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Verdana" panose="020B060403050404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79971" autoAdjust="0"/>
  </p:normalViewPr>
  <p:slideViewPr>
    <p:cSldViewPr>
      <p:cViewPr varScale="1">
        <p:scale>
          <a:sx n="64" d="100"/>
          <a:sy n="64" d="100"/>
        </p:scale>
        <p:origin x="17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B7268E1E-0E44-426D-905E-8AD9B19D2182}" type="datetimeFigureOut">
              <a:rPr lang="cs-CZ" smtClean="0"/>
              <a:pPr/>
              <a:t>17.08.2026</a:t>
            </a:fld>
            <a:endParaRPr lang="cs-C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rogram@soroptimist.or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Hola, soy {NOMBRE Y TÍTULO} y me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complace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hoy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presentación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pilar Impacto. Nuestro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enfoque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centra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concretamente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aumentar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poniendo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marcha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nuevos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ampliando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llegar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hablemos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financiación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Revisen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presupuesto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club: ¿se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reasignar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fondos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Exploren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opciones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locales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donaciones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patrocinios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comerciales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A menudo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empresas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encantadas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tipo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; ¡solo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tenemos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pedírselo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solicitar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Subvención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Soroptimist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iniciar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nuevo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añadir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dimensión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Las solicitudes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realicen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durante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deben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presentarse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antes del 1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abril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Dicho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financiación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debería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ser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obstáculo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Siempre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dispongan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currículum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jovencitas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llevar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cabo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gastos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mínimos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parece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demasiado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no hay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problema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Una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excelente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club.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coordinadora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regional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ayudarlas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conectar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establecidos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región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Observen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No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necesario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cero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solas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 hay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muchísima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aprender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preparado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allá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posibilidad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asociarse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gestión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partes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iguales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maneras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sencillas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alcance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significa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manos,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conexiones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llegar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bien,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aquellas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hablemos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alcance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Analicen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anteriores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funcionó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¿A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respondieron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mejor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Dónde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hubo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deficiencias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Esa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reflexión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hoja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ruta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algunas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deben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expansión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llevar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escuela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a un socio nuevo de la comunidad?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Quizás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sin fines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lucro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llevar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cabo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¿Su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totalmente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accesible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comida,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cubren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encuentran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lugar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conveniente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compromiso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Cuanto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significativa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sea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probabilidades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habrá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regresen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traigan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incentivos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traigan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amiga.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Quizás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les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tarjeta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regalo o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boleto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rifa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cesta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artículos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gustar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amiga. El boca a boca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poderoso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forma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creativa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actividades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divulgación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También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pedir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ideas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actuales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creen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aumentar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Creen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comité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ediciones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anteriores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próximo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Son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recurso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fantástico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garantizar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relevante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significativo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divertido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compañeras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sólido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consolidado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posibilidad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asesorar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incluirlo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colaborador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implica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voluntarias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aumentar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capacidad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obstáculos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son reales,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también lo son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soluciones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toda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SIA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enfrentado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mismos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desafíos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encontrado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manera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superarlos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aquí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SIA,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región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entre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mismas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cuenta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sólido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consolidado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y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sienten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brindando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ponerse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pie?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(Pausa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pongan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pie).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Por favor,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echen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vistazo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alrededor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personas son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compañeras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Soroptimist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Juntas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fuertes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Cada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lanzan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acerca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Gran Meta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encamina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realidad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Gracias, ¡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sigamos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invirtiendo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Nuestro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insignia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chicas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Dream It, Be It: Career Support for Girls®,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sobre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Carreras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Jovencitas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ha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brindado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162 000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2015. La gran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mayoría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dicho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sienten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empoderadas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realidad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levantar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mano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hayan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formado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Agradece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respuestas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da las gracias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levantaron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mano).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Ahora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levanten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mano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quienes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pertenezcan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llevando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cabo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Observa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aproximadamente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cuántas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manos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permanecen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levantadas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cuántas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bajan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;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reconoce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ambos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grupos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Por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“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tenemos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mezcla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sala: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activos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recién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comenzando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Esta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ustedes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”).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¡Gracias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generar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impacto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cambiar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vida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llega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momento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crucial: les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proporciona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profesionales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conecta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modelos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seguir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crea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red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apoyo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entre pares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afrontar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confianza.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Su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formato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grupal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también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convierte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las formas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eficientes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lleguen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gran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número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un solo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cual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clave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alcanzar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nuestra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Gran Meta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invertir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medio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millón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mujeres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acceso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educación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2031. Al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cierre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 25-26,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alcanzado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X % de la meta. Cada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llega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través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cifra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Hablemos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haciendo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Más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concretamente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identificaremos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pasos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necesarios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nuevo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Exploraremos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estrategias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superar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barreras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impiden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Identificaremos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disponibles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ayudar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involucrar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Tanto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principiantes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experiencia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el kit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recurso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imprescindible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necesitan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preguntas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frecuentes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curricular,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guía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informes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enlaces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recursos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descargables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personalizables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actualiza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cada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así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asegúrense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utilizar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versión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reciente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Escaneen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código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QR para acceder al kit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herramientas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directamente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dispositivo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cualquier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persona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inicie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nuevo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el primer paso es la Guía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inicio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rápido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Descárguenla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imprímanla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complétenla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digitalmente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Manténganse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ella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primer día.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El primer paso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sugerido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formar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comité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planificación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interés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Quién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capacidad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desempeñarse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coordinadora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falta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barrera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común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especialmente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pequeños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buena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noticia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necesitan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equipo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grande.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a poco. Una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Un solo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grupo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suficiente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lanzar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hay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aún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hayan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sentirse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motivadas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incentivos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involucren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Y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limiten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invitaciones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voluntariado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también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constituyen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herramienta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poderosa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involucrar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posibles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miembros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nuevas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empresas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locales u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colaboradores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voluntarios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Una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estén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listas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avanzar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siguiente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paso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comprender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 y encontrar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socios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Comiencen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evaluación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la comunidad.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necesitan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comunidad?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satisfacer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necesidades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Investiguen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jovencitas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adolescentes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ser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complemento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existente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También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diseñado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nuestro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currículum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sea adaptable.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Siempre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cuando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mantengan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mensaje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objetivos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principales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adaptar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contenido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ajuste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necesidades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comunidad y a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cultura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local.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Envíen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correo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electrónico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u="sng" kern="1200" dirty="0">
                <a:solidFill>
                  <a:schemeClr val="tx1"/>
                </a:solidFill>
                <a:effectLst/>
                <a:ea typeface="+mn-ea"/>
                <a:cs typeface="+mn-cs"/>
                <a:hlinkClick r:id="rId3"/>
              </a:rPr>
              <a:t>program@soroptimist.org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acceder al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currículum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¿Su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trabaja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jovencitas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adolescentes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cero: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añadan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componentes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están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haciendo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solo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necesita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incluir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sesión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ser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considerado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oficialmente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válido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Hablemos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encontrar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socios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personas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conocen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Exploren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redes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sociales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juveniles,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bibliotecas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centros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comunitarios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lugares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excelentes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buscar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coordinadora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región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también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ponerlas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contacto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clubes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establecido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estarán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encantados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compartir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cómo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empezaron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Encontrar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suficientes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otra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barrera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común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proyectos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realizan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primera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vez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organizaciones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asociadas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difundir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información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profesores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orientadores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son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mejores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reclutadores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Analicen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integrar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jornada escolar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podría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garantizar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audiencia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fija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Comunicarse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responsables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escolares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veces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resultar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difícil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primer paso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iniciar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Pero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empiecen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primero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club: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del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conoce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(¡o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conoce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conoce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alguien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!)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relacionado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escuela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con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distrito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escolar local. </a:t>
            </a:r>
          </a:p>
          <a:p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Si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contactarse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administrador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orientador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escolar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esté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interesado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tenga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reservas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hagan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todo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posible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comprender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sus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preocupaciones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Por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ejemplo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: ¿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Quieren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Suéñalo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Lograrlo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no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tienen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medios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si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quedan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después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clase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¿Su club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pases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autobús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o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incluso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pagar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conductor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autobús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transporte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casa de forma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segura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? ¡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Piensen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con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originalidad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!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Consideren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posibilidad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utilizar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formatos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virtuales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híbridos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que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sea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accesible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la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programación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flexible tanto para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niñas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como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para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presentadoras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Los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presentadores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colaboraciones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virtuales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pueden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ofrecer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las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participantes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gama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más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amplia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de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perspectivas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y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oportunidades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profesionales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virtual también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puede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permitirles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llevar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cabo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el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programa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a un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menor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costo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7.jpe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9.svg"/><Relationship Id="rId7" Type="http://schemas.openxmlformats.org/officeDocument/2006/relationships/image" Target="../media/image4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10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sv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svg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10.pn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6.sv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19776" y="5143500"/>
            <a:ext cx="5703556" cy="2174481"/>
          </a:xfrm>
          <a:custGeom>
            <a:avLst/>
            <a:gdLst/>
            <a:ahLst/>
            <a:cxnLst/>
            <a:rect l="l" t="t" r="r" b="b"/>
            <a:pathLst>
              <a:path w="5703556" h="2174481">
                <a:moveTo>
                  <a:pt x="0" y="0"/>
                </a:moveTo>
                <a:lnTo>
                  <a:pt x="5703556" y="0"/>
                </a:lnTo>
                <a:lnTo>
                  <a:pt x="5703556" y="2174481"/>
                </a:lnTo>
                <a:lnTo>
                  <a:pt x="0" y="217448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1102074" flipH="1">
            <a:off x="-3770915" y="2690215"/>
            <a:ext cx="18545990" cy="14027512"/>
          </a:xfrm>
          <a:custGeom>
            <a:avLst/>
            <a:gdLst/>
            <a:ahLst/>
            <a:cxnLst/>
            <a:rect l="l" t="t" r="r" b="b"/>
            <a:pathLst>
              <a:path w="18545990" h="14027512">
                <a:moveTo>
                  <a:pt x="18545990" y="0"/>
                </a:moveTo>
                <a:lnTo>
                  <a:pt x="0" y="0"/>
                </a:lnTo>
                <a:lnTo>
                  <a:pt x="0" y="14027512"/>
                </a:lnTo>
                <a:lnTo>
                  <a:pt x="18545990" y="14027512"/>
                </a:lnTo>
                <a:lnTo>
                  <a:pt x="1854599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4" name="Freeform 4"/>
          <p:cNvSpPr/>
          <p:nvPr/>
        </p:nvSpPr>
        <p:spPr>
          <a:xfrm rot="1102074" flipH="1">
            <a:off x="-4375306" y="4594391"/>
            <a:ext cx="16114424" cy="12188364"/>
          </a:xfrm>
          <a:custGeom>
            <a:avLst/>
            <a:gdLst/>
            <a:ahLst/>
            <a:cxnLst/>
            <a:rect l="l" t="t" r="r" b="b"/>
            <a:pathLst>
              <a:path w="16114424" h="12188364">
                <a:moveTo>
                  <a:pt x="16114424" y="0"/>
                </a:moveTo>
                <a:lnTo>
                  <a:pt x="0" y="0"/>
                </a:lnTo>
                <a:lnTo>
                  <a:pt x="0" y="12188364"/>
                </a:lnTo>
                <a:lnTo>
                  <a:pt x="16114424" y="12188364"/>
                </a:lnTo>
                <a:lnTo>
                  <a:pt x="16114424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3200087"/>
            <a:ext cx="1104774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en-US" sz="4400" b="1" u="none" baseline="0" dirty="0" err="1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Suéñalo</a:t>
            </a:r>
            <a:r>
              <a:rPr lang="en-US" sz="44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, </a:t>
            </a:r>
            <a:r>
              <a:rPr lang="en-US" sz="4400" b="1" u="none" baseline="0" dirty="0" err="1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Puedes</a:t>
            </a:r>
            <a:r>
              <a:rPr lang="en-US" sz="44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 </a:t>
            </a:r>
            <a:r>
              <a:rPr lang="en-US" sz="4400" b="1" u="none" baseline="0" dirty="0" err="1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Lograrlo</a:t>
            </a:r>
            <a:r>
              <a:rPr lang="x-es-XL" sz="44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: </a:t>
            </a:r>
          </a:p>
          <a:p>
            <a:pPr algn="l" rtl="0"/>
            <a:r>
              <a:rPr lang="en-US" sz="4400" b="1" u="none" baseline="0" dirty="0" err="1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Apoyo</a:t>
            </a:r>
            <a:r>
              <a:rPr lang="en-US" sz="44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 de Carreras para </a:t>
            </a:r>
            <a:r>
              <a:rPr lang="en-US" sz="4400" b="1" u="none" baseline="0" dirty="0" err="1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1"/>
              </a:rPr>
              <a:t>Jovencitas</a:t>
            </a:r>
            <a:endParaRPr lang="x-es-XL" sz="4400" b="1" u="none" baseline="0" dirty="0">
              <a:solidFill>
                <a:srgbClr val="29337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Effra 1"/>
            </a:endParaRPr>
          </a:p>
        </p:txBody>
      </p:sp>
      <p:sp>
        <p:nvSpPr>
          <p:cNvPr id="6" name="Freeform 6"/>
          <p:cNvSpPr/>
          <p:nvPr/>
        </p:nvSpPr>
        <p:spPr>
          <a:xfrm rot="-10181517" flipH="1">
            <a:off x="9830672" y="-3985155"/>
            <a:ext cx="11520966" cy="8714040"/>
          </a:xfrm>
          <a:custGeom>
            <a:avLst/>
            <a:gdLst/>
            <a:ahLst/>
            <a:cxnLst/>
            <a:rect l="l" t="t" r="r" b="b"/>
            <a:pathLst>
              <a:path w="11520966" h="8714040">
                <a:moveTo>
                  <a:pt x="11520966" y="0"/>
                </a:moveTo>
                <a:lnTo>
                  <a:pt x="0" y="0"/>
                </a:lnTo>
                <a:lnTo>
                  <a:pt x="0" y="8714040"/>
                </a:lnTo>
                <a:lnTo>
                  <a:pt x="11520966" y="8714040"/>
                </a:lnTo>
                <a:lnTo>
                  <a:pt x="115209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3398698" y="1213427"/>
            <a:ext cx="2378128" cy="3562836"/>
          </a:xfrm>
          <a:custGeom>
            <a:avLst/>
            <a:gdLst/>
            <a:ahLst/>
            <a:cxnLst/>
            <a:rect l="l" t="t" r="r" b="b"/>
            <a:pathLst>
              <a:path w="2378128" h="3562836">
                <a:moveTo>
                  <a:pt x="0" y="0"/>
                </a:moveTo>
                <a:lnTo>
                  <a:pt x="2378127" y="0"/>
                </a:lnTo>
                <a:lnTo>
                  <a:pt x="2378127" y="3562836"/>
                </a:lnTo>
                <a:lnTo>
                  <a:pt x="0" y="356283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4869859"/>
            <a:ext cx="957842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x-es-XL" sz="4000" b="1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Comienzo o ampliación </a:t>
            </a:r>
            <a:endParaRPr lang="es-ES" sz="4000" b="1" u="none" baseline="0" dirty="0">
              <a:solidFill>
                <a:srgbClr val="518BC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Effra 2"/>
            </a:endParaRPr>
          </a:p>
          <a:p>
            <a:pPr algn="l" rtl="0"/>
            <a:r>
              <a:rPr lang="x-es-XL" sz="4000" b="1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del alcance para llegar</a:t>
            </a:r>
            <a:endParaRPr lang="es-ES" sz="4000" b="1" u="none" baseline="0" dirty="0">
              <a:solidFill>
                <a:srgbClr val="518BC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Effra 2"/>
            </a:endParaRPr>
          </a:p>
          <a:p>
            <a:pPr algn="l" rtl="0"/>
            <a:r>
              <a:rPr lang="x-es-XL" sz="4000" b="1" u="none" baseline="0" dirty="0">
                <a:solidFill>
                  <a:srgbClr val="518BC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a más niñas</a:t>
            </a:r>
          </a:p>
        </p:txBody>
      </p:sp>
      <p:sp>
        <p:nvSpPr>
          <p:cNvPr id="9" name="Freeform 9"/>
          <p:cNvSpPr/>
          <p:nvPr/>
        </p:nvSpPr>
        <p:spPr>
          <a:xfrm>
            <a:off x="7887390" y="9360400"/>
            <a:ext cx="176421" cy="176421"/>
          </a:xfrm>
          <a:custGeom>
            <a:avLst/>
            <a:gdLst/>
            <a:ahLst/>
            <a:cxnLst/>
            <a:rect l="l" t="t" r="r" b="b"/>
            <a:pathLst>
              <a:path w="176421" h="176421">
                <a:moveTo>
                  <a:pt x="0" y="0"/>
                </a:moveTo>
                <a:lnTo>
                  <a:pt x="176421" y="0"/>
                </a:lnTo>
                <a:lnTo>
                  <a:pt x="176421" y="176421"/>
                </a:lnTo>
                <a:lnTo>
                  <a:pt x="0" y="176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6858" y="9331572"/>
            <a:ext cx="7256953" cy="283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2541"/>
              </a:lnSpc>
            </a:pPr>
            <a:r>
              <a:rPr lang="x-es-XL" sz="1600" b="1" u="none" spc="109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SOROPTIMIST INTERNATIONAL OF THE AMERICAS, INC.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984936" y="3877195"/>
            <a:ext cx="33270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  <a:spcBef>
                <a:spcPct val="0"/>
              </a:spcBef>
            </a:pPr>
            <a:r>
              <a:rPr lang="x-es-XL" sz="325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®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7709181"/>
            <a:ext cx="7886700" cy="923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x-es-XL" sz="2999" b="1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3"/>
              </a:rPr>
              <a:t>NOMBRE DE LA PRESENTADORA, SU TÍTULO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439988" y="1562751"/>
            <a:ext cx="6819312" cy="681931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4931" r="-24931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3055" y="1072200"/>
            <a:ext cx="8153208" cy="89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0">
              <a:lnSpc>
                <a:spcPts val="7799"/>
              </a:lnSpc>
            </a:pPr>
            <a:r>
              <a:rPr lang="x-es-XL" sz="5400" b="1" u="none" baseline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Obtención de fondos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92200" y="2634937"/>
            <a:ext cx="815320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x-es-XL" sz="36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Redireccionar los fondos del club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997409" y="2842014"/>
            <a:ext cx="500647" cy="438066"/>
            <a:chOff x="0" y="0"/>
            <a:chExt cx="812800" cy="711200"/>
          </a:xfrm>
        </p:grpSpPr>
        <p:sp>
          <p:nvSpPr>
            <p:cNvPr id="10" name="Freeform 10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93374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003080" y="4283150"/>
            <a:ext cx="418582" cy="367342"/>
            <a:chOff x="66617" y="88022"/>
            <a:chExt cx="679567" cy="596379"/>
          </a:xfrm>
        </p:grpSpPr>
        <p:sp>
          <p:nvSpPr>
            <p:cNvPr id="13" name="Freeform 13"/>
            <p:cNvSpPr/>
            <p:nvPr/>
          </p:nvSpPr>
          <p:spPr>
            <a:xfrm>
              <a:off x="66617" y="88022"/>
              <a:ext cx="679567" cy="596379"/>
            </a:xfrm>
            <a:custGeom>
              <a:avLst/>
              <a:gdLst/>
              <a:ahLst/>
              <a:cxnLst/>
              <a:rect l="l" t="t" r="r" b="b"/>
              <a:pathLst>
                <a:path w="679567" h="596379">
                  <a:moveTo>
                    <a:pt x="418737" y="44941"/>
                  </a:moveTo>
                  <a:lnTo>
                    <a:pt x="667229" y="463415"/>
                  </a:lnTo>
                  <a:cubicBezTo>
                    <a:pt x="683383" y="490620"/>
                    <a:pt x="683694" y="524403"/>
                    <a:pt x="668042" y="551900"/>
                  </a:cubicBezTo>
                  <a:cubicBezTo>
                    <a:pt x="652390" y="579397"/>
                    <a:pt x="623185" y="596379"/>
                    <a:pt x="591545" y="596379"/>
                  </a:cubicBezTo>
                  <a:lnTo>
                    <a:pt x="88021" y="596379"/>
                  </a:lnTo>
                  <a:cubicBezTo>
                    <a:pt x="56381" y="596379"/>
                    <a:pt x="27176" y="579397"/>
                    <a:pt x="11524" y="551900"/>
                  </a:cubicBezTo>
                  <a:cubicBezTo>
                    <a:pt x="-4128" y="524403"/>
                    <a:pt x="-3817" y="490620"/>
                    <a:pt x="12337" y="463415"/>
                  </a:cubicBezTo>
                  <a:lnTo>
                    <a:pt x="260829" y="44941"/>
                  </a:lnTo>
                  <a:cubicBezTo>
                    <a:pt x="277374" y="17079"/>
                    <a:pt x="307379" y="0"/>
                    <a:pt x="339783" y="0"/>
                  </a:cubicBezTo>
                  <a:cubicBezTo>
                    <a:pt x="372187" y="0"/>
                    <a:pt x="402192" y="17079"/>
                    <a:pt x="418737" y="44941"/>
                  </a:cubicBezTo>
                  <a:close/>
                </a:path>
              </a:pathLst>
            </a:custGeom>
            <a:solidFill>
              <a:srgbClr val="518BC9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6999" y="251082"/>
              <a:ext cx="558800" cy="384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 rot="5400000">
            <a:off x="997410" y="5889165"/>
            <a:ext cx="500647" cy="438066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BB4075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692200" y="4035522"/>
            <a:ext cx="7024537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x-es-XL" sz="36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Explorar donaciones, patrocinios y colaboraciones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92200" y="5676900"/>
            <a:ext cx="8416323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x-es-XL" sz="36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Solicitar una Subvención para Clubes Soroptimistas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73150" y="7027527"/>
            <a:ext cx="8416323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x-es-XL" sz="36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Las </a:t>
            </a:r>
            <a:r>
              <a:rPr lang="x-es-XL" sz="3600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solicitudes deben presentarse antes del 1 de abril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83055" y="8572500"/>
            <a:ext cx="104888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/>
            <a:r>
              <a:rPr lang="x-es-XL" sz="3600" b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¡Pueden llevar a cabo un proyecto con gastos mínimos!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287717" y="0"/>
            <a:ext cx="9873828" cy="10287000"/>
          </a:xfrm>
          <a:custGeom>
            <a:avLst/>
            <a:gdLst/>
            <a:ahLst/>
            <a:cxnLst/>
            <a:rect l="l" t="t" r="r" b="b"/>
            <a:pathLst>
              <a:path w="9873828" h="10287000">
                <a:moveTo>
                  <a:pt x="0" y="0"/>
                </a:moveTo>
                <a:lnTo>
                  <a:pt x="9873828" y="0"/>
                </a:lnTo>
                <a:lnTo>
                  <a:pt x="9873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042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79854" y="5277427"/>
            <a:ext cx="8328010" cy="1618673"/>
            <a:chOff x="0" y="0"/>
            <a:chExt cx="2193385" cy="4263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3385" cy="426317"/>
            </a:xfrm>
            <a:custGeom>
              <a:avLst/>
              <a:gdLst/>
              <a:ahLst/>
              <a:cxnLst/>
              <a:rect l="l" t="t" r="r" b="b"/>
              <a:pathLst>
                <a:path w="2193385" h="426317">
                  <a:moveTo>
                    <a:pt x="47411" y="0"/>
                  </a:moveTo>
                  <a:lnTo>
                    <a:pt x="2145974" y="0"/>
                  </a:lnTo>
                  <a:cubicBezTo>
                    <a:pt x="2172159" y="0"/>
                    <a:pt x="2193385" y="21227"/>
                    <a:pt x="2193385" y="47411"/>
                  </a:cubicBezTo>
                  <a:lnTo>
                    <a:pt x="2193385" y="378906"/>
                  </a:lnTo>
                  <a:cubicBezTo>
                    <a:pt x="2193385" y="391480"/>
                    <a:pt x="2188390" y="403540"/>
                    <a:pt x="2179499" y="412431"/>
                  </a:cubicBezTo>
                  <a:cubicBezTo>
                    <a:pt x="2170608" y="421322"/>
                    <a:pt x="2158549" y="426317"/>
                    <a:pt x="2145974" y="426317"/>
                  </a:cubicBezTo>
                  <a:lnTo>
                    <a:pt x="47411" y="426317"/>
                  </a:lnTo>
                  <a:cubicBezTo>
                    <a:pt x="21227" y="426317"/>
                    <a:pt x="0" y="405091"/>
                    <a:pt x="0" y="378906"/>
                  </a:cubicBezTo>
                  <a:lnTo>
                    <a:pt x="0" y="47411"/>
                  </a:lnTo>
                  <a:cubicBezTo>
                    <a:pt x="0" y="34837"/>
                    <a:pt x="4995" y="22778"/>
                    <a:pt x="13886" y="13886"/>
                  </a:cubicBezTo>
                  <a:cubicBezTo>
                    <a:pt x="22778" y="4995"/>
                    <a:pt x="34837" y="0"/>
                    <a:pt x="4741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193385" cy="397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0" y="1834669"/>
            <a:ext cx="9287717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3"/>
              </a:lnSpc>
            </a:pPr>
            <a:r>
              <a:rPr lang="x-es-XL" sz="6500" b="1" u="none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¡Apoyen o asóciense </a:t>
            </a:r>
          </a:p>
          <a:p>
            <a:pPr algn="ctr" rtl="0">
              <a:lnSpc>
                <a:spcPts val="7799"/>
              </a:lnSpc>
            </a:pPr>
            <a:r>
              <a:rPr lang="x-es-XL" sz="6500" b="1" u="none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a otro club!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5710516"/>
            <a:ext cx="9287717" cy="67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999"/>
              </a:lnSpc>
            </a:pPr>
            <a:r>
              <a:rPr lang="x-es-XL" sz="3600" b="1" u="none" baseline="0">
                <a:solidFill>
                  <a:srgbClr val="69A4E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Colaboración = Más niñas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51550" y="-7799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2"/>
                </a:lnTo>
                <a:lnTo>
                  <a:pt x="0" y="10078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385856" y="3728235"/>
            <a:ext cx="3615584" cy="4084556"/>
            <a:chOff x="0" y="0"/>
            <a:chExt cx="952253" cy="10757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743976" y="3204980"/>
            <a:ext cx="899344" cy="1046510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18BC9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350541" y="3728235"/>
            <a:ext cx="3615584" cy="4084556"/>
            <a:chOff x="0" y="0"/>
            <a:chExt cx="952253" cy="107576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708661" y="3204980"/>
            <a:ext cx="899344" cy="1046510"/>
            <a:chOff x="0" y="0"/>
            <a:chExt cx="6985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BB4075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2451634" y="4251490"/>
            <a:ext cx="9418799" cy="10078481"/>
          </a:xfrm>
          <a:custGeom>
            <a:avLst/>
            <a:gdLst/>
            <a:ahLst/>
            <a:cxnLst/>
            <a:rect l="l" t="t" r="r" b="b"/>
            <a:pathLst>
              <a:path w="9418799" h="10078481">
                <a:moveTo>
                  <a:pt x="0" y="0"/>
                </a:moveTo>
                <a:lnTo>
                  <a:pt x="9418799" y="0"/>
                </a:lnTo>
                <a:lnTo>
                  <a:pt x="9418799" y="10078481"/>
                </a:lnTo>
                <a:lnTo>
                  <a:pt x="0" y="100784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9318550" y="3728235"/>
            <a:ext cx="3615584" cy="4084556"/>
            <a:chOff x="0" y="0"/>
            <a:chExt cx="952253" cy="10757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676670" y="3204980"/>
            <a:ext cx="899344" cy="1046510"/>
            <a:chOff x="0" y="0"/>
            <a:chExt cx="6985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286560" y="3728235"/>
            <a:ext cx="3615584" cy="4084556"/>
            <a:chOff x="0" y="0"/>
            <a:chExt cx="952253" cy="10757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52253" cy="1075768"/>
            </a:xfrm>
            <a:custGeom>
              <a:avLst/>
              <a:gdLst/>
              <a:ahLst/>
              <a:cxnLst/>
              <a:rect l="l" t="t" r="r" b="b"/>
              <a:pathLst>
                <a:path w="952253" h="1075768">
                  <a:moveTo>
                    <a:pt x="32119" y="0"/>
                  </a:moveTo>
                  <a:lnTo>
                    <a:pt x="920134" y="0"/>
                  </a:lnTo>
                  <a:cubicBezTo>
                    <a:pt x="928652" y="0"/>
                    <a:pt x="936822" y="3384"/>
                    <a:pt x="942845" y="9407"/>
                  </a:cubicBezTo>
                  <a:cubicBezTo>
                    <a:pt x="948869" y="15431"/>
                    <a:pt x="952253" y="23600"/>
                    <a:pt x="952253" y="32119"/>
                  </a:cubicBezTo>
                  <a:lnTo>
                    <a:pt x="952253" y="1043649"/>
                  </a:lnTo>
                  <a:cubicBezTo>
                    <a:pt x="952253" y="1061388"/>
                    <a:pt x="937873" y="1075768"/>
                    <a:pt x="920134" y="1075768"/>
                  </a:cubicBezTo>
                  <a:lnTo>
                    <a:pt x="32119" y="1075768"/>
                  </a:lnTo>
                  <a:cubicBezTo>
                    <a:pt x="14380" y="1075768"/>
                    <a:pt x="0" y="1061388"/>
                    <a:pt x="0" y="1043649"/>
                  </a:cubicBezTo>
                  <a:lnTo>
                    <a:pt x="0" y="32119"/>
                  </a:lnTo>
                  <a:cubicBezTo>
                    <a:pt x="0" y="14380"/>
                    <a:pt x="14380" y="0"/>
                    <a:pt x="32119" y="0"/>
                  </a:cubicBezTo>
                  <a:close/>
                </a:path>
              </a:pathLst>
            </a:custGeom>
            <a:solidFill>
              <a:srgbClr val="F6F5F8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28575"/>
              <a:ext cx="952253" cy="1047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639110" y="3204980"/>
            <a:ext cx="899344" cy="1046510"/>
            <a:chOff x="0" y="0"/>
            <a:chExt cx="6985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29933"/>
              <a:ext cx="698500" cy="752935"/>
            </a:xfrm>
            <a:custGeom>
              <a:avLst/>
              <a:gdLst/>
              <a:ahLst/>
              <a:cxnLst/>
              <a:rect l="l" t="t" r="r" b="b"/>
              <a:pathLst>
                <a:path w="698500" h="752935">
                  <a:moveTo>
                    <a:pt x="445165" y="25872"/>
                  </a:moveTo>
                  <a:lnTo>
                    <a:pt x="602585" y="117462"/>
                  </a:lnTo>
                  <a:cubicBezTo>
                    <a:pt x="661968" y="152012"/>
                    <a:pt x="698500" y="215532"/>
                    <a:pt x="698500" y="284235"/>
                  </a:cubicBezTo>
                  <a:lnTo>
                    <a:pt x="698500" y="468699"/>
                  </a:lnTo>
                  <a:cubicBezTo>
                    <a:pt x="698500" y="537402"/>
                    <a:pt x="661968" y="600922"/>
                    <a:pt x="602585" y="635472"/>
                  </a:cubicBezTo>
                  <a:lnTo>
                    <a:pt x="445165" y="727062"/>
                  </a:lnTo>
                  <a:cubicBezTo>
                    <a:pt x="385874" y="761558"/>
                    <a:pt x="312626" y="761558"/>
                    <a:pt x="253335" y="727062"/>
                  </a:cubicBezTo>
                  <a:lnTo>
                    <a:pt x="95915" y="635472"/>
                  </a:lnTo>
                  <a:cubicBezTo>
                    <a:pt x="36532" y="600922"/>
                    <a:pt x="0" y="537402"/>
                    <a:pt x="0" y="468699"/>
                  </a:cubicBezTo>
                  <a:lnTo>
                    <a:pt x="0" y="284235"/>
                  </a:lnTo>
                  <a:cubicBezTo>
                    <a:pt x="0" y="215532"/>
                    <a:pt x="36532" y="152012"/>
                    <a:pt x="95915" y="117462"/>
                  </a:cubicBezTo>
                  <a:lnTo>
                    <a:pt x="253335" y="25872"/>
                  </a:lnTo>
                  <a:cubicBezTo>
                    <a:pt x="312626" y="-8624"/>
                    <a:pt x="385874" y="-8624"/>
                    <a:pt x="445165" y="25872"/>
                  </a:cubicBezTo>
                  <a:close/>
                </a:path>
              </a:pathLst>
            </a:custGeom>
            <a:solidFill>
              <a:srgbClr val="590E52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68275"/>
              <a:ext cx="698500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10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674710" y="8498591"/>
            <a:ext cx="19281670" cy="2271793"/>
            <a:chOff x="0" y="0"/>
            <a:chExt cx="5078300" cy="59833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078300" cy="598332"/>
            </a:xfrm>
            <a:custGeom>
              <a:avLst/>
              <a:gdLst/>
              <a:ahLst/>
              <a:cxnLst/>
              <a:rect l="l" t="t" r="r" b="b"/>
              <a:pathLst>
                <a:path w="5078300" h="598332">
                  <a:moveTo>
                    <a:pt x="0" y="0"/>
                  </a:moveTo>
                  <a:lnTo>
                    <a:pt x="5078300" y="0"/>
                  </a:lnTo>
                  <a:lnTo>
                    <a:pt x="5078300" y="598332"/>
                  </a:lnTo>
                  <a:lnTo>
                    <a:pt x="0" y="59833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5078300" cy="636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31" name="Freeform 31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4745151" y="3392346"/>
            <a:ext cx="684650" cy="631590"/>
          </a:xfrm>
          <a:custGeom>
            <a:avLst/>
            <a:gdLst/>
            <a:ahLst/>
            <a:cxnLst/>
            <a:rect l="l" t="t" r="r" b="b"/>
            <a:pathLst>
              <a:path w="684650" h="631590">
                <a:moveTo>
                  <a:pt x="0" y="0"/>
                </a:moveTo>
                <a:lnTo>
                  <a:pt x="684651" y="0"/>
                </a:lnTo>
                <a:lnTo>
                  <a:pt x="684651" y="631589"/>
                </a:lnTo>
                <a:lnTo>
                  <a:pt x="0" y="631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6848795" y="3398602"/>
            <a:ext cx="619076" cy="619076"/>
          </a:xfrm>
          <a:custGeom>
            <a:avLst/>
            <a:gdLst/>
            <a:ahLst/>
            <a:cxnLst/>
            <a:rect l="l" t="t" r="r" b="b"/>
            <a:pathLst>
              <a:path w="619076" h="619076">
                <a:moveTo>
                  <a:pt x="0" y="0"/>
                </a:moveTo>
                <a:lnTo>
                  <a:pt x="619076" y="0"/>
                </a:lnTo>
                <a:lnTo>
                  <a:pt x="619076" y="619076"/>
                </a:lnTo>
                <a:lnTo>
                  <a:pt x="0" y="6190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4" name="Freeform 34"/>
          <p:cNvSpPr/>
          <p:nvPr/>
        </p:nvSpPr>
        <p:spPr>
          <a:xfrm>
            <a:off x="2852441" y="3368484"/>
            <a:ext cx="650250" cy="719502"/>
          </a:xfrm>
          <a:custGeom>
            <a:avLst/>
            <a:gdLst/>
            <a:ahLst/>
            <a:cxnLst/>
            <a:rect l="l" t="t" r="r" b="b"/>
            <a:pathLst>
              <a:path w="650250" h="719502">
                <a:moveTo>
                  <a:pt x="0" y="0"/>
                </a:moveTo>
                <a:lnTo>
                  <a:pt x="650250" y="0"/>
                </a:lnTo>
                <a:lnTo>
                  <a:pt x="650250" y="719502"/>
                </a:lnTo>
                <a:lnTo>
                  <a:pt x="0" y="7195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5" name="Freeform 35"/>
          <p:cNvSpPr/>
          <p:nvPr/>
        </p:nvSpPr>
        <p:spPr>
          <a:xfrm>
            <a:off x="10809200" y="3375183"/>
            <a:ext cx="634284" cy="665915"/>
          </a:xfrm>
          <a:custGeom>
            <a:avLst/>
            <a:gdLst/>
            <a:ahLst/>
            <a:cxnLst/>
            <a:rect l="l" t="t" r="r" b="b"/>
            <a:pathLst>
              <a:path w="634284" h="665915">
                <a:moveTo>
                  <a:pt x="0" y="0"/>
                </a:moveTo>
                <a:lnTo>
                  <a:pt x="634285" y="0"/>
                </a:lnTo>
                <a:lnTo>
                  <a:pt x="634285" y="665915"/>
                </a:lnTo>
                <a:lnTo>
                  <a:pt x="0" y="6659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833683" y="4588882"/>
            <a:ext cx="2716843" cy="564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x-es-XL" b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Analizar proyectos anteriores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139499" y="4588882"/>
            <a:ext cx="2037669" cy="269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x-es-XL" b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Preguntar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779465" y="5322203"/>
            <a:ext cx="2972855" cy="1565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¿Nuevos socios?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¿Eventos adicionales?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¿Accesibilidad?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801051" y="4588882"/>
            <a:ext cx="2650582" cy="564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x-es-XL" b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Pensar de forma creativa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487400" y="4588882"/>
            <a:ext cx="3173089" cy="564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2299"/>
              </a:lnSpc>
            </a:pPr>
            <a:r>
              <a:rPr lang="x-es-XL" b="1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Considerar la posibilidad de mentoría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423655" y="1870039"/>
            <a:ext cx="15516287" cy="89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x-es-XL" sz="5400" b="1" u="none" baseline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Ampliación del alcance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714785" y="5322203"/>
            <a:ext cx="2957727" cy="11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¿Qué funcionó?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Identificar las deficiencias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535382" y="5254654"/>
            <a:ext cx="3264198" cy="1962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¿Cómo puede ser una experiencia más significativa?</a:t>
            </a:r>
          </a:p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¿Incentivos por asistencia?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636278" y="5322203"/>
            <a:ext cx="2809620" cy="754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8" lvl="1" indent="-237489" algn="l" rtl="0">
              <a:lnSpc>
                <a:spcPts val="3079"/>
              </a:lnSpc>
              <a:buFont typeface="Arial"/>
              <a:buChar char="•"/>
            </a:pPr>
            <a:r>
              <a:rPr lang="x-es-XL" sz="21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¡Colaboren con otros clubes!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49120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4"/>
                </a:lnTo>
                <a:lnTo>
                  <a:pt x="0" y="5190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944879" y="2416373"/>
            <a:ext cx="6398241" cy="6274275"/>
          </a:xfrm>
          <a:custGeom>
            <a:avLst/>
            <a:gdLst/>
            <a:ahLst/>
            <a:cxnLst/>
            <a:rect l="l" t="t" r="r" b="b"/>
            <a:pathLst>
              <a:path w="6398241" h="6274275">
                <a:moveTo>
                  <a:pt x="0" y="0"/>
                </a:moveTo>
                <a:lnTo>
                  <a:pt x="6398242" y="0"/>
                </a:lnTo>
                <a:lnTo>
                  <a:pt x="6398242" y="6274276"/>
                </a:lnTo>
                <a:lnTo>
                  <a:pt x="0" y="62742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8" r="-19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91359" y="2881982"/>
            <a:ext cx="4316448" cy="431644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2049977" y="2231932"/>
            <a:ext cx="2674845" cy="1009754"/>
          </a:xfrm>
          <a:custGeom>
            <a:avLst/>
            <a:gdLst/>
            <a:ahLst/>
            <a:cxnLst/>
            <a:rect l="l" t="t" r="r" b="b"/>
            <a:pathLst>
              <a:path w="2674845" h="1009754">
                <a:moveTo>
                  <a:pt x="0" y="0"/>
                </a:moveTo>
                <a:lnTo>
                  <a:pt x="2674845" y="0"/>
                </a:lnTo>
                <a:lnTo>
                  <a:pt x="2674845" y="1009754"/>
                </a:lnTo>
                <a:lnTo>
                  <a:pt x="0" y="1009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4051063" y="7153051"/>
            <a:ext cx="941855" cy="1043665"/>
          </a:xfrm>
          <a:custGeom>
            <a:avLst/>
            <a:gdLst/>
            <a:ahLst/>
            <a:cxnLst/>
            <a:rect l="l" t="t" r="r" b="b"/>
            <a:pathLst>
              <a:path w="941855" h="1043665">
                <a:moveTo>
                  <a:pt x="0" y="0"/>
                </a:moveTo>
                <a:lnTo>
                  <a:pt x="941855" y="0"/>
                </a:lnTo>
                <a:lnTo>
                  <a:pt x="941855" y="1043665"/>
                </a:lnTo>
                <a:lnTo>
                  <a:pt x="0" y="10436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30507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80408" y="3526776"/>
            <a:ext cx="3331522" cy="967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8400"/>
              </a:lnSpc>
            </a:pPr>
            <a:r>
              <a:rPr lang="x-es-XL" sz="6000" b="1" u="none" baseline="0">
                <a:solidFill>
                  <a:srgbClr val="009CA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Juntas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1337" y="268286"/>
            <a:ext cx="17445325" cy="1220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x-es-XL" sz="5400" b="1" u="none" baseline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¡Avanzamos hacia nuestra Gran Meta!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9200" y="4667686"/>
            <a:ext cx="3934608" cy="1582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200"/>
              </a:lnSpc>
            </a:pPr>
            <a:r>
              <a:rPr lang="x-es-XL" sz="3000" i="1" u="none" baseline="0" dirty="0">
                <a:solidFill>
                  <a:srgbClr val="FFCF0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Italics"/>
              </a:rPr>
              <a:t>SIA</a:t>
            </a:r>
          </a:p>
          <a:p>
            <a:pPr algn="ctr" rtl="0">
              <a:lnSpc>
                <a:spcPts val="4200"/>
              </a:lnSpc>
            </a:pPr>
            <a:r>
              <a:rPr lang="x-es-XL" sz="3000" i="1" u="none" baseline="0" dirty="0">
                <a:solidFill>
                  <a:srgbClr val="FFCF0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Italics"/>
              </a:rPr>
              <a:t>Su región</a:t>
            </a:r>
          </a:p>
          <a:p>
            <a:pPr algn="ctr" rtl="0">
              <a:lnSpc>
                <a:spcPts val="4200"/>
              </a:lnSpc>
            </a:pPr>
            <a:r>
              <a:rPr lang="x-es-XL" sz="3000" i="1" u="none" baseline="0" dirty="0">
                <a:solidFill>
                  <a:srgbClr val="FFCF0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Italics"/>
              </a:rPr>
              <a:t>Entre sí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59053" y="1942313"/>
            <a:ext cx="2591156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000"/>
              </a:lnSpc>
            </a:pPr>
            <a:r>
              <a:rPr lang="x-es-XL" sz="3000" b="1" u="none" baseline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2021-2031</a:t>
            </a:r>
          </a:p>
          <a:p>
            <a:pPr algn="ctr" rtl="0">
              <a:lnSpc>
                <a:spcPts val="3999"/>
              </a:lnSpc>
            </a:pPr>
            <a:r>
              <a:rPr lang="x-es-XL" sz="3999" b="1" u="none" baseline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GRAN META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125615" y="7267348"/>
            <a:ext cx="2414661" cy="44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3899"/>
              </a:lnSpc>
            </a:pPr>
            <a:r>
              <a:rPr lang="x-es-XL" sz="2800" b="1" u="none" baseline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x 500 000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92918" y="7861708"/>
            <a:ext cx="2873396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599"/>
              </a:lnSpc>
            </a:pPr>
            <a:r>
              <a:rPr lang="x-es-XL" sz="1599" b="1" u="none" baseline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empoderadas para vivir su sueño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195102" y="4637829"/>
            <a:ext cx="15897797" cy="4318423"/>
            <a:chOff x="0" y="0"/>
            <a:chExt cx="4187074" cy="11373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187074" cy="1137362"/>
            </a:xfrm>
            <a:custGeom>
              <a:avLst/>
              <a:gdLst/>
              <a:ahLst/>
              <a:cxnLst/>
              <a:rect l="l" t="t" r="r" b="b"/>
              <a:pathLst>
                <a:path w="4187074" h="1137362">
                  <a:moveTo>
                    <a:pt x="24836" y="0"/>
                  </a:moveTo>
                  <a:lnTo>
                    <a:pt x="4162238" y="0"/>
                  </a:lnTo>
                  <a:cubicBezTo>
                    <a:pt x="4175954" y="0"/>
                    <a:pt x="4187074" y="11119"/>
                    <a:pt x="4187074" y="24836"/>
                  </a:cubicBezTo>
                  <a:lnTo>
                    <a:pt x="4187074" y="1112526"/>
                  </a:lnTo>
                  <a:cubicBezTo>
                    <a:pt x="4187074" y="1119113"/>
                    <a:pt x="4184457" y="1125431"/>
                    <a:pt x="4179800" y="1130088"/>
                  </a:cubicBezTo>
                  <a:cubicBezTo>
                    <a:pt x="4175142" y="1134746"/>
                    <a:pt x="4168825" y="1137362"/>
                    <a:pt x="4162238" y="1137362"/>
                  </a:cubicBezTo>
                  <a:lnTo>
                    <a:pt x="24836" y="1137362"/>
                  </a:lnTo>
                  <a:cubicBezTo>
                    <a:pt x="18249" y="1137362"/>
                    <a:pt x="11932" y="1134746"/>
                    <a:pt x="7274" y="1130088"/>
                  </a:cubicBezTo>
                  <a:cubicBezTo>
                    <a:pt x="2617" y="1125431"/>
                    <a:pt x="0" y="1119113"/>
                    <a:pt x="0" y="1112526"/>
                  </a:cubicBezTo>
                  <a:lnTo>
                    <a:pt x="0" y="24836"/>
                  </a:lnTo>
                  <a:cubicBezTo>
                    <a:pt x="0" y="18249"/>
                    <a:pt x="2617" y="11932"/>
                    <a:pt x="7274" y="7274"/>
                  </a:cubicBezTo>
                  <a:cubicBezTo>
                    <a:pt x="11932" y="2617"/>
                    <a:pt x="18249" y="0"/>
                    <a:pt x="24836" y="0"/>
                  </a:cubicBezTo>
                  <a:close/>
                </a:path>
              </a:pathLst>
            </a:custGeom>
            <a:solidFill>
              <a:srgbClr val="293374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187074" cy="11373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29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6" name="Freeform 6"/>
          <p:cNvSpPr/>
          <p:nvPr/>
        </p:nvSpPr>
        <p:spPr>
          <a:xfrm>
            <a:off x="1195102" y="1503984"/>
            <a:ext cx="15897797" cy="5564229"/>
          </a:xfrm>
          <a:custGeom>
            <a:avLst/>
            <a:gdLst/>
            <a:ahLst/>
            <a:cxnLst/>
            <a:rect l="l" t="t" r="r" b="b"/>
            <a:pathLst>
              <a:path w="15897797" h="5564229">
                <a:moveTo>
                  <a:pt x="0" y="0"/>
                </a:moveTo>
                <a:lnTo>
                  <a:pt x="15897796" y="0"/>
                </a:lnTo>
                <a:lnTo>
                  <a:pt x="15897796" y="5564229"/>
                </a:lnTo>
                <a:lnTo>
                  <a:pt x="0" y="55642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8000"/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7937377" y="9188709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8"/>
                </a:lnTo>
                <a:lnTo>
                  <a:pt x="0" y="5542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566826" y="6796832"/>
            <a:ext cx="13154348" cy="1771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4576"/>
              </a:lnSpc>
            </a:pPr>
            <a:r>
              <a:rPr lang="x-es-XL" sz="4400" b="1" u="none" spc="-132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Nombre</a:t>
            </a:r>
          </a:p>
          <a:p>
            <a:pPr algn="ctr" rtl="0">
              <a:lnSpc>
                <a:spcPts val="4576"/>
              </a:lnSpc>
            </a:pPr>
            <a:r>
              <a:rPr lang="x-es-XL" sz="4400" b="1" u="none" spc="-132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Tu título</a:t>
            </a:r>
          </a:p>
          <a:p>
            <a:pPr algn="ctr" rtl="0">
              <a:lnSpc>
                <a:spcPts val="4576"/>
              </a:lnSpc>
            </a:pPr>
            <a:r>
              <a:rPr lang="x-es-XL" sz="4400" b="1" u="none" spc="-132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Contacto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19052" y="465630"/>
            <a:ext cx="13154348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5200"/>
              </a:lnSpc>
            </a:pPr>
            <a:r>
              <a:rPr lang="x-es-XL" sz="5000" b="1" u="none" spc="-150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MUCHAS GRACIAS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834863" y="957626"/>
            <a:ext cx="7424437" cy="742443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4976" r="-26482" b="-1004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009018" y="3289624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024026" y="1028700"/>
            <a:ext cx="6669384" cy="2542703"/>
          </a:xfrm>
          <a:custGeom>
            <a:avLst/>
            <a:gdLst/>
            <a:ahLst/>
            <a:cxnLst/>
            <a:rect l="l" t="t" r="r" b="b"/>
            <a:pathLst>
              <a:path w="6669384" h="2542703">
                <a:moveTo>
                  <a:pt x="0" y="0"/>
                </a:moveTo>
                <a:lnTo>
                  <a:pt x="6669384" y="0"/>
                </a:lnTo>
                <a:lnTo>
                  <a:pt x="6669384" y="2542703"/>
                </a:lnTo>
                <a:lnTo>
                  <a:pt x="0" y="254270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-1071944" y="3924300"/>
            <a:ext cx="12861324" cy="88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699"/>
              </a:lnSpc>
            </a:pPr>
            <a:r>
              <a:rPr lang="x-es-XL" sz="5499" u="none" baseline="0" dirty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ha apoyado 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82114" y="4914900"/>
            <a:ext cx="815320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/>
            <a:r>
              <a:rPr lang="x-es-XL" sz="6000" b="1" u="none" baseline="0" dirty="0">
                <a:solidFill>
                  <a:srgbClr val="29337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más de 162 000 niñas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1071944" y="6761559"/>
            <a:ext cx="12861324" cy="88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699"/>
              </a:lnSpc>
            </a:pPr>
            <a:r>
              <a:rPr lang="x-es-XL" sz="5499" u="none" baseline="0" dirty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desde 2015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63178" y="7337473"/>
            <a:ext cx="11161644" cy="5190164"/>
          </a:xfrm>
          <a:custGeom>
            <a:avLst/>
            <a:gdLst/>
            <a:ahLst/>
            <a:cxnLst/>
            <a:rect l="l" t="t" r="r" b="b"/>
            <a:pathLst>
              <a:path w="11161644" h="5190164">
                <a:moveTo>
                  <a:pt x="0" y="0"/>
                </a:moveTo>
                <a:lnTo>
                  <a:pt x="11161644" y="0"/>
                </a:lnTo>
                <a:lnTo>
                  <a:pt x="11161644" y="5190165"/>
                </a:lnTo>
                <a:lnTo>
                  <a:pt x="0" y="51901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1337" y="268286"/>
            <a:ext cx="17445325" cy="1204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11199"/>
              </a:lnSpc>
            </a:pPr>
            <a:r>
              <a:rPr lang="x-es-XL" sz="4800" b="1" u="none" baseline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¡Avanzamos hacia nuestra Gran Meta!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474" y="2938657"/>
            <a:ext cx="4316448" cy="431644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7585" y="2933289"/>
            <a:ext cx="4316448" cy="431644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473360">
            <a:off x="6761615" y="2429823"/>
            <a:ext cx="5243674" cy="1979487"/>
          </a:xfrm>
          <a:custGeom>
            <a:avLst/>
            <a:gdLst/>
            <a:ahLst/>
            <a:cxnLst/>
            <a:rect l="l" t="t" r="r" b="b"/>
            <a:pathLst>
              <a:path w="5243674" h="1979487">
                <a:moveTo>
                  <a:pt x="0" y="0"/>
                </a:moveTo>
                <a:lnTo>
                  <a:pt x="5243674" y="0"/>
                </a:lnTo>
                <a:lnTo>
                  <a:pt x="5243674" y="1979487"/>
                </a:lnTo>
                <a:lnTo>
                  <a:pt x="0" y="19794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315429" y="2053279"/>
            <a:ext cx="408537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/>
            <a:r>
              <a:rPr lang="x-es-XL" sz="3600" b="1" u="none" baseline="0" dirty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Año del club 25-26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801600" y="2053279"/>
            <a:ext cx="408537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/>
            <a:r>
              <a:rPr lang="x-es-XL" sz="3600" b="1" u="none" baseline="0" dirty="0">
                <a:solidFill>
                  <a:srgbClr val="299B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Año del club 30-31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150108"/>
            <a:chOff x="0" y="0"/>
            <a:chExt cx="5078300" cy="566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566284"/>
            </a:xfrm>
            <a:custGeom>
              <a:avLst/>
              <a:gdLst/>
              <a:ahLst/>
              <a:cxnLst/>
              <a:rect l="l" t="t" r="r" b="b"/>
              <a:pathLst>
                <a:path w="5078300" h="566284">
                  <a:moveTo>
                    <a:pt x="0" y="0"/>
                  </a:moveTo>
                  <a:lnTo>
                    <a:pt x="5078300" y="0"/>
                  </a:lnTo>
                  <a:lnTo>
                    <a:pt x="5078300" y="566284"/>
                  </a:lnTo>
                  <a:lnTo>
                    <a:pt x="0" y="5662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6043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02627" y="0"/>
            <a:ext cx="6445425" cy="10287000"/>
            <a:chOff x="0" y="0"/>
            <a:chExt cx="8593900" cy="13716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93949" cy="13715930"/>
            </a:xfrm>
            <a:custGeom>
              <a:avLst/>
              <a:gdLst/>
              <a:ahLst/>
              <a:cxnLst/>
              <a:rect l="l" t="t" r="r" b="b"/>
              <a:pathLst>
                <a:path w="8593949" h="13715930">
                  <a:moveTo>
                    <a:pt x="0" y="0"/>
                  </a:moveTo>
                  <a:lnTo>
                    <a:pt x="8593949" y="0"/>
                  </a:lnTo>
                  <a:lnTo>
                    <a:pt x="8593949" y="13715930"/>
                  </a:lnTo>
                  <a:lnTo>
                    <a:pt x="0" y="137159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604" t="-3676" r="-14837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 rot="5400000">
            <a:off x="550340" y="3130337"/>
            <a:ext cx="500647" cy="438066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253472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559344" y="5131048"/>
            <a:ext cx="500647" cy="438066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009CA7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559344" y="7182733"/>
            <a:ext cx="500647" cy="438066"/>
            <a:chOff x="0" y="0"/>
            <a:chExt cx="812800" cy="711200"/>
          </a:xfrm>
        </p:grpSpPr>
        <p:sp>
          <p:nvSpPr>
            <p:cNvPr id="15" name="Freeform 15"/>
            <p:cNvSpPr/>
            <p:nvPr/>
          </p:nvSpPr>
          <p:spPr>
            <a:xfrm>
              <a:off x="64898" y="89740"/>
              <a:ext cx="683004" cy="621460"/>
            </a:xfrm>
            <a:custGeom>
              <a:avLst/>
              <a:gdLst/>
              <a:ahLst/>
              <a:cxnLst/>
              <a:rect l="l" t="t" r="r" b="b"/>
              <a:pathLst>
                <a:path w="683004" h="621460">
                  <a:moveTo>
                    <a:pt x="418224" y="44524"/>
                  </a:moveTo>
                  <a:lnTo>
                    <a:pt x="671180" y="487196"/>
                  </a:lnTo>
                  <a:cubicBezTo>
                    <a:pt x="687051" y="514971"/>
                    <a:pt x="686937" y="549095"/>
                    <a:pt x="670881" y="576763"/>
                  </a:cubicBezTo>
                  <a:cubicBezTo>
                    <a:pt x="654824" y="604431"/>
                    <a:pt x="625253" y="621460"/>
                    <a:pt x="593264" y="621460"/>
                  </a:cubicBezTo>
                  <a:lnTo>
                    <a:pt x="89740" y="621460"/>
                  </a:lnTo>
                  <a:cubicBezTo>
                    <a:pt x="57751" y="621460"/>
                    <a:pt x="28180" y="604431"/>
                    <a:pt x="12123" y="576763"/>
                  </a:cubicBezTo>
                  <a:cubicBezTo>
                    <a:pt x="-3933" y="549095"/>
                    <a:pt x="-4047" y="514971"/>
                    <a:pt x="11824" y="487196"/>
                  </a:cubicBezTo>
                  <a:lnTo>
                    <a:pt x="264780" y="44524"/>
                  </a:lnTo>
                  <a:cubicBezTo>
                    <a:pt x="280513" y="16991"/>
                    <a:pt x="309792" y="0"/>
                    <a:pt x="341502" y="0"/>
                  </a:cubicBezTo>
                  <a:cubicBezTo>
                    <a:pt x="373212" y="0"/>
                    <a:pt x="402491" y="16991"/>
                    <a:pt x="418224" y="44524"/>
                  </a:cubicBezTo>
                  <a:close/>
                </a:path>
              </a:pathLst>
            </a:custGeom>
            <a:solidFill>
              <a:srgbClr val="A53795">
                <a:alpha val="89804"/>
              </a:srgbClr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01122" y="527723"/>
            <a:ext cx="10260709" cy="89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x-es-XL" sz="5400" b="1" u="none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Hoy haremos lo siguiente: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41588" y="2918071"/>
            <a:ext cx="9753289" cy="1794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x-es-XL" sz="30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Identificaremos los pasos necesarios para lanzar un nuevo proyecto de </a:t>
            </a:r>
            <a:r>
              <a:rPr lang="x-es-XL" sz="3000" i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Italics"/>
              </a:rPr>
              <a:t>Suéñalo, Puedes Lograrlo</a:t>
            </a:r>
            <a:r>
              <a:rPr lang="x-es-XL" sz="30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 o ampliar uno ya existente.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1588" y="4969755"/>
            <a:ext cx="9753289" cy="1789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x-es-XL" sz="30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Exploraremos estrategias para superar las barreras que impiden a los clubes lanzar proyectos de </a:t>
            </a:r>
            <a:r>
              <a:rPr lang="x-es-XL" sz="3000" i="1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Italics"/>
              </a:rPr>
              <a:t>Suéñalo, Puedes Lograrlo</a:t>
            </a:r>
            <a:r>
              <a:rPr lang="x-es-XL" sz="30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50592" y="6985339"/>
            <a:ext cx="9511239" cy="1772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4800"/>
              </a:lnSpc>
            </a:pPr>
            <a:r>
              <a:rPr lang="x-es-XL" sz="3000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Identificaremos las herramientas y los recursos disponibles para ayudar a los clubes a planificar sus proyectos e involucrar a más niñas.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3"/>
            <a:stretch>
              <a:fillRect t="-30739" r="-17743" b="-880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3250363"/>
            <a:ext cx="4937760" cy="493776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1028700" y="2545196"/>
            <a:ext cx="5270117" cy="6348095"/>
          </a:xfrm>
          <a:custGeom>
            <a:avLst/>
            <a:gdLst/>
            <a:ahLst/>
            <a:cxnLst/>
            <a:rect l="l" t="t" r="r" b="b"/>
            <a:pathLst>
              <a:path w="5270117" h="6348095">
                <a:moveTo>
                  <a:pt x="0" y="0"/>
                </a:moveTo>
                <a:lnTo>
                  <a:pt x="5270117" y="0"/>
                </a:lnTo>
                <a:lnTo>
                  <a:pt x="5270117" y="6348095"/>
                </a:lnTo>
                <a:lnTo>
                  <a:pt x="0" y="63480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1989183" y="3084185"/>
            <a:ext cx="5270117" cy="527011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85800"/>
                  </a:lnTo>
                  <a:cubicBezTo>
                    <a:pt x="812800" y="755940"/>
                    <a:pt x="755940" y="812800"/>
                    <a:pt x="685800" y="812800"/>
                  </a:cubicBezTo>
                  <a:lnTo>
                    <a:pt x="127000" y="812800"/>
                  </a:lnTo>
                  <a:cubicBezTo>
                    <a:pt x="56860" y="812800"/>
                    <a:pt x="0" y="755940"/>
                    <a:pt x="0" y="6858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x-es-XL" sz="3200">
                <a:latin typeface="Verdana" panose="020B0604030504040204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00025"/>
              <a:ext cx="812800" cy="1012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5999"/>
                </a:lnSpc>
              </a:pPr>
              <a:r>
                <a:rPr lang="x-es-XL" sz="3200" b="1" u="none" baseline="0" dirty="0">
                  <a:solidFill>
                    <a:srgbClr val="A13E9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¡Accedan a más</a:t>
              </a:r>
              <a:r>
                <a:rPr lang="es-ES" sz="3200" b="1" u="none" baseline="0" dirty="0">
                  <a:solidFill>
                    <a:srgbClr val="A13E9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 recursos de </a:t>
              </a:r>
              <a:r>
                <a:rPr lang="x-es-XL" sz="3200" b="1" u="none" baseline="0" dirty="0">
                  <a:solidFill>
                    <a:srgbClr val="A13E9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Suéñalo, Puedes Lograrlo</a:t>
              </a:r>
            </a:p>
            <a:p>
              <a:pPr algn="ctr" rtl="0">
                <a:lnSpc>
                  <a:spcPts val="5999"/>
                </a:lnSpc>
              </a:pPr>
              <a:r>
                <a:rPr lang="x-es-XL" sz="3200" b="1" u="none" baseline="0" dirty="0">
                  <a:solidFill>
                    <a:srgbClr val="A13E9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Calibri (MS) Bold"/>
                </a:rPr>
                <a:t>en el sitio web de SIA!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6299904" y="2323029"/>
            <a:ext cx="1573393" cy="1338814"/>
          </a:xfrm>
          <a:custGeom>
            <a:avLst/>
            <a:gdLst/>
            <a:ahLst/>
            <a:cxnLst/>
            <a:rect l="l" t="t" r="r" b="b"/>
            <a:pathLst>
              <a:path w="1573393" h="1338814">
                <a:moveTo>
                  <a:pt x="0" y="0"/>
                </a:moveTo>
                <a:lnTo>
                  <a:pt x="1573392" y="0"/>
                </a:lnTo>
                <a:lnTo>
                  <a:pt x="1573392" y="1338814"/>
                </a:lnTo>
                <a:lnTo>
                  <a:pt x="0" y="13388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028700" y="2554097"/>
            <a:ext cx="5270117" cy="6825233"/>
          </a:xfrm>
          <a:custGeom>
            <a:avLst/>
            <a:gdLst/>
            <a:ahLst/>
            <a:cxnLst/>
            <a:rect l="l" t="t" r="r" b="b"/>
            <a:pathLst>
              <a:path w="5270117" h="6825233">
                <a:moveTo>
                  <a:pt x="0" y="0"/>
                </a:moveTo>
                <a:lnTo>
                  <a:pt x="5270117" y="0"/>
                </a:lnTo>
                <a:lnTo>
                  <a:pt x="5270117" y="6825233"/>
                </a:lnTo>
                <a:lnTo>
                  <a:pt x="0" y="68252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859662"/>
            <a:ext cx="16230600" cy="1018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0">
              <a:lnSpc>
                <a:spcPts val="9100"/>
              </a:lnSpc>
            </a:pPr>
            <a:r>
              <a:rPr lang="x-es-XL" sz="5400" b="1" u="none" spc="-194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¡Empiecen con el kit de herramientas!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12844" y="4510136"/>
            <a:ext cx="1462312" cy="1266728"/>
          </a:xfrm>
          <a:custGeom>
            <a:avLst/>
            <a:gdLst/>
            <a:ahLst/>
            <a:cxnLst/>
            <a:rect l="l" t="t" r="r" b="b"/>
            <a:pathLst>
              <a:path w="1462312" h="1266728">
                <a:moveTo>
                  <a:pt x="0" y="0"/>
                </a:moveTo>
                <a:lnTo>
                  <a:pt x="1462312" y="0"/>
                </a:lnTo>
                <a:lnTo>
                  <a:pt x="1462312" y="1266728"/>
                </a:lnTo>
                <a:lnTo>
                  <a:pt x="0" y="12667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51" r="-151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 rot="-6203709" flipH="1">
            <a:off x="8477269" y="69379"/>
            <a:ext cx="13417146" cy="10148242"/>
          </a:xfrm>
          <a:custGeom>
            <a:avLst/>
            <a:gdLst/>
            <a:ahLst/>
            <a:cxnLst/>
            <a:rect l="l" t="t" r="r" b="b"/>
            <a:pathLst>
              <a:path w="13417146" h="10148242">
                <a:moveTo>
                  <a:pt x="13417146" y="0"/>
                </a:moveTo>
                <a:lnTo>
                  <a:pt x="0" y="0"/>
                </a:lnTo>
                <a:lnTo>
                  <a:pt x="0" y="10148242"/>
                </a:lnTo>
                <a:lnTo>
                  <a:pt x="13417146" y="10148242"/>
                </a:lnTo>
                <a:lnTo>
                  <a:pt x="1341714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533191" y="3595783"/>
            <a:ext cx="4639346" cy="463934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66723" y="811983"/>
            <a:ext cx="4214677" cy="421467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81619" t="-1102" r="-62260" b="-717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3357635" y="1745918"/>
            <a:ext cx="6328382" cy="8185399"/>
          </a:xfrm>
          <a:custGeom>
            <a:avLst/>
            <a:gdLst/>
            <a:ahLst/>
            <a:cxnLst/>
            <a:rect l="l" t="t" r="r" b="b"/>
            <a:pathLst>
              <a:path w="6328382" h="8185399">
                <a:moveTo>
                  <a:pt x="0" y="0"/>
                </a:moveTo>
                <a:lnTo>
                  <a:pt x="6328382" y="0"/>
                </a:lnTo>
                <a:lnTo>
                  <a:pt x="6328382" y="8185399"/>
                </a:lnTo>
                <a:lnTo>
                  <a:pt x="0" y="81853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38100" cap="sq">
            <a:solidFill>
              <a:srgbClr val="253472"/>
            </a:solidFill>
            <a:prstDash val="solid"/>
            <a:miter/>
          </a:ln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0" name="Freeform 10"/>
          <p:cNvSpPr/>
          <p:nvPr/>
        </p:nvSpPr>
        <p:spPr>
          <a:xfrm rot="6349926" flipH="1">
            <a:off x="1096351" y="2140661"/>
            <a:ext cx="2727463" cy="3749091"/>
          </a:xfrm>
          <a:custGeom>
            <a:avLst/>
            <a:gdLst/>
            <a:ahLst/>
            <a:cxnLst/>
            <a:rect l="l" t="t" r="r" b="b"/>
            <a:pathLst>
              <a:path w="2727463" h="3749091">
                <a:moveTo>
                  <a:pt x="2727463" y="0"/>
                </a:moveTo>
                <a:lnTo>
                  <a:pt x="0" y="0"/>
                </a:lnTo>
                <a:lnTo>
                  <a:pt x="0" y="3749091"/>
                </a:lnTo>
                <a:lnTo>
                  <a:pt x="2727463" y="3749091"/>
                </a:lnTo>
                <a:lnTo>
                  <a:pt x="272746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48774" y="717947"/>
            <a:ext cx="134958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/>
            <a:r>
              <a:rPr lang="x-es-XL" sz="4000" b="1" u="none" baseline="0" dirty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Formen un comité de planificación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866959"/>
            <a:chOff x="0" y="0"/>
            <a:chExt cx="5078300" cy="7550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55084"/>
            </a:xfrm>
            <a:custGeom>
              <a:avLst/>
              <a:gdLst/>
              <a:ahLst/>
              <a:cxnLst/>
              <a:rect l="l" t="t" r="r" b="b"/>
              <a:pathLst>
                <a:path w="5078300" h="755084">
                  <a:moveTo>
                    <a:pt x="0" y="0"/>
                  </a:moveTo>
                  <a:lnTo>
                    <a:pt x="5078300" y="0"/>
                  </a:lnTo>
                  <a:lnTo>
                    <a:pt x="5078300" y="755084"/>
                  </a:lnTo>
                  <a:lnTo>
                    <a:pt x="0" y="755084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93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6534300" y="2706193"/>
            <a:ext cx="11753700" cy="7580807"/>
          </a:xfrm>
          <a:custGeom>
            <a:avLst/>
            <a:gdLst/>
            <a:ahLst/>
            <a:cxnLst/>
            <a:rect l="l" t="t" r="r" b="b"/>
            <a:pathLst>
              <a:path w="11995650" h="7580807">
                <a:moveTo>
                  <a:pt x="0" y="0"/>
                </a:moveTo>
                <a:lnTo>
                  <a:pt x="11995650" y="0"/>
                </a:lnTo>
                <a:lnTo>
                  <a:pt x="11995650" y="7580807"/>
                </a:lnTo>
                <a:lnTo>
                  <a:pt x="0" y="7580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322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8" r="-19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895350"/>
            <a:ext cx="11753699" cy="893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x-es-XL" sz="5400" b="1" u="none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Comprendan a su comunidad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30154" y="3085516"/>
            <a:ext cx="6204146" cy="5606485"/>
            <a:chOff x="0" y="-66675"/>
            <a:chExt cx="1497605" cy="14766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28634" cy="1409930"/>
            </a:xfrm>
            <a:custGeom>
              <a:avLst/>
              <a:gdLst/>
              <a:ahLst/>
              <a:cxnLst/>
              <a:rect l="l" t="t" r="r" b="b"/>
              <a:pathLst>
                <a:path w="1497605" h="1409930">
                  <a:moveTo>
                    <a:pt x="55822" y="0"/>
                  </a:moveTo>
                  <a:lnTo>
                    <a:pt x="1441783" y="0"/>
                  </a:lnTo>
                  <a:cubicBezTo>
                    <a:pt x="1456588" y="0"/>
                    <a:pt x="1470786" y="5881"/>
                    <a:pt x="1481255" y="16350"/>
                  </a:cubicBezTo>
                  <a:cubicBezTo>
                    <a:pt x="1491724" y="26819"/>
                    <a:pt x="1497605" y="41017"/>
                    <a:pt x="1497605" y="55822"/>
                  </a:cubicBezTo>
                  <a:lnTo>
                    <a:pt x="1497605" y="1354108"/>
                  </a:lnTo>
                  <a:cubicBezTo>
                    <a:pt x="1497605" y="1384937"/>
                    <a:pt x="1472613" y="1409930"/>
                    <a:pt x="1441783" y="1409930"/>
                  </a:cubicBezTo>
                  <a:lnTo>
                    <a:pt x="55822" y="1409930"/>
                  </a:lnTo>
                  <a:cubicBezTo>
                    <a:pt x="24993" y="1409930"/>
                    <a:pt x="0" y="1384937"/>
                    <a:pt x="0" y="1354108"/>
                  </a:cubicBezTo>
                  <a:lnTo>
                    <a:pt x="0" y="55822"/>
                  </a:lnTo>
                  <a:cubicBezTo>
                    <a:pt x="0" y="24993"/>
                    <a:pt x="24993" y="0"/>
                    <a:pt x="558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1497605" cy="1476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315298" y="9977891"/>
            <a:ext cx="19281670" cy="309109"/>
            <a:chOff x="0" y="0"/>
            <a:chExt cx="5078300" cy="814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78300" cy="81412"/>
            </a:xfrm>
            <a:custGeom>
              <a:avLst/>
              <a:gdLst/>
              <a:ahLst/>
              <a:cxnLst/>
              <a:rect l="l" t="t" r="r" b="b"/>
              <a:pathLst>
                <a:path w="5078300" h="81412">
                  <a:moveTo>
                    <a:pt x="0" y="0"/>
                  </a:moveTo>
                  <a:lnTo>
                    <a:pt x="5078300" y="0"/>
                  </a:lnTo>
                  <a:lnTo>
                    <a:pt x="5078300" y="81412"/>
                  </a:lnTo>
                  <a:lnTo>
                    <a:pt x="0" y="81412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5078300" cy="119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674092" y="3878485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674092" y="5468367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7"/>
                </a:lnTo>
                <a:lnTo>
                  <a:pt x="0" y="7086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674622" y="7186704"/>
            <a:ext cx="708686" cy="708686"/>
          </a:xfrm>
          <a:custGeom>
            <a:avLst/>
            <a:gdLst/>
            <a:ahLst/>
            <a:cxnLst/>
            <a:rect l="l" t="t" r="r" b="b"/>
            <a:pathLst>
              <a:path w="708686" h="708686">
                <a:moveTo>
                  <a:pt x="0" y="0"/>
                </a:moveTo>
                <a:lnTo>
                  <a:pt x="708686" y="0"/>
                </a:lnTo>
                <a:lnTo>
                  <a:pt x="708686" y="708686"/>
                </a:lnTo>
                <a:lnTo>
                  <a:pt x="0" y="708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816301" y="4001333"/>
            <a:ext cx="424267" cy="462990"/>
          </a:xfrm>
          <a:custGeom>
            <a:avLst/>
            <a:gdLst/>
            <a:ahLst/>
            <a:cxnLst/>
            <a:rect l="l" t="t" r="r" b="b"/>
            <a:pathLst>
              <a:path w="424267" h="462990">
                <a:moveTo>
                  <a:pt x="0" y="0"/>
                </a:moveTo>
                <a:lnTo>
                  <a:pt x="424268" y="0"/>
                </a:lnTo>
                <a:lnTo>
                  <a:pt x="424268" y="462990"/>
                </a:lnTo>
                <a:lnTo>
                  <a:pt x="0" y="4629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798999" y="5596507"/>
            <a:ext cx="459933" cy="452407"/>
          </a:xfrm>
          <a:custGeom>
            <a:avLst/>
            <a:gdLst/>
            <a:ahLst/>
            <a:cxnLst/>
            <a:rect l="l" t="t" r="r" b="b"/>
            <a:pathLst>
              <a:path w="459933" h="452407">
                <a:moveTo>
                  <a:pt x="0" y="0"/>
                </a:moveTo>
                <a:lnTo>
                  <a:pt x="459933" y="0"/>
                </a:lnTo>
                <a:lnTo>
                  <a:pt x="459933" y="452407"/>
                </a:lnTo>
                <a:lnTo>
                  <a:pt x="0" y="4524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33584" y="7268651"/>
            <a:ext cx="464884" cy="471745"/>
          </a:xfrm>
          <a:custGeom>
            <a:avLst/>
            <a:gdLst/>
            <a:ahLst/>
            <a:cxnLst/>
            <a:rect l="l" t="t" r="r" b="b"/>
            <a:pathLst>
              <a:path w="464884" h="471745">
                <a:moveTo>
                  <a:pt x="0" y="0"/>
                </a:moveTo>
                <a:lnTo>
                  <a:pt x="464884" y="0"/>
                </a:lnTo>
                <a:lnTo>
                  <a:pt x="464884" y="471746"/>
                </a:lnTo>
                <a:lnTo>
                  <a:pt x="0" y="471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67311" y="7337146"/>
            <a:ext cx="412963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x-es-XL" sz="3200" u="none" baseline="0" dirty="0">
                <a:solidFill>
                  <a:srgbClr val="2534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Adaptar el currículum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67311" y="3878485"/>
            <a:ext cx="4060969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x-es-XL" sz="3200" u="none" baseline="0">
                <a:solidFill>
                  <a:srgbClr val="2534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Explorar proyectos existentes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667311" y="5489842"/>
            <a:ext cx="458126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3636"/>
              </a:lnSpc>
            </a:pPr>
            <a:r>
              <a:rPr lang="x-es-XL" sz="3200" u="none" baseline="0" dirty="0">
                <a:solidFill>
                  <a:srgbClr val="2534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Realizar una evaluación de la comunidad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30153" y="8927984"/>
            <a:ext cx="5918420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2200"/>
              </a:lnSpc>
            </a:pPr>
            <a:r>
              <a:rPr lang="x-es-XL" sz="2200" b="1" u="none" baseline="0" dirty="0">
                <a:solidFill>
                  <a:srgbClr val="25347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Para obtener el currículum, envíen un correo electrónico a program@soroptimist.org.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50774" y="3839843"/>
            <a:ext cx="18865637" cy="7072317"/>
            <a:chOff x="0" y="0"/>
            <a:chExt cx="3804182" cy="14261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4182" cy="1391465"/>
            </a:xfrm>
            <a:custGeom>
              <a:avLst/>
              <a:gdLst/>
              <a:ahLst/>
              <a:cxnLst/>
              <a:rect l="l" t="t" r="r" b="b"/>
              <a:pathLst>
                <a:path w="3804182" h="1391465">
                  <a:moveTo>
                    <a:pt x="3796327" y="0"/>
                  </a:moveTo>
                  <a:lnTo>
                    <a:pt x="7855" y="0"/>
                  </a:lnTo>
                  <a:cubicBezTo>
                    <a:pt x="5772" y="0"/>
                    <a:pt x="3774" y="828"/>
                    <a:pt x="2301" y="2301"/>
                  </a:cubicBezTo>
                  <a:cubicBezTo>
                    <a:pt x="828" y="3774"/>
                    <a:pt x="0" y="5772"/>
                    <a:pt x="0" y="7855"/>
                  </a:cubicBezTo>
                  <a:lnTo>
                    <a:pt x="0" y="1279302"/>
                  </a:lnTo>
                  <a:cubicBezTo>
                    <a:pt x="202350" y="1390082"/>
                    <a:pt x="849870" y="1463218"/>
                    <a:pt x="1821147" y="1279302"/>
                  </a:cubicBezTo>
                  <a:cubicBezTo>
                    <a:pt x="2792433" y="1013423"/>
                    <a:pt x="3547873" y="1168518"/>
                    <a:pt x="3804182" y="1279302"/>
                  </a:cubicBezTo>
                  <a:lnTo>
                    <a:pt x="3804182" y="7855"/>
                  </a:lnTo>
                  <a:cubicBezTo>
                    <a:pt x="3804182" y="5772"/>
                    <a:pt x="3803355" y="3774"/>
                    <a:pt x="3801882" y="2301"/>
                  </a:cubicBezTo>
                  <a:cubicBezTo>
                    <a:pt x="3800408" y="828"/>
                    <a:pt x="3798410" y="0"/>
                    <a:pt x="379632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804182" cy="1187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391424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471322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553006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4" b="-74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733947" y="3820793"/>
            <a:ext cx="2110763" cy="2207072"/>
          </a:xfrm>
          <a:custGeom>
            <a:avLst/>
            <a:gdLst/>
            <a:ahLst/>
            <a:cxnLst/>
            <a:rect l="l" t="t" r="r" b="b"/>
            <a:pathLst>
              <a:path w="2110763" h="2207072">
                <a:moveTo>
                  <a:pt x="0" y="0"/>
                </a:moveTo>
                <a:lnTo>
                  <a:pt x="2110764" y="0"/>
                </a:lnTo>
                <a:lnTo>
                  <a:pt x="2110764" y="2207073"/>
                </a:lnTo>
                <a:lnTo>
                  <a:pt x="0" y="2207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941444" y="3762054"/>
            <a:ext cx="1855566" cy="2084906"/>
          </a:xfrm>
          <a:custGeom>
            <a:avLst/>
            <a:gdLst/>
            <a:ahLst/>
            <a:cxnLst/>
            <a:rect l="l" t="t" r="r" b="b"/>
            <a:pathLst>
              <a:path w="1855566" h="2084906">
                <a:moveTo>
                  <a:pt x="0" y="0"/>
                </a:moveTo>
                <a:lnTo>
                  <a:pt x="1855566" y="0"/>
                </a:lnTo>
                <a:lnTo>
                  <a:pt x="1855566" y="2084906"/>
                </a:lnTo>
                <a:lnTo>
                  <a:pt x="0" y="20849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3634690" y="3526425"/>
            <a:ext cx="2795809" cy="2795809"/>
          </a:xfrm>
          <a:custGeom>
            <a:avLst/>
            <a:gdLst/>
            <a:ahLst/>
            <a:cxnLst/>
            <a:rect l="l" t="t" r="r" b="b"/>
            <a:pathLst>
              <a:path w="2795809" h="2795809">
                <a:moveTo>
                  <a:pt x="0" y="0"/>
                </a:moveTo>
                <a:lnTo>
                  <a:pt x="2795809" y="0"/>
                </a:lnTo>
                <a:lnTo>
                  <a:pt x="2795809" y="2795809"/>
                </a:lnTo>
                <a:lnTo>
                  <a:pt x="0" y="27958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9934014" y="3791424"/>
            <a:ext cx="2033793" cy="2026166"/>
          </a:xfrm>
          <a:custGeom>
            <a:avLst/>
            <a:gdLst/>
            <a:ahLst/>
            <a:cxnLst/>
            <a:rect l="l" t="t" r="r" b="b"/>
            <a:pathLst>
              <a:path w="2033793" h="2026166">
                <a:moveTo>
                  <a:pt x="0" y="0"/>
                </a:moveTo>
                <a:lnTo>
                  <a:pt x="2033793" y="0"/>
                </a:lnTo>
                <a:lnTo>
                  <a:pt x="2033793" y="2026166"/>
                </a:lnTo>
                <a:lnTo>
                  <a:pt x="0" y="20261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3734039" y="4152279"/>
            <a:ext cx="2597111" cy="1544100"/>
          </a:xfrm>
          <a:custGeom>
            <a:avLst/>
            <a:gdLst/>
            <a:ahLst/>
            <a:cxnLst/>
            <a:rect l="l" t="t" r="r" b="b"/>
            <a:pathLst>
              <a:path w="2597111" h="1544100">
                <a:moveTo>
                  <a:pt x="0" y="0"/>
                </a:moveTo>
                <a:lnTo>
                  <a:pt x="2597111" y="0"/>
                </a:lnTo>
                <a:lnTo>
                  <a:pt x="2597111" y="1544101"/>
                </a:lnTo>
                <a:lnTo>
                  <a:pt x="0" y="15441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065524" y="7369994"/>
            <a:ext cx="1015695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6000"/>
              </a:lnSpc>
            </a:pPr>
            <a:r>
              <a:rPr lang="x-es-XL" sz="6000" b="1" u="none" baseline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 Bold"/>
              </a:rPr>
              <a:t>¡Exploren sus redes sociales!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95600" y="1192774"/>
            <a:ext cx="12372890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lnSpc>
                <a:spcPts val="7799"/>
              </a:lnSpc>
            </a:pPr>
            <a:r>
              <a:rPr lang="x-es-XL" sz="6500" b="1" u="none" baseline="0" dirty="0">
                <a:solidFill>
                  <a:srgbClr val="A5379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Encuentren socios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81879" y="-160766"/>
            <a:ext cx="19281670" cy="2691533"/>
            <a:chOff x="0" y="0"/>
            <a:chExt cx="5078300" cy="7088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78300" cy="708881"/>
            </a:xfrm>
            <a:custGeom>
              <a:avLst/>
              <a:gdLst/>
              <a:ahLst/>
              <a:cxnLst/>
              <a:rect l="l" t="t" r="r" b="b"/>
              <a:pathLst>
                <a:path w="5078300" h="708881">
                  <a:moveTo>
                    <a:pt x="0" y="0"/>
                  </a:moveTo>
                  <a:lnTo>
                    <a:pt x="5078300" y="0"/>
                  </a:lnTo>
                  <a:lnTo>
                    <a:pt x="5078300" y="708881"/>
                  </a:lnTo>
                  <a:lnTo>
                    <a:pt x="0" y="708881"/>
                  </a:ln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100000"/>
                  </a:srgbClr>
                </a:gs>
                <a:gs pos="100000">
                  <a:srgbClr val="19317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x-es-XL" sz="5400">
                <a:latin typeface="Verdana" panose="020B0604030504040204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78300" cy="746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2659"/>
                </a:lnSpc>
              </a:pPr>
              <a:endParaRPr sz="5400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936508" y="2842188"/>
            <a:ext cx="8061334" cy="5368456"/>
            <a:chOff x="0" y="0"/>
            <a:chExt cx="2123150" cy="14139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23150" cy="1413914"/>
            </a:xfrm>
            <a:custGeom>
              <a:avLst/>
              <a:gdLst/>
              <a:ahLst/>
              <a:cxnLst/>
              <a:rect l="l" t="t" r="r" b="b"/>
              <a:pathLst>
                <a:path w="2123150" h="1413914">
                  <a:moveTo>
                    <a:pt x="21128" y="0"/>
                  </a:moveTo>
                  <a:lnTo>
                    <a:pt x="2102021" y="0"/>
                  </a:lnTo>
                  <a:cubicBezTo>
                    <a:pt x="2113690" y="0"/>
                    <a:pt x="2123150" y="9459"/>
                    <a:pt x="2123150" y="21128"/>
                  </a:cubicBezTo>
                  <a:lnTo>
                    <a:pt x="2123150" y="1392786"/>
                  </a:lnTo>
                  <a:cubicBezTo>
                    <a:pt x="2123150" y="1398390"/>
                    <a:pt x="2120924" y="1403764"/>
                    <a:pt x="2116961" y="1407726"/>
                  </a:cubicBezTo>
                  <a:cubicBezTo>
                    <a:pt x="2112999" y="1411688"/>
                    <a:pt x="2107625" y="1413914"/>
                    <a:pt x="2102021" y="1413914"/>
                  </a:cubicBezTo>
                  <a:lnTo>
                    <a:pt x="21128" y="1413914"/>
                  </a:lnTo>
                  <a:cubicBezTo>
                    <a:pt x="9459" y="1413914"/>
                    <a:pt x="0" y="1404455"/>
                    <a:pt x="0" y="1392786"/>
                  </a:cubicBezTo>
                  <a:lnTo>
                    <a:pt x="0" y="21128"/>
                  </a:lnTo>
                  <a:cubicBezTo>
                    <a:pt x="0" y="15525"/>
                    <a:pt x="2226" y="10151"/>
                    <a:pt x="6188" y="6188"/>
                  </a:cubicBezTo>
                  <a:cubicBezTo>
                    <a:pt x="10151" y="2226"/>
                    <a:pt x="15525" y="0"/>
                    <a:pt x="211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649CDC">
                    <a:alpha val="9000"/>
                  </a:srgbClr>
                </a:gs>
                <a:gs pos="100000">
                  <a:srgbClr val="19317D">
                    <a:alpha val="9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2123150" cy="1480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0">
                <a:lnSpc>
                  <a:spcPts val="3750"/>
                </a:lnSpc>
              </a:pPr>
              <a:endParaRPr dirty="0">
                <a:latin typeface="Verdana" panose="020B0604030504040204" pitchFamily="34" charset="0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5193206" y="9043031"/>
            <a:ext cx="2413246" cy="554217"/>
          </a:xfrm>
          <a:custGeom>
            <a:avLst/>
            <a:gdLst/>
            <a:ahLst/>
            <a:cxnLst/>
            <a:rect l="l" t="t" r="r" b="b"/>
            <a:pathLst>
              <a:path w="2413246" h="554217">
                <a:moveTo>
                  <a:pt x="0" y="0"/>
                </a:moveTo>
                <a:lnTo>
                  <a:pt x="2413246" y="0"/>
                </a:lnTo>
                <a:lnTo>
                  <a:pt x="2413246" y="554217"/>
                </a:lnTo>
                <a:lnTo>
                  <a:pt x="0" y="554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8" r="-198"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38642" y="3755739"/>
            <a:ext cx="10368954" cy="5947507"/>
            <a:chOff x="0" y="0"/>
            <a:chExt cx="7981950" cy="4578350"/>
          </a:xfrm>
        </p:grpSpPr>
        <p:sp>
          <p:nvSpPr>
            <p:cNvPr id="10" name="Freeform 10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2" name="Freeform 12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  <p:sp>
          <p:nvSpPr>
            <p:cNvPr id="14" name="Freeform 14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t="-4649"/>
              </a:stretch>
            </a:blipFill>
          </p:spPr>
          <p:txBody>
            <a:bodyPr/>
            <a:lstStyle/>
            <a:p>
              <a:endParaRPr lang="x-es-XL">
                <a:latin typeface="Verdana" panose="020B0604030504040204" pitchFamily="34" charset="0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10170023" y="2998955"/>
            <a:ext cx="7594303" cy="5006342"/>
          </a:xfrm>
          <a:custGeom>
            <a:avLst/>
            <a:gdLst/>
            <a:ahLst/>
            <a:cxnLst/>
            <a:rect l="l" t="t" r="r" b="b"/>
            <a:pathLst>
              <a:path w="7594303" h="5006342">
                <a:moveTo>
                  <a:pt x="0" y="0"/>
                </a:moveTo>
                <a:lnTo>
                  <a:pt x="7594304" y="0"/>
                </a:lnTo>
                <a:lnTo>
                  <a:pt x="7594304" y="5006342"/>
                </a:lnTo>
                <a:lnTo>
                  <a:pt x="0" y="50063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6" name="Freeform 16"/>
          <p:cNvSpPr/>
          <p:nvPr/>
        </p:nvSpPr>
        <p:spPr>
          <a:xfrm rot="-9621162" flipH="1">
            <a:off x="45271" y="4055077"/>
            <a:ext cx="2409004" cy="3629385"/>
          </a:xfrm>
          <a:custGeom>
            <a:avLst/>
            <a:gdLst/>
            <a:ahLst/>
            <a:cxnLst/>
            <a:rect l="l" t="t" r="r" b="b"/>
            <a:pathLst>
              <a:path w="2409004" h="3629385">
                <a:moveTo>
                  <a:pt x="2409004" y="0"/>
                </a:moveTo>
                <a:lnTo>
                  <a:pt x="0" y="0"/>
                </a:lnTo>
                <a:lnTo>
                  <a:pt x="0" y="3629385"/>
                </a:lnTo>
                <a:lnTo>
                  <a:pt x="2409004" y="3629385"/>
                </a:lnTo>
                <a:lnTo>
                  <a:pt x="240900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x-es-XL">
              <a:latin typeface="Verdana" panose="020B060403050404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28700" y="1028700"/>
            <a:ext cx="15735300" cy="89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7799"/>
              </a:lnSpc>
            </a:pPr>
            <a:r>
              <a:rPr lang="x-es-XL" sz="5400" b="1" u="none" baseline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Effra 2"/>
              </a:rPr>
              <a:t>Consideren la opción virtual o híbrida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70023" y="8349221"/>
            <a:ext cx="7827818" cy="536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239"/>
              </a:lnSpc>
            </a:pPr>
            <a:r>
              <a:rPr lang="x-es-XL" sz="15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¡Las chicas solo quieren divertirse! Una charla con Cristina Fernandes, dietista nutricionista titulada.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51465" y="9828631"/>
            <a:ext cx="11009217" cy="2541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rtl="0">
              <a:lnSpc>
                <a:spcPts val="2239"/>
              </a:lnSpc>
            </a:pPr>
            <a:r>
              <a:rPr lang="x-es-XL" sz="1599" u="non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¡Las chicas solo quieren divertirse! Una charla con Michelle de Jong, propietaria de Limitless Performance.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1465" y="2846922"/>
            <a:ext cx="7827818" cy="656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0">
              <a:lnSpc>
                <a:spcPts val="2659"/>
              </a:lnSpc>
            </a:pPr>
            <a:r>
              <a:rPr lang="x-es-XL" sz="1899" u="none" baseline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 (MS)"/>
              </a:rPr>
              <a:t>¿NOS CUENTAN UN POCO SOBRE SU TRAYECTORIA PROFESIONAL?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2472</Words>
  <Application>Microsoft Macintosh PowerPoint</Application>
  <PresentationFormat>Custom</PresentationFormat>
  <Paragraphs>183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Verdana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 2026 Meeting</dc:title>
  <dc:creator>Michael Kang</dc:creator>
  <cp:lastModifiedBy>Zoe Wainer</cp:lastModifiedBy>
  <cp:revision>11</cp:revision>
  <dcterms:created xsi:type="dcterms:W3CDTF">2006-08-16T00:00:00Z</dcterms:created>
  <dcterms:modified xsi:type="dcterms:W3CDTF">2026-08-17T20:50:59Z</dcterms:modified>
  <dc:identifier>DAHN9D9Ecbw</dc:identifier>
</cp:coreProperties>
</file>