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2"/>
  </p:notesMasterIdLst>
  <p:sldIdLst>
    <p:sldId id="256" r:id="rId2"/>
    <p:sldId id="299" r:id="rId3"/>
    <p:sldId id="258" r:id="rId4"/>
    <p:sldId id="259" r:id="rId5"/>
    <p:sldId id="279" r:id="rId6"/>
    <p:sldId id="293" r:id="rId7"/>
    <p:sldId id="283" r:id="rId8"/>
    <p:sldId id="280" r:id="rId9"/>
    <p:sldId id="297" r:id="rId10"/>
    <p:sldId id="287" r:id="rId11"/>
    <p:sldId id="266" r:id="rId12"/>
    <p:sldId id="296" r:id="rId13"/>
    <p:sldId id="271" r:id="rId14"/>
    <p:sldId id="269" r:id="rId15"/>
    <p:sldId id="270" r:id="rId16"/>
    <p:sldId id="290" r:id="rId17"/>
    <p:sldId id="272" r:id="rId18"/>
    <p:sldId id="298" r:id="rId19"/>
    <p:sldId id="274" r:id="rId20"/>
    <p:sldId id="295" r:id="rId21"/>
  </p:sldIdLst>
  <p:sldSz cx="18288000" cy="10287000"/>
  <p:notesSz cx="6858000" cy="9144000"/>
  <p:embeddedFontLst>
    <p:embeddedFont>
      <p:font typeface="Baskerville Old Face" panose="02020602080505020303" pitchFamily="18" charset="0"/>
      <p:regular r:id="rId23"/>
    </p:embeddedFont>
    <p:embeddedFont>
      <p:font typeface="Calibri (MS) Bold" panose="020B0604020202020204" charset="0"/>
      <p:regular r:id="rId24"/>
      <p:bold r:id="rId25"/>
    </p:embeddedFont>
    <p:embeddedFont>
      <p:font typeface="Microsoft JhengHei" panose="020B0604030504040204" pitchFamily="34" charset="-120"/>
      <p:regular r:id="rId26"/>
      <p:bold r:id="rId2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80590428-E83B-90BF-C2BA-1575AAC23593}" name="Sarah Detwiler" initials="SD" userId="S::sarah@soroptimist.org::3d5100d8-aaa0-42b6-8233-af09b39f17d9" providerId="AD"/>
  <p188:author id="{AABB296F-AA0D-69B5-2733-50DEF21D0878}" name="Aira Matin" initials="AM" userId="S::aira@soroptimist.org::47014298-ba6f-4dad-8877-f4b03836a06c" providerId="AD"/>
  <p188:author id="{C1692AC2-6570-E8B4-3D05-FB552B88E7ED}" name="Meghan Pennock" initials="MP" userId="S::meghan@soroptimist.org::fc0dfa88-3f78-45a4-9290-30c4ed7cb050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92A61"/>
    <a:srgbClr val="1F497D"/>
    <a:srgbClr val="000000"/>
    <a:srgbClr val="F69170"/>
    <a:srgbClr val="5AC5C4"/>
    <a:srgbClr val="FFCF0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534" autoAdjust="0"/>
    <p:restoredTop sz="86997" autoAdjust="0"/>
  </p:normalViewPr>
  <p:slideViewPr>
    <p:cSldViewPr>
      <p:cViewPr varScale="1">
        <p:scale>
          <a:sx n="50" d="100"/>
          <a:sy n="50" d="100"/>
        </p:scale>
        <p:origin x="1752" y="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2.fntdata"/><Relationship Id="rId32" Type="http://schemas.microsoft.com/office/2018/10/relationships/authors" Target="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1.fntdata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font" Target="fonts/font5.fntdata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7432C1-AFBE-4166-9DB9-35B381F03E0D}" type="datetimeFigureOut">
              <a:rPr lang="en-US" smtClean="0"/>
              <a:t>2/9/2026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C26E370-1B07-4DF9-A241-C068570182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72838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3" Type="http://schemas.openxmlformats.org/officeDocument/2006/relationships/hyperlink" Target="mailto:program@soroptimist.org" TargetMode="External"/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大家好，我是（姓名與職稱）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r>
              <a:rPr lang="zh-TW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很榮幸今天能與大家分享影響力支柱的簡報。 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26E370-1B07-4DF9-A241-C0685701829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0692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今天我們將回顧，哪些專案才算作是「大目標加速專案」，以及您的分會如何透過啟動新專案或調整現有專案，以為實現「大目標」作貢獻。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26E370-1B07-4DF9-A241-C06857018298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61008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整個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SIA </a:t>
            </a:r>
            <a:r>
              <a:rPr lang="zh-TW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聯盟有一個連結我們彼此的大目標：即到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2031 </a:t>
            </a:r>
            <a:r>
              <a:rPr lang="zh-TW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年，透過提供教育機會，讓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50 </a:t>
            </a:r>
            <a:r>
              <a:rPr lang="zh-TW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萬名婦女與女青年受教育並獲得經濟賦權，以投資她們的夢想。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26E370-1B07-4DF9-A241-C06857018298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27019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各分會透過</a:t>
            </a:r>
            <a:r>
              <a:rPr lang="zh-TW" alt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「夢想它，實現它」</a:t>
            </a:r>
            <a:r>
              <a:rPr lang="zh-TW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和</a:t>
            </a:r>
            <a:r>
              <a:rPr lang="zh-TW" alt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「實現妳的夢想獎」，</a:t>
            </a:r>
            <a:r>
              <a:rPr lang="zh-TW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取得了矚目的成就。然而我們知道，單靠這些專案，我們無法達成大目標。許多分會開展了本地專案，以增加受教育或獲得經濟賦權的機會。經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SIA </a:t>
            </a:r>
            <a:r>
              <a:rPr lang="zh-TW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理事會批准，這些專案可算作「大目標加速專案」，因其有助於實現大目標。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altLang="zh-TW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zh-TW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那什麼是「大目標加速專案」呢？</a:t>
            </a:r>
            <a:endParaRPr lang="en-US" altLang="zh-TW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zh-TW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「大目標加速專案」由分會或專區主導，可直接推進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SIA </a:t>
            </a:r>
            <a:r>
              <a:rPr lang="zh-TW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大目標的進程。</a:t>
            </a:r>
            <a:endParaRPr lang="en-US" altLang="zh-TW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zh-TW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「大目標加速專案」須： </a:t>
            </a:r>
            <a:endParaRPr lang="en-US" altLang="zh-TW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zh-TW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服務於在通往成功道路上遇到障礙，且未加入「夢想計畫」的婦女與女青年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zh-TW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增加受正式教育或獲得經濟賦權的機會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zh-TW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由蘭馨會主導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zh-TW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向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SIA </a:t>
            </a:r>
            <a:r>
              <a:rPr lang="zh-TW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匯報。</a:t>
            </a:r>
            <a:endParaRPr lang="en-US" altLang="zh-TW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lvl="0" indent="0">
              <a:buFont typeface="Arial" panose="020B0604020202020204" pitchFamily="34" charset="0"/>
              <a:buNone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zh-TW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讓我們來逐個分析。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26E370-1B07-4DF9-A241-C06857018298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19630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整個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SIA </a:t>
            </a:r>
            <a:r>
              <a:rPr lang="zh-TW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聯盟有一個連結我們彼此的大目標：即到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2031 </a:t>
            </a:r>
            <a:r>
              <a:rPr lang="zh-TW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年，透過提供教育機會，讓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50 </a:t>
            </a:r>
            <a:r>
              <a:rPr lang="zh-TW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萬名婦女與女青年受教育並獲得經濟賦權，以投資她們的夢想。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</a:t>
            </a:r>
          </a:p>
          <a:p>
            <a:r>
              <a:rPr lang="zh-TW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「大目標加速專案」必須</a:t>
            </a:r>
            <a:r>
              <a:rPr lang="zh-TW" altLang="en-US" sz="1200" b="1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服務於在通往成功道路上遇到障礙，且未加入「夢想計畫」的婦女與女青年。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zh-TW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這裡指的不僅是性別障礙，還可能包括貧窮、未成年懷孕、語言障礙、寄養照護、藥物濫用障礙或無家可歸等。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zh-TW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不合資格的例子：為高中女生提供幫助，這些女生唯一的障礙是「對未來感到迷茫」，而這並非實質性的障礙。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26E370-1B07-4DF9-A241-C06857018298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319588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4FB7EC-D0A5-B5A4-B091-3A93808907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848D5A7-D099-0841-7EFC-E81F1804687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D7A901D-552D-2902-9EDD-1B819456A8C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那麼，我們為什麼要確保參與「大目標加速專案」的婦女與女青年未加入「夢想計畫」呢？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2031 </a:t>
            </a:r>
            <a:r>
              <a:rPr lang="zh-TW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年大目標旨在惠及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50 </a:t>
            </a:r>
            <a:r>
              <a:rPr lang="zh-TW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萬名婦女與女青年。我們希望盡量避免重複統計同一個人。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zh-TW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如果您的分會為</a:t>
            </a:r>
            <a:r>
              <a:rPr lang="zh-TW" alt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「實現妳的夢想獎」</a:t>
            </a:r>
            <a:r>
              <a:rPr lang="zh-TW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獲獎者購買一張公車卡，方便其通勤，那當然很好。但她已經被統計為</a:t>
            </a:r>
            <a:r>
              <a:rPr lang="zh-TW" alt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「實現妳的夢想獎」</a:t>
            </a:r>
            <a:r>
              <a:rPr lang="zh-TW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獲獎者了。 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zh-TW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假如您的分會在為一群高中女生提供面試技巧方面的大型訓練，此外還與當地教會合作，在同一城市開展</a:t>
            </a:r>
            <a:r>
              <a:rPr lang="zh-TW" alt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「夢想它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zh-TW" alt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實現它」專案，</a:t>
            </a:r>
            <a:r>
              <a:rPr lang="zh-TW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這當中可能會有一部分人被重複統計，我們完全能理解。我們並不追求完美，只是希望盡量做得更好。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991AA6A-D00E-A492-E530-0DD96154AE1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26E370-1B07-4DF9-A241-C06857018298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809910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接下來，我們將談談資格要求，即專案必須能</a:t>
            </a:r>
            <a:r>
              <a:rPr lang="zh-TW" altLang="en-US" sz="1200" b="1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增加受正規教育或獲得經濟賦權的機會</a:t>
            </a:r>
            <a:r>
              <a:rPr lang="zh-TW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。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zh-TW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教育的力量在於幫助女性賺取足夠的收入，從而自力更生，改變自身、自己家庭，甚至是社區的命運。這是「大目標」的核心，也是專案必須能直接增加受教育或經濟賦權機會的原因。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26E370-1B07-4DF9-A241-C06857018298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819299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讓我們來看看</a:t>
            </a:r>
            <a:r>
              <a:rPr lang="zh-TW" alt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正規教育</a:t>
            </a:r>
            <a:r>
              <a:rPr lang="zh-TW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和</a:t>
            </a:r>
            <a:r>
              <a:rPr lang="zh-TW" alt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教育</a:t>
            </a:r>
            <a:r>
              <a:rPr lang="zh-TW" altLang="en-US" sz="1200" b="1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性質</a:t>
            </a:r>
            <a:r>
              <a:rPr lang="zh-TW" alt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活動</a:t>
            </a:r>
            <a:r>
              <a:rPr lang="zh-TW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之間的區別</a:t>
            </a:r>
            <a:r>
              <a:rPr lang="zh-TW" alt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。</a:t>
            </a:r>
            <a:r>
              <a:rPr lang="zh-TW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endParaRPr lang="en-US" altLang="zh-TW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zh-TW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談到教育，我們的理事會將其定義為，結業時授予證書的正式課程。也就是幫助婦女或女青年取得證書、文憑或學位的系統化課程。</a:t>
            </a:r>
            <a:endParaRPr lang="en-US" altLang="zh-TW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zh-TW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範例包括：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zh-TW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職業或技術訓練課程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zh-TW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完成高中學業或同等學業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zh-TW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大學或大專院校學位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zh-TW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改善就業機會的職場訓練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zh-TW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這類教育能直接提升婦女或女青年的能力，幫助其找到工作、賺取更多收入及建立長期穩定的生活。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zh-TW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教育</a:t>
            </a:r>
            <a:r>
              <a:rPr lang="zh-TW" altLang="en-US" sz="1200" b="1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性質</a:t>
            </a:r>
            <a:r>
              <a:rPr lang="zh-TW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活動旨在共享資訊或提高意識</a:t>
            </a:r>
            <a:r>
              <a:rPr lang="zh-TW" alt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，但並非</a:t>
            </a:r>
            <a:r>
              <a:rPr lang="zh-TW" altLang="en-US" sz="1200" b="1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正式教育</a:t>
            </a:r>
            <a:r>
              <a:rPr lang="zh-TW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。它們或許十分實用、資訊豐富，但通常無法授予證書、學位或工作資格。 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zh-TW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教育性質活動能激勵參與者，但無法提高一個人完成學業、進入大學或獲得工作的幾率。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26E370-1B07-4DF9-A241-C06857018298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63295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隨後，我們來談談另一項資格要求，即專案</a:t>
            </a:r>
            <a:r>
              <a:rPr lang="zh-TW" altLang="en-US" sz="1200" b="1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必須由蘭馨會主導。</a:t>
            </a:r>
            <a:r>
              <a:rPr lang="zh-TW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zh-TW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計畫須由您的分會主導，而不僅僅是向其他組織捐款。如果是合作專案，則應由蘭馨會帶領，需要有分會會員親自參與其中。 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zh-TW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分會可以資助其他國家的兒童嗎？通常情況下，這不合資格，因為資金通常需要匯款至其他組織。因此，該組織是專案的主導者，負責分配資金或提供服務。 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zh-TW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但是，如果您的分會為其他國家的學校設立了獎學金，且分會負責審核申請、選擇遇到障礙的婦女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</a:t>
            </a:r>
            <a:r>
              <a:rPr lang="zh-TW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女青年，且獎學金直接用於支付其學費，那麼可能會被視為合資格。分會必須主導獎學金申請和捐贈工作，且目標要明確，來提升婦女與女青年繼續接受教育的能力。 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26E370-1B07-4DF9-A241-C06857018298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71761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最後一項資格要求很直白：</a:t>
            </a:r>
            <a:r>
              <a:rPr lang="zh-TW" altLang="en-US" sz="1200" b="1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向</a:t>
            </a:r>
            <a:r>
              <a:rPr lang="en-US" sz="1200" b="1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SIA </a:t>
            </a:r>
            <a:r>
              <a:rPr lang="zh-TW" altLang="en-US" sz="1200" b="1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匯報專案</a:t>
            </a:r>
            <a:r>
              <a:rPr lang="zh-TW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！ 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zh-TW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報告須在每個分會年度的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6 </a:t>
            </a:r>
            <a:r>
              <a:rPr lang="zh-TW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30 </a:t>
            </a:r>
            <a:r>
              <a:rPr lang="zh-TW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日之前，透過線上報告表格提交。如在填寫表格時需要任何幫助，或分會錯過了截止日期，請寄送電子郵件至 </a:t>
            </a:r>
            <a:r>
              <a:rPr lang="en-US" sz="1200" b="0" i="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program@soroptimist.org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zh-TW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尋求協助。 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26E370-1B07-4DF9-A241-C06857018298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251369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現在，您已經瞭解了資格要求，我們再來談談哪些情況不符合資格。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zh-TW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範例： 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zh-TW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宣導專案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zh-TW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美化工程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zh-TW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一般社會賦權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zh-TW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支持其他組織的專案，包括捐款或資助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zh-TW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夢想計畫工作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zh-TW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組織童軍植樹，以強化人們對環境問題的認識？聽起來很棒！但遺憾的是，這不能算作是大目標加速專案。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26E370-1B07-4DF9-A241-C06857018298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312044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您的分會是否想要啟動大目標加速專案，且您希望出一份力？卻不知道該如何入手？我有一些主意！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zh-TW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符合「大目標加速專案」資格的專案大致分為三類： 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zh-TW" alt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提供獎學金或獎項</a:t>
            </a:r>
            <a:r>
              <a:rPr lang="zh-TW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（資助大學、技術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</a:t>
            </a:r>
            <a:r>
              <a:rPr lang="zh-TW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職業學校、高等學位的學習）。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zh-TW" alt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排除阻礙，</a:t>
            </a:r>
            <a:r>
              <a:rPr lang="zh-TW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提供必要的教育物品，如電腦、網際網路、交通運輸；支付大學預備考試、大學申請、入學考試或專業執照的費用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zh-TW" alt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提供課程或訓練</a:t>
            </a:r>
            <a:r>
              <a:rPr lang="zh-TW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，著重於工作訓練、技能訓練、申請經濟援助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</a:t>
            </a:r>
            <a:r>
              <a:rPr lang="zh-TW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大學、電腦訓練、職業指導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zh-TW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最容易著手的專案就是設立獎學金或提供必需品。 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26E370-1B07-4DF9-A241-C06857018298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909654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若分會收到一些優秀</a:t>
            </a:r>
            <a:r>
              <a:rPr lang="zh-TW" alt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「實現妳的夢想獎」</a:t>
            </a:r>
            <a:r>
              <a:rPr lang="zh-TW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申請者的申請，但她們不符合資格，原因可能是並非家庭經濟主力或無受扶養人，則可透過其他獎學金來支持她們。為獎學金取一個新的名稱，然後作為「大目標加速專案」呈報！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zh-TW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確保新的獎學金仍涉及障礙，如經濟困難或寄養照護經歷。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zh-TW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請記住，</a:t>
            </a:r>
            <a:r>
              <a:rPr lang="zh-TW" alt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「實現妳的夢想獎」</a:t>
            </a:r>
            <a:r>
              <a:rPr lang="zh-TW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獲獎者將不再有資格申請「大目標加速專案」，再向她給予獎學金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</a:t>
            </a:r>
            <a:r>
              <a:rPr lang="zh-TW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獎項亦無法使其變得合資格，因為已經將其計入大目標統計資料。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26E370-1B07-4DF9-A241-C06857018298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912837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啟動新專案的另一種簡單方法是贈予教育或工作所需的物品。 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zh-TW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您可以贈送：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zh-TW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執照申請或考試費用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zh-TW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教科書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zh-TW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加油卡或公車卡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zh-TW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專業服裝或製服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zh-TW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經期用品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zh-TW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您可以陪一位剛完成訓練課程的女性去購物，幫她打造職業造型。這個過程既有趣又意義非凡！ 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zh-TW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詢問當地機構，婦女與女青年需要獲得哪些物資，才能得到更多教育或工作機會。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26E370-1B07-4DF9-A241-C06857018298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631114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在規劃新的「大目標加速專案」時，要考慮其覆蓋範圍。您可以選擇幫助兩名低收入女青年購買筆電，或是為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50 </a:t>
            </a:r>
            <a:r>
              <a:rPr lang="zh-TW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名低收入女性舉辦技能訓練，後者的覆蓋範圍會更廣。然而，切勿放棄您熱愛的專案。只需融入創意，想想如何透過符合「大目標」資格的專案來觸及更多婦女與女青年。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26E370-1B07-4DF9-A241-C06857018298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760347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您的分會是否有合適的遺產專案，只需稍作調整，就能符合「大目標加速專案」的資格要求？ 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zh-TW" alt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可以回答以下問題： 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zh-TW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（</a:t>
            </a:r>
            <a:r>
              <a:rPr lang="zh-TW" alt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受眾</a:t>
            </a:r>
            <a:r>
              <a:rPr lang="zh-TW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）我們服務的對像是誰？他們面臨哪些障礙？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zh-TW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調整專案，將其重點放到在追求成功路上遇到阻礙的婦女和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</a:t>
            </a:r>
            <a:r>
              <a:rPr lang="zh-TW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或女青年。 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zh-TW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舉個例子，如果分會在為參與社區服務專案的高中女生提供獎學金，不妨新增一項要求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——</a:t>
            </a:r>
            <a:r>
              <a:rPr lang="zh-TW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女生有經濟上的困難，或在追求教育的路上遇到其他障礙。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zh-TW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（</a:t>
            </a:r>
            <a:r>
              <a:rPr lang="zh-TW" alt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焦點</a:t>
            </a:r>
            <a:r>
              <a:rPr lang="zh-TW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）專案是著重於增加教育機會，還是就業機會？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zh-TW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將焦點轉移到合資格的計畫領域：課程、獎學金或提供受教育所需的物品。 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zh-TW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例如，假如分會為家庭暴力庇護所翻新了房間，可以詢問工作人員，您是否能幫助住在庇護所的婦女，以滿足其教育需求？她們是否需要筆電？或是教科書？公車卡？職業裝？如庇護所容許，或許部分會員可以開展面試技巧或職業輔導相關的訓練。 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zh-TW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（</a:t>
            </a:r>
            <a:r>
              <a:rPr lang="zh-TW" alt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由蘭馨會主導</a:t>
            </a:r>
            <a:r>
              <a:rPr lang="zh-TW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）專案是否由蘭馨會帶領？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zh-TW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確保專案是由蘭馨會員主導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zh-TW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而非爲另一個組織籌款！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zh-TW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如果專案涉及向另一個組織捐款，且該組織致力於為經濟拮據的女青年提供教育機會，不妨考慮撥出這些資金設立獎學金，並讓您分會的會員參與篩選過程。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26E370-1B07-4DF9-A241-C06857018298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943200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讓我們來看看其他一些範例：</a:t>
            </a:r>
            <a:endParaRPr lang="en-US" altLang="zh-TW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SI/</a:t>
            </a:r>
            <a:r>
              <a:rPr lang="zh-TW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某城市目前在當地一所低收入高中為女生開展訓練課程，旨在教育她們如何自衛及提高對人口販賣的認識。 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zh-TW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怎麼做才能讓這個專案變得合資格？ </a:t>
            </a:r>
            <a:endParaRPr lang="en-US" altLang="zh-TW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zh-TW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（</a:t>
            </a:r>
            <a:r>
              <a:rPr lang="zh-TW" alt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聽眾可以發表見解）</a:t>
            </a:r>
            <a:endParaRPr lang="en-US" altLang="zh-TW" sz="1200" i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zh-TW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分會可以為訓練課程增加一些圍繞教育和經濟賦權的部分，如就業技能訓練、面試技巧或支持申請助學金。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26E370-1B07-4DF9-A241-C06857018298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28116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42564E-2549-6651-BAA4-9DD96E10AC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DDA70A1-A491-A619-F294-B21EB965774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9DEFCAA-BF94-0C99-E2DD-82D88522E19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SI/</a:t>
            </a:r>
            <a:r>
              <a:rPr lang="zh-TW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某城市向當地提供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GED</a:t>
            </a:r>
            <a:r>
              <a:rPr lang="zh-TW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（高中同等學歷測驗）課程的機構捐贈了一筆可觀的捐款。</a:t>
            </a:r>
            <a:endParaRPr lang="en-US" altLang="zh-TW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zh-TW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zh-TW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怎麼做才能讓這個專案變得合資格？</a:t>
            </a:r>
            <a:endParaRPr lang="en-US" altLang="zh-TW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zh-TW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（</a:t>
            </a:r>
            <a:r>
              <a:rPr lang="zh-TW" alt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聽眾可以發表見解）</a:t>
            </a:r>
            <a:endParaRPr lang="en-US" altLang="zh-TW" sz="1200" i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zh-TW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考慮用這筆資金支付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GED </a:t>
            </a:r>
            <a:r>
              <a:rPr lang="zh-TW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考試費用或大學申請費用，或提供其他獎學金資助。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6D832C-5C95-4A25-E49D-0CB01FFD898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26E370-1B07-4DF9-A241-C06857018298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31812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為了嘉獎男孩和女孩在社區服務專案中的優秀表現，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SI/</a:t>
            </a:r>
            <a:r>
              <a:rPr lang="zh-TW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某城市一直以來都有向其贈送筆電。</a:t>
            </a:r>
            <a:endParaRPr lang="en-US" altLang="zh-TW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zh-TW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怎麼做才能讓這個專案變得合資格？</a:t>
            </a:r>
            <a:endParaRPr lang="en-US" altLang="zh-TW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zh-TW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（</a:t>
            </a:r>
            <a:r>
              <a:rPr lang="zh-TW" alt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聽眾可以發表見解）</a:t>
            </a:r>
            <a:endParaRPr lang="en-US" altLang="zh-TW" sz="1200" i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zh-TW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分會需要將重點轉向遇到阻礙的婦女或女青年，可能需要在篩選時新增一項要求，如需要經濟援助或遇到其他障礙。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26E370-1B07-4DF9-A241-C06857018298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473852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619046-7A69-9C53-4B6B-E0A45EC136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A768B9C-D2DE-0494-23ED-E86B31F2FED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87780B1-6B7E-BFF9-28B9-24C57082BB4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感謝各位對婦女與女青年的承諾，以及為實現我們大目標所做的貢獻。希望大家有所收獲，能將學到的帶回各自分會。無論是要啟動新專案，還是調整已有的一些激動人心的專案，都能幫助我們朝大目標邁進一步。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E146FD8-2FEA-9E52-04A0-31EA24DD0AD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26E370-1B07-4DF9-A241-C06857018298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46157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6.png"/><Relationship Id="rId7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svg"/><Relationship Id="rId5" Type="http://schemas.openxmlformats.org/officeDocument/2006/relationships/image" Target="../media/image1.png"/><Relationship Id="rId4" Type="http://schemas.openxmlformats.org/officeDocument/2006/relationships/image" Target="../media/image7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microsoft.com/office/2007/relationships/hdphoto" Target="../media/hdphoto1.wdp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13" Type="http://schemas.openxmlformats.org/officeDocument/2006/relationships/image" Target="../media/image23.png"/><Relationship Id="rId3" Type="http://schemas.openxmlformats.org/officeDocument/2006/relationships/image" Target="../media/image14.jpeg"/><Relationship Id="rId7" Type="http://schemas.openxmlformats.org/officeDocument/2006/relationships/image" Target="../media/image17.png"/><Relationship Id="rId12" Type="http://schemas.openxmlformats.org/officeDocument/2006/relationships/image" Target="../media/image22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11" Type="http://schemas.openxmlformats.org/officeDocument/2006/relationships/image" Target="../media/image21.png"/><Relationship Id="rId5" Type="http://schemas.openxmlformats.org/officeDocument/2006/relationships/image" Target="../media/image16.svg"/><Relationship Id="rId10" Type="http://schemas.openxmlformats.org/officeDocument/2006/relationships/image" Target="../media/image20.svg"/><Relationship Id="rId4" Type="http://schemas.openxmlformats.org/officeDocument/2006/relationships/image" Target="../media/image15.png"/><Relationship Id="rId9" Type="http://schemas.openxmlformats.org/officeDocument/2006/relationships/image" Target="../media/image19.png"/><Relationship Id="rId14" Type="http://schemas.openxmlformats.org/officeDocument/2006/relationships/image" Target="../media/image24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26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jpe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20.svg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2.png"/><Relationship Id="rId7" Type="http://schemas.openxmlformats.org/officeDocument/2006/relationships/image" Target="../media/image34.sv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png"/><Relationship Id="rId5" Type="http://schemas.openxmlformats.org/officeDocument/2006/relationships/image" Target="../media/image32.svg"/><Relationship Id="rId4" Type="http://schemas.openxmlformats.org/officeDocument/2006/relationships/image" Target="../media/image31.png"/><Relationship Id="rId9" Type="http://schemas.openxmlformats.org/officeDocument/2006/relationships/image" Target="../media/image20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6.png"/><Relationship Id="rId7" Type="http://schemas.openxmlformats.org/officeDocument/2006/relationships/image" Target="../media/image3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svg"/><Relationship Id="rId5" Type="http://schemas.openxmlformats.org/officeDocument/2006/relationships/image" Target="../media/image1.png"/><Relationship Id="rId10" Type="http://schemas.openxmlformats.org/officeDocument/2006/relationships/image" Target="../media/image37.svg"/><Relationship Id="rId4" Type="http://schemas.openxmlformats.org/officeDocument/2006/relationships/image" Target="../media/image7.svg"/><Relationship Id="rId9" Type="http://schemas.openxmlformats.org/officeDocument/2006/relationships/image" Target="../media/image3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41.sv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png"/><Relationship Id="rId5" Type="http://schemas.openxmlformats.org/officeDocument/2006/relationships/image" Target="../media/image9.png"/><Relationship Id="rId4" Type="http://schemas.openxmlformats.org/officeDocument/2006/relationships/image" Target="../media/image39.sv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13" Type="http://schemas.openxmlformats.org/officeDocument/2006/relationships/image" Target="../media/image51.svg"/><Relationship Id="rId3" Type="http://schemas.openxmlformats.org/officeDocument/2006/relationships/image" Target="../media/image12.png"/><Relationship Id="rId7" Type="http://schemas.openxmlformats.org/officeDocument/2006/relationships/image" Target="../media/image45.svg"/><Relationship Id="rId12" Type="http://schemas.openxmlformats.org/officeDocument/2006/relationships/image" Target="../media/image5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4.png"/><Relationship Id="rId11" Type="http://schemas.openxmlformats.org/officeDocument/2006/relationships/image" Target="../media/image49.svg"/><Relationship Id="rId5" Type="http://schemas.openxmlformats.org/officeDocument/2006/relationships/image" Target="../media/image43.svg"/><Relationship Id="rId10" Type="http://schemas.openxmlformats.org/officeDocument/2006/relationships/image" Target="../media/image48.png"/><Relationship Id="rId4" Type="http://schemas.openxmlformats.org/officeDocument/2006/relationships/image" Target="../media/image42.png"/><Relationship Id="rId9" Type="http://schemas.openxmlformats.org/officeDocument/2006/relationships/image" Target="../media/image47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4.jpeg"/><Relationship Id="rId5" Type="http://schemas.openxmlformats.org/officeDocument/2006/relationships/image" Target="../media/image53.jpeg"/><Relationship Id="rId4" Type="http://schemas.openxmlformats.org/officeDocument/2006/relationships/image" Target="../media/image5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6.sv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5.png"/><Relationship Id="rId5" Type="http://schemas.openxmlformats.org/officeDocument/2006/relationships/image" Target="../media/image9.png"/><Relationship Id="rId4" Type="http://schemas.openxmlformats.org/officeDocument/2006/relationships/image" Target="../media/image2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60.sv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9.png"/><Relationship Id="rId5" Type="http://schemas.openxmlformats.org/officeDocument/2006/relationships/image" Target="../media/image58.svg"/><Relationship Id="rId4" Type="http://schemas.openxmlformats.org/officeDocument/2006/relationships/image" Target="../media/image57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jpeg"/><Relationship Id="rId3" Type="http://schemas.openxmlformats.org/officeDocument/2006/relationships/image" Target="../media/image61.jpeg"/><Relationship Id="rId7" Type="http://schemas.openxmlformats.org/officeDocument/2006/relationships/image" Target="../media/image6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3.png"/><Relationship Id="rId5" Type="http://schemas.openxmlformats.org/officeDocument/2006/relationships/image" Target="../media/image9.png"/><Relationship Id="rId4" Type="http://schemas.openxmlformats.org/officeDocument/2006/relationships/image" Target="../media/image62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16.svg"/><Relationship Id="rId4" Type="http://schemas.openxmlformats.org/officeDocument/2006/relationships/image" Target="../media/image1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7" Type="http://schemas.microsoft.com/office/2007/relationships/hdphoto" Target="../media/hdphoto2.wdp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0.png"/><Relationship Id="rId5" Type="http://schemas.openxmlformats.org/officeDocument/2006/relationships/image" Target="../media/image9.png"/><Relationship Id="rId4" Type="http://schemas.openxmlformats.org/officeDocument/2006/relationships/image" Target="../media/image69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1102074" flipH="1">
            <a:off x="-3770915" y="2690215"/>
            <a:ext cx="18545990" cy="14027512"/>
          </a:xfrm>
          <a:custGeom>
            <a:avLst/>
            <a:gdLst/>
            <a:ahLst/>
            <a:cxnLst/>
            <a:rect l="l" t="t" r="r" b="b"/>
            <a:pathLst>
              <a:path w="18545990" h="14027512">
                <a:moveTo>
                  <a:pt x="18545990" y="0"/>
                </a:moveTo>
                <a:lnTo>
                  <a:pt x="0" y="0"/>
                </a:lnTo>
                <a:lnTo>
                  <a:pt x="0" y="14027512"/>
                </a:lnTo>
                <a:lnTo>
                  <a:pt x="18545990" y="14027512"/>
                </a:lnTo>
                <a:lnTo>
                  <a:pt x="18545990" y="0"/>
                </a:lnTo>
                <a:close/>
              </a:path>
            </a:pathLst>
          </a:custGeom>
          <a:blipFill>
            <a:blip r:embed="rId3">
              <a:alphaModFix amt="3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zh-TW"/>
          </a:p>
        </p:txBody>
      </p:sp>
      <p:sp>
        <p:nvSpPr>
          <p:cNvPr id="3" name="Freeform 3"/>
          <p:cNvSpPr/>
          <p:nvPr/>
        </p:nvSpPr>
        <p:spPr>
          <a:xfrm rot="1102074" flipH="1">
            <a:off x="-3998748" y="4666244"/>
            <a:ext cx="16114424" cy="12188364"/>
          </a:xfrm>
          <a:custGeom>
            <a:avLst/>
            <a:gdLst/>
            <a:ahLst/>
            <a:cxnLst/>
            <a:rect l="l" t="t" r="r" b="b"/>
            <a:pathLst>
              <a:path w="16114424" h="12188364">
                <a:moveTo>
                  <a:pt x="16114424" y="0"/>
                </a:moveTo>
                <a:lnTo>
                  <a:pt x="0" y="0"/>
                </a:lnTo>
                <a:lnTo>
                  <a:pt x="0" y="12188364"/>
                </a:lnTo>
                <a:lnTo>
                  <a:pt x="16114424" y="12188364"/>
                </a:lnTo>
                <a:lnTo>
                  <a:pt x="16114424" y="0"/>
                </a:lnTo>
                <a:close/>
              </a:path>
            </a:pathLst>
          </a:custGeom>
          <a:blipFill>
            <a:blip r:embed="rId3">
              <a:alphaModFix amt="3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zh-TW"/>
          </a:p>
        </p:txBody>
      </p:sp>
      <p:sp>
        <p:nvSpPr>
          <p:cNvPr id="5" name="TextBox 5"/>
          <p:cNvSpPr txBox="1"/>
          <p:nvPr/>
        </p:nvSpPr>
        <p:spPr>
          <a:xfrm>
            <a:off x="1069842" y="1544153"/>
            <a:ext cx="8864473" cy="12824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 rtl="0">
              <a:lnSpc>
                <a:spcPts val="10000"/>
              </a:lnSpc>
            </a:pPr>
            <a:r>
              <a:rPr lang="zh-TW" sz="9600" u="none" baseline="0" dirty="0">
                <a:solidFill>
                  <a:srgbClr val="293374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Effra"/>
                <a:sym typeface="Effra"/>
              </a:rPr>
              <a:t>大目標加速專案</a:t>
            </a:r>
          </a:p>
        </p:txBody>
      </p:sp>
      <p:sp>
        <p:nvSpPr>
          <p:cNvPr id="6" name="Freeform 6"/>
          <p:cNvSpPr/>
          <p:nvPr/>
        </p:nvSpPr>
        <p:spPr>
          <a:xfrm rot="-10181517" flipH="1">
            <a:off x="9830672" y="-3985155"/>
            <a:ext cx="11520966" cy="8714040"/>
          </a:xfrm>
          <a:custGeom>
            <a:avLst/>
            <a:gdLst/>
            <a:ahLst/>
            <a:cxnLst/>
            <a:rect l="l" t="t" r="r" b="b"/>
            <a:pathLst>
              <a:path w="11520966" h="8714040">
                <a:moveTo>
                  <a:pt x="11520966" y="0"/>
                </a:moveTo>
                <a:lnTo>
                  <a:pt x="0" y="0"/>
                </a:lnTo>
                <a:lnTo>
                  <a:pt x="0" y="8714040"/>
                </a:lnTo>
                <a:lnTo>
                  <a:pt x="11520966" y="8714040"/>
                </a:lnTo>
                <a:lnTo>
                  <a:pt x="11520966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zh-TW"/>
          </a:p>
        </p:txBody>
      </p:sp>
      <p:sp>
        <p:nvSpPr>
          <p:cNvPr id="7" name="Freeform 7"/>
          <p:cNvSpPr/>
          <p:nvPr/>
        </p:nvSpPr>
        <p:spPr>
          <a:xfrm>
            <a:off x="13398698" y="1213427"/>
            <a:ext cx="2378128" cy="3562836"/>
          </a:xfrm>
          <a:custGeom>
            <a:avLst/>
            <a:gdLst/>
            <a:ahLst/>
            <a:cxnLst/>
            <a:rect l="l" t="t" r="r" b="b"/>
            <a:pathLst>
              <a:path w="2378128" h="3562836">
                <a:moveTo>
                  <a:pt x="0" y="0"/>
                </a:moveTo>
                <a:lnTo>
                  <a:pt x="2378127" y="0"/>
                </a:lnTo>
                <a:lnTo>
                  <a:pt x="2378127" y="3562836"/>
                </a:lnTo>
                <a:lnTo>
                  <a:pt x="0" y="356283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zh-TW"/>
          </a:p>
        </p:txBody>
      </p:sp>
      <p:sp>
        <p:nvSpPr>
          <p:cNvPr id="9" name="TextBox 9"/>
          <p:cNvSpPr txBox="1"/>
          <p:nvPr/>
        </p:nvSpPr>
        <p:spPr>
          <a:xfrm>
            <a:off x="1143000" y="3290190"/>
            <a:ext cx="7658100" cy="93615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 rtl="0">
              <a:lnSpc>
                <a:spcPts val="7250"/>
              </a:lnSpc>
            </a:pPr>
            <a:r>
              <a:rPr lang="zh-TW" sz="7200" u="none" baseline="0" dirty="0">
                <a:solidFill>
                  <a:srgbClr val="518BC9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Effra"/>
                <a:sym typeface="Effra"/>
              </a:rPr>
              <a:t>資格深入探討</a:t>
            </a:r>
          </a:p>
        </p:txBody>
      </p:sp>
      <p:sp>
        <p:nvSpPr>
          <p:cNvPr id="12" name="TextBox 10">
            <a:extLst>
              <a:ext uri="{FF2B5EF4-FFF2-40B4-BE49-F238E27FC236}">
                <a16:creationId xmlns:a16="http://schemas.microsoft.com/office/drawing/2014/main" id="{BA996811-9D9D-1C6C-5320-E67053D4A7B9}"/>
              </a:ext>
            </a:extLst>
          </p:cNvPr>
          <p:cNvSpPr txBox="1"/>
          <p:nvPr/>
        </p:nvSpPr>
        <p:spPr>
          <a:xfrm>
            <a:off x="1222242" y="4663742"/>
            <a:ext cx="7921757" cy="5386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>
              <a:lnSpc>
                <a:spcPts val="4199"/>
              </a:lnSpc>
            </a:pPr>
            <a:r>
              <a:rPr lang="zh-TW" sz="3600" b="0" i="0" u="none" baseline="0" dirty="0">
                <a:solidFill>
                  <a:srgbClr val="00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Effra 2"/>
                <a:sym typeface="Effra 2"/>
              </a:rPr>
              <a:t>演講者姓名、演講者職稱</a:t>
            </a:r>
          </a:p>
        </p:txBody>
      </p:sp>
      <p:sp>
        <p:nvSpPr>
          <p:cNvPr id="10" name="TextBox 8">
            <a:extLst>
              <a:ext uri="{FF2B5EF4-FFF2-40B4-BE49-F238E27FC236}">
                <a16:creationId xmlns:a16="http://schemas.microsoft.com/office/drawing/2014/main" id="{7DEFA45B-99AC-402B-EC31-51EDB48F408D}"/>
              </a:ext>
            </a:extLst>
          </p:cNvPr>
          <p:cNvSpPr txBox="1"/>
          <p:nvPr/>
        </p:nvSpPr>
        <p:spPr>
          <a:xfrm>
            <a:off x="806858" y="9334500"/>
            <a:ext cx="8641942" cy="32060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541"/>
              </a:lnSpc>
            </a:pPr>
            <a:r>
              <a:rPr lang="en-US" sz="2229" b="1" spc="109" dirty="0">
                <a:solidFill>
                  <a:srgbClr val="293374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SOROPTIMIST INTERNATIONAL OF THE AMERICAS, INC</a:t>
            </a:r>
          </a:p>
        </p:txBody>
      </p:sp>
      <p:sp>
        <p:nvSpPr>
          <p:cNvPr id="11" name="Freeform 4">
            <a:extLst>
              <a:ext uri="{FF2B5EF4-FFF2-40B4-BE49-F238E27FC236}">
                <a16:creationId xmlns:a16="http://schemas.microsoft.com/office/drawing/2014/main" id="{9C7C389A-89D0-F12B-2B49-C016D0B157DF}"/>
              </a:ext>
            </a:extLst>
          </p:cNvPr>
          <p:cNvSpPr/>
          <p:nvPr/>
        </p:nvSpPr>
        <p:spPr>
          <a:xfrm>
            <a:off x="9144000" y="9334500"/>
            <a:ext cx="176421" cy="176421"/>
          </a:xfrm>
          <a:custGeom>
            <a:avLst/>
            <a:gdLst/>
            <a:ahLst/>
            <a:cxnLst/>
            <a:rect l="l" t="t" r="r" b="b"/>
            <a:pathLst>
              <a:path w="176421" h="176421">
                <a:moveTo>
                  <a:pt x="0" y="0"/>
                </a:moveTo>
                <a:lnTo>
                  <a:pt x="176421" y="0"/>
                </a:lnTo>
                <a:lnTo>
                  <a:pt x="176421" y="176421"/>
                </a:lnTo>
                <a:lnTo>
                  <a:pt x="0" y="17642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412844" y="4245036"/>
            <a:ext cx="1462312" cy="1266728"/>
          </a:xfrm>
          <a:custGeom>
            <a:avLst/>
            <a:gdLst/>
            <a:ahLst/>
            <a:cxnLst/>
            <a:rect l="l" t="t" r="r" b="b"/>
            <a:pathLst>
              <a:path w="1462312" h="1266728">
                <a:moveTo>
                  <a:pt x="0" y="0"/>
                </a:moveTo>
                <a:lnTo>
                  <a:pt x="1462312" y="0"/>
                </a:lnTo>
                <a:lnTo>
                  <a:pt x="1462312" y="1266728"/>
                </a:lnTo>
                <a:lnTo>
                  <a:pt x="0" y="126672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151" r="-151"/>
            </a:stretch>
          </a:blipFill>
        </p:spPr>
        <p:txBody>
          <a:bodyPr/>
          <a:lstStyle/>
          <a:p>
            <a:endParaRPr lang="zh-TW"/>
          </a:p>
        </p:txBody>
      </p:sp>
      <p:sp>
        <p:nvSpPr>
          <p:cNvPr id="3" name="Freeform 3"/>
          <p:cNvSpPr/>
          <p:nvPr/>
        </p:nvSpPr>
        <p:spPr>
          <a:xfrm rot="-6203709" flipH="1">
            <a:off x="8477269" y="69379"/>
            <a:ext cx="13417146" cy="10148242"/>
          </a:xfrm>
          <a:custGeom>
            <a:avLst/>
            <a:gdLst/>
            <a:ahLst/>
            <a:cxnLst/>
            <a:rect l="l" t="t" r="r" b="b"/>
            <a:pathLst>
              <a:path w="13417146" h="10148242">
                <a:moveTo>
                  <a:pt x="13417146" y="0"/>
                </a:moveTo>
                <a:lnTo>
                  <a:pt x="0" y="0"/>
                </a:lnTo>
                <a:lnTo>
                  <a:pt x="0" y="10148242"/>
                </a:lnTo>
                <a:lnTo>
                  <a:pt x="13417146" y="10148242"/>
                </a:lnTo>
                <a:lnTo>
                  <a:pt x="13417146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zh-TW"/>
          </a:p>
        </p:txBody>
      </p:sp>
      <p:grpSp>
        <p:nvGrpSpPr>
          <p:cNvPr id="4" name="Group 4"/>
          <p:cNvGrpSpPr/>
          <p:nvPr/>
        </p:nvGrpSpPr>
        <p:grpSpPr>
          <a:xfrm>
            <a:off x="10439988" y="1562751"/>
            <a:ext cx="6819312" cy="6819312"/>
            <a:chOff x="0" y="0"/>
            <a:chExt cx="812800" cy="8128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7"/>
              <a:stretch>
                <a:fillRect l="-16666" r="-16666"/>
              </a:stretch>
            </a:blipFill>
          </p:spPr>
          <p:txBody>
            <a:bodyPr/>
            <a:lstStyle/>
            <a:p>
              <a:endParaRPr lang="zh-TW"/>
            </a:p>
          </p:txBody>
        </p:sp>
      </p:grpSp>
      <p:sp>
        <p:nvSpPr>
          <p:cNvPr id="6" name="Freeform 6"/>
          <p:cNvSpPr/>
          <p:nvPr/>
        </p:nvSpPr>
        <p:spPr>
          <a:xfrm>
            <a:off x="15193206" y="9043031"/>
            <a:ext cx="2413246" cy="554217"/>
          </a:xfrm>
          <a:custGeom>
            <a:avLst/>
            <a:gdLst/>
            <a:ahLst/>
            <a:cxnLst/>
            <a:rect l="l" t="t" r="r" b="b"/>
            <a:pathLst>
              <a:path w="2413246" h="554217">
                <a:moveTo>
                  <a:pt x="0" y="0"/>
                </a:moveTo>
                <a:lnTo>
                  <a:pt x="2413246" y="0"/>
                </a:lnTo>
                <a:lnTo>
                  <a:pt x="2413246" y="554217"/>
                </a:lnTo>
                <a:lnTo>
                  <a:pt x="0" y="554217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t="-74" b="-74"/>
            </a:stretch>
          </a:blipFill>
        </p:spPr>
        <p:txBody>
          <a:bodyPr/>
          <a:lstStyle/>
          <a:p>
            <a:endParaRPr lang="zh-TW"/>
          </a:p>
        </p:txBody>
      </p:sp>
      <p:sp>
        <p:nvSpPr>
          <p:cNvPr id="14" name="TextBox 6">
            <a:extLst>
              <a:ext uri="{FF2B5EF4-FFF2-40B4-BE49-F238E27FC236}">
                <a16:creationId xmlns:a16="http://schemas.microsoft.com/office/drawing/2014/main" id="{D0A1BE76-6D19-6BA8-2230-D2C02379FB1A}"/>
              </a:ext>
            </a:extLst>
          </p:cNvPr>
          <p:cNvSpPr txBox="1"/>
          <p:nvPr/>
        </p:nvSpPr>
        <p:spPr>
          <a:xfrm>
            <a:off x="990792" y="807819"/>
            <a:ext cx="8153208" cy="10002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 rtl="0">
              <a:lnSpc>
                <a:spcPts val="7799"/>
              </a:lnSpc>
            </a:pPr>
            <a:r>
              <a:rPr lang="zh-TW" sz="6500" b="1" u="none" baseline="0" dirty="0">
                <a:solidFill>
                  <a:srgbClr val="293374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Effra"/>
                <a:sym typeface="Effra"/>
              </a:rPr>
              <a:t>學習目標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070E3D9-BF6A-D683-BE4F-A275D40EB151}"/>
              </a:ext>
            </a:extLst>
          </p:cNvPr>
          <p:cNvGrpSpPr/>
          <p:nvPr/>
        </p:nvGrpSpPr>
        <p:grpSpPr>
          <a:xfrm rot="5400000">
            <a:off x="666846" y="3409855"/>
            <a:ext cx="420699" cy="382790"/>
            <a:chOff x="64898" y="89740"/>
            <a:chExt cx="683004" cy="621460"/>
          </a:xfrm>
        </p:grpSpPr>
        <p:sp>
          <p:nvSpPr>
            <p:cNvPr id="16" name="Freeform 4">
              <a:extLst>
                <a:ext uri="{FF2B5EF4-FFF2-40B4-BE49-F238E27FC236}">
                  <a16:creationId xmlns:a16="http://schemas.microsoft.com/office/drawing/2014/main" id="{6B937524-0AD0-A8D0-DF87-F2F680EF52BC}"/>
                </a:ext>
              </a:extLst>
            </p:cNvPr>
            <p:cNvSpPr/>
            <p:nvPr/>
          </p:nvSpPr>
          <p:spPr>
            <a:xfrm>
              <a:off x="64898" y="89740"/>
              <a:ext cx="683004" cy="621460"/>
            </a:xfrm>
            <a:custGeom>
              <a:avLst/>
              <a:gdLst/>
              <a:ahLst/>
              <a:cxnLst/>
              <a:rect l="l" t="t" r="r" b="b"/>
              <a:pathLst>
                <a:path w="683004" h="621460">
                  <a:moveTo>
                    <a:pt x="418224" y="44524"/>
                  </a:moveTo>
                  <a:lnTo>
                    <a:pt x="671180" y="487196"/>
                  </a:lnTo>
                  <a:cubicBezTo>
                    <a:pt x="687051" y="514971"/>
                    <a:pt x="686937" y="549095"/>
                    <a:pt x="670881" y="576763"/>
                  </a:cubicBezTo>
                  <a:cubicBezTo>
                    <a:pt x="654824" y="604431"/>
                    <a:pt x="625253" y="621460"/>
                    <a:pt x="593264" y="621460"/>
                  </a:cubicBezTo>
                  <a:lnTo>
                    <a:pt x="89740" y="621460"/>
                  </a:lnTo>
                  <a:cubicBezTo>
                    <a:pt x="57751" y="621460"/>
                    <a:pt x="28180" y="604431"/>
                    <a:pt x="12123" y="576763"/>
                  </a:cubicBezTo>
                  <a:cubicBezTo>
                    <a:pt x="-3933" y="549095"/>
                    <a:pt x="-4047" y="514971"/>
                    <a:pt x="11824" y="487196"/>
                  </a:cubicBezTo>
                  <a:lnTo>
                    <a:pt x="264780" y="44524"/>
                  </a:lnTo>
                  <a:cubicBezTo>
                    <a:pt x="280513" y="16991"/>
                    <a:pt x="309792" y="0"/>
                    <a:pt x="341502" y="0"/>
                  </a:cubicBezTo>
                  <a:cubicBezTo>
                    <a:pt x="373212" y="0"/>
                    <a:pt x="402491" y="16991"/>
                    <a:pt x="418224" y="44524"/>
                  </a:cubicBezTo>
                  <a:close/>
                </a:path>
              </a:pathLst>
            </a:custGeom>
            <a:solidFill>
              <a:srgbClr val="293374">
                <a:alpha val="89804"/>
              </a:srgbClr>
            </a:solidFill>
          </p:spPr>
          <p:txBody>
            <a:bodyPr/>
            <a:lstStyle/>
            <a:p>
              <a:endParaRPr lang="zh-TW"/>
            </a:p>
          </p:txBody>
        </p:sp>
        <p:sp>
          <p:nvSpPr>
            <p:cNvPr id="17" name="TextBox 5">
              <a:extLst>
                <a:ext uri="{FF2B5EF4-FFF2-40B4-BE49-F238E27FC236}">
                  <a16:creationId xmlns:a16="http://schemas.microsoft.com/office/drawing/2014/main" id="{E1150999-863F-A461-8DD9-9512C44F16F3}"/>
                </a:ext>
              </a:extLst>
            </p:cNvPr>
            <p:cNvSpPr txBox="1"/>
            <p:nvPr/>
          </p:nvSpPr>
          <p:spPr>
            <a:xfrm>
              <a:off x="127000" y="263525"/>
              <a:ext cx="558800" cy="3968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rtl="0">
                <a:lnSpc>
                  <a:spcPts val="3750"/>
                </a:lnSpc>
              </a:pPr>
              <a:endParaRPr/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2437045C-0780-AB7E-F9E8-5A8C7942C376}"/>
              </a:ext>
            </a:extLst>
          </p:cNvPr>
          <p:cNvGrpSpPr/>
          <p:nvPr/>
        </p:nvGrpSpPr>
        <p:grpSpPr>
          <a:xfrm rot="5400000">
            <a:off x="660180" y="4904020"/>
            <a:ext cx="418582" cy="367342"/>
            <a:chOff x="66617" y="88022"/>
            <a:chExt cx="679567" cy="596379"/>
          </a:xfrm>
        </p:grpSpPr>
        <p:sp>
          <p:nvSpPr>
            <p:cNvPr id="19" name="Freeform 11">
              <a:extLst>
                <a:ext uri="{FF2B5EF4-FFF2-40B4-BE49-F238E27FC236}">
                  <a16:creationId xmlns:a16="http://schemas.microsoft.com/office/drawing/2014/main" id="{9B7DEA9A-DF3F-B680-DF05-028EE01B912F}"/>
                </a:ext>
              </a:extLst>
            </p:cNvPr>
            <p:cNvSpPr/>
            <p:nvPr/>
          </p:nvSpPr>
          <p:spPr>
            <a:xfrm>
              <a:off x="66617" y="88022"/>
              <a:ext cx="679567" cy="596379"/>
            </a:xfrm>
            <a:custGeom>
              <a:avLst/>
              <a:gdLst/>
              <a:ahLst/>
              <a:cxnLst/>
              <a:rect l="l" t="t" r="r" b="b"/>
              <a:pathLst>
                <a:path w="679567" h="596379">
                  <a:moveTo>
                    <a:pt x="418737" y="44941"/>
                  </a:moveTo>
                  <a:lnTo>
                    <a:pt x="667229" y="463415"/>
                  </a:lnTo>
                  <a:cubicBezTo>
                    <a:pt x="683383" y="490620"/>
                    <a:pt x="683694" y="524403"/>
                    <a:pt x="668042" y="551900"/>
                  </a:cubicBezTo>
                  <a:cubicBezTo>
                    <a:pt x="652390" y="579397"/>
                    <a:pt x="623185" y="596379"/>
                    <a:pt x="591545" y="596379"/>
                  </a:cubicBezTo>
                  <a:lnTo>
                    <a:pt x="88021" y="596379"/>
                  </a:lnTo>
                  <a:cubicBezTo>
                    <a:pt x="56381" y="596379"/>
                    <a:pt x="27176" y="579397"/>
                    <a:pt x="11524" y="551900"/>
                  </a:cubicBezTo>
                  <a:cubicBezTo>
                    <a:pt x="-4128" y="524403"/>
                    <a:pt x="-3817" y="490620"/>
                    <a:pt x="12337" y="463415"/>
                  </a:cubicBezTo>
                  <a:lnTo>
                    <a:pt x="260829" y="44941"/>
                  </a:lnTo>
                  <a:cubicBezTo>
                    <a:pt x="277374" y="17079"/>
                    <a:pt x="307379" y="0"/>
                    <a:pt x="339783" y="0"/>
                  </a:cubicBezTo>
                  <a:cubicBezTo>
                    <a:pt x="372187" y="0"/>
                    <a:pt x="402192" y="17079"/>
                    <a:pt x="418737" y="44941"/>
                  </a:cubicBezTo>
                  <a:close/>
                </a:path>
              </a:pathLst>
            </a:custGeom>
            <a:solidFill>
              <a:srgbClr val="518BC9">
                <a:alpha val="89804"/>
              </a:srgbClr>
            </a:solidFill>
          </p:spPr>
          <p:txBody>
            <a:bodyPr/>
            <a:lstStyle/>
            <a:p>
              <a:endParaRPr lang="zh-TW"/>
            </a:p>
          </p:txBody>
        </p:sp>
        <p:sp>
          <p:nvSpPr>
            <p:cNvPr id="20" name="TextBox 12">
              <a:extLst>
                <a:ext uri="{FF2B5EF4-FFF2-40B4-BE49-F238E27FC236}">
                  <a16:creationId xmlns:a16="http://schemas.microsoft.com/office/drawing/2014/main" id="{8322BB78-799E-9457-1A05-071D6D120069}"/>
                </a:ext>
              </a:extLst>
            </p:cNvPr>
            <p:cNvSpPr txBox="1"/>
            <p:nvPr/>
          </p:nvSpPr>
          <p:spPr>
            <a:xfrm>
              <a:off x="127000" y="251082"/>
              <a:ext cx="558800" cy="384432"/>
            </a:xfrm>
            <a:prstGeom prst="rect">
              <a:avLst/>
            </a:prstGeom>
          </p:spPr>
          <p:txBody>
            <a:bodyPr lIns="50800" tIns="50800" rIns="50800" bIns="50800"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rtl="0">
                <a:lnSpc>
                  <a:spcPts val="3750"/>
                </a:lnSpc>
              </a:pPr>
              <a:endParaRPr/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332D8CEE-8194-5C33-F1B9-4AA020A2C427}"/>
              </a:ext>
            </a:extLst>
          </p:cNvPr>
          <p:cNvGrpSpPr/>
          <p:nvPr/>
        </p:nvGrpSpPr>
        <p:grpSpPr>
          <a:xfrm rot="5400000">
            <a:off x="666846" y="6571637"/>
            <a:ext cx="420699" cy="382790"/>
            <a:chOff x="64898" y="89740"/>
            <a:chExt cx="683004" cy="621460"/>
          </a:xfrm>
        </p:grpSpPr>
        <p:sp>
          <p:nvSpPr>
            <p:cNvPr id="22" name="Freeform 14">
              <a:extLst>
                <a:ext uri="{FF2B5EF4-FFF2-40B4-BE49-F238E27FC236}">
                  <a16:creationId xmlns:a16="http://schemas.microsoft.com/office/drawing/2014/main" id="{5351EC94-9D7D-0C9A-C92C-8C01CE5ADD7B}"/>
                </a:ext>
              </a:extLst>
            </p:cNvPr>
            <p:cNvSpPr/>
            <p:nvPr/>
          </p:nvSpPr>
          <p:spPr>
            <a:xfrm>
              <a:off x="64898" y="89740"/>
              <a:ext cx="683004" cy="621460"/>
            </a:xfrm>
            <a:custGeom>
              <a:avLst/>
              <a:gdLst/>
              <a:ahLst/>
              <a:cxnLst/>
              <a:rect l="l" t="t" r="r" b="b"/>
              <a:pathLst>
                <a:path w="683004" h="621460">
                  <a:moveTo>
                    <a:pt x="418224" y="44524"/>
                  </a:moveTo>
                  <a:lnTo>
                    <a:pt x="671180" y="487196"/>
                  </a:lnTo>
                  <a:cubicBezTo>
                    <a:pt x="687051" y="514971"/>
                    <a:pt x="686937" y="549095"/>
                    <a:pt x="670881" y="576763"/>
                  </a:cubicBezTo>
                  <a:cubicBezTo>
                    <a:pt x="654824" y="604431"/>
                    <a:pt x="625253" y="621460"/>
                    <a:pt x="593264" y="621460"/>
                  </a:cubicBezTo>
                  <a:lnTo>
                    <a:pt x="89740" y="621460"/>
                  </a:lnTo>
                  <a:cubicBezTo>
                    <a:pt x="57751" y="621460"/>
                    <a:pt x="28180" y="604431"/>
                    <a:pt x="12123" y="576763"/>
                  </a:cubicBezTo>
                  <a:cubicBezTo>
                    <a:pt x="-3933" y="549095"/>
                    <a:pt x="-4047" y="514971"/>
                    <a:pt x="11824" y="487196"/>
                  </a:cubicBezTo>
                  <a:lnTo>
                    <a:pt x="264780" y="44524"/>
                  </a:lnTo>
                  <a:cubicBezTo>
                    <a:pt x="280513" y="16991"/>
                    <a:pt x="309792" y="0"/>
                    <a:pt x="341502" y="0"/>
                  </a:cubicBezTo>
                  <a:cubicBezTo>
                    <a:pt x="373212" y="0"/>
                    <a:pt x="402491" y="16991"/>
                    <a:pt x="418224" y="44524"/>
                  </a:cubicBezTo>
                  <a:close/>
                </a:path>
              </a:pathLst>
            </a:custGeom>
            <a:solidFill>
              <a:srgbClr val="BB4075">
                <a:alpha val="89804"/>
              </a:srgbClr>
            </a:solidFill>
          </p:spPr>
          <p:txBody>
            <a:bodyPr/>
            <a:lstStyle/>
            <a:p>
              <a:endParaRPr lang="zh-TW"/>
            </a:p>
          </p:txBody>
        </p:sp>
        <p:sp>
          <p:nvSpPr>
            <p:cNvPr id="23" name="TextBox 15">
              <a:extLst>
                <a:ext uri="{FF2B5EF4-FFF2-40B4-BE49-F238E27FC236}">
                  <a16:creationId xmlns:a16="http://schemas.microsoft.com/office/drawing/2014/main" id="{0E6FDE92-E5EA-4EFC-CBC5-9BC113D406FF}"/>
                </a:ext>
              </a:extLst>
            </p:cNvPr>
            <p:cNvSpPr txBox="1"/>
            <p:nvPr/>
          </p:nvSpPr>
          <p:spPr>
            <a:xfrm>
              <a:off x="127000" y="263525"/>
              <a:ext cx="558800" cy="3968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rtl="0">
                <a:lnSpc>
                  <a:spcPts val="3750"/>
                </a:lnSpc>
              </a:pPr>
              <a:endParaRPr/>
            </a:p>
          </p:txBody>
        </p:sp>
      </p:grpSp>
      <p:sp>
        <p:nvSpPr>
          <p:cNvPr id="24" name="TextBox 17">
            <a:extLst>
              <a:ext uri="{FF2B5EF4-FFF2-40B4-BE49-F238E27FC236}">
                <a16:creationId xmlns:a16="http://schemas.microsoft.com/office/drawing/2014/main" id="{B6D502C8-8D60-A630-4D3F-B9E78B0FBCCB}"/>
              </a:ext>
            </a:extLst>
          </p:cNvPr>
          <p:cNvSpPr txBox="1"/>
          <p:nvPr/>
        </p:nvSpPr>
        <p:spPr>
          <a:xfrm>
            <a:off x="1389507" y="3390900"/>
            <a:ext cx="8491500" cy="48731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>
              <a:lnSpc>
                <a:spcPts val="3780"/>
              </a:lnSpc>
            </a:pPr>
            <a:r>
              <a:rPr lang="zh-TW" sz="3600" u="none" spc="-59" baseline="0" dirty="0">
                <a:solidFill>
                  <a:srgbClr val="00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Calibri (MS)"/>
                <a:sym typeface="Calibri (MS)"/>
              </a:rPr>
              <a:t>瞭解「大目標加速專案」的資格標準。</a:t>
            </a:r>
          </a:p>
        </p:txBody>
      </p:sp>
      <p:sp>
        <p:nvSpPr>
          <p:cNvPr id="25" name="TextBox 18">
            <a:extLst>
              <a:ext uri="{FF2B5EF4-FFF2-40B4-BE49-F238E27FC236}">
                <a16:creationId xmlns:a16="http://schemas.microsoft.com/office/drawing/2014/main" id="{D46DC529-2E87-F0E5-6C60-65C64B6302DA}"/>
              </a:ext>
            </a:extLst>
          </p:cNvPr>
          <p:cNvSpPr txBox="1"/>
          <p:nvPr/>
        </p:nvSpPr>
        <p:spPr>
          <a:xfrm>
            <a:off x="1389507" y="4878400"/>
            <a:ext cx="8370438" cy="48731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>
              <a:lnSpc>
                <a:spcPts val="3780"/>
              </a:lnSpc>
            </a:pPr>
            <a:r>
              <a:rPr lang="zh-TW" sz="3600" u="none" baseline="0" dirty="0">
                <a:solidFill>
                  <a:srgbClr val="00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Calibri (MS)"/>
                <a:sym typeface="Calibri (MS)"/>
              </a:rPr>
              <a:t>識別導致不合資格的常見挑戰。</a:t>
            </a:r>
          </a:p>
        </p:txBody>
      </p:sp>
      <p:sp>
        <p:nvSpPr>
          <p:cNvPr id="26" name="TextBox 19">
            <a:extLst>
              <a:ext uri="{FF2B5EF4-FFF2-40B4-BE49-F238E27FC236}">
                <a16:creationId xmlns:a16="http://schemas.microsoft.com/office/drawing/2014/main" id="{916CAB2A-D2FC-699A-18D2-49097A75968F}"/>
              </a:ext>
            </a:extLst>
          </p:cNvPr>
          <p:cNvSpPr txBox="1"/>
          <p:nvPr/>
        </p:nvSpPr>
        <p:spPr>
          <a:xfrm>
            <a:off x="1389507" y="6375531"/>
            <a:ext cx="7754493" cy="9746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>
              <a:lnSpc>
                <a:spcPts val="3780"/>
              </a:lnSpc>
            </a:pPr>
            <a:r>
              <a:rPr lang="zh-TW" sz="3600" u="none" baseline="0" dirty="0">
                <a:solidFill>
                  <a:srgbClr val="00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Calibri (MS)"/>
                <a:sym typeface="Calibri (MS)"/>
              </a:rPr>
              <a:t>運用有關大目標加速專案資格的知識，來訂定新專案。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6">
            <a:extLst>
              <a:ext uri="{FF2B5EF4-FFF2-40B4-BE49-F238E27FC236}">
                <a16:creationId xmlns:a16="http://schemas.microsoft.com/office/drawing/2014/main" id="{BBE5E409-F27B-2B74-B373-9AA5037B5C34}"/>
              </a:ext>
            </a:extLst>
          </p:cNvPr>
          <p:cNvSpPr/>
          <p:nvPr/>
        </p:nvSpPr>
        <p:spPr>
          <a:xfrm>
            <a:off x="1638300" y="2781299"/>
            <a:ext cx="15011401" cy="2895601"/>
          </a:xfrm>
          <a:custGeom>
            <a:avLst/>
            <a:gdLst/>
            <a:ahLst/>
            <a:cxnLst/>
            <a:rect l="l" t="t" r="r" b="b"/>
            <a:pathLst>
              <a:path w="1329258" h="1621101">
                <a:moveTo>
                  <a:pt x="33747" y="0"/>
                </a:moveTo>
                <a:lnTo>
                  <a:pt x="1295511" y="0"/>
                </a:lnTo>
                <a:cubicBezTo>
                  <a:pt x="1304461" y="0"/>
                  <a:pt x="1313045" y="3555"/>
                  <a:pt x="1319373" y="9884"/>
                </a:cubicBezTo>
                <a:cubicBezTo>
                  <a:pt x="1325702" y="16213"/>
                  <a:pt x="1329258" y="24797"/>
                  <a:pt x="1329258" y="33747"/>
                </a:cubicBezTo>
                <a:lnTo>
                  <a:pt x="1329258" y="1587354"/>
                </a:lnTo>
                <a:cubicBezTo>
                  <a:pt x="1329258" y="1605992"/>
                  <a:pt x="1314149" y="1621101"/>
                  <a:pt x="1295511" y="1621101"/>
                </a:cubicBezTo>
                <a:lnTo>
                  <a:pt x="33747" y="1621101"/>
                </a:lnTo>
                <a:cubicBezTo>
                  <a:pt x="24797" y="1621101"/>
                  <a:pt x="16213" y="1617546"/>
                  <a:pt x="9884" y="1611217"/>
                </a:cubicBezTo>
                <a:cubicBezTo>
                  <a:pt x="3555" y="1604888"/>
                  <a:pt x="0" y="1596304"/>
                  <a:pt x="0" y="1587354"/>
                </a:cubicBezTo>
                <a:lnTo>
                  <a:pt x="0" y="33747"/>
                </a:lnTo>
                <a:cubicBezTo>
                  <a:pt x="0" y="15109"/>
                  <a:pt x="15109" y="0"/>
                  <a:pt x="33747" y="0"/>
                </a:cubicBezTo>
                <a:close/>
              </a:path>
            </a:pathLst>
          </a:custGeom>
          <a:gradFill rotWithShape="1">
            <a:gsLst>
              <a:gs pos="0">
                <a:srgbClr val="649CDC">
                  <a:alpha val="9000"/>
                </a:srgbClr>
              </a:gs>
              <a:gs pos="100000">
                <a:srgbClr val="19317D">
                  <a:alpha val="9000"/>
                </a:srgbClr>
              </a:gs>
            </a:gsLst>
            <a:lin ang="0"/>
          </a:gradFill>
          <a:ln cap="rnd">
            <a:noFill/>
            <a:prstDash val="solid"/>
            <a:round/>
          </a:ln>
        </p:spPr>
        <p:txBody>
          <a:bodyPr/>
          <a:lstStyle/>
          <a:p>
            <a:endParaRPr lang="zh-TW" dirty="0"/>
          </a:p>
        </p:txBody>
      </p:sp>
      <p:sp>
        <p:nvSpPr>
          <p:cNvPr id="2" name="Freeform 2"/>
          <p:cNvSpPr/>
          <p:nvPr/>
        </p:nvSpPr>
        <p:spPr>
          <a:xfrm>
            <a:off x="3563178" y="7349120"/>
            <a:ext cx="11161644" cy="5190164"/>
          </a:xfrm>
          <a:custGeom>
            <a:avLst/>
            <a:gdLst/>
            <a:ahLst/>
            <a:cxnLst/>
            <a:rect l="l" t="t" r="r" b="b"/>
            <a:pathLst>
              <a:path w="11161644" h="5190164">
                <a:moveTo>
                  <a:pt x="0" y="0"/>
                </a:moveTo>
                <a:lnTo>
                  <a:pt x="11161644" y="0"/>
                </a:lnTo>
                <a:lnTo>
                  <a:pt x="11161644" y="5190164"/>
                </a:lnTo>
                <a:lnTo>
                  <a:pt x="0" y="519016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zh-TW"/>
          </a:p>
        </p:txBody>
      </p:sp>
      <p:sp>
        <p:nvSpPr>
          <p:cNvPr id="4" name="TextBox 4"/>
          <p:cNvSpPr txBox="1"/>
          <p:nvPr/>
        </p:nvSpPr>
        <p:spPr>
          <a:xfrm>
            <a:off x="1066800" y="481269"/>
            <a:ext cx="9677400" cy="152977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rtl="0">
              <a:lnSpc>
                <a:spcPts val="12816"/>
              </a:lnSpc>
            </a:pPr>
            <a:r>
              <a:rPr lang="zh-TW" sz="8800" b="1" u="none" baseline="0" dirty="0">
                <a:solidFill>
                  <a:srgbClr val="293374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Effra"/>
                <a:sym typeface="Effra"/>
              </a:rPr>
              <a:t>SIA 大目標</a:t>
            </a:r>
          </a:p>
        </p:txBody>
      </p:sp>
      <p:sp>
        <p:nvSpPr>
          <p:cNvPr id="5" name="Freeform 5"/>
          <p:cNvSpPr/>
          <p:nvPr/>
        </p:nvSpPr>
        <p:spPr>
          <a:xfrm>
            <a:off x="15193206" y="9043031"/>
            <a:ext cx="2413246" cy="554217"/>
          </a:xfrm>
          <a:custGeom>
            <a:avLst/>
            <a:gdLst/>
            <a:ahLst/>
            <a:cxnLst/>
            <a:rect l="l" t="t" r="r" b="b"/>
            <a:pathLst>
              <a:path w="2413246" h="554217">
                <a:moveTo>
                  <a:pt x="0" y="0"/>
                </a:moveTo>
                <a:lnTo>
                  <a:pt x="2413246" y="0"/>
                </a:lnTo>
                <a:lnTo>
                  <a:pt x="2413246" y="554217"/>
                </a:lnTo>
                <a:lnTo>
                  <a:pt x="0" y="55421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198" r="-198"/>
            </a:stretch>
          </a:blipFill>
        </p:spPr>
        <p:txBody>
          <a:bodyPr/>
          <a:lstStyle/>
          <a:p>
            <a:endParaRPr lang="zh-TW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717CB3C0-AB62-318B-E2BF-E7B5F17F30AE}"/>
              </a:ext>
            </a:extLst>
          </p:cNvPr>
          <p:cNvGrpSpPr/>
          <p:nvPr/>
        </p:nvGrpSpPr>
        <p:grpSpPr>
          <a:xfrm>
            <a:off x="583605" y="6718262"/>
            <a:ext cx="7493596" cy="2000548"/>
            <a:chOff x="6283698" y="4413508"/>
            <a:chExt cx="2692324" cy="729991"/>
          </a:xfrm>
          <a:noFill/>
        </p:grpSpPr>
        <p:pic>
          <p:nvPicPr>
            <p:cNvPr id="8" name="Picture 4" descr="女研究生-自由人物圖示">
              <a:extLst>
                <a:ext uri="{FF2B5EF4-FFF2-40B4-BE49-F238E27FC236}">
                  <a16:creationId xmlns:a16="http://schemas.microsoft.com/office/drawing/2014/main" id="{9A6C39C3-05E1-1FA0-1878-66664D4E73F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sharpenSoften amount="-50000"/>
                      </a14:imgEffect>
                      <a14:imgEffect>
                        <a14:colorTemperature colorTemp="1500"/>
                      </a14:imgEffect>
                      <a14:imgEffect>
                        <a14:saturation sat="0"/>
                      </a14:imgEffect>
                      <a14:imgEffect>
                        <a14:brightnessContrast bright="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83698" y="4458838"/>
              <a:ext cx="684661" cy="684661"/>
            </a:xfrm>
            <a:prstGeom prst="rect">
              <a:avLst/>
            </a:prstGeom>
            <a:grpFill/>
            <a:ln>
              <a:noFill/>
            </a:ln>
          </p:spPr>
        </p:pic>
        <p:sp>
          <p:nvSpPr>
            <p:cNvPr id="9" name="Google Shape;244;p33">
              <a:extLst>
                <a:ext uri="{FF2B5EF4-FFF2-40B4-BE49-F238E27FC236}">
                  <a16:creationId xmlns:a16="http://schemas.microsoft.com/office/drawing/2014/main" id="{4A10722E-F8E1-522E-2B05-D6A6C2247672}"/>
                </a:ext>
              </a:extLst>
            </p:cNvPr>
            <p:cNvSpPr txBox="1">
              <a:spLocks/>
            </p:cNvSpPr>
            <p:nvPr/>
          </p:nvSpPr>
          <p:spPr>
            <a:xfrm>
              <a:off x="6941688" y="4413508"/>
              <a:ext cx="2034334" cy="684661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40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Corbel" panose="020B0503020204020204" pitchFamily="34" charset="0"/>
                  <a:ea typeface="Corbel" panose="020B0503020204020204" pitchFamily="34" charset="0"/>
                  <a:cs typeface="Assistant" pitchFamily="2" charset="-79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Corbel" panose="020B0503020204020204" pitchFamily="34" charset="0"/>
                  <a:ea typeface="Corbel" panose="020B0503020204020204" pitchFamily="34" charset="0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Corbel" panose="020B0503020204020204" pitchFamily="34" charset="0"/>
                  <a:ea typeface="Corbel" panose="020B0503020204020204" pitchFamily="34" charset="0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Corbel" panose="020B0503020204020204" pitchFamily="34" charset="0"/>
                  <a:ea typeface="Corbel" panose="020B0503020204020204" pitchFamily="34" charset="0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Corbel" panose="020B0503020204020204" pitchFamily="34" charset="0"/>
                  <a:ea typeface="Corbel" panose="020B0503020204020204" pitchFamily="34" charset="0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algn="l" rtl="0"/>
              <a:r>
                <a:rPr lang="zh-TW" sz="4800" b="1" i="0" u="none" baseline="0" dirty="0">
                  <a:solidFill>
                    <a:schemeClr val="tx2"/>
                  </a:solidFill>
                  <a:latin typeface="+mj-lt"/>
                  <a:ea typeface="Yu Mincho" panose="02020400000000000000" pitchFamily="18" charset="-128"/>
                  <a:cs typeface="Times New Roman" panose="02020603050405020304" pitchFamily="18" charset="0"/>
                </a:rPr>
                <a:t>x</a:t>
              </a:r>
              <a:r>
                <a:rPr lang="zh-TW" sz="5400" b="1" i="0" u="none" baseline="0" dirty="0">
                  <a:solidFill>
                    <a:schemeClr val="tx2"/>
                  </a:solidFill>
                  <a:latin typeface="+mj-lt"/>
                  <a:ea typeface="Yu Mincho" panose="02020400000000000000" pitchFamily="18" charset="-128"/>
                  <a:cs typeface="Times New Roman" panose="02020603050405020304" pitchFamily="18" charset="0"/>
                </a:rPr>
                <a:t> 500000</a:t>
              </a:r>
            </a:p>
            <a:p>
              <a:pPr algn="l" rtl="0"/>
              <a:r>
                <a:rPr lang="zh-TW" sz="1600" b="1" u="none" baseline="0" dirty="0">
                  <a:solidFill>
                    <a:schemeClr val="tx2"/>
                  </a:solidFill>
                  <a:latin typeface="Microsoft JhengHei" panose="020B0604030504040204" pitchFamily="34" charset="-120"/>
                  <a:ea typeface="Microsoft JhengHei" panose="020B0604030504040204" pitchFamily="34" charset="-120"/>
                  <a:cs typeface="Times New Roman" panose="02020603050405020304" pitchFamily="18" charset="0"/>
                </a:rPr>
                <a:t>獲得賦權，以實現夢想</a:t>
              </a:r>
            </a:p>
          </p:txBody>
        </p:sp>
      </p:grpSp>
      <p:sp>
        <p:nvSpPr>
          <p:cNvPr id="10" name="TextBox 6">
            <a:extLst>
              <a:ext uri="{FF2B5EF4-FFF2-40B4-BE49-F238E27FC236}">
                <a16:creationId xmlns:a16="http://schemas.microsoft.com/office/drawing/2014/main" id="{509356EB-0181-6979-267E-3323F976F9CB}"/>
              </a:ext>
            </a:extLst>
          </p:cNvPr>
          <p:cNvSpPr txBox="1"/>
          <p:nvPr/>
        </p:nvSpPr>
        <p:spPr>
          <a:xfrm>
            <a:off x="2295939" y="3294050"/>
            <a:ext cx="13696122" cy="200054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rtl="0">
              <a:lnSpc>
                <a:spcPts val="7799"/>
              </a:lnSpc>
            </a:pPr>
            <a:r>
              <a:rPr lang="zh-TW" sz="6500" u="none" baseline="0" dirty="0">
                <a:solidFill>
                  <a:srgbClr val="A92A6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Effra"/>
                <a:sym typeface="Effra"/>
              </a:rPr>
              <a:t>透過讓 50 萬名婦女與女青年受教育，投資她們的夢想。</a:t>
            </a:r>
          </a:p>
        </p:txBody>
      </p:sp>
      <p:sp>
        <p:nvSpPr>
          <p:cNvPr id="13" name="TextBox 7">
            <a:extLst>
              <a:ext uri="{FF2B5EF4-FFF2-40B4-BE49-F238E27FC236}">
                <a16:creationId xmlns:a16="http://schemas.microsoft.com/office/drawing/2014/main" id="{BF5DF378-F830-24B6-790B-039286E347A0}"/>
              </a:ext>
            </a:extLst>
          </p:cNvPr>
          <p:cNvSpPr txBox="1"/>
          <p:nvPr/>
        </p:nvSpPr>
        <p:spPr>
          <a:xfrm>
            <a:off x="800100" y="2921670"/>
            <a:ext cx="16687800" cy="3014696"/>
          </a:xfrm>
          <a:prstGeom prst="rect">
            <a:avLst/>
          </a:prstGeom>
        </p:spPr>
        <p:txBody>
          <a:bodyPr lIns="50800" tIns="50800" rIns="50800" bIns="50800" rtlCol="0" anchor="ctr"/>
          <a:lstStyle/>
          <a:p>
            <a:pPr algn="ctr" rtl="0">
              <a:lnSpc>
                <a:spcPts val="3750"/>
              </a:lnSpc>
            </a:pP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V="1"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10287000"/>
                </a:moveTo>
                <a:lnTo>
                  <a:pt x="18288000" y="10287000"/>
                </a:lnTo>
                <a:lnTo>
                  <a:pt x="18288000" y="0"/>
                </a:lnTo>
                <a:lnTo>
                  <a:pt x="0" y="0"/>
                </a:lnTo>
                <a:lnTo>
                  <a:pt x="0" y="10287000"/>
                </a:lnTo>
                <a:close/>
              </a:path>
            </a:pathLst>
          </a:custGeom>
          <a:blipFill>
            <a:blip r:embed="rId3"/>
            <a:stretch>
              <a:fillRect t="-30739" r="-17743" b="-8808"/>
            </a:stretch>
          </a:blipFill>
        </p:spPr>
        <p:txBody>
          <a:bodyPr/>
          <a:lstStyle/>
          <a:p>
            <a:endParaRPr lang="zh-TW"/>
          </a:p>
        </p:txBody>
      </p:sp>
      <p:sp>
        <p:nvSpPr>
          <p:cNvPr id="3" name="Freeform 3"/>
          <p:cNvSpPr/>
          <p:nvPr/>
        </p:nvSpPr>
        <p:spPr>
          <a:xfrm>
            <a:off x="2739888" y="2451662"/>
            <a:ext cx="6225290" cy="3100604"/>
          </a:xfrm>
          <a:custGeom>
            <a:avLst/>
            <a:gdLst/>
            <a:ahLst/>
            <a:cxnLst/>
            <a:rect l="l" t="t" r="r" b="b"/>
            <a:pathLst>
              <a:path w="6225290" h="3100604">
                <a:moveTo>
                  <a:pt x="0" y="0"/>
                </a:moveTo>
                <a:lnTo>
                  <a:pt x="6225290" y="0"/>
                </a:lnTo>
                <a:lnTo>
                  <a:pt x="6225290" y="3100605"/>
                </a:lnTo>
                <a:lnTo>
                  <a:pt x="0" y="310060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zh-TW"/>
          </a:p>
        </p:txBody>
      </p:sp>
      <p:sp>
        <p:nvSpPr>
          <p:cNvPr id="4" name="Freeform 4"/>
          <p:cNvSpPr/>
          <p:nvPr/>
        </p:nvSpPr>
        <p:spPr>
          <a:xfrm>
            <a:off x="9322822" y="2451662"/>
            <a:ext cx="6225290" cy="3100604"/>
          </a:xfrm>
          <a:custGeom>
            <a:avLst/>
            <a:gdLst/>
            <a:ahLst/>
            <a:cxnLst/>
            <a:rect l="l" t="t" r="r" b="b"/>
            <a:pathLst>
              <a:path w="6225290" h="3100604">
                <a:moveTo>
                  <a:pt x="0" y="0"/>
                </a:moveTo>
                <a:lnTo>
                  <a:pt x="6225290" y="0"/>
                </a:lnTo>
                <a:lnTo>
                  <a:pt x="6225290" y="3100605"/>
                </a:lnTo>
                <a:lnTo>
                  <a:pt x="0" y="310060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zh-TW"/>
          </a:p>
        </p:txBody>
      </p:sp>
      <p:sp>
        <p:nvSpPr>
          <p:cNvPr id="5" name="Freeform 5"/>
          <p:cNvSpPr/>
          <p:nvPr/>
        </p:nvSpPr>
        <p:spPr>
          <a:xfrm>
            <a:off x="9283229" y="5616810"/>
            <a:ext cx="6225290" cy="3100604"/>
          </a:xfrm>
          <a:custGeom>
            <a:avLst/>
            <a:gdLst/>
            <a:ahLst/>
            <a:cxnLst/>
            <a:rect l="l" t="t" r="r" b="b"/>
            <a:pathLst>
              <a:path w="6225290" h="3100604">
                <a:moveTo>
                  <a:pt x="0" y="0"/>
                </a:moveTo>
                <a:lnTo>
                  <a:pt x="6225290" y="0"/>
                </a:lnTo>
                <a:lnTo>
                  <a:pt x="6225290" y="3100605"/>
                </a:lnTo>
                <a:lnTo>
                  <a:pt x="0" y="310060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zh-TW"/>
          </a:p>
        </p:txBody>
      </p:sp>
      <p:sp>
        <p:nvSpPr>
          <p:cNvPr id="6" name="Freeform 6"/>
          <p:cNvSpPr/>
          <p:nvPr/>
        </p:nvSpPr>
        <p:spPr>
          <a:xfrm>
            <a:off x="2739888" y="5616810"/>
            <a:ext cx="6225290" cy="3100604"/>
          </a:xfrm>
          <a:custGeom>
            <a:avLst/>
            <a:gdLst/>
            <a:ahLst/>
            <a:cxnLst/>
            <a:rect l="l" t="t" r="r" b="b"/>
            <a:pathLst>
              <a:path w="6225290" h="3100604">
                <a:moveTo>
                  <a:pt x="0" y="0"/>
                </a:moveTo>
                <a:lnTo>
                  <a:pt x="6225290" y="0"/>
                </a:lnTo>
                <a:lnTo>
                  <a:pt x="6225290" y="3100605"/>
                </a:lnTo>
                <a:lnTo>
                  <a:pt x="0" y="310060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zh-TW"/>
          </a:p>
        </p:txBody>
      </p:sp>
      <p:sp>
        <p:nvSpPr>
          <p:cNvPr id="7" name="TextBox 7"/>
          <p:cNvSpPr txBox="1"/>
          <p:nvPr/>
        </p:nvSpPr>
        <p:spPr>
          <a:xfrm>
            <a:off x="2268025" y="911857"/>
            <a:ext cx="13751950" cy="10774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0">
              <a:lnSpc>
                <a:spcPts val="9100"/>
              </a:lnSpc>
            </a:pPr>
            <a:r>
              <a:rPr lang="zh-TW" sz="6500" b="1" u="none" spc="-194" baseline="0" dirty="0">
                <a:solidFill>
                  <a:srgbClr val="FFFFFF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Effra"/>
                <a:sym typeface="Effra"/>
              </a:rPr>
              <a:t>什麼是</a:t>
            </a:r>
            <a:r>
              <a:rPr lang="zh-TW" sz="6500" b="1" u="none" spc="-194" baseline="0" dirty="0">
                <a:solidFill>
                  <a:srgbClr val="FFCF0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Effra"/>
                <a:sym typeface="Effra"/>
              </a:rPr>
              <a:t>大目標加速專案</a:t>
            </a:r>
            <a:r>
              <a:rPr lang="zh-TW" sz="6500" b="1" u="none" spc="-194" baseline="0" dirty="0">
                <a:solidFill>
                  <a:srgbClr val="FFFFFF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Effra"/>
                <a:sym typeface="Effra"/>
              </a:rPr>
              <a:t>？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100849" y="4022949"/>
            <a:ext cx="4595352" cy="115621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 rtl="0">
              <a:lnSpc>
                <a:spcPts val="4646"/>
              </a:lnSpc>
            </a:pPr>
            <a:r>
              <a:rPr lang="zh-TW" sz="3658" u="none" spc="-109" baseline="0" dirty="0">
                <a:solidFill>
                  <a:srgbClr val="FFFFFF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Calibri (MS)"/>
                <a:sym typeface="Calibri (MS)"/>
              </a:rPr>
              <a:t>服務面臨障礙的婦女與女青年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683782" y="4022949"/>
            <a:ext cx="5516382" cy="11562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 rtl="0">
              <a:lnSpc>
                <a:spcPts val="4646"/>
              </a:lnSpc>
            </a:pPr>
            <a:r>
              <a:rPr lang="zh-TW" sz="3658" u="none" spc="-109" baseline="0" dirty="0">
                <a:solidFill>
                  <a:srgbClr val="FFFFFF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Calibri (MS)"/>
                <a:sym typeface="Calibri (MS)"/>
              </a:rPr>
              <a:t>增加受教育的機會</a:t>
            </a:r>
            <a:r>
              <a:rPr lang="zh-TW" altLang="en-US" sz="3658" u="none" spc="-109" baseline="0" dirty="0">
                <a:solidFill>
                  <a:srgbClr val="FFFFFF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Calibri (MS)"/>
                <a:sym typeface="Calibri (MS)"/>
              </a:rPr>
              <a:t>／</a:t>
            </a:r>
            <a:endParaRPr lang="zh-TW" sz="3658" u="none" spc="-109" baseline="0" dirty="0">
              <a:solidFill>
                <a:srgbClr val="FFFFFF"/>
              </a:solidFill>
              <a:latin typeface="Microsoft JhengHei" panose="020B0604030504040204" pitchFamily="34" charset="-120"/>
              <a:ea typeface="Microsoft JhengHei" panose="020B0604030504040204" pitchFamily="34" charset="-120"/>
              <a:cs typeface="Calibri (MS)"/>
              <a:sym typeface="Calibri (MS)"/>
            </a:endParaRPr>
          </a:p>
          <a:p>
            <a:pPr algn="l" rtl="0">
              <a:lnSpc>
                <a:spcPts val="4646"/>
              </a:lnSpc>
            </a:pPr>
            <a:r>
              <a:rPr lang="zh-TW" sz="3658" u="none" spc="-109" baseline="0" dirty="0">
                <a:solidFill>
                  <a:srgbClr val="FFFFFF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Calibri (MS)"/>
                <a:sym typeface="Calibri (MS)"/>
              </a:rPr>
              <a:t>經濟賦權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155340" y="7479685"/>
            <a:ext cx="5503369" cy="5663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 rtl="0">
              <a:lnSpc>
                <a:spcPts val="4648"/>
              </a:lnSpc>
            </a:pPr>
            <a:r>
              <a:rPr lang="zh-TW" sz="3660" u="none" spc="-109" baseline="0" dirty="0">
                <a:solidFill>
                  <a:srgbClr val="FFFFFF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Calibri (MS)"/>
                <a:sym typeface="Calibri (MS)"/>
              </a:rPr>
              <a:t>由蘭馨會主導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9696795" y="7479685"/>
            <a:ext cx="5503369" cy="5501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 rtl="0">
              <a:lnSpc>
                <a:spcPts val="4648"/>
              </a:lnSpc>
            </a:pPr>
            <a:r>
              <a:rPr lang="zh-TW" sz="3660" u="none" spc="-109" baseline="0" dirty="0">
                <a:solidFill>
                  <a:srgbClr val="FFFFFF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Calibri (MS)"/>
                <a:sym typeface="Calibri (MS)"/>
              </a:rPr>
              <a:t>向 SIA 匯報</a:t>
            </a:r>
          </a:p>
        </p:txBody>
      </p:sp>
      <p:sp>
        <p:nvSpPr>
          <p:cNvPr id="12" name="Freeform 12"/>
          <p:cNvSpPr/>
          <p:nvPr/>
        </p:nvSpPr>
        <p:spPr>
          <a:xfrm>
            <a:off x="7937377" y="9188709"/>
            <a:ext cx="2413246" cy="554217"/>
          </a:xfrm>
          <a:custGeom>
            <a:avLst/>
            <a:gdLst/>
            <a:ahLst/>
            <a:cxnLst/>
            <a:rect l="l" t="t" r="r" b="b"/>
            <a:pathLst>
              <a:path w="2413246" h="554217">
                <a:moveTo>
                  <a:pt x="0" y="0"/>
                </a:moveTo>
                <a:lnTo>
                  <a:pt x="2413246" y="0"/>
                </a:lnTo>
                <a:lnTo>
                  <a:pt x="2413246" y="554218"/>
                </a:lnTo>
                <a:lnTo>
                  <a:pt x="0" y="55421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74" b="-74"/>
            </a:stretch>
          </a:blipFill>
        </p:spPr>
        <p:txBody>
          <a:bodyPr/>
          <a:lstStyle/>
          <a:p>
            <a:endParaRPr lang="zh-TW"/>
          </a:p>
        </p:txBody>
      </p:sp>
      <p:sp>
        <p:nvSpPr>
          <p:cNvPr id="13" name="Freeform 13"/>
          <p:cNvSpPr/>
          <p:nvPr/>
        </p:nvSpPr>
        <p:spPr>
          <a:xfrm>
            <a:off x="3155340" y="2960199"/>
            <a:ext cx="930013" cy="1041766"/>
          </a:xfrm>
          <a:custGeom>
            <a:avLst/>
            <a:gdLst/>
            <a:ahLst/>
            <a:cxnLst/>
            <a:rect l="l" t="t" r="r" b="b"/>
            <a:pathLst>
              <a:path w="930013" h="1041766">
                <a:moveTo>
                  <a:pt x="0" y="0"/>
                </a:moveTo>
                <a:lnTo>
                  <a:pt x="930013" y="0"/>
                </a:lnTo>
                <a:lnTo>
                  <a:pt x="930013" y="1041766"/>
                </a:lnTo>
                <a:lnTo>
                  <a:pt x="0" y="1041766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zh-TW"/>
          </a:p>
        </p:txBody>
      </p:sp>
      <p:sp>
        <p:nvSpPr>
          <p:cNvPr id="14" name="Freeform 14"/>
          <p:cNvSpPr/>
          <p:nvPr/>
        </p:nvSpPr>
        <p:spPr>
          <a:xfrm>
            <a:off x="9696795" y="2960199"/>
            <a:ext cx="1233765" cy="786525"/>
          </a:xfrm>
          <a:custGeom>
            <a:avLst/>
            <a:gdLst/>
            <a:ahLst/>
            <a:cxnLst/>
            <a:rect l="l" t="t" r="r" b="b"/>
            <a:pathLst>
              <a:path w="1233765" h="786525">
                <a:moveTo>
                  <a:pt x="0" y="0"/>
                </a:moveTo>
                <a:lnTo>
                  <a:pt x="1233765" y="0"/>
                </a:lnTo>
                <a:lnTo>
                  <a:pt x="1233765" y="786525"/>
                </a:lnTo>
                <a:lnTo>
                  <a:pt x="0" y="786525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zh-TW"/>
          </a:p>
        </p:txBody>
      </p:sp>
      <p:sp>
        <p:nvSpPr>
          <p:cNvPr id="15" name="Freeform 15"/>
          <p:cNvSpPr/>
          <p:nvPr/>
        </p:nvSpPr>
        <p:spPr>
          <a:xfrm>
            <a:off x="9696795" y="6318675"/>
            <a:ext cx="816205" cy="786525"/>
          </a:xfrm>
          <a:custGeom>
            <a:avLst/>
            <a:gdLst/>
            <a:ahLst/>
            <a:cxnLst/>
            <a:rect l="l" t="t" r="r" b="b"/>
            <a:pathLst>
              <a:path w="816205" h="786525">
                <a:moveTo>
                  <a:pt x="0" y="0"/>
                </a:moveTo>
                <a:lnTo>
                  <a:pt x="816205" y="0"/>
                </a:lnTo>
                <a:lnTo>
                  <a:pt x="816205" y="786525"/>
                </a:lnTo>
                <a:lnTo>
                  <a:pt x="0" y="786525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zh-TW"/>
          </a:p>
        </p:txBody>
      </p:sp>
      <p:sp>
        <p:nvSpPr>
          <p:cNvPr id="16" name="Freeform 16"/>
          <p:cNvSpPr/>
          <p:nvPr/>
        </p:nvSpPr>
        <p:spPr>
          <a:xfrm>
            <a:off x="3155340" y="6256763"/>
            <a:ext cx="804521" cy="910349"/>
          </a:xfrm>
          <a:custGeom>
            <a:avLst/>
            <a:gdLst/>
            <a:ahLst/>
            <a:cxnLst/>
            <a:rect l="l" t="t" r="r" b="b"/>
            <a:pathLst>
              <a:path w="804521" h="910349">
                <a:moveTo>
                  <a:pt x="0" y="0"/>
                </a:moveTo>
                <a:lnTo>
                  <a:pt x="804521" y="0"/>
                </a:lnTo>
                <a:lnTo>
                  <a:pt x="804521" y="910349"/>
                </a:lnTo>
                <a:lnTo>
                  <a:pt x="0" y="910349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zh-TW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6425F7-27F9-6FED-B576-817D469EC9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5">
            <a:extLst>
              <a:ext uri="{FF2B5EF4-FFF2-40B4-BE49-F238E27FC236}">
                <a16:creationId xmlns:a16="http://schemas.microsoft.com/office/drawing/2014/main" id="{96A7AD8D-8F9E-42AD-01E4-8622F8D57363}"/>
              </a:ext>
            </a:extLst>
          </p:cNvPr>
          <p:cNvGrpSpPr/>
          <p:nvPr/>
        </p:nvGrpSpPr>
        <p:grpSpPr>
          <a:xfrm>
            <a:off x="12351117" y="2860049"/>
            <a:ext cx="5615542" cy="5873865"/>
            <a:chOff x="0" y="0"/>
            <a:chExt cx="1329258" cy="1621101"/>
          </a:xfrm>
        </p:grpSpPr>
        <p:sp>
          <p:nvSpPr>
            <p:cNvPr id="21" name="Freeform 6">
              <a:extLst>
                <a:ext uri="{FF2B5EF4-FFF2-40B4-BE49-F238E27FC236}">
                  <a16:creationId xmlns:a16="http://schemas.microsoft.com/office/drawing/2014/main" id="{81F687E0-4424-23CE-801F-15C789E6C711}"/>
                </a:ext>
              </a:extLst>
            </p:cNvPr>
            <p:cNvSpPr/>
            <p:nvPr/>
          </p:nvSpPr>
          <p:spPr>
            <a:xfrm>
              <a:off x="0" y="0"/>
              <a:ext cx="1329258" cy="1621101"/>
            </a:xfrm>
            <a:custGeom>
              <a:avLst/>
              <a:gdLst/>
              <a:ahLst/>
              <a:cxnLst/>
              <a:rect l="l" t="t" r="r" b="b"/>
              <a:pathLst>
                <a:path w="1329258" h="1621101">
                  <a:moveTo>
                    <a:pt x="33747" y="0"/>
                  </a:moveTo>
                  <a:lnTo>
                    <a:pt x="1295511" y="0"/>
                  </a:lnTo>
                  <a:cubicBezTo>
                    <a:pt x="1304461" y="0"/>
                    <a:pt x="1313045" y="3555"/>
                    <a:pt x="1319373" y="9884"/>
                  </a:cubicBezTo>
                  <a:cubicBezTo>
                    <a:pt x="1325702" y="16213"/>
                    <a:pt x="1329258" y="24797"/>
                    <a:pt x="1329258" y="33747"/>
                  </a:cubicBezTo>
                  <a:lnTo>
                    <a:pt x="1329258" y="1587354"/>
                  </a:lnTo>
                  <a:cubicBezTo>
                    <a:pt x="1329258" y="1605992"/>
                    <a:pt x="1314149" y="1621101"/>
                    <a:pt x="1295511" y="1621101"/>
                  </a:cubicBezTo>
                  <a:lnTo>
                    <a:pt x="33747" y="1621101"/>
                  </a:lnTo>
                  <a:cubicBezTo>
                    <a:pt x="24797" y="1621101"/>
                    <a:pt x="16213" y="1617546"/>
                    <a:pt x="9884" y="1611217"/>
                  </a:cubicBezTo>
                  <a:cubicBezTo>
                    <a:pt x="3555" y="1604888"/>
                    <a:pt x="0" y="1596304"/>
                    <a:pt x="0" y="1587354"/>
                  </a:cubicBezTo>
                  <a:lnTo>
                    <a:pt x="0" y="33747"/>
                  </a:lnTo>
                  <a:cubicBezTo>
                    <a:pt x="0" y="15109"/>
                    <a:pt x="15109" y="0"/>
                    <a:pt x="33747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649CDC">
                    <a:alpha val="9000"/>
                  </a:srgbClr>
                </a:gs>
                <a:gs pos="100000">
                  <a:srgbClr val="19317D">
                    <a:alpha val="9000"/>
                  </a:srgbClr>
                </a:gs>
              </a:gsLst>
              <a:lin ang="0"/>
            </a:grad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zh-TW" dirty="0"/>
            </a:p>
          </p:txBody>
        </p:sp>
        <p:sp>
          <p:nvSpPr>
            <p:cNvPr id="22" name="TextBox 7">
              <a:extLst>
                <a:ext uri="{FF2B5EF4-FFF2-40B4-BE49-F238E27FC236}">
                  <a16:creationId xmlns:a16="http://schemas.microsoft.com/office/drawing/2014/main" id="{E56BE7F6-D191-C8AF-3AF4-DF6F907C4E07}"/>
                </a:ext>
              </a:extLst>
            </p:cNvPr>
            <p:cNvSpPr txBox="1"/>
            <p:nvPr/>
          </p:nvSpPr>
          <p:spPr>
            <a:xfrm>
              <a:off x="0" y="-66675"/>
              <a:ext cx="1329258" cy="168777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3750"/>
                </a:lnSpc>
              </a:pPr>
              <a:endParaRPr/>
            </a:p>
          </p:txBody>
        </p:sp>
      </p:grpSp>
      <p:sp>
        <p:nvSpPr>
          <p:cNvPr id="13" name="Freeform 13">
            <a:extLst>
              <a:ext uri="{FF2B5EF4-FFF2-40B4-BE49-F238E27FC236}">
                <a16:creationId xmlns:a16="http://schemas.microsoft.com/office/drawing/2014/main" id="{D144F89B-9296-4165-D8FD-8918E50D7BE1}"/>
              </a:ext>
            </a:extLst>
          </p:cNvPr>
          <p:cNvSpPr/>
          <p:nvPr/>
        </p:nvSpPr>
        <p:spPr>
          <a:xfrm>
            <a:off x="5543939" y="2338061"/>
            <a:ext cx="6554622" cy="7948939"/>
          </a:xfrm>
          <a:custGeom>
            <a:avLst/>
            <a:gdLst/>
            <a:ahLst/>
            <a:cxnLst/>
            <a:rect l="l" t="t" r="r" b="b"/>
            <a:pathLst>
              <a:path w="3677328" h="3677328">
                <a:moveTo>
                  <a:pt x="0" y="0"/>
                </a:moveTo>
                <a:lnTo>
                  <a:pt x="3677328" y="0"/>
                </a:lnTo>
                <a:lnTo>
                  <a:pt x="3677328" y="3677328"/>
                </a:lnTo>
                <a:lnTo>
                  <a:pt x="0" y="367732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t="-17237" b="-17237"/>
            </a:stretch>
          </a:blipFill>
        </p:spPr>
        <p:txBody>
          <a:bodyPr/>
          <a:lstStyle/>
          <a:p>
            <a:endParaRPr lang="zh-TW"/>
          </a:p>
        </p:txBody>
      </p:sp>
      <p:grpSp>
        <p:nvGrpSpPr>
          <p:cNvPr id="2" name="Group 2">
            <a:extLst>
              <a:ext uri="{FF2B5EF4-FFF2-40B4-BE49-F238E27FC236}">
                <a16:creationId xmlns:a16="http://schemas.microsoft.com/office/drawing/2014/main" id="{3CB41298-43F4-E3EB-9971-454A4E73987B}"/>
              </a:ext>
            </a:extLst>
          </p:cNvPr>
          <p:cNvGrpSpPr/>
          <p:nvPr/>
        </p:nvGrpSpPr>
        <p:grpSpPr>
          <a:xfrm>
            <a:off x="-481879" y="-160766"/>
            <a:ext cx="19281670" cy="2691533"/>
            <a:chOff x="0" y="0"/>
            <a:chExt cx="5078300" cy="708881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B7172E40-E7F0-391F-E890-7D660A96B662}"/>
                </a:ext>
              </a:extLst>
            </p:cNvPr>
            <p:cNvSpPr/>
            <p:nvPr/>
          </p:nvSpPr>
          <p:spPr>
            <a:xfrm>
              <a:off x="0" y="0"/>
              <a:ext cx="5078300" cy="708881"/>
            </a:xfrm>
            <a:custGeom>
              <a:avLst/>
              <a:gdLst/>
              <a:ahLst/>
              <a:cxnLst/>
              <a:rect l="l" t="t" r="r" b="b"/>
              <a:pathLst>
                <a:path w="5078300" h="708881">
                  <a:moveTo>
                    <a:pt x="0" y="0"/>
                  </a:moveTo>
                  <a:lnTo>
                    <a:pt x="5078300" y="0"/>
                  </a:lnTo>
                  <a:lnTo>
                    <a:pt x="5078300" y="708881"/>
                  </a:lnTo>
                  <a:lnTo>
                    <a:pt x="0" y="708881"/>
                  </a:lnTo>
                  <a:close/>
                </a:path>
              </a:pathLst>
            </a:custGeom>
            <a:gradFill rotWithShape="1">
              <a:gsLst>
                <a:gs pos="0">
                  <a:srgbClr val="649CDC">
                    <a:alpha val="100000"/>
                  </a:srgbClr>
                </a:gs>
                <a:gs pos="100000">
                  <a:srgbClr val="19317D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zh-TW"/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8500E8AC-3D3A-236B-65CB-552E7C12550B}"/>
                </a:ext>
              </a:extLst>
            </p:cNvPr>
            <p:cNvSpPr txBox="1"/>
            <p:nvPr/>
          </p:nvSpPr>
          <p:spPr>
            <a:xfrm>
              <a:off x="0" y="-38100"/>
              <a:ext cx="5078300" cy="74698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>
            <a:extLst>
              <a:ext uri="{FF2B5EF4-FFF2-40B4-BE49-F238E27FC236}">
                <a16:creationId xmlns:a16="http://schemas.microsoft.com/office/drawing/2014/main" id="{115F698D-53BB-B312-7EFB-DCB8D0BB67BE}"/>
              </a:ext>
            </a:extLst>
          </p:cNvPr>
          <p:cNvGrpSpPr/>
          <p:nvPr/>
        </p:nvGrpSpPr>
        <p:grpSpPr>
          <a:xfrm>
            <a:off x="831323" y="2860049"/>
            <a:ext cx="5047025" cy="5873865"/>
            <a:chOff x="0" y="0"/>
            <a:chExt cx="1329258" cy="1621101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213AEC0E-A3B9-972A-EBCA-8969311588D7}"/>
                </a:ext>
              </a:extLst>
            </p:cNvPr>
            <p:cNvSpPr/>
            <p:nvPr/>
          </p:nvSpPr>
          <p:spPr>
            <a:xfrm>
              <a:off x="0" y="0"/>
              <a:ext cx="1329258" cy="1621101"/>
            </a:xfrm>
            <a:custGeom>
              <a:avLst/>
              <a:gdLst/>
              <a:ahLst/>
              <a:cxnLst/>
              <a:rect l="l" t="t" r="r" b="b"/>
              <a:pathLst>
                <a:path w="1329258" h="1621101">
                  <a:moveTo>
                    <a:pt x="33747" y="0"/>
                  </a:moveTo>
                  <a:lnTo>
                    <a:pt x="1295511" y="0"/>
                  </a:lnTo>
                  <a:cubicBezTo>
                    <a:pt x="1304461" y="0"/>
                    <a:pt x="1313045" y="3555"/>
                    <a:pt x="1319373" y="9884"/>
                  </a:cubicBezTo>
                  <a:cubicBezTo>
                    <a:pt x="1325702" y="16213"/>
                    <a:pt x="1329258" y="24797"/>
                    <a:pt x="1329258" y="33747"/>
                  </a:cubicBezTo>
                  <a:lnTo>
                    <a:pt x="1329258" y="1587354"/>
                  </a:lnTo>
                  <a:cubicBezTo>
                    <a:pt x="1329258" y="1605992"/>
                    <a:pt x="1314149" y="1621101"/>
                    <a:pt x="1295511" y="1621101"/>
                  </a:cubicBezTo>
                  <a:lnTo>
                    <a:pt x="33747" y="1621101"/>
                  </a:lnTo>
                  <a:cubicBezTo>
                    <a:pt x="24797" y="1621101"/>
                    <a:pt x="16213" y="1617546"/>
                    <a:pt x="9884" y="1611217"/>
                  </a:cubicBezTo>
                  <a:cubicBezTo>
                    <a:pt x="3555" y="1604888"/>
                    <a:pt x="0" y="1596304"/>
                    <a:pt x="0" y="1587354"/>
                  </a:cubicBezTo>
                  <a:lnTo>
                    <a:pt x="0" y="33747"/>
                  </a:lnTo>
                  <a:cubicBezTo>
                    <a:pt x="0" y="15109"/>
                    <a:pt x="15109" y="0"/>
                    <a:pt x="33747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649CDC">
                    <a:alpha val="9000"/>
                  </a:srgbClr>
                </a:gs>
                <a:gs pos="100000">
                  <a:srgbClr val="19317D">
                    <a:alpha val="9000"/>
                  </a:srgbClr>
                </a:gs>
              </a:gsLst>
              <a:lin ang="0"/>
            </a:grad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zh-TW"/>
            </a:p>
          </p:txBody>
        </p:sp>
        <p:sp>
          <p:nvSpPr>
            <p:cNvPr id="7" name="TextBox 7">
              <a:extLst>
                <a:ext uri="{FF2B5EF4-FFF2-40B4-BE49-F238E27FC236}">
                  <a16:creationId xmlns:a16="http://schemas.microsoft.com/office/drawing/2014/main" id="{7B4883D2-E8FF-C396-BC8F-54C0095A7D03}"/>
                </a:ext>
              </a:extLst>
            </p:cNvPr>
            <p:cNvSpPr txBox="1"/>
            <p:nvPr/>
          </p:nvSpPr>
          <p:spPr>
            <a:xfrm>
              <a:off x="0" y="-66675"/>
              <a:ext cx="1329258" cy="168777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3750"/>
                </a:lnSpc>
              </a:pPr>
              <a:endParaRPr/>
            </a:p>
          </p:txBody>
        </p:sp>
      </p:grpSp>
      <p:sp>
        <p:nvSpPr>
          <p:cNvPr id="10" name="TextBox 10">
            <a:extLst>
              <a:ext uri="{FF2B5EF4-FFF2-40B4-BE49-F238E27FC236}">
                <a16:creationId xmlns:a16="http://schemas.microsoft.com/office/drawing/2014/main" id="{D9F86557-249F-D0AF-58A1-F9AF348817A9}"/>
              </a:ext>
            </a:extLst>
          </p:cNvPr>
          <p:cNvSpPr txBox="1"/>
          <p:nvPr/>
        </p:nvSpPr>
        <p:spPr>
          <a:xfrm>
            <a:off x="1410980" y="3705595"/>
            <a:ext cx="3864395" cy="346460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rtl="0">
              <a:lnSpc>
                <a:spcPct val="110000"/>
              </a:lnSpc>
            </a:pPr>
            <a:r>
              <a:rPr lang="zh-TW" sz="7000" b="1" u="none" baseline="0" dirty="0">
                <a:solidFill>
                  <a:srgbClr val="1F497D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Calibri (MS) Bold"/>
                <a:sym typeface="Calibri (MS) Bold"/>
              </a:rPr>
              <a:t>不只是</a:t>
            </a:r>
            <a:br>
              <a:rPr lang="en-US" altLang="zh-TW" sz="7000" b="1" u="none" baseline="0" dirty="0">
                <a:solidFill>
                  <a:srgbClr val="1F497D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Calibri (MS) Bold"/>
                <a:sym typeface="Calibri (MS) Bold"/>
              </a:rPr>
            </a:br>
            <a:r>
              <a:rPr lang="zh-TW" sz="7000" b="1" u="none" baseline="0" dirty="0">
                <a:solidFill>
                  <a:srgbClr val="1F497D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Calibri (MS) Bold"/>
                <a:sym typeface="Calibri (MS) Bold"/>
              </a:rPr>
              <a:t>性別</a:t>
            </a:r>
            <a:br>
              <a:rPr lang="en-US" altLang="zh-TW" sz="7000" b="1" u="none" baseline="0" dirty="0">
                <a:solidFill>
                  <a:srgbClr val="1F497D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Calibri (MS) Bold"/>
                <a:sym typeface="Calibri (MS) Bold"/>
              </a:rPr>
            </a:br>
            <a:r>
              <a:rPr lang="zh-TW" sz="7000" b="1" u="none" baseline="0" dirty="0">
                <a:solidFill>
                  <a:srgbClr val="1F497D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Calibri (MS) Bold"/>
                <a:sym typeface="Calibri (MS) Bold"/>
              </a:rPr>
              <a:t>本身</a:t>
            </a:r>
          </a:p>
        </p:txBody>
      </p:sp>
      <p:sp>
        <p:nvSpPr>
          <p:cNvPr id="11" name="TextBox 11">
            <a:extLst>
              <a:ext uri="{FF2B5EF4-FFF2-40B4-BE49-F238E27FC236}">
                <a16:creationId xmlns:a16="http://schemas.microsoft.com/office/drawing/2014/main" id="{1D0F6CBA-CF22-2C0F-ED73-B5583460F895}"/>
              </a:ext>
            </a:extLst>
          </p:cNvPr>
          <p:cNvSpPr txBox="1"/>
          <p:nvPr/>
        </p:nvSpPr>
        <p:spPr>
          <a:xfrm>
            <a:off x="13478869" y="3543300"/>
            <a:ext cx="3332308" cy="469532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 rtl="0">
              <a:lnSpc>
                <a:spcPts val="6100"/>
              </a:lnSpc>
            </a:pPr>
            <a:r>
              <a:rPr lang="zh-TW" sz="4200" u="none" baseline="0" dirty="0">
                <a:solidFill>
                  <a:srgbClr val="00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Calibri (MS)"/>
                <a:sym typeface="Calibri (MS)"/>
              </a:rPr>
              <a:t>貧窮</a:t>
            </a:r>
          </a:p>
          <a:p>
            <a:pPr algn="l" rtl="0">
              <a:lnSpc>
                <a:spcPts val="6100"/>
              </a:lnSpc>
            </a:pPr>
            <a:r>
              <a:rPr lang="zh-TW" sz="4200" u="none" baseline="0" dirty="0">
                <a:solidFill>
                  <a:srgbClr val="00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Calibri (MS)"/>
                <a:sym typeface="Calibri (MS)"/>
              </a:rPr>
              <a:t>未成年懷孕</a:t>
            </a:r>
          </a:p>
          <a:p>
            <a:pPr algn="l" rtl="0">
              <a:lnSpc>
                <a:spcPts val="6100"/>
              </a:lnSpc>
            </a:pPr>
            <a:r>
              <a:rPr lang="zh-TW" sz="4200" u="none" baseline="0" dirty="0">
                <a:solidFill>
                  <a:srgbClr val="00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Calibri (MS)"/>
                <a:sym typeface="Calibri (MS)"/>
              </a:rPr>
              <a:t>語言障礙</a:t>
            </a:r>
          </a:p>
          <a:p>
            <a:pPr algn="l" rtl="0">
              <a:lnSpc>
                <a:spcPts val="6100"/>
              </a:lnSpc>
            </a:pPr>
            <a:r>
              <a:rPr lang="zh-TW" sz="4200" u="none" baseline="0" dirty="0">
                <a:solidFill>
                  <a:srgbClr val="00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Calibri (MS)"/>
                <a:sym typeface="Calibri (MS)"/>
              </a:rPr>
              <a:t>寄養照護</a:t>
            </a:r>
          </a:p>
          <a:p>
            <a:pPr algn="l" rtl="0">
              <a:lnSpc>
                <a:spcPts val="6100"/>
              </a:lnSpc>
            </a:pPr>
            <a:r>
              <a:rPr lang="zh-TW" sz="4200" u="none" baseline="0" dirty="0">
                <a:solidFill>
                  <a:srgbClr val="00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Calibri (MS)"/>
                <a:sym typeface="Calibri (MS)"/>
              </a:rPr>
              <a:t>藥物濫用</a:t>
            </a:r>
          </a:p>
          <a:p>
            <a:pPr algn="l" rtl="0">
              <a:lnSpc>
                <a:spcPts val="6100"/>
              </a:lnSpc>
            </a:pPr>
            <a:r>
              <a:rPr lang="zh-TW" sz="4200" u="none" baseline="0" dirty="0">
                <a:solidFill>
                  <a:srgbClr val="00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Calibri (MS)"/>
                <a:sym typeface="Calibri (MS)"/>
              </a:rPr>
              <a:t>無家可歸</a:t>
            </a:r>
          </a:p>
        </p:txBody>
      </p:sp>
      <p:sp>
        <p:nvSpPr>
          <p:cNvPr id="17" name="TextBox 15">
            <a:extLst>
              <a:ext uri="{FF2B5EF4-FFF2-40B4-BE49-F238E27FC236}">
                <a16:creationId xmlns:a16="http://schemas.microsoft.com/office/drawing/2014/main" id="{5230CF85-0F00-B54F-7CCF-D328A0B8BAA3}"/>
              </a:ext>
            </a:extLst>
          </p:cNvPr>
          <p:cNvSpPr txBox="1"/>
          <p:nvPr/>
        </p:nvSpPr>
        <p:spPr>
          <a:xfrm>
            <a:off x="1143000" y="429597"/>
            <a:ext cx="9755645" cy="181830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 rtl="0">
              <a:lnSpc>
                <a:spcPts val="7186"/>
              </a:lnSpc>
            </a:pPr>
            <a:r>
              <a:rPr lang="zh-TW" sz="5988" b="1" u="none" baseline="0" dirty="0">
                <a:solidFill>
                  <a:srgbClr val="FFFFFF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Effra"/>
                <a:sym typeface="Effra"/>
              </a:rPr>
              <a:t>幫助婦女與女青年</a:t>
            </a:r>
            <a:r>
              <a:rPr lang="zh-TW" sz="5988" b="1" u="none" baseline="0" dirty="0">
                <a:solidFill>
                  <a:srgbClr val="FFCF0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Effra"/>
                <a:sym typeface="Effra"/>
              </a:rPr>
              <a:t>克服障礙，邁向成功</a:t>
            </a:r>
          </a:p>
        </p:txBody>
      </p:sp>
      <p:sp>
        <p:nvSpPr>
          <p:cNvPr id="19" name="Freeform 8">
            <a:extLst>
              <a:ext uri="{FF2B5EF4-FFF2-40B4-BE49-F238E27FC236}">
                <a16:creationId xmlns:a16="http://schemas.microsoft.com/office/drawing/2014/main" id="{7837603F-8AAE-08E5-86DF-CDF7D819C7F6}"/>
              </a:ext>
            </a:extLst>
          </p:cNvPr>
          <p:cNvSpPr/>
          <p:nvPr/>
        </p:nvSpPr>
        <p:spPr>
          <a:xfrm>
            <a:off x="15193206" y="9043031"/>
            <a:ext cx="2413246" cy="554217"/>
          </a:xfrm>
          <a:custGeom>
            <a:avLst/>
            <a:gdLst/>
            <a:ahLst/>
            <a:cxnLst/>
            <a:rect l="l" t="t" r="r" b="b"/>
            <a:pathLst>
              <a:path w="2413246" h="554217">
                <a:moveTo>
                  <a:pt x="0" y="0"/>
                </a:moveTo>
                <a:lnTo>
                  <a:pt x="2413246" y="0"/>
                </a:lnTo>
                <a:lnTo>
                  <a:pt x="2413246" y="554217"/>
                </a:lnTo>
                <a:lnTo>
                  <a:pt x="0" y="55421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198" r="-198"/>
            </a:stretch>
          </a:blipFill>
        </p:spPr>
        <p:txBody>
          <a:bodyPr/>
          <a:lstStyle/>
          <a:p>
            <a:endParaRPr lang="zh-TW"/>
          </a:p>
        </p:txBody>
      </p:sp>
      <p:grpSp>
        <p:nvGrpSpPr>
          <p:cNvPr id="8" name="Group 5">
            <a:extLst>
              <a:ext uri="{FF2B5EF4-FFF2-40B4-BE49-F238E27FC236}">
                <a16:creationId xmlns:a16="http://schemas.microsoft.com/office/drawing/2014/main" id="{2B3A0484-EFD2-ABD9-C523-8C974F1BDF1B}"/>
              </a:ext>
            </a:extLst>
          </p:cNvPr>
          <p:cNvGrpSpPr/>
          <p:nvPr/>
        </p:nvGrpSpPr>
        <p:grpSpPr>
          <a:xfrm rot="5400000">
            <a:off x="12979529" y="3845108"/>
            <a:ext cx="251608" cy="211576"/>
            <a:chOff x="0" y="0"/>
            <a:chExt cx="812800" cy="711200"/>
          </a:xfrm>
        </p:grpSpPr>
        <p:sp>
          <p:nvSpPr>
            <p:cNvPr id="9" name="Freeform 6">
              <a:extLst>
                <a:ext uri="{FF2B5EF4-FFF2-40B4-BE49-F238E27FC236}">
                  <a16:creationId xmlns:a16="http://schemas.microsoft.com/office/drawing/2014/main" id="{B12E4638-500B-5432-87D4-2185B4366138}"/>
                </a:ext>
              </a:extLst>
            </p:cNvPr>
            <p:cNvSpPr/>
            <p:nvPr/>
          </p:nvSpPr>
          <p:spPr>
            <a:xfrm>
              <a:off x="60851" y="89740"/>
              <a:ext cx="691098" cy="621460"/>
            </a:xfrm>
            <a:custGeom>
              <a:avLst/>
              <a:gdLst/>
              <a:ahLst/>
              <a:cxnLst/>
              <a:rect l="l" t="t" r="r" b="b"/>
              <a:pathLst>
                <a:path w="691098" h="621460">
                  <a:moveTo>
                    <a:pt x="422271" y="44524"/>
                  </a:moveTo>
                  <a:lnTo>
                    <a:pt x="675227" y="487196"/>
                  </a:lnTo>
                  <a:cubicBezTo>
                    <a:pt x="691098" y="514971"/>
                    <a:pt x="690984" y="549095"/>
                    <a:pt x="674928" y="576763"/>
                  </a:cubicBezTo>
                  <a:cubicBezTo>
                    <a:pt x="658871" y="604431"/>
                    <a:pt x="629300" y="621460"/>
                    <a:pt x="597311" y="621460"/>
                  </a:cubicBezTo>
                  <a:lnTo>
                    <a:pt x="93787" y="621460"/>
                  </a:lnTo>
                  <a:cubicBezTo>
                    <a:pt x="61798" y="621460"/>
                    <a:pt x="32227" y="604431"/>
                    <a:pt x="16170" y="576763"/>
                  </a:cubicBezTo>
                  <a:cubicBezTo>
                    <a:pt x="114" y="549095"/>
                    <a:pt x="0" y="514971"/>
                    <a:pt x="15871" y="487196"/>
                  </a:cubicBezTo>
                  <a:lnTo>
                    <a:pt x="268827" y="44524"/>
                  </a:lnTo>
                  <a:cubicBezTo>
                    <a:pt x="284560" y="16991"/>
                    <a:pt x="313839" y="0"/>
                    <a:pt x="345549" y="0"/>
                  </a:cubicBezTo>
                  <a:cubicBezTo>
                    <a:pt x="377259" y="0"/>
                    <a:pt x="406538" y="16991"/>
                    <a:pt x="422271" y="44524"/>
                  </a:cubicBezTo>
                  <a:close/>
                </a:path>
              </a:pathLst>
            </a:custGeom>
            <a:solidFill>
              <a:srgbClr val="293374">
                <a:alpha val="89804"/>
              </a:srgbClr>
            </a:solidFill>
          </p:spPr>
          <p:txBody>
            <a:bodyPr/>
            <a:lstStyle/>
            <a:p>
              <a:endParaRPr lang="zh-TW"/>
            </a:p>
          </p:txBody>
        </p:sp>
        <p:sp>
          <p:nvSpPr>
            <p:cNvPr id="12" name="TextBox 7">
              <a:extLst>
                <a:ext uri="{FF2B5EF4-FFF2-40B4-BE49-F238E27FC236}">
                  <a16:creationId xmlns:a16="http://schemas.microsoft.com/office/drawing/2014/main" id="{25301E0C-E597-5471-EC51-65B097842FC9}"/>
                </a:ext>
              </a:extLst>
            </p:cNvPr>
            <p:cNvSpPr txBox="1"/>
            <p:nvPr/>
          </p:nvSpPr>
          <p:spPr>
            <a:xfrm>
              <a:off x="127000" y="263525"/>
              <a:ext cx="558800" cy="3968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3750"/>
                </a:lnSpc>
              </a:pPr>
              <a:endParaRPr/>
            </a:p>
          </p:txBody>
        </p:sp>
      </p:grpSp>
      <p:grpSp>
        <p:nvGrpSpPr>
          <p:cNvPr id="14" name="Group 15">
            <a:extLst>
              <a:ext uri="{FF2B5EF4-FFF2-40B4-BE49-F238E27FC236}">
                <a16:creationId xmlns:a16="http://schemas.microsoft.com/office/drawing/2014/main" id="{3AA32E2B-390F-F1A5-1E11-49C89D44ADA6}"/>
              </a:ext>
            </a:extLst>
          </p:cNvPr>
          <p:cNvGrpSpPr/>
          <p:nvPr/>
        </p:nvGrpSpPr>
        <p:grpSpPr>
          <a:xfrm rot="5400000">
            <a:off x="12988312" y="4530908"/>
            <a:ext cx="251608" cy="211576"/>
            <a:chOff x="0" y="0"/>
            <a:chExt cx="812800" cy="711200"/>
          </a:xfrm>
        </p:grpSpPr>
        <p:sp>
          <p:nvSpPr>
            <p:cNvPr id="15" name="Freeform 16">
              <a:extLst>
                <a:ext uri="{FF2B5EF4-FFF2-40B4-BE49-F238E27FC236}">
                  <a16:creationId xmlns:a16="http://schemas.microsoft.com/office/drawing/2014/main" id="{26B7BFEB-E747-B9F0-7FC5-8FA26987FC65}"/>
                </a:ext>
              </a:extLst>
            </p:cNvPr>
            <p:cNvSpPr/>
            <p:nvPr/>
          </p:nvSpPr>
          <p:spPr>
            <a:xfrm>
              <a:off x="60851" y="89740"/>
              <a:ext cx="691098" cy="621460"/>
            </a:xfrm>
            <a:custGeom>
              <a:avLst/>
              <a:gdLst/>
              <a:ahLst/>
              <a:cxnLst/>
              <a:rect l="l" t="t" r="r" b="b"/>
              <a:pathLst>
                <a:path w="691098" h="621460">
                  <a:moveTo>
                    <a:pt x="422271" y="44524"/>
                  </a:moveTo>
                  <a:lnTo>
                    <a:pt x="675227" y="487196"/>
                  </a:lnTo>
                  <a:cubicBezTo>
                    <a:pt x="691098" y="514971"/>
                    <a:pt x="690984" y="549095"/>
                    <a:pt x="674928" y="576763"/>
                  </a:cubicBezTo>
                  <a:cubicBezTo>
                    <a:pt x="658871" y="604431"/>
                    <a:pt x="629300" y="621460"/>
                    <a:pt x="597311" y="621460"/>
                  </a:cubicBezTo>
                  <a:lnTo>
                    <a:pt x="93787" y="621460"/>
                  </a:lnTo>
                  <a:cubicBezTo>
                    <a:pt x="61798" y="621460"/>
                    <a:pt x="32227" y="604431"/>
                    <a:pt x="16170" y="576763"/>
                  </a:cubicBezTo>
                  <a:cubicBezTo>
                    <a:pt x="114" y="549095"/>
                    <a:pt x="0" y="514971"/>
                    <a:pt x="15871" y="487196"/>
                  </a:cubicBezTo>
                  <a:lnTo>
                    <a:pt x="268827" y="44524"/>
                  </a:lnTo>
                  <a:cubicBezTo>
                    <a:pt x="284560" y="16991"/>
                    <a:pt x="313839" y="0"/>
                    <a:pt x="345549" y="0"/>
                  </a:cubicBezTo>
                  <a:cubicBezTo>
                    <a:pt x="377259" y="0"/>
                    <a:pt x="406538" y="16991"/>
                    <a:pt x="422271" y="44524"/>
                  </a:cubicBezTo>
                  <a:close/>
                </a:path>
              </a:pathLst>
            </a:custGeom>
            <a:solidFill>
              <a:srgbClr val="518BC9">
                <a:alpha val="89804"/>
              </a:srgbClr>
            </a:solidFill>
          </p:spPr>
          <p:txBody>
            <a:bodyPr/>
            <a:lstStyle/>
            <a:p>
              <a:endParaRPr lang="zh-TW"/>
            </a:p>
          </p:txBody>
        </p:sp>
        <p:sp>
          <p:nvSpPr>
            <p:cNvPr id="16" name="TextBox 17">
              <a:extLst>
                <a:ext uri="{FF2B5EF4-FFF2-40B4-BE49-F238E27FC236}">
                  <a16:creationId xmlns:a16="http://schemas.microsoft.com/office/drawing/2014/main" id="{92C976A0-DD5A-E454-02CE-40B8346BFB90}"/>
                </a:ext>
              </a:extLst>
            </p:cNvPr>
            <p:cNvSpPr txBox="1"/>
            <p:nvPr/>
          </p:nvSpPr>
          <p:spPr>
            <a:xfrm>
              <a:off x="127000" y="263525"/>
              <a:ext cx="558800" cy="3968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3750"/>
                </a:lnSpc>
              </a:pPr>
              <a:endParaRPr/>
            </a:p>
          </p:txBody>
        </p:sp>
      </p:grpSp>
      <p:grpSp>
        <p:nvGrpSpPr>
          <p:cNvPr id="18" name="Group 25">
            <a:extLst>
              <a:ext uri="{FF2B5EF4-FFF2-40B4-BE49-F238E27FC236}">
                <a16:creationId xmlns:a16="http://schemas.microsoft.com/office/drawing/2014/main" id="{02C32574-88E6-EC72-C7C1-730D6C5AE6BF}"/>
              </a:ext>
            </a:extLst>
          </p:cNvPr>
          <p:cNvGrpSpPr/>
          <p:nvPr/>
        </p:nvGrpSpPr>
        <p:grpSpPr>
          <a:xfrm rot="5400000">
            <a:off x="12988312" y="6131108"/>
            <a:ext cx="251608" cy="211576"/>
            <a:chOff x="0" y="0"/>
            <a:chExt cx="812800" cy="711200"/>
          </a:xfrm>
        </p:grpSpPr>
        <p:sp>
          <p:nvSpPr>
            <p:cNvPr id="35" name="Freeform 26">
              <a:extLst>
                <a:ext uri="{FF2B5EF4-FFF2-40B4-BE49-F238E27FC236}">
                  <a16:creationId xmlns:a16="http://schemas.microsoft.com/office/drawing/2014/main" id="{E54C0C6F-6BED-7BC5-A997-F68218AAF248}"/>
                </a:ext>
              </a:extLst>
            </p:cNvPr>
            <p:cNvSpPr/>
            <p:nvPr/>
          </p:nvSpPr>
          <p:spPr>
            <a:xfrm>
              <a:off x="60851" y="89740"/>
              <a:ext cx="691098" cy="621460"/>
            </a:xfrm>
            <a:custGeom>
              <a:avLst/>
              <a:gdLst/>
              <a:ahLst/>
              <a:cxnLst/>
              <a:rect l="l" t="t" r="r" b="b"/>
              <a:pathLst>
                <a:path w="691098" h="621460">
                  <a:moveTo>
                    <a:pt x="422271" y="44524"/>
                  </a:moveTo>
                  <a:lnTo>
                    <a:pt x="675227" y="487196"/>
                  </a:lnTo>
                  <a:cubicBezTo>
                    <a:pt x="691098" y="514971"/>
                    <a:pt x="690984" y="549095"/>
                    <a:pt x="674928" y="576763"/>
                  </a:cubicBezTo>
                  <a:cubicBezTo>
                    <a:pt x="658871" y="604431"/>
                    <a:pt x="629300" y="621460"/>
                    <a:pt x="597311" y="621460"/>
                  </a:cubicBezTo>
                  <a:lnTo>
                    <a:pt x="93787" y="621460"/>
                  </a:lnTo>
                  <a:cubicBezTo>
                    <a:pt x="61798" y="621460"/>
                    <a:pt x="32227" y="604431"/>
                    <a:pt x="16170" y="576763"/>
                  </a:cubicBezTo>
                  <a:cubicBezTo>
                    <a:pt x="114" y="549095"/>
                    <a:pt x="0" y="514971"/>
                    <a:pt x="15871" y="487196"/>
                  </a:cubicBezTo>
                  <a:lnTo>
                    <a:pt x="268827" y="44524"/>
                  </a:lnTo>
                  <a:cubicBezTo>
                    <a:pt x="284560" y="16991"/>
                    <a:pt x="313839" y="0"/>
                    <a:pt x="345549" y="0"/>
                  </a:cubicBezTo>
                  <a:cubicBezTo>
                    <a:pt x="377259" y="0"/>
                    <a:pt x="406538" y="16991"/>
                    <a:pt x="422271" y="44524"/>
                  </a:cubicBezTo>
                  <a:close/>
                </a:path>
              </a:pathLst>
            </a:custGeom>
            <a:solidFill>
              <a:srgbClr val="590E52">
                <a:alpha val="89804"/>
              </a:srgbClr>
            </a:solidFill>
          </p:spPr>
          <p:txBody>
            <a:bodyPr/>
            <a:lstStyle/>
            <a:p>
              <a:endParaRPr lang="zh-TW"/>
            </a:p>
          </p:txBody>
        </p:sp>
        <p:sp>
          <p:nvSpPr>
            <p:cNvPr id="36" name="TextBox 27">
              <a:extLst>
                <a:ext uri="{FF2B5EF4-FFF2-40B4-BE49-F238E27FC236}">
                  <a16:creationId xmlns:a16="http://schemas.microsoft.com/office/drawing/2014/main" id="{2AE5637D-B3D4-2C11-FE31-933E82AAD173}"/>
                </a:ext>
              </a:extLst>
            </p:cNvPr>
            <p:cNvSpPr txBox="1"/>
            <p:nvPr/>
          </p:nvSpPr>
          <p:spPr>
            <a:xfrm>
              <a:off x="127000" y="263525"/>
              <a:ext cx="558800" cy="3968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3750"/>
                </a:lnSpc>
              </a:pPr>
              <a:endParaRPr/>
            </a:p>
          </p:txBody>
        </p:sp>
      </p:grpSp>
      <p:grpSp>
        <p:nvGrpSpPr>
          <p:cNvPr id="37" name="Group 28">
            <a:extLst>
              <a:ext uri="{FF2B5EF4-FFF2-40B4-BE49-F238E27FC236}">
                <a16:creationId xmlns:a16="http://schemas.microsoft.com/office/drawing/2014/main" id="{EC16C508-8C8A-66A1-F2B0-A7E797ECD018}"/>
              </a:ext>
            </a:extLst>
          </p:cNvPr>
          <p:cNvGrpSpPr/>
          <p:nvPr/>
        </p:nvGrpSpPr>
        <p:grpSpPr>
          <a:xfrm rot="5400000">
            <a:off x="12988312" y="5369108"/>
            <a:ext cx="251608" cy="211576"/>
            <a:chOff x="0" y="0"/>
            <a:chExt cx="812800" cy="711200"/>
          </a:xfrm>
        </p:grpSpPr>
        <p:sp>
          <p:nvSpPr>
            <p:cNvPr id="38" name="Freeform 29">
              <a:extLst>
                <a:ext uri="{FF2B5EF4-FFF2-40B4-BE49-F238E27FC236}">
                  <a16:creationId xmlns:a16="http://schemas.microsoft.com/office/drawing/2014/main" id="{2C6E971B-07D0-B31B-48B6-E9CF033105BA}"/>
                </a:ext>
              </a:extLst>
            </p:cNvPr>
            <p:cNvSpPr/>
            <p:nvPr/>
          </p:nvSpPr>
          <p:spPr>
            <a:xfrm>
              <a:off x="60851" y="89740"/>
              <a:ext cx="691098" cy="621460"/>
            </a:xfrm>
            <a:custGeom>
              <a:avLst/>
              <a:gdLst/>
              <a:ahLst/>
              <a:cxnLst/>
              <a:rect l="l" t="t" r="r" b="b"/>
              <a:pathLst>
                <a:path w="691098" h="621460">
                  <a:moveTo>
                    <a:pt x="422271" y="44524"/>
                  </a:moveTo>
                  <a:lnTo>
                    <a:pt x="675227" y="487196"/>
                  </a:lnTo>
                  <a:cubicBezTo>
                    <a:pt x="691098" y="514971"/>
                    <a:pt x="690984" y="549095"/>
                    <a:pt x="674928" y="576763"/>
                  </a:cubicBezTo>
                  <a:cubicBezTo>
                    <a:pt x="658871" y="604431"/>
                    <a:pt x="629300" y="621460"/>
                    <a:pt x="597311" y="621460"/>
                  </a:cubicBezTo>
                  <a:lnTo>
                    <a:pt x="93787" y="621460"/>
                  </a:lnTo>
                  <a:cubicBezTo>
                    <a:pt x="61798" y="621460"/>
                    <a:pt x="32227" y="604431"/>
                    <a:pt x="16170" y="576763"/>
                  </a:cubicBezTo>
                  <a:cubicBezTo>
                    <a:pt x="114" y="549095"/>
                    <a:pt x="0" y="514971"/>
                    <a:pt x="15871" y="487196"/>
                  </a:cubicBezTo>
                  <a:lnTo>
                    <a:pt x="268827" y="44524"/>
                  </a:lnTo>
                  <a:cubicBezTo>
                    <a:pt x="284560" y="16991"/>
                    <a:pt x="313839" y="0"/>
                    <a:pt x="345549" y="0"/>
                  </a:cubicBezTo>
                  <a:cubicBezTo>
                    <a:pt x="377259" y="0"/>
                    <a:pt x="406538" y="16991"/>
                    <a:pt x="422271" y="44524"/>
                  </a:cubicBezTo>
                  <a:close/>
                </a:path>
              </a:pathLst>
            </a:custGeom>
            <a:solidFill>
              <a:srgbClr val="BB4075">
                <a:alpha val="89804"/>
              </a:srgbClr>
            </a:solidFill>
          </p:spPr>
          <p:txBody>
            <a:bodyPr/>
            <a:lstStyle/>
            <a:p>
              <a:endParaRPr lang="zh-TW"/>
            </a:p>
          </p:txBody>
        </p:sp>
        <p:sp>
          <p:nvSpPr>
            <p:cNvPr id="39" name="TextBox 30">
              <a:extLst>
                <a:ext uri="{FF2B5EF4-FFF2-40B4-BE49-F238E27FC236}">
                  <a16:creationId xmlns:a16="http://schemas.microsoft.com/office/drawing/2014/main" id="{FDC08809-21F3-1FD3-75B3-C6A9431357E3}"/>
                </a:ext>
              </a:extLst>
            </p:cNvPr>
            <p:cNvSpPr txBox="1"/>
            <p:nvPr/>
          </p:nvSpPr>
          <p:spPr>
            <a:xfrm>
              <a:off x="127000" y="263525"/>
              <a:ext cx="558800" cy="3968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3750"/>
                </a:lnSpc>
              </a:pPr>
              <a:endParaRPr/>
            </a:p>
          </p:txBody>
        </p:sp>
      </p:grpSp>
      <p:grpSp>
        <p:nvGrpSpPr>
          <p:cNvPr id="40" name="Group 5">
            <a:extLst>
              <a:ext uri="{FF2B5EF4-FFF2-40B4-BE49-F238E27FC236}">
                <a16:creationId xmlns:a16="http://schemas.microsoft.com/office/drawing/2014/main" id="{0139F5DA-D025-0C6F-9A82-001312217EBE}"/>
              </a:ext>
            </a:extLst>
          </p:cNvPr>
          <p:cNvGrpSpPr/>
          <p:nvPr/>
        </p:nvGrpSpPr>
        <p:grpSpPr>
          <a:xfrm rot="5400000">
            <a:off x="13005410" y="6839916"/>
            <a:ext cx="251608" cy="211576"/>
            <a:chOff x="0" y="0"/>
            <a:chExt cx="812800" cy="711200"/>
          </a:xfrm>
        </p:grpSpPr>
        <p:sp>
          <p:nvSpPr>
            <p:cNvPr id="41" name="Freeform 6">
              <a:extLst>
                <a:ext uri="{FF2B5EF4-FFF2-40B4-BE49-F238E27FC236}">
                  <a16:creationId xmlns:a16="http://schemas.microsoft.com/office/drawing/2014/main" id="{15A056B8-F639-DBA5-E12F-9A6BD19C8201}"/>
                </a:ext>
              </a:extLst>
            </p:cNvPr>
            <p:cNvSpPr/>
            <p:nvPr/>
          </p:nvSpPr>
          <p:spPr>
            <a:xfrm>
              <a:off x="60851" y="89740"/>
              <a:ext cx="691098" cy="621460"/>
            </a:xfrm>
            <a:custGeom>
              <a:avLst/>
              <a:gdLst/>
              <a:ahLst/>
              <a:cxnLst/>
              <a:rect l="l" t="t" r="r" b="b"/>
              <a:pathLst>
                <a:path w="691098" h="621460">
                  <a:moveTo>
                    <a:pt x="422271" y="44524"/>
                  </a:moveTo>
                  <a:lnTo>
                    <a:pt x="675227" y="487196"/>
                  </a:lnTo>
                  <a:cubicBezTo>
                    <a:pt x="691098" y="514971"/>
                    <a:pt x="690984" y="549095"/>
                    <a:pt x="674928" y="576763"/>
                  </a:cubicBezTo>
                  <a:cubicBezTo>
                    <a:pt x="658871" y="604431"/>
                    <a:pt x="629300" y="621460"/>
                    <a:pt x="597311" y="621460"/>
                  </a:cubicBezTo>
                  <a:lnTo>
                    <a:pt x="93787" y="621460"/>
                  </a:lnTo>
                  <a:cubicBezTo>
                    <a:pt x="61798" y="621460"/>
                    <a:pt x="32227" y="604431"/>
                    <a:pt x="16170" y="576763"/>
                  </a:cubicBezTo>
                  <a:cubicBezTo>
                    <a:pt x="114" y="549095"/>
                    <a:pt x="0" y="514971"/>
                    <a:pt x="15871" y="487196"/>
                  </a:cubicBezTo>
                  <a:lnTo>
                    <a:pt x="268827" y="44524"/>
                  </a:lnTo>
                  <a:cubicBezTo>
                    <a:pt x="284560" y="16991"/>
                    <a:pt x="313839" y="0"/>
                    <a:pt x="345549" y="0"/>
                  </a:cubicBezTo>
                  <a:cubicBezTo>
                    <a:pt x="377259" y="0"/>
                    <a:pt x="406538" y="16991"/>
                    <a:pt x="422271" y="44524"/>
                  </a:cubicBezTo>
                  <a:close/>
                </a:path>
              </a:pathLst>
            </a:custGeom>
            <a:solidFill>
              <a:srgbClr val="293374">
                <a:alpha val="89804"/>
              </a:srgbClr>
            </a:solidFill>
          </p:spPr>
          <p:txBody>
            <a:bodyPr/>
            <a:lstStyle/>
            <a:p>
              <a:endParaRPr lang="zh-TW"/>
            </a:p>
          </p:txBody>
        </p:sp>
        <p:sp>
          <p:nvSpPr>
            <p:cNvPr id="42" name="TextBox 7">
              <a:extLst>
                <a:ext uri="{FF2B5EF4-FFF2-40B4-BE49-F238E27FC236}">
                  <a16:creationId xmlns:a16="http://schemas.microsoft.com/office/drawing/2014/main" id="{AB9276B5-B8EA-78BB-C96C-A4433B0CE843}"/>
                </a:ext>
              </a:extLst>
            </p:cNvPr>
            <p:cNvSpPr txBox="1"/>
            <p:nvPr/>
          </p:nvSpPr>
          <p:spPr>
            <a:xfrm>
              <a:off x="127000" y="263525"/>
              <a:ext cx="558800" cy="3968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3750"/>
                </a:lnSpc>
              </a:pPr>
              <a:endParaRPr/>
            </a:p>
          </p:txBody>
        </p:sp>
      </p:grpSp>
      <p:grpSp>
        <p:nvGrpSpPr>
          <p:cNvPr id="43" name="Group 15">
            <a:extLst>
              <a:ext uri="{FF2B5EF4-FFF2-40B4-BE49-F238E27FC236}">
                <a16:creationId xmlns:a16="http://schemas.microsoft.com/office/drawing/2014/main" id="{D9975652-F776-3804-0C38-4C957FC97156}"/>
              </a:ext>
            </a:extLst>
          </p:cNvPr>
          <p:cNvGrpSpPr/>
          <p:nvPr/>
        </p:nvGrpSpPr>
        <p:grpSpPr>
          <a:xfrm rot="5400000">
            <a:off x="13019602" y="7655108"/>
            <a:ext cx="251607" cy="211576"/>
            <a:chOff x="0" y="0"/>
            <a:chExt cx="812800" cy="711200"/>
          </a:xfrm>
        </p:grpSpPr>
        <p:sp>
          <p:nvSpPr>
            <p:cNvPr id="44" name="Freeform 16">
              <a:extLst>
                <a:ext uri="{FF2B5EF4-FFF2-40B4-BE49-F238E27FC236}">
                  <a16:creationId xmlns:a16="http://schemas.microsoft.com/office/drawing/2014/main" id="{A338666E-861E-53E8-36A2-FDB6CDE24E78}"/>
                </a:ext>
              </a:extLst>
            </p:cNvPr>
            <p:cNvSpPr/>
            <p:nvPr/>
          </p:nvSpPr>
          <p:spPr>
            <a:xfrm>
              <a:off x="60851" y="89740"/>
              <a:ext cx="691098" cy="621460"/>
            </a:xfrm>
            <a:custGeom>
              <a:avLst/>
              <a:gdLst/>
              <a:ahLst/>
              <a:cxnLst/>
              <a:rect l="l" t="t" r="r" b="b"/>
              <a:pathLst>
                <a:path w="691098" h="621460">
                  <a:moveTo>
                    <a:pt x="422271" y="44524"/>
                  </a:moveTo>
                  <a:lnTo>
                    <a:pt x="675227" y="487196"/>
                  </a:lnTo>
                  <a:cubicBezTo>
                    <a:pt x="691098" y="514971"/>
                    <a:pt x="690984" y="549095"/>
                    <a:pt x="674928" y="576763"/>
                  </a:cubicBezTo>
                  <a:cubicBezTo>
                    <a:pt x="658871" y="604431"/>
                    <a:pt x="629300" y="621460"/>
                    <a:pt x="597311" y="621460"/>
                  </a:cubicBezTo>
                  <a:lnTo>
                    <a:pt x="93787" y="621460"/>
                  </a:lnTo>
                  <a:cubicBezTo>
                    <a:pt x="61798" y="621460"/>
                    <a:pt x="32227" y="604431"/>
                    <a:pt x="16170" y="576763"/>
                  </a:cubicBezTo>
                  <a:cubicBezTo>
                    <a:pt x="114" y="549095"/>
                    <a:pt x="0" y="514971"/>
                    <a:pt x="15871" y="487196"/>
                  </a:cubicBezTo>
                  <a:lnTo>
                    <a:pt x="268827" y="44524"/>
                  </a:lnTo>
                  <a:cubicBezTo>
                    <a:pt x="284560" y="16991"/>
                    <a:pt x="313839" y="0"/>
                    <a:pt x="345549" y="0"/>
                  </a:cubicBezTo>
                  <a:cubicBezTo>
                    <a:pt x="377259" y="0"/>
                    <a:pt x="406538" y="16991"/>
                    <a:pt x="422271" y="44524"/>
                  </a:cubicBezTo>
                  <a:close/>
                </a:path>
              </a:pathLst>
            </a:custGeom>
            <a:solidFill>
              <a:srgbClr val="518BC9">
                <a:alpha val="89804"/>
              </a:srgbClr>
            </a:solidFill>
          </p:spPr>
          <p:txBody>
            <a:bodyPr/>
            <a:lstStyle/>
            <a:p>
              <a:endParaRPr lang="zh-TW"/>
            </a:p>
          </p:txBody>
        </p:sp>
        <p:sp>
          <p:nvSpPr>
            <p:cNvPr id="45" name="TextBox 17">
              <a:extLst>
                <a:ext uri="{FF2B5EF4-FFF2-40B4-BE49-F238E27FC236}">
                  <a16:creationId xmlns:a16="http://schemas.microsoft.com/office/drawing/2014/main" id="{4E6318F2-157C-9441-63AA-8F7EF4C137C2}"/>
                </a:ext>
              </a:extLst>
            </p:cNvPr>
            <p:cNvSpPr txBox="1"/>
            <p:nvPr/>
          </p:nvSpPr>
          <p:spPr>
            <a:xfrm>
              <a:off x="127000" y="263525"/>
              <a:ext cx="558800" cy="3968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3750"/>
                </a:lnSpc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0133940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E267E2-08AF-F8CC-50ED-A88EFF171B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544AC0B8-1168-1415-F175-61CEBDD9CC83}"/>
              </a:ext>
            </a:extLst>
          </p:cNvPr>
          <p:cNvGrpSpPr/>
          <p:nvPr/>
        </p:nvGrpSpPr>
        <p:grpSpPr>
          <a:xfrm>
            <a:off x="-481879" y="-160766"/>
            <a:ext cx="19281670" cy="2691533"/>
            <a:chOff x="0" y="0"/>
            <a:chExt cx="5078300" cy="708881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89EC88D2-EC67-7BD6-DC89-62D26A80A4EF}"/>
                </a:ext>
              </a:extLst>
            </p:cNvPr>
            <p:cNvSpPr/>
            <p:nvPr/>
          </p:nvSpPr>
          <p:spPr>
            <a:xfrm>
              <a:off x="0" y="0"/>
              <a:ext cx="5078300" cy="708881"/>
            </a:xfrm>
            <a:custGeom>
              <a:avLst/>
              <a:gdLst/>
              <a:ahLst/>
              <a:cxnLst/>
              <a:rect l="l" t="t" r="r" b="b"/>
              <a:pathLst>
                <a:path w="5078300" h="708881">
                  <a:moveTo>
                    <a:pt x="0" y="0"/>
                  </a:moveTo>
                  <a:lnTo>
                    <a:pt x="5078300" y="0"/>
                  </a:lnTo>
                  <a:lnTo>
                    <a:pt x="5078300" y="708881"/>
                  </a:lnTo>
                  <a:lnTo>
                    <a:pt x="0" y="708881"/>
                  </a:lnTo>
                  <a:close/>
                </a:path>
              </a:pathLst>
            </a:custGeom>
            <a:gradFill rotWithShape="1">
              <a:gsLst>
                <a:gs pos="0">
                  <a:srgbClr val="649CDC">
                    <a:alpha val="100000"/>
                  </a:srgbClr>
                </a:gs>
                <a:gs pos="100000">
                  <a:srgbClr val="19317D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zh-TW" dirty="0"/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7BD10CE4-9F5C-5CED-70D0-2E3D036E2359}"/>
                </a:ext>
              </a:extLst>
            </p:cNvPr>
            <p:cNvSpPr txBox="1"/>
            <p:nvPr/>
          </p:nvSpPr>
          <p:spPr>
            <a:xfrm>
              <a:off x="0" y="-38100"/>
              <a:ext cx="5078300" cy="74698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>
            <a:extLst>
              <a:ext uri="{FF2B5EF4-FFF2-40B4-BE49-F238E27FC236}">
                <a16:creationId xmlns:a16="http://schemas.microsoft.com/office/drawing/2014/main" id="{A05953C4-D0D4-7665-5D4C-0FCB7FF4E557}"/>
              </a:ext>
            </a:extLst>
          </p:cNvPr>
          <p:cNvGrpSpPr/>
          <p:nvPr/>
        </p:nvGrpSpPr>
        <p:grpSpPr>
          <a:xfrm>
            <a:off x="681548" y="3009900"/>
            <a:ext cx="6024052" cy="4700231"/>
            <a:chOff x="0" y="0"/>
            <a:chExt cx="1329258" cy="1621101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30E46357-FAD2-64B2-44E3-2FCD81253A15}"/>
                </a:ext>
              </a:extLst>
            </p:cNvPr>
            <p:cNvSpPr/>
            <p:nvPr/>
          </p:nvSpPr>
          <p:spPr>
            <a:xfrm>
              <a:off x="0" y="0"/>
              <a:ext cx="1329258" cy="1621101"/>
            </a:xfrm>
            <a:custGeom>
              <a:avLst/>
              <a:gdLst/>
              <a:ahLst/>
              <a:cxnLst/>
              <a:rect l="l" t="t" r="r" b="b"/>
              <a:pathLst>
                <a:path w="1329258" h="1621101">
                  <a:moveTo>
                    <a:pt x="33747" y="0"/>
                  </a:moveTo>
                  <a:lnTo>
                    <a:pt x="1295511" y="0"/>
                  </a:lnTo>
                  <a:cubicBezTo>
                    <a:pt x="1304461" y="0"/>
                    <a:pt x="1313045" y="3555"/>
                    <a:pt x="1319373" y="9884"/>
                  </a:cubicBezTo>
                  <a:cubicBezTo>
                    <a:pt x="1325702" y="16213"/>
                    <a:pt x="1329258" y="24797"/>
                    <a:pt x="1329258" y="33747"/>
                  </a:cubicBezTo>
                  <a:lnTo>
                    <a:pt x="1329258" y="1587354"/>
                  </a:lnTo>
                  <a:cubicBezTo>
                    <a:pt x="1329258" y="1605992"/>
                    <a:pt x="1314149" y="1621101"/>
                    <a:pt x="1295511" y="1621101"/>
                  </a:cubicBezTo>
                  <a:lnTo>
                    <a:pt x="33747" y="1621101"/>
                  </a:lnTo>
                  <a:cubicBezTo>
                    <a:pt x="24797" y="1621101"/>
                    <a:pt x="16213" y="1617546"/>
                    <a:pt x="9884" y="1611217"/>
                  </a:cubicBezTo>
                  <a:cubicBezTo>
                    <a:pt x="3555" y="1604888"/>
                    <a:pt x="0" y="1596304"/>
                    <a:pt x="0" y="1587354"/>
                  </a:cubicBezTo>
                  <a:lnTo>
                    <a:pt x="0" y="33747"/>
                  </a:lnTo>
                  <a:cubicBezTo>
                    <a:pt x="0" y="15109"/>
                    <a:pt x="15109" y="0"/>
                    <a:pt x="33747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649CDC">
                    <a:alpha val="9000"/>
                  </a:srgbClr>
                </a:gs>
                <a:gs pos="100000">
                  <a:srgbClr val="19317D">
                    <a:alpha val="9000"/>
                  </a:srgbClr>
                </a:gs>
              </a:gsLst>
              <a:lin ang="0"/>
            </a:grad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zh-TW"/>
            </a:p>
          </p:txBody>
        </p:sp>
        <p:sp>
          <p:nvSpPr>
            <p:cNvPr id="7" name="TextBox 7">
              <a:extLst>
                <a:ext uri="{FF2B5EF4-FFF2-40B4-BE49-F238E27FC236}">
                  <a16:creationId xmlns:a16="http://schemas.microsoft.com/office/drawing/2014/main" id="{8E31FFFD-7711-EC79-9325-96A803ED1619}"/>
                </a:ext>
              </a:extLst>
            </p:cNvPr>
            <p:cNvSpPr txBox="1"/>
            <p:nvPr/>
          </p:nvSpPr>
          <p:spPr>
            <a:xfrm>
              <a:off x="0" y="-66675"/>
              <a:ext cx="1329258" cy="168777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3750"/>
                </a:lnSpc>
              </a:pPr>
              <a:endParaRPr/>
            </a:p>
          </p:txBody>
        </p:sp>
      </p:grpSp>
      <p:sp>
        <p:nvSpPr>
          <p:cNvPr id="8" name="Freeform 8">
            <a:extLst>
              <a:ext uri="{FF2B5EF4-FFF2-40B4-BE49-F238E27FC236}">
                <a16:creationId xmlns:a16="http://schemas.microsoft.com/office/drawing/2014/main" id="{592E9DAE-1F65-C193-3F8C-B5F6F5D3F63F}"/>
              </a:ext>
            </a:extLst>
          </p:cNvPr>
          <p:cNvSpPr/>
          <p:nvPr/>
        </p:nvSpPr>
        <p:spPr>
          <a:xfrm>
            <a:off x="15193206" y="9043031"/>
            <a:ext cx="2413246" cy="554217"/>
          </a:xfrm>
          <a:custGeom>
            <a:avLst/>
            <a:gdLst/>
            <a:ahLst/>
            <a:cxnLst/>
            <a:rect l="l" t="t" r="r" b="b"/>
            <a:pathLst>
              <a:path w="2413246" h="554217">
                <a:moveTo>
                  <a:pt x="0" y="0"/>
                </a:moveTo>
                <a:lnTo>
                  <a:pt x="2413246" y="0"/>
                </a:lnTo>
                <a:lnTo>
                  <a:pt x="2413246" y="554217"/>
                </a:lnTo>
                <a:lnTo>
                  <a:pt x="0" y="55421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98" r="-198"/>
            </a:stretch>
          </a:blipFill>
        </p:spPr>
        <p:txBody>
          <a:bodyPr/>
          <a:lstStyle/>
          <a:p>
            <a:endParaRPr lang="zh-TW"/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A0B54EF9-B44A-9FCD-AAE1-85489D25B387}"/>
              </a:ext>
            </a:extLst>
          </p:cNvPr>
          <p:cNvSpPr txBox="1"/>
          <p:nvPr/>
        </p:nvSpPr>
        <p:spPr>
          <a:xfrm>
            <a:off x="8077200" y="6908840"/>
            <a:ext cx="7387935" cy="68634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rtl="0">
              <a:lnSpc>
                <a:spcPts val="5299"/>
              </a:lnSpc>
            </a:pPr>
            <a:r>
              <a:rPr lang="zh-TW" sz="6000" b="1" u="none" baseline="0" dirty="0">
                <a:solidFill>
                  <a:srgbClr val="A92A6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Calibri (MS) Bold"/>
                <a:sym typeface="Calibri (MS) Bold"/>
              </a:rPr>
              <a:t>500000</a:t>
            </a:r>
          </a:p>
        </p:txBody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3C4A8513-27B0-A064-7C63-A8AD3A12C584}"/>
              </a:ext>
            </a:extLst>
          </p:cNvPr>
          <p:cNvSpPr txBox="1"/>
          <p:nvPr/>
        </p:nvSpPr>
        <p:spPr>
          <a:xfrm>
            <a:off x="8232080" y="7710131"/>
            <a:ext cx="7387935" cy="5223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rtl="0">
              <a:lnSpc>
                <a:spcPts val="4199"/>
              </a:lnSpc>
            </a:pPr>
            <a:r>
              <a:rPr lang="zh-TW" sz="3499" b="1" u="none" baseline="0" dirty="0">
                <a:solidFill>
                  <a:srgbClr val="1F497D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Calibri (MS)"/>
                <a:sym typeface="Calibri (MS)"/>
              </a:rPr>
              <a:t>名婦女與女青年</a:t>
            </a:r>
          </a:p>
        </p:txBody>
      </p:sp>
      <p:pic>
        <p:nvPicPr>
          <p:cNvPr id="11" name="Picture 11">
            <a:extLst>
              <a:ext uri="{FF2B5EF4-FFF2-40B4-BE49-F238E27FC236}">
                <a16:creationId xmlns:a16="http://schemas.microsoft.com/office/drawing/2014/main" id="{1B8AE40A-EA3B-923B-6FE6-3E44BB6EF99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58191" y="2377968"/>
            <a:ext cx="8729918" cy="4596323"/>
          </a:xfrm>
          <a:prstGeom prst="rect">
            <a:avLst/>
          </a:prstGeom>
        </p:spPr>
      </p:pic>
      <p:sp>
        <p:nvSpPr>
          <p:cNvPr id="12" name="TextBox 12">
            <a:extLst>
              <a:ext uri="{FF2B5EF4-FFF2-40B4-BE49-F238E27FC236}">
                <a16:creationId xmlns:a16="http://schemas.microsoft.com/office/drawing/2014/main" id="{EDE7B883-C7EE-D516-0278-2FD2C55F45B7}"/>
              </a:ext>
            </a:extLst>
          </p:cNvPr>
          <p:cNvSpPr txBox="1"/>
          <p:nvPr/>
        </p:nvSpPr>
        <p:spPr>
          <a:xfrm>
            <a:off x="1555616" y="3328211"/>
            <a:ext cx="4275917" cy="19073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0">
              <a:lnSpc>
                <a:spcPts val="7500"/>
              </a:lnSpc>
            </a:pPr>
            <a:r>
              <a:rPr lang="zh-TW" sz="6000" u="none" baseline="0" dirty="0">
                <a:solidFill>
                  <a:srgbClr val="A92A61"/>
                </a:solidFill>
                <a:latin typeface="Yuanti TC" panose="02010600040101010101" pitchFamily="2" charset="-120"/>
                <a:ea typeface="Yuanti TC" panose="02010600040101010101" pitchFamily="2" charset="-120"/>
                <a:cs typeface="Calibri (MS)"/>
                <a:sym typeface="Calibri (MS)"/>
              </a:rPr>
              <a:t>本著誠信和善意的原則</a:t>
            </a:r>
          </a:p>
        </p:txBody>
      </p:sp>
      <p:sp>
        <p:nvSpPr>
          <p:cNvPr id="15" name="TextBox 15">
            <a:extLst>
              <a:ext uri="{FF2B5EF4-FFF2-40B4-BE49-F238E27FC236}">
                <a16:creationId xmlns:a16="http://schemas.microsoft.com/office/drawing/2014/main" id="{CC90873B-5F6C-412D-4E8E-5B69D919A926}"/>
              </a:ext>
            </a:extLst>
          </p:cNvPr>
          <p:cNvSpPr txBox="1"/>
          <p:nvPr/>
        </p:nvSpPr>
        <p:spPr>
          <a:xfrm>
            <a:off x="1066800" y="552502"/>
            <a:ext cx="12382782" cy="8787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 rtl="0">
              <a:lnSpc>
                <a:spcPts val="7186"/>
              </a:lnSpc>
            </a:pPr>
            <a:r>
              <a:rPr lang="zh-TW" sz="5988" b="1" u="none" baseline="0" dirty="0">
                <a:solidFill>
                  <a:srgbClr val="FFFFFF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Effra"/>
                <a:sym typeface="Effra"/>
              </a:rPr>
              <a:t>為何不考慮</a:t>
            </a:r>
            <a:r>
              <a:rPr lang="zh-TW" sz="5988" b="1" u="none" baseline="0" dirty="0">
                <a:solidFill>
                  <a:schemeClr val="bg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Effra"/>
                <a:sym typeface="Effra"/>
              </a:rPr>
              <a:t>夢想計畫</a:t>
            </a:r>
            <a:r>
              <a:rPr lang="zh-TW" sz="5988" b="1" u="none" baseline="0" dirty="0">
                <a:solidFill>
                  <a:srgbClr val="FFFFFF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Effra"/>
                <a:sym typeface="Effra"/>
              </a:rPr>
              <a:t>參與者？</a:t>
            </a:r>
          </a:p>
        </p:txBody>
      </p:sp>
      <p:sp>
        <p:nvSpPr>
          <p:cNvPr id="17" name="TextBox 12">
            <a:extLst>
              <a:ext uri="{FF2B5EF4-FFF2-40B4-BE49-F238E27FC236}">
                <a16:creationId xmlns:a16="http://schemas.microsoft.com/office/drawing/2014/main" id="{AFFF767F-5C6A-0319-243D-08D40B9DE376}"/>
              </a:ext>
            </a:extLst>
          </p:cNvPr>
          <p:cNvSpPr txBox="1"/>
          <p:nvPr/>
        </p:nvSpPr>
        <p:spPr>
          <a:xfrm>
            <a:off x="1555616" y="5467654"/>
            <a:ext cx="4275917" cy="188494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rtl="0">
              <a:lnSpc>
                <a:spcPts val="7500"/>
              </a:lnSpc>
            </a:pPr>
            <a:r>
              <a:rPr lang="zh-TW" sz="5400" u="none" baseline="0" dirty="0">
                <a:solidFill>
                  <a:schemeClr val="tx2"/>
                </a:solidFill>
                <a:latin typeface="Yuanti TC" panose="02010600040101010101" pitchFamily="2" charset="-120"/>
                <a:ea typeface="Yuanti TC" panose="02010600040101010101" pitchFamily="2" charset="-120"/>
                <a:cs typeface="Calibri (MS) Bold"/>
                <a:sym typeface="Calibri (MS) Bold"/>
              </a:rPr>
              <a:t>盡量</a:t>
            </a:r>
            <a:r>
              <a:rPr lang="zh-TW" sz="5400" u="none" baseline="0" dirty="0">
                <a:solidFill>
                  <a:srgbClr val="1F497D"/>
                </a:solidFill>
                <a:latin typeface="Yuanti TC" panose="02010600040101010101" pitchFamily="2" charset="-120"/>
                <a:ea typeface="Yuanti TC" panose="02010600040101010101" pitchFamily="2" charset="-120"/>
                <a:cs typeface="Calibri (MS) Bold"/>
                <a:sym typeface="Calibri (MS) Bold"/>
              </a:rPr>
              <a:t>不要</a:t>
            </a:r>
            <a:r>
              <a:rPr lang="zh-TW" sz="5400" u="none" baseline="0" dirty="0">
                <a:solidFill>
                  <a:schemeClr val="tx2"/>
                </a:solidFill>
                <a:latin typeface="Yuanti TC" panose="02010600040101010101" pitchFamily="2" charset="-120"/>
                <a:ea typeface="Yuanti TC" panose="02010600040101010101" pitchFamily="2" charset="-120"/>
                <a:cs typeface="Calibri (MS) Bold"/>
                <a:sym typeface="Calibri (MS) Bold"/>
              </a:rPr>
              <a:t>重複統計！</a:t>
            </a:r>
            <a:endParaRPr lang="zh-TW" sz="5400" dirty="0">
              <a:solidFill>
                <a:schemeClr val="tx2"/>
              </a:solidFill>
              <a:latin typeface="Yuanti TC" panose="02010600040101010101" pitchFamily="2" charset="-120"/>
              <a:ea typeface="Yuanti TC" panose="02010600040101010101" pitchFamily="2" charset="-120"/>
              <a:cs typeface="Calibri (MS)"/>
              <a:sym typeface="Calibri (MS)"/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A8BBB5C2-CBF9-9955-1884-00ED041447E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750" y="7874131"/>
            <a:ext cx="1588619" cy="124733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471EF84C-268D-5BFD-0186-3B9316D3608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7374" y="7935038"/>
            <a:ext cx="2819400" cy="1125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1865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4A7DAA-DCF3-C570-CBCD-BF882E68C8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51AFF16B-7957-40B7-03B8-B787E8E39AFC}"/>
              </a:ext>
            </a:extLst>
          </p:cNvPr>
          <p:cNvSpPr/>
          <p:nvPr/>
        </p:nvSpPr>
        <p:spPr>
          <a:xfrm>
            <a:off x="0" y="0"/>
            <a:ext cx="18288000" cy="10287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zh-TW"/>
          </a:p>
        </p:txBody>
      </p:sp>
      <p:pic>
        <p:nvPicPr>
          <p:cNvPr id="3" name="Picture Placeholder 19">
            <a:extLst>
              <a:ext uri="{FF2B5EF4-FFF2-40B4-BE49-F238E27FC236}">
                <a16:creationId xmlns:a16="http://schemas.microsoft.com/office/drawing/2014/main" id="{C4395212-596B-50CE-B68E-CE62A942E1F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85000"/>
          </a:blip>
          <a:srcRect l="30671" t="5433" r="34516" b="12050"/>
          <a:stretch/>
        </p:blipFill>
        <p:spPr>
          <a:xfrm rot="5400000">
            <a:off x="4074588" y="-4074592"/>
            <a:ext cx="10477500" cy="18626684"/>
          </a:xfrm>
          <a:prstGeom prst="rect">
            <a:avLst/>
          </a:prstGeom>
        </p:spPr>
      </p:pic>
      <p:grpSp>
        <p:nvGrpSpPr>
          <p:cNvPr id="14" name="Group 2">
            <a:extLst>
              <a:ext uri="{FF2B5EF4-FFF2-40B4-BE49-F238E27FC236}">
                <a16:creationId xmlns:a16="http://schemas.microsoft.com/office/drawing/2014/main" id="{6B1CC4AC-361D-4963-9B6D-4F2016652C87}"/>
              </a:ext>
            </a:extLst>
          </p:cNvPr>
          <p:cNvGrpSpPr/>
          <p:nvPr/>
        </p:nvGrpSpPr>
        <p:grpSpPr>
          <a:xfrm rot="-10800000">
            <a:off x="-376403" y="5829299"/>
            <a:ext cx="19234690" cy="5413635"/>
            <a:chOff x="0" y="0"/>
            <a:chExt cx="3804182" cy="1426105"/>
          </a:xfrm>
        </p:grpSpPr>
        <p:sp>
          <p:nvSpPr>
            <p:cNvPr id="16" name="Freeform 3">
              <a:extLst>
                <a:ext uri="{FF2B5EF4-FFF2-40B4-BE49-F238E27FC236}">
                  <a16:creationId xmlns:a16="http://schemas.microsoft.com/office/drawing/2014/main" id="{3435845C-045A-53D2-B0C5-C6FB8DDDE900}"/>
                </a:ext>
              </a:extLst>
            </p:cNvPr>
            <p:cNvSpPr/>
            <p:nvPr/>
          </p:nvSpPr>
          <p:spPr>
            <a:xfrm>
              <a:off x="0" y="0"/>
              <a:ext cx="3804182" cy="1463218"/>
            </a:xfrm>
            <a:custGeom>
              <a:avLst/>
              <a:gdLst/>
              <a:ahLst/>
              <a:cxnLst/>
              <a:rect l="l" t="t" r="r" b="b"/>
              <a:pathLst>
                <a:path w="3804182" h="1463218">
                  <a:moveTo>
                    <a:pt x="3796327" y="0"/>
                  </a:moveTo>
                  <a:lnTo>
                    <a:pt x="7855" y="0"/>
                  </a:lnTo>
                  <a:cubicBezTo>
                    <a:pt x="5772" y="0"/>
                    <a:pt x="3774" y="828"/>
                    <a:pt x="2301" y="2301"/>
                  </a:cubicBezTo>
                  <a:cubicBezTo>
                    <a:pt x="828" y="3774"/>
                    <a:pt x="0" y="5772"/>
                    <a:pt x="0" y="7855"/>
                  </a:cubicBezTo>
                  <a:lnTo>
                    <a:pt x="0" y="1279302"/>
                  </a:lnTo>
                  <a:cubicBezTo>
                    <a:pt x="202350" y="1390082"/>
                    <a:pt x="849870" y="1463218"/>
                    <a:pt x="1821147" y="1279302"/>
                  </a:cubicBezTo>
                  <a:cubicBezTo>
                    <a:pt x="2792433" y="1013423"/>
                    <a:pt x="3547873" y="1168518"/>
                    <a:pt x="3804182" y="1279302"/>
                  </a:cubicBezTo>
                  <a:lnTo>
                    <a:pt x="3804182" y="7855"/>
                  </a:lnTo>
                  <a:cubicBezTo>
                    <a:pt x="3804182" y="5772"/>
                    <a:pt x="3803355" y="3774"/>
                    <a:pt x="3801882" y="2301"/>
                  </a:cubicBezTo>
                  <a:cubicBezTo>
                    <a:pt x="3800408" y="828"/>
                    <a:pt x="3798410" y="0"/>
                    <a:pt x="3796327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649CDC">
                    <a:alpha val="100000"/>
                  </a:srgbClr>
                </a:gs>
                <a:gs pos="100000">
                  <a:srgbClr val="19317D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zh-TW"/>
            </a:p>
          </p:txBody>
        </p:sp>
        <p:sp>
          <p:nvSpPr>
            <p:cNvPr id="17" name="TextBox 4">
              <a:extLst>
                <a:ext uri="{FF2B5EF4-FFF2-40B4-BE49-F238E27FC236}">
                  <a16:creationId xmlns:a16="http://schemas.microsoft.com/office/drawing/2014/main" id="{9E69DC9F-A463-0465-FFE0-2840F52D664E}"/>
                </a:ext>
              </a:extLst>
            </p:cNvPr>
            <p:cNvSpPr txBox="1"/>
            <p:nvPr/>
          </p:nvSpPr>
          <p:spPr>
            <a:xfrm>
              <a:off x="0" y="-66675"/>
              <a:ext cx="3804182" cy="118718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3750"/>
                </a:lnSpc>
              </a:pPr>
              <a:endParaRPr/>
            </a:p>
          </p:txBody>
        </p:sp>
      </p:grpSp>
      <p:sp>
        <p:nvSpPr>
          <p:cNvPr id="11" name="Freeform 11">
            <a:extLst>
              <a:ext uri="{FF2B5EF4-FFF2-40B4-BE49-F238E27FC236}">
                <a16:creationId xmlns:a16="http://schemas.microsoft.com/office/drawing/2014/main" id="{C134DD52-69AE-12EB-3AB2-8A5BE5E8797D}"/>
              </a:ext>
            </a:extLst>
          </p:cNvPr>
          <p:cNvSpPr/>
          <p:nvPr/>
        </p:nvSpPr>
        <p:spPr>
          <a:xfrm>
            <a:off x="647672" y="8148343"/>
            <a:ext cx="1982724" cy="1263986"/>
          </a:xfrm>
          <a:custGeom>
            <a:avLst/>
            <a:gdLst/>
            <a:ahLst/>
            <a:cxnLst/>
            <a:rect l="l" t="t" r="r" b="b"/>
            <a:pathLst>
              <a:path w="1982724" h="1263986">
                <a:moveTo>
                  <a:pt x="0" y="0"/>
                </a:moveTo>
                <a:lnTo>
                  <a:pt x="1982724" y="0"/>
                </a:lnTo>
                <a:lnTo>
                  <a:pt x="1982724" y="1263986"/>
                </a:lnTo>
                <a:lnTo>
                  <a:pt x="0" y="126398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zh-TW"/>
          </a:p>
        </p:txBody>
      </p:sp>
      <p:sp>
        <p:nvSpPr>
          <p:cNvPr id="13" name="TextBox 13">
            <a:extLst>
              <a:ext uri="{FF2B5EF4-FFF2-40B4-BE49-F238E27FC236}">
                <a16:creationId xmlns:a16="http://schemas.microsoft.com/office/drawing/2014/main" id="{E30EFC51-7B44-9F70-1AB9-5AA162EFB0F4}"/>
              </a:ext>
            </a:extLst>
          </p:cNvPr>
          <p:cNvSpPr txBox="1"/>
          <p:nvPr/>
        </p:nvSpPr>
        <p:spPr>
          <a:xfrm>
            <a:off x="3278068" y="7720578"/>
            <a:ext cx="10822445" cy="179209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 rtl="0">
              <a:lnSpc>
                <a:spcPts val="7186"/>
              </a:lnSpc>
            </a:pPr>
            <a:r>
              <a:rPr lang="zh-TW" sz="5988" b="1" u="none" baseline="0" dirty="0">
                <a:solidFill>
                  <a:srgbClr val="FFFFFF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Effra"/>
                <a:sym typeface="Effra"/>
              </a:rPr>
              <a:t>獲得</a:t>
            </a:r>
            <a:r>
              <a:rPr lang="zh-TW" sz="5988" b="1" u="none" baseline="0" dirty="0">
                <a:solidFill>
                  <a:srgbClr val="FFCF0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Effra"/>
                <a:sym typeface="Effra"/>
              </a:rPr>
              <a:t>教育</a:t>
            </a:r>
            <a:r>
              <a:rPr lang="zh-TW" sz="5988" b="1" u="none" baseline="0" dirty="0">
                <a:solidFill>
                  <a:srgbClr val="FFFFFF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Effra"/>
                <a:sym typeface="Effra"/>
              </a:rPr>
              <a:t>機會或</a:t>
            </a:r>
            <a:endParaRPr lang="en-US" altLang="zh-TW" sz="5988" b="1" u="none" baseline="0" dirty="0">
              <a:solidFill>
                <a:srgbClr val="FFFFFF"/>
              </a:solidFill>
              <a:latin typeface="Microsoft JhengHei" panose="020B0604030504040204" pitchFamily="34" charset="-120"/>
              <a:ea typeface="Microsoft JhengHei" panose="020B0604030504040204" pitchFamily="34" charset="-120"/>
              <a:cs typeface="Effra"/>
              <a:sym typeface="Effra"/>
            </a:endParaRPr>
          </a:p>
          <a:p>
            <a:pPr algn="l" rtl="0">
              <a:lnSpc>
                <a:spcPts val="7186"/>
              </a:lnSpc>
            </a:pPr>
            <a:r>
              <a:rPr lang="zh-TW" sz="5988" b="1" u="none" baseline="0" dirty="0">
                <a:solidFill>
                  <a:srgbClr val="FFCF0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Effra"/>
                <a:sym typeface="Effra"/>
              </a:rPr>
              <a:t>經濟賦權</a:t>
            </a:r>
          </a:p>
        </p:txBody>
      </p:sp>
      <p:sp>
        <p:nvSpPr>
          <p:cNvPr id="12" name="Freeform 7">
            <a:extLst>
              <a:ext uri="{FF2B5EF4-FFF2-40B4-BE49-F238E27FC236}">
                <a16:creationId xmlns:a16="http://schemas.microsoft.com/office/drawing/2014/main" id="{9AD8F2E9-8B6D-573B-DA3E-4FB8770A602F}"/>
              </a:ext>
            </a:extLst>
          </p:cNvPr>
          <p:cNvSpPr/>
          <p:nvPr/>
        </p:nvSpPr>
        <p:spPr>
          <a:xfrm>
            <a:off x="15345606" y="9195431"/>
            <a:ext cx="2413246" cy="554217"/>
          </a:xfrm>
          <a:custGeom>
            <a:avLst/>
            <a:gdLst/>
            <a:ahLst/>
            <a:cxnLst/>
            <a:rect l="l" t="t" r="r" b="b"/>
            <a:pathLst>
              <a:path w="2413246" h="554217">
                <a:moveTo>
                  <a:pt x="0" y="0"/>
                </a:moveTo>
                <a:lnTo>
                  <a:pt x="2413246" y="0"/>
                </a:lnTo>
                <a:lnTo>
                  <a:pt x="2413246" y="554217"/>
                </a:lnTo>
                <a:lnTo>
                  <a:pt x="0" y="55421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74" b="-74"/>
            </a:stretch>
          </a:blipFill>
        </p:spPr>
        <p:txBody>
          <a:bodyPr/>
          <a:lstStyle/>
          <a:p>
            <a:endParaRPr lang="zh-TW"/>
          </a:p>
        </p:txBody>
      </p:sp>
    </p:spTree>
    <p:extLst>
      <p:ext uri="{BB962C8B-B14F-4D97-AF65-F5344CB8AC3E}">
        <p14:creationId xmlns:p14="http://schemas.microsoft.com/office/powerpoint/2010/main" val="33667137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B0FE8D-8AFF-E6EE-4E99-5F15F47454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D3182611-DC60-1E93-B3FD-357B72815F3D}"/>
              </a:ext>
            </a:extLst>
          </p:cNvPr>
          <p:cNvGrpSpPr/>
          <p:nvPr/>
        </p:nvGrpSpPr>
        <p:grpSpPr>
          <a:xfrm>
            <a:off x="-481879" y="-160766"/>
            <a:ext cx="19281670" cy="2691533"/>
            <a:chOff x="0" y="0"/>
            <a:chExt cx="5078300" cy="708881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553D472B-227B-41D8-0BB2-40A49397BB6F}"/>
                </a:ext>
              </a:extLst>
            </p:cNvPr>
            <p:cNvSpPr/>
            <p:nvPr/>
          </p:nvSpPr>
          <p:spPr>
            <a:xfrm>
              <a:off x="0" y="0"/>
              <a:ext cx="5078300" cy="708881"/>
            </a:xfrm>
            <a:custGeom>
              <a:avLst/>
              <a:gdLst/>
              <a:ahLst/>
              <a:cxnLst/>
              <a:rect l="l" t="t" r="r" b="b"/>
              <a:pathLst>
                <a:path w="5078300" h="708881">
                  <a:moveTo>
                    <a:pt x="0" y="0"/>
                  </a:moveTo>
                  <a:lnTo>
                    <a:pt x="5078300" y="0"/>
                  </a:lnTo>
                  <a:lnTo>
                    <a:pt x="5078300" y="708881"/>
                  </a:lnTo>
                  <a:lnTo>
                    <a:pt x="0" y="708881"/>
                  </a:lnTo>
                  <a:close/>
                </a:path>
              </a:pathLst>
            </a:custGeom>
            <a:gradFill rotWithShape="1">
              <a:gsLst>
                <a:gs pos="0">
                  <a:srgbClr val="649CDC">
                    <a:alpha val="100000"/>
                  </a:srgbClr>
                </a:gs>
                <a:gs pos="100000">
                  <a:srgbClr val="19317D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zh-TW"/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AF5F4AF3-BFEA-4DDB-CFCD-268E428F2589}"/>
                </a:ext>
              </a:extLst>
            </p:cNvPr>
            <p:cNvSpPr txBox="1"/>
            <p:nvPr/>
          </p:nvSpPr>
          <p:spPr>
            <a:xfrm>
              <a:off x="0" y="-38100"/>
              <a:ext cx="5078300" cy="74698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>
            <a:extLst>
              <a:ext uri="{FF2B5EF4-FFF2-40B4-BE49-F238E27FC236}">
                <a16:creationId xmlns:a16="http://schemas.microsoft.com/office/drawing/2014/main" id="{94590D01-1361-D2BD-9EE5-11BBB83DB5E9}"/>
              </a:ext>
            </a:extLst>
          </p:cNvPr>
          <p:cNvGrpSpPr/>
          <p:nvPr/>
        </p:nvGrpSpPr>
        <p:grpSpPr>
          <a:xfrm>
            <a:off x="831324" y="3103182"/>
            <a:ext cx="5047025" cy="6155118"/>
            <a:chOff x="0" y="0"/>
            <a:chExt cx="1329258" cy="1621101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C9961231-A2FA-7015-11FA-554C1CE4E96B}"/>
                </a:ext>
              </a:extLst>
            </p:cNvPr>
            <p:cNvSpPr/>
            <p:nvPr/>
          </p:nvSpPr>
          <p:spPr>
            <a:xfrm>
              <a:off x="0" y="0"/>
              <a:ext cx="1329258" cy="1621101"/>
            </a:xfrm>
            <a:custGeom>
              <a:avLst/>
              <a:gdLst/>
              <a:ahLst/>
              <a:cxnLst/>
              <a:rect l="l" t="t" r="r" b="b"/>
              <a:pathLst>
                <a:path w="1329258" h="1621101">
                  <a:moveTo>
                    <a:pt x="33747" y="0"/>
                  </a:moveTo>
                  <a:lnTo>
                    <a:pt x="1295511" y="0"/>
                  </a:lnTo>
                  <a:cubicBezTo>
                    <a:pt x="1304461" y="0"/>
                    <a:pt x="1313045" y="3555"/>
                    <a:pt x="1319373" y="9884"/>
                  </a:cubicBezTo>
                  <a:cubicBezTo>
                    <a:pt x="1325702" y="16213"/>
                    <a:pt x="1329258" y="24797"/>
                    <a:pt x="1329258" y="33747"/>
                  </a:cubicBezTo>
                  <a:lnTo>
                    <a:pt x="1329258" y="1587354"/>
                  </a:lnTo>
                  <a:cubicBezTo>
                    <a:pt x="1329258" y="1605992"/>
                    <a:pt x="1314149" y="1621101"/>
                    <a:pt x="1295511" y="1621101"/>
                  </a:cubicBezTo>
                  <a:lnTo>
                    <a:pt x="33747" y="1621101"/>
                  </a:lnTo>
                  <a:cubicBezTo>
                    <a:pt x="24797" y="1621101"/>
                    <a:pt x="16213" y="1617546"/>
                    <a:pt x="9884" y="1611217"/>
                  </a:cubicBezTo>
                  <a:cubicBezTo>
                    <a:pt x="3555" y="1604888"/>
                    <a:pt x="0" y="1596304"/>
                    <a:pt x="0" y="1587354"/>
                  </a:cubicBezTo>
                  <a:lnTo>
                    <a:pt x="0" y="33747"/>
                  </a:lnTo>
                  <a:cubicBezTo>
                    <a:pt x="0" y="15109"/>
                    <a:pt x="15109" y="0"/>
                    <a:pt x="33747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649CDC">
                    <a:alpha val="9000"/>
                  </a:srgbClr>
                </a:gs>
                <a:gs pos="100000">
                  <a:srgbClr val="19317D">
                    <a:alpha val="9000"/>
                  </a:srgbClr>
                </a:gs>
              </a:gsLst>
              <a:lin ang="0"/>
            </a:grad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zh-TW"/>
            </a:p>
          </p:txBody>
        </p:sp>
        <p:sp>
          <p:nvSpPr>
            <p:cNvPr id="7" name="TextBox 7">
              <a:extLst>
                <a:ext uri="{FF2B5EF4-FFF2-40B4-BE49-F238E27FC236}">
                  <a16:creationId xmlns:a16="http://schemas.microsoft.com/office/drawing/2014/main" id="{4F78B701-99F5-8FC9-58AA-AF4998C9372D}"/>
                </a:ext>
              </a:extLst>
            </p:cNvPr>
            <p:cNvSpPr txBox="1"/>
            <p:nvPr/>
          </p:nvSpPr>
          <p:spPr>
            <a:xfrm>
              <a:off x="0" y="-66675"/>
              <a:ext cx="1329258" cy="168777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3750"/>
                </a:lnSpc>
              </a:pPr>
              <a:endParaRPr/>
            </a:p>
          </p:txBody>
        </p:sp>
      </p:grpSp>
      <p:sp>
        <p:nvSpPr>
          <p:cNvPr id="8" name="Freeform 8">
            <a:extLst>
              <a:ext uri="{FF2B5EF4-FFF2-40B4-BE49-F238E27FC236}">
                <a16:creationId xmlns:a16="http://schemas.microsoft.com/office/drawing/2014/main" id="{A8A826EA-4252-3E81-D3B0-EDBBC5A68CEB}"/>
              </a:ext>
            </a:extLst>
          </p:cNvPr>
          <p:cNvSpPr/>
          <p:nvPr/>
        </p:nvSpPr>
        <p:spPr>
          <a:xfrm>
            <a:off x="15193206" y="9043031"/>
            <a:ext cx="2413246" cy="554217"/>
          </a:xfrm>
          <a:custGeom>
            <a:avLst/>
            <a:gdLst/>
            <a:ahLst/>
            <a:cxnLst/>
            <a:rect l="l" t="t" r="r" b="b"/>
            <a:pathLst>
              <a:path w="2413246" h="554217">
                <a:moveTo>
                  <a:pt x="0" y="0"/>
                </a:moveTo>
                <a:lnTo>
                  <a:pt x="2413246" y="0"/>
                </a:lnTo>
                <a:lnTo>
                  <a:pt x="2413246" y="554217"/>
                </a:lnTo>
                <a:lnTo>
                  <a:pt x="0" y="55421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98" r="-198"/>
            </a:stretch>
          </a:blipFill>
        </p:spPr>
        <p:txBody>
          <a:bodyPr/>
          <a:lstStyle/>
          <a:p>
            <a:endParaRPr lang="zh-TW"/>
          </a:p>
        </p:txBody>
      </p:sp>
      <p:grpSp>
        <p:nvGrpSpPr>
          <p:cNvPr id="9" name="Group 9">
            <a:extLst>
              <a:ext uri="{FF2B5EF4-FFF2-40B4-BE49-F238E27FC236}">
                <a16:creationId xmlns:a16="http://schemas.microsoft.com/office/drawing/2014/main" id="{82D2850C-5DD0-1F0A-F6BA-55B8C1AF1CD2}"/>
              </a:ext>
            </a:extLst>
          </p:cNvPr>
          <p:cNvGrpSpPr/>
          <p:nvPr/>
        </p:nvGrpSpPr>
        <p:grpSpPr>
          <a:xfrm>
            <a:off x="6343929" y="3348393"/>
            <a:ext cx="9480103" cy="2059960"/>
            <a:chOff x="0" y="0"/>
            <a:chExt cx="2496817" cy="542541"/>
          </a:xfrm>
        </p:grpSpPr>
        <p:sp>
          <p:nvSpPr>
            <p:cNvPr id="10" name="Freeform 10">
              <a:extLst>
                <a:ext uri="{FF2B5EF4-FFF2-40B4-BE49-F238E27FC236}">
                  <a16:creationId xmlns:a16="http://schemas.microsoft.com/office/drawing/2014/main" id="{5C05EBF3-A5DD-4CD5-EF98-4A33F21AFBB2}"/>
                </a:ext>
              </a:extLst>
            </p:cNvPr>
            <p:cNvSpPr/>
            <p:nvPr/>
          </p:nvSpPr>
          <p:spPr>
            <a:xfrm>
              <a:off x="0" y="0"/>
              <a:ext cx="2496817" cy="542541"/>
            </a:xfrm>
            <a:custGeom>
              <a:avLst/>
              <a:gdLst/>
              <a:ahLst/>
              <a:cxnLst/>
              <a:rect l="l" t="t" r="r" b="b"/>
              <a:pathLst>
                <a:path w="2496817" h="542541">
                  <a:moveTo>
                    <a:pt x="41649" y="0"/>
                  </a:moveTo>
                  <a:lnTo>
                    <a:pt x="2455168" y="0"/>
                  </a:lnTo>
                  <a:cubicBezTo>
                    <a:pt x="2478170" y="0"/>
                    <a:pt x="2496817" y="18647"/>
                    <a:pt x="2496817" y="41649"/>
                  </a:cubicBezTo>
                  <a:lnTo>
                    <a:pt x="2496817" y="500892"/>
                  </a:lnTo>
                  <a:cubicBezTo>
                    <a:pt x="2496817" y="511938"/>
                    <a:pt x="2492429" y="522532"/>
                    <a:pt x="2484618" y="530342"/>
                  </a:cubicBezTo>
                  <a:cubicBezTo>
                    <a:pt x="2476808" y="538153"/>
                    <a:pt x="2466214" y="542541"/>
                    <a:pt x="2455168" y="542541"/>
                  </a:cubicBezTo>
                  <a:lnTo>
                    <a:pt x="41649" y="542541"/>
                  </a:lnTo>
                  <a:cubicBezTo>
                    <a:pt x="18647" y="542541"/>
                    <a:pt x="0" y="523894"/>
                    <a:pt x="0" y="500892"/>
                  </a:cubicBezTo>
                  <a:lnTo>
                    <a:pt x="0" y="41649"/>
                  </a:lnTo>
                  <a:cubicBezTo>
                    <a:pt x="0" y="18647"/>
                    <a:pt x="18647" y="0"/>
                    <a:pt x="41649" y="0"/>
                  </a:cubicBezTo>
                  <a:close/>
                </a:path>
              </a:pathLst>
            </a:custGeom>
            <a:solidFill>
              <a:srgbClr val="69A4E4"/>
            </a:solidFill>
          </p:spPr>
          <p:txBody>
            <a:bodyPr/>
            <a:lstStyle/>
            <a:p>
              <a:endParaRPr lang="zh-TW"/>
            </a:p>
          </p:txBody>
        </p:sp>
        <p:sp>
          <p:nvSpPr>
            <p:cNvPr id="11" name="TextBox 11">
              <a:extLst>
                <a:ext uri="{FF2B5EF4-FFF2-40B4-BE49-F238E27FC236}">
                  <a16:creationId xmlns:a16="http://schemas.microsoft.com/office/drawing/2014/main" id="{52662A78-EC7A-1890-878B-AC2F5637DAA1}"/>
                </a:ext>
              </a:extLst>
            </p:cNvPr>
            <p:cNvSpPr txBox="1"/>
            <p:nvPr/>
          </p:nvSpPr>
          <p:spPr>
            <a:xfrm>
              <a:off x="0" y="-38100"/>
              <a:ext cx="2496817" cy="58064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2" name="TextBox 12">
            <a:extLst>
              <a:ext uri="{FF2B5EF4-FFF2-40B4-BE49-F238E27FC236}">
                <a16:creationId xmlns:a16="http://schemas.microsoft.com/office/drawing/2014/main" id="{54A0EFE0-47FC-040C-100C-C55E75E0E3D8}"/>
              </a:ext>
            </a:extLst>
          </p:cNvPr>
          <p:cNvSpPr txBox="1"/>
          <p:nvPr/>
        </p:nvSpPr>
        <p:spPr>
          <a:xfrm>
            <a:off x="1107576" y="4198765"/>
            <a:ext cx="4494520" cy="34974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263"/>
              </a:lnSpc>
            </a:pPr>
            <a:r>
              <a:rPr lang="zh-TW" sz="6617" b="1" u="none" baseline="0" dirty="0">
                <a:solidFill>
                  <a:srgbClr val="1F497D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Calibri (MS) Bold"/>
                <a:sym typeface="Calibri (MS) Bold"/>
              </a:rPr>
              <a:t>教育 </a:t>
            </a:r>
            <a:br>
              <a:rPr lang="en-US" altLang="zh-TW" sz="6617" b="1" u="none" baseline="0" dirty="0">
                <a:solidFill>
                  <a:srgbClr val="1F497D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Calibri (MS) Bold"/>
                <a:sym typeface="Calibri (MS) Bold"/>
              </a:rPr>
            </a:br>
            <a:r>
              <a:rPr lang="zh-TW" sz="6617" b="1" u="none" baseline="0" dirty="0">
                <a:solidFill>
                  <a:srgbClr val="1F497D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Calibri (MS) Bold"/>
                <a:sym typeface="Calibri (MS) Bold"/>
              </a:rPr>
              <a:t>vs</a:t>
            </a:r>
            <a:br>
              <a:rPr lang="en-US" altLang="zh-TW" sz="6617" b="1" u="none" baseline="0" dirty="0">
                <a:solidFill>
                  <a:srgbClr val="1F497D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Calibri (MS) Bold"/>
                <a:sym typeface="Calibri (MS) Bold"/>
              </a:rPr>
            </a:br>
            <a:r>
              <a:rPr lang="zh-TW" sz="6617" b="1" u="none" baseline="0" dirty="0">
                <a:solidFill>
                  <a:srgbClr val="1F497D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Calibri (MS) Bold"/>
                <a:sym typeface="Calibri (MS) Bold"/>
              </a:rPr>
              <a:t> 教育</a:t>
            </a:r>
            <a:r>
              <a:rPr lang="zh-TW" sz="6617" b="1" i="1" u="none" baseline="0" dirty="0">
                <a:solidFill>
                  <a:srgbClr val="A92A6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Calibri (MS) Bold"/>
                <a:sym typeface="Calibri (MS) Bold"/>
              </a:rPr>
              <a:t>性質</a:t>
            </a:r>
            <a:endParaRPr lang="zh-TW" sz="6617" b="1" i="1" dirty="0">
              <a:solidFill>
                <a:srgbClr val="A92A61"/>
              </a:solidFill>
              <a:latin typeface="Microsoft JhengHei" panose="020B0604030504040204" pitchFamily="34" charset="-120"/>
              <a:ea typeface="Microsoft JhengHei" panose="020B0604030504040204" pitchFamily="34" charset="-120"/>
              <a:cs typeface="Calibri (MS) Bold Italics"/>
              <a:sym typeface="Calibri (MS) Bold Italics"/>
            </a:endParaRPr>
          </a:p>
        </p:txBody>
      </p:sp>
      <p:sp>
        <p:nvSpPr>
          <p:cNvPr id="13" name="TextBox 13">
            <a:extLst>
              <a:ext uri="{FF2B5EF4-FFF2-40B4-BE49-F238E27FC236}">
                <a16:creationId xmlns:a16="http://schemas.microsoft.com/office/drawing/2014/main" id="{FAE685AF-7FDB-8846-3110-FAA739DD02E6}"/>
              </a:ext>
            </a:extLst>
          </p:cNvPr>
          <p:cNvSpPr txBox="1"/>
          <p:nvPr/>
        </p:nvSpPr>
        <p:spPr>
          <a:xfrm>
            <a:off x="8113242" y="3700269"/>
            <a:ext cx="7682357" cy="13562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 rtl="0">
              <a:lnSpc>
                <a:spcPts val="5500"/>
              </a:lnSpc>
            </a:pPr>
            <a:r>
              <a:rPr lang="zh-TW" sz="4800" u="none" baseline="0" dirty="0">
                <a:solidFill>
                  <a:schemeClr val="bg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Calibri (MS)"/>
                <a:sym typeface="Calibri (MS)"/>
              </a:rPr>
              <a:t>正規教育 </a:t>
            </a:r>
            <a:r>
              <a:rPr lang="zh-TW" sz="4800" u="none" baseline="0" dirty="0">
                <a:solidFill>
                  <a:srgbClr val="00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Calibri (MS)"/>
                <a:sym typeface="Calibri (MS)"/>
              </a:rPr>
              <a:t> </a:t>
            </a:r>
            <a:endParaRPr lang="en-US" altLang="zh-TW" sz="4800" u="none" baseline="0" dirty="0">
              <a:solidFill>
                <a:srgbClr val="000000"/>
              </a:solidFill>
              <a:latin typeface="Microsoft JhengHei" panose="020B0604030504040204" pitchFamily="34" charset="-120"/>
              <a:ea typeface="Microsoft JhengHei" panose="020B0604030504040204" pitchFamily="34" charset="-120"/>
              <a:cs typeface="Calibri (MS)"/>
              <a:sym typeface="Calibri (MS)"/>
            </a:endParaRPr>
          </a:p>
          <a:p>
            <a:pPr>
              <a:lnSpc>
                <a:spcPts val="5500"/>
              </a:lnSpc>
            </a:pPr>
            <a:r>
              <a:rPr lang="zh-TW" altLang="en-US" sz="4500" u="none" baseline="0" dirty="0">
                <a:solidFill>
                  <a:srgbClr val="00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Calibri (MS)"/>
                <a:sym typeface="Calibri (MS)"/>
              </a:rPr>
              <a:t>＝</a:t>
            </a:r>
            <a:r>
              <a:rPr lang="zh-TW" sz="3600" u="none" baseline="0" dirty="0">
                <a:solidFill>
                  <a:srgbClr val="00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Calibri (MS)"/>
                <a:sym typeface="Calibri (MS)"/>
              </a:rPr>
              <a:t>結構化課程</a:t>
            </a:r>
            <a:r>
              <a:rPr lang="zh-TW" altLang="en-US" sz="3600" u="none" baseline="0" dirty="0">
                <a:solidFill>
                  <a:srgbClr val="00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Calibri (MS)"/>
                <a:sym typeface="Calibri (MS)"/>
              </a:rPr>
              <a:t>（</a:t>
            </a:r>
            <a:r>
              <a:rPr lang="zh-TW" sz="3600" u="none" baseline="0" dirty="0">
                <a:solidFill>
                  <a:srgbClr val="00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Calibri (MS)"/>
                <a:sym typeface="Calibri (MS)"/>
              </a:rPr>
              <a:t>證書、文憑、學位</a:t>
            </a:r>
            <a:r>
              <a:rPr lang="zh-TW" altLang="en-US" sz="3600" dirty="0">
                <a:solidFill>
                  <a:srgbClr val="00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Calibri (MS)"/>
                <a:sym typeface="Calibri (MS)"/>
              </a:rPr>
              <a:t>）</a:t>
            </a:r>
            <a:endParaRPr lang="zh-TW" sz="4500" dirty="0">
              <a:solidFill>
                <a:srgbClr val="000000"/>
              </a:solidFill>
              <a:latin typeface="Microsoft JhengHei" panose="020B0604030504040204" pitchFamily="34" charset="-120"/>
              <a:ea typeface="Microsoft JhengHei" panose="020B0604030504040204" pitchFamily="34" charset="-120"/>
              <a:cs typeface="Calibri (MS)"/>
              <a:sym typeface="Calibri (MS)"/>
            </a:endParaRPr>
          </a:p>
        </p:txBody>
      </p:sp>
      <p:grpSp>
        <p:nvGrpSpPr>
          <p:cNvPr id="14" name="Group 14">
            <a:extLst>
              <a:ext uri="{FF2B5EF4-FFF2-40B4-BE49-F238E27FC236}">
                <a16:creationId xmlns:a16="http://schemas.microsoft.com/office/drawing/2014/main" id="{820EA1FA-6B40-595B-CECA-41A92ADC8922}"/>
              </a:ext>
            </a:extLst>
          </p:cNvPr>
          <p:cNvGrpSpPr/>
          <p:nvPr/>
        </p:nvGrpSpPr>
        <p:grpSpPr>
          <a:xfrm>
            <a:off x="7645216" y="5735819"/>
            <a:ext cx="9961236" cy="2979746"/>
            <a:chOff x="0" y="0"/>
            <a:chExt cx="2623535" cy="784789"/>
          </a:xfrm>
        </p:grpSpPr>
        <p:sp>
          <p:nvSpPr>
            <p:cNvPr id="15" name="Freeform 15">
              <a:extLst>
                <a:ext uri="{FF2B5EF4-FFF2-40B4-BE49-F238E27FC236}">
                  <a16:creationId xmlns:a16="http://schemas.microsoft.com/office/drawing/2014/main" id="{9A37A6B6-F680-4729-51C2-E0DBD35E3ADD}"/>
                </a:ext>
              </a:extLst>
            </p:cNvPr>
            <p:cNvSpPr/>
            <p:nvPr/>
          </p:nvSpPr>
          <p:spPr>
            <a:xfrm>
              <a:off x="0" y="0"/>
              <a:ext cx="2623535" cy="784789"/>
            </a:xfrm>
            <a:custGeom>
              <a:avLst/>
              <a:gdLst/>
              <a:ahLst/>
              <a:cxnLst/>
              <a:rect l="l" t="t" r="r" b="b"/>
              <a:pathLst>
                <a:path w="2623535" h="784789">
                  <a:moveTo>
                    <a:pt x="39637" y="0"/>
                  </a:moveTo>
                  <a:lnTo>
                    <a:pt x="2583898" y="0"/>
                  </a:lnTo>
                  <a:cubicBezTo>
                    <a:pt x="2605789" y="0"/>
                    <a:pt x="2623535" y="17746"/>
                    <a:pt x="2623535" y="39637"/>
                  </a:cubicBezTo>
                  <a:lnTo>
                    <a:pt x="2623535" y="745152"/>
                  </a:lnTo>
                  <a:cubicBezTo>
                    <a:pt x="2623535" y="767043"/>
                    <a:pt x="2605789" y="784789"/>
                    <a:pt x="2583898" y="784789"/>
                  </a:cubicBezTo>
                  <a:lnTo>
                    <a:pt x="39637" y="784789"/>
                  </a:lnTo>
                  <a:cubicBezTo>
                    <a:pt x="17746" y="784789"/>
                    <a:pt x="0" y="767043"/>
                    <a:pt x="0" y="745152"/>
                  </a:cubicBezTo>
                  <a:lnTo>
                    <a:pt x="0" y="39637"/>
                  </a:lnTo>
                  <a:cubicBezTo>
                    <a:pt x="0" y="17746"/>
                    <a:pt x="17746" y="0"/>
                    <a:pt x="39637" y="0"/>
                  </a:cubicBezTo>
                  <a:close/>
                </a:path>
              </a:pathLst>
            </a:custGeom>
            <a:solidFill>
              <a:srgbClr val="69A4E4"/>
            </a:solidFill>
          </p:spPr>
          <p:txBody>
            <a:bodyPr/>
            <a:lstStyle/>
            <a:p>
              <a:endParaRPr lang="zh-TW"/>
            </a:p>
          </p:txBody>
        </p:sp>
        <p:sp>
          <p:nvSpPr>
            <p:cNvPr id="16" name="TextBox 16">
              <a:extLst>
                <a:ext uri="{FF2B5EF4-FFF2-40B4-BE49-F238E27FC236}">
                  <a16:creationId xmlns:a16="http://schemas.microsoft.com/office/drawing/2014/main" id="{EE0DA048-4735-BB97-C4D1-1B86935ED078}"/>
                </a:ext>
              </a:extLst>
            </p:cNvPr>
            <p:cNvSpPr txBox="1"/>
            <p:nvPr/>
          </p:nvSpPr>
          <p:spPr>
            <a:xfrm>
              <a:off x="0" y="-38100"/>
              <a:ext cx="2623535" cy="82288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7" name="TextBox 17">
            <a:extLst>
              <a:ext uri="{FF2B5EF4-FFF2-40B4-BE49-F238E27FC236}">
                <a16:creationId xmlns:a16="http://schemas.microsoft.com/office/drawing/2014/main" id="{9A9DC158-7A0A-849C-0F46-FFC519DBA4C7}"/>
              </a:ext>
            </a:extLst>
          </p:cNvPr>
          <p:cNvSpPr txBox="1"/>
          <p:nvPr/>
        </p:nvSpPr>
        <p:spPr>
          <a:xfrm>
            <a:off x="7947109" y="6190634"/>
            <a:ext cx="8283491" cy="212571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6302"/>
              </a:lnSpc>
              <a:spcBef>
                <a:spcPct val="0"/>
              </a:spcBef>
            </a:pPr>
            <a:r>
              <a:rPr lang="zh-TW" sz="4800" u="none" baseline="0" dirty="0">
                <a:solidFill>
                  <a:schemeClr val="bg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Calibri (MS)"/>
                <a:sym typeface="Calibri (MS)"/>
              </a:rPr>
              <a:t>教育</a:t>
            </a:r>
            <a:r>
              <a:rPr lang="zh-TW" sz="4800" i="1" u="none" baseline="0" dirty="0">
                <a:solidFill>
                  <a:schemeClr val="bg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Calibri (MS)"/>
                <a:sym typeface="Calibri (MS)"/>
              </a:rPr>
              <a:t>性質</a:t>
            </a:r>
            <a:endParaRPr lang="en-US" altLang="zh-TW" sz="4800" i="1" u="none" baseline="0" dirty="0">
              <a:solidFill>
                <a:schemeClr val="bg1"/>
              </a:solidFill>
              <a:latin typeface="Microsoft JhengHei" panose="020B0604030504040204" pitchFamily="34" charset="-120"/>
              <a:ea typeface="Microsoft JhengHei" panose="020B0604030504040204" pitchFamily="34" charset="-120"/>
              <a:cs typeface="Calibri (MS)"/>
              <a:sym typeface="Calibri (MS)"/>
            </a:endParaRPr>
          </a:p>
          <a:p>
            <a:pPr>
              <a:lnSpc>
                <a:spcPts val="5401"/>
              </a:lnSpc>
              <a:spcBef>
                <a:spcPct val="0"/>
              </a:spcBef>
            </a:pPr>
            <a:r>
              <a:rPr lang="zh-TW" altLang="en-US" sz="3600" dirty="0">
                <a:solidFill>
                  <a:srgbClr val="00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Calibri (MS)"/>
                <a:sym typeface="Calibri (MS)"/>
              </a:rPr>
              <a:t>＝</a:t>
            </a:r>
            <a:r>
              <a:rPr lang="zh-TW" sz="3600" u="none" baseline="0" dirty="0">
                <a:solidFill>
                  <a:srgbClr val="00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Calibri (MS)"/>
                <a:sym typeface="Calibri (MS)"/>
              </a:rPr>
              <a:t>提高意識，</a:t>
            </a:r>
            <a:endParaRPr lang="en-US" altLang="zh-TW" sz="3600" dirty="0">
              <a:solidFill>
                <a:srgbClr val="000000"/>
              </a:solidFill>
              <a:latin typeface="Microsoft JhengHei" panose="020B0604030504040204" pitchFamily="34" charset="-120"/>
              <a:ea typeface="Microsoft JhengHei" panose="020B0604030504040204" pitchFamily="34" charset="-120"/>
              <a:cs typeface="Calibri (MS)"/>
              <a:sym typeface="Calibri (MS)"/>
            </a:endParaRPr>
          </a:p>
          <a:p>
            <a:pPr>
              <a:lnSpc>
                <a:spcPts val="5401"/>
              </a:lnSpc>
              <a:spcBef>
                <a:spcPct val="0"/>
              </a:spcBef>
            </a:pPr>
            <a:r>
              <a:rPr lang="ja-JP" altLang="en-US" sz="3600" u="none" baseline="0">
                <a:solidFill>
                  <a:srgbClr val="00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Calibri (MS)"/>
                <a:sym typeface="Calibri (MS)"/>
              </a:rPr>
              <a:t>　</a:t>
            </a:r>
            <a:r>
              <a:rPr lang="zh-TW" sz="3600" u="none" baseline="0" dirty="0">
                <a:solidFill>
                  <a:srgbClr val="00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Calibri (MS)"/>
                <a:sym typeface="Calibri (MS)"/>
              </a:rPr>
              <a:t>但無法增加獲得證書的可能性</a:t>
            </a:r>
          </a:p>
        </p:txBody>
      </p:sp>
      <p:sp>
        <p:nvSpPr>
          <p:cNvPr id="18" name="Freeform 18">
            <a:extLst>
              <a:ext uri="{FF2B5EF4-FFF2-40B4-BE49-F238E27FC236}">
                <a16:creationId xmlns:a16="http://schemas.microsoft.com/office/drawing/2014/main" id="{8808EE24-52A7-5E40-2766-AB82E376FE35}"/>
              </a:ext>
            </a:extLst>
          </p:cNvPr>
          <p:cNvSpPr/>
          <p:nvPr/>
        </p:nvSpPr>
        <p:spPr>
          <a:xfrm>
            <a:off x="6507934" y="3863779"/>
            <a:ext cx="1225222" cy="1029187"/>
          </a:xfrm>
          <a:custGeom>
            <a:avLst/>
            <a:gdLst/>
            <a:ahLst/>
            <a:cxnLst/>
            <a:rect l="l" t="t" r="r" b="b"/>
            <a:pathLst>
              <a:path w="1225222" h="1029187">
                <a:moveTo>
                  <a:pt x="0" y="0"/>
                </a:moveTo>
                <a:lnTo>
                  <a:pt x="1225223" y="0"/>
                </a:lnTo>
                <a:lnTo>
                  <a:pt x="1225223" y="1029187"/>
                </a:lnTo>
                <a:lnTo>
                  <a:pt x="0" y="102918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zh-TW"/>
          </a:p>
        </p:txBody>
      </p:sp>
      <p:sp>
        <p:nvSpPr>
          <p:cNvPr id="19" name="Freeform 19">
            <a:extLst>
              <a:ext uri="{FF2B5EF4-FFF2-40B4-BE49-F238E27FC236}">
                <a16:creationId xmlns:a16="http://schemas.microsoft.com/office/drawing/2014/main" id="{A4566823-0ED4-E1EF-93C6-F01FED7F991D}"/>
              </a:ext>
            </a:extLst>
          </p:cNvPr>
          <p:cNvSpPr/>
          <p:nvPr/>
        </p:nvSpPr>
        <p:spPr>
          <a:xfrm>
            <a:off x="15955202" y="6557996"/>
            <a:ext cx="1225222" cy="1335392"/>
          </a:xfrm>
          <a:custGeom>
            <a:avLst/>
            <a:gdLst/>
            <a:ahLst/>
            <a:cxnLst/>
            <a:rect l="l" t="t" r="r" b="b"/>
            <a:pathLst>
              <a:path w="1225222" h="1335392">
                <a:moveTo>
                  <a:pt x="0" y="0"/>
                </a:moveTo>
                <a:lnTo>
                  <a:pt x="1225222" y="0"/>
                </a:lnTo>
                <a:lnTo>
                  <a:pt x="1225222" y="1335392"/>
                </a:lnTo>
                <a:lnTo>
                  <a:pt x="0" y="133539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zh-TW"/>
          </a:p>
        </p:txBody>
      </p:sp>
      <p:grpSp>
        <p:nvGrpSpPr>
          <p:cNvPr id="20" name="Group 20">
            <a:extLst>
              <a:ext uri="{FF2B5EF4-FFF2-40B4-BE49-F238E27FC236}">
                <a16:creationId xmlns:a16="http://schemas.microsoft.com/office/drawing/2014/main" id="{EF4794FD-E938-37AB-C49A-B9D18D4D1708}"/>
              </a:ext>
            </a:extLst>
          </p:cNvPr>
          <p:cNvGrpSpPr/>
          <p:nvPr/>
        </p:nvGrpSpPr>
        <p:grpSpPr>
          <a:xfrm>
            <a:off x="-329479" y="-8366"/>
            <a:ext cx="19281670" cy="2691533"/>
            <a:chOff x="0" y="0"/>
            <a:chExt cx="5078300" cy="708881"/>
          </a:xfrm>
        </p:grpSpPr>
        <p:sp>
          <p:nvSpPr>
            <p:cNvPr id="21" name="Freeform 21">
              <a:extLst>
                <a:ext uri="{FF2B5EF4-FFF2-40B4-BE49-F238E27FC236}">
                  <a16:creationId xmlns:a16="http://schemas.microsoft.com/office/drawing/2014/main" id="{9EA057F8-521F-25A1-D744-2CD546D4148E}"/>
                </a:ext>
              </a:extLst>
            </p:cNvPr>
            <p:cNvSpPr/>
            <p:nvPr/>
          </p:nvSpPr>
          <p:spPr>
            <a:xfrm>
              <a:off x="0" y="0"/>
              <a:ext cx="5078300" cy="708881"/>
            </a:xfrm>
            <a:custGeom>
              <a:avLst/>
              <a:gdLst/>
              <a:ahLst/>
              <a:cxnLst/>
              <a:rect l="l" t="t" r="r" b="b"/>
              <a:pathLst>
                <a:path w="5078300" h="708881">
                  <a:moveTo>
                    <a:pt x="0" y="0"/>
                  </a:moveTo>
                  <a:lnTo>
                    <a:pt x="5078300" y="0"/>
                  </a:lnTo>
                  <a:lnTo>
                    <a:pt x="5078300" y="708881"/>
                  </a:lnTo>
                  <a:lnTo>
                    <a:pt x="0" y="708881"/>
                  </a:lnTo>
                  <a:close/>
                </a:path>
              </a:pathLst>
            </a:custGeom>
            <a:gradFill rotWithShape="1">
              <a:gsLst>
                <a:gs pos="0">
                  <a:srgbClr val="649CDC">
                    <a:alpha val="100000"/>
                  </a:srgbClr>
                </a:gs>
                <a:gs pos="100000">
                  <a:srgbClr val="19317D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zh-TW"/>
            </a:p>
          </p:txBody>
        </p:sp>
        <p:sp>
          <p:nvSpPr>
            <p:cNvPr id="22" name="TextBox 22">
              <a:extLst>
                <a:ext uri="{FF2B5EF4-FFF2-40B4-BE49-F238E27FC236}">
                  <a16:creationId xmlns:a16="http://schemas.microsoft.com/office/drawing/2014/main" id="{D481DC8A-7B89-7F18-9DB5-4D67BD7CA8BA}"/>
                </a:ext>
              </a:extLst>
            </p:cNvPr>
            <p:cNvSpPr txBox="1"/>
            <p:nvPr/>
          </p:nvSpPr>
          <p:spPr>
            <a:xfrm>
              <a:off x="0" y="-38100"/>
              <a:ext cx="5078300" cy="74698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2659"/>
                </a:lnSpc>
              </a:pPr>
              <a:endParaRPr/>
            </a:p>
          </p:txBody>
        </p:sp>
      </p:grpSp>
      <p:sp>
        <p:nvSpPr>
          <p:cNvPr id="23" name="TextBox 23">
            <a:extLst>
              <a:ext uri="{FF2B5EF4-FFF2-40B4-BE49-F238E27FC236}">
                <a16:creationId xmlns:a16="http://schemas.microsoft.com/office/drawing/2014/main" id="{5E57A069-C1BC-007E-E6AA-740B706BCAAD}"/>
              </a:ext>
            </a:extLst>
          </p:cNvPr>
          <p:cNvSpPr txBox="1"/>
          <p:nvPr/>
        </p:nvSpPr>
        <p:spPr>
          <a:xfrm>
            <a:off x="3807955" y="519758"/>
            <a:ext cx="12382782" cy="18183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 rtl="0">
              <a:lnSpc>
                <a:spcPts val="7186"/>
              </a:lnSpc>
            </a:pPr>
            <a:r>
              <a:rPr lang="zh-TW" sz="5988" b="1" u="none" baseline="0" dirty="0">
                <a:solidFill>
                  <a:srgbClr val="FFFFFF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Effra"/>
                <a:sym typeface="Effra"/>
              </a:rPr>
              <a:t>獲得教育機會 </a:t>
            </a:r>
          </a:p>
          <a:p>
            <a:pPr algn="l" rtl="0">
              <a:lnSpc>
                <a:spcPts val="7186"/>
              </a:lnSpc>
            </a:pPr>
            <a:r>
              <a:rPr lang="zh-TW" sz="5988" b="1" u="none" baseline="0" dirty="0">
                <a:solidFill>
                  <a:srgbClr val="FFFFFF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Effra"/>
                <a:sym typeface="Effra"/>
              </a:rPr>
              <a:t>或經濟賦權</a:t>
            </a:r>
          </a:p>
        </p:txBody>
      </p:sp>
      <p:sp>
        <p:nvSpPr>
          <p:cNvPr id="24" name="Freeform 24">
            <a:extLst>
              <a:ext uri="{FF2B5EF4-FFF2-40B4-BE49-F238E27FC236}">
                <a16:creationId xmlns:a16="http://schemas.microsoft.com/office/drawing/2014/main" id="{45932A9A-66D2-03A0-5DFB-EB91CA5A8AF0}"/>
              </a:ext>
            </a:extLst>
          </p:cNvPr>
          <p:cNvSpPr/>
          <p:nvPr/>
        </p:nvSpPr>
        <p:spPr>
          <a:xfrm>
            <a:off x="983724" y="796917"/>
            <a:ext cx="1982724" cy="1263986"/>
          </a:xfrm>
          <a:custGeom>
            <a:avLst/>
            <a:gdLst/>
            <a:ahLst/>
            <a:cxnLst/>
            <a:rect l="l" t="t" r="r" b="b"/>
            <a:pathLst>
              <a:path w="1982724" h="1263986">
                <a:moveTo>
                  <a:pt x="0" y="0"/>
                </a:moveTo>
                <a:lnTo>
                  <a:pt x="1982724" y="0"/>
                </a:lnTo>
                <a:lnTo>
                  <a:pt x="1982724" y="1263986"/>
                </a:lnTo>
                <a:lnTo>
                  <a:pt x="0" y="126398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zh-TW"/>
          </a:p>
        </p:txBody>
      </p:sp>
    </p:spTree>
    <p:extLst>
      <p:ext uri="{BB962C8B-B14F-4D97-AF65-F5344CB8AC3E}">
        <p14:creationId xmlns:p14="http://schemas.microsoft.com/office/powerpoint/2010/main" val="13327618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412844" y="4510136"/>
            <a:ext cx="1462312" cy="1266728"/>
          </a:xfrm>
          <a:custGeom>
            <a:avLst/>
            <a:gdLst/>
            <a:ahLst/>
            <a:cxnLst/>
            <a:rect l="l" t="t" r="r" b="b"/>
            <a:pathLst>
              <a:path w="1462312" h="1266728">
                <a:moveTo>
                  <a:pt x="0" y="0"/>
                </a:moveTo>
                <a:lnTo>
                  <a:pt x="1462312" y="0"/>
                </a:lnTo>
                <a:lnTo>
                  <a:pt x="1462312" y="1266728"/>
                </a:lnTo>
                <a:lnTo>
                  <a:pt x="0" y="126672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151" r="-151"/>
            </a:stretch>
          </a:blipFill>
        </p:spPr>
        <p:txBody>
          <a:bodyPr/>
          <a:lstStyle/>
          <a:p>
            <a:endParaRPr lang="zh-TW"/>
          </a:p>
        </p:txBody>
      </p:sp>
      <p:sp>
        <p:nvSpPr>
          <p:cNvPr id="3" name="Freeform 3"/>
          <p:cNvSpPr/>
          <p:nvPr/>
        </p:nvSpPr>
        <p:spPr>
          <a:xfrm rot="-6203709" flipH="1">
            <a:off x="8477269" y="69379"/>
            <a:ext cx="13417146" cy="10148242"/>
          </a:xfrm>
          <a:custGeom>
            <a:avLst/>
            <a:gdLst/>
            <a:ahLst/>
            <a:cxnLst/>
            <a:rect l="l" t="t" r="r" b="b"/>
            <a:pathLst>
              <a:path w="13417146" h="10148242">
                <a:moveTo>
                  <a:pt x="13417146" y="0"/>
                </a:moveTo>
                <a:lnTo>
                  <a:pt x="0" y="0"/>
                </a:lnTo>
                <a:lnTo>
                  <a:pt x="0" y="10148242"/>
                </a:lnTo>
                <a:lnTo>
                  <a:pt x="13417146" y="10148242"/>
                </a:lnTo>
                <a:lnTo>
                  <a:pt x="13417146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zh-TW"/>
          </a:p>
        </p:txBody>
      </p:sp>
      <p:grpSp>
        <p:nvGrpSpPr>
          <p:cNvPr id="4" name="Group 4"/>
          <p:cNvGrpSpPr/>
          <p:nvPr/>
        </p:nvGrpSpPr>
        <p:grpSpPr>
          <a:xfrm>
            <a:off x="10439988" y="1562751"/>
            <a:ext cx="6819312" cy="6819312"/>
            <a:chOff x="0" y="0"/>
            <a:chExt cx="812800" cy="8128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7"/>
              <a:stretch>
                <a:fillRect l="-6979" b="-42639"/>
              </a:stretch>
            </a:blipFill>
          </p:spPr>
          <p:txBody>
            <a:bodyPr/>
            <a:lstStyle/>
            <a:p>
              <a:endParaRPr lang="zh-TW"/>
            </a:p>
          </p:txBody>
        </p:sp>
      </p:grpSp>
      <p:sp>
        <p:nvSpPr>
          <p:cNvPr id="6" name="Freeform 6"/>
          <p:cNvSpPr/>
          <p:nvPr/>
        </p:nvSpPr>
        <p:spPr>
          <a:xfrm>
            <a:off x="15193206" y="9043031"/>
            <a:ext cx="2413246" cy="554217"/>
          </a:xfrm>
          <a:custGeom>
            <a:avLst/>
            <a:gdLst/>
            <a:ahLst/>
            <a:cxnLst/>
            <a:rect l="l" t="t" r="r" b="b"/>
            <a:pathLst>
              <a:path w="2413246" h="554217">
                <a:moveTo>
                  <a:pt x="0" y="0"/>
                </a:moveTo>
                <a:lnTo>
                  <a:pt x="2413246" y="0"/>
                </a:lnTo>
                <a:lnTo>
                  <a:pt x="2413246" y="554217"/>
                </a:lnTo>
                <a:lnTo>
                  <a:pt x="0" y="554217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t="-74" b="-74"/>
            </a:stretch>
          </a:blipFill>
        </p:spPr>
        <p:txBody>
          <a:bodyPr/>
          <a:lstStyle/>
          <a:p>
            <a:endParaRPr lang="zh-TW"/>
          </a:p>
        </p:txBody>
      </p:sp>
      <p:sp>
        <p:nvSpPr>
          <p:cNvPr id="8" name="TextBox 8"/>
          <p:cNvSpPr txBox="1"/>
          <p:nvPr/>
        </p:nvSpPr>
        <p:spPr>
          <a:xfrm>
            <a:off x="2119463" y="1192810"/>
            <a:ext cx="8153208" cy="10002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 rtl="0">
              <a:lnSpc>
                <a:spcPts val="7799"/>
              </a:lnSpc>
            </a:pPr>
            <a:r>
              <a:rPr lang="zh-TW" sz="6500" b="1" u="none" baseline="0" dirty="0">
                <a:solidFill>
                  <a:srgbClr val="A92A6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Effra"/>
                <a:sym typeface="Effra"/>
              </a:rPr>
              <a:t>由蘭馨會主導</a:t>
            </a:r>
          </a:p>
        </p:txBody>
      </p:sp>
      <p:sp>
        <p:nvSpPr>
          <p:cNvPr id="9" name="Freeform 9"/>
          <p:cNvSpPr/>
          <p:nvPr/>
        </p:nvSpPr>
        <p:spPr>
          <a:xfrm>
            <a:off x="870475" y="1228186"/>
            <a:ext cx="804521" cy="910349"/>
          </a:xfrm>
          <a:custGeom>
            <a:avLst/>
            <a:gdLst/>
            <a:ahLst/>
            <a:cxnLst/>
            <a:rect l="l" t="t" r="r" b="b"/>
            <a:pathLst>
              <a:path w="804521" h="910349">
                <a:moveTo>
                  <a:pt x="0" y="0"/>
                </a:moveTo>
                <a:lnTo>
                  <a:pt x="804521" y="0"/>
                </a:lnTo>
                <a:lnTo>
                  <a:pt x="804521" y="910349"/>
                </a:lnTo>
                <a:lnTo>
                  <a:pt x="0" y="910349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zh-TW"/>
          </a:p>
        </p:txBody>
      </p:sp>
      <p:grpSp>
        <p:nvGrpSpPr>
          <p:cNvPr id="21" name="群組 20">
            <a:extLst>
              <a:ext uri="{FF2B5EF4-FFF2-40B4-BE49-F238E27FC236}">
                <a16:creationId xmlns:a16="http://schemas.microsoft.com/office/drawing/2014/main" id="{13C01E08-444A-19A5-3F88-FA9B10F94298}"/>
              </a:ext>
            </a:extLst>
          </p:cNvPr>
          <p:cNvGrpSpPr/>
          <p:nvPr/>
        </p:nvGrpSpPr>
        <p:grpSpPr>
          <a:xfrm>
            <a:off x="1455964" y="3771900"/>
            <a:ext cx="7688036" cy="750911"/>
            <a:chOff x="1455964" y="3771900"/>
            <a:chExt cx="7688036" cy="750911"/>
          </a:xfrm>
        </p:grpSpPr>
        <p:sp>
          <p:nvSpPr>
            <p:cNvPr id="7" name="TextBox 7"/>
            <p:cNvSpPr txBox="1"/>
            <p:nvPr/>
          </p:nvSpPr>
          <p:spPr>
            <a:xfrm>
              <a:off x="2119463" y="3771900"/>
              <a:ext cx="7024537" cy="75091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 rtl="0">
                <a:lnSpc>
                  <a:spcPts val="6439"/>
                </a:lnSpc>
              </a:pPr>
              <a:r>
                <a:rPr lang="zh-TW" sz="4599" u="none" baseline="0" dirty="0">
                  <a:solidFill>
                    <a:srgbClr val="000000"/>
                  </a:solidFill>
                  <a:latin typeface="Microsoft JhengHei" panose="020B0604030504040204" pitchFamily="34" charset="-120"/>
                  <a:ea typeface="Microsoft JhengHei" panose="020B0604030504040204" pitchFamily="34" charset="-120"/>
                  <a:cs typeface="Calibri (MS)"/>
                  <a:sym typeface="Calibri (MS)"/>
                </a:rPr>
                <a:t>由會員驅動</a:t>
              </a:r>
            </a:p>
          </p:txBody>
        </p:sp>
        <p:grpSp>
          <p:nvGrpSpPr>
            <p:cNvPr id="12" name="Group 12"/>
            <p:cNvGrpSpPr/>
            <p:nvPr/>
          </p:nvGrpSpPr>
          <p:grpSpPr>
            <a:xfrm rot="5400000">
              <a:off x="1424673" y="3928322"/>
              <a:ext cx="500647" cy="438066"/>
              <a:chOff x="0" y="0"/>
              <a:chExt cx="812800" cy="711200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64898" y="89740"/>
                <a:ext cx="683004" cy="621460"/>
              </a:xfrm>
              <a:custGeom>
                <a:avLst/>
                <a:gdLst/>
                <a:ahLst/>
                <a:cxnLst/>
                <a:rect l="l" t="t" r="r" b="b"/>
                <a:pathLst>
                  <a:path w="683004" h="621460">
                    <a:moveTo>
                      <a:pt x="418224" y="44524"/>
                    </a:moveTo>
                    <a:lnTo>
                      <a:pt x="671180" y="487196"/>
                    </a:lnTo>
                    <a:cubicBezTo>
                      <a:pt x="687051" y="514971"/>
                      <a:pt x="686937" y="549095"/>
                      <a:pt x="670881" y="576763"/>
                    </a:cubicBezTo>
                    <a:cubicBezTo>
                      <a:pt x="654824" y="604431"/>
                      <a:pt x="625253" y="621460"/>
                      <a:pt x="593264" y="621460"/>
                    </a:cubicBezTo>
                    <a:lnTo>
                      <a:pt x="89740" y="621460"/>
                    </a:lnTo>
                    <a:cubicBezTo>
                      <a:pt x="57751" y="621460"/>
                      <a:pt x="28180" y="604431"/>
                      <a:pt x="12123" y="576763"/>
                    </a:cubicBezTo>
                    <a:cubicBezTo>
                      <a:pt x="-3933" y="549095"/>
                      <a:pt x="-4047" y="514971"/>
                      <a:pt x="11824" y="487196"/>
                    </a:cubicBezTo>
                    <a:lnTo>
                      <a:pt x="264780" y="44524"/>
                    </a:lnTo>
                    <a:cubicBezTo>
                      <a:pt x="280513" y="16991"/>
                      <a:pt x="309792" y="0"/>
                      <a:pt x="341502" y="0"/>
                    </a:cubicBezTo>
                    <a:cubicBezTo>
                      <a:pt x="373212" y="0"/>
                      <a:pt x="402491" y="16991"/>
                      <a:pt x="418224" y="44524"/>
                    </a:cubicBezTo>
                    <a:close/>
                  </a:path>
                </a:pathLst>
              </a:custGeom>
              <a:solidFill>
                <a:srgbClr val="293374">
                  <a:alpha val="89804"/>
                </a:srgbClr>
              </a:solidFill>
            </p:spPr>
            <p:txBody>
              <a:bodyPr/>
              <a:lstStyle/>
              <a:p>
                <a:endParaRPr lang="zh-TW"/>
              </a:p>
            </p:txBody>
          </p:sp>
          <p:sp>
            <p:nvSpPr>
              <p:cNvPr id="14" name="TextBox 14"/>
              <p:cNvSpPr txBox="1"/>
              <p:nvPr/>
            </p:nvSpPr>
            <p:spPr>
              <a:xfrm>
                <a:off x="127000" y="263525"/>
                <a:ext cx="558800" cy="39687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 rtl="0">
                  <a:lnSpc>
                    <a:spcPts val="3750"/>
                  </a:lnSpc>
                </a:pPr>
                <a:endParaRPr/>
              </a:p>
            </p:txBody>
          </p:sp>
        </p:grpSp>
      </p:grpSp>
      <p:grpSp>
        <p:nvGrpSpPr>
          <p:cNvPr id="22" name="群組 21">
            <a:extLst>
              <a:ext uri="{FF2B5EF4-FFF2-40B4-BE49-F238E27FC236}">
                <a16:creationId xmlns:a16="http://schemas.microsoft.com/office/drawing/2014/main" id="{4D13DD67-AF5D-341E-2A1A-4E10A9D5446A}"/>
              </a:ext>
            </a:extLst>
          </p:cNvPr>
          <p:cNvGrpSpPr/>
          <p:nvPr/>
        </p:nvGrpSpPr>
        <p:grpSpPr>
          <a:xfrm>
            <a:off x="1455963" y="5185531"/>
            <a:ext cx="7688037" cy="666849"/>
            <a:chOff x="1455963" y="5147537"/>
            <a:chExt cx="7688037" cy="666849"/>
          </a:xfrm>
        </p:grpSpPr>
        <p:sp>
          <p:nvSpPr>
            <p:cNvPr id="11" name="TextBox 11"/>
            <p:cNvSpPr txBox="1"/>
            <p:nvPr/>
          </p:nvSpPr>
          <p:spPr>
            <a:xfrm>
              <a:off x="2119463" y="5147537"/>
              <a:ext cx="7024537" cy="66684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 rtl="0">
                <a:lnSpc>
                  <a:spcPts val="5243"/>
                </a:lnSpc>
              </a:pPr>
              <a:r>
                <a:rPr lang="zh-TW" sz="4599" u="none" baseline="0" dirty="0">
                  <a:solidFill>
                    <a:srgbClr val="000000"/>
                  </a:solidFill>
                  <a:latin typeface="Microsoft JhengHei" panose="020B0604030504040204" pitchFamily="34" charset="-120"/>
                  <a:ea typeface="Microsoft JhengHei" panose="020B0604030504040204" pitchFamily="34" charset="-120"/>
                  <a:cs typeface="Calibri (MS)"/>
                  <a:sym typeface="Calibri (MS)"/>
                </a:rPr>
                <a:t>不向其他組織捐款</a:t>
              </a:r>
            </a:p>
          </p:txBody>
        </p:sp>
        <p:grpSp>
          <p:nvGrpSpPr>
            <p:cNvPr id="15" name="Group 15"/>
            <p:cNvGrpSpPr/>
            <p:nvPr/>
          </p:nvGrpSpPr>
          <p:grpSpPr>
            <a:xfrm rot="5400000">
              <a:off x="1416419" y="5270182"/>
              <a:ext cx="500647" cy="421559"/>
              <a:chOff x="0" y="0"/>
              <a:chExt cx="812800" cy="684401"/>
            </a:xfrm>
          </p:grpSpPr>
          <p:sp>
            <p:nvSpPr>
              <p:cNvPr id="16" name="Freeform 16"/>
              <p:cNvSpPr/>
              <p:nvPr/>
            </p:nvSpPr>
            <p:spPr>
              <a:xfrm>
                <a:off x="66617" y="88022"/>
                <a:ext cx="679567" cy="596379"/>
              </a:xfrm>
              <a:custGeom>
                <a:avLst/>
                <a:gdLst/>
                <a:ahLst/>
                <a:cxnLst/>
                <a:rect l="l" t="t" r="r" b="b"/>
                <a:pathLst>
                  <a:path w="679567" h="596379">
                    <a:moveTo>
                      <a:pt x="418737" y="44941"/>
                    </a:moveTo>
                    <a:lnTo>
                      <a:pt x="667229" y="463415"/>
                    </a:lnTo>
                    <a:cubicBezTo>
                      <a:pt x="683383" y="490620"/>
                      <a:pt x="683694" y="524403"/>
                      <a:pt x="668042" y="551900"/>
                    </a:cubicBezTo>
                    <a:cubicBezTo>
                      <a:pt x="652390" y="579397"/>
                      <a:pt x="623185" y="596379"/>
                      <a:pt x="591545" y="596379"/>
                    </a:cubicBezTo>
                    <a:lnTo>
                      <a:pt x="88021" y="596379"/>
                    </a:lnTo>
                    <a:cubicBezTo>
                      <a:pt x="56381" y="596379"/>
                      <a:pt x="27176" y="579397"/>
                      <a:pt x="11524" y="551900"/>
                    </a:cubicBezTo>
                    <a:cubicBezTo>
                      <a:pt x="-4128" y="524403"/>
                      <a:pt x="-3817" y="490620"/>
                      <a:pt x="12337" y="463415"/>
                    </a:cubicBezTo>
                    <a:lnTo>
                      <a:pt x="260829" y="44941"/>
                    </a:lnTo>
                    <a:cubicBezTo>
                      <a:pt x="277374" y="17079"/>
                      <a:pt x="307379" y="0"/>
                      <a:pt x="339783" y="0"/>
                    </a:cubicBezTo>
                    <a:cubicBezTo>
                      <a:pt x="372187" y="0"/>
                      <a:pt x="402192" y="17079"/>
                      <a:pt x="418737" y="44941"/>
                    </a:cubicBezTo>
                    <a:close/>
                  </a:path>
                </a:pathLst>
              </a:custGeom>
              <a:solidFill>
                <a:srgbClr val="518BC9">
                  <a:alpha val="89804"/>
                </a:srgbClr>
              </a:solidFill>
            </p:spPr>
            <p:txBody>
              <a:bodyPr/>
              <a:lstStyle/>
              <a:p>
                <a:endParaRPr lang="zh-TW"/>
              </a:p>
            </p:txBody>
          </p:sp>
          <p:sp>
            <p:nvSpPr>
              <p:cNvPr id="17" name="TextBox 17"/>
              <p:cNvSpPr txBox="1"/>
              <p:nvPr/>
            </p:nvSpPr>
            <p:spPr>
              <a:xfrm>
                <a:off x="127000" y="251082"/>
                <a:ext cx="558800" cy="384432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 rtl="0">
                  <a:lnSpc>
                    <a:spcPts val="3750"/>
                  </a:lnSpc>
                </a:pPr>
                <a:endParaRPr/>
              </a:p>
            </p:txBody>
          </p:sp>
        </p:grpSp>
      </p:grpSp>
      <p:grpSp>
        <p:nvGrpSpPr>
          <p:cNvPr id="23" name="群組 22">
            <a:extLst>
              <a:ext uri="{FF2B5EF4-FFF2-40B4-BE49-F238E27FC236}">
                <a16:creationId xmlns:a16="http://schemas.microsoft.com/office/drawing/2014/main" id="{12478426-B687-2D2D-98F7-4C8913315C11}"/>
              </a:ext>
            </a:extLst>
          </p:cNvPr>
          <p:cNvGrpSpPr/>
          <p:nvPr/>
        </p:nvGrpSpPr>
        <p:grpSpPr>
          <a:xfrm>
            <a:off x="1455964" y="6515100"/>
            <a:ext cx="7688036" cy="666849"/>
            <a:chOff x="1455964" y="6515100"/>
            <a:chExt cx="7688036" cy="666849"/>
          </a:xfrm>
        </p:grpSpPr>
        <p:sp>
          <p:nvSpPr>
            <p:cNvPr id="10" name="TextBox 10"/>
            <p:cNvSpPr txBox="1"/>
            <p:nvPr/>
          </p:nvSpPr>
          <p:spPr>
            <a:xfrm>
              <a:off x="2119463" y="6515100"/>
              <a:ext cx="7024537" cy="66684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 rtl="0">
                <a:lnSpc>
                  <a:spcPts val="5243"/>
                </a:lnSpc>
              </a:pPr>
              <a:r>
                <a:rPr lang="zh-TW" sz="4599" u="none" baseline="0" dirty="0">
                  <a:solidFill>
                    <a:srgbClr val="000000"/>
                  </a:solidFill>
                  <a:latin typeface="Microsoft JhengHei" panose="020B0604030504040204" pitchFamily="34" charset="-120"/>
                  <a:ea typeface="Microsoft JhengHei" panose="020B0604030504040204" pitchFamily="34" charset="-120"/>
                  <a:cs typeface="Calibri (MS)"/>
                  <a:sym typeface="Calibri (MS)"/>
                </a:rPr>
                <a:t>依賴分會會員的積極參與</a:t>
              </a:r>
            </a:p>
          </p:txBody>
        </p:sp>
        <p:grpSp>
          <p:nvGrpSpPr>
            <p:cNvPr id="18" name="Group 18"/>
            <p:cNvGrpSpPr/>
            <p:nvPr/>
          </p:nvGrpSpPr>
          <p:grpSpPr>
            <a:xfrm rot="5400000">
              <a:off x="1424673" y="6629491"/>
              <a:ext cx="500647" cy="438066"/>
              <a:chOff x="0" y="0"/>
              <a:chExt cx="812800" cy="711200"/>
            </a:xfrm>
          </p:grpSpPr>
          <p:sp>
            <p:nvSpPr>
              <p:cNvPr id="19" name="Freeform 19"/>
              <p:cNvSpPr/>
              <p:nvPr/>
            </p:nvSpPr>
            <p:spPr>
              <a:xfrm>
                <a:off x="64898" y="89740"/>
                <a:ext cx="683004" cy="621460"/>
              </a:xfrm>
              <a:custGeom>
                <a:avLst/>
                <a:gdLst/>
                <a:ahLst/>
                <a:cxnLst/>
                <a:rect l="l" t="t" r="r" b="b"/>
                <a:pathLst>
                  <a:path w="683004" h="621460">
                    <a:moveTo>
                      <a:pt x="418224" y="44524"/>
                    </a:moveTo>
                    <a:lnTo>
                      <a:pt x="671180" y="487196"/>
                    </a:lnTo>
                    <a:cubicBezTo>
                      <a:pt x="687051" y="514971"/>
                      <a:pt x="686937" y="549095"/>
                      <a:pt x="670881" y="576763"/>
                    </a:cubicBezTo>
                    <a:cubicBezTo>
                      <a:pt x="654824" y="604431"/>
                      <a:pt x="625253" y="621460"/>
                      <a:pt x="593264" y="621460"/>
                    </a:cubicBezTo>
                    <a:lnTo>
                      <a:pt x="89740" y="621460"/>
                    </a:lnTo>
                    <a:cubicBezTo>
                      <a:pt x="57751" y="621460"/>
                      <a:pt x="28180" y="604431"/>
                      <a:pt x="12123" y="576763"/>
                    </a:cubicBezTo>
                    <a:cubicBezTo>
                      <a:pt x="-3933" y="549095"/>
                      <a:pt x="-4047" y="514971"/>
                      <a:pt x="11824" y="487196"/>
                    </a:cubicBezTo>
                    <a:lnTo>
                      <a:pt x="264780" y="44524"/>
                    </a:lnTo>
                    <a:cubicBezTo>
                      <a:pt x="280513" y="16991"/>
                      <a:pt x="309792" y="0"/>
                      <a:pt x="341502" y="0"/>
                    </a:cubicBezTo>
                    <a:cubicBezTo>
                      <a:pt x="373212" y="0"/>
                      <a:pt x="402491" y="16991"/>
                      <a:pt x="418224" y="44524"/>
                    </a:cubicBezTo>
                    <a:close/>
                  </a:path>
                </a:pathLst>
              </a:custGeom>
              <a:solidFill>
                <a:srgbClr val="BB4075">
                  <a:alpha val="89804"/>
                </a:srgbClr>
              </a:solidFill>
            </p:spPr>
            <p:txBody>
              <a:bodyPr/>
              <a:lstStyle/>
              <a:p>
                <a:endParaRPr lang="zh-TW"/>
              </a:p>
            </p:txBody>
          </p:sp>
          <p:sp>
            <p:nvSpPr>
              <p:cNvPr id="20" name="TextBox 20"/>
              <p:cNvSpPr txBox="1"/>
              <p:nvPr/>
            </p:nvSpPr>
            <p:spPr>
              <a:xfrm>
                <a:off x="127000" y="263525"/>
                <a:ext cx="558800" cy="39687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 rtl="0">
                  <a:lnSpc>
                    <a:spcPts val="3750"/>
                  </a:lnSpc>
                </a:pPr>
                <a:endParaRPr/>
              </a:p>
            </p:txBody>
          </p:sp>
        </p:grp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TextBox 11"/>
          <p:cNvSpPr txBox="1"/>
          <p:nvPr/>
        </p:nvSpPr>
        <p:spPr>
          <a:xfrm>
            <a:off x="5334000" y="2293360"/>
            <a:ext cx="7558893" cy="4881056"/>
          </a:xfrm>
          <a:prstGeom prst="rect">
            <a:avLst/>
          </a:prstGeom>
        </p:spPr>
        <p:txBody>
          <a:bodyPr lIns="50800" tIns="50800" rIns="50800" bIns="50800" rtlCol="0" anchor="ctr"/>
          <a:lstStyle/>
          <a:p>
            <a:pPr algn="ctr" rtl="0">
              <a:lnSpc>
                <a:spcPts val="2100"/>
              </a:lnSpc>
            </a:pPr>
            <a:endParaRPr/>
          </a:p>
        </p:txBody>
      </p:sp>
      <p:sp>
        <p:nvSpPr>
          <p:cNvPr id="2" name="Freeform 2"/>
          <p:cNvSpPr/>
          <p:nvPr/>
        </p:nvSpPr>
        <p:spPr>
          <a:xfrm>
            <a:off x="-2564107" y="-7353548"/>
            <a:ext cx="9418799" cy="10078481"/>
          </a:xfrm>
          <a:custGeom>
            <a:avLst/>
            <a:gdLst/>
            <a:ahLst/>
            <a:cxnLst/>
            <a:rect l="l" t="t" r="r" b="b"/>
            <a:pathLst>
              <a:path w="9418799" h="10078481">
                <a:moveTo>
                  <a:pt x="0" y="0"/>
                </a:moveTo>
                <a:lnTo>
                  <a:pt x="9418799" y="0"/>
                </a:lnTo>
                <a:lnTo>
                  <a:pt x="9418799" y="10078482"/>
                </a:lnTo>
                <a:lnTo>
                  <a:pt x="0" y="1007848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3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zh-TW" dirty="0"/>
          </a:p>
        </p:txBody>
      </p:sp>
      <p:sp>
        <p:nvSpPr>
          <p:cNvPr id="14" name="TextBox 14"/>
          <p:cNvSpPr txBox="1"/>
          <p:nvPr/>
        </p:nvSpPr>
        <p:spPr>
          <a:xfrm>
            <a:off x="9353311" y="5181668"/>
            <a:ext cx="1661344" cy="1074029"/>
          </a:xfrm>
          <a:prstGeom prst="rect">
            <a:avLst/>
          </a:prstGeom>
        </p:spPr>
        <p:txBody>
          <a:bodyPr lIns="50800" tIns="50800" rIns="50800" bIns="50800" rtlCol="0" anchor="ctr"/>
          <a:lstStyle/>
          <a:p>
            <a:pPr algn="ctr" rtl="0">
              <a:lnSpc>
                <a:spcPts val="2100"/>
              </a:lnSpc>
            </a:pPr>
            <a:endParaRPr/>
          </a:p>
        </p:txBody>
      </p:sp>
      <p:sp>
        <p:nvSpPr>
          <p:cNvPr id="15" name="Freeform 15"/>
          <p:cNvSpPr/>
          <p:nvPr/>
        </p:nvSpPr>
        <p:spPr>
          <a:xfrm>
            <a:off x="11461018" y="759168"/>
            <a:ext cx="9418799" cy="10078481"/>
          </a:xfrm>
          <a:custGeom>
            <a:avLst/>
            <a:gdLst/>
            <a:ahLst/>
            <a:cxnLst/>
            <a:rect l="l" t="t" r="r" b="b"/>
            <a:pathLst>
              <a:path w="9418799" h="10078481">
                <a:moveTo>
                  <a:pt x="0" y="0"/>
                </a:moveTo>
                <a:lnTo>
                  <a:pt x="9418799" y="0"/>
                </a:lnTo>
                <a:lnTo>
                  <a:pt x="9418799" y="10078481"/>
                </a:lnTo>
                <a:lnTo>
                  <a:pt x="0" y="1007848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3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zh-TW"/>
          </a:p>
        </p:txBody>
      </p:sp>
      <p:sp>
        <p:nvSpPr>
          <p:cNvPr id="21" name="TextBox 21"/>
          <p:cNvSpPr txBox="1"/>
          <p:nvPr/>
        </p:nvSpPr>
        <p:spPr>
          <a:xfrm>
            <a:off x="10676670" y="3421640"/>
            <a:ext cx="899344" cy="649981"/>
          </a:xfrm>
          <a:prstGeom prst="rect">
            <a:avLst/>
          </a:prstGeom>
        </p:spPr>
        <p:txBody>
          <a:bodyPr lIns="50800" tIns="50800" rIns="50800" bIns="50800" rtlCol="0" anchor="ctr"/>
          <a:lstStyle/>
          <a:p>
            <a:pPr algn="ctr" rtl="0">
              <a:lnSpc>
                <a:spcPts val="2100"/>
              </a:lnSpc>
            </a:pPr>
            <a:endParaRPr/>
          </a:p>
        </p:txBody>
      </p:sp>
      <p:grpSp>
        <p:nvGrpSpPr>
          <p:cNvPr id="28" name="Group 28"/>
          <p:cNvGrpSpPr/>
          <p:nvPr/>
        </p:nvGrpSpPr>
        <p:grpSpPr>
          <a:xfrm>
            <a:off x="-674710" y="8498591"/>
            <a:ext cx="19281670" cy="2271793"/>
            <a:chOff x="0" y="0"/>
            <a:chExt cx="5078300" cy="598332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5078300" cy="598332"/>
            </a:xfrm>
            <a:custGeom>
              <a:avLst/>
              <a:gdLst/>
              <a:ahLst/>
              <a:cxnLst/>
              <a:rect l="l" t="t" r="r" b="b"/>
              <a:pathLst>
                <a:path w="5078300" h="598332">
                  <a:moveTo>
                    <a:pt x="0" y="0"/>
                  </a:moveTo>
                  <a:lnTo>
                    <a:pt x="5078300" y="0"/>
                  </a:lnTo>
                  <a:lnTo>
                    <a:pt x="5078300" y="598332"/>
                  </a:lnTo>
                  <a:lnTo>
                    <a:pt x="0" y="598332"/>
                  </a:lnTo>
                  <a:close/>
                </a:path>
              </a:pathLst>
            </a:custGeom>
            <a:gradFill rotWithShape="1">
              <a:gsLst>
                <a:gs pos="0">
                  <a:srgbClr val="649CDC">
                    <a:alpha val="100000"/>
                  </a:srgbClr>
                </a:gs>
                <a:gs pos="100000">
                  <a:srgbClr val="19317D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zh-TW"/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0" y="-38100"/>
              <a:ext cx="5078300" cy="63643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2659"/>
                </a:lnSpc>
              </a:pPr>
              <a:endParaRPr/>
            </a:p>
          </p:txBody>
        </p:sp>
      </p:grpSp>
      <p:sp>
        <p:nvSpPr>
          <p:cNvPr id="44" name="Freeform 44"/>
          <p:cNvSpPr/>
          <p:nvPr/>
        </p:nvSpPr>
        <p:spPr>
          <a:xfrm>
            <a:off x="15193206" y="9043031"/>
            <a:ext cx="2413246" cy="554217"/>
          </a:xfrm>
          <a:custGeom>
            <a:avLst/>
            <a:gdLst/>
            <a:ahLst/>
            <a:cxnLst/>
            <a:rect l="l" t="t" r="r" b="b"/>
            <a:pathLst>
              <a:path w="2413246" h="554217">
                <a:moveTo>
                  <a:pt x="0" y="0"/>
                </a:moveTo>
                <a:lnTo>
                  <a:pt x="2413246" y="0"/>
                </a:lnTo>
                <a:lnTo>
                  <a:pt x="2413246" y="554217"/>
                </a:lnTo>
                <a:lnTo>
                  <a:pt x="0" y="55421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74" b="-74"/>
            </a:stretch>
          </a:blipFill>
        </p:spPr>
        <p:txBody>
          <a:bodyPr/>
          <a:lstStyle/>
          <a:p>
            <a:endParaRPr lang="zh-TW"/>
          </a:p>
        </p:txBody>
      </p:sp>
      <p:sp>
        <p:nvSpPr>
          <p:cNvPr id="54" name="TextBox 10">
            <a:extLst>
              <a:ext uri="{FF2B5EF4-FFF2-40B4-BE49-F238E27FC236}">
                <a16:creationId xmlns:a16="http://schemas.microsoft.com/office/drawing/2014/main" id="{7C93B0A7-F61F-5DAA-B7E5-D07AF64335F7}"/>
              </a:ext>
            </a:extLst>
          </p:cNvPr>
          <p:cNvSpPr txBox="1"/>
          <p:nvPr/>
        </p:nvSpPr>
        <p:spPr>
          <a:xfrm>
            <a:off x="1034952" y="8670161"/>
            <a:ext cx="12071447" cy="15602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 rtl="0">
              <a:lnSpc>
                <a:spcPct val="150000"/>
              </a:lnSpc>
            </a:pPr>
            <a:r>
              <a:rPr lang="zh-TW" sz="3600" u="none" baseline="0" dirty="0">
                <a:solidFill>
                  <a:srgbClr val="FFFFFF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Effra"/>
                <a:sym typeface="Effra"/>
              </a:rPr>
              <a:t>是否有疑問？請寄送電子郵件至 program@soroptimist.org</a:t>
            </a:r>
          </a:p>
        </p:txBody>
      </p:sp>
      <p:sp>
        <p:nvSpPr>
          <p:cNvPr id="50" name="Freeform 10"/>
          <p:cNvSpPr/>
          <p:nvPr/>
        </p:nvSpPr>
        <p:spPr>
          <a:xfrm>
            <a:off x="3452397" y="2160169"/>
            <a:ext cx="11383206" cy="5014247"/>
          </a:xfrm>
          <a:custGeom>
            <a:avLst/>
            <a:gdLst/>
            <a:ahLst/>
            <a:cxnLst/>
            <a:rect l="l" t="t" r="r" b="b"/>
            <a:pathLst>
              <a:path w="952253" h="1075768">
                <a:moveTo>
                  <a:pt x="32119" y="0"/>
                </a:moveTo>
                <a:lnTo>
                  <a:pt x="920134" y="0"/>
                </a:lnTo>
                <a:cubicBezTo>
                  <a:pt x="928652" y="0"/>
                  <a:pt x="936822" y="3384"/>
                  <a:pt x="942845" y="9407"/>
                </a:cubicBezTo>
                <a:cubicBezTo>
                  <a:pt x="948869" y="15431"/>
                  <a:pt x="952253" y="23600"/>
                  <a:pt x="952253" y="32119"/>
                </a:cubicBezTo>
                <a:lnTo>
                  <a:pt x="952253" y="1043649"/>
                </a:lnTo>
                <a:cubicBezTo>
                  <a:pt x="952253" y="1061388"/>
                  <a:pt x="937873" y="1075768"/>
                  <a:pt x="920134" y="1075768"/>
                </a:cubicBezTo>
                <a:lnTo>
                  <a:pt x="32119" y="1075768"/>
                </a:lnTo>
                <a:cubicBezTo>
                  <a:pt x="14380" y="1075768"/>
                  <a:pt x="0" y="1061388"/>
                  <a:pt x="0" y="1043649"/>
                </a:cubicBezTo>
                <a:lnTo>
                  <a:pt x="0" y="32119"/>
                </a:lnTo>
                <a:cubicBezTo>
                  <a:pt x="0" y="14380"/>
                  <a:pt x="14380" y="0"/>
                  <a:pt x="32119" y="0"/>
                </a:cubicBezTo>
                <a:close/>
              </a:path>
            </a:pathLst>
          </a:custGeom>
          <a:solidFill>
            <a:srgbClr val="F6F5F8"/>
          </a:solidFill>
        </p:spPr>
        <p:txBody>
          <a:bodyPr/>
          <a:lstStyle/>
          <a:p>
            <a:endParaRPr lang="zh-TW"/>
          </a:p>
        </p:txBody>
      </p:sp>
      <p:grpSp>
        <p:nvGrpSpPr>
          <p:cNvPr id="46" name="Group 19">
            <a:extLst>
              <a:ext uri="{FF2B5EF4-FFF2-40B4-BE49-F238E27FC236}">
                <a16:creationId xmlns:a16="http://schemas.microsoft.com/office/drawing/2014/main" id="{15A5F3CB-C727-FFBA-C253-D88555B3E17F}"/>
              </a:ext>
            </a:extLst>
          </p:cNvPr>
          <p:cNvGrpSpPr/>
          <p:nvPr/>
        </p:nvGrpSpPr>
        <p:grpSpPr>
          <a:xfrm>
            <a:off x="8094302" y="4610796"/>
            <a:ext cx="2099396" cy="2154982"/>
            <a:chOff x="0" y="0"/>
            <a:chExt cx="698500" cy="812800"/>
          </a:xfrm>
        </p:grpSpPr>
        <p:sp>
          <p:nvSpPr>
            <p:cNvPr id="47" name="Freeform 20">
              <a:extLst>
                <a:ext uri="{FF2B5EF4-FFF2-40B4-BE49-F238E27FC236}">
                  <a16:creationId xmlns:a16="http://schemas.microsoft.com/office/drawing/2014/main" id="{50C65C7D-2C16-8E9C-E9E6-674547FEB58D}"/>
                </a:ext>
              </a:extLst>
            </p:cNvPr>
            <p:cNvSpPr/>
            <p:nvPr/>
          </p:nvSpPr>
          <p:spPr>
            <a:xfrm>
              <a:off x="0" y="21309"/>
              <a:ext cx="698500" cy="770183"/>
            </a:xfrm>
            <a:custGeom>
              <a:avLst/>
              <a:gdLst/>
              <a:ahLst/>
              <a:cxnLst/>
              <a:rect l="l" t="t" r="r" b="b"/>
              <a:pathLst>
                <a:path w="698500" h="770183">
                  <a:moveTo>
                    <a:pt x="445165" y="34496"/>
                  </a:moveTo>
                  <a:lnTo>
                    <a:pt x="602585" y="126086"/>
                  </a:lnTo>
                  <a:cubicBezTo>
                    <a:pt x="661968" y="160636"/>
                    <a:pt x="698500" y="224156"/>
                    <a:pt x="698500" y="292859"/>
                  </a:cubicBezTo>
                  <a:lnTo>
                    <a:pt x="698500" y="477323"/>
                  </a:lnTo>
                  <a:cubicBezTo>
                    <a:pt x="698500" y="546026"/>
                    <a:pt x="661968" y="609546"/>
                    <a:pt x="602585" y="644096"/>
                  </a:cubicBezTo>
                  <a:lnTo>
                    <a:pt x="445165" y="735686"/>
                  </a:lnTo>
                  <a:cubicBezTo>
                    <a:pt x="385874" y="770182"/>
                    <a:pt x="312626" y="770182"/>
                    <a:pt x="253335" y="735686"/>
                  </a:cubicBezTo>
                  <a:lnTo>
                    <a:pt x="95915" y="644096"/>
                  </a:lnTo>
                  <a:cubicBezTo>
                    <a:pt x="36532" y="609546"/>
                    <a:pt x="0" y="546026"/>
                    <a:pt x="0" y="477323"/>
                  </a:cubicBezTo>
                  <a:lnTo>
                    <a:pt x="0" y="292859"/>
                  </a:lnTo>
                  <a:cubicBezTo>
                    <a:pt x="0" y="224156"/>
                    <a:pt x="36532" y="160636"/>
                    <a:pt x="95915" y="126086"/>
                  </a:cubicBezTo>
                  <a:lnTo>
                    <a:pt x="253335" y="34496"/>
                  </a:lnTo>
                  <a:cubicBezTo>
                    <a:pt x="312626" y="0"/>
                    <a:pt x="385874" y="0"/>
                    <a:pt x="445165" y="34496"/>
                  </a:cubicBezTo>
                  <a:close/>
                </a:path>
              </a:pathLst>
            </a:custGeom>
            <a:solidFill>
              <a:srgbClr val="293374"/>
            </a:solidFill>
          </p:spPr>
          <p:txBody>
            <a:bodyPr/>
            <a:lstStyle/>
            <a:p>
              <a:endParaRPr lang="zh-TW"/>
            </a:p>
          </p:txBody>
        </p:sp>
        <p:sp>
          <p:nvSpPr>
            <p:cNvPr id="48" name="TextBox 21">
              <a:extLst>
                <a:ext uri="{FF2B5EF4-FFF2-40B4-BE49-F238E27FC236}">
                  <a16:creationId xmlns:a16="http://schemas.microsoft.com/office/drawing/2014/main" id="{4F269DA8-1A36-8107-E6E1-9FFBC253449F}"/>
                </a:ext>
              </a:extLst>
            </p:cNvPr>
            <p:cNvSpPr txBox="1"/>
            <p:nvPr/>
          </p:nvSpPr>
          <p:spPr>
            <a:xfrm>
              <a:off x="0" y="168275"/>
              <a:ext cx="698500" cy="5048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2100"/>
                </a:lnSpc>
              </a:pPr>
              <a:endParaRPr/>
            </a:p>
          </p:txBody>
        </p:sp>
      </p:grpSp>
      <p:sp>
        <p:nvSpPr>
          <p:cNvPr id="34" name="TextBox 34"/>
          <p:cNvSpPr txBox="1"/>
          <p:nvPr/>
        </p:nvSpPr>
        <p:spPr>
          <a:xfrm>
            <a:off x="3452396" y="2606559"/>
            <a:ext cx="11410917" cy="163968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rtl="0">
              <a:lnSpc>
                <a:spcPts val="14557"/>
              </a:lnSpc>
            </a:pPr>
            <a:r>
              <a:rPr lang="zh-TW" sz="8000" b="1" u="none" baseline="0" dirty="0">
                <a:solidFill>
                  <a:srgbClr val="A92A6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Calibri (MS) Bold"/>
                <a:sym typeface="Calibri (MS) Bold"/>
              </a:rPr>
              <a:t>截止日期</a:t>
            </a:r>
            <a:r>
              <a:rPr lang="zh-TW" altLang="en-US" sz="8000" b="1" u="none" baseline="0" dirty="0">
                <a:solidFill>
                  <a:srgbClr val="A92A6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Calibri (MS) Bold"/>
                <a:sym typeface="Calibri (MS) Bold"/>
              </a:rPr>
              <a:t>：</a:t>
            </a:r>
            <a:r>
              <a:rPr lang="zh-TW" sz="8000" b="1" u="none" baseline="0" dirty="0">
                <a:solidFill>
                  <a:srgbClr val="A92A6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Calibri (MS) Bold"/>
                <a:sym typeface="Calibri (MS) Bold"/>
              </a:rPr>
              <a:t>6 月 30 日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5067396" y="959532"/>
            <a:ext cx="8153208" cy="10002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0">
              <a:lnSpc>
                <a:spcPts val="7799"/>
              </a:lnSpc>
            </a:pPr>
            <a:r>
              <a:rPr lang="zh-TW" sz="6500" b="1" u="none" baseline="0" dirty="0">
                <a:solidFill>
                  <a:srgbClr val="293374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Effra"/>
                <a:sym typeface="Effra"/>
              </a:rPr>
              <a:t>向 SIA 匯報</a:t>
            </a:r>
          </a:p>
        </p:txBody>
      </p:sp>
      <p:sp>
        <p:nvSpPr>
          <p:cNvPr id="45" name="Freeform 13">
            <a:extLst>
              <a:ext uri="{FF2B5EF4-FFF2-40B4-BE49-F238E27FC236}">
                <a16:creationId xmlns:a16="http://schemas.microsoft.com/office/drawing/2014/main" id="{8B286910-6CCB-8AED-0CB5-D554985C864D}"/>
              </a:ext>
            </a:extLst>
          </p:cNvPr>
          <p:cNvSpPr/>
          <p:nvPr/>
        </p:nvSpPr>
        <p:spPr>
          <a:xfrm>
            <a:off x="8495610" y="4989925"/>
            <a:ext cx="1296780" cy="1296780"/>
          </a:xfrm>
          <a:custGeom>
            <a:avLst/>
            <a:gdLst/>
            <a:ahLst/>
            <a:cxnLst/>
            <a:rect l="l" t="t" r="r" b="b"/>
            <a:pathLst>
              <a:path w="1296780" h="1296780">
                <a:moveTo>
                  <a:pt x="0" y="0"/>
                </a:moveTo>
                <a:lnTo>
                  <a:pt x="1296781" y="0"/>
                </a:lnTo>
                <a:lnTo>
                  <a:pt x="1296781" y="1296781"/>
                </a:lnTo>
                <a:lnTo>
                  <a:pt x="0" y="129678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zh-TW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Freeform 10">
            <a:extLst>
              <a:ext uri="{FF2B5EF4-FFF2-40B4-BE49-F238E27FC236}">
                <a16:creationId xmlns:a16="http://schemas.microsoft.com/office/drawing/2014/main" id="{A510B977-9F44-9176-21C5-518D8AB7A56A}"/>
              </a:ext>
            </a:extLst>
          </p:cNvPr>
          <p:cNvSpPr/>
          <p:nvPr/>
        </p:nvSpPr>
        <p:spPr>
          <a:xfrm>
            <a:off x="9848656" y="6460566"/>
            <a:ext cx="4353932" cy="3026334"/>
          </a:xfrm>
          <a:custGeom>
            <a:avLst/>
            <a:gdLst/>
            <a:ahLst/>
            <a:cxnLst/>
            <a:rect l="l" t="t" r="r" b="b"/>
            <a:pathLst>
              <a:path w="952253" h="1075768">
                <a:moveTo>
                  <a:pt x="32119" y="0"/>
                </a:moveTo>
                <a:lnTo>
                  <a:pt x="920134" y="0"/>
                </a:lnTo>
                <a:cubicBezTo>
                  <a:pt x="928652" y="0"/>
                  <a:pt x="936822" y="3384"/>
                  <a:pt x="942845" y="9407"/>
                </a:cubicBezTo>
                <a:cubicBezTo>
                  <a:pt x="948869" y="15431"/>
                  <a:pt x="952253" y="23600"/>
                  <a:pt x="952253" y="32119"/>
                </a:cubicBezTo>
                <a:lnTo>
                  <a:pt x="952253" y="1043649"/>
                </a:lnTo>
                <a:cubicBezTo>
                  <a:pt x="952253" y="1061388"/>
                  <a:pt x="937873" y="1075768"/>
                  <a:pt x="920134" y="1075768"/>
                </a:cubicBezTo>
                <a:lnTo>
                  <a:pt x="32119" y="1075768"/>
                </a:lnTo>
                <a:cubicBezTo>
                  <a:pt x="14380" y="1075768"/>
                  <a:pt x="0" y="1061388"/>
                  <a:pt x="0" y="1043649"/>
                </a:cubicBezTo>
                <a:lnTo>
                  <a:pt x="0" y="32119"/>
                </a:lnTo>
                <a:cubicBezTo>
                  <a:pt x="0" y="14380"/>
                  <a:pt x="14380" y="0"/>
                  <a:pt x="32119" y="0"/>
                </a:cubicBezTo>
                <a:close/>
              </a:path>
            </a:pathLst>
          </a:custGeom>
          <a:solidFill>
            <a:srgbClr val="F6F5F8"/>
          </a:solidFill>
        </p:spPr>
        <p:txBody>
          <a:bodyPr/>
          <a:lstStyle/>
          <a:p>
            <a:endParaRPr lang="zh-TW"/>
          </a:p>
        </p:txBody>
      </p:sp>
      <p:sp>
        <p:nvSpPr>
          <p:cNvPr id="42" name="Freeform 10">
            <a:extLst>
              <a:ext uri="{FF2B5EF4-FFF2-40B4-BE49-F238E27FC236}">
                <a16:creationId xmlns:a16="http://schemas.microsoft.com/office/drawing/2014/main" id="{84A6B842-B982-4573-CDA5-2E367FD21B00}"/>
              </a:ext>
            </a:extLst>
          </p:cNvPr>
          <p:cNvSpPr/>
          <p:nvPr/>
        </p:nvSpPr>
        <p:spPr>
          <a:xfrm>
            <a:off x="4083137" y="6452500"/>
            <a:ext cx="4353932" cy="3026334"/>
          </a:xfrm>
          <a:custGeom>
            <a:avLst/>
            <a:gdLst/>
            <a:ahLst/>
            <a:cxnLst/>
            <a:rect l="l" t="t" r="r" b="b"/>
            <a:pathLst>
              <a:path w="952253" h="1075768">
                <a:moveTo>
                  <a:pt x="32119" y="0"/>
                </a:moveTo>
                <a:lnTo>
                  <a:pt x="920134" y="0"/>
                </a:lnTo>
                <a:cubicBezTo>
                  <a:pt x="928652" y="0"/>
                  <a:pt x="936822" y="3384"/>
                  <a:pt x="942845" y="9407"/>
                </a:cubicBezTo>
                <a:cubicBezTo>
                  <a:pt x="948869" y="15431"/>
                  <a:pt x="952253" y="23600"/>
                  <a:pt x="952253" y="32119"/>
                </a:cubicBezTo>
                <a:lnTo>
                  <a:pt x="952253" y="1043649"/>
                </a:lnTo>
                <a:cubicBezTo>
                  <a:pt x="952253" y="1061388"/>
                  <a:pt x="937873" y="1075768"/>
                  <a:pt x="920134" y="1075768"/>
                </a:cubicBezTo>
                <a:lnTo>
                  <a:pt x="32119" y="1075768"/>
                </a:lnTo>
                <a:cubicBezTo>
                  <a:pt x="14380" y="1075768"/>
                  <a:pt x="0" y="1061388"/>
                  <a:pt x="0" y="1043649"/>
                </a:cubicBezTo>
                <a:lnTo>
                  <a:pt x="0" y="32119"/>
                </a:lnTo>
                <a:cubicBezTo>
                  <a:pt x="0" y="14380"/>
                  <a:pt x="14380" y="0"/>
                  <a:pt x="32119" y="0"/>
                </a:cubicBezTo>
                <a:close/>
              </a:path>
            </a:pathLst>
          </a:custGeom>
          <a:solidFill>
            <a:srgbClr val="F6F5F8"/>
          </a:solidFill>
        </p:spPr>
        <p:txBody>
          <a:bodyPr/>
          <a:lstStyle/>
          <a:p>
            <a:endParaRPr lang="zh-TW"/>
          </a:p>
        </p:txBody>
      </p:sp>
      <p:sp>
        <p:nvSpPr>
          <p:cNvPr id="39" name="Freeform 10">
            <a:extLst>
              <a:ext uri="{FF2B5EF4-FFF2-40B4-BE49-F238E27FC236}">
                <a16:creationId xmlns:a16="http://schemas.microsoft.com/office/drawing/2014/main" id="{62E277FD-3929-A5D8-822B-669BE9A6D4FA}"/>
              </a:ext>
            </a:extLst>
          </p:cNvPr>
          <p:cNvSpPr/>
          <p:nvPr/>
        </p:nvSpPr>
        <p:spPr>
          <a:xfrm>
            <a:off x="12714184" y="2830570"/>
            <a:ext cx="4353932" cy="3026334"/>
          </a:xfrm>
          <a:custGeom>
            <a:avLst/>
            <a:gdLst/>
            <a:ahLst/>
            <a:cxnLst/>
            <a:rect l="l" t="t" r="r" b="b"/>
            <a:pathLst>
              <a:path w="952253" h="1075768">
                <a:moveTo>
                  <a:pt x="32119" y="0"/>
                </a:moveTo>
                <a:lnTo>
                  <a:pt x="920134" y="0"/>
                </a:lnTo>
                <a:cubicBezTo>
                  <a:pt x="928652" y="0"/>
                  <a:pt x="936822" y="3384"/>
                  <a:pt x="942845" y="9407"/>
                </a:cubicBezTo>
                <a:cubicBezTo>
                  <a:pt x="948869" y="15431"/>
                  <a:pt x="952253" y="23600"/>
                  <a:pt x="952253" y="32119"/>
                </a:cubicBezTo>
                <a:lnTo>
                  <a:pt x="952253" y="1043649"/>
                </a:lnTo>
                <a:cubicBezTo>
                  <a:pt x="952253" y="1061388"/>
                  <a:pt x="937873" y="1075768"/>
                  <a:pt x="920134" y="1075768"/>
                </a:cubicBezTo>
                <a:lnTo>
                  <a:pt x="32119" y="1075768"/>
                </a:lnTo>
                <a:cubicBezTo>
                  <a:pt x="14380" y="1075768"/>
                  <a:pt x="0" y="1061388"/>
                  <a:pt x="0" y="1043649"/>
                </a:cubicBezTo>
                <a:lnTo>
                  <a:pt x="0" y="32119"/>
                </a:lnTo>
                <a:cubicBezTo>
                  <a:pt x="0" y="14380"/>
                  <a:pt x="14380" y="0"/>
                  <a:pt x="32119" y="0"/>
                </a:cubicBezTo>
                <a:close/>
              </a:path>
            </a:pathLst>
          </a:custGeom>
          <a:solidFill>
            <a:srgbClr val="F6F5F8"/>
          </a:solidFill>
        </p:spPr>
        <p:txBody>
          <a:bodyPr/>
          <a:lstStyle/>
          <a:p>
            <a:endParaRPr lang="zh-TW"/>
          </a:p>
        </p:txBody>
      </p:sp>
      <p:sp>
        <p:nvSpPr>
          <p:cNvPr id="36" name="Freeform 10">
            <a:extLst>
              <a:ext uri="{FF2B5EF4-FFF2-40B4-BE49-F238E27FC236}">
                <a16:creationId xmlns:a16="http://schemas.microsoft.com/office/drawing/2014/main" id="{9F76D6A8-F6EB-5887-5A88-9A7A9A28BA6A}"/>
              </a:ext>
            </a:extLst>
          </p:cNvPr>
          <p:cNvSpPr/>
          <p:nvPr/>
        </p:nvSpPr>
        <p:spPr>
          <a:xfrm>
            <a:off x="6981990" y="2825345"/>
            <a:ext cx="4353932" cy="3026334"/>
          </a:xfrm>
          <a:custGeom>
            <a:avLst/>
            <a:gdLst/>
            <a:ahLst/>
            <a:cxnLst/>
            <a:rect l="l" t="t" r="r" b="b"/>
            <a:pathLst>
              <a:path w="952253" h="1075768">
                <a:moveTo>
                  <a:pt x="32119" y="0"/>
                </a:moveTo>
                <a:lnTo>
                  <a:pt x="920134" y="0"/>
                </a:lnTo>
                <a:cubicBezTo>
                  <a:pt x="928652" y="0"/>
                  <a:pt x="936822" y="3384"/>
                  <a:pt x="942845" y="9407"/>
                </a:cubicBezTo>
                <a:cubicBezTo>
                  <a:pt x="948869" y="15431"/>
                  <a:pt x="952253" y="23600"/>
                  <a:pt x="952253" y="32119"/>
                </a:cubicBezTo>
                <a:lnTo>
                  <a:pt x="952253" y="1043649"/>
                </a:lnTo>
                <a:cubicBezTo>
                  <a:pt x="952253" y="1061388"/>
                  <a:pt x="937873" y="1075768"/>
                  <a:pt x="920134" y="1075768"/>
                </a:cubicBezTo>
                <a:lnTo>
                  <a:pt x="32119" y="1075768"/>
                </a:lnTo>
                <a:cubicBezTo>
                  <a:pt x="14380" y="1075768"/>
                  <a:pt x="0" y="1061388"/>
                  <a:pt x="0" y="1043649"/>
                </a:cubicBezTo>
                <a:lnTo>
                  <a:pt x="0" y="32119"/>
                </a:lnTo>
                <a:cubicBezTo>
                  <a:pt x="0" y="14380"/>
                  <a:pt x="14380" y="0"/>
                  <a:pt x="32119" y="0"/>
                </a:cubicBezTo>
                <a:close/>
              </a:path>
            </a:pathLst>
          </a:custGeom>
          <a:solidFill>
            <a:srgbClr val="F6F5F8"/>
          </a:solidFill>
        </p:spPr>
        <p:txBody>
          <a:bodyPr/>
          <a:lstStyle/>
          <a:p>
            <a:endParaRPr lang="zh-TW"/>
          </a:p>
        </p:txBody>
      </p:sp>
      <p:sp>
        <p:nvSpPr>
          <p:cNvPr id="33" name="Freeform 10">
            <a:extLst>
              <a:ext uri="{FF2B5EF4-FFF2-40B4-BE49-F238E27FC236}">
                <a16:creationId xmlns:a16="http://schemas.microsoft.com/office/drawing/2014/main" id="{B6A3471D-5918-AC06-29A9-E5F32E484067}"/>
              </a:ext>
            </a:extLst>
          </p:cNvPr>
          <p:cNvSpPr/>
          <p:nvPr/>
        </p:nvSpPr>
        <p:spPr>
          <a:xfrm>
            <a:off x="1249796" y="2748325"/>
            <a:ext cx="4353932" cy="3026334"/>
          </a:xfrm>
          <a:custGeom>
            <a:avLst/>
            <a:gdLst/>
            <a:ahLst/>
            <a:cxnLst/>
            <a:rect l="l" t="t" r="r" b="b"/>
            <a:pathLst>
              <a:path w="952253" h="1075768">
                <a:moveTo>
                  <a:pt x="32119" y="0"/>
                </a:moveTo>
                <a:lnTo>
                  <a:pt x="920134" y="0"/>
                </a:lnTo>
                <a:cubicBezTo>
                  <a:pt x="928652" y="0"/>
                  <a:pt x="936822" y="3384"/>
                  <a:pt x="942845" y="9407"/>
                </a:cubicBezTo>
                <a:cubicBezTo>
                  <a:pt x="948869" y="15431"/>
                  <a:pt x="952253" y="23600"/>
                  <a:pt x="952253" y="32119"/>
                </a:cubicBezTo>
                <a:lnTo>
                  <a:pt x="952253" y="1043649"/>
                </a:lnTo>
                <a:cubicBezTo>
                  <a:pt x="952253" y="1061388"/>
                  <a:pt x="937873" y="1075768"/>
                  <a:pt x="920134" y="1075768"/>
                </a:cubicBezTo>
                <a:lnTo>
                  <a:pt x="32119" y="1075768"/>
                </a:lnTo>
                <a:cubicBezTo>
                  <a:pt x="14380" y="1075768"/>
                  <a:pt x="0" y="1061388"/>
                  <a:pt x="0" y="1043649"/>
                </a:cubicBezTo>
                <a:lnTo>
                  <a:pt x="0" y="32119"/>
                </a:lnTo>
                <a:cubicBezTo>
                  <a:pt x="0" y="14380"/>
                  <a:pt x="14380" y="0"/>
                  <a:pt x="32119" y="0"/>
                </a:cubicBezTo>
                <a:close/>
              </a:path>
            </a:pathLst>
          </a:custGeom>
          <a:solidFill>
            <a:srgbClr val="F6F5F8"/>
          </a:solidFill>
        </p:spPr>
        <p:txBody>
          <a:bodyPr/>
          <a:lstStyle/>
          <a:p>
            <a:endParaRPr lang="zh-TW"/>
          </a:p>
        </p:txBody>
      </p:sp>
      <p:grpSp>
        <p:nvGrpSpPr>
          <p:cNvPr id="2" name="Group 2"/>
          <p:cNvGrpSpPr/>
          <p:nvPr/>
        </p:nvGrpSpPr>
        <p:grpSpPr>
          <a:xfrm>
            <a:off x="-466923" y="-436199"/>
            <a:ext cx="19281670" cy="2691533"/>
            <a:chOff x="0" y="0"/>
            <a:chExt cx="5078300" cy="70888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078300" cy="708881"/>
            </a:xfrm>
            <a:custGeom>
              <a:avLst/>
              <a:gdLst/>
              <a:ahLst/>
              <a:cxnLst/>
              <a:rect l="l" t="t" r="r" b="b"/>
              <a:pathLst>
                <a:path w="5078300" h="708881">
                  <a:moveTo>
                    <a:pt x="0" y="0"/>
                  </a:moveTo>
                  <a:lnTo>
                    <a:pt x="5078300" y="0"/>
                  </a:lnTo>
                  <a:lnTo>
                    <a:pt x="5078300" y="708881"/>
                  </a:lnTo>
                  <a:lnTo>
                    <a:pt x="0" y="708881"/>
                  </a:lnTo>
                  <a:close/>
                </a:path>
              </a:pathLst>
            </a:custGeom>
            <a:gradFill rotWithShape="1">
              <a:gsLst>
                <a:gs pos="0">
                  <a:srgbClr val="649CDC">
                    <a:alpha val="100000"/>
                  </a:srgbClr>
                </a:gs>
                <a:gs pos="100000">
                  <a:srgbClr val="19317D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zh-TW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5078300" cy="74698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15193206" y="9043031"/>
            <a:ext cx="2413246" cy="554217"/>
          </a:xfrm>
          <a:custGeom>
            <a:avLst/>
            <a:gdLst/>
            <a:ahLst/>
            <a:cxnLst/>
            <a:rect l="l" t="t" r="r" b="b"/>
            <a:pathLst>
              <a:path w="2413246" h="554217">
                <a:moveTo>
                  <a:pt x="0" y="0"/>
                </a:moveTo>
                <a:lnTo>
                  <a:pt x="2413246" y="0"/>
                </a:lnTo>
                <a:lnTo>
                  <a:pt x="2413246" y="554217"/>
                </a:lnTo>
                <a:lnTo>
                  <a:pt x="0" y="55421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98" r="-198"/>
            </a:stretch>
          </a:blipFill>
        </p:spPr>
        <p:txBody>
          <a:bodyPr/>
          <a:lstStyle/>
          <a:p>
            <a:endParaRPr lang="zh-TW"/>
          </a:p>
        </p:txBody>
      </p:sp>
      <p:grpSp>
        <p:nvGrpSpPr>
          <p:cNvPr id="6" name="Group 6"/>
          <p:cNvGrpSpPr/>
          <p:nvPr/>
        </p:nvGrpSpPr>
        <p:grpSpPr>
          <a:xfrm>
            <a:off x="2625351" y="3019598"/>
            <a:ext cx="1697723" cy="1697723"/>
            <a:chOff x="0" y="0"/>
            <a:chExt cx="812800" cy="8128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293374"/>
            </a:solidFill>
          </p:spPr>
          <p:txBody>
            <a:bodyPr/>
            <a:lstStyle/>
            <a:p>
              <a:endParaRPr lang="zh-TW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2659"/>
                </a:lnSpc>
              </a:pPr>
              <a:endParaRPr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1249796" y="4897125"/>
            <a:ext cx="4353932" cy="57708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rtl="0">
              <a:lnSpc>
                <a:spcPts val="4500"/>
              </a:lnSpc>
            </a:pPr>
            <a:r>
              <a:rPr lang="zh-TW" sz="4000" b="1" u="none" baseline="0" dirty="0">
                <a:solidFill>
                  <a:srgbClr val="00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Calibri (MS) Bold"/>
                <a:sym typeface="Calibri (MS) Bold"/>
              </a:rPr>
              <a:t>宣導專案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005748" y="694450"/>
            <a:ext cx="8153208" cy="10002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 rtl="0">
              <a:lnSpc>
                <a:spcPts val="7799"/>
              </a:lnSpc>
            </a:pPr>
            <a:r>
              <a:rPr lang="zh-TW" sz="6500" b="1" u="none" baseline="0" dirty="0">
                <a:solidFill>
                  <a:srgbClr val="FFFFFF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Effra"/>
                <a:sym typeface="Effra"/>
              </a:rPr>
              <a:t>不合資格的專案</a:t>
            </a:r>
          </a:p>
        </p:txBody>
      </p:sp>
      <p:sp>
        <p:nvSpPr>
          <p:cNvPr id="11" name="Freeform 11"/>
          <p:cNvSpPr/>
          <p:nvPr/>
        </p:nvSpPr>
        <p:spPr>
          <a:xfrm>
            <a:off x="2966386" y="3299422"/>
            <a:ext cx="1076863" cy="1076863"/>
          </a:xfrm>
          <a:custGeom>
            <a:avLst/>
            <a:gdLst/>
            <a:ahLst/>
            <a:cxnLst/>
            <a:rect l="l" t="t" r="r" b="b"/>
            <a:pathLst>
              <a:path w="1076863" h="1076863">
                <a:moveTo>
                  <a:pt x="0" y="0"/>
                </a:moveTo>
                <a:lnTo>
                  <a:pt x="1076863" y="0"/>
                </a:lnTo>
                <a:lnTo>
                  <a:pt x="1076863" y="1076863"/>
                </a:lnTo>
                <a:lnTo>
                  <a:pt x="0" y="107686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zh-TW"/>
          </a:p>
        </p:txBody>
      </p:sp>
      <p:grpSp>
        <p:nvGrpSpPr>
          <p:cNvPr id="12" name="Group 12"/>
          <p:cNvGrpSpPr/>
          <p:nvPr/>
        </p:nvGrpSpPr>
        <p:grpSpPr>
          <a:xfrm>
            <a:off x="8310094" y="3019598"/>
            <a:ext cx="1697723" cy="1697723"/>
            <a:chOff x="0" y="0"/>
            <a:chExt cx="812800" cy="81280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BB4075"/>
            </a:solidFill>
          </p:spPr>
          <p:txBody>
            <a:bodyPr/>
            <a:lstStyle/>
            <a:p>
              <a:endParaRPr lang="zh-TW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5" name="Freeform 15"/>
          <p:cNvSpPr/>
          <p:nvPr/>
        </p:nvSpPr>
        <p:spPr>
          <a:xfrm>
            <a:off x="8599485" y="3283329"/>
            <a:ext cx="1148854" cy="1054857"/>
          </a:xfrm>
          <a:custGeom>
            <a:avLst/>
            <a:gdLst/>
            <a:ahLst/>
            <a:cxnLst/>
            <a:rect l="l" t="t" r="r" b="b"/>
            <a:pathLst>
              <a:path w="1148854" h="1054857">
                <a:moveTo>
                  <a:pt x="0" y="0"/>
                </a:moveTo>
                <a:lnTo>
                  <a:pt x="1148853" y="0"/>
                </a:lnTo>
                <a:lnTo>
                  <a:pt x="1148853" y="1054856"/>
                </a:lnTo>
                <a:lnTo>
                  <a:pt x="0" y="105485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zh-TW"/>
          </a:p>
        </p:txBody>
      </p:sp>
      <p:sp>
        <p:nvSpPr>
          <p:cNvPr id="16" name="TextBox 16"/>
          <p:cNvSpPr txBox="1"/>
          <p:nvPr/>
        </p:nvSpPr>
        <p:spPr>
          <a:xfrm>
            <a:off x="6981990" y="4952531"/>
            <a:ext cx="4353932" cy="57708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rtl="0">
              <a:lnSpc>
                <a:spcPts val="4500"/>
              </a:lnSpc>
            </a:pPr>
            <a:r>
              <a:rPr lang="zh-TW" sz="4000" b="1" u="none" baseline="0" dirty="0">
                <a:solidFill>
                  <a:srgbClr val="00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Calibri (MS) Bold"/>
                <a:sym typeface="Calibri (MS) Bold"/>
              </a:rPr>
              <a:t>一般社會賦權</a:t>
            </a:r>
          </a:p>
        </p:txBody>
      </p:sp>
      <p:grpSp>
        <p:nvGrpSpPr>
          <p:cNvPr id="17" name="Group 17"/>
          <p:cNvGrpSpPr/>
          <p:nvPr/>
        </p:nvGrpSpPr>
        <p:grpSpPr>
          <a:xfrm>
            <a:off x="13992222" y="3019598"/>
            <a:ext cx="1697723" cy="1697723"/>
            <a:chOff x="0" y="0"/>
            <a:chExt cx="812800" cy="81280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EE9701"/>
            </a:solidFill>
          </p:spPr>
          <p:txBody>
            <a:bodyPr/>
            <a:lstStyle/>
            <a:p>
              <a:endParaRPr lang="zh-TW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2659"/>
                </a:lnSpc>
              </a:pPr>
              <a:endParaRPr/>
            </a:p>
          </p:txBody>
        </p:sp>
      </p:grpSp>
      <p:sp>
        <p:nvSpPr>
          <p:cNvPr id="20" name="Freeform 20"/>
          <p:cNvSpPr/>
          <p:nvPr/>
        </p:nvSpPr>
        <p:spPr>
          <a:xfrm>
            <a:off x="14253208" y="3282274"/>
            <a:ext cx="1175751" cy="1116963"/>
          </a:xfrm>
          <a:custGeom>
            <a:avLst/>
            <a:gdLst/>
            <a:ahLst/>
            <a:cxnLst/>
            <a:rect l="l" t="t" r="r" b="b"/>
            <a:pathLst>
              <a:path w="1175751" h="1116963">
                <a:moveTo>
                  <a:pt x="0" y="0"/>
                </a:moveTo>
                <a:lnTo>
                  <a:pt x="1175751" y="0"/>
                </a:lnTo>
                <a:lnTo>
                  <a:pt x="1175751" y="1116964"/>
                </a:lnTo>
                <a:lnTo>
                  <a:pt x="0" y="111696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zh-TW"/>
          </a:p>
        </p:txBody>
      </p:sp>
      <p:sp>
        <p:nvSpPr>
          <p:cNvPr id="21" name="TextBox 21"/>
          <p:cNvSpPr txBox="1"/>
          <p:nvPr/>
        </p:nvSpPr>
        <p:spPr>
          <a:xfrm>
            <a:off x="12714184" y="4952531"/>
            <a:ext cx="4353932" cy="57708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rtl="0">
              <a:lnSpc>
                <a:spcPts val="4500"/>
              </a:lnSpc>
            </a:pPr>
            <a:r>
              <a:rPr lang="zh-TW" sz="4000" b="1" u="none" baseline="0" dirty="0">
                <a:solidFill>
                  <a:srgbClr val="00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Calibri (MS) Bold"/>
                <a:sym typeface="Calibri (MS) Bold"/>
              </a:rPr>
              <a:t>夢想計畫工作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5435925" y="6745022"/>
            <a:ext cx="1697723" cy="1697723"/>
            <a:chOff x="0" y="0"/>
            <a:chExt cx="812800" cy="812800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1799AB"/>
            </a:solidFill>
          </p:spPr>
          <p:txBody>
            <a:bodyPr/>
            <a:lstStyle/>
            <a:p>
              <a:endParaRPr lang="zh-TW"/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11201400" y="6819902"/>
            <a:ext cx="1697723" cy="1697723"/>
            <a:chOff x="0" y="0"/>
            <a:chExt cx="812800" cy="812800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6B1A63"/>
            </a:solidFill>
          </p:spPr>
          <p:txBody>
            <a:bodyPr/>
            <a:lstStyle/>
            <a:p>
              <a:endParaRPr lang="zh-TW"/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2659"/>
                </a:lnSpc>
              </a:pPr>
              <a:endParaRPr/>
            </a:p>
          </p:txBody>
        </p:sp>
      </p:grpSp>
      <p:sp>
        <p:nvSpPr>
          <p:cNvPr id="28" name="TextBox 28"/>
          <p:cNvSpPr txBox="1"/>
          <p:nvPr/>
        </p:nvSpPr>
        <p:spPr>
          <a:xfrm>
            <a:off x="4083136" y="8585375"/>
            <a:ext cx="4314046" cy="57708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rtl="0">
              <a:lnSpc>
                <a:spcPts val="4500"/>
              </a:lnSpc>
            </a:pPr>
            <a:r>
              <a:rPr lang="zh-TW" sz="4000" b="1" u="none" baseline="0" dirty="0">
                <a:solidFill>
                  <a:srgbClr val="00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Calibri (MS) Bold"/>
                <a:sym typeface="Calibri (MS) Bold"/>
              </a:rPr>
              <a:t>美化工程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9848657" y="8634732"/>
            <a:ext cx="4353931" cy="57708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rtl="0">
              <a:lnSpc>
                <a:spcPts val="4500"/>
              </a:lnSpc>
            </a:pPr>
            <a:r>
              <a:rPr lang="zh-TW" sz="4000" b="1" u="none" baseline="0" dirty="0">
                <a:solidFill>
                  <a:srgbClr val="00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Calibri (MS) Bold"/>
                <a:sym typeface="Calibri (MS) Bold"/>
              </a:rPr>
              <a:t>支持其他組織</a:t>
            </a:r>
          </a:p>
        </p:txBody>
      </p:sp>
      <p:sp>
        <p:nvSpPr>
          <p:cNvPr id="30" name="Freeform 30"/>
          <p:cNvSpPr/>
          <p:nvPr/>
        </p:nvSpPr>
        <p:spPr>
          <a:xfrm>
            <a:off x="5657679" y="7248190"/>
            <a:ext cx="1254215" cy="691386"/>
          </a:xfrm>
          <a:custGeom>
            <a:avLst/>
            <a:gdLst/>
            <a:ahLst/>
            <a:cxnLst/>
            <a:rect l="l" t="t" r="r" b="b"/>
            <a:pathLst>
              <a:path w="1254215" h="691386">
                <a:moveTo>
                  <a:pt x="0" y="0"/>
                </a:moveTo>
                <a:lnTo>
                  <a:pt x="1254215" y="0"/>
                </a:lnTo>
                <a:lnTo>
                  <a:pt x="1254215" y="691386"/>
                </a:lnTo>
                <a:lnTo>
                  <a:pt x="0" y="69138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zh-TW"/>
          </a:p>
        </p:txBody>
      </p:sp>
      <p:sp>
        <p:nvSpPr>
          <p:cNvPr id="31" name="Freeform 31"/>
          <p:cNvSpPr/>
          <p:nvPr/>
        </p:nvSpPr>
        <p:spPr>
          <a:xfrm>
            <a:off x="11456187" y="7156780"/>
            <a:ext cx="1188147" cy="1023967"/>
          </a:xfrm>
          <a:custGeom>
            <a:avLst/>
            <a:gdLst/>
            <a:ahLst/>
            <a:cxnLst/>
            <a:rect l="l" t="t" r="r" b="b"/>
            <a:pathLst>
              <a:path w="1188147" h="1023967">
                <a:moveTo>
                  <a:pt x="0" y="0"/>
                </a:moveTo>
                <a:lnTo>
                  <a:pt x="1188147" y="0"/>
                </a:lnTo>
                <a:lnTo>
                  <a:pt x="1188147" y="1023967"/>
                </a:lnTo>
                <a:lnTo>
                  <a:pt x="0" y="1023967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zh-TW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10800000">
            <a:off x="-376402" y="4170619"/>
            <a:ext cx="18865637" cy="7072317"/>
            <a:chOff x="0" y="0"/>
            <a:chExt cx="3804182" cy="142610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804182" cy="1391465"/>
            </a:xfrm>
            <a:custGeom>
              <a:avLst/>
              <a:gdLst/>
              <a:ahLst/>
              <a:cxnLst/>
              <a:rect l="l" t="t" r="r" b="b"/>
              <a:pathLst>
                <a:path w="3804182" h="1391465">
                  <a:moveTo>
                    <a:pt x="3796327" y="0"/>
                  </a:moveTo>
                  <a:lnTo>
                    <a:pt x="7855" y="0"/>
                  </a:lnTo>
                  <a:cubicBezTo>
                    <a:pt x="5772" y="0"/>
                    <a:pt x="3774" y="828"/>
                    <a:pt x="2301" y="2301"/>
                  </a:cubicBezTo>
                  <a:cubicBezTo>
                    <a:pt x="828" y="3774"/>
                    <a:pt x="0" y="5772"/>
                    <a:pt x="0" y="7855"/>
                  </a:cubicBezTo>
                  <a:lnTo>
                    <a:pt x="0" y="1279302"/>
                  </a:lnTo>
                  <a:cubicBezTo>
                    <a:pt x="202350" y="1390082"/>
                    <a:pt x="849870" y="1463218"/>
                    <a:pt x="1821147" y="1279302"/>
                  </a:cubicBezTo>
                  <a:cubicBezTo>
                    <a:pt x="2792433" y="1013423"/>
                    <a:pt x="3547873" y="1168518"/>
                    <a:pt x="3804182" y="1279302"/>
                  </a:cubicBezTo>
                  <a:lnTo>
                    <a:pt x="3804182" y="7855"/>
                  </a:lnTo>
                  <a:cubicBezTo>
                    <a:pt x="3804182" y="5772"/>
                    <a:pt x="3803355" y="3774"/>
                    <a:pt x="3801882" y="2301"/>
                  </a:cubicBezTo>
                  <a:cubicBezTo>
                    <a:pt x="3800408" y="828"/>
                    <a:pt x="3798410" y="0"/>
                    <a:pt x="3796327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649CDC">
                    <a:alpha val="100000"/>
                  </a:srgbClr>
                </a:gs>
                <a:gs pos="100000">
                  <a:srgbClr val="19317D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zh-TW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66675"/>
              <a:ext cx="3804182" cy="118718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3750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15193206" y="9043031"/>
            <a:ext cx="2413246" cy="554217"/>
          </a:xfrm>
          <a:custGeom>
            <a:avLst/>
            <a:gdLst/>
            <a:ahLst/>
            <a:cxnLst/>
            <a:rect l="l" t="t" r="r" b="b"/>
            <a:pathLst>
              <a:path w="2413246" h="554217">
                <a:moveTo>
                  <a:pt x="0" y="0"/>
                </a:moveTo>
                <a:lnTo>
                  <a:pt x="2413246" y="0"/>
                </a:lnTo>
                <a:lnTo>
                  <a:pt x="2413246" y="554217"/>
                </a:lnTo>
                <a:lnTo>
                  <a:pt x="0" y="55421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74" b="-74"/>
            </a:stretch>
          </a:blipFill>
        </p:spPr>
        <p:txBody>
          <a:bodyPr/>
          <a:lstStyle/>
          <a:p>
            <a:endParaRPr lang="zh-TW"/>
          </a:p>
        </p:txBody>
      </p:sp>
      <p:grpSp>
        <p:nvGrpSpPr>
          <p:cNvPr id="6" name="Group 6"/>
          <p:cNvGrpSpPr/>
          <p:nvPr/>
        </p:nvGrpSpPr>
        <p:grpSpPr>
          <a:xfrm>
            <a:off x="1603033" y="3287629"/>
            <a:ext cx="4504672" cy="4504672"/>
            <a:chOff x="0" y="0"/>
            <a:chExt cx="812800" cy="8128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4"/>
              <a:stretch>
                <a:fillRect t="-9507" r="-5540" b="-31213"/>
              </a:stretch>
            </a:blipFill>
            <a:ln w="38100">
              <a:solidFill>
                <a:schemeClr val="bg1"/>
              </a:solidFill>
            </a:ln>
          </p:spPr>
          <p:txBody>
            <a:bodyPr/>
            <a:lstStyle/>
            <a:p>
              <a:endParaRPr lang="zh-TW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6891664" y="3467426"/>
            <a:ext cx="4504672" cy="4504672"/>
            <a:chOff x="0" y="0"/>
            <a:chExt cx="812800" cy="8128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5"/>
              <a:stretch>
                <a:fillRect t="-69470" r="-27102"/>
              </a:stretch>
            </a:blipFill>
            <a:ln w="38100">
              <a:solidFill>
                <a:schemeClr val="bg1"/>
              </a:solidFill>
            </a:ln>
          </p:spPr>
          <p:txBody>
            <a:bodyPr/>
            <a:lstStyle/>
            <a:p>
              <a:endParaRPr lang="zh-TW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2272636" y="3334766"/>
            <a:ext cx="4504672" cy="4504672"/>
            <a:chOff x="0" y="0"/>
            <a:chExt cx="812800" cy="8128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6"/>
              <a:stretch>
                <a:fillRect t="-22909" r="-4681" b="-16666"/>
              </a:stretch>
            </a:blipFill>
            <a:ln w="38100">
              <a:solidFill>
                <a:schemeClr val="bg1"/>
              </a:solidFill>
            </a:ln>
          </p:spPr>
          <p:txBody>
            <a:bodyPr/>
            <a:lstStyle/>
            <a:p>
              <a:endParaRPr lang="zh-TW"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4979813" y="564576"/>
            <a:ext cx="8153208" cy="10002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0">
              <a:lnSpc>
                <a:spcPts val="7799"/>
              </a:lnSpc>
            </a:pPr>
            <a:r>
              <a:rPr lang="zh-TW" sz="6500" b="1" u="none" baseline="0" dirty="0">
                <a:solidFill>
                  <a:srgbClr val="293374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Effra"/>
                <a:sym typeface="Effra"/>
              </a:rPr>
              <a:t>想啟動新專案？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3593836" y="1771627"/>
            <a:ext cx="12071309" cy="8572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0">
              <a:lnSpc>
                <a:spcPts val="6719"/>
              </a:lnSpc>
            </a:pPr>
            <a:r>
              <a:rPr lang="zh-TW" sz="5600" u="none" baseline="0" dirty="0">
                <a:solidFill>
                  <a:srgbClr val="A92A6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Effra"/>
                <a:sym typeface="Effra"/>
              </a:rPr>
              <a:t>從以下專案中選一個開始吧！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52551" y="8196158"/>
            <a:ext cx="5605636" cy="10956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0">
              <a:lnSpc>
                <a:spcPts val="4316"/>
              </a:lnSpc>
            </a:pPr>
            <a:r>
              <a:rPr lang="zh-TW" sz="3600" u="none" baseline="0" dirty="0">
                <a:solidFill>
                  <a:srgbClr val="FDFDFD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Effra"/>
                <a:sym typeface="Effra"/>
              </a:rPr>
              <a:t>給予獎學金 </a:t>
            </a:r>
          </a:p>
          <a:p>
            <a:pPr algn="ctr" rtl="0">
              <a:lnSpc>
                <a:spcPts val="4319"/>
              </a:lnSpc>
            </a:pPr>
            <a:r>
              <a:rPr lang="zh-TW" sz="3600" u="none" baseline="0" dirty="0">
                <a:solidFill>
                  <a:srgbClr val="FDFDFD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Effra"/>
                <a:sym typeface="Effra"/>
              </a:rPr>
              <a:t>或獎項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891664" y="8191500"/>
            <a:ext cx="5055154" cy="5524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0">
              <a:lnSpc>
                <a:spcPts val="4319"/>
              </a:lnSpc>
            </a:pPr>
            <a:r>
              <a:rPr lang="zh-TW" sz="3600" u="none" baseline="0" dirty="0">
                <a:solidFill>
                  <a:srgbClr val="FDFDFD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Effra"/>
                <a:sym typeface="Effra"/>
              </a:rPr>
              <a:t>消除障礙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2512224" y="8191500"/>
            <a:ext cx="4380748" cy="5524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0">
              <a:lnSpc>
                <a:spcPts val="4319"/>
              </a:lnSpc>
            </a:pPr>
            <a:r>
              <a:rPr lang="zh-TW" sz="3600" u="none" baseline="0" dirty="0">
                <a:solidFill>
                  <a:srgbClr val="FDFDFD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Effra"/>
                <a:sym typeface="Effra"/>
              </a:rPr>
              <a:t>開展課程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7">
            <a:extLst>
              <a:ext uri="{FF2B5EF4-FFF2-40B4-BE49-F238E27FC236}">
                <a16:creationId xmlns:a16="http://schemas.microsoft.com/office/drawing/2014/main" id="{76BE32D9-241E-D8B9-CBBE-2B2DE1B072CB}"/>
              </a:ext>
            </a:extLst>
          </p:cNvPr>
          <p:cNvGrpSpPr/>
          <p:nvPr/>
        </p:nvGrpSpPr>
        <p:grpSpPr>
          <a:xfrm>
            <a:off x="1066800" y="2938605"/>
            <a:ext cx="8915400" cy="6926792"/>
            <a:chOff x="0" y="-66675"/>
            <a:chExt cx="1681754" cy="1704046"/>
          </a:xfrm>
        </p:grpSpPr>
        <p:sp>
          <p:nvSpPr>
            <p:cNvPr id="13" name="Freeform 8">
              <a:extLst>
                <a:ext uri="{FF2B5EF4-FFF2-40B4-BE49-F238E27FC236}">
                  <a16:creationId xmlns:a16="http://schemas.microsoft.com/office/drawing/2014/main" id="{2BE1441A-6D8F-40F9-4AC9-26EF41A53985}"/>
                </a:ext>
              </a:extLst>
            </p:cNvPr>
            <p:cNvSpPr/>
            <p:nvPr/>
          </p:nvSpPr>
          <p:spPr>
            <a:xfrm>
              <a:off x="352496" y="16270"/>
              <a:ext cx="1329258" cy="1621101"/>
            </a:xfrm>
            <a:prstGeom prst="ellipse">
              <a:avLst/>
            </a:prstGeom>
            <a:gradFill rotWithShape="1">
              <a:gsLst>
                <a:gs pos="0">
                  <a:srgbClr val="649CDC">
                    <a:alpha val="9000"/>
                  </a:srgbClr>
                </a:gs>
                <a:gs pos="100000">
                  <a:srgbClr val="19317D">
                    <a:alpha val="9000"/>
                  </a:srgbClr>
                </a:gs>
              </a:gsLst>
              <a:lin ang="0"/>
            </a:grad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zh-TW" dirty="0"/>
            </a:p>
          </p:txBody>
        </p:sp>
        <p:sp>
          <p:nvSpPr>
            <p:cNvPr id="14" name="TextBox 9">
              <a:extLst>
                <a:ext uri="{FF2B5EF4-FFF2-40B4-BE49-F238E27FC236}">
                  <a16:creationId xmlns:a16="http://schemas.microsoft.com/office/drawing/2014/main" id="{57939FCF-0D69-C44E-C4B6-E07B71DB353F}"/>
                </a:ext>
              </a:extLst>
            </p:cNvPr>
            <p:cNvSpPr txBox="1"/>
            <p:nvPr/>
          </p:nvSpPr>
          <p:spPr>
            <a:xfrm>
              <a:off x="0" y="-66675"/>
              <a:ext cx="1329258" cy="168777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3750"/>
                </a:lnSpc>
              </a:pPr>
              <a:endParaRPr/>
            </a:p>
          </p:txBody>
        </p:sp>
      </p:grpSp>
      <p:sp>
        <p:nvSpPr>
          <p:cNvPr id="3" name="Freeform 3"/>
          <p:cNvSpPr/>
          <p:nvPr/>
        </p:nvSpPr>
        <p:spPr>
          <a:xfrm rot="-6203709" flipH="1">
            <a:off x="7619677" y="217948"/>
            <a:ext cx="13417146" cy="10148242"/>
          </a:xfrm>
          <a:custGeom>
            <a:avLst/>
            <a:gdLst/>
            <a:ahLst/>
            <a:cxnLst/>
            <a:rect l="l" t="t" r="r" b="b"/>
            <a:pathLst>
              <a:path w="13417146" h="10148242">
                <a:moveTo>
                  <a:pt x="13417146" y="0"/>
                </a:moveTo>
                <a:lnTo>
                  <a:pt x="0" y="0"/>
                </a:lnTo>
                <a:lnTo>
                  <a:pt x="0" y="10148242"/>
                </a:lnTo>
                <a:lnTo>
                  <a:pt x="13417146" y="10148242"/>
                </a:lnTo>
                <a:lnTo>
                  <a:pt x="13417146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zh-TW"/>
          </a:p>
        </p:txBody>
      </p:sp>
      <p:sp>
        <p:nvSpPr>
          <p:cNvPr id="8" name="Freeform 8"/>
          <p:cNvSpPr/>
          <p:nvPr/>
        </p:nvSpPr>
        <p:spPr>
          <a:xfrm>
            <a:off x="15193206" y="9043031"/>
            <a:ext cx="2413246" cy="554217"/>
          </a:xfrm>
          <a:custGeom>
            <a:avLst/>
            <a:gdLst/>
            <a:ahLst/>
            <a:cxnLst/>
            <a:rect l="l" t="t" r="r" b="b"/>
            <a:pathLst>
              <a:path w="2413246" h="554217">
                <a:moveTo>
                  <a:pt x="0" y="0"/>
                </a:moveTo>
                <a:lnTo>
                  <a:pt x="2413246" y="0"/>
                </a:lnTo>
                <a:lnTo>
                  <a:pt x="2413246" y="554217"/>
                </a:lnTo>
                <a:lnTo>
                  <a:pt x="0" y="55421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74" b="-74"/>
            </a:stretch>
          </a:blipFill>
        </p:spPr>
        <p:txBody>
          <a:bodyPr/>
          <a:lstStyle/>
          <a:p>
            <a:endParaRPr lang="zh-TW"/>
          </a:p>
        </p:txBody>
      </p:sp>
      <p:sp>
        <p:nvSpPr>
          <p:cNvPr id="9" name="TextBox 9"/>
          <p:cNvSpPr txBox="1"/>
          <p:nvPr/>
        </p:nvSpPr>
        <p:spPr>
          <a:xfrm>
            <a:off x="11880372" y="1712911"/>
            <a:ext cx="6324600" cy="30244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rtl="0">
              <a:lnSpc>
                <a:spcPts val="8000"/>
              </a:lnSpc>
            </a:pPr>
            <a:r>
              <a:rPr lang="zh-TW" sz="6000" u="none" baseline="0" dirty="0">
                <a:solidFill>
                  <a:schemeClr val="bg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Calibri (MS)"/>
                <a:sym typeface="Calibri (MS)"/>
              </a:rPr>
              <a:t>不符合 </a:t>
            </a:r>
          </a:p>
          <a:p>
            <a:pPr algn="ctr" rtl="0">
              <a:lnSpc>
                <a:spcPts val="8000"/>
              </a:lnSpc>
            </a:pPr>
            <a:r>
              <a:rPr lang="zh-TW" sz="6000" u="none" baseline="0" dirty="0">
                <a:solidFill>
                  <a:schemeClr val="bg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Calibri (MS)"/>
                <a:sym typeface="Calibri (MS)"/>
              </a:rPr>
              <a:t>「</a:t>
            </a:r>
            <a:r>
              <a:rPr lang="zh-TW" sz="6000" i="1" u="none" baseline="0" dirty="0">
                <a:solidFill>
                  <a:schemeClr val="bg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Calibri (MS)"/>
                <a:sym typeface="Calibri (MS)"/>
              </a:rPr>
              <a:t>實現妳的夢想獎</a:t>
            </a:r>
            <a:r>
              <a:rPr lang="zh-TW" sz="6000" u="none" baseline="0" dirty="0">
                <a:solidFill>
                  <a:schemeClr val="bg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Calibri (MS)"/>
                <a:sym typeface="Calibri (MS)"/>
              </a:rPr>
              <a:t>」申請資格？ 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579731" y="976157"/>
            <a:ext cx="8591978" cy="10002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 rtl="0">
              <a:lnSpc>
                <a:spcPts val="7799"/>
              </a:lnSpc>
            </a:pPr>
            <a:r>
              <a:rPr lang="zh-TW" sz="6500" b="1" u="none" baseline="0" dirty="0">
                <a:solidFill>
                  <a:srgbClr val="293374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Effra"/>
                <a:sym typeface="Effra"/>
              </a:rPr>
              <a:t>給予</a:t>
            </a:r>
            <a:r>
              <a:rPr lang="zh-TW" sz="6500" b="1" u="none" baseline="0" dirty="0">
                <a:solidFill>
                  <a:srgbClr val="F6917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Effra"/>
                <a:sym typeface="Effra"/>
              </a:rPr>
              <a:t>獎學金</a:t>
            </a:r>
            <a:r>
              <a:rPr lang="zh-TW" sz="6500" b="1" u="none" baseline="0" dirty="0">
                <a:solidFill>
                  <a:srgbClr val="293374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Effra"/>
                <a:sym typeface="Effra"/>
              </a:rPr>
              <a:t>或</a:t>
            </a:r>
            <a:r>
              <a:rPr lang="zh-TW" sz="6500" b="1" u="none" baseline="0" dirty="0">
                <a:solidFill>
                  <a:srgbClr val="F6917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Effra"/>
                <a:sym typeface="Effra"/>
              </a:rPr>
              <a:t>獎項</a:t>
            </a:r>
          </a:p>
        </p:txBody>
      </p:sp>
      <p:sp>
        <p:nvSpPr>
          <p:cNvPr id="11" name="Freeform 12">
            <a:extLst>
              <a:ext uri="{FF2B5EF4-FFF2-40B4-BE49-F238E27FC236}">
                <a16:creationId xmlns:a16="http://schemas.microsoft.com/office/drawing/2014/main" id="{82522C07-2541-60EA-6D14-950394B457D4}"/>
              </a:ext>
            </a:extLst>
          </p:cNvPr>
          <p:cNvSpPr/>
          <p:nvPr/>
        </p:nvSpPr>
        <p:spPr>
          <a:xfrm>
            <a:off x="3959749" y="4152900"/>
            <a:ext cx="4803251" cy="4572000"/>
          </a:xfrm>
          <a:custGeom>
            <a:avLst/>
            <a:gdLst/>
            <a:ahLst/>
            <a:cxnLst/>
            <a:rect l="l" t="t" r="r" b="b"/>
            <a:pathLst>
              <a:path w="3431651" h="3158679">
                <a:moveTo>
                  <a:pt x="0" y="0"/>
                </a:moveTo>
                <a:lnTo>
                  <a:pt x="3431651" y="0"/>
                </a:lnTo>
                <a:lnTo>
                  <a:pt x="3431651" y="3158679"/>
                </a:lnTo>
                <a:lnTo>
                  <a:pt x="0" y="315867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zh-TW"/>
          </a:p>
        </p:txBody>
      </p:sp>
      <p:sp>
        <p:nvSpPr>
          <p:cNvPr id="15" name="TextBox 13">
            <a:extLst>
              <a:ext uri="{FF2B5EF4-FFF2-40B4-BE49-F238E27FC236}">
                <a16:creationId xmlns:a16="http://schemas.microsoft.com/office/drawing/2014/main" id="{3C00E0AE-BDB6-5FFE-6EF7-DEFF7BBD3374}"/>
              </a:ext>
            </a:extLst>
          </p:cNvPr>
          <p:cNvSpPr txBox="1"/>
          <p:nvPr/>
        </p:nvSpPr>
        <p:spPr>
          <a:xfrm>
            <a:off x="12480118" y="5611019"/>
            <a:ext cx="5724854" cy="75168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rtl="0">
              <a:lnSpc>
                <a:spcPts val="6450"/>
              </a:lnSpc>
              <a:spcBef>
                <a:spcPct val="0"/>
              </a:spcBef>
            </a:pPr>
            <a:r>
              <a:rPr lang="zh-TW" sz="4300" b="1" u="none" baseline="0" dirty="0">
                <a:solidFill>
                  <a:srgbClr val="F6917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Calibri (MS)"/>
                <a:sym typeface="Calibri (MS)"/>
              </a:rPr>
              <a:t>設立不同的獎學金！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481879" y="-160766"/>
            <a:ext cx="19281670" cy="2866959"/>
            <a:chOff x="0" y="0"/>
            <a:chExt cx="5078300" cy="75508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078300" cy="755084"/>
            </a:xfrm>
            <a:custGeom>
              <a:avLst/>
              <a:gdLst/>
              <a:ahLst/>
              <a:cxnLst/>
              <a:rect l="l" t="t" r="r" b="b"/>
              <a:pathLst>
                <a:path w="5078300" h="755084">
                  <a:moveTo>
                    <a:pt x="0" y="0"/>
                  </a:moveTo>
                  <a:lnTo>
                    <a:pt x="5078300" y="0"/>
                  </a:lnTo>
                  <a:lnTo>
                    <a:pt x="5078300" y="755084"/>
                  </a:lnTo>
                  <a:lnTo>
                    <a:pt x="0" y="755084"/>
                  </a:lnTo>
                  <a:close/>
                </a:path>
              </a:pathLst>
            </a:custGeom>
            <a:gradFill rotWithShape="1">
              <a:gsLst>
                <a:gs pos="0">
                  <a:srgbClr val="649CDC">
                    <a:alpha val="100000"/>
                  </a:srgbClr>
                </a:gs>
                <a:gs pos="100000">
                  <a:srgbClr val="19317D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zh-TW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5078300" cy="79318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15193206" y="9043031"/>
            <a:ext cx="2413246" cy="554217"/>
          </a:xfrm>
          <a:custGeom>
            <a:avLst/>
            <a:gdLst/>
            <a:ahLst/>
            <a:cxnLst/>
            <a:rect l="l" t="t" r="r" b="b"/>
            <a:pathLst>
              <a:path w="2413246" h="554217">
                <a:moveTo>
                  <a:pt x="0" y="0"/>
                </a:moveTo>
                <a:lnTo>
                  <a:pt x="2413246" y="0"/>
                </a:lnTo>
                <a:lnTo>
                  <a:pt x="2413246" y="554217"/>
                </a:lnTo>
                <a:lnTo>
                  <a:pt x="0" y="55421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98" r="-198"/>
            </a:stretch>
          </a:blipFill>
        </p:spPr>
        <p:txBody>
          <a:bodyPr/>
          <a:lstStyle/>
          <a:p>
            <a:endParaRPr lang="zh-TW"/>
          </a:p>
        </p:txBody>
      </p:sp>
      <p:sp>
        <p:nvSpPr>
          <p:cNvPr id="6" name="TextBox 6"/>
          <p:cNvSpPr txBox="1"/>
          <p:nvPr/>
        </p:nvSpPr>
        <p:spPr>
          <a:xfrm>
            <a:off x="1028700" y="648813"/>
            <a:ext cx="12855864" cy="10002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 rtl="0">
              <a:lnSpc>
                <a:spcPts val="7799"/>
              </a:lnSpc>
            </a:pPr>
            <a:r>
              <a:rPr lang="zh-TW" sz="6500" b="1" u="none" baseline="0" dirty="0">
                <a:solidFill>
                  <a:srgbClr val="FFFFFF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Calibri (MS) Bold"/>
                <a:sym typeface="Calibri (MS) Bold"/>
              </a:rPr>
              <a:t>消除障礙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831324" y="3103182"/>
            <a:ext cx="5047025" cy="6155118"/>
            <a:chOff x="0" y="0"/>
            <a:chExt cx="1329258" cy="1621101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329258" cy="1621101"/>
            </a:xfrm>
            <a:custGeom>
              <a:avLst/>
              <a:gdLst/>
              <a:ahLst/>
              <a:cxnLst/>
              <a:rect l="l" t="t" r="r" b="b"/>
              <a:pathLst>
                <a:path w="1329258" h="1621101">
                  <a:moveTo>
                    <a:pt x="33747" y="0"/>
                  </a:moveTo>
                  <a:lnTo>
                    <a:pt x="1295511" y="0"/>
                  </a:lnTo>
                  <a:cubicBezTo>
                    <a:pt x="1304461" y="0"/>
                    <a:pt x="1313045" y="3555"/>
                    <a:pt x="1319373" y="9884"/>
                  </a:cubicBezTo>
                  <a:cubicBezTo>
                    <a:pt x="1325702" y="16213"/>
                    <a:pt x="1329258" y="24797"/>
                    <a:pt x="1329258" y="33747"/>
                  </a:cubicBezTo>
                  <a:lnTo>
                    <a:pt x="1329258" y="1587354"/>
                  </a:lnTo>
                  <a:cubicBezTo>
                    <a:pt x="1329258" y="1605992"/>
                    <a:pt x="1314149" y="1621101"/>
                    <a:pt x="1295511" y="1621101"/>
                  </a:cubicBezTo>
                  <a:lnTo>
                    <a:pt x="33747" y="1621101"/>
                  </a:lnTo>
                  <a:cubicBezTo>
                    <a:pt x="24797" y="1621101"/>
                    <a:pt x="16213" y="1617546"/>
                    <a:pt x="9884" y="1611217"/>
                  </a:cubicBezTo>
                  <a:cubicBezTo>
                    <a:pt x="3555" y="1604888"/>
                    <a:pt x="0" y="1596304"/>
                    <a:pt x="0" y="1587354"/>
                  </a:cubicBezTo>
                  <a:lnTo>
                    <a:pt x="0" y="33747"/>
                  </a:lnTo>
                  <a:cubicBezTo>
                    <a:pt x="0" y="15109"/>
                    <a:pt x="15109" y="0"/>
                    <a:pt x="33747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649CDC">
                    <a:alpha val="9000"/>
                  </a:srgbClr>
                </a:gs>
                <a:gs pos="100000">
                  <a:srgbClr val="19317D">
                    <a:alpha val="9000"/>
                  </a:srgbClr>
                </a:gs>
              </a:gsLst>
              <a:lin ang="0"/>
            </a:grad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zh-TW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66675"/>
              <a:ext cx="1329258" cy="168777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3750"/>
                </a:lnSpc>
              </a:pPr>
              <a:endParaRPr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7204261" y="3230733"/>
            <a:ext cx="9966254" cy="38255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69557" lvl="1" algn="l" rtl="0">
              <a:lnSpc>
                <a:spcPts val="6000"/>
              </a:lnSpc>
            </a:pPr>
            <a:r>
              <a:rPr lang="zh-TW" sz="4000" u="none" baseline="0" dirty="0">
                <a:solidFill>
                  <a:srgbClr val="00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Calibri (MS)"/>
                <a:sym typeface="Calibri (MS)"/>
              </a:rPr>
              <a:t>經期用品</a:t>
            </a:r>
          </a:p>
          <a:p>
            <a:pPr marL="469557" lvl="1" algn="l" rtl="0">
              <a:lnSpc>
                <a:spcPts val="6000"/>
              </a:lnSpc>
            </a:pPr>
            <a:r>
              <a:rPr lang="zh-TW" sz="4000" u="none" baseline="0" dirty="0">
                <a:solidFill>
                  <a:srgbClr val="00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Calibri (MS)"/>
                <a:sym typeface="Calibri (MS)"/>
              </a:rPr>
              <a:t>執照或考試費用</a:t>
            </a:r>
          </a:p>
          <a:p>
            <a:pPr marL="469557" lvl="1" algn="l" rtl="0">
              <a:lnSpc>
                <a:spcPts val="6089"/>
              </a:lnSpc>
            </a:pPr>
            <a:r>
              <a:rPr lang="zh-TW" sz="4000" u="none" baseline="0" dirty="0">
                <a:solidFill>
                  <a:srgbClr val="00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Calibri (MS)"/>
                <a:sym typeface="Calibri (MS)"/>
              </a:rPr>
              <a:t>教科書</a:t>
            </a:r>
          </a:p>
          <a:p>
            <a:pPr marL="469557" lvl="1" algn="l" rtl="0">
              <a:lnSpc>
                <a:spcPts val="6089"/>
              </a:lnSpc>
            </a:pPr>
            <a:r>
              <a:rPr lang="zh-TW" sz="4000" u="none" baseline="0" dirty="0">
                <a:solidFill>
                  <a:srgbClr val="00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Calibri (MS)"/>
                <a:sym typeface="Calibri (MS)"/>
              </a:rPr>
              <a:t>加油卡</a:t>
            </a:r>
          </a:p>
          <a:p>
            <a:pPr marL="469557" lvl="1" algn="l" rtl="0">
              <a:lnSpc>
                <a:spcPts val="6089"/>
              </a:lnSpc>
            </a:pPr>
            <a:r>
              <a:rPr lang="zh-TW" sz="4000" u="none" baseline="0" dirty="0">
                <a:solidFill>
                  <a:srgbClr val="00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Calibri (MS)"/>
                <a:sym typeface="Calibri (MS)"/>
              </a:rPr>
              <a:t>專業服裝或製服</a:t>
            </a:r>
          </a:p>
        </p:txBody>
      </p:sp>
      <p:sp>
        <p:nvSpPr>
          <p:cNvPr id="12" name="Freeform 12"/>
          <p:cNvSpPr/>
          <p:nvPr/>
        </p:nvSpPr>
        <p:spPr>
          <a:xfrm>
            <a:off x="6614377" y="7734300"/>
            <a:ext cx="1325736" cy="1183219"/>
          </a:xfrm>
          <a:custGeom>
            <a:avLst/>
            <a:gdLst/>
            <a:ahLst/>
            <a:cxnLst/>
            <a:rect l="l" t="t" r="r" b="b"/>
            <a:pathLst>
              <a:path w="1325736" h="1183219">
                <a:moveTo>
                  <a:pt x="0" y="0"/>
                </a:moveTo>
                <a:lnTo>
                  <a:pt x="1325736" y="0"/>
                </a:lnTo>
                <a:lnTo>
                  <a:pt x="1325736" y="1183220"/>
                </a:lnTo>
                <a:lnTo>
                  <a:pt x="0" y="118322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zh-TW"/>
          </a:p>
        </p:txBody>
      </p:sp>
      <p:sp>
        <p:nvSpPr>
          <p:cNvPr id="13" name="TextBox 13"/>
          <p:cNvSpPr txBox="1"/>
          <p:nvPr/>
        </p:nvSpPr>
        <p:spPr>
          <a:xfrm>
            <a:off x="8333866" y="7886700"/>
            <a:ext cx="8839200" cy="6021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rtl="0">
              <a:lnSpc>
                <a:spcPts val="5015"/>
              </a:lnSpc>
            </a:pPr>
            <a:r>
              <a:rPr lang="zh-TW" sz="3582" b="1" u="none" baseline="0" dirty="0">
                <a:solidFill>
                  <a:srgbClr val="1F497D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Calibri (MS)"/>
                <a:sym typeface="Calibri (MS)"/>
              </a:rPr>
              <a:t>詢問當地機構婦女與女青年的所需所求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31324" y="4284877"/>
            <a:ext cx="5047025" cy="410368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rtl="0">
              <a:lnSpc>
                <a:spcPts val="8000"/>
              </a:lnSpc>
            </a:pPr>
            <a:r>
              <a:rPr lang="zh-TW" sz="6690" u="none" baseline="0" dirty="0">
                <a:solidFill>
                  <a:srgbClr val="A92A6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Calibri (MS)"/>
                <a:sym typeface="Calibri (MS)"/>
              </a:rPr>
              <a:t>提供教育</a:t>
            </a:r>
            <a:br>
              <a:rPr lang="en-US" altLang="zh-TW" sz="6690" u="none" baseline="0" dirty="0">
                <a:solidFill>
                  <a:srgbClr val="A92A6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Calibri (MS)"/>
                <a:sym typeface="Calibri (MS)"/>
              </a:rPr>
            </a:br>
            <a:r>
              <a:rPr lang="zh-TW" sz="6690" u="none" baseline="0" dirty="0">
                <a:solidFill>
                  <a:srgbClr val="A92A6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Calibri (MS)"/>
                <a:sym typeface="Calibri (MS)"/>
              </a:rPr>
              <a:t>或工作</a:t>
            </a:r>
            <a:r>
              <a:rPr lang="zh-TW" sz="6690" u="none" baseline="0" dirty="0">
                <a:solidFill>
                  <a:srgbClr val="00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Calibri (MS)"/>
                <a:sym typeface="Calibri (MS)"/>
              </a:rPr>
              <a:t> </a:t>
            </a:r>
          </a:p>
          <a:p>
            <a:pPr algn="ctr" rtl="0">
              <a:lnSpc>
                <a:spcPts val="8000"/>
              </a:lnSpc>
            </a:pPr>
            <a:r>
              <a:rPr lang="zh-TW" sz="6690" u="none" baseline="0" dirty="0">
                <a:solidFill>
                  <a:srgbClr val="00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Calibri (MS)"/>
                <a:sym typeface="Calibri (MS)"/>
              </a:rPr>
              <a:t>所需的 </a:t>
            </a:r>
          </a:p>
          <a:p>
            <a:pPr algn="ctr" rtl="0">
              <a:lnSpc>
                <a:spcPts val="8000"/>
              </a:lnSpc>
            </a:pPr>
            <a:r>
              <a:rPr lang="zh-TW" sz="6690" u="none" baseline="0" dirty="0">
                <a:solidFill>
                  <a:srgbClr val="A92A6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Calibri (MS)"/>
                <a:sym typeface="Calibri (MS)"/>
              </a:rPr>
              <a:t>用品</a:t>
            </a:r>
          </a:p>
        </p:txBody>
      </p:sp>
      <p:grpSp>
        <p:nvGrpSpPr>
          <p:cNvPr id="15" name="Group 5">
            <a:extLst>
              <a:ext uri="{FF2B5EF4-FFF2-40B4-BE49-F238E27FC236}">
                <a16:creationId xmlns:a16="http://schemas.microsoft.com/office/drawing/2014/main" id="{C16C292A-F6B7-C764-66D8-57B64096BB2B}"/>
              </a:ext>
            </a:extLst>
          </p:cNvPr>
          <p:cNvGrpSpPr/>
          <p:nvPr/>
        </p:nvGrpSpPr>
        <p:grpSpPr>
          <a:xfrm rot="5400000">
            <a:off x="7193519" y="3543813"/>
            <a:ext cx="312818" cy="265240"/>
            <a:chOff x="0" y="0"/>
            <a:chExt cx="812800" cy="711200"/>
          </a:xfrm>
        </p:grpSpPr>
        <p:sp>
          <p:nvSpPr>
            <p:cNvPr id="16" name="Freeform 6">
              <a:extLst>
                <a:ext uri="{FF2B5EF4-FFF2-40B4-BE49-F238E27FC236}">
                  <a16:creationId xmlns:a16="http://schemas.microsoft.com/office/drawing/2014/main" id="{10740244-6A69-E3A1-5E21-958A131236A6}"/>
                </a:ext>
              </a:extLst>
            </p:cNvPr>
            <p:cNvSpPr/>
            <p:nvPr/>
          </p:nvSpPr>
          <p:spPr>
            <a:xfrm>
              <a:off x="60851" y="89740"/>
              <a:ext cx="691098" cy="621460"/>
            </a:xfrm>
            <a:custGeom>
              <a:avLst/>
              <a:gdLst/>
              <a:ahLst/>
              <a:cxnLst/>
              <a:rect l="l" t="t" r="r" b="b"/>
              <a:pathLst>
                <a:path w="691098" h="621460">
                  <a:moveTo>
                    <a:pt x="422271" y="44524"/>
                  </a:moveTo>
                  <a:lnTo>
                    <a:pt x="675227" y="487196"/>
                  </a:lnTo>
                  <a:cubicBezTo>
                    <a:pt x="691098" y="514971"/>
                    <a:pt x="690984" y="549095"/>
                    <a:pt x="674928" y="576763"/>
                  </a:cubicBezTo>
                  <a:cubicBezTo>
                    <a:pt x="658871" y="604431"/>
                    <a:pt x="629300" y="621460"/>
                    <a:pt x="597311" y="621460"/>
                  </a:cubicBezTo>
                  <a:lnTo>
                    <a:pt x="93787" y="621460"/>
                  </a:lnTo>
                  <a:cubicBezTo>
                    <a:pt x="61798" y="621460"/>
                    <a:pt x="32227" y="604431"/>
                    <a:pt x="16170" y="576763"/>
                  </a:cubicBezTo>
                  <a:cubicBezTo>
                    <a:pt x="114" y="549095"/>
                    <a:pt x="0" y="514971"/>
                    <a:pt x="15871" y="487196"/>
                  </a:cubicBezTo>
                  <a:lnTo>
                    <a:pt x="268827" y="44524"/>
                  </a:lnTo>
                  <a:cubicBezTo>
                    <a:pt x="284560" y="16991"/>
                    <a:pt x="313839" y="0"/>
                    <a:pt x="345549" y="0"/>
                  </a:cubicBezTo>
                  <a:cubicBezTo>
                    <a:pt x="377259" y="0"/>
                    <a:pt x="406538" y="16991"/>
                    <a:pt x="422271" y="44524"/>
                  </a:cubicBezTo>
                  <a:close/>
                </a:path>
              </a:pathLst>
            </a:custGeom>
            <a:solidFill>
              <a:srgbClr val="293374">
                <a:alpha val="89804"/>
              </a:srgbClr>
            </a:solidFill>
          </p:spPr>
          <p:txBody>
            <a:bodyPr/>
            <a:lstStyle/>
            <a:p>
              <a:endParaRPr lang="zh-TW"/>
            </a:p>
          </p:txBody>
        </p:sp>
        <p:sp>
          <p:nvSpPr>
            <p:cNvPr id="17" name="TextBox 7">
              <a:extLst>
                <a:ext uri="{FF2B5EF4-FFF2-40B4-BE49-F238E27FC236}">
                  <a16:creationId xmlns:a16="http://schemas.microsoft.com/office/drawing/2014/main" id="{32DF2A7D-CF3A-1951-251C-8848A559D0A5}"/>
                </a:ext>
              </a:extLst>
            </p:cNvPr>
            <p:cNvSpPr txBox="1"/>
            <p:nvPr/>
          </p:nvSpPr>
          <p:spPr>
            <a:xfrm>
              <a:off x="127000" y="263525"/>
              <a:ext cx="558800" cy="3968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3750"/>
                </a:lnSpc>
              </a:pPr>
              <a:endParaRPr dirty="0"/>
            </a:p>
          </p:txBody>
        </p:sp>
      </p:grpSp>
      <p:grpSp>
        <p:nvGrpSpPr>
          <p:cNvPr id="18" name="Group 15">
            <a:extLst>
              <a:ext uri="{FF2B5EF4-FFF2-40B4-BE49-F238E27FC236}">
                <a16:creationId xmlns:a16="http://schemas.microsoft.com/office/drawing/2014/main" id="{2719C705-4613-562B-F5A1-6CEBA26A5BC4}"/>
              </a:ext>
            </a:extLst>
          </p:cNvPr>
          <p:cNvGrpSpPr/>
          <p:nvPr/>
        </p:nvGrpSpPr>
        <p:grpSpPr>
          <a:xfrm rot="5400000">
            <a:off x="7193519" y="4330728"/>
            <a:ext cx="312818" cy="265240"/>
            <a:chOff x="0" y="0"/>
            <a:chExt cx="812800" cy="711200"/>
          </a:xfrm>
        </p:grpSpPr>
        <p:sp>
          <p:nvSpPr>
            <p:cNvPr id="19" name="Freeform 16">
              <a:extLst>
                <a:ext uri="{FF2B5EF4-FFF2-40B4-BE49-F238E27FC236}">
                  <a16:creationId xmlns:a16="http://schemas.microsoft.com/office/drawing/2014/main" id="{4CB6852B-2728-89BE-ED29-02573ED233DC}"/>
                </a:ext>
              </a:extLst>
            </p:cNvPr>
            <p:cNvSpPr/>
            <p:nvPr/>
          </p:nvSpPr>
          <p:spPr>
            <a:xfrm>
              <a:off x="60851" y="89740"/>
              <a:ext cx="691098" cy="621460"/>
            </a:xfrm>
            <a:custGeom>
              <a:avLst/>
              <a:gdLst/>
              <a:ahLst/>
              <a:cxnLst/>
              <a:rect l="l" t="t" r="r" b="b"/>
              <a:pathLst>
                <a:path w="691098" h="621460">
                  <a:moveTo>
                    <a:pt x="422271" y="44524"/>
                  </a:moveTo>
                  <a:lnTo>
                    <a:pt x="675227" y="487196"/>
                  </a:lnTo>
                  <a:cubicBezTo>
                    <a:pt x="691098" y="514971"/>
                    <a:pt x="690984" y="549095"/>
                    <a:pt x="674928" y="576763"/>
                  </a:cubicBezTo>
                  <a:cubicBezTo>
                    <a:pt x="658871" y="604431"/>
                    <a:pt x="629300" y="621460"/>
                    <a:pt x="597311" y="621460"/>
                  </a:cubicBezTo>
                  <a:lnTo>
                    <a:pt x="93787" y="621460"/>
                  </a:lnTo>
                  <a:cubicBezTo>
                    <a:pt x="61798" y="621460"/>
                    <a:pt x="32227" y="604431"/>
                    <a:pt x="16170" y="576763"/>
                  </a:cubicBezTo>
                  <a:cubicBezTo>
                    <a:pt x="114" y="549095"/>
                    <a:pt x="0" y="514971"/>
                    <a:pt x="15871" y="487196"/>
                  </a:cubicBezTo>
                  <a:lnTo>
                    <a:pt x="268827" y="44524"/>
                  </a:lnTo>
                  <a:cubicBezTo>
                    <a:pt x="284560" y="16991"/>
                    <a:pt x="313839" y="0"/>
                    <a:pt x="345549" y="0"/>
                  </a:cubicBezTo>
                  <a:cubicBezTo>
                    <a:pt x="377259" y="0"/>
                    <a:pt x="406538" y="16991"/>
                    <a:pt x="422271" y="44524"/>
                  </a:cubicBezTo>
                  <a:close/>
                </a:path>
              </a:pathLst>
            </a:custGeom>
            <a:solidFill>
              <a:srgbClr val="518BC9">
                <a:alpha val="89804"/>
              </a:srgbClr>
            </a:solidFill>
          </p:spPr>
          <p:txBody>
            <a:bodyPr/>
            <a:lstStyle/>
            <a:p>
              <a:endParaRPr lang="zh-TW"/>
            </a:p>
          </p:txBody>
        </p:sp>
        <p:sp>
          <p:nvSpPr>
            <p:cNvPr id="20" name="TextBox 17">
              <a:extLst>
                <a:ext uri="{FF2B5EF4-FFF2-40B4-BE49-F238E27FC236}">
                  <a16:creationId xmlns:a16="http://schemas.microsoft.com/office/drawing/2014/main" id="{09A7C7AB-D0E2-5270-22B5-39B0A24EF660}"/>
                </a:ext>
              </a:extLst>
            </p:cNvPr>
            <p:cNvSpPr txBox="1"/>
            <p:nvPr/>
          </p:nvSpPr>
          <p:spPr>
            <a:xfrm>
              <a:off x="127000" y="263525"/>
              <a:ext cx="558800" cy="3968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3750"/>
                </a:lnSpc>
              </a:pPr>
              <a:endParaRPr/>
            </a:p>
          </p:txBody>
        </p:sp>
      </p:grpSp>
      <p:grpSp>
        <p:nvGrpSpPr>
          <p:cNvPr id="21" name="Group 25">
            <a:extLst>
              <a:ext uri="{FF2B5EF4-FFF2-40B4-BE49-F238E27FC236}">
                <a16:creationId xmlns:a16="http://schemas.microsoft.com/office/drawing/2014/main" id="{48701B0C-46DC-915E-D7B2-D42BA1747419}"/>
              </a:ext>
            </a:extLst>
          </p:cNvPr>
          <p:cNvGrpSpPr/>
          <p:nvPr/>
        </p:nvGrpSpPr>
        <p:grpSpPr>
          <a:xfrm rot="5400000">
            <a:off x="7192363" y="5814631"/>
            <a:ext cx="312818" cy="265240"/>
            <a:chOff x="0" y="0"/>
            <a:chExt cx="812800" cy="711200"/>
          </a:xfrm>
        </p:grpSpPr>
        <p:sp>
          <p:nvSpPr>
            <p:cNvPr id="22" name="Freeform 26">
              <a:extLst>
                <a:ext uri="{FF2B5EF4-FFF2-40B4-BE49-F238E27FC236}">
                  <a16:creationId xmlns:a16="http://schemas.microsoft.com/office/drawing/2014/main" id="{422F4803-53A7-14B4-2647-AA9CCC069E47}"/>
                </a:ext>
              </a:extLst>
            </p:cNvPr>
            <p:cNvSpPr/>
            <p:nvPr/>
          </p:nvSpPr>
          <p:spPr>
            <a:xfrm>
              <a:off x="60851" y="89740"/>
              <a:ext cx="691098" cy="621460"/>
            </a:xfrm>
            <a:custGeom>
              <a:avLst/>
              <a:gdLst/>
              <a:ahLst/>
              <a:cxnLst/>
              <a:rect l="l" t="t" r="r" b="b"/>
              <a:pathLst>
                <a:path w="691098" h="621460">
                  <a:moveTo>
                    <a:pt x="422271" y="44524"/>
                  </a:moveTo>
                  <a:lnTo>
                    <a:pt x="675227" y="487196"/>
                  </a:lnTo>
                  <a:cubicBezTo>
                    <a:pt x="691098" y="514971"/>
                    <a:pt x="690984" y="549095"/>
                    <a:pt x="674928" y="576763"/>
                  </a:cubicBezTo>
                  <a:cubicBezTo>
                    <a:pt x="658871" y="604431"/>
                    <a:pt x="629300" y="621460"/>
                    <a:pt x="597311" y="621460"/>
                  </a:cubicBezTo>
                  <a:lnTo>
                    <a:pt x="93787" y="621460"/>
                  </a:lnTo>
                  <a:cubicBezTo>
                    <a:pt x="61798" y="621460"/>
                    <a:pt x="32227" y="604431"/>
                    <a:pt x="16170" y="576763"/>
                  </a:cubicBezTo>
                  <a:cubicBezTo>
                    <a:pt x="114" y="549095"/>
                    <a:pt x="0" y="514971"/>
                    <a:pt x="15871" y="487196"/>
                  </a:cubicBezTo>
                  <a:lnTo>
                    <a:pt x="268827" y="44524"/>
                  </a:lnTo>
                  <a:cubicBezTo>
                    <a:pt x="284560" y="16991"/>
                    <a:pt x="313839" y="0"/>
                    <a:pt x="345549" y="0"/>
                  </a:cubicBezTo>
                  <a:cubicBezTo>
                    <a:pt x="377259" y="0"/>
                    <a:pt x="406538" y="16991"/>
                    <a:pt x="422271" y="44524"/>
                  </a:cubicBezTo>
                  <a:close/>
                </a:path>
              </a:pathLst>
            </a:custGeom>
            <a:solidFill>
              <a:srgbClr val="590E52">
                <a:alpha val="89804"/>
              </a:srgbClr>
            </a:solidFill>
          </p:spPr>
          <p:txBody>
            <a:bodyPr/>
            <a:lstStyle/>
            <a:p>
              <a:endParaRPr lang="zh-TW"/>
            </a:p>
          </p:txBody>
        </p:sp>
        <p:sp>
          <p:nvSpPr>
            <p:cNvPr id="23" name="TextBox 27">
              <a:extLst>
                <a:ext uri="{FF2B5EF4-FFF2-40B4-BE49-F238E27FC236}">
                  <a16:creationId xmlns:a16="http://schemas.microsoft.com/office/drawing/2014/main" id="{25E83618-B52F-0332-92E0-D4002C822299}"/>
                </a:ext>
              </a:extLst>
            </p:cNvPr>
            <p:cNvSpPr txBox="1"/>
            <p:nvPr/>
          </p:nvSpPr>
          <p:spPr>
            <a:xfrm>
              <a:off x="127000" y="263525"/>
              <a:ext cx="558800" cy="3968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3750"/>
                </a:lnSpc>
              </a:pPr>
              <a:endParaRPr/>
            </a:p>
          </p:txBody>
        </p:sp>
      </p:grpSp>
      <p:grpSp>
        <p:nvGrpSpPr>
          <p:cNvPr id="24" name="Group 28">
            <a:extLst>
              <a:ext uri="{FF2B5EF4-FFF2-40B4-BE49-F238E27FC236}">
                <a16:creationId xmlns:a16="http://schemas.microsoft.com/office/drawing/2014/main" id="{041DAE06-AC48-2EFC-6619-D1A1AFFC55E0}"/>
              </a:ext>
            </a:extLst>
          </p:cNvPr>
          <p:cNvGrpSpPr/>
          <p:nvPr/>
        </p:nvGrpSpPr>
        <p:grpSpPr>
          <a:xfrm rot="5400000">
            <a:off x="7193519" y="5083298"/>
            <a:ext cx="312818" cy="265240"/>
            <a:chOff x="0" y="0"/>
            <a:chExt cx="812800" cy="711200"/>
          </a:xfrm>
        </p:grpSpPr>
        <p:sp>
          <p:nvSpPr>
            <p:cNvPr id="25" name="Freeform 29">
              <a:extLst>
                <a:ext uri="{FF2B5EF4-FFF2-40B4-BE49-F238E27FC236}">
                  <a16:creationId xmlns:a16="http://schemas.microsoft.com/office/drawing/2014/main" id="{AB986598-176E-A771-7F9E-94C0C2CC978A}"/>
                </a:ext>
              </a:extLst>
            </p:cNvPr>
            <p:cNvSpPr/>
            <p:nvPr/>
          </p:nvSpPr>
          <p:spPr>
            <a:xfrm>
              <a:off x="60851" y="89740"/>
              <a:ext cx="691098" cy="621460"/>
            </a:xfrm>
            <a:custGeom>
              <a:avLst/>
              <a:gdLst/>
              <a:ahLst/>
              <a:cxnLst/>
              <a:rect l="l" t="t" r="r" b="b"/>
              <a:pathLst>
                <a:path w="691098" h="621460">
                  <a:moveTo>
                    <a:pt x="422271" y="44524"/>
                  </a:moveTo>
                  <a:lnTo>
                    <a:pt x="675227" y="487196"/>
                  </a:lnTo>
                  <a:cubicBezTo>
                    <a:pt x="691098" y="514971"/>
                    <a:pt x="690984" y="549095"/>
                    <a:pt x="674928" y="576763"/>
                  </a:cubicBezTo>
                  <a:cubicBezTo>
                    <a:pt x="658871" y="604431"/>
                    <a:pt x="629300" y="621460"/>
                    <a:pt x="597311" y="621460"/>
                  </a:cubicBezTo>
                  <a:lnTo>
                    <a:pt x="93787" y="621460"/>
                  </a:lnTo>
                  <a:cubicBezTo>
                    <a:pt x="61798" y="621460"/>
                    <a:pt x="32227" y="604431"/>
                    <a:pt x="16170" y="576763"/>
                  </a:cubicBezTo>
                  <a:cubicBezTo>
                    <a:pt x="114" y="549095"/>
                    <a:pt x="0" y="514971"/>
                    <a:pt x="15871" y="487196"/>
                  </a:cubicBezTo>
                  <a:lnTo>
                    <a:pt x="268827" y="44524"/>
                  </a:lnTo>
                  <a:cubicBezTo>
                    <a:pt x="284560" y="16991"/>
                    <a:pt x="313839" y="0"/>
                    <a:pt x="345549" y="0"/>
                  </a:cubicBezTo>
                  <a:cubicBezTo>
                    <a:pt x="377259" y="0"/>
                    <a:pt x="406538" y="16991"/>
                    <a:pt x="422271" y="44524"/>
                  </a:cubicBezTo>
                  <a:close/>
                </a:path>
              </a:pathLst>
            </a:custGeom>
            <a:solidFill>
              <a:srgbClr val="BB4075">
                <a:alpha val="89804"/>
              </a:srgbClr>
            </a:solidFill>
          </p:spPr>
          <p:txBody>
            <a:bodyPr/>
            <a:lstStyle/>
            <a:p>
              <a:endParaRPr lang="zh-TW"/>
            </a:p>
          </p:txBody>
        </p:sp>
        <p:sp>
          <p:nvSpPr>
            <p:cNvPr id="26" name="TextBox 30">
              <a:extLst>
                <a:ext uri="{FF2B5EF4-FFF2-40B4-BE49-F238E27FC236}">
                  <a16:creationId xmlns:a16="http://schemas.microsoft.com/office/drawing/2014/main" id="{36AB84ED-8BAF-A385-4CCD-1036053B6EC9}"/>
                </a:ext>
              </a:extLst>
            </p:cNvPr>
            <p:cNvSpPr txBox="1"/>
            <p:nvPr/>
          </p:nvSpPr>
          <p:spPr>
            <a:xfrm>
              <a:off x="127000" y="263525"/>
              <a:ext cx="558800" cy="3968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3750"/>
                </a:lnSpc>
              </a:pPr>
              <a:endParaRPr/>
            </a:p>
          </p:txBody>
        </p:sp>
      </p:grpSp>
      <p:grpSp>
        <p:nvGrpSpPr>
          <p:cNvPr id="27" name="Group 5">
            <a:extLst>
              <a:ext uri="{FF2B5EF4-FFF2-40B4-BE49-F238E27FC236}">
                <a16:creationId xmlns:a16="http://schemas.microsoft.com/office/drawing/2014/main" id="{A277C487-F6A7-FC1E-5DFF-C5EAD1860398}"/>
              </a:ext>
            </a:extLst>
          </p:cNvPr>
          <p:cNvGrpSpPr/>
          <p:nvPr/>
        </p:nvGrpSpPr>
        <p:grpSpPr>
          <a:xfrm rot="5400000">
            <a:off x="7192363" y="6612106"/>
            <a:ext cx="312817" cy="265240"/>
            <a:chOff x="0" y="0"/>
            <a:chExt cx="812800" cy="711200"/>
          </a:xfrm>
        </p:grpSpPr>
        <p:sp>
          <p:nvSpPr>
            <p:cNvPr id="28" name="Freeform 6">
              <a:extLst>
                <a:ext uri="{FF2B5EF4-FFF2-40B4-BE49-F238E27FC236}">
                  <a16:creationId xmlns:a16="http://schemas.microsoft.com/office/drawing/2014/main" id="{44E0F8AA-2BAD-2B44-21FF-168F166E9B21}"/>
                </a:ext>
              </a:extLst>
            </p:cNvPr>
            <p:cNvSpPr/>
            <p:nvPr/>
          </p:nvSpPr>
          <p:spPr>
            <a:xfrm>
              <a:off x="60851" y="89740"/>
              <a:ext cx="691098" cy="621460"/>
            </a:xfrm>
            <a:custGeom>
              <a:avLst/>
              <a:gdLst/>
              <a:ahLst/>
              <a:cxnLst/>
              <a:rect l="l" t="t" r="r" b="b"/>
              <a:pathLst>
                <a:path w="691098" h="621460">
                  <a:moveTo>
                    <a:pt x="422271" y="44524"/>
                  </a:moveTo>
                  <a:lnTo>
                    <a:pt x="675227" y="487196"/>
                  </a:lnTo>
                  <a:cubicBezTo>
                    <a:pt x="691098" y="514971"/>
                    <a:pt x="690984" y="549095"/>
                    <a:pt x="674928" y="576763"/>
                  </a:cubicBezTo>
                  <a:cubicBezTo>
                    <a:pt x="658871" y="604431"/>
                    <a:pt x="629300" y="621460"/>
                    <a:pt x="597311" y="621460"/>
                  </a:cubicBezTo>
                  <a:lnTo>
                    <a:pt x="93787" y="621460"/>
                  </a:lnTo>
                  <a:cubicBezTo>
                    <a:pt x="61798" y="621460"/>
                    <a:pt x="32227" y="604431"/>
                    <a:pt x="16170" y="576763"/>
                  </a:cubicBezTo>
                  <a:cubicBezTo>
                    <a:pt x="114" y="549095"/>
                    <a:pt x="0" y="514971"/>
                    <a:pt x="15871" y="487196"/>
                  </a:cubicBezTo>
                  <a:lnTo>
                    <a:pt x="268827" y="44524"/>
                  </a:lnTo>
                  <a:cubicBezTo>
                    <a:pt x="284560" y="16991"/>
                    <a:pt x="313839" y="0"/>
                    <a:pt x="345549" y="0"/>
                  </a:cubicBezTo>
                  <a:cubicBezTo>
                    <a:pt x="377259" y="0"/>
                    <a:pt x="406538" y="16991"/>
                    <a:pt x="422271" y="44524"/>
                  </a:cubicBezTo>
                  <a:close/>
                </a:path>
              </a:pathLst>
            </a:custGeom>
            <a:solidFill>
              <a:srgbClr val="293374">
                <a:alpha val="89804"/>
              </a:srgbClr>
            </a:solidFill>
          </p:spPr>
          <p:txBody>
            <a:bodyPr/>
            <a:lstStyle/>
            <a:p>
              <a:endParaRPr lang="zh-TW"/>
            </a:p>
          </p:txBody>
        </p:sp>
        <p:sp>
          <p:nvSpPr>
            <p:cNvPr id="29" name="TextBox 7">
              <a:extLst>
                <a:ext uri="{FF2B5EF4-FFF2-40B4-BE49-F238E27FC236}">
                  <a16:creationId xmlns:a16="http://schemas.microsoft.com/office/drawing/2014/main" id="{582D04EB-1F3F-6473-26B3-E53F1BA1B1BD}"/>
                </a:ext>
              </a:extLst>
            </p:cNvPr>
            <p:cNvSpPr txBox="1"/>
            <p:nvPr/>
          </p:nvSpPr>
          <p:spPr>
            <a:xfrm>
              <a:off x="127000" y="263525"/>
              <a:ext cx="558800" cy="3968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3750"/>
                </a:lnSpc>
              </a:pPr>
              <a:endParaRPr/>
            </a:p>
          </p:txBody>
        </p:sp>
      </p:grpSp>
      <p:sp>
        <p:nvSpPr>
          <p:cNvPr id="11" name="TextBox 13">
            <a:extLst>
              <a:ext uri="{FF2B5EF4-FFF2-40B4-BE49-F238E27FC236}">
                <a16:creationId xmlns:a16="http://schemas.microsoft.com/office/drawing/2014/main" id="{5224D443-27CE-ADFA-F737-6A74B27E6984}"/>
              </a:ext>
            </a:extLst>
          </p:cNvPr>
          <p:cNvSpPr txBox="1"/>
          <p:nvPr/>
        </p:nvSpPr>
        <p:spPr>
          <a:xfrm>
            <a:off x="10058400" y="1421319"/>
            <a:ext cx="6977289" cy="98007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rtl="0">
              <a:lnSpc>
                <a:spcPts val="4000"/>
              </a:lnSpc>
            </a:pPr>
            <a:r>
              <a:rPr lang="zh-TW" sz="2800" b="1" i="1" u="none" baseline="0" dirty="0">
                <a:solidFill>
                  <a:schemeClr val="bg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額外活動：</a:t>
            </a:r>
            <a:r>
              <a:rPr lang="zh-TW" sz="2800" u="none" baseline="0" dirty="0">
                <a:solidFill>
                  <a:schemeClr val="bg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參與 5 月助她成長 (UpliftHER) 重點活動：消除經期用品不足！</a:t>
            </a:r>
            <a:endParaRPr lang="zh-TW" sz="2800" dirty="0">
              <a:solidFill>
                <a:schemeClr val="bg1"/>
              </a:solidFill>
              <a:latin typeface="Microsoft JhengHei" panose="020B0604030504040204" pitchFamily="34" charset="-120"/>
              <a:ea typeface="Microsoft JhengHei" panose="020B0604030504040204" pitchFamily="34" charset="-120"/>
              <a:cs typeface="Calibri (MS)"/>
              <a:sym typeface="Calibri (MS)"/>
            </a:endParaRPr>
          </a:p>
        </p:txBody>
      </p:sp>
      <p:pic>
        <p:nvPicPr>
          <p:cNvPr id="31" name="Graphic 30" descr="箭頭：逆時針曲線，實心填充">
            <a:extLst>
              <a:ext uri="{FF2B5EF4-FFF2-40B4-BE49-F238E27FC236}">
                <a16:creationId xmlns:a16="http://schemas.microsoft.com/office/drawing/2014/main" id="{BC470205-4488-3FBD-6BE2-864B939D868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3956284">
            <a:off x="9911555" y="2303366"/>
            <a:ext cx="1854734" cy="1854734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reeform 2">
            <a:extLst>
              <a:ext uri="{FF2B5EF4-FFF2-40B4-BE49-F238E27FC236}">
                <a16:creationId xmlns:a16="http://schemas.microsoft.com/office/drawing/2014/main" id="{B38498B0-A9AE-F045-FDC8-8C9FC810215F}"/>
              </a:ext>
            </a:extLst>
          </p:cNvPr>
          <p:cNvSpPr/>
          <p:nvPr/>
        </p:nvSpPr>
        <p:spPr>
          <a:xfrm flipV="1"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10287000"/>
                </a:moveTo>
                <a:lnTo>
                  <a:pt x="18288000" y="10287000"/>
                </a:lnTo>
                <a:lnTo>
                  <a:pt x="18288000" y="0"/>
                </a:lnTo>
                <a:lnTo>
                  <a:pt x="0" y="0"/>
                </a:lnTo>
                <a:lnTo>
                  <a:pt x="0" y="10287000"/>
                </a:lnTo>
                <a:close/>
              </a:path>
            </a:pathLst>
          </a:custGeom>
          <a:blipFill>
            <a:blip r:embed="rId3"/>
            <a:stretch>
              <a:fillRect t="-30739" r="-17743" b="-8808"/>
            </a:stretch>
          </a:blipFill>
        </p:spPr>
        <p:txBody>
          <a:bodyPr/>
          <a:lstStyle/>
          <a:p>
            <a:endParaRPr lang="zh-TW"/>
          </a:p>
        </p:txBody>
      </p:sp>
      <p:grpSp>
        <p:nvGrpSpPr>
          <p:cNvPr id="15" name="Group 7">
            <a:extLst>
              <a:ext uri="{FF2B5EF4-FFF2-40B4-BE49-F238E27FC236}">
                <a16:creationId xmlns:a16="http://schemas.microsoft.com/office/drawing/2014/main" id="{D7703238-D160-A000-5987-8B93D49AA7F0}"/>
              </a:ext>
            </a:extLst>
          </p:cNvPr>
          <p:cNvGrpSpPr/>
          <p:nvPr/>
        </p:nvGrpSpPr>
        <p:grpSpPr>
          <a:xfrm>
            <a:off x="228600" y="1787749"/>
            <a:ext cx="5257813" cy="5475401"/>
            <a:chOff x="-2104" y="-66675"/>
            <a:chExt cx="1331362" cy="1707790"/>
          </a:xfrm>
        </p:grpSpPr>
        <p:sp>
          <p:nvSpPr>
            <p:cNvPr id="16" name="Freeform 8">
              <a:extLst>
                <a:ext uri="{FF2B5EF4-FFF2-40B4-BE49-F238E27FC236}">
                  <a16:creationId xmlns:a16="http://schemas.microsoft.com/office/drawing/2014/main" id="{A7F53C85-9102-79A7-B86F-83F2BBAFA1BA}"/>
                </a:ext>
              </a:extLst>
            </p:cNvPr>
            <p:cNvSpPr/>
            <p:nvPr/>
          </p:nvSpPr>
          <p:spPr>
            <a:xfrm>
              <a:off x="-2104" y="20014"/>
              <a:ext cx="1329258" cy="1621101"/>
            </a:xfrm>
            <a:prstGeom prst="ellipse">
              <a:avLst/>
            </a:prstGeom>
            <a:gradFill rotWithShape="1">
              <a:gsLst>
                <a:gs pos="0">
                  <a:srgbClr val="649CDC">
                    <a:alpha val="9000"/>
                  </a:srgbClr>
                </a:gs>
                <a:gs pos="100000">
                  <a:srgbClr val="19317D">
                    <a:alpha val="9000"/>
                  </a:srgbClr>
                </a:gs>
              </a:gsLst>
              <a:lin ang="0"/>
            </a:grad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zh-TW" dirty="0"/>
            </a:p>
          </p:txBody>
        </p:sp>
        <p:sp>
          <p:nvSpPr>
            <p:cNvPr id="17" name="TextBox 9">
              <a:extLst>
                <a:ext uri="{FF2B5EF4-FFF2-40B4-BE49-F238E27FC236}">
                  <a16:creationId xmlns:a16="http://schemas.microsoft.com/office/drawing/2014/main" id="{09052575-B43B-D565-BE4E-1C6EA7B3F36D}"/>
                </a:ext>
              </a:extLst>
            </p:cNvPr>
            <p:cNvSpPr txBox="1"/>
            <p:nvPr/>
          </p:nvSpPr>
          <p:spPr>
            <a:xfrm>
              <a:off x="0" y="-66675"/>
              <a:ext cx="1329258" cy="168777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3750"/>
                </a:lnSpc>
              </a:pPr>
              <a:endParaRPr/>
            </a:p>
          </p:txBody>
        </p:sp>
      </p:grpSp>
      <p:grpSp>
        <p:nvGrpSpPr>
          <p:cNvPr id="10" name="Group 7">
            <a:extLst>
              <a:ext uri="{FF2B5EF4-FFF2-40B4-BE49-F238E27FC236}">
                <a16:creationId xmlns:a16="http://schemas.microsoft.com/office/drawing/2014/main" id="{4699EF55-2D11-D5BC-C071-6DDFEBAF4E25}"/>
              </a:ext>
            </a:extLst>
          </p:cNvPr>
          <p:cNvGrpSpPr/>
          <p:nvPr/>
        </p:nvGrpSpPr>
        <p:grpSpPr>
          <a:xfrm>
            <a:off x="5423283" y="4653766"/>
            <a:ext cx="5320918" cy="5197464"/>
            <a:chOff x="0" y="0"/>
            <a:chExt cx="1329258" cy="1621101"/>
          </a:xfrm>
        </p:grpSpPr>
        <p:sp>
          <p:nvSpPr>
            <p:cNvPr id="11" name="Freeform 8">
              <a:extLst>
                <a:ext uri="{FF2B5EF4-FFF2-40B4-BE49-F238E27FC236}">
                  <a16:creationId xmlns:a16="http://schemas.microsoft.com/office/drawing/2014/main" id="{EAB3D192-CAB9-1935-4FF2-A7D378D29526}"/>
                </a:ext>
              </a:extLst>
            </p:cNvPr>
            <p:cNvSpPr/>
            <p:nvPr/>
          </p:nvSpPr>
          <p:spPr>
            <a:xfrm>
              <a:off x="0" y="0"/>
              <a:ext cx="1329258" cy="1621101"/>
            </a:xfrm>
            <a:prstGeom prst="ellipse">
              <a:avLst/>
            </a:prstGeom>
            <a:gradFill rotWithShape="1">
              <a:gsLst>
                <a:gs pos="0">
                  <a:srgbClr val="649CDC">
                    <a:alpha val="9000"/>
                  </a:srgbClr>
                </a:gs>
                <a:gs pos="100000">
                  <a:srgbClr val="19317D">
                    <a:alpha val="9000"/>
                  </a:srgbClr>
                </a:gs>
              </a:gsLst>
              <a:lin ang="0"/>
            </a:grad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zh-TW" dirty="0"/>
            </a:p>
          </p:txBody>
        </p:sp>
        <p:sp>
          <p:nvSpPr>
            <p:cNvPr id="12" name="TextBox 9">
              <a:extLst>
                <a:ext uri="{FF2B5EF4-FFF2-40B4-BE49-F238E27FC236}">
                  <a16:creationId xmlns:a16="http://schemas.microsoft.com/office/drawing/2014/main" id="{24A417F6-3494-A8E9-BBDE-B7AEAFC09C66}"/>
                </a:ext>
              </a:extLst>
            </p:cNvPr>
            <p:cNvSpPr txBox="1"/>
            <p:nvPr/>
          </p:nvSpPr>
          <p:spPr>
            <a:xfrm>
              <a:off x="0" y="-66675"/>
              <a:ext cx="1329258" cy="168777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3750"/>
                </a:lnSpc>
              </a:pPr>
              <a:endParaRPr/>
            </a:p>
          </p:txBody>
        </p:sp>
      </p:grpSp>
      <p:grpSp>
        <p:nvGrpSpPr>
          <p:cNvPr id="2" name="Group 2"/>
          <p:cNvGrpSpPr/>
          <p:nvPr/>
        </p:nvGrpSpPr>
        <p:grpSpPr>
          <a:xfrm>
            <a:off x="12002627" y="0"/>
            <a:ext cx="6445462" cy="10286948"/>
            <a:chOff x="0" y="0"/>
            <a:chExt cx="8593950" cy="1371593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593950" cy="13715931"/>
            </a:xfrm>
            <a:custGeom>
              <a:avLst/>
              <a:gdLst/>
              <a:ahLst/>
              <a:cxnLst/>
              <a:rect l="l" t="t" r="r" b="b"/>
              <a:pathLst>
                <a:path w="8593949" h="13715930">
                  <a:moveTo>
                    <a:pt x="0" y="0"/>
                  </a:moveTo>
                  <a:lnTo>
                    <a:pt x="8593949" y="0"/>
                  </a:lnTo>
                  <a:lnTo>
                    <a:pt x="8593949" y="13715930"/>
                  </a:lnTo>
                  <a:lnTo>
                    <a:pt x="0" y="137159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56342" r="-56342"/>
              </a:stretch>
            </a:blipFill>
          </p:spPr>
          <p:txBody>
            <a:bodyPr/>
            <a:lstStyle/>
            <a:p>
              <a:endParaRPr lang="zh-TW" dirty="0"/>
            </a:p>
          </p:txBody>
        </p:sp>
      </p:grpSp>
      <p:sp>
        <p:nvSpPr>
          <p:cNvPr id="4" name="Freeform 4"/>
          <p:cNvSpPr/>
          <p:nvPr/>
        </p:nvSpPr>
        <p:spPr>
          <a:xfrm>
            <a:off x="15193206" y="9043031"/>
            <a:ext cx="2413246" cy="554217"/>
          </a:xfrm>
          <a:custGeom>
            <a:avLst/>
            <a:gdLst/>
            <a:ahLst/>
            <a:cxnLst/>
            <a:rect l="l" t="t" r="r" b="b"/>
            <a:pathLst>
              <a:path w="2413246" h="554217">
                <a:moveTo>
                  <a:pt x="0" y="0"/>
                </a:moveTo>
                <a:lnTo>
                  <a:pt x="2413246" y="0"/>
                </a:lnTo>
                <a:lnTo>
                  <a:pt x="2413246" y="554217"/>
                </a:lnTo>
                <a:lnTo>
                  <a:pt x="0" y="55421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74" b="-74"/>
            </a:stretch>
          </a:blipFill>
        </p:spPr>
        <p:txBody>
          <a:bodyPr/>
          <a:lstStyle/>
          <a:p>
            <a:endParaRPr lang="zh-TW"/>
          </a:p>
        </p:txBody>
      </p:sp>
      <p:sp>
        <p:nvSpPr>
          <p:cNvPr id="5" name="TextBox 5"/>
          <p:cNvSpPr txBox="1"/>
          <p:nvPr/>
        </p:nvSpPr>
        <p:spPr>
          <a:xfrm>
            <a:off x="838200" y="507859"/>
            <a:ext cx="10106488" cy="10002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 rtl="0">
              <a:lnSpc>
                <a:spcPts val="7799"/>
              </a:lnSpc>
            </a:pPr>
            <a:r>
              <a:rPr lang="zh-TW" sz="6500" b="1" u="none" baseline="0" dirty="0">
                <a:solidFill>
                  <a:schemeClr val="bg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Effra" panose="020B0603020203020204" pitchFamily="34" charset="0"/>
                <a:sym typeface="Effra"/>
              </a:rPr>
              <a:t>考慮專案觸及的範圍</a:t>
            </a:r>
          </a:p>
        </p:txBody>
      </p:sp>
      <p:pic>
        <p:nvPicPr>
          <p:cNvPr id="20" name="Picture 6">
            <a:extLst>
              <a:ext uri="{FF2B5EF4-FFF2-40B4-BE49-F238E27FC236}">
                <a16:creationId xmlns:a16="http://schemas.microsoft.com/office/drawing/2014/main" id="{4761CCCB-BCEA-B76A-B4C5-4A67256276A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9400" y="1978579"/>
            <a:ext cx="5509400" cy="5509400"/>
          </a:xfrm>
          <a:prstGeom prst="rect">
            <a:avLst/>
          </a:prstGeom>
        </p:spPr>
      </p:pic>
      <p:pic>
        <p:nvPicPr>
          <p:cNvPr id="21" name="Picture 7">
            <a:extLst>
              <a:ext uri="{FF2B5EF4-FFF2-40B4-BE49-F238E27FC236}">
                <a16:creationId xmlns:a16="http://schemas.microsoft.com/office/drawing/2014/main" id="{841196F0-4B3D-FA81-3103-83F2CF69EC7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72000" y="4596273"/>
            <a:ext cx="5320918" cy="5320918"/>
          </a:xfrm>
          <a:prstGeom prst="rect">
            <a:avLst/>
          </a:prstGeom>
        </p:spPr>
      </p:pic>
      <p:sp>
        <p:nvSpPr>
          <p:cNvPr id="22" name="TextBox 8"/>
          <p:cNvSpPr txBox="1"/>
          <p:nvPr/>
        </p:nvSpPr>
        <p:spPr>
          <a:xfrm>
            <a:off x="1549035" y="3697418"/>
            <a:ext cx="2729280" cy="2071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rtl="0">
              <a:lnSpc>
                <a:spcPts val="4059"/>
              </a:lnSpc>
            </a:pPr>
            <a:r>
              <a:rPr lang="zh-TW" sz="3399" b="1" u="none" baseline="0" dirty="0">
                <a:solidFill>
                  <a:schemeClr val="bg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Calibri (MS)" panose="020B0604020202020204" charset="0"/>
                <a:sym typeface="Calibri (MS) Bold"/>
              </a:rPr>
              <a:t>為兩位</a:t>
            </a:r>
            <a:br>
              <a:rPr lang="en-US" altLang="zh-TW" sz="3399" b="1" u="none" baseline="0" dirty="0">
                <a:solidFill>
                  <a:schemeClr val="bg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Calibri (MS)" panose="020B0604020202020204" charset="0"/>
                <a:sym typeface="Calibri (MS) Bold"/>
              </a:rPr>
            </a:br>
            <a:r>
              <a:rPr lang="zh-TW" sz="3399" b="1" u="none" baseline="0" dirty="0">
                <a:solidFill>
                  <a:schemeClr val="bg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Calibri (MS)" panose="020B0604020202020204" charset="0"/>
                <a:sym typeface="Calibri (MS) Bold"/>
              </a:rPr>
              <a:t>女青年</a:t>
            </a:r>
            <a:br>
              <a:rPr lang="en-US" altLang="zh-TW" sz="3399" b="1" u="none" baseline="0" dirty="0">
                <a:solidFill>
                  <a:schemeClr val="bg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Calibri (MS)" panose="020B0604020202020204" charset="0"/>
                <a:sym typeface="Calibri (MS) Bold"/>
              </a:rPr>
            </a:br>
            <a:r>
              <a:rPr lang="zh-TW" sz="3399" b="1" u="none" baseline="0" dirty="0">
                <a:solidFill>
                  <a:schemeClr val="bg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Calibri (MS)" panose="020B0604020202020204" charset="0"/>
                <a:sym typeface="Calibri (MS) Bold"/>
              </a:rPr>
              <a:t>提供</a:t>
            </a:r>
            <a:br>
              <a:rPr lang="en-US" altLang="zh-TW" sz="3399" b="1" u="none" baseline="0" dirty="0">
                <a:solidFill>
                  <a:schemeClr val="bg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Calibri (MS)" panose="020B0604020202020204" charset="0"/>
                <a:sym typeface="Calibri (MS) Bold"/>
              </a:rPr>
            </a:br>
            <a:r>
              <a:rPr lang="zh-TW" sz="3399" b="1" u="none" baseline="0" dirty="0">
                <a:solidFill>
                  <a:schemeClr val="bg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Calibri (MS)" panose="020B0604020202020204" charset="0"/>
                <a:sym typeface="Calibri (MS) Bold"/>
              </a:rPr>
              <a:t>兩台筆電</a:t>
            </a:r>
          </a:p>
        </p:txBody>
      </p:sp>
      <p:sp>
        <p:nvSpPr>
          <p:cNvPr id="23" name="TextBox 9"/>
          <p:cNvSpPr txBox="1"/>
          <p:nvPr/>
        </p:nvSpPr>
        <p:spPr>
          <a:xfrm>
            <a:off x="6172200" y="6237228"/>
            <a:ext cx="2127294" cy="20518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rtl="0">
              <a:lnSpc>
                <a:spcPts val="4022"/>
              </a:lnSpc>
            </a:pPr>
            <a:r>
              <a:rPr lang="zh-TW" sz="3444" b="1" u="none" baseline="0" dirty="0">
                <a:solidFill>
                  <a:schemeClr val="bg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Calibri (MS)" panose="020B0604020202020204" charset="0"/>
                <a:sym typeface="Calibri (MS) Bold"/>
              </a:rPr>
              <a:t>為 50 名</a:t>
            </a:r>
            <a:br>
              <a:rPr lang="en-US" altLang="zh-TW" sz="3444" b="1" u="none" baseline="0" dirty="0">
                <a:solidFill>
                  <a:schemeClr val="bg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Calibri (MS)" panose="020B0604020202020204" charset="0"/>
                <a:sym typeface="Calibri (MS) Bold"/>
              </a:rPr>
            </a:br>
            <a:r>
              <a:rPr lang="zh-TW" sz="3444" b="1" u="none" baseline="0" dirty="0">
                <a:solidFill>
                  <a:schemeClr val="bg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Calibri (MS)" panose="020B0604020202020204" charset="0"/>
                <a:sym typeface="Calibri (MS) Bold"/>
              </a:rPr>
              <a:t>女青年</a:t>
            </a:r>
            <a:br>
              <a:rPr lang="en-US" altLang="zh-TW" sz="3444" b="1" u="none" baseline="0" dirty="0">
                <a:solidFill>
                  <a:schemeClr val="bg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Calibri (MS)" panose="020B0604020202020204" charset="0"/>
                <a:sym typeface="Calibri (MS) Bold"/>
              </a:rPr>
            </a:br>
            <a:r>
              <a:rPr lang="zh-TW" sz="3444" b="1" u="none" baseline="0" dirty="0">
                <a:solidFill>
                  <a:schemeClr val="bg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Calibri (MS)" panose="020B0604020202020204" charset="0"/>
                <a:sym typeface="Calibri (MS) Bold"/>
              </a:rPr>
              <a:t>舉辦</a:t>
            </a:r>
            <a:br>
              <a:rPr lang="en-US" altLang="zh-TW" sz="3444" b="1" u="none" baseline="0" dirty="0">
                <a:solidFill>
                  <a:schemeClr val="bg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Calibri (MS)" panose="020B0604020202020204" charset="0"/>
                <a:sym typeface="Calibri (MS) Bold"/>
              </a:rPr>
            </a:br>
            <a:r>
              <a:rPr lang="zh-TW" sz="3444" b="1" u="none" baseline="0" dirty="0">
                <a:solidFill>
                  <a:schemeClr val="bg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Calibri (MS)" panose="020B0604020202020204" charset="0"/>
                <a:sym typeface="Calibri (MS) Bold"/>
              </a:rPr>
              <a:t>技能訓練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D1E2B46-B10F-5075-6A7D-78A66873B001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744" t="25687" b="6468"/>
          <a:stretch>
            <a:fillRect/>
          </a:stretch>
        </p:blipFill>
        <p:spPr>
          <a:xfrm rot="5400000">
            <a:off x="9029699" y="800049"/>
            <a:ext cx="10287001" cy="86868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V="1"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10287000"/>
                </a:moveTo>
                <a:lnTo>
                  <a:pt x="18288000" y="10287000"/>
                </a:lnTo>
                <a:lnTo>
                  <a:pt x="18288000" y="0"/>
                </a:lnTo>
                <a:lnTo>
                  <a:pt x="0" y="0"/>
                </a:lnTo>
                <a:lnTo>
                  <a:pt x="0" y="10287000"/>
                </a:lnTo>
                <a:close/>
              </a:path>
            </a:pathLst>
          </a:custGeom>
          <a:blipFill>
            <a:blip r:embed="rId3"/>
            <a:stretch>
              <a:fillRect t="-30739" r="-17743" b="-8808"/>
            </a:stretch>
          </a:blipFill>
        </p:spPr>
        <p:txBody>
          <a:bodyPr/>
          <a:lstStyle/>
          <a:p>
            <a:endParaRPr lang="zh-TW"/>
          </a:p>
        </p:txBody>
      </p:sp>
      <p:sp>
        <p:nvSpPr>
          <p:cNvPr id="23" name="Freeform 6">
            <a:extLst>
              <a:ext uri="{FF2B5EF4-FFF2-40B4-BE49-F238E27FC236}">
                <a16:creationId xmlns:a16="http://schemas.microsoft.com/office/drawing/2014/main" id="{F0DED03F-E566-F397-895D-2DAACD056D0D}"/>
              </a:ext>
            </a:extLst>
          </p:cNvPr>
          <p:cNvSpPr/>
          <p:nvPr/>
        </p:nvSpPr>
        <p:spPr>
          <a:xfrm>
            <a:off x="6934201" y="3086364"/>
            <a:ext cx="3581400" cy="953475"/>
          </a:xfrm>
          <a:custGeom>
            <a:avLst/>
            <a:gdLst/>
            <a:ahLst/>
            <a:cxnLst/>
            <a:rect l="l" t="t" r="r" b="b"/>
            <a:pathLst>
              <a:path w="6225290" h="3100604">
                <a:moveTo>
                  <a:pt x="0" y="0"/>
                </a:moveTo>
                <a:lnTo>
                  <a:pt x="6225290" y="0"/>
                </a:lnTo>
                <a:lnTo>
                  <a:pt x="6225290" y="3100605"/>
                </a:lnTo>
                <a:lnTo>
                  <a:pt x="0" y="310060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zh-TW"/>
          </a:p>
        </p:txBody>
      </p:sp>
      <p:sp>
        <p:nvSpPr>
          <p:cNvPr id="3" name="Freeform 3"/>
          <p:cNvSpPr/>
          <p:nvPr/>
        </p:nvSpPr>
        <p:spPr>
          <a:xfrm>
            <a:off x="1449844" y="4077612"/>
            <a:ext cx="4658267" cy="3936924"/>
          </a:xfrm>
          <a:custGeom>
            <a:avLst/>
            <a:gdLst/>
            <a:ahLst/>
            <a:cxnLst/>
            <a:rect l="l" t="t" r="r" b="b"/>
            <a:pathLst>
              <a:path w="6225290" h="3100604">
                <a:moveTo>
                  <a:pt x="0" y="0"/>
                </a:moveTo>
                <a:lnTo>
                  <a:pt x="6225290" y="0"/>
                </a:lnTo>
                <a:lnTo>
                  <a:pt x="6225290" y="3100605"/>
                </a:lnTo>
                <a:lnTo>
                  <a:pt x="0" y="310060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zh-TW"/>
          </a:p>
        </p:txBody>
      </p:sp>
      <p:sp>
        <p:nvSpPr>
          <p:cNvPr id="4" name="Freeform 4"/>
          <p:cNvSpPr/>
          <p:nvPr/>
        </p:nvSpPr>
        <p:spPr>
          <a:xfrm>
            <a:off x="6401822" y="4077612"/>
            <a:ext cx="4658267" cy="3936924"/>
          </a:xfrm>
          <a:custGeom>
            <a:avLst/>
            <a:gdLst/>
            <a:ahLst/>
            <a:cxnLst/>
            <a:rect l="l" t="t" r="r" b="b"/>
            <a:pathLst>
              <a:path w="6225290" h="3100604">
                <a:moveTo>
                  <a:pt x="0" y="0"/>
                </a:moveTo>
                <a:lnTo>
                  <a:pt x="6225290" y="0"/>
                </a:lnTo>
                <a:lnTo>
                  <a:pt x="6225290" y="3100605"/>
                </a:lnTo>
                <a:lnTo>
                  <a:pt x="0" y="310060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zh-TW"/>
          </a:p>
        </p:txBody>
      </p:sp>
      <p:sp>
        <p:nvSpPr>
          <p:cNvPr id="6" name="Freeform 6"/>
          <p:cNvSpPr/>
          <p:nvPr/>
        </p:nvSpPr>
        <p:spPr>
          <a:xfrm>
            <a:off x="11353800" y="4039839"/>
            <a:ext cx="4658267" cy="3936924"/>
          </a:xfrm>
          <a:custGeom>
            <a:avLst/>
            <a:gdLst/>
            <a:ahLst/>
            <a:cxnLst/>
            <a:rect l="l" t="t" r="r" b="b"/>
            <a:pathLst>
              <a:path w="6225290" h="3100604">
                <a:moveTo>
                  <a:pt x="0" y="0"/>
                </a:moveTo>
                <a:lnTo>
                  <a:pt x="6225290" y="0"/>
                </a:lnTo>
                <a:lnTo>
                  <a:pt x="6225290" y="3100605"/>
                </a:lnTo>
                <a:lnTo>
                  <a:pt x="0" y="310060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zh-TW"/>
          </a:p>
        </p:txBody>
      </p:sp>
      <p:sp>
        <p:nvSpPr>
          <p:cNvPr id="7" name="TextBox 7"/>
          <p:cNvSpPr txBox="1"/>
          <p:nvPr/>
        </p:nvSpPr>
        <p:spPr>
          <a:xfrm>
            <a:off x="4450709" y="855189"/>
            <a:ext cx="8692758" cy="10774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0">
              <a:lnSpc>
                <a:spcPts val="9100"/>
              </a:lnSpc>
            </a:pPr>
            <a:r>
              <a:rPr lang="zh-TW" sz="6500" b="1" u="none" spc="-194" baseline="0" dirty="0">
                <a:solidFill>
                  <a:srgbClr val="FFCF0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Effra"/>
                <a:sym typeface="Effra"/>
              </a:rPr>
              <a:t>遺產專案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478845" y="4927827"/>
            <a:ext cx="4638933" cy="4392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rtl="0">
              <a:lnSpc>
                <a:spcPts val="3319"/>
              </a:lnSpc>
            </a:pPr>
            <a:r>
              <a:rPr lang="zh-TW" sz="3600" b="1" u="none" spc="-95" baseline="0" dirty="0">
                <a:solidFill>
                  <a:srgbClr val="FFCF0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Calibri (MS) Bold"/>
                <a:sym typeface="Calibri (MS) Bold"/>
              </a:rPr>
              <a:t>目標受眾</a:t>
            </a:r>
            <a:endParaRPr lang="zh-TW" sz="3191" b="1" spc="-95" dirty="0">
              <a:solidFill>
                <a:srgbClr val="FFCF01"/>
              </a:solidFill>
              <a:latin typeface="Microsoft JhengHei" panose="020B0604030504040204" pitchFamily="34" charset="-120"/>
              <a:ea typeface="Microsoft JhengHei" panose="020B0604030504040204" pitchFamily="34" charset="-120"/>
              <a:cs typeface="Calibri (MS) Bold"/>
              <a:sym typeface="Calibri (MS) Bold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469178" y="6010275"/>
            <a:ext cx="4638933" cy="104740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rtl="0">
              <a:lnSpc>
                <a:spcPts val="4260"/>
              </a:lnSpc>
            </a:pPr>
            <a:r>
              <a:rPr lang="zh-TW" sz="2800" u="none" spc="-64" baseline="0" dirty="0">
                <a:solidFill>
                  <a:srgbClr val="FFFFFF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Calibri (MS)"/>
                <a:sym typeface="Calibri (MS)"/>
              </a:rPr>
              <a:t>我們服務哪些群體？ </a:t>
            </a:r>
          </a:p>
          <a:p>
            <a:pPr algn="ctr" rtl="0">
              <a:lnSpc>
                <a:spcPts val="4260"/>
              </a:lnSpc>
            </a:pPr>
            <a:r>
              <a:rPr lang="zh-TW" sz="2800" u="none" spc="-64" baseline="0" dirty="0">
                <a:solidFill>
                  <a:srgbClr val="FFFFFF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Calibri (MS)"/>
                <a:sym typeface="Calibri (MS)"/>
              </a:rPr>
              <a:t>他們面臨何種障礙？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1353800" y="4927828"/>
            <a:ext cx="4658266" cy="4392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rtl="0">
              <a:lnSpc>
                <a:spcPts val="3319"/>
              </a:lnSpc>
            </a:pPr>
            <a:r>
              <a:rPr lang="zh-TW" sz="3600" b="1" u="none" spc="-95" baseline="0" dirty="0">
                <a:solidFill>
                  <a:srgbClr val="FFCF0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Calibri (MS) Bold"/>
                <a:sym typeface="Calibri (MS) Bold"/>
              </a:rPr>
              <a:t>由蘭馨會主導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411489" y="4927828"/>
            <a:ext cx="4638933" cy="4392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rtl="0">
              <a:lnSpc>
                <a:spcPts val="3319"/>
              </a:lnSpc>
            </a:pPr>
            <a:r>
              <a:rPr lang="zh-TW" sz="3600" b="1" u="none" spc="-95" baseline="0" dirty="0">
                <a:solidFill>
                  <a:srgbClr val="FFCF0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Calibri (MS) Bold"/>
                <a:sym typeface="Calibri (MS) Bold"/>
              </a:rPr>
              <a:t>重點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6401822" y="5734558"/>
            <a:ext cx="4658267" cy="159883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zh-TW"/>
            </a:defPPr>
            <a:lvl1pPr algn="ctr">
              <a:lnSpc>
                <a:spcPts val="4600"/>
              </a:lnSpc>
              <a:defRPr sz="3200" spc="-64">
                <a:solidFill>
                  <a:srgbClr val="FFFFFF"/>
                </a:solidFill>
                <a:latin typeface="Calibri (MS)"/>
                <a:ea typeface="Calibri (MS)"/>
                <a:cs typeface="Calibri (MS)"/>
              </a:defRPr>
            </a:lvl1pPr>
          </a:lstStyle>
          <a:p>
            <a:pPr rtl="0">
              <a:lnSpc>
                <a:spcPts val="4260"/>
              </a:lnSpc>
            </a:pPr>
            <a:r>
              <a:rPr lang="zh-TW" sz="2800" u="none" baseline="0" dirty="0">
                <a:latin typeface="Microsoft JhengHei" panose="020B0604030504040204" pitchFamily="34" charset="-120"/>
                <a:ea typeface="Microsoft JhengHei" panose="020B0604030504040204" pitchFamily="34" charset="-120"/>
                <a:sym typeface="Calibri (MS)"/>
              </a:rPr>
              <a:t>此專案的目標</a:t>
            </a:r>
            <a:endParaRPr lang="en-US" altLang="zh-TW" sz="2800" u="none" baseline="0" dirty="0">
              <a:latin typeface="Microsoft JhengHei" panose="020B0604030504040204" pitchFamily="34" charset="-120"/>
              <a:ea typeface="Microsoft JhengHei" panose="020B0604030504040204" pitchFamily="34" charset="-120"/>
              <a:sym typeface="Calibri (MS)"/>
            </a:endParaRPr>
          </a:p>
          <a:p>
            <a:pPr rtl="0">
              <a:lnSpc>
                <a:spcPts val="4260"/>
              </a:lnSpc>
            </a:pPr>
            <a:r>
              <a:rPr lang="zh-TW" sz="2800" u="none" baseline="0" dirty="0">
                <a:latin typeface="Microsoft JhengHei" panose="020B0604030504040204" pitchFamily="34" charset="-120"/>
                <a:ea typeface="Microsoft JhengHei" panose="020B0604030504040204" pitchFamily="34" charset="-120"/>
                <a:sym typeface="Calibri (MS)"/>
              </a:rPr>
              <a:t>是增加教育機會，</a:t>
            </a:r>
            <a:endParaRPr lang="en-US" altLang="zh-TW" sz="2800" u="none" baseline="0" dirty="0">
              <a:latin typeface="Microsoft JhengHei" panose="020B0604030504040204" pitchFamily="34" charset="-120"/>
              <a:ea typeface="Microsoft JhengHei" panose="020B0604030504040204" pitchFamily="34" charset="-120"/>
              <a:sym typeface="Calibri (MS)"/>
            </a:endParaRPr>
          </a:p>
          <a:p>
            <a:pPr rtl="0">
              <a:lnSpc>
                <a:spcPts val="4260"/>
              </a:lnSpc>
            </a:pPr>
            <a:r>
              <a:rPr lang="zh-TW" sz="2800" u="none" baseline="0" dirty="0">
                <a:latin typeface="Microsoft JhengHei" panose="020B0604030504040204" pitchFamily="34" charset="-120"/>
                <a:ea typeface="Microsoft JhengHei" panose="020B0604030504040204" pitchFamily="34" charset="-120"/>
                <a:sym typeface="Calibri (MS)"/>
              </a:rPr>
              <a:t>還是就業機會？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1353800" y="6010275"/>
            <a:ext cx="4658267" cy="104740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rtl="0">
              <a:lnSpc>
                <a:spcPts val="4260"/>
              </a:lnSpc>
            </a:pPr>
            <a:r>
              <a:rPr lang="zh-TW" sz="2800" u="none" spc="-64" baseline="0" dirty="0">
                <a:solidFill>
                  <a:srgbClr val="FFFFFF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Calibri (MS)"/>
                <a:sym typeface="Calibri (MS)"/>
              </a:rPr>
              <a:t>此專案是由</a:t>
            </a:r>
            <a:endParaRPr lang="en-US" altLang="zh-TW" sz="2800" u="none" spc="-64" baseline="0" dirty="0">
              <a:solidFill>
                <a:srgbClr val="FFFFFF"/>
              </a:solidFill>
              <a:latin typeface="Microsoft JhengHei" panose="020B0604030504040204" pitchFamily="34" charset="-120"/>
              <a:ea typeface="Microsoft JhengHei" panose="020B0604030504040204" pitchFamily="34" charset="-120"/>
              <a:cs typeface="Calibri (MS)"/>
              <a:sym typeface="Calibri (MS)"/>
            </a:endParaRPr>
          </a:p>
          <a:p>
            <a:pPr algn="ctr" rtl="0">
              <a:lnSpc>
                <a:spcPts val="4260"/>
              </a:lnSpc>
            </a:pPr>
            <a:r>
              <a:rPr lang="zh-TW" sz="2800" u="none" spc="-64" baseline="0" dirty="0">
                <a:solidFill>
                  <a:srgbClr val="FFFFFF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Calibri (MS)"/>
                <a:sym typeface="Calibri (MS)"/>
              </a:rPr>
              <a:t>蘭馨會主導嗎？</a:t>
            </a:r>
          </a:p>
        </p:txBody>
      </p:sp>
      <p:sp>
        <p:nvSpPr>
          <p:cNvPr id="16" name="Freeform 16"/>
          <p:cNvSpPr/>
          <p:nvPr/>
        </p:nvSpPr>
        <p:spPr>
          <a:xfrm>
            <a:off x="7937377" y="9188709"/>
            <a:ext cx="2413246" cy="554217"/>
          </a:xfrm>
          <a:custGeom>
            <a:avLst/>
            <a:gdLst/>
            <a:ahLst/>
            <a:cxnLst/>
            <a:rect l="l" t="t" r="r" b="b"/>
            <a:pathLst>
              <a:path w="2413246" h="554217">
                <a:moveTo>
                  <a:pt x="0" y="0"/>
                </a:moveTo>
                <a:lnTo>
                  <a:pt x="2413246" y="0"/>
                </a:lnTo>
                <a:lnTo>
                  <a:pt x="2413246" y="554218"/>
                </a:lnTo>
                <a:lnTo>
                  <a:pt x="0" y="55421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74" b="-74"/>
            </a:stretch>
          </a:blipFill>
        </p:spPr>
        <p:txBody>
          <a:bodyPr/>
          <a:lstStyle/>
          <a:p>
            <a:endParaRPr lang="zh-TW"/>
          </a:p>
        </p:txBody>
      </p:sp>
      <p:sp>
        <p:nvSpPr>
          <p:cNvPr id="21" name="TextBox 9">
            <a:extLst>
              <a:ext uri="{FF2B5EF4-FFF2-40B4-BE49-F238E27FC236}">
                <a16:creationId xmlns:a16="http://schemas.microsoft.com/office/drawing/2014/main" id="{D95738F8-204E-2DC9-3AAC-CFD92775C3B8}"/>
              </a:ext>
            </a:extLst>
          </p:cNvPr>
          <p:cNvSpPr txBox="1"/>
          <p:nvPr/>
        </p:nvSpPr>
        <p:spPr>
          <a:xfrm>
            <a:off x="2190750" y="1932663"/>
            <a:ext cx="13906500" cy="74289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rtl="0">
              <a:lnSpc>
                <a:spcPts val="6478"/>
              </a:lnSpc>
            </a:pPr>
            <a:r>
              <a:rPr lang="zh-TW" sz="4000" u="none" baseline="0" dirty="0">
                <a:solidFill>
                  <a:schemeClr val="bg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Calibri (MS)"/>
                <a:sym typeface="Calibri (MS)"/>
              </a:rPr>
              <a:t>考慮調整專案，使其契合我們的大目標</a:t>
            </a:r>
          </a:p>
        </p:txBody>
      </p:sp>
      <p:sp>
        <p:nvSpPr>
          <p:cNvPr id="22" name="TextBox 9">
            <a:extLst>
              <a:ext uri="{FF2B5EF4-FFF2-40B4-BE49-F238E27FC236}">
                <a16:creationId xmlns:a16="http://schemas.microsoft.com/office/drawing/2014/main" id="{EF3BCAA9-0B7E-119D-DAFD-9E4D0A58BB42}"/>
              </a:ext>
            </a:extLst>
          </p:cNvPr>
          <p:cNvSpPr txBox="1"/>
          <p:nvPr/>
        </p:nvSpPr>
        <p:spPr>
          <a:xfrm>
            <a:off x="6762066" y="3127299"/>
            <a:ext cx="3982134" cy="7470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rtl="0">
              <a:lnSpc>
                <a:spcPts val="6478"/>
              </a:lnSpc>
            </a:pPr>
            <a:r>
              <a:rPr lang="zh-TW" sz="3600" u="none" baseline="0" dirty="0">
                <a:solidFill>
                  <a:schemeClr val="bg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Calibri (MS)"/>
                <a:sym typeface="Calibri (MS)"/>
              </a:rPr>
              <a:t>還缺什麼？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72A73948-CF88-5B8B-7085-2BBE7917FBFE}"/>
              </a:ext>
            </a:extLst>
          </p:cNvPr>
          <p:cNvSpPr/>
          <p:nvPr/>
        </p:nvSpPr>
        <p:spPr>
          <a:xfrm>
            <a:off x="1295400" y="2232876"/>
            <a:ext cx="6096000" cy="2758223"/>
          </a:xfrm>
          <a:prstGeom prst="round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zh-TW"/>
          </a:p>
        </p:txBody>
      </p:sp>
      <p:grpSp>
        <p:nvGrpSpPr>
          <p:cNvPr id="6" name="Group 6"/>
          <p:cNvGrpSpPr>
            <a:grpSpLocks noChangeAspect="1"/>
          </p:cNvGrpSpPr>
          <p:nvPr/>
        </p:nvGrpSpPr>
        <p:grpSpPr>
          <a:xfrm>
            <a:off x="0" y="-125384"/>
            <a:ext cx="18821400" cy="11775348"/>
            <a:chOff x="0" y="0"/>
            <a:chExt cx="1247895" cy="812800"/>
          </a:xfrm>
        </p:grpSpPr>
        <p:sp>
          <p:nvSpPr>
            <p:cNvPr id="7" name="Freeform 7"/>
            <p:cNvSpPr>
              <a:spLocks noChangeAspect="1"/>
            </p:cNvSpPr>
            <p:nvPr/>
          </p:nvSpPr>
          <p:spPr>
            <a:xfrm>
              <a:off x="0" y="0"/>
              <a:ext cx="1247895" cy="812800"/>
            </a:xfrm>
            <a:custGeom>
              <a:avLst/>
              <a:gdLst/>
              <a:ahLst/>
              <a:cxnLst/>
              <a:rect l="l" t="t" r="r" b="b"/>
              <a:pathLst>
                <a:path w="1247895" h="812800">
                  <a:moveTo>
                    <a:pt x="28614" y="0"/>
                  </a:moveTo>
                  <a:lnTo>
                    <a:pt x="1219280" y="0"/>
                  </a:lnTo>
                  <a:cubicBezTo>
                    <a:pt x="1226869" y="0"/>
                    <a:pt x="1234148" y="3015"/>
                    <a:pt x="1239514" y="8381"/>
                  </a:cubicBezTo>
                  <a:cubicBezTo>
                    <a:pt x="1244880" y="13747"/>
                    <a:pt x="1247895" y="21025"/>
                    <a:pt x="1247895" y="28614"/>
                  </a:cubicBezTo>
                  <a:lnTo>
                    <a:pt x="1247895" y="784186"/>
                  </a:lnTo>
                  <a:cubicBezTo>
                    <a:pt x="1247895" y="791775"/>
                    <a:pt x="1244880" y="799053"/>
                    <a:pt x="1239514" y="804419"/>
                  </a:cubicBezTo>
                  <a:cubicBezTo>
                    <a:pt x="1234148" y="809785"/>
                    <a:pt x="1226869" y="812800"/>
                    <a:pt x="1219280" y="812800"/>
                  </a:cubicBezTo>
                  <a:lnTo>
                    <a:pt x="28614" y="812800"/>
                  </a:lnTo>
                  <a:cubicBezTo>
                    <a:pt x="21025" y="812800"/>
                    <a:pt x="13747" y="809785"/>
                    <a:pt x="8381" y="804419"/>
                  </a:cubicBezTo>
                  <a:cubicBezTo>
                    <a:pt x="3015" y="799053"/>
                    <a:pt x="0" y="791775"/>
                    <a:pt x="0" y="784186"/>
                  </a:cubicBezTo>
                  <a:lnTo>
                    <a:pt x="0" y="28614"/>
                  </a:lnTo>
                  <a:cubicBezTo>
                    <a:pt x="0" y="21025"/>
                    <a:pt x="3015" y="13747"/>
                    <a:pt x="8381" y="8381"/>
                  </a:cubicBezTo>
                  <a:cubicBezTo>
                    <a:pt x="13747" y="3015"/>
                    <a:pt x="21025" y="0"/>
                    <a:pt x="28614" y="0"/>
                  </a:cubicBezTo>
                  <a:close/>
                </a:path>
              </a:pathLst>
            </a:custGeom>
            <a:blipFill>
              <a:blip r:embed="rId3">
                <a:alphaModFix amt="50000"/>
              </a:blip>
              <a:stretch>
                <a:fillRect l="-491" r="-491"/>
              </a:stretch>
            </a:blipFill>
          </p:spPr>
          <p:txBody>
            <a:bodyPr/>
            <a:lstStyle/>
            <a:p>
              <a:endParaRPr lang="zh-TW" dirty="0"/>
            </a:p>
          </p:txBody>
        </p:sp>
      </p:grpSp>
      <p:grpSp>
        <p:nvGrpSpPr>
          <p:cNvPr id="2" name="Group 2"/>
          <p:cNvGrpSpPr/>
          <p:nvPr/>
        </p:nvGrpSpPr>
        <p:grpSpPr>
          <a:xfrm>
            <a:off x="-601468" y="-1048496"/>
            <a:ext cx="19281670" cy="2866959"/>
            <a:chOff x="0" y="0"/>
            <a:chExt cx="5078300" cy="75508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078300" cy="755084"/>
            </a:xfrm>
            <a:custGeom>
              <a:avLst/>
              <a:gdLst/>
              <a:ahLst/>
              <a:cxnLst/>
              <a:rect l="l" t="t" r="r" b="b"/>
              <a:pathLst>
                <a:path w="5078300" h="755084">
                  <a:moveTo>
                    <a:pt x="0" y="0"/>
                  </a:moveTo>
                  <a:lnTo>
                    <a:pt x="5078300" y="0"/>
                  </a:lnTo>
                  <a:lnTo>
                    <a:pt x="5078300" y="755084"/>
                  </a:lnTo>
                  <a:lnTo>
                    <a:pt x="0" y="755084"/>
                  </a:lnTo>
                  <a:close/>
                </a:path>
              </a:pathLst>
            </a:custGeom>
            <a:gradFill rotWithShape="1">
              <a:gsLst>
                <a:gs pos="0">
                  <a:srgbClr val="649CDC">
                    <a:alpha val="100000"/>
                  </a:srgbClr>
                </a:gs>
                <a:gs pos="100000">
                  <a:srgbClr val="19317D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zh-TW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5078300" cy="79318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15193206" y="9043031"/>
            <a:ext cx="2413246" cy="554217"/>
          </a:xfrm>
          <a:custGeom>
            <a:avLst/>
            <a:gdLst/>
            <a:ahLst/>
            <a:cxnLst/>
            <a:rect l="l" t="t" r="r" b="b"/>
            <a:pathLst>
              <a:path w="2413246" h="554217">
                <a:moveTo>
                  <a:pt x="0" y="0"/>
                </a:moveTo>
                <a:lnTo>
                  <a:pt x="2413246" y="0"/>
                </a:lnTo>
                <a:lnTo>
                  <a:pt x="2413246" y="554217"/>
                </a:lnTo>
                <a:lnTo>
                  <a:pt x="0" y="55421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98" r="-198"/>
            </a:stretch>
          </a:blipFill>
        </p:spPr>
        <p:txBody>
          <a:bodyPr/>
          <a:lstStyle/>
          <a:p>
            <a:endParaRPr lang="zh-TW"/>
          </a:p>
        </p:txBody>
      </p:sp>
      <p:sp>
        <p:nvSpPr>
          <p:cNvPr id="8" name="TextBox 8"/>
          <p:cNvSpPr txBox="1"/>
          <p:nvPr/>
        </p:nvSpPr>
        <p:spPr>
          <a:xfrm>
            <a:off x="1790700" y="2762696"/>
            <a:ext cx="6515100" cy="192360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rtl="0">
              <a:lnSpc>
                <a:spcPts val="7499"/>
              </a:lnSpc>
            </a:pPr>
            <a:r>
              <a:rPr lang="zh-TW" sz="6999" b="1" u="none" baseline="0" dirty="0">
                <a:solidFill>
                  <a:schemeClr val="bg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Calibri (MS) Bold"/>
                <a:sym typeface="Calibri (MS) Bold"/>
              </a:rPr>
              <a:t>我們想要</a:t>
            </a:r>
            <a:br>
              <a:rPr lang="en-US" altLang="zh-TW" sz="6999" b="1" u="none" baseline="0" dirty="0">
                <a:solidFill>
                  <a:schemeClr val="bg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Calibri (MS) Bold"/>
                <a:sym typeface="Calibri (MS) Bold"/>
              </a:rPr>
            </a:br>
            <a:r>
              <a:rPr lang="zh-TW" sz="6999" b="1" u="none" baseline="0" dirty="0">
                <a:solidFill>
                  <a:schemeClr val="bg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Calibri (MS) Bold"/>
                <a:sym typeface="Calibri (MS) Bold"/>
              </a:rPr>
              <a:t>改變什麼？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09600" y="669777"/>
            <a:ext cx="15132628" cy="6155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 rtl="0">
              <a:lnSpc>
                <a:spcPts val="4799"/>
              </a:lnSpc>
            </a:pPr>
            <a:r>
              <a:rPr lang="zh-TW" sz="4400" b="1" u="none" baseline="0" dirty="0">
                <a:solidFill>
                  <a:schemeClr val="bg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Calibri (MS)"/>
                <a:sym typeface="Calibri (MS)"/>
              </a:rPr>
              <a:t>為低收入女青年開設自衛術和防範人口販賣的課程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EF4C5B-08D7-A927-DEA6-0F989502E9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89526796-00BC-338A-E418-4A872A3CA53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8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7" y="-1257300"/>
            <a:ext cx="21595783" cy="12147628"/>
          </a:xfrm>
          <a:prstGeom prst="rect">
            <a:avLst/>
          </a:prstGeom>
        </p:spPr>
      </p:pic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76B2CBDC-3470-2A3B-6CBE-0D0645FD01EA}"/>
              </a:ext>
            </a:extLst>
          </p:cNvPr>
          <p:cNvSpPr/>
          <p:nvPr/>
        </p:nvSpPr>
        <p:spPr>
          <a:xfrm>
            <a:off x="12808192" y="4413254"/>
            <a:ext cx="5098807" cy="2758223"/>
          </a:xfrm>
          <a:prstGeom prst="round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zh-TW"/>
          </a:p>
        </p:txBody>
      </p:sp>
      <p:grpSp>
        <p:nvGrpSpPr>
          <p:cNvPr id="2" name="Group 2">
            <a:extLst>
              <a:ext uri="{FF2B5EF4-FFF2-40B4-BE49-F238E27FC236}">
                <a16:creationId xmlns:a16="http://schemas.microsoft.com/office/drawing/2014/main" id="{FCE95DD2-9CC3-D0CE-8558-89A4C80EB332}"/>
              </a:ext>
            </a:extLst>
          </p:cNvPr>
          <p:cNvGrpSpPr/>
          <p:nvPr/>
        </p:nvGrpSpPr>
        <p:grpSpPr>
          <a:xfrm>
            <a:off x="-496835" y="-1568081"/>
            <a:ext cx="19281670" cy="2866959"/>
            <a:chOff x="0" y="0"/>
            <a:chExt cx="5078300" cy="755084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40963336-C6FF-FE8F-5D1C-1F1E18AD30F0}"/>
                </a:ext>
              </a:extLst>
            </p:cNvPr>
            <p:cNvSpPr/>
            <p:nvPr/>
          </p:nvSpPr>
          <p:spPr>
            <a:xfrm>
              <a:off x="0" y="0"/>
              <a:ext cx="5078300" cy="755084"/>
            </a:xfrm>
            <a:custGeom>
              <a:avLst/>
              <a:gdLst/>
              <a:ahLst/>
              <a:cxnLst/>
              <a:rect l="l" t="t" r="r" b="b"/>
              <a:pathLst>
                <a:path w="5078300" h="755084">
                  <a:moveTo>
                    <a:pt x="0" y="0"/>
                  </a:moveTo>
                  <a:lnTo>
                    <a:pt x="5078300" y="0"/>
                  </a:lnTo>
                  <a:lnTo>
                    <a:pt x="5078300" y="755084"/>
                  </a:lnTo>
                  <a:lnTo>
                    <a:pt x="0" y="755084"/>
                  </a:lnTo>
                  <a:close/>
                </a:path>
              </a:pathLst>
            </a:custGeom>
            <a:gradFill rotWithShape="1">
              <a:gsLst>
                <a:gs pos="0">
                  <a:srgbClr val="649CDC">
                    <a:alpha val="100000"/>
                  </a:srgbClr>
                </a:gs>
                <a:gs pos="100000">
                  <a:srgbClr val="19317D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zh-TW"/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FC6B74AE-C824-6DAF-D20D-BD4549613409}"/>
                </a:ext>
              </a:extLst>
            </p:cNvPr>
            <p:cNvSpPr txBox="1"/>
            <p:nvPr/>
          </p:nvSpPr>
          <p:spPr>
            <a:xfrm>
              <a:off x="0" y="-38100"/>
              <a:ext cx="5078300" cy="79318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>
            <a:extLst>
              <a:ext uri="{FF2B5EF4-FFF2-40B4-BE49-F238E27FC236}">
                <a16:creationId xmlns:a16="http://schemas.microsoft.com/office/drawing/2014/main" id="{E72AFAF0-7D30-4BE6-8E41-6702FC3C9E27}"/>
              </a:ext>
            </a:extLst>
          </p:cNvPr>
          <p:cNvSpPr/>
          <p:nvPr/>
        </p:nvSpPr>
        <p:spPr>
          <a:xfrm>
            <a:off x="15193206" y="9043031"/>
            <a:ext cx="2413246" cy="554217"/>
          </a:xfrm>
          <a:custGeom>
            <a:avLst/>
            <a:gdLst/>
            <a:ahLst/>
            <a:cxnLst/>
            <a:rect l="l" t="t" r="r" b="b"/>
            <a:pathLst>
              <a:path w="2413246" h="554217">
                <a:moveTo>
                  <a:pt x="0" y="0"/>
                </a:moveTo>
                <a:lnTo>
                  <a:pt x="2413246" y="0"/>
                </a:lnTo>
                <a:lnTo>
                  <a:pt x="2413246" y="554217"/>
                </a:lnTo>
                <a:lnTo>
                  <a:pt x="0" y="55421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98" r="-198"/>
            </a:stretch>
          </a:blipFill>
        </p:spPr>
        <p:txBody>
          <a:bodyPr/>
          <a:lstStyle/>
          <a:p>
            <a:endParaRPr lang="zh-TW"/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4F11BBE6-7CAE-636F-C43A-26DAB4C6F957}"/>
              </a:ext>
            </a:extLst>
          </p:cNvPr>
          <p:cNvSpPr txBox="1"/>
          <p:nvPr/>
        </p:nvSpPr>
        <p:spPr>
          <a:xfrm>
            <a:off x="609600" y="413147"/>
            <a:ext cx="15143087" cy="6155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 rtl="0">
              <a:lnSpc>
                <a:spcPts val="4799"/>
              </a:lnSpc>
            </a:pPr>
            <a:r>
              <a:rPr lang="zh-TW" sz="4400" b="1" u="none" baseline="0" dirty="0">
                <a:solidFill>
                  <a:schemeClr val="bg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Calibri (MS)"/>
                <a:sym typeface="Calibri (MS)"/>
              </a:rPr>
              <a:t>向提供 GED（高中同等學歷測驗）課程的當地機構捐款</a:t>
            </a: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5D0F6044-B559-727C-6422-E9CC0AA49F91}"/>
              </a:ext>
            </a:extLst>
          </p:cNvPr>
          <p:cNvSpPr txBox="1"/>
          <p:nvPr/>
        </p:nvSpPr>
        <p:spPr>
          <a:xfrm>
            <a:off x="13201469" y="4932611"/>
            <a:ext cx="5102436" cy="192360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rtl="0">
              <a:lnSpc>
                <a:spcPts val="7499"/>
              </a:lnSpc>
            </a:pPr>
            <a:r>
              <a:rPr lang="zh-TW" sz="6999" b="1" u="none" baseline="0" dirty="0">
                <a:solidFill>
                  <a:schemeClr val="bg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Calibri (MS) Bold"/>
                <a:sym typeface="Calibri (MS) Bold"/>
              </a:rPr>
              <a:t>我們想要</a:t>
            </a:r>
            <a:endParaRPr lang="en-US" altLang="zh-TW" sz="6999" b="1" u="none" baseline="0" dirty="0">
              <a:solidFill>
                <a:schemeClr val="bg1"/>
              </a:solidFill>
              <a:latin typeface="Microsoft JhengHei" panose="020B0604030504040204" pitchFamily="34" charset="-120"/>
              <a:ea typeface="Microsoft JhengHei" panose="020B0604030504040204" pitchFamily="34" charset="-120"/>
              <a:cs typeface="Calibri (MS) Bold"/>
              <a:sym typeface="Calibri (MS) Bold"/>
            </a:endParaRPr>
          </a:p>
          <a:p>
            <a:pPr rtl="0">
              <a:lnSpc>
                <a:spcPts val="7499"/>
              </a:lnSpc>
            </a:pPr>
            <a:r>
              <a:rPr lang="zh-TW" sz="6999" b="1" u="none" baseline="0" dirty="0">
                <a:solidFill>
                  <a:schemeClr val="bg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Calibri (MS) Bold"/>
                <a:sym typeface="Calibri (MS) Bold"/>
              </a:rPr>
              <a:t>改變什麼？</a:t>
            </a: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290B14A4-DDD3-53DF-DC73-31AA36D14F28}"/>
              </a:ext>
            </a:extLst>
          </p:cNvPr>
          <p:cNvSpPr txBox="1"/>
          <p:nvPr/>
        </p:nvSpPr>
        <p:spPr>
          <a:xfrm>
            <a:off x="2016173" y="6642453"/>
            <a:ext cx="7093191" cy="10109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rtl="0">
              <a:lnSpc>
                <a:spcPts val="6999"/>
              </a:lnSpc>
            </a:pPr>
            <a:r>
              <a:rPr lang="zh-TW" sz="10000" b="1" u="none" baseline="0" dirty="0">
                <a:solidFill>
                  <a:srgbClr val="1F497D"/>
                </a:solidFill>
                <a:latin typeface="Baskerville Old Face" panose="02020602080505020303" pitchFamily="18" charset="0"/>
                <a:ea typeface="Microsoft JhengHei" panose="020B0604030504040204" pitchFamily="34" charset="-120"/>
                <a:cs typeface="Aldhabi" panose="020F0502020204030204" pitchFamily="2" charset="-78"/>
                <a:sym typeface="Calibri (MS) Bold"/>
              </a:rPr>
              <a:t>捐獻</a:t>
            </a:r>
          </a:p>
        </p:txBody>
      </p:sp>
    </p:spTree>
    <p:extLst>
      <p:ext uri="{BB962C8B-B14F-4D97-AF65-F5344CB8AC3E}">
        <p14:creationId xmlns:p14="http://schemas.microsoft.com/office/powerpoint/2010/main" val="395359380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CCAD7BD1-0865-D2D1-5038-884728B4FFBE}"/>
              </a:ext>
            </a:extLst>
          </p:cNvPr>
          <p:cNvSpPr/>
          <p:nvPr/>
        </p:nvSpPr>
        <p:spPr>
          <a:xfrm>
            <a:off x="304800" y="1718053"/>
            <a:ext cx="5112327" cy="2456379"/>
          </a:xfrm>
          <a:prstGeom prst="round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zh-TW"/>
          </a:p>
        </p:txBody>
      </p:sp>
      <p:grpSp>
        <p:nvGrpSpPr>
          <p:cNvPr id="9" name="Group 9"/>
          <p:cNvGrpSpPr>
            <a:grpSpLocks noChangeAspect="1"/>
          </p:cNvGrpSpPr>
          <p:nvPr/>
        </p:nvGrpSpPr>
        <p:grpSpPr>
          <a:xfrm>
            <a:off x="-13852" y="-65377"/>
            <a:ext cx="18954531" cy="12345787"/>
            <a:chOff x="21029" y="15804"/>
            <a:chExt cx="1247895" cy="812800"/>
          </a:xfrm>
        </p:grpSpPr>
        <p:sp>
          <p:nvSpPr>
            <p:cNvPr id="10" name="Freeform 10"/>
            <p:cNvSpPr>
              <a:spLocks noChangeAspect="1"/>
            </p:cNvSpPr>
            <p:nvPr/>
          </p:nvSpPr>
          <p:spPr>
            <a:xfrm>
              <a:off x="21029" y="15804"/>
              <a:ext cx="1247895" cy="812800"/>
            </a:xfrm>
            <a:custGeom>
              <a:avLst/>
              <a:gdLst/>
              <a:ahLst/>
              <a:cxnLst/>
              <a:rect l="l" t="t" r="r" b="b"/>
              <a:pathLst>
                <a:path w="1247895" h="812800">
                  <a:moveTo>
                    <a:pt x="28614" y="0"/>
                  </a:moveTo>
                  <a:lnTo>
                    <a:pt x="1219280" y="0"/>
                  </a:lnTo>
                  <a:cubicBezTo>
                    <a:pt x="1226869" y="0"/>
                    <a:pt x="1234148" y="3015"/>
                    <a:pt x="1239514" y="8381"/>
                  </a:cubicBezTo>
                  <a:cubicBezTo>
                    <a:pt x="1244880" y="13747"/>
                    <a:pt x="1247895" y="21025"/>
                    <a:pt x="1247895" y="28614"/>
                  </a:cubicBezTo>
                  <a:lnTo>
                    <a:pt x="1247895" y="784186"/>
                  </a:lnTo>
                  <a:cubicBezTo>
                    <a:pt x="1247895" y="791775"/>
                    <a:pt x="1244880" y="799053"/>
                    <a:pt x="1239514" y="804419"/>
                  </a:cubicBezTo>
                  <a:cubicBezTo>
                    <a:pt x="1234148" y="809785"/>
                    <a:pt x="1226869" y="812800"/>
                    <a:pt x="1219280" y="812800"/>
                  </a:cubicBezTo>
                  <a:lnTo>
                    <a:pt x="28614" y="812800"/>
                  </a:lnTo>
                  <a:cubicBezTo>
                    <a:pt x="21025" y="812800"/>
                    <a:pt x="13747" y="809785"/>
                    <a:pt x="8381" y="804419"/>
                  </a:cubicBezTo>
                  <a:cubicBezTo>
                    <a:pt x="3015" y="799053"/>
                    <a:pt x="0" y="791775"/>
                    <a:pt x="0" y="784186"/>
                  </a:cubicBezTo>
                  <a:lnTo>
                    <a:pt x="0" y="28614"/>
                  </a:lnTo>
                  <a:cubicBezTo>
                    <a:pt x="0" y="21025"/>
                    <a:pt x="3015" y="13747"/>
                    <a:pt x="8381" y="8381"/>
                  </a:cubicBezTo>
                  <a:cubicBezTo>
                    <a:pt x="13747" y="3015"/>
                    <a:pt x="21025" y="0"/>
                    <a:pt x="28614" y="0"/>
                  </a:cubicBezTo>
                  <a:close/>
                </a:path>
              </a:pathLst>
            </a:custGeom>
            <a:blipFill>
              <a:blip r:embed="rId3">
                <a:alphaModFix amt="70000"/>
              </a:blip>
              <a:stretch>
                <a:fillRect b="-19369"/>
              </a:stretch>
            </a:blipFill>
          </p:spPr>
          <p:txBody>
            <a:bodyPr/>
            <a:lstStyle/>
            <a:p>
              <a:endParaRPr lang="zh-TW"/>
            </a:p>
          </p:txBody>
        </p:sp>
      </p:grpSp>
      <p:grpSp>
        <p:nvGrpSpPr>
          <p:cNvPr id="2" name="Group 2"/>
          <p:cNvGrpSpPr/>
          <p:nvPr/>
        </p:nvGrpSpPr>
        <p:grpSpPr>
          <a:xfrm>
            <a:off x="-496836" y="-1436918"/>
            <a:ext cx="19281670" cy="2866959"/>
            <a:chOff x="0" y="0"/>
            <a:chExt cx="5078300" cy="75508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078300" cy="755084"/>
            </a:xfrm>
            <a:custGeom>
              <a:avLst/>
              <a:gdLst/>
              <a:ahLst/>
              <a:cxnLst/>
              <a:rect l="l" t="t" r="r" b="b"/>
              <a:pathLst>
                <a:path w="5078300" h="755084">
                  <a:moveTo>
                    <a:pt x="0" y="0"/>
                  </a:moveTo>
                  <a:lnTo>
                    <a:pt x="5078300" y="0"/>
                  </a:lnTo>
                  <a:lnTo>
                    <a:pt x="5078300" y="755084"/>
                  </a:lnTo>
                  <a:lnTo>
                    <a:pt x="0" y="755084"/>
                  </a:lnTo>
                  <a:close/>
                </a:path>
              </a:pathLst>
            </a:custGeom>
            <a:gradFill rotWithShape="1">
              <a:gsLst>
                <a:gs pos="0">
                  <a:srgbClr val="649CDC">
                    <a:alpha val="100000"/>
                  </a:srgbClr>
                </a:gs>
                <a:gs pos="100000">
                  <a:srgbClr val="19317D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zh-TW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5078300" cy="79318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15193206" y="9043031"/>
            <a:ext cx="2413246" cy="554217"/>
          </a:xfrm>
          <a:custGeom>
            <a:avLst/>
            <a:gdLst/>
            <a:ahLst/>
            <a:cxnLst/>
            <a:rect l="l" t="t" r="r" b="b"/>
            <a:pathLst>
              <a:path w="2413246" h="554217">
                <a:moveTo>
                  <a:pt x="0" y="0"/>
                </a:moveTo>
                <a:lnTo>
                  <a:pt x="2413246" y="0"/>
                </a:lnTo>
                <a:lnTo>
                  <a:pt x="2413246" y="554217"/>
                </a:lnTo>
                <a:lnTo>
                  <a:pt x="0" y="55421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98" r="-198"/>
            </a:stretch>
          </a:blipFill>
        </p:spPr>
        <p:txBody>
          <a:bodyPr/>
          <a:lstStyle/>
          <a:p>
            <a:endParaRPr lang="zh-TW"/>
          </a:p>
        </p:txBody>
      </p:sp>
      <p:sp>
        <p:nvSpPr>
          <p:cNvPr id="6" name="TextBox 6"/>
          <p:cNvSpPr txBox="1"/>
          <p:nvPr/>
        </p:nvSpPr>
        <p:spPr>
          <a:xfrm>
            <a:off x="678873" y="2116433"/>
            <a:ext cx="5112327" cy="192360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rtl="0">
              <a:lnSpc>
                <a:spcPts val="7499"/>
              </a:lnSpc>
            </a:pPr>
            <a:r>
              <a:rPr lang="zh-TW" sz="6999" b="1" u="none" baseline="0" dirty="0">
                <a:solidFill>
                  <a:srgbClr val="A92A6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Calibri (MS) Bold"/>
                <a:sym typeface="Calibri (MS) Bold"/>
              </a:rPr>
              <a:t>我們想要</a:t>
            </a:r>
            <a:endParaRPr lang="en-US" altLang="zh-TW" sz="6999" b="1" u="none" baseline="0" dirty="0">
              <a:solidFill>
                <a:srgbClr val="A92A61"/>
              </a:solidFill>
              <a:latin typeface="Microsoft JhengHei" panose="020B0604030504040204" pitchFamily="34" charset="-120"/>
              <a:ea typeface="Microsoft JhengHei" panose="020B0604030504040204" pitchFamily="34" charset="-120"/>
              <a:cs typeface="Calibri (MS) Bold"/>
              <a:sym typeface="Calibri (MS) Bold"/>
            </a:endParaRPr>
          </a:p>
          <a:p>
            <a:pPr rtl="0">
              <a:lnSpc>
                <a:spcPts val="7499"/>
              </a:lnSpc>
            </a:pPr>
            <a:r>
              <a:rPr lang="zh-TW" sz="6999" b="1" u="none" baseline="0" dirty="0">
                <a:solidFill>
                  <a:srgbClr val="A92A6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Calibri (MS) Bold"/>
                <a:sym typeface="Calibri (MS) Bold"/>
              </a:rPr>
              <a:t>改變什麼？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57200" y="489347"/>
            <a:ext cx="14782800" cy="6155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 rtl="0">
              <a:lnSpc>
                <a:spcPts val="4799"/>
              </a:lnSpc>
            </a:pPr>
            <a:r>
              <a:rPr lang="zh-TW" sz="4400" b="1" u="none" baseline="0" dirty="0">
                <a:solidFill>
                  <a:schemeClr val="bg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Calibri (MS)"/>
                <a:sym typeface="Calibri (MS)"/>
              </a:rPr>
              <a:t>作為社區服務獎勵，向男青年與女青年捐贈筆電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0370AB-1E70-6CE3-B2CB-9D2235D2E0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E2D1B639-696E-2599-5C9A-D522A002D8F1}"/>
              </a:ext>
            </a:extLst>
          </p:cNvPr>
          <p:cNvSpPr/>
          <p:nvPr/>
        </p:nvSpPr>
        <p:spPr>
          <a:xfrm flipV="1"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10287000"/>
                </a:moveTo>
                <a:lnTo>
                  <a:pt x="18288000" y="10287000"/>
                </a:lnTo>
                <a:lnTo>
                  <a:pt x="18288000" y="0"/>
                </a:lnTo>
                <a:lnTo>
                  <a:pt x="0" y="0"/>
                </a:lnTo>
                <a:lnTo>
                  <a:pt x="0" y="10287000"/>
                </a:lnTo>
                <a:close/>
              </a:path>
            </a:pathLst>
          </a:custGeom>
          <a:blipFill>
            <a:blip r:embed="rId3"/>
            <a:stretch>
              <a:fillRect t="-30739" r="-17743" b="-8808"/>
            </a:stretch>
          </a:blipFill>
        </p:spPr>
        <p:txBody>
          <a:bodyPr/>
          <a:lstStyle/>
          <a:p>
            <a:endParaRPr lang="zh-TW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1AAC5C9-20A3-22FE-2712-7CE1500294A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833"/>
          <a:stretch>
            <a:fillRect/>
          </a:stretch>
        </p:blipFill>
        <p:spPr>
          <a:xfrm>
            <a:off x="-3517" y="-190500"/>
            <a:ext cx="18287999" cy="12222177"/>
          </a:xfrm>
          <a:prstGeom prst="rect">
            <a:avLst/>
          </a:prstGeom>
        </p:spPr>
      </p:pic>
      <p:grpSp>
        <p:nvGrpSpPr>
          <p:cNvPr id="3" name="Group 3">
            <a:extLst>
              <a:ext uri="{FF2B5EF4-FFF2-40B4-BE49-F238E27FC236}">
                <a16:creationId xmlns:a16="http://schemas.microsoft.com/office/drawing/2014/main" id="{2972F257-F8F6-11C9-5D09-2E9828D92912}"/>
              </a:ext>
            </a:extLst>
          </p:cNvPr>
          <p:cNvGrpSpPr/>
          <p:nvPr/>
        </p:nvGrpSpPr>
        <p:grpSpPr>
          <a:xfrm>
            <a:off x="4234048" y="-4686300"/>
            <a:ext cx="9939206" cy="8292355"/>
            <a:chOff x="0" y="0"/>
            <a:chExt cx="736600" cy="641417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C572D508-2E64-670D-610E-182400FB5F43}"/>
                </a:ext>
              </a:extLst>
            </p:cNvPr>
            <p:cNvSpPr/>
            <p:nvPr/>
          </p:nvSpPr>
          <p:spPr>
            <a:xfrm>
              <a:off x="0" y="0"/>
              <a:ext cx="736600" cy="641417"/>
            </a:xfrm>
            <a:custGeom>
              <a:avLst/>
              <a:gdLst/>
              <a:ahLst/>
              <a:cxnLst/>
              <a:rect l="l" t="t" r="r" b="b"/>
              <a:pathLst>
                <a:path w="736600" h="641417">
                  <a:moveTo>
                    <a:pt x="736600" y="0"/>
                  </a:moveTo>
                  <a:lnTo>
                    <a:pt x="736600" y="641417"/>
                  </a:lnTo>
                  <a:lnTo>
                    <a:pt x="368300" y="514417"/>
                  </a:lnTo>
                  <a:lnTo>
                    <a:pt x="0" y="641417"/>
                  </a:lnTo>
                  <a:lnTo>
                    <a:pt x="0" y="0"/>
                  </a:lnTo>
                  <a:lnTo>
                    <a:pt x="736600" y="0"/>
                  </a:lnTo>
                  <a:close/>
                </a:path>
              </a:pathLst>
            </a:custGeom>
            <a:solidFill>
              <a:srgbClr val="293374"/>
            </a:solidFill>
          </p:spPr>
          <p:txBody>
            <a:bodyPr/>
            <a:lstStyle/>
            <a:p>
              <a:endParaRPr lang="zh-TW"/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E2ECAE6D-C4B4-5389-1409-BEF14E96C9EB}"/>
                </a:ext>
              </a:extLst>
            </p:cNvPr>
            <p:cNvSpPr txBox="1"/>
            <p:nvPr/>
          </p:nvSpPr>
          <p:spPr>
            <a:xfrm>
              <a:off x="0" y="-47625"/>
              <a:ext cx="736600" cy="56204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2659"/>
                </a:lnSpc>
              </a:pPr>
              <a:endParaRPr/>
            </a:p>
          </p:txBody>
        </p:sp>
      </p:grpSp>
      <p:sp>
        <p:nvSpPr>
          <p:cNvPr id="7" name="TextBox 7">
            <a:extLst>
              <a:ext uri="{FF2B5EF4-FFF2-40B4-BE49-F238E27FC236}">
                <a16:creationId xmlns:a16="http://schemas.microsoft.com/office/drawing/2014/main" id="{D35B50F6-2153-5F5D-6D6C-3F775FAA023E}"/>
              </a:ext>
            </a:extLst>
          </p:cNvPr>
          <p:cNvSpPr txBox="1"/>
          <p:nvPr/>
        </p:nvSpPr>
        <p:spPr>
          <a:xfrm>
            <a:off x="4800600" y="612378"/>
            <a:ext cx="4577890" cy="102592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 rtl="0">
              <a:lnSpc>
                <a:spcPts val="8000"/>
              </a:lnSpc>
            </a:pPr>
            <a:r>
              <a:rPr lang="zh-TW" sz="8000" b="1" u="none" baseline="0" dirty="0">
                <a:solidFill>
                  <a:srgbClr val="FFFFFF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Effra"/>
                <a:sym typeface="Effra"/>
              </a:rPr>
              <a:t>感謝您！</a:t>
            </a:r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AC5D0D8D-3767-DF1D-5800-5BD54CDA3775}"/>
              </a:ext>
            </a:extLst>
          </p:cNvPr>
          <p:cNvSpPr/>
          <p:nvPr/>
        </p:nvSpPr>
        <p:spPr>
          <a:xfrm>
            <a:off x="15193206" y="9043031"/>
            <a:ext cx="2413246" cy="554217"/>
          </a:xfrm>
          <a:custGeom>
            <a:avLst/>
            <a:gdLst/>
            <a:ahLst/>
            <a:cxnLst/>
            <a:rect l="l" t="t" r="r" b="b"/>
            <a:pathLst>
              <a:path w="2413246" h="554217">
                <a:moveTo>
                  <a:pt x="0" y="0"/>
                </a:moveTo>
                <a:lnTo>
                  <a:pt x="2413246" y="0"/>
                </a:lnTo>
                <a:lnTo>
                  <a:pt x="2413246" y="554217"/>
                </a:lnTo>
                <a:lnTo>
                  <a:pt x="0" y="55421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74" b="-74"/>
            </a:stretch>
          </a:blipFill>
        </p:spPr>
        <p:txBody>
          <a:bodyPr/>
          <a:lstStyle/>
          <a:p>
            <a:endParaRPr lang="zh-TW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45614D6A-0700-726D-8E5C-BBD0DD2B859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5034" b="78794" l="58382" r="93529">
                        <a14:foregroundMark x1="67031" y1="63056" x2="67031" y2="63056"/>
                        <a14:foregroundMark x1="68854" y1="67870" x2="68854" y2="67870"/>
                        <a14:foregroundMark x1="68646" y1="68056" x2="67760" y2="70370"/>
                        <a14:foregroundMark x1="61601" y1="40060" x2="64688" y2="38148"/>
                        <a14:foregroundMark x1="60052" y1="41019" x2="60757" y2="40582"/>
                        <a14:foregroundMark x1="64688" y1="38148" x2="65625" y2="36111"/>
                        <a14:foregroundMark x1="78958" y1="25185" x2="80313" y2="20278"/>
                        <a14:foregroundMark x1="91037" y1="57476" x2="91302" y2="58241"/>
                        <a14:foregroundMark x1="60771" y1="47593" x2="60767" y2="47066"/>
                        <a14:foregroundMark x1="60043" y1="50638" x2="59375" y2="52222"/>
                        <a14:backgroundMark x1="76510" y1="23796" x2="76510" y2="23796"/>
                        <a14:backgroundMark x1="76406" y1="22407" x2="76927" y2="24352"/>
                        <a14:backgroundMark x1="77708" y1="24907" x2="78333" y2="24352"/>
                        <a14:backgroundMark x1="75208" y1="21019" x2="75417" y2="22963"/>
                        <a14:backgroundMark x1="75208" y1="21389" x2="75208" y2="22407"/>
                        <a14:backgroundMark x1="75417" y1="22222" x2="78333" y2="24537"/>
                        <a14:backgroundMark x1="75417" y1="22222" x2="75417" y2="22222"/>
                        <a14:backgroundMark x1="75417" y1="21852" x2="75417" y2="21852"/>
                        <a14:backgroundMark x1="75729" y1="21204" x2="75417" y2="22778"/>
                        <a14:backgroundMark x1="60573" y1="43148" x2="60260" y2="49352"/>
                        <a14:backgroundMark x1="61146" y1="44630" x2="61146" y2="44630"/>
                        <a14:backgroundMark x1="61250" y1="43889" x2="61146" y2="46019"/>
                        <a14:backgroundMark x1="60729" y1="46204" x2="60833" y2="48148"/>
                        <a14:backgroundMark x1="60729" y1="45833" x2="61250" y2="46574"/>
                        <a14:backgroundMark x1="60729" y1="46019" x2="60729" y2="47593"/>
                        <a14:backgroundMark x1="60938" y1="48704" x2="60052" y2="49722"/>
                        <a14:backgroundMark x1="60260" y1="49907" x2="60260" y2="49907"/>
                        <a14:backgroundMark x1="60729" y1="43519" x2="60729" y2="43519"/>
                        <a14:backgroundMark x1="60365" y1="43333" x2="61250" y2="44074"/>
                        <a14:backgroundMark x1="60469" y1="41389" x2="61771" y2="41389"/>
                        <a14:backgroundMark x1="60365" y1="49907" x2="60052" y2="50648"/>
                        <a14:backgroundMark x1="92396" y1="51019" x2="90417" y2="56296"/>
                        <a14:backgroundMark x1="86302" y1="65370" x2="87396" y2="65370"/>
                        <a14:backgroundMark x1="86094" y1="65185" x2="85990" y2="65741"/>
                        <a14:backgroundMark x1="87708" y1="65370" x2="88021" y2="66389"/>
                        <a14:backgroundMark x1="78229" y1="24722" x2="78229" y2="2472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3989" t="7064" r="2078" b="13236"/>
          <a:stretch>
            <a:fillRect/>
          </a:stretch>
        </p:blipFill>
        <p:spPr>
          <a:xfrm>
            <a:off x="10667033" y="-419100"/>
            <a:ext cx="3386919" cy="3456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49299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851</TotalTime>
  <Words>4182</Words>
  <Application>Microsoft Office PowerPoint</Application>
  <PresentationFormat>Custom</PresentationFormat>
  <Paragraphs>230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8" baseType="lpstr">
      <vt:lpstr>Microsoft JhengHei</vt:lpstr>
      <vt:lpstr>Aptos</vt:lpstr>
      <vt:lpstr>Baskerville Old Face</vt:lpstr>
      <vt:lpstr>Yuanti TC</vt:lpstr>
      <vt:lpstr>Calibri (MS) Bold</vt:lpstr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Copy of SIA Branded PPT Template</dc:title>
  <dc:creator>Sarah Detwiler</dc:creator>
  <cp:lastModifiedBy>Meghan Pennock</cp:lastModifiedBy>
  <cp:revision>15</cp:revision>
  <dcterms:created xsi:type="dcterms:W3CDTF">2006-08-16T00:00:00Z</dcterms:created>
  <dcterms:modified xsi:type="dcterms:W3CDTF">2026-02-09T13:43:43Z</dcterms:modified>
  <dc:identifier>DAG-m_xImr4</dc:identifier>
</cp:coreProperties>
</file>