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99" r:id="rId3"/>
    <p:sldId id="258" r:id="rId4"/>
    <p:sldId id="259" r:id="rId5"/>
    <p:sldId id="279" r:id="rId6"/>
    <p:sldId id="293" r:id="rId7"/>
    <p:sldId id="283" r:id="rId8"/>
    <p:sldId id="280" r:id="rId9"/>
    <p:sldId id="297" r:id="rId10"/>
    <p:sldId id="287" r:id="rId11"/>
    <p:sldId id="266" r:id="rId12"/>
    <p:sldId id="296" r:id="rId13"/>
    <p:sldId id="271" r:id="rId14"/>
    <p:sldId id="269" r:id="rId15"/>
    <p:sldId id="270" r:id="rId16"/>
    <p:sldId id="290" r:id="rId17"/>
    <p:sldId id="272" r:id="rId18"/>
    <p:sldId id="298" r:id="rId19"/>
    <p:sldId id="274" r:id="rId20"/>
    <p:sldId id="295" r:id="rId21"/>
  </p:sldIdLst>
  <p:sldSz cx="18288000" cy="10287000"/>
  <p:notesSz cx="6858000" cy="9144000"/>
  <p:embeddedFontLst>
    <p:embeddedFont>
      <p:font typeface="Baskerville Old Face" panose="02020602080505020303" pitchFamily="18" charset="0"/>
      <p:regular r:id="rId23"/>
    </p:embeddedFont>
    <p:embeddedFont>
      <p:font typeface="Calibri (MS)" panose="020B0604020202020204" charset="0"/>
      <p:regular r:id="rId24"/>
    </p:embeddedFont>
    <p:embeddedFont>
      <p:font typeface="Calibri (MS) Bold" panose="020B0604020202020204" charset="0"/>
      <p:regular r:id="rId25"/>
    </p:embeddedFont>
    <p:embeddedFont>
      <p:font typeface="Calibri (MS) Bold Italics" panose="020B0604020202020204" charset="0"/>
      <p:regular r:id="rId26"/>
    </p:embeddedFont>
    <p:embeddedFont>
      <p:font typeface="Effra" panose="020B0603020203020204" pitchFamily="34" charset="0"/>
      <p:regular r:id="rId27"/>
      <p:bold r:id="rId28"/>
      <p:italic r:id="rId29"/>
      <p:boldItalic r:id="rId30"/>
    </p:embeddedFont>
    <p:embeddedFont>
      <p:font typeface="Effra 2" panose="020B060402020202020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590428-E83B-90BF-C2BA-1575AAC23593}" name="Sarah Detwiler" initials="SD" userId="S::sarah@soroptimist.org::3d5100d8-aaa0-42b6-8233-af09b39f17d9" providerId="AD"/>
  <p188:author id="{AABB296F-AA0D-69B5-2733-50DEF21D0878}" name="Aira Matin" initials="AM" userId="S::aira@soroptimist.org::47014298-ba6f-4dad-8877-f4b03836a06c" providerId="AD"/>
  <p188:author id="{C1692AC2-6570-E8B4-3D05-FB552B88E7ED}" name="Meghan Pennock" initials="MP" userId="S::meghan@soroptimist.org::fc0dfa88-3f78-45a4-9290-30c4ed7cb05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000000"/>
    <a:srgbClr val="F69170"/>
    <a:srgbClr val="5AC5C4"/>
    <a:srgbClr val="A92A61"/>
    <a:srgbClr val="FFC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C41229-91AD-4838-A597-8C152CB5C326}" v="134" dt="2026-01-21T15:22:24.2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8019" autoAdjust="0"/>
  </p:normalViewPr>
  <p:slideViewPr>
    <p:cSldViewPr>
      <p:cViewPr varScale="1">
        <p:scale>
          <a:sx n="35" d="100"/>
          <a:sy n="35" d="100"/>
        </p:scale>
        <p:origin x="72" y="3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18"/>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7432C1-AFBE-4166-9DB9-35B381F03E0D}" type="datetimeFigureOut">
              <a:rPr lang="en-US" smtClean="0"/>
              <a:t>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26E370-1B07-4DF9-A241-C06857018298}" type="slidenum">
              <a:rPr lang="en-US" smtClean="0"/>
              <a:t>‹#›</a:t>
            </a:fld>
            <a:endParaRPr lang="en-US"/>
          </a:p>
        </p:txBody>
      </p:sp>
    </p:spTree>
    <p:extLst>
      <p:ext uri="{BB962C8B-B14F-4D97-AF65-F5344CB8AC3E}">
        <p14:creationId xmlns:p14="http://schemas.microsoft.com/office/powerpoint/2010/main" val="2247283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mailto:program@soroptimist.or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Hello, I’m (NAME AND TITLE) and I’m excited to share the Impact pillar presentation with you today. </a:t>
            </a: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a:t>
            </a:fld>
            <a:endParaRPr lang="en-US"/>
          </a:p>
        </p:txBody>
      </p:sp>
    </p:spTree>
    <p:extLst>
      <p:ext uri="{BB962C8B-B14F-4D97-AF65-F5344CB8AC3E}">
        <p14:creationId xmlns:p14="http://schemas.microsoft.com/office/powerpoint/2010/main" val="1604069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Today we’ll review what counts as a Big Goal Accelerator Project and how your club can either start a new one or adapt a legacy project so it can count toward the Big Goal.</a:t>
            </a: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2</a:t>
            </a:fld>
            <a:endParaRPr lang="en-US"/>
          </a:p>
        </p:txBody>
      </p:sp>
    </p:spTree>
    <p:extLst>
      <p:ext uri="{BB962C8B-B14F-4D97-AF65-F5344CB8AC3E}">
        <p14:creationId xmlns:p14="http://schemas.microsoft.com/office/powerpoint/2010/main" val="821938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Across the SIA federation, we have one Big Goal that unites us: to invest in the dreams of half a million women and girls through access to education resulting in economic empowerment by 2031.  </a:t>
            </a: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3</a:t>
            </a:fld>
            <a:endParaRPr lang="en-US"/>
          </a:p>
        </p:txBody>
      </p:sp>
    </p:spTree>
    <p:extLst>
      <p:ext uri="{BB962C8B-B14F-4D97-AF65-F5344CB8AC3E}">
        <p14:creationId xmlns:p14="http://schemas.microsoft.com/office/powerpoint/2010/main" val="762701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clubs are doing amazing things with </a:t>
            </a:r>
            <a:r>
              <a:rPr lang="en-US" sz="1200" i="1" kern="1200" dirty="0">
                <a:solidFill>
                  <a:schemeClr val="tx1"/>
                </a:solidFill>
                <a:effectLst/>
                <a:latin typeface="+mn-lt"/>
                <a:ea typeface="+mn-ea"/>
                <a:cs typeface="+mn-cs"/>
              </a:rPr>
              <a:t>Dream It, Be It</a:t>
            </a:r>
            <a:r>
              <a:rPr lang="en-US" sz="1200" kern="1200" dirty="0">
                <a:solidFill>
                  <a:schemeClr val="tx1"/>
                </a:solidFill>
                <a:effectLst/>
                <a:latin typeface="+mn-lt"/>
                <a:ea typeface="+mn-ea"/>
                <a:cs typeface="+mn-cs"/>
              </a:rPr>
              <a:t> and the </a:t>
            </a:r>
            <a:r>
              <a:rPr lang="en-US" sz="1200" i="1" kern="1200" dirty="0">
                <a:solidFill>
                  <a:schemeClr val="tx1"/>
                </a:solidFill>
                <a:effectLst/>
                <a:latin typeface="+mn-lt"/>
                <a:ea typeface="+mn-ea"/>
                <a:cs typeface="+mn-cs"/>
              </a:rPr>
              <a:t>Live Your Dream Awards</a:t>
            </a:r>
            <a:r>
              <a:rPr lang="en-US" sz="1200" kern="1200" dirty="0">
                <a:solidFill>
                  <a:schemeClr val="tx1"/>
                </a:solidFill>
                <a:effectLst/>
                <a:latin typeface="+mn-lt"/>
                <a:ea typeface="+mn-ea"/>
                <a:cs typeface="+mn-cs"/>
              </a:rPr>
              <a:t>. But we knew we wouldn’t reach the Big Goal through those programs alone. Many clubs already run local projects that increase access to education or economic empowerment. The SIA Board approved counting these as Big Goal Accelerator Projects—because they help accelerate us toward our Big Goal.</a:t>
            </a:r>
          </a:p>
          <a:p>
            <a:endParaRPr lang="en-US" dirty="0"/>
          </a:p>
          <a:p>
            <a:r>
              <a:rPr lang="en-US" sz="1200" kern="1200" dirty="0">
                <a:solidFill>
                  <a:schemeClr val="tx1"/>
                </a:solidFill>
                <a:effectLst/>
                <a:latin typeface="+mn-lt"/>
                <a:ea typeface="+mn-ea"/>
                <a:cs typeface="+mn-cs"/>
              </a:rPr>
              <a:t>So, what is a Big Goal Accelerator Project?</a:t>
            </a:r>
          </a:p>
          <a:p>
            <a:r>
              <a:rPr lang="en-US" sz="1200" kern="1200" dirty="0">
                <a:solidFill>
                  <a:schemeClr val="tx1"/>
                </a:solidFill>
                <a:effectLst/>
                <a:latin typeface="+mn-lt"/>
                <a:ea typeface="+mn-ea"/>
                <a:cs typeface="+mn-cs"/>
              </a:rPr>
              <a:t>Big Goal Accelerator Projects are club or region-led projects that directly advance SIA’s Big Goal.</a:t>
            </a:r>
          </a:p>
          <a:p>
            <a:r>
              <a:rPr lang="en-US" sz="1200" kern="1200" dirty="0">
                <a:solidFill>
                  <a:schemeClr val="tx1"/>
                </a:solidFill>
                <a:effectLst/>
                <a:latin typeface="+mn-lt"/>
                <a:ea typeface="+mn-ea"/>
                <a:cs typeface="+mn-cs"/>
              </a:rPr>
              <a:t>Big Goal Accelerator Projects must: </a:t>
            </a:r>
          </a:p>
          <a:p>
            <a:pPr lvl="0"/>
            <a:r>
              <a:rPr lang="en-US" sz="1200" kern="1200" dirty="0">
                <a:solidFill>
                  <a:schemeClr val="tx1"/>
                </a:solidFill>
                <a:effectLst/>
                <a:latin typeface="+mn-lt"/>
                <a:ea typeface="+mn-ea"/>
                <a:cs typeface="+mn-cs"/>
              </a:rPr>
              <a:t>Serve women and girls with obstacles to their success who are NOT part of the Dream Programs</a:t>
            </a:r>
          </a:p>
          <a:p>
            <a:pPr lvl="0"/>
            <a:r>
              <a:rPr lang="en-US" sz="1200" kern="1200" dirty="0">
                <a:solidFill>
                  <a:schemeClr val="tx1"/>
                </a:solidFill>
                <a:effectLst/>
                <a:latin typeface="+mn-lt"/>
                <a:ea typeface="+mn-ea"/>
                <a:cs typeface="+mn-cs"/>
              </a:rPr>
              <a:t>Increase access to formal education or economic empowerment</a:t>
            </a:r>
          </a:p>
          <a:p>
            <a:pPr lvl="0"/>
            <a:r>
              <a:rPr lang="en-US" sz="1200" kern="1200" dirty="0">
                <a:solidFill>
                  <a:schemeClr val="tx1"/>
                </a:solidFill>
                <a:effectLst/>
                <a:latin typeface="+mn-lt"/>
                <a:ea typeface="+mn-ea"/>
                <a:cs typeface="+mn-cs"/>
              </a:rPr>
              <a:t>Be Soroptimist-led</a:t>
            </a:r>
          </a:p>
          <a:p>
            <a:pPr lvl="0"/>
            <a:r>
              <a:rPr lang="en-US" sz="1200" kern="1200" dirty="0">
                <a:solidFill>
                  <a:schemeClr val="tx1"/>
                </a:solidFill>
                <a:effectLst/>
                <a:latin typeface="+mn-lt"/>
                <a:ea typeface="+mn-ea"/>
                <a:cs typeface="+mn-cs"/>
              </a:rPr>
              <a:t>Be reported to SIA.</a:t>
            </a:r>
          </a:p>
          <a:p>
            <a:r>
              <a:rPr lang="en-US" sz="1200" kern="1200" dirty="0">
                <a:solidFill>
                  <a:schemeClr val="tx1"/>
                </a:solidFill>
                <a:effectLst/>
                <a:latin typeface="+mn-lt"/>
                <a:ea typeface="+mn-ea"/>
                <a:cs typeface="+mn-cs"/>
              </a:rPr>
              <a:t> Let’s break this down.</a:t>
            </a:r>
          </a:p>
        </p:txBody>
      </p:sp>
      <p:sp>
        <p:nvSpPr>
          <p:cNvPr id="4" name="Slide Number Placeholder 3"/>
          <p:cNvSpPr>
            <a:spLocks noGrp="1"/>
          </p:cNvSpPr>
          <p:nvPr>
            <p:ph type="sldNum" sz="quarter" idx="5"/>
          </p:nvPr>
        </p:nvSpPr>
        <p:spPr/>
        <p:txBody>
          <a:bodyPr/>
          <a:lstStyle/>
          <a:p>
            <a:fld id="{7C26E370-1B07-4DF9-A241-C06857018298}" type="slidenum">
              <a:rPr lang="en-US" smtClean="0"/>
              <a:t>4</a:t>
            </a:fld>
            <a:endParaRPr lang="en-US"/>
          </a:p>
        </p:txBody>
      </p:sp>
    </p:spTree>
    <p:extLst>
      <p:ext uri="{BB962C8B-B14F-4D97-AF65-F5344CB8AC3E}">
        <p14:creationId xmlns:p14="http://schemas.microsoft.com/office/powerpoint/2010/main" val="2441963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Big Goal Accelerator projects must </a:t>
            </a:r>
            <a:r>
              <a:rPr lang="en-US" sz="1200" b="1" i="1" kern="1200" dirty="0">
                <a:solidFill>
                  <a:schemeClr val="tx1"/>
                </a:solidFill>
                <a:effectLst/>
                <a:latin typeface="+mn-lt"/>
                <a:ea typeface="+mn-ea"/>
                <a:cs typeface="+mn-cs"/>
              </a:rPr>
              <a:t>serve women and girls facing obstacles to their success who are NOT part of the Dream Programs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Obstacles must be more than gender alone—such as poverty, teen parenting, language barriers, foster care, substance use disorder, or homelessness.</a:t>
            </a:r>
          </a:p>
          <a:p>
            <a:r>
              <a:rPr lang="en-US" sz="1200" kern="1200" dirty="0">
                <a:solidFill>
                  <a:schemeClr val="tx1"/>
                </a:solidFill>
                <a:effectLst/>
                <a:latin typeface="+mn-lt"/>
                <a:ea typeface="+mn-ea"/>
                <a:cs typeface="+mn-cs"/>
              </a:rPr>
              <a:t>Ineligible example: serving high school girls whose only obstacle is being “undecided about their future” is not a substantial barrier.</a:t>
            </a: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5</a:t>
            </a:fld>
            <a:endParaRPr lang="en-US"/>
          </a:p>
        </p:txBody>
      </p:sp>
    </p:spTree>
    <p:extLst>
      <p:ext uri="{BB962C8B-B14F-4D97-AF65-F5344CB8AC3E}">
        <p14:creationId xmlns:p14="http://schemas.microsoft.com/office/powerpoint/2010/main" val="1953195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FB7EC-D0A5-B5A4-B091-3A9380890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48D5A7-D099-0841-7EFC-E81F180468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7A901D-552D-2902-9EDD-1B819456A8C4}"/>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So why do we want to make sure that the women and girls served in these projects are NOT part of the Dream Programs already?</a:t>
            </a:r>
          </a:p>
          <a:p>
            <a:r>
              <a:rPr lang="en-US" sz="1200" kern="1200" dirty="0">
                <a:solidFill>
                  <a:schemeClr val="tx1"/>
                </a:solidFill>
                <a:effectLst/>
                <a:latin typeface="+mn-lt"/>
                <a:ea typeface="+mn-ea"/>
                <a:cs typeface="+mn-cs"/>
              </a:rPr>
              <a:t>The 2031 Big Goal is about reaching 500,000 unique women and girls and we are doing our best avoid counting the same individuals more than once.</a:t>
            </a:r>
          </a:p>
          <a:p>
            <a:r>
              <a:rPr lang="en-US" sz="1200" kern="1200" dirty="0">
                <a:solidFill>
                  <a:schemeClr val="tx1"/>
                </a:solidFill>
                <a:effectLst/>
                <a:latin typeface="+mn-lt"/>
                <a:ea typeface="+mn-ea"/>
                <a:cs typeface="+mn-cs"/>
              </a:rPr>
              <a:t>If your club buys a </a:t>
            </a:r>
            <a:r>
              <a:rPr lang="en-US" sz="1200" i="1" kern="1200" dirty="0">
                <a:solidFill>
                  <a:schemeClr val="tx1"/>
                </a:solidFill>
                <a:effectLst/>
                <a:latin typeface="+mn-lt"/>
                <a:ea typeface="+mn-ea"/>
                <a:cs typeface="+mn-cs"/>
              </a:rPr>
              <a:t>Live Your Dream Award</a:t>
            </a:r>
            <a:r>
              <a:rPr lang="en-US" sz="1200" kern="1200" dirty="0">
                <a:solidFill>
                  <a:schemeClr val="tx1"/>
                </a:solidFill>
                <a:effectLst/>
                <a:latin typeface="+mn-lt"/>
                <a:ea typeface="+mn-ea"/>
                <a:cs typeface="+mn-cs"/>
              </a:rPr>
              <a:t> recipient a bus pass to help her get to work, that’s wonderful, but she’s already been counted under </a:t>
            </a:r>
            <a:r>
              <a:rPr lang="en-US" sz="1200" i="1" kern="1200" dirty="0">
                <a:solidFill>
                  <a:schemeClr val="tx1"/>
                </a:solidFill>
                <a:effectLst/>
                <a:latin typeface="+mn-lt"/>
                <a:ea typeface="+mn-ea"/>
                <a:cs typeface="+mn-cs"/>
              </a:rPr>
              <a:t>Live Your Dream Awards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your club is offering a large training on interview skills to an entire high school group of girls, we understand there may be some overlap if you partner with a local church to do a </a:t>
            </a:r>
            <a:r>
              <a:rPr lang="en-US" sz="1200" i="1" kern="1200" dirty="0">
                <a:solidFill>
                  <a:schemeClr val="tx1"/>
                </a:solidFill>
                <a:effectLst/>
                <a:latin typeface="+mn-lt"/>
                <a:ea typeface="+mn-ea"/>
                <a:cs typeface="+mn-cs"/>
              </a:rPr>
              <a:t>Dream It, Be It</a:t>
            </a:r>
            <a:r>
              <a:rPr lang="en-US" sz="1200" kern="1200" dirty="0">
                <a:solidFill>
                  <a:schemeClr val="tx1"/>
                </a:solidFill>
                <a:effectLst/>
                <a:latin typeface="+mn-lt"/>
                <a:ea typeface="+mn-ea"/>
                <a:cs typeface="+mn-cs"/>
              </a:rPr>
              <a:t> project in the same town. We’re not looking for perfection—just good faith efforts.</a:t>
            </a:r>
          </a:p>
          <a:p>
            <a:endParaRPr lang="en-US" dirty="0"/>
          </a:p>
        </p:txBody>
      </p:sp>
      <p:sp>
        <p:nvSpPr>
          <p:cNvPr id="4" name="Slide Number Placeholder 3">
            <a:extLst>
              <a:ext uri="{FF2B5EF4-FFF2-40B4-BE49-F238E27FC236}">
                <a16:creationId xmlns:a16="http://schemas.microsoft.com/office/drawing/2014/main" id="{9991AA6A-D00E-A492-E530-0DD96154AE19}"/>
              </a:ext>
            </a:extLst>
          </p:cNvPr>
          <p:cNvSpPr>
            <a:spLocks noGrp="1"/>
          </p:cNvSpPr>
          <p:nvPr>
            <p:ph type="sldNum" sz="quarter" idx="5"/>
          </p:nvPr>
        </p:nvSpPr>
        <p:spPr/>
        <p:txBody>
          <a:bodyPr/>
          <a:lstStyle/>
          <a:p>
            <a:fld id="{7C26E370-1B07-4DF9-A241-C06857018298}" type="slidenum">
              <a:rPr lang="en-US" smtClean="0"/>
              <a:t>6</a:t>
            </a:fld>
            <a:endParaRPr lang="en-US"/>
          </a:p>
        </p:txBody>
      </p:sp>
    </p:spTree>
    <p:extLst>
      <p:ext uri="{BB962C8B-B14F-4D97-AF65-F5344CB8AC3E}">
        <p14:creationId xmlns:p14="http://schemas.microsoft.com/office/powerpoint/2010/main" val="2988099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Next, let’s talk about the eligibility requirement that the project must </a:t>
            </a:r>
            <a:r>
              <a:rPr lang="en-US" sz="1200" b="1" i="1" kern="1200" dirty="0">
                <a:solidFill>
                  <a:schemeClr val="tx1"/>
                </a:solidFill>
                <a:effectLst/>
                <a:latin typeface="+mn-lt"/>
                <a:ea typeface="+mn-ea"/>
                <a:cs typeface="+mn-cs"/>
              </a:rPr>
              <a:t>increase access to formal education or economic empowerment</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The power of education is that it enables women to earn the kind of money that makes them economically empowered, changing the life of herself and her family, as well as her community.  This is the key part of the Big Goal and why projects must connect directly to education or economic empowerment.</a:t>
            </a: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7</a:t>
            </a:fld>
            <a:endParaRPr lang="en-US"/>
          </a:p>
        </p:txBody>
      </p:sp>
    </p:spTree>
    <p:extLst>
      <p:ext uri="{BB962C8B-B14F-4D97-AF65-F5344CB8AC3E}">
        <p14:creationId xmlns:p14="http://schemas.microsoft.com/office/powerpoint/2010/main" val="3228192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look at the difference between </a:t>
            </a:r>
            <a:r>
              <a:rPr lang="en-US" sz="1200" b="1" kern="1200" dirty="0">
                <a:solidFill>
                  <a:schemeClr val="tx1"/>
                </a:solidFill>
                <a:effectLst/>
                <a:latin typeface="+mn-lt"/>
                <a:ea typeface="+mn-ea"/>
                <a:cs typeface="+mn-cs"/>
              </a:rPr>
              <a:t>formal education</a:t>
            </a:r>
            <a:r>
              <a:rPr lang="en-US" sz="1200" kern="1200" dirty="0">
                <a:solidFill>
                  <a:schemeClr val="tx1"/>
                </a:solidFill>
                <a:effectLst/>
                <a:latin typeface="+mn-lt"/>
                <a:ea typeface="+mn-ea"/>
                <a:cs typeface="+mn-cs"/>
              </a:rPr>
              <a:t> and </a:t>
            </a:r>
            <a:r>
              <a:rPr lang="en-US" sz="1200" b="1" kern="1200" dirty="0" err="1">
                <a:solidFill>
                  <a:schemeClr val="tx1"/>
                </a:solidFill>
                <a:effectLst/>
                <a:latin typeface="+mn-lt"/>
                <a:ea typeface="+mn-ea"/>
                <a:cs typeface="+mn-cs"/>
              </a:rPr>
              <a:t>education</a:t>
            </a:r>
            <a:r>
              <a:rPr lang="en-US" sz="1200" b="1" i="1" kern="1200" dirty="0" err="1">
                <a:solidFill>
                  <a:schemeClr val="tx1"/>
                </a:solidFill>
                <a:effectLst/>
                <a:latin typeface="+mn-lt"/>
                <a:ea typeface="+mn-ea"/>
                <a:cs typeface="+mn-cs"/>
              </a:rPr>
              <a:t>AL</a:t>
            </a:r>
            <a:r>
              <a:rPr lang="en-US" sz="1200" b="1" kern="1200" dirty="0">
                <a:solidFill>
                  <a:schemeClr val="tx1"/>
                </a:solidFill>
                <a:effectLst/>
                <a:latin typeface="+mn-lt"/>
                <a:ea typeface="+mn-ea"/>
                <a:cs typeface="+mn-cs"/>
              </a:rPr>
              <a:t> activities.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we speak of education, our board of directors has defined this as a formal program that results in a credential. It refers to a structured program that helps women or girls obtain a certificate, diploma, or degree.</a:t>
            </a:r>
          </a:p>
          <a:p>
            <a:r>
              <a:rPr lang="en-US" sz="1200" kern="1200" dirty="0">
                <a:solidFill>
                  <a:schemeClr val="tx1"/>
                </a:solidFill>
                <a:effectLst/>
                <a:latin typeface="+mn-lt"/>
                <a:ea typeface="+mn-ea"/>
                <a:cs typeface="+mn-cs"/>
              </a:rPr>
              <a:t>Examples include:</a:t>
            </a:r>
          </a:p>
          <a:p>
            <a:pPr lvl="0"/>
            <a:r>
              <a:rPr lang="en-US" sz="1200" kern="1200" dirty="0">
                <a:solidFill>
                  <a:schemeClr val="tx1"/>
                </a:solidFill>
                <a:effectLst/>
                <a:latin typeface="+mn-lt"/>
                <a:ea typeface="+mn-ea"/>
                <a:cs typeface="+mn-cs"/>
              </a:rPr>
              <a:t>Vocational or technical training</a:t>
            </a:r>
          </a:p>
          <a:p>
            <a:pPr lvl="0"/>
            <a:r>
              <a:rPr lang="en-US" sz="1200" kern="1200" dirty="0">
                <a:solidFill>
                  <a:schemeClr val="tx1"/>
                </a:solidFill>
                <a:effectLst/>
                <a:latin typeface="+mn-lt"/>
                <a:ea typeface="+mn-ea"/>
                <a:cs typeface="+mn-cs"/>
              </a:rPr>
              <a:t>High school completion or equivalency</a:t>
            </a:r>
          </a:p>
          <a:p>
            <a:pPr lvl="0"/>
            <a:r>
              <a:rPr lang="en-US" sz="1200" kern="1200" dirty="0">
                <a:solidFill>
                  <a:schemeClr val="tx1"/>
                </a:solidFill>
                <a:effectLst/>
                <a:latin typeface="+mn-lt"/>
                <a:ea typeface="+mn-ea"/>
                <a:cs typeface="+mn-cs"/>
              </a:rPr>
              <a:t>College or university degrees</a:t>
            </a:r>
          </a:p>
          <a:p>
            <a:pPr lvl="0"/>
            <a:r>
              <a:rPr lang="en-US" sz="1200" kern="1200" dirty="0">
                <a:solidFill>
                  <a:schemeClr val="tx1"/>
                </a:solidFill>
                <a:effectLst/>
                <a:latin typeface="+mn-lt"/>
                <a:ea typeface="+mn-ea"/>
                <a:cs typeface="+mn-cs"/>
              </a:rPr>
              <a:t>Workplace training that leads to better job opportunities</a:t>
            </a:r>
          </a:p>
          <a:p>
            <a:r>
              <a:rPr lang="en-US" sz="1200" kern="1200" dirty="0">
                <a:solidFill>
                  <a:schemeClr val="tx1"/>
                </a:solidFill>
                <a:effectLst/>
                <a:latin typeface="+mn-lt"/>
                <a:ea typeface="+mn-ea"/>
                <a:cs typeface="+mn-cs"/>
              </a:rPr>
              <a:t>This type of education directly increases a woman’s or girl’s ability to get a job, earn more income, and build long-term stability.</a:t>
            </a:r>
          </a:p>
          <a:p>
            <a:r>
              <a:rPr lang="en-US" sz="1200" kern="1200" dirty="0">
                <a:solidFill>
                  <a:schemeClr val="tx1"/>
                </a:solidFill>
                <a:effectLst/>
                <a:latin typeface="+mn-lt"/>
                <a:ea typeface="+mn-ea"/>
                <a:cs typeface="+mn-cs"/>
              </a:rPr>
              <a:t>Educational activities share information or raise awareness. They may be helpful and informative, but they do not usually lead to a certificate, degree, or job qualification.</a:t>
            </a:r>
          </a:p>
          <a:p>
            <a:r>
              <a:rPr lang="en-US" sz="1200" kern="1200" dirty="0">
                <a:solidFill>
                  <a:schemeClr val="tx1"/>
                </a:solidFill>
                <a:effectLst/>
                <a:latin typeface="+mn-lt"/>
                <a:ea typeface="+mn-ea"/>
                <a:cs typeface="+mn-cs"/>
              </a:rPr>
              <a:t>These activities can inspire people, but they do not directly increase someone’s chance of finishing school, entering college, or qualifying for a job.</a:t>
            </a: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8</a:t>
            </a:fld>
            <a:endParaRPr lang="en-US"/>
          </a:p>
        </p:txBody>
      </p:sp>
    </p:spTree>
    <p:extLst>
      <p:ext uri="{BB962C8B-B14F-4D97-AF65-F5344CB8AC3E}">
        <p14:creationId xmlns:p14="http://schemas.microsoft.com/office/powerpoint/2010/main" val="221632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Next, let’s talk about the eligibility requirement that the project </a:t>
            </a:r>
            <a:r>
              <a:rPr lang="en-US" sz="1200" b="1" i="1" kern="1200" dirty="0">
                <a:solidFill>
                  <a:schemeClr val="tx1"/>
                </a:solidFill>
                <a:effectLst/>
                <a:latin typeface="+mn-lt"/>
                <a:ea typeface="+mn-ea"/>
                <a:cs typeface="+mn-cs"/>
              </a:rPr>
              <a:t>must be Soroptimist-led</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Projects must be driven by your club—not just donations to another organization. If it’s a partnership, Soroptimists should be the ones driving the project with hands-on participation of club members. </a:t>
            </a:r>
          </a:p>
          <a:p>
            <a:r>
              <a:rPr lang="en-US" sz="1200" kern="1200" dirty="0">
                <a:solidFill>
                  <a:schemeClr val="tx1"/>
                </a:solidFill>
                <a:effectLst/>
                <a:latin typeface="+mn-lt"/>
                <a:ea typeface="+mn-ea"/>
                <a:cs typeface="+mn-cs"/>
              </a:rPr>
              <a:t>Can clubs sponsor a child in another country? Typically, this is not eligible, because these are usually funds sent to another organization, so that organization is the one leading the project as they distribute the funds or provide the services. </a:t>
            </a:r>
          </a:p>
          <a:p>
            <a:r>
              <a:rPr lang="en-US" sz="1200" kern="1200" dirty="0">
                <a:solidFill>
                  <a:schemeClr val="tx1"/>
                </a:solidFill>
                <a:effectLst/>
                <a:latin typeface="+mn-lt"/>
                <a:ea typeface="+mn-ea"/>
                <a:cs typeface="+mn-cs"/>
              </a:rPr>
              <a:t>However, if your club has a scholarship for a school in another country, this could be considered eligible if your club is in charge of reviewing applications, choosing the girl/woman with obstacles, and the scholarship funds are applied directly to her tuition. The scholarship efforts must be led by your club with the knowledge that it will increase her ability to continue her education. </a:t>
            </a:r>
          </a:p>
          <a:p>
            <a:endParaRPr lang="en-US" dirty="0"/>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9</a:t>
            </a:fld>
            <a:endParaRPr lang="en-US"/>
          </a:p>
        </p:txBody>
      </p:sp>
    </p:spTree>
    <p:extLst>
      <p:ext uri="{BB962C8B-B14F-4D97-AF65-F5344CB8AC3E}">
        <p14:creationId xmlns:p14="http://schemas.microsoft.com/office/powerpoint/2010/main" val="375717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final eligibility requirement is an easy one: </a:t>
            </a:r>
            <a:r>
              <a:rPr lang="en-US" sz="1200" b="1" i="1" kern="1200" dirty="0">
                <a:solidFill>
                  <a:schemeClr val="tx1"/>
                </a:solidFill>
                <a:effectLst/>
                <a:latin typeface="+mn-lt"/>
                <a:ea typeface="+mn-ea"/>
                <a:cs typeface="+mn-cs"/>
              </a:rPr>
              <a:t>Report your project to SIA</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Reports must be submitted through the online reporting form before June 30 of each club year. If you need any help with the form, or you know your club missed the deadline and you need help, please email </a:t>
            </a:r>
            <a:r>
              <a:rPr lang="en-US" sz="1200" u="sng" kern="1200" dirty="0">
                <a:solidFill>
                  <a:schemeClr val="tx1"/>
                </a:solidFill>
                <a:effectLst/>
                <a:latin typeface="+mn-lt"/>
                <a:ea typeface="+mn-ea"/>
                <a:cs typeface="+mn-cs"/>
                <a:hlinkClick r:id="rId3"/>
              </a:rPr>
              <a:t>program@soroptimist.org</a:t>
            </a:r>
            <a:r>
              <a:rPr lang="en-US" sz="1200" kern="1200" dirty="0">
                <a:solidFill>
                  <a:schemeClr val="tx1"/>
                </a:solidFill>
                <a:effectLst/>
                <a:latin typeface="+mn-lt"/>
                <a:ea typeface="+mn-ea"/>
                <a:cs typeface="+mn-cs"/>
              </a:rPr>
              <a:t> for assistance. </a:t>
            </a: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10</a:t>
            </a:fld>
            <a:endParaRPr lang="en-US"/>
          </a:p>
        </p:txBody>
      </p:sp>
    </p:spTree>
    <p:extLst>
      <p:ext uri="{BB962C8B-B14F-4D97-AF65-F5344CB8AC3E}">
        <p14:creationId xmlns:p14="http://schemas.microsoft.com/office/powerpoint/2010/main" val="2792513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that you’re familiar with the eligibility requirements, let’s talk about what is NOT eligible.</a:t>
            </a:r>
          </a:p>
          <a:p>
            <a:r>
              <a:rPr lang="en-US" sz="1200" kern="1200" dirty="0">
                <a:solidFill>
                  <a:schemeClr val="tx1"/>
                </a:solidFill>
                <a:effectLst/>
                <a:latin typeface="+mn-lt"/>
                <a:ea typeface="+mn-ea"/>
                <a:cs typeface="+mn-cs"/>
              </a:rPr>
              <a:t>Some examples: </a:t>
            </a:r>
          </a:p>
          <a:p>
            <a:pPr lvl="0"/>
            <a:r>
              <a:rPr lang="en-US" sz="1200" kern="1200" dirty="0">
                <a:solidFill>
                  <a:schemeClr val="tx1"/>
                </a:solidFill>
                <a:effectLst/>
                <a:latin typeface="+mn-lt"/>
                <a:ea typeface="+mn-ea"/>
                <a:cs typeface="+mn-cs"/>
              </a:rPr>
              <a:t>Awareness raising projects</a:t>
            </a:r>
          </a:p>
          <a:p>
            <a:pPr lvl="0"/>
            <a:r>
              <a:rPr lang="en-US" sz="1200" kern="1200" dirty="0">
                <a:solidFill>
                  <a:schemeClr val="tx1"/>
                </a:solidFill>
                <a:effectLst/>
                <a:latin typeface="+mn-lt"/>
                <a:ea typeface="+mn-ea"/>
                <a:cs typeface="+mn-cs"/>
              </a:rPr>
              <a:t>Beautification projects</a:t>
            </a:r>
          </a:p>
          <a:p>
            <a:pPr lvl="0"/>
            <a:r>
              <a:rPr lang="en-US" sz="1200" kern="1200" dirty="0">
                <a:solidFill>
                  <a:schemeClr val="tx1"/>
                </a:solidFill>
                <a:effectLst/>
                <a:latin typeface="+mn-lt"/>
                <a:ea typeface="+mn-ea"/>
                <a:cs typeface="+mn-cs"/>
              </a:rPr>
              <a:t>General social empowerment</a:t>
            </a:r>
          </a:p>
          <a:p>
            <a:pPr lvl="0"/>
            <a:r>
              <a:rPr lang="en-US" sz="1200" kern="1200" dirty="0">
                <a:solidFill>
                  <a:schemeClr val="tx1"/>
                </a:solidFill>
                <a:effectLst/>
                <a:latin typeface="+mn-lt"/>
                <a:ea typeface="+mn-ea"/>
                <a:cs typeface="+mn-cs"/>
              </a:rPr>
              <a:t>Supporting projects for other organizations, including monetary donations or grants</a:t>
            </a:r>
          </a:p>
          <a:p>
            <a:pPr lvl="0"/>
            <a:r>
              <a:rPr lang="en-US" sz="1200" kern="1200" dirty="0">
                <a:solidFill>
                  <a:schemeClr val="tx1"/>
                </a:solidFill>
                <a:effectLst/>
                <a:latin typeface="+mn-lt"/>
                <a:ea typeface="+mn-ea"/>
                <a:cs typeface="+mn-cs"/>
              </a:rPr>
              <a:t>Dream Programs work</a:t>
            </a:r>
          </a:p>
          <a:p>
            <a:r>
              <a:rPr lang="en-US" sz="1200" kern="1200" dirty="0">
                <a:solidFill>
                  <a:schemeClr val="tx1"/>
                </a:solidFill>
                <a:effectLst/>
                <a:latin typeface="+mn-lt"/>
                <a:ea typeface="+mn-ea"/>
                <a:cs typeface="+mn-cs"/>
              </a:rPr>
              <a:t>Planting trees with scouts to raise awareness of environmental issues? Sounds like great work! But unfortunately, not a Big Goal Accelerator Project.</a:t>
            </a: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11</a:t>
            </a:fld>
            <a:endParaRPr lang="en-US"/>
          </a:p>
        </p:txBody>
      </p:sp>
    </p:spTree>
    <p:extLst>
      <p:ext uri="{BB962C8B-B14F-4D97-AF65-F5344CB8AC3E}">
        <p14:creationId xmlns:p14="http://schemas.microsoft.com/office/powerpoint/2010/main" val="3033120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Is your club interested in starting a Big Goal Accelerator Project and you want to help start one? Not quite sure where to begin? I’ve got some ideas for you!</a:t>
            </a:r>
          </a:p>
          <a:p>
            <a:r>
              <a:rPr lang="en-US" sz="1200" kern="1200" dirty="0">
                <a:solidFill>
                  <a:schemeClr val="tx1"/>
                </a:solidFill>
                <a:effectLst/>
                <a:latin typeface="+mn-lt"/>
                <a:ea typeface="+mn-ea"/>
                <a:cs typeface="+mn-cs"/>
              </a:rPr>
              <a:t>There are three general categories of eligible Big Goal Accelerator projects: </a:t>
            </a:r>
          </a:p>
          <a:p>
            <a:pPr lvl="0"/>
            <a:r>
              <a:rPr lang="en-US" sz="1200" b="1" kern="1200" dirty="0">
                <a:solidFill>
                  <a:schemeClr val="tx1"/>
                </a:solidFill>
                <a:effectLst/>
                <a:latin typeface="+mn-lt"/>
                <a:ea typeface="+mn-ea"/>
                <a:cs typeface="+mn-cs"/>
              </a:rPr>
              <a:t>Giving scholarships or awards</a:t>
            </a:r>
            <a:r>
              <a:rPr lang="en-US" sz="1200" kern="1200" dirty="0">
                <a:solidFill>
                  <a:schemeClr val="tx1"/>
                </a:solidFill>
                <a:effectLst/>
                <a:latin typeface="+mn-lt"/>
                <a:ea typeface="+mn-ea"/>
                <a:cs typeface="+mn-cs"/>
              </a:rPr>
              <a:t> to provide funding for college, technical/vocational school, advanced degrees.</a:t>
            </a:r>
          </a:p>
          <a:p>
            <a:pPr lvl="0"/>
            <a:r>
              <a:rPr lang="en-US" sz="1200" b="1" kern="1200" dirty="0">
                <a:solidFill>
                  <a:schemeClr val="tx1"/>
                </a:solidFill>
                <a:effectLst/>
                <a:latin typeface="+mn-lt"/>
                <a:ea typeface="+mn-ea"/>
                <a:cs typeface="+mn-cs"/>
              </a:rPr>
              <a:t>Removing obstacles</a:t>
            </a:r>
            <a:r>
              <a:rPr lang="en-US" sz="1200" kern="1200" dirty="0">
                <a:solidFill>
                  <a:schemeClr val="tx1"/>
                </a:solidFill>
                <a:effectLst/>
                <a:latin typeface="+mn-lt"/>
                <a:ea typeface="+mn-ea"/>
                <a:cs typeface="+mn-cs"/>
              </a:rPr>
              <a:t> by providing necessary items for education like computers, internet, transportation; paying fees for college-preparation exams, college applications, entrance exams, or professional licensure.</a:t>
            </a:r>
          </a:p>
          <a:p>
            <a:pPr lvl="0"/>
            <a:r>
              <a:rPr lang="en-US" sz="1200" b="1" kern="1200" dirty="0">
                <a:solidFill>
                  <a:schemeClr val="tx1"/>
                </a:solidFill>
                <a:effectLst/>
                <a:latin typeface="+mn-lt"/>
                <a:ea typeface="+mn-ea"/>
                <a:cs typeface="+mn-cs"/>
              </a:rPr>
              <a:t>Providing education or classes</a:t>
            </a:r>
            <a:r>
              <a:rPr lang="en-US" sz="1200" kern="1200" dirty="0">
                <a:solidFill>
                  <a:schemeClr val="tx1"/>
                </a:solidFill>
                <a:effectLst/>
                <a:latin typeface="+mn-lt"/>
                <a:ea typeface="+mn-ea"/>
                <a:cs typeface="+mn-cs"/>
              </a:rPr>
              <a:t> focused on job training, skills training, applying for financial aid/college, computer training, career mentorship</a:t>
            </a:r>
          </a:p>
          <a:p>
            <a:r>
              <a:rPr lang="en-US" sz="1200" kern="1200" dirty="0">
                <a:solidFill>
                  <a:schemeClr val="tx1"/>
                </a:solidFill>
                <a:effectLst/>
                <a:latin typeface="+mn-lt"/>
                <a:ea typeface="+mn-ea"/>
                <a:cs typeface="+mn-cs"/>
              </a:rPr>
              <a:t>The easiest projects to get started are either scholarships or providing necessary items. </a:t>
            </a:r>
          </a:p>
          <a:p>
            <a:endParaRPr lang="en-US" dirty="0"/>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12</a:t>
            </a:fld>
            <a:endParaRPr lang="en-US"/>
          </a:p>
        </p:txBody>
      </p:sp>
    </p:spTree>
    <p:extLst>
      <p:ext uri="{BB962C8B-B14F-4D97-AF65-F5344CB8AC3E}">
        <p14:creationId xmlns:p14="http://schemas.microsoft.com/office/powerpoint/2010/main" val="979096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your club gets strong </a:t>
            </a:r>
            <a:r>
              <a:rPr lang="en-US" sz="1200" i="1" kern="1200" dirty="0">
                <a:solidFill>
                  <a:schemeClr val="tx1"/>
                </a:solidFill>
                <a:effectLst/>
                <a:latin typeface="+mn-lt"/>
                <a:ea typeface="+mn-ea"/>
                <a:cs typeface="+mn-cs"/>
              </a:rPr>
              <a:t>Live Your Dream Award </a:t>
            </a:r>
            <a:r>
              <a:rPr lang="en-US" sz="1200" kern="1200" dirty="0">
                <a:solidFill>
                  <a:schemeClr val="tx1"/>
                </a:solidFill>
                <a:effectLst/>
                <a:latin typeface="+mn-lt"/>
                <a:ea typeface="+mn-ea"/>
                <a:cs typeface="+mn-cs"/>
              </a:rPr>
              <a:t>applicants who aren’t eligible—maybe they’re not the primary provider or don’t have dependent—you can support them through a different scholarship. Give it a different name and report it as a Big Goal Accelerator Project!</a:t>
            </a:r>
          </a:p>
        </p:txBody>
      </p:sp>
      <p:sp>
        <p:nvSpPr>
          <p:cNvPr id="4" name="Slide Number Placeholder 3"/>
          <p:cNvSpPr>
            <a:spLocks noGrp="1"/>
          </p:cNvSpPr>
          <p:nvPr>
            <p:ph type="sldNum" sz="quarter" idx="5"/>
          </p:nvPr>
        </p:nvSpPr>
        <p:spPr/>
        <p:txBody>
          <a:bodyPr/>
          <a:lstStyle/>
          <a:p>
            <a:fld id="{7C26E370-1B07-4DF9-A241-C06857018298}" type="slidenum">
              <a:rPr lang="en-US" smtClean="0"/>
              <a:t>13</a:t>
            </a:fld>
            <a:endParaRPr lang="en-US"/>
          </a:p>
        </p:txBody>
      </p:sp>
    </p:spTree>
    <p:extLst>
      <p:ext uri="{BB962C8B-B14F-4D97-AF65-F5344CB8AC3E}">
        <p14:creationId xmlns:p14="http://schemas.microsoft.com/office/powerpoint/2010/main" val="3509128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Another easy way to start a new project is to provide items required for education or work. </a:t>
            </a:r>
          </a:p>
          <a:p>
            <a:r>
              <a:rPr lang="en-US" sz="1200" kern="1200" dirty="0">
                <a:solidFill>
                  <a:schemeClr val="tx1"/>
                </a:solidFill>
                <a:effectLst/>
                <a:latin typeface="+mn-lt"/>
                <a:ea typeface="+mn-ea"/>
                <a:cs typeface="+mn-cs"/>
              </a:rPr>
              <a:t>You could provide:</a:t>
            </a:r>
          </a:p>
          <a:p>
            <a:pPr lvl="0"/>
            <a:r>
              <a:rPr lang="en-US" sz="1200" kern="1200" dirty="0">
                <a:solidFill>
                  <a:schemeClr val="tx1"/>
                </a:solidFill>
                <a:effectLst/>
                <a:latin typeface="+mn-lt"/>
                <a:ea typeface="+mn-ea"/>
                <a:cs typeface="+mn-cs"/>
              </a:rPr>
              <a:t>Licensure or testing fees</a:t>
            </a:r>
          </a:p>
          <a:p>
            <a:pPr lvl="0"/>
            <a:r>
              <a:rPr lang="en-US" sz="1200" kern="1200" dirty="0">
                <a:solidFill>
                  <a:schemeClr val="tx1"/>
                </a:solidFill>
                <a:effectLst/>
                <a:latin typeface="+mn-lt"/>
                <a:ea typeface="+mn-ea"/>
                <a:cs typeface="+mn-cs"/>
              </a:rPr>
              <a:t>Textbooks</a:t>
            </a:r>
          </a:p>
          <a:p>
            <a:pPr lvl="0"/>
            <a:r>
              <a:rPr lang="en-US" sz="1200" kern="1200" dirty="0">
                <a:solidFill>
                  <a:schemeClr val="tx1"/>
                </a:solidFill>
                <a:effectLst/>
                <a:latin typeface="+mn-lt"/>
                <a:ea typeface="+mn-ea"/>
                <a:cs typeface="+mn-cs"/>
              </a:rPr>
              <a:t>Gas cards or bus passes</a:t>
            </a:r>
          </a:p>
          <a:p>
            <a:pPr lvl="0"/>
            <a:r>
              <a:rPr lang="en-US" sz="1200" kern="1200" dirty="0">
                <a:solidFill>
                  <a:schemeClr val="tx1"/>
                </a:solidFill>
                <a:effectLst/>
                <a:latin typeface="+mn-lt"/>
                <a:ea typeface="+mn-ea"/>
                <a:cs typeface="+mn-cs"/>
              </a:rPr>
              <a:t>Professional clothing or uniform pieces</a:t>
            </a:r>
          </a:p>
          <a:p>
            <a:pPr lvl="0"/>
            <a:r>
              <a:rPr lang="en-US" sz="1200" kern="1200" dirty="0">
                <a:solidFill>
                  <a:schemeClr val="tx1"/>
                </a:solidFill>
                <a:effectLst/>
                <a:latin typeface="+mn-lt"/>
                <a:ea typeface="+mn-ea"/>
                <a:cs typeface="+mn-cs"/>
              </a:rPr>
              <a:t>Menstrual products</a:t>
            </a:r>
          </a:p>
          <a:p>
            <a:r>
              <a:rPr lang="en-US" sz="1200" kern="1200" dirty="0">
                <a:solidFill>
                  <a:schemeClr val="tx1"/>
                </a:solidFill>
                <a:effectLst/>
                <a:latin typeface="+mn-lt"/>
                <a:ea typeface="+mn-ea"/>
                <a:cs typeface="+mn-cs"/>
              </a:rPr>
              <a:t>You could take a woman shopping when she graduates from a training program to help her get started with her professional wardrobe—both fun and impactful! </a:t>
            </a:r>
          </a:p>
          <a:p>
            <a:r>
              <a:rPr lang="en-US" sz="1200" kern="1200" dirty="0">
                <a:solidFill>
                  <a:schemeClr val="tx1"/>
                </a:solidFill>
                <a:effectLst/>
                <a:latin typeface="+mn-lt"/>
                <a:ea typeface="+mn-ea"/>
                <a:cs typeface="+mn-cs"/>
              </a:rPr>
              <a:t>Ask local agencies what women and girls need to access education or work.</a:t>
            </a: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14</a:t>
            </a:fld>
            <a:endParaRPr lang="en-US"/>
          </a:p>
        </p:txBody>
      </p:sp>
    </p:spTree>
    <p:extLst>
      <p:ext uri="{BB962C8B-B14F-4D97-AF65-F5344CB8AC3E}">
        <p14:creationId xmlns:p14="http://schemas.microsoft.com/office/powerpoint/2010/main" val="3156311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planning new Big Goal Accelerator Projects, think about reach. If you can help two low-income girls with laptops or host a skills workshop for 50 low-income girls, the class has broader reach. But don’t abandon projects you love – just think creatively about how you can reach more women and girls through Big Goal-eligible projects.</a:t>
            </a: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15</a:t>
            </a:fld>
            <a:endParaRPr lang="en-US"/>
          </a:p>
        </p:txBody>
      </p:sp>
    </p:spTree>
    <p:extLst>
      <p:ext uri="{BB962C8B-B14F-4D97-AF65-F5344CB8AC3E}">
        <p14:creationId xmlns:p14="http://schemas.microsoft.com/office/powerpoint/2010/main" val="3887603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Think about a legacy project that your club has that you believe has the potential to be adjusted to fit the parameters. </a:t>
            </a:r>
          </a:p>
          <a:p>
            <a:r>
              <a:rPr lang="en-US" sz="1200" b="1" kern="1200" dirty="0">
                <a:solidFill>
                  <a:schemeClr val="tx1"/>
                </a:solidFill>
                <a:effectLst/>
                <a:latin typeface="+mn-lt"/>
                <a:ea typeface="+mn-ea"/>
                <a:cs typeface="+mn-cs"/>
              </a:rPr>
              <a:t>Ask yourself these questions: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Population</a:t>
            </a:r>
            <a:r>
              <a:rPr lang="en-US" sz="1200" kern="1200" dirty="0">
                <a:solidFill>
                  <a:schemeClr val="tx1"/>
                </a:solidFill>
                <a:effectLst/>
                <a:latin typeface="+mn-lt"/>
                <a:ea typeface="+mn-ea"/>
                <a:cs typeface="+mn-cs"/>
              </a:rPr>
              <a:t>) Who are we serving? Do they face obstacles?</a:t>
            </a:r>
          </a:p>
          <a:p>
            <a:r>
              <a:rPr lang="en-US" sz="1200" kern="1200" dirty="0">
                <a:solidFill>
                  <a:schemeClr val="tx1"/>
                </a:solidFill>
                <a:effectLst/>
                <a:latin typeface="+mn-lt"/>
                <a:ea typeface="+mn-ea"/>
                <a:cs typeface="+mn-cs"/>
              </a:rPr>
              <a:t>Change your project so it focuses on women and/or girls who have obstacles to their success. </a:t>
            </a:r>
          </a:p>
          <a:p>
            <a:r>
              <a:rPr lang="en-US" sz="1200" kern="1200" dirty="0">
                <a:solidFill>
                  <a:schemeClr val="tx1"/>
                </a:solidFill>
                <a:effectLst/>
                <a:latin typeface="+mn-lt"/>
                <a:ea typeface="+mn-ea"/>
                <a:cs typeface="+mn-cs"/>
              </a:rPr>
              <a:t>For example, if your club gives a scholarship for high school girls focused on community service projects, add a requirement for financial need or consideration of another obstacle to continuing their education.</a:t>
            </a: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Focus</a:t>
            </a:r>
            <a:r>
              <a:rPr lang="en-US" sz="1200" kern="1200" dirty="0">
                <a:solidFill>
                  <a:schemeClr val="tx1"/>
                </a:solidFill>
                <a:effectLst/>
                <a:latin typeface="+mn-lt"/>
                <a:ea typeface="+mn-ea"/>
                <a:cs typeface="+mn-cs"/>
              </a:rPr>
              <a:t>) Does this project focus on increasing access to education or work?</a:t>
            </a:r>
          </a:p>
          <a:p>
            <a:r>
              <a:rPr lang="en-US" sz="1200" kern="1200" dirty="0">
                <a:solidFill>
                  <a:schemeClr val="tx1"/>
                </a:solidFill>
                <a:effectLst/>
                <a:latin typeface="+mn-lt"/>
                <a:ea typeface="+mn-ea"/>
                <a:cs typeface="+mn-cs"/>
              </a:rPr>
              <a:t>Change the focus to one of the eligible project areas: classes, scholarships, or providing items required for education. </a:t>
            </a:r>
          </a:p>
          <a:p>
            <a:r>
              <a:rPr lang="en-US" sz="1200" kern="1200" dirty="0">
                <a:solidFill>
                  <a:schemeClr val="tx1"/>
                </a:solidFill>
                <a:effectLst/>
                <a:latin typeface="+mn-lt"/>
                <a:ea typeface="+mn-ea"/>
                <a:cs typeface="+mn-cs"/>
              </a:rPr>
              <a:t>For example, if your club refurbishes rooms at a domestic violence shelter ask the shelter staff if there is a way you can help meet the education needs of the women residing there—do they need laptops? Textbooks? Bus passes? Professional clothing? If the shelter is open to it, perhaps some members could provide workshops focused on interview skills or career mentorship. </a:t>
            </a: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Soroptimist-led</a:t>
            </a:r>
            <a:r>
              <a:rPr lang="en-US" sz="1200" kern="1200" dirty="0">
                <a:solidFill>
                  <a:schemeClr val="tx1"/>
                </a:solidFill>
                <a:effectLst/>
                <a:latin typeface="+mn-lt"/>
                <a:ea typeface="+mn-ea"/>
                <a:cs typeface="+mn-cs"/>
              </a:rPr>
              <a:t>) Are Soroptimists leading it?</a:t>
            </a:r>
          </a:p>
          <a:p>
            <a:r>
              <a:rPr lang="en-US" sz="1200" kern="1200" dirty="0">
                <a:solidFill>
                  <a:schemeClr val="tx1"/>
                </a:solidFill>
                <a:effectLst/>
                <a:latin typeface="+mn-lt"/>
                <a:ea typeface="+mn-ea"/>
                <a:cs typeface="+mn-cs"/>
              </a:rPr>
              <a:t>Make sure your project is member-driven and not fundraising for another organization’s mission.</a:t>
            </a:r>
          </a:p>
          <a:p>
            <a:r>
              <a:rPr lang="en-US" sz="1200" kern="1200" dirty="0">
                <a:solidFill>
                  <a:schemeClr val="tx1"/>
                </a:solidFill>
                <a:effectLst/>
                <a:latin typeface="+mn-lt"/>
                <a:ea typeface="+mn-ea"/>
                <a:cs typeface="+mn-cs"/>
              </a:rPr>
              <a:t>If your project involves donating funds to another organization that provides education to girls living in poverty, consider diverting those funds into a scholarship that involves your club members in the selection process.</a:t>
            </a: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16</a:t>
            </a:fld>
            <a:endParaRPr lang="en-US"/>
          </a:p>
        </p:txBody>
      </p:sp>
    </p:spTree>
    <p:extLst>
      <p:ext uri="{BB962C8B-B14F-4D97-AF65-F5344CB8AC3E}">
        <p14:creationId xmlns:p14="http://schemas.microsoft.com/office/powerpoint/2010/main" val="3469432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explore some other examples:</a:t>
            </a:r>
          </a:p>
          <a:p>
            <a:r>
              <a:rPr lang="en-US" sz="1200" kern="1200" dirty="0">
                <a:solidFill>
                  <a:schemeClr val="tx1"/>
                </a:solidFill>
                <a:effectLst/>
                <a:latin typeface="+mn-lt"/>
                <a:ea typeface="+mn-ea"/>
                <a:cs typeface="+mn-cs"/>
              </a:rPr>
              <a:t>SI/Anytown is currently providing classes to girls at their local low-income high school that are focused on self-defense and raising awareness of trafficking. </a:t>
            </a:r>
          </a:p>
          <a:p>
            <a:r>
              <a:rPr lang="en-US" sz="1200" kern="1200" dirty="0">
                <a:solidFill>
                  <a:schemeClr val="tx1"/>
                </a:solidFill>
                <a:effectLst/>
                <a:latin typeface="+mn-lt"/>
                <a:ea typeface="+mn-ea"/>
                <a:cs typeface="+mn-cs"/>
              </a:rPr>
              <a:t>How could they make this project eligible? </a:t>
            </a:r>
          </a:p>
          <a:p>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take suggestions from the audience)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could add components to the classes that are more focused on education and economic empowerment, including job skills training, interview skills, or assistance applying for financial aid.</a:t>
            </a: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17</a:t>
            </a:fld>
            <a:endParaRPr lang="en-US"/>
          </a:p>
        </p:txBody>
      </p:sp>
    </p:spTree>
    <p:extLst>
      <p:ext uri="{BB962C8B-B14F-4D97-AF65-F5344CB8AC3E}">
        <p14:creationId xmlns:p14="http://schemas.microsoft.com/office/powerpoint/2010/main" val="1612811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2564E-2549-6651-BAA4-9DD96E10AC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A70A1-A491-A619-F294-B21EB96577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DEFCAA-BF94-0C99-E2DD-82D88522E194}"/>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SI/Anytown sends a generous donation to their local agency that provides GED classes. </a:t>
            </a:r>
          </a:p>
          <a:p>
            <a:r>
              <a:rPr lang="en-US" sz="1200" kern="1200" dirty="0">
                <a:solidFill>
                  <a:schemeClr val="tx1"/>
                </a:solidFill>
                <a:effectLst/>
                <a:latin typeface="+mn-lt"/>
                <a:ea typeface="+mn-ea"/>
                <a:cs typeface="+mn-cs"/>
              </a:rPr>
              <a:t>How could they make that eligible?</a:t>
            </a:r>
          </a:p>
          <a:p>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take suggestions from the audience)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Consider paying for the GED testing fees or application fees for college instead. Or offer other scholarship support. </a:t>
            </a:r>
          </a:p>
          <a:p>
            <a:endParaRPr lang="en-US" dirty="0"/>
          </a:p>
        </p:txBody>
      </p:sp>
      <p:sp>
        <p:nvSpPr>
          <p:cNvPr id="4" name="Slide Number Placeholder 3">
            <a:extLst>
              <a:ext uri="{FF2B5EF4-FFF2-40B4-BE49-F238E27FC236}">
                <a16:creationId xmlns:a16="http://schemas.microsoft.com/office/drawing/2014/main" id="{5B6D832C-5C95-4A25-E49D-0CB01FFD898A}"/>
              </a:ext>
            </a:extLst>
          </p:cNvPr>
          <p:cNvSpPr>
            <a:spLocks noGrp="1"/>
          </p:cNvSpPr>
          <p:nvPr>
            <p:ph type="sldNum" sz="quarter" idx="5"/>
          </p:nvPr>
        </p:nvSpPr>
        <p:spPr/>
        <p:txBody>
          <a:bodyPr/>
          <a:lstStyle/>
          <a:p>
            <a:fld id="{7C26E370-1B07-4DF9-A241-C06857018298}" type="slidenum">
              <a:rPr lang="en-US" smtClean="0"/>
              <a:t>18</a:t>
            </a:fld>
            <a:endParaRPr lang="en-US"/>
          </a:p>
        </p:txBody>
      </p:sp>
    </p:spTree>
    <p:extLst>
      <p:ext uri="{BB962C8B-B14F-4D97-AF65-F5344CB8AC3E}">
        <p14:creationId xmlns:p14="http://schemas.microsoft.com/office/powerpoint/2010/main" val="240318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SI/Anytown has been providing laptops to boys and girls as an award for amazing community service projects. </a:t>
            </a:r>
          </a:p>
          <a:p>
            <a:r>
              <a:rPr lang="en-US" sz="1200" kern="1200" dirty="0">
                <a:solidFill>
                  <a:schemeClr val="tx1"/>
                </a:solidFill>
                <a:effectLst/>
                <a:latin typeface="+mn-lt"/>
                <a:ea typeface="+mn-ea"/>
                <a:cs typeface="+mn-cs"/>
              </a:rPr>
              <a:t>How could they make that eligible?</a:t>
            </a:r>
          </a:p>
          <a:p>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take suggestions from the audience)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would need to change the focus to women or girls with obstacles and possibly add a requirement for financial aid or other obstacles to their selection process.</a:t>
            </a:r>
          </a:p>
          <a:p>
            <a:endParaRPr lang="en-US" dirty="0"/>
          </a:p>
        </p:txBody>
      </p:sp>
      <p:sp>
        <p:nvSpPr>
          <p:cNvPr id="4" name="Slide Number Placeholder 3"/>
          <p:cNvSpPr>
            <a:spLocks noGrp="1"/>
          </p:cNvSpPr>
          <p:nvPr>
            <p:ph type="sldNum" sz="quarter" idx="5"/>
          </p:nvPr>
        </p:nvSpPr>
        <p:spPr/>
        <p:txBody>
          <a:bodyPr/>
          <a:lstStyle/>
          <a:p>
            <a:fld id="{7C26E370-1B07-4DF9-A241-C06857018298}" type="slidenum">
              <a:rPr lang="en-US" smtClean="0"/>
              <a:t>19</a:t>
            </a:fld>
            <a:endParaRPr lang="en-US"/>
          </a:p>
        </p:txBody>
      </p:sp>
    </p:spTree>
    <p:extLst>
      <p:ext uri="{BB962C8B-B14F-4D97-AF65-F5344CB8AC3E}">
        <p14:creationId xmlns:p14="http://schemas.microsoft.com/office/powerpoint/2010/main" val="4194738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19046-7A69-9C53-4B6B-E0A45EC136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768B9C-D2DE-0494-23ED-E86B31F2F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7780B1-6B7E-BFF9-28B9-24C57082BB4B}"/>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Before we wrap up, I’d like to encourage everyone here to reflect on two questions:</a:t>
            </a:r>
          </a:p>
          <a:p>
            <a:r>
              <a:rPr lang="en-US" sz="1200" kern="1200" dirty="0">
                <a:solidFill>
                  <a:schemeClr val="tx1"/>
                </a:solidFill>
                <a:effectLst/>
                <a:latin typeface="+mn-lt"/>
                <a:ea typeface="+mn-ea"/>
                <a:cs typeface="+mn-cs"/>
              </a:rPr>
              <a:t>Are there any current projects your club could adapt so they meet Big Goal Accelerator eligibility criteria?</a:t>
            </a:r>
          </a:p>
          <a:p>
            <a:r>
              <a:rPr lang="en-US" sz="1200" kern="1200" dirty="0">
                <a:solidFill>
                  <a:schemeClr val="tx1"/>
                </a:solidFill>
                <a:effectLst/>
                <a:latin typeface="+mn-lt"/>
                <a:ea typeface="+mn-ea"/>
                <a:cs typeface="+mn-cs"/>
              </a:rPr>
              <a:t>What’s one new project idea your club could launch this year that would qualify as a Big Goal Accelerator Project?</a:t>
            </a:r>
          </a:p>
          <a:p>
            <a:r>
              <a:rPr lang="en-US" sz="1200" i="1" kern="1200" dirty="0">
                <a:solidFill>
                  <a:schemeClr val="tx1"/>
                </a:solidFill>
                <a:effectLst/>
                <a:latin typeface="+mn-lt"/>
                <a:ea typeface="+mn-ea"/>
                <a:cs typeface="+mn-cs"/>
              </a:rPr>
              <a:t>(Time permitting, ask for some volunteers to share.)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Thank </a:t>
            </a:r>
            <a:r>
              <a:rPr lang="en-US" sz="1200" kern="1200" dirty="0">
                <a:solidFill>
                  <a:schemeClr val="tx1"/>
                </a:solidFill>
                <a:effectLst/>
                <a:latin typeface="+mn-lt"/>
                <a:ea typeface="+mn-ea"/>
                <a:cs typeface="+mn-cs"/>
              </a:rPr>
              <a:t>you for your commitment to women and girls and to our shared Big Goal. I hope you leave with ideas you can take back to your club—whether that’s starting something new or adapting something you already love to count toward our Big Goal.</a:t>
            </a:r>
          </a:p>
          <a:p>
            <a:endParaRPr lang="en-US" dirty="0"/>
          </a:p>
        </p:txBody>
      </p:sp>
      <p:sp>
        <p:nvSpPr>
          <p:cNvPr id="4" name="Slide Number Placeholder 3">
            <a:extLst>
              <a:ext uri="{FF2B5EF4-FFF2-40B4-BE49-F238E27FC236}">
                <a16:creationId xmlns:a16="http://schemas.microsoft.com/office/drawing/2014/main" id="{AE146FD8-2FEA-9E52-04A0-31EA24DD0AD3}"/>
              </a:ext>
            </a:extLst>
          </p:cNvPr>
          <p:cNvSpPr>
            <a:spLocks noGrp="1"/>
          </p:cNvSpPr>
          <p:nvPr>
            <p:ph type="sldNum" sz="quarter" idx="5"/>
          </p:nvPr>
        </p:nvSpPr>
        <p:spPr/>
        <p:txBody>
          <a:bodyPr/>
          <a:lstStyle/>
          <a:p>
            <a:fld id="{7C26E370-1B07-4DF9-A241-C06857018298}" type="slidenum">
              <a:rPr lang="en-US" smtClean="0"/>
              <a:t>20</a:t>
            </a:fld>
            <a:endParaRPr lang="en-US"/>
          </a:p>
        </p:txBody>
      </p:sp>
    </p:spTree>
    <p:extLst>
      <p:ext uri="{BB962C8B-B14F-4D97-AF65-F5344CB8AC3E}">
        <p14:creationId xmlns:p14="http://schemas.microsoft.com/office/powerpoint/2010/main" val="4044615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4.jpe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21.png"/><Relationship Id="rId5" Type="http://schemas.openxmlformats.org/officeDocument/2006/relationships/image" Target="../media/image16.svg"/><Relationship Id="rId10" Type="http://schemas.openxmlformats.org/officeDocument/2006/relationships/image" Target="../media/image20.svg"/><Relationship Id="rId4" Type="http://schemas.openxmlformats.org/officeDocument/2006/relationships/image" Target="../media/image15.png"/><Relationship Id="rId9" Type="http://schemas.openxmlformats.org/officeDocument/2006/relationships/image" Target="../media/image19.png"/><Relationship Id="rId14" Type="http://schemas.openxmlformats.org/officeDocument/2006/relationships/image" Target="../media/image24.sv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26.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20.sv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2.png"/><Relationship Id="rId7" Type="http://schemas.openxmlformats.org/officeDocument/2006/relationships/image" Target="../media/image34.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 Id="rId9" Type="http://schemas.openxmlformats.org/officeDocument/2006/relationships/image" Target="../media/image20.sv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10" Type="http://schemas.openxmlformats.org/officeDocument/2006/relationships/image" Target="../media/image37.svg"/><Relationship Id="rId4" Type="http://schemas.openxmlformats.org/officeDocument/2006/relationships/image" Target="../media/image7.sv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9.png"/><Relationship Id="rId4" Type="http://schemas.openxmlformats.org/officeDocument/2006/relationships/image" Target="../media/image39.sv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svg"/><Relationship Id="rId3" Type="http://schemas.openxmlformats.org/officeDocument/2006/relationships/image" Target="../media/image12.png"/><Relationship Id="rId7" Type="http://schemas.openxmlformats.org/officeDocument/2006/relationships/image" Target="../media/image45.svg"/><Relationship Id="rId12"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9.svg"/><Relationship Id="rId5" Type="http://schemas.openxmlformats.org/officeDocument/2006/relationships/image" Target="../media/image43.sv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sv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6.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9.png"/><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60.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sv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1.jpeg"/><Relationship Id="rId7" Type="http://schemas.openxmlformats.org/officeDocument/2006/relationships/image" Target="../media/image6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9.png"/><Relationship Id="rId4" Type="http://schemas.openxmlformats.org/officeDocument/2006/relationships/image" Target="../media/image62.jpeg"/></Relationships>
</file>

<file path=ppt/slides/_rels/slide1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6.sv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7" Type="http://schemas.microsoft.com/office/2007/relationships/hdphoto" Target="../media/hdphoto2.wdp"/><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9.png"/><Relationship Id="rId4" Type="http://schemas.openxmlformats.org/officeDocument/2006/relationships/image" Target="../media/image6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102074" flipH="1">
            <a:off x="-4375306" y="4594391"/>
            <a:ext cx="16114424" cy="12188364"/>
          </a:xfrm>
          <a:custGeom>
            <a:avLst/>
            <a:gdLst/>
            <a:ahLst/>
            <a:cxnLst/>
            <a:rect l="l" t="t" r="r" b="b"/>
            <a:pathLst>
              <a:path w="16114424" h="12188364">
                <a:moveTo>
                  <a:pt x="16114424" y="0"/>
                </a:moveTo>
                <a:lnTo>
                  <a:pt x="0" y="0"/>
                </a:lnTo>
                <a:lnTo>
                  <a:pt x="0" y="12188364"/>
                </a:lnTo>
                <a:lnTo>
                  <a:pt x="16114424" y="12188364"/>
                </a:lnTo>
                <a:lnTo>
                  <a:pt x="16114424"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TextBox 5"/>
          <p:cNvSpPr txBox="1"/>
          <p:nvPr/>
        </p:nvSpPr>
        <p:spPr>
          <a:xfrm>
            <a:off x="1069843" y="1213427"/>
            <a:ext cx="8864473" cy="3847207"/>
          </a:xfrm>
          <a:prstGeom prst="rect">
            <a:avLst/>
          </a:prstGeom>
        </p:spPr>
        <p:txBody>
          <a:bodyPr lIns="0" tIns="0" rIns="0" bIns="0" rtlCol="0" anchor="t">
            <a:spAutoFit/>
          </a:bodyPr>
          <a:lstStyle/>
          <a:p>
            <a:pPr algn="l">
              <a:lnSpc>
                <a:spcPts val="10000"/>
              </a:lnSpc>
            </a:pPr>
            <a:r>
              <a:rPr lang="en-US" sz="9600" dirty="0">
                <a:solidFill>
                  <a:srgbClr val="293374"/>
                </a:solidFill>
                <a:latin typeface="Effra"/>
                <a:ea typeface="Effra"/>
                <a:cs typeface="Effra"/>
                <a:sym typeface="Effra"/>
              </a:rPr>
              <a:t>Big Goal Accelerator Projects</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7"/>
            <a:stretch>
              <a:fillRect/>
            </a:stretch>
          </a:blipFill>
        </p:spPr>
        <p:txBody>
          <a:bodyPr/>
          <a:lstStyle/>
          <a:p>
            <a:endParaRPr lang="en-US"/>
          </a:p>
        </p:txBody>
      </p:sp>
      <p:sp>
        <p:nvSpPr>
          <p:cNvPr id="8" name="TextBox 8"/>
          <p:cNvSpPr txBox="1"/>
          <p:nvPr/>
        </p:nvSpPr>
        <p:spPr>
          <a:xfrm>
            <a:off x="806858" y="9331572"/>
            <a:ext cx="7092543" cy="372399"/>
          </a:xfrm>
          <a:prstGeom prst="rect">
            <a:avLst/>
          </a:prstGeom>
        </p:spPr>
        <p:txBody>
          <a:bodyPr lIns="0" tIns="0" rIns="0" bIns="0" rtlCol="0" anchor="t">
            <a:spAutoFit/>
          </a:bodyPr>
          <a:lstStyle/>
          <a:p>
            <a:pPr algn="l">
              <a:lnSpc>
                <a:spcPts val="2541"/>
              </a:lnSpc>
            </a:pPr>
            <a:r>
              <a:rPr lang="en-US" sz="2229" b="1" spc="109">
                <a:solidFill>
                  <a:srgbClr val="293374"/>
                </a:solidFill>
                <a:latin typeface="Calibri (MS) Bold"/>
                <a:ea typeface="Calibri (MS) Bold"/>
                <a:cs typeface="Calibri (MS) Bold"/>
                <a:sym typeface="Calibri (MS) Bold"/>
              </a:rPr>
              <a:t>SOROPTIMIST INTERNATIONAL OF THE AMERICAS, INC</a:t>
            </a:r>
          </a:p>
        </p:txBody>
      </p:sp>
      <p:sp>
        <p:nvSpPr>
          <p:cNvPr id="9" name="TextBox 9"/>
          <p:cNvSpPr txBox="1"/>
          <p:nvPr/>
        </p:nvSpPr>
        <p:spPr>
          <a:xfrm>
            <a:off x="1069843" y="5370596"/>
            <a:ext cx="7658100" cy="936154"/>
          </a:xfrm>
          <a:prstGeom prst="rect">
            <a:avLst/>
          </a:prstGeom>
        </p:spPr>
        <p:txBody>
          <a:bodyPr wrap="square" lIns="0" tIns="0" rIns="0" bIns="0" rtlCol="0" anchor="t">
            <a:spAutoFit/>
          </a:bodyPr>
          <a:lstStyle/>
          <a:p>
            <a:pPr algn="l">
              <a:lnSpc>
                <a:spcPts val="7250"/>
              </a:lnSpc>
            </a:pPr>
            <a:r>
              <a:rPr lang="en-US" sz="6600" dirty="0">
                <a:solidFill>
                  <a:srgbClr val="518BC9"/>
                </a:solidFill>
                <a:latin typeface="Effra"/>
                <a:ea typeface="Effra"/>
                <a:cs typeface="Effra"/>
                <a:sym typeface="Effra"/>
              </a:rPr>
              <a:t>Eligibility Deep Dive</a:t>
            </a:r>
          </a:p>
        </p:txBody>
      </p:sp>
      <p:sp>
        <p:nvSpPr>
          <p:cNvPr id="12" name="TextBox 10">
            <a:extLst>
              <a:ext uri="{FF2B5EF4-FFF2-40B4-BE49-F238E27FC236}">
                <a16:creationId xmlns:a16="http://schemas.microsoft.com/office/drawing/2014/main" id="{BA996811-9D9D-1C6C-5320-E67053D4A7B9}"/>
              </a:ext>
            </a:extLst>
          </p:cNvPr>
          <p:cNvSpPr txBox="1"/>
          <p:nvPr/>
        </p:nvSpPr>
        <p:spPr>
          <a:xfrm>
            <a:off x="1069842" y="6749077"/>
            <a:ext cx="7921757" cy="49744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4199"/>
              </a:lnSpc>
            </a:pPr>
            <a:r>
              <a:rPr lang="en-US" sz="3200" dirty="0">
                <a:solidFill>
                  <a:srgbClr val="000000"/>
                </a:solidFill>
                <a:latin typeface="Effra 2"/>
                <a:ea typeface="Effra 2"/>
                <a:cs typeface="Effra 2"/>
                <a:sym typeface="Effra 2"/>
              </a:rPr>
              <a:t>PRESENTER NAME, PRESENTER TITLE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16666" r="-16666"/>
              </a:stretch>
            </a:blipFill>
          </p:spPr>
          <p:txBody>
            <a:bodyPr/>
            <a:lstStyle/>
            <a:p>
              <a:endParaRPr lang="en-US"/>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txBody>
          <a:bodyPr/>
          <a:lstStyle/>
          <a:p>
            <a:endParaRPr lang="en-US"/>
          </a:p>
        </p:txBody>
      </p:sp>
      <p:sp>
        <p:nvSpPr>
          <p:cNvPr id="13" name="Freeform 2">
            <a:extLst>
              <a:ext uri="{FF2B5EF4-FFF2-40B4-BE49-F238E27FC236}">
                <a16:creationId xmlns:a16="http://schemas.microsoft.com/office/drawing/2014/main" id="{83558F07-F5F4-9038-1DBE-4388EF75A6E4}"/>
              </a:ext>
            </a:extLst>
          </p:cNvPr>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en-US"/>
          </a:p>
        </p:txBody>
      </p:sp>
      <p:sp>
        <p:nvSpPr>
          <p:cNvPr id="14" name="TextBox 6">
            <a:extLst>
              <a:ext uri="{FF2B5EF4-FFF2-40B4-BE49-F238E27FC236}">
                <a16:creationId xmlns:a16="http://schemas.microsoft.com/office/drawing/2014/main" id="{D0A1BE76-6D19-6BA8-2230-D2C02379FB1A}"/>
              </a:ext>
            </a:extLst>
          </p:cNvPr>
          <p:cNvSpPr txBox="1"/>
          <p:nvPr/>
        </p:nvSpPr>
        <p:spPr>
          <a:xfrm>
            <a:off x="990792" y="807819"/>
            <a:ext cx="8153208" cy="1000274"/>
          </a:xfrm>
          <a:prstGeom prst="rect">
            <a:avLst/>
          </a:prstGeom>
        </p:spPr>
        <p:txBody>
          <a:bodyPr lIns="0" tIns="0" rIns="0" bIns="0" rtlCol="0" anchor="t">
            <a:spAutoFit/>
          </a:bodyPr>
          <a:lstStyle/>
          <a:p>
            <a:pPr algn="just">
              <a:lnSpc>
                <a:spcPts val="7799"/>
              </a:lnSpc>
            </a:pPr>
            <a:r>
              <a:rPr lang="en-US" sz="6500" dirty="0">
                <a:solidFill>
                  <a:srgbClr val="293374"/>
                </a:solidFill>
                <a:latin typeface="Effra"/>
                <a:ea typeface="Effra"/>
                <a:cs typeface="Effra"/>
                <a:sym typeface="Effra"/>
              </a:rPr>
              <a:t>Learning Objectives</a:t>
            </a:r>
          </a:p>
        </p:txBody>
      </p:sp>
      <p:grpSp>
        <p:nvGrpSpPr>
          <p:cNvPr id="15" name="Group 14">
            <a:extLst>
              <a:ext uri="{FF2B5EF4-FFF2-40B4-BE49-F238E27FC236}">
                <a16:creationId xmlns:a16="http://schemas.microsoft.com/office/drawing/2014/main" id="{7070E3D9-BF6A-D683-BE4F-A275D40EB151}"/>
              </a:ext>
            </a:extLst>
          </p:cNvPr>
          <p:cNvGrpSpPr/>
          <p:nvPr/>
        </p:nvGrpSpPr>
        <p:grpSpPr>
          <a:xfrm rot="5400000">
            <a:off x="666846" y="3674955"/>
            <a:ext cx="420699" cy="382790"/>
            <a:chOff x="64898" y="89740"/>
            <a:chExt cx="683004" cy="621460"/>
          </a:xfrm>
        </p:grpSpPr>
        <p:sp>
          <p:nvSpPr>
            <p:cNvPr id="16" name="Freeform 4">
              <a:extLst>
                <a:ext uri="{FF2B5EF4-FFF2-40B4-BE49-F238E27FC236}">
                  <a16:creationId xmlns:a16="http://schemas.microsoft.com/office/drawing/2014/main" id="{6B937524-0AD0-A8D0-DF87-F2F680EF52BC}"/>
                </a:ext>
              </a:extLst>
            </p:cNvPr>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en-US"/>
            </a:p>
          </p:txBody>
        </p:sp>
        <p:sp>
          <p:nvSpPr>
            <p:cNvPr id="17" name="TextBox 5">
              <a:extLst>
                <a:ext uri="{FF2B5EF4-FFF2-40B4-BE49-F238E27FC236}">
                  <a16:creationId xmlns:a16="http://schemas.microsoft.com/office/drawing/2014/main" id="{E1150999-863F-A461-8DD9-9512C44F16F3}"/>
                </a:ext>
              </a:extLst>
            </p:cNvPr>
            <p:cNvSpPr txBox="1"/>
            <p:nvPr/>
          </p:nvSpPr>
          <p:spPr>
            <a:xfrm>
              <a:off x="127000" y="263525"/>
              <a:ext cx="558800" cy="396875"/>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750"/>
                </a:lnSpc>
              </a:pPr>
              <a:endParaRPr/>
            </a:p>
          </p:txBody>
        </p:sp>
      </p:grpSp>
      <p:grpSp>
        <p:nvGrpSpPr>
          <p:cNvPr id="18" name="Group 17">
            <a:extLst>
              <a:ext uri="{FF2B5EF4-FFF2-40B4-BE49-F238E27FC236}">
                <a16:creationId xmlns:a16="http://schemas.microsoft.com/office/drawing/2014/main" id="{2437045C-0780-AB7E-F9E8-5A8C7942C376}"/>
              </a:ext>
            </a:extLst>
          </p:cNvPr>
          <p:cNvGrpSpPr/>
          <p:nvPr/>
        </p:nvGrpSpPr>
        <p:grpSpPr>
          <a:xfrm rot="5400000">
            <a:off x="660180" y="5512538"/>
            <a:ext cx="418582" cy="367342"/>
            <a:chOff x="66617" y="88022"/>
            <a:chExt cx="679567" cy="596379"/>
          </a:xfrm>
        </p:grpSpPr>
        <p:sp>
          <p:nvSpPr>
            <p:cNvPr id="19" name="Freeform 11">
              <a:extLst>
                <a:ext uri="{FF2B5EF4-FFF2-40B4-BE49-F238E27FC236}">
                  <a16:creationId xmlns:a16="http://schemas.microsoft.com/office/drawing/2014/main" id="{9B7DEA9A-DF3F-B680-DF05-028EE01B912F}"/>
                </a:ext>
              </a:extLst>
            </p:cNvPr>
            <p:cNvSpPr/>
            <p:nvPr/>
          </p:nvSpPr>
          <p:spPr>
            <a:xfrm>
              <a:off x="66617" y="88022"/>
              <a:ext cx="679567" cy="596379"/>
            </a:xfrm>
            <a:custGeom>
              <a:avLst/>
              <a:gdLst/>
              <a:ahLst/>
              <a:cxnLst/>
              <a:rect l="l" t="t" r="r" b="b"/>
              <a:pathLst>
                <a:path w="679567" h="596379">
                  <a:moveTo>
                    <a:pt x="418737" y="44941"/>
                  </a:moveTo>
                  <a:lnTo>
                    <a:pt x="667229" y="463415"/>
                  </a:lnTo>
                  <a:cubicBezTo>
                    <a:pt x="683383" y="490620"/>
                    <a:pt x="683694" y="524403"/>
                    <a:pt x="668042" y="551900"/>
                  </a:cubicBezTo>
                  <a:cubicBezTo>
                    <a:pt x="652390" y="579397"/>
                    <a:pt x="623185" y="596379"/>
                    <a:pt x="591545" y="596379"/>
                  </a:cubicBezTo>
                  <a:lnTo>
                    <a:pt x="88021" y="596379"/>
                  </a:lnTo>
                  <a:cubicBezTo>
                    <a:pt x="56381" y="596379"/>
                    <a:pt x="27176" y="579397"/>
                    <a:pt x="11524" y="551900"/>
                  </a:cubicBezTo>
                  <a:cubicBezTo>
                    <a:pt x="-4128" y="524403"/>
                    <a:pt x="-3817" y="490620"/>
                    <a:pt x="12337" y="463415"/>
                  </a:cubicBezTo>
                  <a:lnTo>
                    <a:pt x="260829" y="44941"/>
                  </a:lnTo>
                  <a:cubicBezTo>
                    <a:pt x="277374" y="17079"/>
                    <a:pt x="307379" y="0"/>
                    <a:pt x="339783" y="0"/>
                  </a:cubicBezTo>
                  <a:cubicBezTo>
                    <a:pt x="372187" y="0"/>
                    <a:pt x="402192" y="17079"/>
                    <a:pt x="418737" y="44941"/>
                  </a:cubicBezTo>
                  <a:close/>
                </a:path>
              </a:pathLst>
            </a:custGeom>
            <a:solidFill>
              <a:srgbClr val="518BC9">
                <a:alpha val="89804"/>
              </a:srgbClr>
            </a:solidFill>
          </p:spPr>
          <p:txBody>
            <a:bodyPr/>
            <a:lstStyle/>
            <a:p>
              <a:endParaRPr lang="en-US"/>
            </a:p>
          </p:txBody>
        </p:sp>
        <p:sp>
          <p:nvSpPr>
            <p:cNvPr id="20" name="TextBox 12">
              <a:extLst>
                <a:ext uri="{FF2B5EF4-FFF2-40B4-BE49-F238E27FC236}">
                  <a16:creationId xmlns:a16="http://schemas.microsoft.com/office/drawing/2014/main" id="{8322BB78-799E-9457-1A05-071D6D120069}"/>
                </a:ext>
              </a:extLst>
            </p:cNvPr>
            <p:cNvSpPr txBox="1"/>
            <p:nvPr/>
          </p:nvSpPr>
          <p:spPr>
            <a:xfrm>
              <a:off x="127000" y="251082"/>
              <a:ext cx="558800" cy="384432"/>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750"/>
                </a:lnSpc>
              </a:pPr>
              <a:endParaRPr/>
            </a:p>
          </p:txBody>
        </p:sp>
      </p:grpSp>
      <p:grpSp>
        <p:nvGrpSpPr>
          <p:cNvPr id="21" name="Group 20">
            <a:extLst>
              <a:ext uri="{FF2B5EF4-FFF2-40B4-BE49-F238E27FC236}">
                <a16:creationId xmlns:a16="http://schemas.microsoft.com/office/drawing/2014/main" id="{332D8CEE-8194-5C33-F1B9-4AA020A2C427}"/>
              </a:ext>
            </a:extLst>
          </p:cNvPr>
          <p:cNvGrpSpPr/>
          <p:nvPr/>
        </p:nvGrpSpPr>
        <p:grpSpPr>
          <a:xfrm rot="5400000">
            <a:off x="666846" y="7180155"/>
            <a:ext cx="420699" cy="382790"/>
            <a:chOff x="64898" y="89740"/>
            <a:chExt cx="683004" cy="621460"/>
          </a:xfrm>
        </p:grpSpPr>
        <p:sp>
          <p:nvSpPr>
            <p:cNvPr id="22" name="Freeform 14">
              <a:extLst>
                <a:ext uri="{FF2B5EF4-FFF2-40B4-BE49-F238E27FC236}">
                  <a16:creationId xmlns:a16="http://schemas.microsoft.com/office/drawing/2014/main" id="{5351EC94-9D7D-0C9A-C92C-8C01CE5ADD7B}"/>
                </a:ext>
              </a:extLst>
            </p:cNvPr>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en-US"/>
            </a:p>
          </p:txBody>
        </p:sp>
        <p:sp>
          <p:nvSpPr>
            <p:cNvPr id="23" name="TextBox 15">
              <a:extLst>
                <a:ext uri="{FF2B5EF4-FFF2-40B4-BE49-F238E27FC236}">
                  <a16:creationId xmlns:a16="http://schemas.microsoft.com/office/drawing/2014/main" id="{0E6FDE92-E5EA-4EFC-CBC5-9BC113D406FF}"/>
                </a:ext>
              </a:extLst>
            </p:cNvPr>
            <p:cNvSpPr txBox="1"/>
            <p:nvPr/>
          </p:nvSpPr>
          <p:spPr>
            <a:xfrm>
              <a:off x="127000" y="263525"/>
              <a:ext cx="558800" cy="396875"/>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750"/>
                </a:lnSpc>
              </a:pPr>
              <a:endParaRPr/>
            </a:p>
          </p:txBody>
        </p:sp>
      </p:grpSp>
      <p:sp>
        <p:nvSpPr>
          <p:cNvPr id="24" name="TextBox 17">
            <a:extLst>
              <a:ext uri="{FF2B5EF4-FFF2-40B4-BE49-F238E27FC236}">
                <a16:creationId xmlns:a16="http://schemas.microsoft.com/office/drawing/2014/main" id="{B6D502C8-8D60-A630-4D3F-B9E78B0FBCCB}"/>
              </a:ext>
            </a:extLst>
          </p:cNvPr>
          <p:cNvSpPr txBox="1"/>
          <p:nvPr/>
        </p:nvSpPr>
        <p:spPr>
          <a:xfrm>
            <a:off x="1389507" y="3405608"/>
            <a:ext cx="8491500" cy="974690"/>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780"/>
              </a:lnSpc>
            </a:pPr>
            <a:r>
              <a:rPr lang="en-US" sz="3600" spc="-59" dirty="0">
                <a:solidFill>
                  <a:srgbClr val="000000"/>
                </a:solidFill>
                <a:latin typeface="Calibri (MS)"/>
                <a:ea typeface="Calibri (MS)"/>
                <a:cs typeface="Calibri (MS)"/>
                <a:sym typeface="Calibri (MS)"/>
              </a:rPr>
              <a:t>Understand the eligibility criteria for Big Goal Accelerator Projects.</a:t>
            </a:r>
          </a:p>
        </p:txBody>
      </p:sp>
      <p:sp>
        <p:nvSpPr>
          <p:cNvPr id="25" name="TextBox 18">
            <a:extLst>
              <a:ext uri="{FF2B5EF4-FFF2-40B4-BE49-F238E27FC236}">
                <a16:creationId xmlns:a16="http://schemas.microsoft.com/office/drawing/2014/main" id="{D46DC529-2E87-F0E5-6C60-65C64B6302DA}"/>
              </a:ext>
            </a:extLst>
          </p:cNvPr>
          <p:cNvSpPr txBox="1"/>
          <p:nvPr/>
        </p:nvSpPr>
        <p:spPr>
          <a:xfrm>
            <a:off x="1389507" y="5179879"/>
            <a:ext cx="8370438" cy="974690"/>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3780"/>
              </a:lnSpc>
            </a:pPr>
            <a:r>
              <a:rPr lang="en-US" sz="3600" dirty="0">
                <a:solidFill>
                  <a:srgbClr val="000000"/>
                </a:solidFill>
                <a:latin typeface="Calibri (MS)"/>
                <a:ea typeface="Calibri (MS)"/>
                <a:cs typeface="Calibri (MS)"/>
                <a:sym typeface="Calibri (MS)"/>
              </a:rPr>
              <a:t>Identify common challenges that often lead to project ineligibility.</a:t>
            </a:r>
          </a:p>
        </p:txBody>
      </p:sp>
      <p:sp>
        <p:nvSpPr>
          <p:cNvPr id="26" name="TextBox 19">
            <a:extLst>
              <a:ext uri="{FF2B5EF4-FFF2-40B4-BE49-F238E27FC236}">
                <a16:creationId xmlns:a16="http://schemas.microsoft.com/office/drawing/2014/main" id="{916CAB2A-D2FC-699A-18D2-49097A75968F}"/>
              </a:ext>
            </a:extLst>
          </p:cNvPr>
          <p:cNvSpPr txBox="1"/>
          <p:nvPr/>
        </p:nvSpPr>
        <p:spPr>
          <a:xfrm>
            <a:off x="1389507" y="6954150"/>
            <a:ext cx="8491500" cy="974690"/>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780"/>
              </a:lnSpc>
            </a:pPr>
            <a:r>
              <a:rPr lang="en-US" sz="3600" dirty="0">
                <a:solidFill>
                  <a:srgbClr val="000000"/>
                </a:solidFill>
                <a:latin typeface="Calibri (MS)"/>
                <a:ea typeface="Calibri (MS)"/>
                <a:cs typeface="Calibri (MS)"/>
                <a:sym typeface="Calibri (MS)"/>
              </a:rPr>
              <a:t>Apply Big Goal Accelerator Project eligibility knowledge to develop new projects.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BBE5E409-F27B-2B74-B373-9AA5037B5C34}"/>
              </a:ext>
            </a:extLst>
          </p:cNvPr>
          <p:cNvSpPr/>
          <p:nvPr/>
        </p:nvSpPr>
        <p:spPr>
          <a:xfrm>
            <a:off x="796585" y="2630201"/>
            <a:ext cx="16687800" cy="28956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en-US" dirty="0"/>
          </a:p>
        </p:txBody>
      </p:sp>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685800" y="394046"/>
            <a:ext cx="9677400" cy="1529778"/>
          </a:xfrm>
          <a:prstGeom prst="rect">
            <a:avLst/>
          </a:prstGeom>
        </p:spPr>
        <p:txBody>
          <a:bodyPr wrap="square" lIns="0" tIns="0" rIns="0" bIns="0" rtlCol="0" anchor="t">
            <a:spAutoFit/>
          </a:bodyPr>
          <a:lstStyle/>
          <a:p>
            <a:pPr algn="ctr">
              <a:lnSpc>
                <a:spcPts val="12816"/>
              </a:lnSpc>
            </a:pPr>
            <a:r>
              <a:rPr lang="en-US" sz="8800" dirty="0">
                <a:solidFill>
                  <a:srgbClr val="293374"/>
                </a:solidFill>
                <a:latin typeface="Effra"/>
                <a:ea typeface="Effra"/>
                <a:cs typeface="Effra"/>
                <a:sym typeface="Effra"/>
              </a:rPr>
              <a:t>SIA BIG GOAL</a:t>
            </a:r>
          </a:p>
        </p:txBody>
      </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l="-198" r="-198"/>
            </a:stretch>
          </a:blipFill>
        </p:spPr>
        <p:txBody>
          <a:bodyPr/>
          <a:lstStyle/>
          <a:p>
            <a:endParaRPr lang="en-US"/>
          </a:p>
        </p:txBody>
      </p:sp>
      <p:grpSp>
        <p:nvGrpSpPr>
          <p:cNvPr id="7" name="Group 6">
            <a:extLst>
              <a:ext uri="{FF2B5EF4-FFF2-40B4-BE49-F238E27FC236}">
                <a16:creationId xmlns:a16="http://schemas.microsoft.com/office/drawing/2014/main" id="{717CB3C0-AB62-318B-E2BF-E7B5F17F30AE}"/>
              </a:ext>
            </a:extLst>
          </p:cNvPr>
          <p:cNvGrpSpPr/>
          <p:nvPr/>
        </p:nvGrpSpPr>
        <p:grpSpPr>
          <a:xfrm>
            <a:off x="583604" y="6718262"/>
            <a:ext cx="7341195" cy="2000548"/>
            <a:chOff x="6283698" y="4413508"/>
            <a:chExt cx="2637569" cy="729991"/>
          </a:xfrm>
          <a:noFill/>
        </p:grpSpPr>
        <p:pic>
          <p:nvPicPr>
            <p:cNvPr id="8" name="Picture 4" descr="Female graduate student - Free people icons">
              <a:extLst>
                <a:ext uri="{FF2B5EF4-FFF2-40B4-BE49-F238E27FC236}">
                  <a16:creationId xmlns:a16="http://schemas.microsoft.com/office/drawing/2014/main" id="{9A6C39C3-05E1-1FA0-1878-66664D4E73F5}"/>
                </a:ext>
              </a:extLst>
            </p:cNvPr>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sharpenSoften amount="-50000"/>
                      </a14:imgEffect>
                      <a14:imgEffect>
                        <a14:colorTemperature colorTemp="15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6283698" y="4458838"/>
              <a:ext cx="684661" cy="684661"/>
            </a:xfrm>
            <a:prstGeom prst="rect">
              <a:avLst/>
            </a:prstGeom>
            <a:grpFill/>
            <a:ln>
              <a:noFill/>
            </a:ln>
          </p:spPr>
        </p:pic>
        <p:sp>
          <p:nvSpPr>
            <p:cNvPr id="9" name="Google Shape;244;p33">
              <a:extLst>
                <a:ext uri="{FF2B5EF4-FFF2-40B4-BE49-F238E27FC236}">
                  <a16:creationId xmlns:a16="http://schemas.microsoft.com/office/drawing/2014/main" id="{4A10722E-F8E1-522E-2B05-D6A6C2247672}"/>
                </a:ext>
              </a:extLst>
            </p:cNvPr>
            <p:cNvSpPr txBox="1">
              <a:spLocks/>
            </p:cNvSpPr>
            <p:nvPr/>
          </p:nvSpPr>
          <p:spPr>
            <a:xfrm>
              <a:off x="6886933" y="4413508"/>
              <a:ext cx="2034334" cy="684661"/>
            </a:xfrm>
            <a:prstGeom prst="rect">
              <a:avLst/>
            </a:prstGeom>
            <a:grpFill/>
            <a:ln>
              <a:noFill/>
            </a:ln>
          </p:spPr>
          <p:txBody>
            <a:bodyPr spcFirstLastPara="1" wrap="square" lIns="91440"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ssistant" pitchFamily="2" charset="-79"/>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4800" b="1" dirty="0">
                  <a:solidFill>
                    <a:schemeClr val="tx2"/>
                  </a:solidFill>
                  <a:latin typeface="+mj-lt"/>
                  <a:ea typeface="Yu Mincho" panose="02020400000000000000" pitchFamily="18" charset="-128"/>
                  <a:cs typeface="Times New Roman" panose="02020603050405020304" pitchFamily="18" charset="0"/>
                </a:rPr>
                <a:t>x</a:t>
              </a:r>
              <a:r>
                <a:rPr lang="en-US" sz="5400" b="1" dirty="0">
                  <a:solidFill>
                    <a:schemeClr val="tx2"/>
                  </a:solidFill>
                  <a:latin typeface="+mj-lt"/>
                  <a:ea typeface="Yu Mincho" panose="02020400000000000000" pitchFamily="18" charset="-128"/>
                  <a:cs typeface="Times New Roman" panose="02020603050405020304" pitchFamily="18" charset="0"/>
                </a:rPr>
                <a:t> 500,000</a:t>
              </a:r>
            </a:p>
            <a:p>
              <a:r>
                <a:rPr lang="en-US" sz="1600" b="1" dirty="0">
                  <a:solidFill>
                    <a:schemeClr val="tx2"/>
                  </a:solidFill>
                  <a:latin typeface="+mj-lt"/>
                  <a:ea typeface="Yu Mincho" panose="02020400000000000000" pitchFamily="18" charset="-128"/>
                  <a:cs typeface="Times New Roman" panose="02020603050405020304" pitchFamily="18" charset="0"/>
                </a:rPr>
                <a:t>empowered to live their dreams</a:t>
              </a:r>
            </a:p>
          </p:txBody>
        </p:sp>
      </p:grpSp>
      <p:sp>
        <p:nvSpPr>
          <p:cNvPr id="10" name="TextBox 6">
            <a:extLst>
              <a:ext uri="{FF2B5EF4-FFF2-40B4-BE49-F238E27FC236}">
                <a16:creationId xmlns:a16="http://schemas.microsoft.com/office/drawing/2014/main" id="{509356EB-0181-6979-267E-3323F976F9CB}"/>
              </a:ext>
            </a:extLst>
          </p:cNvPr>
          <p:cNvSpPr txBox="1"/>
          <p:nvPr/>
        </p:nvSpPr>
        <p:spPr>
          <a:xfrm>
            <a:off x="1028700" y="2959780"/>
            <a:ext cx="16230600" cy="2000548"/>
          </a:xfrm>
          <a:prstGeom prst="rect">
            <a:avLst/>
          </a:prstGeom>
        </p:spPr>
        <p:txBody>
          <a:bodyPr wrap="square" lIns="0" tIns="0" rIns="0" bIns="0" rtlCol="0" anchor="t">
            <a:spAutoFit/>
          </a:bodyPr>
          <a:lstStyle/>
          <a:p>
            <a:pPr algn="ctr">
              <a:lnSpc>
                <a:spcPts val="7799"/>
              </a:lnSpc>
            </a:pPr>
            <a:r>
              <a:rPr lang="en-US" sz="6500" dirty="0">
                <a:solidFill>
                  <a:srgbClr val="A92A61"/>
                </a:solidFill>
                <a:latin typeface="Effra"/>
                <a:ea typeface="Effra"/>
                <a:cs typeface="Effra"/>
                <a:sym typeface="Effra"/>
              </a:rPr>
              <a:t>Invest in the dreams of half a million women and girls through access to education.</a:t>
            </a:r>
          </a:p>
        </p:txBody>
      </p:sp>
      <p:sp>
        <p:nvSpPr>
          <p:cNvPr id="13" name="TextBox 7">
            <a:extLst>
              <a:ext uri="{FF2B5EF4-FFF2-40B4-BE49-F238E27FC236}">
                <a16:creationId xmlns:a16="http://schemas.microsoft.com/office/drawing/2014/main" id="{BF5DF378-F830-24B6-790B-039286E347A0}"/>
              </a:ext>
            </a:extLst>
          </p:cNvPr>
          <p:cNvSpPr txBox="1"/>
          <p:nvPr/>
        </p:nvSpPr>
        <p:spPr>
          <a:xfrm>
            <a:off x="800100" y="2921670"/>
            <a:ext cx="16687800" cy="3014696"/>
          </a:xfrm>
          <a:prstGeom prst="rect">
            <a:avLst/>
          </a:prstGeom>
        </p:spPr>
        <p:txBody>
          <a:bodyPr lIns="50800" tIns="50800" rIns="50800" bIns="50800" rtlCol="0" anchor="ctr"/>
          <a:lstStyle/>
          <a:p>
            <a:pPr algn="ctr">
              <a:lnSpc>
                <a:spcPts val="3750"/>
              </a:lnSpc>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sp>
        <p:nvSpPr>
          <p:cNvPr id="3" name="Freeform 3"/>
          <p:cNvSpPr/>
          <p:nvPr/>
        </p:nvSpPr>
        <p:spPr>
          <a:xfrm>
            <a:off x="2739888"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322822"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9283229"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2739888" y="5616810"/>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2268025" y="911857"/>
            <a:ext cx="13751950" cy="1077474"/>
          </a:xfrm>
          <a:prstGeom prst="rect">
            <a:avLst/>
          </a:prstGeom>
        </p:spPr>
        <p:txBody>
          <a:bodyPr lIns="0" tIns="0" rIns="0" bIns="0" rtlCol="0" anchor="t">
            <a:spAutoFit/>
          </a:bodyPr>
          <a:lstStyle/>
          <a:p>
            <a:pPr algn="ctr">
              <a:lnSpc>
                <a:spcPts val="9100"/>
              </a:lnSpc>
            </a:pPr>
            <a:r>
              <a:rPr lang="en-US" sz="6500" spc="-194" dirty="0">
                <a:solidFill>
                  <a:srgbClr val="FFFFFF"/>
                </a:solidFill>
                <a:latin typeface="Effra"/>
                <a:ea typeface="Effra"/>
                <a:cs typeface="Effra"/>
                <a:sym typeface="Effra"/>
              </a:rPr>
              <a:t>What is a </a:t>
            </a:r>
            <a:r>
              <a:rPr lang="en-US" sz="6500" spc="-194" dirty="0">
                <a:solidFill>
                  <a:srgbClr val="FFCF01"/>
                </a:solidFill>
                <a:latin typeface="Effra"/>
                <a:ea typeface="Effra"/>
                <a:cs typeface="Effra"/>
                <a:sym typeface="Effra"/>
              </a:rPr>
              <a:t>Big Goal Accelerator Project</a:t>
            </a:r>
            <a:r>
              <a:rPr lang="en-US" sz="6500" spc="-194" dirty="0">
                <a:solidFill>
                  <a:srgbClr val="FFFFFF"/>
                </a:solidFill>
                <a:latin typeface="Effra"/>
                <a:ea typeface="Effra"/>
                <a:cs typeface="Effra"/>
                <a:sym typeface="Effra"/>
              </a:rPr>
              <a:t>?</a:t>
            </a:r>
          </a:p>
        </p:txBody>
      </p:sp>
      <p:sp>
        <p:nvSpPr>
          <p:cNvPr id="8" name="TextBox 8"/>
          <p:cNvSpPr txBox="1"/>
          <p:nvPr/>
        </p:nvSpPr>
        <p:spPr>
          <a:xfrm>
            <a:off x="3100848" y="4022949"/>
            <a:ext cx="5503369" cy="1156214"/>
          </a:xfrm>
          <a:prstGeom prst="rect">
            <a:avLst/>
          </a:prstGeom>
        </p:spPr>
        <p:txBody>
          <a:bodyPr lIns="0" tIns="0" rIns="0" bIns="0" rtlCol="0" anchor="t">
            <a:spAutoFit/>
          </a:bodyPr>
          <a:lstStyle/>
          <a:p>
            <a:pPr algn="l">
              <a:lnSpc>
                <a:spcPts val="4646"/>
              </a:lnSpc>
            </a:pPr>
            <a:r>
              <a:rPr lang="en-US" sz="3658" spc="-109" dirty="0">
                <a:solidFill>
                  <a:srgbClr val="FFFFFF"/>
                </a:solidFill>
                <a:latin typeface="Calibri (MS)"/>
                <a:ea typeface="Calibri (MS)"/>
                <a:cs typeface="Calibri (MS)"/>
                <a:sym typeface="Calibri (MS)"/>
              </a:rPr>
              <a:t>Serves women and girls who face obstacles</a:t>
            </a:r>
          </a:p>
        </p:txBody>
      </p:sp>
      <p:sp>
        <p:nvSpPr>
          <p:cNvPr id="9" name="TextBox 9"/>
          <p:cNvSpPr txBox="1"/>
          <p:nvPr/>
        </p:nvSpPr>
        <p:spPr>
          <a:xfrm>
            <a:off x="9683782" y="4022949"/>
            <a:ext cx="5516382" cy="1156214"/>
          </a:xfrm>
          <a:prstGeom prst="rect">
            <a:avLst/>
          </a:prstGeom>
        </p:spPr>
        <p:txBody>
          <a:bodyPr lIns="0" tIns="0" rIns="0" bIns="0" rtlCol="0" anchor="t">
            <a:spAutoFit/>
          </a:bodyPr>
          <a:lstStyle/>
          <a:p>
            <a:pPr algn="l">
              <a:lnSpc>
                <a:spcPts val="4646"/>
              </a:lnSpc>
            </a:pPr>
            <a:r>
              <a:rPr lang="en-US" sz="3658" spc="-109" dirty="0">
                <a:solidFill>
                  <a:srgbClr val="FFFFFF"/>
                </a:solidFill>
                <a:latin typeface="Calibri (MS)"/>
                <a:ea typeface="Calibri (MS)"/>
                <a:cs typeface="Calibri (MS)"/>
                <a:sym typeface="Calibri (MS)"/>
              </a:rPr>
              <a:t>Increases access to education/</a:t>
            </a:r>
          </a:p>
          <a:p>
            <a:pPr algn="l">
              <a:lnSpc>
                <a:spcPts val="4646"/>
              </a:lnSpc>
            </a:pPr>
            <a:r>
              <a:rPr lang="en-US" sz="3658" spc="-109" dirty="0">
                <a:solidFill>
                  <a:srgbClr val="FFFFFF"/>
                </a:solidFill>
                <a:latin typeface="Calibri (MS)"/>
                <a:ea typeface="Calibri (MS)"/>
                <a:cs typeface="Calibri (MS)"/>
                <a:sym typeface="Calibri (MS)"/>
              </a:rPr>
              <a:t>economic empowerment</a:t>
            </a:r>
          </a:p>
        </p:txBody>
      </p:sp>
      <p:sp>
        <p:nvSpPr>
          <p:cNvPr id="10" name="TextBox 10"/>
          <p:cNvSpPr txBox="1"/>
          <p:nvPr/>
        </p:nvSpPr>
        <p:spPr>
          <a:xfrm>
            <a:off x="3155340" y="7479685"/>
            <a:ext cx="5503369" cy="566374"/>
          </a:xfrm>
          <a:prstGeom prst="rect">
            <a:avLst/>
          </a:prstGeom>
        </p:spPr>
        <p:txBody>
          <a:bodyPr lIns="0" tIns="0" rIns="0" bIns="0" rtlCol="0" anchor="t">
            <a:spAutoFit/>
          </a:bodyPr>
          <a:lstStyle/>
          <a:p>
            <a:pPr algn="l">
              <a:lnSpc>
                <a:spcPts val="4648"/>
              </a:lnSpc>
            </a:pPr>
            <a:r>
              <a:rPr lang="en-US" sz="3660" spc="-109" dirty="0">
                <a:solidFill>
                  <a:srgbClr val="FFFFFF"/>
                </a:solidFill>
                <a:latin typeface="Calibri (MS)"/>
                <a:ea typeface="Calibri (MS)"/>
                <a:cs typeface="Calibri (MS)"/>
                <a:sym typeface="Calibri (MS)"/>
              </a:rPr>
              <a:t>Soroptimist-led</a:t>
            </a:r>
          </a:p>
        </p:txBody>
      </p:sp>
      <p:sp>
        <p:nvSpPr>
          <p:cNvPr id="11" name="TextBox 11"/>
          <p:cNvSpPr txBox="1"/>
          <p:nvPr/>
        </p:nvSpPr>
        <p:spPr>
          <a:xfrm>
            <a:off x="9696795" y="7479685"/>
            <a:ext cx="5503369" cy="643738"/>
          </a:xfrm>
          <a:prstGeom prst="rect">
            <a:avLst/>
          </a:prstGeom>
        </p:spPr>
        <p:txBody>
          <a:bodyPr lIns="0" tIns="0" rIns="0" bIns="0" rtlCol="0" anchor="t">
            <a:spAutoFit/>
          </a:bodyPr>
          <a:lstStyle/>
          <a:p>
            <a:pPr algn="l">
              <a:lnSpc>
                <a:spcPts val="4648"/>
              </a:lnSpc>
            </a:pPr>
            <a:r>
              <a:rPr lang="en-US" sz="3660" spc="-109" dirty="0">
                <a:solidFill>
                  <a:srgbClr val="FFFFFF"/>
                </a:solidFill>
                <a:latin typeface="Calibri (MS)"/>
                <a:ea typeface="Calibri (MS)"/>
                <a:cs typeface="Calibri (MS)"/>
                <a:sym typeface="Calibri (MS)"/>
              </a:rPr>
              <a:t>Reported to SIA</a:t>
            </a:r>
          </a:p>
        </p:txBody>
      </p:sp>
      <p:sp>
        <p:nvSpPr>
          <p:cNvPr id="12" name="Freeform 12"/>
          <p:cNvSpPr/>
          <p:nvPr/>
        </p:nvSpPr>
        <p:spPr>
          <a:xfrm>
            <a:off x="7937377" y="918870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6"/>
            <a:stretch>
              <a:fillRect t="-74" b="-74"/>
            </a:stretch>
          </a:blipFill>
        </p:spPr>
        <p:txBody>
          <a:bodyPr/>
          <a:lstStyle/>
          <a:p>
            <a:endParaRPr lang="en-US"/>
          </a:p>
        </p:txBody>
      </p:sp>
      <p:sp>
        <p:nvSpPr>
          <p:cNvPr id="13" name="Freeform 13"/>
          <p:cNvSpPr/>
          <p:nvPr/>
        </p:nvSpPr>
        <p:spPr>
          <a:xfrm>
            <a:off x="3155340" y="2960199"/>
            <a:ext cx="930013" cy="1041766"/>
          </a:xfrm>
          <a:custGeom>
            <a:avLst/>
            <a:gdLst/>
            <a:ahLst/>
            <a:cxnLst/>
            <a:rect l="l" t="t" r="r" b="b"/>
            <a:pathLst>
              <a:path w="930013" h="1041766">
                <a:moveTo>
                  <a:pt x="0" y="0"/>
                </a:moveTo>
                <a:lnTo>
                  <a:pt x="930013" y="0"/>
                </a:lnTo>
                <a:lnTo>
                  <a:pt x="930013" y="1041766"/>
                </a:lnTo>
                <a:lnTo>
                  <a:pt x="0" y="104176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4" name="Freeform 14"/>
          <p:cNvSpPr/>
          <p:nvPr/>
        </p:nvSpPr>
        <p:spPr>
          <a:xfrm>
            <a:off x="9696795" y="2960199"/>
            <a:ext cx="1233765" cy="786525"/>
          </a:xfrm>
          <a:custGeom>
            <a:avLst/>
            <a:gdLst/>
            <a:ahLst/>
            <a:cxnLst/>
            <a:rect l="l" t="t" r="r" b="b"/>
            <a:pathLst>
              <a:path w="1233765" h="786525">
                <a:moveTo>
                  <a:pt x="0" y="0"/>
                </a:moveTo>
                <a:lnTo>
                  <a:pt x="1233765" y="0"/>
                </a:lnTo>
                <a:lnTo>
                  <a:pt x="1233765" y="786525"/>
                </a:lnTo>
                <a:lnTo>
                  <a:pt x="0" y="78652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5" name="Freeform 15"/>
          <p:cNvSpPr/>
          <p:nvPr/>
        </p:nvSpPr>
        <p:spPr>
          <a:xfrm>
            <a:off x="9696795" y="6318675"/>
            <a:ext cx="816205" cy="786525"/>
          </a:xfrm>
          <a:custGeom>
            <a:avLst/>
            <a:gdLst/>
            <a:ahLst/>
            <a:cxnLst/>
            <a:rect l="l" t="t" r="r" b="b"/>
            <a:pathLst>
              <a:path w="816205" h="786525">
                <a:moveTo>
                  <a:pt x="0" y="0"/>
                </a:moveTo>
                <a:lnTo>
                  <a:pt x="816205" y="0"/>
                </a:lnTo>
                <a:lnTo>
                  <a:pt x="816205" y="786525"/>
                </a:lnTo>
                <a:lnTo>
                  <a:pt x="0" y="78652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6" name="Freeform 16"/>
          <p:cNvSpPr/>
          <p:nvPr/>
        </p:nvSpPr>
        <p:spPr>
          <a:xfrm>
            <a:off x="3155340" y="6256763"/>
            <a:ext cx="804521" cy="910349"/>
          </a:xfrm>
          <a:custGeom>
            <a:avLst/>
            <a:gdLst/>
            <a:ahLst/>
            <a:cxnLst/>
            <a:rect l="l" t="t" r="r" b="b"/>
            <a:pathLst>
              <a:path w="804521" h="910349">
                <a:moveTo>
                  <a:pt x="0" y="0"/>
                </a:moveTo>
                <a:lnTo>
                  <a:pt x="804521" y="0"/>
                </a:lnTo>
                <a:lnTo>
                  <a:pt x="804521" y="910349"/>
                </a:lnTo>
                <a:lnTo>
                  <a:pt x="0" y="910349"/>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425F7-27F9-6FED-B576-817D469EC945}"/>
            </a:ext>
          </a:extLst>
        </p:cNvPr>
        <p:cNvGrpSpPr/>
        <p:nvPr/>
      </p:nvGrpSpPr>
      <p:grpSpPr>
        <a:xfrm>
          <a:off x="0" y="0"/>
          <a:ext cx="0" cy="0"/>
          <a:chOff x="0" y="0"/>
          <a:chExt cx="0" cy="0"/>
        </a:xfrm>
      </p:grpSpPr>
      <p:grpSp>
        <p:nvGrpSpPr>
          <p:cNvPr id="20" name="Group 5">
            <a:extLst>
              <a:ext uri="{FF2B5EF4-FFF2-40B4-BE49-F238E27FC236}">
                <a16:creationId xmlns:a16="http://schemas.microsoft.com/office/drawing/2014/main" id="{96A7AD8D-8F9E-42AD-01E4-8622F8D57363}"/>
              </a:ext>
            </a:extLst>
          </p:cNvPr>
          <p:cNvGrpSpPr/>
          <p:nvPr/>
        </p:nvGrpSpPr>
        <p:grpSpPr>
          <a:xfrm>
            <a:off x="12351117" y="2860049"/>
            <a:ext cx="5615542" cy="5873865"/>
            <a:chOff x="0" y="0"/>
            <a:chExt cx="1329258" cy="1621101"/>
          </a:xfrm>
        </p:grpSpPr>
        <p:sp>
          <p:nvSpPr>
            <p:cNvPr id="21" name="Freeform 6">
              <a:extLst>
                <a:ext uri="{FF2B5EF4-FFF2-40B4-BE49-F238E27FC236}">
                  <a16:creationId xmlns:a16="http://schemas.microsoft.com/office/drawing/2014/main" id="{81F687E0-4424-23CE-801F-15C789E6C711}"/>
                </a:ext>
              </a:extLst>
            </p:cNvPr>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en-US" dirty="0"/>
            </a:p>
          </p:txBody>
        </p:sp>
        <p:sp>
          <p:nvSpPr>
            <p:cNvPr id="22" name="TextBox 7">
              <a:extLst>
                <a:ext uri="{FF2B5EF4-FFF2-40B4-BE49-F238E27FC236}">
                  <a16:creationId xmlns:a16="http://schemas.microsoft.com/office/drawing/2014/main" id="{E56BE7F6-D191-C8AF-3AF4-DF6F907C4E07}"/>
                </a:ext>
              </a:extLst>
            </p:cNvPr>
            <p:cNvSpPr txBox="1"/>
            <p:nvPr/>
          </p:nvSpPr>
          <p:spPr>
            <a:xfrm>
              <a:off x="0" y="-66675"/>
              <a:ext cx="1329258" cy="1687776"/>
            </a:xfrm>
            <a:prstGeom prst="rect">
              <a:avLst/>
            </a:prstGeom>
          </p:spPr>
          <p:txBody>
            <a:bodyPr lIns="50800" tIns="50800" rIns="50800" bIns="50800" rtlCol="0" anchor="ctr"/>
            <a:lstStyle/>
            <a:p>
              <a:pPr algn="ctr">
                <a:lnSpc>
                  <a:spcPts val="3750"/>
                </a:lnSpc>
              </a:pPr>
              <a:endParaRPr/>
            </a:p>
          </p:txBody>
        </p:sp>
      </p:grpSp>
      <p:sp>
        <p:nvSpPr>
          <p:cNvPr id="13" name="Freeform 13">
            <a:extLst>
              <a:ext uri="{FF2B5EF4-FFF2-40B4-BE49-F238E27FC236}">
                <a16:creationId xmlns:a16="http://schemas.microsoft.com/office/drawing/2014/main" id="{D144F89B-9296-4165-D8FD-8918E50D7BE1}"/>
              </a:ext>
            </a:extLst>
          </p:cNvPr>
          <p:cNvSpPr/>
          <p:nvPr/>
        </p:nvSpPr>
        <p:spPr>
          <a:xfrm>
            <a:off x="5543939" y="2338061"/>
            <a:ext cx="6554622" cy="7948939"/>
          </a:xfrm>
          <a:custGeom>
            <a:avLst/>
            <a:gdLst/>
            <a:ahLst/>
            <a:cxnLst/>
            <a:rect l="l" t="t" r="r" b="b"/>
            <a:pathLst>
              <a:path w="3677328" h="3677328">
                <a:moveTo>
                  <a:pt x="0" y="0"/>
                </a:moveTo>
                <a:lnTo>
                  <a:pt x="3677328" y="0"/>
                </a:lnTo>
                <a:lnTo>
                  <a:pt x="3677328" y="3677328"/>
                </a:lnTo>
                <a:lnTo>
                  <a:pt x="0" y="3677328"/>
                </a:lnTo>
                <a:lnTo>
                  <a:pt x="0" y="0"/>
                </a:lnTo>
                <a:close/>
              </a:path>
            </a:pathLst>
          </a:custGeom>
          <a:blipFill>
            <a:blip r:embed="rId3">
              <a:extLst>
                <a:ext uri="{96DAC541-7B7A-43D3-8B79-37D633B846F1}">
                  <asvg:svgBlip xmlns:asvg="http://schemas.microsoft.com/office/drawing/2016/SVG/main" r:embed="rId4"/>
                </a:ext>
              </a:extLst>
            </a:blip>
            <a:stretch>
              <a:fillRect t="-17237" b="-17237"/>
            </a:stretch>
          </a:blipFill>
        </p:spPr>
        <p:txBody>
          <a:bodyPr/>
          <a:lstStyle/>
          <a:p>
            <a:endParaRPr lang="en-US"/>
          </a:p>
        </p:txBody>
      </p:sp>
      <p:grpSp>
        <p:nvGrpSpPr>
          <p:cNvPr id="2" name="Group 2">
            <a:extLst>
              <a:ext uri="{FF2B5EF4-FFF2-40B4-BE49-F238E27FC236}">
                <a16:creationId xmlns:a16="http://schemas.microsoft.com/office/drawing/2014/main" id="{3CB41298-43F4-E3EB-9971-454A4E73987B}"/>
              </a:ext>
            </a:extLst>
          </p:cNvPr>
          <p:cNvGrpSpPr/>
          <p:nvPr/>
        </p:nvGrpSpPr>
        <p:grpSpPr>
          <a:xfrm>
            <a:off x="-481879" y="-160766"/>
            <a:ext cx="19281670" cy="2691533"/>
            <a:chOff x="0" y="0"/>
            <a:chExt cx="5078300" cy="708881"/>
          </a:xfrm>
        </p:grpSpPr>
        <p:sp>
          <p:nvSpPr>
            <p:cNvPr id="3" name="Freeform 3">
              <a:extLst>
                <a:ext uri="{FF2B5EF4-FFF2-40B4-BE49-F238E27FC236}">
                  <a16:creationId xmlns:a16="http://schemas.microsoft.com/office/drawing/2014/main" id="{B7172E40-E7F0-391F-E890-7D660A96B662}"/>
                </a:ext>
              </a:extLst>
            </p:cNvPr>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a:extLst>
                <a:ext uri="{FF2B5EF4-FFF2-40B4-BE49-F238E27FC236}">
                  <a16:creationId xmlns:a16="http://schemas.microsoft.com/office/drawing/2014/main" id="{8500E8AC-3D3A-236B-65CB-552E7C12550B}"/>
                </a:ext>
              </a:extLst>
            </p:cNvPr>
            <p:cNvSpPr txBox="1"/>
            <p:nvPr/>
          </p:nvSpPr>
          <p:spPr>
            <a:xfrm>
              <a:off x="0" y="-38100"/>
              <a:ext cx="5078300" cy="746981"/>
            </a:xfrm>
            <a:prstGeom prst="rect">
              <a:avLst/>
            </a:prstGeom>
          </p:spPr>
          <p:txBody>
            <a:bodyPr lIns="50800" tIns="50800" rIns="50800" bIns="50800" rtlCol="0" anchor="ctr"/>
            <a:lstStyle/>
            <a:p>
              <a:pPr algn="ctr">
                <a:lnSpc>
                  <a:spcPts val="2659"/>
                </a:lnSpc>
              </a:pPr>
              <a:endParaRPr/>
            </a:p>
          </p:txBody>
        </p:sp>
      </p:grpSp>
      <p:grpSp>
        <p:nvGrpSpPr>
          <p:cNvPr id="5" name="Group 5">
            <a:extLst>
              <a:ext uri="{FF2B5EF4-FFF2-40B4-BE49-F238E27FC236}">
                <a16:creationId xmlns:a16="http://schemas.microsoft.com/office/drawing/2014/main" id="{115F698D-53BB-B312-7EFB-DCB8D0BB67BE}"/>
              </a:ext>
            </a:extLst>
          </p:cNvPr>
          <p:cNvGrpSpPr/>
          <p:nvPr/>
        </p:nvGrpSpPr>
        <p:grpSpPr>
          <a:xfrm>
            <a:off x="831323" y="2860049"/>
            <a:ext cx="5047025" cy="5873865"/>
            <a:chOff x="0" y="0"/>
            <a:chExt cx="1329258" cy="1621101"/>
          </a:xfrm>
        </p:grpSpPr>
        <p:sp>
          <p:nvSpPr>
            <p:cNvPr id="6" name="Freeform 6">
              <a:extLst>
                <a:ext uri="{FF2B5EF4-FFF2-40B4-BE49-F238E27FC236}">
                  <a16:creationId xmlns:a16="http://schemas.microsoft.com/office/drawing/2014/main" id="{213AEC0E-A3B9-972A-EBCA-8969311588D7}"/>
                </a:ext>
              </a:extLst>
            </p:cNvPr>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en-US"/>
            </a:p>
          </p:txBody>
        </p:sp>
        <p:sp>
          <p:nvSpPr>
            <p:cNvPr id="7" name="TextBox 7">
              <a:extLst>
                <a:ext uri="{FF2B5EF4-FFF2-40B4-BE49-F238E27FC236}">
                  <a16:creationId xmlns:a16="http://schemas.microsoft.com/office/drawing/2014/main" id="{7B4883D2-E8FF-C396-BC8F-54C0095A7D03}"/>
                </a:ext>
              </a:extLst>
            </p:cNvPr>
            <p:cNvSpPr txBox="1"/>
            <p:nvPr/>
          </p:nvSpPr>
          <p:spPr>
            <a:xfrm>
              <a:off x="0" y="-66675"/>
              <a:ext cx="1329258" cy="1687776"/>
            </a:xfrm>
            <a:prstGeom prst="rect">
              <a:avLst/>
            </a:prstGeom>
          </p:spPr>
          <p:txBody>
            <a:bodyPr lIns="50800" tIns="50800" rIns="50800" bIns="50800" rtlCol="0" anchor="ctr"/>
            <a:lstStyle/>
            <a:p>
              <a:pPr algn="ctr">
                <a:lnSpc>
                  <a:spcPts val="3750"/>
                </a:lnSpc>
              </a:pPr>
              <a:endParaRPr/>
            </a:p>
          </p:txBody>
        </p:sp>
      </p:grpSp>
      <p:sp>
        <p:nvSpPr>
          <p:cNvPr id="10" name="TextBox 10">
            <a:extLst>
              <a:ext uri="{FF2B5EF4-FFF2-40B4-BE49-F238E27FC236}">
                <a16:creationId xmlns:a16="http://schemas.microsoft.com/office/drawing/2014/main" id="{D9F86557-249F-D0AF-58A1-F9AF348817A9}"/>
              </a:ext>
            </a:extLst>
          </p:cNvPr>
          <p:cNvSpPr txBox="1"/>
          <p:nvPr/>
        </p:nvSpPr>
        <p:spPr>
          <a:xfrm>
            <a:off x="1410980" y="3705595"/>
            <a:ext cx="3864395" cy="4103688"/>
          </a:xfrm>
          <a:prstGeom prst="rect">
            <a:avLst/>
          </a:prstGeom>
        </p:spPr>
        <p:txBody>
          <a:bodyPr wrap="square" lIns="0" tIns="0" rIns="0" bIns="0" rtlCol="0" anchor="t">
            <a:spAutoFit/>
          </a:bodyPr>
          <a:lstStyle/>
          <a:p>
            <a:pPr algn="ctr">
              <a:lnSpc>
                <a:spcPts val="8000"/>
              </a:lnSpc>
            </a:pPr>
            <a:r>
              <a:rPr lang="en-US" sz="7000" b="1" dirty="0">
                <a:solidFill>
                  <a:srgbClr val="1F497D"/>
                </a:solidFill>
                <a:latin typeface="Calibri (MS) Bold"/>
                <a:ea typeface="Calibri (MS) Bold"/>
                <a:cs typeface="Calibri (MS) Bold"/>
                <a:sym typeface="Calibri (MS) Bold"/>
              </a:rPr>
              <a:t>More than gender alone</a:t>
            </a:r>
          </a:p>
        </p:txBody>
      </p:sp>
      <p:sp>
        <p:nvSpPr>
          <p:cNvPr id="11" name="TextBox 11">
            <a:extLst>
              <a:ext uri="{FF2B5EF4-FFF2-40B4-BE49-F238E27FC236}">
                <a16:creationId xmlns:a16="http://schemas.microsoft.com/office/drawing/2014/main" id="{1D0F6CBA-CF22-2C0F-ED73-B5583460F895}"/>
              </a:ext>
            </a:extLst>
          </p:cNvPr>
          <p:cNvSpPr txBox="1"/>
          <p:nvPr/>
        </p:nvSpPr>
        <p:spPr>
          <a:xfrm>
            <a:off x="13478869" y="3501939"/>
            <a:ext cx="4507124" cy="4566507"/>
          </a:xfrm>
          <a:prstGeom prst="rect">
            <a:avLst/>
          </a:prstGeom>
        </p:spPr>
        <p:txBody>
          <a:bodyPr wrap="square" lIns="0" tIns="0" rIns="0" bIns="0" rtlCol="0" anchor="t">
            <a:spAutoFit/>
          </a:bodyPr>
          <a:lstStyle/>
          <a:p>
            <a:pPr algn="l">
              <a:lnSpc>
                <a:spcPts val="6000"/>
              </a:lnSpc>
            </a:pPr>
            <a:r>
              <a:rPr lang="en-US" sz="4200" dirty="0">
                <a:solidFill>
                  <a:srgbClr val="000000"/>
                </a:solidFill>
                <a:latin typeface="Calibri (MS)"/>
                <a:ea typeface="Calibri (MS)"/>
                <a:cs typeface="Calibri (MS)"/>
                <a:sym typeface="Calibri (MS)"/>
              </a:rPr>
              <a:t>Poverty</a:t>
            </a:r>
          </a:p>
          <a:p>
            <a:pPr algn="l">
              <a:lnSpc>
                <a:spcPts val="6000"/>
              </a:lnSpc>
            </a:pPr>
            <a:r>
              <a:rPr lang="en-US" sz="4200" dirty="0">
                <a:solidFill>
                  <a:srgbClr val="000000"/>
                </a:solidFill>
                <a:latin typeface="Calibri (MS)"/>
                <a:ea typeface="Calibri (MS)"/>
                <a:cs typeface="Calibri (MS)"/>
                <a:sym typeface="Calibri (MS)"/>
              </a:rPr>
              <a:t>Teen parenting</a:t>
            </a:r>
          </a:p>
          <a:p>
            <a:pPr algn="l">
              <a:lnSpc>
                <a:spcPts val="6000"/>
              </a:lnSpc>
            </a:pPr>
            <a:r>
              <a:rPr lang="en-US" sz="4200" dirty="0">
                <a:solidFill>
                  <a:srgbClr val="000000"/>
                </a:solidFill>
                <a:latin typeface="Calibri (MS)"/>
                <a:ea typeface="Calibri (MS)"/>
                <a:cs typeface="Calibri (MS)"/>
                <a:sym typeface="Calibri (MS)"/>
              </a:rPr>
              <a:t>Language barriers</a:t>
            </a:r>
          </a:p>
          <a:p>
            <a:pPr>
              <a:lnSpc>
                <a:spcPts val="6000"/>
              </a:lnSpc>
            </a:pPr>
            <a:r>
              <a:rPr lang="en-US" sz="4200" dirty="0">
                <a:solidFill>
                  <a:srgbClr val="000000"/>
                </a:solidFill>
                <a:latin typeface="Calibri (MS)"/>
                <a:ea typeface="Calibri (MS)"/>
                <a:cs typeface="Calibri (MS)"/>
                <a:sym typeface="Calibri (MS)"/>
              </a:rPr>
              <a:t>Foster care</a:t>
            </a:r>
          </a:p>
          <a:p>
            <a:pPr>
              <a:lnSpc>
                <a:spcPts val="6000"/>
              </a:lnSpc>
            </a:pPr>
            <a:r>
              <a:rPr lang="en-US" sz="4200" dirty="0">
                <a:solidFill>
                  <a:srgbClr val="000000"/>
                </a:solidFill>
                <a:latin typeface="Calibri (MS)"/>
                <a:ea typeface="Calibri (MS)"/>
                <a:cs typeface="Calibri (MS)"/>
                <a:sym typeface="Calibri (MS)"/>
              </a:rPr>
              <a:t>Substance use</a:t>
            </a:r>
          </a:p>
          <a:p>
            <a:pPr>
              <a:lnSpc>
                <a:spcPts val="6000"/>
              </a:lnSpc>
            </a:pPr>
            <a:r>
              <a:rPr lang="en-US" sz="4200" dirty="0">
                <a:solidFill>
                  <a:srgbClr val="000000"/>
                </a:solidFill>
                <a:latin typeface="Calibri (MS)"/>
                <a:ea typeface="Calibri (MS)"/>
                <a:cs typeface="Calibri (MS)"/>
                <a:sym typeface="Calibri (MS)"/>
              </a:rPr>
              <a:t>Homelessness</a:t>
            </a:r>
          </a:p>
        </p:txBody>
      </p:sp>
      <p:sp>
        <p:nvSpPr>
          <p:cNvPr id="17" name="TextBox 15">
            <a:extLst>
              <a:ext uri="{FF2B5EF4-FFF2-40B4-BE49-F238E27FC236}">
                <a16:creationId xmlns:a16="http://schemas.microsoft.com/office/drawing/2014/main" id="{5230CF85-0F00-B54F-7CCF-D328A0B8BAA3}"/>
              </a:ext>
            </a:extLst>
          </p:cNvPr>
          <p:cNvSpPr txBox="1"/>
          <p:nvPr/>
        </p:nvSpPr>
        <p:spPr>
          <a:xfrm>
            <a:off x="1143000" y="288899"/>
            <a:ext cx="9755645" cy="1818303"/>
          </a:xfrm>
          <a:prstGeom prst="rect">
            <a:avLst/>
          </a:prstGeom>
        </p:spPr>
        <p:txBody>
          <a:bodyPr wrap="square" lIns="0" tIns="0" rIns="0" bIns="0" rtlCol="0" anchor="t">
            <a:spAutoFit/>
          </a:bodyPr>
          <a:lstStyle/>
          <a:p>
            <a:pPr algn="l">
              <a:lnSpc>
                <a:spcPts val="7186"/>
              </a:lnSpc>
            </a:pPr>
            <a:r>
              <a:rPr lang="en-US" sz="5988" dirty="0">
                <a:solidFill>
                  <a:srgbClr val="FFFFFF"/>
                </a:solidFill>
                <a:latin typeface="Effra"/>
                <a:ea typeface="Effra"/>
                <a:cs typeface="Effra"/>
                <a:sym typeface="Effra"/>
              </a:rPr>
              <a:t>Serve Women and Girls </a:t>
            </a:r>
            <a:r>
              <a:rPr lang="en-US" sz="5988" dirty="0">
                <a:solidFill>
                  <a:srgbClr val="FFCF01"/>
                </a:solidFill>
                <a:latin typeface="Effra"/>
                <a:ea typeface="Effra"/>
                <a:cs typeface="Effra"/>
                <a:sym typeface="Effra"/>
              </a:rPr>
              <a:t>Facing Obstacles to Success</a:t>
            </a:r>
          </a:p>
        </p:txBody>
      </p:sp>
      <p:sp>
        <p:nvSpPr>
          <p:cNvPr id="19" name="Freeform 8">
            <a:extLst>
              <a:ext uri="{FF2B5EF4-FFF2-40B4-BE49-F238E27FC236}">
                <a16:creationId xmlns:a16="http://schemas.microsoft.com/office/drawing/2014/main" id="{7837603F-8AAE-08E5-86DF-CDF7D819C7F6}"/>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l="-198" r="-198"/>
            </a:stretch>
          </a:blipFill>
        </p:spPr>
        <p:txBody>
          <a:bodyPr/>
          <a:lstStyle/>
          <a:p>
            <a:endParaRPr lang="en-US"/>
          </a:p>
        </p:txBody>
      </p:sp>
      <p:grpSp>
        <p:nvGrpSpPr>
          <p:cNvPr id="8" name="Group 5">
            <a:extLst>
              <a:ext uri="{FF2B5EF4-FFF2-40B4-BE49-F238E27FC236}">
                <a16:creationId xmlns:a16="http://schemas.microsoft.com/office/drawing/2014/main" id="{2B3A0484-EFD2-ABD9-C523-8C974F1BDF1B}"/>
              </a:ext>
            </a:extLst>
          </p:cNvPr>
          <p:cNvGrpSpPr/>
          <p:nvPr/>
        </p:nvGrpSpPr>
        <p:grpSpPr>
          <a:xfrm rot="5400000">
            <a:off x="12979529" y="3845108"/>
            <a:ext cx="251608" cy="211576"/>
            <a:chOff x="0" y="0"/>
            <a:chExt cx="812800" cy="711200"/>
          </a:xfrm>
        </p:grpSpPr>
        <p:sp>
          <p:nvSpPr>
            <p:cNvPr id="9" name="Freeform 6">
              <a:extLst>
                <a:ext uri="{FF2B5EF4-FFF2-40B4-BE49-F238E27FC236}">
                  <a16:creationId xmlns:a16="http://schemas.microsoft.com/office/drawing/2014/main" id="{B12E4638-500B-5432-87D4-2185B4366138}"/>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en-US"/>
            </a:p>
          </p:txBody>
        </p:sp>
        <p:sp>
          <p:nvSpPr>
            <p:cNvPr id="12" name="TextBox 7">
              <a:extLst>
                <a:ext uri="{FF2B5EF4-FFF2-40B4-BE49-F238E27FC236}">
                  <a16:creationId xmlns:a16="http://schemas.microsoft.com/office/drawing/2014/main" id="{25301E0C-E597-5471-EC51-65B097842FC9}"/>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4" name="Group 15">
            <a:extLst>
              <a:ext uri="{FF2B5EF4-FFF2-40B4-BE49-F238E27FC236}">
                <a16:creationId xmlns:a16="http://schemas.microsoft.com/office/drawing/2014/main" id="{3AA32E2B-390F-F1A5-1E11-49C89D44ADA6}"/>
              </a:ext>
            </a:extLst>
          </p:cNvPr>
          <p:cNvGrpSpPr/>
          <p:nvPr/>
        </p:nvGrpSpPr>
        <p:grpSpPr>
          <a:xfrm rot="5400000">
            <a:off x="12988312" y="4530908"/>
            <a:ext cx="251608" cy="211576"/>
            <a:chOff x="0" y="0"/>
            <a:chExt cx="812800" cy="711200"/>
          </a:xfrm>
        </p:grpSpPr>
        <p:sp>
          <p:nvSpPr>
            <p:cNvPr id="15" name="Freeform 16">
              <a:extLst>
                <a:ext uri="{FF2B5EF4-FFF2-40B4-BE49-F238E27FC236}">
                  <a16:creationId xmlns:a16="http://schemas.microsoft.com/office/drawing/2014/main" id="{26B7BFEB-E747-B9F0-7FC5-8FA26987FC65}"/>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en-US"/>
            </a:p>
          </p:txBody>
        </p:sp>
        <p:sp>
          <p:nvSpPr>
            <p:cNvPr id="16" name="TextBox 17">
              <a:extLst>
                <a:ext uri="{FF2B5EF4-FFF2-40B4-BE49-F238E27FC236}">
                  <a16:creationId xmlns:a16="http://schemas.microsoft.com/office/drawing/2014/main" id="{92C976A0-DD5A-E454-02CE-40B8346BFB90}"/>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8" name="Group 25">
            <a:extLst>
              <a:ext uri="{FF2B5EF4-FFF2-40B4-BE49-F238E27FC236}">
                <a16:creationId xmlns:a16="http://schemas.microsoft.com/office/drawing/2014/main" id="{02C32574-88E6-EC72-C7C1-730D6C5AE6BF}"/>
              </a:ext>
            </a:extLst>
          </p:cNvPr>
          <p:cNvGrpSpPr/>
          <p:nvPr/>
        </p:nvGrpSpPr>
        <p:grpSpPr>
          <a:xfrm rot="5400000">
            <a:off x="12988312" y="6131108"/>
            <a:ext cx="251608" cy="211576"/>
            <a:chOff x="0" y="0"/>
            <a:chExt cx="812800" cy="711200"/>
          </a:xfrm>
        </p:grpSpPr>
        <p:sp>
          <p:nvSpPr>
            <p:cNvPr id="35" name="Freeform 26">
              <a:extLst>
                <a:ext uri="{FF2B5EF4-FFF2-40B4-BE49-F238E27FC236}">
                  <a16:creationId xmlns:a16="http://schemas.microsoft.com/office/drawing/2014/main" id="{E54C0C6F-6BED-7BC5-A997-F68218AAF248}"/>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en-US"/>
            </a:p>
          </p:txBody>
        </p:sp>
        <p:sp>
          <p:nvSpPr>
            <p:cNvPr id="36" name="TextBox 27">
              <a:extLst>
                <a:ext uri="{FF2B5EF4-FFF2-40B4-BE49-F238E27FC236}">
                  <a16:creationId xmlns:a16="http://schemas.microsoft.com/office/drawing/2014/main" id="{2AE5637D-B3D4-2C11-FE31-933E82AAD173}"/>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37" name="Group 28">
            <a:extLst>
              <a:ext uri="{FF2B5EF4-FFF2-40B4-BE49-F238E27FC236}">
                <a16:creationId xmlns:a16="http://schemas.microsoft.com/office/drawing/2014/main" id="{EC16C508-8C8A-66A1-F2B0-A7E797ECD018}"/>
              </a:ext>
            </a:extLst>
          </p:cNvPr>
          <p:cNvGrpSpPr/>
          <p:nvPr/>
        </p:nvGrpSpPr>
        <p:grpSpPr>
          <a:xfrm rot="5400000">
            <a:off x="12988312" y="5369108"/>
            <a:ext cx="251608" cy="211576"/>
            <a:chOff x="0" y="0"/>
            <a:chExt cx="812800" cy="711200"/>
          </a:xfrm>
        </p:grpSpPr>
        <p:sp>
          <p:nvSpPr>
            <p:cNvPr id="38" name="Freeform 29">
              <a:extLst>
                <a:ext uri="{FF2B5EF4-FFF2-40B4-BE49-F238E27FC236}">
                  <a16:creationId xmlns:a16="http://schemas.microsoft.com/office/drawing/2014/main" id="{2C6E971B-07D0-B31B-48B6-E9CF033105BA}"/>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en-US"/>
            </a:p>
          </p:txBody>
        </p:sp>
        <p:sp>
          <p:nvSpPr>
            <p:cNvPr id="39" name="TextBox 30">
              <a:extLst>
                <a:ext uri="{FF2B5EF4-FFF2-40B4-BE49-F238E27FC236}">
                  <a16:creationId xmlns:a16="http://schemas.microsoft.com/office/drawing/2014/main" id="{FDC08809-21F3-1FD3-75B3-C6A9431357E3}"/>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40" name="Group 5">
            <a:extLst>
              <a:ext uri="{FF2B5EF4-FFF2-40B4-BE49-F238E27FC236}">
                <a16:creationId xmlns:a16="http://schemas.microsoft.com/office/drawing/2014/main" id="{0139F5DA-D025-0C6F-9A82-001312217EBE}"/>
              </a:ext>
            </a:extLst>
          </p:cNvPr>
          <p:cNvGrpSpPr/>
          <p:nvPr/>
        </p:nvGrpSpPr>
        <p:grpSpPr>
          <a:xfrm rot="5400000">
            <a:off x="13005410" y="6839916"/>
            <a:ext cx="251608" cy="211576"/>
            <a:chOff x="0" y="0"/>
            <a:chExt cx="812800" cy="711200"/>
          </a:xfrm>
        </p:grpSpPr>
        <p:sp>
          <p:nvSpPr>
            <p:cNvPr id="41" name="Freeform 6">
              <a:extLst>
                <a:ext uri="{FF2B5EF4-FFF2-40B4-BE49-F238E27FC236}">
                  <a16:creationId xmlns:a16="http://schemas.microsoft.com/office/drawing/2014/main" id="{15A056B8-F639-DBA5-E12F-9A6BD19C8201}"/>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en-US"/>
            </a:p>
          </p:txBody>
        </p:sp>
        <p:sp>
          <p:nvSpPr>
            <p:cNvPr id="42" name="TextBox 7">
              <a:extLst>
                <a:ext uri="{FF2B5EF4-FFF2-40B4-BE49-F238E27FC236}">
                  <a16:creationId xmlns:a16="http://schemas.microsoft.com/office/drawing/2014/main" id="{AB9276B5-B8EA-78BB-C96C-A4433B0CE843}"/>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43" name="Group 15">
            <a:extLst>
              <a:ext uri="{FF2B5EF4-FFF2-40B4-BE49-F238E27FC236}">
                <a16:creationId xmlns:a16="http://schemas.microsoft.com/office/drawing/2014/main" id="{D9975652-F776-3804-0C38-4C957FC97156}"/>
              </a:ext>
            </a:extLst>
          </p:cNvPr>
          <p:cNvGrpSpPr/>
          <p:nvPr/>
        </p:nvGrpSpPr>
        <p:grpSpPr>
          <a:xfrm rot="5400000">
            <a:off x="13019602" y="7655108"/>
            <a:ext cx="251607" cy="211576"/>
            <a:chOff x="0" y="0"/>
            <a:chExt cx="812800" cy="711200"/>
          </a:xfrm>
        </p:grpSpPr>
        <p:sp>
          <p:nvSpPr>
            <p:cNvPr id="44" name="Freeform 16">
              <a:extLst>
                <a:ext uri="{FF2B5EF4-FFF2-40B4-BE49-F238E27FC236}">
                  <a16:creationId xmlns:a16="http://schemas.microsoft.com/office/drawing/2014/main" id="{A338666E-861E-53E8-36A2-FDB6CDE24E78}"/>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en-US"/>
            </a:p>
          </p:txBody>
        </p:sp>
        <p:sp>
          <p:nvSpPr>
            <p:cNvPr id="45" name="TextBox 17">
              <a:extLst>
                <a:ext uri="{FF2B5EF4-FFF2-40B4-BE49-F238E27FC236}">
                  <a16:creationId xmlns:a16="http://schemas.microsoft.com/office/drawing/2014/main" id="{4E6318F2-157C-9441-63AA-8F7EF4C137C2}"/>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Tree>
    <p:extLst>
      <p:ext uri="{BB962C8B-B14F-4D97-AF65-F5344CB8AC3E}">
        <p14:creationId xmlns:p14="http://schemas.microsoft.com/office/powerpoint/2010/main" val="2013394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267E2-08AF-F8CC-50ED-A88EFF171BC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44AC0B8-1168-1415-F175-61CEBDD9CC83}"/>
              </a:ext>
            </a:extLst>
          </p:cNvPr>
          <p:cNvGrpSpPr/>
          <p:nvPr/>
        </p:nvGrpSpPr>
        <p:grpSpPr>
          <a:xfrm>
            <a:off x="-481879" y="-160766"/>
            <a:ext cx="19281670" cy="2691533"/>
            <a:chOff x="0" y="0"/>
            <a:chExt cx="5078300" cy="708881"/>
          </a:xfrm>
        </p:grpSpPr>
        <p:sp>
          <p:nvSpPr>
            <p:cNvPr id="3" name="Freeform 3">
              <a:extLst>
                <a:ext uri="{FF2B5EF4-FFF2-40B4-BE49-F238E27FC236}">
                  <a16:creationId xmlns:a16="http://schemas.microsoft.com/office/drawing/2014/main" id="{89EC88D2-EC67-7BD6-DC89-62D26A80A4EF}"/>
                </a:ext>
              </a:extLst>
            </p:cNvPr>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en-US" dirty="0"/>
            </a:p>
          </p:txBody>
        </p:sp>
        <p:sp>
          <p:nvSpPr>
            <p:cNvPr id="4" name="TextBox 4">
              <a:extLst>
                <a:ext uri="{FF2B5EF4-FFF2-40B4-BE49-F238E27FC236}">
                  <a16:creationId xmlns:a16="http://schemas.microsoft.com/office/drawing/2014/main" id="{7BD10CE4-9F5C-5CED-70D0-2E3D036E2359}"/>
                </a:ext>
              </a:extLst>
            </p:cNvPr>
            <p:cNvSpPr txBox="1"/>
            <p:nvPr/>
          </p:nvSpPr>
          <p:spPr>
            <a:xfrm>
              <a:off x="0" y="-38100"/>
              <a:ext cx="5078300" cy="746981"/>
            </a:xfrm>
            <a:prstGeom prst="rect">
              <a:avLst/>
            </a:prstGeom>
          </p:spPr>
          <p:txBody>
            <a:bodyPr lIns="50800" tIns="50800" rIns="50800" bIns="50800" rtlCol="0" anchor="ctr"/>
            <a:lstStyle/>
            <a:p>
              <a:pPr algn="ctr">
                <a:lnSpc>
                  <a:spcPts val="2659"/>
                </a:lnSpc>
              </a:pPr>
              <a:endParaRPr/>
            </a:p>
          </p:txBody>
        </p:sp>
      </p:grpSp>
      <p:grpSp>
        <p:nvGrpSpPr>
          <p:cNvPr id="5" name="Group 5">
            <a:extLst>
              <a:ext uri="{FF2B5EF4-FFF2-40B4-BE49-F238E27FC236}">
                <a16:creationId xmlns:a16="http://schemas.microsoft.com/office/drawing/2014/main" id="{A05953C4-D0D4-7665-5D4C-0FCB7FF4E557}"/>
              </a:ext>
            </a:extLst>
          </p:cNvPr>
          <p:cNvGrpSpPr/>
          <p:nvPr/>
        </p:nvGrpSpPr>
        <p:grpSpPr>
          <a:xfrm>
            <a:off x="681548" y="3009900"/>
            <a:ext cx="6024052" cy="4700231"/>
            <a:chOff x="0" y="0"/>
            <a:chExt cx="1329258" cy="1621101"/>
          </a:xfrm>
        </p:grpSpPr>
        <p:sp>
          <p:nvSpPr>
            <p:cNvPr id="6" name="Freeform 6">
              <a:extLst>
                <a:ext uri="{FF2B5EF4-FFF2-40B4-BE49-F238E27FC236}">
                  <a16:creationId xmlns:a16="http://schemas.microsoft.com/office/drawing/2014/main" id="{30E46357-FAD2-64B2-44E3-2FCD81253A15}"/>
                </a:ext>
              </a:extLst>
            </p:cNvPr>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en-US"/>
            </a:p>
          </p:txBody>
        </p:sp>
        <p:sp>
          <p:nvSpPr>
            <p:cNvPr id="7" name="TextBox 7">
              <a:extLst>
                <a:ext uri="{FF2B5EF4-FFF2-40B4-BE49-F238E27FC236}">
                  <a16:creationId xmlns:a16="http://schemas.microsoft.com/office/drawing/2014/main" id="{8E31FFFD-7711-EC79-9325-96A803ED1619}"/>
                </a:ext>
              </a:extLst>
            </p:cNvPr>
            <p:cNvSpPr txBox="1"/>
            <p:nvPr/>
          </p:nvSpPr>
          <p:spPr>
            <a:xfrm>
              <a:off x="0" y="-66675"/>
              <a:ext cx="1329258" cy="1687776"/>
            </a:xfrm>
            <a:prstGeom prst="rect">
              <a:avLst/>
            </a:prstGeom>
          </p:spPr>
          <p:txBody>
            <a:bodyPr lIns="50800" tIns="50800" rIns="50800" bIns="50800" rtlCol="0" anchor="ctr"/>
            <a:lstStyle/>
            <a:p>
              <a:pPr algn="ctr">
                <a:lnSpc>
                  <a:spcPts val="3750"/>
                </a:lnSpc>
              </a:pPr>
              <a:endParaRPr/>
            </a:p>
          </p:txBody>
        </p:sp>
      </p:grpSp>
      <p:sp>
        <p:nvSpPr>
          <p:cNvPr id="8" name="Freeform 8">
            <a:extLst>
              <a:ext uri="{FF2B5EF4-FFF2-40B4-BE49-F238E27FC236}">
                <a16:creationId xmlns:a16="http://schemas.microsoft.com/office/drawing/2014/main" id="{592E9DAE-1F65-C193-3F8C-B5F6F5D3F63F}"/>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en-US"/>
          </a:p>
        </p:txBody>
      </p:sp>
      <p:sp>
        <p:nvSpPr>
          <p:cNvPr id="9" name="TextBox 9">
            <a:extLst>
              <a:ext uri="{FF2B5EF4-FFF2-40B4-BE49-F238E27FC236}">
                <a16:creationId xmlns:a16="http://schemas.microsoft.com/office/drawing/2014/main" id="{A0B54EF9-B44A-9FCD-AAE1-85489D25B387}"/>
              </a:ext>
            </a:extLst>
          </p:cNvPr>
          <p:cNvSpPr txBox="1"/>
          <p:nvPr/>
        </p:nvSpPr>
        <p:spPr>
          <a:xfrm>
            <a:off x="8077200" y="6908840"/>
            <a:ext cx="7387935" cy="733214"/>
          </a:xfrm>
          <a:prstGeom prst="rect">
            <a:avLst/>
          </a:prstGeom>
        </p:spPr>
        <p:txBody>
          <a:bodyPr wrap="square" lIns="0" tIns="0" rIns="0" bIns="0" rtlCol="0" anchor="t">
            <a:spAutoFit/>
          </a:bodyPr>
          <a:lstStyle/>
          <a:p>
            <a:pPr algn="ctr">
              <a:lnSpc>
                <a:spcPts val="5299"/>
              </a:lnSpc>
            </a:pPr>
            <a:r>
              <a:rPr lang="en-US" sz="6000" b="1" dirty="0">
                <a:solidFill>
                  <a:srgbClr val="A92A61"/>
                </a:solidFill>
                <a:latin typeface="Calibri (MS) Bold"/>
                <a:ea typeface="Calibri (MS) Bold"/>
                <a:cs typeface="Calibri (MS) Bold"/>
                <a:sym typeface="Calibri (MS) Bold"/>
              </a:rPr>
              <a:t>500,000</a:t>
            </a:r>
          </a:p>
        </p:txBody>
      </p:sp>
      <p:sp>
        <p:nvSpPr>
          <p:cNvPr id="10" name="TextBox 10">
            <a:extLst>
              <a:ext uri="{FF2B5EF4-FFF2-40B4-BE49-F238E27FC236}">
                <a16:creationId xmlns:a16="http://schemas.microsoft.com/office/drawing/2014/main" id="{3C4A8513-27B0-A064-7C63-A8AD3A12C584}"/>
              </a:ext>
            </a:extLst>
          </p:cNvPr>
          <p:cNvSpPr txBox="1"/>
          <p:nvPr/>
        </p:nvSpPr>
        <p:spPr>
          <a:xfrm>
            <a:off x="8232080" y="7710131"/>
            <a:ext cx="7387935" cy="522387"/>
          </a:xfrm>
          <a:prstGeom prst="rect">
            <a:avLst/>
          </a:prstGeom>
        </p:spPr>
        <p:txBody>
          <a:bodyPr wrap="square" lIns="0" tIns="0" rIns="0" bIns="0" rtlCol="0" anchor="t">
            <a:spAutoFit/>
          </a:bodyPr>
          <a:lstStyle/>
          <a:p>
            <a:pPr algn="ctr">
              <a:lnSpc>
                <a:spcPts val="4199"/>
              </a:lnSpc>
            </a:pPr>
            <a:r>
              <a:rPr lang="en-US" sz="3499" b="1" dirty="0">
                <a:solidFill>
                  <a:srgbClr val="1F497D"/>
                </a:solidFill>
                <a:latin typeface="Calibri (MS)"/>
                <a:ea typeface="Calibri (MS)"/>
                <a:cs typeface="Calibri (MS)"/>
                <a:sym typeface="Calibri (MS)"/>
              </a:rPr>
              <a:t>Individual women and girls</a:t>
            </a:r>
          </a:p>
        </p:txBody>
      </p:sp>
      <p:pic>
        <p:nvPicPr>
          <p:cNvPr id="11" name="Picture 11">
            <a:extLst>
              <a:ext uri="{FF2B5EF4-FFF2-40B4-BE49-F238E27FC236}">
                <a16:creationId xmlns:a16="http://schemas.microsoft.com/office/drawing/2014/main" id="{1B8AE40A-EA3B-923B-6FE6-3E44BB6EF990}"/>
              </a:ext>
            </a:extLst>
          </p:cNvPr>
          <p:cNvPicPr>
            <a:picLocks noChangeAspect="1"/>
          </p:cNvPicPr>
          <p:nvPr/>
        </p:nvPicPr>
        <p:blipFill>
          <a:blip r:embed="rId4"/>
          <a:stretch>
            <a:fillRect/>
          </a:stretch>
        </p:blipFill>
        <p:spPr>
          <a:xfrm>
            <a:off x="7258191" y="2377968"/>
            <a:ext cx="8729918" cy="4596323"/>
          </a:xfrm>
          <a:prstGeom prst="rect">
            <a:avLst/>
          </a:prstGeom>
        </p:spPr>
      </p:pic>
      <p:sp>
        <p:nvSpPr>
          <p:cNvPr id="12" name="TextBox 12">
            <a:extLst>
              <a:ext uri="{FF2B5EF4-FFF2-40B4-BE49-F238E27FC236}">
                <a16:creationId xmlns:a16="http://schemas.microsoft.com/office/drawing/2014/main" id="{EDE7B883-C7EE-D516-0278-2FD2C55F45B7}"/>
              </a:ext>
            </a:extLst>
          </p:cNvPr>
          <p:cNvSpPr txBox="1"/>
          <p:nvPr/>
        </p:nvSpPr>
        <p:spPr>
          <a:xfrm>
            <a:off x="1686641" y="3328211"/>
            <a:ext cx="4275917" cy="1886286"/>
          </a:xfrm>
          <a:prstGeom prst="rect">
            <a:avLst/>
          </a:prstGeom>
        </p:spPr>
        <p:txBody>
          <a:bodyPr lIns="0" tIns="0" rIns="0" bIns="0" rtlCol="0" anchor="t">
            <a:spAutoFit/>
          </a:bodyPr>
          <a:lstStyle/>
          <a:p>
            <a:pPr algn="ctr">
              <a:lnSpc>
                <a:spcPts val="7500"/>
              </a:lnSpc>
            </a:pPr>
            <a:r>
              <a:rPr lang="en-US" sz="6000" b="1" dirty="0">
                <a:solidFill>
                  <a:srgbClr val="A92A61"/>
                </a:solidFill>
                <a:latin typeface="Calibri (MS)"/>
                <a:ea typeface="Calibri (MS)"/>
                <a:cs typeface="Calibri (MS)"/>
                <a:sym typeface="Calibri (MS)"/>
              </a:rPr>
              <a:t>GOOD FAITH EFFORT</a:t>
            </a:r>
          </a:p>
        </p:txBody>
      </p:sp>
      <p:sp>
        <p:nvSpPr>
          <p:cNvPr id="15" name="TextBox 15">
            <a:extLst>
              <a:ext uri="{FF2B5EF4-FFF2-40B4-BE49-F238E27FC236}">
                <a16:creationId xmlns:a16="http://schemas.microsoft.com/office/drawing/2014/main" id="{CC90873B-5F6C-412D-4E8E-5B69D919A926}"/>
              </a:ext>
            </a:extLst>
          </p:cNvPr>
          <p:cNvSpPr txBox="1"/>
          <p:nvPr/>
        </p:nvSpPr>
        <p:spPr>
          <a:xfrm>
            <a:off x="1066800" y="552502"/>
            <a:ext cx="12382782" cy="878767"/>
          </a:xfrm>
          <a:prstGeom prst="rect">
            <a:avLst/>
          </a:prstGeom>
        </p:spPr>
        <p:txBody>
          <a:bodyPr lIns="0" tIns="0" rIns="0" bIns="0" rtlCol="0" anchor="t">
            <a:spAutoFit/>
          </a:bodyPr>
          <a:lstStyle/>
          <a:p>
            <a:pPr algn="l">
              <a:lnSpc>
                <a:spcPts val="7186"/>
              </a:lnSpc>
            </a:pPr>
            <a:r>
              <a:rPr lang="en-US" sz="5988" dirty="0">
                <a:solidFill>
                  <a:srgbClr val="FFFFFF"/>
                </a:solidFill>
                <a:latin typeface="Effra"/>
                <a:ea typeface="Effra"/>
                <a:cs typeface="Effra"/>
                <a:sym typeface="Effra"/>
              </a:rPr>
              <a:t>Why not the </a:t>
            </a:r>
            <a:r>
              <a:rPr lang="en-US" sz="5988" dirty="0">
                <a:solidFill>
                  <a:schemeClr val="bg1"/>
                </a:solidFill>
                <a:latin typeface="Effra"/>
                <a:ea typeface="Effra"/>
                <a:cs typeface="Effra"/>
                <a:sym typeface="Effra"/>
              </a:rPr>
              <a:t>Dream Programs</a:t>
            </a:r>
            <a:r>
              <a:rPr lang="en-US" sz="5988" dirty="0">
                <a:solidFill>
                  <a:srgbClr val="FFFFFF"/>
                </a:solidFill>
                <a:latin typeface="Effra"/>
                <a:ea typeface="Effra"/>
                <a:cs typeface="Effra"/>
                <a:sym typeface="Effra"/>
              </a:rPr>
              <a:t>?</a:t>
            </a:r>
          </a:p>
        </p:txBody>
      </p:sp>
      <p:sp>
        <p:nvSpPr>
          <p:cNvPr id="17" name="TextBox 12">
            <a:extLst>
              <a:ext uri="{FF2B5EF4-FFF2-40B4-BE49-F238E27FC236}">
                <a16:creationId xmlns:a16="http://schemas.microsoft.com/office/drawing/2014/main" id="{AFFF767F-5C6A-0319-243D-08D40B9DE376}"/>
              </a:ext>
            </a:extLst>
          </p:cNvPr>
          <p:cNvSpPr txBox="1"/>
          <p:nvPr/>
        </p:nvSpPr>
        <p:spPr>
          <a:xfrm>
            <a:off x="1686641" y="5467654"/>
            <a:ext cx="4275917" cy="1865960"/>
          </a:xfrm>
          <a:prstGeom prst="rect">
            <a:avLst/>
          </a:prstGeom>
        </p:spPr>
        <p:txBody>
          <a:bodyPr wrap="square" lIns="0" tIns="0" rIns="0" bIns="0" rtlCol="0" anchor="t">
            <a:spAutoFit/>
          </a:bodyPr>
          <a:lstStyle/>
          <a:p>
            <a:pPr algn="ctr">
              <a:lnSpc>
                <a:spcPts val="7500"/>
              </a:lnSpc>
            </a:pPr>
            <a:r>
              <a:rPr lang="en-US" sz="5400" b="1" dirty="0">
                <a:solidFill>
                  <a:schemeClr val="tx2"/>
                </a:solidFill>
                <a:latin typeface="Calibri (MS) Bold"/>
                <a:ea typeface="Calibri (MS) Bold"/>
                <a:cs typeface="Calibri (MS) Bold"/>
                <a:sym typeface="Calibri (MS) Bold"/>
              </a:rPr>
              <a:t>Try </a:t>
            </a:r>
            <a:r>
              <a:rPr lang="en-US" sz="5400" b="1" dirty="0">
                <a:solidFill>
                  <a:srgbClr val="1F497D"/>
                </a:solidFill>
                <a:latin typeface="Calibri (MS) Bold"/>
                <a:ea typeface="Calibri (MS) Bold"/>
                <a:cs typeface="Calibri (MS) Bold"/>
                <a:sym typeface="Calibri (MS) Bold"/>
              </a:rPr>
              <a:t>not</a:t>
            </a:r>
            <a:r>
              <a:rPr lang="en-US" sz="5400" b="1" dirty="0">
                <a:solidFill>
                  <a:schemeClr val="tx2"/>
                </a:solidFill>
                <a:latin typeface="Calibri (MS) Bold"/>
                <a:ea typeface="Calibri (MS) Bold"/>
                <a:cs typeface="Calibri (MS) Bold"/>
                <a:sym typeface="Calibri (MS) Bold"/>
              </a:rPr>
              <a:t> to double count!</a:t>
            </a:r>
            <a:endParaRPr lang="en-US" sz="5400" b="1" dirty="0">
              <a:solidFill>
                <a:schemeClr val="tx2"/>
              </a:solidFill>
              <a:latin typeface="Calibri (MS)"/>
              <a:ea typeface="Calibri (MS)"/>
              <a:cs typeface="Calibri (MS)"/>
              <a:sym typeface="Calibri (MS)"/>
            </a:endParaRPr>
          </a:p>
        </p:txBody>
      </p:sp>
      <p:sp>
        <p:nvSpPr>
          <p:cNvPr id="13" name="Freeform 3">
            <a:extLst>
              <a:ext uri="{FF2B5EF4-FFF2-40B4-BE49-F238E27FC236}">
                <a16:creationId xmlns:a16="http://schemas.microsoft.com/office/drawing/2014/main" id="{1FB07E3C-B238-2FE3-CDAA-E56169753CA8}"/>
              </a:ext>
            </a:extLst>
          </p:cNvPr>
          <p:cNvSpPr>
            <a:spLocks noChangeAspect="1"/>
          </p:cNvSpPr>
          <p:nvPr/>
        </p:nvSpPr>
        <p:spPr>
          <a:xfrm>
            <a:off x="1219200" y="8139917"/>
            <a:ext cx="2060356" cy="1073681"/>
          </a:xfrm>
          <a:custGeom>
            <a:avLst/>
            <a:gdLst/>
            <a:ahLst/>
            <a:cxnLst/>
            <a:rect l="l" t="t" r="r" b="b"/>
            <a:pathLst>
              <a:path w="4635886" h="2415826">
                <a:moveTo>
                  <a:pt x="0" y="0"/>
                </a:moveTo>
                <a:lnTo>
                  <a:pt x="4635886" y="0"/>
                </a:lnTo>
                <a:lnTo>
                  <a:pt x="4635886" y="2415826"/>
                </a:lnTo>
                <a:lnTo>
                  <a:pt x="0" y="2415826"/>
                </a:lnTo>
                <a:lnTo>
                  <a:pt x="0" y="0"/>
                </a:lnTo>
                <a:close/>
              </a:path>
            </a:pathLst>
          </a:custGeom>
          <a:blipFill>
            <a:blip r:embed="rId5"/>
            <a:stretch>
              <a:fillRect/>
            </a:stretch>
          </a:blipFill>
        </p:spPr>
        <p:txBody>
          <a:bodyPr/>
          <a:lstStyle/>
          <a:p>
            <a:endParaRPr lang="en-US" dirty="0"/>
          </a:p>
        </p:txBody>
      </p:sp>
      <p:sp>
        <p:nvSpPr>
          <p:cNvPr id="14" name="Freeform 6">
            <a:extLst>
              <a:ext uri="{FF2B5EF4-FFF2-40B4-BE49-F238E27FC236}">
                <a16:creationId xmlns:a16="http://schemas.microsoft.com/office/drawing/2014/main" id="{E6B09A0C-3072-29C6-5F60-0FD58D84E06B}"/>
              </a:ext>
            </a:extLst>
          </p:cNvPr>
          <p:cNvSpPr>
            <a:spLocks noChangeAspect="1"/>
          </p:cNvSpPr>
          <p:nvPr/>
        </p:nvSpPr>
        <p:spPr>
          <a:xfrm>
            <a:off x="3822254" y="8193746"/>
            <a:ext cx="2539700" cy="966021"/>
          </a:xfrm>
          <a:custGeom>
            <a:avLst/>
            <a:gdLst/>
            <a:ahLst/>
            <a:cxnLst/>
            <a:rect l="l" t="t" r="r" b="b"/>
            <a:pathLst>
              <a:path w="5606574" h="2132562">
                <a:moveTo>
                  <a:pt x="0" y="0"/>
                </a:moveTo>
                <a:lnTo>
                  <a:pt x="5606574" y="0"/>
                </a:lnTo>
                <a:lnTo>
                  <a:pt x="5606574" y="2132562"/>
                </a:lnTo>
                <a:lnTo>
                  <a:pt x="0" y="2132562"/>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120186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A7DAA-DCF3-C570-CBCD-BF882E68C81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1AFF16B-7957-40B7-03B8-B787E8E39AFC}"/>
              </a:ext>
            </a:extLst>
          </p:cNvPr>
          <p:cNvSpPr/>
          <p:nvPr/>
        </p:nvSpPr>
        <p:spPr>
          <a:xfrm>
            <a:off x="0" y="0"/>
            <a:ext cx="18288000" cy="102870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Placeholder 19">
            <a:extLst>
              <a:ext uri="{FF2B5EF4-FFF2-40B4-BE49-F238E27FC236}">
                <a16:creationId xmlns:a16="http://schemas.microsoft.com/office/drawing/2014/main" id="{C4395212-596B-50CE-B68E-CE62A942E1FB}"/>
              </a:ext>
            </a:extLst>
          </p:cNvPr>
          <p:cNvPicPr>
            <a:picLocks noChangeAspect="1"/>
          </p:cNvPicPr>
          <p:nvPr/>
        </p:nvPicPr>
        <p:blipFill rotWithShape="1">
          <a:blip r:embed="rId3">
            <a:alphaModFix amt="85000"/>
          </a:blip>
          <a:srcRect l="30671" t="5433" r="34516" b="12050"/>
          <a:stretch/>
        </p:blipFill>
        <p:spPr>
          <a:xfrm rot="5400000">
            <a:off x="4074588" y="-4074592"/>
            <a:ext cx="10477500" cy="18626684"/>
          </a:xfrm>
          <a:prstGeom prst="rect">
            <a:avLst/>
          </a:prstGeom>
        </p:spPr>
      </p:pic>
      <p:grpSp>
        <p:nvGrpSpPr>
          <p:cNvPr id="14" name="Group 2">
            <a:extLst>
              <a:ext uri="{FF2B5EF4-FFF2-40B4-BE49-F238E27FC236}">
                <a16:creationId xmlns:a16="http://schemas.microsoft.com/office/drawing/2014/main" id="{6B1CC4AC-361D-4963-9B6D-4F2016652C87}"/>
              </a:ext>
            </a:extLst>
          </p:cNvPr>
          <p:cNvGrpSpPr/>
          <p:nvPr/>
        </p:nvGrpSpPr>
        <p:grpSpPr>
          <a:xfrm rot="-10800000">
            <a:off x="-376403" y="5829299"/>
            <a:ext cx="19234690" cy="5413635"/>
            <a:chOff x="0" y="0"/>
            <a:chExt cx="3804182" cy="1426105"/>
          </a:xfrm>
        </p:grpSpPr>
        <p:sp>
          <p:nvSpPr>
            <p:cNvPr id="16" name="Freeform 3">
              <a:extLst>
                <a:ext uri="{FF2B5EF4-FFF2-40B4-BE49-F238E27FC236}">
                  <a16:creationId xmlns:a16="http://schemas.microsoft.com/office/drawing/2014/main" id="{3435845C-045A-53D2-B0C5-C6FB8DDDE900}"/>
                </a:ext>
              </a:extLst>
            </p:cNvPr>
            <p:cNvSpPr/>
            <p:nvPr/>
          </p:nvSpPr>
          <p:spPr>
            <a:xfrm>
              <a:off x="0" y="0"/>
              <a:ext cx="3804182" cy="1463218"/>
            </a:xfrm>
            <a:custGeom>
              <a:avLst/>
              <a:gdLst/>
              <a:ahLst/>
              <a:cxnLst/>
              <a:rect l="l" t="t" r="r" b="b"/>
              <a:pathLst>
                <a:path w="3804182" h="1463218">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17" name="TextBox 4">
              <a:extLst>
                <a:ext uri="{FF2B5EF4-FFF2-40B4-BE49-F238E27FC236}">
                  <a16:creationId xmlns:a16="http://schemas.microsoft.com/office/drawing/2014/main" id="{9E69DC9F-A463-0465-FFE0-2840F52D664E}"/>
                </a:ext>
              </a:extLst>
            </p:cNvPr>
            <p:cNvSpPr txBox="1"/>
            <p:nvPr/>
          </p:nvSpPr>
          <p:spPr>
            <a:xfrm>
              <a:off x="0" y="-66675"/>
              <a:ext cx="3804182" cy="1187186"/>
            </a:xfrm>
            <a:prstGeom prst="rect">
              <a:avLst/>
            </a:prstGeom>
          </p:spPr>
          <p:txBody>
            <a:bodyPr lIns="50800" tIns="50800" rIns="50800" bIns="50800" rtlCol="0" anchor="ctr"/>
            <a:lstStyle/>
            <a:p>
              <a:pPr algn="ctr">
                <a:lnSpc>
                  <a:spcPts val="3750"/>
                </a:lnSpc>
              </a:pPr>
              <a:endParaRPr/>
            </a:p>
          </p:txBody>
        </p:sp>
      </p:grpSp>
      <p:sp>
        <p:nvSpPr>
          <p:cNvPr id="11" name="Freeform 11">
            <a:extLst>
              <a:ext uri="{FF2B5EF4-FFF2-40B4-BE49-F238E27FC236}">
                <a16:creationId xmlns:a16="http://schemas.microsoft.com/office/drawing/2014/main" id="{C134DD52-69AE-12EB-3AB2-8A5BE5E8797D}"/>
              </a:ext>
            </a:extLst>
          </p:cNvPr>
          <p:cNvSpPr/>
          <p:nvPr/>
        </p:nvSpPr>
        <p:spPr>
          <a:xfrm>
            <a:off x="647672" y="8148343"/>
            <a:ext cx="1982724" cy="1263986"/>
          </a:xfrm>
          <a:custGeom>
            <a:avLst/>
            <a:gdLst/>
            <a:ahLst/>
            <a:cxnLst/>
            <a:rect l="l" t="t" r="r" b="b"/>
            <a:pathLst>
              <a:path w="1982724" h="1263986">
                <a:moveTo>
                  <a:pt x="0" y="0"/>
                </a:moveTo>
                <a:lnTo>
                  <a:pt x="1982724" y="0"/>
                </a:lnTo>
                <a:lnTo>
                  <a:pt x="1982724" y="1263986"/>
                </a:lnTo>
                <a:lnTo>
                  <a:pt x="0" y="126398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3">
            <a:extLst>
              <a:ext uri="{FF2B5EF4-FFF2-40B4-BE49-F238E27FC236}">
                <a16:creationId xmlns:a16="http://schemas.microsoft.com/office/drawing/2014/main" id="{E30EFC51-7B44-9F70-1AB9-5AA162EFB0F4}"/>
              </a:ext>
            </a:extLst>
          </p:cNvPr>
          <p:cNvSpPr txBox="1"/>
          <p:nvPr/>
        </p:nvSpPr>
        <p:spPr>
          <a:xfrm>
            <a:off x="3278068" y="7720578"/>
            <a:ext cx="10822445" cy="1818303"/>
          </a:xfrm>
          <a:prstGeom prst="rect">
            <a:avLst/>
          </a:prstGeom>
        </p:spPr>
        <p:txBody>
          <a:bodyPr wrap="square" lIns="0" tIns="0" rIns="0" bIns="0" rtlCol="0" anchor="t">
            <a:spAutoFit/>
          </a:bodyPr>
          <a:lstStyle/>
          <a:p>
            <a:pPr algn="l">
              <a:lnSpc>
                <a:spcPts val="7186"/>
              </a:lnSpc>
            </a:pPr>
            <a:r>
              <a:rPr lang="en-US" sz="5988" dirty="0">
                <a:solidFill>
                  <a:srgbClr val="FFFFFF"/>
                </a:solidFill>
                <a:latin typeface="Effra"/>
                <a:ea typeface="Effra"/>
                <a:cs typeface="Effra"/>
                <a:sym typeface="Effra"/>
              </a:rPr>
              <a:t>Access to </a:t>
            </a:r>
            <a:r>
              <a:rPr lang="en-US" sz="5988" dirty="0">
                <a:solidFill>
                  <a:srgbClr val="FFCF01"/>
                </a:solidFill>
                <a:latin typeface="Effra"/>
                <a:ea typeface="Effra"/>
                <a:cs typeface="Effra"/>
                <a:sym typeface="Effra"/>
              </a:rPr>
              <a:t>Education</a:t>
            </a:r>
            <a:r>
              <a:rPr lang="en-US" sz="5988" dirty="0">
                <a:solidFill>
                  <a:srgbClr val="FFFFFF"/>
                </a:solidFill>
                <a:latin typeface="Effra"/>
                <a:ea typeface="Effra"/>
                <a:cs typeface="Effra"/>
                <a:sym typeface="Effra"/>
              </a:rPr>
              <a:t> or </a:t>
            </a:r>
            <a:r>
              <a:rPr lang="en-US" sz="5988" dirty="0">
                <a:solidFill>
                  <a:srgbClr val="FFCF01"/>
                </a:solidFill>
                <a:latin typeface="Effra"/>
                <a:ea typeface="Effra"/>
                <a:cs typeface="Effra"/>
                <a:sym typeface="Effra"/>
              </a:rPr>
              <a:t>Economic Empowerment</a:t>
            </a:r>
          </a:p>
        </p:txBody>
      </p:sp>
      <p:sp>
        <p:nvSpPr>
          <p:cNvPr id="12" name="Freeform 7">
            <a:extLst>
              <a:ext uri="{FF2B5EF4-FFF2-40B4-BE49-F238E27FC236}">
                <a16:creationId xmlns:a16="http://schemas.microsoft.com/office/drawing/2014/main" id="{9AD8F2E9-8B6D-573B-DA3E-4FB8770A602F}"/>
              </a:ext>
            </a:extLst>
          </p:cNvPr>
          <p:cNvSpPr/>
          <p:nvPr/>
        </p:nvSpPr>
        <p:spPr>
          <a:xfrm>
            <a:off x="15345606" y="91954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en-US"/>
          </a:p>
        </p:txBody>
      </p:sp>
    </p:spTree>
    <p:extLst>
      <p:ext uri="{BB962C8B-B14F-4D97-AF65-F5344CB8AC3E}">
        <p14:creationId xmlns:p14="http://schemas.microsoft.com/office/powerpoint/2010/main" val="3366713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0FE8D-8AFF-E6EE-4E99-5F15F474545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3182611-DC60-1E93-B3FD-357B72815F3D}"/>
              </a:ext>
            </a:extLst>
          </p:cNvPr>
          <p:cNvGrpSpPr/>
          <p:nvPr/>
        </p:nvGrpSpPr>
        <p:grpSpPr>
          <a:xfrm>
            <a:off x="-481879" y="-160766"/>
            <a:ext cx="19281670" cy="2691533"/>
            <a:chOff x="0" y="0"/>
            <a:chExt cx="5078300" cy="708881"/>
          </a:xfrm>
        </p:grpSpPr>
        <p:sp>
          <p:nvSpPr>
            <p:cNvPr id="3" name="Freeform 3">
              <a:extLst>
                <a:ext uri="{FF2B5EF4-FFF2-40B4-BE49-F238E27FC236}">
                  <a16:creationId xmlns:a16="http://schemas.microsoft.com/office/drawing/2014/main" id="{553D472B-227B-41D8-0BB2-40A49397BB6F}"/>
                </a:ext>
              </a:extLst>
            </p:cNvPr>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a:extLst>
                <a:ext uri="{FF2B5EF4-FFF2-40B4-BE49-F238E27FC236}">
                  <a16:creationId xmlns:a16="http://schemas.microsoft.com/office/drawing/2014/main" id="{AF5F4AF3-BFEA-4DDB-CFCD-268E428F2589}"/>
                </a:ext>
              </a:extLst>
            </p:cNvPr>
            <p:cNvSpPr txBox="1"/>
            <p:nvPr/>
          </p:nvSpPr>
          <p:spPr>
            <a:xfrm>
              <a:off x="0" y="-38100"/>
              <a:ext cx="5078300" cy="746981"/>
            </a:xfrm>
            <a:prstGeom prst="rect">
              <a:avLst/>
            </a:prstGeom>
          </p:spPr>
          <p:txBody>
            <a:bodyPr lIns="50800" tIns="50800" rIns="50800" bIns="50800" rtlCol="0" anchor="ctr"/>
            <a:lstStyle/>
            <a:p>
              <a:pPr algn="ctr">
                <a:lnSpc>
                  <a:spcPts val="2659"/>
                </a:lnSpc>
              </a:pPr>
              <a:endParaRPr/>
            </a:p>
          </p:txBody>
        </p:sp>
      </p:grpSp>
      <p:grpSp>
        <p:nvGrpSpPr>
          <p:cNvPr id="5" name="Group 5">
            <a:extLst>
              <a:ext uri="{FF2B5EF4-FFF2-40B4-BE49-F238E27FC236}">
                <a16:creationId xmlns:a16="http://schemas.microsoft.com/office/drawing/2014/main" id="{94590D01-1361-D2BD-9EE5-11BBB83DB5E9}"/>
              </a:ext>
            </a:extLst>
          </p:cNvPr>
          <p:cNvGrpSpPr/>
          <p:nvPr/>
        </p:nvGrpSpPr>
        <p:grpSpPr>
          <a:xfrm>
            <a:off x="831324" y="3103182"/>
            <a:ext cx="5047025" cy="6155118"/>
            <a:chOff x="0" y="0"/>
            <a:chExt cx="1329258" cy="1621101"/>
          </a:xfrm>
        </p:grpSpPr>
        <p:sp>
          <p:nvSpPr>
            <p:cNvPr id="6" name="Freeform 6">
              <a:extLst>
                <a:ext uri="{FF2B5EF4-FFF2-40B4-BE49-F238E27FC236}">
                  <a16:creationId xmlns:a16="http://schemas.microsoft.com/office/drawing/2014/main" id="{C9961231-A2FA-7015-11FA-554C1CE4E96B}"/>
                </a:ext>
              </a:extLst>
            </p:cNvPr>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en-US"/>
            </a:p>
          </p:txBody>
        </p:sp>
        <p:sp>
          <p:nvSpPr>
            <p:cNvPr id="7" name="TextBox 7">
              <a:extLst>
                <a:ext uri="{FF2B5EF4-FFF2-40B4-BE49-F238E27FC236}">
                  <a16:creationId xmlns:a16="http://schemas.microsoft.com/office/drawing/2014/main" id="{4F78B701-99F5-8FC9-58AA-AF4998C9372D}"/>
                </a:ext>
              </a:extLst>
            </p:cNvPr>
            <p:cNvSpPr txBox="1"/>
            <p:nvPr/>
          </p:nvSpPr>
          <p:spPr>
            <a:xfrm>
              <a:off x="0" y="-66675"/>
              <a:ext cx="1329258" cy="1687776"/>
            </a:xfrm>
            <a:prstGeom prst="rect">
              <a:avLst/>
            </a:prstGeom>
          </p:spPr>
          <p:txBody>
            <a:bodyPr lIns="50800" tIns="50800" rIns="50800" bIns="50800" rtlCol="0" anchor="ctr"/>
            <a:lstStyle/>
            <a:p>
              <a:pPr algn="ctr">
                <a:lnSpc>
                  <a:spcPts val="3750"/>
                </a:lnSpc>
              </a:pPr>
              <a:endParaRPr/>
            </a:p>
          </p:txBody>
        </p:sp>
      </p:grpSp>
      <p:sp>
        <p:nvSpPr>
          <p:cNvPr id="8" name="Freeform 8">
            <a:extLst>
              <a:ext uri="{FF2B5EF4-FFF2-40B4-BE49-F238E27FC236}">
                <a16:creationId xmlns:a16="http://schemas.microsoft.com/office/drawing/2014/main" id="{A8A826EA-4252-3E81-D3B0-EDBBC5A68CEB}"/>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en-US"/>
          </a:p>
        </p:txBody>
      </p:sp>
      <p:grpSp>
        <p:nvGrpSpPr>
          <p:cNvPr id="9" name="Group 9">
            <a:extLst>
              <a:ext uri="{FF2B5EF4-FFF2-40B4-BE49-F238E27FC236}">
                <a16:creationId xmlns:a16="http://schemas.microsoft.com/office/drawing/2014/main" id="{82D2850C-5DD0-1F0A-F6BA-55B8C1AF1CD2}"/>
              </a:ext>
            </a:extLst>
          </p:cNvPr>
          <p:cNvGrpSpPr/>
          <p:nvPr/>
        </p:nvGrpSpPr>
        <p:grpSpPr>
          <a:xfrm>
            <a:off x="6343929" y="3348393"/>
            <a:ext cx="9480103" cy="2059960"/>
            <a:chOff x="0" y="0"/>
            <a:chExt cx="2496817" cy="542541"/>
          </a:xfrm>
        </p:grpSpPr>
        <p:sp>
          <p:nvSpPr>
            <p:cNvPr id="10" name="Freeform 10">
              <a:extLst>
                <a:ext uri="{FF2B5EF4-FFF2-40B4-BE49-F238E27FC236}">
                  <a16:creationId xmlns:a16="http://schemas.microsoft.com/office/drawing/2014/main" id="{5C05EBF3-A5DD-4CD5-EF98-4A33F21AFBB2}"/>
                </a:ext>
              </a:extLst>
            </p:cNvPr>
            <p:cNvSpPr/>
            <p:nvPr/>
          </p:nvSpPr>
          <p:spPr>
            <a:xfrm>
              <a:off x="0" y="0"/>
              <a:ext cx="2496817" cy="542541"/>
            </a:xfrm>
            <a:custGeom>
              <a:avLst/>
              <a:gdLst/>
              <a:ahLst/>
              <a:cxnLst/>
              <a:rect l="l" t="t" r="r" b="b"/>
              <a:pathLst>
                <a:path w="2496817" h="542541">
                  <a:moveTo>
                    <a:pt x="41649" y="0"/>
                  </a:moveTo>
                  <a:lnTo>
                    <a:pt x="2455168" y="0"/>
                  </a:lnTo>
                  <a:cubicBezTo>
                    <a:pt x="2478170" y="0"/>
                    <a:pt x="2496817" y="18647"/>
                    <a:pt x="2496817" y="41649"/>
                  </a:cubicBezTo>
                  <a:lnTo>
                    <a:pt x="2496817" y="500892"/>
                  </a:lnTo>
                  <a:cubicBezTo>
                    <a:pt x="2496817" y="511938"/>
                    <a:pt x="2492429" y="522532"/>
                    <a:pt x="2484618" y="530342"/>
                  </a:cubicBezTo>
                  <a:cubicBezTo>
                    <a:pt x="2476808" y="538153"/>
                    <a:pt x="2466214" y="542541"/>
                    <a:pt x="2455168" y="542541"/>
                  </a:cubicBezTo>
                  <a:lnTo>
                    <a:pt x="41649" y="542541"/>
                  </a:lnTo>
                  <a:cubicBezTo>
                    <a:pt x="18647" y="542541"/>
                    <a:pt x="0" y="523894"/>
                    <a:pt x="0" y="500892"/>
                  </a:cubicBezTo>
                  <a:lnTo>
                    <a:pt x="0" y="41649"/>
                  </a:lnTo>
                  <a:cubicBezTo>
                    <a:pt x="0" y="18647"/>
                    <a:pt x="18647" y="0"/>
                    <a:pt x="41649" y="0"/>
                  </a:cubicBezTo>
                  <a:close/>
                </a:path>
              </a:pathLst>
            </a:custGeom>
            <a:solidFill>
              <a:srgbClr val="69A4E4"/>
            </a:solidFill>
          </p:spPr>
          <p:txBody>
            <a:bodyPr/>
            <a:lstStyle/>
            <a:p>
              <a:endParaRPr lang="en-US"/>
            </a:p>
          </p:txBody>
        </p:sp>
        <p:sp>
          <p:nvSpPr>
            <p:cNvPr id="11" name="TextBox 11">
              <a:extLst>
                <a:ext uri="{FF2B5EF4-FFF2-40B4-BE49-F238E27FC236}">
                  <a16:creationId xmlns:a16="http://schemas.microsoft.com/office/drawing/2014/main" id="{52662A78-EC7A-1890-878B-AC2F5637DAA1}"/>
                </a:ext>
              </a:extLst>
            </p:cNvPr>
            <p:cNvSpPr txBox="1"/>
            <p:nvPr/>
          </p:nvSpPr>
          <p:spPr>
            <a:xfrm>
              <a:off x="0" y="-38100"/>
              <a:ext cx="2496817" cy="580641"/>
            </a:xfrm>
            <a:prstGeom prst="rect">
              <a:avLst/>
            </a:prstGeom>
          </p:spPr>
          <p:txBody>
            <a:bodyPr lIns="50800" tIns="50800" rIns="50800" bIns="50800" rtlCol="0" anchor="ctr"/>
            <a:lstStyle/>
            <a:p>
              <a:pPr algn="ctr">
                <a:lnSpc>
                  <a:spcPts val="2659"/>
                </a:lnSpc>
              </a:pPr>
              <a:endParaRPr/>
            </a:p>
          </p:txBody>
        </p:sp>
      </p:grpSp>
      <p:sp>
        <p:nvSpPr>
          <p:cNvPr id="12" name="TextBox 12">
            <a:extLst>
              <a:ext uri="{FF2B5EF4-FFF2-40B4-BE49-F238E27FC236}">
                <a16:creationId xmlns:a16="http://schemas.microsoft.com/office/drawing/2014/main" id="{54A0EFE0-47FC-040C-100C-C55E75E0E3D8}"/>
              </a:ext>
            </a:extLst>
          </p:cNvPr>
          <p:cNvSpPr txBox="1"/>
          <p:nvPr/>
        </p:nvSpPr>
        <p:spPr>
          <a:xfrm>
            <a:off x="1107576" y="4198765"/>
            <a:ext cx="4494520" cy="3612002"/>
          </a:xfrm>
          <a:prstGeom prst="rect">
            <a:avLst/>
          </a:prstGeom>
        </p:spPr>
        <p:txBody>
          <a:bodyPr lIns="0" tIns="0" rIns="0" bIns="0" rtlCol="0" anchor="t">
            <a:spAutoFit/>
          </a:bodyPr>
          <a:lstStyle/>
          <a:p>
            <a:pPr algn="ctr">
              <a:lnSpc>
                <a:spcPts val="9263"/>
              </a:lnSpc>
            </a:pPr>
            <a:r>
              <a:rPr lang="en-US" sz="6617" b="1" dirty="0">
                <a:solidFill>
                  <a:srgbClr val="1F497D"/>
                </a:solidFill>
                <a:latin typeface="Calibri (MS) Bold"/>
                <a:ea typeface="Calibri (MS) Bold"/>
                <a:cs typeface="Calibri (MS) Bold"/>
                <a:sym typeface="Calibri (MS) Bold"/>
              </a:rPr>
              <a:t>Education vs. </a:t>
            </a:r>
            <a:r>
              <a:rPr lang="en-US" sz="6617" b="1" dirty="0" err="1">
                <a:solidFill>
                  <a:srgbClr val="1F497D"/>
                </a:solidFill>
                <a:latin typeface="Calibri (MS) Bold"/>
                <a:ea typeface="Calibri (MS) Bold"/>
                <a:cs typeface="Calibri (MS) Bold"/>
                <a:sym typeface="Calibri (MS) Bold"/>
              </a:rPr>
              <a:t>Education</a:t>
            </a:r>
            <a:r>
              <a:rPr lang="en-US" sz="6617" b="1" i="1" dirty="0" err="1">
                <a:solidFill>
                  <a:srgbClr val="A92A61"/>
                </a:solidFill>
                <a:latin typeface="Calibri (MS) Bold Italics"/>
                <a:ea typeface="Calibri (MS) Bold Italics"/>
                <a:cs typeface="Calibri (MS) Bold Italics"/>
                <a:sym typeface="Calibri (MS) Bold Italics"/>
              </a:rPr>
              <a:t>AL</a:t>
            </a:r>
            <a:endParaRPr lang="en-US" sz="6617" b="1" i="1" dirty="0">
              <a:solidFill>
                <a:srgbClr val="A92A61"/>
              </a:solidFill>
              <a:latin typeface="Calibri (MS) Bold Italics"/>
              <a:ea typeface="Calibri (MS) Bold Italics"/>
              <a:cs typeface="Calibri (MS) Bold Italics"/>
              <a:sym typeface="Calibri (MS) Bold Italics"/>
            </a:endParaRPr>
          </a:p>
        </p:txBody>
      </p:sp>
      <p:sp>
        <p:nvSpPr>
          <p:cNvPr id="13" name="TextBox 13">
            <a:extLst>
              <a:ext uri="{FF2B5EF4-FFF2-40B4-BE49-F238E27FC236}">
                <a16:creationId xmlns:a16="http://schemas.microsoft.com/office/drawing/2014/main" id="{FAE685AF-7FDB-8846-3110-FAA739DD02E6}"/>
              </a:ext>
            </a:extLst>
          </p:cNvPr>
          <p:cNvSpPr txBox="1"/>
          <p:nvPr/>
        </p:nvSpPr>
        <p:spPr>
          <a:xfrm>
            <a:off x="8113242" y="3700269"/>
            <a:ext cx="7682357" cy="1356205"/>
          </a:xfrm>
          <a:prstGeom prst="rect">
            <a:avLst/>
          </a:prstGeom>
        </p:spPr>
        <p:txBody>
          <a:bodyPr lIns="0" tIns="0" rIns="0" bIns="0" rtlCol="0" anchor="t">
            <a:spAutoFit/>
          </a:bodyPr>
          <a:lstStyle/>
          <a:p>
            <a:pPr algn="l">
              <a:lnSpc>
                <a:spcPts val="5500"/>
              </a:lnSpc>
            </a:pPr>
            <a:r>
              <a:rPr lang="en-US" sz="4800" dirty="0">
                <a:solidFill>
                  <a:schemeClr val="bg1"/>
                </a:solidFill>
                <a:latin typeface="Calibri (MS)"/>
                <a:ea typeface="Calibri (MS)"/>
                <a:cs typeface="Calibri (MS)"/>
                <a:sym typeface="Calibri (MS)"/>
              </a:rPr>
              <a:t>Formal Education</a:t>
            </a:r>
            <a:r>
              <a:rPr lang="en-US" sz="4800" dirty="0">
                <a:solidFill>
                  <a:srgbClr val="000000"/>
                </a:solidFill>
                <a:latin typeface="Calibri (MS)"/>
                <a:ea typeface="Calibri (MS)"/>
                <a:cs typeface="Calibri (MS)"/>
                <a:sym typeface="Calibri (MS)"/>
              </a:rPr>
              <a:t> </a:t>
            </a:r>
            <a:r>
              <a:rPr lang="en-US" sz="3600" dirty="0">
                <a:solidFill>
                  <a:srgbClr val="000000"/>
                </a:solidFill>
                <a:latin typeface="Calibri (MS)"/>
                <a:ea typeface="Calibri (MS)"/>
                <a:cs typeface="Calibri (MS)"/>
                <a:sym typeface="Calibri (MS)"/>
              </a:rPr>
              <a:t>=</a:t>
            </a:r>
            <a:r>
              <a:rPr lang="en-US" sz="4500" dirty="0">
                <a:solidFill>
                  <a:srgbClr val="000000"/>
                </a:solidFill>
                <a:latin typeface="Calibri (MS)"/>
                <a:ea typeface="Calibri (MS)"/>
                <a:cs typeface="Calibri (MS)"/>
                <a:sym typeface="Calibri (MS)"/>
              </a:rPr>
              <a:t> </a:t>
            </a:r>
            <a:r>
              <a:rPr lang="en-US" sz="3600" dirty="0">
                <a:solidFill>
                  <a:srgbClr val="000000"/>
                </a:solidFill>
                <a:latin typeface="Calibri (MS)"/>
                <a:ea typeface="Calibri (MS)"/>
                <a:cs typeface="Calibri (MS)"/>
                <a:sym typeface="Calibri (MS)"/>
              </a:rPr>
              <a:t>structured program (certificate, diploma, degree)</a:t>
            </a:r>
            <a:endParaRPr lang="en-US" sz="4500" dirty="0">
              <a:solidFill>
                <a:srgbClr val="000000"/>
              </a:solidFill>
              <a:latin typeface="Calibri (MS)"/>
              <a:ea typeface="Calibri (MS)"/>
              <a:cs typeface="Calibri (MS)"/>
              <a:sym typeface="Calibri (MS)"/>
            </a:endParaRPr>
          </a:p>
        </p:txBody>
      </p:sp>
      <p:grpSp>
        <p:nvGrpSpPr>
          <p:cNvPr id="14" name="Group 14">
            <a:extLst>
              <a:ext uri="{FF2B5EF4-FFF2-40B4-BE49-F238E27FC236}">
                <a16:creationId xmlns:a16="http://schemas.microsoft.com/office/drawing/2014/main" id="{820EA1FA-6B40-595B-CECA-41A92ADC8922}"/>
              </a:ext>
            </a:extLst>
          </p:cNvPr>
          <p:cNvGrpSpPr/>
          <p:nvPr/>
        </p:nvGrpSpPr>
        <p:grpSpPr>
          <a:xfrm>
            <a:off x="7645216" y="5735819"/>
            <a:ext cx="9961236" cy="2979746"/>
            <a:chOff x="0" y="0"/>
            <a:chExt cx="2623535" cy="784789"/>
          </a:xfrm>
        </p:grpSpPr>
        <p:sp>
          <p:nvSpPr>
            <p:cNvPr id="15" name="Freeform 15">
              <a:extLst>
                <a:ext uri="{FF2B5EF4-FFF2-40B4-BE49-F238E27FC236}">
                  <a16:creationId xmlns:a16="http://schemas.microsoft.com/office/drawing/2014/main" id="{9A37A6B6-F680-4729-51C2-E0DBD35E3ADD}"/>
                </a:ext>
              </a:extLst>
            </p:cNvPr>
            <p:cNvSpPr/>
            <p:nvPr/>
          </p:nvSpPr>
          <p:spPr>
            <a:xfrm>
              <a:off x="0" y="0"/>
              <a:ext cx="2623535" cy="784789"/>
            </a:xfrm>
            <a:custGeom>
              <a:avLst/>
              <a:gdLst/>
              <a:ahLst/>
              <a:cxnLst/>
              <a:rect l="l" t="t" r="r" b="b"/>
              <a:pathLst>
                <a:path w="2623535" h="784789">
                  <a:moveTo>
                    <a:pt x="39637" y="0"/>
                  </a:moveTo>
                  <a:lnTo>
                    <a:pt x="2583898" y="0"/>
                  </a:lnTo>
                  <a:cubicBezTo>
                    <a:pt x="2605789" y="0"/>
                    <a:pt x="2623535" y="17746"/>
                    <a:pt x="2623535" y="39637"/>
                  </a:cubicBezTo>
                  <a:lnTo>
                    <a:pt x="2623535" y="745152"/>
                  </a:lnTo>
                  <a:cubicBezTo>
                    <a:pt x="2623535" y="767043"/>
                    <a:pt x="2605789" y="784789"/>
                    <a:pt x="2583898" y="784789"/>
                  </a:cubicBezTo>
                  <a:lnTo>
                    <a:pt x="39637" y="784789"/>
                  </a:lnTo>
                  <a:cubicBezTo>
                    <a:pt x="17746" y="784789"/>
                    <a:pt x="0" y="767043"/>
                    <a:pt x="0" y="745152"/>
                  </a:cubicBezTo>
                  <a:lnTo>
                    <a:pt x="0" y="39637"/>
                  </a:lnTo>
                  <a:cubicBezTo>
                    <a:pt x="0" y="17746"/>
                    <a:pt x="17746" y="0"/>
                    <a:pt x="39637" y="0"/>
                  </a:cubicBezTo>
                  <a:close/>
                </a:path>
              </a:pathLst>
            </a:custGeom>
            <a:solidFill>
              <a:srgbClr val="69A4E4"/>
            </a:solidFill>
          </p:spPr>
          <p:txBody>
            <a:bodyPr/>
            <a:lstStyle/>
            <a:p>
              <a:endParaRPr lang="en-US"/>
            </a:p>
          </p:txBody>
        </p:sp>
        <p:sp>
          <p:nvSpPr>
            <p:cNvPr id="16" name="TextBox 16">
              <a:extLst>
                <a:ext uri="{FF2B5EF4-FFF2-40B4-BE49-F238E27FC236}">
                  <a16:creationId xmlns:a16="http://schemas.microsoft.com/office/drawing/2014/main" id="{EE0DA048-4735-BB97-C4D1-1B86935ED078}"/>
                </a:ext>
              </a:extLst>
            </p:cNvPr>
            <p:cNvSpPr txBox="1"/>
            <p:nvPr/>
          </p:nvSpPr>
          <p:spPr>
            <a:xfrm>
              <a:off x="0" y="-38100"/>
              <a:ext cx="2623535" cy="822889"/>
            </a:xfrm>
            <a:prstGeom prst="rect">
              <a:avLst/>
            </a:prstGeom>
          </p:spPr>
          <p:txBody>
            <a:bodyPr lIns="50800" tIns="50800" rIns="50800" bIns="50800" rtlCol="0" anchor="ctr"/>
            <a:lstStyle/>
            <a:p>
              <a:pPr algn="ctr">
                <a:lnSpc>
                  <a:spcPts val="2659"/>
                </a:lnSpc>
              </a:pPr>
              <a:endParaRPr/>
            </a:p>
          </p:txBody>
        </p:sp>
      </p:grpSp>
      <p:sp>
        <p:nvSpPr>
          <p:cNvPr id="17" name="TextBox 17">
            <a:extLst>
              <a:ext uri="{FF2B5EF4-FFF2-40B4-BE49-F238E27FC236}">
                <a16:creationId xmlns:a16="http://schemas.microsoft.com/office/drawing/2014/main" id="{9A9DC158-7A0A-849C-0F46-FFC519DBA4C7}"/>
              </a:ext>
            </a:extLst>
          </p:cNvPr>
          <p:cNvSpPr txBox="1"/>
          <p:nvPr/>
        </p:nvSpPr>
        <p:spPr>
          <a:xfrm>
            <a:off x="7907246" y="6262172"/>
            <a:ext cx="8283491" cy="1535741"/>
          </a:xfrm>
          <a:prstGeom prst="rect">
            <a:avLst/>
          </a:prstGeom>
        </p:spPr>
        <p:txBody>
          <a:bodyPr wrap="square" lIns="0" tIns="0" rIns="0" bIns="0" rtlCol="0" anchor="t">
            <a:spAutoFit/>
          </a:bodyPr>
          <a:lstStyle/>
          <a:p>
            <a:pPr algn="l">
              <a:lnSpc>
                <a:spcPts val="6302"/>
              </a:lnSpc>
              <a:spcBef>
                <a:spcPct val="0"/>
              </a:spcBef>
            </a:pPr>
            <a:r>
              <a:rPr lang="en-US" sz="4800" dirty="0" err="1">
                <a:solidFill>
                  <a:schemeClr val="bg1"/>
                </a:solidFill>
                <a:latin typeface="Calibri (MS)"/>
                <a:ea typeface="Calibri (MS)"/>
                <a:cs typeface="Calibri (MS)"/>
                <a:sym typeface="Calibri (MS)"/>
              </a:rPr>
              <a:t>Education</a:t>
            </a:r>
            <a:r>
              <a:rPr lang="en-US" sz="4800" i="1" dirty="0" err="1">
                <a:solidFill>
                  <a:schemeClr val="bg1"/>
                </a:solidFill>
                <a:latin typeface="Calibri (MS)"/>
                <a:ea typeface="Calibri (MS)"/>
                <a:cs typeface="Calibri (MS)"/>
                <a:sym typeface="Calibri (MS)"/>
              </a:rPr>
              <a:t>AL</a:t>
            </a:r>
            <a:r>
              <a:rPr lang="en-US" sz="4501" dirty="0">
                <a:solidFill>
                  <a:srgbClr val="000000"/>
                </a:solidFill>
                <a:latin typeface="Calibri (MS)"/>
                <a:ea typeface="Calibri (MS)"/>
                <a:cs typeface="Calibri (MS)"/>
                <a:sym typeface="Calibri (MS)"/>
              </a:rPr>
              <a:t> </a:t>
            </a:r>
            <a:r>
              <a:rPr lang="en-US" sz="3600" dirty="0">
                <a:solidFill>
                  <a:srgbClr val="000000"/>
                </a:solidFill>
                <a:latin typeface="Calibri (MS)"/>
                <a:ea typeface="Calibri (MS)"/>
                <a:cs typeface="Calibri (MS)"/>
                <a:sym typeface="Calibri (MS)"/>
              </a:rPr>
              <a:t>= awareness raising, but not increasing likelihood of a credential</a:t>
            </a:r>
          </a:p>
        </p:txBody>
      </p:sp>
      <p:sp>
        <p:nvSpPr>
          <p:cNvPr id="18" name="Freeform 18">
            <a:extLst>
              <a:ext uri="{FF2B5EF4-FFF2-40B4-BE49-F238E27FC236}">
                <a16:creationId xmlns:a16="http://schemas.microsoft.com/office/drawing/2014/main" id="{8808EE24-52A7-5E40-2766-AB82E376FE35}"/>
              </a:ext>
            </a:extLst>
          </p:cNvPr>
          <p:cNvSpPr/>
          <p:nvPr/>
        </p:nvSpPr>
        <p:spPr>
          <a:xfrm>
            <a:off x="6507934" y="3863779"/>
            <a:ext cx="1225222" cy="1029187"/>
          </a:xfrm>
          <a:custGeom>
            <a:avLst/>
            <a:gdLst/>
            <a:ahLst/>
            <a:cxnLst/>
            <a:rect l="l" t="t" r="r" b="b"/>
            <a:pathLst>
              <a:path w="1225222" h="1029187">
                <a:moveTo>
                  <a:pt x="0" y="0"/>
                </a:moveTo>
                <a:lnTo>
                  <a:pt x="1225223" y="0"/>
                </a:lnTo>
                <a:lnTo>
                  <a:pt x="1225223" y="1029187"/>
                </a:lnTo>
                <a:lnTo>
                  <a:pt x="0" y="10291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9" name="Freeform 19">
            <a:extLst>
              <a:ext uri="{FF2B5EF4-FFF2-40B4-BE49-F238E27FC236}">
                <a16:creationId xmlns:a16="http://schemas.microsoft.com/office/drawing/2014/main" id="{A4566823-0ED4-E1EF-93C6-F01FED7F991D}"/>
              </a:ext>
            </a:extLst>
          </p:cNvPr>
          <p:cNvSpPr/>
          <p:nvPr/>
        </p:nvSpPr>
        <p:spPr>
          <a:xfrm>
            <a:off x="15955202" y="6557996"/>
            <a:ext cx="1225222" cy="1335392"/>
          </a:xfrm>
          <a:custGeom>
            <a:avLst/>
            <a:gdLst/>
            <a:ahLst/>
            <a:cxnLst/>
            <a:rect l="l" t="t" r="r" b="b"/>
            <a:pathLst>
              <a:path w="1225222" h="1335392">
                <a:moveTo>
                  <a:pt x="0" y="0"/>
                </a:moveTo>
                <a:lnTo>
                  <a:pt x="1225222" y="0"/>
                </a:lnTo>
                <a:lnTo>
                  <a:pt x="1225222" y="1335392"/>
                </a:lnTo>
                <a:lnTo>
                  <a:pt x="0" y="1335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20" name="Group 20">
            <a:extLst>
              <a:ext uri="{FF2B5EF4-FFF2-40B4-BE49-F238E27FC236}">
                <a16:creationId xmlns:a16="http://schemas.microsoft.com/office/drawing/2014/main" id="{EF4794FD-E938-37AB-C49A-B9D18D4D1708}"/>
              </a:ext>
            </a:extLst>
          </p:cNvPr>
          <p:cNvGrpSpPr/>
          <p:nvPr/>
        </p:nvGrpSpPr>
        <p:grpSpPr>
          <a:xfrm>
            <a:off x="-329479" y="-8366"/>
            <a:ext cx="19281670" cy="2691533"/>
            <a:chOff x="0" y="0"/>
            <a:chExt cx="5078300" cy="708881"/>
          </a:xfrm>
        </p:grpSpPr>
        <p:sp>
          <p:nvSpPr>
            <p:cNvPr id="21" name="Freeform 21">
              <a:extLst>
                <a:ext uri="{FF2B5EF4-FFF2-40B4-BE49-F238E27FC236}">
                  <a16:creationId xmlns:a16="http://schemas.microsoft.com/office/drawing/2014/main" id="{9EA057F8-521F-25A1-D744-2CD546D4148E}"/>
                </a:ext>
              </a:extLst>
            </p:cNvPr>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22" name="TextBox 22">
              <a:extLst>
                <a:ext uri="{FF2B5EF4-FFF2-40B4-BE49-F238E27FC236}">
                  <a16:creationId xmlns:a16="http://schemas.microsoft.com/office/drawing/2014/main" id="{D481DC8A-7B89-7F18-9DB5-4D67BD7CA8BA}"/>
                </a:ext>
              </a:extLst>
            </p:cNvPr>
            <p:cNvSpPr txBox="1"/>
            <p:nvPr/>
          </p:nvSpPr>
          <p:spPr>
            <a:xfrm>
              <a:off x="0" y="-38100"/>
              <a:ext cx="5078300" cy="746981"/>
            </a:xfrm>
            <a:prstGeom prst="rect">
              <a:avLst/>
            </a:prstGeom>
          </p:spPr>
          <p:txBody>
            <a:bodyPr lIns="50800" tIns="50800" rIns="50800" bIns="50800" rtlCol="0" anchor="ctr"/>
            <a:lstStyle/>
            <a:p>
              <a:pPr algn="ctr">
                <a:lnSpc>
                  <a:spcPts val="2659"/>
                </a:lnSpc>
              </a:pPr>
              <a:endParaRPr/>
            </a:p>
          </p:txBody>
        </p:sp>
      </p:grpSp>
      <p:sp>
        <p:nvSpPr>
          <p:cNvPr id="23" name="TextBox 23">
            <a:extLst>
              <a:ext uri="{FF2B5EF4-FFF2-40B4-BE49-F238E27FC236}">
                <a16:creationId xmlns:a16="http://schemas.microsoft.com/office/drawing/2014/main" id="{5E57A069-C1BC-007E-E6AA-740B706BCAAD}"/>
              </a:ext>
            </a:extLst>
          </p:cNvPr>
          <p:cNvSpPr txBox="1"/>
          <p:nvPr/>
        </p:nvSpPr>
        <p:spPr>
          <a:xfrm>
            <a:off x="3807955" y="519758"/>
            <a:ext cx="12382782" cy="1818303"/>
          </a:xfrm>
          <a:prstGeom prst="rect">
            <a:avLst/>
          </a:prstGeom>
        </p:spPr>
        <p:txBody>
          <a:bodyPr lIns="0" tIns="0" rIns="0" bIns="0" rtlCol="0" anchor="t">
            <a:spAutoFit/>
          </a:bodyPr>
          <a:lstStyle/>
          <a:p>
            <a:pPr algn="l">
              <a:lnSpc>
                <a:spcPts val="7186"/>
              </a:lnSpc>
            </a:pPr>
            <a:r>
              <a:rPr lang="en-US" sz="5988" dirty="0">
                <a:solidFill>
                  <a:srgbClr val="FFFFFF"/>
                </a:solidFill>
                <a:latin typeface="Effra"/>
                <a:ea typeface="Effra"/>
                <a:cs typeface="Effra"/>
                <a:sym typeface="Effra"/>
              </a:rPr>
              <a:t>Access to Education </a:t>
            </a:r>
          </a:p>
          <a:p>
            <a:pPr algn="l">
              <a:lnSpc>
                <a:spcPts val="7186"/>
              </a:lnSpc>
            </a:pPr>
            <a:r>
              <a:rPr lang="en-US" sz="5988" dirty="0">
                <a:solidFill>
                  <a:srgbClr val="FFFFFF"/>
                </a:solidFill>
                <a:latin typeface="Effra"/>
                <a:ea typeface="Effra"/>
                <a:cs typeface="Effra"/>
                <a:sym typeface="Effra"/>
              </a:rPr>
              <a:t>or Economic Empowerment</a:t>
            </a:r>
          </a:p>
        </p:txBody>
      </p:sp>
      <p:sp>
        <p:nvSpPr>
          <p:cNvPr id="24" name="Freeform 24">
            <a:extLst>
              <a:ext uri="{FF2B5EF4-FFF2-40B4-BE49-F238E27FC236}">
                <a16:creationId xmlns:a16="http://schemas.microsoft.com/office/drawing/2014/main" id="{45932A9A-66D2-03A0-5DFB-EB91CA5A8AF0}"/>
              </a:ext>
            </a:extLst>
          </p:cNvPr>
          <p:cNvSpPr/>
          <p:nvPr/>
        </p:nvSpPr>
        <p:spPr>
          <a:xfrm>
            <a:off x="983724" y="796917"/>
            <a:ext cx="1982724" cy="1263986"/>
          </a:xfrm>
          <a:custGeom>
            <a:avLst/>
            <a:gdLst/>
            <a:ahLst/>
            <a:cxnLst/>
            <a:rect l="l" t="t" r="r" b="b"/>
            <a:pathLst>
              <a:path w="1982724" h="1263986">
                <a:moveTo>
                  <a:pt x="0" y="0"/>
                </a:moveTo>
                <a:lnTo>
                  <a:pt x="1982724" y="0"/>
                </a:lnTo>
                <a:lnTo>
                  <a:pt x="1982724" y="1263986"/>
                </a:lnTo>
                <a:lnTo>
                  <a:pt x="0" y="12639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extLst>
      <p:ext uri="{BB962C8B-B14F-4D97-AF65-F5344CB8AC3E}">
        <p14:creationId xmlns:p14="http://schemas.microsoft.com/office/powerpoint/2010/main" val="1332761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6979" b="-42639"/>
              </a:stretch>
            </a:blipFill>
          </p:spPr>
          <p:txBody>
            <a:bodyPr/>
            <a:lstStyle/>
            <a:p>
              <a:endParaRPr lang="en-US"/>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txBody>
          <a:bodyPr/>
          <a:lstStyle/>
          <a:p>
            <a:endParaRPr lang="en-US"/>
          </a:p>
        </p:txBody>
      </p:sp>
      <p:sp>
        <p:nvSpPr>
          <p:cNvPr id="7" name="TextBox 7"/>
          <p:cNvSpPr txBox="1"/>
          <p:nvPr/>
        </p:nvSpPr>
        <p:spPr>
          <a:xfrm>
            <a:off x="2119463" y="3718746"/>
            <a:ext cx="7024537" cy="873760"/>
          </a:xfrm>
          <a:prstGeom prst="rect">
            <a:avLst/>
          </a:prstGeom>
        </p:spPr>
        <p:txBody>
          <a:bodyPr lIns="0" tIns="0" rIns="0" bIns="0" rtlCol="0" anchor="t">
            <a:spAutoFit/>
          </a:bodyPr>
          <a:lstStyle/>
          <a:p>
            <a:pPr algn="l">
              <a:lnSpc>
                <a:spcPts val="6439"/>
              </a:lnSpc>
            </a:pPr>
            <a:r>
              <a:rPr lang="en-US" sz="4599">
                <a:solidFill>
                  <a:srgbClr val="000000"/>
                </a:solidFill>
                <a:latin typeface="Calibri (MS)"/>
                <a:ea typeface="Calibri (MS)"/>
                <a:cs typeface="Calibri (MS)"/>
                <a:sym typeface="Calibri (MS)"/>
              </a:rPr>
              <a:t>Driven by members</a:t>
            </a:r>
          </a:p>
        </p:txBody>
      </p:sp>
      <p:sp>
        <p:nvSpPr>
          <p:cNvPr id="8" name="TextBox 8"/>
          <p:cNvSpPr txBox="1"/>
          <p:nvPr/>
        </p:nvSpPr>
        <p:spPr>
          <a:xfrm>
            <a:off x="2119463" y="1192810"/>
            <a:ext cx="8153208" cy="981101"/>
          </a:xfrm>
          <a:prstGeom prst="rect">
            <a:avLst/>
          </a:prstGeom>
        </p:spPr>
        <p:txBody>
          <a:bodyPr lIns="0" tIns="0" rIns="0" bIns="0" rtlCol="0" anchor="t">
            <a:spAutoFit/>
          </a:bodyPr>
          <a:lstStyle/>
          <a:p>
            <a:pPr algn="just">
              <a:lnSpc>
                <a:spcPts val="7799"/>
              </a:lnSpc>
            </a:pPr>
            <a:r>
              <a:rPr lang="en-US" sz="6500">
                <a:solidFill>
                  <a:srgbClr val="A92A61"/>
                </a:solidFill>
                <a:latin typeface="Effra"/>
                <a:ea typeface="Effra"/>
                <a:cs typeface="Effra"/>
                <a:sym typeface="Effra"/>
              </a:rPr>
              <a:t>Soroptimist-led</a:t>
            </a:r>
          </a:p>
        </p:txBody>
      </p:sp>
      <p:sp>
        <p:nvSpPr>
          <p:cNvPr id="9" name="Freeform 9"/>
          <p:cNvSpPr/>
          <p:nvPr/>
        </p:nvSpPr>
        <p:spPr>
          <a:xfrm>
            <a:off x="870475" y="1228186"/>
            <a:ext cx="804521" cy="910349"/>
          </a:xfrm>
          <a:custGeom>
            <a:avLst/>
            <a:gdLst/>
            <a:ahLst/>
            <a:cxnLst/>
            <a:rect l="l" t="t" r="r" b="b"/>
            <a:pathLst>
              <a:path w="804521" h="910349">
                <a:moveTo>
                  <a:pt x="0" y="0"/>
                </a:moveTo>
                <a:lnTo>
                  <a:pt x="804521" y="0"/>
                </a:lnTo>
                <a:lnTo>
                  <a:pt x="804521" y="910349"/>
                </a:lnTo>
                <a:lnTo>
                  <a:pt x="0" y="910349"/>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US"/>
          </a:p>
        </p:txBody>
      </p:sp>
      <p:sp>
        <p:nvSpPr>
          <p:cNvPr id="10" name="TextBox 10"/>
          <p:cNvSpPr txBox="1"/>
          <p:nvPr/>
        </p:nvSpPr>
        <p:spPr>
          <a:xfrm>
            <a:off x="2119463" y="7118745"/>
            <a:ext cx="7024537" cy="1416177"/>
          </a:xfrm>
          <a:prstGeom prst="rect">
            <a:avLst/>
          </a:prstGeom>
        </p:spPr>
        <p:txBody>
          <a:bodyPr lIns="0" tIns="0" rIns="0" bIns="0" rtlCol="0" anchor="t">
            <a:spAutoFit/>
          </a:bodyPr>
          <a:lstStyle/>
          <a:p>
            <a:pPr algn="l">
              <a:lnSpc>
                <a:spcPts val="5243"/>
              </a:lnSpc>
            </a:pPr>
            <a:r>
              <a:rPr lang="en-US" sz="4599">
                <a:solidFill>
                  <a:srgbClr val="000000"/>
                </a:solidFill>
                <a:latin typeface="Calibri (MS)"/>
                <a:ea typeface="Calibri (MS)"/>
                <a:cs typeface="Calibri (MS)"/>
                <a:sym typeface="Calibri (MS)"/>
              </a:rPr>
              <a:t>Hands-on participation from club members</a:t>
            </a:r>
          </a:p>
        </p:txBody>
      </p:sp>
      <p:sp>
        <p:nvSpPr>
          <p:cNvPr id="11" name="TextBox 11"/>
          <p:cNvSpPr txBox="1"/>
          <p:nvPr/>
        </p:nvSpPr>
        <p:spPr>
          <a:xfrm>
            <a:off x="2119463" y="5147537"/>
            <a:ext cx="7024537" cy="1416177"/>
          </a:xfrm>
          <a:prstGeom prst="rect">
            <a:avLst/>
          </a:prstGeom>
        </p:spPr>
        <p:txBody>
          <a:bodyPr lIns="0" tIns="0" rIns="0" bIns="0" rtlCol="0" anchor="t">
            <a:spAutoFit/>
          </a:bodyPr>
          <a:lstStyle/>
          <a:p>
            <a:pPr algn="l">
              <a:lnSpc>
                <a:spcPts val="5243"/>
              </a:lnSpc>
            </a:pPr>
            <a:r>
              <a:rPr lang="en-US" sz="4599">
                <a:solidFill>
                  <a:srgbClr val="000000"/>
                </a:solidFill>
                <a:latin typeface="Calibri (MS)"/>
                <a:ea typeface="Calibri (MS)"/>
                <a:cs typeface="Calibri (MS)"/>
                <a:sym typeface="Calibri (MS)"/>
              </a:rPr>
              <a:t>Not a donation to another organization</a:t>
            </a:r>
          </a:p>
        </p:txBody>
      </p:sp>
      <p:grpSp>
        <p:nvGrpSpPr>
          <p:cNvPr id="12" name="Group 12"/>
          <p:cNvGrpSpPr/>
          <p:nvPr/>
        </p:nvGrpSpPr>
        <p:grpSpPr>
          <a:xfrm rot="5400000">
            <a:off x="1424673" y="4004894"/>
            <a:ext cx="500647" cy="438066"/>
            <a:chOff x="0" y="0"/>
            <a:chExt cx="812800" cy="711200"/>
          </a:xfrm>
        </p:grpSpPr>
        <p:sp>
          <p:nvSpPr>
            <p:cNvPr id="13" name="Freeform 13"/>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en-US"/>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5" name="Group 15"/>
          <p:cNvGrpSpPr/>
          <p:nvPr/>
        </p:nvGrpSpPr>
        <p:grpSpPr>
          <a:xfrm rot="5400000">
            <a:off x="1416419" y="5339849"/>
            <a:ext cx="500647" cy="421559"/>
            <a:chOff x="0" y="0"/>
            <a:chExt cx="812800" cy="684401"/>
          </a:xfrm>
        </p:grpSpPr>
        <p:sp>
          <p:nvSpPr>
            <p:cNvPr id="16" name="Freeform 16"/>
            <p:cNvSpPr/>
            <p:nvPr/>
          </p:nvSpPr>
          <p:spPr>
            <a:xfrm>
              <a:off x="66617" y="88022"/>
              <a:ext cx="679567" cy="596379"/>
            </a:xfrm>
            <a:custGeom>
              <a:avLst/>
              <a:gdLst/>
              <a:ahLst/>
              <a:cxnLst/>
              <a:rect l="l" t="t" r="r" b="b"/>
              <a:pathLst>
                <a:path w="679567" h="596379">
                  <a:moveTo>
                    <a:pt x="418737" y="44941"/>
                  </a:moveTo>
                  <a:lnTo>
                    <a:pt x="667229" y="463415"/>
                  </a:lnTo>
                  <a:cubicBezTo>
                    <a:pt x="683383" y="490620"/>
                    <a:pt x="683694" y="524403"/>
                    <a:pt x="668042" y="551900"/>
                  </a:cubicBezTo>
                  <a:cubicBezTo>
                    <a:pt x="652390" y="579397"/>
                    <a:pt x="623185" y="596379"/>
                    <a:pt x="591545" y="596379"/>
                  </a:cubicBezTo>
                  <a:lnTo>
                    <a:pt x="88021" y="596379"/>
                  </a:lnTo>
                  <a:cubicBezTo>
                    <a:pt x="56381" y="596379"/>
                    <a:pt x="27176" y="579397"/>
                    <a:pt x="11524" y="551900"/>
                  </a:cubicBezTo>
                  <a:cubicBezTo>
                    <a:pt x="-4128" y="524403"/>
                    <a:pt x="-3817" y="490620"/>
                    <a:pt x="12337" y="463415"/>
                  </a:cubicBezTo>
                  <a:lnTo>
                    <a:pt x="260829" y="44941"/>
                  </a:lnTo>
                  <a:cubicBezTo>
                    <a:pt x="277374" y="17079"/>
                    <a:pt x="307379" y="0"/>
                    <a:pt x="339783" y="0"/>
                  </a:cubicBezTo>
                  <a:cubicBezTo>
                    <a:pt x="372187" y="0"/>
                    <a:pt x="402192" y="17079"/>
                    <a:pt x="418737" y="44941"/>
                  </a:cubicBezTo>
                  <a:close/>
                </a:path>
              </a:pathLst>
            </a:custGeom>
            <a:solidFill>
              <a:srgbClr val="518BC9">
                <a:alpha val="89804"/>
              </a:srgbClr>
            </a:solidFill>
          </p:spPr>
          <p:txBody>
            <a:bodyPr/>
            <a:lstStyle/>
            <a:p>
              <a:endParaRPr lang="en-US"/>
            </a:p>
          </p:txBody>
        </p:sp>
        <p:sp>
          <p:nvSpPr>
            <p:cNvPr id="17" name="TextBox 17"/>
            <p:cNvSpPr txBox="1"/>
            <p:nvPr/>
          </p:nvSpPr>
          <p:spPr>
            <a:xfrm>
              <a:off x="127000" y="251082"/>
              <a:ext cx="558800" cy="384432"/>
            </a:xfrm>
            <a:prstGeom prst="rect">
              <a:avLst/>
            </a:prstGeom>
          </p:spPr>
          <p:txBody>
            <a:bodyPr lIns="50800" tIns="50800" rIns="50800" bIns="50800" rtlCol="0" anchor="ctr"/>
            <a:lstStyle/>
            <a:p>
              <a:pPr algn="ctr">
                <a:lnSpc>
                  <a:spcPts val="3750"/>
                </a:lnSpc>
              </a:pPr>
              <a:endParaRPr/>
            </a:p>
          </p:txBody>
        </p:sp>
      </p:grpSp>
      <p:grpSp>
        <p:nvGrpSpPr>
          <p:cNvPr id="18" name="Group 18"/>
          <p:cNvGrpSpPr/>
          <p:nvPr/>
        </p:nvGrpSpPr>
        <p:grpSpPr>
          <a:xfrm rot="5400000">
            <a:off x="1424673" y="7268621"/>
            <a:ext cx="500647" cy="438066"/>
            <a:chOff x="0" y="0"/>
            <a:chExt cx="812800" cy="711200"/>
          </a:xfrm>
        </p:grpSpPr>
        <p:sp>
          <p:nvSpPr>
            <p:cNvPr id="19" name="Freeform 19"/>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en-US"/>
            </a:p>
          </p:txBody>
        </p:sp>
        <p:sp>
          <p:nvSpPr>
            <p:cNvPr id="20" name="TextBox 20"/>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9"/>
          <p:cNvGrpSpPr/>
          <p:nvPr/>
        </p:nvGrpSpPr>
        <p:grpSpPr>
          <a:xfrm>
            <a:off x="5334000" y="2160169"/>
            <a:ext cx="7558893" cy="5014247"/>
            <a:chOff x="0" y="0"/>
            <a:chExt cx="952253" cy="1075768"/>
          </a:xfrm>
        </p:grpSpPr>
        <p:sp>
          <p:nvSpPr>
            <p:cNvPr id="50" name="Freeform 10"/>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51" name="TextBox 11"/>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46" name="Group 19">
            <a:extLst>
              <a:ext uri="{FF2B5EF4-FFF2-40B4-BE49-F238E27FC236}">
                <a16:creationId xmlns:a16="http://schemas.microsoft.com/office/drawing/2014/main" id="{15A5F3CB-C727-FFBA-C253-D88555B3E17F}"/>
              </a:ext>
            </a:extLst>
          </p:cNvPr>
          <p:cNvGrpSpPr/>
          <p:nvPr/>
        </p:nvGrpSpPr>
        <p:grpSpPr>
          <a:xfrm>
            <a:off x="8090811" y="4610796"/>
            <a:ext cx="2099396" cy="2154982"/>
            <a:chOff x="0" y="0"/>
            <a:chExt cx="698500" cy="812800"/>
          </a:xfrm>
        </p:grpSpPr>
        <p:sp>
          <p:nvSpPr>
            <p:cNvPr id="47" name="Freeform 20">
              <a:extLst>
                <a:ext uri="{FF2B5EF4-FFF2-40B4-BE49-F238E27FC236}">
                  <a16:creationId xmlns:a16="http://schemas.microsoft.com/office/drawing/2014/main" id="{50C65C7D-2C16-8E9C-E9E6-674547FEB58D}"/>
                </a:ext>
              </a:extLst>
            </p:cNvPr>
            <p:cNvSpPr/>
            <p:nvPr/>
          </p:nvSpPr>
          <p:spPr>
            <a:xfrm>
              <a:off x="0" y="21309"/>
              <a:ext cx="698500" cy="770183"/>
            </a:xfrm>
            <a:custGeom>
              <a:avLst/>
              <a:gdLst/>
              <a:ahLst/>
              <a:cxnLst/>
              <a:rect l="l" t="t" r="r" b="b"/>
              <a:pathLst>
                <a:path w="698500" h="770183">
                  <a:moveTo>
                    <a:pt x="445165" y="34496"/>
                  </a:moveTo>
                  <a:lnTo>
                    <a:pt x="602585" y="126086"/>
                  </a:lnTo>
                  <a:cubicBezTo>
                    <a:pt x="661968" y="160636"/>
                    <a:pt x="698500" y="224156"/>
                    <a:pt x="698500" y="292859"/>
                  </a:cubicBezTo>
                  <a:lnTo>
                    <a:pt x="698500" y="477323"/>
                  </a:lnTo>
                  <a:cubicBezTo>
                    <a:pt x="698500" y="546026"/>
                    <a:pt x="661968" y="609546"/>
                    <a:pt x="602585" y="644096"/>
                  </a:cubicBezTo>
                  <a:lnTo>
                    <a:pt x="445165" y="735686"/>
                  </a:lnTo>
                  <a:cubicBezTo>
                    <a:pt x="385874" y="770182"/>
                    <a:pt x="312626" y="770182"/>
                    <a:pt x="253335" y="735686"/>
                  </a:cubicBezTo>
                  <a:lnTo>
                    <a:pt x="95915" y="644096"/>
                  </a:lnTo>
                  <a:cubicBezTo>
                    <a:pt x="36532" y="609546"/>
                    <a:pt x="0" y="546026"/>
                    <a:pt x="0" y="477323"/>
                  </a:cubicBezTo>
                  <a:lnTo>
                    <a:pt x="0" y="292859"/>
                  </a:lnTo>
                  <a:cubicBezTo>
                    <a:pt x="0" y="224156"/>
                    <a:pt x="36532" y="160636"/>
                    <a:pt x="95915" y="126086"/>
                  </a:cubicBezTo>
                  <a:lnTo>
                    <a:pt x="253335" y="34496"/>
                  </a:lnTo>
                  <a:cubicBezTo>
                    <a:pt x="312626" y="0"/>
                    <a:pt x="385874" y="0"/>
                    <a:pt x="445165" y="34496"/>
                  </a:cubicBezTo>
                  <a:close/>
                </a:path>
              </a:pathLst>
            </a:custGeom>
            <a:solidFill>
              <a:srgbClr val="293374"/>
            </a:solidFill>
          </p:spPr>
          <p:txBody>
            <a:bodyPr/>
            <a:lstStyle/>
            <a:p>
              <a:endParaRPr lang="en-US"/>
            </a:p>
          </p:txBody>
        </p:sp>
        <p:sp>
          <p:nvSpPr>
            <p:cNvPr id="48" name="TextBox 21">
              <a:extLst>
                <a:ext uri="{FF2B5EF4-FFF2-40B4-BE49-F238E27FC236}">
                  <a16:creationId xmlns:a16="http://schemas.microsoft.com/office/drawing/2014/main" id="{4F269DA8-1A36-8107-E6E1-9FFBC253449F}"/>
                </a:ext>
              </a:extLst>
            </p:cNvPr>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sp>
        <p:nvSpPr>
          <p:cNvPr id="2" name="Freeform 2"/>
          <p:cNvSpPr/>
          <p:nvPr/>
        </p:nvSpPr>
        <p:spPr>
          <a:xfrm>
            <a:off x="-2564107" y="-7353548"/>
            <a:ext cx="9418799" cy="10078481"/>
          </a:xfrm>
          <a:custGeom>
            <a:avLst/>
            <a:gdLst/>
            <a:ahLst/>
            <a:cxnLst/>
            <a:rect l="l" t="t" r="r" b="b"/>
            <a:pathLst>
              <a:path w="9418799" h="10078481">
                <a:moveTo>
                  <a:pt x="0" y="0"/>
                </a:moveTo>
                <a:lnTo>
                  <a:pt x="9418799" y="0"/>
                </a:lnTo>
                <a:lnTo>
                  <a:pt x="9418799" y="10078482"/>
                </a:lnTo>
                <a:lnTo>
                  <a:pt x="0" y="10078482"/>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14" name="TextBox 14"/>
          <p:cNvSpPr txBox="1"/>
          <p:nvPr/>
        </p:nvSpPr>
        <p:spPr>
          <a:xfrm>
            <a:off x="9353311" y="5181668"/>
            <a:ext cx="1661344" cy="1074029"/>
          </a:xfrm>
          <a:prstGeom prst="rect">
            <a:avLst/>
          </a:prstGeom>
        </p:spPr>
        <p:txBody>
          <a:bodyPr lIns="50800" tIns="50800" rIns="50800" bIns="50800" rtlCol="0" anchor="ctr"/>
          <a:lstStyle/>
          <a:p>
            <a:pPr algn="ctr">
              <a:lnSpc>
                <a:spcPts val="2100"/>
              </a:lnSpc>
            </a:pPr>
            <a:endParaRPr/>
          </a:p>
        </p:txBody>
      </p:sp>
      <p:sp>
        <p:nvSpPr>
          <p:cNvPr id="15" name="Freeform 15"/>
          <p:cNvSpPr/>
          <p:nvPr/>
        </p:nvSpPr>
        <p:spPr>
          <a:xfrm>
            <a:off x="11461018" y="759168"/>
            <a:ext cx="9418799" cy="10078481"/>
          </a:xfrm>
          <a:custGeom>
            <a:avLst/>
            <a:gdLst/>
            <a:ahLst/>
            <a:cxnLst/>
            <a:rect l="l" t="t" r="r" b="b"/>
            <a:pathLst>
              <a:path w="9418799" h="10078481">
                <a:moveTo>
                  <a:pt x="0" y="0"/>
                </a:moveTo>
                <a:lnTo>
                  <a:pt x="9418799" y="0"/>
                </a:lnTo>
                <a:lnTo>
                  <a:pt x="9418799" y="10078481"/>
                </a:lnTo>
                <a:lnTo>
                  <a:pt x="0" y="10078481"/>
                </a:lnTo>
                <a:lnTo>
                  <a:pt x="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1" name="TextBox 21"/>
          <p:cNvSpPr txBox="1"/>
          <p:nvPr/>
        </p:nvSpPr>
        <p:spPr>
          <a:xfrm>
            <a:off x="10676670" y="3421640"/>
            <a:ext cx="899344" cy="649981"/>
          </a:xfrm>
          <a:prstGeom prst="rect">
            <a:avLst/>
          </a:prstGeom>
        </p:spPr>
        <p:txBody>
          <a:bodyPr lIns="50800" tIns="50800" rIns="50800" bIns="50800" rtlCol="0" anchor="ctr"/>
          <a:lstStyle/>
          <a:p>
            <a:pPr algn="ctr">
              <a:lnSpc>
                <a:spcPts val="2100"/>
              </a:lnSpc>
            </a:pPr>
            <a:endParaRPr/>
          </a:p>
        </p:txBody>
      </p:sp>
      <p:grpSp>
        <p:nvGrpSpPr>
          <p:cNvPr id="28" name="Group 28"/>
          <p:cNvGrpSpPr/>
          <p:nvPr/>
        </p:nvGrpSpPr>
        <p:grpSpPr>
          <a:xfrm>
            <a:off x="-674710" y="8498591"/>
            <a:ext cx="19281670" cy="2271793"/>
            <a:chOff x="0" y="0"/>
            <a:chExt cx="5078300" cy="598332"/>
          </a:xfrm>
        </p:grpSpPr>
        <p:sp>
          <p:nvSpPr>
            <p:cNvPr id="29" name="Freeform 29"/>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30" name="TextBox 30"/>
            <p:cNvSpPr txBox="1"/>
            <p:nvPr/>
          </p:nvSpPr>
          <p:spPr>
            <a:xfrm>
              <a:off x="0" y="-38100"/>
              <a:ext cx="5078300" cy="636432"/>
            </a:xfrm>
            <a:prstGeom prst="rect">
              <a:avLst/>
            </a:prstGeom>
          </p:spPr>
          <p:txBody>
            <a:bodyPr lIns="50800" tIns="50800" rIns="50800" bIns="50800" rtlCol="0" anchor="ctr"/>
            <a:lstStyle/>
            <a:p>
              <a:pPr algn="ctr">
                <a:lnSpc>
                  <a:spcPts val="2659"/>
                </a:lnSpc>
              </a:pPr>
              <a:endParaRPr/>
            </a:p>
          </p:txBody>
        </p:sp>
      </p:grpSp>
      <p:sp>
        <p:nvSpPr>
          <p:cNvPr id="34" name="TextBox 34"/>
          <p:cNvSpPr txBox="1"/>
          <p:nvPr/>
        </p:nvSpPr>
        <p:spPr>
          <a:xfrm>
            <a:off x="5334000" y="2694320"/>
            <a:ext cx="7558893" cy="1702902"/>
          </a:xfrm>
          <a:prstGeom prst="rect">
            <a:avLst/>
          </a:prstGeom>
        </p:spPr>
        <p:txBody>
          <a:bodyPr wrap="square" lIns="0" tIns="0" rIns="0" bIns="0" rtlCol="0" anchor="t">
            <a:spAutoFit/>
          </a:bodyPr>
          <a:lstStyle/>
          <a:p>
            <a:pPr algn="ctr">
              <a:lnSpc>
                <a:spcPts val="14557"/>
              </a:lnSpc>
            </a:pPr>
            <a:r>
              <a:rPr lang="en-US" sz="8800" b="1" dirty="0">
                <a:solidFill>
                  <a:srgbClr val="A92A61"/>
                </a:solidFill>
                <a:latin typeface="Effra" panose="020B0604020202020204" charset="0"/>
                <a:ea typeface="Calibri (MS) Bold"/>
                <a:cs typeface="Calibri (MS) Bold"/>
                <a:sym typeface="Calibri (MS) Bold"/>
              </a:rPr>
              <a:t>BY JUNE 30</a:t>
            </a:r>
          </a:p>
        </p:txBody>
      </p:sp>
      <p:sp>
        <p:nvSpPr>
          <p:cNvPr id="39" name="TextBox 39"/>
          <p:cNvSpPr txBox="1"/>
          <p:nvPr/>
        </p:nvSpPr>
        <p:spPr>
          <a:xfrm>
            <a:off x="5063905" y="959532"/>
            <a:ext cx="8153208" cy="1000274"/>
          </a:xfrm>
          <a:prstGeom prst="rect">
            <a:avLst/>
          </a:prstGeom>
        </p:spPr>
        <p:txBody>
          <a:bodyPr lIns="0" tIns="0" rIns="0" bIns="0" rtlCol="0" anchor="t">
            <a:spAutoFit/>
          </a:bodyPr>
          <a:lstStyle/>
          <a:p>
            <a:pPr algn="ctr">
              <a:lnSpc>
                <a:spcPts val="7799"/>
              </a:lnSpc>
            </a:pPr>
            <a:r>
              <a:rPr lang="en-US" sz="6500" dirty="0">
                <a:solidFill>
                  <a:srgbClr val="293374"/>
                </a:solidFill>
                <a:latin typeface="Effra"/>
                <a:ea typeface="Effra"/>
                <a:cs typeface="Effra"/>
                <a:sym typeface="Effra"/>
              </a:rPr>
              <a:t>Report to SIA</a:t>
            </a:r>
          </a:p>
        </p:txBody>
      </p:sp>
      <p:sp>
        <p:nvSpPr>
          <p:cNvPr id="44" name="Freeform 4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sp>
        <p:nvSpPr>
          <p:cNvPr id="45" name="Freeform 13">
            <a:extLst>
              <a:ext uri="{FF2B5EF4-FFF2-40B4-BE49-F238E27FC236}">
                <a16:creationId xmlns:a16="http://schemas.microsoft.com/office/drawing/2014/main" id="{8B286910-6CCB-8AED-0CB5-D554985C864D}"/>
              </a:ext>
            </a:extLst>
          </p:cNvPr>
          <p:cNvSpPr/>
          <p:nvPr/>
        </p:nvSpPr>
        <p:spPr>
          <a:xfrm>
            <a:off x="8492119" y="4989925"/>
            <a:ext cx="1296780" cy="1296780"/>
          </a:xfrm>
          <a:custGeom>
            <a:avLst/>
            <a:gdLst/>
            <a:ahLst/>
            <a:cxnLst/>
            <a:rect l="l" t="t" r="r" b="b"/>
            <a:pathLst>
              <a:path w="1296780" h="1296780">
                <a:moveTo>
                  <a:pt x="0" y="0"/>
                </a:moveTo>
                <a:lnTo>
                  <a:pt x="1296781" y="0"/>
                </a:lnTo>
                <a:lnTo>
                  <a:pt x="1296781" y="1296781"/>
                </a:lnTo>
                <a:lnTo>
                  <a:pt x="0" y="129678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4" name="TextBox 10">
            <a:extLst>
              <a:ext uri="{FF2B5EF4-FFF2-40B4-BE49-F238E27FC236}">
                <a16:creationId xmlns:a16="http://schemas.microsoft.com/office/drawing/2014/main" id="{7C93B0A7-F61F-5DAA-B7E5-D07AF64335F7}"/>
              </a:ext>
            </a:extLst>
          </p:cNvPr>
          <p:cNvSpPr txBox="1"/>
          <p:nvPr/>
        </p:nvSpPr>
        <p:spPr>
          <a:xfrm>
            <a:off x="1034952" y="8670161"/>
            <a:ext cx="12071447" cy="887102"/>
          </a:xfrm>
          <a:prstGeom prst="rect">
            <a:avLst/>
          </a:prstGeom>
        </p:spPr>
        <p:txBody>
          <a:bodyPr wrap="square" lIns="0" tIns="0" rIns="0" bIns="0" rtlCol="0" anchor="t">
            <a:spAutoFit/>
          </a:bodyPr>
          <a:lstStyle/>
          <a:p>
            <a:pPr algn="l">
              <a:lnSpc>
                <a:spcPts val="7799"/>
              </a:lnSpc>
            </a:pPr>
            <a:r>
              <a:rPr lang="en-US" sz="4000" dirty="0">
                <a:solidFill>
                  <a:srgbClr val="FFFFFF"/>
                </a:solidFill>
                <a:latin typeface="Effra"/>
                <a:ea typeface="Effra"/>
                <a:cs typeface="Effra"/>
                <a:sym typeface="Effra"/>
              </a:rPr>
              <a:t>Questions? Email program@soroptimist.org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9">
            <a:extLst>
              <a:ext uri="{FF2B5EF4-FFF2-40B4-BE49-F238E27FC236}">
                <a16:creationId xmlns:a16="http://schemas.microsoft.com/office/drawing/2014/main" id="{5C1C33B0-EB1B-58FE-9825-5CB9960BE2D1}"/>
              </a:ext>
            </a:extLst>
          </p:cNvPr>
          <p:cNvGrpSpPr/>
          <p:nvPr/>
        </p:nvGrpSpPr>
        <p:grpSpPr>
          <a:xfrm>
            <a:off x="9848656" y="6334574"/>
            <a:ext cx="4353932" cy="3458569"/>
            <a:chOff x="0" y="0"/>
            <a:chExt cx="952253" cy="1075768"/>
          </a:xfrm>
        </p:grpSpPr>
        <p:sp>
          <p:nvSpPr>
            <p:cNvPr id="45" name="Freeform 10">
              <a:extLst>
                <a:ext uri="{FF2B5EF4-FFF2-40B4-BE49-F238E27FC236}">
                  <a16:creationId xmlns:a16="http://schemas.microsoft.com/office/drawing/2014/main" id="{A510B977-9F44-9176-21C5-518D8AB7A56A}"/>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46" name="TextBox 11">
              <a:extLst>
                <a:ext uri="{FF2B5EF4-FFF2-40B4-BE49-F238E27FC236}">
                  <a16:creationId xmlns:a16="http://schemas.microsoft.com/office/drawing/2014/main" id="{43D6987D-BEE1-69A1-4308-48EC9CD6E17D}"/>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41" name="Group 9">
            <a:extLst>
              <a:ext uri="{FF2B5EF4-FFF2-40B4-BE49-F238E27FC236}">
                <a16:creationId xmlns:a16="http://schemas.microsoft.com/office/drawing/2014/main" id="{796D1A27-BC7F-31D2-1E8F-C9ABA8A89CCC}"/>
              </a:ext>
            </a:extLst>
          </p:cNvPr>
          <p:cNvGrpSpPr/>
          <p:nvPr/>
        </p:nvGrpSpPr>
        <p:grpSpPr>
          <a:xfrm>
            <a:off x="4083137" y="6326508"/>
            <a:ext cx="4353932" cy="3458569"/>
            <a:chOff x="0" y="0"/>
            <a:chExt cx="952253" cy="1075768"/>
          </a:xfrm>
        </p:grpSpPr>
        <p:sp>
          <p:nvSpPr>
            <p:cNvPr id="42" name="Freeform 10">
              <a:extLst>
                <a:ext uri="{FF2B5EF4-FFF2-40B4-BE49-F238E27FC236}">
                  <a16:creationId xmlns:a16="http://schemas.microsoft.com/office/drawing/2014/main" id="{84A6B842-B982-4573-CDA5-2E367FD21B00}"/>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43" name="TextBox 11">
              <a:extLst>
                <a:ext uri="{FF2B5EF4-FFF2-40B4-BE49-F238E27FC236}">
                  <a16:creationId xmlns:a16="http://schemas.microsoft.com/office/drawing/2014/main" id="{11FD0249-970C-2FA7-C8A5-5D7AA25C5ED5}"/>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38" name="Group 9">
            <a:extLst>
              <a:ext uri="{FF2B5EF4-FFF2-40B4-BE49-F238E27FC236}">
                <a16:creationId xmlns:a16="http://schemas.microsoft.com/office/drawing/2014/main" id="{38E5C615-B278-60D3-0F0B-4E1C10C60587}"/>
              </a:ext>
            </a:extLst>
          </p:cNvPr>
          <p:cNvGrpSpPr/>
          <p:nvPr/>
        </p:nvGrpSpPr>
        <p:grpSpPr>
          <a:xfrm>
            <a:off x="12714184" y="2704578"/>
            <a:ext cx="4353932" cy="3458569"/>
            <a:chOff x="0" y="0"/>
            <a:chExt cx="952253" cy="1075768"/>
          </a:xfrm>
        </p:grpSpPr>
        <p:sp>
          <p:nvSpPr>
            <p:cNvPr id="39" name="Freeform 10">
              <a:extLst>
                <a:ext uri="{FF2B5EF4-FFF2-40B4-BE49-F238E27FC236}">
                  <a16:creationId xmlns:a16="http://schemas.microsoft.com/office/drawing/2014/main" id="{62E277FD-3929-A5D8-822B-669BE9A6D4FA}"/>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40" name="TextBox 11">
              <a:extLst>
                <a:ext uri="{FF2B5EF4-FFF2-40B4-BE49-F238E27FC236}">
                  <a16:creationId xmlns:a16="http://schemas.microsoft.com/office/drawing/2014/main" id="{91EE7926-4EC3-79FA-937D-E9387447A75A}"/>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35" name="Group 9">
            <a:extLst>
              <a:ext uri="{FF2B5EF4-FFF2-40B4-BE49-F238E27FC236}">
                <a16:creationId xmlns:a16="http://schemas.microsoft.com/office/drawing/2014/main" id="{66ACC464-A4EF-D174-DD75-2808FBFA51C5}"/>
              </a:ext>
            </a:extLst>
          </p:cNvPr>
          <p:cNvGrpSpPr/>
          <p:nvPr/>
        </p:nvGrpSpPr>
        <p:grpSpPr>
          <a:xfrm>
            <a:off x="6981990" y="2699353"/>
            <a:ext cx="4353932" cy="3458569"/>
            <a:chOff x="0" y="0"/>
            <a:chExt cx="952253" cy="1075768"/>
          </a:xfrm>
        </p:grpSpPr>
        <p:sp>
          <p:nvSpPr>
            <p:cNvPr id="36" name="Freeform 10">
              <a:extLst>
                <a:ext uri="{FF2B5EF4-FFF2-40B4-BE49-F238E27FC236}">
                  <a16:creationId xmlns:a16="http://schemas.microsoft.com/office/drawing/2014/main" id="{9F76D6A8-F6EB-5887-5A88-9A7A9A28BA6A}"/>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37" name="TextBox 11">
              <a:extLst>
                <a:ext uri="{FF2B5EF4-FFF2-40B4-BE49-F238E27FC236}">
                  <a16:creationId xmlns:a16="http://schemas.microsoft.com/office/drawing/2014/main" id="{752BA9CE-4724-D5AB-864B-0D032468DEE5}"/>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32" name="Group 9">
            <a:extLst>
              <a:ext uri="{FF2B5EF4-FFF2-40B4-BE49-F238E27FC236}">
                <a16:creationId xmlns:a16="http://schemas.microsoft.com/office/drawing/2014/main" id="{5BA95225-C67C-1F51-3A96-8E1D541D1510}"/>
              </a:ext>
            </a:extLst>
          </p:cNvPr>
          <p:cNvGrpSpPr/>
          <p:nvPr/>
        </p:nvGrpSpPr>
        <p:grpSpPr>
          <a:xfrm>
            <a:off x="1249796" y="2622333"/>
            <a:ext cx="4353932" cy="3458569"/>
            <a:chOff x="0" y="0"/>
            <a:chExt cx="952253" cy="1075768"/>
          </a:xfrm>
        </p:grpSpPr>
        <p:sp>
          <p:nvSpPr>
            <p:cNvPr id="33" name="Freeform 10">
              <a:extLst>
                <a:ext uri="{FF2B5EF4-FFF2-40B4-BE49-F238E27FC236}">
                  <a16:creationId xmlns:a16="http://schemas.microsoft.com/office/drawing/2014/main" id="{B6A3471D-5918-AC06-29A9-E5F32E484067}"/>
                </a:ext>
              </a:extLst>
            </p:cNvPr>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34" name="TextBox 11">
              <a:extLst>
                <a:ext uri="{FF2B5EF4-FFF2-40B4-BE49-F238E27FC236}">
                  <a16:creationId xmlns:a16="http://schemas.microsoft.com/office/drawing/2014/main" id="{AA354CB3-8B4D-49ED-7D69-4FD9DC4E0A07}"/>
                </a:ext>
              </a:extLst>
            </p:cNvPr>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2" name="Group 2"/>
          <p:cNvGrpSpPr/>
          <p:nvPr/>
        </p:nvGrpSpPr>
        <p:grpSpPr>
          <a:xfrm>
            <a:off x="-466923" y="-436199"/>
            <a:ext cx="19281670" cy="2691533"/>
            <a:chOff x="0" y="0"/>
            <a:chExt cx="5078300" cy="708881"/>
          </a:xfrm>
        </p:grpSpPr>
        <p:sp>
          <p:nvSpPr>
            <p:cNvPr id="3" name="Freeform 3"/>
            <p:cNvSpPr/>
            <p:nvPr/>
          </p:nvSpPr>
          <p:spPr>
            <a:xfrm>
              <a:off x="0" y="0"/>
              <a:ext cx="5078300" cy="708881"/>
            </a:xfrm>
            <a:custGeom>
              <a:avLst/>
              <a:gdLst/>
              <a:ahLst/>
              <a:cxnLst/>
              <a:rect l="l" t="t" r="r" b="b"/>
              <a:pathLst>
                <a:path w="5078300" h="708881">
                  <a:moveTo>
                    <a:pt x="0" y="0"/>
                  </a:moveTo>
                  <a:lnTo>
                    <a:pt x="5078300" y="0"/>
                  </a:lnTo>
                  <a:lnTo>
                    <a:pt x="5078300" y="708881"/>
                  </a:lnTo>
                  <a:lnTo>
                    <a:pt x="0" y="708881"/>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p:cNvSpPr txBox="1"/>
            <p:nvPr/>
          </p:nvSpPr>
          <p:spPr>
            <a:xfrm>
              <a:off x="0" y="-38100"/>
              <a:ext cx="5078300" cy="74698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en-US"/>
          </a:p>
        </p:txBody>
      </p:sp>
      <p:grpSp>
        <p:nvGrpSpPr>
          <p:cNvPr id="6" name="Group 6"/>
          <p:cNvGrpSpPr/>
          <p:nvPr/>
        </p:nvGrpSpPr>
        <p:grpSpPr>
          <a:xfrm>
            <a:off x="2625351" y="2893607"/>
            <a:ext cx="1697723" cy="1697723"/>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3374"/>
            </a:solidFill>
          </p:spPr>
          <p:txBody>
            <a:bodyPr/>
            <a:lstStyle/>
            <a:p>
              <a:endParaRPr lang="en-US"/>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249796" y="4771134"/>
            <a:ext cx="4353932" cy="1154162"/>
          </a:xfrm>
          <a:prstGeom prst="rect">
            <a:avLst/>
          </a:prstGeom>
        </p:spPr>
        <p:txBody>
          <a:bodyPr wrap="square" lIns="0" tIns="0" rIns="0" bIns="0" rtlCol="0" anchor="t">
            <a:spAutoFit/>
          </a:bodyPr>
          <a:lstStyle/>
          <a:p>
            <a:pPr algn="ctr">
              <a:lnSpc>
                <a:spcPts val="4500"/>
              </a:lnSpc>
            </a:pPr>
            <a:r>
              <a:rPr lang="en-US" sz="4000" b="1" dirty="0">
                <a:solidFill>
                  <a:srgbClr val="000000"/>
                </a:solidFill>
                <a:latin typeface="Calibri (MS) Bold"/>
                <a:ea typeface="Calibri (MS) Bold"/>
                <a:cs typeface="Calibri (MS) Bold"/>
                <a:sym typeface="Calibri (MS) Bold"/>
              </a:rPr>
              <a:t>Awareness raising projects</a:t>
            </a:r>
          </a:p>
        </p:txBody>
      </p:sp>
      <p:sp>
        <p:nvSpPr>
          <p:cNvPr id="10" name="TextBox 10"/>
          <p:cNvSpPr txBox="1"/>
          <p:nvPr/>
        </p:nvSpPr>
        <p:spPr>
          <a:xfrm>
            <a:off x="1005748" y="694450"/>
            <a:ext cx="8153208" cy="1000274"/>
          </a:xfrm>
          <a:prstGeom prst="rect">
            <a:avLst/>
          </a:prstGeom>
        </p:spPr>
        <p:txBody>
          <a:bodyPr lIns="0" tIns="0" rIns="0" bIns="0" rtlCol="0" anchor="t">
            <a:spAutoFit/>
          </a:bodyPr>
          <a:lstStyle/>
          <a:p>
            <a:pPr algn="l">
              <a:lnSpc>
                <a:spcPts val="7799"/>
              </a:lnSpc>
            </a:pPr>
            <a:r>
              <a:rPr lang="en-US" sz="6500" dirty="0">
                <a:solidFill>
                  <a:srgbClr val="FFFFFF"/>
                </a:solidFill>
                <a:latin typeface="Effra"/>
                <a:ea typeface="Effra"/>
                <a:cs typeface="Effra"/>
                <a:sym typeface="Effra"/>
              </a:rPr>
              <a:t>Not Eligible Projects</a:t>
            </a:r>
          </a:p>
        </p:txBody>
      </p:sp>
      <p:sp>
        <p:nvSpPr>
          <p:cNvPr id="11" name="Freeform 11"/>
          <p:cNvSpPr/>
          <p:nvPr/>
        </p:nvSpPr>
        <p:spPr>
          <a:xfrm>
            <a:off x="2966386" y="3173431"/>
            <a:ext cx="1076863" cy="1076863"/>
          </a:xfrm>
          <a:custGeom>
            <a:avLst/>
            <a:gdLst/>
            <a:ahLst/>
            <a:cxnLst/>
            <a:rect l="l" t="t" r="r" b="b"/>
            <a:pathLst>
              <a:path w="1076863" h="1076863">
                <a:moveTo>
                  <a:pt x="0" y="0"/>
                </a:moveTo>
                <a:lnTo>
                  <a:pt x="1076863" y="0"/>
                </a:lnTo>
                <a:lnTo>
                  <a:pt x="1076863" y="1076863"/>
                </a:lnTo>
                <a:lnTo>
                  <a:pt x="0" y="1076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2" name="Group 12"/>
          <p:cNvGrpSpPr/>
          <p:nvPr/>
        </p:nvGrpSpPr>
        <p:grpSpPr>
          <a:xfrm>
            <a:off x="8310094" y="2893607"/>
            <a:ext cx="1697723" cy="1697723"/>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4075"/>
            </a:solidFill>
          </p:spPr>
          <p:txBody>
            <a:bodyPr/>
            <a:lstStyle/>
            <a:p>
              <a:endParaRPr lang="en-US"/>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8599485" y="3157338"/>
            <a:ext cx="1148854" cy="1054857"/>
          </a:xfrm>
          <a:custGeom>
            <a:avLst/>
            <a:gdLst/>
            <a:ahLst/>
            <a:cxnLst/>
            <a:rect l="l" t="t" r="r" b="b"/>
            <a:pathLst>
              <a:path w="1148854" h="1054857">
                <a:moveTo>
                  <a:pt x="0" y="0"/>
                </a:moveTo>
                <a:lnTo>
                  <a:pt x="1148853" y="0"/>
                </a:lnTo>
                <a:lnTo>
                  <a:pt x="1148853" y="1054856"/>
                </a:lnTo>
                <a:lnTo>
                  <a:pt x="0" y="10548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6" name="TextBox 16"/>
          <p:cNvSpPr txBox="1"/>
          <p:nvPr/>
        </p:nvSpPr>
        <p:spPr>
          <a:xfrm>
            <a:off x="6981990" y="4826540"/>
            <a:ext cx="4353932" cy="1154162"/>
          </a:xfrm>
          <a:prstGeom prst="rect">
            <a:avLst/>
          </a:prstGeom>
        </p:spPr>
        <p:txBody>
          <a:bodyPr wrap="square" lIns="0" tIns="0" rIns="0" bIns="0" rtlCol="0" anchor="t">
            <a:spAutoFit/>
          </a:bodyPr>
          <a:lstStyle/>
          <a:p>
            <a:pPr algn="ctr">
              <a:lnSpc>
                <a:spcPts val="4500"/>
              </a:lnSpc>
            </a:pPr>
            <a:r>
              <a:rPr lang="en-US" sz="4000" b="1" dirty="0">
                <a:solidFill>
                  <a:srgbClr val="000000"/>
                </a:solidFill>
                <a:latin typeface="Calibri (MS) Bold"/>
                <a:ea typeface="Calibri (MS) Bold"/>
                <a:cs typeface="Calibri (MS) Bold"/>
                <a:sym typeface="Calibri (MS) Bold"/>
              </a:rPr>
              <a:t>General social empowerment</a:t>
            </a:r>
          </a:p>
        </p:txBody>
      </p:sp>
      <p:grpSp>
        <p:nvGrpSpPr>
          <p:cNvPr id="17" name="Group 17"/>
          <p:cNvGrpSpPr/>
          <p:nvPr/>
        </p:nvGrpSpPr>
        <p:grpSpPr>
          <a:xfrm>
            <a:off x="13992222" y="2893607"/>
            <a:ext cx="1697723" cy="1697723"/>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9701"/>
            </a:solidFill>
          </p:spPr>
          <p:txBody>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14253208" y="3156283"/>
            <a:ext cx="1175751" cy="1116963"/>
          </a:xfrm>
          <a:custGeom>
            <a:avLst/>
            <a:gdLst/>
            <a:ahLst/>
            <a:cxnLst/>
            <a:rect l="l" t="t" r="r" b="b"/>
            <a:pathLst>
              <a:path w="1175751" h="1116963">
                <a:moveTo>
                  <a:pt x="0" y="0"/>
                </a:moveTo>
                <a:lnTo>
                  <a:pt x="1175751" y="0"/>
                </a:lnTo>
                <a:lnTo>
                  <a:pt x="1175751" y="1116964"/>
                </a:lnTo>
                <a:lnTo>
                  <a:pt x="0" y="11169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1" name="TextBox 21"/>
          <p:cNvSpPr txBox="1"/>
          <p:nvPr/>
        </p:nvSpPr>
        <p:spPr>
          <a:xfrm>
            <a:off x="12714184" y="4826540"/>
            <a:ext cx="4353932" cy="1154162"/>
          </a:xfrm>
          <a:prstGeom prst="rect">
            <a:avLst/>
          </a:prstGeom>
        </p:spPr>
        <p:txBody>
          <a:bodyPr wrap="square" lIns="0" tIns="0" rIns="0" bIns="0" rtlCol="0" anchor="t">
            <a:spAutoFit/>
          </a:bodyPr>
          <a:lstStyle/>
          <a:p>
            <a:pPr algn="ctr">
              <a:lnSpc>
                <a:spcPts val="4500"/>
              </a:lnSpc>
            </a:pPr>
            <a:r>
              <a:rPr lang="en-US" sz="4000" b="1" dirty="0">
                <a:solidFill>
                  <a:srgbClr val="000000"/>
                </a:solidFill>
                <a:latin typeface="Calibri (MS) Bold"/>
                <a:ea typeface="Calibri (MS) Bold"/>
                <a:cs typeface="Calibri (MS) Bold"/>
                <a:sym typeface="Calibri (MS) Bold"/>
              </a:rPr>
              <a:t>Dream Programs </a:t>
            </a:r>
          </a:p>
          <a:p>
            <a:pPr algn="ctr">
              <a:lnSpc>
                <a:spcPts val="4500"/>
              </a:lnSpc>
            </a:pPr>
            <a:r>
              <a:rPr lang="en-US" sz="4000" b="1" dirty="0">
                <a:solidFill>
                  <a:srgbClr val="000000"/>
                </a:solidFill>
                <a:latin typeface="Calibri (MS) Bold"/>
                <a:ea typeface="Calibri (MS) Bold"/>
                <a:cs typeface="Calibri (MS) Bold"/>
                <a:sym typeface="Calibri (MS) Bold"/>
              </a:rPr>
              <a:t>work</a:t>
            </a:r>
          </a:p>
        </p:txBody>
      </p:sp>
      <p:grpSp>
        <p:nvGrpSpPr>
          <p:cNvPr id="22" name="Group 22"/>
          <p:cNvGrpSpPr/>
          <p:nvPr/>
        </p:nvGrpSpPr>
        <p:grpSpPr>
          <a:xfrm>
            <a:off x="5435925" y="6619031"/>
            <a:ext cx="1697723" cy="1697723"/>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99AB"/>
            </a:solidFill>
          </p:spPr>
          <p:txBody>
            <a:bodyPr/>
            <a:lstStyle/>
            <a:p>
              <a:endParaRPr lang="en-US"/>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11201400" y="6693911"/>
            <a:ext cx="1697723" cy="1697723"/>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B1A63"/>
            </a:solidFill>
          </p:spPr>
          <p:txBody>
            <a:bodyPr/>
            <a:lstStyle/>
            <a:p>
              <a:endParaRPr lang="en-US"/>
            </a:p>
          </p:txBody>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8" name="TextBox 28"/>
          <p:cNvSpPr txBox="1"/>
          <p:nvPr/>
        </p:nvSpPr>
        <p:spPr>
          <a:xfrm>
            <a:off x="4083136" y="8465950"/>
            <a:ext cx="4314046" cy="1154162"/>
          </a:xfrm>
          <a:prstGeom prst="rect">
            <a:avLst/>
          </a:prstGeom>
        </p:spPr>
        <p:txBody>
          <a:bodyPr wrap="square" lIns="0" tIns="0" rIns="0" bIns="0" rtlCol="0" anchor="t">
            <a:spAutoFit/>
          </a:bodyPr>
          <a:lstStyle/>
          <a:p>
            <a:pPr algn="ctr">
              <a:lnSpc>
                <a:spcPts val="4500"/>
              </a:lnSpc>
            </a:pPr>
            <a:r>
              <a:rPr lang="en-US" sz="4000" b="1" dirty="0">
                <a:solidFill>
                  <a:srgbClr val="000000"/>
                </a:solidFill>
                <a:latin typeface="Calibri (MS) Bold"/>
                <a:ea typeface="Calibri (MS) Bold"/>
                <a:cs typeface="Calibri (MS) Bold"/>
                <a:sym typeface="Calibri (MS) Bold"/>
              </a:rPr>
              <a:t>Beautification projects</a:t>
            </a:r>
          </a:p>
        </p:txBody>
      </p:sp>
      <p:sp>
        <p:nvSpPr>
          <p:cNvPr id="29" name="TextBox 29"/>
          <p:cNvSpPr txBox="1"/>
          <p:nvPr/>
        </p:nvSpPr>
        <p:spPr>
          <a:xfrm>
            <a:off x="9848657" y="8515307"/>
            <a:ext cx="4353931" cy="1154162"/>
          </a:xfrm>
          <a:prstGeom prst="rect">
            <a:avLst/>
          </a:prstGeom>
        </p:spPr>
        <p:txBody>
          <a:bodyPr wrap="square" lIns="0" tIns="0" rIns="0" bIns="0" rtlCol="0" anchor="t">
            <a:spAutoFit/>
          </a:bodyPr>
          <a:lstStyle/>
          <a:p>
            <a:pPr algn="ctr">
              <a:lnSpc>
                <a:spcPts val="4500"/>
              </a:lnSpc>
            </a:pPr>
            <a:r>
              <a:rPr lang="en-US" sz="4000" b="1" dirty="0">
                <a:solidFill>
                  <a:srgbClr val="000000"/>
                </a:solidFill>
                <a:latin typeface="Calibri (MS) Bold"/>
                <a:ea typeface="Calibri (MS) Bold"/>
                <a:cs typeface="Calibri (MS) Bold"/>
                <a:sym typeface="Calibri (MS) Bold"/>
              </a:rPr>
              <a:t>Supporting other orgs</a:t>
            </a:r>
          </a:p>
        </p:txBody>
      </p:sp>
      <p:sp>
        <p:nvSpPr>
          <p:cNvPr id="30" name="Freeform 30"/>
          <p:cNvSpPr/>
          <p:nvPr/>
        </p:nvSpPr>
        <p:spPr>
          <a:xfrm>
            <a:off x="5657679" y="7122199"/>
            <a:ext cx="1254215" cy="691386"/>
          </a:xfrm>
          <a:custGeom>
            <a:avLst/>
            <a:gdLst/>
            <a:ahLst/>
            <a:cxnLst/>
            <a:rect l="l" t="t" r="r" b="b"/>
            <a:pathLst>
              <a:path w="1254215" h="691386">
                <a:moveTo>
                  <a:pt x="0" y="0"/>
                </a:moveTo>
                <a:lnTo>
                  <a:pt x="1254215" y="0"/>
                </a:lnTo>
                <a:lnTo>
                  <a:pt x="1254215" y="691386"/>
                </a:lnTo>
                <a:lnTo>
                  <a:pt x="0" y="6913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1" name="Freeform 31"/>
          <p:cNvSpPr/>
          <p:nvPr/>
        </p:nvSpPr>
        <p:spPr>
          <a:xfrm>
            <a:off x="11456187" y="7030789"/>
            <a:ext cx="1188147" cy="1023967"/>
          </a:xfrm>
          <a:custGeom>
            <a:avLst/>
            <a:gdLst/>
            <a:ahLst/>
            <a:cxnLst/>
            <a:rect l="l" t="t" r="r" b="b"/>
            <a:pathLst>
              <a:path w="1188147" h="1023967">
                <a:moveTo>
                  <a:pt x="0" y="0"/>
                </a:moveTo>
                <a:lnTo>
                  <a:pt x="1188147" y="0"/>
                </a:lnTo>
                <a:lnTo>
                  <a:pt x="1188147" y="1023967"/>
                </a:lnTo>
                <a:lnTo>
                  <a:pt x="0" y="102396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76402" y="4170619"/>
            <a:ext cx="18865637" cy="7072317"/>
            <a:chOff x="0" y="0"/>
            <a:chExt cx="3804182" cy="1426105"/>
          </a:xfrm>
        </p:grpSpPr>
        <p:sp>
          <p:nvSpPr>
            <p:cNvPr id="3" name="Freeform 3"/>
            <p:cNvSpPr/>
            <p:nvPr/>
          </p:nvSpPr>
          <p:spPr>
            <a:xfrm>
              <a:off x="0" y="0"/>
              <a:ext cx="3804182" cy="1391465"/>
            </a:xfrm>
            <a:custGeom>
              <a:avLst/>
              <a:gdLst/>
              <a:ahLst/>
              <a:cxnLst/>
              <a:rect l="l" t="t" r="r" b="b"/>
              <a:pathLst>
                <a:path w="3804182" h="1391465">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p:cNvSpPr txBox="1"/>
            <p:nvPr/>
          </p:nvSpPr>
          <p:spPr>
            <a:xfrm>
              <a:off x="0" y="-66675"/>
              <a:ext cx="3804182" cy="1187186"/>
            </a:xfrm>
            <a:prstGeom prst="rect">
              <a:avLst/>
            </a:prstGeom>
          </p:spPr>
          <p:txBody>
            <a:bodyPr lIns="50800" tIns="50800" rIns="50800" bIns="50800" rtlCol="0" anchor="ctr"/>
            <a:lstStyle/>
            <a:p>
              <a:pPr algn="ctr">
                <a:lnSpc>
                  <a:spcPts val="3750"/>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t="-74" b="-74"/>
            </a:stretch>
          </a:blipFill>
        </p:spPr>
        <p:txBody>
          <a:bodyPr/>
          <a:lstStyle/>
          <a:p>
            <a:endParaRPr lang="en-US"/>
          </a:p>
        </p:txBody>
      </p:sp>
      <p:grpSp>
        <p:nvGrpSpPr>
          <p:cNvPr id="6" name="Group 6"/>
          <p:cNvGrpSpPr/>
          <p:nvPr/>
        </p:nvGrpSpPr>
        <p:grpSpPr>
          <a:xfrm>
            <a:off x="1603033" y="3287629"/>
            <a:ext cx="4504672" cy="450467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t="-9507" r="-5540" b="-31213"/>
              </a:stretch>
            </a:blipFill>
            <a:ln w="38100">
              <a:solidFill>
                <a:schemeClr val="bg1"/>
              </a:solidFill>
            </a:ln>
          </p:spPr>
          <p:txBody>
            <a:bodyPr/>
            <a:lstStyle/>
            <a:p>
              <a:endParaRPr lang="en-US"/>
            </a:p>
          </p:txBody>
        </p:sp>
      </p:grpSp>
      <p:grpSp>
        <p:nvGrpSpPr>
          <p:cNvPr id="8" name="Group 8"/>
          <p:cNvGrpSpPr/>
          <p:nvPr/>
        </p:nvGrpSpPr>
        <p:grpSpPr>
          <a:xfrm>
            <a:off x="6891664" y="3467426"/>
            <a:ext cx="4504672" cy="450467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69470" r="-27102"/>
              </a:stretch>
            </a:blipFill>
            <a:ln w="38100">
              <a:solidFill>
                <a:schemeClr val="bg1"/>
              </a:solidFill>
            </a:ln>
          </p:spPr>
          <p:txBody>
            <a:bodyPr/>
            <a:lstStyle/>
            <a:p>
              <a:endParaRPr lang="en-US"/>
            </a:p>
          </p:txBody>
        </p:sp>
      </p:grpSp>
      <p:grpSp>
        <p:nvGrpSpPr>
          <p:cNvPr id="10" name="Group 10"/>
          <p:cNvGrpSpPr/>
          <p:nvPr/>
        </p:nvGrpSpPr>
        <p:grpSpPr>
          <a:xfrm>
            <a:off x="12272636" y="3334766"/>
            <a:ext cx="4504672" cy="450467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t="-22909" r="-4681" b="-16666"/>
              </a:stretch>
            </a:blipFill>
            <a:ln w="38100">
              <a:solidFill>
                <a:schemeClr val="bg1"/>
              </a:solidFill>
            </a:ln>
          </p:spPr>
          <p:txBody>
            <a:bodyPr/>
            <a:lstStyle/>
            <a:p>
              <a:endParaRPr lang="en-US"/>
            </a:p>
          </p:txBody>
        </p:sp>
      </p:grpSp>
      <p:sp>
        <p:nvSpPr>
          <p:cNvPr id="12" name="TextBox 12"/>
          <p:cNvSpPr txBox="1"/>
          <p:nvPr/>
        </p:nvSpPr>
        <p:spPr>
          <a:xfrm>
            <a:off x="4979813" y="538149"/>
            <a:ext cx="8153208" cy="981101"/>
          </a:xfrm>
          <a:prstGeom prst="rect">
            <a:avLst/>
          </a:prstGeom>
        </p:spPr>
        <p:txBody>
          <a:bodyPr lIns="0" tIns="0" rIns="0" bIns="0" rtlCol="0" anchor="t">
            <a:spAutoFit/>
          </a:bodyPr>
          <a:lstStyle/>
          <a:p>
            <a:pPr algn="ctr">
              <a:lnSpc>
                <a:spcPts val="7799"/>
              </a:lnSpc>
            </a:pPr>
            <a:r>
              <a:rPr lang="en-US" sz="6500">
                <a:solidFill>
                  <a:srgbClr val="293374"/>
                </a:solidFill>
                <a:latin typeface="Effra"/>
                <a:ea typeface="Effra"/>
                <a:cs typeface="Effra"/>
                <a:sym typeface="Effra"/>
              </a:rPr>
              <a:t>New Project?</a:t>
            </a:r>
          </a:p>
        </p:txBody>
      </p:sp>
      <p:sp>
        <p:nvSpPr>
          <p:cNvPr id="13" name="TextBox 13"/>
          <p:cNvSpPr txBox="1"/>
          <p:nvPr/>
        </p:nvSpPr>
        <p:spPr>
          <a:xfrm>
            <a:off x="3593836" y="1745200"/>
            <a:ext cx="12071309" cy="857273"/>
          </a:xfrm>
          <a:prstGeom prst="rect">
            <a:avLst/>
          </a:prstGeom>
        </p:spPr>
        <p:txBody>
          <a:bodyPr lIns="0" tIns="0" rIns="0" bIns="0" rtlCol="0" anchor="t">
            <a:spAutoFit/>
          </a:bodyPr>
          <a:lstStyle/>
          <a:p>
            <a:pPr algn="ctr">
              <a:lnSpc>
                <a:spcPts val="6719"/>
              </a:lnSpc>
            </a:pPr>
            <a:r>
              <a:rPr lang="en-US" sz="5600">
                <a:solidFill>
                  <a:srgbClr val="A92A61"/>
                </a:solidFill>
                <a:latin typeface="Effra"/>
                <a:ea typeface="Effra"/>
                <a:cs typeface="Effra"/>
                <a:sym typeface="Effra"/>
              </a:rPr>
              <a:t>Start with one of these projects!</a:t>
            </a:r>
          </a:p>
        </p:txBody>
      </p:sp>
      <p:sp>
        <p:nvSpPr>
          <p:cNvPr id="14" name="TextBox 14"/>
          <p:cNvSpPr txBox="1"/>
          <p:nvPr/>
        </p:nvSpPr>
        <p:spPr>
          <a:xfrm>
            <a:off x="1052551" y="8164898"/>
            <a:ext cx="5605636" cy="1095611"/>
          </a:xfrm>
          <a:prstGeom prst="rect">
            <a:avLst/>
          </a:prstGeom>
        </p:spPr>
        <p:txBody>
          <a:bodyPr lIns="0" tIns="0" rIns="0" bIns="0" rtlCol="0" anchor="t">
            <a:spAutoFit/>
          </a:bodyPr>
          <a:lstStyle/>
          <a:p>
            <a:pPr algn="ctr">
              <a:lnSpc>
                <a:spcPts val="4316"/>
              </a:lnSpc>
            </a:pPr>
            <a:r>
              <a:rPr lang="en-US" sz="3600" dirty="0">
                <a:solidFill>
                  <a:srgbClr val="FDFDFD"/>
                </a:solidFill>
                <a:latin typeface="Effra"/>
                <a:ea typeface="Effra"/>
                <a:cs typeface="Effra"/>
                <a:sym typeface="Effra"/>
              </a:rPr>
              <a:t>Give a scholarship </a:t>
            </a:r>
          </a:p>
          <a:p>
            <a:pPr algn="ctr">
              <a:lnSpc>
                <a:spcPts val="4319"/>
              </a:lnSpc>
            </a:pPr>
            <a:r>
              <a:rPr lang="en-US" sz="3600" dirty="0">
                <a:solidFill>
                  <a:srgbClr val="FDFDFD"/>
                </a:solidFill>
                <a:latin typeface="Effra"/>
                <a:ea typeface="Effra"/>
                <a:cs typeface="Effra"/>
                <a:sym typeface="Effra"/>
              </a:rPr>
              <a:t>or award</a:t>
            </a:r>
          </a:p>
        </p:txBody>
      </p:sp>
      <p:sp>
        <p:nvSpPr>
          <p:cNvPr id="15" name="TextBox 15"/>
          <p:cNvSpPr txBox="1"/>
          <p:nvPr/>
        </p:nvSpPr>
        <p:spPr>
          <a:xfrm>
            <a:off x="6891664" y="8160240"/>
            <a:ext cx="5055154" cy="552464"/>
          </a:xfrm>
          <a:prstGeom prst="rect">
            <a:avLst/>
          </a:prstGeom>
        </p:spPr>
        <p:txBody>
          <a:bodyPr lIns="0" tIns="0" rIns="0" bIns="0" rtlCol="0" anchor="t">
            <a:spAutoFit/>
          </a:bodyPr>
          <a:lstStyle/>
          <a:p>
            <a:pPr algn="ctr">
              <a:lnSpc>
                <a:spcPts val="4319"/>
              </a:lnSpc>
            </a:pPr>
            <a:r>
              <a:rPr lang="en-US" sz="3600" dirty="0">
                <a:solidFill>
                  <a:srgbClr val="FDFDFD"/>
                </a:solidFill>
                <a:latin typeface="Effra"/>
                <a:ea typeface="Effra"/>
                <a:cs typeface="Effra"/>
                <a:sym typeface="Effra"/>
              </a:rPr>
              <a:t>Remove obstacles</a:t>
            </a:r>
          </a:p>
        </p:txBody>
      </p:sp>
      <p:sp>
        <p:nvSpPr>
          <p:cNvPr id="16" name="TextBox 16"/>
          <p:cNvSpPr txBox="1"/>
          <p:nvPr/>
        </p:nvSpPr>
        <p:spPr>
          <a:xfrm>
            <a:off x="12512224" y="8160240"/>
            <a:ext cx="4380748" cy="552464"/>
          </a:xfrm>
          <a:prstGeom prst="rect">
            <a:avLst/>
          </a:prstGeom>
        </p:spPr>
        <p:txBody>
          <a:bodyPr lIns="0" tIns="0" rIns="0" bIns="0" rtlCol="0" anchor="t">
            <a:spAutoFit/>
          </a:bodyPr>
          <a:lstStyle/>
          <a:p>
            <a:pPr algn="ctr">
              <a:lnSpc>
                <a:spcPts val="4319"/>
              </a:lnSpc>
            </a:pPr>
            <a:r>
              <a:rPr lang="en-US" sz="3600">
                <a:solidFill>
                  <a:srgbClr val="FDFDFD"/>
                </a:solidFill>
                <a:latin typeface="Effra"/>
                <a:ea typeface="Effra"/>
                <a:cs typeface="Effra"/>
                <a:sym typeface="Effra"/>
              </a:rPr>
              <a:t>Provide a class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7">
            <a:extLst>
              <a:ext uri="{FF2B5EF4-FFF2-40B4-BE49-F238E27FC236}">
                <a16:creationId xmlns:a16="http://schemas.microsoft.com/office/drawing/2014/main" id="{76BE32D9-241E-D8B9-CBBE-2B2DE1B072CB}"/>
              </a:ext>
            </a:extLst>
          </p:cNvPr>
          <p:cNvGrpSpPr/>
          <p:nvPr/>
        </p:nvGrpSpPr>
        <p:grpSpPr>
          <a:xfrm>
            <a:off x="1066800" y="2938605"/>
            <a:ext cx="8915400" cy="6926792"/>
            <a:chOff x="0" y="-66675"/>
            <a:chExt cx="1681754" cy="1704046"/>
          </a:xfrm>
        </p:grpSpPr>
        <p:sp>
          <p:nvSpPr>
            <p:cNvPr id="13" name="Freeform 8">
              <a:extLst>
                <a:ext uri="{FF2B5EF4-FFF2-40B4-BE49-F238E27FC236}">
                  <a16:creationId xmlns:a16="http://schemas.microsoft.com/office/drawing/2014/main" id="{2BE1441A-6D8F-40F9-4AC9-26EF41A53985}"/>
                </a:ext>
              </a:extLst>
            </p:cNvPr>
            <p:cNvSpPr/>
            <p:nvPr/>
          </p:nvSpPr>
          <p:spPr>
            <a:xfrm>
              <a:off x="352496" y="16270"/>
              <a:ext cx="1329258" cy="1621101"/>
            </a:xfrm>
            <a:prstGeom prst="ellipse">
              <a:avLst/>
            </a:pr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en-US" dirty="0"/>
            </a:p>
          </p:txBody>
        </p:sp>
        <p:sp>
          <p:nvSpPr>
            <p:cNvPr id="14" name="TextBox 9">
              <a:extLst>
                <a:ext uri="{FF2B5EF4-FFF2-40B4-BE49-F238E27FC236}">
                  <a16:creationId xmlns:a16="http://schemas.microsoft.com/office/drawing/2014/main" id="{57939FCF-0D69-C44E-C4B6-E07B71DB353F}"/>
                </a:ext>
              </a:extLst>
            </p:cNvPr>
            <p:cNvSpPr txBox="1"/>
            <p:nvPr/>
          </p:nvSpPr>
          <p:spPr>
            <a:xfrm>
              <a:off x="0" y="-66675"/>
              <a:ext cx="1329258" cy="1687776"/>
            </a:xfrm>
            <a:prstGeom prst="rect">
              <a:avLst/>
            </a:prstGeom>
          </p:spPr>
          <p:txBody>
            <a:bodyPr lIns="50800" tIns="50800" rIns="50800" bIns="50800" rtlCol="0" anchor="ctr"/>
            <a:lstStyle/>
            <a:p>
              <a:pPr algn="ctr">
                <a:lnSpc>
                  <a:spcPts val="3750"/>
                </a:lnSpc>
              </a:pPr>
              <a:endParaRPr/>
            </a:p>
          </p:txBody>
        </p:sp>
      </p:grpSp>
      <p:sp>
        <p:nvSpPr>
          <p:cNvPr id="3" name="Freeform 3"/>
          <p:cNvSpPr/>
          <p:nvPr/>
        </p:nvSpPr>
        <p:spPr>
          <a:xfrm rot="-6203709" flipH="1">
            <a:off x="7718602" y="69378"/>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sp>
        <p:nvSpPr>
          <p:cNvPr id="9" name="TextBox 9"/>
          <p:cNvSpPr txBox="1"/>
          <p:nvPr/>
        </p:nvSpPr>
        <p:spPr>
          <a:xfrm>
            <a:off x="11880372" y="1470161"/>
            <a:ext cx="6324600" cy="3024418"/>
          </a:xfrm>
          <a:prstGeom prst="rect">
            <a:avLst/>
          </a:prstGeom>
        </p:spPr>
        <p:txBody>
          <a:bodyPr wrap="square" lIns="0" tIns="0" rIns="0" bIns="0" rtlCol="0" anchor="t">
            <a:spAutoFit/>
          </a:bodyPr>
          <a:lstStyle/>
          <a:p>
            <a:pPr algn="ctr">
              <a:lnSpc>
                <a:spcPts val="8000"/>
              </a:lnSpc>
            </a:pPr>
            <a:r>
              <a:rPr lang="en-US" sz="6000" dirty="0">
                <a:solidFill>
                  <a:schemeClr val="bg1"/>
                </a:solidFill>
                <a:latin typeface="Calibri (MS)"/>
                <a:ea typeface="Calibri (MS)"/>
                <a:cs typeface="Calibri (MS)"/>
                <a:sym typeface="Calibri (MS)"/>
              </a:rPr>
              <a:t>Not eligible </a:t>
            </a:r>
          </a:p>
          <a:p>
            <a:pPr algn="ctr">
              <a:lnSpc>
                <a:spcPts val="8000"/>
              </a:lnSpc>
            </a:pPr>
            <a:r>
              <a:rPr lang="en-US" sz="6000" i="1" dirty="0">
                <a:solidFill>
                  <a:schemeClr val="bg1"/>
                </a:solidFill>
                <a:latin typeface="Calibri (MS)"/>
                <a:ea typeface="Calibri (MS)"/>
                <a:cs typeface="Calibri (MS)"/>
                <a:sym typeface="Calibri (MS)"/>
              </a:rPr>
              <a:t>Live Your Dream Award </a:t>
            </a:r>
            <a:r>
              <a:rPr lang="en-US" sz="6000" dirty="0">
                <a:solidFill>
                  <a:schemeClr val="bg1"/>
                </a:solidFill>
                <a:latin typeface="Calibri (MS)"/>
                <a:ea typeface="Calibri (MS)"/>
                <a:cs typeface="Calibri (MS)"/>
                <a:sym typeface="Calibri (MS)"/>
              </a:rPr>
              <a:t>applicant? </a:t>
            </a:r>
          </a:p>
        </p:txBody>
      </p:sp>
      <p:sp>
        <p:nvSpPr>
          <p:cNvPr id="10" name="TextBox 10"/>
          <p:cNvSpPr txBox="1"/>
          <p:nvPr/>
        </p:nvSpPr>
        <p:spPr>
          <a:xfrm>
            <a:off x="579731" y="976157"/>
            <a:ext cx="8591978" cy="2000548"/>
          </a:xfrm>
          <a:prstGeom prst="rect">
            <a:avLst/>
          </a:prstGeom>
        </p:spPr>
        <p:txBody>
          <a:bodyPr wrap="square" lIns="0" tIns="0" rIns="0" bIns="0" rtlCol="0" anchor="t">
            <a:spAutoFit/>
          </a:bodyPr>
          <a:lstStyle/>
          <a:p>
            <a:pPr algn="l">
              <a:lnSpc>
                <a:spcPts val="7799"/>
              </a:lnSpc>
            </a:pPr>
            <a:r>
              <a:rPr lang="en-US" sz="6500" dirty="0">
                <a:solidFill>
                  <a:srgbClr val="293374"/>
                </a:solidFill>
                <a:latin typeface="Effra"/>
                <a:ea typeface="Effra"/>
                <a:cs typeface="Effra"/>
                <a:sym typeface="Effra"/>
              </a:rPr>
              <a:t>Give a </a:t>
            </a:r>
            <a:r>
              <a:rPr lang="en-US" sz="6500" dirty="0">
                <a:solidFill>
                  <a:srgbClr val="F69170"/>
                </a:solidFill>
                <a:latin typeface="Effra"/>
                <a:ea typeface="Effra"/>
                <a:cs typeface="Effra"/>
                <a:sym typeface="Effra"/>
              </a:rPr>
              <a:t>SCHOLARSHIP</a:t>
            </a:r>
            <a:r>
              <a:rPr lang="en-US" sz="6500" dirty="0">
                <a:solidFill>
                  <a:srgbClr val="293374"/>
                </a:solidFill>
                <a:latin typeface="Effra"/>
                <a:ea typeface="Effra"/>
                <a:cs typeface="Effra"/>
                <a:sym typeface="Effra"/>
              </a:rPr>
              <a:t> or </a:t>
            </a:r>
            <a:r>
              <a:rPr lang="en-US" sz="6500" dirty="0">
                <a:solidFill>
                  <a:srgbClr val="F69170"/>
                </a:solidFill>
                <a:latin typeface="Effra"/>
                <a:ea typeface="Effra"/>
                <a:cs typeface="Effra"/>
                <a:sym typeface="Effra"/>
              </a:rPr>
              <a:t>AWARD</a:t>
            </a:r>
          </a:p>
        </p:txBody>
      </p:sp>
      <p:sp>
        <p:nvSpPr>
          <p:cNvPr id="11" name="Freeform 12">
            <a:extLst>
              <a:ext uri="{FF2B5EF4-FFF2-40B4-BE49-F238E27FC236}">
                <a16:creationId xmlns:a16="http://schemas.microsoft.com/office/drawing/2014/main" id="{82522C07-2541-60EA-6D14-950394B457D4}"/>
              </a:ext>
            </a:extLst>
          </p:cNvPr>
          <p:cNvSpPr/>
          <p:nvPr/>
        </p:nvSpPr>
        <p:spPr>
          <a:xfrm>
            <a:off x="3959749" y="4152900"/>
            <a:ext cx="4803251" cy="4572000"/>
          </a:xfrm>
          <a:custGeom>
            <a:avLst/>
            <a:gdLst/>
            <a:ahLst/>
            <a:cxnLst/>
            <a:rect l="l" t="t" r="r" b="b"/>
            <a:pathLst>
              <a:path w="3431651" h="3158679">
                <a:moveTo>
                  <a:pt x="0" y="0"/>
                </a:moveTo>
                <a:lnTo>
                  <a:pt x="3431651" y="0"/>
                </a:lnTo>
                <a:lnTo>
                  <a:pt x="3431651" y="3158679"/>
                </a:lnTo>
                <a:lnTo>
                  <a:pt x="0" y="31586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3">
            <a:extLst>
              <a:ext uri="{FF2B5EF4-FFF2-40B4-BE49-F238E27FC236}">
                <a16:creationId xmlns:a16="http://schemas.microsoft.com/office/drawing/2014/main" id="{3C00E0AE-BDB6-5FFE-6EF7-DEFF7BBD3374}"/>
              </a:ext>
            </a:extLst>
          </p:cNvPr>
          <p:cNvSpPr txBox="1"/>
          <p:nvPr/>
        </p:nvSpPr>
        <p:spPr>
          <a:xfrm>
            <a:off x="12480118" y="5292069"/>
            <a:ext cx="5724854" cy="1604350"/>
          </a:xfrm>
          <a:prstGeom prst="rect">
            <a:avLst/>
          </a:prstGeom>
        </p:spPr>
        <p:txBody>
          <a:bodyPr wrap="square" lIns="0" tIns="0" rIns="0" bIns="0" rtlCol="0" anchor="t">
            <a:spAutoFit/>
          </a:bodyPr>
          <a:lstStyle/>
          <a:p>
            <a:pPr algn="ctr">
              <a:lnSpc>
                <a:spcPts val="6450"/>
              </a:lnSpc>
              <a:spcBef>
                <a:spcPct val="0"/>
              </a:spcBef>
            </a:pPr>
            <a:r>
              <a:rPr lang="en-US" sz="4300" dirty="0">
                <a:solidFill>
                  <a:srgbClr val="F69170"/>
                </a:solidFill>
                <a:latin typeface="Calibri (MS)"/>
                <a:ea typeface="Calibri (MS)"/>
                <a:cs typeface="Calibri (MS)"/>
                <a:sym typeface="Calibri (MS)"/>
              </a:rPr>
              <a:t>Give a different scholarship!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1879" y="-160766"/>
            <a:ext cx="19281670" cy="2866959"/>
            <a:chOff x="0" y="0"/>
            <a:chExt cx="5078300" cy="755084"/>
          </a:xfrm>
        </p:grpSpPr>
        <p:sp>
          <p:nvSpPr>
            <p:cNvPr id="3" name="Freeform 3"/>
            <p:cNvSpPr/>
            <p:nvPr/>
          </p:nvSpPr>
          <p:spPr>
            <a:xfrm>
              <a:off x="0" y="0"/>
              <a:ext cx="5078300" cy="755084"/>
            </a:xfrm>
            <a:custGeom>
              <a:avLst/>
              <a:gdLst/>
              <a:ahLst/>
              <a:cxnLst/>
              <a:rect l="l" t="t" r="r" b="b"/>
              <a:pathLst>
                <a:path w="5078300" h="755084">
                  <a:moveTo>
                    <a:pt x="0" y="0"/>
                  </a:moveTo>
                  <a:lnTo>
                    <a:pt x="5078300" y="0"/>
                  </a:lnTo>
                  <a:lnTo>
                    <a:pt x="5078300" y="755084"/>
                  </a:lnTo>
                  <a:lnTo>
                    <a:pt x="0" y="755084"/>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p:cNvSpPr txBox="1"/>
            <p:nvPr/>
          </p:nvSpPr>
          <p:spPr>
            <a:xfrm>
              <a:off x="0" y="-38100"/>
              <a:ext cx="5078300" cy="793184"/>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3"/>
            <a:stretch>
              <a:fillRect l="-198" r="-198"/>
            </a:stretch>
          </a:blipFill>
        </p:spPr>
        <p:txBody>
          <a:bodyPr/>
          <a:lstStyle/>
          <a:p>
            <a:endParaRPr lang="en-US"/>
          </a:p>
        </p:txBody>
      </p:sp>
      <p:sp>
        <p:nvSpPr>
          <p:cNvPr id="6" name="TextBox 6"/>
          <p:cNvSpPr txBox="1"/>
          <p:nvPr/>
        </p:nvSpPr>
        <p:spPr>
          <a:xfrm>
            <a:off x="1028700" y="648813"/>
            <a:ext cx="12855864" cy="1000274"/>
          </a:xfrm>
          <a:prstGeom prst="rect">
            <a:avLst/>
          </a:prstGeom>
        </p:spPr>
        <p:txBody>
          <a:bodyPr lIns="0" tIns="0" rIns="0" bIns="0" rtlCol="0" anchor="t">
            <a:spAutoFit/>
          </a:bodyPr>
          <a:lstStyle/>
          <a:p>
            <a:pPr algn="l">
              <a:lnSpc>
                <a:spcPts val="7799"/>
              </a:lnSpc>
            </a:pPr>
            <a:r>
              <a:rPr lang="en-US" sz="6500" b="1" dirty="0">
                <a:solidFill>
                  <a:srgbClr val="FFFFFF"/>
                </a:solidFill>
                <a:latin typeface="Calibri (MS) Bold"/>
                <a:ea typeface="Calibri (MS) Bold"/>
                <a:cs typeface="Calibri (MS) Bold"/>
                <a:sym typeface="Calibri (MS) Bold"/>
              </a:rPr>
              <a:t>Remove Barriers</a:t>
            </a:r>
          </a:p>
        </p:txBody>
      </p:sp>
      <p:grpSp>
        <p:nvGrpSpPr>
          <p:cNvPr id="7" name="Group 7"/>
          <p:cNvGrpSpPr/>
          <p:nvPr/>
        </p:nvGrpSpPr>
        <p:grpSpPr>
          <a:xfrm>
            <a:off x="831324" y="3103182"/>
            <a:ext cx="5047025" cy="6155118"/>
            <a:chOff x="0" y="0"/>
            <a:chExt cx="1329258" cy="1621101"/>
          </a:xfrm>
        </p:grpSpPr>
        <p:sp>
          <p:nvSpPr>
            <p:cNvPr id="8" name="Freeform 8"/>
            <p:cNvSpPr/>
            <p:nvPr/>
          </p:nvSpPr>
          <p:spPr>
            <a:xfrm>
              <a:off x="0" y="0"/>
              <a:ext cx="1329258" cy="1621101"/>
            </a:xfrm>
            <a:custGeom>
              <a:avLst/>
              <a:gdLst/>
              <a:ahLst/>
              <a:cxnLst/>
              <a:rect l="l" t="t" r="r" b="b"/>
              <a:pathLst>
                <a:path w="1329258" h="1621101">
                  <a:moveTo>
                    <a:pt x="33747" y="0"/>
                  </a:moveTo>
                  <a:lnTo>
                    <a:pt x="1295511" y="0"/>
                  </a:lnTo>
                  <a:cubicBezTo>
                    <a:pt x="1304461" y="0"/>
                    <a:pt x="1313045" y="3555"/>
                    <a:pt x="1319373" y="9884"/>
                  </a:cubicBezTo>
                  <a:cubicBezTo>
                    <a:pt x="1325702" y="16213"/>
                    <a:pt x="1329258" y="24797"/>
                    <a:pt x="1329258" y="33747"/>
                  </a:cubicBezTo>
                  <a:lnTo>
                    <a:pt x="1329258" y="1587354"/>
                  </a:lnTo>
                  <a:cubicBezTo>
                    <a:pt x="1329258" y="1605992"/>
                    <a:pt x="1314149" y="1621101"/>
                    <a:pt x="1295511" y="1621101"/>
                  </a:cubicBezTo>
                  <a:lnTo>
                    <a:pt x="33747" y="1621101"/>
                  </a:lnTo>
                  <a:cubicBezTo>
                    <a:pt x="24797" y="1621101"/>
                    <a:pt x="16213" y="1617546"/>
                    <a:pt x="9884" y="1611217"/>
                  </a:cubicBezTo>
                  <a:cubicBezTo>
                    <a:pt x="3555" y="1604888"/>
                    <a:pt x="0" y="1596304"/>
                    <a:pt x="0" y="1587354"/>
                  </a:cubicBezTo>
                  <a:lnTo>
                    <a:pt x="0" y="33747"/>
                  </a:lnTo>
                  <a:cubicBezTo>
                    <a:pt x="0" y="15109"/>
                    <a:pt x="15109" y="0"/>
                    <a:pt x="33747" y="0"/>
                  </a:cubicBezTo>
                  <a:close/>
                </a:path>
              </a:pathLst>
            </a:cu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en-US"/>
            </a:p>
          </p:txBody>
        </p:sp>
        <p:sp>
          <p:nvSpPr>
            <p:cNvPr id="9" name="TextBox 9"/>
            <p:cNvSpPr txBox="1"/>
            <p:nvPr/>
          </p:nvSpPr>
          <p:spPr>
            <a:xfrm>
              <a:off x="0" y="-66675"/>
              <a:ext cx="1329258" cy="1687776"/>
            </a:xfrm>
            <a:prstGeom prst="rect">
              <a:avLst/>
            </a:prstGeom>
          </p:spPr>
          <p:txBody>
            <a:bodyPr lIns="50800" tIns="50800" rIns="50800" bIns="50800" rtlCol="0" anchor="ctr"/>
            <a:lstStyle/>
            <a:p>
              <a:pPr algn="ctr">
                <a:lnSpc>
                  <a:spcPts val="3750"/>
                </a:lnSpc>
              </a:pPr>
              <a:endParaRPr/>
            </a:p>
          </p:txBody>
        </p:sp>
      </p:grpSp>
      <p:sp>
        <p:nvSpPr>
          <p:cNvPr id="10" name="TextBox 10"/>
          <p:cNvSpPr txBox="1"/>
          <p:nvPr/>
        </p:nvSpPr>
        <p:spPr>
          <a:xfrm>
            <a:off x="7204261" y="3230733"/>
            <a:ext cx="9966254" cy="3825534"/>
          </a:xfrm>
          <a:prstGeom prst="rect">
            <a:avLst/>
          </a:prstGeom>
        </p:spPr>
        <p:txBody>
          <a:bodyPr wrap="square" lIns="0" tIns="0" rIns="0" bIns="0" rtlCol="0" anchor="t">
            <a:spAutoFit/>
          </a:bodyPr>
          <a:lstStyle/>
          <a:p>
            <a:pPr marL="469557" lvl="1">
              <a:lnSpc>
                <a:spcPts val="6000"/>
              </a:lnSpc>
            </a:pPr>
            <a:r>
              <a:rPr lang="en-US" sz="4000" dirty="0">
                <a:solidFill>
                  <a:srgbClr val="000000"/>
                </a:solidFill>
                <a:latin typeface="Calibri (MS)"/>
                <a:ea typeface="Calibri (MS)"/>
                <a:cs typeface="Calibri (MS)"/>
                <a:sym typeface="Calibri (MS)"/>
              </a:rPr>
              <a:t>Menstrual products</a:t>
            </a:r>
          </a:p>
          <a:p>
            <a:pPr marL="469557" lvl="1" algn="l">
              <a:lnSpc>
                <a:spcPts val="6000"/>
              </a:lnSpc>
            </a:pPr>
            <a:r>
              <a:rPr lang="en-US" sz="4000" dirty="0">
                <a:solidFill>
                  <a:srgbClr val="000000"/>
                </a:solidFill>
                <a:latin typeface="Calibri (MS)"/>
                <a:ea typeface="Calibri (MS)"/>
                <a:cs typeface="Calibri (MS)"/>
                <a:sym typeface="Calibri (MS)"/>
              </a:rPr>
              <a:t>Licensure or testing fees</a:t>
            </a:r>
          </a:p>
          <a:p>
            <a:pPr marL="469557" lvl="1" algn="l">
              <a:lnSpc>
                <a:spcPts val="6089"/>
              </a:lnSpc>
            </a:pPr>
            <a:r>
              <a:rPr lang="en-US" sz="4000" dirty="0">
                <a:solidFill>
                  <a:srgbClr val="000000"/>
                </a:solidFill>
                <a:latin typeface="Calibri (MS)"/>
                <a:ea typeface="Calibri (MS)"/>
                <a:cs typeface="Calibri (MS)"/>
                <a:sym typeface="Calibri (MS)"/>
              </a:rPr>
              <a:t>Textbooks</a:t>
            </a:r>
          </a:p>
          <a:p>
            <a:pPr marL="469557" lvl="1" algn="l">
              <a:lnSpc>
                <a:spcPts val="6089"/>
              </a:lnSpc>
            </a:pPr>
            <a:r>
              <a:rPr lang="en-US" sz="4000" dirty="0">
                <a:solidFill>
                  <a:srgbClr val="000000"/>
                </a:solidFill>
                <a:latin typeface="Calibri (MS)"/>
                <a:ea typeface="Calibri (MS)"/>
                <a:cs typeface="Calibri (MS)"/>
                <a:sym typeface="Calibri (MS)"/>
              </a:rPr>
              <a:t>Gas cards</a:t>
            </a:r>
          </a:p>
          <a:p>
            <a:pPr marL="469557" lvl="1">
              <a:lnSpc>
                <a:spcPts val="6089"/>
              </a:lnSpc>
            </a:pPr>
            <a:r>
              <a:rPr lang="en-US" sz="4000" dirty="0">
                <a:solidFill>
                  <a:srgbClr val="000000"/>
                </a:solidFill>
                <a:latin typeface="Calibri (MS)"/>
                <a:ea typeface="Calibri (MS)"/>
                <a:cs typeface="Calibri (MS)"/>
                <a:sym typeface="Calibri (MS)"/>
              </a:rPr>
              <a:t>Professional clothing or uniform pieces</a:t>
            </a:r>
          </a:p>
        </p:txBody>
      </p:sp>
      <p:sp>
        <p:nvSpPr>
          <p:cNvPr id="12" name="Freeform 12"/>
          <p:cNvSpPr/>
          <p:nvPr/>
        </p:nvSpPr>
        <p:spPr>
          <a:xfrm>
            <a:off x="6477000" y="7734300"/>
            <a:ext cx="1325736" cy="1183219"/>
          </a:xfrm>
          <a:custGeom>
            <a:avLst/>
            <a:gdLst/>
            <a:ahLst/>
            <a:cxnLst/>
            <a:rect l="l" t="t" r="r" b="b"/>
            <a:pathLst>
              <a:path w="1325736" h="1183219">
                <a:moveTo>
                  <a:pt x="0" y="0"/>
                </a:moveTo>
                <a:lnTo>
                  <a:pt x="1325736" y="0"/>
                </a:lnTo>
                <a:lnTo>
                  <a:pt x="1325736" y="1183220"/>
                </a:lnTo>
                <a:lnTo>
                  <a:pt x="0" y="11832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3"/>
          <p:cNvSpPr txBox="1"/>
          <p:nvPr/>
        </p:nvSpPr>
        <p:spPr>
          <a:xfrm>
            <a:off x="7938766" y="7886700"/>
            <a:ext cx="8839200" cy="602153"/>
          </a:xfrm>
          <a:prstGeom prst="rect">
            <a:avLst/>
          </a:prstGeom>
        </p:spPr>
        <p:txBody>
          <a:bodyPr wrap="square" lIns="0" tIns="0" rIns="0" bIns="0" rtlCol="0" anchor="t">
            <a:spAutoFit/>
          </a:bodyPr>
          <a:lstStyle/>
          <a:p>
            <a:pPr algn="ctr">
              <a:lnSpc>
                <a:spcPts val="5015"/>
              </a:lnSpc>
            </a:pPr>
            <a:r>
              <a:rPr lang="en-US" sz="3582" b="1" dirty="0">
                <a:solidFill>
                  <a:srgbClr val="1F497D"/>
                </a:solidFill>
                <a:latin typeface="Calibri (MS)"/>
                <a:ea typeface="Calibri (MS)"/>
                <a:cs typeface="Calibri (MS)"/>
                <a:sym typeface="Calibri (MS)"/>
              </a:rPr>
              <a:t>Ask local agencies what women and girls need</a:t>
            </a:r>
          </a:p>
        </p:txBody>
      </p:sp>
      <p:sp>
        <p:nvSpPr>
          <p:cNvPr id="14" name="TextBox 14"/>
          <p:cNvSpPr txBox="1"/>
          <p:nvPr/>
        </p:nvSpPr>
        <p:spPr>
          <a:xfrm>
            <a:off x="831325" y="4240081"/>
            <a:ext cx="5047024" cy="4003147"/>
          </a:xfrm>
          <a:prstGeom prst="rect">
            <a:avLst/>
          </a:prstGeom>
        </p:spPr>
        <p:txBody>
          <a:bodyPr wrap="square" lIns="0" tIns="0" rIns="0" bIns="0" rtlCol="0" anchor="t">
            <a:spAutoFit/>
          </a:bodyPr>
          <a:lstStyle/>
          <a:p>
            <a:pPr algn="ctr">
              <a:lnSpc>
                <a:spcPts val="6200"/>
              </a:lnSpc>
            </a:pPr>
            <a:r>
              <a:rPr lang="en-US" sz="6690" b="1" dirty="0">
                <a:solidFill>
                  <a:srgbClr val="A92A61"/>
                </a:solidFill>
                <a:latin typeface="Calibri (MS)"/>
                <a:ea typeface="Calibri (MS)"/>
                <a:cs typeface="Calibri (MS)"/>
                <a:sym typeface="Calibri (MS)"/>
              </a:rPr>
              <a:t>Provide items </a:t>
            </a:r>
            <a:r>
              <a:rPr lang="en-US" sz="6690" dirty="0">
                <a:solidFill>
                  <a:srgbClr val="000000"/>
                </a:solidFill>
                <a:latin typeface="Calibri (MS)"/>
                <a:ea typeface="Calibri (MS)"/>
                <a:cs typeface="Calibri (MS)"/>
                <a:sym typeface="Calibri (MS)"/>
              </a:rPr>
              <a:t>required for </a:t>
            </a:r>
            <a:r>
              <a:rPr lang="en-US" sz="6690" b="1" dirty="0">
                <a:solidFill>
                  <a:srgbClr val="A92A61"/>
                </a:solidFill>
                <a:latin typeface="Calibri (MS)"/>
                <a:ea typeface="Calibri (MS)"/>
                <a:cs typeface="Calibri (MS)"/>
                <a:sym typeface="Calibri (MS)"/>
              </a:rPr>
              <a:t>education</a:t>
            </a:r>
            <a:r>
              <a:rPr lang="en-US" sz="6690" dirty="0">
                <a:solidFill>
                  <a:srgbClr val="000000"/>
                </a:solidFill>
                <a:latin typeface="Calibri (MS)"/>
                <a:ea typeface="Calibri (MS)"/>
                <a:cs typeface="Calibri (MS)"/>
                <a:sym typeface="Calibri (MS)"/>
              </a:rPr>
              <a:t> </a:t>
            </a:r>
          </a:p>
          <a:p>
            <a:pPr algn="ctr">
              <a:lnSpc>
                <a:spcPts val="6200"/>
              </a:lnSpc>
            </a:pPr>
            <a:r>
              <a:rPr lang="en-US" sz="6690" dirty="0">
                <a:solidFill>
                  <a:srgbClr val="000000"/>
                </a:solidFill>
                <a:latin typeface="Calibri (MS)"/>
                <a:ea typeface="Calibri (MS)"/>
                <a:cs typeface="Calibri (MS)"/>
                <a:sym typeface="Calibri (MS)"/>
              </a:rPr>
              <a:t>or </a:t>
            </a:r>
          </a:p>
          <a:p>
            <a:pPr algn="ctr">
              <a:lnSpc>
                <a:spcPts val="6200"/>
              </a:lnSpc>
            </a:pPr>
            <a:r>
              <a:rPr lang="en-US" sz="6690" b="1" dirty="0">
                <a:solidFill>
                  <a:srgbClr val="A92A61"/>
                </a:solidFill>
                <a:latin typeface="Calibri (MS)"/>
                <a:ea typeface="Calibri (MS)"/>
                <a:cs typeface="Calibri (MS)"/>
                <a:sym typeface="Calibri (MS)"/>
              </a:rPr>
              <a:t>work</a:t>
            </a:r>
          </a:p>
        </p:txBody>
      </p:sp>
      <p:grpSp>
        <p:nvGrpSpPr>
          <p:cNvPr id="15" name="Group 5">
            <a:extLst>
              <a:ext uri="{FF2B5EF4-FFF2-40B4-BE49-F238E27FC236}">
                <a16:creationId xmlns:a16="http://schemas.microsoft.com/office/drawing/2014/main" id="{C16C292A-F6B7-C764-66D8-57B64096BB2B}"/>
              </a:ext>
            </a:extLst>
          </p:cNvPr>
          <p:cNvGrpSpPr/>
          <p:nvPr/>
        </p:nvGrpSpPr>
        <p:grpSpPr>
          <a:xfrm rot="5400000">
            <a:off x="7193519" y="3543813"/>
            <a:ext cx="312818" cy="265240"/>
            <a:chOff x="0" y="0"/>
            <a:chExt cx="812800" cy="711200"/>
          </a:xfrm>
        </p:grpSpPr>
        <p:sp>
          <p:nvSpPr>
            <p:cNvPr id="16" name="Freeform 6">
              <a:extLst>
                <a:ext uri="{FF2B5EF4-FFF2-40B4-BE49-F238E27FC236}">
                  <a16:creationId xmlns:a16="http://schemas.microsoft.com/office/drawing/2014/main" id="{10740244-6A69-E3A1-5E21-958A131236A6}"/>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en-US"/>
            </a:p>
          </p:txBody>
        </p:sp>
        <p:sp>
          <p:nvSpPr>
            <p:cNvPr id="17" name="TextBox 7">
              <a:extLst>
                <a:ext uri="{FF2B5EF4-FFF2-40B4-BE49-F238E27FC236}">
                  <a16:creationId xmlns:a16="http://schemas.microsoft.com/office/drawing/2014/main" id="{32DF2A7D-CF3A-1951-251C-8848A559D0A5}"/>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18" name="Group 15">
            <a:extLst>
              <a:ext uri="{FF2B5EF4-FFF2-40B4-BE49-F238E27FC236}">
                <a16:creationId xmlns:a16="http://schemas.microsoft.com/office/drawing/2014/main" id="{2719C705-4613-562B-F5A1-6CEBA26A5BC4}"/>
              </a:ext>
            </a:extLst>
          </p:cNvPr>
          <p:cNvGrpSpPr/>
          <p:nvPr/>
        </p:nvGrpSpPr>
        <p:grpSpPr>
          <a:xfrm rot="5400000">
            <a:off x="7193519" y="4330728"/>
            <a:ext cx="312818" cy="265240"/>
            <a:chOff x="0" y="0"/>
            <a:chExt cx="812800" cy="711200"/>
          </a:xfrm>
        </p:grpSpPr>
        <p:sp>
          <p:nvSpPr>
            <p:cNvPr id="19" name="Freeform 16">
              <a:extLst>
                <a:ext uri="{FF2B5EF4-FFF2-40B4-BE49-F238E27FC236}">
                  <a16:creationId xmlns:a16="http://schemas.microsoft.com/office/drawing/2014/main" id="{4CB6852B-2728-89BE-ED29-02573ED233DC}"/>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18BC9">
                <a:alpha val="89804"/>
              </a:srgbClr>
            </a:solidFill>
          </p:spPr>
          <p:txBody>
            <a:bodyPr/>
            <a:lstStyle/>
            <a:p>
              <a:endParaRPr lang="en-US"/>
            </a:p>
          </p:txBody>
        </p:sp>
        <p:sp>
          <p:nvSpPr>
            <p:cNvPr id="20" name="TextBox 17">
              <a:extLst>
                <a:ext uri="{FF2B5EF4-FFF2-40B4-BE49-F238E27FC236}">
                  <a16:creationId xmlns:a16="http://schemas.microsoft.com/office/drawing/2014/main" id="{09A7C7AB-D0E2-5270-22B5-39B0A24EF660}"/>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21" name="Group 25">
            <a:extLst>
              <a:ext uri="{FF2B5EF4-FFF2-40B4-BE49-F238E27FC236}">
                <a16:creationId xmlns:a16="http://schemas.microsoft.com/office/drawing/2014/main" id="{48701B0C-46DC-915E-D7B2-D42BA1747419}"/>
              </a:ext>
            </a:extLst>
          </p:cNvPr>
          <p:cNvGrpSpPr/>
          <p:nvPr/>
        </p:nvGrpSpPr>
        <p:grpSpPr>
          <a:xfrm rot="5400000">
            <a:off x="7192363" y="5814631"/>
            <a:ext cx="312818" cy="265240"/>
            <a:chOff x="0" y="0"/>
            <a:chExt cx="812800" cy="711200"/>
          </a:xfrm>
        </p:grpSpPr>
        <p:sp>
          <p:nvSpPr>
            <p:cNvPr id="22" name="Freeform 26">
              <a:extLst>
                <a:ext uri="{FF2B5EF4-FFF2-40B4-BE49-F238E27FC236}">
                  <a16:creationId xmlns:a16="http://schemas.microsoft.com/office/drawing/2014/main" id="{422F4803-53A7-14B4-2647-AA9CCC069E47}"/>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590E52">
                <a:alpha val="89804"/>
              </a:srgbClr>
            </a:solidFill>
          </p:spPr>
          <p:txBody>
            <a:bodyPr/>
            <a:lstStyle/>
            <a:p>
              <a:endParaRPr lang="en-US"/>
            </a:p>
          </p:txBody>
        </p:sp>
        <p:sp>
          <p:nvSpPr>
            <p:cNvPr id="23" name="TextBox 27">
              <a:extLst>
                <a:ext uri="{FF2B5EF4-FFF2-40B4-BE49-F238E27FC236}">
                  <a16:creationId xmlns:a16="http://schemas.microsoft.com/office/drawing/2014/main" id="{25E83618-B52F-0332-92E0-D4002C822299}"/>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24" name="Group 28">
            <a:extLst>
              <a:ext uri="{FF2B5EF4-FFF2-40B4-BE49-F238E27FC236}">
                <a16:creationId xmlns:a16="http://schemas.microsoft.com/office/drawing/2014/main" id="{041DAE06-AC48-2EFC-6619-D1A1AFFC55E0}"/>
              </a:ext>
            </a:extLst>
          </p:cNvPr>
          <p:cNvGrpSpPr/>
          <p:nvPr/>
        </p:nvGrpSpPr>
        <p:grpSpPr>
          <a:xfrm rot="5400000">
            <a:off x="7193519" y="5083298"/>
            <a:ext cx="312818" cy="265240"/>
            <a:chOff x="0" y="0"/>
            <a:chExt cx="812800" cy="711200"/>
          </a:xfrm>
        </p:grpSpPr>
        <p:sp>
          <p:nvSpPr>
            <p:cNvPr id="25" name="Freeform 29">
              <a:extLst>
                <a:ext uri="{FF2B5EF4-FFF2-40B4-BE49-F238E27FC236}">
                  <a16:creationId xmlns:a16="http://schemas.microsoft.com/office/drawing/2014/main" id="{AB986598-176E-A771-7F9E-94C0C2CC978A}"/>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BB4075">
                <a:alpha val="89804"/>
              </a:srgbClr>
            </a:solidFill>
          </p:spPr>
          <p:txBody>
            <a:bodyPr/>
            <a:lstStyle/>
            <a:p>
              <a:endParaRPr lang="en-US"/>
            </a:p>
          </p:txBody>
        </p:sp>
        <p:sp>
          <p:nvSpPr>
            <p:cNvPr id="26" name="TextBox 30">
              <a:extLst>
                <a:ext uri="{FF2B5EF4-FFF2-40B4-BE49-F238E27FC236}">
                  <a16:creationId xmlns:a16="http://schemas.microsoft.com/office/drawing/2014/main" id="{36AB84ED-8BAF-A385-4CCD-1036053B6EC9}"/>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27" name="Group 5">
            <a:extLst>
              <a:ext uri="{FF2B5EF4-FFF2-40B4-BE49-F238E27FC236}">
                <a16:creationId xmlns:a16="http://schemas.microsoft.com/office/drawing/2014/main" id="{A277C487-F6A7-FC1E-5DFF-C5EAD1860398}"/>
              </a:ext>
            </a:extLst>
          </p:cNvPr>
          <p:cNvGrpSpPr/>
          <p:nvPr/>
        </p:nvGrpSpPr>
        <p:grpSpPr>
          <a:xfrm rot="5400000">
            <a:off x="7192363" y="6612106"/>
            <a:ext cx="312817" cy="265240"/>
            <a:chOff x="0" y="0"/>
            <a:chExt cx="812800" cy="711200"/>
          </a:xfrm>
        </p:grpSpPr>
        <p:sp>
          <p:nvSpPr>
            <p:cNvPr id="28" name="Freeform 6">
              <a:extLst>
                <a:ext uri="{FF2B5EF4-FFF2-40B4-BE49-F238E27FC236}">
                  <a16:creationId xmlns:a16="http://schemas.microsoft.com/office/drawing/2014/main" id="{44E0F8AA-2BAD-2B44-21FF-168F166E9B21}"/>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293374">
                <a:alpha val="89804"/>
              </a:srgbClr>
            </a:solidFill>
          </p:spPr>
          <p:txBody>
            <a:bodyPr/>
            <a:lstStyle/>
            <a:p>
              <a:endParaRPr lang="en-US"/>
            </a:p>
          </p:txBody>
        </p:sp>
        <p:sp>
          <p:nvSpPr>
            <p:cNvPr id="29" name="TextBox 7">
              <a:extLst>
                <a:ext uri="{FF2B5EF4-FFF2-40B4-BE49-F238E27FC236}">
                  <a16:creationId xmlns:a16="http://schemas.microsoft.com/office/drawing/2014/main" id="{582D04EB-1F3F-6473-26B3-E53F1BA1B1BD}"/>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11" name="TextBox 13">
            <a:extLst>
              <a:ext uri="{FF2B5EF4-FFF2-40B4-BE49-F238E27FC236}">
                <a16:creationId xmlns:a16="http://schemas.microsoft.com/office/drawing/2014/main" id="{5224D443-27CE-ADFA-F737-6A74B27E6984}"/>
              </a:ext>
            </a:extLst>
          </p:cNvPr>
          <p:cNvSpPr txBox="1"/>
          <p:nvPr/>
        </p:nvSpPr>
        <p:spPr>
          <a:xfrm>
            <a:off x="11953210" y="1407849"/>
            <a:ext cx="5217305" cy="992451"/>
          </a:xfrm>
          <a:prstGeom prst="rect">
            <a:avLst/>
          </a:prstGeom>
        </p:spPr>
        <p:txBody>
          <a:bodyPr wrap="square" lIns="0" tIns="0" rIns="0" bIns="0" rtlCol="0" anchor="t">
            <a:spAutoFit/>
          </a:bodyPr>
          <a:lstStyle/>
          <a:p>
            <a:pPr algn="ctr">
              <a:lnSpc>
                <a:spcPts val="4000"/>
              </a:lnSpc>
            </a:pPr>
            <a:r>
              <a:rPr lang="en-US" sz="2800" b="1" i="1" dirty="0">
                <a:solidFill>
                  <a:schemeClr val="bg1"/>
                </a:solidFill>
              </a:rPr>
              <a:t>Bonus</a:t>
            </a:r>
            <a:r>
              <a:rPr lang="en-US" sz="2800" dirty="0">
                <a:solidFill>
                  <a:schemeClr val="bg1"/>
                </a:solidFill>
              </a:rPr>
              <a:t>: Participate in May’s </a:t>
            </a:r>
            <a:r>
              <a:rPr lang="en-US" sz="2800" dirty="0" err="1">
                <a:solidFill>
                  <a:schemeClr val="bg1"/>
                </a:solidFill>
              </a:rPr>
              <a:t>UpliftHER</a:t>
            </a:r>
            <a:r>
              <a:rPr lang="en-US" sz="2800" dirty="0">
                <a:solidFill>
                  <a:schemeClr val="bg1"/>
                </a:solidFill>
              </a:rPr>
              <a:t> focus - Period Poverty!</a:t>
            </a:r>
            <a:endParaRPr lang="en-US" sz="2800" b="1" dirty="0">
              <a:solidFill>
                <a:schemeClr val="bg1"/>
              </a:solidFill>
              <a:latin typeface="Calibri (MS)"/>
              <a:ea typeface="Calibri (MS)"/>
              <a:cs typeface="Calibri (MS)"/>
              <a:sym typeface="Calibri (MS)"/>
            </a:endParaRPr>
          </a:p>
        </p:txBody>
      </p:sp>
      <p:pic>
        <p:nvPicPr>
          <p:cNvPr id="31" name="Graphic 30" descr="Line arrow: Counter-clockwise curve with solid fill">
            <a:extLst>
              <a:ext uri="{FF2B5EF4-FFF2-40B4-BE49-F238E27FC236}">
                <a16:creationId xmlns:a16="http://schemas.microsoft.com/office/drawing/2014/main" id="{BC470205-4488-3FBD-6BE2-864B939D86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3956284">
            <a:off x="11681568" y="2295657"/>
            <a:ext cx="1854734" cy="185473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B38498B0-A9AE-F045-FDC8-8C9FC810215F}"/>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grpSp>
        <p:nvGrpSpPr>
          <p:cNvPr id="15" name="Group 7">
            <a:extLst>
              <a:ext uri="{FF2B5EF4-FFF2-40B4-BE49-F238E27FC236}">
                <a16:creationId xmlns:a16="http://schemas.microsoft.com/office/drawing/2014/main" id="{D7703238-D160-A000-5987-8B93D49AA7F0}"/>
              </a:ext>
            </a:extLst>
          </p:cNvPr>
          <p:cNvGrpSpPr/>
          <p:nvPr/>
        </p:nvGrpSpPr>
        <p:grpSpPr>
          <a:xfrm>
            <a:off x="228600" y="1787749"/>
            <a:ext cx="5257813" cy="5475401"/>
            <a:chOff x="-2104" y="-66675"/>
            <a:chExt cx="1331362" cy="1707790"/>
          </a:xfrm>
        </p:grpSpPr>
        <p:sp>
          <p:nvSpPr>
            <p:cNvPr id="16" name="Freeform 8">
              <a:extLst>
                <a:ext uri="{FF2B5EF4-FFF2-40B4-BE49-F238E27FC236}">
                  <a16:creationId xmlns:a16="http://schemas.microsoft.com/office/drawing/2014/main" id="{A7F53C85-9102-79A7-B86F-83F2BBAFA1BA}"/>
                </a:ext>
              </a:extLst>
            </p:cNvPr>
            <p:cNvSpPr/>
            <p:nvPr/>
          </p:nvSpPr>
          <p:spPr>
            <a:xfrm>
              <a:off x="-2104" y="20014"/>
              <a:ext cx="1329258" cy="1621101"/>
            </a:xfrm>
            <a:prstGeom prst="ellipse">
              <a:avLst/>
            </a:pr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en-US" dirty="0"/>
            </a:p>
          </p:txBody>
        </p:sp>
        <p:sp>
          <p:nvSpPr>
            <p:cNvPr id="17" name="TextBox 9">
              <a:extLst>
                <a:ext uri="{FF2B5EF4-FFF2-40B4-BE49-F238E27FC236}">
                  <a16:creationId xmlns:a16="http://schemas.microsoft.com/office/drawing/2014/main" id="{09052575-B43B-D565-BE4E-1C6EA7B3F36D}"/>
                </a:ext>
              </a:extLst>
            </p:cNvPr>
            <p:cNvSpPr txBox="1"/>
            <p:nvPr/>
          </p:nvSpPr>
          <p:spPr>
            <a:xfrm>
              <a:off x="0" y="-66675"/>
              <a:ext cx="1329258" cy="1687776"/>
            </a:xfrm>
            <a:prstGeom prst="rect">
              <a:avLst/>
            </a:prstGeom>
          </p:spPr>
          <p:txBody>
            <a:bodyPr lIns="50800" tIns="50800" rIns="50800" bIns="50800" rtlCol="0" anchor="ctr"/>
            <a:lstStyle/>
            <a:p>
              <a:pPr algn="ctr">
                <a:lnSpc>
                  <a:spcPts val="3750"/>
                </a:lnSpc>
              </a:pPr>
              <a:endParaRPr/>
            </a:p>
          </p:txBody>
        </p:sp>
      </p:grpSp>
      <p:grpSp>
        <p:nvGrpSpPr>
          <p:cNvPr id="10" name="Group 7">
            <a:extLst>
              <a:ext uri="{FF2B5EF4-FFF2-40B4-BE49-F238E27FC236}">
                <a16:creationId xmlns:a16="http://schemas.microsoft.com/office/drawing/2014/main" id="{4699EF55-2D11-D5BC-C071-6DDFEBAF4E25}"/>
              </a:ext>
            </a:extLst>
          </p:cNvPr>
          <p:cNvGrpSpPr/>
          <p:nvPr/>
        </p:nvGrpSpPr>
        <p:grpSpPr>
          <a:xfrm>
            <a:off x="5423283" y="4653766"/>
            <a:ext cx="5320918" cy="5197464"/>
            <a:chOff x="0" y="0"/>
            <a:chExt cx="1329258" cy="1621101"/>
          </a:xfrm>
        </p:grpSpPr>
        <p:sp>
          <p:nvSpPr>
            <p:cNvPr id="11" name="Freeform 8">
              <a:extLst>
                <a:ext uri="{FF2B5EF4-FFF2-40B4-BE49-F238E27FC236}">
                  <a16:creationId xmlns:a16="http://schemas.microsoft.com/office/drawing/2014/main" id="{EAB3D192-CAB9-1935-4FF2-A7D378D29526}"/>
                </a:ext>
              </a:extLst>
            </p:cNvPr>
            <p:cNvSpPr/>
            <p:nvPr/>
          </p:nvSpPr>
          <p:spPr>
            <a:xfrm>
              <a:off x="0" y="0"/>
              <a:ext cx="1329258" cy="1621101"/>
            </a:xfrm>
            <a:prstGeom prst="ellipse">
              <a:avLst/>
            </a:prstGeom>
            <a:gradFill rotWithShape="1">
              <a:gsLst>
                <a:gs pos="0">
                  <a:srgbClr val="649CDC">
                    <a:alpha val="9000"/>
                  </a:srgbClr>
                </a:gs>
                <a:gs pos="100000">
                  <a:srgbClr val="19317D">
                    <a:alpha val="9000"/>
                  </a:srgbClr>
                </a:gs>
              </a:gsLst>
              <a:lin ang="0"/>
            </a:gradFill>
            <a:ln cap="rnd">
              <a:noFill/>
              <a:prstDash val="solid"/>
              <a:round/>
            </a:ln>
          </p:spPr>
          <p:txBody>
            <a:bodyPr/>
            <a:lstStyle/>
            <a:p>
              <a:endParaRPr lang="en-US" dirty="0"/>
            </a:p>
          </p:txBody>
        </p:sp>
        <p:sp>
          <p:nvSpPr>
            <p:cNvPr id="12" name="TextBox 9">
              <a:extLst>
                <a:ext uri="{FF2B5EF4-FFF2-40B4-BE49-F238E27FC236}">
                  <a16:creationId xmlns:a16="http://schemas.microsoft.com/office/drawing/2014/main" id="{24A417F6-3494-A8E9-BBDE-B7AEAFC09C66}"/>
                </a:ext>
              </a:extLst>
            </p:cNvPr>
            <p:cNvSpPr txBox="1"/>
            <p:nvPr/>
          </p:nvSpPr>
          <p:spPr>
            <a:xfrm>
              <a:off x="0" y="-66675"/>
              <a:ext cx="1329258" cy="1687776"/>
            </a:xfrm>
            <a:prstGeom prst="rect">
              <a:avLst/>
            </a:prstGeom>
          </p:spPr>
          <p:txBody>
            <a:bodyPr lIns="50800" tIns="50800" rIns="50800" bIns="50800" rtlCol="0" anchor="ctr"/>
            <a:lstStyle/>
            <a:p>
              <a:pPr algn="ctr">
                <a:lnSpc>
                  <a:spcPts val="3750"/>
                </a:lnSpc>
              </a:pPr>
              <a:endParaRPr/>
            </a:p>
          </p:txBody>
        </p:sp>
      </p:grpSp>
      <p:grpSp>
        <p:nvGrpSpPr>
          <p:cNvPr id="2" name="Group 2"/>
          <p:cNvGrpSpPr/>
          <p:nvPr/>
        </p:nvGrpSpPr>
        <p:grpSpPr>
          <a:xfrm>
            <a:off x="12002627" y="0"/>
            <a:ext cx="6445462" cy="10286948"/>
            <a:chOff x="0" y="0"/>
            <a:chExt cx="8593950" cy="13715931"/>
          </a:xfrm>
        </p:grpSpPr>
        <p:sp>
          <p:nvSpPr>
            <p:cNvPr id="3" name="Freeform 3"/>
            <p:cNvSpPr/>
            <p:nvPr/>
          </p:nvSpPr>
          <p:spPr>
            <a:xfrm>
              <a:off x="0" y="0"/>
              <a:ext cx="8593950" cy="13715931"/>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4"/>
              <a:stretch>
                <a:fillRect l="-56342" r="-56342"/>
              </a:stretch>
            </a:blipFill>
          </p:spPr>
          <p:txBody>
            <a:bodyPr/>
            <a:lstStyle/>
            <a:p>
              <a:endParaRPr lang="en-US" dirty="0"/>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sp>
        <p:nvSpPr>
          <p:cNvPr id="5" name="TextBox 5"/>
          <p:cNvSpPr txBox="1"/>
          <p:nvPr/>
        </p:nvSpPr>
        <p:spPr>
          <a:xfrm>
            <a:off x="838200" y="507859"/>
            <a:ext cx="10106488" cy="1000274"/>
          </a:xfrm>
          <a:prstGeom prst="rect">
            <a:avLst/>
          </a:prstGeom>
        </p:spPr>
        <p:txBody>
          <a:bodyPr lIns="0" tIns="0" rIns="0" bIns="0" rtlCol="0" anchor="t">
            <a:spAutoFit/>
          </a:bodyPr>
          <a:lstStyle/>
          <a:p>
            <a:pPr algn="l">
              <a:lnSpc>
                <a:spcPts val="7799"/>
              </a:lnSpc>
            </a:pPr>
            <a:r>
              <a:rPr lang="en-US" sz="6500" dirty="0">
                <a:solidFill>
                  <a:schemeClr val="bg1"/>
                </a:solidFill>
                <a:latin typeface="Effra" panose="020B0603020203020204" pitchFamily="34" charset="0"/>
                <a:ea typeface="Effra"/>
                <a:cs typeface="Effra" panose="020B0603020203020204" pitchFamily="34" charset="0"/>
                <a:sym typeface="Effra"/>
              </a:rPr>
              <a:t>Consider Project Reach</a:t>
            </a:r>
          </a:p>
        </p:txBody>
      </p:sp>
      <p:pic>
        <p:nvPicPr>
          <p:cNvPr id="20" name="Picture 6">
            <a:extLst>
              <a:ext uri="{FF2B5EF4-FFF2-40B4-BE49-F238E27FC236}">
                <a16:creationId xmlns:a16="http://schemas.microsoft.com/office/drawing/2014/main" id="{4761CCCB-BCEA-B76A-B4C5-4A67256276A5}"/>
              </a:ext>
            </a:extLst>
          </p:cNvPr>
          <p:cNvPicPr>
            <a:picLocks noChangeAspect="1"/>
          </p:cNvPicPr>
          <p:nvPr/>
        </p:nvPicPr>
        <p:blipFill>
          <a:blip r:embed="rId6"/>
          <a:stretch>
            <a:fillRect/>
          </a:stretch>
        </p:blipFill>
        <p:spPr>
          <a:xfrm>
            <a:off x="129400" y="1978579"/>
            <a:ext cx="5509400" cy="5509400"/>
          </a:xfrm>
          <a:prstGeom prst="rect">
            <a:avLst/>
          </a:prstGeom>
        </p:spPr>
      </p:pic>
      <p:pic>
        <p:nvPicPr>
          <p:cNvPr id="21" name="Picture 7">
            <a:extLst>
              <a:ext uri="{FF2B5EF4-FFF2-40B4-BE49-F238E27FC236}">
                <a16:creationId xmlns:a16="http://schemas.microsoft.com/office/drawing/2014/main" id="{841196F0-4B3D-FA81-3103-83F2CF69EC75}"/>
              </a:ext>
            </a:extLst>
          </p:cNvPr>
          <p:cNvPicPr>
            <a:picLocks noChangeAspect="1"/>
          </p:cNvPicPr>
          <p:nvPr/>
        </p:nvPicPr>
        <p:blipFill>
          <a:blip r:embed="rId7"/>
          <a:stretch>
            <a:fillRect/>
          </a:stretch>
        </p:blipFill>
        <p:spPr>
          <a:xfrm>
            <a:off x="4572000" y="4596273"/>
            <a:ext cx="5320918" cy="5320918"/>
          </a:xfrm>
          <a:prstGeom prst="rect">
            <a:avLst/>
          </a:prstGeom>
        </p:spPr>
      </p:pic>
      <p:sp>
        <p:nvSpPr>
          <p:cNvPr id="22" name="TextBox 8"/>
          <p:cNvSpPr txBox="1"/>
          <p:nvPr/>
        </p:nvSpPr>
        <p:spPr>
          <a:xfrm>
            <a:off x="1828800" y="4030195"/>
            <a:ext cx="2082505" cy="1192314"/>
          </a:xfrm>
          <a:prstGeom prst="rect">
            <a:avLst/>
          </a:prstGeom>
        </p:spPr>
        <p:txBody>
          <a:bodyPr lIns="0" tIns="0" rIns="0" bIns="0" rtlCol="0" anchor="t">
            <a:spAutoFit/>
          </a:bodyPr>
          <a:lstStyle/>
          <a:p>
            <a:pPr algn="ctr">
              <a:lnSpc>
                <a:spcPts val="4759"/>
              </a:lnSpc>
            </a:pPr>
            <a:r>
              <a:rPr lang="en-US" sz="3399" b="1" dirty="0">
                <a:solidFill>
                  <a:schemeClr val="bg1"/>
                </a:solidFill>
                <a:latin typeface="Calibri (MS)" panose="020B0604020202020204" charset="0"/>
                <a:ea typeface="Calibri (MS) Bold"/>
                <a:cs typeface="Calibri (MS)" panose="020B0604020202020204" charset="0"/>
                <a:sym typeface="Calibri (MS) Bold"/>
              </a:rPr>
              <a:t>Laptops for 2 girls</a:t>
            </a:r>
          </a:p>
        </p:txBody>
      </p:sp>
      <p:sp>
        <p:nvSpPr>
          <p:cNvPr id="23" name="TextBox 9"/>
          <p:cNvSpPr txBox="1"/>
          <p:nvPr/>
        </p:nvSpPr>
        <p:spPr>
          <a:xfrm>
            <a:off x="6172200" y="6322691"/>
            <a:ext cx="2127294" cy="1809406"/>
          </a:xfrm>
          <a:prstGeom prst="rect">
            <a:avLst/>
          </a:prstGeom>
        </p:spPr>
        <p:txBody>
          <a:bodyPr wrap="square" lIns="0" tIns="0" rIns="0" bIns="0" rtlCol="0" anchor="t">
            <a:spAutoFit/>
          </a:bodyPr>
          <a:lstStyle/>
          <a:p>
            <a:pPr algn="ctr">
              <a:lnSpc>
                <a:spcPts val="4822"/>
              </a:lnSpc>
            </a:pPr>
            <a:r>
              <a:rPr lang="en-US" sz="3444" b="1" dirty="0">
                <a:solidFill>
                  <a:schemeClr val="bg1"/>
                </a:solidFill>
                <a:latin typeface="Calibri (MS)" panose="020B0604020202020204" charset="0"/>
                <a:ea typeface="Calibri (MS) Bold"/>
                <a:cs typeface="Calibri (MS)" panose="020B0604020202020204" charset="0"/>
                <a:sym typeface="Calibri (MS) Bold"/>
              </a:rPr>
              <a:t>Skills workshop for 50 girls</a:t>
            </a:r>
          </a:p>
        </p:txBody>
      </p:sp>
      <p:pic>
        <p:nvPicPr>
          <p:cNvPr id="9" name="Picture 8">
            <a:extLst>
              <a:ext uri="{FF2B5EF4-FFF2-40B4-BE49-F238E27FC236}">
                <a16:creationId xmlns:a16="http://schemas.microsoft.com/office/drawing/2014/main" id="{9D1E2B46-B10F-5075-6A7D-78A66873B001}"/>
              </a:ext>
            </a:extLst>
          </p:cNvPr>
          <p:cNvPicPr>
            <a:picLocks noChangeAspect="1"/>
          </p:cNvPicPr>
          <p:nvPr/>
        </p:nvPicPr>
        <p:blipFill>
          <a:blip r:embed="rId8" cstate="print">
            <a:extLst>
              <a:ext uri="{28A0092B-C50C-407E-A947-70E740481C1C}">
                <a14:useLocalDpi xmlns:a14="http://schemas.microsoft.com/office/drawing/2010/main" val="0"/>
              </a:ext>
            </a:extLst>
          </a:blip>
          <a:srcRect l="39744" t="25687" b="6468"/>
          <a:stretch>
            <a:fillRect/>
          </a:stretch>
        </p:blipFill>
        <p:spPr>
          <a:xfrm rot="5400000">
            <a:off x="9029699" y="800049"/>
            <a:ext cx="10287001" cy="8686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sp>
        <p:nvSpPr>
          <p:cNvPr id="23" name="Freeform 6">
            <a:extLst>
              <a:ext uri="{FF2B5EF4-FFF2-40B4-BE49-F238E27FC236}">
                <a16:creationId xmlns:a16="http://schemas.microsoft.com/office/drawing/2014/main" id="{F0DED03F-E566-F397-895D-2DAACD056D0D}"/>
              </a:ext>
            </a:extLst>
          </p:cNvPr>
          <p:cNvSpPr/>
          <p:nvPr/>
        </p:nvSpPr>
        <p:spPr>
          <a:xfrm>
            <a:off x="6739888" y="3086364"/>
            <a:ext cx="3982134" cy="953475"/>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 name="Freeform 3"/>
          <p:cNvSpPr/>
          <p:nvPr/>
        </p:nvSpPr>
        <p:spPr>
          <a:xfrm>
            <a:off x="1449844" y="4077612"/>
            <a:ext cx="4658267" cy="393692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6401822" y="4077612"/>
            <a:ext cx="4658267" cy="393692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1353800" y="4039839"/>
            <a:ext cx="4658267" cy="393692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4450709" y="855189"/>
            <a:ext cx="8692758" cy="1077474"/>
          </a:xfrm>
          <a:prstGeom prst="rect">
            <a:avLst/>
          </a:prstGeom>
        </p:spPr>
        <p:txBody>
          <a:bodyPr lIns="0" tIns="0" rIns="0" bIns="0" rtlCol="0" anchor="t">
            <a:spAutoFit/>
          </a:bodyPr>
          <a:lstStyle/>
          <a:p>
            <a:pPr algn="ctr">
              <a:lnSpc>
                <a:spcPts val="9100"/>
              </a:lnSpc>
            </a:pPr>
            <a:r>
              <a:rPr lang="en-US" sz="6500" spc="-194" dirty="0">
                <a:solidFill>
                  <a:srgbClr val="FFCF01"/>
                </a:solidFill>
                <a:latin typeface="Effra"/>
                <a:ea typeface="Effra"/>
                <a:cs typeface="Effra"/>
                <a:sym typeface="Effra"/>
              </a:rPr>
              <a:t>Legacy Projects</a:t>
            </a:r>
          </a:p>
        </p:txBody>
      </p:sp>
      <p:sp>
        <p:nvSpPr>
          <p:cNvPr id="8" name="TextBox 8"/>
          <p:cNvSpPr txBox="1"/>
          <p:nvPr/>
        </p:nvSpPr>
        <p:spPr>
          <a:xfrm>
            <a:off x="1478845" y="4775280"/>
            <a:ext cx="4638933" cy="439287"/>
          </a:xfrm>
          <a:prstGeom prst="rect">
            <a:avLst/>
          </a:prstGeom>
        </p:spPr>
        <p:txBody>
          <a:bodyPr wrap="square" lIns="0" tIns="0" rIns="0" bIns="0" rtlCol="0" anchor="t">
            <a:spAutoFit/>
          </a:bodyPr>
          <a:lstStyle/>
          <a:p>
            <a:pPr algn="ctr">
              <a:lnSpc>
                <a:spcPts val="3319"/>
              </a:lnSpc>
            </a:pPr>
            <a:r>
              <a:rPr lang="en-US" sz="3600" b="1" spc="-95" dirty="0">
                <a:solidFill>
                  <a:srgbClr val="FFCF01"/>
                </a:solidFill>
                <a:latin typeface="Calibri (MS) Bold"/>
                <a:ea typeface="Calibri (MS) Bold"/>
                <a:cs typeface="Calibri (MS) Bold"/>
                <a:sym typeface="Calibri (MS) Bold"/>
              </a:rPr>
              <a:t>Population</a:t>
            </a:r>
            <a:endParaRPr lang="en-US" sz="3191" b="1" spc="-95" dirty="0">
              <a:solidFill>
                <a:srgbClr val="FFCF01"/>
              </a:solidFill>
              <a:latin typeface="Calibri (MS) Bold"/>
              <a:ea typeface="Calibri (MS) Bold"/>
              <a:cs typeface="Calibri (MS) Bold"/>
              <a:sym typeface="Calibri (MS) Bold"/>
            </a:endParaRPr>
          </a:p>
        </p:txBody>
      </p:sp>
      <p:sp>
        <p:nvSpPr>
          <p:cNvPr id="9" name="TextBox 9"/>
          <p:cNvSpPr txBox="1"/>
          <p:nvPr/>
        </p:nvSpPr>
        <p:spPr>
          <a:xfrm>
            <a:off x="1469178" y="5730014"/>
            <a:ext cx="4638933" cy="1140697"/>
          </a:xfrm>
          <a:prstGeom prst="rect">
            <a:avLst/>
          </a:prstGeom>
        </p:spPr>
        <p:txBody>
          <a:bodyPr wrap="square" lIns="0" tIns="0" rIns="0" bIns="0" rtlCol="0" anchor="t">
            <a:spAutoFit/>
          </a:bodyPr>
          <a:lstStyle/>
          <a:p>
            <a:pPr algn="ctr">
              <a:lnSpc>
                <a:spcPts val="4600"/>
              </a:lnSpc>
            </a:pPr>
            <a:r>
              <a:rPr lang="en-US" sz="2800" spc="-64" dirty="0">
                <a:solidFill>
                  <a:srgbClr val="FFFFFF"/>
                </a:solidFill>
                <a:latin typeface="Calibri (MS)"/>
                <a:ea typeface="Calibri (MS)"/>
                <a:cs typeface="Calibri (MS)"/>
                <a:sym typeface="Calibri (MS)"/>
              </a:rPr>
              <a:t>Who are we serving? </a:t>
            </a:r>
          </a:p>
          <a:p>
            <a:pPr algn="ctr">
              <a:lnSpc>
                <a:spcPts val="4600"/>
              </a:lnSpc>
            </a:pPr>
            <a:r>
              <a:rPr lang="en-US" sz="2800" spc="-64" dirty="0">
                <a:solidFill>
                  <a:srgbClr val="FFFFFF"/>
                </a:solidFill>
                <a:latin typeface="Calibri (MS)"/>
                <a:ea typeface="Calibri (MS)"/>
                <a:cs typeface="Calibri (MS)"/>
                <a:sym typeface="Calibri (MS)"/>
              </a:rPr>
              <a:t>Do they face obstacles?</a:t>
            </a:r>
          </a:p>
        </p:txBody>
      </p:sp>
      <p:sp>
        <p:nvSpPr>
          <p:cNvPr id="10" name="TextBox 10"/>
          <p:cNvSpPr txBox="1"/>
          <p:nvPr/>
        </p:nvSpPr>
        <p:spPr>
          <a:xfrm>
            <a:off x="11353800" y="4775281"/>
            <a:ext cx="4658266" cy="439287"/>
          </a:xfrm>
          <a:prstGeom prst="rect">
            <a:avLst/>
          </a:prstGeom>
        </p:spPr>
        <p:txBody>
          <a:bodyPr wrap="square" lIns="0" tIns="0" rIns="0" bIns="0" rtlCol="0" anchor="t">
            <a:spAutoFit/>
          </a:bodyPr>
          <a:lstStyle/>
          <a:p>
            <a:pPr algn="ctr">
              <a:lnSpc>
                <a:spcPts val="3319"/>
              </a:lnSpc>
            </a:pPr>
            <a:r>
              <a:rPr lang="en-US" sz="3600" b="1" spc="-95" dirty="0">
                <a:solidFill>
                  <a:srgbClr val="FFCF01"/>
                </a:solidFill>
                <a:latin typeface="Calibri (MS) Bold"/>
                <a:cs typeface="Calibri (MS) Bold"/>
                <a:sym typeface="Calibri (MS) Bold"/>
              </a:rPr>
              <a:t>Soroptimist-led</a:t>
            </a:r>
          </a:p>
        </p:txBody>
      </p:sp>
      <p:sp>
        <p:nvSpPr>
          <p:cNvPr id="11" name="TextBox 11"/>
          <p:cNvSpPr txBox="1"/>
          <p:nvPr/>
        </p:nvSpPr>
        <p:spPr>
          <a:xfrm>
            <a:off x="6411489" y="4775281"/>
            <a:ext cx="4638933" cy="439287"/>
          </a:xfrm>
          <a:prstGeom prst="rect">
            <a:avLst/>
          </a:prstGeom>
        </p:spPr>
        <p:txBody>
          <a:bodyPr wrap="square" lIns="0" tIns="0" rIns="0" bIns="0" rtlCol="0" anchor="t">
            <a:spAutoFit/>
          </a:bodyPr>
          <a:lstStyle/>
          <a:p>
            <a:pPr algn="ctr">
              <a:lnSpc>
                <a:spcPts val="3319"/>
              </a:lnSpc>
            </a:pPr>
            <a:r>
              <a:rPr lang="en-US" sz="3600" b="1" spc="-95" dirty="0">
                <a:solidFill>
                  <a:srgbClr val="FFCF01"/>
                </a:solidFill>
                <a:latin typeface="Calibri (MS) Bold"/>
                <a:cs typeface="Calibri (MS) Bold"/>
                <a:sym typeface="Calibri (MS) Bold"/>
              </a:rPr>
              <a:t>Focus</a:t>
            </a:r>
          </a:p>
        </p:txBody>
      </p:sp>
      <p:sp>
        <p:nvSpPr>
          <p:cNvPr id="13" name="TextBox 13"/>
          <p:cNvSpPr txBox="1"/>
          <p:nvPr/>
        </p:nvSpPr>
        <p:spPr>
          <a:xfrm>
            <a:off x="6401822" y="5699875"/>
            <a:ext cx="4658267" cy="1364348"/>
          </a:xfrm>
          <a:prstGeom prst="rect">
            <a:avLst/>
          </a:prstGeom>
        </p:spPr>
        <p:txBody>
          <a:bodyPr wrap="square" lIns="0" tIns="0" rIns="0" bIns="0" rtlCol="0" anchor="t">
            <a:spAutoFit/>
          </a:bodyPr>
          <a:lstStyle>
            <a:defPPr>
              <a:defRPr lang="en-US"/>
            </a:defPPr>
            <a:lvl1pPr algn="ctr">
              <a:lnSpc>
                <a:spcPts val="4600"/>
              </a:lnSpc>
              <a:defRPr sz="3200" spc="-64">
                <a:solidFill>
                  <a:srgbClr val="FFFFFF"/>
                </a:solidFill>
                <a:latin typeface="Calibri (MS)"/>
                <a:ea typeface="Calibri (MS)"/>
                <a:cs typeface="Calibri (MS)"/>
              </a:defRPr>
            </a:lvl1pPr>
          </a:lstStyle>
          <a:p>
            <a:pPr>
              <a:lnSpc>
                <a:spcPts val="3600"/>
              </a:lnSpc>
            </a:pPr>
            <a:r>
              <a:rPr lang="en-US" sz="2800" dirty="0">
                <a:sym typeface="Calibri (MS)"/>
              </a:rPr>
              <a:t>Does this project </a:t>
            </a:r>
          </a:p>
          <a:p>
            <a:pPr>
              <a:lnSpc>
                <a:spcPts val="3600"/>
              </a:lnSpc>
            </a:pPr>
            <a:r>
              <a:rPr lang="en-US" sz="2800" dirty="0">
                <a:sym typeface="Calibri (MS)"/>
              </a:rPr>
              <a:t>focus on increasing access to education or work?</a:t>
            </a:r>
          </a:p>
        </p:txBody>
      </p:sp>
      <p:sp>
        <p:nvSpPr>
          <p:cNvPr id="14" name="TextBox 14"/>
          <p:cNvSpPr txBox="1"/>
          <p:nvPr/>
        </p:nvSpPr>
        <p:spPr>
          <a:xfrm>
            <a:off x="11353800" y="5950009"/>
            <a:ext cx="4658267" cy="700705"/>
          </a:xfrm>
          <a:prstGeom prst="rect">
            <a:avLst/>
          </a:prstGeom>
        </p:spPr>
        <p:txBody>
          <a:bodyPr wrap="square" lIns="0" tIns="0" rIns="0" bIns="0" rtlCol="0" anchor="t">
            <a:spAutoFit/>
          </a:bodyPr>
          <a:lstStyle/>
          <a:p>
            <a:pPr algn="ctr">
              <a:lnSpc>
                <a:spcPts val="2741"/>
              </a:lnSpc>
            </a:pPr>
            <a:r>
              <a:rPr lang="en-US" sz="2800" spc="-64" dirty="0">
                <a:solidFill>
                  <a:srgbClr val="FFFFFF"/>
                </a:solidFill>
                <a:latin typeface="Calibri (MS)"/>
                <a:ea typeface="Calibri (MS)"/>
                <a:cs typeface="Calibri (MS)"/>
                <a:sym typeface="Calibri (MS)"/>
              </a:rPr>
              <a:t>Are Soroptimists </a:t>
            </a:r>
          </a:p>
          <a:p>
            <a:pPr algn="ctr">
              <a:lnSpc>
                <a:spcPts val="2741"/>
              </a:lnSpc>
            </a:pPr>
            <a:r>
              <a:rPr lang="en-US" sz="2800" spc="-64" dirty="0">
                <a:solidFill>
                  <a:srgbClr val="FFFFFF"/>
                </a:solidFill>
                <a:latin typeface="Calibri (MS)"/>
                <a:ea typeface="Calibri (MS)"/>
                <a:cs typeface="Calibri (MS)"/>
                <a:sym typeface="Calibri (MS)"/>
              </a:rPr>
              <a:t>leading this project?</a:t>
            </a:r>
          </a:p>
        </p:txBody>
      </p:sp>
      <p:sp>
        <p:nvSpPr>
          <p:cNvPr id="16" name="Freeform 16"/>
          <p:cNvSpPr/>
          <p:nvPr/>
        </p:nvSpPr>
        <p:spPr>
          <a:xfrm>
            <a:off x="7937377" y="918870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6"/>
            <a:stretch>
              <a:fillRect t="-74" b="-74"/>
            </a:stretch>
          </a:blipFill>
        </p:spPr>
        <p:txBody>
          <a:bodyPr/>
          <a:lstStyle/>
          <a:p>
            <a:endParaRPr lang="en-US"/>
          </a:p>
        </p:txBody>
      </p:sp>
      <p:sp>
        <p:nvSpPr>
          <p:cNvPr id="21" name="TextBox 9">
            <a:extLst>
              <a:ext uri="{FF2B5EF4-FFF2-40B4-BE49-F238E27FC236}">
                <a16:creationId xmlns:a16="http://schemas.microsoft.com/office/drawing/2014/main" id="{D95738F8-204E-2DC9-3AAC-CFD92775C3B8}"/>
              </a:ext>
            </a:extLst>
          </p:cNvPr>
          <p:cNvSpPr txBox="1"/>
          <p:nvPr/>
        </p:nvSpPr>
        <p:spPr>
          <a:xfrm>
            <a:off x="2190750" y="1932663"/>
            <a:ext cx="13906500" cy="781817"/>
          </a:xfrm>
          <a:prstGeom prst="rect">
            <a:avLst/>
          </a:prstGeom>
        </p:spPr>
        <p:txBody>
          <a:bodyPr wrap="square" lIns="0" tIns="0" rIns="0" bIns="0" rtlCol="0" anchor="t">
            <a:spAutoFit/>
          </a:bodyPr>
          <a:lstStyle/>
          <a:p>
            <a:pPr algn="ctr">
              <a:lnSpc>
                <a:spcPts val="6478"/>
              </a:lnSpc>
            </a:pPr>
            <a:r>
              <a:rPr lang="en-US" sz="4000" dirty="0">
                <a:solidFill>
                  <a:schemeClr val="bg1"/>
                </a:solidFill>
                <a:latin typeface="Calibri (MS)"/>
                <a:ea typeface="Calibri (MS)"/>
                <a:cs typeface="Calibri (MS)"/>
                <a:sym typeface="Calibri (MS)"/>
              </a:rPr>
              <a:t>Consider adapting projects to be eligible for our Big Goal</a:t>
            </a:r>
          </a:p>
        </p:txBody>
      </p:sp>
      <p:sp>
        <p:nvSpPr>
          <p:cNvPr id="22" name="TextBox 9">
            <a:extLst>
              <a:ext uri="{FF2B5EF4-FFF2-40B4-BE49-F238E27FC236}">
                <a16:creationId xmlns:a16="http://schemas.microsoft.com/office/drawing/2014/main" id="{EF3BCAA9-0B7E-119D-DAFD-9E4D0A58BB42}"/>
              </a:ext>
            </a:extLst>
          </p:cNvPr>
          <p:cNvSpPr txBox="1"/>
          <p:nvPr/>
        </p:nvSpPr>
        <p:spPr>
          <a:xfrm>
            <a:off x="6739888" y="3086365"/>
            <a:ext cx="3982134" cy="747064"/>
          </a:xfrm>
          <a:prstGeom prst="rect">
            <a:avLst/>
          </a:prstGeom>
        </p:spPr>
        <p:txBody>
          <a:bodyPr wrap="square" lIns="0" tIns="0" rIns="0" bIns="0" rtlCol="0" anchor="t">
            <a:spAutoFit/>
          </a:bodyPr>
          <a:lstStyle/>
          <a:p>
            <a:pPr algn="ctr">
              <a:lnSpc>
                <a:spcPts val="6478"/>
              </a:lnSpc>
            </a:pPr>
            <a:r>
              <a:rPr lang="en-US" sz="3600" dirty="0">
                <a:solidFill>
                  <a:schemeClr val="bg1"/>
                </a:solidFill>
                <a:latin typeface="Calibri (MS)"/>
                <a:ea typeface="Calibri (MS)"/>
                <a:cs typeface="Calibri (MS)"/>
                <a:sym typeface="Calibri (MS)"/>
              </a:rPr>
              <a:t>What’s missing?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72A73948-CF88-5B8B-7085-2BBE7917FBFE}"/>
              </a:ext>
            </a:extLst>
          </p:cNvPr>
          <p:cNvSpPr/>
          <p:nvPr/>
        </p:nvSpPr>
        <p:spPr>
          <a:xfrm>
            <a:off x="1295400" y="2232876"/>
            <a:ext cx="6096000" cy="2758223"/>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6"/>
          <p:cNvGrpSpPr>
            <a:grpSpLocks noChangeAspect="1"/>
          </p:cNvGrpSpPr>
          <p:nvPr/>
        </p:nvGrpSpPr>
        <p:grpSpPr>
          <a:xfrm>
            <a:off x="0" y="-125384"/>
            <a:ext cx="18821400" cy="11775348"/>
            <a:chOff x="0" y="0"/>
            <a:chExt cx="1247895" cy="812800"/>
          </a:xfrm>
        </p:grpSpPr>
        <p:sp>
          <p:nvSpPr>
            <p:cNvPr id="7" name="Freeform 7"/>
            <p:cNvSpPr>
              <a:spLocks noChangeAspect="1"/>
            </p:cNvSpPr>
            <p:nvPr/>
          </p:nvSpPr>
          <p:spPr>
            <a:xfrm>
              <a:off x="0" y="0"/>
              <a:ext cx="1247895" cy="812800"/>
            </a:xfrm>
            <a:custGeom>
              <a:avLst/>
              <a:gdLst/>
              <a:ahLst/>
              <a:cxnLst/>
              <a:rect l="l" t="t" r="r" b="b"/>
              <a:pathLst>
                <a:path w="1247895" h="812800">
                  <a:moveTo>
                    <a:pt x="28614" y="0"/>
                  </a:moveTo>
                  <a:lnTo>
                    <a:pt x="1219280" y="0"/>
                  </a:lnTo>
                  <a:cubicBezTo>
                    <a:pt x="1226869" y="0"/>
                    <a:pt x="1234148" y="3015"/>
                    <a:pt x="1239514" y="8381"/>
                  </a:cubicBezTo>
                  <a:cubicBezTo>
                    <a:pt x="1244880" y="13747"/>
                    <a:pt x="1247895" y="21025"/>
                    <a:pt x="1247895" y="28614"/>
                  </a:cubicBezTo>
                  <a:lnTo>
                    <a:pt x="1247895" y="784186"/>
                  </a:lnTo>
                  <a:cubicBezTo>
                    <a:pt x="1247895" y="791775"/>
                    <a:pt x="1244880" y="799053"/>
                    <a:pt x="1239514" y="804419"/>
                  </a:cubicBezTo>
                  <a:cubicBezTo>
                    <a:pt x="1234148" y="809785"/>
                    <a:pt x="1226869" y="812800"/>
                    <a:pt x="1219280" y="812800"/>
                  </a:cubicBezTo>
                  <a:lnTo>
                    <a:pt x="28614" y="812800"/>
                  </a:lnTo>
                  <a:cubicBezTo>
                    <a:pt x="21025" y="812800"/>
                    <a:pt x="13747" y="809785"/>
                    <a:pt x="8381" y="804419"/>
                  </a:cubicBezTo>
                  <a:cubicBezTo>
                    <a:pt x="3015" y="799053"/>
                    <a:pt x="0" y="791775"/>
                    <a:pt x="0" y="784186"/>
                  </a:cubicBezTo>
                  <a:lnTo>
                    <a:pt x="0" y="28614"/>
                  </a:lnTo>
                  <a:cubicBezTo>
                    <a:pt x="0" y="21025"/>
                    <a:pt x="3015" y="13747"/>
                    <a:pt x="8381" y="8381"/>
                  </a:cubicBezTo>
                  <a:cubicBezTo>
                    <a:pt x="13747" y="3015"/>
                    <a:pt x="21025" y="0"/>
                    <a:pt x="28614" y="0"/>
                  </a:cubicBezTo>
                  <a:close/>
                </a:path>
              </a:pathLst>
            </a:custGeom>
            <a:blipFill>
              <a:blip r:embed="rId3">
                <a:alphaModFix amt="50000"/>
              </a:blip>
              <a:stretch>
                <a:fillRect l="-491" r="-491"/>
              </a:stretch>
            </a:blipFill>
          </p:spPr>
          <p:txBody>
            <a:bodyPr/>
            <a:lstStyle/>
            <a:p>
              <a:endParaRPr lang="en-US" dirty="0"/>
            </a:p>
          </p:txBody>
        </p:sp>
      </p:grpSp>
      <p:grpSp>
        <p:nvGrpSpPr>
          <p:cNvPr id="2" name="Group 2"/>
          <p:cNvGrpSpPr/>
          <p:nvPr/>
        </p:nvGrpSpPr>
        <p:grpSpPr>
          <a:xfrm>
            <a:off x="-601468" y="-1048496"/>
            <a:ext cx="19281670" cy="2866959"/>
            <a:chOff x="0" y="0"/>
            <a:chExt cx="5078300" cy="755084"/>
          </a:xfrm>
        </p:grpSpPr>
        <p:sp>
          <p:nvSpPr>
            <p:cNvPr id="3" name="Freeform 3"/>
            <p:cNvSpPr/>
            <p:nvPr/>
          </p:nvSpPr>
          <p:spPr>
            <a:xfrm>
              <a:off x="0" y="0"/>
              <a:ext cx="5078300" cy="755084"/>
            </a:xfrm>
            <a:custGeom>
              <a:avLst/>
              <a:gdLst/>
              <a:ahLst/>
              <a:cxnLst/>
              <a:rect l="l" t="t" r="r" b="b"/>
              <a:pathLst>
                <a:path w="5078300" h="755084">
                  <a:moveTo>
                    <a:pt x="0" y="0"/>
                  </a:moveTo>
                  <a:lnTo>
                    <a:pt x="5078300" y="0"/>
                  </a:lnTo>
                  <a:lnTo>
                    <a:pt x="5078300" y="755084"/>
                  </a:lnTo>
                  <a:lnTo>
                    <a:pt x="0" y="755084"/>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p:cNvSpPr txBox="1"/>
            <p:nvPr/>
          </p:nvSpPr>
          <p:spPr>
            <a:xfrm>
              <a:off x="0" y="-38100"/>
              <a:ext cx="5078300" cy="793184"/>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en-US"/>
          </a:p>
        </p:txBody>
      </p:sp>
      <p:sp>
        <p:nvSpPr>
          <p:cNvPr id="8" name="TextBox 8"/>
          <p:cNvSpPr txBox="1"/>
          <p:nvPr/>
        </p:nvSpPr>
        <p:spPr>
          <a:xfrm>
            <a:off x="1028699" y="2753666"/>
            <a:ext cx="6515100" cy="1807867"/>
          </a:xfrm>
          <a:prstGeom prst="rect">
            <a:avLst/>
          </a:prstGeom>
        </p:spPr>
        <p:txBody>
          <a:bodyPr wrap="square" lIns="0" tIns="0" rIns="0" bIns="0" rtlCol="0" anchor="t">
            <a:spAutoFit/>
          </a:bodyPr>
          <a:lstStyle/>
          <a:p>
            <a:pPr algn="ctr">
              <a:lnSpc>
                <a:spcPts val="6999"/>
              </a:lnSpc>
            </a:pPr>
            <a:r>
              <a:rPr lang="en-US" sz="6999" b="1" dirty="0">
                <a:solidFill>
                  <a:schemeClr val="bg1"/>
                </a:solidFill>
                <a:latin typeface="Calibri (MS) Bold"/>
                <a:ea typeface="Calibri (MS) Bold"/>
                <a:cs typeface="Calibri (MS) Bold"/>
                <a:sym typeface="Calibri (MS) Bold"/>
              </a:rPr>
              <a:t>WHAT TO CHANGE?</a:t>
            </a:r>
          </a:p>
        </p:txBody>
      </p:sp>
      <p:sp>
        <p:nvSpPr>
          <p:cNvPr id="9" name="TextBox 9"/>
          <p:cNvSpPr txBox="1"/>
          <p:nvPr/>
        </p:nvSpPr>
        <p:spPr>
          <a:xfrm>
            <a:off x="609600" y="669777"/>
            <a:ext cx="15132628" cy="615553"/>
          </a:xfrm>
          <a:prstGeom prst="rect">
            <a:avLst/>
          </a:prstGeom>
        </p:spPr>
        <p:txBody>
          <a:bodyPr wrap="square" lIns="0" tIns="0" rIns="0" bIns="0" rtlCol="0" anchor="t">
            <a:spAutoFit/>
          </a:bodyPr>
          <a:lstStyle/>
          <a:p>
            <a:pPr>
              <a:lnSpc>
                <a:spcPts val="4799"/>
              </a:lnSpc>
            </a:pPr>
            <a:r>
              <a:rPr lang="en-US" sz="4400" b="1" dirty="0">
                <a:solidFill>
                  <a:schemeClr val="bg1"/>
                </a:solidFill>
                <a:latin typeface="Calibri (MS)"/>
                <a:ea typeface="Calibri (MS)"/>
                <a:cs typeface="Calibri (MS)"/>
                <a:sym typeface="Calibri (MS)"/>
              </a:rPr>
              <a:t>Self-defense and trafficking awareness classes to low-income girls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F4C5B-08D7-A927-DEA6-0F989502E9F6}"/>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89526796-00BC-338A-E418-4A872A3CA531}"/>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8467" y="-1257300"/>
            <a:ext cx="21595783" cy="12147628"/>
          </a:xfrm>
          <a:prstGeom prst="rect">
            <a:avLst/>
          </a:prstGeom>
        </p:spPr>
      </p:pic>
      <p:sp>
        <p:nvSpPr>
          <p:cNvPr id="11" name="Rectangle: Rounded Corners 10">
            <a:extLst>
              <a:ext uri="{FF2B5EF4-FFF2-40B4-BE49-F238E27FC236}">
                <a16:creationId xmlns:a16="http://schemas.microsoft.com/office/drawing/2014/main" id="{76B2CBDC-3470-2A3B-6CBE-0D0645FD01EA}"/>
              </a:ext>
            </a:extLst>
          </p:cNvPr>
          <p:cNvSpPr/>
          <p:nvPr/>
        </p:nvSpPr>
        <p:spPr>
          <a:xfrm>
            <a:off x="12808192" y="4413254"/>
            <a:ext cx="5098807" cy="2758223"/>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2">
            <a:extLst>
              <a:ext uri="{FF2B5EF4-FFF2-40B4-BE49-F238E27FC236}">
                <a16:creationId xmlns:a16="http://schemas.microsoft.com/office/drawing/2014/main" id="{FCE95DD2-9CC3-D0CE-8558-89A4C80EB332}"/>
              </a:ext>
            </a:extLst>
          </p:cNvPr>
          <p:cNvGrpSpPr/>
          <p:nvPr/>
        </p:nvGrpSpPr>
        <p:grpSpPr>
          <a:xfrm>
            <a:off x="-496835" y="-1568081"/>
            <a:ext cx="19281670" cy="2866959"/>
            <a:chOff x="0" y="0"/>
            <a:chExt cx="5078300" cy="755084"/>
          </a:xfrm>
        </p:grpSpPr>
        <p:sp>
          <p:nvSpPr>
            <p:cNvPr id="3" name="Freeform 3">
              <a:extLst>
                <a:ext uri="{FF2B5EF4-FFF2-40B4-BE49-F238E27FC236}">
                  <a16:creationId xmlns:a16="http://schemas.microsoft.com/office/drawing/2014/main" id="{40963336-C6FF-FE8F-5D1C-1F1E18AD30F0}"/>
                </a:ext>
              </a:extLst>
            </p:cNvPr>
            <p:cNvSpPr/>
            <p:nvPr/>
          </p:nvSpPr>
          <p:spPr>
            <a:xfrm>
              <a:off x="0" y="0"/>
              <a:ext cx="5078300" cy="755084"/>
            </a:xfrm>
            <a:custGeom>
              <a:avLst/>
              <a:gdLst/>
              <a:ahLst/>
              <a:cxnLst/>
              <a:rect l="l" t="t" r="r" b="b"/>
              <a:pathLst>
                <a:path w="5078300" h="755084">
                  <a:moveTo>
                    <a:pt x="0" y="0"/>
                  </a:moveTo>
                  <a:lnTo>
                    <a:pt x="5078300" y="0"/>
                  </a:lnTo>
                  <a:lnTo>
                    <a:pt x="5078300" y="755084"/>
                  </a:lnTo>
                  <a:lnTo>
                    <a:pt x="0" y="755084"/>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a:extLst>
                <a:ext uri="{FF2B5EF4-FFF2-40B4-BE49-F238E27FC236}">
                  <a16:creationId xmlns:a16="http://schemas.microsoft.com/office/drawing/2014/main" id="{FC6B74AE-C824-6DAF-D20D-BD4549613409}"/>
                </a:ext>
              </a:extLst>
            </p:cNvPr>
            <p:cNvSpPr txBox="1"/>
            <p:nvPr/>
          </p:nvSpPr>
          <p:spPr>
            <a:xfrm>
              <a:off x="0" y="-38100"/>
              <a:ext cx="5078300" cy="793184"/>
            </a:xfrm>
            <a:prstGeom prst="rect">
              <a:avLst/>
            </a:prstGeom>
          </p:spPr>
          <p:txBody>
            <a:bodyPr lIns="50800" tIns="50800" rIns="50800" bIns="50800" rtlCol="0" anchor="ctr"/>
            <a:lstStyle/>
            <a:p>
              <a:pPr algn="ctr">
                <a:lnSpc>
                  <a:spcPts val="2659"/>
                </a:lnSpc>
              </a:pPr>
              <a:endParaRPr/>
            </a:p>
          </p:txBody>
        </p:sp>
      </p:grpSp>
      <p:sp>
        <p:nvSpPr>
          <p:cNvPr id="5" name="Freeform 5">
            <a:extLst>
              <a:ext uri="{FF2B5EF4-FFF2-40B4-BE49-F238E27FC236}">
                <a16:creationId xmlns:a16="http://schemas.microsoft.com/office/drawing/2014/main" id="{E72AFAF0-7D30-4BE6-8E41-6702FC3C9E27}"/>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en-US"/>
          </a:p>
        </p:txBody>
      </p:sp>
      <p:sp>
        <p:nvSpPr>
          <p:cNvPr id="8" name="TextBox 8">
            <a:extLst>
              <a:ext uri="{FF2B5EF4-FFF2-40B4-BE49-F238E27FC236}">
                <a16:creationId xmlns:a16="http://schemas.microsoft.com/office/drawing/2014/main" id="{4F11BBE6-7CAE-636F-C43A-26DAB4C6F957}"/>
              </a:ext>
            </a:extLst>
          </p:cNvPr>
          <p:cNvSpPr txBox="1"/>
          <p:nvPr/>
        </p:nvSpPr>
        <p:spPr>
          <a:xfrm>
            <a:off x="706513" y="342900"/>
            <a:ext cx="12101680" cy="615553"/>
          </a:xfrm>
          <a:prstGeom prst="rect">
            <a:avLst/>
          </a:prstGeom>
        </p:spPr>
        <p:txBody>
          <a:bodyPr wrap="square" lIns="0" tIns="0" rIns="0" bIns="0" rtlCol="0" anchor="t">
            <a:spAutoFit/>
          </a:bodyPr>
          <a:lstStyle/>
          <a:p>
            <a:pPr>
              <a:lnSpc>
                <a:spcPts val="4799"/>
              </a:lnSpc>
            </a:pPr>
            <a:r>
              <a:rPr lang="en-US" sz="4400" dirty="0">
                <a:solidFill>
                  <a:schemeClr val="bg1"/>
                </a:solidFill>
                <a:latin typeface="Calibri (MS)"/>
                <a:ea typeface="Calibri (MS)"/>
                <a:cs typeface="Calibri (MS)"/>
                <a:sym typeface="Calibri (MS)"/>
              </a:rPr>
              <a:t>Donation to local agency providing GED classes</a:t>
            </a:r>
          </a:p>
        </p:txBody>
      </p:sp>
      <p:sp>
        <p:nvSpPr>
          <p:cNvPr id="12" name="TextBox 6">
            <a:extLst>
              <a:ext uri="{FF2B5EF4-FFF2-40B4-BE49-F238E27FC236}">
                <a16:creationId xmlns:a16="http://schemas.microsoft.com/office/drawing/2014/main" id="{5D0F6044-B559-727C-6422-E9CC0AA49F91}"/>
              </a:ext>
            </a:extLst>
          </p:cNvPr>
          <p:cNvSpPr txBox="1"/>
          <p:nvPr/>
        </p:nvSpPr>
        <p:spPr>
          <a:xfrm>
            <a:off x="12808192" y="4888431"/>
            <a:ext cx="5102436" cy="1807867"/>
          </a:xfrm>
          <a:prstGeom prst="rect">
            <a:avLst/>
          </a:prstGeom>
        </p:spPr>
        <p:txBody>
          <a:bodyPr wrap="square" lIns="0" tIns="0" rIns="0" bIns="0" rtlCol="0" anchor="t">
            <a:spAutoFit/>
          </a:bodyPr>
          <a:lstStyle/>
          <a:p>
            <a:pPr algn="ctr">
              <a:lnSpc>
                <a:spcPts val="6999"/>
              </a:lnSpc>
            </a:pPr>
            <a:r>
              <a:rPr lang="en-US" sz="6999" b="1" dirty="0">
                <a:solidFill>
                  <a:schemeClr val="bg1"/>
                </a:solidFill>
                <a:latin typeface="Calibri (MS) Bold"/>
                <a:ea typeface="Calibri (MS) Bold"/>
                <a:cs typeface="Calibri (MS) Bold"/>
                <a:sym typeface="Calibri (MS) Bold"/>
              </a:rPr>
              <a:t>WHAT TO CHANGE?</a:t>
            </a:r>
          </a:p>
        </p:txBody>
      </p:sp>
      <p:sp>
        <p:nvSpPr>
          <p:cNvPr id="6" name="TextBox 6">
            <a:extLst>
              <a:ext uri="{FF2B5EF4-FFF2-40B4-BE49-F238E27FC236}">
                <a16:creationId xmlns:a16="http://schemas.microsoft.com/office/drawing/2014/main" id="{290B14A4-DDD3-53DF-DC73-31AA36D14F28}"/>
              </a:ext>
            </a:extLst>
          </p:cNvPr>
          <p:cNvSpPr txBox="1"/>
          <p:nvPr/>
        </p:nvSpPr>
        <p:spPr>
          <a:xfrm>
            <a:off x="2016173" y="6642453"/>
            <a:ext cx="7093191" cy="1058047"/>
          </a:xfrm>
          <a:prstGeom prst="rect">
            <a:avLst/>
          </a:prstGeom>
        </p:spPr>
        <p:txBody>
          <a:bodyPr wrap="square" lIns="0" tIns="0" rIns="0" bIns="0" rtlCol="0" anchor="t">
            <a:spAutoFit/>
          </a:bodyPr>
          <a:lstStyle/>
          <a:p>
            <a:pPr algn="ctr">
              <a:lnSpc>
                <a:spcPts val="6999"/>
              </a:lnSpc>
            </a:pPr>
            <a:r>
              <a:rPr lang="en-US" sz="10000" b="1" dirty="0">
                <a:solidFill>
                  <a:srgbClr val="1F497D"/>
                </a:solidFill>
                <a:latin typeface="Baskerville Old Face" panose="02020602080505020303" pitchFamily="18" charset="0"/>
                <a:ea typeface="Calibri (MS) Bold"/>
                <a:cs typeface="Aldhabi" panose="020F0502020204030204" pitchFamily="2" charset="-78"/>
                <a:sym typeface="Calibri (MS) Bold"/>
              </a:rPr>
              <a:t>DONATE</a:t>
            </a:r>
          </a:p>
        </p:txBody>
      </p:sp>
    </p:spTree>
    <p:extLst>
      <p:ext uri="{BB962C8B-B14F-4D97-AF65-F5344CB8AC3E}">
        <p14:creationId xmlns:p14="http://schemas.microsoft.com/office/powerpoint/2010/main" val="3953593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CCAD7BD1-0865-D2D1-5038-884728B4FFBE}"/>
              </a:ext>
            </a:extLst>
          </p:cNvPr>
          <p:cNvSpPr/>
          <p:nvPr/>
        </p:nvSpPr>
        <p:spPr>
          <a:xfrm>
            <a:off x="304800" y="1718053"/>
            <a:ext cx="5112327" cy="245637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9"/>
          <p:cNvGrpSpPr>
            <a:grpSpLocks noChangeAspect="1"/>
          </p:cNvGrpSpPr>
          <p:nvPr/>
        </p:nvGrpSpPr>
        <p:grpSpPr>
          <a:xfrm>
            <a:off x="-13852" y="-65377"/>
            <a:ext cx="18954531" cy="12345787"/>
            <a:chOff x="21029" y="15804"/>
            <a:chExt cx="1247895" cy="812800"/>
          </a:xfrm>
        </p:grpSpPr>
        <p:sp>
          <p:nvSpPr>
            <p:cNvPr id="10" name="Freeform 10"/>
            <p:cNvSpPr>
              <a:spLocks noChangeAspect="1"/>
            </p:cNvSpPr>
            <p:nvPr/>
          </p:nvSpPr>
          <p:spPr>
            <a:xfrm>
              <a:off x="21029" y="15804"/>
              <a:ext cx="1247895" cy="812800"/>
            </a:xfrm>
            <a:custGeom>
              <a:avLst/>
              <a:gdLst/>
              <a:ahLst/>
              <a:cxnLst/>
              <a:rect l="l" t="t" r="r" b="b"/>
              <a:pathLst>
                <a:path w="1247895" h="812800">
                  <a:moveTo>
                    <a:pt x="28614" y="0"/>
                  </a:moveTo>
                  <a:lnTo>
                    <a:pt x="1219280" y="0"/>
                  </a:lnTo>
                  <a:cubicBezTo>
                    <a:pt x="1226869" y="0"/>
                    <a:pt x="1234148" y="3015"/>
                    <a:pt x="1239514" y="8381"/>
                  </a:cubicBezTo>
                  <a:cubicBezTo>
                    <a:pt x="1244880" y="13747"/>
                    <a:pt x="1247895" y="21025"/>
                    <a:pt x="1247895" y="28614"/>
                  </a:cubicBezTo>
                  <a:lnTo>
                    <a:pt x="1247895" y="784186"/>
                  </a:lnTo>
                  <a:cubicBezTo>
                    <a:pt x="1247895" y="791775"/>
                    <a:pt x="1244880" y="799053"/>
                    <a:pt x="1239514" y="804419"/>
                  </a:cubicBezTo>
                  <a:cubicBezTo>
                    <a:pt x="1234148" y="809785"/>
                    <a:pt x="1226869" y="812800"/>
                    <a:pt x="1219280" y="812800"/>
                  </a:cubicBezTo>
                  <a:lnTo>
                    <a:pt x="28614" y="812800"/>
                  </a:lnTo>
                  <a:cubicBezTo>
                    <a:pt x="21025" y="812800"/>
                    <a:pt x="13747" y="809785"/>
                    <a:pt x="8381" y="804419"/>
                  </a:cubicBezTo>
                  <a:cubicBezTo>
                    <a:pt x="3015" y="799053"/>
                    <a:pt x="0" y="791775"/>
                    <a:pt x="0" y="784186"/>
                  </a:cubicBezTo>
                  <a:lnTo>
                    <a:pt x="0" y="28614"/>
                  </a:lnTo>
                  <a:cubicBezTo>
                    <a:pt x="0" y="21025"/>
                    <a:pt x="3015" y="13747"/>
                    <a:pt x="8381" y="8381"/>
                  </a:cubicBezTo>
                  <a:cubicBezTo>
                    <a:pt x="13747" y="3015"/>
                    <a:pt x="21025" y="0"/>
                    <a:pt x="28614" y="0"/>
                  </a:cubicBezTo>
                  <a:close/>
                </a:path>
              </a:pathLst>
            </a:custGeom>
            <a:blipFill>
              <a:blip r:embed="rId3">
                <a:alphaModFix amt="70000"/>
              </a:blip>
              <a:stretch>
                <a:fillRect b="-19369"/>
              </a:stretch>
            </a:blipFill>
          </p:spPr>
          <p:txBody>
            <a:bodyPr/>
            <a:lstStyle/>
            <a:p>
              <a:endParaRPr lang="en-US"/>
            </a:p>
          </p:txBody>
        </p:sp>
      </p:grpSp>
      <p:grpSp>
        <p:nvGrpSpPr>
          <p:cNvPr id="2" name="Group 2"/>
          <p:cNvGrpSpPr/>
          <p:nvPr/>
        </p:nvGrpSpPr>
        <p:grpSpPr>
          <a:xfrm>
            <a:off x="-496836" y="-1436918"/>
            <a:ext cx="19281670" cy="2866959"/>
            <a:chOff x="0" y="0"/>
            <a:chExt cx="5078300" cy="755084"/>
          </a:xfrm>
        </p:grpSpPr>
        <p:sp>
          <p:nvSpPr>
            <p:cNvPr id="3" name="Freeform 3"/>
            <p:cNvSpPr/>
            <p:nvPr/>
          </p:nvSpPr>
          <p:spPr>
            <a:xfrm>
              <a:off x="0" y="0"/>
              <a:ext cx="5078300" cy="755084"/>
            </a:xfrm>
            <a:custGeom>
              <a:avLst/>
              <a:gdLst/>
              <a:ahLst/>
              <a:cxnLst/>
              <a:rect l="l" t="t" r="r" b="b"/>
              <a:pathLst>
                <a:path w="5078300" h="755084">
                  <a:moveTo>
                    <a:pt x="0" y="0"/>
                  </a:moveTo>
                  <a:lnTo>
                    <a:pt x="5078300" y="0"/>
                  </a:lnTo>
                  <a:lnTo>
                    <a:pt x="5078300" y="755084"/>
                  </a:lnTo>
                  <a:lnTo>
                    <a:pt x="0" y="755084"/>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p:cNvSpPr txBox="1"/>
            <p:nvPr/>
          </p:nvSpPr>
          <p:spPr>
            <a:xfrm>
              <a:off x="0" y="-38100"/>
              <a:ext cx="5078300" cy="793184"/>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en-US"/>
          </a:p>
        </p:txBody>
      </p:sp>
      <p:sp>
        <p:nvSpPr>
          <p:cNvPr id="6" name="TextBox 6"/>
          <p:cNvSpPr txBox="1"/>
          <p:nvPr/>
        </p:nvSpPr>
        <p:spPr>
          <a:xfrm>
            <a:off x="290945" y="2042308"/>
            <a:ext cx="5112327" cy="1807867"/>
          </a:xfrm>
          <a:prstGeom prst="rect">
            <a:avLst/>
          </a:prstGeom>
        </p:spPr>
        <p:txBody>
          <a:bodyPr wrap="square" lIns="0" tIns="0" rIns="0" bIns="0" rtlCol="0" anchor="t">
            <a:spAutoFit/>
          </a:bodyPr>
          <a:lstStyle/>
          <a:p>
            <a:pPr algn="ctr">
              <a:lnSpc>
                <a:spcPts val="6999"/>
              </a:lnSpc>
            </a:pPr>
            <a:r>
              <a:rPr lang="en-US" sz="6999" b="1" dirty="0">
                <a:solidFill>
                  <a:srgbClr val="A92A61"/>
                </a:solidFill>
                <a:latin typeface="Calibri (MS) Bold"/>
                <a:ea typeface="Calibri (MS) Bold"/>
                <a:cs typeface="Calibri (MS) Bold"/>
                <a:sym typeface="Calibri (MS) Bold"/>
              </a:rPr>
              <a:t>WHAT TO CHANGE?</a:t>
            </a:r>
          </a:p>
        </p:txBody>
      </p:sp>
      <p:sp>
        <p:nvSpPr>
          <p:cNvPr id="8" name="TextBox 8"/>
          <p:cNvSpPr txBox="1"/>
          <p:nvPr/>
        </p:nvSpPr>
        <p:spPr>
          <a:xfrm>
            <a:off x="438115" y="266700"/>
            <a:ext cx="14782800" cy="615553"/>
          </a:xfrm>
          <a:prstGeom prst="rect">
            <a:avLst/>
          </a:prstGeom>
        </p:spPr>
        <p:txBody>
          <a:bodyPr wrap="square" lIns="0" tIns="0" rIns="0" bIns="0" rtlCol="0" anchor="t">
            <a:spAutoFit/>
          </a:bodyPr>
          <a:lstStyle/>
          <a:p>
            <a:pPr>
              <a:lnSpc>
                <a:spcPts val="4799"/>
              </a:lnSpc>
            </a:pPr>
            <a:r>
              <a:rPr lang="en-US" sz="4400" dirty="0">
                <a:solidFill>
                  <a:schemeClr val="bg1"/>
                </a:solidFill>
                <a:latin typeface="Calibri (MS)"/>
                <a:ea typeface="Calibri (MS)"/>
                <a:cs typeface="Calibri (MS)"/>
                <a:sym typeface="Calibri (MS)"/>
              </a:rPr>
              <a:t>Laptops for boys and girls as an award for community service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370AB-1E70-6CE3-B2CB-9D2235D2E0D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2D1B639-696E-2599-5C9A-D522A002D8F1}"/>
              </a:ext>
            </a:extLst>
          </p:cNvPr>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pic>
        <p:nvPicPr>
          <p:cNvPr id="10" name="Picture 9">
            <a:extLst>
              <a:ext uri="{FF2B5EF4-FFF2-40B4-BE49-F238E27FC236}">
                <a16:creationId xmlns:a16="http://schemas.microsoft.com/office/drawing/2014/main" id="{91AAC5C9-20A3-22FE-2712-7CE1500294A8}"/>
              </a:ext>
            </a:extLst>
          </p:cNvPr>
          <p:cNvPicPr>
            <a:picLocks noChangeAspect="1"/>
          </p:cNvPicPr>
          <p:nvPr/>
        </p:nvPicPr>
        <p:blipFill>
          <a:blip r:embed="rId4">
            <a:alphaModFix amt="50000"/>
            <a:extLst>
              <a:ext uri="{28A0092B-C50C-407E-A947-70E740481C1C}">
                <a14:useLocalDpi xmlns:a14="http://schemas.microsoft.com/office/drawing/2010/main" val="0"/>
              </a:ext>
            </a:extLst>
          </a:blip>
          <a:srcRect r="15833"/>
          <a:stretch>
            <a:fillRect/>
          </a:stretch>
        </p:blipFill>
        <p:spPr>
          <a:xfrm>
            <a:off x="-3517" y="-190500"/>
            <a:ext cx="18287999" cy="12222177"/>
          </a:xfrm>
          <a:prstGeom prst="rect">
            <a:avLst/>
          </a:prstGeom>
        </p:spPr>
      </p:pic>
      <p:grpSp>
        <p:nvGrpSpPr>
          <p:cNvPr id="3" name="Group 3">
            <a:extLst>
              <a:ext uri="{FF2B5EF4-FFF2-40B4-BE49-F238E27FC236}">
                <a16:creationId xmlns:a16="http://schemas.microsoft.com/office/drawing/2014/main" id="{2972F257-F8F6-11C9-5D09-2E9828D92912}"/>
              </a:ext>
            </a:extLst>
          </p:cNvPr>
          <p:cNvGrpSpPr/>
          <p:nvPr/>
        </p:nvGrpSpPr>
        <p:grpSpPr>
          <a:xfrm>
            <a:off x="4234048" y="-4686300"/>
            <a:ext cx="9939206" cy="8292355"/>
            <a:chOff x="0" y="0"/>
            <a:chExt cx="736600" cy="641417"/>
          </a:xfrm>
        </p:grpSpPr>
        <p:sp>
          <p:nvSpPr>
            <p:cNvPr id="4" name="Freeform 4">
              <a:extLst>
                <a:ext uri="{FF2B5EF4-FFF2-40B4-BE49-F238E27FC236}">
                  <a16:creationId xmlns:a16="http://schemas.microsoft.com/office/drawing/2014/main" id="{C572D508-2E64-670D-610E-182400FB5F43}"/>
                </a:ext>
              </a:extLst>
            </p:cNvPr>
            <p:cNvSpPr/>
            <p:nvPr/>
          </p:nvSpPr>
          <p:spPr>
            <a:xfrm>
              <a:off x="0" y="0"/>
              <a:ext cx="736600" cy="641417"/>
            </a:xfrm>
            <a:custGeom>
              <a:avLst/>
              <a:gdLst/>
              <a:ahLst/>
              <a:cxnLst/>
              <a:rect l="l" t="t" r="r" b="b"/>
              <a:pathLst>
                <a:path w="736600" h="641417">
                  <a:moveTo>
                    <a:pt x="736600" y="0"/>
                  </a:moveTo>
                  <a:lnTo>
                    <a:pt x="736600" y="641417"/>
                  </a:lnTo>
                  <a:lnTo>
                    <a:pt x="368300" y="514417"/>
                  </a:lnTo>
                  <a:lnTo>
                    <a:pt x="0" y="641417"/>
                  </a:lnTo>
                  <a:lnTo>
                    <a:pt x="0" y="0"/>
                  </a:lnTo>
                  <a:lnTo>
                    <a:pt x="736600" y="0"/>
                  </a:lnTo>
                  <a:close/>
                </a:path>
              </a:pathLst>
            </a:custGeom>
            <a:solidFill>
              <a:srgbClr val="293374"/>
            </a:solidFill>
          </p:spPr>
          <p:txBody>
            <a:bodyPr/>
            <a:lstStyle/>
            <a:p>
              <a:endParaRPr lang="en-US"/>
            </a:p>
          </p:txBody>
        </p:sp>
        <p:sp>
          <p:nvSpPr>
            <p:cNvPr id="5" name="TextBox 5">
              <a:extLst>
                <a:ext uri="{FF2B5EF4-FFF2-40B4-BE49-F238E27FC236}">
                  <a16:creationId xmlns:a16="http://schemas.microsoft.com/office/drawing/2014/main" id="{E2ECAE6D-C4B4-5389-1409-BEF14E96C9EB}"/>
                </a:ext>
              </a:extLst>
            </p:cNvPr>
            <p:cNvSpPr txBox="1"/>
            <p:nvPr/>
          </p:nvSpPr>
          <p:spPr>
            <a:xfrm>
              <a:off x="0" y="-47625"/>
              <a:ext cx="736600" cy="562042"/>
            </a:xfrm>
            <a:prstGeom prst="rect">
              <a:avLst/>
            </a:prstGeom>
          </p:spPr>
          <p:txBody>
            <a:bodyPr lIns="50800" tIns="50800" rIns="50800" bIns="50800" rtlCol="0" anchor="ctr"/>
            <a:lstStyle/>
            <a:p>
              <a:pPr algn="ctr">
                <a:lnSpc>
                  <a:spcPts val="2659"/>
                </a:lnSpc>
              </a:pPr>
              <a:endParaRPr/>
            </a:p>
          </p:txBody>
        </p:sp>
      </p:grpSp>
      <p:sp>
        <p:nvSpPr>
          <p:cNvPr id="7" name="TextBox 7">
            <a:extLst>
              <a:ext uri="{FF2B5EF4-FFF2-40B4-BE49-F238E27FC236}">
                <a16:creationId xmlns:a16="http://schemas.microsoft.com/office/drawing/2014/main" id="{D35B50F6-2153-5F5D-6D6C-3F775FAA023E}"/>
              </a:ext>
            </a:extLst>
          </p:cNvPr>
          <p:cNvSpPr txBox="1"/>
          <p:nvPr/>
        </p:nvSpPr>
        <p:spPr>
          <a:xfrm>
            <a:off x="4724400" y="528037"/>
            <a:ext cx="4577890" cy="2051844"/>
          </a:xfrm>
          <a:prstGeom prst="rect">
            <a:avLst/>
          </a:prstGeom>
        </p:spPr>
        <p:txBody>
          <a:bodyPr wrap="square" lIns="0" tIns="0" rIns="0" bIns="0" rtlCol="0" anchor="t">
            <a:spAutoFit/>
          </a:bodyPr>
          <a:lstStyle/>
          <a:p>
            <a:pPr>
              <a:lnSpc>
                <a:spcPts val="8000"/>
              </a:lnSpc>
            </a:pPr>
            <a:r>
              <a:rPr lang="en-US" sz="8000" dirty="0">
                <a:solidFill>
                  <a:srgbClr val="FFFFFF"/>
                </a:solidFill>
                <a:latin typeface="Effra"/>
                <a:ea typeface="Effra"/>
                <a:cs typeface="Effra"/>
                <a:sym typeface="Effra"/>
              </a:rPr>
              <a:t>Thank You!</a:t>
            </a:r>
          </a:p>
        </p:txBody>
      </p:sp>
      <p:sp>
        <p:nvSpPr>
          <p:cNvPr id="8" name="Freeform 8">
            <a:extLst>
              <a:ext uri="{FF2B5EF4-FFF2-40B4-BE49-F238E27FC236}">
                <a16:creationId xmlns:a16="http://schemas.microsoft.com/office/drawing/2014/main" id="{AC5D0D8D-3767-DF1D-5800-5BD54CDA3775}"/>
              </a:ext>
            </a:extLst>
          </p:cNvPr>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pic>
        <p:nvPicPr>
          <p:cNvPr id="11" name="Picture 10">
            <a:extLst>
              <a:ext uri="{FF2B5EF4-FFF2-40B4-BE49-F238E27FC236}">
                <a16:creationId xmlns:a16="http://schemas.microsoft.com/office/drawing/2014/main" id="{45614D6A-0700-726D-8E5C-BBD0DD2B8592}"/>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5034" b="78794" l="58382" r="93529">
                        <a14:foregroundMark x1="67031" y1="63056" x2="67031" y2="63056"/>
                        <a14:foregroundMark x1="68854" y1="67870" x2="68854" y2="67870"/>
                        <a14:foregroundMark x1="68646" y1="68056" x2="67760" y2="70370"/>
                        <a14:foregroundMark x1="61601" y1="40060" x2="64688" y2="38148"/>
                        <a14:foregroundMark x1="60052" y1="41019" x2="60757" y2="40582"/>
                        <a14:foregroundMark x1="64688" y1="38148" x2="65625" y2="36111"/>
                        <a14:foregroundMark x1="78958" y1="25185" x2="80313" y2="20278"/>
                        <a14:foregroundMark x1="91037" y1="57476" x2="91302" y2="58241"/>
                        <a14:foregroundMark x1="60771" y1="47593" x2="60767" y2="47066"/>
                        <a14:foregroundMark x1="60043" y1="50638" x2="59375" y2="52222"/>
                        <a14:backgroundMark x1="76510" y1="23796" x2="76510" y2="23796"/>
                        <a14:backgroundMark x1="76406" y1="22407" x2="76927" y2="24352"/>
                        <a14:backgroundMark x1="77708" y1="24907" x2="78333" y2="24352"/>
                        <a14:backgroundMark x1="75208" y1="21019" x2="75417" y2="22963"/>
                        <a14:backgroundMark x1="75208" y1="21389" x2="75208" y2="22407"/>
                        <a14:backgroundMark x1="75417" y1="22222" x2="78333" y2="24537"/>
                        <a14:backgroundMark x1="75417" y1="22222" x2="75417" y2="22222"/>
                        <a14:backgroundMark x1="75417" y1="21852" x2="75417" y2="21852"/>
                        <a14:backgroundMark x1="75729" y1="21204" x2="75417" y2="22778"/>
                        <a14:backgroundMark x1="60573" y1="43148" x2="60260" y2="49352"/>
                        <a14:backgroundMark x1="61146" y1="44630" x2="61146" y2="44630"/>
                        <a14:backgroundMark x1="61250" y1="43889" x2="61146" y2="46019"/>
                        <a14:backgroundMark x1="60729" y1="46204" x2="60833" y2="48148"/>
                        <a14:backgroundMark x1="60729" y1="45833" x2="61250" y2="46574"/>
                        <a14:backgroundMark x1="60729" y1="46019" x2="60729" y2="47593"/>
                        <a14:backgroundMark x1="60938" y1="48704" x2="60052" y2="49722"/>
                        <a14:backgroundMark x1="60260" y1="49907" x2="60260" y2="49907"/>
                        <a14:backgroundMark x1="60729" y1="43519" x2="60729" y2="43519"/>
                        <a14:backgroundMark x1="60365" y1="43333" x2="61250" y2="44074"/>
                        <a14:backgroundMark x1="60469" y1="41389" x2="61771" y2="41389"/>
                        <a14:backgroundMark x1="60365" y1="49907" x2="60052" y2="50648"/>
                        <a14:backgroundMark x1="92396" y1="51019" x2="90417" y2="56296"/>
                        <a14:backgroundMark x1="86302" y1="65370" x2="87396" y2="65370"/>
                        <a14:backgroundMark x1="86094" y1="65185" x2="85990" y2="65741"/>
                        <a14:backgroundMark x1="87708" y1="65370" x2="88021" y2="66389"/>
                        <a14:backgroundMark x1="78229" y1="24722" x2="78229" y2="24722"/>
                      </a14:backgroundRemoval>
                    </a14:imgEffect>
                  </a14:imgLayer>
                </a14:imgProps>
              </a:ext>
              <a:ext uri="{28A0092B-C50C-407E-A947-70E740481C1C}">
                <a14:useLocalDpi xmlns:a14="http://schemas.microsoft.com/office/drawing/2010/main" val="0"/>
              </a:ext>
            </a:extLst>
          </a:blip>
          <a:srcRect l="53989" t="7064" r="2078" b="13236"/>
          <a:stretch>
            <a:fillRect/>
          </a:stretch>
        </p:blipFill>
        <p:spPr>
          <a:xfrm>
            <a:off x="10667033" y="-419100"/>
            <a:ext cx="3386919" cy="3456181"/>
          </a:xfrm>
          <a:prstGeom prst="rect">
            <a:avLst/>
          </a:prstGeom>
        </p:spPr>
      </p:pic>
    </p:spTree>
    <p:extLst>
      <p:ext uri="{BB962C8B-B14F-4D97-AF65-F5344CB8AC3E}">
        <p14:creationId xmlns:p14="http://schemas.microsoft.com/office/powerpoint/2010/main" val="6449299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712</TotalTime>
  <Words>2315</Words>
  <Application>Microsoft Office PowerPoint</Application>
  <PresentationFormat>Custom</PresentationFormat>
  <Paragraphs>208</Paragraphs>
  <Slides>20</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Baskerville Old Face</vt:lpstr>
      <vt:lpstr>Aptos</vt:lpstr>
      <vt:lpstr>Calibri (MS) Bold</vt:lpstr>
      <vt:lpstr>Effra 2</vt:lpstr>
      <vt:lpstr>Arial</vt:lpstr>
      <vt:lpstr>Effra</vt:lpstr>
      <vt:lpstr>Calibri</vt:lpstr>
      <vt:lpstr>Calibri (MS) Bold Italics</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SIA Branded PPT Template</dc:title>
  <dc:creator>Sarah Detwiler</dc:creator>
  <cp:lastModifiedBy>Meghan Pennock</cp:lastModifiedBy>
  <cp:revision>12</cp:revision>
  <dcterms:created xsi:type="dcterms:W3CDTF">2006-08-16T00:00:00Z</dcterms:created>
  <dcterms:modified xsi:type="dcterms:W3CDTF">2026-02-09T13:12:40Z</dcterms:modified>
  <dc:identifier>DAG-m_xImr4</dc:identifier>
</cp:coreProperties>
</file>