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99" r:id="rId3"/>
    <p:sldId id="258" r:id="rId4"/>
    <p:sldId id="259" r:id="rId5"/>
    <p:sldId id="279" r:id="rId6"/>
    <p:sldId id="293" r:id="rId7"/>
    <p:sldId id="283" r:id="rId8"/>
    <p:sldId id="280" r:id="rId9"/>
    <p:sldId id="297" r:id="rId10"/>
    <p:sldId id="287" r:id="rId11"/>
    <p:sldId id="266" r:id="rId12"/>
    <p:sldId id="296" r:id="rId13"/>
    <p:sldId id="271" r:id="rId14"/>
    <p:sldId id="269" r:id="rId15"/>
    <p:sldId id="270" r:id="rId16"/>
    <p:sldId id="290" r:id="rId17"/>
    <p:sldId id="272" r:id="rId18"/>
    <p:sldId id="298" r:id="rId19"/>
    <p:sldId id="274" r:id="rId20"/>
    <p:sldId id="295" r:id="rId21"/>
  </p:sldIdLst>
  <p:sldSz cx="18288000" cy="10287000"/>
  <p:notesSz cx="6858000" cy="9144000"/>
  <p:embeddedFontLst>
    <p:embeddedFont>
      <p:font typeface="Effra" panose="020B060302020302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590428-E83B-90BF-C2BA-1575AAC23593}" name="Sarah Detwiler" initials="SD" userId="S::sarah@soroptimist.org::3d5100d8-aaa0-42b6-8233-af09b39f17d9" providerId="AD"/>
  <p188:author id="{AABB296F-AA0D-69B5-2733-50DEF21D0878}" name="Aira Matin" initials="AM" userId="S::aira@soroptimist.org::47014298-ba6f-4dad-8877-f4b03836a06c" providerId="AD"/>
  <p188:author id="{C1692AC2-6570-E8B4-3D05-FB552B88E7ED}" name="Meghan Pennock" initials="MP" userId="S::meghan@soroptimist.org::fc0dfa88-3f78-45a4-9290-30c4ed7cb0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000000"/>
    <a:srgbClr val="F69170"/>
    <a:srgbClr val="5AC5C4"/>
    <a:srgbClr val="A92A61"/>
    <a:srgbClr val="FFC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41229-91AD-4838-A597-8C152CB5C326}" v="134" dt="2026-01-21T15:22:24.2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91241" autoAdjust="0"/>
  </p:normalViewPr>
  <p:slideViewPr>
    <p:cSldViewPr>
      <p:cViewPr varScale="1">
        <p:scale>
          <a:sx n="35" d="100"/>
          <a:sy n="35" d="100"/>
        </p:scale>
        <p:origin x="108" y="606"/>
      </p:cViewPr>
      <p:guideLst>
        <p:guide orient="horz" pos="2160"/>
        <p:guide pos="2880"/>
      </p:guideLst>
    </p:cSldViewPr>
  </p:slideViewPr>
  <p:outlineViewPr>
    <p:cViewPr>
      <p:scale>
        <a:sx n="33" d="100"/>
        <a:sy n="33" d="100"/>
      </p:scale>
      <p:origin x="0" y="0"/>
    </p:cViewPr>
  </p:outlineViewPr>
  <p:notesTextViewPr>
    <p:cViewPr>
      <p:scale>
        <a:sx n="3" d="2"/>
        <a:sy n="3" d="2"/>
      </p:scale>
      <p:origin x="-6" y="-12"/>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432C1-AFBE-4166-9DB9-35B381F03E0D}" type="datetimeFigureOut">
              <a:rPr lang="en-US" smtClean="0"/>
              <a:t>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6E370-1B07-4DF9-A241-C06857018298}" type="slidenum">
              <a:rPr lang="en-US" smtClean="0"/>
              <a:t>‹#›</a:t>
            </a:fld>
            <a:endParaRPr lang="en-US"/>
          </a:p>
        </p:txBody>
      </p:sp>
    </p:spTree>
    <p:extLst>
      <p:ext uri="{BB962C8B-B14F-4D97-AF65-F5344CB8AC3E}">
        <p14:creationId xmlns:p14="http://schemas.microsoft.com/office/powerpoint/2010/main" val="2247283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program@soroptimist.or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皆さんこんにちは、（役職名）の（氏名）と申します。本日は、インパクト・ピラー・プレゼンテーションを皆さんと共有できることを嬉しく思います。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a:t>
            </a:fld>
            <a:endParaRPr lang="en-US"/>
          </a:p>
        </p:txBody>
      </p:sp>
    </p:spTree>
    <p:extLst>
      <p:ext uri="{BB962C8B-B14F-4D97-AF65-F5344CB8AC3E}">
        <p14:creationId xmlns:p14="http://schemas.microsoft.com/office/powerpoint/2010/main" val="1604069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kern="1200" dirty="0">
                <a:solidFill>
                  <a:schemeClr val="tx1"/>
                </a:solidFill>
                <a:effectLst/>
                <a:latin typeface="+mn-lt"/>
                <a:ea typeface="+mn-ea"/>
                <a:cs typeface="+mn-cs"/>
              </a:rPr>
              <a:t>このプレゼンテーションでは、大きなゴール加速プロジェクトとしてカウントされるための条件を見直し、各クラブで新たなプロジェクトを開始したり、「大きなゴール」に向けてカウントされるようレガシープロジェクトを調整したりする方法をご紹介します。</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26E370-1B07-4DF9-A241-C06857018298}" type="slidenum">
              <a:rPr lang="en-US" smtClean="0"/>
              <a:t>2</a:t>
            </a:fld>
            <a:endParaRPr lang="en-US"/>
          </a:p>
        </p:txBody>
      </p:sp>
    </p:spTree>
    <p:extLst>
      <p:ext uri="{BB962C8B-B14F-4D97-AF65-F5344CB8AC3E}">
        <p14:creationId xmlns:p14="http://schemas.microsoft.com/office/powerpoint/2010/main" val="3175190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私たちには、</a:t>
            </a:r>
            <a:r>
              <a:rPr lang="en-US" sz="1200" kern="1200" dirty="0">
                <a:solidFill>
                  <a:schemeClr val="tx1"/>
                </a:solidFill>
                <a:effectLst/>
                <a:latin typeface="+mn-lt"/>
                <a:ea typeface="+mn-ea"/>
                <a:cs typeface="+mn-cs"/>
              </a:rPr>
              <a:t>SIA</a:t>
            </a:r>
            <a:r>
              <a:rPr lang="ja-JP" altLang="en-US" sz="1200" kern="1200" dirty="0">
                <a:solidFill>
                  <a:schemeClr val="tx1"/>
                </a:solidFill>
                <a:effectLst/>
                <a:latin typeface="+mn-lt"/>
                <a:ea typeface="+mn-ea"/>
                <a:cs typeface="+mn-cs"/>
              </a:rPr>
              <a:t>連盟全体を一つにまとめる「大きなゴール」があります。それは、教育の機会を提供することにより</a:t>
            </a:r>
            <a:r>
              <a:rPr lang="en-US" sz="1200" kern="1200" dirty="0">
                <a:solidFill>
                  <a:schemeClr val="tx1"/>
                </a:solidFill>
                <a:effectLst/>
                <a:latin typeface="+mn-lt"/>
                <a:ea typeface="+mn-ea"/>
                <a:cs typeface="+mn-cs"/>
              </a:rPr>
              <a:t>50</a:t>
            </a:r>
            <a:r>
              <a:rPr lang="ja-JP" altLang="en-US" sz="1200" kern="1200" dirty="0">
                <a:solidFill>
                  <a:schemeClr val="tx1"/>
                </a:solidFill>
                <a:effectLst/>
                <a:latin typeface="+mn-lt"/>
                <a:ea typeface="+mn-ea"/>
                <a:cs typeface="+mn-cs"/>
              </a:rPr>
              <a:t>万人の女性と女児の夢を応援し、</a:t>
            </a:r>
            <a:r>
              <a:rPr lang="en-US" sz="1200" kern="1200" dirty="0">
                <a:solidFill>
                  <a:schemeClr val="tx1"/>
                </a:solidFill>
                <a:effectLst/>
                <a:latin typeface="+mn-lt"/>
                <a:ea typeface="+mn-ea"/>
                <a:cs typeface="+mn-cs"/>
              </a:rPr>
              <a:t>2031</a:t>
            </a:r>
            <a:r>
              <a:rPr lang="ja-JP" altLang="en-US" sz="1200" kern="1200" dirty="0">
                <a:solidFill>
                  <a:schemeClr val="tx1"/>
                </a:solidFill>
                <a:effectLst/>
                <a:latin typeface="+mn-lt"/>
                <a:ea typeface="+mn-ea"/>
                <a:cs typeface="+mn-cs"/>
              </a:rPr>
              <a:t>年までに経済的エンパワーメントを実現することです。</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7C26E370-1B07-4DF9-A241-C06857018298}" type="slidenum">
              <a:rPr lang="en-US" smtClean="0"/>
              <a:t>3</a:t>
            </a:fld>
            <a:endParaRPr lang="en-US"/>
          </a:p>
        </p:txBody>
      </p:sp>
    </p:spTree>
    <p:extLst>
      <p:ext uri="{BB962C8B-B14F-4D97-AF65-F5344CB8AC3E}">
        <p14:creationId xmlns:p14="http://schemas.microsoft.com/office/powerpoint/2010/main" val="76270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ソロプチミストのクラブは</a:t>
            </a:r>
            <a:r>
              <a:rPr lang="ja-JP" altLang="en-US" sz="1200" i="1"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夢を拓く」や「夢を生きる賞」を通じて素晴らしい活動を行っています。しかし、これらのプログラムだけでは「大きなゴール」を達成できないことは明らかでした。多くのクラブでは、教育の機会や経済的エンパワーメントを促進する地域プロジェクトをすでに実施しています。「大きなゴール」に向けて当団体の活動を加速させる力があるこれらの取り組みを、大きなゴール加速プロジェクトとしてカウントすることを、</a:t>
            </a:r>
            <a:r>
              <a:rPr lang="en-US" sz="1200" kern="1200" dirty="0">
                <a:solidFill>
                  <a:schemeClr val="tx1"/>
                </a:solidFill>
                <a:effectLst/>
                <a:latin typeface="+mn-lt"/>
                <a:ea typeface="+mn-ea"/>
                <a:cs typeface="+mn-cs"/>
              </a:rPr>
              <a:t>SIA</a:t>
            </a:r>
            <a:r>
              <a:rPr lang="ja-JP" altLang="en-US" sz="1200" kern="1200" dirty="0">
                <a:solidFill>
                  <a:schemeClr val="tx1"/>
                </a:solidFill>
                <a:effectLst/>
                <a:latin typeface="+mn-lt"/>
                <a:ea typeface="+mn-ea"/>
                <a:cs typeface="+mn-cs"/>
              </a:rPr>
              <a:t>理事会は承認しました。</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大きなゴール加速プロジェクトとは何か、皆さんはご存知ですか？</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大きなゴール加速プロジェクトとは、</a:t>
            </a:r>
            <a:r>
              <a:rPr lang="en-US" sz="1200" kern="1200" dirty="0">
                <a:solidFill>
                  <a:schemeClr val="tx1"/>
                </a:solidFill>
                <a:effectLst/>
                <a:latin typeface="+mn-lt"/>
                <a:ea typeface="+mn-ea"/>
                <a:cs typeface="+mn-cs"/>
              </a:rPr>
              <a:t>SIA</a:t>
            </a:r>
            <a:r>
              <a:rPr lang="ja-JP" altLang="en-US" sz="1200" kern="1200" dirty="0">
                <a:solidFill>
                  <a:schemeClr val="tx1"/>
                </a:solidFill>
                <a:effectLst/>
                <a:latin typeface="+mn-lt"/>
                <a:ea typeface="+mn-ea"/>
                <a:cs typeface="+mn-cs"/>
              </a:rPr>
              <a:t>の「大きなゴール」を直接的な形で推進する、クラブまたはリジョン主導のプロジェクトを指します。</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大きなゴール加速プロジェクトには、次のことが求められます。 </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228600" lvl="0" indent="-228600">
              <a:buFont typeface="+mj-lt"/>
              <a:buAutoNum type="arabicPeriod"/>
            </a:pPr>
            <a:r>
              <a:rPr lang="ja-JP" altLang="en-US" sz="1200" kern="1200" dirty="0">
                <a:solidFill>
                  <a:schemeClr val="tx1"/>
                </a:solidFill>
                <a:effectLst/>
                <a:latin typeface="+mn-lt"/>
                <a:ea typeface="+mn-ea"/>
                <a:cs typeface="+mn-cs"/>
              </a:rPr>
              <a:t>「夢プログラム」の参加者ではない女性や女児で、成功を阻む障害に直面している方々を支援するものであること</a:t>
            </a:r>
            <a:endParaRPr lang="en-US" sz="1200" kern="1200" dirty="0">
              <a:solidFill>
                <a:schemeClr val="tx1"/>
              </a:solidFill>
              <a:effectLst/>
              <a:latin typeface="+mn-lt"/>
              <a:ea typeface="+mn-ea"/>
              <a:cs typeface="+mn-cs"/>
            </a:endParaRPr>
          </a:p>
          <a:p>
            <a:pPr marL="228600" lvl="0" indent="-228600">
              <a:buFont typeface="+mj-lt"/>
              <a:buAutoNum type="arabicPeriod"/>
            </a:pPr>
            <a:r>
              <a:rPr lang="ja-JP" altLang="en-US" sz="1200" kern="1200" dirty="0">
                <a:solidFill>
                  <a:schemeClr val="tx1"/>
                </a:solidFill>
                <a:effectLst/>
                <a:latin typeface="+mn-lt"/>
                <a:ea typeface="+mn-ea"/>
                <a:cs typeface="+mn-cs"/>
              </a:rPr>
              <a:t>正規の教育や経済的エンパワーメントにつながる機会を拡大するものであること</a:t>
            </a:r>
            <a:endParaRPr lang="en-US" sz="1200" kern="1200" dirty="0">
              <a:solidFill>
                <a:schemeClr val="tx1"/>
              </a:solidFill>
              <a:effectLst/>
              <a:latin typeface="+mn-lt"/>
              <a:ea typeface="+mn-ea"/>
              <a:cs typeface="+mn-cs"/>
            </a:endParaRPr>
          </a:p>
          <a:p>
            <a:pPr marL="228600" lvl="0" indent="-228600">
              <a:buFont typeface="+mj-lt"/>
              <a:buAutoNum type="arabicPeriod"/>
            </a:pPr>
            <a:r>
              <a:rPr lang="ja-JP" altLang="en-US" sz="1200" kern="1200" dirty="0">
                <a:solidFill>
                  <a:schemeClr val="tx1"/>
                </a:solidFill>
                <a:effectLst/>
                <a:latin typeface="+mn-lt"/>
                <a:ea typeface="+mn-ea"/>
                <a:cs typeface="+mn-cs"/>
              </a:rPr>
              <a:t>ソロプチミスト主導であること</a:t>
            </a: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SIA</a:t>
            </a:r>
            <a:r>
              <a:rPr lang="ja-JP" altLang="en-US" sz="1200" kern="1200" dirty="0">
                <a:solidFill>
                  <a:schemeClr val="tx1"/>
                </a:solidFill>
                <a:effectLst/>
                <a:latin typeface="+mn-lt"/>
                <a:ea typeface="+mn-ea"/>
                <a:cs typeface="+mn-cs"/>
              </a:rPr>
              <a:t>に報告を行うこと</a:t>
            </a:r>
            <a:endParaRPr lang="en-US" altLang="ja-JP"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ja-JP" altLang="en-US" sz="1200" kern="1200" dirty="0">
                <a:solidFill>
                  <a:schemeClr val="tx1"/>
                </a:solidFill>
                <a:effectLst/>
                <a:latin typeface="+mn-lt"/>
                <a:ea typeface="+mn-ea"/>
                <a:cs typeface="+mn-cs"/>
              </a:rPr>
              <a:t>では、これについて詳しく解説していきます。</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26E370-1B07-4DF9-A241-C06857018298}" type="slidenum">
              <a:rPr lang="en-US" smtClean="0"/>
              <a:t>4</a:t>
            </a:fld>
            <a:endParaRPr lang="en-US"/>
          </a:p>
        </p:txBody>
      </p:sp>
    </p:spTree>
    <p:extLst>
      <p:ext uri="{BB962C8B-B14F-4D97-AF65-F5344CB8AC3E}">
        <p14:creationId xmlns:p14="http://schemas.microsoft.com/office/powerpoint/2010/main" val="2441963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私たちには、</a:t>
            </a:r>
            <a:r>
              <a:rPr lang="en-US" sz="1200" kern="1200" dirty="0">
                <a:solidFill>
                  <a:schemeClr val="tx1"/>
                </a:solidFill>
                <a:effectLst/>
                <a:latin typeface="+mn-lt"/>
                <a:ea typeface="+mn-ea"/>
                <a:cs typeface="+mn-cs"/>
              </a:rPr>
              <a:t>SIA</a:t>
            </a:r>
            <a:r>
              <a:rPr lang="ja-JP" altLang="en-US" sz="1200" kern="1200" dirty="0">
                <a:solidFill>
                  <a:schemeClr val="tx1"/>
                </a:solidFill>
                <a:effectLst/>
                <a:latin typeface="+mn-lt"/>
                <a:ea typeface="+mn-ea"/>
                <a:cs typeface="+mn-cs"/>
              </a:rPr>
              <a:t>連盟全体を一つにまとめる「大きなゴール」があります。それは、教育の機会を提供することにより</a:t>
            </a:r>
            <a:r>
              <a:rPr lang="en-US" sz="1200" kern="1200" dirty="0">
                <a:solidFill>
                  <a:schemeClr val="tx1"/>
                </a:solidFill>
                <a:effectLst/>
                <a:latin typeface="+mn-lt"/>
                <a:ea typeface="+mn-ea"/>
                <a:cs typeface="+mn-cs"/>
              </a:rPr>
              <a:t>50</a:t>
            </a:r>
            <a:r>
              <a:rPr lang="ja-JP" altLang="en-US" sz="1200" kern="1200" dirty="0">
                <a:solidFill>
                  <a:schemeClr val="tx1"/>
                </a:solidFill>
                <a:effectLst/>
                <a:latin typeface="+mn-lt"/>
                <a:ea typeface="+mn-ea"/>
                <a:cs typeface="+mn-cs"/>
              </a:rPr>
              <a:t>万人の女性と女児の夢を応援し、</a:t>
            </a:r>
            <a:r>
              <a:rPr lang="en-US" sz="1200" kern="1200" dirty="0">
                <a:solidFill>
                  <a:schemeClr val="tx1"/>
                </a:solidFill>
                <a:effectLst/>
                <a:latin typeface="+mn-lt"/>
                <a:ea typeface="+mn-ea"/>
                <a:cs typeface="+mn-cs"/>
              </a:rPr>
              <a:t>2031</a:t>
            </a:r>
            <a:r>
              <a:rPr lang="ja-JP" altLang="en-US" sz="1200" kern="1200" dirty="0">
                <a:solidFill>
                  <a:schemeClr val="tx1"/>
                </a:solidFill>
                <a:effectLst/>
                <a:latin typeface="+mn-lt"/>
                <a:ea typeface="+mn-ea"/>
                <a:cs typeface="+mn-cs"/>
              </a:rPr>
              <a:t>年までに経済的エンパワーメントを実現することです。</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大きなゴール加速プロジェクトは、</a:t>
            </a:r>
            <a:r>
              <a:rPr lang="ja-JP" altLang="en-US" sz="1200" b="1" kern="1200" dirty="0">
                <a:solidFill>
                  <a:schemeClr val="tx1"/>
                </a:solidFill>
                <a:effectLst/>
                <a:latin typeface="+mn-lt"/>
                <a:ea typeface="+mn-ea"/>
                <a:cs typeface="+mn-cs"/>
              </a:rPr>
              <a:t>「夢プログラム」に参加しておらず、成功を阻む障壁に直面している女性や女児を支援するもの</a:t>
            </a:r>
            <a:r>
              <a:rPr lang="ja-JP" altLang="en-US" sz="1200" kern="1200" dirty="0">
                <a:solidFill>
                  <a:schemeClr val="tx1"/>
                </a:solidFill>
                <a:effectLst/>
                <a:latin typeface="+mn-lt"/>
                <a:ea typeface="+mn-ea"/>
                <a:cs typeface="+mn-cs"/>
              </a:rPr>
              <a:t>でなけばなりません。</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性別に関連するものだけでなく、貧困、十代での子育て、言語の壁、児童養護施設での生活、薬物乱用、ホームレス生活など、女性と女児が直面する障害は様々です。</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不適格と見なされる例：「将来が決まらない」という状況にあるものの、それ以外の障害に直面していない女子高校生を支援すること。このような状況は深刻な障壁とは見なされません。</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5</a:t>
            </a:fld>
            <a:endParaRPr lang="en-US"/>
          </a:p>
        </p:txBody>
      </p:sp>
    </p:spTree>
    <p:extLst>
      <p:ext uri="{BB962C8B-B14F-4D97-AF65-F5344CB8AC3E}">
        <p14:creationId xmlns:p14="http://schemas.microsoft.com/office/powerpoint/2010/main" val="195319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B7EC-D0A5-B5A4-B091-3A9380890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8D5A7-D099-0841-7EFC-E81F18046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A901D-552D-2902-9EDD-1B819456A8C4}"/>
              </a:ext>
            </a:extLst>
          </p:cNvPr>
          <p:cNvSpPr>
            <a:spLocks noGrp="1"/>
          </p:cNvSpPr>
          <p:nvPr>
            <p:ph type="body" idx="1"/>
          </p:nvPr>
        </p:nvSpPr>
        <p:spPr/>
        <p:txBody>
          <a:bodyPr/>
          <a:lstStyle/>
          <a:p>
            <a:r>
              <a:rPr lang="ja-JP" altLang="en-US" sz="1200" kern="1200" dirty="0">
                <a:solidFill>
                  <a:schemeClr val="tx1"/>
                </a:solidFill>
                <a:effectLst/>
                <a:latin typeface="+mn-lt"/>
                <a:ea typeface="+mn-ea"/>
                <a:cs typeface="+mn-cs"/>
              </a:rPr>
              <a:t>では、「夢プログラム」に参加したことのある女性と女児が、これらのプロジェクトの支援対象とならないのはなぜでしょうか？</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2031</a:t>
            </a:r>
            <a:r>
              <a:rPr lang="ja-JP" altLang="en-US" sz="1200" kern="1200" dirty="0">
                <a:solidFill>
                  <a:schemeClr val="tx1"/>
                </a:solidFill>
                <a:effectLst/>
                <a:latin typeface="+mn-lt"/>
                <a:ea typeface="+mn-ea"/>
                <a:cs typeface="+mn-cs"/>
              </a:rPr>
              <a:t>年の「大きなゴール」は、</a:t>
            </a:r>
            <a:r>
              <a:rPr lang="en-US" sz="1200" kern="1200" dirty="0">
                <a:solidFill>
                  <a:schemeClr val="tx1"/>
                </a:solidFill>
                <a:effectLst/>
                <a:latin typeface="+mn-lt"/>
                <a:ea typeface="+mn-ea"/>
                <a:cs typeface="+mn-cs"/>
              </a:rPr>
              <a:t>50</a:t>
            </a:r>
            <a:r>
              <a:rPr lang="ja-JP" altLang="en-US" sz="1200" kern="1200" dirty="0">
                <a:solidFill>
                  <a:schemeClr val="tx1"/>
                </a:solidFill>
                <a:effectLst/>
                <a:latin typeface="+mn-lt"/>
                <a:ea typeface="+mn-ea"/>
                <a:cs typeface="+mn-cs"/>
              </a:rPr>
              <a:t>万人の女性と女児に支援を届けることです。これにあたり、同じ個人を複数回カウントすることがないよう私たちは最善を尽くしています。</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クラブから「夢を生きる賞」受賞者に通勤用の定期券を購入して差し上げるのは素晴らしいことですが、その方はすでに「夢を生きる賞」の受賞者としてカウントされています。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ある高校の女子学生全員を対象に面接のスキル向上のための大規模な研修を実施する場合、同じ町内にある教会と連携して「夢を拓く」プロジェクトを実施すると、人数が重複してしまう可能性があります。私たちは必ずしも完璧を求めているわけではありませんが、真摯に取り組んでいただくことが重要です。</a:t>
            </a:r>
            <a:endParaRPr lang="en-US" dirty="0"/>
          </a:p>
        </p:txBody>
      </p:sp>
      <p:sp>
        <p:nvSpPr>
          <p:cNvPr id="4" name="Slide Number Placeholder 3">
            <a:extLst>
              <a:ext uri="{FF2B5EF4-FFF2-40B4-BE49-F238E27FC236}">
                <a16:creationId xmlns:a16="http://schemas.microsoft.com/office/drawing/2014/main" id="{9991AA6A-D00E-A492-E530-0DD96154AE19}"/>
              </a:ext>
            </a:extLst>
          </p:cNvPr>
          <p:cNvSpPr>
            <a:spLocks noGrp="1"/>
          </p:cNvSpPr>
          <p:nvPr>
            <p:ph type="sldNum" sz="quarter" idx="5"/>
          </p:nvPr>
        </p:nvSpPr>
        <p:spPr/>
        <p:txBody>
          <a:bodyPr/>
          <a:lstStyle/>
          <a:p>
            <a:fld id="{7C26E370-1B07-4DF9-A241-C06857018298}" type="slidenum">
              <a:rPr lang="en-US" smtClean="0"/>
              <a:t>6</a:t>
            </a:fld>
            <a:endParaRPr lang="en-US"/>
          </a:p>
        </p:txBody>
      </p:sp>
    </p:spTree>
    <p:extLst>
      <p:ext uri="{BB962C8B-B14F-4D97-AF65-F5344CB8AC3E}">
        <p14:creationId xmlns:p14="http://schemas.microsoft.com/office/powerpoint/2010/main" val="2988099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次に、プロジェクトが</a:t>
            </a:r>
            <a:r>
              <a:rPr lang="ja-JP" altLang="en-US" sz="1200" b="1" kern="1200" dirty="0">
                <a:solidFill>
                  <a:schemeClr val="tx1"/>
                </a:solidFill>
                <a:effectLst/>
                <a:latin typeface="+mn-lt"/>
                <a:ea typeface="+mn-ea"/>
                <a:cs typeface="+mn-cs"/>
              </a:rPr>
              <a:t>正規教育の機会や経済的エンパワーメントを拡大するもの</a:t>
            </a:r>
            <a:r>
              <a:rPr lang="ja-JP" altLang="en-US" sz="1200" kern="1200" dirty="0">
                <a:solidFill>
                  <a:schemeClr val="tx1"/>
                </a:solidFill>
                <a:effectLst/>
                <a:latin typeface="+mn-lt"/>
                <a:ea typeface="+mn-ea"/>
                <a:cs typeface="+mn-cs"/>
              </a:rPr>
              <a:t>でなければならないという資格要件についてご説明します。</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女性が十分な収入を得て経済的に自立し、自分自身や家族の暮らしだけでなく、地域社会にも変革を起こすことを可能にする力が、教育にはあります。これが「大きなゴール」の軸であり、プロジェクトが教育や経済的エンパワーメントに直接結びつくものでなければならない理由です。</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7</a:t>
            </a:fld>
            <a:endParaRPr lang="en-US"/>
          </a:p>
        </p:txBody>
      </p:sp>
    </p:spTree>
    <p:extLst>
      <p:ext uri="{BB962C8B-B14F-4D97-AF65-F5344CB8AC3E}">
        <p14:creationId xmlns:p14="http://schemas.microsoft.com/office/powerpoint/2010/main" val="3228192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b="1" kern="1200" dirty="0">
                <a:solidFill>
                  <a:schemeClr val="tx1"/>
                </a:solidFill>
                <a:effectLst/>
                <a:latin typeface="+mn-lt"/>
                <a:ea typeface="+mn-ea"/>
                <a:cs typeface="+mn-cs"/>
              </a:rPr>
              <a:t>正規教育</a:t>
            </a:r>
            <a:r>
              <a:rPr lang="ja-JP" altLang="en-US" sz="1200" kern="1200" dirty="0">
                <a:solidFill>
                  <a:schemeClr val="tx1"/>
                </a:solidFill>
                <a:effectLst/>
                <a:latin typeface="+mn-lt"/>
                <a:ea typeface="+mn-ea"/>
                <a:cs typeface="+mn-cs"/>
              </a:rPr>
              <a:t>と</a:t>
            </a:r>
            <a:r>
              <a:rPr lang="ja-JP" altLang="en-US" sz="1200" b="1" kern="1200" dirty="0">
                <a:solidFill>
                  <a:schemeClr val="tx1"/>
                </a:solidFill>
                <a:effectLst/>
                <a:latin typeface="+mn-lt"/>
                <a:ea typeface="+mn-ea"/>
                <a:cs typeface="+mn-cs"/>
              </a:rPr>
              <a:t>教育的活動</a:t>
            </a:r>
            <a:r>
              <a:rPr lang="ja-JP" altLang="en-US" sz="1200" kern="1200" dirty="0">
                <a:solidFill>
                  <a:schemeClr val="tx1"/>
                </a:solidFill>
                <a:effectLst/>
                <a:latin typeface="+mn-lt"/>
                <a:ea typeface="+mn-ea"/>
                <a:cs typeface="+mn-cs"/>
              </a:rPr>
              <a:t>の違いを見ていきましょう。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当団体の理事会は、「教育」を「資格認定につながる正規のプログラム」と定義しています。これは、女性や女児が認定、卒業証書、または学位を取得できるように構造化されたプログラムを指します。</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以下はその一例です。</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職業訓練または技術訓練</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高等学校卒業または同等の資格</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大学または短大の学位</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より良い雇用機会につながる職場研修</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ja-JP" altLang="en-US" sz="1200" kern="1200" dirty="0">
                <a:solidFill>
                  <a:schemeClr val="tx1"/>
                </a:solidFill>
                <a:effectLst/>
                <a:latin typeface="+mn-lt"/>
                <a:ea typeface="+mn-ea"/>
                <a:cs typeface="+mn-cs"/>
              </a:rPr>
              <a:t>このような教育は、女性や女児が仕事に就き、収入を増やし、将来にわたる安定した生活を築く力を直接高めます。</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一方で、「</a:t>
            </a:r>
            <a:r>
              <a:rPr lang="ja-JP" altLang="en-US" sz="1200" b="1" kern="1200" dirty="0">
                <a:solidFill>
                  <a:schemeClr val="tx1"/>
                </a:solidFill>
                <a:effectLst/>
                <a:latin typeface="+mn-lt"/>
                <a:ea typeface="+mn-ea"/>
                <a:cs typeface="+mn-cs"/>
              </a:rPr>
              <a:t>教育的</a:t>
            </a:r>
            <a:r>
              <a:rPr lang="ja-JP" altLang="en-US" sz="1200" kern="1200" dirty="0">
                <a:solidFill>
                  <a:schemeClr val="tx1"/>
                </a:solidFill>
                <a:effectLst/>
                <a:latin typeface="+mn-lt"/>
                <a:ea typeface="+mn-ea"/>
                <a:cs typeface="+mn-cs"/>
              </a:rPr>
              <a:t>活動」は、情報を共有したり、意識を高めたりするものの、</a:t>
            </a:r>
            <a:r>
              <a:rPr lang="ja-JP" altLang="en-US" sz="1200" b="1" kern="1200" dirty="0">
                <a:solidFill>
                  <a:schemeClr val="tx1"/>
                </a:solidFill>
                <a:effectLst/>
                <a:latin typeface="+mn-lt"/>
                <a:ea typeface="+mn-ea"/>
                <a:cs typeface="+mn-cs"/>
              </a:rPr>
              <a:t>正規教育ではありません</a:t>
            </a:r>
            <a:r>
              <a:rPr lang="ja-JP" altLang="en-US" sz="1200" kern="1200" dirty="0">
                <a:solidFill>
                  <a:schemeClr val="tx1"/>
                </a:solidFill>
                <a:effectLst/>
                <a:latin typeface="+mn-lt"/>
                <a:ea typeface="+mn-ea"/>
                <a:cs typeface="+mn-cs"/>
              </a:rPr>
              <a:t>。教育的活動は、役に立ったり、有益な情報の収集につながったりするかもしれませんが、通常は認定、学位、または職務資格の取得には直結しません。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こうした活動は、意欲を高める効果は期待できるものの、学校の卒業や大学進学、就職に必要な資格の取得につながるものではありません。</a:t>
            </a:r>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8</a:t>
            </a:fld>
            <a:endParaRPr lang="en-US"/>
          </a:p>
        </p:txBody>
      </p:sp>
    </p:spTree>
    <p:extLst>
      <p:ext uri="{BB962C8B-B14F-4D97-AF65-F5344CB8AC3E}">
        <p14:creationId xmlns:p14="http://schemas.microsoft.com/office/powerpoint/2010/main" val="221632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次に、プロジェクトが</a:t>
            </a:r>
            <a:r>
              <a:rPr lang="ja-JP" altLang="en-US" sz="1200" b="1" kern="1200" dirty="0">
                <a:solidFill>
                  <a:schemeClr val="tx1"/>
                </a:solidFill>
                <a:effectLst/>
                <a:latin typeface="+mn-lt"/>
                <a:ea typeface="+mn-ea"/>
                <a:cs typeface="+mn-cs"/>
              </a:rPr>
              <a:t>ソロプチミスト主導でなければならない</a:t>
            </a:r>
            <a:r>
              <a:rPr lang="ja-JP" altLang="en-US" sz="1200" kern="1200" dirty="0">
                <a:solidFill>
                  <a:schemeClr val="tx1"/>
                </a:solidFill>
                <a:effectLst/>
                <a:latin typeface="+mn-lt"/>
                <a:ea typeface="+mn-ea"/>
                <a:cs typeface="+mn-cs"/>
              </a:rPr>
              <a:t>という資格要件について説明します。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プロジェクトは、他の組織への寄付にとどまらず、クラブが主導して実施するものでなければなりませんパートナーシップを結びプロジェクトを実施する場合は、クラブ会員の直接的な関与によりソロプチミストがプロジェクトを主導する必要がありま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クラブが自国以外の国に居住する児童をスポンサーすることについては、通常は対象外となります。このようなケースでは、多くの場合、別の組織に基金を送金することになるため、その組織が基金の分配やサービス提供を行うプロジェクト主導者と見なされま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ただし、他国の学校の奨学金をクラブから提供する場合は、クラブが申請書の審査、障害に直面する女児と女性の選定を担当し、奨学金の資金が受給者の授業料に直接適用されるのであれば、奨学金として適格とみなされる可能性があります。奨学金関連のプロジェクトは、受給者が継続して教育を受ける力を高めるものであるという認識のもと、クラブが主体となって推進する必要があります。 </a:t>
            </a: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9</a:t>
            </a:fld>
            <a:endParaRPr lang="en-US"/>
          </a:p>
        </p:txBody>
      </p:sp>
    </p:spTree>
    <p:extLst>
      <p:ext uri="{BB962C8B-B14F-4D97-AF65-F5344CB8AC3E}">
        <p14:creationId xmlns:p14="http://schemas.microsoft.com/office/powerpoint/2010/main" val="375717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最後の資格要件はシンプルで、</a:t>
            </a:r>
            <a:r>
              <a:rPr lang="en-US" sz="1200" b="1" kern="1200" dirty="0">
                <a:solidFill>
                  <a:schemeClr val="tx1"/>
                </a:solidFill>
                <a:effectLst/>
                <a:latin typeface="+mn-lt"/>
                <a:ea typeface="+mn-ea"/>
                <a:cs typeface="+mn-cs"/>
              </a:rPr>
              <a:t>SIA</a:t>
            </a:r>
            <a:r>
              <a:rPr lang="ja-JP" altLang="en-US" sz="1200" b="1" kern="1200" dirty="0">
                <a:solidFill>
                  <a:schemeClr val="tx1"/>
                </a:solidFill>
                <a:effectLst/>
                <a:latin typeface="+mn-lt"/>
                <a:ea typeface="+mn-ea"/>
                <a:cs typeface="+mn-cs"/>
              </a:rPr>
              <a:t>にプロジェクトを報告する</a:t>
            </a:r>
            <a:r>
              <a:rPr lang="ja-JP" altLang="en-US" sz="1200" kern="1200" dirty="0">
                <a:solidFill>
                  <a:schemeClr val="tx1"/>
                </a:solidFill>
                <a:effectLst/>
                <a:latin typeface="+mn-lt"/>
                <a:ea typeface="+mn-ea"/>
                <a:cs typeface="+mn-cs"/>
              </a:rPr>
              <a:t>、というものです。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クラブ年度の</a:t>
            </a:r>
            <a:r>
              <a:rPr lang="en-US" sz="1200" kern="1200" dirty="0">
                <a:solidFill>
                  <a:schemeClr val="tx1"/>
                </a:solidFill>
                <a:effectLst/>
                <a:latin typeface="+mn-lt"/>
                <a:ea typeface="+mn-ea"/>
                <a:cs typeface="+mn-cs"/>
              </a:rPr>
              <a:t>6</a:t>
            </a:r>
            <a:r>
              <a:rPr lang="ja-JP" altLang="en-US" sz="1200" kern="1200" dirty="0">
                <a:solidFill>
                  <a:schemeClr val="tx1"/>
                </a:solidFill>
                <a:effectLst/>
                <a:latin typeface="+mn-lt"/>
                <a:ea typeface="+mn-ea"/>
                <a:cs typeface="+mn-cs"/>
              </a:rPr>
              <a:t>月</a:t>
            </a:r>
            <a:r>
              <a:rPr lang="en-US" sz="1200" kern="1200" dirty="0">
                <a:solidFill>
                  <a:schemeClr val="tx1"/>
                </a:solidFill>
                <a:effectLst/>
                <a:latin typeface="+mn-lt"/>
                <a:ea typeface="+mn-ea"/>
                <a:cs typeface="+mn-cs"/>
              </a:rPr>
              <a:t>30</a:t>
            </a:r>
            <a:r>
              <a:rPr lang="ja-JP" altLang="en-US" sz="1200" kern="1200" dirty="0">
                <a:solidFill>
                  <a:schemeClr val="tx1"/>
                </a:solidFill>
                <a:effectLst/>
                <a:latin typeface="+mn-lt"/>
                <a:ea typeface="+mn-ea"/>
                <a:cs typeface="+mn-cs"/>
              </a:rPr>
              <a:t>日迄に、オンライン報告書式を使用して報告を行っていただく必要があります。書式に関するサポートが必要な場合、締切日を過ぎてしまった場合は、メールで</a:t>
            </a:r>
            <a:r>
              <a:rPr lang="en-US" sz="1200" b="0" i="0" u="sng" kern="1200" dirty="0">
                <a:solidFill>
                  <a:schemeClr val="tx1"/>
                </a:solidFill>
                <a:effectLst/>
                <a:latin typeface="+mn-lt"/>
                <a:ea typeface="+mn-ea"/>
                <a:cs typeface="+mn-cs"/>
                <a:hlinkClick r:id="rId3"/>
              </a:rPr>
              <a:t> program@soroptimist.org</a:t>
            </a:r>
            <a:r>
              <a:rPr lang="ja-JP" altLang="en-US" sz="1200" kern="1200" dirty="0">
                <a:solidFill>
                  <a:schemeClr val="tx1"/>
                </a:solidFill>
                <a:effectLst/>
                <a:latin typeface="+mn-lt"/>
                <a:ea typeface="+mn-ea"/>
                <a:cs typeface="+mn-cs"/>
              </a:rPr>
              <a:t>までお問い合わせください。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10</a:t>
            </a:fld>
            <a:endParaRPr lang="en-US"/>
          </a:p>
        </p:txBody>
      </p:sp>
    </p:spTree>
    <p:extLst>
      <p:ext uri="{BB962C8B-B14F-4D97-AF65-F5344CB8AC3E}">
        <p14:creationId xmlns:p14="http://schemas.microsoft.com/office/powerpoint/2010/main" val="279251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資格要件についてご理解いただいたところで、どのようなプロジェクトが不適格と見なされるのかを見ていきましょう。</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例： </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理解促進プロジェクト</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美化プロジェクト</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全般的な社会的エンパワーメント</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他の組織のプロジェクト支援（金銭的な寄付や助成金を含む）</a:t>
            </a:r>
            <a:endParaRPr lang="en-US"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「夢プログラム」の業務</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ja-JP" altLang="en-US" sz="1200" kern="1200" dirty="0">
                <a:solidFill>
                  <a:schemeClr val="tx1"/>
                </a:solidFill>
                <a:effectLst/>
                <a:latin typeface="+mn-lt"/>
                <a:ea typeface="+mn-ea"/>
                <a:cs typeface="+mn-cs"/>
              </a:rPr>
              <a:t>例えば、環境問題への問題意識を高めるために参加者と一緒に植樹するプロジェクトはどうでしょうか？素晴らしいアイデアです。しかし残念ながら、これは大きなゴール加速プロジェクトにはカウントされません。</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11</a:t>
            </a:fld>
            <a:endParaRPr lang="en-US"/>
          </a:p>
        </p:txBody>
      </p:sp>
    </p:spTree>
    <p:extLst>
      <p:ext uri="{BB962C8B-B14F-4D97-AF65-F5344CB8AC3E}">
        <p14:creationId xmlns:p14="http://schemas.microsoft.com/office/powerpoint/2010/main" val="3033120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大きなゴール加速プロジェクトにクラブが関心を持っており、その立ち上げを手伝いたい方、どこから始めればいいのか分からない方は、こちらのアイデアをご覧ください。</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適格と見なされる大きなゴール加速プロジェクトは、大まかに次の</a:t>
            </a:r>
            <a:r>
              <a:rPr lang="en-US"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つのカテゴリに分けられます。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大学、専門学校、職業訓練学校への進学や上級学位の取得のための資金を提供する</a:t>
            </a:r>
            <a:r>
              <a:rPr lang="ja-JP" altLang="en-US" sz="1200" b="1" kern="1200" dirty="0">
                <a:solidFill>
                  <a:schemeClr val="tx1"/>
                </a:solidFill>
                <a:effectLst/>
                <a:latin typeface="+mn-lt"/>
                <a:ea typeface="+mn-ea"/>
                <a:cs typeface="+mn-cs"/>
              </a:rPr>
              <a:t>奨学金または賞の授与</a:t>
            </a:r>
            <a:r>
              <a:rPr lang="ja-JP" altLang="en-U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コンピューター、インターネット、交通手段など教育に必要なアイテムを提供したり、大学準備試験、大学出願、入学試験、専門資格取得のための諸費を支払ったりすることによる</a:t>
            </a:r>
            <a:r>
              <a:rPr lang="ja-JP" altLang="en-US" sz="1200" b="1" kern="1200" dirty="0">
                <a:solidFill>
                  <a:schemeClr val="tx1"/>
                </a:solidFill>
                <a:effectLst/>
                <a:latin typeface="+mn-lt"/>
                <a:ea typeface="+mn-ea"/>
                <a:cs typeface="+mn-cs"/>
              </a:rPr>
              <a:t>障壁の排除</a:t>
            </a:r>
            <a:r>
              <a:rPr lang="ja-JP" altLang="en-U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職業訓練、スキル訓練、学費援助申請や大学への出願、コンピューター研修、キャリア・メンターシップに焦点を当てた</a:t>
            </a:r>
            <a:r>
              <a:rPr lang="ja-JP" altLang="en-US" sz="1200" b="1" kern="1200" dirty="0">
                <a:solidFill>
                  <a:schemeClr val="tx1"/>
                </a:solidFill>
                <a:effectLst/>
                <a:latin typeface="+mn-lt"/>
                <a:ea typeface="+mn-ea"/>
                <a:cs typeface="+mn-cs"/>
              </a:rPr>
              <a:t>教育またはクラスの提供</a:t>
            </a:r>
            <a:r>
              <a:rPr lang="ja-JP" altLang="en-U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ja-JP" altLang="en-US" sz="1200" kern="1200" dirty="0">
                <a:solidFill>
                  <a:schemeClr val="tx1"/>
                </a:solidFill>
                <a:effectLst/>
                <a:latin typeface="+mn-lt"/>
                <a:ea typeface="+mn-ea"/>
                <a:cs typeface="+mn-cs"/>
              </a:rPr>
              <a:t>最も立ち上げやすいプロジェクトは、奨学金や必需品を提供するものです。 </a:t>
            </a: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12</a:t>
            </a:fld>
            <a:endParaRPr lang="en-US"/>
          </a:p>
        </p:txBody>
      </p:sp>
    </p:spTree>
    <p:extLst>
      <p:ext uri="{BB962C8B-B14F-4D97-AF65-F5344CB8AC3E}">
        <p14:creationId xmlns:p14="http://schemas.microsoft.com/office/powerpoint/2010/main" val="979096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夢を生きる賞」の受賞候補者にふさわしいものの、資格要件を満たしていない（家計を支える主たる収入源ではない、または扶養家族がいないなど）方からの応募をクラブで受け取った場合は、別の奨学金を通じて支援することもできます。別の名称で、大きなゴール加速プロジェクトとして報告してください。</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新しい奨学金の受給条件には、何らかの障壁（経済的援助を必要としている、児童養護施設で暮らした経験があるなど）に直面していることを必ず含めてください。</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すでに「夢を生きる賞」を受賞しているため応募資格を持たない女性の場合、すでに「大きなゴール」に向けてカウントされているため、この女性に別の奨学金や賞を授与するプロジェクトは不適格と見なされることにご注意ください。</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26E370-1B07-4DF9-A241-C06857018298}" type="slidenum">
              <a:rPr lang="en-US" smtClean="0"/>
              <a:t>13</a:t>
            </a:fld>
            <a:endParaRPr lang="en-US"/>
          </a:p>
        </p:txBody>
      </p:sp>
    </p:spTree>
    <p:extLst>
      <p:ext uri="{BB962C8B-B14F-4D97-AF65-F5344CB8AC3E}">
        <p14:creationId xmlns:p14="http://schemas.microsoft.com/office/powerpoint/2010/main" val="3509128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新しいプロジェクトを始めるもう一つの簡単な方法は、学習や就労に必要なアイテムを提供することです。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次のようなアイテムが考えられます。</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免許取得費用または試験費用</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教科書</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ガソリン代や定期券</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ビジネスウェアやユニフォーム</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ja-JP" altLang="en-US" sz="1200" kern="1200" dirty="0">
                <a:solidFill>
                  <a:schemeClr val="tx1"/>
                </a:solidFill>
                <a:effectLst/>
                <a:latin typeface="+mn-lt"/>
                <a:ea typeface="+mn-ea"/>
                <a:cs typeface="+mn-cs"/>
              </a:rPr>
              <a:t>生理用品</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ja-JP" altLang="en-US" sz="1200" kern="1200" dirty="0">
                <a:solidFill>
                  <a:schemeClr val="tx1"/>
                </a:solidFill>
                <a:effectLst/>
                <a:latin typeface="+mn-lt"/>
                <a:ea typeface="+mn-ea"/>
                <a:cs typeface="+mn-cs"/>
              </a:rPr>
              <a:t>訓練・研修プログラムを修了した女性をショッピングに連れて行き、ビジネスウェアを揃えるお手伝いをするのもよいでしょう。これは楽しめるだけでなく、大きなインパクトをもたらす取り組みです。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地元の団体等に、女性や女児が教育や就労の機会を得るために必要なものは何か尋ねてみましょう。</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14</a:t>
            </a:fld>
            <a:endParaRPr lang="en-US"/>
          </a:p>
        </p:txBody>
      </p:sp>
    </p:spTree>
    <p:extLst>
      <p:ext uri="{BB962C8B-B14F-4D97-AF65-F5344CB8AC3E}">
        <p14:creationId xmlns:p14="http://schemas.microsoft.com/office/powerpoint/2010/main" val="3156311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kern="1200" dirty="0">
                <a:solidFill>
                  <a:schemeClr val="tx1"/>
                </a:solidFill>
                <a:effectLst/>
                <a:latin typeface="+mn-lt"/>
                <a:ea typeface="+mn-ea"/>
                <a:cs typeface="+mn-cs"/>
              </a:rPr>
              <a:t>大きなゴール加速プロジェクトを新たに策定する際には、支援の範囲について考えましょう。低所得の女児</a:t>
            </a:r>
            <a:r>
              <a:rPr lang="en-US" sz="1200" kern="1200" dirty="0">
                <a:solidFill>
                  <a:schemeClr val="tx1"/>
                </a:solidFill>
                <a:effectLst/>
                <a:latin typeface="+mn-lt"/>
                <a:ea typeface="+mn-ea"/>
                <a:cs typeface="+mn-cs"/>
              </a:rPr>
              <a:t>2</a:t>
            </a:r>
            <a:r>
              <a:rPr lang="ja-JP" altLang="en-US" sz="1200" kern="1200" dirty="0">
                <a:solidFill>
                  <a:schemeClr val="tx1"/>
                </a:solidFill>
                <a:effectLst/>
                <a:latin typeface="+mn-lt"/>
                <a:ea typeface="+mn-ea"/>
                <a:cs typeface="+mn-cs"/>
              </a:rPr>
              <a:t>名にノートパソコンを提供するオプションと、低所得の女児</a:t>
            </a:r>
            <a:r>
              <a:rPr lang="en-US" sz="1200" kern="1200" dirty="0">
                <a:solidFill>
                  <a:schemeClr val="tx1"/>
                </a:solidFill>
                <a:effectLst/>
                <a:latin typeface="+mn-lt"/>
                <a:ea typeface="+mn-ea"/>
                <a:cs typeface="+mn-cs"/>
              </a:rPr>
              <a:t>50</a:t>
            </a:r>
            <a:r>
              <a:rPr lang="ja-JP" altLang="en-US" sz="1200" kern="1200" dirty="0">
                <a:solidFill>
                  <a:schemeClr val="tx1"/>
                </a:solidFill>
                <a:effectLst/>
                <a:latin typeface="+mn-lt"/>
                <a:ea typeface="+mn-ea"/>
                <a:cs typeface="+mn-cs"/>
              </a:rPr>
              <a:t>名を対象にスキル向上の分科会を開催するオプションを比べた場合、分科会の方が支援範囲は広がります。強い思い入れのあるプロジェクトがあるのなら、簡単には諦めないでください。「大きなゴール」の対象となるプロジェクトを通じて、より多くの女性と女児に支援を届ける別の方法がないか考えてみましょう。</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15</a:t>
            </a:fld>
            <a:endParaRPr lang="en-US"/>
          </a:p>
        </p:txBody>
      </p:sp>
    </p:spTree>
    <p:extLst>
      <p:ext uri="{BB962C8B-B14F-4D97-AF65-F5344CB8AC3E}">
        <p14:creationId xmlns:p14="http://schemas.microsoft.com/office/powerpoint/2010/main" val="3887603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クラブのレガシープロジェクトで条件に合わせられそうなものがあれば、その内容を調整することを検討してみましょう。 </a:t>
            </a:r>
            <a:endParaRPr lang="en-US" sz="1200" kern="1200" dirty="0">
              <a:solidFill>
                <a:schemeClr val="tx1"/>
              </a:solidFill>
              <a:effectLst/>
              <a:latin typeface="+mn-lt"/>
              <a:ea typeface="+mn-ea"/>
              <a:cs typeface="+mn-cs"/>
            </a:endParaRPr>
          </a:p>
          <a:p>
            <a:r>
              <a:rPr lang="ja-JP" altLang="en-US" sz="1200" b="1" kern="1200" dirty="0">
                <a:solidFill>
                  <a:schemeClr val="tx1"/>
                </a:solidFill>
                <a:effectLst/>
                <a:latin typeface="+mn-lt"/>
                <a:ea typeface="+mn-ea"/>
                <a:cs typeface="+mn-cs"/>
              </a:rPr>
              <a:t>次の質問にご回答ください。 </a:t>
            </a:r>
            <a:endParaRPr lang="en-US" altLang="ja-JP"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支援の（</a:t>
            </a:r>
            <a:r>
              <a:rPr lang="ja-JP" altLang="en-US" sz="1200" b="1" kern="1200" dirty="0">
                <a:solidFill>
                  <a:schemeClr val="tx1"/>
                </a:solidFill>
                <a:effectLst/>
                <a:latin typeface="+mn-lt"/>
                <a:ea typeface="+mn-ea"/>
                <a:cs typeface="+mn-cs"/>
              </a:rPr>
              <a:t>対象者</a:t>
            </a:r>
            <a:r>
              <a:rPr lang="ja-JP" altLang="en-US" sz="1200" kern="1200" dirty="0">
                <a:solidFill>
                  <a:schemeClr val="tx1"/>
                </a:solidFill>
                <a:effectLst/>
                <a:latin typeface="+mn-lt"/>
                <a:ea typeface="+mn-ea"/>
                <a:cs typeface="+mn-cs"/>
              </a:rPr>
              <a:t>）は誰ですか？その方々は障害に直面していますか？</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成功を阻む障害に直面している女性と女児に焦点を当てるよう、プロジェクトを調整しましょう。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たとえば、社会奉仕プロジェクトに重点を置く高校生の女子にクラブから奨学金を支給する場合、経済的援助を必要としている、教育の継続を妨げる別の障壁に直面している、などを資格要件として追加しましょう。</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a:t>
            </a:r>
            <a:r>
              <a:rPr lang="ja-JP" altLang="en-US" sz="1200" b="1" kern="1200" dirty="0">
                <a:solidFill>
                  <a:schemeClr val="tx1"/>
                </a:solidFill>
                <a:effectLst/>
                <a:latin typeface="+mn-lt"/>
                <a:ea typeface="+mn-ea"/>
                <a:cs typeface="+mn-cs"/>
              </a:rPr>
              <a:t>焦点</a:t>
            </a:r>
            <a:r>
              <a:rPr lang="ja-JP" altLang="en-US" sz="1200" kern="1200" dirty="0">
                <a:solidFill>
                  <a:schemeClr val="tx1"/>
                </a:solidFill>
                <a:effectLst/>
                <a:latin typeface="+mn-lt"/>
                <a:ea typeface="+mn-ea"/>
                <a:cs typeface="+mn-cs"/>
              </a:rPr>
              <a:t>）このプロジェクトは、教育や就労の機会を拡大することに焦点を当てていますか？</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授業、奨学金、教育に必要なアイテムの提供など、適格なプロジェクト分野のうちの</a:t>
            </a:r>
            <a:r>
              <a:rPr lang="en-US"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つに焦点を移しましょう。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たとえば、家庭内暴力被害者のシェルターの部屋を改装する取り組みをクラブで実施する場合、居住者の女性たちが教育を受けるために何を必要としているかをシェルターのスタッフに尋ねます。女性たちに必要なのはノートパソコンでしょうか？教科書でしょうか？バスの定期券でしょうか？仕事用の衣服でしょうか？シェルター側が許可すれば、面接スキルやキャリア・メンターシップに焦点を当てた分科会を会員が開催することもできます。</a:t>
            </a:r>
            <a:endParaRPr lang="en-US" altLang="ja-JP"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a:t>
            </a:r>
            <a:r>
              <a:rPr lang="ja-JP" altLang="en-US" sz="1200" b="1" kern="1200" dirty="0">
                <a:solidFill>
                  <a:schemeClr val="tx1"/>
                </a:solidFill>
                <a:effectLst/>
                <a:latin typeface="+mn-lt"/>
                <a:ea typeface="+mn-ea"/>
                <a:cs typeface="+mn-cs"/>
              </a:rPr>
              <a:t>ソロプチミスト主導</a:t>
            </a:r>
            <a:r>
              <a:rPr lang="ja-JP" altLang="en-US" sz="1200" kern="1200" dirty="0">
                <a:solidFill>
                  <a:schemeClr val="tx1"/>
                </a:solidFill>
                <a:effectLst/>
                <a:latin typeface="+mn-lt"/>
                <a:ea typeface="+mn-ea"/>
                <a:cs typeface="+mn-cs"/>
              </a:rPr>
              <a:t>）プロジェクトはソロプチミスト主導のものですか？</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プロジェクトは会員主導でなければなりません。他の組織の使命を推進するための募金活動は認められません。</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貧困に直面している女児に教育を提供する別の組織に基金の寄付を行うプロジェクトの場合、選考プロセスにクラブ会員が参加できる奨学金に基金を回すことを検討してみましょう。</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16</a:t>
            </a:fld>
            <a:endParaRPr lang="en-US"/>
          </a:p>
        </p:txBody>
      </p:sp>
    </p:spTree>
    <p:extLst>
      <p:ext uri="{BB962C8B-B14F-4D97-AF65-F5344CB8AC3E}">
        <p14:creationId xmlns:p14="http://schemas.microsoft.com/office/powerpoint/2010/main" val="3469432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他の例もご覧ください。</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国際ソロプチミスト〇〇市は現在、地元の低所得者が多く通う高校の女子生徒を対象に、自己防衛と人身売買に対する問題意識の促進に焦点を当てたクラスを開催しています。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このプロジェクトを適格なものにするにはどうすればよいでしょうか？ </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（出席者から意見を募る</a:t>
            </a:r>
            <a:r>
              <a:rPr lang="ja-JP" altLang="en-US" sz="1200" i="1" kern="1200" dirty="0">
                <a:solidFill>
                  <a:schemeClr val="tx1"/>
                </a:solidFill>
                <a:effectLst/>
                <a:latin typeface="+mn-lt"/>
                <a:ea typeface="+mn-ea"/>
                <a:cs typeface="+mn-cs"/>
              </a:rPr>
              <a:t>）</a:t>
            </a:r>
            <a:endParaRPr lang="en-US" altLang="ja-JP"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職業訓練、面接スキル、学費援助申請のサポートなど、教育と経済的エンパワーメントに焦点を当てた要素を授業に取り入れてみるのがよいでしょう。</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17</a:t>
            </a:fld>
            <a:endParaRPr lang="en-US"/>
          </a:p>
        </p:txBody>
      </p:sp>
    </p:spTree>
    <p:extLst>
      <p:ext uri="{BB962C8B-B14F-4D97-AF65-F5344CB8AC3E}">
        <p14:creationId xmlns:p14="http://schemas.microsoft.com/office/powerpoint/2010/main" val="161281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564E-2549-6651-BAA4-9DD96E10A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A70A1-A491-A619-F294-B21EB96577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EFCAA-BF94-0C99-E2DD-82D88522E194}"/>
              </a:ext>
            </a:extLst>
          </p:cNvPr>
          <p:cNvSpPr>
            <a:spLocks noGrp="1"/>
          </p:cNvSpPr>
          <p:nvPr>
            <p:ph type="body" idx="1"/>
          </p:nvPr>
        </p:nvSpPr>
        <p:spPr/>
        <p:txBody>
          <a:bodyPr/>
          <a:lstStyle/>
          <a:p>
            <a:r>
              <a:rPr lang="ja-JP" altLang="en-US" sz="1200" kern="1200" dirty="0">
                <a:solidFill>
                  <a:schemeClr val="tx1"/>
                </a:solidFill>
                <a:effectLst/>
                <a:latin typeface="+mn-lt"/>
                <a:ea typeface="+mn-ea"/>
                <a:cs typeface="+mn-cs"/>
              </a:rPr>
              <a:t>国際ソロプチミスト〇〇市は、</a:t>
            </a:r>
            <a:r>
              <a:rPr lang="en-US" sz="1200" kern="1200" dirty="0">
                <a:solidFill>
                  <a:schemeClr val="tx1"/>
                </a:solidFill>
                <a:effectLst/>
                <a:latin typeface="+mn-lt"/>
                <a:ea typeface="+mn-ea"/>
                <a:cs typeface="+mn-cs"/>
              </a:rPr>
              <a:t>GED</a:t>
            </a:r>
            <a:r>
              <a:rPr lang="ja-JP" altLang="en-US" sz="1200" kern="1200" dirty="0">
                <a:solidFill>
                  <a:schemeClr val="tx1"/>
                </a:solidFill>
                <a:effectLst/>
                <a:latin typeface="+mn-lt"/>
                <a:ea typeface="+mn-ea"/>
                <a:cs typeface="+mn-cs"/>
              </a:rPr>
              <a:t>クラスを提供する地元の機関に多額の寄付をしています。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このプロジェクトを適格なものにするにはどうすればよいでしょうか？</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（出席者から意見を募る</a:t>
            </a:r>
            <a:r>
              <a:rPr lang="ja-JP" altLang="en-US" sz="1200" i="1" kern="1200" dirty="0">
                <a:solidFill>
                  <a:schemeClr val="tx1"/>
                </a:solidFill>
                <a:effectLst/>
                <a:latin typeface="+mn-lt"/>
                <a:ea typeface="+mn-ea"/>
                <a:cs typeface="+mn-cs"/>
              </a:rPr>
              <a:t>）</a:t>
            </a:r>
            <a:endParaRPr lang="en-US" altLang="ja-JP"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GED</a:t>
            </a:r>
            <a:r>
              <a:rPr lang="ja-JP" altLang="en-US" sz="1200" kern="1200" dirty="0">
                <a:solidFill>
                  <a:schemeClr val="tx1"/>
                </a:solidFill>
                <a:effectLst/>
                <a:latin typeface="+mn-lt"/>
                <a:ea typeface="+mn-ea"/>
                <a:cs typeface="+mn-cs"/>
              </a:rPr>
              <a:t>の試験費用または大学の出願費用の支払い補助を代わりに行う方法を検討してみましょう。あるいは他の奨学金支援を提供することもできます。</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5B6D832C-5C95-4A25-E49D-0CB01FFD898A}"/>
              </a:ext>
            </a:extLst>
          </p:cNvPr>
          <p:cNvSpPr>
            <a:spLocks noGrp="1"/>
          </p:cNvSpPr>
          <p:nvPr>
            <p:ph type="sldNum" sz="quarter" idx="5"/>
          </p:nvPr>
        </p:nvSpPr>
        <p:spPr/>
        <p:txBody>
          <a:bodyPr/>
          <a:lstStyle/>
          <a:p>
            <a:fld id="{7C26E370-1B07-4DF9-A241-C06857018298}" type="slidenum">
              <a:rPr lang="en-US" smtClean="0"/>
              <a:t>18</a:t>
            </a:fld>
            <a:endParaRPr lang="en-US"/>
          </a:p>
        </p:txBody>
      </p:sp>
    </p:spTree>
    <p:extLst>
      <p:ext uri="{BB962C8B-B14F-4D97-AF65-F5344CB8AC3E}">
        <p14:creationId xmlns:p14="http://schemas.microsoft.com/office/powerpoint/2010/main" val="240318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国際ソロプチミスト〇〇市は、素晴らしい社会奉仕活動への賞として、これまで男児と女児にノートパソコンを贈呈してきました。 </a:t>
            </a:r>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このプロジェクトを適格なものにするにはどうすればよいでしょうか？</a:t>
            </a:r>
            <a:endParaRPr lang="en-US" altLang="ja-JP"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（出席者から意見を募る</a:t>
            </a:r>
            <a:r>
              <a:rPr lang="ja-JP" altLang="en-US" sz="1200" i="1" kern="1200" dirty="0">
                <a:solidFill>
                  <a:schemeClr val="tx1"/>
                </a:solidFill>
                <a:effectLst/>
                <a:latin typeface="+mn-lt"/>
                <a:ea typeface="+mn-ea"/>
                <a:cs typeface="+mn-cs"/>
              </a:rPr>
              <a:t>）</a:t>
            </a:r>
            <a:endParaRPr lang="en-US" altLang="ja-JP"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障壁に直面している女性や女児に焦点を移し、学費援助その他の障壁があることを選考の要件に追加する方法が考えられます。</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19</a:t>
            </a:fld>
            <a:endParaRPr lang="en-US"/>
          </a:p>
        </p:txBody>
      </p:sp>
    </p:spTree>
    <p:extLst>
      <p:ext uri="{BB962C8B-B14F-4D97-AF65-F5344CB8AC3E}">
        <p14:creationId xmlns:p14="http://schemas.microsoft.com/office/powerpoint/2010/main" val="4194738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19046-7A69-9C53-4B6B-E0A45EC13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68B9C-D2DE-0494-23ED-E86B31F2F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780B1-6B7E-BFF9-28B9-24C57082BB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kern="1200" dirty="0">
                <a:solidFill>
                  <a:schemeClr val="tx1"/>
                </a:solidFill>
                <a:effectLst/>
                <a:latin typeface="+mn-lt"/>
                <a:ea typeface="+mn-ea"/>
                <a:cs typeface="+mn-cs"/>
              </a:rPr>
              <a:t>女性と女児に対する支援、そして「大きなゴール」という私たちの共通の目標に向けた皆様のコミットメントに心より感謝申し上げます。新しいプロジェクトを立ち上げるにしても、すでに熱意を持って取り組んでいらっしゃるプロジェクトを「大きなゴール」にカウントされるよう調整するにしても、何らかのアイデアを皆さんそれぞれのクラブに持ち帰っていただければ幸いです。</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E146FD8-2FEA-9E52-04A0-31EA24DD0AD3}"/>
              </a:ext>
            </a:extLst>
          </p:cNvPr>
          <p:cNvSpPr>
            <a:spLocks noGrp="1"/>
          </p:cNvSpPr>
          <p:nvPr>
            <p:ph type="sldNum" sz="quarter" idx="5"/>
          </p:nvPr>
        </p:nvSpPr>
        <p:spPr/>
        <p:txBody>
          <a:bodyPr/>
          <a:lstStyle/>
          <a:p>
            <a:fld id="{7C26E370-1B07-4DF9-A241-C06857018298}" type="slidenum">
              <a:rPr lang="en-US" smtClean="0"/>
              <a:t>20</a:t>
            </a:fld>
            <a:endParaRPr lang="en-US"/>
          </a:p>
        </p:txBody>
      </p:sp>
    </p:spTree>
    <p:extLst>
      <p:ext uri="{BB962C8B-B14F-4D97-AF65-F5344CB8AC3E}">
        <p14:creationId xmlns:p14="http://schemas.microsoft.com/office/powerpoint/2010/main" val="4044615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ea"/>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ea"/>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ea"/>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ea"/>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ea"/>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ea"/>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3" Type="http://schemas.openxmlformats.org/officeDocument/2006/relationships/image" Target="../media/image12.jpe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9.png"/><Relationship Id="rId5" Type="http://schemas.openxmlformats.org/officeDocument/2006/relationships/image" Target="../media/image14.svg"/><Relationship Id="rId10" Type="http://schemas.openxmlformats.org/officeDocument/2006/relationships/image" Target="../media/image18.svg"/><Relationship Id="rId4" Type="http://schemas.openxmlformats.org/officeDocument/2006/relationships/image" Target="../media/image13.png"/><Relationship Id="rId9" Type="http://schemas.openxmlformats.org/officeDocument/2006/relationships/image" Target="../media/image17.png"/><Relationship Id="rId1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8.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35.svg"/><Relationship Id="rId4" Type="http://schemas.openxmlformats.org/officeDocument/2006/relationships/image" Target="../media/image5.sv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7.png"/><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3" Type="http://schemas.openxmlformats.org/officeDocument/2006/relationships/image" Target="../media/image10.png"/><Relationship Id="rId7" Type="http://schemas.openxmlformats.org/officeDocument/2006/relationships/image" Target="../media/image43.svg"/><Relationship Id="rId12"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svg"/><Relationship Id="rId5" Type="http://schemas.openxmlformats.org/officeDocument/2006/relationships/image" Target="../media/image41.sv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7.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8.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9.jpe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7.png"/><Relationship Id="rId4" Type="http://schemas.openxmlformats.org/officeDocument/2006/relationships/image" Target="../media/image60.jpe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4.sv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7.png"/><Relationship Id="rId4" Type="http://schemas.openxmlformats.org/officeDocument/2006/relationships/image" Target="../media/image6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dirty="0"/>
          </a:p>
        </p:txBody>
      </p:sp>
      <p:sp>
        <p:nvSpPr>
          <p:cNvPr id="3" name="Freeform 3"/>
          <p:cNvSpPr/>
          <p:nvPr/>
        </p:nvSpPr>
        <p:spPr>
          <a:xfrm rot="1102074" flipH="1">
            <a:off x="-3998749" y="4666244"/>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dirty="0"/>
          </a:p>
        </p:txBody>
      </p:sp>
      <p:sp>
        <p:nvSpPr>
          <p:cNvPr id="5" name="TextBox 5"/>
          <p:cNvSpPr txBox="1"/>
          <p:nvPr/>
        </p:nvSpPr>
        <p:spPr>
          <a:xfrm>
            <a:off x="1069843" y="1213427"/>
            <a:ext cx="8864473" cy="3847207"/>
          </a:xfrm>
          <a:prstGeom prst="rect">
            <a:avLst/>
          </a:prstGeom>
        </p:spPr>
        <p:txBody>
          <a:bodyPr lIns="0" tIns="0" rIns="0" bIns="0" rtlCol="0" anchor="t">
            <a:spAutoFit/>
          </a:bodyPr>
          <a:lstStyle/>
          <a:p>
            <a:pPr algn="l" rtl="0">
              <a:lnSpc>
                <a:spcPts val="10000"/>
              </a:lnSpc>
            </a:pPr>
            <a:r>
              <a:rPr lang="ja" sz="9600" b="0" i="0" u="none" baseline="0" dirty="0">
                <a:solidFill>
                  <a:srgbClr val="293374"/>
                </a:solidFill>
                <a:latin typeface="+mj-ea"/>
                <a:ea typeface="+mj-ea"/>
                <a:cs typeface="Effra"/>
                <a:sym typeface="Effra"/>
              </a:rPr>
              <a:t>大きなゴール</a:t>
            </a:r>
            <a:br>
              <a:rPr lang="en-US" altLang="ja" sz="9600" b="0" i="0" u="none" baseline="0" dirty="0">
                <a:solidFill>
                  <a:srgbClr val="293374"/>
                </a:solidFill>
                <a:latin typeface="+mj-ea"/>
                <a:ea typeface="+mj-ea"/>
                <a:cs typeface="Effra"/>
                <a:sym typeface="Effra"/>
              </a:rPr>
            </a:br>
            <a:r>
              <a:rPr lang="ja" sz="9600" b="0" i="0" u="none" baseline="0" dirty="0">
                <a:solidFill>
                  <a:srgbClr val="293374"/>
                </a:solidFill>
                <a:latin typeface="+mj-ea"/>
                <a:ea typeface="+mj-ea"/>
                <a:cs typeface="Effra"/>
                <a:sym typeface="Effra"/>
              </a:rPr>
              <a:t>加速</a:t>
            </a:r>
            <a:br>
              <a:rPr lang="en-US" altLang="ja" sz="9600" b="0" i="0" u="none" baseline="0" dirty="0">
                <a:solidFill>
                  <a:srgbClr val="293374"/>
                </a:solidFill>
                <a:latin typeface="+mj-ea"/>
                <a:ea typeface="+mj-ea"/>
                <a:cs typeface="Effra"/>
                <a:sym typeface="Effra"/>
              </a:rPr>
            </a:br>
            <a:r>
              <a:rPr lang="ja" sz="9600" b="0" i="0" u="none" baseline="0" dirty="0">
                <a:solidFill>
                  <a:srgbClr val="293374"/>
                </a:solidFill>
                <a:latin typeface="+mj-ea"/>
                <a:ea typeface="+mj-ea"/>
                <a:cs typeface="Effra"/>
                <a:sym typeface="Effra"/>
              </a:rPr>
              <a:t>プロジェクト</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ja"/>
          </a:p>
        </p:txBody>
      </p:sp>
      <p:sp>
        <p:nvSpPr>
          <p:cNvPr id="9" name="TextBox 9"/>
          <p:cNvSpPr txBox="1"/>
          <p:nvPr/>
        </p:nvSpPr>
        <p:spPr>
          <a:xfrm>
            <a:off x="1069843" y="5370596"/>
            <a:ext cx="7658100" cy="936154"/>
          </a:xfrm>
          <a:prstGeom prst="rect">
            <a:avLst/>
          </a:prstGeom>
        </p:spPr>
        <p:txBody>
          <a:bodyPr wrap="square" lIns="0" tIns="0" rIns="0" bIns="0" rtlCol="0" anchor="t">
            <a:spAutoFit/>
          </a:bodyPr>
          <a:lstStyle/>
          <a:p>
            <a:pPr algn="l" rtl="0">
              <a:lnSpc>
                <a:spcPts val="7250"/>
              </a:lnSpc>
            </a:pPr>
            <a:r>
              <a:rPr lang="ja" sz="6600" b="0" i="0" u="none" baseline="0" dirty="0">
                <a:solidFill>
                  <a:srgbClr val="518BC9"/>
                </a:solidFill>
                <a:latin typeface="+mj-ea"/>
                <a:ea typeface="+mj-ea"/>
                <a:cs typeface="Effra"/>
                <a:sym typeface="Effra"/>
              </a:rPr>
              <a:t>資格要件の詳細</a:t>
            </a:r>
          </a:p>
        </p:txBody>
      </p:sp>
      <p:sp>
        <p:nvSpPr>
          <p:cNvPr id="12" name="TextBox 10">
            <a:extLst>
              <a:ext uri="{FF2B5EF4-FFF2-40B4-BE49-F238E27FC236}">
                <a16:creationId xmlns:a16="http://schemas.microsoft.com/office/drawing/2014/main" id="{BA996811-9D9D-1C6C-5320-E67053D4A7B9}"/>
              </a:ext>
            </a:extLst>
          </p:cNvPr>
          <p:cNvSpPr txBox="1"/>
          <p:nvPr/>
        </p:nvSpPr>
        <p:spPr>
          <a:xfrm>
            <a:off x="1069842" y="6749077"/>
            <a:ext cx="7921757" cy="473206"/>
          </a:xfrm>
          <a:prstGeom prst="rect">
            <a:avLst/>
          </a:prstGeom>
        </p:spPr>
        <p:txBody>
          <a:bodyPr wrap="square" lIns="0" tIns="0" rIns="0" bIns="0" rtlCol="0" anchor="t">
            <a:spAutoFit/>
          </a:bodyP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4199"/>
              </a:lnSpc>
            </a:pPr>
            <a:r>
              <a:rPr lang="ja" sz="3200" b="0" i="0" u="none" baseline="0" dirty="0">
                <a:solidFill>
                  <a:srgbClr val="000000"/>
                </a:solidFill>
                <a:latin typeface="+mj-ea"/>
                <a:ea typeface="+mj-ea"/>
                <a:cs typeface="Effra 2"/>
                <a:sym typeface="Effra 2"/>
              </a:rPr>
              <a:t>講演者名、講演者役職名</a:t>
            </a:r>
          </a:p>
        </p:txBody>
      </p:sp>
      <p:sp>
        <p:nvSpPr>
          <p:cNvPr id="11" name="TextBox 8">
            <a:extLst>
              <a:ext uri="{FF2B5EF4-FFF2-40B4-BE49-F238E27FC236}">
                <a16:creationId xmlns:a16="http://schemas.microsoft.com/office/drawing/2014/main" id="{33486979-CB57-FB7E-DD34-7358D7B6F3CE}"/>
              </a:ext>
            </a:extLst>
          </p:cNvPr>
          <p:cNvSpPr txBox="1"/>
          <p:nvPr/>
        </p:nvSpPr>
        <p:spPr>
          <a:xfrm>
            <a:off x="572957" y="9357627"/>
            <a:ext cx="8915526" cy="320601"/>
          </a:xfrm>
          <a:prstGeom prst="rect">
            <a:avLst/>
          </a:prstGeom>
        </p:spPr>
        <p:txBody>
          <a:bodyPr wrap="square" lIns="0" tIns="0" rIns="0" bIns="0" rtlCol="0" anchor="t">
            <a:spAutoFit/>
          </a:bodyPr>
          <a:lstStyle/>
          <a:p>
            <a:pPr algn="l">
              <a:lnSpc>
                <a:spcPts val="2541"/>
              </a:lnSpc>
            </a:pPr>
            <a:r>
              <a:rPr lang="en-US" sz="2400" b="1" spc="109" dirty="0">
                <a:solidFill>
                  <a:srgbClr val="293374"/>
                </a:solidFill>
                <a:ea typeface="MS PGothic" panose="020B0600070205080204" pitchFamily="34" charset="-128"/>
                <a:cs typeface="Calibri (MS) Bold"/>
                <a:sym typeface="Calibri (MS) Bold"/>
              </a:rPr>
              <a:t>SOROPTIMIST INTERNATIONAL OF THE AMERICAS,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666" r="-16666"/>
              </a:stretch>
            </a:blipFill>
          </p:spPr>
          <p:txBody>
            <a:bodyPr/>
            <a:lstStyle/>
            <a:p>
              <a:endParaRPr lang="ja"/>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ja"/>
          </a:p>
        </p:txBody>
      </p:sp>
      <p:sp>
        <p:nvSpPr>
          <p:cNvPr id="13" name="Freeform 2">
            <a:extLst>
              <a:ext uri="{FF2B5EF4-FFF2-40B4-BE49-F238E27FC236}">
                <a16:creationId xmlns:a16="http://schemas.microsoft.com/office/drawing/2014/main" id="{83558F07-F5F4-9038-1DBE-4388EF75A6E4}"/>
              </a:ext>
            </a:extLst>
          </p:cNvPr>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14" name="TextBox 6">
            <a:extLst>
              <a:ext uri="{FF2B5EF4-FFF2-40B4-BE49-F238E27FC236}">
                <a16:creationId xmlns:a16="http://schemas.microsoft.com/office/drawing/2014/main" id="{D0A1BE76-6D19-6BA8-2230-D2C02379FB1A}"/>
              </a:ext>
            </a:extLst>
          </p:cNvPr>
          <p:cNvSpPr txBox="1"/>
          <p:nvPr/>
        </p:nvSpPr>
        <p:spPr>
          <a:xfrm>
            <a:off x="990792" y="807819"/>
            <a:ext cx="8153208" cy="1000274"/>
          </a:xfrm>
          <a:prstGeom prst="rect">
            <a:avLst/>
          </a:prstGeom>
        </p:spPr>
        <p:txBody>
          <a:bodyPr lIns="0" tIns="0" rIns="0" bIns="0" rtlCol="0" anchor="t">
            <a:spAutoFit/>
          </a:bodyPr>
          <a:lstStyle/>
          <a:p>
            <a:pPr algn="just" rtl="0">
              <a:lnSpc>
                <a:spcPts val="7799"/>
              </a:lnSpc>
            </a:pPr>
            <a:r>
              <a:rPr lang="ja" sz="6500" b="0" i="0" u="none" baseline="0" dirty="0">
                <a:solidFill>
                  <a:srgbClr val="293374"/>
                </a:solidFill>
                <a:latin typeface="+mj-ea"/>
                <a:ea typeface="+mj-ea"/>
                <a:cs typeface="Effra"/>
                <a:sym typeface="Effra"/>
              </a:rPr>
              <a:t>学習目標</a:t>
            </a:r>
          </a:p>
        </p:txBody>
      </p:sp>
      <p:grpSp>
        <p:nvGrpSpPr>
          <p:cNvPr id="15" name="Group 14">
            <a:extLst>
              <a:ext uri="{FF2B5EF4-FFF2-40B4-BE49-F238E27FC236}">
                <a16:creationId xmlns:a16="http://schemas.microsoft.com/office/drawing/2014/main" id="{7070E3D9-BF6A-D683-BE4F-A275D40EB151}"/>
              </a:ext>
            </a:extLst>
          </p:cNvPr>
          <p:cNvGrpSpPr/>
          <p:nvPr/>
        </p:nvGrpSpPr>
        <p:grpSpPr>
          <a:xfrm rot="5400000">
            <a:off x="666846" y="3674955"/>
            <a:ext cx="420699" cy="382790"/>
            <a:chOff x="64898" y="89740"/>
            <a:chExt cx="683004" cy="621460"/>
          </a:xfrm>
        </p:grpSpPr>
        <p:sp>
          <p:nvSpPr>
            <p:cNvPr id="16" name="Freeform 4">
              <a:extLst>
                <a:ext uri="{FF2B5EF4-FFF2-40B4-BE49-F238E27FC236}">
                  <a16:creationId xmlns:a16="http://schemas.microsoft.com/office/drawing/2014/main" id="{6B937524-0AD0-A8D0-DF87-F2F680EF52BC}"/>
                </a:ext>
              </a:extLst>
            </p:cNvPr>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17" name="TextBox 5">
              <a:extLst>
                <a:ext uri="{FF2B5EF4-FFF2-40B4-BE49-F238E27FC236}">
                  <a16:creationId xmlns:a16="http://schemas.microsoft.com/office/drawing/2014/main" id="{E1150999-863F-A461-8DD9-9512C44F16F3}"/>
                </a:ext>
              </a:extLst>
            </p:cNvPr>
            <p:cNvSpPr txBox="1"/>
            <p:nvPr/>
          </p:nvSpPr>
          <p:spPr>
            <a:xfrm>
              <a:off x="127000" y="263525"/>
              <a:ext cx="558800" cy="396875"/>
            </a:xfrm>
            <a:prstGeom prst="rect">
              <a:avLst/>
            </a:prstGeom>
          </p:spPr>
          <p:txBody>
            <a:bodyPr lIns="50800" tIns="50800" rIns="50800" bIns="50800" rtlCol="0" anchor="ct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3750"/>
                </a:lnSpc>
              </a:pPr>
              <a:endParaRPr/>
            </a:p>
          </p:txBody>
        </p:sp>
      </p:grpSp>
      <p:grpSp>
        <p:nvGrpSpPr>
          <p:cNvPr id="18" name="Group 17">
            <a:extLst>
              <a:ext uri="{FF2B5EF4-FFF2-40B4-BE49-F238E27FC236}">
                <a16:creationId xmlns:a16="http://schemas.microsoft.com/office/drawing/2014/main" id="{2437045C-0780-AB7E-F9E8-5A8C7942C376}"/>
              </a:ext>
            </a:extLst>
          </p:cNvPr>
          <p:cNvGrpSpPr/>
          <p:nvPr/>
        </p:nvGrpSpPr>
        <p:grpSpPr>
          <a:xfrm rot="5400000">
            <a:off x="660180" y="5512538"/>
            <a:ext cx="418582" cy="367342"/>
            <a:chOff x="66617" y="88022"/>
            <a:chExt cx="679567" cy="596379"/>
          </a:xfrm>
        </p:grpSpPr>
        <p:sp>
          <p:nvSpPr>
            <p:cNvPr id="19" name="Freeform 11">
              <a:extLst>
                <a:ext uri="{FF2B5EF4-FFF2-40B4-BE49-F238E27FC236}">
                  <a16:creationId xmlns:a16="http://schemas.microsoft.com/office/drawing/2014/main" id="{9B7DEA9A-DF3F-B680-DF05-028EE01B912F}"/>
                </a:ext>
              </a:extLst>
            </p:cNvPr>
            <p:cNvSpPr/>
            <p:nvPr/>
          </p:nvSpPr>
          <p:spPr>
            <a:xfrm>
              <a:off x="66617" y="88022"/>
              <a:ext cx="679567" cy="596379"/>
            </a:xfrm>
            <a:custGeom>
              <a:avLst/>
              <a:gdLst/>
              <a:ahLst/>
              <a:cxnLst/>
              <a:rect l="l" t="t" r="r" b="b"/>
              <a:pathLst>
                <a:path w="679567" h="596379">
                  <a:moveTo>
                    <a:pt x="418737" y="44941"/>
                  </a:moveTo>
                  <a:lnTo>
                    <a:pt x="667229" y="463415"/>
                  </a:lnTo>
                  <a:cubicBezTo>
                    <a:pt x="683383" y="490620"/>
                    <a:pt x="683694" y="524403"/>
                    <a:pt x="668042" y="551900"/>
                  </a:cubicBezTo>
                  <a:cubicBezTo>
                    <a:pt x="652390" y="579397"/>
                    <a:pt x="623185" y="596379"/>
                    <a:pt x="591545" y="596379"/>
                  </a:cubicBezTo>
                  <a:lnTo>
                    <a:pt x="88021" y="596379"/>
                  </a:lnTo>
                  <a:cubicBezTo>
                    <a:pt x="56381" y="596379"/>
                    <a:pt x="27176" y="579397"/>
                    <a:pt x="11524" y="551900"/>
                  </a:cubicBezTo>
                  <a:cubicBezTo>
                    <a:pt x="-4128" y="524403"/>
                    <a:pt x="-3817" y="490620"/>
                    <a:pt x="12337" y="463415"/>
                  </a:cubicBezTo>
                  <a:lnTo>
                    <a:pt x="260829" y="44941"/>
                  </a:lnTo>
                  <a:cubicBezTo>
                    <a:pt x="277374" y="17079"/>
                    <a:pt x="307379" y="0"/>
                    <a:pt x="339783" y="0"/>
                  </a:cubicBezTo>
                  <a:cubicBezTo>
                    <a:pt x="372187" y="0"/>
                    <a:pt x="402192" y="17079"/>
                    <a:pt x="418737" y="44941"/>
                  </a:cubicBezTo>
                  <a:close/>
                </a:path>
              </a:pathLst>
            </a:custGeom>
            <a:solidFill>
              <a:srgbClr val="518BC9">
                <a:alpha val="89804"/>
              </a:srgbClr>
            </a:solidFill>
          </p:spPr>
          <p:txBody>
            <a:bodyPr/>
            <a:lstStyle/>
            <a:p>
              <a:endParaRPr lang="ja"/>
            </a:p>
          </p:txBody>
        </p:sp>
        <p:sp>
          <p:nvSpPr>
            <p:cNvPr id="20" name="TextBox 12">
              <a:extLst>
                <a:ext uri="{FF2B5EF4-FFF2-40B4-BE49-F238E27FC236}">
                  <a16:creationId xmlns:a16="http://schemas.microsoft.com/office/drawing/2014/main" id="{8322BB78-799E-9457-1A05-071D6D120069}"/>
                </a:ext>
              </a:extLst>
            </p:cNvPr>
            <p:cNvSpPr txBox="1"/>
            <p:nvPr/>
          </p:nvSpPr>
          <p:spPr>
            <a:xfrm>
              <a:off x="127000" y="251082"/>
              <a:ext cx="558800" cy="384432"/>
            </a:xfrm>
            <a:prstGeom prst="rect">
              <a:avLst/>
            </a:prstGeom>
          </p:spPr>
          <p:txBody>
            <a:bodyPr lIns="50800" tIns="50800" rIns="50800" bIns="50800" rtlCol="0" anchor="ct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3750"/>
                </a:lnSpc>
              </a:pPr>
              <a:endParaRPr/>
            </a:p>
          </p:txBody>
        </p:sp>
      </p:grpSp>
      <p:grpSp>
        <p:nvGrpSpPr>
          <p:cNvPr id="21" name="Group 20">
            <a:extLst>
              <a:ext uri="{FF2B5EF4-FFF2-40B4-BE49-F238E27FC236}">
                <a16:creationId xmlns:a16="http://schemas.microsoft.com/office/drawing/2014/main" id="{332D8CEE-8194-5C33-F1B9-4AA020A2C427}"/>
              </a:ext>
            </a:extLst>
          </p:cNvPr>
          <p:cNvGrpSpPr/>
          <p:nvPr/>
        </p:nvGrpSpPr>
        <p:grpSpPr>
          <a:xfrm rot="5400000">
            <a:off x="666846" y="7180155"/>
            <a:ext cx="420699" cy="382790"/>
            <a:chOff x="64898" y="89740"/>
            <a:chExt cx="683004" cy="621460"/>
          </a:xfrm>
        </p:grpSpPr>
        <p:sp>
          <p:nvSpPr>
            <p:cNvPr id="22" name="Freeform 14">
              <a:extLst>
                <a:ext uri="{FF2B5EF4-FFF2-40B4-BE49-F238E27FC236}">
                  <a16:creationId xmlns:a16="http://schemas.microsoft.com/office/drawing/2014/main" id="{5351EC94-9D7D-0C9A-C92C-8C01CE5ADD7B}"/>
                </a:ext>
              </a:extLst>
            </p:cNvPr>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23" name="TextBox 15">
              <a:extLst>
                <a:ext uri="{FF2B5EF4-FFF2-40B4-BE49-F238E27FC236}">
                  <a16:creationId xmlns:a16="http://schemas.microsoft.com/office/drawing/2014/main" id="{0E6FDE92-E5EA-4EFC-CBC5-9BC113D406FF}"/>
                </a:ext>
              </a:extLst>
            </p:cNvPr>
            <p:cNvSpPr txBox="1"/>
            <p:nvPr/>
          </p:nvSpPr>
          <p:spPr>
            <a:xfrm>
              <a:off x="127000" y="263525"/>
              <a:ext cx="558800" cy="396875"/>
            </a:xfrm>
            <a:prstGeom prst="rect">
              <a:avLst/>
            </a:prstGeom>
          </p:spPr>
          <p:txBody>
            <a:bodyPr lIns="50800" tIns="50800" rIns="50800" bIns="50800" rtlCol="0" anchor="ct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3750"/>
                </a:lnSpc>
              </a:pPr>
              <a:endParaRPr/>
            </a:p>
          </p:txBody>
        </p:sp>
      </p:grpSp>
      <p:sp>
        <p:nvSpPr>
          <p:cNvPr id="24" name="TextBox 17">
            <a:extLst>
              <a:ext uri="{FF2B5EF4-FFF2-40B4-BE49-F238E27FC236}">
                <a16:creationId xmlns:a16="http://schemas.microsoft.com/office/drawing/2014/main" id="{B6D502C8-8D60-A630-4D3F-B9E78B0FBCCB}"/>
              </a:ext>
            </a:extLst>
          </p:cNvPr>
          <p:cNvSpPr txBox="1"/>
          <p:nvPr/>
        </p:nvSpPr>
        <p:spPr>
          <a:xfrm>
            <a:off x="1389507" y="3405608"/>
            <a:ext cx="8491500" cy="974690"/>
          </a:xfrm>
          <a:prstGeom prst="rect">
            <a:avLst/>
          </a:prstGeom>
        </p:spPr>
        <p:txBody>
          <a:bodyPr wrap="square" lIns="0" tIns="0" rIns="0" bIns="0" rtlCol="0" anchor="t">
            <a:spAutoFit/>
          </a:bodyP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3780"/>
              </a:lnSpc>
            </a:pPr>
            <a:r>
              <a:rPr lang="ja" sz="3600" b="0" i="0" u="none" spc="-59" baseline="0" dirty="0">
                <a:solidFill>
                  <a:srgbClr val="000000"/>
                </a:solidFill>
                <a:latin typeface="+mn-ea"/>
                <a:cs typeface="Calibri (MS)"/>
                <a:sym typeface="Calibri (MS)"/>
              </a:rPr>
              <a:t>大きなゴール加速プロジェクトの資格要件について理解する。</a:t>
            </a:r>
          </a:p>
        </p:txBody>
      </p:sp>
      <p:sp>
        <p:nvSpPr>
          <p:cNvPr id="25" name="TextBox 18">
            <a:extLst>
              <a:ext uri="{FF2B5EF4-FFF2-40B4-BE49-F238E27FC236}">
                <a16:creationId xmlns:a16="http://schemas.microsoft.com/office/drawing/2014/main" id="{D46DC529-2E87-F0E5-6C60-65C64B6302DA}"/>
              </a:ext>
            </a:extLst>
          </p:cNvPr>
          <p:cNvSpPr txBox="1"/>
          <p:nvPr/>
        </p:nvSpPr>
        <p:spPr>
          <a:xfrm>
            <a:off x="1389507" y="5179879"/>
            <a:ext cx="8370438" cy="974690"/>
          </a:xfrm>
          <a:prstGeom prst="rect">
            <a:avLst/>
          </a:prstGeom>
        </p:spPr>
        <p:txBody>
          <a:bodyPr wrap="square" lIns="0" tIns="0" rIns="0" bIns="0" rtlCol="0" anchor="t">
            <a:spAutoFit/>
          </a:bodyP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3780"/>
              </a:lnSpc>
            </a:pPr>
            <a:r>
              <a:rPr lang="ja" sz="3600" b="0" i="0" u="none" baseline="0" dirty="0">
                <a:solidFill>
                  <a:srgbClr val="000000"/>
                </a:solidFill>
                <a:latin typeface="+mn-ea"/>
                <a:cs typeface="Calibri (MS)"/>
                <a:sym typeface="Calibri (MS)"/>
              </a:rPr>
              <a:t>プロジェクトが不適格と見なされる事態に</a:t>
            </a:r>
            <a:br>
              <a:rPr lang="en-US" altLang="ja" sz="3600" b="0" i="0" u="none" baseline="0" dirty="0">
                <a:solidFill>
                  <a:srgbClr val="000000"/>
                </a:solidFill>
                <a:latin typeface="+mn-ea"/>
                <a:cs typeface="Calibri (MS)"/>
                <a:sym typeface="Calibri (MS)"/>
              </a:rPr>
            </a:br>
            <a:r>
              <a:rPr lang="ja" sz="3600" b="0" i="0" u="none" baseline="0" dirty="0">
                <a:solidFill>
                  <a:srgbClr val="000000"/>
                </a:solidFill>
                <a:latin typeface="+mn-ea"/>
                <a:cs typeface="Calibri (MS)"/>
                <a:sym typeface="Calibri (MS)"/>
              </a:rPr>
              <a:t>つながりがちなよくある誤解を明らかにする。</a:t>
            </a:r>
          </a:p>
        </p:txBody>
      </p:sp>
      <p:sp>
        <p:nvSpPr>
          <p:cNvPr id="26" name="TextBox 19">
            <a:extLst>
              <a:ext uri="{FF2B5EF4-FFF2-40B4-BE49-F238E27FC236}">
                <a16:creationId xmlns:a16="http://schemas.microsoft.com/office/drawing/2014/main" id="{916CAB2A-D2FC-699A-18D2-49097A75968F}"/>
              </a:ext>
            </a:extLst>
          </p:cNvPr>
          <p:cNvSpPr txBox="1"/>
          <p:nvPr/>
        </p:nvSpPr>
        <p:spPr>
          <a:xfrm>
            <a:off x="1389507" y="6954150"/>
            <a:ext cx="8491500" cy="974690"/>
          </a:xfrm>
          <a:prstGeom prst="rect">
            <a:avLst/>
          </a:prstGeom>
        </p:spPr>
        <p:txBody>
          <a:bodyPr wrap="square" lIns="0" tIns="0" rIns="0" bIns="0" rtlCol="0" anchor="t">
            <a:spAutoFit/>
          </a:bodyP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3780"/>
              </a:lnSpc>
            </a:pPr>
            <a:r>
              <a:rPr lang="ja" sz="3600" b="0" i="0" u="none" baseline="0" dirty="0">
                <a:solidFill>
                  <a:srgbClr val="000000"/>
                </a:solidFill>
                <a:latin typeface="+mn-ea"/>
                <a:cs typeface="Calibri (MS)"/>
                <a:sym typeface="Calibri (MS)"/>
              </a:rPr>
              <a:t>資格要件に関して学んだ知識を生かし、</a:t>
            </a:r>
            <a:br>
              <a:rPr lang="en-US" altLang="ja" sz="3600" b="0" i="0" u="none" baseline="0" dirty="0">
                <a:solidFill>
                  <a:srgbClr val="000000"/>
                </a:solidFill>
                <a:latin typeface="+mn-ea"/>
                <a:cs typeface="Calibri (MS)"/>
                <a:sym typeface="Calibri (MS)"/>
              </a:rPr>
            </a:br>
            <a:r>
              <a:rPr lang="ja" sz="3600" b="0" i="0" u="none" baseline="0" dirty="0">
                <a:solidFill>
                  <a:srgbClr val="000000"/>
                </a:solidFill>
                <a:latin typeface="+mn-ea"/>
                <a:cs typeface="Calibri (MS)"/>
                <a:sym typeface="Calibri (MS)"/>
              </a:rPr>
              <a:t>新しいプロジェクトを開発する。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BBE5E409-F27B-2B74-B373-9AA5037B5C34}"/>
              </a:ext>
            </a:extLst>
          </p:cNvPr>
          <p:cNvSpPr/>
          <p:nvPr/>
        </p:nvSpPr>
        <p:spPr>
          <a:xfrm>
            <a:off x="796585" y="2630201"/>
            <a:ext cx="16687800" cy="28956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dirty="0"/>
          </a:p>
        </p:txBody>
      </p:sp>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4" name="TextBox 4"/>
          <p:cNvSpPr txBox="1"/>
          <p:nvPr/>
        </p:nvSpPr>
        <p:spPr>
          <a:xfrm>
            <a:off x="-685800" y="394046"/>
            <a:ext cx="13182600" cy="1421543"/>
          </a:xfrm>
          <a:prstGeom prst="rect">
            <a:avLst/>
          </a:prstGeom>
        </p:spPr>
        <p:txBody>
          <a:bodyPr wrap="square" lIns="0" tIns="0" rIns="0" bIns="0" rtlCol="0" anchor="t">
            <a:spAutoFit/>
          </a:bodyPr>
          <a:lstStyle/>
          <a:p>
            <a:pPr algn="ctr" rtl="0">
              <a:lnSpc>
                <a:spcPts val="12816"/>
              </a:lnSpc>
            </a:pPr>
            <a:r>
              <a:rPr lang="ja" sz="8800" b="0" i="0" u="none" baseline="0" dirty="0">
                <a:solidFill>
                  <a:srgbClr val="293374"/>
                </a:solidFill>
                <a:latin typeface="+mj-ea"/>
                <a:ea typeface="+mj-ea"/>
                <a:cs typeface="Effra"/>
                <a:sym typeface="Effra"/>
              </a:rPr>
              <a:t>SIAの「大きなゴール」</a:t>
            </a: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txBody>
          <a:bodyPr/>
          <a:lstStyle/>
          <a:p>
            <a:endParaRPr lang="ja"/>
          </a:p>
        </p:txBody>
      </p:sp>
      <p:grpSp>
        <p:nvGrpSpPr>
          <p:cNvPr id="7" name="Group 6">
            <a:extLst>
              <a:ext uri="{FF2B5EF4-FFF2-40B4-BE49-F238E27FC236}">
                <a16:creationId xmlns:a16="http://schemas.microsoft.com/office/drawing/2014/main" id="{717CB3C0-AB62-318B-E2BF-E7B5F17F30AE}"/>
              </a:ext>
            </a:extLst>
          </p:cNvPr>
          <p:cNvGrpSpPr/>
          <p:nvPr/>
        </p:nvGrpSpPr>
        <p:grpSpPr>
          <a:xfrm>
            <a:off x="583604" y="6718262"/>
            <a:ext cx="7341195" cy="2000548"/>
            <a:chOff x="6283698" y="4413508"/>
            <a:chExt cx="2637569" cy="729991"/>
          </a:xfrm>
          <a:noFill/>
        </p:grpSpPr>
        <p:pic>
          <p:nvPicPr>
            <p:cNvPr id="8" name="Picture 4" descr="女子大学院生 - 人物のフリーアイコン">
              <a:extLst>
                <a:ext uri="{FF2B5EF4-FFF2-40B4-BE49-F238E27FC236}">
                  <a16:creationId xmlns:a16="http://schemas.microsoft.com/office/drawing/2014/main" id="{9A6C39C3-05E1-1FA0-1878-66664D4E73F5}"/>
                </a:ext>
              </a:extLst>
            </p:cNvPr>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283698" y="4458838"/>
              <a:ext cx="684661" cy="684661"/>
            </a:xfrm>
            <a:prstGeom prst="rect">
              <a:avLst/>
            </a:prstGeom>
            <a:grpFill/>
            <a:ln>
              <a:noFill/>
            </a:ln>
          </p:spPr>
        </p:pic>
        <p:sp>
          <p:nvSpPr>
            <p:cNvPr id="9" name="Google Shape;244;p33">
              <a:extLst>
                <a:ext uri="{FF2B5EF4-FFF2-40B4-BE49-F238E27FC236}">
                  <a16:creationId xmlns:a16="http://schemas.microsoft.com/office/drawing/2014/main" id="{4A10722E-F8E1-522E-2B05-D6A6C2247672}"/>
                </a:ext>
              </a:extLst>
            </p:cNvPr>
            <p:cNvSpPr txBox="1">
              <a:spLocks/>
            </p:cNvSpPr>
            <p:nvPr/>
          </p:nvSpPr>
          <p:spPr>
            <a:xfrm>
              <a:off x="6886933" y="4413508"/>
              <a:ext cx="2034334" cy="684661"/>
            </a:xfrm>
            <a:prstGeom prst="rect">
              <a:avLst/>
            </a:prstGeom>
            <a:grp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ja" sz="5400" b="1" i="0" u="none" baseline="0" dirty="0">
                  <a:solidFill>
                    <a:schemeClr val="tx2"/>
                  </a:solidFill>
                  <a:latin typeface="+mj-ea"/>
                  <a:ea typeface="+mj-ea"/>
                  <a:cs typeface="Times New Roman" panose="02020603050405020304" pitchFamily="18" charset="0"/>
                </a:rPr>
                <a:t> 50万人</a:t>
              </a:r>
            </a:p>
            <a:p>
              <a:pPr algn="l" rtl="0"/>
              <a:r>
                <a:rPr lang="ja" sz="1600" b="1" i="0" u="none" baseline="0" dirty="0">
                  <a:solidFill>
                    <a:schemeClr val="tx2"/>
                  </a:solidFill>
                  <a:latin typeface="+mj-ea"/>
                  <a:ea typeface="+mj-ea"/>
                  <a:cs typeface="Times New Roman" panose="02020603050405020304" pitchFamily="18" charset="0"/>
                </a:rPr>
                <a:t>夢の実現を目指す女性に力を与える</a:t>
              </a:r>
            </a:p>
          </p:txBody>
        </p:sp>
      </p:grpSp>
      <p:sp>
        <p:nvSpPr>
          <p:cNvPr id="10" name="TextBox 6">
            <a:extLst>
              <a:ext uri="{FF2B5EF4-FFF2-40B4-BE49-F238E27FC236}">
                <a16:creationId xmlns:a16="http://schemas.microsoft.com/office/drawing/2014/main" id="{509356EB-0181-6979-267E-3323F976F9CB}"/>
              </a:ext>
            </a:extLst>
          </p:cNvPr>
          <p:cNvSpPr txBox="1"/>
          <p:nvPr/>
        </p:nvSpPr>
        <p:spPr>
          <a:xfrm>
            <a:off x="1028700" y="2959780"/>
            <a:ext cx="16230600" cy="2000548"/>
          </a:xfrm>
          <a:prstGeom prst="rect">
            <a:avLst/>
          </a:prstGeom>
        </p:spPr>
        <p:txBody>
          <a:bodyPr wrap="square" lIns="0" tIns="0" rIns="0" bIns="0" rtlCol="0" anchor="t">
            <a:spAutoFit/>
          </a:bodyPr>
          <a:lstStyle/>
          <a:p>
            <a:pPr algn="ctr" rtl="0">
              <a:lnSpc>
                <a:spcPts val="7799"/>
              </a:lnSpc>
            </a:pPr>
            <a:r>
              <a:rPr lang="ja" sz="6500" b="0" i="0" u="none" baseline="0" dirty="0">
                <a:solidFill>
                  <a:srgbClr val="A92A61"/>
                </a:solidFill>
                <a:latin typeface="+mj-ea"/>
                <a:ea typeface="+mj-ea"/>
                <a:cs typeface="Effra"/>
                <a:sym typeface="Effra"/>
              </a:rPr>
              <a:t>教育の機会を提供することにより</a:t>
            </a:r>
            <a:br>
              <a:rPr lang="en-US" altLang="ja" sz="6500" b="0" i="0" u="none" baseline="0" dirty="0">
                <a:solidFill>
                  <a:srgbClr val="A92A61"/>
                </a:solidFill>
                <a:latin typeface="+mj-ea"/>
                <a:ea typeface="+mj-ea"/>
                <a:cs typeface="Effra"/>
                <a:sym typeface="Effra"/>
              </a:rPr>
            </a:br>
            <a:r>
              <a:rPr lang="ja" sz="6500" b="0" i="0" u="none" baseline="0" dirty="0">
                <a:solidFill>
                  <a:srgbClr val="A92A61"/>
                </a:solidFill>
                <a:latin typeface="+mj-ea"/>
                <a:ea typeface="+mj-ea"/>
                <a:cs typeface="Effra"/>
                <a:sym typeface="Effra"/>
              </a:rPr>
              <a:t>50万人の女性と女児の夢を応援する。</a:t>
            </a:r>
          </a:p>
        </p:txBody>
      </p:sp>
      <p:sp>
        <p:nvSpPr>
          <p:cNvPr id="13" name="TextBox 7">
            <a:extLst>
              <a:ext uri="{FF2B5EF4-FFF2-40B4-BE49-F238E27FC236}">
                <a16:creationId xmlns:a16="http://schemas.microsoft.com/office/drawing/2014/main" id="{BF5DF378-F830-24B6-790B-039286E347A0}"/>
              </a:ext>
            </a:extLst>
          </p:cNvPr>
          <p:cNvSpPr txBox="1"/>
          <p:nvPr/>
        </p:nvSpPr>
        <p:spPr>
          <a:xfrm>
            <a:off x="800100" y="2921670"/>
            <a:ext cx="16687800" cy="3014696"/>
          </a:xfrm>
          <a:prstGeom prst="rect">
            <a:avLst/>
          </a:prstGeom>
        </p:spPr>
        <p:txBody>
          <a:bodyPr lIns="50800" tIns="50800" rIns="50800" bIns="50800" rtlCol="0" anchor="ctr"/>
          <a:lstStyle/>
          <a:p>
            <a:pPr algn="ctr" rtl="0">
              <a:lnSpc>
                <a:spcPts val="3750"/>
              </a:lnSpc>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7" name="TextBox 7"/>
          <p:cNvSpPr txBox="1"/>
          <p:nvPr/>
        </p:nvSpPr>
        <p:spPr>
          <a:xfrm>
            <a:off x="2268025" y="911857"/>
            <a:ext cx="13751950" cy="1015919"/>
          </a:xfrm>
          <a:prstGeom prst="rect">
            <a:avLst/>
          </a:prstGeom>
        </p:spPr>
        <p:txBody>
          <a:bodyPr lIns="0" tIns="0" rIns="0" bIns="0" rtlCol="0" anchor="t">
            <a:spAutoFit/>
          </a:bodyPr>
          <a:lstStyle/>
          <a:p>
            <a:pPr algn="ctr" rtl="0">
              <a:lnSpc>
                <a:spcPts val="9100"/>
              </a:lnSpc>
            </a:pPr>
            <a:r>
              <a:rPr lang="ja" sz="6500" b="0" i="0" u="none" spc="-194" baseline="0" dirty="0">
                <a:solidFill>
                  <a:srgbClr val="FFCF01"/>
                </a:solidFill>
                <a:latin typeface="+mj-ea"/>
                <a:ea typeface="+mj-ea"/>
                <a:cs typeface="Effra"/>
                <a:sym typeface="Effra"/>
              </a:rPr>
              <a:t>大きなゴール加速プロジェクト</a:t>
            </a:r>
            <a:r>
              <a:rPr lang="ja" sz="6500" b="0" i="0" u="none" spc="-194" baseline="0" dirty="0">
                <a:solidFill>
                  <a:srgbClr val="FFFFFF"/>
                </a:solidFill>
                <a:latin typeface="+mj-ea"/>
                <a:ea typeface="+mj-ea"/>
                <a:cs typeface="Effra"/>
                <a:sym typeface="Effra"/>
              </a:rPr>
              <a:t>とは？</a:t>
            </a:r>
          </a:p>
        </p:txBody>
      </p:sp>
      <p:sp>
        <p:nvSpPr>
          <p:cNvPr id="8" name="TextBox 8"/>
          <p:cNvSpPr txBox="1"/>
          <p:nvPr/>
        </p:nvSpPr>
        <p:spPr>
          <a:xfrm>
            <a:off x="3100848" y="4022949"/>
            <a:ext cx="5503369" cy="1111458"/>
          </a:xfrm>
          <a:prstGeom prst="rect">
            <a:avLst/>
          </a:prstGeom>
        </p:spPr>
        <p:txBody>
          <a:bodyPr lIns="0" tIns="0" rIns="0" bIns="0" rtlCol="0" anchor="t">
            <a:spAutoFit/>
          </a:bodyPr>
          <a:lstStyle/>
          <a:p>
            <a:pPr algn="l" rtl="0">
              <a:lnSpc>
                <a:spcPts val="4646"/>
              </a:lnSpc>
            </a:pPr>
            <a:r>
              <a:rPr lang="ja" sz="3658" b="0" i="0" u="none" spc="-109" baseline="0" dirty="0">
                <a:solidFill>
                  <a:srgbClr val="FFFFFF"/>
                </a:solidFill>
                <a:latin typeface="+mj-ea"/>
                <a:ea typeface="+mj-ea"/>
                <a:cs typeface="Calibri (MS)"/>
                <a:sym typeface="Calibri (MS)"/>
              </a:rPr>
              <a:t>障害に直面している女性と</a:t>
            </a:r>
            <a:br>
              <a:rPr lang="en-US" altLang="ja" sz="3658" b="0" i="0" u="none" spc="-109" baseline="0" dirty="0">
                <a:solidFill>
                  <a:srgbClr val="FFFFFF"/>
                </a:solidFill>
                <a:latin typeface="+mj-ea"/>
                <a:ea typeface="+mj-ea"/>
                <a:cs typeface="Calibri (MS)"/>
                <a:sym typeface="Calibri (MS)"/>
              </a:rPr>
            </a:br>
            <a:r>
              <a:rPr lang="ja" sz="3658" b="0" i="0" u="none" spc="-109" baseline="0" dirty="0">
                <a:solidFill>
                  <a:srgbClr val="FFFFFF"/>
                </a:solidFill>
                <a:latin typeface="+mj-ea"/>
                <a:ea typeface="+mj-ea"/>
                <a:cs typeface="Calibri (MS)"/>
                <a:sym typeface="Calibri (MS)"/>
              </a:rPr>
              <a:t>女児を支援する</a:t>
            </a:r>
          </a:p>
        </p:txBody>
      </p:sp>
      <p:sp>
        <p:nvSpPr>
          <p:cNvPr id="9" name="TextBox 9"/>
          <p:cNvSpPr txBox="1"/>
          <p:nvPr/>
        </p:nvSpPr>
        <p:spPr>
          <a:xfrm>
            <a:off x="9683782" y="4022949"/>
            <a:ext cx="5516382" cy="1111458"/>
          </a:xfrm>
          <a:prstGeom prst="rect">
            <a:avLst/>
          </a:prstGeom>
        </p:spPr>
        <p:txBody>
          <a:bodyPr lIns="0" tIns="0" rIns="0" bIns="0" rtlCol="0" anchor="t">
            <a:spAutoFit/>
          </a:bodyPr>
          <a:lstStyle/>
          <a:p>
            <a:pPr algn="l" rtl="0">
              <a:lnSpc>
                <a:spcPts val="4646"/>
              </a:lnSpc>
            </a:pPr>
            <a:r>
              <a:rPr lang="ja" sz="3658" b="0" i="0" u="none" spc="-109" baseline="0" dirty="0">
                <a:solidFill>
                  <a:srgbClr val="FFFFFF"/>
                </a:solidFill>
                <a:latin typeface="+mj-ea"/>
                <a:ea typeface="+mj-ea"/>
                <a:cs typeface="Calibri (MS)"/>
                <a:sym typeface="Calibri (MS)"/>
              </a:rPr>
              <a:t>経済的エンパワーメント/</a:t>
            </a:r>
          </a:p>
          <a:p>
            <a:pPr algn="l" rtl="0">
              <a:lnSpc>
                <a:spcPts val="4646"/>
              </a:lnSpc>
            </a:pPr>
            <a:r>
              <a:rPr lang="ja" sz="3658" b="0" i="0" u="none" spc="-109" baseline="0" dirty="0">
                <a:solidFill>
                  <a:srgbClr val="FFFFFF"/>
                </a:solidFill>
                <a:latin typeface="+mj-ea"/>
                <a:ea typeface="+mj-ea"/>
                <a:cs typeface="Calibri (MS)"/>
                <a:sym typeface="Calibri (MS)"/>
              </a:rPr>
              <a:t>教育の機会を拡大する</a:t>
            </a:r>
          </a:p>
        </p:txBody>
      </p:sp>
      <p:sp>
        <p:nvSpPr>
          <p:cNvPr id="10" name="TextBox 10"/>
          <p:cNvSpPr txBox="1"/>
          <p:nvPr/>
        </p:nvSpPr>
        <p:spPr>
          <a:xfrm>
            <a:off x="3155340" y="7479685"/>
            <a:ext cx="5503369" cy="521618"/>
          </a:xfrm>
          <a:prstGeom prst="rect">
            <a:avLst/>
          </a:prstGeom>
        </p:spPr>
        <p:txBody>
          <a:bodyPr lIns="0" tIns="0" rIns="0" bIns="0" rtlCol="0" anchor="t">
            <a:spAutoFit/>
          </a:bodyPr>
          <a:lstStyle/>
          <a:p>
            <a:pPr algn="l" rtl="0">
              <a:lnSpc>
                <a:spcPts val="4648"/>
              </a:lnSpc>
            </a:pPr>
            <a:r>
              <a:rPr lang="ja" sz="3660" b="0" i="0" u="none" spc="-109" baseline="0" dirty="0">
                <a:solidFill>
                  <a:srgbClr val="FFFFFF"/>
                </a:solidFill>
                <a:latin typeface="+mj-ea"/>
                <a:ea typeface="+mj-ea"/>
                <a:cs typeface="Calibri (MS)"/>
                <a:sym typeface="Calibri (MS)"/>
              </a:rPr>
              <a:t>ソロプチミスト主導</a:t>
            </a:r>
          </a:p>
        </p:txBody>
      </p:sp>
      <p:sp>
        <p:nvSpPr>
          <p:cNvPr id="11" name="TextBox 11"/>
          <p:cNvSpPr txBox="1"/>
          <p:nvPr/>
        </p:nvSpPr>
        <p:spPr>
          <a:xfrm>
            <a:off x="9696795" y="7479685"/>
            <a:ext cx="5503369" cy="521618"/>
          </a:xfrm>
          <a:prstGeom prst="rect">
            <a:avLst/>
          </a:prstGeom>
        </p:spPr>
        <p:txBody>
          <a:bodyPr lIns="0" tIns="0" rIns="0" bIns="0" rtlCol="0" anchor="t">
            <a:spAutoFit/>
          </a:bodyPr>
          <a:lstStyle/>
          <a:p>
            <a:pPr algn="l" rtl="0">
              <a:lnSpc>
                <a:spcPts val="4648"/>
              </a:lnSpc>
            </a:pPr>
            <a:r>
              <a:rPr lang="ja" sz="3660" b="0" i="0" u="none" spc="-109" baseline="0" dirty="0">
                <a:solidFill>
                  <a:srgbClr val="FFFFFF"/>
                </a:solidFill>
                <a:latin typeface="+mj-ea"/>
                <a:ea typeface="+mj-ea"/>
                <a:cs typeface="Calibri (MS)"/>
                <a:sym typeface="Calibri (MS)"/>
              </a:rPr>
              <a:t>SIAに報告を行う</a:t>
            </a:r>
          </a:p>
        </p:txBody>
      </p:sp>
      <p:sp>
        <p:nvSpPr>
          <p:cNvPr id="12" name="Freeform 12"/>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6"/>
            <a:stretch>
              <a:fillRect t="-74" b="-74"/>
            </a:stretch>
          </a:blipFill>
        </p:spPr>
        <p:txBody>
          <a:bodyPr/>
          <a:lstStyle/>
          <a:p>
            <a:endParaRPr lang="ja"/>
          </a:p>
        </p:txBody>
      </p:sp>
      <p:sp>
        <p:nvSpPr>
          <p:cNvPr id="13" name="Freeform 13"/>
          <p:cNvSpPr/>
          <p:nvPr/>
        </p:nvSpPr>
        <p:spPr>
          <a:xfrm>
            <a:off x="3155340" y="2960199"/>
            <a:ext cx="930013" cy="1041766"/>
          </a:xfrm>
          <a:custGeom>
            <a:avLst/>
            <a:gdLst/>
            <a:ahLst/>
            <a:cxnLst/>
            <a:rect l="l" t="t" r="r" b="b"/>
            <a:pathLst>
              <a:path w="930013" h="1041766">
                <a:moveTo>
                  <a:pt x="0" y="0"/>
                </a:moveTo>
                <a:lnTo>
                  <a:pt x="930013" y="0"/>
                </a:lnTo>
                <a:lnTo>
                  <a:pt x="930013" y="1041766"/>
                </a:lnTo>
                <a:lnTo>
                  <a:pt x="0" y="10417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
          </a:p>
        </p:txBody>
      </p:sp>
      <p:sp>
        <p:nvSpPr>
          <p:cNvPr id="14" name="Freeform 14"/>
          <p:cNvSpPr/>
          <p:nvPr/>
        </p:nvSpPr>
        <p:spPr>
          <a:xfrm>
            <a:off x="9696795" y="2960199"/>
            <a:ext cx="1233765" cy="786525"/>
          </a:xfrm>
          <a:custGeom>
            <a:avLst/>
            <a:gdLst/>
            <a:ahLst/>
            <a:cxnLst/>
            <a:rect l="l" t="t" r="r" b="b"/>
            <a:pathLst>
              <a:path w="1233765" h="786525">
                <a:moveTo>
                  <a:pt x="0" y="0"/>
                </a:moveTo>
                <a:lnTo>
                  <a:pt x="1233765" y="0"/>
                </a:lnTo>
                <a:lnTo>
                  <a:pt x="1233765" y="786525"/>
                </a:lnTo>
                <a:lnTo>
                  <a:pt x="0" y="7865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ja"/>
          </a:p>
        </p:txBody>
      </p:sp>
      <p:sp>
        <p:nvSpPr>
          <p:cNvPr id="15" name="Freeform 15"/>
          <p:cNvSpPr/>
          <p:nvPr/>
        </p:nvSpPr>
        <p:spPr>
          <a:xfrm>
            <a:off x="9696795" y="6318675"/>
            <a:ext cx="816205" cy="786525"/>
          </a:xfrm>
          <a:custGeom>
            <a:avLst/>
            <a:gdLst/>
            <a:ahLst/>
            <a:cxnLst/>
            <a:rect l="l" t="t" r="r" b="b"/>
            <a:pathLst>
              <a:path w="816205" h="786525">
                <a:moveTo>
                  <a:pt x="0" y="0"/>
                </a:moveTo>
                <a:lnTo>
                  <a:pt x="816205" y="0"/>
                </a:lnTo>
                <a:lnTo>
                  <a:pt x="816205" y="786525"/>
                </a:lnTo>
                <a:lnTo>
                  <a:pt x="0" y="78652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ja"/>
          </a:p>
        </p:txBody>
      </p:sp>
      <p:sp>
        <p:nvSpPr>
          <p:cNvPr id="16" name="Freeform 16"/>
          <p:cNvSpPr/>
          <p:nvPr/>
        </p:nvSpPr>
        <p:spPr>
          <a:xfrm>
            <a:off x="3155340" y="6256763"/>
            <a:ext cx="804521" cy="910349"/>
          </a:xfrm>
          <a:custGeom>
            <a:avLst/>
            <a:gdLst/>
            <a:ahLst/>
            <a:cxnLst/>
            <a:rect l="l" t="t" r="r" b="b"/>
            <a:pathLst>
              <a:path w="804521" h="910349">
                <a:moveTo>
                  <a:pt x="0" y="0"/>
                </a:moveTo>
                <a:lnTo>
                  <a:pt x="804521" y="0"/>
                </a:lnTo>
                <a:lnTo>
                  <a:pt x="804521" y="910349"/>
                </a:lnTo>
                <a:lnTo>
                  <a:pt x="0" y="910349"/>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j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425F7-27F9-6FED-B576-817D469EC945}"/>
            </a:ext>
          </a:extLst>
        </p:cNvPr>
        <p:cNvGrpSpPr/>
        <p:nvPr/>
      </p:nvGrpSpPr>
      <p:grpSpPr>
        <a:xfrm>
          <a:off x="0" y="0"/>
          <a:ext cx="0" cy="0"/>
          <a:chOff x="0" y="0"/>
          <a:chExt cx="0" cy="0"/>
        </a:xfrm>
      </p:grpSpPr>
      <p:grpSp>
        <p:nvGrpSpPr>
          <p:cNvPr id="20" name="Group 5">
            <a:extLst>
              <a:ext uri="{FF2B5EF4-FFF2-40B4-BE49-F238E27FC236}">
                <a16:creationId xmlns:a16="http://schemas.microsoft.com/office/drawing/2014/main" id="{96A7AD8D-8F9E-42AD-01E4-8622F8D57363}"/>
              </a:ext>
            </a:extLst>
          </p:cNvPr>
          <p:cNvGrpSpPr/>
          <p:nvPr/>
        </p:nvGrpSpPr>
        <p:grpSpPr>
          <a:xfrm>
            <a:off x="12351117" y="2860049"/>
            <a:ext cx="5615542" cy="5873865"/>
            <a:chOff x="0" y="0"/>
            <a:chExt cx="1329258" cy="1621101"/>
          </a:xfrm>
        </p:grpSpPr>
        <p:sp>
          <p:nvSpPr>
            <p:cNvPr id="21" name="Freeform 6">
              <a:extLst>
                <a:ext uri="{FF2B5EF4-FFF2-40B4-BE49-F238E27FC236}">
                  <a16:creationId xmlns:a16="http://schemas.microsoft.com/office/drawing/2014/main" id="{81F687E0-4424-23CE-801F-15C789E6C711}"/>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dirty="0"/>
            </a:p>
          </p:txBody>
        </p:sp>
        <p:sp>
          <p:nvSpPr>
            <p:cNvPr id="22" name="TextBox 7">
              <a:extLst>
                <a:ext uri="{FF2B5EF4-FFF2-40B4-BE49-F238E27FC236}">
                  <a16:creationId xmlns:a16="http://schemas.microsoft.com/office/drawing/2014/main" id="{E56BE7F6-D191-C8AF-3AF4-DF6F907C4E07}"/>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3" name="Freeform 13">
            <a:extLst>
              <a:ext uri="{FF2B5EF4-FFF2-40B4-BE49-F238E27FC236}">
                <a16:creationId xmlns:a16="http://schemas.microsoft.com/office/drawing/2014/main" id="{D144F89B-9296-4165-D8FD-8918E50D7BE1}"/>
              </a:ext>
            </a:extLst>
          </p:cNvPr>
          <p:cNvSpPr/>
          <p:nvPr/>
        </p:nvSpPr>
        <p:spPr>
          <a:xfrm>
            <a:off x="5543939" y="2338061"/>
            <a:ext cx="6554622" cy="7948939"/>
          </a:xfrm>
          <a:custGeom>
            <a:avLst/>
            <a:gdLst/>
            <a:ahLst/>
            <a:cxnLst/>
            <a:rect l="l" t="t" r="r" b="b"/>
            <a:pathLst>
              <a:path w="3677328" h="3677328">
                <a:moveTo>
                  <a:pt x="0" y="0"/>
                </a:moveTo>
                <a:lnTo>
                  <a:pt x="3677328" y="0"/>
                </a:lnTo>
                <a:lnTo>
                  <a:pt x="3677328" y="3677328"/>
                </a:lnTo>
                <a:lnTo>
                  <a:pt x="0" y="3677328"/>
                </a:lnTo>
                <a:lnTo>
                  <a:pt x="0" y="0"/>
                </a:lnTo>
                <a:close/>
              </a:path>
            </a:pathLst>
          </a:custGeom>
          <a:blipFill>
            <a:blip r:embed="rId3">
              <a:extLst>
                <a:ext uri="{96DAC541-7B7A-43D3-8B79-37D633B846F1}">
                  <asvg:svgBlip xmlns:asvg="http://schemas.microsoft.com/office/drawing/2016/SVG/main" r:embed="rId4"/>
                </a:ext>
              </a:extLst>
            </a:blip>
            <a:stretch>
              <a:fillRect t="-17237" b="-17237"/>
            </a:stretch>
          </a:blipFill>
        </p:spPr>
        <p:txBody>
          <a:bodyPr/>
          <a:lstStyle/>
          <a:p>
            <a:endParaRPr lang="ja"/>
          </a:p>
        </p:txBody>
      </p:sp>
      <p:grpSp>
        <p:nvGrpSpPr>
          <p:cNvPr id="2" name="Group 2">
            <a:extLst>
              <a:ext uri="{FF2B5EF4-FFF2-40B4-BE49-F238E27FC236}">
                <a16:creationId xmlns:a16="http://schemas.microsoft.com/office/drawing/2014/main" id="{3CB41298-43F4-E3EB-9971-454A4E73987B}"/>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B7172E40-E7F0-391F-E890-7D660A96B662}"/>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a:extLst>
                <a:ext uri="{FF2B5EF4-FFF2-40B4-BE49-F238E27FC236}">
                  <a16:creationId xmlns:a16="http://schemas.microsoft.com/office/drawing/2014/main" id="{8500E8AC-3D3A-236B-65CB-552E7C12550B}"/>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a:extLst>
              <a:ext uri="{FF2B5EF4-FFF2-40B4-BE49-F238E27FC236}">
                <a16:creationId xmlns:a16="http://schemas.microsoft.com/office/drawing/2014/main" id="{115F698D-53BB-B312-7EFB-DCB8D0BB67BE}"/>
              </a:ext>
            </a:extLst>
          </p:cNvPr>
          <p:cNvGrpSpPr/>
          <p:nvPr/>
        </p:nvGrpSpPr>
        <p:grpSpPr>
          <a:xfrm>
            <a:off x="831323" y="2860049"/>
            <a:ext cx="5047025" cy="5873865"/>
            <a:chOff x="0" y="0"/>
            <a:chExt cx="1329258" cy="1621101"/>
          </a:xfrm>
        </p:grpSpPr>
        <p:sp>
          <p:nvSpPr>
            <p:cNvPr id="6" name="Freeform 6">
              <a:extLst>
                <a:ext uri="{FF2B5EF4-FFF2-40B4-BE49-F238E27FC236}">
                  <a16:creationId xmlns:a16="http://schemas.microsoft.com/office/drawing/2014/main" id="{213AEC0E-A3B9-972A-EBCA-8969311588D7}"/>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7" name="TextBox 7">
              <a:extLst>
                <a:ext uri="{FF2B5EF4-FFF2-40B4-BE49-F238E27FC236}">
                  <a16:creationId xmlns:a16="http://schemas.microsoft.com/office/drawing/2014/main" id="{7B4883D2-E8FF-C396-BC8F-54C0095A7D03}"/>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0" name="TextBox 10">
            <a:extLst>
              <a:ext uri="{FF2B5EF4-FFF2-40B4-BE49-F238E27FC236}">
                <a16:creationId xmlns:a16="http://schemas.microsoft.com/office/drawing/2014/main" id="{D9F86557-249F-D0AF-58A1-F9AF348817A9}"/>
              </a:ext>
            </a:extLst>
          </p:cNvPr>
          <p:cNvSpPr txBox="1"/>
          <p:nvPr/>
        </p:nvSpPr>
        <p:spPr>
          <a:xfrm>
            <a:off x="1410980" y="3705595"/>
            <a:ext cx="3864395" cy="4103688"/>
          </a:xfrm>
          <a:prstGeom prst="rect">
            <a:avLst/>
          </a:prstGeom>
        </p:spPr>
        <p:txBody>
          <a:bodyPr wrap="square" lIns="0" tIns="0" rIns="0" bIns="0" rtlCol="0" anchor="t">
            <a:spAutoFit/>
          </a:bodyPr>
          <a:lstStyle/>
          <a:p>
            <a:pPr algn="ctr" rtl="0">
              <a:lnSpc>
                <a:spcPts val="8000"/>
              </a:lnSpc>
            </a:pPr>
            <a:r>
              <a:rPr lang="ja" sz="7000" b="1" i="0" u="none" baseline="0" dirty="0">
                <a:solidFill>
                  <a:srgbClr val="1F497D"/>
                </a:solidFill>
                <a:latin typeface="+mj-ea"/>
                <a:ea typeface="+mj-ea"/>
                <a:cs typeface="Calibri (MS) Bold"/>
                <a:sym typeface="Calibri (MS) Bold"/>
              </a:rPr>
              <a:t>性別に</a:t>
            </a:r>
            <a:br>
              <a:rPr lang="en-US" altLang="ja" sz="7000" b="1" i="0" u="none" baseline="0" dirty="0">
                <a:solidFill>
                  <a:srgbClr val="1F497D"/>
                </a:solidFill>
                <a:latin typeface="+mj-ea"/>
                <a:ea typeface="+mj-ea"/>
                <a:cs typeface="Calibri (MS) Bold"/>
                <a:sym typeface="Calibri (MS) Bold"/>
              </a:rPr>
            </a:br>
            <a:r>
              <a:rPr lang="ja" sz="7000" b="1" i="0" u="none" baseline="0" dirty="0">
                <a:solidFill>
                  <a:srgbClr val="1F497D"/>
                </a:solidFill>
                <a:latin typeface="+mj-ea"/>
                <a:ea typeface="+mj-ea"/>
                <a:cs typeface="Calibri (MS) Bold"/>
                <a:sym typeface="Calibri (MS) Bold"/>
              </a:rPr>
              <a:t>関連するものだけではない</a:t>
            </a:r>
          </a:p>
        </p:txBody>
      </p:sp>
      <p:sp>
        <p:nvSpPr>
          <p:cNvPr id="11" name="TextBox 11">
            <a:extLst>
              <a:ext uri="{FF2B5EF4-FFF2-40B4-BE49-F238E27FC236}">
                <a16:creationId xmlns:a16="http://schemas.microsoft.com/office/drawing/2014/main" id="{1D0F6CBA-CF22-2C0F-ED73-B5583460F895}"/>
              </a:ext>
            </a:extLst>
          </p:cNvPr>
          <p:cNvSpPr txBox="1"/>
          <p:nvPr/>
        </p:nvSpPr>
        <p:spPr>
          <a:xfrm>
            <a:off x="13478869" y="3501939"/>
            <a:ext cx="4507124" cy="4500014"/>
          </a:xfrm>
          <a:prstGeom prst="rect">
            <a:avLst/>
          </a:prstGeom>
        </p:spPr>
        <p:txBody>
          <a:bodyPr wrap="square" lIns="0" tIns="0" rIns="0" bIns="0" rtlCol="0" anchor="t">
            <a:spAutoFit/>
          </a:bodyPr>
          <a:lstStyle/>
          <a:p>
            <a:pPr algn="l" rtl="0">
              <a:lnSpc>
                <a:spcPts val="6000"/>
              </a:lnSpc>
            </a:pPr>
            <a:r>
              <a:rPr lang="ja" sz="3500" b="0" i="0" u="none" spc="-150" baseline="0" dirty="0">
                <a:solidFill>
                  <a:srgbClr val="000000"/>
                </a:solidFill>
                <a:latin typeface="+mj-ea"/>
                <a:ea typeface="+mj-ea"/>
                <a:cs typeface="Calibri (MS)"/>
                <a:sym typeface="Calibri (MS)"/>
              </a:rPr>
              <a:t>貧困</a:t>
            </a:r>
          </a:p>
          <a:p>
            <a:pPr algn="l" rtl="0">
              <a:lnSpc>
                <a:spcPts val="6000"/>
              </a:lnSpc>
            </a:pPr>
            <a:r>
              <a:rPr lang="ja" sz="3500" b="0" i="0" u="none" spc="-150" baseline="0" dirty="0">
                <a:solidFill>
                  <a:srgbClr val="000000"/>
                </a:solidFill>
                <a:latin typeface="+mj-ea"/>
                <a:ea typeface="+mj-ea"/>
                <a:cs typeface="Calibri (MS)"/>
                <a:sym typeface="Calibri (MS)"/>
              </a:rPr>
              <a:t>十代での子育て</a:t>
            </a:r>
          </a:p>
          <a:p>
            <a:pPr algn="l" rtl="0">
              <a:lnSpc>
                <a:spcPts val="6000"/>
              </a:lnSpc>
            </a:pPr>
            <a:r>
              <a:rPr lang="ja" sz="3500" b="0" i="0" u="none" spc="-150" baseline="0" dirty="0">
                <a:solidFill>
                  <a:srgbClr val="000000"/>
                </a:solidFill>
                <a:latin typeface="+mj-ea"/>
                <a:ea typeface="+mj-ea"/>
                <a:cs typeface="Calibri (MS)"/>
                <a:sym typeface="Calibri (MS)"/>
              </a:rPr>
              <a:t>言語の壁</a:t>
            </a:r>
          </a:p>
          <a:p>
            <a:pPr algn="l" rtl="0">
              <a:lnSpc>
                <a:spcPts val="6000"/>
              </a:lnSpc>
            </a:pPr>
            <a:r>
              <a:rPr lang="ja" sz="3500" b="0" i="0" u="none" spc="-150" baseline="0" dirty="0">
                <a:solidFill>
                  <a:srgbClr val="000000"/>
                </a:solidFill>
                <a:latin typeface="+mj-ea"/>
                <a:ea typeface="+mj-ea"/>
                <a:cs typeface="Calibri (MS)"/>
                <a:sym typeface="Calibri (MS)"/>
              </a:rPr>
              <a:t>児童養護施設での生活</a:t>
            </a:r>
          </a:p>
          <a:p>
            <a:pPr algn="l" rtl="0">
              <a:lnSpc>
                <a:spcPts val="6000"/>
              </a:lnSpc>
            </a:pPr>
            <a:r>
              <a:rPr lang="ja" sz="3500" b="0" i="0" u="none" spc="-150" baseline="0" dirty="0">
                <a:solidFill>
                  <a:srgbClr val="000000"/>
                </a:solidFill>
                <a:latin typeface="+mj-ea"/>
                <a:ea typeface="+mj-ea"/>
                <a:cs typeface="Calibri (MS)"/>
                <a:sym typeface="Calibri (MS)"/>
              </a:rPr>
              <a:t>薬物乱用</a:t>
            </a:r>
          </a:p>
          <a:p>
            <a:pPr algn="l" rtl="0">
              <a:lnSpc>
                <a:spcPts val="6000"/>
              </a:lnSpc>
            </a:pPr>
            <a:r>
              <a:rPr lang="ja" sz="3500" b="0" i="0" u="none" spc="-150" baseline="0" dirty="0">
                <a:solidFill>
                  <a:srgbClr val="000000"/>
                </a:solidFill>
                <a:latin typeface="+mj-ea"/>
                <a:ea typeface="+mj-ea"/>
                <a:cs typeface="Calibri (MS)"/>
                <a:sym typeface="Calibri (MS)"/>
              </a:rPr>
              <a:t>ホームレス生活</a:t>
            </a:r>
          </a:p>
        </p:txBody>
      </p:sp>
      <p:sp>
        <p:nvSpPr>
          <p:cNvPr id="17" name="TextBox 15">
            <a:extLst>
              <a:ext uri="{FF2B5EF4-FFF2-40B4-BE49-F238E27FC236}">
                <a16:creationId xmlns:a16="http://schemas.microsoft.com/office/drawing/2014/main" id="{5230CF85-0F00-B54F-7CCF-D328A0B8BAA3}"/>
              </a:ext>
            </a:extLst>
          </p:cNvPr>
          <p:cNvSpPr txBox="1"/>
          <p:nvPr/>
        </p:nvSpPr>
        <p:spPr>
          <a:xfrm>
            <a:off x="1143000" y="450273"/>
            <a:ext cx="10515600" cy="1745414"/>
          </a:xfrm>
          <a:prstGeom prst="rect">
            <a:avLst/>
          </a:prstGeom>
        </p:spPr>
        <p:txBody>
          <a:bodyPr wrap="square" lIns="0" tIns="0" rIns="0" bIns="0" rtlCol="0" anchor="t">
            <a:spAutoFit/>
          </a:bodyPr>
          <a:lstStyle/>
          <a:p>
            <a:pPr algn="l" rtl="0">
              <a:lnSpc>
                <a:spcPts val="7186"/>
              </a:lnSpc>
            </a:pPr>
            <a:r>
              <a:rPr lang="ja" sz="5988" b="0" i="0" u="none" baseline="0" dirty="0">
                <a:solidFill>
                  <a:srgbClr val="FFFFFF"/>
                </a:solidFill>
                <a:latin typeface="+mj-ea"/>
                <a:ea typeface="+mj-ea"/>
                <a:cs typeface="Effra"/>
                <a:sym typeface="Effra"/>
              </a:rPr>
              <a:t>成功を阻む障壁に直面している</a:t>
            </a:r>
            <a:r>
              <a:rPr lang="ja" sz="5988" b="0" i="0" u="none" baseline="0" dirty="0">
                <a:solidFill>
                  <a:srgbClr val="FFCF01"/>
                </a:solidFill>
                <a:latin typeface="+mj-ea"/>
                <a:ea typeface="+mj-ea"/>
                <a:cs typeface="Effra"/>
                <a:sym typeface="Effra"/>
              </a:rPr>
              <a:t>女性と女児を支援する</a:t>
            </a:r>
          </a:p>
        </p:txBody>
      </p:sp>
      <p:sp>
        <p:nvSpPr>
          <p:cNvPr id="19" name="Freeform 8">
            <a:extLst>
              <a:ext uri="{FF2B5EF4-FFF2-40B4-BE49-F238E27FC236}">
                <a16:creationId xmlns:a16="http://schemas.microsoft.com/office/drawing/2014/main" id="{7837603F-8AAE-08E5-86DF-CDF7D819C7F6}"/>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txBody>
          <a:bodyPr/>
          <a:lstStyle/>
          <a:p>
            <a:endParaRPr lang="ja"/>
          </a:p>
        </p:txBody>
      </p:sp>
      <p:grpSp>
        <p:nvGrpSpPr>
          <p:cNvPr id="8" name="Group 5">
            <a:extLst>
              <a:ext uri="{FF2B5EF4-FFF2-40B4-BE49-F238E27FC236}">
                <a16:creationId xmlns:a16="http://schemas.microsoft.com/office/drawing/2014/main" id="{2B3A0484-EFD2-ABD9-C523-8C974F1BDF1B}"/>
              </a:ext>
            </a:extLst>
          </p:cNvPr>
          <p:cNvGrpSpPr/>
          <p:nvPr/>
        </p:nvGrpSpPr>
        <p:grpSpPr>
          <a:xfrm rot="5400000">
            <a:off x="12979529" y="3845108"/>
            <a:ext cx="251608" cy="211576"/>
            <a:chOff x="0" y="0"/>
            <a:chExt cx="812800" cy="711200"/>
          </a:xfrm>
        </p:grpSpPr>
        <p:sp>
          <p:nvSpPr>
            <p:cNvPr id="9" name="Freeform 6">
              <a:extLst>
                <a:ext uri="{FF2B5EF4-FFF2-40B4-BE49-F238E27FC236}">
                  <a16:creationId xmlns:a16="http://schemas.microsoft.com/office/drawing/2014/main" id="{B12E4638-500B-5432-87D4-2185B436613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12" name="TextBox 7">
              <a:extLst>
                <a:ext uri="{FF2B5EF4-FFF2-40B4-BE49-F238E27FC236}">
                  <a16:creationId xmlns:a16="http://schemas.microsoft.com/office/drawing/2014/main" id="{25301E0C-E597-5471-EC51-65B097842FC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4" name="Group 15">
            <a:extLst>
              <a:ext uri="{FF2B5EF4-FFF2-40B4-BE49-F238E27FC236}">
                <a16:creationId xmlns:a16="http://schemas.microsoft.com/office/drawing/2014/main" id="{3AA32E2B-390F-F1A5-1E11-49C89D44ADA6}"/>
              </a:ext>
            </a:extLst>
          </p:cNvPr>
          <p:cNvGrpSpPr/>
          <p:nvPr/>
        </p:nvGrpSpPr>
        <p:grpSpPr>
          <a:xfrm rot="5400000">
            <a:off x="12988312" y="4530908"/>
            <a:ext cx="251608" cy="211576"/>
            <a:chOff x="0" y="0"/>
            <a:chExt cx="812800" cy="711200"/>
          </a:xfrm>
        </p:grpSpPr>
        <p:sp>
          <p:nvSpPr>
            <p:cNvPr id="15" name="Freeform 16">
              <a:extLst>
                <a:ext uri="{FF2B5EF4-FFF2-40B4-BE49-F238E27FC236}">
                  <a16:creationId xmlns:a16="http://schemas.microsoft.com/office/drawing/2014/main" id="{26B7BFEB-E747-B9F0-7FC5-8FA26987FC6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ja"/>
            </a:p>
          </p:txBody>
        </p:sp>
        <p:sp>
          <p:nvSpPr>
            <p:cNvPr id="16" name="TextBox 17">
              <a:extLst>
                <a:ext uri="{FF2B5EF4-FFF2-40B4-BE49-F238E27FC236}">
                  <a16:creationId xmlns:a16="http://schemas.microsoft.com/office/drawing/2014/main" id="{92C976A0-DD5A-E454-02CE-40B8346BFB90}"/>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25">
            <a:extLst>
              <a:ext uri="{FF2B5EF4-FFF2-40B4-BE49-F238E27FC236}">
                <a16:creationId xmlns:a16="http://schemas.microsoft.com/office/drawing/2014/main" id="{02C32574-88E6-EC72-C7C1-730D6C5AE6BF}"/>
              </a:ext>
            </a:extLst>
          </p:cNvPr>
          <p:cNvGrpSpPr/>
          <p:nvPr/>
        </p:nvGrpSpPr>
        <p:grpSpPr>
          <a:xfrm rot="5400000">
            <a:off x="12988312" y="6131108"/>
            <a:ext cx="251608" cy="211576"/>
            <a:chOff x="0" y="0"/>
            <a:chExt cx="812800" cy="711200"/>
          </a:xfrm>
        </p:grpSpPr>
        <p:sp>
          <p:nvSpPr>
            <p:cNvPr id="35" name="Freeform 26">
              <a:extLst>
                <a:ext uri="{FF2B5EF4-FFF2-40B4-BE49-F238E27FC236}">
                  <a16:creationId xmlns:a16="http://schemas.microsoft.com/office/drawing/2014/main" id="{E54C0C6F-6BED-7BC5-A997-F68218AAF24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ja"/>
            </a:p>
          </p:txBody>
        </p:sp>
        <p:sp>
          <p:nvSpPr>
            <p:cNvPr id="36" name="TextBox 27">
              <a:extLst>
                <a:ext uri="{FF2B5EF4-FFF2-40B4-BE49-F238E27FC236}">
                  <a16:creationId xmlns:a16="http://schemas.microsoft.com/office/drawing/2014/main" id="{2AE5637D-B3D4-2C11-FE31-933E82AAD17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37" name="Group 28">
            <a:extLst>
              <a:ext uri="{FF2B5EF4-FFF2-40B4-BE49-F238E27FC236}">
                <a16:creationId xmlns:a16="http://schemas.microsoft.com/office/drawing/2014/main" id="{EC16C508-8C8A-66A1-F2B0-A7E797ECD018}"/>
              </a:ext>
            </a:extLst>
          </p:cNvPr>
          <p:cNvGrpSpPr/>
          <p:nvPr/>
        </p:nvGrpSpPr>
        <p:grpSpPr>
          <a:xfrm rot="5400000">
            <a:off x="12988312" y="5369108"/>
            <a:ext cx="251608" cy="211576"/>
            <a:chOff x="0" y="0"/>
            <a:chExt cx="812800" cy="711200"/>
          </a:xfrm>
        </p:grpSpPr>
        <p:sp>
          <p:nvSpPr>
            <p:cNvPr id="38" name="Freeform 29">
              <a:extLst>
                <a:ext uri="{FF2B5EF4-FFF2-40B4-BE49-F238E27FC236}">
                  <a16:creationId xmlns:a16="http://schemas.microsoft.com/office/drawing/2014/main" id="{2C6E971B-07D0-B31B-48B6-E9CF033105B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ja"/>
            </a:p>
          </p:txBody>
        </p:sp>
        <p:sp>
          <p:nvSpPr>
            <p:cNvPr id="39" name="TextBox 30">
              <a:extLst>
                <a:ext uri="{FF2B5EF4-FFF2-40B4-BE49-F238E27FC236}">
                  <a16:creationId xmlns:a16="http://schemas.microsoft.com/office/drawing/2014/main" id="{FDC08809-21F3-1FD3-75B3-C6A9431357E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40" name="Group 5">
            <a:extLst>
              <a:ext uri="{FF2B5EF4-FFF2-40B4-BE49-F238E27FC236}">
                <a16:creationId xmlns:a16="http://schemas.microsoft.com/office/drawing/2014/main" id="{0139F5DA-D025-0C6F-9A82-001312217EBE}"/>
              </a:ext>
            </a:extLst>
          </p:cNvPr>
          <p:cNvGrpSpPr/>
          <p:nvPr/>
        </p:nvGrpSpPr>
        <p:grpSpPr>
          <a:xfrm rot="5400000">
            <a:off x="13005410" y="6839916"/>
            <a:ext cx="251608" cy="211576"/>
            <a:chOff x="0" y="0"/>
            <a:chExt cx="812800" cy="711200"/>
          </a:xfrm>
        </p:grpSpPr>
        <p:sp>
          <p:nvSpPr>
            <p:cNvPr id="41" name="Freeform 6">
              <a:extLst>
                <a:ext uri="{FF2B5EF4-FFF2-40B4-BE49-F238E27FC236}">
                  <a16:creationId xmlns:a16="http://schemas.microsoft.com/office/drawing/2014/main" id="{15A056B8-F639-DBA5-E12F-9A6BD19C820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42" name="TextBox 7">
              <a:extLst>
                <a:ext uri="{FF2B5EF4-FFF2-40B4-BE49-F238E27FC236}">
                  <a16:creationId xmlns:a16="http://schemas.microsoft.com/office/drawing/2014/main" id="{AB9276B5-B8EA-78BB-C96C-A4433B0CE84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43" name="Group 15">
            <a:extLst>
              <a:ext uri="{FF2B5EF4-FFF2-40B4-BE49-F238E27FC236}">
                <a16:creationId xmlns:a16="http://schemas.microsoft.com/office/drawing/2014/main" id="{D9975652-F776-3804-0C38-4C957FC97156}"/>
              </a:ext>
            </a:extLst>
          </p:cNvPr>
          <p:cNvGrpSpPr/>
          <p:nvPr/>
        </p:nvGrpSpPr>
        <p:grpSpPr>
          <a:xfrm rot="5400000">
            <a:off x="13019602" y="7655108"/>
            <a:ext cx="251607" cy="211576"/>
            <a:chOff x="0" y="0"/>
            <a:chExt cx="812800" cy="711200"/>
          </a:xfrm>
        </p:grpSpPr>
        <p:sp>
          <p:nvSpPr>
            <p:cNvPr id="44" name="Freeform 16">
              <a:extLst>
                <a:ext uri="{FF2B5EF4-FFF2-40B4-BE49-F238E27FC236}">
                  <a16:creationId xmlns:a16="http://schemas.microsoft.com/office/drawing/2014/main" id="{A338666E-861E-53E8-36A2-FDB6CDE24E7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ja"/>
            </a:p>
          </p:txBody>
        </p:sp>
        <p:sp>
          <p:nvSpPr>
            <p:cNvPr id="45" name="TextBox 17">
              <a:extLst>
                <a:ext uri="{FF2B5EF4-FFF2-40B4-BE49-F238E27FC236}">
                  <a16:creationId xmlns:a16="http://schemas.microsoft.com/office/drawing/2014/main" id="{4E6318F2-157C-9441-63AA-8F7EF4C137C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Tree>
    <p:extLst>
      <p:ext uri="{BB962C8B-B14F-4D97-AF65-F5344CB8AC3E}">
        <p14:creationId xmlns:p14="http://schemas.microsoft.com/office/powerpoint/2010/main" val="201339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267E2-08AF-F8CC-50ED-A88EFF171BC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44AC0B8-1168-1415-F175-61CEBDD9CC83}"/>
              </a:ext>
            </a:extLst>
          </p:cNvPr>
          <p:cNvGrpSpPr/>
          <p:nvPr/>
        </p:nvGrpSpPr>
        <p:grpSpPr>
          <a:xfrm>
            <a:off x="-496835" y="-218534"/>
            <a:ext cx="19281670" cy="2691533"/>
            <a:chOff x="0" y="0"/>
            <a:chExt cx="5078300" cy="708881"/>
          </a:xfrm>
        </p:grpSpPr>
        <p:sp>
          <p:nvSpPr>
            <p:cNvPr id="3" name="Freeform 3">
              <a:extLst>
                <a:ext uri="{FF2B5EF4-FFF2-40B4-BE49-F238E27FC236}">
                  <a16:creationId xmlns:a16="http://schemas.microsoft.com/office/drawing/2014/main" id="{89EC88D2-EC67-7BD6-DC89-62D26A80A4EF}"/>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dirty="0"/>
            </a:p>
          </p:txBody>
        </p:sp>
        <p:sp>
          <p:nvSpPr>
            <p:cNvPr id="4" name="TextBox 4">
              <a:extLst>
                <a:ext uri="{FF2B5EF4-FFF2-40B4-BE49-F238E27FC236}">
                  <a16:creationId xmlns:a16="http://schemas.microsoft.com/office/drawing/2014/main" id="{7BD10CE4-9F5C-5CED-70D0-2E3D036E2359}"/>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a:extLst>
              <a:ext uri="{FF2B5EF4-FFF2-40B4-BE49-F238E27FC236}">
                <a16:creationId xmlns:a16="http://schemas.microsoft.com/office/drawing/2014/main" id="{A05953C4-D0D4-7665-5D4C-0FCB7FF4E557}"/>
              </a:ext>
            </a:extLst>
          </p:cNvPr>
          <p:cNvGrpSpPr/>
          <p:nvPr/>
        </p:nvGrpSpPr>
        <p:grpSpPr>
          <a:xfrm>
            <a:off x="681548" y="3009900"/>
            <a:ext cx="6024052" cy="4700231"/>
            <a:chOff x="0" y="0"/>
            <a:chExt cx="1329258" cy="1621101"/>
          </a:xfrm>
        </p:grpSpPr>
        <p:sp>
          <p:nvSpPr>
            <p:cNvPr id="6" name="Freeform 6">
              <a:extLst>
                <a:ext uri="{FF2B5EF4-FFF2-40B4-BE49-F238E27FC236}">
                  <a16:creationId xmlns:a16="http://schemas.microsoft.com/office/drawing/2014/main" id="{30E46357-FAD2-64B2-44E3-2FCD81253A15}"/>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7" name="TextBox 7">
              <a:extLst>
                <a:ext uri="{FF2B5EF4-FFF2-40B4-BE49-F238E27FC236}">
                  <a16:creationId xmlns:a16="http://schemas.microsoft.com/office/drawing/2014/main" id="{8E31FFFD-7711-EC79-9325-96A803ED1619}"/>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8" name="Freeform 8">
            <a:extLst>
              <a:ext uri="{FF2B5EF4-FFF2-40B4-BE49-F238E27FC236}">
                <a16:creationId xmlns:a16="http://schemas.microsoft.com/office/drawing/2014/main" id="{592E9DAE-1F65-C193-3F8C-B5F6F5D3F63F}"/>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ja"/>
          </a:p>
        </p:txBody>
      </p:sp>
      <p:sp>
        <p:nvSpPr>
          <p:cNvPr id="9" name="TextBox 9">
            <a:extLst>
              <a:ext uri="{FF2B5EF4-FFF2-40B4-BE49-F238E27FC236}">
                <a16:creationId xmlns:a16="http://schemas.microsoft.com/office/drawing/2014/main" id="{A0B54EF9-B44A-9FCD-AAE1-85489D25B387}"/>
              </a:ext>
            </a:extLst>
          </p:cNvPr>
          <p:cNvSpPr txBox="1"/>
          <p:nvPr/>
        </p:nvSpPr>
        <p:spPr>
          <a:xfrm>
            <a:off x="8077200" y="6908840"/>
            <a:ext cx="7387935" cy="679673"/>
          </a:xfrm>
          <a:prstGeom prst="rect">
            <a:avLst/>
          </a:prstGeom>
        </p:spPr>
        <p:txBody>
          <a:bodyPr wrap="square" lIns="0" tIns="0" rIns="0" bIns="0" rtlCol="0" anchor="t">
            <a:spAutoFit/>
          </a:bodyPr>
          <a:lstStyle/>
          <a:p>
            <a:pPr algn="ctr" rtl="0">
              <a:lnSpc>
                <a:spcPts val="5299"/>
              </a:lnSpc>
            </a:pPr>
            <a:r>
              <a:rPr lang="ja" sz="6000" b="1" i="0" u="none" baseline="0" dirty="0">
                <a:solidFill>
                  <a:srgbClr val="A92A61"/>
                </a:solidFill>
                <a:latin typeface="+mj-ea"/>
                <a:ea typeface="+mj-ea"/>
                <a:cs typeface="Calibri (MS) Bold"/>
                <a:sym typeface="Calibri (MS) Bold"/>
              </a:rPr>
              <a:t>50万人</a:t>
            </a:r>
          </a:p>
        </p:txBody>
      </p:sp>
      <p:sp>
        <p:nvSpPr>
          <p:cNvPr id="10" name="TextBox 10">
            <a:extLst>
              <a:ext uri="{FF2B5EF4-FFF2-40B4-BE49-F238E27FC236}">
                <a16:creationId xmlns:a16="http://schemas.microsoft.com/office/drawing/2014/main" id="{3C4A8513-27B0-A064-7C63-A8AD3A12C584}"/>
              </a:ext>
            </a:extLst>
          </p:cNvPr>
          <p:cNvSpPr txBox="1"/>
          <p:nvPr/>
        </p:nvSpPr>
        <p:spPr>
          <a:xfrm>
            <a:off x="8077200" y="7710131"/>
            <a:ext cx="7387935" cy="479683"/>
          </a:xfrm>
          <a:prstGeom prst="rect">
            <a:avLst/>
          </a:prstGeom>
        </p:spPr>
        <p:txBody>
          <a:bodyPr wrap="square" lIns="0" tIns="0" rIns="0" bIns="0" rtlCol="0" anchor="t">
            <a:spAutoFit/>
          </a:bodyPr>
          <a:lstStyle/>
          <a:p>
            <a:pPr algn="ctr" rtl="0">
              <a:lnSpc>
                <a:spcPts val="4199"/>
              </a:lnSpc>
            </a:pPr>
            <a:r>
              <a:rPr lang="ja" sz="3499" b="1" i="0" u="none" baseline="0" dirty="0">
                <a:solidFill>
                  <a:srgbClr val="1F497D"/>
                </a:solidFill>
                <a:latin typeface="+mj-ea"/>
                <a:ea typeface="+mj-ea"/>
                <a:cs typeface="Calibri (MS)"/>
                <a:sym typeface="Calibri (MS)"/>
              </a:rPr>
              <a:t>の女性と女児</a:t>
            </a:r>
          </a:p>
        </p:txBody>
      </p:sp>
      <p:pic>
        <p:nvPicPr>
          <p:cNvPr id="11" name="Picture 11">
            <a:extLst>
              <a:ext uri="{FF2B5EF4-FFF2-40B4-BE49-F238E27FC236}">
                <a16:creationId xmlns:a16="http://schemas.microsoft.com/office/drawing/2014/main" id="{1B8AE40A-EA3B-923B-6FE6-3E44BB6EF990}"/>
              </a:ext>
            </a:extLst>
          </p:cNvPr>
          <p:cNvPicPr>
            <a:picLocks noChangeAspect="1"/>
          </p:cNvPicPr>
          <p:nvPr/>
        </p:nvPicPr>
        <p:blipFill>
          <a:blip r:embed="rId4"/>
          <a:stretch>
            <a:fillRect/>
          </a:stretch>
        </p:blipFill>
        <p:spPr>
          <a:xfrm>
            <a:off x="7258191" y="2377968"/>
            <a:ext cx="8729918" cy="4596323"/>
          </a:xfrm>
          <a:prstGeom prst="rect">
            <a:avLst/>
          </a:prstGeom>
        </p:spPr>
      </p:pic>
      <p:sp>
        <p:nvSpPr>
          <p:cNvPr id="12" name="TextBox 12">
            <a:extLst>
              <a:ext uri="{FF2B5EF4-FFF2-40B4-BE49-F238E27FC236}">
                <a16:creationId xmlns:a16="http://schemas.microsoft.com/office/drawing/2014/main" id="{EDE7B883-C7EE-D516-0278-2FD2C55F45B7}"/>
              </a:ext>
            </a:extLst>
          </p:cNvPr>
          <p:cNvSpPr txBox="1"/>
          <p:nvPr/>
        </p:nvSpPr>
        <p:spPr>
          <a:xfrm>
            <a:off x="1686641" y="3328211"/>
            <a:ext cx="4275917" cy="1812997"/>
          </a:xfrm>
          <a:prstGeom prst="rect">
            <a:avLst/>
          </a:prstGeom>
        </p:spPr>
        <p:txBody>
          <a:bodyPr lIns="0" tIns="0" rIns="0" bIns="0" rtlCol="0" anchor="t">
            <a:spAutoFit/>
          </a:bodyPr>
          <a:lstStyle/>
          <a:p>
            <a:pPr algn="ctr" rtl="0">
              <a:lnSpc>
                <a:spcPts val="7500"/>
              </a:lnSpc>
            </a:pPr>
            <a:r>
              <a:rPr lang="ja" sz="6000" b="1" i="0" u="none" baseline="0" dirty="0">
                <a:solidFill>
                  <a:srgbClr val="A92A61"/>
                </a:solidFill>
                <a:latin typeface="+mj-ea"/>
                <a:ea typeface="+mj-ea"/>
                <a:cs typeface="Calibri (MS)"/>
                <a:sym typeface="Calibri (MS)"/>
              </a:rPr>
              <a:t>真摯な</a:t>
            </a:r>
            <a:br>
              <a:rPr lang="en-GB" altLang="ja" sz="6000" b="1" i="0" u="none" baseline="0" dirty="0">
                <a:solidFill>
                  <a:srgbClr val="A92A61"/>
                </a:solidFill>
                <a:latin typeface="+mj-ea"/>
                <a:ea typeface="+mj-ea"/>
                <a:cs typeface="Calibri (MS)"/>
                <a:sym typeface="Calibri (MS)"/>
              </a:rPr>
            </a:br>
            <a:r>
              <a:rPr lang="ja" sz="6000" b="1" i="0" u="none" baseline="0" dirty="0">
                <a:solidFill>
                  <a:srgbClr val="A92A61"/>
                </a:solidFill>
                <a:latin typeface="+mj-ea"/>
                <a:ea typeface="+mj-ea"/>
                <a:cs typeface="Calibri (MS)"/>
                <a:sym typeface="Calibri (MS)"/>
              </a:rPr>
              <a:t>取り組み</a:t>
            </a:r>
          </a:p>
        </p:txBody>
      </p:sp>
      <p:sp>
        <p:nvSpPr>
          <p:cNvPr id="15" name="TextBox 15">
            <a:extLst>
              <a:ext uri="{FF2B5EF4-FFF2-40B4-BE49-F238E27FC236}">
                <a16:creationId xmlns:a16="http://schemas.microsoft.com/office/drawing/2014/main" id="{CC90873B-5F6C-412D-4E8E-5B69D919A926}"/>
              </a:ext>
            </a:extLst>
          </p:cNvPr>
          <p:cNvSpPr txBox="1"/>
          <p:nvPr/>
        </p:nvSpPr>
        <p:spPr>
          <a:xfrm>
            <a:off x="1066800" y="765620"/>
            <a:ext cx="15697200" cy="822085"/>
          </a:xfrm>
          <a:prstGeom prst="rect">
            <a:avLst/>
          </a:prstGeom>
        </p:spPr>
        <p:txBody>
          <a:bodyPr wrap="square" lIns="0" tIns="0" rIns="0" bIns="0" rtlCol="0" anchor="t">
            <a:spAutoFit/>
          </a:bodyPr>
          <a:lstStyle/>
          <a:p>
            <a:pPr algn="l" rtl="0">
              <a:lnSpc>
                <a:spcPts val="7186"/>
              </a:lnSpc>
            </a:pPr>
            <a:r>
              <a:rPr lang="ja" sz="5988" b="0" i="0" u="none" baseline="0" dirty="0">
                <a:solidFill>
                  <a:schemeClr val="bg1"/>
                </a:solidFill>
                <a:latin typeface="+mj-ea"/>
                <a:ea typeface="+mj-ea"/>
                <a:cs typeface="Effra"/>
                <a:sym typeface="Effra"/>
              </a:rPr>
              <a:t>「夢プログラム」</a:t>
            </a:r>
            <a:r>
              <a:rPr lang="ja" sz="5988" b="0" i="0" u="none" baseline="0" dirty="0">
                <a:solidFill>
                  <a:srgbClr val="FFFFFF"/>
                </a:solidFill>
                <a:latin typeface="+mj-ea"/>
                <a:ea typeface="+mj-ea"/>
                <a:cs typeface="Effra"/>
                <a:sym typeface="Effra"/>
              </a:rPr>
              <a:t>参加者が除外される理由</a:t>
            </a:r>
          </a:p>
        </p:txBody>
      </p:sp>
      <p:sp>
        <p:nvSpPr>
          <p:cNvPr id="17" name="TextBox 12">
            <a:extLst>
              <a:ext uri="{FF2B5EF4-FFF2-40B4-BE49-F238E27FC236}">
                <a16:creationId xmlns:a16="http://schemas.microsoft.com/office/drawing/2014/main" id="{AFFF767F-5C6A-0319-243D-08D40B9DE376}"/>
              </a:ext>
            </a:extLst>
          </p:cNvPr>
          <p:cNvSpPr txBox="1"/>
          <p:nvPr/>
        </p:nvSpPr>
        <p:spPr>
          <a:xfrm>
            <a:off x="681548" y="5467654"/>
            <a:ext cx="6024051" cy="1852495"/>
          </a:xfrm>
          <a:prstGeom prst="rect">
            <a:avLst/>
          </a:prstGeom>
        </p:spPr>
        <p:txBody>
          <a:bodyPr wrap="square" lIns="0" tIns="0" rIns="0" bIns="0" rtlCol="0" anchor="t">
            <a:spAutoFit/>
          </a:bodyPr>
          <a:lstStyle/>
          <a:p>
            <a:pPr algn="ctr" rtl="0">
              <a:lnSpc>
                <a:spcPts val="7500"/>
              </a:lnSpc>
            </a:pPr>
            <a:r>
              <a:rPr lang="ja" sz="4800" b="1" i="0" u="none" spc="-150" baseline="0" dirty="0">
                <a:solidFill>
                  <a:schemeClr val="tx2"/>
                </a:solidFill>
                <a:latin typeface="+mj-ea"/>
                <a:ea typeface="+mj-ea"/>
                <a:cs typeface="Calibri (MS) Bold"/>
                <a:sym typeface="Calibri (MS) Bold"/>
              </a:rPr>
              <a:t>重複カウントを</a:t>
            </a:r>
            <a:br>
              <a:rPr lang="en-GB" altLang="ja" sz="4800" b="1" i="0" u="none" spc="-150" baseline="0" dirty="0">
                <a:solidFill>
                  <a:schemeClr val="tx2"/>
                </a:solidFill>
                <a:latin typeface="+mj-ea"/>
                <a:ea typeface="+mj-ea"/>
                <a:cs typeface="Calibri (MS) Bold"/>
                <a:sym typeface="Calibri (MS) Bold"/>
              </a:rPr>
            </a:br>
            <a:r>
              <a:rPr lang="ja" sz="4800" b="1" i="0" u="none" spc="-150" baseline="0" dirty="0">
                <a:solidFill>
                  <a:srgbClr val="1F497D"/>
                </a:solidFill>
                <a:latin typeface="+mj-ea"/>
                <a:ea typeface="+mj-ea"/>
                <a:cs typeface="Calibri (MS) Bold"/>
                <a:sym typeface="Calibri (MS) Bold"/>
              </a:rPr>
              <a:t>避けましょう</a:t>
            </a:r>
            <a:r>
              <a:rPr lang="ja" sz="4800" b="1" i="0" u="none" spc="-150" baseline="0" dirty="0">
                <a:solidFill>
                  <a:schemeClr val="tx2"/>
                </a:solidFill>
                <a:latin typeface="+mj-ea"/>
                <a:ea typeface="+mj-ea"/>
                <a:cs typeface="Calibri (MS) Bold"/>
                <a:sym typeface="Calibri (MS) Bold"/>
              </a:rPr>
              <a:t>！</a:t>
            </a:r>
            <a:endParaRPr lang="ja" sz="4800" b="1" spc="-150" dirty="0">
              <a:solidFill>
                <a:schemeClr val="tx2"/>
              </a:solidFill>
              <a:latin typeface="+mj-ea"/>
              <a:ea typeface="+mj-ea"/>
              <a:cs typeface="Calibri (MS)"/>
              <a:sym typeface="Calibri (MS)"/>
            </a:endParaRPr>
          </a:p>
        </p:txBody>
      </p:sp>
      <p:pic>
        <p:nvPicPr>
          <p:cNvPr id="18" name="Picture 17">
            <a:extLst>
              <a:ext uri="{FF2B5EF4-FFF2-40B4-BE49-F238E27FC236}">
                <a16:creationId xmlns:a16="http://schemas.microsoft.com/office/drawing/2014/main" id="{B9E59C41-C49F-EDA3-C7EC-6C93992CD3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9972" y="7903449"/>
            <a:ext cx="2695627" cy="1139582"/>
          </a:xfrm>
          <a:prstGeom prst="rect">
            <a:avLst/>
          </a:prstGeom>
        </p:spPr>
      </p:pic>
      <p:pic>
        <p:nvPicPr>
          <p:cNvPr id="20" name="Picture 19">
            <a:extLst>
              <a:ext uri="{FF2B5EF4-FFF2-40B4-BE49-F238E27FC236}">
                <a16:creationId xmlns:a16="http://schemas.microsoft.com/office/drawing/2014/main" id="{B2A1E6EE-63DC-EF7A-D194-1361860FC2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548" y="7903449"/>
            <a:ext cx="2792483" cy="898676"/>
          </a:xfrm>
          <a:prstGeom prst="rect">
            <a:avLst/>
          </a:prstGeom>
        </p:spPr>
      </p:pic>
    </p:spTree>
    <p:extLst>
      <p:ext uri="{BB962C8B-B14F-4D97-AF65-F5344CB8AC3E}">
        <p14:creationId xmlns:p14="http://schemas.microsoft.com/office/powerpoint/2010/main" val="12018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A7DAA-DCF3-C570-CBCD-BF882E68C81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1AFF16B-7957-40B7-03B8-B787E8E39AFC}"/>
              </a:ext>
            </a:extLst>
          </p:cNvPr>
          <p:cNvSpPr/>
          <p:nvPr/>
        </p:nvSpPr>
        <p:spPr>
          <a:xfrm>
            <a:off x="0" y="0"/>
            <a:ext cx="18288000" cy="102870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pic>
        <p:nvPicPr>
          <p:cNvPr id="3" name="Picture Placeholder 19">
            <a:extLst>
              <a:ext uri="{FF2B5EF4-FFF2-40B4-BE49-F238E27FC236}">
                <a16:creationId xmlns:a16="http://schemas.microsoft.com/office/drawing/2014/main" id="{C4395212-596B-50CE-B68E-CE62A942E1FB}"/>
              </a:ext>
            </a:extLst>
          </p:cNvPr>
          <p:cNvPicPr>
            <a:picLocks noChangeAspect="1"/>
          </p:cNvPicPr>
          <p:nvPr/>
        </p:nvPicPr>
        <p:blipFill rotWithShape="1">
          <a:blip r:embed="rId3">
            <a:alphaModFix amt="85000"/>
          </a:blip>
          <a:srcRect l="30671" t="5433" r="34516" b="12050"/>
          <a:stretch/>
        </p:blipFill>
        <p:spPr>
          <a:xfrm rot="5400000">
            <a:off x="4074588" y="-4074592"/>
            <a:ext cx="10477500" cy="18626684"/>
          </a:xfrm>
          <a:prstGeom prst="rect">
            <a:avLst/>
          </a:prstGeom>
        </p:spPr>
      </p:pic>
      <p:grpSp>
        <p:nvGrpSpPr>
          <p:cNvPr id="14" name="Group 2">
            <a:extLst>
              <a:ext uri="{FF2B5EF4-FFF2-40B4-BE49-F238E27FC236}">
                <a16:creationId xmlns:a16="http://schemas.microsoft.com/office/drawing/2014/main" id="{6B1CC4AC-361D-4963-9B6D-4F2016652C87}"/>
              </a:ext>
            </a:extLst>
          </p:cNvPr>
          <p:cNvGrpSpPr/>
          <p:nvPr/>
        </p:nvGrpSpPr>
        <p:grpSpPr>
          <a:xfrm rot="-10800000">
            <a:off x="-376403" y="5829299"/>
            <a:ext cx="19234690" cy="5413635"/>
            <a:chOff x="0" y="0"/>
            <a:chExt cx="3804182" cy="1426105"/>
          </a:xfrm>
        </p:grpSpPr>
        <p:sp>
          <p:nvSpPr>
            <p:cNvPr id="16" name="Freeform 3">
              <a:extLst>
                <a:ext uri="{FF2B5EF4-FFF2-40B4-BE49-F238E27FC236}">
                  <a16:creationId xmlns:a16="http://schemas.microsoft.com/office/drawing/2014/main" id="{3435845C-045A-53D2-B0C5-C6FB8DDDE900}"/>
                </a:ext>
              </a:extLst>
            </p:cNvPr>
            <p:cNvSpPr/>
            <p:nvPr/>
          </p:nvSpPr>
          <p:spPr>
            <a:xfrm>
              <a:off x="0" y="0"/>
              <a:ext cx="3804182" cy="1463218"/>
            </a:xfrm>
            <a:custGeom>
              <a:avLst/>
              <a:gdLst/>
              <a:ahLst/>
              <a:cxnLst/>
              <a:rect l="l" t="t" r="r" b="b"/>
              <a:pathLst>
                <a:path w="3804182" h="1463218">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17" name="TextBox 4">
              <a:extLst>
                <a:ext uri="{FF2B5EF4-FFF2-40B4-BE49-F238E27FC236}">
                  <a16:creationId xmlns:a16="http://schemas.microsoft.com/office/drawing/2014/main" id="{9E69DC9F-A463-0465-FFE0-2840F52D664E}"/>
                </a:ext>
              </a:extLst>
            </p:cNvPr>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C134DD52-69AE-12EB-3AB2-8A5BE5E8797D}"/>
              </a:ext>
            </a:extLst>
          </p:cNvPr>
          <p:cNvSpPr/>
          <p:nvPr/>
        </p:nvSpPr>
        <p:spPr>
          <a:xfrm>
            <a:off x="647672" y="8148343"/>
            <a:ext cx="1982724" cy="1263986"/>
          </a:xfrm>
          <a:custGeom>
            <a:avLst/>
            <a:gdLst/>
            <a:ahLst/>
            <a:cxnLst/>
            <a:rect l="l" t="t" r="r" b="b"/>
            <a:pathLst>
              <a:path w="1982724" h="1263986">
                <a:moveTo>
                  <a:pt x="0" y="0"/>
                </a:moveTo>
                <a:lnTo>
                  <a:pt x="1982724" y="0"/>
                </a:lnTo>
                <a:lnTo>
                  <a:pt x="1982724" y="1263986"/>
                </a:lnTo>
                <a:lnTo>
                  <a:pt x="0" y="12639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13" name="TextBox 13">
            <a:extLst>
              <a:ext uri="{FF2B5EF4-FFF2-40B4-BE49-F238E27FC236}">
                <a16:creationId xmlns:a16="http://schemas.microsoft.com/office/drawing/2014/main" id="{E30EFC51-7B44-9F70-1AB9-5AA162EFB0F4}"/>
              </a:ext>
            </a:extLst>
          </p:cNvPr>
          <p:cNvSpPr txBox="1"/>
          <p:nvPr/>
        </p:nvSpPr>
        <p:spPr>
          <a:xfrm>
            <a:off x="3278068" y="7720578"/>
            <a:ext cx="10822445" cy="1745414"/>
          </a:xfrm>
          <a:prstGeom prst="rect">
            <a:avLst/>
          </a:prstGeom>
        </p:spPr>
        <p:txBody>
          <a:bodyPr wrap="square" lIns="0" tIns="0" rIns="0" bIns="0" rtlCol="0" anchor="t">
            <a:spAutoFit/>
          </a:bodyPr>
          <a:lstStyle/>
          <a:p>
            <a:pPr algn="l" rtl="0">
              <a:lnSpc>
                <a:spcPts val="7186"/>
              </a:lnSpc>
            </a:pPr>
            <a:r>
              <a:rPr lang="ja" sz="5988" b="0" i="0" u="none" baseline="0" dirty="0">
                <a:solidFill>
                  <a:srgbClr val="FFCF01"/>
                </a:solidFill>
                <a:latin typeface="+mj-ea"/>
                <a:ea typeface="+mj-ea"/>
                <a:cs typeface="Effra"/>
                <a:sym typeface="Effra"/>
              </a:rPr>
              <a:t>教育の機会</a:t>
            </a:r>
            <a:r>
              <a:rPr lang="ja" sz="5988" b="0" i="0" u="none" baseline="0" dirty="0">
                <a:solidFill>
                  <a:srgbClr val="FFFFFF"/>
                </a:solidFill>
                <a:latin typeface="+mj-ea"/>
                <a:ea typeface="+mj-ea"/>
                <a:cs typeface="Effra"/>
                <a:sym typeface="Effra"/>
              </a:rPr>
              <a:t>または</a:t>
            </a:r>
            <a:br>
              <a:rPr lang="en-GB" altLang="ja" sz="5988" b="0" i="0" u="none" baseline="0" dirty="0">
                <a:solidFill>
                  <a:srgbClr val="FFFFFF"/>
                </a:solidFill>
                <a:latin typeface="+mj-ea"/>
                <a:ea typeface="+mj-ea"/>
                <a:cs typeface="Effra"/>
                <a:sym typeface="Effra"/>
              </a:rPr>
            </a:br>
            <a:r>
              <a:rPr lang="ja" sz="5988" b="0" i="0" u="none" baseline="0" dirty="0">
                <a:solidFill>
                  <a:srgbClr val="FFCF01"/>
                </a:solidFill>
                <a:latin typeface="+mj-ea"/>
                <a:ea typeface="+mj-ea"/>
                <a:cs typeface="Effra"/>
                <a:sym typeface="Effra"/>
              </a:rPr>
              <a:t>経済的エンパワーメント</a:t>
            </a:r>
          </a:p>
        </p:txBody>
      </p:sp>
      <p:sp>
        <p:nvSpPr>
          <p:cNvPr id="12" name="Freeform 7">
            <a:extLst>
              <a:ext uri="{FF2B5EF4-FFF2-40B4-BE49-F238E27FC236}">
                <a16:creationId xmlns:a16="http://schemas.microsoft.com/office/drawing/2014/main" id="{9AD8F2E9-8B6D-573B-DA3E-4FB8770A602F}"/>
              </a:ext>
            </a:extLst>
          </p:cNvPr>
          <p:cNvSpPr/>
          <p:nvPr/>
        </p:nvSpPr>
        <p:spPr>
          <a:xfrm>
            <a:off x="15345606" y="91954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ja"/>
          </a:p>
        </p:txBody>
      </p:sp>
    </p:spTree>
    <p:extLst>
      <p:ext uri="{BB962C8B-B14F-4D97-AF65-F5344CB8AC3E}">
        <p14:creationId xmlns:p14="http://schemas.microsoft.com/office/powerpoint/2010/main" val="3366713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0FE8D-8AFF-E6EE-4E99-5F15F474545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3182611-DC60-1E93-B3FD-357B72815F3D}"/>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553D472B-227B-41D8-0BB2-40A49397BB6F}"/>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a:extLst>
                <a:ext uri="{FF2B5EF4-FFF2-40B4-BE49-F238E27FC236}">
                  <a16:creationId xmlns:a16="http://schemas.microsoft.com/office/drawing/2014/main" id="{AF5F4AF3-BFEA-4DDB-CFCD-268E428F2589}"/>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a:extLst>
              <a:ext uri="{FF2B5EF4-FFF2-40B4-BE49-F238E27FC236}">
                <a16:creationId xmlns:a16="http://schemas.microsoft.com/office/drawing/2014/main" id="{94590D01-1361-D2BD-9EE5-11BBB83DB5E9}"/>
              </a:ext>
            </a:extLst>
          </p:cNvPr>
          <p:cNvGrpSpPr/>
          <p:nvPr/>
        </p:nvGrpSpPr>
        <p:grpSpPr>
          <a:xfrm>
            <a:off x="831324" y="3103182"/>
            <a:ext cx="5047025" cy="6155118"/>
            <a:chOff x="0" y="0"/>
            <a:chExt cx="1329258" cy="1621101"/>
          </a:xfrm>
        </p:grpSpPr>
        <p:sp>
          <p:nvSpPr>
            <p:cNvPr id="6" name="Freeform 6">
              <a:extLst>
                <a:ext uri="{FF2B5EF4-FFF2-40B4-BE49-F238E27FC236}">
                  <a16:creationId xmlns:a16="http://schemas.microsoft.com/office/drawing/2014/main" id="{C9961231-A2FA-7015-11FA-554C1CE4E96B}"/>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7" name="TextBox 7">
              <a:extLst>
                <a:ext uri="{FF2B5EF4-FFF2-40B4-BE49-F238E27FC236}">
                  <a16:creationId xmlns:a16="http://schemas.microsoft.com/office/drawing/2014/main" id="{4F78B701-99F5-8FC9-58AA-AF4998C9372D}"/>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8" name="Freeform 8">
            <a:extLst>
              <a:ext uri="{FF2B5EF4-FFF2-40B4-BE49-F238E27FC236}">
                <a16:creationId xmlns:a16="http://schemas.microsoft.com/office/drawing/2014/main" id="{A8A826EA-4252-3E81-D3B0-EDBBC5A68CEB}"/>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ja"/>
          </a:p>
        </p:txBody>
      </p:sp>
      <p:grpSp>
        <p:nvGrpSpPr>
          <p:cNvPr id="9" name="Group 9">
            <a:extLst>
              <a:ext uri="{FF2B5EF4-FFF2-40B4-BE49-F238E27FC236}">
                <a16:creationId xmlns:a16="http://schemas.microsoft.com/office/drawing/2014/main" id="{82D2850C-5DD0-1F0A-F6BA-55B8C1AF1CD2}"/>
              </a:ext>
            </a:extLst>
          </p:cNvPr>
          <p:cNvGrpSpPr/>
          <p:nvPr/>
        </p:nvGrpSpPr>
        <p:grpSpPr>
          <a:xfrm>
            <a:off x="6343929" y="3348393"/>
            <a:ext cx="10267671" cy="2059960"/>
            <a:chOff x="0" y="0"/>
            <a:chExt cx="2496817" cy="542541"/>
          </a:xfrm>
        </p:grpSpPr>
        <p:sp>
          <p:nvSpPr>
            <p:cNvPr id="10" name="Freeform 10">
              <a:extLst>
                <a:ext uri="{FF2B5EF4-FFF2-40B4-BE49-F238E27FC236}">
                  <a16:creationId xmlns:a16="http://schemas.microsoft.com/office/drawing/2014/main" id="{5C05EBF3-A5DD-4CD5-EF98-4A33F21AFBB2}"/>
                </a:ext>
              </a:extLst>
            </p:cNvPr>
            <p:cNvSpPr/>
            <p:nvPr/>
          </p:nvSpPr>
          <p:spPr>
            <a:xfrm>
              <a:off x="0" y="0"/>
              <a:ext cx="2496817" cy="542541"/>
            </a:xfrm>
            <a:custGeom>
              <a:avLst/>
              <a:gdLst/>
              <a:ahLst/>
              <a:cxnLst/>
              <a:rect l="l" t="t" r="r" b="b"/>
              <a:pathLst>
                <a:path w="2496817" h="542541">
                  <a:moveTo>
                    <a:pt x="41649" y="0"/>
                  </a:moveTo>
                  <a:lnTo>
                    <a:pt x="2455168" y="0"/>
                  </a:lnTo>
                  <a:cubicBezTo>
                    <a:pt x="2478170" y="0"/>
                    <a:pt x="2496817" y="18647"/>
                    <a:pt x="2496817" y="41649"/>
                  </a:cubicBezTo>
                  <a:lnTo>
                    <a:pt x="2496817" y="500892"/>
                  </a:lnTo>
                  <a:cubicBezTo>
                    <a:pt x="2496817" y="511938"/>
                    <a:pt x="2492429" y="522532"/>
                    <a:pt x="2484618" y="530342"/>
                  </a:cubicBezTo>
                  <a:cubicBezTo>
                    <a:pt x="2476808" y="538153"/>
                    <a:pt x="2466214" y="542541"/>
                    <a:pt x="2455168" y="542541"/>
                  </a:cubicBezTo>
                  <a:lnTo>
                    <a:pt x="41649" y="542541"/>
                  </a:lnTo>
                  <a:cubicBezTo>
                    <a:pt x="18647" y="542541"/>
                    <a:pt x="0" y="523894"/>
                    <a:pt x="0" y="500892"/>
                  </a:cubicBezTo>
                  <a:lnTo>
                    <a:pt x="0" y="41649"/>
                  </a:lnTo>
                  <a:cubicBezTo>
                    <a:pt x="0" y="18647"/>
                    <a:pt x="18647" y="0"/>
                    <a:pt x="41649" y="0"/>
                  </a:cubicBezTo>
                  <a:close/>
                </a:path>
              </a:pathLst>
            </a:custGeom>
            <a:solidFill>
              <a:srgbClr val="69A4E4"/>
            </a:solidFill>
          </p:spPr>
          <p:txBody>
            <a:bodyPr/>
            <a:lstStyle/>
            <a:p>
              <a:endParaRPr lang="ja"/>
            </a:p>
          </p:txBody>
        </p:sp>
        <p:sp>
          <p:nvSpPr>
            <p:cNvPr id="11" name="TextBox 11">
              <a:extLst>
                <a:ext uri="{FF2B5EF4-FFF2-40B4-BE49-F238E27FC236}">
                  <a16:creationId xmlns:a16="http://schemas.microsoft.com/office/drawing/2014/main" id="{52662A78-EC7A-1890-878B-AC2F5637DAA1}"/>
                </a:ext>
              </a:extLst>
            </p:cNvPr>
            <p:cNvSpPr txBox="1"/>
            <p:nvPr/>
          </p:nvSpPr>
          <p:spPr>
            <a:xfrm>
              <a:off x="0" y="-38100"/>
              <a:ext cx="2496817" cy="580641"/>
            </a:xfrm>
            <a:prstGeom prst="rect">
              <a:avLst/>
            </a:prstGeom>
          </p:spPr>
          <p:txBody>
            <a:bodyPr lIns="50800" tIns="50800" rIns="50800" bIns="50800" rtlCol="0" anchor="ctr"/>
            <a:lstStyle/>
            <a:p>
              <a:pPr algn="ctr" rtl="0">
                <a:lnSpc>
                  <a:spcPts val="2659"/>
                </a:lnSpc>
              </a:pPr>
              <a:endParaRPr/>
            </a:p>
          </p:txBody>
        </p:sp>
      </p:grpSp>
      <p:sp>
        <p:nvSpPr>
          <p:cNvPr id="12" name="TextBox 12">
            <a:extLst>
              <a:ext uri="{FF2B5EF4-FFF2-40B4-BE49-F238E27FC236}">
                <a16:creationId xmlns:a16="http://schemas.microsoft.com/office/drawing/2014/main" id="{54A0EFE0-47FC-040C-100C-C55E75E0E3D8}"/>
              </a:ext>
            </a:extLst>
          </p:cNvPr>
          <p:cNvSpPr txBox="1"/>
          <p:nvPr/>
        </p:nvSpPr>
        <p:spPr>
          <a:xfrm>
            <a:off x="1107576" y="4198765"/>
            <a:ext cx="4494520" cy="3422925"/>
          </a:xfrm>
          <a:prstGeom prst="rect">
            <a:avLst/>
          </a:prstGeom>
        </p:spPr>
        <p:txBody>
          <a:bodyPr lIns="0" tIns="0" rIns="0" bIns="0" rtlCol="0" anchor="t">
            <a:spAutoFit/>
          </a:bodyPr>
          <a:lstStyle/>
          <a:p>
            <a:pPr algn="ctr" rtl="0">
              <a:lnSpc>
                <a:spcPts val="9263"/>
              </a:lnSpc>
            </a:pPr>
            <a:r>
              <a:rPr lang="ja" sz="6617" b="1" i="0" u="none" baseline="0" dirty="0">
                <a:solidFill>
                  <a:srgbClr val="1F497D"/>
                </a:solidFill>
                <a:latin typeface="+mj-ea"/>
                <a:ea typeface="+mj-ea"/>
                <a:cs typeface="Calibri (MS) Bold"/>
                <a:sym typeface="Calibri (MS) Bold"/>
              </a:rPr>
              <a:t>相違点：</a:t>
            </a:r>
            <a:br>
              <a:rPr lang="en-GB" altLang="ja" sz="6617" b="1" i="0" u="none" baseline="0" dirty="0">
                <a:solidFill>
                  <a:srgbClr val="1F497D"/>
                </a:solidFill>
                <a:latin typeface="+mj-ea"/>
                <a:ea typeface="+mj-ea"/>
                <a:cs typeface="Calibri (MS) Bold"/>
                <a:sym typeface="Calibri (MS) Bold"/>
              </a:rPr>
            </a:br>
            <a:r>
              <a:rPr lang="ja" sz="6617" b="1" i="0" u="none" baseline="0" dirty="0">
                <a:solidFill>
                  <a:srgbClr val="1F497D"/>
                </a:solidFill>
                <a:latin typeface="+mj-ea"/>
                <a:ea typeface="+mj-ea"/>
                <a:cs typeface="Calibri (MS) Bold"/>
                <a:sym typeface="Calibri (MS) Bold"/>
              </a:rPr>
              <a:t>「教育」と</a:t>
            </a:r>
            <a:r>
              <a:rPr lang="ja" sz="6617" b="1" i="0" u="none" baseline="0" dirty="0">
                <a:solidFill>
                  <a:srgbClr val="A92A61"/>
                </a:solidFill>
                <a:latin typeface="+mj-ea"/>
                <a:ea typeface="+mj-ea"/>
                <a:cs typeface="Calibri (MS) Bold Italics"/>
                <a:sym typeface="Calibri (MS) Bold Italics"/>
              </a:rPr>
              <a:t>「教育的」</a:t>
            </a:r>
            <a:endParaRPr lang="ja" sz="6617" b="1" i="1" dirty="0">
              <a:solidFill>
                <a:srgbClr val="A92A61"/>
              </a:solidFill>
              <a:latin typeface="+mj-ea"/>
              <a:ea typeface="+mj-ea"/>
              <a:cs typeface="Calibri (MS) Bold Italics"/>
              <a:sym typeface="Calibri (MS) Bold Italics"/>
            </a:endParaRPr>
          </a:p>
        </p:txBody>
      </p:sp>
      <p:sp>
        <p:nvSpPr>
          <p:cNvPr id="13" name="TextBox 13">
            <a:extLst>
              <a:ext uri="{FF2B5EF4-FFF2-40B4-BE49-F238E27FC236}">
                <a16:creationId xmlns:a16="http://schemas.microsoft.com/office/drawing/2014/main" id="{FAE685AF-7FDB-8846-3110-FAA739DD02E6}"/>
              </a:ext>
            </a:extLst>
          </p:cNvPr>
          <p:cNvSpPr txBox="1"/>
          <p:nvPr/>
        </p:nvSpPr>
        <p:spPr>
          <a:xfrm>
            <a:off x="8113242" y="3700269"/>
            <a:ext cx="8077495" cy="1356205"/>
          </a:xfrm>
          <a:prstGeom prst="rect">
            <a:avLst/>
          </a:prstGeom>
        </p:spPr>
        <p:txBody>
          <a:bodyPr wrap="square" lIns="0" tIns="0" rIns="0" bIns="0" rtlCol="0" anchor="t">
            <a:spAutoFit/>
          </a:bodyPr>
          <a:lstStyle/>
          <a:p>
            <a:pPr algn="l" rtl="0">
              <a:lnSpc>
                <a:spcPts val="5500"/>
              </a:lnSpc>
            </a:pPr>
            <a:r>
              <a:rPr lang="ja" sz="4800" b="0" i="0" u="none" baseline="0" dirty="0">
                <a:solidFill>
                  <a:schemeClr val="bg1"/>
                </a:solidFill>
                <a:latin typeface="+mj-ea"/>
                <a:ea typeface="+mj-ea"/>
                <a:cs typeface="Calibri (MS)"/>
                <a:sym typeface="Calibri (MS)"/>
              </a:rPr>
              <a:t>正規教育</a:t>
            </a:r>
            <a:r>
              <a:rPr lang="ja" sz="4800" b="0" i="0" u="none" baseline="0" dirty="0">
                <a:solidFill>
                  <a:srgbClr val="000000"/>
                </a:solidFill>
                <a:latin typeface="+mj-ea"/>
                <a:ea typeface="+mj-ea"/>
                <a:cs typeface="Calibri (MS)"/>
                <a:sym typeface="Calibri (MS)"/>
              </a:rPr>
              <a:t> </a:t>
            </a:r>
            <a:r>
              <a:rPr lang="ja" sz="3600" b="0" i="0" u="none" baseline="0" dirty="0">
                <a:solidFill>
                  <a:srgbClr val="000000"/>
                </a:solidFill>
                <a:latin typeface="+mj-ea"/>
                <a:ea typeface="+mj-ea"/>
                <a:cs typeface="Calibri (MS)"/>
                <a:sym typeface="Calibri (MS)"/>
              </a:rPr>
              <a:t>＝</a:t>
            </a:r>
            <a:r>
              <a:rPr lang="ja" sz="4500" b="0" i="0" u="none" baseline="0" dirty="0">
                <a:solidFill>
                  <a:srgbClr val="000000"/>
                </a:solidFill>
                <a:latin typeface="+mj-ea"/>
                <a:ea typeface="+mj-ea"/>
                <a:cs typeface="Calibri (MS)"/>
                <a:sym typeface="Calibri (MS)"/>
              </a:rPr>
              <a:t> </a:t>
            </a:r>
            <a:r>
              <a:rPr lang="ja" sz="3600" b="0" i="0" u="none" baseline="0" dirty="0">
                <a:solidFill>
                  <a:srgbClr val="000000"/>
                </a:solidFill>
                <a:latin typeface="+mj-ea"/>
                <a:ea typeface="+mj-ea"/>
                <a:cs typeface="Calibri (MS)"/>
                <a:sym typeface="Calibri (MS)"/>
              </a:rPr>
              <a:t>構造化されたプログラム（卒業証書、または学位を取得可能）</a:t>
            </a:r>
            <a:endParaRPr lang="ja" sz="4500" dirty="0">
              <a:solidFill>
                <a:srgbClr val="000000"/>
              </a:solidFill>
              <a:latin typeface="+mj-ea"/>
              <a:ea typeface="+mj-ea"/>
              <a:cs typeface="Calibri (MS)"/>
              <a:sym typeface="Calibri (MS)"/>
            </a:endParaRPr>
          </a:p>
        </p:txBody>
      </p:sp>
      <p:grpSp>
        <p:nvGrpSpPr>
          <p:cNvPr id="14" name="Group 14">
            <a:extLst>
              <a:ext uri="{FF2B5EF4-FFF2-40B4-BE49-F238E27FC236}">
                <a16:creationId xmlns:a16="http://schemas.microsoft.com/office/drawing/2014/main" id="{820EA1FA-6B40-595B-CECA-41A92ADC8922}"/>
              </a:ext>
            </a:extLst>
          </p:cNvPr>
          <p:cNvGrpSpPr/>
          <p:nvPr/>
        </p:nvGrpSpPr>
        <p:grpSpPr>
          <a:xfrm>
            <a:off x="7645216" y="5735819"/>
            <a:ext cx="9961236" cy="2979746"/>
            <a:chOff x="0" y="0"/>
            <a:chExt cx="2623535" cy="784789"/>
          </a:xfrm>
        </p:grpSpPr>
        <p:sp>
          <p:nvSpPr>
            <p:cNvPr id="15" name="Freeform 15">
              <a:extLst>
                <a:ext uri="{FF2B5EF4-FFF2-40B4-BE49-F238E27FC236}">
                  <a16:creationId xmlns:a16="http://schemas.microsoft.com/office/drawing/2014/main" id="{9A37A6B6-F680-4729-51C2-E0DBD35E3ADD}"/>
                </a:ext>
              </a:extLst>
            </p:cNvPr>
            <p:cNvSpPr/>
            <p:nvPr/>
          </p:nvSpPr>
          <p:spPr>
            <a:xfrm>
              <a:off x="0" y="0"/>
              <a:ext cx="2623535" cy="784789"/>
            </a:xfrm>
            <a:custGeom>
              <a:avLst/>
              <a:gdLst/>
              <a:ahLst/>
              <a:cxnLst/>
              <a:rect l="l" t="t" r="r" b="b"/>
              <a:pathLst>
                <a:path w="2623535" h="784789">
                  <a:moveTo>
                    <a:pt x="39637" y="0"/>
                  </a:moveTo>
                  <a:lnTo>
                    <a:pt x="2583898" y="0"/>
                  </a:lnTo>
                  <a:cubicBezTo>
                    <a:pt x="2605789" y="0"/>
                    <a:pt x="2623535" y="17746"/>
                    <a:pt x="2623535" y="39637"/>
                  </a:cubicBezTo>
                  <a:lnTo>
                    <a:pt x="2623535" y="745152"/>
                  </a:lnTo>
                  <a:cubicBezTo>
                    <a:pt x="2623535" y="767043"/>
                    <a:pt x="2605789" y="784789"/>
                    <a:pt x="2583898" y="784789"/>
                  </a:cubicBezTo>
                  <a:lnTo>
                    <a:pt x="39637" y="784789"/>
                  </a:lnTo>
                  <a:cubicBezTo>
                    <a:pt x="17746" y="784789"/>
                    <a:pt x="0" y="767043"/>
                    <a:pt x="0" y="745152"/>
                  </a:cubicBezTo>
                  <a:lnTo>
                    <a:pt x="0" y="39637"/>
                  </a:lnTo>
                  <a:cubicBezTo>
                    <a:pt x="0" y="17746"/>
                    <a:pt x="17746" y="0"/>
                    <a:pt x="39637" y="0"/>
                  </a:cubicBezTo>
                  <a:close/>
                </a:path>
              </a:pathLst>
            </a:custGeom>
            <a:solidFill>
              <a:srgbClr val="69A4E4"/>
            </a:solidFill>
          </p:spPr>
          <p:txBody>
            <a:bodyPr/>
            <a:lstStyle/>
            <a:p>
              <a:endParaRPr lang="ja"/>
            </a:p>
          </p:txBody>
        </p:sp>
        <p:sp>
          <p:nvSpPr>
            <p:cNvPr id="16" name="TextBox 16">
              <a:extLst>
                <a:ext uri="{FF2B5EF4-FFF2-40B4-BE49-F238E27FC236}">
                  <a16:creationId xmlns:a16="http://schemas.microsoft.com/office/drawing/2014/main" id="{EE0DA048-4735-BB97-C4D1-1B86935ED078}"/>
                </a:ext>
              </a:extLst>
            </p:cNvPr>
            <p:cNvSpPr txBox="1"/>
            <p:nvPr/>
          </p:nvSpPr>
          <p:spPr>
            <a:xfrm>
              <a:off x="0" y="-38100"/>
              <a:ext cx="2623535" cy="822889"/>
            </a:xfrm>
            <a:prstGeom prst="rect">
              <a:avLst/>
            </a:prstGeom>
          </p:spPr>
          <p:txBody>
            <a:bodyPr lIns="50800" tIns="50800" rIns="50800" bIns="50800" rtlCol="0" anchor="ctr"/>
            <a:lstStyle/>
            <a:p>
              <a:pPr algn="ctr" rtl="0">
                <a:lnSpc>
                  <a:spcPts val="2659"/>
                </a:lnSpc>
              </a:pPr>
              <a:endParaRPr/>
            </a:p>
          </p:txBody>
        </p:sp>
      </p:grpSp>
      <p:sp>
        <p:nvSpPr>
          <p:cNvPr id="17" name="TextBox 17">
            <a:extLst>
              <a:ext uri="{FF2B5EF4-FFF2-40B4-BE49-F238E27FC236}">
                <a16:creationId xmlns:a16="http://schemas.microsoft.com/office/drawing/2014/main" id="{9A9DC158-7A0A-849C-0F46-FFC519DBA4C7}"/>
              </a:ext>
            </a:extLst>
          </p:cNvPr>
          <p:cNvSpPr txBox="1"/>
          <p:nvPr/>
        </p:nvSpPr>
        <p:spPr>
          <a:xfrm>
            <a:off x="8382000" y="6262172"/>
            <a:ext cx="7808737" cy="1535741"/>
          </a:xfrm>
          <a:prstGeom prst="rect">
            <a:avLst/>
          </a:prstGeom>
        </p:spPr>
        <p:txBody>
          <a:bodyPr wrap="square" lIns="0" tIns="0" rIns="0" bIns="0" rtlCol="0" anchor="t">
            <a:spAutoFit/>
          </a:bodyPr>
          <a:lstStyle/>
          <a:p>
            <a:pPr algn="l" rtl="0">
              <a:lnSpc>
                <a:spcPts val="6302"/>
              </a:lnSpc>
              <a:spcBef>
                <a:spcPct val="0"/>
              </a:spcBef>
            </a:pPr>
            <a:r>
              <a:rPr lang="ja" sz="4800" b="0" i="0" u="none" baseline="0" dirty="0">
                <a:solidFill>
                  <a:schemeClr val="bg1"/>
                </a:solidFill>
                <a:latin typeface="+mj-ea"/>
                <a:ea typeface="+mj-ea"/>
                <a:cs typeface="Calibri (MS)"/>
                <a:sym typeface="Calibri (MS)"/>
              </a:rPr>
              <a:t>教育的</a:t>
            </a:r>
            <a:r>
              <a:rPr lang="ja" sz="4501" b="0" i="0" u="none" baseline="0" dirty="0">
                <a:solidFill>
                  <a:srgbClr val="000000"/>
                </a:solidFill>
                <a:latin typeface="+mj-ea"/>
                <a:ea typeface="+mj-ea"/>
                <a:cs typeface="Calibri (MS)"/>
                <a:sym typeface="Calibri (MS)"/>
              </a:rPr>
              <a:t> </a:t>
            </a:r>
            <a:r>
              <a:rPr lang="ja" sz="3600" b="0" i="0" u="none" baseline="0" dirty="0">
                <a:solidFill>
                  <a:srgbClr val="000000"/>
                </a:solidFill>
                <a:latin typeface="+mj-ea"/>
                <a:ea typeface="+mj-ea"/>
                <a:cs typeface="Calibri (MS)"/>
                <a:sym typeface="Calibri (MS)"/>
              </a:rPr>
              <a:t> = 意識を高めるものの、</a:t>
            </a:r>
            <a:br>
              <a:rPr lang="en-GB" altLang="ja" sz="3600" b="0" i="0" u="none" baseline="0" dirty="0">
                <a:solidFill>
                  <a:srgbClr val="000000"/>
                </a:solidFill>
                <a:latin typeface="+mj-ea"/>
                <a:ea typeface="+mj-ea"/>
                <a:cs typeface="Calibri (MS)"/>
                <a:sym typeface="Calibri (MS)"/>
              </a:rPr>
            </a:br>
            <a:r>
              <a:rPr lang="ja" sz="3600" b="0" i="0" u="none" baseline="0" dirty="0">
                <a:solidFill>
                  <a:srgbClr val="000000"/>
                </a:solidFill>
                <a:latin typeface="+mj-ea"/>
                <a:ea typeface="+mj-ea"/>
                <a:cs typeface="Calibri (MS)"/>
                <a:sym typeface="Calibri (MS)"/>
              </a:rPr>
              <a:t>認定や資格取得にはつながらない</a:t>
            </a:r>
          </a:p>
        </p:txBody>
      </p:sp>
      <p:sp>
        <p:nvSpPr>
          <p:cNvPr id="18" name="Freeform 18">
            <a:extLst>
              <a:ext uri="{FF2B5EF4-FFF2-40B4-BE49-F238E27FC236}">
                <a16:creationId xmlns:a16="http://schemas.microsoft.com/office/drawing/2014/main" id="{8808EE24-52A7-5E40-2766-AB82E376FE35}"/>
              </a:ext>
            </a:extLst>
          </p:cNvPr>
          <p:cNvSpPr/>
          <p:nvPr/>
        </p:nvSpPr>
        <p:spPr>
          <a:xfrm>
            <a:off x="6507934" y="3863779"/>
            <a:ext cx="1225222" cy="1029187"/>
          </a:xfrm>
          <a:custGeom>
            <a:avLst/>
            <a:gdLst/>
            <a:ahLst/>
            <a:cxnLst/>
            <a:rect l="l" t="t" r="r" b="b"/>
            <a:pathLst>
              <a:path w="1225222" h="1029187">
                <a:moveTo>
                  <a:pt x="0" y="0"/>
                </a:moveTo>
                <a:lnTo>
                  <a:pt x="1225223" y="0"/>
                </a:lnTo>
                <a:lnTo>
                  <a:pt x="1225223" y="1029187"/>
                </a:lnTo>
                <a:lnTo>
                  <a:pt x="0" y="10291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19" name="Freeform 19">
            <a:extLst>
              <a:ext uri="{FF2B5EF4-FFF2-40B4-BE49-F238E27FC236}">
                <a16:creationId xmlns:a16="http://schemas.microsoft.com/office/drawing/2014/main" id="{A4566823-0ED4-E1EF-93C6-F01FED7F991D}"/>
              </a:ext>
            </a:extLst>
          </p:cNvPr>
          <p:cNvSpPr/>
          <p:nvPr/>
        </p:nvSpPr>
        <p:spPr>
          <a:xfrm>
            <a:off x="15955202" y="6557996"/>
            <a:ext cx="1225222" cy="1335392"/>
          </a:xfrm>
          <a:custGeom>
            <a:avLst/>
            <a:gdLst/>
            <a:ahLst/>
            <a:cxnLst/>
            <a:rect l="l" t="t" r="r" b="b"/>
            <a:pathLst>
              <a:path w="1225222" h="1335392">
                <a:moveTo>
                  <a:pt x="0" y="0"/>
                </a:moveTo>
                <a:lnTo>
                  <a:pt x="1225222" y="0"/>
                </a:lnTo>
                <a:lnTo>
                  <a:pt x="1225222" y="1335392"/>
                </a:lnTo>
                <a:lnTo>
                  <a:pt x="0" y="1335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grpSp>
        <p:nvGrpSpPr>
          <p:cNvPr id="20" name="Group 20">
            <a:extLst>
              <a:ext uri="{FF2B5EF4-FFF2-40B4-BE49-F238E27FC236}">
                <a16:creationId xmlns:a16="http://schemas.microsoft.com/office/drawing/2014/main" id="{EF4794FD-E938-37AB-C49A-B9D18D4D1708}"/>
              </a:ext>
            </a:extLst>
          </p:cNvPr>
          <p:cNvGrpSpPr/>
          <p:nvPr/>
        </p:nvGrpSpPr>
        <p:grpSpPr>
          <a:xfrm>
            <a:off x="-329479" y="-8366"/>
            <a:ext cx="19281670" cy="2691533"/>
            <a:chOff x="0" y="0"/>
            <a:chExt cx="5078300" cy="708881"/>
          </a:xfrm>
        </p:grpSpPr>
        <p:sp>
          <p:nvSpPr>
            <p:cNvPr id="21" name="Freeform 21">
              <a:extLst>
                <a:ext uri="{FF2B5EF4-FFF2-40B4-BE49-F238E27FC236}">
                  <a16:creationId xmlns:a16="http://schemas.microsoft.com/office/drawing/2014/main" id="{9EA057F8-521F-25A1-D744-2CD546D4148E}"/>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22" name="TextBox 22">
              <a:extLst>
                <a:ext uri="{FF2B5EF4-FFF2-40B4-BE49-F238E27FC236}">
                  <a16:creationId xmlns:a16="http://schemas.microsoft.com/office/drawing/2014/main" id="{D481DC8A-7B89-7F18-9DB5-4D67BD7CA8BA}"/>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sp>
        <p:nvSpPr>
          <p:cNvPr id="23" name="TextBox 23">
            <a:extLst>
              <a:ext uri="{FF2B5EF4-FFF2-40B4-BE49-F238E27FC236}">
                <a16:creationId xmlns:a16="http://schemas.microsoft.com/office/drawing/2014/main" id="{5E57A069-C1BC-007E-E6AA-740B706BCAAD}"/>
              </a:ext>
            </a:extLst>
          </p:cNvPr>
          <p:cNvSpPr txBox="1"/>
          <p:nvPr/>
        </p:nvSpPr>
        <p:spPr>
          <a:xfrm>
            <a:off x="3807955" y="519758"/>
            <a:ext cx="12382782" cy="1745414"/>
          </a:xfrm>
          <a:prstGeom prst="rect">
            <a:avLst/>
          </a:prstGeom>
        </p:spPr>
        <p:txBody>
          <a:bodyPr lIns="0" tIns="0" rIns="0" bIns="0" rtlCol="0" anchor="t">
            <a:spAutoFit/>
          </a:bodyPr>
          <a:lstStyle/>
          <a:p>
            <a:pPr algn="l" rtl="0">
              <a:lnSpc>
                <a:spcPts val="7186"/>
              </a:lnSpc>
            </a:pPr>
            <a:r>
              <a:rPr lang="ja" sz="5988" b="0" i="0" u="none" baseline="0" dirty="0">
                <a:solidFill>
                  <a:srgbClr val="FFFFFF"/>
                </a:solidFill>
                <a:latin typeface="+mj-ea"/>
                <a:ea typeface="+mj-ea"/>
                <a:cs typeface="Effra"/>
                <a:sym typeface="Effra"/>
              </a:rPr>
              <a:t>教育の機会 </a:t>
            </a:r>
          </a:p>
          <a:p>
            <a:pPr algn="l" rtl="0">
              <a:lnSpc>
                <a:spcPts val="7186"/>
              </a:lnSpc>
            </a:pPr>
            <a:r>
              <a:rPr lang="ja" sz="5988" b="0" i="0" u="none" baseline="0" dirty="0">
                <a:solidFill>
                  <a:srgbClr val="FFFFFF"/>
                </a:solidFill>
                <a:latin typeface="+mj-ea"/>
                <a:ea typeface="+mj-ea"/>
                <a:cs typeface="Effra"/>
                <a:sym typeface="Effra"/>
              </a:rPr>
              <a:t>または経済的エンパワーメント</a:t>
            </a:r>
          </a:p>
        </p:txBody>
      </p:sp>
      <p:sp>
        <p:nvSpPr>
          <p:cNvPr id="24" name="Freeform 24">
            <a:extLst>
              <a:ext uri="{FF2B5EF4-FFF2-40B4-BE49-F238E27FC236}">
                <a16:creationId xmlns:a16="http://schemas.microsoft.com/office/drawing/2014/main" id="{45932A9A-66D2-03A0-5DFB-EB91CA5A8AF0}"/>
              </a:ext>
            </a:extLst>
          </p:cNvPr>
          <p:cNvSpPr/>
          <p:nvPr/>
        </p:nvSpPr>
        <p:spPr>
          <a:xfrm>
            <a:off x="983724" y="796917"/>
            <a:ext cx="1982724" cy="1263986"/>
          </a:xfrm>
          <a:custGeom>
            <a:avLst/>
            <a:gdLst/>
            <a:ahLst/>
            <a:cxnLst/>
            <a:rect l="l" t="t" r="r" b="b"/>
            <a:pathLst>
              <a:path w="1982724" h="1263986">
                <a:moveTo>
                  <a:pt x="0" y="0"/>
                </a:moveTo>
                <a:lnTo>
                  <a:pt x="1982724" y="0"/>
                </a:lnTo>
                <a:lnTo>
                  <a:pt x="1982724" y="1263986"/>
                </a:lnTo>
                <a:lnTo>
                  <a:pt x="0" y="12639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
          </a:p>
        </p:txBody>
      </p:sp>
    </p:spTree>
    <p:extLst>
      <p:ext uri="{BB962C8B-B14F-4D97-AF65-F5344CB8AC3E}">
        <p14:creationId xmlns:p14="http://schemas.microsoft.com/office/powerpoint/2010/main" val="1332761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ja"/>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ja"/>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6979" b="-42639"/>
              </a:stretch>
            </a:blipFill>
          </p:spPr>
          <p:txBody>
            <a:bodyPr/>
            <a:lstStyle/>
            <a:p>
              <a:endParaRPr lang="ja"/>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ja"/>
          </a:p>
        </p:txBody>
      </p:sp>
      <p:sp>
        <p:nvSpPr>
          <p:cNvPr id="7" name="TextBox 7"/>
          <p:cNvSpPr txBox="1"/>
          <p:nvPr/>
        </p:nvSpPr>
        <p:spPr>
          <a:xfrm>
            <a:off x="2119463" y="3718746"/>
            <a:ext cx="7024537" cy="1535805"/>
          </a:xfrm>
          <a:prstGeom prst="rect">
            <a:avLst/>
          </a:prstGeom>
        </p:spPr>
        <p:txBody>
          <a:bodyPr wrap="square" lIns="0" tIns="0" rIns="0" bIns="0" rtlCol="0" anchor="t">
            <a:spAutoFit/>
          </a:bodyPr>
          <a:lstStyle/>
          <a:p>
            <a:pPr algn="l" rtl="0">
              <a:lnSpc>
                <a:spcPts val="6439"/>
              </a:lnSpc>
            </a:pPr>
            <a:r>
              <a:rPr lang="ja" sz="4599" b="0" i="0" u="none" baseline="0" dirty="0">
                <a:solidFill>
                  <a:srgbClr val="000000"/>
                </a:solidFill>
                <a:latin typeface="+mj-ea"/>
                <a:ea typeface="+mj-ea"/>
                <a:cs typeface="Calibri (MS)"/>
                <a:sym typeface="Calibri (MS)"/>
              </a:rPr>
              <a:t>会員が主体となって</a:t>
            </a:r>
            <a:br>
              <a:rPr lang="en-GB" altLang="ja" sz="4599" b="0" i="0" u="none" baseline="0" dirty="0">
                <a:solidFill>
                  <a:srgbClr val="000000"/>
                </a:solidFill>
                <a:latin typeface="+mj-ea"/>
                <a:ea typeface="+mj-ea"/>
                <a:cs typeface="Calibri (MS)"/>
                <a:sym typeface="Calibri (MS)"/>
              </a:rPr>
            </a:br>
            <a:r>
              <a:rPr lang="ja" sz="4599" b="0" i="0" u="none" baseline="0" dirty="0">
                <a:solidFill>
                  <a:srgbClr val="000000"/>
                </a:solidFill>
                <a:latin typeface="+mj-ea"/>
                <a:ea typeface="+mj-ea"/>
                <a:cs typeface="Calibri (MS)"/>
                <a:sym typeface="Calibri (MS)"/>
              </a:rPr>
              <a:t>推進すること</a:t>
            </a:r>
          </a:p>
        </p:txBody>
      </p:sp>
      <p:sp>
        <p:nvSpPr>
          <p:cNvPr id="8" name="TextBox 8"/>
          <p:cNvSpPr txBox="1"/>
          <p:nvPr/>
        </p:nvSpPr>
        <p:spPr>
          <a:xfrm>
            <a:off x="2119463" y="1192810"/>
            <a:ext cx="8153208" cy="1000274"/>
          </a:xfrm>
          <a:prstGeom prst="rect">
            <a:avLst/>
          </a:prstGeom>
        </p:spPr>
        <p:txBody>
          <a:bodyPr lIns="0" tIns="0" rIns="0" bIns="0" rtlCol="0" anchor="t">
            <a:spAutoFit/>
          </a:bodyPr>
          <a:lstStyle/>
          <a:p>
            <a:pPr algn="just" rtl="0">
              <a:lnSpc>
                <a:spcPts val="7799"/>
              </a:lnSpc>
            </a:pPr>
            <a:r>
              <a:rPr lang="ja" sz="6500" b="0" i="0" u="none" baseline="0" dirty="0">
                <a:solidFill>
                  <a:srgbClr val="A92A61"/>
                </a:solidFill>
                <a:latin typeface="+mj-ea"/>
                <a:ea typeface="+mj-ea"/>
                <a:cs typeface="Effra"/>
                <a:sym typeface="Effra"/>
              </a:rPr>
              <a:t>ソロプチミスト主導</a:t>
            </a:r>
          </a:p>
        </p:txBody>
      </p:sp>
      <p:sp>
        <p:nvSpPr>
          <p:cNvPr id="9" name="Freeform 9"/>
          <p:cNvSpPr/>
          <p:nvPr/>
        </p:nvSpPr>
        <p:spPr>
          <a:xfrm>
            <a:off x="870475" y="1228186"/>
            <a:ext cx="804521" cy="910349"/>
          </a:xfrm>
          <a:custGeom>
            <a:avLst/>
            <a:gdLst/>
            <a:ahLst/>
            <a:cxnLst/>
            <a:rect l="l" t="t" r="r" b="b"/>
            <a:pathLst>
              <a:path w="804521" h="910349">
                <a:moveTo>
                  <a:pt x="0" y="0"/>
                </a:moveTo>
                <a:lnTo>
                  <a:pt x="804521" y="0"/>
                </a:lnTo>
                <a:lnTo>
                  <a:pt x="804521" y="910349"/>
                </a:lnTo>
                <a:lnTo>
                  <a:pt x="0" y="91034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ja"/>
          </a:p>
        </p:txBody>
      </p:sp>
      <p:sp>
        <p:nvSpPr>
          <p:cNvPr id="10" name="TextBox 10"/>
          <p:cNvSpPr txBox="1"/>
          <p:nvPr/>
        </p:nvSpPr>
        <p:spPr>
          <a:xfrm>
            <a:off x="2119463" y="7118745"/>
            <a:ext cx="7024537" cy="1333698"/>
          </a:xfrm>
          <a:prstGeom prst="rect">
            <a:avLst/>
          </a:prstGeom>
        </p:spPr>
        <p:txBody>
          <a:bodyPr lIns="0" tIns="0" rIns="0" bIns="0" rtlCol="0" anchor="t">
            <a:spAutoFit/>
          </a:bodyPr>
          <a:lstStyle/>
          <a:p>
            <a:pPr algn="l" rtl="0">
              <a:lnSpc>
                <a:spcPts val="5243"/>
              </a:lnSpc>
            </a:pPr>
            <a:r>
              <a:rPr lang="ja" sz="4599" b="0" i="0" u="none" baseline="0" dirty="0">
                <a:solidFill>
                  <a:srgbClr val="000000"/>
                </a:solidFill>
                <a:latin typeface="+mj-ea"/>
                <a:ea typeface="+mj-ea"/>
                <a:cs typeface="Calibri (MS)"/>
                <a:sym typeface="Calibri (MS)"/>
              </a:rPr>
              <a:t>クラブ会員が直接的に</a:t>
            </a:r>
            <a:br>
              <a:rPr lang="en-GB" altLang="ja" sz="4599" b="0" i="0" u="none" baseline="0" dirty="0">
                <a:solidFill>
                  <a:srgbClr val="000000"/>
                </a:solidFill>
                <a:latin typeface="+mj-ea"/>
                <a:ea typeface="+mj-ea"/>
                <a:cs typeface="Calibri (MS)"/>
                <a:sym typeface="Calibri (MS)"/>
              </a:rPr>
            </a:br>
            <a:r>
              <a:rPr lang="ja" sz="4599" b="0" i="0" u="none" baseline="0" dirty="0">
                <a:solidFill>
                  <a:srgbClr val="000000"/>
                </a:solidFill>
                <a:latin typeface="+mj-ea"/>
                <a:ea typeface="+mj-ea"/>
                <a:cs typeface="Calibri (MS)"/>
                <a:sym typeface="Calibri (MS)"/>
              </a:rPr>
              <a:t>関与すること</a:t>
            </a:r>
          </a:p>
        </p:txBody>
      </p:sp>
      <p:sp>
        <p:nvSpPr>
          <p:cNvPr id="11" name="TextBox 11"/>
          <p:cNvSpPr txBox="1"/>
          <p:nvPr/>
        </p:nvSpPr>
        <p:spPr>
          <a:xfrm>
            <a:off x="2119463" y="5901405"/>
            <a:ext cx="7557937" cy="666849"/>
          </a:xfrm>
          <a:prstGeom prst="rect">
            <a:avLst/>
          </a:prstGeom>
        </p:spPr>
        <p:txBody>
          <a:bodyPr wrap="square" lIns="0" tIns="0" rIns="0" bIns="0" rtlCol="0" anchor="t">
            <a:spAutoFit/>
          </a:bodyPr>
          <a:lstStyle/>
          <a:p>
            <a:pPr algn="l" rtl="0">
              <a:lnSpc>
                <a:spcPts val="5243"/>
              </a:lnSpc>
            </a:pPr>
            <a:r>
              <a:rPr lang="ja" sz="4599" b="0" i="0" u="none" baseline="0" dirty="0">
                <a:solidFill>
                  <a:srgbClr val="000000"/>
                </a:solidFill>
                <a:latin typeface="+mj-ea"/>
                <a:ea typeface="+mj-ea"/>
                <a:cs typeface="Calibri (MS)"/>
                <a:sym typeface="Calibri (MS)"/>
              </a:rPr>
              <a:t>他の団体への寄付でないこと</a:t>
            </a:r>
          </a:p>
        </p:txBody>
      </p:sp>
      <p:grpSp>
        <p:nvGrpSpPr>
          <p:cNvPr id="12" name="Group 12"/>
          <p:cNvGrpSpPr/>
          <p:nvPr/>
        </p:nvGrpSpPr>
        <p:grpSpPr>
          <a:xfrm rot="5400000">
            <a:off x="1424673" y="4004894"/>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1416419" y="6093717"/>
            <a:ext cx="500647" cy="421559"/>
            <a:chOff x="0" y="0"/>
            <a:chExt cx="812800" cy="684401"/>
          </a:xfrm>
        </p:grpSpPr>
        <p:sp>
          <p:nvSpPr>
            <p:cNvPr id="16" name="Freeform 16"/>
            <p:cNvSpPr/>
            <p:nvPr/>
          </p:nvSpPr>
          <p:spPr>
            <a:xfrm>
              <a:off x="66617" y="88022"/>
              <a:ext cx="679567" cy="596379"/>
            </a:xfrm>
            <a:custGeom>
              <a:avLst/>
              <a:gdLst/>
              <a:ahLst/>
              <a:cxnLst/>
              <a:rect l="l" t="t" r="r" b="b"/>
              <a:pathLst>
                <a:path w="679567" h="596379">
                  <a:moveTo>
                    <a:pt x="418737" y="44941"/>
                  </a:moveTo>
                  <a:lnTo>
                    <a:pt x="667229" y="463415"/>
                  </a:lnTo>
                  <a:cubicBezTo>
                    <a:pt x="683383" y="490620"/>
                    <a:pt x="683694" y="524403"/>
                    <a:pt x="668042" y="551900"/>
                  </a:cubicBezTo>
                  <a:cubicBezTo>
                    <a:pt x="652390" y="579397"/>
                    <a:pt x="623185" y="596379"/>
                    <a:pt x="591545" y="596379"/>
                  </a:cubicBezTo>
                  <a:lnTo>
                    <a:pt x="88021" y="596379"/>
                  </a:lnTo>
                  <a:cubicBezTo>
                    <a:pt x="56381" y="596379"/>
                    <a:pt x="27176" y="579397"/>
                    <a:pt x="11524" y="551900"/>
                  </a:cubicBezTo>
                  <a:cubicBezTo>
                    <a:pt x="-4128" y="524403"/>
                    <a:pt x="-3817" y="490620"/>
                    <a:pt x="12337" y="463415"/>
                  </a:cubicBezTo>
                  <a:lnTo>
                    <a:pt x="260829" y="44941"/>
                  </a:lnTo>
                  <a:cubicBezTo>
                    <a:pt x="277374" y="17079"/>
                    <a:pt x="307379" y="0"/>
                    <a:pt x="339783" y="0"/>
                  </a:cubicBezTo>
                  <a:cubicBezTo>
                    <a:pt x="372187" y="0"/>
                    <a:pt x="402192" y="17079"/>
                    <a:pt x="418737" y="44941"/>
                  </a:cubicBezTo>
                  <a:close/>
                </a:path>
              </a:pathLst>
            </a:custGeom>
            <a:solidFill>
              <a:srgbClr val="518BC9">
                <a:alpha val="89804"/>
              </a:srgbClr>
            </a:solidFill>
          </p:spPr>
          <p:txBody>
            <a:bodyPr/>
            <a:lstStyle/>
            <a:p>
              <a:endParaRPr lang="ja"/>
            </a:p>
          </p:txBody>
        </p:sp>
        <p:sp>
          <p:nvSpPr>
            <p:cNvPr id="17" name="TextBox 17"/>
            <p:cNvSpPr txBox="1"/>
            <p:nvPr/>
          </p:nvSpPr>
          <p:spPr>
            <a:xfrm>
              <a:off x="127000" y="251082"/>
              <a:ext cx="558800" cy="384432"/>
            </a:xfrm>
            <a:prstGeom prst="rect">
              <a:avLst/>
            </a:prstGeom>
          </p:spPr>
          <p:txBody>
            <a:bodyPr lIns="50800" tIns="50800" rIns="50800" bIns="50800" rtlCol="0" anchor="ctr"/>
            <a:lstStyle/>
            <a:p>
              <a:pPr algn="ctr" rtl="0">
                <a:lnSpc>
                  <a:spcPts val="3750"/>
                </a:lnSpc>
              </a:pPr>
              <a:endParaRPr/>
            </a:p>
          </p:txBody>
        </p:sp>
      </p:grpSp>
      <p:grpSp>
        <p:nvGrpSpPr>
          <p:cNvPr id="18" name="Group 18"/>
          <p:cNvGrpSpPr/>
          <p:nvPr/>
        </p:nvGrpSpPr>
        <p:grpSpPr>
          <a:xfrm rot="5400000">
            <a:off x="1424673" y="7268621"/>
            <a:ext cx="500647" cy="438066"/>
            <a:chOff x="0" y="0"/>
            <a:chExt cx="812800" cy="711200"/>
          </a:xfrm>
        </p:grpSpPr>
        <p:sp>
          <p:nvSpPr>
            <p:cNvPr id="19" name="Freeform 19"/>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9"/>
          <p:cNvGrpSpPr/>
          <p:nvPr/>
        </p:nvGrpSpPr>
        <p:grpSpPr>
          <a:xfrm>
            <a:off x="5334000" y="2160169"/>
            <a:ext cx="7558893" cy="5014247"/>
            <a:chOff x="0" y="0"/>
            <a:chExt cx="952253" cy="1075768"/>
          </a:xfrm>
        </p:grpSpPr>
        <p:sp>
          <p:nvSpPr>
            <p:cNvPr id="50" name="Freeform 10"/>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ja"/>
            </a:p>
          </p:txBody>
        </p:sp>
        <p:sp>
          <p:nvSpPr>
            <p:cNvPr id="51" name="TextBox 11"/>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46" name="Group 19">
            <a:extLst>
              <a:ext uri="{FF2B5EF4-FFF2-40B4-BE49-F238E27FC236}">
                <a16:creationId xmlns:a16="http://schemas.microsoft.com/office/drawing/2014/main" id="{15A5F3CB-C727-FFBA-C253-D88555B3E17F}"/>
              </a:ext>
            </a:extLst>
          </p:cNvPr>
          <p:cNvGrpSpPr/>
          <p:nvPr/>
        </p:nvGrpSpPr>
        <p:grpSpPr>
          <a:xfrm>
            <a:off x="8090811" y="4610796"/>
            <a:ext cx="2099396" cy="2154982"/>
            <a:chOff x="0" y="0"/>
            <a:chExt cx="698500" cy="812800"/>
          </a:xfrm>
        </p:grpSpPr>
        <p:sp>
          <p:nvSpPr>
            <p:cNvPr id="47" name="Freeform 20">
              <a:extLst>
                <a:ext uri="{FF2B5EF4-FFF2-40B4-BE49-F238E27FC236}">
                  <a16:creationId xmlns:a16="http://schemas.microsoft.com/office/drawing/2014/main" id="{50C65C7D-2C16-8E9C-E9E6-674547FEB58D}"/>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ja"/>
            </a:p>
          </p:txBody>
        </p:sp>
        <p:sp>
          <p:nvSpPr>
            <p:cNvPr id="48" name="TextBox 21">
              <a:extLst>
                <a:ext uri="{FF2B5EF4-FFF2-40B4-BE49-F238E27FC236}">
                  <a16:creationId xmlns:a16="http://schemas.microsoft.com/office/drawing/2014/main" id="{4F269DA8-1A36-8107-E6E1-9FFBC253449F}"/>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2" name="Freeform 2"/>
          <p:cNvSpPr/>
          <p:nvPr/>
        </p:nvSpPr>
        <p:spPr>
          <a:xfrm>
            <a:off x="-2564107" y="-7353548"/>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dirty="0"/>
          </a:p>
        </p:txBody>
      </p:sp>
      <p:sp>
        <p:nvSpPr>
          <p:cNvPr id="14" name="TextBox 14"/>
          <p:cNvSpPr txBox="1"/>
          <p:nvPr/>
        </p:nvSpPr>
        <p:spPr>
          <a:xfrm>
            <a:off x="9353311" y="5181668"/>
            <a:ext cx="1661344" cy="1074029"/>
          </a:xfrm>
          <a:prstGeom prst="rect">
            <a:avLst/>
          </a:prstGeom>
        </p:spPr>
        <p:txBody>
          <a:bodyPr lIns="50800" tIns="50800" rIns="50800" bIns="50800" rtlCol="0" anchor="ctr"/>
          <a:lstStyle/>
          <a:p>
            <a:pPr algn="ctr" rtl="0">
              <a:lnSpc>
                <a:spcPts val="2100"/>
              </a:lnSpc>
            </a:pPr>
            <a:endParaRPr/>
          </a:p>
        </p:txBody>
      </p:sp>
      <p:sp>
        <p:nvSpPr>
          <p:cNvPr id="15" name="Freeform 15"/>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ja"/>
          </a:p>
        </p:txBody>
      </p:sp>
      <p:sp>
        <p:nvSpPr>
          <p:cNvPr id="21" name="TextBox 21"/>
          <p:cNvSpPr txBox="1"/>
          <p:nvPr/>
        </p:nvSpPr>
        <p:spPr>
          <a:xfrm>
            <a:off x="10676670" y="3421640"/>
            <a:ext cx="899344" cy="649981"/>
          </a:xfrm>
          <a:prstGeom prst="rect">
            <a:avLst/>
          </a:prstGeom>
        </p:spPr>
        <p:txBody>
          <a:bodyPr lIns="50800" tIns="50800" rIns="50800" bIns="50800" rtlCol="0" anchor="ctr"/>
          <a:lstStyle/>
          <a:p>
            <a:pPr algn="ctr" rtl="0">
              <a:lnSpc>
                <a:spcPts val="2100"/>
              </a:lnSpc>
            </a:pPr>
            <a:endParaRPr/>
          </a:p>
        </p:txBody>
      </p:sp>
      <p:grpSp>
        <p:nvGrpSpPr>
          <p:cNvPr id="28" name="Group 28"/>
          <p:cNvGrpSpPr/>
          <p:nvPr/>
        </p:nvGrpSpPr>
        <p:grpSpPr>
          <a:xfrm>
            <a:off x="-674710" y="8498591"/>
            <a:ext cx="19281670" cy="2271793"/>
            <a:chOff x="0" y="0"/>
            <a:chExt cx="5078300" cy="598332"/>
          </a:xfrm>
        </p:grpSpPr>
        <p:sp>
          <p:nvSpPr>
            <p:cNvPr id="29" name="Freeform 29"/>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30" name="TextBox 30"/>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34" name="TextBox 34"/>
          <p:cNvSpPr txBox="1"/>
          <p:nvPr/>
        </p:nvSpPr>
        <p:spPr>
          <a:xfrm>
            <a:off x="5334000" y="2694320"/>
            <a:ext cx="7558893" cy="1594667"/>
          </a:xfrm>
          <a:prstGeom prst="rect">
            <a:avLst/>
          </a:prstGeom>
        </p:spPr>
        <p:txBody>
          <a:bodyPr wrap="square" lIns="0" tIns="0" rIns="0" bIns="0" rtlCol="0" anchor="t">
            <a:spAutoFit/>
          </a:bodyPr>
          <a:lstStyle/>
          <a:p>
            <a:pPr algn="ctr" rtl="0">
              <a:lnSpc>
                <a:spcPts val="14557"/>
              </a:lnSpc>
            </a:pPr>
            <a:r>
              <a:rPr lang="ja" sz="8800" b="1" i="0" u="none" baseline="0" dirty="0">
                <a:solidFill>
                  <a:srgbClr val="A92A61"/>
                </a:solidFill>
                <a:latin typeface="+mj-ea"/>
                <a:ea typeface="+mj-ea"/>
                <a:cs typeface="Calibri (MS) Bold"/>
                <a:sym typeface="Calibri (MS) Bold"/>
              </a:rPr>
              <a:t>6月30日まで</a:t>
            </a:r>
          </a:p>
        </p:txBody>
      </p:sp>
      <p:sp>
        <p:nvSpPr>
          <p:cNvPr id="39" name="TextBox 39"/>
          <p:cNvSpPr txBox="1"/>
          <p:nvPr/>
        </p:nvSpPr>
        <p:spPr>
          <a:xfrm>
            <a:off x="5063905" y="959532"/>
            <a:ext cx="8153208" cy="1000274"/>
          </a:xfrm>
          <a:prstGeom prst="rect">
            <a:avLst/>
          </a:prstGeom>
        </p:spPr>
        <p:txBody>
          <a:bodyPr lIns="0" tIns="0" rIns="0" bIns="0" rtlCol="0" anchor="t">
            <a:spAutoFit/>
          </a:bodyPr>
          <a:lstStyle/>
          <a:p>
            <a:pPr algn="ctr" rtl="0">
              <a:lnSpc>
                <a:spcPts val="7799"/>
              </a:lnSpc>
            </a:pPr>
            <a:r>
              <a:rPr lang="ja" sz="6500" b="0" i="0" u="none" baseline="0" dirty="0">
                <a:solidFill>
                  <a:srgbClr val="293374"/>
                </a:solidFill>
                <a:latin typeface="+mj-ea"/>
                <a:ea typeface="+mj-ea"/>
                <a:cs typeface="Effra"/>
                <a:sym typeface="Effra"/>
              </a:rPr>
              <a:t>SIAへの報告</a:t>
            </a:r>
          </a:p>
        </p:txBody>
      </p:sp>
      <p:sp>
        <p:nvSpPr>
          <p:cNvPr id="44" name="Freeform 4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
        <p:nvSpPr>
          <p:cNvPr id="45" name="Freeform 13">
            <a:extLst>
              <a:ext uri="{FF2B5EF4-FFF2-40B4-BE49-F238E27FC236}">
                <a16:creationId xmlns:a16="http://schemas.microsoft.com/office/drawing/2014/main" id="{8B286910-6CCB-8AED-0CB5-D554985C864D}"/>
              </a:ext>
            </a:extLst>
          </p:cNvPr>
          <p:cNvSpPr/>
          <p:nvPr/>
        </p:nvSpPr>
        <p:spPr>
          <a:xfrm>
            <a:off x="8492119" y="4989925"/>
            <a:ext cx="1296780" cy="1296780"/>
          </a:xfrm>
          <a:custGeom>
            <a:avLst/>
            <a:gdLst/>
            <a:ahLst/>
            <a:cxnLst/>
            <a:rect l="l" t="t" r="r" b="b"/>
            <a:pathLst>
              <a:path w="1296780" h="1296780">
                <a:moveTo>
                  <a:pt x="0" y="0"/>
                </a:moveTo>
                <a:lnTo>
                  <a:pt x="1296781" y="0"/>
                </a:lnTo>
                <a:lnTo>
                  <a:pt x="1296781" y="1296781"/>
                </a:lnTo>
                <a:lnTo>
                  <a:pt x="0" y="1296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54" name="TextBox 10">
            <a:extLst>
              <a:ext uri="{FF2B5EF4-FFF2-40B4-BE49-F238E27FC236}">
                <a16:creationId xmlns:a16="http://schemas.microsoft.com/office/drawing/2014/main" id="{7C93B0A7-F61F-5DAA-B7E5-D07AF64335F7}"/>
              </a:ext>
            </a:extLst>
          </p:cNvPr>
          <p:cNvSpPr txBox="1"/>
          <p:nvPr/>
        </p:nvSpPr>
        <p:spPr>
          <a:xfrm>
            <a:off x="1137645" y="8712994"/>
            <a:ext cx="12071447" cy="1231106"/>
          </a:xfrm>
          <a:prstGeom prst="rect">
            <a:avLst/>
          </a:prstGeom>
        </p:spPr>
        <p:txBody>
          <a:bodyPr wrap="square" lIns="0" tIns="0" rIns="0" bIns="0" rtlCol="0" anchor="t">
            <a:spAutoFit/>
          </a:bodyPr>
          <a:lstStyle/>
          <a:p>
            <a:pPr algn="l" rtl="0"/>
            <a:r>
              <a:rPr lang="ja" sz="4000" b="0" i="0" u="none" baseline="0" dirty="0">
                <a:solidFill>
                  <a:srgbClr val="FFFFFF"/>
                </a:solidFill>
                <a:latin typeface="+mj-ea"/>
                <a:ea typeface="+mj-ea"/>
                <a:cs typeface="Effra"/>
                <a:sym typeface="Effra"/>
              </a:rPr>
              <a:t>ご質問がある方は、program@soroptimist.org まで</a:t>
            </a:r>
            <a:br>
              <a:rPr lang="en-GB" altLang="ja" sz="4000" b="0" i="0" u="none" baseline="0" dirty="0">
                <a:solidFill>
                  <a:srgbClr val="FFFFFF"/>
                </a:solidFill>
                <a:latin typeface="+mj-ea"/>
                <a:ea typeface="+mj-ea"/>
                <a:cs typeface="Effra"/>
                <a:sym typeface="Effra"/>
              </a:rPr>
            </a:br>
            <a:r>
              <a:rPr lang="ja" sz="4000" b="0" i="0" u="none" baseline="0" dirty="0">
                <a:solidFill>
                  <a:srgbClr val="FFFFFF"/>
                </a:solidFill>
                <a:latin typeface="+mj-ea"/>
                <a:ea typeface="+mj-ea"/>
                <a:cs typeface="Effra"/>
                <a:sym typeface="Effra"/>
              </a:rPr>
              <a:t>eメールでお問い合わせください。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9">
            <a:extLst>
              <a:ext uri="{FF2B5EF4-FFF2-40B4-BE49-F238E27FC236}">
                <a16:creationId xmlns:a16="http://schemas.microsoft.com/office/drawing/2014/main" id="{5C1C33B0-EB1B-58FE-9825-5CB9960BE2D1}"/>
              </a:ext>
            </a:extLst>
          </p:cNvPr>
          <p:cNvGrpSpPr/>
          <p:nvPr/>
        </p:nvGrpSpPr>
        <p:grpSpPr>
          <a:xfrm>
            <a:off x="9848656" y="6334574"/>
            <a:ext cx="4353932" cy="3458569"/>
            <a:chOff x="0" y="0"/>
            <a:chExt cx="952253" cy="1075768"/>
          </a:xfrm>
        </p:grpSpPr>
        <p:sp>
          <p:nvSpPr>
            <p:cNvPr id="45" name="Freeform 10">
              <a:extLst>
                <a:ext uri="{FF2B5EF4-FFF2-40B4-BE49-F238E27FC236}">
                  <a16:creationId xmlns:a16="http://schemas.microsoft.com/office/drawing/2014/main" id="{A510B977-9F44-9176-21C5-518D8AB7A56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ja"/>
            </a:p>
          </p:txBody>
        </p:sp>
        <p:sp>
          <p:nvSpPr>
            <p:cNvPr id="46" name="TextBox 11">
              <a:extLst>
                <a:ext uri="{FF2B5EF4-FFF2-40B4-BE49-F238E27FC236}">
                  <a16:creationId xmlns:a16="http://schemas.microsoft.com/office/drawing/2014/main" id="{43D6987D-BEE1-69A1-4308-48EC9CD6E17D}"/>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41" name="Group 9">
            <a:extLst>
              <a:ext uri="{FF2B5EF4-FFF2-40B4-BE49-F238E27FC236}">
                <a16:creationId xmlns:a16="http://schemas.microsoft.com/office/drawing/2014/main" id="{796D1A27-BC7F-31D2-1E8F-C9ABA8A89CCC}"/>
              </a:ext>
            </a:extLst>
          </p:cNvPr>
          <p:cNvGrpSpPr/>
          <p:nvPr/>
        </p:nvGrpSpPr>
        <p:grpSpPr>
          <a:xfrm>
            <a:off x="4083137" y="6326508"/>
            <a:ext cx="4353932" cy="3458569"/>
            <a:chOff x="0" y="0"/>
            <a:chExt cx="952253" cy="1075768"/>
          </a:xfrm>
        </p:grpSpPr>
        <p:sp>
          <p:nvSpPr>
            <p:cNvPr id="42" name="Freeform 10">
              <a:extLst>
                <a:ext uri="{FF2B5EF4-FFF2-40B4-BE49-F238E27FC236}">
                  <a16:creationId xmlns:a16="http://schemas.microsoft.com/office/drawing/2014/main" id="{84A6B842-B982-4573-CDA5-2E367FD21B00}"/>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ja"/>
            </a:p>
          </p:txBody>
        </p:sp>
        <p:sp>
          <p:nvSpPr>
            <p:cNvPr id="43" name="TextBox 11">
              <a:extLst>
                <a:ext uri="{FF2B5EF4-FFF2-40B4-BE49-F238E27FC236}">
                  <a16:creationId xmlns:a16="http://schemas.microsoft.com/office/drawing/2014/main" id="{11FD0249-970C-2FA7-C8A5-5D7AA25C5ED5}"/>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38" name="Group 9">
            <a:extLst>
              <a:ext uri="{FF2B5EF4-FFF2-40B4-BE49-F238E27FC236}">
                <a16:creationId xmlns:a16="http://schemas.microsoft.com/office/drawing/2014/main" id="{38E5C615-B278-60D3-0F0B-4E1C10C60587}"/>
              </a:ext>
            </a:extLst>
          </p:cNvPr>
          <p:cNvGrpSpPr/>
          <p:nvPr/>
        </p:nvGrpSpPr>
        <p:grpSpPr>
          <a:xfrm>
            <a:off x="12714184" y="2704578"/>
            <a:ext cx="4353932" cy="3458569"/>
            <a:chOff x="0" y="0"/>
            <a:chExt cx="952253" cy="1075768"/>
          </a:xfrm>
        </p:grpSpPr>
        <p:sp>
          <p:nvSpPr>
            <p:cNvPr id="39" name="Freeform 10">
              <a:extLst>
                <a:ext uri="{FF2B5EF4-FFF2-40B4-BE49-F238E27FC236}">
                  <a16:creationId xmlns:a16="http://schemas.microsoft.com/office/drawing/2014/main" id="{62E277FD-3929-A5D8-822B-669BE9A6D4F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ja"/>
            </a:p>
          </p:txBody>
        </p:sp>
        <p:sp>
          <p:nvSpPr>
            <p:cNvPr id="40" name="TextBox 11">
              <a:extLst>
                <a:ext uri="{FF2B5EF4-FFF2-40B4-BE49-F238E27FC236}">
                  <a16:creationId xmlns:a16="http://schemas.microsoft.com/office/drawing/2014/main" id="{91EE7926-4EC3-79FA-937D-E9387447A75A}"/>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35" name="Group 9">
            <a:extLst>
              <a:ext uri="{FF2B5EF4-FFF2-40B4-BE49-F238E27FC236}">
                <a16:creationId xmlns:a16="http://schemas.microsoft.com/office/drawing/2014/main" id="{66ACC464-A4EF-D174-DD75-2808FBFA51C5}"/>
              </a:ext>
            </a:extLst>
          </p:cNvPr>
          <p:cNvGrpSpPr/>
          <p:nvPr/>
        </p:nvGrpSpPr>
        <p:grpSpPr>
          <a:xfrm>
            <a:off x="6981990" y="2699353"/>
            <a:ext cx="4353932" cy="3458569"/>
            <a:chOff x="0" y="0"/>
            <a:chExt cx="952253" cy="1075768"/>
          </a:xfrm>
        </p:grpSpPr>
        <p:sp>
          <p:nvSpPr>
            <p:cNvPr id="36" name="Freeform 10">
              <a:extLst>
                <a:ext uri="{FF2B5EF4-FFF2-40B4-BE49-F238E27FC236}">
                  <a16:creationId xmlns:a16="http://schemas.microsoft.com/office/drawing/2014/main" id="{9F76D6A8-F6EB-5887-5A88-9A7A9A28BA6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ja"/>
            </a:p>
          </p:txBody>
        </p:sp>
        <p:sp>
          <p:nvSpPr>
            <p:cNvPr id="37" name="TextBox 11">
              <a:extLst>
                <a:ext uri="{FF2B5EF4-FFF2-40B4-BE49-F238E27FC236}">
                  <a16:creationId xmlns:a16="http://schemas.microsoft.com/office/drawing/2014/main" id="{752BA9CE-4724-D5AB-864B-0D032468DEE5}"/>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32" name="Group 9">
            <a:extLst>
              <a:ext uri="{FF2B5EF4-FFF2-40B4-BE49-F238E27FC236}">
                <a16:creationId xmlns:a16="http://schemas.microsoft.com/office/drawing/2014/main" id="{5BA95225-C67C-1F51-3A96-8E1D541D1510}"/>
              </a:ext>
            </a:extLst>
          </p:cNvPr>
          <p:cNvGrpSpPr/>
          <p:nvPr/>
        </p:nvGrpSpPr>
        <p:grpSpPr>
          <a:xfrm>
            <a:off x="1249796" y="2622333"/>
            <a:ext cx="4353932" cy="3458569"/>
            <a:chOff x="0" y="0"/>
            <a:chExt cx="952253" cy="1075768"/>
          </a:xfrm>
        </p:grpSpPr>
        <p:sp>
          <p:nvSpPr>
            <p:cNvPr id="33" name="Freeform 10">
              <a:extLst>
                <a:ext uri="{FF2B5EF4-FFF2-40B4-BE49-F238E27FC236}">
                  <a16:creationId xmlns:a16="http://schemas.microsoft.com/office/drawing/2014/main" id="{B6A3471D-5918-AC06-29A9-E5F32E484067}"/>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ja"/>
            </a:p>
          </p:txBody>
        </p:sp>
        <p:sp>
          <p:nvSpPr>
            <p:cNvPr id="34" name="TextBox 11">
              <a:extLst>
                <a:ext uri="{FF2B5EF4-FFF2-40B4-BE49-F238E27FC236}">
                  <a16:creationId xmlns:a16="http://schemas.microsoft.com/office/drawing/2014/main" id="{AA354CB3-8B4D-49ED-7D69-4FD9DC4E0A07}"/>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2" name="Group 2"/>
          <p:cNvGrpSpPr/>
          <p:nvPr/>
        </p:nvGrpSpPr>
        <p:grpSpPr>
          <a:xfrm>
            <a:off x="-466923" y="-436199"/>
            <a:ext cx="19281670" cy="2691533"/>
            <a:chOff x="0" y="0"/>
            <a:chExt cx="5078300" cy="708881"/>
          </a:xfrm>
        </p:grpSpPr>
        <p:sp>
          <p:nvSpPr>
            <p:cNvPr id="3" name="Freeform 3"/>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ja"/>
          </a:p>
        </p:txBody>
      </p:sp>
      <p:grpSp>
        <p:nvGrpSpPr>
          <p:cNvPr id="6" name="Group 6"/>
          <p:cNvGrpSpPr/>
          <p:nvPr/>
        </p:nvGrpSpPr>
        <p:grpSpPr>
          <a:xfrm>
            <a:off x="2625351" y="2893607"/>
            <a:ext cx="1697723" cy="169772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374"/>
            </a:solidFill>
          </p:spPr>
          <p:txBody>
            <a:bodyPr/>
            <a:lstStyle/>
            <a:p>
              <a:endParaRPr lang="ja"/>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9" name="TextBox 9"/>
          <p:cNvSpPr txBox="1"/>
          <p:nvPr/>
        </p:nvSpPr>
        <p:spPr>
          <a:xfrm>
            <a:off x="1249796" y="4771134"/>
            <a:ext cx="4353932" cy="1154162"/>
          </a:xfrm>
          <a:prstGeom prst="rect">
            <a:avLst/>
          </a:prstGeom>
        </p:spPr>
        <p:txBody>
          <a:bodyPr wrap="square" lIns="0" tIns="0" rIns="0" bIns="0" rtlCol="0" anchor="t">
            <a:spAutoFit/>
          </a:bodyPr>
          <a:lstStyle/>
          <a:p>
            <a:pPr algn="ctr" rtl="0">
              <a:lnSpc>
                <a:spcPts val="4500"/>
              </a:lnSpc>
            </a:pPr>
            <a:r>
              <a:rPr lang="ja" sz="4000" b="1" i="0" u="none" baseline="0" dirty="0">
                <a:solidFill>
                  <a:srgbClr val="000000"/>
                </a:solidFill>
                <a:latin typeface="+mj-ea"/>
                <a:ea typeface="+mj-ea"/>
                <a:cs typeface="Calibri (MS) Bold"/>
                <a:sym typeface="Calibri (MS) Bold"/>
              </a:rPr>
              <a:t>理解促進</a:t>
            </a:r>
            <a:br>
              <a:rPr lang="en-GB" altLang="ja" sz="4000" b="1" i="0" u="none" baseline="0" dirty="0">
                <a:solidFill>
                  <a:srgbClr val="000000"/>
                </a:solidFill>
                <a:latin typeface="+mj-ea"/>
                <a:ea typeface="+mj-ea"/>
                <a:cs typeface="Calibri (MS) Bold"/>
                <a:sym typeface="Calibri (MS) Bold"/>
              </a:rPr>
            </a:br>
            <a:r>
              <a:rPr lang="ja" sz="4000" b="1" i="0" u="none" baseline="0" dirty="0">
                <a:solidFill>
                  <a:srgbClr val="000000"/>
                </a:solidFill>
                <a:latin typeface="+mj-ea"/>
                <a:ea typeface="+mj-ea"/>
                <a:cs typeface="Calibri (MS) Bold"/>
                <a:sym typeface="Calibri (MS) Bold"/>
              </a:rPr>
              <a:t>プロジェクト</a:t>
            </a:r>
          </a:p>
        </p:txBody>
      </p:sp>
      <p:sp>
        <p:nvSpPr>
          <p:cNvPr id="10" name="TextBox 10"/>
          <p:cNvSpPr txBox="1"/>
          <p:nvPr/>
        </p:nvSpPr>
        <p:spPr>
          <a:xfrm>
            <a:off x="1005748" y="694450"/>
            <a:ext cx="9814652" cy="1000274"/>
          </a:xfrm>
          <a:prstGeom prst="rect">
            <a:avLst/>
          </a:prstGeom>
        </p:spPr>
        <p:txBody>
          <a:bodyPr wrap="square" lIns="0" tIns="0" rIns="0" bIns="0" rtlCol="0" anchor="t">
            <a:spAutoFit/>
          </a:bodyPr>
          <a:lstStyle/>
          <a:p>
            <a:pPr algn="l" rtl="0">
              <a:lnSpc>
                <a:spcPts val="7799"/>
              </a:lnSpc>
            </a:pPr>
            <a:r>
              <a:rPr lang="ja" sz="6500" b="0" i="0" u="none" baseline="0" dirty="0">
                <a:solidFill>
                  <a:srgbClr val="FFFFFF"/>
                </a:solidFill>
                <a:latin typeface="+mj-ea"/>
                <a:ea typeface="+mj-ea"/>
                <a:cs typeface="Effra"/>
                <a:sym typeface="Effra"/>
              </a:rPr>
              <a:t>不適格なプロジェクト</a:t>
            </a:r>
          </a:p>
        </p:txBody>
      </p:sp>
      <p:sp>
        <p:nvSpPr>
          <p:cNvPr id="11" name="Freeform 11"/>
          <p:cNvSpPr/>
          <p:nvPr/>
        </p:nvSpPr>
        <p:spPr>
          <a:xfrm>
            <a:off x="2966386" y="3173431"/>
            <a:ext cx="1076863" cy="1076863"/>
          </a:xfrm>
          <a:custGeom>
            <a:avLst/>
            <a:gdLst/>
            <a:ahLst/>
            <a:cxnLst/>
            <a:rect l="l" t="t" r="r" b="b"/>
            <a:pathLst>
              <a:path w="1076863" h="1076863">
                <a:moveTo>
                  <a:pt x="0" y="0"/>
                </a:moveTo>
                <a:lnTo>
                  <a:pt x="1076863" y="0"/>
                </a:lnTo>
                <a:lnTo>
                  <a:pt x="1076863" y="1076863"/>
                </a:lnTo>
                <a:lnTo>
                  <a:pt x="0" y="1076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grpSp>
        <p:nvGrpSpPr>
          <p:cNvPr id="12" name="Group 12"/>
          <p:cNvGrpSpPr/>
          <p:nvPr/>
        </p:nvGrpSpPr>
        <p:grpSpPr>
          <a:xfrm>
            <a:off x="8310094" y="2893607"/>
            <a:ext cx="1697723" cy="169772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4075"/>
            </a:solidFill>
          </p:spPr>
          <p:txBody>
            <a:bodyPr/>
            <a:lstStyle/>
            <a:p>
              <a:endParaRPr lang="ja"/>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15" name="Freeform 15"/>
          <p:cNvSpPr/>
          <p:nvPr/>
        </p:nvSpPr>
        <p:spPr>
          <a:xfrm>
            <a:off x="8599485" y="3157338"/>
            <a:ext cx="1148854" cy="1054857"/>
          </a:xfrm>
          <a:custGeom>
            <a:avLst/>
            <a:gdLst/>
            <a:ahLst/>
            <a:cxnLst/>
            <a:rect l="l" t="t" r="r" b="b"/>
            <a:pathLst>
              <a:path w="1148854" h="1054857">
                <a:moveTo>
                  <a:pt x="0" y="0"/>
                </a:moveTo>
                <a:lnTo>
                  <a:pt x="1148853" y="0"/>
                </a:lnTo>
                <a:lnTo>
                  <a:pt x="1148853" y="1054856"/>
                </a:lnTo>
                <a:lnTo>
                  <a:pt x="0" y="10548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6" name="TextBox 16"/>
          <p:cNvSpPr txBox="1"/>
          <p:nvPr/>
        </p:nvSpPr>
        <p:spPr>
          <a:xfrm>
            <a:off x="6981990" y="4826540"/>
            <a:ext cx="4353932" cy="1154162"/>
          </a:xfrm>
          <a:prstGeom prst="rect">
            <a:avLst/>
          </a:prstGeom>
        </p:spPr>
        <p:txBody>
          <a:bodyPr wrap="square" lIns="0" tIns="0" rIns="0" bIns="0" rtlCol="0" anchor="t">
            <a:spAutoFit/>
          </a:bodyPr>
          <a:lstStyle/>
          <a:p>
            <a:pPr algn="ctr" rtl="0">
              <a:lnSpc>
                <a:spcPts val="4500"/>
              </a:lnSpc>
            </a:pPr>
            <a:r>
              <a:rPr lang="ja" sz="4000" b="1" i="0" u="none" baseline="0" dirty="0">
                <a:solidFill>
                  <a:srgbClr val="000000"/>
                </a:solidFill>
                <a:latin typeface="+mj-ea"/>
                <a:ea typeface="+mj-ea"/>
                <a:cs typeface="Calibri (MS) Bold"/>
                <a:sym typeface="Calibri (MS) Bold"/>
              </a:rPr>
              <a:t>全般的な社会的</a:t>
            </a:r>
            <a:br>
              <a:rPr lang="en-GB" altLang="ja" sz="4000" b="1" i="0" u="none" baseline="0" dirty="0">
                <a:solidFill>
                  <a:srgbClr val="000000"/>
                </a:solidFill>
                <a:latin typeface="+mj-ea"/>
                <a:ea typeface="+mj-ea"/>
                <a:cs typeface="Calibri (MS) Bold"/>
                <a:sym typeface="Calibri (MS) Bold"/>
              </a:rPr>
            </a:br>
            <a:r>
              <a:rPr lang="ja" sz="4000" b="1" i="0" u="none" baseline="0" dirty="0">
                <a:solidFill>
                  <a:srgbClr val="000000"/>
                </a:solidFill>
                <a:latin typeface="+mj-ea"/>
                <a:ea typeface="+mj-ea"/>
                <a:cs typeface="Calibri (MS) Bold"/>
                <a:sym typeface="Calibri (MS) Bold"/>
              </a:rPr>
              <a:t>エンパワーメント</a:t>
            </a:r>
          </a:p>
        </p:txBody>
      </p:sp>
      <p:grpSp>
        <p:nvGrpSpPr>
          <p:cNvPr id="17" name="Group 17"/>
          <p:cNvGrpSpPr/>
          <p:nvPr/>
        </p:nvGrpSpPr>
        <p:grpSpPr>
          <a:xfrm>
            <a:off x="13992222" y="2893607"/>
            <a:ext cx="1697723" cy="1697723"/>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9701"/>
            </a:solidFill>
          </p:spPr>
          <p:txBody>
            <a:bodyPr/>
            <a:lstStyle/>
            <a:p>
              <a:endParaRPr lang="ja"/>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20" name="Freeform 20"/>
          <p:cNvSpPr/>
          <p:nvPr/>
        </p:nvSpPr>
        <p:spPr>
          <a:xfrm>
            <a:off x="14253208" y="3156283"/>
            <a:ext cx="1175751" cy="1116963"/>
          </a:xfrm>
          <a:custGeom>
            <a:avLst/>
            <a:gdLst/>
            <a:ahLst/>
            <a:cxnLst/>
            <a:rect l="l" t="t" r="r" b="b"/>
            <a:pathLst>
              <a:path w="1175751" h="1116963">
                <a:moveTo>
                  <a:pt x="0" y="0"/>
                </a:moveTo>
                <a:lnTo>
                  <a:pt x="1175751" y="0"/>
                </a:lnTo>
                <a:lnTo>
                  <a:pt x="1175751" y="1116964"/>
                </a:lnTo>
                <a:lnTo>
                  <a:pt x="0" y="1116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ja"/>
          </a:p>
        </p:txBody>
      </p:sp>
      <p:sp>
        <p:nvSpPr>
          <p:cNvPr id="21" name="TextBox 21"/>
          <p:cNvSpPr txBox="1"/>
          <p:nvPr/>
        </p:nvSpPr>
        <p:spPr>
          <a:xfrm>
            <a:off x="12714184" y="4826540"/>
            <a:ext cx="4353932" cy="1154162"/>
          </a:xfrm>
          <a:prstGeom prst="rect">
            <a:avLst/>
          </a:prstGeom>
        </p:spPr>
        <p:txBody>
          <a:bodyPr wrap="square" lIns="0" tIns="0" rIns="0" bIns="0" rtlCol="0" anchor="t">
            <a:spAutoFit/>
          </a:bodyPr>
          <a:lstStyle/>
          <a:p>
            <a:pPr algn="ctr" rtl="0">
              <a:lnSpc>
                <a:spcPts val="4500"/>
              </a:lnSpc>
            </a:pPr>
            <a:r>
              <a:rPr lang="ja" sz="4000" b="1" i="0" u="none" baseline="0" dirty="0">
                <a:solidFill>
                  <a:srgbClr val="000000"/>
                </a:solidFill>
                <a:latin typeface="+mj-ea"/>
                <a:ea typeface="+mj-ea"/>
                <a:cs typeface="Calibri (MS) Bold"/>
                <a:sym typeface="Calibri (MS) Bold"/>
              </a:rPr>
              <a:t>「夢プログラム」 </a:t>
            </a:r>
          </a:p>
          <a:p>
            <a:pPr algn="ctr" rtl="0">
              <a:lnSpc>
                <a:spcPts val="4500"/>
              </a:lnSpc>
            </a:pPr>
            <a:r>
              <a:rPr lang="ja" sz="4000" b="1" i="0" u="none" baseline="0" dirty="0">
                <a:solidFill>
                  <a:srgbClr val="000000"/>
                </a:solidFill>
                <a:latin typeface="+mj-ea"/>
                <a:ea typeface="+mj-ea"/>
                <a:cs typeface="Calibri (MS) Bold"/>
                <a:sym typeface="Calibri (MS) Bold"/>
              </a:rPr>
              <a:t>業務</a:t>
            </a:r>
          </a:p>
        </p:txBody>
      </p:sp>
      <p:grpSp>
        <p:nvGrpSpPr>
          <p:cNvPr id="22" name="Group 22"/>
          <p:cNvGrpSpPr/>
          <p:nvPr/>
        </p:nvGrpSpPr>
        <p:grpSpPr>
          <a:xfrm>
            <a:off x="5435925" y="6619031"/>
            <a:ext cx="1697723" cy="169772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99AB"/>
            </a:solidFill>
          </p:spPr>
          <p:txBody>
            <a:bodyPr/>
            <a:lstStyle/>
            <a:p>
              <a:endParaRPr lang="ja"/>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grpSp>
        <p:nvGrpSpPr>
          <p:cNvPr id="25" name="Group 25"/>
          <p:cNvGrpSpPr/>
          <p:nvPr/>
        </p:nvGrpSpPr>
        <p:grpSpPr>
          <a:xfrm>
            <a:off x="11201400" y="6693911"/>
            <a:ext cx="1697723" cy="1697723"/>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B1A63"/>
            </a:solidFill>
          </p:spPr>
          <p:txBody>
            <a:bodyPr/>
            <a:lstStyle/>
            <a:p>
              <a:endParaRPr lang="ja"/>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28" name="TextBox 28"/>
          <p:cNvSpPr txBox="1"/>
          <p:nvPr/>
        </p:nvSpPr>
        <p:spPr>
          <a:xfrm>
            <a:off x="4083136" y="8465950"/>
            <a:ext cx="4314046" cy="1154162"/>
          </a:xfrm>
          <a:prstGeom prst="rect">
            <a:avLst/>
          </a:prstGeom>
        </p:spPr>
        <p:txBody>
          <a:bodyPr wrap="square" lIns="0" tIns="0" rIns="0" bIns="0" rtlCol="0" anchor="t">
            <a:spAutoFit/>
          </a:bodyPr>
          <a:lstStyle/>
          <a:p>
            <a:pPr algn="ctr" rtl="0">
              <a:lnSpc>
                <a:spcPts val="4500"/>
              </a:lnSpc>
            </a:pPr>
            <a:r>
              <a:rPr lang="ja" sz="4000" b="1" i="0" u="none" baseline="0" dirty="0">
                <a:solidFill>
                  <a:srgbClr val="000000"/>
                </a:solidFill>
                <a:latin typeface="+mj-ea"/>
                <a:ea typeface="+mj-ea"/>
                <a:cs typeface="Calibri (MS) Bold"/>
                <a:sym typeface="Calibri (MS) Bold"/>
              </a:rPr>
              <a:t>美化</a:t>
            </a:r>
            <a:br>
              <a:rPr lang="en-GB" altLang="ja" sz="4000" b="1" i="0" u="none" baseline="0" dirty="0">
                <a:solidFill>
                  <a:srgbClr val="000000"/>
                </a:solidFill>
                <a:latin typeface="+mj-ea"/>
                <a:ea typeface="+mj-ea"/>
                <a:cs typeface="Calibri (MS) Bold"/>
                <a:sym typeface="Calibri (MS) Bold"/>
              </a:rPr>
            </a:br>
            <a:r>
              <a:rPr lang="ja" sz="4000" b="1" i="0" u="none" baseline="0" dirty="0">
                <a:solidFill>
                  <a:srgbClr val="000000"/>
                </a:solidFill>
                <a:latin typeface="+mj-ea"/>
                <a:ea typeface="+mj-ea"/>
                <a:cs typeface="Calibri (MS) Bold"/>
                <a:sym typeface="Calibri (MS) Bold"/>
              </a:rPr>
              <a:t>プロジェクト</a:t>
            </a:r>
          </a:p>
        </p:txBody>
      </p:sp>
      <p:sp>
        <p:nvSpPr>
          <p:cNvPr id="29" name="TextBox 29"/>
          <p:cNvSpPr txBox="1"/>
          <p:nvPr/>
        </p:nvSpPr>
        <p:spPr>
          <a:xfrm>
            <a:off x="9848657" y="8515307"/>
            <a:ext cx="4353931" cy="1154162"/>
          </a:xfrm>
          <a:prstGeom prst="rect">
            <a:avLst/>
          </a:prstGeom>
        </p:spPr>
        <p:txBody>
          <a:bodyPr wrap="square" lIns="0" tIns="0" rIns="0" bIns="0" rtlCol="0" anchor="t">
            <a:spAutoFit/>
          </a:bodyPr>
          <a:lstStyle/>
          <a:p>
            <a:pPr algn="ctr" rtl="0">
              <a:lnSpc>
                <a:spcPts val="4500"/>
              </a:lnSpc>
            </a:pPr>
            <a:r>
              <a:rPr lang="ja" sz="4000" b="1" i="0" u="none" baseline="0" dirty="0">
                <a:solidFill>
                  <a:srgbClr val="000000"/>
                </a:solidFill>
                <a:latin typeface="+mj-ea"/>
                <a:ea typeface="+mj-ea"/>
                <a:cs typeface="Calibri (MS) Bold"/>
                <a:sym typeface="Calibri (MS) Bold"/>
              </a:rPr>
              <a:t>他の組織の</a:t>
            </a:r>
            <a:br>
              <a:rPr lang="en-GB" altLang="ja" sz="4000" b="1" i="0" u="none" baseline="0" dirty="0">
                <a:solidFill>
                  <a:srgbClr val="000000"/>
                </a:solidFill>
                <a:latin typeface="+mj-ea"/>
                <a:ea typeface="+mj-ea"/>
                <a:cs typeface="Calibri (MS) Bold"/>
                <a:sym typeface="Calibri (MS) Bold"/>
              </a:rPr>
            </a:br>
            <a:r>
              <a:rPr lang="ja" sz="4000" b="1" i="0" u="none" baseline="0" dirty="0">
                <a:solidFill>
                  <a:srgbClr val="000000"/>
                </a:solidFill>
                <a:latin typeface="+mj-ea"/>
                <a:ea typeface="+mj-ea"/>
                <a:cs typeface="Calibri (MS) Bold"/>
                <a:sym typeface="Calibri (MS) Bold"/>
              </a:rPr>
              <a:t>プロジェクト支援</a:t>
            </a:r>
          </a:p>
        </p:txBody>
      </p:sp>
      <p:sp>
        <p:nvSpPr>
          <p:cNvPr id="30" name="Freeform 30"/>
          <p:cNvSpPr/>
          <p:nvPr/>
        </p:nvSpPr>
        <p:spPr>
          <a:xfrm>
            <a:off x="5657679" y="7122199"/>
            <a:ext cx="1254215" cy="691386"/>
          </a:xfrm>
          <a:custGeom>
            <a:avLst/>
            <a:gdLst/>
            <a:ahLst/>
            <a:cxnLst/>
            <a:rect l="l" t="t" r="r" b="b"/>
            <a:pathLst>
              <a:path w="1254215" h="691386">
                <a:moveTo>
                  <a:pt x="0" y="0"/>
                </a:moveTo>
                <a:lnTo>
                  <a:pt x="1254215" y="0"/>
                </a:lnTo>
                <a:lnTo>
                  <a:pt x="1254215" y="691386"/>
                </a:lnTo>
                <a:lnTo>
                  <a:pt x="0" y="6913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ja"/>
          </a:p>
        </p:txBody>
      </p:sp>
      <p:sp>
        <p:nvSpPr>
          <p:cNvPr id="31" name="Freeform 31"/>
          <p:cNvSpPr/>
          <p:nvPr/>
        </p:nvSpPr>
        <p:spPr>
          <a:xfrm>
            <a:off x="11456187" y="7030789"/>
            <a:ext cx="1188147" cy="1023967"/>
          </a:xfrm>
          <a:custGeom>
            <a:avLst/>
            <a:gdLst/>
            <a:ahLst/>
            <a:cxnLst/>
            <a:rect l="l" t="t" r="r" b="b"/>
            <a:pathLst>
              <a:path w="1188147" h="1023967">
                <a:moveTo>
                  <a:pt x="0" y="0"/>
                </a:moveTo>
                <a:lnTo>
                  <a:pt x="1188147" y="0"/>
                </a:lnTo>
                <a:lnTo>
                  <a:pt x="1188147" y="1023967"/>
                </a:lnTo>
                <a:lnTo>
                  <a:pt x="0" y="102396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j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ja"/>
          </a:p>
        </p:txBody>
      </p:sp>
      <p:grpSp>
        <p:nvGrpSpPr>
          <p:cNvPr id="6" name="Group 6"/>
          <p:cNvGrpSpPr/>
          <p:nvPr/>
        </p:nvGrpSpPr>
        <p:grpSpPr>
          <a:xfrm>
            <a:off x="1603033" y="3287629"/>
            <a:ext cx="4504672" cy="450467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9507" r="-5540" b="-31213"/>
              </a:stretch>
            </a:blipFill>
            <a:ln w="38100">
              <a:solidFill>
                <a:schemeClr val="bg1"/>
              </a:solidFill>
            </a:ln>
          </p:spPr>
          <p:txBody>
            <a:bodyPr/>
            <a:lstStyle/>
            <a:p>
              <a:endParaRPr lang="ja"/>
            </a:p>
          </p:txBody>
        </p:sp>
      </p:grpSp>
      <p:grpSp>
        <p:nvGrpSpPr>
          <p:cNvPr id="8" name="Group 8"/>
          <p:cNvGrpSpPr/>
          <p:nvPr/>
        </p:nvGrpSpPr>
        <p:grpSpPr>
          <a:xfrm>
            <a:off x="6891664" y="3467426"/>
            <a:ext cx="4504672" cy="450467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69470" r="-27102"/>
              </a:stretch>
            </a:blipFill>
            <a:ln w="38100">
              <a:solidFill>
                <a:schemeClr val="bg1"/>
              </a:solidFill>
            </a:ln>
          </p:spPr>
          <p:txBody>
            <a:bodyPr/>
            <a:lstStyle/>
            <a:p>
              <a:endParaRPr lang="ja"/>
            </a:p>
          </p:txBody>
        </p:sp>
      </p:grpSp>
      <p:grpSp>
        <p:nvGrpSpPr>
          <p:cNvPr id="10" name="Group 10"/>
          <p:cNvGrpSpPr/>
          <p:nvPr/>
        </p:nvGrpSpPr>
        <p:grpSpPr>
          <a:xfrm>
            <a:off x="12272636" y="3334766"/>
            <a:ext cx="4504672" cy="450467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22909" r="-4681" b="-16666"/>
              </a:stretch>
            </a:blipFill>
            <a:ln w="38100">
              <a:solidFill>
                <a:schemeClr val="bg1"/>
              </a:solidFill>
            </a:ln>
          </p:spPr>
          <p:txBody>
            <a:bodyPr/>
            <a:lstStyle/>
            <a:p>
              <a:endParaRPr lang="ja"/>
            </a:p>
          </p:txBody>
        </p:sp>
      </p:grpSp>
      <p:sp>
        <p:nvSpPr>
          <p:cNvPr id="12" name="TextBox 12"/>
          <p:cNvSpPr txBox="1"/>
          <p:nvPr/>
        </p:nvSpPr>
        <p:spPr>
          <a:xfrm>
            <a:off x="3593836" y="538149"/>
            <a:ext cx="12071309" cy="1000274"/>
          </a:xfrm>
          <a:prstGeom prst="rect">
            <a:avLst/>
          </a:prstGeom>
        </p:spPr>
        <p:txBody>
          <a:bodyPr wrap="square" lIns="0" tIns="0" rIns="0" bIns="0" rtlCol="0" anchor="t">
            <a:spAutoFit/>
          </a:bodyPr>
          <a:lstStyle/>
          <a:p>
            <a:pPr algn="ctr" rtl="0">
              <a:lnSpc>
                <a:spcPts val="7799"/>
              </a:lnSpc>
            </a:pPr>
            <a:r>
              <a:rPr lang="ja" sz="6500" b="0" i="0" u="none" baseline="0" dirty="0">
                <a:solidFill>
                  <a:srgbClr val="293374"/>
                </a:solidFill>
                <a:latin typeface="+mj-ea"/>
                <a:ea typeface="+mj-ea"/>
                <a:cs typeface="Effra"/>
                <a:sym typeface="Effra"/>
              </a:rPr>
              <a:t>新たなプロジェクトの立ち上げ</a:t>
            </a:r>
          </a:p>
        </p:txBody>
      </p:sp>
      <p:sp>
        <p:nvSpPr>
          <p:cNvPr id="13" name="TextBox 13"/>
          <p:cNvSpPr txBox="1"/>
          <p:nvPr/>
        </p:nvSpPr>
        <p:spPr>
          <a:xfrm>
            <a:off x="0" y="1745200"/>
            <a:ext cx="18288000" cy="859210"/>
          </a:xfrm>
          <a:prstGeom prst="rect">
            <a:avLst/>
          </a:prstGeom>
        </p:spPr>
        <p:txBody>
          <a:bodyPr wrap="square" lIns="0" tIns="0" rIns="0" bIns="0" rtlCol="0" anchor="t">
            <a:spAutoFit/>
          </a:bodyPr>
          <a:lstStyle/>
          <a:p>
            <a:pPr algn="ctr" rtl="0">
              <a:lnSpc>
                <a:spcPts val="6719"/>
              </a:lnSpc>
            </a:pPr>
            <a:r>
              <a:rPr lang="ja" sz="5600" b="0" i="0" u="none" baseline="0" dirty="0">
                <a:solidFill>
                  <a:srgbClr val="A92A61"/>
                </a:solidFill>
                <a:latin typeface="+mj-ea"/>
                <a:ea typeface="+mj-ea"/>
                <a:cs typeface="Effra"/>
                <a:sym typeface="Effra"/>
              </a:rPr>
              <a:t>以下のようなプロジェクトから始めてみましょう！</a:t>
            </a:r>
          </a:p>
        </p:txBody>
      </p:sp>
      <p:sp>
        <p:nvSpPr>
          <p:cNvPr id="14" name="TextBox 14"/>
          <p:cNvSpPr txBox="1"/>
          <p:nvPr/>
        </p:nvSpPr>
        <p:spPr>
          <a:xfrm>
            <a:off x="1052551" y="8164898"/>
            <a:ext cx="5605636" cy="1095611"/>
          </a:xfrm>
          <a:prstGeom prst="rect">
            <a:avLst/>
          </a:prstGeom>
        </p:spPr>
        <p:txBody>
          <a:bodyPr lIns="0" tIns="0" rIns="0" bIns="0" rtlCol="0" anchor="t">
            <a:spAutoFit/>
          </a:bodyPr>
          <a:lstStyle/>
          <a:p>
            <a:pPr algn="ctr" rtl="0">
              <a:lnSpc>
                <a:spcPts val="4316"/>
              </a:lnSpc>
            </a:pPr>
            <a:r>
              <a:rPr lang="ja" sz="3600" b="0" i="0" u="none" baseline="0" dirty="0">
                <a:solidFill>
                  <a:srgbClr val="FDFDFD"/>
                </a:solidFill>
                <a:latin typeface="+mj-ea"/>
                <a:ea typeface="+mj-ea"/>
                <a:cs typeface="Effra"/>
                <a:sym typeface="Effra"/>
              </a:rPr>
              <a:t>奨学金または賞の授与 </a:t>
            </a:r>
          </a:p>
          <a:p>
            <a:pPr algn="ctr" rtl="0">
              <a:lnSpc>
                <a:spcPts val="4319"/>
              </a:lnSpc>
            </a:pPr>
            <a:endParaRPr lang="ja" sz="3600" b="0" i="0" u="none" baseline="0" dirty="0">
              <a:solidFill>
                <a:srgbClr val="FDFDFD"/>
              </a:solidFill>
              <a:latin typeface="+mj-ea"/>
              <a:ea typeface="+mj-ea"/>
              <a:cs typeface="Effra"/>
              <a:sym typeface="Effra"/>
            </a:endParaRPr>
          </a:p>
        </p:txBody>
      </p:sp>
      <p:sp>
        <p:nvSpPr>
          <p:cNvPr id="15" name="TextBox 15"/>
          <p:cNvSpPr txBox="1"/>
          <p:nvPr/>
        </p:nvSpPr>
        <p:spPr>
          <a:xfrm>
            <a:off x="6891664" y="8160240"/>
            <a:ext cx="5055154" cy="552464"/>
          </a:xfrm>
          <a:prstGeom prst="rect">
            <a:avLst/>
          </a:prstGeom>
        </p:spPr>
        <p:txBody>
          <a:bodyPr lIns="0" tIns="0" rIns="0" bIns="0" rtlCol="0" anchor="t">
            <a:spAutoFit/>
          </a:bodyPr>
          <a:lstStyle/>
          <a:p>
            <a:pPr algn="ctr" rtl="0">
              <a:lnSpc>
                <a:spcPts val="4319"/>
              </a:lnSpc>
            </a:pPr>
            <a:r>
              <a:rPr lang="ja" sz="3600" b="0" i="0" u="none" baseline="0" dirty="0">
                <a:solidFill>
                  <a:srgbClr val="FDFDFD"/>
                </a:solidFill>
                <a:latin typeface="+mj-ea"/>
                <a:ea typeface="+mj-ea"/>
                <a:cs typeface="Effra"/>
                <a:sym typeface="Effra"/>
              </a:rPr>
              <a:t>障壁の排除</a:t>
            </a:r>
          </a:p>
        </p:txBody>
      </p:sp>
      <p:sp>
        <p:nvSpPr>
          <p:cNvPr id="16" name="TextBox 16"/>
          <p:cNvSpPr txBox="1"/>
          <p:nvPr/>
        </p:nvSpPr>
        <p:spPr>
          <a:xfrm>
            <a:off x="12512224" y="8160240"/>
            <a:ext cx="4380748" cy="552464"/>
          </a:xfrm>
          <a:prstGeom prst="rect">
            <a:avLst/>
          </a:prstGeom>
        </p:spPr>
        <p:txBody>
          <a:bodyPr lIns="0" tIns="0" rIns="0" bIns="0" rtlCol="0" anchor="t">
            <a:spAutoFit/>
          </a:bodyPr>
          <a:lstStyle/>
          <a:p>
            <a:pPr algn="ctr" rtl="0">
              <a:lnSpc>
                <a:spcPts val="4319"/>
              </a:lnSpc>
            </a:pPr>
            <a:r>
              <a:rPr lang="ja" sz="3600" b="0" i="0" u="none" baseline="0" dirty="0">
                <a:solidFill>
                  <a:srgbClr val="FDFDFD"/>
                </a:solidFill>
                <a:latin typeface="+mj-ea"/>
                <a:ea typeface="+mj-ea"/>
                <a:cs typeface="Effra"/>
                <a:sym typeface="Effra"/>
              </a:rPr>
              <a:t>クラスの提供</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7">
            <a:extLst>
              <a:ext uri="{FF2B5EF4-FFF2-40B4-BE49-F238E27FC236}">
                <a16:creationId xmlns:a16="http://schemas.microsoft.com/office/drawing/2014/main" id="{76BE32D9-241E-D8B9-CBBE-2B2DE1B072CB}"/>
              </a:ext>
            </a:extLst>
          </p:cNvPr>
          <p:cNvGrpSpPr/>
          <p:nvPr/>
        </p:nvGrpSpPr>
        <p:grpSpPr>
          <a:xfrm>
            <a:off x="1066800" y="2938605"/>
            <a:ext cx="8915400" cy="6926792"/>
            <a:chOff x="0" y="-66675"/>
            <a:chExt cx="1681754" cy="1704046"/>
          </a:xfrm>
        </p:grpSpPr>
        <p:sp>
          <p:nvSpPr>
            <p:cNvPr id="13" name="Freeform 8">
              <a:extLst>
                <a:ext uri="{FF2B5EF4-FFF2-40B4-BE49-F238E27FC236}">
                  <a16:creationId xmlns:a16="http://schemas.microsoft.com/office/drawing/2014/main" id="{2BE1441A-6D8F-40F9-4AC9-26EF41A53985}"/>
                </a:ext>
              </a:extLst>
            </p:cNvPr>
            <p:cNvSpPr/>
            <p:nvPr/>
          </p:nvSpPr>
          <p:spPr>
            <a:xfrm>
              <a:off x="352496" y="16270"/>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dirty="0"/>
            </a:p>
          </p:txBody>
        </p:sp>
        <p:sp>
          <p:nvSpPr>
            <p:cNvPr id="14" name="TextBox 9">
              <a:extLst>
                <a:ext uri="{FF2B5EF4-FFF2-40B4-BE49-F238E27FC236}">
                  <a16:creationId xmlns:a16="http://schemas.microsoft.com/office/drawing/2014/main" id="{57939FCF-0D69-C44E-C4B6-E07B71DB353F}"/>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3" name="Freeform 3"/>
          <p:cNvSpPr/>
          <p:nvPr/>
        </p:nvSpPr>
        <p:spPr>
          <a:xfrm rot="-6203709" flipH="1">
            <a:off x="7718602" y="69378"/>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
        <p:nvSpPr>
          <p:cNvPr id="9" name="TextBox 9"/>
          <p:cNvSpPr txBox="1"/>
          <p:nvPr/>
        </p:nvSpPr>
        <p:spPr>
          <a:xfrm>
            <a:off x="11880372" y="1470161"/>
            <a:ext cx="6324600" cy="3972691"/>
          </a:xfrm>
          <a:prstGeom prst="rect">
            <a:avLst/>
          </a:prstGeom>
        </p:spPr>
        <p:txBody>
          <a:bodyPr wrap="square" lIns="0" tIns="0" rIns="0" bIns="0" rtlCol="0" anchor="t">
            <a:spAutoFit/>
          </a:bodyPr>
          <a:lstStyle/>
          <a:p>
            <a:pPr algn="ctr" rtl="0">
              <a:lnSpc>
                <a:spcPts val="8000"/>
              </a:lnSpc>
            </a:pPr>
            <a:r>
              <a:rPr lang="ja" sz="5800" b="0" i="0" u="none" baseline="0" dirty="0">
                <a:solidFill>
                  <a:schemeClr val="bg1"/>
                </a:solidFill>
                <a:latin typeface="+mj-ea"/>
                <a:ea typeface="+mj-ea"/>
                <a:cs typeface="Calibri (MS)"/>
                <a:sym typeface="Calibri (MS)"/>
              </a:rPr>
              <a:t>「夢を生きる賞」の</a:t>
            </a:r>
            <a:br>
              <a:rPr lang="en-GB" altLang="ja" sz="5800" b="0" i="0" u="none" baseline="0" dirty="0">
                <a:solidFill>
                  <a:schemeClr val="bg1"/>
                </a:solidFill>
                <a:latin typeface="+mj-ea"/>
                <a:ea typeface="+mj-ea"/>
                <a:cs typeface="Calibri (MS)"/>
                <a:sym typeface="Calibri (MS)"/>
              </a:rPr>
            </a:br>
            <a:r>
              <a:rPr lang="ja" sz="5800" b="0" i="0" u="none" baseline="0" dirty="0">
                <a:solidFill>
                  <a:schemeClr val="bg1"/>
                </a:solidFill>
                <a:latin typeface="+mj-ea"/>
                <a:ea typeface="+mj-ea"/>
                <a:cs typeface="Calibri (MS)"/>
                <a:sym typeface="Calibri (MS)"/>
              </a:rPr>
              <a:t>受賞候補者が </a:t>
            </a:r>
          </a:p>
          <a:p>
            <a:pPr algn="ctr" rtl="0">
              <a:lnSpc>
                <a:spcPts val="8000"/>
              </a:lnSpc>
            </a:pPr>
            <a:r>
              <a:rPr lang="ja" sz="5800" b="0" i="0" u="none" baseline="0" dirty="0">
                <a:solidFill>
                  <a:schemeClr val="bg1"/>
                </a:solidFill>
                <a:latin typeface="+mj-ea"/>
                <a:ea typeface="+mj-ea"/>
                <a:cs typeface="Calibri (MS)"/>
                <a:sym typeface="Calibri (MS)"/>
              </a:rPr>
              <a:t>資格要件を</a:t>
            </a:r>
            <a:br>
              <a:rPr lang="en-GB" altLang="ja" sz="5800" b="0" i="0" u="none" baseline="0" dirty="0">
                <a:solidFill>
                  <a:schemeClr val="bg1"/>
                </a:solidFill>
                <a:latin typeface="+mj-ea"/>
                <a:ea typeface="+mj-ea"/>
                <a:cs typeface="Calibri (MS)"/>
                <a:sym typeface="Calibri (MS)"/>
              </a:rPr>
            </a:br>
            <a:r>
              <a:rPr lang="ja" sz="5800" b="0" i="0" u="none" baseline="0" dirty="0">
                <a:solidFill>
                  <a:schemeClr val="bg1"/>
                </a:solidFill>
                <a:latin typeface="+mj-ea"/>
                <a:ea typeface="+mj-ea"/>
                <a:cs typeface="Calibri (MS)"/>
                <a:sym typeface="Calibri (MS)"/>
              </a:rPr>
              <a:t>満たしていない場合 </a:t>
            </a:r>
          </a:p>
        </p:txBody>
      </p:sp>
      <p:sp>
        <p:nvSpPr>
          <p:cNvPr id="10" name="TextBox 10"/>
          <p:cNvSpPr txBox="1"/>
          <p:nvPr/>
        </p:nvSpPr>
        <p:spPr>
          <a:xfrm>
            <a:off x="579731" y="976157"/>
            <a:ext cx="8591978" cy="2000548"/>
          </a:xfrm>
          <a:prstGeom prst="rect">
            <a:avLst/>
          </a:prstGeom>
        </p:spPr>
        <p:txBody>
          <a:bodyPr wrap="square" lIns="0" tIns="0" rIns="0" bIns="0" rtlCol="0" anchor="t">
            <a:spAutoFit/>
          </a:bodyPr>
          <a:lstStyle/>
          <a:p>
            <a:pPr algn="l" rtl="0">
              <a:lnSpc>
                <a:spcPts val="7799"/>
              </a:lnSpc>
            </a:pPr>
            <a:r>
              <a:rPr lang="ja" sz="6500" b="0" i="0" u="none" baseline="0" dirty="0">
                <a:solidFill>
                  <a:srgbClr val="F69170"/>
                </a:solidFill>
                <a:latin typeface="+mj-ea"/>
                <a:ea typeface="+mj-ea"/>
                <a:cs typeface="Effra"/>
                <a:sym typeface="Effra"/>
              </a:rPr>
              <a:t>奨学金</a:t>
            </a:r>
            <a:r>
              <a:rPr lang="ja" sz="6500" b="0" i="0" u="none" baseline="0" dirty="0">
                <a:solidFill>
                  <a:srgbClr val="293374"/>
                </a:solidFill>
                <a:latin typeface="+mj-ea"/>
                <a:ea typeface="+mj-ea"/>
                <a:cs typeface="Effra"/>
                <a:sym typeface="Effra"/>
              </a:rPr>
              <a:t>または</a:t>
            </a:r>
            <a:br>
              <a:rPr lang="en-GB" altLang="ja" sz="6500" b="0" i="0" u="none" baseline="0" dirty="0">
                <a:solidFill>
                  <a:srgbClr val="293374"/>
                </a:solidFill>
                <a:latin typeface="+mj-ea"/>
                <a:ea typeface="+mj-ea"/>
                <a:cs typeface="Effra"/>
                <a:sym typeface="Effra"/>
              </a:rPr>
            </a:br>
            <a:r>
              <a:rPr lang="ja" sz="6500" b="0" i="0" u="none" baseline="0" dirty="0">
                <a:solidFill>
                  <a:srgbClr val="F69170"/>
                </a:solidFill>
                <a:latin typeface="+mj-ea"/>
                <a:ea typeface="+mj-ea"/>
                <a:cs typeface="Effra"/>
                <a:sym typeface="Effra"/>
              </a:rPr>
              <a:t>賞の授与</a:t>
            </a:r>
          </a:p>
        </p:txBody>
      </p:sp>
      <p:sp>
        <p:nvSpPr>
          <p:cNvPr id="11" name="Freeform 12">
            <a:extLst>
              <a:ext uri="{FF2B5EF4-FFF2-40B4-BE49-F238E27FC236}">
                <a16:creationId xmlns:a16="http://schemas.microsoft.com/office/drawing/2014/main" id="{82522C07-2541-60EA-6D14-950394B457D4}"/>
              </a:ext>
            </a:extLst>
          </p:cNvPr>
          <p:cNvSpPr/>
          <p:nvPr/>
        </p:nvSpPr>
        <p:spPr>
          <a:xfrm>
            <a:off x="3959749" y="4152900"/>
            <a:ext cx="4803251" cy="4572000"/>
          </a:xfrm>
          <a:custGeom>
            <a:avLst/>
            <a:gdLst/>
            <a:ahLst/>
            <a:cxnLst/>
            <a:rect l="l" t="t" r="r" b="b"/>
            <a:pathLst>
              <a:path w="3431651" h="3158679">
                <a:moveTo>
                  <a:pt x="0" y="0"/>
                </a:moveTo>
                <a:lnTo>
                  <a:pt x="3431651" y="0"/>
                </a:lnTo>
                <a:lnTo>
                  <a:pt x="3431651" y="3158679"/>
                </a:lnTo>
                <a:lnTo>
                  <a:pt x="0" y="31586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5" name="TextBox 13">
            <a:extLst>
              <a:ext uri="{FF2B5EF4-FFF2-40B4-BE49-F238E27FC236}">
                <a16:creationId xmlns:a16="http://schemas.microsoft.com/office/drawing/2014/main" id="{3C00E0AE-BDB6-5FFE-6EF7-DEFF7BBD3374}"/>
              </a:ext>
            </a:extLst>
          </p:cNvPr>
          <p:cNvSpPr txBox="1"/>
          <p:nvPr/>
        </p:nvSpPr>
        <p:spPr>
          <a:xfrm>
            <a:off x="12344400" y="5697394"/>
            <a:ext cx="5943600" cy="1549591"/>
          </a:xfrm>
          <a:prstGeom prst="rect">
            <a:avLst/>
          </a:prstGeom>
        </p:spPr>
        <p:txBody>
          <a:bodyPr wrap="square" lIns="0" tIns="0" rIns="0" bIns="0" rtlCol="0" anchor="t">
            <a:spAutoFit/>
          </a:bodyPr>
          <a:lstStyle/>
          <a:p>
            <a:pPr algn="ctr" rtl="0">
              <a:lnSpc>
                <a:spcPts val="6450"/>
              </a:lnSpc>
              <a:spcBef>
                <a:spcPct val="0"/>
              </a:spcBef>
            </a:pPr>
            <a:r>
              <a:rPr lang="ja" sz="4200" b="0" i="0" u="none" baseline="0" dirty="0">
                <a:solidFill>
                  <a:srgbClr val="F69170"/>
                </a:solidFill>
                <a:latin typeface="+mj-ea"/>
                <a:ea typeface="+mj-ea"/>
                <a:cs typeface="Calibri (MS)"/>
                <a:sym typeface="Calibri (MS)"/>
              </a:rPr>
              <a:t>別の奨学金を</a:t>
            </a:r>
            <a:br>
              <a:rPr lang="en-GB" altLang="ja" sz="4200" b="0" i="0" u="none" baseline="0" dirty="0">
                <a:solidFill>
                  <a:srgbClr val="F69170"/>
                </a:solidFill>
                <a:latin typeface="+mj-ea"/>
                <a:ea typeface="+mj-ea"/>
                <a:cs typeface="Calibri (MS)"/>
                <a:sym typeface="Calibri (MS)"/>
              </a:rPr>
            </a:br>
            <a:r>
              <a:rPr lang="ja" sz="4200" b="0" i="0" u="none" baseline="0" dirty="0">
                <a:solidFill>
                  <a:srgbClr val="F69170"/>
                </a:solidFill>
                <a:latin typeface="+mj-ea"/>
                <a:ea typeface="+mj-ea"/>
                <a:cs typeface="Calibri (MS)"/>
                <a:sym typeface="Calibri (MS)"/>
              </a:rPr>
              <a:t>授与することもできます！</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1879" y="-160766"/>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ja"/>
          </a:p>
        </p:txBody>
      </p:sp>
      <p:sp>
        <p:nvSpPr>
          <p:cNvPr id="6" name="TextBox 6"/>
          <p:cNvSpPr txBox="1"/>
          <p:nvPr/>
        </p:nvSpPr>
        <p:spPr>
          <a:xfrm>
            <a:off x="1028700" y="648813"/>
            <a:ext cx="12855864" cy="1000274"/>
          </a:xfrm>
          <a:prstGeom prst="rect">
            <a:avLst/>
          </a:prstGeom>
        </p:spPr>
        <p:txBody>
          <a:bodyPr lIns="0" tIns="0" rIns="0" bIns="0" rtlCol="0" anchor="t">
            <a:spAutoFit/>
          </a:bodyPr>
          <a:lstStyle/>
          <a:p>
            <a:pPr algn="l" rtl="0">
              <a:lnSpc>
                <a:spcPts val="7799"/>
              </a:lnSpc>
            </a:pPr>
            <a:r>
              <a:rPr lang="ja" sz="6500" b="1" i="0" u="none" baseline="0" dirty="0">
                <a:solidFill>
                  <a:srgbClr val="FFFFFF"/>
                </a:solidFill>
                <a:latin typeface="+mj-ea"/>
                <a:ea typeface="+mj-ea"/>
                <a:cs typeface="Calibri (MS) Bold"/>
                <a:sym typeface="Calibri (MS) Bold"/>
              </a:rPr>
              <a:t>障壁を取り除く</a:t>
            </a:r>
          </a:p>
        </p:txBody>
      </p:sp>
      <p:grpSp>
        <p:nvGrpSpPr>
          <p:cNvPr id="7" name="Group 7"/>
          <p:cNvGrpSpPr/>
          <p:nvPr/>
        </p:nvGrpSpPr>
        <p:grpSpPr>
          <a:xfrm>
            <a:off x="831324" y="3103182"/>
            <a:ext cx="5047025" cy="6155118"/>
            <a:chOff x="0" y="0"/>
            <a:chExt cx="1329258" cy="1621101"/>
          </a:xfrm>
        </p:grpSpPr>
        <p:sp>
          <p:nvSpPr>
            <p:cNvPr id="8" name="Freeform 8"/>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a:p>
          </p:txBody>
        </p:sp>
        <p:sp>
          <p:nvSpPr>
            <p:cNvPr id="9" name="TextBox 9"/>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0" name="TextBox 10"/>
          <p:cNvSpPr txBox="1"/>
          <p:nvPr/>
        </p:nvSpPr>
        <p:spPr>
          <a:xfrm>
            <a:off x="7204261" y="3230733"/>
            <a:ext cx="9966254" cy="3825534"/>
          </a:xfrm>
          <a:prstGeom prst="rect">
            <a:avLst/>
          </a:prstGeom>
        </p:spPr>
        <p:txBody>
          <a:bodyPr wrap="square" lIns="0" tIns="0" rIns="0" bIns="0" rtlCol="0" anchor="t">
            <a:spAutoFit/>
          </a:bodyPr>
          <a:lstStyle/>
          <a:p>
            <a:pPr marL="469557" lvl="1" algn="l" rtl="0">
              <a:lnSpc>
                <a:spcPts val="6000"/>
              </a:lnSpc>
            </a:pPr>
            <a:r>
              <a:rPr lang="ja" sz="4000" b="0" i="0" u="none" baseline="0" dirty="0">
                <a:solidFill>
                  <a:srgbClr val="000000"/>
                </a:solidFill>
                <a:latin typeface="+mj-ea"/>
                <a:ea typeface="+mj-ea"/>
                <a:cs typeface="Calibri (MS)"/>
                <a:sym typeface="Calibri (MS)"/>
              </a:rPr>
              <a:t>生理用品</a:t>
            </a:r>
          </a:p>
          <a:p>
            <a:pPr marL="469557" lvl="1" algn="l" rtl="0">
              <a:lnSpc>
                <a:spcPts val="6000"/>
              </a:lnSpc>
            </a:pPr>
            <a:r>
              <a:rPr lang="ja" sz="4000" b="0" i="0" u="none" baseline="0" dirty="0">
                <a:solidFill>
                  <a:srgbClr val="000000"/>
                </a:solidFill>
                <a:latin typeface="+mj-ea"/>
                <a:ea typeface="+mj-ea"/>
                <a:cs typeface="Calibri (MS)"/>
                <a:sym typeface="Calibri (MS)"/>
              </a:rPr>
              <a:t>免許取得費用または試験費用</a:t>
            </a:r>
          </a:p>
          <a:p>
            <a:pPr marL="469557" lvl="1" algn="l" rtl="0">
              <a:lnSpc>
                <a:spcPts val="6089"/>
              </a:lnSpc>
            </a:pPr>
            <a:r>
              <a:rPr lang="ja" sz="4000" b="0" i="0" u="none" baseline="0" dirty="0">
                <a:solidFill>
                  <a:srgbClr val="000000"/>
                </a:solidFill>
                <a:latin typeface="+mj-ea"/>
                <a:ea typeface="+mj-ea"/>
                <a:cs typeface="Calibri (MS)"/>
                <a:sym typeface="Calibri (MS)"/>
              </a:rPr>
              <a:t>教科書</a:t>
            </a:r>
          </a:p>
          <a:p>
            <a:pPr marL="469557" lvl="1" algn="l" rtl="0">
              <a:lnSpc>
                <a:spcPts val="6089"/>
              </a:lnSpc>
            </a:pPr>
            <a:r>
              <a:rPr lang="ja" sz="4000" b="0" i="0" u="none" baseline="0" dirty="0">
                <a:solidFill>
                  <a:srgbClr val="000000"/>
                </a:solidFill>
                <a:latin typeface="+mj-ea"/>
                <a:ea typeface="+mj-ea"/>
                <a:cs typeface="Calibri (MS)"/>
                <a:sym typeface="Calibri (MS)"/>
              </a:rPr>
              <a:t>ガソリン代</a:t>
            </a:r>
          </a:p>
          <a:p>
            <a:pPr marL="469557" lvl="1" algn="l" rtl="0">
              <a:lnSpc>
                <a:spcPts val="6089"/>
              </a:lnSpc>
            </a:pPr>
            <a:r>
              <a:rPr lang="ja" sz="4000" b="0" i="0" u="none" baseline="0" dirty="0">
                <a:solidFill>
                  <a:srgbClr val="000000"/>
                </a:solidFill>
                <a:latin typeface="+mj-ea"/>
                <a:ea typeface="+mj-ea"/>
                <a:cs typeface="Calibri (MS)"/>
                <a:sym typeface="Calibri (MS)"/>
              </a:rPr>
              <a:t>ビジネスウェアやユニフォーム</a:t>
            </a:r>
          </a:p>
        </p:txBody>
      </p:sp>
      <p:sp>
        <p:nvSpPr>
          <p:cNvPr id="12" name="Freeform 12"/>
          <p:cNvSpPr/>
          <p:nvPr/>
        </p:nvSpPr>
        <p:spPr>
          <a:xfrm>
            <a:off x="6477000" y="7734300"/>
            <a:ext cx="1325736" cy="1183219"/>
          </a:xfrm>
          <a:custGeom>
            <a:avLst/>
            <a:gdLst/>
            <a:ahLst/>
            <a:cxnLst/>
            <a:rect l="l" t="t" r="r" b="b"/>
            <a:pathLst>
              <a:path w="1325736" h="1183219">
                <a:moveTo>
                  <a:pt x="0" y="0"/>
                </a:moveTo>
                <a:lnTo>
                  <a:pt x="1325736" y="0"/>
                </a:lnTo>
                <a:lnTo>
                  <a:pt x="1325736" y="1183220"/>
                </a:lnTo>
                <a:lnTo>
                  <a:pt x="0" y="11832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13" name="TextBox 13"/>
          <p:cNvSpPr txBox="1"/>
          <p:nvPr/>
        </p:nvSpPr>
        <p:spPr>
          <a:xfrm>
            <a:off x="7938766" y="7689090"/>
            <a:ext cx="6844034" cy="1199559"/>
          </a:xfrm>
          <a:prstGeom prst="rect">
            <a:avLst/>
          </a:prstGeom>
        </p:spPr>
        <p:txBody>
          <a:bodyPr wrap="square" lIns="0" tIns="0" rIns="0" bIns="0" rtlCol="0" anchor="t">
            <a:spAutoFit/>
          </a:bodyPr>
          <a:lstStyle/>
          <a:p>
            <a:pPr algn="ctr" rtl="0">
              <a:lnSpc>
                <a:spcPts val="5015"/>
              </a:lnSpc>
            </a:pPr>
            <a:r>
              <a:rPr lang="ja" sz="3582" b="1" i="0" u="none" baseline="0" dirty="0">
                <a:solidFill>
                  <a:srgbClr val="1F497D"/>
                </a:solidFill>
                <a:latin typeface="+mj-ea"/>
                <a:ea typeface="+mj-ea"/>
                <a:cs typeface="Calibri (MS)"/>
                <a:sym typeface="Calibri (MS)"/>
              </a:rPr>
              <a:t>地元の団体に女性と女児が</a:t>
            </a:r>
            <a:br>
              <a:rPr lang="en-GB" altLang="ja" sz="3582" b="1" i="0" u="none" baseline="0" dirty="0">
                <a:solidFill>
                  <a:srgbClr val="1F497D"/>
                </a:solidFill>
                <a:latin typeface="+mj-ea"/>
                <a:ea typeface="+mj-ea"/>
                <a:cs typeface="Calibri (MS)"/>
                <a:sym typeface="Calibri (MS)"/>
              </a:rPr>
            </a:br>
            <a:r>
              <a:rPr lang="ja" sz="3582" b="1" i="0" u="none" baseline="0" dirty="0">
                <a:solidFill>
                  <a:srgbClr val="1F497D"/>
                </a:solidFill>
                <a:latin typeface="+mj-ea"/>
                <a:ea typeface="+mj-ea"/>
                <a:cs typeface="Calibri (MS)"/>
                <a:sym typeface="Calibri (MS)"/>
              </a:rPr>
              <a:t>何を必要としているかを尋ねる</a:t>
            </a:r>
          </a:p>
        </p:txBody>
      </p:sp>
      <p:sp>
        <p:nvSpPr>
          <p:cNvPr id="14" name="TextBox 14"/>
          <p:cNvSpPr txBox="1"/>
          <p:nvPr/>
        </p:nvSpPr>
        <p:spPr>
          <a:xfrm>
            <a:off x="831325" y="4240081"/>
            <a:ext cx="5047024" cy="3975447"/>
          </a:xfrm>
          <a:prstGeom prst="rect">
            <a:avLst/>
          </a:prstGeom>
        </p:spPr>
        <p:txBody>
          <a:bodyPr wrap="square" lIns="0" tIns="0" rIns="0" bIns="0" rtlCol="0" anchor="t">
            <a:spAutoFit/>
          </a:bodyPr>
          <a:lstStyle/>
          <a:p>
            <a:pPr algn="ctr" rtl="0">
              <a:lnSpc>
                <a:spcPts val="6200"/>
              </a:lnSpc>
            </a:pPr>
            <a:r>
              <a:rPr lang="ja" sz="6000" b="1" i="0" u="none" baseline="0" dirty="0">
                <a:solidFill>
                  <a:srgbClr val="000000"/>
                </a:solidFill>
                <a:latin typeface="+mj-ea"/>
                <a:ea typeface="+mj-ea"/>
                <a:cs typeface="Calibri (MS)"/>
                <a:sym typeface="Calibri (MS)"/>
              </a:rPr>
              <a:t>教育</a:t>
            </a:r>
            <a:r>
              <a:rPr lang="ja" sz="6000" b="0" i="0" u="none" baseline="0" dirty="0">
                <a:solidFill>
                  <a:srgbClr val="A92A61"/>
                </a:solidFill>
                <a:latin typeface="+mj-ea"/>
                <a:ea typeface="+mj-ea"/>
                <a:cs typeface="Calibri (MS)"/>
                <a:sym typeface="Calibri (MS)"/>
              </a:rPr>
              <a:t>や</a:t>
            </a:r>
            <a:r>
              <a:rPr lang="ja" sz="6000" b="0" i="0" u="none" baseline="0" dirty="0">
                <a:solidFill>
                  <a:srgbClr val="000000"/>
                </a:solidFill>
                <a:latin typeface="+mj-ea"/>
                <a:ea typeface="+mj-ea"/>
                <a:cs typeface="Calibri (MS)"/>
                <a:sym typeface="Calibri (MS)"/>
              </a:rPr>
              <a:t> </a:t>
            </a:r>
          </a:p>
          <a:p>
            <a:pPr algn="ctr" rtl="0">
              <a:lnSpc>
                <a:spcPts val="6200"/>
              </a:lnSpc>
            </a:pPr>
            <a:r>
              <a:rPr lang="ja" sz="6000" b="1" i="0" u="none" baseline="0" dirty="0">
                <a:solidFill>
                  <a:srgbClr val="000000"/>
                </a:solidFill>
                <a:latin typeface="+mj-ea"/>
                <a:ea typeface="+mj-ea"/>
                <a:cs typeface="Calibri (MS)"/>
                <a:sym typeface="Calibri (MS)"/>
              </a:rPr>
              <a:t>就労</a:t>
            </a:r>
            <a:r>
              <a:rPr lang="ja" sz="6000" b="0" i="0" u="none" baseline="0" dirty="0">
                <a:solidFill>
                  <a:srgbClr val="A92A61"/>
                </a:solidFill>
                <a:latin typeface="+mj-ea"/>
                <a:ea typeface="+mj-ea"/>
                <a:cs typeface="Calibri (MS)"/>
                <a:sym typeface="Calibri (MS)"/>
              </a:rPr>
              <a:t>に</a:t>
            </a:r>
            <a:br>
              <a:rPr lang="en-GB" altLang="ja" sz="6000" b="0" i="0" u="none" baseline="0" dirty="0">
                <a:solidFill>
                  <a:srgbClr val="A92A61"/>
                </a:solidFill>
                <a:latin typeface="+mj-ea"/>
                <a:ea typeface="+mj-ea"/>
                <a:cs typeface="Calibri (MS)"/>
                <a:sym typeface="Calibri (MS)"/>
              </a:rPr>
            </a:br>
            <a:r>
              <a:rPr lang="ja" sz="6000" b="0" i="0" u="none" baseline="0" dirty="0">
                <a:solidFill>
                  <a:srgbClr val="A92A61"/>
                </a:solidFill>
                <a:latin typeface="+mj-ea"/>
                <a:ea typeface="+mj-ea"/>
                <a:cs typeface="Calibri (MS)"/>
                <a:sym typeface="Calibri (MS)"/>
              </a:rPr>
              <a:t>必要な</a:t>
            </a:r>
            <a:br>
              <a:rPr lang="en-GB" altLang="ja" sz="6000" b="0" i="0" u="none" baseline="0" dirty="0">
                <a:solidFill>
                  <a:srgbClr val="A92A61"/>
                </a:solidFill>
                <a:latin typeface="+mj-ea"/>
                <a:ea typeface="+mj-ea"/>
                <a:cs typeface="Calibri (MS)"/>
                <a:sym typeface="Calibri (MS)"/>
              </a:rPr>
            </a:br>
            <a:r>
              <a:rPr lang="ja" sz="6000" b="1" i="0" u="none" baseline="0" dirty="0">
                <a:solidFill>
                  <a:srgbClr val="A92A61"/>
                </a:solidFill>
                <a:latin typeface="+mj-ea"/>
                <a:ea typeface="+mj-ea"/>
                <a:cs typeface="Calibri (MS)"/>
                <a:sym typeface="Calibri (MS)"/>
              </a:rPr>
              <a:t>アイテムを</a:t>
            </a:r>
            <a:br>
              <a:rPr lang="en-GB" altLang="ja" sz="6000" b="1" i="0" u="none" baseline="0" dirty="0">
                <a:solidFill>
                  <a:srgbClr val="A92A61"/>
                </a:solidFill>
                <a:latin typeface="+mj-ea"/>
                <a:ea typeface="+mj-ea"/>
                <a:cs typeface="Calibri (MS)"/>
                <a:sym typeface="Calibri (MS)"/>
              </a:rPr>
            </a:br>
            <a:r>
              <a:rPr lang="ja" sz="6000" b="1" i="0" u="none" baseline="0" dirty="0">
                <a:solidFill>
                  <a:srgbClr val="A92A61"/>
                </a:solidFill>
                <a:latin typeface="+mj-ea"/>
                <a:ea typeface="+mj-ea"/>
                <a:cs typeface="Calibri (MS)"/>
                <a:sym typeface="Calibri (MS)"/>
              </a:rPr>
              <a:t>提供する</a:t>
            </a:r>
          </a:p>
        </p:txBody>
      </p:sp>
      <p:grpSp>
        <p:nvGrpSpPr>
          <p:cNvPr id="15" name="Group 5">
            <a:extLst>
              <a:ext uri="{FF2B5EF4-FFF2-40B4-BE49-F238E27FC236}">
                <a16:creationId xmlns:a16="http://schemas.microsoft.com/office/drawing/2014/main" id="{C16C292A-F6B7-C764-66D8-57B64096BB2B}"/>
              </a:ext>
            </a:extLst>
          </p:cNvPr>
          <p:cNvGrpSpPr/>
          <p:nvPr/>
        </p:nvGrpSpPr>
        <p:grpSpPr>
          <a:xfrm rot="5400000">
            <a:off x="7193519" y="3543813"/>
            <a:ext cx="312818" cy="265240"/>
            <a:chOff x="0" y="0"/>
            <a:chExt cx="812800" cy="711200"/>
          </a:xfrm>
        </p:grpSpPr>
        <p:sp>
          <p:nvSpPr>
            <p:cNvPr id="16" name="Freeform 6">
              <a:extLst>
                <a:ext uri="{FF2B5EF4-FFF2-40B4-BE49-F238E27FC236}">
                  <a16:creationId xmlns:a16="http://schemas.microsoft.com/office/drawing/2014/main" id="{10740244-6A69-E3A1-5E21-958A131236A6}"/>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17" name="TextBox 7">
              <a:extLst>
                <a:ext uri="{FF2B5EF4-FFF2-40B4-BE49-F238E27FC236}">
                  <a16:creationId xmlns:a16="http://schemas.microsoft.com/office/drawing/2014/main" id="{32DF2A7D-CF3A-1951-251C-8848A559D0A5}"/>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dirty="0"/>
            </a:p>
          </p:txBody>
        </p:sp>
      </p:grpSp>
      <p:grpSp>
        <p:nvGrpSpPr>
          <p:cNvPr id="18" name="Group 15">
            <a:extLst>
              <a:ext uri="{FF2B5EF4-FFF2-40B4-BE49-F238E27FC236}">
                <a16:creationId xmlns:a16="http://schemas.microsoft.com/office/drawing/2014/main" id="{2719C705-4613-562B-F5A1-6CEBA26A5BC4}"/>
              </a:ext>
            </a:extLst>
          </p:cNvPr>
          <p:cNvGrpSpPr/>
          <p:nvPr/>
        </p:nvGrpSpPr>
        <p:grpSpPr>
          <a:xfrm rot="5400000">
            <a:off x="7193519" y="4330728"/>
            <a:ext cx="312818" cy="265240"/>
            <a:chOff x="0" y="0"/>
            <a:chExt cx="812800" cy="711200"/>
          </a:xfrm>
        </p:grpSpPr>
        <p:sp>
          <p:nvSpPr>
            <p:cNvPr id="19" name="Freeform 16">
              <a:extLst>
                <a:ext uri="{FF2B5EF4-FFF2-40B4-BE49-F238E27FC236}">
                  <a16:creationId xmlns:a16="http://schemas.microsoft.com/office/drawing/2014/main" id="{4CB6852B-2728-89BE-ED29-02573ED233DC}"/>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ja"/>
            </a:p>
          </p:txBody>
        </p:sp>
        <p:sp>
          <p:nvSpPr>
            <p:cNvPr id="20" name="TextBox 17">
              <a:extLst>
                <a:ext uri="{FF2B5EF4-FFF2-40B4-BE49-F238E27FC236}">
                  <a16:creationId xmlns:a16="http://schemas.microsoft.com/office/drawing/2014/main" id="{09A7C7AB-D0E2-5270-22B5-39B0A24EF660}"/>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5">
            <a:extLst>
              <a:ext uri="{FF2B5EF4-FFF2-40B4-BE49-F238E27FC236}">
                <a16:creationId xmlns:a16="http://schemas.microsoft.com/office/drawing/2014/main" id="{48701B0C-46DC-915E-D7B2-D42BA1747419}"/>
              </a:ext>
            </a:extLst>
          </p:cNvPr>
          <p:cNvGrpSpPr/>
          <p:nvPr/>
        </p:nvGrpSpPr>
        <p:grpSpPr>
          <a:xfrm rot="5400000">
            <a:off x="7192363" y="5814631"/>
            <a:ext cx="312818" cy="265240"/>
            <a:chOff x="0" y="0"/>
            <a:chExt cx="812800" cy="711200"/>
          </a:xfrm>
        </p:grpSpPr>
        <p:sp>
          <p:nvSpPr>
            <p:cNvPr id="22" name="Freeform 26">
              <a:extLst>
                <a:ext uri="{FF2B5EF4-FFF2-40B4-BE49-F238E27FC236}">
                  <a16:creationId xmlns:a16="http://schemas.microsoft.com/office/drawing/2014/main" id="{422F4803-53A7-14B4-2647-AA9CCC069E47}"/>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ja"/>
            </a:p>
          </p:txBody>
        </p:sp>
        <p:sp>
          <p:nvSpPr>
            <p:cNvPr id="23" name="TextBox 27">
              <a:extLst>
                <a:ext uri="{FF2B5EF4-FFF2-40B4-BE49-F238E27FC236}">
                  <a16:creationId xmlns:a16="http://schemas.microsoft.com/office/drawing/2014/main" id="{25E83618-B52F-0332-92E0-D4002C82229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4" name="Group 28">
            <a:extLst>
              <a:ext uri="{FF2B5EF4-FFF2-40B4-BE49-F238E27FC236}">
                <a16:creationId xmlns:a16="http://schemas.microsoft.com/office/drawing/2014/main" id="{041DAE06-AC48-2EFC-6619-D1A1AFFC55E0}"/>
              </a:ext>
            </a:extLst>
          </p:cNvPr>
          <p:cNvGrpSpPr/>
          <p:nvPr/>
        </p:nvGrpSpPr>
        <p:grpSpPr>
          <a:xfrm rot="5400000">
            <a:off x="7193519" y="5083298"/>
            <a:ext cx="312818" cy="265240"/>
            <a:chOff x="0" y="0"/>
            <a:chExt cx="812800" cy="711200"/>
          </a:xfrm>
        </p:grpSpPr>
        <p:sp>
          <p:nvSpPr>
            <p:cNvPr id="25" name="Freeform 29">
              <a:extLst>
                <a:ext uri="{FF2B5EF4-FFF2-40B4-BE49-F238E27FC236}">
                  <a16:creationId xmlns:a16="http://schemas.microsoft.com/office/drawing/2014/main" id="{AB986598-176E-A771-7F9E-94C0C2CC978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ja"/>
            </a:p>
          </p:txBody>
        </p:sp>
        <p:sp>
          <p:nvSpPr>
            <p:cNvPr id="26" name="TextBox 30">
              <a:extLst>
                <a:ext uri="{FF2B5EF4-FFF2-40B4-BE49-F238E27FC236}">
                  <a16:creationId xmlns:a16="http://schemas.microsoft.com/office/drawing/2014/main" id="{36AB84ED-8BAF-A385-4CCD-1036053B6EC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7" name="Group 5">
            <a:extLst>
              <a:ext uri="{FF2B5EF4-FFF2-40B4-BE49-F238E27FC236}">
                <a16:creationId xmlns:a16="http://schemas.microsoft.com/office/drawing/2014/main" id="{A277C487-F6A7-FC1E-5DFF-C5EAD1860398}"/>
              </a:ext>
            </a:extLst>
          </p:cNvPr>
          <p:cNvGrpSpPr/>
          <p:nvPr/>
        </p:nvGrpSpPr>
        <p:grpSpPr>
          <a:xfrm rot="5400000">
            <a:off x="7192363" y="6612106"/>
            <a:ext cx="312817" cy="265240"/>
            <a:chOff x="0" y="0"/>
            <a:chExt cx="812800" cy="711200"/>
          </a:xfrm>
        </p:grpSpPr>
        <p:sp>
          <p:nvSpPr>
            <p:cNvPr id="28" name="Freeform 6">
              <a:extLst>
                <a:ext uri="{FF2B5EF4-FFF2-40B4-BE49-F238E27FC236}">
                  <a16:creationId xmlns:a16="http://schemas.microsoft.com/office/drawing/2014/main" id="{44E0F8AA-2BAD-2B44-21FF-168F166E9B2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ja"/>
            </a:p>
          </p:txBody>
        </p:sp>
        <p:sp>
          <p:nvSpPr>
            <p:cNvPr id="29" name="TextBox 7">
              <a:extLst>
                <a:ext uri="{FF2B5EF4-FFF2-40B4-BE49-F238E27FC236}">
                  <a16:creationId xmlns:a16="http://schemas.microsoft.com/office/drawing/2014/main" id="{582D04EB-1F3F-6473-26B3-E53F1BA1B1BD}"/>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1" name="TextBox 13">
            <a:extLst>
              <a:ext uri="{FF2B5EF4-FFF2-40B4-BE49-F238E27FC236}">
                <a16:creationId xmlns:a16="http://schemas.microsoft.com/office/drawing/2014/main" id="{5224D443-27CE-ADFA-F737-6A74B27E6984}"/>
              </a:ext>
            </a:extLst>
          </p:cNvPr>
          <p:cNvSpPr txBox="1"/>
          <p:nvPr/>
        </p:nvSpPr>
        <p:spPr>
          <a:xfrm>
            <a:off x="11506200" y="1407849"/>
            <a:ext cx="6313325" cy="958276"/>
          </a:xfrm>
          <a:prstGeom prst="rect">
            <a:avLst/>
          </a:prstGeom>
        </p:spPr>
        <p:txBody>
          <a:bodyPr wrap="square" lIns="0" tIns="0" rIns="0" bIns="0" rtlCol="0" anchor="t">
            <a:spAutoFit/>
          </a:bodyPr>
          <a:lstStyle/>
          <a:p>
            <a:pPr algn="ctr" rtl="0">
              <a:lnSpc>
                <a:spcPts val="4000"/>
              </a:lnSpc>
            </a:pPr>
            <a:r>
              <a:rPr lang="ja" sz="2800" b="1" u="none" baseline="0" dirty="0">
                <a:solidFill>
                  <a:schemeClr val="bg1"/>
                </a:solidFill>
                <a:latin typeface="+mj-ea"/>
                <a:ea typeface="+mj-ea"/>
              </a:rPr>
              <a:t>ボーナス</a:t>
            </a:r>
            <a:r>
              <a:rPr lang="ja" altLang="en-US" sz="2800" b="0" u="none" baseline="0" dirty="0">
                <a:solidFill>
                  <a:schemeClr val="bg1"/>
                </a:solidFill>
                <a:latin typeface="+mj-ea"/>
                <a:ea typeface="+mj-ea"/>
              </a:rPr>
              <a:t>：</a:t>
            </a:r>
            <a:r>
              <a:rPr lang="ja" sz="2800" b="0" u="none" baseline="0" dirty="0">
                <a:solidFill>
                  <a:schemeClr val="bg1"/>
                </a:solidFill>
                <a:latin typeface="+mj-ea"/>
                <a:ea typeface="+mj-ea"/>
              </a:rPr>
              <a:t>「</a:t>
            </a:r>
            <a:r>
              <a:rPr lang="ja" sz="2800" b="0" i="0" u="none" baseline="0" dirty="0">
                <a:solidFill>
                  <a:schemeClr val="bg1"/>
                </a:solidFill>
                <a:latin typeface="+mj-ea"/>
                <a:ea typeface="+mj-ea"/>
              </a:rPr>
              <a:t>UpliftHER」にご参加ください！5月の焦点は「生理の貧困」です。</a:t>
            </a:r>
            <a:endParaRPr lang="ja" sz="2800" b="1" dirty="0">
              <a:solidFill>
                <a:schemeClr val="bg1"/>
              </a:solidFill>
              <a:latin typeface="+mj-ea"/>
              <a:ea typeface="+mj-ea"/>
              <a:cs typeface="Calibri (MS)"/>
              <a:sym typeface="Calibri (MS)"/>
            </a:endParaRPr>
          </a:p>
        </p:txBody>
      </p:sp>
      <p:pic>
        <p:nvPicPr>
          <p:cNvPr id="31" name="Graphic 30" descr="線矢印：反時計回りの曲線（塗りつぶし）">
            <a:extLst>
              <a:ext uri="{FF2B5EF4-FFF2-40B4-BE49-F238E27FC236}">
                <a16:creationId xmlns:a16="http://schemas.microsoft.com/office/drawing/2014/main" id="{BC470205-4488-3FBD-6BE2-864B939D86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3956284">
            <a:off x="11681568" y="2295657"/>
            <a:ext cx="1854734" cy="18547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B38498B0-A9AE-F045-FDC8-8C9FC810215F}"/>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grpSp>
        <p:nvGrpSpPr>
          <p:cNvPr id="15" name="Group 7">
            <a:extLst>
              <a:ext uri="{FF2B5EF4-FFF2-40B4-BE49-F238E27FC236}">
                <a16:creationId xmlns:a16="http://schemas.microsoft.com/office/drawing/2014/main" id="{D7703238-D160-A000-5987-8B93D49AA7F0}"/>
              </a:ext>
            </a:extLst>
          </p:cNvPr>
          <p:cNvGrpSpPr/>
          <p:nvPr/>
        </p:nvGrpSpPr>
        <p:grpSpPr>
          <a:xfrm>
            <a:off x="228600" y="1787749"/>
            <a:ext cx="5257813" cy="5475401"/>
            <a:chOff x="-2104" y="-66675"/>
            <a:chExt cx="1331362" cy="1707790"/>
          </a:xfrm>
        </p:grpSpPr>
        <p:sp>
          <p:nvSpPr>
            <p:cNvPr id="16" name="Freeform 8">
              <a:extLst>
                <a:ext uri="{FF2B5EF4-FFF2-40B4-BE49-F238E27FC236}">
                  <a16:creationId xmlns:a16="http://schemas.microsoft.com/office/drawing/2014/main" id="{A7F53C85-9102-79A7-B86F-83F2BBAFA1BA}"/>
                </a:ext>
              </a:extLst>
            </p:cNvPr>
            <p:cNvSpPr/>
            <p:nvPr/>
          </p:nvSpPr>
          <p:spPr>
            <a:xfrm>
              <a:off x="-2104" y="20014"/>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dirty="0"/>
            </a:p>
          </p:txBody>
        </p:sp>
        <p:sp>
          <p:nvSpPr>
            <p:cNvPr id="17" name="TextBox 9">
              <a:extLst>
                <a:ext uri="{FF2B5EF4-FFF2-40B4-BE49-F238E27FC236}">
                  <a16:creationId xmlns:a16="http://schemas.microsoft.com/office/drawing/2014/main" id="{09052575-B43B-D565-BE4E-1C6EA7B3F36D}"/>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grpSp>
        <p:nvGrpSpPr>
          <p:cNvPr id="10" name="Group 7">
            <a:extLst>
              <a:ext uri="{FF2B5EF4-FFF2-40B4-BE49-F238E27FC236}">
                <a16:creationId xmlns:a16="http://schemas.microsoft.com/office/drawing/2014/main" id="{4699EF55-2D11-D5BC-C071-6DDFEBAF4E25}"/>
              </a:ext>
            </a:extLst>
          </p:cNvPr>
          <p:cNvGrpSpPr/>
          <p:nvPr/>
        </p:nvGrpSpPr>
        <p:grpSpPr>
          <a:xfrm>
            <a:off x="5423283" y="4653766"/>
            <a:ext cx="5320918" cy="5197464"/>
            <a:chOff x="0" y="0"/>
            <a:chExt cx="1329258" cy="1621101"/>
          </a:xfrm>
        </p:grpSpPr>
        <p:sp>
          <p:nvSpPr>
            <p:cNvPr id="11" name="Freeform 8">
              <a:extLst>
                <a:ext uri="{FF2B5EF4-FFF2-40B4-BE49-F238E27FC236}">
                  <a16:creationId xmlns:a16="http://schemas.microsoft.com/office/drawing/2014/main" id="{EAB3D192-CAB9-1935-4FF2-A7D378D29526}"/>
                </a:ext>
              </a:extLst>
            </p:cNvPr>
            <p:cNvSpPr/>
            <p:nvPr/>
          </p:nvSpPr>
          <p:spPr>
            <a:xfrm>
              <a:off x="0" y="0"/>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ja" dirty="0"/>
            </a:p>
          </p:txBody>
        </p:sp>
        <p:sp>
          <p:nvSpPr>
            <p:cNvPr id="12" name="TextBox 9">
              <a:extLst>
                <a:ext uri="{FF2B5EF4-FFF2-40B4-BE49-F238E27FC236}">
                  <a16:creationId xmlns:a16="http://schemas.microsoft.com/office/drawing/2014/main" id="{24A417F6-3494-A8E9-BBDE-B7AEAFC09C66}"/>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grpSp>
        <p:nvGrpSpPr>
          <p:cNvPr id="2" name="Group 2"/>
          <p:cNvGrpSpPr/>
          <p:nvPr/>
        </p:nvGrpSpPr>
        <p:grpSpPr>
          <a:xfrm>
            <a:off x="12002627" y="0"/>
            <a:ext cx="6445462" cy="10286948"/>
            <a:chOff x="0" y="0"/>
            <a:chExt cx="8593950" cy="13715931"/>
          </a:xfrm>
        </p:grpSpPr>
        <p:sp>
          <p:nvSpPr>
            <p:cNvPr id="3" name="Freeform 3"/>
            <p:cNvSpPr/>
            <p:nvPr/>
          </p:nvSpPr>
          <p:spPr>
            <a:xfrm>
              <a:off x="0" y="0"/>
              <a:ext cx="8593950" cy="13715931"/>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56342" r="-56342"/>
              </a:stretch>
            </a:blipFill>
          </p:spPr>
          <p:txBody>
            <a:bodyPr/>
            <a:lstStyle/>
            <a:p>
              <a:endParaRPr lang="ja" dirty="0"/>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sp>
        <p:nvSpPr>
          <p:cNvPr id="5" name="TextBox 5"/>
          <p:cNvSpPr txBox="1"/>
          <p:nvPr/>
        </p:nvSpPr>
        <p:spPr>
          <a:xfrm>
            <a:off x="838200" y="507859"/>
            <a:ext cx="10106488" cy="1880323"/>
          </a:xfrm>
          <a:prstGeom prst="rect">
            <a:avLst/>
          </a:prstGeom>
        </p:spPr>
        <p:txBody>
          <a:bodyPr lIns="0" tIns="0" rIns="0" bIns="0" rtlCol="0" anchor="t">
            <a:spAutoFit/>
          </a:bodyPr>
          <a:lstStyle/>
          <a:p>
            <a:pPr algn="l" rtl="0"/>
            <a:r>
              <a:rPr lang="ja" sz="6000" b="0" i="0" u="none" baseline="0" dirty="0">
                <a:solidFill>
                  <a:schemeClr val="bg1"/>
                </a:solidFill>
                <a:latin typeface="+mj-ea"/>
                <a:ea typeface="+mj-ea"/>
                <a:cs typeface="Effra" panose="020B0603020203020204" pitchFamily="34" charset="0"/>
                <a:sym typeface="Effra"/>
              </a:rPr>
              <a:t>プロジェクトの支援範囲に</a:t>
            </a:r>
            <a:br>
              <a:rPr lang="en-GB" altLang="ja" sz="6000" b="0" i="0" u="none" baseline="0" dirty="0">
                <a:solidFill>
                  <a:schemeClr val="bg1"/>
                </a:solidFill>
                <a:latin typeface="+mj-ea"/>
                <a:ea typeface="+mj-ea"/>
                <a:cs typeface="Effra" panose="020B0603020203020204" pitchFamily="34" charset="0"/>
                <a:sym typeface="Effra"/>
              </a:rPr>
            </a:br>
            <a:r>
              <a:rPr lang="ja" sz="6000" b="0" i="0" u="none" baseline="0" dirty="0">
                <a:solidFill>
                  <a:schemeClr val="bg1"/>
                </a:solidFill>
                <a:latin typeface="+mj-ea"/>
                <a:ea typeface="+mj-ea"/>
                <a:cs typeface="Effra" panose="020B0603020203020204" pitchFamily="34" charset="0"/>
                <a:sym typeface="Effra"/>
              </a:rPr>
              <a:t>ついて考える</a:t>
            </a:r>
          </a:p>
        </p:txBody>
      </p:sp>
      <p:pic>
        <p:nvPicPr>
          <p:cNvPr id="20" name="Picture 6">
            <a:extLst>
              <a:ext uri="{FF2B5EF4-FFF2-40B4-BE49-F238E27FC236}">
                <a16:creationId xmlns:a16="http://schemas.microsoft.com/office/drawing/2014/main" id="{4761CCCB-BCEA-B76A-B4C5-4A67256276A5}"/>
              </a:ext>
            </a:extLst>
          </p:cNvPr>
          <p:cNvPicPr>
            <a:picLocks noChangeAspect="1"/>
          </p:cNvPicPr>
          <p:nvPr/>
        </p:nvPicPr>
        <p:blipFill>
          <a:blip r:embed="rId6"/>
          <a:stretch>
            <a:fillRect/>
          </a:stretch>
        </p:blipFill>
        <p:spPr>
          <a:xfrm>
            <a:off x="129400" y="2224900"/>
            <a:ext cx="5509400" cy="5509400"/>
          </a:xfrm>
          <a:prstGeom prst="rect">
            <a:avLst/>
          </a:prstGeom>
        </p:spPr>
      </p:pic>
      <p:pic>
        <p:nvPicPr>
          <p:cNvPr id="21" name="Picture 7">
            <a:extLst>
              <a:ext uri="{FF2B5EF4-FFF2-40B4-BE49-F238E27FC236}">
                <a16:creationId xmlns:a16="http://schemas.microsoft.com/office/drawing/2014/main" id="{841196F0-4B3D-FA81-3103-83F2CF69EC75}"/>
              </a:ext>
            </a:extLst>
          </p:cNvPr>
          <p:cNvPicPr>
            <a:picLocks noChangeAspect="1"/>
          </p:cNvPicPr>
          <p:nvPr/>
        </p:nvPicPr>
        <p:blipFill>
          <a:blip r:embed="rId7"/>
          <a:stretch>
            <a:fillRect/>
          </a:stretch>
        </p:blipFill>
        <p:spPr>
          <a:xfrm>
            <a:off x="4572000" y="4775582"/>
            <a:ext cx="5320918" cy="5320918"/>
          </a:xfrm>
          <a:prstGeom prst="rect">
            <a:avLst/>
          </a:prstGeom>
        </p:spPr>
      </p:pic>
      <p:sp>
        <p:nvSpPr>
          <p:cNvPr id="22" name="TextBox 8"/>
          <p:cNvSpPr txBox="1"/>
          <p:nvPr/>
        </p:nvSpPr>
        <p:spPr>
          <a:xfrm>
            <a:off x="1828800" y="4105223"/>
            <a:ext cx="2082505" cy="1569276"/>
          </a:xfrm>
          <a:prstGeom prst="rect">
            <a:avLst/>
          </a:prstGeom>
        </p:spPr>
        <p:txBody>
          <a:bodyPr lIns="0" tIns="0" rIns="0" bIns="0" rtlCol="0" anchor="t">
            <a:spAutoFit/>
          </a:bodyPr>
          <a:lstStyle/>
          <a:p>
            <a:pPr algn="ctr" rtl="0"/>
            <a:r>
              <a:rPr lang="ja" sz="3399" b="1" i="0" u="none" baseline="0" dirty="0">
                <a:solidFill>
                  <a:schemeClr val="bg1"/>
                </a:solidFill>
                <a:latin typeface="+mj-ea"/>
                <a:ea typeface="+mj-ea"/>
                <a:cs typeface="Calibri (MS)" panose="020B0604020202020204" charset="0"/>
                <a:sym typeface="Calibri (MS) Bold"/>
              </a:rPr>
              <a:t>女児2名にノートパソコンを支給</a:t>
            </a:r>
          </a:p>
        </p:txBody>
      </p:sp>
      <p:sp>
        <p:nvSpPr>
          <p:cNvPr id="23" name="TextBox 9"/>
          <p:cNvSpPr txBox="1"/>
          <p:nvPr/>
        </p:nvSpPr>
        <p:spPr>
          <a:xfrm>
            <a:off x="6172200" y="6382425"/>
            <a:ext cx="2127294" cy="2120068"/>
          </a:xfrm>
          <a:prstGeom prst="rect">
            <a:avLst/>
          </a:prstGeom>
        </p:spPr>
        <p:txBody>
          <a:bodyPr wrap="square" lIns="0" tIns="0" rIns="0" bIns="0" rtlCol="0" anchor="t">
            <a:spAutoFit/>
          </a:bodyPr>
          <a:lstStyle/>
          <a:p>
            <a:pPr algn="ctr" rtl="0"/>
            <a:r>
              <a:rPr lang="ja" sz="3444" b="1" i="0" u="none" baseline="0" dirty="0">
                <a:solidFill>
                  <a:schemeClr val="bg1"/>
                </a:solidFill>
                <a:latin typeface="+mj-ea"/>
                <a:ea typeface="+mj-ea"/>
                <a:cs typeface="Calibri (MS)" panose="020B0604020202020204" charset="0"/>
                <a:sym typeface="Calibri (MS) Bold"/>
              </a:rPr>
              <a:t>女児50名を対象とした分科会を開催</a:t>
            </a:r>
          </a:p>
        </p:txBody>
      </p:sp>
      <p:pic>
        <p:nvPicPr>
          <p:cNvPr id="9" name="Picture 8">
            <a:extLst>
              <a:ext uri="{FF2B5EF4-FFF2-40B4-BE49-F238E27FC236}">
                <a16:creationId xmlns:a16="http://schemas.microsoft.com/office/drawing/2014/main" id="{9D1E2B46-B10F-5075-6A7D-78A66873B001}"/>
              </a:ext>
            </a:extLst>
          </p:cNvPr>
          <p:cNvPicPr>
            <a:picLocks noChangeAspect="1"/>
          </p:cNvPicPr>
          <p:nvPr/>
        </p:nvPicPr>
        <p:blipFill>
          <a:blip r:embed="rId8" cstate="print">
            <a:extLst>
              <a:ext uri="{28A0092B-C50C-407E-A947-70E740481C1C}">
                <a14:useLocalDpi xmlns:a14="http://schemas.microsoft.com/office/drawing/2010/main" val="0"/>
              </a:ext>
            </a:extLst>
          </a:blip>
          <a:srcRect l="39744" t="25687" b="6468"/>
          <a:stretch>
            <a:fillRect/>
          </a:stretch>
        </p:blipFill>
        <p:spPr>
          <a:xfrm rot="5400000">
            <a:off x="9029699" y="800049"/>
            <a:ext cx="10287001" cy="8686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sp>
        <p:nvSpPr>
          <p:cNvPr id="23" name="Freeform 6">
            <a:extLst>
              <a:ext uri="{FF2B5EF4-FFF2-40B4-BE49-F238E27FC236}">
                <a16:creationId xmlns:a16="http://schemas.microsoft.com/office/drawing/2014/main" id="{F0DED03F-E566-F397-895D-2DAACD056D0D}"/>
              </a:ext>
            </a:extLst>
          </p:cNvPr>
          <p:cNvSpPr/>
          <p:nvPr/>
        </p:nvSpPr>
        <p:spPr>
          <a:xfrm>
            <a:off x="4953000" y="3351825"/>
            <a:ext cx="7543800" cy="953475"/>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3" name="Freeform 3"/>
          <p:cNvSpPr/>
          <p:nvPr/>
        </p:nvSpPr>
        <p:spPr>
          <a:xfrm>
            <a:off x="1449844" y="4483176"/>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4" name="Freeform 4"/>
          <p:cNvSpPr/>
          <p:nvPr/>
        </p:nvSpPr>
        <p:spPr>
          <a:xfrm>
            <a:off x="6401822" y="4483176"/>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6" name="Freeform 6"/>
          <p:cNvSpPr/>
          <p:nvPr/>
        </p:nvSpPr>
        <p:spPr>
          <a:xfrm>
            <a:off x="11353800" y="4445403"/>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7" name="TextBox 7"/>
          <p:cNvSpPr txBox="1"/>
          <p:nvPr/>
        </p:nvSpPr>
        <p:spPr>
          <a:xfrm>
            <a:off x="4450709" y="855189"/>
            <a:ext cx="8692758" cy="1015919"/>
          </a:xfrm>
          <a:prstGeom prst="rect">
            <a:avLst/>
          </a:prstGeom>
        </p:spPr>
        <p:txBody>
          <a:bodyPr lIns="0" tIns="0" rIns="0" bIns="0" rtlCol="0" anchor="t">
            <a:spAutoFit/>
          </a:bodyPr>
          <a:lstStyle/>
          <a:p>
            <a:pPr algn="ctr" rtl="0">
              <a:lnSpc>
                <a:spcPts val="9100"/>
              </a:lnSpc>
            </a:pPr>
            <a:r>
              <a:rPr lang="ja" sz="6500" b="0" i="0" u="none" spc="-194" baseline="0" dirty="0">
                <a:solidFill>
                  <a:srgbClr val="FFCF01"/>
                </a:solidFill>
                <a:latin typeface="+mj-ea"/>
                <a:ea typeface="+mj-ea"/>
                <a:cs typeface="Effra"/>
                <a:sym typeface="Effra"/>
              </a:rPr>
              <a:t>レガシープロジェクト</a:t>
            </a:r>
          </a:p>
        </p:txBody>
      </p:sp>
      <p:sp>
        <p:nvSpPr>
          <p:cNvPr id="8" name="TextBox 8"/>
          <p:cNvSpPr txBox="1"/>
          <p:nvPr/>
        </p:nvSpPr>
        <p:spPr>
          <a:xfrm>
            <a:off x="1478845" y="5180844"/>
            <a:ext cx="4638933" cy="439287"/>
          </a:xfrm>
          <a:prstGeom prst="rect">
            <a:avLst/>
          </a:prstGeom>
        </p:spPr>
        <p:txBody>
          <a:bodyPr wrap="square" lIns="0" tIns="0" rIns="0" bIns="0" rtlCol="0" anchor="t">
            <a:spAutoFit/>
          </a:bodyPr>
          <a:lstStyle/>
          <a:p>
            <a:pPr algn="ctr" rtl="0">
              <a:lnSpc>
                <a:spcPts val="3319"/>
              </a:lnSpc>
            </a:pPr>
            <a:r>
              <a:rPr lang="ja" sz="3600" b="1" i="0" u="none" spc="-95" baseline="0" dirty="0">
                <a:solidFill>
                  <a:srgbClr val="FFCF01"/>
                </a:solidFill>
                <a:latin typeface="+mj-ea"/>
                <a:ea typeface="+mj-ea"/>
                <a:cs typeface="Calibri (MS) Bold"/>
                <a:sym typeface="Calibri (MS) Bold"/>
              </a:rPr>
              <a:t>対象者</a:t>
            </a:r>
            <a:endParaRPr lang="ja" sz="3191" b="1" spc="-95" dirty="0">
              <a:solidFill>
                <a:srgbClr val="FFCF01"/>
              </a:solidFill>
              <a:latin typeface="+mj-ea"/>
              <a:ea typeface="+mj-ea"/>
              <a:cs typeface="Calibri (MS) Bold"/>
              <a:sym typeface="Calibri (MS) Bold"/>
            </a:endParaRPr>
          </a:p>
        </p:txBody>
      </p:sp>
      <p:sp>
        <p:nvSpPr>
          <p:cNvPr id="9" name="TextBox 9"/>
          <p:cNvSpPr txBox="1"/>
          <p:nvPr/>
        </p:nvSpPr>
        <p:spPr>
          <a:xfrm>
            <a:off x="1469178" y="6135578"/>
            <a:ext cx="4638933" cy="1259640"/>
          </a:xfrm>
          <a:prstGeom prst="rect">
            <a:avLst/>
          </a:prstGeom>
        </p:spPr>
        <p:txBody>
          <a:bodyPr wrap="square" lIns="0" tIns="0" rIns="0" bIns="0" rtlCol="0" anchor="t">
            <a:spAutoFit/>
          </a:bodyPr>
          <a:lstStyle/>
          <a:p>
            <a:pPr algn="ctr" rtl="0">
              <a:lnSpc>
                <a:spcPts val="3360"/>
              </a:lnSpc>
            </a:pPr>
            <a:r>
              <a:rPr lang="ja" sz="2800" b="0" i="0" u="none" spc="-64" baseline="0" dirty="0">
                <a:solidFill>
                  <a:srgbClr val="FFFFFF"/>
                </a:solidFill>
                <a:latin typeface="+mj-ea"/>
                <a:ea typeface="+mj-ea"/>
                <a:cs typeface="Calibri (MS)"/>
                <a:sym typeface="Calibri (MS)"/>
              </a:rPr>
              <a:t>支援対象者は誰ですか？ </a:t>
            </a:r>
          </a:p>
          <a:p>
            <a:pPr algn="ctr" rtl="0">
              <a:lnSpc>
                <a:spcPts val="3360"/>
              </a:lnSpc>
            </a:pPr>
            <a:r>
              <a:rPr lang="ja" sz="2800" b="0" i="0" u="none" spc="-64" baseline="0" dirty="0">
                <a:solidFill>
                  <a:srgbClr val="FFFFFF"/>
                </a:solidFill>
                <a:latin typeface="+mj-ea"/>
                <a:ea typeface="+mj-ea"/>
                <a:cs typeface="Calibri (MS)"/>
                <a:sym typeface="Calibri (MS)"/>
              </a:rPr>
              <a:t>その方々は障害に</a:t>
            </a:r>
            <a:br>
              <a:rPr lang="en-GB" altLang="ja" sz="2800" b="0" i="0" u="none" spc="-64" baseline="0" dirty="0">
                <a:solidFill>
                  <a:srgbClr val="FFFFFF"/>
                </a:solidFill>
                <a:latin typeface="+mj-ea"/>
                <a:ea typeface="+mj-ea"/>
                <a:cs typeface="Calibri (MS)"/>
                <a:sym typeface="Calibri (MS)"/>
              </a:rPr>
            </a:br>
            <a:r>
              <a:rPr lang="ja" sz="2800" b="0" i="0" u="none" spc="-64" baseline="0" dirty="0">
                <a:solidFill>
                  <a:srgbClr val="FFFFFF"/>
                </a:solidFill>
                <a:latin typeface="+mj-ea"/>
                <a:ea typeface="+mj-ea"/>
                <a:cs typeface="Calibri (MS)"/>
                <a:sym typeface="Calibri (MS)"/>
              </a:rPr>
              <a:t>直面していますか？</a:t>
            </a:r>
          </a:p>
        </p:txBody>
      </p:sp>
      <p:sp>
        <p:nvSpPr>
          <p:cNvPr id="10" name="TextBox 10"/>
          <p:cNvSpPr txBox="1"/>
          <p:nvPr/>
        </p:nvSpPr>
        <p:spPr>
          <a:xfrm>
            <a:off x="11353800" y="5180845"/>
            <a:ext cx="4658266" cy="439287"/>
          </a:xfrm>
          <a:prstGeom prst="rect">
            <a:avLst/>
          </a:prstGeom>
        </p:spPr>
        <p:txBody>
          <a:bodyPr wrap="square" lIns="0" tIns="0" rIns="0" bIns="0" rtlCol="0" anchor="t">
            <a:spAutoFit/>
          </a:bodyPr>
          <a:lstStyle/>
          <a:p>
            <a:pPr algn="ctr" rtl="0">
              <a:lnSpc>
                <a:spcPts val="3319"/>
              </a:lnSpc>
            </a:pPr>
            <a:r>
              <a:rPr lang="ja" sz="3600" b="1" i="0" u="none" spc="-95" baseline="0" dirty="0">
                <a:solidFill>
                  <a:srgbClr val="FFCF01"/>
                </a:solidFill>
                <a:latin typeface="+mj-ea"/>
                <a:ea typeface="+mj-ea"/>
                <a:cs typeface="Calibri (MS) Bold"/>
                <a:sym typeface="Calibri (MS) Bold"/>
              </a:rPr>
              <a:t>ソロプチミスト主導</a:t>
            </a:r>
          </a:p>
        </p:txBody>
      </p:sp>
      <p:sp>
        <p:nvSpPr>
          <p:cNvPr id="11" name="TextBox 11"/>
          <p:cNvSpPr txBox="1"/>
          <p:nvPr/>
        </p:nvSpPr>
        <p:spPr>
          <a:xfrm>
            <a:off x="6411489" y="5180845"/>
            <a:ext cx="4638933" cy="439287"/>
          </a:xfrm>
          <a:prstGeom prst="rect">
            <a:avLst/>
          </a:prstGeom>
        </p:spPr>
        <p:txBody>
          <a:bodyPr wrap="square" lIns="0" tIns="0" rIns="0" bIns="0" rtlCol="0" anchor="t">
            <a:spAutoFit/>
          </a:bodyPr>
          <a:lstStyle/>
          <a:p>
            <a:pPr algn="ctr" rtl="0">
              <a:lnSpc>
                <a:spcPts val="3319"/>
              </a:lnSpc>
            </a:pPr>
            <a:r>
              <a:rPr lang="ja" sz="3600" b="1" i="0" u="none" spc="-95" baseline="0" dirty="0">
                <a:solidFill>
                  <a:srgbClr val="FFCF01"/>
                </a:solidFill>
                <a:latin typeface="+mj-ea"/>
                <a:ea typeface="+mj-ea"/>
                <a:cs typeface="Calibri (MS) Bold"/>
                <a:sym typeface="Calibri (MS) Bold"/>
              </a:rPr>
              <a:t>焦点</a:t>
            </a:r>
          </a:p>
        </p:txBody>
      </p:sp>
      <p:sp>
        <p:nvSpPr>
          <p:cNvPr id="13" name="TextBox 13"/>
          <p:cNvSpPr txBox="1"/>
          <p:nvPr/>
        </p:nvSpPr>
        <p:spPr>
          <a:xfrm>
            <a:off x="6401822" y="6105439"/>
            <a:ext cx="4658267" cy="1695657"/>
          </a:xfrm>
          <a:prstGeom prst="rect">
            <a:avLst/>
          </a:prstGeom>
        </p:spPr>
        <p:txBody>
          <a:bodyPr wrap="square" lIns="0" tIns="0" rIns="0" bIns="0" rtlCol="0" anchor="t">
            <a:spAutoFit/>
          </a:bodyPr>
          <a:lstStyle>
            <a:defPPr>
              <a:defRPr lang="ja"/>
            </a:defPPr>
            <a:lvl1pPr algn="ctr">
              <a:lnSpc>
                <a:spcPts val="4600"/>
              </a:lnSpc>
              <a:defRPr sz="3200" spc="-64">
                <a:solidFill>
                  <a:srgbClr val="FFFFFF"/>
                </a:solidFill>
                <a:latin typeface="Calibri (MS)"/>
                <a:ea typeface="Calibri (MS)"/>
                <a:cs typeface="Calibri (MS)"/>
              </a:defRPr>
            </a:lvl1pPr>
          </a:lstStyle>
          <a:p>
            <a:pPr rtl="0">
              <a:lnSpc>
                <a:spcPts val="3360"/>
              </a:lnSpc>
            </a:pPr>
            <a:r>
              <a:rPr lang="ja" sz="2800" b="0" i="0" u="none" baseline="0" dirty="0">
                <a:latin typeface="+mj-ea"/>
                <a:ea typeface="+mj-ea"/>
                <a:sym typeface="Calibri (MS)"/>
              </a:rPr>
              <a:t>このプロジェクトは、 </a:t>
            </a:r>
          </a:p>
          <a:p>
            <a:pPr rtl="0">
              <a:lnSpc>
                <a:spcPts val="3360"/>
              </a:lnSpc>
            </a:pPr>
            <a:r>
              <a:rPr lang="ja" sz="2800" b="0" i="0" u="none" baseline="0" dirty="0">
                <a:latin typeface="+mj-ea"/>
                <a:ea typeface="+mj-ea"/>
                <a:sym typeface="Calibri (MS)"/>
              </a:rPr>
              <a:t>教育や就労の機会を</a:t>
            </a:r>
            <a:br>
              <a:rPr lang="en-GB" altLang="ja" sz="2800" b="0" i="0" u="none" baseline="0" dirty="0">
                <a:latin typeface="+mj-ea"/>
                <a:ea typeface="+mj-ea"/>
                <a:sym typeface="Calibri (MS)"/>
              </a:rPr>
            </a:br>
            <a:r>
              <a:rPr lang="ja" sz="2800" b="0" i="0" u="none" baseline="0" dirty="0">
                <a:latin typeface="+mj-ea"/>
                <a:ea typeface="+mj-ea"/>
                <a:sym typeface="Calibri (MS)"/>
              </a:rPr>
              <a:t>拡大することに焦点を</a:t>
            </a:r>
            <a:br>
              <a:rPr lang="en-GB" altLang="ja" sz="2800" b="0" i="0" u="none" baseline="0" dirty="0">
                <a:latin typeface="+mj-ea"/>
                <a:ea typeface="+mj-ea"/>
                <a:sym typeface="Calibri (MS)"/>
              </a:rPr>
            </a:br>
            <a:r>
              <a:rPr lang="ja" sz="2800" b="0" i="0" u="none" baseline="0" dirty="0">
                <a:latin typeface="+mj-ea"/>
                <a:ea typeface="+mj-ea"/>
                <a:sym typeface="Calibri (MS)"/>
              </a:rPr>
              <a:t>当てていますか？</a:t>
            </a:r>
          </a:p>
        </p:txBody>
      </p:sp>
      <p:sp>
        <p:nvSpPr>
          <p:cNvPr id="14" name="TextBox 14"/>
          <p:cNvSpPr txBox="1"/>
          <p:nvPr/>
        </p:nvSpPr>
        <p:spPr>
          <a:xfrm>
            <a:off x="11353800" y="6355573"/>
            <a:ext cx="4658267" cy="823623"/>
          </a:xfrm>
          <a:prstGeom prst="rect">
            <a:avLst/>
          </a:prstGeom>
        </p:spPr>
        <p:txBody>
          <a:bodyPr wrap="square" lIns="0" tIns="0" rIns="0" bIns="0" rtlCol="0" anchor="t">
            <a:spAutoFit/>
          </a:bodyPr>
          <a:lstStyle/>
          <a:p>
            <a:pPr algn="ctr" rtl="0">
              <a:lnSpc>
                <a:spcPts val="3360"/>
              </a:lnSpc>
            </a:pPr>
            <a:r>
              <a:rPr lang="ja" sz="2800" b="0" i="0" u="none" spc="-64" baseline="0" dirty="0">
                <a:solidFill>
                  <a:srgbClr val="FFFFFF"/>
                </a:solidFill>
                <a:latin typeface="+mj-ea"/>
                <a:ea typeface="+mj-ea"/>
                <a:cs typeface="Calibri (MS)"/>
                <a:sym typeface="Calibri (MS)"/>
              </a:rPr>
              <a:t>プロジェクトは</a:t>
            </a:r>
          </a:p>
          <a:p>
            <a:pPr algn="ctr" rtl="0">
              <a:lnSpc>
                <a:spcPts val="3360"/>
              </a:lnSpc>
            </a:pPr>
            <a:r>
              <a:rPr lang="ja" sz="2800" b="0" i="0" u="none" spc="-64" baseline="0" dirty="0">
                <a:solidFill>
                  <a:srgbClr val="FFFFFF"/>
                </a:solidFill>
                <a:latin typeface="+mj-ea"/>
                <a:ea typeface="+mj-ea"/>
                <a:cs typeface="Calibri (MS)"/>
                <a:sym typeface="Calibri (MS)"/>
              </a:rPr>
              <a:t>ソロプチミスト主導ですか？</a:t>
            </a: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6"/>
            <a:stretch>
              <a:fillRect t="-74" b="-74"/>
            </a:stretch>
          </a:blipFill>
        </p:spPr>
        <p:txBody>
          <a:bodyPr/>
          <a:lstStyle/>
          <a:p>
            <a:endParaRPr lang="ja"/>
          </a:p>
        </p:txBody>
      </p:sp>
      <p:sp>
        <p:nvSpPr>
          <p:cNvPr id="21" name="TextBox 9">
            <a:extLst>
              <a:ext uri="{FF2B5EF4-FFF2-40B4-BE49-F238E27FC236}">
                <a16:creationId xmlns:a16="http://schemas.microsoft.com/office/drawing/2014/main" id="{D95738F8-204E-2DC9-3AAC-CFD92775C3B8}"/>
              </a:ext>
            </a:extLst>
          </p:cNvPr>
          <p:cNvSpPr txBox="1"/>
          <p:nvPr/>
        </p:nvSpPr>
        <p:spPr>
          <a:xfrm>
            <a:off x="2190750" y="1932663"/>
            <a:ext cx="13906500" cy="1231106"/>
          </a:xfrm>
          <a:prstGeom prst="rect">
            <a:avLst/>
          </a:prstGeom>
        </p:spPr>
        <p:txBody>
          <a:bodyPr wrap="square" lIns="0" tIns="0" rIns="0" bIns="0" rtlCol="0" anchor="t">
            <a:spAutoFit/>
          </a:bodyPr>
          <a:lstStyle/>
          <a:p>
            <a:pPr algn="ctr" rtl="0"/>
            <a:r>
              <a:rPr lang="ja" sz="4000" b="0" i="0" u="none" baseline="0" dirty="0">
                <a:solidFill>
                  <a:schemeClr val="bg1"/>
                </a:solidFill>
                <a:latin typeface="+mj-ea"/>
                <a:ea typeface="+mj-ea"/>
                <a:cs typeface="Calibri (MS)"/>
                <a:sym typeface="Calibri (MS)"/>
              </a:rPr>
              <a:t>「大きなゴール」の条件に合わせられそうなものがあれば、</a:t>
            </a:r>
            <a:br>
              <a:rPr lang="en-GB" altLang="ja" sz="4000" b="0" i="0" u="none" baseline="0" dirty="0">
                <a:solidFill>
                  <a:schemeClr val="bg1"/>
                </a:solidFill>
                <a:latin typeface="+mj-ea"/>
                <a:ea typeface="+mj-ea"/>
                <a:cs typeface="Calibri (MS)"/>
                <a:sym typeface="Calibri (MS)"/>
              </a:rPr>
            </a:br>
            <a:r>
              <a:rPr lang="ja" sz="4000" b="0" i="0" u="none" baseline="0" dirty="0">
                <a:solidFill>
                  <a:schemeClr val="bg1"/>
                </a:solidFill>
                <a:latin typeface="+mj-ea"/>
                <a:ea typeface="+mj-ea"/>
                <a:cs typeface="Calibri (MS)"/>
                <a:sym typeface="Calibri (MS)"/>
              </a:rPr>
              <a:t>プロジェクトの調整を検討する</a:t>
            </a:r>
          </a:p>
        </p:txBody>
      </p:sp>
      <p:sp>
        <p:nvSpPr>
          <p:cNvPr id="22" name="TextBox 9">
            <a:extLst>
              <a:ext uri="{FF2B5EF4-FFF2-40B4-BE49-F238E27FC236}">
                <a16:creationId xmlns:a16="http://schemas.microsoft.com/office/drawing/2014/main" id="{EF3BCAA9-0B7E-119D-DAFD-9E4D0A58BB42}"/>
              </a:ext>
            </a:extLst>
          </p:cNvPr>
          <p:cNvSpPr txBox="1"/>
          <p:nvPr/>
        </p:nvSpPr>
        <p:spPr>
          <a:xfrm>
            <a:off x="1449844" y="3428025"/>
            <a:ext cx="14562222" cy="703078"/>
          </a:xfrm>
          <a:prstGeom prst="rect">
            <a:avLst/>
          </a:prstGeom>
        </p:spPr>
        <p:txBody>
          <a:bodyPr wrap="square" lIns="0" tIns="0" rIns="0" bIns="0" rtlCol="0" anchor="t">
            <a:spAutoFit/>
          </a:bodyPr>
          <a:lstStyle/>
          <a:p>
            <a:pPr algn="ctr" rtl="0">
              <a:lnSpc>
                <a:spcPts val="6478"/>
              </a:lnSpc>
            </a:pPr>
            <a:r>
              <a:rPr lang="ja" sz="3600" b="0" i="0" u="none" baseline="0" dirty="0">
                <a:solidFill>
                  <a:schemeClr val="bg1"/>
                </a:solidFill>
                <a:latin typeface="+mj-ea"/>
                <a:ea typeface="+mj-ea"/>
                <a:cs typeface="Calibri (MS)"/>
                <a:sym typeface="Calibri (MS)"/>
              </a:rPr>
              <a:t>満たしていない条件はどれですか？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2A73948-CF88-5B8B-7085-2BBE7917FBFE}"/>
              </a:ext>
            </a:extLst>
          </p:cNvPr>
          <p:cNvSpPr/>
          <p:nvPr/>
        </p:nvSpPr>
        <p:spPr>
          <a:xfrm>
            <a:off x="1295400" y="2232876"/>
            <a:ext cx="6096000" cy="275822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6" name="Group 6"/>
          <p:cNvGrpSpPr>
            <a:grpSpLocks noChangeAspect="1"/>
          </p:cNvGrpSpPr>
          <p:nvPr/>
        </p:nvGrpSpPr>
        <p:grpSpPr>
          <a:xfrm>
            <a:off x="0" y="-125384"/>
            <a:ext cx="18821400" cy="11775348"/>
            <a:chOff x="0" y="0"/>
            <a:chExt cx="1247895" cy="812800"/>
          </a:xfrm>
        </p:grpSpPr>
        <p:sp>
          <p:nvSpPr>
            <p:cNvPr id="7" name="Freeform 7"/>
            <p:cNvSpPr>
              <a:spLocks noChangeAspect="1"/>
            </p:cNvSpPr>
            <p:nvPr/>
          </p:nvSpPr>
          <p:spPr>
            <a:xfrm>
              <a:off x="0" y="0"/>
              <a:ext cx="1247895" cy="812800"/>
            </a:xfrm>
            <a:custGeom>
              <a:avLst/>
              <a:gdLst/>
              <a:ahLst/>
              <a:cxnLst/>
              <a:rect l="l" t="t" r="r" b="b"/>
              <a:pathLst>
                <a:path w="1247895" h="812800">
                  <a:moveTo>
                    <a:pt x="28614" y="0"/>
                  </a:moveTo>
                  <a:lnTo>
                    <a:pt x="1219280" y="0"/>
                  </a:lnTo>
                  <a:cubicBezTo>
                    <a:pt x="1226869" y="0"/>
                    <a:pt x="1234148" y="3015"/>
                    <a:pt x="1239514" y="8381"/>
                  </a:cubicBezTo>
                  <a:cubicBezTo>
                    <a:pt x="1244880" y="13747"/>
                    <a:pt x="1247895" y="21025"/>
                    <a:pt x="1247895" y="28614"/>
                  </a:cubicBezTo>
                  <a:lnTo>
                    <a:pt x="1247895" y="784186"/>
                  </a:lnTo>
                  <a:cubicBezTo>
                    <a:pt x="1247895" y="791775"/>
                    <a:pt x="1244880" y="799053"/>
                    <a:pt x="1239514" y="804419"/>
                  </a:cubicBezTo>
                  <a:cubicBezTo>
                    <a:pt x="1234148" y="809785"/>
                    <a:pt x="1226869" y="812800"/>
                    <a:pt x="1219280" y="812800"/>
                  </a:cubicBezTo>
                  <a:lnTo>
                    <a:pt x="28614" y="812800"/>
                  </a:lnTo>
                  <a:cubicBezTo>
                    <a:pt x="21025" y="812800"/>
                    <a:pt x="13747" y="809785"/>
                    <a:pt x="8381" y="804419"/>
                  </a:cubicBezTo>
                  <a:cubicBezTo>
                    <a:pt x="3015" y="799053"/>
                    <a:pt x="0" y="791775"/>
                    <a:pt x="0" y="784186"/>
                  </a:cubicBezTo>
                  <a:lnTo>
                    <a:pt x="0" y="28614"/>
                  </a:lnTo>
                  <a:cubicBezTo>
                    <a:pt x="0" y="21025"/>
                    <a:pt x="3015" y="13747"/>
                    <a:pt x="8381" y="8381"/>
                  </a:cubicBezTo>
                  <a:cubicBezTo>
                    <a:pt x="13747" y="3015"/>
                    <a:pt x="21025" y="0"/>
                    <a:pt x="28614" y="0"/>
                  </a:cubicBezTo>
                  <a:close/>
                </a:path>
              </a:pathLst>
            </a:custGeom>
            <a:blipFill>
              <a:blip r:embed="rId3">
                <a:alphaModFix amt="50000"/>
              </a:blip>
              <a:stretch>
                <a:fillRect l="-491" r="-491"/>
              </a:stretch>
            </a:blipFill>
          </p:spPr>
          <p:txBody>
            <a:bodyPr/>
            <a:lstStyle/>
            <a:p>
              <a:endParaRPr lang="ja" dirty="0"/>
            </a:p>
          </p:txBody>
        </p:sp>
      </p:grpSp>
      <p:grpSp>
        <p:nvGrpSpPr>
          <p:cNvPr id="2" name="Group 2"/>
          <p:cNvGrpSpPr/>
          <p:nvPr/>
        </p:nvGrpSpPr>
        <p:grpSpPr>
          <a:xfrm>
            <a:off x="-601468" y="-1048496"/>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ja"/>
          </a:p>
        </p:txBody>
      </p:sp>
      <p:sp>
        <p:nvSpPr>
          <p:cNvPr id="8" name="TextBox 8"/>
          <p:cNvSpPr txBox="1"/>
          <p:nvPr/>
        </p:nvSpPr>
        <p:spPr>
          <a:xfrm>
            <a:off x="1028699" y="2753666"/>
            <a:ext cx="6515100" cy="1807867"/>
          </a:xfrm>
          <a:prstGeom prst="rect">
            <a:avLst/>
          </a:prstGeom>
        </p:spPr>
        <p:txBody>
          <a:bodyPr wrap="square" lIns="0" tIns="0" rIns="0" bIns="0" rtlCol="0" anchor="t">
            <a:spAutoFit/>
          </a:bodyPr>
          <a:lstStyle/>
          <a:p>
            <a:pPr algn="ctr" rtl="0">
              <a:lnSpc>
                <a:spcPts val="6999"/>
              </a:lnSpc>
            </a:pPr>
            <a:r>
              <a:rPr lang="ja" sz="6999" b="1" i="0" u="none" baseline="0" dirty="0">
                <a:solidFill>
                  <a:schemeClr val="bg1"/>
                </a:solidFill>
                <a:latin typeface="+mj-ea"/>
                <a:ea typeface="+mj-ea"/>
                <a:cs typeface="Calibri (MS) Bold"/>
                <a:sym typeface="Calibri (MS) Bold"/>
              </a:rPr>
              <a:t>適格にする</a:t>
            </a:r>
            <a:br>
              <a:rPr lang="en-GB" altLang="ja" sz="6999" b="1" i="0" u="none" baseline="0" dirty="0">
                <a:solidFill>
                  <a:schemeClr val="bg1"/>
                </a:solidFill>
                <a:latin typeface="+mj-ea"/>
                <a:ea typeface="+mj-ea"/>
                <a:cs typeface="Calibri (MS) Bold"/>
                <a:sym typeface="Calibri (MS) Bold"/>
              </a:rPr>
            </a:br>
            <a:r>
              <a:rPr lang="ja" sz="6999" b="1" i="0" u="none" baseline="0" dirty="0">
                <a:solidFill>
                  <a:schemeClr val="bg1"/>
                </a:solidFill>
                <a:latin typeface="+mj-ea"/>
                <a:ea typeface="+mj-ea"/>
                <a:cs typeface="Calibri (MS) Bold"/>
                <a:sym typeface="Calibri (MS) Bold"/>
              </a:rPr>
              <a:t>ためには？</a:t>
            </a:r>
          </a:p>
        </p:txBody>
      </p:sp>
      <p:sp>
        <p:nvSpPr>
          <p:cNvPr id="9" name="TextBox 9"/>
          <p:cNvSpPr txBox="1"/>
          <p:nvPr/>
        </p:nvSpPr>
        <p:spPr>
          <a:xfrm>
            <a:off x="609600" y="328637"/>
            <a:ext cx="15621000" cy="1231106"/>
          </a:xfrm>
          <a:prstGeom prst="rect">
            <a:avLst/>
          </a:prstGeom>
        </p:spPr>
        <p:txBody>
          <a:bodyPr wrap="square" lIns="0" tIns="0" rIns="0" bIns="0" rtlCol="0" anchor="t">
            <a:spAutoFit/>
          </a:bodyPr>
          <a:lstStyle/>
          <a:p>
            <a:pPr algn="l" rtl="0">
              <a:lnSpc>
                <a:spcPts val="4799"/>
              </a:lnSpc>
            </a:pPr>
            <a:r>
              <a:rPr lang="ja" sz="4400" b="1" i="0" u="none" baseline="0" dirty="0">
                <a:solidFill>
                  <a:schemeClr val="bg1"/>
                </a:solidFill>
                <a:latin typeface="+mj-ea"/>
                <a:ea typeface="+mj-ea"/>
                <a:cs typeface="Calibri (MS)"/>
                <a:sym typeface="Calibri (MS)"/>
              </a:rPr>
              <a:t>低所得の女児を対象に自己防衛と人身売買に対する問題意識の促進に焦点を当てたクラスを開催</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F4C5B-08D7-A927-DEA6-0F989502E9F6}"/>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9526796-00BC-338A-E418-4A872A3CA531}"/>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8467" y="-1257300"/>
            <a:ext cx="21595783" cy="12147628"/>
          </a:xfrm>
          <a:prstGeom prst="rect">
            <a:avLst/>
          </a:prstGeom>
        </p:spPr>
      </p:pic>
      <p:sp>
        <p:nvSpPr>
          <p:cNvPr id="11" name="Rectangle: Rounded Corners 10">
            <a:extLst>
              <a:ext uri="{FF2B5EF4-FFF2-40B4-BE49-F238E27FC236}">
                <a16:creationId xmlns:a16="http://schemas.microsoft.com/office/drawing/2014/main" id="{76B2CBDC-3470-2A3B-6CBE-0D0645FD01EA}"/>
              </a:ext>
            </a:extLst>
          </p:cNvPr>
          <p:cNvSpPr/>
          <p:nvPr/>
        </p:nvSpPr>
        <p:spPr>
          <a:xfrm>
            <a:off x="12808192" y="4413254"/>
            <a:ext cx="5098807" cy="275822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2" name="Group 2">
            <a:extLst>
              <a:ext uri="{FF2B5EF4-FFF2-40B4-BE49-F238E27FC236}">
                <a16:creationId xmlns:a16="http://schemas.microsoft.com/office/drawing/2014/main" id="{FCE95DD2-9CC3-D0CE-8558-89A4C80EB332}"/>
              </a:ext>
            </a:extLst>
          </p:cNvPr>
          <p:cNvGrpSpPr/>
          <p:nvPr/>
        </p:nvGrpSpPr>
        <p:grpSpPr>
          <a:xfrm>
            <a:off x="-228600" y="-1422239"/>
            <a:ext cx="19281670" cy="2866959"/>
            <a:chOff x="0" y="0"/>
            <a:chExt cx="5078300" cy="755084"/>
          </a:xfrm>
        </p:grpSpPr>
        <p:sp>
          <p:nvSpPr>
            <p:cNvPr id="3" name="Freeform 3">
              <a:extLst>
                <a:ext uri="{FF2B5EF4-FFF2-40B4-BE49-F238E27FC236}">
                  <a16:creationId xmlns:a16="http://schemas.microsoft.com/office/drawing/2014/main" id="{40963336-C6FF-FE8F-5D1C-1F1E18AD30F0}"/>
                </a:ext>
              </a:extLst>
            </p:cNvPr>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a:extLst>
                <a:ext uri="{FF2B5EF4-FFF2-40B4-BE49-F238E27FC236}">
                  <a16:creationId xmlns:a16="http://schemas.microsoft.com/office/drawing/2014/main" id="{FC6B74AE-C824-6DAF-D20D-BD4549613409}"/>
                </a:ext>
              </a:extLst>
            </p:cNvPr>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a:extLst>
              <a:ext uri="{FF2B5EF4-FFF2-40B4-BE49-F238E27FC236}">
                <a16:creationId xmlns:a16="http://schemas.microsoft.com/office/drawing/2014/main" id="{E72AFAF0-7D30-4BE6-8E41-6702FC3C9E27}"/>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ja"/>
          </a:p>
        </p:txBody>
      </p:sp>
      <p:sp>
        <p:nvSpPr>
          <p:cNvPr id="8" name="TextBox 8">
            <a:extLst>
              <a:ext uri="{FF2B5EF4-FFF2-40B4-BE49-F238E27FC236}">
                <a16:creationId xmlns:a16="http://schemas.microsoft.com/office/drawing/2014/main" id="{4F11BBE6-7CAE-636F-C43A-26DAB4C6F957}"/>
              </a:ext>
            </a:extLst>
          </p:cNvPr>
          <p:cNvSpPr txBox="1"/>
          <p:nvPr/>
        </p:nvSpPr>
        <p:spPr>
          <a:xfrm>
            <a:off x="706512" y="386624"/>
            <a:ext cx="12101680" cy="615553"/>
          </a:xfrm>
          <a:prstGeom prst="rect">
            <a:avLst/>
          </a:prstGeom>
        </p:spPr>
        <p:txBody>
          <a:bodyPr wrap="square" lIns="0" tIns="0" rIns="0" bIns="0" rtlCol="0" anchor="t">
            <a:spAutoFit/>
          </a:bodyPr>
          <a:lstStyle/>
          <a:p>
            <a:pPr algn="l" rtl="0">
              <a:lnSpc>
                <a:spcPts val="4799"/>
              </a:lnSpc>
            </a:pPr>
            <a:r>
              <a:rPr lang="ja" sz="4400" b="0" i="0" u="none" baseline="0" dirty="0">
                <a:solidFill>
                  <a:schemeClr val="bg1"/>
                </a:solidFill>
                <a:latin typeface="+mj-ea"/>
                <a:ea typeface="+mj-ea"/>
                <a:cs typeface="Calibri (MS)"/>
                <a:sym typeface="Calibri (MS)"/>
              </a:rPr>
              <a:t>GEDクラスを提供する地元機関への寄付</a:t>
            </a:r>
          </a:p>
        </p:txBody>
      </p:sp>
      <p:sp>
        <p:nvSpPr>
          <p:cNvPr id="12" name="TextBox 6">
            <a:extLst>
              <a:ext uri="{FF2B5EF4-FFF2-40B4-BE49-F238E27FC236}">
                <a16:creationId xmlns:a16="http://schemas.microsoft.com/office/drawing/2014/main" id="{5D0F6044-B559-727C-6422-E9CC0AA49F91}"/>
              </a:ext>
            </a:extLst>
          </p:cNvPr>
          <p:cNvSpPr txBox="1"/>
          <p:nvPr/>
        </p:nvSpPr>
        <p:spPr>
          <a:xfrm>
            <a:off x="12808192" y="4888431"/>
            <a:ext cx="5102436" cy="1807867"/>
          </a:xfrm>
          <a:prstGeom prst="rect">
            <a:avLst/>
          </a:prstGeom>
        </p:spPr>
        <p:txBody>
          <a:bodyPr wrap="square" lIns="0" tIns="0" rIns="0" bIns="0" rtlCol="0" anchor="t">
            <a:spAutoFit/>
          </a:bodyPr>
          <a:lstStyle/>
          <a:p>
            <a:pPr algn="ctr" rtl="0">
              <a:lnSpc>
                <a:spcPts val="6999"/>
              </a:lnSpc>
            </a:pPr>
            <a:r>
              <a:rPr lang="ja" sz="6999" b="1" i="0" u="none" baseline="0" dirty="0">
                <a:solidFill>
                  <a:schemeClr val="bg1"/>
                </a:solidFill>
                <a:latin typeface="+mj-ea"/>
                <a:ea typeface="+mj-ea"/>
                <a:cs typeface="Calibri (MS) Bold"/>
                <a:sym typeface="Calibri (MS) Bold"/>
              </a:rPr>
              <a:t>適格にするためには？</a:t>
            </a:r>
          </a:p>
        </p:txBody>
      </p:sp>
      <p:sp>
        <p:nvSpPr>
          <p:cNvPr id="6" name="TextBox 6">
            <a:extLst>
              <a:ext uri="{FF2B5EF4-FFF2-40B4-BE49-F238E27FC236}">
                <a16:creationId xmlns:a16="http://schemas.microsoft.com/office/drawing/2014/main" id="{290B14A4-DDD3-53DF-DC73-31AA36D14F28}"/>
              </a:ext>
            </a:extLst>
          </p:cNvPr>
          <p:cNvSpPr txBox="1"/>
          <p:nvPr/>
        </p:nvSpPr>
        <p:spPr>
          <a:xfrm>
            <a:off x="2016173" y="6642453"/>
            <a:ext cx="7093191" cy="897682"/>
          </a:xfrm>
          <a:prstGeom prst="rect">
            <a:avLst/>
          </a:prstGeom>
        </p:spPr>
        <p:txBody>
          <a:bodyPr wrap="square" lIns="0" tIns="0" rIns="0" bIns="0" rtlCol="0" anchor="t">
            <a:spAutoFit/>
          </a:bodyPr>
          <a:lstStyle/>
          <a:p>
            <a:pPr algn="ctr" rtl="0">
              <a:lnSpc>
                <a:spcPts val="6999"/>
              </a:lnSpc>
            </a:pPr>
            <a:r>
              <a:rPr lang="ja" sz="10000" b="1" i="0" u="none" baseline="0" dirty="0">
                <a:solidFill>
                  <a:srgbClr val="1F497D"/>
                </a:solidFill>
                <a:latin typeface="+mj-ea"/>
                <a:ea typeface="+mj-ea"/>
                <a:cs typeface="Aldhabi" panose="020F0502020204030204" pitchFamily="2" charset="-78"/>
                <a:sym typeface="Calibri (MS) Bold"/>
              </a:rPr>
              <a:t>寄付する</a:t>
            </a:r>
          </a:p>
        </p:txBody>
      </p:sp>
    </p:spTree>
    <p:extLst>
      <p:ext uri="{BB962C8B-B14F-4D97-AF65-F5344CB8AC3E}">
        <p14:creationId xmlns:p14="http://schemas.microsoft.com/office/powerpoint/2010/main" val="3953593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CCAD7BD1-0865-D2D1-5038-884728B4FFBE}"/>
              </a:ext>
            </a:extLst>
          </p:cNvPr>
          <p:cNvSpPr/>
          <p:nvPr/>
        </p:nvSpPr>
        <p:spPr>
          <a:xfrm>
            <a:off x="304800" y="1718053"/>
            <a:ext cx="5112327" cy="245637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ja"/>
          </a:p>
        </p:txBody>
      </p:sp>
      <p:grpSp>
        <p:nvGrpSpPr>
          <p:cNvPr id="9" name="Group 9"/>
          <p:cNvGrpSpPr>
            <a:grpSpLocks noChangeAspect="1"/>
          </p:cNvGrpSpPr>
          <p:nvPr/>
        </p:nvGrpSpPr>
        <p:grpSpPr>
          <a:xfrm>
            <a:off x="-13852" y="-65377"/>
            <a:ext cx="18954531" cy="12345787"/>
            <a:chOff x="21029" y="15804"/>
            <a:chExt cx="1247895" cy="812800"/>
          </a:xfrm>
        </p:grpSpPr>
        <p:sp>
          <p:nvSpPr>
            <p:cNvPr id="10" name="Freeform 10"/>
            <p:cNvSpPr>
              <a:spLocks noChangeAspect="1"/>
            </p:cNvSpPr>
            <p:nvPr/>
          </p:nvSpPr>
          <p:spPr>
            <a:xfrm>
              <a:off x="21029" y="15804"/>
              <a:ext cx="1247895" cy="812800"/>
            </a:xfrm>
            <a:custGeom>
              <a:avLst/>
              <a:gdLst/>
              <a:ahLst/>
              <a:cxnLst/>
              <a:rect l="l" t="t" r="r" b="b"/>
              <a:pathLst>
                <a:path w="1247895" h="812800">
                  <a:moveTo>
                    <a:pt x="28614" y="0"/>
                  </a:moveTo>
                  <a:lnTo>
                    <a:pt x="1219280" y="0"/>
                  </a:lnTo>
                  <a:cubicBezTo>
                    <a:pt x="1226869" y="0"/>
                    <a:pt x="1234148" y="3015"/>
                    <a:pt x="1239514" y="8381"/>
                  </a:cubicBezTo>
                  <a:cubicBezTo>
                    <a:pt x="1244880" y="13747"/>
                    <a:pt x="1247895" y="21025"/>
                    <a:pt x="1247895" y="28614"/>
                  </a:cubicBezTo>
                  <a:lnTo>
                    <a:pt x="1247895" y="784186"/>
                  </a:lnTo>
                  <a:cubicBezTo>
                    <a:pt x="1247895" y="791775"/>
                    <a:pt x="1244880" y="799053"/>
                    <a:pt x="1239514" y="804419"/>
                  </a:cubicBezTo>
                  <a:cubicBezTo>
                    <a:pt x="1234148" y="809785"/>
                    <a:pt x="1226869" y="812800"/>
                    <a:pt x="1219280" y="812800"/>
                  </a:cubicBezTo>
                  <a:lnTo>
                    <a:pt x="28614" y="812800"/>
                  </a:lnTo>
                  <a:cubicBezTo>
                    <a:pt x="21025" y="812800"/>
                    <a:pt x="13747" y="809785"/>
                    <a:pt x="8381" y="804419"/>
                  </a:cubicBezTo>
                  <a:cubicBezTo>
                    <a:pt x="3015" y="799053"/>
                    <a:pt x="0" y="791775"/>
                    <a:pt x="0" y="784186"/>
                  </a:cubicBezTo>
                  <a:lnTo>
                    <a:pt x="0" y="28614"/>
                  </a:lnTo>
                  <a:cubicBezTo>
                    <a:pt x="0" y="21025"/>
                    <a:pt x="3015" y="13747"/>
                    <a:pt x="8381" y="8381"/>
                  </a:cubicBezTo>
                  <a:cubicBezTo>
                    <a:pt x="13747" y="3015"/>
                    <a:pt x="21025" y="0"/>
                    <a:pt x="28614" y="0"/>
                  </a:cubicBezTo>
                  <a:close/>
                </a:path>
              </a:pathLst>
            </a:custGeom>
            <a:blipFill>
              <a:blip r:embed="rId3">
                <a:alphaModFix amt="70000"/>
              </a:blip>
              <a:stretch>
                <a:fillRect b="-19369"/>
              </a:stretch>
            </a:blipFill>
          </p:spPr>
          <p:txBody>
            <a:bodyPr/>
            <a:lstStyle/>
            <a:p>
              <a:endParaRPr lang="ja"/>
            </a:p>
          </p:txBody>
        </p:sp>
      </p:grpSp>
      <p:grpSp>
        <p:nvGrpSpPr>
          <p:cNvPr id="2" name="Group 2"/>
          <p:cNvGrpSpPr/>
          <p:nvPr/>
        </p:nvGrpSpPr>
        <p:grpSpPr>
          <a:xfrm>
            <a:off x="-496836" y="-1436918"/>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ja"/>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ja"/>
          </a:p>
        </p:txBody>
      </p:sp>
      <p:sp>
        <p:nvSpPr>
          <p:cNvPr id="6" name="TextBox 6"/>
          <p:cNvSpPr txBox="1"/>
          <p:nvPr/>
        </p:nvSpPr>
        <p:spPr>
          <a:xfrm>
            <a:off x="290945" y="2042308"/>
            <a:ext cx="5112327" cy="1807867"/>
          </a:xfrm>
          <a:prstGeom prst="rect">
            <a:avLst/>
          </a:prstGeom>
        </p:spPr>
        <p:txBody>
          <a:bodyPr wrap="square" lIns="0" tIns="0" rIns="0" bIns="0" rtlCol="0" anchor="t">
            <a:spAutoFit/>
          </a:bodyPr>
          <a:lstStyle/>
          <a:p>
            <a:pPr algn="ctr" rtl="0">
              <a:lnSpc>
                <a:spcPts val="6999"/>
              </a:lnSpc>
            </a:pPr>
            <a:r>
              <a:rPr lang="ja" sz="6999" b="1" i="0" u="none" baseline="0" dirty="0">
                <a:solidFill>
                  <a:srgbClr val="A92A61"/>
                </a:solidFill>
                <a:latin typeface="+mj-ea"/>
                <a:ea typeface="+mj-ea"/>
                <a:cs typeface="Calibri (MS) Bold"/>
                <a:sym typeface="Calibri (MS) Bold"/>
              </a:rPr>
              <a:t>適格にするためには？</a:t>
            </a:r>
          </a:p>
        </p:txBody>
      </p:sp>
      <p:sp>
        <p:nvSpPr>
          <p:cNvPr id="8" name="TextBox 8"/>
          <p:cNvSpPr txBox="1"/>
          <p:nvPr/>
        </p:nvSpPr>
        <p:spPr>
          <a:xfrm>
            <a:off x="438115" y="433208"/>
            <a:ext cx="14782800" cy="615553"/>
          </a:xfrm>
          <a:prstGeom prst="rect">
            <a:avLst/>
          </a:prstGeom>
        </p:spPr>
        <p:txBody>
          <a:bodyPr wrap="square" lIns="0" tIns="0" rIns="0" bIns="0" rtlCol="0" anchor="t">
            <a:spAutoFit/>
          </a:bodyPr>
          <a:lstStyle/>
          <a:p>
            <a:pPr algn="l" rtl="0">
              <a:lnSpc>
                <a:spcPts val="4799"/>
              </a:lnSpc>
            </a:pPr>
            <a:r>
              <a:rPr lang="ja" sz="4400" b="0" i="0" u="none" baseline="0" dirty="0">
                <a:solidFill>
                  <a:schemeClr val="bg1"/>
                </a:solidFill>
                <a:latin typeface="+mj-ea"/>
                <a:ea typeface="+mj-ea"/>
                <a:cs typeface="Calibri (MS)"/>
                <a:sym typeface="Calibri (MS)"/>
              </a:rPr>
              <a:t>社会奉仕活動の表彰として男児と女児にノートパソコンを贈呈</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370AB-1E70-6CE3-B2CB-9D2235D2E0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D1B639-696E-2599-5C9A-D522A002D8F1}"/>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p>
        </p:txBody>
      </p:sp>
      <p:pic>
        <p:nvPicPr>
          <p:cNvPr id="10" name="Picture 9">
            <a:extLst>
              <a:ext uri="{FF2B5EF4-FFF2-40B4-BE49-F238E27FC236}">
                <a16:creationId xmlns:a16="http://schemas.microsoft.com/office/drawing/2014/main" id="{91AAC5C9-20A3-22FE-2712-7CE1500294A8}"/>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r="15833"/>
          <a:stretch>
            <a:fillRect/>
          </a:stretch>
        </p:blipFill>
        <p:spPr>
          <a:xfrm>
            <a:off x="-3517" y="-190500"/>
            <a:ext cx="18287999" cy="12222177"/>
          </a:xfrm>
          <a:prstGeom prst="rect">
            <a:avLst/>
          </a:prstGeom>
        </p:spPr>
      </p:pic>
      <p:grpSp>
        <p:nvGrpSpPr>
          <p:cNvPr id="3" name="Group 3">
            <a:extLst>
              <a:ext uri="{FF2B5EF4-FFF2-40B4-BE49-F238E27FC236}">
                <a16:creationId xmlns:a16="http://schemas.microsoft.com/office/drawing/2014/main" id="{2972F257-F8F6-11C9-5D09-2E9828D92912}"/>
              </a:ext>
            </a:extLst>
          </p:cNvPr>
          <p:cNvGrpSpPr/>
          <p:nvPr/>
        </p:nvGrpSpPr>
        <p:grpSpPr>
          <a:xfrm>
            <a:off x="4234048" y="-4686300"/>
            <a:ext cx="9939206" cy="8292355"/>
            <a:chOff x="0" y="0"/>
            <a:chExt cx="736600" cy="641417"/>
          </a:xfrm>
        </p:grpSpPr>
        <p:sp>
          <p:nvSpPr>
            <p:cNvPr id="4" name="Freeform 4">
              <a:extLst>
                <a:ext uri="{FF2B5EF4-FFF2-40B4-BE49-F238E27FC236}">
                  <a16:creationId xmlns:a16="http://schemas.microsoft.com/office/drawing/2014/main" id="{C572D508-2E64-670D-610E-182400FB5F43}"/>
                </a:ext>
              </a:extLst>
            </p:cNvPr>
            <p:cNvSpPr/>
            <p:nvPr/>
          </p:nvSpPr>
          <p:spPr>
            <a:xfrm>
              <a:off x="0" y="0"/>
              <a:ext cx="736600" cy="641417"/>
            </a:xfrm>
            <a:custGeom>
              <a:avLst/>
              <a:gdLst/>
              <a:ahLst/>
              <a:cxnLst/>
              <a:rect l="l" t="t" r="r" b="b"/>
              <a:pathLst>
                <a:path w="736600" h="641417">
                  <a:moveTo>
                    <a:pt x="736600" y="0"/>
                  </a:moveTo>
                  <a:lnTo>
                    <a:pt x="736600" y="641417"/>
                  </a:lnTo>
                  <a:lnTo>
                    <a:pt x="368300" y="514417"/>
                  </a:lnTo>
                  <a:lnTo>
                    <a:pt x="0" y="641417"/>
                  </a:lnTo>
                  <a:lnTo>
                    <a:pt x="0" y="0"/>
                  </a:lnTo>
                  <a:lnTo>
                    <a:pt x="736600" y="0"/>
                  </a:lnTo>
                  <a:close/>
                </a:path>
              </a:pathLst>
            </a:custGeom>
            <a:solidFill>
              <a:srgbClr val="293374"/>
            </a:solidFill>
          </p:spPr>
          <p:txBody>
            <a:bodyPr/>
            <a:lstStyle/>
            <a:p>
              <a:endParaRPr lang="ja"/>
            </a:p>
          </p:txBody>
        </p:sp>
        <p:sp>
          <p:nvSpPr>
            <p:cNvPr id="5" name="TextBox 5">
              <a:extLst>
                <a:ext uri="{FF2B5EF4-FFF2-40B4-BE49-F238E27FC236}">
                  <a16:creationId xmlns:a16="http://schemas.microsoft.com/office/drawing/2014/main" id="{E2ECAE6D-C4B4-5389-1409-BEF14E96C9EB}"/>
                </a:ext>
              </a:extLst>
            </p:cNvPr>
            <p:cNvSpPr txBox="1"/>
            <p:nvPr/>
          </p:nvSpPr>
          <p:spPr>
            <a:xfrm>
              <a:off x="0" y="-47625"/>
              <a:ext cx="736600" cy="562042"/>
            </a:xfrm>
            <a:prstGeom prst="rect">
              <a:avLst/>
            </a:prstGeom>
          </p:spPr>
          <p:txBody>
            <a:bodyPr lIns="50800" tIns="50800" rIns="50800" bIns="50800" rtlCol="0" anchor="ctr"/>
            <a:lstStyle/>
            <a:p>
              <a:pPr algn="ctr" rtl="0">
                <a:lnSpc>
                  <a:spcPts val="2659"/>
                </a:lnSpc>
              </a:pPr>
              <a:endParaRPr/>
            </a:p>
          </p:txBody>
        </p:sp>
      </p:grpSp>
      <p:sp>
        <p:nvSpPr>
          <p:cNvPr id="7" name="TextBox 7">
            <a:extLst>
              <a:ext uri="{FF2B5EF4-FFF2-40B4-BE49-F238E27FC236}">
                <a16:creationId xmlns:a16="http://schemas.microsoft.com/office/drawing/2014/main" id="{D35B50F6-2153-5F5D-6D6C-3F775FAA023E}"/>
              </a:ext>
            </a:extLst>
          </p:cNvPr>
          <p:cNvSpPr txBox="1"/>
          <p:nvPr/>
        </p:nvSpPr>
        <p:spPr>
          <a:xfrm>
            <a:off x="4480983" y="448785"/>
            <a:ext cx="5939115" cy="1661993"/>
          </a:xfrm>
          <a:prstGeom prst="rect">
            <a:avLst/>
          </a:prstGeom>
        </p:spPr>
        <p:txBody>
          <a:bodyPr wrap="square" lIns="0" tIns="0" rIns="0" bIns="0" rtlCol="0" anchor="t">
            <a:spAutoFit/>
          </a:bodyPr>
          <a:lstStyle/>
          <a:p>
            <a:pPr algn="l" rtl="0"/>
            <a:r>
              <a:rPr lang="ja" sz="5400" b="0" i="0" u="none" baseline="0" dirty="0">
                <a:solidFill>
                  <a:srgbClr val="FFFFFF"/>
                </a:solidFill>
                <a:latin typeface="Effra"/>
                <a:ea typeface="Effra"/>
                <a:cs typeface="Effra"/>
                <a:sym typeface="Effra"/>
              </a:rPr>
              <a:t>ありがとう</a:t>
            </a:r>
            <a:br>
              <a:rPr lang="en-GB" altLang="ja" sz="5400" b="0" i="0" u="none" baseline="0" dirty="0">
                <a:solidFill>
                  <a:srgbClr val="FFFFFF"/>
                </a:solidFill>
                <a:latin typeface="Effra"/>
                <a:ea typeface="Effra"/>
                <a:cs typeface="Effra"/>
                <a:sym typeface="Effra"/>
              </a:rPr>
            </a:br>
            <a:r>
              <a:rPr lang="ja" sz="5400" b="0" i="0" u="none" baseline="0" dirty="0">
                <a:solidFill>
                  <a:srgbClr val="FFFFFF"/>
                </a:solidFill>
                <a:latin typeface="+mj-ea"/>
                <a:ea typeface="+mj-ea"/>
                <a:cs typeface="Effra"/>
                <a:sym typeface="Effra"/>
              </a:rPr>
              <a:t>ございました</a:t>
            </a:r>
            <a:r>
              <a:rPr lang="ja" sz="5400" b="0" i="0" u="none" baseline="0" dirty="0">
                <a:solidFill>
                  <a:srgbClr val="FFFFFF"/>
                </a:solidFill>
                <a:latin typeface="Effra"/>
                <a:ea typeface="Effra"/>
                <a:cs typeface="Effra"/>
                <a:sym typeface="Effra"/>
              </a:rPr>
              <a:t>。</a:t>
            </a:r>
          </a:p>
        </p:txBody>
      </p:sp>
      <p:sp>
        <p:nvSpPr>
          <p:cNvPr id="8" name="Freeform 8">
            <a:extLst>
              <a:ext uri="{FF2B5EF4-FFF2-40B4-BE49-F238E27FC236}">
                <a16:creationId xmlns:a16="http://schemas.microsoft.com/office/drawing/2014/main" id="{AC5D0D8D-3767-DF1D-5800-5BD54CDA3775}"/>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p>
        </p:txBody>
      </p:sp>
      <p:pic>
        <p:nvPicPr>
          <p:cNvPr id="11" name="Picture 10">
            <a:extLst>
              <a:ext uri="{FF2B5EF4-FFF2-40B4-BE49-F238E27FC236}">
                <a16:creationId xmlns:a16="http://schemas.microsoft.com/office/drawing/2014/main" id="{45614D6A-0700-726D-8E5C-BBD0DD2B8592}"/>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5034" b="78794" l="58382" r="93529">
                        <a14:foregroundMark x1="67031" y1="63056" x2="67031" y2="63056"/>
                        <a14:foregroundMark x1="68854" y1="67870" x2="68854" y2="67870"/>
                        <a14:foregroundMark x1="68646" y1="68056" x2="67760" y2="70370"/>
                        <a14:foregroundMark x1="61601" y1="40060" x2="64688" y2="38148"/>
                        <a14:foregroundMark x1="60052" y1="41019" x2="60757" y2="40582"/>
                        <a14:foregroundMark x1="64688" y1="38148" x2="65625" y2="36111"/>
                        <a14:foregroundMark x1="78958" y1="25185" x2="80313" y2="20278"/>
                        <a14:foregroundMark x1="91037" y1="57476" x2="91302" y2="58241"/>
                        <a14:foregroundMark x1="60771" y1="47593" x2="60767" y2="47066"/>
                        <a14:foregroundMark x1="60043" y1="50638" x2="59375" y2="52222"/>
                        <a14:backgroundMark x1="76510" y1="23796" x2="76510" y2="23796"/>
                        <a14:backgroundMark x1="76406" y1="22407" x2="76927" y2="24352"/>
                        <a14:backgroundMark x1="77708" y1="24907" x2="78333" y2="24352"/>
                        <a14:backgroundMark x1="75208" y1="21019" x2="75417" y2="22963"/>
                        <a14:backgroundMark x1="75208" y1="21389" x2="75208" y2="22407"/>
                        <a14:backgroundMark x1="75417" y1="22222" x2="78333" y2="24537"/>
                        <a14:backgroundMark x1="75417" y1="22222" x2="75417" y2="22222"/>
                        <a14:backgroundMark x1="75417" y1="21852" x2="75417" y2="21852"/>
                        <a14:backgroundMark x1="75729" y1="21204" x2="75417" y2="22778"/>
                        <a14:backgroundMark x1="60573" y1="43148" x2="60260" y2="49352"/>
                        <a14:backgroundMark x1="61146" y1="44630" x2="61146" y2="44630"/>
                        <a14:backgroundMark x1="61250" y1="43889" x2="61146" y2="46019"/>
                        <a14:backgroundMark x1="60729" y1="46204" x2="60833" y2="48148"/>
                        <a14:backgroundMark x1="60729" y1="45833" x2="61250" y2="46574"/>
                        <a14:backgroundMark x1="60729" y1="46019" x2="60729" y2="47593"/>
                        <a14:backgroundMark x1="60938" y1="48704" x2="60052" y2="49722"/>
                        <a14:backgroundMark x1="60260" y1="49907" x2="60260" y2="49907"/>
                        <a14:backgroundMark x1="60729" y1="43519" x2="60729" y2="43519"/>
                        <a14:backgroundMark x1="60365" y1="43333" x2="61250" y2="44074"/>
                        <a14:backgroundMark x1="60469" y1="41389" x2="61771" y2="41389"/>
                        <a14:backgroundMark x1="60365" y1="49907" x2="60052" y2="50648"/>
                        <a14:backgroundMark x1="92396" y1="51019" x2="90417" y2="56296"/>
                        <a14:backgroundMark x1="86302" y1="65370" x2="87396" y2="65370"/>
                        <a14:backgroundMark x1="86094" y1="65185" x2="85990" y2="65741"/>
                        <a14:backgroundMark x1="87708" y1="65370" x2="88021" y2="66389"/>
                        <a14:backgroundMark x1="78229" y1="24722" x2="78229" y2="24722"/>
                      </a14:backgroundRemoval>
                    </a14:imgEffect>
                  </a14:imgLayer>
                </a14:imgProps>
              </a:ext>
              <a:ext uri="{28A0092B-C50C-407E-A947-70E740481C1C}">
                <a14:useLocalDpi xmlns:a14="http://schemas.microsoft.com/office/drawing/2010/main" val="0"/>
              </a:ext>
            </a:extLst>
          </a:blip>
          <a:srcRect l="53989" t="7064" r="2078" b="13236"/>
          <a:stretch>
            <a:fillRect/>
          </a:stretch>
        </p:blipFill>
        <p:spPr>
          <a:xfrm>
            <a:off x="10667033" y="-419100"/>
            <a:ext cx="3386919" cy="3456181"/>
          </a:xfrm>
          <a:prstGeom prst="rect">
            <a:avLst/>
          </a:prstGeom>
        </p:spPr>
      </p:pic>
    </p:spTree>
    <p:extLst>
      <p:ext uri="{BB962C8B-B14F-4D97-AF65-F5344CB8AC3E}">
        <p14:creationId xmlns:p14="http://schemas.microsoft.com/office/powerpoint/2010/main" val="644929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834</TotalTime>
  <Words>6737</Words>
  <Application>Microsoft Office PowerPoint</Application>
  <PresentationFormat>Custom</PresentationFormat>
  <Paragraphs>225</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MS PGothic</vt:lpstr>
      <vt:lpstr>Aptos</vt:lpstr>
      <vt:lpstr>Arial</vt:lpstr>
      <vt:lpstr>Effra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SIA Branded PPT Template</dc:title>
  <dc:creator>Sarah Detwiler</dc:creator>
  <cp:lastModifiedBy>Meghan Pennock</cp:lastModifiedBy>
  <cp:revision>26</cp:revision>
  <dcterms:created xsi:type="dcterms:W3CDTF">2006-08-16T00:00:00Z</dcterms:created>
  <dcterms:modified xsi:type="dcterms:W3CDTF">2026-02-09T13:52:16Z</dcterms:modified>
  <dc:identifier>DAG-m_xImr4</dc:identifier>
</cp:coreProperties>
</file>