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99" r:id="rId3"/>
    <p:sldId id="258" r:id="rId4"/>
    <p:sldId id="259" r:id="rId5"/>
    <p:sldId id="279" r:id="rId6"/>
    <p:sldId id="293" r:id="rId7"/>
    <p:sldId id="283" r:id="rId8"/>
    <p:sldId id="280" r:id="rId9"/>
    <p:sldId id="297" r:id="rId10"/>
    <p:sldId id="287" r:id="rId11"/>
    <p:sldId id="266" r:id="rId12"/>
    <p:sldId id="296" r:id="rId13"/>
    <p:sldId id="271" r:id="rId14"/>
    <p:sldId id="269" r:id="rId15"/>
    <p:sldId id="270" r:id="rId16"/>
    <p:sldId id="290" r:id="rId17"/>
    <p:sldId id="272" r:id="rId18"/>
    <p:sldId id="298" r:id="rId19"/>
    <p:sldId id="274" r:id="rId20"/>
    <p:sldId id="295" r:id="rId21"/>
  </p:sldIdLst>
  <p:sldSz cx="18288000" cy="10287000"/>
  <p:notesSz cx="6858000" cy="9144000"/>
  <p:embeddedFontLst>
    <p:embeddedFont>
      <p:font typeface="Baskerville Old Face" panose="02020602080505020303" pitchFamily="18" charset="0"/>
      <p:regular r:id="rId23"/>
    </p:embeddedFont>
    <p:embeddedFont>
      <p:font typeface="Calibri (MS)" panose="020B0604020202020204" charset="0"/>
      <p:regular r:id="rId24"/>
    </p:embeddedFont>
    <p:embeddedFont>
      <p:font typeface="Calibri (MS) Bold" panose="020B0604020202020204" charset="0"/>
      <p:regular r:id="rId25"/>
      <p:bold r:id="rId26"/>
    </p:embeddedFont>
    <p:embeddedFont>
      <p:font typeface="Calibri (MS) Bold Italics" panose="020B0604020202020204" charset="0"/>
      <p:regular r:id="rId27"/>
    </p:embeddedFont>
    <p:embeddedFont>
      <p:font typeface="Effra 2" panose="020B060402020202020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590428-E83B-90BF-C2BA-1575AAC23593}" name="Sarah Detwiler" initials="SD" userId="S::sarah@soroptimist.org::3d5100d8-aaa0-42b6-8233-af09b39f17d9" providerId="AD"/>
  <p188:author id="{AABB296F-AA0D-69B5-2733-50DEF21D0878}" name="Aira Matin" initials="AM" userId="S::aira@soroptimist.org::47014298-ba6f-4dad-8877-f4b03836a06c" providerId="AD"/>
  <p188:author id="{C1692AC2-6570-E8B4-3D05-FB552B88E7ED}" name="Meghan Pennock" initials="MP" userId="S::meghan@soroptimist.org::fc0dfa88-3f78-45a4-9290-30c4ed7cb0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000000"/>
    <a:srgbClr val="F69170"/>
    <a:srgbClr val="5AC5C4"/>
    <a:srgbClr val="A92A61"/>
    <a:srgbClr val="FFC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41229-91AD-4838-A597-8C152CB5C326}" v="134" dt="2026-01-21T15:22:24.2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8545" autoAdjust="0"/>
  </p:normalViewPr>
  <p:slideViewPr>
    <p:cSldViewPr>
      <p:cViewPr varScale="1">
        <p:scale>
          <a:sx n="35" d="100"/>
          <a:sy n="35" d="100"/>
        </p:scale>
        <p:origin x="72" y="8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432C1-AFBE-4166-9DB9-35B381F03E0D}" type="datetimeFigureOut">
              <a:rPr lang="en-US" smtClean="0"/>
              <a:t>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26E370-1B07-4DF9-A241-C06857018298}" type="slidenum">
              <a:rPr lang="en-US" smtClean="0"/>
              <a:t>‹#›</a:t>
            </a:fld>
            <a:endParaRPr lang="en-US"/>
          </a:p>
        </p:txBody>
      </p:sp>
    </p:spTree>
    <p:extLst>
      <p:ext uri="{BB962C8B-B14F-4D97-AF65-F5344CB8AC3E}">
        <p14:creationId xmlns:p14="http://schemas.microsoft.com/office/powerpoint/2010/main" val="2247283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program@soroptimist.or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Olá, eu sou (NOME E TÍTULO) e tenho o prazer de poder compartilhar a apresentação principal sobre o impacto com vocês hoje.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a:t>
            </a:fld>
            <a:endParaRPr lang="en-US"/>
          </a:p>
        </p:txBody>
      </p:sp>
    </p:spTree>
    <p:extLst>
      <p:ext uri="{BB962C8B-B14F-4D97-AF65-F5344CB8AC3E}">
        <p14:creationId xmlns:p14="http://schemas.microsoft.com/office/powerpoint/2010/main" val="1604069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Hoje vamos analisar o que se qualifica como um Projeto Acelerador para o Grande Objetivo e como seu clube pode iniciar um projeto novo ou adaptar um projeto legado para que ele conte como contribuição para o Grande Objetivo.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2</a:t>
            </a:fld>
            <a:endParaRPr lang="en-US"/>
          </a:p>
        </p:txBody>
      </p:sp>
    </p:spTree>
    <p:extLst>
      <p:ext uri="{BB962C8B-B14F-4D97-AF65-F5344CB8AC3E}">
        <p14:creationId xmlns:p14="http://schemas.microsoft.com/office/powerpoint/2010/main" val="1657256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Toda a Federação da SIA tem um grande objetivo que nos une: investir nos sonhos de meio milhão de mulheres e meninas por meio de acesso à educação, resultando em empoderamento econômico até 2031.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3</a:t>
            </a:fld>
            <a:endParaRPr lang="en-US"/>
          </a:p>
        </p:txBody>
      </p:sp>
    </p:spTree>
    <p:extLst>
      <p:ext uri="{BB962C8B-B14F-4D97-AF65-F5344CB8AC3E}">
        <p14:creationId xmlns:p14="http://schemas.microsoft.com/office/powerpoint/2010/main" val="76270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Nossos clubes estão fazendo coisas incríveis com o </a:t>
            </a:r>
            <a:r>
              <a:rPr lang="pt-BR" sz="1200" i="1" kern="1200" dirty="0">
                <a:solidFill>
                  <a:schemeClr val="tx1"/>
                </a:solidFill>
                <a:effectLst/>
                <a:latin typeface="+mn-lt"/>
                <a:ea typeface="+mn-ea"/>
                <a:cs typeface="+mn-cs"/>
              </a:rPr>
              <a:t>Sonhe, Realize</a:t>
            </a:r>
            <a:r>
              <a:rPr lang="pt-BR" sz="1200" kern="1200" dirty="0">
                <a:solidFill>
                  <a:schemeClr val="tx1"/>
                </a:solidFill>
                <a:effectLst/>
                <a:latin typeface="+mn-lt"/>
                <a:ea typeface="+mn-ea"/>
                <a:cs typeface="+mn-cs"/>
              </a:rPr>
              <a:t> e os </a:t>
            </a:r>
            <a:r>
              <a:rPr lang="pt-BR" sz="1200" i="1" kern="1200" dirty="0">
                <a:solidFill>
                  <a:schemeClr val="tx1"/>
                </a:solidFill>
                <a:effectLst/>
                <a:latin typeface="+mn-lt"/>
                <a:ea typeface="+mn-ea"/>
                <a:cs typeface="+mn-cs"/>
              </a:rPr>
              <a:t>Prêmios Viva o Seu Sonho</a:t>
            </a:r>
            <a:r>
              <a:rPr lang="pt-BR" sz="1200" kern="1200" dirty="0">
                <a:solidFill>
                  <a:schemeClr val="tx1"/>
                </a:solidFill>
                <a:effectLst/>
                <a:latin typeface="+mn-lt"/>
                <a:ea typeface="+mn-ea"/>
                <a:cs typeface="+mn-cs"/>
              </a:rPr>
              <a:t>. Mas sabemos que esses programas, sozinhos, não são suficientes para alcançar o Grande Objetivo. Muitos clubes já desenvolvem projetos locais que aumentam o acesso à educação ou ao empoderamento econômico. O Conselho de Administração da SIA aprovou a inclusão desses projetos como Projetos Aceleradores para o Grande Objetivo, pois eles nos ajudam a avançar rapidamente em direção ao Grande Objetivo.</a:t>
            </a:r>
          </a:p>
          <a:p>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Então, o que é um Projeto Acelerador para o Grande Objetivo?</a:t>
            </a:r>
          </a:p>
          <a:p>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Os Projetos Aceleradores para o Grande Objetivo são projetos liderados por clubes ou regiões que promovem diretamente o Grande Objetivo da SIA.</a:t>
            </a:r>
          </a:p>
          <a:p>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Os Projetos Aceleradores para o Grande Objetivo devem: </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Atender a mulheres e meninas que enfrentam obstáculos ao seu sucesso e que NÃO fazem parte dos Programas de Sonhos</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Ampliar o acesso à educação formal ou ao empoderamento econômico</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Ser liderados por Soroptimistas</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Ter seus relatórios apresentados à SIA.</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 Vamos analisar isso mais detalhadamente.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C26E370-1B07-4DF9-A241-C06857018298}" type="slidenum">
              <a:rPr lang="en-US" smtClean="0"/>
              <a:t>4</a:t>
            </a:fld>
            <a:endParaRPr lang="en-US"/>
          </a:p>
        </p:txBody>
      </p:sp>
    </p:spTree>
    <p:extLst>
      <p:ext uri="{BB962C8B-B14F-4D97-AF65-F5344CB8AC3E}">
        <p14:creationId xmlns:p14="http://schemas.microsoft.com/office/powerpoint/2010/main" val="2441963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Toda a Federação da SIA tem um grande objetivo que nos une: investir nos sonhos de meio milhão de mulheres e meninas por meio de acesso à educação, resultando em empoderamento econômico até 2031.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Os Projetos Aceleradores para o Grande Objetivo devem </a:t>
            </a:r>
            <a:r>
              <a:rPr lang="pt-BR" sz="1200" b="1" i="1" kern="1200" dirty="0">
                <a:solidFill>
                  <a:schemeClr val="tx1"/>
                </a:solidFill>
                <a:effectLst/>
                <a:latin typeface="+mn-lt"/>
                <a:ea typeface="+mn-ea"/>
                <a:cs typeface="+mn-cs"/>
              </a:rPr>
              <a:t>atender a mulheres e meninas que enfrentam obstáculos ao seu sucesso e que NÃO fazem parte dos Programas de Sonhos</a:t>
            </a:r>
            <a:r>
              <a:rPr lang="pt-B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Os obstáculos enfrentados devem ir além do gênero, incluindo as questões como pobreza, maternidade na adolescência, barreiras linguísticas, acolhimento familiar, transtorno por uso de substâncias ou falta de moradia.</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Um exemplo inelegível: atender meninas do ensino médio cujo único obstáculo é estarem “indecisas sobre o futuro”; isso não é considerado um obstáculo significativo.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5</a:t>
            </a:fld>
            <a:endParaRPr lang="en-US"/>
          </a:p>
        </p:txBody>
      </p:sp>
    </p:spTree>
    <p:extLst>
      <p:ext uri="{BB962C8B-B14F-4D97-AF65-F5344CB8AC3E}">
        <p14:creationId xmlns:p14="http://schemas.microsoft.com/office/powerpoint/2010/main" val="1953195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FB7EC-D0A5-B5A4-B091-3A9380890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8D5A7-D099-0841-7EFC-E81F18046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A901D-552D-2902-9EDD-1B819456A8C4}"/>
              </a:ext>
            </a:extLst>
          </p:cNvPr>
          <p:cNvSpPr>
            <a:spLocks noGrp="1"/>
          </p:cNvSpPr>
          <p:nvPr>
            <p:ph type="body" idx="1"/>
          </p:nvPr>
        </p:nvSpPr>
        <p:spPr/>
        <p:txBody>
          <a:bodyPr/>
          <a:lstStyle/>
          <a:p>
            <a:r>
              <a:rPr lang="pt-BR" sz="1200" kern="1200" dirty="0">
                <a:solidFill>
                  <a:schemeClr val="tx1"/>
                </a:solidFill>
                <a:effectLst/>
                <a:latin typeface="+mn-lt"/>
                <a:ea typeface="+mn-ea"/>
                <a:cs typeface="+mn-cs"/>
              </a:rPr>
              <a:t>Então, por que queremos garantir que as mulheres e meninas atendidas nesses projetos NÃO façam parte dos Programas de Sonhos?</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 Grande Objetivo para 2031 é alcançar 500.000 mulheres e meninas individualmente, e estamos fazendo o possível para evitar contar as mesmas pessoas mais de uma vez.</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Se o seu clube comprar um passe de ônibus para uma ganhadora do </a:t>
            </a:r>
            <a:r>
              <a:rPr lang="pt-BR" sz="1200" i="1" kern="1200" dirty="0">
                <a:solidFill>
                  <a:schemeClr val="tx1"/>
                </a:solidFill>
                <a:effectLst/>
                <a:latin typeface="+mn-lt"/>
                <a:ea typeface="+mn-ea"/>
                <a:cs typeface="+mn-cs"/>
              </a:rPr>
              <a:t>Prêmio Viva o Seu Sonho,</a:t>
            </a:r>
            <a:r>
              <a:rPr lang="pt-BR" sz="1200" kern="1200" dirty="0">
                <a:solidFill>
                  <a:schemeClr val="tx1"/>
                </a:solidFill>
                <a:effectLst/>
                <a:latin typeface="+mn-lt"/>
                <a:ea typeface="+mn-ea"/>
                <a:cs typeface="+mn-cs"/>
              </a:rPr>
              <a:t> para ajudá-la a chegar ao trabalho, isso é maravilhoso, mas ela já foi contabilizada no programa de </a:t>
            </a:r>
            <a:r>
              <a:rPr lang="pt-BR" sz="1200" i="1" kern="1200" dirty="0">
                <a:solidFill>
                  <a:schemeClr val="tx1"/>
                </a:solidFill>
                <a:effectLst/>
                <a:latin typeface="+mn-lt"/>
                <a:ea typeface="+mn-ea"/>
                <a:cs typeface="+mn-cs"/>
              </a:rPr>
              <a:t>Prêmios Viva o Seu Sonho.</a:t>
            </a:r>
            <a:r>
              <a:rPr lang="pt-B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Se o seu clube oferece um treinamento abrangente sobre preparação para entrevistas para um grupo de meninas do ensino médio, entendemos que pode haver alguma sobreposição caso vocês também façam parceria com uma igreja local para realizar um projeto </a:t>
            </a:r>
            <a:r>
              <a:rPr lang="pt-BR" sz="1200" i="1" kern="1200" dirty="0">
                <a:solidFill>
                  <a:schemeClr val="tx1"/>
                </a:solidFill>
                <a:effectLst/>
                <a:latin typeface="+mn-lt"/>
                <a:ea typeface="+mn-ea"/>
                <a:cs typeface="+mn-cs"/>
              </a:rPr>
              <a:t>Sonhe, Realize </a:t>
            </a:r>
            <a:r>
              <a:rPr lang="pt-BR" sz="1200" kern="1200" dirty="0">
                <a:solidFill>
                  <a:schemeClr val="tx1"/>
                </a:solidFill>
                <a:effectLst/>
                <a:latin typeface="+mn-lt"/>
                <a:ea typeface="+mn-ea"/>
                <a:cs typeface="+mn-cs"/>
              </a:rPr>
              <a:t>na mesma cidade. O que importa não é a perfeição, e sim, esforços realizados de boa fé.</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9991AA6A-D00E-A492-E530-0DD96154AE19}"/>
              </a:ext>
            </a:extLst>
          </p:cNvPr>
          <p:cNvSpPr>
            <a:spLocks noGrp="1"/>
          </p:cNvSpPr>
          <p:nvPr>
            <p:ph type="sldNum" sz="quarter" idx="5"/>
          </p:nvPr>
        </p:nvSpPr>
        <p:spPr/>
        <p:txBody>
          <a:bodyPr/>
          <a:lstStyle/>
          <a:p>
            <a:fld id="{7C26E370-1B07-4DF9-A241-C06857018298}" type="slidenum">
              <a:rPr lang="en-US" smtClean="0"/>
              <a:t>6</a:t>
            </a:fld>
            <a:endParaRPr lang="en-US"/>
          </a:p>
        </p:txBody>
      </p:sp>
    </p:spTree>
    <p:extLst>
      <p:ext uri="{BB962C8B-B14F-4D97-AF65-F5344CB8AC3E}">
        <p14:creationId xmlns:p14="http://schemas.microsoft.com/office/powerpoint/2010/main" val="2988099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Em seguida, vamos falar sobre o requisito de elegibilidade de que o projeto deve </a:t>
            </a:r>
            <a:r>
              <a:rPr lang="pt-BR" sz="1200" b="1" i="1" kern="1200" dirty="0">
                <a:solidFill>
                  <a:schemeClr val="tx1"/>
                </a:solidFill>
                <a:effectLst/>
                <a:latin typeface="+mn-lt"/>
                <a:ea typeface="+mn-ea"/>
                <a:cs typeface="+mn-cs"/>
              </a:rPr>
              <a:t>ampliar o acesso à educação formal ou ao empoderamento econômico</a:t>
            </a:r>
            <a:r>
              <a:rPr lang="pt-B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 poder da educação está em possibilitar que as mulheres obtenham uma renda que lhes proporciona independência financeira, transformando suas vidas, as de suas famílias e de suas comunidades.  Essa é a parte fundamental do Grande Objetivo e o motivo pelo qual os projetos devem estar diretamente ligados à educação ou ao empoderamento econômico.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7</a:t>
            </a:fld>
            <a:endParaRPr lang="en-US"/>
          </a:p>
        </p:txBody>
      </p:sp>
    </p:spTree>
    <p:extLst>
      <p:ext uri="{BB962C8B-B14F-4D97-AF65-F5344CB8AC3E}">
        <p14:creationId xmlns:p14="http://schemas.microsoft.com/office/powerpoint/2010/main" val="3228192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Vamos analisar a diferença entre </a:t>
            </a:r>
            <a:r>
              <a:rPr lang="pt-BR" sz="1200" b="1" kern="1200" dirty="0">
                <a:solidFill>
                  <a:schemeClr val="tx1"/>
                </a:solidFill>
                <a:effectLst/>
                <a:latin typeface="+mn-lt"/>
                <a:ea typeface="+mn-ea"/>
                <a:cs typeface="+mn-cs"/>
              </a:rPr>
              <a:t>educação formal</a:t>
            </a:r>
            <a:r>
              <a:rPr lang="pt-BR" sz="1200" kern="1200" dirty="0">
                <a:solidFill>
                  <a:schemeClr val="tx1"/>
                </a:solidFill>
                <a:effectLst/>
                <a:latin typeface="+mn-lt"/>
                <a:ea typeface="+mn-ea"/>
                <a:cs typeface="+mn-cs"/>
              </a:rPr>
              <a:t> e </a:t>
            </a:r>
            <a:r>
              <a:rPr lang="pt-BR" sz="1200" b="1" kern="1200" dirty="0">
                <a:solidFill>
                  <a:schemeClr val="tx1"/>
                </a:solidFill>
                <a:effectLst/>
                <a:latin typeface="+mn-lt"/>
                <a:ea typeface="+mn-ea"/>
                <a:cs typeface="+mn-cs"/>
              </a:rPr>
              <a:t>atividades educacionais.</a:t>
            </a:r>
            <a:r>
              <a:rPr lang="pt-B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Quando falamos de educação, nosso conselho de administração a define como um programa formal que confere um certificado de conclusão. Trata-se de um programa estruturado que ajuda mulheres ou meninas a obterem um certificado, diploma ou grau acadêmico.</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Veja alguns exemplos abaixo:</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Capacitação técnica/profissionalizante</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Conclusão do ensino médio ou programa equivalente</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Diplomas universitários ou de faculdade</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Treinamentos no local de trabalho que proporcionam melhores oportunidades de emprego</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Esse tipo de educação aumenta diretamente a capacidade de uma mulher ou menina de conseguir emprego, aumentar sua renda e alcançar estabilidade a longo prazo.</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Atividades </a:t>
            </a:r>
            <a:r>
              <a:rPr lang="pt-BR" sz="1200" b="1" i="1" kern="1200" dirty="0">
                <a:solidFill>
                  <a:schemeClr val="tx1"/>
                </a:solidFill>
                <a:effectLst/>
                <a:latin typeface="+mn-lt"/>
                <a:ea typeface="+mn-ea"/>
                <a:cs typeface="+mn-cs"/>
              </a:rPr>
              <a:t>educacionais</a:t>
            </a:r>
            <a:r>
              <a:rPr lang="pt-BR" sz="1200" kern="1200" dirty="0">
                <a:solidFill>
                  <a:schemeClr val="tx1"/>
                </a:solidFill>
                <a:effectLst/>
                <a:latin typeface="+mn-lt"/>
                <a:ea typeface="+mn-ea"/>
                <a:cs typeface="+mn-cs"/>
              </a:rPr>
              <a:t> visam compartilhar informações ou conscientizar, </a:t>
            </a:r>
            <a:r>
              <a:rPr lang="pt-BR" sz="1200" b="1" kern="1200" dirty="0">
                <a:solidFill>
                  <a:schemeClr val="tx1"/>
                </a:solidFill>
                <a:effectLst/>
                <a:latin typeface="+mn-lt"/>
                <a:ea typeface="+mn-ea"/>
                <a:cs typeface="+mn-cs"/>
              </a:rPr>
              <a:t>mas não são considerados </a:t>
            </a:r>
            <a:r>
              <a:rPr lang="pt-BR" sz="1200" b="1" i="1" kern="1200" dirty="0">
                <a:solidFill>
                  <a:schemeClr val="tx1"/>
                </a:solidFill>
                <a:effectLst/>
                <a:latin typeface="+mn-lt"/>
                <a:ea typeface="+mn-ea"/>
                <a:cs typeface="+mn-cs"/>
              </a:rPr>
              <a:t>educação formal</a:t>
            </a:r>
            <a:r>
              <a:rPr lang="pt-BR" sz="1200" kern="1200" dirty="0">
                <a:solidFill>
                  <a:schemeClr val="tx1"/>
                </a:solidFill>
                <a:effectLst/>
                <a:latin typeface="+mn-lt"/>
                <a:ea typeface="+mn-ea"/>
                <a:cs typeface="+mn-cs"/>
              </a:rPr>
              <a:t>. Elas podem ser úteis e informativas, mas geralmente não conferem um certificado, diploma ou qualificação profissional.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Essas atividades podem inspirar as pessoas, mas não aumentam diretamente as chances de alguém concluir os estudos, ingressar na faculdade ou se qualificar para um emprego.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8</a:t>
            </a:fld>
            <a:endParaRPr lang="en-US"/>
          </a:p>
        </p:txBody>
      </p:sp>
    </p:spTree>
    <p:extLst>
      <p:ext uri="{BB962C8B-B14F-4D97-AF65-F5344CB8AC3E}">
        <p14:creationId xmlns:p14="http://schemas.microsoft.com/office/powerpoint/2010/main" val="221632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Em seguida, vamos falar sobre o requisito de elegibilidade de que o projeto </a:t>
            </a:r>
            <a:r>
              <a:rPr lang="pt-BR" sz="1200" b="1" i="1" kern="1200" dirty="0">
                <a:solidFill>
                  <a:schemeClr val="tx1"/>
                </a:solidFill>
                <a:effectLst/>
                <a:latin typeface="+mn-lt"/>
                <a:ea typeface="+mn-ea"/>
                <a:cs typeface="+mn-cs"/>
              </a:rPr>
              <a:t>precisa ser liderado por Soroptimistas</a:t>
            </a:r>
            <a:r>
              <a:rPr lang="pt-B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Os projetos devem ser liderados pelo seu clube e não apenas consistir em doações para outra organização. Em casos de parcerias, os projetos devem ser liderados por Soroptimistas, com a participação ativa das associadas do clube.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Os clubes podem apadrinhar uma criança em outro país? Normalmente, isso não é elegível, porque os recursos costumam ser enviados para outra organização que assume a responsabilidade pelo projeto, seja distribuindo os recursos ou prestando os serviços.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No entanto, se o seu clube oferece uma bolsa de estudos para uma escola em outro país, isso pode ser considerado elegível se o clube for responsável por analisar as candidaturas, selecionar a jovem/mulher que está enfrentando obstáculos e se os recursos da bolsa forem aplicados diretamente em suas mensalidades. As iniciativas de bolsas de estudo devem ser lideradas pelo seu clube, com a consciência de que isso aumentará a capacidade dela de continuar seus estudos. </a:t>
            </a:r>
            <a:endParaRPr lang="en-US" dirty="0"/>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9</a:t>
            </a:fld>
            <a:endParaRPr lang="en-US"/>
          </a:p>
        </p:txBody>
      </p:sp>
    </p:spTree>
    <p:extLst>
      <p:ext uri="{BB962C8B-B14F-4D97-AF65-F5344CB8AC3E}">
        <p14:creationId xmlns:p14="http://schemas.microsoft.com/office/powerpoint/2010/main" val="375717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O último requisito de elegibilidade é simples: </a:t>
            </a:r>
            <a:r>
              <a:rPr lang="pt-BR" sz="1200" b="1" i="1" kern="1200" dirty="0">
                <a:solidFill>
                  <a:schemeClr val="tx1"/>
                </a:solidFill>
                <a:effectLst/>
                <a:latin typeface="+mn-lt"/>
                <a:ea typeface="+mn-ea"/>
                <a:cs typeface="+mn-cs"/>
              </a:rPr>
              <a:t>apresentar o relatório do seu projeto à SIA</a:t>
            </a:r>
            <a:r>
              <a:rPr lang="pt-B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Os relatórios devem ser enviados através do formulário online até 30 de junho de cada ano do clube. Se precisar de ajuda com o formulário ou souber que seu clube perdeu o prazo, envie um e-mail para </a:t>
            </a:r>
            <a:r>
              <a:rPr lang="pt-BR" sz="1200" b="0" i="0" u="sng" kern="1200" dirty="0">
                <a:solidFill>
                  <a:schemeClr val="tx1"/>
                </a:solidFill>
                <a:effectLst/>
                <a:latin typeface="+mn-lt"/>
                <a:ea typeface="+mn-ea"/>
                <a:cs typeface="+mn-cs"/>
                <a:hlinkClick r:id="rId3"/>
              </a:rPr>
              <a:t>program@soroptimist.org</a:t>
            </a:r>
            <a:r>
              <a:rPr lang="pt-BR" sz="1200" kern="1200" dirty="0">
                <a:solidFill>
                  <a:schemeClr val="tx1"/>
                </a:solidFill>
                <a:effectLst/>
                <a:latin typeface="+mn-lt"/>
                <a:ea typeface="+mn-ea"/>
                <a:cs typeface="+mn-cs"/>
              </a:rPr>
              <a:t> para obter assistência.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10</a:t>
            </a:fld>
            <a:endParaRPr lang="en-US"/>
          </a:p>
        </p:txBody>
      </p:sp>
    </p:spTree>
    <p:extLst>
      <p:ext uri="{BB962C8B-B14F-4D97-AF65-F5344CB8AC3E}">
        <p14:creationId xmlns:p14="http://schemas.microsoft.com/office/powerpoint/2010/main" val="2792513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Agora que você já conhece os requisitos de elegibilidade, vamos falar sobre o que NÃO é elegível.</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Alguns exemplos: </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Projetos de conscientização</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Projetos de embelezamento</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Empoderamento social geral</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Apoiar projetos de outras organizações, seja por meio de doações financeiras ou subsídios</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Trabalho relacionado a Programas de Sonhos</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Plantar árvores com escoteiros para aumentar a conscientização sobre questões ambientais? É uma excelente ação! Mas, infelizmente, não é um Projeto Acelerador para o Grande Objetivo.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11</a:t>
            </a:fld>
            <a:endParaRPr lang="en-US"/>
          </a:p>
        </p:txBody>
      </p:sp>
    </p:spTree>
    <p:extLst>
      <p:ext uri="{BB962C8B-B14F-4D97-AF65-F5344CB8AC3E}">
        <p14:creationId xmlns:p14="http://schemas.microsoft.com/office/powerpoint/2010/main" val="3033120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Seu clube tem interesse em iniciar um Projeto Acelerador para o Grande Objetivo e você quer ajudar? Não sabe bem por onde começar? Tenho algumas dicas para você!</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Existem três categorias gerais de Projetos Aceleradores para o Grande Objetivo que são elegíveis: </a:t>
            </a:r>
            <a:endParaRPr lang="en-US" sz="1200" kern="1200" dirty="0">
              <a:solidFill>
                <a:schemeClr val="tx1"/>
              </a:solidFill>
              <a:effectLst/>
              <a:latin typeface="+mn-lt"/>
              <a:ea typeface="+mn-ea"/>
              <a:cs typeface="+mn-cs"/>
            </a:endParaRPr>
          </a:p>
          <a:p>
            <a:pPr lvl="0"/>
            <a:r>
              <a:rPr lang="pt-BR" sz="1200" b="1" kern="1200" dirty="0">
                <a:solidFill>
                  <a:schemeClr val="tx1"/>
                </a:solidFill>
                <a:effectLst/>
                <a:latin typeface="+mn-lt"/>
                <a:ea typeface="+mn-ea"/>
                <a:cs typeface="+mn-cs"/>
              </a:rPr>
              <a:t>Conceder bolsas de estudo ou prêmios</a:t>
            </a:r>
            <a:r>
              <a:rPr lang="pt-BR" sz="1200" kern="1200" dirty="0">
                <a:solidFill>
                  <a:schemeClr val="tx1"/>
                </a:solidFill>
                <a:effectLst/>
                <a:latin typeface="+mn-lt"/>
                <a:ea typeface="+mn-ea"/>
                <a:cs typeface="+mn-cs"/>
              </a:rPr>
              <a:t> para financiar estudos universitários, escolas técnicas/profissionalizantes e formações de nível avançado.</a:t>
            </a:r>
            <a:endParaRPr lang="en-US" sz="1200" kern="1200" dirty="0">
              <a:solidFill>
                <a:schemeClr val="tx1"/>
              </a:solidFill>
              <a:effectLst/>
              <a:latin typeface="+mn-lt"/>
              <a:ea typeface="+mn-ea"/>
              <a:cs typeface="+mn-cs"/>
            </a:endParaRPr>
          </a:p>
          <a:p>
            <a:pPr lvl="0"/>
            <a:r>
              <a:rPr lang="pt-BR" sz="1200" b="1" kern="1200" dirty="0">
                <a:solidFill>
                  <a:schemeClr val="tx1"/>
                </a:solidFill>
                <a:effectLst/>
                <a:latin typeface="+mn-lt"/>
                <a:ea typeface="+mn-ea"/>
                <a:cs typeface="+mn-cs"/>
              </a:rPr>
              <a:t>Eliminar obstáculos</a:t>
            </a:r>
            <a:r>
              <a:rPr lang="pt-BR" sz="1200" kern="1200" dirty="0">
                <a:solidFill>
                  <a:schemeClr val="tx1"/>
                </a:solidFill>
                <a:effectLst/>
                <a:latin typeface="+mn-lt"/>
                <a:ea typeface="+mn-ea"/>
                <a:cs typeface="+mn-cs"/>
              </a:rPr>
              <a:t> fornecendo itens necessários para a educação, como computadores, internet e transporte; pagar taxas para exames preparatórios para a faculdade, inscrições em faculdades, exames de admissão ou licenciamento profissional.</a:t>
            </a:r>
            <a:endParaRPr lang="en-US" sz="1200" kern="1200" dirty="0">
              <a:solidFill>
                <a:schemeClr val="tx1"/>
              </a:solidFill>
              <a:effectLst/>
              <a:latin typeface="+mn-lt"/>
              <a:ea typeface="+mn-ea"/>
              <a:cs typeface="+mn-cs"/>
            </a:endParaRPr>
          </a:p>
          <a:p>
            <a:pPr lvl="0"/>
            <a:r>
              <a:rPr lang="pt-BR" sz="1200" b="1" kern="1200" dirty="0">
                <a:solidFill>
                  <a:schemeClr val="tx1"/>
                </a:solidFill>
                <a:effectLst/>
                <a:latin typeface="+mn-lt"/>
                <a:ea typeface="+mn-ea"/>
                <a:cs typeface="+mn-cs"/>
              </a:rPr>
              <a:t>Oferecer educação ou aulas</a:t>
            </a:r>
            <a:r>
              <a:rPr lang="pt-BR" sz="1200" kern="1200" dirty="0">
                <a:solidFill>
                  <a:schemeClr val="tx1"/>
                </a:solidFill>
                <a:effectLst/>
                <a:latin typeface="+mn-lt"/>
                <a:ea typeface="+mn-ea"/>
                <a:cs typeface="+mn-cs"/>
              </a:rPr>
              <a:t> focadas em capacitação profissional, desenvolvimento de habilidades, solicitação de auxílio financeiro/faculdade, capacitação em informática e mentoria de carreira.</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Os projetos mais fáceis de iniciar são os de bolsas de estudo ou de fornecimento de itens necessários. </a:t>
            </a:r>
            <a:endParaRPr lang="en-US" dirty="0"/>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12</a:t>
            </a:fld>
            <a:endParaRPr lang="en-US"/>
          </a:p>
        </p:txBody>
      </p:sp>
    </p:spTree>
    <p:extLst>
      <p:ext uri="{BB962C8B-B14F-4D97-AF65-F5344CB8AC3E}">
        <p14:creationId xmlns:p14="http://schemas.microsoft.com/office/powerpoint/2010/main" val="979096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Se o seu clube receber candidaturas fortes para o </a:t>
            </a:r>
            <a:r>
              <a:rPr lang="pt-BR" sz="1200" i="1" kern="1200" dirty="0">
                <a:solidFill>
                  <a:schemeClr val="tx1"/>
                </a:solidFill>
                <a:effectLst/>
                <a:latin typeface="+mn-lt"/>
                <a:ea typeface="+mn-ea"/>
                <a:cs typeface="+mn-cs"/>
              </a:rPr>
              <a:t>Prêmio Viva o Seu Sonho</a:t>
            </a:r>
            <a:r>
              <a:rPr lang="pt-BR" sz="1200" kern="1200" dirty="0">
                <a:solidFill>
                  <a:schemeClr val="tx1"/>
                </a:solidFill>
                <a:effectLst/>
                <a:latin typeface="+mn-lt"/>
                <a:ea typeface="+mn-ea"/>
                <a:cs typeface="+mn-cs"/>
              </a:rPr>
              <a:t>, mas que não sejam elegíveis (por exemplo, por não serem os principais provedores da família ou não terem dependentes), você pode apoiá-las por meio de outra bolsa de estudos. Escolha um nome diferente e identifique-a no seu relatório como um Projeto Acelerador para o Grande Objetivo!</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As novas bolsas de estudo ainda devem considerar obstáculos, como necessidade financeira ou histórico de acolhimento familiar.</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Um lembrete: se uma mulher já recebeu o </a:t>
            </a:r>
            <a:r>
              <a:rPr lang="pt-BR" sz="1200" i="1" kern="1200" dirty="0">
                <a:solidFill>
                  <a:schemeClr val="tx1"/>
                </a:solidFill>
                <a:effectLst/>
                <a:latin typeface="+mn-lt"/>
                <a:ea typeface="+mn-ea"/>
                <a:cs typeface="+mn-cs"/>
              </a:rPr>
              <a:t>Prêmio Viva o Seu Sonho </a:t>
            </a:r>
            <a:r>
              <a:rPr lang="pt-BR" sz="1200" kern="1200" dirty="0">
                <a:solidFill>
                  <a:schemeClr val="tx1"/>
                </a:solidFill>
                <a:effectLst/>
                <a:latin typeface="+mn-lt"/>
                <a:ea typeface="+mn-ea"/>
                <a:cs typeface="+mn-cs"/>
              </a:rPr>
              <a:t>e não é mais elegível para se candidatar, ela já foi contabilizada. Portanto, oferecer a ela outra bolsa/prêmio não seria considerado elegível, visto que ela já foi contabilizada para atingir o nosso Grande Objetivo.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C26E370-1B07-4DF9-A241-C06857018298}" type="slidenum">
              <a:rPr lang="en-US" smtClean="0"/>
              <a:t>13</a:t>
            </a:fld>
            <a:endParaRPr lang="en-US"/>
          </a:p>
        </p:txBody>
      </p:sp>
    </p:spTree>
    <p:extLst>
      <p:ext uri="{BB962C8B-B14F-4D97-AF65-F5344CB8AC3E}">
        <p14:creationId xmlns:p14="http://schemas.microsoft.com/office/powerpoint/2010/main" val="3509128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Outra maneira fácil de iniciar um novo projeto é fornecer os itens necessários para educação ou trabalho.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Você poderia fornecer:</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Pagamento de taxas de licenciamento ou de exames</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Livros didáticos</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Cartões de combustível ou passes de ônibus</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Peças de vestuário profissional ou uniforme</a:t>
            </a:r>
            <a:endParaRPr lang="en-US" sz="1200" kern="1200" dirty="0">
              <a:solidFill>
                <a:schemeClr val="tx1"/>
              </a:solidFill>
              <a:effectLst/>
              <a:latin typeface="+mn-lt"/>
              <a:ea typeface="+mn-ea"/>
              <a:cs typeface="+mn-cs"/>
            </a:endParaRPr>
          </a:p>
          <a:p>
            <a:pPr lvl="0"/>
            <a:r>
              <a:rPr lang="pt-BR" sz="1200" kern="1200" dirty="0">
                <a:solidFill>
                  <a:schemeClr val="tx1"/>
                </a:solidFill>
                <a:effectLst/>
                <a:latin typeface="+mn-lt"/>
                <a:ea typeface="+mn-ea"/>
                <a:cs typeface="+mn-cs"/>
              </a:rPr>
              <a:t>Itens de higiene menstrual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pt-BR" sz="1200" kern="1200" dirty="0">
                <a:solidFill>
                  <a:schemeClr val="tx1"/>
                </a:solidFill>
                <a:effectLst/>
                <a:latin typeface="+mn-lt"/>
                <a:ea typeface="+mn-ea"/>
                <a:cs typeface="+mn-cs"/>
              </a:rPr>
              <a:t>Você poderia acompanhar uma mulher durante as compras quando ela concluir um programa de treinamento e ajudá-la a começar a montar seu guarda-roupa profissional — uma ação divertida e impactante!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Consulte as agências locais para identificar o que mulheres e meninas precisam para ter acesso a educação ou trabalho.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14</a:t>
            </a:fld>
            <a:endParaRPr lang="en-US"/>
          </a:p>
        </p:txBody>
      </p:sp>
    </p:spTree>
    <p:extLst>
      <p:ext uri="{BB962C8B-B14F-4D97-AF65-F5344CB8AC3E}">
        <p14:creationId xmlns:p14="http://schemas.microsoft.com/office/powerpoint/2010/main" val="3156311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Ao planejar novos Projetos Aceleradores para o Grande Objetivo, pense no alcance. Se você puder ajudar duas meninas de baixa renda com laptops ou organizar uma oficina de capacitação para 50 meninas de baixa renda, a oficina terá um alcance maior. Mas não abandone os projetos que você ama. Apenas pense de forma criativa em como alcançar mais mulheres e meninas por meio de projetos elegíveis para o Grande Objetivo.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15</a:t>
            </a:fld>
            <a:endParaRPr lang="en-US"/>
          </a:p>
        </p:txBody>
      </p:sp>
    </p:spTree>
    <p:extLst>
      <p:ext uri="{BB962C8B-B14F-4D97-AF65-F5344CB8AC3E}">
        <p14:creationId xmlns:p14="http://schemas.microsoft.com/office/powerpoint/2010/main" val="3887603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Pense em um projeto legado do seu clube que possa ser adaptado aos novos parâmetros. </a:t>
            </a:r>
            <a:endParaRPr lang="en-US" sz="1200" kern="1200" dirty="0">
              <a:solidFill>
                <a:schemeClr val="tx1"/>
              </a:solidFill>
              <a:effectLst/>
              <a:latin typeface="+mn-lt"/>
              <a:ea typeface="+mn-ea"/>
              <a:cs typeface="+mn-cs"/>
            </a:endParaRPr>
          </a:p>
          <a:p>
            <a:r>
              <a:rPr lang="pt-BR" sz="1200" b="1" kern="1200" dirty="0">
                <a:solidFill>
                  <a:schemeClr val="tx1"/>
                </a:solidFill>
                <a:effectLst/>
                <a:latin typeface="+mn-lt"/>
                <a:ea typeface="+mn-ea"/>
                <a:cs typeface="+mn-cs"/>
              </a:rPr>
              <a:t>Reflita sobre estas questões: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t>
            </a:r>
            <a:r>
              <a:rPr lang="pt-BR" sz="1200" b="1" kern="1200" dirty="0">
                <a:solidFill>
                  <a:schemeClr val="tx1"/>
                </a:solidFill>
                <a:effectLst/>
                <a:latin typeface="+mn-lt"/>
                <a:ea typeface="+mn-ea"/>
                <a:cs typeface="+mn-cs"/>
              </a:rPr>
              <a:t>Grupo-alvo</a:t>
            </a:r>
            <a:r>
              <a:rPr lang="pt-BR" sz="1200" kern="1200" dirty="0">
                <a:solidFill>
                  <a:schemeClr val="tx1"/>
                </a:solidFill>
                <a:effectLst/>
                <a:latin typeface="+mn-lt"/>
                <a:ea typeface="+mn-ea"/>
                <a:cs typeface="+mn-cs"/>
              </a:rPr>
              <a:t>) A quem estamos atendendo? Essas pessoas enfrentam obstáculos?</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Mude o público-alvo do seu projeto para que ele se concentre em mulheres e/ou meninas que enfrentam obstáculos ao sucesso.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Por exemplo, se o seu clube oferece uma bolsa de estudos para meninas do ensino médio com foco em projetos de serviço comunitário, adicione um requisito de necessidade financeira ou consideração de outro obstáculo que impeça a continuidade dos estudos.</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t>
            </a:r>
            <a:r>
              <a:rPr lang="pt-BR" sz="1200" b="1" kern="1200" dirty="0">
                <a:solidFill>
                  <a:schemeClr val="tx1"/>
                </a:solidFill>
                <a:effectLst/>
                <a:latin typeface="+mn-lt"/>
                <a:ea typeface="+mn-ea"/>
                <a:cs typeface="+mn-cs"/>
              </a:rPr>
              <a:t>Foco</a:t>
            </a:r>
            <a:r>
              <a:rPr lang="pt-BR" sz="1200" kern="1200" dirty="0">
                <a:solidFill>
                  <a:schemeClr val="tx1"/>
                </a:solidFill>
                <a:effectLst/>
                <a:latin typeface="+mn-lt"/>
                <a:ea typeface="+mn-ea"/>
                <a:cs typeface="+mn-cs"/>
              </a:rPr>
              <a:t>) Este projeto tem como foco aumentar o acesso à educação ou ao trabalho?</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Mude o foco para uma das áreas de projeto elegíveis: aulas, bolsas de estudo ou fornecimento de itens necessários para a educação.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Por exemplo, se o seu clube reforma quartos em um abrigo para vítimas de violência doméstica, pergunte à equipe do abrigo como vocês poderiam ajudar com as necessidades educacionais das mulheres que vivem lá. Será que elas precisam de laptops? Livros didáticos? Passes de ônibus? Peças de vestuário profissional? Se o abrigo estiver aberto a isso, talvez algumas associadas poderiam oferecer oficinas com foco em preparação para entrevistas ou sessões de mentoria de carreira.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t>
            </a:r>
            <a:r>
              <a:rPr lang="pt-BR" sz="1200" b="1" kern="1200" dirty="0">
                <a:solidFill>
                  <a:schemeClr val="tx1"/>
                </a:solidFill>
                <a:effectLst/>
                <a:latin typeface="+mn-lt"/>
                <a:ea typeface="+mn-ea"/>
                <a:cs typeface="+mn-cs"/>
              </a:rPr>
              <a:t>Liderados por Soroptimistas</a:t>
            </a:r>
            <a:r>
              <a:rPr lang="pt-BR" sz="1200" kern="1200" dirty="0">
                <a:solidFill>
                  <a:schemeClr val="tx1"/>
                </a:solidFill>
                <a:effectLst/>
                <a:latin typeface="+mn-lt"/>
                <a:ea typeface="+mn-ea"/>
                <a:cs typeface="+mn-cs"/>
              </a:rPr>
              <a:t>) Soroptimistas têm a liderança?</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 projeto deve ser liderado por nossas associadas e não pode arrecadar recursos para a missão de outra organização.</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Se o seu projeto envolve doar recursos a outra organização que oferece educação para meninas em situação de pobreza, considere redirecionar esses recursos para uma bolsa de estudos, envolvendo as associadas do clube no processo de seleção.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16</a:t>
            </a:fld>
            <a:endParaRPr lang="en-US"/>
          </a:p>
        </p:txBody>
      </p:sp>
    </p:spTree>
    <p:extLst>
      <p:ext uri="{BB962C8B-B14F-4D97-AF65-F5344CB8AC3E}">
        <p14:creationId xmlns:p14="http://schemas.microsoft.com/office/powerpoint/2010/main" val="3469432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Vamos analisar mais alguns exemplos:</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O SI/Anytown está atualmente oferecendo aulas para meninas em uma escola de ensino médio local de baixa renda, com foco em autodefesa e conscientização sobre o tráfico de pessoas.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Como tornar este projeto elegível?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t>
            </a:r>
            <a:r>
              <a:rPr lang="pt-BR" sz="1200" i="1" kern="1200" dirty="0">
                <a:solidFill>
                  <a:schemeClr val="tx1"/>
                </a:solidFill>
                <a:effectLst/>
                <a:latin typeface="+mn-lt"/>
                <a:ea typeface="+mn-ea"/>
                <a:cs typeface="+mn-cs"/>
              </a:rPr>
              <a:t>ouça as sugestões da plateia)</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As aulas poderiam incluir componentes mais focados em educação e empoderamento econômico, como desenvolvimento de habilidades profissionais, preparação para entrevistas ou apoio na solicitação de auxílio financeiro.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17</a:t>
            </a:fld>
            <a:endParaRPr lang="en-US"/>
          </a:p>
        </p:txBody>
      </p:sp>
    </p:spTree>
    <p:extLst>
      <p:ext uri="{BB962C8B-B14F-4D97-AF65-F5344CB8AC3E}">
        <p14:creationId xmlns:p14="http://schemas.microsoft.com/office/powerpoint/2010/main" val="161281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2564E-2549-6651-BAA4-9DD96E10A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A70A1-A491-A619-F294-B21EB96577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EFCAA-BF94-0C99-E2DD-82D88522E194}"/>
              </a:ext>
            </a:extLst>
          </p:cNvPr>
          <p:cNvSpPr>
            <a:spLocks noGrp="1"/>
          </p:cNvSpPr>
          <p:nvPr>
            <p:ph type="body" idx="1"/>
          </p:nvPr>
        </p:nvSpPr>
        <p:spPr/>
        <p:txBody>
          <a:bodyPr/>
          <a:lstStyle/>
          <a:p>
            <a:r>
              <a:rPr lang="pt-BR" sz="1200" kern="1200" dirty="0">
                <a:solidFill>
                  <a:schemeClr val="tx1"/>
                </a:solidFill>
                <a:effectLst/>
                <a:latin typeface="+mn-lt"/>
                <a:ea typeface="+mn-ea"/>
                <a:cs typeface="+mn-cs"/>
              </a:rPr>
              <a:t>O SI/Anytown envia uma doação generosa para a agência local que oferece aulas preparatórias para o Exame de Equivalência ao Ensino Médio (GED).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Como tornar este projeto elegível?</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t>
            </a:r>
            <a:r>
              <a:rPr lang="pt-BR" sz="1200" i="1" kern="1200" dirty="0">
                <a:solidFill>
                  <a:schemeClr val="tx1"/>
                </a:solidFill>
                <a:effectLst/>
                <a:latin typeface="+mn-lt"/>
                <a:ea typeface="+mn-ea"/>
                <a:cs typeface="+mn-cs"/>
              </a:rPr>
              <a:t>ouça as sugestões da plateia)</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Talvez podem pagar as taxas do Exame de Equivalência ao Ensino Médio ou as taxas de inscrição para a faculdade. Ou oferecer outros tipos de apoio financeiro por meio de bolsas de estudo.</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5B6D832C-5C95-4A25-E49D-0CB01FFD898A}"/>
              </a:ext>
            </a:extLst>
          </p:cNvPr>
          <p:cNvSpPr>
            <a:spLocks noGrp="1"/>
          </p:cNvSpPr>
          <p:nvPr>
            <p:ph type="sldNum" sz="quarter" idx="5"/>
          </p:nvPr>
        </p:nvSpPr>
        <p:spPr/>
        <p:txBody>
          <a:bodyPr/>
          <a:lstStyle/>
          <a:p>
            <a:fld id="{7C26E370-1B07-4DF9-A241-C06857018298}" type="slidenum">
              <a:rPr lang="en-US" smtClean="0"/>
              <a:t>18</a:t>
            </a:fld>
            <a:endParaRPr lang="en-US"/>
          </a:p>
        </p:txBody>
      </p:sp>
    </p:spTree>
    <p:extLst>
      <p:ext uri="{BB962C8B-B14F-4D97-AF65-F5344CB8AC3E}">
        <p14:creationId xmlns:p14="http://schemas.microsoft.com/office/powerpoint/2010/main" val="240318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kern="1200" dirty="0">
                <a:solidFill>
                  <a:schemeClr val="tx1"/>
                </a:solidFill>
                <a:effectLst/>
                <a:latin typeface="+mn-lt"/>
                <a:ea typeface="+mn-ea"/>
                <a:cs typeface="+mn-cs"/>
              </a:rPr>
              <a:t>O SI/Anytown tem fornecido laptops para meninos e meninas como prêmio por projetos excepcionais de serviço comunitário. </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Como tornar este projeto elegível?</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a:t>
            </a:r>
            <a:r>
              <a:rPr lang="pt-BR" sz="1200" i="1" kern="1200" dirty="0">
                <a:solidFill>
                  <a:schemeClr val="tx1"/>
                </a:solidFill>
                <a:effectLst/>
                <a:latin typeface="+mn-lt"/>
                <a:ea typeface="+mn-ea"/>
                <a:cs typeface="+mn-cs"/>
              </a:rPr>
              <a:t>ouça as sugestões da plateia)</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Basta direcionar o foco para mulheres ou meninas que enfrentam obstáculos e, possivelmente, incluir critérios de necessidade financeira ou outras barreiras no processo de seleção.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19</a:t>
            </a:fld>
            <a:endParaRPr lang="en-US"/>
          </a:p>
        </p:txBody>
      </p:sp>
    </p:spTree>
    <p:extLst>
      <p:ext uri="{BB962C8B-B14F-4D97-AF65-F5344CB8AC3E}">
        <p14:creationId xmlns:p14="http://schemas.microsoft.com/office/powerpoint/2010/main" val="4194738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19046-7A69-9C53-4B6B-E0A45EC13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68B9C-D2DE-0494-23ED-E86B31F2F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7780B1-6B7E-BFF9-28B9-24C57082BB4B}"/>
              </a:ext>
            </a:extLst>
          </p:cNvPr>
          <p:cNvSpPr>
            <a:spLocks noGrp="1"/>
          </p:cNvSpPr>
          <p:nvPr>
            <p:ph type="body" idx="1"/>
          </p:nvPr>
        </p:nvSpPr>
        <p:spPr/>
        <p:txBody>
          <a:bodyPr/>
          <a:lstStyle/>
          <a:p>
            <a:r>
              <a:rPr lang="pt-BR" sz="1200" kern="1200" dirty="0">
                <a:solidFill>
                  <a:schemeClr val="tx1"/>
                </a:solidFill>
                <a:effectLst/>
                <a:latin typeface="+mn-lt"/>
                <a:ea typeface="+mn-ea"/>
                <a:cs typeface="+mn-cs"/>
              </a:rPr>
              <a:t>Antes de encerrarmos, convido todas as pessoas presentes a refletirem sobre as seguintes duas questões:</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Há algum projeto atual do seu clube que possa ser adaptado para atender aos critérios de elegibilidade do Grande Objetivo?</a:t>
            </a:r>
            <a:endParaRPr lang="en-US" sz="1200" kern="1200" dirty="0">
              <a:solidFill>
                <a:schemeClr val="tx1"/>
              </a:solidFill>
              <a:effectLst/>
              <a:latin typeface="+mn-lt"/>
              <a:ea typeface="+mn-ea"/>
              <a:cs typeface="+mn-cs"/>
            </a:endParaRPr>
          </a:p>
          <a:p>
            <a:r>
              <a:rPr lang="pt-BR" sz="1200" kern="1200" dirty="0">
                <a:solidFill>
                  <a:schemeClr val="tx1"/>
                </a:solidFill>
                <a:effectLst/>
                <a:latin typeface="+mn-lt"/>
                <a:ea typeface="+mn-ea"/>
                <a:cs typeface="+mn-cs"/>
              </a:rPr>
              <a:t>Que novo projeto seu clube poderia lançar este ano que se qualificasse como um Projeto Acelerador para o Grande Objetivo?</a:t>
            </a:r>
            <a:endParaRPr lang="en-US" sz="1200" kern="1200" dirty="0">
              <a:solidFill>
                <a:schemeClr val="tx1"/>
              </a:solidFill>
              <a:effectLst/>
              <a:latin typeface="+mn-lt"/>
              <a:ea typeface="+mn-ea"/>
              <a:cs typeface="+mn-cs"/>
            </a:endParaRPr>
          </a:p>
          <a:p>
            <a:r>
              <a:rPr lang="pt-BR" sz="1200" i="1" kern="1200" dirty="0">
                <a:solidFill>
                  <a:schemeClr val="tx1"/>
                </a:solidFill>
                <a:effectLst/>
                <a:latin typeface="+mn-lt"/>
                <a:ea typeface="+mn-ea"/>
                <a:cs typeface="+mn-cs"/>
              </a:rPr>
              <a:t>(Se houver tempo, peça que algumas pessoas da plateia compartilhem suas ideias.)</a:t>
            </a:r>
          </a:p>
          <a:p>
            <a:endParaRPr lang="pt-BR"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Agradecemos seu compromisso com as mulheres e meninas e com o nosso Grande Objetivo compartilhado. Espero que vocês saiam daqui com ideias que possam aplicar em seus clubes, seja iniciando um projeto novo ou adaptando um que vocês já amam para que possa contribuir para o nosso Grande Objetivo.</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E146FD8-2FEA-9E52-04A0-31EA24DD0AD3}"/>
              </a:ext>
            </a:extLst>
          </p:cNvPr>
          <p:cNvSpPr>
            <a:spLocks noGrp="1"/>
          </p:cNvSpPr>
          <p:nvPr>
            <p:ph type="sldNum" sz="quarter" idx="5"/>
          </p:nvPr>
        </p:nvSpPr>
        <p:spPr/>
        <p:txBody>
          <a:bodyPr/>
          <a:lstStyle/>
          <a:p>
            <a:fld id="{7C26E370-1B07-4DF9-A241-C06857018298}" type="slidenum">
              <a:rPr lang="en-US" smtClean="0"/>
              <a:t>20</a:t>
            </a:fld>
            <a:endParaRPr lang="en-US"/>
          </a:p>
        </p:txBody>
      </p:sp>
    </p:spTree>
    <p:extLst>
      <p:ext uri="{BB962C8B-B14F-4D97-AF65-F5344CB8AC3E}">
        <p14:creationId xmlns:p14="http://schemas.microsoft.com/office/powerpoint/2010/main" val="4044615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4.jpe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21.png"/><Relationship Id="rId5" Type="http://schemas.openxmlformats.org/officeDocument/2006/relationships/image" Target="../media/image16.svg"/><Relationship Id="rId10" Type="http://schemas.openxmlformats.org/officeDocument/2006/relationships/image" Target="../media/image20.svg"/><Relationship Id="rId4" Type="http://schemas.openxmlformats.org/officeDocument/2006/relationships/image" Target="../media/image15.png"/><Relationship Id="rId9" Type="http://schemas.openxmlformats.org/officeDocument/2006/relationships/image" Target="../media/image19.png"/><Relationship Id="rId14"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6.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2.png"/><Relationship Id="rId7" Type="http://schemas.openxmlformats.org/officeDocument/2006/relationships/image" Target="../media/image34.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37.svg"/><Relationship Id="rId4" Type="http://schemas.openxmlformats.org/officeDocument/2006/relationships/image" Target="../media/image7.sv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9.png"/><Relationship Id="rId4"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3" Type="http://schemas.openxmlformats.org/officeDocument/2006/relationships/image" Target="../media/image12.png"/><Relationship Id="rId7" Type="http://schemas.openxmlformats.org/officeDocument/2006/relationships/image" Target="../media/image45.svg"/><Relationship Id="rId12"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4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sv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6.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9.pn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0.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1.jpeg"/><Relationship Id="rId7"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9.png"/><Relationship Id="rId4" Type="http://schemas.openxmlformats.org/officeDocument/2006/relationships/image" Target="../media/image62.jpeg"/></Relationships>
</file>

<file path=ppt/slides/_rels/slide1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6.sv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9.png"/><Relationship Id="rId4" Type="http://schemas.openxmlformats.org/officeDocument/2006/relationships/image" Target="../media/image6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a:p>
        </p:txBody>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a:p>
        </p:txBody>
      </p:sp>
      <p:sp>
        <p:nvSpPr>
          <p:cNvPr id="5" name="TextBox 5"/>
          <p:cNvSpPr txBox="1"/>
          <p:nvPr/>
        </p:nvSpPr>
        <p:spPr>
          <a:xfrm>
            <a:off x="1069843" y="1213427"/>
            <a:ext cx="10664957" cy="3847207"/>
          </a:xfrm>
          <a:prstGeom prst="rect">
            <a:avLst/>
          </a:prstGeom>
        </p:spPr>
        <p:txBody>
          <a:bodyPr wrap="square" lIns="0" tIns="0" rIns="0" bIns="0" rtlCol="0" anchor="t">
            <a:spAutoFit/>
          </a:bodyPr>
          <a:lstStyle/>
          <a:p>
            <a:pPr algn="l" rtl="0">
              <a:lnSpc>
                <a:spcPts val="10000"/>
              </a:lnSpc>
            </a:pPr>
            <a:r>
              <a:rPr lang="pt-br" sz="9600" b="0" i="0" u="none" baseline="0" dirty="0">
                <a:solidFill>
                  <a:srgbClr val="293374"/>
                </a:solidFill>
                <a:latin typeface="Effra 2" panose="020B0604020202020204" charset="0"/>
                <a:ea typeface="Effra"/>
                <a:cs typeface="Effra 2" panose="020B0604020202020204" charset="0"/>
                <a:sym typeface="Effra"/>
              </a:rPr>
              <a:t>Projetos Aceleradores para </a:t>
            </a:r>
            <a:br>
              <a:rPr lang="pt-br" sz="9600" b="0" i="0" u="none" baseline="0" dirty="0">
                <a:solidFill>
                  <a:srgbClr val="293374"/>
                </a:solidFill>
                <a:latin typeface="Effra 2" panose="020B0604020202020204" charset="0"/>
                <a:ea typeface="Effra"/>
                <a:cs typeface="Effra 2" panose="020B0604020202020204" charset="0"/>
                <a:sym typeface="Effra"/>
              </a:rPr>
            </a:br>
            <a:r>
              <a:rPr lang="pt-br" sz="9600" b="0" i="0" u="none" baseline="0" dirty="0">
                <a:solidFill>
                  <a:srgbClr val="293374"/>
                </a:solidFill>
                <a:latin typeface="Effra 2" panose="020B0604020202020204" charset="0"/>
                <a:ea typeface="Effra"/>
                <a:cs typeface="Effra 2" panose="020B0604020202020204" charset="0"/>
                <a:sym typeface="Effra"/>
              </a:rPr>
              <a:t>o Grande Objetivo</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txBody>
          <a:bodyPr/>
          <a:lstStyle/>
          <a:p>
            <a:endParaRPr lang="pt-br"/>
          </a:p>
        </p:txBody>
      </p:sp>
      <p:sp>
        <p:nvSpPr>
          <p:cNvPr id="8" name="TextBox 8"/>
          <p:cNvSpPr txBox="1"/>
          <p:nvPr/>
        </p:nvSpPr>
        <p:spPr>
          <a:xfrm>
            <a:off x="806858" y="9331572"/>
            <a:ext cx="7092543" cy="372399"/>
          </a:xfrm>
          <a:prstGeom prst="rect">
            <a:avLst/>
          </a:prstGeom>
        </p:spPr>
        <p:txBody>
          <a:bodyPr lIns="0" tIns="0" rIns="0" bIns="0" rtlCol="0" anchor="t">
            <a:spAutoFit/>
          </a:bodyPr>
          <a:lstStyle/>
          <a:p>
            <a:pPr algn="l" rtl="0">
              <a:lnSpc>
                <a:spcPts val="2541"/>
              </a:lnSpc>
            </a:pPr>
            <a:r>
              <a:rPr lang="pt-br" sz="2229" b="1" i="0" u="none" spc="109" baseline="0" dirty="0">
                <a:solidFill>
                  <a:srgbClr val="293374"/>
                </a:solidFill>
                <a:latin typeface="Calibri (MS) Bold"/>
                <a:ea typeface="Calibri (MS) Bold"/>
                <a:cs typeface="Calibri (MS) Bold"/>
                <a:sym typeface="Calibri (MS) Bold"/>
              </a:rPr>
              <a:t>SOROPTIMIST INTERNATIONAL OF THE AMERICAS, INC</a:t>
            </a:r>
          </a:p>
        </p:txBody>
      </p:sp>
      <p:sp>
        <p:nvSpPr>
          <p:cNvPr id="9" name="TextBox 9"/>
          <p:cNvSpPr txBox="1"/>
          <p:nvPr/>
        </p:nvSpPr>
        <p:spPr>
          <a:xfrm>
            <a:off x="1069842" y="5370596"/>
            <a:ext cx="14246357" cy="945836"/>
          </a:xfrm>
          <a:prstGeom prst="rect">
            <a:avLst/>
          </a:prstGeom>
        </p:spPr>
        <p:txBody>
          <a:bodyPr wrap="square" lIns="0" tIns="0" rIns="0" bIns="0" rtlCol="0" anchor="t">
            <a:spAutoFit/>
          </a:bodyPr>
          <a:lstStyle/>
          <a:p>
            <a:pPr algn="l" rtl="0">
              <a:lnSpc>
                <a:spcPts val="7250"/>
              </a:lnSpc>
            </a:pPr>
            <a:r>
              <a:rPr lang="pt-br" sz="6600" b="0" i="0" u="none" baseline="0" dirty="0">
                <a:solidFill>
                  <a:srgbClr val="518BC9"/>
                </a:solidFill>
                <a:latin typeface="Effra 2" panose="020B0604020202020204" charset="0"/>
                <a:ea typeface="Effra"/>
                <a:cs typeface="Effra 2" panose="020B0604020202020204" charset="0"/>
                <a:sym typeface="Effra"/>
              </a:rPr>
              <a:t>An</a:t>
            </a:r>
            <a:r>
              <a:rPr lang="pt-br" sz="7200" b="0" i="0" u="none" baseline="0" dirty="0">
                <a:solidFill>
                  <a:srgbClr val="518BC9"/>
                </a:solidFill>
                <a:latin typeface="Effra 2" panose="020B0604020202020204" charset="0"/>
                <a:ea typeface="Effra"/>
                <a:cs typeface="Effra 2" panose="020B0604020202020204" charset="0"/>
                <a:sym typeface="Effra"/>
              </a:rPr>
              <a:t>á</a:t>
            </a:r>
            <a:r>
              <a:rPr lang="pt-br" sz="6600" b="0" i="0" u="none" baseline="0" dirty="0">
                <a:solidFill>
                  <a:srgbClr val="518BC9"/>
                </a:solidFill>
                <a:latin typeface="Effra 2" panose="020B0604020202020204" charset="0"/>
                <a:ea typeface="Effra"/>
                <a:cs typeface="Effra 2" panose="020B0604020202020204" charset="0"/>
                <a:sym typeface="Effra"/>
              </a:rPr>
              <a:t>lise Aprofundada de Elegibilidade</a:t>
            </a:r>
          </a:p>
        </p:txBody>
      </p:sp>
      <p:sp>
        <p:nvSpPr>
          <p:cNvPr id="12" name="TextBox 10">
            <a:extLst>
              <a:ext uri="{FF2B5EF4-FFF2-40B4-BE49-F238E27FC236}">
                <a16:creationId xmlns:a16="http://schemas.microsoft.com/office/drawing/2014/main" id="{BA996811-9D9D-1C6C-5320-E67053D4A7B9}"/>
              </a:ext>
            </a:extLst>
          </p:cNvPr>
          <p:cNvSpPr txBox="1"/>
          <p:nvPr/>
        </p:nvSpPr>
        <p:spPr>
          <a:xfrm>
            <a:off x="1069842" y="6749076"/>
            <a:ext cx="15160758" cy="538609"/>
          </a:xfrm>
          <a:prstGeom prst="rect">
            <a:avLst/>
          </a:prstGeom>
        </p:spPr>
        <p:txBody>
          <a:bodyPr wrap="square" lIns="0" tIns="0" rIns="0" bIns="0" rtlCol="0" anchor="t">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4199"/>
              </a:lnSpc>
            </a:pPr>
            <a:r>
              <a:rPr lang="pt-br" sz="3200" b="0" i="0" u="none" baseline="0" dirty="0">
                <a:solidFill>
                  <a:srgbClr val="000000"/>
                </a:solidFill>
                <a:latin typeface="Effra 2"/>
                <a:ea typeface="Effra 2"/>
                <a:cs typeface="Effra 2"/>
                <a:sym typeface="Effra 2"/>
              </a:rPr>
              <a:t>NOME DA APRESENTADORA, T</a:t>
            </a:r>
            <a:r>
              <a:rPr lang="pt-br" sz="3600" b="0" i="0" u="none" baseline="0" dirty="0">
                <a:solidFill>
                  <a:srgbClr val="000000"/>
                </a:solidFill>
                <a:latin typeface="Effra 2"/>
                <a:ea typeface="Effra 2"/>
                <a:cs typeface="Effra 2"/>
                <a:sym typeface="Effra 2"/>
              </a:rPr>
              <a:t>Í</a:t>
            </a:r>
            <a:r>
              <a:rPr lang="pt-br" sz="3200" b="0" i="0" u="none" baseline="0" dirty="0">
                <a:solidFill>
                  <a:srgbClr val="000000"/>
                </a:solidFill>
                <a:latin typeface="Effra 2"/>
                <a:ea typeface="Effra 2"/>
                <a:cs typeface="Effra 2"/>
                <a:sym typeface="Effra 2"/>
              </a:rPr>
              <a:t>TULO DA APRESENTADORA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pt-b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6666" r="-16666"/>
              </a:stretch>
            </a:blipFill>
          </p:spPr>
          <p:txBody>
            <a:bodyPr/>
            <a:lstStyle/>
            <a:p>
              <a:endParaRPr lang="pt-b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pt-br"/>
          </a:p>
        </p:txBody>
      </p:sp>
      <p:sp>
        <p:nvSpPr>
          <p:cNvPr id="13" name="Freeform 2">
            <a:extLst>
              <a:ext uri="{FF2B5EF4-FFF2-40B4-BE49-F238E27FC236}">
                <a16:creationId xmlns:a16="http://schemas.microsoft.com/office/drawing/2014/main" id="{83558F07-F5F4-9038-1DBE-4388EF75A6E4}"/>
              </a:ext>
            </a:extLst>
          </p:cNvPr>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pt-br"/>
          </a:p>
        </p:txBody>
      </p:sp>
      <p:sp>
        <p:nvSpPr>
          <p:cNvPr id="14" name="TextBox 6">
            <a:extLst>
              <a:ext uri="{FF2B5EF4-FFF2-40B4-BE49-F238E27FC236}">
                <a16:creationId xmlns:a16="http://schemas.microsoft.com/office/drawing/2014/main" id="{D0A1BE76-6D19-6BA8-2230-D2C02379FB1A}"/>
              </a:ext>
            </a:extLst>
          </p:cNvPr>
          <p:cNvSpPr txBox="1"/>
          <p:nvPr/>
        </p:nvSpPr>
        <p:spPr>
          <a:xfrm>
            <a:off x="990792" y="807819"/>
            <a:ext cx="10210608" cy="1000274"/>
          </a:xfrm>
          <a:prstGeom prst="rect">
            <a:avLst/>
          </a:prstGeom>
        </p:spPr>
        <p:txBody>
          <a:bodyPr wrap="square" lIns="0" tIns="0" rIns="0" bIns="0" rtlCol="0" anchor="t">
            <a:spAutoFit/>
          </a:bodyPr>
          <a:lstStyle/>
          <a:p>
            <a:pPr rtl="0">
              <a:lnSpc>
                <a:spcPts val="7799"/>
              </a:lnSpc>
            </a:pPr>
            <a:r>
              <a:rPr lang="pt-br" sz="6500" b="0" i="0" u="none" baseline="0" dirty="0">
                <a:solidFill>
                  <a:srgbClr val="293374"/>
                </a:solidFill>
                <a:latin typeface="Effra 2" panose="020B0604020202020204" charset="0"/>
                <a:ea typeface="Effra"/>
                <a:cs typeface="Effra 2" panose="020B0604020202020204" charset="0"/>
                <a:sym typeface="Effra"/>
              </a:rPr>
              <a:t>Objetivos de Aprendizado</a:t>
            </a:r>
          </a:p>
        </p:txBody>
      </p:sp>
      <p:grpSp>
        <p:nvGrpSpPr>
          <p:cNvPr id="15" name="Group 14">
            <a:extLst>
              <a:ext uri="{FF2B5EF4-FFF2-40B4-BE49-F238E27FC236}">
                <a16:creationId xmlns:a16="http://schemas.microsoft.com/office/drawing/2014/main" id="{7070E3D9-BF6A-D683-BE4F-A275D40EB151}"/>
              </a:ext>
            </a:extLst>
          </p:cNvPr>
          <p:cNvGrpSpPr/>
          <p:nvPr/>
        </p:nvGrpSpPr>
        <p:grpSpPr>
          <a:xfrm rot="5400000">
            <a:off x="666846" y="3674955"/>
            <a:ext cx="420699" cy="382790"/>
            <a:chOff x="64898" y="89740"/>
            <a:chExt cx="683004" cy="621460"/>
          </a:xfrm>
        </p:grpSpPr>
        <p:sp>
          <p:nvSpPr>
            <p:cNvPr id="16" name="Freeform 4">
              <a:extLst>
                <a:ext uri="{FF2B5EF4-FFF2-40B4-BE49-F238E27FC236}">
                  <a16:creationId xmlns:a16="http://schemas.microsoft.com/office/drawing/2014/main" id="{6B937524-0AD0-A8D0-DF87-F2F680EF52BC}"/>
                </a:ext>
              </a:extLst>
            </p:cNvPr>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pt-br"/>
            </a:p>
          </p:txBody>
        </p:sp>
        <p:sp>
          <p:nvSpPr>
            <p:cNvPr id="17" name="TextBox 5">
              <a:extLst>
                <a:ext uri="{FF2B5EF4-FFF2-40B4-BE49-F238E27FC236}">
                  <a16:creationId xmlns:a16="http://schemas.microsoft.com/office/drawing/2014/main" id="{E1150999-863F-A461-8DD9-9512C44F16F3}"/>
                </a:ext>
              </a:extLst>
            </p:cNvPr>
            <p:cNvSpPr txBox="1"/>
            <p:nvPr/>
          </p:nvSpPr>
          <p:spPr>
            <a:xfrm>
              <a:off x="127000" y="263525"/>
              <a:ext cx="558800" cy="396875"/>
            </a:xfrm>
            <a:prstGeom prst="rect">
              <a:avLst/>
            </a:prstGeom>
          </p:spPr>
          <p:txBody>
            <a:bodyPr lIns="50800" tIns="50800" rIns="50800" bIns="50800" rtlCol="0" anchor="ct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lnSpc>
                  <a:spcPts val="3750"/>
                </a:lnSpc>
              </a:pPr>
              <a:endParaRPr/>
            </a:p>
          </p:txBody>
        </p:sp>
      </p:grpSp>
      <p:grpSp>
        <p:nvGrpSpPr>
          <p:cNvPr id="18" name="Group 17">
            <a:extLst>
              <a:ext uri="{FF2B5EF4-FFF2-40B4-BE49-F238E27FC236}">
                <a16:creationId xmlns:a16="http://schemas.microsoft.com/office/drawing/2014/main" id="{2437045C-0780-AB7E-F9E8-5A8C7942C376}"/>
              </a:ext>
            </a:extLst>
          </p:cNvPr>
          <p:cNvGrpSpPr/>
          <p:nvPr/>
        </p:nvGrpSpPr>
        <p:grpSpPr>
          <a:xfrm rot="5400000">
            <a:off x="660180" y="5512538"/>
            <a:ext cx="418582" cy="367342"/>
            <a:chOff x="66617" y="88022"/>
            <a:chExt cx="679567" cy="596379"/>
          </a:xfrm>
        </p:grpSpPr>
        <p:sp>
          <p:nvSpPr>
            <p:cNvPr id="19" name="Freeform 11">
              <a:extLst>
                <a:ext uri="{FF2B5EF4-FFF2-40B4-BE49-F238E27FC236}">
                  <a16:creationId xmlns:a16="http://schemas.microsoft.com/office/drawing/2014/main" id="{9B7DEA9A-DF3F-B680-DF05-028EE01B912F}"/>
                </a:ext>
              </a:extLst>
            </p:cNvPr>
            <p:cNvSpPr/>
            <p:nvPr/>
          </p:nvSpPr>
          <p:spPr>
            <a:xfrm>
              <a:off x="66617" y="88022"/>
              <a:ext cx="679567" cy="596379"/>
            </a:xfrm>
            <a:custGeom>
              <a:avLst/>
              <a:gdLst/>
              <a:ahLst/>
              <a:cxnLst/>
              <a:rect l="l" t="t" r="r" b="b"/>
              <a:pathLst>
                <a:path w="679567" h="596379">
                  <a:moveTo>
                    <a:pt x="418737" y="44941"/>
                  </a:moveTo>
                  <a:lnTo>
                    <a:pt x="667229" y="463415"/>
                  </a:lnTo>
                  <a:cubicBezTo>
                    <a:pt x="683383" y="490620"/>
                    <a:pt x="683694" y="524403"/>
                    <a:pt x="668042" y="551900"/>
                  </a:cubicBezTo>
                  <a:cubicBezTo>
                    <a:pt x="652390" y="579397"/>
                    <a:pt x="623185" y="596379"/>
                    <a:pt x="591545" y="596379"/>
                  </a:cubicBezTo>
                  <a:lnTo>
                    <a:pt x="88021" y="596379"/>
                  </a:lnTo>
                  <a:cubicBezTo>
                    <a:pt x="56381" y="596379"/>
                    <a:pt x="27176" y="579397"/>
                    <a:pt x="11524" y="551900"/>
                  </a:cubicBezTo>
                  <a:cubicBezTo>
                    <a:pt x="-4128" y="524403"/>
                    <a:pt x="-3817" y="490620"/>
                    <a:pt x="12337" y="463415"/>
                  </a:cubicBezTo>
                  <a:lnTo>
                    <a:pt x="260829" y="44941"/>
                  </a:lnTo>
                  <a:cubicBezTo>
                    <a:pt x="277374" y="17079"/>
                    <a:pt x="307379" y="0"/>
                    <a:pt x="339783" y="0"/>
                  </a:cubicBezTo>
                  <a:cubicBezTo>
                    <a:pt x="372187" y="0"/>
                    <a:pt x="402192" y="17079"/>
                    <a:pt x="418737" y="44941"/>
                  </a:cubicBezTo>
                  <a:close/>
                </a:path>
              </a:pathLst>
            </a:custGeom>
            <a:solidFill>
              <a:srgbClr val="518BC9">
                <a:alpha val="89804"/>
              </a:srgbClr>
            </a:solidFill>
          </p:spPr>
          <p:txBody>
            <a:bodyPr/>
            <a:lstStyle/>
            <a:p>
              <a:endParaRPr lang="pt-br"/>
            </a:p>
          </p:txBody>
        </p:sp>
        <p:sp>
          <p:nvSpPr>
            <p:cNvPr id="20" name="TextBox 12">
              <a:extLst>
                <a:ext uri="{FF2B5EF4-FFF2-40B4-BE49-F238E27FC236}">
                  <a16:creationId xmlns:a16="http://schemas.microsoft.com/office/drawing/2014/main" id="{8322BB78-799E-9457-1A05-071D6D120069}"/>
                </a:ext>
              </a:extLst>
            </p:cNvPr>
            <p:cNvSpPr txBox="1"/>
            <p:nvPr/>
          </p:nvSpPr>
          <p:spPr>
            <a:xfrm>
              <a:off x="127000" y="251082"/>
              <a:ext cx="558800" cy="384432"/>
            </a:xfrm>
            <a:prstGeom prst="rect">
              <a:avLst/>
            </a:prstGeom>
          </p:spPr>
          <p:txBody>
            <a:bodyPr lIns="50800" tIns="50800" rIns="50800" bIns="50800" rtlCol="0" anchor="ct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lnSpc>
                  <a:spcPts val="3750"/>
                </a:lnSpc>
              </a:pPr>
              <a:endParaRPr/>
            </a:p>
          </p:txBody>
        </p:sp>
      </p:grpSp>
      <p:grpSp>
        <p:nvGrpSpPr>
          <p:cNvPr id="21" name="Group 20">
            <a:extLst>
              <a:ext uri="{FF2B5EF4-FFF2-40B4-BE49-F238E27FC236}">
                <a16:creationId xmlns:a16="http://schemas.microsoft.com/office/drawing/2014/main" id="{332D8CEE-8194-5C33-F1B9-4AA020A2C427}"/>
              </a:ext>
            </a:extLst>
          </p:cNvPr>
          <p:cNvGrpSpPr/>
          <p:nvPr/>
        </p:nvGrpSpPr>
        <p:grpSpPr>
          <a:xfrm rot="5400000">
            <a:off x="666846" y="7180155"/>
            <a:ext cx="420699" cy="382790"/>
            <a:chOff x="64898" y="89740"/>
            <a:chExt cx="683004" cy="621460"/>
          </a:xfrm>
        </p:grpSpPr>
        <p:sp>
          <p:nvSpPr>
            <p:cNvPr id="22" name="Freeform 14">
              <a:extLst>
                <a:ext uri="{FF2B5EF4-FFF2-40B4-BE49-F238E27FC236}">
                  <a16:creationId xmlns:a16="http://schemas.microsoft.com/office/drawing/2014/main" id="{5351EC94-9D7D-0C9A-C92C-8C01CE5ADD7B}"/>
                </a:ext>
              </a:extLst>
            </p:cNvPr>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pt-br"/>
            </a:p>
          </p:txBody>
        </p:sp>
        <p:sp>
          <p:nvSpPr>
            <p:cNvPr id="23" name="TextBox 15">
              <a:extLst>
                <a:ext uri="{FF2B5EF4-FFF2-40B4-BE49-F238E27FC236}">
                  <a16:creationId xmlns:a16="http://schemas.microsoft.com/office/drawing/2014/main" id="{0E6FDE92-E5EA-4EFC-CBC5-9BC113D406FF}"/>
                </a:ext>
              </a:extLst>
            </p:cNvPr>
            <p:cNvSpPr txBox="1"/>
            <p:nvPr/>
          </p:nvSpPr>
          <p:spPr>
            <a:xfrm>
              <a:off x="127000" y="263525"/>
              <a:ext cx="558800" cy="396875"/>
            </a:xfrm>
            <a:prstGeom prst="rect">
              <a:avLst/>
            </a:prstGeom>
          </p:spPr>
          <p:txBody>
            <a:bodyPr lIns="50800" tIns="50800" rIns="50800" bIns="50800" rtlCol="0" anchor="ct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lnSpc>
                  <a:spcPts val="3750"/>
                </a:lnSpc>
              </a:pPr>
              <a:endParaRPr/>
            </a:p>
          </p:txBody>
        </p:sp>
      </p:grpSp>
      <p:sp>
        <p:nvSpPr>
          <p:cNvPr id="24" name="TextBox 17">
            <a:extLst>
              <a:ext uri="{FF2B5EF4-FFF2-40B4-BE49-F238E27FC236}">
                <a16:creationId xmlns:a16="http://schemas.microsoft.com/office/drawing/2014/main" id="{B6D502C8-8D60-A630-4D3F-B9E78B0FBCCB}"/>
              </a:ext>
            </a:extLst>
          </p:cNvPr>
          <p:cNvSpPr txBox="1"/>
          <p:nvPr/>
        </p:nvSpPr>
        <p:spPr>
          <a:xfrm>
            <a:off x="1389507" y="3405608"/>
            <a:ext cx="8211693" cy="1462003"/>
          </a:xfrm>
          <a:prstGeom prst="rect">
            <a:avLst/>
          </a:prstGeom>
        </p:spPr>
        <p:txBody>
          <a:bodyPr wrap="square" lIns="0" tIns="0" rIns="0" bIns="0" rtlCol="0" anchor="t">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3780"/>
              </a:lnSpc>
            </a:pPr>
            <a:r>
              <a:rPr lang="pt-br" sz="3600" b="0" i="0" u="none" spc="-59" baseline="0" dirty="0">
                <a:solidFill>
                  <a:srgbClr val="000000"/>
                </a:solidFill>
                <a:latin typeface="Calibri (MS)"/>
                <a:ea typeface="Calibri (MS)"/>
                <a:cs typeface="Calibri (MS)"/>
                <a:sym typeface="Calibri (MS)"/>
              </a:rPr>
              <a:t>Compreender os critérios de elegibilidade para os Projetos Aceleradores para </a:t>
            </a:r>
            <a:br>
              <a:rPr lang="pt-br" sz="3600" b="0" i="0" u="none" spc="-59" baseline="0" dirty="0">
                <a:solidFill>
                  <a:srgbClr val="000000"/>
                </a:solidFill>
                <a:latin typeface="Calibri (MS)"/>
                <a:ea typeface="Calibri (MS)"/>
                <a:cs typeface="Calibri (MS)"/>
                <a:sym typeface="Calibri (MS)"/>
              </a:rPr>
            </a:br>
            <a:r>
              <a:rPr lang="pt-br" sz="3600" b="0" i="0" u="none" spc="-59" baseline="0" dirty="0">
                <a:solidFill>
                  <a:srgbClr val="000000"/>
                </a:solidFill>
                <a:latin typeface="Calibri (MS)"/>
                <a:ea typeface="Calibri (MS)"/>
                <a:cs typeface="Calibri (MS)"/>
                <a:sym typeface="Calibri (MS)"/>
              </a:rPr>
              <a:t>o Grande Objetivo.</a:t>
            </a:r>
          </a:p>
        </p:txBody>
      </p:sp>
      <p:sp>
        <p:nvSpPr>
          <p:cNvPr id="25" name="TextBox 18">
            <a:extLst>
              <a:ext uri="{FF2B5EF4-FFF2-40B4-BE49-F238E27FC236}">
                <a16:creationId xmlns:a16="http://schemas.microsoft.com/office/drawing/2014/main" id="{D46DC529-2E87-F0E5-6C60-65C64B6302DA}"/>
              </a:ext>
            </a:extLst>
          </p:cNvPr>
          <p:cNvSpPr txBox="1"/>
          <p:nvPr/>
        </p:nvSpPr>
        <p:spPr>
          <a:xfrm>
            <a:off x="1389507" y="5179879"/>
            <a:ext cx="7983093" cy="1462003"/>
          </a:xfrm>
          <a:prstGeom prst="rect">
            <a:avLst/>
          </a:prstGeom>
        </p:spPr>
        <p:txBody>
          <a:bodyPr wrap="square" lIns="0" tIns="0" rIns="0" bIns="0" rtlCol="0" anchor="t">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3780"/>
              </a:lnSpc>
            </a:pPr>
            <a:r>
              <a:rPr lang="pt-br" sz="3600" b="0" i="0" u="none" baseline="0" dirty="0">
                <a:solidFill>
                  <a:srgbClr val="000000"/>
                </a:solidFill>
                <a:latin typeface="Calibri (MS)"/>
                <a:ea typeface="Calibri (MS)"/>
                <a:cs typeface="Calibri (MS)"/>
                <a:sym typeface="Calibri (MS)"/>
              </a:rPr>
              <a:t>Identificar os desafios comuns </a:t>
            </a:r>
            <a:br>
              <a:rPr lang="pt-br" sz="3600" b="0" i="0" u="none" baseline="0" dirty="0">
                <a:solidFill>
                  <a:srgbClr val="000000"/>
                </a:solidFill>
                <a:latin typeface="Calibri (MS)"/>
                <a:ea typeface="Calibri (MS)"/>
                <a:cs typeface="Calibri (MS)"/>
                <a:sym typeface="Calibri (MS)"/>
              </a:rPr>
            </a:br>
            <a:r>
              <a:rPr lang="pt-br" sz="3600" b="0" i="0" u="none" baseline="0" dirty="0">
                <a:solidFill>
                  <a:srgbClr val="000000"/>
                </a:solidFill>
                <a:latin typeface="Calibri (MS)"/>
                <a:ea typeface="Calibri (MS)"/>
                <a:cs typeface="Calibri (MS)"/>
                <a:sym typeface="Calibri (MS)"/>
              </a:rPr>
              <a:t>que frequentemente resultam </a:t>
            </a:r>
            <a:br>
              <a:rPr lang="pt-br" sz="3600" b="0" i="0" u="none" baseline="0" dirty="0">
                <a:solidFill>
                  <a:srgbClr val="000000"/>
                </a:solidFill>
                <a:latin typeface="Calibri (MS)"/>
                <a:ea typeface="Calibri (MS)"/>
                <a:cs typeface="Calibri (MS)"/>
                <a:sym typeface="Calibri (MS)"/>
              </a:rPr>
            </a:br>
            <a:r>
              <a:rPr lang="pt-br" sz="3600" b="0" i="0" u="none" baseline="0" dirty="0">
                <a:solidFill>
                  <a:srgbClr val="000000"/>
                </a:solidFill>
                <a:latin typeface="Calibri (MS)"/>
                <a:ea typeface="Calibri (MS)"/>
                <a:cs typeface="Calibri (MS)"/>
                <a:sym typeface="Calibri (MS)"/>
              </a:rPr>
              <a:t>em inelegibilidade de projetos.</a:t>
            </a:r>
          </a:p>
        </p:txBody>
      </p:sp>
      <p:sp>
        <p:nvSpPr>
          <p:cNvPr id="26" name="TextBox 19">
            <a:extLst>
              <a:ext uri="{FF2B5EF4-FFF2-40B4-BE49-F238E27FC236}">
                <a16:creationId xmlns:a16="http://schemas.microsoft.com/office/drawing/2014/main" id="{916CAB2A-D2FC-699A-18D2-49097A75968F}"/>
              </a:ext>
            </a:extLst>
          </p:cNvPr>
          <p:cNvSpPr txBox="1"/>
          <p:nvPr/>
        </p:nvSpPr>
        <p:spPr>
          <a:xfrm>
            <a:off x="1389507" y="6954150"/>
            <a:ext cx="8491500" cy="974690"/>
          </a:xfrm>
          <a:prstGeom prst="rect">
            <a:avLst/>
          </a:prstGeom>
        </p:spPr>
        <p:txBody>
          <a:bodyPr wrap="square" lIns="0" tIns="0" rIns="0" bIns="0" rtlCol="0" anchor="t">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3780"/>
              </a:lnSpc>
            </a:pPr>
            <a:r>
              <a:rPr lang="pt-br" sz="3600" b="0" i="0" u="none" baseline="0" dirty="0">
                <a:solidFill>
                  <a:srgbClr val="000000"/>
                </a:solidFill>
                <a:latin typeface="Calibri (MS)"/>
                <a:ea typeface="Calibri (MS)"/>
                <a:cs typeface="Calibri (MS)"/>
                <a:sym typeface="Calibri (MS)"/>
              </a:rPr>
              <a:t>Aplicar o conhecimento sobre elegibilidade de Projetos Aceleradores para o Grande Objetivo na elaboração de novos projetos.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BBE5E409-F27B-2B74-B373-9AA5037B5C34}"/>
              </a:ext>
            </a:extLst>
          </p:cNvPr>
          <p:cNvSpPr/>
          <p:nvPr/>
        </p:nvSpPr>
        <p:spPr>
          <a:xfrm>
            <a:off x="796585" y="2630201"/>
            <a:ext cx="16687800" cy="3808699"/>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dirty="0"/>
          </a:p>
        </p:txBody>
      </p:sp>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4" name="TextBox 4"/>
          <p:cNvSpPr txBox="1"/>
          <p:nvPr/>
        </p:nvSpPr>
        <p:spPr>
          <a:xfrm>
            <a:off x="-685800" y="394046"/>
            <a:ext cx="17373600" cy="1487971"/>
          </a:xfrm>
          <a:prstGeom prst="rect">
            <a:avLst/>
          </a:prstGeom>
        </p:spPr>
        <p:txBody>
          <a:bodyPr wrap="square" lIns="0" tIns="0" rIns="0" bIns="0" rtlCol="0" anchor="t">
            <a:spAutoFit/>
          </a:bodyPr>
          <a:lstStyle/>
          <a:p>
            <a:pPr algn="ctr" rtl="0">
              <a:lnSpc>
                <a:spcPts val="12816"/>
              </a:lnSpc>
            </a:pPr>
            <a:r>
              <a:rPr lang="pt-br" sz="8800" b="0" i="0" u="none" baseline="0" dirty="0">
                <a:solidFill>
                  <a:srgbClr val="293374"/>
                </a:solidFill>
                <a:latin typeface="Effra 2" panose="020B0604020202020204" charset="0"/>
                <a:ea typeface="Effra"/>
                <a:cs typeface="Effra 2" panose="020B0604020202020204" charset="0"/>
                <a:sym typeface="Effra"/>
              </a:rPr>
              <a:t>GRANDE OBJETIVO DA SIA</a:t>
            </a: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txBody>
          <a:bodyPr/>
          <a:lstStyle/>
          <a:p>
            <a:endParaRPr lang="pt-br"/>
          </a:p>
        </p:txBody>
      </p:sp>
      <p:grpSp>
        <p:nvGrpSpPr>
          <p:cNvPr id="7" name="Group 6">
            <a:extLst>
              <a:ext uri="{FF2B5EF4-FFF2-40B4-BE49-F238E27FC236}">
                <a16:creationId xmlns:a16="http://schemas.microsoft.com/office/drawing/2014/main" id="{717CB3C0-AB62-318B-E2BF-E7B5F17F30AE}"/>
              </a:ext>
            </a:extLst>
          </p:cNvPr>
          <p:cNvGrpSpPr/>
          <p:nvPr/>
        </p:nvGrpSpPr>
        <p:grpSpPr>
          <a:xfrm>
            <a:off x="583604" y="6718262"/>
            <a:ext cx="7341195" cy="2000548"/>
            <a:chOff x="6283698" y="4413508"/>
            <a:chExt cx="2637569" cy="729991"/>
          </a:xfrm>
          <a:noFill/>
        </p:grpSpPr>
        <p:pic>
          <p:nvPicPr>
            <p:cNvPr id="8" name="Picture 4" descr="Mulher estudante de pós-graduação - ícone de pessoa gratuito">
              <a:extLst>
                <a:ext uri="{FF2B5EF4-FFF2-40B4-BE49-F238E27FC236}">
                  <a16:creationId xmlns:a16="http://schemas.microsoft.com/office/drawing/2014/main" id="{9A6C39C3-05E1-1FA0-1878-66664D4E73F5}"/>
                </a:ext>
              </a:extLst>
            </p:cNvPr>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sharpenSoften amount="-50000"/>
                      </a14:imgEffect>
                      <a14:imgEffect>
                        <a14:colorTemperature colorTemp="15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283698" y="4458838"/>
              <a:ext cx="684661" cy="684661"/>
            </a:xfrm>
            <a:prstGeom prst="rect">
              <a:avLst/>
            </a:prstGeom>
            <a:grpFill/>
            <a:ln>
              <a:noFill/>
            </a:ln>
          </p:spPr>
        </p:pic>
        <p:sp>
          <p:nvSpPr>
            <p:cNvPr id="9" name="Google Shape;244;p33">
              <a:extLst>
                <a:ext uri="{FF2B5EF4-FFF2-40B4-BE49-F238E27FC236}">
                  <a16:creationId xmlns:a16="http://schemas.microsoft.com/office/drawing/2014/main" id="{4A10722E-F8E1-522E-2B05-D6A6C2247672}"/>
                </a:ext>
              </a:extLst>
            </p:cNvPr>
            <p:cNvSpPr txBox="1">
              <a:spLocks/>
            </p:cNvSpPr>
            <p:nvPr/>
          </p:nvSpPr>
          <p:spPr>
            <a:xfrm>
              <a:off x="6886933" y="4413508"/>
              <a:ext cx="2034334" cy="684661"/>
            </a:xfrm>
            <a:prstGeom prst="rect">
              <a:avLst/>
            </a:prstGeom>
            <a:grpFill/>
            <a:ln>
              <a:noFill/>
            </a:ln>
          </p:spPr>
          <p:txBody>
            <a:bodyPr spcFirstLastPara="1" wrap="square" lIns="91440"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ssistant" pitchFamily="2" charset="-79"/>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pt-br" sz="4800" b="1" i="0" u="none" baseline="0" dirty="0">
                  <a:solidFill>
                    <a:schemeClr val="tx2"/>
                  </a:solidFill>
                  <a:latin typeface="+mj-lt"/>
                  <a:ea typeface="Yu Mincho" panose="02020400000000000000" pitchFamily="18" charset="-128"/>
                  <a:cs typeface="Times New Roman" panose="02020603050405020304" pitchFamily="18" charset="0"/>
                </a:rPr>
                <a:t>x</a:t>
              </a:r>
              <a:r>
                <a:rPr lang="pt-br" sz="5400" b="1" i="0" u="none" baseline="0" dirty="0">
                  <a:solidFill>
                    <a:schemeClr val="tx2"/>
                  </a:solidFill>
                  <a:latin typeface="+mj-lt"/>
                  <a:ea typeface="Yu Mincho" panose="02020400000000000000" pitchFamily="18" charset="-128"/>
                  <a:cs typeface="Times New Roman" panose="02020603050405020304" pitchFamily="18" charset="0"/>
                </a:rPr>
                <a:t> 500.000</a:t>
              </a:r>
            </a:p>
            <a:p>
              <a:pPr algn="l" rtl="0"/>
              <a:r>
                <a:rPr lang="pt-br" sz="1500" b="1" i="0" u="none" baseline="0" dirty="0">
                  <a:solidFill>
                    <a:schemeClr val="tx2"/>
                  </a:solidFill>
                  <a:latin typeface="+mj-lt"/>
                  <a:ea typeface="Yu Mincho" panose="02020400000000000000" pitchFamily="18" charset="-128"/>
                  <a:cs typeface="Times New Roman" panose="02020603050405020304" pitchFamily="18" charset="0"/>
                </a:rPr>
                <a:t>empoderadas para viver seus sonhos</a:t>
              </a:r>
            </a:p>
          </p:txBody>
        </p:sp>
      </p:grpSp>
      <p:sp>
        <p:nvSpPr>
          <p:cNvPr id="10" name="TextBox 6">
            <a:extLst>
              <a:ext uri="{FF2B5EF4-FFF2-40B4-BE49-F238E27FC236}">
                <a16:creationId xmlns:a16="http://schemas.microsoft.com/office/drawing/2014/main" id="{509356EB-0181-6979-267E-3323F976F9CB}"/>
              </a:ext>
            </a:extLst>
          </p:cNvPr>
          <p:cNvSpPr txBox="1"/>
          <p:nvPr/>
        </p:nvSpPr>
        <p:spPr>
          <a:xfrm>
            <a:off x="1536419" y="2959780"/>
            <a:ext cx="15125700" cy="3000821"/>
          </a:xfrm>
          <a:prstGeom prst="rect">
            <a:avLst/>
          </a:prstGeom>
        </p:spPr>
        <p:txBody>
          <a:bodyPr wrap="square" lIns="0" tIns="0" rIns="0" bIns="0" rtlCol="0" anchor="t">
            <a:spAutoFit/>
          </a:bodyPr>
          <a:lstStyle/>
          <a:p>
            <a:pPr algn="ctr" rtl="0">
              <a:lnSpc>
                <a:spcPts val="7799"/>
              </a:lnSpc>
            </a:pPr>
            <a:r>
              <a:rPr lang="pt-br" sz="6500" b="0" i="0" u="none" baseline="0" dirty="0">
                <a:solidFill>
                  <a:srgbClr val="A92A61"/>
                </a:solidFill>
                <a:latin typeface="Arial" panose="020B0604020202020204" pitchFamily="34" charset="0"/>
                <a:ea typeface="Effra"/>
                <a:cs typeface="Arial" panose="020B0604020202020204" pitchFamily="34" charset="0"/>
                <a:sym typeface="Effra"/>
              </a:rPr>
              <a:t>Investir nos sonhos de meio milhão </a:t>
            </a:r>
            <a:br>
              <a:rPr lang="pt-br" sz="6500" b="0" i="0" u="none" baseline="0" dirty="0">
                <a:solidFill>
                  <a:srgbClr val="A92A61"/>
                </a:solidFill>
                <a:latin typeface="Arial" panose="020B0604020202020204" pitchFamily="34" charset="0"/>
                <a:ea typeface="Effra"/>
                <a:cs typeface="Arial" panose="020B0604020202020204" pitchFamily="34" charset="0"/>
                <a:sym typeface="Effra"/>
              </a:rPr>
            </a:br>
            <a:r>
              <a:rPr lang="pt-br" sz="6500" b="0" i="0" u="none" baseline="0" dirty="0">
                <a:solidFill>
                  <a:srgbClr val="A92A61"/>
                </a:solidFill>
                <a:latin typeface="Arial" panose="020B0604020202020204" pitchFamily="34" charset="0"/>
                <a:ea typeface="Effra"/>
                <a:cs typeface="Arial" panose="020B0604020202020204" pitchFamily="34" charset="0"/>
                <a:sym typeface="Effra"/>
              </a:rPr>
              <a:t>de mulheres e meninas por meio </a:t>
            </a:r>
            <a:br>
              <a:rPr lang="pt-br" sz="6500" b="0" i="0" u="none" baseline="0" dirty="0">
                <a:solidFill>
                  <a:srgbClr val="A92A61"/>
                </a:solidFill>
                <a:latin typeface="Arial" panose="020B0604020202020204" pitchFamily="34" charset="0"/>
                <a:ea typeface="Effra"/>
                <a:cs typeface="Arial" panose="020B0604020202020204" pitchFamily="34" charset="0"/>
                <a:sym typeface="Effra"/>
              </a:rPr>
            </a:br>
            <a:r>
              <a:rPr lang="pt-br" sz="6500" b="0" i="0" u="none" baseline="0" dirty="0">
                <a:solidFill>
                  <a:srgbClr val="A92A61"/>
                </a:solidFill>
                <a:latin typeface="Arial" panose="020B0604020202020204" pitchFamily="34" charset="0"/>
                <a:ea typeface="Effra"/>
                <a:cs typeface="Arial" panose="020B0604020202020204" pitchFamily="34" charset="0"/>
                <a:sym typeface="Effra"/>
              </a:rPr>
              <a:t>de acesso à educação.</a:t>
            </a:r>
          </a:p>
        </p:txBody>
      </p:sp>
      <p:sp>
        <p:nvSpPr>
          <p:cNvPr id="13" name="TextBox 7">
            <a:extLst>
              <a:ext uri="{FF2B5EF4-FFF2-40B4-BE49-F238E27FC236}">
                <a16:creationId xmlns:a16="http://schemas.microsoft.com/office/drawing/2014/main" id="{BF5DF378-F830-24B6-790B-039286E347A0}"/>
              </a:ext>
            </a:extLst>
          </p:cNvPr>
          <p:cNvSpPr txBox="1"/>
          <p:nvPr/>
        </p:nvSpPr>
        <p:spPr>
          <a:xfrm>
            <a:off x="800100" y="2921670"/>
            <a:ext cx="16687800" cy="3014696"/>
          </a:xfrm>
          <a:prstGeom prst="rect">
            <a:avLst/>
          </a:prstGeom>
        </p:spPr>
        <p:txBody>
          <a:bodyPr lIns="50800" tIns="50800" rIns="50800" bIns="50800" rtlCol="0" anchor="ctr"/>
          <a:lstStyle/>
          <a:p>
            <a:pPr algn="ctr" rtl="0">
              <a:lnSpc>
                <a:spcPts val="3750"/>
              </a:lnSpc>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7" name="TextBox 7"/>
          <p:cNvSpPr txBox="1"/>
          <p:nvPr/>
        </p:nvSpPr>
        <p:spPr>
          <a:xfrm>
            <a:off x="762000" y="368559"/>
            <a:ext cx="16840200" cy="2119747"/>
          </a:xfrm>
          <a:prstGeom prst="rect">
            <a:avLst/>
          </a:prstGeom>
        </p:spPr>
        <p:txBody>
          <a:bodyPr wrap="square" lIns="0" tIns="0" rIns="0" bIns="0" rtlCol="0" anchor="t">
            <a:spAutoFit/>
          </a:bodyPr>
          <a:lstStyle/>
          <a:p>
            <a:pPr algn="ctr" rtl="0">
              <a:lnSpc>
                <a:spcPts val="8600"/>
              </a:lnSpc>
            </a:pPr>
            <a:r>
              <a:rPr lang="pt-br" sz="6500" b="0" i="0" u="none" spc="-194" baseline="0" dirty="0">
                <a:solidFill>
                  <a:srgbClr val="FFFFFF"/>
                </a:solidFill>
                <a:latin typeface="Effra 2" panose="020B0604020202020204" charset="0"/>
                <a:ea typeface="Effra"/>
                <a:cs typeface="Effra 2" panose="020B0604020202020204" charset="0"/>
                <a:sym typeface="Effra"/>
              </a:rPr>
              <a:t>O que </a:t>
            </a:r>
            <a:r>
              <a:rPr lang="pt-br" sz="7200" b="0" i="0" u="none" spc="-194" baseline="0" dirty="0">
                <a:solidFill>
                  <a:srgbClr val="FFFFFF"/>
                </a:solidFill>
                <a:latin typeface="Effra 2" panose="020B0604020202020204" charset="0"/>
                <a:ea typeface="Effra"/>
                <a:cs typeface="Effra 2" panose="020B0604020202020204" charset="0"/>
                <a:sym typeface="Effra"/>
              </a:rPr>
              <a:t>é</a:t>
            </a:r>
            <a:r>
              <a:rPr lang="pt-br" sz="6500" b="0" i="0" u="none" spc="-194" baseline="0" dirty="0">
                <a:solidFill>
                  <a:srgbClr val="FFFFFF"/>
                </a:solidFill>
                <a:latin typeface="Effra 2" panose="020B0604020202020204" charset="0"/>
                <a:ea typeface="Effra"/>
                <a:cs typeface="Effra 2" panose="020B0604020202020204" charset="0"/>
                <a:sym typeface="Effra"/>
              </a:rPr>
              <a:t> um </a:t>
            </a:r>
            <a:r>
              <a:rPr lang="pt-br" sz="6500" b="0" i="0" u="none" spc="-194" baseline="0" dirty="0">
                <a:solidFill>
                  <a:srgbClr val="FFCF01"/>
                </a:solidFill>
                <a:latin typeface="Effra 2" panose="020B0604020202020204" charset="0"/>
                <a:ea typeface="Effra"/>
                <a:cs typeface="Effra 2" panose="020B0604020202020204" charset="0"/>
                <a:sym typeface="Effra"/>
              </a:rPr>
              <a:t>Projeto Acelerador </a:t>
            </a:r>
            <a:br>
              <a:rPr lang="pt-br" sz="6500" b="0" i="0" u="none" spc="-194" baseline="0" dirty="0">
                <a:solidFill>
                  <a:srgbClr val="FFCF01"/>
                </a:solidFill>
                <a:latin typeface="Effra 2" panose="020B0604020202020204" charset="0"/>
                <a:ea typeface="Effra"/>
                <a:cs typeface="Effra 2" panose="020B0604020202020204" charset="0"/>
                <a:sym typeface="Effra"/>
              </a:rPr>
            </a:br>
            <a:r>
              <a:rPr lang="pt-br" sz="6500" b="0" i="0" u="none" spc="-194" baseline="0" dirty="0">
                <a:solidFill>
                  <a:srgbClr val="FFCF01"/>
                </a:solidFill>
                <a:latin typeface="Effra 2" panose="020B0604020202020204" charset="0"/>
                <a:ea typeface="Effra"/>
                <a:cs typeface="Effra 2" panose="020B0604020202020204" charset="0"/>
                <a:sym typeface="Effra"/>
              </a:rPr>
              <a:t>para o Grande Objetivo</a:t>
            </a:r>
            <a:r>
              <a:rPr lang="pt-br" sz="6500" b="0" i="0" u="none" spc="-194" baseline="0" dirty="0">
                <a:solidFill>
                  <a:srgbClr val="FFFFFF"/>
                </a:solidFill>
                <a:latin typeface="Effra 2" panose="020B0604020202020204" charset="0"/>
                <a:ea typeface="Effra"/>
                <a:cs typeface="Effra 2" panose="020B0604020202020204" charset="0"/>
                <a:sym typeface="Effra"/>
              </a:rPr>
              <a:t>?</a:t>
            </a:r>
          </a:p>
        </p:txBody>
      </p:sp>
      <p:sp>
        <p:nvSpPr>
          <p:cNvPr id="8" name="TextBox 8"/>
          <p:cNvSpPr txBox="1"/>
          <p:nvPr/>
        </p:nvSpPr>
        <p:spPr>
          <a:xfrm>
            <a:off x="3100848" y="4022949"/>
            <a:ext cx="5503369" cy="1156214"/>
          </a:xfrm>
          <a:prstGeom prst="rect">
            <a:avLst/>
          </a:prstGeom>
        </p:spPr>
        <p:txBody>
          <a:bodyPr lIns="0" tIns="0" rIns="0" bIns="0" rtlCol="0" anchor="t">
            <a:spAutoFit/>
          </a:bodyPr>
          <a:lstStyle/>
          <a:p>
            <a:pPr algn="l" rtl="0">
              <a:lnSpc>
                <a:spcPts val="4646"/>
              </a:lnSpc>
            </a:pPr>
            <a:r>
              <a:rPr lang="pt-br" sz="3658" b="0" i="0" u="none" spc="-109" baseline="0" dirty="0">
                <a:solidFill>
                  <a:srgbClr val="FFFFFF"/>
                </a:solidFill>
                <a:latin typeface="Calibri (MS)"/>
                <a:ea typeface="Calibri (MS)"/>
                <a:cs typeface="Calibri (MS)"/>
                <a:sym typeface="Calibri (MS)"/>
              </a:rPr>
              <a:t>Atende a mulheres e meninas que enfrentam obstáculos</a:t>
            </a:r>
          </a:p>
        </p:txBody>
      </p:sp>
      <p:sp>
        <p:nvSpPr>
          <p:cNvPr id="9" name="TextBox 9"/>
          <p:cNvSpPr txBox="1"/>
          <p:nvPr/>
        </p:nvSpPr>
        <p:spPr>
          <a:xfrm>
            <a:off x="9683782" y="4022949"/>
            <a:ext cx="5516382" cy="1156214"/>
          </a:xfrm>
          <a:prstGeom prst="rect">
            <a:avLst/>
          </a:prstGeom>
        </p:spPr>
        <p:txBody>
          <a:bodyPr lIns="0" tIns="0" rIns="0" bIns="0" rtlCol="0" anchor="t">
            <a:spAutoFit/>
          </a:bodyPr>
          <a:lstStyle/>
          <a:p>
            <a:pPr algn="l" rtl="0">
              <a:lnSpc>
                <a:spcPts val="4646"/>
              </a:lnSpc>
            </a:pPr>
            <a:r>
              <a:rPr lang="pt-br" sz="3658" b="0" i="0" u="none" spc="-109" baseline="0" dirty="0">
                <a:solidFill>
                  <a:srgbClr val="FFFFFF"/>
                </a:solidFill>
                <a:latin typeface="Calibri (MS)"/>
                <a:ea typeface="Calibri (MS)"/>
                <a:cs typeface="Calibri (MS)"/>
                <a:sym typeface="Calibri (MS)"/>
              </a:rPr>
              <a:t>Amplia o acesso à educação/</a:t>
            </a:r>
          </a:p>
          <a:p>
            <a:pPr algn="l" rtl="0">
              <a:lnSpc>
                <a:spcPts val="4646"/>
              </a:lnSpc>
            </a:pPr>
            <a:r>
              <a:rPr lang="pt-br" sz="3658" b="0" i="0" u="none" spc="-109" baseline="0" dirty="0">
                <a:solidFill>
                  <a:srgbClr val="FFFFFF"/>
                </a:solidFill>
                <a:latin typeface="Calibri (MS)"/>
                <a:ea typeface="Calibri (MS)"/>
                <a:cs typeface="Calibri (MS)"/>
                <a:sym typeface="Calibri (MS)"/>
              </a:rPr>
              <a:t>empoderamento econômico</a:t>
            </a:r>
          </a:p>
        </p:txBody>
      </p:sp>
      <p:sp>
        <p:nvSpPr>
          <p:cNvPr id="10" name="TextBox 10"/>
          <p:cNvSpPr txBox="1"/>
          <p:nvPr/>
        </p:nvSpPr>
        <p:spPr>
          <a:xfrm>
            <a:off x="3155340" y="7479685"/>
            <a:ext cx="5503369" cy="566374"/>
          </a:xfrm>
          <a:prstGeom prst="rect">
            <a:avLst/>
          </a:prstGeom>
        </p:spPr>
        <p:txBody>
          <a:bodyPr lIns="0" tIns="0" rIns="0" bIns="0" rtlCol="0" anchor="t">
            <a:spAutoFit/>
          </a:bodyPr>
          <a:lstStyle/>
          <a:p>
            <a:pPr algn="l" rtl="0">
              <a:lnSpc>
                <a:spcPts val="4648"/>
              </a:lnSpc>
            </a:pPr>
            <a:r>
              <a:rPr lang="pt-br" sz="3660" b="0" i="0" u="none" spc="-109" baseline="0" dirty="0">
                <a:solidFill>
                  <a:srgbClr val="FFFFFF"/>
                </a:solidFill>
                <a:latin typeface="Calibri (MS)"/>
                <a:ea typeface="Calibri (MS)"/>
                <a:cs typeface="Calibri (MS)"/>
                <a:sym typeface="Calibri (MS)"/>
              </a:rPr>
              <a:t>Liderado por </a:t>
            </a:r>
            <a:r>
              <a:rPr lang="pt-br" sz="3660" b="0" i="0" u="none" spc="-109" baseline="0" dirty="0" err="1">
                <a:solidFill>
                  <a:srgbClr val="FFFFFF"/>
                </a:solidFill>
                <a:latin typeface="Calibri (MS)"/>
                <a:ea typeface="Calibri (MS)"/>
                <a:cs typeface="Calibri (MS)"/>
                <a:sym typeface="Calibri (MS)"/>
              </a:rPr>
              <a:t>Soroptimistas</a:t>
            </a:r>
            <a:endParaRPr lang="pt-br" sz="3660" b="0" i="0" u="none" spc="-109" baseline="0" dirty="0">
              <a:solidFill>
                <a:srgbClr val="FFFFFF"/>
              </a:solidFill>
              <a:latin typeface="Calibri (MS)"/>
              <a:ea typeface="Calibri (MS)"/>
              <a:cs typeface="Calibri (MS)"/>
              <a:sym typeface="Calibri (MS)"/>
            </a:endParaRPr>
          </a:p>
        </p:txBody>
      </p:sp>
      <p:sp>
        <p:nvSpPr>
          <p:cNvPr id="11" name="TextBox 11"/>
          <p:cNvSpPr txBox="1"/>
          <p:nvPr/>
        </p:nvSpPr>
        <p:spPr>
          <a:xfrm>
            <a:off x="9696795" y="7479685"/>
            <a:ext cx="5503369" cy="1156279"/>
          </a:xfrm>
          <a:prstGeom prst="rect">
            <a:avLst/>
          </a:prstGeom>
        </p:spPr>
        <p:txBody>
          <a:bodyPr lIns="0" tIns="0" rIns="0" bIns="0" rtlCol="0" anchor="t">
            <a:spAutoFit/>
          </a:bodyPr>
          <a:lstStyle/>
          <a:p>
            <a:pPr algn="l" rtl="0">
              <a:lnSpc>
                <a:spcPts val="4648"/>
              </a:lnSpc>
            </a:pPr>
            <a:r>
              <a:rPr lang="pt-br" sz="3660" b="0" i="0" u="none" spc="-109" baseline="0" dirty="0">
                <a:solidFill>
                  <a:srgbClr val="FFFFFF"/>
                </a:solidFill>
                <a:latin typeface="Calibri (MS)"/>
                <a:ea typeface="Calibri (MS)"/>
                <a:cs typeface="Calibri (MS)"/>
                <a:sym typeface="Calibri (MS)"/>
              </a:rPr>
              <a:t>Tem seu relatório </a:t>
            </a:r>
            <a:br>
              <a:rPr lang="pt-br" sz="3660" b="0" i="0" u="none" spc="-109" baseline="0" dirty="0">
                <a:solidFill>
                  <a:srgbClr val="FFFFFF"/>
                </a:solidFill>
                <a:latin typeface="Calibri (MS)"/>
                <a:ea typeface="Calibri (MS)"/>
                <a:cs typeface="Calibri (MS)"/>
                <a:sym typeface="Calibri (MS)"/>
              </a:rPr>
            </a:br>
            <a:r>
              <a:rPr lang="pt-br" sz="3660" b="0" i="0" u="none" spc="-109" baseline="0" dirty="0">
                <a:solidFill>
                  <a:srgbClr val="FFFFFF"/>
                </a:solidFill>
                <a:latin typeface="Calibri (MS)"/>
                <a:ea typeface="Calibri (MS)"/>
                <a:cs typeface="Calibri (MS)"/>
                <a:sym typeface="Calibri (MS)"/>
              </a:rPr>
              <a:t>apresentado à SIA</a:t>
            </a:r>
          </a:p>
        </p:txBody>
      </p:sp>
      <p:sp>
        <p:nvSpPr>
          <p:cNvPr id="12" name="Freeform 12"/>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6"/>
            <a:stretch>
              <a:fillRect t="-74" b="-74"/>
            </a:stretch>
          </a:blipFill>
        </p:spPr>
        <p:txBody>
          <a:bodyPr/>
          <a:lstStyle/>
          <a:p>
            <a:endParaRPr lang="pt-br"/>
          </a:p>
        </p:txBody>
      </p:sp>
      <p:sp>
        <p:nvSpPr>
          <p:cNvPr id="13" name="Freeform 13"/>
          <p:cNvSpPr/>
          <p:nvPr/>
        </p:nvSpPr>
        <p:spPr>
          <a:xfrm>
            <a:off x="3155340" y="2960199"/>
            <a:ext cx="930013" cy="1041766"/>
          </a:xfrm>
          <a:custGeom>
            <a:avLst/>
            <a:gdLst/>
            <a:ahLst/>
            <a:cxnLst/>
            <a:rect l="l" t="t" r="r" b="b"/>
            <a:pathLst>
              <a:path w="930013" h="1041766">
                <a:moveTo>
                  <a:pt x="0" y="0"/>
                </a:moveTo>
                <a:lnTo>
                  <a:pt x="930013" y="0"/>
                </a:lnTo>
                <a:lnTo>
                  <a:pt x="930013" y="1041766"/>
                </a:lnTo>
                <a:lnTo>
                  <a:pt x="0" y="10417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br"/>
          </a:p>
        </p:txBody>
      </p:sp>
      <p:sp>
        <p:nvSpPr>
          <p:cNvPr id="14" name="Freeform 14"/>
          <p:cNvSpPr/>
          <p:nvPr/>
        </p:nvSpPr>
        <p:spPr>
          <a:xfrm>
            <a:off x="9696795" y="2960199"/>
            <a:ext cx="1233765" cy="786525"/>
          </a:xfrm>
          <a:custGeom>
            <a:avLst/>
            <a:gdLst/>
            <a:ahLst/>
            <a:cxnLst/>
            <a:rect l="l" t="t" r="r" b="b"/>
            <a:pathLst>
              <a:path w="1233765" h="786525">
                <a:moveTo>
                  <a:pt x="0" y="0"/>
                </a:moveTo>
                <a:lnTo>
                  <a:pt x="1233765" y="0"/>
                </a:lnTo>
                <a:lnTo>
                  <a:pt x="1233765" y="786525"/>
                </a:lnTo>
                <a:lnTo>
                  <a:pt x="0" y="7865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pt-br"/>
          </a:p>
        </p:txBody>
      </p:sp>
      <p:sp>
        <p:nvSpPr>
          <p:cNvPr id="15" name="Freeform 15"/>
          <p:cNvSpPr/>
          <p:nvPr/>
        </p:nvSpPr>
        <p:spPr>
          <a:xfrm>
            <a:off x="9696795" y="6318675"/>
            <a:ext cx="816205" cy="786525"/>
          </a:xfrm>
          <a:custGeom>
            <a:avLst/>
            <a:gdLst/>
            <a:ahLst/>
            <a:cxnLst/>
            <a:rect l="l" t="t" r="r" b="b"/>
            <a:pathLst>
              <a:path w="816205" h="786525">
                <a:moveTo>
                  <a:pt x="0" y="0"/>
                </a:moveTo>
                <a:lnTo>
                  <a:pt x="816205" y="0"/>
                </a:lnTo>
                <a:lnTo>
                  <a:pt x="816205" y="786525"/>
                </a:lnTo>
                <a:lnTo>
                  <a:pt x="0" y="78652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pt-br"/>
          </a:p>
        </p:txBody>
      </p:sp>
      <p:sp>
        <p:nvSpPr>
          <p:cNvPr id="16" name="Freeform 16"/>
          <p:cNvSpPr/>
          <p:nvPr/>
        </p:nvSpPr>
        <p:spPr>
          <a:xfrm>
            <a:off x="3155340" y="6256763"/>
            <a:ext cx="804521" cy="910349"/>
          </a:xfrm>
          <a:custGeom>
            <a:avLst/>
            <a:gdLst/>
            <a:ahLst/>
            <a:cxnLst/>
            <a:rect l="l" t="t" r="r" b="b"/>
            <a:pathLst>
              <a:path w="804521" h="910349">
                <a:moveTo>
                  <a:pt x="0" y="0"/>
                </a:moveTo>
                <a:lnTo>
                  <a:pt x="804521" y="0"/>
                </a:lnTo>
                <a:lnTo>
                  <a:pt x="804521" y="910349"/>
                </a:lnTo>
                <a:lnTo>
                  <a:pt x="0" y="910349"/>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pt-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425F7-27F9-6FED-B576-817D469EC945}"/>
            </a:ext>
          </a:extLst>
        </p:cNvPr>
        <p:cNvGrpSpPr/>
        <p:nvPr/>
      </p:nvGrpSpPr>
      <p:grpSpPr>
        <a:xfrm>
          <a:off x="0" y="0"/>
          <a:ext cx="0" cy="0"/>
          <a:chOff x="0" y="0"/>
          <a:chExt cx="0" cy="0"/>
        </a:xfrm>
      </p:grpSpPr>
      <p:grpSp>
        <p:nvGrpSpPr>
          <p:cNvPr id="20" name="Group 5">
            <a:extLst>
              <a:ext uri="{FF2B5EF4-FFF2-40B4-BE49-F238E27FC236}">
                <a16:creationId xmlns:a16="http://schemas.microsoft.com/office/drawing/2014/main" id="{96A7AD8D-8F9E-42AD-01E4-8622F8D57363}"/>
              </a:ext>
            </a:extLst>
          </p:cNvPr>
          <p:cNvGrpSpPr/>
          <p:nvPr/>
        </p:nvGrpSpPr>
        <p:grpSpPr>
          <a:xfrm>
            <a:off x="12098561" y="2860049"/>
            <a:ext cx="5868098" cy="5873865"/>
            <a:chOff x="0" y="0"/>
            <a:chExt cx="1329258" cy="1621101"/>
          </a:xfrm>
        </p:grpSpPr>
        <p:sp>
          <p:nvSpPr>
            <p:cNvPr id="21" name="Freeform 6">
              <a:extLst>
                <a:ext uri="{FF2B5EF4-FFF2-40B4-BE49-F238E27FC236}">
                  <a16:creationId xmlns:a16="http://schemas.microsoft.com/office/drawing/2014/main" id="{81F687E0-4424-23CE-801F-15C789E6C711}"/>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dirty="0"/>
            </a:p>
          </p:txBody>
        </p:sp>
        <p:sp>
          <p:nvSpPr>
            <p:cNvPr id="22" name="TextBox 7">
              <a:extLst>
                <a:ext uri="{FF2B5EF4-FFF2-40B4-BE49-F238E27FC236}">
                  <a16:creationId xmlns:a16="http://schemas.microsoft.com/office/drawing/2014/main" id="{E56BE7F6-D191-C8AF-3AF4-DF6F907C4E07}"/>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3" name="Freeform 13">
            <a:extLst>
              <a:ext uri="{FF2B5EF4-FFF2-40B4-BE49-F238E27FC236}">
                <a16:creationId xmlns:a16="http://schemas.microsoft.com/office/drawing/2014/main" id="{D144F89B-9296-4165-D8FD-8918E50D7BE1}"/>
              </a:ext>
            </a:extLst>
          </p:cNvPr>
          <p:cNvSpPr/>
          <p:nvPr/>
        </p:nvSpPr>
        <p:spPr>
          <a:xfrm>
            <a:off x="5543939" y="2338061"/>
            <a:ext cx="6554622" cy="7948939"/>
          </a:xfrm>
          <a:custGeom>
            <a:avLst/>
            <a:gdLst/>
            <a:ahLst/>
            <a:cxnLst/>
            <a:rect l="l" t="t" r="r" b="b"/>
            <a:pathLst>
              <a:path w="3677328" h="3677328">
                <a:moveTo>
                  <a:pt x="0" y="0"/>
                </a:moveTo>
                <a:lnTo>
                  <a:pt x="3677328" y="0"/>
                </a:lnTo>
                <a:lnTo>
                  <a:pt x="3677328" y="3677328"/>
                </a:lnTo>
                <a:lnTo>
                  <a:pt x="0" y="3677328"/>
                </a:lnTo>
                <a:lnTo>
                  <a:pt x="0" y="0"/>
                </a:lnTo>
                <a:close/>
              </a:path>
            </a:pathLst>
          </a:custGeom>
          <a:blipFill>
            <a:blip r:embed="rId3">
              <a:extLst>
                <a:ext uri="{96DAC541-7B7A-43D3-8B79-37D633B846F1}">
                  <asvg:svgBlip xmlns:asvg="http://schemas.microsoft.com/office/drawing/2016/SVG/main" r:embed="rId4"/>
                </a:ext>
              </a:extLst>
            </a:blip>
            <a:stretch>
              <a:fillRect t="-17237" b="-17237"/>
            </a:stretch>
          </a:blipFill>
        </p:spPr>
        <p:txBody>
          <a:bodyPr/>
          <a:lstStyle/>
          <a:p>
            <a:endParaRPr lang="pt-br"/>
          </a:p>
        </p:txBody>
      </p:sp>
      <p:grpSp>
        <p:nvGrpSpPr>
          <p:cNvPr id="2" name="Group 2">
            <a:extLst>
              <a:ext uri="{FF2B5EF4-FFF2-40B4-BE49-F238E27FC236}">
                <a16:creationId xmlns:a16="http://schemas.microsoft.com/office/drawing/2014/main" id="{3CB41298-43F4-E3EB-9971-454A4E73987B}"/>
              </a:ext>
            </a:extLst>
          </p:cNvPr>
          <p:cNvGrpSpPr/>
          <p:nvPr/>
        </p:nvGrpSpPr>
        <p:grpSpPr>
          <a:xfrm>
            <a:off x="-481879" y="-160766"/>
            <a:ext cx="19281670" cy="2691533"/>
            <a:chOff x="0" y="0"/>
            <a:chExt cx="5078300" cy="708881"/>
          </a:xfrm>
        </p:grpSpPr>
        <p:sp>
          <p:nvSpPr>
            <p:cNvPr id="3" name="Freeform 3">
              <a:extLst>
                <a:ext uri="{FF2B5EF4-FFF2-40B4-BE49-F238E27FC236}">
                  <a16:creationId xmlns:a16="http://schemas.microsoft.com/office/drawing/2014/main" id="{B7172E40-E7F0-391F-E890-7D660A96B662}"/>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4" name="TextBox 4">
              <a:extLst>
                <a:ext uri="{FF2B5EF4-FFF2-40B4-BE49-F238E27FC236}">
                  <a16:creationId xmlns:a16="http://schemas.microsoft.com/office/drawing/2014/main" id="{8500E8AC-3D3A-236B-65CB-552E7C12550B}"/>
                </a:ext>
              </a:extLst>
            </p:cNvPr>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grpSp>
        <p:nvGrpSpPr>
          <p:cNvPr id="5" name="Group 5">
            <a:extLst>
              <a:ext uri="{FF2B5EF4-FFF2-40B4-BE49-F238E27FC236}">
                <a16:creationId xmlns:a16="http://schemas.microsoft.com/office/drawing/2014/main" id="{115F698D-53BB-B312-7EFB-DCB8D0BB67BE}"/>
              </a:ext>
            </a:extLst>
          </p:cNvPr>
          <p:cNvGrpSpPr/>
          <p:nvPr/>
        </p:nvGrpSpPr>
        <p:grpSpPr>
          <a:xfrm>
            <a:off x="831323" y="2860049"/>
            <a:ext cx="5047025" cy="5873865"/>
            <a:chOff x="0" y="0"/>
            <a:chExt cx="1329258" cy="1621101"/>
          </a:xfrm>
        </p:grpSpPr>
        <p:sp>
          <p:nvSpPr>
            <p:cNvPr id="6" name="Freeform 6">
              <a:extLst>
                <a:ext uri="{FF2B5EF4-FFF2-40B4-BE49-F238E27FC236}">
                  <a16:creationId xmlns:a16="http://schemas.microsoft.com/office/drawing/2014/main" id="{213AEC0E-A3B9-972A-EBCA-8969311588D7}"/>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a:p>
          </p:txBody>
        </p:sp>
        <p:sp>
          <p:nvSpPr>
            <p:cNvPr id="7" name="TextBox 7">
              <a:extLst>
                <a:ext uri="{FF2B5EF4-FFF2-40B4-BE49-F238E27FC236}">
                  <a16:creationId xmlns:a16="http://schemas.microsoft.com/office/drawing/2014/main" id="{7B4883D2-E8FF-C396-BC8F-54C0095A7D03}"/>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0" name="TextBox 10">
            <a:extLst>
              <a:ext uri="{FF2B5EF4-FFF2-40B4-BE49-F238E27FC236}">
                <a16:creationId xmlns:a16="http://schemas.microsoft.com/office/drawing/2014/main" id="{D9F86557-249F-D0AF-58A1-F9AF348817A9}"/>
              </a:ext>
            </a:extLst>
          </p:cNvPr>
          <p:cNvSpPr txBox="1"/>
          <p:nvPr/>
        </p:nvSpPr>
        <p:spPr>
          <a:xfrm>
            <a:off x="2024012" y="4022529"/>
            <a:ext cx="2703820" cy="3077766"/>
          </a:xfrm>
          <a:prstGeom prst="rect">
            <a:avLst/>
          </a:prstGeom>
        </p:spPr>
        <p:txBody>
          <a:bodyPr wrap="square" lIns="0" tIns="0" rIns="0" bIns="0" rtlCol="0" anchor="t">
            <a:spAutoFit/>
          </a:bodyPr>
          <a:lstStyle/>
          <a:p>
            <a:pPr algn="ctr" rtl="0">
              <a:lnSpc>
                <a:spcPts val="8000"/>
              </a:lnSpc>
            </a:pPr>
            <a:r>
              <a:rPr lang="pt-br" sz="7000" b="1" i="0" u="none" baseline="0" dirty="0">
                <a:solidFill>
                  <a:srgbClr val="1F497D"/>
                </a:solidFill>
                <a:latin typeface="Calibri (MS) Bold"/>
                <a:ea typeface="Calibri (MS) Bold"/>
                <a:cs typeface="Calibri (MS) Bold"/>
                <a:sym typeface="Calibri (MS) Bold"/>
              </a:rPr>
              <a:t>Além do gênero</a:t>
            </a:r>
          </a:p>
        </p:txBody>
      </p:sp>
      <p:sp>
        <p:nvSpPr>
          <p:cNvPr id="11" name="TextBox 11">
            <a:extLst>
              <a:ext uri="{FF2B5EF4-FFF2-40B4-BE49-F238E27FC236}">
                <a16:creationId xmlns:a16="http://schemas.microsoft.com/office/drawing/2014/main" id="{1D0F6CBA-CF22-2C0F-ED73-B5583460F895}"/>
              </a:ext>
            </a:extLst>
          </p:cNvPr>
          <p:cNvSpPr txBox="1"/>
          <p:nvPr/>
        </p:nvSpPr>
        <p:spPr>
          <a:xfrm>
            <a:off x="12940068" y="3123716"/>
            <a:ext cx="5176290" cy="5193729"/>
          </a:xfrm>
          <a:prstGeom prst="rect">
            <a:avLst/>
          </a:prstGeom>
        </p:spPr>
        <p:txBody>
          <a:bodyPr wrap="square" lIns="0" tIns="0" rIns="0" bIns="0" rtlCol="0" anchor="t">
            <a:spAutoFit/>
          </a:bodyPr>
          <a:lstStyle/>
          <a:p>
            <a:pPr algn="l" rtl="0">
              <a:lnSpc>
                <a:spcPts val="4500"/>
              </a:lnSpc>
              <a:spcAft>
                <a:spcPts val="1800"/>
              </a:spcAft>
            </a:pPr>
            <a:r>
              <a:rPr lang="pt-br" sz="4200" b="0" i="0" u="none" baseline="0" dirty="0">
                <a:solidFill>
                  <a:srgbClr val="000000"/>
                </a:solidFill>
                <a:latin typeface="Calibri (MS)"/>
                <a:ea typeface="Calibri (MS)"/>
                <a:cs typeface="Calibri (MS)"/>
                <a:sym typeface="Calibri (MS)"/>
              </a:rPr>
              <a:t>Pobreza</a:t>
            </a:r>
          </a:p>
          <a:p>
            <a:pPr algn="l" rtl="0">
              <a:lnSpc>
                <a:spcPts val="4500"/>
              </a:lnSpc>
              <a:spcAft>
                <a:spcPts val="1800"/>
              </a:spcAft>
            </a:pPr>
            <a:r>
              <a:rPr lang="pt-br" sz="4200" b="0" i="0" u="none" baseline="0" dirty="0">
                <a:solidFill>
                  <a:srgbClr val="000000"/>
                </a:solidFill>
                <a:latin typeface="Calibri (MS)"/>
                <a:ea typeface="Calibri (MS)"/>
                <a:cs typeface="Calibri (MS)"/>
                <a:sym typeface="Calibri (MS)"/>
              </a:rPr>
              <a:t>Maternidade </a:t>
            </a:r>
            <a:br>
              <a:rPr lang="pt-br" sz="4200" b="0" i="0" u="none" baseline="0" dirty="0">
                <a:solidFill>
                  <a:srgbClr val="000000"/>
                </a:solidFill>
                <a:latin typeface="Calibri (MS)"/>
                <a:ea typeface="Calibri (MS)"/>
                <a:cs typeface="Calibri (MS)"/>
                <a:sym typeface="Calibri (MS)"/>
              </a:rPr>
            </a:br>
            <a:r>
              <a:rPr lang="pt-br" sz="4200" b="0" i="0" u="none" baseline="0" dirty="0">
                <a:solidFill>
                  <a:srgbClr val="000000"/>
                </a:solidFill>
                <a:latin typeface="Calibri (MS)"/>
                <a:ea typeface="Calibri (MS)"/>
                <a:cs typeface="Calibri (MS)"/>
                <a:sym typeface="Calibri (MS)"/>
              </a:rPr>
              <a:t>na adolescência</a:t>
            </a:r>
          </a:p>
          <a:p>
            <a:pPr algn="l" rtl="0">
              <a:lnSpc>
                <a:spcPts val="4500"/>
              </a:lnSpc>
              <a:spcAft>
                <a:spcPts val="1800"/>
              </a:spcAft>
            </a:pPr>
            <a:r>
              <a:rPr lang="pt-br" sz="4200" b="0" i="0" u="none" baseline="0" dirty="0">
                <a:solidFill>
                  <a:srgbClr val="000000"/>
                </a:solidFill>
                <a:latin typeface="Calibri (MS)"/>
                <a:ea typeface="Calibri (MS)"/>
                <a:cs typeface="Calibri (MS)"/>
                <a:sym typeface="Calibri (MS)"/>
              </a:rPr>
              <a:t>Barreiras linguísticas</a:t>
            </a:r>
          </a:p>
          <a:p>
            <a:pPr algn="l" rtl="0">
              <a:lnSpc>
                <a:spcPts val="4500"/>
              </a:lnSpc>
              <a:spcAft>
                <a:spcPts val="1800"/>
              </a:spcAft>
            </a:pPr>
            <a:r>
              <a:rPr lang="pt-br" sz="4200" b="0" i="0" u="none" baseline="0" dirty="0">
                <a:solidFill>
                  <a:srgbClr val="000000"/>
                </a:solidFill>
                <a:latin typeface="Calibri (MS)"/>
                <a:ea typeface="Calibri (MS)"/>
                <a:cs typeface="Calibri (MS)"/>
                <a:sym typeface="Calibri (MS)"/>
              </a:rPr>
              <a:t>Acolhimento familiar</a:t>
            </a:r>
          </a:p>
          <a:p>
            <a:pPr algn="l" rtl="0">
              <a:lnSpc>
                <a:spcPts val="4500"/>
              </a:lnSpc>
              <a:spcAft>
                <a:spcPts val="1800"/>
              </a:spcAft>
            </a:pPr>
            <a:r>
              <a:rPr lang="pt-br" sz="4200" b="0" i="0" u="none" baseline="0" dirty="0">
                <a:solidFill>
                  <a:srgbClr val="000000"/>
                </a:solidFill>
                <a:latin typeface="Calibri (MS)"/>
                <a:ea typeface="Calibri (MS)"/>
                <a:cs typeface="Calibri (MS)"/>
                <a:sym typeface="Calibri (MS)"/>
              </a:rPr>
              <a:t>Uso de substâncias</a:t>
            </a:r>
          </a:p>
          <a:p>
            <a:pPr algn="l" rtl="0">
              <a:lnSpc>
                <a:spcPts val="4500"/>
              </a:lnSpc>
              <a:spcAft>
                <a:spcPts val="1800"/>
              </a:spcAft>
            </a:pPr>
            <a:r>
              <a:rPr lang="pt-br" sz="4200" b="0" i="0" u="none" baseline="0" dirty="0">
                <a:solidFill>
                  <a:srgbClr val="000000"/>
                </a:solidFill>
                <a:latin typeface="Calibri (MS)"/>
                <a:ea typeface="Calibri (MS)"/>
                <a:cs typeface="Calibri (MS)"/>
                <a:sym typeface="Calibri (MS)"/>
              </a:rPr>
              <a:t>Falta de moradia</a:t>
            </a:r>
          </a:p>
        </p:txBody>
      </p:sp>
      <p:sp>
        <p:nvSpPr>
          <p:cNvPr id="17" name="TextBox 15">
            <a:extLst>
              <a:ext uri="{FF2B5EF4-FFF2-40B4-BE49-F238E27FC236}">
                <a16:creationId xmlns:a16="http://schemas.microsoft.com/office/drawing/2014/main" id="{5230CF85-0F00-B54F-7CCF-D328A0B8BAA3}"/>
              </a:ext>
            </a:extLst>
          </p:cNvPr>
          <p:cNvSpPr txBox="1"/>
          <p:nvPr/>
        </p:nvSpPr>
        <p:spPr>
          <a:xfrm>
            <a:off x="1143000" y="288899"/>
            <a:ext cx="16230600" cy="1846659"/>
          </a:xfrm>
          <a:prstGeom prst="rect">
            <a:avLst/>
          </a:prstGeom>
        </p:spPr>
        <p:txBody>
          <a:bodyPr wrap="square" lIns="0" tIns="0" rIns="0" bIns="0" rtlCol="0" anchor="t">
            <a:spAutoFit/>
          </a:bodyPr>
          <a:lstStyle/>
          <a:p>
            <a:pPr algn="l" rtl="0">
              <a:lnSpc>
                <a:spcPts val="7186"/>
              </a:lnSpc>
            </a:pPr>
            <a:r>
              <a:rPr lang="pt-br" sz="5988" b="0" i="0" u="none" baseline="0" dirty="0">
                <a:solidFill>
                  <a:srgbClr val="FFFFFF"/>
                </a:solidFill>
                <a:latin typeface="Effra 2" panose="020B0604020202020204" charset="0"/>
                <a:ea typeface="Effra"/>
                <a:cs typeface="Effra 2" panose="020B0604020202020204" charset="0"/>
                <a:sym typeface="Effra"/>
              </a:rPr>
              <a:t>Atender a mulheres e meninas </a:t>
            </a:r>
            <a:br>
              <a:rPr lang="pt-br" sz="5988" b="0" i="0" u="none" baseline="0" dirty="0">
                <a:solidFill>
                  <a:srgbClr val="FFFFFF"/>
                </a:solidFill>
                <a:latin typeface="Effra 2" panose="020B0604020202020204" charset="0"/>
                <a:ea typeface="Effra"/>
                <a:cs typeface="Effra 2" panose="020B0604020202020204" charset="0"/>
                <a:sym typeface="Effra"/>
              </a:rPr>
            </a:br>
            <a:r>
              <a:rPr lang="pt-br" sz="5988" b="0" i="0" u="none" baseline="0" dirty="0">
                <a:solidFill>
                  <a:srgbClr val="FFCF01"/>
                </a:solidFill>
                <a:latin typeface="Effra 2" panose="020B0604020202020204" charset="0"/>
                <a:ea typeface="Effra"/>
                <a:cs typeface="Effra 2" panose="020B0604020202020204" charset="0"/>
                <a:sym typeface="Effra"/>
              </a:rPr>
              <a:t>que enfrentam obst</a:t>
            </a:r>
            <a:r>
              <a:rPr lang="pt-br" sz="6600" b="0" i="0" u="none" baseline="0" dirty="0">
                <a:solidFill>
                  <a:srgbClr val="FFCF01"/>
                </a:solidFill>
                <a:latin typeface="Effra 2" panose="020B0604020202020204" charset="0"/>
                <a:ea typeface="Effra"/>
                <a:cs typeface="Effra 2" panose="020B0604020202020204" charset="0"/>
                <a:sym typeface="Effra"/>
              </a:rPr>
              <a:t>á</a:t>
            </a:r>
            <a:r>
              <a:rPr lang="pt-br" sz="5988" b="0" i="0" u="none" baseline="0" dirty="0">
                <a:solidFill>
                  <a:srgbClr val="FFCF01"/>
                </a:solidFill>
                <a:latin typeface="Effra 2" panose="020B0604020202020204" charset="0"/>
                <a:ea typeface="Effra"/>
                <a:cs typeface="Effra 2" panose="020B0604020202020204" charset="0"/>
                <a:sym typeface="Effra"/>
              </a:rPr>
              <a:t>culos ao sucesso</a:t>
            </a:r>
          </a:p>
        </p:txBody>
      </p:sp>
      <p:sp>
        <p:nvSpPr>
          <p:cNvPr id="19" name="Freeform 8">
            <a:extLst>
              <a:ext uri="{FF2B5EF4-FFF2-40B4-BE49-F238E27FC236}">
                <a16:creationId xmlns:a16="http://schemas.microsoft.com/office/drawing/2014/main" id="{7837603F-8AAE-08E5-86DF-CDF7D819C7F6}"/>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txBody>
          <a:bodyPr/>
          <a:lstStyle/>
          <a:p>
            <a:endParaRPr lang="pt-br"/>
          </a:p>
        </p:txBody>
      </p:sp>
      <p:grpSp>
        <p:nvGrpSpPr>
          <p:cNvPr id="8" name="Group 5">
            <a:extLst>
              <a:ext uri="{FF2B5EF4-FFF2-40B4-BE49-F238E27FC236}">
                <a16:creationId xmlns:a16="http://schemas.microsoft.com/office/drawing/2014/main" id="{2B3A0484-EFD2-ABD9-C523-8C974F1BDF1B}"/>
              </a:ext>
            </a:extLst>
          </p:cNvPr>
          <p:cNvGrpSpPr/>
          <p:nvPr/>
        </p:nvGrpSpPr>
        <p:grpSpPr>
          <a:xfrm rot="5400000">
            <a:off x="12440728" y="3258516"/>
            <a:ext cx="251608" cy="211576"/>
            <a:chOff x="0" y="0"/>
            <a:chExt cx="812800" cy="711200"/>
          </a:xfrm>
        </p:grpSpPr>
        <p:sp>
          <p:nvSpPr>
            <p:cNvPr id="9" name="Freeform 6">
              <a:extLst>
                <a:ext uri="{FF2B5EF4-FFF2-40B4-BE49-F238E27FC236}">
                  <a16:creationId xmlns:a16="http://schemas.microsoft.com/office/drawing/2014/main" id="{B12E4638-500B-5432-87D4-2185B436613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pt-br"/>
            </a:p>
          </p:txBody>
        </p:sp>
        <p:sp>
          <p:nvSpPr>
            <p:cNvPr id="12" name="TextBox 7">
              <a:extLst>
                <a:ext uri="{FF2B5EF4-FFF2-40B4-BE49-F238E27FC236}">
                  <a16:creationId xmlns:a16="http://schemas.microsoft.com/office/drawing/2014/main" id="{25301E0C-E597-5471-EC51-65B097842FC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4" name="Group 15">
            <a:extLst>
              <a:ext uri="{FF2B5EF4-FFF2-40B4-BE49-F238E27FC236}">
                <a16:creationId xmlns:a16="http://schemas.microsoft.com/office/drawing/2014/main" id="{3AA32E2B-390F-F1A5-1E11-49C89D44ADA6}"/>
              </a:ext>
            </a:extLst>
          </p:cNvPr>
          <p:cNvGrpSpPr/>
          <p:nvPr/>
        </p:nvGrpSpPr>
        <p:grpSpPr>
          <a:xfrm rot="5400000">
            <a:off x="12440728" y="4149908"/>
            <a:ext cx="251608" cy="211576"/>
            <a:chOff x="0" y="0"/>
            <a:chExt cx="812800" cy="711200"/>
          </a:xfrm>
        </p:grpSpPr>
        <p:sp>
          <p:nvSpPr>
            <p:cNvPr id="15" name="Freeform 16">
              <a:extLst>
                <a:ext uri="{FF2B5EF4-FFF2-40B4-BE49-F238E27FC236}">
                  <a16:creationId xmlns:a16="http://schemas.microsoft.com/office/drawing/2014/main" id="{26B7BFEB-E747-B9F0-7FC5-8FA26987FC6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pt-br"/>
            </a:p>
          </p:txBody>
        </p:sp>
        <p:sp>
          <p:nvSpPr>
            <p:cNvPr id="16" name="TextBox 17">
              <a:extLst>
                <a:ext uri="{FF2B5EF4-FFF2-40B4-BE49-F238E27FC236}">
                  <a16:creationId xmlns:a16="http://schemas.microsoft.com/office/drawing/2014/main" id="{92C976A0-DD5A-E454-02CE-40B8346BFB90}"/>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8" name="Group 25">
            <a:extLst>
              <a:ext uri="{FF2B5EF4-FFF2-40B4-BE49-F238E27FC236}">
                <a16:creationId xmlns:a16="http://schemas.microsoft.com/office/drawing/2014/main" id="{02C32574-88E6-EC72-C7C1-730D6C5AE6BF}"/>
              </a:ext>
            </a:extLst>
          </p:cNvPr>
          <p:cNvGrpSpPr/>
          <p:nvPr/>
        </p:nvGrpSpPr>
        <p:grpSpPr>
          <a:xfrm rot="5400000">
            <a:off x="12440728" y="6320313"/>
            <a:ext cx="251608" cy="211576"/>
            <a:chOff x="0" y="0"/>
            <a:chExt cx="812800" cy="711200"/>
          </a:xfrm>
        </p:grpSpPr>
        <p:sp>
          <p:nvSpPr>
            <p:cNvPr id="35" name="Freeform 26">
              <a:extLst>
                <a:ext uri="{FF2B5EF4-FFF2-40B4-BE49-F238E27FC236}">
                  <a16:creationId xmlns:a16="http://schemas.microsoft.com/office/drawing/2014/main" id="{E54C0C6F-6BED-7BC5-A997-F68218AAF24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pt-br"/>
            </a:p>
          </p:txBody>
        </p:sp>
        <p:sp>
          <p:nvSpPr>
            <p:cNvPr id="36" name="TextBox 27">
              <a:extLst>
                <a:ext uri="{FF2B5EF4-FFF2-40B4-BE49-F238E27FC236}">
                  <a16:creationId xmlns:a16="http://schemas.microsoft.com/office/drawing/2014/main" id="{2AE5637D-B3D4-2C11-FE31-933E82AAD17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37" name="Group 28">
            <a:extLst>
              <a:ext uri="{FF2B5EF4-FFF2-40B4-BE49-F238E27FC236}">
                <a16:creationId xmlns:a16="http://schemas.microsoft.com/office/drawing/2014/main" id="{EC16C508-8C8A-66A1-F2B0-A7E797ECD018}"/>
              </a:ext>
            </a:extLst>
          </p:cNvPr>
          <p:cNvGrpSpPr/>
          <p:nvPr/>
        </p:nvGrpSpPr>
        <p:grpSpPr>
          <a:xfrm rot="5400000">
            <a:off x="12440728" y="5445308"/>
            <a:ext cx="251608" cy="211576"/>
            <a:chOff x="0" y="0"/>
            <a:chExt cx="812800" cy="711200"/>
          </a:xfrm>
        </p:grpSpPr>
        <p:sp>
          <p:nvSpPr>
            <p:cNvPr id="38" name="Freeform 29">
              <a:extLst>
                <a:ext uri="{FF2B5EF4-FFF2-40B4-BE49-F238E27FC236}">
                  <a16:creationId xmlns:a16="http://schemas.microsoft.com/office/drawing/2014/main" id="{2C6E971B-07D0-B31B-48B6-E9CF033105BA}"/>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pt-br"/>
            </a:p>
          </p:txBody>
        </p:sp>
        <p:sp>
          <p:nvSpPr>
            <p:cNvPr id="39" name="TextBox 30">
              <a:extLst>
                <a:ext uri="{FF2B5EF4-FFF2-40B4-BE49-F238E27FC236}">
                  <a16:creationId xmlns:a16="http://schemas.microsoft.com/office/drawing/2014/main" id="{FDC08809-21F3-1FD3-75B3-C6A9431357E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40" name="Group 5">
            <a:extLst>
              <a:ext uri="{FF2B5EF4-FFF2-40B4-BE49-F238E27FC236}">
                <a16:creationId xmlns:a16="http://schemas.microsoft.com/office/drawing/2014/main" id="{0139F5DA-D025-0C6F-9A82-001312217EBE}"/>
              </a:ext>
            </a:extLst>
          </p:cNvPr>
          <p:cNvGrpSpPr/>
          <p:nvPr/>
        </p:nvGrpSpPr>
        <p:grpSpPr>
          <a:xfrm rot="5400000">
            <a:off x="12440728" y="7080997"/>
            <a:ext cx="251608" cy="211576"/>
            <a:chOff x="0" y="0"/>
            <a:chExt cx="812800" cy="711200"/>
          </a:xfrm>
        </p:grpSpPr>
        <p:sp>
          <p:nvSpPr>
            <p:cNvPr id="41" name="Freeform 6">
              <a:extLst>
                <a:ext uri="{FF2B5EF4-FFF2-40B4-BE49-F238E27FC236}">
                  <a16:creationId xmlns:a16="http://schemas.microsoft.com/office/drawing/2014/main" id="{15A056B8-F639-DBA5-E12F-9A6BD19C820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pt-br"/>
            </a:p>
          </p:txBody>
        </p:sp>
        <p:sp>
          <p:nvSpPr>
            <p:cNvPr id="42" name="TextBox 7">
              <a:extLst>
                <a:ext uri="{FF2B5EF4-FFF2-40B4-BE49-F238E27FC236}">
                  <a16:creationId xmlns:a16="http://schemas.microsoft.com/office/drawing/2014/main" id="{AB9276B5-B8EA-78BB-C96C-A4433B0CE843}"/>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43" name="Group 15">
            <a:extLst>
              <a:ext uri="{FF2B5EF4-FFF2-40B4-BE49-F238E27FC236}">
                <a16:creationId xmlns:a16="http://schemas.microsoft.com/office/drawing/2014/main" id="{D9975652-F776-3804-0C38-4C957FC97156}"/>
              </a:ext>
            </a:extLst>
          </p:cNvPr>
          <p:cNvGrpSpPr/>
          <p:nvPr/>
        </p:nvGrpSpPr>
        <p:grpSpPr>
          <a:xfrm rot="5400000">
            <a:off x="12440729" y="7854562"/>
            <a:ext cx="251607" cy="211576"/>
            <a:chOff x="0" y="0"/>
            <a:chExt cx="812800" cy="711200"/>
          </a:xfrm>
        </p:grpSpPr>
        <p:sp>
          <p:nvSpPr>
            <p:cNvPr id="44" name="Freeform 16">
              <a:extLst>
                <a:ext uri="{FF2B5EF4-FFF2-40B4-BE49-F238E27FC236}">
                  <a16:creationId xmlns:a16="http://schemas.microsoft.com/office/drawing/2014/main" id="{A338666E-861E-53E8-36A2-FDB6CDE24E7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pt-br"/>
            </a:p>
          </p:txBody>
        </p:sp>
        <p:sp>
          <p:nvSpPr>
            <p:cNvPr id="45" name="TextBox 17">
              <a:extLst>
                <a:ext uri="{FF2B5EF4-FFF2-40B4-BE49-F238E27FC236}">
                  <a16:creationId xmlns:a16="http://schemas.microsoft.com/office/drawing/2014/main" id="{4E6318F2-157C-9441-63AA-8F7EF4C137C2}"/>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Tree>
    <p:extLst>
      <p:ext uri="{BB962C8B-B14F-4D97-AF65-F5344CB8AC3E}">
        <p14:creationId xmlns:p14="http://schemas.microsoft.com/office/powerpoint/2010/main" val="2013394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267E2-08AF-F8CC-50ED-A88EFF171BC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44AC0B8-1168-1415-F175-61CEBDD9CC83}"/>
              </a:ext>
            </a:extLst>
          </p:cNvPr>
          <p:cNvGrpSpPr/>
          <p:nvPr/>
        </p:nvGrpSpPr>
        <p:grpSpPr>
          <a:xfrm>
            <a:off x="-481879" y="-160766"/>
            <a:ext cx="19281670" cy="2691533"/>
            <a:chOff x="0" y="0"/>
            <a:chExt cx="5078300" cy="708881"/>
          </a:xfrm>
        </p:grpSpPr>
        <p:sp>
          <p:nvSpPr>
            <p:cNvPr id="3" name="Freeform 3">
              <a:extLst>
                <a:ext uri="{FF2B5EF4-FFF2-40B4-BE49-F238E27FC236}">
                  <a16:creationId xmlns:a16="http://schemas.microsoft.com/office/drawing/2014/main" id="{89EC88D2-EC67-7BD6-DC89-62D26A80A4EF}"/>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pt-br" dirty="0"/>
            </a:p>
          </p:txBody>
        </p:sp>
        <p:sp>
          <p:nvSpPr>
            <p:cNvPr id="4" name="TextBox 4">
              <a:extLst>
                <a:ext uri="{FF2B5EF4-FFF2-40B4-BE49-F238E27FC236}">
                  <a16:creationId xmlns:a16="http://schemas.microsoft.com/office/drawing/2014/main" id="{7BD10CE4-9F5C-5CED-70D0-2E3D036E2359}"/>
                </a:ext>
              </a:extLst>
            </p:cNvPr>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grpSp>
        <p:nvGrpSpPr>
          <p:cNvPr id="5" name="Group 5">
            <a:extLst>
              <a:ext uri="{FF2B5EF4-FFF2-40B4-BE49-F238E27FC236}">
                <a16:creationId xmlns:a16="http://schemas.microsoft.com/office/drawing/2014/main" id="{A05953C4-D0D4-7665-5D4C-0FCB7FF4E557}"/>
              </a:ext>
            </a:extLst>
          </p:cNvPr>
          <p:cNvGrpSpPr/>
          <p:nvPr/>
        </p:nvGrpSpPr>
        <p:grpSpPr>
          <a:xfrm>
            <a:off x="681548" y="3009900"/>
            <a:ext cx="6024052" cy="4700231"/>
            <a:chOff x="0" y="0"/>
            <a:chExt cx="1329258" cy="1621101"/>
          </a:xfrm>
        </p:grpSpPr>
        <p:sp>
          <p:nvSpPr>
            <p:cNvPr id="6" name="Freeform 6">
              <a:extLst>
                <a:ext uri="{FF2B5EF4-FFF2-40B4-BE49-F238E27FC236}">
                  <a16:creationId xmlns:a16="http://schemas.microsoft.com/office/drawing/2014/main" id="{30E46357-FAD2-64B2-44E3-2FCD81253A15}"/>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a:p>
          </p:txBody>
        </p:sp>
        <p:sp>
          <p:nvSpPr>
            <p:cNvPr id="7" name="TextBox 7">
              <a:extLst>
                <a:ext uri="{FF2B5EF4-FFF2-40B4-BE49-F238E27FC236}">
                  <a16:creationId xmlns:a16="http://schemas.microsoft.com/office/drawing/2014/main" id="{8E31FFFD-7711-EC79-9325-96A803ED1619}"/>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8" name="Freeform 8">
            <a:extLst>
              <a:ext uri="{FF2B5EF4-FFF2-40B4-BE49-F238E27FC236}">
                <a16:creationId xmlns:a16="http://schemas.microsoft.com/office/drawing/2014/main" id="{592E9DAE-1F65-C193-3F8C-B5F6F5D3F63F}"/>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pt-br"/>
          </a:p>
        </p:txBody>
      </p:sp>
      <p:sp>
        <p:nvSpPr>
          <p:cNvPr id="9" name="TextBox 9">
            <a:extLst>
              <a:ext uri="{FF2B5EF4-FFF2-40B4-BE49-F238E27FC236}">
                <a16:creationId xmlns:a16="http://schemas.microsoft.com/office/drawing/2014/main" id="{A0B54EF9-B44A-9FCD-AAE1-85489D25B387}"/>
              </a:ext>
            </a:extLst>
          </p:cNvPr>
          <p:cNvSpPr txBox="1"/>
          <p:nvPr/>
        </p:nvSpPr>
        <p:spPr>
          <a:xfrm>
            <a:off x="8077200" y="6908840"/>
            <a:ext cx="7387935" cy="733214"/>
          </a:xfrm>
          <a:prstGeom prst="rect">
            <a:avLst/>
          </a:prstGeom>
        </p:spPr>
        <p:txBody>
          <a:bodyPr wrap="square" lIns="0" tIns="0" rIns="0" bIns="0" rtlCol="0" anchor="t">
            <a:spAutoFit/>
          </a:bodyPr>
          <a:lstStyle/>
          <a:p>
            <a:pPr algn="ctr" rtl="0">
              <a:lnSpc>
                <a:spcPts val="5299"/>
              </a:lnSpc>
            </a:pPr>
            <a:r>
              <a:rPr lang="pt-br" sz="6000" b="1" i="0" u="none" baseline="0" dirty="0">
                <a:solidFill>
                  <a:srgbClr val="A92A61"/>
                </a:solidFill>
                <a:latin typeface="Calibri (MS) Bold"/>
                <a:ea typeface="Calibri (MS) Bold"/>
                <a:cs typeface="Calibri (MS) Bold"/>
                <a:sym typeface="Calibri (MS) Bold"/>
              </a:rPr>
              <a:t>500.000</a:t>
            </a:r>
          </a:p>
        </p:txBody>
      </p:sp>
      <p:sp>
        <p:nvSpPr>
          <p:cNvPr id="10" name="TextBox 10">
            <a:extLst>
              <a:ext uri="{FF2B5EF4-FFF2-40B4-BE49-F238E27FC236}">
                <a16:creationId xmlns:a16="http://schemas.microsoft.com/office/drawing/2014/main" id="{3C4A8513-27B0-A064-7C63-A8AD3A12C584}"/>
              </a:ext>
            </a:extLst>
          </p:cNvPr>
          <p:cNvSpPr txBox="1"/>
          <p:nvPr/>
        </p:nvSpPr>
        <p:spPr>
          <a:xfrm>
            <a:off x="8232080" y="7710131"/>
            <a:ext cx="7387935" cy="522387"/>
          </a:xfrm>
          <a:prstGeom prst="rect">
            <a:avLst/>
          </a:prstGeom>
        </p:spPr>
        <p:txBody>
          <a:bodyPr wrap="square" lIns="0" tIns="0" rIns="0" bIns="0" rtlCol="0" anchor="t">
            <a:spAutoFit/>
          </a:bodyPr>
          <a:lstStyle/>
          <a:p>
            <a:pPr algn="ctr" rtl="0">
              <a:lnSpc>
                <a:spcPts val="4199"/>
              </a:lnSpc>
            </a:pPr>
            <a:r>
              <a:rPr lang="pt-br" sz="3499" b="1" i="0" u="none" baseline="0" dirty="0">
                <a:solidFill>
                  <a:srgbClr val="1F497D"/>
                </a:solidFill>
                <a:latin typeface="Calibri (MS)"/>
                <a:ea typeface="Calibri (MS)"/>
                <a:cs typeface="Calibri (MS)"/>
                <a:sym typeface="Calibri (MS)"/>
              </a:rPr>
              <a:t>Mulheres e meninas individualmente</a:t>
            </a:r>
          </a:p>
        </p:txBody>
      </p:sp>
      <p:pic>
        <p:nvPicPr>
          <p:cNvPr id="11" name="Picture 11">
            <a:extLst>
              <a:ext uri="{FF2B5EF4-FFF2-40B4-BE49-F238E27FC236}">
                <a16:creationId xmlns:a16="http://schemas.microsoft.com/office/drawing/2014/main" id="{1B8AE40A-EA3B-923B-6FE6-3E44BB6EF990}"/>
              </a:ext>
            </a:extLst>
          </p:cNvPr>
          <p:cNvPicPr>
            <a:picLocks noChangeAspect="1"/>
          </p:cNvPicPr>
          <p:nvPr/>
        </p:nvPicPr>
        <p:blipFill>
          <a:blip r:embed="rId4"/>
          <a:stretch>
            <a:fillRect/>
          </a:stretch>
        </p:blipFill>
        <p:spPr>
          <a:xfrm>
            <a:off x="7258191" y="2377968"/>
            <a:ext cx="8729918" cy="4596323"/>
          </a:xfrm>
          <a:prstGeom prst="rect">
            <a:avLst/>
          </a:prstGeom>
        </p:spPr>
      </p:pic>
      <p:sp>
        <p:nvSpPr>
          <p:cNvPr id="12" name="TextBox 12">
            <a:extLst>
              <a:ext uri="{FF2B5EF4-FFF2-40B4-BE49-F238E27FC236}">
                <a16:creationId xmlns:a16="http://schemas.microsoft.com/office/drawing/2014/main" id="{EDE7B883-C7EE-D516-0278-2FD2C55F45B7}"/>
              </a:ext>
            </a:extLst>
          </p:cNvPr>
          <p:cNvSpPr txBox="1"/>
          <p:nvPr/>
        </p:nvSpPr>
        <p:spPr>
          <a:xfrm>
            <a:off x="1674167" y="3328211"/>
            <a:ext cx="4275917" cy="1886286"/>
          </a:xfrm>
          <a:prstGeom prst="rect">
            <a:avLst/>
          </a:prstGeom>
        </p:spPr>
        <p:txBody>
          <a:bodyPr lIns="0" tIns="0" rIns="0" bIns="0" rtlCol="0" anchor="t">
            <a:spAutoFit/>
          </a:bodyPr>
          <a:lstStyle/>
          <a:p>
            <a:pPr algn="ctr" rtl="0">
              <a:lnSpc>
                <a:spcPts val="7500"/>
              </a:lnSpc>
            </a:pPr>
            <a:r>
              <a:rPr lang="pt-br" sz="6000" b="1" i="0" u="none" baseline="0" dirty="0">
                <a:solidFill>
                  <a:srgbClr val="A92A61"/>
                </a:solidFill>
                <a:latin typeface="Calibri (MS)"/>
                <a:ea typeface="Calibri (MS)"/>
                <a:cs typeface="Calibri (MS)"/>
                <a:sym typeface="Calibri (MS)"/>
              </a:rPr>
              <a:t>ESFORÇO </a:t>
            </a:r>
            <a:br>
              <a:rPr lang="pt-br" sz="6000" b="1" i="0" u="none" baseline="0" dirty="0">
                <a:solidFill>
                  <a:srgbClr val="A92A61"/>
                </a:solidFill>
                <a:latin typeface="Calibri (MS)"/>
                <a:ea typeface="Calibri (MS)"/>
                <a:cs typeface="Calibri (MS)"/>
                <a:sym typeface="Calibri (MS)"/>
              </a:rPr>
            </a:br>
            <a:r>
              <a:rPr lang="pt-br" sz="6000" b="1" i="0" u="none" baseline="0" dirty="0">
                <a:solidFill>
                  <a:srgbClr val="A92A61"/>
                </a:solidFill>
                <a:latin typeface="Calibri (MS)"/>
                <a:ea typeface="Calibri (MS)"/>
                <a:cs typeface="Calibri (MS)"/>
                <a:sym typeface="Calibri (MS)"/>
              </a:rPr>
              <a:t>DE BOA-FÉ</a:t>
            </a:r>
          </a:p>
        </p:txBody>
      </p:sp>
      <p:sp>
        <p:nvSpPr>
          <p:cNvPr id="15" name="TextBox 15">
            <a:extLst>
              <a:ext uri="{FF2B5EF4-FFF2-40B4-BE49-F238E27FC236}">
                <a16:creationId xmlns:a16="http://schemas.microsoft.com/office/drawing/2014/main" id="{CC90873B-5F6C-412D-4E8E-5B69D919A926}"/>
              </a:ext>
            </a:extLst>
          </p:cNvPr>
          <p:cNvSpPr txBox="1"/>
          <p:nvPr/>
        </p:nvSpPr>
        <p:spPr>
          <a:xfrm>
            <a:off x="1066800" y="552502"/>
            <a:ext cx="16459200" cy="923330"/>
          </a:xfrm>
          <a:prstGeom prst="rect">
            <a:avLst/>
          </a:prstGeom>
        </p:spPr>
        <p:txBody>
          <a:bodyPr wrap="square" lIns="0" tIns="0" rIns="0" bIns="0" rtlCol="0" anchor="t">
            <a:spAutoFit/>
          </a:bodyPr>
          <a:lstStyle/>
          <a:p>
            <a:pPr algn="l" rtl="0">
              <a:lnSpc>
                <a:spcPts val="7186"/>
              </a:lnSpc>
            </a:pPr>
            <a:r>
              <a:rPr lang="pt-br" sz="5988" b="0" i="0" u="none" baseline="0" dirty="0">
                <a:solidFill>
                  <a:srgbClr val="FFFFFF"/>
                </a:solidFill>
                <a:latin typeface="Effra 2" panose="020B0604020202020204" charset="0"/>
                <a:ea typeface="Effra"/>
                <a:cs typeface="Effra 2" panose="020B0604020202020204" charset="0"/>
                <a:sym typeface="Effra"/>
              </a:rPr>
              <a:t>Por que n</a:t>
            </a:r>
            <a:r>
              <a:rPr lang="pt-br" sz="6600" b="0" i="0" u="none" baseline="0" dirty="0">
                <a:solidFill>
                  <a:srgbClr val="FFFFFF"/>
                </a:solidFill>
                <a:latin typeface="Effra 2" panose="020B0604020202020204" charset="0"/>
                <a:ea typeface="Effra"/>
                <a:cs typeface="Effra 2" panose="020B0604020202020204" charset="0"/>
                <a:sym typeface="Effra"/>
              </a:rPr>
              <a:t>ã</a:t>
            </a:r>
            <a:r>
              <a:rPr lang="pt-br" sz="5988" b="0" i="0" u="none" baseline="0" dirty="0">
                <a:solidFill>
                  <a:srgbClr val="FFFFFF"/>
                </a:solidFill>
                <a:latin typeface="Effra 2" panose="020B0604020202020204" charset="0"/>
                <a:ea typeface="Effra"/>
                <a:cs typeface="Effra 2" panose="020B0604020202020204" charset="0"/>
                <a:sym typeface="Effra"/>
              </a:rPr>
              <a:t>o os </a:t>
            </a:r>
            <a:r>
              <a:rPr lang="pt-br" sz="5988" b="0" i="0" u="none" baseline="0" dirty="0">
                <a:solidFill>
                  <a:schemeClr val="bg1"/>
                </a:solidFill>
                <a:latin typeface="Effra 2" panose="020B0604020202020204" charset="0"/>
                <a:ea typeface="Effra"/>
                <a:cs typeface="Effra 2" panose="020B0604020202020204" charset="0"/>
                <a:sym typeface="Effra"/>
              </a:rPr>
              <a:t>Programas de Sonhos</a:t>
            </a:r>
            <a:r>
              <a:rPr lang="pt-br" sz="5988" b="0" i="0" u="none" baseline="0" dirty="0">
                <a:solidFill>
                  <a:srgbClr val="FFFFFF"/>
                </a:solidFill>
                <a:latin typeface="Effra 2" panose="020B0604020202020204" charset="0"/>
                <a:ea typeface="Effra"/>
                <a:cs typeface="Effra 2" panose="020B0604020202020204" charset="0"/>
                <a:sym typeface="Effra"/>
              </a:rPr>
              <a:t>?</a:t>
            </a:r>
          </a:p>
        </p:txBody>
      </p:sp>
      <p:sp>
        <p:nvSpPr>
          <p:cNvPr id="17" name="TextBox 12">
            <a:extLst>
              <a:ext uri="{FF2B5EF4-FFF2-40B4-BE49-F238E27FC236}">
                <a16:creationId xmlns:a16="http://schemas.microsoft.com/office/drawing/2014/main" id="{AFFF767F-5C6A-0319-243D-08D40B9DE376}"/>
              </a:ext>
            </a:extLst>
          </p:cNvPr>
          <p:cNvSpPr txBox="1"/>
          <p:nvPr/>
        </p:nvSpPr>
        <p:spPr>
          <a:xfrm>
            <a:off x="1066800" y="5214497"/>
            <a:ext cx="5490651" cy="2231380"/>
          </a:xfrm>
          <a:prstGeom prst="rect">
            <a:avLst/>
          </a:prstGeom>
        </p:spPr>
        <p:txBody>
          <a:bodyPr wrap="square" lIns="0" tIns="0" rIns="0" bIns="0" rtlCol="0" anchor="t">
            <a:spAutoFit/>
          </a:bodyPr>
          <a:lstStyle/>
          <a:p>
            <a:pPr algn="ctr" rtl="0">
              <a:lnSpc>
                <a:spcPts val="5800"/>
              </a:lnSpc>
            </a:pPr>
            <a:r>
              <a:rPr lang="pt-br" sz="5400" b="1" i="0" u="none" baseline="0" dirty="0">
                <a:solidFill>
                  <a:schemeClr val="tx2"/>
                </a:solidFill>
                <a:latin typeface="Calibri (MS) Bold"/>
                <a:ea typeface="Calibri (MS) Bold"/>
                <a:cs typeface="Calibri (MS) Bold"/>
                <a:sym typeface="Calibri (MS) Bold"/>
              </a:rPr>
              <a:t>Tentar </a:t>
            </a:r>
            <a:r>
              <a:rPr lang="pt-br" sz="5400" b="1" i="0" u="none" baseline="0" dirty="0">
                <a:solidFill>
                  <a:srgbClr val="1F497D"/>
                </a:solidFill>
                <a:latin typeface="Calibri (MS) Bold"/>
                <a:ea typeface="Calibri (MS) Bold"/>
                <a:cs typeface="Calibri (MS) Bold"/>
                <a:sym typeface="Calibri (MS) Bold"/>
              </a:rPr>
              <a:t>não</a:t>
            </a:r>
            <a:r>
              <a:rPr lang="pt-br" sz="5400" b="1" i="0" u="none" baseline="0" dirty="0">
                <a:solidFill>
                  <a:schemeClr val="tx2"/>
                </a:solidFill>
                <a:latin typeface="Calibri (MS) Bold"/>
                <a:ea typeface="Calibri (MS) Bold"/>
                <a:cs typeface="Calibri (MS) Bold"/>
                <a:sym typeface="Calibri (MS) Bold"/>
              </a:rPr>
              <a:t> contar a mesma pessoa duas vezes!</a:t>
            </a:r>
            <a:endParaRPr lang="pt-br" sz="5400" b="1" dirty="0">
              <a:solidFill>
                <a:schemeClr val="tx2"/>
              </a:solidFill>
              <a:latin typeface="Calibri (MS)"/>
              <a:ea typeface="Calibri (MS)"/>
              <a:cs typeface="Calibri (MS)"/>
              <a:sym typeface="Calibri (MS)"/>
            </a:endParaRPr>
          </a:p>
        </p:txBody>
      </p:sp>
      <p:pic>
        <p:nvPicPr>
          <p:cNvPr id="18" name="Picture 17">
            <a:extLst>
              <a:ext uri="{FF2B5EF4-FFF2-40B4-BE49-F238E27FC236}">
                <a16:creationId xmlns:a16="http://schemas.microsoft.com/office/drawing/2014/main" id="{70BC0F70-79A0-E79B-E994-ED20CAF2EE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11834" y="7903449"/>
            <a:ext cx="3045617" cy="1074484"/>
          </a:xfrm>
          <a:prstGeom prst="rect">
            <a:avLst/>
          </a:prstGeom>
        </p:spPr>
      </p:pic>
      <p:pic>
        <p:nvPicPr>
          <p:cNvPr id="20" name="Picture 19">
            <a:extLst>
              <a:ext uri="{FF2B5EF4-FFF2-40B4-BE49-F238E27FC236}">
                <a16:creationId xmlns:a16="http://schemas.microsoft.com/office/drawing/2014/main" id="{2DA8A3C1-3889-3A07-77A2-025F6D808D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6800" y="7971324"/>
            <a:ext cx="1921571" cy="963112"/>
          </a:xfrm>
          <a:prstGeom prst="rect">
            <a:avLst/>
          </a:prstGeom>
        </p:spPr>
      </p:pic>
    </p:spTree>
    <p:extLst>
      <p:ext uri="{BB962C8B-B14F-4D97-AF65-F5344CB8AC3E}">
        <p14:creationId xmlns:p14="http://schemas.microsoft.com/office/powerpoint/2010/main" val="12018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A7DAA-DCF3-C570-CBCD-BF882E68C81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1AFF16B-7957-40B7-03B8-B787E8E39AFC}"/>
              </a:ext>
            </a:extLst>
          </p:cNvPr>
          <p:cNvSpPr/>
          <p:nvPr/>
        </p:nvSpPr>
        <p:spPr>
          <a:xfrm>
            <a:off x="0" y="0"/>
            <a:ext cx="18288000" cy="102870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pic>
        <p:nvPicPr>
          <p:cNvPr id="3" name="Picture Placeholder 19">
            <a:extLst>
              <a:ext uri="{FF2B5EF4-FFF2-40B4-BE49-F238E27FC236}">
                <a16:creationId xmlns:a16="http://schemas.microsoft.com/office/drawing/2014/main" id="{C4395212-596B-50CE-B68E-CE62A942E1FB}"/>
              </a:ext>
            </a:extLst>
          </p:cNvPr>
          <p:cNvPicPr>
            <a:picLocks noChangeAspect="1"/>
          </p:cNvPicPr>
          <p:nvPr/>
        </p:nvPicPr>
        <p:blipFill rotWithShape="1">
          <a:blip r:embed="rId3">
            <a:alphaModFix amt="85000"/>
          </a:blip>
          <a:srcRect l="30671" t="5433" r="34516" b="12050"/>
          <a:stretch/>
        </p:blipFill>
        <p:spPr>
          <a:xfrm rot="5400000">
            <a:off x="4074588" y="-4074592"/>
            <a:ext cx="10477500" cy="18626684"/>
          </a:xfrm>
          <a:prstGeom prst="rect">
            <a:avLst/>
          </a:prstGeom>
        </p:spPr>
      </p:pic>
      <p:grpSp>
        <p:nvGrpSpPr>
          <p:cNvPr id="14" name="Group 2">
            <a:extLst>
              <a:ext uri="{FF2B5EF4-FFF2-40B4-BE49-F238E27FC236}">
                <a16:creationId xmlns:a16="http://schemas.microsoft.com/office/drawing/2014/main" id="{6B1CC4AC-361D-4963-9B6D-4F2016652C87}"/>
              </a:ext>
            </a:extLst>
          </p:cNvPr>
          <p:cNvGrpSpPr/>
          <p:nvPr/>
        </p:nvGrpSpPr>
        <p:grpSpPr>
          <a:xfrm rot="-10800000">
            <a:off x="-376403" y="5829299"/>
            <a:ext cx="19234690" cy="5413635"/>
            <a:chOff x="0" y="0"/>
            <a:chExt cx="3804182" cy="1426105"/>
          </a:xfrm>
        </p:grpSpPr>
        <p:sp>
          <p:nvSpPr>
            <p:cNvPr id="16" name="Freeform 3">
              <a:extLst>
                <a:ext uri="{FF2B5EF4-FFF2-40B4-BE49-F238E27FC236}">
                  <a16:creationId xmlns:a16="http://schemas.microsoft.com/office/drawing/2014/main" id="{3435845C-045A-53D2-B0C5-C6FB8DDDE900}"/>
                </a:ext>
              </a:extLst>
            </p:cNvPr>
            <p:cNvSpPr/>
            <p:nvPr/>
          </p:nvSpPr>
          <p:spPr>
            <a:xfrm>
              <a:off x="0" y="0"/>
              <a:ext cx="3804182" cy="1463218"/>
            </a:xfrm>
            <a:custGeom>
              <a:avLst/>
              <a:gdLst/>
              <a:ahLst/>
              <a:cxnLst/>
              <a:rect l="l" t="t" r="r" b="b"/>
              <a:pathLst>
                <a:path w="3804182" h="1463218">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17" name="TextBox 4">
              <a:extLst>
                <a:ext uri="{FF2B5EF4-FFF2-40B4-BE49-F238E27FC236}">
                  <a16:creationId xmlns:a16="http://schemas.microsoft.com/office/drawing/2014/main" id="{9E69DC9F-A463-0465-FFE0-2840F52D664E}"/>
                </a:ext>
              </a:extLst>
            </p:cNvPr>
            <p:cNvSpPr txBox="1"/>
            <p:nvPr/>
          </p:nvSpPr>
          <p:spPr>
            <a:xfrm>
              <a:off x="0" y="-66675"/>
              <a:ext cx="3804182" cy="1187186"/>
            </a:xfrm>
            <a:prstGeom prst="rect">
              <a:avLst/>
            </a:prstGeom>
          </p:spPr>
          <p:txBody>
            <a:bodyPr lIns="50800" tIns="50800" rIns="50800" bIns="50800" rtlCol="0" anchor="ctr"/>
            <a:lstStyle/>
            <a:p>
              <a:pPr algn="ctr" rtl="0">
                <a:lnSpc>
                  <a:spcPts val="3750"/>
                </a:lnSpc>
              </a:pPr>
              <a:endParaRPr/>
            </a:p>
          </p:txBody>
        </p:sp>
      </p:grpSp>
      <p:sp>
        <p:nvSpPr>
          <p:cNvPr id="11" name="Freeform 11">
            <a:extLst>
              <a:ext uri="{FF2B5EF4-FFF2-40B4-BE49-F238E27FC236}">
                <a16:creationId xmlns:a16="http://schemas.microsoft.com/office/drawing/2014/main" id="{C134DD52-69AE-12EB-3AB2-8A5BE5E8797D}"/>
              </a:ext>
            </a:extLst>
          </p:cNvPr>
          <p:cNvSpPr/>
          <p:nvPr/>
        </p:nvSpPr>
        <p:spPr>
          <a:xfrm>
            <a:off x="647672" y="8148343"/>
            <a:ext cx="1982724" cy="1263986"/>
          </a:xfrm>
          <a:custGeom>
            <a:avLst/>
            <a:gdLst/>
            <a:ahLst/>
            <a:cxnLst/>
            <a:rect l="l" t="t" r="r" b="b"/>
            <a:pathLst>
              <a:path w="1982724" h="1263986">
                <a:moveTo>
                  <a:pt x="0" y="0"/>
                </a:moveTo>
                <a:lnTo>
                  <a:pt x="1982724" y="0"/>
                </a:lnTo>
                <a:lnTo>
                  <a:pt x="1982724" y="1263986"/>
                </a:lnTo>
                <a:lnTo>
                  <a:pt x="0" y="12639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13" name="TextBox 13">
            <a:extLst>
              <a:ext uri="{FF2B5EF4-FFF2-40B4-BE49-F238E27FC236}">
                <a16:creationId xmlns:a16="http://schemas.microsoft.com/office/drawing/2014/main" id="{E30EFC51-7B44-9F70-1AB9-5AA162EFB0F4}"/>
              </a:ext>
            </a:extLst>
          </p:cNvPr>
          <p:cNvSpPr txBox="1"/>
          <p:nvPr/>
        </p:nvSpPr>
        <p:spPr>
          <a:xfrm>
            <a:off x="3278068" y="7720578"/>
            <a:ext cx="10822445" cy="1846659"/>
          </a:xfrm>
          <a:prstGeom prst="rect">
            <a:avLst/>
          </a:prstGeom>
        </p:spPr>
        <p:txBody>
          <a:bodyPr wrap="square" lIns="0" tIns="0" rIns="0" bIns="0" rtlCol="0" anchor="t">
            <a:spAutoFit/>
          </a:bodyPr>
          <a:lstStyle/>
          <a:p>
            <a:pPr algn="l" rtl="0">
              <a:lnSpc>
                <a:spcPts val="7186"/>
              </a:lnSpc>
            </a:pPr>
            <a:r>
              <a:rPr lang="pt-br" sz="5988" b="0" i="0" u="none" baseline="0" dirty="0">
                <a:solidFill>
                  <a:srgbClr val="FFFFFF"/>
                </a:solidFill>
                <a:latin typeface="Effra 2" panose="020B0604020202020204" charset="0"/>
                <a:ea typeface="Effra"/>
                <a:cs typeface="Effra 2" panose="020B0604020202020204" charset="0"/>
                <a:sym typeface="Effra"/>
              </a:rPr>
              <a:t>Acesso </a:t>
            </a:r>
            <a:r>
              <a:rPr lang="pt-br" sz="7200" b="0" i="0" u="none" baseline="0" dirty="0">
                <a:solidFill>
                  <a:srgbClr val="FFFFFF"/>
                </a:solidFill>
                <a:latin typeface="Effra 2" panose="020B0604020202020204" charset="0"/>
                <a:ea typeface="Effra"/>
                <a:cs typeface="Effra 2" panose="020B0604020202020204" charset="0"/>
                <a:sym typeface="Effra"/>
              </a:rPr>
              <a:t>à</a:t>
            </a:r>
            <a:r>
              <a:rPr lang="pt-br" sz="5988" b="0" i="0" u="none" baseline="0" dirty="0">
                <a:solidFill>
                  <a:srgbClr val="FFFFFF"/>
                </a:solidFill>
                <a:latin typeface="Effra 2" panose="020B0604020202020204" charset="0"/>
                <a:ea typeface="Effra"/>
                <a:cs typeface="Effra 2" panose="020B0604020202020204" charset="0"/>
                <a:sym typeface="Effra"/>
              </a:rPr>
              <a:t> </a:t>
            </a:r>
            <a:r>
              <a:rPr lang="pt-br" sz="5988" b="0" i="0" u="none" baseline="0" dirty="0">
                <a:solidFill>
                  <a:srgbClr val="FFCF01"/>
                </a:solidFill>
                <a:latin typeface="Effra 2" panose="020B0604020202020204" charset="0"/>
                <a:ea typeface="Effra"/>
                <a:cs typeface="Effra 2" panose="020B0604020202020204" charset="0"/>
                <a:sym typeface="Effra"/>
              </a:rPr>
              <a:t>Educa</a:t>
            </a:r>
            <a:r>
              <a:rPr lang="pt-br" sz="7200" b="0" i="0" u="none" baseline="0" dirty="0">
                <a:solidFill>
                  <a:srgbClr val="FFCF01"/>
                </a:solidFill>
                <a:latin typeface="Effra 2" panose="020B0604020202020204" charset="0"/>
                <a:ea typeface="Effra"/>
                <a:cs typeface="Effra 2" panose="020B0604020202020204" charset="0"/>
                <a:sym typeface="Effra"/>
              </a:rPr>
              <a:t>çã</a:t>
            </a:r>
            <a:r>
              <a:rPr lang="pt-br" sz="5988" b="0" i="0" u="none" baseline="0" dirty="0">
                <a:solidFill>
                  <a:srgbClr val="FFCF01"/>
                </a:solidFill>
                <a:latin typeface="Effra 2" panose="020B0604020202020204" charset="0"/>
                <a:ea typeface="Effra"/>
                <a:cs typeface="Effra 2" panose="020B0604020202020204" charset="0"/>
                <a:sym typeface="Effra"/>
              </a:rPr>
              <a:t>o</a:t>
            </a:r>
            <a:r>
              <a:rPr lang="pt-br" sz="5988" b="0" i="0" u="none" baseline="0" dirty="0">
                <a:solidFill>
                  <a:srgbClr val="FFFFFF"/>
                </a:solidFill>
                <a:latin typeface="Effra 2" panose="020B0604020202020204" charset="0"/>
                <a:ea typeface="Effra"/>
                <a:cs typeface="Effra 2" panose="020B0604020202020204" charset="0"/>
                <a:sym typeface="Effra"/>
              </a:rPr>
              <a:t> ou </a:t>
            </a:r>
            <a:r>
              <a:rPr lang="pt-br" sz="5988" b="0" i="0" u="none" baseline="0" dirty="0">
                <a:solidFill>
                  <a:srgbClr val="FFCF01"/>
                </a:solidFill>
                <a:latin typeface="Effra 2" panose="020B0604020202020204" charset="0"/>
                <a:ea typeface="Effra"/>
                <a:cs typeface="Effra 2" panose="020B0604020202020204" charset="0"/>
                <a:sym typeface="Effra"/>
              </a:rPr>
              <a:t>Empoderamento Econ</a:t>
            </a:r>
            <a:r>
              <a:rPr lang="pt-br" sz="7200" b="0" i="0" u="none" baseline="0" dirty="0">
                <a:solidFill>
                  <a:srgbClr val="FFCF01"/>
                </a:solidFill>
                <a:latin typeface="Effra 2" panose="020B0604020202020204" charset="0"/>
                <a:ea typeface="Effra"/>
                <a:cs typeface="Effra 2" panose="020B0604020202020204" charset="0"/>
                <a:sym typeface="Effra"/>
              </a:rPr>
              <a:t>ô</a:t>
            </a:r>
            <a:r>
              <a:rPr lang="pt-br" sz="5988" b="0" i="0" u="none" baseline="0" dirty="0">
                <a:solidFill>
                  <a:srgbClr val="FFCF01"/>
                </a:solidFill>
                <a:latin typeface="Effra 2" panose="020B0604020202020204" charset="0"/>
                <a:ea typeface="Effra"/>
                <a:cs typeface="Effra 2" panose="020B0604020202020204" charset="0"/>
                <a:sym typeface="Effra"/>
              </a:rPr>
              <a:t>mico</a:t>
            </a:r>
          </a:p>
        </p:txBody>
      </p:sp>
      <p:sp>
        <p:nvSpPr>
          <p:cNvPr id="12" name="Freeform 7">
            <a:extLst>
              <a:ext uri="{FF2B5EF4-FFF2-40B4-BE49-F238E27FC236}">
                <a16:creationId xmlns:a16="http://schemas.microsoft.com/office/drawing/2014/main" id="{9AD8F2E9-8B6D-573B-DA3E-4FB8770A602F}"/>
              </a:ext>
            </a:extLst>
          </p:cNvPr>
          <p:cNvSpPr/>
          <p:nvPr/>
        </p:nvSpPr>
        <p:spPr>
          <a:xfrm>
            <a:off x="15345606" y="91954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pt-br"/>
          </a:p>
        </p:txBody>
      </p:sp>
    </p:spTree>
    <p:extLst>
      <p:ext uri="{BB962C8B-B14F-4D97-AF65-F5344CB8AC3E}">
        <p14:creationId xmlns:p14="http://schemas.microsoft.com/office/powerpoint/2010/main" val="3366713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0FE8D-8AFF-E6EE-4E99-5F15F474545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3182611-DC60-1E93-B3FD-357B72815F3D}"/>
              </a:ext>
            </a:extLst>
          </p:cNvPr>
          <p:cNvGrpSpPr/>
          <p:nvPr/>
        </p:nvGrpSpPr>
        <p:grpSpPr>
          <a:xfrm>
            <a:off x="-481879" y="-160766"/>
            <a:ext cx="19281670" cy="2691533"/>
            <a:chOff x="0" y="0"/>
            <a:chExt cx="5078300" cy="708881"/>
          </a:xfrm>
        </p:grpSpPr>
        <p:sp>
          <p:nvSpPr>
            <p:cNvPr id="3" name="Freeform 3">
              <a:extLst>
                <a:ext uri="{FF2B5EF4-FFF2-40B4-BE49-F238E27FC236}">
                  <a16:creationId xmlns:a16="http://schemas.microsoft.com/office/drawing/2014/main" id="{553D472B-227B-41D8-0BB2-40A49397BB6F}"/>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4" name="TextBox 4">
              <a:extLst>
                <a:ext uri="{FF2B5EF4-FFF2-40B4-BE49-F238E27FC236}">
                  <a16:creationId xmlns:a16="http://schemas.microsoft.com/office/drawing/2014/main" id="{AF5F4AF3-BFEA-4DDB-CFCD-268E428F2589}"/>
                </a:ext>
              </a:extLst>
            </p:cNvPr>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grpSp>
        <p:nvGrpSpPr>
          <p:cNvPr id="5" name="Group 5">
            <a:extLst>
              <a:ext uri="{FF2B5EF4-FFF2-40B4-BE49-F238E27FC236}">
                <a16:creationId xmlns:a16="http://schemas.microsoft.com/office/drawing/2014/main" id="{94590D01-1361-D2BD-9EE5-11BBB83DB5E9}"/>
              </a:ext>
            </a:extLst>
          </p:cNvPr>
          <p:cNvGrpSpPr/>
          <p:nvPr/>
        </p:nvGrpSpPr>
        <p:grpSpPr>
          <a:xfrm>
            <a:off x="831324" y="3103182"/>
            <a:ext cx="5047025" cy="6155118"/>
            <a:chOff x="0" y="0"/>
            <a:chExt cx="1329258" cy="1621101"/>
          </a:xfrm>
        </p:grpSpPr>
        <p:sp>
          <p:nvSpPr>
            <p:cNvPr id="6" name="Freeform 6">
              <a:extLst>
                <a:ext uri="{FF2B5EF4-FFF2-40B4-BE49-F238E27FC236}">
                  <a16:creationId xmlns:a16="http://schemas.microsoft.com/office/drawing/2014/main" id="{C9961231-A2FA-7015-11FA-554C1CE4E96B}"/>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a:p>
          </p:txBody>
        </p:sp>
        <p:sp>
          <p:nvSpPr>
            <p:cNvPr id="7" name="TextBox 7">
              <a:extLst>
                <a:ext uri="{FF2B5EF4-FFF2-40B4-BE49-F238E27FC236}">
                  <a16:creationId xmlns:a16="http://schemas.microsoft.com/office/drawing/2014/main" id="{4F78B701-99F5-8FC9-58AA-AF4998C9372D}"/>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8" name="Freeform 8">
            <a:extLst>
              <a:ext uri="{FF2B5EF4-FFF2-40B4-BE49-F238E27FC236}">
                <a16:creationId xmlns:a16="http://schemas.microsoft.com/office/drawing/2014/main" id="{A8A826EA-4252-3E81-D3B0-EDBBC5A68CEB}"/>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pt-br"/>
          </a:p>
        </p:txBody>
      </p:sp>
      <p:grpSp>
        <p:nvGrpSpPr>
          <p:cNvPr id="9" name="Group 9">
            <a:extLst>
              <a:ext uri="{FF2B5EF4-FFF2-40B4-BE49-F238E27FC236}">
                <a16:creationId xmlns:a16="http://schemas.microsoft.com/office/drawing/2014/main" id="{82D2850C-5DD0-1F0A-F6BA-55B8C1AF1CD2}"/>
              </a:ext>
            </a:extLst>
          </p:cNvPr>
          <p:cNvGrpSpPr/>
          <p:nvPr/>
        </p:nvGrpSpPr>
        <p:grpSpPr>
          <a:xfrm>
            <a:off x="6343929" y="3348393"/>
            <a:ext cx="9480103" cy="2059960"/>
            <a:chOff x="0" y="0"/>
            <a:chExt cx="2496817" cy="542541"/>
          </a:xfrm>
        </p:grpSpPr>
        <p:sp>
          <p:nvSpPr>
            <p:cNvPr id="10" name="Freeform 10">
              <a:extLst>
                <a:ext uri="{FF2B5EF4-FFF2-40B4-BE49-F238E27FC236}">
                  <a16:creationId xmlns:a16="http://schemas.microsoft.com/office/drawing/2014/main" id="{5C05EBF3-A5DD-4CD5-EF98-4A33F21AFBB2}"/>
                </a:ext>
              </a:extLst>
            </p:cNvPr>
            <p:cNvSpPr/>
            <p:nvPr/>
          </p:nvSpPr>
          <p:spPr>
            <a:xfrm>
              <a:off x="0" y="0"/>
              <a:ext cx="2496817" cy="542541"/>
            </a:xfrm>
            <a:custGeom>
              <a:avLst/>
              <a:gdLst/>
              <a:ahLst/>
              <a:cxnLst/>
              <a:rect l="l" t="t" r="r" b="b"/>
              <a:pathLst>
                <a:path w="2496817" h="542541">
                  <a:moveTo>
                    <a:pt x="41649" y="0"/>
                  </a:moveTo>
                  <a:lnTo>
                    <a:pt x="2455168" y="0"/>
                  </a:lnTo>
                  <a:cubicBezTo>
                    <a:pt x="2478170" y="0"/>
                    <a:pt x="2496817" y="18647"/>
                    <a:pt x="2496817" y="41649"/>
                  </a:cubicBezTo>
                  <a:lnTo>
                    <a:pt x="2496817" y="500892"/>
                  </a:lnTo>
                  <a:cubicBezTo>
                    <a:pt x="2496817" y="511938"/>
                    <a:pt x="2492429" y="522532"/>
                    <a:pt x="2484618" y="530342"/>
                  </a:cubicBezTo>
                  <a:cubicBezTo>
                    <a:pt x="2476808" y="538153"/>
                    <a:pt x="2466214" y="542541"/>
                    <a:pt x="2455168" y="542541"/>
                  </a:cubicBezTo>
                  <a:lnTo>
                    <a:pt x="41649" y="542541"/>
                  </a:lnTo>
                  <a:cubicBezTo>
                    <a:pt x="18647" y="542541"/>
                    <a:pt x="0" y="523894"/>
                    <a:pt x="0" y="500892"/>
                  </a:cubicBezTo>
                  <a:lnTo>
                    <a:pt x="0" y="41649"/>
                  </a:lnTo>
                  <a:cubicBezTo>
                    <a:pt x="0" y="18647"/>
                    <a:pt x="18647" y="0"/>
                    <a:pt x="41649" y="0"/>
                  </a:cubicBezTo>
                  <a:close/>
                </a:path>
              </a:pathLst>
            </a:custGeom>
            <a:solidFill>
              <a:srgbClr val="69A4E4"/>
            </a:solidFill>
          </p:spPr>
          <p:txBody>
            <a:bodyPr/>
            <a:lstStyle/>
            <a:p>
              <a:endParaRPr lang="pt-br"/>
            </a:p>
          </p:txBody>
        </p:sp>
        <p:sp>
          <p:nvSpPr>
            <p:cNvPr id="11" name="TextBox 11">
              <a:extLst>
                <a:ext uri="{FF2B5EF4-FFF2-40B4-BE49-F238E27FC236}">
                  <a16:creationId xmlns:a16="http://schemas.microsoft.com/office/drawing/2014/main" id="{52662A78-EC7A-1890-878B-AC2F5637DAA1}"/>
                </a:ext>
              </a:extLst>
            </p:cNvPr>
            <p:cNvSpPr txBox="1"/>
            <p:nvPr/>
          </p:nvSpPr>
          <p:spPr>
            <a:xfrm>
              <a:off x="0" y="-38100"/>
              <a:ext cx="2496817" cy="580641"/>
            </a:xfrm>
            <a:prstGeom prst="rect">
              <a:avLst/>
            </a:prstGeom>
          </p:spPr>
          <p:txBody>
            <a:bodyPr lIns="50800" tIns="50800" rIns="50800" bIns="50800" rtlCol="0" anchor="ctr"/>
            <a:lstStyle/>
            <a:p>
              <a:pPr algn="ctr" rtl="0">
                <a:lnSpc>
                  <a:spcPts val="2659"/>
                </a:lnSpc>
              </a:pPr>
              <a:endParaRPr/>
            </a:p>
          </p:txBody>
        </p:sp>
      </p:grpSp>
      <p:sp>
        <p:nvSpPr>
          <p:cNvPr id="12" name="TextBox 12">
            <a:extLst>
              <a:ext uri="{FF2B5EF4-FFF2-40B4-BE49-F238E27FC236}">
                <a16:creationId xmlns:a16="http://schemas.microsoft.com/office/drawing/2014/main" id="{54A0EFE0-47FC-040C-100C-C55E75E0E3D8}"/>
              </a:ext>
            </a:extLst>
          </p:cNvPr>
          <p:cNvSpPr txBox="1"/>
          <p:nvPr/>
        </p:nvSpPr>
        <p:spPr>
          <a:xfrm>
            <a:off x="1107576" y="4198765"/>
            <a:ext cx="4494520" cy="3612002"/>
          </a:xfrm>
          <a:prstGeom prst="rect">
            <a:avLst/>
          </a:prstGeom>
        </p:spPr>
        <p:txBody>
          <a:bodyPr lIns="0" tIns="0" rIns="0" bIns="0" rtlCol="0" anchor="t">
            <a:spAutoFit/>
          </a:bodyPr>
          <a:lstStyle/>
          <a:p>
            <a:pPr algn="ctr" rtl="0">
              <a:lnSpc>
                <a:spcPts val="9263"/>
              </a:lnSpc>
            </a:pPr>
            <a:r>
              <a:rPr lang="pt-br" sz="6617" b="1" i="0" u="none" baseline="0" dirty="0">
                <a:solidFill>
                  <a:srgbClr val="1F497D"/>
                </a:solidFill>
                <a:latin typeface="Calibri (MS) Bold"/>
                <a:ea typeface="Calibri (MS) Bold"/>
                <a:cs typeface="Calibri (MS) Bold"/>
                <a:sym typeface="Calibri (MS) Bold"/>
              </a:rPr>
              <a:t>Educação ou Educacion</a:t>
            </a:r>
            <a:r>
              <a:rPr lang="pt-br" sz="6617" b="1" i="0" u="none" baseline="0" dirty="0">
                <a:solidFill>
                  <a:srgbClr val="A92A61"/>
                </a:solidFill>
                <a:latin typeface="Calibri (MS) Bold Italics"/>
                <a:ea typeface="Calibri (MS) Bold Italics"/>
                <a:cs typeface="Calibri (MS) Bold Italics"/>
                <a:sym typeface="Calibri (MS) Bold Italics"/>
              </a:rPr>
              <a:t>al</a:t>
            </a:r>
            <a:endParaRPr lang="pt-br" sz="6617" b="1" i="1" dirty="0">
              <a:solidFill>
                <a:srgbClr val="A92A61"/>
              </a:solidFill>
              <a:latin typeface="Calibri (MS) Bold Italics"/>
              <a:ea typeface="Calibri (MS) Bold Italics"/>
              <a:cs typeface="Calibri (MS) Bold Italics"/>
              <a:sym typeface="Calibri (MS) Bold Italics"/>
            </a:endParaRPr>
          </a:p>
        </p:txBody>
      </p:sp>
      <p:sp>
        <p:nvSpPr>
          <p:cNvPr id="13" name="TextBox 13">
            <a:extLst>
              <a:ext uri="{FF2B5EF4-FFF2-40B4-BE49-F238E27FC236}">
                <a16:creationId xmlns:a16="http://schemas.microsoft.com/office/drawing/2014/main" id="{FAE685AF-7FDB-8846-3110-FAA739DD02E6}"/>
              </a:ext>
            </a:extLst>
          </p:cNvPr>
          <p:cNvSpPr txBox="1"/>
          <p:nvPr/>
        </p:nvSpPr>
        <p:spPr>
          <a:xfrm>
            <a:off x="8113242" y="3700269"/>
            <a:ext cx="7682357" cy="1356205"/>
          </a:xfrm>
          <a:prstGeom prst="rect">
            <a:avLst/>
          </a:prstGeom>
        </p:spPr>
        <p:txBody>
          <a:bodyPr lIns="0" tIns="0" rIns="0" bIns="0" rtlCol="0" anchor="t">
            <a:spAutoFit/>
          </a:bodyPr>
          <a:lstStyle/>
          <a:p>
            <a:pPr algn="l" rtl="0">
              <a:lnSpc>
                <a:spcPts val="5500"/>
              </a:lnSpc>
            </a:pPr>
            <a:r>
              <a:rPr lang="pt-br" sz="4800" b="0" i="0" u="none" baseline="0">
                <a:solidFill>
                  <a:schemeClr val="bg1"/>
                </a:solidFill>
                <a:latin typeface="Calibri (MS)"/>
                <a:ea typeface="Calibri (MS)"/>
                <a:cs typeface="Calibri (MS)"/>
                <a:sym typeface="Calibri (MS)"/>
              </a:rPr>
              <a:t>Educação formal</a:t>
            </a:r>
            <a:r>
              <a:rPr lang="pt-br" sz="4800" b="0" i="0" u="none" baseline="0">
                <a:solidFill>
                  <a:srgbClr val="000000"/>
                </a:solidFill>
                <a:latin typeface="Calibri (MS)"/>
                <a:ea typeface="Calibri (MS)"/>
                <a:cs typeface="Calibri (MS)"/>
                <a:sym typeface="Calibri (MS)"/>
              </a:rPr>
              <a:t> </a:t>
            </a:r>
            <a:r>
              <a:rPr lang="pt-br" sz="3600" b="0" i="0" u="none" baseline="0">
                <a:solidFill>
                  <a:srgbClr val="000000"/>
                </a:solidFill>
                <a:latin typeface="Calibri (MS)"/>
                <a:ea typeface="Calibri (MS)"/>
                <a:cs typeface="Calibri (MS)"/>
                <a:sym typeface="Calibri (MS)"/>
              </a:rPr>
              <a:t>=</a:t>
            </a:r>
            <a:r>
              <a:rPr lang="pt-br" sz="4500" b="0" i="0" u="none" baseline="0">
                <a:solidFill>
                  <a:srgbClr val="000000"/>
                </a:solidFill>
                <a:latin typeface="Calibri (MS)"/>
                <a:ea typeface="Calibri (MS)"/>
                <a:cs typeface="Calibri (MS)"/>
                <a:sym typeface="Calibri (MS)"/>
              </a:rPr>
              <a:t> </a:t>
            </a:r>
            <a:r>
              <a:rPr lang="pt-br" sz="3600" b="0" i="0" u="none" baseline="0">
                <a:solidFill>
                  <a:srgbClr val="000000"/>
                </a:solidFill>
                <a:latin typeface="Calibri (MS)"/>
                <a:ea typeface="Calibri (MS)"/>
                <a:cs typeface="Calibri (MS)"/>
                <a:sym typeface="Calibri (MS)"/>
              </a:rPr>
              <a:t>programa estruturado (certificado, diploma, grau)</a:t>
            </a:r>
            <a:endParaRPr lang="pt-br" sz="4500" dirty="0">
              <a:solidFill>
                <a:srgbClr val="000000"/>
              </a:solidFill>
              <a:latin typeface="Calibri (MS)"/>
              <a:ea typeface="Calibri (MS)"/>
              <a:cs typeface="Calibri (MS)"/>
              <a:sym typeface="Calibri (MS)"/>
            </a:endParaRPr>
          </a:p>
        </p:txBody>
      </p:sp>
      <p:grpSp>
        <p:nvGrpSpPr>
          <p:cNvPr id="14" name="Group 14">
            <a:extLst>
              <a:ext uri="{FF2B5EF4-FFF2-40B4-BE49-F238E27FC236}">
                <a16:creationId xmlns:a16="http://schemas.microsoft.com/office/drawing/2014/main" id="{820EA1FA-6B40-595B-CECA-41A92ADC8922}"/>
              </a:ext>
            </a:extLst>
          </p:cNvPr>
          <p:cNvGrpSpPr/>
          <p:nvPr/>
        </p:nvGrpSpPr>
        <p:grpSpPr>
          <a:xfrm>
            <a:off x="7162800" y="5735819"/>
            <a:ext cx="10443652" cy="2979746"/>
            <a:chOff x="0" y="0"/>
            <a:chExt cx="2623535" cy="784789"/>
          </a:xfrm>
        </p:grpSpPr>
        <p:sp>
          <p:nvSpPr>
            <p:cNvPr id="15" name="Freeform 15">
              <a:extLst>
                <a:ext uri="{FF2B5EF4-FFF2-40B4-BE49-F238E27FC236}">
                  <a16:creationId xmlns:a16="http://schemas.microsoft.com/office/drawing/2014/main" id="{9A37A6B6-F680-4729-51C2-E0DBD35E3ADD}"/>
                </a:ext>
              </a:extLst>
            </p:cNvPr>
            <p:cNvSpPr/>
            <p:nvPr/>
          </p:nvSpPr>
          <p:spPr>
            <a:xfrm>
              <a:off x="0" y="0"/>
              <a:ext cx="2623535" cy="784789"/>
            </a:xfrm>
            <a:custGeom>
              <a:avLst/>
              <a:gdLst/>
              <a:ahLst/>
              <a:cxnLst/>
              <a:rect l="l" t="t" r="r" b="b"/>
              <a:pathLst>
                <a:path w="2623535" h="784789">
                  <a:moveTo>
                    <a:pt x="39637" y="0"/>
                  </a:moveTo>
                  <a:lnTo>
                    <a:pt x="2583898" y="0"/>
                  </a:lnTo>
                  <a:cubicBezTo>
                    <a:pt x="2605789" y="0"/>
                    <a:pt x="2623535" y="17746"/>
                    <a:pt x="2623535" y="39637"/>
                  </a:cubicBezTo>
                  <a:lnTo>
                    <a:pt x="2623535" y="745152"/>
                  </a:lnTo>
                  <a:cubicBezTo>
                    <a:pt x="2623535" y="767043"/>
                    <a:pt x="2605789" y="784789"/>
                    <a:pt x="2583898" y="784789"/>
                  </a:cubicBezTo>
                  <a:lnTo>
                    <a:pt x="39637" y="784789"/>
                  </a:lnTo>
                  <a:cubicBezTo>
                    <a:pt x="17746" y="784789"/>
                    <a:pt x="0" y="767043"/>
                    <a:pt x="0" y="745152"/>
                  </a:cubicBezTo>
                  <a:lnTo>
                    <a:pt x="0" y="39637"/>
                  </a:lnTo>
                  <a:cubicBezTo>
                    <a:pt x="0" y="17746"/>
                    <a:pt x="17746" y="0"/>
                    <a:pt x="39637" y="0"/>
                  </a:cubicBezTo>
                  <a:close/>
                </a:path>
              </a:pathLst>
            </a:custGeom>
            <a:solidFill>
              <a:srgbClr val="69A4E4"/>
            </a:solidFill>
          </p:spPr>
          <p:txBody>
            <a:bodyPr/>
            <a:lstStyle/>
            <a:p>
              <a:endParaRPr lang="pt-br"/>
            </a:p>
          </p:txBody>
        </p:sp>
        <p:sp>
          <p:nvSpPr>
            <p:cNvPr id="16" name="TextBox 16">
              <a:extLst>
                <a:ext uri="{FF2B5EF4-FFF2-40B4-BE49-F238E27FC236}">
                  <a16:creationId xmlns:a16="http://schemas.microsoft.com/office/drawing/2014/main" id="{EE0DA048-4735-BB97-C4D1-1B86935ED078}"/>
                </a:ext>
              </a:extLst>
            </p:cNvPr>
            <p:cNvSpPr txBox="1"/>
            <p:nvPr/>
          </p:nvSpPr>
          <p:spPr>
            <a:xfrm>
              <a:off x="0" y="-38100"/>
              <a:ext cx="2623535" cy="822889"/>
            </a:xfrm>
            <a:prstGeom prst="rect">
              <a:avLst/>
            </a:prstGeom>
          </p:spPr>
          <p:txBody>
            <a:bodyPr lIns="50800" tIns="50800" rIns="50800" bIns="50800" rtlCol="0" anchor="ctr"/>
            <a:lstStyle/>
            <a:p>
              <a:pPr algn="ctr" rtl="0">
                <a:lnSpc>
                  <a:spcPts val="2659"/>
                </a:lnSpc>
              </a:pPr>
              <a:endParaRPr/>
            </a:p>
          </p:txBody>
        </p:sp>
      </p:grpSp>
      <p:sp>
        <p:nvSpPr>
          <p:cNvPr id="17" name="TextBox 17">
            <a:extLst>
              <a:ext uri="{FF2B5EF4-FFF2-40B4-BE49-F238E27FC236}">
                <a16:creationId xmlns:a16="http://schemas.microsoft.com/office/drawing/2014/main" id="{9A9DC158-7A0A-849C-0F46-FFC519DBA4C7}"/>
              </a:ext>
            </a:extLst>
          </p:cNvPr>
          <p:cNvSpPr txBox="1"/>
          <p:nvPr/>
        </p:nvSpPr>
        <p:spPr>
          <a:xfrm>
            <a:off x="7574024" y="6004766"/>
            <a:ext cx="9846808" cy="2343655"/>
          </a:xfrm>
          <a:prstGeom prst="rect">
            <a:avLst/>
          </a:prstGeom>
        </p:spPr>
        <p:txBody>
          <a:bodyPr wrap="square" lIns="0" tIns="0" rIns="0" bIns="0" rtlCol="0" anchor="t">
            <a:spAutoFit/>
          </a:bodyPr>
          <a:lstStyle/>
          <a:p>
            <a:pPr algn="l" rtl="0">
              <a:lnSpc>
                <a:spcPts val="6302"/>
              </a:lnSpc>
              <a:spcBef>
                <a:spcPct val="0"/>
              </a:spcBef>
            </a:pPr>
            <a:r>
              <a:rPr lang="pt-br" sz="4800" b="0" i="0" u="none" baseline="0" dirty="0" err="1">
                <a:solidFill>
                  <a:schemeClr val="bg1"/>
                </a:solidFill>
                <a:latin typeface="Calibri (MS)"/>
                <a:ea typeface="Calibri (MS)"/>
                <a:cs typeface="Calibri (MS)"/>
                <a:sym typeface="Calibri (MS)"/>
              </a:rPr>
              <a:t>Educacion</a:t>
            </a:r>
            <a:r>
              <a:rPr lang="pt-br" sz="4800" b="0" i="1" baseline="0" dirty="0" err="1">
                <a:solidFill>
                  <a:schemeClr val="bg1"/>
                </a:solidFill>
                <a:latin typeface="Calibri (MS)"/>
                <a:ea typeface="Calibri (MS)"/>
                <a:cs typeface="Calibri (MS)"/>
                <a:sym typeface="Calibri (MS)"/>
              </a:rPr>
              <a:t>AL</a:t>
            </a:r>
            <a:r>
              <a:rPr lang="pt-br" sz="4501" b="0" i="0" u="none" baseline="0" dirty="0">
                <a:solidFill>
                  <a:srgbClr val="000000"/>
                </a:solidFill>
                <a:latin typeface="Calibri (MS)"/>
                <a:ea typeface="Calibri (MS)"/>
                <a:cs typeface="Calibri (MS)"/>
                <a:sym typeface="Calibri (MS)"/>
              </a:rPr>
              <a:t> </a:t>
            </a:r>
            <a:r>
              <a:rPr lang="pt-br" sz="3600" b="0" i="0" u="none" baseline="0" dirty="0">
                <a:solidFill>
                  <a:srgbClr val="000000"/>
                </a:solidFill>
                <a:latin typeface="Calibri (MS)"/>
                <a:ea typeface="Calibri (MS)"/>
                <a:cs typeface="Calibri (MS)"/>
                <a:sym typeface="Calibri (MS)"/>
              </a:rPr>
              <a:t>= conscientização, </a:t>
            </a:r>
            <a:br>
              <a:rPr lang="pt-br" sz="3600" b="0" i="0" u="none" baseline="0" dirty="0">
                <a:solidFill>
                  <a:srgbClr val="000000"/>
                </a:solidFill>
                <a:latin typeface="Calibri (MS)"/>
                <a:ea typeface="Calibri (MS)"/>
                <a:cs typeface="Calibri (MS)"/>
                <a:sym typeface="Calibri (MS)"/>
              </a:rPr>
            </a:br>
            <a:r>
              <a:rPr lang="pt-br" sz="3600" b="0" i="0" u="none" baseline="0" dirty="0">
                <a:solidFill>
                  <a:srgbClr val="000000"/>
                </a:solidFill>
                <a:latin typeface="Calibri (MS)"/>
                <a:ea typeface="Calibri (MS)"/>
                <a:cs typeface="Calibri (MS)"/>
                <a:sym typeface="Calibri (MS)"/>
              </a:rPr>
              <a:t>mas não aumenta a probabilidade de obter </a:t>
            </a:r>
            <a:br>
              <a:rPr lang="pt-br" sz="3600" b="0" i="0" u="none" baseline="0" dirty="0">
                <a:solidFill>
                  <a:srgbClr val="000000"/>
                </a:solidFill>
                <a:latin typeface="Calibri (MS)"/>
                <a:ea typeface="Calibri (MS)"/>
                <a:cs typeface="Calibri (MS)"/>
                <a:sym typeface="Calibri (MS)"/>
              </a:rPr>
            </a:br>
            <a:r>
              <a:rPr lang="pt-br" sz="3600" b="0" i="0" u="none" baseline="0" dirty="0">
                <a:solidFill>
                  <a:srgbClr val="000000"/>
                </a:solidFill>
                <a:latin typeface="Calibri (MS)"/>
                <a:ea typeface="Calibri (MS)"/>
                <a:cs typeface="Calibri (MS)"/>
                <a:sym typeface="Calibri (MS)"/>
              </a:rPr>
              <a:t>um certificado de conclusão</a:t>
            </a:r>
          </a:p>
        </p:txBody>
      </p:sp>
      <p:sp>
        <p:nvSpPr>
          <p:cNvPr id="18" name="Freeform 18">
            <a:extLst>
              <a:ext uri="{FF2B5EF4-FFF2-40B4-BE49-F238E27FC236}">
                <a16:creationId xmlns:a16="http://schemas.microsoft.com/office/drawing/2014/main" id="{8808EE24-52A7-5E40-2766-AB82E376FE35}"/>
              </a:ext>
            </a:extLst>
          </p:cNvPr>
          <p:cNvSpPr/>
          <p:nvPr/>
        </p:nvSpPr>
        <p:spPr>
          <a:xfrm>
            <a:off x="6507934" y="3863779"/>
            <a:ext cx="1225222" cy="1029187"/>
          </a:xfrm>
          <a:custGeom>
            <a:avLst/>
            <a:gdLst/>
            <a:ahLst/>
            <a:cxnLst/>
            <a:rect l="l" t="t" r="r" b="b"/>
            <a:pathLst>
              <a:path w="1225222" h="1029187">
                <a:moveTo>
                  <a:pt x="0" y="0"/>
                </a:moveTo>
                <a:lnTo>
                  <a:pt x="1225223" y="0"/>
                </a:lnTo>
                <a:lnTo>
                  <a:pt x="1225223" y="1029187"/>
                </a:lnTo>
                <a:lnTo>
                  <a:pt x="0" y="10291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19" name="Freeform 19">
            <a:extLst>
              <a:ext uri="{FF2B5EF4-FFF2-40B4-BE49-F238E27FC236}">
                <a16:creationId xmlns:a16="http://schemas.microsoft.com/office/drawing/2014/main" id="{A4566823-0ED4-E1EF-93C6-F01FED7F991D}"/>
              </a:ext>
            </a:extLst>
          </p:cNvPr>
          <p:cNvSpPr/>
          <p:nvPr/>
        </p:nvSpPr>
        <p:spPr>
          <a:xfrm>
            <a:off x="15955202" y="6557996"/>
            <a:ext cx="1225222" cy="1335392"/>
          </a:xfrm>
          <a:custGeom>
            <a:avLst/>
            <a:gdLst/>
            <a:ahLst/>
            <a:cxnLst/>
            <a:rect l="l" t="t" r="r" b="b"/>
            <a:pathLst>
              <a:path w="1225222" h="1335392">
                <a:moveTo>
                  <a:pt x="0" y="0"/>
                </a:moveTo>
                <a:lnTo>
                  <a:pt x="1225222" y="0"/>
                </a:lnTo>
                <a:lnTo>
                  <a:pt x="1225222" y="1335392"/>
                </a:lnTo>
                <a:lnTo>
                  <a:pt x="0" y="1335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sp>
        <p:nvSpPr>
          <p:cNvPr id="23" name="TextBox 23">
            <a:extLst>
              <a:ext uri="{FF2B5EF4-FFF2-40B4-BE49-F238E27FC236}">
                <a16:creationId xmlns:a16="http://schemas.microsoft.com/office/drawing/2014/main" id="{5E57A069-C1BC-007E-E6AA-740B706BCAAD}"/>
              </a:ext>
            </a:extLst>
          </p:cNvPr>
          <p:cNvSpPr txBox="1"/>
          <p:nvPr/>
        </p:nvSpPr>
        <p:spPr>
          <a:xfrm>
            <a:off x="3807955" y="519758"/>
            <a:ext cx="12382782" cy="1846659"/>
          </a:xfrm>
          <a:prstGeom prst="rect">
            <a:avLst/>
          </a:prstGeom>
        </p:spPr>
        <p:txBody>
          <a:bodyPr lIns="0" tIns="0" rIns="0" bIns="0" rtlCol="0" anchor="t">
            <a:spAutoFit/>
          </a:bodyPr>
          <a:lstStyle/>
          <a:p>
            <a:pPr algn="l" rtl="0">
              <a:lnSpc>
                <a:spcPts val="7186"/>
              </a:lnSpc>
            </a:pPr>
            <a:r>
              <a:rPr lang="pt-br" sz="5988" b="0" i="0" u="none" baseline="0" dirty="0">
                <a:solidFill>
                  <a:srgbClr val="FFFFFF"/>
                </a:solidFill>
                <a:latin typeface="Effra 2" panose="020B0604020202020204" charset="0"/>
                <a:ea typeface="Effra"/>
                <a:cs typeface="Effra 2" panose="020B0604020202020204" charset="0"/>
                <a:sym typeface="Effra"/>
              </a:rPr>
              <a:t>Acesso </a:t>
            </a:r>
            <a:r>
              <a:rPr lang="pt-br" sz="7200" b="0" i="0" u="none" baseline="0" dirty="0">
                <a:solidFill>
                  <a:srgbClr val="FFFFFF"/>
                </a:solidFill>
                <a:latin typeface="Effra 2" panose="020B0604020202020204" charset="0"/>
                <a:ea typeface="Effra"/>
                <a:cs typeface="Effra 2" panose="020B0604020202020204" charset="0"/>
                <a:sym typeface="Effra"/>
              </a:rPr>
              <a:t>à</a:t>
            </a:r>
            <a:r>
              <a:rPr lang="pt-br" sz="5988" b="0" i="0" u="none" baseline="0" dirty="0">
                <a:solidFill>
                  <a:srgbClr val="FFFFFF"/>
                </a:solidFill>
                <a:latin typeface="Effra 2" panose="020B0604020202020204" charset="0"/>
                <a:ea typeface="Effra"/>
                <a:cs typeface="Effra 2" panose="020B0604020202020204" charset="0"/>
                <a:sym typeface="Effra"/>
              </a:rPr>
              <a:t> Educa</a:t>
            </a:r>
            <a:r>
              <a:rPr lang="pt-br" sz="7200" b="0" i="0" u="none" baseline="0" dirty="0">
                <a:solidFill>
                  <a:srgbClr val="FFFFFF"/>
                </a:solidFill>
                <a:latin typeface="Effra 2" panose="020B0604020202020204" charset="0"/>
                <a:ea typeface="Effra"/>
                <a:cs typeface="Effra 2" panose="020B0604020202020204" charset="0"/>
                <a:sym typeface="Effra"/>
              </a:rPr>
              <a:t>çã</a:t>
            </a:r>
            <a:r>
              <a:rPr lang="pt-br" sz="5988" b="0" i="0" u="none" baseline="0" dirty="0">
                <a:solidFill>
                  <a:srgbClr val="FFFFFF"/>
                </a:solidFill>
                <a:latin typeface="Effra 2" panose="020B0604020202020204" charset="0"/>
                <a:ea typeface="Effra"/>
                <a:cs typeface="Effra 2" panose="020B0604020202020204" charset="0"/>
                <a:sym typeface="Effra"/>
              </a:rPr>
              <a:t>o </a:t>
            </a:r>
          </a:p>
          <a:p>
            <a:pPr algn="l" rtl="0">
              <a:lnSpc>
                <a:spcPts val="7186"/>
              </a:lnSpc>
            </a:pPr>
            <a:r>
              <a:rPr lang="pt-br" sz="5988" b="0" i="0" u="none" baseline="0" dirty="0">
                <a:solidFill>
                  <a:srgbClr val="FFFFFF"/>
                </a:solidFill>
                <a:latin typeface="Effra 2" panose="020B0604020202020204" charset="0"/>
                <a:ea typeface="Effra"/>
                <a:cs typeface="Effra 2" panose="020B0604020202020204" charset="0"/>
                <a:sym typeface="Effra"/>
              </a:rPr>
              <a:t>ou Empoderamento Econ</a:t>
            </a:r>
            <a:r>
              <a:rPr lang="pt-br" sz="6600" b="0" i="0" u="none" baseline="0" dirty="0">
                <a:solidFill>
                  <a:srgbClr val="FFFFFF"/>
                </a:solidFill>
                <a:latin typeface="Effra 2" panose="020B0604020202020204" charset="0"/>
                <a:ea typeface="Effra"/>
                <a:cs typeface="Effra 2" panose="020B0604020202020204" charset="0"/>
                <a:sym typeface="Effra"/>
              </a:rPr>
              <a:t>ô</a:t>
            </a:r>
            <a:r>
              <a:rPr lang="pt-br" sz="5988" b="0" i="0" u="none" baseline="0" dirty="0">
                <a:solidFill>
                  <a:srgbClr val="FFFFFF"/>
                </a:solidFill>
                <a:latin typeface="Effra 2" panose="020B0604020202020204" charset="0"/>
                <a:ea typeface="Effra"/>
                <a:cs typeface="Effra 2" panose="020B0604020202020204" charset="0"/>
                <a:sym typeface="Effra"/>
              </a:rPr>
              <a:t>mico</a:t>
            </a:r>
          </a:p>
        </p:txBody>
      </p:sp>
      <p:sp>
        <p:nvSpPr>
          <p:cNvPr id="24" name="Freeform 24">
            <a:extLst>
              <a:ext uri="{FF2B5EF4-FFF2-40B4-BE49-F238E27FC236}">
                <a16:creationId xmlns:a16="http://schemas.microsoft.com/office/drawing/2014/main" id="{45932A9A-66D2-03A0-5DFB-EB91CA5A8AF0}"/>
              </a:ext>
            </a:extLst>
          </p:cNvPr>
          <p:cNvSpPr/>
          <p:nvPr/>
        </p:nvSpPr>
        <p:spPr>
          <a:xfrm>
            <a:off x="983724" y="796917"/>
            <a:ext cx="1982724" cy="1263986"/>
          </a:xfrm>
          <a:custGeom>
            <a:avLst/>
            <a:gdLst/>
            <a:ahLst/>
            <a:cxnLst/>
            <a:rect l="l" t="t" r="r" b="b"/>
            <a:pathLst>
              <a:path w="1982724" h="1263986">
                <a:moveTo>
                  <a:pt x="0" y="0"/>
                </a:moveTo>
                <a:lnTo>
                  <a:pt x="1982724" y="0"/>
                </a:lnTo>
                <a:lnTo>
                  <a:pt x="1982724" y="1263986"/>
                </a:lnTo>
                <a:lnTo>
                  <a:pt x="0" y="12639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t-br"/>
          </a:p>
        </p:txBody>
      </p:sp>
    </p:spTree>
    <p:extLst>
      <p:ext uri="{BB962C8B-B14F-4D97-AF65-F5344CB8AC3E}">
        <p14:creationId xmlns:p14="http://schemas.microsoft.com/office/powerpoint/2010/main" val="1332761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pt-br"/>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br"/>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6979" b="-42639"/>
              </a:stretch>
            </a:blipFill>
          </p:spPr>
          <p:txBody>
            <a:bodyPr/>
            <a:lstStyle/>
            <a:p>
              <a:endParaRPr lang="pt-br"/>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pt-br"/>
          </a:p>
        </p:txBody>
      </p:sp>
      <p:sp>
        <p:nvSpPr>
          <p:cNvPr id="7" name="TextBox 7"/>
          <p:cNvSpPr txBox="1"/>
          <p:nvPr/>
        </p:nvSpPr>
        <p:spPr>
          <a:xfrm>
            <a:off x="2119463" y="3718746"/>
            <a:ext cx="7024537" cy="873760"/>
          </a:xfrm>
          <a:prstGeom prst="rect">
            <a:avLst/>
          </a:prstGeom>
        </p:spPr>
        <p:txBody>
          <a:bodyPr lIns="0" tIns="0" rIns="0" bIns="0" rtlCol="0" anchor="t">
            <a:spAutoFit/>
          </a:bodyPr>
          <a:lstStyle/>
          <a:p>
            <a:pPr algn="l" rtl="0">
              <a:lnSpc>
                <a:spcPts val="6439"/>
              </a:lnSpc>
            </a:pPr>
            <a:r>
              <a:rPr lang="pt-br" sz="4599" b="0" i="0" u="none" baseline="0">
                <a:solidFill>
                  <a:srgbClr val="000000"/>
                </a:solidFill>
                <a:latin typeface="Calibri (MS)"/>
                <a:ea typeface="Calibri (MS)"/>
                <a:cs typeface="Calibri (MS)"/>
                <a:sym typeface="Calibri (MS)"/>
              </a:rPr>
              <a:t>Impulsionado por associadas</a:t>
            </a:r>
          </a:p>
        </p:txBody>
      </p:sp>
      <p:sp>
        <p:nvSpPr>
          <p:cNvPr id="8" name="TextBox 8"/>
          <p:cNvSpPr txBox="1"/>
          <p:nvPr/>
        </p:nvSpPr>
        <p:spPr>
          <a:xfrm>
            <a:off x="2119463" y="1192810"/>
            <a:ext cx="8153208" cy="2000548"/>
          </a:xfrm>
          <a:prstGeom prst="rect">
            <a:avLst/>
          </a:prstGeom>
        </p:spPr>
        <p:txBody>
          <a:bodyPr lIns="0" tIns="0" rIns="0" bIns="0" rtlCol="0" anchor="t">
            <a:spAutoFit/>
          </a:bodyPr>
          <a:lstStyle/>
          <a:p>
            <a:pPr rtl="0">
              <a:lnSpc>
                <a:spcPts val="7799"/>
              </a:lnSpc>
            </a:pPr>
            <a:r>
              <a:rPr lang="pt-br" sz="6500" b="0" i="0" u="none" baseline="0" dirty="0">
                <a:solidFill>
                  <a:srgbClr val="A92A61"/>
                </a:solidFill>
                <a:latin typeface="Effra 2" panose="020B0604020202020204" charset="0"/>
                <a:ea typeface="Effra"/>
                <a:cs typeface="Effra 2" panose="020B0604020202020204" charset="0"/>
                <a:sym typeface="Effra"/>
              </a:rPr>
              <a:t>Liderado por </a:t>
            </a:r>
            <a:r>
              <a:rPr lang="pt-br" sz="6500" b="0" i="0" u="none" baseline="0" dirty="0" err="1">
                <a:solidFill>
                  <a:srgbClr val="A92A61"/>
                </a:solidFill>
                <a:latin typeface="Effra 2" panose="020B0604020202020204" charset="0"/>
                <a:ea typeface="Effra"/>
                <a:cs typeface="Effra 2" panose="020B0604020202020204" charset="0"/>
                <a:sym typeface="Effra"/>
              </a:rPr>
              <a:t>Soroptimistas</a:t>
            </a:r>
            <a:endParaRPr lang="pt-br" sz="6500" b="0" i="0" u="none" baseline="0" dirty="0">
              <a:solidFill>
                <a:srgbClr val="A92A61"/>
              </a:solidFill>
              <a:latin typeface="Effra 2" panose="020B0604020202020204" charset="0"/>
              <a:ea typeface="Effra"/>
              <a:cs typeface="Effra 2" panose="020B0604020202020204" charset="0"/>
              <a:sym typeface="Effra"/>
            </a:endParaRPr>
          </a:p>
        </p:txBody>
      </p:sp>
      <p:sp>
        <p:nvSpPr>
          <p:cNvPr id="9" name="Freeform 9"/>
          <p:cNvSpPr/>
          <p:nvPr/>
        </p:nvSpPr>
        <p:spPr>
          <a:xfrm>
            <a:off x="870475" y="1228186"/>
            <a:ext cx="804521" cy="910349"/>
          </a:xfrm>
          <a:custGeom>
            <a:avLst/>
            <a:gdLst/>
            <a:ahLst/>
            <a:cxnLst/>
            <a:rect l="l" t="t" r="r" b="b"/>
            <a:pathLst>
              <a:path w="804521" h="910349">
                <a:moveTo>
                  <a:pt x="0" y="0"/>
                </a:moveTo>
                <a:lnTo>
                  <a:pt x="804521" y="0"/>
                </a:lnTo>
                <a:lnTo>
                  <a:pt x="804521" y="910349"/>
                </a:lnTo>
                <a:lnTo>
                  <a:pt x="0" y="910349"/>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pt-br"/>
          </a:p>
        </p:txBody>
      </p:sp>
      <p:sp>
        <p:nvSpPr>
          <p:cNvPr id="10" name="TextBox 10"/>
          <p:cNvSpPr txBox="1"/>
          <p:nvPr/>
        </p:nvSpPr>
        <p:spPr>
          <a:xfrm>
            <a:off x="2119463" y="7118745"/>
            <a:ext cx="7024537" cy="1416177"/>
          </a:xfrm>
          <a:prstGeom prst="rect">
            <a:avLst/>
          </a:prstGeom>
        </p:spPr>
        <p:txBody>
          <a:bodyPr lIns="0" tIns="0" rIns="0" bIns="0" rtlCol="0" anchor="t">
            <a:spAutoFit/>
          </a:bodyPr>
          <a:lstStyle/>
          <a:p>
            <a:pPr algn="l" rtl="0">
              <a:lnSpc>
                <a:spcPts val="5243"/>
              </a:lnSpc>
            </a:pPr>
            <a:r>
              <a:rPr lang="pt-br" sz="4599" b="0" i="0" u="none" baseline="0">
                <a:solidFill>
                  <a:srgbClr val="000000"/>
                </a:solidFill>
                <a:latin typeface="Calibri (MS)"/>
                <a:ea typeface="Calibri (MS)"/>
                <a:cs typeface="Calibri (MS)"/>
                <a:sym typeface="Calibri (MS)"/>
              </a:rPr>
              <a:t>Participação prática das associadas do clube</a:t>
            </a:r>
          </a:p>
        </p:txBody>
      </p:sp>
      <p:sp>
        <p:nvSpPr>
          <p:cNvPr id="11" name="TextBox 11"/>
          <p:cNvSpPr txBox="1"/>
          <p:nvPr/>
        </p:nvSpPr>
        <p:spPr>
          <a:xfrm>
            <a:off x="2119463" y="5147537"/>
            <a:ext cx="7024537" cy="1416177"/>
          </a:xfrm>
          <a:prstGeom prst="rect">
            <a:avLst/>
          </a:prstGeom>
        </p:spPr>
        <p:txBody>
          <a:bodyPr lIns="0" tIns="0" rIns="0" bIns="0" rtlCol="0" anchor="t">
            <a:spAutoFit/>
          </a:bodyPr>
          <a:lstStyle/>
          <a:p>
            <a:pPr algn="l" rtl="0">
              <a:lnSpc>
                <a:spcPts val="5243"/>
              </a:lnSpc>
            </a:pPr>
            <a:r>
              <a:rPr lang="pt-br" sz="4599" b="0" i="0" u="none" baseline="0">
                <a:solidFill>
                  <a:srgbClr val="000000"/>
                </a:solidFill>
                <a:latin typeface="Calibri (MS)"/>
                <a:ea typeface="Calibri (MS)"/>
                <a:cs typeface="Calibri (MS)"/>
                <a:sym typeface="Calibri (MS)"/>
              </a:rPr>
              <a:t>Não se trata de uma doação para outra organização</a:t>
            </a:r>
          </a:p>
        </p:txBody>
      </p:sp>
      <p:grpSp>
        <p:nvGrpSpPr>
          <p:cNvPr id="12" name="Group 12"/>
          <p:cNvGrpSpPr/>
          <p:nvPr/>
        </p:nvGrpSpPr>
        <p:grpSpPr>
          <a:xfrm rot="5400000">
            <a:off x="1424673" y="4004894"/>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pt-br"/>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5" name="Group 15"/>
          <p:cNvGrpSpPr/>
          <p:nvPr/>
        </p:nvGrpSpPr>
        <p:grpSpPr>
          <a:xfrm rot="5400000">
            <a:off x="1416419" y="5339849"/>
            <a:ext cx="500647" cy="421559"/>
            <a:chOff x="0" y="0"/>
            <a:chExt cx="812800" cy="684401"/>
          </a:xfrm>
        </p:grpSpPr>
        <p:sp>
          <p:nvSpPr>
            <p:cNvPr id="16" name="Freeform 16"/>
            <p:cNvSpPr/>
            <p:nvPr/>
          </p:nvSpPr>
          <p:spPr>
            <a:xfrm>
              <a:off x="66617" y="88022"/>
              <a:ext cx="679567" cy="596379"/>
            </a:xfrm>
            <a:custGeom>
              <a:avLst/>
              <a:gdLst/>
              <a:ahLst/>
              <a:cxnLst/>
              <a:rect l="l" t="t" r="r" b="b"/>
              <a:pathLst>
                <a:path w="679567" h="596379">
                  <a:moveTo>
                    <a:pt x="418737" y="44941"/>
                  </a:moveTo>
                  <a:lnTo>
                    <a:pt x="667229" y="463415"/>
                  </a:lnTo>
                  <a:cubicBezTo>
                    <a:pt x="683383" y="490620"/>
                    <a:pt x="683694" y="524403"/>
                    <a:pt x="668042" y="551900"/>
                  </a:cubicBezTo>
                  <a:cubicBezTo>
                    <a:pt x="652390" y="579397"/>
                    <a:pt x="623185" y="596379"/>
                    <a:pt x="591545" y="596379"/>
                  </a:cubicBezTo>
                  <a:lnTo>
                    <a:pt x="88021" y="596379"/>
                  </a:lnTo>
                  <a:cubicBezTo>
                    <a:pt x="56381" y="596379"/>
                    <a:pt x="27176" y="579397"/>
                    <a:pt x="11524" y="551900"/>
                  </a:cubicBezTo>
                  <a:cubicBezTo>
                    <a:pt x="-4128" y="524403"/>
                    <a:pt x="-3817" y="490620"/>
                    <a:pt x="12337" y="463415"/>
                  </a:cubicBezTo>
                  <a:lnTo>
                    <a:pt x="260829" y="44941"/>
                  </a:lnTo>
                  <a:cubicBezTo>
                    <a:pt x="277374" y="17079"/>
                    <a:pt x="307379" y="0"/>
                    <a:pt x="339783" y="0"/>
                  </a:cubicBezTo>
                  <a:cubicBezTo>
                    <a:pt x="372187" y="0"/>
                    <a:pt x="402192" y="17079"/>
                    <a:pt x="418737" y="44941"/>
                  </a:cubicBezTo>
                  <a:close/>
                </a:path>
              </a:pathLst>
            </a:custGeom>
            <a:solidFill>
              <a:srgbClr val="518BC9">
                <a:alpha val="89804"/>
              </a:srgbClr>
            </a:solidFill>
          </p:spPr>
          <p:txBody>
            <a:bodyPr/>
            <a:lstStyle/>
            <a:p>
              <a:endParaRPr lang="pt-br"/>
            </a:p>
          </p:txBody>
        </p:sp>
        <p:sp>
          <p:nvSpPr>
            <p:cNvPr id="17" name="TextBox 17"/>
            <p:cNvSpPr txBox="1"/>
            <p:nvPr/>
          </p:nvSpPr>
          <p:spPr>
            <a:xfrm>
              <a:off x="127000" y="251082"/>
              <a:ext cx="558800" cy="384432"/>
            </a:xfrm>
            <a:prstGeom prst="rect">
              <a:avLst/>
            </a:prstGeom>
          </p:spPr>
          <p:txBody>
            <a:bodyPr lIns="50800" tIns="50800" rIns="50800" bIns="50800" rtlCol="0" anchor="ctr"/>
            <a:lstStyle/>
            <a:p>
              <a:pPr algn="ctr" rtl="0">
                <a:lnSpc>
                  <a:spcPts val="3750"/>
                </a:lnSpc>
              </a:pPr>
              <a:endParaRPr/>
            </a:p>
          </p:txBody>
        </p:sp>
      </p:grpSp>
      <p:grpSp>
        <p:nvGrpSpPr>
          <p:cNvPr id="18" name="Group 18"/>
          <p:cNvGrpSpPr/>
          <p:nvPr/>
        </p:nvGrpSpPr>
        <p:grpSpPr>
          <a:xfrm rot="5400000">
            <a:off x="1424673" y="7268621"/>
            <a:ext cx="500647" cy="438066"/>
            <a:chOff x="0" y="0"/>
            <a:chExt cx="812800" cy="711200"/>
          </a:xfrm>
        </p:grpSpPr>
        <p:sp>
          <p:nvSpPr>
            <p:cNvPr id="19" name="Freeform 19"/>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pt-br"/>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9"/>
          <p:cNvGrpSpPr/>
          <p:nvPr/>
        </p:nvGrpSpPr>
        <p:grpSpPr>
          <a:xfrm>
            <a:off x="3474094" y="2160169"/>
            <a:ext cx="11080106" cy="5014247"/>
            <a:chOff x="0" y="0"/>
            <a:chExt cx="952253" cy="1075768"/>
          </a:xfrm>
        </p:grpSpPr>
        <p:sp>
          <p:nvSpPr>
            <p:cNvPr id="50" name="Freeform 10"/>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pt-br"/>
            </a:p>
          </p:txBody>
        </p:sp>
        <p:sp>
          <p:nvSpPr>
            <p:cNvPr id="51" name="TextBox 11"/>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46" name="Group 19">
            <a:extLst>
              <a:ext uri="{FF2B5EF4-FFF2-40B4-BE49-F238E27FC236}">
                <a16:creationId xmlns:a16="http://schemas.microsoft.com/office/drawing/2014/main" id="{15A5F3CB-C727-FFBA-C253-D88555B3E17F}"/>
              </a:ext>
            </a:extLst>
          </p:cNvPr>
          <p:cNvGrpSpPr/>
          <p:nvPr/>
        </p:nvGrpSpPr>
        <p:grpSpPr>
          <a:xfrm>
            <a:off x="8090811" y="4610796"/>
            <a:ext cx="2099396" cy="2154982"/>
            <a:chOff x="0" y="0"/>
            <a:chExt cx="698500" cy="812800"/>
          </a:xfrm>
        </p:grpSpPr>
        <p:sp>
          <p:nvSpPr>
            <p:cNvPr id="47" name="Freeform 20">
              <a:extLst>
                <a:ext uri="{FF2B5EF4-FFF2-40B4-BE49-F238E27FC236}">
                  <a16:creationId xmlns:a16="http://schemas.microsoft.com/office/drawing/2014/main" id="{50C65C7D-2C16-8E9C-E9E6-674547FEB58D}"/>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293374"/>
            </a:solidFill>
          </p:spPr>
          <p:txBody>
            <a:bodyPr/>
            <a:lstStyle/>
            <a:p>
              <a:endParaRPr lang="pt-br"/>
            </a:p>
          </p:txBody>
        </p:sp>
        <p:sp>
          <p:nvSpPr>
            <p:cNvPr id="48" name="TextBox 21">
              <a:extLst>
                <a:ext uri="{FF2B5EF4-FFF2-40B4-BE49-F238E27FC236}">
                  <a16:creationId xmlns:a16="http://schemas.microsoft.com/office/drawing/2014/main" id="{4F269DA8-1A36-8107-E6E1-9FFBC253449F}"/>
                </a:ext>
              </a:extLst>
            </p:cNvPr>
            <p:cNvSpPr txBox="1"/>
            <p:nvPr/>
          </p:nvSpPr>
          <p:spPr>
            <a:xfrm>
              <a:off x="0" y="168275"/>
              <a:ext cx="698500" cy="504825"/>
            </a:xfrm>
            <a:prstGeom prst="rect">
              <a:avLst/>
            </a:prstGeom>
          </p:spPr>
          <p:txBody>
            <a:bodyPr lIns="50800" tIns="50800" rIns="50800" bIns="50800" rtlCol="0" anchor="ctr"/>
            <a:lstStyle/>
            <a:p>
              <a:pPr algn="ctr" rtl="0">
                <a:lnSpc>
                  <a:spcPts val="2100"/>
                </a:lnSpc>
              </a:pPr>
              <a:endParaRPr/>
            </a:p>
          </p:txBody>
        </p:sp>
      </p:grpSp>
      <p:sp>
        <p:nvSpPr>
          <p:cNvPr id="2" name="Freeform 2"/>
          <p:cNvSpPr/>
          <p:nvPr/>
        </p:nvSpPr>
        <p:spPr>
          <a:xfrm>
            <a:off x="-2743200" y="-7384161"/>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dirty="0"/>
          </a:p>
        </p:txBody>
      </p:sp>
      <p:sp>
        <p:nvSpPr>
          <p:cNvPr id="14" name="TextBox 14"/>
          <p:cNvSpPr txBox="1"/>
          <p:nvPr/>
        </p:nvSpPr>
        <p:spPr>
          <a:xfrm>
            <a:off x="9353311" y="5181668"/>
            <a:ext cx="1661344" cy="1074029"/>
          </a:xfrm>
          <a:prstGeom prst="rect">
            <a:avLst/>
          </a:prstGeom>
        </p:spPr>
        <p:txBody>
          <a:bodyPr lIns="50800" tIns="50800" rIns="50800" bIns="50800" rtlCol="0" anchor="ctr"/>
          <a:lstStyle/>
          <a:p>
            <a:pPr algn="ctr" rtl="0">
              <a:lnSpc>
                <a:spcPts val="2100"/>
              </a:lnSpc>
            </a:pPr>
            <a:endParaRPr/>
          </a:p>
        </p:txBody>
      </p:sp>
      <p:sp>
        <p:nvSpPr>
          <p:cNvPr id="15" name="Freeform 15"/>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pt-br"/>
          </a:p>
        </p:txBody>
      </p:sp>
      <p:sp>
        <p:nvSpPr>
          <p:cNvPr id="21" name="TextBox 21"/>
          <p:cNvSpPr txBox="1"/>
          <p:nvPr/>
        </p:nvSpPr>
        <p:spPr>
          <a:xfrm>
            <a:off x="10676670" y="3421640"/>
            <a:ext cx="899344" cy="649981"/>
          </a:xfrm>
          <a:prstGeom prst="rect">
            <a:avLst/>
          </a:prstGeom>
        </p:spPr>
        <p:txBody>
          <a:bodyPr lIns="50800" tIns="50800" rIns="50800" bIns="50800" rtlCol="0" anchor="ctr"/>
          <a:lstStyle/>
          <a:p>
            <a:pPr algn="ctr" rtl="0">
              <a:lnSpc>
                <a:spcPts val="2100"/>
              </a:lnSpc>
            </a:pPr>
            <a:endParaRPr/>
          </a:p>
        </p:txBody>
      </p:sp>
      <p:grpSp>
        <p:nvGrpSpPr>
          <p:cNvPr id="28" name="Group 28"/>
          <p:cNvGrpSpPr/>
          <p:nvPr/>
        </p:nvGrpSpPr>
        <p:grpSpPr>
          <a:xfrm>
            <a:off x="-674710" y="8498591"/>
            <a:ext cx="19281670" cy="2271793"/>
            <a:chOff x="0" y="0"/>
            <a:chExt cx="5078300" cy="598332"/>
          </a:xfrm>
        </p:grpSpPr>
        <p:sp>
          <p:nvSpPr>
            <p:cNvPr id="29" name="Freeform 29"/>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30" name="TextBox 30"/>
            <p:cNvSpPr txBox="1"/>
            <p:nvPr/>
          </p:nvSpPr>
          <p:spPr>
            <a:xfrm>
              <a:off x="0" y="-38100"/>
              <a:ext cx="5078300" cy="636432"/>
            </a:xfrm>
            <a:prstGeom prst="rect">
              <a:avLst/>
            </a:prstGeom>
          </p:spPr>
          <p:txBody>
            <a:bodyPr lIns="50800" tIns="50800" rIns="50800" bIns="50800" rtlCol="0" anchor="ctr"/>
            <a:lstStyle/>
            <a:p>
              <a:pPr algn="ctr" rtl="0">
                <a:lnSpc>
                  <a:spcPts val="2659"/>
                </a:lnSpc>
              </a:pPr>
              <a:endParaRPr/>
            </a:p>
          </p:txBody>
        </p:sp>
      </p:grpSp>
      <p:sp>
        <p:nvSpPr>
          <p:cNvPr id="34" name="TextBox 34"/>
          <p:cNvSpPr txBox="1"/>
          <p:nvPr/>
        </p:nvSpPr>
        <p:spPr>
          <a:xfrm>
            <a:off x="4114800" y="2694320"/>
            <a:ext cx="10149693" cy="1661096"/>
          </a:xfrm>
          <a:prstGeom prst="rect">
            <a:avLst/>
          </a:prstGeom>
        </p:spPr>
        <p:txBody>
          <a:bodyPr wrap="square" lIns="0" tIns="0" rIns="0" bIns="0" rtlCol="0" anchor="t">
            <a:spAutoFit/>
          </a:bodyPr>
          <a:lstStyle/>
          <a:p>
            <a:pPr algn="ctr" rtl="0">
              <a:lnSpc>
                <a:spcPts val="14557"/>
              </a:lnSpc>
            </a:pPr>
            <a:r>
              <a:rPr lang="pt-br" sz="8800" b="1" i="0" u="none" baseline="0" dirty="0">
                <a:solidFill>
                  <a:srgbClr val="A92A61"/>
                </a:solidFill>
                <a:latin typeface="Arial" panose="020B0604020202020204" pitchFamily="34" charset="0"/>
                <a:ea typeface="Calibri (MS) Bold"/>
                <a:cs typeface="Arial" panose="020B0604020202020204" pitchFamily="34" charset="0"/>
                <a:sym typeface="Calibri (MS) Bold"/>
              </a:rPr>
              <a:t>ATÉ 30 DE JUNHO</a:t>
            </a:r>
          </a:p>
        </p:txBody>
      </p:sp>
      <p:sp>
        <p:nvSpPr>
          <p:cNvPr id="39" name="TextBox 39"/>
          <p:cNvSpPr txBox="1"/>
          <p:nvPr/>
        </p:nvSpPr>
        <p:spPr>
          <a:xfrm>
            <a:off x="2209800" y="959532"/>
            <a:ext cx="13487400" cy="1000274"/>
          </a:xfrm>
          <a:prstGeom prst="rect">
            <a:avLst/>
          </a:prstGeom>
        </p:spPr>
        <p:txBody>
          <a:bodyPr wrap="square" lIns="0" tIns="0" rIns="0" bIns="0" rtlCol="0" anchor="t">
            <a:spAutoFit/>
          </a:bodyPr>
          <a:lstStyle/>
          <a:p>
            <a:pPr algn="ctr" rtl="0">
              <a:lnSpc>
                <a:spcPts val="7799"/>
              </a:lnSpc>
            </a:pPr>
            <a:r>
              <a:rPr lang="pt-br" sz="6500" b="0" i="0" u="none" baseline="0" dirty="0">
                <a:solidFill>
                  <a:srgbClr val="293374"/>
                </a:solidFill>
                <a:latin typeface="Effra 2" panose="020B0604020202020204" charset="0"/>
                <a:ea typeface="Effra"/>
                <a:cs typeface="Effra 2" panose="020B0604020202020204" charset="0"/>
                <a:sym typeface="Effra"/>
              </a:rPr>
              <a:t>Relat</a:t>
            </a:r>
            <a:r>
              <a:rPr lang="pt-br" sz="7200" b="0" i="0" u="none" baseline="0" dirty="0">
                <a:solidFill>
                  <a:srgbClr val="293374"/>
                </a:solidFill>
                <a:latin typeface="Effra 2" panose="020B0604020202020204" charset="0"/>
                <a:ea typeface="Effra"/>
                <a:cs typeface="Effra 2" panose="020B0604020202020204" charset="0"/>
                <a:sym typeface="Effra"/>
              </a:rPr>
              <a:t>ó</a:t>
            </a:r>
            <a:r>
              <a:rPr lang="pt-br" sz="6500" b="0" i="0" u="none" baseline="0" dirty="0">
                <a:solidFill>
                  <a:srgbClr val="293374"/>
                </a:solidFill>
                <a:latin typeface="Effra 2" panose="020B0604020202020204" charset="0"/>
                <a:ea typeface="Effra"/>
                <a:cs typeface="Effra 2" panose="020B0604020202020204" charset="0"/>
                <a:sym typeface="Effra"/>
              </a:rPr>
              <a:t>rios apresentados </a:t>
            </a:r>
            <a:r>
              <a:rPr lang="pt-br" sz="7200" b="0" i="0" u="none" baseline="0" dirty="0">
                <a:solidFill>
                  <a:srgbClr val="293374"/>
                </a:solidFill>
                <a:latin typeface="Effra 2" panose="020B0604020202020204" charset="0"/>
                <a:ea typeface="Effra"/>
                <a:cs typeface="Effra 2" panose="020B0604020202020204" charset="0"/>
                <a:sym typeface="Effra"/>
              </a:rPr>
              <a:t>à</a:t>
            </a:r>
            <a:r>
              <a:rPr lang="pt-br" sz="6500" b="0" i="0" u="none" baseline="0" dirty="0">
                <a:solidFill>
                  <a:srgbClr val="293374"/>
                </a:solidFill>
                <a:latin typeface="Effra 2" panose="020B0604020202020204" charset="0"/>
                <a:ea typeface="Effra"/>
                <a:cs typeface="Effra 2" panose="020B0604020202020204" charset="0"/>
                <a:sym typeface="Effra"/>
              </a:rPr>
              <a:t> SIA</a:t>
            </a:r>
          </a:p>
        </p:txBody>
      </p:sp>
      <p:sp>
        <p:nvSpPr>
          <p:cNvPr id="44" name="Freeform 4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pt-br"/>
          </a:p>
        </p:txBody>
      </p:sp>
      <p:sp>
        <p:nvSpPr>
          <p:cNvPr id="45" name="Freeform 13">
            <a:extLst>
              <a:ext uri="{FF2B5EF4-FFF2-40B4-BE49-F238E27FC236}">
                <a16:creationId xmlns:a16="http://schemas.microsoft.com/office/drawing/2014/main" id="{8B286910-6CCB-8AED-0CB5-D554985C864D}"/>
              </a:ext>
            </a:extLst>
          </p:cNvPr>
          <p:cNvSpPr/>
          <p:nvPr/>
        </p:nvSpPr>
        <p:spPr>
          <a:xfrm>
            <a:off x="8492119" y="4989925"/>
            <a:ext cx="1296780" cy="1296780"/>
          </a:xfrm>
          <a:custGeom>
            <a:avLst/>
            <a:gdLst/>
            <a:ahLst/>
            <a:cxnLst/>
            <a:rect l="l" t="t" r="r" b="b"/>
            <a:pathLst>
              <a:path w="1296780" h="1296780">
                <a:moveTo>
                  <a:pt x="0" y="0"/>
                </a:moveTo>
                <a:lnTo>
                  <a:pt x="1296781" y="0"/>
                </a:lnTo>
                <a:lnTo>
                  <a:pt x="1296781" y="1296781"/>
                </a:lnTo>
                <a:lnTo>
                  <a:pt x="0" y="12967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sp>
        <p:nvSpPr>
          <p:cNvPr id="54" name="TextBox 10">
            <a:extLst>
              <a:ext uri="{FF2B5EF4-FFF2-40B4-BE49-F238E27FC236}">
                <a16:creationId xmlns:a16="http://schemas.microsoft.com/office/drawing/2014/main" id="{7C93B0A7-F61F-5DAA-B7E5-D07AF64335F7}"/>
              </a:ext>
            </a:extLst>
          </p:cNvPr>
          <p:cNvSpPr txBox="1"/>
          <p:nvPr/>
        </p:nvSpPr>
        <p:spPr>
          <a:xfrm>
            <a:off x="1034952" y="8670161"/>
            <a:ext cx="14814648" cy="899157"/>
          </a:xfrm>
          <a:prstGeom prst="rect">
            <a:avLst/>
          </a:prstGeom>
        </p:spPr>
        <p:txBody>
          <a:bodyPr wrap="square" lIns="0" tIns="0" rIns="0" bIns="0" rtlCol="0" anchor="t">
            <a:spAutoFit/>
          </a:bodyPr>
          <a:lstStyle/>
          <a:p>
            <a:pPr algn="l" rtl="0">
              <a:lnSpc>
                <a:spcPts val="7799"/>
              </a:lnSpc>
            </a:pPr>
            <a:r>
              <a:rPr lang="pt-br" sz="4000" b="0" i="0" u="none" baseline="0" dirty="0">
                <a:solidFill>
                  <a:srgbClr val="FFFFFF"/>
                </a:solidFill>
                <a:latin typeface="Effra 2" panose="020B0604020202020204" charset="0"/>
                <a:ea typeface="Effra"/>
                <a:cs typeface="Effra 2" panose="020B0604020202020204" charset="0"/>
                <a:sym typeface="Effra"/>
              </a:rPr>
              <a:t>D</a:t>
            </a:r>
            <a:r>
              <a:rPr lang="pt-br" sz="4400" b="0" i="0" u="none" baseline="0" dirty="0">
                <a:solidFill>
                  <a:srgbClr val="FFFFFF"/>
                </a:solidFill>
                <a:latin typeface="Effra 2" panose="020B0604020202020204" charset="0"/>
                <a:ea typeface="Effra"/>
                <a:cs typeface="Effra 2" panose="020B0604020202020204" charset="0"/>
                <a:sym typeface="Effra"/>
              </a:rPr>
              <a:t>ú</a:t>
            </a:r>
            <a:r>
              <a:rPr lang="pt-br" sz="4000" b="0" i="0" u="none" baseline="0" dirty="0">
                <a:solidFill>
                  <a:srgbClr val="FFFFFF"/>
                </a:solidFill>
                <a:latin typeface="Effra 2" panose="020B0604020202020204" charset="0"/>
                <a:ea typeface="Effra"/>
                <a:cs typeface="Effra 2" panose="020B0604020202020204" charset="0"/>
                <a:sym typeface="Effra"/>
              </a:rPr>
              <a:t>vidas? Envie um e-mail para program@soroptimist.org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9">
            <a:extLst>
              <a:ext uri="{FF2B5EF4-FFF2-40B4-BE49-F238E27FC236}">
                <a16:creationId xmlns:a16="http://schemas.microsoft.com/office/drawing/2014/main" id="{5C1C33B0-EB1B-58FE-9825-5CB9960BE2D1}"/>
              </a:ext>
            </a:extLst>
          </p:cNvPr>
          <p:cNvGrpSpPr/>
          <p:nvPr/>
        </p:nvGrpSpPr>
        <p:grpSpPr>
          <a:xfrm>
            <a:off x="9391456" y="6334574"/>
            <a:ext cx="4353932" cy="3458569"/>
            <a:chOff x="0" y="0"/>
            <a:chExt cx="952253" cy="1075768"/>
          </a:xfrm>
        </p:grpSpPr>
        <p:sp>
          <p:nvSpPr>
            <p:cNvPr id="45" name="Freeform 10">
              <a:extLst>
                <a:ext uri="{FF2B5EF4-FFF2-40B4-BE49-F238E27FC236}">
                  <a16:creationId xmlns:a16="http://schemas.microsoft.com/office/drawing/2014/main" id="{A510B977-9F44-9176-21C5-518D8AB7A56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pt-br"/>
            </a:p>
          </p:txBody>
        </p:sp>
        <p:sp>
          <p:nvSpPr>
            <p:cNvPr id="46" name="TextBox 11">
              <a:extLst>
                <a:ext uri="{FF2B5EF4-FFF2-40B4-BE49-F238E27FC236}">
                  <a16:creationId xmlns:a16="http://schemas.microsoft.com/office/drawing/2014/main" id="{43D6987D-BEE1-69A1-4308-48EC9CD6E17D}"/>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41" name="Group 9">
            <a:extLst>
              <a:ext uri="{FF2B5EF4-FFF2-40B4-BE49-F238E27FC236}">
                <a16:creationId xmlns:a16="http://schemas.microsoft.com/office/drawing/2014/main" id="{796D1A27-BC7F-31D2-1E8F-C9ABA8A89CCC}"/>
              </a:ext>
            </a:extLst>
          </p:cNvPr>
          <p:cNvGrpSpPr/>
          <p:nvPr/>
        </p:nvGrpSpPr>
        <p:grpSpPr>
          <a:xfrm>
            <a:off x="3625937" y="6326508"/>
            <a:ext cx="4353932" cy="3458569"/>
            <a:chOff x="0" y="0"/>
            <a:chExt cx="952253" cy="1075768"/>
          </a:xfrm>
        </p:grpSpPr>
        <p:sp>
          <p:nvSpPr>
            <p:cNvPr id="42" name="Freeform 10">
              <a:extLst>
                <a:ext uri="{FF2B5EF4-FFF2-40B4-BE49-F238E27FC236}">
                  <a16:creationId xmlns:a16="http://schemas.microsoft.com/office/drawing/2014/main" id="{84A6B842-B982-4573-CDA5-2E367FD21B00}"/>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pt-br"/>
            </a:p>
          </p:txBody>
        </p:sp>
        <p:sp>
          <p:nvSpPr>
            <p:cNvPr id="43" name="TextBox 11">
              <a:extLst>
                <a:ext uri="{FF2B5EF4-FFF2-40B4-BE49-F238E27FC236}">
                  <a16:creationId xmlns:a16="http://schemas.microsoft.com/office/drawing/2014/main" id="{11FD0249-970C-2FA7-C8A5-5D7AA25C5ED5}"/>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38" name="Group 9">
            <a:extLst>
              <a:ext uri="{FF2B5EF4-FFF2-40B4-BE49-F238E27FC236}">
                <a16:creationId xmlns:a16="http://schemas.microsoft.com/office/drawing/2014/main" id="{38E5C615-B278-60D3-0F0B-4E1C10C60587}"/>
              </a:ext>
            </a:extLst>
          </p:cNvPr>
          <p:cNvGrpSpPr/>
          <p:nvPr/>
        </p:nvGrpSpPr>
        <p:grpSpPr>
          <a:xfrm>
            <a:off x="11658600" y="2704578"/>
            <a:ext cx="5715000" cy="3458569"/>
            <a:chOff x="0" y="0"/>
            <a:chExt cx="952253" cy="1075768"/>
          </a:xfrm>
        </p:grpSpPr>
        <p:sp>
          <p:nvSpPr>
            <p:cNvPr id="39" name="Freeform 10">
              <a:extLst>
                <a:ext uri="{FF2B5EF4-FFF2-40B4-BE49-F238E27FC236}">
                  <a16:creationId xmlns:a16="http://schemas.microsoft.com/office/drawing/2014/main" id="{62E277FD-3929-A5D8-822B-669BE9A6D4F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pt-br"/>
            </a:p>
          </p:txBody>
        </p:sp>
        <p:sp>
          <p:nvSpPr>
            <p:cNvPr id="40" name="TextBox 11">
              <a:extLst>
                <a:ext uri="{FF2B5EF4-FFF2-40B4-BE49-F238E27FC236}">
                  <a16:creationId xmlns:a16="http://schemas.microsoft.com/office/drawing/2014/main" id="{91EE7926-4EC3-79FA-937D-E9387447A75A}"/>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35" name="Group 9">
            <a:extLst>
              <a:ext uri="{FF2B5EF4-FFF2-40B4-BE49-F238E27FC236}">
                <a16:creationId xmlns:a16="http://schemas.microsoft.com/office/drawing/2014/main" id="{66ACC464-A4EF-D174-DD75-2808FBFA51C5}"/>
              </a:ext>
            </a:extLst>
          </p:cNvPr>
          <p:cNvGrpSpPr/>
          <p:nvPr/>
        </p:nvGrpSpPr>
        <p:grpSpPr>
          <a:xfrm>
            <a:off x="6524790" y="2699353"/>
            <a:ext cx="4353932" cy="3458569"/>
            <a:chOff x="0" y="0"/>
            <a:chExt cx="952253" cy="1075768"/>
          </a:xfrm>
        </p:grpSpPr>
        <p:sp>
          <p:nvSpPr>
            <p:cNvPr id="36" name="Freeform 10">
              <a:extLst>
                <a:ext uri="{FF2B5EF4-FFF2-40B4-BE49-F238E27FC236}">
                  <a16:creationId xmlns:a16="http://schemas.microsoft.com/office/drawing/2014/main" id="{9F76D6A8-F6EB-5887-5A88-9A7A9A28BA6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pt-br"/>
            </a:p>
          </p:txBody>
        </p:sp>
        <p:sp>
          <p:nvSpPr>
            <p:cNvPr id="37" name="TextBox 11">
              <a:extLst>
                <a:ext uri="{FF2B5EF4-FFF2-40B4-BE49-F238E27FC236}">
                  <a16:creationId xmlns:a16="http://schemas.microsoft.com/office/drawing/2014/main" id="{752BA9CE-4724-D5AB-864B-0D032468DEE5}"/>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32" name="Group 9">
            <a:extLst>
              <a:ext uri="{FF2B5EF4-FFF2-40B4-BE49-F238E27FC236}">
                <a16:creationId xmlns:a16="http://schemas.microsoft.com/office/drawing/2014/main" id="{5BA95225-C67C-1F51-3A96-8E1D541D1510}"/>
              </a:ext>
            </a:extLst>
          </p:cNvPr>
          <p:cNvGrpSpPr/>
          <p:nvPr/>
        </p:nvGrpSpPr>
        <p:grpSpPr>
          <a:xfrm>
            <a:off x="792596" y="2622333"/>
            <a:ext cx="4353932" cy="3458569"/>
            <a:chOff x="0" y="0"/>
            <a:chExt cx="952253" cy="1075768"/>
          </a:xfrm>
        </p:grpSpPr>
        <p:sp>
          <p:nvSpPr>
            <p:cNvPr id="33" name="Freeform 10">
              <a:extLst>
                <a:ext uri="{FF2B5EF4-FFF2-40B4-BE49-F238E27FC236}">
                  <a16:creationId xmlns:a16="http://schemas.microsoft.com/office/drawing/2014/main" id="{B6A3471D-5918-AC06-29A9-E5F32E484067}"/>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pt-br"/>
            </a:p>
          </p:txBody>
        </p:sp>
        <p:sp>
          <p:nvSpPr>
            <p:cNvPr id="34" name="TextBox 11">
              <a:extLst>
                <a:ext uri="{FF2B5EF4-FFF2-40B4-BE49-F238E27FC236}">
                  <a16:creationId xmlns:a16="http://schemas.microsoft.com/office/drawing/2014/main" id="{AA354CB3-8B4D-49ED-7D69-4FD9DC4E0A07}"/>
                </a:ext>
              </a:extLst>
            </p:cNvPr>
            <p:cNvSpPr txBox="1"/>
            <p:nvPr/>
          </p:nvSpPr>
          <p:spPr>
            <a:xfrm>
              <a:off x="0" y="28575"/>
              <a:ext cx="952253" cy="1047193"/>
            </a:xfrm>
            <a:prstGeom prst="rect">
              <a:avLst/>
            </a:prstGeom>
          </p:spPr>
          <p:txBody>
            <a:bodyPr lIns="50800" tIns="50800" rIns="50800" bIns="50800" rtlCol="0" anchor="ctr"/>
            <a:lstStyle/>
            <a:p>
              <a:pPr algn="ctr" rtl="0">
                <a:lnSpc>
                  <a:spcPts val="2100"/>
                </a:lnSpc>
              </a:pPr>
              <a:endParaRPr/>
            </a:p>
          </p:txBody>
        </p:sp>
      </p:grpSp>
      <p:grpSp>
        <p:nvGrpSpPr>
          <p:cNvPr id="2" name="Group 2"/>
          <p:cNvGrpSpPr/>
          <p:nvPr/>
        </p:nvGrpSpPr>
        <p:grpSpPr>
          <a:xfrm>
            <a:off x="-466923" y="-436199"/>
            <a:ext cx="19281670" cy="2691533"/>
            <a:chOff x="0" y="0"/>
            <a:chExt cx="5078300" cy="708881"/>
          </a:xfrm>
        </p:grpSpPr>
        <p:sp>
          <p:nvSpPr>
            <p:cNvPr id="3" name="Freeform 3"/>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4" name="TextBox 4"/>
            <p:cNvSpPr txBox="1"/>
            <p:nvPr/>
          </p:nvSpPr>
          <p:spPr>
            <a:xfrm>
              <a:off x="0" y="-38100"/>
              <a:ext cx="5078300" cy="746981"/>
            </a:xfrm>
            <a:prstGeom prst="rect">
              <a:avLst/>
            </a:prstGeom>
          </p:spPr>
          <p:txBody>
            <a:bodyPr lIns="50800" tIns="50800" rIns="50800" bIns="50800" rtlCol="0" anchor="ctr"/>
            <a:lstStyle/>
            <a:p>
              <a:pPr algn="ctr" rtl="0">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pt-br"/>
          </a:p>
        </p:txBody>
      </p:sp>
      <p:grpSp>
        <p:nvGrpSpPr>
          <p:cNvPr id="6" name="Group 6"/>
          <p:cNvGrpSpPr/>
          <p:nvPr/>
        </p:nvGrpSpPr>
        <p:grpSpPr>
          <a:xfrm>
            <a:off x="2168151" y="2893607"/>
            <a:ext cx="1697723" cy="169772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374"/>
            </a:solidFill>
          </p:spPr>
          <p:txBody>
            <a:bodyPr/>
            <a:lstStyle/>
            <a:p>
              <a:endParaRPr lang="pt-br"/>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9" name="TextBox 9"/>
          <p:cNvSpPr txBox="1"/>
          <p:nvPr/>
        </p:nvSpPr>
        <p:spPr>
          <a:xfrm>
            <a:off x="792596" y="4771134"/>
            <a:ext cx="4353932" cy="1154162"/>
          </a:xfrm>
          <a:prstGeom prst="rect">
            <a:avLst/>
          </a:prstGeom>
        </p:spPr>
        <p:txBody>
          <a:bodyPr wrap="square" lIns="0" tIns="0" rIns="0" bIns="0" rtlCol="0" anchor="t">
            <a:spAutoFit/>
          </a:bodyPr>
          <a:lstStyle/>
          <a:p>
            <a:pPr algn="ctr" rtl="0">
              <a:lnSpc>
                <a:spcPts val="4500"/>
              </a:lnSpc>
            </a:pPr>
            <a:r>
              <a:rPr lang="pt-br" sz="4000" b="1" i="0" u="none" baseline="0">
                <a:solidFill>
                  <a:srgbClr val="000000"/>
                </a:solidFill>
                <a:latin typeface="Calibri (MS) Bold"/>
                <a:ea typeface="Calibri (MS) Bold"/>
                <a:cs typeface="Calibri (MS) Bold"/>
                <a:sym typeface="Calibri (MS) Bold"/>
              </a:rPr>
              <a:t>Projetos de conscientização</a:t>
            </a:r>
          </a:p>
        </p:txBody>
      </p:sp>
      <p:sp>
        <p:nvSpPr>
          <p:cNvPr id="10" name="TextBox 10"/>
          <p:cNvSpPr txBox="1"/>
          <p:nvPr/>
        </p:nvSpPr>
        <p:spPr>
          <a:xfrm>
            <a:off x="1005748" y="694450"/>
            <a:ext cx="8153208" cy="1000274"/>
          </a:xfrm>
          <a:prstGeom prst="rect">
            <a:avLst/>
          </a:prstGeom>
        </p:spPr>
        <p:txBody>
          <a:bodyPr lIns="0" tIns="0" rIns="0" bIns="0" rtlCol="0" anchor="t">
            <a:spAutoFit/>
          </a:bodyPr>
          <a:lstStyle/>
          <a:p>
            <a:pPr algn="l" rtl="0">
              <a:lnSpc>
                <a:spcPts val="7799"/>
              </a:lnSpc>
            </a:pPr>
            <a:r>
              <a:rPr lang="pt-br" sz="6500" b="0" i="0" u="none" baseline="0" dirty="0">
                <a:solidFill>
                  <a:srgbClr val="FFFFFF"/>
                </a:solidFill>
                <a:latin typeface="Effra 2" panose="020B0604020202020204" charset="0"/>
                <a:ea typeface="Effra"/>
                <a:cs typeface="Effra 2" panose="020B0604020202020204" charset="0"/>
                <a:sym typeface="Effra"/>
              </a:rPr>
              <a:t>Projetos não elegíveis</a:t>
            </a:r>
          </a:p>
        </p:txBody>
      </p:sp>
      <p:sp>
        <p:nvSpPr>
          <p:cNvPr id="11" name="Freeform 11"/>
          <p:cNvSpPr/>
          <p:nvPr/>
        </p:nvSpPr>
        <p:spPr>
          <a:xfrm>
            <a:off x="2509186" y="3173431"/>
            <a:ext cx="1076863" cy="1076863"/>
          </a:xfrm>
          <a:custGeom>
            <a:avLst/>
            <a:gdLst/>
            <a:ahLst/>
            <a:cxnLst/>
            <a:rect l="l" t="t" r="r" b="b"/>
            <a:pathLst>
              <a:path w="1076863" h="1076863">
                <a:moveTo>
                  <a:pt x="0" y="0"/>
                </a:moveTo>
                <a:lnTo>
                  <a:pt x="1076863" y="0"/>
                </a:lnTo>
                <a:lnTo>
                  <a:pt x="1076863" y="1076863"/>
                </a:lnTo>
                <a:lnTo>
                  <a:pt x="0" y="1076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grpSp>
        <p:nvGrpSpPr>
          <p:cNvPr id="12" name="Group 12"/>
          <p:cNvGrpSpPr/>
          <p:nvPr/>
        </p:nvGrpSpPr>
        <p:grpSpPr>
          <a:xfrm>
            <a:off x="7852894" y="2893607"/>
            <a:ext cx="1697723" cy="1697723"/>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4075"/>
            </a:solidFill>
          </p:spPr>
          <p:txBody>
            <a:bodyPr/>
            <a:lstStyle/>
            <a:p>
              <a:endParaRPr lang="pt-br"/>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15" name="Freeform 15"/>
          <p:cNvSpPr/>
          <p:nvPr/>
        </p:nvSpPr>
        <p:spPr>
          <a:xfrm>
            <a:off x="8142285" y="3157338"/>
            <a:ext cx="1148854" cy="1054857"/>
          </a:xfrm>
          <a:custGeom>
            <a:avLst/>
            <a:gdLst/>
            <a:ahLst/>
            <a:cxnLst/>
            <a:rect l="l" t="t" r="r" b="b"/>
            <a:pathLst>
              <a:path w="1148854" h="1054857">
                <a:moveTo>
                  <a:pt x="0" y="0"/>
                </a:moveTo>
                <a:lnTo>
                  <a:pt x="1148853" y="0"/>
                </a:lnTo>
                <a:lnTo>
                  <a:pt x="1148853" y="1054856"/>
                </a:lnTo>
                <a:lnTo>
                  <a:pt x="0" y="10548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sp>
        <p:nvSpPr>
          <p:cNvPr id="16" name="TextBox 16"/>
          <p:cNvSpPr txBox="1"/>
          <p:nvPr/>
        </p:nvSpPr>
        <p:spPr>
          <a:xfrm>
            <a:off x="6524790" y="4826540"/>
            <a:ext cx="4353932" cy="1154162"/>
          </a:xfrm>
          <a:prstGeom prst="rect">
            <a:avLst/>
          </a:prstGeom>
        </p:spPr>
        <p:txBody>
          <a:bodyPr wrap="square" lIns="0" tIns="0" rIns="0" bIns="0" rtlCol="0" anchor="t">
            <a:spAutoFit/>
          </a:bodyPr>
          <a:lstStyle/>
          <a:p>
            <a:pPr algn="ctr" rtl="0">
              <a:lnSpc>
                <a:spcPts val="4500"/>
              </a:lnSpc>
            </a:pPr>
            <a:r>
              <a:rPr lang="pt-br" sz="4000" b="1" i="0" u="none" baseline="0">
                <a:solidFill>
                  <a:srgbClr val="000000"/>
                </a:solidFill>
                <a:latin typeface="Calibri (MS) Bold"/>
                <a:ea typeface="Calibri (MS) Bold"/>
                <a:cs typeface="Calibri (MS) Bold"/>
                <a:sym typeface="Calibri (MS) Bold"/>
              </a:rPr>
              <a:t>Empoderamento social geral</a:t>
            </a:r>
          </a:p>
        </p:txBody>
      </p:sp>
      <p:grpSp>
        <p:nvGrpSpPr>
          <p:cNvPr id="17" name="Group 17"/>
          <p:cNvGrpSpPr/>
          <p:nvPr/>
        </p:nvGrpSpPr>
        <p:grpSpPr>
          <a:xfrm>
            <a:off x="13535022" y="2893607"/>
            <a:ext cx="1697723" cy="1697723"/>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9701"/>
            </a:solidFill>
          </p:spPr>
          <p:txBody>
            <a:bodyPr/>
            <a:lstStyle/>
            <a:p>
              <a:endParaRPr lang="pt-br"/>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20" name="Freeform 20"/>
          <p:cNvSpPr/>
          <p:nvPr/>
        </p:nvSpPr>
        <p:spPr>
          <a:xfrm>
            <a:off x="13796008" y="3156283"/>
            <a:ext cx="1175751" cy="1116963"/>
          </a:xfrm>
          <a:custGeom>
            <a:avLst/>
            <a:gdLst/>
            <a:ahLst/>
            <a:cxnLst/>
            <a:rect l="l" t="t" r="r" b="b"/>
            <a:pathLst>
              <a:path w="1175751" h="1116963">
                <a:moveTo>
                  <a:pt x="0" y="0"/>
                </a:moveTo>
                <a:lnTo>
                  <a:pt x="1175751" y="0"/>
                </a:lnTo>
                <a:lnTo>
                  <a:pt x="1175751" y="1116964"/>
                </a:lnTo>
                <a:lnTo>
                  <a:pt x="0" y="11169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t-br"/>
          </a:p>
        </p:txBody>
      </p:sp>
      <p:sp>
        <p:nvSpPr>
          <p:cNvPr id="21" name="TextBox 21"/>
          <p:cNvSpPr txBox="1"/>
          <p:nvPr/>
        </p:nvSpPr>
        <p:spPr>
          <a:xfrm>
            <a:off x="11658600" y="4826540"/>
            <a:ext cx="5715000" cy="1154162"/>
          </a:xfrm>
          <a:prstGeom prst="rect">
            <a:avLst/>
          </a:prstGeom>
        </p:spPr>
        <p:txBody>
          <a:bodyPr wrap="square" lIns="0" tIns="0" rIns="0" bIns="0" rtlCol="0" anchor="t">
            <a:spAutoFit/>
          </a:bodyPr>
          <a:lstStyle/>
          <a:p>
            <a:pPr algn="ctr" rtl="0">
              <a:lnSpc>
                <a:spcPts val="4500"/>
              </a:lnSpc>
            </a:pPr>
            <a:r>
              <a:rPr lang="pt-br" sz="4000" b="1" i="0" u="none" baseline="0" dirty="0">
                <a:solidFill>
                  <a:srgbClr val="000000"/>
                </a:solidFill>
                <a:latin typeface="Calibri (MS) Bold"/>
                <a:ea typeface="Calibri (MS) Bold"/>
                <a:cs typeface="Calibri (MS) Bold"/>
                <a:sym typeface="Calibri (MS) Bold"/>
              </a:rPr>
              <a:t>Programas </a:t>
            </a:r>
            <a:r>
              <a:rPr lang="pt-br" sz="4000" b="1" i="0" u="none" baseline="0">
                <a:solidFill>
                  <a:srgbClr val="000000"/>
                </a:solidFill>
                <a:latin typeface="Calibri (MS) Bold"/>
                <a:ea typeface="Calibri (MS) Bold"/>
                <a:cs typeface="Calibri (MS) Bold"/>
                <a:sym typeface="Calibri (MS) Bold"/>
              </a:rPr>
              <a:t>de Sonhos - </a:t>
            </a:r>
            <a:r>
              <a:rPr lang="pt-br" sz="4000" b="1" i="0" u="none" baseline="0" dirty="0">
                <a:solidFill>
                  <a:srgbClr val="000000"/>
                </a:solidFill>
                <a:latin typeface="Calibri (MS) Bold"/>
                <a:ea typeface="Calibri (MS) Bold"/>
                <a:cs typeface="Calibri (MS) Bold"/>
                <a:sym typeface="Calibri (MS) Bold"/>
              </a:rPr>
              <a:t>trabalho relacionado</a:t>
            </a:r>
          </a:p>
        </p:txBody>
      </p:sp>
      <p:grpSp>
        <p:nvGrpSpPr>
          <p:cNvPr id="22" name="Group 22"/>
          <p:cNvGrpSpPr/>
          <p:nvPr/>
        </p:nvGrpSpPr>
        <p:grpSpPr>
          <a:xfrm>
            <a:off x="4978725" y="6619031"/>
            <a:ext cx="1697723" cy="1697723"/>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99AB"/>
            </a:solidFill>
          </p:spPr>
          <p:txBody>
            <a:bodyPr/>
            <a:lstStyle/>
            <a:p>
              <a:endParaRPr lang="pt-br"/>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grpSp>
        <p:nvGrpSpPr>
          <p:cNvPr id="25" name="Group 25"/>
          <p:cNvGrpSpPr/>
          <p:nvPr/>
        </p:nvGrpSpPr>
        <p:grpSpPr>
          <a:xfrm>
            <a:off x="10744200" y="6693911"/>
            <a:ext cx="1697723" cy="1697723"/>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B1A63"/>
            </a:solidFill>
          </p:spPr>
          <p:txBody>
            <a:bodyPr/>
            <a:lstStyle/>
            <a:p>
              <a:endParaRPr lang="pt-br"/>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rtl="0">
                <a:lnSpc>
                  <a:spcPts val="2659"/>
                </a:lnSpc>
              </a:pPr>
              <a:endParaRPr/>
            </a:p>
          </p:txBody>
        </p:sp>
      </p:grpSp>
      <p:sp>
        <p:nvSpPr>
          <p:cNvPr id="28" name="TextBox 28"/>
          <p:cNvSpPr txBox="1"/>
          <p:nvPr/>
        </p:nvSpPr>
        <p:spPr>
          <a:xfrm>
            <a:off x="3625936" y="8465950"/>
            <a:ext cx="4314046" cy="1154162"/>
          </a:xfrm>
          <a:prstGeom prst="rect">
            <a:avLst/>
          </a:prstGeom>
        </p:spPr>
        <p:txBody>
          <a:bodyPr wrap="square" lIns="0" tIns="0" rIns="0" bIns="0" rtlCol="0" anchor="t">
            <a:spAutoFit/>
          </a:bodyPr>
          <a:lstStyle/>
          <a:p>
            <a:pPr algn="ctr" rtl="0">
              <a:lnSpc>
                <a:spcPts val="4500"/>
              </a:lnSpc>
            </a:pPr>
            <a:r>
              <a:rPr lang="pt-br" sz="4000" b="1" i="0" u="none" baseline="0">
                <a:solidFill>
                  <a:srgbClr val="000000"/>
                </a:solidFill>
                <a:latin typeface="Calibri (MS) Bold"/>
                <a:ea typeface="Calibri (MS) Bold"/>
                <a:cs typeface="Calibri (MS) Bold"/>
                <a:sym typeface="Calibri (MS) Bold"/>
              </a:rPr>
              <a:t>Projetos de embelezamento</a:t>
            </a:r>
          </a:p>
        </p:txBody>
      </p:sp>
      <p:sp>
        <p:nvSpPr>
          <p:cNvPr id="29" name="TextBox 29"/>
          <p:cNvSpPr txBox="1"/>
          <p:nvPr/>
        </p:nvSpPr>
        <p:spPr>
          <a:xfrm>
            <a:off x="9391457" y="8515307"/>
            <a:ext cx="4353931" cy="1154162"/>
          </a:xfrm>
          <a:prstGeom prst="rect">
            <a:avLst/>
          </a:prstGeom>
        </p:spPr>
        <p:txBody>
          <a:bodyPr wrap="square" lIns="0" tIns="0" rIns="0" bIns="0" rtlCol="0" anchor="t">
            <a:spAutoFit/>
          </a:bodyPr>
          <a:lstStyle/>
          <a:p>
            <a:pPr algn="ctr" rtl="0">
              <a:lnSpc>
                <a:spcPts val="4500"/>
              </a:lnSpc>
            </a:pPr>
            <a:r>
              <a:rPr lang="pt-br" sz="4000" b="1" i="0" u="none" baseline="0">
                <a:solidFill>
                  <a:srgbClr val="000000"/>
                </a:solidFill>
                <a:latin typeface="Calibri (MS) Bold"/>
                <a:ea typeface="Calibri (MS) Bold"/>
                <a:cs typeface="Calibri (MS) Bold"/>
                <a:sym typeface="Calibri (MS) Bold"/>
              </a:rPr>
              <a:t>Apoiar outras organizações</a:t>
            </a:r>
          </a:p>
        </p:txBody>
      </p:sp>
      <p:sp>
        <p:nvSpPr>
          <p:cNvPr id="30" name="Freeform 30"/>
          <p:cNvSpPr/>
          <p:nvPr/>
        </p:nvSpPr>
        <p:spPr>
          <a:xfrm>
            <a:off x="5200479" y="7122199"/>
            <a:ext cx="1254215" cy="691386"/>
          </a:xfrm>
          <a:custGeom>
            <a:avLst/>
            <a:gdLst/>
            <a:ahLst/>
            <a:cxnLst/>
            <a:rect l="l" t="t" r="r" b="b"/>
            <a:pathLst>
              <a:path w="1254215" h="691386">
                <a:moveTo>
                  <a:pt x="0" y="0"/>
                </a:moveTo>
                <a:lnTo>
                  <a:pt x="1254215" y="0"/>
                </a:lnTo>
                <a:lnTo>
                  <a:pt x="1254215" y="691386"/>
                </a:lnTo>
                <a:lnTo>
                  <a:pt x="0" y="6913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t-br"/>
          </a:p>
        </p:txBody>
      </p:sp>
      <p:sp>
        <p:nvSpPr>
          <p:cNvPr id="31" name="Freeform 31"/>
          <p:cNvSpPr/>
          <p:nvPr/>
        </p:nvSpPr>
        <p:spPr>
          <a:xfrm>
            <a:off x="10998987" y="7030789"/>
            <a:ext cx="1188147" cy="1023967"/>
          </a:xfrm>
          <a:custGeom>
            <a:avLst/>
            <a:gdLst/>
            <a:ahLst/>
            <a:cxnLst/>
            <a:rect l="l" t="t" r="r" b="b"/>
            <a:pathLst>
              <a:path w="1188147" h="1023967">
                <a:moveTo>
                  <a:pt x="0" y="0"/>
                </a:moveTo>
                <a:lnTo>
                  <a:pt x="1188147" y="0"/>
                </a:lnTo>
                <a:lnTo>
                  <a:pt x="1188147" y="1023967"/>
                </a:lnTo>
                <a:lnTo>
                  <a:pt x="0" y="102396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t-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rtl="0">
                <a:lnSpc>
                  <a:spcPts val="3750"/>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t="-74" b="-74"/>
            </a:stretch>
          </a:blipFill>
        </p:spPr>
        <p:txBody>
          <a:bodyPr/>
          <a:lstStyle/>
          <a:p>
            <a:endParaRPr lang="pt-br"/>
          </a:p>
        </p:txBody>
      </p:sp>
      <p:grpSp>
        <p:nvGrpSpPr>
          <p:cNvPr id="6" name="Group 6"/>
          <p:cNvGrpSpPr/>
          <p:nvPr/>
        </p:nvGrpSpPr>
        <p:grpSpPr>
          <a:xfrm>
            <a:off x="1603033" y="3287629"/>
            <a:ext cx="4504672" cy="450467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9507" r="-5540" b="-31213"/>
              </a:stretch>
            </a:blipFill>
            <a:ln w="38100">
              <a:solidFill>
                <a:schemeClr val="bg1"/>
              </a:solidFill>
            </a:ln>
          </p:spPr>
          <p:txBody>
            <a:bodyPr/>
            <a:lstStyle/>
            <a:p>
              <a:endParaRPr lang="pt-br"/>
            </a:p>
          </p:txBody>
        </p:sp>
      </p:grpSp>
      <p:grpSp>
        <p:nvGrpSpPr>
          <p:cNvPr id="8" name="Group 8"/>
          <p:cNvGrpSpPr/>
          <p:nvPr/>
        </p:nvGrpSpPr>
        <p:grpSpPr>
          <a:xfrm>
            <a:off x="6891664" y="3467426"/>
            <a:ext cx="4504672" cy="450467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69470" r="-27102"/>
              </a:stretch>
            </a:blipFill>
            <a:ln w="38100">
              <a:solidFill>
                <a:schemeClr val="bg1"/>
              </a:solidFill>
            </a:ln>
          </p:spPr>
          <p:txBody>
            <a:bodyPr/>
            <a:lstStyle/>
            <a:p>
              <a:endParaRPr lang="pt-br"/>
            </a:p>
          </p:txBody>
        </p:sp>
      </p:grpSp>
      <p:grpSp>
        <p:nvGrpSpPr>
          <p:cNvPr id="10" name="Group 10"/>
          <p:cNvGrpSpPr/>
          <p:nvPr/>
        </p:nvGrpSpPr>
        <p:grpSpPr>
          <a:xfrm>
            <a:off x="12272636" y="3334766"/>
            <a:ext cx="4504672" cy="450467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t="-22909" r="-4681" b="-16666"/>
              </a:stretch>
            </a:blipFill>
            <a:ln w="38100">
              <a:solidFill>
                <a:schemeClr val="bg1"/>
              </a:solidFill>
            </a:ln>
          </p:spPr>
          <p:txBody>
            <a:bodyPr/>
            <a:lstStyle/>
            <a:p>
              <a:endParaRPr lang="pt-br"/>
            </a:p>
          </p:txBody>
        </p:sp>
      </p:grpSp>
      <p:sp>
        <p:nvSpPr>
          <p:cNvPr id="12" name="TextBox 12"/>
          <p:cNvSpPr txBox="1"/>
          <p:nvPr/>
        </p:nvSpPr>
        <p:spPr>
          <a:xfrm>
            <a:off x="5067396" y="538149"/>
            <a:ext cx="8153208" cy="1000274"/>
          </a:xfrm>
          <a:prstGeom prst="rect">
            <a:avLst/>
          </a:prstGeom>
        </p:spPr>
        <p:txBody>
          <a:bodyPr lIns="0" tIns="0" rIns="0" bIns="0" rtlCol="0" anchor="t">
            <a:spAutoFit/>
          </a:bodyPr>
          <a:lstStyle/>
          <a:p>
            <a:pPr algn="ctr" rtl="0">
              <a:lnSpc>
                <a:spcPts val="7799"/>
              </a:lnSpc>
            </a:pPr>
            <a:r>
              <a:rPr lang="pt-br" sz="6500" b="0" i="0" u="none" baseline="0" dirty="0">
                <a:solidFill>
                  <a:srgbClr val="293374"/>
                </a:solidFill>
                <a:latin typeface="Effra 2" panose="020B0604020202020204" charset="0"/>
                <a:ea typeface="Effra"/>
                <a:cs typeface="Effra 2" panose="020B0604020202020204" charset="0"/>
                <a:sym typeface="Effra"/>
              </a:rPr>
              <a:t>Novo projeto?</a:t>
            </a:r>
          </a:p>
        </p:txBody>
      </p:sp>
      <p:sp>
        <p:nvSpPr>
          <p:cNvPr id="13" name="TextBox 13"/>
          <p:cNvSpPr txBox="1"/>
          <p:nvPr/>
        </p:nvSpPr>
        <p:spPr>
          <a:xfrm>
            <a:off x="3108346" y="1745200"/>
            <a:ext cx="12071309" cy="857273"/>
          </a:xfrm>
          <a:prstGeom prst="rect">
            <a:avLst/>
          </a:prstGeom>
        </p:spPr>
        <p:txBody>
          <a:bodyPr lIns="0" tIns="0" rIns="0" bIns="0" rtlCol="0" anchor="t">
            <a:spAutoFit/>
          </a:bodyPr>
          <a:lstStyle/>
          <a:p>
            <a:pPr algn="ctr" rtl="0">
              <a:lnSpc>
                <a:spcPts val="6719"/>
              </a:lnSpc>
            </a:pPr>
            <a:r>
              <a:rPr lang="pt-br" sz="5600" b="0" i="0" u="none" baseline="0" dirty="0">
                <a:solidFill>
                  <a:srgbClr val="A92A61"/>
                </a:solidFill>
                <a:latin typeface="Effra 2" panose="020B0604020202020204" charset="0"/>
                <a:ea typeface="Effra"/>
                <a:cs typeface="Effra 2" panose="020B0604020202020204" charset="0"/>
                <a:sym typeface="Effra"/>
              </a:rPr>
              <a:t>Comece com um destes projetos!</a:t>
            </a:r>
          </a:p>
        </p:txBody>
      </p:sp>
      <p:sp>
        <p:nvSpPr>
          <p:cNvPr id="14" name="TextBox 14"/>
          <p:cNvSpPr txBox="1"/>
          <p:nvPr/>
        </p:nvSpPr>
        <p:spPr>
          <a:xfrm>
            <a:off x="1052551" y="8164898"/>
            <a:ext cx="5605636" cy="1102866"/>
          </a:xfrm>
          <a:prstGeom prst="rect">
            <a:avLst/>
          </a:prstGeom>
        </p:spPr>
        <p:txBody>
          <a:bodyPr lIns="0" tIns="0" rIns="0" bIns="0" rtlCol="0" anchor="t">
            <a:spAutoFit/>
          </a:bodyPr>
          <a:lstStyle/>
          <a:p>
            <a:pPr algn="ctr" rtl="0">
              <a:lnSpc>
                <a:spcPts val="4316"/>
              </a:lnSpc>
            </a:pPr>
            <a:r>
              <a:rPr lang="pt-br" sz="3600" b="0" i="0" u="none" baseline="0" dirty="0">
                <a:solidFill>
                  <a:srgbClr val="FDFDFD"/>
                </a:solidFill>
                <a:latin typeface="Effra 2" panose="020B0604020202020204" charset="0"/>
                <a:ea typeface="Effra"/>
                <a:cs typeface="Effra 2" panose="020B0604020202020204" charset="0"/>
                <a:sym typeface="Effra"/>
              </a:rPr>
              <a:t>Conceder uma bolsa </a:t>
            </a:r>
            <a:br>
              <a:rPr lang="pt-br" sz="3600" b="0" i="0" u="none" baseline="0" dirty="0">
                <a:solidFill>
                  <a:srgbClr val="FDFDFD"/>
                </a:solidFill>
                <a:latin typeface="Effra 2" panose="020B0604020202020204" charset="0"/>
                <a:ea typeface="Effra"/>
                <a:cs typeface="Effra 2" panose="020B0604020202020204" charset="0"/>
                <a:sym typeface="Effra"/>
              </a:rPr>
            </a:br>
            <a:r>
              <a:rPr lang="pt-br" sz="3600" b="0" i="0" u="none" baseline="0" dirty="0">
                <a:solidFill>
                  <a:srgbClr val="FDFDFD"/>
                </a:solidFill>
                <a:latin typeface="Effra 2" panose="020B0604020202020204" charset="0"/>
                <a:ea typeface="Effra"/>
                <a:cs typeface="Effra 2" panose="020B0604020202020204" charset="0"/>
                <a:sym typeface="Effra"/>
              </a:rPr>
              <a:t>de estudos ou pr</a:t>
            </a:r>
            <a:r>
              <a:rPr lang="pt-br" sz="4000" b="0" i="0" u="none" baseline="0" dirty="0">
                <a:solidFill>
                  <a:srgbClr val="FDFDFD"/>
                </a:solidFill>
                <a:latin typeface="Effra 2" panose="020B0604020202020204" charset="0"/>
                <a:ea typeface="Effra"/>
                <a:cs typeface="Effra 2" panose="020B0604020202020204" charset="0"/>
                <a:sym typeface="Effra"/>
              </a:rPr>
              <a:t>ê</a:t>
            </a:r>
            <a:r>
              <a:rPr lang="pt-br" sz="3600" b="0" i="0" u="none" baseline="0" dirty="0">
                <a:solidFill>
                  <a:srgbClr val="FDFDFD"/>
                </a:solidFill>
                <a:latin typeface="Effra 2" panose="020B0604020202020204" charset="0"/>
                <a:ea typeface="Effra"/>
                <a:cs typeface="Effra 2" panose="020B0604020202020204" charset="0"/>
                <a:sym typeface="Effra"/>
              </a:rPr>
              <a:t>mio</a:t>
            </a:r>
          </a:p>
        </p:txBody>
      </p:sp>
      <p:sp>
        <p:nvSpPr>
          <p:cNvPr id="15" name="TextBox 15"/>
          <p:cNvSpPr txBox="1"/>
          <p:nvPr/>
        </p:nvSpPr>
        <p:spPr>
          <a:xfrm>
            <a:off x="6891664" y="8160240"/>
            <a:ext cx="5055154" cy="562526"/>
          </a:xfrm>
          <a:prstGeom prst="rect">
            <a:avLst/>
          </a:prstGeom>
        </p:spPr>
        <p:txBody>
          <a:bodyPr lIns="0" tIns="0" rIns="0" bIns="0" rtlCol="0" anchor="t">
            <a:spAutoFit/>
          </a:bodyPr>
          <a:lstStyle/>
          <a:p>
            <a:pPr algn="ctr" rtl="0">
              <a:lnSpc>
                <a:spcPts val="4319"/>
              </a:lnSpc>
            </a:pPr>
            <a:r>
              <a:rPr lang="pt-br" sz="3600" b="0" i="0" u="none" baseline="0" dirty="0">
                <a:solidFill>
                  <a:srgbClr val="FDFDFD"/>
                </a:solidFill>
                <a:latin typeface="Effra 2" panose="020B0604020202020204" charset="0"/>
                <a:ea typeface="Effra"/>
                <a:cs typeface="Effra 2" panose="020B0604020202020204" charset="0"/>
                <a:sym typeface="Effra"/>
              </a:rPr>
              <a:t>Eliminar obst</a:t>
            </a:r>
            <a:r>
              <a:rPr lang="pt-br" sz="4400" b="0" i="0" u="none" baseline="0" dirty="0">
                <a:solidFill>
                  <a:srgbClr val="FDFDFD"/>
                </a:solidFill>
                <a:latin typeface="Effra 2" panose="020B0604020202020204" charset="0"/>
                <a:ea typeface="Effra"/>
                <a:cs typeface="Effra 2" panose="020B0604020202020204" charset="0"/>
                <a:sym typeface="Effra"/>
              </a:rPr>
              <a:t>á</a:t>
            </a:r>
            <a:r>
              <a:rPr lang="pt-br" sz="3600" b="0" i="0" u="none" baseline="0" dirty="0">
                <a:solidFill>
                  <a:srgbClr val="FDFDFD"/>
                </a:solidFill>
                <a:latin typeface="Effra 2" panose="020B0604020202020204" charset="0"/>
                <a:ea typeface="Effra"/>
                <a:cs typeface="Effra 2" panose="020B0604020202020204" charset="0"/>
                <a:sym typeface="Effra"/>
              </a:rPr>
              <a:t>culos</a:t>
            </a:r>
          </a:p>
        </p:txBody>
      </p:sp>
      <p:sp>
        <p:nvSpPr>
          <p:cNvPr id="16" name="TextBox 16"/>
          <p:cNvSpPr txBox="1"/>
          <p:nvPr/>
        </p:nvSpPr>
        <p:spPr>
          <a:xfrm>
            <a:off x="12512224" y="8160240"/>
            <a:ext cx="4380748" cy="552464"/>
          </a:xfrm>
          <a:prstGeom prst="rect">
            <a:avLst/>
          </a:prstGeom>
        </p:spPr>
        <p:txBody>
          <a:bodyPr lIns="0" tIns="0" rIns="0" bIns="0" rtlCol="0" anchor="t">
            <a:spAutoFit/>
          </a:bodyPr>
          <a:lstStyle/>
          <a:p>
            <a:pPr algn="ctr" rtl="0">
              <a:lnSpc>
                <a:spcPts val="4319"/>
              </a:lnSpc>
            </a:pPr>
            <a:r>
              <a:rPr lang="pt-br" sz="3600" b="0" i="0" u="none" baseline="0" dirty="0">
                <a:solidFill>
                  <a:srgbClr val="FDFDFD"/>
                </a:solidFill>
                <a:latin typeface="Effra 2" panose="020B0604020202020204" charset="0"/>
                <a:ea typeface="Effra"/>
                <a:cs typeface="Effra 2" panose="020B0604020202020204" charset="0"/>
                <a:sym typeface="Effra"/>
              </a:rPr>
              <a:t>Oferecer uma aula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7">
            <a:extLst>
              <a:ext uri="{FF2B5EF4-FFF2-40B4-BE49-F238E27FC236}">
                <a16:creationId xmlns:a16="http://schemas.microsoft.com/office/drawing/2014/main" id="{76BE32D9-241E-D8B9-CBBE-2B2DE1B072CB}"/>
              </a:ext>
            </a:extLst>
          </p:cNvPr>
          <p:cNvGrpSpPr/>
          <p:nvPr/>
        </p:nvGrpSpPr>
        <p:grpSpPr>
          <a:xfrm>
            <a:off x="1066800" y="2938605"/>
            <a:ext cx="8915400" cy="6926792"/>
            <a:chOff x="0" y="-66675"/>
            <a:chExt cx="1681754" cy="1704046"/>
          </a:xfrm>
        </p:grpSpPr>
        <p:sp>
          <p:nvSpPr>
            <p:cNvPr id="13" name="Freeform 8">
              <a:extLst>
                <a:ext uri="{FF2B5EF4-FFF2-40B4-BE49-F238E27FC236}">
                  <a16:creationId xmlns:a16="http://schemas.microsoft.com/office/drawing/2014/main" id="{2BE1441A-6D8F-40F9-4AC9-26EF41A53985}"/>
                </a:ext>
              </a:extLst>
            </p:cNvPr>
            <p:cNvSpPr/>
            <p:nvPr/>
          </p:nvSpPr>
          <p:spPr>
            <a:xfrm>
              <a:off x="352496" y="16270"/>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dirty="0"/>
            </a:p>
          </p:txBody>
        </p:sp>
        <p:sp>
          <p:nvSpPr>
            <p:cNvPr id="14" name="TextBox 9">
              <a:extLst>
                <a:ext uri="{FF2B5EF4-FFF2-40B4-BE49-F238E27FC236}">
                  <a16:creationId xmlns:a16="http://schemas.microsoft.com/office/drawing/2014/main" id="{57939FCF-0D69-C44E-C4B6-E07B71DB353F}"/>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3" name="Freeform 3"/>
          <p:cNvSpPr/>
          <p:nvPr/>
        </p:nvSpPr>
        <p:spPr>
          <a:xfrm rot="-6203709" flipH="1">
            <a:off x="7718602" y="69378"/>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pt-br"/>
          </a:p>
        </p:txBody>
      </p:sp>
      <p:sp>
        <p:nvSpPr>
          <p:cNvPr id="9" name="TextBox 9"/>
          <p:cNvSpPr txBox="1"/>
          <p:nvPr/>
        </p:nvSpPr>
        <p:spPr>
          <a:xfrm>
            <a:off x="11880372" y="913435"/>
            <a:ext cx="6324600" cy="4050340"/>
          </a:xfrm>
          <a:prstGeom prst="rect">
            <a:avLst/>
          </a:prstGeom>
        </p:spPr>
        <p:txBody>
          <a:bodyPr wrap="square" lIns="0" tIns="0" rIns="0" bIns="0" rtlCol="0" anchor="t">
            <a:spAutoFit/>
          </a:bodyPr>
          <a:lstStyle/>
          <a:p>
            <a:pPr algn="ctr" rtl="0">
              <a:lnSpc>
                <a:spcPts val="8000"/>
              </a:lnSpc>
            </a:pPr>
            <a:r>
              <a:rPr lang="pt-br" sz="6000" b="0" i="0" u="none" baseline="0" dirty="0">
                <a:solidFill>
                  <a:schemeClr val="bg1"/>
                </a:solidFill>
                <a:latin typeface="Calibri (MS)"/>
                <a:ea typeface="Calibri (MS)"/>
                <a:cs typeface="Calibri (MS)"/>
                <a:sym typeface="Calibri (MS)"/>
              </a:rPr>
              <a:t>Não elegível - </a:t>
            </a:r>
          </a:p>
          <a:p>
            <a:pPr algn="ctr" rtl="0">
              <a:lnSpc>
                <a:spcPts val="8000"/>
              </a:lnSpc>
            </a:pPr>
            <a:r>
              <a:rPr lang="pt-br" sz="6000" b="0" i="0" u="none" baseline="0" dirty="0">
                <a:solidFill>
                  <a:schemeClr val="bg1"/>
                </a:solidFill>
                <a:latin typeface="Calibri (MS)"/>
                <a:ea typeface="Calibri (MS)"/>
                <a:cs typeface="Calibri (MS)"/>
                <a:sym typeface="Calibri (MS)"/>
              </a:rPr>
              <a:t>Candidata ao </a:t>
            </a:r>
            <a:r>
              <a:rPr lang="pt-br" sz="6000" b="0" i="1" u="none" baseline="0" dirty="0">
                <a:solidFill>
                  <a:schemeClr val="bg1"/>
                </a:solidFill>
                <a:latin typeface="Calibri (MS)"/>
                <a:ea typeface="Calibri (MS)"/>
                <a:cs typeface="Calibri (MS)"/>
                <a:sym typeface="Calibri (MS)"/>
              </a:rPr>
              <a:t>Prêmio Viva </a:t>
            </a:r>
            <a:br>
              <a:rPr lang="pt-br" sz="6000" b="0" i="1" u="none" baseline="0" dirty="0">
                <a:solidFill>
                  <a:schemeClr val="bg1"/>
                </a:solidFill>
                <a:latin typeface="Calibri (MS)"/>
                <a:ea typeface="Calibri (MS)"/>
                <a:cs typeface="Calibri (MS)"/>
                <a:sym typeface="Calibri (MS)"/>
              </a:rPr>
            </a:br>
            <a:r>
              <a:rPr lang="pt-br" sz="6000" b="0" i="1" u="none" baseline="0" dirty="0">
                <a:solidFill>
                  <a:schemeClr val="bg1"/>
                </a:solidFill>
                <a:latin typeface="Calibri (MS)"/>
                <a:ea typeface="Calibri (MS)"/>
                <a:cs typeface="Calibri (MS)"/>
                <a:sym typeface="Calibri (MS)"/>
              </a:rPr>
              <a:t>o Seu Sonho</a:t>
            </a:r>
            <a:r>
              <a:rPr lang="pt-br" sz="6000" b="0" i="0" u="none" baseline="0" dirty="0">
                <a:solidFill>
                  <a:schemeClr val="bg1"/>
                </a:solidFill>
                <a:latin typeface="Calibri (MS)"/>
                <a:ea typeface="Calibri (MS)"/>
                <a:cs typeface="Calibri (MS)"/>
                <a:sym typeface="Calibri (MS)"/>
              </a:rPr>
              <a:t>? </a:t>
            </a:r>
          </a:p>
        </p:txBody>
      </p:sp>
      <p:sp>
        <p:nvSpPr>
          <p:cNvPr id="10" name="TextBox 10"/>
          <p:cNvSpPr txBox="1"/>
          <p:nvPr/>
        </p:nvSpPr>
        <p:spPr>
          <a:xfrm>
            <a:off x="579730" y="976157"/>
            <a:ext cx="10240669" cy="2000548"/>
          </a:xfrm>
          <a:prstGeom prst="rect">
            <a:avLst/>
          </a:prstGeom>
        </p:spPr>
        <p:txBody>
          <a:bodyPr wrap="square" lIns="0" tIns="0" rIns="0" bIns="0" rtlCol="0" anchor="t">
            <a:spAutoFit/>
          </a:bodyPr>
          <a:lstStyle/>
          <a:p>
            <a:pPr algn="l" rtl="0">
              <a:lnSpc>
                <a:spcPts val="7799"/>
              </a:lnSpc>
            </a:pPr>
            <a:r>
              <a:rPr lang="pt-br" sz="6500" b="0" i="0" u="none" baseline="0" dirty="0">
                <a:solidFill>
                  <a:srgbClr val="293374"/>
                </a:solidFill>
                <a:latin typeface="Arial" panose="020B0604020202020204" pitchFamily="34" charset="0"/>
                <a:ea typeface="Effra"/>
                <a:cs typeface="Arial" panose="020B0604020202020204" pitchFamily="34" charset="0"/>
                <a:sym typeface="Effra"/>
              </a:rPr>
              <a:t>Conceder uma </a:t>
            </a:r>
            <a:r>
              <a:rPr lang="pt-br" sz="6500" b="0" i="0" u="none" baseline="0" dirty="0">
                <a:solidFill>
                  <a:srgbClr val="F69170"/>
                </a:solidFill>
                <a:latin typeface="Arial" panose="020B0604020202020204" pitchFamily="34" charset="0"/>
                <a:ea typeface="Effra"/>
                <a:cs typeface="Arial" panose="020B0604020202020204" pitchFamily="34" charset="0"/>
                <a:sym typeface="Effra"/>
              </a:rPr>
              <a:t>BOLSA DE ESTUDOS</a:t>
            </a:r>
            <a:r>
              <a:rPr lang="pt-br" sz="6500" b="0" i="0" u="none" baseline="0" dirty="0">
                <a:solidFill>
                  <a:srgbClr val="293374"/>
                </a:solidFill>
                <a:latin typeface="Arial" panose="020B0604020202020204" pitchFamily="34" charset="0"/>
                <a:ea typeface="Effra"/>
                <a:cs typeface="Arial" panose="020B0604020202020204" pitchFamily="34" charset="0"/>
                <a:sym typeface="Effra"/>
              </a:rPr>
              <a:t> ou </a:t>
            </a:r>
            <a:r>
              <a:rPr lang="pt-br" sz="6500" b="0" i="0" u="none" baseline="0" dirty="0">
                <a:solidFill>
                  <a:srgbClr val="F69170"/>
                </a:solidFill>
                <a:latin typeface="Arial" panose="020B0604020202020204" pitchFamily="34" charset="0"/>
                <a:ea typeface="Effra"/>
                <a:cs typeface="Arial" panose="020B0604020202020204" pitchFamily="34" charset="0"/>
                <a:sym typeface="Effra"/>
              </a:rPr>
              <a:t>PRÊMIO</a:t>
            </a:r>
          </a:p>
        </p:txBody>
      </p:sp>
      <p:sp>
        <p:nvSpPr>
          <p:cNvPr id="11" name="Freeform 12">
            <a:extLst>
              <a:ext uri="{FF2B5EF4-FFF2-40B4-BE49-F238E27FC236}">
                <a16:creationId xmlns:a16="http://schemas.microsoft.com/office/drawing/2014/main" id="{82522C07-2541-60EA-6D14-950394B457D4}"/>
              </a:ext>
            </a:extLst>
          </p:cNvPr>
          <p:cNvSpPr/>
          <p:nvPr/>
        </p:nvSpPr>
        <p:spPr>
          <a:xfrm>
            <a:off x="3959749" y="4152900"/>
            <a:ext cx="4803251" cy="4572000"/>
          </a:xfrm>
          <a:custGeom>
            <a:avLst/>
            <a:gdLst/>
            <a:ahLst/>
            <a:cxnLst/>
            <a:rect l="l" t="t" r="r" b="b"/>
            <a:pathLst>
              <a:path w="3431651" h="3158679">
                <a:moveTo>
                  <a:pt x="0" y="0"/>
                </a:moveTo>
                <a:lnTo>
                  <a:pt x="3431651" y="0"/>
                </a:lnTo>
                <a:lnTo>
                  <a:pt x="3431651" y="3158679"/>
                </a:lnTo>
                <a:lnTo>
                  <a:pt x="0" y="31586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sp>
        <p:nvSpPr>
          <p:cNvPr id="15" name="TextBox 13">
            <a:extLst>
              <a:ext uri="{FF2B5EF4-FFF2-40B4-BE49-F238E27FC236}">
                <a16:creationId xmlns:a16="http://schemas.microsoft.com/office/drawing/2014/main" id="{3C00E0AE-BDB6-5FFE-6EF7-DEFF7BBD3374}"/>
              </a:ext>
            </a:extLst>
          </p:cNvPr>
          <p:cNvSpPr txBox="1"/>
          <p:nvPr/>
        </p:nvSpPr>
        <p:spPr>
          <a:xfrm>
            <a:off x="12480118" y="5292069"/>
            <a:ext cx="5724854" cy="1604350"/>
          </a:xfrm>
          <a:prstGeom prst="rect">
            <a:avLst/>
          </a:prstGeom>
        </p:spPr>
        <p:txBody>
          <a:bodyPr wrap="square" lIns="0" tIns="0" rIns="0" bIns="0" rtlCol="0" anchor="t">
            <a:spAutoFit/>
          </a:bodyPr>
          <a:lstStyle/>
          <a:p>
            <a:pPr algn="ctr" rtl="0">
              <a:lnSpc>
                <a:spcPts val="6450"/>
              </a:lnSpc>
              <a:spcBef>
                <a:spcPct val="0"/>
              </a:spcBef>
            </a:pPr>
            <a:r>
              <a:rPr lang="pt-br" sz="4300" b="0" i="0" u="none" baseline="0">
                <a:solidFill>
                  <a:srgbClr val="F69170"/>
                </a:solidFill>
                <a:latin typeface="Calibri (MS)"/>
                <a:ea typeface="Calibri (MS)"/>
                <a:cs typeface="Calibri (MS)"/>
                <a:sym typeface="Calibri (MS)"/>
              </a:rPr>
              <a:t>Ofereça uma bolsa de estudos diferente!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1879" y="-160766"/>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rtl="0">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pt-br"/>
          </a:p>
        </p:txBody>
      </p:sp>
      <p:sp>
        <p:nvSpPr>
          <p:cNvPr id="6" name="TextBox 6"/>
          <p:cNvSpPr txBox="1"/>
          <p:nvPr/>
        </p:nvSpPr>
        <p:spPr>
          <a:xfrm>
            <a:off x="1028700" y="648813"/>
            <a:ext cx="12855864" cy="1000274"/>
          </a:xfrm>
          <a:prstGeom prst="rect">
            <a:avLst/>
          </a:prstGeom>
        </p:spPr>
        <p:txBody>
          <a:bodyPr lIns="0" tIns="0" rIns="0" bIns="0" rtlCol="0" anchor="t">
            <a:spAutoFit/>
          </a:bodyPr>
          <a:lstStyle/>
          <a:p>
            <a:pPr algn="l" rtl="0">
              <a:lnSpc>
                <a:spcPts val="7799"/>
              </a:lnSpc>
            </a:pPr>
            <a:r>
              <a:rPr lang="pt-br" sz="6500" b="1" i="0" u="none" baseline="0" dirty="0">
                <a:solidFill>
                  <a:srgbClr val="FFFFFF"/>
                </a:solidFill>
                <a:latin typeface="Calibri (MS) Bold"/>
                <a:ea typeface="Calibri (MS) Bold"/>
                <a:cs typeface="Calibri (MS) Bold"/>
                <a:sym typeface="Calibri (MS) Bold"/>
              </a:rPr>
              <a:t>Eliminar obstáculos</a:t>
            </a:r>
          </a:p>
        </p:txBody>
      </p:sp>
      <p:grpSp>
        <p:nvGrpSpPr>
          <p:cNvPr id="7" name="Group 7"/>
          <p:cNvGrpSpPr/>
          <p:nvPr/>
        </p:nvGrpSpPr>
        <p:grpSpPr>
          <a:xfrm>
            <a:off x="831324" y="3103182"/>
            <a:ext cx="5047025" cy="6155118"/>
            <a:chOff x="0" y="0"/>
            <a:chExt cx="1329258" cy="1621101"/>
          </a:xfrm>
        </p:grpSpPr>
        <p:sp>
          <p:nvSpPr>
            <p:cNvPr id="8" name="Freeform 8"/>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a:p>
          </p:txBody>
        </p:sp>
        <p:sp>
          <p:nvSpPr>
            <p:cNvPr id="9" name="TextBox 9"/>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sp>
        <p:nvSpPr>
          <p:cNvPr id="10" name="TextBox 10"/>
          <p:cNvSpPr txBox="1"/>
          <p:nvPr/>
        </p:nvSpPr>
        <p:spPr>
          <a:xfrm>
            <a:off x="6542524" y="3230733"/>
            <a:ext cx="11769539" cy="3825534"/>
          </a:xfrm>
          <a:prstGeom prst="rect">
            <a:avLst/>
          </a:prstGeom>
        </p:spPr>
        <p:txBody>
          <a:bodyPr wrap="square" lIns="0" tIns="0" rIns="0" bIns="0" rtlCol="0" anchor="t">
            <a:spAutoFit/>
          </a:bodyPr>
          <a:lstStyle/>
          <a:p>
            <a:pPr marL="469557" lvl="1" algn="l" rtl="0">
              <a:lnSpc>
                <a:spcPts val="6000"/>
              </a:lnSpc>
            </a:pPr>
            <a:r>
              <a:rPr lang="pt-br" sz="4000" b="0" i="0" u="none" baseline="0" dirty="0">
                <a:solidFill>
                  <a:srgbClr val="000000"/>
                </a:solidFill>
                <a:latin typeface="Calibri (MS)"/>
                <a:ea typeface="Calibri (MS)"/>
                <a:cs typeface="Calibri (MS)"/>
                <a:sym typeface="Calibri (MS)"/>
              </a:rPr>
              <a:t>Itens de higiene menstrual</a:t>
            </a:r>
          </a:p>
          <a:p>
            <a:pPr marL="469557" lvl="1" algn="l" rtl="0">
              <a:lnSpc>
                <a:spcPts val="6000"/>
              </a:lnSpc>
            </a:pPr>
            <a:r>
              <a:rPr lang="pt-br" sz="4000" b="0" i="0" u="none" baseline="0" dirty="0">
                <a:solidFill>
                  <a:srgbClr val="000000"/>
                </a:solidFill>
                <a:latin typeface="Calibri (MS)"/>
                <a:ea typeface="Calibri (MS)"/>
                <a:cs typeface="Calibri (MS)"/>
                <a:sym typeface="Calibri (MS)"/>
              </a:rPr>
              <a:t>Pagamento de taxas de licenciamento ou de exames</a:t>
            </a:r>
          </a:p>
          <a:p>
            <a:pPr marL="469557" lvl="1" algn="l" rtl="0">
              <a:lnSpc>
                <a:spcPts val="6089"/>
              </a:lnSpc>
            </a:pPr>
            <a:r>
              <a:rPr lang="pt-br" sz="4000" b="0" i="0" u="none" baseline="0" dirty="0">
                <a:solidFill>
                  <a:srgbClr val="000000"/>
                </a:solidFill>
                <a:latin typeface="Calibri (MS)"/>
                <a:ea typeface="Calibri (MS)"/>
                <a:cs typeface="Calibri (MS)"/>
                <a:sym typeface="Calibri (MS)"/>
              </a:rPr>
              <a:t>Livros didáticos</a:t>
            </a:r>
          </a:p>
          <a:p>
            <a:pPr marL="469557" lvl="1" algn="l" rtl="0">
              <a:lnSpc>
                <a:spcPts val="6089"/>
              </a:lnSpc>
            </a:pPr>
            <a:r>
              <a:rPr lang="pt-br" sz="4000" b="0" i="0" u="none" baseline="0" dirty="0">
                <a:solidFill>
                  <a:srgbClr val="000000"/>
                </a:solidFill>
                <a:latin typeface="Calibri (MS)"/>
                <a:ea typeface="Calibri (MS)"/>
                <a:cs typeface="Calibri (MS)"/>
                <a:sym typeface="Calibri (MS)"/>
              </a:rPr>
              <a:t>Cartões de combustível</a:t>
            </a:r>
          </a:p>
          <a:p>
            <a:pPr marL="469557" lvl="1" algn="l" rtl="0">
              <a:lnSpc>
                <a:spcPts val="6089"/>
              </a:lnSpc>
            </a:pPr>
            <a:r>
              <a:rPr lang="pt-br" sz="4000" b="0" i="0" u="none" baseline="0" dirty="0">
                <a:solidFill>
                  <a:srgbClr val="000000"/>
                </a:solidFill>
                <a:latin typeface="Calibri (MS)"/>
                <a:ea typeface="Calibri (MS)"/>
                <a:cs typeface="Calibri (MS)"/>
                <a:sym typeface="Calibri (MS)"/>
              </a:rPr>
              <a:t>Peças de vestuário profissional ou uniforme</a:t>
            </a:r>
          </a:p>
        </p:txBody>
      </p:sp>
      <p:sp>
        <p:nvSpPr>
          <p:cNvPr id="12" name="Freeform 12"/>
          <p:cNvSpPr/>
          <p:nvPr/>
        </p:nvSpPr>
        <p:spPr>
          <a:xfrm>
            <a:off x="6477000" y="7734300"/>
            <a:ext cx="1325736" cy="1183219"/>
          </a:xfrm>
          <a:custGeom>
            <a:avLst/>
            <a:gdLst/>
            <a:ahLst/>
            <a:cxnLst/>
            <a:rect l="l" t="t" r="r" b="b"/>
            <a:pathLst>
              <a:path w="1325736" h="1183219">
                <a:moveTo>
                  <a:pt x="0" y="0"/>
                </a:moveTo>
                <a:lnTo>
                  <a:pt x="1325736" y="0"/>
                </a:lnTo>
                <a:lnTo>
                  <a:pt x="1325736" y="1183220"/>
                </a:lnTo>
                <a:lnTo>
                  <a:pt x="0" y="11832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13" name="TextBox 13"/>
          <p:cNvSpPr txBox="1"/>
          <p:nvPr/>
        </p:nvSpPr>
        <p:spPr>
          <a:xfrm>
            <a:off x="7938766" y="7550728"/>
            <a:ext cx="8839200" cy="1243354"/>
          </a:xfrm>
          <a:prstGeom prst="rect">
            <a:avLst/>
          </a:prstGeom>
        </p:spPr>
        <p:txBody>
          <a:bodyPr wrap="square" lIns="0" tIns="0" rIns="0" bIns="0" rtlCol="0" anchor="t">
            <a:spAutoFit/>
          </a:bodyPr>
          <a:lstStyle/>
          <a:p>
            <a:pPr algn="ctr" rtl="0">
              <a:lnSpc>
                <a:spcPts val="5015"/>
              </a:lnSpc>
            </a:pPr>
            <a:r>
              <a:rPr lang="pt-br" sz="3582" b="1" i="0" u="none" baseline="0" dirty="0">
                <a:solidFill>
                  <a:srgbClr val="1F497D"/>
                </a:solidFill>
                <a:latin typeface="Calibri (MS)"/>
                <a:ea typeface="Calibri (MS)"/>
                <a:cs typeface="Calibri (MS)"/>
                <a:sym typeface="Calibri (MS)"/>
              </a:rPr>
              <a:t>Consultar as agências locais para identificar </a:t>
            </a:r>
            <a:br>
              <a:rPr lang="pt-br" sz="3582" b="1" i="0" u="none" baseline="0" dirty="0">
                <a:solidFill>
                  <a:srgbClr val="1F497D"/>
                </a:solidFill>
                <a:latin typeface="Calibri (MS)"/>
                <a:ea typeface="Calibri (MS)"/>
                <a:cs typeface="Calibri (MS)"/>
                <a:sym typeface="Calibri (MS)"/>
              </a:rPr>
            </a:br>
            <a:r>
              <a:rPr lang="pt-br" sz="3582" b="1" i="0" u="none" baseline="0" dirty="0">
                <a:solidFill>
                  <a:srgbClr val="1F497D"/>
                </a:solidFill>
                <a:latin typeface="Calibri (MS)"/>
                <a:ea typeface="Calibri (MS)"/>
                <a:cs typeface="Calibri (MS)"/>
                <a:sym typeface="Calibri (MS)"/>
              </a:rPr>
              <a:t>o que mulheres e meninas precisam</a:t>
            </a:r>
          </a:p>
        </p:txBody>
      </p:sp>
      <p:sp>
        <p:nvSpPr>
          <p:cNvPr id="14" name="TextBox 14"/>
          <p:cNvSpPr txBox="1"/>
          <p:nvPr/>
        </p:nvSpPr>
        <p:spPr>
          <a:xfrm>
            <a:off x="831325" y="3429000"/>
            <a:ext cx="5047024" cy="5593326"/>
          </a:xfrm>
          <a:prstGeom prst="rect">
            <a:avLst/>
          </a:prstGeom>
        </p:spPr>
        <p:txBody>
          <a:bodyPr wrap="square" lIns="0" tIns="0" rIns="0" bIns="0" rtlCol="0" anchor="t">
            <a:spAutoFit/>
          </a:bodyPr>
          <a:lstStyle/>
          <a:p>
            <a:pPr algn="ctr" rtl="0">
              <a:lnSpc>
                <a:spcPts val="6200"/>
              </a:lnSpc>
            </a:pPr>
            <a:r>
              <a:rPr lang="pt-br" sz="6690" b="1" i="0" u="none" baseline="0" dirty="0">
                <a:solidFill>
                  <a:srgbClr val="A92A61"/>
                </a:solidFill>
                <a:latin typeface="Calibri (MS)"/>
                <a:ea typeface="Calibri (MS)"/>
                <a:cs typeface="Calibri (MS)"/>
                <a:sym typeface="Calibri (MS)"/>
              </a:rPr>
              <a:t>Fornecer </a:t>
            </a:r>
            <a:br>
              <a:rPr lang="pt-br" sz="6690" b="1" i="0" u="none" baseline="0" dirty="0">
                <a:solidFill>
                  <a:srgbClr val="A92A61"/>
                </a:solidFill>
                <a:latin typeface="Calibri (MS)"/>
                <a:ea typeface="Calibri (MS)"/>
                <a:cs typeface="Calibri (MS)"/>
                <a:sym typeface="Calibri (MS)"/>
              </a:rPr>
            </a:br>
            <a:r>
              <a:rPr lang="pt-br" sz="6690" b="1" i="0" u="none" baseline="0" dirty="0">
                <a:solidFill>
                  <a:srgbClr val="A92A61"/>
                </a:solidFill>
                <a:latin typeface="Calibri (MS)"/>
                <a:ea typeface="Calibri (MS)"/>
                <a:cs typeface="Calibri (MS)"/>
                <a:sym typeface="Calibri (MS)"/>
              </a:rPr>
              <a:t>os itens </a:t>
            </a:r>
            <a:r>
              <a:rPr lang="pt-br" sz="6690" b="0" i="0" u="none" baseline="0" dirty="0">
                <a:solidFill>
                  <a:srgbClr val="000000"/>
                </a:solidFill>
                <a:latin typeface="Calibri (MS)"/>
                <a:ea typeface="Calibri (MS)"/>
                <a:cs typeface="Calibri (MS)"/>
                <a:sym typeface="Calibri (MS)"/>
              </a:rPr>
              <a:t>necessários para </a:t>
            </a:r>
            <a:br>
              <a:rPr lang="pt-br" sz="6690" b="0" i="0" u="none" baseline="0" dirty="0">
                <a:solidFill>
                  <a:srgbClr val="000000"/>
                </a:solidFill>
                <a:latin typeface="Calibri (MS)"/>
                <a:ea typeface="Calibri (MS)"/>
                <a:cs typeface="Calibri (MS)"/>
                <a:sym typeface="Calibri (MS)"/>
              </a:rPr>
            </a:br>
            <a:r>
              <a:rPr lang="pt-br" sz="6690" b="1" i="0" u="none" baseline="0" dirty="0">
                <a:solidFill>
                  <a:srgbClr val="A92A61"/>
                </a:solidFill>
                <a:latin typeface="Calibri (MS)"/>
                <a:ea typeface="Calibri (MS)"/>
                <a:cs typeface="Calibri (MS)"/>
                <a:sym typeface="Calibri (MS)"/>
              </a:rPr>
              <a:t>educação</a:t>
            </a:r>
            <a:r>
              <a:rPr lang="pt-br" sz="6690" b="0" i="0" u="none" baseline="0" dirty="0">
                <a:solidFill>
                  <a:srgbClr val="000000"/>
                </a:solidFill>
                <a:latin typeface="Calibri (MS)"/>
                <a:ea typeface="Calibri (MS)"/>
                <a:cs typeface="Calibri (MS)"/>
                <a:sym typeface="Calibri (MS)"/>
              </a:rPr>
              <a:t> </a:t>
            </a:r>
          </a:p>
          <a:p>
            <a:pPr algn="ctr" rtl="0">
              <a:lnSpc>
                <a:spcPts val="6200"/>
              </a:lnSpc>
            </a:pPr>
            <a:r>
              <a:rPr lang="pt-br" sz="6690" b="0" i="0" u="none" baseline="0" dirty="0">
                <a:solidFill>
                  <a:srgbClr val="000000"/>
                </a:solidFill>
                <a:latin typeface="Calibri (MS)"/>
                <a:ea typeface="Calibri (MS)"/>
                <a:cs typeface="Calibri (MS)"/>
                <a:sym typeface="Calibri (MS)"/>
              </a:rPr>
              <a:t>ou </a:t>
            </a:r>
          </a:p>
          <a:p>
            <a:pPr algn="ctr" rtl="0">
              <a:lnSpc>
                <a:spcPts val="6200"/>
              </a:lnSpc>
            </a:pPr>
            <a:r>
              <a:rPr lang="pt-br" sz="6690" b="1" i="0" u="none" baseline="0" dirty="0">
                <a:solidFill>
                  <a:srgbClr val="A92A61"/>
                </a:solidFill>
                <a:latin typeface="Calibri (MS)"/>
                <a:ea typeface="Calibri (MS)"/>
                <a:cs typeface="Calibri (MS)"/>
                <a:sym typeface="Calibri (MS)"/>
              </a:rPr>
              <a:t>trabalho</a:t>
            </a:r>
          </a:p>
        </p:txBody>
      </p:sp>
      <p:grpSp>
        <p:nvGrpSpPr>
          <p:cNvPr id="15" name="Group 5">
            <a:extLst>
              <a:ext uri="{FF2B5EF4-FFF2-40B4-BE49-F238E27FC236}">
                <a16:creationId xmlns:a16="http://schemas.microsoft.com/office/drawing/2014/main" id="{C16C292A-F6B7-C764-66D8-57B64096BB2B}"/>
              </a:ext>
            </a:extLst>
          </p:cNvPr>
          <p:cNvGrpSpPr/>
          <p:nvPr/>
        </p:nvGrpSpPr>
        <p:grpSpPr>
          <a:xfrm rot="5400000">
            <a:off x="6531783" y="3543813"/>
            <a:ext cx="312818" cy="265240"/>
            <a:chOff x="0" y="0"/>
            <a:chExt cx="812800" cy="711200"/>
          </a:xfrm>
        </p:grpSpPr>
        <p:sp>
          <p:nvSpPr>
            <p:cNvPr id="16" name="Freeform 6">
              <a:extLst>
                <a:ext uri="{FF2B5EF4-FFF2-40B4-BE49-F238E27FC236}">
                  <a16:creationId xmlns:a16="http://schemas.microsoft.com/office/drawing/2014/main" id="{10740244-6A69-E3A1-5E21-958A131236A6}"/>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pt-br"/>
            </a:p>
          </p:txBody>
        </p:sp>
        <p:sp>
          <p:nvSpPr>
            <p:cNvPr id="17" name="TextBox 7">
              <a:extLst>
                <a:ext uri="{FF2B5EF4-FFF2-40B4-BE49-F238E27FC236}">
                  <a16:creationId xmlns:a16="http://schemas.microsoft.com/office/drawing/2014/main" id="{32DF2A7D-CF3A-1951-251C-8848A559D0A5}"/>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dirty="0"/>
            </a:p>
          </p:txBody>
        </p:sp>
      </p:grpSp>
      <p:grpSp>
        <p:nvGrpSpPr>
          <p:cNvPr id="18" name="Group 15">
            <a:extLst>
              <a:ext uri="{FF2B5EF4-FFF2-40B4-BE49-F238E27FC236}">
                <a16:creationId xmlns:a16="http://schemas.microsoft.com/office/drawing/2014/main" id="{2719C705-4613-562B-F5A1-6CEBA26A5BC4}"/>
              </a:ext>
            </a:extLst>
          </p:cNvPr>
          <p:cNvGrpSpPr/>
          <p:nvPr/>
        </p:nvGrpSpPr>
        <p:grpSpPr>
          <a:xfrm rot="5400000">
            <a:off x="6531783" y="4330728"/>
            <a:ext cx="312818" cy="265240"/>
            <a:chOff x="0" y="0"/>
            <a:chExt cx="812800" cy="711200"/>
          </a:xfrm>
        </p:grpSpPr>
        <p:sp>
          <p:nvSpPr>
            <p:cNvPr id="19" name="Freeform 16">
              <a:extLst>
                <a:ext uri="{FF2B5EF4-FFF2-40B4-BE49-F238E27FC236}">
                  <a16:creationId xmlns:a16="http://schemas.microsoft.com/office/drawing/2014/main" id="{4CB6852B-2728-89BE-ED29-02573ED233DC}"/>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pt-br"/>
            </a:p>
          </p:txBody>
        </p:sp>
        <p:sp>
          <p:nvSpPr>
            <p:cNvPr id="20" name="TextBox 17">
              <a:extLst>
                <a:ext uri="{FF2B5EF4-FFF2-40B4-BE49-F238E27FC236}">
                  <a16:creationId xmlns:a16="http://schemas.microsoft.com/office/drawing/2014/main" id="{09A7C7AB-D0E2-5270-22B5-39B0A24EF660}"/>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1" name="Group 25">
            <a:extLst>
              <a:ext uri="{FF2B5EF4-FFF2-40B4-BE49-F238E27FC236}">
                <a16:creationId xmlns:a16="http://schemas.microsoft.com/office/drawing/2014/main" id="{48701B0C-46DC-915E-D7B2-D42BA1747419}"/>
              </a:ext>
            </a:extLst>
          </p:cNvPr>
          <p:cNvGrpSpPr/>
          <p:nvPr/>
        </p:nvGrpSpPr>
        <p:grpSpPr>
          <a:xfrm rot="5400000">
            <a:off x="6530627" y="5814631"/>
            <a:ext cx="312818" cy="265240"/>
            <a:chOff x="0" y="0"/>
            <a:chExt cx="812800" cy="711200"/>
          </a:xfrm>
        </p:grpSpPr>
        <p:sp>
          <p:nvSpPr>
            <p:cNvPr id="22" name="Freeform 26">
              <a:extLst>
                <a:ext uri="{FF2B5EF4-FFF2-40B4-BE49-F238E27FC236}">
                  <a16:creationId xmlns:a16="http://schemas.microsoft.com/office/drawing/2014/main" id="{422F4803-53A7-14B4-2647-AA9CCC069E47}"/>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pt-br"/>
            </a:p>
          </p:txBody>
        </p:sp>
        <p:sp>
          <p:nvSpPr>
            <p:cNvPr id="23" name="TextBox 27">
              <a:extLst>
                <a:ext uri="{FF2B5EF4-FFF2-40B4-BE49-F238E27FC236}">
                  <a16:creationId xmlns:a16="http://schemas.microsoft.com/office/drawing/2014/main" id="{25E83618-B52F-0332-92E0-D4002C82229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4" name="Group 28">
            <a:extLst>
              <a:ext uri="{FF2B5EF4-FFF2-40B4-BE49-F238E27FC236}">
                <a16:creationId xmlns:a16="http://schemas.microsoft.com/office/drawing/2014/main" id="{041DAE06-AC48-2EFC-6619-D1A1AFFC55E0}"/>
              </a:ext>
            </a:extLst>
          </p:cNvPr>
          <p:cNvGrpSpPr/>
          <p:nvPr/>
        </p:nvGrpSpPr>
        <p:grpSpPr>
          <a:xfrm rot="5400000">
            <a:off x="6531783" y="5083298"/>
            <a:ext cx="312818" cy="265240"/>
            <a:chOff x="0" y="0"/>
            <a:chExt cx="812800" cy="711200"/>
          </a:xfrm>
        </p:grpSpPr>
        <p:sp>
          <p:nvSpPr>
            <p:cNvPr id="25" name="Freeform 29">
              <a:extLst>
                <a:ext uri="{FF2B5EF4-FFF2-40B4-BE49-F238E27FC236}">
                  <a16:creationId xmlns:a16="http://schemas.microsoft.com/office/drawing/2014/main" id="{AB986598-176E-A771-7F9E-94C0C2CC978A}"/>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pt-br"/>
            </a:p>
          </p:txBody>
        </p:sp>
        <p:sp>
          <p:nvSpPr>
            <p:cNvPr id="26" name="TextBox 30">
              <a:extLst>
                <a:ext uri="{FF2B5EF4-FFF2-40B4-BE49-F238E27FC236}">
                  <a16:creationId xmlns:a16="http://schemas.microsoft.com/office/drawing/2014/main" id="{36AB84ED-8BAF-A385-4CCD-1036053B6EC9}"/>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27" name="Group 5">
            <a:extLst>
              <a:ext uri="{FF2B5EF4-FFF2-40B4-BE49-F238E27FC236}">
                <a16:creationId xmlns:a16="http://schemas.microsoft.com/office/drawing/2014/main" id="{A277C487-F6A7-FC1E-5DFF-C5EAD1860398}"/>
              </a:ext>
            </a:extLst>
          </p:cNvPr>
          <p:cNvGrpSpPr/>
          <p:nvPr/>
        </p:nvGrpSpPr>
        <p:grpSpPr>
          <a:xfrm rot="5400000">
            <a:off x="6530627" y="6612106"/>
            <a:ext cx="312817" cy="265240"/>
            <a:chOff x="0" y="0"/>
            <a:chExt cx="812800" cy="711200"/>
          </a:xfrm>
        </p:grpSpPr>
        <p:sp>
          <p:nvSpPr>
            <p:cNvPr id="28" name="Freeform 6">
              <a:extLst>
                <a:ext uri="{FF2B5EF4-FFF2-40B4-BE49-F238E27FC236}">
                  <a16:creationId xmlns:a16="http://schemas.microsoft.com/office/drawing/2014/main" id="{44E0F8AA-2BAD-2B44-21FF-168F166E9B2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pt-br"/>
            </a:p>
          </p:txBody>
        </p:sp>
        <p:sp>
          <p:nvSpPr>
            <p:cNvPr id="29" name="TextBox 7">
              <a:extLst>
                <a:ext uri="{FF2B5EF4-FFF2-40B4-BE49-F238E27FC236}">
                  <a16:creationId xmlns:a16="http://schemas.microsoft.com/office/drawing/2014/main" id="{582D04EB-1F3F-6473-26B3-E53F1BA1B1BD}"/>
                </a:ext>
              </a:extLst>
            </p:cNvPr>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1" name="TextBox 13">
            <a:extLst>
              <a:ext uri="{FF2B5EF4-FFF2-40B4-BE49-F238E27FC236}">
                <a16:creationId xmlns:a16="http://schemas.microsoft.com/office/drawing/2014/main" id="{5224D443-27CE-ADFA-F737-6A74B27E6984}"/>
              </a:ext>
            </a:extLst>
          </p:cNvPr>
          <p:cNvSpPr txBox="1"/>
          <p:nvPr/>
        </p:nvSpPr>
        <p:spPr>
          <a:xfrm>
            <a:off x="11201400" y="947726"/>
            <a:ext cx="5969115" cy="992451"/>
          </a:xfrm>
          <a:prstGeom prst="rect">
            <a:avLst/>
          </a:prstGeom>
        </p:spPr>
        <p:txBody>
          <a:bodyPr wrap="square" lIns="0" tIns="0" rIns="0" bIns="0" rtlCol="0" anchor="t">
            <a:spAutoFit/>
          </a:bodyPr>
          <a:lstStyle/>
          <a:p>
            <a:pPr algn="ctr" rtl="0">
              <a:lnSpc>
                <a:spcPts val="4000"/>
              </a:lnSpc>
            </a:pPr>
            <a:r>
              <a:rPr lang="pt-br" sz="2800" b="1" i="1" u="none" baseline="0" dirty="0">
                <a:solidFill>
                  <a:schemeClr val="bg1"/>
                </a:solidFill>
              </a:rPr>
              <a:t>Bônus: </a:t>
            </a:r>
            <a:r>
              <a:rPr lang="pt-br" sz="2800" b="0" i="0" u="none" baseline="0" dirty="0">
                <a:solidFill>
                  <a:schemeClr val="bg1"/>
                </a:solidFill>
              </a:rPr>
              <a:t>Participe da ação temática de maio de </a:t>
            </a:r>
            <a:r>
              <a:rPr lang="pt-br" sz="2800" b="0" i="0" u="none" baseline="0" dirty="0" err="1">
                <a:solidFill>
                  <a:schemeClr val="bg1"/>
                </a:solidFill>
              </a:rPr>
              <a:t>UpliftHER</a:t>
            </a:r>
            <a:r>
              <a:rPr lang="pt-br" sz="2800" b="0" i="0" u="none" baseline="0" dirty="0">
                <a:solidFill>
                  <a:schemeClr val="bg1"/>
                </a:solidFill>
              </a:rPr>
              <a:t>: Pobreza Menstrual!</a:t>
            </a:r>
            <a:endParaRPr lang="pt-br" sz="2800" b="1" dirty="0">
              <a:solidFill>
                <a:schemeClr val="bg1"/>
              </a:solidFill>
              <a:latin typeface="Calibri (MS)"/>
              <a:ea typeface="Calibri (MS)"/>
              <a:cs typeface="Calibri (MS)"/>
              <a:sym typeface="Calibri (MS)"/>
            </a:endParaRPr>
          </a:p>
        </p:txBody>
      </p:sp>
      <p:pic>
        <p:nvPicPr>
          <p:cNvPr id="31" name="Graphic 30" descr="Seta de linha: Curva no sentido anti-horário com preenchimento sólido">
            <a:extLst>
              <a:ext uri="{FF2B5EF4-FFF2-40B4-BE49-F238E27FC236}">
                <a16:creationId xmlns:a16="http://schemas.microsoft.com/office/drawing/2014/main" id="{BC470205-4488-3FBD-6BE2-864B939D86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3956284">
            <a:off x="11681568" y="1850742"/>
            <a:ext cx="1854734" cy="185473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B38498B0-A9AE-F045-FDC8-8C9FC810215F}"/>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grpSp>
        <p:nvGrpSpPr>
          <p:cNvPr id="15" name="Group 7">
            <a:extLst>
              <a:ext uri="{FF2B5EF4-FFF2-40B4-BE49-F238E27FC236}">
                <a16:creationId xmlns:a16="http://schemas.microsoft.com/office/drawing/2014/main" id="{D7703238-D160-A000-5987-8B93D49AA7F0}"/>
              </a:ext>
            </a:extLst>
          </p:cNvPr>
          <p:cNvGrpSpPr/>
          <p:nvPr/>
        </p:nvGrpSpPr>
        <p:grpSpPr>
          <a:xfrm>
            <a:off x="228600" y="1787749"/>
            <a:ext cx="5257813" cy="5475401"/>
            <a:chOff x="-2104" y="-66675"/>
            <a:chExt cx="1331362" cy="1707790"/>
          </a:xfrm>
        </p:grpSpPr>
        <p:sp>
          <p:nvSpPr>
            <p:cNvPr id="16" name="Freeform 8">
              <a:extLst>
                <a:ext uri="{FF2B5EF4-FFF2-40B4-BE49-F238E27FC236}">
                  <a16:creationId xmlns:a16="http://schemas.microsoft.com/office/drawing/2014/main" id="{A7F53C85-9102-79A7-B86F-83F2BBAFA1BA}"/>
                </a:ext>
              </a:extLst>
            </p:cNvPr>
            <p:cNvSpPr/>
            <p:nvPr/>
          </p:nvSpPr>
          <p:spPr>
            <a:xfrm>
              <a:off x="-2104" y="20014"/>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dirty="0"/>
            </a:p>
          </p:txBody>
        </p:sp>
        <p:sp>
          <p:nvSpPr>
            <p:cNvPr id="17" name="TextBox 9">
              <a:extLst>
                <a:ext uri="{FF2B5EF4-FFF2-40B4-BE49-F238E27FC236}">
                  <a16:creationId xmlns:a16="http://schemas.microsoft.com/office/drawing/2014/main" id="{09052575-B43B-D565-BE4E-1C6EA7B3F36D}"/>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grpSp>
        <p:nvGrpSpPr>
          <p:cNvPr id="10" name="Group 7">
            <a:extLst>
              <a:ext uri="{FF2B5EF4-FFF2-40B4-BE49-F238E27FC236}">
                <a16:creationId xmlns:a16="http://schemas.microsoft.com/office/drawing/2014/main" id="{4699EF55-2D11-D5BC-C071-6DDFEBAF4E25}"/>
              </a:ext>
            </a:extLst>
          </p:cNvPr>
          <p:cNvGrpSpPr/>
          <p:nvPr/>
        </p:nvGrpSpPr>
        <p:grpSpPr>
          <a:xfrm>
            <a:off x="5423283" y="4653766"/>
            <a:ext cx="5320918" cy="5197464"/>
            <a:chOff x="0" y="0"/>
            <a:chExt cx="1329258" cy="1621101"/>
          </a:xfrm>
        </p:grpSpPr>
        <p:sp>
          <p:nvSpPr>
            <p:cNvPr id="11" name="Freeform 8">
              <a:extLst>
                <a:ext uri="{FF2B5EF4-FFF2-40B4-BE49-F238E27FC236}">
                  <a16:creationId xmlns:a16="http://schemas.microsoft.com/office/drawing/2014/main" id="{EAB3D192-CAB9-1935-4FF2-A7D378D29526}"/>
                </a:ext>
              </a:extLst>
            </p:cNvPr>
            <p:cNvSpPr/>
            <p:nvPr/>
          </p:nvSpPr>
          <p:spPr>
            <a:xfrm>
              <a:off x="0" y="0"/>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pt-br" dirty="0"/>
            </a:p>
          </p:txBody>
        </p:sp>
        <p:sp>
          <p:nvSpPr>
            <p:cNvPr id="12" name="TextBox 9">
              <a:extLst>
                <a:ext uri="{FF2B5EF4-FFF2-40B4-BE49-F238E27FC236}">
                  <a16:creationId xmlns:a16="http://schemas.microsoft.com/office/drawing/2014/main" id="{24A417F6-3494-A8E9-BBDE-B7AEAFC09C66}"/>
                </a:ext>
              </a:extLst>
            </p:cNvPr>
            <p:cNvSpPr txBox="1"/>
            <p:nvPr/>
          </p:nvSpPr>
          <p:spPr>
            <a:xfrm>
              <a:off x="0" y="-66675"/>
              <a:ext cx="1329258" cy="1687776"/>
            </a:xfrm>
            <a:prstGeom prst="rect">
              <a:avLst/>
            </a:prstGeom>
          </p:spPr>
          <p:txBody>
            <a:bodyPr lIns="50800" tIns="50800" rIns="50800" bIns="50800" rtlCol="0" anchor="ctr"/>
            <a:lstStyle/>
            <a:p>
              <a:pPr algn="ctr" rtl="0">
                <a:lnSpc>
                  <a:spcPts val="3750"/>
                </a:lnSpc>
              </a:pPr>
              <a:endParaRPr/>
            </a:p>
          </p:txBody>
        </p:sp>
      </p:grpSp>
      <p:grpSp>
        <p:nvGrpSpPr>
          <p:cNvPr id="2" name="Group 2"/>
          <p:cNvGrpSpPr/>
          <p:nvPr/>
        </p:nvGrpSpPr>
        <p:grpSpPr>
          <a:xfrm>
            <a:off x="12002627" y="0"/>
            <a:ext cx="6445462" cy="10286948"/>
            <a:chOff x="0" y="0"/>
            <a:chExt cx="8593950" cy="13715931"/>
          </a:xfrm>
        </p:grpSpPr>
        <p:sp>
          <p:nvSpPr>
            <p:cNvPr id="3" name="Freeform 3"/>
            <p:cNvSpPr/>
            <p:nvPr/>
          </p:nvSpPr>
          <p:spPr>
            <a:xfrm>
              <a:off x="0" y="0"/>
              <a:ext cx="8593950" cy="13715931"/>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56342" r="-56342"/>
              </a:stretch>
            </a:blipFill>
          </p:spPr>
          <p:txBody>
            <a:bodyPr/>
            <a:lstStyle/>
            <a:p>
              <a:endParaRPr lang="pt-br" dirty="0"/>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pt-br"/>
          </a:p>
        </p:txBody>
      </p:sp>
      <p:sp>
        <p:nvSpPr>
          <p:cNvPr id="5" name="TextBox 5"/>
          <p:cNvSpPr txBox="1"/>
          <p:nvPr/>
        </p:nvSpPr>
        <p:spPr>
          <a:xfrm>
            <a:off x="838200" y="174949"/>
            <a:ext cx="10106488" cy="2000548"/>
          </a:xfrm>
          <a:prstGeom prst="rect">
            <a:avLst/>
          </a:prstGeom>
        </p:spPr>
        <p:txBody>
          <a:bodyPr lIns="0" tIns="0" rIns="0" bIns="0" rtlCol="0" anchor="t">
            <a:spAutoFit/>
          </a:bodyPr>
          <a:lstStyle/>
          <a:p>
            <a:pPr algn="l" rtl="0">
              <a:lnSpc>
                <a:spcPts val="7799"/>
              </a:lnSpc>
            </a:pPr>
            <a:r>
              <a:rPr lang="pt-br" sz="6500" b="0" i="0" u="none" baseline="0" dirty="0">
                <a:solidFill>
                  <a:schemeClr val="bg1"/>
                </a:solidFill>
                <a:latin typeface="Effra 2" panose="020B0604020202020204" charset="0"/>
                <a:ea typeface="Effra"/>
                <a:cs typeface="Effra 2" panose="020B0604020202020204" charset="0"/>
                <a:sym typeface="Effra"/>
              </a:rPr>
              <a:t>Considerar o alcance </a:t>
            </a:r>
            <a:br>
              <a:rPr lang="pt-br" sz="6500" b="0" i="0" u="none" baseline="0" dirty="0">
                <a:solidFill>
                  <a:schemeClr val="bg1"/>
                </a:solidFill>
                <a:latin typeface="Effra 2" panose="020B0604020202020204" charset="0"/>
                <a:ea typeface="Effra"/>
                <a:cs typeface="Effra 2" panose="020B0604020202020204" charset="0"/>
                <a:sym typeface="Effra"/>
              </a:rPr>
            </a:br>
            <a:r>
              <a:rPr lang="pt-br" sz="6500" b="0" i="0" u="none" baseline="0" dirty="0">
                <a:solidFill>
                  <a:schemeClr val="bg1"/>
                </a:solidFill>
                <a:latin typeface="Effra 2" panose="020B0604020202020204" charset="0"/>
                <a:ea typeface="Effra"/>
                <a:cs typeface="Effra 2" panose="020B0604020202020204" charset="0"/>
                <a:sym typeface="Effra"/>
              </a:rPr>
              <a:t>do projeto</a:t>
            </a:r>
          </a:p>
        </p:txBody>
      </p:sp>
      <p:pic>
        <p:nvPicPr>
          <p:cNvPr id="20" name="Picture 6">
            <a:extLst>
              <a:ext uri="{FF2B5EF4-FFF2-40B4-BE49-F238E27FC236}">
                <a16:creationId xmlns:a16="http://schemas.microsoft.com/office/drawing/2014/main" id="{4761CCCB-BCEA-B76A-B4C5-4A67256276A5}"/>
              </a:ext>
            </a:extLst>
          </p:cNvPr>
          <p:cNvPicPr>
            <a:picLocks noChangeAspect="1"/>
          </p:cNvPicPr>
          <p:nvPr/>
        </p:nvPicPr>
        <p:blipFill>
          <a:blip r:embed="rId6"/>
          <a:stretch>
            <a:fillRect/>
          </a:stretch>
        </p:blipFill>
        <p:spPr>
          <a:xfrm>
            <a:off x="129400" y="1978579"/>
            <a:ext cx="5509400" cy="5509400"/>
          </a:xfrm>
          <a:prstGeom prst="rect">
            <a:avLst/>
          </a:prstGeom>
        </p:spPr>
      </p:pic>
      <p:pic>
        <p:nvPicPr>
          <p:cNvPr id="21" name="Picture 7">
            <a:extLst>
              <a:ext uri="{FF2B5EF4-FFF2-40B4-BE49-F238E27FC236}">
                <a16:creationId xmlns:a16="http://schemas.microsoft.com/office/drawing/2014/main" id="{841196F0-4B3D-FA81-3103-83F2CF69EC75}"/>
              </a:ext>
            </a:extLst>
          </p:cNvPr>
          <p:cNvPicPr>
            <a:picLocks noChangeAspect="1"/>
          </p:cNvPicPr>
          <p:nvPr/>
        </p:nvPicPr>
        <p:blipFill>
          <a:blip r:embed="rId7"/>
          <a:stretch>
            <a:fillRect/>
          </a:stretch>
        </p:blipFill>
        <p:spPr>
          <a:xfrm>
            <a:off x="4572000" y="4596273"/>
            <a:ext cx="5320918" cy="5320918"/>
          </a:xfrm>
          <a:prstGeom prst="rect">
            <a:avLst/>
          </a:prstGeom>
        </p:spPr>
      </p:pic>
      <p:sp>
        <p:nvSpPr>
          <p:cNvPr id="22" name="TextBox 8"/>
          <p:cNvSpPr txBox="1"/>
          <p:nvPr/>
        </p:nvSpPr>
        <p:spPr>
          <a:xfrm>
            <a:off x="1828800" y="3869128"/>
            <a:ext cx="2082505" cy="1569276"/>
          </a:xfrm>
          <a:prstGeom prst="rect">
            <a:avLst/>
          </a:prstGeom>
        </p:spPr>
        <p:txBody>
          <a:bodyPr lIns="0" tIns="0" rIns="0" bIns="0" rtlCol="0" anchor="t">
            <a:spAutoFit/>
          </a:bodyPr>
          <a:lstStyle/>
          <a:p>
            <a:pPr algn="ctr" rtl="0"/>
            <a:r>
              <a:rPr lang="pt-br" sz="3399" b="1" i="0" u="none" baseline="0" dirty="0">
                <a:solidFill>
                  <a:schemeClr val="bg1"/>
                </a:solidFill>
                <a:latin typeface="Calibri (MS)" panose="020B0604020202020204" charset="0"/>
                <a:ea typeface="Calibri (MS) Bold"/>
                <a:cs typeface="Calibri (MS)" panose="020B0604020202020204" charset="0"/>
                <a:sym typeface="Calibri (MS) Bold"/>
              </a:rPr>
              <a:t>Laptops para </a:t>
            </a:r>
            <a:br>
              <a:rPr lang="pt-br" sz="3399" b="1" i="0" u="none" baseline="0" dirty="0">
                <a:solidFill>
                  <a:schemeClr val="bg1"/>
                </a:solidFill>
                <a:latin typeface="Calibri (MS)" panose="020B0604020202020204" charset="0"/>
                <a:ea typeface="Calibri (MS) Bold"/>
                <a:cs typeface="Calibri (MS)" panose="020B0604020202020204" charset="0"/>
                <a:sym typeface="Calibri (MS) Bold"/>
              </a:rPr>
            </a:br>
            <a:r>
              <a:rPr lang="pt-br" sz="3399" b="1" i="0" u="none" baseline="0" dirty="0">
                <a:solidFill>
                  <a:schemeClr val="bg1"/>
                </a:solidFill>
                <a:latin typeface="Calibri (MS)" panose="020B0604020202020204" charset="0"/>
                <a:ea typeface="Calibri (MS) Bold"/>
                <a:cs typeface="Calibri (MS)" panose="020B0604020202020204" charset="0"/>
                <a:sym typeface="Calibri (MS) Bold"/>
              </a:rPr>
              <a:t>2 meninas</a:t>
            </a:r>
          </a:p>
        </p:txBody>
      </p:sp>
      <p:sp>
        <p:nvSpPr>
          <p:cNvPr id="23" name="TextBox 9"/>
          <p:cNvSpPr txBox="1"/>
          <p:nvPr/>
        </p:nvSpPr>
        <p:spPr>
          <a:xfrm>
            <a:off x="6172200" y="6192464"/>
            <a:ext cx="2127294" cy="2120068"/>
          </a:xfrm>
          <a:prstGeom prst="rect">
            <a:avLst/>
          </a:prstGeom>
        </p:spPr>
        <p:txBody>
          <a:bodyPr wrap="square" lIns="0" tIns="0" rIns="0" bIns="0" rtlCol="0" anchor="t">
            <a:spAutoFit/>
          </a:bodyPr>
          <a:lstStyle/>
          <a:p>
            <a:pPr algn="ctr" rtl="0"/>
            <a:r>
              <a:rPr lang="pt-br" sz="3444" b="1" i="0" u="none" baseline="0" dirty="0">
                <a:solidFill>
                  <a:schemeClr val="bg1"/>
                </a:solidFill>
                <a:latin typeface="Calibri (MS)" panose="020B0604020202020204" charset="0"/>
                <a:ea typeface="Calibri (MS) Bold"/>
                <a:cs typeface="Calibri (MS)" panose="020B0604020202020204" charset="0"/>
                <a:sym typeface="Calibri (MS) Bold"/>
              </a:rPr>
              <a:t>Oficina de capacitação para 50 meninas</a:t>
            </a:r>
          </a:p>
        </p:txBody>
      </p:sp>
      <p:pic>
        <p:nvPicPr>
          <p:cNvPr id="9" name="Picture 8">
            <a:extLst>
              <a:ext uri="{FF2B5EF4-FFF2-40B4-BE49-F238E27FC236}">
                <a16:creationId xmlns:a16="http://schemas.microsoft.com/office/drawing/2014/main" id="{9D1E2B46-B10F-5075-6A7D-78A66873B001}"/>
              </a:ext>
            </a:extLst>
          </p:cNvPr>
          <p:cNvPicPr>
            <a:picLocks noChangeAspect="1"/>
          </p:cNvPicPr>
          <p:nvPr/>
        </p:nvPicPr>
        <p:blipFill>
          <a:blip r:embed="rId8" cstate="print">
            <a:extLst>
              <a:ext uri="{28A0092B-C50C-407E-A947-70E740481C1C}">
                <a14:useLocalDpi xmlns:a14="http://schemas.microsoft.com/office/drawing/2010/main" val="0"/>
              </a:ext>
            </a:extLst>
          </a:blip>
          <a:srcRect l="39744" t="25687" b="6468"/>
          <a:stretch>
            <a:fillRect/>
          </a:stretch>
        </p:blipFill>
        <p:spPr>
          <a:xfrm rot="5400000">
            <a:off x="9029699" y="800049"/>
            <a:ext cx="10287001" cy="8686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sp>
        <p:nvSpPr>
          <p:cNvPr id="23" name="Freeform 6">
            <a:extLst>
              <a:ext uri="{FF2B5EF4-FFF2-40B4-BE49-F238E27FC236}">
                <a16:creationId xmlns:a16="http://schemas.microsoft.com/office/drawing/2014/main" id="{F0DED03F-E566-F397-895D-2DAACD056D0D}"/>
              </a:ext>
            </a:extLst>
          </p:cNvPr>
          <p:cNvSpPr/>
          <p:nvPr/>
        </p:nvSpPr>
        <p:spPr>
          <a:xfrm>
            <a:off x="6411489" y="3086364"/>
            <a:ext cx="4638933" cy="953475"/>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3" name="Freeform 3"/>
          <p:cNvSpPr/>
          <p:nvPr/>
        </p:nvSpPr>
        <p:spPr>
          <a:xfrm>
            <a:off x="1449844" y="4077612"/>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4" name="Freeform 4"/>
          <p:cNvSpPr/>
          <p:nvPr/>
        </p:nvSpPr>
        <p:spPr>
          <a:xfrm>
            <a:off x="6401822" y="4077612"/>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6" name="Freeform 6"/>
          <p:cNvSpPr/>
          <p:nvPr/>
        </p:nvSpPr>
        <p:spPr>
          <a:xfrm>
            <a:off x="11353800" y="4039839"/>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7" name="TextBox 7"/>
          <p:cNvSpPr txBox="1"/>
          <p:nvPr/>
        </p:nvSpPr>
        <p:spPr>
          <a:xfrm>
            <a:off x="4450709" y="605608"/>
            <a:ext cx="8692758" cy="1077474"/>
          </a:xfrm>
          <a:prstGeom prst="rect">
            <a:avLst/>
          </a:prstGeom>
        </p:spPr>
        <p:txBody>
          <a:bodyPr lIns="0" tIns="0" rIns="0" bIns="0" rtlCol="0" anchor="t">
            <a:spAutoFit/>
          </a:bodyPr>
          <a:lstStyle/>
          <a:p>
            <a:pPr algn="ctr" rtl="0">
              <a:lnSpc>
                <a:spcPts val="9100"/>
              </a:lnSpc>
            </a:pPr>
            <a:r>
              <a:rPr lang="pt-br" sz="6500" b="0" i="0" u="none" spc="-194" baseline="0" dirty="0">
                <a:solidFill>
                  <a:srgbClr val="FFCF01"/>
                </a:solidFill>
                <a:latin typeface="Effra 2" panose="020B0604020202020204" charset="0"/>
                <a:ea typeface="Effra"/>
                <a:cs typeface="Effra 2" panose="020B0604020202020204" charset="0"/>
                <a:sym typeface="Effra"/>
              </a:rPr>
              <a:t>Projetos legados</a:t>
            </a:r>
          </a:p>
        </p:txBody>
      </p:sp>
      <p:sp>
        <p:nvSpPr>
          <p:cNvPr id="8" name="TextBox 8"/>
          <p:cNvSpPr txBox="1"/>
          <p:nvPr/>
        </p:nvSpPr>
        <p:spPr>
          <a:xfrm>
            <a:off x="1478845" y="4775280"/>
            <a:ext cx="4638933" cy="439287"/>
          </a:xfrm>
          <a:prstGeom prst="rect">
            <a:avLst/>
          </a:prstGeom>
        </p:spPr>
        <p:txBody>
          <a:bodyPr wrap="square" lIns="0" tIns="0" rIns="0" bIns="0" rtlCol="0" anchor="t">
            <a:spAutoFit/>
          </a:bodyPr>
          <a:lstStyle/>
          <a:p>
            <a:pPr algn="ctr" rtl="0">
              <a:lnSpc>
                <a:spcPts val="3319"/>
              </a:lnSpc>
            </a:pPr>
            <a:r>
              <a:rPr lang="pt-br" sz="3600" b="1" i="0" u="none" spc="-95" baseline="0">
                <a:solidFill>
                  <a:srgbClr val="FFCF01"/>
                </a:solidFill>
                <a:latin typeface="Calibri (MS) Bold"/>
                <a:ea typeface="Calibri (MS) Bold"/>
                <a:cs typeface="Calibri (MS) Bold"/>
                <a:sym typeface="Calibri (MS) Bold"/>
              </a:rPr>
              <a:t>Grupo-alvo</a:t>
            </a:r>
            <a:endParaRPr lang="pt-br" sz="3191" b="1" spc="-95" dirty="0">
              <a:solidFill>
                <a:srgbClr val="FFCF01"/>
              </a:solidFill>
              <a:latin typeface="Calibri (MS) Bold"/>
              <a:ea typeface="Calibri (MS) Bold"/>
              <a:cs typeface="Calibri (MS) Bold"/>
              <a:sym typeface="Calibri (MS) Bold"/>
            </a:endParaRPr>
          </a:p>
        </p:txBody>
      </p:sp>
      <p:sp>
        <p:nvSpPr>
          <p:cNvPr id="9" name="TextBox 9"/>
          <p:cNvSpPr txBox="1"/>
          <p:nvPr/>
        </p:nvSpPr>
        <p:spPr>
          <a:xfrm>
            <a:off x="1469178" y="5730014"/>
            <a:ext cx="4638933" cy="1575944"/>
          </a:xfrm>
          <a:prstGeom prst="rect">
            <a:avLst/>
          </a:prstGeom>
        </p:spPr>
        <p:txBody>
          <a:bodyPr wrap="square" lIns="0" tIns="0" rIns="0" bIns="0" rtlCol="0" anchor="t">
            <a:spAutoFit/>
          </a:bodyPr>
          <a:lstStyle/>
          <a:p>
            <a:pPr algn="ctr" rtl="0">
              <a:lnSpc>
                <a:spcPts val="4200"/>
              </a:lnSpc>
            </a:pPr>
            <a:r>
              <a:rPr lang="pt-br" sz="2800" b="0" i="0" u="none" spc="-64" baseline="0" dirty="0">
                <a:solidFill>
                  <a:srgbClr val="FFFFFF"/>
                </a:solidFill>
                <a:latin typeface="Calibri (MS)"/>
                <a:ea typeface="Calibri (MS)"/>
                <a:cs typeface="Calibri (MS)"/>
                <a:sym typeface="Calibri (MS)"/>
              </a:rPr>
              <a:t>A quem estamos atendendo? </a:t>
            </a:r>
          </a:p>
          <a:p>
            <a:pPr algn="ctr" rtl="0">
              <a:lnSpc>
                <a:spcPts val="4200"/>
              </a:lnSpc>
            </a:pPr>
            <a:r>
              <a:rPr lang="pt-br" sz="2800" b="0" i="0" u="none" spc="-64" baseline="0" dirty="0">
                <a:solidFill>
                  <a:srgbClr val="FFFFFF"/>
                </a:solidFill>
                <a:latin typeface="Calibri (MS)"/>
                <a:ea typeface="Calibri (MS)"/>
                <a:cs typeface="Calibri (MS)"/>
                <a:sym typeface="Calibri (MS)"/>
              </a:rPr>
              <a:t>Essas pessoas </a:t>
            </a:r>
            <a:br>
              <a:rPr lang="pt-br" sz="2800" b="0" i="0" u="none" spc="-64" baseline="0" dirty="0">
                <a:solidFill>
                  <a:srgbClr val="FFFFFF"/>
                </a:solidFill>
                <a:latin typeface="Calibri (MS)"/>
                <a:ea typeface="Calibri (MS)"/>
                <a:cs typeface="Calibri (MS)"/>
                <a:sym typeface="Calibri (MS)"/>
              </a:rPr>
            </a:br>
            <a:r>
              <a:rPr lang="pt-br" sz="2800" b="0" i="0" u="none" spc="-64" baseline="0" dirty="0">
                <a:solidFill>
                  <a:srgbClr val="FFFFFF"/>
                </a:solidFill>
                <a:latin typeface="Calibri (MS)"/>
                <a:ea typeface="Calibri (MS)"/>
                <a:cs typeface="Calibri (MS)"/>
                <a:sym typeface="Calibri (MS)"/>
              </a:rPr>
              <a:t>enfrentam obstáculos?</a:t>
            </a:r>
          </a:p>
        </p:txBody>
      </p:sp>
      <p:sp>
        <p:nvSpPr>
          <p:cNvPr id="10" name="TextBox 10"/>
          <p:cNvSpPr txBox="1"/>
          <p:nvPr/>
        </p:nvSpPr>
        <p:spPr>
          <a:xfrm>
            <a:off x="11353800" y="4775281"/>
            <a:ext cx="4658266" cy="439287"/>
          </a:xfrm>
          <a:prstGeom prst="rect">
            <a:avLst/>
          </a:prstGeom>
        </p:spPr>
        <p:txBody>
          <a:bodyPr wrap="square" lIns="0" tIns="0" rIns="0" bIns="0" rtlCol="0" anchor="t">
            <a:spAutoFit/>
          </a:bodyPr>
          <a:lstStyle/>
          <a:p>
            <a:pPr algn="ctr" rtl="0">
              <a:lnSpc>
                <a:spcPts val="3319"/>
              </a:lnSpc>
            </a:pPr>
            <a:r>
              <a:rPr lang="pt-br" sz="3600" b="1" i="0" u="none" spc="-95" baseline="0">
                <a:solidFill>
                  <a:srgbClr val="FFCF01"/>
                </a:solidFill>
                <a:latin typeface="Calibri (MS) Bold"/>
                <a:ea typeface="Calibri (MS) Bold"/>
                <a:cs typeface="Calibri (MS) Bold"/>
                <a:sym typeface="Calibri (MS) Bold"/>
              </a:rPr>
              <a:t>Liderados por Soroptimistas</a:t>
            </a:r>
          </a:p>
        </p:txBody>
      </p:sp>
      <p:sp>
        <p:nvSpPr>
          <p:cNvPr id="11" name="TextBox 11"/>
          <p:cNvSpPr txBox="1"/>
          <p:nvPr/>
        </p:nvSpPr>
        <p:spPr>
          <a:xfrm>
            <a:off x="6411489" y="4775281"/>
            <a:ext cx="4638933" cy="439287"/>
          </a:xfrm>
          <a:prstGeom prst="rect">
            <a:avLst/>
          </a:prstGeom>
        </p:spPr>
        <p:txBody>
          <a:bodyPr wrap="square" lIns="0" tIns="0" rIns="0" bIns="0" rtlCol="0" anchor="t">
            <a:spAutoFit/>
          </a:bodyPr>
          <a:lstStyle/>
          <a:p>
            <a:pPr algn="ctr" rtl="0">
              <a:lnSpc>
                <a:spcPts val="3319"/>
              </a:lnSpc>
            </a:pPr>
            <a:r>
              <a:rPr lang="pt-br" sz="3600" b="1" i="0" u="none" spc="-95" baseline="0">
                <a:solidFill>
                  <a:srgbClr val="FFCF01"/>
                </a:solidFill>
                <a:latin typeface="Calibri (MS) Bold"/>
                <a:ea typeface="Calibri (MS) Bold"/>
                <a:cs typeface="Calibri (MS) Bold"/>
                <a:sym typeface="Calibri (MS) Bold"/>
              </a:rPr>
              <a:t>Foco</a:t>
            </a:r>
          </a:p>
        </p:txBody>
      </p:sp>
      <p:sp>
        <p:nvSpPr>
          <p:cNvPr id="13" name="TextBox 13"/>
          <p:cNvSpPr txBox="1"/>
          <p:nvPr/>
        </p:nvSpPr>
        <p:spPr>
          <a:xfrm>
            <a:off x="6401822" y="5699875"/>
            <a:ext cx="4658267" cy="1575944"/>
          </a:xfrm>
          <a:prstGeom prst="rect">
            <a:avLst/>
          </a:prstGeom>
        </p:spPr>
        <p:txBody>
          <a:bodyPr wrap="square" lIns="0" tIns="0" rIns="0" bIns="0" rtlCol="0" anchor="t">
            <a:spAutoFit/>
          </a:bodyPr>
          <a:lstStyle>
            <a:defPPr>
              <a:defRPr lang="pt-br"/>
            </a:defPPr>
            <a:lvl1pPr algn="ctr">
              <a:lnSpc>
                <a:spcPts val="4600"/>
              </a:lnSpc>
              <a:defRPr sz="3200" spc="-64">
                <a:solidFill>
                  <a:srgbClr val="FFFFFF"/>
                </a:solidFill>
                <a:latin typeface="Calibri (MS)"/>
                <a:ea typeface="Calibri (MS)"/>
                <a:cs typeface="Calibri (MS)"/>
              </a:defRPr>
            </a:lvl1pPr>
          </a:lstStyle>
          <a:p>
            <a:pPr rtl="0">
              <a:lnSpc>
                <a:spcPts val="4200"/>
              </a:lnSpc>
            </a:pPr>
            <a:r>
              <a:rPr lang="pt-br" sz="2800" b="0" i="0" u="none" baseline="0" dirty="0">
                <a:sym typeface="Calibri (MS)"/>
              </a:rPr>
              <a:t>Este projeto </a:t>
            </a:r>
          </a:p>
          <a:p>
            <a:pPr rtl="0">
              <a:lnSpc>
                <a:spcPts val="4200"/>
              </a:lnSpc>
            </a:pPr>
            <a:r>
              <a:rPr lang="pt-br" sz="2800" b="0" i="0" u="none" baseline="0" dirty="0">
                <a:sym typeface="Calibri (MS)"/>
              </a:rPr>
              <a:t>foca em aumentar o acesso </a:t>
            </a:r>
            <a:br>
              <a:rPr lang="pt-br" sz="2800" b="0" i="0" u="none" baseline="0" dirty="0">
                <a:sym typeface="Calibri (MS)"/>
              </a:rPr>
            </a:br>
            <a:r>
              <a:rPr lang="pt-br" sz="2800" b="0" i="0" u="none" baseline="0" dirty="0">
                <a:sym typeface="Calibri (MS)"/>
              </a:rPr>
              <a:t>à educação ou ao trabalho?</a:t>
            </a:r>
          </a:p>
        </p:txBody>
      </p:sp>
      <p:sp>
        <p:nvSpPr>
          <p:cNvPr id="14" name="TextBox 14"/>
          <p:cNvSpPr txBox="1"/>
          <p:nvPr/>
        </p:nvSpPr>
        <p:spPr>
          <a:xfrm>
            <a:off x="11353800" y="5950009"/>
            <a:ext cx="4658267" cy="1037335"/>
          </a:xfrm>
          <a:prstGeom prst="rect">
            <a:avLst/>
          </a:prstGeom>
        </p:spPr>
        <p:txBody>
          <a:bodyPr wrap="square" lIns="0" tIns="0" rIns="0" bIns="0" rtlCol="0" anchor="t">
            <a:spAutoFit/>
          </a:bodyPr>
          <a:lstStyle/>
          <a:p>
            <a:pPr algn="ctr" rtl="0">
              <a:lnSpc>
                <a:spcPts val="4200"/>
              </a:lnSpc>
            </a:pPr>
            <a:r>
              <a:rPr lang="pt-br" sz="2800" b="0" i="0" u="none" spc="-64" baseline="0">
                <a:solidFill>
                  <a:srgbClr val="FFFFFF"/>
                </a:solidFill>
                <a:latin typeface="Calibri (MS)"/>
                <a:ea typeface="Calibri (MS)"/>
                <a:cs typeface="Calibri (MS)"/>
                <a:sym typeface="Calibri (MS)"/>
              </a:rPr>
              <a:t>As Soroptimistas </a:t>
            </a:r>
          </a:p>
          <a:p>
            <a:pPr algn="ctr" rtl="0">
              <a:lnSpc>
                <a:spcPts val="4200"/>
              </a:lnSpc>
            </a:pPr>
            <a:r>
              <a:rPr lang="pt-br" sz="2800" b="0" i="0" u="none" spc="-64" baseline="0">
                <a:solidFill>
                  <a:srgbClr val="FFFFFF"/>
                </a:solidFill>
                <a:latin typeface="Calibri (MS)"/>
                <a:ea typeface="Calibri (MS)"/>
                <a:cs typeface="Calibri (MS)"/>
                <a:sym typeface="Calibri (MS)"/>
              </a:rPr>
              <a:t>estão liderando este projeto?</a:t>
            </a: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6"/>
            <a:stretch>
              <a:fillRect t="-74" b="-74"/>
            </a:stretch>
          </a:blipFill>
        </p:spPr>
        <p:txBody>
          <a:bodyPr/>
          <a:lstStyle/>
          <a:p>
            <a:endParaRPr lang="pt-br"/>
          </a:p>
        </p:txBody>
      </p:sp>
      <p:sp>
        <p:nvSpPr>
          <p:cNvPr id="21" name="TextBox 9">
            <a:extLst>
              <a:ext uri="{FF2B5EF4-FFF2-40B4-BE49-F238E27FC236}">
                <a16:creationId xmlns:a16="http://schemas.microsoft.com/office/drawing/2014/main" id="{D95738F8-204E-2DC9-3AAC-CFD92775C3B8}"/>
              </a:ext>
            </a:extLst>
          </p:cNvPr>
          <p:cNvSpPr txBox="1"/>
          <p:nvPr/>
        </p:nvSpPr>
        <p:spPr>
          <a:xfrm>
            <a:off x="1478845" y="1683082"/>
            <a:ext cx="14618405" cy="1154162"/>
          </a:xfrm>
          <a:prstGeom prst="rect">
            <a:avLst/>
          </a:prstGeom>
        </p:spPr>
        <p:txBody>
          <a:bodyPr wrap="square" lIns="0" tIns="0" rIns="0" bIns="0" rtlCol="0" anchor="t">
            <a:spAutoFit/>
          </a:bodyPr>
          <a:lstStyle/>
          <a:p>
            <a:pPr algn="ctr" rtl="0">
              <a:lnSpc>
                <a:spcPts val="4500"/>
              </a:lnSpc>
            </a:pPr>
            <a:r>
              <a:rPr lang="pt-br" sz="4000" b="0" i="0" u="none" baseline="0" dirty="0">
                <a:solidFill>
                  <a:schemeClr val="bg1"/>
                </a:solidFill>
                <a:latin typeface="Calibri (MS)"/>
                <a:ea typeface="Calibri (MS)"/>
                <a:cs typeface="Calibri (MS)"/>
                <a:sym typeface="Calibri (MS)"/>
              </a:rPr>
              <a:t>Considere adaptar os projetos para que </a:t>
            </a:r>
            <a:br>
              <a:rPr lang="pt-br" sz="4000" b="0" i="0" u="none" baseline="0" dirty="0">
                <a:solidFill>
                  <a:schemeClr val="bg1"/>
                </a:solidFill>
                <a:latin typeface="Calibri (MS)"/>
                <a:ea typeface="Calibri (MS)"/>
                <a:cs typeface="Calibri (MS)"/>
                <a:sym typeface="Calibri (MS)"/>
              </a:rPr>
            </a:br>
            <a:r>
              <a:rPr lang="pt-br" sz="4000" b="0" i="0" u="none" baseline="0" dirty="0">
                <a:solidFill>
                  <a:schemeClr val="bg1"/>
                </a:solidFill>
                <a:latin typeface="Calibri (MS)"/>
                <a:ea typeface="Calibri (MS)"/>
                <a:cs typeface="Calibri (MS)"/>
                <a:sym typeface="Calibri (MS)"/>
              </a:rPr>
              <a:t>se tornem elegíveis para o nosso Grande Objetivo</a:t>
            </a:r>
          </a:p>
        </p:txBody>
      </p:sp>
      <p:sp>
        <p:nvSpPr>
          <p:cNvPr id="22" name="TextBox 9">
            <a:extLst>
              <a:ext uri="{FF2B5EF4-FFF2-40B4-BE49-F238E27FC236}">
                <a16:creationId xmlns:a16="http://schemas.microsoft.com/office/drawing/2014/main" id="{EF3BCAA9-0B7E-119D-DAFD-9E4D0A58BB42}"/>
              </a:ext>
            </a:extLst>
          </p:cNvPr>
          <p:cNvSpPr txBox="1"/>
          <p:nvPr/>
        </p:nvSpPr>
        <p:spPr>
          <a:xfrm>
            <a:off x="6739888" y="3086365"/>
            <a:ext cx="3982134" cy="747064"/>
          </a:xfrm>
          <a:prstGeom prst="rect">
            <a:avLst/>
          </a:prstGeom>
        </p:spPr>
        <p:txBody>
          <a:bodyPr wrap="square" lIns="0" tIns="0" rIns="0" bIns="0" rtlCol="0" anchor="t">
            <a:spAutoFit/>
          </a:bodyPr>
          <a:lstStyle/>
          <a:p>
            <a:pPr algn="ctr" rtl="0">
              <a:lnSpc>
                <a:spcPts val="6478"/>
              </a:lnSpc>
            </a:pPr>
            <a:r>
              <a:rPr lang="pt-br" sz="3600" b="0" i="0" u="none" baseline="0" dirty="0">
                <a:solidFill>
                  <a:schemeClr val="bg1"/>
                </a:solidFill>
                <a:latin typeface="Calibri (MS)"/>
                <a:ea typeface="Calibri (MS)"/>
                <a:cs typeface="Calibri (MS)"/>
                <a:sym typeface="Calibri (MS)"/>
              </a:rPr>
              <a:t>O que está faltando?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2A73948-CF88-5B8B-7085-2BBE7917FBFE}"/>
              </a:ext>
            </a:extLst>
          </p:cNvPr>
          <p:cNvSpPr/>
          <p:nvPr/>
        </p:nvSpPr>
        <p:spPr>
          <a:xfrm>
            <a:off x="1295400" y="2232876"/>
            <a:ext cx="6096000" cy="275822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grpSp>
        <p:nvGrpSpPr>
          <p:cNvPr id="6" name="Group 6"/>
          <p:cNvGrpSpPr>
            <a:grpSpLocks noChangeAspect="1"/>
          </p:cNvGrpSpPr>
          <p:nvPr/>
        </p:nvGrpSpPr>
        <p:grpSpPr>
          <a:xfrm>
            <a:off x="0" y="-125384"/>
            <a:ext cx="18821400" cy="11775348"/>
            <a:chOff x="0" y="0"/>
            <a:chExt cx="1247895" cy="812800"/>
          </a:xfrm>
        </p:grpSpPr>
        <p:sp>
          <p:nvSpPr>
            <p:cNvPr id="7" name="Freeform 7"/>
            <p:cNvSpPr>
              <a:spLocks noChangeAspect="1"/>
            </p:cNvSpPr>
            <p:nvPr/>
          </p:nvSpPr>
          <p:spPr>
            <a:xfrm>
              <a:off x="0" y="0"/>
              <a:ext cx="1247895" cy="812800"/>
            </a:xfrm>
            <a:custGeom>
              <a:avLst/>
              <a:gdLst/>
              <a:ahLst/>
              <a:cxnLst/>
              <a:rect l="l" t="t" r="r" b="b"/>
              <a:pathLst>
                <a:path w="1247895" h="812800">
                  <a:moveTo>
                    <a:pt x="28614" y="0"/>
                  </a:moveTo>
                  <a:lnTo>
                    <a:pt x="1219280" y="0"/>
                  </a:lnTo>
                  <a:cubicBezTo>
                    <a:pt x="1226869" y="0"/>
                    <a:pt x="1234148" y="3015"/>
                    <a:pt x="1239514" y="8381"/>
                  </a:cubicBezTo>
                  <a:cubicBezTo>
                    <a:pt x="1244880" y="13747"/>
                    <a:pt x="1247895" y="21025"/>
                    <a:pt x="1247895" y="28614"/>
                  </a:cubicBezTo>
                  <a:lnTo>
                    <a:pt x="1247895" y="784186"/>
                  </a:lnTo>
                  <a:cubicBezTo>
                    <a:pt x="1247895" y="791775"/>
                    <a:pt x="1244880" y="799053"/>
                    <a:pt x="1239514" y="804419"/>
                  </a:cubicBezTo>
                  <a:cubicBezTo>
                    <a:pt x="1234148" y="809785"/>
                    <a:pt x="1226869" y="812800"/>
                    <a:pt x="1219280" y="812800"/>
                  </a:cubicBezTo>
                  <a:lnTo>
                    <a:pt x="28614" y="812800"/>
                  </a:lnTo>
                  <a:cubicBezTo>
                    <a:pt x="21025" y="812800"/>
                    <a:pt x="13747" y="809785"/>
                    <a:pt x="8381" y="804419"/>
                  </a:cubicBezTo>
                  <a:cubicBezTo>
                    <a:pt x="3015" y="799053"/>
                    <a:pt x="0" y="791775"/>
                    <a:pt x="0" y="784186"/>
                  </a:cubicBezTo>
                  <a:lnTo>
                    <a:pt x="0" y="28614"/>
                  </a:lnTo>
                  <a:cubicBezTo>
                    <a:pt x="0" y="21025"/>
                    <a:pt x="3015" y="13747"/>
                    <a:pt x="8381" y="8381"/>
                  </a:cubicBezTo>
                  <a:cubicBezTo>
                    <a:pt x="13747" y="3015"/>
                    <a:pt x="21025" y="0"/>
                    <a:pt x="28614" y="0"/>
                  </a:cubicBezTo>
                  <a:close/>
                </a:path>
              </a:pathLst>
            </a:custGeom>
            <a:blipFill>
              <a:blip r:embed="rId3">
                <a:alphaModFix amt="50000"/>
              </a:blip>
              <a:stretch>
                <a:fillRect l="-491" r="-491"/>
              </a:stretch>
            </a:blipFill>
          </p:spPr>
          <p:txBody>
            <a:bodyPr/>
            <a:lstStyle/>
            <a:p>
              <a:endParaRPr lang="pt-br" dirty="0"/>
            </a:p>
          </p:txBody>
        </p:sp>
      </p:grpSp>
      <p:grpSp>
        <p:nvGrpSpPr>
          <p:cNvPr id="2" name="Group 2"/>
          <p:cNvGrpSpPr/>
          <p:nvPr/>
        </p:nvGrpSpPr>
        <p:grpSpPr>
          <a:xfrm>
            <a:off x="-601468" y="-1048496"/>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rtl="0">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pt-br"/>
          </a:p>
        </p:txBody>
      </p:sp>
      <p:sp>
        <p:nvSpPr>
          <p:cNvPr id="8" name="TextBox 8"/>
          <p:cNvSpPr txBox="1"/>
          <p:nvPr/>
        </p:nvSpPr>
        <p:spPr>
          <a:xfrm>
            <a:off x="1028699" y="2753666"/>
            <a:ext cx="6515100" cy="1807867"/>
          </a:xfrm>
          <a:prstGeom prst="rect">
            <a:avLst/>
          </a:prstGeom>
        </p:spPr>
        <p:txBody>
          <a:bodyPr wrap="square" lIns="0" tIns="0" rIns="0" bIns="0" rtlCol="0" anchor="t">
            <a:spAutoFit/>
          </a:bodyPr>
          <a:lstStyle/>
          <a:p>
            <a:pPr algn="ctr" rtl="0">
              <a:lnSpc>
                <a:spcPts val="6999"/>
              </a:lnSpc>
            </a:pPr>
            <a:r>
              <a:rPr lang="pt-br" sz="6999" b="1" i="0" u="none" baseline="0" dirty="0">
                <a:solidFill>
                  <a:schemeClr val="bg1"/>
                </a:solidFill>
                <a:latin typeface="Calibri (MS) Bold"/>
                <a:ea typeface="Calibri (MS) Bold"/>
                <a:cs typeface="Calibri (MS) Bold"/>
                <a:sym typeface="Calibri (MS) Bold"/>
              </a:rPr>
              <a:t>O QUE </a:t>
            </a:r>
            <a:br>
              <a:rPr lang="pt-br" sz="6999" b="1" i="0" u="none" baseline="0" dirty="0">
                <a:solidFill>
                  <a:schemeClr val="bg1"/>
                </a:solidFill>
                <a:latin typeface="Calibri (MS) Bold"/>
                <a:ea typeface="Calibri (MS) Bold"/>
                <a:cs typeface="Calibri (MS) Bold"/>
                <a:sym typeface="Calibri (MS) Bold"/>
              </a:rPr>
            </a:br>
            <a:r>
              <a:rPr lang="pt-br" sz="6999" b="1" i="0" u="none" baseline="0" dirty="0">
                <a:solidFill>
                  <a:schemeClr val="bg1"/>
                </a:solidFill>
                <a:latin typeface="Calibri (MS) Bold"/>
                <a:ea typeface="Calibri (MS) Bold"/>
                <a:cs typeface="Calibri (MS) Bold"/>
                <a:sym typeface="Calibri (MS) Bold"/>
              </a:rPr>
              <a:t>MUDAR?</a:t>
            </a:r>
          </a:p>
        </p:txBody>
      </p:sp>
      <p:sp>
        <p:nvSpPr>
          <p:cNvPr id="9" name="TextBox 9"/>
          <p:cNvSpPr txBox="1"/>
          <p:nvPr/>
        </p:nvSpPr>
        <p:spPr>
          <a:xfrm>
            <a:off x="609600" y="312653"/>
            <a:ext cx="15132628" cy="615553"/>
          </a:xfrm>
          <a:prstGeom prst="rect">
            <a:avLst/>
          </a:prstGeom>
        </p:spPr>
        <p:txBody>
          <a:bodyPr wrap="square" lIns="0" tIns="0" rIns="0" bIns="0" rtlCol="0" anchor="t">
            <a:spAutoFit/>
          </a:bodyPr>
          <a:lstStyle/>
          <a:p>
            <a:pPr algn="l" rtl="0">
              <a:lnSpc>
                <a:spcPts val="4799"/>
              </a:lnSpc>
            </a:pPr>
            <a:r>
              <a:rPr lang="pt-br" sz="4400" b="1" i="0" u="none" baseline="0" dirty="0">
                <a:solidFill>
                  <a:schemeClr val="bg1"/>
                </a:solidFill>
                <a:latin typeface="Calibri (MS)"/>
                <a:ea typeface="Calibri (MS)"/>
                <a:cs typeface="Calibri (MS)"/>
                <a:sym typeface="Calibri (MS)"/>
              </a:rPr>
              <a:t>Aulas de autodefesa e conscientização sobre o tráfico de pessoas para meninas de baixa renda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F4C5B-08D7-A927-DEA6-0F989502E9F6}"/>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89526796-00BC-338A-E418-4A872A3CA531}"/>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8467" y="-1257300"/>
            <a:ext cx="21595783" cy="12147628"/>
          </a:xfrm>
          <a:prstGeom prst="rect">
            <a:avLst/>
          </a:prstGeom>
        </p:spPr>
      </p:pic>
      <p:sp>
        <p:nvSpPr>
          <p:cNvPr id="11" name="Rectangle: Rounded Corners 10">
            <a:extLst>
              <a:ext uri="{FF2B5EF4-FFF2-40B4-BE49-F238E27FC236}">
                <a16:creationId xmlns:a16="http://schemas.microsoft.com/office/drawing/2014/main" id="{76B2CBDC-3470-2A3B-6CBE-0D0645FD01EA}"/>
              </a:ext>
            </a:extLst>
          </p:cNvPr>
          <p:cNvSpPr/>
          <p:nvPr/>
        </p:nvSpPr>
        <p:spPr>
          <a:xfrm>
            <a:off x="12808192" y="4413254"/>
            <a:ext cx="5098807" cy="275822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grpSp>
        <p:nvGrpSpPr>
          <p:cNvPr id="2" name="Group 2">
            <a:extLst>
              <a:ext uri="{FF2B5EF4-FFF2-40B4-BE49-F238E27FC236}">
                <a16:creationId xmlns:a16="http://schemas.microsoft.com/office/drawing/2014/main" id="{FCE95DD2-9CC3-D0CE-8558-89A4C80EB332}"/>
              </a:ext>
            </a:extLst>
          </p:cNvPr>
          <p:cNvGrpSpPr/>
          <p:nvPr/>
        </p:nvGrpSpPr>
        <p:grpSpPr>
          <a:xfrm>
            <a:off x="-496835" y="-1568081"/>
            <a:ext cx="19281670" cy="3511181"/>
            <a:chOff x="0" y="0"/>
            <a:chExt cx="5078300" cy="755084"/>
          </a:xfrm>
        </p:grpSpPr>
        <p:sp>
          <p:nvSpPr>
            <p:cNvPr id="3" name="Freeform 3">
              <a:extLst>
                <a:ext uri="{FF2B5EF4-FFF2-40B4-BE49-F238E27FC236}">
                  <a16:creationId xmlns:a16="http://schemas.microsoft.com/office/drawing/2014/main" id="{40963336-C6FF-FE8F-5D1C-1F1E18AD30F0}"/>
                </a:ext>
              </a:extLst>
            </p:cNvPr>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4" name="TextBox 4">
              <a:extLst>
                <a:ext uri="{FF2B5EF4-FFF2-40B4-BE49-F238E27FC236}">
                  <a16:creationId xmlns:a16="http://schemas.microsoft.com/office/drawing/2014/main" id="{FC6B74AE-C824-6DAF-D20D-BD4549613409}"/>
                </a:ext>
              </a:extLst>
            </p:cNvPr>
            <p:cNvSpPr txBox="1"/>
            <p:nvPr/>
          </p:nvSpPr>
          <p:spPr>
            <a:xfrm>
              <a:off x="0" y="-38100"/>
              <a:ext cx="5078300" cy="793184"/>
            </a:xfrm>
            <a:prstGeom prst="rect">
              <a:avLst/>
            </a:prstGeom>
          </p:spPr>
          <p:txBody>
            <a:bodyPr lIns="50800" tIns="50800" rIns="50800" bIns="50800" rtlCol="0" anchor="ctr"/>
            <a:lstStyle/>
            <a:p>
              <a:pPr algn="ctr" rtl="0">
                <a:lnSpc>
                  <a:spcPts val="2659"/>
                </a:lnSpc>
              </a:pPr>
              <a:endParaRPr/>
            </a:p>
          </p:txBody>
        </p:sp>
      </p:grpSp>
      <p:sp>
        <p:nvSpPr>
          <p:cNvPr id="5" name="Freeform 5">
            <a:extLst>
              <a:ext uri="{FF2B5EF4-FFF2-40B4-BE49-F238E27FC236}">
                <a16:creationId xmlns:a16="http://schemas.microsoft.com/office/drawing/2014/main" id="{E72AFAF0-7D30-4BE6-8E41-6702FC3C9E27}"/>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pt-br"/>
          </a:p>
        </p:txBody>
      </p:sp>
      <p:sp>
        <p:nvSpPr>
          <p:cNvPr id="8" name="TextBox 8">
            <a:extLst>
              <a:ext uri="{FF2B5EF4-FFF2-40B4-BE49-F238E27FC236}">
                <a16:creationId xmlns:a16="http://schemas.microsoft.com/office/drawing/2014/main" id="{4F11BBE6-7CAE-636F-C43A-26DAB4C6F957}"/>
              </a:ext>
            </a:extLst>
          </p:cNvPr>
          <p:cNvSpPr txBox="1"/>
          <p:nvPr/>
        </p:nvSpPr>
        <p:spPr>
          <a:xfrm>
            <a:off x="706512" y="342900"/>
            <a:ext cx="14914487" cy="1231106"/>
          </a:xfrm>
          <a:prstGeom prst="rect">
            <a:avLst/>
          </a:prstGeom>
        </p:spPr>
        <p:txBody>
          <a:bodyPr wrap="square" lIns="0" tIns="0" rIns="0" bIns="0" rtlCol="0" anchor="t">
            <a:spAutoFit/>
          </a:bodyPr>
          <a:lstStyle/>
          <a:p>
            <a:pPr algn="l" rtl="0">
              <a:lnSpc>
                <a:spcPts val="4799"/>
              </a:lnSpc>
            </a:pPr>
            <a:r>
              <a:rPr lang="pt-br" sz="4400" b="0" i="0" u="none" baseline="0" dirty="0">
                <a:solidFill>
                  <a:schemeClr val="bg1"/>
                </a:solidFill>
                <a:latin typeface="Calibri (MS)"/>
                <a:ea typeface="Calibri (MS)"/>
                <a:cs typeface="Calibri (MS)"/>
                <a:sym typeface="Calibri (MS)"/>
              </a:rPr>
              <a:t>Doação para a agência local que oferece aulas preparatórias para o Exame de Equivalência ao Ensino Médio (GED)</a:t>
            </a:r>
          </a:p>
        </p:txBody>
      </p:sp>
      <p:sp>
        <p:nvSpPr>
          <p:cNvPr id="12" name="TextBox 6">
            <a:extLst>
              <a:ext uri="{FF2B5EF4-FFF2-40B4-BE49-F238E27FC236}">
                <a16:creationId xmlns:a16="http://schemas.microsoft.com/office/drawing/2014/main" id="{5D0F6044-B559-727C-6422-E9CC0AA49F91}"/>
              </a:ext>
            </a:extLst>
          </p:cNvPr>
          <p:cNvSpPr txBox="1"/>
          <p:nvPr/>
        </p:nvSpPr>
        <p:spPr>
          <a:xfrm>
            <a:off x="12808192" y="4888431"/>
            <a:ext cx="5102436" cy="1807867"/>
          </a:xfrm>
          <a:prstGeom prst="rect">
            <a:avLst/>
          </a:prstGeom>
        </p:spPr>
        <p:txBody>
          <a:bodyPr wrap="square" lIns="0" tIns="0" rIns="0" bIns="0" rtlCol="0" anchor="t">
            <a:spAutoFit/>
          </a:bodyPr>
          <a:lstStyle/>
          <a:p>
            <a:pPr algn="ctr" rtl="0">
              <a:lnSpc>
                <a:spcPts val="6999"/>
              </a:lnSpc>
            </a:pPr>
            <a:r>
              <a:rPr lang="pt-br" sz="6999" b="1" i="0" u="none" baseline="0">
                <a:solidFill>
                  <a:schemeClr val="bg1"/>
                </a:solidFill>
                <a:latin typeface="Calibri (MS) Bold"/>
                <a:ea typeface="Calibri (MS) Bold"/>
                <a:cs typeface="Calibri (MS) Bold"/>
                <a:sym typeface="Calibri (MS) Bold"/>
              </a:rPr>
              <a:t>O QUE MUDAR?</a:t>
            </a:r>
          </a:p>
        </p:txBody>
      </p:sp>
      <p:sp>
        <p:nvSpPr>
          <p:cNvPr id="6" name="TextBox 6">
            <a:extLst>
              <a:ext uri="{FF2B5EF4-FFF2-40B4-BE49-F238E27FC236}">
                <a16:creationId xmlns:a16="http://schemas.microsoft.com/office/drawing/2014/main" id="{290B14A4-DDD3-53DF-DC73-31AA36D14F28}"/>
              </a:ext>
            </a:extLst>
          </p:cNvPr>
          <p:cNvSpPr txBox="1"/>
          <p:nvPr/>
        </p:nvSpPr>
        <p:spPr>
          <a:xfrm>
            <a:off x="2016173" y="6642453"/>
            <a:ext cx="7093191" cy="1058047"/>
          </a:xfrm>
          <a:prstGeom prst="rect">
            <a:avLst/>
          </a:prstGeom>
        </p:spPr>
        <p:txBody>
          <a:bodyPr wrap="square" lIns="0" tIns="0" rIns="0" bIns="0" rtlCol="0" anchor="t">
            <a:spAutoFit/>
          </a:bodyPr>
          <a:lstStyle/>
          <a:p>
            <a:pPr algn="ctr" rtl="0">
              <a:lnSpc>
                <a:spcPts val="6999"/>
              </a:lnSpc>
            </a:pPr>
            <a:r>
              <a:rPr lang="pt-br" sz="10000" b="1" i="0" u="none" baseline="0">
                <a:solidFill>
                  <a:srgbClr val="1F497D"/>
                </a:solidFill>
                <a:latin typeface="Baskerville Old Face" panose="02020602080505020303" pitchFamily="18" charset="0"/>
                <a:ea typeface="Calibri (MS) Bold"/>
                <a:cs typeface="Aldhabi" panose="020F0502020204030204" pitchFamily="2" charset="-78"/>
                <a:sym typeface="Calibri (MS) Bold"/>
              </a:rPr>
              <a:t>DOAÇÃO</a:t>
            </a:r>
          </a:p>
        </p:txBody>
      </p:sp>
    </p:spTree>
    <p:extLst>
      <p:ext uri="{BB962C8B-B14F-4D97-AF65-F5344CB8AC3E}">
        <p14:creationId xmlns:p14="http://schemas.microsoft.com/office/powerpoint/2010/main" val="3953593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CCAD7BD1-0865-D2D1-5038-884728B4FFBE}"/>
              </a:ext>
            </a:extLst>
          </p:cNvPr>
          <p:cNvSpPr/>
          <p:nvPr/>
        </p:nvSpPr>
        <p:spPr>
          <a:xfrm>
            <a:off x="304800" y="1718053"/>
            <a:ext cx="5112327" cy="245637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pt-br"/>
          </a:p>
        </p:txBody>
      </p:sp>
      <p:grpSp>
        <p:nvGrpSpPr>
          <p:cNvPr id="9" name="Group 9"/>
          <p:cNvGrpSpPr>
            <a:grpSpLocks noChangeAspect="1"/>
          </p:cNvGrpSpPr>
          <p:nvPr/>
        </p:nvGrpSpPr>
        <p:grpSpPr>
          <a:xfrm>
            <a:off x="-13852" y="-65377"/>
            <a:ext cx="18954531" cy="12345787"/>
            <a:chOff x="21029" y="15804"/>
            <a:chExt cx="1247895" cy="812800"/>
          </a:xfrm>
        </p:grpSpPr>
        <p:sp>
          <p:nvSpPr>
            <p:cNvPr id="10" name="Freeform 10"/>
            <p:cNvSpPr>
              <a:spLocks noChangeAspect="1"/>
            </p:cNvSpPr>
            <p:nvPr/>
          </p:nvSpPr>
          <p:spPr>
            <a:xfrm>
              <a:off x="21029" y="15804"/>
              <a:ext cx="1247895" cy="812800"/>
            </a:xfrm>
            <a:custGeom>
              <a:avLst/>
              <a:gdLst/>
              <a:ahLst/>
              <a:cxnLst/>
              <a:rect l="l" t="t" r="r" b="b"/>
              <a:pathLst>
                <a:path w="1247895" h="812800">
                  <a:moveTo>
                    <a:pt x="28614" y="0"/>
                  </a:moveTo>
                  <a:lnTo>
                    <a:pt x="1219280" y="0"/>
                  </a:lnTo>
                  <a:cubicBezTo>
                    <a:pt x="1226869" y="0"/>
                    <a:pt x="1234148" y="3015"/>
                    <a:pt x="1239514" y="8381"/>
                  </a:cubicBezTo>
                  <a:cubicBezTo>
                    <a:pt x="1244880" y="13747"/>
                    <a:pt x="1247895" y="21025"/>
                    <a:pt x="1247895" y="28614"/>
                  </a:cubicBezTo>
                  <a:lnTo>
                    <a:pt x="1247895" y="784186"/>
                  </a:lnTo>
                  <a:cubicBezTo>
                    <a:pt x="1247895" y="791775"/>
                    <a:pt x="1244880" y="799053"/>
                    <a:pt x="1239514" y="804419"/>
                  </a:cubicBezTo>
                  <a:cubicBezTo>
                    <a:pt x="1234148" y="809785"/>
                    <a:pt x="1226869" y="812800"/>
                    <a:pt x="1219280" y="812800"/>
                  </a:cubicBezTo>
                  <a:lnTo>
                    <a:pt x="28614" y="812800"/>
                  </a:lnTo>
                  <a:cubicBezTo>
                    <a:pt x="21025" y="812800"/>
                    <a:pt x="13747" y="809785"/>
                    <a:pt x="8381" y="804419"/>
                  </a:cubicBezTo>
                  <a:cubicBezTo>
                    <a:pt x="3015" y="799053"/>
                    <a:pt x="0" y="791775"/>
                    <a:pt x="0" y="784186"/>
                  </a:cubicBezTo>
                  <a:lnTo>
                    <a:pt x="0" y="28614"/>
                  </a:lnTo>
                  <a:cubicBezTo>
                    <a:pt x="0" y="21025"/>
                    <a:pt x="3015" y="13747"/>
                    <a:pt x="8381" y="8381"/>
                  </a:cubicBezTo>
                  <a:cubicBezTo>
                    <a:pt x="13747" y="3015"/>
                    <a:pt x="21025" y="0"/>
                    <a:pt x="28614" y="0"/>
                  </a:cubicBezTo>
                  <a:close/>
                </a:path>
              </a:pathLst>
            </a:custGeom>
            <a:blipFill>
              <a:blip r:embed="rId3">
                <a:alphaModFix amt="70000"/>
              </a:blip>
              <a:stretch>
                <a:fillRect b="-19369"/>
              </a:stretch>
            </a:blipFill>
          </p:spPr>
          <p:txBody>
            <a:bodyPr/>
            <a:lstStyle/>
            <a:p>
              <a:endParaRPr lang="pt-br"/>
            </a:p>
          </p:txBody>
        </p:sp>
      </p:grpSp>
      <p:grpSp>
        <p:nvGrpSpPr>
          <p:cNvPr id="2" name="Group 2"/>
          <p:cNvGrpSpPr/>
          <p:nvPr/>
        </p:nvGrpSpPr>
        <p:grpSpPr>
          <a:xfrm>
            <a:off x="-496836" y="-1436918"/>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pt-br"/>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rtl="0">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pt-br"/>
          </a:p>
        </p:txBody>
      </p:sp>
      <p:sp>
        <p:nvSpPr>
          <p:cNvPr id="6" name="TextBox 6"/>
          <p:cNvSpPr txBox="1"/>
          <p:nvPr/>
        </p:nvSpPr>
        <p:spPr>
          <a:xfrm>
            <a:off x="290945" y="2042308"/>
            <a:ext cx="5112327" cy="1807867"/>
          </a:xfrm>
          <a:prstGeom prst="rect">
            <a:avLst/>
          </a:prstGeom>
        </p:spPr>
        <p:txBody>
          <a:bodyPr wrap="square" lIns="0" tIns="0" rIns="0" bIns="0" rtlCol="0" anchor="t">
            <a:spAutoFit/>
          </a:bodyPr>
          <a:lstStyle/>
          <a:p>
            <a:pPr algn="ctr" rtl="0">
              <a:lnSpc>
                <a:spcPts val="6999"/>
              </a:lnSpc>
            </a:pPr>
            <a:r>
              <a:rPr lang="pt-br" sz="6999" b="1" i="0" u="none" baseline="0">
                <a:solidFill>
                  <a:srgbClr val="A92A61"/>
                </a:solidFill>
                <a:latin typeface="Calibri (MS) Bold"/>
                <a:ea typeface="Calibri (MS) Bold"/>
                <a:cs typeface="Calibri (MS) Bold"/>
                <a:sym typeface="Calibri (MS) Bold"/>
              </a:rPr>
              <a:t>O QUE MUDAR?</a:t>
            </a:r>
          </a:p>
        </p:txBody>
      </p:sp>
      <p:sp>
        <p:nvSpPr>
          <p:cNvPr id="8" name="TextBox 8"/>
          <p:cNvSpPr txBox="1"/>
          <p:nvPr/>
        </p:nvSpPr>
        <p:spPr>
          <a:xfrm>
            <a:off x="438114" y="266700"/>
            <a:ext cx="17011685" cy="615553"/>
          </a:xfrm>
          <a:prstGeom prst="rect">
            <a:avLst/>
          </a:prstGeom>
        </p:spPr>
        <p:txBody>
          <a:bodyPr wrap="square" lIns="0" tIns="0" rIns="0" bIns="0" rtlCol="0" anchor="t">
            <a:spAutoFit/>
          </a:bodyPr>
          <a:lstStyle/>
          <a:p>
            <a:pPr algn="l" rtl="0">
              <a:lnSpc>
                <a:spcPts val="4799"/>
              </a:lnSpc>
            </a:pPr>
            <a:r>
              <a:rPr lang="pt-br" sz="4400" b="0" i="0" u="none" baseline="0" dirty="0">
                <a:solidFill>
                  <a:schemeClr val="bg1"/>
                </a:solidFill>
                <a:latin typeface="Calibri (MS)"/>
                <a:ea typeface="Calibri (MS)"/>
                <a:cs typeface="Calibri (MS)"/>
                <a:sym typeface="Calibri (MS)"/>
              </a:rPr>
              <a:t>Laptops para meninos e meninas como prêmio por serviços comunitários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370AB-1E70-6CE3-B2CB-9D2235D2E0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D1B639-696E-2599-5C9A-D522A002D8F1}"/>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pt-br"/>
          </a:p>
        </p:txBody>
      </p:sp>
      <p:pic>
        <p:nvPicPr>
          <p:cNvPr id="10" name="Picture 9">
            <a:extLst>
              <a:ext uri="{FF2B5EF4-FFF2-40B4-BE49-F238E27FC236}">
                <a16:creationId xmlns:a16="http://schemas.microsoft.com/office/drawing/2014/main" id="{91AAC5C9-20A3-22FE-2712-7CE1500294A8}"/>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r="15833"/>
          <a:stretch>
            <a:fillRect/>
          </a:stretch>
        </p:blipFill>
        <p:spPr>
          <a:xfrm>
            <a:off x="-3517" y="-190500"/>
            <a:ext cx="18287999" cy="12222177"/>
          </a:xfrm>
          <a:prstGeom prst="rect">
            <a:avLst/>
          </a:prstGeom>
        </p:spPr>
      </p:pic>
      <p:grpSp>
        <p:nvGrpSpPr>
          <p:cNvPr id="3" name="Group 3">
            <a:extLst>
              <a:ext uri="{FF2B5EF4-FFF2-40B4-BE49-F238E27FC236}">
                <a16:creationId xmlns:a16="http://schemas.microsoft.com/office/drawing/2014/main" id="{2972F257-F8F6-11C9-5D09-2E9828D92912}"/>
              </a:ext>
            </a:extLst>
          </p:cNvPr>
          <p:cNvGrpSpPr/>
          <p:nvPr/>
        </p:nvGrpSpPr>
        <p:grpSpPr>
          <a:xfrm>
            <a:off x="4234048" y="-4686300"/>
            <a:ext cx="9939206" cy="8292355"/>
            <a:chOff x="0" y="0"/>
            <a:chExt cx="736600" cy="641417"/>
          </a:xfrm>
        </p:grpSpPr>
        <p:sp>
          <p:nvSpPr>
            <p:cNvPr id="4" name="Freeform 4">
              <a:extLst>
                <a:ext uri="{FF2B5EF4-FFF2-40B4-BE49-F238E27FC236}">
                  <a16:creationId xmlns:a16="http://schemas.microsoft.com/office/drawing/2014/main" id="{C572D508-2E64-670D-610E-182400FB5F43}"/>
                </a:ext>
              </a:extLst>
            </p:cNvPr>
            <p:cNvSpPr/>
            <p:nvPr/>
          </p:nvSpPr>
          <p:spPr>
            <a:xfrm>
              <a:off x="0" y="0"/>
              <a:ext cx="736600" cy="641417"/>
            </a:xfrm>
            <a:custGeom>
              <a:avLst/>
              <a:gdLst/>
              <a:ahLst/>
              <a:cxnLst/>
              <a:rect l="l" t="t" r="r" b="b"/>
              <a:pathLst>
                <a:path w="736600" h="641417">
                  <a:moveTo>
                    <a:pt x="736600" y="0"/>
                  </a:moveTo>
                  <a:lnTo>
                    <a:pt x="736600" y="641417"/>
                  </a:lnTo>
                  <a:lnTo>
                    <a:pt x="368300" y="514417"/>
                  </a:lnTo>
                  <a:lnTo>
                    <a:pt x="0" y="641417"/>
                  </a:lnTo>
                  <a:lnTo>
                    <a:pt x="0" y="0"/>
                  </a:lnTo>
                  <a:lnTo>
                    <a:pt x="736600" y="0"/>
                  </a:lnTo>
                  <a:close/>
                </a:path>
              </a:pathLst>
            </a:custGeom>
            <a:solidFill>
              <a:srgbClr val="293374"/>
            </a:solidFill>
          </p:spPr>
          <p:txBody>
            <a:bodyPr/>
            <a:lstStyle/>
            <a:p>
              <a:endParaRPr lang="pt-br"/>
            </a:p>
          </p:txBody>
        </p:sp>
        <p:sp>
          <p:nvSpPr>
            <p:cNvPr id="5" name="TextBox 5">
              <a:extLst>
                <a:ext uri="{FF2B5EF4-FFF2-40B4-BE49-F238E27FC236}">
                  <a16:creationId xmlns:a16="http://schemas.microsoft.com/office/drawing/2014/main" id="{E2ECAE6D-C4B4-5389-1409-BEF14E96C9EB}"/>
                </a:ext>
              </a:extLst>
            </p:cNvPr>
            <p:cNvSpPr txBox="1"/>
            <p:nvPr/>
          </p:nvSpPr>
          <p:spPr>
            <a:xfrm>
              <a:off x="0" y="-47625"/>
              <a:ext cx="736600" cy="562042"/>
            </a:xfrm>
            <a:prstGeom prst="rect">
              <a:avLst/>
            </a:prstGeom>
          </p:spPr>
          <p:txBody>
            <a:bodyPr lIns="50800" tIns="50800" rIns="50800" bIns="50800" rtlCol="0" anchor="ctr"/>
            <a:lstStyle/>
            <a:p>
              <a:pPr algn="ctr" rtl="0">
                <a:lnSpc>
                  <a:spcPts val="2659"/>
                </a:lnSpc>
              </a:pPr>
              <a:endParaRPr/>
            </a:p>
          </p:txBody>
        </p:sp>
      </p:grpSp>
      <p:sp>
        <p:nvSpPr>
          <p:cNvPr id="7" name="TextBox 7">
            <a:extLst>
              <a:ext uri="{FF2B5EF4-FFF2-40B4-BE49-F238E27FC236}">
                <a16:creationId xmlns:a16="http://schemas.microsoft.com/office/drawing/2014/main" id="{D35B50F6-2153-5F5D-6D6C-3F775FAA023E}"/>
              </a:ext>
            </a:extLst>
          </p:cNvPr>
          <p:cNvSpPr txBox="1"/>
          <p:nvPr/>
        </p:nvSpPr>
        <p:spPr>
          <a:xfrm>
            <a:off x="4625761" y="283068"/>
            <a:ext cx="4577890" cy="2051844"/>
          </a:xfrm>
          <a:prstGeom prst="rect">
            <a:avLst/>
          </a:prstGeom>
        </p:spPr>
        <p:txBody>
          <a:bodyPr wrap="square" lIns="0" tIns="0" rIns="0" bIns="0" rtlCol="0" anchor="t">
            <a:spAutoFit/>
          </a:bodyPr>
          <a:lstStyle/>
          <a:p>
            <a:pPr algn="l" rtl="0">
              <a:lnSpc>
                <a:spcPts val="8000"/>
              </a:lnSpc>
            </a:pPr>
            <a:r>
              <a:rPr lang="pt-br" sz="7000" b="0" i="0" u="none" baseline="0" dirty="0">
                <a:solidFill>
                  <a:srgbClr val="FFFFFF"/>
                </a:solidFill>
                <a:latin typeface="Effra 2" panose="020B0604020202020204" charset="0"/>
                <a:ea typeface="Effra"/>
                <a:cs typeface="Effra 2" panose="020B0604020202020204" charset="0"/>
                <a:sym typeface="Effra"/>
              </a:rPr>
              <a:t>Muito obrigada!</a:t>
            </a:r>
          </a:p>
        </p:txBody>
      </p:sp>
      <p:sp>
        <p:nvSpPr>
          <p:cNvPr id="8" name="Freeform 8">
            <a:extLst>
              <a:ext uri="{FF2B5EF4-FFF2-40B4-BE49-F238E27FC236}">
                <a16:creationId xmlns:a16="http://schemas.microsoft.com/office/drawing/2014/main" id="{AC5D0D8D-3767-DF1D-5800-5BD54CDA3775}"/>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pt-br"/>
          </a:p>
        </p:txBody>
      </p:sp>
      <p:pic>
        <p:nvPicPr>
          <p:cNvPr id="11" name="Picture 10">
            <a:extLst>
              <a:ext uri="{FF2B5EF4-FFF2-40B4-BE49-F238E27FC236}">
                <a16:creationId xmlns:a16="http://schemas.microsoft.com/office/drawing/2014/main" id="{45614D6A-0700-726D-8E5C-BBD0DD2B8592}"/>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5034" b="78794" l="58382" r="93529">
                        <a14:foregroundMark x1="67031" y1="63056" x2="67031" y2="63056"/>
                        <a14:foregroundMark x1="68854" y1="67870" x2="68854" y2="67870"/>
                        <a14:foregroundMark x1="68646" y1="68056" x2="67760" y2="70370"/>
                        <a14:foregroundMark x1="61601" y1="40060" x2="64688" y2="38148"/>
                        <a14:foregroundMark x1="60052" y1="41019" x2="60757" y2="40582"/>
                        <a14:foregroundMark x1="64688" y1="38148" x2="65625" y2="36111"/>
                        <a14:foregroundMark x1="78958" y1="25185" x2="80313" y2="20278"/>
                        <a14:foregroundMark x1="91037" y1="57476" x2="91302" y2="58241"/>
                        <a14:foregroundMark x1="60771" y1="47593" x2="60767" y2="47066"/>
                        <a14:foregroundMark x1="60043" y1="50638" x2="59375" y2="52222"/>
                        <a14:backgroundMark x1="76510" y1="23796" x2="76510" y2="23796"/>
                        <a14:backgroundMark x1="76406" y1="22407" x2="76927" y2="24352"/>
                        <a14:backgroundMark x1="77708" y1="24907" x2="78333" y2="24352"/>
                        <a14:backgroundMark x1="75208" y1="21019" x2="75417" y2="22963"/>
                        <a14:backgroundMark x1="75208" y1="21389" x2="75208" y2="22407"/>
                        <a14:backgroundMark x1="75417" y1="22222" x2="78333" y2="24537"/>
                        <a14:backgroundMark x1="75417" y1="22222" x2="75417" y2="22222"/>
                        <a14:backgroundMark x1="75417" y1="21852" x2="75417" y2="21852"/>
                        <a14:backgroundMark x1="75729" y1="21204" x2="75417" y2="22778"/>
                        <a14:backgroundMark x1="60573" y1="43148" x2="60260" y2="49352"/>
                        <a14:backgroundMark x1="61146" y1="44630" x2="61146" y2="44630"/>
                        <a14:backgroundMark x1="61250" y1="43889" x2="61146" y2="46019"/>
                        <a14:backgroundMark x1="60729" y1="46204" x2="60833" y2="48148"/>
                        <a14:backgroundMark x1="60729" y1="45833" x2="61250" y2="46574"/>
                        <a14:backgroundMark x1="60729" y1="46019" x2="60729" y2="47593"/>
                        <a14:backgroundMark x1="60938" y1="48704" x2="60052" y2="49722"/>
                        <a14:backgroundMark x1="60260" y1="49907" x2="60260" y2="49907"/>
                        <a14:backgroundMark x1="60729" y1="43519" x2="60729" y2="43519"/>
                        <a14:backgroundMark x1="60365" y1="43333" x2="61250" y2="44074"/>
                        <a14:backgroundMark x1="60469" y1="41389" x2="61771" y2="41389"/>
                        <a14:backgroundMark x1="60365" y1="49907" x2="60052" y2="50648"/>
                        <a14:backgroundMark x1="92396" y1="51019" x2="90417" y2="56296"/>
                        <a14:backgroundMark x1="86302" y1="65370" x2="87396" y2="65370"/>
                        <a14:backgroundMark x1="86094" y1="65185" x2="85990" y2="65741"/>
                        <a14:backgroundMark x1="87708" y1="65370" x2="88021" y2="66389"/>
                        <a14:backgroundMark x1="78229" y1="24722" x2="78229" y2="24722"/>
                      </a14:backgroundRemoval>
                    </a14:imgEffect>
                  </a14:imgLayer>
                </a14:imgProps>
              </a:ext>
              <a:ext uri="{28A0092B-C50C-407E-A947-70E740481C1C}">
                <a14:useLocalDpi xmlns:a14="http://schemas.microsoft.com/office/drawing/2010/main" val="0"/>
              </a:ext>
            </a:extLst>
          </a:blip>
          <a:srcRect l="53989" t="7064" r="2078" b="13236"/>
          <a:stretch>
            <a:fillRect/>
          </a:stretch>
        </p:blipFill>
        <p:spPr>
          <a:xfrm>
            <a:off x="10667033" y="-419100"/>
            <a:ext cx="3386919" cy="3456181"/>
          </a:xfrm>
          <a:prstGeom prst="rect">
            <a:avLst/>
          </a:prstGeom>
        </p:spPr>
      </p:pic>
    </p:spTree>
    <p:extLst>
      <p:ext uri="{BB962C8B-B14F-4D97-AF65-F5344CB8AC3E}">
        <p14:creationId xmlns:p14="http://schemas.microsoft.com/office/powerpoint/2010/main" val="644929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744</TotalTime>
  <Words>2841</Words>
  <Application>Microsoft Office PowerPoint</Application>
  <PresentationFormat>Custom</PresentationFormat>
  <Paragraphs>215</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Baskerville Old Face</vt:lpstr>
      <vt:lpstr>Aptos</vt:lpstr>
      <vt:lpstr>Effra 2</vt:lpstr>
      <vt:lpstr>Calibri (MS) Bold</vt:lpstr>
      <vt:lpstr>Arial</vt:lpstr>
      <vt:lpstr>Calibri (MS)</vt:lpstr>
      <vt:lpstr>Calibri</vt:lpstr>
      <vt:lpstr>Calibri (MS)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SIA Branded PPT Template</dc:title>
  <dc:creator>Sarah Detwiler</dc:creator>
  <cp:lastModifiedBy>Meghan Pennock</cp:lastModifiedBy>
  <cp:revision>30</cp:revision>
  <dcterms:created xsi:type="dcterms:W3CDTF">2006-08-16T00:00:00Z</dcterms:created>
  <dcterms:modified xsi:type="dcterms:W3CDTF">2026-02-09T13:35:51Z</dcterms:modified>
  <dc:identifier>DAG-m_xImr4</dc:identifier>
</cp:coreProperties>
</file>