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99" r:id="rId3"/>
    <p:sldId id="258" r:id="rId4"/>
    <p:sldId id="259" r:id="rId5"/>
    <p:sldId id="279" r:id="rId6"/>
    <p:sldId id="293" r:id="rId7"/>
    <p:sldId id="283" r:id="rId8"/>
    <p:sldId id="280" r:id="rId9"/>
    <p:sldId id="297" r:id="rId10"/>
    <p:sldId id="287" r:id="rId11"/>
    <p:sldId id="266" r:id="rId12"/>
    <p:sldId id="296" r:id="rId13"/>
    <p:sldId id="271" r:id="rId14"/>
    <p:sldId id="269" r:id="rId15"/>
    <p:sldId id="270" r:id="rId16"/>
    <p:sldId id="290" r:id="rId17"/>
    <p:sldId id="272" r:id="rId18"/>
    <p:sldId id="298" r:id="rId19"/>
    <p:sldId id="274" r:id="rId20"/>
    <p:sldId id="295" r:id="rId21"/>
  </p:sldIdLst>
  <p:sldSz cx="18288000" cy="10287000"/>
  <p:notesSz cx="6858000" cy="9144000"/>
  <p:embeddedFontLst>
    <p:embeddedFont>
      <p:font typeface="Baskerville Old Face" panose="02020602080505020303" pitchFamily="18" charset="0"/>
      <p:regular r:id="rId23"/>
    </p:embeddedFont>
    <p:embeddedFont>
      <p:font typeface="Calibri (MS)" panose="020B0604020202020204" charset="0"/>
      <p:regular r:id="rId24"/>
    </p:embeddedFont>
    <p:embeddedFont>
      <p:font typeface="Calibri (MS) Bold" panose="020B0604020202020204" charset="0"/>
      <p:regular r:id="rId25"/>
      <p:bold r:id="rId26"/>
    </p:embeddedFont>
    <p:embeddedFont>
      <p:font typeface="Calibri (MS) Bold Italics" panose="020B0604020202020204" charset="0"/>
      <p:regular r:id="rId27"/>
    </p:embeddedFont>
    <p:embeddedFont>
      <p:font typeface="Effra 2" panose="020B060402020202020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90428-E83B-90BF-C2BA-1575AAC23593}" name="Sarah Detwiler" initials="SD" userId="S::sarah@soroptimist.org::3d5100d8-aaa0-42b6-8233-af09b39f17d9" providerId="AD"/>
  <p188:author id="{AABB296F-AA0D-69B5-2733-50DEF21D0878}" name="Aira Matin" initials="AM" userId="S::aira@soroptimist.org::47014298-ba6f-4dad-8877-f4b03836a06c" providerId="AD"/>
  <p188:author id="{C1692AC2-6570-E8B4-3D05-FB552B88E7ED}" name="Meghan Pennock" initials="MP" userId="S::meghan@soroptimist.org::fc0dfa88-3f78-45a4-9290-30c4ed7cb0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000000"/>
    <a:srgbClr val="F69170"/>
    <a:srgbClr val="5AC5C4"/>
    <a:srgbClr val="A92A61"/>
    <a:srgbClr val="FFC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41229-91AD-4838-A597-8C152CB5C326}" v="134" dt="2026-01-21T15:22:24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399" autoAdjust="0"/>
  </p:normalViewPr>
  <p:slideViewPr>
    <p:cSldViewPr>
      <p:cViewPr varScale="1">
        <p:scale>
          <a:sx n="35" d="100"/>
          <a:sy n="35" d="100"/>
        </p:scale>
        <p:origin x="24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432C1-AFBE-4166-9DB9-35B381F03E0D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6E370-1B07-4DF9-A241-C06857018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8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rogram@soroptimist.org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Hola, soy (NOMBRE Y TÍTULO) y me complace compartir con ustedes hoy la presentación del pilar Impacto.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69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Hoy revisaremos qué cuenta como un proyecto para acelerar nuestra Gran Meta y cómo su club puede iniciar uno nuevo o adaptar un proyecto heredado para que pueda contar para la Gran Meta.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5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toda la federación de SIA, tenemos una Gran Meta que nos une: invertir en los sueños de medio millón de mujeres y niñas a través del acceso a la educación que dé lugar al empoderamiento económico para 2031.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0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Nuestros clubes están haciendo cosas increíbles con </a:t>
            </a:r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Suéñalo, Puedes Lograrlo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los </a:t>
            </a:r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Premios Vive Tu Sueño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Pero sabíamos que no alcanzaríamos la Gran Meta solo con esos programas. Muchos clubes ya llevan adelante proyectos locales que aumentan el acceso a la educación o el empoderamiento económico. La Junta de SIA aprobó contarlos como proyectos para acelerar nuestra Gran Meta, porque nos impulsan hacia nuestra Gran Meta.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Entonces, ¿qué es un proyecto para acelerar nuestra Gran Meta?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proyectos para acelerar nuestra Gran Meta son proyectos liderados por clubes o regiones que promueven directamente la Gran Meta de SIA.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proyectos para acelerar nuestra Gran Meta deben: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Atender a mujeres y niñas que enfrentan obstáculos para el éxito y que NO son parte de los Programas de Sueño.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Aumentar el acceso a la educación formal o al empoderamiento económico.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liderados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soroptimistas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Rendir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cuentas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SIA.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Desglosemos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63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toda la federación de SIA, tenemos una Gran Meta que nos une: invertir en los sueños de medio millón de mujeres y niñas a través del acceso a la educación que dé lugar al empoderamiento económico para 2031. 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proyectos para acelerar nuestra Gran Meta deben </a:t>
            </a:r>
            <a:r>
              <a:rPr lang="es-419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atender a mujeres y niñas que enfrentan obstáculos para el éxito y que NO son parte de los Programas de Sueño.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obstáculos deben ser más que simplemente el género, como la pobreza, ser madre adolescente, las barreras lingüísticas, el cuidado de acogida, el trastorno por consumo de sustancias o la carencia de techo.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Ejemplo de no elegibilidad: Atender a niñas de secundaria cuyo único obstáculo es “estar indecisas sobre su futuro” no es una barrera sustancial.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95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FB7EC-D0A5-B5A4-B091-3A9380890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8D5A7-D099-0841-7EFC-E81F18046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7A901D-552D-2902-9EDD-1B819456A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Entonces, ¿por qué queremos asegurarnos de que las mujeres y las niñas atendidas con estos proyectos NO formen parte ya de los Programas de Sueño?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Gran Meta de 2031 es llegar a 500 000 mujeres y niñas únicas y estamos haciendo todo lo posible para evitar contar a las mismas personas más de una vez.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su club le compra a una beneficiaria </a:t>
            </a:r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Premio Vive tu Sueño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pase de autobús para ayudarla a llegar al trabajo, eso es maravilloso, pero ella ya ha sido contabilizada en </a:t>
            </a:r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Premios Vive tu Sueño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su club está ofreciendo una gran capacitación sobre técnicas para entrevistas a un grupo entero de niñas de una escuela secundaria, entendemos que puede haber cierta superposición si se asocia con una iglesia local para hacer un proyecto </a:t>
            </a:r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Suéñalo, Puedes Lograrlo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la misma ciudad. No buscamos la perfección, solo esfuerzos de buena fe.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1AA6A-D00E-A492-E530-0DD96154A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99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continuación, hablemos del requisito de elegibilidad de que el proyecto debe </a:t>
            </a:r>
            <a:r>
              <a:rPr lang="es-419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aumentar el acceso a la educación formal o el empoderamiento económico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poder de la educación es que permite a las mujeres ganar el tipo de dinero que las empodera económicamente, lo que les cambia la vida a ellas mismas y a su familia, así como a su comunidad.  Esta es la parte clave de la Gran Meta y la razón por la que los proyectos deben conectarse directamente con la educación o el empoderamiento económico.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2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Veamos la diferencia entre </a:t>
            </a:r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educación formal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actividades de </a:t>
            </a:r>
            <a:r>
              <a:rPr lang="es-419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</a:t>
            </a:r>
            <a:r>
              <a:rPr lang="es-419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TIVAS</a:t>
            </a:r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Cuando hablamos de educación, nuestra junta directiva la define como un programa formal que otorga una credencial. Se refiere a un programa estructurado que ayuda a las mujeres o niñas a obtener un certificado, diploma o título.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ejemplos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técnica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Finalización de la escuela secundaria o equivalente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Títulos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universitarios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instituciones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terciarias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Capacitación en el lugar de trabajo que conduce a mejores oportunidades laborales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 tipo de educación aumenta directamente la capacidad de una mujer o niña de conseguir un empleo, obtener más ingresos y construir una estabilidad a largo plazo.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actividades educa</a:t>
            </a:r>
            <a:r>
              <a:rPr lang="es-419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tivas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comparten información o crean conciencia,</a:t>
            </a:r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pero no son una instancia de </a:t>
            </a:r>
            <a:r>
              <a:rPr lang="es-419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educación formal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Pueden ser útiles e informativas, pero normalmente no conducen a un certificado, título o calificación laboral.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Estas actividades pueden inspirar a las personas, pero no aumentan directamente las posibilidades de que alguien termine la escuela, ingrese a la universidad o califique para un trabajo.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2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continuación, hablemos del requisito de elegibilidad de que el proyecto </a:t>
            </a:r>
            <a:r>
              <a:rPr lang="es-419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 estar liderado por </a:t>
            </a:r>
            <a:r>
              <a:rPr lang="es-419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soroptimistas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proyectos deben ser impulsados por su club, no deben ser solo donaciones a otra organización. Si se trata de una asociación, las </a:t>
            </a:r>
            <a:r>
              <a:rPr lang="es-419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soroptimistas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deberían ser las que impulsen el proyecto con la participación práctica de las miembros del club.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¿Pueden los clubes patrocinar a una niña en otro país? Por lo general, esto no es elegible, porque suele tratarse de fondos enviados a otra organización, de modo que esa organización es la que lidera el proyecto al distribuir los fondos o brindar los servicios.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 embargo, si su club tiene una beca para una escuela en otro país, esta podría considerarse elegible si el club se encarga de revisar las solicitudes, elegir a la niña/mujer con obstáculos y los fondos de la beca se aplican directamente a su matrícula. Los esfuerzos para otorgar la beca deben ser liderados por su club con el conocimiento de que aumentará la capacidad de ella para continuar su educación.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7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requisito final de elegibilidad es sencillo: </a:t>
            </a:r>
            <a:r>
              <a:rPr lang="es-419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¡Rindan cuentas sobre su proyecto a SIA!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informes deben enviarse a través del formulario de informes en línea antes del 30 de junio de cada año del club. Si necesitan ayuda con el formulario o saben que su club no cumplió con la fecha límite, envíen un correo electrónico a </a:t>
            </a:r>
            <a:r>
              <a:rPr lang="es-419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program@soroptimist.org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obtener ayuda.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513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Ahora que están familiarizadas con los requisitos de elegibilidad, hablemos de lo que NO es elegible.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ejemplos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Proyectos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concientización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Proyectos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embellecimiento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Empoderamiento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social general</a:t>
            </a:r>
          </a:p>
          <a:p>
            <a:pPr lvl="0"/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Apoyar proyectos para otras organizaciones, incluidas donaciones monetarias o subvenciones.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Trabajo de los Programas de Sueño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¿Plantar árboles con las scouts para crear conciencia sobre los problemas medioambientales? ¡Parece un trabajo excelente! Pero desafortunadamente no es un proyecto para acelerar nuestra Gran Meta.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20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¿A su club le interesa empezar un proyecto para acelerar nuestra Gran Meta y desean ayudar a iniciar uno? ¿No están seguras de por dónde empezar? ¡Tengo algunas ideas para ustedes!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 tres categorías generales de proyectos elegibles para acelerar nuestra Gran Meta: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Otorgar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estudios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universitarios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escuelas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técnicas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vocacionales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títulos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avanzados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Eliminar obstáculos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proporcionando artículos necesarios para la educación, como computadoras, Internet, transporte; pagando las tasas de los exámenes de preparación universitaria, solicitudes universitarias, exámenes de ingreso o licencias profesionales.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Proporcionar educación o clases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enfocadas en capacitación laboral, capacitación en habilidades, solicitud de ayuda económica/universitaria, capacitación en informática y tutoría profesional.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proyectos más fáciles de iniciar son las becas o el suministro de artículos necesarios.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9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su club recibe postulantes fuertes del</a:t>
            </a:r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Premio Vive tu Sueño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no son elegibles (tal vez no sean las proveedoras principales o no tengan dependientes), pueden apoyarlas a través de una beca diferente. ¡Cámbienle el nombre e infórmenlo como un proyecto para acelerar nuestra Gran Meta!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Asegúrense de que las nuevas becas sigan contemplando los obstáculos, como la necesidad económica o el historial de hogares de acogida.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Recuerden que si una mujer ya recibió un </a:t>
            </a:r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Premio Vive Tu Sueño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ya no es elegible para postularse, ya fue contada, por lo que ofrecerle otra beca/premio no sería elegible ya que ya fue contada para nuestra Gran Meta.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28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Otra forma fácil de iniciar un nuevo proyecto es proporcionar los artículos necesarios para la educación o el trabajo.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Podrían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proporcionar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Tarifas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licencia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prueba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Libros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Tarjetas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gasolina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autobús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Ropa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prendas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uniforme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menstruales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Podrían llevar a una mujer de compras cuando se gradúe de un programa de capacitación para ayudarla a comenzar a diseñar su vestuario profesional: ¡una experiencia divertida e impactante!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Pregunten a las agencias locales qué necesitan las mujeres y las niñas para acceder a la educación o al trabajo.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11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 planificar nuevos proyectos para acelerar nuestra Gran Meta, piensen en el alcance. Si pueden ayudar a dos niñas de bajos ingresos con computadoras portátiles u organizar un taller de habilidades para 50 niñas de bajos ingresos, la clase tendrá un alcance más amplio. Pero no abandonen los proyectos que les encantan: simplemente piensen creativamente en cómo pueden llegar a más mujeres y niñas a través de proyectos elegibles para la Gran Meta.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03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Piensen en un proyecto heredado que tenga su club y que crean que tenga el potencial de ajustarse para adaptarse a los parámetros.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Háganse estas preguntas: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Población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¿A quiénes atendemos? ¿Se enfrentan a obstáculos?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Cambien su proyecto para que se centre en las mujeres o niñas que tengan obstáculos para el éxito.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ejemplo, si su club otorga una beca para niñas de secundaria enfocada en proyectos de servicio comunitario, agreguen un requisito de necesidad económica o la consideración de otro obstáculo para continuar su educación.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Enfoque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¿Este proyecto se centra en aumentar el acceso a la educación o al trabajo?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Cambien el enfoque a una de las áreas de proyecto elegibles: clases, becas o proporcionar artículos necesarios para la educación.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ejemplo, si su club renueva habitaciones en un refugio para víctimas de violencia doméstica, pregunten al personal del refugio si hay alguna manera de ayudar a satisfacer las necesidades educativas de las mujeres que residen allí: ¿necesitan computadoras portátiles? ¿Libros de texto? ¿Pases de autobús? ¿Ropa profesional? Si el refugio está abierto a ello, quizás algunas miembros podrían ofrecer talleres centrados en habilidades para entrevistas o tutorías profesionales.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s-419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Liderado por </a:t>
            </a:r>
            <a:r>
              <a:rPr lang="es-419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soroptimistas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¿Las </a:t>
            </a:r>
            <a:r>
              <a:rPr lang="es-419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soroptimistas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lideran?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¡Asegúrense de que su proyecto esté dirigido por nuestras miembros y que no recaude fondos para la misión de otra organización!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el proyecto implica donar fondos a otra organización que brinda educación a niñas que viven en la pobreza, consideren desviar esos fondos a una beca que involucre a las miembros de su club en el proceso de selección.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32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Exploremos algunos otros ejemplos: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Actualmente, SI/</a:t>
            </a:r>
            <a:r>
              <a:rPr lang="es-419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Cualquierciudad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ofrece clases a niñas de su escuela secundaria local de bajos ingresos, centradas en la autodefensa y la concientización sobre la trata.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podrían hacer elegible este proyecto?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(aceptar sugerencias de la audiencia)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Podrían agregar componentes a las clases que estén más enfocados en la educación y el empoderamiento económico, como capacitación en habilidades laborales, habilidades para entrevistas o asistencia para solicitar ayuda económica.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1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2564E-2549-6651-BAA4-9DD96E10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A70A1-A491-A619-F294-B21EB9657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EFCAA-BF94-0C99-E2DD-82D88522E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es-419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Cualquierciudad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envía una generosa donación a su agencia local que ofrece clases de GED.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podrían hacer que eso fuera elegible?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(aceptar sugerencias de la audiencia)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Consideren pagar las tarifas del examen GED o las tarifas de solicitud para la universidad. O bien ofrezcan otro tipo de apoyo en forma de becas.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D832C-5C95-4A25-E49D-0CB01FFD89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8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SI/</a:t>
            </a:r>
            <a:r>
              <a:rPr lang="es-419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Cualquierciudad</a:t>
            </a: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 estado proporcionando computadoras portátiles a niños y niñas como premio por sus increíbles proyectos de servicio comunitario.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podrían hacer que eso fuera elegible?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(aceptar sugerencias de la audiencia)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Necesitarían cambiar el enfoque hacia mujeres o niñas con obstáculos y posiblemente agregar un requisito de ayuda económica u otros obstáculos a su proceso de selección.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38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9046-7A69-9C53-4B6B-E0A45EC13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768B9C-D2DE-0494-23ED-E86B31F2F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780B1-6B7E-BFF9-28B9-24C57082B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Antes de terminar, me gustaría animarlas a todas ustedes a reflexionar sobre dos preguntas: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¿Hay algún proyecto actual que su club pueda adaptar para cumplir con los criterios de elegibilidad de los proyectos para acelerar nuestra Gran Meta?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¿Qué nueva idea de proyecto podría lanzar su club este año que calificaría como proyecto para acelerar nuestra Gran Meta?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419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(Si el tiempo lo permite, solicita algunas voluntarias que compartan).</a:t>
            </a:r>
          </a:p>
          <a:p>
            <a:endParaRPr lang="es-419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Gracias por su compromiso con las mujeres y las niñas y con nuestra Gran Meta compartida. Espero que se vayan con ideas que puedan llevar a su club, ya sea que se trate de comenzar algo nuevo o adaptar algo que ya les encanta para que cuente para nuestra Gran Meta.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46FD8-2FEA-9E52-04A0-31EA24DD0A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6E370-1B07-4DF9-A241-C068570182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16.svg"/><Relationship Id="rId10" Type="http://schemas.openxmlformats.org/officeDocument/2006/relationships/image" Target="../media/image20.sv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37.svg"/><Relationship Id="rId4" Type="http://schemas.openxmlformats.org/officeDocument/2006/relationships/image" Target="../media/image7.sv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9.png"/><Relationship Id="rId4" Type="http://schemas.openxmlformats.org/officeDocument/2006/relationships/image" Target="../media/image3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3" Type="http://schemas.openxmlformats.org/officeDocument/2006/relationships/image" Target="../media/image12.pn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1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9.png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microsoft.com/office/2007/relationships/hdphoto" Target="../media/hdphoto2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9.png"/><Relationship Id="rId4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" name="TextBox 5"/>
          <p:cNvSpPr txBox="1"/>
          <p:nvPr/>
        </p:nvSpPr>
        <p:spPr>
          <a:xfrm>
            <a:off x="1069843" y="1213427"/>
            <a:ext cx="8864473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000"/>
              </a:lnSpc>
            </a:pPr>
            <a:r>
              <a:rPr lang="x-es-XL" sz="9600" b="0" i="0" u="none" baseline="0" dirty="0">
                <a:solidFill>
                  <a:srgbClr val="293374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Proyectos para acelerar nuestra Gran Meta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12147142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x-es-XL" sz="2229" b="1" i="0" u="none" spc="109" baseline="0" dirty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SOROPTIMIST INTERNATIONAL OF THE AMERICAS, INC.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9842" y="5370596"/>
            <a:ext cx="13179557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x-es-XL" sz="6600" b="0" i="0" u="none" baseline="0" dirty="0">
                <a:solidFill>
                  <a:srgbClr val="518BC9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Criterios de elegibilidad a fondo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BA996811-9D9D-1C6C-5320-E67053D4A7B9}"/>
              </a:ext>
            </a:extLst>
          </p:cNvPr>
          <p:cNvSpPr txBox="1"/>
          <p:nvPr/>
        </p:nvSpPr>
        <p:spPr>
          <a:xfrm>
            <a:off x="1069842" y="6749077"/>
            <a:ext cx="1325575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x-es-X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4199"/>
              </a:lnSpc>
            </a:pPr>
            <a:r>
              <a:rPr lang="x-es-XL" sz="3200" b="0" i="0" u="none" baseline="0" dirty="0">
                <a:solidFill>
                  <a:srgbClr val="000000"/>
                </a:solidFill>
                <a:latin typeface="Effra 2"/>
                <a:ea typeface="Effra 2"/>
                <a:cs typeface="Effra 2"/>
                <a:sym typeface="Effra 2"/>
              </a:rPr>
              <a:t>NOMBRE DE QUIEN PRESENTA, SU T</a:t>
            </a:r>
            <a:r>
              <a:rPr lang="x-es-XL" sz="3600" b="0" i="0" u="none" baseline="0" dirty="0">
                <a:solidFill>
                  <a:srgbClr val="000000"/>
                </a:solidFill>
                <a:latin typeface="Effra 2"/>
                <a:ea typeface="Effra 2"/>
                <a:cs typeface="Effra 2"/>
                <a:sym typeface="Effra 2"/>
              </a:rPr>
              <a:t>Í</a:t>
            </a:r>
            <a:r>
              <a:rPr lang="x-es-XL" sz="3200" b="0" i="0" u="none" baseline="0" dirty="0">
                <a:solidFill>
                  <a:srgbClr val="000000"/>
                </a:solidFill>
                <a:latin typeface="Effra 2"/>
                <a:ea typeface="Effra 2"/>
                <a:cs typeface="Effra 2"/>
                <a:sym typeface="Effra 2"/>
              </a:rPr>
              <a:t>TULO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6666" r="-16666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83558F07-F5F4-9038-1DBE-4388EF75A6E4}"/>
              </a:ext>
            </a:extLst>
          </p:cNvPr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D0A1BE76-6D19-6BA8-2230-D2C02379FB1A}"/>
              </a:ext>
            </a:extLst>
          </p:cNvPr>
          <p:cNvSpPr txBox="1"/>
          <p:nvPr/>
        </p:nvSpPr>
        <p:spPr>
          <a:xfrm>
            <a:off x="990792" y="807819"/>
            <a:ext cx="9449196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rgbClr val="293374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Objetivos de aprendizaje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0E3D9-BF6A-D683-BE4F-A275D40EB151}"/>
              </a:ext>
            </a:extLst>
          </p:cNvPr>
          <p:cNvGrpSpPr/>
          <p:nvPr/>
        </p:nvGrpSpPr>
        <p:grpSpPr>
          <a:xfrm rot="5400000">
            <a:off x="666846" y="3674955"/>
            <a:ext cx="420699" cy="382790"/>
            <a:chOff x="64898" y="89740"/>
            <a:chExt cx="683004" cy="621460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6B937524-0AD0-A8D0-DF87-F2F680EF52BC}"/>
                </a:ext>
              </a:extLst>
            </p:cNvPr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E1150999-863F-A461-8DD9-9512C44F16F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x-es-X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437045C-0780-AB7E-F9E8-5A8C7942C376}"/>
              </a:ext>
            </a:extLst>
          </p:cNvPr>
          <p:cNvGrpSpPr/>
          <p:nvPr/>
        </p:nvGrpSpPr>
        <p:grpSpPr>
          <a:xfrm rot="5400000">
            <a:off x="660180" y="5512538"/>
            <a:ext cx="418582" cy="367342"/>
            <a:chOff x="66617" y="88022"/>
            <a:chExt cx="679567" cy="596379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B7DEA9A-DF3F-B680-DF05-028EE01B912F}"/>
                </a:ext>
              </a:extLst>
            </p:cNvPr>
            <p:cNvSpPr/>
            <p:nvPr/>
          </p:nvSpPr>
          <p:spPr>
            <a:xfrm>
              <a:off x="66617" y="88022"/>
              <a:ext cx="679567" cy="596379"/>
            </a:xfrm>
            <a:custGeom>
              <a:avLst/>
              <a:gdLst/>
              <a:ahLst/>
              <a:cxnLst/>
              <a:rect l="l" t="t" r="r" b="b"/>
              <a:pathLst>
                <a:path w="679567" h="596379">
                  <a:moveTo>
                    <a:pt x="418737" y="44941"/>
                  </a:moveTo>
                  <a:lnTo>
                    <a:pt x="667229" y="463415"/>
                  </a:lnTo>
                  <a:cubicBezTo>
                    <a:pt x="683383" y="490620"/>
                    <a:pt x="683694" y="524403"/>
                    <a:pt x="668042" y="551900"/>
                  </a:cubicBezTo>
                  <a:cubicBezTo>
                    <a:pt x="652390" y="579397"/>
                    <a:pt x="623185" y="596379"/>
                    <a:pt x="591545" y="596379"/>
                  </a:cubicBezTo>
                  <a:lnTo>
                    <a:pt x="88021" y="596379"/>
                  </a:lnTo>
                  <a:cubicBezTo>
                    <a:pt x="56381" y="596379"/>
                    <a:pt x="27176" y="579397"/>
                    <a:pt x="11524" y="551900"/>
                  </a:cubicBezTo>
                  <a:cubicBezTo>
                    <a:pt x="-4128" y="524403"/>
                    <a:pt x="-3817" y="490620"/>
                    <a:pt x="12337" y="463415"/>
                  </a:cubicBezTo>
                  <a:lnTo>
                    <a:pt x="260829" y="44941"/>
                  </a:lnTo>
                  <a:cubicBezTo>
                    <a:pt x="277374" y="17079"/>
                    <a:pt x="307379" y="0"/>
                    <a:pt x="339783" y="0"/>
                  </a:cubicBezTo>
                  <a:cubicBezTo>
                    <a:pt x="372187" y="0"/>
                    <a:pt x="402192" y="17079"/>
                    <a:pt x="418737" y="44941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8322BB78-799E-9457-1A05-071D6D120069}"/>
                </a:ext>
              </a:extLst>
            </p:cNvPr>
            <p:cNvSpPr txBox="1"/>
            <p:nvPr/>
          </p:nvSpPr>
          <p:spPr>
            <a:xfrm>
              <a:off x="127000" y="251082"/>
              <a:ext cx="558800" cy="384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x-es-X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2D8CEE-8194-5C33-F1B9-4AA020A2C427}"/>
              </a:ext>
            </a:extLst>
          </p:cNvPr>
          <p:cNvGrpSpPr/>
          <p:nvPr/>
        </p:nvGrpSpPr>
        <p:grpSpPr>
          <a:xfrm rot="5400000">
            <a:off x="666846" y="7180155"/>
            <a:ext cx="420699" cy="382790"/>
            <a:chOff x="64898" y="89740"/>
            <a:chExt cx="683004" cy="621460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5351EC94-9D7D-0C9A-C92C-8C01CE5ADD7B}"/>
                </a:ext>
              </a:extLst>
            </p:cNvPr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0E6FDE92-E5EA-4EFC-CBC5-9BC113D406FF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x-es-X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B6D502C8-8D60-A630-4D3F-B9E78B0FBCCB}"/>
              </a:ext>
            </a:extLst>
          </p:cNvPr>
          <p:cNvSpPr txBox="1"/>
          <p:nvPr/>
        </p:nvSpPr>
        <p:spPr>
          <a:xfrm>
            <a:off x="1389507" y="3405608"/>
            <a:ext cx="8491500" cy="974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x-es-X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3780"/>
              </a:lnSpc>
            </a:pPr>
            <a:r>
              <a:rPr lang="x-es-XL" sz="3600" b="0" i="0" u="none" spc="-59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Comprender los criterios de elegibilidad de los proyectos para acelerar nuestra Gran Meta.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D46DC529-2E87-F0E5-6C60-65C64B6302DA}"/>
              </a:ext>
            </a:extLst>
          </p:cNvPr>
          <p:cNvSpPr txBox="1"/>
          <p:nvPr/>
        </p:nvSpPr>
        <p:spPr>
          <a:xfrm>
            <a:off x="1389506" y="5179879"/>
            <a:ext cx="9050481" cy="974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x-es-X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3780"/>
              </a:lnSpc>
            </a:pPr>
            <a:r>
              <a:rPr lang="x-es-XL" sz="36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Identificar los desafíos comunes que a menudo conducen a la inelegibilidad del proyecto.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916CAB2A-D2FC-699A-18D2-49097A75968F}"/>
              </a:ext>
            </a:extLst>
          </p:cNvPr>
          <p:cNvSpPr txBox="1"/>
          <p:nvPr/>
        </p:nvSpPr>
        <p:spPr>
          <a:xfrm>
            <a:off x="1389507" y="6954150"/>
            <a:ext cx="8491500" cy="974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x-es-X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3780"/>
              </a:lnSpc>
            </a:pPr>
            <a:r>
              <a:rPr lang="x-es-XL" sz="36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Aplicar los conocimientos de elegibilidad de los proyectos para acelerar nuestra Gran Meta para desarrollar nuevos proyectos.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BBE5E409-F27B-2B74-B373-9AA5037B5C34}"/>
              </a:ext>
            </a:extLst>
          </p:cNvPr>
          <p:cNvSpPr/>
          <p:nvPr/>
        </p:nvSpPr>
        <p:spPr>
          <a:xfrm>
            <a:off x="796585" y="2630201"/>
            <a:ext cx="16687800" cy="3580099"/>
          </a:xfrm>
          <a:custGeom>
            <a:avLst/>
            <a:gdLst/>
            <a:ahLst/>
            <a:cxnLst/>
            <a:rect l="l" t="t" r="r" b="b"/>
            <a:pathLst>
              <a:path w="1329258" h="1621101">
                <a:moveTo>
                  <a:pt x="33747" y="0"/>
                </a:moveTo>
                <a:lnTo>
                  <a:pt x="1295511" y="0"/>
                </a:lnTo>
                <a:cubicBezTo>
                  <a:pt x="1304461" y="0"/>
                  <a:pt x="1313045" y="3555"/>
                  <a:pt x="1319373" y="9884"/>
                </a:cubicBezTo>
                <a:cubicBezTo>
                  <a:pt x="1325702" y="16213"/>
                  <a:pt x="1329258" y="24797"/>
                  <a:pt x="1329258" y="33747"/>
                </a:cubicBezTo>
                <a:lnTo>
                  <a:pt x="1329258" y="1587354"/>
                </a:lnTo>
                <a:cubicBezTo>
                  <a:pt x="1329258" y="1605992"/>
                  <a:pt x="1314149" y="1621101"/>
                  <a:pt x="1295511" y="1621101"/>
                </a:cubicBezTo>
                <a:lnTo>
                  <a:pt x="33747" y="1621101"/>
                </a:lnTo>
                <a:cubicBezTo>
                  <a:pt x="24797" y="1621101"/>
                  <a:pt x="16213" y="1617546"/>
                  <a:pt x="9884" y="1611217"/>
                </a:cubicBezTo>
                <a:cubicBezTo>
                  <a:pt x="3555" y="1604888"/>
                  <a:pt x="0" y="1596304"/>
                  <a:pt x="0" y="1587354"/>
                </a:cubicBezTo>
                <a:lnTo>
                  <a:pt x="0" y="33747"/>
                </a:lnTo>
                <a:cubicBezTo>
                  <a:pt x="0" y="15109"/>
                  <a:pt x="15109" y="0"/>
                  <a:pt x="33747" y="0"/>
                </a:cubicBezTo>
                <a:close/>
              </a:path>
            </a:pathLst>
          </a:custGeom>
          <a:gradFill rotWithShape="1">
            <a:gsLst>
              <a:gs pos="0">
                <a:srgbClr val="649CDC">
                  <a:alpha val="9000"/>
                </a:srgbClr>
              </a:gs>
              <a:gs pos="100000">
                <a:srgbClr val="19317D">
                  <a:alpha val="9000"/>
                </a:srgbClr>
              </a:gs>
            </a:gsLst>
            <a:lin ang="0"/>
          </a:gradFill>
          <a:ln cap="rnd">
            <a:noFill/>
            <a:prstDash val="solid"/>
            <a:round/>
          </a:ln>
        </p:spPr>
        <p:txBody>
          <a:bodyPr/>
          <a:lstStyle/>
          <a:p>
            <a:endParaRPr lang="x-es-XL" dirty="0"/>
          </a:p>
        </p:txBody>
      </p:sp>
      <p:sp>
        <p:nvSpPr>
          <p:cNvPr id="2" name="Freeform 2"/>
          <p:cNvSpPr/>
          <p:nvPr/>
        </p:nvSpPr>
        <p:spPr>
          <a:xfrm>
            <a:off x="3563178" y="7349120"/>
            <a:ext cx="11161644" cy="5190164"/>
          </a:xfrm>
          <a:custGeom>
            <a:avLst/>
            <a:gdLst/>
            <a:ahLst/>
            <a:cxnLst/>
            <a:rect l="l" t="t" r="r" b="b"/>
            <a:pathLst>
              <a:path w="11161644" h="5190164">
                <a:moveTo>
                  <a:pt x="0" y="0"/>
                </a:moveTo>
                <a:lnTo>
                  <a:pt x="11161644" y="0"/>
                </a:lnTo>
                <a:lnTo>
                  <a:pt x="11161644" y="5190164"/>
                </a:lnTo>
                <a:lnTo>
                  <a:pt x="0" y="51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TextBox 4"/>
          <p:cNvSpPr txBox="1"/>
          <p:nvPr/>
        </p:nvSpPr>
        <p:spPr>
          <a:xfrm>
            <a:off x="-685800" y="394046"/>
            <a:ext cx="19735800" cy="1487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2816"/>
              </a:lnSpc>
            </a:pPr>
            <a:r>
              <a:rPr lang="x-es-XL" sz="8800" b="0" i="0" u="none" baseline="0" dirty="0">
                <a:solidFill>
                  <a:srgbClr val="293374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LA GRAN META DE SIA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7CB3C0-AB62-318B-E2BF-E7B5F17F30AE}"/>
              </a:ext>
            </a:extLst>
          </p:cNvPr>
          <p:cNvGrpSpPr/>
          <p:nvPr/>
        </p:nvGrpSpPr>
        <p:grpSpPr>
          <a:xfrm>
            <a:off x="583604" y="6718262"/>
            <a:ext cx="7341195" cy="2000548"/>
            <a:chOff x="6283698" y="4413508"/>
            <a:chExt cx="2637569" cy="729991"/>
          </a:xfrm>
          <a:noFill/>
        </p:grpSpPr>
        <p:pic>
          <p:nvPicPr>
            <p:cNvPr id="8" name="Picture 4" descr="Estudiante femenina graduada - iconos gratuitos de personas">
              <a:extLst>
                <a:ext uri="{FF2B5EF4-FFF2-40B4-BE49-F238E27FC236}">
                  <a16:creationId xmlns:a16="http://schemas.microsoft.com/office/drawing/2014/main" id="{9A6C39C3-05E1-1FA0-1878-66664D4E73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5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698" y="4458838"/>
              <a:ext cx="684661" cy="684661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9" name="Google Shape;244;p33">
              <a:extLst>
                <a:ext uri="{FF2B5EF4-FFF2-40B4-BE49-F238E27FC236}">
                  <a16:creationId xmlns:a16="http://schemas.microsoft.com/office/drawing/2014/main" id="{4A10722E-F8E1-522E-2B05-D6A6C2247672}"/>
                </a:ext>
              </a:extLst>
            </p:cNvPr>
            <p:cNvSpPr txBox="1">
              <a:spLocks/>
            </p:cNvSpPr>
            <p:nvPr/>
          </p:nvSpPr>
          <p:spPr>
            <a:xfrm>
              <a:off x="6886933" y="4413508"/>
              <a:ext cx="2034334" cy="68466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40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ssistant" pitchFamily="2" charset="-79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Corbel" panose="020B0503020204020204" pitchFamily="34" charset="0"/>
                  <a:ea typeface="Corbel" panose="020B0503020204020204" pitchFamily="34" charset="0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 rtl="0"/>
              <a:r>
                <a:rPr lang="x-es-XL" sz="4800" b="1" i="0" u="none" baseline="0" dirty="0">
                  <a:solidFill>
                    <a:schemeClr val="tx2"/>
                  </a:solidFill>
                  <a:latin typeface="+mj-lt"/>
                  <a:ea typeface="Yu Mincho" panose="02020400000000000000" pitchFamily="18" charset="-128"/>
                  <a:cs typeface="Times New Roman" panose="02020603050405020304" pitchFamily="18" charset="0"/>
                </a:rPr>
                <a:t>x</a:t>
              </a:r>
              <a:r>
                <a:rPr lang="x-es-XL" sz="5400" b="1" i="0" u="none" baseline="0" dirty="0">
                  <a:solidFill>
                    <a:schemeClr val="tx2"/>
                  </a:solidFill>
                  <a:latin typeface="+mj-lt"/>
                  <a:ea typeface="Yu Mincho" panose="02020400000000000000" pitchFamily="18" charset="-128"/>
                  <a:cs typeface="Times New Roman" panose="02020603050405020304" pitchFamily="18" charset="0"/>
                </a:rPr>
                <a:t> 500</a:t>
              </a:r>
              <a:r>
                <a:rPr lang="x-es-XL" sz="5400" b="0" i="0" u="none" baseline="0" dirty="0">
                  <a:solidFill>
                    <a:schemeClr val="tx2"/>
                  </a:solidFill>
                  <a:latin typeface="+mj-lt"/>
                  <a:ea typeface="Yu Mincho" panose="02020400000000000000" pitchFamily="18" charset="-128"/>
                  <a:cs typeface="Times New Roman" panose="02020603050405020304" pitchFamily="18" charset="0"/>
                </a:rPr>
                <a:t> </a:t>
              </a:r>
              <a:r>
                <a:rPr lang="x-es-XL" sz="5400" b="1" i="0" u="none" baseline="0" dirty="0">
                  <a:solidFill>
                    <a:schemeClr val="tx2"/>
                  </a:solidFill>
                  <a:latin typeface="+mj-lt"/>
                  <a:ea typeface="Yu Mincho" panose="02020400000000000000" pitchFamily="18" charset="-128"/>
                  <a:cs typeface="Times New Roman" panose="02020603050405020304" pitchFamily="18" charset="0"/>
                </a:rPr>
                <a:t>000</a:t>
              </a:r>
            </a:p>
            <a:p>
              <a:pPr algn="l" rtl="0"/>
              <a:r>
                <a:rPr lang="x-es-XL" sz="1600" b="1" i="0" u="none" baseline="0" dirty="0">
                  <a:solidFill>
                    <a:schemeClr val="tx2"/>
                  </a:solidFill>
                  <a:latin typeface="+mj-lt"/>
                  <a:ea typeface="Yu Mincho" panose="02020400000000000000" pitchFamily="18" charset="-128"/>
                  <a:cs typeface="Times New Roman" panose="02020603050405020304" pitchFamily="18" charset="0"/>
                </a:rPr>
                <a:t>empoderadas para vivir sus sueños</a:t>
              </a:r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509356EB-0181-6979-267E-3323F976F9CB}"/>
              </a:ext>
            </a:extLst>
          </p:cNvPr>
          <p:cNvSpPr txBox="1"/>
          <p:nvPr/>
        </p:nvSpPr>
        <p:spPr>
          <a:xfrm>
            <a:off x="1028700" y="2959780"/>
            <a:ext cx="16230600" cy="300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rgbClr val="A92A61"/>
                </a:solidFill>
                <a:latin typeface="Arial" panose="020B0604020202020204" pitchFamily="34" charset="0"/>
                <a:ea typeface="Effra"/>
                <a:cs typeface="Arial" panose="020B0604020202020204" pitchFamily="34" charset="0"/>
                <a:sym typeface="Effra"/>
              </a:rPr>
              <a:t>Invertir en los sueños de medio millón </a:t>
            </a:r>
            <a:br>
              <a:rPr lang="es-AR" sz="6500" b="0" i="0" u="none" baseline="0" dirty="0">
                <a:solidFill>
                  <a:srgbClr val="A92A61"/>
                </a:solidFill>
                <a:latin typeface="Arial" panose="020B0604020202020204" pitchFamily="34" charset="0"/>
                <a:ea typeface="Effra"/>
                <a:cs typeface="Arial" panose="020B0604020202020204" pitchFamily="34" charset="0"/>
                <a:sym typeface="Effra"/>
              </a:rPr>
            </a:br>
            <a:r>
              <a:rPr lang="x-es-XL" sz="6500" b="0" i="0" u="none" baseline="0" dirty="0">
                <a:solidFill>
                  <a:srgbClr val="A92A61"/>
                </a:solidFill>
                <a:latin typeface="Arial" panose="020B0604020202020204" pitchFamily="34" charset="0"/>
                <a:ea typeface="Effra"/>
                <a:cs typeface="Arial" panose="020B0604020202020204" pitchFamily="34" charset="0"/>
                <a:sym typeface="Effra"/>
              </a:rPr>
              <a:t>de mujeres y niñas a través del acceso </a:t>
            </a:r>
            <a:br>
              <a:rPr lang="es-AR" sz="6500" b="0" i="0" u="none" baseline="0" dirty="0">
                <a:solidFill>
                  <a:srgbClr val="A92A61"/>
                </a:solidFill>
                <a:latin typeface="Arial" panose="020B0604020202020204" pitchFamily="34" charset="0"/>
                <a:ea typeface="Effra"/>
                <a:cs typeface="Arial" panose="020B0604020202020204" pitchFamily="34" charset="0"/>
                <a:sym typeface="Effra"/>
              </a:rPr>
            </a:br>
            <a:r>
              <a:rPr lang="x-es-XL" sz="6500" b="0" i="0" u="none" baseline="0" dirty="0">
                <a:solidFill>
                  <a:srgbClr val="A92A61"/>
                </a:solidFill>
                <a:latin typeface="Arial" panose="020B0604020202020204" pitchFamily="34" charset="0"/>
                <a:ea typeface="Effra"/>
                <a:cs typeface="Arial" panose="020B0604020202020204" pitchFamily="34" charset="0"/>
                <a:sym typeface="Effra"/>
              </a:rPr>
              <a:t>a la educación.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BF5DF378-F830-24B6-790B-039286E347A0}"/>
              </a:ext>
            </a:extLst>
          </p:cNvPr>
          <p:cNvSpPr txBox="1"/>
          <p:nvPr/>
        </p:nvSpPr>
        <p:spPr>
          <a:xfrm>
            <a:off x="800100" y="2921670"/>
            <a:ext cx="16687800" cy="301469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750"/>
              </a:lnSpc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>
            <a:off x="2739888" y="2451662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Freeform 4"/>
          <p:cNvSpPr/>
          <p:nvPr/>
        </p:nvSpPr>
        <p:spPr>
          <a:xfrm>
            <a:off x="9322822" y="2451662"/>
            <a:ext cx="6697153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" name="Freeform 5"/>
          <p:cNvSpPr/>
          <p:nvPr/>
        </p:nvSpPr>
        <p:spPr>
          <a:xfrm>
            <a:off x="9283229" y="5616810"/>
            <a:ext cx="6736746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6" name="Freeform 6"/>
          <p:cNvSpPr/>
          <p:nvPr/>
        </p:nvSpPr>
        <p:spPr>
          <a:xfrm>
            <a:off x="2739888" y="5616810"/>
            <a:ext cx="6225290" cy="310060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7" name="TextBox 7"/>
          <p:cNvSpPr txBox="1"/>
          <p:nvPr/>
        </p:nvSpPr>
        <p:spPr>
          <a:xfrm>
            <a:off x="2446847" y="671904"/>
            <a:ext cx="1375195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000"/>
              </a:lnSpc>
            </a:pPr>
            <a:r>
              <a:rPr lang="x-es-XL" sz="6500" b="0" i="0" u="none" spc="-194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¿Qu</a:t>
            </a:r>
            <a:r>
              <a:rPr lang="x-es-XL" sz="7200" b="0" i="0" u="none" spc="-194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é</a:t>
            </a:r>
            <a:r>
              <a:rPr lang="x-es-XL" sz="6500" b="0" i="0" u="none" spc="-194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 es un </a:t>
            </a:r>
            <a:r>
              <a:rPr lang="x-es-XL" sz="6500" b="0" i="0" u="none" spc="-194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proyecto para acelerar nuestra Gran Meta</a:t>
            </a:r>
            <a:r>
              <a:rPr lang="x-es-XL" sz="6500" b="0" i="0" u="none" spc="-194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00848" y="4022949"/>
            <a:ext cx="5503369" cy="1156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6"/>
              </a:lnSpc>
            </a:pPr>
            <a:r>
              <a:rPr lang="x-es-XL" sz="3658" b="0" i="0" u="none" spc="-109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Atiende a mujeres y niñas </a:t>
            </a:r>
            <a:br>
              <a:rPr lang="es-AR" sz="3658" b="0" i="0" u="none" spc="-109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3658" b="0" i="0" u="none" spc="-109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que enfrentan obstáculos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83782" y="4022949"/>
            <a:ext cx="6221974" cy="1156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646"/>
              </a:lnSpc>
            </a:pPr>
            <a:r>
              <a:rPr lang="x-es-XL" sz="3658" b="0" i="0" u="none" spc="-109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Aumenta el acceso a la educación/</a:t>
            </a:r>
          </a:p>
          <a:p>
            <a:pPr algn="l" rtl="0">
              <a:lnSpc>
                <a:spcPts val="4646"/>
              </a:lnSpc>
            </a:pPr>
            <a:r>
              <a:rPr lang="x-es-XL" sz="3658" b="0" i="0" u="none" spc="-109" baseline="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 empoderamiento económico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55340" y="7479685"/>
            <a:ext cx="5503369" cy="566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8"/>
              </a:lnSpc>
            </a:pPr>
            <a:r>
              <a:rPr lang="x-es-XL" sz="3660" b="0" i="0" u="none" spc="-109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Liderado por soroptimistas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96795" y="7479685"/>
            <a:ext cx="5503369" cy="643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48"/>
              </a:lnSpc>
            </a:pPr>
            <a:r>
              <a:rPr lang="x-es-XL" sz="3660" b="0" i="0" u="none" spc="-109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Rinde cuentas a SIA</a:t>
            </a:r>
          </a:p>
        </p:txBody>
      </p:sp>
      <p:sp>
        <p:nvSpPr>
          <p:cNvPr id="12" name="Freeform 12"/>
          <p:cNvSpPr/>
          <p:nvPr/>
        </p:nvSpPr>
        <p:spPr>
          <a:xfrm>
            <a:off x="7937377" y="918870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3" name="Freeform 13"/>
          <p:cNvSpPr/>
          <p:nvPr/>
        </p:nvSpPr>
        <p:spPr>
          <a:xfrm>
            <a:off x="3155340" y="2960199"/>
            <a:ext cx="930013" cy="1041766"/>
          </a:xfrm>
          <a:custGeom>
            <a:avLst/>
            <a:gdLst/>
            <a:ahLst/>
            <a:cxnLst/>
            <a:rect l="l" t="t" r="r" b="b"/>
            <a:pathLst>
              <a:path w="930013" h="1041766">
                <a:moveTo>
                  <a:pt x="0" y="0"/>
                </a:moveTo>
                <a:lnTo>
                  <a:pt x="930013" y="0"/>
                </a:lnTo>
                <a:lnTo>
                  <a:pt x="930013" y="1041766"/>
                </a:lnTo>
                <a:lnTo>
                  <a:pt x="0" y="1041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4" name="Freeform 14"/>
          <p:cNvSpPr/>
          <p:nvPr/>
        </p:nvSpPr>
        <p:spPr>
          <a:xfrm>
            <a:off x="9696795" y="2960199"/>
            <a:ext cx="1233765" cy="786525"/>
          </a:xfrm>
          <a:custGeom>
            <a:avLst/>
            <a:gdLst/>
            <a:ahLst/>
            <a:cxnLst/>
            <a:rect l="l" t="t" r="r" b="b"/>
            <a:pathLst>
              <a:path w="1233765" h="786525">
                <a:moveTo>
                  <a:pt x="0" y="0"/>
                </a:moveTo>
                <a:lnTo>
                  <a:pt x="1233765" y="0"/>
                </a:lnTo>
                <a:lnTo>
                  <a:pt x="1233765" y="786525"/>
                </a:lnTo>
                <a:lnTo>
                  <a:pt x="0" y="7865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5" name="Freeform 15"/>
          <p:cNvSpPr/>
          <p:nvPr/>
        </p:nvSpPr>
        <p:spPr>
          <a:xfrm>
            <a:off x="9696795" y="6318675"/>
            <a:ext cx="816205" cy="786525"/>
          </a:xfrm>
          <a:custGeom>
            <a:avLst/>
            <a:gdLst/>
            <a:ahLst/>
            <a:cxnLst/>
            <a:rect l="l" t="t" r="r" b="b"/>
            <a:pathLst>
              <a:path w="816205" h="786525">
                <a:moveTo>
                  <a:pt x="0" y="0"/>
                </a:moveTo>
                <a:lnTo>
                  <a:pt x="816205" y="0"/>
                </a:lnTo>
                <a:lnTo>
                  <a:pt x="816205" y="786525"/>
                </a:lnTo>
                <a:lnTo>
                  <a:pt x="0" y="786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6" name="Freeform 16"/>
          <p:cNvSpPr/>
          <p:nvPr/>
        </p:nvSpPr>
        <p:spPr>
          <a:xfrm>
            <a:off x="3155340" y="6256763"/>
            <a:ext cx="804521" cy="910349"/>
          </a:xfrm>
          <a:custGeom>
            <a:avLst/>
            <a:gdLst/>
            <a:ahLst/>
            <a:cxnLst/>
            <a:rect l="l" t="t" r="r" b="b"/>
            <a:pathLst>
              <a:path w="804521" h="910349">
                <a:moveTo>
                  <a:pt x="0" y="0"/>
                </a:moveTo>
                <a:lnTo>
                  <a:pt x="804521" y="0"/>
                </a:lnTo>
                <a:lnTo>
                  <a:pt x="804521" y="910349"/>
                </a:lnTo>
                <a:lnTo>
                  <a:pt x="0" y="91034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425F7-27F9-6FED-B576-817D469EC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5">
            <a:extLst>
              <a:ext uri="{FF2B5EF4-FFF2-40B4-BE49-F238E27FC236}">
                <a16:creationId xmlns:a16="http://schemas.microsoft.com/office/drawing/2014/main" id="{96A7AD8D-8F9E-42AD-01E4-8622F8D57363}"/>
              </a:ext>
            </a:extLst>
          </p:cNvPr>
          <p:cNvGrpSpPr/>
          <p:nvPr/>
        </p:nvGrpSpPr>
        <p:grpSpPr>
          <a:xfrm>
            <a:off x="11832865" y="2860049"/>
            <a:ext cx="6133794" cy="5873865"/>
            <a:chOff x="0" y="0"/>
            <a:chExt cx="1329258" cy="162110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81F687E0-4424-23CE-801F-15C789E6C711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 dirty="0"/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56BE7F6-D191-C8AF-3AF4-DF6F907C4E07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144F89B-9296-4165-D8FD-8918E50D7BE1}"/>
              </a:ext>
            </a:extLst>
          </p:cNvPr>
          <p:cNvSpPr/>
          <p:nvPr/>
        </p:nvSpPr>
        <p:spPr>
          <a:xfrm>
            <a:off x="5238966" y="2338061"/>
            <a:ext cx="6554622" cy="7948939"/>
          </a:xfrm>
          <a:custGeom>
            <a:avLst/>
            <a:gdLst/>
            <a:ahLst/>
            <a:cxnLst/>
            <a:rect l="l" t="t" r="r" b="b"/>
            <a:pathLst>
              <a:path w="3677328" h="3677328">
                <a:moveTo>
                  <a:pt x="0" y="0"/>
                </a:moveTo>
                <a:lnTo>
                  <a:pt x="3677328" y="0"/>
                </a:lnTo>
                <a:lnTo>
                  <a:pt x="3677328" y="3677328"/>
                </a:lnTo>
                <a:lnTo>
                  <a:pt x="0" y="3677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7237" b="-17237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3CB41298-43F4-E3EB-9971-454A4E73987B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7172E40-E7F0-391F-E890-7D660A96B662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500E8AC-3D3A-236B-65CB-552E7C12550B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15F698D-53BB-B312-7EFB-DCB8D0BB67BE}"/>
              </a:ext>
            </a:extLst>
          </p:cNvPr>
          <p:cNvGrpSpPr/>
          <p:nvPr/>
        </p:nvGrpSpPr>
        <p:grpSpPr>
          <a:xfrm>
            <a:off x="831323" y="2860049"/>
            <a:ext cx="5047025" cy="5873865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13AEC0E-A3B9-972A-EBCA-8969311588D7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B4883D2-E8FF-C396-BC8F-54C0095A7D03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9F86557-249F-D0AF-58A1-F9AF348817A9}"/>
              </a:ext>
            </a:extLst>
          </p:cNvPr>
          <p:cNvSpPr txBox="1"/>
          <p:nvPr/>
        </p:nvSpPr>
        <p:spPr>
          <a:xfrm>
            <a:off x="1335294" y="4098562"/>
            <a:ext cx="3864395" cy="4103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8000"/>
              </a:lnSpc>
            </a:pPr>
            <a:r>
              <a:rPr lang="x-es-XL" sz="7000" b="1" i="0" u="none" baseline="0" dirty="0">
                <a:solidFill>
                  <a:srgbClr val="1F497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Más que solo el género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D0F6CBA-CF22-2C0F-ED73-B5583460F895}"/>
              </a:ext>
            </a:extLst>
          </p:cNvPr>
          <p:cNvSpPr txBox="1"/>
          <p:nvPr/>
        </p:nvSpPr>
        <p:spPr>
          <a:xfrm>
            <a:off x="12649200" y="3501939"/>
            <a:ext cx="7933331" cy="4566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000"/>
              </a:lnSpc>
            </a:pPr>
            <a:r>
              <a:rPr lang="x-es-XL" sz="42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Pobreza</a:t>
            </a:r>
          </a:p>
          <a:p>
            <a:pPr algn="l" rtl="0">
              <a:lnSpc>
                <a:spcPts val="6000"/>
              </a:lnSpc>
            </a:pPr>
            <a:r>
              <a:rPr lang="x-es-XL" sz="42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Ser madre adolescente</a:t>
            </a:r>
          </a:p>
          <a:p>
            <a:pPr algn="l" rtl="0">
              <a:lnSpc>
                <a:spcPts val="6000"/>
              </a:lnSpc>
            </a:pPr>
            <a:r>
              <a:rPr lang="x-es-XL" sz="42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Barreras lingüísticas</a:t>
            </a:r>
          </a:p>
          <a:p>
            <a:pPr algn="l" rtl="0">
              <a:lnSpc>
                <a:spcPts val="6000"/>
              </a:lnSpc>
            </a:pPr>
            <a:r>
              <a:rPr lang="x-es-XL" sz="42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Cuidado de acogida</a:t>
            </a:r>
          </a:p>
          <a:p>
            <a:pPr algn="l" rtl="0">
              <a:lnSpc>
                <a:spcPts val="6000"/>
              </a:lnSpc>
            </a:pPr>
            <a:r>
              <a:rPr lang="x-es-XL" sz="42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Consumo de sustancias</a:t>
            </a:r>
          </a:p>
          <a:p>
            <a:pPr algn="l" rtl="0">
              <a:lnSpc>
                <a:spcPts val="6000"/>
              </a:lnSpc>
            </a:pPr>
            <a:r>
              <a:rPr lang="x-es-XL" sz="42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Carencia de techo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5230CF85-0F00-B54F-7CCF-D328A0B8BAA3}"/>
              </a:ext>
            </a:extLst>
          </p:cNvPr>
          <p:cNvSpPr txBox="1"/>
          <p:nvPr/>
        </p:nvSpPr>
        <p:spPr>
          <a:xfrm>
            <a:off x="1143000" y="288899"/>
            <a:ext cx="166878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Atiende a mujeres y ni</a:t>
            </a:r>
            <a:r>
              <a:rPr lang="x-es-XL" sz="72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ñ</a:t>
            </a: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as </a:t>
            </a:r>
            <a:br>
              <a:rPr lang="es-AR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</a:br>
            <a:r>
              <a:rPr lang="x-es-XL" sz="5988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que enfrentan obst</a:t>
            </a:r>
            <a:r>
              <a:rPr lang="x-es-XL" sz="7200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á</a:t>
            </a:r>
            <a:r>
              <a:rPr lang="x-es-XL" sz="5988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culos para el </a:t>
            </a:r>
            <a:r>
              <a:rPr lang="x-es-XL" sz="6600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é</a:t>
            </a:r>
            <a:r>
              <a:rPr lang="x-es-XL" sz="5988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xito</a:t>
            </a: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7837603F-8AAE-08E5-86DF-CDF7D819C7F6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8" name="Group 5">
            <a:extLst>
              <a:ext uri="{FF2B5EF4-FFF2-40B4-BE49-F238E27FC236}">
                <a16:creationId xmlns:a16="http://schemas.microsoft.com/office/drawing/2014/main" id="{2B3A0484-EFD2-ABD9-C523-8C974F1BDF1B}"/>
              </a:ext>
            </a:extLst>
          </p:cNvPr>
          <p:cNvGrpSpPr/>
          <p:nvPr/>
        </p:nvGrpSpPr>
        <p:grpSpPr>
          <a:xfrm rot="5400000">
            <a:off x="12149861" y="3845108"/>
            <a:ext cx="251608" cy="211576"/>
            <a:chOff x="0" y="0"/>
            <a:chExt cx="812800" cy="71120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12E4638-500B-5432-87D4-2185B436613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25301E0C-E597-5471-EC51-65B097842FC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3AA32E2B-390F-F1A5-1E11-49C89D44ADA6}"/>
              </a:ext>
            </a:extLst>
          </p:cNvPr>
          <p:cNvGrpSpPr/>
          <p:nvPr/>
        </p:nvGrpSpPr>
        <p:grpSpPr>
          <a:xfrm rot="5400000">
            <a:off x="12158644" y="4530908"/>
            <a:ext cx="251608" cy="211576"/>
            <a:chOff x="0" y="0"/>
            <a:chExt cx="812800" cy="711200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6B7BFEB-E747-B9F0-7FC5-8FA26987FC65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92C976A0-DD5A-E454-02CE-40B8346BFB90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25">
            <a:extLst>
              <a:ext uri="{FF2B5EF4-FFF2-40B4-BE49-F238E27FC236}">
                <a16:creationId xmlns:a16="http://schemas.microsoft.com/office/drawing/2014/main" id="{02C32574-88E6-EC72-C7C1-730D6C5AE6BF}"/>
              </a:ext>
            </a:extLst>
          </p:cNvPr>
          <p:cNvGrpSpPr/>
          <p:nvPr/>
        </p:nvGrpSpPr>
        <p:grpSpPr>
          <a:xfrm rot="5400000">
            <a:off x="12158644" y="6131108"/>
            <a:ext cx="251608" cy="211576"/>
            <a:chOff x="0" y="0"/>
            <a:chExt cx="812800" cy="711200"/>
          </a:xfrm>
        </p:grpSpPr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E54C0C6F-6BED-7BC5-A997-F68218AAF24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36" name="TextBox 27">
              <a:extLst>
                <a:ext uri="{FF2B5EF4-FFF2-40B4-BE49-F238E27FC236}">
                  <a16:creationId xmlns:a16="http://schemas.microsoft.com/office/drawing/2014/main" id="{2AE5637D-B3D4-2C11-FE31-933E82AAD17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7" name="Group 28">
            <a:extLst>
              <a:ext uri="{FF2B5EF4-FFF2-40B4-BE49-F238E27FC236}">
                <a16:creationId xmlns:a16="http://schemas.microsoft.com/office/drawing/2014/main" id="{EC16C508-8C8A-66A1-F2B0-A7E797ECD018}"/>
              </a:ext>
            </a:extLst>
          </p:cNvPr>
          <p:cNvGrpSpPr/>
          <p:nvPr/>
        </p:nvGrpSpPr>
        <p:grpSpPr>
          <a:xfrm rot="5400000">
            <a:off x="12158644" y="5369108"/>
            <a:ext cx="251608" cy="211576"/>
            <a:chOff x="0" y="0"/>
            <a:chExt cx="812800" cy="711200"/>
          </a:xfrm>
        </p:grpSpPr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2C6E971B-07D0-B31B-48B6-E9CF033105BA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39" name="TextBox 30">
              <a:extLst>
                <a:ext uri="{FF2B5EF4-FFF2-40B4-BE49-F238E27FC236}">
                  <a16:creationId xmlns:a16="http://schemas.microsoft.com/office/drawing/2014/main" id="{FDC08809-21F3-1FD3-75B3-C6A9431357E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0" name="Group 5">
            <a:extLst>
              <a:ext uri="{FF2B5EF4-FFF2-40B4-BE49-F238E27FC236}">
                <a16:creationId xmlns:a16="http://schemas.microsoft.com/office/drawing/2014/main" id="{0139F5DA-D025-0C6F-9A82-001312217EBE}"/>
              </a:ext>
            </a:extLst>
          </p:cNvPr>
          <p:cNvGrpSpPr/>
          <p:nvPr/>
        </p:nvGrpSpPr>
        <p:grpSpPr>
          <a:xfrm rot="5400000">
            <a:off x="12175742" y="6839916"/>
            <a:ext cx="251608" cy="211576"/>
            <a:chOff x="0" y="0"/>
            <a:chExt cx="812800" cy="711200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15A056B8-F639-DBA5-E12F-9A6BD19C8201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AB9276B5-B8EA-78BB-C96C-A4433B0CE843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3" name="Group 15">
            <a:extLst>
              <a:ext uri="{FF2B5EF4-FFF2-40B4-BE49-F238E27FC236}">
                <a16:creationId xmlns:a16="http://schemas.microsoft.com/office/drawing/2014/main" id="{D9975652-F776-3804-0C38-4C957FC97156}"/>
              </a:ext>
            </a:extLst>
          </p:cNvPr>
          <p:cNvGrpSpPr/>
          <p:nvPr/>
        </p:nvGrpSpPr>
        <p:grpSpPr>
          <a:xfrm rot="5400000">
            <a:off x="12189934" y="7655108"/>
            <a:ext cx="251607" cy="211576"/>
            <a:chOff x="0" y="0"/>
            <a:chExt cx="812800" cy="711200"/>
          </a:xfrm>
        </p:grpSpPr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A338666E-861E-53E8-36A2-FDB6CDE24E78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5" name="TextBox 17">
              <a:extLst>
                <a:ext uri="{FF2B5EF4-FFF2-40B4-BE49-F238E27FC236}">
                  <a16:creationId xmlns:a16="http://schemas.microsoft.com/office/drawing/2014/main" id="{4E6318F2-157C-9441-63AA-8F7EF4C137C2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13394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67E2-08AF-F8CC-50ED-A88EFF171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4AC0B8-1168-1415-F175-61CEBDD9CC83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9EC88D2-EC67-7BD6-DC89-62D26A80A4EF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BD10CE4-9F5C-5CED-70D0-2E3D036E2359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05953C4-D0D4-7665-5D4C-0FCB7FF4E557}"/>
              </a:ext>
            </a:extLst>
          </p:cNvPr>
          <p:cNvGrpSpPr/>
          <p:nvPr/>
        </p:nvGrpSpPr>
        <p:grpSpPr>
          <a:xfrm>
            <a:off x="681548" y="3009900"/>
            <a:ext cx="6024052" cy="4700231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0E46357-FAD2-64B2-44E3-2FCD81253A15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E31FFFD-7711-EC79-9325-96A803ED1619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92E9DAE-1F65-C193-3F8C-B5F6F5D3F63F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0B54EF9-B44A-9FCD-AAE1-85489D25B387}"/>
              </a:ext>
            </a:extLst>
          </p:cNvPr>
          <p:cNvSpPr txBox="1"/>
          <p:nvPr/>
        </p:nvSpPr>
        <p:spPr>
          <a:xfrm>
            <a:off x="8077200" y="6908840"/>
            <a:ext cx="7387935" cy="733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5299"/>
              </a:lnSpc>
            </a:pPr>
            <a:r>
              <a:rPr lang="x-es-XL" sz="6000" b="1" i="0" u="none" baseline="0">
                <a:solidFill>
                  <a:srgbClr val="A92A6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500 000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C4A8513-27B0-A064-7C63-A8AD3A12C584}"/>
              </a:ext>
            </a:extLst>
          </p:cNvPr>
          <p:cNvSpPr txBox="1"/>
          <p:nvPr/>
        </p:nvSpPr>
        <p:spPr>
          <a:xfrm>
            <a:off x="8232080" y="7710131"/>
            <a:ext cx="7387935" cy="5223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199"/>
              </a:lnSpc>
            </a:pPr>
            <a:r>
              <a:rPr lang="x-es-XL" sz="3499" b="1" i="0" u="none" baseline="0">
                <a:solidFill>
                  <a:srgbClr val="1F497D"/>
                </a:solidFill>
                <a:latin typeface="Calibri (MS)"/>
                <a:ea typeface="Calibri (MS)"/>
                <a:cs typeface="Calibri (MS)"/>
                <a:sym typeface="Calibri (MS)"/>
              </a:rPr>
              <a:t>mujeres y niñas individuales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1B8AE40A-EA3B-923B-6FE6-3E44BB6EF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191" y="2377968"/>
            <a:ext cx="8729918" cy="4596323"/>
          </a:xfrm>
          <a:prstGeom prst="rect">
            <a:avLst/>
          </a:prstGeom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EDE7B883-C7EE-D516-0278-2FD2C55F45B7}"/>
              </a:ext>
            </a:extLst>
          </p:cNvPr>
          <p:cNvSpPr txBox="1"/>
          <p:nvPr/>
        </p:nvSpPr>
        <p:spPr>
          <a:xfrm>
            <a:off x="1686641" y="3328211"/>
            <a:ext cx="4275917" cy="188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500"/>
              </a:lnSpc>
            </a:pPr>
            <a:r>
              <a:rPr lang="x-es-XL" sz="6000" b="1" i="0" u="none" baseline="0" dirty="0">
                <a:solidFill>
                  <a:srgbClr val="A92A61"/>
                </a:solidFill>
                <a:latin typeface="Calibri (MS)"/>
                <a:ea typeface="Calibri (MS)"/>
                <a:cs typeface="Calibri (MS)"/>
                <a:sym typeface="Calibri (MS)"/>
              </a:rPr>
              <a:t>ESFUERZO DE BUENA FE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C90873B-5F6C-412D-4E8E-5B69D919A926}"/>
              </a:ext>
            </a:extLst>
          </p:cNvPr>
          <p:cNvSpPr txBox="1"/>
          <p:nvPr/>
        </p:nvSpPr>
        <p:spPr>
          <a:xfrm>
            <a:off x="1066800" y="552502"/>
            <a:ext cx="15316200" cy="936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¿Por qu</a:t>
            </a:r>
            <a:r>
              <a:rPr lang="x-es-XL" sz="72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é</a:t>
            </a: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 no los </a:t>
            </a:r>
            <a:r>
              <a:rPr lang="x-es-XL" sz="5988" b="0" i="0" u="none" baseline="0" dirty="0">
                <a:solidFill>
                  <a:schemeClr val="bg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Programas de Sue</a:t>
            </a:r>
            <a:r>
              <a:rPr lang="x-es-XL" sz="7200" b="0" i="0" u="none" baseline="0" dirty="0">
                <a:solidFill>
                  <a:schemeClr val="bg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ñ</a:t>
            </a:r>
            <a:r>
              <a:rPr lang="x-es-XL" sz="5988" b="0" i="0" u="none" baseline="0" dirty="0">
                <a:solidFill>
                  <a:schemeClr val="bg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o</a:t>
            </a: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?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FFF767F-5C6A-0319-243D-08D40B9DE376}"/>
              </a:ext>
            </a:extLst>
          </p:cNvPr>
          <p:cNvSpPr txBox="1"/>
          <p:nvPr/>
        </p:nvSpPr>
        <p:spPr>
          <a:xfrm>
            <a:off x="762001" y="5467654"/>
            <a:ext cx="5943600" cy="1865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500"/>
              </a:lnSpc>
            </a:pPr>
            <a:r>
              <a:rPr lang="x-es-XL" sz="5400" b="1" i="0" u="none" baseline="0" dirty="0">
                <a:solidFill>
                  <a:schemeClr val="tx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¡Intenten </a:t>
            </a:r>
            <a:r>
              <a:rPr lang="x-es-XL" sz="5400" b="1" i="0" u="none" baseline="0" dirty="0">
                <a:solidFill>
                  <a:srgbClr val="1F497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</a:t>
            </a:r>
            <a:r>
              <a:rPr lang="x-es-XL" sz="5400" b="1" i="0" u="none" baseline="0" dirty="0">
                <a:solidFill>
                  <a:schemeClr val="tx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br>
              <a:rPr lang="es-AR" sz="5400" b="1" i="0" u="none" baseline="0" dirty="0">
                <a:solidFill>
                  <a:schemeClr val="tx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</a:br>
            <a:r>
              <a:rPr lang="x-es-XL" sz="5400" b="1" i="0" u="none" baseline="0" dirty="0">
                <a:solidFill>
                  <a:schemeClr val="tx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contar dos veces!</a:t>
            </a:r>
            <a:endParaRPr lang="x-es-XL" sz="5400" b="1" dirty="0">
              <a:solidFill>
                <a:schemeClr val="tx2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911CF0C-3002-A9EB-6C0F-B99038EB49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49" y="8028442"/>
            <a:ext cx="2407360" cy="11600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6D9E34E-3D90-C261-7135-C2C21ADD6C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045" y="8222475"/>
            <a:ext cx="2979412" cy="96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A7DAA-DCF3-C570-CBCD-BF882E68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AFF16B-7957-40B7-03B8-B787E8E39AFC}"/>
              </a:ext>
            </a:extLst>
          </p:cNvPr>
          <p:cNvSpPr/>
          <p:nvPr/>
        </p:nvSpPr>
        <p:spPr>
          <a:xfrm>
            <a:off x="0" y="0"/>
            <a:ext cx="18288000" cy="10287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pic>
        <p:nvPicPr>
          <p:cNvPr id="3" name="Picture Placeholder 19">
            <a:extLst>
              <a:ext uri="{FF2B5EF4-FFF2-40B4-BE49-F238E27FC236}">
                <a16:creationId xmlns:a16="http://schemas.microsoft.com/office/drawing/2014/main" id="{C4395212-596B-50CE-B68E-CE62A942E1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30671" t="5433" r="34516" b="12050"/>
          <a:stretch/>
        </p:blipFill>
        <p:spPr>
          <a:xfrm rot="5400000">
            <a:off x="4074588" y="-4074592"/>
            <a:ext cx="10477500" cy="18626684"/>
          </a:xfrm>
          <a:prstGeom prst="rect">
            <a:avLst/>
          </a:prstGeom>
        </p:spPr>
      </p:pic>
      <p:grpSp>
        <p:nvGrpSpPr>
          <p:cNvPr id="14" name="Group 2">
            <a:extLst>
              <a:ext uri="{FF2B5EF4-FFF2-40B4-BE49-F238E27FC236}">
                <a16:creationId xmlns:a16="http://schemas.microsoft.com/office/drawing/2014/main" id="{6B1CC4AC-361D-4963-9B6D-4F2016652C87}"/>
              </a:ext>
            </a:extLst>
          </p:cNvPr>
          <p:cNvGrpSpPr/>
          <p:nvPr/>
        </p:nvGrpSpPr>
        <p:grpSpPr>
          <a:xfrm rot="-10800000">
            <a:off x="-376403" y="5829299"/>
            <a:ext cx="19234690" cy="5413635"/>
            <a:chOff x="0" y="0"/>
            <a:chExt cx="3804182" cy="1426105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3435845C-045A-53D2-B0C5-C6FB8DDDE900}"/>
                </a:ext>
              </a:extLst>
            </p:cNvPr>
            <p:cNvSpPr/>
            <p:nvPr/>
          </p:nvSpPr>
          <p:spPr>
            <a:xfrm>
              <a:off x="0" y="0"/>
              <a:ext cx="3804182" cy="1463218"/>
            </a:xfrm>
            <a:custGeom>
              <a:avLst/>
              <a:gdLst/>
              <a:ahLst/>
              <a:cxnLst/>
              <a:rect l="l" t="t" r="r" b="b"/>
              <a:pathLst>
                <a:path w="3804182" h="1463218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9E69DC9F-A463-0465-FFE0-2840F52D664E}"/>
                </a:ext>
              </a:extLst>
            </p:cNvPr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134DD52-69AE-12EB-3AB2-8A5BE5E8797D}"/>
              </a:ext>
            </a:extLst>
          </p:cNvPr>
          <p:cNvSpPr/>
          <p:nvPr/>
        </p:nvSpPr>
        <p:spPr>
          <a:xfrm>
            <a:off x="647672" y="8148343"/>
            <a:ext cx="1982724" cy="1263986"/>
          </a:xfrm>
          <a:custGeom>
            <a:avLst/>
            <a:gdLst/>
            <a:ahLst/>
            <a:cxnLst/>
            <a:rect l="l" t="t" r="r" b="b"/>
            <a:pathLst>
              <a:path w="1982724" h="1263986">
                <a:moveTo>
                  <a:pt x="0" y="0"/>
                </a:moveTo>
                <a:lnTo>
                  <a:pt x="1982724" y="0"/>
                </a:lnTo>
                <a:lnTo>
                  <a:pt x="1982724" y="1263986"/>
                </a:lnTo>
                <a:lnTo>
                  <a:pt x="0" y="12639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30EFC51-7B44-9F70-1AB9-5AA162EFB0F4}"/>
              </a:ext>
            </a:extLst>
          </p:cNvPr>
          <p:cNvSpPr txBox="1"/>
          <p:nvPr/>
        </p:nvSpPr>
        <p:spPr>
          <a:xfrm>
            <a:off x="3278069" y="7720578"/>
            <a:ext cx="1059033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Acceso a la </a:t>
            </a:r>
            <a:r>
              <a:rPr lang="x-es-XL" sz="5988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educaci</a:t>
            </a:r>
            <a:r>
              <a:rPr lang="x-es-XL" sz="7200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ó</a:t>
            </a:r>
            <a:r>
              <a:rPr lang="x-es-XL" sz="5988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n</a:t>
            </a: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 o al </a:t>
            </a:r>
            <a:r>
              <a:rPr lang="x-es-XL" sz="5988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empoderamiento econ</a:t>
            </a:r>
            <a:r>
              <a:rPr lang="x-es-XL" sz="7200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ó</a:t>
            </a:r>
            <a:r>
              <a:rPr lang="x-es-XL" sz="5988" b="0" i="0" u="none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mico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AD8F2E9-8B6D-573B-DA3E-4FB8770A602F}"/>
              </a:ext>
            </a:extLst>
          </p:cNvPr>
          <p:cNvSpPr/>
          <p:nvPr/>
        </p:nvSpPr>
        <p:spPr>
          <a:xfrm>
            <a:off x="15345606" y="91954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36671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FE8D-8AFF-E6EE-4E99-5F15F474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3182611-DC60-1E93-B3FD-357B72815F3D}"/>
              </a:ext>
            </a:extLst>
          </p:cNvPr>
          <p:cNvGrpSpPr/>
          <p:nvPr/>
        </p:nvGrpSpPr>
        <p:grpSpPr>
          <a:xfrm>
            <a:off x="-481879" y="-160766"/>
            <a:ext cx="19281670" cy="2691533"/>
            <a:chOff x="0" y="0"/>
            <a:chExt cx="5078300" cy="708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3D472B-227B-41D8-0BB2-40A49397BB6F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F5F4AF3-BFEA-4DDB-CFCD-268E428F2589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4590D01-1361-D2BD-9EE5-11BBB83DB5E9}"/>
              </a:ext>
            </a:extLst>
          </p:cNvPr>
          <p:cNvGrpSpPr/>
          <p:nvPr/>
        </p:nvGrpSpPr>
        <p:grpSpPr>
          <a:xfrm>
            <a:off x="831324" y="3103182"/>
            <a:ext cx="5047025" cy="6155118"/>
            <a:chOff x="0" y="0"/>
            <a:chExt cx="1329258" cy="162110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9961231-A2FA-7015-11FA-554C1CE4E96B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F78B701-99F5-8FC9-58AA-AF4998C9372D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A8A826EA-4252-3E81-D3B0-EDBBC5A68CEB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82D2850C-5DD0-1F0A-F6BA-55B8C1AF1CD2}"/>
              </a:ext>
            </a:extLst>
          </p:cNvPr>
          <p:cNvGrpSpPr/>
          <p:nvPr/>
        </p:nvGrpSpPr>
        <p:grpSpPr>
          <a:xfrm>
            <a:off x="6343929" y="3348393"/>
            <a:ext cx="11262523" cy="2059960"/>
            <a:chOff x="0" y="0"/>
            <a:chExt cx="2496817" cy="542541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C05EBF3-A5DD-4CD5-EF98-4A33F21AFBB2}"/>
                </a:ext>
              </a:extLst>
            </p:cNvPr>
            <p:cNvSpPr/>
            <p:nvPr/>
          </p:nvSpPr>
          <p:spPr>
            <a:xfrm>
              <a:off x="0" y="0"/>
              <a:ext cx="2496817" cy="542541"/>
            </a:xfrm>
            <a:custGeom>
              <a:avLst/>
              <a:gdLst/>
              <a:ahLst/>
              <a:cxnLst/>
              <a:rect l="l" t="t" r="r" b="b"/>
              <a:pathLst>
                <a:path w="2496817" h="542541">
                  <a:moveTo>
                    <a:pt x="41649" y="0"/>
                  </a:moveTo>
                  <a:lnTo>
                    <a:pt x="2455168" y="0"/>
                  </a:lnTo>
                  <a:cubicBezTo>
                    <a:pt x="2478170" y="0"/>
                    <a:pt x="2496817" y="18647"/>
                    <a:pt x="2496817" y="41649"/>
                  </a:cubicBezTo>
                  <a:lnTo>
                    <a:pt x="2496817" y="500892"/>
                  </a:lnTo>
                  <a:cubicBezTo>
                    <a:pt x="2496817" y="511938"/>
                    <a:pt x="2492429" y="522532"/>
                    <a:pt x="2484618" y="530342"/>
                  </a:cubicBezTo>
                  <a:cubicBezTo>
                    <a:pt x="2476808" y="538153"/>
                    <a:pt x="2466214" y="542541"/>
                    <a:pt x="2455168" y="542541"/>
                  </a:cubicBezTo>
                  <a:lnTo>
                    <a:pt x="41649" y="542541"/>
                  </a:lnTo>
                  <a:cubicBezTo>
                    <a:pt x="18647" y="542541"/>
                    <a:pt x="0" y="523894"/>
                    <a:pt x="0" y="500892"/>
                  </a:cubicBezTo>
                  <a:lnTo>
                    <a:pt x="0" y="41649"/>
                  </a:lnTo>
                  <a:cubicBezTo>
                    <a:pt x="0" y="18647"/>
                    <a:pt x="18647" y="0"/>
                    <a:pt x="41649" y="0"/>
                  </a:cubicBezTo>
                  <a:close/>
                </a:path>
              </a:pathLst>
            </a:custGeom>
            <a:solidFill>
              <a:srgbClr val="69A4E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52662A78-EC7A-1890-878B-AC2F5637DAA1}"/>
                </a:ext>
              </a:extLst>
            </p:cNvPr>
            <p:cNvSpPr txBox="1"/>
            <p:nvPr/>
          </p:nvSpPr>
          <p:spPr>
            <a:xfrm>
              <a:off x="0" y="-38100"/>
              <a:ext cx="2496817" cy="580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54A0EFE0-47FC-040C-100C-C55E75E0E3D8}"/>
              </a:ext>
            </a:extLst>
          </p:cNvPr>
          <p:cNvSpPr txBox="1"/>
          <p:nvPr/>
        </p:nvSpPr>
        <p:spPr>
          <a:xfrm>
            <a:off x="1107576" y="4198765"/>
            <a:ext cx="4494520" cy="3612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263"/>
              </a:lnSpc>
            </a:pPr>
            <a:r>
              <a:rPr lang="x-es-XL" sz="6617" b="1" i="0" u="none" baseline="0" dirty="0">
                <a:solidFill>
                  <a:srgbClr val="1F497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Educación frente a educa</a:t>
            </a:r>
            <a:r>
              <a:rPr lang="x-es-XL" sz="6617" b="1" i="1" u="none" baseline="0" dirty="0">
                <a:solidFill>
                  <a:srgbClr val="A92A61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TIVO</a:t>
            </a:r>
            <a:endParaRPr lang="x-es-XL" sz="6617" b="1" i="1" dirty="0">
              <a:solidFill>
                <a:srgbClr val="A92A61"/>
              </a:solidFill>
              <a:latin typeface="Calibri (MS) Bold Italics"/>
              <a:ea typeface="Calibri (MS) Bold Italics"/>
              <a:cs typeface="Calibri (MS) Bold Italics"/>
              <a:sym typeface="Calibri (MS) Bold Italic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AE685AF-7FDB-8846-3110-FAA739DD02E6}"/>
              </a:ext>
            </a:extLst>
          </p:cNvPr>
          <p:cNvSpPr txBox="1"/>
          <p:nvPr/>
        </p:nvSpPr>
        <p:spPr>
          <a:xfrm>
            <a:off x="8113242" y="3700269"/>
            <a:ext cx="9067182" cy="1356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5500"/>
              </a:lnSpc>
            </a:pPr>
            <a:r>
              <a:rPr lang="x-es-XL" sz="48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Educación formal</a:t>
            </a:r>
            <a:r>
              <a:rPr lang="x-es-XL" sz="48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x-es-XL" sz="36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=</a:t>
            </a:r>
            <a:r>
              <a:rPr lang="x-es-XL" sz="45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x-es-XL" sz="36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programa estructurado (certificado, diploma, título)</a:t>
            </a:r>
            <a:endParaRPr lang="x-es-XL" sz="45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820EA1FA-6B40-595B-CECA-41A92ADC8922}"/>
              </a:ext>
            </a:extLst>
          </p:cNvPr>
          <p:cNvGrpSpPr/>
          <p:nvPr/>
        </p:nvGrpSpPr>
        <p:grpSpPr>
          <a:xfrm>
            <a:off x="7645216" y="5735819"/>
            <a:ext cx="9961236" cy="2979746"/>
            <a:chOff x="0" y="0"/>
            <a:chExt cx="2623535" cy="784789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A37A6B6-F680-4729-51C2-E0DBD35E3ADD}"/>
                </a:ext>
              </a:extLst>
            </p:cNvPr>
            <p:cNvSpPr/>
            <p:nvPr/>
          </p:nvSpPr>
          <p:spPr>
            <a:xfrm>
              <a:off x="0" y="0"/>
              <a:ext cx="2623535" cy="784789"/>
            </a:xfrm>
            <a:custGeom>
              <a:avLst/>
              <a:gdLst/>
              <a:ahLst/>
              <a:cxnLst/>
              <a:rect l="l" t="t" r="r" b="b"/>
              <a:pathLst>
                <a:path w="2623535" h="784789">
                  <a:moveTo>
                    <a:pt x="39637" y="0"/>
                  </a:moveTo>
                  <a:lnTo>
                    <a:pt x="2583898" y="0"/>
                  </a:lnTo>
                  <a:cubicBezTo>
                    <a:pt x="2605789" y="0"/>
                    <a:pt x="2623535" y="17746"/>
                    <a:pt x="2623535" y="39637"/>
                  </a:cubicBezTo>
                  <a:lnTo>
                    <a:pt x="2623535" y="745152"/>
                  </a:lnTo>
                  <a:cubicBezTo>
                    <a:pt x="2623535" y="767043"/>
                    <a:pt x="2605789" y="784789"/>
                    <a:pt x="2583898" y="784789"/>
                  </a:cubicBezTo>
                  <a:lnTo>
                    <a:pt x="39637" y="784789"/>
                  </a:lnTo>
                  <a:cubicBezTo>
                    <a:pt x="17746" y="784789"/>
                    <a:pt x="0" y="767043"/>
                    <a:pt x="0" y="745152"/>
                  </a:cubicBezTo>
                  <a:lnTo>
                    <a:pt x="0" y="39637"/>
                  </a:lnTo>
                  <a:cubicBezTo>
                    <a:pt x="0" y="17746"/>
                    <a:pt x="17746" y="0"/>
                    <a:pt x="39637" y="0"/>
                  </a:cubicBezTo>
                  <a:close/>
                </a:path>
              </a:pathLst>
            </a:custGeom>
            <a:solidFill>
              <a:srgbClr val="69A4E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E0DA048-4735-BB97-C4D1-1B86935ED078}"/>
                </a:ext>
              </a:extLst>
            </p:cNvPr>
            <p:cNvSpPr txBox="1"/>
            <p:nvPr/>
          </p:nvSpPr>
          <p:spPr>
            <a:xfrm>
              <a:off x="0" y="-38100"/>
              <a:ext cx="2623535" cy="822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9A9DC158-7A0A-849C-0F46-FFC519DBA4C7}"/>
              </a:ext>
            </a:extLst>
          </p:cNvPr>
          <p:cNvSpPr txBox="1"/>
          <p:nvPr/>
        </p:nvSpPr>
        <p:spPr>
          <a:xfrm>
            <a:off x="8116338" y="6004766"/>
            <a:ext cx="8283491" cy="2343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302"/>
              </a:lnSpc>
              <a:spcBef>
                <a:spcPct val="0"/>
              </a:spcBef>
            </a:pPr>
            <a:r>
              <a:rPr lang="x-es-XL" sz="48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Educa</a:t>
            </a:r>
            <a:r>
              <a:rPr lang="x-es-XL" sz="4800" b="0" i="1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TIVO</a:t>
            </a:r>
            <a:r>
              <a:rPr lang="x-es-XL" sz="4501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x-es-XL" sz="36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= concientiza, pero no aumenta la probabilidad de obtener </a:t>
            </a:r>
            <a:br>
              <a:rPr lang="es-AR" sz="36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36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una credencial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8808EE24-52A7-5E40-2766-AB82E376FE35}"/>
              </a:ext>
            </a:extLst>
          </p:cNvPr>
          <p:cNvSpPr/>
          <p:nvPr/>
        </p:nvSpPr>
        <p:spPr>
          <a:xfrm>
            <a:off x="6507934" y="3863779"/>
            <a:ext cx="1225222" cy="1029187"/>
          </a:xfrm>
          <a:custGeom>
            <a:avLst/>
            <a:gdLst/>
            <a:ahLst/>
            <a:cxnLst/>
            <a:rect l="l" t="t" r="r" b="b"/>
            <a:pathLst>
              <a:path w="1225222" h="1029187">
                <a:moveTo>
                  <a:pt x="0" y="0"/>
                </a:moveTo>
                <a:lnTo>
                  <a:pt x="1225223" y="0"/>
                </a:lnTo>
                <a:lnTo>
                  <a:pt x="1225223" y="1029187"/>
                </a:lnTo>
                <a:lnTo>
                  <a:pt x="0" y="10291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A4566823-0ED4-E1EF-93C6-F01FED7F991D}"/>
              </a:ext>
            </a:extLst>
          </p:cNvPr>
          <p:cNvSpPr/>
          <p:nvPr/>
        </p:nvSpPr>
        <p:spPr>
          <a:xfrm>
            <a:off x="15955202" y="6557996"/>
            <a:ext cx="1225222" cy="1335392"/>
          </a:xfrm>
          <a:custGeom>
            <a:avLst/>
            <a:gdLst/>
            <a:ahLst/>
            <a:cxnLst/>
            <a:rect l="l" t="t" r="r" b="b"/>
            <a:pathLst>
              <a:path w="1225222" h="1335392">
                <a:moveTo>
                  <a:pt x="0" y="0"/>
                </a:moveTo>
                <a:lnTo>
                  <a:pt x="1225222" y="0"/>
                </a:lnTo>
                <a:lnTo>
                  <a:pt x="1225222" y="1335392"/>
                </a:lnTo>
                <a:lnTo>
                  <a:pt x="0" y="13353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F4794FD-E938-37AB-C49A-B9D18D4D1708}"/>
              </a:ext>
            </a:extLst>
          </p:cNvPr>
          <p:cNvGrpSpPr/>
          <p:nvPr/>
        </p:nvGrpSpPr>
        <p:grpSpPr>
          <a:xfrm>
            <a:off x="-329479" y="-8366"/>
            <a:ext cx="19281670" cy="2691533"/>
            <a:chOff x="0" y="0"/>
            <a:chExt cx="5078300" cy="708881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EA057F8-521F-25A1-D744-2CD546D4148E}"/>
                </a:ext>
              </a:extLst>
            </p:cNvPr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D481DC8A-7B89-7F18-9DB5-4D67BD7CA8BA}"/>
                </a:ext>
              </a:extLst>
            </p:cNvPr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5E57A069-C1BC-007E-E6AA-740B706BCAAD}"/>
              </a:ext>
            </a:extLst>
          </p:cNvPr>
          <p:cNvSpPr txBox="1"/>
          <p:nvPr/>
        </p:nvSpPr>
        <p:spPr>
          <a:xfrm>
            <a:off x="3807954" y="519758"/>
            <a:ext cx="1272744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186"/>
              </a:lnSpc>
            </a:pP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Acceso a la educaci</a:t>
            </a:r>
            <a:r>
              <a:rPr lang="x-es-XL" sz="66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ó</a:t>
            </a: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n o al empoderamiento econ</a:t>
            </a:r>
            <a:r>
              <a:rPr lang="x-es-XL" sz="66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ó</a:t>
            </a:r>
            <a:r>
              <a:rPr lang="x-es-XL" sz="5988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mico</a:t>
            </a: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45932A9A-66D2-03A0-5DFB-EB91CA5A8AF0}"/>
              </a:ext>
            </a:extLst>
          </p:cNvPr>
          <p:cNvSpPr/>
          <p:nvPr/>
        </p:nvSpPr>
        <p:spPr>
          <a:xfrm>
            <a:off x="983724" y="796917"/>
            <a:ext cx="1982724" cy="1263986"/>
          </a:xfrm>
          <a:custGeom>
            <a:avLst/>
            <a:gdLst/>
            <a:ahLst/>
            <a:cxnLst/>
            <a:rect l="l" t="t" r="r" b="b"/>
            <a:pathLst>
              <a:path w="1982724" h="1263986">
                <a:moveTo>
                  <a:pt x="0" y="0"/>
                </a:moveTo>
                <a:lnTo>
                  <a:pt x="1982724" y="0"/>
                </a:lnTo>
                <a:lnTo>
                  <a:pt x="1982724" y="1263986"/>
                </a:lnTo>
                <a:lnTo>
                  <a:pt x="0" y="12639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33276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6979" b="-42639"/>
              </a:stretch>
            </a:blipFill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6" name="Freeform 6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7" name="TextBox 7"/>
          <p:cNvSpPr txBox="1"/>
          <p:nvPr/>
        </p:nvSpPr>
        <p:spPr>
          <a:xfrm>
            <a:off x="2119463" y="3718746"/>
            <a:ext cx="7024537" cy="873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439"/>
              </a:lnSpc>
            </a:pPr>
            <a:r>
              <a:rPr lang="x-es-XL" sz="45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Impulsado por las miembros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19463" y="1192810"/>
            <a:ext cx="815320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rgbClr val="A92A6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Liderado por soroptimistas</a:t>
            </a:r>
          </a:p>
        </p:txBody>
      </p:sp>
      <p:sp>
        <p:nvSpPr>
          <p:cNvPr id="9" name="Freeform 9"/>
          <p:cNvSpPr/>
          <p:nvPr/>
        </p:nvSpPr>
        <p:spPr>
          <a:xfrm>
            <a:off x="870475" y="1228186"/>
            <a:ext cx="804521" cy="910349"/>
          </a:xfrm>
          <a:custGeom>
            <a:avLst/>
            <a:gdLst/>
            <a:ahLst/>
            <a:cxnLst/>
            <a:rect l="l" t="t" r="r" b="b"/>
            <a:pathLst>
              <a:path w="804521" h="910349">
                <a:moveTo>
                  <a:pt x="0" y="0"/>
                </a:moveTo>
                <a:lnTo>
                  <a:pt x="804521" y="0"/>
                </a:lnTo>
                <a:lnTo>
                  <a:pt x="804521" y="910349"/>
                </a:lnTo>
                <a:lnTo>
                  <a:pt x="0" y="9103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x-es-XL"/>
          </a:p>
        </p:txBody>
      </p:sp>
      <p:sp>
        <p:nvSpPr>
          <p:cNvPr id="10" name="TextBox 10"/>
          <p:cNvSpPr txBox="1"/>
          <p:nvPr/>
        </p:nvSpPr>
        <p:spPr>
          <a:xfrm>
            <a:off x="2119463" y="7118745"/>
            <a:ext cx="7024537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243"/>
              </a:lnSpc>
            </a:pPr>
            <a:r>
              <a:rPr lang="x-es-XL" sz="45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Participación práctica de </a:t>
            </a:r>
            <a:br>
              <a:rPr lang="es-AR" sz="45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45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las miembros del club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19464" y="5147537"/>
            <a:ext cx="5896786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5243"/>
              </a:lnSpc>
            </a:pPr>
            <a:r>
              <a:rPr lang="x-es-XL" sz="45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No es una donación </a:t>
            </a:r>
            <a:br>
              <a:rPr lang="es-AR" sz="45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4599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otra organización</a:t>
            </a:r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1424673" y="4004894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416419" y="5339849"/>
            <a:ext cx="500647" cy="421559"/>
            <a:chOff x="0" y="0"/>
            <a:chExt cx="812800" cy="684401"/>
          </a:xfrm>
        </p:grpSpPr>
        <p:sp>
          <p:nvSpPr>
            <p:cNvPr id="16" name="Freeform 16"/>
            <p:cNvSpPr/>
            <p:nvPr/>
          </p:nvSpPr>
          <p:spPr>
            <a:xfrm>
              <a:off x="66617" y="88022"/>
              <a:ext cx="679567" cy="596379"/>
            </a:xfrm>
            <a:custGeom>
              <a:avLst/>
              <a:gdLst/>
              <a:ahLst/>
              <a:cxnLst/>
              <a:rect l="l" t="t" r="r" b="b"/>
              <a:pathLst>
                <a:path w="679567" h="596379">
                  <a:moveTo>
                    <a:pt x="418737" y="44941"/>
                  </a:moveTo>
                  <a:lnTo>
                    <a:pt x="667229" y="463415"/>
                  </a:lnTo>
                  <a:cubicBezTo>
                    <a:pt x="683383" y="490620"/>
                    <a:pt x="683694" y="524403"/>
                    <a:pt x="668042" y="551900"/>
                  </a:cubicBezTo>
                  <a:cubicBezTo>
                    <a:pt x="652390" y="579397"/>
                    <a:pt x="623185" y="596379"/>
                    <a:pt x="591545" y="596379"/>
                  </a:cubicBezTo>
                  <a:lnTo>
                    <a:pt x="88021" y="596379"/>
                  </a:lnTo>
                  <a:cubicBezTo>
                    <a:pt x="56381" y="596379"/>
                    <a:pt x="27176" y="579397"/>
                    <a:pt x="11524" y="551900"/>
                  </a:cubicBezTo>
                  <a:cubicBezTo>
                    <a:pt x="-4128" y="524403"/>
                    <a:pt x="-3817" y="490620"/>
                    <a:pt x="12337" y="463415"/>
                  </a:cubicBezTo>
                  <a:lnTo>
                    <a:pt x="260829" y="44941"/>
                  </a:lnTo>
                  <a:cubicBezTo>
                    <a:pt x="277374" y="17079"/>
                    <a:pt x="307379" y="0"/>
                    <a:pt x="339783" y="0"/>
                  </a:cubicBezTo>
                  <a:cubicBezTo>
                    <a:pt x="372187" y="0"/>
                    <a:pt x="402192" y="17079"/>
                    <a:pt x="418737" y="44941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251082"/>
              <a:ext cx="558800" cy="384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424673" y="7268621"/>
            <a:ext cx="500647" cy="438066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64898" y="89740"/>
              <a:ext cx="683004" cy="621460"/>
            </a:xfrm>
            <a:custGeom>
              <a:avLst/>
              <a:gdLst/>
              <a:ahLst/>
              <a:cxnLst/>
              <a:rect l="l" t="t" r="r" b="b"/>
              <a:pathLst>
                <a:path w="683004" h="621460">
                  <a:moveTo>
                    <a:pt x="418224" y="44524"/>
                  </a:moveTo>
                  <a:lnTo>
                    <a:pt x="671180" y="487196"/>
                  </a:lnTo>
                  <a:cubicBezTo>
                    <a:pt x="687051" y="514971"/>
                    <a:pt x="686937" y="549095"/>
                    <a:pt x="670881" y="576763"/>
                  </a:cubicBezTo>
                  <a:cubicBezTo>
                    <a:pt x="654824" y="604431"/>
                    <a:pt x="625253" y="621460"/>
                    <a:pt x="593264" y="621460"/>
                  </a:cubicBezTo>
                  <a:lnTo>
                    <a:pt x="89740" y="621460"/>
                  </a:lnTo>
                  <a:cubicBezTo>
                    <a:pt x="57751" y="621460"/>
                    <a:pt x="28180" y="604431"/>
                    <a:pt x="12123" y="576763"/>
                  </a:cubicBezTo>
                  <a:cubicBezTo>
                    <a:pt x="-3933" y="549095"/>
                    <a:pt x="-4047" y="514971"/>
                    <a:pt x="11824" y="487196"/>
                  </a:cubicBezTo>
                  <a:lnTo>
                    <a:pt x="264780" y="44524"/>
                  </a:lnTo>
                  <a:cubicBezTo>
                    <a:pt x="280513" y="16991"/>
                    <a:pt x="309792" y="0"/>
                    <a:pt x="341502" y="0"/>
                  </a:cubicBezTo>
                  <a:cubicBezTo>
                    <a:pt x="373212" y="0"/>
                    <a:pt x="402491" y="16991"/>
                    <a:pt x="418224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9"/>
          <p:cNvGrpSpPr/>
          <p:nvPr/>
        </p:nvGrpSpPr>
        <p:grpSpPr>
          <a:xfrm>
            <a:off x="2819400" y="2160169"/>
            <a:ext cx="12725400" cy="5014247"/>
            <a:chOff x="0" y="0"/>
            <a:chExt cx="952253" cy="1075768"/>
          </a:xfrm>
        </p:grpSpPr>
        <p:sp>
          <p:nvSpPr>
            <p:cNvPr id="50" name="Freeform 10"/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6" name="Group 19">
            <a:extLst>
              <a:ext uri="{FF2B5EF4-FFF2-40B4-BE49-F238E27FC236}">
                <a16:creationId xmlns:a16="http://schemas.microsoft.com/office/drawing/2014/main" id="{15A5F3CB-C727-FFBA-C253-D88555B3E17F}"/>
              </a:ext>
            </a:extLst>
          </p:cNvPr>
          <p:cNvGrpSpPr/>
          <p:nvPr/>
        </p:nvGrpSpPr>
        <p:grpSpPr>
          <a:xfrm>
            <a:off x="8090811" y="4610796"/>
            <a:ext cx="2099396" cy="2154982"/>
            <a:chOff x="0" y="0"/>
            <a:chExt cx="698500" cy="812800"/>
          </a:xfrm>
        </p:grpSpPr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50C65C7D-2C16-8E9C-E9E6-674547FEB58D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8" name="TextBox 21">
              <a:extLst>
                <a:ext uri="{FF2B5EF4-FFF2-40B4-BE49-F238E27FC236}">
                  <a16:creationId xmlns:a16="http://schemas.microsoft.com/office/drawing/2014/main" id="{4F269DA8-1A36-8107-E6E1-9FFBC253449F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" name="Freeform 2"/>
          <p:cNvSpPr/>
          <p:nvPr/>
        </p:nvSpPr>
        <p:spPr>
          <a:xfrm>
            <a:off x="-2564107" y="-735354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 dirty="0"/>
          </a:p>
        </p:txBody>
      </p:sp>
      <p:sp>
        <p:nvSpPr>
          <p:cNvPr id="14" name="TextBox 14"/>
          <p:cNvSpPr txBox="1"/>
          <p:nvPr/>
        </p:nvSpPr>
        <p:spPr>
          <a:xfrm>
            <a:off x="9353311" y="5181668"/>
            <a:ext cx="1661344" cy="107402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21" name="TextBox 21"/>
          <p:cNvSpPr txBox="1"/>
          <p:nvPr/>
        </p:nvSpPr>
        <p:spPr>
          <a:xfrm>
            <a:off x="10676670" y="3421640"/>
            <a:ext cx="899344" cy="64998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  <p:grpSp>
        <p:nvGrpSpPr>
          <p:cNvPr id="28" name="Group 28"/>
          <p:cNvGrpSpPr/>
          <p:nvPr/>
        </p:nvGrpSpPr>
        <p:grpSpPr>
          <a:xfrm>
            <a:off x="-674710" y="8267701"/>
            <a:ext cx="19281670" cy="2502684"/>
            <a:chOff x="0" y="0"/>
            <a:chExt cx="5078300" cy="59833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590800" y="2694320"/>
            <a:ext cx="13182600" cy="1661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4557"/>
              </a:lnSpc>
            </a:pPr>
            <a:r>
              <a:rPr lang="x-es-XL" sz="8800" b="1" i="0" u="none" baseline="0" dirty="0">
                <a:solidFill>
                  <a:srgbClr val="A92A61"/>
                </a:solidFill>
                <a:latin typeface="Effra 2" panose="020B0604020202020204" charset="0"/>
                <a:ea typeface="Calibri (MS) Bold"/>
                <a:cs typeface="Calibri (MS) Bold"/>
                <a:sym typeface="Calibri (MS) Bold"/>
              </a:rPr>
              <a:t>HASTA EL 30 DE JUNIO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63905" y="959532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rgbClr val="293374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Rendir cuentas a SIA</a:t>
            </a:r>
          </a:p>
        </p:txBody>
      </p:sp>
      <p:sp>
        <p:nvSpPr>
          <p:cNvPr id="44" name="Freeform 4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5" name="Freeform 13">
            <a:extLst>
              <a:ext uri="{FF2B5EF4-FFF2-40B4-BE49-F238E27FC236}">
                <a16:creationId xmlns:a16="http://schemas.microsoft.com/office/drawing/2014/main" id="{8B286910-6CCB-8AED-0CB5-D554985C864D}"/>
              </a:ext>
            </a:extLst>
          </p:cNvPr>
          <p:cNvSpPr/>
          <p:nvPr/>
        </p:nvSpPr>
        <p:spPr>
          <a:xfrm>
            <a:off x="8492119" y="4989925"/>
            <a:ext cx="1296780" cy="1296780"/>
          </a:xfrm>
          <a:custGeom>
            <a:avLst/>
            <a:gdLst/>
            <a:ahLst/>
            <a:cxnLst/>
            <a:rect l="l" t="t" r="r" b="b"/>
            <a:pathLst>
              <a:path w="1296780" h="1296780">
                <a:moveTo>
                  <a:pt x="0" y="0"/>
                </a:moveTo>
                <a:lnTo>
                  <a:pt x="1296781" y="0"/>
                </a:lnTo>
                <a:lnTo>
                  <a:pt x="1296781" y="1296781"/>
                </a:lnTo>
                <a:lnTo>
                  <a:pt x="0" y="1296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4" name="TextBox 10">
            <a:extLst>
              <a:ext uri="{FF2B5EF4-FFF2-40B4-BE49-F238E27FC236}">
                <a16:creationId xmlns:a16="http://schemas.microsoft.com/office/drawing/2014/main" id="{7C93B0A7-F61F-5DAA-B7E5-D07AF64335F7}"/>
              </a:ext>
            </a:extLst>
          </p:cNvPr>
          <p:cNvSpPr txBox="1"/>
          <p:nvPr/>
        </p:nvSpPr>
        <p:spPr>
          <a:xfrm>
            <a:off x="1023523" y="8575417"/>
            <a:ext cx="1207144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800"/>
              </a:lnSpc>
            </a:pPr>
            <a:r>
              <a:rPr lang="x-es-XL" sz="40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¿Tienen preguntas? Env</a:t>
            </a:r>
            <a:r>
              <a:rPr lang="x-es-XL" sz="44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í</a:t>
            </a:r>
            <a:r>
              <a:rPr lang="x-es-XL" sz="40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en un correo electr</a:t>
            </a:r>
            <a:r>
              <a:rPr lang="x-es-XL" sz="44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ó</a:t>
            </a:r>
            <a:r>
              <a:rPr lang="x-es-XL" sz="40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nico </a:t>
            </a:r>
            <a:br>
              <a:rPr lang="es-AR" sz="40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</a:br>
            <a:r>
              <a:rPr lang="x-es-XL" sz="40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a program@soroptimist.org.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9">
            <a:extLst>
              <a:ext uri="{FF2B5EF4-FFF2-40B4-BE49-F238E27FC236}">
                <a16:creationId xmlns:a16="http://schemas.microsoft.com/office/drawing/2014/main" id="{5C1C33B0-EB1B-58FE-9825-5CB9960BE2D1}"/>
              </a:ext>
            </a:extLst>
          </p:cNvPr>
          <p:cNvGrpSpPr/>
          <p:nvPr/>
        </p:nvGrpSpPr>
        <p:grpSpPr>
          <a:xfrm>
            <a:off x="9848656" y="6334574"/>
            <a:ext cx="4353932" cy="3458569"/>
            <a:chOff x="0" y="0"/>
            <a:chExt cx="952253" cy="1075768"/>
          </a:xfrm>
        </p:grpSpPr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id="{A510B977-9F44-9176-21C5-518D8AB7A56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6" name="TextBox 11">
              <a:extLst>
                <a:ext uri="{FF2B5EF4-FFF2-40B4-BE49-F238E27FC236}">
                  <a16:creationId xmlns:a16="http://schemas.microsoft.com/office/drawing/2014/main" id="{43D6987D-BEE1-69A1-4308-48EC9CD6E17D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1" name="Group 9">
            <a:extLst>
              <a:ext uri="{FF2B5EF4-FFF2-40B4-BE49-F238E27FC236}">
                <a16:creationId xmlns:a16="http://schemas.microsoft.com/office/drawing/2014/main" id="{796D1A27-BC7F-31D2-1E8F-C9ABA8A89CCC}"/>
              </a:ext>
            </a:extLst>
          </p:cNvPr>
          <p:cNvGrpSpPr/>
          <p:nvPr/>
        </p:nvGrpSpPr>
        <p:grpSpPr>
          <a:xfrm>
            <a:off x="4083137" y="6326508"/>
            <a:ext cx="4353932" cy="3458569"/>
            <a:chOff x="0" y="0"/>
            <a:chExt cx="952253" cy="1075768"/>
          </a:xfrm>
        </p:grpSpPr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84A6B842-B982-4573-CDA5-2E367FD21B00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id="{11FD0249-970C-2FA7-C8A5-5D7AA25C5ED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8" name="Group 9">
            <a:extLst>
              <a:ext uri="{FF2B5EF4-FFF2-40B4-BE49-F238E27FC236}">
                <a16:creationId xmlns:a16="http://schemas.microsoft.com/office/drawing/2014/main" id="{38E5C615-B278-60D3-0F0B-4E1C10C60587}"/>
              </a:ext>
            </a:extLst>
          </p:cNvPr>
          <p:cNvGrpSpPr/>
          <p:nvPr/>
        </p:nvGrpSpPr>
        <p:grpSpPr>
          <a:xfrm>
            <a:off x="12496800" y="2704578"/>
            <a:ext cx="4800600" cy="3458569"/>
            <a:chOff x="0" y="0"/>
            <a:chExt cx="952253" cy="1075768"/>
          </a:xfrm>
        </p:grpSpPr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62E277FD-3929-A5D8-822B-669BE9A6D4F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0" name="TextBox 11">
              <a:extLst>
                <a:ext uri="{FF2B5EF4-FFF2-40B4-BE49-F238E27FC236}">
                  <a16:creationId xmlns:a16="http://schemas.microsoft.com/office/drawing/2014/main" id="{91EE7926-4EC3-79FA-937D-E9387447A75A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5" name="Group 9">
            <a:extLst>
              <a:ext uri="{FF2B5EF4-FFF2-40B4-BE49-F238E27FC236}">
                <a16:creationId xmlns:a16="http://schemas.microsoft.com/office/drawing/2014/main" id="{66ACC464-A4EF-D174-DD75-2808FBFA51C5}"/>
              </a:ext>
            </a:extLst>
          </p:cNvPr>
          <p:cNvGrpSpPr/>
          <p:nvPr/>
        </p:nvGrpSpPr>
        <p:grpSpPr>
          <a:xfrm>
            <a:off x="6981990" y="2699353"/>
            <a:ext cx="4353932" cy="3458569"/>
            <a:chOff x="0" y="0"/>
            <a:chExt cx="952253" cy="1075768"/>
          </a:xfrm>
        </p:grpSpPr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9F76D6A8-F6EB-5887-5A88-9A7A9A28BA6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37" name="TextBox 11">
              <a:extLst>
                <a:ext uri="{FF2B5EF4-FFF2-40B4-BE49-F238E27FC236}">
                  <a16:creationId xmlns:a16="http://schemas.microsoft.com/office/drawing/2014/main" id="{752BA9CE-4724-D5AB-864B-0D032468DEE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2" name="Group 9">
            <a:extLst>
              <a:ext uri="{FF2B5EF4-FFF2-40B4-BE49-F238E27FC236}">
                <a16:creationId xmlns:a16="http://schemas.microsoft.com/office/drawing/2014/main" id="{5BA95225-C67C-1F51-3A96-8E1D541D1510}"/>
              </a:ext>
            </a:extLst>
          </p:cNvPr>
          <p:cNvGrpSpPr/>
          <p:nvPr/>
        </p:nvGrpSpPr>
        <p:grpSpPr>
          <a:xfrm>
            <a:off x="1249796" y="2622333"/>
            <a:ext cx="4353932" cy="3458569"/>
            <a:chOff x="0" y="0"/>
            <a:chExt cx="952253" cy="1075768"/>
          </a:xfrm>
        </p:grpSpPr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B6A3471D-5918-AC06-29A9-E5F32E484067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AA354CB3-8B4D-49ED-7D69-4FD9DC4E0A07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-466923" y="-436199"/>
            <a:ext cx="19281670" cy="2691533"/>
            <a:chOff x="0" y="0"/>
            <a:chExt cx="5078300" cy="708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6" name="Group 6"/>
          <p:cNvGrpSpPr/>
          <p:nvPr/>
        </p:nvGrpSpPr>
        <p:grpSpPr>
          <a:xfrm>
            <a:off x="2625351" y="2893607"/>
            <a:ext cx="1697723" cy="169772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49796" y="4771134"/>
            <a:ext cx="435393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x-es-XL" sz="4000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Proyectos de concientización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5748" y="694450"/>
            <a:ext cx="13548452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Proyectos no elegibles</a:t>
            </a:r>
          </a:p>
        </p:txBody>
      </p:sp>
      <p:sp>
        <p:nvSpPr>
          <p:cNvPr id="11" name="Freeform 11"/>
          <p:cNvSpPr/>
          <p:nvPr/>
        </p:nvSpPr>
        <p:spPr>
          <a:xfrm>
            <a:off x="2966386" y="3173431"/>
            <a:ext cx="1076863" cy="1076863"/>
          </a:xfrm>
          <a:custGeom>
            <a:avLst/>
            <a:gdLst/>
            <a:ahLst/>
            <a:cxnLst/>
            <a:rect l="l" t="t" r="r" b="b"/>
            <a:pathLst>
              <a:path w="1076863" h="1076863">
                <a:moveTo>
                  <a:pt x="0" y="0"/>
                </a:moveTo>
                <a:lnTo>
                  <a:pt x="1076863" y="0"/>
                </a:lnTo>
                <a:lnTo>
                  <a:pt x="1076863" y="1076863"/>
                </a:lnTo>
                <a:lnTo>
                  <a:pt x="0" y="10768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12" name="Group 12"/>
          <p:cNvGrpSpPr/>
          <p:nvPr/>
        </p:nvGrpSpPr>
        <p:grpSpPr>
          <a:xfrm>
            <a:off x="8310094" y="2893607"/>
            <a:ext cx="1697723" cy="169772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8599485" y="3157338"/>
            <a:ext cx="1148854" cy="1054857"/>
          </a:xfrm>
          <a:custGeom>
            <a:avLst/>
            <a:gdLst/>
            <a:ahLst/>
            <a:cxnLst/>
            <a:rect l="l" t="t" r="r" b="b"/>
            <a:pathLst>
              <a:path w="1148854" h="1054857">
                <a:moveTo>
                  <a:pt x="0" y="0"/>
                </a:moveTo>
                <a:lnTo>
                  <a:pt x="1148853" y="0"/>
                </a:lnTo>
                <a:lnTo>
                  <a:pt x="1148853" y="1054856"/>
                </a:lnTo>
                <a:lnTo>
                  <a:pt x="0" y="1054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6" name="TextBox 16"/>
          <p:cNvSpPr txBox="1"/>
          <p:nvPr/>
        </p:nvSpPr>
        <p:spPr>
          <a:xfrm>
            <a:off x="6981990" y="4826540"/>
            <a:ext cx="435393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x-es-XL" sz="4000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Empoderamiento social general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992222" y="2893607"/>
            <a:ext cx="1697723" cy="169772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9701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4253208" y="3156283"/>
            <a:ext cx="1175751" cy="1116963"/>
          </a:xfrm>
          <a:custGeom>
            <a:avLst/>
            <a:gdLst/>
            <a:ahLst/>
            <a:cxnLst/>
            <a:rect l="l" t="t" r="r" b="b"/>
            <a:pathLst>
              <a:path w="1175751" h="1116963">
                <a:moveTo>
                  <a:pt x="0" y="0"/>
                </a:moveTo>
                <a:lnTo>
                  <a:pt x="1175751" y="0"/>
                </a:lnTo>
                <a:lnTo>
                  <a:pt x="1175751" y="1116964"/>
                </a:lnTo>
                <a:lnTo>
                  <a:pt x="0" y="11169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21" name="TextBox 21"/>
          <p:cNvSpPr txBox="1"/>
          <p:nvPr/>
        </p:nvSpPr>
        <p:spPr>
          <a:xfrm>
            <a:off x="12115800" y="4826540"/>
            <a:ext cx="5638800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x-es-XL" sz="4000" b="1" i="0" u="none" baseline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Trabajo de los </a:t>
            </a:r>
            <a:br>
              <a:rPr lang="es-AR" sz="4000" b="1" i="0" u="none" baseline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</a:br>
            <a:r>
              <a:rPr lang="x-es-XL" sz="4000" b="1" i="0" u="none" baseline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Programas de Sueño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5435925" y="6619031"/>
            <a:ext cx="1697723" cy="1697723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99AB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201400" y="6693911"/>
            <a:ext cx="1697723" cy="169772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B1A63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083136" y="8465950"/>
            <a:ext cx="4314046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x-es-XL" sz="4000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Proyectos de embellecimiento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48657" y="8515307"/>
            <a:ext cx="4353931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x-es-XL" sz="4000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Apoyo a otras organizaciones</a:t>
            </a:r>
          </a:p>
        </p:txBody>
      </p:sp>
      <p:sp>
        <p:nvSpPr>
          <p:cNvPr id="30" name="Freeform 30"/>
          <p:cNvSpPr/>
          <p:nvPr/>
        </p:nvSpPr>
        <p:spPr>
          <a:xfrm>
            <a:off x="5657679" y="7122199"/>
            <a:ext cx="1254215" cy="691386"/>
          </a:xfrm>
          <a:custGeom>
            <a:avLst/>
            <a:gdLst/>
            <a:ahLst/>
            <a:cxnLst/>
            <a:rect l="l" t="t" r="r" b="b"/>
            <a:pathLst>
              <a:path w="1254215" h="691386">
                <a:moveTo>
                  <a:pt x="0" y="0"/>
                </a:moveTo>
                <a:lnTo>
                  <a:pt x="1254215" y="0"/>
                </a:lnTo>
                <a:lnTo>
                  <a:pt x="1254215" y="691386"/>
                </a:lnTo>
                <a:lnTo>
                  <a:pt x="0" y="6913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1" name="Freeform 31"/>
          <p:cNvSpPr/>
          <p:nvPr/>
        </p:nvSpPr>
        <p:spPr>
          <a:xfrm>
            <a:off x="11456187" y="7030789"/>
            <a:ext cx="1188147" cy="1023967"/>
          </a:xfrm>
          <a:custGeom>
            <a:avLst/>
            <a:gdLst/>
            <a:ahLst/>
            <a:cxnLst/>
            <a:rect l="l" t="t" r="r" b="b"/>
            <a:pathLst>
              <a:path w="1188147" h="1023967">
                <a:moveTo>
                  <a:pt x="0" y="0"/>
                </a:moveTo>
                <a:lnTo>
                  <a:pt x="1188147" y="0"/>
                </a:lnTo>
                <a:lnTo>
                  <a:pt x="1188147" y="1023967"/>
                </a:lnTo>
                <a:lnTo>
                  <a:pt x="0" y="10239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6" name="Group 6"/>
          <p:cNvGrpSpPr/>
          <p:nvPr/>
        </p:nvGrpSpPr>
        <p:grpSpPr>
          <a:xfrm>
            <a:off x="1603033" y="3287629"/>
            <a:ext cx="4504672" cy="450467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9507" r="-5540" b="-31213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91664" y="3467426"/>
            <a:ext cx="4504672" cy="450467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69470" r="-27102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x-es-X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272636" y="3334766"/>
            <a:ext cx="4504672" cy="450467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2909" r="-4681" b="-16666"/>
              </a:stretch>
            </a:blipFill>
            <a:ln w="38100">
              <a:solidFill>
                <a:schemeClr val="bg1"/>
              </a:solidFill>
            </a:ln>
          </p:spPr>
          <p:txBody>
            <a:bodyPr/>
            <a:lstStyle/>
            <a:p>
              <a:endParaRPr lang="x-es-X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979813" y="538149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rgbClr val="293374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¿Nuevo proyecto?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5400" y="1745200"/>
            <a:ext cx="15597572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x-es-XL" sz="5600" b="0" i="0" u="none" baseline="0" dirty="0">
                <a:solidFill>
                  <a:srgbClr val="A92A6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¡Empiecen con alguno de estos proyectos!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2343" y="8164898"/>
            <a:ext cx="6786052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316"/>
              </a:lnSpc>
            </a:pPr>
            <a:r>
              <a:rPr lang="x-es-XL" sz="3600" b="0" i="0" u="none" baseline="0" dirty="0">
                <a:solidFill>
                  <a:srgbClr val="FDFDFD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Dar una beca</a:t>
            </a:r>
            <a:r>
              <a:rPr lang="es-AR" sz="3600" b="0" i="0" u="none" baseline="0" dirty="0">
                <a:solidFill>
                  <a:srgbClr val="FDFDFD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 </a:t>
            </a:r>
            <a:r>
              <a:rPr lang="x-es-XL" sz="3600" b="0" i="0" u="none" baseline="0" dirty="0">
                <a:solidFill>
                  <a:srgbClr val="FDFDFD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o premio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91664" y="8160240"/>
            <a:ext cx="5055154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319"/>
              </a:lnSpc>
            </a:pPr>
            <a:r>
              <a:rPr lang="x-es-XL" sz="3600" b="0" i="0" u="none" baseline="0" dirty="0">
                <a:solidFill>
                  <a:srgbClr val="FDFDFD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Eliminar obst</a:t>
            </a:r>
            <a:r>
              <a:rPr lang="x-es-XL" sz="4400" b="0" i="0" u="none" baseline="0" dirty="0">
                <a:solidFill>
                  <a:srgbClr val="FDFDFD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á</a:t>
            </a:r>
            <a:r>
              <a:rPr lang="x-es-XL" sz="3600" b="0" i="0" u="none" baseline="0" dirty="0">
                <a:solidFill>
                  <a:srgbClr val="FDFDFD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culos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12224" y="8160240"/>
            <a:ext cx="4380748" cy="55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319"/>
              </a:lnSpc>
            </a:pPr>
            <a:r>
              <a:rPr lang="x-es-XL" sz="3600" b="0" i="0" u="none" baseline="0" dirty="0">
                <a:solidFill>
                  <a:srgbClr val="FDFDFD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Ofrecer una clase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">
            <a:extLst>
              <a:ext uri="{FF2B5EF4-FFF2-40B4-BE49-F238E27FC236}">
                <a16:creationId xmlns:a16="http://schemas.microsoft.com/office/drawing/2014/main" id="{76BE32D9-241E-D8B9-CBBE-2B2DE1B072CB}"/>
              </a:ext>
            </a:extLst>
          </p:cNvPr>
          <p:cNvGrpSpPr/>
          <p:nvPr/>
        </p:nvGrpSpPr>
        <p:grpSpPr>
          <a:xfrm>
            <a:off x="1066800" y="2938605"/>
            <a:ext cx="8915400" cy="6926792"/>
            <a:chOff x="0" y="-66675"/>
            <a:chExt cx="1681754" cy="1704046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BE1441A-6D8F-40F9-4AC9-26EF41A53985}"/>
                </a:ext>
              </a:extLst>
            </p:cNvPr>
            <p:cNvSpPr/>
            <p:nvPr/>
          </p:nvSpPr>
          <p:spPr>
            <a:xfrm>
              <a:off x="352496" y="16270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 dirty="0"/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57939FCF-0D69-C44E-C4B6-E07B71DB353F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3" name="Freeform 3"/>
          <p:cNvSpPr/>
          <p:nvPr/>
        </p:nvSpPr>
        <p:spPr>
          <a:xfrm rot="-6203709" flipH="1">
            <a:off x="7718602" y="69378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9" name="TextBox 9"/>
          <p:cNvSpPr txBox="1"/>
          <p:nvPr/>
        </p:nvSpPr>
        <p:spPr>
          <a:xfrm>
            <a:off x="11880372" y="1470161"/>
            <a:ext cx="6324600" cy="4050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8000"/>
              </a:lnSpc>
            </a:pPr>
            <a:r>
              <a:rPr lang="x-es-XL" sz="60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¿La postulante </a:t>
            </a:r>
            <a:br>
              <a:rPr lang="es-AR" sz="60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60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no es elegible </a:t>
            </a:r>
          </a:p>
          <a:p>
            <a:pPr algn="ctr" rtl="0">
              <a:lnSpc>
                <a:spcPts val="8000"/>
              </a:lnSpc>
            </a:pPr>
            <a:r>
              <a:rPr lang="x-es-XL" sz="60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para el </a:t>
            </a:r>
            <a:r>
              <a:rPr lang="x-es-XL" sz="6000" b="0" i="1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Premio </a:t>
            </a:r>
            <a:br>
              <a:rPr lang="es-AR" sz="6000" b="0" i="1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6000" b="0" i="1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Vive tu Sueño</a:t>
            </a:r>
            <a:r>
              <a:rPr lang="x-es-XL" sz="60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9730" y="976157"/>
            <a:ext cx="11383669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rgbClr val="293374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Dar una </a:t>
            </a:r>
            <a:r>
              <a:rPr lang="x-es-XL" sz="6500" b="0" i="0" u="none" baseline="0" dirty="0">
                <a:solidFill>
                  <a:srgbClr val="F69170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BECA</a:t>
            </a:r>
            <a:r>
              <a:rPr lang="x-es-XL" sz="6500" b="0" i="0" u="none" baseline="0" dirty="0">
                <a:solidFill>
                  <a:srgbClr val="293374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 o </a:t>
            </a:r>
            <a:r>
              <a:rPr lang="x-es-XL" sz="6500" b="0" i="0" u="none" baseline="0" dirty="0">
                <a:solidFill>
                  <a:srgbClr val="F69170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PREMIO</a:t>
            </a: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82522C07-2541-60EA-6D14-950394B457D4}"/>
              </a:ext>
            </a:extLst>
          </p:cNvPr>
          <p:cNvSpPr/>
          <p:nvPr/>
        </p:nvSpPr>
        <p:spPr>
          <a:xfrm>
            <a:off x="3959749" y="4152900"/>
            <a:ext cx="4803251" cy="4572000"/>
          </a:xfrm>
          <a:custGeom>
            <a:avLst/>
            <a:gdLst/>
            <a:ahLst/>
            <a:cxnLst/>
            <a:rect l="l" t="t" r="r" b="b"/>
            <a:pathLst>
              <a:path w="3431651" h="3158679">
                <a:moveTo>
                  <a:pt x="0" y="0"/>
                </a:moveTo>
                <a:lnTo>
                  <a:pt x="3431651" y="0"/>
                </a:lnTo>
                <a:lnTo>
                  <a:pt x="3431651" y="3158679"/>
                </a:lnTo>
                <a:lnTo>
                  <a:pt x="0" y="31586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3C00E0AE-BDB6-5FFE-6EF7-DEFF7BBD3374}"/>
              </a:ext>
            </a:extLst>
          </p:cNvPr>
          <p:cNvSpPr txBox="1"/>
          <p:nvPr/>
        </p:nvSpPr>
        <p:spPr>
          <a:xfrm>
            <a:off x="12480118" y="5566758"/>
            <a:ext cx="5724854" cy="160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50"/>
              </a:lnSpc>
              <a:spcBef>
                <a:spcPct val="0"/>
              </a:spcBef>
            </a:pPr>
            <a:r>
              <a:rPr lang="x-es-XL" sz="4300" b="0" i="0" u="none" baseline="0" dirty="0">
                <a:solidFill>
                  <a:srgbClr val="F69170"/>
                </a:solidFill>
                <a:latin typeface="Calibri (MS)"/>
                <a:ea typeface="Calibri (MS)"/>
                <a:cs typeface="Calibri (MS)"/>
                <a:sym typeface="Calibri (MS)"/>
              </a:rPr>
              <a:t>¡Entreguen una </a:t>
            </a:r>
            <a:br>
              <a:rPr lang="es-AR" sz="4300" b="0" i="0" u="none" baseline="0" dirty="0">
                <a:solidFill>
                  <a:srgbClr val="F69170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4300" b="0" i="0" u="none" baseline="0" dirty="0">
                <a:solidFill>
                  <a:srgbClr val="F69170"/>
                </a:solidFill>
                <a:latin typeface="Calibri (MS)"/>
                <a:ea typeface="Calibri (MS)"/>
                <a:cs typeface="Calibri (MS)"/>
                <a:sym typeface="Calibri (MS)"/>
              </a:rPr>
              <a:t>beca diferente!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160766"/>
            <a:ext cx="19281670" cy="2866959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6" name="TextBox 6"/>
          <p:cNvSpPr txBox="1"/>
          <p:nvPr/>
        </p:nvSpPr>
        <p:spPr>
          <a:xfrm>
            <a:off x="1028700" y="648813"/>
            <a:ext cx="1285586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x-es-XL" sz="6500" b="1" i="0" u="none" baseline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Eliminar barreras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31324" y="3103182"/>
            <a:ext cx="5047025" cy="6155118"/>
            <a:chOff x="0" y="0"/>
            <a:chExt cx="1329258" cy="162110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9258" cy="1621101"/>
            </a:xfrm>
            <a:custGeom>
              <a:avLst/>
              <a:gdLst/>
              <a:ahLst/>
              <a:cxnLst/>
              <a:rect l="l" t="t" r="r" b="b"/>
              <a:pathLst>
                <a:path w="1329258" h="1621101">
                  <a:moveTo>
                    <a:pt x="33747" y="0"/>
                  </a:moveTo>
                  <a:lnTo>
                    <a:pt x="1295511" y="0"/>
                  </a:lnTo>
                  <a:cubicBezTo>
                    <a:pt x="1304461" y="0"/>
                    <a:pt x="1313045" y="3555"/>
                    <a:pt x="1319373" y="9884"/>
                  </a:cubicBezTo>
                  <a:cubicBezTo>
                    <a:pt x="1325702" y="16213"/>
                    <a:pt x="1329258" y="24797"/>
                    <a:pt x="1329258" y="33747"/>
                  </a:cubicBezTo>
                  <a:lnTo>
                    <a:pt x="1329258" y="1587354"/>
                  </a:lnTo>
                  <a:cubicBezTo>
                    <a:pt x="1329258" y="1605992"/>
                    <a:pt x="1314149" y="1621101"/>
                    <a:pt x="1295511" y="1621101"/>
                  </a:cubicBezTo>
                  <a:lnTo>
                    <a:pt x="33747" y="1621101"/>
                  </a:lnTo>
                  <a:cubicBezTo>
                    <a:pt x="24797" y="1621101"/>
                    <a:pt x="16213" y="1617546"/>
                    <a:pt x="9884" y="1611217"/>
                  </a:cubicBezTo>
                  <a:cubicBezTo>
                    <a:pt x="3555" y="1604888"/>
                    <a:pt x="0" y="1596304"/>
                    <a:pt x="0" y="1587354"/>
                  </a:cubicBezTo>
                  <a:lnTo>
                    <a:pt x="0" y="33747"/>
                  </a:lnTo>
                  <a:cubicBezTo>
                    <a:pt x="0" y="15109"/>
                    <a:pt x="15109" y="0"/>
                    <a:pt x="3374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477000" y="3230733"/>
            <a:ext cx="9966254" cy="3825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69557" lvl="1" algn="l" rtl="0">
              <a:lnSpc>
                <a:spcPts val="6000"/>
              </a:lnSpc>
            </a:pPr>
            <a:r>
              <a:rPr lang="x-es-XL" sz="40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Productos menstruales</a:t>
            </a:r>
          </a:p>
          <a:p>
            <a:pPr marL="469557" lvl="1" algn="l" rtl="0">
              <a:lnSpc>
                <a:spcPts val="6000"/>
              </a:lnSpc>
            </a:pPr>
            <a:r>
              <a:rPr lang="x-es-XL" sz="40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Tarifas de licencia o de prueba</a:t>
            </a:r>
          </a:p>
          <a:p>
            <a:pPr marL="469557" lvl="1" algn="l" rtl="0">
              <a:lnSpc>
                <a:spcPts val="6089"/>
              </a:lnSpc>
            </a:pPr>
            <a:r>
              <a:rPr lang="x-es-XL" sz="40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Libros de texto</a:t>
            </a:r>
          </a:p>
          <a:p>
            <a:pPr marL="469557" lvl="1" algn="l" rtl="0">
              <a:lnSpc>
                <a:spcPts val="6089"/>
              </a:lnSpc>
            </a:pPr>
            <a:r>
              <a:rPr lang="x-es-XL" sz="40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Tarjetas para gasolina</a:t>
            </a:r>
          </a:p>
          <a:p>
            <a:pPr marL="469557" lvl="1" algn="l" rtl="0">
              <a:lnSpc>
                <a:spcPts val="6089"/>
              </a:lnSpc>
            </a:pPr>
            <a:r>
              <a:rPr lang="x-es-XL" sz="400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Ropa profesional o prendas de uniforme</a:t>
            </a:r>
          </a:p>
        </p:txBody>
      </p:sp>
      <p:sp>
        <p:nvSpPr>
          <p:cNvPr id="12" name="Freeform 12"/>
          <p:cNvSpPr/>
          <p:nvPr/>
        </p:nvSpPr>
        <p:spPr>
          <a:xfrm>
            <a:off x="6477000" y="7734300"/>
            <a:ext cx="1325736" cy="1183219"/>
          </a:xfrm>
          <a:custGeom>
            <a:avLst/>
            <a:gdLst/>
            <a:ahLst/>
            <a:cxnLst/>
            <a:rect l="l" t="t" r="r" b="b"/>
            <a:pathLst>
              <a:path w="1325736" h="1183219">
                <a:moveTo>
                  <a:pt x="0" y="0"/>
                </a:moveTo>
                <a:lnTo>
                  <a:pt x="1325736" y="0"/>
                </a:lnTo>
                <a:lnTo>
                  <a:pt x="1325736" y="1183220"/>
                </a:lnTo>
                <a:lnTo>
                  <a:pt x="0" y="11832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13" name="TextBox 13"/>
          <p:cNvSpPr txBox="1"/>
          <p:nvPr/>
        </p:nvSpPr>
        <p:spPr>
          <a:xfrm>
            <a:off x="7040527" y="7493784"/>
            <a:ext cx="8839200" cy="1243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5015"/>
              </a:lnSpc>
            </a:pPr>
            <a:r>
              <a:rPr lang="x-es-XL" sz="3582" b="1" i="0" u="none" baseline="0" dirty="0">
                <a:solidFill>
                  <a:srgbClr val="1F497D"/>
                </a:solidFill>
                <a:latin typeface="Calibri (MS)"/>
                <a:ea typeface="Calibri (MS)"/>
                <a:cs typeface="Calibri (MS)"/>
                <a:sym typeface="Calibri (MS)"/>
              </a:rPr>
              <a:t>Pregunten a las agencias locales </a:t>
            </a:r>
            <a:br>
              <a:rPr lang="es-AR" sz="3582" b="1" i="0" u="none" baseline="0" dirty="0">
                <a:solidFill>
                  <a:srgbClr val="1F497D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3582" b="1" i="0" u="none" baseline="0" dirty="0">
                <a:solidFill>
                  <a:srgbClr val="1F497D"/>
                </a:solidFill>
                <a:latin typeface="Calibri (MS)"/>
                <a:ea typeface="Calibri (MS)"/>
                <a:cs typeface="Calibri (MS)"/>
                <a:sym typeface="Calibri (MS)"/>
              </a:rPr>
              <a:t>qué necesitan las mujeres y las niñas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70197" y="3515772"/>
            <a:ext cx="5573549" cy="5593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200"/>
              </a:lnSpc>
            </a:pPr>
            <a:r>
              <a:rPr lang="x-es-XL" sz="6690" b="1" i="0" u="none" baseline="0" dirty="0">
                <a:solidFill>
                  <a:srgbClr val="A92A61"/>
                </a:solidFill>
                <a:latin typeface="Calibri (MS)"/>
                <a:ea typeface="Calibri (MS)"/>
                <a:cs typeface="Calibri (MS)"/>
                <a:sym typeface="Calibri (MS)"/>
              </a:rPr>
              <a:t>Proporcionen artículos </a:t>
            </a:r>
            <a:r>
              <a:rPr lang="x-es-XL" sz="669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requeridos </a:t>
            </a:r>
            <a:br>
              <a:rPr lang="es-AR" sz="669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669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para </a:t>
            </a:r>
            <a:br>
              <a:rPr lang="es-AR" sz="669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6690" b="1" i="0" u="none" baseline="0" dirty="0">
                <a:solidFill>
                  <a:srgbClr val="A92A61"/>
                </a:solidFill>
                <a:latin typeface="Calibri (MS)"/>
                <a:ea typeface="Calibri (MS)"/>
                <a:cs typeface="Calibri (MS)"/>
                <a:sym typeface="Calibri (MS)"/>
              </a:rPr>
              <a:t>la educación</a:t>
            </a:r>
            <a:r>
              <a:rPr lang="x-es-XL" sz="669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ctr" rtl="0">
              <a:lnSpc>
                <a:spcPts val="6200"/>
              </a:lnSpc>
            </a:pPr>
            <a:r>
              <a:rPr lang="x-es-XL" sz="6690" b="0" i="0" u="none" baseline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 </a:t>
            </a:r>
          </a:p>
          <a:p>
            <a:pPr algn="ctr" rtl="0">
              <a:lnSpc>
                <a:spcPts val="6200"/>
              </a:lnSpc>
            </a:pPr>
            <a:r>
              <a:rPr lang="x-es-XL" sz="6690" b="1" i="0" u="none" baseline="0" dirty="0">
                <a:solidFill>
                  <a:srgbClr val="A92A61"/>
                </a:solidFill>
                <a:latin typeface="Calibri (MS)"/>
                <a:ea typeface="Calibri (MS)"/>
                <a:cs typeface="Calibri (MS)"/>
                <a:sym typeface="Calibri (MS)"/>
              </a:rPr>
              <a:t>el trabajo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C16C292A-F6B7-C764-66D8-57B64096BB2B}"/>
              </a:ext>
            </a:extLst>
          </p:cNvPr>
          <p:cNvGrpSpPr/>
          <p:nvPr/>
        </p:nvGrpSpPr>
        <p:grpSpPr>
          <a:xfrm rot="5400000">
            <a:off x="6466258" y="3543813"/>
            <a:ext cx="312818" cy="265240"/>
            <a:chOff x="0" y="0"/>
            <a:chExt cx="812800" cy="711200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0740244-6A69-E3A1-5E21-958A131236A6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32DF2A7D-CF3A-1951-251C-8848A559D0A5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 dirty="0"/>
            </a:p>
          </p:txBody>
        </p:sp>
      </p:grpSp>
      <p:grpSp>
        <p:nvGrpSpPr>
          <p:cNvPr id="18" name="Group 15">
            <a:extLst>
              <a:ext uri="{FF2B5EF4-FFF2-40B4-BE49-F238E27FC236}">
                <a16:creationId xmlns:a16="http://schemas.microsoft.com/office/drawing/2014/main" id="{2719C705-4613-562B-F5A1-6CEBA26A5BC4}"/>
              </a:ext>
            </a:extLst>
          </p:cNvPr>
          <p:cNvGrpSpPr/>
          <p:nvPr/>
        </p:nvGrpSpPr>
        <p:grpSpPr>
          <a:xfrm rot="5400000">
            <a:off x="6466258" y="4330728"/>
            <a:ext cx="312818" cy="265240"/>
            <a:chOff x="0" y="0"/>
            <a:chExt cx="812800" cy="711200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4CB6852B-2728-89BE-ED29-02573ED233DC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09A7C7AB-D0E2-5270-22B5-39B0A24EF660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5">
            <a:extLst>
              <a:ext uri="{FF2B5EF4-FFF2-40B4-BE49-F238E27FC236}">
                <a16:creationId xmlns:a16="http://schemas.microsoft.com/office/drawing/2014/main" id="{48701B0C-46DC-915E-D7B2-D42BA1747419}"/>
              </a:ext>
            </a:extLst>
          </p:cNvPr>
          <p:cNvGrpSpPr/>
          <p:nvPr/>
        </p:nvGrpSpPr>
        <p:grpSpPr>
          <a:xfrm rot="5400000">
            <a:off x="6465102" y="5814631"/>
            <a:ext cx="312818" cy="265240"/>
            <a:chOff x="0" y="0"/>
            <a:chExt cx="812800" cy="711200"/>
          </a:xfrm>
        </p:grpSpPr>
        <p:sp>
          <p:nvSpPr>
            <p:cNvPr id="22" name="Freeform 26">
              <a:extLst>
                <a:ext uri="{FF2B5EF4-FFF2-40B4-BE49-F238E27FC236}">
                  <a16:creationId xmlns:a16="http://schemas.microsoft.com/office/drawing/2014/main" id="{422F4803-53A7-14B4-2647-AA9CCC069E47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25E83618-B52F-0332-92E0-D4002C82229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4" name="Group 28">
            <a:extLst>
              <a:ext uri="{FF2B5EF4-FFF2-40B4-BE49-F238E27FC236}">
                <a16:creationId xmlns:a16="http://schemas.microsoft.com/office/drawing/2014/main" id="{041DAE06-AC48-2EFC-6619-D1A1AFFC55E0}"/>
              </a:ext>
            </a:extLst>
          </p:cNvPr>
          <p:cNvGrpSpPr/>
          <p:nvPr/>
        </p:nvGrpSpPr>
        <p:grpSpPr>
          <a:xfrm rot="5400000">
            <a:off x="6466258" y="5083298"/>
            <a:ext cx="312818" cy="265240"/>
            <a:chOff x="0" y="0"/>
            <a:chExt cx="812800" cy="711200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AB986598-176E-A771-7F9E-94C0C2CC978A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6" name="TextBox 30">
              <a:extLst>
                <a:ext uri="{FF2B5EF4-FFF2-40B4-BE49-F238E27FC236}">
                  <a16:creationId xmlns:a16="http://schemas.microsoft.com/office/drawing/2014/main" id="{36AB84ED-8BAF-A385-4CCD-1036053B6EC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7" name="Group 5">
            <a:extLst>
              <a:ext uri="{FF2B5EF4-FFF2-40B4-BE49-F238E27FC236}">
                <a16:creationId xmlns:a16="http://schemas.microsoft.com/office/drawing/2014/main" id="{A277C487-F6A7-FC1E-5DFF-C5EAD1860398}"/>
              </a:ext>
            </a:extLst>
          </p:cNvPr>
          <p:cNvGrpSpPr/>
          <p:nvPr/>
        </p:nvGrpSpPr>
        <p:grpSpPr>
          <a:xfrm rot="5400000">
            <a:off x="6465102" y="6612106"/>
            <a:ext cx="312817" cy="265240"/>
            <a:chOff x="0" y="0"/>
            <a:chExt cx="812800" cy="711200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44E0F8AA-2BAD-2B44-21FF-168F166E9B21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29" name="TextBox 7">
              <a:extLst>
                <a:ext uri="{FF2B5EF4-FFF2-40B4-BE49-F238E27FC236}">
                  <a16:creationId xmlns:a16="http://schemas.microsoft.com/office/drawing/2014/main" id="{582D04EB-1F3F-6473-26B3-E53F1BA1B1BD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TextBox 13">
            <a:extLst>
              <a:ext uri="{FF2B5EF4-FFF2-40B4-BE49-F238E27FC236}">
                <a16:creationId xmlns:a16="http://schemas.microsoft.com/office/drawing/2014/main" id="{5224D443-27CE-ADFA-F737-6A74B27E6984}"/>
              </a:ext>
            </a:extLst>
          </p:cNvPr>
          <p:cNvSpPr txBox="1"/>
          <p:nvPr/>
        </p:nvSpPr>
        <p:spPr>
          <a:xfrm>
            <a:off x="9982200" y="1407849"/>
            <a:ext cx="7188315" cy="992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000"/>
              </a:lnSpc>
            </a:pPr>
            <a:r>
              <a:rPr lang="x-es-XL" sz="2800" b="1" i="1" u="none" baseline="0" dirty="0">
                <a:solidFill>
                  <a:schemeClr val="bg1"/>
                </a:solidFill>
              </a:rPr>
              <a:t>Extra:</a:t>
            </a:r>
            <a:r>
              <a:rPr lang="x-es-XL" sz="2800" b="0" i="0" u="none" baseline="0" dirty="0">
                <a:solidFill>
                  <a:schemeClr val="bg1"/>
                </a:solidFill>
              </a:rPr>
              <a:t> ¡Participen en el enfoque UpliftHER </a:t>
            </a:r>
            <a:br>
              <a:rPr lang="es-AR" sz="2800" b="0" i="0" u="none" baseline="0" dirty="0">
                <a:solidFill>
                  <a:schemeClr val="bg1"/>
                </a:solidFill>
              </a:rPr>
            </a:br>
            <a:r>
              <a:rPr lang="x-es-XL" sz="2800" b="0" i="0" u="none" baseline="0" dirty="0">
                <a:solidFill>
                  <a:schemeClr val="bg1"/>
                </a:solidFill>
              </a:rPr>
              <a:t>de mayo: pobreza menstrual!</a:t>
            </a:r>
            <a:endParaRPr lang="x-es-XL" sz="2800" b="1" dirty="0">
              <a:solidFill>
                <a:schemeClr val="bg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pic>
        <p:nvPicPr>
          <p:cNvPr id="31" name="Graphic 30" descr="Flecha de línea: Curva en sentido antihorario con relleno sólido">
            <a:extLst>
              <a:ext uri="{FF2B5EF4-FFF2-40B4-BE49-F238E27FC236}">
                <a16:creationId xmlns:a16="http://schemas.microsoft.com/office/drawing/2014/main" id="{BC470205-4488-3FBD-6BE2-864B939D8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956284">
            <a:off x="11681568" y="2295657"/>
            <a:ext cx="1854734" cy="185473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>
            <a:extLst>
              <a:ext uri="{FF2B5EF4-FFF2-40B4-BE49-F238E27FC236}">
                <a16:creationId xmlns:a16="http://schemas.microsoft.com/office/drawing/2014/main" id="{B38498B0-A9AE-F045-FDC8-8C9FC810215F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x-es-XL"/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D7703238-D160-A000-5987-8B93D49AA7F0}"/>
              </a:ext>
            </a:extLst>
          </p:cNvPr>
          <p:cNvGrpSpPr/>
          <p:nvPr/>
        </p:nvGrpSpPr>
        <p:grpSpPr>
          <a:xfrm>
            <a:off x="228600" y="1787749"/>
            <a:ext cx="5257813" cy="5475401"/>
            <a:chOff x="-2104" y="-66675"/>
            <a:chExt cx="1331362" cy="1707790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7F53C85-9102-79A7-B86F-83F2BBAFA1BA}"/>
                </a:ext>
              </a:extLst>
            </p:cNvPr>
            <p:cNvSpPr/>
            <p:nvPr/>
          </p:nvSpPr>
          <p:spPr>
            <a:xfrm>
              <a:off x="-2104" y="20014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 dirty="0"/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09052575-B43B-D565-BE4E-1C6EA7B3F36D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0" name="Group 7">
            <a:extLst>
              <a:ext uri="{FF2B5EF4-FFF2-40B4-BE49-F238E27FC236}">
                <a16:creationId xmlns:a16="http://schemas.microsoft.com/office/drawing/2014/main" id="{4699EF55-2D11-D5BC-C071-6DDFEBAF4E25}"/>
              </a:ext>
            </a:extLst>
          </p:cNvPr>
          <p:cNvGrpSpPr/>
          <p:nvPr/>
        </p:nvGrpSpPr>
        <p:grpSpPr>
          <a:xfrm>
            <a:off x="5423283" y="4653766"/>
            <a:ext cx="5320918" cy="5197464"/>
            <a:chOff x="0" y="0"/>
            <a:chExt cx="1329258" cy="1621101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AB3D192-CAB9-1935-4FF2-A7D378D29526}"/>
                </a:ext>
              </a:extLst>
            </p:cNvPr>
            <p:cNvSpPr/>
            <p:nvPr/>
          </p:nvSpPr>
          <p:spPr>
            <a:xfrm>
              <a:off x="0" y="0"/>
              <a:ext cx="1329258" cy="1621101"/>
            </a:xfrm>
            <a:prstGeom prst="ellipse">
              <a:avLst/>
            </a:pr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x-es-XL" dirty="0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24A417F6-3494-A8E9-BBDE-B7AEAFC09C66}"/>
                </a:ext>
              </a:extLst>
            </p:cNvPr>
            <p:cNvSpPr txBox="1"/>
            <p:nvPr/>
          </p:nvSpPr>
          <p:spPr>
            <a:xfrm>
              <a:off x="0" y="-66675"/>
              <a:ext cx="1329258" cy="1687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2002627" y="0"/>
            <a:ext cx="6445462" cy="10286948"/>
            <a:chOff x="0" y="0"/>
            <a:chExt cx="8593950" cy="137159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93950" cy="13715931"/>
            </a:xfrm>
            <a:custGeom>
              <a:avLst/>
              <a:gdLst/>
              <a:ahLst/>
              <a:cxnLst/>
              <a:rect l="l" t="t" r="r" b="b"/>
              <a:pathLst>
                <a:path w="8593949" h="13715930">
                  <a:moveTo>
                    <a:pt x="0" y="0"/>
                  </a:moveTo>
                  <a:lnTo>
                    <a:pt x="8593949" y="0"/>
                  </a:lnTo>
                  <a:lnTo>
                    <a:pt x="8593949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6342" r="-56342"/>
              </a:stretch>
            </a:blipFill>
          </p:spPr>
          <p:txBody>
            <a:bodyPr/>
            <a:lstStyle/>
            <a:p>
              <a:endParaRPr lang="x-es-XL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5" name="TextBox 5"/>
          <p:cNvSpPr txBox="1"/>
          <p:nvPr/>
        </p:nvSpPr>
        <p:spPr>
          <a:xfrm>
            <a:off x="441478" y="289967"/>
            <a:ext cx="1010648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x-es-XL" sz="6500" b="0" i="0" u="none" baseline="0" dirty="0">
                <a:solidFill>
                  <a:schemeClr val="bg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Consideren el alcance </a:t>
            </a:r>
            <a:br>
              <a:rPr lang="es-AR" sz="6500" b="0" i="0" u="none" baseline="0" dirty="0">
                <a:solidFill>
                  <a:schemeClr val="bg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</a:br>
            <a:r>
              <a:rPr lang="x-es-XL" sz="6500" b="0" i="0" u="none" baseline="0" dirty="0">
                <a:solidFill>
                  <a:schemeClr val="bg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del proyecto</a:t>
            </a: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4761CCCB-BCEA-B76A-B4C5-4A6725627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00" y="1978579"/>
            <a:ext cx="5509400" cy="5509400"/>
          </a:xfrm>
          <a:prstGeom prst="rect">
            <a:avLst/>
          </a:prstGeom>
        </p:spPr>
      </p:pic>
      <p:pic>
        <p:nvPicPr>
          <p:cNvPr id="21" name="Picture 7">
            <a:extLst>
              <a:ext uri="{FF2B5EF4-FFF2-40B4-BE49-F238E27FC236}">
                <a16:creationId xmlns:a16="http://schemas.microsoft.com/office/drawing/2014/main" id="{841196F0-4B3D-FA81-3103-83F2CF69E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596273"/>
            <a:ext cx="5320918" cy="5320918"/>
          </a:xfrm>
          <a:prstGeom prst="rect">
            <a:avLst/>
          </a:prstGeom>
        </p:spPr>
      </p:pic>
      <p:sp>
        <p:nvSpPr>
          <p:cNvPr id="22" name="TextBox 8"/>
          <p:cNvSpPr txBox="1"/>
          <p:nvPr/>
        </p:nvSpPr>
        <p:spPr>
          <a:xfrm>
            <a:off x="1828800" y="4078264"/>
            <a:ext cx="2082505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00"/>
              </a:lnSpc>
            </a:pPr>
            <a:r>
              <a:rPr lang="x-es-XL" sz="3399" b="1" i="0" u="none" baseline="0" dirty="0">
                <a:solidFill>
                  <a:schemeClr val="bg1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Portátiles para </a:t>
            </a:r>
            <a:br>
              <a:rPr lang="es-AR" sz="3399" b="1" i="0" u="none" baseline="0" dirty="0">
                <a:solidFill>
                  <a:schemeClr val="bg1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</a:br>
            <a:r>
              <a:rPr lang="x-es-XL" sz="3399" b="1" i="0" u="none" baseline="0" dirty="0">
                <a:solidFill>
                  <a:schemeClr val="bg1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2 niñas</a:t>
            </a:r>
          </a:p>
        </p:txBody>
      </p:sp>
      <p:sp>
        <p:nvSpPr>
          <p:cNvPr id="23" name="TextBox 9"/>
          <p:cNvSpPr txBox="1"/>
          <p:nvPr/>
        </p:nvSpPr>
        <p:spPr>
          <a:xfrm>
            <a:off x="6172200" y="6339211"/>
            <a:ext cx="2127294" cy="1847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600"/>
              </a:lnSpc>
            </a:pPr>
            <a:r>
              <a:rPr lang="x-es-XL" sz="3444" b="1" i="0" u="none" baseline="0" dirty="0">
                <a:solidFill>
                  <a:schemeClr val="bg1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Taller de habilidades para </a:t>
            </a:r>
            <a:br>
              <a:rPr lang="es-AR" sz="3444" b="1" i="0" u="none" baseline="0" dirty="0">
                <a:solidFill>
                  <a:schemeClr val="bg1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</a:br>
            <a:r>
              <a:rPr lang="x-es-XL" sz="3444" b="1" i="0" u="none" baseline="0" dirty="0">
                <a:solidFill>
                  <a:schemeClr val="bg1"/>
                </a:solidFill>
                <a:latin typeface="Calibri (MS)" panose="020B0604020202020204" charset="0"/>
                <a:ea typeface="Calibri (MS) Bold"/>
                <a:cs typeface="Calibri (MS)" panose="020B0604020202020204" charset="0"/>
                <a:sym typeface="Calibri (MS) Bold"/>
              </a:rPr>
              <a:t>50 niñas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1E2B46-B10F-5075-6A7D-78A66873B0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4" t="25687" b="6468"/>
          <a:stretch>
            <a:fillRect/>
          </a:stretch>
        </p:blipFill>
        <p:spPr>
          <a:xfrm rot="5400000">
            <a:off x="9029699" y="800049"/>
            <a:ext cx="10287001" cy="8686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F0DED03F-E566-F397-895D-2DAACD056D0D}"/>
              </a:ext>
            </a:extLst>
          </p:cNvPr>
          <p:cNvSpPr/>
          <p:nvPr/>
        </p:nvSpPr>
        <p:spPr>
          <a:xfrm>
            <a:off x="6739888" y="3086364"/>
            <a:ext cx="3982134" cy="953475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3" name="Freeform 3"/>
          <p:cNvSpPr/>
          <p:nvPr/>
        </p:nvSpPr>
        <p:spPr>
          <a:xfrm>
            <a:off x="1449844" y="4077612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4" name="Freeform 4"/>
          <p:cNvSpPr/>
          <p:nvPr/>
        </p:nvSpPr>
        <p:spPr>
          <a:xfrm>
            <a:off x="6401822" y="4077612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6" name="Freeform 6"/>
          <p:cNvSpPr/>
          <p:nvPr/>
        </p:nvSpPr>
        <p:spPr>
          <a:xfrm>
            <a:off x="11353800" y="4039839"/>
            <a:ext cx="4658267" cy="3936924"/>
          </a:xfrm>
          <a:custGeom>
            <a:avLst/>
            <a:gdLst/>
            <a:ahLst/>
            <a:cxnLst/>
            <a:rect l="l" t="t" r="r" b="b"/>
            <a:pathLst>
              <a:path w="6225290" h="3100604">
                <a:moveTo>
                  <a:pt x="0" y="0"/>
                </a:moveTo>
                <a:lnTo>
                  <a:pt x="6225290" y="0"/>
                </a:lnTo>
                <a:lnTo>
                  <a:pt x="6225290" y="3100605"/>
                </a:lnTo>
                <a:lnTo>
                  <a:pt x="0" y="3100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7" name="TextBox 7"/>
          <p:cNvSpPr txBox="1"/>
          <p:nvPr/>
        </p:nvSpPr>
        <p:spPr>
          <a:xfrm>
            <a:off x="4450709" y="855189"/>
            <a:ext cx="8692758" cy="107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x-es-XL" sz="6500" b="0" i="0" u="none" spc="-194" baseline="0" dirty="0">
                <a:solidFill>
                  <a:srgbClr val="FFCF01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Proyectos heredados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8845" y="4775280"/>
            <a:ext cx="4638933" cy="439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x-es-XL" sz="3600" b="1" i="0" u="none" spc="-95" baseline="0">
                <a:solidFill>
                  <a:srgbClr val="FFCF0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Población</a:t>
            </a:r>
            <a:endParaRPr lang="x-es-XL" sz="3191" b="1" spc="-95" dirty="0">
              <a:solidFill>
                <a:srgbClr val="FFCF0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69178" y="5730014"/>
            <a:ext cx="4638933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200"/>
              </a:lnSpc>
            </a:pPr>
            <a:r>
              <a:rPr lang="x-es-XL" sz="2800" b="0" i="0" u="none" spc="-64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¿A quiénes atendemos? </a:t>
            </a:r>
          </a:p>
          <a:p>
            <a:pPr algn="ctr" rtl="0">
              <a:lnSpc>
                <a:spcPts val="3200"/>
              </a:lnSpc>
            </a:pPr>
            <a:r>
              <a:rPr lang="x-es-XL" sz="2800" b="0" i="0" u="none" spc="-64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¿Se enfrentan a obstáculos?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353800" y="4775281"/>
            <a:ext cx="4658266" cy="439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x-es-XL" sz="3600" b="1" i="0" u="none" spc="-95" baseline="0">
                <a:solidFill>
                  <a:srgbClr val="FFCF0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Liderado por soroptimistas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11489" y="4775281"/>
            <a:ext cx="4638933" cy="439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319"/>
              </a:lnSpc>
            </a:pPr>
            <a:r>
              <a:rPr lang="x-es-XL" sz="3600" b="1" i="0" u="none" spc="-95" baseline="0">
                <a:solidFill>
                  <a:srgbClr val="FFCF0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Enfoque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01822" y="5699875"/>
            <a:ext cx="4658267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x-es-XL"/>
            </a:defPPr>
            <a:lvl1pPr algn="ctr">
              <a:lnSpc>
                <a:spcPts val="4600"/>
              </a:lnSpc>
              <a:defRPr sz="3200" spc="-64">
                <a:solidFill>
                  <a:srgbClr val="FFFFFF"/>
                </a:solidFill>
                <a:latin typeface="Calibri (MS)"/>
                <a:ea typeface="Calibri (MS)"/>
                <a:cs typeface="Calibri (MS)"/>
              </a:defRPr>
            </a:lvl1pPr>
          </a:lstStyle>
          <a:p>
            <a:pPr rtl="0">
              <a:lnSpc>
                <a:spcPts val="3200"/>
              </a:lnSpc>
            </a:pPr>
            <a:r>
              <a:rPr lang="x-es-XL" sz="2800" b="0" i="0" u="none" baseline="0" dirty="0">
                <a:sym typeface="Calibri (MS)"/>
              </a:rPr>
              <a:t>¿Este proyecto </a:t>
            </a:r>
          </a:p>
          <a:p>
            <a:pPr rtl="0">
              <a:lnSpc>
                <a:spcPts val="3200"/>
              </a:lnSpc>
            </a:pPr>
            <a:r>
              <a:rPr lang="x-es-XL" sz="2800" b="0" i="0" u="none" baseline="0" dirty="0">
                <a:sym typeface="Calibri (MS)"/>
              </a:rPr>
              <a:t>se centra en aumentar </a:t>
            </a:r>
            <a:br>
              <a:rPr lang="es-AR" sz="2800" b="0" i="0" u="none" baseline="0" dirty="0">
                <a:sym typeface="Calibri (MS)"/>
              </a:rPr>
            </a:br>
            <a:r>
              <a:rPr lang="x-es-XL" sz="2800" b="0" i="0" u="none" baseline="0" dirty="0">
                <a:sym typeface="Calibri (MS)"/>
              </a:rPr>
              <a:t>el acceso a la educación </a:t>
            </a:r>
            <a:br>
              <a:rPr lang="es-AR" sz="2800" b="0" i="0" u="none" baseline="0" dirty="0">
                <a:sym typeface="Calibri (MS)"/>
              </a:rPr>
            </a:br>
            <a:r>
              <a:rPr lang="x-es-XL" sz="2800" b="0" i="0" u="none" baseline="0" dirty="0">
                <a:sym typeface="Calibri (MS)"/>
              </a:rPr>
              <a:t>o al trabajo?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53800" y="5950009"/>
            <a:ext cx="465826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3200"/>
              </a:lnSpc>
            </a:pPr>
            <a:r>
              <a:rPr lang="x-es-XL" sz="2800" b="0" i="0" u="none" spc="-64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¿Las soroptimistas </a:t>
            </a:r>
          </a:p>
          <a:p>
            <a:pPr algn="ctr" rtl="0">
              <a:lnSpc>
                <a:spcPts val="3200"/>
              </a:lnSpc>
            </a:pPr>
            <a:r>
              <a:rPr lang="x-es-XL" sz="2800" b="0" i="0" u="none" spc="-64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lideran este proyecto?</a:t>
            </a:r>
          </a:p>
        </p:txBody>
      </p:sp>
      <p:sp>
        <p:nvSpPr>
          <p:cNvPr id="16" name="Freeform 16"/>
          <p:cNvSpPr/>
          <p:nvPr/>
        </p:nvSpPr>
        <p:spPr>
          <a:xfrm>
            <a:off x="7937377" y="918870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D95738F8-204E-2DC9-3AAC-CFD92775C3B8}"/>
              </a:ext>
            </a:extLst>
          </p:cNvPr>
          <p:cNvSpPr txBox="1"/>
          <p:nvPr/>
        </p:nvSpPr>
        <p:spPr>
          <a:xfrm>
            <a:off x="567488" y="1932663"/>
            <a:ext cx="16459200" cy="760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78"/>
              </a:lnSpc>
            </a:pPr>
            <a:r>
              <a:rPr lang="x-es-XL" sz="40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Consideren adaptar proyectos para que sean elegibles para nuestra Gran Meta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EF3BCAA9-0B7E-119D-DAFD-9E4D0A58BB42}"/>
              </a:ext>
            </a:extLst>
          </p:cNvPr>
          <p:cNvSpPr txBox="1"/>
          <p:nvPr/>
        </p:nvSpPr>
        <p:spPr>
          <a:xfrm>
            <a:off x="6739888" y="3086365"/>
            <a:ext cx="3982134" cy="747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478"/>
              </a:lnSpc>
            </a:pPr>
            <a:r>
              <a:rPr lang="x-es-XL" sz="36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¿Qué falta?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A73948-CF88-5B8B-7085-2BBE7917FBFE}"/>
              </a:ext>
            </a:extLst>
          </p:cNvPr>
          <p:cNvSpPr/>
          <p:nvPr/>
        </p:nvSpPr>
        <p:spPr>
          <a:xfrm>
            <a:off x="1295400" y="2232876"/>
            <a:ext cx="6096000" cy="27582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-125384"/>
            <a:ext cx="18821400" cy="11775348"/>
            <a:chOff x="0" y="0"/>
            <a:chExt cx="1247895" cy="812800"/>
          </a:xfrm>
        </p:grpSpPr>
        <p:sp>
          <p:nvSpPr>
            <p:cNvPr id="7" name="Freeform 7"/>
            <p:cNvSpPr>
              <a:spLocks noChangeAspect="1"/>
            </p:cNvSpPr>
            <p:nvPr/>
          </p:nvSpPr>
          <p:spPr>
            <a:xfrm>
              <a:off x="0" y="0"/>
              <a:ext cx="1247895" cy="812800"/>
            </a:xfrm>
            <a:custGeom>
              <a:avLst/>
              <a:gdLst/>
              <a:ahLst/>
              <a:cxnLst/>
              <a:rect l="l" t="t" r="r" b="b"/>
              <a:pathLst>
                <a:path w="1247895" h="812800">
                  <a:moveTo>
                    <a:pt x="28614" y="0"/>
                  </a:moveTo>
                  <a:lnTo>
                    <a:pt x="1219280" y="0"/>
                  </a:lnTo>
                  <a:cubicBezTo>
                    <a:pt x="1226869" y="0"/>
                    <a:pt x="1234148" y="3015"/>
                    <a:pt x="1239514" y="8381"/>
                  </a:cubicBezTo>
                  <a:cubicBezTo>
                    <a:pt x="1244880" y="13747"/>
                    <a:pt x="1247895" y="21025"/>
                    <a:pt x="1247895" y="28614"/>
                  </a:cubicBezTo>
                  <a:lnTo>
                    <a:pt x="1247895" y="784186"/>
                  </a:lnTo>
                  <a:cubicBezTo>
                    <a:pt x="1247895" y="791775"/>
                    <a:pt x="1244880" y="799053"/>
                    <a:pt x="1239514" y="804419"/>
                  </a:cubicBezTo>
                  <a:cubicBezTo>
                    <a:pt x="1234148" y="809785"/>
                    <a:pt x="1226869" y="812800"/>
                    <a:pt x="1219280" y="812800"/>
                  </a:cubicBezTo>
                  <a:lnTo>
                    <a:pt x="28614" y="812800"/>
                  </a:lnTo>
                  <a:cubicBezTo>
                    <a:pt x="21025" y="812800"/>
                    <a:pt x="13747" y="809785"/>
                    <a:pt x="8381" y="804419"/>
                  </a:cubicBezTo>
                  <a:cubicBezTo>
                    <a:pt x="3015" y="799053"/>
                    <a:pt x="0" y="791775"/>
                    <a:pt x="0" y="784186"/>
                  </a:cubicBezTo>
                  <a:lnTo>
                    <a:pt x="0" y="28614"/>
                  </a:lnTo>
                  <a:cubicBezTo>
                    <a:pt x="0" y="21025"/>
                    <a:pt x="3015" y="13747"/>
                    <a:pt x="8381" y="8381"/>
                  </a:cubicBezTo>
                  <a:cubicBezTo>
                    <a:pt x="13747" y="3015"/>
                    <a:pt x="21025" y="0"/>
                    <a:pt x="28614" y="0"/>
                  </a:cubicBez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l="-491" r="-491"/>
              </a:stretch>
            </a:blipFill>
          </p:spPr>
          <p:txBody>
            <a:bodyPr/>
            <a:lstStyle/>
            <a:p>
              <a:endParaRPr lang="x-es-XL" dirty="0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-601468" y="-1048496"/>
            <a:ext cx="19281670" cy="3143996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TextBox 8"/>
          <p:cNvSpPr txBox="1"/>
          <p:nvPr/>
        </p:nvSpPr>
        <p:spPr>
          <a:xfrm>
            <a:off x="1028699" y="2753666"/>
            <a:ext cx="6515100" cy="1807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x-es-XL" sz="6999" b="1" i="0" u="none" baseline="0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¿QUÉ </a:t>
            </a:r>
            <a:br>
              <a:rPr lang="es-AR" sz="6999" b="1" i="0" u="none" baseline="0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</a:br>
            <a:r>
              <a:rPr lang="x-es-XL" sz="6999" b="1" i="0" u="none" baseline="0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CAMBIAR?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9600" y="669777"/>
            <a:ext cx="1513262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x-es-XL" sz="4400" b="1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Clases de autodefensa y concientización sobre la trata </a:t>
            </a:r>
            <a:br>
              <a:rPr lang="es-AR" sz="4400" b="1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4400" b="1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de personas para niñas de bajos ingresos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4C5B-08D7-A927-DEA6-0F989502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9526796-00BC-338A-E418-4A872A3CA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-1257300"/>
            <a:ext cx="21595783" cy="1214762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6B2CBDC-3470-2A3B-6CBE-0D0645FD01EA}"/>
              </a:ext>
            </a:extLst>
          </p:cNvPr>
          <p:cNvSpPr/>
          <p:nvPr/>
        </p:nvSpPr>
        <p:spPr>
          <a:xfrm>
            <a:off x="12808192" y="4413254"/>
            <a:ext cx="5098807" cy="275822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FCE95DD2-9CC3-D0CE-8558-89A4C80EB332}"/>
              </a:ext>
            </a:extLst>
          </p:cNvPr>
          <p:cNvGrpSpPr/>
          <p:nvPr/>
        </p:nvGrpSpPr>
        <p:grpSpPr>
          <a:xfrm>
            <a:off x="-496835" y="-1568081"/>
            <a:ext cx="19281670" cy="2866959"/>
            <a:chOff x="0" y="0"/>
            <a:chExt cx="5078300" cy="75508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0963336-C6FF-FE8F-5D1C-1F1E18AD30F0}"/>
                </a:ext>
              </a:extLst>
            </p:cNvPr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C6B74AE-C824-6DAF-D20D-BD4549613409}"/>
                </a:ext>
              </a:extLst>
            </p:cNvPr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72AFAF0-7D30-4BE6-8E41-6702FC3C9E27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F11BBE6-7CAE-636F-C43A-26DAB4C6F957}"/>
              </a:ext>
            </a:extLst>
          </p:cNvPr>
          <p:cNvSpPr txBox="1"/>
          <p:nvPr/>
        </p:nvSpPr>
        <p:spPr>
          <a:xfrm>
            <a:off x="706512" y="342900"/>
            <a:ext cx="1666708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x-es-XL" sz="44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Donación a una agencia local que proporciona clases de GED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D0F6044-B559-727C-6422-E9CC0AA49F91}"/>
              </a:ext>
            </a:extLst>
          </p:cNvPr>
          <p:cNvSpPr txBox="1"/>
          <p:nvPr/>
        </p:nvSpPr>
        <p:spPr>
          <a:xfrm>
            <a:off x="12808192" y="4888431"/>
            <a:ext cx="5102436" cy="1807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x-es-XL" sz="6999" b="1" i="0" u="none" baseline="0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¿QUÉ CAMBIAR?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0B14A4-DDD3-53DF-DC73-31AA36D14F28}"/>
              </a:ext>
            </a:extLst>
          </p:cNvPr>
          <p:cNvSpPr txBox="1"/>
          <p:nvPr/>
        </p:nvSpPr>
        <p:spPr>
          <a:xfrm>
            <a:off x="2016173" y="6642453"/>
            <a:ext cx="7093191" cy="1058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x-es-XL" sz="10000" b="1" i="0" u="none" baseline="0">
                <a:solidFill>
                  <a:srgbClr val="1F497D"/>
                </a:solidFill>
                <a:latin typeface="Baskerville Old Face" panose="02020602080505020303" pitchFamily="18" charset="0"/>
                <a:ea typeface="Calibri (MS) Bold"/>
                <a:cs typeface="Aldhabi" panose="020F0502020204030204" pitchFamily="2" charset="-78"/>
                <a:sym typeface="Calibri (MS) Bold"/>
              </a:rPr>
              <a:t>DONAR</a:t>
            </a:r>
          </a:p>
        </p:txBody>
      </p:sp>
    </p:spTree>
    <p:extLst>
      <p:ext uri="{BB962C8B-B14F-4D97-AF65-F5344CB8AC3E}">
        <p14:creationId xmlns:p14="http://schemas.microsoft.com/office/powerpoint/2010/main" val="3953593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CAD7BD1-0865-D2D1-5038-884728B4FFBE}"/>
              </a:ext>
            </a:extLst>
          </p:cNvPr>
          <p:cNvSpPr/>
          <p:nvPr/>
        </p:nvSpPr>
        <p:spPr>
          <a:xfrm>
            <a:off x="304800" y="1943100"/>
            <a:ext cx="5112327" cy="245637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x-es-XL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-13852" y="-65377"/>
            <a:ext cx="18954531" cy="12345787"/>
            <a:chOff x="21029" y="15804"/>
            <a:chExt cx="1247895" cy="812800"/>
          </a:xfrm>
        </p:grpSpPr>
        <p:sp>
          <p:nvSpPr>
            <p:cNvPr id="10" name="Freeform 10"/>
            <p:cNvSpPr>
              <a:spLocks noChangeAspect="1"/>
            </p:cNvSpPr>
            <p:nvPr/>
          </p:nvSpPr>
          <p:spPr>
            <a:xfrm>
              <a:off x="21029" y="15804"/>
              <a:ext cx="1247895" cy="812800"/>
            </a:xfrm>
            <a:custGeom>
              <a:avLst/>
              <a:gdLst/>
              <a:ahLst/>
              <a:cxnLst/>
              <a:rect l="l" t="t" r="r" b="b"/>
              <a:pathLst>
                <a:path w="1247895" h="812800">
                  <a:moveTo>
                    <a:pt x="28614" y="0"/>
                  </a:moveTo>
                  <a:lnTo>
                    <a:pt x="1219280" y="0"/>
                  </a:lnTo>
                  <a:cubicBezTo>
                    <a:pt x="1226869" y="0"/>
                    <a:pt x="1234148" y="3015"/>
                    <a:pt x="1239514" y="8381"/>
                  </a:cubicBezTo>
                  <a:cubicBezTo>
                    <a:pt x="1244880" y="13747"/>
                    <a:pt x="1247895" y="21025"/>
                    <a:pt x="1247895" y="28614"/>
                  </a:cubicBezTo>
                  <a:lnTo>
                    <a:pt x="1247895" y="784186"/>
                  </a:lnTo>
                  <a:cubicBezTo>
                    <a:pt x="1247895" y="791775"/>
                    <a:pt x="1244880" y="799053"/>
                    <a:pt x="1239514" y="804419"/>
                  </a:cubicBezTo>
                  <a:cubicBezTo>
                    <a:pt x="1234148" y="809785"/>
                    <a:pt x="1226869" y="812800"/>
                    <a:pt x="1219280" y="812800"/>
                  </a:cubicBezTo>
                  <a:lnTo>
                    <a:pt x="28614" y="812800"/>
                  </a:lnTo>
                  <a:cubicBezTo>
                    <a:pt x="21025" y="812800"/>
                    <a:pt x="13747" y="809785"/>
                    <a:pt x="8381" y="804419"/>
                  </a:cubicBezTo>
                  <a:cubicBezTo>
                    <a:pt x="3015" y="799053"/>
                    <a:pt x="0" y="791775"/>
                    <a:pt x="0" y="784186"/>
                  </a:cubicBezTo>
                  <a:lnTo>
                    <a:pt x="0" y="28614"/>
                  </a:lnTo>
                  <a:cubicBezTo>
                    <a:pt x="0" y="21025"/>
                    <a:pt x="3015" y="13747"/>
                    <a:pt x="8381" y="8381"/>
                  </a:cubicBezTo>
                  <a:cubicBezTo>
                    <a:pt x="13747" y="3015"/>
                    <a:pt x="21025" y="0"/>
                    <a:pt x="28614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b="-19369"/>
              </a:stretch>
            </a:blipFill>
          </p:spPr>
          <p:txBody>
            <a:bodyPr/>
            <a:lstStyle/>
            <a:p>
              <a:endParaRPr lang="x-es-XL" dirty="0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-496836" y="-1436918"/>
            <a:ext cx="19281670" cy="3154969"/>
            <a:chOff x="0" y="0"/>
            <a:chExt cx="5078300" cy="7550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55084"/>
            </a:xfrm>
            <a:custGeom>
              <a:avLst/>
              <a:gdLst/>
              <a:ahLst/>
              <a:cxnLst/>
              <a:rect l="l" t="t" r="r" b="b"/>
              <a:pathLst>
                <a:path w="5078300" h="755084">
                  <a:moveTo>
                    <a:pt x="0" y="0"/>
                  </a:moveTo>
                  <a:lnTo>
                    <a:pt x="5078300" y="0"/>
                  </a:lnTo>
                  <a:lnTo>
                    <a:pt x="5078300" y="755084"/>
                  </a:lnTo>
                  <a:lnTo>
                    <a:pt x="0" y="755084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x-es-X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93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" r="-198"/>
            </a:stretch>
          </a:blipFill>
        </p:spPr>
        <p:txBody>
          <a:bodyPr/>
          <a:lstStyle/>
          <a:p>
            <a:endParaRPr lang="x-es-XL"/>
          </a:p>
        </p:txBody>
      </p:sp>
      <p:sp>
        <p:nvSpPr>
          <p:cNvPr id="6" name="TextBox 6"/>
          <p:cNvSpPr txBox="1"/>
          <p:nvPr/>
        </p:nvSpPr>
        <p:spPr>
          <a:xfrm>
            <a:off x="290945" y="2267355"/>
            <a:ext cx="5112327" cy="1807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999"/>
              </a:lnSpc>
            </a:pPr>
            <a:r>
              <a:rPr lang="x-es-XL" sz="6999" b="1" i="0" u="none" baseline="0" dirty="0">
                <a:solidFill>
                  <a:srgbClr val="A92A6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¿QUÉ CAMBIAR?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8115" y="266700"/>
            <a:ext cx="147828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799"/>
              </a:lnSpc>
            </a:pPr>
            <a:r>
              <a:rPr lang="x-es-XL" sz="44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Computadoras portátiles para niños y niñas </a:t>
            </a:r>
            <a:br>
              <a:rPr lang="es-AR" sz="44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x-es-XL" sz="4400" b="0" i="0" u="none" baseline="0" dirty="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rPr>
              <a:t>como premio al servicio comunitario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370AB-1E70-6CE3-B2CB-9D2235D2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D1B639-696E-2599-5C9A-D522A002D8F1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x-es-X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AAC5C9-20A3-22FE-2712-7CE1500294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33"/>
          <a:stretch>
            <a:fillRect/>
          </a:stretch>
        </p:blipFill>
        <p:spPr>
          <a:xfrm>
            <a:off x="-3517" y="-190500"/>
            <a:ext cx="18287999" cy="12222177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2972F257-F8F6-11C9-5D09-2E9828D92912}"/>
              </a:ext>
            </a:extLst>
          </p:cNvPr>
          <p:cNvGrpSpPr/>
          <p:nvPr/>
        </p:nvGrpSpPr>
        <p:grpSpPr>
          <a:xfrm>
            <a:off x="4234048" y="-4686300"/>
            <a:ext cx="9939206" cy="8292355"/>
            <a:chOff x="0" y="0"/>
            <a:chExt cx="736600" cy="64141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572D508-2E64-670D-610E-182400FB5F43}"/>
                </a:ext>
              </a:extLst>
            </p:cNvPr>
            <p:cNvSpPr/>
            <p:nvPr/>
          </p:nvSpPr>
          <p:spPr>
            <a:xfrm>
              <a:off x="0" y="0"/>
              <a:ext cx="736600" cy="641417"/>
            </a:xfrm>
            <a:custGeom>
              <a:avLst/>
              <a:gdLst/>
              <a:ahLst/>
              <a:cxnLst/>
              <a:rect l="l" t="t" r="r" b="b"/>
              <a:pathLst>
                <a:path w="736600" h="641417">
                  <a:moveTo>
                    <a:pt x="736600" y="0"/>
                  </a:moveTo>
                  <a:lnTo>
                    <a:pt x="736600" y="641417"/>
                  </a:lnTo>
                  <a:lnTo>
                    <a:pt x="368300" y="514417"/>
                  </a:lnTo>
                  <a:lnTo>
                    <a:pt x="0" y="641417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x-es-X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ECAE6D-C4B4-5389-1409-BEF14E96C9EB}"/>
                </a:ext>
              </a:extLst>
            </p:cNvPr>
            <p:cNvSpPr txBox="1"/>
            <p:nvPr/>
          </p:nvSpPr>
          <p:spPr>
            <a:xfrm>
              <a:off x="0" y="-47625"/>
              <a:ext cx="736600" cy="562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D35B50F6-2153-5F5D-6D6C-3F775FAA023E}"/>
              </a:ext>
            </a:extLst>
          </p:cNvPr>
          <p:cNvSpPr txBox="1"/>
          <p:nvPr/>
        </p:nvSpPr>
        <p:spPr>
          <a:xfrm>
            <a:off x="4562592" y="283068"/>
            <a:ext cx="457789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8000"/>
              </a:lnSpc>
            </a:pPr>
            <a:r>
              <a:rPr lang="x-es-XL" sz="8000" b="0" i="0" u="none" baseline="0" dirty="0">
                <a:solidFill>
                  <a:srgbClr val="FFFFFF"/>
                </a:solidFill>
                <a:latin typeface="Effra 2" panose="020B0604020202020204" charset="0"/>
                <a:ea typeface="Effra"/>
                <a:cs typeface="Effra 2" panose="020B0604020202020204" charset="0"/>
                <a:sym typeface="Effra"/>
              </a:rPr>
              <a:t>¡Muchas gracias!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C5D0D8D-3767-DF1D-5800-5BD54CDA3775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x-es-XL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614D6A-0700-726D-8E5C-BBD0DD2B85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034" b="78794" l="58382" r="93529">
                        <a14:foregroundMark x1="67031" y1="63056" x2="67031" y2="63056"/>
                        <a14:foregroundMark x1="68854" y1="67870" x2="68854" y2="67870"/>
                        <a14:foregroundMark x1="68646" y1="68056" x2="67760" y2="70370"/>
                        <a14:foregroundMark x1="61601" y1="40060" x2="64688" y2="38148"/>
                        <a14:foregroundMark x1="60052" y1="41019" x2="60757" y2="40582"/>
                        <a14:foregroundMark x1="64688" y1="38148" x2="65625" y2="36111"/>
                        <a14:foregroundMark x1="78958" y1="25185" x2="80313" y2="20278"/>
                        <a14:foregroundMark x1="91037" y1="57476" x2="91302" y2="58241"/>
                        <a14:foregroundMark x1="60771" y1="47593" x2="60767" y2="47066"/>
                        <a14:foregroundMark x1="60043" y1="50638" x2="59375" y2="52222"/>
                        <a14:backgroundMark x1="76510" y1="23796" x2="76510" y2="23796"/>
                        <a14:backgroundMark x1="76406" y1="22407" x2="76927" y2="24352"/>
                        <a14:backgroundMark x1="77708" y1="24907" x2="78333" y2="24352"/>
                        <a14:backgroundMark x1="75208" y1="21019" x2="75417" y2="22963"/>
                        <a14:backgroundMark x1="75208" y1="21389" x2="75208" y2="22407"/>
                        <a14:backgroundMark x1="75417" y1="22222" x2="78333" y2="24537"/>
                        <a14:backgroundMark x1="75417" y1="22222" x2="75417" y2="22222"/>
                        <a14:backgroundMark x1="75417" y1="21852" x2="75417" y2="21852"/>
                        <a14:backgroundMark x1="75729" y1="21204" x2="75417" y2="22778"/>
                        <a14:backgroundMark x1="60573" y1="43148" x2="60260" y2="49352"/>
                        <a14:backgroundMark x1="61146" y1="44630" x2="61146" y2="44630"/>
                        <a14:backgroundMark x1="61250" y1="43889" x2="61146" y2="46019"/>
                        <a14:backgroundMark x1="60729" y1="46204" x2="60833" y2="48148"/>
                        <a14:backgroundMark x1="60729" y1="45833" x2="61250" y2="46574"/>
                        <a14:backgroundMark x1="60729" y1="46019" x2="60729" y2="47593"/>
                        <a14:backgroundMark x1="60938" y1="48704" x2="60052" y2="49722"/>
                        <a14:backgroundMark x1="60260" y1="49907" x2="60260" y2="49907"/>
                        <a14:backgroundMark x1="60729" y1="43519" x2="60729" y2="43519"/>
                        <a14:backgroundMark x1="60365" y1="43333" x2="61250" y2="44074"/>
                        <a14:backgroundMark x1="60469" y1="41389" x2="61771" y2="41389"/>
                        <a14:backgroundMark x1="60365" y1="49907" x2="60052" y2="50648"/>
                        <a14:backgroundMark x1="92396" y1="51019" x2="90417" y2="56296"/>
                        <a14:backgroundMark x1="86302" y1="65370" x2="87396" y2="65370"/>
                        <a14:backgroundMark x1="86094" y1="65185" x2="85990" y2="65741"/>
                        <a14:backgroundMark x1="87708" y1="65370" x2="88021" y2="66389"/>
                        <a14:backgroundMark x1="78229" y1="24722" x2="78229" y2="24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89" t="7064" r="2078" b="13236"/>
          <a:stretch>
            <a:fillRect/>
          </a:stretch>
        </p:blipFill>
        <p:spPr>
          <a:xfrm>
            <a:off x="10667033" y="-419100"/>
            <a:ext cx="3386919" cy="345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29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2851</Words>
  <Application>Microsoft Office PowerPoint</Application>
  <PresentationFormat>Custom</PresentationFormat>
  <Paragraphs>215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Baskerville Old Face</vt:lpstr>
      <vt:lpstr>Aptos</vt:lpstr>
      <vt:lpstr>Effra 2</vt:lpstr>
      <vt:lpstr>Calibri (MS) Bold</vt:lpstr>
      <vt:lpstr>Arial</vt:lpstr>
      <vt:lpstr>Calibri (MS)</vt:lpstr>
      <vt:lpstr>Calibri</vt:lpstr>
      <vt:lpstr>Calibri (MS)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SIA Branded PPT Template</dc:title>
  <dc:creator>Sarah Detwiler</dc:creator>
  <cp:lastModifiedBy>Meghan Pennock</cp:lastModifiedBy>
  <cp:revision>19</cp:revision>
  <dcterms:created xsi:type="dcterms:W3CDTF">2006-08-16T00:00:00Z</dcterms:created>
  <dcterms:modified xsi:type="dcterms:W3CDTF">2026-02-09T13:28:55Z</dcterms:modified>
  <dc:identifier>DAG-m_xImr4</dc:identifier>
</cp:coreProperties>
</file>