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8"/>
  </p:notesMasterIdLst>
  <p:sldIdLst>
    <p:sldId id="256" r:id="rId2"/>
    <p:sldId id="257" r:id="rId3"/>
    <p:sldId id="258" r:id="rId4"/>
    <p:sldId id="259" r:id="rId5"/>
    <p:sldId id="260" r:id="rId6"/>
    <p:sldId id="261" r:id="rId7"/>
  </p:sldIdLst>
  <p:sldSz cx="18288000" cy="10287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autoAdjust="0"/>
    <p:restoredTop sz="94589" autoAdjust="0"/>
  </p:normalViewPr>
  <p:slideViewPr>
    <p:cSldViewPr>
      <p:cViewPr varScale="1">
        <p:scale>
          <a:sx n="80" d="100"/>
          <a:sy n="80" d="100"/>
        </p:scale>
        <p:origin x="824" y="20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b="0" i="0">
                <a:latin typeface="MS PGothic" panose="020B0600070205080204" pitchFamily="34" charset="-128"/>
              </a:defRPr>
            </a:lvl1pPr>
          </a:lstStyle>
          <a:p>
            <a:endParaRPr lang="cs-CZ" dirty="0"/>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b="0" i="0">
                <a:latin typeface="MS PGothic" panose="020B0600070205080204" pitchFamily="34" charset="-128"/>
              </a:defRPr>
            </a:lvl1pPr>
          </a:lstStyle>
          <a:p>
            <a:fld id="{B7268E1E-0E44-426D-905E-8AD9B19D2182}" type="datetimeFigureOut">
              <a:rPr lang="cs-CZ" smtClean="0"/>
              <a:pPr/>
              <a:t>19.08.2026</a:t>
            </a:fld>
            <a:endParaRPr lang="cs-CZ" dirty="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dirty="0"/>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b="0" i="0">
                <a:latin typeface="MS PGothic" panose="020B0600070205080204" pitchFamily="34" charset="-128"/>
              </a:defRPr>
            </a:lvl1pPr>
          </a:lstStyle>
          <a:p>
            <a:endParaRPr lang="cs-CZ" dirty="0"/>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b="0" i="0">
                <a:latin typeface="MS PGothic" panose="020B0600070205080204" pitchFamily="34" charset="-128"/>
              </a:defRPr>
            </a:lvl1pPr>
          </a:lstStyle>
          <a:p>
            <a:fld id="{871B2431-D351-4C6E-A3CF-9DFAC0E3E050}" type="slidenum">
              <a:rPr lang="cs-CZ" smtClean="0"/>
              <a:pPr/>
              <a:t>‹#›</a:t>
            </a:fld>
            <a:endParaRPr lang="cs-CZ" dirty="0"/>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MS PGothic" panose="020B0600070205080204" pitchFamily="34" charset="-128"/>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algn="l" rtl="0"/>
            <a:r>
              <a:rPr lang="ja" b="0" i="0" u="none" baseline="0"/>
              <a:t>2013年1月7日</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ja"/>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algn="l" rtl="0"/>
            <a:r>
              <a:rPr lang="ja" b="0" i="0" u="none" baseline="0"/>
              <a:t>‹#›</a:t>
            </a:r>
          </a:p>
        </p:txBody>
      </p:sp>
    </p:spTree>
    <p:extLst>
      <p:ext uri="{BB962C8B-B14F-4D97-AF65-F5344CB8AC3E}">
        <p14:creationId xmlns:p14="http://schemas.microsoft.com/office/powerpoint/2010/main" val="36600727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algn="l" rtl="0"/>
            <a:r>
              <a:rPr lang="ja" b="0" i="0" u="none" baseline="0"/>
              <a:t>2013年1月7日</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a:r>
              <a:rPr lang="ja" b="0" i="0" u="none" baseline="0"/>
              <a:t>皆さん、こんにちは。</a:t>
            </a:r>
          </a:p>
          <a:p>
            <a:endParaRPr lang="ja"/>
          </a:p>
          <a:p>
            <a:pPr algn="l" rtl="0"/>
            <a:r>
              <a:rPr lang="ja" b="0" i="0" u="none" baseline="0"/>
              <a:t>本日は、少しいつもと違うことを試してみましょう。これは従来のプレゼンテーション形式ではなく、意見交換の場となります。</a:t>
            </a:r>
          </a:p>
          <a:p>
            <a:endParaRPr lang="ja"/>
          </a:p>
          <a:p>
            <a:pPr algn="l" rtl="0"/>
            <a:r>
              <a:rPr lang="ja" b="0" i="0" u="none" baseline="0"/>
              <a:t>どのクラブにも、それぞれに個性があります。皆さんはそれぞれのコミュニティに貢献しながら、さまざまなアプローチに取り組んでおり、どのクラブにも共有する価値のある学びや発見があります。認知度向上のための効果的なアイデアを見つけたのかもしれませんし、他の組織の取り組みを見て「私たちにもできるかもしれない」とヒントを得たこともあるでしょう。</a:t>
            </a:r>
          </a:p>
          <a:p>
            <a:endParaRPr lang="ja"/>
          </a:p>
          <a:p>
            <a:pPr algn="l" rtl="0"/>
            <a:r>
              <a:rPr lang="ja" b="0" i="0" u="none" baseline="0"/>
              <a:t>本日これらのアイデアを共有することで、私たちは互いに学びを深め、連盟全体で各クラブが活用できる実践的なアイデア集を構築することができます。</a:t>
            </a:r>
          </a:p>
          <a:p>
            <a:endParaRPr lang="ja"/>
          </a:p>
          <a:p>
            <a:pPr algn="l" rtl="0"/>
            <a:r>
              <a:rPr lang="ja" b="0" i="0" u="none" baseline="0"/>
              <a:t>次のような流れで進めてまいります。皆さんのクラブがどのように認知度向上に取り組み、どのように地域社会と関わっているのかについて、いくつか質問させていただきます。皆さんに共有していただいたアイデアを私がメモに取り、SIA連盟事務局のマーケティング&amp;コミュニケーション部門に送ります。そこで、ご参加のリジョン全体からアイデアを集約していただきます。その中から、SIAのブログで紹介されたり、今後のクラブ活動のヒントやインスピレーションにつながったりするアイデアが生まれるかもしれません。</a:t>
            </a:r>
          </a:p>
          <a:p>
            <a:endParaRPr lang="ja"/>
          </a:p>
          <a:p>
            <a:pPr algn="l" rtl="0"/>
            <a:r>
              <a:rPr lang="ja" b="0" i="0" u="none" baseline="0"/>
              <a:t>ですから、「完璧な」答えを見つける必要はありません。本日の目標は、ベストなアイデアを選ぶことではなく、できるだけ多くのアイデアを出し合うことです。皆さんからのご提案の一つが、他のクラブの次なるPR成功のきっかけになるかもしれません。</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algn="l" rtl="0"/>
            <a:r>
              <a:rPr lang="ja" b="0" i="0" u="none" baseline="0"/>
              <a:t>‹#›</a:t>
            </a:r>
          </a:p>
        </p:txBody>
      </p:sp>
    </p:spTree>
    <p:extLst>
      <p:ext uri="{BB962C8B-B14F-4D97-AF65-F5344CB8AC3E}">
        <p14:creationId xmlns:p14="http://schemas.microsoft.com/office/powerpoint/2010/main" val="22500494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algn="l" rtl="0"/>
            <a:r>
              <a:rPr lang="ja" b="0" i="0" u="none" baseline="0"/>
              <a:t>2013年1月7日</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a:r>
              <a:rPr lang="ja" b="0" i="0" u="none" baseline="0"/>
              <a:t>クラブの認知度向上について考えるとき、多くの方々はFacebook、地元の新聞、チラシ、地域社会のイベントなどを思い浮かべるでしょう。</a:t>
            </a:r>
          </a:p>
          <a:p>
            <a:pPr algn="l" rtl="0"/>
            <a:r>
              <a:rPr lang="ja" b="0" i="0" u="none" baseline="0"/>
              <a:t>これらはどれも重要なツールであり、今後もコミュニケーション手段の一つとして大切に活用していくべきものです。</a:t>
            </a:r>
          </a:p>
          <a:p>
            <a:endParaRPr lang="ja"/>
          </a:p>
          <a:p>
            <a:pPr algn="l" rtl="0"/>
            <a:r>
              <a:rPr lang="ja" b="0" i="0" u="none" baseline="0"/>
              <a:t>しかし、地域社会も周囲の変化に合わせて適応していますし、技術は進化し続けています。それに伴い、人々が新しい組織を知るきっかけも変化しています。</a:t>
            </a:r>
          </a:p>
          <a:p>
            <a:endParaRPr lang="ja"/>
          </a:p>
          <a:p>
            <a:pPr algn="l" rtl="0"/>
            <a:r>
              <a:rPr lang="ja" b="0" i="0" u="none" baseline="0"/>
              <a:t>これらの変化は、少し違った視点から考える機会を私たちに与えてくれます。</a:t>
            </a:r>
          </a:p>
          <a:p>
            <a:pPr algn="l" rtl="0"/>
            <a:r>
              <a:rPr lang="ja" b="0" i="0" u="none" baseline="0"/>
              <a:t>自分たちでイベントを開催するのではなく、他の組織と提携するという方法もあるかもしれません。</a:t>
            </a:r>
          </a:p>
          <a:p>
            <a:pPr algn="l" rtl="0"/>
            <a:r>
              <a:rPr lang="ja" b="0" i="0" u="none" baseline="0"/>
              <a:t>ソーシャルメディアに写真アルバムを投稿する代わりに、短いビデオを作成するのも良いかもしれません。</a:t>
            </a:r>
          </a:p>
          <a:p>
            <a:endParaRPr lang="ja"/>
          </a:p>
          <a:p>
            <a:pPr algn="l" rtl="0"/>
            <a:r>
              <a:rPr lang="ja" b="0" i="0" u="none" baseline="0"/>
              <a:t>あるいは、資金調達イベントの参加人数を単に報告するのではなく、クラブのファンドレイザーによって人生に変化がもたらされた一人の女性や少女のストーリーを紹介するのもよいでしょう。</a:t>
            </a:r>
          </a:p>
          <a:p>
            <a:endParaRPr lang="ja"/>
          </a:p>
          <a:p>
            <a:pPr algn="l" rtl="0"/>
            <a:r>
              <a:rPr lang="ja" b="0" i="0" u="none" baseline="0"/>
              <a:t>時には、なじみのあるストーリーを新たな視点から伝えたり、これまで思いもよらなかった場所にいる人々に働きかけたりすることで、大きなインパクトが生まれることがあります。</a:t>
            </a:r>
          </a:p>
          <a:p>
            <a:endParaRPr lang="ja"/>
          </a:p>
          <a:p>
            <a:pPr algn="l" rtl="0"/>
            <a:r>
              <a:rPr lang="ja" b="0" i="0" u="none" baseline="0"/>
              <a:t>そして今日は、皆さんと一緒にその可能性を探っていきたいと思います。</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algn="l" rtl="0"/>
            <a:r>
              <a:rPr lang="ja" b="0" i="0" u="none" baseline="0"/>
              <a:t>‹#›</a:t>
            </a:r>
          </a:p>
        </p:txBody>
      </p:sp>
    </p:spTree>
    <p:extLst>
      <p:ext uri="{BB962C8B-B14F-4D97-AF65-F5344CB8AC3E}">
        <p14:creationId xmlns:p14="http://schemas.microsoft.com/office/powerpoint/2010/main" val="36903712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algn="l" rtl="0"/>
            <a:r>
              <a:rPr lang="ja" b="0" i="0" u="none" baseline="0"/>
              <a:t>2013年1月7日</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a:r>
              <a:rPr lang="ja" b="0" i="0" u="none" baseline="0"/>
              <a:t>早速始めましょう！これから3つ、皆さんに質問をします。各質問について、手を挙げて、アイデアを1つずつ一文で共有してください。詳しい説明は必要ありません。できるだけ多くのアイデアを出し合うことを目指しましょう。</a:t>
            </a:r>
          </a:p>
          <a:p>
            <a:endParaRPr lang="ja"/>
          </a:p>
          <a:p>
            <a:pPr algn="l" rtl="0"/>
            <a:r>
              <a:rPr lang="ja" b="0" i="0" u="none" baseline="0"/>
              <a:t>それぞれの回答の後、要点を把握するために少し間を置き、その後会話を続けていきます。</a:t>
            </a:r>
          </a:p>
          <a:p>
            <a:endParaRPr lang="ja"/>
          </a:p>
          <a:p>
            <a:pPr algn="l" rtl="0"/>
            <a:r>
              <a:rPr lang="ja" b="0" i="0" u="none" baseline="0"/>
              <a:t>準備はいいですか？</a:t>
            </a:r>
          </a:p>
          <a:p>
            <a:endParaRPr lang="ja"/>
          </a:p>
          <a:p>
            <a:pPr algn="l" rtl="0"/>
            <a:r>
              <a:rPr lang="ja" b="0" i="0" u="none" baseline="0"/>
              <a:t>第1問：</a:t>
            </a:r>
          </a:p>
          <a:p>
            <a:pPr algn="l" rtl="0"/>
            <a:r>
              <a:rPr lang="ja" b="0" i="0" u="none" baseline="0"/>
              <a:t>皆さんのクラブで効果的だった認知度向上のアイデアを一つ教えていただけますか？成果につながった施策はありましたか？ </a:t>
            </a:r>
          </a:p>
          <a:p>
            <a:endParaRPr lang="ja"/>
          </a:p>
          <a:p>
            <a:pPr algn="l" rtl="0"/>
            <a:r>
              <a:rPr lang="ja" b="0" i="0" u="none" baseline="0"/>
              <a:t>（数件の回答を受け付ける。）</a:t>
            </a:r>
          </a:p>
          <a:p>
            <a:endParaRPr lang="ja"/>
          </a:p>
          <a:p>
            <a:pPr algn="l" rtl="0"/>
            <a:r>
              <a:rPr lang="ja" b="0" i="0" u="none" baseline="0"/>
              <a:t>ありがとうございます。こんなにたくさんのアイデアが集まりました！</a:t>
            </a:r>
          </a:p>
          <a:p>
            <a:endParaRPr lang="ja"/>
          </a:p>
          <a:p>
            <a:pPr algn="l" rtl="0"/>
            <a:r>
              <a:rPr lang="ja" b="0" i="0" u="none" baseline="0"/>
              <a:t>第2問：</a:t>
            </a:r>
          </a:p>
          <a:p>
            <a:pPr algn="l" rtl="0"/>
            <a:r>
              <a:rPr lang="ja" b="0" i="0" u="none" baseline="0"/>
              <a:t>他のNGO、学校、企業、地域団体が行っていることで、皆さんのクラブにも役立ちそうなことはありますか？</a:t>
            </a:r>
          </a:p>
          <a:p>
            <a:endParaRPr lang="ja"/>
          </a:p>
          <a:p>
            <a:pPr algn="l" rtl="0"/>
            <a:r>
              <a:rPr lang="ja" b="0" i="0" u="none" baseline="0"/>
              <a:t>（複数の回答を受け付ける。）</a:t>
            </a:r>
          </a:p>
          <a:p>
            <a:endParaRPr lang="ja"/>
          </a:p>
          <a:p>
            <a:pPr algn="l" rtl="0"/>
            <a:r>
              <a:rPr lang="ja" b="0" i="0" u="none" baseline="0"/>
              <a:t>ありがとうございます！優れたアイデアは、他の人の取り組みを参考にし、それを自分たちの地域やクラブの達成目標に合わせてアレンジすることで生まれることがあります。</a:t>
            </a:r>
          </a:p>
          <a:p>
            <a:endParaRPr lang="ja"/>
          </a:p>
          <a:p>
            <a:pPr algn="l" rtl="0"/>
            <a:r>
              <a:rPr lang="ja" b="0" i="0" u="none" baseline="0"/>
              <a:t>第3問：</a:t>
            </a:r>
          </a:p>
          <a:p>
            <a:pPr algn="l" rtl="0"/>
            <a:r>
              <a:rPr lang="ja" b="0" i="0" u="none" baseline="0"/>
              <a:t>皆さんのクラブで今年試してみたい、新しい認知度向上のためのアイデアを一つ挙げていただけますか？ </a:t>
            </a:r>
          </a:p>
          <a:p>
            <a:endParaRPr lang="ja"/>
          </a:p>
          <a:p>
            <a:pPr algn="l" rtl="0"/>
            <a:r>
              <a:rPr lang="ja" b="0" i="0" u="none" baseline="0"/>
              <a:t>本日まだ話題に出ていないテーマについて思い浮かべてみてください。シンプルなものでも、大胆なものでも構いません。皆さんのクラブの認知度向上につながるアイデアであれば、どのようなことでもぜひお聞かせください！</a:t>
            </a:r>
          </a:p>
          <a:p>
            <a:endParaRPr lang="ja"/>
          </a:p>
          <a:p>
            <a:pPr algn="l" rtl="0"/>
            <a:r>
              <a:rPr lang="ja" b="0" i="0" u="none" baseline="0"/>
              <a:t>（複数の回答を集める。）</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algn="l" rtl="0"/>
            <a:r>
              <a:rPr lang="ja" b="0" i="0" u="none" baseline="0"/>
              <a:t>‹#›</a:t>
            </a:r>
          </a:p>
        </p:txBody>
      </p:sp>
    </p:spTree>
    <p:extLst>
      <p:ext uri="{BB962C8B-B14F-4D97-AF65-F5344CB8AC3E}">
        <p14:creationId xmlns:p14="http://schemas.microsoft.com/office/powerpoint/2010/main" val="27230720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algn="l" rtl="0"/>
            <a:r>
              <a:rPr lang="ja" b="0" i="0" u="none" baseline="0"/>
              <a:t>2013年1月7日</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a:r>
              <a:rPr lang="ja" b="0" i="0" u="none" baseline="0"/>
              <a:t>皆さん、ご協力ありがとうございます。皆さん、今日一緒に成し遂げたことを振り返ってみましょう。これだけ多くの素晴らしいアイデアを出し合うことができました。これらのアイデアが、今後の活動に役立ち、新たな成果につながることを願っています。</a:t>
            </a:r>
          </a:p>
          <a:p>
            <a:endParaRPr lang="ja"/>
          </a:p>
          <a:p>
            <a:pPr algn="l" rtl="0"/>
            <a:r>
              <a:rPr lang="ja" b="0" i="0" u="none" baseline="0"/>
              <a:t>挙手をお願いします。本日取り上げられたアイデアの中で、クラブに持ち帰って共有したいと思ったものは、少なくとも1つありますか？</a:t>
            </a:r>
          </a:p>
          <a:p>
            <a:endParaRPr lang="ja"/>
          </a:p>
          <a:p>
            <a:pPr algn="l" rtl="0"/>
            <a:r>
              <a:rPr lang="ja" b="0" i="0" u="none" baseline="0"/>
              <a:t>（一旦中断し、参加者の反応を確認する。）</a:t>
            </a:r>
          </a:p>
          <a:p>
            <a:endParaRPr lang="ja"/>
          </a:p>
          <a:p>
            <a:pPr algn="l" rtl="0"/>
            <a:r>
              <a:rPr lang="ja" b="0" i="0" u="none" baseline="0"/>
              <a:t>素晴らしいですね。まさにそれこそが、今日皆さんと話し合いたかったテーマです。</a:t>
            </a:r>
          </a:p>
          <a:p>
            <a:endParaRPr lang="ja"/>
          </a:p>
          <a:p>
            <a:pPr algn="l" rtl="0"/>
            <a:r>
              <a:rPr lang="ja" b="0" i="0" u="none" baseline="0"/>
              <a:t>今日皆さんと話し合ったことは、すべて一つの大切な目標につながっています。それは、より多くの人々に私たちの活動の意義を知ってもらい、ソロプチミストが地域社会にもたらしている変化を伝えることです。</a:t>
            </a:r>
          </a:p>
          <a:p>
            <a:endParaRPr lang="ja"/>
          </a:p>
          <a:p>
            <a:pPr algn="l" rtl="0"/>
            <a:r>
              <a:rPr lang="ja" b="0" i="0" u="none" baseline="0"/>
              <a:t>皆さんが共有する一つひとつのストーリー…</a:t>
            </a:r>
          </a:p>
          <a:p>
            <a:pPr algn="l" rtl="0"/>
            <a:r>
              <a:rPr lang="ja" b="0" i="0" u="none" baseline="0"/>
              <a:t>皆さんが築く一つひとつのパートナーシップ…</a:t>
            </a:r>
          </a:p>
          <a:p>
            <a:pPr algn="l" rtl="0"/>
            <a:r>
              <a:rPr lang="ja" b="0" i="0" u="none" baseline="0"/>
              <a:t>メディアで取り上げられた一つひとつの記事…</a:t>
            </a:r>
          </a:p>
          <a:p>
            <a:pPr algn="l" rtl="0"/>
            <a:r>
              <a:rPr lang="ja" b="0" i="0" u="none" baseline="0"/>
              <a:t>一つひとつのSNS投稿...</a:t>
            </a:r>
          </a:p>
          <a:p>
            <a:pPr algn="l" rtl="0"/>
            <a:r>
              <a:rPr lang="ja" b="0" i="0" u="none" baseline="0"/>
              <a:t>一つひとつの地域社会イベントが…</a:t>
            </a:r>
          </a:p>
          <a:p>
            <a:endParaRPr lang="ja"/>
          </a:p>
          <a:p>
            <a:pPr algn="l" rtl="0"/>
            <a:r>
              <a:rPr lang="ja" b="0" i="0" u="none" baseline="0"/>
              <a:t>…皆さんのクラブと、教育の機会を通じて女性と女児の経済的エンパワーメントを推進する素晴らしい活動を、より多くの人々に知ってもらうことにつながります。</a:t>
            </a:r>
          </a:p>
          <a:p>
            <a:endParaRPr lang="ja"/>
          </a:p>
          <a:p>
            <a:pPr algn="l" rtl="0"/>
            <a:r>
              <a:rPr lang="ja" b="0" i="0" u="none" baseline="0"/>
              <a:t>当団体の存在を知り、使命に共感してくれる人が増えるほど、パートナーとして協力したい、プロジェクトを支援したい、ボランティアとして活動に参加したい、そして会員になりたいと思う方々も増えていくでしょう。</a:t>
            </a:r>
          </a:p>
          <a:p>
            <a:endParaRPr lang="ja"/>
          </a:p>
          <a:p>
            <a:pPr algn="l" rtl="0"/>
            <a:r>
              <a:rPr lang="ja" b="0" i="0" u="none" baseline="0"/>
              <a:t>そして、先日「夢による推進」メンバーシップ・キャンペーンがスタートしたこともあり、これは認知度の向上がクラブの会員獲得にどのようにつながるかを考える絶好の機会となります。クラブの活動を広く発信し、ソロプチミストが社会にもたらしているインパクトを伝えるたびに、入会希望者の方々に私たちの存在を知ってもらい、自分もその一員として活動する姿を思い描いてもらうきっかけをつくることができます。</a:t>
            </a:r>
          </a:p>
          <a:p>
            <a:endParaRPr lang="ja"/>
          </a:p>
          <a:p>
            <a:pPr algn="l" rtl="0"/>
            <a:r>
              <a:rPr lang="ja" b="0" i="0" u="none" baseline="0"/>
              <a:t>大きな成果は、必ずしも特別なことをすることで生まれるとは限りません。いつものストーリーを新しい視点から伝えたり、これまでとは違う方法を試したり、新たな層の人々にアプローチしたりすることが、大きな変化につながることもあります。</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algn="l" rtl="0"/>
            <a:r>
              <a:rPr lang="ja" b="0" i="0" u="none" baseline="0"/>
              <a:t>‹#›</a:t>
            </a:r>
          </a:p>
        </p:txBody>
      </p:sp>
    </p:spTree>
    <p:extLst>
      <p:ext uri="{BB962C8B-B14F-4D97-AF65-F5344CB8AC3E}">
        <p14:creationId xmlns:p14="http://schemas.microsoft.com/office/powerpoint/2010/main" val="14554101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algn="l" rtl="0"/>
            <a:r>
              <a:rPr lang="ja" b="0" i="0" u="none" baseline="0"/>
              <a:t>2013年1月7日</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a:r>
              <a:rPr lang="ja" b="0" i="0" u="none" baseline="0"/>
              <a:t>本日は、皆さんの熱意あふれるご参加と、たくさんのアイデアを共有していただき、ありがとうございました。</a:t>
            </a:r>
          </a:p>
          <a:p>
            <a:endParaRPr lang="ja"/>
          </a:p>
          <a:p>
            <a:pPr algn="l" rtl="0"/>
            <a:r>
              <a:rPr lang="ja" b="0" i="0" u="none" baseline="0"/>
              <a:t>ソロプチミストの大きな強みの一つは、互いに学び合い、成長できることです。どのクラブにも、他のクラブのヒントや刺激となる経験や成功事例、そして創意工夫にあふれたアイデアがあります。本日、私たちはアイデアを共有し合うことで、どれほど大きな成果につながる可能性があるかを実感しました。</a:t>
            </a:r>
          </a:p>
          <a:p>
            <a:endParaRPr lang="ja"/>
          </a:p>
          <a:p>
            <a:pPr algn="l" rtl="0"/>
            <a:r>
              <a:rPr lang="ja" b="0" i="0" u="none" baseline="0"/>
              <a:t>ご共有いただいた優れたアイデアの数々をまとめ、私からSIA連盟事務局のマーケティング&amp;コミュニケーション部門に送ります。そこで、リジョン全体から出たアイデアが集約されます。その中から、SIAのブログで紹介されたり、連盟全体のクラブ活動の今後のリソース形成に繋がるアイデアが生まれるかもしれません。</a:t>
            </a:r>
          </a:p>
          <a:p>
            <a:endParaRPr lang="ja"/>
          </a:p>
          <a:p>
            <a:pPr algn="l" rtl="0"/>
            <a:r>
              <a:rPr lang="ja" b="0" i="0" u="none" baseline="0"/>
              <a:t>これらのアイデアが連盟全体の各クラブで共有されることで、クラブの認知度や地域社会での存在感を高めるとともに、より多くの人々にソロプチミストへの関心を持ってもらうための、新たな取り組みのヒントとなることを願っています。</a:t>
            </a:r>
          </a:p>
          <a:p>
            <a:endParaRPr lang="ja"/>
          </a:p>
          <a:p>
            <a:pPr algn="l" rtl="0"/>
            <a:r>
              <a:rPr lang="ja" b="0" i="0" u="none" baseline="0"/>
              <a:t>改めまして、皆さまのご参加と創意工夫、そして互いに学び合う姿勢に、心より感謝申し上げます。本日の話し合いが皆さまにとって新たなインスピレーションとなり、クラブの活動をより広く発信し、その影響力をさらに高め、より多くの女性と女児が夢を実現できるよう後押しするための、新しいアイデアを一つでも持ち帰っていただければ幸いです。</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algn="l" rtl="0"/>
            <a:r>
              <a:rPr lang="ja" b="0" i="0" u="none" baseline="0"/>
              <a:t>‹#›</a:t>
            </a:r>
          </a:p>
        </p:txBody>
      </p:sp>
    </p:spTree>
    <p:extLst>
      <p:ext uri="{BB962C8B-B14F-4D97-AF65-F5344CB8AC3E}">
        <p14:creationId xmlns:p14="http://schemas.microsoft.com/office/powerpoint/2010/main" val="20638598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8/19/26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8/19/26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8/19/26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b="0" i="0">
                <a:solidFill>
                  <a:schemeClr val="tx1">
                    <a:tint val="75000"/>
                  </a:schemeClr>
                </a:solidFill>
                <a:latin typeface="MS PGothic" panose="020B0600070205080204" pitchFamily="34" charset="-128"/>
              </a:defRPr>
            </a:lvl1pPr>
          </a:lstStyle>
          <a:p>
            <a:fld id="{1D8BD707-D9CF-40AE-B4C6-C98DA3205C09}" type="datetimeFigureOut">
              <a:rPr lang="en-US" smtClean="0"/>
              <a:pPr/>
              <a:t>8/19/26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b="0" i="0">
                <a:solidFill>
                  <a:schemeClr val="tx1">
                    <a:tint val="75000"/>
                  </a:schemeClr>
                </a:solidFill>
                <a:latin typeface="MS PGothic" panose="020B0600070205080204" pitchFamily="34" charset="-128"/>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b="0" i="0">
                <a:solidFill>
                  <a:schemeClr val="tx1">
                    <a:tint val="75000"/>
                  </a:schemeClr>
                </a:solidFill>
                <a:latin typeface="MS PGothic" panose="020B0600070205080204" pitchFamily="34" charset="-128"/>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b="0" i="0" kern="1200">
          <a:solidFill>
            <a:schemeClr val="tx1"/>
          </a:solidFill>
          <a:latin typeface="MS PGothic" panose="020B0600070205080204" pitchFamily="34" charset="-128"/>
          <a:ea typeface="+mj-ea"/>
          <a:cs typeface="+mj-cs"/>
        </a:defRPr>
      </a:lvl1pPr>
    </p:titleStyle>
    <p:bodyStyle>
      <a:lvl1pPr marL="342900" indent="-342900" algn="l" defTabSz="914400" rtl="0" eaLnBrk="1" latinLnBrk="0" hangingPunct="1">
        <a:spcBef>
          <a:spcPct val="20000"/>
        </a:spcBef>
        <a:buFont typeface="Arial" pitchFamily="34" charset="0"/>
        <a:buChar char="•"/>
        <a:defRPr sz="3200" b="0" i="0" kern="1200">
          <a:solidFill>
            <a:schemeClr val="tx1"/>
          </a:solidFill>
          <a:latin typeface="MS PGothic" panose="020B0600070205080204" pitchFamily="34" charset="-128"/>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S PGothic" panose="020B0600070205080204" pitchFamily="34" charset="-128"/>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S PGothic" panose="020B0600070205080204" pitchFamily="34" charset="-128"/>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S PGothic" panose="020B0600070205080204" pitchFamily="34" charset="-128"/>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S PGothic" panose="020B0600070205080204" pitchFamily="34" charset="-128"/>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svg"/></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1.sv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sv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svg"/></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102074" flipH="1">
            <a:off x="-3770915" y="2690215"/>
            <a:ext cx="18545990" cy="14027512"/>
          </a:xfrm>
          <a:custGeom>
            <a:avLst/>
            <a:gdLst/>
            <a:ahLst/>
            <a:cxnLst/>
            <a:rect l="l" t="t" r="r" b="b"/>
            <a:pathLst>
              <a:path w="18545990" h="14027512">
                <a:moveTo>
                  <a:pt x="18545990" y="0"/>
                </a:moveTo>
                <a:lnTo>
                  <a:pt x="0" y="0"/>
                </a:lnTo>
                <a:lnTo>
                  <a:pt x="0" y="14027512"/>
                </a:lnTo>
                <a:lnTo>
                  <a:pt x="18545990" y="14027512"/>
                </a:lnTo>
                <a:lnTo>
                  <a:pt x="18545990"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ja" dirty="0">
              <a:latin typeface="MS PGothic" panose="020B0600070205080204" pitchFamily="34" charset="-128"/>
            </a:endParaRPr>
          </a:p>
        </p:txBody>
      </p:sp>
      <p:sp>
        <p:nvSpPr>
          <p:cNvPr id="3" name="Freeform 3"/>
          <p:cNvSpPr/>
          <p:nvPr/>
        </p:nvSpPr>
        <p:spPr>
          <a:xfrm rot="1102074" flipH="1">
            <a:off x="-4375306" y="4594391"/>
            <a:ext cx="16114424" cy="12188364"/>
          </a:xfrm>
          <a:custGeom>
            <a:avLst/>
            <a:gdLst/>
            <a:ahLst/>
            <a:cxnLst/>
            <a:rect l="l" t="t" r="r" b="b"/>
            <a:pathLst>
              <a:path w="16114424" h="12188364">
                <a:moveTo>
                  <a:pt x="16114424" y="0"/>
                </a:moveTo>
                <a:lnTo>
                  <a:pt x="0" y="0"/>
                </a:lnTo>
                <a:lnTo>
                  <a:pt x="0" y="12188364"/>
                </a:lnTo>
                <a:lnTo>
                  <a:pt x="16114424" y="12188364"/>
                </a:lnTo>
                <a:lnTo>
                  <a:pt x="16114424"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ja" dirty="0">
              <a:latin typeface="MS PGothic" panose="020B0600070205080204" pitchFamily="34" charset="-128"/>
            </a:endParaRPr>
          </a:p>
        </p:txBody>
      </p:sp>
      <p:sp>
        <p:nvSpPr>
          <p:cNvPr id="4" name="Freeform 4"/>
          <p:cNvSpPr/>
          <p:nvPr/>
        </p:nvSpPr>
        <p:spPr>
          <a:xfrm>
            <a:off x="7887390" y="9360400"/>
            <a:ext cx="176421" cy="176421"/>
          </a:xfrm>
          <a:custGeom>
            <a:avLst/>
            <a:gdLst/>
            <a:ahLst/>
            <a:cxnLst/>
            <a:rect l="l" t="t" r="r" b="b"/>
            <a:pathLst>
              <a:path w="176421" h="176421">
                <a:moveTo>
                  <a:pt x="0" y="0"/>
                </a:moveTo>
                <a:lnTo>
                  <a:pt x="176421" y="0"/>
                </a:lnTo>
                <a:lnTo>
                  <a:pt x="176421" y="176421"/>
                </a:lnTo>
                <a:lnTo>
                  <a:pt x="0" y="17642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ja" dirty="0">
              <a:latin typeface="MS PGothic" panose="020B0600070205080204" pitchFamily="34" charset="-128"/>
            </a:endParaRPr>
          </a:p>
        </p:txBody>
      </p:sp>
      <p:sp>
        <p:nvSpPr>
          <p:cNvPr id="5" name="TextBox 5"/>
          <p:cNvSpPr txBox="1"/>
          <p:nvPr/>
        </p:nvSpPr>
        <p:spPr>
          <a:xfrm>
            <a:off x="692558" y="4776027"/>
            <a:ext cx="11355003" cy="1710276"/>
          </a:xfrm>
          <a:prstGeom prst="rect">
            <a:avLst/>
          </a:prstGeom>
        </p:spPr>
        <p:txBody>
          <a:bodyPr lIns="0" tIns="0" rIns="0" bIns="0" rtlCol="0" anchor="t">
            <a:spAutoFit/>
          </a:bodyPr>
          <a:lstStyle/>
          <a:p>
            <a:pPr algn="l" rtl="0">
              <a:lnSpc>
                <a:spcPts val="7125"/>
              </a:lnSpc>
            </a:pPr>
            <a:r>
              <a:rPr lang="ja" sz="5400" u="none" baseline="0" dirty="0">
                <a:solidFill>
                  <a:srgbClr val="518BC9"/>
                </a:solidFill>
                <a:latin typeface="MS Gothic" panose="020B0609070205080204" pitchFamily="49" charset="-128"/>
                <a:ea typeface="MS Gothic" panose="020B0609070205080204" pitchFamily="49" charset="-128"/>
                <a:cs typeface="Calibri (MS) Bold"/>
                <a:sym typeface="Calibri (MS) Bold"/>
              </a:rPr>
              <a:t>クラブの認知度向上のためのクリエイティブな方法（2026〜2027年）</a:t>
            </a:r>
          </a:p>
        </p:txBody>
      </p:sp>
      <p:sp>
        <p:nvSpPr>
          <p:cNvPr id="6" name="Freeform 6"/>
          <p:cNvSpPr/>
          <p:nvPr/>
        </p:nvSpPr>
        <p:spPr>
          <a:xfrm rot="-10181517" flipH="1">
            <a:off x="9830672" y="-3985155"/>
            <a:ext cx="11520966" cy="8714040"/>
          </a:xfrm>
          <a:custGeom>
            <a:avLst/>
            <a:gdLst/>
            <a:ahLst/>
            <a:cxnLst/>
            <a:rect l="l" t="t" r="r" b="b"/>
            <a:pathLst>
              <a:path w="11520966" h="8714040">
                <a:moveTo>
                  <a:pt x="11520966" y="0"/>
                </a:moveTo>
                <a:lnTo>
                  <a:pt x="0" y="0"/>
                </a:lnTo>
                <a:lnTo>
                  <a:pt x="0" y="8714040"/>
                </a:lnTo>
                <a:lnTo>
                  <a:pt x="11520966" y="8714040"/>
                </a:lnTo>
                <a:lnTo>
                  <a:pt x="11520966"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ja" dirty="0">
              <a:latin typeface="MS PGothic" panose="020B0600070205080204" pitchFamily="34" charset="-128"/>
            </a:endParaRPr>
          </a:p>
        </p:txBody>
      </p:sp>
      <p:sp>
        <p:nvSpPr>
          <p:cNvPr id="7" name="Freeform 7"/>
          <p:cNvSpPr/>
          <p:nvPr/>
        </p:nvSpPr>
        <p:spPr>
          <a:xfrm>
            <a:off x="13398698" y="1213427"/>
            <a:ext cx="2378128" cy="3562836"/>
          </a:xfrm>
          <a:custGeom>
            <a:avLst/>
            <a:gdLst/>
            <a:ahLst/>
            <a:cxnLst/>
            <a:rect l="l" t="t" r="r" b="b"/>
            <a:pathLst>
              <a:path w="2378128" h="3562836">
                <a:moveTo>
                  <a:pt x="0" y="0"/>
                </a:moveTo>
                <a:lnTo>
                  <a:pt x="2378127" y="0"/>
                </a:lnTo>
                <a:lnTo>
                  <a:pt x="2378127" y="3562836"/>
                </a:lnTo>
                <a:lnTo>
                  <a:pt x="0" y="3562836"/>
                </a:lnTo>
                <a:lnTo>
                  <a:pt x="0" y="0"/>
                </a:lnTo>
                <a:close/>
              </a:path>
            </a:pathLst>
          </a:custGeom>
          <a:blipFill>
            <a:blip r:embed="rId5"/>
            <a:stretch>
              <a:fillRect/>
            </a:stretch>
          </a:blipFill>
        </p:spPr>
        <p:txBody>
          <a:bodyPr/>
          <a:lstStyle/>
          <a:p>
            <a:endParaRPr lang="ja" dirty="0">
              <a:latin typeface="MS PGothic" panose="020B0600070205080204" pitchFamily="34" charset="-128"/>
            </a:endParaRPr>
          </a:p>
        </p:txBody>
      </p:sp>
      <p:sp>
        <p:nvSpPr>
          <p:cNvPr id="8" name="TextBox 8"/>
          <p:cNvSpPr txBox="1"/>
          <p:nvPr/>
        </p:nvSpPr>
        <p:spPr>
          <a:xfrm>
            <a:off x="806858" y="9331572"/>
            <a:ext cx="7092543" cy="283732"/>
          </a:xfrm>
          <a:prstGeom prst="rect">
            <a:avLst/>
          </a:prstGeom>
        </p:spPr>
        <p:txBody>
          <a:bodyPr lIns="0" tIns="0" rIns="0" bIns="0" rtlCol="0" anchor="t">
            <a:spAutoFit/>
          </a:bodyPr>
          <a:lstStyle/>
          <a:p>
            <a:pPr algn="l" rtl="0">
              <a:lnSpc>
                <a:spcPts val="2541"/>
              </a:lnSpc>
            </a:pPr>
            <a:r>
              <a:rPr lang="ja" sz="2000" u="none" spc="109" baseline="0" dirty="0">
                <a:solidFill>
                  <a:srgbClr val="293374"/>
                </a:solidFill>
                <a:latin typeface="MS PGothic" panose="020B0600070205080204" pitchFamily="34" charset="-128"/>
                <a:ea typeface="MS PGothic" panose="020B0600070205080204" pitchFamily="34" charset="-128"/>
                <a:cs typeface="Calibri (MS) Bold"/>
                <a:sym typeface="Calibri (MS) Bold"/>
              </a:rPr>
              <a:t>SOROPTIMIST INTERNATIONAL OF THE AMERICAS, INC</a:t>
            </a:r>
          </a:p>
        </p:txBody>
      </p:sp>
      <p:sp>
        <p:nvSpPr>
          <p:cNvPr id="9" name="TextBox 9"/>
          <p:cNvSpPr txBox="1"/>
          <p:nvPr/>
        </p:nvSpPr>
        <p:spPr>
          <a:xfrm>
            <a:off x="766446" y="6598793"/>
            <a:ext cx="6243954" cy="814134"/>
          </a:xfrm>
          <a:prstGeom prst="rect">
            <a:avLst/>
          </a:prstGeom>
        </p:spPr>
        <p:txBody>
          <a:bodyPr wrap="square" lIns="0" tIns="0" rIns="0" bIns="0" rtlCol="0" anchor="t">
            <a:spAutoFit/>
          </a:bodyPr>
          <a:lstStyle/>
          <a:p>
            <a:pPr algn="l" rtl="0">
              <a:lnSpc>
                <a:spcPts val="7250"/>
              </a:lnSpc>
            </a:pPr>
            <a:r>
              <a:rPr lang="ja" sz="5178" u="none" baseline="0" dirty="0">
                <a:solidFill>
                  <a:srgbClr val="76B3F6"/>
                </a:solidFill>
                <a:latin typeface="MS Gothic" panose="020B0609070205080204" pitchFamily="49" charset="-128"/>
                <a:ea typeface="MS Gothic" panose="020B0609070205080204" pitchFamily="49" charset="-128"/>
                <a:cs typeface="Calibri (MS) Bold"/>
                <a:sym typeface="Calibri (MS) Bold"/>
              </a:rPr>
              <a:t>2026年度秋季大会</a:t>
            </a:r>
          </a:p>
        </p:txBody>
      </p:sp>
      <p:sp>
        <p:nvSpPr>
          <p:cNvPr id="10" name="TextBox 10"/>
          <p:cNvSpPr txBox="1"/>
          <p:nvPr/>
        </p:nvSpPr>
        <p:spPr>
          <a:xfrm>
            <a:off x="766446" y="4067140"/>
            <a:ext cx="11355003" cy="602729"/>
          </a:xfrm>
          <a:prstGeom prst="rect">
            <a:avLst/>
          </a:prstGeom>
        </p:spPr>
        <p:txBody>
          <a:bodyPr lIns="0" tIns="0" rIns="0" bIns="0" rtlCol="0" anchor="t">
            <a:spAutoFit/>
          </a:bodyPr>
          <a:lstStyle/>
          <a:p>
            <a:pPr algn="l" rtl="0">
              <a:lnSpc>
                <a:spcPts val="4743"/>
              </a:lnSpc>
            </a:pPr>
            <a:r>
              <a:rPr lang="ja" sz="5100" u="none" baseline="0" dirty="0">
                <a:solidFill>
                  <a:srgbClr val="293374"/>
                </a:solidFill>
                <a:latin typeface="MS Gothic" panose="020B0609070205080204" pitchFamily="49" charset="-128"/>
                <a:ea typeface="MS Gothic" panose="020B0609070205080204" pitchFamily="49" charset="-128"/>
                <a:cs typeface="Calibri (MS) Bold"/>
                <a:sym typeface="Calibri (MS) Bold"/>
              </a:rPr>
              <a:t>従来のアウトリーチの枠を超えて</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412844" y="4510136"/>
            <a:ext cx="1462312" cy="1266728"/>
          </a:xfrm>
          <a:custGeom>
            <a:avLst/>
            <a:gdLst/>
            <a:ahLst/>
            <a:cxnLst/>
            <a:rect l="l" t="t" r="r" b="b"/>
            <a:pathLst>
              <a:path w="1462312" h="1266728">
                <a:moveTo>
                  <a:pt x="0" y="0"/>
                </a:moveTo>
                <a:lnTo>
                  <a:pt x="1462312" y="0"/>
                </a:lnTo>
                <a:lnTo>
                  <a:pt x="1462312" y="1266728"/>
                </a:lnTo>
                <a:lnTo>
                  <a:pt x="0" y="1266728"/>
                </a:lnTo>
                <a:lnTo>
                  <a:pt x="0" y="0"/>
                </a:lnTo>
                <a:close/>
              </a:path>
            </a:pathLst>
          </a:custGeom>
          <a:blipFill>
            <a:blip>
              <a:extLst>
                <a:ext uri="{96DAC541-7B7A-43D3-8B79-37D633B846F1}">
                  <asvg:svgBlip xmlns:asvg="http://schemas.microsoft.com/office/drawing/2016/SVG/main" r:embed="rId3"/>
                </a:ext>
              </a:extLst>
            </a:blip>
            <a:stretch>
              <a:fillRect l="-151" r="-151"/>
            </a:stretch>
          </a:blipFill>
        </p:spPr>
        <p:txBody>
          <a:bodyPr/>
          <a:lstStyle/>
          <a:p>
            <a:endParaRPr lang="ja" dirty="0">
              <a:latin typeface="MS PGothic" panose="020B0600070205080204" pitchFamily="34" charset="-128"/>
            </a:endParaRPr>
          </a:p>
        </p:txBody>
      </p:sp>
      <p:sp>
        <p:nvSpPr>
          <p:cNvPr id="3" name="Freeform 3"/>
          <p:cNvSpPr/>
          <p:nvPr/>
        </p:nvSpPr>
        <p:spPr>
          <a:xfrm rot="-6203709" flipH="1">
            <a:off x="8477269" y="69379"/>
            <a:ext cx="13417146" cy="10148242"/>
          </a:xfrm>
          <a:custGeom>
            <a:avLst/>
            <a:gdLst/>
            <a:ahLst/>
            <a:cxnLst/>
            <a:rect l="l" t="t" r="r" b="b"/>
            <a:pathLst>
              <a:path w="13417146" h="10148242">
                <a:moveTo>
                  <a:pt x="13417146" y="0"/>
                </a:moveTo>
                <a:lnTo>
                  <a:pt x="0" y="0"/>
                </a:lnTo>
                <a:lnTo>
                  <a:pt x="0" y="10148242"/>
                </a:lnTo>
                <a:lnTo>
                  <a:pt x="13417146" y="10148242"/>
                </a:lnTo>
                <a:lnTo>
                  <a:pt x="13417146"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ja" dirty="0">
              <a:latin typeface="MS PGothic" panose="020B0600070205080204" pitchFamily="34" charset="-128"/>
            </a:endParaRPr>
          </a:p>
        </p:txBody>
      </p:sp>
      <p:grpSp>
        <p:nvGrpSpPr>
          <p:cNvPr id="4" name="Group 4"/>
          <p:cNvGrpSpPr/>
          <p:nvPr/>
        </p:nvGrpSpPr>
        <p:grpSpPr>
          <a:xfrm>
            <a:off x="10439988" y="1562751"/>
            <a:ext cx="6819312" cy="6819312"/>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l="-25187" r="-25187"/>
              </a:stretch>
            </a:blipFill>
          </p:spPr>
          <p:txBody>
            <a:bodyPr/>
            <a:lstStyle/>
            <a:p>
              <a:endParaRPr lang="ja" dirty="0">
                <a:latin typeface="MS PGothic" panose="020B0600070205080204" pitchFamily="34" charset="-128"/>
              </a:endParaRPr>
            </a:p>
          </p:txBody>
        </p:sp>
      </p:grpSp>
      <p:sp>
        <p:nvSpPr>
          <p:cNvPr id="6" name="TextBox 6"/>
          <p:cNvSpPr txBox="1"/>
          <p:nvPr/>
        </p:nvSpPr>
        <p:spPr>
          <a:xfrm>
            <a:off x="1467764" y="2659380"/>
            <a:ext cx="8153208" cy="1846659"/>
          </a:xfrm>
          <a:prstGeom prst="rect">
            <a:avLst/>
          </a:prstGeom>
        </p:spPr>
        <p:txBody>
          <a:bodyPr lIns="0" tIns="0" rIns="0" bIns="0" rtlCol="0" anchor="t">
            <a:spAutoFit/>
          </a:bodyPr>
          <a:lstStyle/>
          <a:p>
            <a:pPr algn="just" rtl="0">
              <a:lnSpc>
                <a:spcPts val="7215"/>
              </a:lnSpc>
            </a:pPr>
            <a:r>
              <a:rPr lang="ja" sz="6500" u="none" baseline="0" dirty="0">
                <a:solidFill>
                  <a:srgbClr val="293374"/>
                </a:solidFill>
                <a:latin typeface="MS Gothic" panose="020B0609070205080204" pitchFamily="49" charset="-128"/>
                <a:ea typeface="MS Gothic" panose="020B0609070205080204" pitchFamily="49" charset="-128"/>
                <a:cs typeface="Calibri (MS) Bold"/>
                <a:sym typeface="Calibri (MS) Bold"/>
              </a:rPr>
              <a:t>互いから </a:t>
            </a:r>
          </a:p>
          <a:p>
            <a:pPr algn="just" rtl="0">
              <a:lnSpc>
                <a:spcPts val="7215"/>
              </a:lnSpc>
            </a:pPr>
            <a:r>
              <a:rPr lang="ja" sz="6500" u="none" baseline="0" dirty="0">
                <a:solidFill>
                  <a:srgbClr val="293374"/>
                </a:solidFill>
                <a:latin typeface="MS Gothic" panose="020B0609070205080204" pitchFamily="49" charset="-128"/>
                <a:ea typeface="MS Gothic" panose="020B0609070205080204" pitchFamily="49" charset="-128"/>
                <a:cs typeface="Calibri (MS) Bold"/>
                <a:sym typeface="Calibri (MS) Bold"/>
              </a:rPr>
              <a:t>学びましょう！</a:t>
            </a:r>
          </a:p>
        </p:txBody>
      </p:sp>
      <p:sp>
        <p:nvSpPr>
          <p:cNvPr id="7" name="Freeform 7"/>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6"/>
            <a:stretch>
              <a:fillRect t="-74" b="-74"/>
            </a:stretch>
          </a:blipFill>
        </p:spPr>
        <p:txBody>
          <a:bodyPr/>
          <a:lstStyle/>
          <a:p>
            <a:endParaRPr lang="ja" dirty="0">
              <a:latin typeface="MS PGothic" panose="020B0600070205080204" pitchFamily="34" charset="-128"/>
            </a:endParaRPr>
          </a:p>
        </p:txBody>
      </p:sp>
      <p:sp>
        <p:nvSpPr>
          <p:cNvPr id="8" name="TextBox 8"/>
          <p:cNvSpPr txBox="1"/>
          <p:nvPr/>
        </p:nvSpPr>
        <p:spPr>
          <a:xfrm>
            <a:off x="2299435" y="5894153"/>
            <a:ext cx="9224481" cy="577787"/>
          </a:xfrm>
          <a:prstGeom prst="rect">
            <a:avLst/>
          </a:prstGeom>
        </p:spPr>
        <p:txBody>
          <a:bodyPr lIns="0" tIns="0" rIns="0" bIns="0" rtlCol="0" anchor="t">
            <a:spAutoFit/>
          </a:bodyPr>
          <a:lstStyle/>
          <a:p>
            <a:pPr algn="l" rtl="0">
              <a:lnSpc>
                <a:spcPts val="5400"/>
              </a:lnSpc>
            </a:pPr>
            <a:r>
              <a:rPr lang="ja" sz="2700" b="0" i="0" u="none" baseline="0" dirty="0">
                <a:solidFill>
                  <a:srgbClr val="000000"/>
                </a:solidFill>
                <a:latin typeface="MS Gothic" panose="020B0609070205080204" pitchFamily="49" charset="-128"/>
                <a:ea typeface="MS Gothic" panose="020B0609070205080204" pitchFamily="49" charset="-128"/>
                <a:cs typeface="Calibri (MS)"/>
                <a:sym typeface="Calibri (MS)"/>
              </a:rPr>
              <a:t>互いに刺激し合う</a:t>
            </a:r>
          </a:p>
        </p:txBody>
      </p:sp>
      <p:sp>
        <p:nvSpPr>
          <p:cNvPr id="9" name="TextBox 9"/>
          <p:cNvSpPr txBox="1"/>
          <p:nvPr/>
        </p:nvSpPr>
        <p:spPr>
          <a:xfrm>
            <a:off x="2299435" y="6856310"/>
            <a:ext cx="8508517" cy="577787"/>
          </a:xfrm>
          <a:prstGeom prst="rect">
            <a:avLst/>
          </a:prstGeom>
        </p:spPr>
        <p:txBody>
          <a:bodyPr lIns="0" tIns="0" rIns="0" bIns="0" rtlCol="0" anchor="t">
            <a:spAutoFit/>
          </a:bodyPr>
          <a:lstStyle/>
          <a:p>
            <a:pPr algn="l" rtl="0">
              <a:lnSpc>
                <a:spcPts val="5400"/>
              </a:lnSpc>
            </a:pPr>
            <a:r>
              <a:rPr lang="ja" sz="2700" b="0" i="0" u="none" baseline="0" dirty="0">
                <a:solidFill>
                  <a:srgbClr val="000000"/>
                </a:solidFill>
                <a:latin typeface="MS Gothic" panose="020B0609070205080204" pitchFamily="49" charset="-128"/>
                <a:ea typeface="MS Gothic" panose="020B0609070205080204" pitchFamily="49" charset="-128"/>
                <a:cs typeface="Calibri (MS)"/>
                <a:sym typeface="Calibri (MS)"/>
              </a:rPr>
              <a:t>認知度向上のアイデア集を作成する </a:t>
            </a:r>
          </a:p>
        </p:txBody>
      </p:sp>
      <p:grpSp>
        <p:nvGrpSpPr>
          <p:cNvPr id="10" name="Group 10"/>
          <p:cNvGrpSpPr/>
          <p:nvPr/>
        </p:nvGrpSpPr>
        <p:grpSpPr>
          <a:xfrm rot="5400000">
            <a:off x="1436474" y="5231940"/>
            <a:ext cx="500647" cy="438066"/>
            <a:chOff x="0" y="0"/>
            <a:chExt cx="812800" cy="711200"/>
          </a:xfrm>
        </p:grpSpPr>
        <p:sp>
          <p:nvSpPr>
            <p:cNvPr id="11" name="Freeform 11"/>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101852">
                <a:alpha val="89804"/>
              </a:srgbClr>
            </a:solidFill>
          </p:spPr>
          <p:txBody>
            <a:bodyPr/>
            <a:lstStyle/>
            <a:p>
              <a:endParaRPr lang="ja" dirty="0">
                <a:latin typeface="MS PGothic" panose="020B0600070205080204" pitchFamily="34" charset="-128"/>
              </a:endParaRPr>
            </a:p>
          </p:txBody>
        </p:sp>
        <p:sp>
          <p:nvSpPr>
            <p:cNvPr id="12" name="TextBox 12"/>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MS PGothic" panose="020B0600070205080204" pitchFamily="34" charset="-128"/>
              </a:endParaRPr>
            </a:p>
          </p:txBody>
        </p:sp>
      </p:grpSp>
      <p:grpSp>
        <p:nvGrpSpPr>
          <p:cNvPr id="13" name="Group 13"/>
          <p:cNvGrpSpPr/>
          <p:nvPr/>
        </p:nvGrpSpPr>
        <p:grpSpPr>
          <a:xfrm rot="5400000">
            <a:off x="1436474" y="7102865"/>
            <a:ext cx="500647" cy="438066"/>
            <a:chOff x="0" y="0"/>
            <a:chExt cx="812800" cy="711200"/>
          </a:xfrm>
        </p:grpSpPr>
        <p:sp>
          <p:nvSpPr>
            <p:cNvPr id="14" name="Freeform 14"/>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BB4075">
                <a:alpha val="89804"/>
              </a:srgbClr>
            </a:solidFill>
          </p:spPr>
          <p:txBody>
            <a:bodyPr/>
            <a:lstStyle/>
            <a:p>
              <a:endParaRPr lang="ja" dirty="0">
                <a:latin typeface="MS PGothic" panose="020B0600070205080204" pitchFamily="34" charset="-128"/>
              </a:endParaRPr>
            </a:p>
          </p:txBody>
        </p:sp>
        <p:sp>
          <p:nvSpPr>
            <p:cNvPr id="15" name="TextBox 15"/>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MS PGothic" panose="020B0600070205080204" pitchFamily="34" charset="-128"/>
              </a:endParaRPr>
            </a:p>
          </p:txBody>
        </p:sp>
      </p:grpSp>
      <p:grpSp>
        <p:nvGrpSpPr>
          <p:cNvPr id="16" name="Group 16"/>
          <p:cNvGrpSpPr/>
          <p:nvPr/>
        </p:nvGrpSpPr>
        <p:grpSpPr>
          <a:xfrm rot="5400000">
            <a:off x="1436474" y="6141208"/>
            <a:ext cx="500647" cy="438066"/>
            <a:chOff x="0" y="0"/>
            <a:chExt cx="812800" cy="711200"/>
          </a:xfrm>
        </p:grpSpPr>
        <p:sp>
          <p:nvSpPr>
            <p:cNvPr id="17" name="Freeform 17"/>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518BC9">
                <a:alpha val="89804"/>
              </a:srgbClr>
            </a:solidFill>
          </p:spPr>
          <p:txBody>
            <a:bodyPr/>
            <a:lstStyle/>
            <a:p>
              <a:endParaRPr lang="ja" dirty="0">
                <a:latin typeface="MS PGothic" panose="020B0600070205080204" pitchFamily="34" charset="-128"/>
              </a:endParaRPr>
            </a:p>
          </p:txBody>
        </p:sp>
        <p:sp>
          <p:nvSpPr>
            <p:cNvPr id="18" name="TextBox 18"/>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MS PGothic" panose="020B0600070205080204" pitchFamily="34" charset="-128"/>
              </a:endParaRPr>
            </a:p>
          </p:txBody>
        </p:sp>
      </p:grpSp>
      <p:sp>
        <p:nvSpPr>
          <p:cNvPr id="19" name="TextBox 19"/>
          <p:cNvSpPr txBox="1"/>
          <p:nvPr/>
        </p:nvSpPr>
        <p:spPr>
          <a:xfrm>
            <a:off x="2299435" y="4985385"/>
            <a:ext cx="8032970" cy="577787"/>
          </a:xfrm>
          <a:prstGeom prst="rect">
            <a:avLst/>
          </a:prstGeom>
        </p:spPr>
        <p:txBody>
          <a:bodyPr lIns="0" tIns="0" rIns="0" bIns="0" rtlCol="0" anchor="t">
            <a:spAutoFit/>
          </a:bodyPr>
          <a:lstStyle/>
          <a:p>
            <a:pPr algn="l" rtl="0">
              <a:lnSpc>
                <a:spcPts val="5400"/>
              </a:lnSpc>
            </a:pPr>
            <a:r>
              <a:rPr lang="ja" sz="2700" b="0" i="0" u="none" baseline="0" dirty="0">
                <a:solidFill>
                  <a:srgbClr val="000000"/>
                </a:solidFill>
                <a:latin typeface="MS Gothic" panose="020B0609070205080204" pitchFamily="49" charset="-128"/>
                <a:ea typeface="MS Gothic" panose="020B0609070205080204" pitchFamily="49" charset="-128"/>
                <a:cs typeface="Calibri (MS)"/>
                <a:sym typeface="Calibri (MS)"/>
              </a:rPr>
              <a:t>アイデアを共有する</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351550" y="-7799490"/>
            <a:ext cx="9418799" cy="10078481"/>
          </a:xfrm>
          <a:custGeom>
            <a:avLst/>
            <a:gdLst/>
            <a:ahLst/>
            <a:cxnLst/>
            <a:rect l="l" t="t" r="r" b="b"/>
            <a:pathLst>
              <a:path w="9418799" h="10078481">
                <a:moveTo>
                  <a:pt x="0" y="0"/>
                </a:moveTo>
                <a:lnTo>
                  <a:pt x="9418799" y="0"/>
                </a:lnTo>
                <a:lnTo>
                  <a:pt x="9418799" y="10078482"/>
                </a:lnTo>
                <a:lnTo>
                  <a:pt x="0" y="10078482"/>
                </a:lnTo>
                <a:lnTo>
                  <a:pt x="0"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ja" dirty="0">
              <a:latin typeface="MS PGothic" panose="020B0600070205080204" pitchFamily="34" charset="-128"/>
            </a:endParaRPr>
          </a:p>
        </p:txBody>
      </p:sp>
      <p:sp>
        <p:nvSpPr>
          <p:cNvPr id="3" name="Freeform 3"/>
          <p:cNvSpPr/>
          <p:nvPr/>
        </p:nvSpPr>
        <p:spPr>
          <a:xfrm>
            <a:off x="12720708" y="4043360"/>
            <a:ext cx="9418799" cy="10078481"/>
          </a:xfrm>
          <a:custGeom>
            <a:avLst/>
            <a:gdLst/>
            <a:ahLst/>
            <a:cxnLst/>
            <a:rect l="l" t="t" r="r" b="b"/>
            <a:pathLst>
              <a:path w="9418799" h="10078481">
                <a:moveTo>
                  <a:pt x="0" y="0"/>
                </a:moveTo>
                <a:lnTo>
                  <a:pt x="9418799" y="0"/>
                </a:lnTo>
                <a:lnTo>
                  <a:pt x="9418799" y="10078481"/>
                </a:lnTo>
                <a:lnTo>
                  <a:pt x="0" y="10078481"/>
                </a:lnTo>
                <a:lnTo>
                  <a:pt x="0"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ja" dirty="0">
              <a:latin typeface="MS PGothic" panose="020B0600070205080204" pitchFamily="34" charset="-128"/>
            </a:endParaRPr>
          </a:p>
        </p:txBody>
      </p:sp>
      <p:grpSp>
        <p:nvGrpSpPr>
          <p:cNvPr id="4" name="Group 4"/>
          <p:cNvGrpSpPr/>
          <p:nvPr/>
        </p:nvGrpSpPr>
        <p:grpSpPr>
          <a:xfrm>
            <a:off x="-674710" y="8498591"/>
            <a:ext cx="19281670" cy="2271793"/>
            <a:chOff x="0" y="0"/>
            <a:chExt cx="5078300" cy="598332"/>
          </a:xfrm>
        </p:grpSpPr>
        <p:sp>
          <p:nvSpPr>
            <p:cNvPr id="5" name="Freeform 5"/>
            <p:cNvSpPr/>
            <p:nvPr/>
          </p:nvSpPr>
          <p:spPr>
            <a:xfrm>
              <a:off x="0" y="0"/>
              <a:ext cx="5078300" cy="598332"/>
            </a:xfrm>
            <a:custGeom>
              <a:avLst/>
              <a:gdLst/>
              <a:ahLst/>
              <a:cxnLst/>
              <a:rect l="l" t="t" r="r" b="b"/>
              <a:pathLst>
                <a:path w="5078300" h="598332">
                  <a:moveTo>
                    <a:pt x="0" y="0"/>
                  </a:moveTo>
                  <a:lnTo>
                    <a:pt x="5078300" y="0"/>
                  </a:lnTo>
                  <a:lnTo>
                    <a:pt x="5078300" y="598332"/>
                  </a:lnTo>
                  <a:lnTo>
                    <a:pt x="0" y="598332"/>
                  </a:lnTo>
                  <a:close/>
                </a:path>
              </a:pathLst>
            </a:custGeom>
            <a:gradFill rotWithShape="1">
              <a:gsLst>
                <a:gs pos="0">
                  <a:srgbClr val="649CDC">
                    <a:alpha val="100000"/>
                  </a:srgbClr>
                </a:gs>
                <a:gs pos="100000">
                  <a:srgbClr val="19317D">
                    <a:alpha val="100000"/>
                  </a:srgbClr>
                </a:gs>
              </a:gsLst>
              <a:lin ang="0"/>
            </a:gradFill>
          </p:spPr>
          <p:txBody>
            <a:bodyPr/>
            <a:lstStyle/>
            <a:p>
              <a:endParaRPr lang="ja" dirty="0">
                <a:latin typeface="MS PGothic" panose="020B0600070205080204" pitchFamily="34" charset="-128"/>
              </a:endParaRPr>
            </a:p>
          </p:txBody>
        </p:sp>
        <p:sp>
          <p:nvSpPr>
            <p:cNvPr id="6" name="TextBox 6"/>
            <p:cNvSpPr txBox="1"/>
            <p:nvPr/>
          </p:nvSpPr>
          <p:spPr>
            <a:xfrm>
              <a:off x="0" y="-38100"/>
              <a:ext cx="5078300" cy="636432"/>
            </a:xfrm>
            <a:prstGeom prst="rect">
              <a:avLst/>
            </a:prstGeom>
          </p:spPr>
          <p:txBody>
            <a:bodyPr lIns="50800" tIns="50800" rIns="50800" bIns="50800" rtlCol="0" anchor="ctr"/>
            <a:lstStyle/>
            <a:p>
              <a:pPr algn="ctr" rtl="0">
                <a:lnSpc>
                  <a:spcPts val="2659"/>
                </a:lnSpc>
              </a:pPr>
              <a:endParaRPr dirty="0">
                <a:latin typeface="MS PGothic" panose="020B0600070205080204" pitchFamily="34" charset="-128"/>
              </a:endParaRPr>
            </a:p>
          </p:txBody>
        </p:sp>
      </p:grpSp>
      <p:sp>
        <p:nvSpPr>
          <p:cNvPr id="7" name="Freeform 7"/>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t="-74" b="-74"/>
            </a:stretch>
          </a:blipFill>
        </p:spPr>
        <p:txBody>
          <a:bodyPr/>
          <a:lstStyle/>
          <a:p>
            <a:endParaRPr lang="ja" dirty="0">
              <a:latin typeface="MS PGothic" panose="020B0600070205080204" pitchFamily="34" charset="-128"/>
            </a:endParaRPr>
          </a:p>
        </p:txBody>
      </p:sp>
      <p:grpSp>
        <p:nvGrpSpPr>
          <p:cNvPr id="8" name="Group 8"/>
          <p:cNvGrpSpPr/>
          <p:nvPr/>
        </p:nvGrpSpPr>
        <p:grpSpPr>
          <a:xfrm>
            <a:off x="1385856" y="2512385"/>
            <a:ext cx="15516287" cy="4084556"/>
            <a:chOff x="0" y="0"/>
            <a:chExt cx="20688383" cy="5446074"/>
          </a:xfrm>
        </p:grpSpPr>
        <p:grpSp>
          <p:nvGrpSpPr>
            <p:cNvPr id="9" name="Group 9"/>
            <p:cNvGrpSpPr/>
            <p:nvPr/>
          </p:nvGrpSpPr>
          <p:grpSpPr>
            <a:xfrm>
              <a:off x="0" y="0"/>
              <a:ext cx="4820779" cy="5446074"/>
              <a:chOff x="0" y="0"/>
              <a:chExt cx="952253" cy="1075768"/>
            </a:xfrm>
          </p:grpSpPr>
          <p:sp>
            <p:nvSpPr>
              <p:cNvPr id="10" name="Freeform 10"/>
              <p:cNvSpPr/>
              <p:nvPr/>
            </p:nvSpPr>
            <p:spPr>
              <a:xfrm>
                <a:off x="0" y="0"/>
                <a:ext cx="952253" cy="1075768"/>
              </a:xfrm>
              <a:custGeom>
                <a:avLst/>
                <a:gdLst/>
                <a:ahLst/>
                <a:cxnLst/>
                <a:rect l="l" t="t" r="r" b="b"/>
                <a:pathLst>
                  <a:path w="952253" h="1075768">
                    <a:moveTo>
                      <a:pt x="32119" y="0"/>
                    </a:moveTo>
                    <a:lnTo>
                      <a:pt x="920134" y="0"/>
                    </a:lnTo>
                    <a:cubicBezTo>
                      <a:pt x="928652" y="0"/>
                      <a:pt x="936822" y="3384"/>
                      <a:pt x="942845" y="9407"/>
                    </a:cubicBezTo>
                    <a:cubicBezTo>
                      <a:pt x="948869" y="15431"/>
                      <a:pt x="952253" y="23600"/>
                      <a:pt x="952253" y="32119"/>
                    </a:cubicBezTo>
                    <a:lnTo>
                      <a:pt x="952253" y="1043649"/>
                    </a:lnTo>
                    <a:cubicBezTo>
                      <a:pt x="952253" y="1061388"/>
                      <a:pt x="937873" y="1075768"/>
                      <a:pt x="920134" y="1075768"/>
                    </a:cubicBezTo>
                    <a:lnTo>
                      <a:pt x="32119" y="1075768"/>
                    </a:lnTo>
                    <a:cubicBezTo>
                      <a:pt x="14380" y="1075768"/>
                      <a:pt x="0" y="1061388"/>
                      <a:pt x="0" y="1043649"/>
                    </a:cubicBezTo>
                    <a:lnTo>
                      <a:pt x="0" y="32119"/>
                    </a:lnTo>
                    <a:cubicBezTo>
                      <a:pt x="0" y="14380"/>
                      <a:pt x="14380" y="0"/>
                      <a:pt x="32119" y="0"/>
                    </a:cubicBezTo>
                    <a:close/>
                  </a:path>
                </a:pathLst>
              </a:custGeom>
              <a:solidFill>
                <a:srgbClr val="F6F5F8"/>
              </a:solidFill>
            </p:spPr>
            <p:txBody>
              <a:bodyPr/>
              <a:lstStyle/>
              <a:p>
                <a:endParaRPr lang="ja" dirty="0">
                  <a:latin typeface="MS PGothic" panose="020B0600070205080204" pitchFamily="34" charset="-128"/>
                </a:endParaRPr>
              </a:p>
            </p:txBody>
          </p:sp>
          <p:sp>
            <p:nvSpPr>
              <p:cNvPr id="11" name="TextBox 11"/>
              <p:cNvSpPr txBox="1"/>
              <p:nvPr/>
            </p:nvSpPr>
            <p:spPr>
              <a:xfrm>
                <a:off x="0" y="28575"/>
                <a:ext cx="952253" cy="1047193"/>
              </a:xfrm>
              <a:prstGeom prst="rect">
                <a:avLst/>
              </a:prstGeom>
            </p:spPr>
            <p:txBody>
              <a:bodyPr lIns="50800" tIns="50800" rIns="50800" bIns="50800" rtlCol="0" anchor="ctr"/>
              <a:lstStyle/>
              <a:p>
                <a:pPr algn="ctr" rtl="0">
                  <a:lnSpc>
                    <a:spcPts val="2100"/>
                  </a:lnSpc>
                </a:pPr>
                <a:endParaRPr dirty="0">
                  <a:latin typeface="MS PGothic" panose="020B0600070205080204" pitchFamily="34" charset="-128"/>
                </a:endParaRPr>
              </a:p>
            </p:txBody>
          </p:sp>
        </p:grpSp>
        <p:grpSp>
          <p:nvGrpSpPr>
            <p:cNvPr id="12" name="Group 12"/>
            <p:cNvGrpSpPr/>
            <p:nvPr/>
          </p:nvGrpSpPr>
          <p:grpSpPr>
            <a:xfrm>
              <a:off x="5286247" y="0"/>
              <a:ext cx="4820779" cy="5446074"/>
              <a:chOff x="0" y="0"/>
              <a:chExt cx="952253" cy="1075768"/>
            </a:xfrm>
          </p:grpSpPr>
          <p:sp>
            <p:nvSpPr>
              <p:cNvPr id="13" name="Freeform 13"/>
              <p:cNvSpPr/>
              <p:nvPr/>
            </p:nvSpPr>
            <p:spPr>
              <a:xfrm>
                <a:off x="0" y="0"/>
                <a:ext cx="952253" cy="1075768"/>
              </a:xfrm>
              <a:custGeom>
                <a:avLst/>
                <a:gdLst/>
                <a:ahLst/>
                <a:cxnLst/>
                <a:rect l="l" t="t" r="r" b="b"/>
                <a:pathLst>
                  <a:path w="952253" h="1075768">
                    <a:moveTo>
                      <a:pt x="32119" y="0"/>
                    </a:moveTo>
                    <a:lnTo>
                      <a:pt x="920134" y="0"/>
                    </a:lnTo>
                    <a:cubicBezTo>
                      <a:pt x="928652" y="0"/>
                      <a:pt x="936822" y="3384"/>
                      <a:pt x="942845" y="9407"/>
                    </a:cubicBezTo>
                    <a:cubicBezTo>
                      <a:pt x="948869" y="15431"/>
                      <a:pt x="952253" y="23600"/>
                      <a:pt x="952253" y="32119"/>
                    </a:cubicBezTo>
                    <a:lnTo>
                      <a:pt x="952253" y="1043649"/>
                    </a:lnTo>
                    <a:cubicBezTo>
                      <a:pt x="952253" y="1061388"/>
                      <a:pt x="937873" y="1075768"/>
                      <a:pt x="920134" y="1075768"/>
                    </a:cubicBezTo>
                    <a:lnTo>
                      <a:pt x="32119" y="1075768"/>
                    </a:lnTo>
                    <a:cubicBezTo>
                      <a:pt x="14380" y="1075768"/>
                      <a:pt x="0" y="1061388"/>
                      <a:pt x="0" y="1043649"/>
                    </a:cubicBezTo>
                    <a:lnTo>
                      <a:pt x="0" y="32119"/>
                    </a:lnTo>
                    <a:cubicBezTo>
                      <a:pt x="0" y="14380"/>
                      <a:pt x="14380" y="0"/>
                      <a:pt x="32119" y="0"/>
                    </a:cubicBezTo>
                    <a:close/>
                  </a:path>
                </a:pathLst>
              </a:custGeom>
              <a:solidFill>
                <a:srgbClr val="F6F5F8"/>
              </a:solidFill>
            </p:spPr>
            <p:txBody>
              <a:bodyPr/>
              <a:lstStyle/>
              <a:p>
                <a:endParaRPr lang="ja" dirty="0">
                  <a:latin typeface="MS PGothic" panose="020B0600070205080204" pitchFamily="34" charset="-128"/>
                </a:endParaRPr>
              </a:p>
            </p:txBody>
          </p:sp>
          <p:sp>
            <p:nvSpPr>
              <p:cNvPr id="14" name="TextBox 14"/>
              <p:cNvSpPr txBox="1"/>
              <p:nvPr/>
            </p:nvSpPr>
            <p:spPr>
              <a:xfrm>
                <a:off x="0" y="28575"/>
                <a:ext cx="952253" cy="1047193"/>
              </a:xfrm>
              <a:prstGeom prst="rect">
                <a:avLst/>
              </a:prstGeom>
            </p:spPr>
            <p:txBody>
              <a:bodyPr lIns="50800" tIns="50800" rIns="50800" bIns="50800" rtlCol="0" anchor="ctr"/>
              <a:lstStyle/>
              <a:p>
                <a:pPr algn="ctr" rtl="0">
                  <a:lnSpc>
                    <a:spcPts val="2100"/>
                  </a:lnSpc>
                </a:pPr>
                <a:endParaRPr dirty="0">
                  <a:latin typeface="MS PGothic" panose="020B0600070205080204" pitchFamily="34" charset="-128"/>
                </a:endParaRPr>
              </a:p>
            </p:txBody>
          </p:sp>
        </p:grpSp>
        <p:grpSp>
          <p:nvGrpSpPr>
            <p:cNvPr id="15" name="Group 15"/>
            <p:cNvGrpSpPr/>
            <p:nvPr/>
          </p:nvGrpSpPr>
          <p:grpSpPr>
            <a:xfrm>
              <a:off x="10576925" y="0"/>
              <a:ext cx="4820779" cy="5446074"/>
              <a:chOff x="0" y="0"/>
              <a:chExt cx="952253" cy="1075768"/>
            </a:xfrm>
          </p:grpSpPr>
          <p:sp>
            <p:nvSpPr>
              <p:cNvPr id="16" name="Freeform 16"/>
              <p:cNvSpPr/>
              <p:nvPr/>
            </p:nvSpPr>
            <p:spPr>
              <a:xfrm>
                <a:off x="0" y="0"/>
                <a:ext cx="952253" cy="1075768"/>
              </a:xfrm>
              <a:custGeom>
                <a:avLst/>
                <a:gdLst/>
                <a:ahLst/>
                <a:cxnLst/>
                <a:rect l="l" t="t" r="r" b="b"/>
                <a:pathLst>
                  <a:path w="952253" h="1075768">
                    <a:moveTo>
                      <a:pt x="32119" y="0"/>
                    </a:moveTo>
                    <a:lnTo>
                      <a:pt x="920134" y="0"/>
                    </a:lnTo>
                    <a:cubicBezTo>
                      <a:pt x="928652" y="0"/>
                      <a:pt x="936822" y="3384"/>
                      <a:pt x="942845" y="9407"/>
                    </a:cubicBezTo>
                    <a:cubicBezTo>
                      <a:pt x="948869" y="15431"/>
                      <a:pt x="952253" y="23600"/>
                      <a:pt x="952253" y="32119"/>
                    </a:cubicBezTo>
                    <a:lnTo>
                      <a:pt x="952253" y="1043649"/>
                    </a:lnTo>
                    <a:cubicBezTo>
                      <a:pt x="952253" y="1061388"/>
                      <a:pt x="937873" y="1075768"/>
                      <a:pt x="920134" y="1075768"/>
                    </a:cubicBezTo>
                    <a:lnTo>
                      <a:pt x="32119" y="1075768"/>
                    </a:lnTo>
                    <a:cubicBezTo>
                      <a:pt x="14380" y="1075768"/>
                      <a:pt x="0" y="1061388"/>
                      <a:pt x="0" y="1043649"/>
                    </a:cubicBezTo>
                    <a:lnTo>
                      <a:pt x="0" y="32119"/>
                    </a:lnTo>
                    <a:cubicBezTo>
                      <a:pt x="0" y="14380"/>
                      <a:pt x="14380" y="0"/>
                      <a:pt x="32119" y="0"/>
                    </a:cubicBezTo>
                    <a:close/>
                  </a:path>
                </a:pathLst>
              </a:custGeom>
              <a:solidFill>
                <a:srgbClr val="F6F5F8"/>
              </a:solidFill>
            </p:spPr>
            <p:txBody>
              <a:bodyPr/>
              <a:lstStyle/>
              <a:p>
                <a:endParaRPr lang="ja" dirty="0">
                  <a:latin typeface="MS PGothic" panose="020B0600070205080204" pitchFamily="34" charset="-128"/>
                </a:endParaRPr>
              </a:p>
            </p:txBody>
          </p:sp>
          <p:sp>
            <p:nvSpPr>
              <p:cNvPr id="17" name="TextBox 17"/>
              <p:cNvSpPr txBox="1"/>
              <p:nvPr/>
            </p:nvSpPr>
            <p:spPr>
              <a:xfrm>
                <a:off x="0" y="28575"/>
                <a:ext cx="952253" cy="1047193"/>
              </a:xfrm>
              <a:prstGeom prst="rect">
                <a:avLst/>
              </a:prstGeom>
            </p:spPr>
            <p:txBody>
              <a:bodyPr lIns="50800" tIns="50800" rIns="50800" bIns="50800" rtlCol="0" anchor="ctr"/>
              <a:lstStyle/>
              <a:p>
                <a:pPr algn="ctr" rtl="0">
                  <a:lnSpc>
                    <a:spcPts val="2100"/>
                  </a:lnSpc>
                </a:pPr>
                <a:endParaRPr dirty="0">
                  <a:latin typeface="MS PGothic" panose="020B0600070205080204" pitchFamily="34" charset="-128"/>
                </a:endParaRPr>
              </a:p>
            </p:txBody>
          </p:sp>
        </p:grpSp>
        <p:grpSp>
          <p:nvGrpSpPr>
            <p:cNvPr id="18" name="Group 18"/>
            <p:cNvGrpSpPr/>
            <p:nvPr/>
          </p:nvGrpSpPr>
          <p:grpSpPr>
            <a:xfrm>
              <a:off x="15867604" y="0"/>
              <a:ext cx="4820779" cy="5446074"/>
              <a:chOff x="0" y="0"/>
              <a:chExt cx="952253" cy="1075768"/>
            </a:xfrm>
          </p:grpSpPr>
          <p:sp>
            <p:nvSpPr>
              <p:cNvPr id="19" name="Freeform 19"/>
              <p:cNvSpPr/>
              <p:nvPr/>
            </p:nvSpPr>
            <p:spPr>
              <a:xfrm>
                <a:off x="0" y="0"/>
                <a:ext cx="952253" cy="1075768"/>
              </a:xfrm>
              <a:custGeom>
                <a:avLst/>
                <a:gdLst/>
                <a:ahLst/>
                <a:cxnLst/>
                <a:rect l="l" t="t" r="r" b="b"/>
                <a:pathLst>
                  <a:path w="952253" h="1075768">
                    <a:moveTo>
                      <a:pt x="32119" y="0"/>
                    </a:moveTo>
                    <a:lnTo>
                      <a:pt x="920134" y="0"/>
                    </a:lnTo>
                    <a:cubicBezTo>
                      <a:pt x="928652" y="0"/>
                      <a:pt x="936822" y="3384"/>
                      <a:pt x="942845" y="9407"/>
                    </a:cubicBezTo>
                    <a:cubicBezTo>
                      <a:pt x="948869" y="15431"/>
                      <a:pt x="952253" y="23600"/>
                      <a:pt x="952253" y="32119"/>
                    </a:cubicBezTo>
                    <a:lnTo>
                      <a:pt x="952253" y="1043649"/>
                    </a:lnTo>
                    <a:cubicBezTo>
                      <a:pt x="952253" y="1061388"/>
                      <a:pt x="937873" y="1075768"/>
                      <a:pt x="920134" y="1075768"/>
                    </a:cubicBezTo>
                    <a:lnTo>
                      <a:pt x="32119" y="1075768"/>
                    </a:lnTo>
                    <a:cubicBezTo>
                      <a:pt x="14380" y="1075768"/>
                      <a:pt x="0" y="1061388"/>
                      <a:pt x="0" y="1043649"/>
                    </a:cubicBezTo>
                    <a:lnTo>
                      <a:pt x="0" y="32119"/>
                    </a:lnTo>
                    <a:cubicBezTo>
                      <a:pt x="0" y="14380"/>
                      <a:pt x="14380" y="0"/>
                      <a:pt x="32119" y="0"/>
                    </a:cubicBezTo>
                    <a:close/>
                  </a:path>
                </a:pathLst>
              </a:custGeom>
              <a:solidFill>
                <a:srgbClr val="F6F5F8"/>
              </a:solidFill>
            </p:spPr>
            <p:txBody>
              <a:bodyPr/>
              <a:lstStyle/>
              <a:p>
                <a:endParaRPr lang="ja" dirty="0">
                  <a:latin typeface="MS PGothic" panose="020B0600070205080204" pitchFamily="34" charset="-128"/>
                </a:endParaRPr>
              </a:p>
            </p:txBody>
          </p:sp>
          <p:sp>
            <p:nvSpPr>
              <p:cNvPr id="20" name="TextBox 20"/>
              <p:cNvSpPr txBox="1"/>
              <p:nvPr/>
            </p:nvSpPr>
            <p:spPr>
              <a:xfrm>
                <a:off x="0" y="28575"/>
                <a:ext cx="952253" cy="1047193"/>
              </a:xfrm>
              <a:prstGeom prst="rect">
                <a:avLst/>
              </a:prstGeom>
            </p:spPr>
            <p:txBody>
              <a:bodyPr lIns="50800" tIns="50800" rIns="50800" bIns="50800" rtlCol="0" anchor="ctr"/>
              <a:lstStyle/>
              <a:p>
                <a:pPr algn="ctr" rtl="0">
                  <a:lnSpc>
                    <a:spcPts val="2100"/>
                  </a:lnSpc>
                </a:pPr>
                <a:endParaRPr dirty="0">
                  <a:latin typeface="MS PGothic" panose="020B0600070205080204" pitchFamily="34" charset="-128"/>
                </a:endParaRPr>
              </a:p>
            </p:txBody>
          </p:sp>
        </p:grpSp>
        <p:grpSp>
          <p:nvGrpSpPr>
            <p:cNvPr id="21" name="Group 21"/>
            <p:cNvGrpSpPr/>
            <p:nvPr/>
          </p:nvGrpSpPr>
          <p:grpSpPr>
            <a:xfrm>
              <a:off x="358309" y="797031"/>
              <a:ext cx="4104161" cy="4104161"/>
              <a:chOff x="0" y="0"/>
              <a:chExt cx="812800" cy="812800"/>
            </a:xfrm>
          </p:grpSpPr>
          <p:sp>
            <p:nvSpPr>
              <p:cNvPr id="22" name="Freeform 22"/>
              <p:cNvSpPr/>
              <p:nvPr/>
            </p:nvSpPr>
            <p:spPr>
              <a:xfrm>
                <a:off x="0" y="0"/>
                <a:ext cx="812800" cy="812800"/>
              </a:xfrm>
              <a:custGeom>
                <a:avLst/>
                <a:gdLst/>
                <a:ahLst/>
                <a:cxnLst/>
                <a:rect l="l" t="t" r="r" b="b"/>
                <a:pathLst>
                  <a:path w="812800" h="812800">
                    <a:moveTo>
                      <a:pt x="57848" y="0"/>
                    </a:moveTo>
                    <a:lnTo>
                      <a:pt x="754952" y="0"/>
                    </a:lnTo>
                    <a:cubicBezTo>
                      <a:pt x="770294" y="0"/>
                      <a:pt x="785008" y="6095"/>
                      <a:pt x="795857" y="16943"/>
                    </a:cubicBezTo>
                    <a:cubicBezTo>
                      <a:pt x="806705" y="27792"/>
                      <a:pt x="812800" y="42506"/>
                      <a:pt x="812800" y="57848"/>
                    </a:cubicBezTo>
                    <a:lnTo>
                      <a:pt x="812800" y="754952"/>
                    </a:lnTo>
                    <a:cubicBezTo>
                      <a:pt x="812800" y="770294"/>
                      <a:pt x="806705" y="785008"/>
                      <a:pt x="795857" y="795857"/>
                    </a:cubicBezTo>
                    <a:cubicBezTo>
                      <a:pt x="785008" y="806705"/>
                      <a:pt x="770294" y="812800"/>
                      <a:pt x="754952" y="812800"/>
                    </a:cubicBezTo>
                    <a:lnTo>
                      <a:pt x="57848" y="812800"/>
                    </a:lnTo>
                    <a:cubicBezTo>
                      <a:pt x="42506" y="812800"/>
                      <a:pt x="27792" y="806705"/>
                      <a:pt x="16943" y="795857"/>
                    </a:cubicBezTo>
                    <a:cubicBezTo>
                      <a:pt x="6095" y="785008"/>
                      <a:pt x="0" y="770294"/>
                      <a:pt x="0" y="754952"/>
                    </a:cubicBezTo>
                    <a:lnTo>
                      <a:pt x="0" y="57848"/>
                    </a:lnTo>
                    <a:cubicBezTo>
                      <a:pt x="0" y="42506"/>
                      <a:pt x="6095" y="27792"/>
                      <a:pt x="16943" y="16943"/>
                    </a:cubicBezTo>
                    <a:cubicBezTo>
                      <a:pt x="27792" y="6095"/>
                      <a:pt x="42506" y="0"/>
                      <a:pt x="57848" y="0"/>
                    </a:cubicBezTo>
                    <a:close/>
                  </a:path>
                </a:pathLst>
              </a:custGeom>
              <a:blipFill>
                <a:blip r:embed="rId5"/>
                <a:stretch>
                  <a:fillRect l="-27519" r="-27519"/>
                </a:stretch>
              </a:blipFill>
            </p:spPr>
            <p:txBody>
              <a:bodyPr/>
              <a:lstStyle/>
              <a:p>
                <a:endParaRPr lang="ja" dirty="0">
                  <a:latin typeface="MS PGothic" panose="020B0600070205080204" pitchFamily="34" charset="-128"/>
                </a:endParaRPr>
              </a:p>
            </p:txBody>
          </p:sp>
        </p:grpSp>
        <p:grpSp>
          <p:nvGrpSpPr>
            <p:cNvPr id="23" name="Group 23"/>
            <p:cNvGrpSpPr/>
            <p:nvPr/>
          </p:nvGrpSpPr>
          <p:grpSpPr>
            <a:xfrm>
              <a:off x="5644555" y="797031"/>
              <a:ext cx="4104161" cy="4104161"/>
              <a:chOff x="0" y="0"/>
              <a:chExt cx="812800" cy="812800"/>
            </a:xfrm>
          </p:grpSpPr>
          <p:sp>
            <p:nvSpPr>
              <p:cNvPr id="24" name="Freeform 24"/>
              <p:cNvSpPr/>
              <p:nvPr/>
            </p:nvSpPr>
            <p:spPr>
              <a:xfrm>
                <a:off x="0" y="0"/>
                <a:ext cx="812800" cy="812800"/>
              </a:xfrm>
              <a:custGeom>
                <a:avLst/>
                <a:gdLst/>
                <a:ahLst/>
                <a:cxnLst/>
                <a:rect l="l" t="t" r="r" b="b"/>
                <a:pathLst>
                  <a:path w="812800" h="812800">
                    <a:moveTo>
                      <a:pt x="57848" y="0"/>
                    </a:moveTo>
                    <a:lnTo>
                      <a:pt x="754952" y="0"/>
                    </a:lnTo>
                    <a:cubicBezTo>
                      <a:pt x="770294" y="0"/>
                      <a:pt x="785008" y="6095"/>
                      <a:pt x="795857" y="16943"/>
                    </a:cubicBezTo>
                    <a:cubicBezTo>
                      <a:pt x="806705" y="27792"/>
                      <a:pt x="812800" y="42506"/>
                      <a:pt x="812800" y="57848"/>
                    </a:cubicBezTo>
                    <a:lnTo>
                      <a:pt x="812800" y="754952"/>
                    </a:lnTo>
                    <a:cubicBezTo>
                      <a:pt x="812800" y="770294"/>
                      <a:pt x="806705" y="785008"/>
                      <a:pt x="795857" y="795857"/>
                    </a:cubicBezTo>
                    <a:cubicBezTo>
                      <a:pt x="785008" y="806705"/>
                      <a:pt x="770294" y="812800"/>
                      <a:pt x="754952" y="812800"/>
                    </a:cubicBezTo>
                    <a:lnTo>
                      <a:pt x="57848" y="812800"/>
                    </a:lnTo>
                    <a:cubicBezTo>
                      <a:pt x="42506" y="812800"/>
                      <a:pt x="27792" y="806705"/>
                      <a:pt x="16943" y="795857"/>
                    </a:cubicBezTo>
                    <a:cubicBezTo>
                      <a:pt x="6095" y="785008"/>
                      <a:pt x="0" y="770294"/>
                      <a:pt x="0" y="754952"/>
                    </a:cubicBezTo>
                    <a:lnTo>
                      <a:pt x="0" y="57848"/>
                    </a:lnTo>
                    <a:cubicBezTo>
                      <a:pt x="0" y="42506"/>
                      <a:pt x="6095" y="27792"/>
                      <a:pt x="16943" y="16943"/>
                    </a:cubicBezTo>
                    <a:cubicBezTo>
                      <a:pt x="27792" y="6095"/>
                      <a:pt x="42506" y="0"/>
                      <a:pt x="57848" y="0"/>
                    </a:cubicBezTo>
                    <a:close/>
                  </a:path>
                </a:pathLst>
              </a:custGeom>
              <a:blipFill>
                <a:blip r:embed="rId6"/>
                <a:stretch>
                  <a:fillRect l="-25187" r="-25187"/>
                </a:stretch>
              </a:blipFill>
            </p:spPr>
            <p:txBody>
              <a:bodyPr/>
              <a:lstStyle/>
              <a:p>
                <a:endParaRPr lang="ja" dirty="0">
                  <a:latin typeface="MS PGothic" panose="020B0600070205080204" pitchFamily="34" charset="-128"/>
                </a:endParaRPr>
              </a:p>
            </p:txBody>
          </p:sp>
        </p:grpSp>
        <p:grpSp>
          <p:nvGrpSpPr>
            <p:cNvPr id="25" name="Group 25"/>
            <p:cNvGrpSpPr/>
            <p:nvPr/>
          </p:nvGrpSpPr>
          <p:grpSpPr>
            <a:xfrm>
              <a:off x="11013693" y="797031"/>
              <a:ext cx="4104161" cy="4104161"/>
              <a:chOff x="0" y="0"/>
              <a:chExt cx="812800" cy="812800"/>
            </a:xfrm>
          </p:grpSpPr>
          <p:sp>
            <p:nvSpPr>
              <p:cNvPr id="26" name="Freeform 26"/>
              <p:cNvSpPr/>
              <p:nvPr/>
            </p:nvSpPr>
            <p:spPr>
              <a:xfrm>
                <a:off x="0" y="0"/>
                <a:ext cx="812800" cy="812800"/>
              </a:xfrm>
              <a:custGeom>
                <a:avLst/>
                <a:gdLst/>
                <a:ahLst/>
                <a:cxnLst/>
                <a:rect l="l" t="t" r="r" b="b"/>
                <a:pathLst>
                  <a:path w="812800" h="812800">
                    <a:moveTo>
                      <a:pt x="57848" y="0"/>
                    </a:moveTo>
                    <a:lnTo>
                      <a:pt x="754952" y="0"/>
                    </a:lnTo>
                    <a:cubicBezTo>
                      <a:pt x="770294" y="0"/>
                      <a:pt x="785008" y="6095"/>
                      <a:pt x="795857" y="16943"/>
                    </a:cubicBezTo>
                    <a:cubicBezTo>
                      <a:pt x="806705" y="27792"/>
                      <a:pt x="812800" y="42506"/>
                      <a:pt x="812800" y="57848"/>
                    </a:cubicBezTo>
                    <a:lnTo>
                      <a:pt x="812800" y="754952"/>
                    </a:lnTo>
                    <a:cubicBezTo>
                      <a:pt x="812800" y="770294"/>
                      <a:pt x="806705" y="785008"/>
                      <a:pt x="795857" y="795857"/>
                    </a:cubicBezTo>
                    <a:cubicBezTo>
                      <a:pt x="785008" y="806705"/>
                      <a:pt x="770294" y="812800"/>
                      <a:pt x="754952" y="812800"/>
                    </a:cubicBezTo>
                    <a:lnTo>
                      <a:pt x="57848" y="812800"/>
                    </a:lnTo>
                    <a:cubicBezTo>
                      <a:pt x="42506" y="812800"/>
                      <a:pt x="27792" y="806705"/>
                      <a:pt x="16943" y="795857"/>
                    </a:cubicBezTo>
                    <a:cubicBezTo>
                      <a:pt x="6095" y="785008"/>
                      <a:pt x="0" y="770294"/>
                      <a:pt x="0" y="754952"/>
                    </a:cubicBezTo>
                    <a:lnTo>
                      <a:pt x="0" y="57848"/>
                    </a:lnTo>
                    <a:cubicBezTo>
                      <a:pt x="0" y="42506"/>
                      <a:pt x="6095" y="27792"/>
                      <a:pt x="16943" y="16943"/>
                    </a:cubicBezTo>
                    <a:cubicBezTo>
                      <a:pt x="27792" y="6095"/>
                      <a:pt x="42506" y="0"/>
                      <a:pt x="57848" y="0"/>
                    </a:cubicBezTo>
                    <a:close/>
                  </a:path>
                </a:pathLst>
              </a:custGeom>
              <a:blipFill>
                <a:blip r:embed="rId7"/>
                <a:stretch>
                  <a:fillRect b="-29411"/>
                </a:stretch>
              </a:blipFill>
            </p:spPr>
            <p:txBody>
              <a:bodyPr/>
              <a:lstStyle/>
              <a:p>
                <a:endParaRPr lang="ja" dirty="0">
                  <a:latin typeface="MS PGothic" panose="020B0600070205080204" pitchFamily="34" charset="-128"/>
                </a:endParaRPr>
              </a:p>
            </p:txBody>
          </p:sp>
        </p:grpSp>
        <p:grpSp>
          <p:nvGrpSpPr>
            <p:cNvPr id="27" name="Group 27"/>
            <p:cNvGrpSpPr/>
            <p:nvPr/>
          </p:nvGrpSpPr>
          <p:grpSpPr>
            <a:xfrm>
              <a:off x="16215370" y="797031"/>
              <a:ext cx="4104161" cy="4104161"/>
              <a:chOff x="0" y="0"/>
              <a:chExt cx="812800" cy="812800"/>
            </a:xfrm>
          </p:grpSpPr>
          <p:sp>
            <p:nvSpPr>
              <p:cNvPr id="28" name="Freeform 28"/>
              <p:cNvSpPr/>
              <p:nvPr/>
            </p:nvSpPr>
            <p:spPr>
              <a:xfrm>
                <a:off x="0" y="0"/>
                <a:ext cx="812800" cy="812800"/>
              </a:xfrm>
              <a:custGeom>
                <a:avLst/>
                <a:gdLst/>
                <a:ahLst/>
                <a:cxnLst/>
                <a:rect l="l" t="t" r="r" b="b"/>
                <a:pathLst>
                  <a:path w="812800" h="812800">
                    <a:moveTo>
                      <a:pt x="57848" y="0"/>
                    </a:moveTo>
                    <a:lnTo>
                      <a:pt x="754952" y="0"/>
                    </a:lnTo>
                    <a:cubicBezTo>
                      <a:pt x="770294" y="0"/>
                      <a:pt x="785008" y="6095"/>
                      <a:pt x="795857" y="16943"/>
                    </a:cubicBezTo>
                    <a:cubicBezTo>
                      <a:pt x="806705" y="27792"/>
                      <a:pt x="812800" y="42506"/>
                      <a:pt x="812800" y="57848"/>
                    </a:cubicBezTo>
                    <a:lnTo>
                      <a:pt x="812800" y="754952"/>
                    </a:lnTo>
                    <a:cubicBezTo>
                      <a:pt x="812800" y="770294"/>
                      <a:pt x="806705" y="785008"/>
                      <a:pt x="795857" y="795857"/>
                    </a:cubicBezTo>
                    <a:cubicBezTo>
                      <a:pt x="785008" y="806705"/>
                      <a:pt x="770294" y="812800"/>
                      <a:pt x="754952" y="812800"/>
                    </a:cubicBezTo>
                    <a:lnTo>
                      <a:pt x="57848" y="812800"/>
                    </a:lnTo>
                    <a:cubicBezTo>
                      <a:pt x="42506" y="812800"/>
                      <a:pt x="27792" y="806705"/>
                      <a:pt x="16943" y="795857"/>
                    </a:cubicBezTo>
                    <a:cubicBezTo>
                      <a:pt x="6095" y="785008"/>
                      <a:pt x="0" y="770294"/>
                      <a:pt x="0" y="754952"/>
                    </a:cubicBezTo>
                    <a:lnTo>
                      <a:pt x="0" y="57848"/>
                    </a:lnTo>
                    <a:cubicBezTo>
                      <a:pt x="0" y="42506"/>
                      <a:pt x="6095" y="27792"/>
                      <a:pt x="16943" y="16943"/>
                    </a:cubicBezTo>
                    <a:cubicBezTo>
                      <a:pt x="27792" y="6095"/>
                      <a:pt x="42506" y="0"/>
                      <a:pt x="57848" y="0"/>
                    </a:cubicBezTo>
                    <a:close/>
                  </a:path>
                </a:pathLst>
              </a:custGeom>
              <a:blipFill>
                <a:blip r:embed="rId8"/>
                <a:stretch>
                  <a:fillRect t="-9782" b="-9782"/>
                </a:stretch>
              </a:blipFill>
            </p:spPr>
            <p:txBody>
              <a:bodyPr/>
              <a:lstStyle/>
              <a:p>
                <a:endParaRPr lang="ja" dirty="0">
                  <a:latin typeface="MS PGothic" panose="020B0600070205080204" pitchFamily="34" charset="-128"/>
                </a:endParaRPr>
              </a:p>
            </p:txBody>
          </p:sp>
        </p:grpSp>
        <p:sp>
          <p:nvSpPr>
            <p:cNvPr id="29" name="TextBox 29"/>
            <p:cNvSpPr txBox="1"/>
            <p:nvPr/>
          </p:nvSpPr>
          <p:spPr>
            <a:xfrm>
              <a:off x="590593" y="261939"/>
              <a:ext cx="3643709" cy="393271"/>
            </a:xfrm>
            <a:prstGeom prst="rect">
              <a:avLst/>
            </a:prstGeom>
          </p:spPr>
          <p:txBody>
            <a:bodyPr wrap="square" lIns="0" tIns="0" rIns="0" bIns="0" rtlCol="0" anchor="t">
              <a:spAutoFit/>
            </a:bodyPr>
            <a:lstStyle/>
            <a:p>
              <a:pPr algn="ctr" rtl="0">
                <a:lnSpc>
                  <a:spcPts val="2299"/>
                </a:lnSpc>
              </a:pPr>
              <a:r>
                <a:rPr lang="ja" sz="2299" u="none" baseline="0" dirty="0">
                  <a:solidFill>
                    <a:srgbClr val="000000"/>
                  </a:solidFill>
                  <a:latin typeface="MS Gothic" panose="020B0609070205080204" pitchFamily="49" charset="-128"/>
                  <a:ea typeface="MS Gothic" panose="020B0609070205080204" pitchFamily="49" charset="-128"/>
                  <a:cs typeface="Calibri (MS) Bold"/>
                  <a:sym typeface="Calibri (MS) Bold"/>
                </a:rPr>
                <a:t>ソーシャルメディア</a:t>
              </a:r>
            </a:p>
          </p:txBody>
        </p:sp>
        <p:sp>
          <p:nvSpPr>
            <p:cNvPr id="30" name="TextBox 30"/>
            <p:cNvSpPr txBox="1"/>
            <p:nvPr/>
          </p:nvSpPr>
          <p:spPr>
            <a:xfrm>
              <a:off x="6338189" y="261939"/>
              <a:ext cx="2716892" cy="395835"/>
            </a:xfrm>
            <a:prstGeom prst="rect">
              <a:avLst/>
            </a:prstGeom>
          </p:spPr>
          <p:txBody>
            <a:bodyPr lIns="0" tIns="0" rIns="0" bIns="0" rtlCol="0" anchor="t">
              <a:spAutoFit/>
            </a:bodyPr>
            <a:lstStyle/>
            <a:p>
              <a:pPr algn="ctr" rtl="0">
                <a:lnSpc>
                  <a:spcPts val="2299"/>
                </a:lnSpc>
              </a:pPr>
              <a:r>
                <a:rPr lang="ja" sz="2299" u="none" baseline="0" dirty="0">
                  <a:solidFill>
                    <a:srgbClr val="000000"/>
                  </a:solidFill>
                  <a:latin typeface="MS Gothic" panose="020B0609070205080204" pitchFamily="49" charset="-128"/>
                  <a:ea typeface="MS Gothic" panose="020B0609070205080204" pitchFamily="49" charset="-128"/>
                  <a:cs typeface="Calibri (MS) Bold"/>
                  <a:sym typeface="Calibri (MS) Bold"/>
                </a:rPr>
                <a:t>地元メディア</a:t>
              </a:r>
            </a:p>
          </p:txBody>
        </p:sp>
        <p:sp>
          <p:nvSpPr>
            <p:cNvPr id="31" name="TextBox 31"/>
            <p:cNvSpPr txBox="1"/>
            <p:nvPr/>
          </p:nvSpPr>
          <p:spPr>
            <a:xfrm>
              <a:off x="11629346" y="261939"/>
              <a:ext cx="2716892" cy="395835"/>
            </a:xfrm>
            <a:prstGeom prst="rect">
              <a:avLst/>
            </a:prstGeom>
          </p:spPr>
          <p:txBody>
            <a:bodyPr lIns="0" tIns="0" rIns="0" bIns="0" rtlCol="0" anchor="t">
              <a:spAutoFit/>
            </a:bodyPr>
            <a:lstStyle/>
            <a:p>
              <a:pPr algn="ctr" rtl="0">
                <a:lnSpc>
                  <a:spcPts val="2299"/>
                </a:lnSpc>
              </a:pPr>
              <a:r>
                <a:rPr lang="ja" sz="2299" u="none" baseline="0" dirty="0">
                  <a:solidFill>
                    <a:srgbClr val="000000"/>
                  </a:solidFill>
                  <a:latin typeface="MS Gothic" panose="020B0609070205080204" pitchFamily="49" charset="-128"/>
                  <a:ea typeface="MS Gothic" panose="020B0609070205080204" pitchFamily="49" charset="-128"/>
                  <a:cs typeface="Calibri (MS) Bold"/>
                  <a:sym typeface="Calibri (MS) Bold"/>
                </a:rPr>
                <a:t>ちらし</a:t>
              </a:r>
            </a:p>
          </p:txBody>
        </p:sp>
        <p:sp>
          <p:nvSpPr>
            <p:cNvPr id="32" name="TextBox 32"/>
            <p:cNvSpPr txBox="1"/>
            <p:nvPr/>
          </p:nvSpPr>
          <p:spPr>
            <a:xfrm>
              <a:off x="16450124" y="261939"/>
              <a:ext cx="3869407" cy="393271"/>
            </a:xfrm>
            <a:prstGeom prst="rect">
              <a:avLst/>
            </a:prstGeom>
          </p:spPr>
          <p:txBody>
            <a:bodyPr wrap="square" lIns="0" tIns="0" rIns="0" bIns="0" rtlCol="0" anchor="t">
              <a:spAutoFit/>
            </a:bodyPr>
            <a:lstStyle/>
            <a:p>
              <a:pPr algn="ctr" rtl="0">
                <a:lnSpc>
                  <a:spcPts val="2299"/>
                </a:lnSpc>
              </a:pPr>
              <a:r>
                <a:rPr lang="ja" sz="2299" u="none" baseline="0" dirty="0">
                  <a:solidFill>
                    <a:srgbClr val="000000"/>
                  </a:solidFill>
                  <a:latin typeface="MS Gothic" panose="020B0609070205080204" pitchFamily="49" charset="-128"/>
                  <a:ea typeface="MS Gothic" panose="020B0609070205080204" pitchFamily="49" charset="-128"/>
                  <a:cs typeface="Calibri (MS) Bold"/>
                  <a:sym typeface="Calibri (MS) Bold"/>
                </a:rPr>
                <a:t>地域社会のイベント</a:t>
              </a:r>
            </a:p>
          </p:txBody>
        </p:sp>
      </p:grpSp>
      <p:sp>
        <p:nvSpPr>
          <p:cNvPr id="33" name="TextBox 33"/>
          <p:cNvSpPr txBox="1"/>
          <p:nvPr/>
        </p:nvSpPr>
        <p:spPr>
          <a:xfrm>
            <a:off x="5067396" y="485775"/>
            <a:ext cx="8153208" cy="2000548"/>
          </a:xfrm>
          <a:prstGeom prst="rect">
            <a:avLst/>
          </a:prstGeom>
        </p:spPr>
        <p:txBody>
          <a:bodyPr lIns="0" tIns="0" rIns="0" bIns="0" rtlCol="0" anchor="t">
            <a:spAutoFit/>
          </a:bodyPr>
          <a:lstStyle/>
          <a:p>
            <a:pPr algn="ctr" rtl="0">
              <a:lnSpc>
                <a:spcPts val="7799"/>
              </a:lnSpc>
            </a:pPr>
            <a:r>
              <a:rPr lang="ja" sz="6500" u="none" baseline="0" dirty="0">
                <a:solidFill>
                  <a:srgbClr val="293374"/>
                </a:solidFill>
                <a:latin typeface="MS Gothic" panose="020B0609070205080204" pitchFamily="49" charset="-128"/>
                <a:ea typeface="MS Gothic" panose="020B0609070205080204" pitchFamily="49" charset="-128"/>
                <a:cs typeface="Calibri (MS) Bold"/>
                <a:sym typeface="Calibri (MS) Bold"/>
              </a:rPr>
              <a:t>私たちがよく採用するアプローチ</a:t>
            </a:r>
          </a:p>
        </p:txBody>
      </p:sp>
      <p:sp>
        <p:nvSpPr>
          <p:cNvPr id="34" name="TextBox 34"/>
          <p:cNvSpPr txBox="1"/>
          <p:nvPr/>
        </p:nvSpPr>
        <p:spPr>
          <a:xfrm>
            <a:off x="4462127" y="7123894"/>
            <a:ext cx="8918020" cy="1384995"/>
          </a:xfrm>
          <a:prstGeom prst="rect">
            <a:avLst/>
          </a:prstGeom>
        </p:spPr>
        <p:txBody>
          <a:bodyPr lIns="0" tIns="0" rIns="0" bIns="0" rtlCol="0" anchor="t">
            <a:spAutoFit/>
          </a:bodyPr>
          <a:lstStyle/>
          <a:p>
            <a:pPr algn="ctr" rtl="0">
              <a:lnSpc>
                <a:spcPts val="5399"/>
              </a:lnSpc>
            </a:pPr>
            <a:r>
              <a:rPr lang="ja" sz="4500" b="1" i="0" u="none" baseline="0" dirty="0">
                <a:solidFill>
                  <a:srgbClr val="518BC9"/>
                </a:solidFill>
                <a:latin typeface="MS Gothic" panose="020B0609070205080204" pitchFamily="49" charset="-128"/>
                <a:ea typeface="MS Gothic" panose="020B0609070205080204" pitchFamily="49" charset="-128"/>
                <a:cs typeface="Calibri (MS)"/>
                <a:sym typeface="Calibri (MS)"/>
              </a:rPr>
              <a:t>他にはどのようなアプローチがあるでしょうか？</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412844" y="4510136"/>
            <a:ext cx="1462312" cy="1266728"/>
          </a:xfrm>
          <a:custGeom>
            <a:avLst/>
            <a:gdLst/>
            <a:ahLst/>
            <a:cxnLst/>
            <a:rect l="l" t="t" r="r" b="b"/>
            <a:pathLst>
              <a:path w="1462312" h="1266728">
                <a:moveTo>
                  <a:pt x="0" y="0"/>
                </a:moveTo>
                <a:lnTo>
                  <a:pt x="1462312" y="0"/>
                </a:lnTo>
                <a:lnTo>
                  <a:pt x="1462312" y="1266728"/>
                </a:lnTo>
                <a:lnTo>
                  <a:pt x="0" y="1266728"/>
                </a:lnTo>
                <a:lnTo>
                  <a:pt x="0" y="0"/>
                </a:lnTo>
                <a:close/>
              </a:path>
            </a:pathLst>
          </a:custGeom>
          <a:blipFill>
            <a:blip>
              <a:extLst>
                <a:ext uri="{96DAC541-7B7A-43D3-8B79-37D633B846F1}">
                  <asvg:svgBlip xmlns:asvg="http://schemas.microsoft.com/office/drawing/2016/SVG/main" r:embed="rId3"/>
                </a:ext>
              </a:extLst>
            </a:blip>
            <a:stretch>
              <a:fillRect l="-151" r="-151"/>
            </a:stretch>
          </a:blipFill>
        </p:spPr>
        <p:txBody>
          <a:bodyPr/>
          <a:lstStyle/>
          <a:p>
            <a:endParaRPr lang="ja" dirty="0">
              <a:latin typeface="MS PGothic" panose="020B0600070205080204" pitchFamily="34" charset="-128"/>
            </a:endParaRPr>
          </a:p>
        </p:txBody>
      </p:sp>
      <p:sp>
        <p:nvSpPr>
          <p:cNvPr id="3" name="Freeform 3"/>
          <p:cNvSpPr/>
          <p:nvPr/>
        </p:nvSpPr>
        <p:spPr>
          <a:xfrm rot="-6203709" flipH="1">
            <a:off x="8477269" y="69379"/>
            <a:ext cx="13417146" cy="10148242"/>
          </a:xfrm>
          <a:custGeom>
            <a:avLst/>
            <a:gdLst/>
            <a:ahLst/>
            <a:cxnLst/>
            <a:rect l="l" t="t" r="r" b="b"/>
            <a:pathLst>
              <a:path w="13417146" h="10148242">
                <a:moveTo>
                  <a:pt x="13417146" y="0"/>
                </a:moveTo>
                <a:lnTo>
                  <a:pt x="0" y="0"/>
                </a:lnTo>
                <a:lnTo>
                  <a:pt x="0" y="10148242"/>
                </a:lnTo>
                <a:lnTo>
                  <a:pt x="13417146" y="10148242"/>
                </a:lnTo>
                <a:lnTo>
                  <a:pt x="13417146"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ja" dirty="0">
              <a:latin typeface="MS PGothic" panose="020B0600070205080204" pitchFamily="34" charset="-128"/>
            </a:endParaRPr>
          </a:p>
        </p:txBody>
      </p:sp>
      <p:grpSp>
        <p:nvGrpSpPr>
          <p:cNvPr id="4" name="Group 4"/>
          <p:cNvGrpSpPr/>
          <p:nvPr/>
        </p:nvGrpSpPr>
        <p:grpSpPr>
          <a:xfrm>
            <a:off x="9686017" y="3595783"/>
            <a:ext cx="5486521" cy="5486521"/>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l="-12341" r="-38034"/>
              </a:stretch>
            </a:blipFill>
          </p:spPr>
          <p:txBody>
            <a:bodyPr/>
            <a:lstStyle/>
            <a:p>
              <a:endParaRPr lang="ja" dirty="0">
                <a:latin typeface="MS PGothic" panose="020B0600070205080204" pitchFamily="34" charset="-128"/>
              </a:endParaRPr>
            </a:p>
          </p:txBody>
        </p:sp>
      </p:grpSp>
      <p:grpSp>
        <p:nvGrpSpPr>
          <p:cNvPr id="6" name="Group 6"/>
          <p:cNvGrpSpPr/>
          <p:nvPr/>
        </p:nvGrpSpPr>
        <p:grpSpPr>
          <a:xfrm>
            <a:off x="12866723" y="811983"/>
            <a:ext cx="4214677" cy="4214677"/>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6"/>
              <a:stretch>
                <a:fillRect l="-22250" r="-28125"/>
              </a:stretch>
            </a:blipFill>
          </p:spPr>
          <p:txBody>
            <a:bodyPr/>
            <a:lstStyle/>
            <a:p>
              <a:endParaRPr lang="ja" dirty="0">
                <a:latin typeface="MS PGothic" panose="020B0600070205080204" pitchFamily="34" charset="-128"/>
              </a:endParaRPr>
            </a:p>
          </p:txBody>
        </p:sp>
      </p:grpSp>
      <p:sp>
        <p:nvSpPr>
          <p:cNvPr id="8" name="Freeform 8"/>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7"/>
            <a:stretch>
              <a:fillRect t="-74" b="-74"/>
            </a:stretch>
          </a:blipFill>
        </p:spPr>
        <p:txBody>
          <a:bodyPr/>
          <a:lstStyle/>
          <a:p>
            <a:endParaRPr lang="ja" dirty="0">
              <a:latin typeface="MS PGothic" panose="020B0600070205080204" pitchFamily="34" charset="-128"/>
            </a:endParaRPr>
          </a:p>
        </p:txBody>
      </p:sp>
      <p:sp>
        <p:nvSpPr>
          <p:cNvPr id="9" name="TextBox 9"/>
          <p:cNvSpPr txBox="1"/>
          <p:nvPr/>
        </p:nvSpPr>
        <p:spPr>
          <a:xfrm>
            <a:off x="1043239" y="1623968"/>
            <a:ext cx="9842374" cy="867097"/>
          </a:xfrm>
          <a:prstGeom prst="rect">
            <a:avLst/>
          </a:prstGeom>
        </p:spPr>
        <p:txBody>
          <a:bodyPr lIns="0" tIns="0" rIns="0" bIns="0" rtlCol="0" anchor="t">
            <a:spAutoFit/>
          </a:bodyPr>
          <a:lstStyle/>
          <a:p>
            <a:pPr algn="l" rtl="0">
              <a:lnSpc>
                <a:spcPts val="7799"/>
              </a:lnSpc>
            </a:pPr>
            <a:r>
              <a:rPr lang="ja" sz="5400" u="none" baseline="0" dirty="0">
                <a:solidFill>
                  <a:srgbClr val="293374"/>
                </a:solidFill>
                <a:latin typeface="MS Gothic" panose="020B0609070205080204" pitchFamily="49" charset="-128"/>
                <a:ea typeface="MS Gothic" panose="020B0609070205080204" pitchFamily="49" charset="-128"/>
                <a:cs typeface="Calibri (MS) Bold"/>
                <a:sym typeface="Calibri (MS) Bold"/>
              </a:rPr>
              <a:t>テンポよくアイデアを出し合う</a:t>
            </a:r>
          </a:p>
        </p:txBody>
      </p:sp>
      <p:grpSp>
        <p:nvGrpSpPr>
          <p:cNvPr id="10" name="Group 10"/>
          <p:cNvGrpSpPr/>
          <p:nvPr/>
        </p:nvGrpSpPr>
        <p:grpSpPr>
          <a:xfrm rot="5400000">
            <a:off x="1074716" y="4457180"/>
            <a:ext cx="500647" cy="438066"/>
            <a:chOff x="0" y="0"/>
            <a:chExt cx="812800" cy="711200"/>
          </a:xfrm>
        </p:grpSpPr>
        <p:sp>
          <p:nvSpPr>
            <p:cNvPr id="11" name="Freeform 11"/>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293374">
                <a:alpha val="89804"/>
              </a:srgbClr>
            </a:solidFill>
          </p:spPr>
          <p:txBody>
            <a:bodyPr/>
            <a:lstStyle/>
            <a:p>
              <a:endParaRPr lang="ja" dirty="0">
                <a:latin typeface="MS PGothic" panose="020B0600070205080204" pitchFamily="34" charset="-128"/>
              </a:endParaRPr>
            </a:p>
          </p:txBody>
        </p:sp>
        <p:sp>
          <p:nvSpPr>
            <p:cNvPr id="12" name="TextBox 12"/>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MS PGothic" panose="020B0600070205080204" pitchFamily="34" charset="-128"/>
              </a:endParaRPr>
            </a:p>
          </p:txBody>
        </p:sp>
      </p:grpSp>
      <p:sp>
        <p:nvSpPr>
          <p:cNvPr id="13" name="TextBox 13"/>
          <p:cNvSpPr txBox="1"/>
          <p:nvPr/>
        </p:nvSpPr>
        <p:spPr>
          <a:xfrm>
            <a:off x="1937677" y="4397314"/>
            <a:ext cx="6343793" cy="769441"/>
          </a:xfrm>
          <a:prstGeom prst="rect">
            <a:avLst/>
          </a:prstGeom>
        </p:spPr>
        <p:txBody>
          <a:bodyPr lIns="0" tIns="0" rIns="0" bIns="0" rtlCol="0" anchor="t">
            <a:spAutoFit/>
          </a:bodyPr>
          <a:lstStyle/>
          <a:p>
            <a:pPr algn="l" rtl="0">
              <a:lnSpc>
                <a:spcPts val="3024"/>
              </a:lnSpc>
            </a:pPr>
            <a:r>
              <a:rPr lang="ja" sz="2700" b="0" i="0" u="none" baseline="0" dirty="0">
                <a:solidFill>
                  <a:srgbClr val="000000"/>
                </a:solidFill>
                <a:latin typeface="MS Gothic" panose="020B0609070205080204" pitchFamily="49" charset="-128"/>
                <a:ea typeface="MS Gothic" panose="020B0609070205080204" pitchFamily="49" charset="-128"/>
                <a:cs typeface="Calibri (MS)"/>
                <a:sym typeface="Calibri (MS)"/>
              </a:rPr>
              <a:t>皆さんのクラブで効果的だった認知度向上のアイデアを一つ教えてください。</a:t>
            </a:r>
          </a:p>
        </p:txBody>
      </p:sp>
      <p:grpSp>
        <p:nvGrpSpPr>
          <p:cNvPr id="14" name="Group 14"/>
          <p:cNvGrpSpPr/>
          <p:nvPr/>
        </p:nvGrpSpPr>
        <p:grpSpPr>
          <a:xfrm rot="5400000">
            <a:off x="1074716" y="7656271"/>
            <a:ext cx="500647" cy="438066"/>
            <a:chOff x="0" y="0"/>
            <a:chExt cx="812800" cy="711200"/>
          </a:xfrm>
        </p:grpSpPr>
        <p:sp>
          <p:nvSpPr>
            <p:cNvPr id="15" name="Freeform 15"/>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BB4075">
                <a:alpha val="89804"/>
              </a:srgbClr>
            </a:solidFill>
          </p:spPr>
          <p:txBody>
            <a:bodyPr/>
            <a:lstStyle/>
            <a:p>
              <a:endParaRPr lang="ja" dirty="0">
                <a:latin typeface="MS PGothic" panose="020B0600070205080204" pitchFamily="34" charset="-128"/>
              </a:endParaRPr>
            </a:p>
          </p:txBody>
        </p:sp>
        <p:sp>
          <p:nvSpPr>
            <p:cNvPr id="16" name="TextBox 16"/>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MS PGothic" panose="020B0600070205080204" pitchFamily="34" charset="-128"/>
              </a:endParaRPr>
            </a:p>
          </p:txBody>
        </p:sp>
      </p:grpSp>
      <p:grpSp>
        <p:nvGrpSpPr>
          <p:cNvPr id="17" name="Group 17"/>
          <p:cNvGrpSpPr/>
          <p:nvPr/>
        </p:nvGrpSpPr>
        <p:grpSpPr>
          <a:xfrm rot="5400000">
            <a:off x="1074716" y="5970879"/>
            <a:ext cx="500647" cy="438066"/>
            <a:chOff x="0" y="0"/>
            <a:chExt cx="812800" cy="711200"/>
          </a:xfrm>
        </p:grpSpPr>
        <p:sp>
          <p:nvSpPr>
            <p:cNvPr id="18" name="Freeform 18"/>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518BC9">
                <a:alpha val="89804"/>
              </a:srgbClr>
            </a:solidFill>
          </p:spPr>
          <p:txBody>
            <a:bodyPr/>
            <a:lstStyle/>
            <a:p>
              <a:endParaRPr lang="ja" dirty="0">
                <a:latin typeface="MS PGothic" panose="020B0600070205080204" pitchFamily="34" charset="-128"/>
              </a:endParaRPr>
            </a:p>
          </p:txBody>
        </p:sp>
        <p:sp>
          <p:nvSpPr>
            <p:cNvPr id="19" name="TextBox 19"/>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MS PGothic" panose="020B0600070205080204" pitchFamily="34" charset="-128"/>
              </a:endParaRPr>
            </a:p>
          </p:txBody>
        </p:sp>
      </p:grpSp>
      <p:sp>
        <p:nvSpPr>
          <p:cNvPr id="20" name="TextBox 20"/>
          <p:cNvSpPr txBox="1"/>
          <p:nvPr/>
        </p:nvSpPr>
        <p:spPr>
          <a:xfrm>
            <a:off x="1947946" y="5911013"/>
            <a:ext cx="6608837" cy="1154162"/>
          </a:xfrm>
          <a:prstGeom prst="rect">
            <a:avLst/>
          </a:prstGeom>
        </p:spPr>
        <p:txBody>
          <a:bodyPr lIns="0" tIns="0" rIns="0" bIns="0" rtlCol="0" anchor="t">
            <a:spAutoFit/>
          </a:bodyPr>
          <a:lstStyle/>
          <a:p>
            <a:pPr algn="l" rtl="0">
              <a:lnSpc>
                <a:spcPts val="3024"/>
              </a:lnSpc>
            </a:pPr>
            <a:r>
              <a:rPr lang="ja" sz="2700" b="0" i="0" u="none" baseline="0" dirty="0">
                <a:solidFill>
                  <a:srgbClr val="000000"/>
                </a:solidFill>
                <a:latin typeface="MS Gothic" panose="020B0609070205080204" pitchFamily="49" charset="-128"/>
                <a:ea typeface="MS Gothic" panose="020B0609070205080204" pitchFamily="49" charset="-128"/>
                <a:cs typeface="Calibri (MS)"/>
                <a:sym typeface="Calibri (MS)"/>
              </a:rPr>
              <a:t>他の団体が行っている取り組みで、皆さんのクラブでも実施</a:t>
            </a:r>
            <a:r>
              <a:rPr lang="ja" sz="2700" b="0" i="0" u="sng" baseline="0" dirty="0">
                <a:solidFill>
                  <a:srgbClr val="000000"/>
                </a:solidFill>
                <a:latin typeface="MS Gothic" panose="020B0609070205080204" pitchFamily="49" charset="-128"/>
                <a:ea typeface="MS Gothic" panose="020B0609070205080204" pitchFamily="49" charset="-128"/>
                <a:cs typeface="Calibri (MS)"/>
                <a:sym typeface="Calibri (MS)"/>
              </a:rPr>
              <a:t>できそうなこと</a:t>
            </a:r>
            <a:r>
              <a:rPr lang="ja" sz="2700" b="0" i="0" u="none" baseline="0" dirty="0">
                <a:solidFill>
                  <a:srgbClr val="000000"/>
                </a:solidFill>
                <a:latin typeface="MS Gothic" panose="020B0609070205080204" pitchFamily="49" charset="-128"/>
                <a:ea typeface="MS Gothic" panose="020B0609070205080204" pitchFamily="49" charset="-128"/>
                <a:cs typeface="Calibri (MS)"/>
                <a:sym typeface="Calibri (MS)"/>
              </a:rPr>
              <a:t>はありますか？</a:t>
            </a:r>
          </a:p>
        </p:txBody>
      </p:sp>
      <p:sp>
        <p:nvSpPr>
          <p:cNvPr id="21" name="TextBox 21"/>
          <p:cNvSpPr txBox="1"/>
          <p:nvPr/>
        </p:nvSpPr>
        <p:spPr>
          <a:xfrm>
            <a:off x="1937677" y="7629110"/>
            <a:ext cx="6343793" cy="1154162"/>
          </a:xfrm>
          <a:prstGeom prst="rect">
            <a:avLst/>
          </a:prstGeom>
        </p:spPr>
        <p:txBody>
          <a:bodyPr lIns="0" tIns="0" rIns="0" bIns="0" rtlCol="0" anchor="t">
            <a:spAutoFit/>
          </a:bodyPr>
          <a:lstStyle/>
          <a:p>
            <a:pPr algn="l" rtl="0">
              <a:lnSpc>
                <a:spcPts val="3024"/>
              </a:lnSpc>
            </a:pPr>
            <a:r>
              <a:rPr lang="ja" sz="2700" b="0" i="0" u="none" baseline="0" dirty="0">
                <a:solidFill>
                  <a:srgbClr val="000000"/>
                </a:solidFill>
                <a:latin typeface="MS Gothic" panose="020B0609070205080204" pitchFamily="49" charset="-128"/>
                <a:ea typeface="MS Gothic" panose="020B0609070205080204" pitchFamily="49" charset="-128"/>
                <a:cs typeface="Calibri (MS)"/>
                <a:sym typeface="Calibri (MS)"/>
              </a:rPr>
              <a:t>皆さんのクラブで試してみたい新たな認知度向上施策のアイデアを一つ挙げてください。</a:t>
            </a:r>
          </a:p>
        </p:txBody>
      </p:sp>
      <p:sp>
        <p:nvSpPr>
          <p:cNvPr id="22" name="TextBox 22"/>
          <p:cNvSpPr txBox="1"/>
          <p:nvPr/>
        </p:nvSpPr>
        <p:spPr>
          <a:xfrm>
            <a:off x="1043239" y="2795666"/>
            <a:ext cx="8153208" cy="692497"/>
          </a:xfrm>
          <a:prstGeom prst="rect">
            <a:avLst/>
          </a:prstGeom>
        </p:spPr>
        <p:txBody>
          <a:bodyPr lIns="0" tIns="0" rIns="0" bIns="0" rtlCol="0" anchor="t">
            <a:spAutoFit/>
          </a:bodyPr>
          <a:lstStyle/>
          <a:p>
            <a:pPr algn="l" rtl="0">
              <a:lnSpc>
                <a:spcPts val="5399"/>
              </a:lnSpc>
            </a:pPr>
            <a:r>
              <a:rPr lang="ja" sz="4500" u="none" baseline="0" dirty="0">
                <a:solidFill>
                  <a:srgbClr val="518BC9"/>
                </a:solidFill>
                <a:latin typeface="MS Gothic" panose="020B0609070205080204" pitchFamily="49" charset="-128"/>
                <a:ea typeface="MS Gothic" panose="020B0609070205080204" pitchFamily="49" charset="-128"/>
                <a:cs typeface="Calibri (MS) Bold"/>
                <a:sym typeface="Calibri (MS) Bold"/>
              </a:rPr>
              <a:t>一つのアイデア。一つの文。</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28750" y="2947290"/>
            <a:ext cx="2286000" cy="2286000"/>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stretch>
                <a:fillRect l="-14102" r="-14102"/>
              </a:stretch>
            </a:blipFill>
            <a:ln w="95250" cap="sq">
              <a:solidFill>
                <a:srgbClr val="518BC9"/>
              </a:solidFill>
              <a:prstDash val="solid"/>
              <a:miter/>
            </a:ln>
          </p:spPr>
          <p:txBody>
            <a:bodyPr/>
            <a:lstStyle/>
            <a:p>
              <a:endParaRPr lang="ja" dirty="0">
                <a:latin typeface="MS PGothic" panose="020B0600070205080204" pitchFamily="34" charset="-128"/>
              </a:endParaRPr>
            </a:p>
          </p:txBody>
        </p:sp>
      </p:grpSp>
      <p:grpSp>
        <p:nvGrpSpPr>
          <p:cNvPr id="4" name="Group 4"/>
          <p:cNvGrpSpPr/>
          <p:nvPr/>
        </p:nvGrpSpPr>
        <p:grpSpPr>
          <a:xfrm>
            <a:off x="8001000" y="2947290"/>
            <a:ext cx="2286000" cy="2286000"/>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l="-10975" r="-10975"/>
              </a:stretch>
            </a:blipFill>
            <a:ln w="95250" cap="sq">
              <a:solidFill>
                <a:srgbClr val="518BC9"/>
              </a:solidFill>
              <a:prstDash val="solid"/>
              <a:miter/>
            </a:ln>
          </p:spPr>
          <p:txBody>
            <a:bodyPr/>
            <a:lstStyle/>
            <a:p>
              <a:endParaRPr lang="ja" dirty="0">
                <a:latin typeface="MS PGothic" panose="020B0600070205080204" pitchFamily="34" charset="-128"/>
              </a:endParaRPr>
            </a:p>
          </p:txBody>
        </p:sp>
      </p:grpSp>
      <p:grpSp>
        <p:nvGrpSpPr>
          <p:cNvPr id="6" name="Group 6"/>
          <p:cNvGrpSpPr/>
          <p:nvPr/>
        </p:nvGrpSpPr>
        <p:grpSpPr>
          <a:xfrm>
            <a:off x="4714875" y="2947290"/>
            <a:ext cx="2286000" cy="2286000"/>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l="-18493" r="-18493"/>
              </a:stretch>
            </a:blipFill>
            <a:ln w="95250" cap="sq">
              <a:solidFill>
                <a:srgbClr val="518BC9"/>
              </a:solidFill>
              <a:prstDash val="solid"/>
              <a:miter/>
            </a:ln>
          </p:spPr>
          <p:txBody>
            <a:bodyPr/>
            <a:lstStyle/>
            <a:p>
              <a:endParaRPr lang="ja" dirty="0">
                <a:latin typeface="MS PGothic" panose="020B0600070205080204" pitchFamily="34" charset="-128"/>
              </a:endParaRPr>
            </a:p>
          </p:txBody>
        </p:sp>
      </p:grpSp>
      <p:grpSp>
        <p:nvGrpSpPr>
          <p:cNvPr id="8" name="Group 8"/>
          <p:cNvGrpSpPr/>
          <p:nvPr/>
        </p:nvGrpSpPr>
        <p:grpSpPr>
          <a:xfrm>
            <a:off x="11287125" y="2947290"/>
            <a:ext cx="2286000" cy="2286000"/>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6"/>
              <a:stretch>
                <a:fillRect l="-14102" r="-14102"/>
              </a:stretch>
            </a:blipFill>
            <a:ln w="95250" cap="sq">
              <a:solidFill>
                <a:srgbClr val="518BC9"/>
              </a:solidFill>
              <a:prstDash val="solid"/>
              <a:miter/>
            </a:ln>
          </p:spPr>
          <p:txBody>
            <a:bodyPr/>
            <a:lstStyle/>
            <a:p>
              <a:endParaRPr lang="ja" dirty="0">
                <a:latin typeface="MS PGothic" panose="020B0600070205080204" pitchFamily="34" charset="-128"/>
              </a:endParaRPr>
            </a:p>
          </p:txBody>
        </p:sp>
      </p:grpSp>
      <p:sp>
        <p:nvSpPr>
          <p:cNvPr id="10" name="TextBox 10"/>
          <p:cNvSpPr txBox="1"/>
          <p:nvPr/>
        </p:nvSpPr>
        <p:spPr>
          <a:xfrm>
            <a:off x="4965520" y="782072"/>
            <a:ext cx="8324690" cy="1015919"/>
          </a:xfrm>
          <a:prstGeom prst="rect">
            <a:avLst/>
          </a:prstGeom>
        </p:spPr>
        <p:txBody>
          <a:bodyPr lIns="0" tIns="0" rIns="0" bIns="0" rtlCol="0" anchor="t">
            <a:spAutoFit/>
          </a:bodyPr>
          <a:lstStyle/>
          <a:p>
            <a:pPr algn="ctr" rtl="0">
              <a:lnSpc>
                <a:spcPts val="9100"/>
              </a:lnSpc>
            </a:pPr>
            <a:r>
              <a:rPr lang="ja" sz="6500" u="none" baseline="0" dirty="0">
                <a:solidFill>
                  <a:srgbClr val="293374"/>
                </a:solidFill>
                <a:latin typeface="MS Gothic" panose="020B0609070205080204" pitchFamily="49" charset="-128"/>
                <a:ea typeface="MS Gothic" panose="020B0609070205080204" pitchFamily="49" charset="-128"/>
                <a:cs typeface="Calibri (MS) Bold"/>
                <a:sym typeface="Calibri (MS) Bold"/>
              </a:rPr>
              <a:t>一つひとつの</a:t>
            </a:r>
          </a:p>
        </p:txBody>
      </p:sp>
      <p:sp>
        <p:nvSpPr>
          <p:cNvPr id="11" name="TextBox 11"/>
          <p:cNvSpPr txBox="1"/>
          <p:nvPr/>
        </p:nvSpPr>
        <p:spPr>
          <a:xfrm>
            <a:off x="1333500" y="5595240"/>
            <a:ext cx="2476500" cy="447302"/>
          </a:xfrm>
          <a:prstGeom prst="rect">
            <a:avLst/>
          </a:prstGeom>
        </p:spPr>
        <p:txBody>
          <a:bodyPr lIns="0" tIns="0" rIns="0" bIns="0" rtlCol="0" anchor="t">
            <a:spAutoFit/>
          </a:bodyPr>
          <a:lstStyle/>
          <a:p>
            <a:pPr marL="0" lvl="1" indent="0" algn="ctr" rtl="0">
              <a:lnSpc>
                <a:spcPts val="4047"/>
              </a:lnSpc>
              <a:spcBef>
                <a:spcPct val="0"/>
              </a:spcBef>
            </a:pPr>
            <a:r>
              <a:rPr lang="ja" sz="2890" u="none" spc="63" baseline="0" dirty="0">
                <a:solidFill>
                  <a:srgbClr val="293374"/>
                </a:solidFill>
                <a:latin typeface="MS Gothic" panose="020B0609070205080204" pitchFamily="49" charset="-128"/>
                <a:ea typeface="MS Gothic" panose="020B0609070205080204" pitchFamily="49" charset="-128"/>
                <a:cs typeface="Calibri (MS) Bold"/>
                <a:sym typeface="Calibri (MS) Bold"/>
              </a:rPr>
              <a:t>ストーリー</a:t>
            </a:r>
          </a:p>
        </p:txBody>
      </p:sp>
      <p:sp>
        <p:nvSpPr>
          <p:cNvPr id="12" name="TextBox 12"/>
          <p:cNvSpPr txBox="1"/>
          <p:nvPr/>
        </p:nvSpPr>
        <p:spPr>
          <a:xfrm>
            <a:off x="4314826" y="5595240"/>
            <a:ext cx="3086100" cy="447302"/>
          </a:xfrm>
          <a:prstGeom prst="rect">
            <a:avLst/>
          </a:prstGeom>
        </p:spPr>
        <p:txBody>
          <a:bodyPr wrap="square" lIns="0" tIns="0" rIns="0" bIns="0" rtlCol="0" anchor="t">
            <a:spAutoFit/>
          </a:bodyPr>
          <a:lstStyle/>
          <a:p>
            <a:pPr marL="0" lvl="1" indent="0" algn="ctr" rtl="0">
              <a:lnSpc>
                <a:spcPts val="4047"/>
              </a:lnSpc>
              <a:spcBef>
                <a:spcPct val="0"/>
              </a:spcBef>
            </a:pPr>
            <a:r>
              <a:rPr lang="ja" sz="2890" u="none" spc="63" baseline="0" dirty="0">
                <a:solidFill>
                  <a:srgbClr val="293374"/>
                </a:solidFill>
                <a:latin typeface="MS Gothic" panose="020B0609070205080204" pitchFamily="49" charset="-128"/>
                <a:ea typeface="MS Gothic" panose="020B0609070205080204" pitchFamily="49" charset="-128"/>
                <a:cs typeface="Calibri (MS) Bold"/>
                <a:sym typeface="Calibri (MS) Bold"/>
              </a:rPr>
              <a:t>パートナーシップ</a:t>
            </a:r>
          </a:p>
        </p:txBody>
      </p:sp>
      <p:sp>
        <p:nvSpPr>
          <p:cNvPr id="13" name="TextBox 13"/>
          <p:cNvSpPr txBox="1"/>
          <p:nvPr/>
        </p:nvSpPr>
        <p:spPr>
          <a:xfrm>
            <a:off x="7905750" y="5595240"/>
            <a:ext cx="2476500" cy="447302"/>
          </a:xfrm>
          <a:prstGeom prst="rect">
            <a:avLst/>
          </a:prstGeom>
        </p:spPr>
        <p:txBody>
          <a:bodyPr lIns="0" tIns="0" rIns="0" bIns="0" rtlCol="0" anchor="t">
            <a:spAutoFit/>
          </a:bodyPr>
          <a:lstStyle/>
          <a:p>
            <a:pPr marL="0" lvl="1" indent="0" algn="ctr" rtl="0">
              <a:lnSpc>
                <a:spcPts val="4047"/>
              </a:lnSpc>
              <a:spcBef>
                <a:spcPct val="0"/>
              </a:spcBef>
            </a:pPr>
            <a:r>
              <a:rPr lang="ja" sz="2890" u="none" spc="63" baseline="0" dirty="0">
                <a:solidFill>
                  <a:srgbClr val="293374"/>
                </a:solidFill>
                <a:latin typeface="MS Gothic" panose="020B0609070205080204" pitchFamily="49" charset="-128"/>
                <a:ea typeface="MS Gothic" panose="020B0609070205080204" pitchFamily="49" charset="-128"/>
                <a:cs typeface="Calibri (MS) Bold"/>
                <a:sym typeface="Calibri (MS) Bold"/>
              </a:rPr>
              <a:t>メディア掲載</a:t>
            </a:r>
          </a:p>
        </p:txBody>
      </p:sp>
      <p:sp>
        <p:nvSpPr>
          <p:cNvPr id="14" name="TextBox 14"/>
          <p:cNvSpPr txBox="1"/>
          <p:nvPr/>
        </p:nvSpPr>
        <p:spPr>
          <a:xfrm>
            <a:off x="11191875" y="5595240"/>
            <a:ext cx="2476500" cy="447302"/>
          </a:xfrm>
          <a:prstGeom prst="rect">
            <a:avLst/>
          </a:prstGeom>
        </p:spPr>
        <p:txBody>
          <a:bodyPr lIns="0" tIns="0" rIns="0" bIns="0" rtlCol="0" anchor="t">
            <a:spAutoFit/>
          </a:bodyPr>
          <a:lstStyle/>
          <a:p>
            <a:pPr marL="0" lvl="1" indent="0" algn="ctr" rtl="0">
              <a:lnSpc>
                <a:spcPts val="4047"/>
              </a:lnSpc>
              <a:spcBef>
                <a:spcPct val="0"/>
              </a:spcBef>
            </a:pPr>
            <a:r>
              <a:rPr lang="ja" sz="2890" u="none" spc="63" baseline="0" dirty="0">
                <a:solidFill>
                  <a:srgbClr val="293374"/>
                </a:solidFill>
                <a:latin typeface="MS Gothic" panose="020B0609070205080204" pitchFamily="49" charset="-128"/>
                <a:ea typeface="MS Gothic" panose="020B0609070205080204" pitchFamily="49" charset="-128"/>
                <a:cs typeface="Calibri (MS) Bold"/>
                <a:sym typeface="Calibri (MS) Bold"/>
              </a:rPr>
              <a:t>SNS投稿</a:t>
            </a:r>
          </a:p>
        </p:txBody>
      </p:sp>
      <p:sp>
        <p:nvSpPr>
          <p:cNvPr id="15" name="TextBox 15"/>
          <p:cNvSpPr txBox="1"/>
          <p:nvPr/>
        </p:nvSpPr>
        <p:spPr>
          <a:xfrm>
            <a:off x="14173200" y="5595240"/>
            <a:ext cx="2933700" cy="447045"/>
          </a:xfrm>
          <a:prstGeom prst="rect">
            <a:avLst/>
          </a:prstGeom>
        </p:spPr>
        <p:txBody>
          <a:bodyPr wrap="square" lIns="0" tIns="0" rIns="0" bIns="0" rtlCol="0" anchor="t">
            <a:spAutoFit/>
          </a:bodyPr>
          <a:lstStyle/>
          <a:p>
            <a:pPr algn="ctr" rtl="0">
              <a:lnSpc>
                <a:spcPts val="4031"/>
              </a:lnSpc>
            </a:pPr>
            <a:r>
              <a:rPr lang="ja" sz="2879" u="none" baseline="0" dirty="0">
                <a:solidFill>
                  <a:srgbClr val="293374"/>
                </a:solidFill>
                <a:latin typeface="MS Gothic" panose="020B0609070205080204" pitchFamily="49" charset="-128"/>
                <a:ea typeface="MS Gothic" panose="020B0609070205080204" pitchFamily="49" charset="-128"/>
                <a:cs typeface="Calibri (MS) Bold"/>
                <a:sym typeface="Calibri (MS) Bold"/>
              </a:rPr>
              <a:t>地域社会イベント</a:t>
            </a:r>
          </a:p>
        </p:txBody>
      </p:sp>
      <p:sp>
        <p:nvSpPr>
          <p:cNvPr id="16" name="TextBox 16"/>
          <p:cNvSpPr txBox="1"/>
          <p:nvPr/>
        </p:nvSpPr>
        <p:spPr>
          <a:xfrm>
            <a:off x="3714750" y="6884752"/>
            <a:ext cx="10596860" cy="1511248"/>
          </a:xfrm>
          <a:prstGeom prst="rect">
            <a:avLst/>
          </a:prstGeom>
        </p:spPr>
        <p:txBody>
          <a:bodyPr wrap="square" lIns="0" tIns="0" rIns="0" bIns="0" rtlCol="0" anchor="t">
            <a:spAutoFit/>
          </a:bodyPr>
          <a:lstStyle/>
          <a:p>
            <a:pPr algn="ctr" rtl="0">
              <a:lnSpc>
                <a:spcPts val="6299"/>
              </a:lnSpc>
              <a:spcBef>
                <a:spcPct val="0"/>
              </a:spcBef>
            </a:pPr>
            <a:r>
              <a:rPr lang="ja" sz="4500" b="0" i="0" u="none" spc="99" baseline="0" dirty="0">
                <a:solidFill>
                  <a:srgbClr val="518BC9"/>
                </a:solidFill>
                <a:latin typeface="MS Gothic" panose="020B0609070205080204" pitchFamily="49" charset="-128"/>
                <a:ea typeface="MS Gothic" panose="020B0609070205080204" pitchFamily="49" charset="-128"/>
                <a:cs typeface="Calibri (MS)"/>
                <a:sym typeface="Calibri (MS)"/>
              </a:rPr>
              <a:t>…が、より多くの人にソロプチミストを知ってもらうのに役立ちます！</a:t>
            </a:r>
          </a:p>
        </p:txBody>
      </p:sp>
      <p:grpSp>
        <p:nvGrpSpPr>
          <p:cNvPr id="17" name="Group 17"/>
          <p:cNvGrpSpPr/>
          <p:nvPr/>
        </p:nvGrpSpPr>
        <p:grpSpPr>
          <a:xfrm>
            <a:off x="14573250" y="2947290"/>
            <a:ext cx="2286000" cy="2286000"/>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7"/>
              <a:stretch>
                <a:fillRect l="-25187" r="-25187"/>
              </a:stretch>
            </a:blipFill>
            <a:ln w="95250" cap="sq">
              <a:solidFill>
                <a:srgbClr val="518BC9"/>
              </a:solidFill>
              <a:prstDash val="solid"/>
              <a:miter/>
            </a:ln>
          </p:spPr>
          <p:txBody>
            <a:bodyPr/>
            <a:lstStyle/>
            <a:p>
              <a:endParaRPr lang="ja" dirty="0">
                <a:latin typeface="MS PGothic" panose="020B0600070205080204" pitchFamily="34" charset="-128"/>
              </a:endParaRPr>
            </a:p>
          </p:txBody>
        </p:sp>
      </p:grpSp>
      <p:grpSp>
        <p:nvGrpSpPr>
          <p:cNvPr id="19" name="Group 19"/>
          <p:cNvGrpSpPr/>
          <p:nvPr/>
        </p:nvGrpSpPr>
        <p:grpSpPr>
          <a:xfrm>
            <a:off x="-674710" y="8498591"/>
            <a:ext cx="19281670" cy="2271793"/>
            <a:chOff x="0" y="0"/>
            <a:chExt cx="5078300" cy="598332"/>
          </a:xfrm>
        </p:grpSpPr>
        <p:sp>
          <p:nvSpPr>
            <p:cNvPr id="20" name="Freeform 20"/>
            <p:cNvSpPr/>
            <p:nvPr/>
          </p:nvSpPr>
          <p:spPr>
            <a:xfrm>
              <a:off x="0" y="0"/>
              <a:ext cx="5078300" cy="598332"/>
            </a:xfrm>
            <a:custGeom>
              <a:avLst/>
              <a:gdLst/>
              <a:ahLst/>
              <a:cxnLst/>
              <a:rect l="l" t="t" r="r" b="b"/>
              <a:pathLst>
                <a:path w="5078300" h="598332">
                  <a:moveTo>
                    <a:pt x="0" y="0"/>
                  </a:moveTo>
                  <a:lnTo>
                    <a:pt x="5078300" y="0"/>
                  </a:lnTo>
                  <a:lnTo>
                    <a:pt x="5078300" y="598332"/>
                  </a:lnTo>
                  <a:lnTo>
                    <a:pt x="0" y="598332"/>
                  </a:lnTo>
                  <a:close/>
                </a:path>
              </a:pathLst>
            </a:custGeom>
            <a:gradFill rotWithShape="1">
              <a:gsLst>
                <a:gs pos="0">
                  <a:srgbClr val="649CDC">
                    <a:alpha val="100000"/>
                  </a:srgbClr>
                </a:gs>
                <a:gs pos="100000">
                  <a:srgbClr val="19317D">
                    <a:alpha val="100000"/>
                  </a:srgbClr>
                </a:gs>
              </a:gsLst>
              <a:lin ang="0"/>
            </a:gradFill>
          </p:spPr>
          <p:txBody>
            <a:bodyPr/>
            <a:lstStyle/>
            <a:p>
              <a:endParaRPr lang="ja" dirty="0">
                <a:latin typeface="MS PGothic" panose="020B0600070205080204" pitchFamily="34" charset="-128"/>
              </a:endParaRPr>
            </a:p>
          </p:txBody>
        </p:sp>
        <p:sp>
          <p:nvSpPr>
            <p:cNvPr id="21" name="TextBox 21"/>
            <p:cNvSpPr txBox="1"/>
            <p:nvPr/>
          </p:nvSpPr>
          <p:spPr>
            <a:xfrm>
              <a:off x="0" y="-38100"/>
              <a:ext cx="5078300" cy="636432"/>
            </a:xfrm>
            <a:prstGeom prst="rect">
              <a:avLst/>
            </a:prstGeom>
          </p:spPr>
          <p:txBody>
            <a:bodyPr lIns="50800" tIns="50800" rIns="50800" bIns="50800" rtlCol="0" anchor="ctr"/>
            <a:lstStyle/>
            <a:p>
              <a:pPr algn="ctr" rtl="0">
                <a:lnSpc>
                  <a:spcPts val="2659"/>
                </a:lnSpc>
              </a:pPr>
              <a:endParaRPr dirty="0">
                <a:latin typeface="MS PGothic" panose="020B0600070205080204" pitchFamily="34" charset="-128"/>
              </a:endParaRPr>
            </a:p>
          </p:txBody>
        </p:sp>
      </p:grpSp>
      <p:sp>
        <p:nvSpPr>
          <p:cNvPr id="22" name="Freeform 22"/>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8"/>
            <a:stretch>
              <a:fillRect t="-74" b="-74"/>
            </a:stretch>
          </a:blipFill>
        </p:spPr>
        <p:txBody>
          <a:bodyPr/>
          <a:lstStyle/>
          <a:p>
            <a:endParaRPr lang="ja" dirty="0">
              <a:latin typeface="MS PGothic" panose="020B0600070205080204" pitchFamily="34" charset="-128"/>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4816593" cy="2709333"/>
          </a:xfrm>
        </p:grpSpPr>
        <p:sp>
          <p:nvSpPr>
            <p:cNvPr id="3" name="Freeform 3"/>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518BC9"/>
            </a:solidFill>
          </p:spPr>
          <p:txBody>
            <a:bodyPr/>
            <a:lstStyle/>
            <a:p>
              <a:endParaRPr lang="ja" dirty="0">
                <a:latin typeface="MS PGothic" panose="020B0600070205080204" pitchFamily="34" charset="-128"/>
              </a:endParaRPr>
            </a:p>
          </p:txBody>
        </p:sp>
        <p:sp>
          <p:nvSpPr>
            <p:cNvPr id="4" name="TextBox 4"/>
            <p:cNvSpPr txBox="1"/>
            <p:nvPr/>
          </p:nvSpPr>
          <p:spPr>
            <a:xfrm>
              <a:off x="0" y="-66675"/>
              <a:ext cx="4816593" cy="2776008"/>
            </a:xfrm>
            <a:prstGeom prst="rect">
              <a:avLst/>
            </a:prstGeom>
          </p:spPr>
          <p:txBody>
            <a:bodyPr lIns="50800" tIns="50800" rIns="50800" bIns="50800" rtlCol="0" anchor="ctr"/>
            <a:lstStyle/>
            <a:p>
              <a:pPr algn="ctr" rtl="0">
                <a:lnSpc>
                  <a:spcPts val="3750"/>
                </a:lnSpc>
              </a:pPr>
              <a:endParaRPr dirty="0">
                <a:latin typeface="MS PGothic" panose="020B0600070205080204" pitchFamily="34" charset="-128"/>
              </a:endParaRPr>
            </a:p>
          </p:txBody>
        </p:sp>
      </p:grpSp>
      <p:sp>
        <p:nvSpPr>
          <p:cNvPr id="5" name="Freeform 5"/>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3"/>
            <a:stretch>
              <a:fillRect t="-74" b="-74"/>
            </a:stretch>
          </a:blipFill>
        </p:spPr>
        <p:txBody>
          <a:bodyPr/>
          <a:lstStyle/>
          <a:p>
            <a:endParaRPr lang="ja" dirty="0">
              <a:latin typeface="MS PGothic" panose="020B0600070205080204" pitchFamily="34" charset="-128"/>
            </a:endParaRPr>
          </a:p>
        </p:txBody>
      </p:sp>
      <p:sp>
        <p:nvSpPr>
          <p:cNvPr id="6" name="Freeform 6"/>
          <p:cNvSpPr/>
          <p:nvPr/>
        </p:nvSpPr>
        <p:spPr>
          <a:xfrm>
            <a:off x="0" y="0"/>
            <a:ext cx="18288000" cy="10698480"/>
          </a:xfrm>
          <a:custGeom>
            <a:avLst/>
            <a:gdLst/>
            <a:ahLst/>
            <a:cxnLst/>
            <a:rect l="l" t="t" r="r" b="b"/>
            <a:pathLst>
              <a:path w="18288000" h="10698480">
                <a:moveTo>
                  <a:pt x="0" y="0"/>
                </a:moveTo>
                <a:lnTo>
                  <a:pt x="18288000" y="0"/>
                </a:lnTo>
                <a:lnTo>
                  <a:pt x="18288000" y="10698480"/>
                </a:lnTo>
                <a:lnTo>
                  <a:pt x="0" y="10698480"/>
                </a:lnTo>
                <a:lnTo>
                  <a:pt x="0" y="0"/>
                </a:lnTo>
                <a:close/>
              </a:path>
            </a:pathLst>
          </a:custGeom>
          <a:blipFill>
            <a:blip r:embed="rId4">
              <a:alphaModFix amt="14000"/>
            </a:blip>
            <a:stretch>
              <a:fillRect/>
            </a:stretch>
          </a:blipFill>
        </p:spPr>
        <p:txBody>
          <a:bodyPr/>
          <a:lstStyle/>
          <a:p>
            <a:endParaRPr lang="ja" dirty="0">
              <a:latin typeface="MS PGothic" panose="020B0600070205080204" pitchFamily="34" charset="-128"/>
            </a:endParaRPr>
          </a:p>
        </p:txBody>
      </p:sp>
      <p:grpSp>
        <p:nvGrpSpPr>
          <p:cNvPr id="7" name="Group 7"/>
          <p:cNvGrpSpPr/>
          <p:nvPr/>
        </p:nvGrpSpPr>
        <p:grpSpPr>
          <a:xfrm>
            <a:off x="2356468" y="4484977"/>
            <a:ext cx="13575065" cy="4164633"/>
            <a:chOff x="0" y="-152400"/>
            <a:chExt cx="18100086" cy="5552843"/>
          </a:xfrm>
        </p:grpSpPr>
        <p:sp>
          <p:nvSpPr>
            <p:cNvPr id="8" name="TextBox 8"/>
            <p:cNvSpPr txBox="1"/>
            <p:nvPr/>
          </p:nvSpPr>
          <p:spPr>
            <a:xfrm>
              <a:off x="0" y="-152400"/>
              <a:ext cx="18100086" cy="2909429"/>
            </a:xfrm>
            <a:prstGeom prst="rect">
              <a:avLst/>
            </a:prstGeom>
          </p:spPr>
          <p:txBody>
            <a:bodyPr lIns="0" tIns="0" rIns="0" bIns="0" rtlCol="0" anchor="t">
              <a:spAutoFit/>
            </a:bodyPr>
            <a:lstStyle/>
            <a:p>
              <a:pPr algn="ctr" rtl="0">
                <a:lnSpc>
                  <a:spcPts val="8999"/>
                </a:lnSpc>
              </a:pPr>
              <a:r>
                <a:rPr lang="ja" sz="7499" u="none" baseline="0" dirty="0">
                  <a:solidFill>
                    <a:srgbClr val="FFFFFF"/>
                  </a:solidFill>
                  <a:latin typeface="MS Gothic" panose="020B0609070205080204" pitchFamily="49" charset="-128"/>
                  <a:ea typeface="MS Gothic" panose="020B0609070205080204" pitchFamily="49" charset="-128"/>
                  <a:cs typeface="Calibri (MS) Bold"/>
                  <a:sym typeface="Calibri (MS) Bold"/>
                </a:rPr>
                <a:t>共に力を合わせ、インパクトを広げましょう！</a:t>
              </a:r>
            </a:p>
          </p:txBody>
        </p:sp>
        <p:sp>
          <p:nvSpPr>
            <p:cNvPr id="9" name="TextBox 9"/>
            <p:cNvSpPr txBox="1"/>
            <p:nvPr/>
          </p:nvSpPr>
          <p:spPr>
            <a:xfrm>
              <a:off x="6220737" y="4656051"/>
              <a:ext cx="11159526" cy="744392"/>
            </a:xfrm>
            <a:prstGeom prst="rect">
              <a:avLst/>
            </a:prstGeom>
          </p:spPr>
          <p:txBody>
            <a:bodyPr lIns="0" tIns="0" rIns="0" bIns="0" rtlCol="0" anchor="t">
              <a:spAutoFit/>
            </a:bodyPr>
            <a:lstStyle/>
            <a:p>
              <a:pPr algn="l" rtl="0">
                <a:lnSpc>
                  <a:spcPts val="5400"/>
                </a:lnSpc>
              </a:pPr>
              <a:endParaRPr dirty="0">
                <a:latin typeface="MS PGothic" panose="020B0600070205080204" pitchFamily="34" charset="-128"/>
              </a:endParaRPr>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3775</Words>
  <Application>Microsoft Macintosh PowerPoint</Application>
  <PresentationFormat>Custom</PresentationFormat>
  <Paragraphs>123</Paragraphs>
  <Slides>6</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MS Gothic</vt:lpstr>
      <vt:lpstr>Arial</vt:lpstr>
      <vt:lpstr>MS PGothic</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2026 Fall Meetings - Recognition</dc:title>
  <cp:lastModifiedBy>Zoe Wainer</cp:lastModifiedBy>
  <cp:revision>5</cp:revision>
  <dcterms:created xsi:type="dcterms:W3CDTF">2006-08-16T00:00:00Z</dcterms:created>
  <dcterms:modified xsi:type="dcterms:W3CDTF">2026-08-19T17:40:02Z</dcterms:modified>
  <dc:identifier>DAHSFz6G12s</dc:identifier>
</cp:coreProperties>
</file>