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18288000" cy="10287000"/>
  <p:notesSz cx="6858000" cy="9144000"/>
  <p:embeddedFontLst>
    <p:embeddedFont>
      <p:font typeface="맑은 고딕" panose="020B0503020000020004" pitchFamily="34" charset="-127"/>
      <p:regular r:id="rId9"/>
      <p:bold r:id="rId10"/>
    </p:embeddedFont>
    <p:embeddedFont>
      <p:font typeface="맑은 고딕" panose="020B0503020000020004" pitchFamily="34" charset="-127"/>
      <p:regular r:id="rId9"/>
      <p:bold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39" autoAdjust="0"/>
    <p:restoredTop sz="94603" autoAdjust="0"/>
  </p:normalViewPr>
  <p:slideViewPr>
    <p:cSldViewPr>
      <p:cViewPr varScale="1">
        <p:scale>
          <a:sx n="89" d="100"/>
          <a:sy n="89" d="100"/>
        </p:scale>
        <p:origin x="592" y="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Malgun Gothic" panose="020B0503020000020004" pitchFamily="34" charset="-127"/>
              </a:defRPr>
            </a:lvl1pPr>
          </a:lstStyle>
          <a:p>
            <a:endParaRPr lang="cs-CZ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Malgun Gothic" panose="020B0503020000020004" pitchFamily="34" charset="-127"/>
              </a:defRPr>
            </a:lvl1pPr>
          </a:lstStyle>
          <a:p>
            <a:fld id="{B7268E1E-0E44-426D-905E-8AD9B19D2182}" type="datetimeFigureOut">
              <a:rPr lang="cs-CZ" smtClean="0"/>
              <a:pPr/>
              <a:t>19.08.2026</a:t>
            </a:fld>
            <a:endParaRPr lang="cs-CZ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Malgun Gothic" panose="020B0503020000020004" pitchFamily="34" charset="-127"/>
              </a:defRPr>
            </a:lvl1pPr>
          </a:lstStyle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Malgun Gothic" panose="020B0503020000020004" pitchFamily="34" charset="-127"/>
              </a:defRPr>
            </a:lvl1pPr>
          </a:lstStyle>
          <a:p>
            <a:fld id="{871B2431-D351-4C6E-A3CF-9DFAC0E3E050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Malgun Gothic" panose="020B0503020000020004" pitchFamily="34" charset="-127"/>
        <a:ea typeface="+mn-ea"/>
        <a:cs typeface="+mn-cs"/>
      </a:defRPr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algn="l" rtl="0"/>
            <a:r>
              <a:rPr lang="ko-KR" b="0" i="0" u="none" baseline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ko-K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algn="l" rtl="0"/>
            <a:r>
              <a:rPr lang="ko-KR" b="0" i="0" u="none" baseline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4033959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algn="l" rtl="0"/>
            <a:r>
              <a:rPr lang="ko-KR" b="0" i="0" u="none" baseline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algn="l" rtl="0"/>
            <a:r>
              <a:rPr lang="ko-KR" b="0" i="0" u="none" baseline="0"/>
              <a:t>안녕하세요, 여러분!</a:t>
            </a:r>
          </a:p>
          <a:p>
            <a:endParaRPr lang="ko-KR"/>
          </a:p>
          <a:p>
            <a:pPr algn="l" rtl="0"/>
            <a:r>
              <a:rPr lang="ko-KR" b="0" i="0" u="none" baseline="0"/>
              <a:t>오늘은 조금 다른 세션을 진행해 보려고 합니다. 일반적인 프레젠테이션 대신 아이디어를 교환하는 방식으로 준비해 보았습니다.</a:t>
            </a:r>
          </a:p>
          <a:p>
            <a:endParaRPr lang="ko-KR"/>
          </a:p>
          <a:p>
            <a:pPr algn="l" rtl="0"/>
            <a:r>
              <a:rPr lang="ko-KR" b="0" i="0" u="none" baseline="0"/>
              <a:t>모든 클럽은 특별합니다. 여러분은 다양한 공동체에 봉사하고, 다양한 접근 방식을 시도하며, 그 과정에서 공유할 가치가 있는 것을 발견하셨을 것입니다. 실제로 성공한 홍보 아이디어도 좋고, 다른 단체의 활동을 보고 '우리도 저렇게 할 수 있겠다'고 생각한 아이디어도 좋습니다.</a:t>
            </a:r>
          </a:p>
          <a:p>
            <a:endParaRPr lang="ko-KR"/>
          </a:p>
          <a:p>
            <a:pPr algn="l" rtl="0"/>
            <a:r>
              <a:rPr lang="ko-KR" b="0" i="0" u="none" baseline="0"/>
              <a:t>오늘 이러한 아이디어를 공유함으로써 서로에게 배우고 연맹 소속 클럽들이 활용할 수 있는 실용적인 아이디어를 한자리에 모아 보고자 합니다.</a:t>
            </a:r>
          </a:p>
          <a:p>
            <a:endParaRPr lang="ko-KR"/>
          </a:p>
          <a:p>
            <a:pPr algn="l" rtl="0"/>
            <a:r>
              <a:rPr lang="ko-KR" b="0" i="0" u="none" baseline="0"/>
              <a:t>진행 방식: 여러분의 클럽이 어떤 방식으로 홍보하고 지역사회와 소통하는지에 대해 몇 가지 질문을 드리겠습니다. 의견을 공유해 주시면 제가 잘 메모해서 SIA 본부의 마케팅 및 홍보팀에 전달하겠습니다. 본부에서는 참여한 모든 리전의 아이디어를 취합하여 SIA 블로그에 소개하거나 향후 클럽 홍보 자료로 활용할 것입니다.</a:t>
            </a:r>
          </a:p>
          <a:p>
            <a:endParaRPr lang="ko-KR"/>
          </a:p>
          <a:p>
            <a:pPr algn="l" rtl="0"/>
            <a:r>
              <a:rPr lang="ko-KR" b="0" i="0" u="none" baseline="0"/>
              <a:t>그러므로 '완벽한' 답변을 해야 한다는 부담은 내려놓으시기 바랍니다. 오늘 우리의 목표는 최고의 아이디어를 찾는 것이 아니라, 최대한 많은 아이디어를 모으는 것입니다. 여러분의 작은 제안이 다른 클럽에는 최고의 홍보 성공 방식이 될 수 있습니다.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algn="l" rtl="0"/>
            <a:r>
              <a:rPr lang="ko-KR" b="0" i="0" u="none" baseline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41013622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algn="l" rtl="0"/>
            <a:r>
              <a:rPr lang="ko-KR" b="0" i="0" u="none" baseline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algn="l" rtl="0"/>
            <a:r>
              <a:rPr lang="ko-KR" b="0" i="0" u="none" baseline="0"/>
              <a:t>우리는 흔히 클럽 홍보 방법에 관해 생각하면 페이스북, 지역 신문, 전단지 또는 지역 행사 등을 자연스럽게 떠올립니다.</a:t>
            </a:r>
          </a:p>
          <a:p>
            <a:pPr algn="l" rtl="0"/>
            <a:r>
              <a:rPr lang="ko-KR" b="0" i="0" u="none" baseline="0"/>
              <a:t>이러한 것들은 모두 중요한 수단이며 앞으로도 우리의 홍보 수단 목록에 반드시 포함되어야 합니다.</a:t>
            </a:r>
          </a:p>
          <a:p>
            <a:endParaRPr lang="ko-KR"/>
          </a:p>
          <a:p>
            <a:pPr algn="l" rtl="0"/>
            <a:r>
              <a:rPr lang="ko-KR" b="0" i="0" u="none" baseline="0"/>
              <a:t>하지만 지역사회는 빠르게 변화하고 있습니다. 기술은 계속 진화하며, 사람들이 새로운 조직에 대해 알게 되는 방식 또한 계속 변화하고 있습니다.</a:t>
            </a:r>
          </a:p>
          <a:p>
            <a:endParaRPr lang="ko-KR"/>
          </a:p>
          <a:p>
            <a:pPr algn="l" rtl="0"/>
            <a:r>
              <a:rPr lang="ko-KR" b="0" i="0" u="none" baseline="0"/>
              <a:t>이는 우리에게 조금 다른 방식으로 생각할 기회를 줍니다.</a:t>
            </a:r>
          </a:p>
          <a:p>
            <a:pPr algn="l" rtl="0"/>
            <a:r>
              <a:rPr lang="ko-KR" b="0" i="0" u="none" baseline="0"/>
              <a:t>단독으로 행사를 진행하는 대신 다른 단체와 협력하는 것도 좋은 방법일 수 있습니다.</a:t>
            </a:r>
          </a:p>
          <a:p>
            <a:pPr algn="l" rtl="0"/>
            <a:r>
              <a:rPr lang="ko-KR" b="0" i="0" u="none" baseline="0"/>
              <a:t>소셜 미디어에 수십 장의 사진을 올리는 대신 짧은 동영상을 만드는 것일 수도 있습니다.</a:t>
            </a:r>
          </a:p>
          <a:p>
            <a:endParaRPr lang="ko-KR"/>
          </a:p>
          <a:p>
            <a:pPr algn="l" rtl="0"/>
            <a:r>
              <a:rPr lang="ko-KR" b="0" i="0" u="none" baseline="0"/>
              <a:t>단순히 모금 행사에 몇 명이 참석했는지 보고하는 대신, 여러분의 클럽 모금 행사 덕분에 삶이 바뀐 한 여성이나 소녀의 이야기를 공유하는 방법도 있습니다.</a:t>
            </a:r>
          </a:p>
          <a:p>
            <a:endParaRPr lang="ko-KR"/>
          </a:p>
          <a:p>
            <a:pPr algn="l" rtl="0"/>
            <a:r>
              <a:rPr lang="ko-KR" b="0" i="0" u="none" baseline="0"/>
              <a:t>때로는 친숙한 이야기를 새로운 방식으로 전달하거나 이전에 고려하지 않았던 장소에 있는 사람들에게 다가가는 것이 가장 큰 영향력을 미칠 수 있습니다.</a:t>
            </a:r>
          </a:p>
          <a:p>
            <a:endParaRPr lang="ko-KR"/>
          </a:p>
          <a:p>
            <a:pPr algn="l" rtl="0"/>
            <a:r>
              <a:rPr lang="ko-KR" b="0" i="0" u="none" baseline="0"/>
              <a:t>그리고 그런 방법을 오늘 우리가 함께 알아낼 수 있기를 바랍니다.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algn="l" rtl="0"/>
            <a:r>
              <a:rPr lang="ko-KR" b="0" i="0" u="none" baseline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4907137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algn="l" rtl="0"/>
            <a:r>
              <a:rPr lang="ko-KR" b="0" i="0" u="none" baseline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algn="l" rtl="0"/>
            <a:r>
              <a:rPr lang="ko-KR" b="0" i="0" u="none" baseline="0"/>
              <a:t>자, 그럼 시작하겠습니다! 제가 세 가지 질문을 드리겠습니다. 각 질문에 대해 손을 들고 하나의 아이디어를 한 문장으로 말씀해 주세요. 긴 설명은 필요 없으며, 최대한 많은 아이디어를 모아 보려고 합니다.</a:t>
            </a:r>
          </a:p>
          <a:p>
            <a:endParaRPr lang="ko-KR"/>
          </a:p>
          <a:p>
            <a:pPr algn="l" rtl="0"/>
            <a:r>
              <a:rPr lang="ko-KR" b="0" i="0" u="none" baseline="0"/>
              <a:t>각 답변이 끝날 때마다 잠시 중단하고 핵심 내용을 파악한 다음, 대화를 계속 이어가도록 하겠습니다.</a:t>
            </a:r>
          </a:p>
          <a:p>
            <a:endParaRPr lang="ko-KR"/>
          </a:p>
          <a:p>
            <a:pPr algn="l" rtl="0"/>
            <a:r>
              <a:rPr lang="ko-KR" b="0" i="0" u="none" baseline="0"/>
              <a:t>준비되셨습니까?</a:t>
            </a:r>
          </a:p>
          <a:p>
            <a:endParaRPr lang="ko-KR"/>
          </a:p>
          <a:p>
            <a:pPr algn="l" rtl="0"/>
            <a:r>
              <a:rPr lang="ko-KR" b="0" i="0" u="none" baseline="0"/>
              <a:t>질문 1</a:t>
            </a:r>
          </a:p>
          <a:p>
            <a:pPr algn="l" rtl="0"/>
            <a:r>
              <a:rPr lang="ko-KR" b="0" i="0" u="none" baseline="0"/>
              <a:t>여러분의 클럽에서 효과가 좋았던 홍보 아이디어는 무엇인가요? 성공적이었던 활동을 공유해 주세요. </a:t>
            </a:r>
          </a:p>
          <a:p>
            <a:endParaRPr lang="ko-KR"/>
          </a:p>
          <a:p>
            <a:pPr algn="l" rtl="0"/>
            <a:r>
              <a:rPr lang="ko-KR" b="0" i="0" u="none" baseline="0"/>
              <a:t>(몇 가지 답변이 나올 때까지 기다립니다.)</a:t>
            </a:r>
          </a:p>
          <a:p>
            <a:endParaRPr lang="ko-KR"/>
          </a:p>
          <a:p>
            <a:pPr algn="l" rtl="0"/>
            <a:r>
              <a:rPr lang="ko-KR" b="0" i="0" u="none" baseline="0"/>
              <a:t>좋습니다! 벌써 이렇게 많은 아이디어가 모였네요.</a:t>
            </a:r>
          </a:p>
          <a:p>
            <a:endParaRPr lang="ko-KR"/>
          </a:p>
          <a:p>
            <a:pPr algn="l" rtl="0"/>
            <a:r>
              <a:rPr lang="ko-KR" b="0" i="0" u="none" baseline="0"/>
              <a:t>질문 2</a:t>
            </a:r>
          </a:p>
          <a:p>
            <a:pPr algn="l" rtl="0"/>
            <a:r>
              <a:rPr lang="ko-KR" b="0" i="0" u="none" baseline="0"/>
              <a:t>다른 NGO, 학교, 기업 또는 지역사회 단체의 활동 중 여러분의 클럽에 적용할 수 있는 것은 무엇인가요?</a:t>
            </a:r>
          </a:p>
          <a:p>
            <a:endParaRPr lang="ko-KR"/>
          </a:p>
          <a:p>
            <a:pPr algn="l" rtl="0"/>
            <a:r>
              <a:rPr lang="ko-KR" b="0" i="0" u="none" baseline="0"/>
              <a:t>(이번에도 여러 개의 답변을 수집합니다.)</a:t>
            </a:r>
          </a:p>
          <a:p>
            <a:endParaRPr lang="ko-KR"/>
          </a:p>
          <a:p>
            <a:pPr algn="l" rtl="0"/>
            <a:r>
              <a:rPr lang="ko-KR" b="0" i="0" u="none" baseline="0"/>
              <a:t>수고하셨습니다! 단순히 다른 단체가 하는 활동을 유심히 관찰하고 그것을 우리 조직과 클럽의 목표에 맞게 적용하기 위해 고민하는 과정에서 가장 훌륭한 아이디어를 얻을 수도 있습니다.</a:t>
            </a:r>
          </a:p>
          <a:p>
            <a:endParaRPr lang="ko-KR"/>
          </a:p>
          <a:p>
            <a:pPr algn="l" rtl="0"/>
            <a:r>
              <a:rPr lang="ko-KR" b="0" i="0" u="none" baseline="0"/>
              <a:t>질문 3</a:t>
            </a:r>
          </a:p>
          <a:p>
            <a:pPr algn="l" rtl="0"/>
            <a:r>
              <a:rPr lang="ko-KR" b="0" i="0" u="none" baseline="0"/>
              <a:t>올해 여러분의 클럽에서 시도해 보고 싶은 새로운 홍보 아이디어는 무엇인가요? </a:t>
            </a:r>
          </a:p>
          <a:p>
            <a:endParaRPr lang="ko-KR"/>
          </a:p>
          <a:p>
            <a:pPr algn="l" rtl="0"/>
            <a:r>
              <a:rPr lang="ko-KR" b="0" i="0" u="none" baseline="0"/>
              <a:t>오늘 이 자리에서 언급되지 않은 것을 생각해 보시기 바랍니다. 간단한 아이디어도 좋고, 규모가 큰 야심찬 아이디어도 좋습니다. 클럽의 인지도를 높일 수 있는 아이디어라면 무엇이든 환영합니다!</a:t>
            </a:r>
          </a:p>
          <a:p>
            <a:endParaRPr lang="ko-KR"/>
          </a:p>
          <a:p>
            <a:pPr algn="l" rtl="0"/>
            <a:r>
              <a:rPr lang="ko-KR" b="0" i="0" u="none" baseline="0"/>
              <a:t>(여러 개의 답변을 수집합니다.)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algn="l" rtl="0"/>
            <a:r>
              <a:rPr lang="ko-KR" b="0" i="0" u="none" baseline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9922248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algn="l" rtl="0"/>
            <a:r>
              <a:rPr lang="ko-KR" b="0" i="0" u="none" baseline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algn="l" rtl="0"/>
            <a:r>
              <a:rPr lang="ko-KR" b="0" i="0" u="none" baseline="0"/>
              <a:t>모두 수고하셨습니다! 우리가 함께 이룬 결과물을 보십시오. 모두 힘을 모아 유익하고 생산적인 훌륭한 아이디어 목록을 만들어냈습니다.</a:t>
            </a:r>
          </a:p>
          <a:p>
            <a:endParaRPr lang="ko-KR"/>
          </a:p>
          <a:p>
            <a:pPr algn="l" rtl="0"/>
            <a:r>
              <a:rPr lang="ko-KR" b="0" i="0" u="none" baseline="0"/>
              <a:t>오늘 들은 아이디어 중 클럽 회원들과 공유하고 싶은 것이 최소한 하나라도 있으신 분은 손을 들어주세요.</a:t>
            </a:r>
          </a:p>
          <a:p>
            <a:endParaRPr lang="ko-KR"/>
          </a:p>
          <a:p>
            <a:pPr algn="l" rtl="0"/>
            <a:r>
              <a:rPr lang="ko-KR" b="0" i="0" u="none" baseline="0"/>
              <a:t>(잠시 멈추고 반응을 확인합니다.)</a:t>
            </a:r>
          </a:p>
          <a:p>
            <a:endParaRPr lang="ko-KR"/>
          </a:p>
          <a:p>
            <a:pPr algn="l" rtl="0"/>
            <a:r>
              <a:rPr lang="ko-KR" b="0" i="0" u="none" baseline="0"/>
              <a:t>정말 멋집니다. 바로 이것이 오늘 우리가 나눈 대화의 본질이자 목적입니다.</a:t>
            </a:r>
          </a:p>
          <a:p>
            <a:endParaRPr lang="ko-KR"/>
          </a:p>
          <a:p>
            <a:pPr algn="l" rtl="0"/>
            <a:r>
              <a:rPr lang="ko-KR" b="0" i="0" u="none" baseline="0"/>
              <a:t>오늘 우리가 이야기한 모든 것은 하나의 중요한 목표로 귀결됩니다. 바로 더 많은 사람이 우리가 누구인지, 그리고 소롭티미스트가 지역사회에서 어떤 변화를 일으키는지 알게 하는 것입니다.</a:t>
            </a:r>
          </a:p>
          <a:p>
            <a:endParaRPr lang="ko-KR"/>
          </a:p>
          <a:p>
            <a:pPr algn="l" rtl="0"/>
            <a:r>
              <a:rPr lang="ko-KR" b="0" i="0" u="none" baseline="0"/>
              <a:t>여러분이 공유하는 모든 스토리...</a:t>
            </a:r>
          </a:p>
          <a:p>
            <a:pPr algn="l" rtl="0"/>
            <a:r>
              <a:rPr lang="ko-KR" b="0" i="0" u="none" baseline="0"/>
              <a:t>여러분이 맺는 모든 파트너십...</a:t>
            </a:r>
          </a:p>
          <a:p>
            <a:pPr algn="l" rtl="0"/>
            <a:r>
              <a:rPr lang="ko-KR" b="0" i="0" u="none" baseline="0"/>
              <a:t>모든 언론 보도...</a:t>
            </a:r>
          </a:p>
          <a:p>
            <a:pPr algn="l" rtl="0"/>
            <a:r>
              <a:rPr lang="ko-KR" b="0" i="0" u="none" baseline="0"/>
              <a:t>모든 소셜 미디어 게시물...</a:t>
            </a:r>
          </a:p>
          <a:p>
            <a:pPr algn="l" rtl="0"/>
            <a:r>
              <a:rPr lang="ko-KR" b="0" i="0" u="none" baseline="0"/>
              <a:t>모든 지역사회 행사...</a:t>
            </a:r>
          </a:p>
          <a:p>
            <a:endParaRPr lang="ko-KR"/>
          </a:p>
          <a:p>
            <a:pPr algn="l" rtl="0"/>
            <a:r>
              <a:rPr lang="ko-KR" b="0" i="0" u="none" baseline="0"/>
              <a:t>...이 모든 것이 교육 기회를 통해 여성과 소녀의 경제적 역량을 강화하기 위해 노력하는 여러분의 클럽과 놀라운 활동에 대한 인지도를 높이는 데 도움이 됩니다.</a:t>
            </a:r>
          </a:p>
          <a:p>
            <a:endParaRPr lang="ko-KR"/>
          </a:p>
          <a:p>
            <a:pPr algn="l" rtl="0"/>
            <a:r>
              <a:rPr lang="ko-KR" b="0" i="0" u="none" baseline="0"/>
              <a:t>더 많은 사람이 우리가 누구인지 알고 우리의 사명을 이해할수록, 더 많은 사람이 우리와 협력하고 우리의 프로젝트를 지원하고 우리와 함께 자원봉사하며 회원이 되고 싶어할 것입니다.</a:t>
            </a:r>
          </a:p>
          <a:p>
            <a:endParaRPr lang="ko-KR"/>
          </a:p>
          <a:p>
            <a:pPr algn="l" rtl="0"/>
            <a:r>
              <a:rPr lang="ko-KR" b="0" i="0" u="none" baseline="0"/>
              <a:t>특히 최근 'Driven by Dreams(꿈을 향해 나아갑시다)' 회원 캠페인이 시작된 만큼, 지금이야말로 우리 클럽의 회원 모집을 위해 홍보 효과를 높이는 방안을 고민해 볼 좋은 시기입니다. 여러분이 클럽을 홍보하고 소롭티미스트가 만들어내는 영향력을 보여줄 때마다, 잠재 회원들에게 우리가 누구인지 알아보고 스스로 그 일원이 되는 모습을 상상할 수 있는 또 다른 기회를 제공하게 됩니다.</a:t>
            </a:r>
          </a:p>
          <a:p>
            <a:endParaRPr lang="ko-KR"/>
          </a:p>
          <a:p>
            <a:pPr algn="l" rtl="0"/>
            <a:r>
              <a:rPr lang="ko-KR" b="0" i="0" u="none" baseline="0"/>
              <a:t>때로는 가장 큰 성과가 대단히 특별한 무언가를 하는 것에서 나오지는 않습니다. 보다 새로운 방식으로 스토리를 전달하거나, 색다른 것을 시도해 보거나, 새로운 잠재 회원에게 다가가는 것에서 시작될 수 있습니다.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algn="l" rtl="0"/>
            <a:r>
              <a:rPr lang="ko-KR" b="0" i="0" u="none" baseline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5644716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algn="l" rtl="0"/>
            <a:r>
              <a:rPr lang="ko-KR" b="0" i="0" u="none" baseline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algn="l" rtl="0"/>
            <a:r>
              <a:rPr lang="ko-KR" b="0" i="0" u="none" baseline="0"/>
              <a:t>오늘 열정적으로 참여하여 의견을 나누어 주신 모든 분께 감사드립니다.</a:t>
            </a:r>
          </a:p>
          <a:p>
            <a:endParaRPr lang="ko-KR"/>
          </a:p>
          <a:p>
            <a:pPr algn="l" rtl="0"/>
            <a:r>
              <a:rPr lang="ko-KR" b="0" i="0" u="none" baseline="0"/>
              <a:t>소롭티미스트가 가진 가장 큰 장점 중 하나는 서로에게서 배운다는 점입니다. 모든 클럽은 다른 클럽에 영감을 줄 수 있는 경험, 성공 사례, 그리고 창의적인 아이디어를 가지고 있습니다. 오늘 우리는 이러한 아이디어를 공유할 때 얼마나 많은 것을 이룰 수 있는지 직접 확인했습니다.</a:t>
            </a:r>
          </a:p>
          <a:p>
            <a:endParaRPr lang="ko-KR"/>
          </a:p>
          <a:p>
            <a:pPr algn="l" rtl="0"/>
            <a:r>
              <a:rPr lang="ko-KR" b="0" i="0" u="none" baseline="0"/>
              <a:t>오늘 나누어 주신 훌륭한 아이디어를 정리해서 SIA 본부의 마케팅 및 홍보팀에 전달하겠습니다. 본부에서는 모든 리전의 아이디어를 취합하여 일부 아이디어를 SIA 블로그에 소개하거나 연맹 전체 클럽에서 향후 자료 제작에 활용하도록 지원하겠습니다.</a:t>
            </a:r>
          </a:p>
          <a:p>
            <a:endParaRPr lang="ko-KR"/>
          </a:p>
          <a:p>
            <a:pPr algn="l" rtl="0"/>
            <a:r>
              <a:rPr lang="ko-KR" b="0" i="0" u="none" baseline="0"/>
              <a:t>이 아이디어들이 우리 연맹의 모든 클럽과 공유될 때, 클럽의 인지도를 높이고 지역 사회에서의 입지를 강화하며 더 많은 사람에게 소롭티미스트를 홍보할 방법을 발견하시기를 바랍니다.</a:t>
            </a:r>
          </a:p>
          <a:p>
            <a:endParaRPr lang="ko-KR"/>
          </a:p>
          <a:p>
            <a:pPr algn="l" rtl="0"/>
            <a:r>
              <a:rPr lang="ko-KR" b="0" i="0" u="none" baseline="0"/>
              <a:t>지금까지 참여하여 창의력을 발휘하고 서로에게서 배우고자 하는 열정을 아낌없이 보여주셔서 다시 한 번 감사드립니다. 오늘 이 자리를 떠날 때, 새로운 영감을 얻고, 클럽의 이야기를 전달하고, 영향력을 확대하고, 더 많은 여성과 소녀가 꿈을 이루도록 도울 새로운 아이디어를 마음속에 품고 돌아가시기를 바랍니다.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algn="l" rtl="0"/>
            <a:r>
              <a:rPr lang="ko-KR" b="0" i="0" u="none" baseline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6123705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Malgun Gothic" panose="020B0503020000020004" pitchFamily="34" charset="-127"/>
              </a:defRPr>
            </a:lvl1pPr>
          </a:lstStyle>
          <a:p>
            <a:fld id="{1D8BD707-D9CF-40AE-B4C6-C98DA3205C09}" type="datetimeFigureOut">
              <a:rPr lang="en-US" smtClean="0"/>
              <a:pPr/>
              <a:t>8/19/26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Malgun Gothic" panose="020B0503020000020004" pitchFamily="34" charset="-127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0" i="0" kern="1200">
          <a:solidFill>
            <a:schemeClr val="tx1"/>
          </a:solidFill>
          <a:latin typeface="Malgun Gothic" panose="020B0503020000020004" pitchFamily="34" charset="-127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b="0" i="0" kern="1200">
          <a:solidFill>
            <a:schemeClr val="tx1"/>
          </a:solidFill>
          <a:latin typeface="Malgun Gothic" panose="020B0503020000020004" pitchFamily="34" charset="-127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b="0" i="0" kern="1200">
          <a:solidFill>
            <a:schemeClr val="tx1"/>
          </a:solidFill>
          <a:latin typeface="Malgun Gothic" panose="020B0503020000020004" pitchFamily="34" charset="-127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b="0" i="0" kern="1200">
          <a:solidFill>
            <a:schemeClr val="tx1"/>
          </a:solidFill>
          <a:latin typeface="Malgun Gothic" panose="020B0503020000020004" pitchFamily="34" charset="-127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b="0" i="0" kern="1200">
          <a:solidFill>
            <a:schemeClr val="tx1"/>
          </a:solidFill>
          <a:latin typeface="Malgun Gothic" panose="020B0503020000020004" pitchFamily="34" charset="-127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b="0" i="0" kern="1200">
          <a:solidFill>
            <a:schemeClr val="tx1"/>
          </a:solidFill>
          <a:latin typeface="Malgun Gothic" panose="020B0503020000020004" pitchFamily="34" charset="-127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1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7.sv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102074" flipH="1">
            <a:off x="-3770915" y="2690215"/>
            <a:ext cx="18545990" cy="14027512"/>
          </a:xfrm>
          <a:custGeom>
            <a:avLst/>
            <a:gdLst/>
            <a:ahLst/>
            <a:cxnLst/>
            <a:rect l="l" t="t" r="r" b="b"/>
            <a:pathLst>
              <a:path w="18545990" h="14027512">
                <a:moveTo>
                  <a:pt x="18545990" y="0"/>
                </a:moveTo>
                <a:lnTo>
                  <a:pt x="0" y="0"/>
                </a:lnTo>
                <a:lnTo>
                  <a:pt x="0" y="14027512"/>
                </a:lnTo>
                <a:lnTo>
                  <a:pt x="18545990" y="14027512"/>
                </a:lnTo>
                <a:lnTo>
                  <a:pt x="18545990" y="0"/>
                </a:lnTo>
                <a:close/>
              </a:path>
            </a:pathLst>
          </a:custGeom>
          <a:blipFill>
            <a:blip>
              <a:alphaModFix amt="3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ko-KR" dirty="0">
              <a:latin typeface="Malgun Gothic" panose="020B0503020000020004" pitchFamily="34" charset="-127"/>
            </a:endParaRPr>
          </a:p>
        </p:txBody>
      </p:sp>
      <p:sp>
        <p:nvSpPr>
          <p:cNvPr id="3" name="Freeform 3"/>
          <p:cNvSpPr/>
          <p:nvPr/>
        </p:nvSpPr>
        <p:spPr>
          <a:xfrm rot="1102074" flipH="1">
            <a:off x="-4375306" y="4594391"/>
            <a:ext cx="16114424" cy="12188364"/>
          </a:xfrm>
          <a:custGeom>
            <a:avLst/>
            <a:gdLst/>
            <a:ahLst/>
            <a:cxnLst/>
            <a:rect l="l" t="t" r="r" b="b"/>
            <a:pathLst>
              <a:path w="16114424" h="12188364">
                <a:moveTo>
                  <a:pt x="16114424" y="0"/>
                </a:moveTo>
                <a:lnTo>
                  <a:pt x="0" y="0"/>
                </a:lnTo>
                <a:lnTo>
                  <a:pt x="0" y="12188364"/>
                </a:lnTo>
                <a:lnTo>
                  <a:pt x="16114424" y="12188364"/>
                </a:lnTo>
                <a:lnTo>
                  <a:pt x="16114424" y="0"/>
                </a:lnTo>
                <a:close/>
              </a:path>
            </a:pathLst>
          </a:custGeom>
          <a:blipFill>
            <a:blip>
              <a:alphaModFix amt="3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ko-KR" dirty="0">
              <a:latin typeface="Malgun Gothic" panose="020B0503020000020004" pitchFamily="34" charset="-127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7887390" y="9360400"/>
            <a:ext cx="176421" cy="176421"/>
          </a:xfrm>
          <a:custGeom>
            <a:avLst/>
            <a:gdLst/>
            <a:ahLst/>
            <a:cxnLst/>
            <a:rect l="l" t="t" r="r" b="b"/>
            <a:pathLst>
              <a:path w="176421" h="176421">
                <a:moveTo>
                  <a:pt x="0" y="0"/>
                </a:moveTo>
                <a:lnTo>
                  <a:pt x="176421" y="0"/>
                </a:lnTo>
                <a:lnTo>
                  <a:pt x="176421" y="176421"/>
                </a:lnTo>
                <a:lnTo>
                  <a:pt x="0" y="17642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ko-KR" dirty="0">
              <a:latin typeface="Malgun Gothic" panose="020B0503020000020004" pitchFamily="34" charset="-127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692558" y="4776027"/>
            <a:ext cx="11355003" cy="18210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7125"/>
              </a:lnSpc>
            </a:pPr>
            <a:r>
              <a:rPr lang="ko-KR" sz="7662" u="none" baseline="0" dirty="0">
                <a:solidFill>
                  <a:srgbClr val="518BC9"/>
                </a:solidFill>
                <a:latin typeface="+mj-ea"/>
                <a:ea typeface="+mj-ea"/>
                <a:cs typeface="Calibri (MS) Bold"/>
                <a:sym typeface="Calibri (MS) Bold"/>
              </a:rPr>
              <a:t>2026-2027 창의적인 클럽 홍보 전략</a:t>
            </a:r>
          </a:p>
        </p:txBody>
      </p:sp>
      <p:sp>
        <p:nvSpPr>
          <p:cNvPr id="6" name="Freeform 6"/>
          <p:cNvSpPr/>
          <p:nvPr/>
        </p:nvSpPr>
        <p:spPr>
          <a:xfrm rot="-10181517" flipH="1">
            <a:off x="9830672" y="-3985155"/>
            <a:ext cx="11520966" cy="8714040"/>
          </a:xfrm>
          <a:custGeom>
            <a:avLst/>
            <a:gdLst/>
            <a:ahLst/>
            <a:cxnLst/>
            <a:rect l="l" t="t" r="r" b="b"/>
            <a:pathLst>
              <a:path w="11520966" h="8714040">
                <a:moveTo>
                  <a:pt x="11520966" y="0"/>
                </a:moveTo>
                <a:lnTo>
                  <a:pt x="0" y="0"/>
                </a:lnTo>
                <a:lnTo>
                  <a:pt x="0" y="8714040"/>
                </a:lnTo>
                <a:lnTo>
                  <a:pt x="11520966" y="8714040"/>
                </a:lnTo>
                <a:lnTo>
                  <a:pt x="11520966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ko-KR" dirty="0">
              <a:latin typeface="Malgun Gothic" panose="020B0503020000020004" pitchFamily="34" charset="-127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13398698" y="1213427"/>
            <a:ext cx="2378128" cy="3562836"/>
          </a:xfrm>
          <a:custGeom>
            <a:avLst/>
            <a:gdLst/>
            <a:ahLst/>
            <a:cxnLst/>
            <a:rect l="l" t="t" r="r" b="b"/>
            <a:pathLst>
              <a:path w="2378128" h="3562836">
                <a:moveTo>
                  <a:pt x="0" y="0"/>
                </a:moveTo>
                <a:lnTo>
                  <a:pt x="2378127" y="0"/>
                </a:lnTo>
                <a:lnTo>
                  <a:pt x="2378127" y="3562836"/>
                </a:lnTo>
                <a:lnTo>
                  <a:pt x="0" y="356283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ko-KR" dirty="0">
              <a:latin typeface="Malgun Gothic" panose="020B0503020000020004" pitchFamily="34" charset="-127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806858" y="9331572"/>
            <a:ext cx="7092543" cy="641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2541"/>
              </a:lnSpc>
            </a:pPr>
            <a:r>
              <a:rPr lang="ko-KR" sz="2229" u="none" spc="109" baseline="0" dirty="0">
                <a:solidFill>
                  <a:srgbClr val="293374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 (MS) Bold"/>
                <a:sym typeface="Calibri (MS) Bold"/>
              </a:rPr>
              <a:t>SOROPTIMIST INTERNATIONAL OF THE AMERICAS, INC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66446" y="6598793"/>
            <a:ext cx="7463154" cy="8468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 rtl="0">
              <a:lnSpc>
                <a:spcPts val="7250"/>
              </a:lnSpc>
            </a:pPr>
            <a:r>
              <a:rPr lang="ko-KR" sz="5178" u="none" baseline="0" dirty="0">
                <a:solidFill>
                  <a:srgbClr val="76B3F6"/>
                </a:solidFill>
                <a:latin typeface="+mj-ea"/>
                <a:ea typeface="+mj-ea"/>
                <a:cs typeface="Calibri (MS) Bold"/>
                <a:sym typeface="Calibri (MS) Bold"/>
              </a:rPr>
              <a:t>2026년 가을 정기 회의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66446" y="4067140"/>
            <a:ext cx="11355003" cy="6027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4743"/>
              </a:lnSpc>
            </a:pPr>
            <a:r>
              <a:rPr lang="ko-KR" sz="5100" u="none" baseline="0" dirty="0">
                <a:solidFill>
                  <a:srgbClr val="293374"/>
                </a:solidFill>
                <a:latin typeface="+mj-ea"/>
                <a:ea typeface="+mj-ea"/>
                <a:cs typeface="Calibri (MS) Bold"/>
                <a:sym typeface="Calibri (MS) Bold"/>
              </a:rPr>
              <a:t>기존의 틀을 벗어난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412844" y="4510136"/>
            <a:ext cx="1462312" cy="1266728"/>
          </a:xfrm>
          <a:custGeom>
            <a:avLst/>
            <a:gdLst/>
            <a:ahLst/>
            <a:cxnLst/>
            <a:rect l="l" t="t" r="r" b="b"/>
            <a:pathLst>
              <a:path w="1462312" h="1266728">
                <a:moveTo>
                  <a:pt x="0" y="0"/>
                </a:moveTo>
                <a:lnTo>
                  <a:pt x="1462312" y="0"/>
                </a:lnTo>
                <a:lnTo>
                  <a:pt x="1462312" y="1266728"/>
                </a:lnTo>
                <a:lnTo>
                  <a:pt x="0" y="126672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51" r="-151"/>
            </a:stretch>
          </a:blipFill>
        </p:spPr>
        <p:txBody>
          <a:bodyPr/>
          <a:lstStyle/>
          <a:p>
            <a:endParaRPr lang="ko-KR" dirty="0">
              <a:latin typeface="Malgun Gothic" panose="020B0503020000020004" pitchFamily="34" charset="-127"/>
            </a:endParaRPr>
          </a:p>
        </p:txBody>
      </p:sp>
      <p:sp>
        <p:nvSpPr>
          <p:cNvPr id="3" name="Freeform 3"/>
          <p:cNvSpPr/>
          <p:nvPr/>
        </p:nvSpPr>
        <p:spPr>
          <a:xfrm rot="-6203709" flipH="1">
            <a:off x="8477269" y="69379"/>
            <a:ext cx="13417146" cy="10148242"/>
          </a:xfrm>
          <a:custGeom>
            <a:avLst/>
            <a:gdLst/>
            <a:ahLst/>
            <a:cxnLst/>
            <a:rect l="l" t="t" r="r" b="b"/>
            <a:pathLst>
              <a:path w="13417146" h="10148242">
                <a:moveTo>
                  <a:pt x="13417146" y="0"/>
                </a:moveTo>
                <a:lnTo>
                  <a:pt x="0" y="0"/>
                </a:lnTo>
                <a:lnTo>
                  <a:pt x="0" y="10148242"/>
                </a:lnTo>
                <a:lnTo>
                  <a:pt x="13417146" y="10148242"/>
                </a:lnTo>
                <a:lnTo>
                  <a:pt x="13417146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ko-KR" dirty="0">
              <a:latin typeface="Malgun Gothic" panose="020B0503020000020004" pitchFamily="34" charset="-127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10439988" y="1562751"/>
            <a:ext cx="6819312" cy="6819312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5"/>
              <a:stretch>
                <a:fillRect l="-25187" r="-25187"/>
              </a:stretch>
            </a:blipFill>
          </p:spPr>
          <p:txBody>
            <a:bodyPr/>
            <a:lstStyle/>
            <a:p>
              <a:endParaRPr lang="ko-KR" dirty="0">
                <a:latin typeface="Malgun Gothic" panose="020B0503020000020004" pitchFamily="34" charset="-127"/>
              </a:endParaRP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467764" y="2659380"/>
            <a:ext cx="8153208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 rtl="0">
              <a:lnSpc>
                <a:spcPts val="7215"/>
              </a:lnSpc>
            </a:pPr>
            <a:r>
              <a:rPr lang="ko-KR" sz="6500" u="none" baseline="0" dirty="0">
                <a:solidFill>
                  <a:srgbClr val="293374"/>
                </a:solidFill>
                <a:latin typeface="+mj-ea"/>
                <a:ea typeface="+mj-ea"/>
                <a:cs typeface="Calibri (MS) Bold"/>
                <a:sym typeface="Calibri (MS) Bold"/>
              </a:rPr>
              <a:t>서로에게 </a:t>
            </a:r>
          </a:p>
          <a:p>
            <a:pPr algn="just" rtl="0">
              <a:lnSpc>
                <a:spcPts val="7215"/>
              </a:lnSpc>
            </a:pPr>
            <a:r>
              <a:rPr lang="ko-KR" sz="6500" u="none" baseline="0" dirty="0">
                <a:solidFill>
                  <a:srgbClr val="293374"/>
                </a:solidFill>
                <a:latin typeface="+mj-ea"/>
                <a:ea typeface="+mj-ea"/>
                <a:cs typeface="Calibri (MS) Bold"/>
                <a:sym typeface="Calibri (MS) Bold"/>
              </a:rPr>
              <a:t>배웁시다!</a:t>
            </a:r>
          </a:p>
        </p:txBody>
      </p:sp>
      <p:sp>
        <p:nvSpPr>
          <p:cNvPr id="7" name="Freeform 7"/>
          <p:cNvSpPr/>
          <p:nvPr/>
        </p:nvSpPr>
        <p:spPr>
          <a:xfrm>
            <a:off x="15193206" y="9043031"/>
            <a:ext cx="2413246" cy="554217"/>
          </a:xfrm>
          <a:custGeom>
            <a:avLst/>
            <a:gdLst/>
            <a:ahLst/>
            <a:cxnLst/>
            <a:rect l="l" t="t" r="r" b="b"/>
            <a:pathLst>
              <a:path w="2413246" h="554217">
                <a:moveTo>
                  <a:pt x="0" y="0"/>
                </a:moveTo>
                <a:lnTo>
                  <a:pt x="2413246" y="0"/>
                </a:lnTo>
                <a:lnTo>
                  <a:pt x="2413246" y="554217"/>
                </a:lnTo>
                <a:lnTo>
                  <a:pt x="0" y="55421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74" b="-74"/>
            </a:stretch>
          </a:blipFill>
        </p:spPr>
        <p:txBody>
          <a:bodyPr/>
          <a:lstStyle/>
          <a:p>
            <a:endParaRPr lang="ko-KR" dirty="0">
              <a:latin typeface="Malgun Gothic" panose="020B0503020000020004" pitchFamily="34" charset="-127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2299435" y="5894153"/>
            <a:ext cx="9224481" cy="5948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5400"/>
              </a:lnSpc>
            </a:pPr>
            <a:r>
              <a:rPr lang="ko-KR" sz="2700" b="0" i="0" u="none" baseline="0" dirty="0">
                <a:solidFill>
                  <a:srgbClr val="000000"/>
                </a:solidFill>
                <a:latin typeface="+mj-ea"/>
                <a:ea typeface="+mj-ea"/>
                <a:cs typeface="Calibri (MS)"/>
                <a:sym typeface="Calibri (MS)"/>
              </a:rPr>
              <a:t>서로에게 영감 주기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299435" y="6856310"/>
            <a:ext cx="8508517" cy="5948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5400"/>
              </a:lnSpc>
            </a:pPr>
            <a:r>
              <a:rPr lang="ko-KR" sz="2700" b="0" i="0" u="none" baseline="0" dirty="0">
                <a:solidFill>
                  <a:srgbClr val="000000"/>
                </a:solidFill>
                <a:latin typeface="+mj-ea"/>
                <a:ea typeface="+mj-ea"/>
                <a:cs typeface="Calibri (MS)"/>
                <a:sym typeface="Calibri (MS)"/>
              </a:rPr>
              <a:t>홍보 아이디어 모음집 제작 </a:t>
            </a:r>
          </a:p>
        </p:txBody>
      </p:sp>
      <p:grpSp>
        <p:nvGrpSpPr>
          <p:cNvPr id="10" name="Group 10"/>
          <p:cNvGrpSpPr/>
          <p:nvPr/>
        </p:nvGrpSpPr>
        <p:grpSpPr>
          <a:xfrm rot="5400000">
            <a:off x="1436474" y="5231940"/>
            <a:ext cx="500647" cy="438066"/>
            <a:chOff x="0" y="0"/>
            <a:chExt cx="812800" cy="711200"/>
          </a:xfrm>
        </p:grpSpPr>
        <p:sp>
          <p:nvSpPr>
            <p:cNvPr id="11" name="Freeform 11"/>
            <p:cNvSpPr/>
            <p:nvPr/>
          </p:nvSpPr>
          <p:spPr>
            <a:xfrm>
              <a:off x="64898" y="89740"/>
              <a:ext cx="683004" cy="621460"/>
            </a:xfrm>
            <a:custGeom>
              <a:avLst/>
              <a:gdLst/>
              <a:ahLst/>
              <a:cxnLst/>
              <a:rect l="l" t="t" r="r" b="b"/>
              <a:pathLst>
                <a:path w="683004" h="621460">
                  <a:moveTo>
                    <a:pt x="418224" y="44524"/>
                  </a:moveTo>
                  <a:lnTo>
                    <a:pt x="671180" y="487196"/>
                  </a:lnTo>
                  <a:cubicBezTo>
                    <a:pt x="687051" y="514971"/>
                    <a:pt x="686937" y="549095"/>
                    <a:pt x="670881" y="576763"/>
                  </a:cubicBezTo>
                  <a:cubicBezTo>
                    <a:pt x="654824" y="604431"/>
                    <a:pt x="625253" y="621460"/>
                    <a:pt x="593264" y="621460"/>
                  </a:cubicBezTo>
                  <a:lnTo>
                    <a:pt x="89740" y="621460"/>
                  </a:lnTo>
                  <a:cubicBezTo>
                    <a:pt x="57751" y="621460"/>
                    <a:pt x="28180" y="604431"/>
                    <a:pt x="12123" y="576763"/>
                  </a:cubicBezTo>
                  <a:cubicBezTo>
                    <a:pt x="-3933" y="549095"/>
                    <a:pt x="-4047" y="514971"/>
                    <a:pt x="11824" y="487196"/>
                  </a:cubicBezTo>
                  <a:lnTo>
                    <a:pt x="264780" y="44524"/>
                  </a:lnTo>
                  <a:cubicBezTo>
                    <a:pt x="280513" y="16991"/>
                    <a:pt x="309792" y="0"/>
                    <a:pt x="341502" y="0"/>
                  </a:cubicBezTo>
                  <a:cubicBezTo>
                    <a:pt x="373212" y="0"/>
                    <a:pt x="402491" y="16991"/>
                    <a:pt x="418224" y="44524"/>
                  </a:cubicBezTo>
                  <a:close/>
                </a:path>
              </a:pathLst>
            </a:custGeom>
            <a:solidFill>
              <a:srgbClr val="101852">
                <a:alpha val="89804"/>
              </a:srgbClr>
            </a:solidFill>
          </p:spPr>
          <p:txBody>
            <a:bodyPr/>
            <a:lstStyle/>
            <a:p>
              <a:endParaRPr lang="ko-KR" dirty="0">
                <a:latin typeface="Malgun Gothic" panose="020B0503020000020004" pitchFamily="34" charset="-127"/>
              </a:endParaRP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27000" y="263525"/>
              <a:ext cx="5588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3750"/>
                </a:lnSpc>
              </a:pPr>
              <a:endParaRPr dirty="0">
                <a:latin typeface="Malgun Gothic" panose="020B0503020000020004" pitchFamily="34" charset="-127"/>
              </a:endParaRPr>
            </a:p>
          </p:txBody>
        </p:sp>
      </p:grpSp>
      <p:grpSp>
        <p:nvGrpSpPr>
          <p:cNvPr id="13" name="Group 13"/>
          <p:cNvGrpSpPr/>
          <p:nvPr/>
        </p:nvGrpSpPr>
        <p:grpSpPr>
          <a:xfrm rot="5400000">
            <a:off x="1436474" y="7102865"/>
            <a:ext cx="500647" cy="438066"/>
            <a:chOff x="0" y="0"/>
            <a:chExt cx="812800" cy="711200"/>
          </a:xfrm>
        </p:grpSpPr>
        <p:sp>
          <p:nvSpPr>
            <p:cNvPr id="14" name="Freeform 14"/>
            <p:cNvSpPr/>
            <p:nvPr/>
          </p:nvSpPr>
          <p:spPr>
            <a:xfrm>
              <a:off x="64898" y="89740"/>
              <a:ext cx="683004" cy="621460"/>
            </a:xfrm>
            <a:custGeom>
              <a:avLst/>
              <a:gdLst/>
              <a:ahLst/>
              <a:cxnLst/>
              <a:rect l="l" t="t" r="r" b="b"/>
              <a:pathLst>
                <a:path w="683004" h="621460">
                  <a:moveTo>
                    <a:pt x="418224" y="44524"/>
                  </a:moveTo>
                  <a:lnTo>
                    <a:pt x="671180" y="487196"/>
                  </a:lnTo>
                  <a:cubicBezTo>
                    <a:pt x="687051" y="514971"/>
                    <a:pt x="686937" y="549095"/>
                    <a:pt x="670881" y="576763"/>
                  </a:cubicBezTo>
                  <a:cubicBezTo>
                    <a:pt x="654824" y="604431"/>
                    <a:pt x="625253" y="621460"/>
                    <a:pt x="593264" y="621460"/>
                  </a:cubicBezTo>
                  <a:lnTo>
                    <a:pt x="89740" y="621460"/>
                  </a:lnTo>
                  <a:cubicBezTo>
                    <a:pt x="57751" y="621460"/>
                    <a:pt x="28180" y="604431"/>
                    <a:pt x="12123" y="576763"/>
                  </a:cubicBezTo>
                  <a:cubicBezTo>
                    <a:pt x="-3933" y="549095"/>
                    <a:pt x="-4047" y="514971"/>
                    <a:pt x="11824" y="487196"/>
                  </a:cubicBezTo>
                  <a:lnTo>
                    <a:pt x="264780" y="44524"/>
                  </a:lnTo>
                  <a:cubicBezTo>
                    <a:pt x="280513" y="16991"/>
                    <a:pt x="309792" y="0"/>
                    <a:pt x="341502" y="0"/>
                  </a:cubicBezTo>
                  <a:cubicBezTo>
                    <a:pt x="373212" y="0"/>
                    <a:pt x="402491" y="16991"/>
                    <a:pt x="418224" y="44524"/>
                  </a:cubicBezTo>
                  <a:close/>
                </a:path>
              </a:pathLst>
            </a:custGeom>
            <a:solidFill>
              <a:srgbClr val="BB4075">
                <a:alpha val="89804"/>
              </a:srgbClr>
            </a:solidFill>
          </p:spPr>
          <p:txBody>
            <a:bodyPr/>
            <a:lstStyle/>
            <a:p>
              <a:endParaRPr lang="ko-KR" dirty="0">
                <a:latin typeface="Malgun Gothic" panose="020B0503020000020004" pitchFamily="34" charset="-127"/>
              </a:endParaRP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127000" y="263525"/>
              <a:ext cx="5588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3750"/>
                </a:lnSpc>
              </a:pPr>
              <a:endParaRPr dirty="0">
                <a:latin typeface="Malgun Gothic" panose="020B0503020000020004" pitchFamily="34" charset="-127"/>
              </a:endParaRPr>
            </a:p>
          </p:txBody>
        </p:sp>
      </p:grpSp>
      <p:grpSp>
        <p:nvGrpSpPr>
          <p:cNvPr id="16" name="Group 16"/>
          <p:cNvGrpSpPr/>
          <p:nvPr/>
        </p:nvGrpSpPr>
        <p:grpSpPr>
          <a:xfrm rot="5400000">
            <a:off x="1436474" y="6141208"/>
            <a:ext cx="500647" cy="438066"/>
            <a:chOff x="0" y="0"/>
            <a:chExt cx="812800" cy="711200"/>
          </a:xfrm>
        </p:grpSpPr>
        <p:sp>
          <p:nvSpPr>
            <p:cNvPr id="17" name="Freeform 17"/>
            <p:cNvSpPr/>
            <p:nvPr/>
          </p:nvSpPr>
          <p:spPr>
            <a:xfrm>
              <a:off x="64898" y="89740"/>
              <a:ext cx="683004" cy="621460"/>
            </a:xfrm>
            <a:custGeom>
              <a:avLst/>
              <a:gdLst/>
              <a:ahLst/>
              <a:cxnLst/>
              <a:rect l="l" t="t" r="r" b="b"/>
              <a:pathLst>
                <a:path w="683004" h="621460">
                  <a:moveTo>
                    <a:pt x="418224" y="44524"/>
                  </a:moveTo>
                  <a:lnTo>
                    <a:pt x="671180" y="487196"/>
                  </a:lnTo>
                  <a:cubicBezTo>
                    <a:pt x="687051" y="514971"/>
                    <a:pt x="686937" y="549095"/>
                    <a:pt x="670881" y="576763"/>
                  </a:cubicBezTo>
                  <a:cubicBezTo>
                    <a:pt x="654824" y="604431"/>
                    <a:pt x="625253" y="621460"/>
                    <a:pt x="593264" y="621460"/>
                  </a:cubicBezTo>
                  <a:lnTo>
                    <a:pt x="89740" y="621460"/>
                  </a:lnTo>
                  <a:cubicBezTo>
                    <a:pt x="57751" y="621460"/>
                    <a:pt x="28180" y="604431"/>
                    <a:pt x="12123" y="576763"/>
                  </a:cubicBezTo>
                  <a:cubicBezTo>
                    <a:pt x="-3933" y="549095"/>
                    <a:pt x="-4047" y="514971"/>
                    <a:pt x="11824" y="487196"/>
                  </a:cubicBezTo>
                  <a:lnTo>
                    <a:pt x="264780" y="44524"/>
                  </a:lnTo>
                  <a:cubicBezTo>
                    <a:pt x="280513" y="16991"/>
                    <a:pt x="309792" y="0"/>
                    <a:pt x="341502" y="0"/>
                  </a:cubicBezTo>
                  <a:cubicBezTo>
                    <a:pt x="373212" y="0"/>
                    <a:pt x="402491" y="16991"/>
                    <a:pt x="418224" y="44524"/>
                  </a:cubicBezTo>
                  <a:close/>
                </a:path>
              </a:pathLst>
            </a:custGeom>
            <a:solidFill>
              <a:srgbClr val="518BC9">
                <a:alpha val="89804"/>
              </a:srgbClr>
            </a:solidFill>
          </p:spPr>
          <p:txBody>
            <a:bodyPr/>
            <a:lstStyle/>
            <a:p>
              <a:endParaRPr lang="ko-KR" dirty="0">
                <a:latin typeface="Malgun Gothic" panose="020B0503020000020004" pitchFamily="34" charset="-127"/>
              </a:endParaRP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27000" y="263525"/>
              <a:ext cx="5588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3750"/>
                </a:lnSpc>
              </a:pPr>
              <a:endParaRPr dirty="0">
                <a:latin typeface="Malgun Gothic" panose="020B0503020000020004" pitchFamily="34" charset="-127"/>
              </a:endParaRPr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2299435" y="4985385"/>
            <a:ext cx="8032970" cy="5948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5400"/>
              </a:lnSpc>
            </a:pPr>
            <a:r>
              <a:rPr lang="ko-KR" sz="2700" b="0" i="0" u="none" baseline="0" dirty="0">
                <a:solidFill>
                  <a:srgbClr val="000000"/>
                </a:solidFill>
                <a:latin typeface="+mj-ea"/>
                <a:ea typeface="+mj-ea"/>
                <a:cs typeface="Calibri (MS)"/>
                <a:sym typeface="Calibri (MS)"/>
              </a:rPr>
              <a:t>아이디어 공유하기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351550" y="-7799490"/>
            <a:ext cx="9418799" cy="10078481"/>
          </a:xfrm>
          <a:custGeom>
            <a:avLst/>
            <a:gdLst/>
            <a:ahLst/>
            <a:cxnLst/>
            <a:rect l="l" t="t" r="r" b="b"/>
            <a:pathLst>
              <a:path w="9418799" h="10078481">
                <a:moveTo>
                  <a:pt x="0" y="0"/>
                </a:moveTo>
                <a:lnTo>
                  <a:pt x="9418799" y="0"/>
                </a:lnTo>
                <a:lnTo>
                  <a:pt x="9418799" y="10078482"/>
                </a:lnTo>
                <a:lnTo>
                  <a:pt x="0" y="1007848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3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ko-KR" dirty="0">
              <a:latin typeface="Malgun Gothic" panose="020B0503020000020004" pitchFamily="34" charset="-127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12720708" y="4043360"/>
            <a:ext cx="9418799" cy="10078481"/>
          </a:xfrm>
          <a:custGeom>
            <a:avLst/>
            <a:gdLst/>
            <a:ahLst/>
            <a:cxnLst/>
            <a:rect l="l" t="t" r="r" b="b"/>
            <a:pathLst>
              <a:path w="9418799" h="10078481">
                <a:moveTo>
                  <a:pt x="0" y="0"/>
                </a:moveTo>
                <a:lnTo>
                  <a:pt x="9418799" y="0"/>
                </a:lnTo>
                <a:lnTo>
                  <a:pt x="9418799" y="10078481"/>
                </a:lnTo>
                <a:lnTo>
                  <a:pt x="0" y="1007848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3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ko-KR" dirty="0">
              <a:latin typeface="Malgun Gothic" panose="020B0503020000020004" pitchFamily="34" charset="-127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-674710" y="8498591"/>
            <a:ext cx="19281670" cy="2271793"/>
            <a:chOff x="0" y="0"/>
            <a:chExt cx="5078300" cy="59833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078300" cy="598332"/>
            </a:xfrm>
            <a:custGeom>
              <a:avLst/>
              <a:gdLst/>
              <a:ahLst/>
              <a:cxnLst/>
              <a:rect l="l" t="t" r="r" b="b"/>
              <a:pathLst>
                <a:path w="5078300" h="598332">
                  <a:moveTo>
                    <a:pt x="0" y="0"/>
                  </a:moveTo>
                  <a:lnTo>
                    <a:pt x="5078300" y="0"/>
                  </a:lnTo>
                  <a:lnTo>
                    <a:pt x="5078300" y="598332"/>
                  </a:lnTo>
                  <a:lnTo>
                    <a:pt x="0" y="598332"/>
                  </a:lnTo>
                  <a:close/>
                </a:path>
              </a:pathLst>
            </a:custGeom>
            <a:gradFill rotWithShape="1">
              <a:gsLst>
                <a:gs pos="0">
                  <a:srgbClr val="649CDC">
                    <a:alpha val="100000"/>
                  </a:srgbClr>
                </a:gs>
                <a:gs pos="100000">
                  <a:srgbClr val="19317D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ko-KR" dirty="0">
                <a:latin typeface="Malgun Gothic" panose="020B0503020000020004" pitchFamily="34" charset="-127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5078300" cy="6364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2659"/>
                </a:lnSpc>
              </a:pPr>
              <a:endParaRPr dirty="0">
                <a:latin typeface="Malgun Gothic" panose="020B0503020000020004" pitchFamily="34" charset="-127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5193206" y="9043031"/>
            <a:ext cx="2413246" cy="554217"/>
          </a:xfrm>
          <a:custGeom>
            <a:avLst/>
            <a:gdLst/>
            <a:ahLst/>
            <a:cxnLst/>
            <a:rect l="l" t="t" r="r" b="b"/>
            <a:pathLst>
              <a:path w="2413246" h="554217">
                <a:moveTo>
                  <a:pt x="0" y="0"/>
                </a:moveTo>
                <a:lnTo>
                  <a:pt x="2413246" y="0"/>
                </a:lnTo>
                <a:lnTo>
                  <a:pt x="2413246" y="554217"/>
                </a:lnTo>
                <a:lnTo>
                  <a:pt x="0" y="55421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74" b="-74"/>
            </a:stretch>
          </a:blipFill>
        </p:spPr>
        <p:txBody>
          <a:bodyPr/>
          <a:lstStyle/>
          <a:p>
            <a:endParaRPr lang="ko-KR" dirty="0">
              <a:latin typeface="Malgun Gothic" panose="020B0503020000020004" pitchFamily="34" charset="-127"/>
            </a:endParaRPr>
          </a:p>
        </p:txBody>
      </p:sp>
      <p:grpSp>
        <p:nvGrpSpPr>
          <p:cNvPr id="8" name="Group 8"/>
          <p:cNvGrpSpPr/>
          <p:nvPr/>
        </p:nvGrpSpPr>
        <p:grpSpPr>
          <a:xfrm>
            <a:off x="1385856" y="2512385"/>
            <a:ext cx="15516287" cy="4084556"/>
            <a:chOff x="0" y="0"/>
            <a:chExt cx="20688383" cy="5446074"/>
          </a:xfrm>
        </p:grpSpPr>
        <p:grpSp>
          <p:nvGrpSpPr>
            <p:cNvPr id="9" name="Group 9"/>
            <p:cNvGrpSpPr/>
            <p:nvPr/>
          </p:nvGrpSpPr>
          <p:grpSpPr>
            <a:xfrm>
              <a:off x="0" y="0"/>
              <a:ext cx="4820779" cy="5446074"/>
              <a:chOff x="0" y="0"/>
              <a:chExt cx="952253" cy="1075768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952253" cy="1075768"/>
              </a:xfrm>
              <a:custGeom>
                <a:avLst/>
                <a:gdLst/>
                <a:ahLst/>
                <a:cxnLst/>
                <a:rect l="l" t="t" r="r" b="b"/>
                <a:pathLst>
                  <a:path w="952253" h="1075768">
                    <a:moveTo>
                      <a:pt x="32119" y="0"/>
                    </a:moveTo>
                    <a:lnTo>
                      <a:pt x="920134" y="0"/>
                    </a:lnTo>
                    <a:cubicBezTo>
                      <a:pt x="928652" y="0"/>
                      <a:pt x="936822" y="3384"/>
                      <a:pt x="942845" y="9407"/>
                    </a:cubicBezTo>
                    <a:cubicBezTo>
                      <a:pt x="948869" y="15431"/>
                      <a:pt x="952253" y="23600"/>
                      <a:pt x="952253" y="32119"/>
                    </a:cubicBezTo>
                    <a:lnTo>
                      <a:pt x="952253" y="1043649"/>
                    </a:lnTo>
                    <a:cubicBezTo>
                      <a:pt x="952253" y="1061388"/>
                      <a:pt x="937873" y="1075768"/>
                      <a:pt x="920134" y="1075768"/>
                    </a:cubicBezTo>
                    <a:lnTo>
                      <a:pt x="32119" y="1075768"/>
                    </a:lnTo>
                    <a:cubicBezTo>
                      <a:pt x="14380" y="1075768"/>
                      <a:pt x="0" y="1061388"/>
                      <a:pt x="0" y="1043649"/>
                    </a:cubicBezTo>
                    <a:lnTo>
                      <a:pt x="0" y="32119"/>
                    </a:lnTo>
                    <a:cubicBezTo>
                      <a:pt x="0" y="14380"/>
                      <a:pt x="14380" y="0"/>
                      <a:pt x="32119" y="0"/>
                    </a:cubicBezTo>
                    <a:close/>
                  </a:path>
                </a:pathLst>
              </a:custGeom>
              <a:solidFill>
                <a:srgbClr val="F6F5F8"/>
              </a:solidFill>
            </p:spPr>
            <p:txBody>
              <a:bodyPr/>
              <a:lstStyle/>
              <a:p>
                <a:endParaRPr lang="ko-KR" dirty="0">
                  <a:latin typeface="Malgun Gothic" panose="020B0503020000020004" pitchFamily="34" charset="-127"/>
                </a:endParaRPr>
              </a:p>
            </p:txBody>
          </p:sp>
          <p:sp>
            <p:nvSpPr>
              <p:cNvPr id="11" name="TextBox 11"/>
              <p:cNvSpPr txBox="1"/>
              <p:nvPr/>
            </p:nvSpPr>
            <p:spPr>
              <a:xfrm>
                <a:off x="0" y="28575"/>
                <a:ext cx="952253" cy="104719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 rtl="0">
                  <a:lnSpc>
                    <a:spcPts val="2100"/>
                  </a:lnSpc>
                </a:pPr>
                <a:endParaRPr dirty="0">
                  <a:latin typeface="Malgun Gothic" panose="020B0503020000020004" pitchFamily="34" charset="-127"/>
                </a:endParaRPr>
              </a:p>
            </p:txBody>
          </p:sp>
        </p:grpSp>
        <p:grpSp>
          <p:nvGrpSpPr>
            <p:cNvPr id="12" name="Group 12"/>
            <p:cNvGrpSpPr/>
            <p:nvPr/>
          </p:nvGrpSpPr>
          <p:grpSpPr>
            <a:xfrm>
              <a:off x="5286247" y="0"/>
              <a:ext cx="4820779" cy="5446074"/>
              <a:chOff x="0" y="0"/>
              <a:chExt cx="952253" cy="1075768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952253" cy="1075768"/>
              </a:xfrm>
              <a:custGeom>
                <a:avLst/>
                <a:gdLst/>
                <a:ahLst/>
                <a:cxnLst/>
                <a:rect l="l" t="t" r="r" b="b"/>
                <a:pathLst>
                  <a:path w="952253" h="1075768">
                    <a:moveTo>
                      <a:pt x="32119" y="0"/>
                    </a:moveTo>
                    <a:lnTo>
                      <a:pt x="920134" y="0"/>
                    </a:lnTo>
                    <a:cubicBezTo>
                      <a:pt x="928652" y="0"/>
                      <a:pt x="936822" y="3384"/>
                      <a:pt x="942845" y="9407"/>
                    </a:cubicBezTo>
                    <a:cubicBezTo>
                      <a:pt x="948869" y="15431"/>
                      <a:pt x="952253" y="23600"/>
                      <a:pt x="952253" y="32119"/>
                    </a:cubicBezTo>
                    <a:lnTo>
                      <a:pt x="952253" y="1043649"/>
                    </a:lnTo>
                    <a:cubicBezTo>
                      <a:pt x="952253" y="1061388"/>
                      <a:pt x="937873" y="1075768"/>
                      <a:pt x="920134" y="1075768"/>
                    </a:cubicBezTo>
                    <a:lnTo>
                      <a:pt x="32119" y="1075768"/>
                    </a:lnTo>
                    <a:cubicBezTo>
                      <a:pt x="14380" y="1075768"/>
                      <a:pt x="0" y="1061388"/>
                      <a:pt x="0" y="1043649"/>
                    </a:cubicBezTo>
                    <a:lnTo>
                      <a:pt x="0" y="32119"/>
                    </a:lnTo>
                    <a:cubicBezTo>
                      <a:pt x="0" y="14380"/>
                      <a:pt x="14380" y="0"/>
                      <a:pt x="32119" y="0"/>
                    </a:cubicBezTo>
                    <a:close/>
                  </a:path>
                </a:pathLst>
              </a:custGeom>
              <a:solidFill>
                <a:srgbClr val="F6F5F8"/>
              </a:solidFill>
            </p:spPr>
            <p:txBody>
              <a:bodyPr/>
              <a:lstStyle/>
              <a:p>
                <a:endParaRPr lang="ko-KR" dirty="0">
                  <a:latin typeface="Malgun Gothic" panose="020B0503020000020004" pitchFamily="34" charset="-127"/>
                </a:endParaRPr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0" y="28575"/>
                <a:ext cx="952253" cy="104719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 rtl="0">
                  <a:lnSpc>
                    <a:spcPts val="2100"/>
                  </a:lnSpc>
                </a:pPr>
                <a:endParaRPr dirty="0">
                  <a:latin typeface="Malgun Gothic" panose="020B0503020000020004" pitchFamily="34" charset="-127"/>
                </a:endParaRPr>
              </a:p>
            </p:txBody>
          </p:sp>
        </p:grpSp>
        <p:grpSp>
          <p:nvGrpSpPr>
            <p:cNvPr id="15" name="Group 15"/>
            <p:cNvGrpSpPr/>
            <p:nvPr/>
          </p:nvGrpSpPr>
          <p:grpSpPr>
            <a:xfrm>
              <a:off x="10576925" y="0"/>
              <a:ext cx="4820779" cy="5446074"/>
              <a:chOff x="0" y="0"/>
              <a:chExt cx="952253" cy="1075768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952253" cy="1075768"/>
              </a:xfrm>
              <a:custGeom>
                <a:avLst/>
                <a:gdLst/>
                <a:ahLst/>
                <a:cxnLst/>
                <a:rect l="l" t="t" r="r" b="b"/>
                <a:pathLst>
                  <a:path w="952253" h="1075768">
                    <a:moveTo>
                      <a:pt x="32119" y="0"/>
                    </a:moveTo>
                    <a:lnTo>
                      <a:pt x="920134" y="0"/>
                    </a:lnTo>
                    <a:cubicBezTo>
                      <a:pt x="928652" y="0"/>
                      <a:pt x="936822" y="3384"/>
                      <a:pt x="942845" y="9407"/>
                    </a:cubicBezTo>
                    <a:cubicBezTo>
                      <a:pt x="948869" y="15431"/>
                      <a:pt x="952253" y="23600"/>
                      <a:pt x="952253" y="32119"/>
                    </a:cubicBezTo>
                    <a:lnTo>
                      <a:pt x="952253" y="1043649"/>
                    </a:lnTo>
                    <a:cubicBezTo>
                      <a:pt x="952253" y="1061388"/>
                      <a:pt x="937873" y="1075768"/>
                      <a:pt x="920134" y="1075768"/>
                    </a:cubicBezTo>
                    <a:lnTo>
                      <a:pt x="32119" y="1075768"/>
                    </a:lnTo>
                    <a:cubicBezTo>
                      <a:pt x="14380" y="1075768"/>
                      <a:pt x="0" y="1061388"/>
                      <a:pt x="0" y="1043649"/>
                    </a:cubicBezTo>
                    <a:lnTo>
                      <a:pt x="0" y="32119"/>
                    </a:lnTo>
                    <a:cubicBezTo>
                      <a:pt x="0" y="14380"/>
                      <a:pt x="14380" y="0"/>
                      <a:pt x="32119" y="0"/>
                    </a:cubicBezTo>
                    <a:close/>
                  </a:path>
                </a:pathLst>
              </a:custGeom>
              <a:solidFill>
                <a:srgbClr val="F6F5F8"/>
              </a:solidFill>
            </p:spPr>
            <p:txBody>
              <a:bodyPr/>
              <a:lstStyle/>
              <a:p>
                <a:endParaRPr lang="ko-KR" dirty="0">
                  <a:latin typeface="Malgun Gothic" panose="020B0503020000020004" pitchFamily="34" charset="-127"/>
                </a:endParaRPr>
              </a:p>
            </p:txBody>
          </p:sp>
          <p:sp>
            <p:nvSpPr>
              <p:cNvPr id="17" name="TextBox 17"/>
              <p:cNvSpPr txBox="1"/>
              <p:nvPr/>
            </p:nvSpPr>
            <p:spPr>
              <a:xfrm>
                <a:off x="0" y="28575"/>
                <a:ext cx="952253" cy="104719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 rtl="0">
                  <a:lnSpc>
                    <a:spcPts val="2100"/>
                  </a:lnSpc>
                </a:pPr>
                <a:endParaRPr dirty="0">
                  <a:latin typeface="Malgun Gothic" panose="020B0503020000020004" pitchFamily="34" charset="-127"/>
                </a:endParaRPr>
              </a:p>
            </p:txBody>
          </p:sp>
        </p:grpSp>
        <p:grpSp>
          <p:nvGrpSpPr>
            <p:cNvPr id="18" name="Group 18"/>
            <p:cNvGrpSpPr/>
            <p:nvPr/>
          </p:nvGrpSpPr>
          <p:grpSpPr>
            <a:xfrm>
              <a:off x="15867604" y="0"/>
              <a:ext cx="4820779" cy="5446074"/>
              <a:chOff x="0" y="0"/>
              <a:chExt cx="952253" cy="1075768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952253" cy="1075768"/>
              </a:xfrm>
              <a:custGeom>
                <a:avLst/>
                <a:gdLst/>
                <a:ahLst/>
                <a:cxnLst/>
                <a:rect l="l" t="t" r="r" b="b"/>
                <a:pathLst>
                  <a:path w="952253" h="1075768">
                    <a:moveTo>
                      <a:pt x="32119" y="0"/>
                    </a:moveTo>
                    <a:lnTo>
                      <a:pt x="920134" y="0"/>
                    </a:lnTo>
                    <a:cubicBezTo>
                      <a:pt x="928652" y="0"/>
                      <a:pt x="936822" y="3384"/>
                      <a:pt x="942845" y="9407"/>
                    </a:cubicBezTo>
                    <a:cubicBezTo>
                      <a:pt x="948869" y="15431"/>
                      <a:pt x="952253" y="23600"/>
                      <a:pt x="952253" y="32119"/>
                    </a:cubicBezTo>
                    <a:lnTo>
                      <a:pt x="952253" y="1043649"/>
                    </a:lnTo>
                    <a:cubicBezTo>
                      <a:pt x="952253" y="1061388"/>
                      <a:pt x="937873" y="1075768"/>
                      <a:pt x="920134" y="1075768"/>
                    </a:cubicBezTo>
                    <a:lnTo>
                      <a:pt x="32119" y="1075768"/>
                    </a:lnTo>
                    <a:cubicBezTo>
                      <a:pt x="14380" y="1075768"/>
                      <a:pt x="0" y="1061388"/>
                      <a:pt x="0" y="1043649"/>
                    </a:cubicBezTo>
                    <a:lnTo>
                      <a:pt x="0" y="32119"/>
                    </a:lnTo>
                    <a:cubicBezTo>
                      <a:pt x="0" y="14380"/>
                      <a:pt x="14380" y="0"/>
                      <a:pt x="32119" y="0"/>
                    </a:cubicBezTo>
                    <a:close/>
                  </a:path>
                </a:pathLst>
              </a:custGeom>
              <a:solidFill>
                <a:srgbClr val="F6F5F8"/>
              </a:solidFill>
            </p:spPr>
            <p:txBody>
              <a:bodyPr/>
              <a:lstStyle/>
              <a:p>
                <a:endParaRPr lang="ko-KR" dirty="0">
                  <a:latin typeface="Malgun Gothic" panose="020B0503020000020004" pitchFamily="34" charset="-127"/>
                </a:endParaRPr>
              </a:p>
            </p:txBody>
          </p:sp>
          <p:sp>
            <p:nvSpPr>
              <p:cNvPr id="20" name="TextBox 20"/>
              <p:cNvSpPr txBox="1"/>
              <p:nvPr/>
            </p:nvSpPr>
            <p:spPr>
              <a:xfrm>
                <a:off x="0" y="28575"/>
                <a:ext cx="952253" cy="104719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 rtl="0">
                  <a:lnSpc>
                    <a:spcPts val="2100"/>
                  </a:lnSpc>
                </a:pPr>
                <a:endParaRPr dirty="0">
                  <a:latin typeface="Malgun Gothic" panose="020B0503020000020004" pitchFamily="34" charset="-127"/>
                </a:endParaRPr>
              </a:p>
            </p:txBody>
          </p:sp>
        </p:grpSp>
        <p:grpSp>
          <p:nvGrpSpPr>
            <p:cNvPr id="21" name="Group 21"/>
            <p:cNvGrpSpPr/>
            <p:nvPr/>
          </p:nvGrpSpPr>
          <p:grpSpPr>
            <a:xfrm>
              <a:off x="358309" y="797031"/>
              <a:ext cx="4104161" cy="4104161"/>
              <a:chOff x="0" y="0"/>
              <a:chExt cx="812800" cy="812800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57848" y="0"/>
                    </a:moveTo>
                    <a:lnTo>
                      <a:pt x="754952" y="0"/>
                    </a:lnTo>
                    <a:cubicBezTo>
                      <a:pt x="770294" y="0"/>
                      <a:pt x="785008" y="6095"/>
                      <a:pt x="795857" y="16943"/>
                    </a:cubicBezTo>
                    <a:cubicBezTo>
                      <a:pt x="806705" y="27792"/>
                      <a:pt x="812800" y="42506"/>
                      <a:pt x="812800" y="57848"/>
                    </a:cubicBezTo>
                    <a:lnTo>
                      <a:pt x="812800" y="754952"/>
                    </a:lnTo>
                    <a:cubicBezTo>
                      <a:pt x="812800" y="770294"/>
                      <a:pt x="806705" y="785008"/>
                      <a:pt x="795857" y="795857"/>
                    </a:cubicBezTo>
                    <a:cubicBezTo>
                      <a:pt x="785008" y="806705"/>
                      <a:pt x="770294" y="812800"/>
                      <a:pt x="754952" y="812800"/>
                    </a:cubicBezTo>
                    <a:lnTo>
                      <a:pt x="57848" y="812800"/>
                    </a:lnTo>
                    <a:cubicBezTo>
                      <a:pt x="42506" y="812800"/>
                      <a:pt x="27792" y="806705"/>
                      <a:pt x="16943" y="795857"/>
                    </a:cubicBezTo>
                    <a:cubicBezTo>
                      <a:pt x="6095" y="785008"/>
                      <a:pt x="0" y="770294"/>
                      <a:pt x="0" y="754952"/>
                    </a:cubicBezTo>
                    <a:lnTo>
                      <a:pt x="0" y="57848"/>
                    </a:lnTo>
                    <a:cubicBezTo>
                      <a:pt x="0" y="42506"/>
                      <a:pt x="6095" y="27792"/>
                      <a:pt x="16943" y="16943"/>
                    </a:cubicBezTo>
                    <a:cubicBezTo>
                      <a:pt x="27792" y="6095"/>
                      <a:pt x="42506" y="0"/>
                      <a:pt x="57848" y="0"/>
                    </a:cubicBezTo>
                    <a:close/>
                  </a:path>
                </a:pathLst>
              </a:custGeom>
              <a:blipFill>
                <a:blip r:embed="rId5"/>
                <a:stretch>
                  <a:fillRect l="-27519" r="-27519"/>
                </a:stretch>
              </a:blipFill>
            </p:spPr>
            <p:txBody>
              <a:bodyPr/>
              <a:lstStyle/>
              <a:p>
                <a:endParaRPr lang="ko-KR" dirty="0">
                  <a:latin typeface="Malgun Gothic" panose="020B0503020000020004" pitchFamily="34" charset="-127"/>
                </a:endParaRPr>
              </a:p>
            </p:txBody>
          </p:sp>
        </p:grpSp>
        <p:grpSp>
          <p:nvGrpSpPr>
            <p:cNvPr id="23" name="Group 23"/>
            <p:cNvGrpSpPr/>
            <p:nvPr/>
          </p:nvGrpSpPr>
          <p:grpSpPr>
            <a:xfrm>
              <a:off x="5644555" y="797031"/>
              <a:ext cx="4104161" cy="4104161"/>
              <a:chOff x="0" y="0"/>
              <a:chExt cx="812800" cy="812800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57848" y="0"/>
                    </a:moveTo>
                    <a:lnTo>
                      <a:pt x="754952" y="0"/>
                    </a:lnTo>
                    <a:cubicBezTo>
                      <a:pt x="770294" y="0"/>
                      <a:pt x="785008" y="6095"/>
                      <a:pt x="795857" y="16943"/>
                    </a:cubicBezTo>
                    <a:cubicBezTo>
                      <a:pt x="806705" y="27792"/>
                      <a:pt x="812800" y="42506"/>
                      <a:pt x="812800" y="57848"/>
                    </a:cubicBezTo>
                    <a:lnTo>
                      <a:pt x="812800" y="754952"/>
                    </a:lnTo>
                    <a:cubicBezTo>
                      <a:pt x="812800" y="770294"/>
                      <a:pt x="806705" y="785008"/>
                      <a:pt x="795857" y="795857"/>
                    </a:cubicBezTo>
                    <a:cubicBezTo>
                      <a:pt x="785008" y="806705"/>
                      <a:pt x="770294" y="812800"/>
                      <a:pt x="754952" y="812800"/>
                    </a:cubicBezTo>
                    <a:lnTo>
                      <a:pt x="57848" y="812800"/>
                    </a:lnTo>
                    <a:cubicBezTo>
                      <a:pt x="42506" y="812800"/>
                      <a:pt x="27792" y="806705"/>
                      <a:pt x="16943" y="795857"/>
                    </a:cubicBezTo>
                    <a:cubicBezTo>
                      <a:pt x="6095" y="785008"/>
                      <a:pt x="0" y="770294"/>
                      <a:pt x="0" y="754952"/>
                    </a:cubicBezTo>
                    <a:lnTo>
                      <a:pt x="0" y="57848"/>
                    </a:lnTo>
                    <a:cubicBezTo>
                      <a:pt x="0" y="42506"/>
                      <a:pt x="6095" y="27792"/>
                      <a:pt x="16943" y="16943"/>
                    </a:cubicBezTo>
                    <a:cubicBezTo>
                      <a:pt x="27792" y="6095"/>
                      <a:pt x="42506" y="0"/>
                      <a:pt x="57848" y="0"/>
                    </a:cubicBezTo>
                    <a:close/>
                  </a:path>
                </a:pathLst>
              </a:custGeom>
              <a:blipFill>
                <a:blip r:embed="rId6"/>
                <a:stretch>
                  <a:fillRect l="-25187" r="-25187"/>
                </a:stretch>
              </a:blipFill>
            </p:spPr>
            <p:txBody>
              <a:bodyPr/>
              <a:lstStyle/>
              <a:p>
                <a:endParaRPr lang="ko-KR" dirty="0">
                  <a:latin typeface="Malgun Gothic" panose="020B0503020000020004" pitchFamily="34" charset="-127"/>
                </a:endParaRPr>
              </a:p>
            </p:txBody>
          </p:sp>
        </p:grpSp>
        <p:grpSp>
          <p:nvGrpSpPr>
            <p:cNvPr id="25" name="Group 25"/>
            <p:cNvGrpSpPr/>
            <p:nvPr/>
          </p:nvGrpSpPr>
          <p:grpSpPr>
            <a:xfrm>
              <a:off x="11013693" y="797031"/>
              <a:ext cx="4104161" cy="4104161"/>
              <a:chOff x="0" y="0"/>
              <a:chExt cx="812800" cy="812800"/>
            </a:xfrm>
          </p:grpSpPr>
          <p:sp>
            <p:nvSpPr>
              <p:cNvPr id="26" name="Freeform 2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57848" y="0"/>
                    </a:moveTo>
                    <a:lnTo>
                      <a:pt x="754952" y="0"/>
                    </a:lnTo>
                    <a:cubicBezTo>
                      <a:pt x="770294" y="0"/>
                      <a:pt x="785008" y="6095"/>
                      <a:pt x="795857" y="16943"/>
                    </a:cubicBezTo>
                    <a:cubicBezTo>
                      <a:pt x="806705" y="27792"/>
                      <a:pt x="812800" y="42506"/>
                      <a:pt x="812800" y="57848"/>
                    </a:cubicBezTo>
                    <a:lnTo>
                      <a:pt x="812800" y="754952"/>
                    </a:lnTo>
                    <a:cubicBezTo>
                      <a:pt x="812800" y="770294"/>
                      <a:pt x="806705" y="785008"/>
                      <a:pt x="795857" y="795857"/>
                    </a:cubicBezTo>
                    <a:cubicBezTo>
                      <a:pt x="785008" y="806705"/>
                      <a:pt x="770294" y="812800"/>
                      <a:pt x="754952" y="812800"/>
                    </a:cubicBezTo>
                    <a:lnTo>
                      <a:pt x="57848" y="812800"/>
                    </a:lnTo>
                    <a:cubicBezTo>
                      <a:pt x="42506" y="812800"/>
                      <a:pt x="27792" y="806705"/>
                      <a:pt x="16943" y="795857"/>
                    </a:cubicBezTo>
                    <a:cubicBezTo>
                      <a:pt x="6095" y="785008"/>
                      <a:pt x="0" y="770294"/>
                      <a:pt x="0" y="754952"/>
                    </a:cubicBezTo>
                    <a:lnTo>
                      <a:pt x="0" y="57848"/>
                    </a:lnTo>
                    <a:cubicBezTo>
                      <a:pt x="0" y="42506"/>
                      <a:pt x="6095" y="27792"/>
                      <a:pt x="16943" y="16943"/>
                    </a:cubicBezTo>
                    <a:cubicBezTo>
                      <a:pt x="27792" y="6095"/>
                      <a:pt x="42506" y="0"/>
                      <a:pt x="57848" y="0"/>
                    </a:cubicBezTo>
                    <a:close/>
                  </a:path>
                </a:pathLst>
              </a:custGeom>
              <a:blipFill>
                <a:blip r:embed="rId7"/>
                <a:stretch>
                  <a:fillRect b="-29411"/>
                </a:stretch>
              </a:blipFill>
            </p:spPr>
            <p:txBody>
              <a:bodyPr/>
              <a:lstStyle/>
              <a:p>
                <a:endParaRPr lang="ko-KR" dirty="0">
                  <a:latin typeface="Malgun Gothic" panose="020B0503020000020004" pitchFamily="34" charset="-127"/>
                </a:endParaRPr>
              </a:p>
            </p:txBody>
          </p:sp>
        </p:grpSp>
        <p:grpSp>
          <p:nvGrpSpPr>
            <p:cNvPr id="27" name="Group 27"/>
            <p:cNvGrpSpPr/>
            <p:nvPr/>
          </p:nvGrpSpPr>
          <p:grpSpPr>
            <a:xfrm>
              <a:off x="16215370" y="797031"/>
              <a:ext cx="4104161" cy="4104161"/>
              <a:chOff x="0" y="0"/>
              <a:chExt cx="812800" cy="812800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57848" y="0"/>
                    </a:moveTo>
                    <a:lnTo>
                      <a:pt x="754952" y="0"/>
                    </a:lnTo>
                    <a:cubicBezTo>
                      <a:pt x="770294" y="0"/>
                      <a:pt x="785008" y="6095"/>
                      <a:pt x="795857" y="16943"/>
                    </a:cubicBezTo>
                    <a:cubicBezTo>
                      <a:pt x="806705" y="27792"/>
                      <a:pt x="812800" y="42506"/>
                      <a:pt x="812800" y="57848"/>
                    </a:cubicBezTo>
                    <a:lnTo>
                      <a:pt x="812800" y="754952"/>
                    </a:lnTo>
                    <a:cubicBezTo>
                      <a:pt x="812800" y="770294"/>
                      <a:pt x="806705" y="785008"/>
                      <a:pt x="795857" y="795857"/>
                    </a:cubicBezTo>
                    <a:cubicBezTo>
                      <a:pt x="785008" y="806705"/>
                      <a:pt x="770294" y="812800"/>
                      <a:pt x="754952" y="812800"/>
                    </a:cubicBezTo>
                    <a:lnTo>
                      <a:pt x="57848" y="812800"/>
                    </a:lnTo>
                    <a:cubicBezTo>
                      <a:pt x="42506" y="812800"/>
                      <a:pt x="27792" y="806705"/>
                      <a:pt x="16943" y="795857"/>
                    </a:cubicBezTo>
                    <a:cubicBezTo>
                      <a:pt x="6095" y="785008"/>
                      <a:pt x="0" y="770294"/>
                      <a:pt x="0" y="754952"/>
                    </a:cubicBezTo>
                    <a:lnTo>
                      <a:pt x="0" y="57848"/>
                    </a:lnTo>
                    <a:cubicBezTo>
                      <a:pt x="0" y="42506"/>
                      <a:pt x="6095" y="27792"/>
                      <a:pt x="16943" y="16943"/>
                    </a:cubicBezTo>
                    <a:cubicBezTo>
                      <a:pt x="27792" y="6095"/>
                      <a:pt x="42506" y="0"/>
                      <a:pt x="57848" y="0"/>
                    </a:cubicBezTo>
                    <a:close/>
                  </a:path>
                </a:pathLst>
              </a:custGeom>
              <a:blipFill>
                <a:blip r:embed="rId8"/>
                <a:stretch>
                  <a:fillRect t="-9782" b="-9782"/>
                </a:stretch>
              </a:blipFill>
            </p:spPr>
            <p:txBody>
              <a:bodyPr/>
              <a:lstStyle/>
              <a:p>
                <a:endParaRPr lang="ko-KR" dirty="0">
                  <a:latin typeface="Malgun Gothic" panose="020B0503020000020004" pitchFamily="34" charset="-127"/>
                </a:endParaRPr>
              </a:p>
            </p:txBody>
          </p:sp>
        </p:grpSp>
        <p:sp>
          <p:nvSpPr>
            <p:cNvPr id="29" name="TextBox 29"/>
            <p:cNvSpPr txBox="1"/>
            <p:nvPr/>
          </p:nvSpPr>
          <p:spPr>
            <a:xfrm>
              <a:off x="1051943" y="261939"/>
              <a:ext cx="2716892" cy="39327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rtl="0">
                <a:lnSpc>
                  <a:spcPts val="2299"/>
                </a:lnSpc>
              </a:pPr>
              <a:r>
                <a:rPr lang="ko-KR" sz="2299" u="none" baseline="0" dirty="0">
                  <a:solidFill>
                    <a:srgbClr val="000000"/>
                  </a:solidFill>
                  <a:latin typeface="+mj-ea"/>
                  <a:ea typeface="+mj-ea"/>
                  <a:cs typeface="Calibri (MS) Bold"/>
                  <a:sym typeface="Calibri (MS) Bold"/>
                </a:rPr>
                <a:t>소셜 미디어</a:t>
              </a:r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6338189" y="261939"/>
              <a:ext cx="2716892" cy="39327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rtl="0">
                <a:lnSpc>
                  <a:spcPts val="2299"/>
                </a:lnSpc>
              </a:pPr>
              <a:r>
                <a:rPr lang="ko-KR" sz="2299" u="none" baseline="0" dirty="0">
                  <a:solidFill>
                    <a:srgbClr val="000000"/>
                  </a:solidFill>
                  <a:latin typeface="+mj-ea"/>
                  <a:ea typeface="+mj-ea"/>
                  <a:cs typeface="Calibri (MS) Bold"/>
                  <a:sym typeface="Calibri (MS) Bold"/>
                </a:rPr>
                <a:t>지역 언론</a:t>
              </a:r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11158968" y="261939"/>
              <a:ext cx="3757223" cy="39327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rtl="0">
                <a:lnSpc>
                  <a:spcPts val="2299"/>
                </a:lnSpc>
              </a:pPr>
              <a:r>
                <a:rPr lang="ko-KR" sz="2299" u="none" baseline="0" dirty="0">
                  <a:solidFill>
                    <a:srgbClr val="000000"/>
                  </a:solidFill>
                  <a:latin typeface="+mj-ea"/>
                  <a:ea typeface="+mj-ea"/>
                  <a:cs typeface="Calibri (MS) Bold"/>
                  <a:sym typeface="Calibri (MS) Bold"/>
                </a:rPr>
                <a:t>전단지 또는 홍보물</a:t>
              </a:r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16723180" y="261939"/>
              <a:ext cx="3109625" cy="39327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rtl="0">
                <a:lnSpc>
                  <a:spcPts val="2299"/>
                </a:lnSpc>
              </a:pPr>
              <a:r>
                <a:rPr lang="ko-KR" sz="2299" u="none" baseline="0" dirty="0">
                  <a:solidFill>
                    <a:srgbClr val="000000"/>
                  </a:solidFill>
                  <a:latin typeface="+mj-ea"/>
                  <a:ea typeface="+mj-ea"/>
                  <a:cs typeface="Calibri (MS) Bold"/>
                  <a:sym typeface="Calibri (MS) Bold"/>
                </a:rPr>
                <a:t>지역사회 행사</a:t>
              </a:r>
            </a:p>
          </p:txBody>
        </p:sp>
      </p:grpSp>
      <p:sp>
        <p:nvSpPr>
          <p:cNvPr id="33" name="TextBox 33"/>
          <p:cNvSpPr txBox="1"/>
          <p:nvPr/>
        </p:nvSpPr>
        <p:spPr>
          <a:xfrm>
            <a:off x="5067396" y="485775"/>
            <a:ext cx="8153208" cy="20005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7799"/>
              </a:lnSpc>
            </a:pPr>
            <a:r>
              <a:rPr lang="ko-KR" sz="6500" u="none" baseline="0" dirty="0">
                <a:solidFill>
                  <a:srgbClr val="293374"/>
                </a:solidFill>
                <a:latin typeface="+mj-ea"/>
                <a:ea typeface="+mj-ea"/>
                <a:cs typeface="Calibri (MS) Bold"/>
                <a:sym typeface="Calibri (MS) Bold"/>
              </a:rPr>
              <a:t>우리가 자주 사용하는 홍보 수단은...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3276600" y="7123894"/>
            <a:ext cx="11734800" cy="6924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0">
              <a:lnSpc>
                <a:spcPts val="5399"/>
              </a:lnSpc>
            </a:pPr>
            <a:r>
              <a:rPr lang="ko-KR" sz="4500" b="0" i="0" u="none" baseline="0" dirty="0">
                <a:solidFill>
                  <a:srgbClr val="518BC9"/>
                </a:solidFill>
                <a:latin typeface="+mj-ea"/>
                <a:ea typeface="+mj-ea"/>
                <a:cs typeface="Calibri (MS)"/>
                <a:sym typeface="Calibri (MS)"/>
              </a:rPr>
              <a:t>또 다른 홍보 수단으로는 어떤 것이 있을까요?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412844" y="4510136"/>
            <a:ext cx="1462312" cy="1266728"/>
          </a:xfrm>
          <a:custGeom>
            <a:avLst/>
            <a:gdLst/>
            <a:ahLst/>
            <a:cxnLst/>
            <a:rect l="l" t="t" r="r" b="b"/>
            <a:pathLst>
              <a:path w="1462312" h="1266728">
                <a:moveTo>
                  <a:pt x="0" y="0"/>
                </a:moveTo>
                <a:lnTo>
                  <a:pt x="1462312" y="0"/>
                </a:lnTo>
                <a:lnTo>
                  <a:pt x="1462312" y="1266728"/>
                </a:lnTo>
                <a:lnTo>
                  <a:pt x="0" y="126672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51" r="-151"/>
            </a:stretch>
          </a:blipFill>
        </p:spPr>
        <p:txBody>
          <a:bodyPr/>
          <a:lstStyle/>
          <a:p>
            <a:endParaRPr lang="ko-KR" dirty="0">
              <a:latin typeface="Malgun Gothic" panose="020B0503020000020004" pitchFamily="34" charset="-127"/>
            </a:endParaRPr>
          </a:p>
        </p:txBody>
      </p:sp>
      <p:sp>
        <p:nvSpPr>
          <p:cNvPr id="3" name="Freeform 3"/>
          <p:cNvSpPr/>
          <p:nvPr/>
        </p:nvSpPr>
        <p:spPr>
          <a:xfrm rot="-6203709" flipH="1">
            <a:off x="8477269" y="69379"/>
            <a:ext cx="13417146" cy="10148242"/>
          </a:xfrm>
          <a:custGeom>
            <a:avLst/>
            <a:gdLst/>
            <a:ahLst/>
            <a:cxnLst/>
            <a:rect l="l" t="t" r="r" b="b"/>
            <a:pathLst>
              <a:path w="13417146" h="10148242">
                <a:moveTo>
                  <a:pt x="13417146" y="0"/>
                </a:moveTo>
                <a:lnTo>
                  <a:pt x="0" y="0"/>
                </a:lnTo>
                <a:lnTo>
                  <a:pt x="0" y="10148242"/>
                </a:lnTo>
                <a:lnTo>
                  <a:pt x="13417146" y="10148242"/>
                </a:lnTo>
                <a:lnTo>
                  <a:pt x="13417146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ko-KR" dirty="0">
              <a:latin typeface="Malgun Gothic" panose="020B0503020000020004" pitchFamily="34" charset="-127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9686017" y="3595783"/>
            <a:ext cx="5486521" cy="5486521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5"/>
              <a:stretch>
                <a:fillRect l="-12341" r="-38034"/>
              </a:stretch>
            </a:blipFill>
          </p:spPr>
          <p:txBody>
            <a:bodyPr/>
            <a:lstStyle/>
            <a:p>
              <a:endParaRPr lang="ko-KR" dirty="0">
                <a:latin typeface="Malgun Gothic" panose="020B0503020000020004" pitchFamily="34" charset="-127"/>
              </a:endParaRP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2866723" y="811983"/>
            <a:ext cx="4214677" cy="4214677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6"/>
              <a:stretch>
                <a:fillRect l="-22250" r="-28125"/>
              </a:stretch>
            </a:blipFill>
          </p:spPr>
          <p:txBody>
            <a:bodyPr/>
            <a:lstStyle/>
            <a:p>
              <a:endParaRPr lang="ko-KR" dirty="0">
                <a:latin typeface="Malgun Gothic" panose="020B0503020000020004" pitchFamily="34" charset="-127"/>
              </a:endParaRPr>
            </a:p>
          </p:txBody>
        </p:sp>
      </p:grpSp>
      <p:sp>
        <p:nvSpPr>
          <p:cNvPr id="8" name="Freeform 8"/>
          <p:cNvSpPr/>
          <p:nvPr/>
        </p:nvSpPr>
        <p:spPr>
          <a:xfrm>
            <a:off x="15193206" y="9043031"/>
            <a:ext cx="2413246" cy="554217"/>
          </a:xfrm>
          <a:custGeom>
            <a:avLst/>
            <a:gdLst/>
            <a:ahLst/>
            <a:cxnLst/>
            <a:rect l="l" t="t" r="r" b="b"/>
            <a:pathLst>
              <a:path w="2413246" h="554217">
                <a:moveTo>
                  <a:pt x="0" y="0"/>
                </a:moveTo>
                <a:lnTo>
                  <a:pt x="2413246" y="0"/>
                </a:lnTo>
                <a:lnTo>
                  <a:pt x="2413246" y="554217"/>
                </a:lnTo>
                <a:lnTo>
                  <a:pt x="0" y="55421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74" b="-74"/>
            </a:stretch>
          </a:blipFill>
        </p:spPr>
        <p:txBody>
          <a:bodyPr/>
          <a:lstStyle/>
          <a:p>
            <a:endParaRPr lang="ko-KR" dirty="0">
              <a:latin typeface="Malgun Gothic" panose="020B0503020000020004" pitchFamily="34" charset="-127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990792" y="1766939"/>
            <a:ext cx="9842374" cy="10002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7799"/>
              </a:lnSpc>
            </a:pPr>
            <a:r>
              <a:rPr lang="ko-KR" sz="6500" u="none" baseline="0" dirty="0">
                <a:solidFill>
                  <a:srgbClr val="293374"/>
                </a:solidFill>
                <a:latin typeface="+mj-ea"/>
                <a:ea typeface="+mj-ea"/>
                <a:cs typeface="Calibri (MS) Bold"/>
                <a:sym typeface="Calibri (MS) Bold"/>
              </a:rPr>
              <a:t>속사포 아이디어 교환</a:t>
            </a:r>
          </a:p>
        </p:txBody>
      </p:sp>
      <p:grpSp>
        <p:nvGrpSpPr>
          <p:cNvPr id="10" name="Group 10"/>
          <p:cNvGrpSpPr/>
          <p:nvPr/>
        </p:nvGrpSpPr>
        <p:grpSpPr>
          <a:xfrm rot="5400000">
            <a:off x="1074716" y="4457180"/>
            <a:ext cx="500647" cy="438066"/>
            <a:chOff x="0" y="0"/>
            <a:chExt cx="812800" cy="711200"/>
          </a:xfrm>
        </p:grpSpPr>
        <p:sp>
          <p:nvSpPr>
            <p:cNvPr id="11" name="Freeform 11"/>
            <p:cNvSpPr/>
            <p:nvPr/>
          </p:nvSpPr>
          <p:spPr>
            <a:xfrm>
              <a:off x="64898" y="89740"/>
              <a:ext cx="683004" cy="621460"/>
            </a:xfrm>
            <a:custGeom>
              <a:avLst/>
              <a:gdLst/>
              <a:ahLst/>
              <a:cxnLst/>
              <a:rect l="l" t="t" r="r" b="b"/>
              <a:pathLst>
                <a:path w="683004" h="621460">
                  <a:moveTo>
                    <a:pt x="418224" y="44524"/>
                  </a:moveTo>
                  <a:lnTo>
                    <a:pt x="671180" y="487196"/>
                  </a:lnTo>
                  <a:cubicBezTo>
                    <a:pt x="687051" y="514971"/>
                    <a:pt x="686937" y="549095"/>
                    <a:pt x="670881" y="576763"/>
                  </a:cubicBezTo>
                  <a:cubicBezTo>
                    <a:pt x="654824" y="604431"/>
                    <a:pt x="625253" y="621460"/>
                    <a:pt x="593264" y="621460"/>
                  </a:cubicBezTo>
                  <a:lnTo>
                    <a:pt x="89740" y="621460"/>
                  </a:lnTo>
                  <a:cubicBezTo>
                    <a:pt x="57751" y="621460"/>
                    <a:pt x="28180" y="604431"/>
                    <a:pt x="12123" y="576763"/>
                  </a:cubicBezTo>
                  <a:cubicBezTo>
                    <a:pt x="-3933" y="549095"/>
                    <a:pt x="-4047" y="514971"/>
                    <a:pt x="11824" y="487196"/>
                  </a:cubicBezTo>
                  <a:lnTo>
                    <a:pt x="264780" y="44524"/>
                  </a:lnTo>
                  <a:cubicBezTo>
                    <a:pt x="280513" y="16991"/>
                    <a:pt x="309792" y="0"/>
                    <a:pt x="341502" y="0"/>
                  </a:cubicBezTo>
                  <a:cubicBezTo>
                    <a:pt x="373212" y="0"/>
                    <a:pt x="402491" y="16991"/>
                    <a:pt x="418224" y="44524"/>
                  </a:cubicBezTo>
                  <a:close/>
                </a:path>
              </a:pathLst>
            </a:custGeom>
            <a:solidFill>
              <a:srgbClr val="293374">
                <a:alpha val="89804"/>
              </a:srgbClr>
            </a:solidFill>
          </p:spPr>
          <p:txBody>
            <a:bodyPr/>
            <a:lstStyle/>
            <a:p>
              <a:endParaRPr lang="ko-KR" dirty="0">
                <a:latin typeface="Malgun Gothic" panose="020B0503020000020004" pitchFamily="34" charset="-127"/>
              </a:endParaRP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27000" y="263525"/>
              <a:ext cx="5588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3750"/>
                </a:lnSpc>
              </a:pPr>
              <a:endParaRPr dirty="0">
                <a:latin typeface="Malgun Gothic" panose="020B0503020000020004" pitchFamily="34" charset="-127"/>
              </a:endParaRP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937677" y="4397314"/>
            <a:ext cx="6343793" cy="7694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3024"/>
              </a:lnSpc>
            </a:pPr>
            <a:r>
              <a:rPr lang="ko-KR" sz="2700" b="0" i="0" u="none" baseline="0" dirty="0">
                <a:solidFill>
                  <a:srgbClr val="000000"/>
                </a:solidFill>
                <a:latin typeface="+mj-ea"/>
                <a:ea typeface="+mj-ea"/>
                <a:cs typeface="Calibri (MS)"/>
                <a:sym typeface="Calibri (MS)"/>
              </a:rPr>
              <a:t>우리 클럽에서 효과가 좋았던 홍보 아이디어는?</a:t>
            </a:r>
          </a:p>
        </p:txBody>
      </p:sp>
      <p:grpSp>
        <p:nvGrpSpPr>
          <p:cNvPr id="14" name="Group 14"/>
          <p:cNvGrpSpPr/>
          <p:nvPr/>
        </p:nvGrpSpPr>
        <p:grpSpPr>
          <a:xfrm rot="5400000">
            <a:off x="1074716" y="7656271"/>
            <a:ext cx="500647" cy="438066"/>
            <a:chOff x="0" y="0"/>
            <a:chExt cx="812800" cy="711200"/>
          </a:xfrm>
        </p:grpSpPr>
        <p:sp>
          <p:nvSpPr>
            <p:cNvPr id="15" name="Freeform 15"/>
            <p:cNvSpPr/>
            <p:nvPr/>
          </p:nvSpPr>
          <p:spPr>
            <a:xfrm>
              <a:off x="64898" y="89740"/>
              <a:ext cx="683004" cy="621460"/>
            </a:xfrm>
            <a:custGeom>
              <a:avLst/>
              <a:gdLst/>
              <a:ahLst/>
              <a:cxnLst/>
              <a:rect l="l" t="t" r="r" b="b"/>
              <a:pathLst>
                <a:path w="683004" h="621460">
                  <a:moveTo>
                    <a:pt x="418224" y="44524"/>
                  </a:moveTo>
                  <a:lnTo>
                    <a:pt x="671180" y="487196"/>
                  </a:lnTo>
                  <a:cubicBezTo>
                    <a:pt x="687051" y="514971"/>
                    <a:pt x="686937" y="549095"/>
                    <a:pt x="670881" y="576763"/>
                  </a:cubicBezTo>
                  <a:cubicBezTo>
                    <a:pt x="654824" y="604431"/>
                    <a:pt x="625253" y="621460"/>
                    <a:pt x="593264" y="621460"/>
                  </a:cubicBezTo>
                  <a:lnTo>
                    <a:pt x="89740" y="621460"/>
                  </a:lnTo>
                  <a:cubicBezTo>
                    <a:pt x="57751" y="621460"/>
                    <a:pt x="28180" y="604431"/>
                    <a:pt x="12123" y="576763"/>
                  </a:cubicBezTo>
                  <a:cubicBezTo>
                    <a:pt x="-3933" y="549095"/>
                    <a:pt x="-4047" y="514971"/>
                    <a:pt x="11824" y="487196"/>
                  </a:cubicBezTo>
                  <a:lnTo>
                    <a:pt x="264780" y="44524"/>
                  </a:lnTo>
                  <a:cubicBezTo>
                    <a:pt x="280513" y="16991"/>
                    <a:pt x="309792" y="0"/>
                    <a:pt x="341502" y="0"/>
                  </a:cubicBezTo>
                  <a:cubicBezTo>
                    <a:pt x="373212" y="0"/>
                    <a:pt x="402491" y="16991"/>
                    <a:pt x="418224" y="44524"/>
                  </a:cubicBezTo>
                  <a:close/>
                </a:path>
              </a:pathLst>
            </a:custGeom>
            <a:solidFill>
              <a:srgbClr val="BB4075">
                <a:alpha val="89804"/>
              </a:srgbClr>
            </a:solidFill>
          </p:spPr>
          <p:txBody>
            <a:bodyPr/>
            <a:lstStyle/>
            <a:p>
              <a:endParaRPr lang="ko-KR" dirty="0">
                <a:latin typeface="Malgun Gothic" panose="020B0503020000020004" pitchFamily="34" charset="-127"/>
              </a:endParaRP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127000" y="263525"/>
              <a:ext cx="5588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3750"/>
                </a:lnSpc>
              </a:pPr>
              <a:endParaRPr dirty="0">
                <a:latin typeface="Malgun Gothic" panose="020B0503020000020004" pitchFamily="34" charset="-127"/>
              </a:endParaRPr>
            </a:p>
          </p:txBody>
        </p:sp>
      </p:grpSp>
      <p:grpSp>
        <p:nvGrpSpPr>
          <p:cNvPr id="17" name="Group 17"/>
          <p:cNvGrpSpPr/>
          <p:nvPr/>
        </p:nvGrpSpPr>
        <p:grpSpPr>
          <a:xfrm rot="5400000">
            <a:off x="1074716" y="5970879"/>
            <a:ext cx="500647" cy="438066"/>
            <a:chOff x="0" y="0"/>
            <a:chExt cx="812800" cy="711200"/>
          </a:xfrm>
        </p:grpSpPr>
        <p:sp>
          <p:nvSpPr>
            <p:cNvPr id="18" name="Freeform 18"/>
            <p:cNvSpPr/>
            <p:nvPr/>
          </p:nvSpPr>
          <p:spPr>
            <a:xfrm>
              <a:off x="64898" y="89740"/>
              <a:ext cx="683004" cy="621460"/>
            </a:xfrm>
            <a:custGeom>
              <a:avLst/>
              <a:gdLst/>
              <a:ahLst/>
              <a:cxnLst/>
              <a:rect l="l" t="t" r="r" b="b"/>
              <a:pathLst>
                <a:path w="683004" h="621460">
                  <a:moveTo>
                    <a:pt x="418224" y="44524"/>
                  </a:moveTo>
                  <a:lnTo>
                    <a:pt x="671180" y="487196"/>
                  </a:lnTo>
                  <a:cubicBezTo>
                    <a:pt x="687051" y="514971"/>
                    <a:pt x="686937" y="549095"/>
                    <a:pt x="670881" y="576763"/>
                  </a:cubicBezTo>
                  <a:cubicBezTo>
                    <a:pt x="654824" y="604431"/>
                    <a:pt x="625253" y="621460"/>
                    <a:pt x="593264" y="621460"/>
                  </a:cubicBezTo>
                  <a:lnTo>
                    <a:pt x="89740" y="621460"/>
                  </a:lnTo>
                  <a:cubicBezTo>
                    <a:pt x="57751" y="621460"/>
                    <a:pt x="28180" y="604431"/>
                    <a:pt x="12123" y="576763"/>
                  </a:cubicBezTo>
                  <a:cubicBezTo>
                    <a:pt x="-3933" y="549095"/>
                    <a:pt x="-4047" y="514971"/>
                    <a:pt x="11824" y="487196"/>
                  </a:cubicBezTo>
                  <a:lnTo>
                    <a:pt x="264780" y="44524"/>
                  </a:lnTo>
                  <a:cubicBezTo>
                    <a:pt x="280513" y="16991"/>
                    <a:pt x="309792" y="0"/>
                    <a:pt x="341502" y="0"/>
                  </a:cubicBezTo>
                  <a:cubicBezTo>
                    <a:pt x="373212" y="0"/>
                    <a:pt x="402491" y="16991"/>
                    <a:pt x="418224" y="44524"/>
                  </a:cubicBezTo>
                  <a:close/>
                </a:path>
              </a:pathLst>
            </a:custGeom>
            <a:solidFill>
              <a:srgbClr val="518BC9">
                <a:alpha val="89804"/>
              </a:srgbClr>
            </a:solidFill>
          </p:spPr>
          <p:txBody>
            <a:bodyPr/>
            <a:lstStyle/>
            <a:p>
              <a:endParaRPr lang="ko-KR" dirty="0">
                <a:latin typeface="Malgun Gothic" panose="020B0503020000020004" pitchFamily="34" charset="-127"/>
              </a:endParaRP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27000" y="263525"/>
              <a:ext cx="5588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3750"/>
                </a:lnSpc>
              </a:pPr>
              <a:endParaRPr dirty="0">
                <a:latin typeface="Malgun Gothic" panose="020B0503020000020004" pitchFamily="34" charset="-127"/>
              </a:endParaRPr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1947946" y="5911013"/>
            <a:ext cx="6608837" cy="7694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3024"/>
              </a:lnSpc>
            </a:pPr>
            <a:r>
              <a:rPr lang="ko-KR" sz="2700" b="0" i="0" u="none" baseline="0" dirty="0">
                <a:solidFill>
                  <a:srgbClr val="000000"/>
                </a:solidFill>
                <a:latin typeface="+mj-ea"/>
                <a:ea typeface="+mj-ea"/>
                <a:cs typeface="Calibri (MS)"/>
                <a:sym typeface="Calibri (MS)"/>
              </a:rPr>
              <a:t>다른 단체에서 시도하는 것 중 우리 클럽에 적용</a:t>
            </a:r>
            <a:r>
              <a:rPr lang="ko-KR" sz="2700" b="0" i="0" u="sng" baseline="0" dirty="0">
                <a:solidFill>
                  <a:srgbClr val="000000"/>
                </a:solidFill>
                <a:latin typeface="+mj-ea"/>
                <a:ea typeface="+mj-ea"/>
                <a:cs typeface="Calibri (MS)"/>
                <a:sym typeface="Calibri (MS)"/>
              </a:rPr>
              <a:t>할 만한</a:t>
            </a:r>
            <a:r>
              <a:rPr lang="ko-KR" sz="2700" b="0" i="0" u="none" baseline="0" dirty="0">
                <a:solidFill>
                  <a:srgbClr val="000000"/>
                </a:solidFill>
                <a:latin typeface="+mj-ea"/>
                <a:ea typeface="+mj-ea"/>
                <a:cs typeface="Calibri (MS)"/>
                <a:sym typeface="Calibri (MS)"/>
              </a:rPr>
              <a:t> 아이디어는?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937677" y="7629110"/>
            <a:ext cx="6343793" cy="7694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3024"/>
              </a:lnSpc>
            </a:pPr>
            <a:r>
              <a:rPr lang="ko-KR" sz="2700" b="0" i="0" u="none" baseline="0" dirty="0">
                <a:solidFill>
                  <a:srgbClr val="000000"/>
                </a:solidFill>
                <a:latin typeface="+mj-ea"/>
                <a:ea typeface="+mj-ea"/>
                <a:cs typeface="Calibri (MS)"/>
                <a:sym typeface="Calibri (MS)"/>
              </a:rPr>
              <a:t>우리 클럽이 새롭게 시도해 보고 싶은 홍보 아이디어는?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043239" y="2795666"/>
            <a:ext cx="8153208" cy="6924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5399"/>
              </a:lnSpc>
            </a:pPr>
            <a:r>
              <a:rPr lang="ko-KR" sz="4500" u="none" baseline="0" dirty="0">
                <a:solidFill>
                  <a:srgbClr val="518BC9"/>
                </a:solidFill>
                <a:latin typeface="+mj-ea"/>
                <a:ea typeface="+mj-ea"/>
                <a:cs typeface="Calibri (MS) Bold"/>
                <a:sym typeface="Calibri (MS) Bold"/>
              </a:rPr>
              <a:t>하나의 아이디어. 하나의 문장.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428750" y="2947290"/>
            <a:ext cx="2286000" cy="2286000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3"/>
              <a:stretch>
                <a:fillRect l="-14102" r="-14102"/>
              </a:stretch>
            </a:blipFill>
            <a:ln w="95250" cap="sq">
              <a:solidFill>
                <a:srgbClr val="518BC9"/>
              </a:solidFill>
              <a:prstDash val="solid"/>
              <a:miter/>
            </a:ln>
          </p:spPr>
          <p:txBody>
            <a:bodyPr/>
            <a:lstStyle/>
            <a:p>
              <a:endParaRPr lang="ko-KR" dirty="0">
                <a:latin typeface="Malgun Gothic" panose="020B0503020000020004" pitchFamily="34" charset="-127"/>
              </a:endParaRPr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8001000" y="2947290"/>
            <a:ext cx="2286000" cy="2286000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4"/>
              <a:stretch>
                <a:fillRect l="-10975" r="-10975"/>
              </a:stretch>
            </a:blipFill>
            <a:ln w="95250" cap="sq">
              <a:solidFill>
                <a:srgbClr val="518BC9"/>
              </a:solidFill>
              <a:prstDash val="solid"/>
              <a:miter/>
            </a:ln>
          </p:spPr>
          <p:txBody>
            <a:bodyPr/>
            <a:lstStyle/>
            <a:p>
              <a:endParaRPr lang="ko-KR" dirty="0">
                <a:latin typeface="Malgun Gothic" panose="020B0503020000020004" pitchFamily="34" charset="-127"/>
              </a:endParaRP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4714875" y="2947290"/>
            <a:ext cx="2286000" cy="2286000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5"/>
              <a:stretch>
                <a:fillRect l="-18493" r="-18493"/>
              </a:stretch>
            </a:blipFill>
            <a:ln w="95250" cap="sq">
              <a:solidFill>
                <a:srgbClr val="518BC9"/>
              </a:solidFill>
              <a:prstDash val="solid"/>
              <a:miter/>
            </a:ln>
          </p:spPr>
          <p:txBody>
            <a:bodyPr/>
            <a:lstStyle/>
            <a:p>
              <a:endParaRPr lang="ko-KR" dirty="0">
                <a:latin typeface="Malgun Gothic" panose="020B0503020000020004" pitchFamily="34" charset="-127"/>
              </a:endParaRP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1287125" y="2947290"/>
            <a:ext cx="2286000" cy="2286000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6"/>
              <a:stretch>
                <a:fillRect l="-14102" r="-14102"/>
              </a:stretch>
            </a:blipFill>
            <a:ln w="95250" cap="sq">
              <a:solidFill>
                <a:srgbClr val="518BC9"/>
              </a:solidFill>
              <a:prstDash val="solid"/>
              <a:miter/>
            </a:ln>
          </p:spPr>
          <p:txBody>
            <a:bodyPr/>
            <a:lstStyle/>
            <a:p>
              <a:endParaRPr lang="ko-KR" dirty="0">
                <a:latin typeface="Malgun Gothic" panose="020B0503020000020004" pitchFamily="34" charset="-127"/>
              </a:endParaRPr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4965520" y="782072"/>
            <a:ext cx="8324690" cy="10570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9100"/>
              </a:lnSpc>
            </a:pPr>
            <a:r>
              <a:rPr lang="ko-KR" sz="6500" u="none" baseline="0" dirty="0">
                <a:solidFill>
                  <a:srgbClr val="293374"/>
                </a:solidFill>
                <a:latin typeface="+mj-ea"/>
                <a:ea typeface="+mj-ea"/>
                <a:cs typeface="Calibri (MS) Bold"/>
                <a:sym typeface="Calibri (MS) Bold"/>
              </a:rPr>
              <a:t>모든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333500" y="5595240"/>
            <a:ext cx="2476500" cy="465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 rtl="0">
              <a:lnSpc>
                <a:spcPts val="4047"/>
              </a:lnSpc>
              <a:spcBef>
                <a:spcPct val="0"/>
              </a:spcBef>
            </a:pPr>
            <a:r>
              <a:rPr lang="ko-KR" sz="2890" u="none" spc="63" baseline="0" dirty="0">
                <a:solidFill>
                  <a:srgbClr val="293374"/>
                </a:solidFill>
                <a:latin typeface="+mj-ea"/>
                <a:ea typeface="+mj-ea"/>
                <a:cs typeface="Calibri (MS) Bold"/>
                <a:sym typeface="Calibri (MS) Bold"/>
              </a:rPr>
              <a:t>스토리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4619625" y="5595240"/>
            <a:ext cx="2476500" cy="465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 rtl="0">
              <a:lnSpc>
                <a:spcPts val="4047"/>
              </a:lnSpc>
              <a:spcBef>
                <a:spcPct val="0"/>
              </a:spcBef>
            </a:pPr>
            <a:r>
              <a:rPr lang="ko-KR" sz="2890" u="none" spc="63" baseline="0" dirty="0">
                <a:solidFill>
                  <a:srgbClr val="293374"/>
                </a:solidFill>
                <a:latin typeface="+mj-ea"/>
                <a:ea typeface="+mj-ea"/>
                <a:cs typeface="Calibri (MS) Bold"/>
                <a:sym typeface="Calibri (MS) Bold"/>
              </a:rPr>
              <a:t>파트너십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7905750" y="5595240"/>
            <a:ext cx="2476500" cy="4789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 rtl="0">
              <a:lnSpc>
                <a:spcPts val="4047"/>
              </a:lnSpc>
              <a:spcBef>
                <a:spcPct val="0"/>
              </a:spcBef>
            </a:pPr>
            <a:r>
              <a:rPr lang="ko-KR" sz="2890" u="none" spc="63" baseline="0" dirty="0">
                <a:solidFill>
                  <a:srgbClr val="293374"/>
                </a:solidFill>
                <a:latin typeface="+mj-ea"/>
                <a:ea typeface="+mj-ea"/>
                <a:cs typeface="Calibri (MS) Bold"/>
                <a:sym typeface="Calibri (MS) Bold"/>
              </a:rPr>
              <a:t>언론 보도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0744200" y="5595240"/>
            <a:ext cx="3429000" cy="4655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1" indent="0" algn="ctr" rtl="0">
              <a:lnSpc>
                <a:spcPts val="4047"/>
              </a:lnSpc>
              <a:spcBef>
                <a:spcPct val="0"/>
              </a:spcBef>
            </a:pPr>
            <a:r>
              <a:rPr lang="ko-KR" sz="2890" u="none" spc="63" baseline="0" dirty="0">
                <a:solidFill>
                  <a:srgbClr val="293374"/>
                </a:solidFill>
                <a:latin typeface="+mj-ea"/>
                <a:ea typeface="+mj-ea"/>
                <a:cs typeface="Calibri (MS) Bold"/>
                <a:sym typeface="Calibri (MS) Bold"/>
              </a:rPr>
              <a:t>소셜미디어 게시물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4325600" y="5595240"/>
            <a:ext cx="2781300" cy="4652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4031"/>
              </a:lnSpc>
            </a:pPr>
            <a:r>
              <a:rPr lang="ko-KR" sz="2879" u="none" baseline="0" dirty="0">
                <a:solidFill>
                  <a:srgbClr val="293374"/>
                </a:solidFill>
                <a:latin typeface="+mj-ea"/>
                <a:ea typeface="+mj-ea"/>
                <a:cs typeface="Calibri (MS) Bold"/>
                <a:sym typeface="Calibri (MS) Bold"/>
              </a:rPr>
              <a:t>지역사회 행사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3694396" y="6886609"/>
            <a:ext cx="10596860" cy="15396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0">
              <a:lnSpc>
                <a:spcPts val="6299"/>
              </a:lnSpc>
              <a:spcBef>
                <a:spcPct val="0"/>
              </a:spcBef>
            </a:pPr>
            <a:r>
              <a:rPr lang="ko-KR" sz="4500" b="0" i="0" u="none" spc="99" baseline="0" dirty="0">
                <a:solidFill>
                  <a:srgbClr val="518BC9"/>
                </a:solidFill>
                <a:latin typeface="+mj-ea"/>
                <a:ea typeface="+mj-ea"/>
                <a:cs typeface="Calibri (MS)"/>
                <a:sym typeface="Calibri (MS)"/>
              </a:rPr>
              <a:t>...더 많은 사람에게 소롭티미스트를 알리는 데 도움이 됩니다!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14573250" y="2947290"/>
            <a:ext cx="2286000" cy="2286000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7"/>
              <a:stretch>
                <a:fillRect l="-25187" r="-25187"/>
              </a:stretch>
            </a:blipFill>
            <a:ln w="95250" cap="sq">
              <a:solidFill>
                <a:srgbClr val="518BC9"/>
              </a:solidFill>
              <a:prstDash val="solid"/>
              <a:miter/>
            </a:ln>
          </p:spPr>
          <p:txBody>
            <a:bodyPr/>
            <a:lstStyle/>
            <a:p>
              <a:endParaRPr lang="ko-KR" dirty="0">
                <a:latin typeface="Malgun Gothic" panose="020B0503020000020004" pitchFamily="34" charset="-127"/>
              </a:endParaRP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-674710" y="8498591"/>
            <a:ext cx="19281670" cy="2271793"/>
            <a:chOff x="0" y="0"/>
            <a:chExt cx="5078300" cy="598332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5078300" cy="598332"/>
            </a:xfrm>
            <a:custGeom>
              <a:avLst/>
              <a:gdLst/>
              <a:ahLst/>
              <a:cxnLst/>
              <a:rect l="l" t="t" r="r" b="b"/>
              <a:pathLst>
                <a:path w="5078300" h="598332">
                  <a:moveTo>
                    <a:pt x="0" y="0"/>
                  </a:moveTo>
                  <a:lnTo>
                    <a:pt x="5078300" y="0"/>
                  </a:lnTo>
                  <a:lnTo>
                    <a:pt x="5078300" y="598332"/>
                  </a:lnTo>
                  <a:lnTo>
                    <a:pt x="0" y="598332"/>
                  </a:lnTo>
                  <a:close/>
                </a:path>
              </a:pathLst>
            </a:custGeom>
            <a:gradFill rotWithShape="1">
              <a:gsLst>
                <a:gs pos="0">
                  <a:srgbClr val="649CDC">
                    <a:alpha val="100000"/>
                  </a:srgbClr>
                </a:gs>
                <a:gs pos="100000">
                  <a:srgbClr val="19317D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ko-KR" dirty="0">
                <a:latin typeface="Malgun Gothic" panose="020B0503020000020004" pitchFamily="34" charset="-127"/>
              </a:endParaRP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38100"/>
              <a:ext cx="5078300" cy="6364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2659"/>
                </a:lnSpc>
              </a:pPr>
              <a:endParaRPr dirty="0">
                <a:latin typeface="Malgun Gothic" panose="020B0503020000020004" pitchFamily="34" charset="-127"/>
              </a:endParaRPr>
            </a:p>
          </p:txBody>
        </p:sp>
      </p:grpSp>
      <p:sp>
        <p:nvSpPr>
          <p:cNvPr id="22" name="Freeform 22"/>
          <p:cNvSpPr/>
          <p:nvPr/>
        </p:nvSpPr>
        <p:spPr>
          <a:xfrm>
            <a:off x="15193206" y="9043031"/>
            <a:ext cx="2413246" cy="554217"/>
          </a:xfrm>
          <a:custGeom>
            <a:avLst/>
            <a:gdLst/>
            <a:ahLst/>
            <a:cxnLst/>
            <a:rect l="l" t="t" r="r" b="b"/>
            <a:pathLst>
              <a:path w="2413246" h="554217">
                <a:moveTo>
                  <a:pt x="0" y="0"/>
                </a:moveTo>
                <a:lnTo>
                  <a:pt x="2413246" y="0"/>
                </a:lnTo>
                <a:lnTo>
                  <a:pt x="2413246" y="554217"/>
                </a:lnTo>
                <a:lnTo>
                  <a:pt x="0" y="55421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74" b="-74"/>
            </a:stretch>
          </a:blipFill>
        </p:spPr>
        <p:txBody>
          <a:bodyPr/>
          <a:lstStyle/>
          <a:p>
            <a:endParaRPr lang="ko-KR" dirty="0">
              <a:latin typeface="Malgun Gothic" panose="020B0503020000020004" pitchFamily="34" charset="-127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4816593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2709333"/>
            </a:xfrm>
            <a:custGeom>
              <a:avLst/>
              <a:gdLst/>
              <a:ahLst/>
              <a:cxnLst/>
              <a:rect l="l" t="t" r="r" b="b"/>
              <a:pathLst>
                <a:path w="4816592" h="2709333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518BC9"/>
            </a:solidFill>
          </p:spPr>
          <p:txBody>
            <a:bodyPr/>
            <a:lstStyle/>
            <a:p>
              <a:endParaRPr lang="ko-KR" dirty="0">
                <a:latin typeface="Malgun Gothic" panose="020B0503020000020004" pitchFamily="34" charset="-127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66675"/>
              <a:ext cx="4816593" cy="27760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3750"/>
                </a:lnSpc>
              </a:pPr>
              <a:endParaRPr dirty="0">
                <a:latin typeface="Malgun Gothic" panose="020B0503020000020004" pitchFamily="34" charset="-127"/>
              </a:endParaRPr>
            </a:p>
          </p:txBody>
        </p:sp>
      </p:grpSp>
      <p:sp>
        <p:nvSpPr>
          <p:cNvPr id="5" name="Freeform 5"/>
          <p:cNvSpPr/>
          <p:nvPr/>
        </p:nvSpPr>
        <p:spPr>
          <a:xfrm>
            <a:off x="15193206" y="9043031"/>
            <a:ext cx="2413246" cy="554217"/>
          </a:xfrm>
          <a:custGeom>
            <a:avLst/>
            <a:gdLst/>
            <a:ahLst/>
            <a:cxnLst/>
            <a:rect l="l" t="t" r="r" b="b"/>
            <a:pathLst>
              <a:path w="2413246" h="554217">
                <a:moveTo>
                  <a:pt x="0" y="0"/>
                </a:moveTo>
                <a:lnTo>
                  <a:pt x="2413246" y="0"/>
                </a:lnTo>
                <a:lnTo>
                  <a:pt x="2413246" y="554217"/>
                </a:lnTo>
                <a:lnTo>
                  <a:pt x="0" y="55421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74" b="-74"/>
            </a:stretch>
          </a:blipFill>
        </p:spPr>
        <p:txBody>
          <a:bodyPr/>
          <a:lstStyle/>
          <a:p>
            <a:endParaRPr lang="ko-KR" dirty="0">
              <a:latin typeface="Malgun Gothic" panose="020B0503020000020004" pitchFamily="34" charset="-127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0" y="0"/>
            <a:ext cx="18288000" cy="10698480"/>
          </a:xfrm>
          <a:custGeom>
            <a:avLst/>
            <a:gdLst/>
            <a:ahLst/>
            <a:cxnLst/>
            <a:rect l="l" t="t" r="r" b="b"/>
            <a:pathLst>
              <a:path w="18288000" h="10698480">
                <a:moveTo>
                  <a:pt x="0" y="0"/>
                </a:moveTo>
                <a:lnTo>
                  <a:pt x="18288000" y="0"/>
                </a:lnTo>
                <a:lnTo>
                  <a:pt x="18288000" y="10698480"/>
                </a:lnTo>
                <a:lnTo>
                  <a:pt x="0" y="1069848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4000"/>
            </a:blip>
            <a:stretch>
              <a:fillRect/>
            </a:stretch>
          </a:blipFill>
        </p:spPr>
        <p:txBody>
          <a:bodyPr/>
          <a:lstStyle/>
          <a:p>
            <a:endParaRPr lang="ko-KR" dirty="0">
              <a:latin typeface="Malgun Gothic" panose="020B0503020000020004" pitchFamily="34" charset="-127"/>
            </a:endParaRPr>
          </a:p>
        </p:txBody>
      </p:sp>
      <p:grpSp>
        <p:nvGrpSpPr>
          <p:cNvPr id="7" name="Group 7"/>
          <p:cNvGrpSpPr/>
          <p:nvPr/>
        </p:nvGrpSpPr>
        <p:grpSpPr>
          <a:xfrm>
            <a:off x="2356468" y="4484977"/>
            <a:ext cx="13575065" cy="4176047"/>
            <a:chOff x="0" y="-152400"/>
            <a:chExt cx="18100086" cy="5568062"/>
          </a:xfrm>
        </p:grpSpPr>
        <p:sp>
          <p:nvSpPr>
            <p:cNvPr id="8" name="TextBox 8"/>
            <p:cNvSpPr txBox="1"/>
            <p:nvPr/>
          </p:nvSpPr>
          <p:spPr>
            <a:xfrm>
              <a:off x="0" y="-152400"/>
              <a:ext cx="18100086" cy="297260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rtl="0">
                <a:lnSpc>
                  <a:spcPts val="8999"/>
                </a:lnSpc>
              </a:pPr>
              <a:r>
                <a:rPr lang="ko-KR" sz="7499" u="none" baseline="0" dirty="0">
                  <a:solidFill>
                    <a:srgbClr val="FFFFFF"/>
                  </a:solidFill>
                  <a:latin typeface="+mj-ea"/>
                  <a:ea typeface="+mj-ea"/>
                  <a:cs typeface="Calibri (MS) Bold"/>
                  <a:sym typeface="Calibri (MS) Bold"/>
                </a:rPr>
                <a:t>함께, 우리의 영향력을 키워나갑시다!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6220737" y="4656051"/>
              <a:ext cx="11159526" cy="7596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 rtl="0">
                <a:lnSpc>
                  <a:spcPts val="5400"/>
                </a:lnSpc>
              </a:pPr>
              <a:endParaRPr dirty="0">
                <a:latin typeface="Malgun Gothic" panose="020B0503020000020004" pitchFamily="34" charset="-127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1033</Words>
  <Application>Microsoft Macintosh PowerPoint</Application>
  <PresentationFormat>Custom</PresentationFormat>
  <Paragraphs>123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맑은 고딕</vt:lpstr>
      <vt:lpstr>맑은 고딕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2026 Fall Meetings - Recognition</dc:title>
  <cp:lastModifiedBy>Zoe Wainer</cp:lastModifiedBy>
  <cp:revision>5</cp:revision>
  <dcterms:created xsi:type="dcterms:W3CDTF">2006-08-16T00:00:00Z</dcterms:created>
  <dcterms:modified xsi:type="dcterms:W3CDTF">2026-08-19T17:56:07Z</dcterms:modified>
  <dc:identifier>DAHSFz6G12s</dc:identifier>
</cp:coreProperties>
</file>