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Verdana" panose="020B0604030504040204" pitchFamily="34" charset="0"/>
              </a:defRPr>
            </a:lvl1pPr>
          </a:lstStyle>
          <a:p>
            <a:fld id="{B7268E1E-0E44-426D-905E-8AD9B19D2182}" type="datetimeFigureOut">
              <a:rPr lang="cs-CZ" smtClean="0"/>
              <a:pPr/>
              <a:t>19.08.2026</a:t>
            </a:fld>
            <a:endParaRPr lang="cs-C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Verdana" panose="020B0604030504040204" pitchFamily="34" charset="0"/>
              </a:defRPr>
            </a:lvl1pPr>
          </a:lstStyle>
          <a:p>
            <a:fld id="{871B2431-D351-4C6E-A3CF-9DFAC0E3E05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pt-BR" b="0" i="0" u="none" baseline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pt-B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90502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pt-BR" b="0" i="0" u="none" baseline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pt-BR" b="0" i="0" u="none" baseline="0"/>
              <a:t>Desejo boas-vindas a todas e todos!</a:t>
            </a:r>
          </a:p>
          <a:p>
            <a:endParaRPr lang="pt-BR"/>
          </a:p>
          <a:p>
            <a:pPr algn="l" rtl="0"/>
            <a:r>
              <a:rPr lang="pt-BR" b="0" i="0" u="none" baseline="0"/>
              <a:t>Hoje, vamos fazer algo um pouco diferente. Em vez de fazer uma apresentação tradicional, vamos trocar algumas ideias.</a:t>
            </a:r>
          </a:p>
          <a:p>
            <a:endParaRPr lang="pt-BR"/>
          </a:p>
          <a:p>
            <a:pPr algn="l" rtl="0"/>
            <a:r>
              <a:rPr lang="pt-BR" b="0" i="0" u="none" baseline="0"/>
              <a:t>Cada clube é único. Vocês atendem a comunidades diferentes, experimentam abordagens diferentes e cada clube descobriu algo que vale a pena compartilhar. Vocês podem ter encontrado uma ideia de promoção que funcionou muito bem, ou podem ter visto outra organização fazer algo que fez vocês pensarem: “Poderíamos fazer algo parecido”.</a:t>
            </a:r>
          </a:p>
          <a:p>
            <a:endParaRPr lang="pt-BR"/>
          </a:p>
          <a:p>
            <a:pPr algn="l" rtl="0"/>
            <a:r>
              <a:rPr lang="pt-BR" b="0" i="0" u="none" baseline="0"/>
              <a:t>Ao compartilharmos essas ideias hoje, podemos aprender com quem está ao nosso lado e criar um repertório de ideias práticas que os clubes de toda a nossa Federação poderão usar.</a:t>
            </a:r>
          </a:p>
          <a:p>
            <a:endParaRPr lang="pt-BR"/>
          </a:p>
          <a:p>
            <a:pPr algn="l" rtl="0"/>
            <a:r>
              <a:rPr lang="pt-BR" b="0" i="0" u="none" baseline="0"/>
              <a:t>Como isso vai funcionar: farei algumas perguntas sobre como os clubes de vocês se promovem e se conectam com a comunidade. À medida que vocês compartilharem suas ideias, vou anotá-las e enviá-las à equipe de Marketing e Comunicações na Sede da SIA. A equipe vai reunir as ideias de todas as regiões participantes, e algumas delas poderão ser compartilhadas no blog da SIA ou servir de inspiração para futuros recursos para os clubes.</a:t>
            </a:r>
          </a:p>
          <a:p>
            <a:endParaRPr lang="pt-BR"/>
          </a:p>
          <a:p>
            <a:pPr algn="l" rtl="0"/>
            <a:r>
              <a:rPr lang="pt-BR" b="0" i="0" u="none" baseline="0"/>
              <a:t>Portanto, não se preocupem em oferecer a resposta “perfeita”. O objetivo de hoje não é encontrar a melhor ideia, mas reunir o maior número possível de ideias. Nunca se sabe qual sugestão poderá servir de inspiração para a próxima grande campanha de divulgação de outro clube.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pt-B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362471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pt-BR" b="0" i="0" u="none" baseline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pt-BR" b="0" i="0" u="none" baseline="0"/>
              <a:t>Quando pensamos em promover nossos clubes, é natural pensarmos no Facebook, nos jornais locais, em panfletos ou eventos comunitários.</a:t>
            </a:r>
          </a:p>
          <a:p>
            <a:pPr algn="l" rtl="0"/>
            <a:r>
              <a:rPr lang="pt-BR" b="0" i="0" u="none" baseline="0"/>
              <a:t>Todas essas opções são válidas e, sem dúvida, devem continuar fazendo parte da nossa estratégia de comunicação.</a:t>
            </a:r>
          </a:p>
          <a:p>
            <a:endParaRPr lang="pt-BR"/>
          </a:p>
          <a:p>
            <a:pPr algn="l" rtl="0"/>
            <a:r>
              <a:rPr lang="pt-BR" b="0" i="0" u="none" baseline="0"/>
              <a:t>Mas as comunidades estão se adaptando ao mundo ao seu redor. A tecnologia está evoluindo. E a forma como as pessoas descobrem novas organizações também está mudando.</a:t>
            </a:r>
          </a:p>
          <a:p>
            <a:endParaRPr lang="pt-BR"/>
          </a:p>
          <a:p>
            <a:pPr algn="l" rtl="0"/>
            <a:r>
              <a:rPr lang="pt-BR" b="0" i="0" u="none" baseline="0"/>
              <a:t>Isso nos dá a oportunidade de pensar de uma maneira um pouco diferente.</a:t>
            </a:r>
          </a:p>
          <a:p>
            <a:pPr algn="l" rtl="0"/>
            <a:r>
              <a:rPr lang="pt-BR" b="0" i="0" u="none" baseline="0"/>
              <a:t>Talvez possamos fazer parceria com outra organização, em vez de organizar um evento por conta própria.</a:t>
            </a:r>
          </a:p>
          <a:p>
            <a:pPr algn="l" rtl="0"/>
            <a:r>
              <a:rPr lang="pt-BR" b="0" i="0" u="none" baseline="0"/>
              <a:t>Talvez possamos fazer um vídeo curto, em vez de postar mais um álbum de fotos nas redes sociais.</a:t>
            </a:r>
          </a:p>
          <a:p>
            <a:endParaRPr lang="pt-BR"/>
          </a:p>
          <a:p>
            <a:pPr algn="l" rtl="0"/>
            <a:r>
              <a:rPr lang="pt-BR" b="0" i="0" u="none" baseline="0"/>
              <a:t>Ou talvez possamos compartilhar a história de uma mulher ou menina cuja vida foi transformada graças aos recursos arrecadados pelo seu clube, em vez de simplesmente informar quantas pessoas participaram do evento.</a:t>
            </a:r>
          </a:p>
          <a:p>
            <a:endParaRPr lang="pt-BR"/>
          </a:p>
          <a:p>
            <a:pPr algn="l" rtl="0"/>
            <a:r>
              <a:rPr lang="pt-BR" b="0" i="0" u="none" baseline="0"/>
              <a:t>Às vezes, o que causa o maior impacto é contar uma história que já conhecemos de uma maneira nova, ou alcançar pessoas em lugares que ainda não havíamos considerado.</a:t>
            </a:r>
          </a:p>
          <a:p>
            <a:endParaRPr lang="pt-BR"/>
          </a:p>
          <a:p>
            <a:pPr algn="l" rtl="0"/>
            <a:r>
              <a:rPr lang="pt-BR" b="0" i="0" u="none" baseline="0"/>
              <a:t>E é isso que espero explorar com vocês hoje.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pt-B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647613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pt-BR" b="0" i="0" u="none" baseline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pt-BR" b="0" i="0" u="none" baseline="0"/>
              <a:t>Vamos começar! Vou fazer três perguntas. Para cada pergunta, é só levantar a mão e compartilhar uma ideia em uma frase. Não precisam dar explicações longas — queremos reunir o máximo de ideias possível.</a:t>
            </a:r>
          </a:p>
          <a:p>
            <a:endParaRPr lang="pt-BR"/>
          </a:p>
          <a:p>
            <a:pPr algn="l" rtl="0"/>
            <a:r>
              <a:rPr lang="pt-BR" b="0" i="0" u="none" baseline="0"/>
              <a:t>Farei uma breve pausa após cada resposta para registrar a ideia principal, e, em seguida, continuaremos a conversa.</a:t>
            </a:r>
          </a:p>
          <a:p>
            <a:endParaRPr lang="pt-BR"/>
          </a:p>
          <a:p>
            <a:pPr algn="l" rtl="0"/>
            <a:r>
              <a:rPr lang="pt-BR" b="0" i="0" u="none" baseline="0"/>
              <a:t>Tudo pronto?</a:t>
            </a:r>
          </a:p>
          <a:p>
            <a:endParaRPr lang="pt-BR"/>
          </a:p>
          <a:p>
            <a:pPr algn="l" rtl="0"/>
            <a:r>
              <a:rPr lang="pt-BR" b="0" i="0" u="none" baseline="0"/>
              <a:t>Primeira pergunta:</a:t>
            </a:r>
          </a:p>
          <a:p>
            <a:pPr algn="l" rtl="0"/>
            <a:r>
              <a:rPr lang="pt-BR" b="0" i="0" u="none" baseline="0"/>
              <a:t>Qual foi uma ideia de promoção que funcionou bem para o seu clube? Algo que vocês fizeram e que deu certo. </a:t>
            </a:r>
          </a:p>
          <a:p>
            <a:endParaRPr lang="pt-BR"/>
          </a:p>
          <a:p>
            <a:pPr algn="l" rtl="0"/>
            <a:r>
              <a:rPr lang="pt-BR" b="0" i="0" u="none" baseline="0"/>
              <a:t>(Dê espaço para algumas pessoas responderem.)</a:t>
            </a:r>
          </a:p>
          <a:p>
            <a:endParaRPr lang="pt-BR"/>
          </a:p>
          <a:p>
            <a:pPr algn="l" rtl="0"/>
            <a:r>
              <a:rPr lang="pt-BR" b="0" i="0" u="none" baseline="0"/>
              <a:t>Perfeito! Vejam só quantas ideias já reunimos.</a:t>
            </a:r>
          </a:p>
          <a:p>
            <a:endParaRPr lang="pt-BR"/>
          </a:p>
          <a:p>
            <a:pPr algn="l" rtl="0"/>
            <a:r>
              <a:rPr lang="pt-BR" b="0" i="0" u="none" baseline="0"/>
              <a:t>Segunda pergunta:</a:t>
            </a:r>
          </a:p>
          <a:p>
            <a:pPr algn="l" rtl="0"/>
            <a:r>
              <a:rPr lang="pt-BR" b="0" i="0" u="none" baseline="0"/>
              <a:t>Que ideia vocês já viram outra ONG, escola, empresa ou organização comunitária colocar em prática e que poderia funcionar no seu clube?</a:t>
            </a:r>
          </a:p>
          <a:p>
            <a:endParaRPr lang="pt-BR"/>
          </a:p>
          <a:p>
            <a:pPr algn="l" rtl="0"/>
            <a:r>
              <a:rPr lang="pt-BR" b="0" i="0" u="none" baseline="0"/>
              <a:t>(Novamente, reúna várias respostas.)</a:t>
            </a:r>
          </a:p>
          <a:p>
            <a:endParaRPr lang="pt-BR"/>
          </a:p>
          <a:p>
            <a:pPr algn="l" rtl="0"/>
            <a:r>
              <a:rPr lang="pt-BR" b="0" i="0" u="none" baseline="0"/>
              <a:t>Ótimo! Algumas das melhores ideias surgem ao observar o que outras pessoas estão fazendo e adaptar essas práticas às nossas próprias comunidades e aos objetivos dos nossos clubes.</a:t>
            </a:r>
          </a:p>
          <a:p>
            <a:endParaRPr lang="pt-BR"/>
          </a:p>
          <a:p>
            <a:pPr algn="l" rtl="0"/>
            <a:r>
              <a:rPr lang="pt-BR" b="0" i="0" u="none" baseline="0"/>
              <a:t>Terceira pergunta:</a:t>
            </a:r>
          </a:p>
          <a:p>
            <a:pPr algn="l" rtl="0"/>
            <a:r>
              <a:rPr lang="pt-BR" b="0" i="0" u="none" baseline="0"/>
              <a:t>Que nova ideia de promoção o seu clube gostaria de experimentar este ano? </a:t>
            </a:r>
          </a:p>
          <a:p>
            <a:endParaRPr lang="pt-BR"/>
          </a:p>
          <a:p>
            <a:pPr algn="l" rtl="0"/>
            <a:r>
              <a:rPr lang="pt-BR" b="0" i="0" u="none" baseline="0"/>
              <a:t>Tentem pensar em algo que ainda não foi mencionado hoje. Pode ser algo simples ou algo ambicioso. Se vocês acham que essa ideia pode aumentar a visibilidade do seu clube, queremos muito ouvi-la!</a:t>
            </a:r>
          </a:p>
          <a:p>
            <a:endParaRPr lang="pt-BR"/>
          </a:p>
          <a:p>
            <a:pPr algn="l" rtl="0"/>
            <a:r>
              <a:rPr lang="pt-BR" b="0" i="0" u="none" baseline="0"/>
              <a:t>(Reúna várias respostas.)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pt-B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94982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pt-BR" b="0" i="0" u="none" baseline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pt-BR" b="0" i="0" u="none" baseline="0"/>
              <a:t>Excelente trabalho, pessoal! Vejam só o que conseguimos fazer: em conjunto, criamos uma ótima lista de ideias que espero que sejam úteis e produtivas.</a:t>
            </a:r>
          </a:p>
          <a:p>
            <a:endParaRPr lang="pt-BR"/>
          </a:p>
          <a:p>
            <a:pPr algn="l" rtl="0"/>
            <a:r>
              <a:rPr lang="pt-BR" b="0" i="0" u="none" baseline="0"/>
              <a:t>Levantem as mãos: quem ouviu pelo menos uma ideia hoje que gostaria de levar de volta e compartilhar com o seu clube?</a:t>
            </a:r>
          </a:p>
          <a:p>
            <a:endParaRPr lang="pt-BR"/>
          </a:p>
          <a:p>
            <a:pPr algn="l" rtl="0"/>
            <a:r>
              <a:rPr lang="pt-BR" b="0" i="0" u="none" baseline="0"/>
              <a:t>(Faça uma pausa e acolha as respostas.)</a:t>
            </a:r>
          </a:p>
          <a:p>
            <a:endParaRPr lang="pt-BR"/>
          </a:p>
          <a:p>
            <a:pPr algn="l" rtl="0"/>
            <a:r>
              <a:rPr lang="pt-BR" b="0" i="0" u="none" baseline="0"/>
              <a:t>Isso é maravilhoso — e esse é exatamente o tema da nossa conversa de hoje.</a:t>
            </a:r>
          </a:p>
          <a:p>
            <a:endParaRPr lang="pt-BR"/>
          </a:p>
          <a:p>
            <a:pPr algn="l" rtl="0"/>
            <a:r>
              <a:rPr lang="pt-BR" b="0" i="0" u="none" baseline="0"/>
              <a:t>Tudo o que discutimos hoje se resume a um objetivo importante: ajudar mais pessoas a nos conhecerem e entenderem a diferença que nós, Soroptimistas, fazemos em nossas comunidades.</a:t>
            </a:r>
          </a:p>
          <a:p>
            <a:endParaRPr lang="pt-BR"/>
          </a:p>
          <a:p>
            <a:pPr algn="l" rtl="0"/>
            <a:r>
              <a:rPr lang="pt-BR" b="0" i="0" u="none" baseline="0"/>
              <a:t>Cada história que vocês compartilham...</a:t>
            </a:r>
          </a:p>
          <a:p>
            <a:pPr algn="l" rtl="0"/>
            <a:r>
              <a:rPr lang="pt-BR" b="0" i="0" u="none" baseline="0"/>
              <a:t>Cada parceria que vocês constroem...</a:t>
            </a:r>
          </a:p>
          <a:p>
            <a:pPr algn="l" rtl="0"/>
            <a:r>
              <a:rPr lang="pt-BR" b="0" i="0" u="none" baseline="0"/>
              <a:t>Cada menção na mídia...</a:t>
            </a:r>
          </a:p>
          <a:p>
            <a:pPr algn="l" rtl="0"/>
            <a:r>
              <a:rPr lang="pt-BR" b="0" i="0" u="none" baseline="0"/>
              <a:t>Cada postagem em redes sociais...</a:t>
            </a:r>
          </a:p>
          <a:p>
            <a:pPr algn="l" rtl="0"/>
            <a:r>
              <a:rPr lang="pt-BR" b="0" i="0" u="none" baseline="0"/>
              <a:t>Cada evento comunitário...</a:t>
            </a:r>
          </a:p>
          <a:p>
            <a:endParaRPr lang="pt-BR"/>
          </a:p>
          <a:p>
            <a:pPr algn="l" rtl="0"/>
            <a:r>
              <a:rPr lang="pt-BR" b="0" i="0" u="none" baseline="0"/>
              <a:t>...ajuda a aumentar a visibilidade dos nossos clubes e do incrível trabalho que vocês realizam para promover o empoderamento econômico de mulheres e meninas por meio do acesso à educação.</a:t>
            </a:r>
          </a:p>
          <a:p>
            <a:endParaRPr lang="pt-BR"/>
          </a:p>
          <a:p>
            <a:pPr algn="l" rtl="0"/>
            <a:r>
              <a:rPr lang="pt-BR" b="0" i="0" u="none" baseline="0"/>
              <a:t>Quanto mais pessoas conhecerem quem somos e entenderem a nossa missão, mais vão querer fazer parcerias conosco, apoiar nossos projetos, atuar como voluntárias ao nosso lado e se tornar associadas.</a:t>
            </a:r>
          </a:p>
          <a:p>
            <a:endParaRPr lang="pt-BR"/>
          </a:p>
          <a:p>
            <a:pPr algn="l" rtl="0"/>
            <a:r>
              <a:rPr lang="pt-BR" b="0" i="0" u="none" baseline="0"/>
              <a:t>Com o recente lançamento da nossa campanha de associação, “Sonhos que incentivam”, este é um ótimo momento para pensar em como uma maior visibilidade pode apoiar os esforços do seu clube para atrair novas associadas. Cada vez que vocês promovem o clube e mostram o impacto que as Soroptimistas estão gerando, vocês dão às potenciais associadas mais uma oportunidade de conhecer quem somos — e de se imaginarem fazendo parte disso.</a:t>
            </a:r>
          </a:p>
          <a:p>
            <a:endParaRPr lang="pt-BR"/>
          </a:p>
          <a:p>
            <a:pPr algn="l" rtl="0"/>
            <a:r>
              <a:rPr lang="pt-BR" b="0" i="0" u="none" baseline="0"/>
              <a:t>Às vezes, para conseguir os melhores resultados, não precisamos fazer algo extraordinário. Basta contar a nossa história de uma maneira nova, experimentar algo diferente ou alcançar um novo público.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pt-B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736554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pt-BR" b="0" i="0" u="none" baseline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pt-BR" b="0" i="0" u="none" baseline="0"/>
              <a:t>Agradeço a todas as pessoas aqui presentes pelo entusiasmo e pela disposição de compartilhar suas ideias hoje.</a:t>
            </a:r>
          </a:p>
          <a:p>
            <a:endParaRPr lang="pt-BR"/>
          </a:p>
          <a:p>
            <a:pPr algn="l" rtl="0"/>
            <a:r>
              <a:rPr lang="pt-BR" b="0" i="0" u="none" baseline="0"/>
              <a:t>Um dos maiores pontos fortes da Soroptimist é que aprendemos com quem está ao nosso lado. Cada clube tem experiências, iniciativas bem-sucedidas e ideias criativas que podem inspirar outros clubes. Hoje, vimos o quanto podemos realizar quando compartilhamos nossas ideias.</a:t>
            </a:r>
          </a:p>
          <a:p>
            <a:endParaRPr lang="pt-BR"/>
          </a:p>
          <a:p>
            <a:pPr algn="l" rtl="0"/>
            <a:r>
              <a:rPr lang="pt-BR" b="0" i="0" u="none" baseline="0"/>
              <a:t>Vou reunir todas as ideias maravilhosas que vocês compartilharam hoje e enviá-las à equipe de Marketing e Comunicações na Sede da SIA. A equipe vai reunir as ideias de todas as regiões, e algumas delas poderão ser compartilhadas no blog da SIA ou ajudar a orientar futuros recursos para os clubes de toda a Federação.</a:t>
            </a:r>
          </a:p>
          <a:p>
            <a:endParaRPr lang="pt-BR"/>
          </a:p>
          <a:p>
            <a:pPr algn="l" rtl="0"/>
            <a:r>
              <a:rPr lang="pt-BR" b="0" i="0" u="none" baseline="0"/>
              <a:t>Espero que, ao compartilhar essas ideias com clubes de toda a nossa Federação, vocês descubram ainda mais maneiras de aumentar a visibilidade de seus clubes, fortalecer sua presença na comunidade e inspirar outras pessoas a conhecerem melhor a Soroptimist.</a:t>
            </a:r>
          </a:p>
          <a:p>
            <a:endParaRPr lang="pt-BR"/>
          </a:p>
          <a:p>
            <a:pPr algn="l" rtl="0"/>
            <a:r>
              <a:rPr lang="pt-BR" b="0" i="0" u="none" baseline="0"/>
              <a:t>Agradeço novamente a sua participação, a sua criatividade e a sua disposição de aprender com quem está ao seu lado. Espero que hoje vocês saiam daqui com inspiração renovada — e com pelo menos uma nova ideia para ajudar seus clubes a contar suas histórias, ampliar seu impacto e ajudar ainda mais mulheres e meninas a realizarem seus sonhos.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pt-B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378203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i="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i="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0" i="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sv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02074" flipH="1">
            <a:off x="-3770915" y="2690215"/>
            <a:ext cx="18545990" cy="14027512"/>
          </a:xfrm>
          <a:custGeom>
            <a:avLst/>
            <a:gdLst/>
            <a:ahLst/>
            <a:cxnLst/>
            <a:rect l="l" t="t" r="r" b="b"/>
            <a:pathLst>
              <a:path w="18545990" h="14027512">
                <a:moveTo>
                  <a:pt x="18545990" y="0"/>
                </a:moveTo>
                <a:lnTo>
                  <a:pt x="0" y="0"/>
                </a:lnTo>
                <a:lnTo>
                  <a:pt x="0" y="14027512"/>
                </a:lnTo>
                <a:lnTo>
                  <a:pt x="18545990" y="14027512"/>
                </a:lnTo>
                <a:lnTo>
                  <a:pt x="1854599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 rot="1102074" flipH="1">
            <a:off x="-4375306" y="4594391"/>
            <a:ext cx="16114424" cy="12188364"/>
          </a:xfrm>
          <a:custGeom>
            <a:avLst/>
            <a:gdLst/>
            <a:ahLst/>
            <a:cxnLst/>
            <a:rect l="l" t="t" r="r" b="b"/>
            <a:pathLst>
              <a:path w="16114424" h="12188364">
                <a:moveTo>
                  <a:pt x="16114424" y="0"/>
                </a:moveTo>
                <a:lnTo>
                  <a:pt x="0" y="0"/>
                </a:lnTo>
                <a:lnTo>
                  <a:pt x="0" y="12188364"/>
                </a:lnTo>
                <a:lnTo>
                  <a:pt x="16114424" y="12188364"/>
                </a:lnTo>
                <a:lnTo>
                  <a:pt x="16114424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7887390" y="9360400"/>
            <a:ext cx="176421" cy="176421"/>
          </a:xfrm>
          <a:custGeom>
            <a:avLst/>
            <a:gdLst/>
            <a:ahLst/>
            <a:cxnLst/>
            <a:rect l="l" t="t" r="r" b="b"/>
            <a:pathLst>
              <a:path w="176421" h="176421">
                <a:moveTo>
                  <a:pt x="0" y="0"/>
                </a:moveTo>
                <a:lnTo>
                  <a:pt x="176421" y="0"/>
                </a:lnTo>
                <a:lnTo>
                  <a:pt x="176421" y="176421"/>
                </a:lnTo>
                <a:lnTo>
                  <a:pt x="0" y="176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92558" y="4909495"/>
            <a:ext cx="1255645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/>
            <a:r>
              <a:rPr lang="pt-BR" sz="5400" b="1" u="none" baseline="0" dirty="0">
                <a:solidFill>
                  <a:srgbClr val="518BC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Formas criativas de promover seu clube em 2026–2027</a:t>
            </a:r>
          </a:p>
        </p:txBody>
      </p:sp>
      <p:sp>
        <p:nvSpPr>
          <p:cNvPr id="6" name="Freeform 6"/>
          <p:cNvSpPr/>
          <p:nvPr/>
        </p:nvSpPr>
        <p:spPr>
          <a:xfrm rot="-10181517" flipH="1">
            <a:off x="9830672" y="-3985155"/>
            <a:ext cx="11520966" cy="8714040"/>
          </a:xfrm>
          <a:custGeom>
            <a:avLst/>
            <a:gdLst/>
            <a:ahLst/>
            <a:cxnLst/>
            <a:rect l="l" t="t" r="r" b="b"/>
            <a:pathLst>
              <a:path w="11520966" h="8714040">
                <a:moveTo>
                  <a:pt x="11520966" y="0"/>
                </a:moveTo>
                <a:lnTo>
                  <a:pt x="0" y="0"/>
                </a:lnTo>
                <a:lnTo>
                  <a:pt x="0" y="8714040"/>
                </a:lnTo>
                <a:lnTo>
                  <a:pt x="11520966" y="8714040"/>
                </a:lnTo>
                <a:lnTo>
                  <a:pt x="1152096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3398698" y="1213427"/>
            <a:ext cx="2378128" cy="3562836"/>
          </a:xfrm>
          <a:custGeom>
            <a:avLst/>
            <a:gdLst/>
            <a:ahLst/>
            <a:cxnLst/>
            <a:rect l="l" t="t" r="r" b="b"/>
            <a:pathLst>
              <a:path w="2378128" h="3562836">
                <a:moveTo>
                  <a:pt x="0" y="0"/>
                </a:moveTo>
                <a:lnTo>
                  <a:pt x="2378127" y="0"/>
                </a:lnTo>
                <a:lnTo>
                  <a:pt x="2378127" y="3562836"/>
                </a:lnTo>
                <a:lnTo>
                  <a:pt x="0" y="35628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06858" y="9331572"/>
            <a:ext cx="7092543" cy="283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2541"/>
              </a:lnSpc>
            </a:pPr>
            <a:r>
              <a:rPr lang="pt-BR" sz="1600" b="1" u="none" spc="109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SOROPTIMIST INTERNATIONAL OF THE AMERICAS, INC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6446" y="6646539"/>
            <a:ext cx="8072754" cy="1593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/>
            <a:r>
              <a:rPr lang="pt-BR" sz="5178" b="1" u="none" baseline="0" dirty="0">
                <a:solidFill>
                  <a:srgbClr val="76B3F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Reunião de Outono de 2026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6446" y="3685301"/>
            <a:ext cx="11355003" cy="1205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743"/>
              </a:lnSpc>
            </a:pPr>
            <a:r>
              <a:rPr lang="pt-BR" sz="5100" b="1" u="none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INDO ALÉM DA DIVULGAÇÃO TRADICIONAL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12844" y="4510136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 rot="-6203709" flipH="1">
            <a:off x="8477269" y="69379"/>
            <a:ext cx="13417146" cy="10148242"/>
          </a:xfrm>
          <a:custGeom>
            <a:avLst/>
            <a:gdLst/>
            <a:ahLst/>
            <a:cxnLst/>
            <a:rect l="l" t="t" r="r" b="b"/>
            <a:pathLst>
              <a:path w="13417146" h="10148242">
                <a:moveTo>
                  <a:pt x="13417146" y="0"/>
                </a:moveTo>
                <a:lnTo>
                  <a:pt x="0" y="0"/>
                </a:lnTo>
                <a:lnTo>
                  <a:pt x="0" y="10148242"/>
                </a:lnTo>
                <a:lnTo>
                  <a:pt x="13417146" y="10148242"/>
                </a:lnTo>
                <a:lnTo>
                  <a:pt x="134171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439988" y="1562751"/>
            <a:ext cx="6819312" cy="681931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5187" r="-25187"/>
              </a:stretch>
            </a:blipFill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67764" y="2659380"/>
            <a:ext cx="8153208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rtl="0">
              <a:lnSpc>
                <a:spcPts val="7215"/>
              </a:lnSpc>
            </a:pPr>
            <a:r>
              <a:rPr lang="pt-BR" sz="6500" b="1" u="none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Vamos aprender </a:t>
            </a:r>
          </a:p>
          <a:p>
            <a:pPr algn="just" rtl="0">
              <a:lnSpc>
                <a:spcPts val="7215"/>
              </a:lnSpc>
            </a:pPr>
            <a:r>
              <a:rPr lang="pt-BR" sz="6500" b="1" u="none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em conjunto!</a:t>
            </a:r>
          </a:p>
        </p:txBody>
      </p:sp>
      <p:sp>
        <p:nvSpPr>
          <p:cNvPr id="7" name="Freeform 7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4" b="-74"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299435" y="5894153"/>
            <a:ext cx="9224481" cy="591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pt-BR" sz="2700" u="non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Inspirando quem está ao nosso lado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99435" y="6856310"/>
            <a:ext cx="8508517" cy="591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pt-BR" sz="2700" u="non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Criando um repertório de ideias de promoção </a:t>
            </a:r>
          </a:p>
        </p:txBody>
      </p:sp>
      <p:grpSp>
        <p:nvGrpSpPr>
          <p:cNvPr id="10" name="Group 10"/>
          <p:cNvGrpSpPr/>
          <p:nvPr/>
        </p:nvGrpSpPr>
        <p:grpSpPr>
          <a:xfrm rot="5400000">
            <a:off x="1436474" y="5231940"/>
            <a:ext cx="500647" cy="438066"/>
            <a:chOff x="0" y="0"/>
            <a:chExt cx="812800" cy="711200"/>
          </a:xfrm>
        </p:grpSpPr>
        <p:sp>
          <p:nvSpPr>
            <p:cNvPr id="11" name="Freeform 11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101852">
                <a:alpha val="89804"/>
              </a:srgbClr>
            </a:solidFill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 rot="5400000">
            <a:off x="1436474" y="7102865"/>
            <a:ext cx="500647" cy="438066"/>
            <a:chOff x="0" y="0"/>
            <a:chExt cx="812800" cy="711200"/>
          </a:xfrm>
        </p:grpSpPr>
        <p:sp>
          <p:nvSpPr>
            <p:cNvPr id="14" name="Freeform 14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BB4075">
                <a:alpha val="89804"/>
              </a:srgbClr>
            </a:solidFill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1436474" y="6141208"/>
            <a:ext cx="500647" cy="438066"/>
            <a:chOff x="0" y="0"/>
            <a:chExt cx="812800" cy="711200"/>
          </a:xfrm>
        </p:grpSpPr>
        <p:sp>
          <p:nvSpPr>
            <p:cNvPr id="17" name="Freeform 17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518BC9">
                <a:alpha val="89804"/>
              </a:srgbClr>
            </a:solidFill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2299435" y="4985385"/>
            <a:ext cx="8032970" cy="591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pt-BR" sz="2700" u="non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Compartilhando ideias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51550" y="-7799490"/>
            <a:ext cx="9418799" cy="10078481"/>
          </a:xfrm>
          <a:custGeom>
            <a:avLst/>
            <a:gdLst/>
            <a:ahLst/>
            <a:cxnLst/>
            <a:rect l="l" t="t" r="r" b="b"/>
            <a:pathLst>
              <a:path w="9418799" h="10078481">
                <a:moveTo>
                  <a:pt x="0" y="0"/>
                </a:moveTo>
                <a:lnTo>
                  <a:pt x="9418799" y="0"/>
                </a:lnTo>
                <a:lnTo>
                  <a:pt x="9418799" y="10078482"/>
                </a:lnTo>
                <a:lnTo>
                  <a:pt x="0" y="10078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2720708" y="4043360"/>
            <a:ext cx="9418799" cy="10078481"/>
          </a:xfrm>
          <a:custGeom>
            <a:avLst/>
            <a:gdLst/>
            <a:ahLst/>
            <a:cxnLst/>
            <a:rect l="l" t="t" r="r" b="b"/>
            <a:pathLst>
              <a:path w="9418799" h="10078481">
                <a:moveTo>
                  <a:pt x="0" y="0"/>
                </a:moveTo>
                <a:lnTo>
                  <a:pt x="9418799" y="0"/>
                </a:lnTo>
                <a:lnTo>
                  <a:pt x="9418799" y="10078481"/>
                </a:lnTo>
                <a:lnTo>
                  <a:pt x="0" y="100784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-674710" y="8498591"/>
            <a:ext cx="19281670" cy="2271793"/>
            <a:chOff x="0" y="0"/>
            <a:chExt cx="5078300" cy="5983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78300" cy="598332"/>
            </a:xfrm>
            <a:custGeom>
              <a:avLst/>
              <a:gdLst/>
              <a:ahLst/>
              <a:cxnLst/>
              <a:rect l="l" t="t" r="r" b="b"/>
              <a:pathLst>
                <a:path w="5078300" h="598332">
                  <a:moveTo>
                    <a:pt x="0" y="0"/>
                  </a:moveTo>
                  <a:lnTo>
                    <a:pt x="5078300" y="0"/>
                  </a:lnTo>
                  <a:lnTo>
                    <a:pt x="5078300" y="598332"/>
                  </a:lnTo>
                  <a:lnTo>
                    <a:pt x="0" y="598332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5078300" cy="636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385856" y="2512385"/>
            <a:ext cx="15516287" cy="4084556"/>
            <a:chOff x="0" y="0"/>
            <a:chExt cx="20688383" cy="5446074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4820779" cy="5446074"/>
              <a:chOff x="0" y="0"/>
              <a:chExt cx="952253" cy="1075768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952253" cy="1075768"/>
              </a:xfrm>
              <a:custGeom>
                <a:avLst/>
                <a:gdLst/>
                <a:ahLst/>
                <a:cxnLst/>
                <a:rect l="l" t="t" r="r" b="b"/>
                <a:pathLst>
                  <a:path w="952253" h="1075768">
                    <a:moveTo>
                      <a:pt x="32119" y="0"/>
                    </a:moveTo>
                    <a:lnTo>
                      <a:pt x="920134" y="0"/>
                    </a:lnTo>
                    <a:cubicBezTo>
                      <a:pt x="928652" y="0"/>
                      <a:pt x="936822" y="3384"/>
                      <a:pt x="942845" y="9407"/>
                    </a:cubicBezTo>
                    <a:cubicBezTo>
                      <a:pt x="948869" y="15431"/>
                      <a:pt x="952253" y="23600"/>
                      <a:pt x="952253" y="32119"/>
                    </a:cubicBezTo>
                    <a:lnTo>
                      <a:pt x="952253" y="1043649"/>
                    </a:lnTo>
                    <a:cubicBezTo>
                      <a:pt x="952253" y="1061388"/>
                      <a:pt x="937873" y="1075768"/>
                      <a:pt x="920134" y="1075768"/>
                    </a:cubicBezTo>
                    <a:lnTo>
                      <a:pt x="32119" y="1075768"/>
                    </a:lnTo>
                    <a:cubicBezTo>
                      <a:pt x="14380" y="1075768"/>
                      <a:pt x="0" y="1061388"/>
                      <a:pt x="0" y="1043649"/>
                    </a:cubicBezTo>
                    <a:lnTo>
                      <a:pt x="0" y="32119"/>
                    </a:lnTo>
                    <a:cubicBezTo>
                      <a:pt x="0" y="14380"/>
                      <a:pt x="14380" y="0"/>
                      <a:pt x="32119" y="0"/>
                    </a:cubicBezTo>
                    <a:close/>
                  </a:path>
                </a:pathLst>
              </a:custGeom>
              <a:solidFill>
                <a:srgbClr val="F6F5F8"/>
              </a:solidFill>
            </p:spPr>
            <p:txBody>
              <a:bodyPr/>
              <a:lstStyle/>
              <a:p>
                <a:endParaRPr lang="pt-BR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28575"/>
                <a:ext cx="952253" cy="10471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 rtl="0">
                  <a:lnSpc>
                    <a:spcPts val="2100"/>
                  </a:lnSpc>
                </a:pPr>
                <a:endParaRPr dirty="0">
                  <a:latin typeface="Verdana" panose="020B0604030504040204" pitchFamily="34" charset="0"/>
                </a:endParaRPr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5286247" y="0"/>
              <a:ext cx="4820779" cy="5446074"/>
              <a:chOff x="0" y="0"/>
              <a:chExt cx="952253" cy="1075768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952253" cy="1075768"/>
              </a:xfrm>
              <a:custGeom>
                <a:avLst/>
                <a:gdLst/>
                <a:ahLst/>
                <a:cxnLst/>
                <a:rect l="l" t="t" r="r" b="b"/>
                <a:pathLst>
                  <a:path w="952253" h="1075768">
                    <a:moveTo>
                      <a:pt x="32119" y="0"/>
                    </a:moveTo>
                    <a:lnTo>
                      <a:pt x="920134" y="0"/>
                    </a:lnTo>
                    <a:cubicBezTo>
                      <a:pt x="928652" y="0"/>
                      <a:pt x="936822" y="3384"/>
                      <a:pt x="942845" y="9407"/>
                    </a:cubicBezTo>
                    <a:cubicBezTo>
                      <a:pt x="948869" y="15431"/>
                      <a:pt x="952253" y="23600"/>
                      <a:pt x="952253" y="32119"/>
                    </a:cubicBezTo>
                    <a:lnTo>
                      <a:pt x="952253" y="1043649"/>
                    </a:lnTo>
                    <a:cubicBezTo>
                      <a:pt x="952253" y="1061388"/>
                      <a:pt x="937873" y="1075768"/>
                      <a:pt x="920134" y="1075768"/>
                    </a:cubicBezTo>
                    <a:lnTo>
                      <a:pt x="32119" y="1075768"/>
                    </a:lnTo>
                    <a:cubicBezTo>
                      <a:pt x="14380" y="1075768"/>
                      <a:pt x="0" y="1061388"/>
                      <a:pt x="0" y="1043649"/>
                    </a:cubicBezTo>
                    <a:lnTo>
                      <a:pt x="0" y="32119"/>
                    </a:lnTo>
                    <a:cubicBezTo>
                      <a:pt x="0" y="14380"/>
                      <a:pt x="14380" y="0"/>
                      <a:pt x="32119" y="0"/>
                    </a:cubicBezTo>
                    <a:close/>
                  </a:path>
                </a:pathLst>
              </a:custGeom>
              <a:solidFill>
                <a:srgbClr val="F6F5F8"/>
              </a:solidFill>
            </p:spPr>
            <p:txBody>
              <a:bodyPr/>
              <a:lstStyle/>
              <a:p>
                <a:endParaRPr lang="pt-BR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28575"/>
                <a:ext cx="952253" cy="10471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 rtl="0">
                  <a:lnSpc>
                    <a:spcPts val="2100"/>
                  </a:lnSpc>
                </a:pPr>
                <a:endParaRPr dirty="0">
                  <a:latin typeface="Verdana" panose="020B0604030504040204" pitchFamily="34" charset="0"/>
                </a:endParaRPr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0576925" y="0"/>
              <a:ext cx="4820779" cy="5446074"/>
              <a:chOff x="0" y="0"/>
              <a:chExt cx="952253" cy="1075768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952253" cy="1075768"/>
              </a:xfrm>
              <a:custGeom>
                <a:avLst/>
                <a:gdLst/>
                <a:ahLst/>
                <a:cxnLst/>
                <a:rect l="l" t="t" r="r" b="b"/>
                <a:pathLst>
                  <a:path w="952253" h="1075768">
                    <a:moveTo>
                      <a:pt x="32119" y="0"/>
                    </a:moveTo>
                    <a:lnTo>
                      <a:pt x="920134" y="0"/>
                    </a:lnTo>
                    <a:cubicBezTo>
                      <a:pt x="928652" y="0"/>
                      <a:pt x="936822" y="3384"/>
                      <a:pt x="942845" y="9407"/>
                    </a:cubicBezTo>
                    <a:cubicBezTo>
                      <a:pt x="948869" y="15431"/>
                      <a:pt x="952253" y="23600"/>
                      <a:pt x="952253" y="32119"/>
                    </a:cubicBezTo>
                    <a:lnTo>
                      <a:pt x="952253" y="1043649"/>
                    </a:lnTo>
                    <a:cubicBezTo>
                      <a:pt x="952253" y="1061388"/>
                      <a:pt x="937873" y="1075768"/>
                      <a:pt x="920134" y="1075768"/>
                    </a:cubicBezTo>
                    <a:lnTo>
                      <a:pt x="32119" y="1075768"/>
                    </a:lnTo>
                    <a:cubicBezTo>
                      <a:pt x="14380" y="1075768"/>
                      <a:pt x="0" y="1061388"/>
                      <a:pt x="0" y="1043649"/>
                    </a:cubicBezTo>
                    <a:lnTo>
                      <a:pt x="0" y="32119"/>
                    </a:lnTo>
                    <a:cubicBezTo>
                      <a:pt x="0" y="14380"/>
                      <a:pt x="14380" y="0"/>
                      <a:pt x="32119" y="0"/>
                    </a:cubicBezTo>
                    <a:close/>
                  </a:path>
                </a:pathLst>
              </a:custGeom>
              <a:solidFill>
                <a:srgbClr val="F6F5F8"/>
              </a:solidFill>
            </p:spPr>
            <p:txBody>
              <a:bodyPr/>
              <a:lstStyle/>
              <a:p>
                <a:endParaRPr lang="pt-BR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28575"/>
                <a:ext cx="952253" cy="10471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 rtl="0">
                  <a:lnSpc>
                    <a:spcPts val="2100"/>
                  </a:lnSpc>
                </a:pPr>
                <a:endParaRPr dirty="0">
                  <a:latin typeface="Verdana" panose="020B0604030504040204" pitchFamily="34" charset="0"/>
                </a:endParaRPr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5867604" y="0"/>
              <a:ext cx="4820779" cy="5446074"/>
              <a:chOff x="0" y="0"/>
              <a:chExt cx="952253" cy="107576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952253" cy="1075768"/>
              </a:xfrm>
              <a:custGeom>
                <a:avLst/>
                <a:gdLst/>
                <a:ahLst/>
                <a:cxnLst/>
                <a:rect l="l" t="t" r="r" b="b"/>
                <a:pathLst>
                  <a:path w="952253" h="1075768">
                    <a:moveTo>
                      <a:pt x="32119" y="0"/>
                    </a:moveTo>
                    <a:lnTo>
                      <a:pt x="920134" y="0"/>
                    </a:lnTo>
                    <a:cubicBezTo>
                      <a:pt x="928652" y="0"/>
                      <a:pt x="936822" y="3384"/>
                      <a:pt x="942845" y="9407"/>
                    </a:cubicBezTo>
                    <a:cubicBezTo>
                      <a:pt x="948869" y="15431"/>
                      <a:pt x="952253" y="23600"/>
                      <a:pt x="952253" y="32119"/>
                    </a:cubicBezTo>
                    <a:lnTo>
                      <a:pt x="952253" y="1043649"/>
                    </a:lnTo>
                    <a:cubicBezTo>
                      <a:pt x="952253" y="1061388"/>
                      <a:pt x="937873" y="1075768"/>
                      <a:pt x="920134" y="1075768"/>
                    </a:cubicBezTo>
                    <a:lnTo>
                      <a:pt x="32119" y="1075768"/>
                    </a:lnTo>
                    <a:cubicBezTo>
                      <a:pt x="14380" y="1075768"/>
                      <a:pt x="0" y="1061388"/>
                      <a:pt x="0" y="1043649"/>
                    </a:cubicBezTo>
                    <a:lnTo>
                      <a:pt x="0" y="32119"/>
                    </a:lnTo>
                    <a:cubicBezTo>
                      <a:pt x="0" y="14380"/>
                      <a:pt x="14380" y="0"/>
                      <a:pt x="32119" y="0"/>
                    </a:cubicBezTo>
                    <a:close/>
                  </a:path>
                </a:pathLst>
              </a:custGeom>
              <a:solidFill>
                <a:srgbClr val="F6F5F8"/>
              </a:solidFill>
            </p:spPr>
            <p:txBody>
              <a:bodyPr/>
              <a:lstStyle/>
              <a:p>
                <a:endParaRPr lang="pt-BR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28575"/>
                <a:ext cx="952253" cy="10471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 rtl="0">
                  <a:lnSpc>
                    <a:spcPts val="2100"/>
                  </a:lnSpc>
                </a:pPr>
                <a:endParaRPr dirty="0">
                  <a:latin typeface="Verdana" panose="020B0604030504040204" pitchFamily="34" charset="0"/>
                </a:endParaRPr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358309" y="797031"/>
              <a:ext cx="4104161" cy="4104161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848" y="0"/>
                    </a:moveTo>
                    <a:lnTo>
                      <a:pt x="754952" y="0"/>
                    </a:lnTo>
                    <a:cubicBezTo>
                      <a:pt x="770294" y="0"/>
                      <a:pt x="785008" y="6095"/>
                      <a:pt x="795857" y="16943"/>
                    </a:cubicBezTo>
                    <a:cubicBezTo>
                      <a:pt x="806705" y="27792"/>
                      <a:pt x="812800" y="42506"/>
                      <a:pt x="812800" y="57848"/>
                    </a:cubicBezTo>
                    <a:lnTo>
                      <a:pt x="812800" y="754952"/>
                    </a:lnTo>
                    <a:cubicBezTo>
                      <a:pt x="812800" y="770294"/>
                      <a:pt x="806705" y="785008"/>
                      <a:pt x="795857" y="795857"/>
                    </a:cubicBezTo>
                    <a:cubicBezTo>
                      <a:pt x="785008" y="806705"/>
                      <a:pt x="770294" y="812800"/>
                      <a:pt x="754952" y="812800"/>
                    </a:cubicBezTo>
                    <a:lnTo>
                      <a:pt x="57848" y="812800"/>
                    </a:lnTo>
                    <a:cubicBezTo>
                      <a:pt x="42506" y="812800"/>
                      <a:pt x="27792" y="806705"/>
                      <a:pt x="16943" y="795857"/>
                    </a:cubicBezTo>
                    <a:cubicBezTo>
                      <a:pt x="6095" y="785008"/>
                      <a:pt x="0" y="770294"/>
                      <a:pt x="0" y="754952"/>
                    </a:cubicBezTo>
                    <a:lnTo>
                      <a:pt x="0" y="57848"/>
                    </a:lnTo>
                    <a:cubicBezTo>
                      <a:pt x="0" y="42506"/>
                      <a:pt x="6095" y="27792"/>
                      <a:pt x="16943" y="16943"/>
                    </a:cubicBezTo>
                    <a:cubicBezTo>
                      <a:pt x="27792" y="6095"/>
                      <a:pt x="42506" y="0"/>
                      <a:pt x="57848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27519" r="-27519"/>
                </a:stretch>
              </a:blipFill>
            </p:spPr>
            <p:txBody>
              <a:bodyPr/>
              <a:lstStyle/>
              <a:p>
                <a:endParaRPr lang="pt-BR" dirty="0">
                  <a:latin typeface="Verdana" panose="020B0604030504040204" pitchFamily="34" charset="0"/>
                </a:endParaRPr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5644555" y="797031"/>
              <a:ext cx="4104161" cy="4104161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848" y="0"/>
                    </a:moveTo>
                    <a:lnTo>
                      <a:pt x="754952" y="0"/>
                    </a:lnTo>
                    <a:cubicBezTo>
                      <a:pt x="770294" y="0"/>
                      <a:pt x="785008" y="6095"/>
                      <a:pt x="795857" y="16943"/>
                    </a:cubicBezTo>
                    <a:cubicBezTo>
                      <a:pt x="806705" y="27792"/>
                      <a:pt x="812800" y="42506"/>
                      <a:pt x="812800" y="57848"/>
                    </a:cubicBezTo>
                    <a:lnTo>
                      <a:pt x="812800" y="754952"/>
                    </a:lnTo>
                    <a:cubicBezTo>
                      <a:pt x="812800" y="770294"/>
                      <a:pt x="806705" y="785008"/>
                      <a:pt x="795857" y="795857"/>
                    </a:cubicBezTo>
                    <a:cubicBezTo>
                      <a:pt x="785008" y="806705"/>
                      <a:pt x="770294" y="812800"/>
                      <a:pt x="754952" y="812800"/>
                    </a:cubicBezTo>
                    <a:lnTo>
                      <a:pt x="57848" y="812800"/>
                    </a:lnTo>
                    <a:cubicBezTo>
                      <a:pt x="42506" y="812800"/>
                      <a:pt x="27792" y="806705"/>
                      <a:pt x="16943" y="795857"/>
                    </a:cubicBezTo>
                    <a:cubicBezTo>
                      <a:pt x="6095" y="785008"/>
                      <a:pt x="0" y="770294"/>
                      <a:pt x="0" y="754952"/>
                    </a:cubicBezTo>
                    <a:lnTo>
                      <a:pt x="0" y="57848"/>
                    </a:lnTo>
                    <a:cubicBezTo>
                      <a:pt x="0" y="42506"/>
                      <a:pt x="6095" y="27792"/>
                      <a:pt x="16943" y="16943"/>
                    </a:cubicBezTo>
                    <a:cubicBezTo>
                      <a:pt x="27792" y="6095"/>
                      <a:pt x="42506" y="0"/>
                      <a:pt x="57848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25187" r="-25187"/>
                </a:stretch>
              </a:blipFill>
            </p:spPr>
            <p:txBody>
              <a:bodyPr/>
              <a:lstStyle/>
              <a:p>
                <a:endParaRPr lang="pt-BR" dirty="0">
                  <a:latin typeface="Verdana" panose="020B0604030504040204" pitchFamily="34" charset="0"/>
                </a:endParaRPr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11013693" y="797031"/>
              <a:ext cx="4104161" cy="4104161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848" y="0"/>
                    </a:moveTo>
                    <a:lnTo>
                      <a:pt x="754952" y="0"/>
                    </a:lnTo>
                    <a:cubicBezTo>
                      <a:pt x="770294" y="0"/>
                      <a:pt x="785008" y="6095"/>
                      <a:pt x="795857" y="16943"/>
                    </a:cubicBezTo>
                    <a:cubicBezTo>
                      <a:pt x="806705" y="27792"/>
                      <a:pt x="812800" y="42506"/>
                      <a:pt x="812800" y="57848"/>
                    </a:cubicBezTo>
                    <a:lnTo>
                      <a:pt x="812800" y="754952"/>
                    </a:lnTo>
                    <a:cubicBezTo>
                      <a:pt x="812800" y="770294"/>
                      <a:pt x="806705" y="785008"/>
                      <a:pt x="795857" y="795857"/>
                    </a:cubicBezTo>
                    <a:cubicBezTo>
                      <a:pt x="785008" y="806705"/>
                      <a:pt x="770294" y="812800"/>
                      <a:pt x="754952" y="812800"/>
                    </a:cubicBezTo>
                    <a:lnTo>
                      <a:pt x="57848" y="812800"/>
                    </a:lnTo>
                    <a:cubicBezTo>
                      <a:pt x="42506" y="812800"/>
                      <a:pt x="27792" y="806705"/>
                      <a:pt x="16943" y="795857"/>
                    </a:cubicBezTo>
                    <a:cubicBezTo>
                      <a:pt x="6095" y="785008"/>
                      <a:pt x="0" y="770294"/>
                      <a:pt x="0" y="754952"/>
                    </a:cubicBezTo>
                    <a:lnTo>
                      <a:pt x="0" y="57848"/>
                    </a:lnTo>
                    <a:cubicBezTo>
                      <a:pt x="0" y="42506"/>
                      <a:pt x="6095" y="27792"/>
                      <a:pt x="16943" y="16943"/>
                    </a:cubicBezTo>
                    <a:cubicBezTo>
                      <a:pt x="27792" y="6095"/>
                      <a:pt x="42506" y="0"/>
                      <a:pt x="57848" y="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b="-29411"/>
                </a:stretch>
              </a:blipFill>
            </p:spPr>
            <p:txBody>
              <a:bodyPr/>
              <a:lstStyle/>
              <a:p>
                <a:endParaRPr lang="pt-BR" dirty="0">
                  <a:latin typeface="Verdana" panose="020B0604030504040204" pitchFamily="34" charset="0"/>
                </a:endParaRPr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16215370" y="797031"/>
              <a:ext cx="4104161" cy="4104161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848" y="0"/>
                    </a:moveTo>
                    <a:lnTo>
                      <a:pt x="754952" y="0"/>
                    </a:lnTo>
                    <a:cubicBezTo>
                      <a:pt x="770294" y="0"/>
                      <a:pt x="785008" y="6095"/>
                      <a:pt x="795857" y="16943"/>
                    </a:cubicBezTo>
                    <a:cubicBezTo>
                      <a:pt x="806705" y="27792"/>
                      <a:pt x="812800" y="42506"/>
                      <a:pt x="812800" y="57848"/>
                    </a:cubicBezTo>
                    <a:lnTo>
                      <a:pt x="812800" y="754952"/>
                    </a:lnTo>
                    <a:cubicBezTo>
                      <a:pt x="812800" y="770294"/>
                      <a:pt x="806705" y="785008"/>
                      <a:pt x="795857" y="795857"/>
                    </a:cubicBezTo>
                    <a:cubicBezTo>
                      <a:pt x="785008" y="806705"/>
                      <a:pt x="770294" y="812800"/>
                      <a:pt x="754952" y="812800"/>
                    </a:cubicBezTo>
                    <a:lnTo>
                      <a:pt x="57848" y="812800"/>
                    </a:lnTo>
                    <a:cubicBezTo>
                      <a:pt x="42506" y="812800"/>
                      <a:pt x="27792" y="806705"/>
                      <a:pt x="16943" y="795857"/>
                    </a:cubicBezTo>
                    <a:cubicBezTo>
                      <a:pt x="6095" y="785008"/>
                      <a:pt x="0" y="770294"/>
                      <a:pt x="0" y="754952"/>
                    </a:cubicBezTo>
                    <a:lnTo>
                      <a:pt x="0" y="57848"/>
                    </a:lnTo>
                    <a:cubicBezTo>
                      <a:pt x="0" y="42506"/>
                      <a:pt x="6095" y="27792"/>
                      <a:pt x="16943" y="16943"/>
                    </a:cubicBezTo>
                    <a:cubicBezTo>
                      <a:pt x="27792" y="6095"/>
                      <a:pt x="42506" y="0"/>
                      <a:pt x="57848" y="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t="-9782" b="-9782"/>
                </a:stretch>
              </a:blipFill>
            </p:spPr>
            <p:txBody>
              <a:bodyPr/>
              <a:lstStyle/>
              <a:p>
                <a:endParaRPr lang="pt-BR" dirty="0">
                  <a:latin typeface="Verdana" panose="020B0604030504040204" pitchFamily="34" charset="0"/>
                </a:endParaRPr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1051943" y="261939"/>
              <a:ext cx="2716892" cy="3932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0">
                <a:lnSpc>
                  <a:spcPts val="2299"/>
                </a:lnSpc>
              </a:pPr>
              <a:r>
                <a:rPr lang="pt-BR" sz="2000" b="1" u="none" baseline="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Calibri (MS) Bold"/>
                </a:rPr>
                <a:t>Redes sociais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338189" y="261939"/>
              <a:ext cx="2716892" cy="3932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0">
                <a:lnSpc>
                  <a:spcPts val="2299"/>
                </a:lnSpc>
              </a:pPr>
              <a:r>
                <a:rPr lang="pt-BR" sz="2000" b="1" u="none" baseline="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Calibri (MS) Bold"/>
                </a:rPr>
                <a:t>Mídia local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1629346" y="261939"/>
              <a:ext cx="2716892" cy="3932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0">
                <a:lnSpc>
                  <a:spcPts val="2299"/>
                </a:lnSpc>
              </a:pPr>
              <a:r>
                <a:rPr lang="pt-BR" sz="2000" b="1" u="none" baseline="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Calibri (MS) Bold"/>
                </a:rPr>
                <a:t>Panfletos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6215370" y="261939"/>
              <a:ext cx="4288823" cy="3932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rtl="0">
                <a:lnSpc>
                  <a:spcPts val="2299"/>
                </a:lnSpc>
              </a:pPr>
              <a:r>
                <a:rPr lang="pt-BR" sz="2000" b="1" u="none" baseline="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Calibri (MS) Bold"/>
                </a:rPr>
                <a:t>Eventos comunitários</a:t>
              </a:r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3905298" y="982911"/>
            <a:ext cx="10477404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7799"/>
              </a:lnSpc>
            </a:pPr>
            <a:r>
              <a:rPr lang="pt-BR" sz="6500" b="1" u="none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Costumamos usar...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541333" y="7171510"/>
            <a:ext cx="11205334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5399"/>
              </a:lnSpc>
            </a:pPr>
            <a:r>
              <a:rPr lang="pt-BR" sz="4500" u="none" baseline="0" dirty="0">
                <a:solidFill>
                  <a:srgbClr val="518BC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Que outras possibilidades existem?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12844" y="4510136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 rot="-6203709" flipH="1">
            <a:off x="8477269" y="69379"/>
            <a:ext cx="13417146" cy="10148242"/>
          </a:xfrm>
          <a:custGeom>
            <a:avLst/>
            <a:gdLst/>
            <a:ahLst/>
            <a:cxnLst/>
            <a:rect l="l" t="t" r="r" b="b"/>
            <a:pathLst>
              <a:path w="13417146" h="10148242">
                <a:moveTo>
                  <a:pt x="13417146" y="0"/>
                </a:moveTo>
                <a:lnTo>
                  <a:pt x="0" y="0"/>
                </a:lnTo>
                <a:lnTo>
                  <a:pt x="0" y="10148242"/>
                </a:lnTo>
                <a:lnTo>
                  <a:pt x="13417146" y="10148242"/>
                </a:lnTo>
                <a:lnTo>
                  <a:pt x="134171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686017" y="3595783"/>
            <a:ext cx="5486521" cy="5486521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12341" r="-38034"/>
              </a:stretch>
            </a:blipFill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66723" y="811983"/>
            <a:ext cx="4214677" cy="4214677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2250" r="-28125"/>
              </a:stretch>
            </a:blipFill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4" b="-74"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43239" y="1660881"/>
            <a:ext cx="9842374" cy="893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7799"/>
              </a:lnSpc>
            </a:pPr>
            <a:r>
              <a:rPr lang="pt-BR" sz="5400" b="1" u="none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Troca rápida de ideias</a:t>
            </a:r>
          </a:p>
        </p:txBody>
      </p:sp>
      <p:grpSp>
        <p:nvGrpSpPr>
          <p:cNvPr id="10" name="Group 10"/>
          <p:cNvGrpSpPr/>
          <p:nvPr/>
        </p:nvGrpSpPr>
        <p:grpSpPr>
          <a:xfrm rot="5400000">
            <a:off x="1074716" y="4457180"/>
            <a:ext cx="500647" cy="438066"/>
            <a:chOff x="0" y="0"/>
            <a:chExt cx="812800" cy="711200"/>
          </a:xfrm>
        </p:grpSpPr>
        <p:sp>
          <p:nvSpPr>
            <p:cNvPr id="11" name="Freeform 11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293374">
                <a:alpha val="89804"/>
              </a:srgbClr>
            </a:solidFill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937677" y="4397314"/>
            <a:ext cx="6343793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024"/>
              </a:lnSpc>
            </a:pPr>
            <a:r>
              <a:rPr lang="pt-BR" sz="2700" u="non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Qual foi uma ideia de promoção que funcionou bem para o seu clube?</a:t>
            </a:r>
          </a:p>
        </p:txBody>
      </p:sp>
      <p:grpSp>
        <p:nvGrpSpPr>
          <p:cNvPr id="14" name="Group 14"/>
          <p:cNvGrpSpPr/>
          <p:nvPr/>
        </p:nvGrpSpPr>
        <p:grpSpPr>
          <a:xfrm rot="5400000">
            <a:off x="1074716" y="7656271"/>
            <a:ext cx="500647" cy="438066"/>
            <a:chOff x="0" y="0"/>
            <a:chExt cx="812800" cy="711200"/>
          </a:xfrm>
        </p:grpSpPr>
        <p:sp>
          <p:nvSpPr>
            <p:cNvPr id="15" name="Freeform 15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BB4075">
                <a:alpha val="89804"/>
              </a:srgbClr>
            </a:solidFill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 rot="5400000">
            <a:off x="1074716" y="5970879"/>
            <a:ext cx="500647" cy="438066"/>
            <a:chOff x="0" y="0"/>
            <a:chExt cx="812800" cy="711200"/>
          </a:xfrm>
        </p:grpSpPr>
        <p:sp>
          <p:nvSpPr>
            <p:cNvPr id="18" name="Freeform 18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518BC9">
                <a:alpha val="89804"/>
              </a:srgbClr>
            </a:solidFill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947946" y="5911013"/>
            <a:ext cx="6608837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024"/>
              </a:lnSpc>
            </a:pPr>
            <a:r>
              <a:rPr lang="pt-BR" sz="2700" u="non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Que ideia vocês já viram outra organização colocar em prática e que </a:t>
            </a:r>
            <a:r>
              <a:rPr lang="pt-BR" sz="2700" u="sng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poderia</a:t>
            </a:r>
            <a:r>
              <a:rPr lang="pt-BR" sz="2700" u="non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 funcionar no seu clube?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937677" y="7629110"/>
            <a:ext cx="6343793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024"/>
              </a:lnSpc>
            </a:pPr>
            <a:r>
              <a:rPr lang="pt-BR" sz="2700" u="non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Que nova ideia de promoção o seu clube gostaria de experimentar?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43239" y="2795666"/>
            <a:ext cx="8153208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399"/>
              </a:lnSpc>
            </a:pPr>
            <a:r>
              <a:rPr lang="pt-BR" sz="4500" b="1" u="none" baseline="0" dirty="0">
                <a:solidFill>
                  <a:srgbClr val="518BC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Uma ideia. Uma frase.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28750" y="2947290"/>
            <a:ext cx="2286000" cy="228600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14102" r="-14102"/>
              </a:stretch>
            </a:blipFill>
            <a:ln w="95250" cap="sq">
              <a:solidFill>
                <a:srgbClr val="518BC9"/>
              </a:solidFill>
              <a:prstDash val="solid"/>
              <a:miter/>
            </a:ln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001000" y="2947290"/>
            <a:ext cx="2286000" cy="22860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10975" r="-10975"/>
              </a:stretch>
            </a:blipFill>
            <a:ln w="95250" cap="sq">
              <a:solidFill>
                <a:srgbClr val="518BC9"/>
              </a:solidFill>
              <a:prstDash val="solid"/>
              <a:miter/>
            </a:ln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714875" y="2947290"/>
            <a:ext cx="2286000" cy="22860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18493" r="-18493"/>
              </a:stretch>
            </a:blipFill>
            <a:ln w="95250" cap="sq">
              <a:solidFill>
                <a:srgbClr val="518BC9"/>
              </a:solidFill>
              <a:prstDash val="solid"/>
              <a:miter/>
            </a:ln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87125" y="2947290"/>
            <a:ext cx="2286000" cy="228600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14102" r="-14102"/>
              </a:stretch>
            </a:blipFill>
            <a:ln w="95250" cap="sq">
              <a:solidFill>
                <a:srgbClr val="518BC9"/>
              </a:solidFill>
              <a:prstDash val="solid"/>
              <a:miter/>
            </a:ln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965520" y="782072"/>
            <a:ext cx="8324690" cy="1048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9100"/>
              </a:lnSpc>
            </a:pPr>
            <a:r>
              <a:rPr lang="pt-BR" sz="6500" b="1" u="none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Cada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33500" y="5595240"/>
            <a:ext cx="2476500" cy="46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 rtl="0">
              <a:lnSpc>
                <a:spcPts val="4047"/>
              </a:lnSpc>
              <a:spcBef>
                <a:spcPct val="0"/>
              </a:spcBef>
            </a:pPr>
            <a:r>
              <a:rPr lang="pt-BR" sz="2890" b="1" u="none" spc="63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História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619625" y="5595240"/>
            <a:ext cx="2476500" cy="46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 rtl="0">
              <a:lnSpc>
                <a:spcPts val="4047"/>
              </a:lnSpc>
              <a:spcBef>
                <a:spcPct val="0"/>
              </a:spcBef>
            </a:pPr>
            <a:r>
              <a:rPr lang="pt-BR" sz="2890" b="1" u="none" spc="63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Parceria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753350" y="5588170"/>
            <a:ext cx="3048000" cy="974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 rtl="0">
              <a:lnSpc>
                <a:spcPts val="4047"/>
              </a:lnSpc>
              <a:spcBef>
                <a:spcPct val="0"/>
              </a:spcBef>
            </a:pPr>
            <a:r>
              <a:rPr lang="pt-BR" sz="2890" b="1" u="none" spc="63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Menção na mídia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191875" y="5595240"/>
            <a:ext cx="2476500" cy="1487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 rtl="0">
              <a:lnSpc>
                <a:spcPts val="4047"/>
              </a:lnSpc>
              <a:spcBef>
                <a:spcPct val="0"/>
              </a:spcBef>
            </a:pPr>
            <a:r>
              <a:rPr lang="pt-BR" sz="2890" b="1" u="none" spc="63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Postagem em redes sociais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325600" y="5595240"/>
            <a:ext cx="2781300" cy="974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031"/>
              </a:lnSpc>
            </a:pPr>
            <a:r>
              <a:rPr lang="pt-BR" sz="2879" b="1" u="none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Evento comunitário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33500" y="7089585"/>
            <a:ext cx="15773400" cy="7255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6299"/>
              </a:lnSpc>
              <a:spcBef>
                <a:spcPct val="0"/>
              </a:spcBef>
            </a:pPr>
            <a:r>
              <a:rPr lang="pt-BR" sz="4500" u="none" spc="99" baseline="0" dirty="0">
                <a:solidFill>
                  <a:srgbClr val="518BC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...ajuda mais pessoas a conhecerem a </a:t>
            </a:r>
            <a:r>
              <a:rPr lang="pt-BR" sz="4500" u="none" spc="99" baseline="0" dirty="0" err="1">
                <a:solidFill>
                  <a:srgbClr val="518BC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Soroptimist</a:t>
            </a:r>
            <a:r>
              <a:rPr lang="pt-BR" sz="4500" u="none" spc="99" baseline="0" dirty="0">
                <a:solidFill>
                  <a:srgbClr val="518BC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!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4573250" y="2947290"/>
            <a:ext cx="2286000" cy="228600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5187" r="-25187"/>
              </a:stretch>
            </a:blipFill>
            <a:ln w="95250" cap="sq">
              <a:solidFill>
                <a:srgbClr val="518BC9"/>
              </a:solidFill>
              <a:prstDash val="solid"/>
              <a:miter/>
            </a:ln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674710" y="8498591"/>
            <a:ext cx="19281670" cy="2271793"/>
            <a:chOff x="0" y="0"/>
            <a:chExt cx="5078300" cy="59833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078300" cy="598332"/>
            </a:xfrm>
            <a:custGeom>
              <a:avLst/>
              <a:gdLst/>
              <a:ahLst/>
              <a:cxnLst/>
              <a:rect l="l" t="t" r="r" b="b"/>
              <a:pathLst>
                <a:path w="5078300" h="598332">
                  <a:moveTo>
                    <a:pt x="0" y="0"/>
                  </a:moveTo>
                  <a:lnTo>
                    <a:pt x="5078300" y="0"/>
                  </a:lnTo>
                  <a:lnTo>
                    <a:pt x="5078300" y="598332"/>
                  </a:lnTo>
                  <a:lnTo>
                    <a:pt x="0" y="598332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5078300" cy="636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22" name="Freeform 22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4" b="-74"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18BC9"/>
            </a:solidFill>
          </p:spPr>
          <p:txBody>
            <a:bodyPr/>
            <a:lstStyle/>
            <a:p>
              <a:endParaRPr lang="pt-BR" dirty="0">
                <a:latin typeface="Verdana" panose="020B060403050404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816593" cy="27760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4" b="-74"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0" y="0"/>
            <a:ext cx="18288000" cy="10698480"/>
          </a:xfrm>
          <a:custGeom>
            <a:avLst/>
            <a:gdLst/>
            <a:ahLst/>
            <a:cxnLst/>
            <a:rect l="l" t="t" r="r" b="b"/>
            <a:pathLst>
              <a:path w="18288000" h="10698480">
                <a:moveTo>
                  <a:pt x="0" y="0"/>
                </a:moveTo>
                <a:lnTo>
                  <a:pt x="18288000" y="0"/>
                </a:lnTo>
                <a:lnTo>
                  <a:pt x="18288000" y="10698480"/>
                </a:lnTo>
                <a:lnTo>
                  <a:pt x="0" y="106984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4000"/>
            </a:blip>
            <a:stretch>
              <a:fillRect/>
            </a:stretch>
          </a:blipFill>
        </p:spPr>
        <p:txBody>
          <a:bodyPr/>
          <a:lstStyle/>
          <a:p>
            <a:endParaRPr lang="pt-BR" dirty="0">
              <a:latin typeface="Verdana" panose="020B0604030504040204" pitchFamily="34" charset="0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2356468" y="4484977"/>
            <a:ext cx="13575065" cy="4173546"/>
            <a:chOff x="0" y="-152400"/>
            <a:chExt cx="18100086" cy="5564727"/>
          </a:xfrm>
        </p:grpSpPr>
        <p:sp>
          <p:nvSpPr>
            <p:cNvPr id="8" name="TextBox 8"/>
            <p:cNvSpPr txBox="1"/>
            <p:nvPr/>
          </p:nvSpPr>
          <p:spPr>
            <a:xfrm>
              <a:off x="0" y="-152400"/>
              <a:ext cx="18100086" cy="2958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0">
                <a:lnSpc>
                  <a:spcPts val="8999"/>
                </a:lnSpc>
              </a:pPr>
              <a:r>
                <a:rPr lang="pt-BR" sz="7499" b="1" u="none" baseline="0" dirty="0">
                  <a:solidFill>
                    <a:srgbClr val="FFFF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Calibri (MS) Bold"/>
                </a:rPr>
                <a:t>Em conjunto, ampliamos o nosso impacto!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220737" y="4656051"/>
              <a:ext cx="11159526" cy="7562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 rtl="0">
                <a:lnSpc>
                  <a:spcPts val="540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1377</Words>
  <Application>Microsoft Macintosh PowerPoint</Application>
  <PresentationFormat>Custom</PresentationFormat>
  <Paragraphs>123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Verdana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Fall Meetings - Recognition</dc:title>
  <cp:lastModifiedBy>Zoe Wainer</cp:lastModifiedBy>
  <cp:revision>6</cp:revision>
  <dcterms:created xsi:type="dcterms:W3CDTF">2006-08-16T00:00:00Z</dcterms:created>
  <dcterms:modified xsi:type="dcterms:W3CDTF">2026-08-19T18:01:37Z</dcterms:modified>
  <dc:identifier>DAHSFz6G12s</dc:identifier>
</cp:coreProperties>
</file>