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8288000" cy="10287000"/>
  <p:notesSz cx="6858000" cy="9144000"/>
  <p:embeddedFontLst>
    <p:embeddedFont>
      <p:font typeface="Verdana" panose="020B0604030504040204" pitchFamily="34" charset="0"/>
      <p:regular r:id="rId9"/>
      <p:bold r:id="rId10"/>
      <p:italic r:id="rId11"/>
      <p:boldItalic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589" autoAdjust="0"/>
  </p:normalViewPr>
  <p:slideViewPr>
    <p:cSldViewPr>
      <p:cViewPr varScale="1">
        <p:scale>
          <a:sx n="80" d="100"/>
          <a:sy n="80" d="100"/>
        </p:scale>
        <p:origin x="824"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b="0" i="0">
                <a:latin typeface="Verdana" panose="020B0604030504040204" pitchFamily="34" charset="0"/>
              </a:defRPr>
            </a:lvl1pPr>
          </a:lstStyle>
          <a:p>
            <a:endParaRPr lang="cs-CZ" dirty="0"/>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b="0" i="0">
                <a:latin typeface="Verdana" panose="020B0604030504040204" pitchFamily="34" charset="0"/>
              </a:defRPr>
            </a:lvl1pPr>
          </a:lstStyle>
          <a:p>
            <a:fld id="{B7268E1E-0E44-426D-905E-8AD9B19D2182}" type="datetimeFigureOut">
              <a:rPr lang="cs-CZ" smtClean="0"/>
              <a:pPr/>
              <a:t>19.08.2026</a:t>
            </a:fld>
            <a:endParaRPr lang="cs-CZ" dirty="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dirty="0"/>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b="0" i="0">
                <a:latin typeface="Verdana" panose="020B0604030504040204" pitchFamily="34" charset="0"/>
              </a:defRPr>
            </a:lvl1pPr>
          </a:lstStyle>
          <a:p>
            <a:endParaRPr lang="cs-CZ" dirty="0"/>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b="0" i="0">
                <a:latin typeface="Verdana" panose="020B0604030504040204" pitchFamily="34" charset="0"/>
              </a:defRPr>
            </a:lvl1pPr>
          </a:lstStyle>
          <a:p>
            <a:fld id="{871B2431-D351-4C6E-A3CF-9DFAC0E3E050}" type="slidenum">
              <a:rPr lang="cs-CZ" smtClean="0"/>
              <a:pPr/>
              <a:t>‹#›</a:t>
            </a:fld>
            <a:endParaRPr lang="cs-CZ" dirty="0"/>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Verdana" panose="020B060403050404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x-none" b="0" i="0" u="none" baseline="0"/>
              <a:t>7-ENE-2013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x-none"/>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x-none" b="0" i="0" u="none" baseline="0"/>
              <a:t>‹#›</a:t>
            </a:r>
          </a:p>
        </p:txBody>
      </p:sp>
    </p:spTree>
    <p:extLst>
      <p:ext uri="{BB962C8B-B14F-4D97-AF65-F5344CB8AC3E}">
        <p14:creationId xmlns:p14="http://schemas.microsoft.com/office/powerpoint/2010/main" val="859958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x-none" b="0" i="0" u="none" baseline="0"/>
              <a:t>7-ENE-2013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x-none" b="0" i="0" u="none" baseline="0"/>
              <a:t>¡Les doy la bienvenida!</a:t>
            </a:r>
          </a:p>
          <a:p>
            <a:endParaRPr lang="x-none"/>
          </a:p>
          <a:p>
            <a:pPr algn="l" rtl="0"/>
            <a:r>
              <a:rPr lang="x-none" b="0" i="0" u="none" baseline="0"/>
              <a:t>Hoy vamos a hacer algo un poco diferente. En lugar de una presentación tradicional, tendremos un intercambio de ideas.</a:t>
            </a:r>
          </a:p>
          <a:p>
            <a:endParaRPr lang="x-none"/>
          </a:p>
          <a:p>
            <a:pPr algn="l" rtl="0"/>
            <a:r>
              <a:rPr lang="x-none" b="0" i="0" u="none" baseline="0"/>
              <a:t>Cada club es único. Los clubes sirven a diferentes comunidades, prueban diferentes enfoques y cada uno ha descubierto algo que merece la pena compartir. Tal vez encontraron una idea promocional que funcionó muy bien, o quizá vieron a otra organización hacer algo que les hizo pensar: “Podríamos hacer algo así”.</a:t>
            </a:r>
          </a:p>
          <a:p>
            <a:endParaRPr lang="x-none"/>
          </a:p>
          <a:p>
            <a:pPr algn="l" rtl="0"/>
            <a:r>
              <a:rPr lang="x-none" b="0" i="0" u="none" baseline="0"/>
              <a:t>Al compartir esas ideas hoy, podemos aprender unas de otras y crear un conjunto de ideas prácticas que los clubes de toda nuestra federación puedan utilizar.</a:t>
            </a:r>
          </a:p>
          <a:p>
            <a:endParaRPr lang="x-none"/>
          </a:p>
          <a:p>
            <a:pPr algn="l" rtl="0"/>
            <a:r>
              <a:rPr lang="x-none" b="0" i="0" u="none" baseline="0"/>
              <a:t>Cómo trabajaremos: Haré algunas preguntas sobre cómo se promociona tu club y cómo se relaciona con tu comunidad. A medida que compartan sus ideas, las anotaré y las enviaré al equipo de Marketing y Comunicaciones de la sede principal de SIA. Ellas combinarán ideas de todas las regiones participantes, y algunas podrían aparecer en el blog de SIA o inspirar futuros recursos para los clubes.</a:t>
            </a:r>
          </a:p>
          <a:p>
            <a:endParaRPr lang="x-none"/>
          </a:p>
          <a:p>
            <a:pPr algn="l" rtl="0"/>
            <a:r>
              <a:rPr lang="x-none" b="0" i="0" u="none" baseline="0"/>
              <a:t>Así que no se preocupen por dar la respuesta “perfecta”. El objetivo de hoy no es encontrar la mejor idea, sino reunir tantas ideas como podamos. Nunca se sabe qué sugerencia podría inspirar el próximo gran éxito de relaciones públicas de otro club.</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x-none" b="0" i="0" u="none" baseline="0"/>
              <a:t>‹#›</a:t>
            </a:r>
          </a:p>
        </p:txBody>
      </p:sp>
    </p:spTree>
    <p:extLst>
      <p:ext uri="{BB962C8B-B14F-4D97-AF65-F5344CB8AC3E}">
        <p14:creationId xmlns:p14="http://schemas.microsoft.com/office/powerpoint/2010/main" val="1986972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x-none" b="0" i="0" u="none" baseline="0"/>
              <a:t>7-ENE-2013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x-none" b="0" i="0" u="none" baseline="0"/>
              <a:t>Cuando se trata de promocionar nuestros clubes, muchas de nosotras pensamos naturalmente en Facebook, periódicos locales, volantes o eventos comunitarios.</a:t>
            </a:r>
          </a:p>
          <a:p>
            <a:pPr algn="l" rtl="0"/>
            <a:r>
              <a:rPr lang="x-none" b="0" i="0" u="none" baseline="0"/>
              <a:t>Todas esas son herramientas valiosas y, sin duda, deben seguir formando parte de nuestro conjunto de herramientas de comunicación.</a:t>
            </a:r>
          </a:p>
          <a:p>
            <a:endParaRPr lang="x-none"/>
          </a:p>
          <a:p>
            <a:pPr algn="l" rtl="0"/>
            <a:r>
              <a:rPr lang="x-none" b="0" i="0" u="none" baseline="0"/>
              <a:t>Pero las comunidades se están adaptando al mundo que las rodea. La tecnología está evolucionando. Y la forma en que las personas se enteran de nuevas organizaciones también está cambiando.</a:t>
            </a:r>
          </a:p>
          <a:p>
            <a:endParaRPr lang="x-none"/>
          </a:p>
          <a:p>
            <a:pPr algn="l" rtl="0"/>
            <a:r>
              <a:rPr lang="x-none" b="0" i="0" u="none" baseline="0"/>
              <a:t>Eso nos da la oportunidad de pensar de una manera diferente.</a:t>
            </a:r>
          </a:p>
          <a:p>
            <a:pPr algn="l" rtl="0"/>
            <a:r>
              <a:rPr lang="x-none" b="0" i="0" u="none" baseline="0"/>
              <a:t>Tal vez sea asociarse con otra organización en lugar de organizar un evento por cuenta propia.</a:t>
            </a:r>
          </a:p>
          <a:p>
            <a:pPr algn="l" rtl="0"/>
            <a:r>
              <a:rPr lang="x-none" b="0" i="0" u="none" baseline="0"/>
              <a:t>Tal vez sea crear un vídeo corto en lugar de publicar otro álbum de fotos en las redes sociales.</a:t>
            </a:r>
          </a:p>
          <a:p>
            <a:endParaRPr lang="x-none"/>
          </a:p>
          <a:p>
            <a:pPr algn="l" rtl="0"/>
            <a:r>
              <a:rPr lang="x-none" b="0" i="0" u="none" baseline="0"/>
              <a:t>O tal vez sea compartir la historia de una mujer o niña cuya vida cambió gracias a la recaudación de fondos de tu club, en lugar de simplemente informar cuántas personas asistieron al evento de recaudación.</a:t>
            </a:r>
          </a:p>
          <a:p>
            <a:endParaRPr lang="x-none"/>
          </a:p>
          <a:p>
            <a:pPr algn="l" rtl="0"/>
            <a:r>
              <a:rPr lang="x-none" b="0" i="0" u="none" baseline="0"/>
              <a:t>A veces, el mayor impacto proviene de contar una historia conocida de una manera nueva o de llegar a las personas en un lugar que no habías considerado antes.</a:t>
            </a:r>
          </a:p>
          <a:p>
            <a:endParaRPr lang="x-none"/>
          </a:p>
          <a:p>
            <a:pPr algn="l" rtl="0"/>
            <a:r>
              <a:rPr lang="x-none" b="0" i="0" u="none" baseline="0"/>
              <a:t>Juntas, esperamos descubrir eso hoy.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x-none" b="0" i="0" u="none" baseline="0"/>
              <a:t>‹#›</a:t>
            </a:r>
          </a:p>
        </p:txBody>
      </p:sp>
    </p:spTree>
    <p:extLst>
      <p:ext uri="{BB962C8B-B14F-4D97-AF65-F5344CB8AC3E}">
        <p14:creationId xmlns:p14="http://schemas.microsoft.com/office/powerpoint/2010/main" val="2547985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x-none" b="0" i="0" u="none" baseline="0"/>
              <a:t>7-ENE-2013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x-none" b="0" i="0" u="none" baseline="0"/>
              <a:t>¡Comencemos! Haré tres preguntas. Para cada pregunta, simplemente levanten la mano y compartan una idea en una sola oración. No buscamos explicaciones largas; sino intentar reunir tantas ideas como sea posible.</a:t>
            </a:r>
          </a:p>
          <a:p>
            <a:endParaRPr lang="x-none"/>
          </a:p>
          <a:p>
            <a:pPr algn="l" rtl="0"/>
            <a:r>
              <a:rPr lang="x-none" b="0" i="0" u="none" baseline="0"/>
              <a:t>Haré una breve pausa después de cada respuesta para captar la idea principal y luego continuaremos la conversación.</a:t>
            </a:r>
          </a:p>
          <a:p>
            <a:endParaRPr lang="x-none"/>
          </a:p>
          <a:p>
            <a:pPr algn="l" rtl="0"/>
            <a:r>
              <a:rPr lang="x-none" b="0" i="0" u="none" baseline="0"/>
              <a:t>¿Están listas?</a:t>
            </a:r>
          </a:p>
          <a:p>
            <a:endParaRPr lang="x-none"/>
          </a:p>
          <a:p>
            <a:pPr algn="l" rtl="0"/>
            <a:r>
              <a:rPr lang="x-none" b="0" i="0" u="none" baseline="0"/>
              <a:t>Pregunta 1</a:t>
            </a:r>
          </a:p>
          <a:p>
            <a:pPr algn="l" rtl="0"/>
            <a:r>
              <a:rPr lang="x-none" b="0" i="0" u="none" baseline="0"/>
              <a:t>¿Qué idea promocional funcionó bien para tu club? Algo que hicieron y que tuvo éxito. </a:t>
            </a:r>
          </a:p>
          <a:p>
            <a:endParaRPr lang="x-none"/>
          </a:p>
          <a:p>
            <a:pPr algn="l" rtl="0"/>
            <a:r>
              <a:rPr lang="x-none" b="0" i="0" u="none" baseline="0"/>
              <a:t>(Permite algunas respuestas.)</a:t>
            </a:r>
          </a:p>
          <a:p>
            <a:endParaRPr lang="x-none"/>
          </a:p>
          <a:p>
            <a:pPr algn="l" rtl="0"/>
            <a:r>
              <a:rPr lang="x-none" b="0" i="0" u="none" baseline="0"/>
              <a:t>¡Excelente! Miren cuántas ideas reunimos ya.</a:t>
            </a:r>
          </a:p>
          <a:p>
            <a:endParaRPr lang="x-none"/>
          </a:p>
          <a:p>
            <a:pPr algn="l" rtl="0"/>
            <a:r>
              <a:rPr lang="x-none" b="0" i="0" u="none" baseline="0"/>
              <a:t>Pregunta 2</a:t>
            </a:r>
          </a:p>
          <a:p>
            <a:pPr algn="l" rtl="0"/>
            <a:r>
              <a:rPr lang="x-none" b="0" i="0" u="none" baseline="0"/>
              <a:t>¿Qué viste hacer a otra ONG, escuela, empresa u organización comunitaria que podría funcionar para tu club?</a:t>
            </a:r>
          </a:p>
          <a:p>
            <a:endParaRPr lang="x-none"/>
          </a:p>
          <a:p>
            <a:pPr algn="l" rtl="0"/>
            <a:r>
              <a:rPr lang="x-none" b="0" i="0" u="none" baseline="0"/>
              <a:t>(Recopila varias respuestas).</a:t>
            </a:r>
          </a:p>
          <a:p>
            <a:endParaRPr lang="x-none"/>
          </a:p>
          <a:p>
            <a:pPr algn="l" rtl="0"/>
            <a:r>
              <a:rPr lang="x-none" b="0" i="0" u="none" baseline="0"/>
              <a:t>¡Fantástico! Algunas de las mejores ideas surgen simplemente de observar lo que hacen otras personas y adaptarlo a nuestras propias comunidades y objetivos del club.</a:t>
            </a:r>
          </a:p>
          <a:p>
            <a:endParaRPr lang="x-none"/>
          </a:p>
          <a:p>
            <a:pPr algn="l" rtl="0"/>
            <a:r>
              <a:rPr lang="x-none" b="0" i="0" u="none" baseline="0"/>
              <a:t>Pregunta 3</a:t>
            </a:r>
          </a:p>
          <a:p>
            <a:pPr algn="l" rtl="0"/>
            <a:r>
              <a:rPr lang="x-none" b="0" i="0" u="none" baseline="0"/>
              <a:t>¿Qué nueva idea promocional le gustaría probar a tu club este año? </a:t>
            </a:r>
          </a:p>
          <a:p>
            <a:endParaRPr lang="x-none"/>
          </a:p>
          <a:p>
            <a:pPr algn="l" rtl="0"/>
            <a:r>
              <a:rPr lang="x-none" b="0" i="0" u="none" baseline="0"/>
              <a:t>Intenta pensar en algo que no se haya mencionado hoy. Podría ser algo sencillo o algo ambicioso. Si tienes alguna idea que creas que podría mejorar la visibilidad de tu club, ¡nos encantaría escucharla!</a:t>
            </a:r>
          </a:p>
          <a:p>
            <a:endParaRPr lang="x-none"/>
          </a:p>
          <a:p>
            <a:pPr algn="l" rtl="0"/>
            <a:r>
              <a:rPr lang="x-none" b="0" i="0" u="none" baseline="0"/>
              <a:t>(Recopila varias respuestas.)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x-none" b="0" i="0" u="none" baseline="0"/>
              <a:t>‹#›</a:t>
            </a:r>
          </a:p>
        </p:txBody>
      </p:sp>
    </p:spTree>
    <p:extLst>
      <p:ext uri="{BB962C8B-B14F-4D97-AF65-F5344CB8AC3E}">
        <p14:creationId xmlns:p14="http://schemas.microsoft.com/office/powerpoint/2010/main" val="2565487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x-none" b="0" i="0" u="none" baseline="0"/>
              <a:t>7-ENE-2013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x-none" b="0" i="0" u="none" baseline="0"/>
              <a:t>¡Han hecho un gran trabajo! Miren lo que hemos logrado: juntas creamos una gran lista de ideas que espero sean útiles y productivas.</a:t>
            </a:r>
          </a:p>
          <a:p>
            <a:endParaRPr lang="x-none"/>
          </a:p>
          <a:p>
            <a:pPr algn="l" rtl="0"/>
            <a:r>
              <a:rPr lang="x-none" b="0" i="0" u="none" baseline="0"/>
              <a:t>A mano alzada: ¿cuántas de ustedes escucharon al menos una idea hoy que les gustaría llevar y compartir con su club?</a:t>
            </a:r>
          </a:p>
          <a:p>
            <a:endParaRPr lang="x-none"/>
          </a:p>
          <a:p>
            <a:pPr algn="l" rtl="0"/>
            <a:r>
              <a:rPr lang="x-none" b="0" i="0" u="none" baseline="0"/>
              <a:t>(Haz una pausa y reconoce las respuestas).</a:t>
            </a:r>
          </a:p>
          <a:p>
            <a:endParaRPr lang="x-none"/>
          </a:p>
          <a:p>
            <a:pPr algn="l" rtl="0"/>
            <a:r>
              <a:rPr lang="x-none" b="0" i="0" u="none" baseline="0"/>
              <a:t>Eso es maravilloso, y eso es exactamente de lo que se trataba la conversación de hoy.</a:t>
            </a:r>
          </a:p>
          <a:p>
            <a:endParaRPr lang="x-none"/>
          </a:p>
          <a:p>
            <a:pPr algn="l" rtl="0"/>
            <a:r>
              <a:rPr lang="x-none" b="0" i="0" u="none" baseline="0"/>
              <a:t>Todo lo que hablamos hoy se resume en una meta importante: ayudar a que más personas sepan quiénes somos y conozcan la diferencia que las soroptimistas marcan en nuestras comunidades.</a:t>
            </a:r>
          </a:p>
          <a:p>
            <a:endParaRPr lang="x-none"/>
          </a:p>
          <a:p>
            <a:pPr algn="l" rtl="0"/>
            <a:r>
              <a:rPr lang="x-none" b="0" i="0" u="none" baseline="0"/>
              <a:t>Cada historia que compartes...</a:t>
            </a:r>
          </a:p>
          <a:p>
            <a:pPr algn="l" rtl="0"/>
            <a:r>
              <a:rPr lang="x-none" b="0" i="0" u="none" baseline="0"/>
              <a:t>Cada alianza que forjas...</a:t>
            </a:r>
          </a:p>
          <a:p>
            <a:pPr algn="l" rtl="0"/>
            <a:r>
              <a:rPr lang="x-none" b="0" i="0" u="none" baseline="0"/>
              <a:t>Cada mención en los medios...</a:t>
            </a:r>
          </a:p>
          <a:p>
            <a:pPr algn="l" rtl="0"/>
            <a:r>
              <a:rPr lang="x-none" b="0" i="0" u="none" baseline="0"/>
              <a:t>Cada publicación en redes sociales...</a:t>
            </a:r>
          </a:p>
          <a:p>
            <a:pPr algn="l" rtl="0"/>
            <a:r>
              <a:rPr lang="x-none" b="0" i="0" u="none" baseline="0"/>
              <a:t>Cada evento comunitario...</a:t>
            </a:r>
          </a:p>
          <a:p>
            <a:endParaRPr lang="x-none"/>
          </a:p>
          <a:p>
            <a:pPr algn="l" rtl="0"/>
            <a:r>
              <a:rPr lang="x-none" b="0" i="0" u="none" baseline="0"/>
              <a:t>...ayuda a dar a conocer tu club y la increíble labor que estás realizando para fomentar el empoderamiento económico de mujeres y niñas a través del acceso a la educación.</a:t>
            </a:r>
          </a:p>
          <a:p>
            <a:endParaRPr lang="x-none"/>
          </a:p>
          <a:p>
            <a:pPr algn="l" rtl="0"/>
            <a:r>
              <a:rPr lang="x-none" b="0" i="0" u="none" baseline="0"/>
              <a:t>Cuando más personas sepan quiénes somos y comprendan nuestra misión, más personas querrán colaborar con nosotras, apoyar nuestros proyectos, hacer voluntariado y convertirse en miembros.</a:t>
            </a:r>
          </a:p>
          <a:p>
            <a:endParaRPr lang="x-none"/>
          </a:p>
          <a:p>
            <a:pPr algn="l" rtl="0"/>
            <a:r>
              <a:rPr lang="x-none" b="0" i="0" u="none" baseline="0"/>
              <a:t>Y con el reciente lanzamiento de nuestra campaña de membresía Impulsado por los sueños, este es un excelente momento para pensar en cómo una mayor visibilidad puede apoyar los esfuerzos de membresía de tu club. Cada vez que promocionas tu club y muestras el impacto que generan las soroptimistas, les das a posibles miembros otra oportunidad para descubrir quiénes somos e imaginarse como parte de nuestra organización.</a:t>
            </a:r>
          </a:p>
          <a:p>
            <a:endParaRPr lang="x-none"/>
          </a:p>
          <a:p>
            <a:pPr algn="l" rtl="0"/>
            <a:r>
              <a:rPr lang="x-none" b="0" i="0" u="none" baseline="0"/>
              <a:t>A veces, los mejores resultados no provienen de hacer algo extraordinario, sino de contar tu historia de una manera nueva, probar algo diferente o llegar a un público nuevo.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x-none" b="0" i="0" u="none" baseline="0"/>
              <a:t>‹#›</a:t>
            </a:r>
          </a:p>
        </p:txBody>
      </p:sp>
    </p:spTree>
    <p:extLst>
      <p:ext uri="{BB962C8B-B14F-4D97-AF65-F5344CB8AC3E}">
        <p14:creationId xmlns:p14="http://schemas.microsoft.com/office/powerpoint/2010/main" val="4232911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x-none" b="0" i="0" u="none" baseline="0"/>
              <a:t>7-ENE-2013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x-none" b="0" i="0" u="none" baseline="0"/>
              <a:t>Gracias a todas por su entusiasmo y disposición para compartir sus ideas hoy.</a:t>
            </a:r>
          </a:p>
          <a:p>
            <a:endParaRPr lang="x-none"/>
          </a:p>
          <a:p>
            <a:pPr algn="l" rtl="0"/>
            <a:r>
              <a:rPr lang="x-none" b="0" i="0" u="none" baseline="0"/>
              <a:t>Una de las mayores fortalezas de Soroptimist es que aprendemos unas de otras. Cada club tiene experiencias, éxitos e ideas creativas que pueden inspirar a otro club. Hoy vimos cuánto podemos lograr cuando compartimos esas ideas.</a:t>
            </a:r>
          </a:p>
          <a:p>
            <a:endParaRPr lang="x-none"/>
          </a:p>
          <a:p>
            <a:pPr algn="l" rtl="0"/>
            <a:r>
              <a:rPr lang="x-none" b="0" i="0" u="none" baseline="0"/>
              <a:t>Recopilaré las ideas maravillosas que compartieron hoy y las enviaré al equipo de Marketing y Comunicaciones de la sede principal de SIA. Ellas combinarán ideas de todas las regiones, y puede que algunas aparezcan en el blog de SIA o ayuden a diseñar futuros recursos para clubes de toda la federación.</a:t>
            </a:r>
          </a:p>
          <a:p>
            <a:endParaRPr lang="x-none"/>
          </a:p>
          <a:p>
            <a:pPr algn="l" rtl="0"/>
            <a:r>
              <a:rPr lang="x-none" b="0" i="0" u="none" baseline="0"/>
              <a:t>Espero que, a medida que estas ideas se compartan con los clubes de toda nuestra federación, descubran aún más maneras de aumentar la visibilidad de su club, fortalecer su presencia en la comunidad e inspirar a otras personas a conocer más sobre Soroptimist.</a:t>
            </a:r>
          </a:p>
          <a:p>
            <a:endParaRPr lang="x-none"/>
          </a:p>
          <a:p>
            <a:pPr algn="l" rtl="0"/>
            <a:r>
              <a:rPr lang="x-none" b="0" i="0" u="none" baseline="0"/>
              <a:t>Gracias de nuevo por su participación, su creatividad y su disposición a aprender unas de otras. Espero que hoy se vayan con inspiración renovada y al menos una idea nueva para ayudar a su club a contar su historia, ampliar su impacto y ayudar a aún más mujeres y niñas a hacer realidad sus sueños.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x-none" b="0" i="0" u="none" baseline="0"/>
              <a:t>‹#›</a:t>
            </a:r>
          </a:p>
        </p:txBody>
      </p:sp>
    </p:spTree>
    <p:extLst>
      <p:ext uri="{BB962C8B-B14F-4D97-AF65-F5344CB8AC3E}">
        <p14:creationId xmlns:p14="http://schemas.microsoft.com/office/powerpoint/2010/main" val="3253352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chemeClr val="tx1">
                    <a:tint val="75000"/>
                  </a:schemeClr>
                </a:solidFill>
                <a:latin typeface="Verdana" panose="020B0604030504040204" pitchFamily="34" charset="0"/>
              </a:defRPr>
            </a:lvl1pPr>
          </a:lstStyle>
          <a:p>
            <a:fld id="{1D8BD707-D9CF-40AE-B4C6-C98DA3205C09}" type="datetimeFigureOut">
              <a:rPr lang="en-US" smtClean="0"/>
              <a:pPr/>
              <a:t>8/19/26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b="0" i="0">
                <a:solidFill>
                  <a:schemeClr val="tx1">
                    <a:tint val="75000"/>
                  </a:schemeClr>
                </a:solidFill>
                <a:latin typeface="Verdana" panose="020B0604030504040204" pitchFamily="34" charset="0"/>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chemeClr val="tx1">
                    <a:tint val="75000"/>
                  </a:schemeClr>
                </a:solidFill>
                <a:latin typeface="Verdana" panose="020B0604030504040204" pitchFamily="34" charset="0"/>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kern="1200">
          <a:solidFill>
            <a:schemeClr val="tx1"/>
          </a:solidFill>
          <a:latin typeface="Verdana" panose="020B0604030504040204"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b="0" i="0" kern="1200">
          <a:solidFill>
            <a:schemeClr val="tx1"/>
          </a:solidFill>
          <a:latin typeface="Verdana" panose="020B0604030504040204" pitchFamily="34" charset="0"/>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Verdana" panose="020B060403050404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Verdana" panose="020B060403050404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Verdana" panose="020B060403050404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Verdana" panose="020B060403050404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1.sv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sv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sv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102074" flipH="1">
            <a:off x="-3770915" y="2690215"/>
            <a:ext cx="18545990" cy="14027512"/>
          </a:xfrm>
          <a:custGeom>
            <a:avLst/>
            <a:gdLst/>
            <a:ahLst/>
            <a:cxnLst/>
            <a:rect l="l" t="t" r="r" b="b"/>
            <a:pathLst>
              <a:path w="18545990" h="14027512">
                <a:moveTo>
                  <a:pt x="18545990" y="0"/>
                </a:moveTo>
                <a:lnTo>
                  <a:pt x="0" y="0"/>
                </a:lnTo>
                <a:lnTo>
                  <a:pt x="0" y="14027512"/>
                </a:lnTo>
                <a:lnTo>
                  <a:pt x="18545990" y="14027512"/>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x-none">
              <a:latin typeface="Verdana" panose="020B0604030504040204" pitchFamily="34" charset="0"/>
            </a:endParaRPr>
          </a:p>
        </p:txBody>
      </p:sp>
      <p:sp>
        <p:nvSpPr>
          <p:cNvPr id="3" name="Freeform 3"/>
          <p:cNvSpPr/>
          <p:nvPr/>
        </p:nvSpPr>
        <p:spPr>
          <a:xfrm rot="1102074" flipH="1">
            <a:off x="-4375306" y="4594391"/>
            <a:ext cx="16114424" cy="12188364"/>
          </a:xfrm>
          <a:custGeom>
            <a:avLst/>
            <a:gdLst/>
            <a:ahLst/>
            <a:cxnLst/>
            <a:rect l="l" t="t" r="r" b="b"/>
            <a:pathLst>
              <a:path w="16114424" h="12188364">
                <a:moveTo>
                  <a:pt x="16114424" y="0"/>
                </a:moveTo>
                <a:lnTo>
                  <a:pt x="0" y="0"/>
                </a:lnTo>
                <a:lnTo>
                  <a:pt x="0" y="12188364"/>
                </a:lnTo>
                <a:lnTo>
                  <a:pt x="16114424" y="12188364"/>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x-none">
              <a:latin typeface="Verdana" panose="020B0604030504040204" pitchFamily="34" charset="0"/>
            </a:endParaRPr>
          </a:p>
        </p:txBody>
      </p:sp>
      <p:sp>
        <p:nvSpPr>
          <p:cNvPr id="4" name="Freeform 4"/>
          <p:cNvSpPr/>
          <p:nvPr/>
        </p:nvSpPr>
        <p:spPr>
          <a:xfrm>
            <a:off x="7887390" y="9360400"/>
            <a:ext cx="176421" cy="176421"/>
          </a:xfrm>
          <a:custGeom>
            <a:avLst/>
            <a:gdLst/>
            <a:ahLst/>
            <a:cxnLst/>
            <a:rect l="l" t="t" r="r" b="b"/>
            <a:pathLst>
              <a:path w="176421" h="176421">
                <a:moveTo>
                  <a:pt x="0" y="0"/>
                </a:moveTo>
                <a:lnTo>
                  <a:pt x="176421" y="0"/>
                </a:lnTo>
                <a:lnTo>
                  <a:pt x="176421" y="176421"/>
                </a:lnTo>
                <a:lnTo>
                  <a:pt x="0" y="17642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x-none">
              <a:latin typeface="Verdana" panose="020B0604030504040204" pitchFamily="34" charset="0"/>
            </a:endParaRPr>
          </a:p>
        </p:txBody>
      </p:sp>
      <p:sp>
        <p:nvSpPr>
          <p:cNvPr id="5" name="TextBox 5"/>
          <p:cNvSpPr txBox="1"/>
          <p:nvPr/>
        </p:nvSpPr>
        <p:spPr>
          <a:xfrm>
            <a:off x="692558" y="4697078"/>
            <a:ext cx="12933008" cy="1661993"/>
          </a:xfrm>
          <a:prstGeom prst="rect">
            <a:avLst/>
          </a:prstGeom>
        </p:spPr>
        <p:txBody>
          <a:bodyPr wrap="square" lIns="0" tIns="0" rIns="0" bIns="0" rtlCol="0" anchor="t">
            <a:spAutoFit/>
          </a:bodyPr>
          <a:lstStyle/>
          <a:p>
            <a:pPr algn="l" rtl="0"/>
            <a:r>
              <a:rPr lang="x-none" sz="5400" b="1" u="none" baseline="0" dirty="0">
                <a:solidFill>
                  <a:srgbClr val="518BC9"/>
                </a:solidFill>
                <a:latin typeface="Verdana" panose="020B0604030504040204" pitchFamily="34" charset="0"/>
                <a:ea typeface="Verdana" panose="020B0604030504040204" pitchFamily="34" charset="0"/>
                <a:cs typeface="Verdana" panose="020B0604030504040204" pitchFamily="34" charset="0"/>
                <a:sym typeface="Calibri (MS) Bold"/>
              </a:rPr>
              <a:t>Formas creativas de promocionar tu club en 2026-2027</a:t>
            </a:r>
          </a:p>
        </p:txBody>
      </p:sp>
      <p:sp>
        <p:nvSpPr>
          <p:cNvPr id="6" name="Freeform 6"/>
          <p:cNvSpPr/>
          <p:nvPr/>
        </p:nvSpPr>
        <p:spPr>
          <a:xfrm rot="-10181517" flipH="1">
            <a:off x="9830672" y="-3985155"/>
            <a:ext cx="11520966" cy="8714040"/>
          </a:xfrm>
          <a:custGeom>
            <a:avLst/>
            <a:gdLst/>
            <a:ahLst/>
            <a:cxnLst/>
            <a:rect l="l" t="t" r="r" b="b"/>
            <a:pathLst>
              <a:path w="11520966" h="8714040">
                <a:moveTo>
                  <a:pt x="11520966" y="0"/>
                </a:moveTo>
                <a:lnTo>
                  <a:pt x="0" y="0"/>
                </a:lnTo>
                <a:lnTo>
                  <a:pt x="0" y="8714040"/>
                </a:lnTo>
                <a:lnTo>
                  <a:pt x="11520966" y="8714040"/>
                </a:lnTo>
                <a:lnTo>
                  <a:pt x="1152096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x-none">
              <a:latin typeface="Verdana" panose="020B0604030504040204" pitchFamily="34" charset="0"/>
            </a:endParaRPr>
          </a:p>
        </p:txBody>
      </p:sp>
      <p:sp>
        <p:nvSpPr>
          <p:cNvPr id="7" name="Freeform 7"/>
          <p:cNvSpPr/>
          <p:nvPr/>
        </p:nvSpPr>
        <p:spPr>
          <a:xfrm>
            <a:off x="13398698" y="1213427"/>
            <a:ext cx="2378128" cy="3562836"/>
          </a:xfrm>
          <a:custGeom>
            <a:avLst/>
            <a:gdLst/>
            <a:ahLst/>
            <a:cxnLst/>
            <a:rect l="l" t="t" r="r" b="b"/>
            <a:pathLst>
              <a:path w="2378128" h="3562836">
                <a:moveTo>
                  <a:pt x="0" y="0"/>
                </a:moveTo>
                <a:lnTo>
                  <a:pt x="2378127" y="0"/>
                </a:lnTo>
                <a:lnTo>
                  <a:pt x="2378127" y="3562836"/>
                </a:lnTo>
                <a:lnTo>
                  <a:pt x="0" y="3562836"/>
                </a:lnTo>
                <a:lnTo>
                  <a:pt x="0" y="0"/>
                </a:lnTo>
                <a:close/>
              </a:path>
            </a:pathLst>
          </a:custGeom>
          <a:blipFill>
            <a:blip r:embed="rId5"/>
            <a:stretch>
              <a:fillRect/>
            </a:stretch>
          </a:blipFill>
        </p:spPr>
        <p:txBody>
          <a:bodyPr/>
          <a:lstStyle/>
          <a:p>
            <a:endParaRPr lang="x-none">
              <a:latin typeface="Verdana" panose="020B0604030504040204" pitchFamily="34" charset="0"/>
            </a:endParaRPr>
          </a:p>
        </p:txBody>
      </p:sp>
      <p:sp>
        <p:nvSpPr>
          <p:cNvPr id="8" name="TextBox 8"/>
          <p:cNvSpPr txBox="1"/>
          <p:nvPr/>
        </p:nvSpPr>
        <p:spPr>
          <a:xfrm>
            <a:off x="806858" y="9331572"/>
            <a:ext cx="7256953" cy="283026"/>
          </a:xfrm>
          <a:prstGeom prst="rect">
            <a:avLst/>
          </a:prstGeom>
        </p:spPr>
        <p:txBody>
          <a:bodyPr wrap="square" lIns="0" tIns="0" rIns="0" bIns="0" rtlCol="0" anchor="t">
            <a:spAutoFit/>
          </a:bodyPr>
          <a:lstStyle/>
          <a:p>
            <a:pPr algn="l" rtl="0">
              <a:lnSpc>
                <a:spcPts val="2541"/>
              </a:lnSpc>
            </a:pPr>
            <a:r>
              <a:rPr lang="x-none" sz="1600" b="1" u="none" spc="109" baseline="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Bold"/>
              </a:rPr>
              <a:t>SOROPTIMIST INTERNATIONAL OF THE AMERICAS, INC</a:t>
            </a:r>
          </a:p>
        </p:txBody>
      </p:sp>
      <p:sp>
        <p:nvSpPr>
          <p:cNvPr id="9" name="TextBox 9"/>
          <p:cNvSpPr txBox="1"/>
          <p:nvPr/>
        </p:nvSpPr>
        <p:spPr>
          <a:xfrm>
            <a:off x="692558" y="6596576"/>
            <a:ext cx="9901554" cy="839782"/>
          </a:xfrm>
          <a:prstGeom prst="rect">
            <a:avLst/>
          </a:prstGeom>
        </p:spPr>
        <p:txBody>
          <a:bodyPr wrap="square" lIns="0" tIns="0" rIns="0" bIns="0" rtlCol="0" anchor="t">
            <a:spAutoFit/>
          </a:bodyPr>
          <a:lstStyle/>
          <a:p>
            <a:pPr algn="l" rtl="0">
              <a:lnSpc>
                <a:spcPts val="7250"/>
              </a:lnSpc>
            </a:pPr>
            <a:r>
              <a:rPr lang="x-none" sz="5178" b="1" u="none" baseline="0" dirty="0">
                <a:solidFill>
                  <a:srgbClr val="76B3F6"/>
                </a:solidFill>
                <a:latin typeface="Verdana" panose="020B0604030504040204" pitchFamily="34" charset="0"/>
                <a:ea typeface="Verdana" panose="020B0604030504040204" pitchFamily="34" charset="0"/>
                <a:cs typeface="Verdana" panose="020B0604030504040204" pitchFamily="34" charset="0"/>
                <a:sym typeface="Calibri (MS) Bold"/>
              </a:rPr>
              <a:t>Reunión de otoño de 2026</a:t>
            </a:r>
          </a:p>
        </p:txBody>
      </p:sp>
      <p:sp>
        <p:nvSpPr>
          <p:cNvPr id="10" name="TextBox 10"/>
          <p:cNvSpPr txBox="1"/>
          <p:nvPr/>
        </p:nvSpPr>
        <p:spPr>
          <a:xfrm>
            <a:off x="692558" y="2935131"/>
            <a:ext cx="11355003" cy="1569660"/>
          </a:xfrm>
          <a:prstGeom prst="rect">
            <a:avLst/>
          </a:prstGeom>
        </p:spPr>
        <p:txBody>
          <a:bodyPr lIns="0" tIns="0" rIns="0" bIns="0" rtlCol="0" anchor="t">
            <a:spAutoFit/>
          </a:bodyPr>
          <a:lstStyle/>
          <a:p>
            <a:pPr algn="l" rtl="0"/>
            <a:r>
              <a:rPr lang="x-none" sz="5100" b="1"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Bold"/>
              </a:rPr>
              <a:t>MÁS ALLÁ DE LA DIFUSIÓN TRADICIONAL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endParaRPr lang="x-none">
              <a:latin typeface="Verdana" panose="020B0604030504040204" pitchFamily="34" charset="0"/>
            </a:endParaRPr>
          </a:p>
        </p:txBody>
      </p:sp>
      <p:sp>
        <p:nvSpPr>
          <p:cNvPr id="3" name="Freeform 3"/>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x-none">
              <a:latin typeface="Verdana" panose="020B0604030504040204" pitchFamily="34" charset="0"/>
            </a:endParaRPr>
          </a:p>
        </p:txBody>
      </p:sp>
      <p:grpSp>
        <p:nvGrpSpPr>
          <p:cNvPr id="4" name="Group 4"/>
          <p:cNvGrpSpPr/>
          <p:nvPr/>
        </p:nvGrpSpPr>
        <p:grpSpPr>
          <a:xfrm>
            <a:off x="10439988" y="1562751"/>
            <a:ext cx="6819312" cy="6819312"/>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5187" r="-25187"/>
              </a:stretch>
            </a:blipFill>
          </p:spPr>
          <p:txBody>
            <a:bodyPr/>
            <a:lstStyle/>
            <a:p>
              <a:endParaRPr lang="x-none">
                <a:latin typeface="Verdana" panose="020B0604030504040204" pitchFamily="34" charset="0"/>
              </a:endParaRPr>
            </a:p>
          </p:txBody>
        </p:sp>
      </p:grpSp>
      <p:sp>
        <p:nvSpPr>
          <p:cNvPr id="6" name="TextBox 6"/>
          <p:cNvSpPr txBox="1"/>
          <p:nvPr/>
        </p:nvSpPr>
        <p:spPr>
          <a:xfrm>
            <a:off x="1467764" y="2659380"/>
            <a:ext cx="8153208" cy="1759392"/>
          </a:xfrm>
          <a:prstGeom prst="rect">
            <a:avLst/>
          </a:prstGeom>
        </p:spPr>
        <p:txBody>
          <a:bodyPr lIns="0" tIns="0" rIns="0" bIns="0" rtlCol="0" anchor="t">
            <a:spAutoFit/>
          </a:bodyPr>
          <a:lstStyle/>
          <a:p>
            <a:pPr algn="just" rtl="0">
              <a:lnSpc>
                <a:spcPts val="7215"/>
              </a:lnSpc>
            </a:pPr>
            <a:r>
              <a:rPr lang="x-none" sz="5400" b="1" u="none" baseline="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Bold"/>
              </a:rPr>
              <a:t>¡Aprendamos unas </a:t>
            </a:r>
          </a:p>
          <a:p>
            <a:pPr algn="just" rtl="0">
              <a:lnSpc>
                <a:spcPts val="7215"/>
              </a:lnSpc>
            </a:pPr>
            <a:r>
              <a:rPr lang="x-none" sz="5400" b="1" u="none" baseline="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Bold"/>
              </a:rPr>
              <a:t>de otras!</a:t>
            </a:r>
          </a:p>
        </p:txBody>
      </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6"/>
            <a:stretch>
              <a:fillRect t="-74" b="-74"/>
            </a:stretch>
          </a:blipFill>
        </p:spPr>
        <p:txBody>
          <a:bodyPr/>
          <a:lstStyle/>
          <a:p>
            <a:endParaRPr lang="x-none">
              <a:latin typeface="Verdana" panose="020B0604030504040204" pitchFamily="34" charset="0"/>
            </a:endParaRPr>
          </a:p>
        </p:txBody>
      </p:sp>
      <p:sp>
        <p:nvSpPr>
          <p:cNvPr id="8" name="TextBox 8"/>
          <p:cNvSpPr txBox="1"/>
          <p:nvPr/>
        </p:nvSpPr>
        <p:spPr>
          <a:xfrm>
            <a:off x="2299435" y="5894153"/>
            <a:ext cx="9224481" cy="591124"/>
          </a:xfrm>
          <a:prstGeom prst="rect">
            <a:avLst/>
          </a:prstGeom>
        </p:spPr>
        <p:txBody>
          <a:bodyPr lIns="0" tIns="0" rIns="0" bIns="0" rtlCol="0" anchor="t">
            <a:spAutoFit/>
          </a:bodyPr>
          <a:lstStyle/>
          <a:p>
            <a:pPr algn="l" rtl="0">
              <a:lnSpc>
                <a:spcPts val="5400"/>
              </a:lnSpc>
            </a:pPr>
            <a:r>
              <a:rPr lang="x-none" sz="2700"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Inspirarnos unas de otras</a:t>
            </a:r>
          </a:p>
        </p:txBody>
      </p:sp>
      <p:sp>
        <p:nvSpPr>
          <p:cNvPr id="9" name="TextBox 9"/>
          <p:cNvSpPr txBox="1"/>
          <p:nvPr/>
        </p:nvSpPr>
        <p:spPr>
          <a:xfrm>
            <a:off x="2299435" y="6856310"/>
            <a:ext cx="8508517" cy="591124"/>
          </a:xfrm>
          <a:prstGeom prst="rect">
            <a:avLst/>
          </a:prstGeom>
        </p:spPr>
        <p:txBody>
          <a:bodyPr lIns="0" tIns="0" rIns="0" bIns="0" rtlCol="0" anchor="t">
            <a:spAutoFit/>
          </a:bodyPr>
          <a:lstStyle/>
          <a:p>
            <a:pPr algn="l" rtl="0">
              <a:lnSpc>
                <a:spcPts val="5400"/>
              </a:lnSpc>
            </a:pPr>
            <a:r>
              <a:rPr lang="x-none" sz="2700"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Crear un conjunto de ideas promocionales </a:t>
            </a:r>
          </a:p>
        </p:txBody>
      </p:sp>
      <p:grpSp>
        <p:nvGrpSpPr>
          <p:cNvPr id="10" name="Group 10"/>
          <p:cNvGrpSpPr/>
          <p:nvPr/>
        </p:nvGrpSpPr>
        <p:grpSpPr>
          <a:xfrm rot="5400000">
            <a:off x="1436474" y="5231940"/>
            <a:ext cx="500647" cy="438066"/>
            <a:chOff x="0" y="0"/>
            <a:chExt cx="812800" cy="711200"/>
          </a:xfrm>
        </p:grpSpPr>
        <p:sp>
          <p:nvSpPr>
            <p:cNvPr id="11" name="Freeform 11"/>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101852">
                <a:alpha val="89804"/>
              </a:srgbClr>
            </a:solidFill>
          </p:spPr>
          <p:txBody>
            <a:bodyPr/>
            <a:lstStyle/>
            <a:p>
              <a:endParaRPr lang="x-none">
                <a:latin typeface="Verdana" panose="020B0604030504040204" pitchFamily="34" charset="0"/>
              </a:endParaRPr>
            </a:p>
          </p:txBody>
        </p:sp>
        <p:sp>
          <p:nvSpPr>
            <p:cNvPr id="12" name="TextBox 12"/>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grpSp>
        <p:nvGrpSpPr>
          <p:cNvPr id="13" name="Group 13"/>
          <p:cNvGrpSpPr/>
          <p:nvPr/>
        </p:nvGrpSpPr>
        <p:grpSpPr>
          <a:xfrm rot="5400000">
            <a:off x="1436474" y="7102865"/>
            <a:ext cx="500647" cy="438066"/>
            <a:chOff x="0" y="0"/>
            <a:chExt cx="812800" cy="711200"/>
          </a:xfrm>
        </p:grpSpPr>
        <p:sp>
          <p:nvSpPr>
            <p:cNvPr id="14" name="Freeform 14"/>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BB4075">
                <a:alpha val="89804"/>
              </a:srgbClr>
            </a:solidFill>
          </p:spPr>
          <p:txBody>
            <a:bodyPr/>
            <a:lstStyle/>
            <a:p>
              <a:endParaRPr lang="x-none">
                <a:latin typeface="Verdana" panose="020B0604030504040204" pitchFamily="34" charset="0"/>
              </a:endParaRPr>
            </a:p>
          </p:txBody>
        </p:sp>
        <p:sp>
          <p:nvSpPr>
            <p:cNvPr id="15" name="TextBox 15"/>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grpSp>
        <p:nvGrpSpPr>
          <p:cNvPr id="16" name="Group 16"/>
          <p:cNvGrpSpPr/>
          <p:nvPr/>
        </p:nvGrpSpPr>
        <p:grpSpPr>
          <a:xfrm rot="5400000">
            <a:off x="1436474" y="6141208"/>
            <a:ext cx="500647" cy="438066"/>
            <a:chOff x="0" y="0"/>
            <a:chExt cx="812800" cy="711200"/>
          </a:xfrm>
        </p:grpSpPr>
        <p:sp>
          <p:nvSpPr>
            <p:cNvPr id="17" name="Freeform 17"/>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518BC9">
                <a:alpha val="89804"/>
              </a:srgbClr>
            </a:solidFill>
          </p:spPr>
          <p:txBody>
            <a:bodyPr/>
            <a:lstStyle/>
            <a:p>
              <a:endParaRPr lang="x-none">
                <a:latin typeface="Verdana" panose="020B0604030504040204" pitchFamily="34" charset="0"/>
              </a:endParaRPr>
            </a:p>
          </p:txBody>
        </p:sp>
        <p:sp>
          <p:nvSpPr>
            <p:cNvPr id="18" name="TextBox 18"/>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sp>
        <p:nvSpPr>
          <p:cNvPr id="19" name="TextBox 19"/>
          <p:cNvSpPr txBox="1"/>
          <p:nvPr/>
        </p:nvSpPr>
        <p:spPr>
          <a:xfrm>
            <a:off x="2299435" y="4985385"/>
            <a:ext cx="8032970" cy="591124"/>
          </a:xfrm>
          <a:prstGeom prst="rect">
            <a:avLst/>
          </a:prstGeom>
        </p:spPr>
        <p:txBody>
          <a:bodyPr lIns="0" tIns="0" rIns="0" bIns="0" rtlCol="0" anchor="t">
            <a:spAutoFit/>
          </a:bodyPr>
          <a:lstStyle/>
          <a:p>
            <a:pPr algn="l" rtl="0">
              <a:lnSpc>
                <a:spcPts val="5400"/>
              </a:lnSpc>
            </a:pPr>
            <a:r>
              <a:rPr lang="x-none" sz="2700"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Compartir ideas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351550" y="-7799490"/>
            <a:ext cx="9418799" cy="10078481"/>
          </a:xfrm>
          <a:custGeom>
            <a:avLst/>
            <a:gdLst/>
            <a:ahLst/>
            <a:cxnLst/>
            <a:rect l="l" t="t" r="r" b="b"/>
            <a:pathLst>
              <a:path w="9418799" h="10078481">
                <a:moveTo>
                  <a:pt x="0" y="0"/>
                </a:moveTo>
                <a:lnTo>
                  <a:pt x="9418799" y="0"/>
                </a:lnTo>
                <a:lnTo>
                  <a:pt x="9418799" y="10078482"/>
                </a:lnTo>
                <a:lnTo>
                  <a:pt x="0" y="10078482"/>
                </a:lnTo>
                <a:lnTo>
                  <a:pt x="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x-none">
              <a:latin typeface="Verdana" panose="020B0604030504040204" pitchFamily="34" charset="0"/>
            </a:endParaRPr>
          </a:p>
        </p:txBody>
      </p:sp>
      <p:sp>
        <p:nvSpPr>
          <p:cNvPr id="3" name="Freeform 3"/>
          <p:cNvSpPr/>
          <p:nvPr/>
        </p:nvSpPr>
        <p:spPr>
          <a:xfrm>
            <a:off x="12720708" y="4043360"/>
            <a:ext cx="9418799" cy="10078481"/>
          </a:xfrm>
          <a:custGeom>
            <a:avLst/>
            <a:gdLst/>
            <a:ahLst/>
            <a:cxnLst/>
            <a:rect l="l" t="t" r="r" b="b"/>
            <a:pathLst>
              <a:path w="9418799" h="10078481">
                <a:moveTo>
                  <a:pt x="0" y="0"/>
                </a:moveTo>
                <a:lnTo>
                  <a:pt x="9418799" y="0"/>
                </a:lnTo>
                <a:lnTo>
                  <a:pt x="9418799" y="10078481"/>
                </a:lnTo>
                <a:lnTo>
                  <a:pt x="0" y="10078481"/>
                </a:lnTo>
                <a:lnTo>
                  <a:pt x="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x-none">
              <a:latin typeface="Verdana" panose="020B0604030504040204" pitchFamily="34" charset="0"/>
            </a:endParaRPr>
          </a:p>
        </p:txBody>
      </p:sp>
      <p:grpSp>
        <p:nvGrpSpPr>
          <p:cNvPr id="4" name="Group 4"/>
          <p:cNvGrpSpPr/>
          <p:nvPr/>
        </p:nvGrpSpPr>
        <p:grpSpPr>
          <a:xfrm>
            <a:off x="-674710" y="8498591"/>
            <a:ext cx="19281670" cy="2271793"/>
            <a:chOff x="0" y="0"/>
            <a:chExt cx="5078300" cy="598332"/>
          </a:xfrm>
        </p:grpSpPr>
        <p:sp>
          <p:nvSpPr>
            <p:cNvPr id="5" name="Freeform 5"/>
            <p:cNvSpPr/>
            <p:nvPr/>
          </p:nvSpPr>
          <p:spPr>
            <a:xfrm>
              <a:off x="0" y="0"/>
              <a:ext cx="5078300" cy="598332"/>
            </a:xfrm>
            <a:custGeom>
              <a:avLst/>
              <a:gdLst/>
              <a:ahLst/>
              <a:cxnLst/>
              <a:rect l="l" t="t" r="r" b="b"/>
              <a:pathLst>
                <a:path w="5078300" h="598332">
                  <a:moveTo>
                    <a:pt x="0" y="0"/>
                  </a:moveTo>
                  <a:lnTo>
                    <a:pt x="5078300" y="0"/>
                  </a:lnTo>
                  <a:lnTo>
                    <a:pt x="5078300" y="598332"/>
                  </a:lnTo>
                  <a:lnTo>
                    <a:pt x="0" y="598332"/>
                  </a:lnTo>
                  <a:close/>
                </a:path>
              </a:pathLst>
            </a:custGeom>
            <a:gradFill rotWithShape="1">
              <a:gsLst>
                <a:gs pos="0">
                  <a:srgbClr val="649CDC">
                    <a:alpha val="100000"/>
                  </a:srgbClr>
                </a:gs>
                <a:gs pos="100000">
                  <a:srgbClr val="19317D">
                    <a:alpha val="100000"/>
                  </a:srgbClr>
                </a:gs>
              </a:gsLst>
              <a:lin ang="0"/>
            </a:gradFill>
          </p:spPr>
          <p:txBody>
            <a:bodyPr/>
            <a:lstStyle/>
            <a:p>
              <a:endParaRPr lang="x-none">
                <a:latin typeface="Verdana" panose="020B0604030504040204" pitchFamily="34" charset="0"/>
              </a:endParaRPr>
            </a:p>
          </p:txBody>
        </p:sp>
        <p:sp>
          <p:nvSpPr>
            <p:cNvPr id="6" name="TextBox 6"/>
            <p:cNvSpPr txBox="1"/>
            <p:nvPr/>
          </p:nvSpPr>
          <p:spPr>
            <a:xfrm>
              <a:off x="0" y="-38100"/>
              <a:ext cx="5078300" cy="636432"/>
            </a:xfrm>
            <a:prstGeom prst="rect">
              <a:avLst/>
            </a:prstGeom>
          </p:spPr>
          <p:txBody>
            <a:bodyPr lIns="50800" tIns="50800" rIns="50800" bIns="50800" rtlCol="0" anchor="ctr"/>
            <a:lstStyle/>
            <a:p>
              <a:pPr algn="ctr" rtl="0">
                <a:lnSpc>
                  <a:spcPts val="2659"/>
                </a:lnSpc>
              </a:pPr>
              <a:endParaRPr dirty="0">
                <a:latin typeface="Verdana" panose="020B0604030504040204" pitchFamily="34" charset="0"/>
              </a:endParaRPr>
            </a:p>
          </p:txBody>
        </p:sp>
      </p:gr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x-none">
              <a:latin typeface="Verdana" panose="020B0604030504040204" pitchFamily="34" charset="0"/>
            </a:endParaRPr>
          </a:p>
        </p:txBody>
      </p:sp>
      <p:grpSp>
        <p:nvGrpSpPr>
          <p:cNvPr id="8" name="Group 8"/>
          <p:cNvGrpSpPr/>
          <p:nvPr/>
        </p:nvGrpSpPr>
        <p:grpSpPr>
          <a:xfrm>
            <a:off x="1385856" y="2512385"/>
            <a:ext cx="15516287" cy="4084556"/>
            <a:chOff x="0" y="0"/>
            <a:chExt cx="20688383" cy="5446074"/>
          </a:xfrm>
        </p:grpSpPr>
        <p:grpSp>
          <p:nvGrpSpPr>
            <p:cNvPr id="9" name="Group 9"/>
            <p:cNvGrpSpPr/>
            <p:nvPr/>
          </p:nvGrpSpPr>
          <p:grpSpPr>
            <a:xfrm>
              <a:off x="0" y="0"/>
              <a:ext cx="4820779" cy="5446074"/>
              <a:chOff x="0" y="0"/>
              <a:chExt cx="952253" cy="1075768"/>
            </a:xfrm>
          </p:grpSpPr>
          <p:sp>
            <p:nvSpPr>
              <p:cNvPr id="10" name="Freeform 10"/>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x-none">
                  <a:latin typeface="Verdana" panose="020B0604030504040204" pitchFamily="34" charset="0"/>
                </a:endParaRPr>
              </a:p>
            </p:txBody>
          </p:sp>
          <p:sp>
            <p:nvSpPr>
              <p:cNvPr id="11" name="TextBox 11"/>
              <p:cNvSpPr txBox="1"/>
              <p:nvPr/>
            </p:nvSpPr>
            <p:spPr>
              <a:xfrm>
                <a:off x="0" y="28575"/>
                <a:ext cx="952253" cy="1047193"/>
              </a:xfrm>
              <a:prstGeom prst="rect">
                <a:avLst/>
              </a:prstGeom>
            </p:spPr>
            <p:txBody>
              <a:bodyPr lIns="50800" tIns="50800" rIns="50800" bIns="50800" rtlCol="0" anchor="ctr"/>
              <a:lstStyle/>
              <a:p>
                <a:pPr algn="ctr" rtl="0">
                  <a:lnSpc>
                    <a:spcPts val="2100"/>
                  </a:lnSpc>
                </a:pPr>
                <a:endParaRPr dirty="0">
                  <a:latin typeface="Verdana" panose="020B0604030504040204" pitchFamily="34" charset="0"/>
                </a:endParaRPr>
              </a:p>
            </p:txBody>
          </p:sp>
        </p:grpSp>
        <p:grpSp>
          <p:nvGrpSpPr>
            <p:cNvPr id="12" name="Group 12"/>
            <p:cNvGrpSpPr/>
            <p:nvPr/>
          </p:nvGrpSpPr>
          <p:grpSpPr>
            <a:xfrm>
              <a:off x="5286247" y="0"/>
              <a:ext cx="4820779" cy="5446074"/>
              <a:chOff x="0" y="0"/>
              <a:chExt cx="952253" cy="1075768"/>
            </a:xfrm>
          </p:grpSpPr>
          <p:sp>
            <p:nvSpPr>
              <p:cNvPr id="13" name="Freeform 13"/>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x-none">
                  <a:latin typeface="Verdana" panose="020B0604030504040204" pitchFamily="34" charset="0"/>
                </a:endParaRPr>
              </a:p>
            </p:txBody>
          </p:sp>
          <p:sp>
            <p:nvSpPr>
              <p:cNvPr id="14" name="TextBox 14"/>
              <p:cNvSpPr txBox="1"/>
              <p:nvPr/>
            </p:nvSpPr>
            <p:spPr>
              <a:xfrm>
                <a:off x="0" y="28575"/>
                <a:ext cx="952253" cy="1047193"/>
              </a:xfrm>
              <a:prstGeom prst="rect">
                <a:avLst/>
              </a:prstGeom>
            </p:spPr>
            <p:txBody>
              <a:bodyPr lIns="50800" tIns="50800" rIns="50800" bIns="50800" rtlCol="0" anchor="ctr"/>
              <a:lstStyle/>
              <a:p>
                <a:pPr algn="ctr" rtl="0">
                  <a:lnSpc>
                    <a:spcPts val="2100"/>
                  </a:lnSpc>
                </a:pPr>
                <a:endParaRPr dirty="0">
                  <a:latin typeface="Verdana" panose="020B0604030504040204" pitchFamily="34" charset="0"/>
                </a:endParaRPr>
              </a:p>
            </p:txBody>
          </p:sp>
        </p:grpSp>
        <p:grpSp>
          <p:nvGrpSpPr>
            <p:cNvPr id="15" name="Group 15"/>
            <p:cNvGrpSpPr/>
            <p:nvPr/>
          </p:nvGrpSpPr>
          <p:grpSpPr>
            <a:xfrm>
              <a:off x="10576925" y="0"/>
              <a:ext cx="4820779" cy="5446074"/>
              <a:chOff x="0" y="0"/>
              <a:chExt cx="952253" cy="1075768"/>
            </a:xfrm>
          </p:grpSpPr>
          <p:sp>
            <p:nvSpPr>
              <p:cNvPr id="16" name="Freeform 16"/>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x-none">
                  <a:latin typeface="Verdana" panose="020B0604030504040204" pitchFamily="34" charset="0"/>
                </a:endParaRPr>
              </a:p>
            </p:txBody>
          </p:sp>
          <p:sp>
            <p:nvSpPr>
              <p:cNvPr id="17" name="TextBox 17"/>
              <p:cNvSpPr txBox="1"/>
              <p:nvPr/>
            </p:nvSpPr>
            <p:spPr>
              <a:xfrm>
                <a:off x="0" y="28575"/>
                <a:ext cx="952253" cy="1047193"/>
              </a:xfrm>
              <a:prstGeom prst="rect">
                <a:avLst/>
              </a:prstGeom>
            </p:spPr>
            <p:txBody>
              <a:bodyPr lIns="50800" tIns="50800" rIns="50800" bIns="50800" rtlCol="0" anchor="ctr"/>
              <a:lstStyle/>
              <a:p>
                <a:pPr algn="ctr" rtl="0">
                  <a:lnSpc>
                    <a:spcPts val="2100"/>
                  </a:lnSpc>
                </a:pPr>
                <a:endParaRPr dirty="0">
                  <a:latin typeface="Verdana" panose="020B0604030504040204" pitchFamily="34" charset="0"/>
                </a:endParaRPr>
              </a:p>
            </p:txBody>
          </p:sp>
        </p:grpSp>
        <p:grpSp>
          <p:nvGrpSpPr>
            <p:cNvPr id="18" name="Group 18"/>
            <p:cNvGrpSpPr/>
            <p:nvPr/>
          </p:nvGrpSpPr>
          <p:grpSpPr>
            <a:xfrm>
              <a:off x="15867604" y="0"/>
              <a:ext cx="4820779" cy="5446074"/>
              <a:chOff x="0" y="0"/>
              <a:chExt cx="952253" cy="1075768"/>
            </a:xfrm>
          </p:grpSpPr>
          <p:sp>
            <p:nvSpPr>
              <p:cNvPr id="19" name="Freeform 19"/>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x-none">
                  <a:latin typeface="Verdana" panose="020B0604030504040204" pitchFamily="34" charset="0"/>
                </a:endParaRPr>
              </a:p>
            </p:txBody>
          </p:sp>
          <p:sp>
            <p:nvSpPr>
              <p:cNvPr id="20" name="TextBox 20"/>
              <p:cNvSpPr txBox="1"/>
              <p:nvPr/>
            </p:nvSpPr>
            <p:spPr>
              <a:xfrm>
                <a:off x="0" y="28575"/>
                <a:ext cx="952253" cy="1047193"/>
              </a:xfrm>
              <a:prstGeom prst="rect">
                <a:avLst/>
              </a:prstGeom>
            </p:spPr>
            <p:txBody>
              <a:bodyPr lIns="50800" tIns="50800" rIns="50800" bIns="50800" rtlCol="0" anchor="ctr"/>
              <a:lstStyle/>
              <a:p>
                <a:pPr algn="ctr" rtl="0">
                  <a:lnSpc>
                    <a:spcPts val="2100"/>
                  </a:lnSpc>
                </a:pPr>
                <a:endParaRPr dirty="0">
                  <a:latin typeface="Verdana" panose="020B0604030504040204" pitchFamily="34" charset="0"/>
                </a:endParaRPr>
              </a:p>
            </p:txBody>
          </p:sp>
        </p:grpSp>
        <p:grpSp>
          <p:nvGrpSpPr>
            <p:cNvPr id="21" name="Group 21"/>
            <p:cNvGrpSpPr/>
            <p:nvPr/>
          </p:nvGrpSpPr>
          <p:grpSpPr>
            <a:xfrm>
              <a:off x="358309" y="797031"/>
              <a:ext cx="4104161" cy="4104161"/>
              <a:chOff x="0" y="0"/>
              <a:chExt cx="812800" cy="812800"/>
            </a:xfrm>
          </p:grpSpPr>
          <p:sp>
            <p:nvSpPr>
              <p:cNvPr id="22" name="Freeform 22"/>
              <p:cNvSpPr/>
              <p:nvPr/>
            </p:nvSpPr>
            <p:spPr>
              <a:xfrm>
                <a:off x="0" y="0"/>
                <a:ext cx="812800" cy="812800"/>
              </a:xfrm>
              <a:custGeom>
                <a:avLst/>
                <a:gdLst/>
                <a:ahLst/>
                <a:cxnLst/>
                <a:rect l="l" t="t" r="r" b="b"/>
                <a:pathLst>
                  <a:path w="812800" h="812800">
                    <a:moveTo>
                      <a:pt x="57848" y="0"/>
                    </a:moveTo>
                    <a:lnTo>
                      <a:pt x="754952" y="0"/>
                    </a:lnTo>
                    <a:cubicBezTo>
                      <a:pt x="770294" y="0"/>
                      <a:pt x="785008" y="6095"/>
                      <a:pt x="795857" y="16943"/>
                    </a:cubicBezTo>
                    <a:cubicBezTo>
                      <a:pt x="806705" y="27792"/>
                      <a:pt x="812800" y="42506"/>
                      <a:pt x="812800" y="57848"/>
                    </a:cubicBezTo>
                    <a:lnTo>
                      <a:pt x="812800" y="754952"/>
                    </a:lnTo>
                    <a:cubicBezTo>
                      <a:pt x="812800" y="770294"/>
                      <a:pt x="806705" y="785008"/>
                      <a:pt x="795857" y="795857"/>
                    </a:cubicBezTo>
                    <a:cubicBezTo>
                      <a:pt x="785008" y="806705"/>
                      <a:pt x="770294" y="812800"/>
                      <a:pt x="754952" y="812800"/>
                    </a:cubicBezTo>
                    <a:lnTo>
                      <a:pt x="57848" y="812800"/>
                    </a:lnTo>
                    <a:cubicBezTo>
                      <a:pt x="42506" y="812800"/>
                      <a:pt x="27792" y="806705"/>
                      <a:pt x="16943" y="795857"/>
                    </a:cubicBezTo>
                    <a:cubicBezTo>
                      <a:pt x="6095" y="785008"/>
                      <a:pt x="0" y="770294"/>
                      <a:pt x="0" y="754952"/>
                    </a:cubicBezTo>
                    <a:lnTo>
                      <a:pt x="0" y="57848"/>
                    </a:lnTo>
                    <a:cubicBezTo>
                      <a:pt x="0" y="42506"/>
                      <a:pt x="6095" y="27792"/>
                      <a:pt x="16943" y="16943"/>
                    </a:cubicBezTo>
                    <a:cubicBezTo>
                      <a:pt x="27792" y="6095"/>
                      <a:pt x="42506" y="0"/>
                      <a:pt x="57848" y="0"/>
                    </a:cubicBezTo>
                    <a:close/>
                  </a:path>
                </a:pathLst>
              </a:custGeom>
              <a:blipFill>
                <a:blip r:embed="rId5"/>
                <a:stretch>
                  <a:fillRect l="-27519" r="-27519"/>
                </a:stretch>
              </a:blipFill>
            </p:spPr>
            <p:txBody>
              <a:bodyPr/>
              <a:lstStyle/>
              <a:p>
                <a:endParaRPr lang="x-none">
                  <a:latin typeface="Verdana" panose="020B0604030504040204" pitchFamily="34" charset="0"/>
                </a:endParaRPr>
              </a:p>
            </p:txBody>
          </p:sp>
        </p:grpSp>
        <p:grpSp>
          <p:nvGrpSpPr>
            <p:cNvPr id="23" name="Group 23"/>
            <p:cNvGrpSpPr/>
            <p:nvPr/>
          </p:nvGrpSpPr>
          <p:grpSpPr>
            <a:xfrm>
              <a:off x="5644555" y="797031"/>
              <a:ext cx="4104161" cy="4104161"/>
              <a:chOff x="0" y="0"/>
              <a:chExt cx="812800" cy="812800"/>
            </a:xfrm>
          </p:grpSpPr>
          <p:sp>
            <p:nvSpPr>
              <p:cNvPr id="24" name="Freeform 24"/>
              <p:cNvSpPr/>
              <p:nvPr/>
            </p:nvSpPr>
            <p:spPr>
              <a:xfrm>
                <a:off x="0" y="0"/>
                <a:ext cx="812800" cy="812800"/>
              </a:xfrm>
              <a:custGeom>
                <a:avLst/>
                <a:gdLst/>
                <a:ahLst/>
                <a:cxnLst/>
                <a:rect l="l" t="t" r="r" b="b"/>
                <a:pathLst>
                  <a:path w="812800" h="812800">
                    <a:moveTo>
                      <a:pt x="57848" y="0"/>
                    </a:moveTo>
                    <a:lnTo>
                      <a:pt x="754952" y="0"/>
                    </a:lnTo>
                    <a:cubicBezTo>
                      <a:pt x="770294" y="0"/>
                      <a:pt x="785008" y="6095"/>
                      <a:pt x="795857" y="16943"/>
                    </a:cubicBezTo>
                    <a:cubicBezTo>
                      <a:pt x="806705" y="27792"/>
                      <a:pt x="812800" y="42506"/>
                      <a:pt x="812800" y="57848"/>
                    </a:cubicBezTo>
                    <a:lnTo>
                      <a:pt x="812800" y="754952"/>
                    </a:lnTo>
                    <a:cubicBezTo>
                      <a:pt x="812800" y="770294"/>
                      <a:pt x="806705" y="785008"/>
                      <a:pt x="795857" y="795857"/>
                    </a:cubicBezTo>
                    <a:cubicBezTo>
                      <a:pt x="785008" y="806705"/>
                      <a:pt x="770294" y="812800"/>
                      <a:pt x="754952" y="812800"/>
                    </a:cubicBezTo>
                    <a:lnTo>
                      <a:pt x="57848" y="812800"/>
                    </a:lnTo>
                    <a:cubicBezTo>
                      <a:pt x="42506" y="812800"/>
                      <a:pt x="27792" y="806705"/>
                      <a:pt x="16943" y="795857"/>
                    </a:cubicBezTo>
                    <a:cubicBezTo>
                      <a:pt x="6095" y="785008"/>
                      <a:pt x="0" y="770294"/>
                      <a:pt x="0" y="754952"/>
                    </a:cubicBezTo>
                    <a:lnTo>
                      <a:pt x="0" y="57848"/>
                    </a:lnTo>
                    <a:cubicBezTo>
                      <a:pt x="0" y="42506"/>
                      <a:pt x="6095" y="27792"/>
                      <a:pt x="16943" y="16943"/>
                    </a:cubicBezTo>
                    <a:cubicBezTo>
                      <a:pt x="27792" y="6095"/>
                      <a:pt x="42506" y="0"/>
                      <a:pt x="57848" y="0"/>
                    </a:cubicBezTo>
                    <a:close/>
                  </a:path>
                </a:pathLst>
              </a:custGeom>
              <a:blipFill>
                <a:blip r:embed="rId6"/>
                <a:stretch>
                  <a:fillRect l="-25187" r="-25187"/>
                </a:stretch>
              </a:blipFill>
            </p:spPr>
            <p:txBody>
              <a:bodyPr/>
              <a:lstStyle/>
              <a:p>
                <a:endParaRPr lang="x-none">
                  <a:latin typeface="Verdana" panose="020B0604030504040204" pitchFamily="34" charset="0"/>
                </a:endParaRPr>
              </a:p>
            </p:txBody>
          </p:sp>
        </p:grpSp>
        <p:grpSp>
          <p:nvGrpSpPr>
            <p:cNvPr id="25" name="Group 25"/>
            <p:cNvGrpSpPr/>
            <p:nvPr/>
          </p:nvGrpSpPr>
          <p:grpSpPr>
            <a:xfrm>
              <a:off x="11013693" y="797031"/>
              <a:ext cx="4104161" cy="4104161"/>
              <a:chOff x="0" y="0"/>
              <a:chExt cx="812800" cy="812800"/>
            </a:xfrm>
          </p:grpSpPr>
          <p:sp>
            <p:nvSpPr>
              <p:cNvPr id="26" name="Freeform 26"/>
              <p:cNvSpPr/>
              <p:nvPr/>
            </p:nvSpPr>
            <p:spPr>
              <a:xfrm>
                <a:off x="0" y="0"/>
                <a:ext cx="812800" cy="812800"/>
              </a:xfrm>
              <a:custGeom>
                <a:avLst/>
                <a:gdLst/>
                <a:ahLst/>
                <a:cxnLst/>
                <a:rect l="l" t="t" r="r" b="b"/>
                <a:pathLst>
                  <a:path w="812800" h="812800">
                    <a:moveTo>
                      <a:pt x="57848" y="0"/>
                    </a:moveTo>
                    <a:lnTo>
                      <a:pt x="754952" y="0"/>
                    </a:lnTo>
                    <a:cubicBezTo>
                      <a:pt x="770294" y="0"/>
                      <a:pt x="785008" y="6095"/>
                      <a:pt x="795857" y="16943"/>
                    </a:cubicBezTo>
                    <a:cubicBezTo>
                      <a:pt x="806705" y="27792"/>
                      <a:pt x="812800" y="42506"/>
                      <a:pt x="812800" y="57848"/>
                    </a:cubicBezTo>
                    <a:lnTo>
                      <a:pt x="812800" y="754952"/>
                    </a:lnTo>
                    <a:cubicBezTo>
                      <a:pt x="812800" y="770294"/>
                      <a:pt x="806705" y="785008"/>
                      <a:pt x="795857" y="795857"/>
                    </a:cubicBezTo>
                    <a:cubicBezTo>
                      <a:pt x="785008" y="806705"/>
                      <a:pt x="770294" y="812800"/>
                      <a:pt x="754952" y="812800"/>
                    </a:cubicBezTo>
                    <a:lnTo>
                      <a:pt x="57848" y="812800"/>
                    </a:lnTo>
                    <a:cubicBezTo>
                      <a:pt x="42506" y="812800"/>
                      <a:pt x="27792" y="806705"/>
                      <a:pt x="16943" y="795857"/>
                    </a:cubicBezTo>
                    <a:cubicBezTo>
                      <a:pt x="6095" y="785008"/>
                      <a:pt x="0" y="770294"/>
                      <a:pt x="0" y="754952"/>
                    </a:cubicBezTo>
                    <a:lnTo>
                      <a:pt x="0" y="57848"/>
                    </a:lnTo>
                    <a:cubicBezTo>
                      <a:pt x="0" y="42506"/>
                      <a:pt x="6095" y="27792"/>
                      <a:pt x="16943" y="16943"/>
                    </a:cubicBezTo>
                    <a:cubicBezTo>
                      <a:pt x="27792" y="6095"/>
                      <a:pt x="42506" y="0"/>
                      <a:pt x="57848" y="0"/>
                    </a:cubicBezTo>
                    <a:close/>
                  </a:path>
                </a:pathLst>
              </a:custGeom>
              <a:blipFill>
                <a:blip r:embed="rId7"/>
                <a:stretch>
                  <a:fillRect b="-29411"/>
                </a:stretch>
              </a:blipFill>
            </p:spPr>
            <p:txBody>
              <a:bodyPr/>
              <a:lstStyle/>
              <a:p>
                <a:endParaRPr lang="x-none">
                  <a:latin typeface="Verdana" panose="020B0604030504040204" pitchFamily="34" charset="0"/>
                </a:endParaRPr>
              </a:p>
            </p:txBody>
          </p:sp>
        </p:grpSp>
        <p:grpSp>
          <p:nvGrpSpPr>
            <p:cNvPr id="27" name="Group 27"/>
            <p:cNvGrpSpPr/>
            <p:nvPr/>
          </p:nvGrpSpPr>
          <p:grpSpPr>
            <a:xfrm>
              <a:off x="16215370" y="797031"/>
              <a:ext cx="4104161" cy="4104161"/>
              <a:chOff x="0" y="0"/>
              <a:chExt cx="812800" cy="812800"/>
            </a:xfrm>
          </p:grpSpPr>
          <p:sp>
            <p:nvSpPr>
              <p:cNvPr id="28" name="Freeform 28"/>
              <p:cNvSpPr/>
              <p:nvPr/>
            </p:nvSpPr>
            <p:spPr>
              <a:xfrm>
                <a:off x="0" y="0"/>
                <a:ext cx="812800" cy="812800"/>
              </a:xfrm>
              <a:custGeom>
                <a:avLst/>
                <a:gdLst/>
                <a:ahLst/>
                <a:cxnLst/>
                <a:rect l="l" t="t" r="r" b="b"/>
                <a:pathLst>
                  <a:path w="812800" h="812800">
                    <a:moveTo>
                      <a:pt x="57848" y="0"/>
                    </a:moveTo>
                    <a:lnTo>
                      <a:pt x="754952" y="0"/>
                    </a:lnTo>
                    <a:cubicBezTo>
                      <a:pt x="770294" y="0"/>
                      <a:pt x="785008" y="6095"/>
                      <a:pt x="795857" y="16943"/>
                    </a:cubicBezTo>
                    <a:cubicBezTo>
                      <a:pt x="806705" y="27792"/>
                      <a:pt x="812800" y="42506"/>
                      <a:pt x="812800" y="57848"/>
                    </a:cubicBezTo>
                    <a:lnTo>
                      <a:pt x="812800" y="754952"/>
                    </a:lnTo>
                    <a:cubicBezTo>
                      <a:pt x="812800" y="770294"/>
                      <a:pt x="806705" y="785008"/>
                      <a:pt x="795857" y="795857"/>
                    </a:cubicBezTo>
                    <a:cubicBezTo>
                      <a:pt x="785008" y="806705"/>
                      <a:pt x="770294" y="812800"/>
                      <a:pt x="754952" y="812800"/>
                    </a:cubicBezTo>
                    <a:lnTo>
                      <a:pt x="57848" y="812800"/>
                    </a:lnTo>
                    <a:cubicBezTo>
                      <a:pt x="42506" y="812800"/>
                      <a:pt x="27792" y="806705"/>
                      <a:pt x="16943" y="795857"/>
                    </a:cubicBezTo>
                    <a:cubicBezTo>
                      <a:pt x="6095" y="785008"/>
                      <a:pt x="0" y="770294"/>
                      <a:pt x="0" y="754952"/>
                    </a:cubicBezTo>
                    <a:lnTo>
                      <a:pt x="0" y="57848"/>
                    </a:lnTo>
                    <a:cubicBezTo>
                      <a:pt x="0" y="42506"/>
                      <a:pt x="6095" y="27792"/>
                      <a:pt x="16943" y="16943"/>
                    </a:cubicBezTo>
                    <a:cubicBezTo>
                      <a:pt x="27792" y="6095"/>
                      <a:pt x="42506" y="0"/>
                      <a:pt x="57848" y="0"/>
                    </a:cubicBezTo>
                    <a:close/>
                  </a:path>
                </a:pathLst>
              </a:custGeom>
              <a:blipFill>
                <a:blip r:embed="rId8"/>
                <a:stretch>
                  <a:fillRect t="-9782" b="-9782"/>
                </a:stretch>
              </a:blipFill>
            </p:spPr>
            <p:txBody>
              <a:bodyPr/>
              <a:lstStyle/>
              <a:p>
                <a:endParaRPr lang="x-none">
                  <a:latin typeface="Verdana" panose="020B0604030504040204" pitchFamily="34" charset="0"/>
                </a:endParaRPr>
              </a:p>
            </p:txBody>
          </p:sp>
        </p:grpSp>
        <p:sp>
          <p:nvSpPr>
            <p:cNvPr id="29" name="TextBox 29"/>
            <p:cNvSpPr txBox="1"/>
            <p:nvPr/>
          </p:nvSpPr>
          <p:spPr>
            <a:xfrm>
              <a:off x="1051943" y="261939"/>
              <a:ext cx="2716892" cy="351720"/>
            </a:xfrm>
            <a:prstGeom prst="rect">
              <a:avLst/>
            </a:prstGeom>
          </p:spPr>
          <p:txBody>
            <a:bodyPr lIns="0" tIns="0" rIns="0" bIns="0" rtlCol="0" anchor="t">
              <a:spAutoFit/>
            </a:bodyPr>
            <a:lstStyle/>
            <a:p>
              <a:pPr algn="ctr" rtl="0">
                <a:lnSpc>
                  <a:spcPts val="2299"/>
                </a:lnSpc>
              </a:pPr>
              <a:r>
                <a:rPr lang="x-none" sz="1600" b="1"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Bold"/>
                </a:rPr>
                <a:t>Redes sociales</a:t>
              </a:r>
            </a:p>
          </p:txBody>
        </p:sp>
        <p:sp>
          <p:nvSpPr>
            <p:cNvPr id="30" name="TextBox 30"/>
            <p:cNvSpPr txBox="1"/>
            <p:nvPr/>
          </p:nvSpPr>
          <p:spPr>
            <a:xfrm>
              <a:off x="6338189" y="261939"/>
              <a:ext cx="2716892" cy="351720"/>
            </a:xfrm>
            <a:prstGeom prst="rect">
              <a:avLst/>
            </a:prstGeom>
          </p:spPr>
          <p:txBody>
            <a:bodyPr lIns="0" tIns="0" rIns="0" bIns="0" rtlCol="0" anchor="t">
              <a:spAutoFit/>
            </a:bodyPr>
            <a:lstStyle/>
            <a:p>
              <a:pPr algn="ctr" rtl="0">
                <a:lnSpc>
                  <a:spcPts val="2299"/>
                </a:lnSpc>
              </a:pPr>
              <a:r>
                <a:rPr lang="x-none" sz="1600" b="1"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Bold"/>
                </a:rPr>
                <a:t>Medios locales</a:t>
              </a:r>
            </a:p>
          </p:txBody>
        </p:sp>
        <p:sp>
          <p:nvSpPr>
            <p:cNvPr id="31" name="TextBox 31"/>
            <p:cNvSpPr txBox="1"/>
            <p:nvPr/>
          </p:nvSpPr>
          <p:spPr>
            <a:xfrm>
              <a:off x="11629346" y="261939"/>
              <a:ext cx="2716892" cy="351720"/>
            </a:xfrm>
            <a:prstGeom prst="rect">
              <a:avLst/>
            </a:prstGeom>
          </p:spPr>
          <p:txBody>
            <a:bodyPr lIns="0" tIns="0" rIns="0" bIns="0" rtlCol="0" anchor="t">
              <a:spAutoFit/>
            </a:bodyPr>
            <a:lstStyle/>
            <a:p>
              <a:pPr algn="ctr" rtl="0">
                <a:lnSpc>
                  <a:spcPts val="2299"/>
                </a:lnSpc>
              </a:pPr>
              <a:r>
                <a:rPr lang="x-none" sz="1600" b="1"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Bold"/>
                </a:rPr>
                <a:t>Volantes</a:t>
              </a:r>
            </a:p>
          </p:txBody>
        </p:sp>
        <p:sp>
          <p:nvSpPr>
            <p:cNvPr id="32" name="TextBox 32"/>
            <p:cNvSpPr txBox="1"/>
            <p:nvPr/>
          </p:nvSpPr>
          <p:spPr>
            <a:xfrm>
              <a:off x="16215370" y="261939"/>
              <a:ext cx="4104161" cy="351720"/>
            </a:xfrm>
            <a:prstGeom prst="rect">
              <a:avLst/>
            </a:prstGeom>
          </p:spPr>
          <p:txBody>
            <a:bodyPr wrap="square" lIns="0" tIns="0" rIns="0" bIns="0" rtlCol="0" anchor="t">
              <a:spAutoFit/>
            </a:bodyPr>
            <a:lstStyle/>
            <a:p>
              <a:pPr algn="ctr" rtl="0">
                <a:lnSpc>
                  <a:spcPts val="2299"/>
                </a:lnSpc>
              </a:pPr>
              <a:r>
                <a:rPr lang="x-none" sz="1600" b="1"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Bold"/>
                </a:rPr>
                <a:t>Eventos comunitarios</a:t>
              </a:r>
            </a:p>
          </p:txBody>
        </p:sp>
      </p:grpSp>
      <p:sp>
        <p:nvSpPr>
          <p:cNvPr id="33" name="TextBox 33"/>
          <p:cNvSpPr txBox="1"/>
          <p:nvPr/>
        </p:nvSpPr>
        <p:spPr>
          <a:xfrm>
            <a:off x="3790998" y="1045510"/>
            <a:ext cx="10706004" cy="1000274"/>
          </a:xfrm>
          <a:prstGeom prst="rect">
            <a:avLst/>
          </a:prstGeom>
        </p:spPr>
        <p:txBody>
          <a:bodyPr wrap="square" lIns="0" tIns="0" rIns="0" bIns="0" rtlCol="0" anchor="t">
            <a:spAutoFit/>
          </a:bodyPr>
          <a:lstStyle/>
          <a:p>
            <a:pPr algn="ctr" rtl="0">
              <a:lnSpc>
                <a:spcPts val="7799"/>
              </a:lnSpc>
            </a:pPr>
            <a:r>
              <a:rPr lang="x-none" sz="6500" b="1" u="none" baseline="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Bold"/>
              </a:rPr>
              <a:t>A menudo utilizamos...</a:t>
            </a:r>
          </a:p>
        </p:txBody>
      </p:sp>
      <p:sp>
        <p:nvSpPr>
          <p:cNvPr id="34" name="TextBox 34"/>
          <p:cNvSpPr txBox="1"/>
          <p:nvPr/>
        </p:nvSpPr>
        <p:spPr>
          <a:xfrm>
            <a:off x="4462127" y="7123894"/>
            <a:ext cx="8918020" cy="692497"/>
          </a:xfrm>
          <a:prstGeom prst="rect">
            <a:avLst/>
          </a:prstGeom>
        </p:spPr>
        <p:txBody>
          <a:bodyPr lIns="0" tIns="0" rIns="0" bIns="0" rtlCol="0" anchor="t">
            <a:spAutoFit/>
          </a:bodyPr>
          <a:lstStyle/>
          <a:p>
            <a:pPr algn="ctr" rtl="0">
              <a:lnSpc>
                <a:spcPts val="5399"/>
              </a:lnSpc>
            </a:pPr>
            <a:r>
              <a:rPr lang="x-none" sz="4500" u="none" baseline="0">
                <a:solidFill>
                  <a:srgbClr val="518BC9"/>
                </a:solidFill>
                <a:latin typeface="Verdana" panose="020B0604030504040204" pitchFamily="34" charset="0"/>
                <a:ea typeface="Verdana" panose="020B0604030504040204" pitchFamily="34" charset="0"/>
                <a:cs typeface="Verdana" panose="020B0604030504040204" pitchFamily="34" charset="0"/>
                <a:sym typeface="Calibri (MS)"/>
              </a:rPr>
              <a:t>¿Qué otras posibilidades hay?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endParaRPr lang="x-none">
              <a:latin typeface="Verdana" panose="020B0604030504040204" pitchFamily="34" charset="0"/>
            </a:endParaRPr>
          </a:p>
        </p:txBody>
      </p:sp>
      <p:sp>
        <p:nvSpPr>
          <p:cNvPr id="3" name="Freeform 3"/>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x-none">
              <a:latin typeface="Verdana" panose="020B0604030504040204" pitchFamily="34" charset="0"/>
            </a:endParaRPr>
          </a:p>
        </p:txBody>
      </p:sp>
      <p:grpSp>
        <p:nvGrpSpPr>
          <p:cNvPr id="4" name="Group 4"/>
          <p:cNvGrpSpPr/>
          <p:nvPr/>
        </p:nvGrpSpPr>
        <p:grpSpPr>
          <a:xfrm>
            <a:off x="9686017" y="3595783"/>
            <a:ext cx="5486521" cy="5486521"/>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12341" r="-38034"/>
              </a:stretch>
            </a:blipFill>
          </p:spPr>
          <p:txBody>
            <a:bodyPr/>
            <a:lstStyle/>
            <a:p>
              <a:endParaRPr lang="x-none">
                <a:latin typeface="Verdana" panose="020B0604030504040204" pitchFamily="34" charset="0"/>
              </a:endParaRPr>
            </a:p>
          </p:txBody>
        </p:sp>
      </p:grpSp>
      <p:grpSp>
        <p:nvGrpSpPr>
          <p:cNvPr id="6" name="Group 6"/>
          <p:cNvGrpSpPr/>
          <p:nvPr/>
        </p:nvGrpSpPr>
        <p:grpSpPr>
          <a:xfrm>
            <a:off x="12866723" y="811983"/>
            <a:ext cx="4214677" cy="4214677"/>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22250" r="-28125"/>
              </a:stretch>
            </a:blipFill>
          </p:spPr>
          <p:txBody>
            <a:bodyPr/>
            <a:lstStyle/>
            <a:p>
              <a:endParaRPr lang="x-none">
                <a:latin typeface="Verdana" panose="020B0604030504040204" pitchFamily="34" charset="0"/>
              </a:endParaRPr>
            </a:p>
          </p:txBody>
        </p:sp>
      </p:grpSp>
      <p:sp>
        <p:nvSpPr>
          <p:cNvPr id="8" name="Freeform 8"/>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7"/>
            <a:stretch>
              <a:fillRect t="-74" b="-74"/>
            </a:stretch>
          </a:blipFill>
        </p:spPr>
        <p:txBody>
          <a:bodyPr/>
          <a:lstStyle/>
          <a:p>
            <a:endParaRPr lang="x-none">
              <a:latin typeface="Verdana" panose="020B0604030504040204" pitchFamily="34" charset="0"/>
            </a:endParaRPr>
          </a:p>
        </p:txBody>
      </p:sp>
      <p:sp>
        <p:nvSpPr>
          <p:cNvPr id="9" name="TextBox 9"/>
          <p:cNvSpPr txBox="1"/>
          <p:nvPr/>
        </p:nvSpPr>
        <p:spPr>
          <a:xfrm>
            <a:off x="1043239" y="863369"/>
            <a:ext cx="9842374" cy="1894045"/>
          </a:xfrm>
          <a:prstGeom prst="rect">
            <a:avLst/>
          </a:prstGeom>
        </p:spPr>
        <p:txBody>
          <a:bodyPr lIns="0" tIns="0" rIns="0" bIns="0" rtlCol="0" anchor="t">
            <a:spAutoFit/>
          </a:bodyPr>
          <a:lstStyle/>
          <a:p>
            <a:pPr algn="l" rtl="0">
              <a:lnSpc>
                <a:spcPts val="7799"/>
              </a:lnSpc>
            </a:pPr>
            <a:r>
              <a:rPr lang="x-none" sz="5400" b="1" u="none" baseline="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Bold"/>
              </a:rPr>
              <a:t>Intercambio rápido de ideas</a:t>
            </a:r>
          </a:p>
        </p:txBody>
      </p:sp>
      <p:grpSp>
        <p:nvGrpSpPr>
          <p:cNvPr id="10" name="Group 10"/>
          <p:cNvGrpSpPr/>
          <p:nvPr/>
        </p:nvGrpSpPr>
        <p:grpSpPr>
          <a:xfrm rot="5400000">
            <a:off x="1074716" y="4457180"/>
            <a:ext cx="500647" cy="438066"/>
            <a:chOff x="0" y="0"/>
            <a:chExt cx="812800" cy="711200"/>
          </a:xfrm>
        </p:grpSpPr>
        <p:sp>
          <p:nvSpPr>
            <p:cNvPr id="11" name="Freeform 11"/>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293374">
                <a:alpha val="89804"/>
              </a:srgbClr>
            </a:solidFill>
          </p:spPr>
          <p:txBody>
            <a:bodyPr/>
            <a:lstStyle/>
            <a:p>
              <a:endParaRPr lang="x-none">
                <a:latin typeface="Verdana" panose="020B0604030504040204" pitchFamily="34" charset="0"/>
              </a:endParaRPr>
            </a:p>
          </p:txBody>
        </p:sp>
        <p:sp>
          <p:nvSpPr>
            <p:cNvPr id="12" name="TextBox 12"/>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sp>
        <p:nvSpPr>
          <p:cNvPr id="13" name="TextBox 13"/>
          <p:cNvSpPr txBox="1"/>
          <p:nvPr/>
        </p:nvSpPr>
        <p:spPr>
          <a:xfrm>
            <a:off x="1937677" y="4397314"/>
            <a:ext cx="6343793" cy="769441"/>
          </a:xfrm>
          <a:prstGeom prst="rect">
            <a:avLst/>
          </a:prstGeom>
        </p:spPr>
        <p:txBody>
          <a:bodyPr lIns="0" tIns="0" rIns="0" bIns="0" rtlCol="0" anchor="t">
            <a:spAutoFit/>
          </a:bodyPr>
          <a:lstStyle/>
          <a:p>
            <a:pPr algn="l" rtl="0">
              <a:lnSpc>
                <a:spcPts val="3024"/>
              </a:lnSpc>
            </a:pPr>
            <a:r>
              <a:rPr lang="x-none" sz="2700"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¿Qué idea promocional funcionó bien para tu club?</a:t>
            </a:r>
          </a:p>
        </p:txBody>
      </p:sp>
      <p:grpSp>
        <p:nvGrpSpPr>
          <p:cNvPr id="14" name="Group 14"/>
          <p:cNvGrpSpPr/>
          <p:nvPr/>
        </p:nvGrpSpPr>
        <p:grpSpPr>
          <a:xfrm rot="5400000">
            <a:off x="1074716" y="7656271"/>
            <a:ext cx="500647" cy="438066"/>
            <a:chOff x="0" y="0"/>
            <a:chExt cx="812800" cy="711200"/>
          </a:xfrm>
        </p:grpSpPr>
        <p:sp>
          <p:nvSpPr>
            <p:cNvPr id="15" name="Freeform 15"/>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BB4075">
                <a:alpha val="89804"/>
              </a:srgbClr>
            </a:solidFill>
          </p:spPr>
          <p:txBody>
            <a:bodyPr/>
            <a:lstStyle/>
            <a:p>
              <a:endParaRPr lang="x-none">
                <a:latin typeface="Verdana" panose="020B0604030504040204" pitchFamily="34" charset="0"/>
              </a:endParaRPr>
            </a:p>
          </p:txBody>
        </p:sp>
        <p:sp>
          <p:nvSpPr>
            <p:cNvPr id="16" name="TextBox 16"/>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grpSp>
        <p:nvGrpSpPr>
          <p:cNvPr id="17" name="Group 17"/>
          <p:cNvGrpSpPr/>
          <p:nvPr/>
        </p:nvGrpSpPr>
        <p:grpSpPr>
          <a:xfrm rot="5400000">
            <a:off x="1074716" y="5970879"/>
            <a:ext cx="500647" cy="438066"/>
            <a:chOff x="0" y="0"/>
            <a:chExt cx="812800" cy="711200"/>
          </a:xfrm>
        </p:grpSpPr>
        <p:sp>
          <p:nvSpPr>
            <p:cNvPr id="18" name="Freeform 18"/>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518BC9">
                <a:alpha val="89804"/>
              </a:srgbClr>
            </a:solidFill>
          </p:spPr>
          <p:txBody>
            <a:bodyPr/>
            <a:lstStyle/>
            <a:p>
              <a:endParaRPr lang="x-none">
                <a:latin typeface="Verdana" panose="020B0604030504040204" pitchFamily="34" charset="0"/>
              </a:endParaRPr>
            </a:p>
          </p:txBody>
        </p:sp>
        <p:sp>
          <p:nvSpPr>
            <p:cNvPr id="19" name="TextBox 19"/>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sp>
        <p:nvSpPr>
          <p:cNvPr id="20" name="TextBox 20"/>
          <p:cNvSpPr txBox="1"/>
          <p:nvPr/>
        </p:nvSpPr>
        <p:spPr>
          <a:xfrm>
            <a:off x="1947946" y="5911013"/>
            <a:ext cx="6608837" cy="1154162"/>
          </a:xfrm>
          <a:prstGeom prst="rect">
            <a:avLst/>
          </a:prstGeom>
        </p:spPr>
        <p:txBody>
          <a:bodyPr lIns="0" tIns="0" rIns="0" bIns="0" rtlCol="0" anchor="t">
            <a:spAutoFit/>
          </a:bodyPr>
          <a:lstStyle/>
          <a:p>
            <a:pPr algn="l" rtl="0">
              <a:lnSpc>
                <a:spcPts val="3024"/>
              </a:lnSpc>
            </a:pPr>
            <a:r>
              <a:rPr lang="x-none" sz="2700"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¿Qué has visto hacer a otra organización que </a:t>
            </a:r>
            <a:r>
              <a:rPr lang="x-none" sz="2700" u="sng"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podría</a:t>
            </a:r>
            <a:r>
              <a:rPr lang="x-none" sz="2700"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 funcionar para tu club?</a:t>
            </a:r>
          </a:p>
        </p:txBody>
      </p:sp>
      <p:sp>
        <p:nvSpPr>
          <p:cNvPr id="21" name="TextBox 21"/>
          <p:cNvSpPr txBox="1"/>
          <p:nvPr/>
        </p:nvSpPr>
        <p:spPr>
          <a:xfrm>
            <a:off x="1937677" y="7629110"/>
            <a:ext cx="6343793" cy="769441"/>
          </a:xfrm>
          <a:prstGeom prst="rect">
            <a:avLst/>
          </a:prstGeom>
        </p:spPr>
        <p:txBody>
          <a:bodyPr lIns="0" tIns="0" rIns="0" bIns="0" rtlCol="0" anchor="t">
            <a:spAutoFit/>
          </a:bodyPr>
          <a:lstStyle/>
          <a:p>
            <a:pPr algn="l" rtl="0">
              <a:lnSpc>
                <a:spcPts val="3024"/>
              </a:lnSpc>
            </a:pPr>
            <a:r>
              <a:rPr lang="x-none" sz="2700"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¿Qué nueva idea promocional le gustaría probar a tu club?</a:t>
            </a:r>
          </a:p>
        </p:txBody>
      </p:sp>
      <p:sp>
        <p:nvSpPr>
          <p:cNvPr id="22" name="TextBox 22"/>
          <p:cNvSpPr txBox="1"/>
          <p:nvPr/>
        </p:nvSpPr>
        <p:spPr>
          <a:xfrm>
            <a:off x="1043239" y="2926689"/>
            <a:ext cx="8153208" cy="692497"/>
          </a:xfrm>
          <a:prstGeom prst="rect">
            <a:avLst/>
          </a:prstGeom>
        </p:spPr>
        <p:txBody>
          <a:bodyPr lIns="0" tIns="0" rIns="0" bIns="0" rtlCol="0" anchor="t">
            <a:spAutoFit/>
          </a:bodyPr>
          <a:lstStyle/>
          <a:p>
            <a:pPr algn="l" rtl="0">
              <a:lnSpc>
                <a:spcPts val="5399"/>
              </a:lnSpc>
            </a:pPr>
            <a:r>
              <a:rPr lang="x-none" sz="4500" b="1" u="none" baseline="0">
                <a:solidFill>
                  <a:srgbClr val="518BC9"/>
                </a:solidFill>
                <a:latin typeface="Verdana" panose="020B0604030504040204" pitchFamily="34" charset="0"/>
                <a:ea typeface="Verdana" panose="020B0604030504040204" pitchFamily="34" charset="0"/>
                <a:cs typeface="Verdana" panose="020B0604030504040204" pitchFamily="34" charset="0"/>
                <a:sym typeface="Calibri (MS) Bold"/>
              </a:rPr>
              <a:t>Una idea. Una oración.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28750" y="2947290"/>
            <a:ext cx="2286000" cy="2286000"/>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14102" r="-14102"/>
              </a:stretch>
            </a:blipFill>
            <a:ln w="95250" cap="sq">
              <a:solidFill>
                <a:srgbClr val="518BC9"/>
              </a:solidFill>
              <a:prstDash val="solid"/>
              <a:miter/>
            </a:ln>
          </p:spPr>
          <p:txBody>
            <a:bodyPr/>
            <a:lstStyle/>
            <a:p>
              <a:endParaRPr lang="x-none">
                <a:latin typeface="Verdana" panose="020B0604030504040204" pitchFamily="34" charset="0"/>
              </a:endParaRPr>
            </a:p>
          </p:txBody>
        </p:sp>
      </p:grpSp>
      <p:grpSp>
        <p:nvGrpSpPr>
          <p:cNvPr id="4" name="Group 4"/>
          <p:cNvGrpSpPr/>
          <p:nvPr/>
        </p:nvGrpSpPr>
        <p:grpSpPr>
          <a:xfrm>
            <a:off x="8001000" y="2947290"/>
            <a:ext cx="2286000" cy="2286000"/>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10975" r="-10975"/>
              </a:stretch>
            </a:blipFill>
            <a:ln w="95250" cap="sq">
              <a:solidFill>
                <a:srgbClr val="518BC9"/>
              </a:solidFill>
              <a:prstDash val="solid"/>
              <a:miter/>
            </a:ln>
          </p:spPr>
          <p:txBody>
            <a:bodyPr/>
            <a:lstStyle/>
            <a:p>
              <a:endParaRPr lang="x-none">
                <a:latin typeface="Verdana" panose="020B0604030504040204" pitchFamily="34" charset="0"/>
              </a:endParaRPr>
            </a:p>
          </p:txBody>
        </p:sp>
      </p:grpSp>
      <p:grpSp>
        <p:nvGrpSpPr>
          <p:cNvPr id="6" name="Group 6"/>
          <p:cNvGrpSpPr/>
          <p:nvPr/>
        </p:nvGrpSpPr>
        <p:grpSpPr>
          <a:xfrm>
            <a:off x="4714875" y="2947290"/>
            <a:ext cx="2286000" cy="228600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18493" r="-18493"/>
              </a:stretch>
            </a:blipFill>
            <a:ln w="95250" cap="sq">
              <a:solidFill>
                <a:srgbClr val="518BC9"/>
              </a:solidFill>
              <a:prstDash val="solid"/>
              <a:miter/>
            </a:ln>
          </p:spPr>
          <p:txBody>
            <a:bodyPr/>
            <a:lstStyle/>
            <a:p>
              <a:endParaRPr lang="x-none">
                <a:latin typeface="Verdana" panose="020B0604030504040204" pitchFamily="34" charset="0"/>
              </a:endParaRPr>
            </a:p>
          </p:txBody>
        </p:sp>
      </p:grpSp>
      <p:grpSp>
        <p:nvGrpSpPr>
          <p:cNvPr id="8" name="Group 8"/>
          <p:cNvGrpSpPr/>
          <p:nvPr/>
        </p:nvGrpSpPr>
        <p:grpSpPr>
          <a:xfrm>
            <a:off x="11287125" y="2947290"/>
            <a:ext cx="2286000" cy="2286000"/>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14102" r="-14102"/>
              </a:stretch>
            </a:blipFill>
            <a:ln w="95250" cap="sq">
              <a:solidFill>
                <a:srgbClr val="518BC9"/>
              </a:solidFill>
              <a:prstDash val="solid"/>
              <a:miter/>
            </a:ln>
          </p:spPr>
          <p:txBody>
            <a:bodyPr/>
            <a:lstStyle/>
            <a:p>
              <a:endParaRPr lang="x-none">
                <a:latin typeface="Verdana" panose="020B0604030504040204" pitchFamily="34" charset="0"/>
              </a:endParaRPr>
            </a:p>
          </p:txBody>
        </p:sp>
      </p:grpSp>
      <p:sp>
        <p:nvSpPr>
          <p:cNvPr id="10" name="TextBox 10"/>
          <p:cNvSpPr txBox="1"/>
          <p:nvPr/>
        </p:nvSpPr>
        <p:spPr>
          <a:xfrm>
            <a:off x="4965520" y="782072"/>
            <a:ext cx="8324690" cy="1048044"/>
          </a:xfrm>
          <a:prstGeom prst="rect">
            <a:avLst/>
          </a:prstGeom>
        </p:spPr>
        <p:txBody>
          <a:bodyPr lIns="0" tIns="0" rIns="0" bIns="0" rtlCol="0" anchor="t">
            <a:spAutoFit/>
          </a:bodyPr>
          <a:lstStyle/>
          <a:p>
            <a:pPr algn="ctr" rtl="0">
              <a:lnSpc>
                <a:spcPts val="9100"/>
              </a:lnSpc>
            </a:pPr>
            <a:r>
              <a:rPr lang="x-none" sz="6500" b="1" u="none" baseline="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Bold"/>
              </a:rPr>
              <a:t>Cada</a:t>
            </a:r>
          </a:p>
        </p:txBody>
      </p:sp>
      <p:sp>
        <p:nvSpPr>
          <p:cNvPr id="11" name="TextBox 11"/>
          <p:cNvSpPr txBox="1"/>
          <p:nvPr/>
        </p:nvSpPr>
        <p:spPr>
          <a:xfrm>
            <a:off x="1333500" y="5595240"/>
            <a:ext cx="2476500" cy="307777"/>
          </a:xfrm>
          <a:prstGeom prst="rect">
            <a:avLst/>
          </a:prstGeom>
        </p:spPr>
        <p:txBody>
          <a:bodyPr lIns="0" tIns="0" rIns="0" bIns="0" rtlCol="0" anchor="t">
            <a:spAutoFit/>
          </a:bodyPr>
          <a:lstStyle/>
          <a:p>
            <a:pPr marL="0" lvl="1" indent="0" algn="ctr" rtl="0">
              <a:spcBef>
                <a:spcPct val="0"/>
              </a:spcBef>
            </a:pPr>
            <a:r>
              <a:rPr lang="x-none" sz="2000" b="1" u="none" spc="63" baseline="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Bold"/>
              </a:rPr>
              <a:t>Historia</a:t>
            </a:r>
          </a:p>
        </p:txBody>
      </p:sp>
      <p:sp>
        <p:nvSpPr>
          <p:cNvPr id="12" name="TextBox 12"/>
          <p:cNvSpPr txBox="1"/>
          <p:nvPr/>
        </p:nvSpPr>
        <p:spPr>
          <a:xfrm>
            <a:off x="4619625" y="5595240"/>
            <a:ext cx="2476500" cy="307777"/>
          </a:xfrm>
          <a:prstGeom prst="rect">
            <a:avLst/>
          </a:prstGeom>
        </p:spPr>
        <p:txBody>
          <a:bodyPr lIns="0" tIns="0" rIns="0" bIns="0" rtlCol="0" anchor="t">
            <a:spAutoFit/>
          </a:bodyPr>
          <a:lstStyle/>
          <a:p>
            <a:pPr marL="0" lvl="1" indent="0" algn="ctr" rtl="0">
              <a:spcBef>
                <a:spcPct val="0"/>
              </a:spcBef>
            </a:pPr>
            <a:r>
              <a:rPr lang="x-none" sz="2000" b="1" u="none" spc="63" baseline="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Bold"/>
              </a:rPr>
              <a:t>Alianza</a:t>
            </a:r>
          </a:p>
        </p:txBody>
      </p:sp>
      <p:sp>
        <p:nvSpPr>
          <p:cNvPr id="13" name="TextBox 13"/>
          <p:cNvSpPr txBox="1"/>
          <p:nvPr/>
        </p:nvSpPr>
        <p:spPr>
          <a:xfrm>
            <a:off x="7905750" y="5595240"/>
            <a:ext cx="2476500" cy="615553"/>
          </a:xfrm>
          <a:prstGeom prst="rect">
            <a:avLst/>
          </a:prstGeom>
        </p:spPr>
        <p:txBody>
          <a:bodyPr lIns="0" tIns="0" rIns="0" bIns="0" rtlCol="0" anchor="t">
            <a:spAutoFit/>
          </a:bodyPr>
          <a:lstStyle/>
          <a:p>
            <a:pPr marL="0" lvl="1" indent="0" algn="ctr" rtl="0">
              <a:spcBef>
                <a:spcPct val="0"/>
              </a:spcBef>
            </a:pPr>
            <a:r>
              <a:rPr lang="x-none" sz="2000" b="1" u="none" spc="63"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Bold"/>
              </a:rPr>
              <a:t>Mención en los medios</a:t>
            </a:r>
          </a:p>
        </p:txBody>
      </p:sp>
      <p:sp>
        <p:nvSpPr>
          <p:cNvPr id="14" name="TextBox 14"/>
          <p:cNvSpPr txBox="1"/>
          <p:nvPr/>
        </p:nvSpPr>
        <p:spPr>
          <a:xfrm>
            <a:off x="11191875" y="5595240"/>
            <a:ext cx="2476500" cy="615553"/>
          </a:xfrm>
          <a:prstGeom prst="rect">
            <a:avLst/>
          </a:prstGeom>
        </p:spPr>
        <p:txBody>
          <a:bodyPr lIns="0" tIns="0" rIns="0" bIns="0" rtlCol="0" anchor="t">
            <a:spAutoFit/>
          </a:bodyPr>
          <a:lstStyle/>
          <a:p>
            <a:pPr marL="0" lvl="1" indent="0" algn="ctr" rtl="0">
              <a:spcBef>
                <a:spcPct val="0"/>
              </a:spcBef>
            </a:pPr>
            <a:r>
              <a:rPr lang="x-none" sz="2000" b="1" u="none" spc="63" baseline="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Bold"/>
              </a:rPr>
              <a:t>Publicación en redes sociales</a:t>
            </a:r>
          </a:p>
        </p:txBody>
      </p:sp>
      <p:sp>
        <p:nvSpPr>
          <p:cNvPr id="15" name="TextBox 15"/>
          <p:cNvSpPr txBox="1"/>
          <p:nvPr/>
        </p:nvSpPr>
        <p:spPr>
          <a:xfrm>
            <a:off x="14325600" y="5595240"/>
            <a:ext cx="2781300" cy="307777"/>
          </a:xfrm>
          <a:prstGeom prst="rect">
            <a:avLst/>
          </a:prstGeom>
        </p:spPr>
        <p:txBody>
          <a:bodyPr lIns="0" tIns="0" rIns="0" bIns="0" rtlCol="0" anchor="t">
            <a:spAutoFit/>
          </a:bodyPr>
          <a:lstStyle/>
          <a:p>
            <a:pPr algn="ctr" rtl="0"/>
            <a:r>
              <a:rPr lang="x-none" sz="2000" b="1" u="none" baseline="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Bold"/>
              </a:rPr>
              <a:t>Evento comunitario</a:t>
            </a:r>
          </a:p>
        </p:txBody>
      </p:sp>
      <p:sp>
        <p:nvSpPr>
          <p:cNvPr id="16" name="TextBox 16"/>
          <p:cNvSpPr txBox="1"/>
          <p:nvPr/>
        </p:nvSpPr>
        <p:spPr>
          <a:xfrm>
            <a:off x="1428750" y="7069730"/>
            <a:ext cx="15678150" cy="712246"/>
          </a:xfrm>
          <a:prstGeom prst="rect">
            <a:avLst/>
          </a:prstGeom>
        </p:spPr>
        <p:txBody>
          <a:bodyPr wrap="square" lIns="0" tIns="0" rIns="0" bIns="0" rtlCol="0" anchor="t">
            <a:spAutoFit/>
          </a:bodyPr>
          <a:lstStyle/>
          <a:p>
            <a:pPr algn="ctr" rtl="0">
              <a:lnSpc>
                <a:spcPts val="6299"/>
              </a:lnSpc>
              <a:spcBef>
                <a:spcPct val="0"/>
              </a:spcBef>
            </a:pPr>
            <a:r>
              <a:rPr lang="x-none" sz="4000" u="none" spc="99" baseline="0" dirty="0">
                <a:solidFill>
                  <a:srgbClr val="518BC9"/>
                </a:solidFill>
                <a:latin typeface="Verdana" panose="020B0604030504040204" pitchFamily="34" charset="0"/>
                <a:ea typeface="Verdana" panose="020B0604030504040204" pitchFamily="34" charset="0"/>
                <a:cs typeface="Verdana" panose="020B0604030504040204" pitchFamily="34" charset="0"/>
                <a:sym typeface="Calibri (MS)"/>
              </a:rPr>
              <a:t>...¡ayuda a que más personas descubran Soroptimist!</a:t>
            </a:r>
          </a:p>
        </p:txBody>
      </p:sp>
      <p:grpSp>
        <p:nvGrpSpPr>
          <p:cNvPr id="17" name="Group 17"/>
          <p:cNvGrpSpPr/>
          <p:nvPr/>
        </p:nvGrpSpPr>
        <p:grpSpPr>
          <a:xfrm>
            <a:off x="14573250" y="2947290"/>
            <a:ext cx="2286000" cy="2286000"/>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25187" r="-25187"/>
              </a:stretch>
            </a:blipFill>
            <a:ln w="95250" cap="sq">
              <a:solidFill>
                <a:srgbClr val="518BC9"/>
              </a:solidFill>
              <a:prstDash val="solid"/>
              <a:miter/>
            </a:ln>
          </p:spPr>
          <p:txBody>
            <a:bodyPr/>
            <a:lstStyle/>
            <a:p>
              <a:endParaRPr lang="x-none">
                <a:latin typeface="Verdana" panose="020B0604030504040204" pitchFamily="34" charset="0"/>
              </a:endParaRPr>
            </a:p>
          </p:txBody>
        </p:sp>
      </p:grpSp>
      <p:grpSp>
        <p:nvGrpSpPr>
          <p:cNvPr id="19" name="Group 19"/>
          <p:cNvGrpSpPr/>
          <p:nvPr/>
        </p:nvGrpSpPr>
        <p:grpSpPr>
          <a:xfrm>
            <a:off x="-674710" y="8498591"/>
            <a:ext cx="19281670" cy="2271793"/>
            <a:chOff x="0" y="0"/>
            <a:chExt cx="5078300" cy="598332"/>
          </a:xfrm>
        </p:grpSpPr>
        <p:sp>
          <p:nvSpPr>
            <p:cNvPr id="20" name="Freeform 20"/>
            <p:cNvSpPr/>
            <p:nvPr/>
          </p:nvSpPr>
          <p:spPr>
            <a:xfrm>
              <a:off x="0" y="0"/>
              <a:ext cx="5078300" cy="598332"/>
            </a:xfrm>
            <a:custGeom>
              <a:avLst/>
              <a:gdLst/>
              <a:ahLst/>
              <a:cxnLst/>
              <a:rect l="l" t="t" r="r" b="b"/>
              <a:pathLst>
                <a:path w="5078300" h="598332">
                  <a:moveTo>
                    <a:pt x="0" y="0"/>
                  </a:moveTo>
                  <a:lnTo>
                    <a:pt x="5078300" y="0"/>
                  </a:lnTo>
                  <a:lnTo>
                    <a:pt x="5078300" y="598332"/>
                  </a:lnTo>
                  <a:lnTo>
                    <a:pt x="0" y="598332"/>
                  </a:lnTo>
                  <a:close/>
                </a:path>
              </a:pathLst>
            </a:custGeom>
            <a:gradFill rotWithShape="1">
              <a:gsLst>
                <a:gs pos="0">
                  <a:srgbClr val="649CDC">
                    <a:alpha val="100000"/>
                  </a:srgbClr>
                </a:gs>
                <a:gs pos="100000">
                  <a:srgbClr val="19317D">
                    <a:alpha val="100000"/>
                  </a:srgbClr>
                </a:gs>
              </a:gsLst>
              <a:lin ang="0"/>
            </a:gradFill>
          </p:spPr>
          <p:txBody>
            <a:bodyPr/>
            <a:lstStyle/>
            <a:p>
              <a:endParaRPr lang="x-none">
                <a:latin typeface="Verdana" panose="020B0604030504040204" pitchFamily="34" charset="0"/>
              </a:endParaRPr>
            </a:p>
          </p:txBody>
        </p:sp>
        <p:sp>
          <p:nvSpPr>
            <p:cNvPr id="21" name="TextBox 21"/>
            <p:cNvSpPr txBox="1"/>
            <p:nvPr/>
          </p:nvSpPr>
          <p:spPr>
            <a:xfrm>
              <a:off x="0" y="-38100"/>
              <a:ext cx="5078300" cy="636432"/>
            </a:xfrm>
            <a:prstGeom prst="rect">
              <a:avLst/>
            </a:prstGeom>
          </p:spPr>
          <p:txBody>
            <a:bodyPr lIns="50800" tIns="50800" rIns="50800" bIns="50800" rtlCol="0" anchor="ctr"/>
            <a:lstStyle/>
            <a:p>
              <a:pPr algn="ctr" rtl="0">
                <a:lnSpc>
                  <a:spcPts val="2659"/>
                </a:lnSpc>
              </a:pPr>
              <a:endParaRPr dirty="0">
                <a:latin typeface="Verdana" panose="020B0604030504040204" pitchFamily="34" charset="0"/>
              </a:endParaRPr>
            </a:p>
          </p:txBody>
        </p:sp>
      </p:grpSp>
      <p:sp>
        <p:nvSpPr>
          <p:cNvPr id="22" name="Freeform 22"/>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8"/>
            <a:stretch>
              <a:fillRect t="-74" b="-74"/>
            </a:stretch>
          </a:blipFill>
        </p:spPr>
        <p:txBody>
          <a:bodyPr/>
          <a:lstStyle/>
          <a:p>
            <a:endParaRPr lang="x-none">
              <a:latin typeface="Verdana" panose="020B060403050404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518BC9"/>
            </a:solidFill>
          </p:spPr>
          <p:txBody>
            <a:bodyPr/>
            <a:lstStyle/>
            <a:p>
              <a:endParaRPr lang="x-none">
                <a:latin typeface="Verdana" panose="020B0604030504040204" pitchFamily="34" charset="0"/>
              </a:endParaRPr>
            </a:p>
          </p:txBody>
        </p:sp>
        <p:sp>
          <p:nvSpPr>
            <p:cNvPr id="4" name="TextBox 4"/>
            <p:cNvSpPr txBox="1"/>
            <p:nvPr/>
          </p:nvSpPr>
          <p:spPr>
            <a:xfrm>
              <a:off x="0" y="-66675"/>
              <a:ext cx="4816593" cy="2776008"/>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sp>
        <p:nvSpPr>
          <p:cNvPr id="5" name="Freeform 5"/>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3"/>
            <a:stretch>
              <a:fillRect t="-74" b="-74"/>
            </a:stretch>
          </a:blipFill>
        </p:spPr>
        <p:txBody>
          <a:bodyPr/>
          <a:lstStyle/>
          <a:p>
            <a:endParaRPr lang="x-none">
              <a:latin typeface="Verdana" panose="020B0604030504040204" pitchFamily="34" charset="0"/>
            </a:endParaRPr>
          </a:p>
        </p:txBody>
      </p:sp>
      <p:sp>
        <p:nvSpPr>
          <p:cNvPr id="6" name="Freeform 6"/>
          <p:cNvSpPr/>
          <p:nvPr/>
        </p:nvSpPr>
        <p:spPr>
          <a:xfrm>
            <a:off x="0" y="0"/>
            <a:ext cx="18288000" cy="10698480"/>
          </a:xfrm>
          <a:custGeom>
            <a:avLst/>
            <a:gdLst/>
            <a:ahLst/>
            <a:cxnLst/>
            <a:rect l="l" t="t" r="r" b="b"/>
            <a:pathLst>
              <a:path w="18288000" h="10698480">
                <a:moveTo>
                  <a:pt x="0" y="0"/>
                </a:moveTo>
                <a:lnTo>
                  <a:pt x="18288000" y="0"/>
                </a:lnTo>
                <a:lnTo>
                  <a:pt x="18288000" y="10698480"/>
                </a:lnTo>
                <a:lnTo>
                  <a:pt x="0" y="10698480"/>
                </a:lnTo>
                <a:lnTo>
                  <a:pt x="0" y="0"/>
                </a:lnTo>
                <a:close/>
              </a:path>
            </a:pathLst>
          </a:custGeom>
          <a:blipFill>
            <a:blip r:embed="rId4">
              <a:alphaModFix amt="14000"/>
            </a:blip>
            <a:stretch>
              <a:fillRect/>
            </a:stretch>
          </a:blipFill>
        </p:spPr>
        <p:txBody>
          <a:bodyPr/>
          <a:lstStyle/>
          <a:p>
            <a:endParaRPr lang="x-none">
              <a:latin typeface="Verdana" panose="020B0604030504040204" pitchFamily="34" charset="0"/>
            </a:endParaRPr>
          </a:p>
        </p:txBody>
      </p:sp>
      <p:grpSp>
        <p:nvGrpSpPr>
          <p:cNvPr id="7" name="Group 7"/>
          <p:cNvGrpSpPr/>
          <p:nvPr/>
        </p:nvGrpSpPr>
        <p:grpSpPr>
          <a:xfrm>
            <a:off x="2356468" y="4484977"/>
            <a:ext cx="13575065" cy="4173546"/>
            <a:chOff x="0" y="-152400"/>
            <a:chExt cx="18100086" cy="5564727"/>
          </a:xfrm>
        </p:grpSpPr>
        <p:sp>
          <p:nvSpPr>
            <p:cNvPr id="8" name="TextBox 8"/>
            <p:cNvSpPr txBox="1"/>
            <p:nvPr/>
          </p:nvSpPr>
          <p:spPr>
            <a:xfrm>
              <a:off x="0" y="-152400"/>
              <a:ext cx="18100086" cy="2958845"/>
            </a:xfrm>
            <a:prstGeom prst="rect">
              <a:avLst/>
            </a:prstGeom>
          </p:spPr>
          <p:txBody>
            <a:bodyPr lIns="0" tIns="0" rIns="0" bIns="0" rtlCol="0" anchor="t">
              <a:spAutoFit/>
            </a:bodyPr>
            <a:lstStyle/>
            <a:p>
              <a:pPr algn="ctr" rtl="0">
                <a:lnSpc>
                  <a:spcPts val="8999"/>
                </a:lnSpc>
              </a:pPr>
              <a:r>
                <a:rPr lang="x-none" sz="7499" b="1" u="none" baseline="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¡Juntas, ampliamos nuestro impacto!</a:t>
              </a:r>
            </a:p>
          </p:txBody>
        </p:sp>
        <p:sp>
          <p:nvSpPr>
            <p:cNvPr id="9" name="TextBox 9"/>
            <p:cNvSpPr txBox="1"/>
            <p:nvPr/>
          </p:nvSpPr>
          <p:spPr>
            <a:xfrm>
              <a:off x="6220737" y="4656051"/>
              <a:ext cx="11159526" cy="756276"/>
            </a:xfrm>
            <a:prstGeom prst="rect">
              <a:avLst/>
            </a:prstGeom>
          </p:spPr>
          <p:txBody>
            <a:bodyPr lIns="0" tIns="0" rIns="0" bIns="0" rtlCol="0" anchor="t">
              <a:spAutoFit/>
            </a:bodyPr>
            <a:lstStyle/>
            <a:p>
              <a:pPr algn="l" rtl="0">
                <a:lnSpc>
                  <a:spcPts val="5400"/>
                </a:lnSpc>
              </a:pPr>
              <a:endParaRPr dirty="0">
                <a:latin typeface="Verdana" panose="020B0604030504040204" pitchFamily="34" charset="0"/>
              </a:endParaR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1311</Words>
  <Application>Microsoft Macintosh PowerPoint</Application>
  <PresentationFormat>Custom</PresentationFormat>
  <Paragraphs>123</Paragraphs>
  <Slides>6</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Verdana</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 Fall Meetings - Recognition</dc:title>
  <cp:lastModifiedBy>Zoe Wainer</cp:lastModifiedBy>
  <cp:revision>5</cp:revision>
  <dcterms:created xsi:type="dcterms:W3CDTF">2006-08-16T00:00:00Z</dcterms:created>
  <dcterms:modified xsi:type="dcterms:W3CDTF">2026-08-19T18:01:02Z</dcterms:modified>
  <dc:identifier>DAHSFz6G12s</dc:identifier>
</cp:coreProperties>
</file>