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embeddedFontLst>
    <p:embeddedFont>
      <p:font typeface="Calibri (MS)" panose="020B0604020202020204" charset="0"/>
      <p:regular r:id="rId9"/>
    </p:embeddedFont>
    <p:embeddedFont>
      <p:font typeface="Calibri (MS) Bold" panose="020B0604020202020204" charset="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a:t>
            </a:r>
          </a:p>
          <a:p>
            <a:endParaRPr lang="en-US"/>
          </a:p>
          <a:p>
            <a:r>
              <a:rPr lang="en-US"/>
              <a:t>Today we're going to do something a little different. Instead of a traditional presentation, this is going to be an idea exchange.</a:t>
            </a:r>
          </a:p>
          <a:p>
            <a:endParaRPr lang="en-US"/>
          </a:p>
          <a:p>
            <a:r>
              <a:rPr lang="en-US"/>
              <a:t>Every club is unique. You serve different communities, try different approaches, and every club has discovered something worth sharing. You may have found a promotional idea that worked really well, or you may have seen another organization do something that made you think, "We could do something like that."</a:t>
            </a:r>
          </a:p>
          <a:p>
            <a:endParaRPr lang="en-US"/>
          </a:p>
          <a:p>
            <a:r>
              <a:rPr lang="en-US"/>
              <a:t>By sharing those ideas today, we can learn from one another and build a collection of practical ideas that clubs across our federation can use.</a:t>
            </a:r>
          </a:p>
          <a:p>
            <a:endParaRPr lang="en-US"/>
          </a:p>
          <a:p>
            <a:r>
              <a:rPr lang="en-US"/>
              <a:t>How it will work: I'm going to ask a few questions about how your club promotes itself and connects with your community. As you share your ideas, I'll jot them down and send them to the Marketing &amp; Communications Team at SIA Headquarters. They'll combine ideas from all participating regions, and some may be featured on the SIA blog or inspire future resources for clubs.</a:t>
            </a:r>
          </a:p>
          <a:p>
            <a:endParaRPr lang="en-US"/>
          </a:p>
          <a:p>
            <a:r>
              <a:rPr lang="en-US"/>
              <a:t>So don't worry about having the "perfect" answer. Today's goal isn't to find the best idea—it's to collect as many ideas as we can. You never know which suggestion might inspire another club's next great PR success.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think about promoting our clubs, many of us naturally think about Facebook, local newspapers, flyers, or community events.</a:t>
            </a:r>
          </a:p>
          <a:p>
            <a:r>
              <a:rPr lang="en-US"/>
              <a:t>Those are all valuable tools and should absolutely remain part of our communications toolbox.</a:t>
            </a:r>
          </a:p>
          <a:p>
            <a:endParaRPr lang="en-US"/>
          </a:p>
          <a:p>
            <a:r>
              <a:rPr lang="en-US"/>
              <a:t>But communities are adapting to the world around them. Technology is evolving. And the ways people find out about new organizations are changing, too.</a:t>
            </a:r>
          </a:p>
          <a:p>
            <a:endParaRPr lang="en-US"/>
          </a:p>
          <a:p>
            <a:r>
              <a:rPr lang="en-US"/>
              <a:t>That gives us an opportunity to think a little differently.</a:t>
            </a:r>
          </a:p>
          <a:p>
            <a:r>
              <a:rPr lang="en-US"/>
              <a:t>Maybe it's partnering with another organization instead of hosting an event on your own.</a:t>
            </a:r>
          </a:p>
          <a:p>
            <a:r>
              <a:rPr lang="en-US"/>
              <a:t>Maybe it's creating a short video instead of posting another photo album on social media.</a:t>
            </a:r>
          </a:p>
          <a:p>
            <a:endParaRPr lang="en-US"/>
          </a:p>
          <a:p>
            <a:r>
              <a:rPr lang="en-US"/>
              <a:t>Or maybe it's sharing the story of one woman or girl whose life was changed because of your club's fundraiser, instead of simply reporting how many people attended your fundraising event.</a:t>
            </a:r>
          </a:p>
          <a:p>
            <a:endParaRPr lang="en-US"/>
          </a:p>
          <a:p>
            <a:r>
              <a:rPr lang="en-US"/>
              <a:t>Sometimes the biggest impact comes from telling a familiar story in a new way or reaching people in a place you hadn't considered before.</a:t>
            </a:r>
          </a:p>
          <a:p>
            <a:endParaRPr lang="en-US"/>
          </a:p>
          <a:p>
            <a:r>
              <a:rPr lang="en-US"/>
              <a:t>And that's hopefully what we're going to figure out together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begin! I'm going to ask three questions. For each question, simply raise your hand and share one idea in one sentence. We aren't looking for long explanations—we're trying to collect as many ideas as possible.</a:t>
            </a:r>
          </a:p>
          <a:p>
            <a:endParaRPr lang="en-US"/>
          </a:p>
          <a:p>
            <a:r>
              <a:rPr lang="en-US"/>
              <a:t>I'll pause briefly after each response so I can capture the key idea, and then we'll keep the conversation moving.</a:t>
            </a:r>
          </a:p>
          <a:p>
            <a:endParaRPr lang="en-US"/>
          </a:p>
          <a:p>
            <a:r>
              <a:rPr lang="en-US"/>
              <a:t>Are you ready?</a:t>
            </a:r>
          </a:p>
          <a:p>
            <a:endParaRPr lang="en-US"/>
          </a:p>
          <a:p>
            <a:r>
              <a:rPr lang="en-US"/>
              <a:t>Question 1</a:t>
            </a:r>
          </a:p>
          <a:p>
            <a:r>
              <a:rPr lang="en-US"/>
              <a:t>What's one promotional idea that worked well for your club? Something you did that was successful. </a:t>
            </a:r>
          </a:p>
          <a:p>
            <a:endParaRPr lang="en-US"/>
          </a:p>
          <a:p>
            <a:r>
              <a:rPr lang="en-US"/>
              <a:t>(Allow a few responses.)</a:t>
            </a:r>
          </a:p>
          <a:p>
            <a:endParaRPr lang="en-US"/>
          </a:p>
          <a:p>
            <a:r>
              <a:rPr lang="en-US"/>
              <a:t>Wonderful! Look how many ideas we've already collected.</a:t>
            </a:r>
          </a:p>
          <a:p>
            <a:endParaRPr lang="en-US"/>
          </a:p>
          <a:p>
            <a:r>
              <a:rPr lang="en-US"/>
              <a:t>Question 2</a:t>
            </a:r>
          </a:p>
          <a:p>
            <a:r>
              <a:rPr lang="en-US"/>
              <a:t>What's something you've seen another NGO, school, business, or community organization do that could work for your club?</a:t>
            </a:r>
          </a:p>
          <a:p>
            <a:endParaRPr lang="en-US"/>
          </a:p>
          <a:p>
            <a:r>
              <a:rPr lang="en-US"/>
              <a:t>(Again, collect several responses.)</a:t>
            </a:r>
          </a:p>
          <a:p>
            <a:endParaRPr lang="en-US"/>
          </a:p>
          <a:p>
            <a:r>
              <a:rPr lang="en-US"/>
              <a:t>Great! Some of the best ideas come from simply noticing what others are doing and adapting it to fit our own communities and club goals.</a:t>
            </a:r>
          </a:p>
          <a:p>
            <a:endParaRPr lang="en-US"/>
          </a:p>
          <a:p>
            <a:r>
              <a:rPr lang="en-US"/>
              <a:t>Question 3</a:t>
            </a:r>
          </a:p>
          <a:p>
            <a:r>
              <a:rPr lang="en-US"/>
              <a:t>What's one new promotional idea your club would like to try this year? </a:t>
            </a:r>
          </a:p>
          <a:p>
            <a:endParaRPr lang="en-US"/>
          </a:p>
          <a:p>
            <a:r>
              <a:rPr lang="en-US"/>
              <a:t>Try to think of something that was not already mentioned today. It could be something simple or something ambitious. If it’s an idea you think could improve your club’s visibility, we'd love to hear it!</a:t>
            </a:r>
          </a:p>
          <a:p>
            <a:endParaRPr lang="en-US"/>
          </a:p>
          <a:p>
            <a:r>
              <a:rPr lang="en-US"/>
              <a:t>(Collect several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Great job, everyone! Look at what we've accomplished—together, we've created a great list of ideas, which I hope are helpful and productive.</a:t>
            </a:r>
          </a:p>
          <a:p>
            <a:endParaRPr lang="en-US"/>
          </a:p>
          <a:p>
            <a:r>
              <a:rPr lang="en-US"/>
              <a:t>Show of hands—how many of you heard at least one idea today that you'd like to take back and share with your club?</a:t>
            </a:r>
          </a:p>
          <a:p>
            <a:endParaRPr lang="en-US"/>
          </a:p>
          <a:p>
            <a:r>
              <a:rPr lang="en-US"/>
              <a:t>(Pause and acknowledge the responses.)</a:t>
            </a:r>
          </a:p>
          <a:p>
            <a:endParaRPr lang="en-US"/>
          </a:p>
          <a:p>
            <a:r>
              <a:rPr lang="en-US"/>
              <a:t>That's wonderful—and that's exactly what today's conversation was all about.</a:t>
            </a:r>
          </a:p>
          <a:p>
            <a:endParaRPr lang="en-US"/>
          </a:p>
          <a:p>
            <a:r>
              <a:rPr lang="en-US"/>
              <a:t>Everything we've talked about today comes back to one important goal: helping more people learn who we are and the difference Soroptimists make in our communities.</a:t>
            </a:r>
          </a:p>
          <a:p>
            <a:endParaRPr lang="en-US"/>
          </a:p>
          <a:p>
            <a:r>
              <a:rPr lang="en-US"/>
              <a:t>Every story you share...</a:t>
            </a:r>
          </a:p>
          <a:p>
            <a:r>
              <a:rPr lang="en-US"/>
              <a:t>Every partnership you build...</a:t>
            </a:r>
          </a:p>
          <a:p>
            <a:r>
              <a:rPr lang="en-US"/>
              <a:t>Every media mention...</a:t>
            </a:r>
          </a:p>
          <a:p>
            <a:r>
              <a:rPr lang="en-US"/>
              <a:t>Every social media post...</a:t>
            </a:r>
          </a:p>
          <a:p>
            <a:r>
              <a:rPr lang="en-US"/>
              <a:t>Every community event...</a:t>
            </a:r>
          </a:p>
          <a:p>
            <a:endParaRPr lang="en-US"/>
          </a:p>
          <a:p>
            <a:r>
              <a:rPr lang="en-US"/>
              <a:t>...helps raise awareness of your club and the incredible work you're doing to advance women's and girls' economic empowerment through access to education.</a:t>
            </a:r>
          </a:p>
          <a:p>
            <a:endParaRPr lang="en-US"/>
          </a:p>
          <a:p>
            <a:r>
              <a:rPr lang="en-US"/>
              <a:t>When more people know who we are and understand our mission, more people want to partner with us, support our projects, volunteer alongside us, and become members.</a:t>
            </a:r>
          </a:p>
          <a:p>
            <a:endParaRPr lang="en-US"/>
          </a:p>
          <a:p>
            <a:r>
              <a:rPr lang="en-US"/>
              <a:t>And with the recent launch of our Driven by Dreams membership campaign, this is a great time to think about how increased visibility can support your club’s membership efforts. Every time you promote your club and show the impact Soroptimists are making, you’re giving potential members another opportunity to discover who we are—and imagine themselves as part of it.</a:t>
            </a:r>
          </a:p>
          <a:p>
            <a:endParaRPr lang="en-US"/>
          </a:p>
          <a:p>
            <a:r>
              <a:rPr lang="en-US"/>
              <a:t>Sometimes the biggest results don't come from doing something extraordinary—they come from telling your story in a new way, trying something different, or reaching one new audience.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all for your enthusiasm and willingness to share your ideas today.</a:t>
            </a:r>
          </a:p>
          <a:p>
            <a:endParaRPr lang="en-US"/>
          </a:p>
          <a:p>
            <a:r>
              <a:rPr lang="en-US"/>
              <a:t>One of the greatest strengths of Soroptimist is that we learn from one another. Every club has experiences, successes, and creative ideas that can inspire another club. Today, we've seen just how much we can accomplish when we share those ideas.</a:t>
            </a:r>
          </a:p>
          <a:p>
            <a:endParaRPr lang="en-US"/>
          </a:p>
          <a:p>
            <a:r>
              <a:rPr lang="en-US"/>
              <a:t>I'll compile the wonderful ideas shared today and send them to the Marketing &amp; Communications Team at SIA Headquarters. They'll combine ideas from all the regions, and some may be featured on the SIA blog or help shape future resources for clubs across the federation.</a:t>
            </a:r>
          </a:p>
          <a:p>
            <a:endParaRPr lang="en-US"/>
          </a:p>
          <a:p>
            <a:r>
              <a:rPr lang="en-US"/>
              <a:t>I hope that, as these ideas are shared back with clubs throughout our federation, you'll discover even more ways to increase your club's visibility, strengthen your community presence, and inspire others to learn more about Soroptimist.</a:t>
            </a:r>
          </a:p>
          <a:p>
            <a:endParaRPr lang="en-US"/>
          </a:p>
          <a:p>
            <a:r>
              <a:rPr lang="en-US"/>
              <a:t>Thank you again for your participation, your creativity, and your willingness to learn from one another. I hope you leave today with renewed inspiration—and at least one new idea to help your club tell its story, expand its impact, and help even more women and girls live their dreams.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692558" y="4776027"/>
            <a:ext cx="11355003" cy="2034383"/>
          </a:xfrm>
          <a:prstGeom prst="rect">
            <a:avLst/>
          </a:prstGeom>
        </p:spPr>
        <p:txBody>
          <a:bodyPr lIns="0" tIns="0" rIns="0" bIns="0" rtlCol="0" anchor="t">
            <a:spAutoFit/>
          </a:bodyPr>
          <a:lstStyle/>
          <a:p>
            <a:pPr algn="l">
              <a:lnSpc>
                <a:spcPts val="7125"/>
              </a:lnSpc>
            </a:pPr>
            <a:r>
              <a:rPr lang="en-US" sz="7662" b="1">
                <a:solidFill>
                  <a:srgbClr val="518BC9"/>
                </a:solidFill>
                <a:latin typeface="Calibri (MS) Bold"/>
                <a:ea typeface="Calibri (MS) Bold"/>
                <a:cs typeface="Calibri (MS) Bold"/>
                <a:sym typeface="Calibri (MS) Bold"/>
              </a:rPr>
              <a:t>Creative Ways to Promote Your Club in 2026-2027</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806858" y="9331572"/>
            <a:ext cx="7092543" cy="372399"/>
          </a:xfrm>
          <a:prstGeom prst="rect">
            <a:avLst/>
          </a:prstGeom>
        </p:spPr>
        <p:txBody>
          <a:bodyPr lIns="0" tIns="0" rIns="0" bIns="0" rtlCol="0" anchor="t">
            <a:spAutoFit/>
          </a:bodyPr>
          <a:lstStyle/>
          <a:p>
            <a:pPr algn="l">
              <a:lnSpc>
                <a:spcPts val="2541"/>
              </a:lnSpc>
            </a:pPr>
            <a:r>
              <a:rPr lang="en-US" sz="2229" b="1" spc="109">
                <a:solidFill>
                  <a:srgbClr val="293374"/>
                </a:solidFill>
                <a:latin typeface="Calibri (MS) Bold"/>
                <a:ea typeface="Calibri (MS) Bold"/>
                <a:cs typeface="Calibri (MS) Bold"/>
                <a:sym typeface="Calibri (MS) Bold"/>
              </a:rPr>
              <a:t>SOROPTIMIST INTERNATIONAL OF THE AMERICAS, INC</a:t>
            </a:r>
          </a:p>
        </p:txBody>
      </p:sp>
      <p:sp>
        <p:nvSpPr>
          <p:cNvPr id="9" name="TextBox 9"/>
          <p:cNvSpPr txBox="1"/>
          <p:nvPr/>
        </p:nvSpPr>
        <p:spPr>
          <a:xfrm>
            <a:off x="766446" y="6598793"/>
            <a:ext cx="5100954" cy="877420"/>
          </a:xfrm>
          <a:prstGeom prst="rect">
            <a:avLst/>
          </a:prstGeom>
        </p:spPr>
        <p:txBody>
          <a:bodyPr wrap="square" lIns="0" tIns="0" rIns="0" bIns="0" rtlCol="0" anchor="t">
            <a:spAutoFit/>
          </a:bodyPr>
          <a:lstStyle/>
          <a:p>
            <a:pPr algn="l">
              <a:lnSpc>
                <a:spcPts val="7250"/>
              </a:lnSpc>
            </a:pPr>
            <a:r>
              <a:rPr lang="en-US" sz="5178" b="1" dirty="0">
                <a:solidFill>
                  <a:srgbClr val="76B3F6"/>
                </a:solidFill>
                <a:latin typeface="Calibri (MS) Bold"/>
                <a:ea typeface="Calibri (MS) Bold"/>
                <a:cs typeface="Calibri (MS) Bold"/>
                <a:sym typeface="Calibri (MS) Bold"/>
              </a:rPr>
              <a:t>2026 Fall Meeting</a:t>
            </a:r>
          </a:p>
        </p:txBody>
      </p:sp>
      <p:sp>
        <p:nvSpPr>
          <p:cNvPr id="10" name="TextBox 10"/>
          <p:cNvSpPr txBox="1"/>
          <p:nvPr/>
        </p:nvSpPr>
        <p:spPr>
          <a:xfrm>
            <a:off x="766446" y="4067140"/>
            <a:ext cx="11355003" cy="755904"/>
          </a:xfrm>
          <a:prstGeom prst="rect">
            <a:avLst/>
          </a:prstGeom>
        </p:spPr>
        <p:txBody>
          <a:bodyPr lIns="0" tIns="0" rIns="0" bIns="0" rtlCol="0" anchor="t">
            <a:spAutoFit/>
          </a:bodyPr>
          <a:lstStyle/>
          <a:p>
            <a:pPr algn="l">
              <a:lnSpc>
                <a:spcPts val="4743"/>
              </a:lnSpc>
            </a:pPr>
            <a:r>
              <a:rPr lang="en-US" sz="5100" b="1">
                <a:solidFill>
                  <a:srgbClr val="293374"/>
                </a:solidFill>
                <a:latin typeface="Calibri (MS) Bold"/>
                <a:ea typeface="Calibri (MS) Bold"/>
                <a:cs typeface="Calibri (MS) Bold"/>
                <a:sym typeface="Calibri (MS) Bold"/>
              </a:rPr>
              <a:t>BEYOND TRADITIONAL OUTREACH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en-US"/>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87" r="-25187"/>
              </a:stretch>
            </a:blipFill>
          </p:spPr>
          <p:txBody>
            <a:bodyPr/>
            <a:lstStyle/>
            <a:p>
              <a:endParaRPr lang="en-US"/>
            </a:p>
          </p:txBody>
        </p:sp>
      </p:grpSp>
      <p:sp>
        <p:nvSpPr>
          <p:cNvPr id="6" name="TextBox 6"/>
          <p:cNvSpPr txBox="1"/>
          <p:nvPr/>
        </p:nvSpPr>
        <p:spPr>
          <a:xfrm>
            <a:off x="1467764" y="2659380"/>
            <a:ext cx="8153208" cy="1988820"/>
          </a:xfrm>
          <a:prstGeom prst="rect">
            <a:avLst/>
          </a:prstGeom>
        </p:spPr>
        <p:txBody>
          <a:bodyPr lIns="0" tIns="0" rIns="0" bIns="0" rtlCol="0" anchor="t">
            <a:spAutoFit/>
          </a:bodyPr>
          <a:lstStyle/>
          <a:p>
            <a:pPr algn="just">
              <a:lnSpc>
                <a:spcPts val="7215"/>
              </a:lnSpc>
            </a:pPr>
            <a:r>
              <a:rPr lang="en-US" sz="6500" b="1">
                <a:solidFill>
                  <a:srgbClr val="293374"/>
                </a:solidFill>
                <a:latin typeface="Calibri (MS) Bold"/>
                <a:ea typeface="Calibri (MS) Bold"/>
                <a:cs typeface="Calibri (MS) Bold"/>
                <a:sym typeface="Calibri (MS) Bold"/>
              </a:rPr>
              <a:t>Let’s Learn From </a:t>
            </a:r>
          </a:p>
          <a:p>
            <a:pPr algn="just">
              <a:lnSpc>
                <a:spcPts val="7215"/>
              </a:lnSpc>
            </a:pPr>
            <a:r>
              <a:rPr lang="en-US" sz="6500" b="1">
                <a:solidFill>
                  <a:srgbClr val="293374"/>
                </a:solidFill>
                <a:latin typeface="Calibri (MS) Bold"/>
                <a:ea typeface="Calibri (MS) Bold"/>
                <a:cs typeface="Calibri (MS) Bold"/>
                <a:sym typeface="Calibri (MS) Bold"/>
              </a:rPr>
              <a:t>Each Other!</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en-US"/>
          </a:p>
        </p:txBody>
      </p:sp>
      <p:sp>
        <p:nvSpPr>
          <p:cNvPr id="8" name="TextBox 8"/>
          <p:cNvSpPr txBox="1"/>
          <p:nvPr/>
        </p:nvSpPr>
        <p:spPr>
          <a:xfrm>
            <a:off x="2299435" y="5894153"/>
            <a:ext cx="9224481" cy="678178"/>
          </a:xfrm>
          <a:prstGeom prst="rect">
            <a:avLst/>
          </a:prstGeom>
        </p:spPr>
        <p:txBody>
          <a:bodyPr lIns="0" tIns="0" rIns="0" bIns="0" rtlCol="0" anchor="t">
            <a:spAutoFit/>
          </a:bodyPr>
          <a:lstStyle/>
          <a:p>
            <a:pPr algn="l">
              <a:lnSpc>
                <a:spcPts val="5400"/>
              </a:lnSpc>
            </a:pPr>
            <a:r>
              <a:rPr lang="en-US" sz="2700">
                <a:solidFill>
                  <a:srgbClr val="000000"/>
                </a:solidFill>
                <a:latin typeface="Calibri (MS)"/>
                <a:ea typeface="Calibri (MS)"/>
                <a:cs typeface="Calibri (MS)"/>
                <a:sym typeface="Calibri (MS)"/>
              </a:rPr>
              <a:t>Inspire one another</a:t>
            </a:r>
          </a:p>
        </p:txBody>
      </p:sp>
      <p:sp>
        <p:nvSpPr>
          <p:cNvPr id="9" name="TextBox 9"/>
          <p:cNvSpPr txBox="1"/>
          <p:nvPr/>
        </p:nvSpPr>
        <p:spPr>
          <a:xfrm>
            <a:off x="2299435" y="6856310"/>
            <a:ext cx="8508517" cy="678178"/>
          </a:xfrm>
          <a:prstGeom prst="rect">
            <a:avLst/>
          </a:prstGeom>
        </p:spPr>
        <p:txBody>
          <a:bodyPr lIns="0" tIns="0" rIns="0" bIns="0" rtlCol="0" anchor="t">
            <a:spAutoFit/>
          </a:bodyPr>
          <a:lstStyle/>
          <a:p>
            <a:pPr algn="l">
              <a:lnSpc>
                <a:spcPts val="5400"/>
              </a:lnSpc>
            </a:pPr>
            <a:r>
              <a:rPr lang="en-US" sz="2700">
                <a:solidFill>
                  <a:srgbClr val="000000"/>
                </a:solidFill>
                <a:latin typeface="Calibri (MS)"/>
                <a:ea typeface="Calibri (MS)"/>
                <a:cs typeface="Calibri (MS)"/>
                <a:sym typeface="Calibri (MS)"/>
              </a:rPr>
              <a:t>Build a collection of promotional ideas </a:t>
            </a:r>
          </a:p>
        </p:txBody>
      </p:sp>
      <p:grpSp>
        <p:nvGrpSpPr>
          <p:cNvPr id="10" name="Group 10"/>
          <p:cNvGrpSpPr/>
          <p:nvPr/>
        </p:nvGrpSpPr>
        <p:grpSpPr>
          <a:xfrm rot="5400000">
            <a:off x="1436474" y="523194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101852">
                <a:alpha val="89804"/>
              </a:srgbClr>
            </a:solidFill>
          </p:spPr>
          <p:txBody>
            <a:bodyPr/>
            <a:lstStyle/>
            <a:p>
              <a:endParaRPr lang="en-US"/>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3" name="Group 13"/>
          <p:cNvGrpSpPr/>
          <p:nvPr/>
        </p:nvGrpSpPr>
        <p:grpSpPr>
          <a:xfrm rot="5400000">
            <a:off x="1436474" y="7102865"/>
            <a:ext cx="500647" cy="438066"/>
            <a:chOff x="0" y="0"/>
            <a:chExt cx="812800" cy="711200"/>
          </a:xfrm>
        </p:grpSpPr>
        <p:sp>
          <p:nvSpPr>
            <p:cNvPr id="14" name="Freeform 14"/>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en-US"/>
            </a:p>
          </p:txBody>
        </p:sp>
        <p:sp>
          <p:nvSpPr>
            <p:cNvPr id="15" name="TextBox 15"/>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6" name="Group 16"/>
          <p:cNvGrpSpPr/>
          <p:nvPr/>
        </p:nvGrpSpPr>
        <p:grpSpPr>
          <a:xfrm rot="5400000">
            <a:off x="1436474" y="6141208"/>
            <a:ext cx="500647" cy="438066"/>
            <a:chOff x="0" y="0"/>
            <a:chExt cx="812800" cy="711200"/>
          </a:xfrm>
        </p:grpSpPr>
        <p:sp>
          <p:nvSpPr>
            <p:cNvPr id="17" name="Freeform 1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en-US"/>
            </a:p>
          </p:txBody>
        </p:sp>
        <p:sp>
          <p:nvSpPr>
            <p:cNvPr id="18" name="TextBox 18"/>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9" name="TextBox 19"/>
          <p:cNvSpPr txBox="1"/>
          <p:nvPr/>
        </p:nvSpPr>
        <p:spPr>
          <a:xfrm>
            <a:off x="2299435" y="4985385"/>
            <a:ext cx="8032970" cy="678178"/>
          </a:xfrm>
          <a:prstGeom prst="rect">
            <a:avLst/>
          </a:prstGeom>
        </p:spPr>
        <p:txBody>
          <a:bodyPr lIns="0" tIns="0" rIns="0" bIns="0" rtlCol="0" anchor="t">
            <a:spAutoFit/>
          </a:bodyPr>
          <a:lstStyle/>
          <a:p>
            <a:pPr algn="l">
              <a:lnSpc>
                <a:spcPts val="5400"/>
              </a:lnSpc>
            </a:pPr>
            <a:r>
              <a:rPr lang="en-US" sz="2700">
                <a:solidFill>
                  <a:srgbClr val="000000"/>
                </a:solidFill>
                <a:latin typeface="Calibri (MS)"/>
                <a:ea typeface="Calibri (MS)"/>
                <a:cs typeface="Calibri (MS)"/>
                <a:sym typeface="Calibri (MS)"/>
              </a:rPr>
              <a:t>Share ideas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2720708" y="404336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674710" y="8498591"/>
            <a:ext cx="19281670" cy="2271793"/>
            <a:chOff x="0" y="0"/>
            <a:chExt cx="5078300" cy="598332"/>
          </a:xfrm>
        </p:grpSpPr>
        <p:sp>
          <p:nvSpPr>
            <p:cNvPr id="5" name="Freeform 5"/>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en-US"/>
            </a:p>
          </p:txBody>
        </p:sp>
        <p:sp>
          <p:nvSpPr>
            <p:cNvPr id="6" name="TextBox 6"/>
            <p:cNvSpPr txBox="1"/>
            <p:nvPr/>
          </p:nvSpPr>
          <p:spPr>
            <a:xfrm>
              <a:off x="0" y="-38100"/>
              <a:ext cx="5078300" cy="636432"/>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a:p>
        </p:txBody>
      </p:sp>
      <p:grpSp>
        <p:nvGrpSpPr>
          <p:cNvPr id="8" name="Group 8"/>
          <p:cNvGrpSpPr/>
          <p:nvPr/>
        </p:nvGrpSpPr>
        <p:grpSpPr>
          <a:xfrm>
            <a:off x="1385856" y="2512385"/>
            <a:ext cx="15516287" cy="4084556"/>
            <a:chOff x="0" y="0"/>
            <a:chExt cx="20688383" cy="5446074"/>
          </a:xfrm>
        </p:grpSpPr>
        <p:grpSp>
          <p:nvGrpSpPr>
            <p:cNvPr id="9" name="Group 9"/>
            <p:cNvGrpSpPr/>
            <p:nvPr/>
          </p:nvGrpSpPr>
          <p:grpSpPr>
            <a:xfrm>
              <a:off x="0" y="0"/>
              <a:ext cx="4820779" cy="5446074"/>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a:lnSpc>
                    <a:spcPts val="2100"/>
                  </a:lnSpc>
                </a:pPr>
                <a:endParaRPr/>
              </a:p>
            </p:txBody>
          </p:sp>
        </p:grpSp>
        <p:grpSp>
          <p:nvGrpSpPr>
            <p:cNvPr id="12" name="Group 12"/>
            <p:cNvGrpSpPr/>
            <p:nvPr/>
          </p:nvGrpSpPr>
          <p:grpSpPr>
            <a:xfrm>
              <a:off x="5286247" y="0"/>
              <a:ext cx="4820779" cy="5446074"/>
              <a:chOff x="0" y="0"/>
              <a:chExt cx="952253" cy="1075768"/>
            </a:xfrm>
          </p:grpSpPr>
          <p:sp>
            <p:nvSpPr>
              <p:cNvPr id="13" name="Freeform 1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a:p>
            </p:txBody>
          </p:sp>
          <p:sp>
            <p:nvSpPr>
              <p:cNvPr id="14" name="TextBox 14"/>
              <p:cNvSpPr txBox="1"/>
              <p:nvPr/>
            </p:nvSpPr>
            <p:spPr>
              <a:xfrm>
                <a:off x="0" y="28575"/>
                <a:ext cx="952253" cy="1047193"/>
              </a:xfrm>
              <a:prstGeom prst="rect">
                <a:avLst/>
              </a:prstGeom>
            </p:spPr>
            <p:txBody>
              <a:bodyPr lIns="50800" tIns="50800" rIns="50800" bIns="50800" rtlCol="0" anchor="ctr"/>
              <a:lstStyle/>
              <a:p>
                <a:pPr algn="ctr">
                  <a:lnSpc>
                    <a:spcPts val="2100"/>
                  </a:lnSpc>
                </a:pPr>
                <a:endParaRPr/>
              </a:p>
            </p:txBody>
          </p:sp>
        </p:grpSp>
        <p:grpSp>
          <p:nvGrpSpPr>
            <p:cNvPr id="15" name="Group 15"/>
            <p:cNvGrpSpPr/>
            <p:nvPr/>
          </p:nvGrpSpPr>
          <p:grpSpPr>
            <a:xfrm>
              <a:off x="10576925" y="0"/>
              <a:ext cx="4820779" cy="5446074"/>
              <a:chOff x="0" y="0"/>
              <a:chExt cx="952253" cy="1075768"/>
            </a:xfrm>
          </p:grpSpPr>
          <p:sp>
            <p:nvSpPr>
              <p:cNvPr id="16" name="Freeform 16"/>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a:p>
            </p:txBody>
          </p:sp>
          <p:sp>
            <p:nvSpPr>
              <p:cNvPr id="17" name="TextBox 17"/>
              <p:cNvSpPr txBox="1"/>
              <p:nvPr/>
            </p:nvSpPr>
            <p:spPr>
              <a:xfrm>
                <a:off x="0" y="28575"/>
                <a:ext cx="952253" cy="1047193"/>
              </a:xfrm>
              <a:prstGeom prst="rect">
                <a:avLst/>
              </a:prstGeom>
            </p:spPr>
            <p:txBody>
              <a:bodyPr lIns="50800" tIns="50800" rIns="50800" bIns="50800" rtlCol="0" anchor="ctr"/>
              <a:lstStyle/>
              <a:p>
                <a:pPr algn="ctr">
                  <a:lnSpc>
                    <a:spcPts val="2100"/>
                  </a:lnSpc>
                </a:pPr>
                <a:endParaRPr/>
              </a:p>
            </p:txBody>
          </p:sp>
        </p:grpSp>
        <p:grpSp>
          <p:nvGrpSpPr>
            <p:cNvPr id="18" name="Group 18"/>
            <p:cNvGrpSpPr/>
            <p:nvPr/>
          </p:nvGrpSpPr>
          <p:grpSpPr>
            <a:xfrm>
              <a:off x="15867604" y="0"/>
              <a:ext cx="4820779" cy="5446074"/>
              <a:chOff x="0" y="0"/>
              <a:chExt cx="952253" cy="1075768"/>
            </a:xfrm>
          </p:grpSpPr>
          <p:sp>
            <p:nvSpPr>
              <p:cNvPr id="19" name="Freeform 19"/>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a:p>
            </p:txBody>
          </p:sp>
          <p:sp>
            <p:nvSpPr>
              <p:cNvPr id="20" name="TextBox 20"/>
              <p:cNvSpPr txBox="1"/>
              <p:nvPr/>
            </p:nvSpPr>
            <p:spPr>
              <a:xfrm>
                <a:off x="0" y="28575"/>
                <a:ext cx="952253" cy="1047193"/>
              </a:xfrm>
              <a:prstGeom prst="rect">
                <a:avLst/>
              </a:prstGeom>
            </p:spPr>
            <p:txBody>
              <a:bodyPr lIns="50800" tIns="50800" rIns="50800" bIns="50800" rtlCol="0" anchor="ctr"/>
              <a:lstStyle/>
              <a:p>
                <a:pPr algn="ctr">
                  <a:lnSpc>
                    <a:spcPts val="2100"/>
                  </a:lnSpc>
                </a:pPr>
                <a:endParaRPr/>
              </a:p>
            </p:txBody>
          </p:sp>
        </p:grpSp>
        <p:grpSp>
          <p:nvGrpSpPr>
            <p:cNvPr id="21" name="Group 21"/>
            <p:cNvGrpSpPr/>
            <p:nvPr/>
          </p:nvGrpSpPr>
          <p:grpSpPr>
            <a:xfrm>
              <a:off x="358309" y="797031"/>
              <a:ext cx="4104161" cy="4104161"/>
              <a:chOff x="0" y="0"/>
              <a:chExt cx="812800" cy="812800"/>
            </a:xfrm>
          </p:grpSpPr>
          <p:sp>
            <p:nvSpPr>
              <p:cNvPr id="22" name="Freeform 22"/>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5"/>
                <a:stretch>
                  <a:fillRect l="-27519" r="-27519"/>
                </a:stretch>
              </a:blipFill>
            </p:spPr>
            <p:txBody>
              <a:bodyPr/>
              <a:lstStyle/>
              <a:p>
                <a:endParaRPr lang="en-US"/>
              </a:p>
            </p:txBody>
          </p:sp>
        </p:grpSp>
        <p:grpSp>
          <p:nvGrpSpPr>
            <p:cNvPr id="23" name="Group 23"/>
            <p:cNvGrpSpPr/>
            <p:nvPr/>
          </p:nvGrpSpPr>
          <p:grpSpPr>
            <a:xfrm>
              <a:off x="5644555" y="797031"/>
              <a:ext cx="4104161" cy="4104161"/>
              <a:chOff x="0" y="0"/>
              <a:chExt cx="812800" cy="812800"/>
            </a:xfrm>
          </p:grpSpPr>
          <p:sp>
            <p:nvSpPr>
              <p:cNvPr id="24" name="Freeform 24"/>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6"/>
                <a:stretch>
                  <a:fillRect l="-25187" r="-25187"/>
                </a:stretch>
              </a:blipFill>
            </p:spPr>
            <p:txBody>
              <a:bodyPr/>
              <a:lstStyle/>
              <a:p>
                <a:endParaRPr lang="en-US"/>
              </a:p>
            </p:txBody>
          </p:sp>
        </p:grpSp>
        <p:grpSp>
          <p:nvGrpSpPr>
            <p:cNvPr id="25" name="Group 25"/>
            <p:cNvGrpSpPr/>
            <p:nvPr/>
          </p:nvGrpSpPr>
          <p:grpSpPr>
            <a:xfrm>
              <a:off x="11013693" y="797031"/>
              <a:ext cx="4104161" cy="4104161"/>
              <a:chOff x="0" y="0"/>
              <a:chExt cx="812800" cy="812800"/>
            </a:xfrm>
          </p:grpSpPr>
          <p:sp>
            <p:nvSpPr>
              <p:cNvPr id="26" name="Freeform 26"/>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7"/>
                <a:stretch>
                  <a:fillRect b="-29411"/>
                </a:stretch>
              </a:blipFill>
            </p:spPr>
            <p:txBody>
              <a:bodyPr/>
              <a:lstStyle/>
              <a:p>
                <a:endParaRPr lang="en-US"/>
              </a:p>
            </p:txBody>
          </p:sp>
        </p:grpSp>
        <p:grpSp>
          <p:nvGrpSpPr>
            <p:cNvPr id="27" name="Group 27"/>
            <p:cNvGrpSpPr/>
            <p:nvPr/>
          </p:nvGrpSpPr>
          <p:grpSpPr>
            <a:xfrm>
              <a:off x="16215370" y="797031"/>
              <a:ext cx="4104161" cy="4104161"/>
              <a:chOff x="0" y="0"/>
              <a:chExt cx="812800" cy="812800"/>
            </a:xfrm>
          </p:grpSpPr>
          <p:sp>
            <p:nvSpPr>
              <p:cNvPr id="28" name="Freeform 28"/>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8"/>
                <a:stretch>
                  <a:fillRect t="-9782" b="-9782"/>
                </a:stretch>
              </a:blipFill>
            </p:spPr>
            <p:txBody>
              <a:bodyPr/>
              <a:lstStyle/>
              <a:p>
                <a:endParaRPr lang="en-US"/>
              </a:p>
            </p:txBody>
          </p:sp>
        </p:grpSp>
        <p:sp>
          <p:nvSpPr>
            <p:cNvPr id="29" name="TextBox 29"/>
            <p:cNvSpPr txBox="1"/>
            <p:nvPr/>
          </p:nvSpPr>
          <p:spPr>
            <a:xfrm>
              <a:off x="1051943" y="261938"/>
              <a:ext cx="2716892" cy="458893"/>
            </a:xfrm>
            <a:prstGeom prst="rect">
              <a:avLst/>
            </a:prstGeom>
          </p:spPr>
          <p:txBody>
            <a:bodyPr lIns="0" tIns="0" rIns="0" bIns="0" rtlCol="0" anchor="t">
              <a:spAutoFit/>
            </a:bodyPr>
            <a:lstStyle/>
            <a:p>
              <a:pPr algn="ctr">
                <a:lnSpc>
                  <a:spcPts val="2299"/>
                </a:lnSpc>
              </a:pPr>
              <a:r>
                <a:rPr lang="en-US" sz="2299" b="1">
                  <a:solidFill>
                    <a:srgbClr val="000000"/>
                  </a:solidFill>
                  <a:latin typeface="Calibri (MS) Bold"/>
                  <a:ea typeface="Calibri (MS) Bold"/>
                  <a:cs typeface="Calibri (MS) Bold"/>
                  <a:sym typeface="Calibri (MS) Bold"/>
                </a:rPr>
                <a:t>Social Media</a:t>
              </a:r>
            </a:p>
          </p:txBody>
        </p:sp>
        <p:sp>
          <p:nvSpPr>
            <p:cNvPr id="30" name="TextBox 30"/>
            <p:cNvSpPr txBox="1"/>
            <p:nvPr/>
          </p:nvSpPr>
          <p:spPr>
            <a:xfrm>
              <a:off x="6338190" y="261938"/>
              <a:ext cx="2716892" cy="458893"/>
            </a:xfrm>
            <a:prstGeom prst="rect">
              <a:avLst/>
            </a:prstGeom>
          </p:spPr>
          <p:txBody>
            <a:bodyPr lIns="0" tIns="0" rIns="0" bIns="0" rtlCol="0" anchor="t">
              <a:spAutoFit/>
            </a:bodyPr>
            <a:lstStyle/>
            <a:p>
              <a:pPr algn="ctr">
                <a:lnSpc>
                  <a:spcPts val="2299"/>
                </a:lnSpc>
              </a:pPr>
              <a:r>
                <a:rPr lang="en-US" sz="2299" b="1">
                  <a:solidFill>
                    <a:srgbClr val="000000"/>
                  </a:solidFill>
                  <a:latin typeface="Calibri (MS) Bold"/>
                  <a:ea typeface="Calibri (MS) Bold"/>
                  <a:cs typeface="Calibri (MS) Bold"/>
                  <a:sym typeface="Calibri (MS) Bold"/>
                </a:rPr>
                <a:t>Local Media</a:t>
              </a:r>
            </a:p>
          </p:txBody>
        </p:sp>
        <p:sp>
          <p:nvSpPr>
            <p:cNvPr id="31" name="TextBox 31"/>
            <p:cNvSpPr txBox="1"/>
            <p:nvPr/>
          </p:nvSpPr>
          <p:spPr>
            <a:xfrm>
              <a:off x="11629346" y="261938"/>
              <a:ext cx="2716892" cy="458893"/>
            </a:xfrm>
            <a:prstGeom prst="rect">
              <a:avLst/>
            </a:prstGeom>
          </p:spPr>
          <p:txBody>
            <a:bodyPr lIns="0" tIns="0" rIns="0" bIns="0" rtlCol="0" anchor="t">
              <a:spAutoFit/>
            </a:bodyPr>
            <a:lstStyle/>
            <a:p>
              <a:pPr algn="ctr">
                <a:lnSpc>
                  <a:spcPts val="2299"/>
                </a:lnSpc>
              </a:pPr>
              <a:r>
                <a:rPr lang="en-US" sz="2299" b="1">
                  <a:solidFill>
                    <a:srgbClr val="000000"/>
                  </a:solidFill>
                  <a:latin typeface="Calibri (MS) Bold"/>
                  <a:ea typeface="Calibri (MS) Bold"/>
                  <a:cs typeface="Calibri (MS) Bold"/>
                  <a:sym typeface="Calibri (MS) Bold"/>
                </a:rPr>
                <a:t>Flyers</a:t>
              </a:r>
            </a:p>
          </p:txBody>
        </p:sp>
        <p:sp>
          <p:nvSpPr>
            <p:cNvPr id="32" name="TextBox 32"/>
            <p:cNvSpPr txBox="1"/>
            <p:nvPr/>
          </p:nvSpPr>
          <p:spPr>
            <a:xfrm>
              <a:off x="16723180" y="261938"/>
              <a:ext cx="3109626" cy="458893"/>
            </a:xfrm>
            <a:prstGeom prst="rect">
              <a:avLst/>
            </a:prstGeom>
          </p:spPr>
          <p:txBody>
            <a:bodyPr lIns="0" tIns="0" rIns="0" bIns="0" rtlCol="0" anchor="t">
              <a:spAutoFit/>
            </a:bodyPr>
            <a:lstStyle/>
            <a:p>
              <a:pPr algn="ctr">
                <a:lnSpc>
                  <a:spcPts val="2299"/>
                </a:lnSpc>
              </a:pPr>
              <a:r>
                <a:rPr lang="en-US" sz="2299" b="1">
                  <a:solidFill>
                    <a:srgbClr val="000000"/>
                  </a:solidFill>
                  <a:latin typeface="Calibri (MS) Bold"/>
                  <a:ea typeface="Calibri (MS) Bold"/>
                  <a:cs typeface="Calibri (MS) Bold"/>
                  <a:sym typeface="Calibri (MS) Bold"/>
                </a:rPr>
                <a:t>Community Events</a:t>
              </a:r>
            </a:p>
          </p:txBody>
        </p:sp>
      </p:grpSp>
      <p:sp>
        <p:nvSpPr>
          <p:cNvPr id="33" name="TextBox 33"/>
          <p:cNvSpPr txBox="1"/>
          <p:nvPr/>
        </p:nvSpPr>
        <p:spPr>
          <a:xfrm>
            <a:off x="5067396" y="485775"/>
            <a:ext cx="8153208" cy="1114451"/>
          </a:xfrm>
          <a:prstGeom prst="rect">
            <a:avLst/>
          </a:prstGeom>
        </p:spPr>
        <p:txBody>
          <a:bodyPr lIns="0" tIns="0" rIns="0" bIns="0" rtlCol="0" anchor="t">
            <a:spAutoFit/>
          </a:bodyPr>
          <a:lstStyle/>
          <a:p>
            <a:pPr algn="ctr">
              <a:lnSpc>
                <a:spcPts val="7799"/>
              </a:lnSpc>
            </a:pPr>
            <a:r>
              <a:rPr lang="en-US" sz="6500" b="1">
                <a:solidFill>
                  <a:srgbClr val="293374"/>
                </a:solidFill>
                <a:latin typeface="Calibri (MS) Bold"/>
                <a:ea typeface="Calibri (MS) Bold"/>
                <a:cs typeface="Calibri (MS) Bold"/>
                <a:sym typeface="Calibri (MS) Bold"/>
              </a:rPr>
              <a:t>We Often Use...</a:t>
            </a:r>
          </a:p>
        </p:txBody>
      </p:sp>
      <p:sp>
        <p:nvSpPr>
          <p:cNvPr id="34" name="TextBox 34"/>
          <p:cNvSpPr txBox="1"/>
          <p:nvPr/>
        </p:nvSpPr>
        <p:spPr>
          <a:xfrm>
            <a:off x="4462127" y="7123894"/>
            <a:ext cx="8918020" cy="762018"/>
          </a:xfrm>
          <a:prstGeom prst="rect">
            <a:avLst/>
          </a:prstGeom>
        </p:spPr>
        <p:txBody>
          <a:bodyPr lIns="0" tIns="0" rIns="0" bIns="0" rtlCol="0" anchor="t">
            <a:spAutoFit/>
          </a:bodyPr>
          <a:lstStyle/>
          <a:p>
            <a:pPr algn="ctr">
              <a:lnSpc>
                <a:spcPts val="5399"/>
              </a:lnSpc>
            </a:pPr>
            <a:r>
              <a:rPr lang="en-US" sz="4500">
                <a:solidFill>
                  <a:srgbClr val="518BC9"/>
                </a:solidFill>
                <a:latin typeface="Calibri (MS)"/>
                <a:ea typeface="Calibri (MS)"/>
                <a:cs typeface="Calibri (MS)"/>
                <a:sym typeface="Calibri (MS)"/>
              </a:rPr>
              <a:t>What other possibilities are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en-US"/>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9686017" y="3595783"/>
            <a:ext cx="5486521" cy="548652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2341" r="-38034"/>
              </a:stretch>
            </a:blipFill>
          </p:spPr>
          <p:txBody>
            <a:bodyPr/>
            <a:lstStyle/>
            <a:p>
              <a:endParaRPr lang="en-US"/>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250" r="-28125"/>
              </a:stretch>
            </a:blipFill>
          </p:spPr>
          <p:txBody>
            <a:bodyPr/>
            <a:lstStyle/>
            <a:p>
              <a:endParaRPr lang="en-US"/>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en-US"/>
          </a:p>
        </p:txBody>
      </p:sp>
      <p:sp>
        <p:nvSpPr>
          <p:cNvPr id="9" name="TextBox 9"/>
          <p:cNvSpPr txBox="1"/>
          <p:nvPr/>
        </p:nvSpPr>
        <p:spPr>
          <a:xfrm>
            <a:off x="990792" y="1766939"/>
            <a:ext cx="9842374" cy="1114451"/>
          </a:xfrm>
          <a:prstGeom prst="rect">
            <a:avLst/>
          </a:prstGeom>
        </p:spPr>
        <p:txBody>
          <a:bodyPr lIns="0" tIns="0" rIns="0" bIns="0" rtlCol="0" anchor="t">
            <a:spAutoFit/>
          </a:bodyPr>
          <a:lstStyle/>
          <a:p>
            <a:pPr algn="l">
              <a:lnSpc>
                <a:spcPts val="7799"/>
              </a:lnSpc>
            </a:pPr>
            <a:r>
              <a:rPr lang="en-US" sz="6500" b="1">
                <a:solidFill>
                  <a:srgbClr val="293374"/>
                </a:solidFill>
                <a:latin typeface="Calibri (MS) Bold"/>
                <a:ea typeface="Calibri (MS) Bold"/>
                <a:cs typeface="Calibri (MS) Bold"/>
                <a:sym typeface="Calibri (MS) Bold"/>
              </a:rPr>
              <a:t>Rapid-Fire Idea Exchange</a:t>
            </a:r>
          </a:p>
        </p:txBody>
      </p:sp>
      <p:grpSp>
        <p:nvGrpSpPr>
          <p:cNvPr id="10" name="Group 10"/>
          <p:cNvGrpSpPr/>
          <p:nvPr/>
        </p:nvGrpSpPr>
        <p:grpSpPr>
          <a:xfrm rot="5400000">
            <a:off x="1074716" y="445718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en-US"/>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3" name="TextBox 13"/>
          <p:cNvSpPr txBox="1"/>
          <p:nvPr/>
        </p:nvSpPr>
        <p:spPr>
          <a:xfrm>
            <a:off x="1937677" y="4397314"/>
            <a:ext cx="6343793" cy="827532"/>
          </a:xfrm>
          <a:prstGeom prst="rect">
            <a:avLst/>
          </a:prstGeom>
        </p:spPr>
        <p:txBody>
          <a:bodyPr lIns="0" tIns="0" rIns="0" bIns="0" rtlCol="0" anchor="t">
            <a:spAutoFit/>
          </a:bodyPr>
          <a:lstStyle/>
          <a:p>
            <a:pPr algn="l">
              <a:lnSpc>
                <a:spcPts val="3024"/>
              </a:lnSpc>
            </a:pPr>
            <a:r>
              <a:rPr lang="en-US" sz="2700">
                <a:solidFill>
                  <a:srgbClr val="000000"/>
                </a:solidFill>
                <a:latin typeface="Calibri (MS)"/>
                <a:ea typeface="Calibri (MS)"/>
                <a:cs typeface="Calibri (MS)"/>
                <a:sym typeface="Calibri (MS)"/>
              </a:rPr>
              <a:t>What’s one promotional idea that worked well for your club?</a:t>
            </a:r>
          </a:p>
        </p:txBody>
      </p:sp>
      <p:grpSp>
        <p:nvGrpSpPr>
          <p:cNvPr id="14" name="Group 14"/>
          <p:cNvGrpSpPr/>
          <p:nvPr/>
        </p:nvGrpSpPr>
        <p:grpSpPr>
          <a:xfrm rot="5400000">
            <a:off x="1074716" y="7656271"/>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en-US"/>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7" name="Group 17"/>
          <p:cNvGrpSpPr/>
          <p:nvPr/>
        </p:nvGrpSpPr>
        <p:grpSpPr>
          <a:xfrm rot="5400000">
            <a:off x="1074716" y="5970879"/>
            <a:ext cx="500647" cy="438066"/>
            <a:chOff x="0" y="0"/>
            <a:chExt cx="812800" cy="711200"/>
          </a:xfrm>
        </p:grpSpPr>
        <p:sp>
          <p:nvSpPr>
            <p:cNvPr id="18" name="Freeform 18"/>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en-US"/>
            </a:p>
          </p:txBody>
        </p:sp>
        <p:sp>
          <p:nvSpPr>
            <p:cNvPr id="19" name="TextBox 19"/>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20" name="TextBox 20"/>
          <p:cNvSpPr txBox="1"/>
          <p:nvPr/>
        </p:nvSpPr>
        <p:spPr>
          <a:xfrm>
            <a:off x="1947946" y="5911013"/>
            <a:ext cx="6608837" cy="827532"/>
          </a:xfrm>
          <a:prstGeom prst="rect">
            <a:avLst/>
          </a:prstGeom>
        </p:spPr>
        <p:txBody>
          <a:bodyPr lIns="0" tIns="0" rIns="0" bIns="0" rtlCol="0" anchor="t">
            <a:spAutoFit/>
          </a:bodyPr>
          <a:lstStyle/>
          <a:p>
            <a:pPr algn="l">
              <a:lnSpc>
                <a:spcPts val="3024"/>
              </a:lnSpc>
            </a:pPr>
            <a:r>
              <a:rPr lang="en-US" sz="2700">
                <a:solidFill>
                  <a:srgbClr val="000000"/>
                </a:solidFill>
                <a:latin typeface="Calibri (MS)"/>
                <a:ea typeface="Calibri (MS)"/>
                <a:cs typeface="Calibri (MS)"/>
                <a:sym typeface="Calibri (MS)"/>
              </a:rPr>
              <a:t>What's something you've seen another organization do that </a:t>
            </a:r>
            <a:r>
              <a:rPr lang="en-US" sz="2700" u="sng">
                <a:solidFill>
                  <a:srgbClr val="000000"/>
                </a:solidFill>
                <a:latin typeface="Calibri (MS)"/>
                <a:ea typeface="Calibri (MS)"/>
                <a:cs typeface="Calibri (MS)"/>
                <a:sym typeface="Calibri (MS)"/>
              </a:rPr>
              <a:t>could</a:t>
            </a:r>
            <a:r>
              <a:rPr lang="en-US" sz="2700">
                <a:solidFill>
                  <a:srgbClr val="000000"/>
                </a:solidFill>
                <a:latin typeface="Calibri (MS)"/>
                <a:ea typeface="Calibri (MS)"/>
                <a:cs typeface="Calibri (MS)"/>
                <a:sym typeface="Calibri (MS)"/>
              </a:rPr>
              <a:t> work for your club?</a:t>
            </a:r>
          </a:p>
        </p:txBody>
      </p:sp>
      <p:sp>
        <p:nvSpPr>
          <p:cNvPr id="21" name="TextBox 21"/>
          <p:cNvSpPr txBox="1"/>
          <p:nvPr/>
        </p:nvSpPr>
        <p:spPr>
          <a:xfrm>
            <a:off x="1937677" y="7629110"/>
            <a:ext cx="6343793" cy="827532"/>
          </a:xfrm>
          <a:prstGeom prst="rect">
            <a:avLst/>
          </a:prstGeom>
        </p:spPr>
        <p:txBody>
          <a:bodyPr lIns="0" tIns="0" rIns="0" bIns="0" rtlCol="0" anchor="t">
            <a:spAutoFit/>
          </a:bodyPr>
          <a:lstStyle/>
          <a:p>
            <a:pPr algn="l">
              <a:lnSpc>
                <a:spcPts val="3024"/>
              </a:lnSpc>
            </a:pPr>
            <a:r>
              <a:rPr lang="en-US" sz="2700">
                <a:solidFill>
                  <a:srgbClr val="000000"/>
                </a:solidFill>
                <a:latin typeface="Calibri (MS)"/>
                <a:ea typeface="Calibri (MS)"/>
                <a:cs typeface="Calibri (MS)"/>
                <a:sym typeface="Calibri (MS)"/>
              </a:rPr>
              <a:t>What’s one new promotional idea your club would like to try?</a:t>
            </a:r>
          </a:p>
        </p:txBody>
      </p:sp>
      <p:sp>
        <p:nvSpPr>
          <p:cNvPr id="22" name="TextBox 22"/>
          <p:cNvSpPr txBox="1"/>
          <p:nvPr/>
        </p:nvSpPr>
        <p:spPr>
          <a:xfrm>
            <a:off x="1043239" y="2795666"/>
            <a:ext cx="8153208" cy="762017"/>
          </a:xfrm>
          <a:prstGeom prst="rect">
            <a:avLst/>
          </a:prstGeom>
        </p:spPr>
        <p:txBody>
          <a:bodyPr lIns="0" tIns="0" rIns="0" bIns="0" rtlCol="0" anchor="t">
            <a:spAutoFit/>
          </a:bodyPr>
          <a:lstStyle/>
          <a:p>
            <a:pPr algn="l">
              <a:lnSpc>
                <a:spcPts val="5399"/>
              </a:lnSpc>
            </a:pPr>
            <a:r>
              <a:rPr lang="en-US" sz="4500" b="1">
                <a:solidFill>
                  <a:srgbClr val="518BC9"/>
                </a:solidFill>
                <a:latin typeface="Calibri (MS) Bold"/>
                <a:ea typeface="Calibri (MS) Bold"/>
                <a:cs typeface="Calibri (MS) Bold"/>
                <a:sym typeface="Calibri (MS) Bold"/>
              </a:rPr>
              <a:t>One idea. One sentence.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750" y="2947290"/>
            <a:ext cx="2286000" cy="22860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4102" r="-14102"/>
              </a:stretch>
            </a:blipFill>
            <a:ln w="95250" cap="sq">
              <a:solidFill>
                <a:srgbClr val="518BC9"/>
              </a:solidFill>
              <a:prstDash val="solid"/>
              <a:miter/>
            </a:ln>
          </p:spPr>
          <p:txBody>
            <a:bodyPr/>
            <a:lstStyle/>
            <a:p>
              <a:endParaRPr lang="en-US"/>
            </a:p>
          </p:txBody>
        </p:sp>
      </p:grpSp>
      <p:grpSp>
        <p:nvGrpSpPr>
          <p:cNvPr id="4" name="Group 4"/>
          <p:cNvGrpSpPr/>
          <p:nvPr/>
        </p:nvGrpSpPr>
        <p:grpSpPr>
          <a:xfrm>
            <a:off x="8001000" y="2947290"/>
            <a:ext cx="2286000" cy="22860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0975" r="-10975"/>
              </a:stretch>
            </a:blipFill>
            <a:ln w="95250" cap="sq">
              <a:solidFill>
                <a:srgbClr val="518BC9"/>
              </a:solidFill>
              <a:prstDash val="solid"/>
              <a:miter/>
            </a:ln>
          </p:spPr>
          <p:txBody>
            <a:bodyPr/>
            <a:lstStyle/>
            <a:p>
              <a:endParaRPr lang="en-US"/>
            </a:p>
          </p:txBody>
        </p:sp>
      </p:grpSp>
      <p:grpSp>
        <p:nvGrpSpPr>
          <p:cNvPr id="6" name="Group 6"/>
          <p:cNvGrpSpPr/>
          <p:nvPr/>
        </p:nvGrpSpPr>
        <p:grpSpPr>
          <a:xfrm>
            <a:off x="4714875" y="2947290"/>
            <a:ext cx="2286000" cy="22860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8493" r="-18493"/>
              </a:stretch>
            </a:blipFill>
            <a:ln w="95250" cap="sq">
              <a:solidFill>
                <a:srgbClr val="518BC9"/>
              </a:solidFill>
              <a:prstDash val="solid"/>
              <a:miter/>
            </a:ln>
          </p:spPr>
          <p:txBody>
            <a:bodyPr/>
            <a:lstStyle/>
            <a:p>
              <a:endParaRPr lang="en-US"/>
            </a:p>
          </p:txBody>
        </p:sp>
      </p:grpSp>
      <p:grpSp>
        <p:nvGrpSpPr>
          <p:cNvPr id="8" name="Group 8"/>
          <p:cNvGrpSpPr/>
          <p:nvPr/>
        </p:nvGrpSpPr>
        <p:grpSpPr>
          <a:xfrm>
            <a:off x="11287125" y="2947290"/>
            <a:ext cx="2286000" cy="22860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4102" r="-14102"/>
              </a:stretch>
            </a:blipFill>
            <a:ln w="95250" cap="sq">
              <a:solidFill>
                <a:srgbClr val="518BC9"/>
              </a:solidFill>
              <a:prstDash val="solid"/>
              <a:miter/>
            </a:ln>
          </p:spPr>
          <p:txBody>
            <a:bodyPr/>
            <a:lstStyle/>
            <a:p>
              <a:endParaRPr lang="en-US"/>
            </a:p>
          </p:txBody>
        </p:sp>
      </p:grpSp>
      <p:sp>
        <p:nvSpPr>
          <p:cNvPr id="10" name="TextBox 10"/>
          <p:cNvSpPr txBox="1"/>
          <p:nvPr/>
        </p:nvSpPr>
        <p:spPr>
          <a:xfrm>
            <a:off x="4965520" y="782072"/>
            <a:ext cx="8324690" cy="1254125"/>
          </a:xfrm>
          <a:prstGeom prst="rect">
            <a:avLst/>
          </a:prstGeom>
        </p:spPr>
        <p:txBody>
          <a:bodyPr lIns="0" tIns="0" rIns="0" bIns="0" rtlCol="0" anchor="t">
            <a:spAutoFit/>
          </a:bodyPr>
          <a:lstStyle/>
          <a:p>
            <a:pPr algn="ctr">
              <a:lnSpc>
                <a:spcPts val="9100"/>
              </a:lnSpc>
            </a:pPr>
            <a:r>
              <a:rPr lang="en-US" sz="6500" b="1">
                <a:solidFill>
                  <a:srgbClr val="293374"/>
                </a:solidFill>
                <a:latin typeface="Calibri (MS) Bold"/>
                <a:ea typeface="Calibri (MS) Bold"/>
                <a:cs typeface="Calibri (MS) Bold"/>
                <a:sym typeface="Calibri (MS) Bold"/>
              </a:rPr>
              <a:t>Every</a:t>
            </a:r>
          </a:p>
        </p:txBody>
      </p:sp>
      <p:sp>
        <p:nvSpPr>
          <p:cNvPr id="11" name="TextBox 11"/>
          <p:cNvSpPr txBox="1"/>
          <p:nvPr/>
        </p:nvSpPr>
        <p:spPr>
          <a:xfrm>
            <a:off x="1333500" y="5595240"/>
            <a:ext cx="2476500" cy="545699"/>
          </a:xfrm>
          <a:prstGeom prst="rect">
            <a:avLst/>
          </a:prstGeom>
        </p:spPr>
        <p:txBody>
          <a:bodyPr lIns="0" tIns="0" rIns="0" bIns="0" rtlCol="0" anchor="t">
            <a:spAutoFit/>
          </a:bodyPr>
          <a:lstStyle/>
          <a:p>
            <a:pPr marL="0" lvl="1" indent="0" algn="ctr">
              <a:lnSpc>
                <a:spcPts val="4047"/>
              </a:lnSpc>
              <a:spcBef>
                <a:spcPct val="0"/>
              </a:spcBef>
            </a:pPr>
            <a:r>
              <a:rPr lang="en-US" sz="2890" b="1" spc="63">
                <a:solidFill>
                  <a:srgbClr val="293374"/>
                </a:solidFill>
                <a:latin typeface="Calibri (MS) Bold"/>
                <a:ea typeface="Calibri (MS) Bold"/>
                <a:cs typeface="Calibri (MS) Bold"/>
                <a:sym typeface="Calibri (MS) Bold"/>
              </a:rPr>
              <a:t>Story</a:t>
            </a:r>
          </a:p>
        </p:txBody>
      </p:sp>
      <p:sp>
        <p:nvSpPr>
          <p:cNvPr id="12" name="TextBox 12"/>
          <p:cNvSpPr txBox="1"/>
          <p:nvPr/>
        </p:nvSpPr>
        <p:spPr>
          <a:xfrm>
            <a:off x="4619625" y="5595240"/>
            <a:ext cx="2476500" cy="545699"/>
          </a:xfrm>
          <a:prstGeom prst="rect">
            <a:avLst/>
          </a:prstGeom>
        </p:spPr>
        <p:txBody>
          <a:bodyPr lIns="0" tIns="0" rIns="0" bIns="0" rtlCol="0" anchor="t">
            <a:spAutoFit/>
          </a:bodyPr>
          <a:lstStyle/>
          <a:p>
            <a:pPr marL="0" lvl="1" indent="0" algn="ctr">
              <a:lnSpc>
                <a:spcPts val="4047"/>
              </a:lnSpc>
              <a:spcBef>
                <a:spcPct val="0"/>
              </a:spcBef>
            </a:pPr>
            <a:r>
              <a:rPr lang="en-US" sz="2890" b="1" spc="63">
                <a:solidFill>
                  <a:srgbClr val="293374"/>
                </a:solidFill>
                <a:latin typeface="Calibri (MS) Bold"/>
                <a:ea typeface="Calibri (MS) Bold"/>
                <a:cs typeface="Calibri (MS) Bold"/>
                <a:sym typeface="Calibri (MS) Bold"/>
              </a:rPr>
              <a:t>Partnership</a:t>
            </a:r>
          </a:p>
        </p:txBody>
      </p:sp>
      <p:sp>
        <p:nvSpPr>
          <p:cNvPr id="13" name="TextBox 13"/>
          <p:cNvSpPr txBox="1"/>
          <p:nvPr/>
        </p:nvSpPr>
        <p:spPr>
          <a:xfrm>
            <a:off x="7905750" y="5595240"/>
            <a:ext cx="2476500" cy="545699"/>
          </a:xfrm>
          <a:prstGeom prst="rect">
            <a:avLst/>
          </a:prstGeom>
        </p:spPr>
        <p:txBody>
          <a:bodyPr lIns="0" tIns="0" rIns="0" bIns="0" rtlCol="0" anchor="t">
            <a:spAutoFit/>
          </a:bodyPr>
          <a:lstStyle/>
          <a:p>
            <a:pPr marL="0" lvl="1" indent="0" algn="ctr">
              <a:lnSpc>
                <a:spcPts val="4047"/>
              </a:lnSpc>
              <a:spcBef>
                <a:spcPct val="0"/>
              </a:spcBef>
            </a:pPr>
            <a:r>
              <a:rPr lang="en-US" sz="2890" b="1" spc="63">
                <a:solidFill>
                  <a:srgbClr val="293374"/>
                </a:solidFill>
                <a:latin typeface="Calibri (MS) Bold"/>
                <a:ea typeface="Calibri (MS) Bold"/>
                <a:cs typeface="Calibri (MS) Bold"/>
                <a:sym typeface="Calibri (MS) Bold"/>
              </a:rPr>
              <a:t>Media Mention</a:t>
            </a:r>
          </a:p>
        </p:txBody>
      </p:sp>
      <p:sp>
        <p:nvSpPr>
          <p:cNvPr id="14" name="TextBox 14"/>
          <p:cNvSpPr txBox="1"/>
          <p:nvPr/>
        </p:nvSpPr>
        <p:spPr>
          <a:xfrm>
            <a:off x="11191875" y="5595240"/>
            <a:ext cx="2476500" cy="545699"/>
          </a:xfrm>
          <a:prstGeom prst="rect">
            <a:avLst/>
          </a:prstGeom>
        </p:spPr>
        <p:txBody>
          <a:bodyPr lIns="0" tIns="0" rIns="0" bIns="0" rtlCol="0" anchor="t">
            <a:spAutoFit/>
          </a:bodyPr>
          <a:lstStyle/>
          <a:p>
            <a:pPr marL="0" lvl="1" indent="0" algn="ctr">
              <a:lnSpc>
                <a:spcPts val="4047"/>
              </a:lnSpc>
              <a:spcBef>
                <a:spcPct val="0"/>
              </a:spcBef>
            </a:pPr>
            <a:r>
              <a:rPr lang="en-US" sz="2890" b="1" spc="63">
                <a:solidFill>
                  <a:srgbClr val="293374"/>
                </a:solidFill>
                <a:latin typeface="Calibri (MS) Bold"/>
                <a:ea typeface="Calibri (MS) Bold"/>
                <a:cs typeface="Calibri (MS) Bold"/>
                <a:sym typeface="Calibri (MS) Bold"/>
              </a:rPr>
              <a:t>Social Post</a:t>
            </a:r>
          </a:p>
        </p:txBody>
      </p:sp>
      <p:sp>
        <p:nvSpPr>
          <p:cNvPr id="15" name="TextBox 15"/>
          <p:cNvSpPr txBox="1"/>
          <p:nvPr/>
        </p:nvSpPr>
        <p:spPr>
          <a:xfrm>
            <a:off x="14325600" y="5595240"/>
            <a:ext cx="2781300" cy="545973"/>
          </a:xfrm>
          <a:prstGeom prst="rect">
            <a:avLst/>
          </a:prstGeom>
        </p:spPr>
        <p:txBody>
          <a:bodyPr lIns="0" tIns="0" rIns="0" bIns="0" rtlCol="0" anchor="t">
            <a:spAutoFit/>
          </a:bodyPr>
          <a:lstStyle/>
          <a:p>
            <a:pPr algn="ctr">
              <a:lnSpc>
                <a:spcPts val="4031"/>
              </a:lnSpc>
            </a:pPr>
            <a:r>
              <a:rPr lang="en-US" sz="2879" b="1">
                <a:solidFill>
                  <a:srgbClr val="293374"/>
                </a:solidFill>
                <a:latin typeface="Calibri (MS) Bold"/>
                <a:ea typeface="Calibri (MS) Bold"/>
                <a:cs typeface="Calibri (MS) Bold"/>
                <a:sym typeface="Calibri (MS) Bold"/>
              </a:rPr>
              <a:t>Community Event</a:t>
            </a:r>
          </a:p>
        </p:txBody>
      </p:sp>
      <p:sp>
        <p:nvSpPr>
          <p:cNvPr id="16" name="TextBox 16"/>
          <p:cNvSpPr txBox="1"/>
          <p:nvPr/>
        </p:nvSpPr>
        <p:spPr>
          <a:xfrm>
            <a:off x="3714750" y="7102964"/>
            <a:ext cx="10596860" cy="758285"/>
          </a:xfrm>
          <a:prstGeom prst="rect">
            <a:avLst/>
          </a:prstGeom>
        </p:spPr>
        <p:txBody>
          <a:bodyPr wrap="square" lIns="0" tIns="0" rIns="0" bIns="0" rtlCol="0" anchor="t">
            <a:spAutoFit/>
          </a:bodyPr>
          <a:lstStyle/>
          <a:p>
            <a:pPr algn="ctr">
              <a:lnSpc>
                <a:spcPts val="6299"/>
              </a:lnSpc>
              <a:spcBef>
                <a:spcPct val="0"/>
              </a:spcBef>
            </a:pPr>
            <a:r>
              <a:rPr lang="en-US" sz="4500" spc="99" dirty="0">
                <a:solidFill>
                  <a:srgbClr val="518BC9"/>
                </a:solidFill>
                <a:latin typeface="Calibri (MS)"/>
                <a:ea typeface="Calibri (MS)"/>
                <a:cs typeface="Calibri (MS)"/>
                <a:sym typeface="Calibri (MS)"/>
              </a:rPr>
              <a:t>...helps more people discover Soroptimist!</a:t>
            </a:r>
          </a:p>
        </p:txBody>
      </p:sp>
      <p:grpSp>
        <p:nvGrpSpPr>
          <p:cNvPr id="17" name="Group 17"/>
          <p:cNvGrpSpPr/>
          <p:nvPr/>
        </p:nvGrpSpPr>
        <p:grpSpPr>
          <a:xfrm>
            <a:off x="14573250" y="2947290"/>
            <a:ext cx="2286000" cy="22860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87" r="-25187"/>
              </a:stretch>
            </a:blipFill>
            <a:ln w="95250" cap="sq">
              <a:solidFill>
                <a:srgbClr val="518BC9"/>
              </a:solidFill>
              <a:prstDash val="solid"/>
              <a:miter/>
            </a:ln>
          </p:spPr>
          <p:txBody>
            <a:bodyPr/>
            <a:lstStyle/>
            <a:p>
              <a:endParaRPr lang="en-US"/>
            </a:p>
          </p:txBody>
        </p:sp>
      </p:grpSp>
      <p:grpSp>
        <p:nvGrpSpPr>
          <p:cNvPr id="19" name="Group 19"/>
          <p:cNvGrpSpPr/>
          <p:nvPr/>
        </p:nvGrpSpPr>
        <p:grpSpPr>
          <a:xfrm>
            <a:off x="-674710" y="8498591"/>
            <a:ext cx="19281670" cy="2271793"/>
            <a:chOff x="0" y="0"/>
            <a:chExt cx="5078300" cy="598332"/>
          </a:xfrm>
        </p:grpSpPr>
        <p:sp>
          <p:nvSpPr>
            <p:cNvPr id="20" name="Freeform 20"/>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en-US"/>
            </a:p>
          </p:txBody>
        </p:sp>
        <p:sp>
          <p:nvSpPr>
            <p:cNvPr id="21" name="TextBox 21"/>
            <p:cNvSpPr txBox="1"/>
            <p:nvPr/>
          </p:nvSpPr>
          <p:spPr>
            <a:xfrm>
              <a:off x="0" y="-38100"/>
              <a:ext cx="5078300" cy="636432"/>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8"/>
            <a:stretch>
              <a:fillRect t="-74" b="-74"/>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518BC9"/>
            </a:solidFill>
          </p:spPr>
          <p:txBody>
            <a:bodyPr/>
            <a:lstStyle/>
            <a:p>
              <a:endParaRPr lang="en-US"/>
            </a:p>
          </p:txBody>
        </p:sp>
        <p:sp>
          <p:nvSpPr>
            <p:cNvPr id="4" name="TextBox 4"/>
            <p:cNvSpPr txBox="1"/>
            <p:nvPr/>
          </p:nvSpPr>
          <p:spPr>
            <a:xfrm>
              <a:off x="0" y="-66675"/>
              <a:ext cx="4816593" cy="2776008"/>
            </a:xfrm>
            <a:prstGeom prst="rect">
              <a:avLst/>
            </a:prstGeom>
          </p:spPr>
          <p:txBody>
            <a:bodyPr lIns="50800" tIns="50800" rIns="50800" bIns="50800" rtlCol="0" anchor="ctr"/>
            <a:lstStyle/>
            <a:p>
              <a:pPr algn="ctr">
                <a:lnSpc>
                  <a:spcPts val="3750"/>
                </a:lnSpc>
              </a:pPr>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endParaRPr lang="en-US"/>
          </a:p>
        </p:txBody>
      </p:sp>
      <p:sp>
        <p:nvSpPr>
          <p:cNvPr id="6" name="Freeform 6"/>
          <p:cNvSpPr/>
          <p:nvPr/>
        </p:nvSpPr>
        <p:spPr>
          <a:xfrm>
            <a:off x="0" y="0"/>
            <a:ext cx="18288000" cy="10698480"/>
          </a:xfrm>
          <a:custGeom>
            <a:avLst/>
            <a:gdLst/>
            <a:ahLst/>
            <a:cxnLst/>
            <a:rect l="l" t="t" r="r" b="b"/>
            <a:pathLst>
              <a:path w="18288000" h="10698480">
                <a:moveTo>
                  <a:pt x="0" y="0"/>
                </a:moveTo>
                <a:lnTo>
                  <a:pt x="18288000" y="0"/>
                </a:lnTo>
                <a:lnTo>
                  <a:pt x="18288000" y="10698480"/>
                </a:lnTo>
                <a:lnTo>
                  <a:pt x="0" y="10698480"/>
                </a:lnTo>
                <a:lnTo>
                  <a:pt x="0" y="0"/>
                </a:lnTo>
                <a:close/>
              </a:path>
            </a:pathLst>
          </a:custGeom>
          <a:blipFill>
            <a:blip r:embed="rId4">
              <a:alphaModFix amt="14000"/>
            </a:blip>
            <a:stretch>
              <a:fillRect/>
            </a:stretch>
          </a:blipFill>
        </p:spPr>
        <p:txBody>
          <a:bodyPr/>
          <a:lstStyle/>
          <a:p>
            <a:endParaRPr lang="en-US"/>
          </a:p>
        </p:txBody>
      </p:sp>
      <p:grpSp>
        <p:nvGrpSpPr>
          <p:cNvPr id="7" name="Group 7"/>
          <p:cNvGrpSpPr/>
          <p:nvPr/>
        </p:nvGrpSpPr>
        <p:grpSpPr>
          <a:xfrm>
            <a:off x="2356468" y="4599277"/>
            <a:ext cx="13575065" cy="4103542"/>
            <a:chOff x="0" y="0"/>
            <a:chExt cx="18100086" cy="5471389"/>
          </a:xfrm>
        </p:grpSpPr>
        <p:sp>
          <p:nvSpPr>
            <p:cNvPr id="8" name="TextBox 8"/>
            <p:cNvSpPr txBox="1"/>
            <p:nvPr/>
          </p:nvSpPr>
          <p:spPr>
            <a:xfrm>
              <a:off x="0" y="-152400"/>
              <a:ext cx="18100086" cy="1663740"/>
            </a:xfrm>
            <a:prstGeom prst="rect">
              <a:avLst/>
            </a:prstGeom>
          </p:spPr>
          <p:txBody>
            <a:bodyPr lIns="0" tIns="0" rIns="0" bIns="0" rtlCol="0" anchor="t">
              <a:spAutoFit/>
            </a:bodyPr>
            <a:lstStyle/>
            <a:p>
              <a:pPr algn="ctr">
                <a:lnSpc>
                  <a:spcPts val="8999"/>
                </a:lnSpc>
              </a:pPr>
              <a:r>
                <a:rPr lang="en-US" sz="7499" b="1">
                  <a:solidFill>
                    <a:srgbClr val="FFFFFF"/>
                  </a:solidFill>
                  <a:latin typeface="Calibri (MS) Bold"/>
                  <a:ea typeface="Calibri (MS) Bold"/>
                  <a:cs typeface="Calibri (MS) Bold"/>
                  <a:sym typeface="Calibri (MS) Bold"/>
                </a:rPr>
                <a:t>Together, We Grow Our Impact!</a:t>
              </a:r>
            </a:p>
          </p:txBody>
        </p:sp>
        <p:sp>
          <p:nvSpPr>
            <p:cNvPr id="9" name="TextBox 9"/>
            <p:cNvSpPr txBox="1"/>
            <p:nvPr/>
          </p:nvSpPr>
          <p:spPr>
            <a:xfrm>
              <a:off x="6220737" y="4656052"/>
              <a:ext cx="11159526" cy="815338"/>
            </a:xfrm>
            <a:prstGeom prst="rect">
              <a:avLst/>
            </a:prstGeom>
          </p:spPr>
          <p:txBody>
            <a:bodyPr lIns="0" tIns="0" rIns="0" bIns="0" rtlCol="0" anchor="t">
              <a:spAutoFit/>
            </a:bodyPr>
            <a:lstStyle/>
            <a:p>
              <a:pPr algn="l">
                <a:lnSpc>
                  <a:spcPts val="5400"/>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1255</Words>
  <Application>Microsoft Office PowerPoint</Application>
  <PresentationFormat>Custom</PresentationFormat>
  <Paragraphs>123</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Calibri (MS) Bold</vt:lpstr>
      <vt:lpstr>Arial</vt:lpstr>
      <vt:lpstr>Calibri (MS)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Meetings - Recognition</dc:title>
  <cp:lastModifiedBy>Kamali Brooks</cp:lastModifiedBy>
  <cp:revision>2</cp:revision>
  <dcterms:created xsi:type="dcterms:W3CDTF">2006-08-16T00:00:00Z</dcterms:created>
  <dcterms:modified xsi:type="dcterms:W3CDTF">2026-08-13T17:25:00Z</dcterms:modified>
  <dc:identifier>DAHSFz6G12s</dc:identifier>
</cp:coreProperties>
</file>