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123"/>
  </p:notesMasterIdLst>
  <p:sldIdLst>
    <p:sldId id="256" r:id="rId3"/>
    <p:sldId id="257" r:id="rId4"/>
    <p:sldId id="258" r:id="rId5"/>
    <p:sldId id="259" r:id="rId6"/>
    <p:sldId id="260" r:id="rId7"/>
    <p:sldId id="261" r:id="rId8"/>
    <p:sldId id="262" r:id="rId9"/>
    <p:sldId id="263" r:id="rId10"/>
    <p:sldId id="265" r:id="rId11"/>
    <p:sldId id="266" r:id="rId12"/>
    <p:sldId id="305" r:id="rId13"/>
    <p:sldId id="306" r:id="rId14"/>
    <p:sldId id="297" r:id="rId15"/>
    <p:sldId id="296" r:id="rId16"/>
    <p:sldId id="298" r:id="rId17"/>
    <p:sldId id="299" r:id="rId18"/>
    <p:sldId id="300" r:id="rId19"/>
    <p:sldId id="304" r:id="rId20"/>
    <p:sldId id="382" r:id="rId21"/>
    <p:sldId id="307" r:id="rId22"/>
    <p:sldId id="308" r:id="rId23"/>
    <p:sldId id="309" r:id="rId24"/>
    <p:sldId id="310" r:id="rId25"/>
    <p:sldId id="311" r:id="rId26"/>
    <p:sldId id="312" r:id="rId27"/>
    <p:sldId id="313" r:id="rId28"/>
    <p:sldId id="314" r:id="rId29"/>
    <p:sldId id="264" r:id="rId30"/>
    <p:sldId id="315" r:id="rId31"/>
    <p:sldId id="316" r:id="rId32"/>
    <p:sldId id="267" r:id="rId33"/>
    <p:sldId id="268" r:id="rId34"/>
    <p:sldId id="269" r:id="rId35"/>
    <p:sldId id="270" r:id="rId36"/>
    <p:sldId id="271" r:id="rId37"/>
    <p:sldId id="317" r:id="rId38"/>
    <p:sldId id="318" r:id="rId39"/>
    <p:sldId id="291" r:id="rId40"/>
    <p:sldId id="276" r:id="rId41"/>
    <p:sldId id="277" r:id="rId42"/>
    <p:sldId id="278" r:id="rId43"/>
    <p:sldId id="279" r:id="rId44"/>
    <p:sldId id="281" r:id="rId45"/>
    <p:sldId id="282" r:id="rId46"/>
    <p:sldId id="283" r:id="rId47"/>
    <p:sldId id="295" r:id="rId48"/>
    <p:sldId id="294" r:id="rId49"/>
    <p:sldId id="319" r:id="rId50"/>
    <p:sldId id="288" r:id="rId51"/>
    <p:sldId id="293" r:id="rId52"/>
    <p:sldId id="320" r:id="rId53"/>
    <p:sldId id="321" r:id="rId54"/>
    <p:sldId id="275" r:id="rId55"/>
    <p:sldId id="322" r:id="rId56"/>
    <p:sldId id="323" r:id="rId57"/>
    <p:sldId id="324" r:id="rId58"/>
    <p:sldId id="325" r:id="rId59"/>
    <p:sldId id="326" r:id="rId60"/>
    <p:sldId id="327" r:id="rId61"/>
    <p:sldId id="284" r:id="rId62"/>
    <p:sldId id="285" r:id="rId63"/>
    <p:sldId id="328" r:id="rId64"/>
    <p:sldId id="329" r:id="rId65"/>
    <p:sldId id="330" r:id="rId66"/>
    <p:sldId id="287" r:id="rId67"/>
    <p:sldId id="331" r:id="rId68"/>
    <p:sldId id="332" r:id="rId69"/>
    <p:sldId id="280" r:id="rId70"/>
    <p:sldId id="333" r:id="rId71"/>
    <p:sldId id="334" r:id="rId72"/>
    <p:sldId id="335" r:id="rId73"/>
    <p:sldId id="336" r:id="rId74"/>
    <p:sldId id="337" r:id="rId75"/>
    <p:sldId id="338" r:id="rId76"/>
    <p:sldId id="339" r:id="rId77"/>
    <p:sldId id="340" r:id="rId78"/>
    <p:sldId id="341" r:id="rId79"/>
    <p:sldId id="342" r:id="rId80"/>
    <p:sldId id="343" r:id="rId81"/>
    <p:sldId id="344" r:id="rId82"/>
    <p:sldId id="345" r:id="rId83"/>
    <p:sldId id="346" r:id="rId84"/>
    <p:sldId id="347" r:id="rId85"/>
    <p:sldId id="348" r:id="rId86"/>
    <p:sldId id="349" r:id="rId87"/>
    <p:sldId id="350" r:id="rId88"/>
    <p:sldId id="286" r:id="rId89"/>
    <p:sldId id="351" r:id="rId90"/>
    <p:sldId id="352" r:id="rId91"/>
    <p:sldId id="353" r:id="rId92"/>
    <p:sldId id="354" r:id="rId93"/>
    <p:sldId id="355" r:id="rId94"/>
    <p:sldId id="356" r:id="rId95"/>
    <p:sldId id="357" r:id="rId96"/>
    <p:sldId id="358" r:id="rId97"/>
    <p:sldId id="359" r:id="rId98"/>
    <p:sldId id="360" r:id="rId99"/>
    <p:sldId id="289" r:id="rId100"/>
    <p:sldId id="361" r:id="rId101"/>
    <p:sldId id="362" r:id="rId102"/>
    <p:sldId id="290" r:id="rId103"/>
    <p:sldId id="363" r:id="rId104"/>
    <p:sldId id="364" r:id="rId105"/>
    <p:sldId id="365" r:id="rId106"/>
    <p:sldId id="366" r:id="rId107"/>
    <p:sldId id="367" r:id="rId108"/>
    <p:sldId id="368" r:id="rId109"/>
    <p:sldId id="369" r:id="rId110"/>
    <p:sldId id="370" r:id="rId111"/>
    <p:sldId id="371" r:id="rId112"/>
    <p:sldId id="372" r:id="rId113"/>
    <p:sldId id="373" r:id="rId114"/>
    <p:sldId id="374" r:id="rId115"/>
    <p:sldId id="375" r:id="rId116"/>
    <p:sldId id="376" r:id="rId117"/>
    <p:sldId id="377" r:id="rId118"/>
    <p:sldId id="378" r:id="rId119"/>
    <p:sldId id="379" r:id="rId120"/>
    <p:sldId id="380" r:id="rId121"/>
    <p:sldId id="381" r:id="rId122"/>
  </p:sldIdLst>
  <p:sldSz cx="18288000" cy="10287000"/>
  <p:notesSz cx="6858000" cy="9144000"/>
  <p:embeddedFontLst>
    <p:embeddedFont>
      <p:font typeface="Arimo" panose="020B0604020202020204" charset="0"/>
      <p:regular r:id="rId124"/>
    </p:embeddedFont>
    <p:embeddedFont>
      <p:font typeface="Arimo Italics" panose="020B0604020202020204" charset="0"/>
      <p:regular r:id="rId125"/>
    </p:embeddedFont>
    <p:embeddedFont>
      <p:font typeface="Calibri (MS)" panose="020B0604020202020204" charset="0"/>
      <p:regular r:id="rId126"/>
    </p:embeddedFont>
    <p:embeddedFont>
      <p:font typeface="Calibri (MS) Bold" panose="020B0604020202020204" charset="0"/>
      <p:regular r:id="rId127"/>
      <p:bold r:id="rId128"/>
    </p:embeddedFont>
    <p:embeddedFont>
      <p:font typeface="Calibri (MS) Italics" panose="020B0604020202020204" charset="0"/>
      <p:regular r:id="rId129"/>
    </p:embeddedFont>
    <p:embeddedFont>
      <p:font typeface="Effra" panose="020B0604020202020204" charset="0"/>
      <p:regular r:id="rId130"/>
      <p:bold r:id="rId131"/>
      <p:italic r:id="rId132"/>
      <p:boldItalic r:id="rId133"/>
    </p:embeddedFont>
    <p:embeddedFont>
      <p:font typeface="Flatory Sans Bold" panose="020B0604020202020204" charset="-34"/>
      <p:regular r:id="rId134"/>
      <p:bold r:id="rId135"/>
    </p:embeddedFont>
    <p:embeddedFont>
      <p:font typeface="Malgun Gothic" panose="020B0503020000020004" pitchFamily="34" charset="-127"/>
      <p:regular r:id="rId136"/>
      <p:bold r:id="rId137"/>
    </p:embeddedFont>
    <p:embeddedFont>
      <p:font typeface="Open Sans" panose="020B0606030504020204" pitchFamily="34" charset="0"/>
      <p:regular r:id="rId138"/>
    </p:embeddedFont>
    <p:embeddedFont>
      <p:font typeface="Verdana" panose="020B0604030504040204" pitchFamily="34" charset="0"/>
      <p:regular r:id="rId139"/>
      <p:bold r:id="rId140"/>
      <p:italic r:id="rId141"/>
      <p:boldItalic r:id="rId142"/>
    </p:embeddedFont>
    <p:embeddedFont>
      <p:font typeface="Verdana Bold" panose="020B0804030504040204" pitchFamily="34" charset="0"/>
      <p:regular r:id="rId143"/>
      <p:bold r:id="rId14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26780" autoAdjust="0"/>
  </p:normalViewPr>
  <p:slideViewPr>
    <p:cSldViewPr>
      <p:cViewPr varScale="1">
        <p:scale>
          <a:sx n="14" d="100"/>
          <a:sy n="14" d="100"/>
        </p:scale>
        <p:origin x="2986"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font" Target="fonts/font15.fntdata"/><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font" Target="fonts/font5.fntdata"/><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font" Target="fonts/font11.fntdata"/><Relationship Id="rId139" Type="http://schemas.openxmlformats.org/officeDocument/2006/relationships/font" Target="fonts/font16.fntdata"/><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font" Target="fonts/font1.fntdata"/><Relationship Id="rId129" Type="http://schemas.openxmlformats.org/officeDocument/2006/relationships/font" Target="fonts/font6.fntdata"/><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font" Target="fonts/font17.fntdata"/><Relationship Id="rId14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font" Target="fonts/font7.fntdata"/><Relationship Id="rId135" Type="http://schemas.openxmlformats.org/officeDocument/2006/relationships/font" Target="fonts/font12.fntdata"/><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font" Target="fonts/font2.fntdata"/><Relationship Id="rId141" Type="http://schemas.openxmlformats.org/officeDocument/2006/relationships/font" Target="fonts/font18.fntdata"/><Relationship Id="rId146"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font" Target="fonts/font8.fntdata"/><Relationship Id="rId136" Type="http://schemas.openxmlformats.org/officeDocument/2006/relationships/font" Target="fonts/font13.fntdata"/><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font" Target="fonts/font3.fntdata"/><Relationship Id="rId147"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font" Target="fonts/font19.fntdata"/><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font" Target="fonts/font14.fntdata"/><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font" Target="fonts/font9.fntdata"/><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font" Target="fonts/font4.fntdata"/><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font" Target="fonts/font20.fntdata"/><Relationship Id="rId148"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font" Target="fonts/font10.fntdata"/><Relationship Id="rId16" Type="http://schemas.openxmlformats.org/officeDocument/2006/relationships/slide" Target="slides/slide14.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notesMaster" Target="notesMasters/notesMaster1.xml"/><Relationship Id="rId144" Type="http://schemas.openxmlformats.org/officeDocument/2006/relationships/font" Target="fonts/font21.fntdata"/></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BD0E68-3EAF-420A-87B7-2790DA589CF2}" type="doc">
      <dgm:prSet loTypeId="urn:microsoft.com/office/officeart/2005/8/layout/orgChart1" loCatId="hierarchy" qsTypeId="urn:microsoft.com/office/officeart/2005/8/quickstyle/simple1" qsCatId="simple" csTypeId="urn:microsoft.com/office/officeart/2005/8/colors/accent0_3" csCatId="mainScheme" phldr="1"/>
      <dgm:spPr/>
      <dgm:t>
        <a:bodyPr/>
        <a:lstStyle/>
        <a:p>
          <a:endParaRPr lang="en-US"/>
        </a:p>
      </dgm:t>
    </dgm:pt>
    <dgm:pt modelId="{BB9722B8-E212-43AF-86DD-BFDED1C1B1ED}">
      <dgm:prSet phldrT="[Text]" phldr="0"/>
      <dgm:spPr/>
      <dgm:t>
        <a:bodyPr/>
        <a:lstStyle/>
        <a:p>
          <a:r>
            <a:rPr lang="en-US" dirty="0">
              <a:solidFill>
                <a:schemeClr val="bg1"/>
              </a:solidFill>
              <a:latin typeface="Calibri"/>
            </a:rPr>
            <a:t>Executive Director</a:t>
          </a:r>
          <a:endParaRPr lang="en-US" dirty="0"/>
        </a:p>
      </dgm:t>
    </dgm:pt>
    <dgm:pt modelId="{9F93556E-E92F-4DA6-A653-A13BB20C08A8}" type="parTrans" cxnId="{659CEF70-B209-477D-B692-1941AC5C30CC}">
      <dgm:prSet/>
      <dgm:spPr/>
      <dgm:t>
        <a:bodyPr/>
        <a:lstStyle/>
        <a:p>
          <a:endParaRPr lang="en-US"/>
        </a:p>
      </dgm:t>
    </dgm:pt>
    <dgm:pt modelId="{DD1CBE35-7896-4CA7-B1DB-DBAC5043BCBC}" type="sibTrans" cxnId="{659CEF70-B209-477D-B692-1941AC5C30CC}">
      <dgm:prSet/>
      <dgm:spPr/>
      <dgm:t>
        <a:bodyPr/>
        <a:lstStyle/>
        <a:p>
          <a:endParaRPr lang="en-US"/>
        </a:p>
      </dgm:t>
    </dgm:pt>
    <dgm:pt modelId="{CCC7B69C-40F8-4905-9830-03A2C0B100F6}" type="asst">
      <dgm:prSet phldrT="[Text]" phldr="0"/>
      <dgm:spPr/>
      <dgm:t>
        <a:bodyPr/>
        <a:lstStyle/>
        <a:p>
          <a:pPr rtl="0"/>
          <a:r>
            <a:rPr lang="en-US" dirty="0">
              <a:solidFill>
                <a:schemeClr val="bg1"/>
              </a:solidFill>
              <a:latin typeface="Calibri"/>
            </a:rPr>
            <a:t>SIA Staff</a:t>
          </a:r>
          <a:endParaRPr lang="en-US" dirty="0">
            <a:solidFill>
              <a:schemeClr val="bg1"/>
            </a:solidFill>
          </a:endParaRPr>
        </a:p>
      </dgm:t>
    </dgm:pt>
    <dgm:pt modelId="{81B0BD1B-8824-4064-94A1-8731A22E2B4D}" type="parTrans" cxnId="{0DCB9127-B58D-4268-A82D-02E8E56B8D3B}">
      <dgm:prSet/>
      <dgm:spPr/>
      <dgm:t>
        <a:bodyPr/>
        <a:lstStyle/>
        <a:p>
          <a:endParaRPr lang="en-US"/>
        </a:p>
      </dgm:t>
    </dgm:pt>
    <dgm:pt modelId="{CAD9A5CD-CB45-4909-9022-B929CABD5014}" type="sibTrans" cxnId="{0DCB9127-B58D-4268-A82D-02E8E56B8D3B}">
      <dgm:prSet/>
      <dgm:spPr/>
      <dgm:t>
        <a:bodyPr/>
        <a:lstStyle/>
        <a:p>
          <a:endParaRPr lang="en-US"/>
        </a:p>
      </dgm:t>
    </dgm:pt>
    <dgm:pt modelId="{BA2B0D61-B363-4E3C-9C7F-3D404255C1A9}">
      <dgm:prSet phldrT="[Text]"/>
      <dgm:spPr/>
      <dgm:t>
        <a:bodyPr/>
        <a:lstStyle/>
        <a:p>
          <a:r>
            <a:rPr lang="en-US" dirty="0">
              <a:solidFill>
                <a:schemeClr val="bg1"/>
              </a:solidFill>
            </a:rPr>
            <a:t>Federation Fundraising Council</a:t>
          </a:r>
        </a:p>
      </dgm:t>
    </dgm:pt>
    <dgm:pt modelId="{26D6661D-C753-4108-B370-9373E34813E4}" type="parTrans" cxnId="{7337CE2A-D44A-4DF6-A831-884B2D373FE8}">
      <dgm:prSet/>
      <dgm:spPr/>
      <dgm:t>
        <a:bodyPr/>
        <a:lstStyle/>
        <a:p>
          <a:endParaRPr lang="en-US"/>
        </a:p>
      </dgm:t>
    </dgm:pt>
    <dgm:pt modelId="{EE695237-A0C9-4941-98FB-2766D439CB9D}" type="sibTrans" cxnId="{7337CE2A-D44A-4DF6-A831-884B2D373FE8}">
      <dgm:prSet/>
      <dgm:spPr/>
      <dgm:t>
        <a:bodyPr/>
        <a:lstStyle/>
        <a:p>
          <a:endParaRPr lang="en-US"/>
        </a:p>
      </dgm:t>
    </dgm:pt>
    <dgm:pt modelId="{A8AA1C60-797B-41DA-B76B-61B3F0812727}">
      <dgm:prSet phldrT="[Text]" phldr="0"/>
      <dgm:spPr/>
      <dgm:t>
        <a:bodyPr/>
        <a:lstStyle/>
        <a:p>
          <a:r>
            <a:rPr lang="en-US" dirty="0">
              <a:solidFill>
                <a:schemeClr val="bg1"/>
              </a:solidFill>
            </a:rPr>
            <a:t>Region Fundraising Chairs</a:t>
          </a:r>
        </a:p>
      </dgm:t>
    </dgm:pt>
    <dgm:pt modelId="{23666C55-050D-4C42-B092-6785761AA0A9}" type="parTrans" cxnId="{EF4ED611-D215-4BBE-819A-3A2EA2D8F455}">
      <dgm:prSet/>
      <dgm:spPr/>
      <dgm:t>
        <a:bodyPr/>
        <a:lstStyle/>
        <a:p>
          <a:endParaRPr lang="en-US"/>
        </a:p>
      </dgm:t>
    </dgm:pt>
    <dgm:pt modelId="{A91ED849-D25D-4039-B9D5-1810D63B2A0B}" type="sibTrans" cxnId="{EF4ED611-D215-4BBE-819A-3A2EA2D8F455}">
      <dgm:prSet/>
      <dgm:spPr/>
      <dgm:t>
        <a:bodyPr/>
        <a:lstStyle/>
        <a:p>
          <a:endParaRPr lang="en-US"/>
        </a:p>
      </dgm:t>
    </dgm:pt>
    <dgm:pt modelId="{0502CAC4-CE9E-4348-BE85-F00AAB3EDE19}">
      <dgm:prSet phldrT="[Text]"/>
      <dgm:spPr/>
      <dgm:t>
        <a:bodyPr/>
        <a:lstStyle/>
        <a:p>
          <a:r>
            <a:rPr lang="en-US" dirty="0">
              <a:solidFill>
                <a:schemeClr val="bg1"/>
              </a:solidFill>
            </a:rPr>
            <a:t>Region Governors</a:t>
          </a:r>
        </a:p>
      </dgm:t>
    </dgm:pt>
    <dgm:pt modelId="{D440CC1B-FA60-47BA-BEB2-43E2E8FD191F}" type="parTrans" cxnId="{B752BC0F-8F67-4A98-9A39-807C178A6565}">
      <dgm:prSet/>
      <dgm:spPr/>
      <dgm:t>
        <a:bodyPr/>
        <a:lstStyle/>
        <a:p>
          <a:endParaRPr lang="en-US"/>
        </a:p>
      </dgm:t>
    </dgm:pt>
    <dgm:pt modelId="{2DDA35AC-18C3-41A8-8779-30EFDA071D35}" type="sibTrans" cxnId="{B752BC0F-8F67-4A98-9A39-807C178A6565}">
      <dgm:prSet/>
      <dgm:spPr/>
      <dgm:t>
        <a:bodyPr/>
        <a:lstStyle/>
        <a:p>
          <a:endParaRPr lang="en-US"/>
        </a:p>
      </dgm:t>
    </dgm:pt>
    <dgm:pt modelId="{197171AA-29FA-4FB2-98D6-72A6A6BB93FC}">
      <dgm:prSet phldrT="[Text]" phldr="0"/>
      <dgm:spPr/>
      <dgm:t>
        <a:bodyPr/>
        <a:lstStyle/>
        <a:p>
          <a:pPr rtl="0"/>
          <a:r>
            <a:rPr lang="en-US" dirty="0">
              <a:solidFill>
                <a:schemeClr val="bg1"/>
              </a:solidFill>
              <a:latin typeface="Calibri"/>
            </a:rPr>
            <a:t>Board of Directors</a:t>
          </a:r>
        </a:p>
      </dgm:t>
    </dgm:pt>
    <dgm:pt modelId="{DD2FCFB9-73B1-4527-9C5E-08DA10259CBC}" type="parTrans" cxnId="{5A79653D-086E-4884-9463-5117D0F45804}">
      <dgm:prSet/>
      <dgm:spPr/>
      <dgm:t>
        <a:bodyPr/>
        <a:lstStyle/>
        <a:p>
          <a:endParaRPr lang="en-US"/>
        </a:p>
      </dgm:t>
    </dgm:pt>
    <dgm:pt modelId="{853B1005-9E6A-41D2-83E4-E39EF54A2ED9}" type="sibTrans" cxnId="{5A79653D-086E-4884-9463-5117D0F45804}">
      <dgm:prSet/>
      <dgm:spPr/>
      <dgm:t>
        <a:bodyPr/>
        <a:lstStyle/>
        <a:p>
          <a:endParaRPr lang="en-US"/>
        </a:p>
      </dgm:t>
    </dgm:pt>
    <dgm:pt modelId="{C6D63F1D-2862-4879-9984-1C5FFAEE3632}" type="pres">
      <dgm:prSet presAssocID="{6EBD0E68-3EAF-420A-87B7-2790DA589CF2}" presName="hierChild1" presStyleCnt="0">
        <dgm:presLayoutVars>
          <dgm:orgChart val="1"/>
          <dgm:chPref val="1"/>
          <dgm:dir/>
          <dgm:animOne val="branch"/>
          <dgm:animLvl val="lvl"/>
          <dgm:resizeHandles/>
        </dgm:presLayoutVars>
      </dgm:prSet>
      <dgm:spPr/>
    </dgm:pt>
    <dgm:pt modelId="{7202C09E-B0B3-4EEC-A5CB-1B26109949D5}" type="pres">
      <dgm:prSet presAssocID="{197171AA-29FA-4FB2-98D6-72A6A6BB93FC}" presName="hierRoot1" presStyleCnt="0">
        <dgm:presLayoutVars>
          <dgm:hierBranch val="init"/>
        </dgm:presLayoutVars>
      </dgm:prSet>
      <dgm:spPr/>
    </dgm:pt>
    <dgm:pt modelId="{CA9CDB4A-451D-4586-9EC4-6A94535F65CA}" type="pres">
      <dgm:prSet presAssocID="{197171AA-29FA-4FB2-98D6-72A6A6BB93FC}" presName="rootComposite1" presStyleCnt="0"/>
      <dgm:spPr/>
    </dgm:pt>
    <dgm:pt modelId="{2811AB09-4D3C-4C6F-8291-88BBD12B3688}" type="pres">
      <dgm:prSet presAssocID="{197171AA-29FA-4FB2-98D6-72A6A6BB93FC}" presName="rootText1" presStyleLbl="node0" presStyleIdx="0" presStyleCnt="4">
        <dgm:presLayoutVars>
          <dgm:chPref val="3"/>
        </dgm:presLayoutVars>
      </dgm:prSet>
      <dgm:spPr/>
    </dgm:pt>
    <dgm:pt modelId="{34E58139-93C5-4ECB-BF64-3498EEB9D63C}" type="pres">
      <dgm:prSet presAssocID="{197171AA-29FA-4FB2-98D6-72A6A6BB93FC}" presName="rootConnector1" presStyleLbl="node1" presStyleIdx="0" presStyleCnt="0"/>
      <dgm:spPr/>
    </dgm:pt>
    <dgm:pt modelId="{FC8145E0-88EA-436A-BD05-9CDFE89C47E5}" type="pres">
      <dgm:prSet presAssocID="{197171AA-29FA-4FB2-98D6-72A6A6BB93FC}" presName="hierChild2" presStyleCnt="0"/>
      <dgm:spPr/>
    </dgm:pt>
    <dgm:pt modelId="{F2E555D9-CBA2-4ED0-9035-921B11340DD8}" type="pres">
      <dgm:prSet presAssocID="{197171AA-29FA-4FB2-98D6-72A6A6BB93FC}" presName="hierChild3" presStyleCnt="0"/>
      <dgm:spPr/>
    </dgm:pt>
    <dgm:pt modelId="{9167CCEB-2734-4A24-A113-B5B650B438E6}" type="pres">
      <dgm:prSet presAssocID="{BB9722B8-E212-43AF-86DD-BFDED1C1B1ED}" presName="hierRoot1" presStyleCnt="0">
        <dgm:presLayoutVars>
          <dgm:hierBranch val="init"/>
        </dgm:presLayoutVars>
      </dgm:prSet>
      <dgm:spPr/>
    </dgm:pt>
    <dgm:pt modelId="{178EA113-12BA-49B8-BC4A-FE2B853EBD6F}" type="pres">
      <dgm:prSet presAssocID="{BB9722B8-E212-43AF-86DD-BFDED1C1B1ED}" presName="rootComposite1" presStyleCnt="0"/>
      <dgm:spPr/>
    </dgm:pt>
    <dgm:pt modelId="{BAE298E8-F82A-441D-A461-8FAD2BDA6A17}" type="pres">
      <dgm:prSet presAssocID="{BB9722B8-E212-43AF-86DD-BFDED1C1B1ED}" presName="rootText1" presStyleLbl="node0" presStyleIdx="1" presStyleCnt="4">
        <dgm:presLayoutVars>
          <dgm:chPref val="3"/>
        </dgm:presLayoutVars>
      </dgm:prSet>
      <dgm:spPr/>
    </dgm:pt>
    <dgm:pt modelId="{C4F917BD-76C5-4C2A-B877-9912BCF82BC3}" type="pres">
      <dgm:prSet presAssocID="{BB9722B8-E212-43AF-86DD-BFDED1C1B1ED}" presName="rootConnector1" presStyleLbl="node1" presStyleIdx="0" presStyleCnt="0"/>
      <dgm:spPr/>
    </dgm:pt>
    <dgm:pt modelId="{5D96D2CC-2957-4C50-B1FE-50808E60026A}" type="pres">
      <dgm:prSet presAssocID="{BB9722B8-E212-43AF-86DD-BFDED1C1B1ED}" presName="hierChild2" presStyleCnt="0"/>
      <dgm:spPr/>
    </dgm:pt>
    <dgm:pt modelId="{645684DD-5C4C-4028-9CFC-C6AE8E12270F}" type="pres">
      <dgm:prSet presAssocID="{BB9722B8-E212-43AF-86DD-BFDED1C1B1ED}" presName="hierChild3" presStyleCnt="0"/>
      <dgm:spPr/>
    </dgm:pt>
    <dgm:pt modelId="{878ED7E0-8D26-4351-94BB-4ACF4D077C34}" type="pres">
      <dgm:prSet presAssocID="{CCC7B69C-40F8-4905-9830-03A2C0B100F6}" presName="hierRoot1" presStyleCnt="0">
        <dgm:presLayoutVars>
          <dgm:hierBranch val="init"/>
        </dgm:presLayoutVars>
      </dgm:prSet>
      <dgm:spPr/>
    </dgm:pt>
    <dgm:pt modelId="{13B70A42-B654-4F0F-A622-E66B28852735}" type="pres">
      <dgm:prSet presAssocID="{CCC7B69C-40F8-4905-9830-03A2C0B100F6}" presName="rootComposite1" presStyleCnt="0"/>
      <dgm:spPr/>
    </dgm:pt>
    <dgm:pt modelId="{A85424D2-67B5-439D-B237-BF9C0C99BB06}" type="pres">
      <dgm:prSet presAssocID="{CCC7B69C-40F8-4905-9830-03A2C0B100F6}" presName="rootText1" presStyleLbl="node0" presStyleIdx="2" presStyleCnt="4">
        <dgm:presLayoutVars>
          <dgm:chPref val="3"/>
        </dgm:presLayoutVars>
      </dgm:prSet>
      <dgm:spPr/>
    </dgm:pt>
    <dgm:pt modelId="{09FC3DDE-62A3-4E04-BAD7-95F5E2DE98B4}" type="pres">
      <dgm:prSet presAssocID="{CCC7B69C-40F8-4905-9830-03A2C0B100F6}" presName="rootConnector1" presStyleLbl="asst0" presStyleIdx="0" presStyleCnt="0"/>
      <dgm:spPr/>
    </dgm:pt>
    <dgm:pt modelId="{AC29A349-E74D-4E21-85AB-ABEE3A7C8FA1}" type="pres">
      <dgm:prSet presAssocID="{CCC7B69C-40F8-4905-9830-03A2C0B100F6}" presName="hierChild2" presStyleCnt="0"/>
      <dgm:spPr/>
    </dgm:pt>
    <dgm:pt modelId="{28DEC7C1-9C0E-414D-9E2B-73E327C24166}" type="pres">
      <dgm:prSet presAssocID="{D440CC1B-FA60-47BA-BEB2-43E2E8FD191F}" presName="Name37" presStyleLbl="parChTrans1D2" presStyleIdx="0" presStyleCnt="2"/>
      <dgm:spPr/>
    </dgm:pt>
    <dgm:pt modelId="{CE72CF4D-8F41-4356-9211-E0B30A57E546}" type="pres">
      <dgm:prSet presAssocID="{0502CAC4-CE9E-4348-BE85-F00AAB3EDE19}" presName="hierRoot2" presStyleCnt="0">
        <dgm:presLayoutVars>
          <dgm:hierBranch val="init"/>
        </dgm:presLayoutVars>
      </dgm:prSet>
      <dgm:spPr/>
    </dgm:pt>
    <dgm:pt modelId="{3E7233CB-0BE8-4F92-8CF9-5D20F67A6A41}" type="pres">
      <dgm:prSet presAssocID="{0502CAC4-CE9E-4348-BE85-F00AAB3EDE19}" presName="rootComposite" presStyleCnt="0"/>
      <dgm:spPr/>
    </dgm:pt>
    <dgm:pt modelId="{731E313A-AC6D-424F-858B-B56B1F07B236}" type="pres">
      <dgm:prSet presAssocID="{0502CAC4-CE9E-4348-BE85-F00AAB3EDE19}" presName="rootText" presStyleLbl="node2" presStyleIdx="0" presStyleCnt="2">
        <dgm:presLayoutVars>
          <dgm:chPref val="3"/>
        </dgm:presLayoutVars>
      </dgm:prSet>
      <dgm:spPr/>
    </dgm:pt>
    <dgm:pt modelId="{4CC5480C-DC0F-482D-8B91-A439609CABD3}" type="pres">
      <dgm:prSet presAssocID="{0502CAC4-CE9E-4348-BE85-F00AAB3EDE19}" presName="rootConnector" presStyleLbl="node2" presStyleIdx="0" presStyleCnt="2"/>
      <dgm:spPr/>
    </dgm:pt>
    <dgm:pt modelId="{E0C0E243-D996-42AB-BB22-5680FDB36073}" type="pres">
      <dgm:prSet presAssocID="{0502CAC4-CE9E-4348-BE85-F00AAB3EDE19}" presName="hierChild4" presStyleCnt="0"/>
      <dgm:spPr/>
    </dgm:pt>
    <dgm:pt modelId="{4483F30F-0E9E-4155-8CC9-2A1A35AFE782}" type="pres">
      <dgm:prSet presAssocID="{0502CAC4-CE9E-4348-BE85-F00AAB3EDE19}" presName="hierChild5" presStyleCnt="0"/>
      <dgm:spPr/>
    </dgm:pt>
    <dgm:pt modelId="{552BC392-E8A5-46C4-8480-E580807C6793}" type="pres">
      <dgm:prSet presAssocID="{CCC7B69C-40F8-4905-9830-03A2C0B100F6}" presName="hierChild3" presStyleCnt="0"/>
      <dgm:spPr/>
    </dgm:pt>
    <dgm:pt modelId="{8FD8F3F0-B718-4B46-B975-6341AB3EA472}" type="pres">
      <dgm:prSet presAssocID="{BA2B0D61-B363-4E3C-9C7F-3D404255C1A9}" presName="hierRoot1" presStyleCnt="0">
        <dgm:presLayoutVars>
          <dgm:hierBranch val="init"/>
        </dgm:presLayoutVars>
      </dgm:prSet>
      <dgm:spPr/>
    </dgm:pt>
    <dgm:pt modelId="{2B7E04EF-B18B-44F2-90C7-16BBA3FC12F6}" type="pres">
      <dgm:prSet presAssocID="{BA2B0D61-B363-4E3C-9C7F-3D404255C1A9}" presName="rootComposite1" presStyleCnt="0"/>
      <dgm:spPr/>
    </dgm:pt>
    <dgm:pt modelId="{43E1DDD1-F7D3-438F-AA91-1F2EA7B49B68}" type="pres">
      <dgm:prSet presAssocID="{BA2B0D61-B363-4E3C-9C7F-3D404255C1A9}" presName="rootText1" presStyleLbl="node0" presStyleIdx="3" presStyleCnt="4">
        <dgm:presLayoutVars>
          <dgm:chPref val="3"/>
        </dgm:presLayoutVars>
      </dgm:prSet>
      <dgm:spPr/>
    </dgm:pt>
    <dgm:pt modelId="{7C98D05A-6DDD-444A-B49A-6B4093B248D5}" type="pres">
      <dgm:prSet presAssocID="{BA2B0D61-B363-4E3C-9C7F-3D404255C1A9}" presName="rootConnector1" presStyleLbl="node1" presStyleIdx="0" presStyleCnt="0"/>
      <dgm:spPr/>
    </dgm:pt>
    <dgm:pt modelId="{76FDD6DD-7DFB-4515-9797-96DF03777A07}" type="pres">
      <dgm:prSet presAssocID="{BA2B0D61-B363-4E3C-9C7F-3D404255C1A9}" presName="hierChild2" presStyleCnt="0"/>
      <dgm:spPr/>
    </dgm:pt>
    <dgm:pt modelId="{CC663E28-C2B1-4A24-B6AA-BEB038A7CB32}" type="pres">
      <dgm:prSet presAssocID="{23666C55-050D-4C42-B092-6785761AA0A9}" presName="Name37" presStyleLbl="parChTrans1D2" presStyleIdx="1" presStyleCnt="2"/>
      <dgm:spPr/>
    </dgm:pt>
    <dgm:pt modelId="{3AA22906-E744-44BF-AD5D-89632F372963}" type="pres">
      <dgm:prSet presAssocID="{A8AA1C60-797B-41DA-B76B-61B3F0812727}" presName="hierRoot2" presStyleCnt="0">
        <dgm:presLayoutVars>
          <dgm:hierBranch val="init"/>
        </dgm:presLayoutVars>
      </dgm:prSet>
      <dgm:spPr/>
    </dgm:pt>
    <dgm:pt modelId="{7C0FD47F-B3B4-437C-9EDE-16CB1CB6A194}" type="pres">
      <dgm:prSet presAssocID="{A8AA1C60-797B-41DA-B76B-61B3F0812727}" presName="rootComposite" presStyleCnt="0"/>
      <dgm:spPr/>
    </dgm:pt>
    <dgm:pt modelId="{3F4F84E6-FE8C-4173-901D-00A132ED0B38}" type="pres">
      <dgm:prSet presAssocID="{A8AA1C60-797B-41DA-B76B-61B3F0812727}" presName="rootText" presStyleLbl="node2" presStyleIdx="1" presStyleCnt="2">
        <dgm:presLayoutVars>
          <dgm:chPref val="3"/>
        </dgm:presLayoutVars>
      </dgm:prSet>
      <dgm:spPr/>
    </dgm:pt>
    <dgm:pt modelId="{F05D41B9-69A1-4E36-BB34-726169957D17}" type="pres">
      <dgm:prSet presAssocID="{A8AA1C60-797B-41DA-B76B-61B3F0812727}" presName="rootConnector" presStyleLbl="node2" presStyleIdx="1" presStyleCnt="2"/>
      <dgm:spPr/>
    </dgm:pt>
    <dgm:pt modelId="{DE11BF0F-882D-440E-974E-ED262A950575}" type="pres">
      <dgm:prSet presAssocID="{A8AA1C60-797B-41DA-B76B-61B3F0812727}" presName="hierChild4" presStyleCnt="0"/>
      <dgm:spPr/>
    </dgm:pt>
    <dgm:pt modelId="{D96CA490-D54E-4987-92F0-1D8CC0E30E77}" type="pres">
      <dgm:prSet presAssocID="{A8AA1C60-797B-41DA-B76B-61B3F0812727}" presName="hierChild5" presStyleCnt="0"/>
      <dgm:spPr/>
    </dgm:pt>
    <dgm:pt modelId="{44776EC2-A9B3-4D78-8134-D25A08930B7C}" type="pres">
      <dgm:prSet presAssocID="{BA2B0D61-B363-4E3C-9C7F-3D404255C1A9}" presName="hierChild3" presStyleCnt="0"/>
      <dgm:spPr/>
    </dgm:pt>
  </dgm:ptLst>
  <dgm:cxnLst>
    <dgm:cxn modelId="{B752BC0F-8F67-4A98-9A39-807C178A6565}" srcId="{CCC7B69C-40F8-4905-9830-03A2C0B100F6}" destId="{0502CAC4-CE9E-4348-BE85-F00AAB3EDE19}" srcOrd="0" destOrd="0" parTransId="{D440CC1B-FA60-47BA-BEB2-43E2E8FD191F}" sibTransId="{2DDA35AC-18C3-41A8-8779-30EFDA071D35}"/>
    <dgm:cxn modelId="{EF4ED611-D215-4BBE-819A-3A2EA2D8F455}" srcId="{BA2B0D61-B363-4E3C-9C7F-3D404255C1A9}" destId="{A8AA1C60-797B-41DA-B76B-61B3F0812727}" srcOrd="0" destOrd="0" parTransId="{23666C55-050D-4C42-B092-6785761AA0A9}" sibTransId="{A91ED849-D25D-4039-B9D5-1810D63B2A0B}"/>
    <dgm:cxn modelId="{CFC8D617-239E-4EC9-A321-6AE246F81E45}" type="presOf" srcId="{197171AA-29FA-4FB2-98D6-72A6A6BB93FC}" destId="{2811AB09-4D3C-4C6F-8291-88BBD12B3688}" srcOrd="0" destOrd="0" presId="urn:microsoft.com/office/officeart/2005/8/layout/orgChart1"/>
    <dgm:cxn modelId="{59B7B11F-A982-4620-AD38-37E4CCF6F76B}" type="presOf" srcId="{6EBD0E68-3EAF-420A-87B7-2790DA589CF2}" destId="{C6D63F1D-2862-4879-9984-1C5FFAEE3632}" srcOrd="0" destOrd="0" presId="urn:microsoft.com/office/officeart/2005/8/layout/orgChart1"/>
    <dgm:cxn modelId="{F9B2A025-1918-420B-B3FD-BF1C2A4E11F8}" type="presOf" srcId="{0502CAC4-CE9E-4348-BE85-F00AAB3EDE19}" destId="{4CC5480C-DC0F-482D-8B91-A439609CABD3}" srcOrd="1" destOrd="0" presId="urn:microsoft.com/office/officeart/2005/8/layout/orgChart1"/>
    <dgm:cxn modelId="{0DCB9127-B58D-4268-A82D-02E8E56B8D3B}" srcId="{6EBD0E68-3EAF-420A-87B7-2790DA589CF2}" destId="{CCC7B69C-40F8-4905-9830-03A2C0B100F6}" srcOrd="2" destOrd="0" parTransId="{81B0BD1B-8824-4064-94A1-8731A22E2B4D}" sibTransId="{CAD9A5CD-CB45-4909-9022-B929CABD5014}"/>
    <dgm:cxn modelId="{7337CE2A-D44A-4DF6-A831-884B2D373FE8}" srcId="{6EBD0E68-3EAF-420A-87B7-2790DA589CF2}" destId="{BA2B0D61-B363-4E3C-9C7F-3D404255C1A9}" srcOrd="3" destOrd="0" parTransId="{26D6661D-C753-4108-B370-9373E34813E4}" sibTransId="{EE695237-A0C9-4941-98FB-2766D439CB9D}"/>
    <dgm:cxn modelId="{72C78D33-FC95-4FC9-957F-03DB01956256}" type="presOf" srcId="{197171AA-29FA-4FB2-98D6-72A6A6BB93FC}" destId="{34E58139-93C5-4ECB-BF64-3498EEB9D63C}" srcOrd="1" destOrd="0" presId="urn:microsoft.com/office/officeart/2005/8/layout/orgChart1"/>
    <dgm:cxn modelId="{5A79653D-086E-4884-9463-5117D0F45804}" srcId="{6EBD0E68-3EAF-420A-87B7-2790DA589CF2}" destId="{197171AA-29FA-4FB2-98D6-72A6A6BB93FC}" srcOrd="0" destOrd="0" parTransId="{DD2FCFB9-73B1-4527-9C5E-08DA10259CBC}" sibTransId="{853B1005-9E6A-41D2-83E4-E39EF54A2ED9}"/>
    <dgm:cxn modelId="{A3EE9F42-D700-4A3B-841B-2E6DAF7EB7F9}" type="presOf" srcId="{BA2B0D61-B363-4E3C-9C7F-3D404255C1A9}" destId="{7C98D05A-6DDD-444A-B49A-6B4093B248D5}" srcOrd="1" destOrd="0" presId="urn:microsoft.com/office/officeart/2005/8/layout/orgChart1"/>
    <dgm:cxn modelId="{16319367-3FB1-4CF6-85A2-CFFED8135D05}" type="presOf" srcId="{A8AA1C60-797B-41DA-B76B-61B3F0812727}" destId="{3F4F84E6-FE8C-4173-901D-00A132ED0B38}" srcOrd="0" destOrd="0" presId="urn:microsoft.com/office/officeart/2005/8/layout/orgChart1"/>
    <dgm:cxn modelId="{C021F36D-70D4-483C-82EE-D4E7831B89C0}" type="presOf" srcId="{BB9722B8-E212-43AF-86DD-BFDED1C1B1ED}" destId="{C4F917BD-76C5-4C2A-B877-9912BCF82BC3}" srcOrd="1" destOrd="0" presId="urn:microsoft.com/office/officeart/2005/8/layout/orgChart1"/>
    <dgm:cxn modelId="{659CEF70-B209-477D-B692-1941AC5C30CC}" srcId="{6EBD0E68-3EAF-420A-87B7-2790DA589CF2}" destId="{BB9722B8-E212-43AF-86DD-BFDED1C1B1ED}" srcOrd="1" destOrd="0" parTransId="{9F93556E-E92F-4DA6-A653-A13BB20C08A8}" sibTransId="{DD1CBE35-7896-4CA7-B1DB-DBAC5043BCBC}"/>
    <dgm:cxn modelId="{7419E451-E4CA-441B-8A41-6B48EECAD6D9}" type="presOf" srcId="{0502CAC4-CE9E-4348-BE85-F00AAB3EDE19}" destId="{731E313A-AC6D-424F-858B-B56B1F07B236}" srcOrd="0" destOrd="0" presId="urn:microsoft.com/office/officeart/2005/8/layout/orgChart1"/>
    <dgm:cxn modelId="{9F029254-E385-4BF0-AC13-00E2151B3050}" type="presOf" srcId="{23666C55-050D-4C42-B092-6785761AA0A9}" destId="{CC663E28-C2B1-4A24-B6AA-BEB038A7CB32}" srcOrd="0" destOrd="0" presId="urn:microsoft.com/office/officeart/2005/8/layout/orgChart1"/>
    <dgm:cxn modelId="{D166D5A5-A0A6-4533-A119-D977ECFC730C}" type="presOf" srcId="{CCC7B69C-40F8-4905-9830-03A2C0B100F6}" destId="{A85424D2-67B5-439D-B237-BF9C0C99BB06}" srcOrd="0" destOrd="0" presId="urn:microsoft.com/office/officeart/2005/8/layout/orgChart1"/>
    <dgm:cxn modelId="{8E620BA7-18A3-41A9-A08C-333D469EF0B1}" type="presOf" srcId="{D440CC1B-FA60-47BA-BEB2-43E2E8FD191F}" destId="{28DEC7C1-9C0E-414D-9E2B-73E327C24166}" srcOrd="0" destOrd="0" presId="urn:microsoft.com/office/officeart/2005/8/layout/orgChart1"/>
    <dgm:cxn modelId="{FCA6FDAB-D1B5-4955-B6B7-839C5C09059C}" type="presOf" srcId="{BB9722B8-E212-43AF-86DD-BFDED1C1B1ED}" destId="{BAE298E8-F82A-441D-A461-8FAD2BDA6A17}" srcOrd="0" destOrd="0" presId="urn:microsoft.com/office/officeart/2005/8/layout/orgChart1"/>
    <dgm:cxn modelId="{A5D358CD-5545-4171-967E-80C10899DAE4}" type="presOf" srcId="{A8AA1C60-797B-41DA-B76B-61B3F0812727}" destId="{F05D41B9-69A1-4E36-BB34-726169957D17}" srcOrd="1" destOrd="0" presId="urn:microsoft.com/office/officeart/2005/8/layout/orgChart1"/>
    <dgm:cxn modelId="{68033FE6-F0E1-4278-85BE-A483356E1AA0}" type="presOf" srcId="{BA2B0D61-B363-4E3C-9C7F-3D404255C1A9}" destId="{43E1DDD1-F7D3-438F-AA91-1F2EA7B49B68}" srcOrd="0" destOrd="0" presId="urn:microsoft.com/office/officeart/2005/8/layout/orgChart1"/>
    <dgm:cxn modelId="{EA067EFF-EBF2-434D-A898-40492D0E6B94}" type="presOf" srcId="{CCC7B69C-40F8-4905-9830-03A2C0B100F6}" destId="{09FC3DDE-62A3-4E04-BAD7-95F5E2DE98B4}" srcOrd="1" destOrd="0" presId="urn:microsoft.com/office/officeart/2005/8/layout/orgChart1"/>
    <dgm:cxn modelId="{34883FDA-7906-4FC4-9FE2-AD8BAC46B97E}" type="presParOf" srcId="{C6D63F1D-2862-4879-9984-1C5FFAEE3632}" destId="{7202C09E-B0B3-4EEC-A5CB-1B26109949D5}" srcOrd="0" destOrd="0" presId="urn:microsoft.com/office/officeart/2005/8/layout/orgChart1"/>
    <dgm:cxn modelId="{75D46036-430F-49F9-AD89-DE6DEFB283E6}" type="presParOf" srcId="{7202C09E-B0B3-4EEC-A5CB-1B26109949D5}" destId="{CA9CDB4A-451D-4586-9EC4-6A94535F65CA}" srcOrd="0" destOrd="0" presId="urn:microsoft.com/office/officeart/2005/8/layout/orgChart1"/>
    <dgm:cxn modelId="{DB642F68-B1BD-42BF-8B2F-34F9023CF7C3}" type="presParOf" srcId="{CA9CDB4A-451D-4586-9EC4-6A94535F65CA}" destId="{2811AB09-4D3C-4C6F-8291-88BBD12B3688}" srcOrd="0" destOrd="0" presId="urn:microsoft.com/office/officeart/2005/8/layout/orgChart1"/>
    <dgm:cxn modelId="{D2723124-D948-4844-8327-F31E70EF1E9D}" type="presParOf" srcId="{CA9CDB4A-451D-4586-9EC4-6A94535F65CA}" destId="{34E58139-93C5-4ECB-BF64-3498EEB9D63C}" srcOrd="1" destOrd="0" presId="urn:microsoft.com/office/officeart/2005/8/layout/orgChart1"/>
    <dgm:cxn modelId="{85967676-777C-4FBD-A10B-2F13C42047A8}" type="presParOf" srcId="{7202C09E-B0B3-4EEC-A5CB-1B26109949D5}" destId="{FC8145E0-88EA-436A-BD05-9CDFE89C47E5}" srcOrd="1" destOrd="0" presId="urn:microsoft.com/office/officeart/2005/8/layout/orgChart1"/>
    <dgm:cxn modelId="{2C24FD11-CDAE-49A1-8A6F-5CB4C1E2D206}" type="presParOf" srcId="{7202C09E-B0B3-4EEC-A5CB-1B26109949D5}" destId="{F2E555D9-CBA2-4ED0-9035-921B11340DD8}" srcOrd="2" destOrd="0" presId="urn:microsoft.com/office/officeart/2005/8/layout/orgChart1"/>
    <dgm:cxn modelId="{71F4D598-CA42-4A32-AABE-82E3CCB4A433}" type="presParOf" srcId="{C6D63F1D-2862-4879-9984-1C5FFAEE3632}" destId="{9167CCEB-2734-4A24-A113-B5B650B438E6}" srcOrd="1" destOrd="0" presId="urn:microsoft.com/office/officeart/2005/8/layout/orgChart1"/>
    <dgm:cxn modelId="{94E444F1-C139-45E9-ADF6-BB3018C71E9C}" type="presParOf" srcId="{9167CCEB-2734-4A24-A113-B5B650B438E6}" destId="{178EA113-12BA-49B8-BC4A-FE2B853EBD6F}" srcOrd="0" destOrd="0" presId="urn:microsoft.com/office/officeart/2005/8/layout/orgChart1"/>
    <dgm:cxn modelId="{1D61AA7F-E694-4B3F-A5EA-ECC4E4E531EB}" type="presParOf" srcId="{178EA113-12BA-49B8-BC4A-FE2B853EBD6F}" destId="{BAE298E8-F82A-441D-A461-8FAD2BDA6A17}" srcOrd="0" destOrd="0" presId="urn:microsoft.com/office/officeart/2005/8/layout/orgChart1"/>
    <dgm:cxn modelId="{7AB26C85-5486-4DF1-800D-107A434814DC}" type="presParOf" srcId="{178EA113-12BA-49B8-BC4A-FE2B853EBD6F}" destId="{C4F917BD-76C5-4C2A-B877-9912BCF82BC3}" srcOrd="1" destOrd="0" presId="urn:microsoft.com/office/officeart/2005/8/layout/orgChart1"/>
    <dgm:cxn modelId="{70518074-076C-44E8-9563-3506A03C5686}" type="presParOf" srcId="{9167CCEB-2734-4A24-A113-B5B650B438E6}" destId="{5D96D2CC-2957-4C50-B1FE-50808E60026A}" srcOrd="1" destOrd="0" presId="urn:microsoft.com/office/officeart/2005/8/layout/orgChart1"/>
    <dgm:cxn modelId="{16FEA99A-72B7-4FFE-8262-462D4D7E85F8}" type="presParOf" srcId="{9167CCEB-2734-4A24-A113-B5B650B438E6}" destId="{645684DD-5C4C-4028-9CFC-C6AE8E12270F}" srcOrd="2" destOrd="0" presId="urn:microsoft.com/office/officeart/2005/8/layout/orgChart1"/>
    <dgm:cxn modelId="{5FAC374A-9594-4A56-8278-9CB4925BA77E}" type="presParOf" srcId="{C6D63F1D-2862-4879-9984-1C5FFAEE3632}" destId="{878ED7E0-8D26-4351-94BB-4ACF4D077C34}" srcOrd="2" destOrd="0" presId="urn:microsoft.com/office/officeart/2005/8/layout/orgChart1"/>
    <dgm:cxn modelId="{340C043E-DA8C-42C7-895E-6FE4DAC69D41}" type="presParOf" srcId="{878ED7E0-8D26-4351-94BB-4ACF4D077C34}" destId="{13B70A42-B654-4F0F-A622-E66B28852735}" srcOrd="0" destOrd="0" presId="urn:microsoft.com/office/officeart/2005/8/layout/orgChart1"/>
    <dgm:cxn modelId="{287A2F29-C759-4642-9CD1-BABE6917826E}" type="presParOf" srcId="{13B70A42-B654-4F0F-A622-E66B28852735}" destId="{A85424D2-67B5-439D-B237-BF9C0C99BB06}" srcOrd="0" destOrd="0" presId="urn:microsoft.com/office/officeart/2005/8/layout/orgChart1"/>
    <dgm:cxn modelId="{0C0A6920-3631-4138-998E-7E3D3AB7FBD4}" type="presParOf" srcId="{13B70A42-B654-4F0F-A622-E66B28852735}" destId="{09FC3DDE-62A3-4E04-BAD7-95F5E2DE98B4}" srcOrd="1" destOrd="0" presId="urn:microsoft.com/office/officeart/2005/8/layout/orgChart1"/>
    <dgm:cxn modelId="{FACC8850-88B7-4620-BF22-A4D4D4E12D99}" type="presParOf" srcId="{878ED7E0-8D26-4351-94BB-4ACF4D077C34}" destId="{AC29A349-E74D-4E21-85AB-ABEE3A7C8FA1}" srcOrd="1" destOrd="0" presId="urn:microsoft.com/office/officeart/2005/8/layout/orgChart1"/>
    <dgm:cxn modelId="{DA7CE1BB-42FD-425A-BBEF-84939844153C}" type="presParOf" srcId="{AC29A349-E74D-4E21-85AB-ABEE3A7C8FA1}" destId="{28DEC7C1-9C0E-414D-9E2B-73E327C24166}" srcOrd="0" destOrd="0" presId="urn:microsoft.com/office/officeart/2005/8/layout/orgChart1"/>
    <dgm:cxn modelId="{D24BCAC5-788B-4861-AFC1-7DD9A788178A}" type="presParOf" srcId="{AC29A349-E74D-4E21-85AB-ABEE3A7C8FA1}" destId="{CE72CF4D-8F41-4356-9211-E0B30A57E546}" srcOrd="1" destOrd="0" presId="urn:microsoft.com/office/officeart/2005/8/layout/orgChart1"/>
    <dgm:cxn modelId="{8D32B968-EAA6-45DC-B1CA-4E29FB59E35B}" type="presParOf" srcId="{CE72CF4D-8F41-4356-9211-E0B30A57E546}" destId="{3E7233CB-0BE8-4F92-8CF9-5D20F67A6A41}" srcOrd="0" destOrd="0" presId="urn:microsoft.com/office/officeart/2005/8/layout/orgChart1"/>
    <dgm:cxn modelId="{6A7B958F-C984-4F05-92B6-18F4DEA9B64B}" type="presParOf" srcId="{3E7233CB-0BE8-4F92-8CF9-5D20F67A6A41}" destId="{731E313A-AC6D-424F-858B-B56B1F07B236}" srcOrd="0" destOrd="0" presId="urn:microsoft.com/office/officeart/2005/8/layout/orgChart1"/>
    <dgm:cxn modelId="{DEFCF93E-2093-42BD-B723-DCC823D10B1C}" type="presParOf" srcId="{3E7233CB-0BE8-4F92-8CF9-5D20F67A6A41}" destId="{4CC5480C-DC0F-482D-8B91-A439609CABD3}" srcOrd="1" destOrd="0" presId="urn:microsoft.com/office/officeart/2005/8/layout/orgChart1"/>
    <dgm:cxn modelId="{998D3E0F-C29C-4AFC-B76A-D076D540D962}" type="presParOf" srcId="{CE72CF4D-8F41-4356-9211-E0B30A57E546}" destId="{E0C0E243-D996-42AB-BB22-5680FDB36073}" srcOrd="1" destOrd="0" presId="urn:microsoft.com/office/officeart/2005/8/layout/orgChart1"/>
    <dgm:cxn modelId="{B4B24F21-AF90-4E46-B9D9-46FE019AE9A5}" type="presParOf" srcId="{CE72CF4D-8F41-4356-9211-E0B30A57E546}" destId="{4483F30F-0E9E-4155-8CC9-2A1A35AFE782}" srcOrd="2" destOrd="0" presId="urn:microsoft.com/office/officeart/2005/8/layout/orgChart1"/>
    <dgm:cxn modelId="{6AA5E50B-C26F-4ABB-A847-352AA93F8B65}" type="presParOf" srcId="{878ED7E0-8D26-4351-94BB-4ACF4D077C34}" destId="{552BC392-E8A5-46C4-8480-E580807C6793}" srcOrd="2" destOrd="0" presId="urn:microsoft.com/office/officeart/2005/8/layout/orgChart1"/>
    <dgm:cxn modelId="{FD5CE4DB-8D7B-4324-801E-3378EB4136E4}" type="presParOf" srcId="{C6D63F1D-2862-4879-9984-1C5FFAEE3632}" destId="{8FD8F3F0-B718-4B46-B975-6341AB3EA472}" srcOrd="3" destOrd="0" presId="urn:microsoft.com/office/officeart/2005/8/layout/orgChart1"/>
    <dgm:cxn modelId="{88069602-9D29-47F3-B6BC-D15EF44CFCA6}" type="presParOf" srcId="{8FD8F3F0-B718-4B46-B975-6341AB3EA472}" destId="{2B7E04EF-B18B-44F2-90C7-16BBA3FC12F6}" srcOrd="0" destOrd="0" presId="urn:microsoft.com/office/officeart/2005/8/layout/orgChart1"/>
    <dgm:cxn modelId="{35B0E66E-3538-417B-AF27-8DF8871DA06F}" type="presParOf" srcId="{2B7E04EF-B18B-44F2-90C7-16BBA3FC12F6}" destId="{43E1DDD1-F7D3-438F-AA91-1F2EA7B49B68}" srcOrd="0" destOrd="0" presId="urn:microsoft.com/office/officeart/2005/8/layout/orgChart1"/>
    <dgm:cxn modelId="{055EECA7-55DB-4169-8EFA-D4C4A987A5A9}" type="presParOf" srcId="{2B7E04EF-B18B-44F2-90C7-16BBA3FC12F6}" destId="{7C98D05A-6DDD-444A-B49A-6B4093B248D5}" srcOrd="1" destOrd="0" presId="urn:microsoft.com/office/officeart/2005/8/layout/orgChart1"/>
    <dgm:cxn modelId="{31AD2528-8FCB-4F4D-9138-01FBEB3881DC}" type="presParOf" srcId="{8FD8F3F0-B718-4B46-B975-6341AB3EA472}" destId="{76FDD6DD-7DFB-4515-9797-96DF03777A07}" srcOrd="1" destOrd="0" presId="urn:microsoft.com/office/officeart/2005/8/layout/orgChart1"/>
    <dgm:cxn modelId="{A2A919B7-99D7-427E-8777-6D6EA11F1EB8}" type="presParOf" srcId="{76FDD6DD-7DFB-4515-9797-96DF03777A07}" destId="{CC663E28-C2B1-4A24-B6AA-BEB038A7CB32}" srcOrd="0" destOrd="0" presId="urn:microsoft.com/office/officeart/2005/8/layout/orgChart1"/>
    <dgm:cxn modelId="{F566567E-E9BB-49E1-9AD3-6A9CE22CB456}" type="presParOf" srcId="{76FDD6DD-7DFB-4515-9797-96DF03777A07}" destId="{3AA22906-E744-44BF-AD5D-89632F372963}" srcOrd="1" destOrd="0" presId="urn:microsoft.com/office/officeart/2005/8/layout/orgChart1"/>
    <dgm:cxn modelId="{F635B39F-3BBA-49F3-9716-E5E284F347BD}" type="presParOf" srcId="{3AA22906-E744-44BF-AD5D-89632F372963}" destId="{7C0FD47F-B3B4-437C-9EDE-16CB1CB6A194}" srcOrd="0" destOrd="0" presId="urn:microsoft.com/office/officeart/2005/8/layout/orgChart1"/>
    <dgm:cxn modelId="{C9A1DC8E-D1FE-4E3D-B8E6-F00FBE735A5A}" type="presParOf" srcId="{7C0FD47F-B3B4-437C-9EDE-16CB1CB6A194}" destId="{3F4F84E6-FE8C-4173-901D-00A132ED0B38}" srcOrd="0" destOrd="0" presId="urn:microsoft.com/office/officeart/2005/8/layout/orgChart1"/>
    <dgm:cxn modelId="{777A328F-C230-41EB-9E1B-8907226298AC}" type="presParOf" srcId="{7C0FD47F-B3B4-437C-9EDE-16CB1CB6A194}" destId="{F05D41B9-69A1-4E36-BB34-726169957D17}" srcOrd="1" destOrd="0" presId="urn:microsoft.com/office/officeart/2005/8/layout/orgChart1"/>
    <dgm:cxn modelId="{438774F5-533C-4DE8-B32E-7E65BBA5297A}" type="presParOf" srcId="{3AA22906-E744-44BF-AD5D-89632F372963}" destId="{DE11BF0F-882D-440E-974E-ED262A950575}" srcOrd="1" destOrd="0" presId="urn:microsoft.com/office/officeart/2005/8/layout/orgChart1"/>
    <dgm:cxn modelId="{3A487CE7-C148-4F5F-B162-57BF1325965D}" type="presParOf" srcId="{3AA22906-E744-44BF-AD5D-89632F372963}" destId="{D96CA490-D54E-4987-92F0-1D8CC0E30E77}" srcOrd="2" destOrd="0" presId="urn:microsoft.com/office/officeart/2005/8/layout/orgChart1"/>
    <dgm:cxn modelId="{B9D3FC97-AE87-430A-AD4C-E6E665484BA4}" type="presParOf" srcId="{8FD8F3F0-B718-4B46-B975-6341AB3EA472}" destId="{44776EC2-A9B3-4D78-8134-D25A08930B7C}" srcOrd="2" destOrd="0" presId="urn:microsoft.com/office/officeart/2005/8/layout/orgChart1"/>
  </dgm:cxnLst>
  <dgm:bg/>
  <dgm:whole>
    <a:ln>
      <a:solidFill>
        <a:schemeClr val="bg1"/>
      </a:solidFill>
    </a:ln>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663E28-C2B1-4A24-B6AA-BEB038A7CB32}">
      <dsp:nvSpPr>
        <dsp:cNvPr id="0" name=""/>
        <dsp:cNvSpPr/>
      </dsp:nvSpPr>
      <dsp:spPr>
        <a:xfrm>
          <a:off x="10824704" y="2388125"/>
          <a:ext cx="91440" cy="552412"/>
        </a:xfrm>
        <a:custGeom>
          <a:avLst/>
          <a:gdLst/>
          <a:ahLst/>
          <a:cxnLst/>
          <a:rect l="0" t="0" r="0" b="0"/>
          <a:pathLst>
            <a:path>
              <a:moveTo>
                <a:pt x="45720" y="0"/>
              </a:moveTo>
              <a:lnTo>
                <a:pt x="45720" y="55241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8DEC7C1-9C0E-414D-9E2B-73E327C24166}">
      <dsp:nvSpPr>
        <dsp:cNvPr id="0" name=""/>
        <dsp:cNvSpPr/>
      </dsp:nvSpPr>
      <dsp:spPr>
        <a:xfrm>
          <a:off x="7641754" y="2388125"/>
          <a:ext cx="91440" cy="552412"/>
        </a:xfrm>
        <a:custGeom>
          <a:avLst/>
          <a:gdLst/>
          <a:ahLst/>
          <a:cxnLst/>
          <a:rect l="0" t="0" r="0" b="0"/>
          <a:pathLst>
            <a:path>
              <a:moveTo>
                <a:pt x="45720" y="0"/>
              </a:moveTo>
              <a:lnTo>
                <a:pt x="45720" y="55241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811AB09-4D3C-4C6F-8291-88BBD12B3688}">
      <dsp:nvSpPr>
        <dsp:cNvPr id="0" name=""/>
        <dsp:cNvSpPr/>
      </dsp:nvSpPr>
      <dsp:spPr>
        <a:xfrm>
          <a:off x="6306" y="1072856"/>
          <a:ext cx="2630537" cy="1315268"/>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rtl="0">
            <a:lnSpc>
              <a:spcPct val="90000"/>
            </a:lnSpc>
            <a:spcBef>
              <a:spcPct val="0"/>
            </a:spcBef>
            <a:spcAft>
              <a:spcPct val="35000"/>
            </a:spcAft>
            <a:buNone/>
          </a:pPr>
          <a:r>
            <a:rPr lang="en-US" sz="3000" kern="1200" dirty="0">
              <a:solidFill>
                <a:schemeClr val="bg1"/>
              </a:solidFill>
              <a:latin typeface="Calibri"/>
            </a:rPr>
            <a:t>Board of Directors</a:t>
          </a:r>
        </a:p>
      </dsp:txBody>
      <dsp:txXfrm>
        <a:off x="6306" y="1072856"/>
        <a:ext cx="2630537" cy="1315268"/>
      </dsp:txXfrm>
    </dsp:sp>
    <dsp:sp modelId="{BAE298E8-F82A-441D-A461-8FAD2BDA6A17}">
      <dsp:nvSpPr>
        <dsp:cNvPr id="0" name=""/>
        <dsp:cNvSpPr/>
      </dsp:nvSpPr>
      <dsp:spPr>
        <a:xfrm>
          <a:off x="3189256" y="1072856"/>
          <a:ext cx="2630537" cy="1315268"/>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bg1"/>
              </a:solidFill>
              <a:latin typeface="Calibri"/>
            </a:rPr>
            <a:t>Executive Director</a:t>
          </a:r>
          <a:endParaRPr lang="en-US" sz="3000" kern="1200" dirty="0"/>
        </a:p>
      </dsp:txBody>
      <dsp:txXfrm>
        <a:off x="3189256" y="1072856"/>
        <a:ext cx="2630537" cy="1315268"/>
      </dsp:txXfrm>
    </dsp:sp>
    <dsp:sp modelId="{A85424D2-67B5-439D-B237-BF9C0C99BB06}">
      <dsp:nvSpPr>
        <dsp:cNvPr id="0" name=""/>
        <dsp:cNvSpPr/>
      </dsp:nvSpPr>
      <dsp:spPr>
        <a:xfrm>
          <a:off x="6372206" y="1072856"/>
          <a:ext cx="2630537" cy="1315268"/>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rtl="0">
            <a:lnSpc>
              <a:spcPct val="90000"/>
            </a:lnSpc>
            <a:spcBef>
              <a:spcPct val="0"/>
            </a:spcBef>
            <a:spcAft>
              <a:spcPct val="35000"/>
            </a:spcAft>
            <a:buNone/>
          </a:pPr>
          <a:r>
            <a:rPr lang="en-US" sz="3000" kern="1200" dirty="0">
              <a:solidFill>
                <a:schemeClr val="bg1"/>
              </a:solidFill>
              <a:latin typeface="Calibri"/>
            </a:rPr>
            <a:t>SIA Staff</a:t>
          </a:r>
          <a:endParaRPr lang="en-US" sz="3000" kern="1200" dirty="0">
            <a:solidFill>
              <a:schemeClr val="bg1"/>
            </a:solidFill>
          </a:endParaRPr>
        </a:p>
      </dsp:txBody>
      <dsp:txXfrm>
        <a:off x="6372206" y="1072856"/>
        <a:ext cx="2630537" cy="1315268"/>
      </dsp:txXfrm>
    </dsp:sp>
    <dsp:sp modelId="{731E313A-AC6D-424F-858B-B56B1F07B236}">
      <dsp:nvSpPr>
        <dsp:cNvPr id="0" name=""/>
        <dsp:cNvSpPr/>
      </dsp:nvSpPr>
      <dsp:spPr>
        <a:xfrm>
          <a:off x="6372206" y="2940537"/>
          <a:ext cx="2630537" cy="1315268"/>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bg1"/>
              </a:solidFill>
            </a:rPr>
            <a:t>Region Governors</a:t>
          </a:r>
        </a:p>
      </dsp:txBody>
      <dsp:txXfrm>
        <a:off x="6372206" y="2940537"/>
        <a:ext cx="2630537" cy="1315268"/>
      </dsp:txXfrm>
    </dsp:sp>
    <dsp:sp modelId="{43E1DDD1-F7D3-438F-AA91-1F2EA7B49B68}">
      <dsp:nvSpPr>
        <dsp:cNvPr id="0" name=""/>
        <dsp:cNvSpPr/>
      </dsp:nvSpPr>
      <dsp:spPr>
        <a:xfrm>
          <a:off x="9555156" y="1072856"/>
          <a:ext cx="2630537" cy="1315268"/>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bg1"/>
              </a:solidFill>
            </a:rPr>
            <a:t>Federation Fundraising Council</a:t>
          </a:r>
        </a:p>
      </dsp:txBody>
      <dsp:txXfrm>
        <a:off x="9555156" y="1072856"/>
        <a:ext cx="2630537" cy="1315268"/>
      </dsp:txXfrm>
    </dsp:sp>
    <dsp:sp modelId="{3F4F84E6-FE8C-4173-901D-00A132ED0B38}">
      <dsp:nvSpPr>
        <dsp:cNvPr id="0" name=""/>
        <dsp:cNvSpPr/>
      </dsp:nvSpPr>
      <dsp:spPr>
        <a:xfrm>
          <a:off x="9555156" y="2940537"/>
          <a:ext cx="2630537" cy="1315268"/>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bg1"/>
              </a:solidFill>
            </a:rPr>
            <a:t>Region Fundraising Chairs</a:t>
          </a:r>
        </a:p>
      </dsp:txBody>
      <dsp:txXfrm>
        <a:off x="9555156" y="2940537"/>
        <a:ext cx="2630537" cy="1315268"/>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26.07.2026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mailto:siahq@soroptimist.org"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3" Type="http://schemas.openxmlformats.org/officeDocument/2006/relationships/hyperlink" Target="mailto:SIAHQ@soroptimist.org" TargetMode="External"/><Relationship Id="rId2" Type="http://schemas.openxmlformats.org/officeDocument/2006/relationships/slide" Target="../slides/slide69.xml"/><Relationship Id="rId1" Type="http://schemas.openxmlformats.org/officeDocument/2006/relationships/notesMaster" Target="../notesMasters/notesMaster1.xml"/><Relationship Id="rId4" Type="http://schemas.openxmlformats.org/officeDocument/2006/relationships/hyperlink" Target="mailto:Code@Soroptimist.org" TargetMode="Externa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Hello! Welcome to the 2026-2028 Governors Orientation.</a:t>
            </a:r>
          </a:p>
          <a:p>
            <a:endParaRPr lang="en-US"/>
          </a:p>
          <a:p>
            <a:r>
              <a:rPr lang="en-US"/>
              <a:t>I am your 2026-2027 SIA President Madoka Ushio. Good morning! It’s so wonderful to see you.</a:t>
            </a:r>
          </a:p>
          <a:p>
            <a:endParaRPr lang="en-US"/>
          </a:p>
          <a:p>
            <a:r>
              <a:rPr lang="en-US"/>
              <a:t>And welcome to beautiful Incheon, South Korea! I hope you all had a good night’s rest and are ready for the eventful and inspirational days ahead of us.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Good morning everyone.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As Governors, each of you will spend the next two years leading across different perspectives, communication styles, languages, cultures, and experiences.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Today’s activity is designed to highlight just how important communication, listening, trust, and teamwork are in leadership.</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This activity is called </a:t>
            </a:r>
            <a:r>
              <a:rPr lang="en-US" sz="1200" i="1" kern="1200" dirty="0">
                <a:solidFill>
                  <a:schemeClr val="tx1"/>
                </a:solidFill>
                <a:effectLst/>
                <a:latin typeface="+mn-lt"/>
                <a:ea typeface="+mn-ea"/>
                <a:cs typeface="+mn-cs"/>
              </a:rPr>
              <a:t>The Speakers and the Builders.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Don’t worry — this is meant to be lighthearted and fun. There is no perfect score and no winning table. The goal is simply to experience how we work together.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9209C-EA61-44B1-9652-08D4A5D56A7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90310165"/>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is our Marketing and Communications team:</a:t>
            </a:r>
          </a:p>
          <a:p>
            <a:endParaRPr lang="en-US"/>
          </a:p>
          <a:p>
            <a:r>
              <a:rPr lang="en-US"/>
              <a:t>Kamali Brooks, Karen Rauppius,</a:t>
            </a:r>
          </a:p>
          <a:p>
            <a:r>
              <a:rPr lang="en-US"/>
              <a:t>Sierra Carey, and Zoe Wainer.</a:t>
            </a:r>
          </a:p>
          <a:p>
            <a:endParaRPr lang="en-US"/>
          </a:p>
          <a:p>
            <a:r>
              <a:rPr lang="en-US"/>
              <a:t>Together, we bring a mix of creative, technical and strategic expertise to support SIA’s mission. Our work includes everything from branding and graphic design to websites, email communications, social media, BFW, digital marketing, video and much more. </a:t>
            </a:r>
          </a:p>
          <a:p>
            <a:endParaRPr lang="en-US"/>
          </a:p>
          <a:p>
            <a:r>
              <a:rPr lang="en-US"/>
              <a:t>But while our team develops the tools, resources, and communications that support the federation, we can’t build our brand alone. Every governor, region, and club plays an essential role in shaping how Soroptimist is seen and experienced in communities around the world.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669972550"/>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One of the goals of our strategic plan is to strengthen SIA’s brand recognition and visibility. That’s a goal no one can accomplish on their own. </a:t>
            </a:r>
          </a:p>
          <a:p>
            <a:endParaRPr lang="en-US"/>
          </a:p>
          <a:p>
            <a:r>
              <a:rPr lang="en-US"/>
              <a:t>Building a strong, recognizable brand takes all of us working together—staff, federation leaders, regions and clubs—to consistently tell our story, present ourselves professionally and help more people recognize who we are and the impact we make. </a:t>
            </a:r>
          </a:p>
          <a:p>
            <a:r>
              <a:rPr lang="en-US"/>
              <a:t>As governors, you’re in a unique position to influence the clubs throughout your region. The guidance you provide, the examples you set and the resources you encourage clubs to use all help move us toward this shared goal.  </a:t>
            </a:r>
          </a:p>
          <a:p>
            <a:endParaRPr lang="en-US"/>
          </a:p>
          <a:p>
            <a:r>
              <a:rPr lang="en-US"/>
              <a:t>Today is not about getting you to do the work of the MarComm team. It’s about preparing you to be ambassadors for a strong, unified Soroptimist brand so that, together, we can increase recognition and amplify our impact worldwide.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2807360337"/>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So how do we get there? Today, we'll focus on three key areas: </a:t>
            </a:r>
          </a:p>
          <a:p>
            <a:r>
              <a:rPr lang="en-US"/>
              <a:t>Why a strong, consistent brand builds trust, recognition and credibility.</a:t>
            </a:r>
          </a:p>
          <a:p>
            <a:endParaRPr lang="en-US"/>
          </a:p>
          <a:p>
            <a:r>
              <a:rPr lang="en-US"/>
              <a:t>How you, as governors, can champion clear, unified communications throughout your region.</a:t>
            </a:r>
          </a:p>
          <a:p>
            <a:endParaRPr lang="en-US"/>
          </a:p>
          <a:p>
            <a:r>
              <a:rPr lang="en-US"/>
              <a:t>How clubs can leverage existing branding resources and tell compelling stories without reinventing the wheel.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263720654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Let’s start with the “why.”</a:t>
            </a:r>
          </a:p>
          <a:p>
            <a:endParaRPr lang="en-US"/>
          </a:p>
          <a:p>
            <a:r>
              <a:rPr lang="en-US"/>
              <a:t>When people see or hear about Soroptimist, we want them to immediately recognize who we are and what we stand for.</a:t>
            </a:r>
          </a:p>
          <a:p>
            <a:endParaRPr lang="en-US"/>
          </a:p>
          <a:p>
            <a:r>
              <a:rPr lang="en-US"/>
              <a:t>That doesn't happen by accident. It happens when clubs, regions and the federation consistently use the same logo, visual identity and messaging. Over time, those consistent communications build familiarity, and familiarity builds trust. </a:t>
            </a:r>
          </a:p>
          <a:p>
            <a:endParaRPr lang="en-US"/>
          </a:p>
          <a:p>
            <a:r>
              <a:rPr lang="en-US"/>
              <a:t>The same is true for Soroptimist. Every time a club follows our brand standards and presents a consistent message, it strengthens our collective identity and makes it easier for people to recognize and remember our organization.</a:t>
            </a:r>
          </a:p>
          <a:p>
            <a:r>
              <a:rPr lang="en-US"/>
              <a:t> </a:t>
            </a:r>
          </a:p>
          <a:p>
            <a:r>
              <a:rPr lang="en-US"/>
              <a:t>These may seem like small details, but across hundreds of clubs, they add up to one powerful, recognizable Soroptimist brand. </a:t>
            </a:r>
          </a:p>
          <a:p>
            <a:endParaRPr lang="en-US"/>
          </a:p>
          <a:p>
            <a:r>
              <a:rPr lang="en-US"/>
              <a:t>As governors, you have the opportunity to help put these principles into practice throughout your region, with the help of your region public awareness chair. By encouraging clubs to use approved branding, leverage existing resources and share their stories consistently, you'll help strengthen the Soroptimist brand and advance our shared goal of increasing recognition and visibility.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1104817045"/>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One way we build consistency is by aligning around one shared message. </a:t>
            </a:r>
          </a:p>
          <a:p>
            <a:endParaRPr lang="en-US"/>
          </a:p>
          <a:p>
            <a:r>
              <a:rPr lang="en-US"/>
              <a:t>Show of hands—how many of you are considering a theme for your biennium?</a:t>
            </a:r>
          </a:p>
          <a:p>
            <a:endParaRPr lang="en-US"/>
          </a:p>
          <a:p>
            <a:r>
              <a:rPr lang="en-US"/>
              <a:t>(Pause.)</a:t>
            </a:r>
          </a:p>
          <a:p>
            <a:endParaRPr lang="en-US"/>
          </a:p>
          <a:p>
            <a:r>
              <a:rPr lang="en-US"/>
              <a:t>Themes can be a great way to create excitement, but Soroptimist already has a unifying focus—mission.</a:t>
            </a:r>
          </a:p>
          <a:p>
            <a:endParaRPr lang="en-US"/>
          </a:p>
          <a:p>
            <a:r>
              <a:rPr lang="en-US"/>
              <a:t>When every region communicates the same strategic focus, we present one clear direction for our organization. Creating separate biennium themes can unintentionally compete with that message and make it harder for members—especially new members—to understand our collective direction. </a:t>
            </a:r>
          </a:p>
          <a:p>
            <a:endParaRPr lang="en-US"/>
          </a:p>
          <a:p>
            <a:r>
              <a:rPr lang="en-US"/>
              <a:t>Themes are still a great fit for conferences, leadership trainings and special events. But for your biennium, the strongest example you can set is keeping your region's communications aligned with Soroptimist's mission, strategic plan and brand.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349008705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Our messaging is only one part of a strong brand. The way we visually represent Soroptimist matters just as much.</a:t>
            </a:r>
          </a:p>
          <a:p>
            <a:endParaRPr lang="en-US"/>
          </a:p>
          <a:p>
            <a:r>
              <a:rPr lang="en-US"/>
              <a:t>One area where governors can make a significant impact is helping clubs and regions avoid creating separate visual identities.</a:t>
            </a:r>
          </a:p>
          <a:p>
            <a:endParaRPr lang="en-US"/>
          </a:p>
          <a:p>
            <a:r>
              <a:rPr lang="en-US"/>
              <a:t>Conference and event themes are perfectly appropriate. But regions should continue presenting themselves under one Soroptimist brand. Creating separate logos or visual brands for external use weakens recognition of the organization we've spent more than a century building. </a:t>
            </a:r>
          </a:p>
          <a:p>
            <a:endParaRPr lang="en-US"/>
          </a:p>
          <a:p>
            <a:r>
              <a:rPr lang="en-US"/>
              <a:t>Instead, encourage clubs to use the approved Soroptimist logo—including our new customizable club logo templates—which allow clubs to celebrate their local identity while strengthening one recognizable global brand.</a:t>
            </a:r>
          </a:p>
          <a:p>
            <a:endParaRPr lang="en-US"/>
          </a:p>
          <a:p>
            <a:r>
              <a:rPr lang="en-US"/>
              <a:t>The goal is simple: celebrate what's unique about your region while always keeping Soroptimist front and center.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305128040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One of the most important ways governors strengthen the Soroptimist brand is by making clear, consistent communications a priority.</a:t>
            </a:r>
          </a:p>
          <a:p>
            <a:endParaRPr lang="en-US"/>
          </a:p>
          <a:p>
            <a:r>
              <a:rPr lang="en-US"/>
              <a:t>The good news is that you don't have to be the marketing expert.</a:t>
            </a:r>
          </a:p>
          <a:p>
            <a:endParaRPr lang="en-US"/>
          </a:p>
          <a:p>
            <a:r>
              <a:rPr lang="en-US"/>
              <a:t>Think of your role as the champion for consistent communications. You set the tone by encouraging clubs to use approved resources and supporting a unified Soroptimist brand. Your region public awareness chair is your communications partner, helping clubs use available resources and stay aligned with our brand standards. </a:t>
            </a:r>
          </a:p>
          <a:p>
            <a:endParaRPr lang="en-US"/>
          </a:p>
          <a:p>
            <a:r>
              <a:rPr lang="en-US"/>
              <a:t>Together, you help create a stronger, more recognizable Soroptimist brand throughout your region.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1127192016"/>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One of the simplest ways to champion clear, unified communications is to encourage clubs to pause and ask a few simple questions before creating something new.</a:t>
            </a:r>
          </a:p>
          <a:p>
            <a:endParaRPr lang="en-US"/>
          </a:p>
          <a:p>
            <a:r>
              <a:rPr lang="en-US"/>
              <a:t>Your region public awareness chair can help reinforce these habits by reminding clubs to ask:</a:t>
            </a:r>
          </a:p>
          <a:p>
            <a:endParaRPr lang="en-US"/>
          </a:p>
          <a:p>
            <a:r>
              <a:rPr lang="en-US"/>
              <a:t>1. Is this aligned with the Soroptimist brand?</a:t>
            </a:r>
          </a:p>
          <a:p>
            <a:r>
              <a:rPr lang="en-US"/>
              <a:t>2. Do we already have a template or resource we can use?</a:t>
            </a:r>
          </a:p>
          <a:p>
            <a:r>
              <a:rPr lang="en-US"/>
              <a:t>3. Is this a story or success we should share with SIA?</a:t>
            </a:r>
          </a:p>
          <a:p>
            <a:endParaRPr lang="en-US"/>
          </a:p>
          <a:p>
            <a:r>
              <a:rPr lang="en-US"/>
              <a:t>As governor, you champion the importance of these practices. Your region public awareness chair can help clubs put them into action.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72403136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We've talked about why consistency matters and how you can champion it throughout your region. Consistency is much easier to achieve when clubs don't have to create everything themselves. </a:t>
            </a:r>
          </a:p>
          <a:p>
            <a:endParaRPr lang="en-US"/>
          </a:p>
          <a:p>
            <a:r>
              <a:rPr lang="en-US"/>
              <a:t>The good news is that clubs don't have to start from scratch.</a:t>
            </a:r>
          </a:p>
          <a:p>
            <a:endParaRPr lang="en-US"/>
          </a:p>
          <a:p>
            <a:r>
              <a:rPr lang="en-US"/>
              <a:t>One of the best ways you and your region public awareness chair can support clubs is by connecting them with the resources that already exist. The Recognition &amp; Branding section includes tools and templates designed to save time, maintain consistency and help clubs communicate with confidence. Show of hands—how many have had the chance to visit this section of the website?</a:t>
            </a:r>
          </a:p>
          <a:p>
            <a:endParaRPr lang="en-US"/>
          </a:p>
          <a:p>
            <a:r>
              <a:rPr lang="en-US"/>
              <a:t>(Pause)</a:t>
            </a:r>
          </a:p>
          <a:p>
            <a:endParaRPr lang="en-US"/>
          </a:p>
          <a:p>
            <a:r>
              <a:rPr lang="en-US"/>
              <a:t>Whether a club needs a logo, presentation, social media graphic or branding guidance, chances are we've already created a resource to help. The goal isn't to make every club look exactly the same. It's to make sure every club is unmistakably Soroptimist.</a:t>
            </a:r>
          </a:p>
          <a:p>
            <a:endParaRPr lang="en-US"/>
          </a:p>
          <a:p>
            <a:r>
              <a:rPr lang="en-US"/>
              <a:t>When clubs begin with approved resources, they spend less time creating materials and more time advancing our mission in their communities.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393317104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One example I’d like to highlight is our new customizable logo template.</a:t>
            </a:r>
          </a:p>
          <a:p>
            <a:endParaRPr lang="en-US"/>
          </a:p>
          <a:p>
            <a:r>
              <a:rPr lang="en-US"/>
              <a:t>These templates allow clubs or regions to personalize the Soroptimist logo with their own name while maintaining a consistent global brand. These templates are available on the Recognition &amp; Branding page and can be customized using Canva or Adobe Illustrator. </a:t>
            </a:r>
          </a:p>
          <a:p>
            <a:endParaRPr lang="en-US"/>
          </a:p>
          <a:p>
            <a:r>
              <a:rPr lang="en-US"/>
              <a:t>It's the best of both worlds—clubs and regions can celebrate the communities they serve while strengthening one recognizable Soroptimist brand.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37345754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Let me explain what we are going to do.</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 are going to build today. What are we building? A tree, a train, a fish, a bee, and a caterpillar.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9209C-EA61-44B1-9652-08D4A5D56A7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4250210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While consistency helps people recognize us, stories help people connect emotionally with our mission. The most powerful stories aren't about programs—they're about people.</a:t>
            </a:r>
          </a:p>
          <a:p>
            <a:endParaRPr lang="en-US"/>
          </a:p>
          <a:p>
            <a:r>
              <a:rPr lang="en-US"/>
              <a:t>Who was helped?</a:t>
            </a:r>
          </a:p>
          <a:p>
            <a:r>
              <a:rPr lang="en-US"/>
              <a:t>What challenge did they face?</a:t>
            </a:r>
          </a:p>
          <a:p>
            <a:r>
              <a:rPr lang="en-US"/>
              <a:t>How did Soroptimist make a difference?</a:t>
            </a:r>
          </a:p>
          <a:p>
            <a:r>
              <a:rPr lang="en-US"/>
              <a:t>What changed because we were there?</a:t>
            </a:r>
          </a:p>
          <a:p>
            <a:endParaRPr lang="en-US"/>
          </a:p>
          <a:p>
            <a:r>
              <a:rPr lang="en-US"/>
              <a:t>Those are the stories that inspire others to join, give and support our mission.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3865562386"/>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Amazing work is happening in clubs every day—but if those stories aren't shared, we miss opportunities to inspire others and increase Soroptimist's visibility.</a:t>
            </a:r>
          </a:p>
          <a:p>
            <a:endParaRPr lang="en-US"/>
          </a:p>
          <a:p>
            <a:r>
              <a:rPr lang="en-US"/>
              <a:t>As governors, you can encourage clubs to make storytelling a regular habit, and your region public awareness chair can help remind clubs to submit their stories and photos through the Share Your Story form on SIA’s website. </a:t>
            </a:r>
          </a:p>
          <a:p>
            <a:endParaRPr lang="en-US"/>
          </a:p>
          <a:p>
            <a:r>
              <a:rPr lang="en-US"/>
              <a:t>Many of our most engaging communications begin with stories submitted by clubs. We are always eager to hear stories that showcase our program impact, clubs’ and members’ important work, memorable Soroptimist events and more. Every story shared helps showcase our collective impact and strengthens the Soroptimist brand.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1324022325"/>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As you begin your biennium, here are three ways you can strengthen the Soroptimist brand in your region.</a:t>
            </a:r>
          </a:p>
          <a:p>
            <a:endParaRPr lang="en-US"/>
          </a:p>
          <a:p>
            <a:r>
              <a:rPr lang="en-US"/>
              <a:t>Champion consistency:</a:t>
            </a:r>
          </a:p>
          <a:p>
            <a:r>
              <a:rPr lang="en-US"/>
              <a:t>Encourage clubs to align their communications with Soroptimist's mission and brand.</a:t>
            </a:r>
          </a:p>
          <a:p>
            <a:endParaRPr lang="en-US"/>
          </a:p>
          <a:p>
            <a:r>
              <a:rPr lang="en-US"/>
              <a:t>Connect clubs to resources:</a:t>
            </a:r>
          </a:p>
          <a:p>
            <a:r>
              <a:rPr lang="en-US"/>
              <a:t>Work with your region public awareness chair to help clubs use the Recognition &amp; Branding resources instead of creating materials from scratch.</a:t>
            </a:r>
          </a:p>
          <a:p>
            <a:endParaRPr lang="en-US"/>
          </a:p>
          <a:p>
            <a:r>
              <a:rPr lang="en-US"/>
              <a:t>Celebrate and share impact:</a:t>
            </a:r>
          </a:p>
          <a:p>
            <a:r>
              <a:rPr lang="en-US"/>
              <a:t>Encourage clubs to submit stories and photos through the Share Your Story form so we can showcase the incredible work happening throughout the federation.</a:t>
            </a:r>
          </a:p>
          <a:p>
            <a:endParaRPr lang="en-US"/>
          </a:p>
          <a:p>
            <a:r>
              <a:rPr lang="en-US"/>
              <a:t>Every communication, every resource and every story is an opportunity to strengthen the Soroptimist brand. And you are helping lead the way.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1868300746"/>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Thank you for your leadership and your commitment to strengthening the Soroptimist brand. The </a:t>
            </a:r>
            <a:r>
              <a:rPr lang="en-US" dirty="0" err="1"/>
              <a:t>MarComm</a:t>
            </a:r>
            <a:r>
              <a:rPr lang="en-US" dirty="0"/>
              <a:t> team is excited to partner with you throughout your biennium. </a:t>
            </a:r>
          </a:p>
          <a:p>
            <a:endParaRPr lang="en-US" dirty="0"/>
          </a:p>
          <a:p>
            <a:r>
              <a:rPr lang="en-US" dirty="0"/>
              <a:t>Lastly, I’d like to ask if anyone has any questions. </a:t>
            </a:r>
          </a:p>
          <a:p>
            <a:endParaRPr lang="en-US" dirty="0"/>
          </a:p>
          <a:p>
            <a:r>
              <a:rPr lang="en-US" dirty="0"/>
              <a:t>Thank you again for your time. </a:t>
            </a:r>
            <a:r>
              <a:rPr lang="en-US"/>
              <a:t>Next, I would like to welcome back Incoming President Madoka.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65253746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Well! It’s been a full morning – don’t you agree?</a:t>
            </a:r>
          </a:p>
          <a:p>
            <a:endParaRPr lang="en-US" dirty="0"/>
          </a:p>
          <a:p>
            <a:r>
              <a:rPr lang="en-US" dirty="0"/>
              <a:t>First, Associate Senior Director Nicole took us through a collaborative leadership exercise. It was fun and challenging and helped us see the benefits of working together to reach a goal. She also shared key resources available to us so we can lead with confidence.</a:t>
            </a:r>
          </a:p>
          <a:p>
            <a:endParaRPr lang="en-US" dirty="0"/>
          </a:p>
          <a:p>
            <a:r>
              <a:rPr lang="en-US" dirty="0"/>
              <a:t>Chief Impact &amp; Engagement Officer Iesha talked about the role of governors and the responsibilities you are taking on.</a:t>
            </a:r>
          </a:p>
          <a:p>
            <a:endParaRPr lang="en-US" dirty="0"/>
          </a:p>
          <a:p>
            <a:r>
              <a:rPr lang="en-US" dirty="0"/>
              <a:t>Chief Financial Officer Kim talked to us about leading with accountability in finance, risk management and insurance.</a:t>
            </a:r>
          </a:p>
          <a:p>
            <a:endParaRPr lang="en-US" dirty="0"/>
          </a:p>
          <a:p>
            <a:r>
              <a:rPr lang="en-US" dirty="0"/>
              <a:t>Director Jackie explained our new member and leader code of conduct.</a:t>
            </a:r>
          </a:p>
          <a:p>
            <a:endParaRPr lang="en-US" dirty="0"/>
          </a:p>
          <a:p>
            <a:r>
              <a:rPr lang="en-US" dirty="0"/>
              <a:t>Director Erica shared the governor’s role in our culture of philosophy.</a:t>
            </a:r>
          </a:p>
          <a:p>
            <a:endParaRPr lang="en-US" dirty="0"/>
          </a:p>
          <a:p>
            <a:r>
              <a:rPr lang="en-US" dirty="0"/>
              <a:t>And finally, we just heard about branding and awareness to strengthen our voice from Manager Laurie.</a:t>
            </a:r>
          </a:p>
          <a:p>
            <a:endParaRPr lang="en-US" dirty="0"/>
          </a:p>
          <a:p>
            <a:r>
              <a:rPr lang="en-US" dirty="0"/>
              <a:t>Not too bad for three hours! I hope you feel good about what you have heard today. I hope you have made connections with your fellow governors.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2661854490"/>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There’s a proverb that says, “If you want to go fast, go alone. If you want to go far, go together.”</a:t>
            </a:r>
          </a:p>
          <a:p>
            <a:endParaRPr lang="en-US" dirty="0"/>
          </a:p>
          <a:p>
            <a:r>
              <a:rPr lang="en-US" dirty="0"/>
              <a:t>And what we are doing as Soroptimists is not fast work.</a:t>
            </a:r>
          </a:p>
          <a:p>
            <a:endParaRPr lang="en-US" dirty="0"/>
          </a:p>
          <a:p>
            <a:r>
              <a:rPr lang="en-US" dirty="0"/>
              <a:t>It’s meaningful work.</a:t>
            </a:r>
          </a:p>
          <a:p>
            <a:endParaRPr lang="en-US" dirty="0"/>
          </a:p>
          <a:p>
            <a:r>
              <a:rPr lang="en-US" dirty="0"/>
              <a:t>It’s sustained work.</a:t>
            </a:r>
          </a:p>
          <a:p>
            <a:endParaRPr lang="en-US" dirty="0"/>
          </a:p>
          <a:p>
            <a:r>
              <a:rPr lang="en-US" dirty="0"/>
              <a:t>It’s generational work.</a:t>
            </a:r>
          </a:p>
          <a:p>
            <a:endParaRPr lang="en-US" dirty="0"/>
          </a:p>
          <a:p>
            <a:r>
              <a:rPr lang="en-US" dirty="0"/>
              <a:t>Reaching our Big Goal … investing in the dreams of half a million women and girls through access to education … requires alignment. It requires collaboration. And it requires leaders who are willing to bring people together.</a:t>
            </a:r>
          </a:p>
          <a:p>
            <a:endParaRPr lang="en-US" dirty="0"/>
          </a:p>
          <a:p>
            <a:r>
              <a:rPr lang="en-US" dirty="0"/>
              <a:t>That’s you.</a:t>
            </a:r>
          </a:p>
          <a:p>
            <a:endParaRPr lang="en-US" dirty="0"/>
          </a:p>
          <a:p>
            <a:r>
              <a:rPr lang="en-US" dirty="0"/>
              <a:t>When we are unified … clear about our priorities and supportive of one another … we build regions that are strong, clubs that are thriving, and an organization that is positioned to grow.</a:t>
            </a:r>
          </a:p>
          <a:p>
            <a:endParaRPr lang="en-US" dirty="0"/>
          </a:p>
          <a:p>
            <a:r>
              <a:rPr lang="en-US" dirty="0"/>
              <a:t>And through that growth, more women and girls gain access to education. More families experience stability. More communities are strengthened.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868083327"/>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Thank you again for your commitment to Soroptimist and to being a leader in your region.</a:t>
            </a:r>
          </a:p>
          <a:p>
            <a:endParaRPr lang="en-US" dirty="0"/>
          </a:p>
          <a:p>
            <a:r>
              <a:rPr lang="en-US" dirty="0"/>
              <a:t>I am really looking forward to working with you in the next year.</a:t>
            </a:r>
          </a:p>
          <a:p>
            <a:endParaRPr lang="en-US" dirty="0"/>
          </a:p>
          <a:p>
            <a:r>
              <a:rPr lang="en-US" dirty="0"/>
              <a:t>And, more immediately – I can’t wait for this convention. I am so excited!</a:t>
            </a:r>
          </a:p>
          <a:p>
            <a:endParaRPr lang="en-US" dirty="0"/>
          </a:p>
          <a:p>
            <a:r>
              <a:rPr lang="en-US" dirty="0"/>
              <a:t>A few reminders, the Delegates' Briefing is in the Inspire Ballroom at 11:30 a.m.</a:t>
            </a:r>
          </a:p>
          <a:p>
            <a:endParaRPr lang="en-US" dirty="0"/>
          </a:p>
          <a:p>
            <a:r>
              <a:rPr lang="en-US" sz="1200" kern="1200" dirty="0">
                <a:solidFill>
                  <a:schemeClr val="tx1"/>
                </a:solidFill>
                <a:effectLst/>
                <a:latin typeface="+mn-lt"/>
                <a:ea typeface="+mn-ea"/>
                <a:cs typeface="+mn-cs"/>
              </a:rPr>
              <a:t>At 1:30 p.m. in the INSPIRE Ballroom, don't miss an exciting cultural celebration — a chance to experience rich traditions, explore the depth of Korean history, and connect with fellow members who share a love of Korea's vibrant heritage. This session repeats at 2:45 p.m., so there's plenty of opportunity to join in.</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During the same time, head to Mountain 1 and 2 for hands-on Korean cultural crafts — a fun way to create something beautiful and bring a handmade souvenir home with you.</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And whenever you're ready, go to the store — online or in person — to get a head start on your shopping!</a:t>
            </a:r>
          </a:p>
          <a:p>
            <a:endParaRPr lang="en-US" dirty="0"/>
          </a:p>
          <a:p>
            <a:r>
              <a:rPr lang="en-US" dirty="0"/>
              <a:t>But don’t forget, at 4:30 p.m. in the Inspire Ballroom we really kick it off with the “Opening Friendship General Session” followed by the reception.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4200731429"/>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With that, we conclude our Governors Orientation.</a:t>
            </a:r>
          </a:p>
          <a:p>
            <a:endParaRPr lang="en-US" dirty="0"/>
          </a:p>
          <a:p>
            <a:r>
              <a:rPr lang="en-US" dirty="0"/>
              <a:t>I sincerely thank you for stepping into this leadership role. Your willingness to serve matters. Your leadership matters.</a:t>
            </a:r>
          </a:p>
          <a:p>
            <a:endParaRPr lang="en-US" dirty="0"/>
          </a:p>
          <a:p>
            <a:r>
              <a:rPr lang="en-US" dirty="0"/>
              <a:t>Over the next two years, you will guide conversations, strengthen clubs, support members, and help align your regions around our shared priorities.</a:t>
            </a:r>
          </a:p>
          <a:p>
            <a:endParaRPr lang="en-US" dirty="0"/>
          </a:p>
          <a:p>
            <a:r>
              <a:rPr lang="en-US" dirty="0"/>
              <a:t>So as you leave this room, I hope you leave feeling prepared. I hope you leave feeling connected.</a:t>
            </a:r>
          </a:p>
          <a:p>
            <a:endParaRPr lang="en-US" dirty="0"/>
          </a:p>
          <a:p>
            <a:r>
              <a:rPr lang="en-US" dirty="0"/>
              <a:t>And most of all, I hope you leave feeling confident in the difference you are about to make.</a:t>
            </a:r>
          </a:p>
          <a:p>
            <a:endParaRPr lang="en-US" dirty="0"/>
          </a:p>
          <a:p>
            <a:r>
              <a:rPr lang="en-US" dirty="0"/>
              <a:t>Let’s embrace this biennium with clarity, collaboration, and courage.</a:t>
            </a:r>
          </a:p>
          <a:p>
            <a:endParaRPr lang="en-US" dirty="0"/>
          </a:p>
          <a:p>
            <a:r>
              <a:rPr lang="en-US" dirty="0"/>
              <a:t>Let’s continue investing in the dreams of women and girls.</a:t>
            </a:r>
          </a:p>
          <a:p>
            <a:endParaRPr lang="en-US" dirty="0"/>
          </a:p>
          <a:p>
            <a:r>
              <a:rPr lang="en-US" dirty="0"/>
              <a:t>And let’s lead in a way that ensures Soroptimist remains strong … not just for today … but for the generations of women and girls who are counting on us.</a:t>
            </a:r>
          </a:p>
          <a:p>
            <a:endParaRPr lang="en-US" dirty="0"/>
          </a:p>
          <a:p>
            <a:r>
              <a:rPr lang="en-US" dirty="0"/>
              <a:t>Let’s have an amazing … and impactful … biennium together.</a:t>
            </a:r>
          </a:p>
          <a:p>
            <a:endParaRPr lang="en-US" dirty="0"/>
          </a:p>
          <a:p>
            <a:r>
              <a:rPr lang="en-US" dirty="0"/>
              <a:t>Thank you.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34807442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CC2C6-505E-27DD-CC47-537953C3CF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47759F-D9B5-6478-4170-82BAC38819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D9819E-86B6-A7C4-F689-710238D7CD08}"/>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What will we use to build them? Little wooden colorful shapes.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How will we build them? We have supplies! Each table will have </a:t>
            </a: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One set of wooden geometric shapes:</a:t>
            </a:r>
            <a:r>
              <a:rPr lang="en-US" sz="1200" kern="1200" dirty="0">
                <a:solidFill>
                  <a:schemeClr val="tx1"/>
                </a:solidFill>
                <a:effectLst/>
                <a:latin typeface="+mn-lt"/>
                <a:ea typeface="+mn-ea"/>
                <a:cs typeface="+mn-cs"/>
              </a:rPr>
              <a:t> hexagons, trapezoids, triangles, rhombuses, parallelograms, and squares.</a:t>
            </a: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Shape descriptions:</a:t>
            </a:r>
            <a:r>
              <a:rPr lang="en-US" sz="1200" kern="1200" dirty="0">
                <a:solidFill>
                  <a:schemeClr val="tx1"/>
                </a:solidFill>
                <a:effectLst/>
                <a:latin typeface="+mn-lt"/>
                <a:ea typeface="+mn-ea"/>
                <a:cs typeface="+mn-cs"/>
              </a:rPr>
              <a:t> a list of the shapes, which may be useful to describe what you need to build.</a:t>
            </a: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Pictures the items we are building:</a:t>
            </a:r>
            <a:r>
              <a:rPr lang="en-US" sz="1200" kern="1200" dirty="0">
                <a:solidFill>
                  <a:schemeClr val="tx1"/>
                </a:solidFill>
                <a:effectLst/>
                <a:latin typeface="+mn-lt"/>
                <a:ea typeface="+mn-ea"/>
                <a:cs typeface="+mn-cs"/>
              </a:rPr>
              <a:t> tree, train, fish, bee, and caterpillar. These are face down – no peeking!</a:t>
            </a:r>
          </a:p>
          <a:p>
            <a:r>
              <a:rPr lang="en-US" sz="1200" kern="1200" dirty="0">
                <a:solidFill>
                  <a:schemeClr val="tx1"/>
                </a:solidFill>
                <a:effectLst/>
                <a:latin typeface="+mn-lt"/>
                <a:ea typeface="+mn-ea"/>
                <a:cs typeface="+mn-cs"/>
              </a:rPr>
              <a:t> </a:t>
            </a:r>
          </a:p>
        </p:txBody>
      </p:sp>
      <p:sp>
        <p:nvSpPr>
          <p:cNvPr id="4" name="Slide Number Placeholder 3">
            <a:extLst>
              <a:ext uri="{FF2B5EF4-FFF2-40B4-BE49-F238E27FC236}">
                <a16:creationId xmlns:a16="http://schemas.microsoft.com/office/drawing/2014/main" id="{B0B1758B-916E-624C-D478-E37C7E93B72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9209C-EA61-44B1-9652-08D4A5D56A7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748595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11144-0C75-72A8-97C7-496AE4BD89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AD21A7-C8FC-238E-B88E-B533CD75EE3F}"/>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5C3851A6-D301-45DB-7057-581B24C0B959}"/>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Here is how to play. One person will be the SPEAKER and the rest of the table will be the BUILDERS.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Choose your first Speaker. That person will look at the picture. They </a:t>
            </a:r>
            <a:r>
              <a:rPr lang="en-US" sz="1200" b="1" kern="1200" dirty="0">
                <a:solidFill>
                  <a:schemeClr val="tx1"/>
                </a:solidFill>
                <a:effectLst/>
                <a:latin typeface="+mn-lt"/>
                <a:ea typeface="+mn-ea"/>
                <a:cs typeface="+mn-cs"/>
              </a:rPr>
              <a:t>will not </a:t>
            </a:r>
            <a:r>
              <a:rPr lang="en-US" sz="1200" kern="1200" dirty="0">
                <a:solidFill>
                  <a:schemeClr val="tx1"/>
                </a:solidFill>
                <a:effectLst/>
                <a:latin typeface="+mn-lt"/>
                <a:ea typeface="+mn-ea"/>
                <a:cs typeface="+mn-cs"/>
              </a:rPr>
              <a:t>show the picture to anyone else. They can say what you are building, but not show you the picture. The Speaker cannot touch any of the pieces or point to them. The Speaker must guide the Builders using only verbal instructions.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You may communicate in any language at your table, and interpreters may assist if needed.</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When we start the first Speaker will begins giving instructions. Builders pick up pieces and arrange them based on what they hear.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When you finish the picture, the next person at the table becomes the Speaker. They flip over their picture and repeat the process. (Look at the picture, don’t show the picture to anyone, give verbal instruction.)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Continue on – your table may be able to build one of these – or all five – we’ll see!</a:t>
            </a:r>
          </a:p>
        </p:txBody>
      </p:sp>
      <p:sp>
        <p:nvSpPr>
          <p:cNvPr id="4" name="Slide Number Placeholder 3">
            <a:extLst>
              <a:ext uri="{FF2B5EF4-FFF2-40B4-BE49-F238E27FC236}">
                <a16:creationId xmlns:a16="http://schemas.microsoft.com/office/drawing/2014/main" id="{79414762-208F-B858-1BF1-393687F1D4B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9209C-EA61-44B1-9652-08D4A5D56A7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973249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E2A48F-F6C3-7E2B-EA3A-F8B6CDB1DD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192AB2-6E42-AA55-8F6E-EF50782710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C9DF48-716C-404B-E59D-754324CCE734}"/>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Let’s see an example: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Here is what the Speaker will see – we are going to build a kite.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Then the Speaker will instruct the builders and say something like: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need four parallelograms. Or we need four green pieces.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p:txBody>
      </p:sp>
      <p:sp>
        <p:nvSpPr>
          <p:cNvPr id="4" name="Slide Number Placeholder 3">
            <a:extLst>
              <a:ext uri="{FF2B5EF4-FFF2-40B4-BE49-F238E27FC236}">
                <a16:creationId xmlns:a16="http://schemas.microsoft.com/office/drawing/2014/main" id="{DD76C414-F7C1-CAE0-86DB-3BD209FAA32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9209C-EA61-44B1-9652-08D4A5D56A7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42391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7CD85-ED9B-EB1D-418D-334AEB3AB4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DDA0FA-8D9C-4CF0-4EAC-E8F1AD64B2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BA432B-7E2E-3308-89E1-4E169F19E602}"/>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Put them in a shape of a diamond at the top.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Now we need four triangles – and so on to make the picture.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Ok – let’s get started.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Count off 1-4 or 1-5 at your table and that is the order of the Speakers.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Remember….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p:txBody>
      </p:sp>
      <p:sp>
        <p:nvSpPr>
          <p:cNvPr id="4" name="Slide Number Placeholder 3">
            <a:extLst>
              <a:ext uri="{FF2B5EF4-FFF2-40B4-BE49-F238E27FC236}">
                <a16:creationId xmlns:a16="http://schemas.microsoft.com/office/drawing/2014/main" id="{7E245A14-0C54-C593-D85E-C09B7065546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9209C-EA61-44B1-9652-08D4A5D56A7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539687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0D2CC-EC1F-DF36-1DCA-C34CC51FFA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E89BFD-EEBD-6A0A-AF77-A53D017049D6}"/>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3D14E3F8-03D9-3299-7DA5-4294E37E0718}"/>
              </a:ext>
            </a:extLst>
          </p:cNvPr>
          <p:cNvSpPr>
            <a:spLocks noGrp="1"/>
          </p:cNvSpPr>
          <p:nvPr>
            <p:ph type="body" idx="1"/>
          </p:nvPr>
        </p:nvSpPr>
        <p:spPr/>
        <p:txBody>
          <a:bodyPr/>
          <a:lstStyle/>
          <a:p>
            <a:pPr marL="457200" lvl="0" indent="-457200">
              <a:buFont typeface="Arial" panose="020B0604020202020204" pitchFamily="34" charset="0"/>
              <a:buChar char="•"/>
            </a:pPr>
            <a:r>
              <a:rPr lang="en-US" sz="1200" dirty="0">
                <a:solidFill>
                  <a:srgbClr val="78388E"/>
                </a:solidFill>
              </a:rPr>
              <a:t>Speaker cannot touch the materials.</a:t>
            </a:r>
          </a:p>
          <a:p>
            <a:pPr marL="457200" lvl="0" indent="-457200">
              <a:buFont typeface="Arial" panose="020B0604020202020204" pitchFamily="34" charset="0"/>
              <a:buChar char="•"/>
            </a:pPr>
            <a:r>
              <a:rPr lang="en-US" sz="1200" dirty="0">
                <a:solidFill>
                  <a:srgbClr val="78388E"/>
                </a:solidFill>
              </a:rPr>
              <a:t>Builders cannot look at the pictures.</a:t>
            </a:r>
          </a:p>
          <a:p>
            <a:pPr marL="457200" lvl="0" indent="-457200">
              <a:buFont typeface="Arial" panose="020B0604020202020204" pitchFamily="34" charset="0"/>
              <a:buChar char="•"/>
            </a:pPr>
            <a:r>
              <a:rPr lang="en-US" sz="1200" dirty="0">
                <a:solidFill>
                  <a:srgbClr val="78388E"/>
                </a:solidFill>
              </a:rPr>
              <a:t>Everyone should participate.</a:t>
            </a:r>
          </a:p>
          <a:p>
            <a:pPr marL="457200" lvl="0" indent="-457200">
              <a:buFont typeface="Arial" panose="020B0604020202020204" pitchFamily="34" charset="0"/>
              <a:buChar char="•"/>
            </a:pPr>
            <a:r>
              <a:rPr lang="en-US" sz="1200" dirty="0">
                <a:solidFill>
                  <a:srgbClr val="78388E"/>
                </a:solidFill>
              </a:rPr>
              <a:t>Communication is hey – not perfection.</a:t>
            </a:r>
          </a:p>
          <a:p>
            <a:pPr marL="0" lvl="0" indent="0">
              <a:buFont typeface="Arial" panose="020B0604020202020204" pitchFamily="34" charset="0"/>
              <a:buNone/>
            </a:pPr>
            <a:endParaRPr lang="en-US" sz="1200" dirty="0">
              <a:solidFill>
                <a:srgbClr val="78388E"/>
              </a:solidFill>
            </a:endParaRPr>
          </a:p>
          <a:p>
            <a:pPr marL="0" lvl="0" indent="0">
              <a:buFont typeface="Arial" panose="020B0604020202020204" pitchFamily="34" charset="0"/>
              <a:buNone/>
            </a:pPr>
            <a:r>
              <a:rPr lang="en-US" sz="1200" dirty="0">
                <a:solidFill>
                  <a:srgbClr val="78388E"/>
                </a:solidFill>
              </a:rPr>
              <a:t>Don’t forget to rotate speakers once a picture is complete!</a:t>
            </a:r>
          </a:p>
          <a:p>
            <a:pPr marL="0" lvl="0" indent="0">
              <a:buFont typeface="Arial" panose="020B0604020202020204" pitchFamily="34" charset="0"/>
              <a:buNone/>
            </a:pPr>
            <a:endParaRPr lang="en-US" sz="1200" dirty="0">
              <a:solidFill>
                <a:srgbClr val="78388E"/>
              </a:solidFill>
            </a:endParaRPr>
          </a:p>
          <a:p>
            <a:r>
              <a:rPr lang="en-US" sz="1200" kern="1200" dirty="0">
                <a:solidFill>
                  <a:schemeClr val="tx1"/>
                </a:solidFill>
                <a:effectLst/>
                <a:latin typeface="+mn-lt"/>
                <a:ea typeface="+mn-ea"/>
                <a:cs typeface="+mn-cs"/>
              </a:rPr>
              <a:t>Now – you have 7 minutes. Begin!</a:t>
            </a:r>
          </a:p>
          <a:p>
            <a:r>
              <a:rPr lang="en-US" sz="1200" kern="1200" dirty="0">
                <a:solidFill>
                  <a:schemeClr val="tx1"/>
                </a:solidFill>
                <a:effectLst/>
                <a:latin typeface="+mn-lt"/>
                <a:ea typeface="+mn-ea"/>
                <a:cs typeface="+mn-cs"/>
              </a:rPr>
              <a:t> </a:t>
            </a:r>
          </a:p>
          <a:p>
            <a:pPr marL="0" lvl="0" indent="0">
              <a:buFont typeface="Arial" panose="020B0604020202020204" pitchFamily="34" charset="0"/>
              <a:buNone/>
            </a:pPr>
            <a:endParaRPr lang="en-US" sz="1200" dirty="0">
              <a:solidFill>
                <a:srgbClr val="78388E"/>
              </a:solidFill>
            </a:endParaRP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D0C52390-D53B-E3B8-0972-500992561CC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9209C-EA61-44B1-9652-08D4A5D56A7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519879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Let’s take a moment to reflect together.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How many tables created all 5 pictures?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What made communication easier at your table?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Clear directions?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Patience?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Asking questions?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Slowing down?</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made communication more difficult?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Different interpretations?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Too much information?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Not enough information?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Language barriers?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Assumptions?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How did listening affect the outcome?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You may have noticed that leadership is not only about giving instructions. It is also about listening carefully, checking understanding, and adapting.</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What parallels do you see between this activity and serving as a Governor?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Working across cultures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Communicating with clarity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Different perspectives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Building trust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Patience and flexibility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Shared goals</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9209C-EA61-44B1-9652-08D4A5D56A7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387474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A8CFC-0CDB-E9B2-B55A-126C587CBF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929829-E7D0-A9B1-3072-B6A45D61D325}"/>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15E23ABE-4708-1208-7BCB-10E87C34048A}"/>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I hope this activity reminded us that leadership in Soroptimist is very much like this exercise.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 each bring different languages, experiences, communication styles, and perspectives to the table.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Sometimes our message is perfectly understood.</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Sometimes it changes along the way.</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And sometimes we realize we need to explain differently, listen more carefully, or ask better questions.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But when we stay patient, collaborative, and focused on the same goal, we can still build something meaningful together.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As Governors, you do not lead alone. You lead through communication, trust, and partnership.</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Thank you all for participating — and for being willing to learn together.</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Up next, we have Iesha D. Brown, Chief Impact and Engagement Officer.</a:t>
            </a: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E210F4CE-4180-0D8F-1B92-D5D7679389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9209C-EA61-44B1-9652-08D4A5D56A7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631911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Hello everyone, and congratulations on your election as Region Governor!</a:t>
            </a:r>
          </a:p>
          <a:p>
            <a:endParaRPr lang="en-US"/>
          </a:p>
          <a:p>
            <a:r>
              <a:rPr lang="en-US"/>
              <a:t>Today marks an important transition—from being a leader within Soroptimist to serving as one of the federation's key region leaders.</a:t>
            </a:r>
          </a:p>
          <a:p>
            <a:endParaRPr lang="en-US"/>
          </a:p>
          <a:p>
            <a:r>
              <a:rPr lang="en-US"/>
              <a:t>As Governor, you serve as the Chief Administrative Officer of your region and the primary link between SIA's Board of Directors, Headquarters staff, region leaders, and clubs.</a:t>
            </a:r>
          </a:p>
          <a:p>
            <a:endParaRPr lang="en-US"/>
          </a:p>
          <a:p>
            <a:r>
              <a:rPr lang="en-US"/>
              <a:t>Over the next two years, your leadership will influence how effectively clubs engage in our mission, how members experience Soroptimist, and how successfully we advance our strategic priorities.</a:t>
            </a:r>
          </a:p>
          <a:p>
            <a:endParaRPr lang="en-US"/>
          </a:p>
          <a:p>
            <a:r>
              <a:rPr lang="en-US"/>
              <a:t>This is an important leadership role—not because of the title, but because of the impact you can have on women and girls through the strength of your region.</a:t>
            </a:r>
          </a:p>
          <a:p>
            <a:endParaRPr lang="en-US"/>
          </a:p>
          <a:p>
            <a:r>
              <a:rPr lang="en-US"/>
              <a:t>Today, we'll focus on how Governors successfully lead regions that deliver meaningful results. But before we do, I'd like to share a bit about myself.</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Thank you for your dedication and commitment to serving in this important leadership role. You make a difference in transforming the lives of women and girls around the world.</a:t>
            </a:r>
          </a:p>
          <a:p>
            <a:endParaRPr lang="en-US"/>
          </a:p>
          <a:p>
            <a:r>
              <a:rPr lang="en-US"/>
              <a:t>Each day we move closer to reaching our Big Goal of helping half a million women and girls achieve economic empowerment through access to education by 2031.</a:t>
            </a:r>
          </a:p>
          <a:p>
            <a:endParaRPr lang="en-US"/>
          </a:p>
          <a:p>
            <a:r>
              <a:rPr lang="en-US"/>
              <a:t>We absolutely cannot do that without you. Thank you!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I joined Soroptimist International of the Americas in 2017 and currently serve as SIA’s Chief Impact and Engagement Officer. In my role, I have the privilege of leading our membership, programs, leadership development and volunteer engagement teams. </a:t>
            </a:r>
          </a:p>
          <a:p>
            <a:endParaRPr lang="en-US" dirty="0"/>
          </a:p>
          <a:p>
            <a:r>
              <a:rPr lang="en-US" dirty="0"/>
              <a:t>I’ve spent more than 30 years working with organizations like SIA.</a:t>
            </a:r>
          </a:p>
          <a:p>
            <a:r>
              <a:rPr lang="en-US" dirty="0"/>
              <a:t> </a:t>
            </a:r>
          </a:p>
          <a:p>
            <a:r>
              <a:rPr lang="en-US" dirty="0"/>
              <a:t>I’m truly delighted to spend this time with you today, and I look forward to our conversation.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One of the biggest misconceptions about the Governor role is that it revolves around conferences, meetings, and administrative responsibilities.</a:t>
            </a:r>
          </a:p>
          <a:p>
            <a:endParaRPr lang="en-US" dirty="0"/>
          </a:p>
          <a:p>
            <a:r>
              <a:rPr lang="en-US" dirty="0"/>
              <a:t>Those responsibilities matter, but they are not the purpose of the role.</a:t>
            </a:r>
          </a:p>
          <a:p>
            <a:endParaRPr lang="en-US" dirty="0"/>
          </a:p>
          <a:p>
            <a:r>
              <a:rPr lang="en-US" dirty="0"/>
              <a:t>The purpose of the Governor role is to lead the region in advancing SIA's mission and strategic direction.</a:t>
            </a:r>
          </a:p>
          <a:p>
            <a:endParaRPr lang="en-US" dirty="0"/>
          </a:p>
          <a:p>
            <a:r>
              <a:rPr lang="en-US" dirty="0"/>
              <a:t>Your responsibility is to ensure:</a:t>
            </a:r>
          </a:p>
          <a:p>
            <a:endParaRPr lang="en-US" dirty="0"/>
          </a:p>
          <a:p>
            <a:r>
              <a:rPr lang="en-US" dirty="0"/>
              <a:t>-More women and girls are reached through SIA's programs and Big Goal Accelerator Projects. </a:t>
            </a:r>
          </a:p>
          <a:p>
            <a:endParaRPr lang="en-US" dirty="0"/>
          </a:p>
          <a:p>
            <a:r>
              <a:rPr lang="en-US" dirty="0"/>
              <a:t>-Membership and club strength grow through increased engagement and retention. </a:t>
            </a:r>
          </a:p>
          <a:p>
            <a:endParaRPr lang="en-US" dirty="0"/>
          </a:p>
          <a:p>
            <a:r>
              <a:rPr lang="en-US" dirty="0"/>
              <a:t>-Philanthropic support increases, expanding resources for mission delivery. </a:t>
            </a:r>
          </a:p>
          <a:p>
            <a:endParaRPr lang="en-US" dirty="0"/>
          </a:p>
          <a:p>
            <a:r>
              <a:rPr lang="en-US" dirty="0"/>
              <a:t>-Brand awareness grows, increasing visibility and connection to SIA's mission.</a:t>
            </a:r>
          </a:p>
          <a:p>
            <a:endParaRPr lang="en-US" dirty="0"/>
          </a:p>
          <a:p>
            <a:r>
              <a:rPr lang="en-US" dirty="0"/>
              <a:t>At the end of your term, success will not be measured by how busy you were.</a:t>
            </a:r>
          </a:p>
          <a:p>
            <a:endParaRPr lang="en-US" dirty="0"/>
          </a:p>
          <a:p>
            <a:r>
              <a:rPr lang="en-US" dirty="0"/>
              <a:t>Success will be measured by whether your region is stronger than when you began.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Planning a Region Conference requires a significant investment of time and energy from Region Governors and their leadership teams. Many past governors have shared that the planning process consumed an extraordinary amount of volunteer time, often limiting their ability to focus on other strategic priorities. As Region Governor, one of your most important responsibilities is to be a good steward of your region's volunteer capacity by managing resources wisely and ensuring your leadership team remains focused on the work that advances our mission.</a:t>
            </a:r>
          </a:p>
          <a:p>
            <a:endParaRPr lang="en-US" dirty="0"/>
          </a:p>
          <a:p>
            <a:r>
              <a:rPr lang="en-US" dirty="0"/>
              <a:t>Equally important is listening to your members. Feedback consistently indicates that members value attending Region Conferences during years when SIA is not holding a biennial convention. For many, the financial commitment of attending both a Region Conference and an SIA Convention in the same year is simply not sustainable. As leaders, we have a responsibility to move beyond "the way we've always done it" and respond thoughtfully to the needs of today's members. SIA listened to this feedback, and in response, the Board approved a format that allows each region to hold one virtual Region Conference during its biennium. This decision reflects our commitment to reducing the burden on both volunteers and members while maintaining meaningful opportunities for education, connection, and governance.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As Governors, one of your most important responsibilities is ensuring alignment.</a:t>
            </a:r>
          </a:p>
          <a:p>
            <a:endParaRPr lang="en-US" dirty="0"/>
          </a:p>
          <a:p>
            <a:r>
              <a:rPr lang="en-US" dirty="0"/>
              <a:t>Alignment does not mean everyone always agrees.</a:t>
            </a:r>
          </a:p>
          <a:p>
            <a:endParaRPr lang="en-US" dirty="0"/>
          </a:p>
          <a:p>
            <a:r>
              <a:rPr lang="en-US" dirty="0"/>
              <a:t>Alignment means that once a direction is established, we move forward together—with shared commitment and a clear focus on maximizing our impact for women and girls.</a:t>
            </a:r>
          </a:p>
          <a:p>
            <a:endParaRPr lang="en-US" dirty="0"/>
          </a:p>
          <a:p>
            <a:r>
              <a:rPr lang="en-US" dirty="0"/>
              <a:t>The Board establishes strategic direction.</a:t>
            </a:r>
          </a:p>
          <a:p>
            <a:endParaRPr lang="en-US" dirty="0"/>
          </a:p>
          <a:p>
            <a:r>
              <a:rPr lang="en-US" dirty="0"/>
              <a:t>Headquarters develops tactical plans to carry out the Board’s strategic direction and ensures the availability of resources, training, support, and systems.</a:t>
            </a:r>
          </a:p>
          <a:p>
            <a:endParaRPr lang="en-US" dirty="0"/>
          </a:p>
          <a:p>
            <a:r>
              <a:rPr lang="en-US" dirty="0"/>
              <a:t>Governors help translate strategy into action.</a:t>
            </a:r>
          </a:p>
          <a:p>
            <a:endParaRPr lang="en-US" dirty="0"/>
          </a:p>
          <a:p>
            <a:r>
              <a:rPr lang="en-US" dirty="0"/>
              <a:t>Members look to Governors for cues.</a:t>
            </a:r>
          </a:p>
          <a:p>
            <a:endParaRPr lang="en-US" dirty="0"/>
          </a:p>
          <a:p>
            <a:r>
              <a:rPr lang="en-US" dirty="0"/>
              <a:t>When Governors support organizational priorities, members are more likely to engage.</a:t>
            </a:r>
          </a:p>
          <a:p>
            <a:endParaRPr lang="en-US" dirty="0"/>
          </a:p>
          <a:p>
            <a:r>
              <a:rPr lang="en-US" dirty="0"/>
              <a:t>When leaders create competing priorities or inconsistent messaging, confusion follows.</a:t>
            </a:r>
          </a:p>
          <a:p>
            <a:endParaRPr lang="en-US" dirty="0"/>
          </a:p>
          <a:p>
            <a:r>
              <a:rPr lang="en-US" dirty="0"/>
              <a:t>Our members deserve a consistent Soroptimist experience, no matter which region they call home. That is why SIA staff invest significant time developing mission-focused content and key organizational messages for the Spring and Fall conferences, ensuring every member has access to the same strategic priorities, resources, and direction. This is your responsibility as Region Governor.</a:t>
            </a:r>
          </a:p>
          <a:p>
            <a:endParaRPr lang="en-US" dirty="0"/>
          </a:p>
          <a:p>
            <a:r>
              <a:rPr lang="en-US" dirty="0"/>
              <a:t>By delivering shared content across the federation, we create a consistent member experience, synchronize communication among clubs, regions, and SIA, and enable leaders to work from the same foundation—strengthening our collective impact for women and girls.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SIA’s Board of Directors approved a new Communication Policy designed to strengthen alignment between the SIA Board of Directors, Region Governors, and Headquarters. The purpose of this policy is to support communication practices that protect organizational stability, reinforce governance, and advance our mission.</a:t>
            </a:r>
          </a:p>
          <a:p>
            <a:r>
              <a:rPr lang="en-US" dirty="0"/>
              <a:t> </a:t>
            </a:r>
          </a:p>
          <a:p>
            <a:r>
              <a:rPr lang="en-US" dirty="0"/>
              <a:t>Region Governors are the primary point of contact for clubs and help to operationalize strategic direction while ensuring local understanding and support.</a:t>
            </a:r>
          </a:p>
          <a:p>
            <a:r>
              <a:rPr lang="en-US" dirty="0"/>
              <a:t> </a:t>
            </a:r>
          </a:p>
          <a:p>
            <a:r>
              <a:rPr lang="en-US" dirty="0"/>
              <a:t>Clear expectations around who communicates, when communications occur, and how messages are delivered help build trust across the organization. Strong alignment reduces organizational risk, strengthens decision-making, and ensures consistency across the federation.</a:t>
            </a:r>
          </a:p>
          <a:p>
            <a:r>
              <a:rPr lang="en-US" dirty="0"/>
              <a:t> </a:t>
            </a:r>
          </a:p>
          <a:p>
            <a:r>
              <a:rPr lang="en-US" dirty="0"/>
              <a:t>In recent months, there have been instances where Board decisions were communicated in ways that created confusion and fragmented messaging. While these efforts may have been well-intentioned, some communications occurred outside established protocols.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Constructive disagreement is a natural and healthy part of the Board’s deliberation process. However, once the Board has decided, leaders are expected to present a unified message and work together to support member understanding and adoption.</a:t>
            </a:r>
          </a:p>
          <a:p>
            <a:endParaRPr lang="en-US" dirty="0"/>
          </a:p>
          <a:p>
            <a:r>
              <a:rPr lang="en-US" dirty="0"/>
              <a:t>Staff will continue to engage leadership early in change-management processes, gather data-informed feedback, and coordinate messaging through established leadership channels. Communication coordination with Regions will also become more proactive and structured.</a:t>
            </a:r>
          </a:p>
          <a:p>
            <a:endParaRPr lang="en-US" dirty="0"/>
          </a:p>
          <a:p>
            <a:r>
              <a:rPr lang="en-US" dirty="0"/>
              <a:t>Improved alignment will strengthen project execution, build trust with Regions, enable earlier conflict resolution, encourage innovation, and protect SIA’s reputation through consistent and transparent communication.</a:t>
            </a:r>
          </a:p>
          <a:p>
            <a:endParaRPr lang="en-US" dirty="0"/>
          </a:p>
          <a:p>
            <a:r>
              <a:rPr lang="en-US" dirty="0"/>
              <a:t>This new policy formalizes the expectation that Region Governors coordinate with Headquarters before initiating communications that could impact governance, organizational structure, strategy, financial stability, or federation-wide unity.</a:t>
            </a:r>
          </a:p>
          <a:p>
            <a:endParaRPr lang="en-US" dirty="0"/>
          </a:p>
          <a:p>
            <a:r>
              <a:rPr lang="en-US" dirty="0"/>
              <a:t>Importantly, this communication policy is not intended to limit dialogue. Rather, it is designed to safeguard organizational integrity, ensure unified leadership, and reinforce SIA’s commitment to transparent and aligned communication.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Everything we do ultimately supports one purpose: investing in the dreams of half a million women and girls through access to education.</a:t>
            </a:r>
          </a:p>
          <a:p>
            <a:endParaRPr lang="en-US" dirty="0"/>
          </a:p>
          <a:p>
            <a:r>
              <a:rPr lang="en-US" dirty="0"/>
              <a:t>This goal is bigger than any individual club, region, Board member, or staff member.</a:t>
            </a:r>
          </a:p>
          <a:p>
            <a:endParaRPr lang="en-US" dirty="0"/>
          </a:p>
          <a:p>
            <a:r>
              <a:rPr lang="en-US" dirty="0"/>
              <a:t>Achieving it requires every level of the organization working together.</a:t>
            </a:r>
          </a:p>
          <a:p>
            <a:endParaRPr lang="en-US" dirty="0"/>
          </a:p>
          <a:p>
            <a:r>
              <a:rPr lang="en-US" dirty="0"/>
              <a:t>As Governor, you play a critical role in helping clubs understand how membership growth, Dream Program participation, fundraising, public awareness, and leadership development all contribute to that larger goal.</a:t>
            </a:r>
          </a:p>
          <a:p>
            <a:endParaRPr lang="en-US" dirty="0"/>
          </a:p>
          <a:p>
            <a:r>
              <a:rPr lang="en-US" dirty="0"/>
              <a:t>One of your responsibilities is helping members connect their work to our mission.</a:t>
            </a:r>
          </a:p>
          <a:p>
            <a:endParaRPr lang="en-US" dirty="0"/>
          </a:p>
          <a:p>
            <a:r>
              <a:rPr lang="en-US" dirty="0"/>
              <a:t>When members understand “why," engagement increases.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One of the most important lessons for a new Governor is this: You are accountable for results.</a:t>
            </a:r>
          </a:p>
          <a:p>
            <a:endParaRPr lang="en-US" dirty="0"/>
          </a:p>
          <a:p>
            <a:r>
              <a:rPr lang="en-US" dirty="0"/>
              <a:t>But you are not responsible for doing all the work. Your success depends on your ability to lead through others.</a:t>
            </a:r>
          </a:p>
          <a:p>
            <a:endParaRPr lang="en-US" dirty="0"/>
          </a:p>
          <a:p>
            <a:r>
              <a:rPr lang="en-US" dirty="0"/>
              <a:t>The Region Chair structure exists for a reason.</a:t>
            </a:r>
          </a:p>
          <a:p>
            <a:endParaRPr lang="en-US" dirty="0"/>
          </a:p>
          <a:p>
            <a:r>
              <a:rPr lang="en-US" dirty="0"/>
              <a:t>Your Membership Chair, Program Chair, Fundraising Chair, Public Awareness Chair, and Education Chair each play an important role in advancing regional priorities.</a:t>
            </a:r>
          </a:p>
          <a:p>
            <a:endParaRPr lang="en-US" dirty="0"/>
          </a:p>
          <a:p>
            <a:r>
              <a:rPr lang="en-US" dirty="0"/>
              <a:t>These are not simply volunteers helping with tasks. They are leaders who help clubs achieve meaningful outcomes.</a:t>
            </a:r>
          </a:p>
          <a:p>
            <a:endParaRPr lang="en-US" dirty="0"/>
          </a:p>
          <a:p>
            <a:r>
              <a:rPr lang="en-US" dirty="0"/>
              <a:t>One of your first responsibilities as Governor was to select, develop, and support these leaders.</a:t>
            </a:r>
          </a:p>
          <a:p>
            <a:endParaRPr lang="en-US" dirty="0"/>
          </a:p>
          <a:p>
            <a:r>
              <a:rPr lang="en-US" dirty="0"/>
              <a:t>Strong Governors create clarity. They build capable teams. And they resist the temptation to solve every problem alone.</a:t>
            </a:r>
          </a:p>
          <a:p>
            <a:endParaRPr lang="en-US" dirty="0"/>
          </a:p>
          <a:p>
            <a:r>
              <a:rPr lang="en-US" dirty="0"/>
              <a:t>Instead, they ask:</a:t>
            </a:r>
          </a:p>
          <a:p>
            <a:r>
              <a:rPr lang="en-US" dirty="0"/>
              <a:t>-Who owns this?</a:t>
            </a:r>
          </a:p>
          <a:p>
            <a:r>
              <a:rPr lang="en-US" dirty="0"/>
              <a:t>-What support do they need?</a:t>
            </a:r>
          </a:p>
          <a:p>
            <a:r>
              <a:rPr lang="en-US" dirty="0"/>
              <a:t>-How can I help them succeed?</a:t>
            </a:r>
          </a:p>
          <a:p>
            <a:endParaRPr lang="en-US" dirty="0"/>
          </a:p>
          <a:p>
            <a:r>
              <a:rPr lang="en-US" dirty="0"/>
              <a:t>Governors who attempt to do everything themselves quickly become overwhelmed.</a:t>
            </a:r>
          </a:p>
          <a:p>
            <a:endParaRPr lang="en-US" dirty="0"/>
          </a:p>
          <a:p>
            <a:r>
              <a:rPr lang="en-US" dirty="0"/>
              <a:t>Governors who build leadership capacity create sustainable success.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Once your leadership team is in place, your role shifts from managing activities to leading people.</a:t>
            </a:r>
          </a:p>
          <a:p>
            <a:endParaRPr lang="en-US" dirty="0"/>
          </a:p>
          <a:p>
            <a:r>
              <a:rPr lang="en-US" dirty="0"/>
              <a:t>Start by creating clarity.</a:t>
            </a:r>
          </a:p>
          <a:p>
            <a:endParaRPr lang="en-US" dirty="0"/>
          </a:p>
          <a:p>
            <a:r>
              <a:rPr lang="en-US" dirty="0"/>
              <a:t>Early in your term, meet individually with each chair and discuss:</a:t>
            </a:r>
          </a:p>
          <a:p>
            <a:r>
              <a:rPr lang="en-US" dirty="0"/>
              <a:t>-What outcomes are expected?</a:t>
            </a:r>
          </a:p>
          <a:p>
            <a:r>
              <a:rPr lang="en-US" dirty="0"/>
              <a:t>-What goals are we trying to achieve?</a:t>
            </a:r>
          </a:p>
          <a:p>
            <a:r>
              <a:rPr lang="en-US" dirty="0"/>
              <a:t>-What support do you need?</a:t>
            </a:r>
          </a:p>
          <a:p>
            <a:r>
              <a:rPr lang="en-US" dirty="0"/>
              <a:t>-How will we measure progress?</a:t>
            </a:r>
          </a:p>
          <a:p>
            <a:r>
              <a:rPr lang="en-US" dirty="0"/>
              <a:t>-How often will we communicate?</a:t>
            </a:r>
          </a:p>
          <a:p>
            <a:endParaRPr lang="en-US" dirty="0"/>
          </a:p>
          <a:p>
            <a:r>
              <a:rPr lang="en-US" dirty="0"/>
              <a:t>Use the Region Roadmap to guide these important conversations and then move the discussion beyond activities.</a:t>
            </a:r>
          </a:p>
          <a:p>
            <a:endParaRPr lang="en-US" dirty="0"/>
          </a:p>
          <a:p>
            <a:r>
              <a:rPr lang="en-US" dirty="0"/>
              <a:t>Instead of asking: "What did you do?“</a:t>
            </a:r>
          </a:p>
          <a:p>
            <a:endParaRPr lang="en-US" dirty="0"/>
          </a:p>
          <a:p>
            <a:r>
              <a:rPr lang="en-US" dirty="0"/>
              <a:t>Ask: "What changed?"</a:t>
            </a:r>
          </a:p>
          <a:p>
            <a:endParaRPr lang="en-US" dirty="0"/>
          </a:p>
          <a:p>
            <a:r>
              <a:rPr lang="en-US" dirty="0"/>
              <a:t>For example, a Membership Chair is not successful because she delivered a report. She is successful if clubs are recruiting, retaining, and engaging more members.</a:t>
            </a:r>
          </a:p>
          <a:p>
            <a:endParaRPr lang="en-US" dirty="0"/>
          </a:p>
          <a:p>
            <a:r>
              <a:rPr lang="en-US" dirty="0"/>
              <a:t>Program Chairs are not successful simply because they give presentations. They are successful when more clubs participate in Dream Programs and increase their impact.</a:t>
            </a:r>
          </a:p>
          <a:p>
            <a:endParaRPr lang="en-US" dirty="0"/>
          </a:p>
          <a:p>
            <a:r>
              <a:rPr lang="en-US" dirty="0"/>
              <a:t>A Fundraising Chair is not successful simply because an event was held. She is successful when donor engagement increases and support for our mission grows.</a:t>
            </a:r>
          </a:p>
          <a:p>
            <a:endParaRPr lang="en-US" dirty="0"/>
          </a:p>
          <a:p>
            <a:r>
              <a:rPr lang="en-US" dirty="0"/>
              <a:t>Your responsibility is to continually connect activities to outcomes.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Many leaders are comfortable supporting people. Fewer leaders are comfortable holding people accountable.</a:t>
            </a:r>
          </a:p>
          <a:p>
            <a:endParaRPr lang="en-US" dirty="0"/>
          </a:p>
          <a:p>
            <a:r>
              <a:rPr lang="en-US" dirty="0"/>
              <a:t>Yet accountability is essential to leadership. It is not about criticism. It is about keeping commitments visible and helping people move forward.</a:t>
            </a:r>
          </a:p>
          <a:p>
            <a:endParaRPr lang="en-US" dirty="0"/>
          </a:p>
          <a:p>
            <a:r>
              <a:rPr lang="en-US" dirty="0"/>
              <a:t>When meeting with your leadership team, consider these questions:</a:t>
            </a:r>
          </a:p>
          <a:p>
            <a:r>
              <a:rPr lang="en-US" dirty="0"/>
              <a:t>-What did we agree to accomplish?</a:t>
            </a:r>
          </a:p>
          <a:p>
            <a:r>
              <a:rPr lang="en-US" dirty="0"/>
              <a:t>-What progress has been made?</a:t>
            </a:r>
          </a:p>
          <a:p>
            <a:r>
              <a:rPr lang="en-US" dirty="0"/>
              <a:t>-What challenges are emerging?</a:t>
            </a:r>
          </a:p>
          <a:p>
            <a:r>
              <a:rPr lang="en-US" dirty="0"/>
              <a:t>-What support is needed?</a:t>
            </a:r>
          </a:p>
          <a:p>
            <a:r>
              <a:rPr lang="en-US" dirty="0"/>
              <a:t>-What are the next steps?</a:t>
            </a:r>
          </a:p>
          <a:p>
            <a:endParaRPr lang="en-US" dirty="0"/>
          </a:p>
          <a:p>
            <a:r>
              <a:rPr lang="en-US" dirty="0"/>
              <a:t>These conversations create transparency, trust, and forward momentum. The goal is not perfection; the goal is progress.</a:t>
            </a:r>
          </a:p>
          <a:p>
            <a:endParaRPr lang="en-US" dirty="0"/>
          </a:p>
          <a:p>
            <a:r>
              <a:rPr lang="en-US" dirty="0"/>
              <a:t>As Governor, your responsibility is to create an environment where leaders can succeed while remaining accountable for commitments.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This morning, we have a full agenda of material to present to you.</a:t>
            </a:r>
          </a:p>
          <a:p>
            <a:endParaRPr lang="en-US" dirty="0"/>
          </a:p>
          <a:p>
            <a:r>
              <a:rPr lang="en-US" dirty="0"/>
              <a:t>These sessions are designed to get you talking and prepared to work with your clubs in the direction of our organization.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Successful Governors understand they are part of a larger leadership team.</a:t>
            </a:r>
          </a:p>
          <a:p>
            <a:endParaRPr lang="en-US" dirty="0"/>
          </a:p>
          <a:p>
            <a:r>
              <a:rPr lang="en-US" dirty="0"/>
              <a:t>Partnership with Headquarters, the Federation Board, fellow Governors, region leaders, and clubs is essential.</a:t>
            </a:r>
          </a:p>
          <a:p>
            <a:endParaRPr lang="en-US" dirty="0"/>
          </a:p>
          <a:p>
            <a:r>
              <a:rPr lang="en-US" dirty="0"/>
              <a:t>Partnership requires communication, responsiveness, a willingness to ask questions, openness to guidance, and a commitment to sharing information. It also requires stewardship. That means showing up for Federation Volunteer calls, trainings such as the Leadership Round Table, biennial conventions, and opportunities beyond Governors’ Orientation.</a:t>
            </a:r>
          </a:p>
          <a:p>
            <a:endParaRPr lang="en-US" dirty="0"/>
          </a:p>
          <a:p>
            <a:r>
              <a:rPr lang="en-US" dirty="0"/>
              <a:t>Governors are entrusted with:</a:t>
            </a:r>
          </a:p>
          <a:p>
            <a:r>
              <a:rPr lang="en-US" dirty="0"/>
              <a:t>Regional resources.</a:t>
            </a:r>
          </a:p>
          <a:p>
            <a:r>
              <a:rPr lang="en-US" dirty="0"/>
              <a:t>Financial oversight.</a:t>
            </a:r>
          </a:p>
          <a:p>
            <a:r>
              <a:rPr lang="en-US" dirty="0"/>
              <a:t>Compliance responsibilities.</a:t>
            </a:r>
          </a:p>
          <a:p>
            <a:r>
              <a:rPr lang="en-US" dirty="0"/>
              <a:t>Strategic implementation.</a:t>
            </a:r>
          </a:p>
          <a:p>
            <a:r>
              <a:rPr lang="en-US" dirty="0"/>
              <a:t>Member trust.</a:t>
            </a:r>
          </a:p>
          <a:p>
            <a:endParaRPr lang="en-US" dirty="0"/>
          </a:p>
          <a:p>
            <a:r>
              <a:rPr lang="en-US" dirty="0"/>
              <a:t>Meeting deadlines, attending required trainings, submitting reports, following the Region Roadmap, and maintaining sound financial practices are not just administrative tasks.</a:t>
            </a:r>
          </a:p>
          <a:p>
            <a:endParaRPr lang="en-US" dirty="0"/>
          </a:p>
          <a:p>
            <a:r>
              <a:rPr lang="en-US" dirty="0"/>
              <a:t>They are leadership responsibilities.</a:t>
            </a:r>
          </a:p>
          <a:p>
            <a:endParaRPr lang="en-US" dirty="0"/>
          </a:p>
          <a:p>
            <a:r>
              <a:rPr lang="en-US" dirty="0"/>
              <a:t>They ensure that we remain effective, accountable, and focused on our mission.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At the end of your term, your legacy will not be measured by the number of meetings you chaired.</a:t>
            </a:r>
          </a:p>
          <a:p>
            <a:endParaRPr lang="en-US" dirty="0"/>
          </a:p>
          <a:p>
            <a:r>
              <a:rPr lang="en-US" dirty="0"/>
              <a:t>It will be measured by:</a:t>
            </a:r>
          </a:p>
          <a:p>
            <a:r>
              <a:rPr lang="en-US" dirty="0"/>
              <a:t>Whether more women and girls were reached through SIA's programs and Big Goal Accelerator Projects.</a:t>
            </a:r>
          </a:p>
          <a:p>
            <a:r>
              <a:rPr lang="en-US" dirty="0"/>
              <a:t>Whether membership and club strength grew through increased engagement and retention.</a:t>
            </a:r>
          </a:p>
          <a:p>
            <a:r>
              <a:rPr lang="en-US" dirty="0"/>
              <a:t>Whether philanthropic support increased, expanding resources for mission delivery.</a:t>
            </a:r>
          </a:p>
          <a:p>
            <a:r>
              <a:rPr lang="en-US" dirty="0"/>
              <a:t>Whether brand awareness grew, increasing visibility and connection to SIA's mission.</a:t>
            </a:r>
          </a:p>
          <a:p>
            <a:endParaRPr lang="en-US" dirty="0"/>
          </a:p>
          <a:p>
            <a:r>
              <a:rPr lang="en-US" dirty="0"/>
              <a:t>Perhaps the most important question to ask yourself throughout your term is this: Am I leaving behind a stronger leadership team, regions and clubs than the ones I inherited?</a:t>
            </a:r>
          </a:p>
          <a:p>
            <a:endParaRPr lang="en-US" dirty="0"/>
          </a:p>
          <a:p>
            <a:r>
              <a:rPr lang="en-US" dirty="0"/>
              <a:t>If the answer is yes, your influence will continue long after your term ends.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As Governors, you are entrusted with one of the most important leadership roles in our organization.</a:t>
            </a:r>
          </a:p>
          <a:p>
            <a:endParaRPr lang="en-US" dirty="0"/>
          </a:p>
          <a:p>
            <a:r>
              <a:rPr lang="en-US" dirty="0"/>
              <a:t>You are expected to champion our mission, support our strategic direction, develop leaders, strengthen clubs, and help regions achieve meaningful outcomes as outlined in the club roadmap.</a:t>
            </a:r>
          </a:p>
          <a:p>
            <a:endParaRPr lang="en-US" dirty="0"/>
          </a:p>
          <a:p>
            <a:r>
              <a:rPr lang="en-US" dirty="0"/>
              <a:t>Most importantly, you are expected to do this through partnership, collaboration, and service to something larger than any one of us.</a:t>
            </a:r>
          </a:p>
          <a:p>
            <a:endParaRPr lang="en-US" dirty="0"/>
          </a:p>
          <a:p>
            <a:r>
              <a:rPr lang="en-US" dirty="0"/>
              <a:t>The Board, Headquarters team, and your fellow Governors are committed to partnering with you throughout your term.</a:t>
            </a:r>
          </a:p>
          <a:p>
            <a:r>
              <a:rPr lang="en-US" dirty="0"/>
              <a:t>We are excited to support your success.</a:t>
            </a:r>
          </a:p>
          <a:p>
            <a:endParaRPr lang="en-US" dirty="0"/>
          </a:p>
          <a:p>
            <a:r>
              <a:rPr lang="en-US" dirty="0"/>
              <a:t>Thank you for your willingness to lead, for your commitment to our mission, and for the impact you will help create for women and girls around the world. </a:t>
            </a:r>
          </a:p>
          <a:p>
            <a:endParaRPr lang="en-US" dirty="0"/>
          </a:p>
          <a:p>
            <a:r>
              <a:rPr lang="en-US" dirty="0"/>
              <a:t>Please remember that the Headquarters team is here to support you and your region’s success. Thank you for your time. More importantly, thank you for volunteering your time and talents in service to our members and the women and girls we serve.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a:t>Up next – let’s welcome back Nicole Simmons….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921140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To lead effectively and with confidence, you need access to the right tools, information, and support systems.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Today, I’ll walk you through key resources designed to help you make informed decisions, strengthen your region, and create meaningful impact.</a:t>
            </a:r>
          </a:p>
          <a:p>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9209C-EA61-44B1-9652-08D4A5D56A7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519938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Your first and most important resource is the </a:t>
            </a:r>
            <a:r>
              <a:rPr lang="en-US" sz="1200" b="1" kern="1200" dirty="0">
                <a:solidFill>
                  <a:schemeClr val="tx1"/>
                </a:solidFill>
                <a:effectLst/>
                <a:latin typeface="+mn-lt"/>
                <a:ea typeface="+mn-ea"/>
                <a:cs typeface="+mn-cs"/>
              </a:rPr>
              <a:t>Governors and Governors-elect website</a:t>
            </a:r>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You can access it by this QR code on the screen.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Here, you’ll find: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Administration tools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Region team resources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Orientation materials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Learning opportunities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Region conference guidance, and a link to the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Governors </a:t>
            </a:r>
            <a:r>
              <a:rPr lang="en-US" sz="1200" kern="1200" dirty="0" err="1">
                <a:solidFill>
                  <a:schemeClr val="tx1"/>
                </a:solidFill>
                <a:effectLst/>
                <a:latin typeface="+mn-lt"/>
                <a:ea typeface="+mn-ea"/>
                <a:cs typeface="+mn-cs"/>
              </a:rPr>
              <a:t>FaceBook</a:t>
            </a:r>
            <a:r>
              <a:rPr lang="en-US" sz="1200" kern="1200" dirty="0">
                <a:solidFill>
                  <a:schemeClr val="tx1"/>
                </a:solidFill>
                <a:effectLst/>
                <a:latin typeface="+mn-lt"/>
                <a:ea typeface="+mn-ea"/>
                <a:cs typeface="+mn-cs"/>
              </a:rPr>
              <a:t> group</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Think of this as your central hub—if you’re not sure where to start, start here.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9209C-EA61-44B1-9652-08D4A5D56A7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300352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E0AC7-4794-5E9B-68B2-6F744DF57F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A52B0E-66B8-93EE-8ECA-3376B5EE1168}"/>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AE24B8D7-C159-FD25-CCF4-4AA38DA07D05}"/>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Under </a:t>
            </a:r>
            <a:r>
              <a:rPr lang="en-US" sz="1200" b="1" kern="1200" dirty="0">
                <a:solidFill>
                  <a:schemeClr val="tx1"/>
                </a:solidFill>
                <a:effectLst/>
                <a:latin typeface="+mn-lt"/>
                <a:ea typeface="+mn-ea"/>
                <a:cs typeface="+mn-cs"/>
              </a:rPr>
              <a:t>Administration</a:t>
            </a:r>
            <a:r>
              <a:rPr lang="en-US" sz="1200" kern="1200" dirty="0">
                <a:solidFill>
                  <a:schemeClr val="tx1"/>
                </a:solidFill>
                <a:effectLst/>
                <a:latin typeface="+mn-lt"/>
                <a:ea typeface="+mn-ea"/>
                <a:cs typeface="+mn-cs"/>
              </a:rPr>
              <a:t>, you’ll find essential tools to guide your work:</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Governors Calendar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Position description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Region Roadmap and Metrics, and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Key messaging</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t>
            </a:r>
            <a:r>
              <a:rPr lang="en-US" sz="1200" b="1" kern="1200" dirty="0">
                <a:solidFill>
                  <a:schemeClr val="tx1"/>
                </a:solidFill>
                <a:effectLst/>
                <a:latin typeface="+mn-lt"/>
                <a:ea typeface="+mn-ea"/>
                <a:cs typeface="+mn-cs"/>
              </a:rPr>
              <a:t>Governors Calendar</a:t>
            </a:r>
            <a:r>
              <a:rPr lang="en-US" sz="1200" kern="1200" dirty="0">
                <a:solidFill>
                  <a:schemeClr val="tx1"/>
                </a:solidFill>
                <a:effectLst/>
                <a:latin typeface="+mn-lt"/>
                <a:ea typeface="+mn-ea"/>
                <a:cs typeface="+mn-cs"/>
              </a:rPr>
              <a:t> is especially important—it keeps you aligned and ahead of deadlines.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a:t>
            </a:r>
            <a:r>
              <a:rPr lang="en-US" sz="1200" b="1" kern="1200" dirty="0">
                <a:solidFill>
                  <a:schemeClr val="tx1"/>
                </a:solidFill>
                <a:effectLst/>
                <a:latin typeface="+mn-lt"/>
                <a:ea typeface="+mn-ea"/>
                <a:cs typeface="+mn-cs"/>
              </a:rPr>
              <a:t>Region Roadmap and Metrics</a:t>
            </a:r>
            <a:r>
              <a:rPr lang="en-US" sz="1200" kern="1200" dirty="0">
                <a:solidFill>
                  <a:schemeClr val="tx1"/>
                </a:solidFill>
                <a:effectLst/>
                <a:latin typeface="+mn-lt"/>
                <a:ea typeface="+mn-ea"/>
                <a:cs typeface="+mn-cs"/>
              </a:rPr>
              <a:t> connect your region’s work directly to our strategic priorities, helping ensure consistency and impact across the federation.</a:t>
            </a:r>
          </a:p>
          <a:p>
            <a:endParaRPr lang="en-US" dirty="0"/>
          </a:p>
        </p:txBody>
      </p:sp>
      <p:sp>
        <p:nvSpPr>
          <p:cNvPr id="4" name="Slide Number Placeholder 3">
            <a:extLst>
              <a:ext uri="{FF2B5EF4-FFF2-40B4-BE49-F238E27FC236}">
                <a16:creationId xmlns:a16="http://schemas.microsoft.com/office/drawing/2014/main" id="{BABEB370-024B-26BB-9A64-5254DDCA379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9209C-EA61-44B1-9652-08D4A5D56A7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643640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9D8C2-6F3C-6358-2C1D-A03898460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53A2EE-3F27-466E-8361-314BF0BD89D3}"/>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193D9EBE-9780-62F4-984D-02704AD46DA0}"/>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The </a:t>
            </a:r>
            <a:r>
              <a:rPr lang="en-US" sz="1200" b="1" kern="1200" dirty="0">
                <a:solidFill>
                  <a:schemeClr val="tx1"/>
                </a:solidFill>
                <a:effectLst/>
                <a:latin typeface="+mn-lt"/>
                <a:ea typeface="+mn-ea"/>
                <a:cs typeface="+mn-cs"/>
              </a:rPr>
              <a:t>Region Team</a:t>
            </a:r>
            <a:r>
              <a:rPr lang="en-US" sz="1200" kern="1200" dirty="0">
                <a:solidFill>
                  <a:schemeClr val="tx1"/>
                </a:solidFill>
                <a:effectLst/>
                <a:latin typeface="+mn-lt"/>
                <a:ea typeface="+mn-ea"/>
                <a:cs typeface="+mn-cs"/>
              </a:rPr>
              <a:t> section supports you in building and leading a strong leadership team.</a:t>
            </a:r>
          </a:p>
          <a:p>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have the dates of the upcoming </a:t>
            </a:r>
            <a:r>
              <a:rPr lang="en-US" sz="1200" b="1" kern="1200" dirty="0">
                <a:solidFill>
                  <a:schemeClr val="tx1"/>
                </a:solidFill>
                <a:effectLst/>
                <a:latin typeface="+mn-lt"/>
                <a:ea typeface="+mn-ea"/>
                <a:cs typeface="+mn-cs"/>
              </a:rPr>
              <a:t>virtual chair trainings</a:t>
            </a:r>
            <a:r>
              <a:rPr lang="en-US" sz="1200" kern="1200" dirty="0">
                <a:solidFill>
                  <a:schemeClr val="tx1"/>
                </a:solidFill>
                <a:effectLst/>
                <a:latin typeface="+mn-lt"/>
                <a:ea typeface="+mn-ea"/>
                <a:cs typeface="+mn-cs"/>
              </a:rPr>
              <a:t> that are happening in August, as well as a link to the region chair position descriptions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Please note, you are welcome to attend these trainings as well.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July Governor &amp; Governor-elect email had the link to each training. That was sent to you on July 17.</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sessions will be interpreted and recorded and available for viewing.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Please encourage your chairs to attend as these sessions are designed to set your team up for success.</a:t>
            </a:r>
          </a:p>
          <a:p>
            <a:endParaRPr lang="en-US" dirty="0"/>
          </a:p>
        </p:txBody>
      </p:sp>
      <p:sp>
        <p:nvSpPr>
          <p:cNvPr id="4" name="Slide Number Placeholder 3">
            <a:extLst>
              <a:ext uri="{FF2B5EF4-FFF2-40B4-BE49-F238E27FC236}">
                <a16:creationId xmlns:a16="http://schemas.microsoft.com/office/drawing/2014/main" id="{A1C147CC-7B50-A9FD-061A-6BA1BE0ABA4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9209C-EA61-44B1-9652-08D4A5D56A7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424126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7FE0A-13E4-6CEE-1687-BD9019DDB9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08DEB7-FBE4-2FD3-11A3-4F9D84B8B147}"/>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C9FDAA5E-D0DB-75A2-6A30-8570C2747FDD}"/>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The </a:t>
            </a:r>
            <a:r>
              <a:rPr lang="en-US" sz="1200" b="1" kern="1200" dirty="0">
                <a:solidFill>
                  <a:schemeClr val="tx1"/>
                </a:solidFill>
                <a:effectLst/>
                <a:latin typeface="+mn-lt"/>
                <a:ea typeface="+mn-ea"/>
                <a:cs typeface="+mn-cs"/>
              </a:rPr>
              <a:t>Governors Orientation</a:t>
            </a:r>
            <a:r>
              <a:rPr lang="en-US" sz="1200" kern="1200" dirty="0">
                <a:solidFill>
                  <a:schemeClr val="tx1"/>
                </a:solidFill>
                <a:effectLst/>
                <a:latin typeface="+mn-lt"/>
                <a:ea typeface="+mn-ea"/>
                <a:cs typeface="+mn-cs"/>
              </a:rPr>
              <a:t> section houses: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Today’s agenda</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Presentation slides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Supporting materials and handouts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Everything will be available here for easy reference.</a:t>
            </a:r>
          </a:p>
          <a:p>
            <a:endParaRPr lang="en-US" dirty="0"/>
          </a:p>
        </p:txBody>
      </p:sp>
      <p:sp>
        <p:nvSpPr>
          <p:cNvPr id="4" name="Slide Number Placeholder 3">
            <a:extLst>
              <a:ext uri="{FF2B5EF4-FFF2-40B4-BE49-F238E27FC236}">
                <a16:creationId xmlns:a16="http://schemas.microsoft.com/office/drawing/2014/main" id="{E6785B36-2345-8BF0-50B9-6A669BE2661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9209C-EA61-44B1-9652-08D4A5D56A7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908003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8859D-0A9F-93DF-F486-14965224F0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A706CF-CAD6-244F-46A2-BD9E78B89E1D}"/>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922D2D3B-AADC-9870-5E09-824600D7BC22}"/>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Our </a:t>
            </a:r>
            <a:r>
              <a:rPr lang="en-US" sz="1200" b="1" kern="1200" dirty="0">
                <a:solidFill>
                  <a:schemeClr val="tx1"/>
                </a:solidFill>
                <a:effectLst/>
                <a:latin typeface="+mn-lt"/>
                <a:ea typeface="+mn-ea"/>
                <a:cs typeface="+mn-cs"/>
              </a:rPr>
              <a:t>Learning Opportunities</a:t>
            </a:r>
            <a:r>
              <a:rPr lang="en-US" sz="1200" kern="1200" dirty="0">
                <a:solidFill>
                  <a:schemeClr val="tx1"/>
                </a:solidFill>
                <a:effectLst/>
                <a:latin typeface="+mn-lt"/>
                <a:ea typeface="+mn-ea"/>
                <a:cs typeface="+mn-cs"/>
              </a:rPr>
              <a:t> library includes on-demand trainings such as: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Dream Programs trainings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New Club Orientation, and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Club operations</a:t>
            </a:r>
          </a:p>
          <a:p>
            <a:endParaRPr lang="en-US" dirty="0"/>
          </a:p>
        </p:txBody>
      </p:sp>
      <p:sp>
        <p:nvSpPr>
          <p:cNvPr id="4" name="Slide Number Placeholder 3">
            <a:extLst>
              <a:ext uri="{FF2B5EF4-FFF2-40B4-BE49-F238E27FC236}">
                <a16:creationId xmlns:a16="http://schemas.microsoft.com/office/drawing/2014/main" id="{365513D7-8E52-7AA1-5949-CC0B99D9784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9209C-EA61-44B1-9652-08D4A5D56A7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45179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Before we get started with today’s program, I want to touch on a few housekeeping items:</a:t>
            </a:r>
          </a:p>
          <a:p>
            <a:endParaRPr lang="en-US" dirty="0"/>
          </a:p>
          <a:p>
            <a:r>
              <a:rPr lang="en-US" dirty="0"/>
              <a:t>First, you can find the resources for today by scanning this QR code.</a:t>
            </a:r>
          </a:p>
          <a:p>
            <a:endParaRPr lang="en-US" dirty="0"/>
          </a:p>
          <a:p>
            <a:r>
              <a:rPr lang="en-US" dirty="0"/>
              <a:t>This will send you directly to the section of our website that is set aside for Governors and Governors-elect.</a:t>
            </a:r>
          </a:p>
          <a:p>
            <a:endParaRPr lang="en-US" dirty="0"/>
          </a:p>
          <a:p>
            <a:r>
              <a:rPr lang="en-US" dirty="0"/>
              <a:t>There you will find a sub-section for the Governors Orientation, where you can find the resources from today.</a:t>
            </a:r>
          </a:p>
          <a:p>
            <a:endParaRPr lang="en-US" dirty="0"/>
          </a:p>
          <a:p>
            <a:r>
              <a:rPr lang="en-US" dirty="0"/>
              <a:t>This is the section where we will also post the PowerPoint presentations after the convention.</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78299-197E-0ED1-11C9-EA86BB6DA3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665565-51A9-52B9-70A8-BEFBA4A704DE}"/>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0B5EFD61-C108-327C-0B2F-D7BA9BC6C923}"/>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The </a:t>
            </a:r>
            <a:r>
              <a:rPr lang="en-US" sz="1200" b="1" kern="1200" dirty="0">
                <a:solidFill>
                  <a:schemeClr val="tx1"/>
                </a:solidFill>
                <a:effectLst/>
                <a:latin typeface="+mn-lt"/>
                <a:ea typeface="+mn-ea"/>
                <a:cs typeface="+mn-cs"/>
              </a:rPr>
              <a:t>Region Conferences</a:t>
            </a:r>
            <a:r>
              <a:rPr lang="en-US" sz="1200" kern="1200" dirty="0">
                <a:solidFill>
                  <a:schemeClr val="tx1"/>
                </a:solidFill>
                <a:effectLst/>
                <a:latin typeface="+mn-lt"/>
                <a:ea typeface="+mn-ea"/>
                <a:cs typeface="+mn-cs"/>
              </a:rPr>
              <a:t> section is the go-to area for materials SIA headquarters staff provides to assist in developing your agendas and for the messaging that should be shared with members across the federation.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You can expect to have a listing of what will be provided for the 2027 region conference season in December or January.</a:t>
            </a:r>
          </a:p>
          <a:p>
            <a:endParaRPr lang="en-US" dirty="0"/>
          </a:p>
        </p:txBody>
      </p:sp>
      <p:sp>
        <p:nvSpPr>
          <p:cNvPr id="4" name="Slide Number Placeholder 3">
            <a:extLst>
              <a:ext uri="{FF2B5EF4-FFF2-40B4-BE49-F238E27FC236}">
                <a16:creationId xmlns:a16="http://schemas.microsoft.com/office/drawing/2014/main" id="{EDFEF45A-3007-580F-318C-4FEBFBB01D6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9209C-EA61-44B1-9652-08D4A5D56A7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972913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You can also find a link to the </a:t>
            </a:r>
            <a:r>
              <a:rPr lang="en-US" sz="1200" b="1" kern="1200" dirty="0">
                <a:solidFill>
                  <a:schemeClr val="tx1"/>
                </a:solidFill>
                <a:effectLst/>
                <a:latin typeface="+mn-lt"/>
                <a:ea typeface="+mn-ea"/>
                <a:cs typeface="+mn-cs"/>
              </a:rPr>
              <a:t>Governors </a:t>
            </a:r>
            <a:r>
              <a:rPr lang="en-US" sz="1200" b="1" kern="1200" dirty="0" err="1">
                <a:solidFill>
                  <a:schemeClr val="tx1"/>
                </a:solidFill>
                <a:effectLst/>
                <a:latin typeface="+mn-lt"/>
                <a:ea typeface="+mn-ea"/>
                <a:cs typeface="+mn-cs"/>
              </a:rPr>
              <a:t>FaceBook</a:t>
            </a:r>
            <a:r>
              <a:rPr lang="en-US" sz="1200" b="1" kern="1200" dirty="0">
                <a:solidFill>
                  <a:schemeClr val="tx1"/>
                </a:solidFill>
                <a:effectLst/>
                <a:latin typeface="+mn-lt"/>
                <a:ea typeface="+mn-ea"/>
                <a:cs typeface="+mn-cs"/>
              </a:rPr>
              <a:t> Group</a:t>
            </a:r>
            <a:r>
              <a:rPr lang="en-US" sz="1200" kern="1200" dirty="0">
                <a:solidFill>
                  <a:schemeClr val="tx1"/>
                </a:solidFill>
                <a:effectLst/>
                <a:latin typeface="+mn-lt"/>
                <a:ea typeface="+mn-ea"/>
                <a:cs typeface="+mn-cs"/>
              </a:rPr>
              <a:t>. This a place Governors can talk and share. This is a private group of 2026-2028 Governors, so you will receive a personal invitation to join.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 of your best solutions will come from each other—use this space to share ideas and learn from one another.</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9209C-EA61-44B1-9652-08D4A5D56A7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2564062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7EDDF-959A-6133-A4CD-F15852CA55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02B9D9-B78E-2810-04FE-A2B98B93FE38}"/>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C904835E-A1C3-F50C-0B55-4F2EBC3E3E4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Finally, there is also a dedicated area for </a:t>
            </a:r>
            <a:r>
              <a:rPr lang="en-US" sz="1200" b="1" kern="1200" dirty="0">
                <a:solidFill>
                  <a:schemeClr val="tx1"/>
                </a:solidFill>
                <a:effectLst/>
                <a:latin typeface="+mn-lt"/>
                <a:ea typeface="+mn-ea"/>
                <a:cs typeface="+mn-cs"/>
              </a:rPr>
              <a:t>Region Chair resources</a:t>
            </a:r>
            <a:r>
              <a:rPr lang="en-US" sz="1200" kern="1200" dirty="0">
                <a:solidFill>
                  <a:schemeClr val="tx1"/>
                </a:solidFill>
                <a:effectLst/>
                <a:latin typeface="+mn-lt"/>
                <a:ea typeface="+mn-ea"/>
                <a:cs typeface="+mn-cs"/>
              </a:rPr>
              <a:t>, where staff liaisons provide role-specific tools and updates.</a:t>
            </a:r>
          </a:p>
          <a:p>
            <a:endParaRPr lang="en-US" dirty="0"/>
          </a:p>
        </p:txBody>
      </p:sp>
      <p:sp>
        <p:nvSpPr>
          <p:cNvPr id="4" name="Slide Number Placeholder 3">
            <a:extLst>
              <a:ext uri="{FF2B5EF4-FFF2-40B4-BE49-F238E27FC236}">
                <a16:creationId xmlns:a16="http://schemas.microsoft.com/office/drawing/2014/main" id="{24ACB123-D69B-831B-E12F-BFD09E7D03C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9209C-EA61-44B1-9652-08D4A5D56A7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998019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few other resources not on the Governor &amp; Governors-elect page are …. the </a:t>
            </a:r>
            <a:r>
              <a:rPr lang="en-US" sz="1200" b="1" kern="1200" dirty="0">
                <a:solidFill>
                  <a:schemeClr val="tx1"/>
                </a:solidFill>
                <a:effectLst/>
                <a:latin typeface="+mn-lt"/>
                <a:ea typeface="+mn-ea"/>
                <a:cs typeface="+mn-cs"/>
              </a:rPr>
              <a:t>SIA Strategic Plan</a:t>
            </a:r>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26/27 plan was just approved at the Board of Directors meeting a few days ago. The plan will be translated and posted online soon.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find it under…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Federation Info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Key Messaging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 the left hand side you will see “Strategic Plan”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Everything we do—from programs to membership should align with this plan.</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9209C-EA61-44B1-9652-08D4A5D56A7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6290487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73D91-A960-41C9-1DD9-71700190A6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6585C0-B2B2-1695-FDF4-AE74C3ABC254}"/>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889E7379-8B2E-9939-F402-1D0BE9361518}"/>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The </a:t>
            </a:r>
            <a:r>
              <a:rPr lang="en-US" sz="1200" b="1" kern="1200" dirty="0">
                <a:solidFill>
                  <a:schemeClr val="tx1"/>
                </a:solidFill>
                <a:effectLst/>
                <a:latin typeface="+mn-lt"/>
                <a:ea typeface="+mn-ea"/>
                <a:cs typeface="+mn-cs"/>
              </a:rPr>
              <a:t>Club Roadmap and Metrics</a:t>
            </a:r>
            <a:r>
              <a:rPr lang="en-US" sz="1200" kern="1200" dirty="0">
                <a:solidFill>
                  <a:schemeClr val="tx1"/>
                </a:solidFill>
                <a:effectLst/>
                <a:latin typeface="+mn-lt"/>
                <a:ea typeface="+mn-ea"/>
                <a:cs typeface="+mn-cs"/>
              </a:rPr>
              <a:t> help clubs align their work with our strategic direction.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Find this under: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Clubs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Club Administration</a:t>
            </a:r>
          </a:p>
          <a:p>
            <a:endParaRPr lang="en-US" dirty="0"/>
          </a:p>
        </p:txBody>
      </p:sp>
      <p:sp>
        <p:nvSpPr>
          <p:cNvPr id="4" name="Slide Number Placeholder 3">
            <a:extLst>
              <a:ext uri="{FF2B5EF4-FFF2-40B4-BE49-F238E27FC236}">
                <a16:creationId xmlns:a16="http://schemas.microsoft.com/office/drawing/2014/main" id="{F49F7E17-2A0D-4304-EAC9-3FCF0935B93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9209C-EA61-44B1-9652-08D4A5D56A7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703935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0B5F2-69F3-EAAA-3F44-295CA7A79B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642889-4C8E-78AA-7669-7B8D23E819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1DBEBB-74A0-7CDD-27B9-A05A97844FB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Be on the lookout for our monthly email created specifically for Governors and Governors-elect.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These emails arrive around mid-month and are packed with key updates, practical resources, and helpful reminders to keep you informed and supported all year long. </a:t>
            </a:r>
          </a:p>
          <a:p>
            <a:endParaRPr lang="en-US" dirty="0"/>
          </a:p>
        </p:txBody>
      </p:sp>
      <p:sp>
        <p:nvSpPr>
          <p:cNvPr id="4" name="Slide Number Placeholder 3">
            <a:extLst>
              <a:ext uri="{FF2B5EF4-FFF2-40B4-BE49-F238E27FC236}">
                <a16:creationId xmlns:a16="http://schemas.microsoft.com/office/drawing/2014/main" id="{027813C8-08CA-78F4-3500-73259C669B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9209C-EA61-44B1-9652-08D4A5D56A7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7295929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Then of course we have the staff at Soroptimist Headquarters – the people power!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mn-lt"/>
                <a:ea typeface="+mn-ea"/>
                <a:cs typeface="+mn-cs"/>
              </a:rPr>
              <a:t>Your SIA headquarters staff are ready and able to assist you, your leadership team, and clubs and members.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mn-lt"/>
                <a:ea typeface="+mn-ea"/>
                <a:cs typeface="+mn-cs"/>
              </a:rPr>
              <a:t>View the support contacts resource online for who to contact.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mn-lt"/>
                <a:ea typeface="+mn-ea"/>
                <a:cs typeface="+mn-cs"/>
              </a:rPr>
              <a:t>Staff are here to help you succeed. You’ll also see staff here at convention – don’t be afraid to say hello!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mn-lt"/>
                <a:ea typeface="+mn-ea"/>
                <a:cs typeface="+mn-cs"/>
              </a:rPr>
              <a:t>If you have questions or want to schedule time to meet with a staff member – reach out – emails and phone numbers are listed in the resource.</a:t>
            </a:r>
          </a:p>
          <a:p>
            <a:r>
              <a:rPr lang="en-US" sz="1200" b="1" i="0" kern="1200" dirty="0">
                <a:solidFill>
                  <a:schemeClr val="tx1"/>
                </a:solidFill>
                <a:effectLst/>
                <a:latin typeface="+mn-lt"/>
                <a:ea typeface="+mn-ea"/>
                <a:cs typeface="+mn-cs"/>
              </a:rPr>
              <a:t> </a:t>
            </a:r>
            <a:endParaRPr lang="en-US" sz="1200" i="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a:t>
            </a:r>
            <a:r>
              <a:rPr lang="en-US" sz="1200" b="1" kern="1200" dirty="0">
                <a:solidFill>
                  <a:schemeClr val="tx1"/>
                </a:solidFill>
                <a:effectLst/>
                <a:latin typeface="+mn-lt"/>
                <a:ea typeface="+mn-ea"/>
                <a:cs typeface="+mn-cs"/>
              </a:rPr>
              <a:t>general questions</a:t>
            </a:r>
            <a:r>
              <a:rPr lang="en-US" sz="1200" kern="1200" dirty="0">
                <a:solidFill>
                  <a:schemeClr val="tx1"/>
                </a:solidFill>
                <a:effectLst/>
                <a:latin typeface="+mn-lt"/>
                <a:ea typeface="+mn-ea"/>
                <a:cs typeface="+mn-cs"/>
              </a:rPr>
              <a:t> or if you are not sure where to start, reach out to </a:t>
            </a:r>
            <a:r>
              <a:rPr lang="en-US" sz="1200" u="sng" kern="1200" dirty="0">
                <a:solidFill>
                  <a:schemeClr val="tx1"/>
                </a:solidFill>
                <a:effectLst/>
                <a:latin typeface="+mn-lt"/>
                <a:ea typeface="+mn-ea"/>
                <a:cs typeface="+mn-cs"/>
                <a:hlinkClick r:id="rId3"/>
              </a:rPr>
              <a:t>siahq@soroptimist.org</a:t>
            </a:r>
            <a:r>
              <a:rPr lang="en-US" sz="1200" u="sng"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they’ll be happy to connect you to the right person.</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9209C-EA61-44B1-9652-08D4A5D56A7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7495299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Save the date for the next time we meet!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will be virtual. We have two meetings scheduled for Federation Leaders this fiscal year: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November 11, 2026</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March 17, 2027</a:t>
            </a:r>
          </a:p>
          <a:p>
            <a:endParaRPr lang="en-US" dirty="0"/>
          </a:p>
          <a:p>
            <a:r>
              <a:rPr lang="en-US" dirty="0"/>
              <a:t>These meetings are for Board of Directors, Federation Committees, and Region Leaders – Governors, Governors-elect, Region Treasurers, Region Secretaries, and the Pillar Chairs.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9209C-EA61-44B1-9652-08D4A5D56A7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2623792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4C9C9-49E6-C006-F169-EA065F507E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C46BAB-01BB-4575-3E88-ED8BAC43E8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928DB7-3551-D543-04DD-EB144DA12AA2}"/>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As you can see, we have a number of key resources for region leaders, club leaders and members.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 encourage you to use and refer to them often.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These tools are here to help you:</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Lead with clarity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Strengthen your region, and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Advance our mission</a:t>
            </a:r>
          </a:p>
          <a:p>
            <a:r>
              <a:rPr lang="en-US" sz="1200" kern="1200" dirty="0">
                <a:solidFill>
                  <a:schemeClr val="tx1"/>
                </a:solidFill>
                <a:effectLst/>
                <a:latin typeface="+mn-lt"/>
                <a:ea typeface="+mn-ea"/>
                <a:cs typeface="+mn-cs"/>
              </a:rPr>
              <a:t> </a:t>
            </a:r>
          </a:p>
          <a:p>
            <a:r>
              <a:rPr lang="en-US" sz="1200" b="0" kern="1200" dirty="0">
                <a:solidFill>
                  <a:schemeClr val="tx1"/>
                </a:solidFill>
                <a:effectLst/>
                <a:latin typeface="+mn-lt"/>
                <a:ea typeface="+mn-ea"/>
                <a:cs typeface="+mn-cs"/>
              </a:rPr>
              <a:t>Thank you—and we look forward to working with you!</a:t>
            </a:r>
          </a:p>
          <a:p>
            <a:endParaRPr lang="en-US" dirty="0"/>
          </a:p>
          <a:p>
            <a:r>
              <a:rPr lang="en-US" dirty="0"/>
              <a:t>Any questions?  (9:04am)</a:t>
            </a:r>
          </a:p>
          <a:p>
            <a:endParaRPr lang="en-US" dirty="0"/>
          </a:p>
          <a:p>
            <a:r>
              <a:rPr lang="en-US" dirty="0"/>
              <a:t>Next, let’s welcome Jackie Schrauger to </a:t>
            </a:r>
            <a:r>
              <a:rPr lang="en-US"/>
              <a:t>the microphone.</a:t>
            </a: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5861C642-6FEC-98BB-34BA-29829F3AA14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9209C-EA61-44B1-9652-08D4A5D56A7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2838011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Welcome everyone! My name is Jackie Schrauger, and I am the membership director at SIA.  I will be sharing information about the enforcement and administration of the Member and Leader Code of Conduct.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18AFE-90BE-48EE-8BA6-A6B353D8103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378584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 want to avoid as many distractions as possible, so I am requesting you to silence any phones or computer/electronic devices you have with you.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SIA’s Board tasked staff with developing a Code of Conduct to address the civility issues which were causing many members to leave the organization as they felt unwelcome, unengaged, and treated poorly. It is crucial for the future of our organization and our mission that all members feel welcome and respected so that we can work together to make a difference in our communities for women and girls.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18AFE-90BE-48EE-8BA6-A6B353D8103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2846830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highlight>
                  <a:srgbClr val="FFFFFF"/>
                </a:highlight>
                <a:latin typeface="+mn-lt"/>
                <a:ea typeface="+mn-ea"/>
                <a:cs typeface="+mn-cs"/>
              </a:rPr>
              <a:t>Before we begin to go through the process, I want to give you an overview of two new kinds of Soroptimist volunteer leader groups.  </a:t>
            </a:r>
          </a:p>
          <a:p>
            <a:r>
              <a:rPr lang="en-US" sz="1200" kern="1200" dirty="0">
                <a:solidFill>
                  <a:schemeClr val="tx1"/>
                </a:solidFill>
                <a:effectLst/>
                <a:highlight>
                  <a:srgbClr val="FFFFFF"/>
                </a:highlight>
                <a:latin typeface="+mn-lt"/>
                <a:ea typeface="+mn-ea"/>
                <a:cs typeface="+mn-cs"/>
              </a:rPr>
              <a:t>The Code of Conduct Review Committee, or CCRC, reviews submissions for violations of the Code that are repeated or more serious in nature. They will review all submissions within 30 days and provide a written recommendation, which may include escalating the submission to the Board. </a:t>
            </a:r>
          </a:p>
          <a:p>
            <a:endParaRPr lang="en-US" dirty="0">
              <a:highlight>
                <a:srgbClr val="FFFFFF"/>
              </a:highlight>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3BDE94-5A88-41D6-910F-638A9D405731}" type="slidenum">
              <a:rPr kumimoji="0"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7450926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87D61-E941-0F27-EFD1-475DCD9982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AB55C5-3739-5010-3775-DCE37775F5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FA5615-E494-C8B0-7AEC-F46871D77C6E}"/>
              </a:ext>
            </a:extLst>
          </p:cNvPr>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Appeals Review Panel will review appeals submitted by members who have received a formal sanction for Code violations and will render a final decision. Members can submit appeals in writing via email to SIAHQ within 14 days of receiving a sanction.   </a:t>
            </a:r>
          </a:p>
          <a:p>
            <a:pPr rtl="0" fontAlgn="base"/>
            <a:endParaRPr lang="en-US" dirty="0">
              <a:highlight>
                <a:srgbClr val="FFFFFF"/>
              </a:highlight>
              <a:ea typeface="Calibri"/>
              <a:cs typeface="Calibri"/>
            </a:endParaRPr>
          </a:p>
        </p:txBody>
      </p:sp>
      <p:sp>
        <p:nvSpPr>
          <p:cNvPr id="4" name="Slide Number Placeholder 3">
            <a:extLst>
              <a:ext uri="{FF2B5EF4-FFF2-40B4-BE49-F238E27FC236}">
                <a16:creationId xmlns:a16="http://schemas.microsoft.com/office/drawing/2014/main" id="{0BF5EF04-AF53-1504-278E-6057E89CB1A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3BDE94-5A88-41D6-910F-638A9D405731}" type="slidenum">
              <a:rPr kumimoji="0"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9101760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75E0E-1ABF-AD52-F259-A105804CD4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AF1D37-11C5-44B9-CE5A-414168F83E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3933CE-D075-2D15-E68A-423CA92972E8}"/>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While we will not review the Code in detail here for time purposes, I do encourage you to read it yourself. It explains our commitment to our shared values that guide how we act and provides examples of each of those values at work in our Soroptimist experience. These values include responsibility, respect, fairness, honesty, and leadership. </a:t>
            </a:r>
          </a:p>
          <a:p>
            <a:endParaRPr lang="en-US" dirty="0"/>
          </a:p>
        </p:txBody>
      </p:sp>
      <p:sp>
        <p:nvSpPr>
          <p:cNvPr id="4" name="Slide Number Placeholder 3">
            <a:extLst>
              <a:ext uri="{FF2B5EF4-FFF2-40B4-BE49-F238E27FC236}">
                <a16:creationId xmlns:a16="http://schemas.microsoft.com/office/drawing/2014/main" id="{914AD98A-199D-AC5C-C97C-AB6C9286AD7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18AFE-90BE-48EE-8BA6-A6B353D8103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3329576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We will now review the escalation process for the Code.</a:t>
            </a:r>
          </a:p>
          <a:p>
            <a:r>
              <a:rPr lang="en-US" sz="1200" kern="1200" dirty="0">
                <a:solidFill>
                  <a:schemeClr val="tx1"/>
                </a:solidFill>
                <a:effectLst/>
                <a:latin typeface="+mn-lt"/>
                <a:ea typeface="+mn-ea"/>
                <a:cs typeface="+mn-cs"/>
              </a:rPr>
              <a:t>Generally, conflicts at Soroptimist fall into the following categories:     </a:t>
            </a:r>
          </a:p>
          <a:p>
            <a:r>
              <a:rPr lang="en-US" sz="1200" kern="1200" dirty="0">
                <a:solidFill>
                  <a:schemeClr val="tx1"/>
                </a:solidFill>
                <a:effectLst/>
                <a:latin typeface="+mn-lt"/>
                <a:ea typeface="+mn-ea"/>
                <a:cs typeface="+mn-cs"/>
              </a:rPr>
              <a:t>• Personality Conflicts/Inappropriate Behavior,     </a:t>
            </a:r>
          </a:p>
          <a:p>
            <a:r>
              <a:rPr lang="en-US" sz="1200" kern="1200" dirty="0">
                <a:solidFill>
                  <a:schemeClr val="tx1"/>
                </a:solidFill>
                <a:effectLst/>
                <a:latin typeface="+mn-lt"/>
                <a:ea typeface="+mn-ea"/>
                <a:cs typeface="+mn-cs"/>
              </a:rPr>
              <a:t>• Governance-related Grievances, and     </a:t>
            </a:r>
          </a:p>
          <a:p>
            <a:r>
              <a:rPr lang="en-US" sz="1200" kern="1200" dirty="0">
                <a:solidFill>
                  <a:schemeClr val="tx1"/>
                </a:solidFill>
                <a:effectLst/>
                <a:latin typeface="+mn-lt"/>
                <a:ea typeface="+mn-ea"/>
                <a:cs typeface="+mn-cs"/>
              </a:rPr>
              <a:t>• Severe Violations.  </a:t>
            </a:r>
          </a:p>
          <a:p>
            <a:r>
              <a:rPr lang="en-US" sz="1200" kern="1200" dirty="0">
                <a:solidFill>
                  <a:schemeClr val="tx1"/>
                </a:solidFill>
                <a:effectLst/>
                <a:latin typeface="+mn-lt"/>
                <a:ea typeface="+mn-ea"/>
                <a:cs typeface="+mn-cs"/>
              </a:rPr>
              <a:t>Each category has its own process to guide leaders on what to do.   </a:t>
            </a:r>
          </a:p>
          <a:p>
            <a:r>
              <a:rPr lang="en-US" sz="1200" kern="1200" dirty="0">
                <a:solidFill>
                  <a:schemeClr val="tx1"/>
                </a:solidFill>
                <a:effectLst/>
                <a:latin typeface="+mn-lt"/>
                <a:ea typeface="+mn-ea"/>
                <a:cs typeface="+mn-cs"/>
              </a:rPr>
              <a:t>In the event an urgent issue with potential legal or reputational risk to the organization is made known to staff, the Board has given staff the authority to address the matter in a manner that may jump ahead on some of these steps if required. Staff will ensure that club and region are involved at the earliest opportunity of course.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18AFE-90BE-48EE-8BA6-A6B353D8103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6244267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Our first category is Personality Conflicts and Inappropriate Behavior.   </a:t>
            </a:r>
          </a:p>
          <a:p>
            <a:r>
              <a:rPr lang="en-US" sz="1200" kern="1200" dirty="0">
                <a:solidFill>
                  <a:schemeClr val="tx1"/>
                </a:solidFill>
                <a:effectLst/>
                <a:latin typeface="+mn-lt"/>
                <a:ea typeface="+mn-ea"/>
                <a:cs typeface="+mn-cs"/>
              </a:rPr>
              <a:t>These may be situations involving misunderstanding, lack of awareness, or interpersonal conflicts.  </a:t>
            </a:r>
          </a:p>
          <a:p>
            <a:r>
              <a:rPr lang="en-US" sz="1200" kern="1200" dirty="0">
                <a:solidFill>
                  <a:schemeClr val="tx1"/>
                </a:solidFill>
                <a:effectLst/>
                <a:latin typeface="+mn-lt"/>
                <a:ea typeface="+mn-ea"/>
                <a:cs typeface="+mn-cs"/>
              </a:rPr>
              <a:t>Members are encouraged to first address personality conflicts directly with one another and to find an agreeable solution for everyone.  </a:t>
            </a:r>
          </a:p>
          <a:p>
            <a:r>
              <a:rPr lang="en-US" sz="1200" kern="1200" dirty="0">
                <a:solidFill>
                  <a:schemeClr val="tx1"/>
                </a:solidFill>
                <a:effectLst/>
                <a:latin typeface="+mn-lt"/>
                <a:ea typeface="+mn-ea"/>
                <a:cs typeface="+mn-cs"/>
              </a:rPr>
              <a:t>If a member feels uncomfortable, they should seek guidance from leadership before discussing the matter with the other party. The chart describing who they can turn to can be found in the escalation document.   </a:t>
            </a:r>
          </a:p>
          <a:p>
            <a:r>
              <a:rPr lang="en-US" sz="1200" kern="1200" dirty="0">
                <a:solidFill>
                  <a:schemeClr val="tx1"/>
                </a:solidFill>
                <a:effectLst/>
                <a:latin typeface="+mn-lt"/>
                <a:ea typeface="+mn-ea"/>
                <a:cs typeface="+mn-cs"/>
              </a:rPr>
              <a:t>Leaders may provide advice to help members navigate the conversation or mediate the conversation. At this stage, leaders should provide a verbal or written reminder of the Code and referral to training on appropriate conduct if available. They should also document the conversation.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18AFE-90BE-48EE-8BA6-A6B353D8103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2582299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881FE-4CD8-65B9-9C95-CE617A0874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3F4769-FC57-9248-CB1E-A2C55F72DB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415BAC-B66E-0269-6CDD-7E3B3BAB23C0}"/>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If these issues persist, leaders should take the following steps: </a:t>
            </a:r>
          </a:p>
          <a:p>
            <a:r>
              <a:rPr lang="en-US" sz="1200" kern="1200" dirty="0">
                <a:solidFill>
                  <a:schemeClr val="tx1"/>
                </a:solidFill>
                <a:effectLst/>
                <a:latin typeface="+mn-lt"/>
                <a:ea typeface="+mn-ea"/>
                <a:cs typeface="+mn-cs"/>
              </a:rPr>
              <a:t>Provide a written warning outlining the violation and reference the initial conversation.  </a:t>
            </a:r>
          </a:p>
          <a:p>
            <a:r>
              <a:rPr lang="en-US" sz="1200" kern="1200" dirty="0">
                <a:solidFill>
                  <a:schemeClr val="tx1"/>
                </a:solidFill>
                <a:effectLst/>
                <a:latin typeface="+mn-lt"/>
                <a:ea typeface="+mn-ea"/>
                <a:cs typeface="+mn-cs"/>
              </a:rPr>
              <a:t>Set clear expectations for behavior improvement.  </a:t>
            </a:r>
          </a:p>
          <a:p>
            <a:r>
              <a:rPr lang="en-US" sz="1200" kern="1200" dirty="0">
                <a:solidFill>
                  <a:schemeClr val="tx1"/>
                </a:solidFill>
                <a:effectLst/>
                <a:latin typeface="+mn-lt"/>
                <a:ea typeface="+mn-ea"/>
                <a:cs typeface="+mn-cs"/>
              </a:rPr>
              <a:t>Require participation in specific training if available.   </a:t>
            </a:r>
          </a:p>
          <a:p>
            <a:endParaRPr lang="en-US" dirty="0"/>
          </a:p>
        </p:txBody>
      </p:sp>
      <p:sp>
        <p:nvSpPr>
          <p:cNvPr id="4" name="Slide Number Placeholder 3">
            <a:extLst>
              <a:ext uri="{FF2B5EF4-FFF2-40B4-BE49-F238E27FC236}">
                <a16:creationId xmlns:a16="http://schemas.microsoft.com/office/drawing/2014/main" id="{426972B3-4784-C592-A16B-89FAFA3DDD0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18AFE-90BE-48EE-8BA6-A6B353D8103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5251530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highlight>
                  <a:srgbClr val="FFFFFF"/>
                </a:highlight>
                <a:latin typeface="+mn-lt"/>
                <a:ea typeface="+mn-ea"/>
                <a:cs typeface="+mn-cs"/>
              </a:rPr>
              <a:t>If these issues continue, the leader or the aggrieved member should complete the CCRC submission form to start a review.   </a:t>
            </a:r>
          </a:p>
          <a:p>
            <a:r>
              <a:rPr lang="en-US" sz="1200" kern="1200" dirty="0">
                <a:solidFill>
                  <a:schemeClr val="tx1"/>
                </a:solidFill>
                <a:effectLst/>
                <a:highlight>
                  <a:srgbClr val="FFFFFF"/>
                </a:highlight>
                <a:latin typeface="+mn-lt"/>
                <a:ea typeface="+mn-ea"/>
                <a:cs typeface="+mn-cs"/>
              </a:rPr>
              <a:t>The CCRC will investigate and determine a course of action. Escalation to the SIA Board is required for serious misconduct or risks to SIA’s reputation or safety.   </a:t>
            </a:r>
          </a:p>
          <a:p>
            <a:r>
              <a:rPr lang="en-US" sz="1200" kern="1200" dirty="0">
                <a:solidFill>
                  <a:schemeClr val="tx1"/>
                </a:solidFill>
                <a:effectLst/>
                <a:highlight>
                  <a:srgbClr val="FFFFFF"/>
                </a:highlight>
                <a:latin typeface="+mn-lt"/>
                <a:ea typeface="+mn-ea"/>
                <a:cs typeface="+mn-cs"/>
              </a:rPr>
              <a:t>Consequences at this level could be suspension from leadership roles, committee participation, or membership for a specified period of time.   </a:t>
            </a:r>
          </a:p>
          <a:p>
            <a:r>
              <a:rPr lang="en-US" sz="1200" kern="1200" dirty="0">
                <a:solidFill>
                  <a:schemeClr val="tx1"/>
                </a:solidFill>
                <a:effectLst/>
                <a:highlight>
                  <a:srgbClr val="FFFFFF"/>
                </a:highlight>
                <a:latin typeface="+mn-lt"/>
                <a:ea typeface="+mn-ea"/>
                <a:cs typeface="+mn-cs"/>
              </a:rPr>
              <a:t>The decision will be communicated in writing to the member and with notification to relevant clubs or regions within 30 days of submission of the complaint. More serious allegations will be investigated more swiftly.  </a:t>
            </a:r>
          </a:p>
          <a:p>
            <a:r>
              <a:rPr lang="en-US" sz="1200" kern="1200" dirty="0">
                <a:solidFill>
                  <a:schemeClr val="tx1"/>
                </a:solidFill>
                <a:effectLst/>
                <a:highlight>
                  <a:srgbClr val="FFFFFF"/>
                </a:highlight>
                <a:latin typeface="+mn-lt"/>
                <a:ea typeface="+mn-ea"/>
                <a:cs typeface="+mn-cs"/>
              </a:rPr>
              <a:t>Enforcement actions will be carried out by SIAHQ and local leadership as appropriate. Retaliation will result in immediate revocation of membership.  </a:t>
            </a:r>
          </a:p>
          <a:p>
            <a:r>
              <a:rPr lang="en-US" sz="1200" kern="1200" dirty="0">
                <a:solidFill>
                  <a:schemeClr val="tx1"/>
                </a:solidFill>
                <a:effectLst/>
                <a:highlight>
                  <a:srgbClr val="FFFFFF"/>
                </a:highlight>
                <a:latin typeface="+mn-lt"/>
                <a:ea typeface="+mn-ea"/>
                <a:cs typeface="+mn-cs"/>
              </a:rPr>
              <a:t>Clubs and regions that have the authority to remove a member within their governing documents should still complete a CCRC submission form so that SIAHQ can be kept informed of the situation and provide support.  </a:t>
            </a:r>
          </a:p>
          <a:p>
            <a:endParaRPr lang="en-US" dirty="0">
              <a:highlight>
                <a:srgbClr val="FFFFFF"/>
              </a:highlight>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3BDE94-5A88-41D6-910F-638A9D405731}"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7939919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FD881-0058-EF3F-8FE6-EBFBC1DE48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9F58F4-ED59-7DA9-8C67-513743F7C1DF}"/>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3E03501F-ACF1-17EF-1C68-DA4AA727DD07}"/>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Next, we will look at Governance-Related Grievances, which are situations involving misunderstanding or misinterpretation of governing documents or a lack of awareness of procedures.   </a:t>
            </a:r>
          </a:p>
          <a:p>
            <a:r>
              <a:rPr lang="en-US" sz="1200" kern="1200" dirty="0">
                <a:solidFill>
                  <a:schemeClr val="tx1"/>
                </a:solidFill>
                <a:effectLst/>
                <a:latin typeface="+mn-lt"/>
                <a:ea typeface="+mn-ea"/>
                <a:cs typeface="+mn-cs"/>
              </a:rPr>
              <a:t>Members are encouraged to review their governing documents to confirm that a breach has occurred. You can engage the club or region Parliamentarian if needed for clarity or consult with SIA headquarters for assistance.   </a:t>
            </a:r>
          </a:p>
          <a:p>
            <a:r>
              <a:rPr lang="en-US" sz="1200" kern="1200" dirty="0">
                <a:solidFill>
                  <a:schemeClr val="tx1"/>
                </a:solidFill>
                <a:effectLst/>
                <a:latin typeface="+mn-lt"/>
                <a:ea typeface="+mn-ea"/>
                <a:cs typeface="+mn-cs"/>
              </a:rPr>
              <a:t>If the Parliamentarian cannot provide clarity, the governing documents need to be strengthened, and the correct interpretation should be recorded.   </a:t>
            </a:r>
          </a:p>
          <a:p>
            <a:r>
              <a:rPr lang="en-US" sz="1200" kern="1200" dirty="0">
                <a:solidFill>
                  <a:schemeClr val="tx1"/>
                </a:solidFill>
                <a:effectLst/>
                <a:latin typeface="+mn-lt"/>
                <a:ea typeface="+mn-ea"/>
                <a:cs typeface="+mn-cs"/>
              </a:rPr>
              <a:t>If a member is violating the governing documents, leadership should have a conversation with the member with an explanation of what occurred and document that conversation.  </a:t>
            </a:r>
          </a:p>
          <a:p>
            <a:endParaRPr lang="en-US" dirty="0"/>
          </a:p>
        </p:txBody>
      </p:sp>
      <p:sp>
        <p:nvSpPr>
          <p:cNvPr id="4" name="Slide Number Placeholder 3">
            <a:extLst>
              <a:ext uri="{FF2B5EF4-FFF2-40B4-BE49-F238E27FC236}">
                <a16:creationId xmlns:a16="http://schemas.microsoft.com/office/drawing/2014/main" id="{37A870D3-4262-9BA0-7107-F498AF20EE4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18AFE-90BE-48EE-8BA6-A6B353D8103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6306333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81F07-B137-4464-BCAB-D5256FC948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55DBBE-5F8A-2336-7DAE-C296837F82B8}"/>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1BD90A56-40E0-9C32-4EC3-BC968881E7A9}"/>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What should leadership do if a member consistently violates governing documents?    </a:t>
            </a:r>
          </a:p>
          <a:p>
            <a:pPr lvl="0"/>
            <a:r>
              <a:rPr lang="en-US" sz="1200" kern="1200" dirty="0">
                <a:solidFill>
                  <a:schemeClr val="tx1"/>
                </a:solidFill>
                <a:effectLst/>
                <a:latin typeface="+mn-lt"/>
                <a:ea typeface="+mn-ea"/>
                <a:cs typeface="+mn-cs"/>
              </a:rPr>
              <a:t>Provide a written warning outlining the violation and reference the initial conversation.   </a:t>
            </a:r>
          </a:p>
          <a:p>
            <a:pPr lvl="0"/>
            <a:r>
              <a:rPr lang="en-US" sz="1200" kern="1200" dirty="0">
                <a:solidFill>
                  <a:schemeClr val="tx1"/>
                </a:solidFill>
                <a:effectLst/>
                <a:latin typeface="+mn-lt"/>
                <a:ea typeface="+mn-ea"/>
                <a:cs typeface="+mn-cs"/>
              </a:rPr>
              <a:t>Set clear expectations for behavior improvement.</a:t>
            </a:r>
          </a:p>
          <a:p>
            <a:pPr lvl="0"/>
            <a:r>
              <a:rPr lang="en-US" sz="1200" kern="1200" dirty="0">
                <a:solidFill>
                  <a:schemeClr val="tx1"/>
                </a:solidFill>
                <a:effectLst/>
                <a:latin typeface="+mn-lt"/>
                <a:ea typeface="+mn-ea"/>
                <a:cs typeface="+mn-cs"/>
              </a:rPr>
              <a:t>Require participation in specific training or education if available.   </a:t>
            </a:r>
          </a:p>
          <a:p>
            <a:r>
              <a:rPr lang="en-US" sz="1200" kern="1200" dirty="0">
                <a:solidFill>
                  <a:schemeClr val="tx1"/>
                </a:solidFill>
                <a:effectLst/>
                <a:latin typeface="+mn-lt"/>
                <a:ea typeface="+mn-ea"/>
                <a:cs typeface="+mn-cs"/>
              </a:rPr>
              <a:t>   If these issues are persistent, the leader or impacted member should complete the CCRC submission form to begin a review of the situation, just as I explained previously in the Personality Conflicts section. The same process, consequences, and appeal rights will follow.   </a:t>
            </a:r>
          </a:p>
          <a:p>
            <a:endParaRPr lang="en-US" dirty="0"/>
          </a:p>
        </p:txBody>
      </p:sp>
      <p:sp>
        <p:nvSpPr>
          <p:cNvPr id="4" name="Slide Number Placeholder 3">
            <a:extLst>
              <a:ext uri="{FF2B5EF4-FFF2-40B4-BE49-F238E27FC236}">
                <a16:creationId xmlns:a16="http://schemas.microsoft.com/office/drawing/2014/main" id="{18763BE2-F1B0-F601-29E1-F014E58345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18AFE-90BE-48EE-8BA6-A6B353D8103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23212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 have interpreters with us in the back of the room. Members requiring interpretation have the equipment needed in order to hear our messages.</a:t>
            </a:r>
          </a:p>
          <a:p>
            <a:endParaRPr lang="en-US"/>
          </a:p>
          <a:p>
            <a:r>
              <a:rPr lang="en-US"/>
              <a:t>If you are called upon to speak, we ask that you wait for a microphone as that is how the interpreters will be able to hear you.</a:t>
            </a:r>
          </a:p>
          <a:p>
            <a:endParaRPr lang="en-US"/>
          </a:p>
          <a:p>
            <a:r>
              <a:rPr lang="en-US"/>
              <a:t>Also, when you speak, a good general rule to follow is to speak slowly and pause between sentences.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Now we will move on to Severe Violations of the Code. This would be criminal behavior such as physical abuse, harassment, embezzlement, risk to safety or organizational reputation, etc.   </a:t>
            </a:r>
          </a:p>
          <a:p>
            <a:r>
              <a:rPr lang="en-US" sz="1200" kern="1200" dirty="0">
                <a:solidFill>
                  <a:schemeClr val="tx1"/>
                </a:solidFill>
                <a:effectLst/>
                <a:latin typeface="+mn-lt"/>
                <a:ea typeface="+mn-ea"/>
                <a:cs typeface="+mn-cs"/>
              </a:rPr>
              <a:t>Leadership or the aggrieved member should complete the CCRC submission form to prompt a review of the situation. The CCRC will review the situation and determine whether to investigate or escalate to the Board, which will be done immediately in the case of allegations of serious misconduct or criminal behavior as law enforcement may need to be notified.    </a:t>
            </a:r>
          </a:p>
          <a:p>
            <a:r>
              <a:rPr lang="en-US" sz="1200" kern="1200" dirty="0">
                <a:solidFill>
                  <a:schemeClr val="tx1"/>
                </a:solidFill>
                <a:effectLst/>
                <a:latin typeface="+mn-lt"/>
                <a:ea typeface="+mn-ea"/>
                <a:cs typeface="+mn-cs"/>
              </a:rPr>
              <a:t>Consequences at this level may be immediate termination of membership and its privileges.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18AFE-90BE-48EE-8BA6-A6B353D8103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8146564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Documentation is a crucial part of this process—thorough, non-biased documentation can help serve as a learning tool for members by creating plans to change behavior. It can also help show evidence of a pattern if behavior issues are persistent.   </a:t>
            </a:r>
          </a:p>
          <a:p>
            <a:pPr lvl="0"/>
            <a:r>
              <a:rPr lang="en-US" sz="1200" kern="1200" dirty="0">
                <a:solidFill>
                  <a:schemeClr val="tx1"/>
                </a:solidFill>
                <a:effectLst/>
                <a:latin typeface="+mn-lt"/>
                <a:ea typeface="+mn-ea"/>
                <a:cs typeface="+mn-cs"/>
              </a:rPr>
              <a:t>Be sure to keep documentation fact-based—even if feelings are running high, it is most helpful to state what occurred without judgment or emotion-driven words.   </a:t>
            </a:r>
          </a:p>
          <a:p>
            <a:pPr lvl="0"/>
            <a:r>
              <a:rPr lang="en-US" sz="1200" kern="1200" dirty="0">
                <a:solidFill>
                  <a:schemeClr val="tx1"/>
                </a:solidFill>
                <a:effectLst/>
                <a:latin typeface="+mn-lt"/>
                <a:ea typeface="+mn-ea"/>
                <a:cs typeface="+mn-cs"/>
              </a:rPr>
              <a:t>Note relevant details—dates, times, who was involved, who witnessed it, and what occurred that was a violation of the Code.  </a:t>
            </a:r>
          </a:p>
          <a:p>
            <a:pPr lvl="0"/>
            <a:r>
              <a:rPr lang="en-US" sz="1200" kern="1200" dirty="0">
                <a:solidFill>
                  <a:schemeClr val="tx1"/>
                </a:solidFill>
                <a:effectLst/>
                <a:latin typeface="+mn-lt"/>
                <a:ea typeface="+mn-ea"/>
                <a:cs typeface="+mn-cs"/>
              </a:rPr>
              <a:t>Keep all documentation secure (in a locked filing cabinet or password protected file) to maintain member privacy.   </a:t>
            </a:r>
          </a:p>
          <a:p>
            <a:pPr lvl="0"/>
            <a:r>
              <a:rPr lang="en-US" sz="1200" kern="1200" dirty="0">
                <a:solidFill>
                  <a:schemeClr val="tx1"/>
                </a:solidFill>
                <a:effectLst/>
                <a:latin typeface="+mn-lt"/>
                <a:ea typeface="+mn-ea"/>
                <a:cs typeface="+mn-cs"/>
              </a:rPr>
              <a:t>If incidents are persistent with the same member(s), be sure to continue documenting them as they occur as it will be necessary to submit a form for consideration by the CCRC.   </a:t>
            </a:r>
          </a:p>
          <a:p>
            <a:r>
              <a:rPr lang="en-US" sz="1200" kern="1200" dirty="0">
                <a:solidFill>
                  <a:schemeClr val="tx1"/>
                </a:solidFill>
                <a:effectLst/>
                <a:latin typeface="+mn-lt"/>
                <a:ea typeface="+mn-ea"/>
                <a:cs typeface="+mn-cs"/>
              </a:rPr>
              <a:t>Now, we will take a look at a few scenarios to see how they should be addressed based on the process we just covered. All of these situations were invented from my imagination and not based on any members or real situations! They will also feature fake names, mostly pulled from SIA staff members so please do not be offended if I use your name.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18AFE-90BE-48EE-8BA6-A6B353D8103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5101632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Scenario:</a:t>
            </a:r>
            <a:r>
              <a:rPr lang="en-US" sz="1200" kern="1200" dirty="0">
                <a:solidFill>
                  <a:schemeClr val="tx1"/>
                </a:solidFill>
                <a:effectLst/>
                <a:latin typeface="+mn-lt"/>
                <a:ea typeface="+mn-ea"/>
                <a:cs typeface="+mn-cs"/>
              </a:rPr>
              <a:t>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Club President Sally Soroptimist comes to you, the governor, asking for advice. She has a member in her club named Jackie who is very resistant to change and new ideas. She tends to shoot down ideas from other members, especially new members who she perceives as not knowing how things work. It is discouraging to the new members and President Sally is concerned that Jackie is driving away new members. </a:t>
            </a:r>
          </a:p>
          <a:p>
            <a:r>
              <a:rPr lang="en-US" sz="1200" kern="1200" dirty="0">
                <a:solidFill>
                  <a:schemeClr val="tx1"/>
                </a:solidFill>
                <a:effectLst/>
                <a:latin typeface="+mn-lt"/>
                <a:ea typeface="+mn-ea"/>
                <a:cs typeface="+mn-cs"/>
              </a:rPr>
              <a:t>How should this be addressed? </a:t>
            </a:r>
          </a:p>
          <a:p>
            <a:r>
              <a:rPr lang="en-US" sz="1200" i="1" kern="1200" dirty="0">
                <a:solidFill>
                  <a:schemeClr val="tx1"/>
                </a:solidFill>
                <a:effectLst/>
                <a:latin typeface="+mn-lt"/>
                <a:ea typeface="+mn-ea"/>
                <a:cs typeface="+mn-cs"/>
              </a:rPr>
              <a:t>(Give some time for people to react and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correct answer is that if this is the first time that this member has had a conflict, it should be handled by the club president or directly between the members. The club president should also document the situation. You can provide the club president some tips on how to help have that conversation with Jackie.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18AFE-90BE-48EE-8BA6-A6B353D8103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653939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9C257-020C-21EA-1D69-AFC666EEFC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505302-7E65-1BB1-1694-C5A9896468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A0BED7-1BB0-360A-CB22-2274EC09DE7D}"/>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Scenario:</a:t>
            </a:r>
            <a:r>
              <a:rPr lang="en-US" sz="1200" kern="1200" dirty="0">
                <a:solidFill>
                  <a:schemeClr val="tx1"/>
                </a:solidFill>
                <a:effectLst/>
                <a:latin typeface="+mn-lt"/>
                <a:ea typeface="+mn-ea"/>
                <a:cs typeface="+mn-cs"/>
              </a:rPr>
              <a:t> A region leader named Nicole is using time during region conference to make announcements to promote her printing business and implies that all clubs in the region are supposed to only go to her for their printing needs. Sarah, another member, mentions to her club president Sally Soroptimist that it makes her uncomfortable. The club president discloses the complaint and Sarah’s name to Nicole.</a:t>
            </a:r>
          </a:p>
          <a:p>
            <a:r>
              <a:rPr lang="en-US" sz="1200" kern="1200" dirty="0">
                <a:solidFill>
                  <a:schemeClr val="tx1"/>
                </a:solidFill>
                <a:effectLst/>
                <a:latin typeface="+mn-lt"/>
                <a:ea typeface="+mn-ea"/>
                <a:cs typeface="+mn-cs"/>
              </a:rPr>
              <a:t>How should this be addressed? </a:t>
            </a:r>
          </a:p>
          <a:p>
            <a:r>
              <a:rPr lang="en-US" sz="1200" i="1" kern="1200" dirty="0">
                <a:solidFill>
                  <a:schemeClr val="tx1"/>
                </a:solidFill>
                <a:effectLst/>
                <a:latin typeface="+mn-lt"/>
                <a:ea typeface="+mn-ea"/>
                <a:cs typeface="+mn-cs"/>
              </a:rPr>
              <a:t>(Give some time for people to react and share)</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There are a few issues here that can be clarified by checking the governing documents, and strengthening if necessary—is there a conflict of interest policy? Is there a whistle blower policy? Once the governing documents have given some clarity, next steps would include addressing and documenting a breach if it occurred. Further, it would be good for you, the Governor, to review with the club president that they have a responsibility to take complaints seriously and confidentially.  </a:t>
            </a:r>
          </a:p>
          <a:p>
            <a:endParaRPr lang="en-US" dirty="0"/>
          </a:p>
        </p:txBody>
      </p:sp>
      <p:sp>
        <p:nvSpPr>
          <p:cNvPr id="4" name="Slide Number Placeholder 3">
            <a:extLst>
              <a:ext uri="{FF2B5EF4-FFF2-40B4-BE49-F238E27FC236}">
                <a16:creationId xmlns:a16="http://schemas.microsoft.com/office/drawing/2014/main" id="{A1D60547-0E9A-5AED-D40C-CA4C2A86EF6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18AFE-90BE-48EE-8BA6-A6B353D8103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9191061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9536E-B44A-58C2-D3F1-2F751B577C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8178CC-B105-F4C0-734F-DC23EA9B0C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2708DA-6269-A58F-62D2-054CC26BC545}"/>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Scenario: </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 member of your club named Iesha calls you to share that she is leaving Soroptimist and wants you to know why. She is very upset because at a recent fundraiser, the fundraising chair named Luz was yelling at her for moving too slowly during set up for the event, and at one point Luz smacked the tablecloths that Iesha was holding out of her hands and grabbed them to set up herself. </a:t>
            </a:r>
          </a:p>
          <a:p>
            <a:r>
              <a:rPr lang="en-US" sz="1200" kern="1200" dirty="0">
                <a:solidFill>
                  <a:schemeClr val="tx1"/>
                </a:solidFill>
                <a:effectLst/>
                <a:latin typeface="+mn-lt"/>
                <a:ea typeface="+mn-ea"/>
                <a:cs typeface="+mn-cs"/>
              </a:rPr>
              <a:t>How should this be addressed? </a:t>
            </a:r>
          </a:p>
          <a:p>
            <a:r>
              <a:rPr lang="en-US" sz="1200" i="1" kern="1200" dirty="0">
                <a:solidFill>
                  <a:schemeClr val="tx1"/>
                </a:solidFill>
                <a:effectLst/>
                <a:latin typeface="+mn-lt"/>
                <a:ea typeface="+mn-ea"/>
                <a:cs typeface="+mn-cs"/>
              </a:rPr>
              <a:t>(Give some time for people to react)</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If this is the first time, the Governor should have a conversation with Luz and document it. While this is not at all appropriate behavior, it is possible that Luz may be able to correct it and learn from it. However, if this sort of thing has occurred before, this would require escalating to the CCRC.</a:t>
            </a:r>
          </a:p>
          <a:p>
            <a:r>
              <a:rPr lang="en-US" sz="1200" kern="1200" dirty="0">
                <a:solidFill>
                  <a:schemeClr val="tx1"/>
                </a:solidFill>
                <a:effectLst/>
                <a:latin typeface="+mn-lt"/>
                <a:ea typeface="+mn-ea"/>
                <a:cs typeface="+mn-cs"/>
              </a:rPr>
              <a:t>Thanks for playing along! We will move on to discussing the signing process for the Code.   </a:t>
            </a:r>
          </a:p>
          <a:p>
            <a:endParaRPr lang="en-US" dirty="0"/>
          </a:p>
        </p:txBody>
      </p:sp>
      <p:sp>
        <p:nvSpPr>
          <p:cNvPr id="4" name="Slide Number Placeholder 3">
            <a:extLst>
              <a:ext uri="{FF2B5EF4-FFF2-40B4-BE49-F238E27FC236}">
                <a16:creationId xmlns:a16="http://schemas.microsoft.com/office/drawing/2014/main" id="{7D8917A0-6713-F6AA-8010-3ABA3B4C163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18AFE-90BE-48EE-8BA6-A6B353D8103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144584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June 1 is when the online signature form became available. This </a:t>
            </a:r>
            <a:r>
              <a:rPr lang="en-US" sz="1200" kern="1200" dirty="0" err="1">
                <a:solidFill>
                  <a:schemeClr val="tx1"/>
                </a:solidFill>
                <a:effectLst/>
                <a:latin typeface="+mn-lt"/>
                <a:ea typeface="+mn-ea"/>
                <a:cs typeface="+mn-cs"/>
              </a:rPr>
              <a:t>Jotform</a:t>
            </a:r>
            <a:r>
              <a:rPr lang="en-US" sz="1200" kern="1200" dirty="0">
                <a:solidFill>
                  <a:schemeClr val="tx1"/>
                </a:solidFill>
                <a:effectLst/>
                <a:latin typeface="+mn-lt"/>
                <a:ea typeface="+mn-ea"/>
                <a:cs typeface="+mn-cs"/>
              </a:rPr>
              <a:t> will be available in all our languages, and will include the Code, its process, and a space for members to sign to indicate they agree to uphold the Code. This will then be tracked in our database.   </a:t>
            </a:r>
          </a:p>
          <a:p>
            <a:r>
              <a:rPr lang="en-US" sz="1200" kern="1200" dirty="0">
                <a:solidFill>
                  <a:schemeClr val="tx1"/>
                </a:solidFill>
                <a:effectLst/>
                <a:latin typeface="+mn-lt"/>
                <a:ea typeface="+mn-ea"/>
                <a:cs typeface="+mn-cs"/>
              </a:rPr>
              <a:t>Our goal is to have as many members as possible sign the Code by August 31, 2026. After that point, we will share which regions had the highest rate of signatures and celebrate the clubs who did so as well on our blog and social media. New members will sign the form as part of their onboarding process with SIA.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18AFE-90BE-48EE-8BA6-A6B353D8103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3690752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are relying on YOU as our leaders to spread the word about the Code and its process in your area and to encourage other members to sign!   </a:t>
            </a:r>
          </a:p>
          <a:p>
            <a:r>
              <a:rPr lang="en-US" sz="1200" kern="1200" dirty="0">
                <a:solidFill>
                  <a:schemeClr val="tx1"/>
                </a:solidFill>
                <a:effectLst/>
                <a:latin typeface="+mn-lt"/>
                <a:ea typeface="+mn-ea"/>
                <a:cs typeface="+mn-cs"/>
              </a:rPr>
              <a:t> Include the ways that the Code will benefit you and the membership when you communicate about it—like how it will make membership recruitment and retention easier by providing a more civil experience.   </a:t>
            </a:r>
          </a:p>
          <a:p>
            <a:r>
              <a:rPr lang="en-US" sz="1200" kern="1200" dirty="0">
                <a:solidFill>
                  <a:schemeClr val="tx1"/>
                </a:solidFill>
                <a:effectLst/>
                <a:latin typeface="+mn-lt"/>
                <a:ea typeface="+mn-ea"/>
                <a:cs typeface="+mn-cs"/>
              </a:rPr>
              <a:t>Share the signing form link in your newsletters, social media, and any other communications during the signing period.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18AFE-90BE-48EE-8BA6-A6B353D8103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6321295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If at any point in this process you need assistance, please email </a:t>
            </a:r>
            <a:r>
              <a:rPr lang="en-US" sz="1200" u="sng" kern="1200" dirty="0">
                <a:solidFill>
                  <a:schemeClr val="tx1"/>
                </a:solidFill>
                <a:effectLst/>
                <a:latin typeface="+mn-lt"/>
                <a:ea typeface="+mn-ea"/>
                <a:cs typeface="+mn-cs"/>
                <a:hlinkClick r:id="rId3"/>
              </a:rPr>
              <a:t>SIAHQ@soroptimist.org</a:t>
            </a:r>
            <a:r>
              <a:rPr lang="en-US" sz="1200" kern="1200" dirty="0">
                <a:solidFill>
                  <a:schemeClr val="tx1"/>
                </a:solidFill>
                <a:effectLst/>
                <a:latin typeface="+mn-lt"/>
                <a:ea typeface="+mn-ea"/>
                <a:cs typeface="+mn-cs"/>
              </a:rPr>
              <a:t> or </a:t>
            </a:r>
            <a:r>
              <a:rPr lang="en-US" sz="1200" u="sng" kern="1200" dirty="0">
                <a:solidFill>
                  <a:schemeClr val="tx1"/>
                </a:solidFill>
                <a:effectLst/>
                <a:latin typeface="+mn-lt"/>
                <a:ea typeface="+mn-ea"/>
                <a:cs typeface="+mn-cs"/>
                <a:hlinkClick r:id="rId4"/>
              </a:rPr>
              <a:t>Code@Soroptimist.org</a:t>
            </a:r>
            <a:r>
              <a:rPr lang="en-US" sz="1200" kern="1200" dirty="0">
                <a:solidFill>
                  <a:schemeClr val="tx1"/>
                </a:solidFill>
                <a:effectLst/>
                <a:latin typeface="+mn-lt"/>
                <a:ea typeface="+mn-ea"/>
                <a:cs typeface="+mn-cs"/>
              </a:rPr>
              <a:t> and we will be happy to assist. </a:t>
            </a:r>
          </a:p>
          <a:p>
            <a:r>
              <a:rPr lang="en-US" sz="1200" kern="1200" dirty="0">
                <a:solidFill>
                  <a:schemeClr val="tx1"/>
                </a:solidFill>
                <a:effectLst/>
                <a:latin typeface="+mn-lt"/>
                <a:ea typeface="+mn-ea"/>
                <a:cs typeface="+mn-cs"/>
              </a:rPr>
              <a:t>Now we have a few minutes for questions. </a:t>
            </a:r>
          </a:p>
          <a:p>
            <a:r>
              <a:rPr lang="en-US" sz="1200" kern="1200" dirty="0">
                <a:solidFill>
                  <a:schemeClr val="tx1"/>
                </a:solidFill>
                <a:effectLst/>
                <a:latin typeface="+mn-lt"/>
                <a:ea typeface="+mn-ea"/>
                <a:cs typeface="+mn-cs"/>
              </a:rPr>
              <a:t>Thank you!</a:t>
            </a:r>
          </a:p>
          <a:p>
            <a:endParaRPr lang="en-US" dirty="0"/>
          </a:p>
          <a:p>
            <a:r>
              <a:rPr lang="en-US" dirty="0"/>
              <a:t>We now have a 15 </a:t>
            </a:r>
            <a:r>
              <a:rPr lang="en-US"/>
              <a:t>minute break.</a:t>
            </a:r>
            <a:r>
              <a:rPr lang="en-US" i="1"/>
              <a:t> </a:t>
            </a:r>
            <a:r>
              <a:rPr lang="en-US" i="1" dirty="0"/>
              <a:t>(Nicole will announce the time)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18AFE-90BE-48EE-8BA6-A6B353D8103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9989174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5EFD13-2B1E-4E5F-B9E6-A4874D5A803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7048163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Before we dive into the really fun stuff, let me just start my introducing myself.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am a Certified Public Accountant in the United States, and before joining SIA about three and a half years ago, I spent my entire career doing audits and tax work exclusively for nonprofit organizations. My clients ranged from museums and schools to foster care agencies and social service organizations. I tell you this because the advice I share today doesn't come only from SIA -- it comes from everything I've seen across a lot of different organizations, the good and the bad.</a:t>
            </a:r>
          </a:p>
          <a:p>
            <a:endParaRPr lang="en-US" sz="1200" kern="1200" dirty="0">
              <a:solidFill>
                <a:schemeClr val="tx1"/>
              </a:solidFill>
              <a:effectLst/>
              <a:latin typeface="+mn-lt"/>
              <a:ea typeface="+mn-ea"/>
              <a:cs typeface="+mn-cs"/>
            </a:endParaRPr>
          </a:p>
          <a:p>
            <a:r>
              <a:rPr lang="en-US" dirty="0"/>
              <a:t>My job as CFO is to make sure SIA's finances are in order at every level. </a:t>
            </a:r>
          </a:p>
          <a:p>
            <a:r>
              <a:rPr lang="en-US" dirty="0"/>
              <a:t>That means financial reporting, compliance, audit, and budgeting, but it also means being a partner to leaders like you, so that the organization's resources are always pointed at our mission.\</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5EFD13-2B1E-4E5F-B9E6-A4874D5A803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20538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 have a 10-minute break scheduled this morning. Around 9:25am.</a:t>
            </a:r>
          </a:p>
          <a:p>
            <a:endParaRPr lang="en-US"/>
          </a:p>
          <a:p>
            <a:r>
              <a:rPr lang="en-US"/>
              <a:t>This allows you to stretch and attend to any personal matters.</a:t>
            </a:r>
          </a:p>
          <a:p>
            <a:endParaRPr lang="en-US"/>
          </a:p>
          <a:p>
            <a:r>
              <a:rPr lang="en-US"/>
              <a:t>To find the women’s restroom, turn right when leaving this room and walk down the hallway.</a:t>
            </a:r>
          </a:p>
          <a:p>
            <a:endParaRPr lang="en-US"/>
          </a:p>
          <a:p>
            <a:r>
              <a:rPr lang="en-US"/>
              <a:t>This time also allows our interpreters to rest their voices. We ask that you let the interpreters take advantage of this short break.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Here's our plan for today: we'll cover Financial Oversight and Governance, Financial Controls, Financial Reporting, Tools and Resources, and then wrap up with Risk Management and Insurance.</a:t>
            </a:r>
          </a:p>
          <a:p>
            <a:r>
              <a:rPr lang="en-US" sz="1200" kern="1200">
                <a:solidFill>
                  <a:schemeClr val="tx1"/>
                </a:solidFill>
                <a:effectLst/>
                <a:latin typeface="+mn-lt"/>
                <a:ea typeface="+mn-ea"/>
                <a:cs typeface="+mn-cs"/>
              </a:rPr>
              <a:t>Yes, that is a lot of finance topics. I did warn you I was an accountant. </a:t>
            </a:r>
          </a:p>
          <a:p>
            <a:r>
              <a:rPr lang="en-US" sz="1200" kern="1200">
                <a:solidFill>
                  <a:schemeClr val="tx1"/>
                </a:solidFill>
                <a:effectLst/>
                <a:latin typeface="+mn-lt"/>
                <a:ea typeface="+mn-ea"/>
                <a:cs typeface="+mn-cs"/>
              </a:rPr>
              <a:t>But the reason the agenda is weighted this way is intentional. </a:t>
            </a:r>
          </a:p>
          <a:p>
            <a:r>
              <a:rPr lang="en-US" sz="1200" kern="1200">
                <a:solidFill>
                  <a:schemeClr val="tx1"/>
                </a:solidFill>
                <a:effectLst/>
                <a:latin typeface="+mn-lt"/>
                <a:ea typeface="+mn-ea"/>
                <a:cs typeface="+mn-cs"/>
              </a:rPr>
              <a:t>Your role as governor -- as the chief administrative officer of the region and the primary link between SIA headquarters, the federation board, and your clubs -- means financial stewardship is a core part of your job. </a:t>
            </a:r>
          </a:p>
          <a:p>
            <a:r>
              <a:rPr lang="en-US" sz="1200" kern="1200">
                <a:solidFill>
                  <a:schemeClr val="tx1"/>
                </a:solidFill>
                <a:effectLst/>
                <a:latin typeface="+mn-lt"/>
                <a:ea typeface="+mn-ea"/>
                <a:cs typeface="+mn-cs"/>
              </a:rPr>
              <a:t>Not the treasurer's job alone. Let's talk about what that actually looks like in practice.</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5EFD13-2B1E-4E5F-B9E6-A4874D5A803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298447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I want to be clear about something, because I know some of you are thinking it. </a:t>
            </a:r>
          </a:p>
          <a:p>
            <a:r>
              <a:rPr lang="en-US" sz="1200" kern="1200">
                <a:solidFill>
                  <a:schemeClr val="tx1"/>
                </a:solidFill>
                <a:effectLst/>
                <a:latin typeface="+mn-lt"/>
                <a:ea typeface="+mn-ea"/>
                <a:cs typeface="+mn-cs"/>
              </a:rPr>
              <a:t>The governor is not the treasurer. But the governor IS responsible for making sure good financial practices are in place and are actually happening. </a:t>
            </a:r>
          </a:p>
          <a:p>
            <a:r>
              <a:rPr lang="en-US" sz="1200" kern="1200">
                <a:solidFill>
                  <a:schemeClr val="tx1"/>
                </a:solidFill>
                <a:effectLst/>
                <a:latin typeface="+mn-lt"/>
                <a:ea typeface="+mn-ea"/>
                <a:cs typeface="+mn-cs"/>
              </a:rPr>
              <a:t>Think of yourself as the financial oversight layer that sits above the treasurer. The treasurer does the work; you make sure the work is being done correctly.</a:t>
            </a:r>
          </a:p>
          <a:p>
            <a:r>
              <a:rPr lang="en-US" sz="1200" kern="1200">
                <a:solidFill>
                  <a:schemeClr val="tx1"/>
                </a:solidFill>
                <a:effectLst/>
                <a:latin typeface="+mn-lt"/>
                <a:ea typeface="+mn-ea"/>
                <a:cs typeface="+mn-cs"/>
              </a:rPr>
              <a:t>What does that look like specifically?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There are four financial duties that sit squarely with you as governor.</a:t>
            </a:r>
          </a:p>
          <a:p>
            <a:r>
              <a:rPr lang="en-US" sz="1200" kern="1200">
                <a:solidFill>
                  <a:schemeClr val="tx1"/>
                </a:solidFill>
                <a:effectLst/>
                <a:latin typeface="+mn-lt"/>
                <a:ea typeface="+mn-ea"/>
                <a:cs typeface="+mn-cs"/>
              </a:rPr>
              <a:t>First, Region Roadmap alignment. Parts of the Region Roadmap have direct financial implications -- making sure clubs are reporting all eligible Big Goal Accelerator Projects, providing financial support for Dream It Be It club projects where possible, and ensuring the annual budget is actually pointed at reaching more women and girls. That is a financial decision the governor drives.</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Second, timely financial reporting to headquarters. Even though you may not be the one preparing the reports, you are responsible for making sure they get submitted on time. We will go over exactly what those are in a few minutes.</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Third, appropriate insurance coverage. I know -- exciting stuff. But it is genuinely one of the most important things you are responsible for, and we will cover it in detail toward the end.</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And fourth -- and this one is subtle but important -- you and your treasurer should operate as a real team. I partner with SIA’s ED/CEO Michelle on financial decisions. </a:t>
            </a:r>
          </a:p>
          <a:p>
            <a:r>
              <a:rPr lang="en-US" sz="1200" kern="1200">
                <a:solidFill>
                  <a:schemeClr val="tx1"/>
                </a:solidFill>
                <a:effectLst/>
                <a:latin typeface="+mn-lt"/>
                <a:ea typeface="+mn-ea"/>
                <a:cs typeface="+mn-cs"/>
              </a:rPr>
              <a:t>We are hand in hand. That is the model. You should know the finances well enough to be a true partner to your treasurer, not just a signature.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5EFD13-2B1E-4E5F-B9E6-A4874D5A803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2923450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Let's talk about the fundamentals of sound financial management. </a:t>
            </a:r>
          </a:p>
          <a:p>
            <a:r>
              <a:rPr lang="en-US" sz="1200" kern="1200">
                <a:solidFill>
                  <a:schemeClr val="tx1"/>
                </a:solidFill>
                <a:effectLst/>
                <a:latin typeface="+mn-lt"/>
                <a:ea typeface="+mn-ea"/>
                <a:cs typeface="+mn-cs"/>
              </a:rPr>
              <a:t>This is where I spend a lot of time because getting these basics right prevents most of the problems I've seen over the years.</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Start with a solid handoff. </a:t>
            </a:r>
            <a:r>
              <a:rPr lang="en-US" sz="1200" kern="1200">
                <a:solidFill>
                  <a:schemeClr val="tx1"/>
                </a:solidFill>
                <a:effectLst/>
                <a:latin typeface="+mn-lt"/>
                <a:ea typeface="+mn-ea"/>
                <a:cs typeface="+mn-cs"/>
              </a:rPr>
              <a:t>When you take over from the previous board, make sure you actually receive everything -- books, records, bank access, login credentials, open contracts, everything. </a:t>
            </a:r>
          </a:p>
          <a:p>
            <a:r>
              <a:rPr lang="en-US" sz="1200" kern="1200">
                <a:solidFill>
                  <a:schemeClr val="tx1"/>
                </a:solidFill>
                <a:effectLst/>
                <a:latin typeface="+mn-lt"/>
                <a:ea typeface="+mn-ea"/>
                <a:cs typeface="+mn-cs"/>
              </a:rPr>
              <a:t>Once you and your treasurer take possession of those records, they are yours. There is no return policy. Your team needs to be set up for success from day one.</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Written policies and procedures. </a:t>
            </a:r>
            <a:r>
              <a:rPr lang="en-US" sz="1200" kern="1200">
                <a:solidFill>
                  <a:schemeClr val="tx1"/>
                </a:solidFill>
                <a:effectLst/>
                <a:latin typeface="+mn-lt"/>
                <a:ea typeface="+mn-ea"/>
                <a:cs typeface="+mn-cs"/>
              </a:rPr>
              <a:t>I cannot stress this enough. Document how money is handled in your region. </a:t>
            </a:r>
          </a:p>
          <a:p>
            <a:r>
              <a:rPr lang="en-US" sz="1200" kern="1200">
                <a:solidFill>
                  <a:schemeClr val="tx1"/>
                </a:solidFill>
                <a:effectLst/>
                <a:latin typeface="+mn-lt"/>
                <a:ea typeface="+mn-ea"/>
                <a:cs typeface="+mn-cs"/>
              </a:rPr>
              <a:t>I always ask my HQ team: what happens if you win the lottery, pack your bags, turn off your phone, and get on a year-long cruise? </a:t>
            </a:r>
          </a:p>
          <a:p>
            <a:r>
              <a:rPr lang="en-US" sz="1200" kern="1200">
                <a:solidFill>
                  <a:schemeClr val="tx1"/>
                </a:solidFill>
                <a:effectLst/>
                <a:latin typeface="+mn-lt"/>
                <a:ea typeface="+mn-ea"/>
                <a:cs typeface="+mn-cs"/>
              </a:rPr>
              <a:t>How does anyone continue your job? The answer is: documented, accurate, up-to-date procedures. Written policies also protect you as a leader – </a:t>
            </a:r>
          </a:p>
          <a:p>
            <a:r>
              <a:rPr lang="en-US" sz="1200" kern="1200">
                <a:solidFill>
                  <a:schemeClr val="tx1"/>
                </a:solidFill>
                <a:effectLst/>
                <a:latin typeface="+mn-lt"/>
                <a:ea typeface="+mn-ea"/>
                <a:cs typeface="+mn-cs"/>
              </a:rPr>
              <a:t>if a process is documented and you are following it, a disgruntled member cannot accuse you of doing it wrong. </a:t>
            </a:r>
          </a:p>
          <a:p>
            <a:r>
              <a:rPr lang="en-US" sz="1200" kern="1200">
                <a:solidFill>
                  <a:schemeClr val="tx1"/>
                </a:solidFill>
                <a:effectLst/>
                <a:latin typeface="+mn-lt"/>
                <a:ea typeface="+mn-ea"/>
                <a:cs typeface="+mn-cs"/>
              </a:rPr>
              <a:t>They might want to change the procedure, but they cannot say you violated it. And it signals strong governance to potential donors. </a:t>
            </a:r>
          </a:p>
          <a:p>
            <a:r>
              <a:rPr lang="en-US" sz="1200" kern="1200">
                <a:solidFill>
                  <a:schemeClr val="tx1"/>
                </a:solidFill>
                <a:effectLst/>
                <a:latin typeface="+mn-lt"/>
                <a:ea typeface="+mn-ea"/>
                <a:cs typeface="+mn-cs"/>
              </a:rPr>
              <a:t>I'd also add: everyone should have access to these documents -- a shared drive, something that doesn't disappear when someone leaves.</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Clearly defined roles. </a:t>
            </a:r>
            <a:r>
              <a:rPr lang="en-US" sz="1200" kern="1200">
                <a:solidFill>
                  <a:schemeClr val="tx1"/>
                </a:solidFill>
                <a:effectLst/>
                <a:latin typeface="+mn-lt"/>
                <a:ea typeface="+mn-ea"/>
                <a:cs typeface="+mn-cs"/>
              </a:rPr>
              <a:t>HQ provides position descriptions for governors, treasurers, and chairs, but those are high-level and apply to everyone. </a:t>
            </a:r>
          </a:p>
          <a:p>
            <a:r>
              <a:rPr lang="en-US" sz="1200" kern="1200">
                <a:solidFill>
                  <a:schemeClr val="tx1"/>
                </a:solidFill>
                <a:effectLst/>
                <a:latin typeface="+mn-lt"/>
                <a:ea typeface="+mn-ea"/>
                <a:cs typeface="+mn-cs"/>
              </a:rPr>
              <a:t>Your region operates a little differently than the one next to it. Document the specific roles in yours. It protects you, it prevents conflict, and it makes transitions much smoother.</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Budget. </a:t>
            </a:r>
            <a:r>
              <a:rPr lang="en-US" sz="1200" kern="1200">
                <a:solidFill>
                  <a:schemeClr val="tx1"/>
                </a:solidFill>
                <a:effectLst/>
                <a:latin typeface="+mn-lt"/>
                <a:ea typeface="+mn-ea"/>
                <a:cs typeface="+mn-cs"/>
              </a:rPr>
              <a:t>Have one. Know it. Monitor it. This is near and dear to my heart -- Michelle Strawser and I are actually presenting a full budgeting workshop later this week, and I encourage you to attend. </a:t>
            </a:r>
          </a:p>
          <a:p>
            <a:r>
              <a:rPr lang="en-US" sz="1200" kern="1200">
                <a:solidFill>
                  <a:schemeClr val="tx1"/>
                </a:solidFill>
                <a:effectLst/>
                <a:latin typeface="+mn-lt"/>
                <a:ea typeface="+mn-ea"/>
                <a:cs typeface="+mn-cs"/>
              </a:rPr>
              <a:t>But the short version: create a budget that reflects your mission priorities, review actual-versus-budget at least quarterly, and share that information with your board. </a:t>
            </a:r>
          </a:p>
          <a:p>
            <a:r>
              <a:rPr lang="en-US" sz="1200" kern="1200">
                <a:solidFill>
                  <a:schemeClr val="tx1"/>
                </a:solidFill>
                <a:effectLst/>
                <a:latin typeface="+mn-lt"/>
                <a:ea typeface="+mn-ea"/>
                <a:cs typeface="+mn-cs"/>
              </a:rPr>
              <a:t>The more people that  are involved in monitoring the budget, the more accountable everyone feels and the more invested they are in staying on track.</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Timely and accurate reporting. </a:t>
            </a:r>
            <a:r>
              <a:rPr lang="en-US" sz="1200" kern="1200">
                <a:solidFill>
                  <a:schemeClr val="tx1"/>
                </a:solidFill>
                <a:effectLst/>
                <a:latin typeface="+mn-lt"/>
                <a:ea typeface="+mn-ea"/>
                <a:cs typeface="+mn-cs"/>
              </a:rPr>
              <a:t>You need current financial information to make good decisions. Reviewing results a year after the fact doesn't help you course-correct when you still have time. </a:t>
            </a:r>
          </a:p>
          <a:p>
            <a:r>
              <a:rPr lang="en-US" sz="1200" kern="1200">
                <a:solidFill>
                  <a:schemeClr val="tx1"/>
                </a:solidFill>
                <a:effectLst/>
                <a:latin typeface="+mn-lt"/>
                <a:ea typeface="+mn-ea"/>
                <a:cs typeface="+mn-cs"/>
              </a:rPr>
              <a:t>Reports also need to be accurate -- not perfect, we are all human -- but mostly accurate. If something doesn't make sense to you, ask the question. </a:t>
            </a:r>
          </a:p>
          <a:p>
            <a:r>
              <a:rPr lang="en-US" sz="1200" kern="1200">
                <a:solidFill>
                  <a:schemeClr val="tx1"/>
                </a:solidFill>
                <a:effectLst/>
                <a:latin typeface="+mn-lt"/>
                <a:ea typeface="+mn-ea"/>
                <a:cs typeface="+mn-cs"/>
              </a:rPr>
              <a:t>If a report isn't presented in a way that's useful to you, ask for it differently. You are the governor; the information should work for you.</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Annual audit or review. </a:t>
            </a:r>
            <a:r>
              <a:rPr lang="en-US" sz="1200" kern="1200">
                <a:solidFill>
                  <a:schemeClr val="tx1"/>
                </a:solidFill>
                <a:effectLst/>
                <a:latin typeface="+mn-lt"/>
                <a:ea typeface="+mn-ea"/>
                <a:cs typeface="+mn-cs"/>
              </a:rPr>
              <a:t>Know your region's plan for this, understand how it works, and make sure it happens</a:t>
            </a: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5EFD13-2B1E-4E5F-B9E6-A4874D5A803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9399774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Let's move into financial controls -- I usually call them checks and balances. Why do we put these in place? </a:t>
            </a:r>
          </a:p>
          <a:p>
            <a:r>
              <a:rPr lang="en-US" sz="1200" kern="1200">
                <a:solidFill>
                  <a:schemeClr val="tx1"/>
                </a:solidFill>
                <a:effectLst/>
                <a:latin typeface="+mn-lt"/>
                <a:ea typeface="+mn-ea"/>
                <a:cs typeface="+mn-cs"/>
              </a:rPr>
              <a:t>Three reasons.</a:t>
            </a:r>
          </a:p>
          <a:p>
            <a:r>
              <a:rPr lang="en-US" sz="1200" kern="1200">
                <a:solidFill>
                  <a:schemeClr val="tx1"/>
                </a:solidFill>
                <a:effectLst/>
                <a:latin typeface="+mn-lt"/>
                <a:ea typeface="+mn-ea"/>
                <a:cs typeface="+mn-cs"/>
              </a:rPr>
              <a:t>One: assurance. You want members, donors, and prospective supporters to feel confident that the region's assets are safe and being managed responsibly.</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Two: prevention and detection. Good controls may prevent fraud and theft from happening in the first place -- and if something does go wrong, they help you catch it quickly before the damage gets worse. </a:t>
            </a:r>
          </a:p>
          <a:p>
            <a:r>
              <a:rPr lang="en-US" sz="1200" kern="1200">
                <a:solidFill>
                  <a:schemeClr val="tx1"/>
                </a:solidFill>
                <a:effectLst/>
                <a:latin typeface="+mn-lt"/>
                <a:ea typeface="+mn-ea"/>
                <a:cs typeface="+mn-cs"/>
              </a:rPr>
              <a:t>None of our clubs or regions have unlimited resources to build a perfect control environment, but there are practical things you can do with the limited resources you may have.</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Three: protection. Proper controls protect your volunteers and program participants from unnecessary harm.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5EFD13-2B1E-4E5F-B9E6-A4874D5A803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543433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Here are the specific controls I want you to know about and make sure are happening in your region.</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Segregation of duties. </a:t>
            </a:r>
            <a:r>
              <a:rPr lang="en-US" sz="1200" kern="1200">
                <a:solidFill>
                  <a:schemeClr val="tx1"/>
                </a:solidFill>
                <a:effectLst/>
                <a:latin typeface="+mn-lt"/>
                <a:ea typeface="+mn-ea"/>
                <a:cs typeface="+mn-cs"/>
              </a:rPr>
              <a:t>No single person should control every step of a financial transaction. </a:t>
            </a:r>
          </a:p>
          <a:p>
            <a:r>
              <a:rPr lang="en-US" sz="1200" kern="1200">
                <a:solidFill>
                  <a:schemeClr val="tx1"/>
                </a:solidFill>
                <a:effectLst/>
                <a:latin typeface="+mn-lt"/>
                <a:ea typeface="+mn-ea"/>
                <a:cs typeface="+mn-cs"/>
              </a:rPr>
              <a:t>The classic example: the person who writes the checks shouldn't also be the one reconciling the bank account. </a:t>
            </a:r>
          </a:p>
          <a:p>
            <a:r>
              <a:rPr lang="en-US" sz="1200" kern="1200">
                <a:solidFill>
                  <a:schemeClr val="tx1"/>
                </a:solidFill>
                <a:effectLst/>
                <a:latin typeface="+mn-lt"/>
                <a:ea typeface="+mn-ea"/>
                <a:cs typeface="+mn-cs"/>
              </a:rPr>
              <a:t>If your region is small and you can't fully separate those, at minimum have a second board member -- often the governor -- review the reconciliation as a second set of eyes.</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Bank procedures. </a:t>
            </a:r>
            <a:r>
              <a:rPr lang="en-US" sz="1200" kern="1200">
                <a:solidFill>
                  <a:schemeClr val="tx1"/>
                </a:solidFill>
                <a:effectLst/>
                <a:latin typeface="+mn-lt"/>
                <a:ea typeface="+mn-ea"/>
                <a:cs typeface="+mn-cs"/>
              </a:rPr>
              <a:t>Require dual authorization for payments or transfers above a certain threshold. </a:t>
            </a:r>
          </a:p>
          <a:p>
            <a:r>
              <a:rPr lang="en-US" sz="1200" kern="1200">
                <a:solidFill>
                  <a:schemeClr val="tx1"/>
                </a:solidFill>
                <a:effectLst/>
                <a:latin typeface="+mn-lt"/>
                <a:ea typeface="+mn-ea"/>
                <a:cs typeface="+mn-cs"/>
              </a:rPr>
              <a:t>Have bank reconciliations completed monthly and reviewed by someone other than the treasurer. </a:t>
            </a:r>
          </a:p>
          <a:p>
            <a:r>
              <a:rPr lang="en-US" sz="1200" kern="1200">
                <a:solidFill>
                  <a:schemeClr val="tx1"/>
                </a:solidFill>
                <a:effectLst/>
                <a:latin typeface="+mn-lt"/>
                <a:ea typeface="+mn-ea"/>
                <a:cs typeface="+mn-cs"/>
              </a:rPr>
              <a:t>And make sure that more than one officer has banking access -- you do not want the treasurer to be the only one who can log in. </a:t>
            </a:r>
          </a:p>
          <a:p>
            <a:r>
              <a:rPr lang="en-US" sz="1200" kern="1200">
                <a:solidFill>
                  <a:schemeClr val="tx1"/>
                </a:solidFill>
                <a:effectLst/>
                <a:latin typeface="+mn-lt"/>
                <a:ea typeface="+mn-ea"/>
                <a:cs typeface="+mn-cs"/>
              </a:rPr>
              <a:t>When they eventually move on, what would you do? At the same time, you don't want everyone in the bank account. Balance access with oversight.</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Regular shared financial reporting. </a:t>
            </a:r>
            <a:r>
              <a:rPr lang="en-US" sz="1200" kern="1200">
                <a:solidFill>
                  <a:schemeClr val="tx1"/>
                </a:solidFill>
                <a:effectLst/>
                <a:latin typeface="+mn-lt"/>
                <a:ea typeface="+mn-ea"/>
                <a:cs typeface="+mn-cs"/>
              </a:rPr>
              <a:t>The Treasurer's Guidelines ask for a monthly cash </a:t>
            </a:r>
            <a:r>
              <a:rPr lang="en-US" sz="1200" kern="1200" err="1">
                <a:solidFill>
                  <a:schemeClr val="tx1"/>
                </a:solidFill>
                <a:effectLst/>
                <a:latin typeface="+mn-lt"/>
                <a:ea typeface="+mn-ea"/>
                <a:cs typeface="+mn-cs"/>
              </a:rPr>
              <a:t>rollforward</a:t>
            </a:r>
            <a:r>
              <a:rPr lang="en-US" sz="1200" kern="1200">
                <a:solidFill>
                  <a:schemeClr val="tx1"/>
                </a:solidFill>
                <a:effectLst/>
                <a:latin typeface="+mn-lt"/>
                <a:ea typeface="+mn-ea"/>
                <a:cs typeface="+mn-cs"/>
              </a:rPr>
              <a:t> and quarterly budget monitoring. </a:t>
            </a:r>
          </a:p>
          <a:p>
            <a:r>
              <a:rPr lang="en-US" sz="1200" kern="1200">
                <a:solidFill>
                  <a:schemeClr val="tx1"/>
                </a:solidFill>
                <a:effectLst/>
                <a:latin typeface="+mn-lt"/>
                <a:ea typeface="+mn-ea"/>
                <a:cs typeface="+mn-cs"/>
              </a:rPr>
              <a:t>Sharing the quarterly reports regularly -- with the board and with the broader membership at conferences -- creates transparency, builds trust, and adds more eyes on the numbers. </a:t>
            </a:r>
          </a:p>
          <a:p>
            <a:r>
              <a:rPr lang="en-US" sz="1200" kern="1200">
                <a:solidFill>
                  <a:schemeClr val="tx1"/>
                </a:solidFill>
                <a:effectLst/>
                <a:latin typeface="+mn-lt"/>
                <a:ea typeface="+mn-ea"/>
                <a:cs typeface="+mn-cs"/>
              </a:rPr>
              <a:t>Accountability increases when people feel informed.</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Conflict of interest policy. </a:t>
            </a:r>
            <a:r>
              <a:rPr lang="en-US" sz="1200" kern="1200">
                <a:solidFill>
                  <a:schemeClr val="tx1"/>
                </a:solidFill>
                <a:effectLst/>
                <a:latin typeface="+mn-lt"/>
                <a:ea typeface="+mn-ea"/>
                <a:cs typeface="+mn-cs"/>
              </a:rPr>
              <a:t>Every board member should sign a conflict of interest form annually. </a:t>
            </a:r>
          </a:p>
          <a:p>
            <a:r>
              <a:rPr lang="en-US" sz="1200" kern="1200">
                <a:solidFill>
                  <a:schemeClr val="tx1"/>
                </a:solidFill>
                <a:effectLst/>
                <a:latin typeface="+mn-lt"/>
                <a:ea typeface="+mn-ea"/>
                <a:cs typeface="+mn-cs"/>
              </a:rPr>
              <a:t>This is a question on the US Form 990 -- it asks whether the organization has a policy and whether it's actually monitored. </a:t>
            </a:r>
          </a:p>
          <a:p>
            <a:r>
              <a:rPr lang="en-US" sz="1200" kern="1200">
                <a:solidFill>
                  <a:schemeClr val="tx1"/>
                </a:solidFill>
                <a:effectLst/>
                <a:latin typeface="+mn-lt"/>
                <a:ea typeface="+mn-ea"/>
                <a:cs typeface="+mn-cs"/>
              </a:rPr>
              <a:t>Signing it once and filing it away doesn't count. Review it every year. It protects the organization and it is simply good governance practice everywhere, not just in the US.</a:t>
            </a:r>
          </a:p>
          <a:p>
            <a:r>
              <a:rPr lang="en-US" sz="1200" kern="1200">
                <a:solidFill>
                  <a:schemeClr val="tx1"/>
                </a:solidFill>
                <a:effectLst/>
                <a:latin typeface="+mn-lt"/>
                <a:ea typeface="+mn-ea"/>
                <a:cs typeface="+mn-cs"/>
              </a:rPr>
              <a:t>SIA’s Leadership Commitment Tool includes conflict of interest wording as well. I have a link to that later in the resources. </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5EFD13-2B1E-4E5F-B9E6-A4874D5A803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3117615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As a former auditor, I practiced what we call professional skepticism. You never accuse anyone outright, but you follow the facts wherever they lead. </a:t>
            </a:r>
          </a:p>
          <a:p>
            <a:r>
              <a:rPr lang="en-US" sz="1200" kern="1200">
                <a:solidFill>
                  <a:schemeClr val="tx1"/>
                </a:solidFill>
                <a:effectLst/>
                <a:latin typeface="+mn-lt"/>
                <a:ea typeface="+mn-ea"/>
                <a:cs typeface="+mn-cs"/>
              </a:rPr>
              <a:t>Here's what I want you to stay alert to:</a:t>
            </a:r>
          </a:p>
          <a:p>
            <a:r>
              <a:rPr lang="en-US" sz="1200" kern="1200">
                <a:solidFill>
                  <a:schemeClr val="tx1"/>
                </a:solidFill>
                <a:effectLst/>
                <a:latin typeface="+mn-lt"/>
                <a:ea typeface="+mn-ea"/>
                <a:cs typeface="+mn-cs"/>
              </a:rPr>
              <a:t>Financial reports that are vague, incomplete, or not being presented at meetings without being asked for. </a:t>
            </a:r>
          </a:p>
          <a:p>
            <a:r>
              <a:rPr lang="en-US" sz="1200" kern="1200">
                <a:solidFill>
                  <a:schemeClr val="tx1"/>
                </a:solidFill>
                <a:effectLst/>
                <a:latin typeface="+mn-lt"/>
                <a:ea typeface="+mn-ea"/>
                <a:cs typeface="+mn-cs"/>
              </a:rPr>
              <a:t>Bank reconciliations that aren't happening on time or aren't being shared with a reviewer. </a:t>
            </a:r>
          </a:p>
          <a:p>
            <a:r>
              <a:rPr lang="en-US" sz="1200" kern="1200">
                <a:solidFill>
                  <a:schemeClr val="tx1"/>
                </a:solidFill>
                <a:effectLst/>
                <a:latin typeface="+mn-lt"/>
                <a:ea typeface="+mn-ea"/>
                <a:cs typeface="+mn-cs"/>
              </a:rPr>
              <a:t>Resistance when someone on the board asks to see financial records. Spending that's significantly off from the budget with no board discussion or approval. </a:t>
            </a:r>
          </a:p>
          <a:p>
            <a:r>
              <a:rPr lang="en-US" sz="1200" kern="1200">
                <a:solidFill>
                  <a:schemeClr val="tx1"/>
                </a:solidFill>
                <a:effectLst/>
                <a:latin typeface="+mn-lt"/>
                <a:ea typeface="+mn-ea"/>
                <a:cs typeface="+mn-cs"/>
              </a:rPr>
              <a:t>And an unwillingness to sign a conflict of interest form -- that one sometimes signals a deeper issue.</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Again, most of the time these are honest mistakes. People get busy, things fall behind. </a:t>
            </a:r>
          </a:p>
          <a:p>
            <a:r>
              <a:rPr lang="en-US" sz="1200" kern="1200">
                <a:solidFill>
                  <a:schemeClr val="tx1"/>
                </a:solidFill>
                <a:effectLst/>
                <a:latin typeface="+mn-lt"/>
                <a:ea typeface="+mn-ea"/>
                <a:cs typeface="+mn-cs"/>
              </a:rPr>
              <a:t>But if you notice a pattern, trust your instincts, ask the questions, and expect answers supported by actual documentation.</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5EFD13-2B1E-4E5F-B9E6-A4874D5A803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3510299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Let's go through what financial reporting actually looks like for your region. As governor, you may not be the one preparing all of these, but you need to know they exist, review them regularly, and make sure they are filed correctly and on time.</a:t>
            </a:r>
          </a:p>
          <a:p>
            <a:r>
              <a:rPr lang="en-US" sz="1200" b="1" kern="1200">
                <a:solidFill>
                  <a:schemeClr val="tx1"/>
                </a:solidFill>
                <a:effectLst/>
                <a:latin typeface="+mn-lt"/>
                <a:ea typeface="+mn-ea"/>
                <a:cs typeface="+mn-cs"/>
              </a:rPr>
              <a:t>Internal reports -- Treasurer's responsibilities: </a:t>
            </a:r>
            <a:r>
              <a:rPr lang="en-US" sz="1200" kern="1200">
                <a:solidFill>
                  <a:schemeClr val="tx1"/>
                </a:solidFill>
                <a:effectLst/>
                <a:latin typeface="+mn-lt"/>
                <a:ea typeface="+mn-ea"/>
                <a:cs typeface="+mn-cs"/>
              </a:rPr>
              <a:t>An approved annual budget, quarterly budget monitoring comparing actual results to the plan, monthly bank reconciliations, and monthly cash </a:t>
            </a:r>
            <a:r>
              <a:rPr lang="en-US" sz="1200" kern="1200" err="1">
                <a:solidFill>
                  <a:schemeClr val="tx1"/>
                </a:solidFill>
                <a:effectLst/>
                <a:latin typeface="+mn-lt"/>
                <a:ea typeface="+mn-ea"/>
                <a:cs typeface="+mn-cs"/>
              </a:rPr>
              <a:t>rollforward</a:t>
            </a:r>
            <a:r>
              <a:rPr lang="en-US" sz="1200" kern="1200">
                <a:solidFill>
                  <a:schemeClr val="tx1"/>
                </a:solidFill>
                <a:effectLst/>
                <a:latin typeface="+mn-lt"/>
                <a:ea typeface="+mn-ea"/>
                <a:cs typeface="+mn-cs"/>
              </a:rPr>
              <a:t> reports as outlined in the Treasurer's Guidelines.</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SIA Headquarters reports: </a:t>
            </a:r>
            <a:r>
              <a:rPr lang="en-US" sz="1200" kern="1200">
                <a:solidFill>
                  <a:schemeClr val="tx1"/>
                </a:solidFill>
                <a:effectLst/>
                <a:latin typeface="+mn-lt"/>
                <a:ea typeface="+mn-ea"/>
                <a:cs typeface="+mn-cs"/>
              </a:rPr>
              <a:t>Two things come directly to me: your upcoming year's budget, including the conference budget, and your year-end financial reports. </a:t>
            </a:r>
          </a:p>
          <a:p>
            <a:r>
              <a:rPr lang="en-US" sz="1200" kern="1200">
                <a:solidFill>
                  <a:schemeClr val="tx1"/>
                </a:solidFill>
                <a:effectLst/>
                <a:latin typeface="+mn-lt"/>
                <a:ea typeface="+mn-ea"/>
                <a:cs typeface="+mn-cs"/>
              </a:rPr>
              <a:t>Both are due by October 31st each year. I want to flag that there are some coming changes related to US tax law that will affect US regions and clubs by requiring some additional reporting to headquarters. </a:t>
            </a:r>
          </a:p>
          <a:p>
            <a:r>
              <a:rPr lang="en-US" sz="1200" kern="1200">
                <a:solidFill>
                  <a:schemeClr val="tx1"/>
                </a:solidFill>
                <a:effectLst/>
                <a:latin typeface="+mn-lt"/>
                <a:ea typeface="+mn-ea"/>
                <a:cs typeface="+mn-cs"/>
              </a:rPr>
              <a:t>We don't have the full details finalized yet, but as soon as we do, we will communicate proactively. I don't want anyone to be caught off guard.</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External and government reports: </a:t>
            </a:r>
            <a:r>
              <a:rPr lang="en-US" sz="1200" kern="1200">
                <a:solidFill>
                  <a:schemeClr val="tx1"/>
                </a:solidFill>
                <a:effectLst/>
                <a:latin typeface="+mn-lt"/>
                <a:ea typeface="+mn-ea"/>
                <a:cs typeface="+mn-cs"/>
              </a:rPr>
              <a:t>Tax returns and any charitable registration requirements specific to your country or state. In the US, most regions file some version of Form 990 annually. </a:t>
            </a:r>
          </a:p>
          <a:p>
            <a:r>
              <a:rPr lang="en-US" sz="1200" kern="1200">
                <a:solidFill>
                  <a:schemeClr val="tx1"/>
                </a:solidFill>
                <a:effectLst/>
                <a:latin typeface="+mn-lt"/>
                <a:ea typeface="+mn-ea"/>
                <a:cs typeface="+mn-cs"/>
              </a:rPr>
              <a:t>Also check your state's charitable solicitation registration requirements -- many states have them and the penalties for non-compliance can add up. </a:t>
            </a:r>
          </a:p>
          <a:p>
            <a:r>
              <a:rPr lang="en-US" sz="1200" kern="1200">
                <a:solidFill>
                  <a:schemeClr val="tx1"/>
                </a:solidFill>
                <a:effectLst/>
                <a:latin typeface="+mn-lt"/>
                <a:ea typeface="+mn-ea"/>
                <a:cs typeface="+mn-cs"/>
              </a:rPr>
              <a:t>Outside the US, verify your local requirements with an accountant or legal advisor who knows your country's nonprofit laws.</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Region communications: </a:t>
            </a:r>
            <a:r>
              <a:rPr lang="en-US" sz="1200" kern="1200">
                <a:solidFill>
                  <a:schemeClr val="tx1"/>
                </a:solidFill>
                <a:effectLst/>
                <a:latin typeface="+mn-lt"/>
                <a:ea typeface="+mn-ea"/>
                <a:cs typeface="+mn-cs"/>
              </a:rPr>
              <a:t>This one often gets overlooked, but it matters. Submitting program reports, Big Goal Accelerator Projects, and LYDA data to HQ builds the evidence base that attracts donors and funders. </a:t>
            </a:r>
          </a:p>
          <a:p>
            <a:r>
              <a:rPr lang="en-US" sz="1200" kern="1200">
                <a:solidFill>
                  <a:schemeClr val="tx1"/>
                </a:solidFill>
                <a:effectLst/>
                <a:latin typeface="+mn-lt"/>
                <a:ea typeface="+mn-ea"/>
                <a:cs typeface="+mn-cs"/>
              </a:rPr>
              <a:t>Reporting LYDA by club means your region gets credit for what your clubs are doing -- and there are financial recognitions tied to those levels. </a:t>
            </a:r>
          </a:p>
          <a:p>
            <a:r>
              <a:rPr lang="en-US" sz="1200" kern="1200">
                <a:solidFill>
                  <a:schemeClr val="tx1"/>
                </a:solidFill>
                <a:effectLst/>
                <a:latin typeface="+mn-lt"/>
                <a:ea typeface="+mn-ea"/>
                <a:cs typeface="+mn-cs"/>
              </a:rPr>
              <a:t>And sharing financial updates with your membership at region conferences and district meetings builds trust and transparency. Don't skip it.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5EFD13-2B1E-4E5F-B9E6-A4874D5A803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2862418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We've actually been talking about risk management this entire session -- every control we discussed, every policy recommendation, every report. </a:t>
            </a:r>
          </a:p>
          <a:p>
            <a:r>
              <a:rPr lang="en-US" sz="1200" kern="1200">
                <a:solidFill>
                  <a:schemeClr val="tx1"/>
                </a:solidFill>
                <a:effectLst/>
                <a:latin typeface="+mn-lt"/>
                <a:ea typeface="+mn-ea"/>
                <a:cs typeface="+mn-cs"/>
              </a:rPr>
              <a:t>All of it is risk mitigation. Now let's call it what it is.</a:t>
            </a:r>
          </a:p>
          <a:p>
            <a:r>
              <a:rPr lang="en-US" sz="1200" kern="1200">
                <a:solidFill>
                  <a:schemeClr val="tx1"/>
                </a:solidFill>
                <a:effectLst/>
                <a:latin typeface="+mn-lt"/>
                <a:ea typeface="+mn-ea"/>
                <a:cs typeface="+mn-cs"/>
              </a:rPr>
              <a:t>As a leader, your job is to be proactive -- identify potential problems, decide which ones to reduce and which to accept, and act.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This quote sums it up: 'Life is inherently risky. There is only one big risk you should avoid at all costs, and that is the risk of doing nothing.'</a:t>
            </a: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5EFD13-2B1E-4E5F-B9E6-A4874D5A803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3274875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The main risk categories for your regions: </a:t>
            </a:r>
          </a:p>
          <a:p>
            <a:r>
              <a:rPr lang="en-US" sz="1200" kern="1200">
                <a:solidFill>
                  <a:schemeClr val="tx1"/>
                </a:solidFill>
                <a:effectLst/>
                <a:latin typeface="+mn-lt"/>
                <a:ea typeface="+mn-ea"/>
                <a:cs typeface="+mn-cs"/>
              </a:rPr>
              <a:t>Safety -- injuries to members, event attendees, or property. </a:t>
            </a:r>
          </a:p>
          <a:p>
            <a:r>
              <a:rPr lang="en-US" sz="1200" kern="1200">
                <a:solidFill>
                  <a:schemeClr val="tx1"/>
                </a:solidFill>
                <a:effectLst/>
                <a:latin typeface="+mn-lt"/>
                <a:ea typeface="+mn-ea"/>
                <a:cs typeface="+mn-cs"/>
              </a:rPr>
              <a:t>Financial -- scams, cybercrime, internal theft. </a:t>
            </a:r>
          </a:p>
          <a:p>
            <a:r>
              <a:rPr lang="en-US" sz="1200" kern="1200">
                <a:solidFill>
                  <a:schemeClr val="tx1"/>
                </a:solidFill>
                <a:effectLst/>
                <a:latin typeface="+mn-lt"/>
                <a:ea typeface="+mn-ea"/>
                <a:cs typeface="+mn-cs"/>
              </a:rPr>
              <a:t>And Reputational -- this is the one that keeps me up at night. A reputational hit potentially reduces member retention, donor support, and event attendance. </a:t>
            </a:r>
          </a:p>
          <a:p>
            <a:r>
              <a:rPr lang="en-US" sz="1200" kern="1200">
                <a:solidFill>
                  <a:schemeClr val="tx1"/>
                </a:solidFill>
                <a:effectLst/>
                <a:latin typeface="+mn-lt"/>
                <a:ea typeface="+mn-ea"/>
                <a:cs typeface="+mn-cs"/>
              </a:rPr>
              <a:t>It potentially reduces revenue. And it may not stay in your region -- it can affect the whole federation. All three of these are interconnected.</a:t>
            </a:r>
          </a:p>
          <a:p>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5EFD13-2B1E-4E5F-B9E6-A4874D5A803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0553064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that I have appropriately terrified you about the risks your regions face, what do you do now?</a:t>
            </a:r>
          </a:p>
          <a:p>
            <a:endParaRPr lang="en-US"/>
          </a:p>
          <a:p>
            <a:r>
              <a:rPr lang="en-US" sz="1200" kern="1200">
                <a:solidFill>
                  <a:schemeClr val="tx1"/>
                </a:solidFill>
                <a:effectLst/>
                <a:latin typeface="+mn-lt"/>
                <a:ea typeface="+mn-ea"/>
                <a:cs typeface="+mn-cs"/>
              </a:rPr>
              <a:t>Three things: </a:t>
            </a:r>
          </a:p>
          <a:p>
            <a:r>
              <a:rPr lang="en-US" sz="1200" kern="1200">
                <a:solidFill>
                  <a:schemeClr val="tx1"/>
                </a:solidFill>
                <a:effectLst/>
                <a:latin typeface="+mn-lt"/>
                <a:ea typeface="+mn-ea"/>
                <a:cs typeface="+mn-cs"/>
              </a:rPr>
              <a:t>acknowledge the risks you face -- you can't manage what you haven't identified. </a:t>
            </a:r>
          </a:p>
          <a:p>
            <a:r>
              <a:rPr lang="en-US" sz="1200" kern="1200">
                <a:solidFill>
                  <a:schemeClr val="tx1"/>
                </a:solidFill>
                <a:effectLst/>
                <a:latin typeface="+mn-lt"/>
                <a:ea typeface="+mn-ea"/>
                <a:cs typeface="+mn-cs"/>
              </a:rPr>
              <a:t>Build strong policies and procedures around your known risks, like SIA's Standards for Working with Youth. </a:t>
            </a:r>
          </a:p>
          <a:p>
            <a:r>
              <a:rPr lang="en-US" sz="1200" kern="1200">
                <a:solidFill>
                  <a:schemeClr val="tx1"/>
                </a:solidFill>
                <a:effectLst/>
                <a:latin typeface="+mn-lt"/>
                <a:ea typeface="+mn-ea"/>
                <a:cs typeface="+mn-cs"/>
              </a:rPr>
              <a:t>And use external assistance -- meaning insurance -- where it makes sense.</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5EFD13-2B1E-4E5F-B9E6-A4874D5A803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045020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Before we go too much further, I’m delighted to introduce our Soroptimist leaders who have been invited to join us. If you would stand and wave when I call your name.</a:t>
            </a:r>
          </a:p>
          <a:p>
            <a:endParaRPr lang="en-US" dirty="0"/>
          </a:p>
          <a:p>
            <a:r>
              <a:rPr lang="en-US" dirty="0"/>
              <a:t>Sue Riney, 2025-2026 SIA President</a:t>
            </a:r>
          </a:p>
          <a:p>
            <a:endParaRPr lang="en-US" dirty="0"/>
          </a:p>
          <a:p>
            <a:r>
              <a:rPr lang="en-US" dirty="0"/>
              <a:t>Virginia "Gigie" Penalosa, the incoming President-elect</a:t>
            </a:r>
          </a:p>
          <a:p>
            <a:endParaRPr lang="en-US" dirty="0"/>
          </a:p>
          <a:p>
            <a:r>
              <a:rPr lang="en-US" dirty="0"/>
              <a:t>Michelle Burnett, Executive Director/CEO</a:t>
            </a:r>
          </a:p>
          <a:p>
            <a:endParaRPr lang="en-US" dirty="0"/>
          </a:p>
          <a:p>
            <a:r>
              <a:rPr lang="en-US" dirty="0"/>
              <a:t>Iesha D. Brown, Chief Impact and Engagement Officer</a:t>
            </a:r>
          </a:p>
          <a:p>
            <a:endParaRPr lang="en-US" dirty="0"/>
          </a:p>
          <a:p>
            <a:r>
              <a:rPr lang="en-US" dirty="0"/>
              <a:t>Kim Grossman, CPA, SIA Chief Financial Officer </a:t>
            </a:r>
          </a:p>
          <a:p>
            <a:endParaRPr lang="en-US" dirty="0"/>
          </a:p>
          <a:p>
            <a:r>
              <a:rPr lang="en-US" dirty="0"/>
              <a:t>Nicole Simmons, Associate Senior Director, Leadership and Volunteer Engagement</a:t>
            </a:r>
          </a:p>
          <a:p>
            <a:endParaRPr lang="en-US" dirty="0"/>
          </a:p>
          <a:p>
            <a:r>
              <a:rPr lang="en-US" dirty="0"/>
              <a:t>Erica Cheslock, CFRE, Director, Donor Relations </a:t>
            </a:r>
          </a:p>
          <a:p>
            <a:endParaRPr lang="en-US" dirty="0"/>
          </a:p>
          <a:p>
            <a:r>
              <a:rPr lang="en-US" dirty="0"/>
              <a:t>Jackie Schrauger, Director, Membership, and</a:t>
            </a:r>
          </a:p>
          <a:p>
            <a:endParaRPr lang="en-US" dirty="0"/>
          </a:p>
          <a:p>
            <a:r>
              <a:rPr lang="en-US" dirty="0"/>
              <a:t>Laurie Sutton, </a:t>
            </a:r>
            <a:r>
              <a:rPr lang="en-US" sz="1200" kern="1200" dirty="0">
                <a:solidFill>
                  <a:schemeClr val="tx1"/>
                </a:solidFill>
                <a:effectLst/>
                <a:latin typeface="+mn-lt"/>
                <a:ea typeface="+mn-ea"/>
                <a:cs typeface="+mn-cs"/>
              </a:rPr>
              <a:t>Manager, Marketing &amp; Communications</a:t>
            </a:r>
            <a:endParaRPr lang="en-US" dirty="0"/>
          </a:p>
          <a:p>
            <a:endParaRPr lang="en-US" dirty="0"/>
          </a:p>
          <a:p>
            <a:r>
              <a:rPr lang="en-US" dirty="0"/>
              <a:t>Thank you everyone, please be seated.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All regions are required to purchase appropriate insurance for their country. </a:t>
            </a:r>
          </a:p>
          <a:p>
            <a:r>
              <a:rPr lang="en-US" sz="1200" kern="1200">
                <a:solidFill>
                  <a:schemeClr val="tx1"/>
                </a:solidFill>
                <a:effectLst/>
                <a:latin typeface="+mn-lt"/>
                <a:ea typeface="+mn-ea"/>
                <a:cs typeface="+mn-cs"/>
              </a:rPr>
              <a:t>For US regions, SIA carries General Liability insurance on your behalf -- that per-capita cost is included in your dues. </a:t>
            </a:r>
          </a:p>
          <a:p>
            <a:r>
              <a:rPr lang="en-US" sz="1200" kern="1200">
                <a:solidFill>
                  <a:schemeClr val="tx1"/>
                </a:solidFill>
                <a:effectLst/>
                <a:latin typeface="+mn-lt"/>
                <a:ea typeface="+mn-ea"/>
                <a:cs typeface="+mn-cs"/>
              </a:rPr>
              <a:t>Directors and Officers insurance is required for all regions and is contracted separately by each region. </a:t>
            </a:r>
          </a:p>
          <a:p>
            <a:r>
              <a:rPr lang="en-US" sz="1200" kern="1200">
                <a:solidFill>
                  <a:schemeClr val="tx1"/>
                </a:solidFill>
                <a:effectLst/>
                <a:latin typeface="+mn-lt"/>
                <a:ea typeface="+mn-ea"/>
                <a:cs typeface="+mn-cs"/>
              </a:rPr>
              <a:t>That is your responsibility as governor to make sure it's in place. </a:t>
            </a:r>
          </a:p>
          <a:p>
            <a:r>
              <a:rPr lang="en-US" sz="1200" kern="1200">
                <a:solidFill>
                  <a:schemeClr val="tx1"/>
                </a:solidFill>
                <a:effectLst/>
                <a:latin typeface="+mn-lt"/>
                <a:ea typeface="+mn-ea"/>
                <a:cs typeface="+mn-cs"/>
              </a:rPr>
              <a:t>We strongly encourage clubs to carry D&amp;O as well.</a:t>
            </a:r>
            <a:endParaRPr lang="en-US"/>
          </a:p>
          <a:p>
            <a:endParaRPr lang="en-US"/>
          </a:p>
          <a:p>
            <a:endParaRPr lang="en-US"/>
          </a:p>
          <a:p>
            <a:endParaRPr lang="en-US"/>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5EFD13-2B1E-4E5F-B9E6-A4874D5A803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4519277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Let me quickly run through the main coverage types. </a:t>
            </a:r>
          </a:p>
          <a:p>
            <a:r>
              <a:rPr lang="en-US" sz="1200" kern="1200">
                <a:solidFill>
                  <a:schemeClr val="tx1"/>
                </a:solidFill>
                <a:effectLst/>
                <a:latin typeface="+mn-lt"/>
                <a:ea typeface="+mn-ea"/>
                <a:cs typeface="+mn-cs"/>
              </a:rPr>
              <a:t>As I go, if you're outside the US, ask yourself whether your region has an equivalent:</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General Liability: </a:t>
            </a:r>
            <a:r>
              <a:rPr lang="en-US" sz="1200" kern="1200">
                <a:solidFill>
                  <a:schemeClr val="tx1"/>
                </a:solidFill>
                <a:effectLst/>
                <a:latin typeface="+mn-lt"/>
                <a:ea typeface="+mn-ea"/>
                <a:cs typeface="+mn-cs"/>
              </a:rPr>
              <a:t>Covers accidental injuries at Soroptimist events. Foundational for any organization that gathers people.</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Abuse and Molestation: </a:t>
            </a:r>
            <a:r>
              <a:rPr lang="en-US" sz="1200" kern="1200">
                <a:solidFill>
                  <a:schemeClr val="tx1"/>
                </a:solidFill>
                <a:effectLst/>
                <a:latin typeface="+mn-lt"/>
                <a:ea typeface="+mn-ea"/>
                <a:cs typeface="+mn-cs"/>
              </a:rPr>
              <a:t>Covers claims involving youth and vulnerable populations. Given our work with youth through Dream It Be It, this one is directly relevant to our activities.</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Liquor Liability: </a:t>
            </a:r>
            <a:r>
              <a:rPr lang="en-US" sz="1200" kern="1200">
                <a:solidFill>
                  <a:schemeClr val="tx1"/>
                </a:solidFill>
                <a:effectLst/>
                <a:latin typeface="+mn-lt"/>
                <a:ea typeface="+mn-ea"/>
                <a:cs typeface="+mn-cs"/>
              </a:rPr>
              <a:t>Protects the region if a claim arises from alcohol at an event. Local laws vary significantly -- know what applies in your area.</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Professional Liability (Errors and Omissions): </a:t>
            </a:r>
            <a:r>
              <a:rPr lang="en-US" sz="1200" kern="1200">
                <a:solidFill>
                  <a:schemeClr val="tx1"/>
                </a:solidFill>
                <a:effectLst/>
                <a:latin typeface="+mn-lt"/>
                <a:ea typeface="+mn-ea"/>
                <a:cs typeface="+mn-cs"/>
              </a:rPr>
              <a:t>Protects the organization if a decision is later challenged in a civil lawsuit. Even volunteer organizations get sued.</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Directors and Officers: </a:t>
            </a:r>
            <a:r>
              <a:rPr lang="en-US" sz="1200" kern="1200">
                <a:solidFill>
                  <a:schemeClr val="tx1"/>
                </a:solidFill>
                <a:effectLst/>
                <a:latin typeface="+mn-lt"/>
                <a:ea typeface="+mn-ea"/>
                <a:cs typeface="+mn-cs"/>
              </a:rPr>
              <a:t>Protects the personal assets of your board members and officers. Required for US regions. If you're outside the US, find out if an equivalent is available, your volunteers deserve this coverage.</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Cyber: </a:t>
            </a:r>
            <a:r>
              <a:rPr lang="en-US" sz="1200" kern="1200">
                <a:solidFill>
                  <a:schemeClr val="tx1"/>
                </a:solidFill>
                <a:effectLst/>
                <a:latin typeface="+mn-lt"/>
                <a:ea typeface="+mn-ea"/>
                <a:cs typeface="+mn-cs"/>
              </a:rPr>
              <a:t>Covers losses from ransomware or data breaches. A growing risk everywhere.</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Crime: </a:t>
            </a:r>
            <a:r>
              <a:rPr lang="en-US" sz="1200" kern="1200">
                <a:solidFill>
                  <a:schemeClr val="tx1"/>
                </a:solidFill>
                <a:effectLst/>
                <a:latin typeface="+mn-lt"/>
                <a:ea typeface="+mn-ea"/>
                <a:cs typeface="+mn-cs"/>
              </a:rPr>
              <a:t>Covers intentional financial theft directed at the organization -- the modern replacement for bonding.</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5EFD13-2B1E-4E5F-B9E6-A4874D5A803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2220115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A few best practices before I move to resources: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Never sign a contract that shifts liability to your region without talking to your Gallagher service center or legal counsel first.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US regions -- for events with 500 or more attendees, alcohol sales without venue coverage, or events on the exclusions list, make sure to file a Special Events Application well in advance and obtain the proper coverage.</a:t>
            </a:r>
          </a:p>
          <a:p>
            <a:r>
              <a:rPr lang="en-US" sz="1200" kern="1200">
                <a:solidFill>
                  <a:schemeClr val="tx1"/>
                </a:solidFill>
                <a:effectLst/>
                <a:latin typeface="+mn-lt"/>
                <a:ea typeface="+mn-ea"/>
                <a:cs typeface="+mn-cs"/>
              </a:rPr>
              <a:t>If members serve alcohol, they must be TIPS-trained and the certificates must be on file. </a:t>
            </a:r>
          </a:p>
          <a:p>
            <a:r>
              <a:rPr lang="en-US" sz="1200" kern="1200">
                <a:solidFill>
                  <a:schemeClr val="tx1"/>
                </a:solidFill>
                <a:effectLst/>
                <a:latin typeface="+mn-lt"/>
                <a:ea typeface="+mn-ea"/>
                <a:cs typeface="+mn-cs"/>
              </a:rPr>
              <a:t>If you are outside the US, make sure you know your local laws surrounding events and any coverage needed.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Follow SIA's Standards for Working with Youth with no exceptions.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Use multi-factor authentication on financial accounts, make sure more than one officer has account visibility, and if something looks wrong, call your bank's fraud department and law enforcement immediately.</a:t>
            </a:r>
          </a:p>
          <a:p>
            <a:r>
              <a:rPr lang="en-US" sz="1200" kern="1200">
                <a:solidFill>
                  <a:schemeClr val="tx1"/>
                </a:solidFill>
                <a:effectLst/>
                <a:latin typeface="+mn-lt"/>
                <a:ea typeface="+mn-ea"/>
                <a:cs typeface="+mn-cs"/>
              </a:rPr>
              <a:t> </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5EFD13-2B1E-4E5F-B9E6-A4874D5A803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4291774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That is everything I have for you today. Thank you for your attention and, more importantly, for the commitment you've made to stewarding your regions well. </a:t>
            </a:r>
          </a:p>
          <a:p>
            <a:r>
              <a:rPr lang="en-US" sz="1200" kern="1200">
                <a:solidFill>
                  <a:schemeClr val="tx1"/>
                </a:solidFill>
                <a:effectLst/>
                <a:latin typeface="+mn-lt"/>
                <a:ea typeface="+mn-ea"/>
                <a:cs typeface="+mn-cs"/>
              </a:rPr>
              <a:t>The women and girls we serve depend on all of us doing this right.</a:t>
            </a:r>
          </a:p>
          <a:p>
            <a:r>
              <a:rPr lang="en-US" sz="1200" kern="1200">
                <a:solidFill>
                  <a:schemeClr val="tx1"/>
                </a:solidFill>
                <a:effectLst/>
                <a:latin typeface="+mn-lt"/>
                <a:ea typeface="+mn-ea"/>
                <a:cs typeface="+mn-cs"/>
              </a:rPr>
              <a:t>There are some resources on the next 2 slides that will be available when this is published for you. </a:t>
            </a:r>
          </a:p>
          <a:p>
            <a:r>
              <a:rPr lang="en-US" sz="1200" kern="1200">
                <a:solidFill>
                  <a:schemeClr val="tx1"/>
                </a:solidFill>
                <a:effectLst/>
                <a:latin typeface="+mn-lt"/>
                <a:ea typeface="+mn-ea"/>
                <a:cs typeface="+mn-cs"/>
              </a:rPr>
              <a:t>And know everyone at HQ is available to assist you and I am always available as well.</a:t>
            </a:r>
          </a:p>
          <a:p>
            <a:r>
              <a:rPr lang="en-US" sz="1200" kern="1200">
                <a:solidFill>
                  <a:schemeClr val="tx1"/>
                </a:solidFill>
                <a:effectLst/>
                <a:latin typeface="+mn-lt"/>
                <a:ea typeface="+mn-ea"/>
                <a:cs typeface="+mn-cs"/>
              </a:rPr>
              <a:t>Please don't hesitate. I'd much rather answer a question early than see a problem come up later</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Now -- what questions do you have?</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5EFD13-2B1E-4E5F-B9E6-A4874D5A803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4127265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7AA03D-93C1-B436-952D-81F3E84E67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FD2399-C6E1-CB78-7F31-260C334E48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D2A280-F47C-9FDA-ECE0-97789E9FA84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E151854-A950-28AB-92CA-F4B30BF2B1C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5EFD13-2B1E-4E5F-B9E6-A4874D5A803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8909667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Next up: Erica Cheslock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5EFD13-2B1E-4E5F-B9E6-A4874D5A803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2003184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Hello, my name is Erica Cheslock and I am the Director of Donor Relations. On behalf of the Fund Development team, I am happy to share with you today about how your role as Governor supports successful fundraising. It's important for me to note that what I am sharing today is consistent with the messaging we are sharing with the region fundraising chairs. This will help us to all work together as one team committed to empowering a culture of philanthropy.</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40E26E-878E-451E-B26A-F0FD62A9E4D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888309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2321">
              <a:defRPr/>
            </a:pPr>
            <a:r>
              <a:rPr lang="en-US" dirty="0">
                <a:latin typeface="Calibri"/>
                <a:ea typeface="Calibri"/>
                <a:cs typeface="Calibri"/>
              </a:rPr>
              <a:t>In today’s orientation, we want to help you champion fundraising in your region and support your region’s fundraising by:</a:t>
            </a:r>
          </a:p>
          <a:p>
            <a:pPr defTabSz="462321">
              <a:defRPr/>
            </a:pPr>
            <a:endParaRPr lang="en-US" dirty="0">
              <a:latin typeface="Calibri" panose="020F0502020204030204" pitchFamily="34" charset="0"/>
              <a:ea typeface="Calibri" panose="020F0502020204030204" pitchFamily="34" charset="0"/>
              <a:cs typeface="Times New Roman" panose="02020603050405020304" pitchFamily="18" charset="0"/>
            </a:endParaRPr>
          </a:p>
          <a:p>
            <a:pPr defTabSz="462321">
              <a:defRPr/>
            </a:pPr>
            <a:r>
              <a:rPr lang="en-US" dirty="0">
                <a:latin typeface="Calibri"/>
                <a:ea typeface="Calibri"/>
                <a:cs typeface="Calibri"/>
              </a:rPr>
              <a:t>Reviewing all the teams supporting fundraising and their role at SIA.</a:t>
            </a:r>
          </a:p>
          <a:p>
            <a:pPr defTabSz="462321">
              <a:defRPr/>
            </a:pPr>
            <a:endParaRPr lang="en-US" dirty="0">
              <a:latin typeface="Calibri"/>
              <a:ea typeface="Calibri"/>
              <a:cs typeface="Calibri"/>
            </a:endParaRPr>
          </a:p>
          <a:p>
            <a:pPr defTabSz="462321">
              <a:defRPr/>
            </a:pPr>
            <a:r>
              <a:rPr lang="en-US" dirty="0">
                <a:latin typeface="Calibri"/>
                <a:ea typeface="Calibri"/>
                <a:cs typeface="Calibri"/>
              </a:rPr>
              <a:t>Giving you a review of Soroptimist’s local and global impact. We will talk about how contributions and dues, as well fundraising initiatives that are supporting and making an impact today and, in the future, as we reach strive towards our 2031 Big Goal.</a:t>
            </a:r>
            <a:endParaRPr lang="en-US" dirty="0"/>
          </a:p>
          <a:p>
            <a:pPr defTabSz="462321">
              <a:defRPr/>
            </a:pPr>
            <a:endParaRPr lang="en-US" dirty="0">
              <a:latin typeface="Calibri" panose="020F0502020204030204" pitchFamily="34" charset="0"/>
              <a:ea typeface="Calibri" panose="020F0502020204030204" pitchFamily="34" charset="0"/>
              <a:cs typeface="Times New Roman" panose="02020603050405020304" pitchFamily="18" charset="0"/>
            </a:endParaRPr>
          </a:p>
          <a:p>
            <a:pPr defTabSz="462321">
              <a:defRPr/>
            </a:pPr>
            <a:r>
              <a:rPr lang="en-US" dirty="0">
                <a:latin typeface="Calibri" panose="020F0502020204030204" pitchFamily="34" charset="0"/>
                <a:ea typeface="Calibri" panose="020F0502020204030204" pitchFamily="34" charset="0"/>
                <a:cs typeface="Times New Roman" panose="02020603050405020304" pitchFamily="18" charset="0"/>
              </a:rPr>
              <a:t>Talking through Soroptimist’s year-round, multi-channel fundraising strategy, along with some best practices from the fundraising sector.</a:t>
            </a:r>
          </a:p>
          <a:p>
            <a:pPr defTabSz="462321">
              <a:defRPr/>
            </a:pPr>
            <a:endParaRPr lang="en-US" dirty="0">
              <a:latin typeface="Calibri" panose="020F0502020204030204" pitchFamily="34" charset="0"/>
              <a:ea typeface="Calibri" panose="020F0502020204030204" pitchFamily="34" charset="0"/>
              <a:cs typeface="Times New Roman" panose="02020603050405020304" pitchFamily="18" charset="0"/>
            </a:endParaRPr>
          </a:p>
          <a:p>
            <a:pPr defTabSz="462321">
              <a:defRPr/>
            </a:pPr>
            <a:r>
              <a:rPr lang="en-US" dirty="0">
                <a:latin typeface="Calibri"/>
                <a:ea typeface="Calibri"/>
                <a:cs typeface="Calibri"/>
              </a:rPr>
              <a:t>And, finally, providing you, as Region Governors, with some specific and actionable ideas about how you can support Soroptimist’s fundraising goals and our shared impact.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40E26E-878E-451E-B26A-F0FD62A9E4D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162867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2321">
              <a:defRPr/>
            </a:pPr>
            <a:r>
              <a:rPr lang="en-US" dirty="0">
                <a:latin typeface="Calibri"/>
                <a:ea typeface="Calibri"/>
                <a:cs typeface="Calibri"/>
              </a:rPr>
              <a:t>Let’s start with brief staff introductions. In my role as the Director of Donor Relations at SIA I work closely with the Fund Development team to raise annual funds for our programs, including individual, major, planned and club gifts.  I collaborate with the Federation Fundraising Council a committee of volunteer leaders focusing on raising funds to support our global mission.</a:t>
            </a:r>
            <a:endParaRPr lang="en-US" dirty="0">
              <a:latin typeface="+mn-lt"/>
              <a:ea typeface="Calibri"/>
              <a:cs typeface="Calibri"/>
            </a:endParaRPr>
          </a:p>
          <a:p>
            <a:pPr defTabSz="462321">
              <a:defRPr/>
            </a:pPr>
            <a:endParaRPr lang="en-US" dirty="0">
              <a:latin typeface="Calibri" panose="020F0502020204030204" pitchFamily="34" charset="0"/>
              <a:ea typeface="Calibri" panose="020F0502020204030204" pitchFamily="34" charset="0"/>
              <a:cs typeface="Calibri"/>
            </a:endParaRPr>
          </a:p>
          <a:p>
            <a:pPr defTabSz="462321">
              <a:defRPr/>
            </a:pPr>
            <a:r>
              <a:rPr lang="en-US" dirty="0">
                <a:highlight>
                  <a:srgbClr val="F5F5F5"/>
                </a:highlight>
              </a:rPr>
              <a:t>My colleague Ilana Hirsch, our Associate Director of Fund Development, focuses on creating fundraising strategies for Individual Giving, Corporate partnerships, and fundraising campaigns that support our global Dream Programs. Ilana works closely with the Region Fundraising Chairs, who are our volunteer leaders focusing on raising funds to support our global mission.</a:t>
            </a:r>
            <a:endParaRPr lang="en-US" dirty="0"/>
          </a:p>
          <a:p>
            <a:pPr defTabSz="462321">
              <a:defRPr/>
            </a:pPr>
            <a:endParaRPr lang="en-US" dirty="0">
              <a:latin typeface="Calibri" panose="020F0502020204030204" pitchFamily="34" charset="0"/>
              <a:ea typeface="Calibri" panose="020F0502020204030204" pitchFamily="34" charset="0"/>
              <a:cs typeface="Times New Roman" panose="02020603050405020304" pitchFamily="18" charset="0"/>
            </a:endParaRPr>
          </a:p>
          <a:p>
            <a:pPr defTabSz="462321">
              <a:defRPr/>
            </a:pPr>
            <a:r>
              <a:rPr lang="en-US" dirty="0" err="1">
                <a:latin typeface="Calibri"/>
                <a:ea typeface="Calibri"/>
                <a:cs typeface="Calibri"/>
              </a:rPr>
              <a:t>brooke</a:t>
            </a:r>
            <a:r>
              <a:rPr lang="en-US" dirty="0">
                <a:latin typeface="Calibri"/>
                <a:ea typeface="Calibri"/>
                <a:cs typeface="Calibri"/>
              </a:rPr>
              <a:t> todd, Fund Development Associate, is our team member who focuses on all things reporting, donor stewardship, Stargazer monthly giving, and providing excellent service to our members by responding to inquiries that come into the department.</a:t>
            </a:r>
            <a:endParaRPr lang="en-US" dirty="0">
              <a:ea typeface="Calibri"/>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40E26E-878E-451E-B26A-F0FD62A9E4D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9135243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a:ea typeface="Calibri"/>
                <a:cs typeface="Calibri"/>
              </a:rPr>
              <a:t>Our team has six different groups from the board of directors to the SIA staff. First, we have the Board of Directors. The board has the ultimate responsibility to ensure we have the resources to achieve the </a:t>
            </a:r>
            <a:r>
              <a:rPr lang="en-US" dirty="0">
                <a:latin typeface="Calibri"/>
                <a:ea typeface="Calibri"/>
                <a:cs typeface="Calibri"/>
              </a:rPr>
              <a:t>strategic goals</a:t>
            </a:r>
            <a:r>
              <a:rPr lang="en-US" sz="1200" dirty="0">
                <a:effectLst/>
                <a:latin typeface="Calibri"/>
                <a:ea typeface="Calibri"/>
                <a:cs typeface="Calibri"/>
              </a:rPr>
              <a:t> </a:t>
            </a:r>
            <a:r>
              <a:rPr lang="en-US" sz="1200" u="sng" dirty="0">
                <a:effectLst/>
                <a:latin typeface="Calibri"/>
                <a:ea typeface="Calibri"/>
                <a:cs typeface="Calibri"/>
              </a:rPr>
              <a:t>they</a:t>
            </a:r>
            <a:r>
              <a:rPr lang="en-US" sz="1200" dirty="0">
                <a:effectLst/>
                <a:latin typeface="Calibri"/>
                <a:ea typeface="Calibri"/>
                <a:cs typeface="Calibri"/>
              </a:rPr>
              <a:t> set. </a:t>
            </a:r>
            <a:endParaRPr lang="en-US" dirty="0">
              <a:latin typeface="Calibri"/>
              <a:ea typeface="Calibri"/>
              <a:cs typeface="Calibri"/>
            </a:endParaRPr>
          </a:p>
          <a:p>
            <a:endParaRPr lang="en-US" dirty="0">
              <a:latin typeface="Calibri"/>
              <a:ea typeface="Calibri"/>
              <a:cs typeface="Calibri"/>
            </a:endParaRPr>
          </a:p>
          <a:p>
            <a:pPr>
              <a:lnSpc>
                <a:spcPct val="107000"/>
              </a:lnSpc>
            </a:pPr>
            <a:r>
              <a:rPr lang="en-US" dirty="0"/>
              <a:t>They do this by modeling the way with gifts to the organization of personal significance. They are also our ambassadors and spokespeople for our mission and impact, sharing their Soroptimist why and encouraging others to give generously to support our impact. </a:t>
            </a:r>
            <a:endParaRPr lang="en-US" dirty="0">
              <a:solidFill>
                <a:srgbClr val="444444"/>
              </a:solidFill>
            </a:endParaRPr>
          </a:p>
          <a:p>
            <a:pPr>
              <a:lnSpc>
                <a:spcPct val="107000"/>
              </a:lnSpc>
            </a:pPr>
            <a:endParaRPr lang="en-US" dirty="0"/>
          </a:p>
          <a:p>
            <a:pPr>
              <a:lnSpc>
                <a:spcPct val="107000"/>
              </a:lnSpc>
            </a:pPr>
            <a:r>
              <a:rPr lang="en-US" dirty="0"/>
              <a:t>Next is the Federation Fundraising Council. This is a committee of the board and is responsible for strategies to meet annual giving revenue goals through club and individual giving. The FFRC has a close relationship with you, the Region Fundraising Chairs, to build support for contributions and are always available to support your efforts.</a:t>
            </a:r>
          </a:p>
          <a:p>
            <a:pPr>
              <a:lnSpc>
                <a:spcPct val="107000"/>
              </a:lnSpc>
            </a:pPr>
            <a:endParaRPr lang="en-US" dirty="0"/>
          </a:p>
          <a:p>
            <a:r>
              <a:rPr lang="en-US" dirty="0"/>
              <a:t>Next, you, our Region Governors. You are the main point of connection between the federation board of directors, headquarters staff, and the clubs within their region. They work to ensure that all the clubs have the support and resources they need to carry out the SIA mission.</a:t>
            </a:r>
          </a:p>
          <a:p>
            <a:pPr>
              <a:lnSpc>
                <a:spcPct val="107000"/>
              </a:lnSpc>
            </a:pPr>
            <a:endParaRPr lang="en-US" dirty="0"/>
          </a:p>
          <a:p>
            <a:r>
              <a:rPr lang="en-US" dirty="0"/>
              <a:t>Next, we have the Region Fundraising Chairs, who are appointed by the region governors. They are responsible for promoting financial support for the Dream Programs through individual and club contributions. In a recent Governors survey, region fundraising chairs were the most visible fundraisers in the region and the people the governors go to first when they have questions. You need to stay informed about annual campaigns and be knowledgeable about connecting donors and supporters to key members of the Fund Development team. </a:t>
            </a:r>
          </a:p>
          <a:p>
            <a:pPr>
              <a:lnSpc>
                <a:spcPct val="107000"/>
              </a:lnSpc>
            </a:pPr>
            <a:endParaRPr lang="en-US" dirty="0"/>
          </a:p>
          <a:p>
            <a:pPr>
              <a:lnSpc>
                <a:spcPct val="107000"/>
              </a:lnSpc>
            </a:pPr>
            <a:endParaRPr lang="en-US" dirty="0"/>
          </a:p>
          <a:p>
            <a:pPr>
              <a:lnSpc>
                <a:spcPct val="107000"/>
              </a:lnSpc>
            </a:pPr>
            <a:r>
              <a:rPr lang="en-US" dirty="0"/>
              <a:t> </a:t>
            </a:r>
            <a:endParaRPr lang="en-US" dirty="0">
              <a:solidFill>
                <a:srgbClr val="444444"/>
              </a:solidFill>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40E26E-878E-451E-B26A-F0FD62A9E4D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93776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I look forward to seeing you throughout the week. I can’t wait to say hello to you at one of our receptions, or at a workshop, or one of the sessions. It’s going to be an inspiring convention – I can feel it!</a:t>
            </a:r>
          </a:p>
          <a:p>
            <a:endParaRPr lang="en-US" dirty="0"/>
          </a:p>
          <a:p>
            <a:r>
              <a:rPr lang="en-US" dirty="0"/>
              <a:t>But this morning is really about you — making sure you leave here feeling clear, confident, and ready to lead your regions and support your clubs.</a:t>
            </a:r>
          </a:p>
          <a:p>
            <a:endParaRPr lang="en-US" dirty="0"/>
          </a:p>
          <a:p>
            <a:r>
              <a:rPr lang="en-US" dirty="0"/>
              <a:t>So let’s lean in. Let’s connect. Let’s ask questions.</a:t>
            </a:r>
          </a:p>
          <a:p>
            <a:endParaRPr lang="en-US" dirty="0"/>
          </a:p>
          <a:p>
            <a:r>
              <a:rPr lang="en-US" dirty="0"/>
              <a:t>We are here to set you and your regions up for success. Together we can transform the lives of women and girls.</a:t>
            </a:r>
          </a:p>
          <a:p>
            <a:endParaRPr lang="en-US" dirty="0"/>
          </a:p>
          <a:p>
            <a:r>
              <a:rPr lang="en-US" dirty="0"/>
              <a:t>So, let’s get started!</a:t>
            </a:r>
          </a:p>
          <a:p>
            <a:endParaRPr lang="en-US" dirty="0"/>
          </a:p>
          <a:p>
            <a:r>
              <a:rPr lang="en-US" sz="1200" kern="1200" dirty="0">
                <a:solidFill>
                  <a:schemeClr val="tx1"/>
                </a:solidFill>
                <a:effectLst/>
                <a:latin typeface="+mn-lt"/>
                <a:ea typeface="+mn-ea"/>
                <a:cs typeface="+mn-cs"/>
              </a:rPr>
              <a:t>Please welcome Nicole Simmons, Associate Senior Director, Leadership and Volunteer Engagement.</a:t>
            </a:r>
          </a:p>
          <a:p>
            <a:r>
              <a:rPr lang="en-US" sz="1200" kern="1200" dirty="0">
                <a:solidFill>
                  <a:schemeClr val="tx1"/>
                </a:solidFill>
                <a:effectLst/>
                <a:latin typeface="+mn-lt"/>
                <a:ea typeface="+mn-ea"/>
                <a:cs typeface="+mn-cs"/>
              </a:rPr>
              <a:t> </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defTabSz="462321">
              <a:defRPr/>
            </a:pPr>
            <a:r>
              <a:rPr lang="en-US" dirty="0">
                <a:latin typeface="Calibri"/>
                <a:ea typeface="Calibri"/>
                <a:cs typeface="Calibri"/>
              </a:rPr>
              <a:t>I'll start with a question. Please feel free to raise your hand and we'll take a few responses from the group.</a:t>
            </a:r>
            <a:endParaRPr lang="en-US" dirty="0"/>
          </a:p>
          <a:p>
            <a:endParaRPr lang="en-US" dirty="0">
              <a:latin typeface="Calibri"/>
              <a:ea typeface="Calibri"/>
              <a:cs typeface="Calibri"/>
            </a:endParaRPr>
          </a:p>
          <a:p>
            <a:r>
              <a:rPr lang="en-US" dirty="0">
                <a:latin typeface="Calibri"/>
                <a:ea typeface="Calibri"/>
                <a:cs typeface="Calibri"/>
              </a:rPr>
              <a:t>What does 'empowering a culture of philanthropy' mean to you?</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40E26E-878E-451E-B26A-F0FD62A9E4D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7125756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latin typeface="Calibri"/>
                <a:ea typeface="Calibri"/>
                <a:cs typeface="Calibri"/>
              </a:rPr>
              <a:t>Now, let's talk a bit about Soroptimist's culture of philanthropy.</a:t>
            </a:r>
            <a:endParaRPr lang="en-US" dirty="0">
              <a:latin typeface="Calibri"/>
              <a:ea typeface="Calibri"/>
              <a:cs typeface="Times New Roman" panose="02020603050405020304" pitchFamily="18" charset="0"/>
            </a:endParaRPr>
          </a:p>
          <a:p>
            <a:pPr>
              <a:defRPr/>
            </a:pPr>
            <a:endParaRPr lang="en-US" dirty="0">
              <a:latin typeface="Calibri"/>
              <a:ea typeface="Calibri"/>
              <a:cs typeface="Calibri"/>
            </a:endParaRPr>
          </a:p>
          <a:p>
            <a:pPr>
              <a:defRPr/>
            </a:pPr>
            <a:r>
              <a:rPr lang="en-US" sz="1200" dirty="0">
                <a:effectLst/>
                <a:latin typeface="Calibri"/>
                <a:ea typeface="Calibri"/>
                <a:cs typeface="Calibri"/>
              </a:rPr>
              <a:t>According US based fundraising coach, Joe Garecht:</a:t>
            </a:r>
            <a:r>
              <a:rPr lang="en-US" dirty="0">
                <a:latin typeface="Calibri"/>
                <a:ea typeface="Calibri"/>
                <a:cs typeface="Calibri"/>
              </a:rPr>
              <a:t>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200" dirty="0">
                <a:effectLst/>
                <a:latin typeface="Calibri"/>
                <a:ea typeface="Calibri"/>
                <a:cs typeface="Calibri"/>
              </a:rPr>
              <a:t>“</a:t>
            </a:r>
            <a:r>
              <a:rPr lang="en-US" b="0" i="0">
                <a:solidFill>
                  <a:srgbClr val="000000"/>
                </a:solidFill>
                <a:effectLst/>
                <a:latin typeface="Open Sans"/>
                <a:ea typeface="Open Sans"/>
                <a:cs typeface="Open Sans"/>
              </a:rPr>
              <a:t>A culture of philanthropy is a non-profit culture that values and prioritizes fundraising.  Non-profits that have such a culture in place offer the </a:t>
            </a:r>
            <a:r>
              <a:rPr lang="en-US">
                <a:solidFill>
                  <a:srgbClr val="000000"/>
                </a:solidFill>
                <a:latin typeface="Open Sans"/>
                <a:ea typeface="Open Sans"/>
                <a:cs typeface="Open Sans"/>
              </a:rPr>
              <a:t>fund development</a:t>
            </a:r>
            <a:r>
              <a:rPr lang="en-US" b="0" i="0">
                <a:solidFill>
                  <a:srgbClr val="000000"/>
                </a:solidFill>
                <a:effectLst/>
                <a:latin typeface="Open Sans"/>
                <a:ea typeface="Open Sans"/>
                <a:cs typeface="Open Sans"/>
              </a:rPr>
              <a:t> </a:t>
            </a:r>
            <a:r>
              <a:rPr lang="en-US">
                <a:solidFill>
                  <a:srgbClr val="000000"/>
                </a:solidFill>
                <a:latin typeface="Open Sans"/>
                <a:ea typeface="Open Sans"/>
                <a:cs typeface="Open Sans"/>
              </a:rPr>
              <a:t>team</a:t>
            </a:r>
            <a:r>
              <a:rPr lang="en-US" b="0" i="0">
                <a:solidFill>
                  <a:srgbClr val="000000"/>
                </a:solidFill>
                <a:effectLst/>
                <a:latin typeface="Open Sans"/>
                <a:ea typeface="Open Sans"/>
                <a:cs typeface="Open Sans"/>
              </a:rPr>
              <a:t> the support and resources they need to succeed and recognize that fundraising enables the organization to do everything else that it does.  Without fundraising, there is no money for programs, staff, overhead, or anything else.</a:t>
            </a:r>
          </a:p>
          <a:p>
            <a:pPr algn="l"/>
            <a:endParaRPr lang="en-US" b="0" i="0" dirty="0">
              <a:solidFill>
                <a:srgbClr val="000000"/>
              </a:solidFill>
              <a:effectLst/>
              <a:latin typeface="Open Sans" panose="020B0606030504020204" pitchFamily="34" charset="0"/>
            </a:endParaRPr>
          </a:p>
          <a:p>
            <a:pPr algn="l"/>
            <a:r>
              <a:rPr lang="en-US" b="0" i="0" dirty="0">
                <a:solidFill>
                  <a:srgbClr val="000000"/>
                </a:solidFill>
                <a:effectLst/>
                <a:latin typeface="Open Sans"/>
                <a:ea typeface="Open Sans"/>
                <a:cs typeface="Open Sans"/>
              </a:rPr>
              <a:t>The best fundraising organizations in the world don’t compartmentalize their fundraising… they see fundraising as integral to everything they do. The fund development </a:t>
            </a:r>
            <a:r>
              <a:rPr lang="en-US" dirty="0">
                <a:solidFill>
                  <a:srgbClr val="000000"/>
                </a:solidFill>
                <a:latin typeface="Open Sans"/>
                <a:ea typeface="Open Sans"/>
                <a:cs typeface="Open Sans"/>
              </a:rPr>
              <a:t>team</a:t>
            </a:r>
            <a:r>
              <a:rPr lang="en-US" b="0" i="0" dirty="0">
                <a:solidFill>
                  <a:srgbClr val="000000"/>
                </a:solidFill>
                <a:effectLst/>
                <a:latin typeface="Open Sans"/>
                <a:ea typeface="Open Sans"/>
                <a:cs typeface="Open Sans"/>
              </a:rPr>
              <a:t> interacts regularly with (and are seen as equals by) the program </a:t>
            </a:r>
            <a:r>
              <a:rPr lang="en-US" dirty="0">
                <a:solidFill>
                  <a:srgbClr val="000000"/>
                </a:solidFill>
                <a:latin typeface="Open Sans"/>
                <a:ea typeface="Open Sans"/>
                <a:cs typeface="Open Sans"/>
              </a:rPr>
              <a:t>team</a:t>
            </a:r>
            <a:r>
              <a:rPr lang="en-US" b="0" i="0" dirty="0">
                <a:solidFill>
                  <a:srgbClr val="000000"/>
                </a:solidFill>
                <a:effectLst/>
                <a:latin typeface="Open Sans"/>
                <a:ea typeface="Open Sans"/>
                <a:cs typeface="Open Sans"/>
              </a:rPr>
              <a:t>, and everyone works together to make sure both programs and fundraising succeed.”</a:t>
            </a:r>
          </a:p>
          <a:p>
            <a:pPr algn="l"/>
            <a:endParaRPr lang="en-US" b="0" i="0" dirty="0">
              <a:solidFill>
                <a:srgbClr val="000000"/>
              </a:solidFill>
              <a:effectLs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000000"/>
                </a:solidFill>
                <a:effectLst/>
                <a:latin typeface="Open Sans"/>
                <a:ea typeface="Open Sans"/>
                <a:cs typeface="Open Sans"/>
              </a:rPr>
              <a:t>This is what we hope that you, as the incoming Region </a:t>
            </a:r>
            <a:r>
              <a:rPr lang="en-US">
                <a:solidFill>
                  <a:srgbClr val="000000"/>
                </a:solidFill>
                <a:latin typeface="Open Sans"/>
                <a:ea typeface="Open Sans"/>
                <a:cs typeface="Open Sans"/>
              </a:rPr>
              <a:t>Governors</a:t>
            </a:r>
            <a:r>
              <a:rPr lang="en-US" b="0" i="0">
                <a:solidFill>
                  <a:srgbClr val="000000"/>
                </a:solidFill>
                <a:effectLst/>
                <a:latin typeface="Open Sans"/>
                <a:ea typeface="Open Sans"/>
                <a:cs typeface="Open Sans"/>
              </a:rPr>
              <a:t>, will help us build at SIA. Our goal is to </a:t>
            </a:r>
            <a:r>
              <a:rPr lang="en-US" b="0" i="0" dirty="0">
                <a:solidFill>
                  <a:schemeClr val="tx1"/>
                </a:solidFill>
                <a:effectLst/>
                <a:latin typeface="Open Sans"/>
                <a:ea typeface="Open Sans"/>
                <a:cs typeface="Open Sans"/>
              </a:rPr>
              <a:t>e</a:t>
            </a:r>
            <a:r>
              <a:rPr lang="en-US">
                <a:solidFill>
                  <a:schemeClr val="tx1"/>
                </a:solidFill>
              </a:rPr>
              <a:t>mpower you to see yourself as a part of the impact </a:t>
            </a:r>
            <a:r>
              <a:rPr lang="en-US"/>
              <a:t>through</a:t>
            </a:r>
            <a:r>
              <a:rPr lang="en-US">
                <a:solidFill>
                  <a:schemeClr val="tx1"/>
                </a:solidFill>
              </a:rPr>
              <a:t> fundraising efforts. </a:t>
            </a:r>
            <a:r>
              <a:rPr lang="en-US" b="0" i="0" dirty="0">
                <a:solidFill>
                  <a:srgbClr val="000000"/>
                </a:solidFill>
                <a:effectLst/>
                <a:latin typeface="Open Sans"/>
                <a:ea typeface="Open Sans"/>
                <a:cs typeface="Open Sans"/>
              </a:rPr>
              <a:t>This Culture of Philanthropy will be key as we work together to achieve our 2031 Big Goal! </a:t>
            </a:r>
            <a:endParaRPr lang="en-US" dirty="0">
              <a:solidFill>
                <a:schemeClr val="tx1"/>
              </a:solidFill>
              <a:latin typeface="Open Sans"/>
              <a:ea typeface="Open Sans"/>
              <a:cs typeface="Open San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323BAF-823F-45C2-903E-458D1132CC3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9485839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71105">
              <a:lnSpc>
                <a:spcPct val="200000"/>
              </a:lnSpc>
              <a:defRPr/>
            </a:pPr>
            <a:r>
              <a:rPr lang="en-US" dirty="0">
                <a:ea typeface="Calibri"/>
                <a:cs typeface="Calibri"/>
              </a:rPr>
              <a:t>One of the most common questions, we are asked by members is “What do our dues and donations to Soroptimist International of the Americas go toward?”</a:t>
            </a:r>
          </a:p>
          <a:p>
            <a:pPr defTabSz="471105">
              <a:lnSpc>
                <a:spcPct val="200000"/>
              </a:lnSpc>
              <a:defRPr/>
            </a:pPr>
            <a:endParaRPr lang="en-US" dirty="0">
              <a:ea typeface="Calibri" panose="020F0502020204030204" pitchFamily="34" charset="0"/>
              <a:cs typeface="Times New Roman" panose="02020603050405020304" pitchFamily="18" charset="0"/>
            </a:endParaRPr>
          </a:p>
          <a:p>
            <a:pPr defTabSz="471105">
              <a:lnSpc>
                <a:spcPct val="200000"/>
              </a:lnSpc>
              <a:defRPr/>
            </a:pPr>
            <a:r>
              <a:rPr lang="en-US" dirty="0"/>
              <a:t>Our individual and club contributions fund our global Dream Programs and their expenses, including resource development. This includes LYDA for newly chartered clubs, awards for women who don’t live near a club, and federation level awards. </a:t>
            </a:r>
            <a:r>
              <a:rPr lang="en-US" dirty="0">
                <a:ea typeface="Calibri"/>
                <a:cs typeface="Calibri"/>
              </a:rPr>
              <a:t>Each year thousands of women apply for a Live Your Dream Award but are not within 75 miles of a Club. These women still apply and are eligible for a Federation Award. Additionally, top Live Your Dream Awards recipients from each region are eligible to be chosen to receive an additional federation award.  Contributions also cover materials for Dream It, Be It and ongoing work to provide relevant program content for our members and clubs.</a:t>
            </a:r>
            <a:endParaRPr lang="en-US" dirty="0">
              <a:ea typeface="Calibri"/>
            </a:endParaRPr>
          </a:p>
          <a:p>
            <a:pPr defTabSz="471105">
              <a:lnSpc>
                <a:spcPct val="200000"/>
              </a:lnSpc>
              <a:defRPr/>
            </a:pPr>
            <a:endParaRPr lang="en-US" dirty="0">
              <a:solidFill>
                <a:srgbClr val="002060"/>
              </a:solidFill>
              <a:ea typeface="Calibri" panose="020F0502020204030204" pitchFamily="34" charset="0"/>
              <a:cs typeface="Times New Roman" panose="02020603050405020304" pitchFamily="18" charset="0"/>
            </a:endParaRPr>
          </a:p>
          <a:p>
            <a:pPr defTabSz="471105">
              <a:lnSpc>
                <a:spcPct val="200000"/>
              </a:lnSpc>
              <a:defRPr/>
            </a:pPr>
            <a:r>
              <a:rPr lang="en-US" dirty="0">
                <a:solidFill>
                  <a:srgbClr val="000000"/>
                </a:solidFill>
                <a:ea typeface="Calibri"/>
                <a:cs typeface="Calibri"/>
              </a:rPr>
              <a:t>Membership</a:t>
            </a:r>
            <a:r>
              <a:rPr lang="en-US" dirty="0"/>
              <a:t> dues pay for the administrative costs, governance, and overall operating expenses associated with running the organization. Dues do not fund the Live Your Dream Awards, Dream It, Be It or Soroptimist Club Grants.  They do fund things like member services which includes leadership development opportunities such as the Leadership Round Table and Federation Leaders Meetings; as well as club recruitment tools and translations for our non-English speaking members so that they may participate fully in the life and leadership of our organization.</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40E26E-878E-451E-B26A-F0FD62A9E4D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36071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Clubs and members are hard at work in their communities fundraising, building public awareness, and investing in women and girls through the Dream Programs.  This local impact- stories of women and girls who have been uplifted through the Live Your Dream Awards and Dream It, Be It, happens in clubs all throughout our organization.  When we unite all the local efforts of our over 1,200 clubs throughout our </a:t>
            </a:r>
            <a:r>
              <a:rPr lang="en-US" dirty="0"/>
              <a:t>federation we are able to see our collective impact.  </a:t>
            </a:r>
          </a:p>
          <a:p>
            <a:endParaRPr lang="en-US" dirty="0">
              <a:cs typeface="Calibri"/>
            </a:endParaRPr>
          </a:p>
          <a:p>
            <a:r>
              <a:rPr lang="en-US">
                <a:cs typeface="Calibri"/>
              </a:rPr>
              <a:t>Financial support raised each year through annual contributions, from both individuals and clubs, is dedicated to funding our Dream Programs- the Live Your Dream Awards and Dream It, Be It today.  Annual support is put to work right away to meet the immediate needs of women and girls through the Dream Programs.  </a:t>
            </a:r>
          </a:p>
          <a:p>
            <a:endParaRPr lang="en-US" dirty="0">
              <a:cs typeface="Calibri"/>
            </a:endParaRPr>
          </a:p>
          <a:p>
            <a:r>
              <a:rPr lang="en-US">
                <a:cs typeface="Calibri"/>
              </a:rPr>
              <a:t>LiveYourDream.org has also helped our organization to grow our nonmember donor base.  As individuals who are interested in our mission learn more about how they can advocate for our work on LYD.org, they are becoming repeat donors and part of our growing base of supporters.  We are continuing to build wonderful corporate and foundation partnerships with companies who find out about us through LYD.org.  The online platform is also helping us to grow and support impact!</a:t>
            </a:r>
            <a:endParaRPr lang="en-US"/>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323BAF-823F-45C2-903E-458D1132CC3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5856421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46FF2-94B7-2ADC-5771-8BB90BC558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F72A6E-677F-74B5-13DB-E7E1B9CA858D}"/>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CCEDC522-81FF-7297-C3C4-769371FC2556}"/>
              </a:ext>
            </a:extLst>
          </p:cNvPr>
          <p:cNvSpPr>
            <a:spLocks noGrp="1"/>
          </p:cNvSpPr>
          <p:nvPr>
            <p:ph type="body" idx="1"/>
          </p:nvPr>
        </p:nvSpPr>
        <p:spPr/>
        <p:txBody>
          <a:bodyPr/>
          <a:lstStyle/>
          <a:p>
            <a:r>
              <a:rPr lang="en-US" dirty="0"/>
              <a:t>Let’s dive into ways we can feel comfortable fundraising.  </a:t>
            </a:r>
          </a:p>
          <a:p>
            <a:endParaRPr lang="en-US" dirty="0"/>
          </a:p>
          <a:p>
            <a:r>
              <a:rPr lang="en-US" dirty="0"/>
              <a:t>The top 3 reasons why people do not like to fundraise: </a:t>
            </a:r>
          </a:p>
          <a:p>
            <a:r>
              <a:rPr lang="en-US" dirty="0"/>
              <a:t>1. Many view this as a negative experience</a:t>
            </a:r>
          </a:p>
          <a:p>
            <a:r>
              <a:rPr lang="en-US" dirty="0"/>
              <a:t>2. The fear of rejection</a:t>
            </a:r>
          </a:p>
          <a:p>
            <a:r>
              <a:rPr lang="en-US" dirty="0"/>
              <a:t>3. They think that soliciting gifts is the only way to participate in fundraising</a:t>
            </a:r>
          </a:p>
          <a:p>
            <a:endParaRPr lang="en-US" dirty="0"/>
          </a:p>
          <a:p>
            <a:r>
              <a:rPr lang="en-US" dirty="0"/>
              <a:t>Did you know- Asking for money is not the only way you can be an active part of the fundraising process?</a:t>
            </a:r>
          </a:p>
          <a:p>
            <a:endParaRPr lang="en-US" dirty="0"/>
          </a:p>
          <a:p>
            <a:r>
              <a:rPr lang="en-US" dirty="0"/>
              <a:t>Open the doors and make introductions. By making an introduction for SIA staff to make the direct ask or join you on a donor call. </a:t>
            </a:r>
          </a:p>
          <a:p>
            <a:endParaRPr lang="en-US" dirty="0"/>
          </a:p>
          <a:p>
            <a:r>
              <a:rPr lang="en-US" dirty="0"/>
              <a:t>Stewardship of donors is another role both governors and region fundraising chairs can assist in. This is as simple as picking up the phone and making a call to say thank you to a member in your region or sending a quick email expressing gratitude for their support.</a:t>
            </a:r>
          </a:p>
          <a:p>
            <a:endParaRPr lang="en-US" dirty="0"/>
          </a:p>
          <a:p>
            <a:r>
              <a:rPr lang="en-US" dirty="0"/>
              <a:t>You have a powerful sphere of influence.. Leverage it in support of your regions! Share your why.. People intrinsically like to give, and many don’t because they are never asked directly.</a:t>
            </a:r>
          </a:p>
          <a:p>
            <a:endParaRPr lang="en-US" dirty="0"/>
          </a:p>
        </p:txBody>
      </p:sp>
      <p:sp>
        <p:nvSpPr>
          <p:cNvPr id="4" name="Slide Number Placeholder 3">
            <a:extLst>
              <a:ext uri="{FF2B5EF4-FFF2-40B4-BE49-F238E27FC236}">
                <a16:creationId xmlns:a16="http://schemas.microsoft.com/office/drawing/2014/main" id="{3D2A2637-40CA-6E0D-3456-B969AF387B5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40E26E-878E-451E-B26A-F0FD62A9E4D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8199622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87293-435B-2518-4D5A-802CDFC0B0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6BBD45-2A40-549F-1D45-C07DEDF51C1B}"/>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1861B5EA-8EA8-4D01-007E-4B741A6397E6}"/>
              </a:ext>
            </a:extLst>
          </p:cNvPr>
          <p:cNvSpPr>
            <a:spLocks noGrp="1"/>
          </p:cNvSpPr>
          <p:nvPr>
            <p:ph type="body" idx="1"/>
          </p:nvPr>
        </p:nvSpPr>
        <p:spPr/>
        <p:txBody>
          <a:bodyPr/>
          <a:lstStyle/>
          <a:p>
            <a:r>
              <a:rPr lang="en-US" dirty="0"/>
              <a:t>Creating a culture of philanthropy is something we can all do to help SIA achieve its fundraising goals year after year. I'd like to share with you some ideas you can begin putting into practice today to help increase donor engagement and therefore fundraising success.</a:t>
            </a:r>
          </a:p>
          <a:p>
            <a:endParaRPr lang="en-US" dirty="0"/>
          </a:p>
          <a:p>
            <a:r>
              <a:rPr lang="en-US" dirty="0"/>
              <a:t>One of the most impactful ways to help is to speak positively about fundraising. Rather than viewing it as a necessity, emphasize that fundraising is essential to advancing our mission and supporting our Dream Programs. Sharing your personal Soroptimist “why” can also inspire others to give and stay engaged. Another important step is ensuring fundraising has a place on Region Conference and other major meeting agendas. These conversations help educate members about fundraising initiatives and the impact their support makes. </a:t>
            </a:r>
          </a:p>
          <a:p>
            <a:endParaRPr lang="en-US" dirty="0"/>
          </a:p>
          <a:p>
            <a:r>
              <a:rPr lang="en-US" dirty="0"/>
              <a:t>You can also stay connected with the Federation Fundraising Council and fundraising leaders throughout the year. Share resources, training, and ideas so you feel confident communicating fundraising messages with clubs across your Region. And if you need support, SIA staff are here to help. </a:t>
            </a:r>
          </a:p>
          <a:p>
            <a:endParaRPr lang="en-US" dirty="0"/>
          </a:p>
          <a:p>
            <a:r>
              <a:rPr lang="en-US" dirty="0"/>
              <a:t>Finally, help amplify our message by sharing Soroptimist and LiveYourDream.org content on your Region and personal social media channels. This not only engages current members but also introduces new audiences to our mission. It can even help identify potential members, donors, and supporters who want to make a difference. This could include our annual Giving Tuesday, International Women's Day and Walk for Women, and 100 Stargazers campaigns.</a:t>
            </a:r>
          </a:p>
          <a:p>
            <a:endParaRPr lang="en-US" dirty="0"/>
          </a:p>
          <a:p>
            <a:r>
              <a:rPr lang="en-US" dirty="0"/>
              <a:t>Walk for Women is a wonderful example of how fundraising and awareness-building work hand in hand. By participating, sharing, and encouraging others to join, you help strengthen our community of supporters and advance our mission throughout the year.</a:t>
            </a:r>
          </a:p>
          <a:p>
            <a:endParaRPr lang="en-US" dirty="0"/>
          </a:p>
          <a:p>
            <a:r>
              <a:rPr lang="en-US" dirty="0"/>
              <a:t>Furthermore, every new Stargazer strengthens our ability to create sustainable change. Together, through the 100 Stargazers in 100 Days campaign, we can expand our impact and ensure more women and girls have the opportunity to achieve their dreams.</a:t>
            </a:r>
          </a:p>
          <a:p>
            <a:endParaRPr lang="en-US" dirty="0"/>
          </a:p>
          <a:p>
            <a:r>
              <a:rPr lang="en-US" dirty="0"/>
              <a:t>These are just a few ways you can help strengthen our culture of philanthropy and support our fundraising success. </a:t>
            </a:r>
          </a:p>
          <a:p>
            <a:endParaRPr lang="en-US" dirty="0"/>
          </a:p>
        </p:txBody>
      </p:sp>
      <p:sp>
        <p:nvSpPr>
          <p:cNvPr id="4" name="Slide Number Placeholder 3">
            <a:extLst>
              <a:ext uri="{FF2B5EF4-FFF2-40B4-BE49-F238E27FC236}">
                <a16:creationId xmlns:a16="http://schemas.microsoft.com/office/drawing/2014/main" id="{5FD85A09-9A55-3457-5ED6-851BD1DA732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40E26E-878E-451E-B26A-F0FD62A9E4D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6734551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Now let's talk about some of the resources that are available to you as a Governor to both support your region fundraising chairs and take an active role in fundraising:</a:t>
            </a:r>
          </a:p>
          <a:p>
            <a:endParaRPr lang="en-US" dirty="0">
              <a:ea typeface="Calibri"/>
              <a:cs typeface="Calibri"/>
            </a:endParaRPr>
          </a:p>
          <a:p>
            <a:pPr marL="171450" indent="-171450">
              <a:buFont typeface="Arial"/>
              <a:buChar char="•"/>
            </a:pPr>
            <a:r>
              <a:rPr lang="en-US" dirty="0">
                <a:ea typeface="Calibri"/>
                <a:cs typeface="Calibri"/>
              </a:rPr>
              <a:t>As mentioned earlier, the Federation Fundraising Council U.S. Country Leader will be your closest ally in helping you with your role. For 2026-2027, the Federation Fundraising Council Members are Charlie Rodgers, </a:t>
            </a:r>
            <a:r>
              <a:rPr lang="en-US">
                <a:ea typeface="Calibri"/>
                <a:cs typeface="Calibri"/>
              </a:rPr>
              <a:t>Chair; Jennifer Erickson, Chair-Elect; Susan Gilbey, US Country Leader; and Junko Ayabe, Japan Country Leader. We also plan to bring on an additional country leader in 26/27.</a:t>
            </a:r>
          </a:p>
          <a:p>
            <a:pPr marL="171450" indent="-171450">
              <a:buFont typeface="Arial"/>
              <a:buChar char="•"/>
            </a:pPr>
            <a:r>
              <a:rPr lang="en-US">
                <a:ea typeface="Calibri"/>
                <a:cs typeface="Calibri"/>
              </a:rPr>
              <a:t>SIA provides presentation content for both district and region meetings so that you can share on topics relevant to philanthropy with members in your region. We are always looking for your input to help make these presentations relevant to your needs.</a:t>
            </a:r>
            <a:endParaRPr lang="en-US"/>
          </a:p>
          <a:p>
            <a:pPr marL="171450" indent="-171450">
              <a:buFont typeface="Arial"/>
              <a:buChar char="•"/>
            </a:pPr>
            <a:r>
              <a:rPr lang="en-US" dirty="0">
                <a:ea typeface="Calibri"/>
                <a:cs typeface="Calibri"/>
              </a:rPr>
              <a:t>SIA staff provides reports to help you fundraise, recognize members in your region, and help them reach a new Laurel Society level. These reports are typically provided to the RFCs by the 15th of each month for all gifts the previous month. We also provide reports for in-person meetings and encourage the regions to </a:t>
            </a:r>
            <a:r>
              <a:rPr lang="en-US">
                <a:ea typeface="Calibri"/>
                <a:cs typeface="Calibri"/>
              </a:rPr>
              <a:t>recognize donors (both individuals and clubs)  at all meetings.</a:t>
            </a:r>
            <a:endParaRPr lang="en-US" dirty="0">
              <a:ea typeface="Calibri"/>
              <a:cs typeface="Calibri"/>
            </a:endParaRPr>
          </a:p>
          <a:p>
            <a:pPr marL="171450" indent="-171450">
              <a:buFont typeface="Arial"/>
              <a:buChar char="•"/>
            </a:pPr>
            <a:r>
              <a:rPr lang="en-US" dirty="0">
                <a:ea typeface="Calibri"/>
                <a:cs typeface="Calibri"/>
              </a:rPr>
              <a:t>We have a</a:t>
            </a:r>
            <a:r>
              <a:rPr lang="en-US">
                <a:ea typeface="Calibri"/>
                <a:cs typeface="Calibri"/>
              </a:rPr>
              <a:t> variety of downloadable resources and forms for Laurel Society, Stargazers, Club Giving and Laurel Legacy are also available on this page.</a:t>
            </a:r>
          </a:p>
          <a:p>
            <a:pPr marL="171450" indent="-171450">
              <a:buFont typeface="Arial"/>
              <a:buChar char="•"/>
            </a:pPr>
            <a:r>
              <a:rPr lang="en-US"/>
              <a:t>Our Federation Leaders Meetings serve as additional training and informational session for you. It’s a great opportunity to learn about current fundraising projects and how we work collectively to make a larger impact for those we serve.</a:t>
            </a:r>
            <a:endParaRPr lang="en-US" dirty="0">
              <a:ea typeface="Calibri"/>
            </a:endParaRPr>
          </a:p>
          <a:p>
            <a:pPr marL="171450" indent="-171450">
              <a:buFont typeface="Arial"/>
              <a:buChar char="•"/>
            </a:pPr>
            <a:r>
              <a:rPr lang="en-US">
                <a:ea typeface="Calibri"/>
              </a:rPr>
              <a:t>As mentioned earlier, don't hesitate to reach out to SIA Fund Development staff to work with you on fundraiser ideas and brainstorm any challenges you may be having. I'll share more information on the next slide about how to set up a time to chat with us.</a:t>
            </a:r>
            <a:endParaRPr lang="en-US" dirty="0">
              <a:ea typeface="Calibri"/>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323BAF-823F-45C2-903E-458D1132CC3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5656776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pPr>
            <a:r>
              <a:rPr lang="en-US" dirty="0">
                <a:solidFill>
                  <a:srgbClr val="002060"/>
                </a:solidFill>
                <a:latin typeface="Calibri"/>
                <a:ea typeface="Calibri"/>
                <a:cs typeface="Calibri"/>
              </a:rPr>
              <a:t>Thank you all so much for joining us today to talk about working together to build a culture of philanthropy and reach our fundraising goals. </a:t>
            </a:r>
          </a:p>
          <a:p>
            <a:pPr>
              <a:lnSpc>
                <a:spcPct val="107000"/>
              </a:lnSpc>
            </a:pPr>
            <a:endParaRPr lang="en-US"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dirty="0">
                <a:solidFill>
                  <a:srgbClr val="002060"/>
                </a:solidFill>
                <a:latin typeface="Calibri"/>
                <a:ea typeface="Calibri"/>
                <a:cs typeface="Calibri"/>
              </a:rPr>
              <a:t>If you have any questions, please feel free to reach out to us via email. Staff email addresses are provided on the screen. Additionally, you can scan this QR code and book a 30-minute call with a member of our team.</a:t>
            </a:r>
          </a:p>
          <a:p>
            <a:pPr>
              <a:lnSpc>
                <a:spcPct val="107000"/>
              </a:lnSpc>
            </a:pPr>
            <a:endParaRPr lang="en-US" dirty="0">
              <a:solidFill>
                <a:srgbClr val="002060"/>
              </a:solidFill>
              <a:latin typeface="Calibri"/>
              <a:ea typeface="Calibri" panose="020F0502020204030204" pitchFamily="34" charset="0"/>
              <a:cs typeface="Calibri"/>
            </a:endParaRPr>
          </a:p>
          <a:p>
            <a:pPr>
              <a:lnSpc>
                <a:spcPct val="107000"/>
              </a:lnSpc>
            </a:pPr>
            <a:endParaRPr lang="en-US"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dirty="0">
                <a:solidFill>
                  <a:srgbClr val="002060"/>
                </a:solidFill>
                <a:latin typeface="Calibri"/>
                <a:ea typeface="Calibri" panose="020F0502020204030204" pitchFamily="34" charset="0"/>
                <a:cs typeface="Calibri"/>
              </a:rPr>
              <a:t>As always, thank you for all that you do.</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323BAF-823F-45C2-903E-458D1132CC3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2498438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Now, we will take a few moments to answer questions you may have. While we may not have time for every question, please be sure to write your questions down and I am happy to chat with you after our meeting today and throughout convention.</a:t>
            </a:r>
          </a:p>
          <a:p>
            <a:pPr>
              <a:defRPr/>
            </a:pPr>
            <a:endParaRPr lang="en-US" dirty="0"/>
          </a:p>
          <a:p>
            <a:pPr>
              <a:defRPr/>
            </a:pPr>
            <a:r>
              <a:rPr lang="en-US"/>
              <a:t>Up next: Laurie Sutton</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5EFD13-2B1E-4E5F-B9E6-A4874D5A803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2089814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Welcome everyone. My name is Laurie Sutton, and I am part of the SIA’s marketing and communications team. Congratulations on your new role as region governors. We’re excited to partner with you over the next two years as we continue strengthening and growing the Soroptimist brand around the world.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25254410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Verdana" panose="020B060403050404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7/26/2026</a:t>
            </a:fld>
            <a:endParaRPr kumimoji="0" lang="en-US" sz="1200" b="0" i="0" u="none" strike="noStrike" kern="1200" cap="none" spc="0" normalizeH="0" baseline="0" noProof="0">
              <a:ln>
                <a:noFill/>
              </a:ln>
              <a:solidFill>
                <a:prstClr val="black">
                  <a:tint val="75000"/>
                </a:prstClr>
              </a:solidFill>
              <a:effectLst/>
              <a:uLnTx/>
              <a:uFillTx/>
              <a:latin typeface="Verdana" panose="020B060403050404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Verdana" panose="020B0604030504040204" pitchFamily="34" charset="0"/>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331094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chemeClr val="tx1">
                    <a:tint val="75000"/>
                  </a:schemeClr>
                </a:solidFill>
                <a:latin typeface="Verdana" panose="020B0604030504040204" pitchFamily="34" charset="0"/>
              </a:defRPr>
            </a:lvl1pPr>
          </a:lstStyle>
          <a:p>
            <a:fld id="{1D8BD707-D9CF-40AE-B4C6-C98DA3205C09}" type="datetimeFigureOut">
              <a:rPr lang="en-US" smtClean="0"/>
              <a:pPr/>
              <a:t>7/26/2026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b="0" i="0">
                <a:solidFill>
                  <a:schemeClr val="tx1">
                    <a:tint val="75000"/>
                  </a:schemeClr>
                </a:solidFill>
                <a:latin typeface="Verdana" panose="020B0604030504040204" pitchFamily="34" charset="0"/>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chemeClr val="tx1">
                    <a:tint val="75000"/>
                  </a:schemeClr>
                </a:solidFill>
                <a:latin typeface="Verdana" panose="020B0604030504040204" pitchFamily="34" charset="0"/>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520946638"/>
      </p:ext>
    </p:extLst>
  </p:cSld>
  <p:clrMap bg1="lt1" tx1="dk1" bg2="lt2" tx2="dk2" accent1="accent1" accent2="accent2" accent3="accent3" accent4="accent4" accent5="accent5" accent6="accent6" hlink="hlink" folHlink="folHlink"/>
  <p:sldLayoutIdLst>
    <p:sldLayoutId id="2147483661" r:id="rId1"/>
  </p:sldLayoutIdLst>
  <p:txStyles>
    <p:titleStyle>
      <a:lvl1pPr algn="ctr" defTabSz="914400" rtl="0" eaLnBrk="1" latinLnBrk="0" hangingPunct="1">
        <a:spcBef>
          <a:spcPct val="0"/>
        </a:spcBef>
        <a:buNone/>
        <a:defRPr sz="4400" b="0" i="0" kern="1200">
          <a:solidFill>
            <a:schemeClr val="tx1"/>
          </a:solidFill>
          <a:latin typeface="Verdana" panose="020B0604030504040204"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b="0" i="0" kern="1200">
          <a:solidFill>
            <a:schemeClr val="tx1"/>
          </a:solidFill>
          <a:latin typeface="Verdana" panose="020B0604030504040204" pitchFamily="34" charset="0"/>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Verdana" panose="020B0604030504040204" pitchFamily="34" charset="0"/>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Verdana" panose="020B0604030504040204" pitchFamily="34" charset="0"/>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Verdana" panose="020B0604030504040204" pitchFamily="34" charset="0"/>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Verdana" panose="020B060403050404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00.xml.rels><?xml version="1.0" encoding="UTF-8" standalone="yes"?>
<Relationships xmlns="http://schemas.openxmlformats.org/package/2006/relationships"><Relationship Id="rId8" Type="http://schemas.openxmlformats.org/officeDocument/2006/relationships/hyperlink" Target="mailto:brooke@soroptimist.org" TargetMode="External"/><Relationship Id="rId3" Type="http://schemas.openxmlformats.org/officeDocument/2006/relationships/image" Target="../media/image7.svg"/><Relationship Id="rId7" Type="http://schemas.openxmlformats.org/officeDocument/2006/relationships/hyperlink" Target="mailto:Ilana@soroptimist.org" TargetMode="External"/><Relationship Id="rId2" Type="http://schemas.openxmlformats.org/officeDocument/2006/relationships/notesSlide" Target="../notesSlides/notesSlide97.xml"/><Relationship Id="rId1" Type="http://schemas.openxmlformats.org/officeDocument/2006/relationships/slideLayout" Target="../slideLayouts/slideLayout7.xml"/><Relationship Id="rId6" Type="http://schemas.openxmlformats.org/officeDocument/2006/relationships/hyperlink" Target="mailto:Erica@soroptimist.org" TargetMode="External"/><Relationship Id="rId5" Type="http://schemas.openxmlformats.org/officeDocument/2006/relationships/image" Target="../media/image146.png"/><Relationship Id="rId10" Type="http://schemas.openxmlformats.org/officeDocument/2006/relationships/image" Target="../media/image147.jpeg"/><Relationship Id="rId4" Type="http://schemas.openxmlformats.org/officeDocument/2006/relationships/image" Target="../media/image34.png"/><Relationship Id="rId9" Type="http://schemas.openxmlformats.org/officeDocument/2006/relationships/hyperlink" Target="mailto:development@soroptimist.org" TargetMode="External"/></Relationships>
</file>

<file path=ppt/slides/_rels/slide10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8.xml"/><Relationship Id="rId1" Type="http://schemas.openxmlformats.org/officeDocument/2006/relationships/slideLayout" Target="../slideLayouts/slideLayout12.xml"/><Relationship Id="rId4" Type="http://schemas.openxmlformats.org/officeDocument/2006/relationships/image" Target="../media/image125.png"/></Relationships>
</file>

<file path=ppt/slides/_rels/slide10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3.png"/><Relationship Id="rId2" Type="http://schemas.openxmlformats.org/officeDocument/2006/relationships/notesSlide" Target="../notesSlides/notesSlide99.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s>
</file>

<file path=ppt/slides/_rels/slide103.xml.rels><?xml version="1.0" encoding="UTF-8" standalone="yes"?>
<Relationships xmlns="http://schemas.openxmlformats.org/package/2006/relationships"><Relationship Id="rId8" Type="http://schemas.openxmlformats.org/officeDocument/2006/relationships/image" Target="../media/image151.jpeg"/><Relationship Id="rId3" Type="http://schemas.openxmlformats.org/officeDocument/2006/relationships/image" Target="../media/image14.png"/><Relationship Id="rId7" Type="http://schemas.openxmlformats.org/officeDocument/2006/relationships/image" Target="../media/image150.jpeg"/><Relationship Id="rId2" Type="http://schemas.openxmlformats.org/officeDocument/2006/relationships/notesSlide" Target="../notesSlides/notesSlide100.xml"/><Relationship Id="rId1" Type="http://schemas.openxmlformats.org/officeDocument/2006/relationships/slideLayout" Target="../slideLayouts/slideLayout7.xml"/><Relationship Id="rId6" Type="http://schemas.openxmlformats.org/officeDocument/2006/relationships/image" Target="../media/image149.jpeg"/><Relationship Id="rId5" Type="http://schemas.openxmlformats.org/officeDocument/2006/relationships/image" Target="../media/image148.jpeg"/><Relationship Id="rId4" Type="http://schemas.openxmlformats.org/officeDocument/2006/relationships/image" Target="../media/image125.png"/><Relationship Id="rId9" Type="http://schemas.openxmlformats.org/officeDocument/2006/relationships/image" Target="../media/image152.jpeg"/></Relationships>
</file>

<file path=ppt/slides/_rels/slide104.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notesSlide" Target="../notesSlides/notesSlide101.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0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102.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154.jpeg"/><Relationship Id="rId4" Type="http://schemas.openxmlformats.org/officeDocument/2006/relationships/image" Target="../media/image8.svg"/></Relationships>
</file>

<file path=ppt/slides/_rels/slide106.xml.rels><?xml version="1.0" encoding="UTF-8" standalone="yes"?>
<Relationships xmlns="http://schemas.openxmlformats.org/package/2006/relationships"><Relationship Id="rId8" Type="http://schemas.openxmlformats.org/officeDocument/2006/relationships/image" Target="../media/image157.svg"/><Relationship Id="rId3" Type="http://schemas.openxmlformats.org/officeDocument/2006/relationships/image" Target="../media/image125.png"/><Relationship Id="rId7" Type="http://schemas.openxmlformats.org/officeDocument/2006/relationships/image" Target="../media/image156.svg"/><Relationship Id="rId2" Type="http://schemas.openxmlformats.org/officeDocument/2006/relationships/notesSlide" Target="../notesSlides/notesSlide103.xml"/><Relationship Id="rId1" Type="http://schemas.openxmlformats.org/officeDocument/2006/relationships/slideLayout" Target="../slideLayouts/slideLayout7.xml"/><Relationship Id="rId6" Type="http://schemas.openxmlformats.org/officeDocument/2006/relationships/image" Target="../media/image155.svg"/><Relationship Id="rId5" Type="http://schemas.openxmlformats.org/officeDocument/2006/relationships/image" Target="../media/image102.svg"/><Relationship Id="rId4" Type="http://schemas.openxmlformats.org/officeDocument/2006/relationships/image" Target="../media/image14.png"/></Relationships>
</file>

<file path=ppt/slides/_rels/slide107.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notesSlide" Target="../notesSlides/notesSlide10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08.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60.svg"/><Relationship Id="rId2" Type="http://schemas.openxmlformats.org/officeDocument/2006/relationships/notesSlide" Target="../notesSlides/notesSlide105.xml"/><Relationship Id="rId1" Type="http://schemas.openxmlformats.org/officeDocument/2006/relationships/slideLayout" Target="../slideLayouts/slideLayout7.xml"/><Relationship Id="rId6" Type="http://schemas.openxmlformats.org/officeDocument/2006/relationships/image" Target="../media/image159.svg"/><Relationship Id="rId5" Type="http://schemas.openxmlformats.org/officeDocument/2006/relationships/image" Target="../media/image118.svg"/><Relationship Id="rId4" Type="http://schemas.openxmlformats.org/officeDocument/2006/relationships/image" Target="../media/image10.png"/></Relationships>
</file>

<file path=ppt/slides/_rels/slide109.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notesSlide" Target="../notesSlides/notesSlide106.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2.svg"/></Relationships>
</file>

<file path=ppt/slides/_rels/slide110.xml.rels><?xml version="1.0" encoding="UTF-8" standalone="yes"?>
<Relationships xmlns="http://schemas.openxmlformats.org/package/2006/relationships"><Relationship Id="rId3" Type="http://schemas.openxmlformats.org/officeDocument/2006/relationships/image" Target="../media/image125.png"/><Relationship Id="rId7" Type="http://schemas.openxmlformats.org/officeDocument/2006/relationships/image" Target="../media/image164.svg"/><Relationship Id="rId2" Type="http://schemas.openxmlformats.org/officeDocument/2006/relationships/notesSlide" Target="../notesSlides/notesSlide107.xml"/><Relationship Id="rId1" Type="http://schemas.openxmlformats.org/officeDocument/2006/relationships/slideLayout" Target="../slideLayouts/slideLayout7.xml"/><Relationship Id="rId6" Type="http://schemas.openxmlformats.org/officeDocument/2006/relationships/image" Target="../media/image163.svg"/><Relationship Id="rId5" Type="http://schemas.openxmlformats.org/officeDocument/2006/relationships/image" Target="../media/image162.svg"/><Relationship Id="rId4" Type="http://schemas.openxmlformats.org/officeDocument/2006/relationships/image" Target="../media/image14.png"/></Relationships>
</file>

<file path=ppt/slides/_rels/slide111.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67.png"/><Relationship Id="rId2" Type="http://schemas.openxmlformats.org/officeDocument/2006/relationships/notesSlide" Target="../notesSlides/notesSlide108.xml"/><Relationship Id="rId1" Type="http://schemas.openxmlformats.org/officeDocument/2006/relationships/slideLayout" Target="../slideLayouts/slideLayout7.xml"/><Relationship Id="rId6" Type="http://schemas.openxmlformats.org/officeDocument/2006/relationships/image" Target="../media/image166.png"/><Relationship Id="rId5" Type="http://schemas.openxmlformats.org/officeDocument/2006/relationships/image" Target="../media/image165.png"/><Relationship Id="rId4" Type="http://schemas.openxmlformats.org/officeDocument/2006/relationships/image" Target="../media/image14.png"/></Relationships>
</file>

<file path=ppt/slides/_rels/slide1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9.xml"/><Relationship Id="rId1" Type="http://schemas.openxmlformats.org/officeDocument/2006/relationships/slideLayout" Target="../slideLayouts/slideLayout7.xml"/><Relationship Id="rId6" Type="http://schemas.openxmlformats.org/officeDocument/2006/relationships/image" Target="../media/image170.png"/><Relationship Id="rId5" Type="http://schemas.openxmlformats.org/officeDocument/2006/relationships/image" Target="../media/image169.png"/><Relationship Id="rId4" Type="http://schemas.openxmlformats.org/officeDocument/2006/relationships/image" Target="../media/image168.png"/></Relationships>
</file>

<file path=ppt/slides/_rels/slide113.xml.rels><?xml version="1.0" encoding="UTF-8" standalone="yes"?>
<Relationships xmlns="http://schemas.openxmlformats.org/package/2006/relationships"><Relationship Id="rId3" Type="http://schemas.openxmlformats.org/officeDocument/2006/relationships/image" Target="../media/image171.jpeg"/><Relationship Id="rId2" Type="http://schemas.openxmlformats.org/officeDocument/2006/relationships/notesSlide" Target="../notesSlides/notesSlide110.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1.xml"/><Relationship Id="rId1" Type="http://schemas.openxmlformats.org/officeDocument/2006/relationships/slideLayout" Target="../slideLayouts/slideLayout7.xml"/><Relationship Id="rId6" Type="http://schemas.openxmlformats.org/officeDocument/2006/relationships/image" Target="../media/image173.png"/><Relationship Id="rId5" Type="http://schemas.openxmlformats.org/officeDocument/2006/relationships/image" Target="../media/image172.png"/><Relationship Id="rId4" Type="http://schemas.openxmlformats.org/officeDocument/2006/relationships/image" Target="../media/image10.png"/></Relationships>
</file>

<file path=ppt/slides/_rels/slide115.xml.rels><?xml version="1.0" encoding="UTF-8" standalone="yes"?>
<Relationships xmlns="http://schemas.openxmlformats.org/package/2006/relationships"><Relationship Id="rId3" Type="http://schemas.openxmlformats.org/officeDocument/2006/relationships/image" Target="../media/image125.png"/><Relationship Id="rId7" Type="http://schemas.openxmlformats.org/officeDocument/2006/relationships/image" Target="../media/image176.svg"/><Relationship Id="rId2" Type="http://schemas.openxmlformats.org/officeDocument/2006/relationships/notesSlide" Target="../notesSlides/notesSlide112.xml"/><Relationship Id="rId1" Type="http://schemas.openxmlformats.org/officeDocument/2006/relationships/slideLayout" Target="../slideLayouts/slideLayout7.xml"/><Relationship Id="rId6" Type="http://schemas.openxmlformats.org/officeDocument/2006/relationships/image" Target="../media/image175.svg"/><Relationship Id="rId5" Type="http://schemas.openxmlformats.org/officeDocument/2006/relationships/image" Target="../media/image174.svg"/><Relationship Id="rId4" Type="http://schemas.openxmlformats.org/officeDocument/2006/relationships/image" Target="../media/image14.png"/></Relationships>
</file>

<file path=ppt/slides/_rels/slide116.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notesSlide" Target="../notesSlides/notesSlide113.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17.xml.rels><?xml version="1.0" encoding="UTF-8" standalone="yes"?>
<Relationships xmlns="http://schemas.openxmlformats.org/package/2006/relationships"><Relationship Id="rId3" Type="http://schemas.openxmlformats.org/officeDocument/2006/relationships/image" Target="../media/image178.jpeg"/><Relationship Id="rId2" Type="http://schemas.openxmlformats.org/officeDocument/2006/relationships/notesSlide" Target="../notesSlides/notesSlide11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5.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125.png"/></Relationships>
</file>

<file path=ppt/slides/_rels/slide1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6.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20.xml.rels><?xml version="1.0" encoding="UTF-8" standalone="yes"?>
<Relationships xmlns="http://schemas.openxmlformats.org/package/2006/relationships"><Relationship Id="rId3" Type="http://schemas.openxmlformats.org/officeDocument/2006/relationships/image" Target="../media/image179.jpeg"/><Relationship Id="rId2" Type="http://schemas.openxmlformats.org/officeDocument/2006/relationships/notesSlide" Target="../notesSlides/notesSlide117.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sv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sv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52.png"/></Relationships>
</file>

<file path=ppt/slides/_rels/slide2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2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56.jpeg"/></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57.jpeg"/></Relationships>
</file>

<file path=ppt/slides/_rels/slide2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58.jpeg"/></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62.png"/><Relationship Id="rId4" Type="http://schemas.openxmlformats.org/officeDocument/2006/relationships/image" Target="../media/image53.png"/></Relationships>
</file>

<file path=ppt/slides/_rels/slide2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63.jpeg"/></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64.jpeg"/></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65.jpeg"/></Relationships>
</file>

<file path=ppt/slides/_rels/slide3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66.jpeg"/></Relationships>
</file>

<file path=ppt/slides/_rels/slide3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3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70.png"/><Relationship Id="rId4" Type="http://schemas.openxmlformats.org/officeDocument/2006/relationships/image" Target="../media/image69.svg"/></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2.svg"/></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71.png"/><Relationship Id="rId4" Type="http://schemas.openxmlformats.org/officeDocument/2006/relationships/image" Target="../media/image34.png"/></Relationships>
</file>

<file path=ppt/slides/_rels/slide3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34.png"/><Relationship Id="rId4" Type="http://schemas.openxmlformats.org/officeDocument/2006/relationships/image" Target="../media/image8.svg"/></Relationships>
</file>

<file path=ppt/slides/_rels/slide3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73.png"/><Relationship Id="rId5" Type="http://schemas.openxmlformats.org/officeDocument/2006/relationships/image" Target="../media/image34.png"/><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4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74.png"/><Relationship Id="rId5" Type="http://schemas.openxmlformats.org/officeDocument/2006/relationships/image" Target="../media/image34.png"/><Relationship Id="rId4" Type="http://schemas.openxmlformats.org/officeDocument/2006/relationships/image" Target="../media/image7.svg"/></Relationships>
</file>

<file path=ppt/slides/_rels/slide4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75.png"/><Relationship Id="rId5" Type="http://schemas.openxmlformats.org/officeDocument/2006/relationships/image" Target="../media/image34.png"/><Relationship Id="rId4" Type="http://schemas.openxmlformats.org/officeDocument/2006/relationships/image" Target="../media/image7.svg"/></Relationships>
</file>

<file path=ppt/slides/_rels/slide4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76.png"/><Relationship Id="rId5" Type="http://schemas.openxmlformats.org/officeDocument/2006/relationships/image" Target="../media/image34.png"/><Relationship Id="rId4" Type="http://schemas.openxmlformats.org/officeDocument/2006/relationships/image" Target="../media/image7.svg"/></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44.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79.pn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34.png"/><Relationship Id="rId4" Type="http://schemas.openxmlformats.org/officeDocument/2006/relationships/image" Target="../media/image7.svg"/></Relationships>
</file>

<file path=ppt/slides/_rels/slide4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81.png"/><Relationship Id="rId5" Type="http://schemas.openxmlformats.org/officeDocument/2006/relationships/image" Target="../media/image43.png"/><Relationship Id="rId4" Type="http://schemas.openxmlformats.org/officeDocument/2006/relationships/image" Target="../media/image80.png"/></Relationships>
</file>

<file path=ppt/slides/_rels/slide4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image" Target="../media/image82.png"/><Relationship Id="rId5" Type="http://schemas.openxmlformats.org/officeDocument/2006/relationships/image" Target="../media/image43.png"/><Relationship Id="rId4" Type="http://schemas.openxmlformats.org/officeDocument/2006/relationships/image" Target="../media/image80.png"/></Relationships>
</file>

<file path=ppt/slides/_rels/slide4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5.xml"/><Relationship Id="rId1" Type="http://schemas.openxmlformats.org/officeDocument/2006/relationships/slideLayout" Target="../slideLayouts/slideLayout7.xml"/><Relationship Id="rId5" Type="http://schemas.openxmlformats.org/officeDocument/2006/relationships/image" Target="../media/image83.png"/><Relationship Id="rId4" Type="http://schemas.openxmlformats.org/officeDocument/2006/relationships/image" Target="../media/image43.png"/></Relationships>
</file>

<file path=ppt/slides/_rels/slide48.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7.xml"/><Relationship Id="rId1" Type="http://schemas.openxmlformats.org/officeDocument/2006/relationships/slideLayout" Target="../slideLayouts/slideLayout7.xml"/><Relationship Id="rId5" Type="http://schemas.openxmlformats.org/officeDocument/2006/relationships/image" Target="../media/image86.jpg"/><Relationship Id="rId4" Type="http://schemas.openxmlformats.org/officeDocument/2006/relationships/image" Target="../media/image85.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3.png"/><Relationship Id="rId2" Type="http://schemas.openxmlformats.org/officeDocument/2006/relationships/notesSlide" Target="../notesSlides/notesSlide49.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2.svg"/></Relationships>
</file>

<file path=ppt/slides/_rels/slide5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53.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51.xml"/><Relationship Id="rId1" Type="http://schemas.openxmlformats.org/officeDocument/2006/relationships/slideLayout" Target="../slideLayouts/slideLayout7.xml"/><Relationship Id="rId6" Type="http://schemas.openxmlformats.org/officeDocument/2006/relationships/image" Target="../media/image90.svg"/><Relationship Id="rId5" Type="http://schemas.openxmlformats.org/officeDocument/2006/relationships/image" Target="../media/image43.png"/><Relationship Id="rId4" Type="http://schemas.openxmlformats.org/officeDocument/2006/relationships/image" Target="../media/image89.svg"/></Relationships>
</file>

<file path=ppt/slides/_rels/slide54.xml.rels><?xml version="1.0" encoding="UTF-8" standalone="yes"?>
<Relationships xmlns="http://schemas.openxmlformats.org/package/2006/relationships"><Relationship Id="rId3" Type="http://schemas.openxmlformats.org/officeDocument/2006/relationships/image" Target="../media/image88.jpeg"/><Relationship Id="rId7" Type="http://schemas.openxmlformats.org/officeDocument/2006/relationships/image" Target="../media/image90.svg"/><Relationship Id="rId2" Type="http://schemas.openxmlformats.org/officeDocument/2006/relationships/notesSlide" Target="../notesSlides/notesSlide52.xml"/><Relationship Id="rId1" Type="http://schemas.openxmlformats.org/officeDocument/2006/relationships/slideLayout" Target="../slideLayouts/slideLayout7.xml"/><Relationship Id="rId6" Type="http://schemas.openxmlformats.org/officeDocument/2006/relationships/image" Target="../media/image91.svg"/><Relationship Id="rId5" Type="http://schemas.openxmlformats.org/officeDocument/2006/relationships/image" Target="../media/image43.png"/><Relationship Id="rId4" Type="http://schemas.openxmlformats.org/officeDocument/2006/relationships/image" Target="../media/image89.svg"/></Relationships>
</file>

<file path=ppt/slides/_rels/slide5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3.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5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4.xml"/><Relationship Id="rId1" Type="http://schemas.openxmlformats.org/officeDocument/2006/relationships/slideLayout" Target="../slideLayouts/slideLayout7.xml"/><Relationship Id="rId6" Type="http://schemas.openxmlformats.org/officeDocument/2006/relationships/image" Target="../media/image94.svg"/><Relationship Id="rId5" Type="http://schemas.openxmlformats.org/officeDocument/2006/relationships/image" Target="../media/image93.svg"/><Relationship Id="rId4" Type="http://schemas.openxmlformats.org/officeDocument/2006/relationships/image" Target="../media/image92.svg"/></Relationships>
</file>

<file path=ppt/slides/_rels/slide5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55.xml"/><Relationship Id="rId1" Type="http://schemas.openxmlformats.org/officeDocument/2006/relationships/slideLayout" Target="../slideLayouts/slideLayout7.xml"/><Relationship Id="rId6" Type="http://schemas.openxmlformats.org/officeDocument/2006/relationships/image" Target="../media/image95.jpg"/><Relationship Id="rId5" Type="http://schemas.openxmlformats.org/officeDocument/2006/relationships/image" Target="../media/image43.png"/><Relationship Id="rId4" Type="http://schemas.openxmlformats.org/officeDocument/2006/relationships/image" Target="../media/image8.svg"/></Relationships>
</file>

<file path=ppt/slides/_rels/slide5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56.xml"/><Relationship Id="rId1" Type="http://schemas.openxmlformats.org/officeDocument/2006/relationships/slideLayout" Target="../slideLayouts/slideLayout7.xml"/><Relationship Id="rId6" Type="http://schemas.openxmlformats.org/officeDocument/2006/relationships/image" Target="../media/image96.jpg"/><Relationship Id="rId5" Type="http://schemas.openxmlformats.org/officeDocument/2006/relationships/image" Target="../media/image43.png"/><Relationship Id="rId4" Type="http://schemas.openxmlformats.org/officeDocument/2006/relationships/image" Target="../media/image8.svg"/></Relationships>
</file>

<file path=ppt/slides/_rels/slide59.xml.rels><?xml version="1.0" encoding="UTF-8" standalone="yes"?>
<Relationships xmlns="http://schemas.openxmlformats.org/package/2006/relationships"><Relationship Id="rId3" Type="http://schemas.openxmlformats.org/officeDocument/2006/relationships/image" Target="../media/image97.svg"/><Relationship Id="rId2" Type="http://schemas.openxmlformats.org/officeDocument/2006/relationships/notesSlide" Target="../notesSlides/notesSlide57.xml"/><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17.jpeg"/></Relationships>
</file>

<file path=ppt/slides/_rels/slide6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58.xml"/><Relationship Id="rId1" Type="http://schemas.openxmlformats.org/officeDocument/2006/relationships/slideLayout" Target="../slideLayouts/slideLayout7.xml"/><Relationship Id="rId6" Type="http://schemas.openxmlformats.org/officeDocument/2006/relationships/image" Target="../media/image98.jpg"/><Relationship Id="rId5" Type="http://schemas.openxmlformats.org/officeDocument/2006/relationships/image" Target="../media/image43.png"/><Relationship Id="rId4" Type="http://schemas.openxmlformats.org/officeDocument/2006/relationships/image" Target="../media/image8.svg"/></Relationships>
</file>

<file path=ppt/slides/_rels/slide6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59.xml"/><Relationship Id="rId1" Type="http://schemas.openxmlformats.org/officeDocument/2006/relationships/slideLayout" Target="../slideLayouts/slideLayout7.xml"/><Relationship Id="rId6" Type="http://schemas.openxmlformats.org/officeDocument/2006/relationships/image" Target="../media/image99.jpg"/><Relationship Id="rId5" Type="http://schemas.openxmlformats.org/officeDocument/2006/relationships/image" Target="../media/image43.png"/><Relationship Id="rId4" Type="http://schemas.openxmlformats.org/officeDocument/2006/relationships/image" Target="../media/image8.svg"/></Relationships>
</file>

<file path=ppt/slides/_rels/slide62.xml.rels><?xml version="1.0" encoding="UTF-8" standalone="yes"?>
<Relationships xmlns="http://schemas.openxmlformats.org/package/2006/relationships"><Relationship Id="rId3" Type="http://schemas.openxmlformats.org/officeDocument/2006/relationships/image" Target="../media/image100.svg"/><Relationship Id="rId7" Type="http://schemas.openxmlformats.org/officeDocument/2006/relationships/image" Target="../media/image43.png"/><Relationship Id="rId2" Type="http://schemas.openxmlformats.org/officeDocument/2006/relationships/notesSlide" Target="../notesSlides/notesSlide60.xml"/><Relationship Id="rId1" Type="http://schemas.openxmlformats.org/officeDocument/2006/relationships/slideLayout" Target="../slideLayouts/slideLayout7.xml"/><Relationship Id="rId6" Type="http://schemas.openxmlformats.org/officeDocument/2006/relationships/image" Target="../media/image103.svg"/><Relationship Id="rId5" Type="http://schemas.openxmlformats.org/officeDocument/2006/relationships/image" Target="../media/image102.svg"/><Relationship Id="rId4" Type="http://schemas.openxmlformats.org/officeDocument/2006/relationships/image" Target="../media/image101.svg"/></Relationships>
</file>

<file path=ppt/slides/_rels/slide63.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05.jpg"/><Relationship Id="rId2" Type="http://schemas.openxmlformats.org/officeDocument/2006/relationships/notesSlide" Target="../notesSlides/notesSlide61.xml"/><Relationship Id="rId1" Type="http://schemas.openxmlformats.org/officeDocument/2006/relationships/slideLayout" Target="../slideLayouts/slideLayout7.xml"/><Relationship Id="rId6" Type="http://schemas.openxmlformats.org/officeDocument/2006/relationships/image" Target="../media/image104.jpg"/><Relationship Id="rId5" Type="http://schemas.openxmlformats.org/officeDocument/2006/relationships/image" Target="../media/image43.png"/><Relationship Id="rId4" Type="http://schemas.openxmlformats.org/officeDocument/2006/relationships/image" Target="../media/image8.svg"/></Relationships>
</file>

<file path=ppt/slides/_rels/slide6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2.xml"/><Relationship Id="rId1" Type="http://schemas.openxmlformats.org/officeDocument/2006/relationships/slideLayout" Target="../slideLayouts/slideLayout7.xml"/><Relationship Id="rId4" Type="http://schemas.openxmlformats.org/officeDocument/2006/relationships/image" Target="../media/image106.png"/></Relationships>
</file>

<file path=ppt/slides/_rels/slide6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3.xml"/><Relationship Id="rId1" Type="http://schemas.openxmlformats.org/officeDocument/2006/relationships/slideLayout" Target="../slideLayouts/slideLayout7.xml"/><Relationship Id="rId4" Type="http://schemas.openxmlformats.org/officeDocument/2006/relationships/image" Target="../media/image106.png"/></Relationships>
</file>

<file path=ppt/slides/_rels/slide6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4.xml"/><Relationship Id="rId1" Type="http://schemas.openxmlformats.org/officeDocument/2006/relationships/slideLayout" Target="../slideLayouts/slideLayout7.xml"/><Relationship Id="rId4" Type="http://schemas.openxmlformats.org/officeDocument/2006/relationships/image" Target="../media/image107.png"/></Relationships>
</file>

<file path=ppt/slides/_rels/slide67.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94.svg"/><Relationship Id="rId2" Type="http://schemas.openxmlformats.org/officeDocument/2006/relationships/notesSlide" Target="../notesSlides/notesSlide65.xml"/><Relationship Id="rId1" Type="http://schemas.openxmlformats.org/officeDocument/2006/relationships/slideLayout" Target="../slideLayouts/slideLayout7.xml"/><Relationship Id="rId6" Type="http://schemas.openxmlformats.org/officeDocument/2006/relationships/image" Target="../media/image93.svg"/><Relationship Id="rId5" Type="http://schemas.openxmlformats.org/officeDocument/2006/relationships/image" Target="../media/image92.svg"/><Relationship Id="rId4" Type="http://schemas.openxmlformats.org/officeDocument/2006/relationships/image" Target="../media/image108.svg"/></Relationships>
</file>

<file path=ppt/slides/_rels/slide6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66.xml"/><Relationship Id="rId1" Type="http://schemas.openxmlformats.org/officeDocument/2006/relationships/slideLayout" Target="../slideLayouts/slideLayout7.xml"/><Relationship Id="rId5" Type="http://schemas.openxmlformats.org/officeDocument/2006/relationships/image" Target="../media/image109.jpg"/><Relationship Id="rId4" Type="http://schemas.openxmlformats.org/officeDocument/2006/relationships/image" Target="../media/image43.png"/></Relationships>
</file>

<file path=ppt/slides/_rels/slide6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7.xml"/><Relationship Id="rId1" Type="http://schemas.openxmlformats.org/officeDocument/2006/relationships/slideLayout" Target="../slideLayouts/slideLayout7.xml"/><Relationship Id="rId6" Type="http://schemas.openxmlformats.org/officeDocument/2006/relationships/hyperlink" Target="mailto:code@soroptimist.org" TargetMode="External"/><Relationship Id="rId5" Type="http://schemas.openxmlformats.org/officeDocument/2006/relationships/hyperlink" Target="mailto:SIAHQ@soroptimist.org" TargetMode="External"/><Relationship Id="rId4" Type="http://schemas.openxmlformats.org/officeDocument/2006/relationships/image" Target="../media/image85.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18.jpeg"/></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68.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s>
</file>

<file path=ppt/slides/_rels/slide71.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69.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7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0.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7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71.xml"/><Relationship Id="rId1" Type="http://schemas.openxmlformats.org/officeDocument/2006/relationships/slideLayout" Target="../slideLayouts/slideLayout12.xml"/><Relationship Id="rId6" Type="http://schemas.openxmlformats.org/officeDocument/2006/relationships/image" Target="../media/image111.jpeg"/><Relationship Id="rId5" Type="http://schemas.openxmlformats.org/officeDocument/2006/relationships/image" Target="../media/image10.png"/><Relationship Id="rId4" Type="http://schemas.openxmlformats.org/officeDocument/2006/relationships/image" Target="../media/image8.svg"/></Relationships>
</file>

<file path=ppt/slides/_rels/slide7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2.xml"/><Relationship Id="rId1" Type="http://schemas.openxmlformats.org/officeDocument/2006/relationships/slideLayout" Target="../slideLayouts/slideLayout12.xml"/><Relationship Id="rId5" Type="http://schemas.openxmlformats.org/officeDocument/2006/relationships/image" Target="../media/image112.jpeg"/><Relationship Id="rId4" Type="http://schemas.openxmlformats.org/officeDocument/2006/relationships/image" Target="../media/image10.png"/></Relationships>
</file>

<file path=ppt/slides/_rels/slide75.xml.rels><?xml version="1.0" encoding="UTF-8" standalone="yes"?>
<Relationships xmlns="http://schemas.openxmlformats.org/package/2006/relationships"><Relationship Id="rId3" Type="http://schemas.openxmlformats.org/officeDocument/2006/relationships/image" Target="../media/image100.svg"/><Relationship Id="rId7" Type="http://schemas.openxmlformats.org/officeDocument/2006/relationships/image" Target="../media/image114.svg"/><Relationship Id="rId2" Type="http://schemas.openxmlformats.org/officeDocument/2006/relationships/notesSlide" Target="../notesSlides/notesSlide73.xml"/><Relationship Id="rId1" Type="http://schemas.openxmlformats.org/officeDocument/2006/relationships/slideLayout" Target="../slideLayouts/slideLayout12.xml"/><Relationship Id="rId6" Type="http://schemas.openxmlformats.org/officeDocument/2006/relationships/image" Target="../media/image113.svg"/><Relationship Id="rId5" Type="http://schemas.openxmlformats.org/officeDocument/2006/relationships/image" Target="../media/image10.png"/><Relationship Id="rId4" Type="http://schemas.openxmlformats.org/officeDocument/2006/relationships/image" Target="../media/image103.svg"/></Relationships>
</file>

<file path=ppt/slides/_rels/slide76.xml.rels><?xml version="1.0" encoding="UTF-8" standalone="yes"?>
<Relationships xmlns="http://schemas.openxmlformats.org/package/2006/relationships"><Relationship Id="rId3" Type="http://schemas.openxmlformats.org/officeDocument/2006/relationships/image" Target="../media/image108.svg"/><Relationship Id="rId7" Type="http://schemas.openxmlformats.org/officeDocument/2006/relationships/image" Target="../media/image1.png"/><Relationship Id="rId2" Type="http://schemas.openxmlformats.org/officeDocument/2006/relationships/notesSlide" Target="../notesSlides/notesSlide74.xml"/><Relationship Id="rId1" Type="http://schemas.openxmlformats.org/officeDocument/2006/relationships/slideLayout" Target="../slideLayouts/slideLayout12.xml"/><Relationship Id="rId6" Type="http://schemas.openxmlformats.org/officeDocument/2006/relationships/image" Target="../media/image94.svg"/><Relationship Id="rId5" Type="http://schemas.openxmlformats.org/officeDocument/2006/relationships/image" Target="../media/image93.svg"/><Relationship Id="rId4" Type="http://schemas.openxmlformats.org/officeDocument/2006/relationships/image" Target="../media/image92.svg"/></Relationships>
</file>

<file path=ppt/slides/_rels/slide77.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16.jpeg"/><Relationship Id="rId2" Type="http://schemas.openxmlformats.org/officeDocument/2006/relationships/notesSlide" Target="../notesSlides/notesSlide75.xml"/><Relationship Id="rId1" Type="http://schemas.openxmlformats.org/officeDocument/2006/relationships/slideLayout" Target="../slideLayouts/slideLayout12.xml"/><Relationship Id="rId6" Type="http://schemas.openxmlformats.org/officeDocument/2006/relationships/image" Target="../media/image115.jpeg"/><Relationship Id="rId5" Type="http://schemas.openxmlformats.org/officeDocument/2006/relationships/image" Target="../media/image10.png"/><Relationship Id="rId4" Type="http://schemas.openxmlformats.org/officeDocument/2006/relationships/image" Target="../media/image8.svg"/></Relationships>
</file>

<file path=ppt/slides/_rels/slide78.xml.rels><?xml version="1.0" encoding="UTF-8" standalone="yes"?>
<Relationships xmlns="http://schemas.openxmlformats.org/package/2006/relationships"><Relationship Id="rId8" Type="http://schemas.openxmlformats.org/officeDocument/2006/relationships/image" Target="../media/image119.svg"/><Relationship Id="rId3" Type="http://schemas.openxmlformats.org/officeDocument/2006/relationships/image" Target="../media/image14.png"/><Relationship Id="rId7" Type="http://schemas.openxmlformats.org/officeDocument/2006/relationships/image" Target="../media/image91.svg"/><Relationship Id="rId2" Type="http://schemas.openxmlformats.org/officeDocument/2006/relationships/notesSlide" Target="../notesSlides/notesSlide76.xml"/><Relationship Id="rId1" Type="http://schemas.openxmlformats.org/officeDocument/2006/relationships/slideLayout" Target="../slideLayouts/slideLayout12.xml"/><Relationship Id="rId6" Type="http://schemas.openxmlformats.org/officeDocument/2006/relationships/image" Target="../media/image118.svg"/><Relationship Id="rId5" Type="http://schemas.openxmlformats.org/officeDocument/2006/relationships/image" Target="../media/image10.png"/><Relationship Id="rId4" Type="http://schemas.openxmlformats.org/officeDocument/2006/relationships/image" Target="../media/image117.svg"/><Relationship Id="rId9" Type="http://schemas.openxmlformats.org/officeDocument/2006/relationships/image" Target="../media/image90.svg"/></Relationships>
</file>

<file path=ppt/slides/_rels/slide79.xml.rels><?xml version="1.0" encoding="UTF-8" standalone="yes"?>
<Relationships xmlns="http://schemas.openxmlformats.org/package/2006/relationships"><Relationship Id="rId3" Type="http://schemas.openxmlformats.org/officeDocument/2006/relationships/image" Target="../media/image120.svg"/><Relationship Id="rId2" Type="http://schemas.openxmlformats.org/officeDocument/2006/relationships/notesSlide" Target="../notesSlides/notesSlide77.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0.png"/></Relationships>
</file>

<file path=ppt/slides/_rels/slide80.xml.rels><?xml version="1.0" encoding="UTF-8" standalone="yes"?>
<Relationships xmlns="http://schemas.openxmlformats.org/package/2006/relationships"><Relationship Id="rId3" Type="http://schemas.openxmlformats.org/officeDocument/2006/relationships/image" Target="../media/image100.svg"/><Relationship Id="rId7" Type="http://schemas.openxmlformats.org/officeDocument/2006/relationships/image" Target="../media/image10.png"/><Relationship Id="rId2" Type="http://schemas.openxmlformats.org/officeDocument/2006/relationships/notesSlide" Target="../notesSlides/notesSlide78.xml"/><Relationship Id="rId1" Type="http://schemas.openxmlformats.org/officeDocument/2006/relationships/slideLayout" Target="../slideLayouts/slideLayout12.xml"/><Relationship Id="rId6" Type="http://schemas.openxmlformats.org/officeDocument/2006/relationships/image" Target="../media/image103.svg"/><Relationship Id="rId5" Type="http://schemas.openxmlformats.org/officeDocument/2006/relationships/image" Target="../media/image102.svg"/><Relationship Id="rId4" Type="http://schemas.openxmlformats.org/officeDocument/2006/relationships/image" Target="../media/image101.svg"/></Relationships>
</file>

<file path=ppt/slides/_rels/slide81.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22.jpeg"/><Relationship Id="rId2" Type="http://schemas.openxmlformats.org/officeDocument/2006/relationships/notesSlide" Target="../notesSlides/notesSlide79.xml"/><Relationship Id="rId1" Type="http://schemas.openxmlformats.org/officeDocument/2006/relationships/slideLayout" Target="../slideLayouts/slideLayout12.xml"/><Relationship Id="rId6" Type="http://schemas.openxmlformats.org/officeDocument/2006/relationships/image" Target="../media/image121.jpeg"/><Relationship Id="rId5" Type="http://schemas.openxmlformats.org/officeDocument/2006/relationships/image" Target="../media/image10.png"/><Relationship Id="rId4" Type="http://schemas.openxmlformats.org/officeDocument/2006/relationships/image" Target="../media/image8.svg"/></Relationships>
</file>

<file path=ppt/slides/_rels/slide8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0.xml"/><Relationship Id="rId1" Type="http://schemas.openxmlformats.org/officeDocument/2006/relationships/slideLayout" Target="../slideLayouts/slideLayout12.xml"/><Relationship Id="rId5" Type="http://schemas.openxmlformats.org/officeDocument/2006/relationships/image" Target="../media/image123.jpeg"/><Relationship Id="rId4" Type="http://schemas.openxmlformats.org/officeDocument/2006/relationships/image" Target="../media/image10.png"/></Relationships>
</file>

<file path=ppt/slides/_rels/slide8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1.xml"/><Relationship Id="rId1" Type="http://schemas.openxmlformats.org/officeDocument/2006/relationships/slideLayout" Target="../slideLayouts/slideLayout12.xml"/><Relationship Id="rId5" Type="http://schemas.openxmlformats.org/officeDocument/2006/relationships/image" Target="../media/image124.png"/><Relationship Id="rId4" Type="http://schemas.openxmlformats.org/officeDocument/2006/relationships/image" Target="../media/image110.png"/></Relationships>
</file>

<file path=ppt/slides/_rels/slide84.xml.rels><?xml version="1.0" encoding="UTF-8" standalone="yes"?>
<Relationships xmlns="http://schemas.openxmlformats.org/package/2006/relationships"><Relationship Id="rId3" Type="http://schemas.openxmlformats.org/officeDocument/2006/relationships/image" Target="../media/image108.svg"/><Relationship Id="rId7" Type="http://schemas.openxmlformats.org/officeDocument/2006/relationships/image" Target="../media/image1.png"/><Relationship Id="rId2" Type="http://schemas.openxmlformats.org/officeDocument/2006/relationships/notesSlide" Target="../notesSlides/notesSlide82.xml"/><Relationship Id="rId1" Type="http://schemas.openxmlformats.org/officeDocument/2006/relationships/slideLayout" Target="../slideLayouts/slideLayout12.xml"/><Relationship Id="rId6" Type="http://schemas.openxmlformats.org/officeDocument/2006/relationships/image" Target="../media/image94.svg"/><Relationship Id="rId5" Type="http://schemas.openxmlformats.org/officeDocument/2006/relationships/image" Target="../media/image93.svg"/><Relationship Id="rId4" Type="http://schemas.openxmlformats.org/officeDocument/2006/relationships/image" Target="../media/image92.svg"/></Relationships>
</file>

<file path=ppt/slides/_rels/slide8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3.xml"/><Relationship Id="rId1" Type="http://schemas.openxmlformats.org/officeDocument/2006/relationships/slideLayout" Target="../slideLayouts/slideLayout12.xml"/><Relationship Id="rId4" Type="http://schemas.openxmlformats.org/officeDocument/2006/relationships/image" Target="../media/image125.png"/></Relationships>
</file>

<file path=ppt/slides/_rels/slide8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6.jpeg"/><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84.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88.xml.rels><?xml version="1.0" encoding="UTF-8" standalone="yes"?>
<Relationships xmlns="http://schemas.openxmlformats.org/package/2006/relationships"><Relationship Id="rId8" Type="http://schemas.openxmlformats.org/officeDocument/2006/relationships/hyperlink" Target="https://soroptimist.imgix.net/05-for-members/club-management/forms/soroptimist-D&amp;O-information-flyer-ajg.pdf" TargetMode="External"/><Relationship Id="rId3" Type="http://schemas.openxmlformats.org/officeDocument/2006/relationships/image" Target="../media/image128.jpeg"/><Relationship Id="rId7" Type="http://schemas.openxmlformats.org/officeDocument/2006/relationships/hyperlink" Target="https://soroptimist.imgix.net/05-for-members/club-management/gallagher-certificate-request-form.docx" TargetMode="External"/><Relationship Id="rId2" Type="http://schemas.openxmlformats.org/officeDocument/2006/relationships/notesSlide" Target="../notesSlides/notesSlide85.xml"/><Relationship Id="rId1" Type="http://schemas.openxmlformats.org/officeDocument/2006/relationships/slideLayout" Target="../slideLayouts/slideLayout12.xml"/><Relationship Id="rId6" Type="http://schemas.openxmlformats.org/officeDocument/2006/relationships/hyperlink" Target="https://soroptimist.imgix.net/05-for-members/club-management/certificate-request-instructions.pdf" TargetMode="External"/><Relationship Id="rId5" Type="http://schemas.openxmlformats.org/officeDocument/2006/relationships/hyperlink" Target="https://soroptimist.imgix.net/05-for-members/club-management/club-region-insurance-overview.pdf" TargetMode="External"/><Relationship Id="rId4" Type="http://schemas.openxmlformats.org/officeDocument/2006/relationships/hyperlink" Target="https://blog.soroptimist.org/blog/changes-for-sias-club-and-region-insurance-program" TargetMode="External"/><Relationship Id="rId9" Type="http://schemas.openxmlformats.org/officeDocument/2006/relationships/image" Target="../media/image10.png"/></Relationships>
</file>

<file path=ppt/slides/_rels/slide89.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3.png"/><Relationship Id="rId2" Type="http://schemas.openxmlformats.org/officeDocument/2006/relationships/notesSlide" Target="../notesSlides/notesSlide86.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2.svg"/></Relationships>
</file>

<file path=ppt/slides/_rels/slide9.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4.png"/><Relationship Id="rId7" Type="http://schemas.openxmlformats.org/officeDocument/2006/relationships/image" Target="../media/image23.jpeg"/><Relationship Id="rId12"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2.jpeg"/><Relationship Id="rId11" Type="http://schemas.openxmlformats.org/officeDocument/2006/relationships/image" Target="../media/image27.jpeg"/><Relationship Id="rId5" Type="http://schemas.openxmlformats.org/officeDocument/2006/relationships/image" Target="../media/image21.png"/><Relationship Id="rId10" Type="http://schemas.openxmlformats.org/officeDocument/2006/relationships/image" Target="../media/image26.jpeg"/><Relationship Id="rId4" Type="http://schemas.openxmlformats.org/officeDocument/2006/relationships/image" Target="../media/image20.png"/><Relationship Id="rId9" Type="http://schemas.openxmlformats.org/officeDocument/2006/relationships/image" Target="../media/image25.jpeg"/></Relationships>
</file>

<file path=ppt/slides/_rels/slide9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87.xml"/><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8.svg"/></Relationships>
</file>

<file path=ppt/slides/_rels/slide9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8.xml"/><Relationship Id="rId1" Type="http://schemas.openxmlformats.org/officeDocument/2006/relationships/slideLayout" Target="../slideLayouts/slideLayout7.xml"/><Relationship Id="rId6" Type="http://schemas.openxmlformats.org/officeDocument/2006/relationships/image" Target="../media/image131.jpeg"/><Relationship Id="rId5" Type="http://schemas.openxmlformats.org/officeDocument/2006/relationships/image" Target="../media/image130.jpeg"/><Relationship Id="rId4" Type="http://schemas.openxmlformats.org/officeDocument/2006/relationships/image" Target="../media/image129.jpeg"/></Relationships>
</file>

<file path=ppt/slides/_rels/slide9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0.png"/><Relationship Id="rId7" Type="http://schemas.openxmlformats.org/officeDocument/2006/relationships/diagramQuickStyle" Target="../diagrams/quickStyle1.xml"/><Relationship Id="rId2" Type="http://schemas.openxmlformats.org/officeDocument/2006/relationships/notesSlide" Target="../notesSlides/notesSlide89.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43.png"/><Relationship Id="rId9" Type="http://schemas.microsoft.com/office/2007/relationships/diagramDrawing" Target="../diagrams/drawing1.xml"/></Relationships>
</file>

<file path=ppt/slides/_rels/slide93.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33.png"/><Relationship Id="rId2" Type="http://schemas.openxmlformats.org/officeDocument/2006/relationships/notesSlide" Target="../notesSlides/notesSlide90.xml"/><Relationship Id="rId1" Type="http://schemas.openxmlformats.org/officeDocument/2006/relationships/slideLayout" Target="../slideLayouts/slideLayout7.xml"/><Relationship Id="rId6" Type="http://schemas.openxmlformats.org/officeDocument/2006/relationships/image" Target="../media/image132.png"/><Relationship Id="rId5" Type="http://schemas.openxmlformats.org/officeDocument/2006/relationships/image" Target="../media/image43.png"/><Relationship Id="rId4" Type="http://schemas.openxmlformats.org/officeDocument/2006/relationships/image" Target="../media/image8.svg"/></Relationships>
</file>

<file path=ppt/slides/_rels/slide94.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134.svg"/><Relationship Id="rId7" Type="http://schemas.openxmlformats.org/officeDocument/2006/relationships/image" Target="../media/image94.svg"/><Relationship Id="rId2" Type="http://schemas.openxmlformats.org/officeDocument/2006/relationships/notesSlide" Target="../notesSlides/notesSlide91.xml"/><Relationship Id="rId1" Type="http://schemas.openxmlformats.org/officeDocument/2006/relationships/slideLayout" Target="../slideLayouts/slideLayout7.xml"/><Relationship Id="rId6" Type="http://schemas.openxmlformats.org/officeDocument/2006/relationships/image" Target="../media/image93.svg"/><Relationship Id="rId5" Type="http://schemas.openxmlformats.org/officeDocument/2006/relationships/image" Target="../media/image92.svg"/><Relationship Id="rId4" Type="http://schemas.openxmlformats.org/officeDocument/2006/relationships/image" Target="../media/image108.svg"/></Relationships>
</file>

<file path=ppt/slides/_rels/slide95.xml.rels><?xml version="1.0" encoding="UTF-8" standalone="yes"?>
<Relationships xmlns="http://schemas.openxmlformats.org/package/2006/relationships"><Relationship Id="rId8" Type="http://schemas.openxmlformats.org/officeDocument/2006/relationships/image" Target="../media/image138.svg"/><Relationship Id="rId3" Type="http://schemas.openxmlformats.org/officeDocument/2006/relationships/image" Target="../media/image40.png"/><Relationship Id="rId7" Type="http://schemas.openxmlformats.org/officeDocument/2006/relationships/image" Target="../media/image137.svg"/><Relationship Id="rId2" Type="http://schemas.openxmlformats.org/officeDocument/2006/relationships/notesSlide" Target="../notesSlides/notesSlide92.xml"/><Relationship Id="rId1" Type="http://schemas.openxmlformats.org/officeDocument/2006/relationships/slideLayout" Target="../slideLayouts/slideLayout7.xml"/><Relationship Id="rId6" Type="http://schemas.openxmlformats.org/officeDocument/2006/relationships/image" Target="../media/image136.svg"/><Relationship Id="rId11" Type="http://schemas.openxmlformats.org/officeDocument/2006/relationships/image" Target="../media/image141.svg"/><Relationship Id="rId5" Type="http://schemas.openxmlformats.org/officeDocument/2006/relationships/image" Target="../media/image135.png"/><Relationship Id="rId10" Type="http://schemas.openxmlformats.org/officeDocument/2006/relationships/image" Target="../media/image140.svg"/><Relationship Id="rId4" Type="http://schemas.openxmlformats.org/officeDocument/2006/relationships/image" Target="../media/image85.png"/><Relationship Id="rId9" Type="http://schemas.openxmlformats.org/officeDocument/2006/relationships/image" Target="../media/image139.svg"/></Relationships>
</file>

<file path=ppt/slides/_rels/slide96.xml.rels><?xml version="1.0" encoding="UTF-8" standalone="yes"?>
<Relationships xmlns="http://schemas.openxmlformats.org/package/2006/relationships"><Relationship Id="rId8" Type="http://schemas.openxmlformats.org/officeDocument/2006/relationships/image" Target="../media/image92.svg"/><Relationship Id="rId3" Type="http://schemas.openxmlformats.org/officeDocument/2006/relationships/image" Target="../media/image142.svg"/><Relationship Id="rId7" Type="http://schemas.openxmlformats.org/officeDocument/2006/relationships/image" Target="../media/image43.png"/><Relationship Id="rId2" Type="http://schemas.openxmlformats.org/officeDocument/2006/relationships/notesSlide" Target="../notesSlides/notesSlide93.xml"/><Relationship Id="rId1" Type="http://schemas.openxmlformats.org/officeDocument/2006/relationships/slideLayout" Target="../slideLayouts/slideLayout7.xml"/><Relationship Id="rId6" Type="http://schemas.openxmlformats.org/officeDocument/2006/relationships/image" Target="../media/image103.svg"/><Relationship Id="rId5" Type="http://schemas.openxmlformats.org/officeDocument/2006/relationships/image" Target="../media/image102.svg"/><Relationship Id="rId4" Type="http://schemas.openxmlformats.org/officeDocument/2006/relationships/image" Target="../media/image101.svg"/><Relationship Id="rId9" Type="http://schemas.openxmlformats.org/officeDocument/2006/relationships/image" Target="../media/image143.svg"/></Relationships>
</file>

<file path=ppt/slides/_rels/slide9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94.xml"/><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8.svg"/></Relationships>
</file>

<file path=ppt/slides/_rels/slide9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95.xml"/><Relationship Id="rId1" Type="http://schemas.openxmlformats.org/officeDocument/2006/relationships/slideLayout" Target="../slideLayouts/slideLayout7.xml"/><Relationship Id="rId6" Type="http://schemas.openxmlformats.org/officeDocument/2006/relationships/image" Target="../media/image144.png"/><Relationship Id="rId5" Type="http://schemas.openxmlformats.org/officeDocument/2006/relationships/image" Target="../media/image43.png"/><Relationship Id="rId4" Type="http://schemas.openxmlformats.org/officeDocument/2006/relationships/image" Target="../media/image8.svg"/></Relationships>
</file>

<file path=ppt/slides/_rels/slide99.xml.rels><?xml version="1.0" encoding="UTF-8" standalone="yes"?>
<Relationships xmlns="http://schemas.openxmlformats.org/package/2006/relationships"><Relationship Id="rId3" Type="http://schemas.openxmlformats.org/officeDocument/2006/relationships/image" Target="../media/image145.svg"/><Relationship Id="rId2" Type="http://schemas.openxmlformats.org/officeDocument/2006/relationships/notesSlide" Target="../notesSlides/notesSlide96.xml"/><Relationship Id="rId1" Type="http://schemas.openxmlformats.org/officeDocument/2006/relationships/slideLayout" Target="../slideLayouts/slideLayout7.xml"/><Relationship Id="rId5" Type="http://schemas.openxmlformats.org/officeDocument/2006/relationships/image" Target="../media/image8.svg"/><Relationship Id="rId4"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11155" y="5738464"/>
            <a:ext cx="19490417" cy="4840120"/>
          </a:xfrm>
          <a:custGeom>
            <a:avLst/>
            <a:gdLst/>
            <a:ahLst/>
            <a:cxnLst/>
            <a:rect l="l" t="t" r="r" b="b"/>
            <a:pathLst>
              <a:path w="19490417" h="4840120">
                <a:moveTo>
                  <a:pt x="0" y="0"/>
                </a:moveTo>
                <a:lnTo>
                  <a:pt x="19490416" y="0"/>
                </a:lnTo>
                <a:lnTo>
                  <a:pt x="19490416" y="4840120"/>
                </a:lnTo>
                <a:lnTo>
                  <a:pt x="0" y="4840120"/>
                </a:lnTo>
                <a:lnTo>
                  <a:pt x="0" y="0"/>
                </a:lnTo>
                <a:close/>
              </a:path>
            </a:pathLst>
          </a:custGeom>
          <a:blipFill>
            <a:blip r:embed="rId2">
              <a:alphaModFix amt="56000"/>
            </a:blip>
            <a:stretch>
              <a:fillRect/>
            </a:stretch>
          </a:blipFill>
        </p:spPr>
        <p:txBody>
          <a:bodyPr/>
          <a:lstStyle/>
          <a:p>
            <a:endParaRPr lang="en-US"/>
          </a:p>
        </p:txBody>
      </p:sp>
      <p:sp>
        <p:nvSpPr>
          <p:cNvPr id="3" name="Freeform 3"/>
          <p:cNvSpPr/>
          <p:nvPr/>
        </p:nvSpPr>
        <p:spPr>
          <a:xfrm>
            <a:off x="7832726" y="9369672"/>
            <a:ext cx="176421" cy="176421"/>
          </a:xfrm>
          <a:custGeom>
            <a:avLst/>
            <a:gdLst/>
            <a:ahLst/>
            <a:cxnLst/>
            <a:rect l="l" t="t" r="r" b="b"/>
            <a:pathLst>
              <a:path w="176421" h="176421">
                <a:moveTo>
                  <a:pt x="0" y="0"/>
                </a:moveTo>
                <a:lnTo>
                  <a:pt x="176421" y="0"/>
                </a:lnTo>
                <a:lnTo>
                  <a:pt x="176421" y="176421"/>
                </a:lnTo>
                <a:lnTo>
                  <a:pt x="0" y="17642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1028700" y="3013863"/>
            <a:ext cx="9376622" cy="3600449"/>
          </a:xfrm>
          <a:prstGeom prst="rect">
            <a:avLst/>
          </a:prstGeom>
        </p:spPr>
        <p:txBody>
          <a:bodyPr lIns="0" tIns="0" rIns="0" bIns="0" rtlCol="0" anchor="t">
            <a:spAutoFit/>
          </a:bodyPr>
          <a:lstStyle/>
          <a:p>
            <a:pPr algn="l">
              <a:lnSpc>
                <a:spcPts val="9299"/>
              </a:lnSpc>
            </a:pPr>
            <a:r>
              <a:rPr lang="en-US" sz="9999" b="1" dirty="0">
                <a:solidFill>
                  <a:srgbClr val="9674A5"/>
                </a:solidFill>
                <a:latin typeface="Verdana Bold"/>
                <a:ea typeface="Verdana Bold"/>
                <a:cs typeface="Verdana Bold"/>
                <a:sym typeface="Verdana Bold"/>
              </a:rPr>
              <a:t>2026-2028 Governors Orientation</a:t>
            </a:r>
          </a:p>
        </p:txBody>
      </p:sp>
      <p:sp>
        <p:nvSpPr>
          <p:cNvPr id="5" name="Freeform 5"/>
          <p:cNvSpPr/>
          <p:nvPr/>
        </p:nvSpPr>
        <p:spPr>
          <a:xfrm>
            <a:off x="9434053" y="0"/>
            <a:ext cx="8853947" cy="5533717"/>
          </a:xfrm>
          <a:custGeom>
            <a:avLst/>
            <a:gdLst/>
            <a:ahLst/>
            <a:cxnLst/>
            <a:rect l="l" t="t" r="r" b="b"/>
            <a:pathLst>
              <a:path w="8853947" h="5533717">
                <a:moveTo>
                  <a:pt x="0" y="0"/>
                </a:moveTo>
                <a:lnTo>
                  <a:pt x="8853947" y="0"/>
                </a:lnTo>
                <a:lnTo>
                  <a:pt x="8853947" y="5533717"/>
                </a:lnTo>
                <a:lnTo>
                  <a:pt x="0" y="5533717"/>
                </a:lnTo>
                <a:lnTo>
                  <a:pt x="0" y="0"/>
                </a:lnTo>
                <a:close/>
              </a:path>
            </a:pathLst>
          </a:custGeom>
          <a:blipFill>
            <a:blip r:embed="rId4">
              <a:alphaModFix amt="86000"/>
            </a:blip>
            <a:stretch>
              <a:fillRect/>
            </a:stretch>
          </a:blipFill>
        </p:spPr>
        <p:txBody>
          <a:bodyPr/>
          <a:lstStyle/>
          <a:p>
            <a:endParaRPr lang="en-US"/>
          </a:p>
        </p:txBody>
      </p:sp>
      <p:sp>
        <p:nvSpPr>
          <p:cNvPr id="6" name="Freeform 6"/>
          <p:cNvSpPr/>
          <p:nvPr/>
        </p:nvSpPr>
        <p:spPr>
          <a:xfrm>
            <a:off x="11811749" y="1185665"/>
            <a:ext cx="5101103" cy="5496259"/>
          </a:xfrm>
          <a:custGeom>
            <a:avLst/>
            <a:gdLst/>
            <a:ahLst/>
            <a:cxnLst/>
            <a:rect l="l" t="t" r="r" b="b"/>
            <a:pathLst>
              <a:path w="5101103" h="5496259">
                <a:moveTo>
                  <a:pt x="0" y="0"/>
                </a:moveTo>
                <a:lnTo>
                  <a:pt x="5101103" y="0"/>
                </a:lnTo>
                <a:lnTo>
                  <a:pt x="5101103" y="5496259"/>
                </a:lnTo>
                <a:lnTo>
                  <a:pt x="0" y="5496259"/>
                </a:lnTo>
                <a:lnTo>
                  <a:pt x="0" y="0"/>
                </a:lnTo>
                <a:close/>
              </a:path>
            </a:pathLst>
          </a:custGeom>
          <a:blipFill>
            <a:blip r:embed="rId5"/>
            <a:stretch>
              <a:fillRect/>
            </a:stretch>
          </a:blipFill>
        </p:spPr>
        <p:txBody>
          <a:bodyPr/>
          <a:lstStyle/>
          <a:p>
            <a:endParaRPr lang="en-US"/>
          </a:p>
        </p:txBody>
      </p:sp>
      <p:sp>
        <p:nvSpPr>
          <p:cNvPr id="7" name="TextBox 7"/>
          <p:cNvSpPr txBox="1"/>
          <p:nvPr/>
        </p:nvSpPr>
        <p:spPr>
          <a:xfrm>
            <a:off x="806858" y="9379197"/>
            <a:ext cx="7092543" cy="231492"/>
          </a:xfrm>
          <a:prstGeom prst="rect">
            <a:avLst/>
          </a:prstGeom>
        </p:spPr>
        <p:txBody>
          <a:bodyPr lIns="0" tIns="0" rIns="0" bIns="0" rtlCol="0" anchor="t">
            <a:spAutoFit/>
          </a:bodyPr>
          <a:lstStyle/>
          <a:p>
            <a:pPr algn="l">
              <a:lnSpc>
                <a:spcPts val="1857"/>
              </a:lnSpc>
            </a:pPr>
            <a:r>
              <a:rPr lang="en-US" sz="1629" b="1" spc="79" dirty="0">
                <a:solidFill>
                  <a:srgbClr val="293374"/>
                </a:solidFill>
                <a:latin typeface="Verdana Bold"/>
                <a:ea typeface="Verdana Bold"/>
                <a:cs typeface="Verdana Bold"/>
                <a:sym typeface="Verdana Bold"/>
              </a:rPr>
              <a:t>SOROPTIMIST INTERNATIONAL OF THE AMERICAS, INC</a:t>
            </a:r>
          </a:p>
        </p:txBody>
      </p:sp>
      <p:sp>
        <p:nvSpPr>
          <p:cNvPr id="8" name="TextBox 8"/>
          <p:cNvSpPr txBox="1"/>
          <p:nvPr/>
        </p:nvSpPr>
        <p:spPr>
          <a:xfrm>
            <a:off x="1028700" y="6596199"/>
            <a:ext cx="6493476" cy="1562100"/>
          </a:xfrm>
          <a:prstGeom prst="rect">
            <a:avLst/>
          </a:prstGeom>
        </p:spPr>
        <p:txBody>
          <a:bodyPr wrap="square" lIns="0" tIns="0" rIns="0" bIns="0" rtlCol="0" anchor="t">
            <a:spAutoFit/>
          </a:bodyPr>
          <a:lstStyle/>
          <a:p>
            <a:pPr algn="l">
              <a:lnSpc>
                <a:spcPts val="6299"/>
              </a:lnSpc>
            </a:pPr>
            <a:r>
              <a:rPr lang="en-US" sz="4500" dirty="0">
                <a:solidFill>
                  <a:srgbClr val="6699D1"/>
                </a:solidFill>
                <a:latin typeface="Verdana"/>
                <a:ea typeface="Verdana"/>
                <a:cs typeface="Verdana"/>
                <a:sym typeface="Verdana"/>
              </a:rPr>
              <a:t>Incheon, South Korea</a:t>
            </a:r>
          </a:p>
          <a:p>
            <a:pPr algn="l">
              <a:lnSpc>
                <a:spcPts val="6299"/>
              </a:lnSpc>
            </a:pPr>
            <a:r>
              <a:rPr lang="en-US" sz="4500" dirty="0">
                <a:solidFill>
                  <a:srgbClr val="6699D1"/>
                </a:solidFill>
                <a:latin typeface="Verdana"/>
                <a:ea typeface="Verdana"/>
                <a:cs typeface="Verdana"/>
                <a:sym typeface="Verdana"/>
              </a:rPr>
              <a:t>July 22, 2026</a:t>
            </a:r>
          </a:p>
        </p:txBody>
      </p:sp>
      <p:sp>
        <p:nvSpPr>
          <p:cNvPr id="9" name="Freeform 9"/>
          <p:cNvSpPr/>
          <p:nvPr/>
        </p:nvSpPr>
        <p:spPr>
          <a:xfrm>
            <a:off x="10765825" y="6497619"/>
            <a:ext cx="6980680" cy="2603716"/>
          </a:xfrm>
          <a:custGeom>
            <a:avLst/>
            <a:gdLst/>
            <a:ahLst/>
            <a:cxnLst/>
            <a:rect l="l" t="t" r="r" b="b"/>
            <a:pathLst>
              <a:path w="6980680" h="2603716">
                <a:moveTo>
                  <a:pt x="0" y="0"/>
                </a:moveTo>
                <a:lnTo>
                  <a:pt x="6980680" y="0"/>
                </a:lnTo>
                <a:lnTo>
                  <a:pt x="6980680" y="2603716"/>
                </a:lnTo>
                <a:lnTo>
                  <a:pt x="0" y="2603716"/>
                </a:lnTo>
                <a:lnTo>
                  <a:pt x="0" y="0"/>
                </a:lnTo>
                <a:close/>
              </a:path>
            </a:pathLst>
          </a:custGeom>
          <a:blipFill>
            <a:blip r:embed="rId6"/>
            <a:stretch>
              <a:fillRect t="-194883"/>
            </a:stretch>
          </a:blipFill>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525" y="-1142286"/>
            <a:ext cx="20002500" cy="13326666"/>
          </a:xfrm>
          <a:custGeom>
            <a:avLst/>
            <a:gdLst/>
            <a:ahLst/>
            <a:cxnLst/>
            <a:rect l="l" t="t" r="r" b="b"/>
            <a:pathLst>
              <a:path w="20002500" h="13326666">
                <a:moveTo>
                  <a:pt x="0" y="0"/>
                </a:moveTo>
                <a:lnTo>
                  <a:pt x="20002500" y="0"/>
                </a:lnTo>
                <a:lnTo>
                  <a:pt x="20002500" y="13326666"/>
                </a:lnTo>
                <a:lnTo>
                  <a:pt x="0" y="13326666"/>
                </a:lnTo>
                <a:lnTo>
                  <a:pt x="0" y="0"/>
                </a:lnTo>
                <a:close/>
              </a:path>
            </a:pathLst>
          </a:custGeom>
          <a:blipFill>
            <a:blip r:embed="rId3">
              <a:alphaModFix amt="70000"/>
            </a:blip>
            <a:stretch>
              <a:fillRect/>
            </a:stretch>
          </a:blipFill>
        </p:spPr>
        <p:txBody>
          <a:bodyPr/>
          <a:lstStyle/>
          <a:p>
            <a:endParaRPr lang="en-US"/>
          </a:p>
        </p:txBody>
      </p:sp>
      <p:sp>
        <p:nvSpPr>
          <p:cNvPr id="4" name="TextBox 4"/>
          <p:cNvSpPr txBox="1"/>
          <p:nvPr/>
        </p:nvSpPr>
        <p:spPr>
          <a:xfrm>
            <a:off x="1028700" y="1152525"/>
            <a:ext cx="16230600" cy="1952651"/>
          </a:xfrm>
          <a:prstGeom prst="rect">
            <a:avLst/>
          </a:prstGeom>
        </p:spPr>
        <p:txBody>
          <a:bodyPr lIns="0" tIns="0" rIns="0" bIns="0" rtlCol="0" anchor="t">
            <a:spAutoFit/>
          </a:bodyPr>
          <a:lstStyle/>
          <a:p>
            <a:pPr algn="ctr">
              <a:lnSpc>
                <a:spcPts val="7799"/>
              </a:lnSpc>
            </a:pPr>
            <a:r>
              <a:rPr lang="en-US" sz="6500" b="1">
                <a:solidFill>
                  <a:srgbClr val="9674A5"/>
                </a:solidFill>
                <a:latin typeface="Verdana Bold"/>
                <a:ea typeface="Verdana Bold"/>
                <a:cs typeface="Verdana Bold"/>
                <a:sym typeface="Verdana Bold"/>
              </a:rPr>
              <a:t>Together, we can transform the lives of women and girls!</a:t>
            </a:r>
          </a:p>
        </p:txBody>
      </p:sp>
      <p:sp>
        <p:nvSpPr>
          <p:cNvPr id="6" name="Freeform 4">
            <a:extLst>
              <a:ext uri="{FF2B5EF4-FFF2-40B4-BE49-F238E27FC236}">
                <a16:creationId xmlns:a16="http://schemas.microsoft.com/office/drawing/2014/main" id="{5B33180D-195E-8FD9-D705-AFFC707C2984}"/>
              </a:ext>
            </a:extLst>
          </p:cNvPr>
          <p:cNvSpPr/>
          <p:nvPr/>
        </p:nvSpPr>
        <p:spPr>
          <a:xfrm>
            <a:off x="14884714" y="9334500"/>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en-US"/>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3"/>
                </a:ext>
              </a:extLst>
            </a:blip>
            <a:stretch>
              <a:fillRect l="-151" r="-15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Freeform 7"/>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l="-198" r="-19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8" name="Picture 7" descr="A qr code on a white background&#10;&#10;AI-generated content may be incorrect.">
            <a:extLst>
              <a:ext uri="{FF2B5EF4-FFF2-40B4-BE49-F238E27FC236}">
                <a16:creationId xmlns:a16="http://schemas.microsoft.com/office/drawing/2014/main" id="{61FB1AFE-5582-AAE8-434D-CBBA974EF2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791100" y="2476500"/>
            <a:ext cx="3770662" cy="3770662"/>
          </a:xfrm>
          <a:prstGeom prst="rect">
            <a:avLst/>
          </a:prstGeom>
        </p:spPr>
      </p:pic>
      <p:sp>
        <p:nvSpPr>
          <p:cNvPr id="9" name="TextBox 6">
            <a:extLst>
              <a:ext uri="{FF2B5EF4-FFF2-40B4-BE49-F238E27FC236}">
                <a16:creationId xmlns:a16="http://schemas.microsoft.com/office/drawing/2014/main" id="{CF222486-6B87-0AE1-A3C6-C12E1F72C8FA}"/>
              </a:ext>
            </a:extLst>
          </p:cNvPr>
          <p:cNvSpPr txBox="1"/>
          <p:nvPr/>
        </p:nvSpPr>
        <p:spPr>
          <a:xfrm>
            <a:off x="10896600" y="5884354"/>
            <a:ext cx="7734204" cy="1554272"/>
          </a:xfrm>
          <a:prstGeom prst="rect">
            <a:avLst/>
          </a:prstGeom>
        </p:spPr>
        <p:txBody>
          <a:bodyPr wrap="square" lIns="0" tIns="0" rIns="0" bIns="0" rtlCol="0" anchor="t">
            <a:spAutoFit/>
          </a:bodyPr>
          <a:lstStyle/>
          <a:p>
            <a:pPr marL="0" marR="0" lvl="0" indent="0" algn="ctr" defTabSz="914400" rtl="0" eaLnBrk="1" fontAlgn="auto" latinLnBrk="0" hangingPunct="1">
              <a:lnSpc>
                <a:spcPts val="7799"/>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293374"/>
                </a:solidFill>
                <a:effectLst/>
                <a:uLnTx/>
                <a:uFillTx/>
                <a:latin typeface="Effra"/>
                <a:ea typeface="Effra"/>
                <a:cs typeface="Effra"/>
                <a:sym typeface="Effra"/>
              </a:rPr>
              <a:t>Scan the QR Code to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293374"/>
                </a:solidFill>
                <a:effectLst/>
                <a:uLnTx/>
                <a:uFillTx/>
                <a:latin typeface="Effra"/>
                <a:ea typeface="Effra"/>
                <a:cs typeface="Effra"/>
                <a:sym typeface="Effra"/>
              </a:rPr>
              <a:t>Book a Meeting with Us!</a:t>
            </a:r>
          </a:p>
        </p:txBody>
      </p:sp>
      <p:sp>
        <p:nvSpPr>
          <p:cNvPr id="10" name="Title 1">
            <a:extLst>
              <a:ext uri="{FF2B5EF4-FFF2-40B4-BE49-F238E27FC236}">
                <a16:creationId xmlns:a16="http://schemas.microsoft.com/office/drawing/2014/main" id="{05027438-B71B-DD95-3CC4-E2FDFFF5D1F7}"/>
              </a:ext>
            </a:extLst>
          </p:cNvPr>
          <p:cNvSpPr txBox="1">
            <a:spLocks/>
          </p:cNvSpPr>
          <p:nvPr/>
        </p:nvSpPr>
        <p:spPr bwMode="gray">
          <a:xfrm>
            <a:off x="7140380" y="3096526"/>
            <a:ext cx="5132974" cy="3207063"/>
          </a:xfrm>
          <a:prstGeom prst="rect">
            <a:avLst/>
          </a:prstGeom>
        </p:spPr>
        <p:txBody>
          <a:bodyPr vert="horz" lIns="91440" tIns="45720" rIns="91440" bIns="45720" rtlCol="0" anchor="ctr">
            <a:normAutofit fontScale="85000" lnSpcReduction="10000"/>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a:ea typeface="+mj-ea"/>
                <a:cs typeface="+mj-cs"/>
                <a:hlinkClick r:id="rId6"/>
              </a:rPr>
              <a:t>Erica@soroptimist.org</a:t>
            </a:r>
            <a:endParaRPr kumimoji="0" lang="en-US" sz="3600" b="0" i="0" u="none" strike="noStrike" kern="1200" cap="none" spc="0" normalizeH="0" baseline="0" noProof="0" dirty="0">
              <a:ln>
                <a:noFill/>
              </a:ln>
              <a:solidFill>
                <a:prstClr val="black"/>
              </a:solidFill>
              <a:effectLst/>
              <a:uLnTx/>
              <a:uFillTx/>
              <a:latin typeface="Calibri"/>
              <a:ea typeface="+mj-ea"/>
              <a:cs typeface="+mj-cs"/>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a:ea typeface="+mj-ea"/>
                <a:cs typeface="+mj-cs"/>
                <a:hlinkClick r:id="rId7"/>
              </a:rPr>
              <a:t>Ilana@soroptimist.org</a:t>
            </a:r>
            <a:endParaRPr kumimoji="0" lang="en-US" sz="3600" b="0" i="0" u="none" strike="noStrike" kern="1200" cap="none" spc="0" normalizeH="0" baseline="0" noProof="0" dirty="0">
              <a:ln>
                <a:noFill/>
              </a:ln>
              <a:solidFill>
                <a:prstClr val="black"/>
              </a:solidFill>
              <a:effectLst/>
              <a:uLnTx/>
              <a:uFillTx/>
              <a:latin typeface="Calibri"/>
              <a:ea typeface="+mj-ea"/>
              <a:cs typeface="+mj-cs"/>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a:ea typeface="+mj-ea"/>
                <a:cs typeface="+mj-cs"/>
                <a:hlinkClick r:id="rId8"/>
              </a:rPr>
              <a:t>brooke@soroptimist.org</a:t>
            </a:r>
            <a:endParaRPr kumimoji="0" lang="en-US" sz="3600" b="0" i="0" u="none" strike="noStrike" kern="1200" cap="none" spc="0" normalizeH="0" baseline="0" noProof="0" dirty="0">
              <a:ln>
                <a:noFill/>
              </a:ln>
              <a:solidFill>
                <a:prstClr val="black"/>
              </a:solidFill>
              <a:effectLst/>
              <a:uLnTx/>
              <a:uFillTx/>
              <a:latin typeface="Calibri"/>
              <a:ea typeface="+mj-ea"/>
              <a:cs typeface="+mj-cs"/>
            </a:endParaRP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a:ea typeface="+mj-ea"/>
              <a:cs typeface="+mj-cs"/>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a:ea typeface="+mj-ea"/>
                <a:cs typeface="+mj-cs"/>
              </a:rPr>
              <a:t>Or</a:t>
            </a: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Calibri"/>
              <a:ea typeface="+mj-ea"/>
              <a:cs typeface="+mj-cs"/>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a:ea typeface="+mj-ea"/>
                <a:cs typeface="+mj-cs"/>
                <a:hlinkClick r:id="rId9">
                  <a:extLst>
                    <a:ext uri="{A12FA001-AC4F-418D-AE19-62706E023703}">
                      <ahyp:hlinkClr xmlns:ahyp="http://schemas.microsoft.com/office/drawing/2018/hyperlinkcolor" val="tx"/>
                    </a:ext>
                  </a:extLst>
                </a:hlinkClick>
              </a:rPr>
              <a:t>development@soroptimist.org</a:t>
            </a:r>
            <a:endParaRPr kumimoji="0" lang="en-US" sz="3600" b="0" i="0" u="none" strike="noStrike" kern="1200" cap="none" spc="0" normalizeH="0" baseline="0" noProof="0" dirty="0">
              <a:ln>
                <a:noFill/>
              </a:ln>
              <a:solidFill>
                <a:prstClr val="black"/>
              </a:solidFill>
              <a:effectLst/>
              <a:uLnTx/>
              <a:uFillTx/>
              <a:latin typeface="Calibri"/>
              <a:ea typeface="+mj-ea"/>
              <a:cs typeface="+mj-cs"/>
            </a:endParaRP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a:ea typeface="+mj-ea"/>
              <a:cs typeface="+mj-cs"/>
            </a:endParaRPr>
          </a:p>
        </p:txBody>
      </p:sp>
      <p:pic>
        <p:nvPicPr>
          <p:cNvPr id="11" name="Picture 2" descr="Free Vector | We are all in this together lettering">
            <a:extLst>
              <a:ext uri="{FF2B5EF4-FFF2-40B4-BE49-F238E27FC236}">
                <a16:creationId xmlns:a16="http://schemas.microsoft.com/office/drawing/2014/main" id="{F7105758-2CBF-BFF9-1274-2EA826826F6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34995" y="2892278"/>
            <a:ext cx="5854090" cy="576782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9">
            <a:extLst>
              <a:ext uri="{FF2B5EF4-FFF2-40B4-BE49-F238E27FC236}">
                <a16:creationId xmlns:a16="http://schemas.microsoft.com/office/drawing/2014/main" id="{36838118-A9D5-668B-0E04-295B1657A324}"/>
              </a:ext>
            </a:extLst>
          </p:cNvPr>
          <p:cNvSpPr txBox="1"/>
          <p:nvPr/>
        </p:nvSpPr>
        <p:spPr>
          <a:xfrm>
            <a:off x="1034995" y="985460"/>
            <a:ext cx="11953110" cy="1000274"/>
          </a:xfrm>
          <a:prstGeom prst="rect">
            <a:avLst/>
          </a:prstGeom>
        </p:spPr>
        <p:txBody>
          <a:bodyPr wrap="square" lIns="0" tIns="0" rIns="0" bIns="0" rtlCol="0" anchor="t">
            <a:spAutoFit/>
          </a:bodyPr>
          <a:lstStyle/>
          <a:p>
            <a:pPr marL="0" marR="0" lvl="0" indent="0" algn="just" defTabSz="914400" rtl="0" eaLnBrk="1" fontAlgn="auto" latinLnBrk="0" hangingPunct="1">
              <a:lnSpc>
                <a:spcPts val="7799"/>
              </a:lnSpc>
              <a:spcBef>
                <a:spcPts val="0"/>
              </a:spcBef>
              <a:spcAft>
                <a:spcPts val="0"/>
              </a:spcAft>
              <a:buClrTx/>
              <a:buSzTx/>
              <a:buFontTx/>
              <a:buNone/>
              <a:tabLst/>
              <a:defRPr/>
            </a:pPr>
            <a:r>
              <a:rPr kumimoji="0" lang="en-US" sz="6500" b="0" i="0" u="none" strike="noStrike" kern="1200" cap="none" spc="0" normalizeH="0" baseline="0" noProof="0" dirty="0">
                <a:ln>
                  <a:noFill/>
                </a:ln>
                <a:solidFill>
                  <a:srgbClr val="9674A5"/>
                </a:solidFill>
                <a:effectLst/>
                <a:uLnTx/>
                <a:uFillTx/>
                <a:latin typeface="Effra"/>
                <a:ea typeface="Effra"/>
                <a:cs typeface="Effra"/>
                <a:sym typeface="Effra"/>
              </a:rPr>
              <a:t>Contact Us</a:t>
            </a:r>
          </a:p>
        </p:txBody>
      </p:sp>
    </p:spTree>
    <p:extLst>
      <p:ext uri="{BB962C8B-B14F-4D97-AF65-F5344CB8AC3E}">
        <p14:creationId xmlns:p14="http://schemas.microsoft.com/office/powerpoint/2010/main" val="223413282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gradFill rotWithShape="1">
          <a:gsLst>
            <a:gs pos="0">
              <a:srgbClr val="6599D1">
                <a:alpha val="100000"/>
              </a:srgbClr>
            </a:gs>
            <a:gs pos="100000">
              <a:srgbClr val="DB5E5B">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rot="3655693">
            <a:off x="9202753" y="5126191"/>
            <a:ext cx="9484787" cy="11364773"/>
          </a:xfrm>
          <a:custGeom>
            <a:avLst/>
            <a:gdLst/>
            <a:ahLst/>
            <a:cxnLst/>
            <a:rect l="l" t="t" r="r" b="b"/>
            <a:pathLst>
              <a:path w="9484787" h="11364773">
                <a:moveTo>
                  <a:pt x="0" y="0"/>
                </a:moveTo>
                <a:lnTo>
                  <a:pt x="9484788" y="0"/>
                </a:lnTo>
                <a:lnTo>
                  <a:pt x="9484788" y="11364773"/>
                </a:lnTo>
                <a:lnTo>
                  <a:pt x="0" y="11364773"/>
                </a:lnTo>
                <a:lnTo>
                  <a:pt x="0" y="0"/>
                </a:lnTo>
                <a:close/>
              </a:path>
            </a:pathLst>
          </a:custGeom>
          <a:blipFill>
            <a:blip r:embed="rId3">
              <a:alphaModFix amt="19999"/>
            </a:blip>
            <a:stretch>
              <a:fillRect l="-9171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grpSp>
        <p:nvGrpSpPr>
          <p:cNvPr id="3" name="Group 3"/>
          <p:cNvGrpSpPr/>
          <p:nvPr/>
        </p:nvGrpSpPr>
        <p:grpSpPr>
          <a:xfrm>
            <a:off x="7736400" y="-254765"/>
            <a:ext cx="9522900" cy="8877530"/>
            <a:chOff x="0" y="0"/>
            <a:chExt cx="736600" cy="686680"/>
          </a:xfrm>
        </p:grpSpPr>
        <p:sp>
          <p:nvSpPr>
            <p:cNvPr id="4" name="Freeform 4"/>
            <p:cNvSpPr/>
            <p:nvPr/>
          </p:nvSpPr>
          <p:spPr>
            <a:xfrm>
              <a:off x="0" y="0"/>
              <a:ext cx="736600" cy="686680"/>
            </a:xfrm>
            <a:custGeom>
              <a:avLst/>
              <a:gdLst/>
              <a:ahLst/>
              <a:cxnLst/>
              <a:rect l="l" t="t" r="r" b="b"/>
              <a:pathLst>
                <a:path w="736600" h="686680">
                  <a:moveTo>
                    <a:pt x="736600" y="0"/>
                  </a:moveTo>
                  <a:lnTo>
                    <a:pt x="736600" y="686680"/>
                  </a:lnTo>
                  <a:lnTo>
                    <a:pt x="368300" y="559680"/>
                  </a:lnTo>
                  <a:lnTo>
                    <a:pt x="0" y="686680"/>
                  </a:lnTo>
                  <a:lnTo>
                    <a:pt x="0" y="0"/>
                  </a:lnTo>
                  <a:lnTo>
                    <a:pt x="736600" y="0"/>
                  </a:lnTo>
                  <a:close/>
                </a:path>
              </a:pathLst>
            </a:custGeom>
            <a:solidFill>
              <a:srgbClr val="38456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5" name="TextBox 5"/>
            <p:cNvSpPr txBox="1"/>
            <p:nvPr/>
          </p:nvSpPr>
          <p:spPr>
            <a:xfrm>
              <a:off x="0" y="-47625"/>
              <a:ext cx="736600" cy="60730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grpSp>
      <p:sp>
        <p:nvSpPr>
          <p:cNvPr id="6" name="Freeform 6"/>
          <p:cNvSpPr/>
          <p:nvPr/>
        </p:nvSpPr>
        <p:spPr>
          <a:xfrm>
            <a:off x="0" y="-459544"/>
            <a:ext cx="7357999" cy="14076426"/>
          </a:xfrm>
          <a:custGeom>
            <a:avLst/>
            <a:gdLst/>
            <a:ahLst/>
            <a:cxnLst/>
            <a:rect l="l" t="t" r="r" b="b"/>
            <a:pathLst>
              <a:path w="7357999" h="14076426">
                <a:moveTo>
                  <a:pt x="0" y="0"/>
                </a:moveTo>
                <a:lnTo>
                  <a:pt x="7357999" y="0"/>
                </a:lnTo>
                <a:lnTo>
                  <a:pt x="7357999" y="14076426"/>
                </a:lnTo>
                <a:lnTo>
                  <a:pt x="0" y="14076426"/>
                </a:lnTo>
                <a:lnTo>
                  <a:pt x="0" y="0"/>
                </a:lnTo>
                <a:close/>
              </a:path>
            </a:pathLst>
          </a:custGeom>
          <a:blipFill>
            <a:blip r:embed="rId4">
              <a:alphaModFix amt="18999"/>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7" name="TextBox 7"/>
          <p:cNvSpPr txBox="1"/>
          <p:nvPr/>
        </p:nvSpPr>
        <p:spPr>
          <a:xfrm>
            <a:off x="7918735" y="3527423"/>
            <a:ext cx="9158230" cy="2093807"/>
          </a:xfrm>
          <a:prstGeom prst="rect">
            <a:avLst/>
          </a:prstGeom>
        </p:spPr>
        <p:txBody>
          <a:bodyPr lIns="0" tIns="0" rIns="0" bIns="0" rtlCol="0" anchor="t">
            <a:spAutoFit/>
          </a:bodyPr>
          <a:lstStyle/>
          <a:p>
            <a:pPr marL="0" marR="0" lvl="0" indent="0" algn="ctr" defTabSz="914400" rtl="0" eaLnBrk="1" fontAlgn="auto" latinLnBrk="0" hangingPunct="1">
              <a:lnSpc>
                <a:spcPts val="12258"/>
              </a:lnSpc>
              <a:spcBef>
                <a:spcPts val="0"/>
              </a:spcBef>
              <a:spcAft>
                <a:spcPts val="0"/>
              </a:spcAft>
              <a:buClrTx/>
              <a:buSzTx/>
              <a:buFontTx/>
              <a:buNone/>
              <a:tabLst/>
              <a:defRPr/>
            </a:pPr>
            <a:r>
              <a:rPr kumimoji="0" lang="en-US" sz="24516" b="1" i="0" u="none" strike="noStrike" kern="1200" cap="none" spc="0" normalizeH="0" baseline="0" noProof="0">
                <a:ln>
                  <a:noFill/>
                </a:ln>
                <a:solidFill>
                  <a:srgbClr val="FFFFFF"/>
                </a:solidFill>
                <a:effectLst/>
                <a:uLnTx/>
                <a:uFillTx/>
                <a:latin typeface="Verdana Bold"/>
                <a:ea typeface="Verdana Bold"/>
                <a:cs typeface="Verdana Bold"/>
                <a:sym typeface="Verdana Bold"/>
              </a:rPr>
              <a:t>Q&amp;A</a:t>
            </a:r>
          </a:p>
        </p:txBody>
      </p:sp>
    </p:spTree>
    <p:extLst>
      <p:ext uri="{BB962C8B-B14F-4D97-AF65-F5344CB8AC3E}">
        <p14:creationId xmlns:p14="http://schemas.microsoft.com/office/powerpoint/2010/main" val="27493762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11155" y="5738464"/>
            <a:ext cx="19490417" cy="4840120"/>
          </a:xfrm>
          <a:custGeom>
            <a:avLst/>
            <a:gdLst/>
            <a:ahLst/>
            <a:cxnLst/>
            <a:rect l="l" t="t" r="r" b="b"/>
            <a:pathLst>
              <a:path w="19490417" h="4840120">
                <a:moveTo>
                  <a:pt x="0" y="0"/>
                </a:moveTo>
                <a:lnTo>
                  <a:pt x="19490416" y="0"/>
                </a:lnTo>
                <a:lnTo>
                  <a:pt x="19490416" y="4840120"/>
                </a:lnTo>
                <a:lnTo>
                  <a:pt x="0" y="4840120"/>
                </a:lnTo>
                <a:lnTo>
                  <a:pt x="0" y="0"/>
                </a:lnTo>
                <a:close/>
              </a:path>
            </a:pathLst>
          </a:custGeom>
          <a:blipFill>
            <a:blip r:embed="rId3">
              <a:alphaModFix amt="56000"/>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a:off x="7832726" y="9369672"/>
            <a:ext cx="176421" cy="176421"/>
          </a:xfrm>
          <a:custGeom>
            <a:avLst/>
            <a:gdLst/>
            <a:ahLst/>
            <a:cxnLst/>
            <a:rect l="l" t="t" r="r" b="b"/>
            <a:pathLst>
              <a:path w="176421" h="176421">
                <a:moveTo>
                  <a:pt x="0" y="0"/>
                </a:moveTo>
                <a:lnTo>
                  <a:pt x="176421" y="0"/>
                </a:lnTo>
                <a:lnTo>
                  <a:pt x="176421" y="176421"/>
                </a:lnTo>
                <a:lnTo>
                  <a:pt x="0" y="17642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p:cNvSpPr txBox="1"/>
          <p:nvPr/>
        </p:nvSpPr>
        <p:spPr>
          <a:xfrm>
            <a:off x="1028699" y="3637443"/>
            <a:ext cx="10783049" cy="553998"/>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srgbClr val="6699D1"/>
                </a:solidFill>
                <a:effectLst/>
                <a:uLnTx/>
                <a:uFillTx/>
                <a:latin typeface="Verdana"/>
                <a:ea typeface="Verdana"/>
                <a:cs typeface="+mn-cs"/>
                <a:sym typeface="Verdana Bold"/>
              </a:rPr>
              <a:t>Strengthening Our Voice Together</a:t>
            </a:r>
          </a:p>
        </p:txBody>
      </p:sp>
      <p:sp>
        <p:nvSpPr>
          <p:cNvPr id="5" name="Freeform 5"/>
          <p:cNvSpPr/>
          <p:nvPr/>
        </p:nvSpPr>
        <p:spPr>
          <a:xfrm>
            <a:off x="9434053" y="0"/>
            <a:ext cx="8853947" cy="5533717"/>
          </a:xfrm>
          <a:custGeom>
            <a:avLst/>
            <a:gdLst/>
            <a:ahLst/>
            <a:cxnLst/>
            <a:rect l="l" t="t" r="r" b="b"/>
            <a:pathLst>
              <a:path w="8853947" h="5533717">
                <a:moveTo>
                  <a:pt x="0" y="0"/>
                </a:moveTo>
                <a:lnTo>
                  <a:pt x="8853947" y="0"/>
                </a:lnTo>
                <a:lnTo>
                  <a:pt x="8853947" y="5533717"/>
                </a:lnTo>
                <a:lnTo>
                  <a:pt x="0" y="5533717"/>
                </a:lnTo>
                <a:lnTo>
                  <a:pt x="0" y="0"/>
                </a:lnTo>
                <a:close/>
              </a:path>
            </a:pathLst>
          </a:custGeom>
          <a:blipFill>
            <a:blip r:embed="rId5">
              <a:alphaModFix amt="86000"/>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11811749" y="1185665"/>
            <a:ext cx="5101103" cy="5496259"/>
          </a:xfrm>
          <a:custGeom>
            <a:avLst/>
            <a:gdLst/>
            <a:ahLst/>
            <a:cxnLst/>
            <a:rect l="l" t="t" r="r" b="b"/>
            <a:pathLst>
              <a:path w="5101103" h="5496259">
                <a:moveTo>
                  <a:pt x="0" y="0"/>
                </a:moveTo>
                <a:lnTo>
                  <a:pt x="5101103" y="0"/>
                </a:lnTo>
                <a:lnTo>
                  <a:pt x="5101103" y="5496259"/>
                </a:lnTo>
                <a:lnTo>
                  <a:pt x="0" y="5496259"/>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7"/>
          <p:cNvSpPr txBox="1"/>
          <p:nvPr/>
        </p:nvSpPr>
        <p:spPr>
          <a:xfrm>
            <a:off x="806858" y="9379197"/>
            <a:ext cx="7092543" cy="231492"/>
          </a:xfrm>
          <a:prstGeom prst="rect">
            <a:avLst/>
          </a:prstGeom>
        </p:spPr>
        <p:txBody>
          <a:bodyPr lIns="0" tIns="0" rIns="0" bIns="0" rtlCol="0" anchor="t">
            <a:spAutoFit/>
          </a:bodyPr>
          <a:lstStyle/>
          <a:p>
            <a:pPr marL="0" marR="0" lvl="0" indent="0" algn="l" defTabSz="914400" rtl="0" eaLnBrk="1" fontAlgn="auto" latinLnBrk="0" hangingPunct="1">
              <a:lnSpc>
                <a:spcPts val="1857"/>
              </a:lnSpc>
              <a:spcBef>
                <a:spcPts val="0"/>
              </a:spcBef>
              <a:spcAft>
                <a:spcPts val="0"/>
              </a:spcAft>
              <a:buClrTx/>
              <a:buSzTx/>
              <a:buFontTx/>
              <a:buNone/>
              <a:tabLst/>
              <a:defRPr/>
            </a:pPr>
            <a:r>
              <a:rPr kumimoji="0" lang="en-US" sz="1629" b="1" i="0" u="none" strike="noStrike" kern="1200" cap="none" spc="79" normalizeH="0" baseline="0" noProof="0">
                <a:ln>
                  <a:noFill/>
                </a:ln>
                <a:solidFill>
                  <a:srgbClr val="293374"/>
                </a:solidFill>
                <a:effectLst/>
                <a:uLnTx/>
                <a:uFillTx/>
                <a:latin typeface="Verdana Bold"/>
                <a:ea typeface="Verdana Bold"/>
                <a:cs typeface="Verdana Bold"/>
                <a:sym typeface="Verdana Bold"/>
              </a:rPr>
              <a:t>SOROPTIMIST INTERNATIONAL OF THE AMERICAS, INC</a:t>
            </a:r>
          </a:p>
        </p:txBody>
      </p:sp>
      <p:sp>
        <p:nvSpPr>
          <p:cNvPr id="8" name="TextBox 8"/>
          <p:cNvSpPr txBox="1"/>
          <p:nvPr/>
        </p:nvSpPr>
        <p:spPr>
          <a:xfrm>
            <a:off x="1114425" y="4838700"/>
            <a:ext cx="7032150" cy="2803075"/>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0" i="0" u="none" strike="noStrike" kern="1200" cap="none" spc="0" normalizeH="0" baseline="0" noProof="0" dirty="0">
                <a:ln>
                  <a:noFill/>
                </a:ln>
                <a:solidFill>
                  <a:srgbClr val="6699D1"/>
                </a:solidFill>
                <a:effectLst/>
                <a:uLnTx/>
                <a:uFillTx/>
                <a:latin typeface="Verdana"/>
                <a:ea typeface="Verdana"/>
                <a:cs typeface="+mn-cs"/>
              </a:rPr>
              <a:t>Laurie Sutton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0" i="0" u="none" strike="noStrike" kern="1200" cap="none" spc="0" normalizeH="0" baseline="0" noProof="0" dirty="0">
                <a:ln>
                  <a:noFill/>
                </a:ln>
                <a:solidFill>
                  <a:srgbClr val="6699D1"/>
                </a:solidFill>
                <a:effectLst/>
                <a:uLnTx/>
                <a:uFillTx/>
                <a:latin typeface="Verdana"/>
                <a:ea typeface="Verdana"/>
                <a:cs typeface="+mn-cs"/>
              </a:rPr>
              <a:t>Manager, Marketing &amp; Communications</a:t>
            </a:r>
          </a:p>
          <a:p>
            <a:pPr marL="0" marR="0" lvl="0" indent="0" algn="l" defTabSz="914400" rtl="0" eaLnBrk="1" fontAlgn="auto" latinLnBrk="0" hangingPunct="1">
              <a:lnSpc>
                <a:spcPts val="6299"/>
              </a:lnSpc>
              <a:spcBef>
                <a:spcPts val="0"/>
              </a:spcBef>
              <a:spcAft>
                <a:spcPts val="0"/>
              </a:spcAft>
              <a:buClrTx/>
              <a:buSzTx/>
              <a:buFontTx/>
              <a:buNone/>
              <a:tabLst/>
              <a:defRPr/>
            </a:pPr>
            <a:endParaRPr kumimoji="0" lang="en-US" sz="4500" b="0" i="0" u="none" strike="noStrike" kern="1200" cap="none" spc="0" normalizeH="0" baseline="0" noProof="0" dirty="0">
              <a:ln>
                <a:noFill/>
              </a:ln>
              <a:solidFill>
                <a:srgbClr val="6699D1"/>
              </a:solidFill>
              <a:effectLst/>
              <a:uLnTx/>
              <a:uFillTx/>
              <a:latin typeface="Verdana"/>
              <a:ea typeface="Verdana"/>
              <a:cs typeface="Verdana"/>
              <a:sym typeface="Verdana"/>
            </a:endParaRPr>
          </a:p>
        </p:txBody>
      </p:sp>
      <p:sp>
        <p:nvSpPr>
          <p:cNvPr id="10" name="TextBox 10"/>
          <p:cNvSpPr txBox="1"/>
          <p:nvPr/>
        </p:nvSpPr>
        <p:spPr>
          <a:xfrm>
            <a:off x="1031655" y="1157287"/>
            <a:ext cx="9179145" cy="2462213"/>
          </a:xfrm>
          <a:prstGeom prst="rect">
            <a:avLst/>
          </a:prstGeom>
        </p:spPr>
        <p:txBody>
          <a:bodyPr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9674A5"/>
                </a:solidFill>
                <a:effectLst/>
                <a:uLnTx/>
                <a:uFillTx/>
                <a:latin typeface="Verdana" panose="020B0604030504040204" pitchFamily="34" charset="0"/>
                <a:ea typeface="Verdana" panose="020B0604030504040204" pitchFamily="34" charset="0"/>
                <a:cs typeface="+mn-cs"/>
                <a:sym typeface="Verdana Bold"/>
              </a:rPr>
              <a:t>Branding &amp; Public Awareness:</a:t>
            </a:r>
            <a:endParaRPr kumimoji="0" lang="en-US" sz="3600" b="1" i="0" u="none" strike="noStrike" kern="1200" cap="none" spc="0" normalizeH="0" baseline="0" noProof="0" dirty="0">
              <a:ln>
                <a:noFill/>
              </a:ln>
              <a:solidFill>
                <a:srgbClr val="DB5D5A"/>
              </a:solidFill>
              <a:effectLst/>
              <a:uLnTx/>
              <a:uFillTx/>
              <a:latin typeface="Verdana Bold"/>
              <a:ea typeface="Verdana Bold"/>
              <a:cs typeface="Verdana Bold"/>
              <a:sym typeface="Verdana Bold"/>
            </a:endParaRPr>
          </a:p>
        </p:txBody>
      </p:sp>
      <p:sp>
        <p:nvSpPr>
          <p:cNvPr id="12" name="Freeform 9">
            <a:extLst>
              <a:ext uri="{FF2B5EF4-FFF2-40B4-BE49-F238E27FC236}">
                <a16:creationId xmlns:a16="http://schemas.microsoft.com/office/drawing/2014/main" id="{68FF6EB6-874F-24A6-9A6E-BC0213EFF4E4}"/>
              </a:ext>
            </a:extLst>
          </p:cNvPr>
          <p:cNvSpPr/>
          <p:nvPr/>
        </p:nvSpPr>
        <p:spPr>
          <a:xfrm>
            <a:off x="10765825" y="6497619"/>
            <a:ext cx="6980680" cy="2603716"/>
          </a:xfrm>
          <a:custGeom>
            <a:avLst/>
            <a:gdLst/>
            <a:ahLst/>
            <a:cxnLst/>
            <a:rect l="l" t="t" r="r" b="b"/>
            <a:pathLst>
              <a:path w="6980680" h="2603716">
                <a:moveTo>
                  <a:pt x="0" y="0"/>
                </a:moveTo>
                <a:lnTo>
                  <a:pt x="6980680" y="0"/>
                </a:lnTo>
                <a:lnTo>
                  <a:pt x="6980680" y="2603716"/>
                </a:lnTo>
                <a:lnTo>
                  <a:pt x="0" y="2603716"/>
                </a:lnTo>
                <a:lnTo>
                  <a:pt x="0" y="0"/>
                </a:lnTo>
                <a:close/>
              </a:path>
            </a:pathLst>
          </a:custGeom>
          <a:blipFill>
            <a:blip r:embed="rId7"/>
            <a:stretch>
              <a:fillRect t="-19488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754477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rgbClr val="9674A5"/>
        </a:solidFill>
        <a:effectLst/>
      </p:bgPr>
    </p:bg>
    <p:spTree>
      <p:nvGrpSpPr>
        <p:cNvPr id="1" name=""/>
        <p:cNvGrpSpPr/>
        <p:nvPr/>
      </p:nvGrpSpPr>
      <p:grpSpPr>
        <a:xfrm>
          <a:off x="0" y="0"/>
          <a:ext cx="0" cy="0"/>
          <a:chOff x="0" y="0"/>
          <a:chExt cx="0" cy="0"/>
        </a:xfrm>
      </p:grpSpPr>
      <p:grpSp>
        <p:nvGrpSpPr>
          <p:cNvPr id="2" name="Group 2"/>
          <p:cNvGrpSpPr/>
          <p:nvPr/>
        </p:nvGrpSpPr>
        <p:grpSpPr>
          <a:xfrm>
            <a:off x="-481879" y="-160766"/>
            <a:ext cx="19281670" cy="10443215"/>
            <a:chOff x="0" y="0"/>
            <a:chExt cx="5078300" cy="2750476"/>
          </a:xfrm>
        </p:grpSpPr>
        <p:sp>
          <p:nvSpPr>
            <p:cNvPr id="3" name="Freeform 3"/>
            <p:cNvSpPr/>
            <p:nvPr/>
          </p:nvSpPr>
          <p:spPr>
            <a:xfrm>
              <a:off x="0" y="0"/>
              <a:ext cx="5078300" cy="2750476"/>
            </a:xfrm>
            <a:custGeom>
              <a:avLst/>
              <a:gdLst/>
              <a:ahLst/>
              <a:cxnLst/>
              <a:rect l="l" t="t" r="r" b="b"/>
              <a:pathLst>
                <a:path w="5078300" h="2750476">
                  <a:moveTo>
                    <a:pt x="0" y="0"/>
                  </a:moveTo>
                  <a:lnTo>
                    <a:pt x="5078300" y="0"/>
                  </a:lnTo>
                  <a:lnTo>
                    <a:pt x="5078300" y="2750476"/>
                  </a:lnTo>
                  <a:lnTo>
                    <a:pt x="0" y="2750476"/>
                  </a:lnTo>
                  <a:close/>
                </a:path>
              </a:pathLst>
            </a:custGeom>
            <a:gradFill rotWithShape="1">
              <a:gsLst>
                <a:gs pos="0">
                  <a:srgbClr val="6599D1">
                    <a:alpha val="73000"/>
                  </a:srgbClr>
                </a:gs>
                <a:gs pos="100000">
                  <a:srgbClr val="DB5E5B">
                    <a:alpha val="73000"/>
                  </a:srgbClr>
                </a:gs>
              </a:gsLst>
              <a:lin ang="0"/>
            </a:gra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p:cNvSpPr txBox="1"/>
            <p:nvPr/>
          </p:nvSpPr>
          <p:spPr>
            <a:xfrm>
              <a:off x="0" y="-38100"/>
              <a:ext cx="5078300" cy="2788576"/>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p:cNvSpPr/>
          <p:nvPr/>
        </p:nvSpPr>
        <p:spPr>
          <a:xfrm rot="4750473">
            <a:off x="11618103" y="4778278"/>
            <a:ext cx="7956807" cy="6966368"/>
          </a:xfrm>
          <a:custGeom>
            <a:avLst/>
            <a:gdLst/>
            <a:ahLst/>
            <a:cxnLst/>
            <a:rect l="l" t="t" r="r" b="b"/>
            <a:pathLst>
              <a:path w="7956807" h="6966368">
                <a:moveTo>
                  <a:pt x="0" y="0"/>
                </a:moveTo>
                <a:lnTo>
                  <a:pt x="7956807" y="0"/>
                </a:lnTo>
                <a:lnTo>
                  <a:pt x="7956807" y="6966368"/>
                </a:lnTo>
                <a:lnTo>
                  <a:pt x="0" y="6966368"/>
                </a:lnTo>
                <a:lnTo>
                  <a:pt x="0" y="0"/>
                </a:lnTo>
                <a:close/>
              </a:path>
            </a:pathLst>
          </a:custGeom>
          <a:blipFill>
            <a:blip r:embed="rId3">
              <a:alphaModFix amt="8999"/>
            </a:blip>
            <a:stretch>
              <a:fillRect l="-112996" b="-5204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TextBox 6"/>
          <p:cNvSpPr txBox="1"/>
          <p:nvPr/>
        </p:nvSpPr>
        <p:spPr>
          <a:xfrm>
            <a:off x="4141159" y="619558"/>
            <a:ext cx="14347804" cy="971576"/>
          </a:xfrm>
          <a:prstGeom prst="rect">
            <a:avLst/>
          </a:prstGeom>
        </p:spPr>
        <p:txBody>
          <a:bodyPr lIns="0" tIns="0" rIns="0" bIns="0" rtlCol="0" anchor="t">
            <a:spAutoFit/>
          </a:bodyPr>
          <a:lstStyle/>
          <a:p>
            <a:pPr marL="0" marR="0" lvl="0" indent="0" algn="l" defTabSz="914400" rtl="0" eaLnBrk="1" fontAlgn="auto" latinLnBrk="0" hangingPunct="1">
              <a:lnSpc>
                <a:spcPts val="7799"/>
              </a:lnSpc>
              <a:spcBef>
                <a:spcPts val="0"/>
              </a:spcBef>
              <a:spcAft>
                <a:spcPts val="0"/>
              </a:spcAft>
              <a:buClrTx/>
              <a:buSzTx/>
              <a:buFontTx/>
              <a:buNone/>
              <a:tabLst/>
              <a:defRPr/>
            </a:pPr>
            <a:r>
              <a:rPr kumimoji="0" lang="en-US" sz="6500" b="1" i="0" u="none" strike="noStrike" kern="1200" cap="none" spc="0" normalizeH="0" baseline="0" noProof="0">
                <a:ln>
                  <a:noFill/>
                </a:ln>
                <a:solidFill>
                  <a:srgbClr val="FFFFFF"/>
                </a:solidFill>
                <a:effectLst/>
                <a:uLnTx/>
                <a:uFillTx/>
                <a:latin typeface="Verdana Bold"/>
                <a:ea typeface="Verdana Bold"/>
                <a:cs typeface="Verdana Bold"/>
                <a:sym typeface="Verdana Bold"/>
              </a:rPr>
              <a:t>SIA’s MarComm Team</a:t>
            </a:r>
          </a:p>
        </p:txBody>
      </p:sp>
      <p:sp>
        <p:nvSpPr>
          <p:cNvPr id="7" name="Freeform 7"/>
          <p:cNvSpPr/>
          <p:nvPr/>
        </p:nvSpPr>
        <p:spPr>
          <a:xfrm>
            <a:off x="0" y="-459544"/>
            <a:ext cx="7357999" cy="14076426"/>
          </a:xfrm>
          <a:custGeom>
            <a:avLst/>
            <a:gdLst/>
            <a:ahLst/>
            <a:cxnLst/>
            <a:rect l="l" t="t" r="r" b="b"/>
            <a:pathLst>
              <a:path w="7357999" h="14076426">
                <a:moveTo>
                  <a:pt x="0" y="0"/>
                </a:moveTo>
                <a:lnTo>
                  <a:pt x="7357999" y="0"/>
                </a:lnTo>
                <a:lnTo>
                  <a:pt x="7357999" y="14076426"/>
                </a:lnTo>
                <a:lnTo>
                  <a:pt x="0" y="14076426"/>
                </a:lnTo>
                <a:lnTo>
                  <a:pt x="0" y="0"/>
                </a:lnTo>
                <a:close/>
              </a:path>
            </a:pathLst>
          </a:custGeom>
          <a:blipFill>
            <a:blip r:embed="rId4">
              <a:alphaModFix amt="18999"/>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8" name="Group 8"/>
          <p:cNvGrpSpPr/>
          <p:nvPr/>
        </p:nvGrpSpPr>
        <p:grpSpPr>
          <a:xfrm>
            <a:off x="1836349" y="2086198"/>
            <a:ext cx="2790825" cy="2790825"/>
            <a:chOff x="0" y="0"/>
            <a:chExt cx="851323" cy="851323"/>
          </a:xfrm>
        </p:grpSpPr>
        <p:sp>
          <p:nvSpPr>
            <p:cNvPr id="9" name="Freeform 9"/>
            <p:cNvSpPr/>
            <p:nvPr/>
          </p:nvSpPr>
          <p:spPr>
            <a:xfrm>
              <a:off x="0" y="0"/>
              <a:ext cx="851323" cy="851323"/>
            </a:xfrm>
            <a:custGeom>
              <a:avLst/>
              <a:gdLst/>
              <a:ahLst/>
              <a:cxnLst/>
              <a:rect l="l" t="t" r="r" b="b"/>
              <a:pathLst>
                <a:path w="851323" h="851323">
                  <a:moveTo>
                    <a:pt x="425661" y="0"/>
                  </a:moveTo>
                  <a:cubicBezTo>
                    <a:pt x="190575" y="0"/>
                    <a:pt x="0" y="190575"/>
                    <a:pt x="0" y="425661"/>
                  </a:cubicBezTo>
                  <a:cubicBezTo>
                    <a:pt x="0" y="660748"/>
                    <a:pt x="190575" y="851323"/>
                    <a:pt x="425661" y="851323"/>
                  </a:cubicBezTo>
                  <a:cubicBezTo>
                    <a:pt x="660748" y="851323"/>
                    <a:pt x="851323" y="660748"/>
                    <a:pt x="851323" y="425661"/>
                  </a:cubicBezTo>
                  <a:cubicBezTo>
                    <a:pt x="851323" y="190575"/>
                    <a:pt x="660748" y="0"/>
                    <a:pt x="425661" y="0"/>
                  </a:cubicBezTo>
                  <a:close/>
                </a:path>
              </a:pathLst>
            </a:custGeom>
            <a:blipFill>
              <a:blip r:embed="rId5"/>
              <a:stretch>
                <a:fillRect t="-5030" b="-19969"/>
              </a:stretch>
            </a:blipFill>
            <a:ln w="47625" cap="sq">
              <a:solidFill>
                <a:srgbClr val="38456C"/>
              </a:solid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0" name="Group 10"/>
          <p:cNvGrpSpPr/>
          <p:nvPr/>
        </p:nvGrpSpPr>
        <p:grpSpPr>
          <a:xfrm>
            <a:off x="13707600" y="2086198"/>
            <a:ext cx="2790825" cy="2790825"/>
            <a:chOff x="0" y="0"/>
            <a:chExt cx="988300" cy="988300"/>
          </a:xfrm>
        </p:grpSpPr>
        <p:sp>
          <p:nvSpPr>
            <p:cNvPr id="11" name="Freeform 11"/>
            <p:cNvSpPr/>
            <p:nvPr/>
          </p:nvSpPr>
          <p:spPr>
            <a:xfrm>
              <a:off x="0" y="0"/>
              <a:ext cx="988300" cy="988300"/>
            </a:xfrm>
            <a:custGeom>
              <a:avLst/>
              <a:gdLst/>
              <a:ahLst/>
              <a:cxnLst/>
              <a:rect l="l" t="t" r="r" b="b"/>
              <a:pathLst>
                <a:path w="988300" h="988300">
                  <a:moveTo>
                    <a:pt x="494150" y="0"/>
                  </a:moveTo>
                  <a:cubicBezTo>
                    <a:pt x="221239" y="0"/>
                    <a:pt x="0" y="221239"/>
                    <a:pt x="0" y="494150"/>
                  </a:cubicBezTo>
                  <a:cubicBezTo>
                    <a:pt x="0" y="767062"/>
                    <a:pt x="221239" y="988300"/>
                    <a:pt x="494150" y="988300"/>
                  </a:cubicBezTo>
                  <a:cubicBezTo>
                    <a:pt x="767062" y="988300"/>
                    <a:pt x="988300" y="767062"/>
                    <a:pt x="988300" y="494150"/>
                  </a:cubicBezTo>
                  <a:cubicBezTo>
                    <a:pt x="988300" y="221239"/>
                    <a:pt x="767062" y="0"/>
                    <a:pt x="494150" y="0"/>
                  </a:cubicBezTo>
                  <a:close/>
                </a:path>
              </a:pathLst>
            </a:custGeom>
            <a:blipFill>
              <a:blip r:embed="rId6"/>
              <a:stretch>
                <a:fillRect t="-2125" b="-22874"/>
              </a:stretch>
            </a:blipFill>
            <a:ln w="47625" cap="sq">
              <a:solidFill>
                <a:srgbClr val="38456C"/>
              </a:solid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2" name="Group 12"/>
          <p:cNvGrpSpPr/>
          <p:nvPr/>
        </p:nvGrpSpPr>
        <p:grpSpPr>
          <a:xfrm>
            <a:off x="7826854" y="2086198"/>
            <a:ext cx="2790825" cy="2790825"/>
            <a:chOff x="0" y="0"/>
            <a:chExt cx="791952" cy="791952"/>
          </a:xfrm>
        </p:grpSpPr>
        <p:sp>
          <p:nvSpPr>
            <p:cNvPr id="13" name="Freeform 13"/>
            <p:cNvSpPr/>
            <p:nvPr/>
          </p:nvSpPr>
          <p:spPr>
            <a:xfrm>
              <a:off x="0" y="0"/>
              <a:ext cx="791952" cy="791952"/>
            </a:xfrm>
            <a:custGeom>
              <a:avLst/>
              <a:gdLst/>
              <a:ahLst/>
              <a:cxnLst/>
              <a:rect l="l" t="t" r="r" b="b"/>
              <a:pathLst>
                <a:path w="791952" h="791952">
                  <a:moveTo>
                    <a:pt x="395976" y="0"/>
                  </a:moveTo>
                  <a:cubicBezTo>
                    <a:pt x="177284" y="0"/>
                    <a:pt x="0" y="177284"/>
                    <a:pt x="0" y="395976"/>
                  </a:cubicBezTo>
                  <a:cubicBezTo>
                    <a:pt x="0" y="614667"/>
                    <a:pt x="177284" y="791952"/>
                    <a:pt x="395976" y="791952"/>
                  </a:cubicBezTo>
                  <a:cubicBezTo>
                    <a:pt x="614667" y="791952"/>
                    <a:pt x="791952" y="614667"/>
                    <a:pt x="791952" y="395976"/>
                  </a:cubicBezTo>
                  <a:cubicBezTo>
                    <a:pt x="791952" y="177284"/>
                    <a:pt x="614667" y="0"/>
                    <a:pt x="395976" y="0"/>
                  </a:cubicBezTo>
                  <a:close/>
                </a:path>
              </a:pathLst>
            </a:custGeom>
            <a:blipFill>
              <a:blip r:embed="rId7"/>
              <a:stretch>
                <a:fillRect t="-12500" b="-12500"/>
              </a:stretch>
            </a:blipFill>
            <a:ln w="47625" cap="sq">
              <a:solidFill>
                <a:srgbClr val="38456C"/>
              </a:solid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4" name="Group 14"/>
          <p:cNvGrpSpPr/>
          <p:nvPr/>
        </p:nvGrpSpPr>
        <p:grpSpPr>
          <a:xfrm>
            <a:off x="5036029" y="5718287"/>
            <a:ext cx="2790825" cy="2790825"/>
            <a:chOff x="0" y="0"/>
            <a:chExt cx="988300" cy="988300"/>
          </a:xfrm>
        </p:grpSpPr>
        <p:sp>
          <p:nvSpPr>
            <p:cNvPr id="15" name="Freeform 15"/>
            <p:cNvSpPr/>
            <p:nvPr/>
          </p:nvSpPr>
          <p:spPr>
            <a:xfrm>
              <a:off x="0" y="0"/>
              <a:ext cx="988300" cy="988300"/>
            </a:xfrm>
            <a:custGeom>
              <a:avLst/>
              <a:gdLst/>
              <a:ahLst/>
              <a:cxnLst/>
              <a:rect l="l" t="t" r="r" b="b"/>
              <a:pathLst>
                <a:path w="988300" h="988300">
                  <a:moveTo>
                    <a:pt x="494150" y="0"/>
                  </a:moveTo>
                  <a:cubicBezTo>
                    <a:pt x="221239" y="0"/>
                    <a:pt x="0" y="221239"/>
                    <a:pt x="0" y="494150"/>
                  </a:cubicBezTo>
                  <a:cubicBezTo>
                    <a:pt x="0" y="767062"/>
                    <a:pt x="221239" y="988300"/>
                    <a:pt x="494150" y="988300"/>
                  </a:cubicBezTo>
                  <a:cubicBezTo>
                    <a:pt x="767062" y="988300"/>
                    <a:pt x="988300" y="767062"/>
                    <a:pt x="988300" y="494150"/>
                  </a:cubicBezTo>
                  <a:cubicBezTo>
                    <a:pt x="988300" y="221239"/>
                    <a:pt x="767062" y="0"/>
                    <a:pt x="494150" y="0"/>
                  </a:cubicBezTo>
                  <a:close/>
                </a:path>
              </a:pathLst>
            </a:custGeom>
            <a:blipFill>
              <a:blip r:embed="rId8"/>
              <a:stretch>
                <a:fillRect t="-6002" b="-19282"/>
              </a:stretch>
            </a:blipFill>
            <a:ln w="47625" cap="sq">
              <a:solidFill>
                <a:srgbClr val="38456C"/>
              </a:solid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6" name="Group 16"/>
          <p:cNvGrpSpPr/>
          <p:nvPr/>
        </p:nvGrpSpPr>
        <p:grpSpPr>
          <a:xfrm>
            <a:off x="12771037" y="4987086"/>
            <a:ext cx="4663950" cy="901051"/>
            <a:chOff x="0" y="0"/>
            <a:chExt cx="6218600" cy="1201401"/>
          </a:xfrm>
        </p:grpSpPr>
        <p:sp>
          <p:nvSpPr>
            <p:cNvPr id="17" name="TextBox 17"/>
            <p:cNvSpPr txBox="1"/>
            <p:nvPr/>
          </p:nvSpPr>
          <p:spPr>
            <a:xfrm>
              <a:off x="0" y="-47625"/>
              <a:ext cx="6218600" cy="459713"/>
            </a:xfrm>
            <a:prstGeom prst="rect">
              <a:avLst/>
            </a:prstGeom>
          </p:spPr>
          <p:txBody>
            <a:bodyPr lIns="0" tIns="0" rIns="0" bIns="0" rtlCol="0" anchor="t">
              <a:spAutoFit/>
            </a:bodyPr>
            <a:lstStyle/>
            <a:p>
              <a:pPr marL="0" marR="0" lvl="0" indent="0" algn="ctr" defTabSz="914400" rtl="0" eaLnBrk="1" fontAlgn="auto" latinLnBrk="0" hangingPunct="1">
                <a:lnSpc>
                  <a:spcPts val="2914"/>
                </a:lnSpc>
                <a:spcBef>
                  <a:spcPts val="0"/>
                </a:spcBef>
                <a:spcAft>
                  <a:spcPts val="0"/>
                </a:spcAft>
                <a:buClrTx/>
                <a:buSzTx/>
                <a:buFontTx/>
                <a:buNone/>
                <a:tabLst/>
                <a:defRPr/>
              </a:pPr>
              <a:r>
                <a:rPr kumimoji="0" lang="en-US" sz="2082" b="1" i="0" u="none" strike="noStrike" kern="1200" cap="none" spc="45" normalizeH="0" baseline="0" noProof="0">
                  <a:ln>
                    <a:noFill/>
                  </a:ln>
                  <a:solidFill>
                    <a:srgbClr val="FFFFFF"/>
                  </a:solidFill>
                  <a:effectLst/>
                  <a:uLnTx/>
                  <a:uFillTx/>
                  <a:latin typeface="Verdana Bold"/>
                  <a:ea typeface="Verdana Bold"/>
                  <a:cs typeface="Verdana Bold"/>
                  <a:sym typeface="Verdana Bold"/>
                </a:rPr>
                <a:t>Laurie Sutton</a:t>
              </a:r>
            </a:p>
          </p:txBody>
        </p:sp>
        <p:sp>
          <p:nvSpPr>
            <p:cNvPr id="18" name="TextBox 18"/>
            <p:cNvSpPr txBox="1"/>
            <p:nvPr/>
          </p:nvSpPr>
          <p:spPr>
            <a:xfrm>
              <a:off x="1025897" y="467893"/>
              <a:ext cx="4266933" cy="733509"/>
            </a:xfrm>
            <a:prstGeom prst="rect">
              <a:avLst/>
            </a:prstGeom>
          </p:spPr>
          <p:txBody>
            <a:bodyPr lIns="0" tIns="0" rIns="0" bIns="0" rtlCol="0" anchor="t">
              <a:spAutoFit/>
            </a:bodyPr>
            <a:lstStyle/>
            <a:p>
              <a:pPr marL="0" marR="0" lvl="0" indent="0" algn="ctr" defTabSz="914400" rtl="0" eaLnBrk="1" fontAlgn="auto" latinLnBrk="0" hangingPunct="1">
                <a:lnSpc>
                  <a:spcPts val="2126"/>
                </a:lnSpc>
                <a:spcBef>
                  <a:spcPts val="0"/>
                </a:spcBef>
                <a:spcAft>
                  <a:spcPts val="0"/>
                </a:spcAft>
                <a:buClrTx/>
                <a:buSzTx/>
                <a:buFontTx/>
                <a:buNone/>
                <a:tabLst/>
                <a:defRPr/>
              </a:pPr>
              <a:r>
                <a:rPr kumimoji="0" lang="en-US" sz="1882" b="0" i="0" u="none" strike="noStrike" kern="1200" cap="none" spc="41" normalizeH="0" baseline="0" noProof="0">
                  <a:ln>
                    <a:noFill/>
                  </a:ln>
                  <a:solidFill>
                    <a:srgbClr val="FFFFFF"/>
                  </a:solidFill>
                  <a:effectLst/>
                  <a:uLnTx/>
                  <a:uFillTx/>
                  <a:latin typeface="Verdana"/>
                  <a:ea typeface="Verdana"/>
                  <a:cs typeface="Verdana"/>
                  <a:sym typeface="Verdana"/>
                </a:rPr>
                <a:t>Manager of Marketing Communications</a:t>
              </a:r>
            </a:p>
          </p:txBody>
        </p:sp>
      </p:grpSp>
      <p:grpSp>
        <p:nvGrpSpPr>
          <p:cNvPr id="19" name="Group 19"/>
          <p:cNvGrpSpPr/>
          <p:nvPr/>
        </p:nvGrpSpPr>
        <p:grpSpPr>
          <a:xfrm>
            <a:off x="10916775" y="5704568"/>
            <a:ext cx="2790825" cy="2790825"/>
            <a:chOff x="0" y="0"/>
            <a:chExt cx="988300" cy="988300"/>
          </a:xfrm>
        </p:grpSpPr>
        <p:sp>
          <p:nvSpPr>
            <p:cNvPr id="20" name="Freeform 20"/>
            <p:cNvSpPr/>
            <p:nvPr/>
          </p:nvSpPr>
          <p:spPr>
            <a:xfrm>
              <a:off x="0" y="0"/>
              <a:ext cx="988300" cy="988300"/>
            </a:xfrm>
            <a:custGeom>
              <a:avLst/>
              <a:gdLst/>
              <a:ahLst/>
              <a:cxnLst/>
              <a:rect l="l" t="t" r="r" b="b"/>
              <a:pathLst>
                <a:path w="988300" h="988300">
                  <a:moveTo>
                    <a:pt x="494150" y="0"/>
                  </a:moveTo>
                  <a:cubicBezTo>
                    <a:pt x="221239" y="0"/>
                    <a:pt x="0" y="221239"/>
                    <a:pt x="0" y="494150"/>
                  </a:cubicBezTo>
                  <a:cubicBezTo>
                    <a:pt x="0" y="767062"/>
                    <a:pt x="221239" y="988300"/>
                    <a:pt x="494150" y="988300"/>
                  </a:cubicBezTo>
                  <a:cubicBezTo>
                    <a:pt x="767062" y="988300"/>
                    <a:pt x="988300" y="767062"/>
                    <a:pt x="988300" y="494150"/>
                  </a:cubicBezTo>
                  <a:cubicBezTo>
                    <a:pt x="988300" y="221239"/>
                    <a:pt x="767062" y="0"/>
                    <a:pt x="494150" y="0"/>
                  </a:cubicBezTo>
                  <a:close/>
                </a:path>
              </a:pathLst>
            </a:custGeom>
            <a:blipFill>
              <a:blip r:embed="rId9"/>
              <a:stretch>
                <a:fillRect t="-2125" b="-22874"/>
              </a:stretch>
            </a:blipFill>
            <a:ln w="47625" cap="sq">
              <a:solidFill>
                <a:srgbClr val="38456C"/>
              </a:solid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1" name="Group 21"/>
          <p:cNvGrpSpPr/>
          <p:nvPr/>
        </p:nvGrpSpPr>
        <p:grpSpPr>
          <a:xfrm>
            <a:off x="1727586" y="4987086"/>
            <a:ext cx="3003789" cy="1125897"/>
            <a:chOff x="0" y="0"/>
            <a:chExt cx="4005052" cy="1501196"/>
          </a:xfrm>
        </p:grpSpPr>
        <p:sp>
          <p:nvSpPr>
            <p:cNvPr id="22" name="TextBox 22"/>
            <p:cNvSpPr txBox="1"/>
            <p:nvPr/>
          </p:nvSpPr>
          <p:spPr>
            <a:xfrm>
              <a:off x="0" y="-47625"/>
              <a:ext cx="4005052" cy="459713"/>
            </a:xfrm>
            <a:prstGeom prst="rect">
              <a:avLst/>
            </a:prstGeom>
          </p:spPr>
          <p:txBody>
            <a:bodyPr lIns="0" tIns="0" rIns="0" bIns="0" rtlCol="0" anchor="t">
              <a:spAutoFit/>
            </a:bodyPr>
            <a:lstStyle/>
            <a:p>
              <a:pPr marL="0" marR="0" lvl="0" indent="0" algn="ctr" defTabSz="914400" rtl="0" eaLnBrk="1" fontAlgn="auto" latinLnBrk="0" hangingPunct="1">
                <a:lnSpc>
                  <a:spcPts val="2914"/>
                </a:lnSpc>
                <a:spcBef>
                  <a:spcPts val="0"/>
                </a:spcBef>
                <a:spcAft>
                  <a:spcPts val="0"/>
                </a:spcAft>
                <a:buClrTx/>
                <a:buSzTx/>
                <a:buFontTx/>
                <a:buNone/>
                <a:tabLst/>
                <a:defRPr/>
              </a:pPr>
              <a:r>
                <a:rPr kumimoji="0" lang="en-US" sz="2082" b="1" i="0" u="none" strike="noStrike" kern="1200" cap="none" spc="45" normalizeH="0" baseline="0" noProof="0">
                  <a:ln>
                    <a:noFill/>
                  </a:ln>
                  <a:solidFill>
                    <a:srgbClr val="FFFFFF"/>
                  </a:solidFill>
                  <a:effectLst/>
                  <a:uLnTx/>
                  <a:uFillTx/>
                  <a:latin typeface="Verdana Bold"/>
                  <a:ea typeface="Verdana Bold"/>
                  <a:cs typeface="Verdana Bold"/>
                  <a:sym typeface="Verdana Bold"/>
                </a:rPr>
                <a:t>Kamali A. Brooks</a:t>
              </a:r>
            </a:p>
          </p:txBody>
        </p:sp>
        <p:sp>
          <p:nvSpPr>
            <p:cNvPr id="23" name="TextBox 23"/>
            <p:cNvSpPr txBox="1"/>
            <p:nvPr/>
          </p:nvSpPr>
          <p:spPr>
            <a:xfrm>
              <a:off x="0" y="412088"/>
              <a:ext cx="4005052" cy="1089109"/>
            </a:xfrm>
            <a:prstGeom prst="rect">
              <a:avLst/>
            </a:prstGeom>
          </p:spPr>
          <p:txBody>
            <a:bodyPr lIns="0" tIns="0" rIns="0" bIns="0" rtlCol="0" anchor="t">
              <a:spAutoFit/>
            </a:bodyPr>
            <a:lstStyle/>
            <a:p>
              <a:pPr marL="0" marR="0" lvl="0" indent="0" algn="ctr" defTabSz="914400" rtl="0" eaLnBrk="1" fontAlgn="auto" latinLnBrk="0" hangingPunct="1">
                <a:lnSpc>
                  <a:spcPts val="2126"/>
                </a:lnSpc>
                <a:spcBef>
                  <a:spcPts val="0"/>
                </a:spcBef>
                <a:spcAft>
                  <a:spcPts val="0"/>
                </a:spcAft>
                <a:buClrTx/>
                <a:buSzTx/>
                <a:buFontTx/>
                <a:buNone/>
                <a:tabLst/>
                <a:defRPr/>
              </a:pPr>
              <a:r>
                <a:rPr kumimoji="0" lang="en-US" sz="1882" b="0" i="0" u="none" strike="noStrike" kern="1200" cap="none" spc="41" normalizeH="0" baseline="0" noProof="0">
                  <a:ln>
                    <a:noFill/>
                  </a:ln>
                  <a:solidFill>
                    <a:srgbClr val="FFFFFF"/>
                  </a:solidFill>
                  <a:effectLst/>
                  <a:uLnTx/>
                  <a:uFillTx/>
                  <a:latin typeface="Verdana"/>
                  <a:ea typeface="Verdana"/>
                  <a:cs typeface="Verdana"/>
                  <a:sym typeface="Verdana"/>
                </a:rPr>
                <a:t>Associate Senior Director of Global Marketing</a:t>
              </a:r>
            </a:p>
          </p:txBody>
        </p:sp>
      </p:grpSp>
      <p:grpSp>
        <p:nvGrpSpPr>
          <p:cNvPr id="24" name="Group 24"/>
          <p:cNvGrpSpPr/>
          <p:nvPr/>
        </p:nvGrpSpPr>
        <p:grpSpPr>
          <a:xfrm>
            <a:off x="7471165" y="5025025"/>
            <a:ext cx="3502204" cy="901051"/>
            <a:chOff x="0" y="0"/>
            <a:chExt cx="4669606" cy="1201401"/>
          </a:xfrm>
        </p:grpSpPr>
        <p:sp>
          <p:nvSpPr>
            <p:cNvPr id="25" name="TextBox 25"/>
            <p:cNvSpPr txBox="1"/>
            <p:nvPr/>
          </p:nvSpPr>
          <p:spPr>
            <a:xfrm>
              <a:off x="0" y="-47625"/>
              <a:ext cx="4669606" cy="459713"/>
            </a:xfrm>
            <a:prstGeom prst="rect">
              <a:avLst/>
            </a:prstGeom>
          </p:spPr>
          <p:txBody>
            <a:bodyPr lIns="0" tIns="0" rIns="0" bIns="0" rtlCol="0" anchor="t">
              <a:spAutoFit/>
            </a:bodyPr>
            <a:lstStyle/>
            <a:p>
              <a:pPr marL="0" marR="0" lvl="0" indent="0" algn="ctr" defTabSz="914400" rtl="0" eaLnBrk="1" fontAlgn="auto" latinLnBrk="0" hangingPunct="1">
                <a:lnSpc>
                  <a:spcPts val="2914"/>
                </a:lnSpc>
                <a:spcBef>
                  <a:spcPts val="0"/>
                </a:spcBef>
                <a:spcAft>
                  <a:spcPts val="0"/>
                </a:spcAft>
                <a:buClrTx/>
                <a:buSzTx/>
                <a:buFontTx/>
                <a:buNone/>
                <a:tabLst/>
                <a:defRPr/>
              </a:pPr>
              <a:r>
                <a:rPr kumimoji="0" lang="en-US" sz="2082" b="1" i="0" u="none" strike="noStrike" kern="1200" cap="none" spc="45" normalizeH="0" baseline="0" noProof="0">
                  <a:ln>
                    <a:noFill/>
                  </a:ln>
                  <a:solidFill>
                    <a:srgbClr val="FFFFFF"/>
                  </a:solidFill>
                  <a:effectLst/>
                  <a:uLnTx/>
                  <a:uFillTx/>
                  <a:latin typeface="Verdana Bold"/>
                  <a:ea typeface="Verdana Bold"/>
                  <a:cs typeface="Verdana Bold"/>
                  <a:sym typeface="Verdana Bold"/>
                </a:rPr>
                <a:t>Karen Rauppius</a:t>
              </a:r>
            </a:p>
          </p:txBody>
        </p:sp>
        <p:sp>
          <p:nvSpPr>
            <p:cNvPr id="26" name="TextBox 26"/>
            <p:cNvSpPr txBox="1"/>
            <p:nvPr/>
          </p:nvSpPr>
          <p:spPr>
            <a:xfrm>
              <a:off x="285342" y="467893"/>
              <a:ext cx="4005052" cy="733509"/>
            </a:xfrm>
            <a:prstGeom prst="rect">
              <a:avLst/>
            </a:prstGeom>
          </p:spPr>
          <p:txBody>
            <a:bodyPr lIns="0" tIns="0" rIns="0" bIns="0" rtlCol="0" anchor="t">
              <a:spAutoFit/>
            </a:bodyPr>
            <a:lstStyle/>
            <a:p>
              <a:pPr marL="0" marR="0" lvl="0" indent="0" algn="ctr" defTabSz="914400" rtl="0" eaLnBrk="1" fontAlgn="auto" latinLnBrk="0" hangingPunct="1">
                <a:lnSpc>
                  <a:spcPts val="2126"/>
                </a:lnSpc>
                <a:spcBef>
                  <a:spcPts val="0"/>
                </a:spcBef>
                <a:spcAft>
                  <a:spcPts val="0"/>
                </a:spcAft>
                <a:buClrTx/>
                <a:buSzTx/>
                <a:buFontTx/>
                <a:buNone/>
                <a:tabLst/>
                <a:defRPr/>
              </a:pPr>
              <a:r>
                <a:rPr kumimoji="0" lang="en-US" sz="1882" b="0" i="0" u="none" strike="noStrike" kern="1200" cap="none" spc="41" normalizeH="0" baseline="0" noProof="0">
                  <a:ln>
                    <a:noFill/>
                  </a:ln>
                  <a:solidFill>
                    <a:srgbClr val="FFFFFF"/>
                  </a:solidFill>
                  <a:effectLst/>
                  <a:uLnTx/>
                  <a:uFillTx/>
                  <a:latin typeface="Verdana"/>
                  <a:ea typeface="Verdana"/>
                  <a:cs typeface="Verdana"/>
                  <a:sym typeface="Verdana"/>
                </a:rPr>
                <a:t>Manager of Digital Growth</a:t>
              </a:r>
            </a:p>
          </p:txBody>
        </p:sp>
      </p:grpSp>
      <p:grpSp>
        <p:nvGrpSpPr>
          <p:cNvPr id="27" name="Group 27"/>
          <p:cNvGrpSpPr/>
          <p:nvPr/>
        </p:nvGrpSpPr>
        <p:grpSpPr>
          <a:xfrm>
            <a:off x="4168610" y="8719683"/>
            <a:ext cx="4525664" cy="906822"/>
            <a:chOff x="0" y="0"/>
            <a:chExt cx="6034219" cy="1209096"/>
          </a:xfrm>
        </p:grpSpPr>
        <p:sp>
          <p:nvSpPr>
            <p:cNvPr id="28" name="TextBox 28"/>
            <p:cNvSpPr txBox="1"/>
            <p:nvPr/>
          </p:nvSpPr>
          <p:spPr>
            <a:xfrm>
              <a:off x="0" y="-47625"/>
              <a:ext cx="6034219" cy="459713"/>
            </a:xfrm>
            <a:prstGeom prst="rect">
              <a:avLst/>
            </a:prstGeom>
          </p:spPr>
          <p:txBody>
            <a:bodyPr lIns="0" tIns="0" rIns="0" bIns="0" rtlCol="0" anchor="t">
              <a:spAutoFit/>
            </a:bodyPr>
            <a:lstStyle/>
            <a:p>
              <a:pPr marL="0" marR="0" lvl="0" indent="0" algn="ctr" defTabSz="914400" rtl="0" eaLnBrk="1" fontAlgn="auto" latinLnBrk="0" hangingPunct="1">
                <a:lnSpc>
                  <a:spcPts val="2914"/>
                </a:lnSpc>
                <a:spcBef>
                  <a:spcPts val="0"/>
                </a:spcBef>
                <a:spcAft>
                  <a:spcPts val="0"/>
                </a:spcAft>
                <a:buClrTx/>
                <a:buSzTx/>
                <a:buFontTx/>
                <a:buNone/>
                <a:tabLst/>
                <a:defRPr/>
              </a:pPr>
              <a:r>
                <a:rPr kumimoji="0" lang="en-US" sz="2082" b="1" i="0" u="none" strike="noStrike" kern="1200" cap="none" spc="45" normalizeH="0" baseline="0" noProof="0">
                  <a:ln>
                    <a:noFill/>
                  </a:ln>
                  <a:solidFill>
                    <a:srgbClr val="FFFFFF"/>
                  </a:solidFill>
                  <a:effectLst/>
                  <a:uLnTx/>
                  <a:uFillTx/>
                  <a:latin typeface="Verdana Bold"/>
                  <a:ea typeface="Verdana Bold"/>
                  <a:cs typeface="Verdana Bold"/>
                  <a:sym typeface="Verdana Bold"/>
                </a:rPr>
                <a:t>Sierra Carey</a:t>
              </a:r>
            </a:p>
          </p:txBody>
        </p:sp>
        <p:sp>
          <p:nvSpPr>
            <p:cNvPr id="29" name="TextBox 29"/>
            <p:cNvSpPr txBox="1"/>
            <p:nvPr/>
          </p:nvSpPr>
          <p:spPr>
            <a:xfrm>
              <a:off x="1014583" y="475588"/>
              <a:ext cx="4005052" cy="733509"/>
            </a:xfrm>
            <a:prstGeom prst="rect">
              <a:avLst/>
            </a:prstGeom>
          </p:spPr>
          <p:txBody>
            <a:bodyPr lIns="0" tIns="0" rIns="0" bIns="0" rtlCol="0" anchor="t">
              <a:spAutoFit/>
            </a:bodyPr>
            <a:lstStyle/>
            <a:p>
              <a:pPr marL="0" marR="0" lvl="0" indent="0" algn="ctr" defTabSz="914400" rtl="0" eaLnBrk="1" fontAlgn="auto" latinLnBrk="0" hangingPunct="1">
                <a:lnSpc>
                  <a:spcPts val="2126"/>
                </a:lnSpc>
                <a:spcBef>
                  <a:spcPts val="0"/>
                </a:spcBef>
                <a:spcAft>
                  <a:spcPts val="0"/>
                </a:spcAft>
                <a:buClrTx/>
                <a:buSzTx/>
                <a:buFontTx/>
                <a:buNone/>
                <a:tabLst/>
                <a:defRPr/>
              </a:pPr>
              <a:r>
                <a:rPr kumimoji="0" lang="en-US" sz="1882" b="0" i="0" u="none" strike="noStrike" kern="1200" cap="none" spc="41" normalizeH="0" baseline="0" noProof="0">
                  <a:ln>
                    <a:noFill/>
                  </a:ln>
                  <a:solidFill>
                    <a:srgbClr val="FFFFFF"/>
                  </a:solidFill>
                  <a:effectLst/>
                  <a:uLnTx/>
                  <a:uFillTx/>
                  <a:latin typeface="Verdana"/>
                  <a:ea typeface="Verdana"/>
                  <a:cs typeface="Verdana"/>
                  <a:sym typeface="Verdana"/>
                </a:rPr>
                <a:t>Global Marketing &amp; Engagement Associate</a:t>
              </a:r>
            </a:p>
          </p:txBody>
        </p:sp>
      </p:grpSp>
      <p:grpSp>
        <p:nvGrpSpPr>
          <p:cNvPr id="30" name="Group 30"/>
          <p:cNvGrpSpPr/>
          <p:nvPr/>
        </p:nvGrpSpPr>
        <p:grpSpPr>
          <a:xfrm>
            <a:off x="10617679" y="8743043"/>
            <a:ext cx="3418434" cy="925872"/>
            <a:chOff x="0" y="0"/>
            <a:chExt cx="4557911" cy="1234496"/>
          </a:xfrm>
        </p:grpSpPr>
        <p:sp>
          <p:nvSpPr>
            <p:cNvPr id="31" name="TextBox 31"/>
            <p:cNvSpPr txBox="1"/>
            <p:nvPr/>
          </p:nvSpPr>
          <p:spPr>
            <a:xfrm>
              <a:off x="0" y="-47625"/>
              <a:ext cx="4557911" cy="459713"/>
            </a:xfrm>
            <a:prstGeom prst="rect">
              <a:avLst/>
            </a:prstGeom>
          </p:spPr>
          <p:txBody>
            <a:bodyPr lIns="0" tIns="0" rIns="0" bIns="0" rtlCol="0" anchor="t">
              <a:spAutoFit/>
            </a:bodyPr>
            <a:lstStyle/>
            <a:p>
              <a:pPr marL="0" marR="0" lvl="0" indent="0" algn="ctr" defTabSz="914400" rtl="0" eaLnBrk="1" fontAlgn="auto" latinLnBrk="0" hangingPunct="1">
                <a:lnSpc>
                  <a:spcPts val="2914"/>
                </a:lnSpc>
                <a:spcBef>
                  <a:spcPts val="0"/>
                </a:spcBef>
                <a:spcAft>
                  <a:spcPts val="0"/>
                </a:spcAft>
                <a:buClrTx/>
                <a:buSzTx/>
                <a:buFontTx/>
                <a:buNone/>
                <a:tabLst/>
                <a:defRPr/>
              </a:pPr>
              <a:r>
                <a:rPr kumimoji="0" lang="en-US" sz="2082" b="1" i="0" u="none" strike="noStrike" kern="1200" cap="none" spc="45" normalizeH="0" baseline="0" noProof="0">
                  <a:ln>
                    <a:noFill/>
                  </a:ln>
                  <a:solidFill>
                    <a:srgbClr val="FFFFFF"/>
                  </a:solidFill>
                  <a:effectLst/>
                  <a:uLnTx/>
                  <a:uFillTx/>
                  <a:latin typeface="Verdana Bold"/>
                  <a:ea typeface="Verdana Bold"/>
                  <a:cs typeface="Verdana Bold"/>
                  <a:sym typeface="Verdana Bold"/>
                </a:rPr>
                <a:t>Zoe Wainer</a:t>
              </a:r>
            </a:p>
          </p:txBody>
        </p:sp>
        <p:sp>
          <p:nvSpPr>
            <p:cNvPr id="32" name="TextBox 32"/>
            <p:cNvSpPr txBox="1"/>
            <p:nvPr/>
          </p:nvSpPr>
          <p:spPr>
            <a:xfrm>
              <a:off x="92781" y="500988"/>
              <a:ext cx="4380258" cy="733509"/>
            </a:xfrm>
            <a:prstGeom prst="rect">
              <a:avLst/>
            </a:prstGeom>
          </p:spPr>
          <p:txBody>
            <a:bodyPr lIns="0" tIns="0" rIns="0" bIns="0" rtlCol="0" anchor="t">
              <a:spAutoFit/>
            </a:bodyPr>
            <a:lstStyle/>
            <a:p>
              <a:pPr marL="0" marR="0" lvl="0" indent="0" algn="ctr" defTabSz="914400" rtl="0" eaLnBrk="1" fontAlgn="auto" latinLnBrk="0" hangingPunct="1">
                <a:lnSpc>
                  <a:spcPts val="2126"/>
                </a:lnSpc>
                <a:spcBef>
                  <a:spcPts val="0"/>
                </a:spcBef>
                <a:spcAft>
                  <a:spcPts val="0"/>
                </a:spcAft>
                <a:buClrTx/>
                <a:buSzTx/>
                <a:buFontTx/>
                <a:buNone/>
                <a:tabLst/>
                <a:defRPr/>
              </a:pPr>
              <a:r>
                <a:rPr kumimoji="0" lang="en-US" sz="1882" b="0" i="0" u="none" strike="noStrike" kern="1200" cap="none" spc="41" normalizeH="0" baseline="0" noProof="0">
                  <a:ln>
                    <a:noFill/>
                  </a:ln>
                  <a:solidFill>
                    <a:srgbClr val="FFFFFF"/>
                  </a:solidFill>
                  <a:effectLst/>
                  <a:uLnTx/>
                  <a:uFillTx/>
                  <a:latin typeface="Verdana"/>
                  <a:ea typeface="Verdana"/>
                  <a:cs typeface="Verdana"/>
                  <a:sym typeface="Verdana"/>
                </a:rPr>
                <a:t>Marketing Engagement Specialist II</a:t>
              </a:r>
            </a:p>
          </p:txBody>
        </p:sp>
      </p:grpSp>
    </p:spTree>
    <p:extLst>
      <p:ext uri="{BB962C8B-B14F-4D97-AF65-F5344CB8AC3E}">
        <p14:creationId xmlns:p14="http://schemas.microsoft.com/office/powerpoint/2010/main" val="378209386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81879" y="-160766"/>
            <a:ext cx="19281670" cy="10447766"/>
            <a:chOff x="0" y="0"/>
            <a:chExt cx="5078300" cy="2751675"/>
          </a:xfrm>
        </p:grpSpPr>
        <p:sp>
          <p:nvSpPr>
            <p:cNvPr id="3" name="Freeform 3"/>
            <p:cNvSpPr/>
            <p:nvPr/>
          </p:nvSpPr>
          <p:spPr>
            <a:xfrm>
              <a:off x="0" y="0"/>
              <a:ext cx="5078300" cy="2751675"/>
            </a:xfrm>
            <a:custGeom>
              <a:avLst/>
              <a:gdLst/>
              <a:ahLst/>
              <a:cxnLst/>
              <a:rect l="l" t="t" r="r" b="b"/>
              <a:pathLst>
                <a:path w="5078300" h="2751675">
                  <a:moveTo>
                    <a:pt x="0" y="0"/>
                  </a:moveTo>
                  <a:lnTo>
                    <a:pt x="5078300" y="0"/>
                  </a:lnTo>
                  <a:lnTo>
                    <a:pt x="5078300" y="2751675"/>
                  </a:lnTo>
                  <a:lnTo>
                    <a:pt x="0" y="2751675"/>
                  </a:lnTo>
                  <a:close/>
                </a:path>
              </a:pathLst>
            </a:custGeom>
            <a:gradFill rotWithShape="1">
              <a:gsLst>
                <a:gs pos="0">
                  <a:srgbClr val="6599D1">
                    <a:alpha val="100000"/>
                  </a:srgbClr>
                </a:gs>
                <a:gs pos="100000">
                  <a:srgbClr val="DB5E5B">
                    <a:alpha val="100000"/>
                  </a:srgbClr>
                </a:gs>
              </a:gsLst>
              <a:lin ang="0"/>
            </a:gra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p:cNvSpPr txBox="1"/>
            <p:nvPr/>
          </p:nvSpPr>
          <p:spPr>
            <a:xfrm>
              <a:off x="0" y="-38100"/>
              <a:ext cx="5078300" cy="278977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p:cNvSpPr/>
          <p:nvPr/>
        </p:nvSpPr>
        <p:spPr>
          <a:xfrm>
            <a:off x="-2421629" y="0"/>
            <a:ext cx="20690337" cy="12991339"/>
          </a:xfrm>
          <a:custGeom>
            <a:avLst/>
            <a:gdLst/>
            <a:ahLst/>
            <a:cxnLst/>
            <a:rect l="l" t="t" r="r" b="b"/>
            <a:pathLst>
              <a:path w="20690337" h="12991339">
                <a:moveTo>
                  <a:pt x="0" y="0"/>
                </a:moveTo>
                <a:lnTo>
                  <a:pt x="20690337" y="0"/>
                </a:lnTo>
                <a:lnTo>
                  <a:pt x="20690337" y="12991339"/>
                </a:lnTo>
                <a:lnTo>
                  <a:pt x="0" y="12991339"/>
                </a:lnTo>
                <a:lnTo>
                  <a:pt x="0" y="0"/>
                </a:lnTo>
                <a:close/>
              </a:path>
            </a:pathLst>
          </a:custGeom>
          <a:blipFill>
            <a:blip r:embed="rId3">
              <a:alphaModFix amt="25000"/>
            </a:blip>
            <a:stretch>
              <a:fillRect t="-3153" b="-315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7"/>
          <p:cNvSpPr txBox="1"/>
          <p:nvPr/>
        </p:nvSpPr>
        <p:spPr>
          <a:xfrm>
            <a:off x="7742565" y="4366420"/>
            <a:ext cx="9661089" cy="2602230"/>
          </a:xfrm>
          <a:prstGeom prst="rect">
            <a:avLst/>
          </a:prstGeom>
        </p:spPr>
        <p:txBody>
          <a:bodyPr lIns="0" tIns="0" rIns="0" bIns="0" rtlCol="0" anchor="t">
            <a:spAutoFit/>
          </a:bodyPr>
          <a:lstStyle/>
          <a:p>
            <a:pPr marL="0" marR="0" lvl="0" indent="0" algn="l" defTabSz="914400" rtl="0" eaLnBrk="1" fontAlgn="auto" latinLnBrk="0" hangingPunct="1">
              <a:lnSpc>
                <a:spcPts val="6719"/>
              </a:lnSpc>
              <a:spcBef>
                <a:spcPts val="0"/>
              </a:spcBef>
              <a:spcAft>
                <a:spcPts val="0"/>
              </a:spcAft>
              <a:buClrTx/>
              <a:buSzTx/>
              <a:buFontTx/>
              <a:buNone/>
              <a:tabLst/>
              <a:defRPr/>
            </a:pPr>
            <a:r>
              <a:rPr kumimoji="0" lang="en-US" sz="4800" b="1" i="0" u="none" strike="noStrike" kern="1200" cap="none" spc="105" normalizeH="0" baseline="0" noProof="0">
                <a:ln>
                  <a:noFill/>
                </a:ln>
                <a:solidFill>
                  <a:srgbClr val="FFFFFF"/>
                </a:solidFill>
                <a:effectLst/>
                <a:uLnTx/>
                <a:uFillTx/>
                <a:latin typeface="Calibri (MS) Bold"/>
                <a:ea typeface="Calibri (MS) Bold"/>
                <a:cs typeface="Calibri (MS) Bold"/>
                <a:sym typeface="Calibri (MS) Bold"/>
              </a:rPr>
              <a:t>Drive meaningful actions to increase impact through global marketing and communications.</a:t>
            </a:r>
          </a:p>
        </p:txBody>
      </p:sp>
      <p:sp>
        <p:nvSpPr>
          <p:cNvPr id="8" name="TextBox 8"/>
          <p:cNvSpPr txBox="1"/>
          <p:nvPr/>
        </p:nvSpPr>
        <p:spPr>
          <a:xfrm>
            <a:off x="7685515" y="3125894"/>
            <a:ext cx="10933301" cy="946150"/>
          </a:xfrm>
          <a:prstGeom prst="rect">
            <a:avLst/>
          </a:prstGeom>
        </p:spPr>
        <p:txBody>
          <a:bodyPr lIns="0" tIns="0" rIns="0" bIns="0" rtlCol="0" anchor="t">
            <a:spAutoFit/>
          </a:bodyPr>
          <a:lstStyle/>
          <a:p>
            <a:pPr marL="0" marR="0" lvl="0" indent="0" algn="l" defTabSz="914400" rtl="0" eaLnBrk="1" fontAlgn="auto" latinLnBrk="0" hangingPunct="1">
              <a:lnSpc>
                <a:spcPts val="7475"/>
              </a:lnSpc>
              <a:spcBef>
                <a:spcPts val="0"/>
              </a:spcBef>
              <a:spcAft>
                <a:spcPts val="0"/>
              </a:spcAft>
              <a:buClrTx/>
              <a:buSzTx/>
              <a:buFontTx/>
              <a:buNone/>
              <a:tabLst/>
              <a:defRPr/>
            </a:pPr>
            <a:r>
              <a:rPr kumimoji="0" lang="en-US" sz="6500" b="1" i="0" u="none" strike="noStrike" kern="1200" cap="none" spc="0" normalizeH="0" baseline="0" noProof="0">
                <a:ln>
                  <a:noFill/>
                </a:ln>
                <a:solidFill>
                  <a:srgbClr val="293374"/>
                </a:solidFill>
                <a:effectLst/>
                <a:uLnTx/>
                <a:uFillTx/>
                <a:latin typeface="Verdana Bold"/>
                <a:ea typeface="Verdana Bold"/>
                <a:cs typeface="Verdana Bold"/>
                <a:sym typeface="Verdana Bold"/>
              </a:rPr>
              <a:t>One Brand. One Goal.</a:t>
            </a:r>
          </a:p>
        </p:txBody>
      </p:sp>
    </p:spTree>
    <p:extLst>
      <p:ext uri="{BB962C8B-B14F-4D97-AF65-F5344CB8AC3E}">
        <p14:creationId xmlns:p14="http://schemas.microsoft.com/office/powerpoint/2010/main" val="288087783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3"/>
                </a:ext>
              </a:extLst>
            </a:blip>
            <a:stretch>
              <a:fillRect l="-151" r="-15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4" name="Group 4"/>
          <p:cNvGrpSpPr/>
          <p:nvPr/>
        </p:nvGrpSpPr>
        <p:grpSpPr>
          <a:xfrm>
            <a:off x="10439988" y="1562751"/>
            <a:ext cx="6819312" cy="6819312"/>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42024" r="-42024"/>
              </a:stretch>
            </a:blipFill>
            <a:ln w="142875" cap="sq">
              <a:solidFill>
                <a:srgbClr val="FFFFFF"/>
              </a:solid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Freeform 6"/>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6"/>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7"/>
          <p:cNvSpPr txBox="1"/>
          <p:nvPr/>
        </p:nvSpPr>
        <p:spPr>
          <a:xfrm>
            <a:off x="1919636" y="3873919"/>
            <a:ext cx="8153208" cy="4552950"/>
          </a:xfrm>
          <a:prstGeom prst="rect">
            <a:avLst/>
          </a:prstGeom>
        </p:spPr>
        <p:txBody>
          <a:bodyPr lIns="0" tIns="0" rIns="0" bIns="0" rtlCol="0" anchor="t">
            <a:spAutoFit/>
          </a:bodyPr>
          <a:lstStyle/>
          <a:p>
            <a:pPr marL="0" marR="0" lvl="0" indent="0" algn="l" defTabSz="914400" rtl="0" eaLnBrk="1" fontAlgn="auto" latinLnBrk="0" hangingPunct="1">
              <a:lnSpc>
                <a:spcPts val="4199"/>
              </a:lnSpc>
              <a:spcBef>
                <a:spcPts val="0"/>
              </a:spcBef>
              <a:spcAft>
                <a:spcPts val="0"/>
              </a:spcAft>
              <a:buClrTx/>
              <a:buSzTx/>
              <a:buFontTx/>
              <a:buNone/>
              <a:tabLst/>
              <a:defRPr/>
            </a:pPr>
            <a:r>
              <a:rPr kumimoji="0" lang="en-US" sz="2999" b="0" i="0" u="none" strike="noStrike" kern="1200" cap="none" spc="0" normalizeH="0" baseline="0" noProof="0">
                <a:ln>
                  <a:noFill/>
                </a:ln>
                <a:solidFill>
                  <a:srgbClr val="000000"/>
                </a:solidFill>
                <a:effectLst/>
                <a:uLnTx/>
                <a:uFillTx/>
                <a:latin typeface="Verdana"/>
                <a:ea typeface="Verdana"/>
                <a:cs typeface="Verdana"/>
                <a:sym typeface="Verdana"/>
              </a:rPr>
              <a:t>How governors can champion clear, unified communications</a:t>
            </a:r>
          </a:p>
          <a:p>
            <a:pPr marL="0" marR="0" lvl="0" indent="0" algn="l" defTabSz="914400" rtl="0" eaLnBrk="1" fontAlgn="auto" latinLnBrk="0" hangingPunct="1">
              <a:lnSpc>
                <a:spcPts val="3640"/>
              </a:lnSpc>
              <a:spcBef>
                <a:spcPts val="0"/>
              </a:spcBef>
              <a:spcAft>
                <a:spcPts val="0"/>
              </a:spcAft>
              <a:buClrTx/>
              <a:buSzTx/>
              <a:buFontTx/>
              <a:buNone/>
              <a:tabLst/>
              <a:defRPr/>
            </a:pPr>
            <a:endParaRPr kumimoji="0" lang="en-US" sz="2999" b="0" i="0" u="none" strike="noStrike" kern="1200" cap="none" spc="0" normalizeH="0" baseline="0" noProof="0">
              <a:ln>
                <a:noFill/>
              </a:ln>
              <a:solidFill>
                <a:srgbClr val="000000"/>
              </a:solidFill>
              <a:effectLst/>
              <a:uLnTx/>
              <a:uFillTx/>
              <a:latin typeface="Verdana"/>
              <a:ea typeface="Verdana"/>
              <a:cs typeface="Verdana"/>
              <a:sym typeface="Verdana"/>
            </a:endParaRPr>
          </a:p>
          <a:p>
            <a:pPr marL="0" marR="0" lvl="0" indent="0" algn="l" defTabSz="914400" rtl="0" eaLnBrk="1" fontAlgn="auto" latinLnBrk="0" hangingPunct="1">
              <a:lnSpc>
                <a:spcPts val="4199"/>
              </a:lnSpc>
              <a:spcBef>
                <a:spcPts val="0"/>
              </a:spcBef>
              <a:spcAft>
                <a:spcPts val="0"/>
              </a:spcAft>
              <a:buClrTx/>
              <a:buSzTx/>
              <a:buFontTx/>
              <a:buNone/>
              <a:tabLst/>
              <a:defRPr/>
            </a:pPr>
            <a:r>
              <a:rPr kumimoji="0" lang="en-US" sz="2999" b="0" i="0" u="none" strike="noStrike" kern="1200" cap="none" spc="0" normalizeH="0" baseline="0" noProof="0">
                <a:ln>
                  <a:noFill/>
                </a:ln>
                <a:solidFill>
                  <a:srgbClr val="000000"/>
                </a:solidFill>
                <a:effectLst/>
                <a:uLnTx/>
                <a:uFillTx/>
                <a:latin typeface="Verdana"/>
                <a:ea typeface="Verdana"/>
                <a:cs typeface="Verdana"/>
                <a:sym typeface="Verdana"/>
              </a:rPr>
              <a:t>How clubs can leverage existing resources and tell compelling stories</a:t>
            </a:r>
          </a:p>
          <a:p>
            <a:pPr marL="0" marR="0" lvl="0" indent="0" algn="l" defTabSz="914400" rtl="0" eaLnBrk="1" fontAlgn="auto" latinLnBrk="0" hangingPunct="1">
              <a:lnSpc>
                <a:spcPts val="3640"/>
              </a:lnSpc>
              <a:spcBef>
                <a:spcPts val="0"/>
              </a:spcBef>
              <a:spcAft>
                <a:spcPts val="0"/>
              </a:spcAft>
              <a:buClrTx/>
              <a:buSzTx/>
              <a:buFontTx/>
              <a:buNone/>
              <a:tabLst/>
              <a:defRPr/>
            </a:pPr>
            <a:endParaRPr kumimoji="0" lang="en-US" sz="2999" b="0" i="0" u="none" strike="noStrike" kern="1200" cap="none" spc="0" normalizeH="0" baseline="0" noProof="0">
              <a:ln>
                <a:noFill/>
              </a:ln>
              <a:solidFill>
                <a:srgbClr val="000000"/>
              </a:solidFill>
              <a:effectLst/>
              <a:uLnTx/>
              <a:uFillTx/>
              <a:latin typeface="Verdana"/>
              <a:ea typeface="Verdana"/>
              <a:cs typeface="Verdana"/>
              <a:sym typeface="Verdana"/>
            </a:endParaRPr>
          </a:p>
          <a:p>
            <a:pPr marL="0" marR="0" lvl="0" indent="0" algn="l" defTabSz="914400" rtl="0" eaLnBrk="1" fontAlgn="auto" latinLnBrk="0" hangingPunct="1">
              <a:lnSpc>
                <a:spcPts val="4199"/>
              </a:lnSpc>
              <a:spcBef>
                <a:spcPts val="0"/>
              </a:spcBef>
              <a:spcAft>
                <a:spcPts val="0"/>
              </a:spcAft>
              <a:buClrTx/>
              <a:buSzTx/>
              <a:buFontTx/>
              <a:buNone/>
              <a:tabLst/>
              <a:defRPr/>
            </a:pPr>
            <a:r>
              <a:rPr kumimoji="0" lang="en-US" sz="2999" b="0" i="0" u="none" strike="noStrike" kern="1200" cap="none" spc="0" normalizeH="0" baseline="0" noProof="0">
                <a:ln>
                  <a:noFill/>
                </a:ln>
                <a:solidFill>
                  <a:srgbClr val="000000"/>
                </a:solidFill>
                <a:effectLst/>
                <a:uLnTx/>
                <a:uFillTx/>
                <a:latin typeface="Verdana"/>
                <a:ea typeface="Verdana"/>
                <a:cs typeface="Verdana"/>
                <a:sym typeface="Verdana"/>
              </a:rPr>
              <a:t>Why a strong, consistent brand builds trust, recognition and credibility</a:t>
            </a:r>
          </a:p>
          <a:p>
            <a:pPr marL="0" marR="0" lvl="0" indent="0" algn="l" defTabSz="914400" rtl="0" eaLnBrk="1" fontAlgn="auto" latinLnBrk="0" hangingPunct="1">
              <a:lnSpc>
                <a:spcPts val="4199"/>
              </a:lnSpc>
              <a:spcBef>
                <a:spcPts val="0"/>
              </a:spcBef>
              <a:spcAft>
                <a:spcPts val="0"/>
              </a:spcAft>
              <a:buClrTx/>
              <a:buSzTx/>
              <a:buFontTx/>
              <a:buNone/>
              <a:tabLst/>
              <a:defRPr/>
            </a:pPr>
            <a:endParaRPr kumimoji="0" lang="en-US" sz="2999" b="0" i="0" u="none" strike="noStrike" kern="1200" cap="none" spc="0" normalizeH="0" baseline="0" noProof="0">
              <a:ln>
                <a:noFill/>
              </a:ln>
              <a:solidFill>
                <a:srgbClr val="000000"/>
              </a:solidFill>
              <a:effectLst/>
              <a:uLnTx/>
              <a:uFillTx/>
              <a:latin typeface="Verdana"/>
              <a:ea typeface="Verdana"/>
              <a:cs typeface="Verdana"/>
              <a:sym typeface="Verdana"/>
            </a:endParaRPr>
          </a:p>
        </p:txBody>
      </p:sp>
      <p:sp>
        <p:nvSpPr>
          <p:cNvPr id="8" name="TextBox 8"/>
          <p:cNvSpPr txBox="1"/>
          <p:nvPr/>
        </p:nvSpPr>
        <p:spPr>
          <a:xfrm>
            <a:off x="990792" y="2597436"/>
            <a:ext cx="8742440" cy="971576"/>
          </a:xfrm>
          <a:prstGeom prst="rect">
            <a:avLst/>
          </a:prstGeom>
        </p:spPr>
        <p:txBody>
          <a:bodyPr lIns="0" tIns="0" rIns="0" bIns="0" rtlCol="0" anchor="t">
            <a:spAutoFit/>
          </a:bodyPr>
          <a:lstStyle/>
          <a:p>
            <a:pPr marL="0" marR="0" lvl="0" indent="0" algn="just" defTabSz="914400" rtl="0" eaLnBrk="1" fontAlgn="auto" latinLnBrk="0" hangingPunct="1">
              <a:lnSpc>
                <a:spcPts val="7799"/>
              </a:lnSpc>
              <a:spcBef>
                <a:spcPts val="0"/>
              </a:spcBef>
              <a:spcAft>
                <a:spcPts val="0"/>
              </a:spcAft>
              <a:buClrTx/>
              <a:buSzTx/>
              <a:buFontTx/>
              <a:buNone/>
              <a:tabLst/>
              <a:defRPr/>
            </a:pPr>
            <a:r>
              <a:rPr kumimoji="0" lang="en-US" sz="6500" b="1" i="0" u="none" strike="noStrike" kern="1200" cap="none" spc="0" normalizeH="0" baseline="0" noProof="0">
                <a:ln>
                  <a:noFill/>
                </a:ln>
                <a:solidFill>
                  <a:srgbClr val="9674A5"/>
                </a:solidFill>
                <a:effectLst/>
                <a:uLnTx/>
                <a:uFillTx/>
                <a:latin typeface="Verdana Bold"/>
                <a:ea typeface="Verdana Bold"/>
                <a:cs typeface="Verdana Bold"/>
                <a:sym typeface="Verdana Bold"/>
              </a:rPr>
              <a:t>Today’s Roadmap</a:t>
            </a:r>
          </a:p>
        </p:txBody>
      </p:sp>
      <p:grpSp>
        <p:nvGrpSpPr>
          <p:cNvPr id="9" name="Group 9"/>
          <p:cNvGrpSpPr/>
          <p:nvPr/>
        </p:nvGrpSpPr>
        <p:grpSpPr>
          <a:xfrm rot="5400000">
            <a:off x="1083135" y="3952834"/>
            <a:ext cx="500647" cy="438066"/>
            <a:chOff x="0" y="0"/>
            <a:chExt cx="812800" cy="711200"/>
          </a:xfrm>
        </p:grpSpPr>
        <p:sp>
          <p:nvSpPr>
            <p:cNvPr id="10" name="Freeform 10"/>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6699D1">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2" name="Group 12"/>
          <p:cNvGrpSpPr/>
          <p:nvPr/>
        </p:nvGrpSpPr>
        <p:grpSpPr>
          <a:xfrm rot="5400000">
            <a:off x="1083135" y="5480569"/>
            <a:ext cx="500647" cy="438066"/>
            <a:chOff x="0" y="0"/>
            <a:chExt cx="812800" cy="711200"/>
          </a:xfrm>
        </p:grpSpPr>
        <p:sp>
          <p:nvSpPr>
            <p:cNvPr id="13" name="Freeform 13"/>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9674A5">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4"/>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 name="Group 15"/>
          <p:cNvGrpSpPr/>
          <p:nvPr/>
        </p:nvGrpSpPr>
        <p:grpSpPr>
          <a:xfrm rot="5400000">
            <a:off x="1083135" y="6998779"/>
            <a:ext cx="500647" cy="438066"/>
            <a:chOff x="0" y="0"/>
            <a:chExt cx="812800" cy="711200"/>
          </a:xfrm>
        </p:grpSpPr>
        <p:sp>
          <p:nvSpPr>
            <p:cNvPr id="16" name="Freeform 16"/>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DB5E5A">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TextBox 17"/>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Tree>
    <p:extLst>
      <p:ext uri="{BB962C8B-B14F-4D97-AF65-F5344CB8AC3E}">
        <p14:creationId xmlns:p14="http://schemas.microsoft.com/office/powerpoint/2010/main" val="302456177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96835" y="-122666"/>
            <a:ext cx="19281670" cy="10447766"/>
            <a:chOff x="0" y="0"/>
            <a:chExt cx="5078300" cy="2751675"/>
          </a:xfrm>
        </p:grpSpPr>
        <p:sp>
          <p:nvSpPr>
            <p:cNvPr id="3" name="Freeform 3"/>
            <p:cNvSpPr/>
            <p:nvPr/>
          </p:nvSpPr>
          <p:spPr>
            <a:xfrm>
              <a:off x="0" y="0"/>
              <a:ext cx="5078300" cy="2751675"/>
            </a:xfrm>
            <a:custGeom>
              <a:avLst/>
              <a:gdLst/>
              <a:ahLst/>
              <a:cxnLst/>
              <a:rect l="l" t="t" r="r" b="b"/>
              <a:pathLst>
                <a:path w="5078300" h="2751675">
                  <a:moveTo>
                    <a:pt x="0" y="0"/>
                  </a:moveTo>
                  <a:lnTo>
                    <a:pt x="5078300" y="0"/>
                  </a:lnTo>
                  <a:lnTo>
                    <a:pt x="5078300" y="2751675"/>
                  </a:lnTo>
                  <a:lnTo>
                    <a:pt x="0" y="2751675"/>
                  </a:lnTo>
                  <a:close/>
                </a:path>
              </a:pathLst>
            </a:custGeom>
            <a:gradFill rotWithShape="1">
              <a:gsLst>
                <a:gs pos="0">
                  <a:srgbClr val="6599D1">
                    <a:alpha val="91000"/>
                  </a:srgbClr>
                </a:gs>
                <a:gs pos="100000">
                  <a:srgbClr val="DB5E5B">
                    <a:alpha val="91000"/>
                  </a:srgbClr>
                </a:gs>
              </a:gsLst>
              <a:lin ang="0"/>
            </a:gra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p:cNvSpPr txBox="1"/>
            <p:nvPr/>
          </p:nvSpPr>
          <p:spPr>
            <a:xfrm>
              <a:off x="0" y="-38100"/>
              <a:ext cx="5078300" cy="278977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p:cNvSpPr/>
          <p:nvPr/>
        </p:nvSpPr>
        <p:spPr>
          <a:xfrm>
            <a:off x="0" y="-459544"/>
            <a:ext cx="7357999" cy="14076426"/>
          </a:xfrm>
          <a:custGeom>
            <a:avLst/>
            <a:gdLst/>
            <a:ahLst/>
            <a:cxnLst/>
            <a:rect l="l" t="t" r="r" b="b"/>
            <a:pathLst>
              <a:path w="7357999" h="14076426">
                <a:moveTo>
                  <a:pt x="0" y="0"/>
                </a:moveTo>
                <a:lnTo>
                  <a:pt x="7357999" y="0"/>
                </a:lnTo>
                <a:lnTo>
                  <a:pt x="7357999" y="14076426"/>
                </a:lnTo>
                <a:lnTo>
                  <a:pt x="0" y="14076426"/>
                </a:lnTo>
                <a:lnTo>
                  <a:pt x="0" y="0"/>
                </a:lnTo>
                <a:close/>
              </a:path>
            </a:pathLst>
          </a:custGeom>
          <a:blipFill>
            <a:blip r:embed="rId3">
              <a:alphaModFix amt="18999"/>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rot="4750473">
            <a:off x="11618103" y="4778278"/>
            <a:ext cx="7956807" cy="6966368"/>
          </a:xfrm>
          <a:custGeom>
            <a:avLst/>
            <a:gdLst/>
            <a:ahLst/>
            <a:cxnLst/>
            <a:rect l="l" t="t" r="r" b="b"/>
            <a:pathLst>
              <a:path w="7956807" h="6966368">
                <a:moveTo>
                  <a:pt x="0" y="0"/>
                </a:moveTo>
                <a:lnTo>
                  <a:pt x="7956807" y="0"/>
                </a:lnTo>
                <a:lnTo>
                  <a:pt x="7956807" y="6966368"/>
                </a:lnTo>
                <a:lnTo>
                  <a:pt x="0" y="6966368"/>
                </a:lnTo>
                <a:lnTo>
                  <a:pt x="0" y="0"/>
                </a:lnTo>
                <a:close/>
              </a:path>
            </a:pathLst>
          </a:custGeom>
          <a:blipFill>
            <a:blip r:embed="rId4">
              <a:alphaModFix amt="8999"/>
            </a:blip>
            <a:stretch>
              <a:fillRect l="-112996" b="-5204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7" name="Group 7"/>
          <p:cNvGrpSpPr/>
          <p:nvPr/>
        </p:nvGrpSpPr>
        <p:grpSpPr>
          <a:xfrm>
            <a:off x="1385856" y="3400950"/>
            <a:ext cx="3615584" cy="4084556"/>
            <a:chOff x="0" y="0"/>
            <a:chExt cx="952253" cy="1075768"/>
          </a:xfrm>
        </p:grpSpPr>
        <p:sp>
          <p:nvSpPr>
            <p:cNvPr id="8" name="Freeform 8"/>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9"/>
            <p:cNvSpPr txBox="1"/>
            <p:nvPr/>
          </p:nvSpPr>
          <p:spPr>
            <a:xfrm>
              <a:off x="0" y="28575"/>
              <a:ext cx="952253" cy="1047193"/>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0" name="Group 10"/>
          <p:cNvGrpSpPr/>
          <p:nvPr/>
        </p:nvGrpSpPr>
        <p:grpSpPr>
          <a:xfrm>
            <a:off x="5350541" y="3400950"/>
            <a:ext cx="3615584" cy="4084556"/>
            <a:chOff x="0" y="0"/>
            <a:chExt cx="952253" cy="1075768"/>
          </a:xfrm>
        </p:grpSpPr>
        <p:sp>
          <p:nvSpPr>
            <p:cNvPr id="11" name="Freeform 11"/>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TextBox 12"/>
            <p:cNvSpPr txBox="1"/>
            <p:nvPr/>
          </p:nvSpPr>
          <p:spPr>
            <a:xfrm>
              <a:off x="0" y="28575"/>
              <a:ext cx="952253" cy="1047193"/>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3" name="Group 13"/>
          <p:cNvGrpSpPr/>
          <p:nvPr/>
        </p:nvGrpSpPr>
        <p:grpSpPr>
          <a:xfrm>
            <a:off x="9318550" y="3400950"/>
            <a:ext cx="3615584" cy="4084556"/>
            <a:chOff x="0" y="0"/>
            <a:chExt cx="952253" cy="1075768"/>
          </a:xfrm>
        </p:grpSpPr>
        <p:sp>
          <p:nvSpPr>
            <p:cNvPr id="14" name="Freeform 14"/>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TextBox 15"/>
            <p:cNvSpPr txBox="1"/>
            <p:nvPr/>
          </p:nvSpPr>
          <p:spPr>
            <a:xfrm>
              <a:off x="0" y="28575"/>
              <a:ext cx="952253" cy="1047193"/>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6" name="Group 16"/>
          <p:cNvGrpSpPr/>
          <p:nvPr/>
        </p:nvGrpSpPr>
        <p:grpSpPr>
          <a:xfrm>
            <a:off x="13286560" y="3400950"/>
            <a:ext cx="3615584" cy="4084556"/>
            <a:chOff x="0" y="0"/>
            <a:chExt cx="952253" cy="1075768"/>
          </a:xfrm>
        </p:grpSpPr>
        <p:sp>
          <p:nvSpPr>
            <p:cNvPr id="17" name="Freeform 17"/>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TextBox 18"/>
            <p:cNvSpPr txBox="1"/>
            <p:nvPr/>
          </p:nvSpPr>
          <p:spPr>
            <a:xfrm>
              <a:off x="0" y="28575"/>
              <a:ext cx="952253" cy="1047193"/>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9" name="TextBox 19"/>
          <p:cNvSpPr txBox="1"/>
          <p:nvPr/>
        </p:nvSpPr>
        <p:spPr>
          <a:xfrm>
            <a:off x="10107866" y="4318747"/>
            <a:ext cx="2037669" cy="299085"/>
          </a:xfrm>
          <a:prstGeom prst="rect">
            <a:avLst/>
          </a:prstGeom>
        </p:spPr>
        <p:txBody>
          <a:bodyPr lIns="0" tIns="0" rIns="0" bIns="0" rtlCol="0" anchor="t">
            <a:spAutoFit/>
          </a:bodyPr>
          <a:lstStyle/>
          <a:p>
            <a:pPr marL="0" marR="0" lvl="0" indent="0" algn="ctr" defTabSz="914400" rtl="0" eaLnBrk="1" fontAlgn="auto" latinLnBrk="0" hangingPunct="1">
              <a:lnSpc>
                <a:spcPts val="2399"/>
              </a:lnSpc>
              <a:spcBef>
                <a:spcPts val="0"/>
              </a:spcBef>
              <a:spcAft>
                <a:spcPts val="0"/>
              </a:spcAft>
              <a:buClrTx/>
              <a:buSzTx/>
              <a:buFontTx/>
              <a:buNone/>
              <a:tabLst/>
              <a:defRPr/>
            </a:pPr>
            <a:r>
              <a:rPr kumimoji="0" lang="en-US" sz="2399" b="1" i="0" u="none" strike="noStrike" kern="1200" cap="none" spc="0" normalizeH="0" baseline="0" noProof="0">
                <a:ln>
                  <a:noFill/>
                </a:ln>
                <a:solidFill>
                  <a:srgbClr val="000000"/>
                </a:solidFill>
                <a:effectLst/>
                <a:uLnTx/>
                <a:uFillTx/>
                <a:latin typeface="Verdana Bold"/>
                <a:ea typeface="Verdana Bold"/>
                <a:cs typeface="Verdana Bold"/>
                <a:sym typeface="Verdana Bold"/>
              </a:rPr>
              <a:t>Trust</a:t>
            </a:r>
          </a:p>
        </p:txBody>
      </p:sp>
      <p:grpSp>
        <p:nvGrpSpPr>
          <p:cNvPr id="20" name="Group 20"/>
          <p:cNvGrpSpPr/>
          <p:nvPr/>
        </p:nvGrpSpPr>
        <p:grpSpPr>
          <a:xfrm>
            <a:off x="2398427" y="3924204"/>
            <a:ext cx="1590442" cy="1850697"/>
            <a:chOff x="0" y="0"/>
            <a:chExt cx="698500" cy="812800"/>
          </a:xfrm>
        </p:grpSpPr>
        <p:sp>
          <p:nvSpPr>
            <p:cNvPr id="21" name="Freeform 21"/>
            <p:cNvSpPr/>
            <p:nvPr/>
          </p:nvSpPr>
          <p:spPr>
            <a:xfrm>
              <a:off x="0" y="16926"/>
              <a:ext cx="698500" cy="778948"/>
            </a:xfrm>
            <a:custGeom>
              <a:avLst/>
              <a:gdLst/>
              <a:ahLst/>
              <a:cxnLst/>
              <a:rect l="l" t="t" r="r" b="b"/>
              <a:pathLst>
                <a:path w="698500" h="778948">
                  <a:moveTo>
                    <a:pt x="403487" y="14630"/>
                  </a:moveTo>
                  <a:lnTo>
                    <a:pt x="644263" y="154718"/>
                  </a:lnTo>
                  <a:cubicBezTo>
                    <a:pt x="677842" y="174255"/>
                    <a:pt x="698500" y="210174"/>
                    <a:pt x="698500" y="249023"/>
                  </a:cubicBezTo>
                  <a:lnTo>
                    <a:pt x="698500" y="529925"/>
                  </a:lnTo>
                  <a:cubicBezTo>
                    <a:pt x="698500" y="568774"/>
                    <a:pt x="677842" y="604693"/>
                    <a:pt x="644263" y="624230"/>
                  </a:cubicBezTo>
                  <a:lnTo>
                    <a:pt x="403487" y="764318"/>
                  </a:lnTo>
                  <a:cubicBezTo>
                    <a:pt x="369960" y="783825"/>
                    <a:pt x="328540" y="783825"/>
                    <a:pt x="295013" y="764318"/>
                  </a:cubicBezTo>
                  <a:lnTo>
                    <a:pt x="54237" y="624230"/>
                  </a:lnTo>
                  <a:cubicBezTo>
                    <a:pt x="20658" y="604693"/>
                    <a:pt x="0" y="568774"/>
                    <a:pt x="0" y="529925"/>
                  </a:cubicBezTo>
                  <a:lnTo>
                    <a:pt x="0" y="249023"/>
                  </a:lnTo>
                  <a:cubicBezTo>
                    <a:pt x="0" y="210174"/>
                    <a:pt x="20658" y="174255"/>
                    <a:pt x="54237" y="154718"/>
                  </a:cubicBezTo>
                  <a:lnTo>
                    <a:pt x="295013" y="14630"/>
                  </a:lnTo>
                  <a:cubicBezTo>
                    <a:pt x="328540" y="-4877"/>
                    <a:pt x="369960" y="-4877"/>
                    <a:pt x="403487" y="14630"/>
                  </a:cubicBezTo>
                  <a:close/>
                </a:path>
              </a:pathLst>
            </a:custGeom>
            <a:solidFill>
              <a:srgbClr val="518BC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TextBox 22"/>
            <p:cNvSpPr txBox="1"/>
            <p:nvPr/>
          </p:nvSpPr>
          <p:spPr>
            <a:xfrm>
              <a:off x="0" y="168275"/>
              <a:ext cx="698500" cy="504825"/>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3" name="Freeform 23"/>
          <p:cNvSpPr/>
          <p:nvPr/>
        </p:nvSpPr>
        <p:spPr>
          <a:xfrm>
            <a:off x="2635763" y="4216974"/>
            <a:ext cx="1153871" cy="1153871"/>
          </a:xfrm>
          <a:custGeom>
            <a:avLst/>
            <a:gdLst/>
            <a:ahLst/>
            <a:cxnLst/>
            <a:rect l="l" t="t" r="r" b="b"/>
            <a:pathLst>
              <a:path w="1153871" h="1153871">
                <a:moveTo>
                  <a:pt x="0" y="0"/>
                </a:moveTo>
                <a:lnTo>
                  <a:pt x="1153871" y="0"/>
                </a:lnTo>
                <a:lnTo>
                  <a:pt x="1153871" y="1153871"/>
                </a:lnTo>
                <a:lnTo>
                  <a:pt x="0" y="11538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4" name="Group 24"/>
          <p:cNvGrpSpPr/>
          <p:nvPr/>
        </p:nvGrpSpPr>
        <p:grpSpPr>
          <a:xfrm>
            <a:off x="6364774" y="3924204"/>
            <a:ext cx="1590442" cy="1850697"/>
            <a:chOff x="0" y="0"/>
            <a:chExt cx="698500" cy="812800"/>
          </a:xfrm>
        </p:grpSpPr>
        <p:sp>
          <p:nvSpPr>
            <p:cNvPr id="25" name="Freeform 25"/>
            <p:cNvSpPr/>
            <p:nvPr/>
          </p:nvSpPr>
          <p:spPr>
            <a:xfrm>
              <a:off x="0" y="16926"/>
              <a:ext cx="698500" cy="778948"/>
            </a:xfrm>
            <a:custGeom>
              <a:avLst/>
              <a:gdLst/>
              <a:ahLst/>
              <a:cxnLst/>
              <a:rect l="l" t="t" r="r" b="b"/>
              <a:pathLst>
                <a:path w="698500" h="778948">
                  <a:moveTo>
                    <a:pt x="403487" y="14630"/>
                  </a:moveTo>
                  <a:lnTo>
                    <a:pt x="644263" y="154718"/>
                  </a:lnTo>
                  <a:cubicBezTo>
                    <a:pt x="677842" y="174255"/>
                    <a:pt x="698500" y="210174"/>
                    <a:pt x="698500" y="249023"/>
                  </a:cubicBezTo>
                  <a:lnTo>
                    <a:pt x="698500" y="529925"/>
                  </a:lnTo>
                  <a:cubicBezTo>
                    <a:pt x="698500" y="568774"/>
                    <a:pt x="677842" y="604693"/>
                    <a:pt x="644263" y="624230"/>
                  </a:cubicBezTo>
                  <a:lnTo>
                    <a:pt x="403487" y="764318"/>
                  </a:lnTo>
                  <a:cubicBezTo>
                    <a:pt x="369960" y="783825"/>
                    <a:pt x="328540" y="783825"/>
                    <a:pt x="295013" y="764318"/>
                  </a:cubicBezTo>
                  <a:lnTo>
                    <a:pt x="54237" y="624230"/>
                  </a:lnTo>
                  <a:cubicBezTo>
                    <a:pt x="20658" y="604693"/>
                    <a:pt x="0" y="568774"/>
                    <a:pt x="0" y="529925"/>
                  </a:cubicBezTo>
                  <a:lnTo>
                    <a:pt x="0" y="249023"/>
                  </a:lnTo>
                  <a:cubicBezTo>
                    <a:pt x="0" y="210174"/>
                    <a:pt x="20658" y="174255"/>
                    <a:pt x="54237" y="154718"/>
                  </a:cubicBezTo>
                  <a:lnTo>
                    <a:pt x="295013" y="14630"/>
                  </a:lnTo>
                  <a:cubicBezTo>
                    <a:pt x="328540" y="-4877"/>
                    <a:pt x="369960" y="-4877"/>
                    <a:pt x="403487" y="14630"/>
                  </a:cubicBezTo>
                  <a:close/>
                </a:path>
              </a:pathLst>
            </a:custGeom>
            <a:solidFill>
              <a:srgbClr val="293374"/>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TextBox 26"/>
            <p:cNvSpPr txBox="1"/>
            <p:nvPr/>
          </p:nvSpPr>
          <p:spPr>
            <a:xfrm>
              <a:off x="0" y="168275"/>
              <a:ext cx="698500" cy="504825"/>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7" name="Group 27"/>
          <p:cNvGrpSpPr/>
          <p:nvPr/>
        </p:nvGrpSpPr>
        <p:grpSpPr>
          <a:xfrm>
            <a:off x="10332154" y="3868561"/>
            <a:ext cx="1590442" cy="1850697"/>
            <a:chOff x="0" y="0"/>
            <a:chExt cx="698500" cy="812800"/>
          </a:xfrm>
        </p:grpSpPr>
        <p:sp>
          <p:nvSpPr>
            <p:cNvPr id="28" name="Freeform 28"/>
            <p:cNvSpPr/>
            <p:nvPr/>
          </p:nvSpPr>
          <p:spPr>
            <a:xfrm>
              <a:off x="0" y="16926"/>
              <a:ext cx="698500" cy="778948"/>
            </a:xfrm>
            <a:custGeom>
              <a:avLst/>
              <a:gdLst/>
              <a:ahLst/>
              <a:cxnLst/>
              <a:rect l="l" t="t" r="r" b="b"/>
              <a:pathLst>
                <a:path w="698500" h="778948">
                  <a:moveTo>
                    <a:pt x="403487" y="14630"/>
                  </a:moveTo>
                  <a:lnTo>
                    <a:pt x="644263" y="154718"/>
                  </a:lnTo>
                  <a:cubicBezTo>
                    <a:pt x="677842" y="174255"/>
                    <a:pt x="698500" y="210174"/>
                    <a:pt x="698500" y="249023"/>
                  </a:cubicBezTo>
                  <a:lnTo>
                    <a:pt x="698500" y="529925"/>
                  </a:lnTo>
                  <a:cubicBezTo>
                    <a:pt x="698500" y="568774"/>
                    <a:pt x="677842" y="604693"/>
                    <a:pt x="644263" y="624230"/>
                  </a:cubicBezTo>
                  <a:lnTo>
                    <a:pt x="403487" y="764318"/>
                  </a:lnTo>
                  <a:cubicBezTo>
                    <a:pt x="369960" y="783825"/>
                    <a:pt x="328540" y="783825"/>
                    <a:pt x="295013" y="764318"/>
                  </a:cubicBezTo>
                  <a:lnTo>
                    <a:pt x="54237" y="624230"/>
                  </a:lnTo>
                  <a:cubicBezTo>
                    <a:pt x="20658" y="604693"/>
                    <a:pt x="0" y="568774"/>
                    <a:pt x="0" y="529925"/>
                  </a:cubicBezTo>
                  <a:lnTo>
                    <a:pt x="0" y="249023"/>
                  </a:lnTo>
                  <a:cubicBezTo>
                    <a:pt x="0" y="210174"/>
                    <a:pt x="20658" y="174255"/>
                    <a:pt x="54237" y="154718"/>
                  </a:cubicBezTo>
                  <a:lnTo>
                    <a:pt x="295013" y="14630"/>
                  </a:lnTo>
                  <a:cubicBezTo>
                    <a:pt x="328540" y="-4877"/>
                    <a:pt x="369960" y="-4877"/>
                    <a:pt x="403487" y="14630"/>
                  </a:cubicBezTo>
                  <a:close/>
                </a:path>
              </a:pathLst>
            </a:custGeom>
            <a:solidFill>
              <a:srgbClr val="DB5D5A"/>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TextBox 29"/>
            <p:cNvSpPr txBox="1"/>
            <p:nvPr/>
          </p:nvSpPr>
          <p:spPr>
            <a:xfrm>
              <a:off x="0" y="168275"/>
              <a:ext cx="698500" cy="504825"/>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0" name="Freeform 30"/>
          <p:cNvSpPr/>
          <p:nvPr/>
        </p:nvSpPr>
        <p:spPr>
          <a:xfrm>
            <a:off x="10528225" y="4461617"/>
            <a:ext cx="1219434" cy="813972"/>
          </a:xfrm>
          <a:custGeom>
            <a:avLst/>
            <a:gdLst/>
            <a:ahLst/>
            <a:cxnLst/>
            <a:rect l="l" t="t" r="r" b="b"/>
            <a:pathLst>
              <a:path w="1219434" h="813972">
                <a:moveTo>
                  <a:pt x="0" y="0"/>
                </a:moveTo>
                <a:lnTo>
                  <a:pt x="1219434" y="0"/>
                </a:lnTo>
                <a:lnTo>
                  <a:pt x="1219434" y="813972"/>
                </a:lnTo>
                <a:lnTo>
                  <a:pt x="0" y="8139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1" name="Group 31"/>
          <p:cNvGrpSpPr/>
          <p:nvPr/>
        </p:nvGrpSpPr>
        <p:grpSpPr>
          <a:xfrm>
            <a:off x="14299130" y="3868561"/>
            <a:ext cx="1590442" cy="1850697"/>
            <a:chOff x="0" y="0"/>
            <a:chExt cx="698500" cy="812800"/>
          </a:xfrm>
        </p:grpSpPr>
        <p:sp>
          <p:nvSpPr>
            <p:cNvPr id="32" name="Freeform 32"/>
            <p:cNvSpPr/>
            <p:nvPr/>
          </p:nvSpPr>
          <p:spPr>
            <a:xfrm>
              <a:off x="0" y="16926"/>
              <a:ext cx="698500" cy="778948"/>
            </a:xfrm>
            <a:custGeom>
              <a:avLst/>
              <a:gdLst/>
              <a:ahLst/>
              <a:cxnLst/>
              <a:rect l="l" t="t" r="r" b="b"/>
              <a:pathLst>
                <a:path w="698500" h="778948">
                  <a:moveTo>
                    <a:pt x="403487" y="14630"/>
                  </a:moveTo>
                  <a:lnTo>
                    <a:pt x="644263" y="154718"/>
                  </a:lnTo>
                  <a:cubicBezTo>
                    <a:pt x="677842" y="174255"/>
                    <a:pt x="698500" y="210174"/>
                    <a:pt x="698500" y="249023"/>
                  </a:cubicBezTo>
                  <a:lnTo>
                    <a:pt x="698500" y="529925"/>
                  </a:lnTo>
                  <a:cubicBezTo>
                    <a:pt x="698500" y="568774"/>
                    <a:pt x="677842" y="604693"/>
                    <a:pt x="644263" y="624230"/>
                  </a:cubicBezTo>
                  <a:lnTo>
                    <a:pt x="403487" y="764318"/>
                  </a:lnTo>
                  <a:cubicBezTo>
                    <a:pt x="369960" y="783825"/>
                    <a:pt x="328540" y="783825"/>
                    <a:pt x="295013" y="764318"/>
                  </a:cubicBezTo>
                  <a:lnTo>
                    <a:pt x="54237" y="624230"/>
                  </a:lnTo>
                  <a:cubicBezTo>
                    <a:pt x="20658" y="604693"/>
                    <a:pt x="0" y="568774"/>
                    <a:pt x="0" y="529925"/>
                  </a:cubicBezTo>
                  <a:lnTo>
                    <a:pt x="0" y="249023"/>
                  </a:lnTo>
                  <a:cubicBezTo>
                    <a:pt x="0" y="210174"/>
                    <a:pt x="20658" y="174255"/>
                    <a:pt x="54237" y="154718"/>
                  </a:cubicBezTo>
                  <a:lnTo>
                    <a:pt x="295013" y="14630"/>
                  </a:lnTo>
                  <a:cubicBezTo>
                    <a:pt x="328540" y="-4877"/>
                    <a:pt x="369960" y="-4877"/>
                    <a:pt x="403487" y="14630"/>
                  </a:cubicBezTo>
                  <a:close/>
                </a:path>
              </a:pathLst>
            </a:custGeom>
            <a:solidFill>
              <a:srgbClr val="FDBF6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TextBox 33"/>
            <p:cNvSpPr txBox="1"/>
            <p:nvPr/>
          </p:nvSpPr>
          <p:spPr>
            <a:xfrm>
              <a:off x="0" y="168275"/>
              <a:ext cx="698500" cy="504825"/>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4" name="Freeform 34"/>
          <p:cNvSpPr/>
          <p:nvPr/>
        </p:nvSpPr>
        <p:spPr>
          <a:xfrm>
            <a:off x="6534433" y="4133553"/>
            <a:ext cx="1251125" cy="1221411"/>
          </a:xfrm>
          <a:custGeom>
            <a:avLst/>
            <a:gdLst/>
            <a:ahLst/>
            <a:cxnLst/>
            <a:rect l="l" t="t" r="r" b="b"/>
            <a:pathLst>
              <a:path w="1251125" h="1221411">
                <a:moveTo>
                  <a:pt x="0" y="0"/>
                </a:moveTo>
                <a:lnTo>
                  <a:pt x="1251125" y="0"/>
                </a:lnTo>
                <a:lnTo>
                  <a:pt x="1251125" y="1221411"/>
                </a:lnTo>
                <a:lnTo>
                  <a:pt x="0" y="122141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Freeform 35"/>
          <p:cNvSpPr/>
          <p:nvPr/>
        </p:nvSpPr>
        <p:spPr>
          <a:xfrm>
            <a:off x="14669635" y="4200937"/>
            <a:ext cx="849433" cy="1185944"/>
          </a:xfrm>
          <a:custGeom>
            <a:avLst/>
            <a:gdLst/>
            <a:ahLst/>
            <a:cxnLst/>
            <a:rect l="l" t="t" r="r" b="b"/>
            <a:pathLst>
              <a:path w="849433" h="1185944">
                <a:moveTo>
                  <a:pt x="0" y="0"/>
                </a:moveTo>
                <a:lnTo>
                  <a:pt x="849433" y="0"/>
                </a:lnTo>
                <a:lnTo>
                  <a:pt x="849433" y="1185944"/>
                </a:lnTo>
                <a:lnTo>
                  <a:pt x="0" y="1185944"/>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TextBox 36"/>
          <p:cNvSpPr txBox="1"/>
          <p:nvPr/>
        </p:nvSpPr>
        <p:spPr>
          <a:xfrm>
            <a:off x="1936846" y="6320741"/>
            <a:ext cx="2551706" cy="380999"/>
          </a:xfrm>
          <a:prstGeom prst="rect">
            <a:avLst/>
          </a:prstGeom>
        </p:spPr>
        <p:txBody>
          <a:bodyPr lIns="0" tIns="0" rIns="0" bIns="0" rtlCol="0" anchor="t">
            <a:spAutoFit/>
          </a:bodyPr>
          <a:lstStyle/>
          <a:p>
            <a:pPr marL="0" marR="0" lvl="0" indent="0" algn="ctr" defTabSz="914400" rtl="0" eaLnBrk="1" fontAlgn="auto" latinLnBrk="0" hangingPunct="1">
              <a:lnSpc>
                <a:spcPts val="2999"/>
              </a:lnSpc>
              <a:spcBef>
                <a:spcPts val="0"/>
              </a:spcBef>
              <a:spcAft>
                <a:spcPts val="0"/>
              </a:spcAft>
              <a:buClrTx/>
              <a:buSzTx/>
              <a:buFontTx/>
              <a:buNone/>
              <a:tabLst/>
              <a:defRPr/>
            </a:pPr>
            <a:r>
              <a:rPr kumimoji="0" lang="en-US" sz="2999" b="1" i="0" u="none" strike="noStrike" kern="1200" cap="none" spc="0" normalizeH="0" baseline="0" noProof="0">
                <a:ln>
                  <a:noFill/>
                </a:ln>
                <a:solidFill>
                  <a:srgbClr val="293374"/>
                </a:solidFill>
                <a:effectLst/>
                <a:uLnTx/>
                <a:uFillTx/>
                <a:latin typeface="Verdana Bold"/>
                <a:ea typeface="Verdana Bold"/>
                <a:cs typeface="Verdana Bold"/>
                <a:sym typeface="Verdana Bold"/>
              </a:rPr>
              <a:t>Recognition</a:t>
            </a:r>
          </a:p>
        </p:txBody>
      </p:sp>
      <p:sp>
        <p:nvSpPr>
          <p:cNvPr id="37" name="TextBox 37"/>
          <p:cNvSpPr txBox="1"/>
          <p:nvPr/>
        </p:nvSpPr>
        <p:spPr>
          <a:xfrm>
            <a:off x="5955537" y="6320741"/>
            <a:ext cx="2408918" cy="380999"/>
          </a:xfrm>
          <a:prstGeom prst="rect">
            <a:avLst/>
          </a:prstGeom>
        </p:spPr>
        <p:txBody>
          <a:bodyPr lIns="0" tIns="0" rIns="0" bIns="0" rtlCol="0" anchor="t">
            <a:spAutoFit/>
          </a:bodyPr>
          <a:lstStyle/>
          <a:p>
            <a:pPr marL="0" marR="0" lvl="0" indent="0" algn="ctr" defTabSz="914400" rtl="0" eaLnBrk="1" fontAlgn="auto" latinLnBrk="0" hangingPunct="1">
              <a:lnSpc>
                <a:spcPts val="2999"/>
              </a:lnSpc>
              <a:spcBef>
                <a:spcPts val="0"/>
              </a:spcBef>
              <a:spcAft>
                <a:spcPts val="0"/>
              </a:spcAft>
              <a:buClrTx/>
              <a:buSzTx/>
              <a:buFontTx/>
              <a:buNone/>
              <a:tabLst/>
              <a:defRPr/>
            </a:pPr>
            <a:r>
              <a:rPr kumimoji="0" lang="en-US" sz="2999" b="1" i="0" u="none" strike="noStrike" kern="1200" cap="none" spc="0" normalizeH="0" baseline="0" noProof="0">
                <a:ln>
                  <a:noFill/>
                </a:ln>
                <a:solidFill>
                  <a:srgbClr val="293374"/>
                </a:solidFill>
                <a:effectLst/>
                <a:uLnTx/>
                <a:uFillTx/>
                <a:latin typeface="Verdana Bold"/>
                <a:ea typeface="Verdana Bold"/>
                <a:cs typeface="Verdana Bold"/>
                <a:sym typeface="Verdana Bold"/>
              </a:rPr>
              <a:t>Familiarity</a:t>
            </a:r>
          </a:p>
        </p:txBody>
      </p:sp>
      <p:sp>
        <p:nvSpPr>
          <p:cNvPr id="38" name="TextBox 38"/>
          <p:cNvSpPr txBox="1"/>
          <p:nvPr/>
        </p:nvSpPr>
        <p:spPr>
          <a:xfrm>
            <a:off x="14086660" y="6320741"/>
            <a:ext cx="2209015" cy="380999"/>
          </a:xfrm>
          <a:prstGeom prst="rect">
            <a:avLst/>
          </a:prstGeom>
        </p:spPr>
        <p:txBody>
          <a:bodyPr lIns="0" tIns="0" rIns="0" bIns="0" rtlCol="0" anchor="t">
            <a:spAutoFit/>
          </a:bodyPr>
          <a:lstStyle/>
          <a:p>
            <a:pPr marL="0" marR="0" lvl="0" indent="0" algn="ctr" defTabSz="914400" rtl="0" eaLnBrk="1" fontAlgn="auto" latinLnBrk="0" hangingPunct="1">
              <a:lnSpc>
                <a:spcPts val="2999"/>
              </a:lnSpc>
              <a:spcBef>
                <a:spcPts val="0"/>
              </a:spcBef>
              <a:spcAft>
                <a:spcPts val="0"/>
              </a:spcAft>
              <a:buClrTx/>
              <a:buSzTx/>
              <a:buFontTx/>
              <a:buNone/>
              <a:tabLst/>
              <a:defRPr/>
            </a:pPr>
            <a:r>
              <a:rPr kumimoji="0" lang="en-US" sz="2999" b="1" i="0" u="none" strike="noStrike" kern="1200" cap="none" spc="0" normalizeH="0" baseline="0" noProof="0">
                <a:ln>
                  <a:noFill/>
                </a:ln>
                <a:solidFill>
                  <a:srgbClr val="293374"/>
                </a:solidFill>
                <a:effectLst/>
                <a:uLnTx/>
                <a:uFillTx/>
                <a:latin typeface="Verdana Bold"/>
                <a:ea typeface="Verdana Bold"/>
                <a:cs typeface="Verdana Bold"/>
                <a:sym typeface="Verdana Bold"/>
              </a:rPr>
              <a:t>Credibility</a:t>
            </a:r>
          </a:p>
        </p:txBody>
      </p:sp>
      <p:sp>
        <p:nvSpPr>
          <p:cNvPr id="39" name="TextBox 39"/>
          <p:cNvSpPr txBox="1"/>
          <p:nvPr/>
        </p:nvSpPr>
        <p:spPr>
          <a:xfrm>
            <a:off x="3192104" y="1425909"/>
            <a:ext cx="11894340" cy="971576"/>
          </a:xfrm>
          <a:prstGeom prst="rect">
            <a:avLst/>
          </a:prstGeom>
        </p:spPr>
        <p:txBody>
          <a:bodyPr lIns="0" tIns="0" rIns="0" bIns="0" rtlCol="0" anchor="t">
            <a:spAutoFit/>
          </a:bodyPr>
          <a:lstStyle/>
          <a:p>
            <a:pPr marL="0" marR="0" lvl="0" indent="0" algn="ctr" defTabSz="914400" rtl="0" eaLnBrk="1" fontAlgn="auto" latinLnBrk="0" hangingPunct="1">
              <a:lnSpc>
                <a:spcPts val="7799"/>
              </a:lnSpc>
              <a:spcBef>
                <a:spcPts val="0"/>
              </a:spcBef>
              <a:spcAft>
                <a:spcPts val="0"/>
              </a:spcAft>
              <a:buClrTx/>
              <a:buSzTx/>
              <a:buFontTx/>
              <a:buNone/>
              <a:tabLst/>
              <a:defRPr/>
            </a:pPr>
            <a:r>
              <a:rPr kumimoji="0" lang="en-US" sz="6500" b="1" i="0" u="none" strike="noStrike" kern="1200" cap="none" spc="0" normalizeH="0" baseline="0" noProof="0">
                <a:ln>
                  <a:noFill/>
                </a:ln>
                <a:solidFill>
                  <a:srgbClr val="293374"/>
                </a:solidFill>
                <a:effectLst/>
                <a:uLnTx/>
                <a:uFillTx/>
                <a:latin typeface="Verdana Bold"/>
                <a:ea typeface="Verdana Bold"/>
                <a:cs typeface="Verdana Bold"/>
                <a:sym typeface="Verdana Bold"/>
              </a:rPr>
              <a:t>Why Consistency Matters</a:t>
            </a:r>
          </a:p>
        </p:txBody>
      </p:sp>
      <p:sp>
        <p:nvSpPr>
          <p:cNvPr id="40" name="TextBox 40"/>
          <p:cNvSpPr txBox="1"/>
          <p:nvPr/>
        </p:nvSpPr>
        <p:spPr>
          <a:xfrm>
            <a:off x="1385856" y="8371330"/>
            <a:ext cx="15659075" cy="542939"/>
          </a:xfrm>
          <a:prstGeom prst="rect">
            <a:avLst/>
          </a:prstGeom>
        </p:spPr>
        <p:txBody>
          <a:bodyPr lIns="0" tIns="0" rIns="0" bIns="0" rtlCol="0" anchor="t">
            <a:spAutoFit/>
          </a:bodyPr>
          <a:lstStyle/>
          <a:p>
            <a:pPr marL="0" marR="0" lvl="0" indent="0" algn="ctr" defTabSz="914400" rtl="0" eaLnBrk="1" fontAlgn="auto" latinLnBrk="0" hangingPunct="1">
              <a:lnSpc>
                <a:spcPts val="4319"/>
              </a:lnSpc>
              <a:spcBef>
                <a:spcPts val="0"/>
              </a:spcBef>
              <a:spcAft>
                <a:spcPts val="0"/>
              </a:spcAft>
              <a:buClrTx/>
              <a:buSzTx/>
              <a:buFontTx/>
              <a:buNone/>
              <a:tabLst/>
              <a:defRPr/>
            </a:pPr>
            <a:r>
              <a:rPr kumimoji="0" lang="en-US" sz="3600" b="1" i="0" u="none" strike="noStrike" kern="1200" cap="none" spc="0" normalizeH="0" baseline="0" noProof="0">
                <a:ln>
                  <a:noFill/>
                </a:ln>
                <a:solidFill>
                  <a:srgbClr val="FFFFFF"/>
                </a:solidFill>
                <a:effectLst/>
                <a:uLnTx/>
                <a:uFillTx/>
                <a:latin typeface="Verdana Bold"/>
                <a:ea typeface="Verdana Bold"/>
                <a:cs typeface="Verdana Bold"/>
                <a:sym typeface="Verdana Bold"/>
              </a:rPr>
              <a:t>One consistent brand. Hundreds of clubs. One global impact.</a:t>
            </a:r>
          </a:p>
        </p:txBody>
      </p:sp>
      <p:sp>
        <p:nvSpPr>
          <p:cNvPr id="41" name="TextBox 41"/>
          <p:cNvSpPr txBox="1"/>
          <p:nvPr/>
        </p:nvSpPr>
        <p:spPr>
          <a:xfrm>
            <a:off x="10119108" y="6320741"/>
            <a:ext cx="2037669" cy="380999"/>
          </a:xfrm>
          <a:prstGeom prst="rect">
            <a:avLst/>
          </a:prstGeom>
        </p:spPr>
        <p:txBody>
          <a:bodyPr lIns="0" tIns="0" rIns="0" bIns="0" rtlCol="0" anchor="t">
            <a:spAutoFit/>
          </a:bodyPr>
          <a:lstStyle/>
          <a:p>
            <a:pPr marL="0" marR="0" lvl="0" indent="0" algn="ctr" defTabSz="914400" rtl="0" eaLnBrk="1" fontAlgn="auto" latinLnBrk="0" hangingPunct="1">
              <a:lnSpc>
                <a:spcPts val="2999"/>
              </a:lnSpc>
              <a:spcBef>
                <a:spcPts val="0"/>
              </a:spcBef>
              <a:spcAft>
                <a:spcPts val="0"/>
              </a:spcAft>
              <a:buClrTx/>
              <a:buSzTx/>
              <a:buFontTx/>
              <a:buNone/>
              <a:tabLst/>
              <a:defRPr/>
            </a:pPr>
            <a:r>
              <a:rPr kumimoji="0" lang="en-US" sz="2999" b="1" i="0" u="none" strike="noStrike" kern="1200" cap="none" spc="0" normalizeH="0" baseline="0" noProof="0">
                <a:ln>
                  <a:noFill/>
                </a:ln>
                <a:solidFill>
                  <a:srgbClr val="293374"/>
                </a:solidFill>
                <a:effectLst/>
                <a:uLnTx/>
                <a:uFillTx/>
                <a:latin typeface="Verdana Bold"/>
                <a:ea typeface="Verdana Bold"/>
                <a:cs typeface="Verdana Bold"/>
                <a:sym typeface="Verdana Bold"/>
              </a:rPr>
              <a:t>Trust</a:t>
            </a:r>
          </a:p>
        </p:txBody>
      </p:sp>
    </p:spTree>
    <p:extLst>
      <p:ext uri="{BB962C8B-B14F-4D97-AF65-F5344CB8AC3E}">
        <p14:creationId xmlns:p14="http://schemas.microsoft.com/office/powerpoint/2010/main" val="256208196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81879" y="-160766"/>
            <a:ext cx="19281670" cy="10447766"/>
            <a:chOff x="0" y="0"/>
            <a:chExt cx="5078300" cy="2751675"/>
          </a:xfrm>
        </p:grpSpPr>
        <p:sp>
          <p:nvSpPr>
            <p:cNvPr id="3" name="Freeform 3"/>
            <p:cNvSpPr/>
            <p:nvPr/>
          </p:nvSpPr>
          <p:spPr>
            <a:xfrm>
              <a:off x="0" y="0"/>
              <a:ext cx="5078300" cy="2751675"/>
            </a:xfrm>
            <a:custGeom>
              <a:avLst/>
              <a:gdLst/>
              <a:ahLst/>
              <a:cxnLst/>
              <a:rect l="l" t="t" r="r" b="b"/>
              <a:pathLst>
                <a:path w="5078300" h="2751675">
                  <a:moveTo>
                    <a:pt x="0" y="0"/>
                  </a:moveTo>
                  <a:lnTo>
                    <a:pt x="5078300" y="0"/>
                  </a:lnTo>
                  <a:lnTo>
                    <a:pt x="5078300" y="2751675"/>
                  </a:lnTo>
                  <a:lnTo>
                    <a:pt x="0" y="2751675"/>
                  </a:lnTo>
                  <a:close/>
                </a:path>
              </a:pathLst>
            </a:custGeom>
            <a:gradFill rotWithShape="1">
              <a:gsLst>
                <a:gs pos="0">
                  <a:srgbClr val="6599D1">
                    <a:alpha val="100000"/>
                  </a:srgbClr>
                </a:gs>
                <a:gs pos="100000">
                  <a:srgbClr val="DB5E5B">
                    <a:alpha val="100000"/>
                  </a:srgbClr>
                </a:gs>
              </a:gsLst>
              <a:lin ang="0"/>
            </a:gra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p:cNvSpPr txBox="1"/>
            <p:nvPr/>
          </p:nvSpPr>
          <p:spPr>
            <a:xfrm>
              <a:off x="0" y="-38100"/>
              <a:ext cx="5078300" cy="278977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alphaModFix amt="43999"/>
            </a:blip>
            <a:stretch>
              <a:fillRect l="-4744" r="-474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7"/>
          <p:cNvSpPr txBox="1"/>
          <p:nvPr/>
        </p:nvSpPr>
        <p:spPr>
          <a:xfrm>
            <a:off x="1085749" y="4319355"/>
            <a:ext cx="9661089" cy="4297680"/>
          </a:xfrm>
          <a:prstGeom prst="rect">
            <a:avLst/>
          </a:prstGeom>
        </p:spPr>
        <p:txBody>
          <a:bodyPr lIns="0" tIns="0" rIns="0" bIns="0" rtlCol="0" anchor="t">
            <a:spAutoFit/>
          </a:bodyPr>
          <a:lstStyle/>
          <a:p>
            <a:pPr marL="0" marR="0" lvl="0" indent="0" algn="l" defTabSz="914400" rtl="0" eaLnBrk="1" fontAlgn="auto" latinLnBrk="0" hangingPunct="1">
              <a:lnSpc>
                <a:spcPts val="6719"/>
              </a:lnSpc>
              <a:spcBef>
                <a:spcPts val="0"/>
              </a:spcBef>
              <a:spcAft>
                <a:spcPts val="0"/>
              </a:spcAft>
              <a:buClrTx/>
              <a:buSzTx/>
              <a:buFontTx/>
              <a:buNone/>
              <a:tabLst/>
              <a:defRPr/>
            </a:pPr>
            <a:r>
              <a:rPr kumimoji="0" lang="en-US" sz="4800" b="1" i="0" u="none" strike="noStrike" kern="1200" cap="none" spc="105" normalizeH="0" baseline="0" noProof="0">
                <a:ln>
                  <a:noFill/>
                </a:ln>
                <a:solidFill>
                  <a:srgbClr val="FFFFFF"/>
                </a:solidFill>
                <a:effectLst/>
                <a:uLnTx/>
                <a:uFillTx/>
                <a:latin typeface="Calibri (MS) Bold"/>
                <a:ea typeface="Calibri (MS) Bold"/>
                <a:cs typeface="Calibri (MS) Bold"/>
                <a:sym typeface="Calibri (MS) Bold"/>
              </a:rPr>
              <a:t>Themes can be a great way to create excitement, but Soroptimist already has a unifying focus—our mission.</a:t>
            </a:r>
          </a:p>
          <a:p>
            <a:pPr marL="0" marR="0" lvl="0" indent="0" algn="l" defTabSz="914400" rtl="0" eaLnBrk="1" fontAlgn="auto" latinLnBrk="0" hangingPunct="1">
              <a:lnSpc>
                <a:spcPts val="6719"/>
              </a:lnSpc>
              <a:spcBef>
                <a:spcPts val="0"/>
              </a:spcBef>
              <a:spcAft>
                <a:spcPts val="0"/>
              </a:spcAft>
              <a:buClrTx/>
              <a:buSzTx/>
              <a:buFontTx/>
              <a:buNone/>
              <a:tabLst/>
              <a:defRPr/>
            </a:pPr>
            <a:endParaRPr kumimoji="0" lang="en-US" sz="4800" b="1" i="0" u="none" strike="noStrike" kern="1200" cap="none" spc="105" normalizeH="0" baseline="0" noProof="0">
              <a:ln>
                <a:noFill/>
              </a:ln>
              <a:solidFill>
                <a:srgbClr val="FFFFFF"/>
              </a:solidFill>
              <a:effectLst/>
              <a:uLnTx/>
              <a:uFillTx/>
              <a:latin typeface="Calibri (MS) Bold"/>
              <a:ea typeface="Calibri (MS) Bold"/>
              <a:cs typeface="Calibri (MS) Bold"/>
              <a:sym typeface="Calibri (MS) Bold"/>
            </a:endParaRPr>
          </a:p>
        </p:txBody>
      </p:sp>
      <p:sp>
        <p:nvSpPr>
          <p:cNvPr id="8" name="TextBox 8"/>
          <p:cNvSpPr txBox="1"/>
          <p:nvPr/>
        </p:nvSpPr>
        <p:spPr>
          <a:xfrm>
            <a:off x="1028700" y="3078829"/>
            <a:ext cx="10933301" cy="946150"/>
          </a:xfrm>
          <a:prstGeom prst="rect">
            <a:avLst/>
          </a:prstGeom>
        </p:spPr>
        <p:txBody>
          <a:bodyPr lIns="0" tIns="0" rIns="0" bIns="0" rtlCol="0" anchor="t">
            <a:spAutoFit/>
          </a:bodyPr>
          <a:lstStyle/>
          <a:p>
            <a:pPr marL="0" marR="0" lvl="0" indent="0" algn="l" defTabSz="914400" rtl="0" eaLnBrk="1" fontAlgn="auto" latinLnBrk="0" hangingPunct="1">
              <a:lnSpc>
                <a:spcPts val="7475"/>
              </a:lnSpc>
              <a:spcBef>
                <a:spcPts val="0"/>
              </a:spcBef>
              <a:spcAft>
                <a:spcPts val="0"/>
              </a:spcAft>
              <a:buClrTx/>
              <a:buSzTx/>
              <a:buFontTx/>
              <a:buNone/>
              <a:tabLst/>
              <a:defRPr/>
            </a:pPr>
            <a:r>
              <a:rPr kumimoji="0" lang="en-US" sz="6500" b="1" i="0" u="none" strike="noStrike" kern="1200" cap="none" spc="0" normalizeH="0" baseline="0" noProof="0">
                <a:ln>
                  <a:noFill/>
                </a:ln>
                <a:solidFill>
                  <a:srgbClr val="293374"/>
                </a:solidFill>
                <a:effectLst/>
                <a:uLnTx/>
                <a:uFillTx/>
                <a:latin typeface="Verdana Bold"/>
                <a:ea typeface="Verdana Bold"/>
                <a:cs typeface="Verdana Bold"/>
                <a:sym typeface="Verdana Bold"/>
              </a:rPr>
              <a:t>One Brand. One Focus.</a:t>
            </a:r>
          </a:p>
        </p:txBody>
      </p:sp>
    </p:spTree>
    <p:extLst>
      <p:ext uri="{BB962C8B-B14F-4D97-AF65-F5344CB8AC3E}">
        <p14:creationId xmlns:p14="http://schemas.microsoft.com/office/powerpoint/2010/main" val="81106792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rgbClr val="38456C"/>
        </a:solidFill>
        <a:effectLst/>
      </p:bgPr>
    </p:bg>
    <p:spTree>
      <p:nvGrpSpPr>
        <p:cNvPr id="1" name=""/>
        <p:cNvGrpSpPr/>
        <p:nvPr/>
      </p:nvGrpSpPr>
      <p:grpSpPr>
        <a:xfrm>
          <a:off x="0" y="0"/>
          <a:ext cx="0" cy="0"/>
          <a:chOff x="0" y="0"/>
          <a:chExt cx="0" cy="0"/>
        </a:xfrm>
      </p:grpSpPr>
      <p:sp>
        <p:nvSpPr>
          <p:cNvPr id="2" name="Freeform 2"/>
          <p:cNvSpPr/>
          <p:nvPr/>
        </p:nvSpPr>
        <p:spPr>
          <a:xfrm>
            <a:off x="3462" y="-404561"/>
            <a:ext cx="19412079" cy="12400509"/>
          </a:xfrm>
          <a:custGeom>
            <a:avLst/>
            <a:gdLst/>
            <a:ahLst/>
            <a:cxnLst/>
            <a:rect l="l" t="t" r="r" b="b"/>
            <a:pathLst>
              <a:path w="19412079" h="12400509">
                <a:moveTo>
                  <a:pt x="0" y="0"/>
                </a:moveTo>
                <a:lnTo>
                  <a:pt x="19412079" y="0"/>
                </a:lnTo>
                <a:lnTo>
                  <a:pt x="19412079" y="12400509"/>
                </a:lnTo>
                <a:lnTo>
                  <a:pt x="0" y="12400509"/>
                </a:lnTo>
                <a:lnTo>
                  <a:pt x="0" y="0"/>
                </a:lnTo>
                <a:close/>
              </a:path>
            </a:pathLst>
          </a:custGeom>
          <a:blipFill>
            <a:blip r:embed="rId3">
              <a:alphaModFix amt="5000"/>
            </a:blip>
            <a:stretch>
              <a:fillRect l="-1104" r="-110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p:cNvGrpSpPr/>
          <p:nvPr/>
        </p:nvGrpSpPr>
        <p:grpSpPr>
          <a:xfrm>
            <a:off x="9643465" y="2654361"/>
            <a:ext cx="6198745" cy="6063054"/>
            <a:chOff x="0" y="0"/>
            <a:chExt cx="1632591" cy="1596854"/>
          </a:xfrm>
        </p:grpSpPr>
        <p:sp>
          <p:nvSpPr>
            <p:cNvPr id="4" name="Freeform 4"/>
            <p:cNvSpPr/>
            <p:nvPr/>
          </p:nvSpPr>
          <p:spPr>
            <a:xfrm>
              <a:off x="0" y="0"/>
              <a:ext cx="1632591" cy="1596854"/>
            </a:xfrm>
            <a:custGeom>
              <a:avLst/>
              <a:gdLst/>
              <a:ahLst/>
              <a:cxnLst/>
              <a:rect l="l" t="t" r="r" b="b"/>
              <a:pathLst>
                <a:path w="1632591" h="1596854">
                  <a:moveTo>
                    <a:pt x="63696" y="0"/>
                  </a:moveTo>
                  <a:lnTo>
                    <a:pt x="1568895" y="0"/>
                  </a:lnTo>
                  <a:cubicBezTo>
                    <a:pt x="1585788" y="0"/>
                    <a:pt x="1601990" y="6711"/>
                    <a:pt x="1613935" y="18656"/>
                  </a:cubicBezTo>
                  <a:cubicBezTo>
                    <a:pt x="1625880" y="30602"/>
                    <a:pt x="1632591" y="46803"/>
                    <a:pt x="1632591" y="63696"/>
                  </a:cubicBezTo>
                  <a:lnTo>
                    <a:pt x="1632591" y="1533157"/>
                  </a:lnTo>
                  <a:cubicBezTo>
                    <a:pt x="1632591" y="1550051"/>
                    <a:pt x="1625880" y="1566252"/>
                    <a:pt x="1613935" y="1578197"/>
                  </a:cubicBezTo>
                  <a:cubicBezTo>
                    <a:pt x="1601990" y="1590143"/>
                    <a:pt x="1585788" y="1596854"/>
                    <a:pt x="1568895" y="1596854"/>
                  </a:cubicBezTo>
                  <a:lnTo>
                    <a:pt x="63696" y="1596854"/>
                  </a:lnTo>
                  <a:cubicBezTo>
                    <a:pt x="46803" y="1596854"/>
                    <a:pt x="30602" y="1590143"/>
                    <a:pt x="18656" y="1578197"/>
                  </a:cubicBezTo>
                  <a:cubicBezTo>
                    <a:pt x="6711" y="1566252"/>
                    <a:pt x="0" y="1550051"/>
                    <a:pt x="0" y="1533157"/>
                  </a:cubicBezTo>
                  <a:lnTo>
                    <a:pt x="0" y="63696"/>
                  </a:lnTo>
                  <a:cubicBezTo>
                    <a:pt x="0" y="46803"/>
                    <a:pt x="6711" y="30602"/>
                    <a:pt x="18656" y="18656"/>
                  </a:cubicBezTo>
                  <a:cubicBezTo>
                    <a:pt x="30602" y="6711"/>
                    <a:pt x="46803" y="0"/>
                    <a:pt x="63696" y="0"/>
                  </a:cubicBezTo>
                  <a:close/>
                </a:path>
              </a:pathLst>
            </a:custGeom>
            <a:solidFill>
              <a:srgbClr val="518BC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p:cNvSpPr txBox="1"/>
            <p:nvPr/>
          </p:nvSpPr>
          <p:spPr>
            <a:xfrm>
              <a:off x="0" y="28575"/>
              <a:ext cx="1632591" cy="1568279"/>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Freeform 6"/>
          <p:cNvSpPr/>
          <p:nvPr/>
        </p:nvSpPr>
        <p:spPr>
          <a:xfrm>
            <a:off x="14846054" y="9258300"/>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Freeform 7"/>
          <p:cNvSpPr/>
          <p:nvPr/>
        </p:nvSpPr>
        <p:spPr>
          <a:xfrm>
            <a:off x="3100848" y="2968439"/>
            <a:ext cx="801057" cy="801057"/>
          </a:xfrm>
          <a:custGeom>
            <a:avLst/>
            <a:gdLst/>
            <a:ahLst/>
            <a:cxnLst/>
            <a:rect l="l" t="t" r="r" b="b"/>
            <a:pathLst>
              <a:path w="801057" h="801057">
                <a:moveTo>
                  <a:pt x="0" y="0"/>
                </a:moveTo>
                <a:lnTo>
                  <a:pt x="801057" y="0"/>
                </a:lnTo>
                <a:lnTo>
                  <a:pt x="801057" y="801057"/>
                </a:lnTo>
                <a:lnTo>
                  <a:pt x="0" y="80105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8" name="Group 8"/>
          <p:cNvGrpSpPr/>
          <p:nvPr/>
        </p:nvGrpSpPr>
        <p:grpSpPr>
          <a:xfrm>
            <a:off x="2766433" y="2654361"/>
            <a:ext cx="6198745" cy="6063054"/>
            <a:chOff x="0" y="0"/>
            <a:chExt cx="1632591" cy="1596854"/>
          </a:xfrm>
        </p:grpSpPr>
        <p:sp>
          <p:nvSpPr>
            <p:cNvPr id="9" name="Freeform 9"/>
            <p:cNvSpPr/>
            <p:nvPr/>
          </p:nvSpPr>
          <p:spPr>
            <a:xfrm>
              <a:off x="0" y="0"/>
              <a:ext cx="1632591" cy="1596854"/>
            </a:xfrm>
            <a:custGeom>
              <a:avLst/>
              <a:gdLst/>
              <a:ahLst/>
              <a:cxnLst/>
              <a:rect l="l" t="t" r="r" b="b"/>
              <a:pathLst>
                <a:path w="1632591" h="1596854">
                  <a:moveTo>
                    <a:pt x="63696" y="0"/>
                  </a:moveTo>
                  <a:lnTo>
                    <a:pt x="1568895" y="0"/>
                  </a:lnTo>
                  <a:cubicBezTo>
                    <a:pt x="1585788" y="0"/>
                    <a:pt x="1601990" y="6711"/>
                    <a:pt x="1613935" y="18656"/>
                  </a:cubicBezTo>
                  <a:cubicBezTo>
                    <a:pt x="1625880" y="30602"/>
                    <a:pt x="1632591" y="46803"/>
                    <a:pt x="1632591" y="63696"/>
                  </a:cubicBezTo>
                  <a:lnTo>
                    <a:pt x="1632591" y="1533157"/>
                  </a:lnTo>
                  <a:cubicBezTo>
                    <a:pt x="1632591" y="1550051"/>
                    <a:pt x="1625880" y="1566252"/>
                    <a:pt x="1613935" y="1578197"/>
                  </a:cubicBezTo>
                  <a:cubicBezTo>
                    <a:pt x="1601990" y="1590143"/>
                    <a:pt x="1585788" y="1596854"/>
                    <a:pt x="1568895" y="1596854"/>
                  </a:cubicBezTo>
                  <a:lnTo>
                    <a:pt x="63696" y="1596854"/>
                  </a:lnTo>
                  <a:cubicBezTo>
                    <a:pt x="46803" y="1596854"/>
                    <a:pt x="30602" y="1590143"/>
                    <a:pt x="18656" y="1578197"/>
                  </a:cubicBezTo>
                  <a:cubicBezTo>
                    <a:pt x="6711" y="1566252"/>
                    <a:pt x="0" y="1550051"/>
                    <a:pt x="0" y="1533157"/>
                  </a:cubicBezTo>
                  <a:lnTo>
                    <a:pt x="0" y="63696"/>
                  </a:lnTo>
                  <a:cubicBezTo>
                    <a:pt x="0" y="46803"/>
                    <a:pt x="6711" y="30602"/>
                    <a:pt x="18656" y="18656"/>
                  </a:cubicBezTo>
                  <a:cubicBezTo>
                    <a:pt x="30602" y="6711"/>
                    <a:pt x="46803" y="0"/>
                    <a:pt x="63696" y="0"/>
                  </a:cubicBezTo>
                  <a:close/>
                </a:path>
              </a:pathLst>
            </a:custGeom>
            <a:solidFill>
              <a:srgbClr val="518BC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10"/>
            <p:cNvSpPr txBox="1"/>
            <p:nvPr/>
          </p:nvSpPr>
          <p:spPr>
            <a:xfrm>
              <a:off x="0" y="28575"/>
              <a:ext cx="1632591" cy="1568279"/>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1" name="Freeform 11"/>
          <p:cNvSpPr/>
          <p:nvPr/>
        </p:nvSpPr>
        <p:spPr>
          <a:xfrm>
            <a:off x="5293399" y="7048839"/>
            <a:ext cx="1411557" cy="1411557"/>
          </a:xfrm>
          <a:custGeom>
            <a:avLst/>
            <a:gdLst/>
            <a:ahLst/>
            <a:cxnLst/>
            <a:rect l="l" t="t" r="r" b="b"/>
            <a:pathLst>
              <a:path w="1411557" h="1411557">
                <a:moveTo>
                  <a:pt x="0" y="0"/>
                </a:moveTo>
                <a:lnTo>
                  <a:pt x="1411558" y="0"/>
                </a:lnTo>
                <a:lnTo>
                  <a:pt x="1411558" y="1411558"/>
                </a:lnTo>
                <a:lnTo>
                  <a:pt x="0" y="141155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12116435" y="7048839"/>
            <a:ext cx="1405206" cy="1405206"/>
          </a:xfrm>
          <a:custGeom>
            <a:avLst/>
            <a:gdLst/>
            <a:ahLst/>
            <a:cxnLst/>
            <a:rect l="l" t="t" r="r" b="b"/>
            <a:pathLst>
              <a:path w="1405206" h="1405206">
                <a:moveTo>
                  <a:pt x="0" y="0"/>
                </a:moveTo>
                <a:lnTo>
                  <a:pt x="1405206" y="0"/>
                </a:lnTo>
                <a:lnTo>
                  <a:pt x="1405206" y="1405206"/>
                </a:lnTo>
                <a:lnTo>
                  <a:pt x="0" y="140520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3"/>
          <p:cNvSpPr txBox="1"/>
          <p:nvPr/>
        </p:nvSpPr>
        <p:spPr>
          <a:xfrm>
            <a:off x="4797621" y="869187"/>
            <a:ext cx="8692758" cy="1111181"/>
          </a:xfrm>
          <a:prstGeom prst="rect">
            <a:avLst/>
          </a:prstGeom>
        </p:spPr>
        <p:txBody>
          <a:bodyPr lIns="0" tIns="0" rIns="0" bIns="0" rtlCol="0" anchor="t">
            <a:spAutoFit/>
          </a:bodyPr>
          <a:lstStyle/>
          <a:p>
            <a:pPr marL="0" marR="0" lvl="0" indent="0" algn="ctr" defTabSz="914400" rtl="0" eaLnBrk="1" fontAlgn="auto" latinLnBrk="0" hangingPunct="1">
              <a:lnSpc>
                <a:spcPts val="9100"/>
              </a:lnSpc>
              <a:spcBef>
                <a:spcPts val="0"/>
              </a:spcBef>
              <a:spcAft>
                <a:spcPts val="0"/>
              </a:spcAft>
              <a:buClrTx/>
              <a:buSzTx/>
              <a:buFontTx/>
              <a:buNone/>
              <a:tabLst/>
              <a:defRPr/>
            </a:pPr>
            <a:r>
              <a:rPr kumimoji="0" lang="en-US" sz="6500" b="1" i="0" u="none" strike="noStrike" kern="1200" cap="none" spc="-194" normalizeH="0" baseline="0" noProof="0">
                <a:ln>
                  <a:noFill/>
                </a:ln>
                <a:solidFill>
                  <a:srgbClr val="FFFFFF"/>
                </a:solidFill>
                <a:effectLst/>
                <a:uLnTx/>
                <a:uFillTx/>
                <a:latin typeface="Verdana Bold"/>
                <a:ea typeface="Verdana Bold"/>
                <a:cs typeface="Verdana Bold"/>
                <a:sym typeface="Verdana Bold"/>
              </a:rPr>
              <a:t>One Global Brand</a:t>
            </a:r>
          </a:p>
        </p:txBody>
      </p:sp>
      <p:sp>
        <p:nvSpPr>
          <p:cNvPr id="14" name="TextBox 14"/>
          <p:cNvSpPr txBox="1"/>
          <p:nvPr/>
        </p:nvSpPr>
        <p:spPr>
          <a:xfrm>
            <a:off x="3180796" y="3312987"/>
            <a:ext cx="3632666" cy="605790"/>
          </a:xfrm>
          <a:prstGeom prst="rect">
            <a:avLst/>
          </a:prstGeom>
        </p:spPr>
        <p:txBody>
          <a:bodyPr lIns="0" tIns="0" rIns="0" bIns="0" rtlCol="0" anchor="t">
            <a:spAutoFit/>
          </a:bodyPr>
          <a:lstStyle/>
          <a:p>
            <a:pPr marL="0" marR="0" lvl="0" indent="0" algn="l" defTabSz="914400" rtl="0" eaLnBrk="1" fontAlgn="auto" latinLnBrk="0" hangingPunct="1">
              <a:lnSpc>
                <a:spcPts val="4679"/>
              </a:lnSpc>
              <a:spcBef>
                <a:spcPts val="0"/>
              </a:spcBef>
              <a:spcAft>
                <a:spcPts val="0"/>
              </a:spcAft>
              <a:buClrTx/>
              <a:buSzTx/>
              <a:buFontTx/>
              <a:buNone/>
              <a:tabLst/>
              <a:defRPr/>
            </a:pPr>
            <a:r>
              <a:rPr kumimoji="0" lang="en-US" sz="4499" b="1" i="0" u="none" strike="noStrike" kern="1200" cap="none" spc="-134" normalizeH="0" baseline="0" noProof="0">
                <a:ln>
                  <a:noFill/>
                </a:ln>
                <a:solidFill>
                  <a:srgbClr val="FFFFFF"/>
                </a:solidFill>
                <a:effectLst/>
                <a:uLnTx/>
                <a:uFillTx/>
                <a:latin typeface="Verdana Bold"/>
                <a:ea typeface="Verdana Bold"/>
                <a:cs typeface="Verdana Bold"/>
                <a:sym typeface="Verdana Bold"/>
              </a:rPr>
              <a:t>DO:</a:t>
            </a:r>
          </a:p>
        </p:txBody>
      </p:sp>
      <p:sp>
        <p:nvSpPr>
          <p:cNvPr id="15" name="TextBox 15"/>
          <p:cNvSpPr txBox="1"/>
          <p:nvPr/>
        </p:nvSpPr>
        <p:spPr>
          <a:xfrm>
            <a:off x="3180796" y="4235577"/>
            <a:ext cx="5503369" cy="2373630"/>
          </a:xfrm>
          <a:prstGeom prst="rect">
            <a:avLst/>
          </a:prstGeom>
        </p:spPr>
        <p:txBody>
          <a:bodyPr lIns="0" tIns="0" rIns="0" bIns="0" rtlCol="0" anchor="t">
            <a:spAutoFit/>
          </a:bodyPr>
          <a:lstStyle/>
          <a:p>
            <a:pPr marL="647694" marR="0" lvl="1" indent="-323847" algn="l" defTabSz="914400" rtl="0" eaLnBrk="1" fontAlgn="auto" latinLnBrk="0" hangingPunct="1">
              <a:lnSpc>
                <a:spcPts val="3809"/>
              </a:lnSpc>
              <a:spcBef>
                <a:spcPts val="0"/>
              </a:spcBef>
              <a:spcAft>
                <a:spcPts val="0"/>
              </a:spcAft>
              <a:buClrTx/>
              <a:buSzTx/>
              <a:buFont typeface="Arial"/>
              <a:buChar char="•"/>
              <a:tabLst/>
              <a:defRPr/>
            </a:pPr>
            <a:r>
              <a:rPr kumimoji="0" lang="en-US" sz="2999" b="0" i="0" u="none" strike="noStrike" kern="1200" cap="none" spc="-89" normalizeH="0" baseline="0" noProof="0">
                <a:ln>
                  <a:noFill/>
                </a:ln>
                <a:solidFill>
                  <a:srgbClr val="FFFFFF"/>
                </a:solidFill>
                <a:effectLst/>
                <a:uLnTx/>
                <a:uFillTx/>
                <a:latin typeface="Verdana"/>
                <a:ea typeface="Verdana"/>
                <a:cs typeface="Verdana"/>
                <a:sym typeface="Verdana"/>
              </a:rPr>
              <a:t>Use Soroptimist logo</a:t>
            </a:r>
          </a:p>
          <a:p>
            <a:pPr marL="647694" marR="0" lvl="1" indent="-323847" algn="l" defTabSz="914400" rtl="0" eaLnBrk="1" fontAlgn="auto" latinLnBrk="0" hangingPunct="1">
              <a:lnSpc>
                <a:spcPts val="3809"/>
              </a:lnSpc>
              <a:spcBef>
                <a:spcPts val="0"/>
              </a:spcBef>
              <a:spcAft>
                <a:spcPts val="0"/>
              </a:spcAft>
              <a:buClrTx/>
              <a:buSzTx/>
              <a:buFont typeface="Arial"/>
              <a:buChar char="•"/>
              <a:tabLst/>
              <a:defRPr/>
            </a:pPr>
            <a:r>
              <a:rPr kumimoji="0" lang="en-US" sz="2999" b="0" i="0" u="none" strike="noStrike" kern="1200" cap="none" spc="-89" normalizeH="0" baseline="0" noProof="0">
                <a:ln>
                  <a:noFill/>
                </a:ln>
                <a:solidFill>
                  <a:srgbClr val="FFFFFF"/>
                </a:solidFill>
                <a:effectLst/>
                <a:uLnTx/>
                <a:uFillTx/>
                <a:latin typeface="Verdana"/>
                <a:ea typeface="Verdana"/>
                <a:cs typeface="Verdana"/>
                <a:sym typeface="Verdana"/>
              </a:rPr>
              <a:t>Use customizable logo templates</a:t>
            </a:r>
          </a:p>
          <a:p>
            <a:pPr marL="647694" marR="0" lvl="1" indent="-323847" algn="l" defTabSz="914400" rtl="0" eaLnBrk="1" fontAlgn="auto" latinLnBrk="0" hangingPunct="1">
              <a:lnSpc>
                <a:spcPts val="3809"/>
              </a:lnSpc>
              <a:spcBef>
                <a:spcPts val="0"/>
              </a:spcBef>
              <a:spcAft>
                <a:spcPts val="0"/>
              </a:spcAft>
              <a:buClrTx/>
              <a:buSzTx/>
              <a:buFont typeface="Arial"/>
              <a:buChar char="•"/>
              <a:tabLst/>
              <a:defRPr/>
            </a:pPr>
            <a:r>
              <a:rPr kumimoji="0" lang="en-US" sz="2999" b="0" i="0" u="none" strike="noStrike" kern="1200" cap="none" spc="-89" normalizeH="0" baseline="0" noProof="0">
                <a:ln>
                  <a:noFill/>
                </a:ln>
                <a:solidFill>
                  <a:srgbClr val="FFFFFF"/>
                </a:solidFill>
                <a:effectLst/>
                <a:uLnTx/>
                <a:uFillTx/>
                <a:latin typeface="Verdana"/>
                <a:ea typeface="Verdana"/>
                <a:cs typeface="Verdana"/>
                <a:sym typeface="Verdana"/>
              </a:rPr>
              <a:t>Keep Soroptimist front and center</a:t>
            </a:r>
          </a:p>
        </p:txBody>
      </p:sp>
      <p:sp>
        <p:nvSpPr>
          <p:cNvPr id="16" name="TextBox 16"/>
          <p:cNvSpPr txBox="1"/>
          <p:nvPr/>
        </p:nvSpPr>
        <p:spPr>
          <a:xfrm>
            <a:off x="10067353" y="3312987"/>
            <a:ext cx="3632666" cy="605790"/>
          </a:xfrm>
          <a:prstGeom prst="rect">
            <a:avLst/>
          </a:prstGeom>
        </p:spPr>
        <p:txBody>
          <a:bodyPr lIns="0" tIns="0" rIns="0" bIns="0" rtlCol="0" anchor="t">
            <a:spAutoFit/>
          </a:bodyPr>
          <a:lstStyle/>
          <a:p>
            <a:pPr marL="0" marR="0" lvl="0" indent="0" algn="l" defTabSz="914400" rtl="0" eaLnBrk="1" fontAlgn="auto" latinLnBrk="0" hangingPunct="1">
              <a:lnSpc>
                <a:spcPts val="4679"/>
              </a:lnSpc>
              <a:spcBef>
                <a:spcPts val="0"/>
              </a:spcBef>
              <a:spcAft>
                <a:spcPts val="0"/>
              </a:spcAft>
              <a:buClrTx/>
              <a:buSzTx/>
              <a:buFontTx/>
              <a:buNone/>
              <a:tabLst/>
              <a:defRPr/>
            </a:pPr>
            <a:r>
              <a:rPr kumimoji="0" lang="en-US" sz="4499" b="1" i="0" u="none" strike="noStrike" kern="1200" cap="none" spc="-134" normalizeH="0" baseline="0" noProof="0">
                <a:ln>
                  <a:noFill/>
                </a:ln>
                <a:solidFill>
                  <a:srgbClr val="FFFFFF"/>
                </a:solidFill>
                <a:effectLst/>
                <a:uLnTx/>
                <a:uFillTx/>
                <a:latin typeface="Verdana Bold"/>
                <a:ea typeface="Verdana Bold"/>
                <a:cs typeface="Verdana Bold"/>
                <a:sym typeface="Verdana Bold"/>
              </a:rPr>
              <a:t>DON’T:</a:t>
            </a:r>
          </a:p>
        </p:txBody>
      </p:sp>
      <p:sp>
        <p:nvSpPr>
          <p:cNvPr id="17" name="TextBox 17"/>
          <p:cNvSpPr txBox="1"/>
          <p:nvPr/>
        </p:nvSpPr>
        <p:spPr>
          <a:xfrm>
            <a:off x="10067353" y="4235577"/>
            <a:ext cx="5503369" cy="2373630"/>
          </a:xfrm>
          <a:prstGeom prst="rect">
            <a:avLst/>
          </a:prstGeom>
        </p:spPr>
        <p:txBody>
          <a:bodyPr lIns="0" tIns="0" rIns="0" bIns="0" rtlCol="0" anchor="t">
            <a:spAutoFit/>
          </a:bodyPr>
          <a:lstStyle/>
          <a:p>
            <a:pPr marL="647694" marR="0" lvl="1" indent="-323847" algn="l" defTabSz="914400" rtl="0" eaLnBrk="1" fontAlgn="auto" latinLnBrk="0" hangingPunct="1">
              <a:lnSpc>
                <a:spcPts val="3809"/>
              </a:lnSpc>
              <a:spcBef>
                <a:spcPts val="0"/>
              </a:spcBef>
              <a:spcAft>
                <a:spcPts val="0"/>
              </a:spcAft>
              <a:buClrTx/>
              <a:buSzTx/>
              <a:buFont typeface="Arial"/>
              <a:buChar char="•"/>
              <a:tabLst/>
              <a:defRPr/>
            </a:pPr>
            <a:r>
              <a:rPr kumimoji="0" lang="en-US" sz="2999" b="0" i="0" u="none" strike="noStrike" kern="1200" cap="none" spc="-89" normalizeH="0" baseline="0" noProof="0">
                <a:ln>
                  <a:noFill/>
                </a:ln>
                <a:solidFill>
                  <a:srgbClr val="FFFFFF"/>
                </a:solidFill>
                <a:effectLst/>
                <a:uLnTx/>
                <a:uFillTx/>
                <a:latin typeface="Verdana"/>
                <a:ea typeface="Verdana"/>
                <a:cs typeface="Verdana"/>
                <a:sym typeface="Verdana"/>
              </a:rPr>
              <a:t>Create separate region logos</a:t>
            </a:r>
          </a:p>
          <a:p>
            <a:pPr marL="647694" marR="0" lvl="1" indent="-323847" algn="l" defTabSz="914400" rtl="0" eaLnBrk="1" fontAlgn="auto" latinLnBrk="0" hangingPunct="1">
              <a:lnSpc>
                <a:spcPts val="3809"/>
              </a:lnSpc>
              <a:spcBef>
                <a:spcPts val="0"/>
              </a:spcBef>
              <a:spcAft>
                <a:spcPts val="0"/>
              </a:spcAft>
              <a:buClrTx/>
              <a:buSzTx/>
              <a:buFont typeface="Arial"/>
              <a:buChar char="•"/>
              <a:tabLst/>
              <a:defRPr/>
            </a:pPr>
            <a:r>
              <a:rPr kumimoji="0" lang="en-US" sz="2999" b="0" i="0" u="none" strike="noStrike" kern="1200" cap="none" spc="-89" normalizeH="0" baseline="0" noProof="0">
                <a:ln>
                  <a:noFill/>
                </a:ln>
                <a:solidFill>
                  <a:srgbClr val="FFFFFF"/>
                </a:solidFill>
                <a:effectLst/>
                <a:uLnTx/>
                <a:uFillTx/>
                <a:latin typeface="Verdana"/>
                <a:ea typeface="Verdana"/>
                <a:cs typeface="Verdana"/>
                <a:sym typeface="Verdana"/>
              </a:rPr>
              <a:t>Alter the Soroptimist logo</a:t>
            </a:r>
          </a:p>
          <a:p>
            <a:pPr marL="647694" marR="0" lvl="1" indent="-323847" algn="l" defTabSz="914400" rtl="0" eaLnBrk="1" fontAlgn="auto" latinLnBrk="0" hangingPunct="1">
              <a:lnSpc>
                <a:spcPts val="3809"/>
              </a:lnSpc>
              <a:spcBef>
                <a:spcPts val="0"/>
              </a:spcBef>
              <a:spcAft>
                <a:spcPts val="0"/>
              </a:spcAft>
              <a:buClrTx/>
              <a:buSzTx/>
              <a:buFont typeface="Arial"/>
              <a:buChar char="•"/>
              <a:tabLst/>
              <a:defRPr/>
            </a:pPr>
            <a:r>
              <a:rPr kumimoji="0" lang="en-US" sz="2999" b="0" i="0" u="none" strike="noStrike" kern="1200" cap="none" spc="-89" normalizeH="0" baseline="0" noProof="0">
                <a:ln>
                  <a:noFill/>
                </a:ln>
                <a:solidFill>
                  <a:srgbClr val="FFFFFF"/>
                </a:solidFill>
                <a:effectLst/>
                <a:uLnTx/>
                <a:uFillTx/>
                <a:latin typeface="Verdana"/>
                <a:ea typeface="Verdana"/>
                <a:cs typeface="Verdana"/>
                <a:sym typeface="Verdana"/>
              </a:rPr>
              <a:t>Create a separate visual brand</a:t>
            </a:r>
          </a:p>
        </p:txBody>
      </p:sp>
    </p:spTree>
    <p:extLst>
      <p:ext uri="{BB962C8B-B14F-4D97-AF65-F5344CB8AC3E}">
        <p14:creationId xmlns:p14="http://schemas.microsoft.com/office/powerpoint/2010/main" val="236237207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81879" y="-160766"/>
            <a:ext cx="19281670" cy="10447766"/>
            <a:chOff x="0" y="0"/>
            <a:chExt cx="5078300" cy="2751675"/>
          </a:xfrm>
        </p:grpSpPr>
        <p:sp>
          <p:nvSpPr>
            <p:cNvPr id="3" name="Freeform 3"/>
            <p:cNvSpPr/>
            <p:nvPr/>
          </p:nvSpPr>
          <p:spPr>
            <a:xfrm>
              <a:off x="0" y="0"/>
              <a:ext cx="5078300" cy="2751675"/>
            </a:xfrm>
            <a:custGeom>
              <a:avLst/>
              <a:gdLst/>
              <a:ahLst/>
              <a:cxnLst/>
              <a:rect l="l" t="t" r="r" b="b"/>
              <a:pathLst>
                <a:path w="5078300" h="2751675">
                  <a:moveTo>
                    <a:pt x="0" y="0"/>
                  </a:moveTo>
                  <a:lnTo>
                    <a:pt x="5078300" y="0"/>
                  </a:lnTo>
                  <a:lnTo>
                    <a:pt x="5078300" y="2751675"/>
                  </a:lnTo>
                  <a:lnTo>
                    <a:pt x="0" y="2751675"/>
                  </a:lnTo>
                  <a:close/>
                </a:path>
              </a:pathLst>
            </a:custGeom>
            <a:gradFill rotWithShape="1">
              <a:gsLst>
                <a:gs pos="0">
                  <a:srgbClr val="6599D1">
                    <a:alpha val="100000"/>
                  </a:srgbClr>
                </a:gs>
                <a:gs pos="100000">
                  <a:srgbClr val="DB5E5B">
                    <a:alpha val="100000"/>
                  </a:srgbClr>
                </a:gs>
              </a:gsLst>
              <a:lin ang="0"/>
            </a:gra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p:cNvSpPr txBox="1"/>
            <p:nvPr/>
          </p:nvSpPr>
          <p:spPr>
            <a:xfrm>
              <a:off x="0" y="-38100"/>
              <a:ext cx="5078300" cy="278977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 name="Group 5"/>
          <p:cNvGrpSpPr/>
          <p:nvPr/>
        </p:nvGrpSpPr>
        <p:grpSpPr>
          <a:xfrm>
            <a:off x="0" y="0"/>
            <a:ext cx="18288000" cy="10287000"/>
            <a:chOff x="0" y="0"/>
            <a:chExt cx="1823045" cy="1025463"/>
          </a:xfrm>
        </p:grpSpPr>
        <p:sp>
          <p:nvSpPr>
            <p:cNvPr id="6" name="Freeform 6"/>
            <p:cNvSpPr/>
            <p:nvPr/>
          </p:nvSpPr>
          <p:spPr>
            <a:xfrm>
              <a:off x="0" y="0"/>
              <a:ext cx="1823045" cy="1025463"/>
            </a:xfrm>
            <a:custGeom>
              <a:avLst/>
              <a:gdLst/>
              <a:ahLst/>
              <a:cxnLst/>
              <a:rect l="l" t="t" r="r" b="b"/>
              <a:pathLst>
                <a:path w="1823045" h="1025463">
                  <a:moveTo>
                    <a:pt x="0" y="0"/>
                  </a:moveTo>
                  <a:lnTo>
                    <a:pt x="1823045" y="0"/>
                  </a:lnTo>
                  <a:lnTo>
                    <a:pt x="1823045" y="1025463"/>
                  </a:lnTo>
                  <a:lnTo>
                    <a:pt x="0" y="1025463"/>
                  </a:lnTo>
                  <a:close/>
                </a:path>
              </a:pathLst>
            </a:custGeom>
            <a:blipFill>
              <a:blip r:embed="rId3">
                <a:alphaModFix amt="43999"/>
              </a:blip>
              <a:stretch>
                <a:fillRect t="-10000" b="-1000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Freeform 7"/>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p:cNvSpPr txBox="1"/>
          <p:nvPr/>
        </p:nvSpPr>
        <p:spPr>
          <a:xfrm>
            <a:off x="1085749" y="4905560"/>
            <a:ext cx="9661089" cy="1754505"/>
          </a:xfrm>
          <a:prstGeom prst="rect">
            <a:avLst/>
          </a:prstGeom>
        </p:spPr>
        <p:txBody>
          <a:bodyPr lIns="0" tIns="0" rIns="0" bIns="0" rtlCol="0" anchor="t">
            <a:spAutoFit/>
          </a:bodyPr>
          <a:lstStyle/>
          <a:p>
            <a:pPr marL="0" marR="0" lvl="0" indent="0" algn="l" defTabSz="914400" rtl="0" eaLnBrk="1" fontAlgn="auto" latinLnBrk="0" hangingPunct="1">
              <a:lnSpc>
                <a:spcPts val="6719"/>
              </a:lnSpc>
              <a:spcBef>
                <a:spcPts val="0"/>
              </a:spcBef>
              <a:spcAft>
                <a:spcPts val="0"/>
              </a:spcAft>
              <a:buClrTx/>
              <a:buSzTx/>
              <a:buFontTx/>
              <a:buNone/>
              <a:tabLst/>
              <a:defRPr/>
            </a:pPr>
            <a:r>
              <a:rPr kumimoji="0" lang="en-US" sz="4800" b="1" i="0" u="none" strike="noStrike" kern="1200" cap="none" spc="105" normalizeH="0" baseline="0" noProof="0">
                <a:ln>
                  <a:noFill/>
                </a:ln>
                <a:solidFill>
                  <a:srgbClr val="FFFFFF"/>
                </a:solidFill>
                <a:effectLst/>
                <a:uLnTx/>
                <a:uFillTx/>
                <a:latin typeface="Calibri (MS) Bold"/>
                <a:ea typeface="Calibri (MS) Bold"/>
                <a:cs typeface="Calibri (MS) Bold"/>
                <a:sym typeface="Calibri (MS) Bold"/>
              </a:rPr>
              <a:t>Make clear, consistent communications the priority.</a:t>
            </a:r>
          </a:p>
        </p:txBody>
      </p:sp>
      <p:sp>
        <p:nvSpPr>
          <p:cNvPr id="9" name="TextBox 9"/>
          <p:cNvSpPr txBox="1"/>
          <p:nvPr/>
        </p:nvSpPr>
        <p:spPr>
          <a:xfrm>
            <a:off x="1028700" y="3665035"/>
            <a:ext cx="10933301" cy="946150"/>
          </a:xfrm>
          <a:prstGeom prst="rect">
            <a:avLst/>
          </a:prstGeom>
        </p:spPr>
        <p:txBody>
          <a:bodyPr lIns="0" tIns="0" rIns="0" bIns="0" rtlCol="0" anchor="t">
            <a:spAutoFit/>
          </a:bodyPr>
          <a:lstStyle/>
          <a:p>
            <a:pPr marL="0" marR="0" lvl="0" indent="0" algn="l" defTabSz="914400" rtl="0" eaLnBrk="1" fontAlgn="auto" latinLnBrk="0" hangingPunct="1">
              <a:lnSpc>
                <a:spcPts val="7475"/>
              </a:lnSpc>
              <a:spcBef>
                <a:spcPts val="0"/>
              </a:spcBef>
              <a:spcAft>
                <a:spcPts val="0"/>
              </a:spcAft>
              <a:buClrTx/>
              <a:buSzTx/>
              <a:buFontTx/>
              <a:buNone/>
              <a:tabLst/>
              <a:defRPr/>
            </a:pPr>
            <a:r>
              <a:rPr kumimoji="0" lang="en-US" sz="6500" b="1" i="0" u="none" strike="noStrike" kern="1200" cap="none" spc="0" normalizeH="0" baseline="0" noProof="0">
                <a:ln>
                  <a:noFill/>
                </a:ln>
                <a:solidFill>
                  <a:srgbClr val="293374"/>
                </a:solidFill>
                <a:effectLst/>
                <a:uLnTx/>
                <a:uFillTx/>
                <a:latin typeface="Verdana Bold"/>
                <a:ea typeface="Verdana Bold"/>
                <a:cs typeface="Verdana Bold"/>
                <a:sym typeface="Verdana Bold"/>
              </a:rPr>
              <a:t>Champion the Brand.</a:t>
            </a:r>
          </a:p>
        </p:txBody>
      </p:sp>
    </p:spTree>
    <p:extLst>
      <p:ext uri="{BB962C8B-B14F-4D97-AF65-F5344CB8AC3E}">
        <p14:creationId xmlns:p14="http://schemas.microsoft.com/office/powerpoint/2010/main" val="774287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11155" y="5738464"/>
            <a:ext cx="19490417" cy="4840120"/>
          </a:xfrm>
          <a:custGeom>
            <a:avLst/>
            <a:gdLst/>
            <a:ahLst/>
            <a:cxnLst/>
            <a:rect l="l" t="t" r="r" b="b"/>
            <a:pathLst>
              <a:path w="19490417" h="4840120">
                <a:moveTo>
                  <a:pt x="0" y="0"/>
                </a:moveTo>
                <a:lnTo>
                  <a:pt x="19490416" y="0"/>
                </a:lnTo>
                <a:lnTo>
                  <a:pt x="19490416" y="4840120"/>
                </a:lnTo>
                <a:lnTo>
                  <a:pt x="0" y="4840120"/>
                </a:lnTo>
                <a:lnTo>
                  <a:pt x="0" y="0"/>
                </a:lnTo>
                <a:close/>
              </a:path>
            </a:pathLst>
          </a:custGeom>
          <a:blipFill>
            <a:blip r:embed="rId3">
              <a:alphaModFix amt="56000"/>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a:off x="7887390" y="9360400"/>
            <a:ext cx="176421" cy="176421"/>
          </a:xfrm>
          <a:custGeom>
            <a:avLst/>
            <a:gdLst/>
            <a:ahLst/>
            <a:cxnLst/>
            <a:rect l="l" t="t" r="r" b="b"/>
            <a:pathLst>
              <a:path w="176421" h="176421">
                <a:moveTo>
                  <a:pt x="0" y="0"/>
                </a:moveTo>
                <a:lnTo>
                  <a:pt x="176421" y="0"/>
                </a:lnTo>
                <a:lnTo>
                  <a:pt x="176421" y="176421"/>
                </a:lnTo>
                <a:lnTo>
                  <a:pt x="0" y="17642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p:cNvSpPr txBox="1"/>
          <p:nvPr/>
        </p:nvSpPr>
        <p:spPr>
          <a:xfrm>
            <a:off x="533400" y="2400300"/>
            <a:ext cx="12090898" cy="2739981"/>
          </a:xfrm>
          <a:prstGeom prst="rect">
            <a:avLst/>
          </a:prstGeom>
        </p:spPr>
        <p:txBody>
          <a:bodyPr wrap="square" lIns="0" tIns="0" rIns="0" bIns="0" rtlCol="0" anchor="t">
            <a:spAutoFit/>
          </a:bodyPr>
          <a:lstStyle/>
          <a:p>
            <a:pPr marL="0" marR="0" lvl="0" indent="0" algn="l" defTabSz="914400" rtl="0" eaLnBrk="1" fontAlgn="auto" latinLnBrk="0" hangingPunct="1">
              <a:lnSpc>
                <a:spcPts val="11123"/>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9674A5"/>
                </a:solidFill>
                <a:effectLst/>
                <a:uLnTx/>
                <a:uFillTx/>
                <a:latin typeface="Effra"/>
                <a:ea typeface="+mn-ea"/>
                <a:cs typeface="+mn-cs"/>
              </a:rPr>
              <a:t>Teambuilding:</a:t>
            </a:r>
          </a:p>
          <a:p>
            <a:pPr marL="0" marR="0" lvl="0" indent="0" algn="l" defTabSz="914400" rtl="0" eaLnBrk="1" fontAlgn="auto" latinLnBrk="0" hangingPunct="1">
              <a:lnSpc>
                <a:spcPts val="11123"/>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9674A5"/>
                </a:solidFill>
                <a:effectLst/>
                <a:uLnTx/>
                <a:uFillTx/>
                <a:latin typeface="Effra"/>
                <a:ea typeface="+mn-ea"/>
                <a:cs typeface="+mn-cs"/>
              </a:rPr>
              <a:t>Speakers and Builders</a:t>
            </a:r>
          </a:p>
        </p:txBody>
      </p:sp>
      <p:sp>
        <p:nvSpPr>
          <p:cNvPr id="5" name="Freeform 5"/>
          <p:cNvSpPr/>
          <p:nvPr/>
        </p:nvSpPr>
        <p:spPr>
          <a:xfrm>
            <a:off x="9434053" y="0"/>
            <a:ext cx="8853947" cy="5533717"/>
          </a:xfrm>
          <a:custGeom>
            <a:avLst/>
            <a:gdLst/>
            <a:ahLst/>
            <a:cxnLst/>
            <a:rect l="l" t="t" r="r" b="b"/>
            <a:pathLst>
              <a:path w="8853947" h="5533717">
                <a:moveTo>
                  <a:pt x="0" y="0"/>
                </a:moveTo>
                <a:lnTo>
                  <a:pt x="8853947" y="0"/>
                </a:lnTo>
                <a:lnTo>
                  <a:pt x="8853947" y="5533717"/>
                </a:lnTo>
                <a:lnTo>
                  <a:pt x="0" y="5533717"/>
                </a:lnTo>
                <a:lnTo>
                  <a:pt x="0" y="0"/>
                </a:lnTo>
                <a:close/>
              </a:path>
            </a:pathLst>
          </a:custGeom>
          <a:blipFill>
            <a:blip r:embed="rId5">
              <a:alphaModFix amt="86000"/>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11811749" y="1185665"/>
            <a:ext cx="5101103" cy="5496259"/>
          </a:xfrm>
          <a:custGeom>
            <a:avLst/>
            <a:gdLst/>
            <a:ahLst/>
            <a:cxnLst/>
            <a:rect l="l" t="t" r="r" b="b"/>
            <a:pathLst>
              <a:path w="5101103" h="5496259">
                <a:moveTo>
                  <a:pt x="0" y="0"/>
                </a:moveTo>
                <a:lnTo>
                  <a:pt x="5101103" y="0"/>
                </a:lnTo>
                <a:lnTo>
                  <a:pt x="5101103" y="5496259"/>
                </a:lnTo>
                <a:lnTo>
                  <a:pt x="0" y="5496259"/>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p:cNvSpPr txBox="1"/>
          <p:nvPr/>
        </p:nvSpPr>
        <p:spPr>
          <a:xfrm>
            <a:off x="609600" y="5523210"/>
            <a:ext cx="9322572" cy="2031325"/>
          </a:xfrm>
          <a:prstGeom prst="rect">
            <a:avLst/>
          </a:prstGeom>
        </p:spPr>
        <p:txBody>
          <a:bodyPr wrap="square" lIns="0" tIns="0" rIns="0" bIns="0" rtlCol="0" anchor="t">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4400" b="0" i="0" u="none" strike="noStrike" kern="1200" cap="none" spc="0" normalizeH="0" baseline="0" noProof="0" dirty="0">
                <a:ln>
                  <a:noFill/>
                </a:ln>
                <a:solidFill>
                  <a:srgbClr val="6699D1"/>
                </a:solidFill>
                <a:effectLst/>
                <a:uLnTx/>
                <a:uFillTx/>
                <a:latin typeface="Effra"/>
                <a:ea typeface="Effra"/>
                <a:cs typeface="Effra"/>
                <a:sym typeface="Effra"/>
              </a:rPr>
              <a:t>Nicole Simmons</a:t>
            </a:r>
            <a:endParaRPr lang="en-US" sz="4400" dirty="0">
              <a:solidFill>
                <a:srgbClr val="6699D1"/>
              </a:solidFill>
              <a:latin typeface="Effra"/>
              <a:ea typeface="Effra"/>
              <a:cs typeface="Effra"/>
              <a:sym typeface="Effra"/>
            </a:endParaRPr>
          </a:p>
          <a:p>
            <a:pPr marL="0" marR="0" lvl="0" indent="0" algn="l" defTabSz="914400" rtl="0" eaLnBrk="1" fontAlgn="auto" latinLnBrk="0" hangingPunct="1">
              <a:spcBef>
                <a:spcPts val="0"/>
              </a:spcBef>
              <a:spcAft>
                <a:spcPts val="0"/>
              </a:spcAft>
              <a:buClrTx/>
              <a:buSzTx/>
              <a:buFontTx/>
              <a:buNone/>
              <a:tabLst/>
              <a:defRPr/>
            </a:pPr>
            <a:r>
              <a:rPr kumimoji="0" lang="en-US" sz="4400" b="0" i="0" u="none" strike="noStrike" kern="1200" cap="none" spc="0" normalizeH="0" baseline="0" noProof="0" dirty="0">
                <a:ln>
                  <a:noFill/>
                </a:ln>
                <a:solidFill>
                  <a:srgbClr val="6699D1"/>
                </a:solidFill>
                <a:effectLst/>
                <a:uLnTx/>
                <a:uFillTx/>
                <a:latin typeface="Effra"/>
                <a:ea typeface="Effra"/>
                <a:cs typeface="Effra"/>
                <a:sym typeface="Effra"/>
              </a:rPr>
              <a:t>Associate Senior Director</a:t>
            </a:r>
            <a:endParaRPr lang="en-US" sz="4400" dirty="0">
              <a:solidFill>
                <a:srgbClr val="6699D1"/>
              </a:solidFill>
              <a:latin typeface="Effra"/>
              <a:ea typeface="Effra"/>
              <a:cs typeface="Effra"/>
              <a:sym typeface="Effra"/>
            </a:endParaRPr>
          </a:p>
          <a:p>
            <a:pPr marL="0" marR="0" lvl="0" indent="0" algn="l" defTabSz="914400" rtl="0" eaLnBrk="1" fontAlgn="auto" latinLnBrk="0" hangingPunct="1">
              <a:spcBef>
                <a:spcPts val="0"/>
              </a:spcBef>
              <a:spcAft>
                <a:spcPts val="0"/>
              </a:spcAft>
              <a:buClrTx/>
              <a:buSzTx/>
              <a:buFontTx/>
              <a:buNone/>
              <a:tabLst/>
              <a:defRPr/>
            </a:pPr>
            <a:r>
              <a:rPr kumimoji="0" lang="en-US" sz="4400" b="0" i="0" u="none" strike="noStrike" kern="1200" cap="none" spc="0" normalizeH="0" baseline="0" noProof="0" dirty="0">
                <a:ln>
                  <a:noFill/>
                </a:ln>
                <a:solidFill>
                  <a:srgbClr val="6699D1"/>
                </a:solidFill>
                <a:effectLst/>
                <a:uLnTx/>
                <a:uFillTx/>
                <a:latin typeface="Effra"/>
                <a:ea typeface="Effra"/>
                <a:cs typeface="Effra"/>
                <a:sym typeface="Effra"/>
              </a:rPr>
              <a:t>Leadership &amp; Volunteer Engagement</a:t>
            </a:r>
          </a:p>
        </p:txBody>
      </p:sp>
      <p:sp>
        <p:nvSpPr>
          <p:cNvPr id="9" name="Freeform 9"/>
          <p:cNvSpPr/>
          <p:nvPr/>
        </p:nvSpPr>
        <p:spPr>
          <a:xfrm>
            <a:off x="10765825" y="6497619"/>
            <a:ext cx="6980680" cy="2603716"/>
          </a:xfrm>
          <a:custGeom>
            <a:avLst/>
            <a:gdLst/>
            <a:ahLst/>
            <a:cxnLst/>
            <a:rect l="l" t="t" r="r" b="b"/>
            <a:pathLst>
              <a:path w="6980680" h="2603716">
                <a:moveTo>
                  <a:pt x="0" y="0"/>
                </a:moveTo>
                <a:lnTo>
                  <a:pt x="6980680" y="0"/>
                </a:lnTo>
                <a:lnTo>
                  <a:pt x="6980680" y="2603716"/>
                </a:lnTo>
                <a:lnTo>
                  <a:pt x="0" y="2603716"/>
                </a:lnTo>
                <a:lnTo>
                  <a:pt x="0" y="0"/>
                </a:lnTo>
                <a:close/>
              </a:path>
            </a:pathLst>
          </a:custGeom>
          <a:blipFill>
            <a:blip r:embed="rId7"/>
            <a:stretch>
              <a:fillRect t="-19488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7">
            <a:extLst>
              <a:ext uri="{FF2B5EF4-FFF2-40B4-BE49-F238E27FC236}">
                <a16:creationId xmlns:a16="http://schemas.microsoft.com/office/drawing/2014/main" id="{0DB5AA0D-C6E2-1C01-00C9-D7E1C75AA9A3}"/>
              </a:ext>
            </a:extLst>
          </p:cNvPr>
          <p:cNvSpPr txBox="1"/>
          <p:nvPr/>
        </p:nvSpPr>
        <p:spPr>
          <a:xfrm>
            <a:off x="806858" y="9379197"/>
            <a:ext cx="7092543" cy="231492"/>
          </a:xfrm>
          <a:prstGeom prst="rect">
            <a:avLst/>
          </a:prstGeom>
        </p:spPr>
        <p:txBody>
          <a:bodyPr lIns="0" tIns="0" rIns="0" bIns="0" rtlCol="0" anchor="t">
            <a:spAutoFit/>
          </a:bodyPr>
          <a:lstStyle/>
          <a:p>
            <a:pPr algn="l">
              <a:lnSpc>
                <a:spcPts val="1857"/>
              </a:lnSpc>
            </a:pPr>
            <a:r>
              <a:rPr lang="en-US" sz="1629" b="1" spc="79" dirty="0">
                <a:solidFill>
                  <a:srgbClr val="293374"/>
                </a:solidFill>
                <a:latin typeface="Verdana Bold"/>
                <a:ea typeface="Verdana Bold"/>
                <a:cs typeface="Verdana Bold"/>
                <a:sym typeface="Verdana Bold"/>
              </a:rPr>
              <a:t>SOROPTIMIST INTERNATIONAL OF THE AMERICAS, INC</a:t>
            </a:r>
          </a:p>
        </p:txBody>
      </p:sp>
    </p:spTree>
    <p:extLst>
      <p:ext uri="{BB962C8B-B14F-4D97-AF65-F5344CB8AC3E}">
        <p14:creationId xmlns:p14="http://schemas.microsoft.com/office/powerpoint/2010/main" val="57289124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96835" y="-23233"/>
            <a:ext cx="19281670" cy="10447766"/>
            <a:chOff x="0" y="0"/>
            <a:chExt cx="5078300" cy="2751675"/>
          </a:xfrm>
        </p:grpSpPr>
        <p:sp>
          <p:nvSpPr>
            <p:cNvPr id="3" name="Freeform 3"/>
            <p:cNvSpPr/>
            <p:nvPr/>
          </p:nvSpPr>
          <p:spPr>
            <a:xfrm>
              <a:off x="0" y="0"/>
              <a:ext cx="5078300" cy="2751675"/>
            </a:xfrm>
            <a:custGeom>
              <a:avLst/>
              <a:gdLst/>
              <a:ahLst/>
              <a:cxnLst/>
              <a:rect l="l" t="t" r="r" b="b"/>
              <a:pathLst>
                <a:path w="5078300" h="2751675">
                  <a:moveTo>
                    <a:pt x="0" y="0"/>
                  </a:moveTo>
                  <a:lnTo>
                    <a:pt x="5078300" y="0"/>
                  </a:lnTo>
                  <a:lnTo>
                    <a:pt x="5078300" y="2751675"/>
                  </a:lnTo>
                  <a:lnTo>
                    <a:pt x="0" y="2751675"/>
                  </a:lnTo>
                  <a:close/>
                </a:path>
              </a:pathLst>
            </a:custGeom>
            <a:gradFill rotWithShape="1">
              <a:gsLst>
                <a:gs pos="0">
                  <a:srgbClr val="6599D1">
                    <a:alpha val="91000"/>
                  </a:srgbClr>
                </a:gs>
                <a:gs pos="100000">
                  <a:srgbClr val="DB5E5B">
                    <a:alpha val="91000"/>
                  </a:srgbClr>
                </a:gs>
              </a:gsLst>
              <a:lin ang="0"/>
            </a:gra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p:cNvSpPr txBox="1"/>
            <p:nvPr/>
          </p:nvSpPr>
          <p:spPr>
            <a:xfrm>
              <a:off x="0" y="-38100"/>
              <a:ext cx="5078300" cy="278977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p:cNvSpPr/>
          <p:nvPr/>
        </p:nvSpPr>
        <p:spPr>
          <a:xfrm>
            <a:off x="0" y="-459544"/>
            <a:ext cx="7357999" cy="14076426"/>
          </a:xfrm>
          <a:custGeom>
            <a:avLst/>
            <a:gdLst/>
            <a:ahLst/>
            <a:cxnLst/>
            <a:rect l="l" t="t" r="r" b="b"/>
            <a:pathLst>
              <a:path w="7357999" h="14076426">
                <a:moveTo>
                  <a:pt x="0" y="0"/>
                </a:moveTo>
                <a:lnTo>
                  <a:pt x="7357999" y="0"/>
                </a:lnTo>
                <a:lnTo>
                  <a:pt x="7357999" y="14076426"/>
                </a:lnTo>
                <a:lnTo>
                  <a:pt x="0" y="14076426"/>
                </a:lnTo>
                <a:lnTo>
                  <a:pt x="0" y="0"/>
                </a:lnTo>
                <a:close/>
              </a:path>
            </a:pathLst>
          </a:custGeom>
          <a:blipFill>
            <a:blip r:embed="rId3">
              <a:alphaModFix amt="18999"/>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rot="4750473">
            <a:off x="11618103" y="4778278"/>
            <a:ext cx="7956807" cy="6966368"/>
          </a:xfrm>
          <a:custGeom>
            <a:avLst/>
            <a:gdLst/>
            <a:ahLst/>
            <a:cxnLst/>
            <a:rect l="l" t="t" r="r" b="b"/>
            <a:pathLst>
              <a:path w="7956807" h="6966368">
                <a:moveTo>
                  <a:pt x="0" y="0"/>
                </a:moveTo>
                <a:lnTo>
                  <a:pt x="7956807" y="0"/>
                </a:lnTo>
                <a:lnTo>
                  <a:pt x="7956807" y="6966368"/>
                </a:lnTo>
                <a:lnTo>
                  <a:pt x="0" y="6966368"/>
                </a:lnTo>
                <a:lnTo>
                  <a:pt x="0" y="0"/>
                </a:lnTo>
                <a:close/>
              </a:path>
            </a:pathLst>
          </a:custGeom>
          <a:blipFill>
            <a:blip r:embed="rId4">
              <a:alphaModFix amt="8999"/>
            </a:blip>
            <a:stretch>
              <a:fillRect l="-112996" b="-5204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7" name="Group 7"/>
          <p:cNvGrpSpPr/>
          <p:nvPr/>
        </p:nvGrpSpPr>
        <p:grpSpPr>
          <a:xfrm>
            <a:off x="3369861" y="4289473"/>
            <a:ext cx="3615584" cy="2872258"/>
            <a:chOff x="0" y="0"/>
            <a:chExt cx="952253" cy="756480"/>
          </a:xfrm>
        </p:grpSpPr>
        <p:sp>
          <p:nvSpPr>
            <p:cNvPr id="8" name="Freeform 8"/>
            <p:cNvSpPr/>
            <p:nvPr/>
          </p:nvSpPr>
          <p:spPr>
            <a:xfrm>
              <a:off x="0" y="0"/>
              <a:ext cx="952253" cy="756480"/>
            </a:xfrm>
            <a:custGeom>
              <a:avLst/>
              <a:gdLst/>
              <a:ahLst/>
              <a:cxnLst/>
              <a:rect l="l" t="t" r="r" b="b"/>
              <a:pathLst>
                <a:path w="952253" h="756480">
                  <a:moveTo>
                    <a:pt x="32119" y="0"/>
                  </a:moveTo>
                  <a:lnTo>
                    <a:pt x="920134" y="0"/>
                  </a:lnTo>
                  <a:cubicBezTo>
                    <a:pt x="928652" y="0"/>
                    <a:pt x="936822" y="3384"/>
                    <a:pt x="942845" y="9407"/>
                  </a:cubicBezTo>
                  <a:cubicBezTo>
                    <a:pt x="948869" y="15431"/>
                    <a:pt x="952253" y="23600"/>
                    <a:pt x="952253" y="32119"/>
                  </a:cubicBezTo>
                  <a:lnTo>
                    <a:pt x="952253" y="724361"/>
                  </a:lnTo>
                  <a:cubicBezTo>
                    <a:pt x="952253" y="742099"/>
                    <a:pt x="937873" y="756480"/>
                    <a:pt x="920134" y="756480"/>
                  </a:cubicBezTo>
                  <a:lnTo>
                    <a:pt x="32119" y="756480"/>
                  </a:lnTo>
                  <a:cubicBezTo>
                    <a:pt x="14380" y="756480"/>
                    <a:pt x="0" y="742099"/>
                    <a:pt x="0" y="724361"/>
                  </a:cubicBezTo>
                  <a:lnTo>
                    <a:pt x="0" y="32119"/>
                  </a:lnTo>
                  <a:cubicBezTo>
                    <a:pt x="0" y="14380"/>
                    <a:pt x="14380" y="0"/>
                    <a:pt x="32119" y="0"/>
                  </a:cubicBezTo>
                  <a:close/>
                </a:path>
              </a:pathLst>
            </a:custGeom>
            <a:solidFill>
              <a:srgbClr val="E8E4ED"/>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9"/>
            <p:cNvSpPr txBox="1"/>
            <p:nvPr/>
          </p:nvSpPr>
          <p:spPr>
            <a:xfrm>
              <a:off x="0" y="28575"/>
              <a:ext cx="952253" cy="727905"/>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0" name="Group 10"/>
          <p:cNvGrpSpPr/>
          <p:nvPr/>
        </p:nvGrpSpPr>
        <p:grpSpPr>
          <a:xfrm>
            <a:off x="7334546" y="4289473"/>
            <a:ext cx="3615584" cy="2872258"/>
            <a:chOff x="0" y="0"/>
            <a:chExt cx="952253" cy="756480"/>
          </a:xfrm>
        </p:grpSpPr>
        <p:sp>
          <p:nvSpPr>
            <p:cNvPr id="11" name="Freeform 11"/>
            <p:cNvSpPr/>
            <p:nvPr/>
          </p:nvSpPr>
          <p:spPr>
            <a:xfrm>
              <a:off x="0" y="0"/>
              <a:ext cx="952253" cy="756480"/>
            </a:xfrm>
            <a:custGeom>
              <a:avLst/>
              <a:gdLst/>
              <a:ahLst/>
              <a:cxnLst/>
              <a:rect l="l" t="t" r="r" b="b"/>
              <a:pathLst>
                <a:path w="952253" h="756480">
                  <a:moveTo>
                    <a:pt x="32119" y="0"/>
                  </a:moveTo>
                  <a:lnTo>
                    <a:pt x="920134" y="0"/>
                  </a:lnTo>
                  <a:cubicBezTo>
                    <a:pt x="928652" y="0"/>
                    <a:pt x="936822" y="3384"/>
                    <a:pt x="942845" y="9407"/>
                  </a:cubicBezTo>
                  <a:cubicBezTo>
                    <a:pt x="948869" y="15431"/>
                    <a:pt x="952253" y="23600"/>
                    <a:pt x="952253" y="32119"/>
                  </a:cubicBezTo>
                  <a:lnTo>
                    <a:pt x="952253" y="724361"/>
                  </a:lnTo>
                  <a:cubicBezTo>
                    <a:pt x="952253" y="742099"/>
                    <a:pt x="937873" y="756480"/>
                    <a:pt x="920134" y="756480"/>
                  </a:cubicBezTo>
                  <a:lnTo>
                    <a:pt x="32119" y="756480"/>
                  </a:lnTo>
                  <a:cubicBezTo>
                    <a:pt x="14380" y="756480"/>
                    <a:pt x="0" y="742099"/>
                    <a:pt x="0" y="724361"/>
                  </a:cubicBezTo>
                  <a:lnTo>
                    <a:pt x="0" y="32119"/>
                  </a:lnTo>
                  <a:cubicBezTo>
                    <a:pt x="0" y="14380"/>
                    <a:pt x="14380" y="0"/>
                    <a:pt x="32119" y="0"/>
                  </a:cubicBezTo>
                  <a:close/>
                </a:path>
              </a:pathLst>
            </a:custGeom>
            <a:solidFill>
              <a:srgbClr val="E8E4ED"/>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TextBox 12"/>
            <p:cNvSpPr txBox="1"/>
            <p:nvPr/>
          </p:nvSpPr>
          <p:spPr>
            <a:xfrm>
              <a:off x="0" y="28575"/>
              <a:ext cx="952253" cy="727905"/>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3" name="Group 13"/>
          <p:cNvGrpSpPr/>
          <p:nvPr/>
        </p:nvGrpSpPr>
        <p:grpSpPr>
          <a:xfrm>
            <a:off x="11302555" y="4289473"/>
            <a:ext cx="3615584" cy="2872258"/>
            <a:chOff x="0" y="0"/>
            <a:chExt cx="952253" cy="756480"/>
          </a:xfrm>
        </p:grpSpPr>
        <p:sp>
          <p:nvSpPr>
            <p:cNvPr id="14" name="Freeform 14"/>
            <p:cNvSpPr/>
            <p:nvPr/>
          </p:nvSpPr>
          <p:spPr>
            <a:xfrm>
              <a:off x="0" y="0"/>
              <a:ext cx="952253" cy="756480"/>
            </a:xfrm>
            <a:custGeom>
              <a:avLst/>
              <a:gdLst/>
              <a:ahLst/>
              <a:cxnLst/>
              <a:rect l="l" t="t" r="r" b="b"/>
              <a:pathLst>
                <a:path w="952253" h="756480">
                  <a:moveTo>
                    <a:pt x="32119" y="0"/>
                  </a:moveTo>
                  <a:lnTo>
                    <a:pt x="920134" y="0"/>
                  </a:lnTo>
                  <a:cubicBezTo>
                    <a:pt x="928652" y="0"/>
                    <a:pt x="936822" y="3384"/>
                    <a:pt x="942845" y="9407"/>
                  </a:cubicBezTo>
                  <a:cubicBezTo>
                    <a:pt x="948869" y="15431"/>
                    <a:pt x="952253" y="23600"/>
                    <a:pt x="952253" y="32119"/>
                  </a:cubicBezTo>
                  <a:lnTo>
                    <a:pt x="952253" y="724361"/>
                  </a:lnTo>
                  <a:cubicBezTo>
                    <a:pt x="952253" y="742099"/>
                    <a:pt x="937873" y="756480"/>
                    <a:pt x="920134" y="756480"/>
                  </a:cubicBezTo>
                  <a:lnTo>
                    <a:pt x="32119" y="756480"/>
                  </a:lnTo>
                  <a:cubicBezTo>
                    <a:pt x="14380" y="756480"/>
                    <a:pt x="0" y="742099"/>
                    <a:pt x="0" y="724361"/>
                  </a:cubicBezTo>
                  <a:lnTo>
                    <a:pt x="0" y="32119"/>
                  </a:lnTo>
                  <a:cubicBezTo>
                    <a:pt x="0" y="14380"/>
                    <a:pt x="14380" y="0"/>
                    <a:pt x="32119" y="0"/>
                  </a:cubicBezTo>
                  <a:close/>
                </a:path>
              </a:pathLst>
            </a:custGeom>
            <a:solidFill>
              <a:srgbClr val="E8E4ED"/>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TextBox 15"/>
            <p:cNvSpPr txBox="1"/>
            <p:nvPr/>
          </p:nvSpPr>
          <p:spPr>
            <a:xfrm>
              <a:off x="0" y="28575"/>
              <a:ext cx="952253" cy="727905"/>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6" name="TextBox 16"/>
          <p:cNvSpPr txBox="1"/>
          <p:nvPr/>
        </p:nvSpPr>
        <p:spPr>
          <a:xfrm>
            <a:off x="3782715" y="5235684"/>
            <a:ext cx="2551706" cy="857250"/>
          </a:xfrm>
          <a:prstGeom prst="rect">
            <a:avLst/>
          </a:prstGeom>
        </p:spPr>
        <p:txBody>
          <a:bodyPr lIns="0" tIns="0" rIns="0" bIns="0" rtlCol="0" anchor="t">
            <a:spAutoFit/>
          </a:bodyPr>
          <a:lstStyle/>
          <a:p>
            <a:pPr marL="0" marR="0" lvl="0" indent="0" algn="ctr" defTabSz="914400" rtl="0" eaLnBrk="1" fontAlgn="auto" latinLnBrk="0" hangingPunct="1">
              <a:lnSpc>
                <a:spcPts val="3449"/>
              </a:lnSpc>
              <a:spcBef>
                <a:spcPts val="0"/>
              </a:spcBef>
              <a:spcAft>
                <a:spcPts val="0"/>
              </a:spcAft>
              <a:buClrTx/>
              <a:buSzTx/>
              <a:buFontTx/>
              <a:buNone/>
              <a:tabLst/>
              <a:defRPr/>
            </a:pPr>
            <a:r>
              <a:rPr kumimoji="0" lang="en-US" sz="2999" b="0" i="0" u="none" strike="noStrike" kern="1200" cap="none" spc="0" normalizeH="0" baseline="0" noProof="0">
                <a:ln>
                  <a:noFill/>
                </a:ln>
                <a:solidFill>
                  <a:srgbClr val="293374"/>
                </a:solidFill>
                <a:effectLst/>
                <a:uLnTx/>
                <a:uFillTx/>
                <a:latin typeface="Verdana"/>
                <a:ea typeface="Verdana"/>
                <a:cs typeface="Verdana"/>
                <a:sym typeface="Verdana"/>
              </a:rPr>
              <a:t>Is this on brand?</a:t>
            </a:r>
          </a:p>
        </p:txBody>
      </p:sp>
      <p:sp>
        <p:nvSpPr>
          <p:cNvPr id="17" name="TextBox 17"/>
          <p:cNvSpPr txBox="1"/>
          <p:nvPr/>
        </p:nvSpPr>
        <p:spPr>
          <a:xfrm>
            <a:off x="7852206" y="5235684"/>
            <a:ext cx="2580263" cy="1285875"/>
          </a:xfrm>
          <a:prstGeom prst="rect">
            <a:avLst/>
          </a:prstGeom>
        </p:spPr>
        <p:txBody>
          <a:bodyPr lIns="0" tIns="0" rIns="0" bIns="0" rtlCol="0" anchor="t">
            <a:spAutoFit/>
          </a:bodyPr>
          <a:lstStyle/>
          <a:p>
            <a:pPr marL="0" marR="0" lvl="0" indent="0" algn="ctr" defTabSz="914400" rtl="0" eaLnBrk="1" fontAlgn="auto" latinLnBrk="0" hangingPunct="1">
              <a:lnSpc>
                <a:spcPts val="3449"/>
              </a:lnSpc>
              <a:spcBef>
                <a:spcPts val="0"/>
              </a:spcBef>
              <a:spcAft>
                <a:spcPts val="0"/>
              </a:spcAft>
              <a:buClrTx/>
              <a:buSzTx/>
              <a:buFontTx/>
              <a:buNone/>
              <a:tabLst/>
              <a:defRPr/>
            </a:pPr>
            <a:r>
              <a:rPr kumimoji="0" lang="en-US" sz="2999" b="0" i="0" u="none" strike="noStrike" kern="1200" cap="none" spc="0" normalizeH="0" baseline="0" noProof="0">
                <a:ln>
                  <a:noFill/>
                </a:ln>
                <a:solidFill>
                  <a:srgbClr val="293374"/>
                </a:solidFill>
                <a:effectLst/>
                <a:uLnTx/>
                <a:uFillTx/>
                <a:latin typeface="Verdana"/>
                <a:ea typeface="Verdana"/>
                <a:cs typeface="Verdana"/>
                <a:sym typeface="Verdana"/>
              </a:rPr>
              <a:t>Is there a template for this?</a:t>
            </a:r>
          </a:p>
        </p:txBody>
      </p:sp>
      <p:sp>
        <p:nvSpPr>
          <p:cNvPr id="18" name="TextBox 18"/>
          <p:cNvSpPr txBox="1"/>
          <p:nvPr/>
        </p:nvSpPr>
        <p:spPr>
          <a:xfrm>
            <a:off x="11652932" y="5292794"/>
            <a:ext cx="2999658" cy="1285875"/>
          </a:xfrm>
          <a:prstGeom prst="rect">
            <a:avLst/>
          </a:prstGeom>
        </p:spPr>
        <p:txBody>
          <a:bodyPr lIns="0" tIns="0" rIns="0" bIns="0" rtlCol="0" anchor="t">
            <a:spAutoFit/>
          </a:bodyPr>
          <a:lstStyle/>
          <a:p>
            <a:pPr marL="0" marR="0" lvl="0" indent="0" algn="ctr" defTabSz="914400" rtl="0" eaLnBrk="1" fontAlgn="auto" latinLnBrk="0" hangingPunct="1">
              <a:lnSpc>
                <a:spcPts val="3449"/>
              </a:lnSpc>
              <a:spcBef>
                <a:spcPts val="0"/>
              </a:spcBef>
              <a:spcAft>
                <a:spcPts val="0"/>
              </a:spcAft>
              <a:buClrTx/>
              <a:buSzTx/>
              <a:buFontTx/>
              <a:buNone/>
              <a:tabLst/>
              <a:defRPr/>
            </a:pPr>
            <a:r>
              <a:rPr kumimoji="0" lang="en-US" sz="2999" b="0" i="0" u="none" strike="noStrike" kern="1200" cap="none" spc="0" normalizeH="0" baseline="0" noProof="0">
                <a:ln>
                  <a:noFill/>
                </a:ln>
                <a:solidFill>
                  <a:srgbClr val="293374"/>
                </a:solidFill>
                <a:effectLst/>
                <a:uLnTx/>
                <a:uFillTx/>
                <a:latin typeface="Verdana"/>
                <a:ea typeface="Verdana"/>
                <a:cs typeface="Verdana"/>
                <a:sym typeface="Verdana"/>
              </a:rPr>
              <a:t>Should we share this story with SIA?</a:t>
            </a:r>
          </a:p>
        </p:txBody>
      </p:sp>
      <p:sp>
        <p:nvSpPr>
          <p:cNvPr id="19" name="Freeform 19"/>
          <p:cNvSpPr/>
          <p:nvPr/>
        </p:nvSpPr>
        <p:spPr>
          <a:xfrm>
            <a:off x="4509587" y="3868735"/>
            <a:ext cx="1245024" cy="1245024"/>
          </a:xfrm>
          <a:custGeom>
            <a:avLst/>
            <a:gdLst/>
            <a:ahLst/>
            <a:cxnLst/>
            <a:rect l="l" t="t" r="r" b="b"/>
            <a:pathLst>
              <a:path w="1245024" h="1245024">
                <a:moveTo>
                  <a:pt x="0" y="0"/>
                </a:moveTo>
                <a:lnTo>
                  <a:pt x="1245025" y="0"/>
                </a:lnTo>
                <a:lnTo>
                  <a:pt x="1245025" y="1245025"/>
                </a:lnTo>
                <a:lnTo>
                  <a:pt x="0" y="124502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p:cNvSpPr/>
          <p:nvPr/>
        </p:nvSpPr>
        <p:spPr>
          <a:xfrm>
            <a:off x="8520002" y="3865763"/>
            <a:ext cx="1247996" cy="1247996"/>
          </a:xfrm>
          <a:custGeom>
            <a:avLst/>
            <a:gdLst/>
            <a:ahLst/>
            <a:cxnLst/>
            <a:rect l="l" t="t" r="r" b="b"/>
            <a:pathLst>
              <a:path w="1247996" h="1247996">
                <a:moveTo>
                  <a:pt x="0" y="0"/>
                </a:moveTo>
                <a:lnTo>
                  <a:pt x="1247996" y="0"/>
                </a:lnTo>
                <a:lnTo>
                  <a:pt x="1247996" y="1247997"/>
                </a:lnTo>
                <a:lnTo>
                  <a:pt x="0" y="124799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p:cNvSpPr/>
          <p:nvPr/>
        </p:nvSpPr>
        <p:spPr>
          <a:xfrm>
            <a:off x="12530248" y="3868735"/>
            <a:ext cx="1245024" cy="1245024"/>
          </a:xfrm>
          <a:custGeom>
            <a:avLst/>
            <a:gdLst/>
            <a:ahLst/>
            <a:cxnLst/>
            <a:rect l="l" t="t" r="r" b="b"/>
            <a:pathLst>
              <a:path w="1245024" h="1245024">
                <a:moveTo>
                  <a:pt x="0" y="0"/>
                </a:moveTo>
                <a:lnTo>
                  <a:pt x="1245024" y="0"/>
                </a:lnTo>
                <a:lnTo>
                  <a:pt x="1245024" y="1245025"/>
                </a:lnTo>
                <a:lnTo>
                  <a:pt x="0" y="1245025"/>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TextBox 22"/>
          <p:cNvSpPr txBox="1"/>
          <p:nvPr/>
        </p:nvSpPr>
        <p:spPr>
          <a:xfrm>
            <a:off x="3196830" y="1409223"/>
            <a:ext cx="11894340" cy="1952651"/>
          </a:xfrm>
          <a:prstGeom prst="rect">
            <a:avLst/>
          </a:prstGeom>
        </p:spPr>
        <p:txBody>
          <a:bodyPr lIns="0" tIns="0" rIns="0" bIns="0" rtlCol="0" anchor="t">
            <a:spAutoFit/>
          </a:bodyPr>
          <a:lstStyle/>
          <a:p>
            <a:pPr marL="0" marR="0" lvl="0" indent="0" algn="ctr" defTabSz="914400" rtl="0" eaLnBrk="1" fontAlgn="auto" latinLnBrk="0" hangingPunct="1">
              <a:lnSpc>
                <a:spcPts val="7799"/>
              </a:lnSpc>
              <a:spcBef>
                <a:spcPts val="0"/>
              </a:spcBef>
              <a:spcAft>
                <a:spcPts val="0"/>
              </a:spcAft>
              <a:buClrTx/>
              <a:buSzTx/>
              <a:buFontTx/>
              <a:buNone/>
              <a:tabLst/>
              <a:defRPr/>
            </a:pPr>
            <a:r>
              <a:rPr kumimoji="0" lang="en-US" sz="6500" b="1" i="0" u="none" strike="noStrike" kern="1200" cap="none" spc="0" normalizeH="0" baseline="0" noProof="0">
                <a:ln>
                  <a:noFill/>
                </a:ln>
                <a:solidFill>
                  <a:srgbClr val="293374"/>
                </a:solidFill>
                <a:effectLst/>
                <a:uLnTx/>
                <a:uFillTx/>
                <a:latin typeface="Verdana Bold"/>
                <a:ea typeface="Verdana Bold"/>
                <a:cs typeface="Verdana Bold"/>
                <a:sym typeface="Verdana Bold"/>
              </a:rPr>
              <a:t>3 Questions Every Club Should Ask</a:t>
            </a:r>
          </a:p>
        </p:txBody>
      </p:sp>
      <p:sp>
        <p:nvSpPr>
          <p:cNvPr id="23" name="TextBox 23"/>
          <p:cNvSpPr txBox="1"/>
          <p:nvPr/>
        </p:nvSpPr>
        <p:spPr>
          <a:xfrm>
            <a:off x="789577" y="8261462"/>
            <a:ext cx="16708846" cy="542939"/>
          </a:xfrm>
          <a:prstGeom prst="rect">
            <a:avLst/>
          </a:prstGeom>
        </p:spPr>
        <p:txBody>
          <a:bodyPr lIns="0" tIns="0" rIns="0" bIns="0" rtlCol="0" anchor="t">
            <a:spAutoFit/>
          </a:bodyPr>
          <a:lstStyle/>
          <a:p>
            <a:pPr marL="0" marR="0" lvl="0" indent="0" algn="ctr" defTabSz="914400" rtl="0" eaLnBrk="1" fontAlgn="auto" latinLnBrk="0" hangingPunct="1">
              <a:lnSpc>
                <a:spcPts val="4319"/>
              </a:lnSpc>
              <a:spcBef>
                <a:spcPts val="0"/>
              </a:spcBef>
              <a:spcAft>
                <a:spcPts val="0"/>
              </a:spcAft>
              <a:buClrTx/>
              <a:buSzTx/>
              <a:buFontTx/>
              <a:buNone/>
              <a:tabLst/>
              <a:defRPr/>
            </a:pPr>
            <a:r>
              <a:rPr kumimoji="0" lang="en-US" sz="3600" b="1" i="0" u="none" strike="noStrike" kern="1200" cap="none" spc="0" normalizeH="0" baseline="0" noProof="0">
                <a:ln>
                  <a:noFill/>
                </a:ln>
                <a:solidFill>
                  <a:srgbClr val="FFFFFF"/>
                </a:solidFill>
                <a:effectLst/>
                <a:uLnTx/>
                <a:uFillTx/>
                <a:latin typeface="Verdana Bold"/>
                <a:ea typeface="Verdana Bold"/>
                <a:cs typeface="Verdana Bold"/>
                <a:sym typeface="Verdana Bold"/>
              </a:rPr>
              <a:t>Your region public awareness chair can help put this into action!</a:t>
            </a:r>
          </a:p>
        </p:txBody>
      </p:sp>
    </p:spTree>
    <p:extLst>
      <p:ext uri="{BB962C8B-B14F-4D97-AF65-F5344CB8AC3E}">
        <p14:creationId xmlns:p14="http://schemas.microsoft.com/office/powerpoint/2010/main" val="50267665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9258300"/>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3"/>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rot="4750473" flipV="1">
            <a:off x="4722979" y="5149275"/>
            <a:ext cx="7956807" cy="6966368"/>
          </a:xfrm>
          <a:custGeom>
            <a:avLst/>
            <a:gdLst/>
            <a:ahLst/>
            <a:cxnLst/>
            <a:rect l="l" t="t" r="r" b="b"/>
            <a:pathLst>
              <a:path w="7956807" h="6966368">
                <a:moveTo>
                  <a:pt x="0" y="6966368"/>
                </a:moveTo>
                <a:lnTo>
                  <a:pt x="7956807" y="6966368"/>
                </a:lnTo>
                <a:lnTo>
                  <a:pt x="7956807" y="0"/>
                </a:lnTo>
                <a:lnTo>
                  <a:pt x="0" y="0"/>
                </a:lnTo>
                <a:lnTo>
                  <a:pt x="0" y="6966368"/>
                </a:lnTo>
                <a:close/>
              </a:path>
            </a:pathLst>
          </a:custGeom>
          <a:blipFill>
            <a:blip r:embed="rId4">
              <a:alphaModFix amt="50000"/>
            </a:blip>
            <a:stretch>
              <a:fillRect l="-112996" b="-5204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Freeform 4"/>
          <p:cNvSpPr/>
          <p:nvPr/>
        </p:nvSpPr>
        <p:spPr>
          <a:xfrm>
            <a:off x="11080833" y="-606752"/>
            <a:ext cx="7956807" cy="6966368"/>
          </a:xfrm>
          <a:custGeom>
            <a:avLst/>
            <a:gdLst/>
            <a:ahLst/>
            <a:cxnLst/>
            <a:rect l="l" t="t" r="r" b="b"/>
            <a:pathLst>
              <a:path w="7956807" h="6966368">
                <a:moveTo>
                  <a:pt x="0" y="0"/>
                </a:moveTo>
                <a:lnTo>
                  <a:pt x="7956807" y="0"/>
                </a:lnTo>
                <a:lnTo>
                  <a:pt x="7956807" y="6966368"/>
                </a:lnTo>
                <a:lnTo>
                  <a:pt x="0" y="6966368"/>
                </a:lnTo>
                <a:lnTo>
                  <a:pt x="0" y="0"/>
                </a:lnTo>
                <a:close/>
              </a:path>
            </a:pathLst>
          </a:custGeom>
          <a:blipFill>
            <a:blip r:embed="rId4">
              <a:alphaModFix amt="50000"/>
            </a:blip>
            <a:stretch>
              <a:fillRect l="-112996" b="-5204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reeform 5"/>
          <p:cNvSpPr/>
          <p:nvPr/>
        </p:nvSpPr>
        <p:spPr>
          <a:xfrm>
            <a:off x="13965168" y="5744236"/>
            <a:ext cx="3506539" cy="3514064"/>
          </a:xfrm>
          <a:custGeom>
            <a:avLst/>
            <a:gdLst/>
            <a:ahLst/>
            <a:cxnLst/>
            <a:rect l="l" t="t" r="r" b="b"/>
            <a:pathLst>
              <a:path w="3506539" h="3514064">
                <a:moveTo>
                  <a:pt x="0" y="0"/>
                </a:moveTo>
                <a:lnTo>
                  <a:pt x="3506539" y="0"/>
                </a:lnTo>
                <a:lnTo>
                  <a:pt x="3506539" y="3514064"/>
                </a:lnTo>
                <a:lnTo>
                  <a:pt x="0" y="3514064"/>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672246" y="2272197"/>
            <a:ext cx="6427582" cy="6236285"/>
          </a:xfrm>
          <a:custGeom>
            <a:avLst/>
            <a:gdLst/>
            <a:ahLst/>
            <a:cxnLst/>
            <a:rect l="l" t="t" r="r" b="b"/>
            <a:pathLst>
              <a:path w="6427582" h="6236285">
                <a:moveTo>
                  <a:pt x="0" y="0"/>
                </a:moveTo>
                <a:lnTo>
                  <a:pt x="6427582" y="0"/>
                </a:lnTo>
                <a:lnTo>
                  <a:pt x="6427582" y="6236284"/>
                </a:lnTo>
                <a:lnTo>
                  <a:pt x="0" y="6236284"/>
                </a:lnTo>
                <a:lnTo>
                  <a:pt x="0" y="0"/>
                </a:lnTo>
                <a:close/>
              </a:path>
            </a:pathLst>
          </a:custGeom>
          <a:blipFill>
            <a:blip r:embed="rId6"/>
            <a:stretch>
              <a:fillRect l="-15194" t="-13032" r="-88369" b="-4984"/>
            </a:stretch>
          </a:blipFill>
          <a:ln w="9525" cap="sq">
            <a:solidFill>
              <a:srgbClr val="000000"/>
            </a:solid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7"/>
          <p:cNvSpPr txBox="1"/>
          <p:nvPr/>
        </p:nvSpPr>
        <p:spPr>
          <a:xfrm>
            <a:off x="1243671" y="499775"/>
            <a:ext cx="15800658" cy="953075"/>
          </a:xfrm>
          <a:prstGeom prst="rect">
            <a:avLst/>
          </a:prstGeom>
        </p:spPr>
        <p:txBody>
          <a:bodyPr lIns="0" tIns="0" rIns="0" bIns="0" rtlCol="0" anchor="t">
            <a:spAutoFit/>
          </a:bodyPr>
          <a:lstStyle/>
          <a:p>
            <a:pPr marL="0" marR="0" lvl="0" indent="0" algn="ctr" defTabSz="914400" rtl="0" eaLnBrk="1" fontAlgn="auto" latinLnBrk="0" hangingPunct="1">
              <a:lnSpc>
                <a:spcPts val="7840"/>
              </a:lnSpc>
              <a:spcBef>
                <a:spcPts val="0"/>
              </a:spcBef>
              <a:spcAft>
                <a:spcPts val="0"/>
              </a:spcAft>
              <a:buClrTx/>
              <a:buSzTx/>
              <a:buFontTx/>
              <a:buNone/>
              <a:tabLst/>
              <a:defRPr/>
            </a:pPr>
            <a:r>
              <a:rPr kumimoji="0" lang="en-US" sz="5600" b="1" i="0" u="none" strike="noStrike" kern="1200" cap="none" spc="-167" normalizeH="0" baseline="0" noProof="0">
                <a:ln>
                  <a:noFill/>
                </a:ln>
                <a:solidFill>
                  <a:srgbClr val="9674A5"/>
                </a:solidFill>
                <a:effectLst/>
                <a:uLnTx/>
                <a:uFillTx/>
                <a:latin typeface="Verdana Bold"/>
                <a:ea typeface="Verdana Bold"/>
                <a:cs typeface="Verdana Bold"/>
                <a:sym typeface="Verdana Bold"/>
              </a:rPr>
              <a:t>Don’t Reinvent. Leverage What We Have!</a:t>
            </a:r>
          </a:p>
        </p:txBody>
      </p:sp>
      <p:sp>
        <p:nvSpPr>
          <p:cNvPr id="8" name="TextBox 8"/>
          <p:cNvSpPr txBox="1"/>
          <p:nvPr/>
        </p:nvSpPr>
        <p:spPr>
          <a:xfrm>
            <a:off x="7099828" y="1946910"/>
            <a:ext cx="9661089" cy="7311390"/>
          </a:xfrm>
          <a:prstGeom prst="rect">
            <a:avLst/>
          </a:prstGeom>
        </p:spPr>
        <p:txBody>
          <a:bodyPr lIns="0" tIns="0" rIns="0" bIns="0" rtlCol="0" anchor="t">
            <a:spAutoFit/>
          </a:bodyPr>
          <a:lstStyle/>
          <a:p>
            <a:pPr marL="971552" marR="0" lvl="1" indent="-485776" algn="l" defTabSz="914400" rtl="0" eaLnBrk="1" fontAlgn="auto" latinLnBrk="0" hangingPunct="1">
              <a:lnSpc>
                <a:spcPts val="6300"/>
              </a:lnSpc>
              <a:spcBef>
                <a:spcPts val="0"/>
              </a:spcBef>
              <a:spcAft>
                <a:spcPts val="0"/>
              </a:spcAft>
              <a:buClrTx/>
              <a:buSzTx/>
              <a:buFont typeface="Arial"/>
              <a:buChar char="•"/>
              <a:tabLst/>
              <a:defRPr/>
            </a:pPr>
            <a:r>
              <a:rPr kumimoji="0" lang="en-US" sz="4500" b="0" i="0" u="none" strike="noStrike" kern="1200" cap="none" spc="99" normalizeH="0" baseline="0" noProof="0">
                <a:ln>
                  <a:noFill/>
                </a:ln>
                <a:solidFill>
                  <a:srgbClr val="38456C"/>
                </a:solidFill>
                <a:effectLst/>
                <a:uLnTx/>
                <a:uFillTx/>
                <a:latin typeface="Calibri (MS)"/>
                <a:ea typeface="Calibri (MS)"/>
                <a:cs typeface="Calibri (MS)"/>
                <a:sym typeface="Calibri (MS)"/>
              </a:rPr>
              <a:t>Logo templates</a:t>
            </a:r>
          </a:p>
          <a:p>
            <a:pPr marL="971552" marR="0" lvl="1" indent="-485776" algn="l" defTabSz="914400" rtl="0" eaLnBrk="1" fontAlgn="auto" latinLnBrk="0" hangingPunct="1">
              <a:lnSpc>
                <a:spcPts val="6300"/>
              </a:lnSpc>
              <a:spcBef>
                <a:spcPts val="0"/>
              </a:spcBef>
              <a:spcAft>
                <a:spcPts val="0"/>
              </a:spcAft>
              <a:buClrTx/>
              <a:buSzTx/>
              <a:buFont typeface="Arial"/>
              <a:buChar char="•"/>
              <a:tabLst/>
              <a:defRPr/>
            </a:pPr>
            <a:r>
              <a:rPr kumimoji="0" lang="en-US" sz="4500" b="0" i="0" u="none" strike="noStrike" kern="1200" cap="none" spc="99" normalizeH="0" baseline="0" noProof="0">
                <a:ln>
                  <a:noFill/>
                </a:ln>
                <a:solidFill>
                  <a:srgbClr val="38456C"/>
                </a:solidFill>
                <a:effectLst/>
                <a:uLnTx/>
                <a:uFillTx/>
                <a:latin typeface="Calibri (MS)"/>
                <a:ea typeface="Calibri (MS)"/>
                <a:cs typeface="Calibri (MS)"/>
                <a:sym typeface="Calibri (MS)"/>
              </a:rPr>
              <a:t>Social media tools</a:t>
            </a:r>
          </a:p>
          <a:p>
            <a:pPr marL="971552" marR="0" lvl="1" indent="-485776" algn="l" defTabSz="914400" rtl="0" eaLnBrk="1" fontAlgn="auto" latinLnBrk="0" hangingPunct="1">
              <a:lnSpc>
                <a:spcPts val="6300"/>
              </a:lnSpc>
              <a:spcBef>
                <a:spcPts val="0"/>
              </a:spcBef>
              <a:spcAft>
                <a:spcPts val="0"/>
              </a:spcAft>
              <a:buClrTx/>
              <a:buSzTx/>
              <a:buFont typeface="Arial"/>
              <a:buChar char="•"/>
              <a:tabLst/>
              <a:defRPr/>
            </a:pPr>
            <a:r>
              <a:rPr kumimoji="0" lang="en-US" sz="4500" b="0" i="0" u="none" strike="noStrike" kern="1200" cap="none" spc="99" normalizeH="0" baseline="0" noProof="0">
                <a:ln>
                  <a:noFill/>
                </a:ln>
                <a:solidFill>
                  <a:srgbClr val="38456C"/>
                </a:solidFill>
                <a:effectLst/>
                <a:uLnTx/>
                <a:uFillTx/>
                <a:latin typeface="Calibri (MS)"/>
                <a:ea typeface="Calibri (MS)"/>
                <a:cs typeface="Calibri (MS)"/>
                <a:sym typeface="Calibri (MS)"/>
              </a:rPr>
              <a:t>Brand guidelines</a:t>
            </a:r>
          </a:p>
          <a:p>
            <a:pPr marL="971552" marR="0" lvl="1" indent="-485776" algn="l" defTabSz="914400" rtl="0" eaLnBrk="1" fontAlgn="auto" latinLnBrk="0" hangingPunct="1">
              <a:lnSpc>
                <a:spcPts val="6300"/>
              </a:lnSpc>
              <a:spcBef>
                <a:spcPts val="0"/>
              </a:spcBef>
              <a:spcAft>
                <a:spcPts val="0"/>
              </a:spcAft>
              <a:buClrTx/>
              <a:buSzTx/>
              <a:buFont typeface="Arial"/>
              <a:buChar char="•"/>
              <a:tabLst/>
              <a:defRPr/>
            </a:pPr>
            <a:r>
              <a:rPr kumimoji="0" lang="en-US" sz="4500" b="0" i="0" u="none" strike="noStrike" kern="1200" cap="none" spc="99" normalizeH="0" baseline="0" noProof="0">
                <a:ln>
                  <a:noFill/>
                </a:ln>
                <a:solidFill>
                  <a:srgbClr val="38456C"/>
                </a:solidFill>
                <a:effectLst/>
                <a:uLnTx/>
                <a:uFillTx/>
                <a:latin typeface="Calibri (MS)"/>
                <a:ea typeface="Calibri (MS)"/>
                <a:cs typeface="Calibri (MS)"/>
                <a:sym typeface="Calibri (MS)"/>
              </a:rPr>
              <a:t>Customizable materials</a:t>
            </a:r>
          </a:p>
          <a:p>
            <a:pPr marL="971552" marR="0" lvl="1" indent="-485776" algn="l" defTabSz="914400" rtl="0" eaLnBrk="1" fontAlgn="auto" latinLnBrk="0" hangingPunct="1">
              <a:lnSpc>
                <a:spcPts val="6300"/>
              </a:lnSpc>
              <a:spcBef>
                <a:spcPts val="0"/>
              </a:spcBef>
              <a:spcAft>
                <a:spcPts val="0"/>
              </a:spcAft>
              <a:buClrTx/>
              <a:buSzTx/>
              <a:buFont typeface="Arial"/>
              <a:buChar char="•"/>
              <a:tabLst/>
              <a:defRPr/>
            </a:pPr>
            <a:r>
              <a:rPr kumimoji="0" lang="en-US" sz="4500" b="0" i="0" u="none" strike="noStrike" kern="1200" cap="none" spc="99" normalizeH="0" baseline="0" noProof="0">
                <a:ln>
                  <a:noFill/>
                </a:ln>
                <a:solidFill>
                  <a:srgbClr val="38456C"/>
                </a:solidFill>
                <a:effectLst/>
                <a:uLnTx/>
                <a:uFillTx/>
                <a:latin typeface="Calibri (MS)"/>
                <a:ea typeface="Calibri (MS)"/>
                <a:cs typeface="Calibri (MS)"/>
                <a:sym typeface="Calibri (MS)"/>
              </a:rPr>
              <a:t>Canva templates</a:t>
            </a:r>
          </a:p>
          <a:p>
            <a:pPr marL="971552" marR="0" lvl="1" indent="-485776" algn="l" defTabSz="914400" rtl="0" eaLnBrk="1" fontAlgn="auto" latinLnBrk="0" hangingPunct="1">
              <a:lnSpc>
                <a:spcPts val="6300"/>
              </a:lnSpc>
              <a:spcBef>
                <a:spcPts val="0"/>
              </a:spcBef>
              <a:spcAft>
                <a:spcPts val="0"/>
              </a:spcAft>
              <a:buClrTx/>
              <a:buSzTx/>
              <a:buFont typeface="Arial"/>
              <a:buChar char="•"/>
              <a:tabLst/>
              <a:defRPr/>
            </a:pPr>
            <a:r>
              <a:rPr kumimoji="0" lang="en-US" sz="4500" b="0" i="0" u="none" strike="noStrike" kern="1200" cap="none" spc="99" normalizeH="0" baseline="0" noProof="0">
                <a:ln>
                  <a:noFill/>
                </a:ln>
                <a:solidFill>
                  <a:srgbClr val="38456C"/>
                </a:solidFill>
                <a:effectLst/>
                <a:uLnTx/>
                <a:uFillTx/>
                <a:latin typeface="Calibri (MS)"/>
                <a:ea typeface="Calibri (MS)"/>
                <a:cs typeface="Calibri (MS)"/>
                <a:sym typeface="Calibri (MS)"/>
              </a:rPr>
              <a:t>Website guidelines</a:t>
            </a:r>
          </a:p>
          <a:p>
            <a:pPr marL="971552" marR="0" lvl="1" indent="-485776" algn="l" defTabSz="914400" rtl="0" eaLnBrk="1" fontAlgn="auto" latinLnBrk="0" hangingPunct="1">
              <a:lnSpc>
                <a:spcPts val="6300"/>
              </a:lnSpc>
              <a:spcBef>
                <a:spcPts val="0"/>
              </a:spcBef>
              <a:spcAft>
                <a:spcPts val="0"/>
              </a:spcAft>
              <a:buClrTx/>
              <a:buSzTx/>
              <a:buFont typeface="Arial"/>
              <a:buChar char="•"/>
              <a:tabLst/>
              <a:defRPr/>
            </a:pPr>
            <a:r>
              <a:rPr kumimoji="0" lang="en-US" sz="4500" b="0" i="0" u="none" strike="noStrike" kern="1200" cap="none" spc="99" normalizeH="0" baseline="0" noProof="0">
                <a:ln>
                  <a:noFill/>
                </a:ln>
                <a:solidFill>
                  <a:srgbClr val="38456C"/>
                </a:solidFill>
                <a:effectLst/>
                <a:uLnTx/>
                <a:uFillTx/>
                <a:latin typeface="Calibri (MS)"/>
                <a:ea typeface="Calibri (MS)"/>
                <a:cs typeface="Calibri (MS)"/>
                <a:sym typeface="Calibri (MS)"/>
              </a:rPr>
              <a:t>Key messaging</a:t>
            </a:r>
          </a:p>
          <a:p>
            <a:pPr marL="971552" marR="0" lvl="1" indent="-485776" algn="l" defTabSz="914400" rtl="0" eaLnBrk="1" fontAlgn="auto" latinLnBrk="0" hangingPunct="1">
              <a:lnSpc>
                <a:spcPts val="6300"/>
              </a:lnSpc>
              <a:spcBef>
                <a:spcPts val="0"/>
              </a:spcBef>
              <a:spcAft>
                <a:spcPts val="0"/>
              </a:spcAft>
              <a:buClrTx/>
              <a:buSzTx/>
              <a:buFont typeface="Arial"/>
              <a:buChar char="•"/>
              <a:tabLst/>
              <a:defRPr/>
            </a:pPr>
            <a:r>
              <a:rPr kumimoji="0" lang="en-US" sz="4500" b="0" i="0" u="none" strike="noStrike" kern="1200" cap="none" spc="99" normalizeH="0" baseline="0" noProof="0">
                <a:ln>
                  <a:noFill/>
                </a:ln>
                <a:solidFill>
                  <a:srgbClr val="38456C"/>
                </a:solidFill>
                <a:effectLst/>
                <a:uLnTx/>
                <a:uFillTx/>
                <a:latin typeface="Calibri (MS)"/>
                <a:ea typeface="Calibri (MS)"/>
                <a:cs typeface="Calibri (MS)"/>
                <a:sym typeface="Calibri (MS)"/>
              </a:rPr>
              <a:t>Style guides</a:t>
            </a:r>
          </a:p>
          <a:p>
            <a:pPr marL="0" marR="0" lvl="0" indent="0" algn="l" defTabSz="914400" rtl="0" eaLnBrk="1" fontAlgn="auto" latinLnBrk="0" hangingPunct="1">
              <a:lnSpc>
                <a:spcPts val="6719"/>
              </a:lnSpc>
              <a:spcBef>
                <a:spcPts val="0"/>
              </a:spcBef>
              <a:spcAft>
                <a:spcPts val="0"/>
              </a:spcAft>
              <a:buClrTx/>
              <a:buSzTx/>
              <a:buFontTx/>
              <a:buNone/>
              <a:tabLst/>
              <a:defRPr/>
            </a:pPr>
            <a:endParaRPr kumimoji="0" lang="en-US" sz="4500" b="0" i="0" u="none" strike="noStrike" kern="1200" cap="none" spc="99" normalizeH="0" baseline="0" noProof="0">
              <a:ln>
                <a:noFill/>
              </a:ln>
              <a:solidFill>
                <a:srgbClr val="38456C"/>
              </a:solidFill>
              <a:effectLst/>
              <a:uLnTx/>
              <a:uFillTx/>
              <a:latin typeface="Calibri (MS)"/>
              <a:ea typeface="Calibri (MS)"/>
              <a:cs typeface="Calibri (MS)"/>
              <a:sym typeface="Calibri (MS)"/>
            </a:endParaRPr>
          </a:p>
        </p:txBody>
      </p:sp>
      <p:sp>
        <p:nvSpPr>
          <p:cNvPr id="9" name="Freeform 9"/>
          <p:cNvSpPr/>
          <p:nvPr/>
        </p:nvSpPr>
        <p:spPr>
          <a:xfrm>
            <a:off x="1028700" y="8981191"/>
            <a:ext cx="2413246" cy="554217"/>
          </a:xfrm>
          <a:custGeom>
            <a:avLst/>
            <a:gdLst/>
            <a:ahLst/>
            <a:cxnLst/>
            <a:rect l="l" t="t" r="r" b="b"/>
            <a:pathLst>
              <a:path w="2413246" h="554217">
                <a:moveTo>
                  <a:pt x="0" y="0"/>
                </a:moveTo>
                <a:lnTo>
                  <a:pt x="2413246" y="0"/>
                </a:lnTo>
                <a:lnTo>
                  <a:pt x="2413246" y="554218"/>
                </a:lnTo>
                <a:lnTo>
                  <a:pt x="0" y="554218"/>
                </a:lnTo>
                <a:lnTo>
                  <a:pt x="0" y="0"/>
                </a:lnTo>
                <a:close/>
              </a:path>
            </a:pathLst>
          </a:custGeom>
          <a:blipFill>
            <a:blip r:embed="rId7"/>
            <a:stretch>
              <a:fillRect l="-198" r="-19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7914796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5707662" cy="10287000"/>
            <a:chOff x="0" y="0"/>
            <a:chExt cx="1503253" cy="2709333"/>
          </a:xfrm>
        </p:grpSpPr>
        <p:sp>
          <p:nvSpPr>
            <p:cNvPr id="3" name="Freeform 3"/>
            <p:cNvSpPr/>
            <p:nvPr/>
          </p:nvSpPr>
          <p:spPr>
            <a:xfrm>
              <a:off x="0" y="0"/>
              <a:ext cx="1503253" cy="2709333"/>
            </a:xfrm>
            <a:custGeom>
              <a:avLst/>
              <a:gdLst/>
              <a:ahLst/>
              <a:cxnLst/>
              <a:rect l="l" t="t" r="r" b="b"/>
              <a:pathLst>
                <a:path w="1503253" h="2709333">
                  <a:moveTo>
                    <a:pt x="0" y="0"/>
                  </a:moveTo>
                  <a:lnTo>
                    <a:pt x="1503253" y="0"/>
                  </a:lnTo>
                  <a:lnTo>
                    <a:pt x="1503253" y="2709333"/>
                  </a:lnTo>
                  <a:lnTo>
                    <a:pt x="0" y="2709333"/>
                  </a:lnTo>
                  <a:close/>
                </a:path>
              </a:pathLst>
            </a:custGeom>
            <a:solidFill>
              <a:srgbClr val="293374"/>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p:cNvSpPr txBox="1"/>
            <p:nvPr/>
          </p:nvSpPr>
          <p:spPr>
            <a:xfrm>
              <a:off x="0" y="28575"/>
              <a:ext cx="1503253" cy="2680758"/>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p:cNvSpPr/>
          <p:nvPr/>
        </p:nvSpPr>
        <p:spPr>
          <a:xfrm rot="4750473">
            <a:off x="11618103" y="4778278"/>
            <a:ext cx="7956807" cy="6966368"/>
          </a:xfrm>
          <a:custGeom>
            <a:avLst/>
            <a:gdLst/>
            <a:ahLst/>
            <a:cxnLst/>
            <a:rect l="l" t="t" r="r" b="b"/>
            <a:pathLst>
              <a:path w="7956807" h="6966368">
                <a:moveTo>
                  <a:pt x="0" y="0"/>
                </a:moveTo>
                <a:lnTo>
                  <a:pt x="7956807" y="0"/>
                </a:lnTo>
                <a:lnTo>
                  <a:pt x="7956807" y="6966368"/>
                </a:lnTo>
                <a:lnTo>
                  <a:pt x="0" y="6966368"/>
                </a:lnTo>
                <a:lnTo>
                  <a:pt x="0" y="0"/>
                </a:lnTo>
                <a:close/>
              </a:path>
            </a:pathLst>
          </a:custGeom>
          <a:blipFill>
            <a:blip r:embed="rId3">
              <a:alphaModFix amt="50000"/>
            </a:blip>
            <a:stretch>
              <a:fillRect l="-112996" b="-5204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11080833" y="-606752"/>
            <a:ext cx="7956807" cy="6966368"/>
          </a:xfrm>
          <a:custGeom>
            <a:avLst/>
            <a:gdLst/>
            <a:ahLst/>
            <a:cxnLst/>
            <a:rect l="l" t="t" r="r" b="b"/>
            <a:pathLst>
              <a:path w="7956807" h="6966368">
                <a:moveTo>
                  <a:pt x="0" y="0"/>
                </a:moveTo>
                <a:lnTo>
                  <a:pt x="7956807" y="0"/>
                </a:lnTo>
                <a:lnTo>
                  <a:pt x="7956807" y="6966368"/>
                </a:lnTo>
                <a:lnTo>
                  <a:pt x="0" y="6966368"/>
                </a:lnTo>
                <a:lnTo>
                  <a:pt x="0" y="0"/>
                </a:lnTo>
                <a:close/>
              </a:path>
            </a:pathLst>
          </a:custGeom>
          <a:blipFill>
            <a:blip r:embed="rId3">
              <a:alphaModFix amt="50000"/>
            </a:blip>
            <a:stretch>
              <a:fillRect l="-112996" b="-5204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Freeform 7"/>
          <p:cNvSpPr/>
          <p:nvPr/>
        </p:nvSpPr>
        <p:spPr>
          <a:xfrm>
            <a:off x="6456199" y="2597397"/>
            <a:ext cx="6147494" cy="5092206"/>
          </a:xfrm>
          <a:custGeom>
            <a:avLst/>
            <a:gdLst/>
            <a:ahLst/>
            <a:cxnLst/>
            <a:rect l="l" t="t" r="r" b="b"/>
            <a:pathLst>
              <a:path w="6147494" h="5092206">
                <a:moveTo>
                  <a:pt x="0" y="0"/>
                </a:moveTo>
                <a:lnTo>
                  <a:pt x="6147494" y="0"/>
                </a:lnTo>
                <a:lnTo>
                  <a:pt x="6147494" y="5092206"/>
                </a:lnTo>
                <a:lnTo>
                  <a:pt x="0" y="5092206"/>
                </a:lnTo>
                <a:lnTo>
                  <a:pt x="0" y="0"/>
                </a:lnTo>
                <a:close/>
              </a:path>
            </a:pathLst>
          </a:custGeom>
          <a:blipFill>
            <a:blip r:embed="rId4"/>
            <a:stretch>
              <a:fillRect b="-40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7051432" y="8298472"/>
            <a:ext cx="4957027" cy="1239257"/>
          </a:xfrm>
          <a:custGeom>
            <a:avLst/>
            <a:gdLst/>
            <a:ahLst/>
            <a:cxnLst/>
            <a:rect l="l" t="t" r="r" b="b"/>
            <a:pathLst>
              <a:path w="4957027" h="1239257">
                <a:moveTo>
                  <a:pt x="0" y="0"/>
                </a:moveTo>
                <a:lnTo>
                  <a:pt x="4957027" y="0"/>
                </a:lnTo>
                <a:lnTo>
                  <a:pt x="4957027" y="1239257"/>
                </a:lnTo>
                <a:lnTo>
                  <a:pt x="0" y="1239257"/>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a:off x="1351724" y="211729"/>
            <a:ext cx="3004214" cy="3004214"/>
          </a:xfrm>
          <a:custGeom>
            <a:avLst/>
            <a:gdLst/>
            <a:ahLst/>
            <a:cxnLst/>
            <a:rect l="l" t="t" r="r" b="b"/>
            <a:pathLst>
              <a:path w="3004214" h="3004214">
                <a:moveTo>
                  <a:pt x="0" y="0"/>
                </a:moveTo>
                <a:lnTo>
                  <a:pt x="3004214" y="0"/>
                </a:lnTo>
                <a:lnTo>
                  <a:pt x="3004214" y="3004214"/>
                </a:lnTo>
                <a:lnTo>
                  <a:pt x="0" y="3004214"/>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10"/>
          <p:cNvSpPr txBox="1"/>
          <p:nvPr/>
        </p:nvSpPr>
        <p:spPr>
          <a:xfrm>
            <a:off x="6456199" y="342519"/>
            <a:ext cx="10803101" cy="1943704"/>
          </a:xfrm>
          <a:prstGeom prst="rect">
            <a:avLst/>
          </a:prstGeom>
        </p:spPr>
        <p:txBody>
          <a:bodyPr lIns="0" tIns="0" rIns="0" bIns="0" rtlCol="0" anchor="t">
            <a:spAutoFit/>
          </a:bodyPr>
          <a:lstStyle/>
          <a:p>
            <a:pPr marL="0" marR="0" lvl="0" indent="0" algn="l" defTabSz="914400" rtl="0" eaLnBrk="1" fontAlgn="auto" latinLnBrk="0" hangingPunct="1">
              <a:lnSpc>
                <a:spcPts val="7840"/>
              </a:lnSpc>
              <a:spcBef>
                <a:spcPts val="0"/>
              </a:spcBef>
              <a:spcAft>
                <a:spcPts val="0"/>
              </a:spcAft>
              <a:buClrTx/>
              <a:buSzTx/>
              <a:buFontTx/>
              <a:buNone/>
              <a:tabLst/>
              <a:defRPr/>
            </a:pPr>
            <a:r>
              <a:rPr kumimoji="0" lang="en-US" sz="5600" b="1" i="0" u="none" strike="noStrike" kern="1200" cap="none" spc="-162" normalizeH="0" baseline="0" noProof="0">
                <a:ln>
                  <a:noFill/>
                </a:ln>
                <a:solidFill>
                  <a:srgbClr val="9674A5"/>
                </a:solidFill>
                <a:effectLst/>
                <a:uLnTx/>
                <a:uFillTx/>
                <a:latin typeface="Verdana Bold"/>
                <a:ea typeface="Verdana Bold"/>
                <a:cs typeface="Verdana Bold"/>
                <a:sym typeface="Verdana Bold"/>
              </a:rPr>
              <a:t>NEW! Customizable  </a:t>
            </a:r>
          </a:p>
          <a:p>
            <a:pPr marL="0" marR="0" lvl="0" indent="0" algn="l" defTabSz="914400" rtl="0" eaLnBrk="1" fontAlgn="auto" latinLnBrk="0" hangingPunct="1">
              <a:lnSpc>
                <a:spcPts val="7840"/>
              </a:lnSpc>
              <a:spcBef>
                <a:spcPts val="0"/>
              </a:spcBef>
              <a:spcAft>
                <a:spcPts val="0"/>
              </a:spcAft>
              <a:buClrTx/>
              <a:buSzTx/>
              <a:buFontTx/>
              <a:buNone/>
              <a:tabLst/>
              <a:defRPr/>
            </a:pPr>
            <a:r>
              <a:rPr kumimoji="0" lang="en-US" sz="5600" b="1" i="0" u="none" strike="noStrike" kern="1200" cap="none" spc="-167" normalizeH="0" baseline="0" noProof="0">
                <a:ln>
                  <a:noFill/>
                </a:ln>
                <a:solidFill>
                  <a:srgbClr val="9674A5"/>
                </a:solidFill>
                <a:effectLst/>
                <a:uLnTx/>
                <a:uFillTx/>
                <a:latin typeface="Verdana Bold"/>
                <a:ea typeface="Verdana Bold"/>
                <a:cs typeface="Verdana Bold"/>
                <a:sym typeface="Verdana Bold"/>
              </a:rPr>
              <a:t>Logo Templates </a:t>
            </a:r>
          </a:p>
        </p:txBody>
      </p:sp>
      <p:sp>
        <p:nvSpPr>
          <p:cNvPr id="11" name="TextBox 11"/>
          <p:cNvSpPr txBox="1"/>
          <p:nvPr/>
        </p:nvSpPr>
        <p:spPr>
          <a:xfrm>
            <a:off x="480060" y="3441480"/>
            <a:ext cx="4747541" cy="7256145"/>
          </a:xfrm>
          <a:prstGeom prst="rect">
            <a:avLst/>
          </a:prstGeom>
        </p:spPr>
        <p:txBody>
          <a:bodyPr lIns="0" tIns="0" rIns="0" bIns="0" rtlCol="0" anchor="t">
            <a:spAutoFit/>
          </a:bodyPr>
          <a:lstStyle/>
          <a:p>
            <a:pPr marL="777246" marR="0" lvl="1" indent="-388623" algn="l" defTabSz="914400" rtl="0" eaLnBrk="1" fontAlgn="auto" latinLnBrk="0" hangingPunct="1">
              <a:lnSpc>
                <a:spcPts val="5040"/>
              </a:lnSpc>
              <a:spcBef>
                <a:spcPts val="0"/>
              </a:spcBef>
              <a:spcAft>
                <a:spcPts val="0"/>
              </a:spcAft>
              <a:buClrTx/>
              <a:buSzTx/>
              <a:buFont typeface="Arial"/>
              <a:buChar char="•"/>
              <a:tabLst/>
              <a:defRPr/>
            </a:pPr>
            <a:r>
              <a:rPr kumimoji="0" lang="en-US" sz="3600" b="0" i="0" u="none" strike="noStrike" kern="1200" cap="none" spc="79" normalizeH="0" baseline="0" noProof="0">
                <a:ln>
                  <a:noFill/>
                </a:ln>
                <a:solidFill>
                  <a:srgbClr val="FFFFFF"/>
                </a:solidFill>
                <a:effectLst/>
                <a:uLnTx/>
                <a:uFillTx/>
                <a:latin typeface="Calibri (MS)"/>
                <a:ea typeface="Calibri (MS)"/>
                <a:cs typeface="Calibri (MS)"/>
                <a:sym typeface="Calibri (MS)"/>
              </a:rPr>
              <a:t>Personalize with club/region name</a:t>
            </a:r>
          </a:p>
          <a:p>
            <a:pPr marL="777246" marR="0" lvl="1" indent="-388623" algn="l" defTabSz="914400" rtl="0" eaLnBrk="1" fontAlgn="auto" latinLnBrk="0" hangingPunct="1">
              <a:lnSpc>
                <a:spcPts val="5040"/>
              </a:lnSpc>
              <a:spcBef>
                <a:spcPts val="0"/>
              </a:spcBef>
              <a:spcAft>
                <a:spcPts val="0"/>
              </a:spcAft>
              <a:buClrTx/>
              <a:buSzTx/>
              <a:buFont typeface="Arial"/>
              <a:buChar char="•"/>
              <a:tabLst/>
              <a:defRPr/>
            </a:pPr>
            <a:r>
              <a:rPr kumimoji="0" lang="en-US" sz="3600" b="0" i="0" u="none" strike="noStrike" kern="1200" cap="none" spc="79" normalizeH="0" baseline="0" noProof="0">
                <a:ln>
                  <a:noFill/>
                </a:ln>
                <a:solidFill>
                  <a:srgbClr val="FFFFFF"/>
                </a:solidFill>
                <a:effectLst/>
                <a:uLnTx/>
                <a:uFillTx/>
                <a:latin typeface="Calibri (MS)"/>
                <a:ea typeface="Calibri (MS)"/>
                <a:cs typeface="Calibri (MS)"/>
                <a:sym typeface="Calibri (MS)"/>
              </a:rPr>
              <a:t>Maintain brand consistency</a:t>
            </a:r>
          </a:p>
          <a:p>
            <a:pPr marL="777246" marR="0" lvl="1" indent="-388623" algn="l" defTabSz="914400" rtl="0" eaLnBrk="1" fontAlgn="auto" latinLnBrk="0" hangingPunct="1">
              <a:lnSpc>
                <a:spcPts val="5040"/>
              </a:lnSpc>
              <a:spcBef>
                <a:spcPts val="0"/>
              </a:spcBef>
              <a:spcAft>
                <a:spcPts val="0"/>
              </a:spcAft>
              <a:buClrTx/>
              <a:buSzTx/>
              <a:buFont typeface="Arial"/>
              <a:buChar char="•"/>
              <a:tabLst/>
              <a:defRPr/>
            </a:pPr>
            <a:r>
              <a:rPr kumimoji="0" lang="en-US" sz="3600" b="0" i="0" u="none" strike="noStrike" kern="1200" cap="none" spc="79" normalizeH="0" baseline="0" noProof="0">
                <a:ln>
                  <a:noFill/>
                </a:ln>
                <a:solidFill>
                  <a:srgbClr val="FFFFFF"/>
                </a:solidFill>
                <a:effectLst/>
                <a:uLnTx/>
                <a:uFillTx/>
                <a:latin typeface="Calibri (MS)"/>
                <a:ea typeface="Calibri (MS)"/>
                <a:cs typeface="Calibri (MS)"/>
                <a:sym typeface="Calibri (MS)"/>
              </a:rPr>
              <a:t>Canva &amp; Adobe Illustrator files</a:t>
            </a:r>
          </a:p>
          <a:p>
            <a:pPr marL="777246" marR="0" lvl="1" indent="-388623" algn="l" defTabSz="914400" rtl="0" eaLnBrk="1" fontAlgn="auto" latinLnBrk="0" hangingPunct="1">
              <a:lnSpc>
                <a:spcPts val="5040"/>
              </a:lnSpc>
              <a:spcBef>
                <a:spcPts val="0"/>
              </a:spcBef>
              <a:spcAft>
                <a:spcPts val="0"/>
              </a:spcAft>
              <a:buClrTx/>
              <a:buSzTx/>
              <a:buFont typeface="Arial"/>
              <a:buChar char="•"/>
              <a:tabLst/>
              <a:defRPr/>
            </a:pPr>
            <a:r>
              <a:rPr kumimoji="0" lang="en-US" sz="3600" b="0" i="0" u="none" strike="noStrike" kern="1200" cap="none" spc="79" normalizeH="0" baseline="0" noProof="0">
                <a:ln>
                  <a:noFill/>
                </a:ln>
                <a:solidFill>
                  <a:srgbClr val="FFFFFF"/>
                </a:solidFill>
                <a:effectLst/>
                <a:uLnTx/>
                <a:uFillTx/>
                <a:latin typeface="Calibri (MS)"/>
                <a:ea typeface="Calibri (MS)"/>
                <a:cs typeface="Calibri (MS)"/>
                <a:sym typeface="Calibri (MS)"/>
              </a:rPr>
              <a:t>Blue, black and white </a:t>
            </a:r>
          </a:p>
          <a:p>
            <a:pPr marL="777246" marR="0" lvl="1" indent="-388623" algn="l" defTabSz="914400" rtl="0" eaLnBrk="1" fontAlgn="auto" latinLnBrk="0" hangingPunct="1">
              <a:lnSpc>
                <a:spcPts val="5040"/>
              </a:lnSpc>
              <a:spcBef>
                <a:spcPts val="0"/>
              </a:spcBef>
              <a:spcAft>
                <a:spcPts val="0"/>
              </a:spcAft>
              <a:buClrTx/>
              <a:buSzTx/>
              <a:buFont typeface="Arial"/>
              <a:buChar char="•"/>
              <a:tabLst/>
              <a:defRPr/>
            </a:pPr>
            <a:r>
              <a:rPr kumimoji="0" lang="en-US" sz="3600" b="0" i="0" u="none" strike="noStrike" kern="1200" cap="none" spc="79" normalizeH="0" baseline="0" noProof="0">
                <a:ln>
                  <a:noFill/>
                </a:ln>
                <a:solidFill>
                  <a:srgbClr val="FFFFFF"/>
                </a:solidFill>
                <a:effectLst/>
                <a:uLnTx/>
                <a:uFillTx/>
                <a:latin typeface="Calibri (MS)"/>
                <a:ea typeface="Calibri (MS)"/>
                <a:cs typeface="Calibri (MS)"/>
                <a:sym typeface="Calibri (MS)"/>
              </a:rPr>
              <a:t>Vertical &amp; horizontal</a:t>
            </a:r>
          </a:p>
          <a:p>
            <a:pPr marL="0" marR="0" lvl="0" indent="0" algn="l" defTabSz="914400" rtl="0" eaLnBrk="1" fontAlgn="auto" latinLnBrk="0" hangingPunct="1">
              <a:lnSpc>
                <a:spcPts val="6719"/>
              </a:lnSpc>
              <a:spcBef>
                <a:spcPts val="0"/>
              </a:spcBef>
              <a:spcAft>
                <a:spcPts val="0"/>
              </a:spcAft>
              <a:buClrTx/>
              <a:buSzTx/>
              <a:buFontTx/>
              <a:buNone/>
              <a:tabLst/>
              <a:defRPr/>
            </a:pPr>
            <a:endParaRPr kumimoji="0" lang="en-US" sz="3600" b="0" i="0" u="none" strike="noStrike" kern="1200" cap="none" spc="79" normalizeH="0" baseline="0" noProof="0">
              <a:ln>
                <a:noFill/>
              </a:ln>
              <a:solidFill>
                <a:srgbClr val="FFFFFF"/>
              </a:solidFill>
              <a:effectLst/>
              <a:uLnTx/>
              <a:uFillTx/>
              <a:latin typeface="Calibri (MS)"/>
              <a:ea typeface="Calibri (MS)"/>
              <a:cs typeface="Calibri (MS)"/>
              <a:sym typeface="Calibri (MS)"/>
            </a:endParaRPr>
          </a:p>
        </p:txBody>
      </p:sp>
    </p:spTree>
    <p:extLst>
      <p:ext uri="{BB962C8B-B14F-4D97-AF65-F5344CB8AC3E}">
        <p14:creationId xmlns:p14="http://schemas.microsoft.com/office/powerpoint/2010/main" val="273556522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81879" y="-160766"/>
            <a:ext cx="19281670" cy="10447766"/>
            <a:chOff x="0" y="0"/>
            <a:chExt cx="5078300" cy="2751675"/>
          </a:xfrm>
        </p:grpSpPr>
        <p:sp>
          <p:nvSpPr>
            <p:cNvPr id="3" name="Freeform 3"/>
            <p:cNvSpPr/>
            <p:nvPr/>
          </p:nvSpPr>
          <p:spPr>
            <a:xfrm>
              <a:off x="0" y="0"/>
              <a:ext cx="5078300" cy="2751675"/>
            </a:xfrm>
            <a:custGeom>
              <a:avLst/>
              <a:gdLst/>
              <a:ahLst/>
              <a:cxnLst/>
              <a:rect l="l" t="t" r="r" b="b"/>
              <a:pathLst>
                <a:path w="5078300" h="2751675">
                  <a:moveTo>
                    <a:pt x="0" y="0"/>
                  </a:moveTo>
                  <a:lnTo>
                    <a:pt x="5078300" y="0"/>
                  </a:lnTo>
                  <a:lnTo>
                    <a:pt x="5078300" y="2751675"/>
                  </a:lnTo>
                  <a:lnTo>
                    <a:pt x="0" y="2751675"/>
                  </a:lnTo>
                  <a:close/>
                </a:path>
              </a:pathLst>
            </a:custGeom>
            <a:gradFill rotWithShape="1">
              <a:gsLst>
                <a:gs pos="0">
                  <a:srgbClr val="6599D1">
                    <a:alpha val="100000"/>
                  </a:srgbClr>
                </a:gs>
                <a:gs pos="100000">
                  <a:srgbClr val="DB5E5B">
                    <a:alpha val="100000"/>
                  </a:srgbClr>
                </a:gs>
              </a:gsLst>
              <a:lin ang="0"/>
            </a:gra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p:cNvSpPr txBox="1"/>
            <p:nvPr/>
          </p:nvSpPr>
          <p:spPr>
            <a:xfrm>
              <a:off x="0" y="-38100"/>
              <a:ext cx="5078300" cy="278977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 name="Group 5"/>
          <p:cNvGrpSpPr/>
          <p:nvPr/>
        </p:nvGrpSpPr>
        <p:grpSpPr>
          <a:xfrm>
            <a:off x="0" y="-739700"/>
            <a:ext cx="22378167" cy="12587719"/>
            <a:chOff x="0" y="0"/>
            <a:chExt cx="1823045" cy="1025463"/>
          </a:xfrm>
        </p:grpSpPr>
        <p:sp>
          <p:nvSpPr>
            <p:cNvPr id="6" name="Freeform 6"/>
            <p:cNvSpPr/>
            <p:nvPr/>
          </p:nvSpPr>
          <p:spPr>
            <a:xfrm>
              <a:off x="0" y="0"/>
              <a:ext cx="1823045" cy="1025463"/>
            </a:xfrm>
            <a:custGeom>
              <a:avLst/>
              <a:gdLst/>
              <a:ahLst/>
              <a:cxnLst/>
              <a:rect l="l" t="t" r="r" b="b"/>
              <a:pathLst>
                <a:path w="1823045" h="1025463">
                  <a:moveTo>
                    <a:pt x="0" y="0"/>
                  </a:moveTo>
                  <a:lnTo>
                    <a:pt x="1823045" y="0"/>
                  </a:lnTo>
                  <a:lnTo>
                    <a:pt x="1823045" y="1025463"/>
                  </a:lnTo>
                  <a:lnTo>
                    <a:pt x="0" y="1025463"/>
                  </a:lnTo>
                  <a:close/>
                </a:path>
              </a:pathLst>
            </a:custGeom>
            <a:blipFill>
              <a:blip r:embed="rId3">
                <a:alphaModFix amt="43999"/>
              </a:blip>
              <a:stretch>
                <a:fillRect t="-9222" b="-922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Freeform 7"/>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p:cNvSpPr txBox="1"/>
          <p:nvPr/>
        </p:nvSpPr>
        <p:spPr>
          <a:xfrm>
            <a:off x="1028700" y="6208922"/>
            <a:ext cx="9661089" cy="906780"/>
          </a:xfrm>
          <a:prstGeom prst="rect">
            <a:avLst/>
          </a:prstGeom>
        </p:spPr>
        <p:txBody>
          <a:bodyPr lIns="0" tIns="0" rIns="0" bIns="0" rtlCol="0" anchor="t">
            <a:spAutoFit/>
          </a:bodyPr>
          <a:lstStyle/>
          <a:p>
            <a:pPr marL="0" marR="0" lvl="0" indent="0" algn="l" defTabSz="914400" rtl="0" eaLnBrk="1" fontAlgn="auto" latinLnBrk="0" hangingPunct="1">
              <a:lnSpc>
                <a:spcPts val="6719"/>
              </a:lnSpc>
              <a:spcBef>
                <a:spcPts val="0"/>
              </a:spcBef>
              <a:spcAft>
                <a:spcPts val="0"/>
              </a:spcAft>
              <a:buClrTx/>
              <a:buSzTx/>
              <a:buFontTx/>
              <a:buNone/>
              <a:tabLst/>
              <a:defRPr/>
            </a:pPr>
            <a:r>
              <a:rPr kumimoji="0" lang="en-US" sz="4800" b="1" i="0" u="none" strike="noStrike" kern="1200" cap="none" spc="105" normalizeH="0" baseline="0" noProof="0">
                <a:ln>
                  <a:noFill/>
                </a:ln>
                <a:solidFill>
                  <a:srgbClr val="FFFFFF"/>
                </a:solidFill>
                <a:effectLst/>
                <a:uLnTx/>
                <a:uFillTx/>
                <a:latin typeface="Calibri (MS) Bold"/>
                <a:ea typeface="Calibri (MS) Bold"/>
                <a:cs typeface="Calibri (MS) Bold"/>
                <a:sym typeface="Calibri (MS) Bold"/>
              </a:rPr>
              <a:t>Powerful stories are about people.</a:t>
            </a:r>
          </a:p>
        </p:txBody>
      </p:sp>
      <p:sp>
        <p:nvSpPr>
          <p:cNvPr id="9" name="TextBox 9"/>
          <p:cNvSpPr txBox="1"/>
          <p:nvPr/>
        </p:nvSpPr>
        <p:spPr>
          <a:xfrm>
            <a:off x="1028700" y="4383143"/>
            <a:ext cx="9963973" cy="1762125"/>
          </a:xfrm>
          <a:prstGeom prst="rect">
            <a:avLst/>
          </a:prstGeom>
        </p:spPr>
        <p:txBody>
          <a:bodyPr lIns="0" tIns="0" rIns="0" bIns="0" rtlCol="0" anchor="t">
            <a:spAutoFit/>
          </a:bodyPr>
          <a:lstStyle/>
          <a:p>
            <a:pPr marL="0" marR="0" lvl="0" indent="0" algn="l" defTabSz="914400" rtl="0" eaLnBrk="1" fontAlgn="auto" latinLnBrk="0" hangingPunct="1">
              <a:lnSpc>
                <a:spcPts val="6900"/>
              </a:lnSpc>
              <a:spcBef>
                <a:spcPts val="0"/>
              </a:spcBef>
              <a:spcAft>
                <a:spcPts val="0"/>
              </a:spcAft>
              <a:buClrTx/>
              <a:buSzTx/>
              <a:buFontTx/>
              <a:buNone/>
              <a:tabLst/>
              <a:defRPr/>
            </a:pPr>
            <a:r>
              <a:rPr kumimoji="0" lang="en-US" sz="6000" b="1" i="0" u="none" strike="noStrike" kern="1200" cap="none" spc="0" normalizeH="0" baseline="0" noProof="0">
                <a:ln>
                  <a:noFill/>
                </a:ln>
                <a:solidFill>
                  <a:srgbClr val="293374"/>
                </a:solidFill>
                <a:effectLst/>
                <a:uLnTx/>
                <a:uFillTx/>
                <a:latin typeface="Verdana Bold"/>
                <a:ea typeface="Verdana Bold"/>
                <a:cs typeface="Verdana Bold"/>
                <a:sym typeface="Verdana Bold"/>
              </a:rPr>
              <a:t>Powerful stories </a:t>
            </a:r>
          </a:p>
          <a:p>
            <a:pPr marL="0" marR="0" lvl="0" indent="0" algn="l" defTabSz="914400" rtl="0" eaLnBrk="1" fontAlgn="auto" latinLnBrk="0" hangingPunct="1">
              <a:lnSpc>
                <a:spcPts val="6900"/>
              </a:lnSpc>
              <a:spcBef>
                <a:spcPts val="0"/>
              </a:spcBef>
              <a:spcAft>
                <a:spcPts val="0"/>
              </a:spcAft>
              <a:buClrTx/>
              <a:buSzTx/>
              <a:buFontTx/>
              <a:buNone/>
              <a:tabLst/>
              <a:defRPr/>
            </a:pPr>
            <a:r>
              <a:rPr kumimoji="0" lang="en-US" sz="6000" b="1" i="0" u="none" strike="noStrike" kern="1200" cap="none" spc="0" normalizeH="0" baseline="0" noProof="0">
                <a:ln>
                  <a:noFill/>
                </a:ln>
                <a:solidFill>
                  <a:srgbClr val="293374"/>
                </a:solidFill>
                <a:effectLst/>
                <a:uLnTx/>
                <a:uFillTx/>
                <a:latin typeface="Verdana Bold"/>
                <a:ea typeface="Verdana Bold"/>
                <a:cs typeface="Verdana Bold"/>
                <a:sym typeface="Verdana Bold"/>
              </a:rPr>
              <a:t>aren’t about programs.</a:t>
            </a:r>
          </a:p>
        </p:txBody>
      </p:sp>
    </p:spTree>
    <p:extLst>
      <p:ext uri="{BB962C8B-B14F-4D97-AF65-F5344CB8AC3E}">
        <p14:creationId xmlns:p14="http://schemas.microsoft.com/office/powerpoint/2010/main" val="234580701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solidFill>
          <a:srgbClr val="38456C"/>
        </a:solidFill>
        <a:effectLst/>
      </p:bgPr>
    </p:bg>
    <p:spTree>
      <p:nvGrpSpPr>
        <p:cNvPr id="1" name=""/>
        <p:cNvGrpSpPr/>
        <p:nvPr/>
      </p:nvGrpSpPr>
      <p:grpSpPr>
        <a:xfrm>
          <a:off x="0" y="0"/>
          <a:ext cx="0" cy="0"/>
          <a:chOff x="0" y="0"/>
          <a:chExt cx="0" cy="0"/>
        </a:xfrm>
      </p:grpSpPr>
      <p:sp>
        <p:nvSpPr>
          <p:cNvPr id="2" name="Freeform 2"/>
          <p:cNvSpPr/>
          <p:nvPr/>
        </p:nvSpPr>
        <p:spPr>
          <a:xfrm>
            <a:off x="3462" y="-404561"/>
            <a:ext cx="19412079" cy="12400509"/>
          </a:xfrm>
          <a:custGeom>
            <a:avLst/>
            <a:gdLst/>
            <a:ahLst/>
            <a:cxnLst/>
            <a:rect l="l" t="t" r="r" b="b"/>
            <a:pathLst>
              <a:path w="19412079" h="12400509">
                <a:moveTo>
                  <a:pt x="0" y="0"/>
                </a:moveTo>
                <a:lnTo>
                  <a:pt x="19412079" y="0"/>
                </a:lnTo>
                <a:lnTo>
                  <a:pt x="19412079" y="12400509"/>
                </a:lnTo>
                <a:lnTo>
                  <a:pt x="0" y="12400509"/>
                </a:lnTo>
                <a:lnTo>
                  <a:pt x="0" y="0"/>
                </a:lnTo>
                <a:close/>
              </a:path>
            </a:pathLst>
          </a:custGeom>
          <a:blipFill>
            <a:blip r:embed="rId3">
              <a:alphaModFix amt="5000"/>
            </a:blip>
            <a:stretch>
              <a:fillRect l="-1104" r="-110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a:off x="14846054" y="9258300"/>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Freeform 4"/>
          <p:cNvSpPr/>
          <p:nvPr/>
        </p:nvSpPr>
        <p:spPr>
          <a:xfrm>
            <a:off x="12554917" y="2852363"/>
            <a:ext cx="4582274" cy="4582274"/>
          </a:xfrm>
          <a:custGeom>
            <a:avLst/>
            <a:gdLst/>
            <a:ahLst/>
            <a:cxnLst/>
            <a:rect l="l" t="t" r="r" b="b"/>
            <a:pathLst>
              <a:path w="4582274" h="4582274">
                <a:moveTo>
                  <a:pt x="0" y="0"/>
                </a:moveTo>
                <a:lnTo>
                  <a:pt x="4582274" y="0"/>
                </a:lnTo>
                <a:lnTo>
                  <a:pt x="4582274" y="4582274"/>
                </a:lnTo>
                <a:lnTo>
                  <a:pt x="0" y="4582274"/>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reeform 5"/>
          <p:cNvSpPr/>
          <p:nvPr/>
        </p:nvSpPr>
        <p:spPr>
          <a:xfrm>
            <a:off x="3462" y="0"/>
            <a:ext cx="11493062" cy="10287000"/>
          </a:xfrm>
          <a:custGeom>
            <a:avLst/>
            <a:gdLst/>
            <a:ahLst/>
            <a:cxnLst/>
            <a:rect l="l" t="t" r="r" b="b"/>
            <a:pathLst>
              <a:path w="11493062" h="10287000">
                <a:moveTo>
                  <a:pt x="0" y="0"/>
                </a:moveTo>
                <a:lnTo>
                  <a:pt x="11493062" y="0"/>
                </a:lnTo>
                <a:lnTo>
                  <a:pt x="11493062" y="10287000"/>
                </a:lnTo>
                <a:lnTo>
                  <a:pt x="0" y="10287000"/>
                </a:lnTo>
                <a:lnTo>
                  <a:pt x="0" y="0"/>
                </a:lnTo>
                <a:close/>
              </a:path>
            </a:pathLst>
          </a:custGeom>
          <a:blipFill>
            <a:blip r:embed="rId6"/>
            <a:stretch>
              <a:fillRect l="-1847" t="-17722" r="-109255" b="-1494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TextBox 6"/>
          <p:cNvSpPr txBox="1"/>
          <p:nvPr/>
        </p:nvSpPr>
        <p:spPr>
          <a:xfrm>
            <a:off x="10499675" y="904875"/>
            <a:ext cx="8692758" cy="1111181"/>
          </a:xfrm>
          <a:prstGeom prst="rect">
            <a:avLst/>
          </a:prstGeom>
        </p:spPr>
        <p:txBody>
          <a:bodyPr lIns="0" tIns="0" rIns="0" bIns="0" rtlCol="0" anchor="t">
            <a:spAutoFit/>
          </a:bodyPr>
          <a:lstStyle/>
          <a:p>
            <a:pPr marL="0" marR="0" lvl="0" indent="0" algn="ctr" defTabSz="914400" rtl="0" eaLnBrk="1" fontAlgn="auto" latinLnBrk="0" hangingPunct="1">
              <a:lnSpc>
                <a:spcPts val="9100"/>
              </a:lnSpc>
              <a:spcBef>
                <a:spcPts val="0"/>
              </a:spcBef>
              <a:spcAft>
                <a:spcPts val="0"/>
              </a:spcAft>
              <a:buClrTx/>
              <a:buSzTx/>
              <a:buFontTx/>
              <a:buNone/>
              <a:tabLst/>
              <a:defRPr/>
            </a:pPr>
            <a:r>
              <a:rPr kumimoji="0" lang="en-US" sz="6500" b="1" i="0" u="none" strike="noStrike" kern="1200" cap="none" spc="-194" normalizeH="0" baseline="0" noProof="0">
                <a:ln>
                  <a:noFill/>
                </a:ln>
                <a:solidFill>
                  <a:srgbClr val="FFFFFF"/>
                </a:solidFill>
                <a:effectLst/>
                <a:uLnTx/>
                <a:uFillTx/>
                <a:latin typeface="Verdana Bold"/>
                <a:ea typeface="Verdana Bold"/>
                <a:cs typeface="Verdana Bold"/>
                <a:sym typeface="Verdana Bold"/>
              </a:rPr>
              <a:t>Share Stories</a:t>
            </a:r>
          </a:p>
        </p:txBody>
      </p:sp>
    </p:spTree>
    <p:extLst>
      <p:ext uri="{BB962C8B-B14F-4D97-AF65-F5344CB8AC3E}">
        <p14:creationId xmlns:p14="http://schemas.microsoft.com/office/powerpoint/2010/main" val="342527223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96835" y="-23233"/>
            <a:ext cx="19281670" cy="10447766"/>
            <a:chOff x="0" y="0"/>
            <a:chExt cx="5078300" cy="2751675"/>
          </a:xfrm>
        </p:grpSpPr>
        <p:sp>
          <p:nvSpPr>
            <p:cNvPr id="3" name="Freeform 3"/>
            <p:cNvSpPr/>
            <p:nvPr/>
          </p:nvSpPr>
          <p:spPr>
            <a:xfrm>
              <a:off x="0" y="0"/>
              <a:ext cx="5078300" cy="2751675"/>
            </a:xfrm>
            <a:custGeom>
              <a:avLst/>
              <a:gdLst/>
              <a:ahLst/>
              <a:cxnLst/>
              <a:rect l="l" t="t" r="r" b="b"/>
              <a:pathLst>
                <a:path w="5078300" h="2751675">
                  <a:moveTo>
                    <a:pt x="0" y="0"/>
                  </a:moveTo>
                  <a:lnTo>
                    <a:pt x="5078300" y="0"/>
                  </a:lnTo>
                  <a:lnTo>
                    <a:pt x="5078300" y="2751675"/>
                  </a:lnTo>
                  <a:lnTo>
                    <a:pt x="0" y="2751675"/>
                  </a:lnTo>
                  <a:close/>
                </a:path>
              </a:pathLst>
            </a:custGeom>
            <a:gradFill rotWithShape="1">
              <a:gsLst>
                <a:gs pos="0">
                  <a:srgbClr val="6599D1">
                    <a:alpha val="91000"/>
                  </a:srgbClr>
                </a:gs>
                <a:gs pos="100000">
                  <a:srgbClr val="DB5E5B">
                    <a:alpha val="91000"/>
                  </a:srgbClr>
                </a:gs>
              </a:gsLst>
              <a:lin ang="0"/>
            </a:gra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p:cNvSpPr txBox="1"/>
            <p:nvPr/>
          </p:nvSpPr>
          <p:spPr>
            <a:xfrm>
              <a:off x="0" y="-38100"/>
              <a:ext cx="5078300" cy="278977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 name="Group 5"/>
          <p:cNvGrpSpPr/>
          <p:nvPr/>
        </p:nvGrpSpPr>
        <p:grpSpPr>
          <a:xfrm>
            <a:off x="0" y="0"/>
            <a:ext cx="18288000" cy="10287000"/>
            <a:chOff x="0" y="0"/>
            <a:chExt cx="4816593" cy="2709333"/>
          </a:xfrm>
        </p:grpSpPr>
        <p:sp>
          <p:nvSpPr>
            <p:cNvPr id="6" name="Freeform 6"/>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9674A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7"/>
            <p:cNvSpPr txBox="1"/>
            <p:nvPr/>
          </p:nvSpPr>
          <p:spPr>
            <a:xfrm>
              <a:off x="0" y="28575"/>
              <a:ext cx="4816593" cy="2680758"/>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8" name="Group 8"/>
          <p:cNvGrpSpPr/>
          <p:nvPr/>
        </p:nvGrpSpPr>
        <p:grpSpPr>
          <a:xfrm>
            <a:off x="-344435" y="-32758"/>
            <a:ext cx="19281670" cy="10447766"/>
            <a:chOff x="0" y="0"/>
            <a:chExt cx="5078300" cy="2751675"/>
          </a:xfrm>
        </p:grpSpPr>
        <p:sp>
          <p:nvSpPr>
            <p:cNvPr id="9" name="Freeform 9"/>
            <p:cNvSpPr/>
            <p:nvPr/>
          </p:nvSpPr>
          <p:spPr>
            <a:xfrm>
              <a:off x="0" y="0"/>
              <a:ext cx="5078300" cy="2751675"/>
            </a:xfrm>
            <a:custGeom>
              <a:avLst/>
              <a:gdLst/>
              <a:ahLst/>
              <a:cxnLst/>
              <a:rect l="l" t="t" r="r" b="b"/>
              <a:pathLst>
                <a:path w="5078300" h="2751675">
                  <a:moveTo>
                    <a:pt x="0" y="0"/>
                  </a:moveTo>
                  <a:lnTo>
                    <a:pt x="5078300" y="0"/>
                  </a:lnTo>
                  <a:lnTo>
                    <a:pt x="5078300" y="2751675"/>
                  </a:lnTo>
                  <a:lnTo>
                    <a:pt x="0" y="2751675"/>
                  </a:lnTo>
                  <a:close/>
                </a:path>
              </a:pathLst>
            </a:custGeom>
            <a:gradFill rotWithShape="1">
              <a:gsLst>
                <a:gs pos="0">
                  <a:srgbClr val="6599D1">
                    <a:alpha val="91000"/>
                  </a:srgbClr>
                </a:gs>
                <a:gs pos="100000">
                  <a:srgbClr val="DB5E5B">
                    <a:alpha val="91000"/>
                  </a:srgbClr>
                </a:gs>
              </a:gsLst>
              <a:lin ang="0"/>
            </a:gra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10"/>
            <p:cNvSpPr txBox="1"/>
            <p:nvPr/>
          </p:nvSpPr>
          <p:spPr>
            <a:xfrm>
              <a:off x="0" y="-38100"/>
              <a:ext cx="5078300" cy="278977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1" name="Freeform 11"/>
          <p:cNvSpPr/>
          <p:nvPr/>
        </p:nvSpPr>
        <p:spPr>
          <a:xfrm>
            <a:off x="0" y="-459544"/>
            <a:ext cx="7357999" cy="14076426"/>
          </a:xfrm>
          <a:custGeom>
            <a:avLst/>
            <a:gdLst/>
            <a:ahLst/>
            <a:cxnLst/>
            <a:rect l="l" t="t" r="r" b="b"/>
            <a:pathLst>
              <a:path w="7357999" h="14076426">
                <a:moveTo>
                  <a:pt x="0" y="0"/>
                </a:moveTo>
                <a:lnTo>
                  <a:pt x="7357999" y="0"/>
                </a:lnTo>
                <a:lnTo>
                  <a:pt x="7357999" y="14076426"/>
                </a:lnTo>
                <a:lnTo>
                  <a:pt x="0" y="14076426"/>
                </a:lnTo>
                <a:lnTo>
                  <a:pt x="0" y="0"/>
                </a:lnTo>
                <a:close/>
              </a:path>
            </a:pathLst>
          </a:custGeom>
          <a:blipFill>
            <a:blip r:embed="rId3">
              <a:alphaModFix amt="18999"/>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rot="4750473">
            <a:off x="11618103" y="4778278"/>
            <a:ext cx="7956807" cy="6966368"/>
          </a:xfrm>
          <a:custGeom>
            <a:avLst/>
            <a:gdLst/>
            <a:ahLst/>
            <a:cxnLst/>
            <a:rect l="l" t="t" r="r" b="b"/>
            <a:pathLst>
              <a:path w="7956807" h="6966368">
                <a:moveTo>
                  <a:pt x="0" y="0"/>
                </a:moveTo>
                <a:lnTo>
                  <a:pt x="7956807" y="0"/>
                </a:lnTo>
                <a:lnTo>
                  <a:pt x="7956807" y="6966368"/>
                </a:lnTo>
                <a:lnTo>
                  <a:pt x="0" y="6966368"/>
                </a:lnTo>
                <a:lnTo>
                  <a:pt x="0" y="0"/>
                </a:lnTo>
                <a:close/>
              </a:path>
            </a:pathLst>
          </a:custGeom>
          <a:blipFill>
            <a:blip r:embed="rId4">
              <a:alphaModFix amt="8999"/>
            </a:blip>
            <a:stretch>
              <a:fillRect l="-112996" b="-5204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3" name="Group 13"/>
          <p:cNvGrpSpPr/>
          <p:nvPr/>
        </p:nvGrpSpPr>
        <p:grpSpPr>
          <a:xfrm>
            <a:off x="3369861" y="4170990"/>
            <a:ext cx="3615584" cy="2872258"/>
            <a:chOff x="0" y="0"/>
            <a:chExt cx="952253" cy="756480"/>
          </a:xfrm>
        </p:grpSpPr>
        <p:sp>
          <p:nvSpPr>
            <p:cNvPr id="14" name="Freeform 14"/>
            <p:cNvSpPr/>
            <p:nvPr/>
          </p:nvSpPr>
          <p:spPr>
            <a:xfrm>
              <a:off x="0" y="0"/>
              <a:ext cx="952253" cy="756480"/>
            </a:xfrm>
            <a:custGeom>
              <a:avLst/>
              <a:gdLst/>
              <a:ahLst/>
              <a:cxnLst/>
              <a:rect l="l" t="t" r="r" b="b"/>
              <a:pathLst>
                <a:path w="952253" h="756480">
                  <a:moveTo>
                    <a:pt x="32119" y="0"/>
                  </a:moveTo>
                  <a:lnTo>
                    <a:pt x="920134" y="0"/>
                  </a:lnTo>
                  <a:cubicBezTo>
                    <a:pt x="928652" y="0"/>
                    <a:pt x="936822" y="3384"/>
                    <a:pt x="942845" y="9407"/>
                  </a:cubicBezTo>
                  <a:cubicBezTo>
                    <a:pt x="948869" y="15431"/>
                    <a:pt x="952253" y="23600"/>
                    <a:pt x="952253" y="32119"/>
                  </a:cubicBezTo>
                  <a:lnTo>
                    <a:pt x="952253" y="724361"/>
                  </a:lnTo>
                  <a:cubicBezTo>
                    <a:pt x="952253" y="742099"/>
                    <a:pt x="937873" y="756480"/>
                    <a:pt x="920134" y="756480"/>
                  </a:cubicBezTo>
                  <a:lnTo>
                    <a:pt x="32119" y="756480"/>
                  </a:lnTo>
                  <a:cubicBezTo>
                    <a:pt x="14380" y="756480"/>
                    <a:pt x="0" y="742099"/>
                    <a:pt x="0" y="724361"/>
                  </a:cubicBezTo>
                  <a:lnTo>
                    <a:pt x="0" y="32119"/>
                  </a:lnTo>
                  <a:cubicBezTo>
                    <a:pt x="0" y="14380"/>
                    <a:pt x="14380" y="0"/>
                    <a:pt x="32119" y="0"/>
                  </a:cubicBezTo>
                  <a:close/>
                </a:path>
              </a:pathLst>
            </a:custGeom>
            <a:solidFill>
              <a:srgbClr val="E8E4ED"/>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TextBox 15"/>
            <p:cNvSpPr txBox="1"/>
            <p:nvPr/>
          </p:nvSpPr>
          <p:spPr>
            <a:xfrm>
              <a:off x="0" y="28575"/>
              <a:ext cx="952253" cy="727905"/>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6" name="Group 16"/>
          <p:cNvGrpSpPr/>
          <p:nvPr/>
        </p:nvGrpSpPr>
        <p:grpSpPr>
          <a:xfrm>
            <a:off x="7334546" y="4170990"/>
            <a:ext cx="3615584" cy="2872258"/>
            <a:chOff x="0" y="0"/>
            <a:chExt cx="952253" cy="756480"/>
          </a:xfrm>
        </p:grpSpPr>
        <p:sp>
          <p:nvSpPr>
            <p:cNvPr id="17" name="Freeform 17"/>
            <p:cNvSpPr/>
            <p:nvPr/>
          </p:nvSpPr>
          <p:spPr>
            <a:xfrm>
              <a:off x="0" y="0"/>
              <a:ext cx="952253" cy="756480"/>
            </a:xfrm>
            <a:custGeom>
              <a:avLst/>
              <a:gdLst/>
              <a:ahLst/>
              <a:cxnLst/>
              <a:rect l="l" t="t" r="r" b="b"/>
              <a:pathLst>
                <a:path w="952253" h="756480">
                  <a:moveTo>
                    <a:pt x="32119" y="0"/>
                  </a:moveTo>
                  <a:lnTo>
                    <a:pt x="920134" y="0"/>
                  </a:lnTo>
                  <a:cubicBezTo>
                    <a:pt x="928652" y="0"/>
                    <a:pt x="936822" y="3384"/>
                    <a:pt x="942845" y="9407"/>
                  </a:cubicBezTo>
                  <a:cubicBezTo>
                    <a:pt x="948869" y="15431"/>
                    <a:pt x="952253" y="23600"/>
                    <a:pt x="952253" y="32119"/>
                  </a:cubicBezTo>
                  <a:lnTo>
                    <a:pt x="952253" y="724361"/>
                  </a:lnTo>
                  <a:cubicBezTo>
                    <a:pt x="952253" y="742099"/>
                    <a:pt x="937873" y="756480"/>
                    <a:pt x="920134" y="756480"/>
                  </a:cubicBezTo>
                  <a:lnTo>
                    <a:pt x="32119" y="756480"/>
                  </a:lnTo>
                  <a:cubicBezTo>
                    <a:pt x="14380" y="756480"/>
                    <a:pt x="0" y="742099"/>
                    <a:pt x="0" y="724361"/>
                  </a:cubicBezTo>
                  <a:lnTo>
                    <a:pt x="0" y="32119"/>
                  </a:lnTo>
                  <a:cubicBezTo>
                    <a:pt x="0" y="14380"/>
                    <a:pt x="14380" y="0"/>
                    <a:pt x="32119" y="0"/>
                  </a:cubicBezTo>
                  <a:close/>
                </a:path>
              </a:pathLst>
            </a:custGeom>
            <a:solidFill>
              <a:srgbClr val="E8E4ED"/>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TextBox 18"/>
            <p:cNvSpPr txBox="1"/>
            <p:nvPr/>
          </p:nvSpPr>
          <p:spPr>
            <a:xfrm>
              <a:off x="0" y="28575"/>
              <a:ext cx="952253" cy="727905"/>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9" name="Group 19"/>
          <p:cNvGrpSpPr/>
          <p:nvPr/>
        </p:nvGrpSpPr>
        <p:grpSpPr>
          <a:xfrm>
            <a:off x="11302555" y="4170990"/>
            <a:ext cx="3615584" cy="2872258"/>
            <a:chOff x="0" y="0"/>
            <a:chExt cx="952253" cy="756480"/>
          </a:xfrm>
        </p:grpSpPr>
        <p:sp>
          <p:nvSpPr>
            <p:cNvPr id="20" name="Freeform 20"/>
            <p:cNvSpPr/>
            <p:nvPr/>
          </p:nvSpPr>
          <p:spPr>
            <a:xfrm>
              <a:off x="0" y="0"/>
              <a:ext cx="952253" cy="756480"/>
            </a:xfrm>
            <a:custGeom>
              <a:avLst/>
              <a:gdLst/>
              <a:ahLst/>
              <a:cxnLst/>
              <a:rect l="l" t="t" r="r" b="b"/>
              <a:pathLst>
                <a:path w="952253" h="756480">
                  <a:moveTo>
                    <a:pt x="32119" y="0"/>
                  </a:moveTo>
                  <a:lnTo>
                    <a:pt x="920134" y="0"/>
                  </a:lnTo>
                  <a:cubicBezTo>
                    <a:pt x="928652" y="0"/>
                    <a:pt x="936822" y="3384"/>
                    <a:pt x="942845" y="9407"/>
                  </a:cubicBezTo>
                  <a:cubicBezTo>
                    <a:pt x="948869" y="15431"/>
                    <a:pt x="952253" y="23600"/>
                    <a:pt x="952253" y="32119"/>
                  </a:cubicBezTo>
                  <a:lnTo>
                    <a:pt x="952253" y="724361"/>
                  </a:lnTo>
                  <a:cubicBezTo>
                    <a:pt x="952253" y="742099"/>
                    <a:pt x="937873" y="756480"/>
                    <a:pt x="920134" y="756480"/>
                  </a:cubicBezTo>
                  <a:lnTo>
                    <a:pt x="32119" y="756480"/>
                  </a:lnTo>
                  <a:cubicBezTo>
                    <a:pt x="14380" y="756480"/>
                    <a:pt x="0" y="742099"/>
                    <a:pt x="0" y="724361"/>
                  </a:cubicBezTo>
                  <a:lnTo>
                    <a:pt x="0" y="32119"/>
                  </a:lnTo>
                  <a:cubicBezTo>
                    <a:pt x="0" y="14380"/>
                    <a:pt x="14380" y="0"/>
                    <a:pt x="32119" y="0"/>
                  </a:cubicBezTo>
                  <a:close/>
                </a:path>
              </a:pathLst>
            </a:custGeom>
            <a:solidFill>
              <a:srgbClr val="E8E4ED"/>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p:cNvSpPr txBox="1"/>
            <p:nvPr/>
          </p:nvSpPr>
          <p:spPr>
            <a:xfrm>
              <a:off x="0" y="28575"/>
              <a:ext cx="952253" cy="727905"/>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2" name="Freeform 22"/>
          <p:cNvSpPr/>
          <p:nvPr/>
        </p:nvSpPr>
        <p:spPr>
          <a:xfrm>
            <a:off x="4509587" y="3750252"/>
            <a:ext cx="1245024" cy="1245024"/>
          </a:xfrm>
          <a:custGeom>
            <a:avLst/>
            <a:gdLst/>
            <a:ahLst/>
            <a:cxnLst/>
            <a:rect l="l" t="t" r="r" b="b"/>
            <a:pathLst>
              <a:path w="1245024" h="1245024">
                <a:moveTo>
                  <a:pt x="0" y="0"/>
                </a:moveTo>
                <a:lnTo>
                  <a:pt x="1245025" y="0"/>
                </a:lnTo>
                <a:lnTo>
                  <a:pt x="1245025" y="1245025"/>
                </a:lnTo>
                <a:lnTo>
                  <a:pt x="0" y="124502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Freeform 23"/>
          <p:cNvSpPr/>
          <p:nvPr/>
        </p:nvSpPr>
        <p:spPr>
          <a:xfrm>
            <a:off x="8520002" y="3747280"/>
            <a:ext cx="1247996" cy="1247996"/>
          </a:xfrm>
          <a:custGeom>
            <a:avLst/>
            <a:gdLst/>
            <a:ahLst/>
            <a:cxnLst/>
            <a:rect l="l" t="t" r="r" b="b"/>
            <a:pathLst>
              <a:path w="1247996" h="1247996">
                <a:moveTo>
                  <a:pt x="0" y="0"/>
                </a:moveTo>
                <a:lnTo>
                  <a:pt x="1247996" y="0"/>
                </a:lnTo>
                <a:lnTo>
                  <a:pt x="1247996" y="1247997"/>
                </a:lnTo>
                <a:lnTo>
                  <a:pt x="0" y="124799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Freeform 24"/>
          <p:cNvSpPr/>
          <p:nvPr/>
        </p:nvSpPr>
        <p:spPr>
          <a:xfrm>
            <a:off x="12530248" y="3750252"/>
            <a:ext cx="1245024" cy="1245024"/>
          </a:xfrm>
          <a:custGeom>
            <a:avLst/>
            <a:gdLst/>
            <a:ahLst/>
            <a:cxnLst/>
            <a:rect l="l" t="t" r="r" b="b"/>
            <a:pathLst>
              <a:path w="1245024" h="1245024">
                <a:moveTo>
                  <a:pt x="0" y="0"/>
                </a:moveTo>
                <a:lnTo>
                  <a:pt x="1245024" y="0"/>
                </a:lnTo>
                <a:lnTo>
                  <a:pt x="1245024" y="1245025"/>
                </a:lnTo>
                <a:lnTo>
                  <a:pt x="0" y="1245025"/>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TextBox 25"/>
          <p:cNvSpPr txBox="1"/>
          <p:nvPr/>
        </p:nvSpPr>
        <p:spPr>
          <a:xfrm>
            <a:off x="3773190" y="5174351"/>
            <a:ext cx="2551706" cy="857250"/>
          </a:xfrm>
          <a:prstGeom prst="rect">
            <a:avLst/>
          </a:prstGeom>
        </p:spPr>
        <p:txBody>
          <a:bodyPr lIns="0" tIns="0" rIns="0" bIns="0" rtlCol="0" anchor="t">
            <a:spAutoFit/>
          </a:bodyPr>
          <a:lstStyle/>
          <a:p>
            <a:pPr marL="0" marR="0" lvl="0" indent="0" algn="ctr" defTabSz="914400" rtl="0" eaLnBrk="1" fontAlgn="auto" latinLnBrk="0" hangingPunct="1">
              <a:lnSpc>
                <a:spcPts val="3449"/>
              </a:lnSpc>
              <a:spcBef>
                <a:spcPts val="0"/>
              </a:spcBef>
              <a:spcAft>
                <a:spcPts val="0"/>
              </a:spcAft>
              <a:buClrTx/>
              <a:buSzTx/>
              <a:buFontTx/>
              <a:buNone/>
              <a:tabLst/>
              <a:defRPr/>
            </a:pPr>
            <a:r>
              <a:rPr kumimoji="0" lang="en-US" sz="2999" b="0" i="0" u="none" strike="noStrike" kern="1200" cap="none" spc="0" normalizeH="0" baseline="0" noProof="0">
                <a:ln>
                  <a:noFill/>
                </a:ln>
                <a:solidFill>
                  <a:srgbClr val="293374"/>
                </a:solidFill>
                <a:effectLst/>
                <a:uLnTx/>
                <a:uFillTx/>
                <a:latin typeface="Verdana"/>
                <a:ea typeface="Verdana"/>
                <a:cs typeface="Verdana"/>
                <a:sym typeface="Verdana"/>
              </a:rPr>
              <a:t>Champion consistency</a:t>
            </a:r>
          </a:p>
        </p:txBody>
      </p:sp>
      <p:sp>
        <p:nvSpPr>
          <p:cNvPr id="26" name="TextBox 26"/>
          <p:cNvSpPr txBox="1"/>
          <p:nvPr/>
        </p:nvSpPr>
        <p:spPr>
          <a:xfrm>
            <a:off x="7838000" y="5174351"/>
            <a:ext cx="2580263" cy="1285875"/>
          </a:xfrm>
          <a:prstGeom prst="rect">
            <a:avLst/>
          </a:prstGeom>
        </p:spPr>
        <p:txBody>
          <a:bodyPr lIns="0" tIns="0" rIns="0" bIns="0" rtlCol="0" anchor="t">
            <a:spAutoFit/>
          </a:bodyPr>
          <a:lstStyle/>
          <a:p>
            <a:pPr marL="0" marR="0" lvl="0" indent="0" algn="ctr" defTabSz="914400" rtl="0" eaLnBrk="1" fontAlgn="auto" latinLnBrk="0" hangingPunct="1">
              <a:lnSpc>
                <a:spcPts val="3449"/>
              </a:lnSpc>
              <a:spcBef>
                <a:spcPts val="0"/>
              </a:spcBef>
              <a:spcAft>
                <a:spcPts val="0"/>
              </a:spcAft>
              <a:buClrTx/>
              <a:buSzTx/>
              <a:buFontTx/>
              <a:buNone/>
              <a:tabLst/>
              <a:defRPr/>
            </a:pPr>
            <a:r>
              <a:rPr kumimoji="0" lang="en-US" sz="2999" b="0" i="0" u="none" strike="noStrike" kern="1200" cap="none" spc="0" normalizeH="0" baseline="0" noProof="0">
                <a:ln>
                  <a:noFill/>
                </a:ln>
                <a:solidFill>
                  <a:srgbClr val="293374"/>
                </a:solidFill>
                <a:effectLst/>
                <a:uLnTx/>
                <a:uFillTx/>
                <a:latin typeface="Verdana"/>
                <a:ea typeface="Verdana"/>
                <a:cs typeface="Verdana"/>
                <a:sym typeface="Verdana"/>
              </a:rPr>
              <a:t>Connect clubs to resources</a:t>
            </a:r>
          </a:p>
        </p:txBody>
      </p:sp>
      <p:sp>
        <p:nvSpPr>
          <p:cNvPr id="27" name="TextBox 27"/>
          <p:cNvSpPr txBox="1"/>
          <p:nvPr/>
        </p:nvSpPr>
        <p:spPr>
          <a:xfrm>
            <a:off x="12091512" y="5174351"/>
            <a:ext cx="2037669" cy="1285875"/>
          </a:xfrm>
          <a:prstGeom prst="rect">
            <a:avLst/>
          </a:prstGeom>
        </p:spPr>
        <p:txBody>
          <a:bodyPr lIns="0" tIns="0" rIns="0" bIns="0" rtlCol="0" anchor="t">
            <a:spAutoFit/>
          </a:bodyPr>
          <a:lstStyle/>
          <a:p>
            <a:pPr marL="0" marR="0" lvl="0" indent="0" algn="ctr" defTabSz="914400" rtl="0" eaLnBrk="1" fontAlgn="auto" latinLnBrk="0" hangingPunct="1">
              <a:lnSpc>
                <a:spcPts val="3449"/>
              </a:lnSpc>
              <a:spcBef>
                <a:spcPts val="0"/>
              </a:spcBef>
              <a:spcAft>
                <a:spcPts val="0"/>
              </a:spcAft>
              <a:buClrTx/>
              <a:buSzTx/>
              <a:buFontTx/>
              <a:buNone/>
              <a:tabLst/>
              <a:defRPr/>
            </a:pPr>
            <a:r>
              <a:rPr kumimoji="0" lang="en-US" sz="2999" b="0" i="0" u="none" strike="noStrike" kern="1200" cap="none" spc="0" normalizeH="0" baseline="0" noProof="0">
                <a:ln>
                  <a:noFill/>
                </a:ln>
                <a:solidFill>
                  <a:srgbClr val="293374"/>
                </a:solidFill>
                <a:effectLst/>
                <a:uLnTx/>
                <a:uFillTx/>
                <a:latin typeface="Verdana"/>
                <a:ea typeface="Verdana"/>
                <a:cs typeface="Verdana"/>
                <a:sym typeface="Verdana"/>
              </a:rPr>
              <a:t>Celebrate and share impact</a:t>
            </a:r>
          </a:p>
        </p:txBody>
      </p:sp>
      <p:sp>
        <p:nvSpPr>
          <p:cNvPr id="28" name="TextBox 28"/>
          <p:cNvSpPr txBox="1"/>
          <p:nvPr/>
        </p:nvSpPr>
        <p:spPr>
          <a:xfrm>
            <a:off x="3023799" y="1038225"/>
            <a:ext cx="11894340" cy="1952651"/>
          </a:xfrm>
          <a:prstGeom prst="rect">
            <a:avLst/>
          </a:prstGeom>
        </p:spPr>
        <p:txBody>
          <a:bodyPr lIns="0" tIns="0" rIns="0" bIns="0" rtlCol="0" anchor="t">
            <a:spAutoFit/>
          </a:bodyPr>
          <a:lstStyle/>
          <a:p>
            <a:pPr marL="0" marR="0" lvl="0" indent="0" algn="ctr" defTabSz="914400" rtl="0" eaLnBrk="1" fontAlgn="auto" latinLnBrk="0" hangingPunct="1">
              <a:lnSpc>
                <a:spcPts val="7799"/>
              </a:lnSpc>
              <a:spcBef>
                <a:spcPts val="0"/>
              </a:spcBef>
              <a:spcAft>
                <a:spcPts val="0"/>
              </a:spcAft>
              <a:buClrTx/>
              <a:buSzTx/>
              <a:buFontTx/>
              <a:buNone/>
              <a:tabLst/>
              <a:defRPr/>
            </a:pPr>
            <a:r>
              <a:rPr kumimoji="0" lang="en-US" sz="6500" b="1" i="0" u="none" strike="noStrike" kern="1200" cap="none" spc="0" normalizeH="0" baseline="0" noProof="0">
                <a:ln>
                  <a:noFill/>
                </a:ln>
                <a:solidFill>
                  <a:srgbClr val="293374"/>
                </a:solidFill>
                <a:effectLst/>
                <a:uLnTx/>
                <a:uFillTx/>
                <a:latin typeface="Verdana Bold"/>
                <a:ea typeface="Verdana Bold"/>
                <a:cs typeface="Verdana Bold"/>
                <a:sym typeface="Verdana Bold"/>
              </a:rPr>
              <a:t>3 Steps to Lead the Way as Governors!</a:t>
            </a:r>
          </a:p>
        </p:txBody>
      </p:sp>
      <p:sp>
        <p:nvSpPr>
          <p:cNvPr id="29" name="TextBox 29"/>
          <p:cNvSpPr txBox="1"/>
          <p:nvPr/>
        </p:nvSpPr>
        <p:spPr>
          <a:xfrm>
            <a:off x="789577" y="8194787"/>
            <a:ext cx="16708846" cy="1251583"/>
          </a:xfrm>
          <a:prstGeom prst="rect">
            <a:avLst/>
          </a:prstGeom>
        </p:spPr>
        <p:txBody>
          <a:bodyPr lIns="0" tIns="0" rIns="0" bIns="0" rtlCol="0" anchor="t">
            <a:spAutoFit/>
          </a:bodyPr>
          <a:lstStyle/>
          <a:p>
            <a:pPr marL="0" marR="0" lvl="0" indent="0" algn="ctr" defTabSz="914400" rtl="0" eaLnBrk="1" fontAlgn="auto" latinLnBrk="0" hangingPunct="1">
              <a:lnSpc>
                <a:spcPts val="5040"/>
              </a:lnSpc>
              <a:spcBef>
                <a:spcPts val="0"/>
              </a:spcBef>
              <a:spcAft>
                <a:spcPts val="0"/>
              </a:spcAft>
              <a:buClrTx/>
              <a:buSzTx/>
              <a:buFontTx/>
              <a:buNone/>
              <a:tabLst/>
              <a:defRPr/>
            </a:pPr>
            <a:r>
              <a:rPr kumimoji="0" lang="en-US" sz="3600" b="1" i="0" u="none" strike="noStrike" kern="1200" cap="none" spc="0" normalizeH="0" baseline="0" noProof="0">
                <a:ln>
                  <a:noFill/>
                </a:ln>
                <a:solidFill>
                  <a:srgbClr val="FFFFFF"/>
                </a:solidFill>
                <a:effectLst/>
                <a:uLnTx/>
                <a:uFillTx/>
                <a:latin typeface="Verdana Bold"/>
                <a:ea typeface="Verdana Bold"/>
                <a:cs typeface="Verdana Bold"/>
                <a:sym typeface="Verdana Bold"/>
              </a:rPr>
              <a:t>Every communication, every resource, every story is an opportunity to strengthen the SIA brand!</a:t>
            </a:r>
          </a:p>
        </p:txBody>
      </p:sp>
    </p:spTree>
    <p:extLst>
      <p:ext uri="{BB962C8B-B14F-4D97-AF65-F5344CB8AC3E}">
        <p14:creationId xmlns:p14="http://schemas.microsoft.com/office/powerpoint/2010/main" val="148118894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gradFill rotWithShape="1">
          <a:gsLst>
            <a:gs pos="0">
              <a:srgbClr val="6599D1">
                <a:alpha val="100000"/>
              </a:srgbClr>
            </a:gs>
            <a:gs pos="100000">
              <a:srgbClr val="DB5E5B">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0" y="0"/>
            <a:ext cx="18288000" cy="12184380"/>
          </a:xfrm>
          <a:custGeom>
            <a:avLst/>
            <a:gdLst/>
            <a:ahLst/>
            <a:cxnLst/>
            <a:rect l="l" t="t" r="r" b="b"/>
            <a:pathLst>
              <a:path w="18288000" h="12184380">
                <a:moveTo>
                  <a:pt x="0" y="0"/>
                </a:moveTo>
                <a:lnTo>
                  <a:pt x="18288000" y="0"/>
                </a:lnTo>
                <a:lnTo>
                  <a:pt x="18288000" y="12184380"/>
                </a:lnTo>
                <a:lnTo>
                  <a:pt x="0" y="12184380"/>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p:cNvGrpSpPr/>
          <p:nvPr/>
        </p:nvGrpSpPr>
        <p:grpSpPr>
          <a:xfrm>
            <a:off x="809625" y="-254765"/>
            <a:ext cx="9522900" cy="8877530"/>
            <a:chOff x="0" y="0"/>
            <a:chExt cx="736600" cy="686680"/>
          </a:xfrm>
        </p:grpSpPr>
        <p:sp>
          <p:nvSpPr>
            <p:cNvPr id="4" name="Freeform 4"/>
            <p:cNvSpPr/>
            <p:nvPr/>
          </p:nvSpPr>
          <p:spPr>
            <a:xfrm>
              <a:off x="0" y="0"/>
              <a:ext cx="736600" cy="686680"/>
            </a:xfrm>
            <a:custGeom>
              <a:avLst/>
              <a:gdLst/>
              <a:ahLst/>
              <a:cxnLst/>
              <a:rect l="l" t="t" r="r" b="b"/>
              <a:pathLst>
                <a:path w="736600" h="686680">
                  <a:moveTo>
                    <a:pt x="736600" y="0"/>
                  </a:moveTo>
                  <a:lnTo>
                    <a:pt x="736600" y="686680"/>
                  </a:lnTo>
                  <a:lnTo>
                    <a:pt x="368300" y="559680"/>
                  </a:lnTo>
                  <a:lnTo>
                    <a:pt x="0" y="686680"/>
                  </a:lnTo>
                  <a:lnTo>
                    <a:pt x="0" y="0"/>
                  </a:lnTo>
                  <a:lnTo>
                    <a:pt x="736600" y="0"/>
                  </a:lnTo>
                  <a:close/>
                </a:path>
              </a:pathLst>
            </a:custGeom>
            <a:gradFill rotWithShape="1">
              <a:gsLst>
                <a:gs pos="0">
                  <a:srgbClr val="6599D1">
                    <a:alpha val="100000"/>
                  </a:srgbClr>
                </a:gs>
                <a:gs pos="100000">
                  <a:srgbClr val="DB5E5B">
                    <a:alpha val="100000"/>
                  </a:srgbClr>
                </a:gs>
              </a:gsLst>
              <a:lin ang="0"/>
            </a:gra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p:cNvSpPr txBox="1"/>
            <p:nvPr/>
          </p:nvSpPr>
          <p:spPr>
            <a:xfrm>
              <a:off x="0" y="-47625"/>
              <a:ext cx="736600" cy="60730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TextBox 6"/>
          <p:cNvSpPr txBox="1"/>
          <p:nvPr/>
        </p:nvSpPr>
        <p:spPr>
          <a:xfrm>
            <a:off x="991960" y="3527423"/>
            <a:ext cx="9158230" cy="2093807"/>
          </a:xfrm>
          <a:prstGeom prst="rect">
            <a:avLst/>
          </a:prstGeom>
        </p:spPr>
        <p:txBody>
          <a:bodyPr lIns="0" tIns="0" rIns="0" bIns="0" rtlCol="0" anchor="t">
            <a:spAutoFit/>
          </a:bodyPr>
          <a:lstStyle/>
          <a:p>
            <a:pPr marL="0" marR="0" lvl="0" indent="0" algn="ctr" defTabSz="914400" rtl="0" eaLnBrk="1" fontAlgn="auto" latinLnBrk="0" hangingPunct="1">
              <a:lnSpc>
                <a:spcPts val="12258"/>
              </a:lnSpc>
              <a:spcBef>
                <a:spcPts val="0"/>
              </a:spcBef>
              <a:spcAft>
                <a:spcPts val="0"/>
              </a:spcAft>
              <a:buClrTx/>
              <a:buSzTx/>
              <a:buFontTx/>
              <a:buNone/>
              <a:tabLst/>
              <a:defRPr/>
            </a:pPr>
            <a:r>
              <a:rPr kumimoji="0" lang="en-US" sz="24516" b="1" i="0" u="none" strike="noStrike" kern="1200" cap="none" spc="0" normalizeH="0" baseline="0" noProof="0">
                <a:ln>
                  <a:noFill/>
                </a:ln>
                <a:solidFill>
                  <a:srgbClr val="FFFFFF"/>
                </a:solidFill>
                <a:effectLst/>
                <a:uLnTx/>
                <a:uFillTx/>
                <a:latin typeface="Verdana Bold"/>
                <a:ea typeface="Verdana Bold"/>
                <a:cs typeface="Verdana Bold"/>
                <a:sym typeface="Verdana Bold"/>
              </a:rPr>
              <a:t>Q&amp;A</a:t>
            </a:r>
          </a:p>
        </p:txBody>
      </p:sp>
      <p:sp>
        <p:nvSpPr>
          <p:cNvPr id="7" name="Freeform 7"/>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4675335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gradFill rotWithShape="1">
          <a:gsLst>
            <a:gs pos="0">
              <a:srgbClr val="6599D1">
                <a:alpha val="100000"/>
              </a:srgbClr>
            </a:gs>
            <a:gs pos="100000">
              <a:srgbClr val="DB5E5B">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0" y="-1897380"/>
            <a:ext cx="18288000" cy="12184380"/>
          </a:xfrm>
          <a:custGeom>
            <a:avLst/>
            <a:gdLst/>
            <a:ahLst/>
            <a:cxnLst/>
            <a:rect l="l" t="t" r="r" b="b"/>
            <a:pathLst>
              <a:path w="18288000" h="12184380">
                <a:moveTo>
                  <a:pt x="0" y="0"/>
                </a:moveTo>
                <a:lnTo>
                  <a:pt x="18288000" y="0"/>
                </a:lnTo>
                <a:lnTo>
                  <a:pt x="18288000" y="12184380"/>
                </a:lnTo>
                <a:lnTo>
                  <a:pt x="0" y="12184380"/>
                </a:lnTo>
                <a:lnTo>
                  <a:pt x="0" y="0"/>
                </a:lnTo>
                <a:close/>
              </a:path>
            </a:pathLst>
          </a:custGeom>
          <a:blipFill>
            <a:blip r:embed="rId3">
              <a:alphaModFix amt="64000"/>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1374023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gradFill rotWithShape="1">
          <a:gsLst>
            <a:gs pos="0">
              <a:srgbClr val="6599D1">
                <a:alpha val="100000"/>
              </a:srgbClr>
            </a:gs>
            <a:gs pos="100000">
              <a:srgbClr val="DB5E5B">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rot="3655693">
            <a:off x="9202753" y="5126191"/>
            <a:ext cx="9484787" cy="11364773"/>
          </a:xfrm>
          <a:custGeom>
            <a:avLst/>
            <a:gdLst/>
            <a:ahLst/>
            <a:cxnLst/>
            <a:rect l="l" t="t" r="r" b="b"/>
            <a:pathLst>
              <a:path w="9484787" h="11364773">
                <a:moveTo>
                  <a:pt x="0" y="0"/>
                </a:moveTo>
                <a:lnTo>
                  <a:pt x="9484788" y="0"/>
                </a:lnTo>
                <a:lnTo>
                  <a:pt x="9484788" y="11364773"/>
                </a:lnTo>
                <a:lnTo>
                  <a:pt x="0" y="11364773"/>
                </a:lnTo>
                <a:lnTo>
                  <a:pt x="0" y="0"/>
                </a:lnTo>
                <a:close/>
              </a:path>
            </a:pathLst>
          </a:custGeom>
          <a:blipFill>
            <a:blip r:embed="rId3">
              <a:alphaModFix amt="19999"/>
            </a:blip>
            <a:stretch>
              <a:fillRect l="-9171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a:off x="0" y="-459544"/>
            <a:ext cx="7357999" cy="14076426"/>
          </a:xfrm>
          <a:custGeom>
            <a:avLst/>
            <a:gdLst/>
            <a:ahLst/>
            <a:cxnLst/>
            <a:rect l="l" t="t" r="r" b="b"/>
            <a:pathLst>
              <a:path w="7357999" h="14076426">
                <a:moveTo>
                  <a:pt x="0" y="0"/>
                </a:moveTo>
                <a:lnTo>
                  <a:pt x="7357999" y="0"/>
                </a:lnTo>
                <a:lnTo>
                  <a:pt x="7357999" y="14076426"/>
                </a:lnTo>
                <a:lnTo>
                  <a:pt x="0" y="14076426"/>
                </a:lnTo>
                <a:lnTo>
                  <a:pt x="0" y="0"/>
                </a:lnTo>
                <a:close/>
              </a:path>
            </a:pathLst>
          </a:custGeom>
          <a:blipFill>
            <a:blip r:embed="rId4">
              <a:alphaModFix amt="18999"/>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p:cNvSpPr txBox="1"/>
          <p:nvPr/>
        </p:nvSpPr>
        <p:spPr>
          <a:xfrm>
            <a:off x="2039841" y="2954019"/>
            <a:ext cx="14208319" cy="4264662"/>
          </a:xfrm>
          <a:prstGeom prst="rect">
            <a:avLst/>
          </a:prstGeom>
        </p:spPr>
        <p:txBody>
          <a:bodyPr lIns="0" tIns="0" rIns="0" bIns="0" rtlCol="0" anchor="t">
            <a:spAutoFit/>
          </a:bodyPr>
          <a:lstStyle/>
          <a:p>
            <a:pPr marL="0" marR="0" lvl="0" indent="0" algn="ctr" defTabSz="914400" rtl="0" eaLnBrk="1" fontAlgn="auto" latinLnBrk="0" hangingPunct="1">
              <a:lnSpc>
                <a:spcPts val="8539"/>
              </a:lnSpc>
              <a:spcBef>
                <a:spcPts val="0"/>
              </a:spcBef>
              <a:spcAft>
                <a:spcPts val="0"/>
              </a:spcAft>
              <a:buClrTx/>
              <a:buSzTx/>
              <a:buFontTx/>
              <a:buNone/>
              <a:tabLst/>
              <a:defRPr/>
            </a:pPr>
            <a:r>
              <a:rPr kumimoji="0" lang="en-US" sz="6099" b="1" i="0" u="none" strike="noStrike" kern="1200" cap="none" spc="0" normalizeH="0" baseline="0" noProof="0">
                <a:ln>
                  <a:noFill/>
                </a:ln>
                <a:solidFill>
                  <a:srgbClr val="FFFFFF"/>
                </a:solidFill>
                <a:effectLst/>
                <a:uLnTx/>
                <a:uFillTx/>
                <a:latin typeface="Verdana Bold"/>
                <a:ea typeface="Verdana Bold"/>
                <a:cs typeface="Verdana Bold"/>
                <a:sym typeface="Verdana Bold"/>
              </a:rPr>
              <a:t>IF YOU WANT TO GO FAST,</a:t>
            </a:r>
          </a:p>
          <a:p>
            <a:pPr marL="0" marR="0" lvl="0" indent="0" algn="ctr" defTabSz="914400" rtl="0" eaLnBrk="1" fontAlgn="auto" latinLnBrk="0" hangingPunct="1">
              <a:lnSpc>
                <a:spcPts val="8539"/>
              </a:lnSpc>
              <a:spcBef>
                <a:spcPts val="0"/>
              </a:spcBef>
              <a:spcAft>
                <a:spcPts val="0"/>
              </a:spcAft>
              <a:buClrTx/>
              <a:buSzTx/>
              <a:buFontTx/>
              <a:buNone/>
              <a:tabLst/>
              <a:defRPr/>
            </a:pPr>
            <a:r>
              <a:rPr kumimoji="0" lang="en-US" sz="6099" b="1" i="0" u="none" strike="noStrike" kern="1200" cap="none" spc="0" normalizeH="0" baseline="0" noProof="0">
                <a:ln>
                  <a:noFill/>
                </a:ln>
                <a:solidFill>
                  <a:srgbClr val="FFFFFF"/>
                </a:solidFill>
                <a:effectLst/>
                <a:uLnTx/>
                <a:uFillTx/>
                <a:latin typeface="Verdana Bold"/>
                <a:ea typeface="Verdana Bold"/>
                <a:cs typeface="Verdana Bold"/>
                <a:sym typeface="Verdana Bold"/>
              </a:rPr>
              <a:t>GO ALONE.</a:t>
            </a:r>
          </a:p>
          <a:p>
            <a:pPr marL="0" marR="0" lvl="0" indent="0" algn="ctr" defTabSz="914400" rtl="0" eaLnBrk="1" fontAlgn="auto" latinLnBrk="0" hangingPunct="1">
              <a:lnSpc>
                <a:spcPts val="8539"/>
              </a:lnSpc>
              <a:spcBef>
                <a:spcPts val="0"/>
              </a:spcBef>
              <a:spcAft>
                <a:spcPts val="0"/>
              </a:spcAft>
              <a:buClrTx/>
              <a:buSzTx/>
              <a:buFontTx/>
              <a:buNone/>
              <a:tabLst/>
              <a:defRPr/>
            </a:pPr>
            <a:r>
              <a:rPr kumimoji="0" lang="en-US" sz="6099" b="1" i="0" u="none" strike="noStrike" kern="1200" cap="none" spc="0" normalizeH="0" baseline="0" noProof="0">
                <a:ln>
                  <a:noFill/>
                </a:ln>
                <a:solidFill>
                  <a:srgbClr val="FFFFFF"/>
                </a:solidFill>
                <a:effectLst/>
                <a:uLnTx/>
                <a:uFillTx/>
                <a:latin typeface="Verdana Bold"/>
                <a:ea typeface="Verdana Bold"/>
                <a:cs typeface="Verdana Bold"/>
                <a:sym typeface="Verdana Bold"/>
              </a:rPr>
              <a:t>IF YOU WANT TO GO FAR,</a:t>
            </a:r>
          </a:p>
          <a:p>
            <a:pPr marL="0" marR="0" lvl="0" indent="0" algn="ctr" defTabSz="914400" rtl="0" eaLnBrk="1" fontAlgn="auto" latinLnBrk="0" hangingPunct="1">
              <a:lnSpc>
                <a:spcPts val="8539"/>
              </a:lnSpc>
              <a:spcBef>
                <a:spcPts val="0"/>
              </a:spcBef>
              <a:spcAft>
                <a:spcPts val="0"/>
              </a:spcAft>
              <a:buClrTx/>
              <a:buSzTx/>
              <a:buFontTx/>
              <a:buNone/>
              <a:tabLst/>
              <a:defRPr/>
            </a:pPr>
            <a:r>
              <a:rPr kumimoji="0" lang="en-US" sz="6099" b="1" i="0" u="none" strike="noStrike" kern="1200" cap="none" spc="0" normalizeH="0" baseline="0" noProof="0">
                <a:ln>
                  <a:noFill/>
                </a:ln>
                <a:solidFill>
                  <a:srgbClr val="FFFFFF"/>
                </a:solidFill>
                <a:effectLst/>
                <a:uLnTx/>
                <a:uFillTx/>
                <a:latin typeface="Verdana Bold"/>
                <a:ea typeface="Verdana Bold"/>
                <a:cs typeface="Verdana Bold"/>
                <a:sym typeface="Verdana Bold"/>
              </a:rPr>
              <a:t>GO TOGETHER.</a:t>
            </a:r>
          </a:p>
        </p:txBody>
      </p:sp>
      <p:sp>
        <p:nvSpPr>
          <p:cNvPr id="5" name="Freeform 5"/>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8412330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748830" y="3005462"/>
            <a:ext cx="500647" cy="438066"/>
            <a:chOff x="0" y="0"/>
            <a:chExt cx="812800" cy="711200"/>
          </a:xfrm>
        </p:grpSpPr>
        <p:sp>
          <p:nvSpPr>
            <p:cNvPr id="3" name="Freeform 3"/>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6699D1">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 name="Group 5"/>
          <p:cNvGrpSpPr/>
          <p:nvPr/>
        </p:nvGrpSpPr>
        <p:grpSpPr>
          <a:xfrm rot="5400000">
            <a:off x="730710" y="4429231"/>
            <a:ext cx="500647" cy="438066"/>
            <a:chOff x="0" y="0"/>
            <a:chExt cx="812800" cy="711200"/>
          </a:xfrm>
        </p:grpSpPr>
        <p:sp>
          <p:nvSpPr>
            <p:cNvPr id="6" name="Freeform 6"/>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9674A5">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7"/>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8" name="Group 8"/>
          <p:cNvGrpSpPr/>
          <p:nvPr/>
        </p:nvGrpSpPr>
        <p:grpSpPr>
          <a:xfrm rot="5400000">
            <a:off x="758349" y="6247305"/>
            <a:ext cx="500647" cy="438066"/>
            <a:chOff x="0" y="0"/>
            <a:chExt cx="812800" cy="711200"/>
          </a:xfrm>
        </p:grpSpPr>
        <p:sp>
          <p:nvSpPr>
            <p:cNvPr id="9" name="Freeform 9"/>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DB5E5A">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10"/>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4" name="Freeform 14"/>
          <p:cNvSpPr/>
          <p:nvPr/>
        </p:nvSpPr>
        <p:spPr>
          <a:xfrm rot="4750473">
            <a:off x="11618103" y="4778278"/>
            <a:ext cx="7956807" cy="6966368"/>
          </a:xfrm>
          <a:custGeom>
            <a:avLst/>
            <a:gdLst/>
            <a:ahLst/>
            <a:cxnLst/>
            <a:rect l="l" t="t" r="r" b="b"/>
            <a:pathLst>
              <a:path w="7956807" h="6966368">
                <a:moveTo>
                  <a:pt x="0" y="0"/>
                </a:moveTo>
                <a:lnTo>
                  <a:pt x="7956807" y="0"/>
                </a:lnTo>
                <a:lnTo>
                  <a:pt x="7956807" y="6966368"/>
                </a:lnTo>
                <a:lnTo>
                  <a:pt x="0" y="6966368"/>
                </a:lnTo>
                <a:lnTo>
                  <a:pt x="0" y="0"/>
                </a:lnTo>
                <a:close/>
              </a:path>
            </a:pathLst>
          </a:custGeom>
          <a:blipFill>
            <a:blip r:embed="rId3">
              <a:alphaModFix amt="50000"/>
            </a:blip>
            <a:stretch>
              <a:fillRect l="-112996" b="-5204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Freeform 15"/>
          <p:cNvSpPr/>
          <p:nvPr/>
        </p:nvSpPr>
        <p:spPr>
          <a:xfrm>
            <a:off x="11080833" y="-606752"/>
            <a:ext cx="7956807" cy="6966368"/>
          </a:xfrm>
          <a:custGeom>
            <a:avLst/>
            <a:gdLst/>
            <a:ahLst/>
            <a:cxnLst/>
            <a:rect l="l" t="t" r="r" b="b"/>
            <a:pathLst>
              <a:path w="7956807" h="6966368">
                <a:moveTo>
                  <a:pt x="0" y="0"/>
                </a:moveTo>
                <a:lnTo>
                  <a:pt x="7956807" y="0"/>
                </a:lnTo>
                <a:lnTo>
                  <a:pt x="7956807" y="6966368"/>
                </a:lnTo>
                <a:lnTo>
                  <a:pt x="0" y="6966368"/>
                </a:lnTo>
                <a:lnTo>
                  <a:pt x="0" y="0"/>
                </a:lnTo>
                <a:close/>
              </a:path>
            </a:pathLst>
          </a:custGeom>
          <a:blipFill>
            <a:blip r:embed="rId3">
              <a:alphaModFix amt="50000"/>
            </a:blip>
            <a:stretch>
              <a:fillRect l="-112996" b="-5204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6"/>
          <p:cNvSpPr txBox="1"/>
          <p:nvPr/>
        </p:nvSpPr>
        <p:spPr>
          <a:xfrm>
            <a:off x="1611791" y="2816057"/>
            <a:ext cx="14622476" cy="625749"/>
          </a:xfrm>
          <a:prstGeom prst="rect">
            <a:avLst/>
          </a:prstGeom>
        </p:spPr>
        <p:txBody>
          <a:bodyPr wrap="square" lIns="0" tIns="0" rIns="0" bIns="0" rtlCol="0" anchor="t">
            <a:spAutoFit/>
          </a:bodyPr>
          <a:lstStyle/>
          <a:p>
            <a:pPr marL="0" marR="0" lvl="0" indent="0" algn="l" defTabSz="914400" rtl="0" eaLnBrk="1" fontAlgn="auto" latinLnBrk="0" hangingPunct="1">
              <a:lnSpc>
                <a:spcPts val="54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Verdana Bold"/>
                <a:ea typeface="Verdana Bold"/>
                <a:cs typeface="Verdana Bold"/>
                <a:sym typeface="Verdana Bold"/>
              </a:rPr>
              <a:t>11:30 a.m.</a:t>
            </a:r>
            <a:r>
              <a:rPr kumimoji="0" lang="en-US" sz="4000" b="1" i="0" u="none" strike="noStrike" kern="1200" cap="none" spc="0" normalizeH="0" baseline="0" noProof="0" dirty="0">
                <a:ln>
                  <a:noFill/>
                </a:ln>
                <a:solidFill>
                  <a:srgbClr val="000000"/>
                </a:solidFill>
                <a:effectLst/>
                <a:uLnTx/>
                <a:uFillTx/>
                <a:latin typeface="Verdana"/>
                <a:ea typeface="Verdana"/>
                <a:cs typeface="Verdana Bold"/>
                <a:sym typeface="Verdana"/>
              </a:rPr>
              <a:t>	   </a:t>
            </a:r>
            <a:r>
              <a:rPr kumimoji="0" lang="en-US" sz="4000" b="0" i="0" u="none" strike="noStrike" kern="1200" cap="none" spc="0" normalizeH="0" baseline="0" noProof="0" dirty="0">
                <a:ln>
                  <a:noFill/>
                </a:ln>
                <a:solidFill>
                  <a:srgbClr val="000000"/>
                </a:solidFill>
                <a:effectLst/>
                <a:uLnTx/>
                <a:uFillTx/>
                <a:latin typeface="Verdana"/>
                <a:ea typeface="Verdana"/>
                <a:cs typeface="Verdana"/>
                <a:sym typeface="Verdana"/>
              </a:rPr>
              <a:t>Delegates Briefing, Inspire Ballroom</a:t>
            </a:r>
          </a:p>
        </p:txBody>
      </p:sp>
      <p:sp>
        <p:nvSpPr>
          <p:cNvPr id="17" name="TextBox 17"/>
          <p:cNvSpPr txBox="1"/>
          <p:nvPr/>
        </p:nvSpPr>
        <p:spPr>
          <a:xfrm>
            <a:off x="1611791" y="4071762"/>
            <a:ext cx="3482048" cy="2703241"/>
          </a:xfrm>
          <a:prstGeom prst="rect">
            <a:avLst/>
          </a:prstGeom>
        </p:spPr>
        <p:txBody>
          <a:bodyPr wrap="square" lIns="0" tIns="0" rIns="0" bIns="0" rtlCol="0" anchor="t">
            <a:spAutoFit/>
          </a:bodyPr>
          <a:lstStyle/>
          <a:p>
            <a:pPr marL="0" marR="0" lvl="0" indent="0" algn="l" defTabSz="914400" rtl="0" eaLnBrk="1" fontAlgn="auto" latinLnBrk="0" hangingPunct="1">
              <a:lnSpc>
                <a:spcPts val="54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Verdana Bold"/>
                <a:ea typeface="Verdana Bold"/>
                <a:cs typeface="Verdana Bold"/>
                <a:sym typeface="Verdana Bold"/>
              </a:rPr>
              <a:t>1:30 p.m. &amp; </a:t>
            </a:r>
          </a:p>
          <a:p>
            <a:pPr marL="0" marR="0" lvl="0" indent="0" algn="l" defTabSz="914400" rtl="0" eaLnBrk="1" fontAlgn="auto" latinLnBrk="0" hangingPunct="1">
              <a:lnSpc>
                <a:spcPts val="54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Verdana Bold"/>
                <a:ea typeface="Verdana Bold"/>
                <a:cs typeface="Verdana Bold"/>
                <a:sym typeface="Verdana Bold"/>
              </a:rPr>
              <a:t>2:45 p.m. </a:t>
            </a:r>
            <a:r>
              <a:rPr kumimoji="0" lang="en-US" sz="4000" b="0" i="0" u="none" strike="noStrike" kern="1200" cap="none" spc="0" normalizeH="0" baseline="0" noProof="0" dirty="0">
                <a:ln>
                  <a:noFill/>
                </a:ln>
                <a:solidFill>
                  <a:srgbClr val="000000"/>
                </a:solidFill>
                <a:effectLst/>
                <a:uLnTx/>
                <a:uFillTx/>
                <a:latin typeface="Verdana"/>
                <a:ea typeface="Verdana"/>
                <a:cs typeface="Verdana"/>
                <a:sym typeface="Verdana"/>
              </a:rPr>
              <a:t>				</a:t>
            </a:r>
          </a:p>
        </p:txBody>
      </p:sp>
      <p:sp>
        <p:nvSpPr>
          <p:cNvPr id="18" name="TextBox 18"/>
          <p:cNvSpPr txBox="1"/>
          <p:nvPr/>
        </p:nvSpPr>
        <p:spPr>
          <a:xfrm>
            <a:off x="1621309" y="6057900"/>
            <a:ext cx="16197930" cy="1318246"/>
          </a:xfrm>
          <a:prstGeom prst="rect">
            <a:avLst/>
          </a:prstGeom>
        </p:spPr>
        <p:txBody>
          <a:bodyPr wrap="square" lIns="0" tIns="0" rIns="0" bIns="0" rtlCol="0" anchor="t">
            <a:spAutoFit/>
          </a:bodyPr>
          <a:lstStyle/>
          <a:p>
            <a:pPr marL="0" marR="0" lvl="0" indent="0" algn="l" defTabSz="914400" rtl="0" eaLnBrk="1" fontAlgn="auto" latinLnBrk="0" hangingPunct="1">
              <a:lnSpc>
                <a:spcPts val="54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Verdana Bold"/>
                <a:ea typeface="Verdana Bold"/>
                <a:cs typeface="Verdana Bold"/>
                <a:sym typeface="Verdana Bold"/>
              </a:rPr>
              <a:t>4:30 p.m</a:t>
            </a:r>
            <a:r>
              <a:rPr kumimoji="0" lang="en-US" sz="4000" b="0" i="0" u="none" strike="noStrike" kern="1200" cap="none" spc="0" normalizeH="0" baseline="0" noProof="0" dirty="0">
                <a:ln>
                  <a:noFill/>
                </a:ln>
                <a:solidFill>
                  <a:srgbClr val="000000"/>
                </a:solidFill>
                <a:effectLst/>
                <a:uLnTx/>
                <a:uFillTx/>
                <a:latin typeface="Verdana"/>
                <a:ea typeface="Verdana"/>
                <a:cs typeface="Verdana"/>
                <a:sym typeface="Verdana"/>
              </a:rPr>
              <a:t>.		  Opening Friendship General Session &amp;</a:t>
            </a:r>
          </a:p>
          <a:p>
            <a:pPr marL="0" marR="0" lvl="0" indent="0" algn="l" defTabSz="914400" rtl="0" eaLnBrk="1" fontAlgn="auto" latinLnBrk="0" hangingPunct="1">
              <a:lnSpc>
                <a:spcPts val="54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Verdana"/>
                <a:ea typeface="Verdana"/>
                <a:cs typeface="Verdana"/>
                <a:sym typeface="Verdana"/>
              </a:rPr>
              <a:t>				  Reception, Inspire Ballroom</a:t>
            </a:r>
          </a:p>
        </p:txBody>
      </p:sp>
      <p:sp>
        <p:nvSpPr>
          <p:cNvPr id="20" name="TextBox 20"/>
          <p:cNvSpPr txBox="1"/>
          <p:nvPr/>
        </p:nvSpPr>
        <p:spPr>
          <a:xfrm>
            <a:off x="780120" y="1104900"/>
            <a:ext cx="5131034" cy="946150"/>
          </a:xfrm>
          <a:prstGeom prst="rect">
            <a:avLst/>
          </a:prstGeom>
        </p:spPr>
        <p:txBody>
          <a:bodyPr lIns="0" tIns="0" rIns="0" bIns="0" rtlCol="0" anchor="t">
            <a:spAutoFit/>
          </a:bodyPr>
          <a:lstStyle/>
          <a:p>
            <a:pPr marL="0" marR="0" lvl="0" indent="0" algn="l" defTabSz="914400" rtl="0" eaLnBrk="1" fontAlgn="auto" latinLnBrk="0" hangingPunct="1">
              <a:lnSpc>
                <a:spcPts val="7475"/>
              </a:lnSpc>
              <a:spcBef>
                <a:spcPts val="0"/>
              </a:spcBef>
              <a:spcAft>
                <a:spcPts val="0"/>
              </a:spcAft>
              <a:buClrTx/>
              <a:buSzTx/>
              <a:buFontTx/>
              <a:buNone/>
              <a:tabLst/>
              <a:defRPr/>
            </a:pPr>
            <a:r>
              <a:rPr kumimoji="0" lang="en-US" sz="6500" b="1" i="0" u="none" strike="noStrike" kern="1200" cap="none" spc="0" normalizeH="0" baseline="0" noProof="0" dirty="0">
                <a:ln>
                  <a:noFill/>
                </a:ln>
                <a:solidFill>
                  <a:srgbClr val="9674A5"/>
                </a:solidFill>
                <a:effectLst/>
                <a:uLnTx/>
                <a:uFillTx/>
                <a:latin typeface="Verdana Bold"/>
                <a:ea typeface="Verdana Bold"/>
                <a:cs typeface="Verdana Bold"/>
                <a:sym typeface="Verdana Bold"/>
              </a:rPr>
              <a:t>Reminders</a:t>
            </a:r>
          </a:p>
        </p:txBody>
      </p:sp>
      <p:sp>
        <p:nvSpPr>
          <p:cNvPr id="21" name="Freeform 21"/>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l="-198" r="-19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TextBox 17">
            <a:extLst>
              <a:ext uri="{FF2B5EF4-FFF2-40B4-BE49-F238E27FC236}">
                <a16:creationId xmlns:a16="http://schemas.microsoft.com/office/drawing/2014/main" id="{DE3D32B5-FAAB-6A12-435E-CC33D5E92914}"/>
              </a:ext>
            </a:extLst>
          </p:cNvPr>
          <p:cNvSpPr txBox="1"/>
          <p:nvPr/>
        </p:nvSpPr>
        <p:spPr>
          <a:xfrm>
            <a:off x="2054247" y="4822551"/>
            <a:ext cx="16112253" cy="625749"/>
          </a:xfrm>
          <a:prstGeom prst="rect">
            <a:avLst/>
          </a:prstGeom>
        </p:spPr>
        <p:txBody>
          <a:bodyPr wrap="square" lIns="0" tIns="0" rIns="0" bIns="0" rtlCol="0" anchor="t">
            <a:spAutoFit/>
          </a:bodyPr>
          <a:lstStyle/>
          <a:p>
            <a:pPr marL="0" marR="0" lvl="0" indent="0" algn="l" defTabSz="914400" rtl="0" eaLnBrk="1" fontAlgn="auto" latinLnBrk="0" hangingPunct="1">
              <a:lnSpc>
                <a:spcPts val="54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Verdana"/>
                <a:ea typeface="Verdana"/>
                <a:cs typeface="Verdana"/>
                <a:sym typeface="Verdana"/>
              </a:rPr>
              <a:t>				Korean Cultural Crafts &amp; Game, Mountain 1 &amp; 2</a:t>
            </a:r>
          </a:p>
        </p:txBody>
      </p:sp>
      <p:sp>
        <p:nvSpPr>
          <p:cNvPr id="25" name="TextBox 17">
            <a:extLst>
              <a:ext uri="{FF2B5EF4-FFF2-40B4-BE49-F238E27FC236}">
                <a16:creationId xmlns:a16="http://schemas.microsoft.com/office/drawing/2014/main" id="{DF78F5A1-255C-B3F8-A7C4-9B8B8D83B257}"/>
              </a:ext>
            </a:extLst>
          </p:cNvPr>
          <p:cNvSpPr txBox="1"/>
          <p:nvPr/>
        </p:nvSpPr>
        <p:spPr>
          <a:xfrm>
            <a:off x="5700287" y="4188302"/>
            <a:ext cx="15776552" cy="625749"/>
          </a:xfrm>
          <a:prstGeom prst="rect">
            <a:avLst/>
          </a:prstGeom>
        </p:spPr>
        <p:txBody>
          <a:bodyPr lIns="0" tIns="0" rIns="0" bIns="0" rtlCol="0" anchor="t">
            <a:spAutoFit/>
          </a:bodyPr>
          <a:lstStyle/>
          <a:p>
            <a:pPr marL="0" marR="0" lvl="0" indent="0" algn="l" defTabSz="914400" rtl="0" eaLnBrk="1" fontAlgn="auto" latinLnBrk="0" hangingPunct="1">
              <a:lnSpc>
                <a:spcPts val="54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Verdana"/>
                <a:ea typeface="Verdana"/>
                <a:cs typeface="Verdana"/>
                <a:sym typeface="Verdana"/>
              </a:rPr>
              <a:t>Korean Cultural Event, Inspire Ballroom 		</a:t>
            </a:r>
          </a:p>
        </p:txBody>
      </p:sp>
    </p:spTree>
    <p:extLst>
      <p:ext uri="{BB962C8B-B14F-4D97-AF65-F5344CB8AC3E}">
        <p14:creationId xmlns:p14="http://schemas.microsoft.com/office/powerpoint/2010/main" val="15006337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Freeform 37"/>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3"/>
            <a:stretch>
              <a:fillRect l="-198" r="-19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D2EE797A-95F0-9F59-B152-64210270D8CA}"/>
              </a:ext>
            </a:extLst>
          </p:cNvPr>
          <p:cNvPicPr>
            <a:picLocks noChangeAspect="1"/>
          </p:cNvPicPr>
          <p:nvPr/>
        </p:nvPicPr>
        <p:blipFill rotWithShape="1">
          <a:blip r:embed="rId4"/>
          <a:srcRect l="23806" t="285" r="11368" b="1865"/>
          <a:stretch>
            <a:fillRect/>
          </a:stretch>
        </p:blipFill>
        <p:spPr>
          <a:xfrm>
            <a:off x="6546730" y="1282069"/>
            <a:ext cx="3840480" cy="3840480"/>
          </a:xfrm>
          <a:prstGeom prst="ellipse">
            <a:avLst/>
          </a:prstGeom>
        </p:spPr>
      </p:pic>
      <p:pic>
        <p:nvPicPr>
          <p:cNvPr id="8" name="Picture 7">
            <a:extLst>
              <a:ext uri="{FF2B5EF4-FFF2-40B4-BE49-F238E27FC236}">
                <a16:creationId xmlns:a16="http://schemas.microsoft.com/office/drawing/2014/main" id="{119E61E7-07E2-1AD1-287A-E39641D12C1F}"/>
              </a:ext>
            </a:extLst>
          </p:cNvPr>
          <p:cNvPicPr>
            <a:picLocks noChangeAspect="1"/>
          </p:cNvPicPr>
          <p:nvPr/>
        </p:nvPicPr>
        <p:blipFill rotWithShape="1">
          <a:blip r:embed="rId5"/>
          <a:srcRect l="11737" t="1" r="22576" b="1430"/>
          <a:stretch>
            <a:fillRect/>
          </a:stretch>
        </p:blipFill>
        <p:spPr>
          <a:xfrm>
            <a:off x="12559349" y="1209880"/>
            <a:ext cx="3840480" cy="3840480"/>
          </a:xfrm>
          <a:prstGeom prst="ellipse">
            <a:avLst/>
          </a:prstGeom>
        </p:spPr>
      </p:pic>
      <p:pic>
        <p:nvPicPr>
          <p:cNvPr id="10" name="Picture 9">
            <a:extLst>
              <a:ext uri="{FF2B5EF4-FFF2-40B4-BE49-F238E27FC236}">
                <a16:creationId xmlns:a16="http://schemas.microsoft.com/office/drawing/2014/main" id="{8F1827D7-ED37-620C-1B01-47B27E9134E5}"/>
              </a:ext>
            </a:extLst>
          </p:cNvPr>
          <p:cNvPicPr>
            <a:picLocks noChangeAspect="1"/>
          </p:cNvPicPr>
          <p:nvPr/>
        </p:nvPicPr>
        <p:blipFill rotWithShape="1">
          <a:blip r:embed="rId6"/>
          <a:srcRect l="7164" t="6273" r="32697" b="13623"/>
          <a:stretch>
            <a:fillRect/>
          </a:stretch>
        </p:blipFill>
        <p:spPr>
          <a:xfrm>
            <a:off x="3962400" y="5367841"/>
            <a:ext cx="3840480" cy="3840480"/>
          </a:xfrm>
          <a:prstGeom prst="ellipse">
            <a:avLst/>
          </a:prstGeom>
        </p:spPr>
      </p:pic>
      <p:pic>
        <p:nvPicPr>
          <p:cNvPr id="12" name="Picture 11">
            <a:extLst>
              <a:ext uri="{FF2B5EF4-FFF2-40B4-BE49-F238E27FC236}">
                <a16:creationId xmlns:a16="http://schemas.microsoft.com/office/drawing/2014/main" id="{7911A8CD-3F11-032A-E8C4-C29B10DA91AD}"/>
              </a:ext>
            </a:extLst>
          </p:cNvPr>
          <p:cNvPicPr>
            <a:picLocks noChangeAspect="1"/>
          </p:cNvPicPr>
          <p:nvPr/>
        </p:nvPicPr>
        <p:blipFill rotWithShape="1">
          <a:blip r:embed="rId7"/>
          <a:srcRect l="17196" t="32946" b="11873"/>
          <a:stretch>
            <a:fillRect/>
          </a:stretch>
        </p:blipFill>
        <p:spPr>
          <a:xfrm>
            <a:off x="9585824" y="5202551"/>
            <a:ext cx="3840480" cy="3840480"/>
          </a:xfrm>
          <a:prstGeom prst="ellipse">
            <a:avLst/>
          </a:prstGeom>
        </p:spPr>
      </p:pic>
      <p:pic>
        <p:nvPicPr>
          <p:cNvPr id="14" name="Picture 13">
            <a:extLst>
              <a:ext uri="{FF2B5EF4-FFF2-40B4-BE49-F238E27FC236}">
                <a16:creationId xmlns:a16="http://schemas.microsoft.com/office/drawing/2014/main" id="{D3355FB9-2620-513D-43AC-A11B04FC76E0}"/>
              </a:ext>
            </a:extLst>
          </p:cNvPr>
          <p:cNvPicPr>
            <a:picLocks noChangeAspect="1"/>
          </p:cNvPicPr>
          <p:nvPr/>
        </p:nvPicPr>
        <p:blipFill rotWithShape="1">
          <a:blip r:embed="rId8"/>
          <a:srcRect l="35672" t="28900" r="32824" b="23659"/>
          <a:stretch>
            <a:fillRect/>
          </a:stretch>
        </p:blipFill>
        <p:spPr>
          <a:xfrm>
            <a:off x="1175303" y="1404715"/>
            <a:ext cx="3840480" cy="3840480"/>
          </a:xfrm>
          <a:prstGeom prst="ellipse">
            <a:avLst/>
          </a:prstGeom>
        </p:spPr>
      </p:pic>
    </p:spTree>
    <p:extLst>
      <p:ext uri="{BB962C8B-B14F-4D97-AF65-F5344CB8AC3E}">
        <p14:creationId xmlns:p14="http://schemas.microsoft.com/office/powerpoint/2010/main" val="224957845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bg>
      <p:bgPr>
        <a:gradFill rotWithShape="1">
          <a:gsLst>
            <a:gs pos="0">
              <a:srgbClr val="6599D1">
                <a:alpha val="100000"/>
              </a:srgbClr>
            </a:gs>
            <a:gs pos="100000">
              <a:srgbClr val="DB5E5B">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0" y="0"/>
            <a:ext cx="18288000" cy="12184380"/>
          </a:xfrm>
          <a:custGeom>
            <a:avLst/>
            <a:gdLst/>
            <a:ahLst/>
            <a:cxnLst/>
            <a:rect l="l" t="t" r="r" b="b"/>
            <a:pathLst>
              <a:path w="18288000" h="12184380">
                <a:moveTo>
                  <a:pt x="0" y="0"/>
                </a:moveTo>
                <a:lnTo>
                  <a:pt x="18288000" y="0"/>
                </a:lnTo>
                <a:lnTo>
                  <a:pt x="18288000" y="12184380"/>
                </a:lnTo>
                <a:lnTo>
                  <a:pt x="0" y="12184380"/>
                </a:lnTo>
                <a:lnTo>
                  <a:pt x="0" y="0"/>
                </a:lnTo>
                <a:close/>
              </a:path>
            </a:pathLst>
          </a:custGeom>
          <a:blipFill>
            <a:blip r:embed="rId3">
              <a:alphaModFix amt="34000"/>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TextBox 3"/>
          <p:cNvSpPr txBox="1"/>
          <p:nvPr/>
        </p:nvSpPr>
        <p:spPr>
          <a:xfrm>
            <a:off x="3165281" y="5977890"/>
            <a:ext cx="14208319" cy="945131"/>
          </a:xfrm>
          <a:prstGeom prst="rect">
            <a:avLst/>
          </a:prstGeom>
        </p:spPr>
        <p:txBody>
          <a:bodyPr lIns="0" tIns="0" rIns="0" bIns="0" rtlCol="0" anchor="t">
            <a:spAutoFit/>
          </a:bodyPr>
          <a:lstStyle/>
          <a:p>
            <a:pPr marL="0" marR="0" lvl="0" indent="0" algn="ctr" defTabSz="914400" rtl="0" eaLnBrk="1" fontAlgn="auto" latinLnBrk="0" hangingPunct="1">
              <a:lnSpc>
                <a:spcPts val="8539"/>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FFFF"/>
                </a:solidFill>
                <a:effectLst/>
                <a:uLnTx/>
                <a:uFillTx/>
                <a:latin typeface="Verdana Bold"/>
                <a:ea typeface="Verdana Bold"/>
                <a:cs typeface="Verdana Bold"/>
                <a:sym typeface="Verdana Bold"/>
              </a:rPr>
              <a:t>THANK YOU!</a:t>
            </a:r>
          </a:p>
        </p:txBody>
      </p:sp>
      <p:sp>
        <p:nvSpPr>
          <p:cNvPr id="4" name="Freeform 4"/>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304467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7D38D-E871-1106-C0CC-A042F1A7CE42}"/>
            </a:ext>
          </a:extLst>
        </p:cNvPr>
        <p:cNvGrpSpPr/>
        <p:nvPr/>
      </p:nvGrpSpPr>
      <p:grpSpPr>
        <a:xfrm>
          <a:off x="0" y="0"/>
          <a:ext cx="0" cy="0"/>
          <a:chOff x="0" y="0"/>
          <a:chExt cx="0" cy="0"/>
        </a:xfrm>
      </p:grpSpPr>
      <p:sp>
        <p:nvSpPr>
          <p:cNvPr id="37" name="Freeform 37">
            <a:extLst>
              <a:ext uri="{FF2B5EF4-FFF2-40B4-BE49-F238E27FC236}">
                <a16:creationId xmlns:a16="http://schemas.microsoft.com/office/drawing/2014/main" id="{F48E7FFC-3F1A-4A91-9312-33C28E37A143}"/>
              </a:ext>
            </a:extLst>
          </p:cNvPr>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3"/>
            <a:stretch>
              <a:fillRect l="-198" r="-19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6E898C35-1A9E-CA23-195C-72B31DD47FA4}"/>
              </a:ext>
            </a:extLst>
          </p:cNvPr>
          <p:cNvPicPr>
            <a:picLocks noChangeAspect="1"/>
          </p:cNvPicPr>
          <p:nvPr/>
        </p:nvPicPr>
        <p:blipFill rotWithShape="1">
          <a:blip r:embed="rId4"/>
          <a:srcRect l="23806" t="285" r="11368" b="1865"/>
          <a:stretch>
            <a:fillRect/>
          </a:stretch>
        </p:blipFill>
        <p:spPr>
          <a:xfrm>
            <a:off x="6546730" y="1282069"/>
            <a:ext cx="3840480" cy="3840480"/>
          </a:xfrm>
          <a:prstGeom prst="ellipse">
            <a:avLst/>
          </a:prstGeom>
        </p:spPr>
      </p:pic>
      <p:pic>
        <p:nvPicPr>
          <p:cNvPr id="8" name="Picture 7">
            <a:extLst>
              <a:ext uri="{FF2B5EF4-FFF2-40B4-BE49-F238E27FC236}">
                <a16:creationId xmlns:a16="http://schemas.microsoft.com/office/drawing/2014/main" id="{B3454B83-A0C1-9B2C-17DF-DCC3BBD223D7}"/>
              </a:ext>
            </a:extLst>
          </p:cNvPr>
          <p:cNvPicPr>
            <a:picLocks noChangeAspect="1"/>
          </p:cNvPicPr>
          <p:nvPr/>
        </p:nvPicPr>
        <p:blipFill rotWithShape="1">
          <a:blip r:embed="rId5"/>
          <a:srcRect l="11737" t="1" r="22576" b="1430"/>
          <a:stretch>
            <a:fillRect/>
          </a:stretch>
        </p:blipFill>
        <p:spPr>
          <a:xfrm>
            <a:off x="12559349" y="1209880"/>
            <a:ext cx="3840480" cy="3840480"/>
          </a:xfrm>
          <a:prstGeom prst="ellipse">
            <a:avLst/>
          </a:prstGeom>
        </p:spPr>
      </p:pic>
      <p:pic>
        <p:nvPicPr>
          <p:cNvPr id="10" name="Picture 9">
            <a:extLst>
              <a:ext uri="{FF2B5EF4-FFF2-40B4-BE49-F238E27FC236}">
                <a16:creationId xmlns:a16="http://schemas.microsoft.com/office/drawing/2014/main" id="{E81C87CB-D1A4-3252-B336-82CD4D0B7D21}"/>
              </a:ext>
            </a:extLst>
          </p:cNvPr>
          <p:cNvPicPr>
            <a:picLocks noChangeAspect="1"/>
          </p:cNvPicPr>
          <p:nvPr/>
        </p:nvPicPr>
        <p:blipFill rotWithShape="1">
          <a:blip r:embed="rId6"/>
          <a:srcRect l="7164" t="6273" r="32697" b="13623"/>
          <a:stretch>
            <a:fillRect/>
          </a:stretch>
        </p:blipFill>
        <p:spPr>
          <a:xfrm>
            <a:off x="3962400" y="5367841"/>
            <a:ext cx="3840480" cy="3840480"/>
          </a:xfrm>
          <a:prstGeom prst="ellipse">
            <a:avLst/>
          </a:prstGeom>
        </p:spPr>
      </p:pic>
      <p:pic>
        <p:nvPicPr>
          <p:cNvPr id="12" name="Picture 11">
            <a:extLst>
              <a:ext uri="{FF2B5EF4-FFF2-40B4-BE49-F238E27FC236}">
                <a16:creationId xmlns:a16="http://schemas.microsoft.com/office/drawing/2014/main" id="{B01ACBBC-EE81-7107-7D34-635C41739E4E}"/>
              </a:ext>
            </a:extLst>
          </p:cNvPr>
          <p:cNvPicPr>
            <a:picLocks noChangeAspect="1"/>
          </p:cNvPicPr>
          <p:nvPr/>
        </p:nvPicPr>
        <p:blipFill rotWithShape="1">
          <a:blip r:embed="rId7"/>
          <a:srcRect l="17196" t="32946" b="11873"/>
          <a:stretch>
            <a:fillRect/>
          </a:stretch>
        </p:blipFill>
        <p:spPr>
          <a:xfrm>
            <a:off x="9585824" y="5202551"/>
            <a:ext cx="3840480" cy="3840480"/>
          </a:xfrm>
          <a:prstGeom prst="ellipse">
            <a:avLst/>
          </a:prstGeom>
        </p:spPr>
      </p:pic>
      <p:pic>
        <p:nvPicPr>
          <p:cNvPr id="14" name="Picture 13">
            <a:extLst>
              <a:ext uri="{FF2B5EF4-FFF2-40B4-BE49-F238E27FC236}">
                <a16:creationId xmlns:a16="http://schemas.microsoft.com/office/drawing/2014/main" id="{4FA3F9F4-6D22-8D5D-47F1-9171E54F24C2}"/>
              </a:ext>
            </a:extLst>
          </p:cNvPr>
          <p:cNvPicPr>
            <a:picLocks noChangeAspect="1"/>
          </p:cNvPicPr>
          <p:nvPr/>
        </p:nvPicPr>
        <p:blipFill rotWithShape="1">
          <a:blip r:embed="rId8"/>
          <a:srcRect l="35672" t="28900" r="32824" b="23659"/>
          <a:stretch>
            <a:fillRect/>
          </a:stretch>
        </p:blipFill>
        <p:spPr>
          <a:xfrm>
            <a:off x="1175303" y="1404715"/>
            <a:ext cx="3840480" cy="3840480"/>
          </a:xfrm>
          <a:prstGeom prst="ellipse">
            <a:avLst/>
          </a:prstGeom>
        </p:spPr>
      </p:pic>
      <p:sp>
        <p:nvSpPr>
          <p:cNvPr id="18" name="Isosceles Triangle 17">
            <a:extLst>
              <a:ext uri="{FF2B5EF4-FFF2-40B4-BE49-F238E27FC236}">
                <a16:creationId xmlns:a16="http://schemas.microsoft.com/office/drawing/2014/main" id="{D05B4EAC-9952-BE27-7811-1106891481F3}"/>
              </a:ext>
            </a:extLst>
          </p:cNvPr>
          <p:cNvSpPr/>
          <p:nvPr/>
        </p:nvSpPr>
        <p:spPr>
          <a:xfrm rot="1003521">
            <a:off x="1955280" y="7018564"/>
            <a:ext cx="1651294" cy="1651294"/>
          </a:xfrm>
          <a:prstGeom prst="triangle">
            <a:avLst/>
          </a:prstGeom>
          <a:solidFill>
            <a:srgbClr val="FF6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Diamond 19">
            <a:extLst>
              <a:ext uri="{FF2B5EF4-FFF2-40B4-BE49-F238E27FC236}">
                <a16:creationId xmlns:a16="http://schemas.microsoft.com/office/drawing/2014/main" id="{CE80594B-180F-85E2-4830-9580EC35DE36}"/>
              </a:ext>
            </a:extLst>
          </p:cNvPr>
          <p:cNvSpPr/>
          <p:nvPr/>
        </p:nvSpPr>
        <p:spPr>
          <a:xfrm rot="19995411">
            <a:off x="14551498" y="5309622"/>
            <a:ext cx="666753" cy="2667012"/>
          </a:xfrm>
          <a:prstGeom prst="diamond">
            <a:avLst/>
          </a:prstGeom>
          <a:solidFill>
            <a:srgbClr val="78C4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Diamond 21">
            <a:extLst>
              <a:ext uri="{FF2B5EF4-FFF2-40B4-BE49-F238E27FC236}">
                <a16:creationId xmlns:a16="http://schemas.microsoft.com/office/drawing/2014/main" id="{CE14E2A8-6559-011A-4AAF-8C32B47D7ADA}"/>
              </a:ext>
            </a:extLst>
          </p:cNvPr>
          <p:cNvSpPr/>
          <p:nvPr/>
        </p:nvSpPr>
        <p:spPr>
          <a:xfrm rot="3600000">
            <a:off x="1123727" y="5355123"/>
            <a:ext cx="1257745" cy="2123198"/>
          </a:xfrm>
          <a:prstGeom prst="diamond">
            <a:avLst/>
          </a:prstGeom>
          <a:solidFill>
            <a:srgbClr val="9BC7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Trapezoid 22">
            <a:extLst>
              <a:ext uri="{FF2B5EF4-FFF2-40B4-BE49-F238E27FC236}">
                <a16:creationId xmlns:a16="http://schemas.microsoft.com/office/drawing/2014/main" id="{02EAC48D-AB8E-9927-2647-8AD2971BF441}"/>
              </a:ext>
            </a:extLst>
          </p:cNvPr>
          <p:cNvSpPr/>
          <p:nvPr/>
        </p:nvSpPr>
        <p:spPr>
          <a:xfrm rot="20406617">
            <a:off x="10456135" y="940859"/>
            <a:ext cx="2477961" cy="1006343"/>
          </a:xfrm>
          <a:prstGeom prst="trapezoid">
            <a:avLst/>
          </a:prstGeom>
          <a:solidFill>
            <a:srgbClr val="FDD9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Hexagon 23">
            <a:extLst>
              <a:ext uri="{FF2B5EF4-FFF2-40B4-BE49-F238E27FC236}">
                <a16:creationId xmlns:a16="http://schemas.microsoft.com/office/drawing/2014/main" id="{458D3964-74EB-77CF-3105-277E4CE9E014}"/>
              </a:ext>
            </a:extLst>
          </p:cNvPr>
          <p:cNvSpPr/>
          <p:nvPr/>
        </p:nvSpPr>
        <p:spPr>
          <a:xfrm>
            <a:off x="4727185" y="524165"/>
            <a:ext cx="2134090" cy="1839733"/>
          </a:xfrm>
          <a:prstGeom prst="hexagon">
            <a:avLst/>
          </a:prstGeom>
          <a:solidFill>
            <a:srgbClr val="F20A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Rectangle 26">
            <a:extLst>
              <a:ext uri="{FF2B5EF4-FFF2-40B4-BE49-F238E27FC236}">
                <a16:creationId xmlns:a16="http://schemas.microsoft.com/office/drawing/2014/main" id="{5B347F3B-B049-1E3C-823F-02CF8CEE36A9}"/>
              </a:ext>
            </a:extLst>
          </p:cNvPr>
          <p:cNvSpPr/>
          <p:nvPr/>
        </p:nvSpPr>
        <p:spPr>
          <a:xfrm>
            <a:off x="15885692" y="7122791"/>
            <a:ext cx="1299416" cy="1299416"/>
          </a:xfrm>
          <a:prstGeom prst="rect">
            <a:avLst/>
          </a:prstGeom>
          <a:solidFill>
            <a:srgbClr val="D3AC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57037682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90C36-201A-7E05-791B-C1FAFD4F9817}"/>
            </a:ext>
          </a:extLst>
        </p:cNvPr>
        <p:cNvGrpSpPr/>
        <p:nvPr/>
      </p:nvGrpSpPr>
      <p:grpSpPr>
        <a:xfrm>
          <a:off x="0" y="0"/>
          <a:ext cx="0" cy="0"/>
          <a:chOff x="0" y="0"/>
          <a:chExt cx="0" cy="0"/>
        </a:xfrm>
      </p:grpSpPr>
      <p:sp>
        <p:nvSpPr>
          <p:cNvPr id="41" name="Flowchart: Terminator 40">
            <a:extLst>
              <a:ext uri="{FF2B5EF4-FFF2-40B4-BE49-F238E27FC236}">
                <a16:creationId xmlns:a16="http://schemas.microsoft.com/office/drawing/2014/main" id="{DD2DF29A-BD67-0E7F-78C5-1129756AFD0B}"/>
              </a:ext>
            </a:extLst>
          </p:cNvPr>
          <p:cNvSpPr/>
          <p:nvPr/>
        </p:nvSpPr>
        <p:spPr>
          <a:xfrm>
            <a:off x="-1447801" y="266700"/>
            <a:ext cx="12875895" cy="2243164"/>
          </a:xfrm>
          <a:prstGeom prst="flowChartTerminator">
            <a:avLst/>
          </a:prstGeom>
          <a:solidFill>
            <a:srgbClr val="76A3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Freeform 26">
            <a:extLst>
              <a:ext uri="{FF2B5EF4-FFF2-40B4-BE49-F238E27FC236}">
                <a16:creationId xmlns:a16="http://schemas.microsoft.com/office/drawing/2014/main" id="{A066010D-8BC0-EA06-DD86-3EE463F60E8F}"/>
              </a:ext>
            </a:extLst>
          </p:cNvPr>
          <p:cNvSpPr/>
          <p:nvPr/>
        </p:nvSpPr>
        <p:spPr>
          <a:xfrm rot="4750473">
            <a:off x="11618103" y="4778278"/>
            <a:ext cx="7956807" cy="6966368"/>
          </a:xfrm>
          <a:custGeom>
            <a:avLst/>
            <a:gdLst/>
            <a:ahLst/>
            <a:cxnLst/>
            <a:rect l="l" t="t" r="r" b="b"/>
            <a:pathLst>
              <a:path w="7956807" h="6966368">
                <a:moveTo>
                  <a:pt x="0" y="0"/>
                </a:moveTo>
                <a:lnTo>
                  <a:pt x="7956807" y="0"/>
                </a:lnTo>
                <a:lnTo>
                  <a:pt x="7956807" y="6966368"/>
                </a:lnTo>
                <a:lnTo>
                  <a:pt x="0" y="6966368"/>
                </a:lnTo>
                <a:lnTo>
                  <a:pt x="0" y="0"/>
                </a:lnTo>
                <a:close/>
              </a:path>
            </a:pathLst>
          </a:custGeom>
          <a:blipFill>
            <a:blip r:embed="rId3">
              <a:alphaModFix amt="50000"/>
            </a:blip>
            <a:stretch>
              <a:fillRect l="-112996" b="-5204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a:extLst>
              <a:ext uri="{FF2B5EF4-FFF2-40B4-BE49-F238E27FC236}">
                <a16:creationId xmlns:a16="http://schemas.microsoft.com/office/drawing/2014/main" id="{CB002F11-E4C0-1CD8-B9DA-CC9B95DC3636}"/>
              </a:ext>
            </a:extLst>
          </p:cNvPr>
          <p:cNvSpPr/>
          <p:nvPr/>
        </p:nvSpPr>
        <p:spPr>
          <a:xfrm>
            <a:off x="11080833" y="-606752"/>
            <a:ext cx="7956807" cy="6966368"/>
          </a:xfrm>
          <a:custGeom>
            <a:avLst/>
            <a:gdLst/>
            <a:ahLst/>
            <a:cxnLst/>
            <a:rect l="l" t="t" r="r" b="b"/>
            <a:pathLst>
              <a:path w="7956807" h="6966368">
                <a:moveTo>
                  <a:pt x="0" y="0"/>
                </a:moveTo>
                <a:lnTo>
                  <a:pt x="7956807" y="0"/>
                </a:lnTo>
                <a:lnTo>
                  <a:pt x="7956807" y="6966368"/>
                </a:lnTo>
                <a:lnTo>
                  <a:pt x="0" y="6966368"/>
                </a:lnTo>
                <a:lnTo>
                  <a:pt x="0" y="0"/>
                </a:lnTo>
                <a:close/>
              </a:path>
            </a:pathLst>
          </a:custGeom>
          <a:blipFill>
            <a:blip r:embed="rId3">
              <a:alphaModFix amt="50000"/>
            </a:blip>
            <a:stretch>
              <a:fillRect l="-112996" b="-5204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TextBox 36">
            <a:extLst>
              <a:ext uri="{FF2B5EF4-FFF2-40B4-BE49-F238E27FC236}">
                <a16:creationId xmlns:a16="http://schemas.microsoft.com/office/drawing/2014/main" id="{E37C7DE0-6381-6966-8D0E-00828C635CF9}"/>
              </a:ext>
            </a:extLst>
          </p:cNvPr>
          <p:cNvSpPr txBox="1"/>
          <p:nvPr/>
        </p:nvSpPr>
        <p:spPr>
          <a:xfrm>
            <a:off x="760857" y="952500"/>
            <a:ext cx="11659743" cy="961802"/>
          </a:xfrm>
          <a:prstGeom prst="rect">
            <a:avLst/>
          </a:prstGeom>
        </p:spPr>
        <p:txBody>
          <a:bodyPr wrap="square" lIns="0" tIns="0" rIns="0" bIns="0" rtlCol="0" anchor="t">
            <a:spAutoFit/>
          </a:bodyPr>
          <a:lstStyle/>
          <a:p>
            <a:pPr marL="0" marR="0" lvl="0" indent="0" algn="l" defTabSz="914400" rtl="0" eaLnBrk="1" fontAlgn="auto" latinLnBrk="0" hangingPunct="1">
              <a:lnSpc>
                <a:spcPts val="7475"/>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Effra"/>
                <a:ea typeface="Effra"/>
                <a:cs typeface="Effra"/>
                <a:sym typeface="Effra"/>
              </a:rPr>
              <a:t>Speakers and Builders</a:t>
            </a:r>
          </a:p>
        </p:txBody>
      </p:sp>
      <p:sp>
        <p:nvSpPr>
          <p:cNvPr id="37" name="Freeform 37">
            <a:extLst>
              <a:ext uri="{FF2B5EF4-FFF2-40B4-BE49-F238E27FC236}">
                <a16:creationId xmlns:a16="http://schemas.microsoft.com/office/drawing/2014/main" id="{298369EC-A662-6DD0-4983-FB111E1C03DF}"/>
              </a:ext>
            </a:extLst>
          </p:cNvPr>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l="-198" r="-19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TextBox 2">
            <a:extLst>
              <a:ext uri="{FF2B5EF4-FFF2-40B4-BE49-F238E27FC236}">
                <a16:creationId xmlns:a16="http://schemas.microsoft.com/office/drawing/2014/main" id="{02C992B0-46CB-DA07-D4C1-4161DBF3AF20}"/>
              </a:ext>
            </a:extLst>
          </p:cNvPr>
          <p:cNvSpPr txBox="1"/>
          <p:nvPr/>
        </p:nvSpPr>
        <p:spPr>
          <a:xfrm>
            <a:off x="1155577" y="2602885"/>
            <a:ext cx="15244252" cy="74174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78388E"/>
                </a:solidFill>
                <a:effectLst/>
                <a:uLnTx/>
                <a:uFillTx/>
                <a:latin typeface="Effra" panose="020B0603020203020204" pitchFamily="34" charset="0"/>
                <a:ea typeface="+mn-ea"/>
                <a:cs typeface="+mn-cs"/>
              </a:rPr>
              <a:t>One person will be the SPEAKER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78388E"/>
              </a:solidFill>
              <a:effectLst/>
              <a:uLnTx/>
              <a:uFillTx/>
              <a:latin typeface="Effra" panose="020B0603020203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78388E"/>
                </a:solidFill>
                <a:effectLst/>
                <a:uLnTx/>
                <a:uFillTx/>
                <a:latin typeface="Effra" panose="020B0603020203020204" pitchFamily="34" charset="0"/>
                <a:ea typeface="+mn-ea"/>
                <a:cs typeface="+mn-cs"/>
              </a:rPr>
              <a:t>Others are the BUILDERS.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8388E"/>
                </a:solidFill>
                <a:effectLst/>
                <a:uLnTx/>
                <a:uFillTx/>
                <a:latin typeface="Calibri"/>
                <a:ea typeface="+mn-ea"/>
                <a:cs typeface="+mn-cs"/>
              </a:rPr>
              <a:t>Speaker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78388E"/>
                </a:solidFill>
                <a:effectLst/>
                <a:uLnTx/>
                <a:uFillTx/>
                <a:latin typeface="Calibri"/>
                <a:ea typeface="+mn-ea"/>
                <a:cs typeface="+mn-cs"/>
              </a:rPr>
              <a:t>Sees the picture and instructs Builders.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srgbClr val="78388E"/>
                </a:solidFill>
                <a:effectLst/>
                <a:uLnTx/>
                <a:uFillTx/>
                <a:latin typeface="Calibri"/>
                <a:ea typeface="+mn-ea"/>
                <a:cs typeface="+mn-cs"/>
              </a:rPr>
              <a:t>Will not </a:t>
            </a:r>
            <a:r>
              <a:rPr kumimoji="0" lang="en-US" sz="3200" b="0" i="0" u="none" strike="noStrike" kern="1200" cap="none" spc="0" normalizeH="0" baseline="0" noProof="0" dirty="0">
                <a:ln>
                  <a:noFill/>
                </a:ln>
                <a:solidFill>
                  <a:srgbClr val="78388E"/>
                </a:solidFill>
                <a:effectLst/>
                <a:uLnTx/>
                <a:uFillTx/>
                <a:latin typeface="Calibri"/>
                <a:ea typeface="+mn-ea"/>
                <a:cs typeface="+mn-cs"/>
              </a:rPr>
              <a:t>show the picture to anyone else.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78388E"/>
                </a:solidFill>
                <a:effectLst/>
                <a:uLnTx/>
                <a:uFillTx/>
                <a:latin typeface="Calibri"/>
                <a:ea typeface="+mn-ea"/>
                <a:cs typeface="+mn-cs"/>
              </a:rPr>
              <a:t>Cannot touch any of the pieces or point to them.</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78388E"/>
                </a:solidFill>
                <a:effectLst/>
                <a:uLnTx/>
                <a:uFillTx/>
                <a:latin typeface="Calibri"/>
                <a:ea typeface="+mn-ea"/>
                <a:cs typeface="+mn-cs"/>
              </a:rPr>
              <a:t>Guides the Builders using only verbal instructions.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rgbClr val="78388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8388E"/>
                </a:solidFill>
                <a:effectLst/>
                <a:uLnTx/>
                <a:uFillTx/>
                <a:latin typeface="Calibri"/>
                <a:ea typeface="+mn-ea"/>
                <a:cs typeface="+mn-cs"/>
              </a:rPr>
              <a:t>Builders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78388E"/>
                </a:solidFill>
                <a:effectLst/>
                <a:uLnTx/>
                <a:uFillTx/>
                <a:latin typeface="Calibri"/>
                <a:ea typeface="+mn-ea"/>
                <a:cs typeface="+mn-cs"/>
              </a:rPr>
              <a:t>Do not look at pictures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78388E"/>
                </a:solidFill>
                <a:effectLst/>
                <a:uLnTx/>
                <a:uFillTx/>
                <a:latin typeface="Calibri"/>
                <a:ea typeface="+mn-ea"/>
                <a:cs typeface="+mn-cs"/>
              </a:rPr>
              <a:t>Listen to the Speaker instructions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78388E"/>
                </a:solidFill>
                <a:effectLst/>
                <a:uLnTx/>
                <a:uFillTx/>
                <a:latin typeface="Calibri"/>
                <a:ea typeface="+mn-ea"/>
                <a:cs typeface="+mn-cs"/>
              </a:rPr>
              <a:t>Arrange the pieces based on what they hear.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Rectangle 1">
            <a:extLst>
              <a:ext uri="{FF2B5EF4-FFF2-40B4-BE49-F238E27FC236}">
                <a16:creationId xmlns:a16="http://schemas.microsoft.com/office/drawing/2014/main" id="{B34D8112-4D86-EE5B-3840-1B4FA909F50E}"/>
              </a:ext>
            </a:extLst>
          </p:cNvPr>
          <p:cNvSpPr>
            <a:spLocks noChangeArrowheads="1"/>
          </p:cNvSpPr>
          <p:nvPr/>
        </p:nvSpPr>
        <p:spPr bwMode="auto">
          <a:xfrm>
            <a:off x="11080833" y="2722423"/>
            <a:ext cx="5191245" cy="5250203"/>
          </a:xfrm>
          <a:prstGeom prst="ellipse">
            <a:avLst/>
          </a:prstGeom>
          <a:solidFill>
            <a:schemeClr val="tx2">
              <a:lumMod val="60000"/>
              <a:lumOff val="40000"/>
              <a:alpha val="75000"/>
            </a:schemeClr>
          </a:solidFill>
          <a:ln w="57150">
            <a:solidFill>
              <a:schemeClr val="tx2">
                <a:lumMod val="60000"/>
                <a:lumOff val="40000"/>
                <a:alpha val="75000"/>
              </a:schemeClr>
            </a:solidFill>
            <a:miter lim="800000"/>
            <a:headEnd/>
            <a:tailEnd/>
          </a:ln>
          <a:effectLst/>
        </p:spPr>
        <p:txBody>
          <a:bodyPr vert="horz" wrap="square" lIns="91440" tIns="45720" rIns="91440" bIns="45720" numCol="1" anchor="ctr" anchorCtr="0" compatLnSpc="1">
            <a:prstTxWarp prst="textNoShape">
              <a:avLst/>
            </a:prstTxWarp>
            <a:noAutofit/>
          </a:bodyPr>
          <a:lstStyle/>
          <a:p>
            <a:pPr marL="0" marR="0" lvl="0" indent="0" algn="ctr" defTabSz="914400" rtl="0" eaLnBrk="1" fontAlgn="base" latinLnBrk="0" hangingPunct="1">
              <a:lnSpc>
                <a:spcPct val="100000"/>
              </a:lnSpc>
              <a:spcBef>
                <a:spcPct val="0"/>
              </a:spcBef>
              <a:spcAft>
                <a:spcPts val="0"/>
              </a:spcAft>
              <a:buClrTx/>
              <a:buSzTx/>
              <a:buFontTx/>
              <a:buNone/>
              <a:tabLst>
                <a:tab pos="727075" algn="l"/>
              </a:tabLst>
              <a:defRPr/>
            </a:pPr>
            <a:r>
              <a:rPr kumimoji="0" lang="en-US" sz="4800" b="1" i="0" u="none" strike="noStrike" kern="1200" cap="none" spc="0" normalizeH="0" baseline="0" noProof="0" dirty="0">
                <a:ln>
                  <a:noFill/>
                </a:ln>
                <a:solidFill>
                  <a:prstClr val="white"/>
                </a:solidFill>
                <a:effectLst/>
                <a:uLnTx/>
                <a:uFillTx/>
                <a:latin typeface="Calibri" pitchFamily="34" charset="0"/>
                <a:ea typeface="Times New Roman" pitchFamily="18" charset="0"/>
                <a:cs typeface="Times New Roman" pitchFamily="18" charset="0"/>
              </a:rPr>
              <a:t>Rotate Speaker once a picture is complete.</a:t>
            </a:r>
          </a:p>
        </p:txBody>
      </p:sp>
    </p:spTree>
    <p:extLst>
      <p:ext uri="{BB962C8B-B14F-4D97-AF65-F5344CB8AC3E}">
        <p14:creationId xmlns:p14="http://schemas.microsoft.com/office/powerpoint/2010/main" val="2490973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EE629-3314-CF9F-DF9D-7FDE180A32A5}"/>
            </a:ext>
          </a:extLst>
        </p:cNvPr>
        <p:cNvGrpSpPr/>
        <p:nvPr/>
      </p:nvGrpSpPr>
      <p:grpSpPr>
        <a:xfrm>
          <a:off x="0" y="0"/>
          <a:ext cx="0" cy="0"/>
          <a:chOff x="0" y="0"/>
          <a:chExt cx="0" cy="0"/>
        </a:xfrm>
      </p:grpSpPr>
      <p:sp>
        <p:nvSpPr>
          <p:cNvPr id="41" name="Flowchart: Terminator 40">
            <a:extLst>
              <a:ext uri="{FF2B5EF4-FFF2-40B4-BE49-F238E27FC236}">
                <a16:creationId xmlns:a16="http://schemas.microsoft.com/office/drawing/2014/main" id="{9B41F44C-E75B-4843-2FBC-407452C5A62F}"/>
              </a:ext>
            </a:extLst>
          </p:cNvPr>
          <p:cNvSpPr/>
          <p:nvPr/>
        </p:nvSpPr>
        <p:spPr>
          <a:xfrm>
            <a:off x="-1447801" y="495300"/>
            <a:ext cx="8305801" cy="2243164"/>
          </a:xfrm>
          <a:prstGeom prst="flowChartTerminator">
            <a:avLst/>
          </a:prstGeom>
          <a:solidFill>
            <a:srgbClr val="76A3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Freeform 26">
            <a:extLst>
              <a:ext uri="{FF2B5EF4-FFF2-40B4-BE49-F238E27FC236}">
                <a16:creationId xmlns:a16="http://schemas.microsoft.com/office/drawing/2014/main" id="{70074482-72CF-DDA7-659E-2A1668500030}"/>
              </a:ext>
            </a:extLst>
          </p:cNvPr>
          <p:cNvSpPr/>
          <p:nvPr/>
        </p:nvSpPr>
        <p:spPr>
          <a:xfrm rot="4750473">
            <a:off x="11618103" y="4778278"/>
            <a:ext cx="7956807" cy="6966368"/>
          </a:xfrm>
          <a:custGeom>
            <a:avLst/>
            <a:gdLst/>
            <a:ahLst/>
            <a:cxnLst/>
            <a:rect l="l" t="t" r="r" b="b"/>
            <a:pathLst>
              <a:path w="7956807" h="6966368">
                <a:moveTo>
                  <a:pt x="0" y="0"/>
                </a:moveTo>
                <a:lnTo>
                  <a:pt x="7956807" y="0"/>
                </a:lnTo>
                <a:lnTo>
                  <a:pt x="7956807" y="6966368"/>
                </a:lnTo>
                <a:lnTo>
                  <a:pt x="0" y="6966368"/>
                </a:lnTo>
                <a:lnTo>
                  <a:pt x="0" y="0"/>
                </a:lnTo>
                <a:close/>
              </a:path>
            </a:pathLst>
          </a:custGeom>
          <a:blipFill>
            <a:blip r:embed="rId3">
              <a:alphaModFix amt="50000"/>
            </a:blip>
            <a:stretch>
              <a:fillRect l="-112996" b="-5204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a:extLst>
              <a:ext uri="{FF2B5EF4-FFF2-40B4-BE49-F238E27FC236}">
                <a16:creationId xmlns:a16="http://schemas.microsoft.com/office/drawing/2014/main" id="{925A4C76-0D2B-E7B1-A852-14ECC38E2102}"/>
              </a:ext>
            </a:extLst>
          </p:cNvPr>
          <p:cNvSpPr/>
          <p:nvPr/>
        </p:nvSpPr>
        <p:spPr>
          <a:xfrm>
            <a:off x="11080833" y="-606752"/>
            <a:ext cx="7956807" cy="6966368"/>
          </a:xfrm>
          <a:custGeom>
            <a:avLst/>
            <a:gdLst/>
            <a:ahLst/>
            <a:cxnLst/>
            <a:rect l="l" t="t" r="r" b="b"/>
            <a:pathLst>
              <a:path w="7956807" h="6966368">
                <a:moveTo>
                  <a:pt x="0" y="0"/>
                </a:moveTo>
                <a:lnTo>
                  <a:pt x="7956807" y="0"/>
                </a:lnTo>
                <a:lnTo>
                  <a:pt x="7956807" y="6966368"/>
                </a:lnTo>
                <a:lnTo>
                  <a:pt x="0" y="6966368"/>
                </a:lnTo>
                <a:lnTo>
                  <a:pt x="0" y="0"/>
                </a:lnTo>
                <a:close/>
              </a:path>
            </a:pathLst>
          </a:custGeom>
          <a:blipFill>
            <a:blip r:embed="rId3">
              <a:alphaModFix amt="50000"/>
            </a:blip>
            <a:stretch>
              <a:fillRect l="-112996" b="-5204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TextBox 36">
            <a:extLst>
              <a:ext uri="{FF2B5EF4-FFF2-40B4-BE49-F238E27FC236}">
                <a16:creationId xmlns:a16="http://schemas.microsoft.com/office/drawing/2014/main" id="{7AA17223-DAAF-BB89-5AE2-E78B865E6A4C}"/>
              </a:ext>
            </a:extLst>
          </p:cNvPr>
          <p:cNvSpPr txBox="1"/>
          <p:nvPr/>
        </p:nvSpPr>
        <p:spPr>
          <a:xfrm>
            <a:off x="760857" y="1181100"/>
            <a:ext cx="4573143" cy="970266"/>
          </a:xfrm>
          <a:prstGeom prst="rect">
            <a:avLst/>
          </a:prstGeom>
        </p:spPr>
        <p:txBody>
          <a:bodyPr wrap="square" lIns="0" tIns="0" rIns="0" bIns="0" rtlCol="0" anchor="t">
            <a:spAutoFit/>
          </a:bodyPr>
          <a:lstStyle/>
          <a:p>
            <a:pPr marL="0" marR="0" lvl="0" indent="0" algn="l" defTabSz="914400" rtl="0" eaLnBrk="1" fontAlgn="auto" latinLnBrk="0" hangingPunct="1">
              <a:lnSpc>
                <a:spcPts val="7475"/>
              </a:lnSpc>
              <a:spcBef>
                <a:spcPts val="0"/>
              </a:spcBef>
              <a:spcAft>
                <a:spcPts val="0"/>
              </a:spcAft>
              <a:buClrTx/>
              <a:buSzTx/>
              <a:buFontTx/>
              <a:buNone/>
              <a:tabLst/>
              <a:defRPr/>
            </a:pPr>
            <a:r>
              <a:rPr kumimoji="0" lang="en-US" sz="8000" b="1" i="0" u="none" strike="noStrike" kern="1200" cap="none" spc="0" normalizeH="0" baseline="0" noProof="0" dirty="0">
                <a:ln>
                  <a:noFill/>
                </a:ln>
                <a:solidFill>
                  <a:prstClr val="white"/>
                </a:solidFill>
                <a:effectLst/>
                <a:uLnTx/>
                <a:uFillTx/>
                <a:latin typeface="Effra"/>
                <a:ea typeface="Effra"/>
                <a:cs typeface="Effra"/>
                <a:sym typeface="Effra"/>
              </a:rPr>
              <a:t>Example</a:t>
            </a:r>
          </a:p>
        </p:txBody>
      </p:sp>
      <p:sp>
        <p:nvSpPr>
          <p:cNvPr id="37" name="Freeform 37">
            <a:extLst>
              <a:ext uri="{FF2B5EF4-FFF2-40B4-BE49-F238E27FC236}">
                <a16:creationId xmlns:a16="http://schemas.microsoft.com/office/drawing/2014/main" id="{CF3CF9F4-7D54-7984-AD0F-083225018CFB}"/>
              </a:ext>
            </a:extLst>
          </p:cNvPr>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l="-198" r="-19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DF3ADFF8-907C-1754-897A-08C381E4A755}"/>
              </a:ext>
            </a:extLst>
          </p:cNvPr>
          <p:cNvPicPr>
            <a:picLocks noChangeAspect="1"/>
          </p:cNvPicPr>
          <p:nvPr/>
        </p:nvPicPr>
        <p:blipFill>
          <a:blip r:embed="rId5"/>
          <a:stretch>
            <a:fillRect/>
          </a:stretch>
        </p:blipFill>
        <p:spPr>
          <a:xfrm>
            <a:off x="760857" y="2876432"/>
            <a:ext cx="5895061" cy="7174137"/>
          </a:xfrm>
          <a:prstGeom prst="rect">
            <a:avLst/>
          </a:prstGeom>
        </p:spPr>
      </p:pic>
      <p:sp>
        <p:nvSpPr>
          <p:cNvPr id="7" name="TextBox 6">
            <a:extLst>
              <a:ext uri="{FF2B5EF4-FFF2-40B4-BE49-F238E27FC236}">
                <a16:creationId xmlns:a16="http://schemas.microsoft.com/office/drawing/2014/main" id="{D999C2DB-9D68-AA02-129B-18842A84AAE0}"/>
              </a:ext>
            </a:extLst>
          </p:cNvPr>
          <p:cNvSpPr txBox="1"/>
          <p:nvPr/>
        </p:nvSpPr>
        <p:spPr>
          <a:xfrm>
            <a:off x="7620000" y="2413825"/>
            <a:ext cx="3460833" cy="6906314"/>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60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Kite</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6000" b="0" i="0" u="none" strike="noStrike" kern="100" cap="none" spc="0" normalizeH="0" baseline="0" noProof="0" dirty="0">
                <a:ln>
                  <a:noFill/>
                </a:ln>
                <a:solidFill>
                  <a:prstClr val="black"/>
                </a:solidFill>
                <a:effectLst/>
                <a:uLnTx/>
                <a:uFillTx/>
                <a:latin typeface="MS Gothic" panose="020B0609070205080204" pitchFamily="49" charset="-128"/>
                <a:ea typeface="Aptos" panose="020B0004020202020204" pitchFamily="34" charset="0"/>
                <a:cs typeface="MS Gothic" panose="020B0609070205080204" pitchFamily="49" charset="-128"/>
              </a:rPr>
              <a:t>凧</a:t>
            </a:r>
            <a:endParaRPr kumimoji="0" lang="en-US" sz="60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6000" b="0" i="0" u="none" strike="noStrike" kern="100" cap="none" spc="0" normalizeH="0" baseline="0" noProof="0" dirty="0">
                <a:ln>
                  <a:noFill/>
                </a:ln>
                <a:solidFill>
                  <a:prstClr val="black"/>
                </a:solidFill>
                <a:effectLst/>
                <a:uLnTx/>
                <a:uFillTx/>
                <a:latin typeface="Malgun Gothic" panose="020B0503020000020004" pitchFamily="34" charset="-127"/>
                <a:ea typeface="Aptos" panose="020B0004020202020204" pitchFamily="34" charset="0"/>
                <a:cs typeface="Malgun Gothic" panose="020B0503020000020004" pitchFamily="34" charset="-127"/>
              </a:rPr>
              <a:t>연</a:t>
            </a:r>
            <a:endParaRPr kumimoji="0" lang="en-US" sz="60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60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Pipa</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60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Cometa</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6000" b="0" i="0" u="none" strike="noStrike" kern="100" cap="none" spc="0" normalizeH="0" baseline="0" noProof="0" dirty="0" err="1">
                <a:ln>
                  <a:noFill/>
                </a:ln>
                <a:solidFill>
                  <a:prstClr val="black"/>
                </a:solidFill>
                <a:effectLst/>
                <a:uLnTx/>
                <a:uFillTx/>
                <a:latin typeface="MS Gothic" panose="020B0609070205080204" pitchFamily="49" charset="-128"/>
                <a:ea typeface="Aptos" panose="020B0004020202020204" pitchFamily="34" charset="0"/>
                <a:cs typeface="MS Gothic" panose="020B0609070205080204" pitchFamily="49" charset="-128"/>
              </a:rPr>
              <a:t>風箏</a:t>
            </a:r>
            <a:endParaRPr kumimoji="0" lang="en-US" sz="60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42816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94FB2-4639-CA37-0170-2881BF7914D8}"/>
            </a:ext>
          </a:extLst>
        </p:cNvPr>
        <p:cNvGrpSpPr/>
        <p:nvPr/>
      </p:nvGrpSpPr>
      <p:grpSpPr>
        <a:xfrm>
          <a:off x="0" y="0"/>
          <a:ext cx="0" cy="0"/>
          <a:chOff x="0" y="0"/>
          <a:chExt cx="0" cy="0"/>
        </a:xfrm>
      </p:grpSpPr>
      <p:sp>
        <p:nvSpPr>
          <p:cNvPr id="41" name="Flowchart: Terminator 40">
            <a:extLst>
              <a:ext uri="{FF2B5EF4-FFF2-40B4-BE49-F238E27FC236}">
                <a16:creationId xmlns:a16="http://schemas.microsoft.com/office/drawing/2014/main" id="{72169610-F5D1-7408-EAE8-4A009B34F679}"/>
              </a:ext>
            </a:extLst>
          </p:cNvPr>
          <p:cNvSpPr/>
          <p:nvPr/>
        </p:nvSpPr>
        <p:spPr>
          <a:xfrm>
            <a:off x="-1447801" y="495300"/>
            <a:ext cx="8305801" cy="2243164"/>
          </a:xfrm>
          <a:prstGeom prst="flowChartTerminator">
            <a:avLst/>
          </a:prstGeom>
          <a:solidFill>
            <a:srgbClr val="76A3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6" name="TextBox 36">
            <a:extLst>
              <a:ext uri="{FF2B5EF4-FFF2-40B4-BE49-F238E27FC236}">
                <a16:creationId xmlns:a16="http://schemas.microsoft.com/office/drawing/2014/main" id="{DF1CEBA5-D0BB-34D5-478A-6D53964E4760}"/>
              </a:ext>
            </a:extLst>
          </p:cNvPr>
          <p:cNvSpPr txBox="1"/>
          <p:nvPr/>
        </p:nvSpPr>
        <p:spPr>
          <a:xfrm>
            <a:off x="760857" y="1181100"/>
            <a:ext cx="4573143" cy="970266"/>
          </a:xfrm>
          <a:prstGeom prst="rect">
            <a:avLst/>
          </a:prstGeom>
        </p:spPr>
        <p:txBody>
          <a:bodyPr wrap="square" lIns="0" tIns="0" rIns="0" bIns="0" rtlCol="0" anchor="t">
            <a:spAutoFit/>
          </a:bodyPr>
          <a:lstStyle/>
          <a:p>
            <a:pPr marL="0" marR="0" lvl="0" indent="0" algn="l" defTabSz="914400" rtl="0" eaLnBrk="1" fontAlgn="auto" latinLnBrk="0" hangingPunct="1">
              <a:lnSpc>
                <a:spcPts val="7475"/>
              </a:lnSpc>
              <a:spcBef>
                <a:spcPts val="0"/>
              </a:spcBef>
              <a:spcAft>
                <a:spcPts val="0"/>
              </a:spcAft>
              <a:buClrTx/>
              <a:buSzTx/>
              <a:buFontTx/>
              <a:buNone/>
              <a:tabLst/>
              <a:defRPr/>
            </a:pPr>
            <a:r>
              <a:rPr kumimoji="0" lang="en-US" sz="8000" b="1" i="0" u="none" strike="noStrike" kern="1200" cap="none" spc="0" normalizeH="0" baseline="0" noProof="0" dirty="0">
                <a:ln>
                  <a:noFill/>
                </a:ln>
                <a:solidFill>
                  <a:prstClr val="white"/>
                </a:solidFill>
                <a:effectLst/>
                <a:uLnTx/>
                <a:uFillTx/>
                <a:latin typeface="Effra"/>
                <a:ea typeface="Effra"/>
                <a:cs typeface="Effra"/>
                <a:sym typeface="Effra"/>
              </a:rPr>
              <a:t>Example</a:t>
            </a:r>
          </a:p>
        </p:txBody>
      </p:sp>
      <p:sp>
        <p:nvSpPr>
          <p:cNvPr id="37" name="Freeform 37">
            <a:extLst>
              <a:ext uri="{FF2B5EF4-FFF2-40B4-BE49-F238E27FC236}">
                <a16:creationId xmlns:a16="http://schemas.microsoft.com/office/drawing/2014/main" id="{6DCD1457-713E-4E76-626C-2C6068EDB43F}"/>
              </a:ext>
            </a:extLst>
          </p:cNvPr>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3"/>
            <a:stretch>
              <a:fillRect l="-198" r="-19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EBA69B95-5C7F-87E2-972C-25086A1282A8}"/>
              </a:ext>
            </a:extLst>
          </p:cNvPr>
          <p:cNvPicPr>
            <a:picLocks noChangeAspect="1"/>
          </p:cNvPicPr>
          <p:nvPr/>
        </p:nvPicPr>
        <p:blipFill>
          <a:blip r:embed="rId4"/>
          <a:stretch>
            <a:fillRect/>
          </a:stretch>
        </p:blipFill>
        <p:spPr>
          <a:xfrm>
            <a:off x="760857" y="2876432"/>
            <a:ext cx="5895061" cy="7174137"/>
          </a:xfrm>
          <a:prstGeom prst="rect">
            <a:avLst/>
          </a:prstGeom>
        </p:spPr>
      </p:pic>
      <p:sp>
        <p:nvSpPr>
          <p:cNvPr id="7" name="TextBox 6">
            <a:extLst>
              <a:ext uri="{FF2B5EF4-FFF2-40B4-BE49-F238E27FC236}">
                <a16:creationId xmlns:a16="http://schemas.microsoft.com/office/drawing/2014/main" id="{F7C85444-9021-E2E3-AFD0-4172F3632B98}"/>
              </a:ext>
            </a:extLst>
          </p:cNvPr>
          <p:cNvSpPr txBox="1"/>
          <p:nvPr/>
        </p:nvSpPr>
        <p:spPr>
          <a:xfrm>
            <a:off x="7620000" y="2413825"/>
            <a:ext cx="3460833" cy="6906314"/>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60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Kite</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6000" b="0" i="0" u="none" strike="noStrike" kern="100" cap="none" spc="0" normalizeH="0" baseline="0" noProof="0" dirty="0">
                <a:ln>
                  <a:noFill/>
                </a:ln>
                <a:solidFill>
                  <a:prstClr val="black"/>
                </a:solidFill>
                <a:effectLst/>
                <a:uLnTx/>
                <a:uFillTx/>
                <a:latin typeface="MS Gothic" panose="020B0609070205080204" pitchFamily="49" charset="-128"/>
                <a:ea typeface="Aptos" panose="020B0004020202020204" pitchFamily="34" charset="0"/>
                <a:cs typeface="MS Gothic" panose="020B0609070205080204" pitchFamily="49" charset="-128"/>
              </a:rPr>
              <a:t>凧</a:t>
            </a:r>
            <a:endParaRPr kumimoji="0" lang="en-US" sz="60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6000" b="0" i="0" u="none" strike="noStrike" kern="100" cap="none" spc="0" normalizeH="0" baseline="0" noProof="0" dirty="0">
                <a:ln>
                  <a:noFill/>
                </a:ln>
                <a:solidFill>
                  <a:prstClr val="black"/>
                </a:solidFill>
                <a:effectLst/>
                <a:uLnTx/>
                <a:uFillTx/>
                <a:latin typeface="Malgun Gothic" panose="020B0503020000020004" pitchFamily="34" charset="-127"/>
                <a:ea typeface="Aptos" panose="020B0004020202020204" pitchFamily="34" charset="0"/>
                <a:cs typeface="Malgun Gothic" panose="020B0503020000020004" pitchFamily="34" charset="-127"/>
              </a:rPr>
              <a:t>연</a:t>
            </a:r>
            <a:endParaRPr kumimoji="0" lang="en-US" sz="60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60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Pipa</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60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Cometa</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6000" b="0" i="0" u="none" strike="noStrike" kern="100" cap="none" spc="0" normalizeH="0" baseline="0" noProof="0" dirty="0" err="1">
                <a:ln>
                  <a:noFill/>
                </a:ln>
                <a:solidFill>
                  <a:prstClr val="black"/>
                </a:solidFill>
                <a:effectLst/>
                <a:uLnTx/>
                <a:uFillTx/>
                <a:latin typeface="MS Gothic" panose="020B0609070205080204" pitchFamily="49" charset="-128"/>
                <a:ea typeface="Aptos" panose="020B0004020202020204" pitchFamily="34" charset="0"/>
                <a:cs typeface="MS Gothic" panose="020B0609070205080204" pitchFamily="49" charset="-128"/>
              </a:rPr>
              <a:t>風箏</a:t>
            </a:r>
            <a:endParaRPr kumimoji="0" lang="en-US" sz="60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54CA5061-75D3-6BF8-09A2-FF92B022768A}"/>
              </a:ext>
            </a:extLst>
          </p:cNvPr>
          <p:cNvPicPr>
            <a:picLocks noChangeAspect="1"/>
          </p:cNvPicPr>
          <p:nvPr/>
        </p:nvPicPr>
        <p:blipFill>
          <a:blip r:embed="rId5"/>
          <a:stretch>
            <a:fillRect/>
          </a:stretch>
        </p:blipFill>
        <p:spPr>
          <a:xfrm>
            <a:off x="11409949" y="1163053"/>
            <a:ext cx="5538788" cy="7552892"/>
          </a:xfrm>
          <a:prstGeom prst="rect">
            <a:avLst/>
          </a:prstGeom>
        </p:spPr>
      </p:pic>
    </p:spTree>
    <p:extLst>
      <p:ext uri="{BB962C8B-B14F-4D97-AF65-F5344CB8AC3E}">
        <p14:creationId xmlns:p14="http://schemas.microsoft.com/office/powerpoint/2010/main" val="3785527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233FD-EF4B-8862-A66B-7DC55D98818E}"/>
            </a:ext>
          </a:extLst>
        </p:cNvPr>
        <p:cNvGrpSpPr/>
        <p:nvPr/>
      </p:nvGrpSpPr>
      <p:grpSpPr>
        <a:xfrm>
          <a:off x="0" y="0"/>
          <a:ext cx="0" cy="0"/>
          <a:chOff x="0" y="0"/>
          <a:chExt cx="0" cy="0"/>
        </a:xfrm>
      </p:grpSpPr>
      <p:sp>
        <p:nvSpPr>
          <p:cNvPr id="41" name="Flowchart: Terminator 40">
            <a:extLst>
              <a:ext uri="{FF2B5EF4-FFF2-40B4-BE49-F238E27FC236}">
                <a16:creationId xmlns:a16="http://schemas.microsoft.com/office/drawing/2014/main" id="{7BF37631-F9B9-D882-65ED-59BC5D71CEE4}"/>
              </a:ext>
            </a:extLst>
          </p:cNvPr>
          <p:cNvSpPr/>
          <p:nvPr/>
        </p:nvSpPr>
        <p:spPr>
          <a:xfrm>
            <a:off x="-1447801" y="266700"/>
            <a:ext cx="12875895" cy="2243164"/>
          </a:xfrm>
          <a:prstGeom prst="flowChartTerminator">
            <a:avLst/>
          </a:prstGeom>
          <a:solidFill>
            <a:srgbClr val="76A3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Freeform 26">
            <a:extLst>
              <a:ext uri="{FF2B5EF4-FFF2-40B4-BE49-F238E27FC236}">
                <a16:creationId xmlns:a16="http://schemas.microsoft.com/office/drawing/2014/main" id="{FAD7A151-6641-6383-493C-7148875AD2A9}"/>
              </a:ext>
            </a:extLst>
          </p:cNvPr>
          <p:cNvSpPr/>
          <p:nvPr/>
        </p:nvSpPr>
        <p:spPr>
          <a:xfrm rot="4750473">
            <a:off x="11618103" y="4778278"/>
            <a:ext cx="7956807" cy="6966368"/>
          </a:xfrm>
          <a:custGeom>
            <a:avLst/>
            <a:gdLst/>
            <a:ahLst/>
            <a:cxnLst/>
            <a:rect l="l" t="t" r="r" b="b"/>
            <a:pathLst>
              <a:path w="7956807" h="6966368">
                <a:moveTo>
                  <a:pt x="0" y="0"/>
                </a:moveTo>
                <a:lnTo>
                  <a:pt x="7956807" y="0"/>
                </a:lnTo>
                <a:lnTo>
                  <a:pt x="7956807" y="6966368"/>
                </a:lnTo>
                <a:lnTo>
                  <a:pt x="0" y="6966368"/>
                </a:lnTo>
                <a:lnTo>
                  <a:pt x="0" y="0"/>
                </a:lnTo>
                <a:close/>
              </a:path>
            </a:pathLst>
          </a:custGeom>
          <a:blipFill>
            <a:blip r:embed="rId3">
              <a:alphaModFix amt="50000"/>
            </a:blip>
            <a:stretch>
              <a:fillRect l="-112996" b="-5204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a:extLst>
              <a:ext uri="{FF2B5EF4-FFF2-40B4-BE49-F238E27FC236}">
                <a16:creationId xmlns:a16="http://schemas.microsoft.com/office/drawing/2014/main" id="{EBF4F08C-FFAC-3552-EFA0-642C41385FB2}"/>
              </a:ext>
            </a:extLst>
          </p:cNvPr>
          <p:cNvSpPr/>
          <p:nvPr/>
        </p:nvSpPr>
        <p:spPr>
          <a:xfrm>
            <a:off x="11080833" y="-606752"/>
            <a:ext cx="7956807" cy="6966368"/>
          </a:xfrm>
          <a:custGeom>
            <a:avLst/>
            <a:gdLst/>
            <a:ahLst/>
            <a:cxnLst/>
            <a:rect l="l" t="t" r="r" b="b"/>
            <a:pathLst>
              <a:path w="7956807" h="6966368">
                <a:moveTo>
                  <a:pt x="0" y="0"/>
                </a:moveTo>
                <a:lnTo>
                  <a:pt x="7956807" y="0"/>
                </a:lnTo>
                <a:lnTo>
                  <a:pt x="7956807" y="6966368"/>
                </a:lnTo>
                <a:lnTo>
                  <a:pt x="0" y="6966368"/>
                </a:lnTo>
                <a:lnTo>
                  <a:pt x="0" y="0"/>
                </a:lnTo>
                <a:close/>
              </a:path>
            </a:pathLst>
          </a:custGeom>
          <a:blipFill>
            <a:blip r:embed="rId3">
              <a:alphaModFix amt="50000"/>
            </a:blip>
            <a:stretch>
              <a:fillRect l="-112996" b="-5204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TextBox 36">
            <a:extLst>
              <a:ext uri="{FF2B5EF4-FFF2-40B4-BE49-F238E27FC236}">
                <a16:creationId xmlns:a16="http://schemas.microsoft.com/office/drawing/2014/main" id="{77AB99BE-6A66-0086-EC16-83FD05079892}"/>
              </a:ext>
            </a:extLst>
          </p:cNvPr>
          <p:cNvSpPr txBox="1"/>
          <p:nvPr/>
        </p:nvSpPr>
        <p:spPr>
          <a:xfrm>
            <a:off x="760857" y="952500"/>
            <a:ext cx="10821543" cy="970266"/>
          </a:xfrm>
          <a:prstGeom prst="rect">
            <a:avLst/>
          </a:prstGeom>
        </p:spPr>
        <p:txBody>
          <a:bodyPr wrap="square" lIns="0" tIns="0" rIns="0" bIns="0" rtlCol="0" anchor="t">
            <a:spAutoFit/>
          </a:bodyPr>
          <a:lstStyle/>
          <a:p>
            <a:pPr marL="0" marR="0" lvl="0" indent="0" algn="l" defTabSz="914400" rtl="0" eaLnBrk="1" fontAlgn="auto" latinLnBrk="0" hangingPunct="1">
              <a:lnSpc>
                <a:spcPts val="7475"/>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Effra"/>
                <a:ea typeface="Effra"/>
                <a:cs typeface="Effra"/>
                <a:sym typeface="Effra"/>
              </a:rPr>
              <a:t>Speakers and Builders</a:t>
            </a:r>
          </a:p>
        </p:txBody>
      </p:sp>
      <p:sp>
        <p:nvSpPr>
          <p:cNvPr id="37" name="Freeform 37">
            <a:extLst>
              <a:ext uri="{FF2B5EF4-FFF2-40B4-BE49-F238E27FC236}">
                <a16:creationId xmlns:a16="http://schemas.microsoft.com/office/drawing/2014/main" id="{D9CE95B9-CBBF-155E-63F1-1F5C7D01CE00}"/>
              </a:ext>
            </a:extLst>
          </p:cNvPr>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l="-198" r="-19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TextBox 2">
            <a:extLst>
              <a:ext uri="{FF2B5EF4-FFF2-40B4-BE49-F238E27FC236}">
                <a16:creationId xmlns:a16="http://schemas.microsoft.com/office/drawing/2014/main" id="{7C7A2E18-62EE-384E-91CE-445CD2AF3904}"/>
              </a:ext>
            </a:extLst>
          </p:cNvPr>
          <p:cNvSpPr txBox="1"/>
          <p:nvPr/>
        </p:nvSpPr>
        <p:spPr>
          <a:xfrm>
            <a:off x="760857" y="3390900"/>
            <a:ext cx="15244252" cy="5509200"/>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400" b="0" i="0" u="none" strike="noStrike" kern="1200" cap="none" spc="0" normalizeH="0" baseline="0" noProof="0" dirty="0">
                <a:ln>
                  <a:noFill/>
                </a:ln>
                <a:solidFill>
                  <a:srgbClr val="78388E"/>
                </a:solidFill>
                <a:effectLst/>
                <a:uLnTx/>
                <a:uFillTx/>
                <a:latin typeface="Calibri"/>
                <a:ea typeface="+mn-ea"/>
                <a:cs typeface="+mn-cs"/>
              </a:rPr>
              <a:t>Speaker cannot touch the materials.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4400" b="0" i="0" u="none" strike="noStrike" kern="1200" cap="none" spc="0" normalizeH="0" baseline="0" noProof="0" dirty="0">
              <a:ln>
                <a:noFill/>
              </a:ln>
              <a:solidFill>
                <a:srgbClr val="78388E"/>
              </a:solidFill>
              <a:effectLst/>
              <a:uLnTx/>
              <a:uFillTx/>
              <a:latin typeface="Calibri"/>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400" b="0" i="0" u="none" strike="noStrike" kern="1200" cap="none" spc="0" normalizeH="0" baseline="0" noProof="0" dirty="0">
                <a:ln>
                  <a:noFill/>
                </a:ln>
                <a:solidFill>
                  <a:srgbClr val="78388E"/>
                </a:solidFill>
                <a:effectLst/>
                <a:uLnTx/>
                <a:uFillTx/>
                <a:latin typeface="Calibri"/>
                <a:ea typeface="+mn-ea"/>
                <a:cs typeface="+mn-cs"/>
              </a:rPr>
              <a:t>Builders cannot look at the pictures.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4400" b="0" i="0" u="none" strike="noStrike" kern="1200" cap="none" spc="0" normalizeH="0" baseline="0" noProof="0" dirty="0">
              <a:ln>
                <a:noFill/>
              </a:ln>
              <a:solidFill>
                <a:srgbClr val="78388E"/>
              </a:solidFill>
              <a:effectLst/>
              <a:uLnTx/>
              <a:uFillTx/>
              <a:latin typeface="Calibri"/>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400" b="0" i="0" u="none" strike="noStrike" kern="1200" cap="none" spc="0" normalizeH="0" baseline="0" noProof="0" dirty="0">
                <a:ln>
                  <a:noFill/>
                </a:ln>
                <a:solidFill>
                  <a:srgbClr val="78388E"/>
                </a:solidFill>
                <a:effectLst/>
                <a:uLnTx/>
                <a:uFillTx/>
                <a:latin typeface="Calibri"/>
                <a:ea typeface="+mn-ea"/>
                <a:cs typeface="+mn-cs"/>
              </a:rPr>
              <a:t>Everyone should participate.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4400" b="0" i="0" u="none" strike="noStrike" kern="1200" cap="none" spc="0" normalizeH="0" baseline="0" noProof="0" dirty="0">
              <a:ln>
                <a:noFill/>
              </a:ln>
              <a:solidFill>
                <a:srgbClr val="78388E"/>
              </a:solidFill>
              <a:effectLst/>
              <a:uLnTx/>
              <a:uFillTx/>
              <a:latin typeface="Calibri"/>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400" b="0" i="0" u="none" strike="noStrike" kern="1200" cap="none" spc="0" normalizeH="0" baseline="0" noProof="0" dirty="0">
                <a:ln>
                  <a:noFill/>
                </a:ln>
                <a:solidFill>
                  <a:srgbClr val="78388E"/>
                </a:solidFill>
                <a:effectLst/>
                <a:uLnTx/>
                <a:uFillTx/>
                <a:latin typeface="Calibri"/>
                <a:ea typeface="+mn-ea"/>
                <a:cs typeface="+mn-cs"/>
              </a:rPr>
              <a:t>Communication is key – not perfection.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srgbClr val="78388E"/>
              </a:solidFill>
              <a:effectLst/>
              <a:uLnTx/>
              <a:uFillTx/>
              <a:latin typeface="Calibri"/>
              <a:ea typeface="+mn-ea"/>
              <a:cs typeface="+mn-cs"/>
            </a:endParaRPr>
          </a:p>
        </p:txBody>
      </p:sp>
      <p:sp>
        <p:nvSpPr>
          <p:cNvPr id="6" name="Rectangle 1">
            <a:extLst>
              <a:ext uri="{FF2B5EF4-FFF2-40B4-BE49-F238E27FC236}">
                <a16:creationId xmlns:a16="http://schemas.microsoft.com/office/drawing/2014/main" id="{39F32271-1DDD-A65B-E490-81ADB036F973}"/>
              </a:ext>
            </a:extLst>
          </p:cNvPr>
          <p:cNvSpPr>
            <a:spLocks noChangeArrowheads="1"/>
          </p:cNvSpPr>
          <p:nvPr/>
        </p:nvSpPr>
        <p:spPr bwMode="auto">
          <a:xfrm>
            <a:off x="11080833" y="2722423"/>
            <a:ext cx="5191245" cy="5250203"/>
          </a:xfrm>
          <a:prstGeom prst="ellipse">
            <a:avLst/>
          </a:prstGeom>
          <a:solidFill>
            <a:schemeClr val="tx2">
              <a:lumMod val="60000"/>
              <a:lumOff val="40000"/>
              <a:alpha val="75000"/>
            </a:schemeClr>
          </a:solidFill>
          <a:ln w="57150">
            <a:solidFill>
              <a:schemeClr val="tx2">
                <a:lumMod val="60000"/>
                <a:lumOff val="40000"/>
                <a:alpha val="75000"/>
              </a:schemeClr>
            </a:solidFill>
            <a:miter lim="800000"/>
            <a:headEnd/>
            <a:tailEnd/>
          </a:ln>
          <a:effectLst/>
        </p:spPr>
        <p:txBody>
          <a:bodyPr vert="horz" wrap="square" lIns="91440" tIns="45720" rIns="91440" bIns="45720" numCol="1" anchor="ctr" anchorCtr="0" compatLnSpc="1">
            <a:prstTxWarp prst="textNoShape">
              <a:avLst/>
            </a:prstTxWarp>
            <a:noAutofit/>
          </a:bodyPr>
          <a:lstStyle/>
          <a:p>
            <a:pPr marL="0" marR="0" lvl="0" indent="0" algn="ctr" defTabSz="914400" rtl="0" eaLnBrk="1" fontAlgn="base" latinLnBrk="0" hangingPunct="1">
              <a:lnSpc>
                <a:spcPct val="100000"/>
              </a:lnSpc>
              <a:spcBef>
                <a:spcPct val="0"/>
              </a:spcBef>
              <a:spcAft>
                <a:spcPts val="0"/>
              </a:spcAft>
              <a:buClrTx/>
              <a:buSzTx/>
              <a:buFontTx/>
              <a:buNone/>
              <a:tabLst>
                <a:tab pos="727075" algn="l"/>
              </a:tabLst>
              <a:defRPr/>
            </a:pPr>
            <a:r>
              <a:rPr kumimoji="0" lang="en-US" sz="4800" b="1" i="0" u="none" strike="noStrike" kern="1200" cap="none" spc="0" normalizeH="0" baseline="0" noProof="0" dirty="0">
                <a:ln>
                  <a:noFill/>
                </a:ln>
                <a:solidFill>
                  <a:prstClr val="white"/>
                </a:solidFill>
                <a:effectLst/>
                <a:uLnTx/>
                <a:uFillTx/>
                <a:latin typeface="Calibri" pitchFamily="34" charset="0"/>
                <a:ea typeface="Times New Roman" pitchFamily="18" charset="0"/>
                <a:cs typeface="Times New Roman" pitchFamily="18" charset="0"/>
              </a:rPr>
              <a:t>Rotate Speaker once a picture is complete.</a:t>
            </a:r>
          </a:p>
        </p:txBody>
      </p:sp>
    </p:spTree>
    <p:extLst>
      <p:ext uri="{BB962C8B-B14F-4D97-AF65-F5344CB8AC3E}">
        <p14:creationId xmlns:p14="http://schemas.microsoft.com/office/powerpoint/2010/main" val="3156514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rgbClr val="6599D1">
                <a:alpha val="100000"/>
              </a:srgbClr>
            </a:gs>
            <a:gs pos="100000">
              <a:srgbClr val="DB5E5B">
                <a:alpha val="100000"/>
              </a:srgbClr>
            </a:gs>
          </a:gsLst>
          <a:lin ang="0"/>
        </a:gradFill>
        <a:effectLst/>
      </p:bgPr>
    </p:bg>
    <p:spTree>
      <p:nvGrpSpPr>
        <p:cNvPr id="1" name="">
          <a:extLst>
            <a:ext uri="{FF2B5EF4-FFF2-40B4-BE49-F238E27FC236}">
              <a16:creationId xmlns:a16="http://schemas.microsoft.com/office/drawing/2014/main" id="{C6470A54-3609-77A2-2D23-66CB928968ED}"/>
            </a:ext>
          </a:extLst>
        </p:cNvPr>
        <p:cNvGrpSpPr/>
        <p:nvPr/>
      </p:nvGrpSpPr>
      <p:grpSpPr>
        <a:xfrm>
          <a:off x="0" y="0"/>
          <a:ext cx="0" cy="0"/>
          <a:chOff x="0" y="0"/>
          <a:chExt cx="0" cy="0"/>
        </a:xfrm>
      </p:grpSpPr>
      <p:sp>
        <p:nvSpPr>
          <p:cNvPr id="12" name="Freeform 4">
            <a:extLst>
              <a:ext uri="{FF2B5EF4-FFF2-40B4-BE49-F238E27FC236}">
                <a16:creationId xmlns:a16="http://schemas.microsoft.com/office/drawing/2014/main" id="{8A376F9A-7E4C-9448-A97E-28DF0B9B29E3}"/>
              </a:ext>
            </a:extLst>
          </p:cNvPr>
          <p:cNvSpPr/>
          <p:nvPr/>
        </p:nvSpPr>
        <p:spPr>
          <a:xfrm>
            <a:off x="15345606" y="91954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3"/>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28" name="Picture 27">
            <a:extLst>
              <a:ext uri="{FF2B5EF4-FFF2-40B4-BE49-F238E27FC236}">
                <a16:creationId xmlns:a16="http://schemas.microsoft.com/office/drawing/2014/main" id="{01FC67B9-CA19-DEF3-EAB1-CB58670048DB}"/>
              </a:ext>
            </a:extLst>
          </p:cNvPr>
          <p:cNvPicPr>
            <a:picLocks noChangeAspect="1"/>
          </p:cNvPicPr>
          <p:nvPr/>
        </p:nvPicPr>
        <p:blipFill rotWithShape="1">
          <a:blip r:embed="rId4"/>
          <a:srcRect l="7121" t="1" r="7123" b="-2"/>
          <a:stretch>
            <a:fillRect/>
          </a:stretch>
        </p:blipFill>
        <p:spPr>
          <a:xfrm>
            <a:off x="9974119" y="5494020"/>
            <a:ext cx="3657600" cy="3657600"/>
          </a:xfrm>
          <a:prstGeom prst="ellipse">
            <a:avLst/>
          </a:prstGeom>
          <a:ln w="57150">
            <a:solidFill>
              <a:srgbClr val="78388E"/>
            </a:solidFill>
          </a:ln>
        </p:spPr>
      </p:pic>
      <p:pic>
        <p:nvPicPr>
          <p:cNvPr id="30" name="Picture 29">
            <a:extLst>
              <a:ext uri="{FF2B5EF4-FFF2-40B4-BE49-F238E27FC236}">
                <a16:creationId xmlns:a16="http://schemas.microsoft.com/office/drawing/2014/main" id="{B10848B3-4F86-9C20-73FC-293D0EF86C72}"/>
              </a:ext>
            </a:extLst>
          </p:cNvPr>
          <p:cNvPicPr>
            <a:picLocks noChangeAspect="1"/>
          </p:cNvPicPr>
          <p:nvPr/>
        </p:nvPicPr>
        <p:blipFill rotWithShape="1">
          <a:blip r:embed="rId5"/>
          <a:srcRect l="13756" r="13756"/>
          <a:stretch>
            <a:fillRect/>
          </a:stretch>
        </p:blipFill>
        <p:spPr>
          <a:xfrm>
            <a:off x="4602633" y="5537831"/>
            <a:ext cx="3657600" cy="3657600"/>
          </a:xfrm>
          <a:prstGeom prst="ellipse">
            <a:avLst/>
          </a:prstGeom>
          <a:ln w="57150">
            <a:solidFill>
              <a:srgbClr val="78388E"/>
            </a:solidFill>
          </a:ln>
        </p:spPr>
      </p:pic>
      <p:pic>
        <p:nvPicPr>
          <p:cNvPr id="32" name="Picture 31">
            <a:extLst>
              <a:ext uri="{FF2B5EF4-FFF2-40B4-BE49-F238E27FC236}">
                <a16:creationId xmlns:a16="http://schemas.microsoft.com/office/drawing/2014/main" id="{D86687CD-2C64-0FEE-56F7-8861811FE646}"/>
              </a:ext>
            </a:extLst>
          </p:cNvPr>
          <p:cNvPicPr>
            <a:picLocks noChangeAspect="1"/>
          </p:cNvPicPr>
          <p:nvPr/>
        </p:nvPicPr>
        <p:blipFill rotWithShape="1">
          <a:blip r:embed="rId6"/>
          <a:srcRect l="10590" r="10590"/>
          <a:stretch>
            <a:fillRect/>
          </a:stretch>
        </p:blipFill>
        <p:spPr>
          <a:xfrm>
            <a:off x="11892027" y="1104900"/>
            <a:ext cx="3657600" cy="3657600"/>
          </a:xfrm>
          <a:prstGeom prst="ellipse">
            <a:avLst/>
          </a:prstGeom>
          <a:ln w="57150">
            <a:solidFill>
              <a:srgbClr val="78388E"/>
            </a:solidFill>
          </a:ln>
        </p:spPr>
      </p:pic>
      <p:pic>
        <p:nvPicPr>
          <p:cNvPr id="36" name="Picture 35">
            <a:extLst>
              <a:ext uri="{FF2B5EF4-FFF2-40B4-BE49-F238E27FC236}">
                <a16:creationId xmlns:a16="http://schemas.microsoft.com/office/drawing/2014/main" id="{762823DD-36E0-C5AF-47C5-BA36B6B546AD}"/>
              </a:ext>
            </a:extLst>
          </p:cNvPr>
          <p:cNvPicPr>
            <a:picLocks noChangeAspect="1"/>
          </p:cNvPicPr>
          <p:nvPr/>
        </p:nvPicPr>
        <p:blipFill rotWithShape="1">
          <a:blip r:embed="rId7"/>
          <a:srcRect l="5074" r="5074"/>
          <a:stretch>
            <a:fillRect/>
          </a:stretch>
        </p:blipFill>
        <p:spPr>
          <a:xfrm>
            <a:off x="7010400" y="1333500"/>
            <a:ext cx="3657600" cy="3657600"/>
          </a:xfrm>
          <a:prstGeom prst="ellipse">
            <a:avLst/>
          </a:prstGeom>
          <a:ln w="57150">
            <a:solidFill>
              <a:srgbClr val="78388E"/>
            </a:solidFill>
          </a:ln>
        </p:spPr>
      </p:pic>
      <p:pic>
        <p:nvPicPr>
          <p:cNvPr id="38" name="Picture 37">
            <a:extLst>
              <a:ext uri="{FF2B5EF4-FFF2-40B4-BE49-F238E27FC236}">
                <a16:creationId xmlns:a16="http://schemas.microsoft.com/office/drawing/2014/main" id="{BC0E9257-51D9-0550-7617-17938A8A62F9}"/>
              </a:ext>
            </a:extLst>
          </p:cNvPr>
          <p:cNvPicPr>
            <a:picLocks noChangeAspect="1"/>
          </p:cNvPicPr>
          <p:nvPr/>
        </p:nvPicPr>
        <p:blipFill rotWithShape="1">
          <a:blip r:embed="rId8"/>
          <a:srcRect l="5423" r="5423"/>
          <a:stretch>
            <a:fillRect/>
          </a:stretch>
        </p:blipFill>
        <p:spPr>
          <a:xfrm>
            <a:off x="2128773" y="1333500"/>
            <a:ext cx="3657600" cy="3657600"/>
          </a:xfrm>
          <a:prstGeom prst="ellipse">
            <a:avLst/>
          </a:prstGeom>
          <a:ln w="57150">
            <a:solidFill>
              <a:srgbClr val="78388E"/>
            </a:solidFill>
          </a:ln>
        </p:spPr>
      </p:pic>
    </p:spTree>
    <p:extLst>
      <p:ext uri="{BB962C8B-B14F-4D97-AF65-F5344CB8AC3E}">
        <p14:creationId xmlns:p14="http://schemas.microsoft.com/office/powerpoint/2010/main" val="2354082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rgbClr val="6599D1">
                <a:alpha val="100000"/>
              </a:srgbClr>
            </a:gs>
            <a:gs pos="100000">
              <a:srgbClr val="DB5E5B">
                <a:alpha val="100000"/>
              </a:srgbClr>
            </a:gs>
          </a:gsLst>
          <a:lin ang="0"/>
        </a:gradFill>
        <a:effectLst/>
      </p:bgPr>
    </p:bg>
    <p:spTree>
      <p:nvGrpSpPr>
        <p:cNvPr id="1" name="">
          <a:extLst>
            <a:ext uri="{FF2B5EF4-FFF2-40B4-BE49-F238E27FC236}">
              <a16:creationId xmlns:a16="http://schemas.microsoft.com/office/drawing/2014/main" id="{5FD0114A-E054-37E7-9651-BD11ADEA2233}"/>
            </a:ext>
          </a:extLst>
        </p:cNvPr>
        <p:cNvGrpSpPr/>
        <p:nvPr/>
      </p:nvGrpSpPr>
      <p:grpSpPr>
        <a:xfrm>
          <a:off x="0" y="0"/>
          <a:ext cx="0" cy="0"/>
          <a:chOff x="0" y="0"/>
          <a:chExt cx="0" cy="0"/>
        </a:xfrm>
      </p:grpSpPr>
      <p:sp>
        <p:nvSpPr>
          <p:cNvPr id="12" name="Freeform 4">
            <a:extLst>
              <a:ext uri="{FF2B5EF4-FFF2-40B4-BE49-F238E27FC236}">
                <a16:creationId xmlns:a16="http://schemas.microsoft.com/office/drawing/2014/main" id="{CE5F447B-006A-3EA4-BDE3-14B986A3F780}"/>
              </a:ext>
            </a:extLst>
          </p:cNvPr>
          <p:cNvSpPr/>
          <p:nvPr/>
        </p:nvSpPr>
        <p:spPr>
          <a:xfrm>
            <a:off x="15345606" y="91954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3"/>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5">
            <a:extLst>
              <a:ext uri="{FF2B5EF4-FFF2-40B4-BE49-F238E27FC236}">
                <a16:creationId xmlns:a16="http://schemas.microsoft.com/office/drawing/2014/main" id="{22317E53-9EB0-65C3-D634-48EBC27B19CD}"/>
              </a:ext>
            </a:extLst>
          </p:cNvPr>
          <p:cNvSpPr/>
          <p:nvPr/>
        </p:nvSpPr>
        <p:spPr>
          <a:xfrm>
            <a:off x="0" y="543904"/>
            <a:ext cx="18288000" cy="9743096"/>
          </a:xfrm>
          <a:custGeom>
            <a:avLst/>
            <a:gdLst/>
            <a:ahLst/>
            <a:cxnLst/>
            <a:rect l="l" t="t" r="r" b="b"/>
            <a:pathLst>
              <a:path w="18288000" h="9743096">
                <a:moveTo>
                  <a:pt x="0" y="0"/>
                </a:moveTo>
                <a:lnTo>
                  <a:pt x="18288000" y="0"/>
                </a:lnTo>
                <a:lnTo>
                  <a:pt x="18288000" y="9743096"/>
                </a:lnTo>
                <a:lnTo>
                  <a:pt x="0" y="9743096"/>
                </a:lnTo>
                <a:lnTo>
                  <a:pt x="0" y="0"/>
                </a:lnTo>
                <a:close/>
              </a:path>
            </a:pathLst>
          </a:custGeom>
          <a:blipFill>
            <a:blip r:embed="rId4">
              <a:alphaModFix amt="19999"/>
            </a:blip>
            <a:stretch>
              <a:fillRect l="-1724" r="-172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3">
            <a:extLst>
              <a:ext uri="{FF2B5EF4-FFF2-40B4-BE49-F238E27FC236}">
                <a16:creationId xmlns:a16="http://schemas.microsoft.com/office/drawing/2014/main" id="{7549A884-6418-34D8-7401-C70F43038051}"/>
              </a:ext>
            </a:extLst>
          </p:cNvPr>
          <p:cNvSpPr txBox="1"/>
          <p:nvPr/>
        </p:nvSpPr>
        <p:spPr>
          <a:xfrm>
            <a:off x="0" y="5448300"/>
            <a:ext cx="18288000" cy="1446550"/>
          </a:xfrm>
          <a:prstGeom prst="rect">
            <a:avLst/>
          </a:prstGeom>
          <a:noFill/>
        </p:spPr>
        <p:txBody>
          <a:bodyPr wrap="square" rtlCol="0">
            <a:spAutoFit/>
          </a:bodyPr>
          <a:lstStyle/>
          <a:p>
            <a:pPr algn="ctr"/>
            <a:r>
              <a:rPr lang="en-US" sz="8800" dirty="0">
                <a:solidFill>
                  <a:schemeClr val="bg1"/>
                </a:solidFill>
              </a:rPr>
              <a:t>Communication    Trust    Partnership</a:t>
            </a:r>
          </a:p>
        </p:txBody>
      </p:sp>
    </p:spTree>
    <p:extLst>
      <p:ext uri="{BB962C8B-B14F-4D97-AF65-F5344CB8AC3E}">
        <p14:creationId xmlns:p14="http://schemas.microsoft.com/office/powerpoint/2010/main" val="3248497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554889" y="-2273941"/>
            <a:ext cx="16101610" cy="16101610"/>
          </a:xfrm>
          <a:custGeom>
            <a:avLst/>
            <a:gdLst/>
            <a:ahLst/>
            <a:cxnLst/>
            <a:rect l="l" t="t" r="r" b="b"/>
            <a:pathLst>
              <a:path w="16101610" h="16101610">
                <a:moveTo>
                  <a:pt x="0" y="0"/>
                </a:moveTo>
                <a:lnTo>
                  <a:pt x="16101611" y="0"/>
                </a:lnTo>
                <a:lnTo>
                  <a:pt x="16101611" y="16101610"/>
                </a:lnTo>
                <a:lnTo>
                  <a:pt x="0" y="16101610"/>
                </a:lnTo>
                <a:lnTo>
                  <a:pt x="0" y="0"/>
                </a:lnTo>
                <a:close/>
              </a:path>
            </a:pathLst>
          </a:custGeom>
          <a:blipFill>
            <a:blip>
              <a:alphaModFix amt="6000"/>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4"/>
                </a:ext>
              </a:extLst>
            </a:blip>
            <a:stretch>
              <a:fillRect l="-151" r="-151"/>
            </a:stretch>
          </a:blipFill>
        </p:spPr>
        <p:txBody>
          <a:bodyPr/>
          <a:lstStyle/>
          <a:p>
            <a:endParaRPr lang="en-US"/>
          </a:p>
        </p:txBody>
      </p:sp>
      <p:sp>
        <p:nvSpPr>
          <p:cNvPr id="4" name="Freeform 4"/>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5" name="Group 5"/>
          <p:cNvGrpSpPr/>
          <p:nvPr/>
        </p:nvGrpSpPr>
        <p:grpSpPr>
          <a:xfrm>
            <a:off x="12761165" y="607327"/>
            <a:ext cx="4631485" cy="4631485"/>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t="-20694" b="-20694"/>
              </a:stretch>
            </a:blipFill>
            <a:ln w="142875" cap="sq">
              <a:solidFill>
                <a:srgbClr val="FFFFFF"/>
              </a:solidFill>
              <a:prstDash val="solid"/>
              <a:miter/>
            </a:ln>
          </p:spPr>
          <p:txBody>
            <a:bodyPr/>
            <a:lstStyle/>
            <a:p>
              <a:endParaRPr lang="en-US"/>
            </a:p>
          </p:txBody>
        </p:sp>
      </p:grpSp>
      <p:sp>
        <p:nvSpPr>
          <p:cNvPr id="7" name="Freeform 7"/>
          <p:cNvSpPr/>
          <p:nvPr/>
        </p:nvSpPr>
        <p:spPr>
          <a:xfrm>
            <a:off x="14846054" y="8765922"/>
            <a:ext cx="2413246" cy="554217"/>
          </a:xfrm>
          <a:custGeom>
            <a:avLst/>
            <a:gdLst/>
            <a:ahLst/>
            <a:cxnLst/>
            <a:rect l="l" t="t" r="r" b="b"/>
            <a:pathLst>
              <a:path w="2413246" h="554217">
                <a:moveTo>
                  <a:pt x="0" y="0"/>
                </a:moveTo>
                <a:lnTo>
                  <a:pt x="2413246" y="0"/>
                </a:lnTo>
                <a:lnTo>
                  <a:pt x="2413246" y="554218"/>
                </a:lnTo>
                <a:lnTo>
                  <a:pt x="0" y="554218"/>
                </a:lnTo>
                <a:lnTo>
                  <a:pt x="0" y="0"/>
                </a:lnTo>
                <a:close/>
              </a:path>
            </a:pathLst>
          </a:custGeom>
          <a:blipFill>
            <a:blip r:embed="rId7"/>
            <a:stretch>
              <a:fillRect t="-74" b="-74"/>
            </a:stretch>
          </a:blipFill>
        </p:spPr>
        <p:txBody>
          <a:bodyPr/>
          <a:lstStyle/>
          <a:p>
            <a:endParaRPr lang="en-US"/>
          </a:p>
        </p:txBody>
      </p:sp>
      <p:sp>
        <p:nvSpPr>
          <p:cNvPr id="8" name="Freeform 8"/>
          <p:cNvSpPr/>
          <p:nvPr/>
        </p:nvSpPr>
        <p:spPr>
          <a:xfrm rot="-1107443">
            <a:off x="-2537058" y="-695764"/>
            <a:ext cx="13220811" cy="3450320"/>
          </a:xfrm>
          <a:custGeom>
            <a:avLst/>
            <a:gdLst/>
            <a:ahLst/>
            <a:cxnLst/>
            <a:rect l="l" t="t" r="r" b="b"/>
            <a:pathLst>
              <a:path w="13220811" h="3450320">
                <a:moveTo>
                  <a:pt x="0" y="0"/>
                </a:moveTo>
                <a:lnTo>
                  <a:pt x="13220810" y="0"/>
                </a:lnTo>
                <a:lnTo>
                  <a:pt x="13220810" y="3450320"/>
                </a:lnTo>
                <a:lnTo>
                  <a:pt x="0" y="345032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TextBox 9"/>
          <p:cNvSpPr txBox="1"/>
          <p:nvPr/>
        </p:nvSpPr>
        <p:spPr>
          <a:xfrm>
            <a:off x="13182696" y="5486343"/>
            <a:ext cx="8153208" cy="590566"/>
          </a:xfrm>
          <a:prstGeom prst="rect">
            <a:avLst/>
          </a:prstGeom>
        </p:spPr>
        <p:txBody>
          <a:bodyPr lIns="0" tIns="0" rIns="0" bIns="0" rtlCol="0" anchor="t">
            <a:spAutoFit/>
          </a:bodyPr>
          <a:lstStyle/>
          <a:p>
            <a:pPr algn="just">
              <a:lnSpc>
                <a:spcPts val="4799"/>
              </a:lnSpc>
            </a:pPr>
            <a:r>
              <a:rPr lang="en-US" sz="4000" b="1">
                <a:solidFill>
                  <a:srgbClr val="FFFFFF"/>
                </a:solidFill>
                <a:latin typeface="Verdana Bold"/>
                <a:ea typeface="Verdana Bold"/>
                <a:cs typeface="Verdana Bold"/>
                <a:sym typeface="Verdana Bold"/>
              </a:rPr>
              <a:t>Madoka Ushio</a:t>
            </a:r>
          </a:p>
        </p:txBody>
      </p:sp>
      <p:sp>
        <p:nvSpPr>
          <p:cNvPr id="10" name="TextBox 10"/>
          <p:cNvSpPr txBox="1"/>
          <p:nvPr/>
        </p:nvSpPr>
        <p:spPr>
          <a:xfrm>
            <a:off x="13228141" y="6067385"/>
            <a:ext cx="4031159" cy="422274"/>
          </a:xfrm>
          <a:prstGeom prst="rect">
            <a:avLst/>
          </a:prstGeom>
        </p:spPr>
        <p:txBody>
          <a:bodyPr lIns="0" tIns="0" rIns="0" bIns="0" rtlCol="0" anchor="t">
            <a:spAutoFit/>
          </a:bodyPr>
          <a:lstStyle/>
          <a:p>
            <a:pPr algn="l">
              <a:lnSpc>
                <a:spcPts val="3500"/>
              </a:lnSpc>
            </a:pPr>
            <a:r>
              <a:rPr lang="en-US" sz="2500">
                <a:solidFill>
                  <a:srgbClr val="FFFFFF"/>
                </a:solidFill>
                <a:latin typeface="Verdana"/>
                <a:ea typeface="Verdana"/>
                <a:cs typeface="Verdana"/>
                <a:sym typeface="Verdana"/>
              </a:rPr>
              <a:t>2026-2027 SIA President</a:t>
            </a:r>
          </a:p>
        </p:txBody>
      </p:sp>
      <p:sp>
        <p:nvSpPr>
          <p:cNvPr id="12" name="TextBox 12"/>
          <p:cNvSpPr txBox="1"/>
          <p:nvPr/>
        </p:nvSpPr>
        <p:spPr>
          <a:xfrm>
            <a:off x="4583917" y="723900"/>
            <a:ext cx="5626883" cy="9003106"/>
          </a:xfrm>
          <a:prstGeom prst="rect">
            <a:avLst/>
          </a:prstGeom>
        </p:spPr>
        <p:txBody>
          <a:bodyPr wrap="square" lIns="0" tIns="0" rIns="0" bIns="0" rtlCol="0" anchor="t">
            <a:spAutoFit/>
          </a:bodyPr>
          <a:lstStyle/>
          <a:p>
            <a:pPr algn="ctr">
              <a:lnSpc>
                <a:spcPts val="11999"/>
              </a:lnSpc>
            </a:pPr>
            <a:r>
              <a:rPr lang="en-US" sz="5400" b="1" dirty="0">
                <a:solidFill>
                  <a:srgbClr val="518BC9"/>
                </a:solidFill>
                <a:latin typeface="Verdana Bold"/>
                <a:ea typeface="Verdana Bold"/>
                <a:cs typeface="Verdana Bold"/>
                <a:sym typeface="Verdana Bold"/>
              </a:rPr>
              <a:t>Welcome</a:t>
            </a:r>
          </a:p>
          <a:p>
            <a:pPr algn="ctr">
              <a:lnSpc>
                <a:spcPts val="11999"/>
              </a:lnSpc>
            </a:pPr>
            <a:r>
              <a:rPr lang="en-US" sz="5400" b="1" dirty="0" err="1">
                <a:solidFill>
                  <a:srgbClr val="518BC9"/>
                </a:solidFill>
                <a:latin typeface="Verdana Bold"/>
                <a:ea typeface="Verdana Bold"/>
                <a:sym typeface="Verdana Bold"/>
              </a:rPr>
              <a:t>환영합니다</a:t>
            </a:r>
            <a:r>
              <a:rPr lang="en-US" sz="5400" b="1" dirty="0">
                <a:solidFill>
                  <a:srgbClr val="518BC9"/>
                </a:solidFill>
                <a:latin typeface="Verdana Bold"/>
                <a:ea typeface="Verdana Bold"/>
                <a:sym typeface="Verdana Bold"/>
              </a:rPr>
              <a:t>!</a:t>
            </a:r>
          </a:p>
          <a:p>
            <a:pPr algn="ctr">
              <a:lnSpc>
                <a:spcPts val="11999"/>
              </a:lnSpc>
              <a:spcBef>
                <a:spcPct val="0"/>
              </a:spcBef>
            </a:pPr>
            <a:r>
              <a:rPr lang="en-US" sz="5400" b="1" dirty="0" err="1">
                <a:solidFill>
                  <a:srgbClr val="518BC9"/>
                </a:solidFill>
                <a:latin typeface="Verdana Bold"/>
                <a:ea typeface="Verdana Bold"/>
                <a:cs typeface="Verdana Bold"/>
                <a:sym typeface="Verdana Bold"/>
              </a:rPr>
              <a:t>Bienvenidas</a:t>
            </a:r>
            <a:endParaRPr lang="en-US" sz="5400" b="1" dirty="0">
              <a:solidFill>
                <a:srgbClr val="518BC9"/>
              </a:solidFill>
              <a:latin typeface="Verdana Bold"/>
              <a:ea typeface="Verdana Bold"/>
              <a:cs typeface="Verdana Bold"/>
              <a:sym typeface="Verdana Bold"/>
            </a:endParaRPr>
          </a:p>
          <a:p>
            <a:pPr algn="ctr">
              <a:lnSpc>
                <a:spcPts val="11999"/>
              </a:lnSpc>
              <a:spcBef>
                <a:spcPct val="0"/>
              </a:spcBef>
            </a:pPr>
            <a:r>
              <a:rPr lang="en-US" sz="5400" b="1" dirty="0">
                <a:solidFill>
                  <a:srgbClr val="518BC9"/>
                </a:solidFill>
                <a:latin typeface="Verdana Bold"/>
                <a:ea typeface="Verdana Bold"/>
                <a:cs typeface="Verdana Bold"/>
                <a:sym typeface="Verdana Bold"/>
              </a:rPr>
              <a:t>Bem-</a:t>
            </a:r>
            <a:r>
              <a:rPr lang="en-US" sz="5400" b="1" dirty="0" err="1">
                <a:solidFill>
                  <a:srgbClr val="518BC9"/>
                </a:solidFill>
                <a:latin typeface="Verdana Bold"/>
                <a:ea typeface="Verdana Bold"/>
                <a:cs typeface="Verdana Bold"/>
                <a:sym typeface="Verdana Bold"/>
              </a:rPr>
              <a:t>vindas</a:t>
            </a:r>
            <a:endParaRPr lang="en-US" sz="5400" b="1" dirty="0">
              <a:solidFill>
                <a:srgbClr val="518BC9"/>
              </a:solidFill>
              <a:latin typeface="Verdana Bold"/>
              <a:ea typeface="Verdana Bold"/>
              <a:cs typeface="Verdana Bold"/>
              <a:sym typeface="Verdana Bold"/>
            </a:endParaRPr>
          </a:p>
          <a:p>
            <a:pPr algn="ctr">
              <a:lnSpc>
                <a:spcPts val="11999"/>
              </a:lnSpc>
              <a:spcBef>
                <a:spcPct val="0"/>
              </a:spcBef>
            </a:pPr>
            <a:r>
              <a:rPr lang="en-US" sz="5400" b="1" dirty="0" err="1">
                <a:solidFill>
                  <a:srgbClr val="518BC9"/>
                </a:solidFill>
                <a:latin typeface="Verdana Bold"/>
                <a:ea typeface="Verdana Bold"/>
                <a:cs typeface="Verdana Bold"/>
                <a:sym typeface="Verdana Bold"/>
              </a:rPr>
              <a:t>ようこそ</a:t>
            </a:r>
            <a:endParaRPr lang="en-US" sz="5400" b="1" dirty="0">
              <a:solidFill>
                <a:srgbClr val="518BC9"/>
              </a:solidFill>
              <a:latin typeface="Verdana Bold"/>
              <a:ea typeface="Verdana Bold"/>
              <a:cs typeface="Verdana Bold"/>
              <a:sym typeface="Verdana Bold"/>
            </a:endParaRPr>
          </a:p>
          <a:p>
            <a:pPr algn="ctr">
              <a:lnSpc>
                <a:spcPts val="11999"/>
              </a:lnSpc>
              <a:spcBef>
                <a:spcPct val="0"/>
              </a:spcBef>
            </a:pPr>
            <a:r>
              <a:rPr lang="en-US" sz="5400" b="1" dirty="0" err="1">
                <a:solidFill>
                  <a:srgbClr val="518BC9"/>
                </a:solidFill>
                <a:latin typeface="Verdana Bold"/>
                <a:ea typeface="Verdana Bold"/>
                <a:cs typeface="Verdana Bold"/>
                <a:sym typeface="Verdana Bold"/>
              </a:rPr>
              <a:t>歡迎</a:t>
            </a:r>
            <a:endParaRPr lang="en-US" sz="5400" b="1" dirty="0">
              <a:solidFill>
                <a:srgbClr val="518BC9"/>
              </a:solidFill>
              <a:latin typeface="Verdana Bold"/>
              <a:ea typeface="Verdana Bold"/>
              <a:cs typeface="Verdana Bold"/>
              <a:sym typeface="Verdana Bo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381000" y="2083588"/>
            <a:ext cx="13754100" cy="1497492"/>
          </a:xfrm>
          <a:prstGeom prst="rect">
            <a:avLst/>
          </a:prstGeom>
        </p:spPr>
        <p:txBody>
          <a:bodyPr lIns="0" tIns="0" rIns="0" bIns="0" rtlCol="0" anchor="t">
            <a:spAutoFit/>
          </a:bodyPr>
          <a:lstStyle/>
          <a:p>
            <a:pPr marL="0" marR="0" lvl="0" indent="0" algn="l" defTabSz="914400" rtl="0" eaLnBrk="1" fontAlgn="auto" latinLnBrk="0" hangingPunct="1">
              <a:lnSpc>
                <a:spcPts val="11122"/>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9674A5"/>
                </a:solidFill>
                <a:effectLst/>
                <a:uLnTx/>
                <a:uFillTx/>
                <a:latin typeface="Arimo"/>
                <a:ea typeface="Arimo"/>
                <a:cs typeface="Arimo"/>
                <a:sym typeface="Arimo"/>
              </a:rPr>
              <a:t>Leading Through Others</a:t>
            </a:r>
          </a:p>
        </p:txBody>
      </p:sp>
      <p:grpSp>
        <p:nvGrpSpPr>
          <p:cNvPr id="5" name="Group 5"/>
          <p:cNvGrpSpPr/>
          <p:nvPr/>
        </p:nvGrpSpPr>
        <p:grpSpPr>
          <a:xfrm>
            <a:off x="9434055" y="0"/>
            <a:ext cx="8853945" cy="5533720"/>
            <a:chOff x="0" y="0"/>
            <a:chExt cx="11805260" cy="7378294"/>
          </a:xfrm>
        </p:grpSpPr>
        <p:sp>
          <p:nvSpPr>
            <p:cNvPr id="6" name="Freeform 6"/>
            <p:cNvSpPr/>
            <p:nvPr/>
          </p:nvSpPr>
          <p:spPr>
            <a:xfrm>
              <a:off x="0" y="0"/>
              <a:ext cx="11805285" cy="7378319"/>
            </a:xfrm>
            <a:custGeom>
              <a:avLst/>
              <a:gdLst/>
              <a:ahLst/>
              <a:cxnLst/>
              <a:rect l="l" t="t" r="r" b="b"/>
              <a:pathLst>
                <a:path w="11805285" h="7378319">
                  <a:moveTo>
                    <a:pt x="0" y="0"/>
                  </a:moveTo>
                  <a:lnTo>
                    <a:pt x="11805285" y="0"/>
                  </a:lnTo>
                  <a:lnTo>
                    <a:pt x="11805285" y="7378319"/>
                  </a:lnTo>
                  <a:lnTo>
                    <a:pt x="0" y="7378319"/>
                  </a:lnTo>
                  <a:lnTo>
                    <a:pt x="0" y="0"/>
                  </a:lnTo>
                  <a:close/>
                </a:path>
              </a:pathLst>
            </a:custGeom>
            <a:blipFill>
              <a:blip r:embed="rId2">
                <a:alphaModFix amt="86000"/>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 name="Group 7"/>
          <p:cNvGrpSpPr/>
          <p:nvPr/>
        </p:nvGrpSpPr>
        <p:grpSpPr>
          <a:xfrm>
            <a:off x="11811752" y="1185662"/>
            <a:ext cx="5101104" cy="5496258"/>
            <a:chOff x="0" y="0"/>
            <a:chExt cx="6801472" cy="7328344"/>
          </a:xfrm>
        </p:grpSpPr>
        <p:sp>
          <p:nvSpPr>
            <p:cNvPr id="8" name="Freeform 8"/>
            <p:cNvSpPr/>
            <p:nvPr/>
          </p:nvSpPr>
          <p:spPr>
            <a:xfrm>
              <a:off x="0" y="0"/>
              <a:ext cx="6801485" cy="7328408"/>
            </a:xfrm>
            <a:custGeom>
              <a:avLst/>
              <a:gdLst/>
              <a:ahLst/>
              <a:cxnLst/>
              <a:rect l="l" t="t" r="r" b="b"/>
              <a:pathLst>
                <a:path w="6801485" h="7328408">
                  <a:moveTo>
                    <a:pt x="0" y="0"/>
                  </a:moveTo>
                  <a:lnTo>
                    <a:pt x="6801485" y="0"/>
                  </a:lnTo>
                  <a:lnTo>
                    <a:pt x="6801485" y="7328408"/>
                  </a:lnTo>
                  <a:lnTo>
                    <a:pt x="0" y="7328408"/>
                  </a:lnTo>
                  <a:lnTo>
                    <a:pt x="0" y="0"/>
                  </a:lnTo>
                  <a:close/>
                </a:path>
              </a:pathLst>
            </a:custGeom>
            <a:blipFill>
              <a:blip r:embed="rId3"/>
              <a:stretch>
                <a:fillRect t="-5" b="-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9" name="Freeform 9"/>
          <p:cNvSpPr/>
          <p:nvPr/>
        </p:nvSpPr>
        <p:spPr>
          <a:xfrm>
            <a:off x="10265456" y="6576537"/>
            <a:ext cx="7191144" cy="2681763"/>
          </a:xfrm>
          <a:custGeom>
            <a:avLst/>
            <a:gdLst/>
            <a:ahLst/>
            <a:cxnLst/>
            <a:rect l="l" t="t" r="r" b="b"/>
            <a:pathLst>
              <a:path w="7191144" h="2681763">
                <a:moveTo>
                  <a:pt x="0" y="0"/>
                </a:moveTo>
                <a:lnTo>
                  <a:pt x="7191144" y="0"/>
                </a:lnTo>
                <a:lnTo>
                  <a:pt x="7191144" y="2681763"/>
                </a:lnTo>
                <a:lnTo>
                  <a:pt x="0" y="2681763"/>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p:cNvSpPr txBox="1"/>
          <p:nvPr/>
        </p:nvSpPr>
        <p:spPr>
          <a:xfrm>
            <a:off x="381000" y="3536618"/>
            <a:ext cx="10239318" cy="3054682"/>
          </a:xfrm>
          <a:prstGeom prst="rect">
            <a:avLst/>
          </a:prstGeom>
        </p:spPr>
        <p:txBody>
          <a:bodyPr wrap="square" lIns="0" tIns="0" rIns="0" bIns="0" rtlCol="0" anchor="t">
            <a:spAutoFit/>
          </a:bodyPr>
          <a:lstStyle/>
          <a:p>
            <a:pPr marL="0" marR="0" lvl="0" indent="0" algn="l" defTabSz="914400" rtl="0" eaLnBrk="1" fontAlgn="auto" latinLnBrk="0" hangingPunct="1">
              <a:lnSpc>
                <a:spcPts val="7250"/>
              </a:lnSpc>
              <a:spcBef>
                <a:spcPts val="0"/>
              </a:spcBef>
              <a:spcAft>
                <a:spcPts val="0"/>
              </a:spcAft>
              <a:buClrTx/>
              <a:buSzTx/>
              <a:buFontTx/>
              <a:buNone/>
              <a:tabLst/>
              <a:defRPr/>
            </a:pPr>
            <a:r>
              <a:rPr kumimoji="0" lang="en-US" sz="3600" b="0" i="1" u="none" strike="noStrike" kern="1200" cap="none" spc="0" normalizeH="0" baseline="0" noProof="0" dirty="0">
                <a:ln>
                  <a:noFill/>
                </a:ln>
                <a:solidFill>
                  <a:srgbClr val="6699D1"/>
                </a:solidFill>
                <a:effectLst/>
                <a:uLnTx/>
                <a:uFillTx/>
                <a:latin typeface="Arimo Italics"/>
                <a:ea typeface="Arimo Italics"/>
                <a:cs typeface="Arimo Italics"/>
                <a:sym typeface="Arimo Italics"/>
              </a:rPr>
              <a:t>The Governor's Role in Advancing SIA's Mission</a:t>
            </a:r>
          </a:p>
          <a:p>
            <a:pPr marL="0" marR="0" lvl="0" indent="0" algn="l" defTabSz="914400" rtl="0" eaLnBrk="1" fontAlgn="auto" latinLnBrk="0" hangingPunct="1">
              <a:lnSpc>
                <a:spcPts val="5000"/>
              </a:lnSpc>
              <a:spcBef>
                <a:spcPts val="0"/>
              </a:spcBef>
              <a:spcAft>
                <a:spcPts val="0"/>
              </a:spcAft>
              <a:buClrTx/>
              <a:buSzTx/>
              <a:buFontTx/>
              <a:buNone/>
              <a:tabLst/>
              <a:defRPr/>
            </a:pPr>
            <a:endParaRPr kumimoji="0" lang="en-US" sz="3600" b="0" i="1" u="none" strike="noStrike" kern="1200" cap="none" spc="0" normalizeH="0" baseline="0" noProof="0" dirty="0">
              <a:ln>
                <a:noFill/>
              </a:ln>
              <a:solidFill>
                <a:srgbClr val="6699D1"/>
              </a:solidFill>
              <a:effectLst/>
              <a:uLnTx/>
              <a:uFillTx/>
              <a:latin typeface="Arimo Italics"/>
              <a:ea typeface="Arimo Italics"/>
              <a:cs typeface="Arimo Italics"/>
              <a:sym typeface="Arimo Itali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6699D1"/>
                </a:solidFill>
                <a:effectLst/>
                <a:uLnTx/>
                <a:uFillTx/>
                <a:latin typeface="Arimo"/>
                <a:ea typeface="Arimo"/>
                <a:cs typeface="Arimo"/>
                <a:sym typeface="Arimo"/>
              </a:rPr>
              <a:t>Iesha D. Brown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6699D1"/>
                </a:solidFill>
                <a:effectLst/>
                <a:uLnTx/>
                <a:uFillTx/>
                <a:latin typeface="Arimo"/>
                <a:ea typeface="Arimo"/>
                <a:cs typeface="Arimo"/>
                <a:sym typeface="Arimo"/>
              </a:rPr>
              <a:t>Chief Impact and Engagement Officer</a:t>
            </a:r>
          </a:p>
        </p:txBody>
      </p:sp>
      <p:sp>
        <p:nvSpPr>
          <p:cNvPr id="13" name="TextBox 7">
            <a:extLst>
              <a:ext uri="{FF2B5EF4-FFF2-40B4-BE49-F238E27FC236}">
                <a16:creationId xmlns:a16="http://schemas.microsoft.com/office/drawing/2014/main" id="{B47FC027-E4F4-A75E-1C20-7A9327F8E35B}"/>
              </a:ext>
            </a:extLst>
          </p:cNvPr>
          <p:cNvSpPr txBox="1"/>
          <p:nvPr/>
        </p:nvSpPr>
        <p:spPr>
          <a:xfrm>
            <a:off x="806858" y="9379197"/>
            <a:ext cx="7092543" cy="231492"/>
          </a:xfrm>
          <a:prstGeom prst="rect">
            <a:avLst/>
          </a:prstGeom>
        </p:spPr>
        <p:txBody>
          <a:bodyPr lIns="0" tIns="0" rIns="0" bIns="0" rtlCol="0" anchor="t">
            <a:spAutoFit/>
          </a:bodyPr>
          <a:lstStyle/>
          <a:p>
            <a:pPr algn="l">
              <a:lnSpc>
                <a:spcPts val="1857"/>
              </a:lnSpc>
            </a:pPr>
            <a:r>
              <a:rPr lang="en-US" sz="1629" b="1" spc="79" dirty="0">
                <a:solidFill>
                  <a:srgbClr val="293374"/>
                </a:solidFill>
                <a:latin typeface="Verdana Bold"/>
                <a:ea typeface="Verdana Bold"/>
                <a:cs typeface="Verdana Bold"/>
                <a:sym typeface="Verdana Bold"/>
              </a:rPr>
              <a:t>SOROPTIMIST INTERNATIONAL OF THE AMERICAS, INC</a:t>
            </a:r>
          </a:p>
        </p:txBody>
      </p:sp>
      <p:sp>
        <p:nvSpPr>
          <p:cNvPr id="15" name="Freeform 3">
            <a:extLst>
              <a:ext uri="{FF2B5EF4-FFF2-40B4-BE49-F238E27FC236}">
                <a16:creationId xmlns:a16="http://schemas.microsoft.com/office/drawing/2014/main" id="{5C7B9C55-10DD-27D4-C066-5DF3D1063CA2}"/>
              </a:ext>
            </a:extLst>
          </p:cNvPr>
          <p:cNvSpPr/>
          <p:nvPr/>
        </p:nvSpPr>
        <p:spPr>
          <a:xfrm>
            <a:off x="7887390" y="9360400"/>
            <a:ext cx="176421" cy="176421"/>
          </a:xfrm>
          <a:custGeom>
            <a:avLst/>
            <a:gdLst/>
            <a:ahLst/>
            <a:cxnLst/>
            <a:rect l="l" t="t" r="r" b="b"/>
            <a:pathLst>
              <a:path w="176421" h="176421">
                <a:moveTo>
                  <a:pt x="0" y="0"/>
                </a:moveTo>
                <a:lnTo>
                  <a:pt x="176421" y="0"/>
                </a:lnTo>
                <a:lnTo>
                  <a:pt x="176421" y="176421"/>
                </a:lnTo>
                <a:lnTo>
                  <a:pt x="0" y="17642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9674A5"/>
        </a:solidFill>
        <a:effectLst/>
      </p:bgPr>
    </p:bg>
    <p:spTree>
      <p:nvGrpSpPr>
        <p:cNvPr id="1" name=""/>
        <p:cNvGrpSpPr/>
        <p:nvPr/>
      </p:nvGrpSpPr>
      <p:grpSpPr>
        <a:xfrm>
          <a:off x="0" y="0"/>
          <a:ext cx="0" cy="0"/>
          <a:chOff x="0" y="0"/>
          <a:chExt cx="0" cy="0"/>
        </a:xfrm>
      </p:grpSpPr>
      <p:grpSp>
        <p:nvGrpSpPr>
          <p:cNvPr id="2" name="Group 2"/>
          <p:cNvGrpSpPr/>
          <p:nvPr/>
        </p:nvGrpSpPr>
        <p:grpSpPr>
          <a:xfrm>
            <a:off x="15193204" y="9043035"/>
            <a:ext cx="2413244" cy="554222"/>
            <a:chOff x="0" y="0"/>
            <a:chExt cx="3217659" cy="738962"/>
          </a:xfrm>
        </p:grpSpPr>
        <p:sp>
          <p:nvSpPr>
            <p:cNvPr id="3" name="Freeform 3"/>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3"/>
              <a:stretch>
                <a:fillRect t="-470" b="-46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 name="Freeform 4"/>
          <p:cNvSpPr/>
          <p:nvPr/>
        </p:nvSpPr>
        <p:spPr>
          <a:xfrm>
            <a:off x="10247722" y="0"/>
            <a:ext cx="8040278" cy="10287000"/>
          </a:xfrm>
          <a:custGeom>
            <a:avLst/>
            <a:gdLst/>
            <a:ahLst/>
            <a:cxnLst/>
            <a:rect l="l" t="t" r="r" b="b"/>
            <a:pathLst>
              <a:path w="8040278" h="10287000">
                <a:moveTo>
                  <a:pt x="0" y="0"/>
                </a:moveTo>
                <a:lnTo>
                  <a:pt x="8040278" y="0"/>
                </a:lnTo>
                <a:lnTo>
                  <a:pt x="8040278" y="10287000"/>
                </a:lnTo>
                <a:lnTo>
                  <a:pt x="0" y="10287000"/>
                </a:lnTo>
                <a:lnTo>
                  <a:pt x="0" y="0"/>
                </a:lnTo>
                <a:close/>
              </a:path>
            </a:pathLst>
          </a:custGeom>
          <a:blipFill>
            <a:blip r:embed="rId4"/>
            <a:stretch>
              <a:fillRect l="-45957" r="-45957"/>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p:cNvSpPr txBox="1"/>
          <p:nvPr/>
        </p:nvSpPr>
        <p:spPr>
          <a:xfrm>
            <a:off x="2011798" y="1299200"/>
            <a:ext cx="6011565" cy="1009777"/>
          </a:xfrm>
          <a:prstGeom prst="rect">
            <a:avLst/>
          </a:prstGeom>
        </p:spPr>
        <p:txBody>
          <a:bodyPr lIns="0" tIns="0" rIns="0" bIns="0" rtlCol="0" anchor="t">
            <a:spAutoFit/>
          </a:bodyPr>
          <a:lstStyle/>
          <a:p>
            <a:pPr marL="0" marR="0" lvl="0" indent="0" algn="ctr" defTabSz="914400" rtl="0" eaLnBrk="1" fontAlgn="auto" latinLnBrk="0" hangingPunct="1">
              <a:lnSpc>
                <a:spcPts val="7798"/>
              </a:lnSpc>
              <a:spcBef>
                <a:spcPts val="0"/>
              </a:spcBef>
              <a:spcAft>
                <a:spcPts val="0"/>
              </a:spcAft>
              <a:buClrTx/>
              <a:buSzTx/>
              <a:buFontTx/>
              <a:buNone/>
              <a:tabLst/>
              <a:defRPr/>
            </a:pPr>
            <a:r>
              <a:rPr kumimoji="0" lang="en-US" sz="6500" b="0" i="0" u="none" strike="noStrike" kern="1200" cap="none" spc="0" normalizeH="0" baseline="0" noProof="0">
                <a:ln>
                  <a:noFill/>
                </a:ln>
                <a:solidFill>
                  <a:srgbClr val="FFFFFF"/>
                </a:solidFill>
                <a:effectLst/>
                <a:uLnTx/>
                <a:uFillTx/>
                <a:latin typeface="Arimo"/>
                <a:ea typeface="Arimo"/>
                <a:cs typeface="Arimo"/>
                <a:sym typeface="Arimo"/>
              </a:rPr>
              <a:t>Congratulations!</a:t>
            </a:r>
          </a:p>
        </p:txBody>
      </p:sp>
      <p:sp>
        <p:nvSpPr>
          <p:cNvPr id="6" name="TextBox 6"/>
          <p:cNvSpPr txBox="1"/>
          <p:nvPr/>
        </p:nvSpPr>
        <p:spPr>
          <a:xfrm>
            <a:off x="289515" y="3944370"/>
            <a:ext cx="9456131" cy="2821305"/>
          </a:xfrm>
          <a:prstGeom prst="rect">
            <a:avLst/>
          </a:prstGeom>
        </p:spPr>
        <p:txBody>
          <a:bodyPr lIns="0" tIns="0" rIns="0" bIns="0" rtlCol="0" anchor="t">
            <a:spAutoFit/>
          </a:bodyPr>
          <a:lstStyle/>
          <a:p>
            <a:pPr marL="0" marR="0" lvl="0" indent="0" algn="ctr" defTabSz="914400" rtl="0" eaLnBrk="1" fontAlgn="auto" latinLnBrk="0" hangingPunct="1">
              <a:lnSpc>
                <a:spcPts val="11519"/>
              </a:lnSpc>
              <a:spcBef>
                <a:spcPts val="0"/>
              </a:spcBef>
              <a:spcAft>
                <a:spcPts val="0"/>
              </a:spcAft>
              <a:buClrTx/>
              <a:buSzTx/>
              <a:buFontTx/>
              <a:buNone/>
              <a:tabLst/>
              <a:defRPr/>
            </a:pPr>
            <a:r>
              <a:rPr kumimoji="0" lang="en-US" sz="4800" b="0" i="1" u="none" strike="noStrike" kern="1200" cap="none" spc="0" normalizeH="0" baseline="0" noProof="0">
                <a:ln>
                  <a:noFill/>
                </a:ln>
                <a:solidFill>
                  <a:srgbClr val="E8E4ED"/>
                </a:solidFill>
                <a:effectLst/>
                <a:uLnTx/>
                <a:uFillTx/>
                <a:latin typeface="Calibri (MS) Italics"/>
                <a:ea typeface="Calibri (MS) Italics"/>
                <a:cs typeface="Calibri (MS) Italics"/>
                <a:sym typeface="Calibri (MS) Italics"/>
              </a:rPr>
              <a:t>Welcome to Leadership at the </a:t>
            </a:r>
          </a:p>
          <a:p>
            <a:pPr marL="0" marR="0" lvl="0" indent="0" algn="ctr" defTabSz="914400" rtl="0" eaLnBrk="1" fontAlgn="auto" latinLnBrk="0" hangingPunct="1">
              <a:lnSpc>
                <a:spcPts val="11519"/>
              </a:lnSpc>
              <a:spcBef>
                <a:spcPts val="0"/>
              </a:spcBef>
              <a:spcAft>
                <a:spcPts val="0"/>
              </a:spcAft>
              <a:buClrTx/>
              <a:buSzTx/>
              <a:buFontTx/>
              <a:buNone/>
              <a:tabLst/>
              <a:defRPr/>
            </a:pPr>
            <a:r>
              <a:rPr kumimoji="0" lang="en-US" sz="4800" b="0" i="1" u="none" strike="noStrike" kern="1200" cap="none" spc="0" normalizeH="0" baseline="0" noProof="0">
                <a:ln>
                  <a:noFill/>
                </a:ln>
                <a:solidFill>
                  <a:srgbClr val="E8E4ED"/>
                </a:solidFill>
                <a:effectLst/>
                <a:uLnTx/>
                <a:uFillTx/>
                <a:latin typeface="Calibri (MS) Italics"/>
                <a:ea typeface="Calibri (MS) Italics"/>
                <a:cs typeface="Calibri (MS) Italics"/>
                <a:sym typeface="Calibri (MS) Italics"/>
              </a:rPr>
              <a:t>Highest Regional Level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9674A5"/>
        </a:solidFill>
        <a:effectLst/>
      </p:bgPr>
    </p:bg>
    <p:spTree>
      <p:nvGrpSpPr>
        <p:cNvPr id="1" name=""/>
        <p:cNvGrpSpPr/>
        <p:nvPr/>
      </p:nvGrpSpPr>
      <p:grpSpPr>
        <a:xfrm>
          <a:off x="0" y="0"/>
          <a:ext cx="0" cy="0"/>
          <a:chOff x="0" y="0"/>
          <a:chExt cx="0" cy="0"/>
        </a:xfrm>
      </p:grpSpPr>
      <p:grpSp>
        <p:nvGrpSpPr>
          <p:cNvPr id="2" name="Group 2"/>
          <p:cNvGrpSpPr/>
          <p:nvPr/>
        </p:nvGrpSpPr>
        <p:grpSpPr>
          <a:xfrm>
            <a:off x="15193204" y="9043035"/>
            <a:ext cx="2413244" cy="554222"/>
            <a:chOff x="0" y="0"/>
            <a:chExt cx="3217659" cy="738962"/>
          </a:xfrm>
        </p:grpSpPr>
        <p:sp>
          <p:nvSpPr>
            <p:cNvPr id="3" name="Freeform 3"/>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3"/>
              <a:stretch>
                <a:fillRect t="-470" b="-46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 name="TextBox 4"/>
          <p:cNvSpPr txBox="1"/>
          <p:nvPr/>
        </p:nvSpPr>
        <p:spPr>
          <a:xfrm>
            <a:off x="3250891" y="1299200"/>
            <a:ext cx="3533378" cy="1009777"/>
          </a:xfrm>
          <a:prstGeom prst="rect">
            <a:avLst/>
          </a:prstGeom>
        </p:spPr>
        <p:txBody>
          <a:bodyPr lIns="0" tIns="0" rIns="0" bIns="0" rtlCol="0" anchor="t">
            <a:spAutoFit/>
          </a:bodyPr>
          <a:lstStyle/>
          <a:p>
            <a:pPr marL="0" marR="0" lvl="0" indent="0" algn="ctr" defTabSz="914400" rtl="0" eaLnBrk="1" fontAlgn="auto" latinLnBrk="0" hangingPunct="1">
              <a:lnSpc>
                <a:spcPts val="7798"/>
              </a:lnSpc>
              <a:spcBef>
                <a:spcPts val="0"/>
              </a:spcBef>
              <a:spcAft>
                <a:spcPts val="0"/>
              </a:spcAft>
              <a:buClrTx/>
              <a:buSzTx/>
              <a:buFontTx/>
              <a:buNone/>
              <a:tabLst/>
              <a:defRPr/>
            </a:pPr>
            <a:r>
              <a:rPr kumimoji="0" lang="en-US" sz="6500" b="0" i="0" u="none" strike="noStrike" kern="1200" cap="none" spc="0" normalizeH="0" baseline="0" noProof="0">
                <a:ln>
                  <a:noFill/>
                </a:ln>
                <a:solidFill>
                  <a:srgbClr val="FFFFFF"/>
                </a:solidFill>
                <a:effectLst/>
                <a:uLnTx/>
                <a:uFillTx/>
                <a:latin typeface="Arimo"/>
                <a:ea typeface="Arimo"/>
                <a:cs typeface="Arimo"/>
                <a:sym typeface="Arimo"/>
              </a:rPr>
              <a:t>About me</a:t>
            </a:r>
          </a:p>
        </p:txBody>
      </p:sp>
      <p:sp>
        <p:nvSpPr>
          <p:cNvPr id="5" name="TextBox 5"/>
          <p:cNvSpPr txBox="1"/>
          <p:nvPr/>
        </p:nvSpPr>
        <p:spPr>
          <a:xfrm>
            <a:off x="289515" y="2996740"/>
            <a:ext cx="9456131" cy="5246367"/>
          </a:xfrm>
          <a:prstGeom prst="rect">
            <a:avLst/>
          </a:prstGeom>
        </p:spPr>
        <p:txBody>
          <a:bodyPr lIns="0" tIns="0" rIns="0" bIns="0" rtlCol="0" anchor="t">
            <a:spAutoFit/>
          </a:bodyPr>
          <a:lstStyle/>
          <a:p>
            <a:pPr marL="712478" marR="0" lvl="1" indent="-356239" algn="l" defTabSz="914400" rtl="0" eaLnBrk="1" fontAlgn="auto" latinLnBrk="0" hangingPunct="1">
              <a:lnSpc>
                <a:spcPts val="7920"/>
              </a:lnSpc>
              <a:spcBef>
                <a:spcPts val="0"/>
              </a:spcBef>
              <a:spcAft>
                <a:spcPts val="0"/>
              </a:spcAft>
              <a:buClrTx/>
              <a:buSzTx/>
              <a:buFont typeface="Arial"/>
              <a:buChar char="•"/>
              <a:tabLst/>
              <a:defRPr/>
            </a:pPr>
            <a:r>
              <a:rPr kumimoji="0" lang="en-US" sz="3300" b="0" i="0" u="none" strike="noStrike" kern="1200" cap="none" spc="0" normalizeH="0" baseline="0" noProof="0">
                <a:ln>
                  <a:noFill/>
                </a:ln>
                <a:solidFill>
                  <a:srgbClr val="E8E4ED"/>
                </a:solidFill>
                <a:effectLst/>
                <a:uLnTx/>
                <a:uFillTx/>
                <a:latin typeface="Calibri (MS)"/>
                <a:ea typeface="Calibri (MS)"/>
                <a:cs typeface="Calibri (MS)"/>
                <a:sym typeface="Calibri (MS)"/>
              </a:rPr>
              <a:t>SIA’s Chief Impact and Engagement Officer</a:t>
            </a:r>
          </a:p>
          <a:p>
            <a:pPr marL="712478" marR="0" lvl="1" indent="-356239" algn="l" defTabSz="914400" rtl="0" eaLnBrk="1" fontAlgn="auto" latinLnBrk="0" hangingPunct="1">
              <a:lnSpc>
                <a:spcPts val="7920"/>
              </a:lnSpc>
              <a:spcBef>
                <a:spcPts val="0"/>
              </a:spcBef>
              <a:spcAft>
                <a:spcPts val="0"/>
              </a:spcAft>
              <a:buClrTx/>
              <a:buSzTx/>
              <a:buFont typeface="Arial"/>
              <a:buChar char="•"/>
              <a:tabLst/>
              <a:defRPr/>
            </a:pPr>
            <a:r>
              <a:rPr kumimoji="0" lang="en-US" sz="3300" b="0" i="0" u="none" strike="noStrike" kern="1200" cap="none" spc="0" normalizeH="0" baseline="0" noProof="0">
                <a:ln>
                  <a:noFill/>
                </a:ln>
                <a:solidFill>
                  <a:srgbClr val="E8E4ED"/>
                </a:solidFill>
                <a:effectLst/>
                <a:uLnTx/>
                <a:uFillTx/>
                <a:latin typeface="Calibri (MS)"/>
                <a:ea typeface="Calibri (MS)"/>
                <a:cs typeface="Calibri (MS)"/>
                <a:sym typeface="Calibri (MS)"/>
              </a:rPr>
              <a:t>Hired September 11, 2017</a:t>
            </a:r>
          </a:p>
          <a:p>
            <a:pPr marL="712478" marR="0" lvl="1" indent="-356239" algn="l" defTabSz="914400" rtl="0" eaLnBrk="1" fontAlgn="auto" latinLnBrk="0" hangingPunct="1">
              <a:lnSpc>
                <a:spcPts val="7920"/>
              </a:lnSpc>
              <a:spcBef>
                <a:spcPts val="0"/>
              </a:spcBef>
              <a:spcAft>
                <a:spcPts val="0"/>
              </a:spcAft>
              <a:buClrTx/>
              <a:buSzTx/>
              <a:buFont typeface="Arial"/>
              <a:buChar char="•"/>
              <a:tabLst/>
              <a:defRPr/>
            </a:pPr>
            <a:r>
              <a:rPr kumimoji="0" lang="en-US" sz="3300" b="0" i="0" u="none" strike="noStrike" kern="1200" cap="none" spc="0" normalizeH="0" baseline="0" noProof="0">
                <a:ln>
                  <a:noFill/>
                </a:ln>
                <a:solidFill>
                  <a:srgbClr val="E8E4ED"/>
                </a:solidFill>
                <a:effectLst/>
                <a:uLnTx/>
                <a:uFillTx/>
                <a:latin typeface="Calibri (MS)"/>
                <a:ea typeface="Calibri (MS)"/>
                <a:cs typeface="Calibri (MS)"/>
                <a:sym typeface="Calibri (MS)"/>
              </a:rPr>
              <a:t>30+ Years of Experience</a:t>
            </a:r>
          </a:p>
          <a:p>
            <a:pPr marL="712478" marR="0" lvl="1" indent="-356239" algn="l" defTabSz="914400" rtl="0" eaLnBrk="1" fontAlgn="auto" latinLnBrk="0" hangingPunct="1">
              <a:lnSpc>
                <a:spcPts val="7920"/>
              </a:lnSpc>
              <a:spcBef>
                <a:spcPts val="0"/>
              </a:spcBef>
              <a:spcAft>
                <a:spcPts val="0"/>
              </a:spcAft>
              <a:buClrTx/>
              <a:buSzTx/>
              <a:buFont typeface="Arial"/>
              <a:buChar char="•"/>
              <a:tabLst/>
              <a:defRPr/>
            </a:pPr>
            <a:r>
              <a:rPr kumimoji="0" lang="en-US" sz="3300" b="0" i="0" u="none" strike="noStrike" kern="1200" cap="none" spc="0" normalizeH="0" baseline="0" noProof="0">
                <a:ln>
                  <a:noFill/>
                </a:ln>
                <a:solidFill>
                  <a:srgbClr val="E8E4ED"/>
                </a:solidFill>
                <a:effectLst/>
                <a:uLnTx/>
                <a:uFillTx/>
                <a:latin typeface="Calibri (MS)"/>
                <a:ea typeface="Calibri (MS)"/>
                <a:cs typeface="Calibri (MS)"/>
                <a:sym typeface="Calibri (MS)"/>
              </a:rPr>
              <a:t>Joiner, leader, and volunteer like you</a:t>
            </a:r>
          </a:p>
          <a:p>
            <a:pPr marL="0" marR="0" lvl="0" indent="0" algn="ctr" defTabSz="914400" rtl="0" eaLnBrk="1" fontAlgn="auto" latinLnBrk="0" hangingPunct="1">
              <a:lnSpc>
                <a:spcPts val="11040"/>
              </a:lnSpc>
              <a:spcBef>
                <a:spcPts val="0"/>
              </a:spcBef>
              <a:spcAft>
                <a:spcPts val="0"/>
              </a:spcAft>
              <a:buClrTx/>
              <a:buSzTx/>
              <a:buFontTx/>
              <a:buNone/>
              <a:tabLst/>
              <a:defRPr/>
            </a:pPr>
            <a:endParaRPr kumimoji="0" lang="en-US" sz="3300" b="0" i="0" u="none" strike="noStrike" kern="1200" cap="none" spc="0" normalizeH="0" baseline="0" noProof="0">
              <a:ln>
                <a:noFill/>
              </a:ln>
              <a:solidFill>
                <a:srgbClr val="E8E4ED"/>
              </a:solidFill>
              <a:effectLst/>
              <a:uLnTx/>
              <a:uFillTx/>
              <a:latin typeface="Calibri (MS)"/>
              <a:ea typeface="Calibri (MS)"/>
              <a:cs typeface="Calibri (MS)"/>
              <a:sym typeface="Calibri (MS)"/>
            </a:endParaRPr>
          </a:p>
        </p:txBody>
      </p:sp>
      <p:grpSp>
        <p:nvGrpSpPr>
          <p:cNvPr id="6" name="Group 6"/>
          <p:cNvGrpSpPr/>
          <p:nvPr/>
        </p:nvGrpSpPr>
        <p:grpSpPr>
          <a:xfrm>
            <a:off x="10094424" y="-325180"/>
            <a:ext cx="8193576" cy="10612180"/>
            <a:chOff x="0" y="0"/>
            <a:chExt cx="10924769" cy="14149574"/>
          </a:xfrm>
        </p:grpSpPr>
        <p:sp>
          <p:nvSpPr>
            <p:cNvPr id="7" name="Freeform 7"/>
            <p:cNvSpPr/>
            <p:nvPr/>
          </p:nvSpPr>
          <p:spPr>
            <a:xfrm>
              <a:off x="0" y="0"/>
              <a:ext cx="10924724" cy="14149574"/>
            </a:xfrm>
            <a:custGeom>
              <a:avLst/>
              <a:gdLst/>
              <a:ahLst/>
              <a:cxnLst/>
              <a:rect l="l" t="t" r="r" b="b"/>
              <a:pathLst>
                <a:path w="10924724" h="14149574">
                  <a:moveTo>
                    <a:pt x="0" y="0"/>
                  </a:moveTo>
                  <a:lnTo>
                    <a:pt x="10924724" y="0"/>
                  </a:lnTo>
                  <a:lnTo>
                    <a:pt x="10924724" y="14149574"/>
                  </a:lnTo>
                  <a:lnTo>
                    <a:pt x="0" y="14149574"/>
                  </a:lnTo>
                  <a:lnTo>
                    <a:pt x="0" y="0"/>
                  </a:lnTo>
                  <a:close/>
                </a:path>
              </a:pathLst>
            </a:custGeom>
            <a:blipFill>
              <a:blip r:embed="rId4"/>
              <a:stretch>
                <a:fillRect t="-1474" r="-4" b="-14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38456C"/>
        </a:solidFill>
        <a:effectLst/>
      </p:bgPr>
    </p:bg>
    <p:spTree>
      <p:nvGrpSpPr>
        <p:cNvPr id="1" name=""/>
        <p:cNvGrpSpPr/>
        <p:nvPr/>
      </p:nvGrpSpPr>
      <p:grpSpPr>
        <a:xfrm>
          <a:off x="0" y="0"/>
          <a:ext cx="0" cy="0"/>
          <a:chOff x="0" y="0"/>
          <a:chExt cx="0" cy="0"/>
        </a:xfrm>
      </p:grpSpPr>
      <p:grpSp>
        <p:nvGrpSpPr>
          <p:cNvPr id="2" name="Group 2"/>
          <p:cNvGrpSpPr/>
          <p:nvPr/>
        </p:nvGrpSpPr>
        <p:grpSpPr>
          <a:xfrm>
            <a:off x="15193204" y="9043035"/>
            <a:ext cx="2413244" cy="554222"/>
            <a:chOff x="0" y="0"/>
            <a:chExt cx="3217659" cy="738962"/>
          </a:xfrm>
        </p:grpSpPr>
        <p:sp>
          <p:nvSpPr>
            <p:cNvPr id="3" name="Freeform 3"/>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3"/>
              <a:stretch>
                <a:fillRect t="-470" b="-46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 name="Group 4"/>
          <p:cNvGrpSpPr/>
          <p:nvPr/>
        </p:nvGrpSpPr>
        <p:grpSpPr>
          <a:xfrm>
            <a:off x="12039600" y="-204988"/>
            <a:ext cx="6703790" cy="10696975"/>
            <a:chOff x="0" y="0"/>
            <a:chExt cx="8938387" cy="14262633"/>
          </a:xfrm>
        </p:grpSpPr>
        <p:sp>
          <p:nvSpPr>
            <p:cNvPr id="5" name="Freeform 5"/>
            <p:cNvSpPr/>
            <p:nvPr/>
          </p:nvSpPr>
          <p:spPr>
            <a:xfrm>
              <a:off x="0" y="0"/>
              <a:ext cx="8938387" cy="14262608"/>
            </a:xfrm>
            <a:custGeom>
              <a:avLst/>
              <a:gdLst/>
              <a:ahLst/>
              <a:cxnLst/>
              <a:rect l="l" t="t" r="r" b="b"/>
              <a:pathLst>
                <a:path w="8938387" h="14262608">
                  <a:moveTo>
                    <a:pt x="0" y="0"/>
                  </a:moveTo>
                  <a:lnTo>
                    <a:pt x="8938387" y="0"/>
                  </a:lnTo>
                  <a:lnTo>
                    <a:pt x="8938387" y="14262608"/>
                  </a:lnTo>
                  <a:lnTo>
                    <a:pt x="0" y="14262608"/>
                  </a:lnTo>
                  <a:lnTo>
                    <a:pt x="0" y="0"/>
                  </a:lnTo>
                  <a:close/>
                </a:path>
              </a:pathLst>
            </a:custGeom>
            <a:blipFill>
              <a:blip r:embed="rId4"/>
              <a:stretch>
                <a:fillRect l="-70502" r="-7050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TextBox 6"/>
          <p:cNvSpPr txBox="1"/>
          <p:nvPr/>
        </p:nvSpPr>
        <p:spPr>
          <a:xfrm>
            <a:off x="1028700" y="3964245"/>
            <a:ext cx="10106492" cy="4623189"/>
          </a:xfrm>
          <a:prstGeom prst="rect">
            <a:avLst/>
          </a:prstGeom>
        </p:spPr>
        <p:txBody>
          <a:bodyPr lIns="0" tIns="0" rIns="0" bIns="0" rtlCol="0" anchor="t">
            <a:spAutoFit/>
          </a:bodyPr>
          <a:lstStyle/>
          <a:p>
            <a:pPr marL="0" marR="0" lvl="0" indent="0" algn="l" defTabSz="914400" rtl="0" eaLnBrk="1" fontAlgn="auto" latinLnBrk="0" hangingPunct="1">
              <a:lnSpc>
                <a:spcPts val="6066"/>
              </a:lnSpc>
              <a:spcBef>
                <a:spcPts val="0"/>
              </a:spcBef>
              <a:spcAft>
                <a:spcPts val="0"/>
              </a:spcAft>
              <a:buClrTx/>
              <a:buSzTx/>
              <a:buFontTx/>
              <a:buNone/>
              <a:tabLst/>
              <a:defRPr/>
            </a:pPr>
            <a:r>
              <a:rPr kumimoji="0" lang="en-US" sz="3698" b="0" i="0" u="none" strike="noStrike" kern="1200" cap="none" spc="0" normalizeH="0" baseline="0" noProof="0" dirty="0">
                <a:ln>
                  <a:noFill/>
                </a:ln>
                <a:solidFill>
                  <a:srgbClr val="E8E4ED"/>
                </a:solidFill>
                <a:effectLst/>
                <a:uLnTx/>
                <a:uFillTx/>
                <a:latin typeface="Calibri (MS)"/>
                <a:ea typeface="Calibri (MS)"/>
                <a:cs typeface="Calibri (MS)"/>
                <a:sym typeface="Calibri (MS)"/>
              </a:rPr>
              <a:t>Ensure the goals of the Region and Club Roadmaps are achieved in the following areas:</a:t>
            </a:r>
          </a:p>
          <a:p>
            <a:pPr marL="1597218" marR="0" lvl="2" indent="-532406" algn="l" defTabSz="914400" rtl="0" eaLnBrk="1" fontAlgn="auto" latinLnBrk="0" hangingPunct="1">
              <a:lnSpc>
                <a:spcPts val="6066"/>
              </a:lnSpc>
              <a:spcBef>
                <a:spcPts val="0"/>
              </a:spcBef>
              <a:spcAft>
                <a:spcPts val="0"/>
              </a:spcAft>
              <a:buClrTx/>
              <a:buSzTx/>
              <a:buFont typeface="Arial"/>
              <a:buChar char="⚬"/>
              <a:tabLst/>
              <a:defRPr/>
            </a:pPr>
            <a:r>
              <a:rPr kumimoji="0" lang="en-US" sz="3698" b="0" i="0" u="none" strike="noStrike" kern="1200" cap="none" spc="0" normalizeH="0" baseline="0" noProof="0" dirty="0">
                <a:ln>
                  <a:noFill/>
                </a:ln>
                <a:solidFill>
                  <a:srgbClr val="E8E4ED"/>
                </a:solidFill>
                <a:effectLst/>
                <a:uLnTx/>
                <a:uFillTx/>
                <a:latin typeface="Calibri (MS)"/>
                <a:ea typeface="Calibri (MS)"/>
                <a:cs typeface="Calibri (MS)"/>
                <a:sym typeface="Calibri (MS)"/>
              </a:rPr>
              <a:t>Impact</a:t>
            </a:r>
          </a:p>
          <a:p>
            <a:pPr marL="1597218" marR="0" lvl="2" indent="-532406" algn="l" defTabSz="914400" rtl="0" eaLnBrk="1" fontAlgn="auto" latinLnBrk="0" hangingPunct="1">
              <a:lnSpc>
                <a:spcPts val="6066"/>
              </a:lnSpc>
              <a:spcBef>
                <a:spcPts val="0"/>
              </a:spcBef>
              <a:spcAft>
                <a:spcPts val="0"/>
              </a:spcAft>
              <a:buClrTx/>
              <a:buSzTx/>
              <a:buFont typeface="Arial"/>
              <a:buChar char="⚬"/>
              <a:tabLst/>
              <a:defRPr/>
            </a:pPr>
            <a:r>
              <a:rPr kumimoji="0" lang="en-US" sz="3698" b="0" i="0" u="none" strike="noStrike" kern="1200" cap="none" spc="0" normalizeH="0" baseline="0" noProof="0" dirty="0">
                <a:ln>
                  <a:noFill/>
                </a:ln>
                <a:solidFill>
                  <a:srgbClr val="E8E4ED"/>
                </a:solidFill>
                <a:effectLst/>
                <a:uLnTx/>
                <a:uFillTx/>
                <a:latin typeface="Calibri (MS)"/>
                <a:ea typeface="Calibri (MS)"/>
                <a:cs typeface="Calibri (MS)"/>
                <a:sym typeface="Calibri (MS)"/>
              </a:rPr>
              <a:t>Engagement </a:t>
            </a:r>
          </a:p>
          <a:p>
            <a:pPr marL="1597218" marR="0" lvl="2" indent="-532406" algn="l" defTabSz="914400" rtl="0" eaLnBrk="1" fontAlgn="auto" latinLnBrk="0" hangingPunct="1">
              <a:lnSpc>
                <a:spcPts val="6066"/>
              </a:lnSpc>
              <a:spcBef>
                <a:spcPts val="0"/>
              </a:spcBef>
              <a:spcAft>
                <a:spcPts val="0"/>
              </a:spcAft>
              <a:buClrTx/>
              <a:buSzTx/>
              <a:buFont typeface="Arial"/>
              <a:buChar char="⚬"/>
              <a:tabLst/>
              <a:defRPr/>
            </a:pPr>
            <a:r>
              <a:rPr kumimoji="0" lang="en-US" sz="3698" b="0" i="0" u="none" strike="noStrike" kern="1200" cap="none" spc="0" normalizeH="0" baseline="0" noProof="0" dirty="0">
                <a:ln>
                  <a:noFill/>
                </a:ln>
                <a:solidFill>
                  <a:srgbClr val="E8E4ED"/>
                </a:solidFill>
                <a:effectLst/>
                <a:uLnTx/>
                <a:uFillTx/>
                <a:latin typeface="Calibri (MS)"/>
                <a:ea typeface="Calibri (MS)"/>
                <a:cs typeface="Calibri (MS)"/>
                <a:sym typeface="Calibri (MS)"/>
              </a:rPr>
              <a:t>Brand Awareness</a:t>
            </a:r>
          </a:p>
          <a:p>
            <a:pPr marL="1597222" marR="0" lvl="2" indent="-532407" algn="l" defTabSz="914400" rtl="0" eaLnBrk="1" fontAlgn="auto" latinLnBrk="0" hangingPunct="1">
              <a:lnSpc>
                <a:spcPts val="6066"/>
              </a:lnSpc>
              <a:spcBef>
                <a:spcPts val="0"/>
              </a:spcBef>
              <a:spcAft>
                <a:spcPts val="0"/>
              </a:spcAft>
              <a:buClrTx/>
              <a:buSzTx/>
              <a:buFont typeface="Arial"/>
              <a:buChar char="⚬"/>
              <a:tabLst/>
              <a:defRPr/>
            </a:pPr>
            <a:r>
              <a:rPr kumimoji="0" lang="en-US" sz="3698" b="0" i="0" u="none" strike="noStrike" kern="1200" cap="none" spc="0" normalizeH="0" baseline="0" noProof="0" dirty="0">
                <a:ln>
                  <a:noFill/>
                </a:ln>
                <a:solidFill>
                  <a:srgbClr val="E8E4ED"/>
                </a:solidFill>
                <a:effectLst/>
                <a:uLnTx/>
                <a:uFillTx/>
                <a:latin typeface="Calibri (MS)"/>
                <a:ea typeface="Calibri (MS)"/>
                <a:cs typeface="Calibri (MS)"/>
                <a:sym typeface="Calibri (MS)"/>
              </a:rPr>
              <a:t>Philanthropy</a:t>
            </a:r>
          </a:p>
        </p:txBody>
      </p:sp>
      <p:sp>
        <p:nvSpPr>
          <p:cNvPr id="7" name="TextBox 7"/>
          <p:cNvSpPr txBox="1"/>
          <p:nvPr/>
        </p:nvSpPr>
        <p:spPr>
          <a:xfrm>
            <a:off x="690791" y="1153697"/>
            <a:ext cx="10782300" cy="2029120"/>
          </a:xfrm>
          <a:prstGeom prst="rect">
            <a:avLst/>
          </a:prstGeom>
        </p:spPr>
        <p:txBody>
          <a:bodyPr lIns="0" tIns="0" rIns="0" bIns="0" rtlCol="0" anchor="t">
            <a:spAutoFit/>
          </a:bodyPr>
          <a:lstStyle/>
          <a:p>
            <a:pPr marL="0" marR="0" lvl="0" indent="0" algn="ctr" defTabSz="914400" rtl="0" eaLnBrk="1" fontAlgn="auto" latinLnBrk="0" hangingPunct="1">
              <a:lnSpc>
                <a:spcPts val="7798"/>
              </a:lnSpc>
              <a:spcBef>
                <a:spcPts val="0"/>
              </a:spcBef>
              <a:spcAft>
                <a:spcPts val="0"/>
              </a:spcAft>
              <a:buClrTx/>
              <a:buSzTx/>
              <a:buFontTx/>
              <a:buNone/>
              <a:tabLst/>
              <a:defRPr/>
            </a:pPr>
            <a:r>
              <a:rPr kumimoji="0" lang="en-US" sz="6500" b="0" i="0" u="none" strike="noStrike" kern="1200" cap="none" spc="0" normalizeH="0" baseline="0" noProof="0">
                <a:ln>
                  <a:noFill/>
                </a:ln>
                <a:solidFill>
                  <a:srgbClr val="FFFFFF"/>
                </a:solidFill>
                <a:effectLst/>
                <a:uLnTx/>
                <a:uFillTx/>
                <a:latin typeface="Arimo"/>
                <a:ea typeface="Arimo"/>
                <a:cs typeface="Arimo"/>
                <a:sym typeface="Arimo"/>
              </a:rPr>
              <a:t>Understanding Your Leadership Responsibility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38456C"/>
        </a:solidFill>
        <a:effectLst/>
      </p:bgPr>
    </p:bg>
    <p:spTree>
      <p:nvGrpSpPr>
        <p:cNvPr id="1" name=""/>
        <p:cNvGrpSpPr/>
        <p:nvPr/>
      </p:nvGrpSpPr>
      <p:grpSpPr>
        <a:xfrm>
          <a:off x="0" y="0"/>
          <a:ext cx="0" cy="0"/>
          <a:chOff x="0" y="0"/>
          <a:chExt cx="0" cy="0"/>
        </a:xfrm>
      </p:grpSpPr>
      <p:grpSp>
        <p:nvGrpSpPr>
          <p:cNvPr id="2" name="Group 2"/>
          <p:cNvGrpSpPr/>
          <p:nvPr/>
        </p:nvGrpSpPr>
        <p:grpSpPr>
          <a:xfrm>
            <a:off x="15193204" y="9043035"/>
            <a:ext cx="2413244" cy="554222"/>
            <a:chOff x="0" y="0"/>
            <a:chExt cx="3217659" cy="738962"/>
          </a:xfrm>
        </p:grpSpPr>
        <p:sp>
          <p:nvSpPr>
            <p:cNvPr id="3" name="Freeform 3"/>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3"/>
              <a:stretch>
                <a:fillRect t="-470" b="-46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 name="Group 4"/>
          <p:cNvGrpSpPr/>
          <p:nvPr/>
        </p:nvGrpSpPr>
        <p:grpSpPr>
          <a:xfrm>
            <a:off x="12039600" y="-204988"/>
            <a:ext cx="6703790" cy="10696975"/>
            <a:chOff x="0" y="0"/>
            <a:chExt cx="8938387" cy="14262633"/>
          </a:xfrm>
        </p:grpSpPr>
        <p:sp>
          <p:nvSpPr>
            <p:cNvPr id="5" name="Freeform 5"/>
            <p:cNvSpPr/>
            <p:nvPr/>
          </p:nvSpPr>
          <p:spPr>
            <a:xfrm>
              <a:off x="0" y="0"/>
              <a:ext cx="8938387" cy="14262608"/>
            </a:xfrm>
            <a:custGeom>
              <a:avLst/>
              <a:gdLst/>
              <a:ahLst/>
              <a:cxnLst/>
              <a:rect l="l" t="t" r="r" b="b"/>
              <a:pathLst>
                <a:path w="8938387" h="14262608">
                  <a:moveTo>
                    <a:pt x="0" y="0"/>
                  </a:moveTo>
                  <a:lnTo>
                    <a:pt x="8938387" y="0"/>
                  </a:lnTo>
                  <a:lnTo>
                    <a:pt x="8938387" y="14262608"/>
                  </a:lnTo>
                  <a:lnTo>
                    <a:pt x="0" y="14262608"/>
                  </a:lnTo>
                  <a:lnTo>
                    <a:pt x="0" y="0"/>
                  </a:lnTo>
                  <a:close/>
                </a:path>
              </a:pathLst>
            </a:custGeom>
            <a:blipFill>
              <a:blip r:embed="rId4"/>
              <a:stretch>
                <a:fillRect l="-69674" r="-696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TextBox 6"/>
          <p:cNvSpPr txBox="1"/>
          <p:nvPr/>
        </p:nvSpPr>
        <p:spPr>
          <a:xfrm>
            <a:off x="299757" y="2887665"/>
            <a:ext cx="11324267" cy="4378320"/>
          </a:xfrm>
          <a:prstGeom prst="rect">
            <a:avLst/>
          </a:prstGeom>
        </p:spPr>
        <p:txBody>
          <a:bodyPr lIns="0" tIns="0" rIns="0" bIns="0" rtlCol="0" anchor="t">
            <a:spAutoFit/>
          </a:bodyPr>
          <a:lstStyle/>
          <a:p>
            <a:pPr marL="0" marR="0" lvl="0" indent="0" algn="l" defTabSz="914400" rtl="0" eaLnBrk="1" fontAlgn="auto" latinLnBrk="0" hangingPunct="1">
              <a:lnSpc>
                <a:spcPts val="4898"/>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914400" rtl="0" eaLnBrk="1" fontAlgn="auto" latinLnBrk="0" hangingPunct="1">
              <a:lnSpc>
                <a:spcPts val="4898"/>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a:p>
            <a:pPr marL="755430" marR="0" lvl="1" indent="-377715" algn="l" defTabSz="914400" rtl="0" eaLnBrk="1" fontAlgn="auto" latinLnBrk="0" hangingPunct="1">
              <a:lnSpc>
                <a:spcPts val="4898"/>
              </a:lnSpc>
              <a:spcBef>
                <a:spcPts val="0"/>
              </a:spcBef>
              <a:spcAft>
                <a:spcPts val="0"/>
              </a:spcAft>
              <a:buClrTx/>
              <a:buSzTx/>
              <a:buFont typeface="Arial"/>
              <a:buChar char="•"/>
              <a:tabLst/>
              <a:defRPr/>
            </a:pPr>
            <a:r>
              <a:rPr kumimoji="0" lang="en-US" sz="3498" b="0" i="0" u="none" strike="noStrike" kern="1200" cap="none" spc="0" normalizeH="0" baseline="0" noProof="0">
                <a:ln>
                  <a:noFill/>
                </a:ln>
                <a:solidFill>
                  <a:srgbClr val="E8E4ED"/>
                </a:solidFill>
                <a:effectLst/>
                <a:uLnTx/>
                <a:uFillTx/>
                <a:latin typeface="Calibri (MS)"/>
                <a:ea typeface="Calibri (MS)"/>
                <a:cs typeface="Calibri (MS)"/>
                <a:sym typeface="Calibri (MS)"/>
              </a:rPr>
              <a:t>Move beyond “the way we’ve always done it” thinking</a:t>
            </a:r>
          </a:p>
          <a:p>
            <a:pPr marL="0" marR="0" lvl="0" indent="0" algn="l" defTabSz="914400" rtl="0" eaLnBrk="1" fontAlgn="auto" latinLnBrk="0" hangingPunct="1">
              <a:lnSpc>
                <a:spcPts val="4898"/>
              </a:lnSpc>
              <a:spcBef>
                <a:spcPts val="0"/>
              </a:spcBef>
              <a:spcAft>
                <a:spcPts val="0"/>
              </a:spcAft>
              <a:buClrTx/>
              <a:buSzTx/>
              <a:buFontTx/>
              <a:buNone/>
              <a:tabLst/>
              <a:defRPr/>
            </a:pPr>
            <a:endParaRPr kumimoji="0" lang="en-US" sz="3498" b="0" i="0" u="none" strike="noStrike" kern="1200" cap="none" spc="0" normalizeH="0" baseline="0" noProof="0">
              <a:ln>
                <a:noFill/>
              </a:ln>
              <a:solidFill>
                <a:srgbClr val="E8E4ED"/>
              </a:solidFill>
              <a:effectLst/>
              <a:uLnTx/>
              <a:uFillTx/>
              <a:latin typeface="Calibri (MS)"/>
              <a:ea typeface="Calibri (MS)"/>
              <a:cs typeface="Calibri (MS)"/>
              <a:sym typeface="Calibri (MS)"/>
            </a:endParaRPr>
          </a:p>
          <a:p>
            <a:pPr marL="755430" marR="0" lvl="1" indent="-377715" algn="l" defTabSz="914400" rtl="0" eaLnBrk="1" fontAlgn="auto" latinLnBrk="0" hangingPunct="1">
              <a:lnSpc>
                <a:spcPts val="4898"/>
              </a:lnSpc>
              <a:spcBef>
                <a:spcPts val="0"/>
              </a:spcBef>
              <a:spcAft>
                <a:spcPts val="0"/>
              </a:spcAft>
              <a:buClrTx/>
              <a:buSzTx/>
              <a:buFont typeface="Arial"/>
              <a:buChar char="•"/>
              <a:tabLst/>
              <a:defRPr/>
            </a:pPr>
            <a:r>
              <a:rPr kumimoji="0" lang="en-US" sz="3498" b="0" i="0" u="none" strike="noStrike" kern="1200" cap="none" spc="0" normalizeH="0" baseline="0" noProof="0">
                <a:ln>
                  <a:noFill/>
                </a:ln>
                <a:solidFill>
                  <a:srgbClr val="E8E4ED"/>
                </a:solidFill>
                <a:effectLst/>
                <a:uLnTx/>
                <a:uFillTx/>
                <a:latin typeface="Calibri (MS)"/>
                <a:ea typeface="Calibri (MS)"/>
                <a:cs typeface="Calibri (MS)"/>
                <a:sym typeface="Calibri (MS)"/>
              </a:rPr>
              <a:t>Respond thoughtfully to members’ needs -</a:t>
            </a:r>
            <a:r>
              <a:rPr kumimoji="0" lang="en-US" sz="3498" b="1" i="0" u="none" strike="noStrike" kern="1200" cap="none" spc="0" normalizeH="0" baseline="0" noProof="0">
                <a:ln>
                  <a:noFill/>
                </a:ln>
                <a:solidFill>
                  <a:srgbClr val="E8E4ED"/>
                </a:solidFill>
                <a:effectLst/>
                <a:uLnTx/>
                <a:uFillTx/>
                <a:latin typeface="Calibri (MS) Bold"/>
                <a:ea typeface="Calibri (MS) Bold"/>
                <a:cs typeface="Calibri (MS) Bold"/>
                <a:sym typeface="Calibri (MS) Bold"/>
              </a:rPr>
              <a:t> LISTEN</a:t>
            </a:r>
          </a:p>
          <a:p>
            <a:pPr marL="0" marR="0" lvl="0" indent="0" algn="l" defTabSz="914400" rtl="0" eaLnBrk="1" fontAlgn="auto" latinLnBrk="0" hangingPunct="1">
              <a:lnSpc>
                <a:spcPts val="4898"/>
              </a:lnSpc>
              <a:spcBef>
                <a:spcPts val="0"/>
              </a:spcBef>
              <a:spcAft>
                <a:spcPts val="0"/>
              </a:spcAft>
              <a:buClrTx/>
              <a:buSzTx/>
              <a:buFontTx/>
              <a:buNone/>
              <a:tabLst/>
              <a:defRPr/>
            </a:pPr>
            <a:endParaRPr kumimoji="0" lang="en-US" sz="3498" b="1" i="0" u="none" strike="noStrike" kern="1200" cap="none" spc="0" normalizeH="0" baseline="0" noProof="0">
              <a:ln>
                <a:noFill/>
              </a:ln>
              <a:solidFill>
                <a:srgbClr val="E8E4ED"/>
              </a:solidFill>
              <a:effectLst/>
              <a:uLnTx/>
              <a:uFillTx/>
              <a:latin typeface="Calibri (MS) Bold"/>
              <a:ea typeface="Calibri (MS) Bold"/>
              <a:cs typeface="Calibri (MS) Bold"/>
              <a:sym typeface="Calibri (MS) Bold"/>
            </a:endParaRPr>
          </a:p>
          <a:p>
            <a:pPr marL="755432" marR="0" lvl="1" indent="-377716" algn="l" defTabSz="914400" rtl="0" eaLnBrk="1" fontAlgn="auto" latinLnBrk="0" hangingPunct="1">
              <a:lnSpc>
                <a:spcPts val="4899"/>
              </a:lnSpc>
              <a:spcBef>
                <a:spcPts val="0"/>
              </a:spcBef>
              <a:spcAft>
                <a:spcPts val="0"/>
              </a:spcAft>
              <a:buClrTx/>
              <a:buSzTx/>
              <a:buFont typeface="Arial"/>
              <a:buChar char="•"/>
              <a:tabLst/>
              <a:defRPr/>
            </a:pPr>
            <a:r>
              <a:rPr kumimoji="0" lang="en-US" sz="3498" b="0" i="0" u="none" strike="noStrike" kern="1200" cap="none" spc="0" normalizeH="0" baseline="0" noProof="0">
                <a:ln>
                  <a:noFill/>
                </a:ln>
                <a:solidFill>
                  <a:srgbClr val="E8E4ED"/>
                </a:solidFill>
                <a:effectLst/>
                <a:uLnTx/>
                <a:uFillTx/>
                <a:latin typeface="Calibri (MS)"/>
                <a:ea typeface="Calibri (MS)"/>
                <a:cs typeface="Calibri (MS)"/>
                <a:sym typeface="Calibri (MS)"/>
              </a:rPr>
              <a:t>Region conference CAN be held virtually and be successful</a:t>
            </a:r>
          </a:p>
        </p:txBody>
      </p:sp>
      <p:sp>
        <p:nvSpPr>
          <p:cNvPr id="7" name="TextBox 7"/>
          <p:cNvSpPr txBox="1"/>
          <p:nvPr/>
        </p:nvSpPr>
        <p:spPr>
          <a:xfrm>
            <a:off x="2198970" y="1148782"/>
            <a:ext cx="7525842" cy="1009777"/>
          </a:xfrm>
          <a:prstGeom prst="rect">
            <a:avLst/>
          </a:prstGeom>
        </p:spPr>
        <p:txBody>
          <a:bodyPr lIns="0" tIns="0" rIns="0" bIns="0" rtlCol="0" anchor="t">
            <a:spAutoFit/>
          </a:bodyPr>
          <a:lstStyle/>
          <a:p>
            <a:pPr marL="0" marR="0" lvl="0" indent="0" algn="just" defTabSz="914400" rtl="0" eaLnBrk="1" fontAlgn="auto" latinLnBrk="0" hangingPunct="1">
              <a:lnSpc>
                <a:spcPts val="7798"/>
              </a:lnSpc>
              <a:spcBef>
                <a:spcPts val="0"/>
              </a:spcBef>
              <a:spcAft>
                <a:spcPts val="0"/>
              </a:spcAft>
              <a:buClrTx/>
              <a:buSzTx/>
              <a:buFontTx/>
              <a:buNone/>
              <a:tabLst/>
              <a:defRPr/>
            </a:pPr>
            <a:r>
              <a:rPr kumimoji="0" lang="en-US" sz="6500" b="0" i="0" u="none" strike="noStrike" kern="1200" cap="none" spc="0" normalizeH="0" baseline="0" noProof="0">
                <a:ln>
                  <a:noFill/>
                </a:ln>
                <a:solidFill>
                  <a:srgbClr val="FFFFFF"/>
                </a:solidFill>
                <a:effectLst/>
                <a:uLnTx/>
                <a:uFillTx/>
                <a:latin typeface="Arimo"/>
                <a:ea typeface="Arimo"/>
                <a:cs typeface="Arimo"/>
                <a:sym typeface="Arimo"/>
              </a:rPr>
              <a:t>Region Conferences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8456C"/>
        </a:solidFill>
        <a:effectLst/>
      </p:bgPr>
    </p:bg>
    <p:spTree>
      <p:nvGrpSpPr>
        <p:cNvPr id="1" name=""/>
        <p:cNvGrpSpPr/>
        <p:nvPr/>
      </p:nvGrpSpPr>
      <p:grpSpPr>
        <a:xfrm>
          <a:off x="0" y="0"/>
          <a:ext cx="0" cy="0"/>
          <a:chOff x="0" y="0"/>
          <a:chExt cx="0" cy="0"/>
        </a:xfrm>
      </p:grpSpPr>
      <p:grpSp>
        <p:nvGrpSpPr>
          <p:cNvPr id="2" name="Group 2"/>
          <p:cNvGrpSpPr/>
          <p:nvPr/>
        </p:nvGrpSpPr>
        <p:grpSpPr>
          <a:xfrm>
            <a:off x="15193204" y="9043035"/>
            <a:ext cx="2413244" cy="554222"/>
            <a:chOff x="0" y="0"/>
            <a:chExt cx="3217659" cy="738962"/>
          </a:xfrm>
        </p:grpSpPr>
        <p:sp>
          <p:nvSpPr>
            <p:cNvPr id="3" name="Freeform 3"/>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3"/>
              <a:stretch>
                <a:fillRect t="-470" b="-46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 name="TextBox 4"/>
          <p:cNvSpPr txBox="1"/>
          <p:nvPr/>
        </p:nvSpPr>
        <p:spPr>
          <a:xfrm>
            <a:off x="609600" y="4457700"/>
            <a:ext cx="10942911" cy="2796659"/>
          </a:xfrm>
          <a:prstGeom prst="rect">
            <a:avLst/>
          </a:prstGeom>
        </p:spPr>
        <p:txBody>
          <a:bodyPr lIns="0" tIns="0" rIns="0" bIns="0" rtlCol="0" anchor="t">
            <a:spAutoFit/>
          </a:bodyPr>
          <a:lstStyle/>
          <a:p>
            <a:pPr marL="0" marR="0" lvl="0" indent="0" algn="just" defTabSz="914400" rtl="0" eaLnBrk="1" fontAlgn="auto" latinLnBrk="0" hangingPunct="1">
              <a:lnSpc>
                <a:spcPts val="7452"/>
              </a:lnSpc>
              <a:spcBef>
                <a:spcPts val="0"/>
              </a:spcBef>
              <a:spcAft>
                <a:spcPts val="0"/>
              </a:spcAft>
              <a:buClrTx/>
              <a:buSzTx/>
              <a:buFontTx/>
              <a:buNone/>
              <a:tabLst/>
              <a:defRPr/>
            </a:pPr>
            <a:r>
              <a:rPr kumimoji="0" lang="en-US" sz="3498" b="0" i="1" u="none" strike="noStrike" kern="1200" cap="none" spc="-73" normalizeH="0" baseline="0" noProof="0" dirty="0">
                <a:ln>
                  <a:noFill/>
                </a:ln>
                <a:solidFill>
                  <a:srgbClr val="E8E4ED"/>
                </a:solidFill>
                <a:effectLst/>
                <a:uLnTx/>
                <a:uFillTx/>
                <a:latin typeface="Calibri (MS) Italics"/>
                <a:ea typeface="Calibri (MS) Italics"/>
                <a:cs typeface="Calibri (MS) Italics"/>
                <a:sym typeface="Calibri (MS) Italics"/>
              </a:rPr>
              <a:t>Alignment means that once a direction is established, we move forward together, with shared commitment and a clear focus on maximizing our impact for women and girls.</a:t>
            </a:r>
          </a:p>
        </p:txBody>
      </p:sp>
      <p:sp>
        <p:nvSpPr>
          <p:cNvPr id="5" name="TextBox 5"/>
          <p:cNvSpPr txBox="1"/>
          <p:nvPr/>
        </p:nvSpPr>
        <p:spPr>
          <a:xfrm>
            <a:off x="1028700" y="1173747"/>
            <a:ext cx="8936222" cy="2029120"/>
          </a:xfrm>
          <a:prstGeom prst="rect">
            <a:avLst/>
          </a:prstGeom>
        </p:spPr>
        <p:txBody>
          <a:bodyPr lIns="0" tIns="0" rIns="0" bIns="0" rtlCol="0" anchor="t">
            <a:spAutoFit/>
          </a:bodyPr>
          <a:lstStyle/>
          <a:p>
            <a:pPr marL="0" marR="0" lvl="0" indent="0" algn="ctr" defTabSz="914400" rtl="0" eaLnBrk="1" fontAlgn="auto" latinLnBrk="0" hangingPunct="1">
              <a:lnSpc>
                <a:spcPts val="7798"/>
              </a:lnSpc>
              <a:spcBef>
                <a:spcPts val="0"/>
              </a:spcBef>
              <a:spcAft>
                <a:spcPts val="0"/>
              </a:spcAft>
              <a:buClrTx/>
              <a:buSzTx/>
              <a:buFontTx/>
              <a:buNone/>
              <a:tabLst/>
              <a:defRPr/>
            </a:pPr>
            <a:r>
              <a:rPr kumimoji="0" lang="en-US" sz="6500" b="0" i="0" u="none" strike="noStrike" kern="1200" cap="none" spc="0" normalizeH="0" baseline="0" noProof="0">
                <a:ln>
                  <a:noFill/>
                </a:ln>
                <a:solidFill>
                  <a:srgbClr val="FFFFFF"/>
                </a:solidFill>
                <a:effectLst/>
                <a:uLnTx/>
                <a:uFillTx/>
                <a:latin typeface="Arimo"/>
                <a:ea typeface="Arimo"/>
                <a:cs typeface="Arimo"/>
                <a:sym typeface="Arimo"/>
              </a:rPr>
              <a:t>Alignment Creates Organizational Strength</a:t>
            </a:r>
          </a:p>
        </p:txBody>
      </p:sp>
      <p:grpSp>
        <p:nvGrpSpPr>
          <p:cNvPr id="6" name="Group 6"/>
          <p:cNvGrpSpPr/>
          <p:nvPr/>
        </p:nvGrpSpPr>
        <p:grpSpPr>
          <a:xfrm>
            <a:off x="12039600" y="-204988"/>
            <a:ext cx="6703790" cy="10696975"/>
            <a:chOff x="0" y="0"/>
            <a:chExt cx="8938387" cy="14262633"/>
          </a:xfrm>
        </p:grpSpPr>
        <p:sp>
          <p:nvSpPr>
            <p:cNvPr id="7" name="Freeform 7"/>
            <p:cNvSpPr/>
            <p:nvPr/>
          </p:nvSpPr>
          <p:spPr>
            <a:xfrm>
              <a:off x="0" y="0"/>
              <a:ext cx="8938387" cy="14262608"/>
            </a:xfrm>
            <a:custGeom>
              <a:avLst/>
              <a:gdLst/>
              <a:ahLst/>
              <a:cxnLst/>
              <a:rect l="l" t="t" r="r" b="b"/>
              <a:pathLst>
                <a:path w="8938387" h="14262608">
                  <a:moveTo>
                    <a:pt x="0" y="0"/>
                  </a:moveTo>
                  <a:lnTo>
                    <a:pt x="8938387" y="0"/>
                  </a:lnTo>
                  <a:lnTo>
                    <a:pt x="8938387" y="14262608"/>
                  </a:lnTo>
                  <a:lnTo>
                    <a:pt x="0" y="14262608"/>
                  </a:lnTo>
                  <a:lnTo>
                    <a:pt x="0" y="0"/>
                  </a:lnTo>
                  <a:close/>
                </a:path>
              </a:pathLst>
            </a:custGeom>
            <a:blipFill>
              <a:blip r:embed="rId4"/>
              <a:stretch>
                <a:fillRect l="-9909" r="-990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193204" y="9043035"/>
            <a:ext cx="2413244" cy="554222"/>
            <a:chOff x="0" y="0"/>
            <a:chExt cx="3217659" cy="738962"/>
          </a:xfrm>
        </p:grpSpPr>
        <p:sp>
          <p:nvSpPr>
            <p:cNvPr id="3" name="Freeform 3"/>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3"/>
              <a:stretch>
                <a:fillRect t="-470" b="-46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 name="Group 4"/>
          <p:cNvGrpSpPr/>
          <p:nvPr/>
        </p:nvGrpSpPr>
        <p:grpSpPr>
          <a:xfrm>
            <a:off x="12039600" y="-204988"/>
            <a:ext cx="6703790" cy="10696975"/>
            <a:chOff x="0" y="0"/>
            <a:chExt cx="8938387" cy="14262633"/>
          </a:xfrm>
        </p:grpSpPr>
        <p:sp>
          <p:nvSpPr>
            <p:cNvPr id="5" name="Freeform 5"/>
            <p:cNvSpPr/>
            <p:nvPr/>
          </p:nvSpPr>
          <p:spPr>
            <a:xfrm>
              <a:off x="0" y="0"/>
              <a:ext cx="8938387" cy="14262608"/>
            </a:xfrm>
            <a:custGeom>
              <a:avLst/>
              <a:gdLst/>
              <a:ahLst/>
              <a:cxnLst/>
              <a:rect l="l" t="t" r="r" b="b"/>
              <a:pathLst>
                <a:path w="8938387" h="14262608">
                  <a:moveTo>
                    <a:pt x="0" y="0"/>
                  </a:moveTo>
                  <a:lnTo>
                    <a:pt x="8938387" y="0"/>
                  </a:lnTo>
                  <a:lnTo>
                    <a:pt x="8938387" y="14262608"/>
                  </a:lnTo>
                  <a:lnTo>
                    <a:pt x="0" y="14262608"/>
                  </a:lnTo>
                  <a:lnTo>
                    <a:pt x="0" y="0"/>
                  </a:lnTo>
                  <a:close/>
                </a:path>
              </a:pathLst>
            </a:custGeom>
            <a:blipFill>
              <a:blip r:embed="rId4"/>
              <a:stretch>
                <a:fillRect l="-69674" r="-696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TextBox 6"/>
          <p:cNvSpPr txBox="1"/>
          <p:nvPr/>
        </p:nvSpPr>
        <p:spPr>
          <a:xfrm>
            <a:off x="453045" y="4579817"/>
            <a:ext cx="11359519" cy="2546308"/>
          </a:xfrm>
          <a:prstGeom prst="rect">
            <a:avLst/>
          </a:prstGeom>
        </p:spPr>
        <p:txBody>
          <a:bodyPr lIns="0" tIns="0" rIns="0" bIns="0" rtlCol="0" anchor="t">
            <a:spAutoFit/>
          </a:bodyPr>
          <a:lstStyle/>
          <a:p>
            <a:pPr marL="0" marR="0" lvl="0" indent="0" algn="l" defTabSz="914400" rtl="0" eaLnBrk="1" fontAlgn="auto" latinLnBrk="0" hangingPunct="1">
              <a:lnSpc>
                <a:spcPts val="6694"/>
              </a:lnSpc>
              <a:spcBef>
                <a:spcPts val="0"/>
              </a:spcBef>
              <a:spcAft>
                <a:spcPts val="0"/>
              </a:spcAft>
              <a:buClrTx/>
              <a:buSzTx/>
              <a:buFontTx/>
              <a:buNone/>
              <a:tabLst/>
              <a:defRPr/>
            </a:pPr>
            <a:r>
              <a:rPr kumimoji="0" lang="en-US" sz="3598" b="0" i="1" u="none" strike="noStrike" kern="1200" cap="none" spc="0" normalizeH="0" baseline="0" noProof="0">
                <a:ln>
                  <a:noFill/>
                </a:ln>
                <a:solidFill>
                  <a:srgbClr val="000000"/>
                </a:solidFill>
                <a:effectLst/>
                <a:uLnTx/>
                <a:uFillTx/>
                <a:latin typeface="Calibri (MS) Italics"/>
                <a:ea typeface="Calibri (MS) Italics"/>
                <a:cs typeface="Calibri (MS) Italics"/>
                <a:sym typeface="Calibri (MS) Italics"/>
              </a:rPr>
              <a:t>The purpose of this policy is to support communication practices that protect organizational stability, reinforce governance, and advance our mission.</a:t>
            </a:r>
          </a:p>
        </p:txBody>
      </p:sp>
      <p:sp>
        <p:nvSpPr>
          <p:cNvPr id="7" name="TextBox 7"/>
          <p:cNvSpPr txBox="1"/>
          <p:nvPr/>
        </p:nvSpPr>
        <p:spPr>
          <a:xfrm>
            <a:off x="227532" y="907047"/>
            <a:ext cx="11356314" cy="2411984"/>
          </a:xfrm>
          <a:prstGeom prst="rect">
            <a:avLst/>
          </a:prstGeom>
        </p:spPr>
        <p:txBody>
          <a:bodyPr lIns="0" tIns="0" rIns="0" bIns="0" rtlCol="0" anchor="t">
            <a:spAutoFit/>
          </a:bodyPr>
          <a:lstStyle/>
          <a:p>
            <a:pPr marL="0" marR="0" lvl="0" indent="0" algn="ctr" defTabSz="914400" rtl="0" eaLnBrk="1" fontAlgn="auto" latinLnBrk="0" hangingPunct="1">
              <a:lnSpc>
                <a:spcPts val="10495"/>
              </a:lnSpc>
              <a:spcBef>
                <a:spcPts val="0"/>
              </a:spcBef>
              <a:spcAft>
                <a:spcPts val="0"/>
              </a:spcAft>
              <a:buClrTx/>
              <a:buSzTx/>
              <a:buFontTx/>
              <a:buNone/>
              <a:tabLst/>
              <a:defRPr/>
            </a:pPr>
            <a:r>
              <a:rPr kumimoji="0" lang="en-US" sz="6399" b="0" i="0" u="none" strike="noStrike" kern="1200" cap="none" spc="0" normalizeH="0" baseline="0" noProof="0">
                <a:ln>
                  <a:noFill/>
                </a:ln>
                <a:solidFill>
                  <a:srgbClr val="9674A5"/>
                </a:solidFill>
                <a:effectLst/>
                <a:uLnTx/>
                <a:uFillTx/>
                <a:latin typeface="Arimo"/>
                <a:ea typeface="Arimo"/>
                <a:cs typeface="Arimo"/>
                <a:sym typeface="Arimo"/>
              </a:rPr>
              <a:t>More About Alignment: </a:t>
            </a:r>
          </a:p>
          <a:p>
            <a:pPr marL="0" marR="0" lvl="0" indent="0" algn="ctr" defTabSz="914400" rtl="0" eaLnBrk="1" fontAlgn="auto" latinLnBrk="0" hangingPunct="1">
              <a:lnSpc>
                <a:spcPts val="7679"/>
              </a:lnSpc>
              <a:spcBef>
                <a:spcPts val="0"/>
              </a:spcBef>
              <a:spcAft>
                <a:spcPts val="0"/>
              </a:spcAft>
              <a:buClrTx/>
              <a:buSzTx/>
              <a:buFontTx/>
              <a:buNone/>
              <a:tabLst/>
              <a:defRPr/>
            </a:pPr>
            <a:r>
              <a:rPr kumimoji="0" lang="en-US" sz="6399" b="0" i="1" u="none" strike="noStrike" kern="1200" cap="none" spc="0" normalizeH="0" baseline="0" noProof="0">
                <a:ln>
                  <a:noFill/>
                </a:ln>
                <a:solidFill>
                  <a:srgbClr val="9674A5"/>
                </a:solidFill>
                <a:effectLst/>
                <a:uLnTx/>
                <a:uFillTx/>
                <a:latin typeface="Arimo Italics"/>
                <a:ea typeface="Arimo Italics"/>
                <a:cs typeface="Arimo Italics"/>
                <a:sym typeface="Arimo Italics"/>
              </a:rPr>
              <a:t>SIA’s Communication Policy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193204" y="9043035"/>
            <a:ext cx="2413244" cy="554222"/>
            <a:chOff x="0" y="0"/>
            <a:chExt cx="3217659" cy="738962"/>
          </a:xfrm>
        </p:grpSpPr>
        <p:sp>
          <p:nvSpPr>
            <p:cNvPr id="3" name="Freeform 3"/>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3"/>
              <a:stretch>
                <a:fillRect t="-470" b="-46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 name="Group 4"/>
          <p:cNvGrpSpPr/>
          <p:nvPr/>
        </p:nvGrpSpPr>
        <p:grpSpPr>
          <a:xfrm>
            <a:off x="12039600" y="-204988"/>
            <a:ext cx="6703790" cy="10696975"/>
            <a:chOff x="0" y="0"/>
            <a:chExt cx="8938387" cy="14262633"/>
          </a:xfrm>
        </p:grpSpPr>
        <p:sp>
          <p:nvSpPr>
            <p:cNvPr id="5" name="Freeform 5"/>
            <p:cNvSpPr/>
            <p:nvPr/>
          </p:nvSpPr>
          <p:spPr>
            <a:xfrm>
              <a:off x="0" y="0"/>
              <a:ext cx="8938387" cy="14262608"/>
            </a:xfrm>
            <a:custGeom>
              <a:avLst/>
              <a:gdLst/>
              <a:ahLst/>
              <a:cxnLst/>
              <a:rect l="l" t="t" r="r" b="b"/>
              <a:pathLst>
                <a:path w="8938387" h="14262608">
                  <a:moveTo>
                    <a:pt x="0" y="0"/>
                  </a:moveTo>
                  <a:lnTo>
                    <a:pt x="8938387" y="0"/>
                  </a:lnTo>
                  <a:lnTo>
                    <a:pt x="8938387" y="14262608"/>
                  </a:lnTo>
                  <a:lnTo>
                    <a:pt x="0" y="14262608"/>
                  </a:lnTo>
                  <a:lnTo>
                    <a:pt x="0" y="0"/>
                  </a:lnTo>
                  <a:close/>
                </a:path>
              </a:pathLst>
            </a:custGeom>
            <a:blipFill>
              <a:blip r:embed="rId4"/>
              <a:stretch>
                <a:fillRect l="-69674" r="-696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TextBox 6"/>
          <p:cNvSpPr txBox="1"/>
          <p:nvPr/>
        </p:nvSpPr>
        <p:spPr>
          <a:xfrm>
            <a:off x="756303" y="4838700"/>
            <a:ext cx="10619239" cy="2546308"/>
          </a:xfrm>
          <a:prstGeom prst="rect">
            <a:avLst/>
          </a:prstGeom>
        </p:spPr>
        <p:txBody>
          <a:bodyPr lIns="0" tIns="0" rIns="0" bIns="0" rtlCol="0" anchor="t">
            <a:spAutoFit/>
          </a:bodyPr>
          <a:lstStyle/>
          <a:p>
            <a:pPr marL="0" marR="0" lvl="0" indent="0" algn="l" defTabSz="914400" rtl="0" eaLnBrk="1" fontAlgn="auto" latinLnBrk="0" hangingPunct="1">
              <a:lnSpc>
                <a:spcPts val="6694"/>
              </a:lnSpc>
              <a:spcBef>
                <a:spcPts val="0"/>
              </a:spcBef>
              <a:spcAft>
                <a:spcPts val="0"/>
              </a:spcAft>
              <a:buClrTx/>
              <a:buSzTx/>
              <a:buFontTx/>
              <a:buNone/>
              <a:tabLst/>
              <a:defRPr/>
            </a:pPr>
            <a:r>
              <a:rPr kumimoji="0" lang="en-US" sz="3598" b="0" i="1" u="none" strike="noStrike" kern="1200" cap="none" spc="0" normalizeH="0" baseline="0" noProof="0">
                <a:ln>
                  <a:noFill/>
                </a:ln>
                <a:solidFill>
                  <a:srgbClr val="000000"/>
                </a:solidFill>
                <a:effectLst/>
                <a:uLnTx/>
                <a:uFillTx/>
                <a:latin typeface="Calibri (MS) Italics"/>
                <a:ea typeface="Calibri (MS) Italics"/>
                <a:cs typeface="Calibri (MS) Italics"/>
                <a:sym typeface="Calibri (MS) Italics"/>
              </a:rPr>
              <a:t>...leaders are expected to present a unified message and work together to support member understanding and adoption.</a:t>
            </a:r>
          </a:p>
        </p:txBody>
      </p:sp>
      <p:sp>
        <p:nvSpPr>
          <p:cNvPr id="7" name="TextBox 7"/>
          <p:cNvSpPr txBox="1"/>
          <p:nvPr/>
        </p:nvSpPr>
        <p:spPr>
          <a:xfrm>
            <a:off x="515952" y="1173747"/>
            <a:ext cx="11099940" cy="2962275"/>
          </a:xfrm>
          <a:prstGeom prst="rect">
            <a:avLst/>
          </a:prstGeom>
        </p:spPr>
        <p:txBody>
          <a:bodyPr lIns="0" tIns="0" rIns="0" bIns="0" rtlCol="0" anchor="t">
            <a:spAutoFit/>
          </a:bodyPr>
          <a:lstStyle/>
          <a:p>
            <a:pPr marL="0" marR="0" lvl="0" indent="0" algn="ctr" defTabSz="914400" rtl="0" eaLnBrk="1" fontAlgn="auto" latinLnBrk="0" hangingPunct="1">
              <a:lnSpc>
                <a:spcPts val="7680"/>
              </a:lnSpc>
              <a:spcBef>
                <a:spcPts val="0"/>
              </a:spcBef>
              <a:spcAft>
                <a:spcPts val="0"/>
              </a:spcAft>
              <a:buClrTx/>
              <a:buSzTx/>
              <a:buFontTx/>
              <a:buNone/>
              <a:tabLst/>
              <a:defRPr/>
            </a:pPr>
            <a:r>
              <a:rPr kumimoji="0" lang="en-US" sz="6400" b="0" i="0" u="none" strike="noStrike" kern="1200" cap="none" spc="0" normalizeH="0" baseline="0" noProof="0">
                <a:ln>
                  <a:noFill/>
                </a:ln>
                <a:solidFill>
                  <a:srgbClr val="9674A5"/>
                </a:solidFill>
                <a:effectLst/>
                <a:uLnTx/>
                <a:uFillTx/>
                <a:latin typeface="Arimo"/>
                <a:ea typeface="Arimo"/>
                <a:cs typeface="Arimo"/>
                <a:sym typeface="Arimo"/>
              </a:rPr>
              <a:t>More About Alignment: </a:t>
            </a:r>
          </a:p>
          <a:p>
            <a:pPr marL="0" marR="0" lvl="0" indent="0" algn="ctr" defTabSz="914400" rtl="0" eaLnBrk="1" fontAlgn="auto" latinLnBrk="0" hangingPunct="1">
              <a:lnSpc>
                <a:spcPts val="7680"/>
              </a:lnSpc>
              <a:spcBef>
                <a:spcPts val="0"/>
              </a:spcBef>
              <a:spcAft>
                <a:spcPts val="0"/>
              </a:spcAft>
              <a:buClrTx/>
              <a:buSzTx/>
              <a:buFontTx/>
              <a:buNone/>
              <a:tabLst/>
              <a:defRPr/>
            </a:pPr>
            <a:r>
              <a:rPr kumimoji="0" lang="en-US" sz="6400" b="0" i="0" u="none" strike="noStrike" kern="1200" cap="none" spc="0" normalizeH="0" baseline="0" noProof="0">
                <a:ln>
                  <a:noFill/>
                </a:ln>
                <a:solidFill>
                  <a:srgbClr val="9674A5"/>
                </a:solidFill>
                <a:effectLst/>
                <a:uLnTx/>
                <a:uFillTx/>
                <a:latin typeface="Arimo"/>
                <a:ea typeface="Arimo"/>
                <a:cs typeface="Arimo"/>
                <a:sym typeface="Arimo"/>
              </a:rPr>
              <a:t>SIA’s Communication Policy</a:t>
            </a:r>
          </a:p>
          <a:p>
            <a:pPr marL="0" marR="0" lvl="0" indent="0" algn="ctr" defTabSz="914400" rtl="0" eaLnBrk="1" fontAlgn="auto" latinLnBrk="0" hangingPunct="1">
              <a:lnSpc>
                <a:spcPts val="7800"/>
              </a:lnSpc>
              <a:spcBef>
                <a:spcPts val="0"/>
              </a:spcBef>
              <a:spcAft>
                <a:spcPts val="0"/>
              </a:spcAft>
              <a:buClrTx/>
              <a:buSzTx/>
              <a:buFontTx/>
              <a:buNone/>
              <a:tabLst/>
              <a:defRPr/>
            </a:pPr>
            <a:endParaRPr kumimoji="0" lang="en-US" sz="6400" b="0" i="0" u="none" strike="noStrike" kern="1200" cap="none" spc="0" normalizeH="0" baseline="0" noProof="0">
              <a:ln>
                <a:noFill/>
              </a:ln>
              <a:solidFill>
                <a:srgbClr val="9674A5"/>
              </a:solidFill>
              <a:effectLst/>
              <a:uLnTx/>
              <a:uFillTx/>
              <a:latin typeface="Arimo"/>
              <a:ea typeface="Arimo"/>
              <a:cs typeface="Arimo"/>
              <a:sym typeface="Arimo"/>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9674A5"/>
        </a:solidFill>
        <a:effectLst/>
      </p:bgPr>
    </p:bg>
    <p:spTree>
      <p:nvGrpSpPr>
        <p:cNvPr id="1" name=""/>
        <p:cNvGrpSpPr/>
        <p:nvPr/>
      </p:nvGrpSpPr>
      <p:grpSpPr>
        <a:xfrm>
          <a:off x="0" y="0"/>
          <a:ext cx="0" cy="0"/>
          <a:chOff x="0" y="0"/>
          <a:chExt cx="0" cy="0"/>
        </a:xfrm>
      </p:grpSpPr>
      <p:grpSp>
        <p:nvGrpSpPr>
          <p:cNvPr id="2" name="Group 2"/>
          <p:cNvGrpSpPr/>
          <p:nvPr/>
        </p:nvGrpSpPr>
        <p:grpSpPr>
          <a:xfrm>
            <a:off x="-2408644" y="-204988"/>
            <a:ext cx="17800139" cy="11370802"/>
            <a:chOff x="0" y="0"/>
            <a:chExt cx="23733519" cy="15161070"/>
          </a:xfrm>
        </p:grpSpPr>
        <p:sp>
          <p:nvSpPr>
            <p:cNvPr id="3" name="Freeform 3"/>
            <p:cNvSpPr/>
            <p:nvPr/>
          </p:nvSpPr>
          <p:spPr>
            <a:xfrm>
              <a:off x="0" y="0"/>
              <a:ext cx="23733506" cy="15161006"/>
            </a:xfrm>
            <a:custGeom>
              <a:avLst/>
              <a:gdLst/>
              <a:ahLst/>
              <a:cxnLst/>
              <a:rect l="l" t="t" r="r" b="b"/>
              <a:pathLst>
                <a:path w="23733506" h="15161006">
                  <a:moveTo>
                    <a:pt x="0" y="0"/>
                  </a:moveTo>
                  <a:lnTo>
                    <a:pt x="23733506" y="0"/>
                  </a:lnTo>
                  <a:lnTo>
                    <a:pt x="23733506" y="15161006"/>
                  </a:lnTo>
                  <a:lnTo>
                    <a:pt x="0" y="15161006"/>
                  </a:lnTo>
                  <a:lnTo>
                    <a:pt x="0" y="0"/>
                  </a:lnTo>
                  <a:close/>
                </a:path>
              </a:pathLst>
            </a:custGeom>
            <a:blipFill>
              <a:blip r:embed="rId3">
                <a:alphaModFix amt="7999"/>
              </a:blip>
              <a:stretch>
                <a:fillRect l="-1104" r="-110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 name="Group 4"/>
          <p:cNvGrpSpPr/>
          <p:nvPr/>
        </p:nvGrpSpPr>
        <p:grpSpPr>
          <a:xfrm>
            <a:off x="15193204" y="9043035"/>
            <a:ext cx="2413244" cy="554222"/>
            <a:chOff x="0" y="0"/>
            <a:chExt cx="3217659" cy="738962"/>
          </a:xfrm>
        </p:grpSpPr>
        <p:sp>
          <p:nvSpPr>
            <p:cNvPr id="5" name="Freeform 5"/>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4"/>
              <a:stretch>
                <a:fillRect t="-470" b="-46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TextBox 6"/>
          <p:cNvSpPr txBox="1"/>
          <p:nvPr/>
        </p:nvSpPr>
        <p:spPr>
          <a:xfrm>
            <a:off x="471626" y="3846197"/>
            <a:ext cx="12039600" cy="2118355"/>
          </a:xfrm>
          <a:prstGeom prst="rect">
            <a:avLst/>
          </a:prstGeom>
        </p:spPr>
        <p:txBody>
          <a:bodyPr lIns="0" tIns="0" rIns="0" bIns="0" rtlCol="0" anchor="t">
            <a:spAutoFit/>
          </a:bodyPr>
          <a:lstStyle/>
          <a:p>
            <a:pPr marL="0" marR="0" lvl="0" indent="0" algn="ctr" defTabSz="914400" rtl="0" eaLnBrk="1" fontAlgn="auto" latinLnBrk="0" hangingPunct="1">
              <a:lnSpc>
                <a:spcPts val="8640"/>
              </a:lnSpc>
              <a:spcBef>
                <a:spcPts val="0"/>
              </a:spcBef>
              <a:spcAft>
                <a:spcPts val="0"/>
              </a:spcAft>
              <a:buClrTx/>
              <a:buSzTx/>
              <a:buFontTx/>
              <a:buNone/>
              <a:tabLst/>
              <a:defRPr/>
            </a:pPr>
            <a:r>
              <a:rPr kumimoji="0" lang="en-US" sz="3600" b="0" i="1" u="none" strike="noStrike" kern="1200" cap="none" spc="0" normalizeH="0" baseline="0" noProof="0">
                <a:ln>
                  <a:noFill/>
                </a:ln>
                <a:solidFill>
                  <a:srgbClr val="E8E4ED"/>
                </a:solidFill>
                <a:effectLst/>
                <a:uLnTx/>
                <a:uFillTx/>
                <a:latin typeface="Calibri (MS) Italics"/>
                <a:ea typeface="Calibri (MS) Italics"/>
                <a:cs typeface="Calibri (MS) Italics"/>
                <a:sym typeface="Calibri (MS) Italics"/>
              </a:rPr>
              <a:t>investing in the dreams of half a million women and girls through access to education</a:t>
            </a:r>
          </a:p>
        </p:txBody>
      </p:sp>
      <p:sp>
        <p:nvSpPr>
          <p:cNvPr id="7" name="TextBox 7"/>
          <p:cNvSpPr txBox="1"/>
          <p:nvPr/>
        </p:nvSpPr>
        <p:spPr>
          <a:xfrm>
            <a:off x="1028700" y="1173747"/>
            <a:ext cx="9715500" cy="2029120"/>
          </a:xfrm>
          <a:prstGeom prst="rect">
            <a:avLst/>
          </a:prstGeom>
        </p:spPr>
        <p:txBody>
          <a:bodyPr lIns="0" tIns="0" rIns="0" bIns="0" rtlCol="0" anchor="t">
            <a:spAutoFit/>
          </a:bodyPr>
          <a:lstStyle/>
          <a:p>
            <a:pPr marL="0" marR="0" lvl="0" indent="0" algn="ctr" defTabSz="914400" rtl="0" eaLnBrk="1" fontAlgn="auto" latinLnBrk="0" hangingPunct="1">
              <a:lnSpc>
                <a:spcPts val="7798"/>
              </a:lnSpc>
              <a:spcBef>
                <a:spcPts val="0"/>
              </a:spcBef>
              <a:spcAft>
                <a:spcPts val="0"/>
              </a:spcAft>
              <a:buClrTx/>
              <a:buSzTx/>
              <a:buFontTx/>
              <a:buNone/>
              <a:tabLst/>
              <a:defRPr/>
            </a:pPr>
            <a:r>
              <a:rPr kumimoji="0" lang="en-US" sz="6500" b="0" i="0" u="none" strike="noStrike" kern="1200" cap="none" spc="0" normalizeH="0" baseline="0" noProof="0">
                <a:ln>
                  <a:noFill/>
                </a:ln>
                <a:solidFill>
                  <a:srgbClr val="FFFFFF"/>
                </a:solidFill>
                <a:effectLst/>
                <a:uLnTx/>
                <a:uFillTx/>
                <a:latin typeface="Arimo"/>
                <a:ea typeface="Arimo"/>
                <a:cs typeface="Arimo"/>
                <a:sym typeface="Arimo"/>
              </a:rPr>
              <a:t>Our Shared Purpose:</a:t>
            </a:r>
          </a:p>
          <a:p>
            <a:pPr marL="0" marR="0" lvl="0" indent="0" algn="ctr" defTabSz="914400" rtl="0" eaLnBrk="1" fontAlgn="auto" latinLnBrk="0" hangingPunct="1">
              <a:lnSpc>
                <a:spcPts val="7798"/>
              </a:lnSpc>
              <a:spcBef>
                <a:spcPts val="0"/>
              </a:spcBef>
              <a:spcAft>
                <a:spcPts val="0"/>
              </a:spcAft>
              <a:buClrTx/>
              <a:buSzTx/>
              <a:buFontTx/>
              <a:buNone/>
              <a:tabLst/>
              <a:defRPr/>
            </a:pPr>
            <a:r>
              <a:rPr kumimoji="0" lang="en-US" sz="6500" b="0" i="0" u="none" strike="noStrike" kern="1200" cap="none" spc="0" normalizeH="0" baseline="0" noProof="0">
                <a:ln>
                  <a:noFill/>
                </a:ln>
                <a:solidFill>
                  <a:srgbClr val="FFFFFF"/>
                </a:solidFill>
                <a:effectLst/>
                <a:uLnTx/>
                <a:uFillTx/>
                <a:latin typeface="Arimo"/>
                <a:ea typeface="Arimo"/>
                <a:cs typeface="Arimo"/>
                <a:sym typeface="Arimo"/>
              </a:rPr>
              <a:t>The Big Goal</a:t>
            </a:r>
          </a:p>
        </p:txBody>
      </p:sp>
      <p:grpSp>
        <p:nvGrpSpPr>
          <p:cNvPr id="8" name="Group 8"/>
          <p:cNvGrpSpPr/>
          <p:nvPr/>
        </p:nvGrpSpPr>
        <p:grpSpPr>
          <a:xfrm>
            <a:off x="12039600" y="-204988"/>
            <a:ext cx="6703790" cy="10696975"/>
            <a:chOff x="0" y="0"/>
            <a:chExt cx="8938387" cy="14262633"/>
          </a:xfrm>
        </p:grpSpPr>
        <p:sp>
          <p:nvSpPr>
            <p:cNvPr id="9" name="Freeform 9" descr="A person in a graduation cap and gown hugging a person  AI-generated content may be incorrect."/>
            <p:cNvSpPr/>
            <p:nvPr/>
          </p:nvSpPr>
          <p:spPr>
            <a:xfrm>
              <a:off x="0" y="0"/>
              <a:ext cx="8938387" cy="14262608"/>
            </a:xfrm>
            <a:custGeom>
              <a:avLst/>
              <a:gdLst/>
              <a:ahLst/>
              <a:cxnLst/>
              <a:rect l="l" t="t" r="r" b="b"/>
              <a:pathLst>
                <a:path w="8938387" h="14262608">
                  <a:moveTo>
                    <a:pt x="0" y="0"/>
                  </a:moveTo>
                  <a:lnTo>
                    <a:pt x="8938387" y="0"/>
                  </a:lnTo>
                  <a:lnTo>
                    <a:pt x="8938387" y="14262608"/>
                  </a:lnTo>
                  <a:lnTo>
                    <a:pt x="0" y="14262608"/>
                  </a:lnTo>
                  <a:lnTo>
                    <a:pt x="0" y="0"/>
                  </a:lnTo>
                  <a:close/>
                </a:path>
              </a:pathLst>
            </a:custGeom>
            <a:blipFill>
              <a:blip r:embed="rId5"/>
              <a:stretch>
                <a:fillRect t="-95" b="-95"/>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38456C"/>
        </a:solidFill>
        <a:effectLst/>
      </p:bgPr>
    </p:bg>
    <p:spTree>
      <p:nvGrpSpPr>
        <p:cNvPr id="1" name=""/>
        <p:cNvGrpSpPr/>
        <p:nvPr/>
      </p:nvGrpSpPr>
      <p:grpSpPr>
        <a:xfrm>
          <a:off x="0" y="0"/>
          <a:ext cx="0" cy="0"/>
          <a:chOff x="0" y="0"/>
          <a:chExt cx="0" cy="0"/>
        </a:xfrm>
      </p:grpSpPr>
      <p:grpSp>
        <p:nvGrpSpPr>
          <p:cNvPr id="2" name="Group 2"/>
          <p:cNvGrpSpPr/>
          <p:nvPr/>
        </p:nvGrpSpPr>
        <p:grpSpPr>
          <a:xfrm>
            <a:off x="15193204" y="9043035"/>
            <a:ext cx="2413244" cy="554222"/>
            <a:chOff x="0" y="0"/>
            <a:chExt cx="3217659" cy="738962"/>
          </a:xfrm>
        </p:grpSpPr>
        <p:sp>
          <p:nvSpPr>
            <p:cNvPr id="3" name="Freeform 3"/>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3"/>
              <a:stretch>
                <a:fillRect t="-470" b="-46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 name="Group 4"/>
          <p:cNvGrpSpPr/>
          <p:nvPr/>
        </p:nvGrpSpPr>
        <p:grpSpPr>
          <a:xfrm>
            <a:off x="12039600" y="-204988"/>
            <a:ext cx="6703790" cy="10696975"/>
            <a:chOff x="0" y="0"/>
            <a:chExt cx="8938387" cy="14262633"/>
          </a:xfrm>
        </p:grpSpPr>
        <p:sp>
          <p:nvSpPr>
            <p:cNvPr id="5" name="Freeform 5"/>
            <p:cNvSpPr/>
            <p:nvPr/>
          </p:nvSpPr>
          <p:spPr>
            <a:xfrm>
              <a:off x="0" y="0"/>
              <a:ext cx="8938387" cy="14262608"/>
            </a:xfrm>
            <a:custGeom>
              <a:avLst/>
              <a:gdLst/>
              <a:ahLst/>
              <a:cxnLst/>
              <a:rect l="l" t="t" r="r" b="b"/>
              <a:pathLst>
                <a:path w="8938387" h="14262608">
                  <a:moveTo>
                    <a:pt x="0" y="0"/>
                  </a:moveTo>
                  <a:lnTo>
                    <a:pt x="8938387" y="0"/>
                  </a:lnTo>
                  <a:lnTo>
                    <a:pt x="8938387" y="14262608"/>
                  </a:lnTo>
                  <a:lnTo>
                    <a:pt x="0" y="14262608"/>
                  </a:lnTo>
                  <a:lnTo>
                    <a:pt x="0" y="0"/>
                  </a:lnTo>
                  <a:close/>
                </a:path>
              </a:pathLst>
            </a:custGeom>
            <a:blipFill>
              <a:blip r:embed="rId4"/>
              <a:stretch>
                <a:fillRect l="-69674" r="-696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TextBox 6"/>
          <p:cNvSpPr txBox="1"/>
          <p:nvPr/>
        </p:nvSpPr>
        <p:spPr>
          <a:xfrm>
            <a:off x="523052" y="4600404"/>
            <a:ext cx="11516548" cy="3251829"/>
          </a:xfrm>
          <a:prstGeom prst="rect">
            <a:avLst/>
          </a:prstGeom>
        </p:spPr>
        <p:txBody>
          <a:bodyPr lIns="0" tIns="0" rIns="0" bIns="0" rtlCol="0" anchor="t">
            <a:spAutoFit/>
          </a:bodyPr>
          <a:lstStyle/>
          <a:p>
            <a:pPr marL="0" marR="0" lvl="0" indent="0" algn="l" defTabSz="914400" rtl="0" eaLnBrk="1" fontAlgn="auto" latinLnBrk="0" hangingPunct="1">
              <a:lnSpc>
                <a:spcPts val="5038"/>
              </a:lnSpc>
              <a:spcBef>
                <a:spcPts val="0"/>
              </a:spcBef>
              <a:spcAft>
                <a:spcPts val="0"/>
              </a:spcAft>
              <a:buClrTx/>
              <a:buSzTx/>
              <a:buFontTx/>
              <a:buNone/>
              <a:tabLst/>
              <a:defRPr/>
            </a:pPr>
            <a:r>
              <a:rPr kumimoji="0" lang="en-US" sz="3598" b="0" i="1" u="none" strike="noStrike" kern="1200" cap="none" spc="0" normalizeH="0" baseline="0" noProof="0" dirty="0">
                <a:ln>
                  <a:noFill/>
                </a:ln>
                <a:solidFill>
                  <a:srgbClr val="E8E4ED"/>
                </a:solidFill>
                <a:effectLst/>
                <a:uLnTx/>
                <a:uFillTx/>
                <a:latin typeface="Calibri (MS) Italics"/>
                <a:ea typeface="Calibri (MS) Italics"/>
                <a:cs typeface="Calibri (MS) Italics"/>
                <a:sym typeface="Calibri (MS) Italics"/>
              </a:rPr>
              <a:t>Governors who attempt to do everything themselves quickly become overwhelmed.</a:t>
            </a:r>
          </a:p>
          <a:p>
            <a:pPr marL="0" marR="0" lvl="0" indent="0" algn="l" defTabSz="914400" rtl="0" eaLnBrk="1" fontAlgn="auto" latinLnBrk="0" hangingPunct="1">
              <a:lnSpc>
                <a:spcPts val="5038"/>
              </a:lnSpc>
              <a:spcBef>
                <a:spcPts val="0"/>
              </a:spcBef>
              <a:spcAft>
                <a:spcPts val="0"/>
              </a:spcAft>
              <a:buClrTx/>
              <a:buSzTx/>
              <a:buFontTx/>
              <a:buNone/>
              <a:tabLst/>
              <a:defRPr/>
            </a:pPr>
            <a:endParaRPr kumimoji="0" lang="en-US" sz="3598" b="0" i="1" u="none" strike="noStrike" kern="1200" cap="none" spc="0" normalizeH="0" baseline="0" noProof="0" dirty="0">
              <a:ln>
                <a:noFill/>
              </a:ln>
              <a:solidFill>
                <a:srgbClr val="E8E4ED"/>
              </a:solidFill>
              <a:effectLst/>
              <a:uLnTx/>
              <a:uFillTx/>
              <a:latin typeface="Calibri (MS) Italics"/>
              <a:ea typeface="Calibri (MS) Italics"/>
              <a:cs typeface="Calibri (MS) Italics"/>
              <a:sym typeface="Calibri (MS) Italics"/>
            </a:endParaRPr>
          </a:p>
          <a:p>
            <a:pPr marL="0" marR="0" lvl="0" indent="0" algn="l" defTabSz="914400" rtl="0" eaLnBrk="1" fontAlgn="auto" latinLnBrk="0" hangingPunct="1">
              <a:lnSpc>
                <a:spcPts val="5039"/>
              </a:lnSpc>
              <a:spcBef>
                <a:spcPts val="0"/>
              </a:spcBef>
              <a:spcAft>
                <a:spcPts val="0"/>
              </a:spcAft>
              <a:buClrTx/>
              <a:buSzTx/>
              <a:buFontTx/>
              <a:buNone/>
              <a:tabLst/>
              <a:defRPr/>
            </a:pPr>
            <a:r>
              <a:rPr kumimoji="0" lang="en-US" sz="3598" b="0" i="1" u="none" strike="noStrike" kern="1200" cap="none" spc="0" normalizeH="0" baseline="0" noProof="0" dirty="0">
                <a:ln>
                  <a:noFill/>
                </a:ln>
                <a:solidFill>
                  <a:srgbClr val="E8E4ED"/>
                </a:solidFill>
                <a:effectLst/>
                <a:uLnTx/>
                <a:uFillTx/>
                <a:latin typeface="Calibri (MS) Italics"/>
                <a:ea typeface="Calibri (MS) Italics"/>
                <a:cs typeface="Calibri (MS) Italics"/>
                <a:sym typeface="Calibri (MS) Italics"/>
              </a:rPr>
              <a:t>Governors who build leadership capacity create sustainable success.</a:t>
            </a:r>
          </a:p>
        </p:txBody>
      </p:sp>
      <p:sp>
        <p:nvSpPr>
          <p:cNvPr id="7" name="TextBox 7"/>
          <p:cNvSpPr txBox="1"/>
          <p:nvPr/>
        </p:nvSpPr>
        <p:spPr>
          <a:xfrm>
            <a:off x="656082" y="1173747"/>
            <a:ext cx="10479100" cy="2029120"/>
          </a:xfrm>
          <a:prstGeom prst="rect">
            <a:avLst/>
          </a:prstGeom>
        </p:spPr>
        <p:txBody>
          <a:bodyPr lIns="0" tIns="0" rIns="0" bIns="0" rtlCol="0" anchor="t">
            <a:spAutoFit/>
          </a:bodyPr>
          <a:lstStyle/>
          <a:p>
            <a:pPr marL="0" marR="0" lvl="0" indent="0" algn="ctr" defTabSz="914400" rtl="0" eaLnBrk="1" fontAlgn="auto" latinLnBrk="0" hangingPunct="1">
              <a:lnSpc>
                <a:spcPts val="7798"/>
              </a:lnSpc>
              <a:spcBef>
                <a:spcPts val="0"/>
              </a:spcBef>
              <a:spcAft>
                <a:spcPts val="0"/>
              </a:spcAft>
              <a:buClrTx/>
              <a:buSzTx/>
              <a:buFontTx/>
              <a:buNone/>
              <a:tabLst/>
              <a:defRPr/>
            </a:pPr>
            <a:r>
              <a:rPr kumimoji="0" lang="en-US" sz="6500" b="0" i="0" u="none" strike="noStrike" kern="1200" cap="none" spc="0" normalizeH="0" baseline="0" noProof="0">
                <a:ln>
                  <a:noFill/>
                </a:ln>
                <a:solidFill>
                  <a:srgbClr val="FFFFFF"/>
                </a:solidFill>
                <a:effectLst/>
                <a:uLnTx/>
                <a:uFillTx/>
                <a:latin typeface="Arimo"/>
                <a:ea typeface="Arimo"/>
                <a:cs typeface="Arimo"/>
                <a:sym typeface="Arimo"/>
              </a:rPr>
              <a:t>You Cannot Lead </a:t>
            </a:r>
          </a:p>
          <a:p>
            <a:pPr marL="0" marR="0" lvl="0" indent="0" algn="ctr" defTabSz="914400" rtl="0" eaLnBrk="1" fontAlgn="auto" latinLnBrk="0" hangingPunct="1">
              <a:lnSpc>
                <a:spcPts val="7798"/>
              </a:lnSpc>
              <a:spcBef>
                <a:spcPts val="0"/>
              </a:spcBef>
              <a:spcAft>
                <a:spcPts val="0"/>
              </a:spcAft>
              <a:buClrTx/>
              <a:buSzTx/>
              <a:buFontTx/>
              <a:buNone/>
              <a:tabLst/>
              <a:defRPr/>
            </a:pPr>
            <a:r>
              <a:rPr kumimoji="0" lang="en-US" sz="6500" b="0" i="0" u="none" strike="noStrike" kern="1200" cap="none" spc="0" normalizeH="0" baseline="0" noProof="0">
                <a:ln>
                  <a:noFill/>
                </a:ln>
                <a:solidFill>
                  <a:srgbClr val="FFFFFF"/>
                </a:solidFill>
                <a:effectLst/>
                <a:uLnTx/>
                <a:uFillTx/>
                <a:latin typeface="Arimo"/>
                <a:ea typeface="Arimo"/>
                <a:cs typeface="Arimo"/>
                <a:sym typeface="Arimo"/>
              </a:rPr>
              <a:t>the Region Alone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625857" y="-41527"/>
            <a:ext cx="19215864" cy="10328527"/>
          </a:xfrm>
          <a:custGeom>
            <a:avLst/>
            <a:gdLst/>
            <a:ahLst/>
            <a:cxnLst/>
            <a:rect l="l" t="t" r="r" b="b"/>
            <a:pathLst>
              <a:path w="19215864" h="10328527">
                <a:moveTo>
                  <a:pt x="19215864" y="0"/>
                </a:moveTo>
                <a:lnTo>
                  <a:pt x="0" y="0"/>
                </a:lnTo>
                <a:lnTo>
                  <a:pt x="0" y="10328527"/>
                </a:lnTo>
                <a:lnTo>
                  <a:pt x="19215864" y="10328527"/>
                </a:lnTo>
                <a:lnTo>
                  <a:pt x="19215864" y="0"/>
                </a:lnTo>
                <a:close/>
              </a:path>
            </a:pathLst>
          </a:custGeom>
          <a:blipFill>
            <a:blip r:embed="rId3">
              <a:alphaModFix amt="60000"/>
            </a:blip>
            <a:stretch>
              <a:fillRect/>
            </a:stretch>
          </a:blipFill>
        </p:spPr>
        <p:txBody>
          <a:bodyPr/>
          <a:lstStyle/>
          <a:p>
            <a:endParaRPr lang="en-US"/>
          </a:p>
        </p:txBody>
      </p:sp>
      <p:sp>
        <p:nvSpPr>
          <p:cNvPr id="3" name="Freeform 3"/>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l="-198" r="-198"/>
            </a:stretch>
          </a:blipFill>
        </p:spPr>
        <p:txBody>
          <a:bodyPr/>
          <a:lstStyle/>
          <a:p>
            <a:endParaRPr lang="en-US"/>
          </a:p>
        </p:txBody>
      </p:sp>
      <p:grpSp>
        <p:nvGrpSpPr>
          <p:cNvPr id="4" name="Group 4"/>
          <p:cNvGrpSpPr/>
          <p:nvPr/>
        </p:nvGrpSpPr>
        <p:grpSpPr>
          <a:xfrm>
            <a:off x="9569832" y="2985992"/>
            <a:ext cx="8153208" cy="3733991"/>
            <a:chOff x="0" y="0"/>
            <a:chExt cx="10870944" cy="4978654"/>
          </a:xfrm>
        </p:grpSpPr>
        <p:sp>
          <p:nvSpPr>
            <p:cNvPr id="5" name="TextBox 5"/>
            <p:cNvSpPr txBox="1"/>
            <p:nvPr/>
          </p:nvSpPr>
          <p:spPr>
            <a:xfrm>
              <a:off x="1737576" y="1475147"/>
              <a:ext cx="8031310" cy="3503508"/>
            </a:xfrm>
            <a:prstGeom prst="rect">
              <a:avLst/>
            </a:prstGeom>
          </p:spPr>
          <p:txBody>
            <a:bodyPr lIns="0" tIns="0" rIns="0" bIns="0" rtlCol="0" anchor="t">
              <a:spAutoFit/>
            </a:bodyPr>
            <a:lstStyle/>
            <a:p>
              <a:pPr algn="l">
                <a:lnSpc>
                  <a:spcPts val="5319"/>
                </a:lnSpc>
              </a:pPr>
              <a:r>
                <a:rPr lang="en-US" sz="3799">
                  <a:solidFill>
                    <a:srgbClr val="000000"/>
                  </a:solidFill>
                  <a:latin typeface="Verdana"/>
                  <a:ea typeface="Verdana"/>
                  <a:cs typeface="Verdana"/>
                  <a:sym typeface="Verdana"/>
                </a:rPr>
                <a:t>To invest in the dreams of half a million women and girls through access to education by 2031.</a:t>
              </a:r>
            </a:p>
          </p:txBody>
        </p:sp>
        <p:sp>
          <p:nvSpPr>
            <p:cNvPr id="6" name="TextBox 6"/>
            <p:cNvSpPr txBox="1"/>
            <p:nvPr/>
          </p:nvSpPr>
          <p:spPr>
            <a:xfrm>
              <a:off x="0" y="9525"/>
              <a:ext cx="10870944" cy="1298610"/>
            </a:xfrm>
            <a:prstGeom prst="rect">
              <a:avLst/>
            </a:prstGeom>
          </p:spPr>
          <p:txBody>
            <a:bodyPr lIns="0" tIns="0" rIns="0" bIns="0" rtlCol="0" anchor="t">
              <a:spAutoFit/>
            </a:bodyPr>
            <a:lstStyle/>
            <a:p>
              <a:pPr algn="ctr">
                <a:lnSpc>
                  <a:spcPts val="7799"/>
                </a:lnSpc>
              </a:pPr>
              <a:r>
                <a:rPr lang="en-US" sz="6500" b="1">
                  <a:solidFill>
                    <a:srgbClr val="9674A5"/>
                  </a:solidFill>
                  <a:latin typeface="Verdana Bold"/>
                  <a:ea typeface="Verdana Bold"/>
                  <a:cs typeface="Verdana Bold"/>
                  <a:sym typeface="Verdana Bold"/>
                </a:rPr>
                <a:t>Our Big Goal</a:t>
              </a: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38456C"/>
        </a:solidFill>
        <a:effectLst/>
      </p:bgPr>
    </p:bg>
    <p:spTree>
      <p:nvGrpSpPr>
        <p:cNvPr id="1" name=""/>
        <p:cNvGrpSpPr/>
        <p:nvPr/>
      </p:nvGrpSpPr>
      <p:grpSpPr>
        <a:xfrm>
          <a:off x="0" y="0"/>
          <a:ext cx="0" cy="0"/>
          <a:chOff x="0" y="0"/>
          <a:chExt cx="0" cy="0"/>
        </a:xfrm>
      </p:grpSpPr>
      <p:grpSp>
        <p:nvGrpSpPr>
          <p:cNvPr id="2" name="Group 2"/>
          <p:cNvGrpSpPr/>
          <p:nvPr/>
        </p:nvGrpSpPr>
        <p:grpSpPr>
          <a:xfrm>
            <a:off x="15193204" y="9043035"/>
            <a:ext cx="2413244" cy="554222"/>
            <a:chOff x="0" y="0"/>
            <a:chExt cx="3217659" cy="738962"/>
          </a:xfrm>
        </p:grpSpPr>
        <p:sp>
          <p:nvSpPr>
            <p:cNvPr id="3" name="Freeform 3"/>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3"/>
              <a:stretch>
                <a:fillRect t="-470" b="-46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 name="Group 4"/>
          <p:cNvGrpSpPr/>
          <p:nvPr/>
        </p:nvGrpSpPr>
        <p:grpSpPr>
          <a:xfrm>
            <a:off x="12039600" y="-204988"/>
            <a:ext cx="6703790" cy="10696975"/>
            <a:chOff x="0" y="0"/>
            <a:chExt cx="8938387" cy="14262633"/>
          </a:xfrm>
        </p:grpSpPr>
        <p:sp>
          <p:nvSpPr>
            <p:cNvPr id="5" name="Freeform 5"/>
            <p:cNvSpPr/>
            <p:nvPr/>
          </p:nvSpPr>
          <p:spPr>
            <a:xfrm>
              <a:off x="0" y="0"/>
              <a:ext cx="8938387" cy="14262608"/>
            </a:xfrm>
            <a:custGeom>
              <a:avLst/>
              <a:gdLst/>
              <a:ahLst/>
              <a:cxnLst/>
              <a:rect l="l" t="t" r="r" b="b"/>
              <a:pathLst>
                <a:path w="8938387" h="14262608">
                  <a:moveTo>
                    <a:pt x="0" y="0"/>
                  </a:moveTo>
                  <a:lnTo>
                    <a:pt x="8938387" y="0"/>
                  </a:lnTo>
                  <a:lnTo>
                    <a:pt x="8938387" y="14262608"/>
                  </a:lnTo>
                  <a:lnTo>
                    <a:pt x="0" y="14262608"/>
                  </a:lnTo>
                  <a:lnTo>
                    <a:pt x="0" y="0"/>
                  </a:lnTo>
                  <a:close/>
                </a:path>
              </a:pathLst>
            </a:custGeom>
            <a:blipFill>
              <a:blip r:embed="rId4"/>
              <a:stretch>
                <a:fillRect l="-20474" r="-204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TextBox 6"/>
          <p:cNvSpPr txBox="1"/>
          <p:nvPr/>
        </p:nvSpPr>
        <p:spPr>
          <a:xfrm>
            <a:off x="1604736" y="4972050"/>
            <a:ext cx="8279828" cy="824181"/>
          </a:xfrm>
          <a:prstGeom prst="rect">
            <a:avLst/>
          </a:prstGeom>
        </p:spPr>
        <p:txBody>
          <a:bodyPr lIns="0" tIns="0" rIns="0" bIns="0" rtlCol="0" anchor="t">
            <a:spAutoFit/>
          </a:bodyPr>
          <a:lstStyle/>
          <a:p>
            <a:pPr marL="0" marR="0" lvl="0" indent="0" algn="l" defTabSz="914400" rtl="0" eaLnBrk="1" fontAlgn="auto" latinLnBrk="0" hangingPunct="1">
              <a:lnSpc>
                <a:spcPts val="6019"/>
              </a:lnSpc>
              <a:spcBef>
                <a:spcPts val="0"/>
              </a:spcBef>
              <a:spcAft>
                <a:spcPts val="0"/>
              </a:spcAft>
              <a:buClrTx/>
              <a:buSzTx/>
              <a:buFontTx/>
              <a:buNone/>
              <a:tabLst/>
              <a:defRPr/>
            </a:pPr>
            <a:r>
              <a:rPr kumimoji="0" lang="en-US" sz="4298" b="0" i="1" u="none" strike="noStrike" kern="1200" cap="none" spc="0" normalizeH="0" baseline="0" noProof="0">
                <a:ln>
                  <a:noFill/>
                </a:ln>
                <a:solidFill>
                  <a:srgbClr val="E8E4ED"/>
                </a:solidFill>
                <a:effectLst/>
                <a:uLnTx/>
                <a:uFillTx/>
                <a:latin typeface="Calibri (MS) Italics"/>
                <a:ea typeface="Calibri (MS) Italics"/>
                <a:cs typeface="Calibri (MS) Italics"/>
                <a:sym typeface="Calibri (MS) Italics"/>
              </a:rPr>
              <a:t>...connect activities to outcomes</a:t>
            </a:r>
          </a:p>
        </p:txBody>
      </p:sp>
      <p:sp>
        <p:nvSpPr>
          <p:cNvPr id="7" name="TextBox 7"/>
          <p:cNvSpPr txBox="1"/>
          <p:nvPr/>
        </p:nvSpPr>
        <p:spPr>
          <a:xfrm>
            <a:off x="656082" y="1173747"/>
            <a:ext cx="10850118" cy="1028852"/>
          </a:xfrm>
          <a:prstGeom prst="rect">
            <a:avLst/>
          </a:prstGeom>
        </p:spPr>
        <p:txBody>
          <a:bodyPr lIns="0" tIns="0" rIns="0" bIns="0" rtlCol="0" anchor="t">
            <a:spAutoFit/>
          </a:bodyPr>
          <a:lstStyle/>
          <a:p>
            <a:pPr marL="0" marR="0" lvl="0" indent="0" algn="ctr" defTabSz="914400" rtl="0" eaLnBrk="1" fontAlgn="auto" latinLnBrk="0" hangingPunct="1">
              <a:lnSpc>
                <a:spcPts val="7798"/>
              </a:lnSpc>
              <a:spcBef>
                <a:spcPts val="0"/>
              </a:spcBef>
              <a:spcAft>
                <a:spcPts val="0"/>
              </a:spcAft>
              <a:buClrTx/>
              <a:buSzTx/>
              <a:buFontTx/>
              <a:buNone/>
              <a:tabLst/>
              <a:defRPr/>
            </a:pPr>
            <a:r>
              <a:rPr kumimoji="0" lang="en-US" sz="6500" b="0" i="0" u="none" strike="noStrike" kern="1200" cap="none" spc="0" normalizeH="0" baseline="0" noProof="0">
                <a:ln>
                  <a:noFill/>
                </a:ln>
                <a:solidFill>
                  <a:srgbClr val="FFFFFF"/>
                </a:solidFill>
                <a:effectLst/>
                <a:uLnTx/>
                <a:uFillTx/>
                <a:latin typeface="Arimo"/>
                <a:ea typeface="Arimo"/>
                <a:cs typeface="Arimo"/>
                <a:sym typeface="Arimo"/>
              </a:rPr>
              <a:t>Mobilizing Your Region Chairs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38456C"/>
        </a:solidFill>
        <a:effectLst/>
      </p:bgPr>
    </p:bg>
    <p:spTree>
      <p:nvGrpSpPr>
        <p:cNvPr id="1" name=""/>
        <p:cNvGrpSpPr/>
        <p:nvPr/>
      </p:nvGrpSpPr>
      <p:grpSpPr>
        <a:xfrm>
          <a:off x="0" y="0"/>
          <a:ext cx="0" cy="0"/>
          <a:chOff x="0" y="0"/>
          <a:chExt cx="0" cy="0"/>
        </a:xfrm>
      </p:grpSpPr>
      <p:grpSp>
        <p:nvGrpSpPr>
          <p:cNvPr id="2" name="Group 2"/>
          <p:cNvGrpSpPr/>
          <p:nvPr/>
        </p:nvGrpSpPr>
        <p:grpSpPr>
          <a:xfrm>
            <a:off x="15193204" y="9043035"/>
            <a:ext cx="2413244" cy="554222"/>
            <a:chOff x="0" y="0"/>
            <a:chExt cx="3217659" cy="738962"/>
          </a:xfrm>
        </p:grpSpPr>
        <p:sp>
          <p:nvSpPr>
            <p:cNvPr id="3" name="Freeform 3"/>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3"/>
              <a:stretch>
                <a:fillRect t="-470" b="-46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 name="Group 4"/>
          <p:cNvGrpSpPr/>
          <p:nvPr/>
        </p:nvGrpSpPr>
        <p:grpSpPr>
          <a:xfrm>
            <a:off x="12039600" y="-204988"/>
            <a:ext cx="6703790" cy="10696975"/>
            <a:chOff x="0" y="0"/>
            <a:chExt cx="8938387" cy="14262633"/>
          </a:xfrm>
        </p:grpSpPr>
        <p:sp>
          <p:nvSpPr>
            <p:cNvPr id="5" name="Freeform 5"/>
            <p:cNvSpPr/>
            <p:nvPr/>
          </p:nvSpPr>
          <p:spPr>
            <a:xfrm>
              <a:off x="0" y="0"/>
              <a:ext cx="8938387" cy="14262608"/>
            </a:xfrm>
            <a:custGeom>
              <a:avLst/>
              <a:gdLst/>
              <a:ahLst/>
              <a:cxnLst/>
              <a:rect l="l" t="t" r="r" b="b"/>
              <a:pathLst>
                <a:path w="8938387" h="14262608">
                  <a:moveTo>
                    <a:pt x="0" y="0"/>
                  </a:moveTo>
                  <a:lnTo>
                    <a:pt x="8938387" y="0"/>
                  </a:lnTo>
                  <a:lnTo>
                    <a:pt x="8938387" y="14262608"/>
                  </a:lnTo>
                  <a:lnTo>
                    <a:pt x="0" y="14262608"/>
                  </a:lnTo>
                  <a:lnTo>
                    <a:pt x="0" y="0"/>
                  </a:lnTo>
                  <a:close/>
                </a:path>
              </a:pathLst>
            </a:custGeom>
            <a:blipFill>
              <a:blip r:embed="rId4"/>
              <a:stretch>
                <a:fillRect l="-3236" r="-3236"/>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TextBox 6"/>
          <p:cNvSpPr txBox="1"/>
          <p:nvPr/>
        </p:nvSpPr>
        <p:spPr>
          <a:xfrm>
            <a:off x="1028700" y="3483130"/>
            <a:ext cx="10106492" cy="5575244"/>
          </a:xfrm>
          <a:prstGeom prst="rect">
            <a:avLst/>
          </a:prstGeom>
        </p:spPr>
        <p:txBody>
          <a:bodyPr lIns="0" tIns="0" rIns="0" bIns="0" rtlCol="0" anchor="t">
            <a:spAutoFit/>
          </a:bodyPr>
          <a:lstStyle/>
          <a:p>
            <a:pPr marL="0" marR="0" lvl="0" indent="0" algn="l" defTabSz="914400" rtl="0" eaLnBrk="1" fontAlgn="auto" latinLnBrk="0" hangingPunct="1">
              <a:lnSpc>
                <a:spcPts val="6334"/>
              </a:lnSpc>
              <a:spcBef>
                <a:spcPts val="0"/>
              </a:spcBef>
              <a:spcAft>
                <a:spcPts val="0"/>
              </a:spcAft>
              <a:buClrTx/>
              <a:buSzTx/>
              <a:buFontTx/>
              <a:buNone/>
              <a:tabLst/>
              <a:defRPr/>
            </a:pPr>
            <a:r>
              <a:rPr kumimoji="0" lang="en-US" sz="3598" b="0" i="0" u="none" strike="noStrike" kern="1200" cap="none" spc="0" normalizeH="0" baseline="0" noProof="0" dirty="0">
                <a:ln>
                  <a:noFill/>
                </a:ln>
                <a:solidFill>
                  <a:srgbClr val="E8E4ED"/>
                </a:solidFill>
                <a:effectLst/>
                <a:uLnTx/>
                <a:uFillTx/>
                <a:latin typeface="Calibri (MS)"/>
                <a:ea typeface="Calibri (MS)"/>
                <a:cs typeface="Calibri (MS)"/>
                <a:sym typeface="Calibri (MS)"/>
              </a:rPr>
              <a:t>Ask these questions when meeting with your leadership team:</a:t>
            </a:r>
          </a:p>
          <a:p>
            <a:pPr marL="777020" marR="0" lvl="1" indent="-388510" algn="l" defTabSz="914400" rtl="0" eaLnBrk="1" fontAlgn="auto" latinLnBrk="0" hangingPunct="1">
              <a:lnSpc>
                <a:spcPts val="6334"/>
              </a:lnSpc>
              <a:spcBef>
                <a:spcPts val="0"/>
              </a:spcBef>
              <a:spcAft>
                <a:spcPts val="0"/>
              </a:spcAft>
              <a:buClrTx/>
              <a:buSzTx/>
              <a:buFont typeface="Arial"/>
              <a:buChar char="•"/>
              <a:tabLst/>
              <a:defRPr/>
            </a:pPr>
            <a:r>
              <a:rPr kumimoji="0" lang="en-US" sz="3598" b="0" i="0" u="none" strike="noStrike" kern="1200" cap="none" spc="0" normalizeH="0" baseline="0" noProof="0" dirty="0">
                <a:ln>
                  <a:noFill/>
                </a:ln>
                <a:solidFill>
                  <a:srgbClr val="E8E4ED"/>
                </a:solidFill>
                <a:effectLst/>
                <a:uLnTx/>
                <a:uFillTx/>
                <a:latin typeface="Calibri (MS)"/>
                <a:ea typeface="Calibri (MS)"/>
                <a:cs typeface="Calibri (MS)"/>
                <a:sym typeface="Calibri (MS)"/>
              </a:rPr>
              <a:t>What did we agree to accomplish?</a:t>
            </a:r>
          </a:p>
          <a:p>
            <a:pPr marL="777020" marR="0" lvl="1" indent="-388510" algn="l" defTabSz="914400" rtl="0" eaLnBrk="1" fontAlgn="auto" latinLnBrk="0" hangingPunct="1">
              <a:lnSpc>
                <a:spcPts val="6334"/>
              </a:lnSpc>
              <a:spcBef>
                <a:spcPts val="0"/>
              </a:spcBef>
              <a:spcAft>
                <a:spcPts val="0"/>
              </a:spcAft>
              <a:buClrTx/>
              <a:buSzTx/>
              <a:buFont typeface="Arial"/>
              <a:buChar char="•"/>
              <a:tabLst/>
              <a:defRPr/>
            </a:pPr>
            <a:r>
              <a:rPr kumimoji="0" lang="en-US" sz="3598" b="0" i="0" u="none" strike="noStrike" kern="1200" cap="none" spc="0" normalizeH="0" baseline="0" noProof="0" dirty="0">
                <a:ln>
                  <a:noFill/>
                </a:ln>
                <a:solidFill>
                  <a:srgbClr val="E8E4ED"/>
                </a:solidFill>
                <a:effectLst/>
                <a:uLnTx/>
                <a:uFillTx/>
                <a:latin typeface="Calibri (MS)"/>
                <a:ea typeface="Calibri (MS)"/>
                <a:cs typeface="Calibri (MS)"/>
                <a:sym typeface="Calibri (MS)"/>
              </a:rPr>
              <a:t>What progress has been made?</a:t>
            </a:r>
          </a:p>
          <a:p>
            <a:pPr marL="777020" marR="0" lvl="1" indent="-388510" algn="l" defTabSz="914400" rtl="0" eaLnBrk="1" fontAlgn="auto" latinLnBrk="0" hangingPunct="1">
              <a:lnSpc>
                <a:spcPts val="6334"/>
              </a:lnSpc>
              <a:spcBef>
                <a:spcPts val="0"/>
              </a:spcBef>
              <a:spcAft>
                <a:spcPts val="0"/>
              </a:spcAft>
              <a:buClrTx/>
              <a:buSzTx/>
              <a:buFont typeface="Arial"/>
              <a:buChar char="•"/>
              <a:tabLst/>
              <a:defRPr/>
            </a:pPr>
            <a:r>
              <a:rPr kumimoji="0" lang="en-US" sz="3598" b="0" i="0" u="none" strike="noStrike" kern="1200" cap="none" spc="0" normalizeH="0" baseline="0" noProof="0" dirty="0">
                <a:ln>
                  <a:noFill/>
                </a:ln>
                <a:solidFill>
                  <a:srgbClr val="E8E4ED"/>
                </a:solidFill>
                <a:effectLst/>
                <a:uLnTx/>
                <a:uFillTx/>
                <a:latin typeface="Calibri (MS)"/>
                <a:ea typeface="Calibri (MS)"/>
                <a:cs typeface="Calibri (MS)"/>
                <a:sym typeface="Calibri (MS)"/>
              </a:rPr>
              <a:t>What challenges are emerging?</a:t>
            </a:r>
          </a:p>
          <a:p>
            <a:pPr marL="777020" marR="0" lvl="1" indent="-388510" algn="l" defTabSz="914400" rtl="0" eaLnBrk="1" fontAlgn="auto" latinLnBrk="0" hangingPunct="1">
              <a:lnSpc>
                <a:spcPts val="6334"/>
              </a:lnSpc>
              <a:spcBef>
                <a:spcPts val="0"/>
              </a:spcBef>
              <a:spcAft>
                <a:spcPts val="0"/>
              </a:spcAft>
              <a:buClrTx/>
              <a:buSzTx/>
              <a:buFont typeface="Arial"/>
              <a:buChar char="•"/>
              <a:tabLst/>
              <a:defRPr/>
            </a:pPr>
            <a:r>
              <a:rPr kumimoji="0" lang="en-US" sz="3598" b="0" i="0" u="none" strike="noStrike" kern="1200" cap="none" spc="0" normalizeH="0" baseline="0" noProof="0" dirty="0">
                <a:ln>
                  <a:noFill/>
                </a:ln>
                <a:solidFill>
                  <a:srgbClr val="E8E4ED"/>
                </a:solidFill>
                <a:effectLst/>
                <a:uLnTx/>
                <a:uFillTx/>
                <a:latin typeface="Calibri (MS)"/>
                <a:ea typeface="Calibri (MS)"/>
                <a:cs typeface="Calibri (MS)"/>
                <a:sym typeface="Calibri (MS)"/>
              </a:rPr>
              <a:t>What support is needed?</a:t>
            </a:r>
          </a:p>
          <a:p>
            <a:pPr marL="777021" marR="0" lvl="1" indent="-388511" algn="l" defTabSz="914400" rtl="0" eaLnBrk="1" fontAlgn="auto" latinLnBrk="0" hangingPunct="1">
              <a:lnSpc>
                <a:spcPts val="6334"/>
              </a:lnSpc>
              <a:spcBef>
                <a:spcPts val="0"/>
              </a:spcBef>
              <a:spcAft>
                <a:spcPts val="0"/>
              </a:spcAft>
              <a:buClrTx/>
              <a:buSzTx/>
              <a:buFont typeface="Arial"/>
              <a:buChar char="•"/>
              <a:tabLst/>
              <a:defRPr/>
            </a:pPr>
            <a:r>
              <a:rPr kumimoji="0" lang="en-US" sz="3598" b="0" i="0" u="none" strike="noStrike" kern="1200" cap="none" spc="0" normalizeH="0" baseline="0" noProof="0" dirty="0">
                <a:ln>
                  <a:noFill/>
                </a:ln>
                <a:solidFill>
                  <a:srgbClr val="E8E4ED"/>
                </a:solidFill>
                <a:effectLst/>
                <a:uLnTx/>
                <a:uFillTx/>
                <a:latin typeface="Calibri (MS)"/>
                <a:ea typeface="Calibri (MS)"/>
                <a:cs typeface="Calibri (MS)"/>
                <a:sym typeface="Calibri (MS)"/>
              </a:rPr>
              <a:t>What are the next steps?</a:t>
            </a:r>
          </a:p>
        </p:txBody>
      </p:sp>
      <p:sp>
        <p:nvSpPr>
          <p:cNvPr id="7" name="TextBox 7"/>
          <p:cNvSpPr txBox="1"/>
          <p:nvPr/>
        </p:nvSpPr>
        <p:spPr>
          <a:xfrm>
            <a:off x="656082" y="1173747"/>
            <a:ext cx="10850118" cy="2029120"/>
          </a:xfrm>
          <a:prstGeom prst="rect">
            <a:avLst/>
          </a:prstGeom>
        </p:spPr>
        <p:txBody>
          <a:bodyPr lIns="0" tIns="0" rIns="0" bIns="0" rtlCol="0" anchor="t">
            <a:spAutoFit/>
          </a:bodyPr>
          <a:lstStyle/>
          <a:p>
            <a:pPr marL="0" marR="0" lvl="0" indent="0" algn="ctr" defTabSz="914400" rtl="0" eaLnBrk="1" fontAlgn="auto" latinLnBrk="0" hangingPunct="1">
              <a:lnSpc>
                <a:spcPts val="7798"/>
              </a:lnSpc>
              <a:spcBef>
                <a:spcPts val="0"/>
              </a:spcBef>
              <a:spcAft>
                <a:spcPts val="0"/>
              </a:spcAft>
              <a:buClrTx/>
              <a:buSzTx/>
              <a:buFontTx/>
              <a:buNone/>
              <a:tabLst/>
              <a:defRPr/>
            </a:pPr>
            <a:r>
              <a:rPr kumimoji="0" lang="en-US" sz="6500" b="0" i="0" u="none" strike="noStrike" kern="1200" cap="none" spc="0" normalizeH="0" baseline="0" noProof="0">
                <a:ln>
                  <a:noFill/>
                </a:ln>
                <a:solidFill>
                  <a:srgbClr val="FFFFFF"/>
                </a:solidFill>
                <a:effectLst/>
                <a:uLnTx/>
                <a:uFillTx/>
                <a:latin typeface="Arimo"/>
                <a:ea typeface="Arimo"/>
                <a:cs typeface="Arimo"/>
                <a:sym typeface="Arimo"/>
              </a:rPr>
              <a:t>Accountability and </a:t>
            </a:r>
          </a:p>
          <a:p>
            <a:pPr marL="0" marR="0" lvl="0" indent="0" algn="ctr" defTabSz="914400" rtl="0" eaLnBrk="1" fontAlgn="auto" latinLnBrk="0" hangingPunct="1">
              <a:lnSpc>
                <a:spcPts val="7798"/>
              </a:lnSpc>
              <a:spcBef>
                <a:spcPts val="0"/>
              </a:spcBef>
              <a:spcAft>
                <a:spcPts val="0"/>
              </a:spcAft>
              <a:buClrTx/>
              <a:buSzTx/>
              <a:buFontTx/>
              <a:buNone/>
              <a:tabLst/>
              <a:defRPr/>
            </a:pPr>
            <a:r>
              <a:rPr kumimoji="0" lang="en-US" sz="6500" b="0" i="0" u="none" strike="noStrike" kern="1200" cap="none" spc="0" normalizeH="0" baseline="0" noProof="0">
                <a:ln>
                  <a:noFill/>
                </a:ln>
                <a:solidFill>
                  <a:srgbClr val="FFFFFF"/>
                </a:solidFill>
                <a:effectLst/>
                <a:uLnTx/>
                <a:uFillTx/>
                <a:latin typeface="Arimo"/>
                <a:ea typeface="Arimo"/>
                <a:cs typeface="Arimo"/>
                <a:sym typeface="Arimo"/>
              </a:rPr>
              <a:t>Leadership Conversations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193204" y="9043035"/>
            <a:ext cx="2413244" cy="554222"/>
            <a:chOff x="0" y="0"/>
            <a:chExt cx="3217659" cy="738962"/>
          </a:xfrm>
        </p:grpSpPr>
        <p:sp>
          <p:nvSpPr>
            <p:cNvPr id="3" name="Freeform 3"/>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3"/>
              <a:stretch>
                <a:fillRect t="-470" b="-46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 name="Group 4"/>
          <p:cNvGrpSpPr/>
          <p:nvPr/>
        </p:nvGrpSpPr>
        <p:grpSpPr>
          <a:xfrm>
            <a:off x="12039600" y="-204988"/>
            <a:ext cx="6703790" cy="10696975"/>
            <a:chOff x="0" y="0"/>
            <a:chExt cx="8938387" cy="14262633"/>
          </a:xfrm>
        </p:grpSpPr>
        <p:sp>
          <p:nvSpPr>
            <p:cNvPr id="5" name="Freeform 5"/>
            <p:cNvSpPr/>
            <p:nvPr/>
          </p:nvSpPr>
          <p:spPr>
            <a:xfrm>
              <a:off x="0" y="0"/>
              <a:ext cx="8938387" cy="14262608"/>
            </a:xfrm>
            <a:custGeom>
              <a:avLst/>
              <a:gdLst/>
              <a:ahLst/>
              <a:cxnLst/>
              <a:rect l="l" t="t" r="r" b="b"/>
              <a:pathLst>
                <a:path w="8938387" h="14262608">
                  <a:moveTo>
                    <a:pt x="0" y="0"/>
                  </a:moveTo>
                  <a:lnTo>
                    <a:pt x="8938387" y="0"/>
                  </a:lnTo>
                  <a:lnTo>
                    <a:pt x="8938387" y="14262608"/>
                  </a:lnTo>
                  <a:lnTo>
                    <a:pt x="0" y="14262608"/>
                  </a:lnTo>
                  <a:lnTo>
                    <a:pt x="0" y="0"/>
                  </a:lnTo>
                  <a:close/>
                </a:path>
              </a:pathLst>
            </a:custGeom>
            <a:blipFill>
              <a:blip r:embed="rId4"/>
              <a:stretch>
                <a:fillRect l="-9787" r="-9787"/>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TextBox 6"/>
          <p:cNvSpPr txBox="1"/>
          <p:nvPr/>
        </p:nvSpPr>
        <p:spPr>
          <a:xfrm>
            <a:off x="681527" y="4991100"/>
            <a:ext cx="11358073" cy="1825837"/>
          </a:xfrm>
          <a:prstGeom prst="rect">
            <a:avLst/>
          </a:prstGeom>
        </p:spPr>
        <p:txBody>
          <a:bodyPr lIns="0" tIns="0" rIns="0" bIns="0" rtlCol="0" anchor="t">
            <a:spAutoFit/>
          </a:bodyPr>
          <a:lstStyle/>
          <a:p>
            <a:pPr marL="0" marR="0" lvl="0" indent="0" algn="l" defTabSz="914400" rtl="0" eaLnBrk="1" fontAlgn="auto" latinLnBrk="0" hangingPunct="1">
              <a:lnSpc>
                <a:spcPts val="7252"/>
              </a:lnSpc>
              <a:spcBef>
                <a:spcPts val="0"/>
              </a:spcBef>
              <a:spcAft>
                <a:spcPts val="0"/>
              </a:spcAft>
              <a:buClrTx/>
              <a:buSzTx/>
              <a:buFontTx/>
              <a:buNone/>
              <a:tabLst/>
              <a:defRPr/>
            </a:pPr>
            <a:r>
              <a:rPr kumimoji="0" lang="en-US" sz="3898" b="0" i="1" u="none" strike="noStrike" kern="1200" cap="none" spc="0" normalizeH="0" baseline="0" noProof="0" dirty="0">
                <a:ln>
                  <a:noFill/>
                </a:ln>
                <a:solidFill>
                  <a:srgbClr val="000000"/>
                </a:solidFill>
                <a:effectLst/>
                <a:uLnTx/>
                <a:uFillTx/>
                <a:latin typeface="Calibri (MS) Italics"/>
                <a:ea typeface="Calibri (MS) Italics"/>
                <a:cs typeface="Calibri (MS) Italics"/>
                <a:sym typeface="Calibri (MS) Italics"/>
              </a:rPr>
              <a:t>Successful Governors understand they are part of a larger leadership team. </a:t>
            </a:r>
          </a:p>
        </p:txBody>
      </p:sp>
      <p:sp>
        <p:nvSpPr>
          <p:cNvPr id="7" name="TextBox 7"/>
          <p:cNvSpPr txBox="1"/>
          <p:nvPr/>
        </p:nvSpPr>
        <p:spPr>
          <a:xfrm>
            <a:off x="609600" y="1173747"/>
            <a:ext cx="10972800" cy="2029120"/>
          </a:xfrm>
          <a:prstGeom prst="rect">
            <a:avLst/>
          </a:prstGeom>
        </p:spPr>
        <p:txBody>
          <a:bodyPr lIns="0" tIns="0" rIns="0" bIns="0" rtlCol="0" anchor="t">
            <a:spAutoFit/>
          </a:bodyPr>
          <a:lstStyle/>
          <a:p>
            <a:pPr marL="0" marR="0" lvl="0" indent="0" algn="ctr" defTabSz="914400" rtl="0" eaLnBrk="1" fontAlgn="auto" latinLnBrk="0" hangingPunct="1">
              <a:lnSpc>
                <a:spcPts val="7798"/>
              </a:lnSpc>
              <a:spcBef>
                <a:spcPts val="0"/>
              </a:spcBef>
              <a:spcAft>
                <a:spcPts val="0"/>
              </a:spcAft>
              <a:buClrTx/>
              <a:buSzTx/>
              <a:buFontTx/>
              <a:buNone/>
              <a:tabLst/>
              <a:defRPr/>
            </a:pPr>
            <a:r>
              <a:rPr kumimoji="0" lang="en-US" sz="6500" b="0" i="0" u="none" strike="noStrike" kern="1200" cap="none" spc="0" normalizeH="0" baseline="0" noProof="0">
                <a:ln>
                  <a:noFill/>
                </a:ln>
                <a:solidFill>
                  <a:srgbClr val="9674A5"/>
                </a:solidFill>
                <a:effectLst/>
                <a:uLnTx/>
                <a:uFillTx/>
                <a:latin typeface="Arimo"/>
                <a:ea typeface="Arimo"/>
                <a:cs typeface="Arimo"/>
                <a:sym typeface="Arimo"/>
              </a:rPr>
              <a:t>Partnership, Stewardship, and Operational Excellence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9674A5"/>
        </a:solidFill>
        <a:effectLst/>
      </p:bgPr>
    </p:bg>
    <p:spTree>
      <p:nvGrpSpPr>
        <p:cNvPr id="1" name=""/>
        <p:cNvGrpSpPr/>
        <p:nvPr/>
      </p:nvGrpSpPr>
      <p:grpSpPr>
        <a:xfrm>
          <a:off x="0" y="0"/>
          <a:ext cx="0" cy="0"/>
          <a:chOff x="0" y="0"/>
          <a:chExt cx="0" cy="0"/>
        </a:xfrm>
      </p:grpSpPr>
      <p:grpSp>
        <p:nvGrpSpPr>
          <p:cNvPr id="2" name="Group 2"/>
          <p:cNvGrpSpPr/>
          <p:nvPr/>
        </p:nvGrpSpPr>
        <p:grpSpPr>
          <a:xfrm>
            <a:off x="-1828800" y="-204988"/>
            <a:ext cx="17800139" cy="11370802"/>
            <a:chOff x="0" y="0"/>
            <a:chExt cx="23733519" cy="15161070"/>
          </a:xfrm>
        </p:grpSpPr>
        <p:sp>
          <p:nvSpPr>
            <p:cNvPr id="3" name="Freeform 3"/>
            <p:cNvSpPr/>
            <p:nvPr/>
          </p:nvSpPr>
          <p:spPr>
            <a:xfrm>
              <a:off x="0" y="0"/>
              <a:ext cx="23733506" cy="15161006"/>
            </a:xfrm>
            <a:custGeom>
              <a:avLst/>
              <a:gdLst/>
              <a:ahLst/>
              <a:cxnLst/>
              <a:rect l="l" t="t" r="r" b="b"/>
              <a:pathLst>
                <a:path w="23733506" h="15161006">
                  <a:moveTo>
                    <a:pt x="0" y="0"/>
                  </a:moveTo>
                  <a:lnTo>
                    <a:pt x="23733506" y="0"/>
                  </a:lnTo>
                  <a:lnTo>
                    <a:pt x="23733506" y="15161006"/>
                  </a:lnTo>
                  <a:lnTo>
                    <a:pt x="0" y="15161006"/>
                  </a:lnTo>
                  <a:lnTo>
                    <a:pt x="0" y="0"/>
                  </a:lnTo>
                  <a:close/>
                </a:path>
              </a:pathLst>
            </a:custGeom>
            <a:blipFill>
              <a:blip r:embed="rId3">
                <a:alphaModFix amt="7999"/>
              </a:blip>
              <a:stretch>
                <a:fillRect t="-2213" b="-221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 name="Group 4"/>
          <p:cNvGrpSpPr/>
          <p:nvPr/>
        </p:nvGrpSpPr>
        <p:grpSpPr>
          <a:xfrm>
            <a:off x="15193204" y="9043035"/>
            <a:ext cx="2413244" cy="554222"/>
            <a:chOff x="0" y="0"/>
            <a:chExt cx="3217659" cy="738962"/>
          </a:xfrm>
        </p:grpSpPr>
        <p:sp>
          <p:nvSpPr>
            <p:cNvPr id="5" name="Freeform 5"/>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4"/>
              <a:stretch>
                <a:fillRect t="-470" b="-46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p:cNvGrpSpPr/>
          <p:nvPr/>
        </p:nvGrpSpPr>
        <p:grpSpPr>
          <a:xfrm>
            <a:off x="-362484" y="-204988"/>
            <a:ext cx="19105874" cy="10696975"/>
            <a:chOff x="0" y="0"/>
            <a:chExt cx="25474499" cy="14262633"/>
          </a:xfrm>
        </p:grpSpPr>
        <p:sp>
          <p:nvSpPr>
            <p:cNvPr id="7" name="Freeform 7"/>
            <p:cNvSpPr/>
            <p:nvPr/>
          </p:nvSpPr>
          <p:spPr>
            <a:xfrm>
              <a:off x="0" y="0"/>
              <a:ext cx="25474499" cy="14262608"/>
            </a:xfrm>
            <a:custGeom>
              <a:avLst/>
              <a:gdLst/>
              <a:ahLst/>
              <a:cxnLst/>
              <a:rect l="l" t="t" r="r" b="b"/>
              <a:pathLst>
                <a:path w="25474499" h="14262608">
                  <a:moveTo>
                    <a:pt x="0" y="0"/>
                  </a:moveTo>
                  <a:lnTo>
                    <a:pt x="25474499" y="0"/>
                  </a:lnTo>
                  <a:lnTo>
                    <a:pt x="25474499" y="14262608"/>
                  </a:lnTo>
                  <a:lnTo>
                    <a:pt x="0" y="14262608"/>
                  </a:lnTo>
                  <a:lnTo>
                    <a:pt x="0" y="0"/>
                  </a:lnTo>
                  <a:close/>
                </a:path>
              </a:pathLst>
            </a:custGeom>
            <a:blipFill>
              <a:blip r:embed="rId3"/>
              <a:stretch>
                <a:fillRect t="-9574" b="-95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38456C"/>
        </a:solidFill>
        <a:effectLst/>
      </p:bgPr>
    </p:bg>
    <p:spTree>
      <p:nvGrpSpPr>
        <p:cNvPr id="1" name=""/>
        <p:cNvGrpSpPr/>
        <p:nvPr/>
      </p:nvGrpSpPr>
      <p:grpSpPr>
        <a:xfrm>
          <a:off x="0" y="0"/>
          <a:ext cx="0" cy="0"/>
          <a:chOff x="0" y="0"/>
          <a:chExt cx="0" cy="0"/>
        </a:xfrm>
      </p:grpSpPr>
      <p:grpSp>
        <p:nvGrpSpPr>
          <p:cNvPr id="2" name="Group 2"/>
          <p:cNvGrpSpPr/>
          <p:nvPr/>
        </p:nvGrpSpPr>
        <p:grpSpPr>
          <a:xfrm>
            <a:off x="15193204" y="9043035"/>
            <a:ext cx="2413244" cy="554222"/>
            <a:chOff x="0" y="0"/>
            <a:chExt cx="3217659" cy="738962"/>
          </a:xfrm>
        </p:grpSpPr>
        <p:sp>
          <p:nvSpPr>
            <p:cNvPr id="3" name="Freeform 3"/>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3"/>
              <a:stretch>
                <a:fillRect t="-470" b="-46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 name="Group 4"/>
          <p:cNvGrpSpPr/>
          <p:nvPr/>
        </p:nvGrpSpPr>
        <p:grpSpPr>
          <a:xfrm>
            <a:off x="11584210" y="-204988"/>
            <a:ext cx="6703790" cy="10696975"/>
            <a:chOff x="0" y="0"/>
            <a:chExt cx="8938387" cy="14262633"/>
          </a:xfrm>
        </p:grpSpPr>
        <p:sp>
          <p:nvSpPr>
            <p:cNvPr id="5" name="Freeform 5"/>
            <p:cNvSpPr/>
            <p:nvPr/>
          </p:nvSpPr>
          <p:spPr>
            <a:xfrm>
              <a:off x="0" y="0"/>
              <a:ext cx="8938387" cy="14262608"/>
            </a:xfrm>
            <a:custGeom>
              <a:avLst/>
              <a:gdLst/>
              <a:ahLst/>
              <a:cxnLst/>
              <a:rect l="l" t="t" r="r" b="b"/>
              <a:pathLst>
                <a:path w="8938387" h="14262608">
                  <a:moveTo>
                    <a:pt x="0" y="0"/>
                  </a:moveTo>
                  <a:lnTo>
                    <a:pt x="8938387" y="0"/>
                  </a:lnTo>
                  <a:lnTo>
                    <a:pt x="8938387" y="14262608"/>
                  </a:lnTo>
                  <a:lnTo>
                    <a:pt x="0" y="14262608"/>
                  </a:lnTo>
                  <a:lnTo>
                    <a:pt x="0" y="0"/>
                  </a:lnTo>
                  <a:close/>
                </a:path>
              </a:pathLst>
            </a:custGeom>
            <a:blipFill>
              <a:blip r:embed="rId4"/>
              <a:stretch>
                <a:fillRect l="-3188" r="-318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TextBox 6"/>
          <p:cNvSpPr txBox="1"/>
          <p:nvPr/>
        </p:nvSpPr>
        <p:spPr>
          <a:xfrm>
            <a:off x="0" y="3432033"/>
            <a:ext cx="11727322" cy="5236240"/>
          </a:xfrm>
          <a:prstGeom prst="rect">
            <a:avLst/>
          </a:prstGeom>
        </p:spPr>
        <p:txBody>
          <a:bodyPr lIns="0" tIns="0" rIns="0" bIns="0" rtlCol="0" anchor="t">
            <a:spAutoFit/>
          </a:bodyPr>
          <a:lstStyle/>
          <a:p>
            <a:pPr marL="1510861" marR="0" lvl="2" indent="-503620" algn="just" defTabSz="914400" rtl="0" eaLnBrk="1" fontAlgn="auto" latinLnBrk="0" hangingPunct="1">
              <a:lnSpc>
                <a:spcPts val="6508"/>
              </a:lnSpc>
              <a:spcBef>
                <a:spcPts val="0"/>
              </a:spcBef>
              <a:spcAft>
                <a:spcPts val="0"/>
              </a:spcAft>
              <a:buClrTx/>
              <a:buSzTx/>
              <a:buFont typeface="Arial"/>
              <a:buChar char="⚬"/>
              <a:tabLst/>
              <a:defRPr/>
            </a:pPr>
            <a:r>
              <a:rPr kumimoji="0" lang="en-US" sz="3498" b="0" i="0" u="none" strike="noStrike" kern="1200" cap="none" spc="0" normalizeH="0" baseline="0" noProof="0">
                <a:ln>
                  <a:noFill/>
                </a:ln>
                <a:solidFill>
                  <a:srgbClr val="E8E4ED"/>
                </a:solidFill>
                <a:effectLst/>
                <a:uLnTx/>
                <a:uFillTx/>
                <a:latin typeface="Calibri (MS)"/>
                <a:ea typeface="Calibri (MS)"/>
                <a:cs typeface="Calibri (MS)"/>
                <a:sym typeface="Calibri (MS)"/>
              </a:rPr>
              <a:t>Champion our mission</a:t>
            </a:r>
          </a:p>
          <a:p>
            <a:pPr marL="1510861" marR="0" lvl="2" indent="-503620" algn="just" defTabSz="914400" rtl="0" eaLnBrk="1" fontAlgn="auto" latinLnBrk="0" hangingPunct="1">
              <a:lnSpc>
                <a:spcPts val="6508"/>
              </a:lnSpc>
              <a:spcBef>
                <a:spcPts val="0"/>
              </a:spcBef>
              <a:spcAft>
                <a:spcPts val="0"/>
              </a:spcAft>
              <a:buClrTx/>
              <a:buSzTx/>
              <a:buFont typeface="Arial"/>
              <a:buChar char="⚬"/>
              <a:tabLst/>
              <a:defRPr/>
            </a:pPr>
            <a:r>
              <a:rPr kumimoji="0" lang="en-US" sz="3498" b="0" i="0" u="none" strike="noStrike" kern="1200" cap="none" spc="0" normalizeH="0" baseline="0" noProof="0">
                <a:ln>
                  <a:noFill/>
                </a:ln>
                <a:solidFill>
                  <a:srgbClr val="E8E4ED"/>
                </a:solidFill>
                <a:effectLst/>
                <a:uLnTx/>
                <a:uFillTx/>
                <a:latin typeface="Calibri (MS)"/>
                <a:ea typeface="Calibri (MS)"/>
                <a:cs typeface="Calibri (MS)"/>
                <a:sym typeface="Calibri (MS)"/>
              </a:rPr>
              <a:t>Support our strategic direction</a:t>
            </a:r>
          </a:p>
          <a:p>
            <a:pPr marL="1510861" marR="0" lvl="2" indent="-503620" algn="just" defTabSz="914400" rtl="0" eaLnBrk="1" fontAlgn="auto" latinLnBrk="0" hangingPunct="1">
              <a:lnSpc>
                <a:spcPts val="6508"/>
              </a:lnSpc>
              <a:spcBef>
                <a:spcPts val="0"/>
              </a:spcBef>
              <a:spcAft>
                <a:spcPts val="0"/>
              </a:spcAft>
              <a:buClrTx/>
              <a:buSzTx/>
              <a:buFont typeface="Arial"/>
              <a:buChar char="⚬"/>
              <a:tabLst/>
              <a:defRPr/>
            </a:pPr>
            <a:r>
              <a:rPr kumimoji="0" lang="en-US" sz="3498" b="0" i="0" u="none" strike="noStrike" kern="1200" cap="none" spc="0" normalizeH="0" baseline="0" noProof="0">
                <a:ln>
                  <a:noFill/>
                </a:ln>
                <a:solidFill>
                  <a:srgbClr val="E8E4ED"/>
                </a:solidFill>
                <a:effectLst/>
                <a:uLnTx/>
                <a:uFillTx/>
                <a:latin typeface="Calibri (MS)"/>
                <a:ea typeface="Calibri (MS)"/>
                <a:cs typeface="Calibri (MS)"/>
                <a:sym typeface="Calibri (MS)"/>
              </a:rPr>
              <a:t>Develop leaders</a:t>
            </a:r>
          </a:p>
          <a:p>
            <a:pPr marL="1510861" marR="0" lvl="2" indent="-503620" algn="just" defTabSz="914400" rtl="0" eaLnBrk="1" fontAlgn="auto" latinLnBrk="0" hangingPunct="1">
              <a:lnSpc>
                <a:spcPts val="6508"/>
              </a:lnSpc>
              <a:spcBef>
                <a:spcPts val="0"/>
              </a:spcBef>
              <a:spcAft>
                <a:spcPts val="0"/>
              </a:spcAft>
              <a:buClrTx/>
              <a:buSzTx/>
              <a:buFont typeface="Arial"/>
              <a:buChar char="⚬"/>
              <a:tabLst/>
              <a:defRPr/>
            </a:pPr>
            <a:r>
              <a:rPr kumimoji="0" lang="en-US" sz="3498" b="0" i="0" u="none" strike="noStrike" kern="1200" cap="none" spc="0" normalizeH="0" baseline="0" noProof="0">
                <a:ln>
                  <a:noFill/>
                </a:ln>
                <a:solidFill>
                  <a:srgbClr val="E8E4ED"/>
                </a:solidFill>
                <a:effectLst/>
                <a:uLnTx/>
                <a:uFillTx/>
                <a:latin typeface="Calibri (MS)"/>
                <a:ea typeface="Calibri (MS)"/>
                <a:cs typeface="Calibri (MS)"/>
                <a:sym typeface="Calibri (MS)"/>
              </a:rPr>
              <a:t>Strengthen clubs to achieve meaningful outcomes</a:t>
            </a:r>
          </a:p>
          <a:p>
            <a:pPr marL="1510861" marR="0" lvl="2" indent="-503620" algn="just" defTabSz="914400" rtl="0" eaLnBrk="1" fontAlgn="auto" latinLnBrk="0" hangingPunct="1">
              <a:lnSpc>
                <a:spcPts val="6508"/>
              </a:lnSpc>
              <a:spcBef>
                <a:spcPts val="0"/>
              </a:spcBef>
              <a:spcAft>
                <a:spcPts val="0"/>
              </a:spcAft>
              <a:buClrTx/>
              <a:buSzTx/>
              <a:buFont typeface="Arial"/>
              <a:buChar char="⚬"/>
              <a:tabLst/>
              <a:defRPr/>
            </a:pPr>
            <a:r>
              <a:rPr kumimoji="0" lang="en-US" sz="3498" b="0" i="0" u="none" strike="noStrike" kern="1200" cap="none" spc="0" normalizeH="0" baseline="0" noProof="0">
                <a:ln>
                  <a:noFill/>
                </a:ln>
                <a:solidFill>
                  <a:srgbClr val="E8E4ED"/>
                </a:solidFill>
                <a:effectLst/>
                <a:uLnTx/>
                <a:uFillTx/>
                <a:latin typeface="Calibri (MS)"/>
                <a:ea typeface="Calibri (MS)"/>
                <a:cs typeface="Calibri (MS)"/>
                <a:sym typeface="Calibri (MS)"/>
              </a:rPr>
              <a:t>Partner and collaborate</a:t>
            </a:r>
          </a:p>
          <a:p>
            <a:pPr marL="0" marR="0" lvl="0" indent="0" algn="l" defTabSz="914400" rtl="0" eaLnBrk="1" fontAlgn="auto" latinLnBrk="0" hangingPunct="1">
              <a:lnSpc>
                <a:spcPts val="4058"/>
              </a:lnSpc>
              <a:spcBef>
                <a:spcPts val="0"/>
              </a:spcBef>
              <a:spcAft>
                <a:spcPts val="0"/>
              </a:spcAft>
              <a:buClrTx/>
              <a:buSzTx/>
              <a:buFontTx/>
              <a:buNone/>
              <a:tabLst/>
              <a:defRPr/>
            </a:pPr>
            <a:endParaRPr kumimoji="0" lang="en-US" sz="3498" b="0" i="0" u="none" strike="noStrike" kern="1200" cap="none" spc="0" normalizeH="0" baseline="0" noProof="0">
              <a:ln>
                <a:noFill/>
              </a:ln>
              <a:solidFill>
                <a:srgbClr val="E8E4ED"/>
              </a:solidFill>
              <a:effectLst/>
              <a:uLnTx/>
              <a:uFillTx/>
              <a:latin typeface="Calibri (MS)"/>
              <a:ea typeface="Calibri (MS)"/>
              <a:cs typeface="Calibri (MS)"/>
              <a:sym typeface="Calibri (MS)"/>
            </a:endParaRPr>
          </a:p>
          <a:p>
            <a:pPr marL="0" marR="0" lvl="0" indent="0" algn="l" defTabSz="914400" rtl="0" eaLnBrk="1" fontAlgn="auto" latinLnBrk="0" hangingPunct="1">
              <a:lnSpc>
                <a:spcPts val="4058"/>
              </a:lnSpc>
              <a:spcBef>
                <a:spcPts val="0"/>
              </a:spcBef>
              <a:spcAft>
                <a:spcPts val="0"/>
              </a:spcAft>
              <a:buClrTx/>
              <a:buSzTx/>
              <a:buFontTx/>
              <a:buNone/>
              <a:tabLst/>
              <a:defRPr/>
            </a:pPr>
            <a:endParaRPr kumimoji="0" lang="en-US" sz="3498" b="0" i="0" u="none" strike="noStrike" kern="1200" cap="none" spc="0" normalizeH="0" baseline="0" noProof="0">
              <a:ln>
                <a:noFill/>
              </a:ln>
              <a:solidFill>
                <a:srgbClr val="E8E4ED"/>
              </a:solidFill>
              <a:effectLst/>
              <a:uLnTx/>
              <a:uFillTx/>
              <a:latin typeface="Calibri (MS)"/>
              <a:ea typeface="Calibri (MS)"/>
              <a:cs typeface="Calibri (MS)"/>
              <a:sym typeface="Calibri (MS)"/>
            </a:endParaRPr>
          </a:p>
        </p:txBody>
      </p:sp>
      <p:sp>
        <p:nvSpPr>
          <p:cNvPr id="7" name="TextBox 7"/>
          <p:cNvSpPr txBox="1"/>
          <p:nvPr/>
        </p:nvSpPr>
        <p:spPr>
          <a:xfrm>
            <a:off x="656082" y="1173747"/>
            <a:ext cx="10850118" cy="1028852"/>
          </a:xfrm>
          <a:prstGeom prst="rect">
            <a:avLst/>
          </a:prstGeom>
        </p:spPr>
        <p:txBody>
          <a:bodyPr lIns="0" tIns="0" rIns="0" bIns="0" rtlCol="0" anchor="t">
            <a:spAutoFit/>
          </a:bodyPr>
          <a:lstStyle/>
          <a:p>
            <a:pPr marL="0" marR="0" lvl="0" indent="0" algn="ctr" defTabSz="914400" rtl="0" eaLnBrk="1" fontAlgn="auto" latinLnBrk="0" hangingPunct="1">
              <a:lnSpc>
                <a:spcPts val="7798"/>
              </a:lnSpc>
              <a:spcBef>
                <a:spcPts val="0"/>
              </a:spcBef>
              <a:spcAft>
                <a:spcPts val="0"/>
              </a:spcAft>
              <a:buClrTx/>
              <a:buSzTx/>
              <a:buFontTx/>
              <a:buNone/>
              <a:tabLst/>
              <a:defRPr/>
            </a:pPr>
            <a:r>
              <a:rPr kumimoji="0" lang="en-US" sz="6500" b="0" i="0" u="none" strike="noStrike" kern="1200" cap="none" spc="0" normalizeH="0" baseline="0" noProof="0">
                <a:ln>
                  <a:noFill/>
                </a:ln>
                <a:solidFill>
                  <a:srgbClr val="FFFFFF"/>
                </a:solidFill>
                <a:effectLst/>
                <a:uLnTx/>
                <a:uFillTx/>
                <a:latin typeface="Arimo"/>
                <a:ea typeface="Arimo"/>
                <a:cs typeface="Arimo"/>
                <a:sym typeface="Arimo"/>
              </a:rPr>
              <a:t>Closing Leadership Charge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rotWithShape="1">
          <a:gsLst>
            <a:gs pos="0">
              <a:srgbClr val="6599D1">
                <a:alpha val="100000"/>
              </a:srgbClr>
            </a:gs>
            <a:gs pos="100000">
              <a:srgbClr val="DB5E5B">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rot="3655680">
            <a:off x="9202750" y="5126193"/>
            <a:ext cx="9484785" cy="11364773"/>
            <a:chOff x="0" y="0"/>
            <a:chExt cx="12646381" cy="15153030"/>
          </a:xfrm>
        </p:grpSpPr>
        <p:sp>
          <p:nvSpPr>
            <p:cNvPr id="3" name="Freeform 3"/>
            <p:cNvSpPr/>
            <p:nvPr/>
          </p:nvSpPr>
          <p:spPr>
            <a:xfrm>
              <a:off x="0" y="0"/>
              <a:ext cx="12646406" cy="15153005"/>
            </a:xfrm>
            <a:custGeom>
              <a:avLst/>
              <a:gdLst/>
              <a:ahLst/>
              <a:cxnLst/>
              <a:rect l="l" t="t" r="r" b="b"/>
              <a:pathLst>
                <a:path w="12646406" h="15153005">
                  <a:moveTo>
                    <a:pt x="0" y="0"/>
                  </a:moveTo>
                  <a:lnTo>
                    <a:pt x="12646406" y="0"/>
                  </a:lnTo>
                  <a:lnTo>
                    <a:pt x="12646406" y="15153005"/>
                  </a:lnTo>
                  <a:lnTo>
                    <a:pt x="0" y="15153005"/>
                  </a:lnTo>
                  <a:lnTo>
                    <a:pt x="0" y="0"/>
                  </a:lnTo>
                  <a:close/>
                </a:path>
              </a:pathLst>
            </a:custGeom>
            <a:blipFill>
              <a:blip r:embed="rId3">
                <a:alphaModFix amt="19999"/>
              </a:blip>
              <a:stretch>
                <a:fillRect l="-45856" r="-45856"/>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 name="Freeform 4"/>
          <p:cNvSpPr/>
          <p:nvPr/>
        </p:nvSpPr>
        <p:spPr>
          <a:xfrm>
            <a:off x="7736396" y="-870471"/>
            <a:ext cx="9522904" cy="9493234"/>
          </a:xfrm>
          <a:custGeom>
            <a:avLst/>
            <a:gdLst/>
            <a:ahLst/>
            <a:cxnLst/>
            <a:rect l="l" t="t" r="r" b="b"/>
            <a:pathLst>
              <a:path w="9522904" h="9493234">
                <a:moveTo>
                  <a:pt x="0" y="0"/>
                </a:moveTo>
                <a:lnTo>
                  <a:pt x="9522904" y="0"/>
                </a:lnTo>
                <a:lnTo>
                  <a:pt x="9522904" y="9493234"/>
                </a:lnTo>
                <a:lnTo>
                  <a:pt x="0" y="949323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5" name="Group 5"/>
          <p:cNvGrpSpPr/>
          <p:nvPr/>
        </p:nvGrpSpPr>
        <p:grpSpPr>
          <a:xfrm>
            <a:off x="0" y="-459543"/>
            <a:ext cx="7357996" cy="14076426"/>
            <a:chOff x="0" y="0"/>
            <a:chExt cx="9810661" cy="18768568"/>
          </a:xfrm>
        </p:grpSpPr>
        <p:sp>
          <p:nvSpPr>
            <p:cNvPr id="6" name="Freeform 6"/>
            <p:cNvSpPr/>
            <p:nvPr/>
          </p:nvSpPr>
          <p:spPr>
            <a:xfrm>
              <a:off x="0" y="0"/>
              <a:ext cx="9810623" cy="18768568"/>
            </a:xfrm>
            <a:custGeom>
              <a:avLst/>
              <a:gdLst/>
              <a:ahLst/>
              <a:cxnLst/>
              <a:rect l="l" t="t" r="r" b="b"/>
              <a:pathLst>
                <a:path w="9810623" h="18768568">
                  <a:moveTo>
                    <a:pt x="0" y="0"/>
                  </a:moveTo>
                  <a:lnTo>
                    <a:pt x="9810623" y="0"/>
                  </a:lnTo>
                  <a:lnTo>
                    <a:pt x="9810623" y="18768568"/>
                  </a:lnTo>
                  <a:lnTo>
                    <a:pt x="0" y="18768568"/>
                  </a:lnTo>
                  <a:lnTo>
                    <a:pt x="0" y="0"/>
                  </a:lnTo>
                  <a:close/>
                </a:path>
              </a:pathLst>
            </a:custGeom>
            <a:blipFill>
              <a:blip r:embed="rId5">
                <a:alphaModFix amt="18999"/>
              </a:blip>
              <a:stretch>
                <a:fillRect t="-16" b="-16"/>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TextBox 7"/>
          <p:cNvSpPr txBox="1"/>
          <p:nvPr/>
        </p:nvSpPr>
        <p:spPr>
          <a:xfrm>
            <a:off x="8585140" y="1366399"/>
            <a:ext cx="7526493" cy="4682700"/>
          </a:xfrm>
          <a:prstGeom prst="rect">
            <a:avLst/>
          </a:prstGeom>
        </p:spPr>
        <p:txBody>
          <a:bodyPr lIns="0" tIns="0" rIns="0" bIns="0" rtlCol="0" anchor="t">
            <a:spAutoFit/>
          </a:bodyPr>
          <a:lstStyle/>
          <a:p>
            <a:pPr marL="0" marR="0" lvl="0" indent="0" algn="r" defTabSz="914400" rtl="0" eaLnBrk="1" fontAlgn="auto" latinLnBrk="0" hangingPunct="1">
              <a:lnSpc>
                <a:spcPts val="34323"/>
              </a:lnSpc>
              <a:spcBef>
                <a:spcPts val="0"/>
              </a:spcBef>
              <a:spcAft>
                <a:spcPts val="0"/>
              </a:spcAft>
              <a:buClrTx/>
              <a:buSzTx/>
              <a:buFontTx/>
              <a:buNone/>
              <a:tabLst/>
              <a:defRPr/>
            </a:pPr>
            <a:r>
              <a:rPr kumimoji="0" lang="en-US" sz="24516" b="1" i="0" u="none" strike="noStrike" kern="1200" cap="none" spc="-2499" normalizeH="0" baseline="0" noProof="0">
                <a:ln>
                  <a:noFill/>
                </a:ln>
                <a:solidFill>
                  <a:srgbClr val="FFFFFF"/>
                </a:solidFill>
                <a:effectLst/>
                <a:uLnTx/>
                <a:uFillTx/>
                <a:latin typeface="Flatory Sans Bold"/>
                <a:ea typeface="Flatory Sans Bold"/>
                <a:cs typeface="Flatory Sans Bold"/>
                <a:sym typeface="Flatory Sans Bold"/>
              </a:rPr>
              <a:t>Q &amp; A</a:t>
            </a:r>
          </a:p>
        </p:txBody>
      </p:sp>
      <p:sp>
        <p:nvSpPr>
          <p:cNvPr id="8" name="TextBox 8"/>
          <p:cNvSpPr txBox="1"/>
          <p:nvPr/>
        </p:nvSpPr>
        <p:spPr>
          <a:xfrm>
            <a:off x="8873490" y="8652529"/>
            <a:ext cx="7248716" cy="850169"/>
          </a:xfrm>
          <a:prstGeom prst="rect">
            <a:avLst/>
          </a:prstGeom>
        </p:spPr>
        <p:txBody>
          <a:bodyPr lIns="0" tIns="0" rIns="0" bIns="0" rtlCol="0" anchor="t">
            <a:spAutoFit/>
          </a:bodyPr>
          <a:lstStyle/>
          <a:p>
            <a:pPr marL="0" marR="0" lvl="0" indent="0" algn="l" defTabSz="914400" rtl="0" eaLnBrk="1" fontAlgn="auto" latinLnBrk="0" hangingPunct="1">
              <a:lnSpc>
                <a:spcPts val="72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FFFFFF"/>
                </a:solidFill>
                <a:effectLst/>
                <a:uLnTx/>
                <a:uFillTx/>
                <a:latin typeface="Calibri (MS)"/>
                <a:ea typeface="Calibri (MS)"/>
                <a:cs typeface="Calibri (MS)"/>
                <a:sym typeface="Calibri (MS)"/>
              </a:rPr>
              <a:t>iesha@soroptimist.org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11155" y="5738464"/>
            <a:ext cx="19490417" cy="4840120"/>
          </a:xfrm>
          <a:custGeom>
            <a:avLst/>
            <a:gdLst/>
            <a:ahLst/>
            <a:cxnLst/>
            <a:rect l="l" t="t" r="r" b="b"/>
            <a:pathLst>
              <a:path w="19490417" h="4840120">
                <a:moveTo>
                  <a:pt x="0" y="0"/>
                </a:moveTo>
                <a:lnTo>
                  <a:pt x="19490416" y="0"/>
                </a:lnTo>
                <a:lnTo>
                  <a:pt x="19490416" y="4840120"/>
                </a:lnTo>
                <a:lnTo>
                  <a:pt x="0" y="4840120"/>
                </a:lnTo>
                <a:lnTo>
                  <a:pt x="0" y="0"/>
                </a:lnTo>
                <a:close/>
              </a:path>
            </a:pathLst>
          </a:custGeom>
          <a:blipFill>
            <a:blip r:embed="rId3">
              <a:alphaModFix amt="56000"/>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a:off x="7887390" y="9360400"/>
            <a:ext cx="176421" cy="176421"/>
          </a:xfrm>
          <a:custGeom>
            <a:avLst/>
            <a:gdLst/>
            <a:ahLst/>
            <a:cxnLst/>
            <a:rect l="l" t="t" r="r" b="b"/>
            <a:pathLst>
              <a:path w="176421" h="176421">
                <a:moveTo>
                  <a:pt x="0" y="0"/>
                </a:moveTo>
                <a:lnTo>
                  <a:pt x="176421" y="0"/>
                </a:lnTo>
                <a:lnTo>
                  <a:pt x="176421" y="176421"/>
                </a:lnTo>
                <a:lnTo>
                  <a:pt x="0" y="17642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p:cNvSpPr txBox="1"/>
          <p:nvPr/>
        </p:nvSpPr>
        <p:spPr>
          <a:xfrm>
            <a:off x="914400" y="2759641"/>
            <a:ext cx="12090898" cy="2764859"/>
          </a:xfrm>
          <a:prstGeom prst="rect">
            <a:avLst/>
          </a:prstGeom>
        </p:spPr>
        <p:txBody>
          <a:bodyPr wrap="square" lIns="0" tIns="0" rIns="0" bIns="0" rtlCol="0" anchor="t">
            <a:spAutoFit/>
          </a:bodyPr>
          <a:lstStyle/>
          <a:p>
            <a:pPr marL="0" marR="0" lvl="0" indent="0" algn="l" defTabSz="914400" rtl="0" eaLnBrk="1" fontAlgn="auto" latinLnBrk="0" hangingPunct="1">
              <a:lnSpc>
                <a:spcPts val="11123"/>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9674A5"/>
                </a:solidFill>
                <a:effectLst/>
                <a:uLnTx/>
                <a:uFillTx/>
                <a:latin typeface="Effra"/>
              </a:rPr>
              <a:t>Overview of Resources that Support Governors</a:t>
            </a:r>
          </a:p>
        </p:txBody>
      </p:sp>
      <p:sp>
        <p:nvSpPr>
          <p:cNvPr id="5" name="Freeform 5"/>
          <p:cNvSpPr/>
          <p:nvPr/>
        </p:nvSpPr>
        <p:spPr>
          <a:xfrm>
            <a:off x="9434053" y="0"/>
            <a:ext cx="8853947" cy="5533717"/>
          </a:xfrm>
          <a:custGeom>
            <a:avLst/>
            <a:gdLst/>
            <a:ahLst/>
            <a:cxnLst/>
            <a:rect l="l" t="t" r="r" b="b"/>
            <a:pathLst>
              <a:path w="8853947" h="5533717">
                <a:moveTo>
                  <a:pt x="0" y="0"/>
                </a:moveTo>
                <a:lnTo>
                  <a:pt x="8853947" y="0"/>
                </a:lnTo>
                <a:lnTo>
                  <a:pt x="8853947" y="5533717"/>
                </a:lnTo>
                <a:lnTo>
                  <a:pt x="0" y="5533717"/>
                </a:lnTo>
                <a:lnTo>
                  <a:pt x="0" y="0"/>
                </a:lnTo>
                <a:close/>
              </a:path>
            </a:pathLst>
          </a:custGeom>
          <a:blipFill>
            <a:blip r:embed="rId5">
              <a:alphaModFix amt="86000"/>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11811749" y="1185665"/>
            <a:ext cx="5101103" cy="5496259"/>
          </a:xfrm>
          <a:custGeom>
            <a:avLst/>
            <a:gdLst/>
            <a:ahLst/>
            <a:cxnLst/>
            <a:rect l="l" t="t" r="r" b="b"/>
            <a:pathLst>
              <a:path w="5101103" h="5496259">
                <a:moveTo>
                  <a:pt x="0" y="0"/>
                </a:moveTo>
                <a:lnTo>
                  <a:pt x="5101103" y="0"/>
                </a:lnTo>
                <a:lnTo>
                  <a:pt x="5101103" y="5496259"/>
                </a:lnTo>
                <a:lnTo>
                  <a:pt x="0" y="5496259"/>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p:cNvSpPr txBox="1"/>
          <p:nvPr/>
        </p:nvSpPr>
        <p:spPr>
          <a:xfrm>
            <a:off x="990600" y="5882551"/>
            <a:ext cx="9296400" cy="2031325"/>
          </a:xfrm>
          <a:prstGeom prst="rect">
            <a:avLst/>
          </a:prstGeom>
        </p:spPr>
        <p:txBody>
          <a:bodyPr wrap="square" lIns="0" tIns="0" rIns="0" bIns="0" rtlCol="0" anchor="t">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4400" b="0" i="0" u="none" strike="noStrike" kern="1200" cap="none" spc="0" normalizeH="0" baseline="0" noProof="0" dirty="0">
                <a:ln>
                  <a:noFill/>
                </a:ln>
                <a:solidFill>
                  <a:srgbClr val="6699D1"/>
                </a:solidFill>
                <a:effectLst/>
                <a:uLnTx/>
                <a:uFillTx/>
                <a:latin typeface="Effra"/>
                <a:ea typeface="Effra"/>
                <a:cs typeface="Effra"/>
                <a:sym typeface="Effra"/>
              </a:rPr>
              <a:t>Nicole Simmons</a:t>
            </a:r>
            <a:endParaRPr lang="en-US" sz="4400" dirty="0">
              <a:solidFill>
                <a:srgbClr val="6699D1"/>
              </a:solidFill>
              <a:latin typeface="Effra"/>
              <a:ea typeface="Effra"/>
              <a:cs typeface="Effra"/>
              <a:sym typeface="Effra"/>
            </a:endParaRPr>
          </a:p>
          <a:p>
            <a:pPr marL="0" marR="0" lvl="0" indent="0" algn="l" defTabSz="914400" rtl="0" eaLnBrk="1" fontAlgn="auto" latinLnBrk="0" hangingPunct="1">
              <a:spcBef>
                <a:spcPts val="0"/>
              </a:spcBef>
              <a:spcAft>
                <a:spcPts val="0"/>
              </a:spcAft>
              <a:buClrTx/>
              <a:buSzTx/>
              <a:buFontTx/>
              <a:buNone/>
              <a:tabLst/>
              <a:defRPr/>
            </a:pPr>
            <a:r>
              <a:rPr kumimoji="0" lang="en-US" sz="4400" b="0" i="0" u="none" strike="noStrike" kern="1200" cap="none" spc="0" normalizeH="0" baseline="0" noProof="0" dirty="0">
                <a:ln>
                  <a:noFill/>
                </a:ln>
                <a:solidFill>
                  <a:srgbClr val="6699D1"/>
                </a:solidFill>
                <a:effectLst/>
                <a:uLnTx/>
                <a:uFillTx/>
                <a:latin typeface="Effra"/>
                <a:ea typeface="Effra"/>
                <a:cs typeface="Effra"/>
                <a:sym typeface="Effra"/>
              </a:rPr>
              <a:t>Associate Senior Director, Leadership &amp; Volunteer Engagement</a:t>
            </a:r>
          </a:p>
        </p:txBody>
      </p:sp>
      <p:sp>
        <p:nvSpPr>
          <p:cNvPr id="9" name="Freeform 9"/>
          <p:cNvSpPr/>
          <p:nvPr/>
        </p:nvSpPr>
        <p:spPr>
          <a:xfrm>
            <a:off x="10765825" y="6497619"/>
            <a:ext cx="6980680" cy="2603716"/>
          </a:xfrm>
          <a:custGeom>
            <a:avLst/>
            <a:gdLst/>
            <a:ahLst/>
            <a:cxnLst/>
            <a:rect l="l" t="t" r="r" b="b"/>
            <a:pathLst>
              <a:path w="6980680" h="2603716">
                <a:moveTo>
                  <a:pt x="0" y="0"/>
                </a:moveTo>
                <a:lnTo>
                  <a:pt x="6980680" y="0"/>
                </a:lnTo>
                <a:lnTo>
                  <a:pt x="6980680" y="2603716"/>
                </a:lnTo>
                <a:lnTo>
                  <a:pt x="0" y="2603716"/>
                </a:lnTo>
                <a:lnTo>
                  <a:pt x="0" y="0"/>
                </a:lnTo>
                <a:close/>
              </a:path>
            </a:pathLst>
          </a:custGeom>
          <a:blipFill>
            <a:blip r:embed="rId7"/>
            <a:stretch>
              <a:fillRect t="-19488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7">
            <a:extLst>
              <a:ext uri="{FF2B5EF4-FFF2-40B4-BE49-F238E27FC236}">
                <a16:creationId xmlns:a16="http://schemas.microsoft.com/office/drawing/2014/main" id="{A430357C-68A2-0220-5D90-D45C7C937D3D}"/>
              </a:ext>
            </a:extLst>
          </p:cNvPr>
          <p:cNvSpPr txBox="1"/>
          <p:nvPr/>
        </p:nvSpPr>
        <p:spPr>
          <a:xfrm>
            <a:off x="806858" y="9379197"/>
            <a:ext cx="7092543" cy="231492"/>
          </a:xfrm>
          <a:prstGeom prst="rect">
            <a:avLst/>
          </a:prstGeom>
        </p:spPr>
        <p:txBody>
          <a:bodyPr lIns="0" tIns="0" rIns="0" bIns="0" rtlCol="0" anchor="t">
            <a:spAutoFit/>
          </a:bodyPr>
          <a:lstStyle/>
          <a:p>
            <a:pPr algn="l">
              <a:lnSpc>
                <a:spcPts val="1857"/>
              </a:lnSpc>
            </a:pPr>
            <a:r>
              <a:rPr lang="en-US" sz="1629" b="1" spc="79" dirty="0">
                <a:solidFill>
                  <a:srgbClr val="293374"/>
                </a:solidFill>
                <a:latin typeface="Verdana Bold"/>
                <a:ea typeface="Verdana Bold"/>
                <a:cs typeface="Verdana Bold"/>
                <a:sym typeface="Verdana Bold"/>
              </a:rPr>
              <a:t>SOROPTIMIST INTERNATIONAL OF THE AMERICAS, INC</a:t>
            </a:r>
          </a:p>
        </p:txBody>
      </p:sp>
    </p:spTree>
    <p:extLst>
      <p:ext uri="{BB962C8B-B14F-4D97-AF65-F5344CB8AC3E}">
        <p14:creationId xmlns:p14="http://schemas.microsoft.com/office/powerpoint/2010/main" val="37848363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Flowchart: Terminator 40">
            <a:extLst>
              <a:ext uri="{FF2B5EF4-FFF2-40B4-BE49-F238E27FC236}">
                <a16:creationId xmlns:a16="http://schemas.microsoft.com/office/drawing/2014/main" id="{7FD30180-9771-023B-664F-53E31149D4F9}"/>
              </a:ext>
            </a:extLst>
          </p:cNvPr>
          <p:cNvSpPr/>
          <p:nvPr/>
        </p:nvSpPr>
        <p:spPr>
          <a:xfrm>
            <a:off x="-1447800" y="495300"/>
            <a:ext cx="11383270" cy="2243164"/>
          </a:xfrm>
          <a:prstGeom prst="flowChartTerminator">
            <a:avLst/>
          </a:prstGeom>
          <a:solidFill>
            <a:srgbClr val="76A3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Freeform 26"/>
          <p:cNvSpPr/>
          <p:nvPr/>
        </p:nvSpPr>
        <p:spPr>
          <a:xfrm rot="4750473">
            <a:off x="11618103" y="4778278"/>
            <a:ext cx="7956807" cy="6966368"/>
          </a:xfrm>
          <a:custGeom>
            <a:avLst/>
            <a:gdLst/>
            <a:ahLst/>
            <a:cxnLst/>
            <a:rect l="l" t="t" r="r" b="b"/>
            <a:pathLst>
              <a:path w="7956807" h="6966368">
                <a:moveTo>
                  <a:pt x="0" y="0"/>
                </a:moveTo>
                <a:lnTo>
                  <a:pt x="7956807" y="0"/>
                </a:lnTo>
                <a:lnTo>
                  <a:pt x="7956807" y="6966368"/>
                </a:lnTo>
                <a:lnTo>
                  <a:pt x="0" y="6966368"/>
                </a:lnTo>
                <a:lnTo>
                  <a:pt x="0" y="0"/>
                </a:lnTo>
                <a:close/>
              </a:path>
            </a:pathLst>
          </a:custGeom>
          <a:blipFill>
            <a:blip r:embed="rId3">
              <a:alphaModFix amt="50000"/>
            </a:blip>
            <a:stretch>
              <a:fillRect l="-112996" b="-5204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p:cNvSpPr/>
          <p:nvPr/>
        </p:nvSpPr>
        <p:spPr>
          <a:xfrm>
            <a:off x="11080833" y="-606752"/>
            <a:ext cx="7956807" cy="6966368"/>
          </a:xfrm>
          <a:custGeom>
            <a:avLst/>
            <a:gdLst/>
            <a:ahLst/>
            <a:cxnLst/>
            <a:rect l="l" t="t" r="r" b="b"/>
            <a:pathLst>
              <a:path w="7956807" h="6966368">
                <a:moveTo>
                  <a:pt x="0" y="0"/>
                </a:moveTo>
                <a:lnTo>
                  <a:pt x="7956807" y="0"/>
                </a:lnTo>
                <a:lnTo>
                  <a:pt x="7956807" y="6966368"/>
                </a:lnTo>
                <a:lnTo>
                  <a:pt x="0" y="6966368"/>
                </a:lnTo>
                <a:lnTo>
                  <a:pt x="0" y="0"/>
                </a:lnTo>
                <a:close/>
              </a:path>
            </a:pathLst>
          </a:custGeom>
          <a:blipFill>
            <a:blip r:embed="rId3">
              <a:alphaModFix amt="50000"/>
            </a:blip>
            <a:stretch>
              <a:fillRect l="-112996" b="-5204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TextBox 36"/>
          <p:cNvSpPr txBox="1"/>
          <p:nvPr/>
        </p:nvSpPr>
        <p:spPr>
          <a:xfrm>
            <a:off x="760857" y="1181100"/>
            <a:ext cx="7066167" cy="970266"/>
          </a:xfrm>
          <a:prstGeom prst="rect">
            <a:avLst/>
          </a:prstGeom>
        </p:spPr>
        <p:txBody>
          <a:bodyPr wrap="square" lIns="0" tIns="0" rIns="0" bIns="0" rtlCol="0" anchor="t">
            <a:spAutoFit/>
          </a:bodyPr>
          <a:lstStyle/>
          <a:p>
            <a:pPr marL="0" marR="0" lvl="0" indent="0" algn="l" defTabSz="914400" rtl="0" eaLnBrk="1" fontAlgn="auto" latinLnBrk="0" hangingPunct="1">
              <a:lnSpc>
                <a:spcPts val="7475"/>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Effra"/>
                <a:ea typeface="Effra"/>
                <a:cs typeface="Effra"/>
                <a:sym typeface="Effra"/>
              </a:rPr>
              <a:t>Web Resources</a:t>
            </a:r>
          </a:p>
        </p:txBody>
      </p:sp>
      <p:sp>
        <p:nvSpPr>
          <p:cNvPr id="37" name="Freeform 37"/>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l="-198" r="-19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 name="TextBox 41">
            <a:extLst>
              <a:ext uri="{FF2B5EF4-FFF2-40B4-BE49-F238E27FC236}">
                <a16:creationId xmlns:a16="http://schemas.microsoft.com/office/drawing/2014/main" id="{E88B7457-4202-F6F1-6FAC-7A834112FD65}"/>
              </a:ext>
            </a:extLst>
          </p:cNvPr>
          <p:cNvSpPr txBox="1"/>
          <p:nvPr/>
        </p:nvSpPr>
        <p:spPr>
          <a:xfrm>
            <a:off x="1524000" y="5131862"/>
            <a:ext cx="14252608" cy="43550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4200" b="0" i="0" u="none" strike="noStrike" kern="1200" cap="none" spc="0" normalizeH="0" baseline="0" noProof="0" dirty="0">
                <a:ln>
                  <a:noFill/>
                </a:ln>
                <a:solidFill>
                  <a:prstClr val="black"/>
                </a:solidFill>
                <a:effectLst/>
                <a:uLnTx/>
                <a:uFillTx/>
                <a:latin typeface="Effra" panose="020B0603020203020204" pitchFamily="34" charset="0"/>
                <a:ea typeface="+mn-ea"/>
                <a:cs typeface="+mn-cs"/>
              </a:rPr>
              <a:t>•	Administration</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4200" b="0" i="0" u="none" strike="noStrike" kern="1200" cap="none" spc="0" normalizeH="0" baseline="0" noProof="0" dirty="0">
                <a:ln>
                  <a:noFill/>
                </a:ln>
                <a:solidFill>
                  <a:prstClr val="black"/>
                </a:solidFill>
                <a:effectLst/>
                <a:uLnTx/>
                <a:uFillTx/>
                <a:latin typeface="Effra" panose="020B0603020203020204" pitchFamily="34" charset="0"/>
                <a:ea typeface="+mn-ea"/>
                <a:cs typeface="+mn-cs"/>
              </a:rPr>
              <a:t>•	Your Region Team</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4200" b="0" i="0" u="none" strike="noStrike" kern="1200" cap="none" spc="0" normalizeH="0" baseline="0" noProof="0" dirty="0">
                <a:ln>
                  <a:noFill/>
                </a:ln>
                <a:solidFill>
                  <a:prstClr val="black"/>
                </a:solidFill>
                <a:effectLst/>
                <a:uLnTx/>
                <a:uFillTx/>
                <a:latin typeface="Effra" panose="020B0603020203020204" pitchFamily="34" charset="0"/>
                <a:ea typeface="+mn-ea"/>
                <a:cs typeface="+mn-cs"/>
              </a:rPr>
              <a:t>•	Governors Orientation</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4200" b="0" i="0" u="none" strike="noStrike" kern="1200" cap="none" spc="0" normalizeH="0" baseline="0" noProof="0" dirty="0">
                <a:ln>
                  <a:noFill/>
                </a:ln>
                <a:solidFill>
                  <a:prstClr val="black"/>
                </a:solidFill>
                <a:effectLst/>
                <a:uLnTx/>
                <a:uFillTx/>
                <a:latin typeface="Effra" panose="020B0603020203020204" pitchFamily="34" charset="0"/>
                <a:ea typeface="+mn-ea"/>
                <a:cs typeface="+mn-cs"/>
              </a:rPr>
              <a:t>•	Learning Opportunities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4200" b="0" i="0" u="none" strike="noStrike" kern="1200" cap="none" spc="0" normalizeH="0" baseline="0" noProof="0" dirty="0">
                <a:ln>
                  <a:noFill/>
                </a:ln>
                <a:solidFill>
                  <a:prstClr val="black"/>
                </a:solidFill>
                <a:effectLst/>
                <a:uLnTx/>
                <a:uFillTx/>
                <a:latin typeface="Effra" panose="020B0603020203020204" pitchFamily="34" charset="0"/>
                <a:ea typeface="+mn-ea"/>
                <a:cs typeface="+mn-cs"/>
              </a:rPr>
              <a:t>•	Region Conferences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prstClr val="black"/>
                </a:solidFill>
                <a:effectLst/>
                <a:uLnTx/>
                <a:uFillTx/>
                <a:latin typeface="Effra" panose="020B0603020203020204" pitchFamily="34" charset="0"/>
                <a:ea typeface="+mn-ea"/>
                <a:cs typeface="+mn-cs"/>
              </a:rPr>
              <a:t>•	Governors Facebook Group</a:t>
            </a:r>
          </a:p>
        </p:txBody>
      </p:sp>
      <p:sp>
        <p:nvSpPr>
          <p:cNvPr id="43" name="TextBox 16">
            <a:extLst>
              <a:ext uri="{FF2B5EF4-FFF2-40B4-BE49-F238E27FC236}">
                <a16:creationId xmlns:a16="http://schemas.microsoft.com/office/drawing/2014/main" id="{D120B6BA-FE98-E94F-69BA-C42CD1089505}"/>
              </a:ext>
            </a:extLst>
          </p:cNvPr>
          <p:cNvSpPr txBox="1"/>
          <p:nvPr/>
        </p:nvSpPr>
        <p:spPr>
          <a:xfrm>
            <a:off x="684657" y="3009900"/>
            <a:ext cx="13793343" cy="1892249"/>
          </a:xfrm>
          <a:prstGeom prst="rect">
            <a:avLst/>
          </a:prstGeom>
        </p:spPr>
        <p:txBody>
          <a:bodyPr wrap="square" lIns="0" tIns="0" rIns="0" bIns="0" rtlCol="0" anchor="t">
            <a:spAutoFit/>
          </a:bodyPr>
          <a:lstStyle/>
          <a:p>
            <a:pPr marL="0" marR="0" lvl="0" indent="0" algn="just" defTabSz="914400" rtl="0" eaLnBrk="1" fontAlgn="auto" latinLnBrk="0" hangingPunct="1">
              <a:lnSpc>
                <a:spcPts val="7573"/>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9674A5"/>
                </a:solidFill>
                <a:effectLst/>
                <a:uLnTx/>
                <a:uFillTx/>
                <a:latin typeface="Effra" panose="020B0603020203020204" pitchFamily="34" charset="0"/>
                <a:ea typeface="+mn-ea"/>
                <a:cs typeface="+mn-cs"/>
              </a:rPr>
              <a:t>Governors &amp; Governors-elect</a:t>
            </a:r>
          </a:p>
          <a:p>
            <a:pPr marL="0" marR="0" lvl="0" indent="0" algn="just" defTabSz="914400" rtl="0" eaLnBrk="1" fontAlgn="auto" latinLnBrk="0" hangingPunct="1">
              <a:lnSpc>
                <a:spcPts val="7573"/>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9674A5"/>
                </a:solidFill>
                <a:effectLst/>
                <a:uLnTx/>
                <a:uFillTx/>
                <a:latin typeface="Effra" panose="020B0603020203020204" pitchFamily="34" charset="0"/>
                <a:ea typeface="+mn-ea"/>
                <a:cs typeface="+mn-cs"/>
              </a:rPr>
              <a:t> Website</a:t>
            </a:r>
          </a:p>
        </p:txBody>
      </p:sp>
      <p:pic>
        <p:nvPicPr>
          <p:cNvPr id="2" name="Picture 1">
            <a:extLst>
              <a:ext uri="{FF2B5EF4-FFF2-40B4-BE49-F238E27FC236}">
                <a16:creationId xmlns:a16="http://schemas.microsoft.com/office/drawing/2014/main" id="{71AF7FFF-ED61-4AB4-430D-D743D630393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916268" y="832833"/>
            <a:ext cx="6685932" cy="6685932"/>
          </a:xfrm>
          <a:prstGeom prst="rect">
            <a:avLst/>
          </a:prstGeom>
          <a:noFill/>
          <a:ln>
            <a:noFill/>
          </a:ln>
        </p:spPr>
      </p:pic>
    </p:spTree>
    <p:extLst>
      <p:ext uri="{BB962C8B-B14F-4D97-AF65-F5344CB8AC3E}">
        <p14:creationId xmlns:p14="http://schemas.microsoft.com/office/powerpoint/2010/main" val="929169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07986-29CF-3037-DC61-17E3B3E1004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83A77CF-1938-0008-71B2-FECCBAC413D3}"/>
              </a:ext>
            </a:extLst>
          </p:cNvPr>
          <p:cNvSpPr/>
          <p:nvPr/>
        </p:nvSpPr>
        <p:spPr>
          <a:xfrm>
            <a:off x="8439300"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3"/>
                </a:ext>
              </a:extLst>
            </a:blip>
            <a:stretch>
              <a:fillRect l="-151" r="-15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a:extLst>
              <a:ext uri="{FF2B5EF4-FFF2-40B4-BE49-F238E27FC236}">
                <a16:creationId xmlns:a16="http://schemas.microsoft.com/office/drawing/2014/main" id="{A18EE8EF-FAB6-771A-28FD-46EACDE917E0}"/>
              </a:ext>
            </a:extLst>
          </p:cNvPr>
          <p:cNvSpPr/>
          <p:nvPr/>
        </p:nvSpPr>
        <p:spPr>
          <a:xfrm rot="15047626">
            <a:off x="-5424959" y="1063387"/>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16">
            <a:extLst>
              <a:ext uri="{FF2B5EF4-FFF2-40B4-BE49-F238E27FC236}">
                <a16:creationId xmlns:a16="http://schemas.microsoft.com/office/drawing/2014/main" id="{B5FB79C2-BF09-6E04-D80B-D42296C9F37B}"/>
              </a:ext>
            </a:extLst>
          </p:cNvPr>
          <p:cNvSpPr txBox="1"/>
          <p:nvPr/>
        </p:nvSpPr>
        <p:spPr>
          <a:xfrm>
            <a:off x="10134600" y="3000332"/>
            <a:ext cx="7696200" cy="917624"/>
          </a:xfrm>
          <a:prstGeom prst="rect">
            <a:avLst/>
          </a:prstGeom>
        </p:spPr>
        <p:txBody>
          <a:bodyPr wrap="square" lIns="0" tIns="0" rIns="0" bIns="0" rtlCol="0" anchor="t">
            <a:spAutoFit/>
          </a:bodyPr>
          <a:lstStyle/>
          <a:p>
            <a:pPr marL="0" marR="0" lvl="0" indent="0" algn="ctr" defTabSz="914400" rtl="0" eaLnBrk="1" fontAlgn="auto" latinLnBrk="0" hangingPunct="1">
              <a:lnSpc>
                <a:spcPts val="7573"/>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9674A5"/>
                </a:solidFill>
                <a:effectLst/>
                <a:uLnTx/>
                <a:uFillTx/>
                <a:latin typeface="Effra" panose="020B0603020203020204" pitchFamily="34" charset="0"/>
                <a:ea typeface="+mn-ea"/>
                <a:cs typeface="+mn-cs"/>
              </a:rPr>
              <a:t>Administration</a:t>
            </a:r>
          </a:p>
        </p:txBody>
      </p:sp>
      <p:sp>
        <p:nvSpPr>
          <p:cNvPr id="12" name="Freeform 7">
            <a:extLst>
              <a:ext uri="{FF2B5EF4-FFF2-40B4-BE49-F238E27FC236}">
                <a16:creationId xmlns:a16="http://schemas.microsoft.com/office/drawing/2014/main" id="{E74F7E01-E519-B6F3-CFF5-F9121206DFE8}"/>
              </a:ext>
            </a:extLst>
          </p:cNvPr>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l="-198" r="-19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20" name="Picture 19">
            <a:extLst>
              <a:ext uri="{FF2B5EF4-FFF2-40B4-BE49-F238E27FC236}">
                <a16:creationId xmlns:a16="http://schemas.microsoft.com/office/drawing/2014/main" id="{23A2E07A-4C5C-508F-5D29-75A7286ACB95}"/>
              </a:ext>
            </a:extLst>
          </p:cNvPr>
          <p:cNvPicPr>
            <a:picLocks noChangeAspect="1"/>
          </p:cNvPicPr>
          <p:nvPr/>
        </p:nvPicPr>
        <p:blipFill>
          <a:blip r:embed="rId6"/>
          <a:stretch>
            <a:fillRect/>
          </a:stretch>
        </p:blipFill>
        <p:spPr>
          <a:xfrm>
            <a:off x="1119957" y="1714500"/>
            <a:ext cx="7979610" cy="7613369"/>
          </a:xfrm>
          <a:prstGeom prst="rect">
            <a:avLst/>
          </a:prstGeom>
          <a:ln w="174625">
            <a:solidFill>
              <a:srgbClr val="76A3D6"/>
            </a:solidFill>
          </a:ln>
        </p:spPr>
      </p:pic>
      <p:sp>
        <p:nvSpPr>
          <p:cNvPr id="26" name="Rectangle: Rounded Corners 25">
            <a:extLst>
              <a:ext uri="{FF2B5EF4-FFF2-40B4-BE49-F238E27FC236}">
                <a16:creationId xmlns:a16="http://schemas.microsoft.com/office/drawing/2014/main" id="{10C23F6F-491F-BA90-D5CB-9E01BA788D20}"/>
              </a:ext>
            </a:extLst>
          </p:cNvPr>
          <p:cNvSpPr/>
          <p:nvPr/>
        </p:nvSpPr>
        <p:spPr>
          <a:xfrm>
            <a:off x="11506200" y="4482836"/>
            <a:ext cx="4582650" cy="1636330"/>
          </a:xfrm>
          <a:prstGeom prst="roundRect">
            <a:avLst/>
          </a:prstGeom>
          <a:solidFill>
            <a:schemeClr val="bg1"/>
          </a:solidFill>
          <a:ln w="57150">
            <a:solidFill>
              <a:srgbClr val="78388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4000" b="0" i="0" u="none" strike="noStrike" kern="1200" cap="none" spc="0" normalizeH="0" baseline="0" noProof="0" dirty="0">
                <a:ln>
                  <a:noFill/>
                </a:ln>
                <a:solidFill>
                  <a:srgbClr val="78388E"/>
                </a:solidFill>
                <a:effectLst/>
                <a:uLnTx/>
                <a:uFillTx/>
                <a:latin typeface="Effra" panose="020B0603020203020204" pitchFamily="34" charset="0"/>
                <a:ea typeface="+mn-ea"/>
                <a:cs typeface="+mn-cs"/>
              </a:rPr>
              <a:t>Essential Tools!</a:t>
            </a:r>
          </a:p>
        </p:txBody>
      </p:sp>
      <p:sp>
        <p:nvSpPr>
          <p:cNvPr id="6" name="Flowchart: Terminator 5">
            <a:extLst>
              <a:ext uri="{FF2B5EF4-FFF2-40B4-BE49-F238E27FC236}">
                <a16:creationId xmlns:a16="http://schemas.microsoft.com/office/drawing/2014/main" id="{D3A5005E-94B4-9160-182E-2F42C3851A2B}"/>
              </a:ext>
            </a:extLst>
          </p:cNvPr>
          <p:cNvSpPr/>
          <p:nvPr/>
        </p:nvSpPr>
        <p:spPr>
          <a:xfrm>
            <a:off x="9677400" y="495300"/>
            <a:ext cx="11383270" cy="2243164"/>
          </a:xfrm>
          <a:prstGeom prst="flowChartTerminator">
            <a:avLst/>
          </a:prstGeom>
          <a:solidFill>
            <a:srgbClr val="76A3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36">
            <a:extLst>
              <a:ext uri="{FF2B5EF4-FFF2-40B4-BE49-F238E27FC236}">
                <a16:creationId xmlns:a16="http://schemas.microsoft.com/office/drawing/2014/main" id="{F33010ED-83F2-8A06-05C4-511CCFE50D9E}"/>
              </a:ext>
            </a:extLst>
          </p:cNvPr>
          <p:cNvSpPr txBox="1"/>
          <p:nvPr/>
        </p:nvSpPr>
        <p:spPr>
          <a:xfrm>
            <a:off x="10591800" y="1181100"/>
            <a:ext cx="7066167" cy="970266"/>
          </a:xfrm>
          <a:prstGeom prst="rect">
            <a:avLst/>
          </a:prstGeom>
        </p:spPr>
        <p:txBody>
          <a:bodyPr wrap="square" lIns="0" tIns="0" rIns="0" bIns="0" rtlCol="0" anchor="t">
            <a:spAutoFit/>
          </a:bodyPr>
          <a:lstStyle/>
          <a:p>
            <a:pPr marL="0" marR="0" lvl="0" indent="0" algn="l" defTabSz="914400" rtl="0" eaLnBrk="1" fontAlgn="auto" latinLnBrk="0" hangingPunct="1">
              <a:lnSpc>
                <a:spcPts val="7475"/>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Effra"/>
                <a:ea typeface="Effra"/>
                <a:cs typeface="Effra"/>
                <a:sym typeface="Effra"/>
              </a:rPr>
              <a:t>Web Resources</a:t>
            </a:r>
          </a:p>
        </p:txBody>
      </p:sp>
    </p:spTree>
    <p:extLst>
      <p:ext uri="{BB962C8B-B14F-4D97-AF65-F5344CB8AC3E}">
        <p14:creationId xmlns:p14="http://schemas.microsoft.com/office/powerpoint/2010/main" val="1685868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9AA71-4DEA-F897-233A-2B3B0FE4A550}"/>
            </a:ext>
          </a:extLst>
        </p:cNvPr>
        <p:cNvGrpSpPr/>
        <p:nvPr/>
      </p:nvGrpSpPr>
      <p:grpSpPr>
        <a:xfrm>
          <a:off x="0" y="0"/>
          <a:ext cx="0" cy="0"/>
          <a:chOff x="0" y="0"/>
          <a:chExt cx="0" cy="0"/>
        </a:xfrm>
      </p:grpSpPr>
      <p:sp>
        <p:nvSpPr>
          <p:cNvPr id="8" name="Freeform 3">
            <a:extLst>
              <a:ext uri="{FF2B5EF4-FFF2-40B4-BE49-F238E27FC236}">
                <a16:creationId xmlns:a16="http://schemas.microsoft.com/office/drawing/2014/main" id="{6D75239F-8496-27B8-431D-C5AE71742A0E}"/>
              </a:ext>
            </a:extLst>
          </p:cNvPr>
          <p:cNvSpPr/>
          <p:nvPr/>
        </p:nvSpPr>
        <p:spPr>
          <a:xfrm rot="15047626">
            <a:off x="-5424959" y="1063387"/>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 name="Freeform 2">
            <a:extLst>
              <a:ext uri="{FF2B5EF4-FFF2-40B4-BE49-F238E27FC236}">
                <a16:creationId xmlns:a16="http://schemas.microsoft.com/office/drawing/2014/main" id="{1A68FCFC-3370-6C79-9695-73281A43C43E}"/>
              </a:ext>
            </a:extLst>
          </p:cNvPr>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4"/>
                </a:ext>
              </a:extLst>
            </a:blip>
            <a:stretch>
              <a:fillRect l="-151" r="-15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16">
            <a:extLst>
              <a:ext uri="{FF2B5EF4-FFF2-40B4-BE49-F238E27FC236}">
                <a16:creationId xmlns:a16="http://schemas.microsoft.com/office/drawing/2014/main" id="{8F661F81-5D24-2399-132E-D54AD239F8FC}"/>
              </a:ext>
            </a:extLst>
          </p:cNvPr>
          <p:cNvSpPr txBox="1"/>
          <p:nvPr/>
        </p:nvSpPr>
        <p:spPr>
          <a:xfrm>
            <a:off x="10744201" y="2965452"/>
            <a:ext cx="7543800" cy="917624"/>
          </a:xfrm>
          <a:prstGeom prst="rect">
            <a:avLst/>
          </a:prstGeom>
        </p:spPr>
        <p:txBody>
          <a:bodyPr wrap="square" lIns="0" tIns="0" rIns="0" bIns="0" rtlCol="0" anchor="t">
            <a:spAutoFit/>
          </a:bodyPr>
          <a:lstStyle/>
          <a:p>
            <a:pPr marL="0" marR="0" lvl="0" indent="0" algn="ctr" defTabSz="914400" rtl="0" eaLnBrk="1" fontAlgn="auto" latinLnBrk="0" hangingPunct="1">
              <a:lnSpc>
                <a:spcPts val="7573"/>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9674A5"/>
                </a:solidFill>
                <a:effectLst/>
                <a:uLnTx/>
                <a:uFillTx/>
                <a:latin typeface="Effra" panose="020B0603020203020204" pitchFamily="34" charset="0"/>
                <a:ea typeface="+mn-ea"/>
                <a:cs typeface="+mn-cs"/>
              </a:rPr>
              <a:t>Your Region Team</a:t>
            </a:r>
          </a:p>
        </p:txBody>
      </p:sp>
      <p:sp>
        <p:nvSpPr>
          <p:cNvPr id="12" name="Freeform 7">
            <a:extLst>
              <a:ext uri="{FF2B5EF4-FFF2-40B4-BE49-F238E27FC236}">
                <a16:creationId xmlns:a16="http://schemas.microsoft.com/office/drawing/2014/main" id="{E3C3D0B2-7548-B09B-9806-EF25D4304BA5}"/>
              </a:ext>
            </a:extLst>
          </p:cNvPr>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l="-198" r="-19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F28246AD-5ACE-C2E2-EB59-120B5F3486CF}"/>
              </a:ext>
            </a:extLst>
          </p:cNvPr>
          <p:cNvPicPr>
            <a:picLocks noChangeAspect="1"/>
          </p:cNvPicPr>
          <p:nvPr/>
        </p:nvPicPr>
        <p:blipFill>
          <a:blip r:embed="rId6"/>
          <a:srcRect r="8656"/>
          <a:stretch>
            <a:fillRect/>
          </a:stretch>
        </p:blipFill>
        <p:spPr>
          <a:xfrm>
            <a:off x="1149704" y="2789965"/>
            <a:ext cx="8527696" cy="6163535"/>
          </a:xfrm>
          <a:prstGeom prst="rect">
            <a:avLst/>
          </a:prstGeom>
          <a:ln w="174625">
            <a:solidFill>
              <a:srgbClr val="76A3D6"/>
            </a:solidFill>
          </a:ln>
        </p:spPr>
      </p:pic>
      <p:sp>
        <p:nvSpPr>
          <p:cNvPr id="7" name="Rectangle: Rounded Corners 6">
            <a:extLst>
              <a:ext uri="{FF2B5EF4-FFF2-40B4-BE49-F238E27FC236}">
                <a16:creationId xmlns:a16="http://schemas.microsoft.com/office/drawing/2014/main" id="{233FB3F4-94AA-5882-9BAB-92226A4CCBA7}"/>
              </a:ext>
            </a:extLst>
          </p:cNvPr>
          <p:cNvSpPr/>
          <p:nvPr/>
        </p:nvSpPr>
        <p:spPr>
          <a:xfrm>
            <a:off x="10428750" y="4610100"/>
            <a:ext cx="7348250" cy="3559731"/>
          </a:xfrm>
          <a:prstGeom prst="roundRect">
            <a:avLst/>
          </a:prstGeom>
          <a:solidFill>
            <a:schemeClr val="bg1"/>
          </a:solidFill>
          <a:ln w="57150">
            <a:solidFill>
              <a:srgbClr val="78388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78388E"/>
                </a:solidFill>
                <a:effectLst/>
                <a:uLnTx/>
                <a:uFillTx/>
                <a:latin typeface="Effra" panose="020B0603020203020204" pitchFamily="34" charset="0"/>
                <a:ea typeface="+mn-ea"/>
                <a:cs typeface="+mn-cs"/>
              </a:rPr>
              <a:t>2026-2028 Chair Trainings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78388E"/>
                </a:solidFill>
                <a:effectLst/>
                <a:uLnTx/>
                <a:uFillTx/>
                <a:latin typeface="Effra" panose="020B0603020203020204" pitchFamily="34" charset="0"/>
                <a:ea typeface="+mn-ea"/>
                <a:cs typeface="+mn-cs"/>
              </a:rPr>
              <a:t>Region Chair Position Descriptions</a:t>
            </a:r>
          </a:p>
        </p:txBody>
      </p:sp>
      <p:sp>
        <p:nvSpPr>
          <p:cNvPr id="10" name="Flowchart: Terminator 9">
            <a:extLst>
              <a:ext uri="{FF2B5EF4-FFF2-40B4-BE49-F238E27FC236}">
                <a16:creationId xmlns:a16="http://schemas.microsoft.com/office/drawing/2014/main" id="{3D5CAE95-2FD9-54A0-EFED-57BE0A96F45A}"/>
              </a:ext>
            </a:extLst>
          </p:cNvPr>
          <p:cNvSpPr/>
          <p:nvPr/>
        </p:nvSpPr>
        <p:spPr>
          <a:xfrm>
            <a:off x="9677400" y="495300"/>
            <a:ext cx="11383270" cy="2243164"/>
          </a:xfrm>
          <a:prstGeom prst="flowChartTerminator">
            <a:avLst/>
          </a:prstGeom>
          <a:solidFill>
            <a:srgbClr val="76A3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TextBox 36">
            <a:extLst>
              <a:ext uri="{FF2B5EF4-FFF2-40B4-BE49-F238E27FC236}">
                <a16:creationId xmlns:a16="http://schemas.microsoft.com/office/drawing/2014/main" id="{5564DCC0-AF86-5004-9CE9-C18DF88769C7}"/>
              </a:ext>
            </a:extLst>
          </p:cNvPr>
          <p:cNvSpPr txBox="1"/>
          <p:nvPr/>
        </p:nvSpPr>
        <p:spPr>
          <a:xfrm>
            <a:off x="10591800" y="1181100"/>
            <a:ext cx="7066167" cy="970266"/>
          </a:xfrm>
          <a:prstGeom prst="rect">
            <a:avLst/>
          </a:prstGeom>
        </p:spPr>
        <p:txBody>
          <a:bodyPr wrap="square" lIns="0" tIns="0" rIns="0" bIns="0" rtlCol="0" anchor="t">
            <a:spAutoFit/>
          </a:bodyPr>
          <a:lstStyle/>
          <a:p>
            <a:pPr marL="0" marR="0" lvl="0" indent="0" algn="l" defTabSz="914400" rtl="0" eaLnBrk="1" fontAlgn="auto" latinLnBrk="0" hangingPunct="1">
              <a:lnSpc>
                <a:spcPts val="7475"/>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Effra"/>
                <a:ea typeface="Effra"/>
                <a:cs typeface="Effra"/>
                <a:sym typeface="Effra"/>
              </a:rPr>
              <a:t>Web Resources</a:t>
            </a:r>
          </a:p>
        </p:txBody>
      </p:sp>
    </p:spTree>
    <p:extLst>
      <p:ext uri="{BB962C8B-B14F-4D97-AF65-F5344CB8AC3E}">
        <p14:creationId xmlns:p14="http://schemas.microsoft.com/office/powerpoint/2010/main" val="3462273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4750473">
            <a:off x="11618103" y="4778278"/>
            <a:ext cx="7956807" cy="6966368"/>
          </a:xfrm>
          <a:custGeom>
            <a:avLst/>
            <a:gdLst/>
            <a:ahLst/>
            <a:cxnLst/>
            <a:rect l="l" t="t" r="r" b="b"/>
            <a:pathLst>
              <a:path w="7956807" h="6966368">
                <a:moveTo>
                  <a:pt x="0" y="0"/>
                </a:moveTo>
                <a:lnTo>
                  <a:pt x="7956807" y="0"/>
                </a:lnTo>
                <a:lnTo>
                  <a:pt x="7956807" y="6966368"/>
                </a:lnTo>
                <a:lnTo>
                  <a:pt x="0" y="6966368"/>
                </a:lnTo>
                <a:lnTo>
                  <a:pt x="0" y="0"/>
                </a:lnTo>
                <a:close/>
              </a:path>
            </a:pathLst>
          </a:custGeom>
          <a:blipFill>
            <a:blip r:embed="rId3">
              <a:alphaModFix amt="50000"/>
            </a:blip>
            <a:stretch>
              <a:fillRect l="-112996" b="-52049"/>
            </a:stretch>
          </a:blipFill>
        </p:spPr>
        <p:txBody>
          <a:bodyPr/>
          <a:lstStyle/>
          <a:p>
            <a:endParaRPr lang="en-US"/>
          </a:p>
        </p:txBody>
      </p:sp>
      <p:sp>
        <p:nvSpPr>
          <p:cNvPr id="3" name="Freeform 3"/>
          <p:cNvSpPr/>
          <p:nvPr/>
        </p:nvSpPr>
        <p:spPr>
          <a:xfrm>
            <a:off x="11080833" y="-606752"/>
            <a:ext cx="7956807" cy="6966368"/>
          </a:xfrm>
          <a:custGeom>
            <a:avLst/>
            <a:gdLst/>
            <a:ahLst/>
            <a:cxnLst/>
            <a:rect l="l" t="t" r="r" b="b"/>
            <a:pathLst>
              <a:path w="7956807" h="6966368">
                <a:moveTo>
                  <a:pt x="0" y="0"/>
                </a:moveTo>
                <a:lnTo>
                  <a:pt x="7956807" y="0"/>
                </a:lnTo>
                <a:lnTo>
                  <a:pt x="7956807" y="6966368"/>
                </a:lnTo>
                <a:lnTo>
                  <a:pt x="0" y="6966368"/>
                </a:lnTo>
                <a:lnTo>
                  <a:pt x="0" y="0"/>
                </a:lnTo>
                <a:close/>
              </a:path>
            </a:pathLst>
          </a:custGeom>
          <a:blipFill>
            <a:blip r:embed="rId3">
              <a:alphaModFix amt="50000"/>
            </a:blip>
            <a:stretch>
              <a:fillRect l="-112996" b="-52049"/>
            </a:stretch>
          </a:blipFill>
        </p:spPr>
        <p:txBody>
          <a:bodyPr/>
          <a:lstStyle/>
          <a:p>
            <a:endParaRPr lang="en-US"/>
          </a:p>
        </p:txBody>
      </p:sp>
      <p:sp>
        <p:nvSpPr>
          <p:cNvPr id="4" name="Freeform 4"/>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l="-198" r="-198"/>
            </a:stretch>
          </a:blipFill>
        </p:spPr>
        <p:txBody>
          <a:bodyPr/>
          <a:lstStyle/>
          <a:p>
            <a:endParaRPr lang="en-US"/>
          </a:p>
        </p:txBody>
      </p:sp>
      <p:sp>
        <p:nvSpPr>
          <p:cNvPr id="5" name="TextBox 5"/>
          <p:cNvSpPr txBox="1"/>
          <p:nvPr/>
        </p:nvSpPr>
        <p:spPr>
          <a:xfrm>
            <a:off x="1972781" y="731103"/>
            <a:ext cx="5131034" cy="946150"/>
          </a:xfrm>
          <a:prstGeom prst="rect">
            <a:avLst/>
          </a:prstGeom>
        </p:spPr>
        <p:txBody>
          <a:bodyPr lIns="0" tIns="0" rIns="0" bIns="0" rtlCol="0" anchor="t">
            <a:spAutoFit/>
          </a:bodyPr>
          <a:lstStyle/>
          <a:p>
            <a:pPr algn="l">
              <a:lnSpc>
                <a:spcPts val="7475"/>
              </a:lnSpc>
            </a:pPr>
            <a:r>
              <a:rPr lang="en-US" sz="6500" b="1">
                <a:solidFill>
                  <a:srgbClr val="9674A5"/>
                </a:solidFill>
                <a:latin typeface="Verdana Bold"/>
                <a:ea typeface="Verdana Bold"/>
                <a:cs typeface="Verdana Bold"/>
                <a:sym typeface="Verdana Bold"/>
              </a:rPr>
              <a:t>Agenda</a:t>
            </a:r>
          </a:p>
        </p:txBody>
      </p:sp>
      <p:grpSp>
        <p:nvGrpSpPr>
          <p:cNvPr id="6" name="Group 6"/>
          <p:cNvGrpSpPr/>
          <p:nvPr/>
        </p:nvGrpSpPr>
        <p:grpSpPr>
          <a:xfrm rot="5400000">
            <a:off x="1941491" y="2174297"/>
            <a:ext cx="500647" cy="438066"/>
            <a:chOff x="0" y="0"/>
            <a:chExt cx="812800" cy="711200"/>
          </a:xfrm>
        </p:grpSpPr>
        <p:sp>
          <p:nvSpPr>
            <p:cNvPr id="7" name="Freeform 7"/>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6699D1">
                <a:alpha val="89804"/>
              </a:srgbClr>
            </a:solidFill>
          </p:spPr>
          <p:txBody>
            <a:bodyPr/>
            <a:lstStyle/>
            <a:p>
              <a:endParaRPr lang="en-US"/>
            </a:p>
          </p:txBody>
        </p:sp>
        <p:sp>
          <p:nvSpPr>
            <p:cNvPr id="8" name="TextBox 8"/>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a:p>
          </p:txBody>
        </p:sp>
      </p:grpSp>
      <p:grpSp>
        <p:nvGrpSpPr>
          <p:cNvPr id="9" name="Group 9"/>
          <p:cNvGrpSpPr/>
          <p:nvPr/>
        </p:nvGrpSpPr>
        <p:grpSpPr>
          <a:xfrm rot="5400000">
            <a:off x="1941491" y="2898197"/>
            <a:ext cx="500647" cy="438066"/>
            <a:chOff x="0" y="0"/>
            <a:chExt cx="812800" cy="711200"/>
          </a:xfrm>
        </p:grpSpPr>
        <p:sp>
          <p:nvSpPr>
            <p:cNvPr id="10" name="Freeform 10"/>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9674A5">
                <a:alpha val="89804"/>
              </a:srgbClr>
            </a:solidFill>
          </p:spPr>
          <p:txBody>
            <a:bodyPr/>
            <a:lstStyle/>
            <a:p>
              <a:endParaRPr lang="en-US"/>
            </a:p>
          </p:txBody>
        </p:sp>
        <p:sp>
          <p:nvSpPr>
            <p:cNvPr id="11" name="TextBox 11"/>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a:p>
          </p:txBody>
        </p:sp>
      </p:grpSp>
      <p:grpSp>
        <p:nvGrpSpPr>
          <p:cNvPr id="12" name="Group 12"/>
          <p:cNvGrpSpPr/>
          <p:nvPr/>
        </p:nvGrpSpPr>
        <p:grpSpPr>
          <a:xfrm rot="5400000">
            <a:off x="1941491" y="3656019"/>
            <a:ext cx="500647" cy="438066"/>
            <a:chOff x="0" y="0"/>
            <a:chExt cx="812800" cy="711200"/>
          </a:xfrm>
        </p:grpSpPr>
        <p:sp>
          <p:nvSpPr>
            <p:cNvPr id="13" name="Freeform 13"/>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DB5E5A">
                <a:alpha val="89804"/>
              </a:srgbClr>
            </a:solidFill>
          </p:spPr>
          <p:txBody>
            <a:bodyPr/>
            <a:lstStyle/>
            <a:p>
              <a:endParaRPr lang="en-US"/>
            </a:p>
          </p:txBody>
        </p:sp>
        <p:sp>
          <p:nvSpPr>
            <p:cNvPr id="14" name="TextBox 14"/>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a:p>
          </p:txBody>
        </p:sp>
      </p:grpSp>
      <p:grpSp>
        <p:nvGrpSpPr>
          <p:cNvPr id="15" name="Group 15"/>
          <p:cNvGrpSpPr/>
          <p:nvPr/>
        </p:nvGrpSpPr>
        <p:grpSpPr>
          <a:xfrm rot="5400000">
            <a:off x="1941491" y="4413841"/>
            <a:ext cx="500647" cy="438066"/>
            <a:chOff x="0" y="0"/>
            <a:chExt cx="812800" cy="711200"/>
          </a:xfrm>
        </p:grpSpPr>
        <p:sp>
          <p:nvSpPr>
            <p:cNvPr id="16" name="Freeform 16"/>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38456C">
                <a:alpha val="89804"/>
              </a:srgbClr>
            </a:solidFill>
          </p:spPr>
          <p:txBody>
            <a:bodyPr/>
            <a:lstStyle/>
            <a:p>
              <a:endParaRPr lang="en-US"/>
            </a:p>
          </p:txBody>
        </p:sp>
        <p:sp>
          <p:nvSpPr>
            <p:cNvPr id="17" name="TextBox 17"/>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a:p>
          </p:txBody>
        </p:sp>
      </p:grpSp>
      <p:sp>
        <p:nvSpPr>
          <p:cNvPr id="18" name="TextBox 18"/>
          <p:cNvSpPr txBox="1"/>
          <p:nvPr/>
        </p:nvSpPr>
        <p:spPr>
          <a:xfrm>
            <a:off x="2804452" y="1984892"/>
            <a:ext cx="7630731" cy="621028"/>
          </a:xfrm>
          <a:prstGeom prst="rect">
            <a:avLst/>
          </a:prstGeom>
        </p:spPr>
        <p:txBody>
          <a:bodyPr lIns="0" tIns="0" rIns="0" bIns="0" rtlCol="0" anchor="t">
            <a:spAutoFit/>
          </a:bodyPr>
          <a:lstStyle/>
          <a:p>
            <a:pPr algn="l">
              <a:lnSpc>
                <a:spcPts val="5400"/>
              </a:lnSpc>
            </a:pPr>
            <a:r>
              <a:rPr lang="en-US" sz="2700" dirty="0">
                <a:solidFill>
                  <a:srgbClr val="000000"/>
                </a:solidFill>
                <a:latin typeface="Verdana"/>
                <a:ea typeface="Verdana"/>
                <a:cs typeface="Verdana"/>
                <a:sym typeface="Verdana"/>
              </a:rPr>
              <a:t>8:00 AM - Welcome &amp; Opening Remarks</a:t>
            </a:r>
          </a:p>
        </p:txBody>
      </p:sp>
      <p:sp>
        <p:nvSpPr>
          <p:cNvPr id="19" name="TextBox 19"/>
          <p:cNvSpPr txBox="1"/>
          <p:nvPr/>
        </p:nvSpPr>
        <p:spPr>
          <a:xfrm>
            <a:off x="2804452" y="2708792"/>
            <a:ext cx="6464334" cy="621028"/>
          </a:xfrm>
          <a:prstGeom prst="rect">
            <a:avLst/>
          </a:prstGeom>
        </p:spPr>
        <p:txBody>
          <a:bodyPr lIns="0" tIns="0" rIns="0" bIns="0" rtlCol="0" anchor="t">
            <a:spAutoFit/>
          </a:bodyPr>
          <a:lstStyle/>
          <a:p>
            <a:pPr algn="l">
              <a:lnSpc>
                <a:spcPts val="5400"/>
              </a:lnSpc>
            </a:pPr>
            <a:r>
              <a:rPr lang="en-US" sz="2700">
                <a:solidFill>
                  <a:srgbClr val="000000"/>
                </a:solidFill>
                <a:latin typeface="Verdana"/>
                <a:ea typeface="Verdana"/>
                <a:cs typeface="Verdana"/>
                <a:sym typeface="Verdana"/>
              </a:rPr>
              <a:t>8:05 AM - Teambuilding/Icebreaker</a:t>
            </a:r>
          </a:p>
        </p:txBody>
      </p:sp>
      <p:sp>
        <p:nvSpPr>
          <p:cNvPr id="20" name="TextBox 20"/>
          <p:cNvSpPr txBox="1"/>
          <p:nvPr/>
        </p:nvSpPr>
        <p:spPr>
          <a:xfrm>
            <a:off x="2804452" y="3466614"/>
            <a:ext cx="5922467" cy="621028"/>
          </a:xfrm>
          <a:prstGeom prst="rect">
            <a:avLst/>
          </a:prstGeom>
        </p:spPr>
        <p:txBody>
          <a:bodyPr lIns="0" tIns="0" rIns="0" bIns="0" rtlCol="0" anchor="t">
            <a:spAutoFit/>
          </a:bodyPr>
          <a:lstStyle/>
          <a:p>
            <a:pPr algn="l">
              <a:lnSpc>
                <a:spcPts val="5400"/>
              </a:lnSpc>
            </a:pPr>
            <a:r>
              <a:rPr lang="en-US" sz="2700">
                <a:solidFill>
                  <a:srgbClr val="000000"/>
                </a:solidFill>
                <a:latin typeface="Verdana"/>
                <a:ea typeface="Verdana"/>
                <a:cs typeface="Verdana"/>
                <a:sym typeface="Verdana"/>
              </a:rPr>
              <a:t>8:25 AM - Role of the Governor</a:t>
            </a:r>
          </a:p>
        </p:txBody>
      </p:sp>
      <p:sp>
        <p:nvSpPr>
          <p:cNvPr id="21" name="TextBox 21"/>
          <p:cNvSpPr txBox="1"/>
          <p:nvPr/>
        </p:nvSpPr>
        <p:spPr>
          <a:xfrm>
            <a:off x="2804452" y="4224436"/>
            <a:ext cx="8508166" cy="621028"/>
          </a:xfrm>
          <a:prstGeom prst="rect">
            <a:avLst/>
          </a:prstGeom>
        </p:spPr>
        <p:txBody>
          <a:bodyPr lIns="0" tIns="0" rIns="0" bIns="0" rtlCol="0" anchor="t">
            <a:spAutoFit/>
          </a:bodyPr>
          <a:lstStyle/>
          <a:p>
            <a:pPr algn="l">
              <a:lnSpc>
                <a:spcPts val="5400"/>
              </a:lnSpc>
            </a:pPr>
            <a:r>
              <a:rPr lang="en-US" sz="2700">
                <a:solidFill>
                  <a:srgbClr val="000000"/>
                </a:solidFill>
                <a:latin typeface="Verdana"/>
                <a:ea typeface="Verdana"/>
                <a:cs typeface="Verdana"/>
                <a:sym typeface="Verdana"/>
              </a:rPr>
              <a:t>8:55 AM - Resources that Support Governors</a:t>
            </a:r>
          </a:p>
        </p:txBody>
      </p:sp>
      <p:grpSp>
        <p:nvGrpSpPr>
          <p:cNvPr id="22" name="Group 22"/>
          <p:cNvGrpSpPr/>
          <p:nvPr/>
        </p:nvGrpSpPr>
        <p:grpSpPr>
          <a:xfrm rot="5400000">
            <a:off x="1941491" y="5171663"/>
            <a:ext cx="500647" cy="438066"/>
            <a:chOff x="0" y="0"/>
            <a:chExt cx="812800" cy="711200"/>
          </a:xfrm>
        </p:grpSpPr>
        <p:sp>
          <p:nvSpPr>
            <p:cNvPr id="23" name="Freeform 23"/>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FBB11C">
                <a:alpha val="89804"/>
              </a:srgbClr>
            </a:solidFill>
          </p:spPr>
          <p:txBody>
            <a:bodyPr/>
            <a:lstStyle/>
            <a:p>
              <a:endParaRPr lang="en-US"/>
            </a:p>
          </p:txBody>
        </p:sp>
        <p:sp>
          <p:nvSpPr>
            <p:cNvPr id="24" name="TextBox 24"/>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a:p>
          </p:txBody>
        </p:sp>
      </p:grpSp>
      <p:sp>
        <p:nvSpPr>
          <p:cNvPr id="25" name="TextBox 25"/>
          <p:cNvSpPr txBox="1"/>
          <p:nvPr/>
        </p:nvSpPr>
        <p:spPr>
          <a:xfrm>
            <a:off x="2804452" y="4934633"/>
            <a:ext cx="12826284" cy="621028"/>
          </a:xfrm>
          <a:prstGeom prst="rect">
            <a:avLst/>
          </a:prstGeom>
        </p:spPr>
        <p:txBody>
          <a:bodyPr lIns="0" tIns="0" rIns="0" bIns="0" rtlCol="0" anchor="t">
            <a:spAutoFit/>
          </a:bodyPr>
          <a:lstStyle/>
          <a:p>
            <a:pPr algn="l">
              <a:lnSpc>
                <a:spcPts val="5400"/>
              </a:lnSpc>
            </a:pPr>
            <a:r>
              <a:rPr lang="en-US" sz="2700">
                <a:solidFill>
                  <a:srgbClr val="000000"/>
                </a:solidFill>
                <a:latin typeface="Verdana"/>
                <a:ea typeface="Verdana"/>
                <a:cs typeface="Verdana"/>
                <a:sym typeface="Verdana"/>
              </a:rPr>
              <a:t>9:05 AM - Navigating Member Code of Conduct Process</a:t>
            </a:r>
          </a:p>
        </p:txBody>
      </p:sp>
      <p:grpSp>
        <p:nvGrpSpPr>
          <p:cNvPr id="26" name="Group 26"/>
          <p:cNvGrpSpPr/>
          <p:nvPr/>
        </p:nvGrpSpPr>
        <p:grpSpPr>
          <a:xfrm rot="5400000">
            <a:off x="1941491" y="5929485"/>
            <a:ext cx="500647" cy="438066"/>
            <a:chOff x="0" y="0"/>
            <a:chExt cx="812800" cy="711200"/>
          </a:xfrm>
        </p:grpSpPr>
        <p:sp>
          <p:nvSpPr>
            <p:cNvPr id="27" name="Freeform 27"/>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6699D1">
                <a:alpha val="89804"/>
              </a:srgbClr>
            </a:solidFill>
          </p:spPr>
          <p:txBody>
            <a:bodyPr/>
            <a:lstStyle/>
            <a:p>
              <a:endParaRPr lang="en-US"/>
            </a:p>
          </p:txBody>
        </p:sp>
        <p:sp>
          <p:nvSpPr>
            <p:cNvPr id="28" name="TextBox 28"/>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a:p>
          </p:txBody>
        </p:sp>
      </p:grpSp>
      <p:grpSp>
        <p:nvGrpSpPr>
          <p:cNvPr id="29" name="Group 29"/>
          <p:cNvGrpSpPr/>
          <p:nvPr/>
        </p:nvGrpSpPr>
        <p:grpSpPr>
          <a:xfrm rot="5400000">
            <a:off x="1941491" y="6687306"/>
            <a:ext cx="500647" cy="438066"/>
            <a:chOff x="0" y="0"/>
            <a:chExt cx="812800" cy="711200"/>
          </a:xfrm>
        </p:grpSpPr>
        <p:sp>
          <p:nvSpPr>
            <p:cNvPr id="30" name="Freeform 30"/>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9674A5">
                <a:alpha val="89804"/>
              </a:srgbClr>
            </a:solidFill>
          </p:spPr>
          <p:txBody>
            <a:bodyPr/>
            <a:lstStyle/>
            <a:p>
              <a:endParaRPr lang="en-US"/>
            </a:p>
          </p:txBody>
        </p:sp>
        <p:sp>
          <p:nvSpPr>
            <p:cNvPr id="31" name="TextBox 31"/>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a:p>
          </p:txBody>
        </p:sp>
      </p:grpSp>
      <p:grpSp>
        <p:nvGrpSpPr>
          <p:cNvPr id="32" name="Group 32"/>
          <p:cNvGrpSpPr/>
          <p:nvPr/>
        </p:nvGrpSpPr>
        <p:grpSpPr>
          <a:xfrm rot="5400000">
            <a:off x="1941491" y="8202950"/>
            <a:ext cx="500647" cy="438066"/>
            <a:chOff x="0" y="0"/>
            <a:chExt cx="812800" cy="711200"/>
          </a:xfrm>
        </p:grpSpPr>
        <p:sp>
          <p:nvSpPr>
            <p:cNvPr id="33" name="Freeform 33"/>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38456C">
                <a:alpha val="89804"/>
              </a:srgbClr>
            </a:solidFill>
          </p:spPr>
          <p:txBody>
            <a:bodyPr/>
            <a:lstStyle/>
            <a:p>
              <a:endParaRPr lang="en-US"/>
            </a:p>
          </p:txBody>
        </p:sp>
        <p:sp>
          <p:nvSpPr>
            <p:cNvPr id="34" name="TextBox 34"/>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a:p>
          </p:txBody>
        </p:sp>
      </p:grpSp>
      <p:grpSp>
        <p:nvGrpSpPr>
          <p:cNvPr id="35" name="Group 35"/>
          <p:cNvGrpSpPr/>
          <p:nvPr/>
        </p:nvGrpSpPr>
        <p:grpSpPr>
          <a:xfrm rot="5400000">
            <a:off x="1941491" y="7445128"/>
            <a:ext cx="500647" cy="438066"/>
            <a:chOff x="0" y="0"/>
            <a:chExt cx="812800" cy="711200"/>
          </a:xfrm>
        </p:grpSpPr>
        <p:sp>
          <p:nvSpPr>
            <p:cNvPr id="36" name="Freeform 36"/>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DB5E5A">
                <a:alpha val="89804"/>
              </a:srgbClr>
            </a:solidFill>
          </p:spPr>
          <p:txBody>
            <a:bodyPr/>
            <a:lstStyle/>
            <a:p>
              <a:endParaRPr lang="en-US"/>
            </a:p>
          </p:txBody>
        </p:sp>
        <p:sp>
          <p:nvSpPr>
            <p:cNvPr id="37" name="TextBox 37"/>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a:p>
          </p:txBody>
        </p:sp>
      </p:grpSp>
      <p:sp>
        <p:nvSpPr>
          <p:cNvPr id="38" name="TextBox 38"/>
          <p:cNvSpPr txBox="1"/>
          <p:nvPr/>
        </p:nvSpPr>
        <p:spPr>
          <a:xfrm>
            <a:off x="2804452" y="5740080"/>
            <a:ext cx="4903239" cy="621028"/>
          </a:xfrm>
          <a:prstGeom prst="rect">
            <a:avLst/>
          </a:prstGeom>
        </p:spPr>
        <p:txBody>
          <a:bodyPr lIns="0" tIns="0" rIns="0" bIns="0" rtlCol="0" anchor="t">
            <a:spAutoFit/>
          </a:bodyPr>
          <a:lstStyle/>
          <a:p>
            <a:pPr algn="l">
              <a:lnSpc>
                <a:spcPts val="5400"/>
              </a:lnSpc>
            </a:pPr>
            <a:r>
              <a:rPr lang="en-US" sz="2700" b="1">
                <a:solidFill>
                  <a:srgbClr val="000000"/>
                </a:solidFill>
                <a:latin typeface="Verdana Bold"/>
                <a:ea typeface="Verdana Bold"/>
                <a:cs typeface="Verdana Bold"/>
                <a:sym typeface="Verdana Bold"/>
              </a:rPr>
              <a:t>9:25 AM - Break</a:t>
            </a:r>
          </a:p>
        </p:txBody>
      </p:sp>
      <p:sp>
        <p:nvSpPr>
          <p:cNvPr id="39" name="TextBox 39"/>
          <p:cNvSpPr txBox="1"/>
          <p:nvPr/>
        </p:nvSpPr>
        <p:spPr>
          <a:xfrm>
            <a:off x="2804452" y="6497901"/>
            <a:ext cx="13363554" cy="621028"/>
          </a:xfrm>
          <a:prstGeom prst="rect">
            <a:avLst/>
          </a:prstGeom>
        </p:spPr>
        <p:txBody>
          <a:bodyPr lIns="0" tIns="0" rIns="0" bIns="0" rtlCol="0" anchor="t">
            <a:spAutoFit/>
          </a:bodyPr>
          <a:lstStyle/>
          <a:p>
            <a:pPr algn="l">
              <a:lnSpc>
                <a:spcPts val="5400"/>
              </a:lnSpc>
            </a:pPr>
            <a:r>
              <a:rPr lang="en-US" sz="2700">
                <a:solidFill>
                  <a:srgbClr val="000000"/>
                </a:solidFill>
                <a:latin typeface="Verdana"/>
                <a:ea typeface="Verdana"/>
                <a:cs typeface="Verdana"/>
                <a:sym typeface="Verdana"/>
              </a:rPr>
              <a:t>9:40 AM  - Finance, Insurance &amp; Risk Awareness</a:t>
            </a:r>
          </a:p>
        </p:txBody>
      </p:sp>
      <p:sp>
        <p:nvSpPr>
          <p:cNvPr id="40" name="TextBox 40"/>
          <p:cNvSpPr txBox="1"/>
          <p:nvPr/>
        </p:nvSpPr>
        <p:spPr>
          <a:xfrm>
            <a:off x="2804452" y="8013545"/>
            <a:ext cx="12560334" cy="621028"/>
          </a:xfrm>
          <a:prstGeom prst="rect">
            <a:avLst/>
          </a:prstGeom>
        </p:spPr>
        <p:txBody>
          <a:bodyPr lIns="0" tIns="0" rIns="0" bIns="0" rtlCol="0" anchor="t">
            <a:spAutoFit/>
          </a:bodyPr>
          <a:lstStyle/>
          <a:p>
            <a:pPr algn="l">
              <a:lnSpc>
                <a:spcPts val="5400"/>
              </a:lnSpc>
            </a:pPr>
            <a:r>
              <a:rPr lang="en-US" sz="2700">
                <a:solidFill>
                  <a:srgbClr val="000000"/>
                </a:solidFill>
                <a:latin typeface="Verdana"/>
                <a:ea typeface="Verdana"/>
                <a:cs typeface="Verdana"/>
                <a:sym typeface="Verdana"/>
              </a:rPr>
              <a:t>10:30 AM - Branding &amp; Recognition</a:t>
            </a:r>
          </a:p>
        </p:txBody>
      </p:sp>
      <p:sp>
        <p:nvSpPr>
          <p:cNvPr id="41" name="TextBox 41"/>
          <p:cNvSpPr txBox="1"/>
          <p:nvPr/>
        </p:nvSpPr>
        <p:spPr>
          <a:xfrm>
            <a:off x="2804452" y="7255723"/>
            <a:ext cx="12560334" cy="621028"/>
          </a:xfrm>
          <a:prstGeom prst="rect">
            <a:avLst/>
          </a:prstGeom>
        </p:spPr>
        <p:txBody>
          <a:bodyPr lIns="0" tIns="0" rIns="0" bIns="0" rtlCol="0" anchor="t">
            <a:spAutoFit/>
          </a:bodyPr>
          <a:lstStyle/>
          <a:p>
            <a:pPr algn="l">
              <a:lnSpc>
                <a:spcPts val="5400"/>
              </a:lnSpc>
            </a:pPr>
            <a:r>
              <a:rPr lang="en-US" sz="2700">
                <a:solidFill>
                  <a:srgbClr val="000000"/>
                </a:solidFill>
                <a:latin typeface="Verdana"/>
                <a:ea typeface="Verdana"/>
                <a:cs typeface="Verdana"/>
                <a:sym typeface="Verdana"/>
              </a:rPr>
              <a:t>10:10 AM - Collaborative Culture of Philanthropy</a:t>
            </a:r>
          </a:p>
        </p:txBody>
      </p:sp>
      <p:grpSp>
        <p:nvGrpSpPr>
          <p:cNvPr id="42" name="Group 42"/>
          <p:cNvGrpSpPr/>
          <p:nvPr/>
        </p:nvGrpSpPr>
        <p:grpSpPr>
          <a:xfrm rot="5400000">
            <a:off x="1941491" y="8960772"/>
            <a:ext cx="500647" cy="438066"/>
            <a:chOff x="0" y="0"/>
            <a:chExt cx="812800" cy="711200"/>
          </a:xfrm>
        </p:grpSpPr>
        <p:sp>
          <p:nvSpPr>
            <p:cNvPr id="43" name="Freeform 43"/>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FBB11C">
                <a:alpha val="89804"/>
              </a:srgbClr>
            </a:solidFill>
          </p:spPr>
          <p:txBody>
            <a:bodyPr/>
            <a:lstStyle/>
            <a:p>
              <a:endParaRPr lang="en-US"/>
            </a:p>
          </p:txBody>
        </p:sp>
        <p:sp>
          <p:nvSpPr>
            <p:cNvPr id="44" name="TextBox 44"/>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a:p>
          </p:txBody>
        </p:sp>
      </p:grpSp>
      <p:sp>
        <p:nvSpPr>
          <p:cNvPr id="45" name="TextBox 45"/>
          <p:cNvSpPr txBox="1"/>
          <p:nvPr/>
        </p:nvSpPr>
        <p:spPr>
          <a:xfrm>
            <a:off x="2804452" y="8723742"/>
            <a:ext cx="10234823" cy="621028"/>
          </a:xfrm>
          <a:prstGeom prst="rect">
            <a:avLst/>
          </a:prstGeom>
        </p:spPr>
        <p:txBody>
          <a:bodyPr lIns="0" tIns="0" rIns="0" bIns="0" rtlCol="0" anchor="t">
            <a:spAutoFit/>
          </a:bodyPr>
          <a:lstStyle/>
          <a:p>
            <a:pPr algn="l">
              <a:lnSpc>
                <a:spcPts val="5400"/>
              </a:lnSpc>
            </a:pPr>
            <a:r>
              <a:rPr lang="en-US" sz="2700">
                <a:solidFill>
                  <a:srgbClr val="000000"/>
                </a:solidFill>
                <a:latin typeface="Verdana"/>
                <a:ea typeface="Verdana"/>
                <a:cs typeface="Verdana"/>
                <a:sym typeface="Verdana"/>
              </a:rPr>
              <a:t>10:55 AM - Closing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814C1-858F-FD52-4F76-B20B4BF8320F}"/>
            </a:ext>
          </a:extLst>
        </p:cNvPr>
        <p:cNvGrpSpPr/>
        <p:nvPr/>
      </p:nvGrpSpPr>
      <p:grpSpPr>
        <a:xfrm>
          <a:off x="0" y="0"/>
          <a:ext cx="0" cy="0"/>
          <a:chOff x="0" y="0"/>
          <a:chExt cx="0" cy="0"/>
        </a:xfrm>
      </p:grpSpPr>
      <p:sp>
        <p:nvSpPr>
          <p:cNvPr id="6" name="Freeform 3">
            <a:extLst>
              <a:ext uri="{FF2B5EF4-FFF2-40B4-BE49-F238E27FC236}">
                <a16:creationId xmlns:a16="http://schemas.microsoft.com/office/drawing/2014/main" id="{BE5C43CE-7C18-202D-6C0D-40A2717F3A7C}"/>
              </a:ext>
            </a:extLst>
          </p:cNvPr>
          <p:cNvSpPr/>
          <p:nvPr/>
        </p:nvSpPr>
        <p:spPr>
          <a:xfrm rot="15047626">
            <a:off x="-5424959" y="1063387"/>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 name="Freeform 2">
            <a:extLst>
              <a:ext uri="{FF2B5EF4-FFF2-40B4-BE49-F238E27FC236}">
                <a16:creationId xmlns:a16="http://schemas.microsoft.com/office/drawing/2014/main" id="{8DEE832B-B478-1B1A-6147-0CB35058452E}"/>
              </a:ext>
            </a:extLst>
          </p:cNvPr>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4"/>
                </a:ext>
              </a:extLst>
            </a:blip>
            <a:stretch>
              <a:fillRect l="-151" r="-15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16">
            <a:extLst>
              <a:ext uri="{FF2B5EF4-FFF2-40B4-BE49-F238E27FC236}">
                <a16:creationId xmlns:a16="http://schemas.microsoft.com/office/drawing/2014/main" id="{C7CB2B64-230C-4136-9A6A-47D1E2353358}"/>
              </a:ext>
            </a:extLst>
          </p:cNvPr>
          <p:cNvSpPr txBox="1"/>
          <p:nvPr/>
        </p:nvSpPr>
        <p:spPr>
          <a:xfrm>
            <a:off x="10428751" y="2948556"/>
            <a:ext cx="7859250" cy="917624"/>
          </a:xfrm>
          <a:prstGeom prst="rect">
            <a:avLst/>
          </a:prstGeom>
        </p:spPr>
        <p:txBody>
          <a:bodyPr wrap="square" lIns="0" tIns="0" rIns="0" bIns="0" rtlCol="0" anchor="t">
            <a:spAutoFit/>
          </a:bodyPr>
          <a:lstStyle/>
          <a:p>
            <a:pPr marL="0" marR="0" lvl="0" indent="0" algn="ctr" defTabSz="914400" rtl="0" eaLnBrk="1" fontAlgn="auto" latinLnBrk="0" hangingPunct="1">
              <a:lnSpc>
                <a:spcPts val="7573"/>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9674A5"/>
                </a:solidFill>
                <a:effectLst/>
                <a:uLnTx/>
                <a:uFillTx/>
                <a:latin typeface="Effra" panose="020B0603020203020204" pitchFamily="34" charset="0"/>
                <a:ea typeface="+mn-ea"/>
                <a:cs typeface="+mn-cs"/>
              </a:rPr>
              <a:t>Governors Orientation</a:t>
            </a:r>
          </a:p>
        </p:txBody>
      </p:sp>
      <p:sp>
        <p:nvSpPr>
          <p:cNvPr id="12" name="Freeform 7">
            <a:extLst>
              <a:ext uri="{FF2B5EF4-FFF2-40B4-BE49-F238E27FC236}">
                <a16:creationId xmlns:a16="http://schemas.microsoft.com/office/drawing/2014/main" id="{EF6320B6-54F6-74ED-DD9C-B914AA39B504}"/>
              </a:ext>
            </a:extLst>
          </p:cNvPr>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l="-198" r="-19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Rectangle: Rounded Corners 6">
            <a:extLst>
              <a:ext uri="{FF2B5EF4-FFF2-40B4-BE49-F238E27FC236}">
                <a16:creationId xmlns:a16="http://schemas.microsoft.com/office/drawing/2014/main" id="{31B4E793-5818-13FD-B264-0F1679F66F08}"/>
              </a:ext>
            </a:extLst>
          </p:cNvPr>
          <p:cNvSpPr/>
          <p:nvPr/>
        </p:nvSpPr>
        <p:spPr>
          <a:xfrm>
            <a:off x="10428750" y="4445334"/>
            <a:ext cx="7348250" cy="3559731"/>
          </a:xfrm>
          <a:prstGeom prst="roundRect">
            <a:avLst/>
          </a:prstGeom>
          <a:solidFill>
            <a:schemeClr val="bg1"/>
          </a:solidFill>
          <a:ln w="57150">
            <a:solidFill>
              <a:srgbClr val="78388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4000" b="0" i="0" u="none" strike="noStrike" kern="1200" cap="none" spc="0" normalizeH="0" baseline="0" noProof="0" dirty="0">
                <a:ln>
                  <a:noFill/>
                </a:ln>
                <a:solidFill>
                  <a:srgbClr val="78388E"/>
                </a:solidFill>
                <a:effectLst/>
                <a:uLnTx/>
                <a:uFillTx/>
                <a:latin typeface="Effra" panose="020B0603020203020204" pitchFamily="34" charset="0"/>
                <a:ea typeface="+mn-ea"/>
                <a:cs typeface="+mn-cs"/>
              </a:rPr>
              <a:t>Agenda</a:t>
            </a:r>
          </a:p>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4000" b="0" i="0" u="none" strike="noStrike" kern="1200" cap="none" spc="0" normalizeH="0" baseline="0" noProof="0" dirty="0">
                <a:ln>
                  <a:noFill/>
                </a:ln>
                <a:solidFill>
                  <a:srgbClr val="78388E"/>
                </a:solidFill>
                <a:effectLst/>
                <a:uLnTx/>
                <a:uFillTx/>
                <a:latin typeface="Effra" panose="020B0603020203020204" pitchFamily="34" charset="0"/>
                <a:ea typeface="+mn-ea"/>
                <a:cs typeface="+mn-cs"/>
              </a:rPr>
              <a:t>PowerPoints</a:t>
            </a:r>
          </a:p>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4000" b="0" i="0" u="none" strike="noStrike" kern="1200" cap="none" spc="0" normalizeH="0" baseline="0" noProof="0" dirty="0">
                <a:ln>
                  <a:noFill/>
                </a:ln>
                <a:solidFill>
                  <a:srgbClr val="78388E"/>
                </a:solidFill>
                <a:effectLst/>
                <a:uLnTx/>
                <a:uFillTx/>
                <a:latin typeface="Effra" panose="020B0603020203020204" pitchFamily="34" charset="0"/>
                <a:ea typeface="+mn-ea"/>
                <a:cs typeface="+mn-cs"/>
              </a:rPr>
              <a:t>Supporting </a:t>
            </a:r>
            <a:br>
              <a:rPr kumimoji="0" lang="en-US" sz="4000" b="0" i="0" u="none" strike="noStrike" kern="1200" cap="none" spc="0" normalizeH="0" baseline="0" noProof="0" dirty="0">
                <a:ln>
                  <a:noFill/>
                </a:ln>
                <a:solidFill>
                  <a:srgbClr val="78388E"/>
                </a:solidFill>
                <a:effectLst/>
                <a:uLnTx/>
                <a:uFillTx/>
                <a:latin typeface="Effra" panose="020B0603020203020204" pitchFamily="34" charset="0"/>
                <a:ea typeface="+mn-ea"/>
                <a:cs typeface="+mn-cs"/>
              </a:rPr>
            </a:br>
            <a:r>
              <a:rPr kumimoji="0" lang="en-US" sz="4000" b="0" i="0" u="none" strike="noStrike" kern="1200" cap="none" spc="0" normalizeH="0" baseline="0" noProof="0" dirty="0">
                <a:ln>
                  <a:noFill/>
                </a:ln>
                <a:solidFill>
                  <a:srgbClr val="78388E"/>
                </a:solidFill>
                <a:effectLst/>
                <a:uLnTx/>
                <a:uFillTx/>
                <a:latin typeface="Effra" panose="020B0603020203020204" pitchFamily="34" charset="0"/>
                <a:ea typeface="+mn-ea"/>
                <a:cs typeface="+mn-cs"/>
              </a:rPr>
              <a:t>Materials / Handouts</a:t>
            </a:r>
          </a:p>
        </p:txBody>
      </p:sp>
      <p:pic>
        <p:nvPicPr>
          <p:cNvPr id="8" name="Picture 7">
            <a:extLst>
              <a:ext uri="{FF2B5EF4-FFF2-40B4-BE49-F238E27FC236}">
                <a16:creationId xmlns:a16="http://schemas.microsoft.com/office/drawing/2014/main" id="{EE165E38-2E55-ED58-265F-021972893959}"/>
              </a:ext>
            </a:extLst>
          </p:cNvPr>
          <p:cNvPicPr>
            <a:picLocks noChangeAspect="1"/>
          </p:cNvPicPr>
          <p:nvPr/>
        </p:nvPicPr>
        <p:blipFill>
          <a:blip r:embed="rId6"/>
          <a:srcRect r="12798"/>
          <a:stretch>
            <a:fillRect/>
          </a:stretch>
        </p:blipFill>
        <p:spPr>
          <a:xfrm>
            <a:off x="1395176" y="3068470"/>
            <a:ext cx="8282224" cy="5982535"/>
          </a:xfrm>
          <a:prstGeom prst="rect">
            <a:avLst/>
          </a:prstGeom>
          <a:ln w="174625">
            <a:solidFill>
              <a:srgbClr val="76A3D6"/>
            </a:solidFill>
          </a:ln>
        </p:spPr>
      </p:pic>
      <p:sp>
        <p:nvSpPr>
          <p:cNvPr id="10" name="Flowchart: Terminator 9">
            <a:extLst>
              <a:ext uri="{FF2B5EF4-FFF2-40B4-BE49-F238E27FC236}">
                <a16:creationId xmlns:a16="http://schemas.microsoft.com/office/drawing/2014/main" id="{BBF83DE7-2398-15B5-CB65-BA834CEEF3B6}"/>
              </a:ext>
            </a:extLst>
          </p:cNvPr>
          <p:cNvSpPr/>
          <p:nvPr/>
        </p:nvSpPr>
        <p:spPr>
          <a:xfrm>
            <a:off x="9677400" y="495300"/>
            <a:ext cx="11383270" cy="2243164"/>
          </a:xfrm>
          <a:prstGeom prst="flowChartTerminator">
            <a:avLst/>
          </a:prstGeom>
          <a:solidFill>
            <a:srgbClr val="76A3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TextBox 36">
            <a:extLst>
              <a:ext uri="{FF2B5EF4-FFF2-40B4-BE49-F238E27FC236}">
                <a16:creationId xmlns:a16="http://schemas.microsoft.com/office/drawing/2014/main" id="{0090EF73-7CFC-AE16-E09C-6E447CDD99E3}"/>
              </a:ext>
            </a:extLst>
          </p:cNvPr>
          <p:cNvSpPr txBox="1"/>
          <p:nvPr/>
        </p:nvSpPr>
        <p:spPr>
          <a:xfrm>
            <a:off x="10591800" y="1181100"/>
            <a:ext cx="7066167" cy="970266"/>
          </a:xfrm>
          <a:prstGeom prst="rect">
            <a:avLst/>
          </a:prstGeom>
        </p:spPr>
        <p:txBody>
          <a:bodyPr wrap="square" lIns="0" tIns="0" rIns="0" bIns="0" rtlCol="0" anchor="t">
            <a:spAutoFit/>
          </a:bodyPr>
          <a:lstStyle/>
          <a:p>
            <a:pPr marL="0" marR="0" lvl="0" indent="0" algn="l" defTabSz="914400" rtl="0" eaLnBrk="1" fontAlgn="auto" latinLnBrk="0" hangingPunct="1">
              <a:lnSpc>
                <a:spcPts val="7475"/>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Effra"/>
                <a:ea typeface="Effra"/>
                <a:cs typeface="Effra"/>
                <a:sym typeface="Effra"/>
              </a:rPr>
              <a:t>Web Resources</a:t>
            </a:r>
          </a:p>
        </p:txBody>
      </p:sp>
    </p:spTree>
    <p:extLst>
      <p:ext uri="{BB962C8B-B14F-4D97-AF65-F5344CB8AC3E}">
        <p14:creationId xmlns:p14="http://schemas.microsoft.com/office/powerpoint/2010/main" val="3905927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7883E-8493-2202-F907-59EFD97E9277}"/>
            </a:ext>
          </a:extLst>
        </p:cNvPr>
        <p:cNvGrpSpPr/>
        <p:nvPr/>
      </p:nvGrpSpPr>
      <p:grpSpPr>
        <a:xfrm>
          <a:off x="0" y="0"/>
          <a:ext cx="0" cy="0"/>
          <a:chOff x="0" y="0"/>
          <a:chExt cx="0" cy="0"/>
        </a:xfrm>
      </p:grpSpPr>
      <p:sp>
        <p:nvSpPr>
          <p:cNvPr id="8" name="Freeform 3">
            <a:extLst>
              <a:ext uri="{FF2B5EF4-FFF2-40B4-BE49-F238E27FC236}">
                <a16:creationId xmlns:a16="http://schemas.microsoft.com/office/drawing/2014/main" id="{FD162BD2-C1EC-4C88-EECE-352A948B681A}"/>
              </a:ext>
            </a:extLst>
          </p:cNvPr>
          <p:cNvSpPr/>
          <p:nvPr/>
        </p:nvSpPr>
        <p:spPr>
          <a:xfrm rot="15047626">
            <a:off x="-5424959" y="1063387"/>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 name="Freeform 2">
            <a:extLst>
              <a:ext uri="{FF2B5EF4-FFF2-40B4-BE49-F238E27FC236}">
                <a16:creationId xmlns:a16="http://schemas.microsoft.com/office/drawing/2014/main" id="{F89B8E63-C1B9-96E5-7130-C9C29663B5E3}"/>
              </a:ext>
            </a:extLst>
          </p:cNvPr>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4"/>
                </a:ext>
              </a:extLst>
            </a:blip>
            <a:stretch>
              <a:fillRect l="-151" r="-15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16">
            <a:extLst>
              <a:ext uri="{FF2B5EF4-FFF2-40B4-BE49-F238E27FC236}">
                <a16:creationId xmlns:a16="http://schemas.microsoft.com/office/drawing/2014/main" id="{DB519C00-81D0-C4DE-3B9B-647BB157C2B4}"/>
              </a:ext>
            </a:extLst>
          </p:cNvPr>
          <p:cNvSpPr txBox="1"/>
          <p:nvPr/>
        </p:nvSpPr>
        <p:spPr>
          <a:xfrm>
            <a:off x="10210800" y="3055153"/>
            <a:ext cx="8077200" cy="917624"/>
          </a:xfrm>
          <a:prstGeom prst="rect">
            <a:avLst/>
          </a:prstGeom>
        </p:spPr>
        <p:txBody>
          <a:bodyPr wrap="square" lIns="0" tIns="0" rIns="0" bIns="0" rtlCol="0" anchor="t">
            <a:spAutoFit/>
          </a:bodyPr>
          <a:lstStyle/>
          <a:p>
            <a:pPr marL="0" marR="0" lvl="0" indent="0" algn="ctr" defTabSz="914400" rtl="0" eaLnBrk="1" fontAlgn="auto" latinLnBrk="0" hangingPunct="1">
              <a:lnSpc>
                <a:spcPts val="7573"/>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9674A5"/>
                </a:solidFill>
                <a:effectLst/>
                <a:uLnTx/>
                <a:uFillTx/>
                <a:latin typeface="Effra" panose="020B0603020203020204" pitchFamily="34" charset="0"/>
                <a:ea typeface="+mn-ea"/>
                <a:cs typeface="+mn-cs"/>
              </a:rPr>
              <a:t>Learning Opportunities</a:t>
            </a:r>
          </a:p>
        </p:txBody>
      </p:sp>
      <p:sp>
        <p:nvSpPr>
          <p:cNvPr id="12" name="Freeform 7">
            <a:extLst>
              <a:ext uri="{FF2B5EF4-FFF2-40B4-BE49-F238E27FC236}">
                <a16:creationId xmlns:a16="http://schemas.microsoft.com/office/drawing/2014/main" id="{852EB3FD-C660-5268-5CFE-35BFFB81069B}"/>
              </a:ext>
            </a:extLst>
          </p:cNvPr>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l="-198" r="-19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Rectangle: Rounded Corners 6">
            <a:extLst>
              <a:ext uri="{FF2B5EF4-FFF2-40B4-BE49-F238E27FC236}">
                <a16:creationId xmlns:a16="http://schemas.microsoft.com/office/drawing/2014/main" id="{09D52FB3-79D0-91EA-90CA-31C01971A64B}"/>
              </a:ext>
            </a:extLst>
          </p:cNvPr>
          <p:cNvSpPr/>
          <p:nvPr/>
        </p:nvSpPr>
        <p:spPr>
          <a:xfrm>
            <a:off x="11658600" y="5093442"/>
            <a:ext cx="5564806" cy="1892250"/>
          </a:xfrm>
          <a:prstGeom prst="roundRect">
            <a:avLst/>
          </a:prstGeom>
          <a:solidFill>
            <a:schemeClr val="bg1"/>
          </a:solidFill>
          <a:ln w="57150">
            <a:solidFill>
              <a:srgbClr val="78388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4000" b="0" i="0" u="none" strike="noStrike" kern="1200" cap="none" spc="0" normalizeH="0" baseline="0" noProof="0" dirty="0">
                <a:ln>
                  <a:noFill/>
                </a:ln>
                <a:solidFill>
                  <a:srgbClr val="78388E"/>
                </a:solidFill>
                <a:effectLst/>
                <a:uLnTx/>
                <a:uFillTx/>
                <a:latin typeface="Effra" panose="020B0603020203020204" pitchFamily="34" charset="0"/>
                <a:ea typeface="+mn-ea"/>
                <a:cs typeface="+mn-cs"/>
              </a:rPr>
              <a:t>Find Past Recordings</a:t>
            </a:r>
          </a:p>
        </p:txBody>
      </p:sp>
      <p:sp>
        <p:nvSpPr>
          <p:cNvPr id="10" name="Flowchart: Terminator 9">
            <a:extLst>
              <a:ext uri="{FF2B5EF4-FFF2-40B4-BE49-F238E27FC236}">
                <a16:creationId xmlns:a16="http://schemas.microsoft.com/office/drawing/2014/main" id="{E62E0D39-6E30-D300-B5B5-FD42DA57BFE3}"/>
              </a:ext>
            </a:extLst>
          </p:cNvPr>
          <p:cNvSpPr/>
          <p:nvPr/>
        </p:nvSpPr>
        <p:spPr>
          <a:xfrm>
            <a:off x="9677400" y="495300"/>
            <a:ext cx="11383270" cy="2243164"/>
          </a:xfrm>
          <a:prstGeom prst="flowChartTerminator">
            <a:avLst/>
          </a:prstGeom>
          <a:solidFill>
            <a:srgbClr val="76A3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TextBox 36">
            <a:extLst>
              <a:ext uri="{FF2B5EF4-FFF2-40B4-BE49-F238E27FC236}">
                <a16:creationId xmlns:a16="http://schemas.microsoft.com/office/drawing/2014/main" id="{633D14DD-3E66-D6A1-5CCE-40A94230BD05}"/>
              </a:ext>
            </a:extLst>
          </p:cNvPr>
          <p:cNvSpPr txBox="1"/>
          <p:nvPr/>
        </p:nvSpPr>
        <p:spPr>
          <a:xfrm>
            <a:off x="10591800" y="1181100"/>
            <a:ext cx="7066167" cy="970266"/>
          </a:xfrm>
          <a:prstGeom prst="rect">
            <a:avLst/>
          </a:prstGeom>
        </p:spPr>
        <p:txBody>
          <a:bodyPr wrap="square" lIns="0" tIns="0" rIns="0" bIns="0" rtlCol="0" anchor="t">
            <a:spAutoFit/>
          </a:bodyPr>
          <a:lstStyle/>
          <a:p>
            <a:pPr marL="0" marR="0" lvl="0" indent="0" algn="l" defTabSz="914400" rtl="0" eaLnBrk="1" fontAlgn="auto" latinLnBrk="0" hangingPunct="1">
              <a:lnSpc>
                <a:spcPts val="7475"/>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Effra"/>
                <a:ea typeface="Effra"/>
                <a:cs typeface="Effra"/>
                <a:sym typeface="Effra"/>
              </a:rPr>
              <a:t>Web Resources</a:t>
            </a:r>
          </a:p>
        </p:txBody>
      </p:sp>
      <p:pic>
        <p:nvPicPr>
          <p:cNvPr id="16" name="Picture 15">
            <a:extLst>
              <a:ext uri="{FF2B5EF4-FFF2-40B4-BE49-F238E27FC236}">
                <a16:creationId xmlns:a16="http://schemas.microsoft.com/office/drawing/2014/main" id="{86652D33-0B42-3939-D83F-CCD35E4C278A}"/>
              </a:ext>
            </a:extLst>
          </p:cNvPr>
          <p:cNvPicPr>
            <a:picLocks noChangeAspect="1"/>
          </p:cNvPicPr>
          <p:nvPr/>
        </p:nvPicPr>
        <p:blipFill>
          <a:blip r:embed="rId6"/>
          <a:srcRect l="3504" t="23715" r="12948"/>
          <a:stretch>
            <a:fillRect/>
          </a:stretch>
        </p:blipFill>
        <p:spPr>
          <a:xfrm>
            <a:off x="990600" y="2892674"/>
            <a:ext cx="8763000" cy="6060826"/>
          </a:xfrm>
          <a:prstGeom prst="rect">
            <a:avLst/>
          </a:prstGeom>
          <a:ln w="174625">
            <a:solidFill>
              <a:srgbClr val="76A3D6"/>
            </a:solidFill>
          </a:ln>
        </p:spPr>
      </p:pic>
    </p:spTree>
    <p:extLst>
      <p:ext uri="{BB962C8B-B14F-4D97-AF65-F5344CB8AC3E}">
        <p14:creationId xmlns:p14="http://schemas.microsoft.com/office/powerpoint/2010/main" val="3066726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1D3A7-2605-D126-3B7F-32E7542C3ED1}"/>
            </a:ext>
          </a:extLst>
        </p:cNvPr>
        <p:cNvGrpSpPr/>
        <p:nvPr/>
      </p:nvGrpSpPr>
      <p:grpSpPr>
        <a:xfrm>
          <a:off x="0" y="0"/>
          <a:ext cx="0" cy="0"/>
          <a:chOff x="0" y="0"/>
          <a:chExt cx="0" cy="0"/>
        </a:xfrm>
      </p:grpSpPr>
      <p:sp>
        <p:nvSpPr>
          <p:cNvPr id="6" name="Freeform 3">
            <a:extLst>
              <a:ext uri="{FF2B5EF4-FFF2-40B4-BE49-F238E27FC236}">
                <a16:creationId xmlns:a16="http://schemas.microsoft.com/office/drawing/2014/main" id="{7F8BFFDD-7753-0C68-4FF0-B973C173A7BB}"/>
              </a:ext>
            </a:extLst>
          </p:cNvPr>
          <p:cNvSpPr/>
          <p:nvPr/>
        </p:nvSpPr>
        <p:spPr>
          <a:xfrm rot="15047626">
            <a:off x="-5424959" y="1063387"/>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 name="Freeform 2">
            <a:extLst>
              <a:ext uri="{FF2B5EF4-FFF2-40B4-BE49-F238E27FC236}">
                <a16:creationId xmlns:a16="http://schemas.microsoft.com/office/drawing/2014/main" id="{50F7955F-A449-8535-3C71-C15BF20E89FA}"/>
              </a:ext>
            </a:extLst>
          </p:cNvPr>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4"/>
                </a:ext>
              </a:extLst>
            </a:blip>
            <a:stretch>
              <a:fillRect l="-151" r="-15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16">
            <a:extLst>
              <a:ext uri="{FF2B5EF4-FFF2-40B4-BE49-F238E27FC236}">
                <a16:creationId xmlns:a16="http://schemas.microsoft.com/office/drawing/2014/main" id="{EAAAABB5-3926-1506-6C27-66D943F2D4EA}"/>
              </a:ext>
            </a:extLst>
          </p:cNvPr>
          <p:cNvSpPr txBox="1"/>
          <p:nvPr/>
        </p:nvSpPr>
        <p:spPr>
          <a:xfrm>
            <a:off x="10702905" y="3082876"/>
            <a:ext cx="7585095" cy="917624"/>
          </a:xfrm>
          <a:prstGeom prst="rect">
            <a:avLst/>
          </a:prstGeom>
        </p:spPr>
        <p:txBody>
          <a:bodyPr wrap="square" lIns="0" tIns="0" rIns="0" bIns="0" rtlCol="0" anchor="t">
            <a:spAutoFit/>
          </a:bodyPr>
          <a:lstStyle/>
          <a:p>
            <a:pPr marL="0" marR="0" lvl="0" indent="0" algn="ctr" defTabSz="914400" rtl="0" eaLnBrk="1" fontAlgn="auto" latinLnBrk="0" hangingPunct="1">
              <a:lnSpc>
                <a:spcPts val="7573"/>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9674A5"/>
                </a:solidFill>
                <a:effectLst/>
                <a:uLnTx/>
                <a:uFillTx/>
                <a:latin typeface="Effra" panose="020B0603020203020204" pitchFamily="34" charset="0"/>
                <a:ea typeface="+mn-ea"/>
                <a:cs typeface="+mn-cs"/>
              </a:rPr>
              <a:t>Region Conferences</a:t>
            </a:r>
          </a:p>
        </p:txBody>
      </p:sp>
      <p:sp>
        <p:nvSpPr>
          <p:cNvPr id="12" name="Freeform 7">
            <a:extLst>
              <a:ext uri="{FF2B5EF4-FFF2-40B4-BE49-F238E27FC236}">
                <a16:creationId xmlns:a16="http://schemas.microsoft.com/office/drawing/2014/main" id="{7602B7CC-6C94-D09B-217A-3AAA66470B3D}"/>
              </a:ext>
            </a:extLst>
          </p:cNvPr>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l="-198" r="-19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Rectangle: Rounded Corners 6">
            <a:extLst>
              <a:ext uri="{FF2B5EF4-FFF2-40B4-BE49-F238E27FC236}">
                <a16:creationId xmlns:a16="http://schemas.microsoft.com/office/drawing/2014/main" id="{A2D34F03-ABFB-6874-E1E9-9EB911D059C0}"/>
              </a:ext>
            </a:extLst>
          </p:cNvPr>
          <p:cNvSpPr/>
          <p:nvPr/>
        </p:nvSpPr>
        <p:spPr>
          <a:xfrm>
            <a:off x="11430000" y="4724251"/>
            <a:ext cx="5793406" cy="2475556"/>
          </a:xfrm>
          <a:prstGeom prst="roundRect">
            <a:avLst/>
          </a:prstGeom>
          <a:solidFill>
            <a:schemeClr val="bg1"/>
          </a:solidFill>
          <a:ln w="57150">
            <a:solidFill>
              <a:srgbClr val="78388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4000" b="0" i="0" u="none" strike="noStrike" kern="1200" cap="none" spc="0" normalizeH="0" baseline="0" noProof="0" dirty="0">
                <a:ln>
                  <a:noFill/>
                </a:ln>
                <a:solidFill>
                  <a:srgbClr val="78388E"/>
                </a:solidFill>
                <a:effectLst/>
                <a:uLnTx/>
                <a:uFillTx/>
                <a:latin typeface="Effra" panose="020B0603020203020204" pitchFamily="34" charset="0"/>
                <a:ea typeface="+mn-ea"/>
                <a:cs typeface="+mn-cs"/>
              </a:rPr>
              <a:t>Go-to area for materials SIA HQ staff will provide</a:t>
            </a:r>
          </a:p>
        </p:txBody>
      </p:sp>
      <p:pic>
        <p:nvPicPr>
          <p:cNvPr id="8" name="Picture 7">
            <a:extLst>
              <a:ext uri="{FF2B5EF4-FFF2-40B4-BE49-F238E27FC236}">
                <a16:creationId xmlns:a16="http://schemas.microsoft.com/office/drawing/2014/main" id="{7BCB7B45-7B49-41F8-D03C-3A606DAA5F41}"/>
              </a:ext>
            </a:extLst>
          </p:cNvPr>
          <p:cNvPicPr>
            <a:picLocks noChangeAspect="1"/>
          </p:cNvPicPr>
          <p:nvPr/>
        </p:nvPicPr>
        <p:blipFill>
          <a:blip r:embed="rId6"/>
          <a:stretch>
            <a:fillRect/>
          </a:stretch>
        </p:blipFill>
        <p:spPr>
          <a:xfrm>
            <a:off x="905550" y="2933700"/>
            <a:ext cx="9229050" cy="6831661"/>
          </a:xfrm>
          <a:prstGeom prst="rect">
            <a:avLst/>
          </a:prstGeom>
          <a:ln w="174625">
            <a:solidFill>
              <a:srgbClr val="76A3D6"/>
            </a:solidFill>
          </a:ln>
        </p:spPr>
      </p:pic>
      <p:sp>
        <p:nvSpPr>
          <p:cNvPr id="10" name="Flowchart: Terminator 9">
            <a:extLst>
              <a:ext uri="{FF2B5EF4-FFF2-40B4-BE49-F238E27FC236}">
                <a16:creationId xmlns:a16="http://schemas.microsoft.com/office/drawing/2014/main" id="{EC805608-8E2D-72D2-D411-7F9F3E554E13}"/>
              </a:ext>
            </a:extLst>
          </p:cNvPr>
          <p:cNvSpPr/>
          <p:nvPr/>
        </p:nvSpPr>
        <p:spPr>
          <a:xfrm>
            <a:off x="9677400" y="495300"/>
            <a:ext cx="11383270" cy="2243164"/>
          </a:xfrm>
          <a:prstGeom prst="flowChartTerminator">
            <a:avLst/>
          </a:prstGeom>
          <a:solidFill>
            <a:srgbClr val="76A3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TextBox 36">
            <a:extLst>
              <a:ext uri="{FF2B5EF4-FFF2-40B4-BE49-F238E27FC236}">
                <a16:creationId xmlns:a16="http://schemas.microsoft.com/office/drawing/2014/main" id="{37D7A73A-EB47-8A99-AE16-F8846D6F91E5}"/>
              </a:ext>
            </a:extLst>
          </p:cNvPr>
          <p:cNvSpPr txBox="1"/>
          <p:nvPr/>
        </p:nvSpPr>
        <p:spPr>
          <a:xfrm>
            <a:off x="10591800" y="1181100"/>
            <a:ext cx="7066167" cy="970266"/>
          </a:xfrm>
          <a:prstGeom prst="rect">
            <a:avLst/>
          </a:prstGeom>
        </p:spPr>
        <p:txBody>
          <a:bodyPr wrap="square" lIns="0" tIns="0" rIns="0" bIns="0" rtlCol="0" anchor="t">
            <a:spAutoFit/>
          </a:bodyPr>
          <a:lstStyle/>
          <a:p>
            <a:pPr marL="0" marR="0" lvl="0" indent="0" algn="l" defTabSz="914400" rtl="0" eaLnBrk="1" fontAlgn="auto" latinLnBrk="0" hangingPunct="1">
              <a:lnSpc>
                <a:spcPts val="7475"/>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Effra"/>
                <a:ea typeface="Effra"/>
                <a:cs typeface="Effra"/>
                <a:sym typeface="Effra"/>
              </a:rPr>
              <a:t>Web Resources</a:t>
            </a:r>
          </a:p>
        </p:txBody>
      </p:sp>
    </p:spTree>
    <p:extLst>
      <p:ext uri="{BB962C8B-B14F-4D97-AF65-F5344CB8AC3E}">
        <p14:creationId xmlns:p14="http://schemas.microsoft.com/office/powerpoint/2010/main" val="3470525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38456C"/>
        </a:solidFill>
        <a:effectLst/>
      </p:bgPr>
    </p:bg>
    <p:spTree>
      <p:nvGrpSpPr>
        <p:cNvPr id="1" name="">
          <a:extLst>
            <a:ext uri="{FF2B5EF4-FFF2-40B4-BE49-F238E27FC236}">
              <a16:creationId xmlns:a16="http://schemas.microsoft.com/office/drawing/2014/main" id="{37621C13-9AC0-70AC-6B18-C2DE13436F68}"/>
            </a:ext>
          </a:extLst>
        </p:cNvPr>
        <p:cNvGrpSpPr/>
        <p:nvPr/>
      </p:nvGrpSpPr>
      <p:grpSpPr>
        <a:xfrm>
          <a:off x="0" y="0"/>
          <a:ext cx="0" cy="0"/>
          <a:chOff x="0" y="0"/>
          <a:chExt cx="0" cy="0"/>
        </a:xfrm>
      </p:grpSpPr>
      <p:sp>
        <p:nvSpPr>
          <p:cNvPr id="4" name="Freeform 4">
            <a:extLst>
              <a:ext uri="{FF2B5EF4-FFF2-40B4-BE49-F238E27FC236}">
                <a16:creationId xmlns:a16="http://schemas.microsoft.com/office/drawing/2014/main" id="{C0937F2F-0234-3D86-4C6D-EE851FE32FFA}"/>
              </a:ext>
            </a:extLst>
          </p:cNvPr>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3"/>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 name="Picture 9">
            <a:extLst>
              <a:ext uri="{FF2B5EF4-FFF2-40B4-BE49-F238E27FC236}">
                <a16:creationId xmlns:a16="http://schemas.microsoft.com/office/drawing/2014/main" id="{A47FD307-95D3-5EC9-DEAE-B3E4E5C8B1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7600" y="142422"/>
            <a:ext cx="10287000" cy="10287000"/>
          </a:xfrm>
          <a:prstGeom prst="rect">
            <a:avLst/>
          </a:prstGeom>
        </p:spPr>
      </p:pic>
    </p:spTree>
    <p:extLst>
      <p:ext uri="{BB962C8B-B14F-4D97-AF65-F5344CB8AC3E}">
        <p14:creationId xmlns:p14="http://schemas.microsoft.com/office/powerpoint/2010/main" val="1715638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A63BA-CDC0-062F-08CF-325994D4F80F}"/>
            </a:ext>
          </a:extLst>
        </p:cNvPr>
        <p:cNvGrpSpPr/>
        <p:nvPr/>
      </p:nvGrpSpPr>
      <p:grpSpPr>
        <a:xfrm>
          <a:off x="0" y="0"/>
          <a:ext cx="0" cy="0"/>
          <a:chOff x="0" y="0"/>
          <a:chExt cx="0" cy="0"/>
        </a:xfrm>
      </p:grpSpPr>
      <p:sp>
        <p:nvSpPr>
          <p:cNvPr id="19" name="Freeform 3">
            <a:extLst>
              <a:ext uri="{FF2B5EF4-FFF2-40B4-BE49-F238E27FC236}">
                <a16:creationId xmlns:a16="http://schemas.microsoft.com/office/drawing/2014/main" id="{90966888-9C38-786F-26A1-022515EF1527}"/>
              </a:ext>
            </a:extLst>
          </p:cNvPr>
          <p:cNvSpPr/>
          <p:nvPr/>
        </p:nvSpPr>
        <p:spPr>
          <a:xfrm rot="15047626">
            <a:off x="-5424959" y="1063387"/>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 name="Freeform 2">
            <a:extLst>
              <a:ext uri="{FF2B5EF4-FFF2-40B4-BE49-F238E27FC236}">
                <a16:creationId xmlns:a16="http://schemas.microsoft.com/office/drawing/2014/main" id="{F52A0E3B-F6BF-4FA9-8D0A-F787117FE94A}"/>
              </a:ext>
            </a:extLst>
          </p:cNvPr>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4"/>
                </a:ext>
              </a:extLst>
            </a:blip>
            <a:stretch>
              <a:fillRect l="-151" r="-15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7">
            <a:extLst>
              <a:ext uri="{FF2B5EF4-FFF2-40B4-BE49-F238E27FC236}">
                <a16:creationId xmlns:a16="http://schemas.microsoft.com/office/drawing/2014/main" id="{171BCD94-9F4C-46C0-10C0-05C4B7B87D21}"/>
              </a:ext>
            </a:extLst>
          </p:cNvPr>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l="-198" r="-19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02584074-4DEA-CF67-A844-1C88BF4F6517}"/>
              </a:ext>
            </a:extLst>
          </p:cNvPr>
          <p:cNvPicPr>
            <a:picLocks noChangeAspect="1"/>
          </p:cNvPicPr>
          <p:nvPr/>
        </p:nvPicPr>
        <p:blipFill>
          <a:blip r:embed="rId6"/>
          <a:stretch>
            <a:fillRect/>
          </a:stretch>
        </p:blipFill>
        <p:spPr>
          <a:xfrm>
            <a:off x="9762466" y="3997915"/>
            <a:ext cx="7992134" cy="4722625"/>
          </a:xfrm>
          <a:prstGeom prst="rect">
            <a:avLst/>
          </a:prstGeom>
          <a:ln w="174625">
            <a:solidFill>
              <a:srgbClr val="76A3D6"/>
            </a:solidFill>
          </a:ln>
        </p:spPr>
      </p:pic>
      <p:pic>
        <p:nvPicPr>
          <p:cNvPr id="9" name="Picture 8">
            <a:extLst>
              <a:ext uri="{FF2B5EF4-FFF2-40B4-BE49-F238E27FC236}">
                <a16:creationId xmlns:a16="http://schemas.microsoft.com/office/drawing/2014/main" id="{B1F562F6-CFD2-C796-A165-7BA7E57837BA}"/>
              </a:ext>
            </a:extLst>
          </p:cNvPr>
          <p:cNvPicPr>
            <a:picLocks noChangeAspect="1"/>
          </p:cNvPicPr>
          <p:nvPr/>
        </p:nvPicPr>
        <p:blipFill>
          <a:blip r:embed="rId7"/>
          <a:stretch>
            <a:fillRect/>
          </a:stretch>
        </p:blipFill>
        <p:spPr>
          <a:xfrm>
            <a:off x="675671" y="1790700"/>
            <a:ext cx="7916030" cy="5642277"/>
          </a:xfrm>
          <a:prstGeom prst="rect">
            <a:avLst/>
          </a:prstGeom>
          <a:ln w="174625">
            <a:solidFill>
              <a:srgbClr val="FBB426"/>
            </a:solidFill>
          </a:ln>
        </p:spPr>
      </p:pic>
      <p:cxnSp>
        <p:nvCxnSpPr>
          <p:cNvPr id="10" name="Straight Connector 9">
            <a:extLst>
              <a:ext uri="{FF2B5EF4-FFF2-40B4-BE49-F238E27FC236}">
                <a16:creationId xmlns:a16="http://schemas.microsoft.com/office/drawing/2014/main" id="{2AC6D65A-7E27-867F-070A-BC788AA4AD6E}"/>
              </a:ext>
            </a:extLst>
          </p:cNvPr>
          <p:cNvCxnSpPr>
            <a:cxnSpLocks/>
          </p:cNvCxnSpPr>
          <p:nvPr/>
        </p:nvCxnSpPr>
        <p:spPr>
          <a:xfrm>
            <a:off x="8591701" y="7189597"/>
            <a:ext cx="4282262" cy="1171513"/>
          </a:xfrm>
          <a:prstGeom prst="line">
            <a:avLst/>
          </a:prstGeom>
          <a:ln w="38100">
            <a:solidFill>
              <a:srgbClr val="FBB11C"/>
            </a:solidFill>
          </a:ln>
        </p:spPr>
        <p:style>
          <a:lnRef idx="1">
            <a:schemeClr val="accent1"/>
          </a:lnRef>
          <a:fillRef idx="0">
            <a:schemeClr val="accent1"/>
          </a:fillRef>
          <a:effectRef idx="0">
            <a:schemeClr val="accent1"/>
          </a:effectRef>
          <a:fontRef idx="minor">
            <a:schemeClr val="tx1"/>
          </a:fontRef>
        </p:style>
      </p:cxnSp>
      <p:sp>
        <p:nvSpPr>
          <p:cNvPr id="15" name="Flowchart: Terminator 14">
            <a:extLst>
              <a:ext uri="{FF2B5EF4-FFF2-40B4-BE49-F238E27FC236}">
                <a16:creationId xmlns:a16="http://schemas.microsoft.com/office/drawing/2014/main" id="{36DAD7C4-52BB-50AA-1980-8CDE8FC70308}"/>
              </a:ext>
            </a:extLst>
          </p:cNvPr>
          <p:cNvSpPr/>
          <p:nvPr/>
        </p:nvSpPr>
        <p:spPr>
          <a:xfrm>
            <a:off x="9677400" y="495300"/>
            <a:ext cx="11383270" cy="2243164"/>
          </a:xfrm>
          <a:prstGeom prst="flowChartTerminator">
            <a:avLst/>
          </a:prstGeom>
          <a:solidFill>
            <a:srgbClr val="76A3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36">
            <a:extLst>
              <a:ext uri="{FF2B5EF4-FFF2-40B4-BE49-F238E27FC236}">
                <a16:creationId xmlns:a16="http://schemas.microsoft.com/office/drawing/2014/main" id="{E3CAE045-595C-AB05-2022-04B59A8D35B2}"/>
              </a:ext>
            </a:extLst>
          </p:cNvPr>
          <p:cNvSpPr txBox="1"/>
          <p:nvPr/>
        </p:nvSpPr>
        <p:spPr>
          <a:xfrm>
            <a:off x="10591800" y="1181100"/>
            <a:ext cx="7066167" cy="970266"/>
          </a:xfrm>
          <a:prstGeom prst="rect">
            <a:avLst/>
          </a:prstGeom>
        </p:spPr>
        <p:txBody>
          <a:bodyPr wrap="square" lIns="0" tIns="0" rIns="0" bIns="0" rtlCol="0" anchor="t">
            <a:spAutoFit/>
          </a:bodyPr>
          <a:lstStyle/>
          <a:p>
            <a:pPr marL="0" marR="0" lvl="0" indent="0" algn="l" defTabSz="914400" rtl="0" eaLnBrk="1" fontAlgn="auto" latinLnBrk="0" hangingPunct="1">
              <a:lnSpc>
                <a:spcPts val="7475"/>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Effra"/>
                <a:ea typeface="Effra"/>
                <a:cs typeface="Effra"/>
                <a:sym typeface="Effra"/>
              </a:rPr>
              <a:t>Web Resources</a:t>
            </a:r>
          </a:p>
        </p:txBody>
      </p:sp>
    </p:spTree>
    <p:extLst>
      <p:ext uri="{BB962C8B-B14F-4D97-AF65-F5344CB8AC3E}">
        <p14:creationId xmlns:p14="http://schemas.microsoft.com/office/powerpoint/2010/main" val="3741801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2F596-3DB5-1E95-C232-FD9EA64D0E37}"/>
            </a:ext>
          </a:extLst>
        </p:cNvPr>
        <p:cNvGrpSpPr/>
        <p:nvPr/>
      </p:nvGrpSpPr>
      <p:grpSpPr>
        <a:xfrm>
          <a:off x="0" y="0"/>
          <a:ext cx="0" cy="0"/>
          <a:chOff x="0" y="0"/>
          <a:chExt cx="0" cy="0"/>
        </a:xfrm>
      </p:grpSpPr>
      <p:sp>
        <p:nvSpPr>
          <p:cNvPr id="23" name="Freeform 2">
            <a:extLst>
              <a:ext uri="{FF2B5EF4-FFF2-40B4-BE49-F238E27FC236}">
                <a16:creationId xmlns:a16="http://schemas.microsoft.com/office/drawing/2014/main" id="{CC22157F-2022-37C7-F405-CF4CD7BAFAB2}"/>
              </a:ext>
            </a:extLst>
          </p:cNvPr>
          <p:cNvSpPr/>
          <p:nvPr/>
        </p:nvSpPr>
        <p:spPr>
          <a:xfrm>
            <a:off x="-426658" y="5742677"/>
            <a:ext cx="19490417" cy="4840120"/>
          </a:xfrm>
          <a:custGeom>
            <a:avLst/>
            <a:gdLst/>
            <a:ahLst/>
            <a:cxnLst/>
            <a:rect l="l" t="t" r="r" b="b"/>
            <a:pathLst>
              <a:path w="19490417" h="4840120">
                <a:moveTo>
                  <a:pt x="0" y="0"/>
                </a:moveTo>
                <a:lnTo>
                  <a:pt x="19490417" y="0"/>
                </a:lnTo>
                <a:lnTo>
                  <a:pt x="19490417" y="4840120"/>
                </a:lnTo>
                <a:lnTo>
                  <a:pt x="0" y="4840120"/>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84EA721B-A2D8-56A8-4F29-CFC713C59C23}"/>
              </a:ext>
            </a:extLst>
          </p:cNvPr>
          <p:cNvPicPr>
            <a:picLocks noChangeAspect="1"/>
          </p:cNvPicPr>
          <p:nvPr/>
        </p:nvPicPr>
        <p:blipFill>
          <a:blip r:embed="rId4"/>
          <a:srcRect r="40591"/>
          <a:stretch>
            <a:fillRect/>
          </a:stretch>
        </p:blipFill>
        <p:spPr>
          <a:xfrm>
            <a:off x="0" y="-190500"/>
            <a:ext cx="5897880" cy="11670587"/>
          </a:xfrm>
          <a:prstGeom prst="rect">
            <a:avLst/>
          </a:prstGeom>
        </p:spPr>
      </p:pic>
      <p:sp>
        <p:nvSpPr>
          <p:cNvPr id="7" name="Freeform 7">
            <a:extLst>
              <a:ext uri="{FF2B5EF4-FFF2-40B4-BE49-F238E27FC236}">
                <a16:creationId xmlns:a16="http://schemas.microsoft.com/office/drawing/2014/main" id="{87B98477-06D6-5B37-1B0D-405360E1D232}"/>
              </a:ext>
            </a:extLst>
          </p:cNvPr>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22">
            <a:extLst>
              <a:ext uri="{FF2B5EF4-FFF2-40B4-BE49-F238E27FC236}">
                <a16:creationId xmlns:a16="http://schemas.microsoft.com/office/drawing/2014/main" id="{F7879223-73EF-DA5C-FFF9-A010C62C4447}"/>
              </a:ext>
            </a:extLst>
          </p:cNvPr>
          <p:cNvGrpSpPr/>
          <p:nvPr/>
        </p:nvGrpSpPr>
        <p:grpSpPr>
          <a:xfrm>
            <a:off x="-781475" y="-88891"/>
            <a:ext cx="9322564" cy="2329997"/>
            <a:chOff x="0" y="-57150"/>
            <a:chExt cx="851951" cy="201637"/>
          </a:xfrm>
        </p:grpSpPr>
        <p:sp>
          <p:nvSpPr>
            <p:cNvPr id="9" name="Freeform 23">
              <a:extLst>
                <a:ext uri="{FF2B5EF4-FFF2-40B4-BE49-F238E27FC236}">
                  <a16:creationId xmlns:a16="http://schemas.microsoft.com/office/drawing/2014/main" id="{201BC8AC-E8A6-E3AB-29F6-D87F5D3B8461}"/>
                </a:ext>
              </a:extLst>
            </p:cNvPr>
            <p:cNvSpPr/>
            <p:nvPr/>
          </p:nvSpPr>
          <p:spPr>
            <a:xfrm>
              <a:off x="0" y="-39566"/>
              <a:ext cx="851951" cy="144487"/>
            </a:xfrm>
            <a:custGeom>
              <a:avLst/>
              <a:gdLst/>
              <a:ahLst/>
              <a:cxnLst/>
              <a:rect l="l" t="t" r="r" b="b"/>
              <a:pathLst>
                <a:path w="851951" h="144487">
                  <a:moveTo>
                    <a:pt x="72244" y="0"/>
                  </a:moveTo>
                  <a:lnTo>
                    <a:pt x="779708" y="0"/>
                  </a:lnTo>
                  <a:cubicBezTo>
                    <a:pt x="819607" y="0"/>
                    <a:pt x="851951" y="32345"/>
                    <a:pt x="851951" y="72244"/>
                  </a:cubicBezTo>
                  <a:lnTo>
                    <a:pt x="851951" y="72244"/>
                  </a:lnTo>
                  <a:cubicBezTo>
                    <a:pt x="851951" y="91404"/>
                    <a:pt x="844340" y="109779"/>
                    <a:pt x="830792" y="123328"/>
                  </a:cubicBezTo>
                  <a:cubicBezTo>
                    <a:pt x="817243" y="136876"/>
                    <a:pt x="798868" y="144487"/>
                    <a:pt x="779708" y="144487"/>
                  </a:cubicBezTo>
                  <a:lnTo>
                    <a:pt x="72244" y="144487"/>
                  </a:lnTo>
                  <a:cubicBezTo>
                    <a:pt x="32345" y="144487"/>
                    <a:pt x="0" y="112143"/>
                    <a:pt x="0" y="72244"/>
                  </a:cubicBezTo>
                  <a:lnTo>
                    <a:pt x="0" y="72244"/>
                  </a:lnTo>
                  <a:cubicBezTo>
                    <a:pt x="0" y="32345"/>
                    <a:pt x="32345" y="0"/>
                    <a:pt x="72244" y="0"/>
                  </a:cubicBezTo>
                  <a:close/>
                </a:path>
              </a:pathLst>
            </a:custGeom>
            <a:solidFill>
              <a:srgbClr val="6B99D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24">
              <a:extLst>
                <a:ext uri="{FF2B5EF4-FFF2-40B4-BE49-F238E27FC236}">
                  <a16:creationId xmlns:a16="http://schemas.microsoft.com/office/drawing/2014/main" id="{345B84E6-311A-1164-B2FD-38C8E2C1BBF9}"/>
                </a:ext>
              </a:extLst>
            </p:cNvPr>
            <p:cNvSpPr txBox="1"/>
            <p:nvPr/>
          </p:nvSpPr>
          <p:spPr>
            <a:xfrm>
              <a:off x="0" y="-57150"/>
              <a:ext cx="851951" cy="201637"/>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0">
            <a:extLst>
              <a:ext uri="{FF2B5EF4-FFF2-40B4-BE49-F238E27FC236}">
                <a16:creationId xmlns:a16="http://schemas.microsoft.com/office/drawing/2014/main" id="{E4F84F4C-300D-F082-50E4-57C6FF7CC4C4}"/>
              </a:ext>
            </a:extLst>
          </p:cNvPr>
          <p:cNvGrpSpPr/>
          <p:nvPr/>
        </p:nvGrpSpPr>
        <p:grpSpPr>
          <a:xfrm>
            <a:off x="256132" y="3867925"/>
            <a:ext cx="5384010" cy="5991720"/>
            <a:chOff x="96944" y="3867925"/>
            <a:chExt cx="5384010" cy="5991720"/>
          </a:xfrm>
        </p:grpSpPr>
        <p:sp>
          <p:nvSpPr>
            <p:cNvPr id="12" name="TextBox 11">
              <a:extLst>
                <a:ext uri="{FF2B5EF4-FFF2-40B4-BE49-F238E27FC236}">
                  <a16:creationId xmlns:a16="http://schemas.microsoft.com/office/drawing/2014/main" id="{C0F64CC1-BD1B-05B3-5D14-FC79C1616BEB}"/>
                </a:ext>
              </a:extLst>
            </p:cNvPr>
            <p:cNvSpPr txBox="1"/>
            <p:nvPr/>
          </p:nvSpPr>
          <p:spPr>
            <a:xfrm>
              <a:off x="96944" y="9151759"/>
              <a:ext cx="533305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Effra" panose="020B0603020203020204" pitchFamily="34" charset="0"/>
                  <a:ea typeface="+mn-ea"/>
                  <a:cs typeface="+mn-cs"/>
                </a:rPr>
                <a:t>For Clubs &amp; Members </a:t>
              </a:r>
            </a:p>
          </p:txBody>
        </p:sp>
        <p:sp>
          <p:nvSpPr>
            <p:cNvPr id="13" name="TextBox 12">
              <a:extLst>
                <a:ext uri="{FF2B5EF4-FFF2-40B4-BE49-F238E27FC236}">
                  <a16:creationId xmlns:a16="http://schemas.microsoft.com/office/drawing/2014/main" id="{31E30A7C-0866-BC23-521B-D44BAF18C67F}"/>
                </a:ext>
              </a:extLst>
            </p:cNvPr>
            <p:cNvSpPr txBox="1"/>
            <p:nvPr/>
          </p:nvSpPr>
          <p:spPr>
            <a:xfrm>
              <a:off x="96944" y="6634956"/>
              <a:ext cx="533305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Effra" panose="020B0603020203020204" pitchFamily="34" charset="0"/>
                  <a:ea typeface="+mn-ea"/>
                  <a:cs typeface="+mn-cs"/>
                </a:rPr>
                <a:t>Federation Info</a:t>
              </a:r>
            </a:p>
          </p:txBody>
        </p:sp>
        <p:sp>
          <p:nvSpPr>
            <p:cNvPr id="14" name="TextBox 13">
              <a:extLst>
                <a:ext uri="{FF2B5EF4-FFF2-40B4-BE49-F238E27FC236}">
                  <a16:creationId xmlns:a16="http://schemas.microsoft.com/office/drawing/2014/main" id="{2D9F01CB-4610-4D31-EC80-5F86A643D968}"/>
                </a:ext>
              </a:extLst>
            </p:cNvPr>
            <p:cNvSpPr txBox="1"/>
            <p:nvPr/>
          </p:nvSpPr>
          <p:spPr>
            <a:xfrm>
              <a:off x="147897" y="3867925"/>
              <a:ext cx="533305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Effra" panose="020B0603020203020204" pitchFamily="34" charset="0"/>
                  <a:ea typeface="+mn-ea"/>
                  <a:cs typeface="+mn-cs"/>
                </a:rPr>
                <a:t>Key Messaging</a:t>
              </a:r>
            </a:p>
          </p:txBody>
        </p:sp>
      </p:grpSp>
      <p:sp>
        <p:nvSpPr>
          <p:cNvPr id="19" name="TextBox 25">
            <a:extLst>
              <a:ext uri="{FF2B5EF4-FFF2-40B4-BE49-F238E27FC236}">
                <a16:creationId xmlns:a16="http://schemas.microsoft.com/office/drawing/2014/main" id="{4B4AEC8A-2122-C528-4BEC-384873803580}"/>
              </a:ext>
            </a:extLst>
          </p:cNvPr>
          <p:cNvSpPr txBox="1"/>
          <p:nvPr/>
        </p:nvSpPr>
        <p:spPr>
          <a:xfrm>
            <a:off x="603387" y="-419100"/>
            <a:ext cx="7097110" cy="1975028"/>
          </a:xfrm>
          <a:prstGeom prst="rect">
            <a:avLst/>
          </a:prstGeom>
        </p:spPr>
        <p:txBody>
          <a:bodyPr wrap="square" lIns="0" tIns="0" rIns="0" bIns="0" rtlCol="0" anchor="t">
            <a:spAutoFit/>
          </a:bodyPr>
          <a:lstStyle/>
          <a:p>
            <a:pPr marL="0" marR="0" lvl="0" indent="0" algn="l" defTabSz="914400" rtl="0" eaLnBrk="1" fontAlgn="auto" latinLnBrk="0" hangingPunct="1">
              <a:lnSpc>
                <a:spcPts val="18366"/>
              </a:lnSpc>
              <a:spcBef>
                <a:spcPct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Effra" panose="020B0603020203020204" pitchFamily="34" charset="0"/>
                <a:ea typeface="+mn-ea"/>
                <a:cs typeface="+mn-cs"/>
              </a:rPr>
              <a:t>SIA Strategic Plan</a:t>
            </a:r>
          </a:p>
        </p:txBody>
      </p:sp>
      <p:pic>
        <p:nvPicPr>
          <p:cNvPr id="27" name="Picture 26">
            <a:extLst>
              <a:ext uri="{FF2B5EF4-FFF2-40B4-BE49-F238E27FC236}">
                <a16:creationId xmlns:a16="http://schemas.microsoft.com/office/drawing/2014/main" id="{6E4998A6-BF84-FCFC-7522-4B55D4D9E6EF}"/>
              </a:ext>
            </a:extLst>
          </p:cNvPr>
          <p:cNvPicPr>
            <a:picLocks noChangeAspect="1"/>
          </p:cNvPicPr>
          <p:nvPr/>
        </p:nvPicPr>
        <p:blipFill>
          <a:blip r:embed="rId6"/>
          <a:stretch>
            <a:fillRect/>
          </a:stretch>
        </p:blipFill>
        <p:spPr>
          <a:xfrm>
            <a:off x="9123694" y="994783"/>
            <a:ext cx="6373114" cy="8297433"/>
          </a:xfrm>
          <a:prstGeom prst="rect">
            <a:avLst/>
          </a:prstGeom>
          <a:ln>
            <a:solidFill>
              <a:schemeClr val="bg1">
                <a:lumMod val="65000"/>
              </a:schemeClr>
            </a:solidFill>
          </a:ln>
        </p:spPr>
      </p:pic>
      <p:sp>
        <p:nvSpPr>
          <p:cNvPr id="18" name="Arrow: Right 17">
            <a:extLst>
              <a:ext uri="{FF2B5EF4-FFF2-40B4-BE49-F238E27FC236}">
                <a16:creationId xmlns:a16="http://schemas.microsoft.com/office/drawing/2014/main" id="{D584C382-9A12-FD21-3498-04906245D77A}"/>
              </a:ext>
            </a:extLst>
          </p:cNvPr>
          <p:cNvSpPr/>
          <p:nvPr/>
        </p:nvSpPr>
        <p:spPr>
          <a:xfrm rot="16200000">
            <a:off x="2090454" y="7546037"/>
            <a:ext cx="1664412" cy="1318492"/>
          </a:xfrm>
          <a:prstGeom prst="rightArrow">
            <a:avLst/>
          </a:prstGeom>
          <a:solidFill>
            <a:srgbClr val="6B99D1"/>
          </a:solidFill>
          <a:ln>
            <a:solidFill>
              <a:srgbClr val="1A34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1" name="Arrow: Right 20">
            <a:extLst>
              <a:ext uri="{FF2B5EF4-FFF2-40B4-BE49-F238E27FC236}">
                <a16:creationId xmlns:a16="http://schemas.microsoft.com/office/drawing/2014/main" id="{BDA58C52-737E-977E-CD8B-B07D2DE2B0A2}"/>
              </a:ext>
            </a:extLst>
          </p:cNvPr>
          <p:cNvSpPr/>
          <p:nvPr/>
        </p:nvSpPr>
        <p:spPr>
          <a:xfrm rot="16200000">
            <a:off x="2090454" y="4860417"/>
            <a:ext cx="1664412" cy="1318492"/>
          </a:xfrm>
          <a:prstGeom prst="rightArrow">
            <a:avLst/>
          </a:prstGeom>
          <a:solidFill>
            <a:srgbClr val="6B99D1"/>
          </a:solidFill>
          <a:ln>
            <a:solidFill>
              <a:srgbClr val="1A34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4" name="Arrow: Right 23">
            <a:extLst>
              <a:ext uri="{FF2B5EF4-FFF2-40B4-BE49-F238E27FC236}">
                <a16:creationId xmlns:a16="http://schemas.microsoft.com/office/drawing/2014/main" id="{88A831F7-E128-3BBF-E341-6196B3D0B6A1}"/>
              </a:ext>
            </a:extLst>
          </p:cNvPr>
          <p:cNvSpPr/>
          <p:nvPr/>
        </p:nvSpPr>
        <p:spPr>
          <a:xfrm rot="16200000">
            <a:off x="2090454" y="2268461"/>
            <a:ext cx="1664412" cy="1318492"/>
          </a:xfrm>
          <a:prstGeom prst="rightArrow">
            <a:avLst/>
          </a:prstGeom>
          <a:solidFill>
            <a:srgbClr val="6B99D1"/>
          </a:solidFill>
          <a:ln>
            <a:solidFill>
              <a:srgbClr val="1A34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157928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8BCF1-9910-C58B-8480-1E483511049F}"/>
            </a:ext>
          </a:extLst>
        </p:cNvPr>
        <p:cNvGrpSpPr/>
        <p:nvPr/>
      </p:nvGrpSpPr>
      <p:grpSpPr>
        <a:xfrm>
          <a:off x="0" y="0"/>
          <a:ext cx="0" cy="0"/>
          <a:chOff x="0" y="0"/>
          <a:chExt cx="0" cy="0"/>
        </a:xfrm>
      </p:grpSpPr>
      <p:sp>
        <p:nvSpPr>
          <p:cNvPr id="23" name="Freeform 2">
            <a:extLst>
              <a:ext uri="{FF2B5EF4-FFF2-40B4-BE49-F238E27FC236}">
                <a16:creationId xmlns:a16="http://schemas.microsoft.com/office/drawing/2014/main" id="{F17E5E86-2041-A8E5-6BB3-ED08087FAB92}"/>
              </a:ext>
            </a:extLst>
          </p:cNvPr>
          <p:cNvSpPr/>
          <p:nvPr/>
        </p:nvSpPr>
        <p:spPr>
          <a:xfrm>
            <a:off x="-601209" y="5794472"/>
            <a:ext cx="19490417" cy="4840120"/>
          </a:xfrm>
          <a:custGeom>
            <a:avLst/>
            <a:gdLst/>
            <a:ahLst/>
            <a:cxnLst/>
            <a:rect l="l" t="t" r="r" b="b"/>
            <a:pathLst>
              <a:path w="19490417" h="4840120">
                <a:moveTo>
                  <a:pt x="0" y="0"/>
                </a:moveTo>
                <a:lnTo>
                  <a:pt x="19490417" y="0"/>
                </a:lnTo>
                <a:lnTo>
                  <a:pt x="19490417" y="4840120"/>
                </a:lnTo>
                <a:lnTo>
                  <a:pt x="0" y="4840120"/>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27" name="Picture 26">
            <a:extLst>
              <a:ext uri="{FF2B5EF4-FFF2-40B4-BE49-F238E27FC236}">
                <a16:creationId xmlns:a16="http://schemas.microsoft.com/office/drawing/2014/main" id="{9744F93F-A12D-2D22-1436-09BF58EABA5F}"/>
              </a:ext>
            </a:extLst>
          </p:cNvPr>
          <p:cNvPicPr>
            <a:picLocks noChangeAspect="1"/>
          </p:cNvPicPr>
          <p:nvPr/>
        </p:nvPicPr>
        <p:blipFill>
          <a:blip r:embed="rId4"/>
          <a:srcRect r="40591"/>
          <a:stretch>
            <a:fillRect/>
          </a:stretch>
        </p:blipFill>
        <p:spPr>
          <a:xfrm>
            <a:off x="0" y="0"/>
            <a:ext cx="5897880" cy="11480087"/>
          </a:xfrm>
          <a:prstGeom prst="rect">
            <a:avLst/>
          </a:prstGeom>
        </p:spPr>
      </p:pic>
      <p:sp>
        <p:nvSpPr>
          <p:cNvPr id="7" name="Freeform 7">
            <a:extLst>
              <a:ext uri="{FF2B5EF4-FFF2-40B4-BE49-F238E27FC236}">
                <a16:creationId xmlns:a16="http://schemas.microsoft.com/office/drawing/2014/main" id="{5585130A-DF03-9C67-C9FC-BE8157641F3B}"/>
              </a:ext>
            </a:extLst>
          </p:cNvPr>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1" name="Group 10">
            <a:extLst>
              <a:ext uri="{FF2B5EF4-FFF2-40B4-BE49-F238E27FC236}">
                <a16:creationId xmlns:a16="http://schemas.microsoft.com/office/drawing/2014/main" id="{466D8873-C2F5-2A46-A8F2-B1026AE4D3EA}"/>
              </a:ext>
            </a:extLst>
          </p:cNvPr>
          <p:cNvGrpSpPr/>
          <p:nvPr/>
        </p:nvGrpSpPr>
        <p:grpSpPr>
          <a:xfrm>
            <a:off x="256132" y="2151924"/>
            <a:ext cx="5384010" cy="7707721"/>
            <a:chOff x="96944" y="2151924"/>
            <a:chExt cx="5384010" cy="7707721"/>
          </a:xfrm>
        </p:grpSpPr>
        <p:sp>
          <p:nvSpPr>
            <p:cNvPr id="12" name="TextBox 11">
              <a:extLst>
                <a:ext uri="{FF2B5EF4-FFF2-40B4-BE49-F238E27FC236}">
                  <a16:creationId xmlns:a16="http://schemas.microsoft.com/office/drawing/2014/main" id="{893BC4D0-3BB5-0C18-F04C-57285B89EAD6}"/>
                </a:ext>
              </a:extLst>
            </p:cNvPr>
            <p:cNvSpPr txBox="1"/>
            <p:nvPr/>
          </p:nvSpPr>
          <p:spPr>
            <a:xfrm>
              <a:off x="96944" y="9151759"/>
              <a:ext cx="533305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Effra" panose="020B0603020203020204" pitchFamily="34" charset="0"/>
                  <a:ea typeface="+mn-ea"/>
                  <a:cs typeface="+mn-cs"/>
                </a:rPr>
                <a:t>For Clubs &amp; Members </a:t>
              </a:r>
            </a:p>
          </p:txBody>
        </p:sp>
        <p:sp>
          <p:nvSpPr>
            <p:cNvPr id="13" name="TextBox 12">
              <a:extLst>
                <a:ext uri="{FF2B5EF4-FFF2-40B4-BE49-F238E27FC236}">
                  <a16:creationId xmlns:a16="http://schemas.microsoft.com/office/drawing/2014/main" id="{25398D2F-6DFD-66A0-B287-20708FA7BA0A}"/>
                </a:ext>
              </a:extLst>
            </p:cNvPr>
            <p:cNvSpPr txBox="1"/>
            <p:nvPr/>
          </p:nvSpPr>
          <p:spPr>
            <a:xfrm>
              <a:off x="96944" y="6634956"/>
              <a:ext cx="533305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Effra" panose="020B0603020203020204" pitchFamily="34" charset="0"/>
                  <a:ea typeface="+mn-ea"/>
                  <a:cs typeface="+mn-cs"/>
                </a:rPr>
                <a:t>For Clubs</a:t>
              </a:r>
            </a:p>
          </p:txBody>
        </p:sp>
        <p:sp>
          <p:nvSpPr>
            <p:cNvPr id="14" name="TextBox 13">
              <a:extLst>
                <a:ext uri="{FF2B5EF4-FFF2-40B4-BE49-F238E27FC236}">
                  <a16:creationId xmlns:a16="http://schemas.microsoft.com/office/drawing/2014/main" id="{22AC5BD5-7E57-AD30-C2AB-E346184CA9E1}"/>
                </a:ext>
              </a:extLst>
            </p:cNvPr>
            <p:cNvSpPr txBox="1"/>
            <p:nvPr/>
          </p:nvSpPr>
          <p:spPr>
            <a:xfrm>
              <a:off x="147897" y="3867925"/>
              <a:ext cx="533305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Effra" panose="020B0603020203020204" pitchFamily="34" charset="0"/>
                  <a:ea typeface="+mn-ea"/>
                  <a:cs typeface="+mn-cs"/>
                </a:rPr>
                <a:t>Club Administration</a:t>
              </a:r>
            </a:p>
          </p:txBody>
        </p:sp>
        <p:sp>
          <p:nvSpPr>
            <p:cNvPr id="15" name="Arrow: Right 14">
              <a:extLst>
                <a:ext uri="{FF2B5EF4-FFF2-40B4-BE49-F238E27FC236}">
                  <a16:creationId xmlns:a16="http://schemas.microsoft.com/office/drawing/2014/main" id="{90CEEEBF-564B-C4DB-5E84-F44B3F4EB77C}"/>
                </a:ext>
              </a:extLst>
            </p:cNvPr>
            <p:cNvSpPr/>
            <p:nvPr/>
          </p:nvSpPr>
          <p:spPr>
            <a:xfrm rot="16200000">
              <a:off x="1931266" y="7602460"/>
              <a:ext cx="1664412" cy="1318492"/>
            </a:xfrm>
            <a:prstGeom prst="rightArrow">
              <a:avLst/>
            </a:prstGeom>
            <a:solidFill>
              <a:srgbClr val="6B99D1"/>
            </a:solidFill>
            <a:ln>
              <a:solidFill>
                <a:srgbClr val="1A34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6" name="Arrow: Right 15">
              <a:extLst>
                <a:ext uri="{FF2B5EF4-FFF2-40B4-BE49-F238E27FC236}">
                  <a16:creationId xmlns:a16="http://schemas.microsoft.com/office/drawing/2014/main" id="{0ECC9656-4C91-DE82-7A0B-6C80A34B0933}"/>
                </a:ext>
              </a:extLst>
            </p:cNvPr>
            <p:cNvSpPr/>
            <p:nvPr/>
          </p:nvSpPr>
          <p:spPr>
            <a:xfrm rot="16200000">
              <a:off x="1931266" y="4916840"/>
              <a:ext cx="1664412" cy="1318492"/>
            </a:xfrm>
            <a:prstGeom prst="rightArrow">
              <a:avLst/>
            </a:prstGeom>
            <a:solidFill>
              <a:srgbClr val="6B99D1"/>
            </a:solidFill>
            <a:ln>
              <a:solidFill>
                <a:srgbClr val="1A34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7" name="Arrow: Right 16">
              <a:extLst>
                <a:ext uri="{FF2B5EF4-FFF2-40B4-BE49-F238E27FC236}">
                  <a16:creationId xmlns:a16="http://schemas.microsoft.com/office/drawing/2014/main" id="{194C9935-9646-BC2E-91B1-262E7E4594FF}"/>
                </a:ext>
              </a:extLst>
            </p:cNvPr>
            <p:cNvSpPr/>
            <p:nvPr/>
          </p:nvSpPr>
          <p:spPr>
            <a:xfrm rot="16200000">
              <a:off x="1931266" y="2324884"/>
              <a:ext cx="1664412" cy="1318492"/>
            </a:xfrm>
            <a:prstGeom prst="rightArrow">
              <a:avLst/>
            </a:prstGeom>
            <a:solidFill>
              <a:srgbClr val="6B99D1"/>
            </a:solidFill>
            <a:ln>
              <a:solidFill>
                <a:srgbClr val="1A34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8" name="Picture 7">
            <a:extLst>
              <a:ext uri="{FF2B5EF4-FFF2-40B4-BE49-F238E27FC236}">
                <a16:creationId xmlns:a16="http://schemas.microsoft.com/office/drawing/2014/main" id="{76DCF309-393C-039B-DD87-602EE5A9C4B8}"/>
              </a:ext>
            </a:extLst>
          </p:cNvPr>
          <p:cNvPicPr>
            <a:picLocks noChangeAspect="1"/>
          </p:cNvPicPr>
          <p:nvPr/>
        </p:nvPicPr>
        <p:blipFill>
          <a:blip r:embed="rId6"/>
          <a:stretch>
            <a:fillRect/>
          </a:stretch>
        </p:blipFill>
        <p:spPr>
          <a:xfrm>
            <a:off x="10086894" y="1255932"/>
            <a:ext cx="6458851" cy="8240275"/>
          </a:xfrm>
          <a:prstGeom prst="rect">
            <a:avLst/>
          </a:prstGeom>
          <a:ln>
            <a:solidFill>
              <a:schemeClr val="bg1">
                <a:lumMod val="65000"/>
              </a:schemeClr>
            </a:solidFill>
          </a:ln>
        </p:spPr>
      </p:pic>
      <p:grpSp>
        <p:nvGrpSpPr>
          <p:cNvPr id="18" name="Group 22">
            <a:extLst>
              <a:ext uri="{FF2B5EF4-FFF2-40B4-BE49-F238E27FC236}">
                <a16:creationId xmlns:a16="http://schemas.microsoft.com/office/drawing/2014/main" id="{AABF0702-489B-4B5E-5BC9-35DD132F83E0}"/>
              </a:ext>
            </a:extLst>
          </p:cNvPr>
          <p:cNvGrpSpPr/>
          <p:nvPr/>
        </p:nvGrpSpPr>
        <p:grpSpPr>
          <a:xfrm>
            <a:off x="-1295400" y="93148"/>
            <a:ext cx="11049000" cy="2329997"/>
            <a:chOff x="0" y="-57150"/>
            <a:chExt cx="851951" cy="201637"/>
          </a:xfrm>
        </p:grpSpPr>
        <p:sp>
          <p:nvSpPr>
            <p:cNvPr id="20" name="Freeform 23">
              <a:extLst>
                <a:ext uri="{FF2B5EF4-FFF2-40B4-BE49-F238E27FC236}">
                  <a16:creationId xmlns:a16="http://schemas.microsoft.com/office/drawing/2014/main" id="{A7601B1A-884E-5F7A-D828-695518747557}"/>
                </a:ext>
              </a:extLst>
            </p:cNvPr>
            <p:cNvSpPr/>
            <p:nvPr/>
          </p:nvSpPr>
          <p:spPr>
            <a:xfrm>
              <a:off x="0" y="-39566"/>
              <a:ext cx="851951" cy="144487"/>
            </a:xfrm>
            <a:custGeom>
              <a:avLst/>
              <a:gdLst/>
              <a:ahLst/>
              <a:cxnLst/>
              <a:rect l="l" t="t" r="r" b="b"/>
              <a:pathLst>
                <a:path w="851951" h="144487">
                  <a:moveTo>
                    <a:pt x="72244" y="0"/>
                  </a:moveTo>
                  <a:lnTo>
                    <a:pt x="779708" y="0"/>
                  </a:lnTo>
                  <a:cubicBezTo>
                    <a:pt x="819607" y="0"/>
                    <a:pt x="851951" y="32345"/>
                    <a:pt x="851951" y="72244"/>
                  </a:cubicBezTo>
                  <a:lnTo>
                    <a:pt x="851951" y="72244"/>
                  </a:lnTo>
                  <a:cubicBezTo>
                    <a:pt x="851951" y="91404"/>
                    <a:pt x="844340" y="109779"/>
                    <a:pt x="830792" y="123328"/>
                  </a:cubicBezTo>
                  <a:cubicBezTo>
                    <a:pt x="817243" y="136876"/>
                    <a:pt x="798868" y="144487"/>
                    <a:pt x="779708" y="144487"/>
                  </a:cubicBezTo>
                  <a:lnTo>
                    <a:pt x="72244" y="144487"/>
                  </a:lnTo>
                  <a:cubicBezTo>
                    <a:pt x="32345" y="144487"/>
                    <a:pt x="0" y="112143"/>
                    <a:pt x="0" y="72244"/>
                  </a:cubicBezTo>
                  <a:lnTo>
                    <a:pt x="0" y="72244"/>
                  </a:lnTo>
                  <a:cubicBezTo>
                    <a:pt x="0" y="32345"/>
                    <a:pt x="32345" y="0"/>
                    <a:pt x="72244" y="0"/>
                  </a:cubicBezTo>
                  <a:close/>
                </a:path>
              </a:pathLst>
            </a:custGeom>
            <a:solidFill>
              <a:srgbClr val="6B99D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4">
              <a:extLst>
                <a:ext uri="{FF2B5EF4-FFF2-40B4-BE49-F238E27FC236}">
                  <a16:creationId xmlns:a16="http://schemas.microsoft.com/office/drawing/2014/main" id="{F771DC90-B859-5231-60CF-F4CCCE1BD9FF}"/>
                </a:ext>
              </a:extLst>
            </p:cNvPr>
            <p:cNvSpPr txBox="1"/>
            <p:nvPr/>
          </p:nvSpPr>
          <p:spPr>
            <a:xfrm>
              <a:off x="0" y="-57150"/>
              <a:ext cx="851951" cy="201637"/>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9" name="TextBox 25">
            <a:extLst>
              <a:ext uri="{FF2B5EF4-FFF2-40B4-BE49-F238E27FC236}">
                <a16:creationId xmlns:a16="http://schemas.microsoft.com/office/drawing/2014/main" id="{44AF816B-6974-8DD9-89C0-5A11B9A24C22}"/>
              </a:ext>
            </a:extLst>
          </p:cNvPr>
          <p:cNvSpPr txBox="1"/>
          <p:nvPr/>
        </p:nvSpPr>
        <p:spPr>
          <a:xfrm>
            <a:off x="374787" y="571500"/>
            <a:ext cx="9683613" cy="830997"/>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Effra" panose="020B0603020203020204" pitchFamily="34" charset="0"/>
                <a:ea typeface="+mn-ea"/>
                <a:cs typeface="+mn-cs"/>
              </a:rPr>
              <a:t>Club Roadmap &amp; Metrics</a:t>
            </a:r>
          </a:p>
        </p:txBody>
      </p:sp>
    </p:spTree>
    <p:extLst>
      <p:ext uri="{BB962C8B-B14F-4D97-AF65-F5344CB8AC3E}">
        <p14:creationId xmlns:p14="http://schemas.microsoft.com/office/powerpoint/2010/main" val="1310048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gradFill rotWithShape="1">
          <a:gsLst>
            <a:gs pos="0">
              <a:srgbClr val="6599D1">
                <a:alpha val="100000"/>
              </a:srgbClr>
            </a:gs>
            <a:gs pos="100000">
              <a:srgbClr val="DB5E5B">
                <a:alpha val="100000"/>
              </a:srgbClr>
            </a:gs>
          </a:gsLst>
          <a:lin ang="0"/>
        </a:gradFill>
        <a:effectLst/>
      </p:bgPr>
    </p:bg>
    <p:spTree>
      <p:nvGrpSpPr>
        <p:cNvPr id="1" name="">
          <a:extLst>
            <a:ext uri="{FF2B5EF4-FFF2-40B4-BE49-F238E27FC236}">
              <a16:creationId xmlns:a16="http://schemas.microsoft.com/office/drawing/2014/main" id="{6F6B51B1-B16B-B0D5-84A6-4DA44AEA9CC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14C6B49-ACA3-972D-3720-BD18980A7E3E}"/>
              </a:ext>
            </a:extLst>
          </p:cNvPr>
          <p:cNvPicPr>
            <a:picLocks noChangeAspect="1"/>
          </p:cNvPicPr>
          <p:nvPr/>
        </p:nvPicPr>
        <p:blipFill>
          <a:blip r:embed="rId3"/>
          <a:stretch>
            <a:fillRect/>
          </a:stretch>
        </p:blipFill>
        <p:spPr>
          <a:xfrm rot="10800000">
            <a:off x="-2" y="8710"/>
            <a:ext cx="18303510" cy="10278290"/>
          </a:xfrm>
          <a:prstGeom prst="rect">
            <a:avLst/>
          </a:prstGeom>
        </p:spPr>
      </p:pic>
      <p:sp>
        <p:nvSpPr>
          <p:cNvPr id="4" name="Freeform 5">
            <a:extLst>
              <a:ext uri="{FF2B5EF4-FFF2-40B4-BE49-F238E27FC236}">
                <a16:creationId xmlns:a16="http://schemas.microsoft.com/office/drawing/2014/main" id="{1B38E5D5-EBE1-255F-4390-FCC2915EDC6F}"/>
              </a:ext>
            </a:extLst>
          </p:cNvPr>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E0FB3B11-1F91-C7EB-44DE-1EE30B2AE67F}"/>
              </a:ext>
            </a:extLst>
          </p:cNvPr>
          <p:cNvPicPr>
            <a:picLocks noChangeAspect="1"/>
          </p:cNvPicPr>
          <p:nvPr/>
        </p:nvPicPr>
        <p:blipFill>
          <a:blip r:embed="rId5"/>
          <a:stretch>
            <a:fillRect/>
          </a:stretch>
        </p:blipFill>
        <p:spPr>
          <a:xfrm>
            <a:off x="1321567" y="456526"/>
            <a:ext cx="10972800" cy="8916299"/>
          </a:xfrm>
          <a:prstGeom prst="rect">
            <a:avLst/>
          </a:prstGeom>
        </p:spPr>
      </p:pic>
      <p:grpSp>
        <p:nvGrpSpPr>
          <p:cNvPr id="6" name="Group 22">
            <a:extLst>
              <a:ext uri="{FF2B5EF4-FFF2-40B4-BE49-F238E27FC236}">
                <a16:creationId xmlns:a16="http://schemas.microsoft.com/office/drawing/2014/main" id="{399171D8-0C84-45CA-3404-9DFD5A91B858}"/>
              </a:ext>
            </a:extLst>
          </p:cNvPr>
          <p:cNvGrpSpPr/>
          <p:nvPr/>
        </p:nvGrpSpPr>
        <p:grpSpPr>
          <a:xfrm>
            <a:off x="12801600" y="686288"/>
            <a:ext cx="9829796" cy="3996548"/>
            <a:chOff x="0" y="-57150"/>
            <a:chExt cx="898305" cy="201637"/>
          </a:xfrm>
        </p:grpSpPr>
        <p:sp>
          <p:nvSpPr>
            <p:cNvPr id="7" name="Freeform 23">
              <a:extLst>
                <a:ext uri="{FF2B5EF4-FFF2-40B4-BE49-F238E27FC236}">
                  <a16:creationId xmlns:a16="http://schemas.microsoft.com/office/drawing/2014/main" id="{6C4FE568-1683-2E0E-52A2-77EF3A936682}"/>
                </a:ext>
              </a:extLst>
            </p:cNvPr>
            <p:cNvSpPr/>
            <p:nvPr/>
          </p:nvSpPr>
          <p:spPr>
            <a:xfrm>
              <a:off x="46354" y="-39566"/>
              <a:ext cx="851951" cy="144487"/>
            </a:xfrm>
            <a:custGeom>
              <a:avLst/>
              <a:gdLst/>
              <a:ahLst/>
              <a:cxnLst/>
              <a:rect l="l" t="t" r="r" b="b"/>
              <a:pathLst>
                <a:path w="851951" h="144487">
                  <a:moveTo>
                    <a:pt x="72244" y="0"/>
                  </a:moveTo>
                  <a:lnTo>
                    <a:pt x="779708" y="0"/>
                  </a:lnTo>
                  <a:cubicBezTo>
                    <a:pt x="819607" y="0"/>
                    <a:pt x="851951" y="32345"/>
                    <a:pt x="851951" y="72244"/>
                  </a:cubicBezTo>
                  <a:lnTo>
                    <a:pt x="851951" y="72244"/>
                  </a:lnTo>
                  <a:cubicBezTo>
                    <a:pt x="851951" y="91404"/>
                    <a:pt x="844340" y="109779"/>
                    <a:pt x="830792" y="123328"/>
                  </a:cubicBezTo>
                  <a:cubicBezTo>
                    <a:pt x="817243" y="136876"/>
                    <a:pt x="798868" y="144487"/>
                    <a:pt x="779708" y="144487"/>
                  </a:cubicBezTo>
                  <a:lnTo>
                    <a:pt x="72244" y="144487"/>
                  </a:lnTo>
                  <a:cubicBezTo>
                    <a:pt x="32345" y="144487"/>
                    <a:pt x="0" y="112143"/>
                    <a:pt x="0" y="72244"/>
                  </a:cubicBezTo>
                  <a:lnTo>
                    <a:pt x="0" y="72244"/>
                  </a:lnTo>
                  <a:cubicBezTo>
                    <a:pt x="0" y="32345"/>
                    <a:pt x="32345" y="0"/>
                    <a:pt x="72244" y="0"/>
                  </a:cubicBezTo>
                  <a:close/>
                </a:path>
              </a:pathLst>
            </a:custGeom>
            <a:solidFill>
              <a:srgbClr val="D0F5E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24">
              <a:extLst>
                <a:ext uri="{FF2B5EF4-FFF2-40B4-BE49-F238E27FC236}">
                  <a16:creationId xmlns:a16="http://schemas.microsoft.com/office/drawing/2014/main" id="{B5B0CB98-0177-D80A-A5BB-2784BA470AEE}"/>
                </a:ext>
              </a:extLst>
            </p:cNvPr>
            <p:cNvSpPr txBox="1"/>
            <p:nvPr/>
          </p:nvSpPr>
          <p:spPr>
            <a:xfrm>
              <a:off x="0" y="-57150"/>
              <a:ext cx="851951" cy="201637"/>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9" name="TextBox 25">
            <a:extLst>
              <a:ext uri="{FF2B5EF4-FFF2-40B4-BE49-F238E27FC236}">
                <a16:creationId xmlns:a16="http://schemas.microsoft.com/office/drawing/2014/main" id="{461B771C-1CEA-429C-C67A-C51E691D5F96}"/>
              </a:ext>
            </a:extLst>
          </p:cNvPr>
          <p:cNvSpPr txBox="1"/>
          <p:nvPr/>
        </p:nvSpPr>
        <p:spPr>
          <a:xfrm>
            <a:off x="14084478" y="1451052"/>
            <a:ext cx="3548555" cy="2031325"/>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6600" b="1" i="0" u="none" strike="noStrike" kern="1200" cap="none" spc="0" normalizeH="0" baseline="0" noProof="0" dirty="0">
                <a:ln>
                  <a:noFill/>
                </a:ln>
                <a:solidFill>
                  <a:srgbClr val="1A3465"/>
                </a:solidFill>
                <a:effectLst/>
                <a:uLnTx/>
                <a:uFillTx/>
                <a:latin typeface="Effra" panose="020B0603020203020204" pitchFamily="34" charset="0"/>
                <a:ea typeface="+mn-ea"/>
                <a:cs typeface="+mn-cs"/>
              </a:rPr>
              <a:t>Monthly</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6600" b="1" i="0" u="none" strike="noStrike" kern="1200" cap="none" spc="0" normalizeH="0" baseline="0" noProof="0" dirty="0">
                <a:ln>
                  <a:noFill/>
                </a:ln>
                <a:solidFill>
                  <a:srgbClr val="1A3465"/>
                </a:solidFill>
                <a:effectLst/>
                <a:uLnTx/>
                <a:uFillTx/>
                <a:latin typeface="Effra" panose="020B0603020203020204" pitchFamily="34" charset="0"/>
                <a:ea typeface="+mn-ea"/>
                <a:cs typeface="+mn-cs"/>
              </a:rPr>
              <a:t>Emails</a:t>
            </a:r>
          </a:p>
        </p:txBody>
      </p:sp>
    </p:spTree>
    <p:extLst>
      <p:ext uri="{BB962C8B-B14F-4D97-AF65-F5344CB8AC3E}">
        <p14:creationId xmlns:p14="http://schemas.microsoft.com/office/powerpoint/2010/main" val="3836750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999926" y="-3999282"/>
            <a:ext cx="10287000" cy="18286850"/>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466" y="0"/>
            <a:ext cx="13606268" cy="10286358"/>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474237" y="-2528760"/>
            <a:ext cx="7341846" cy="18290319"/>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7F0C09C0-355F-B476-28ED-27039AFF06F6}"/>
              </a:ext>
            </a:extLst>
          </p:cNvPr>
          <p:cNvPicPr>
            <a:picLocks noChangeAspect="1"/>
          </p:cNvPicPr>
          <p:nvPr/>
        </p:nvPicPr>
        <p:blipFill>
          <a:blip r:embed="rId3">
            <a:extLst>
              <a:ext uri="{28A0092B-C50C-407E-A947-70E740481C1C}">
                <a14:useLocalDpi xmlns:a14="http://schemas.microsoft.com/office/drawing/2010/main" val="0"/>
              </a:ext>
            </a:extLst>
          </a:blip>
          <a:srcRect l="12917" t="24511" r="6667"/>
          <a:stretch>
            <a:fillRect/>
          </a:stretch>
        </p:blipFill>
        <p:spPr>
          <a:xfrm>
            <a:off x="2769989" y="685800"/>
            <a:ext cx="12748022" cy="8915400"/>
          </a:xfrm>
          <a:prstGeom prst="rect">
            <a:avLst/>
          </a:prstGeom>
        </p:spPr>
      </p:pic>
      <p:grpSp>
        <p:nvGrpSpPr>
          <p:cNvPr id="5" name="Group 22">
            <a:extLst>
              <a:ext uri="{FF2B5EF4-FFF2-40B4-BE49-F238E27FC236}">
                <a16:creationId xmlns:a16="http://schemas.microsoft.com/office/drawing/2014/main" id="{F5BEDF35-CD99-5494-10FB-D2A7201F5124}"/>
              </a:ext>
            </a:extLst>
          </p:cNvPr>
          <p:cNvGrpSpPr/>
          <p:nvPr/>
        </p:nvGrpSpPr>
        <p:grpSpPr>
          <a:xfrm>
            <a:off x="-781475" y="298903"/>
            <a:ext cx="9322564" cy="2329997"/>
            <a:chOff x="0" y="-57150"/>
            <a:chExt cx="851951" cy="201637"/>
          </a:xfrm>
        </p:grpSpPr>
        <p:sp>
          <p:nvSpPr>
            <p:cNvPr id="14" name="Freeform 23">
              <a:extLst>
                <a:ext uri="{FF2B5EF4-FFF2-40B4-BE49-F238E27FC236}">
                  <a16:creationId xmlns:a16="http://schemas.microsoft.com/office/drawing/2014/main" id="{89ABC407-C82D-472F-766C-F9C93E10EC62}"/>
                </a:ext>
              </a:extLst>
            </p:cNvPr>
            <p:cNvSpPr/>
            <p:nvPr/>
          </p:nvSpPr>
          <p:spPr>
            <a:xfrm>
              <a:off x="0" y="-39566"/>
              <a:ext cx="851951" cy="144487"/>
            </a:xfrm>
            <a:custGeom>
              <a:avLst/>
              <a:gdLst/>
              <a:ahLst/>
              <a:cxnLst/>
              <a:rect l="l" t="t" r="r" b="b"/>
              <a:pathLst>
                <a:path w="851951" h="144487">
                  <a:moveTo>
                    <a:pt x="72244" y="0"/>
                  </a:moveTo>
                  <a:lnTo>
                    <a:pt x="779708" y="0"/>
                  </a:lnTo>
                  <a:cubicBezTo>
                    <a:pt x="819607" y="0"/>
                    <a:pt x="851951" y="32345"/>
                    <a:pt x="851951" y="72244"/>
                  </a:cubicBezTo>
                  <a:lnTo>
                    <a:pt x="851951" y="72244"/>
                  </a:lnTo>
                  <a:cubicBezTo>
                    <a:pt x="851951" y="91404"/>
                    <a:pt x="844340" y="109779"/>
                    <a:pt x="830792" y="123328"/>
                  </a:cubicBezTo>
                  <a:cubicBezTo>
                    <a:pt x="817243" y="136876"/>
                    <a:pt x="798868" y="144487"/>
                    <a:pt x="779708" y="144487"/>
                  </a:cubicBezTo>
                  <a:lnTo>
                    <a:pt x="72244" y="144487"/>
                  </a:lnTo>
                  <a:cubicBezTo>
                    <a:pt x="32345" y="144487"/>
                    <a:pt x="0" y="112143"/>
                    <a:pt x="0" y="72244"/>
                  </a:cubicBezTo>
                  <a:lnTo>
                    <a:pt x="0" y="72244"/>
                  </a:lnTo>
                  <a:cubicBezTo>
                    <a:pt x="0" y="32345"/>
                    <a:pt x="32345" y="0"/>
                    <a:pt x="72244" y="0"/>
                  </a:cubicBezTo>
                  <a:close/>
                </a:path>
              </a:pathLst>
            </a:custGeom>
            <a:solidFill>
              <a:srgbClr val="6B99D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24">
              <a:extLst>
                <a:ext uri="{FF2B5EF4-FFF2-40B4-BE49-F238E27FC236}">
                  <a16:creationId xmlns:a16="http://schemas.microsoft.com/office/drawing/2014/main" id="{08B48979-7CBC-A3EB-CB12-204BB0848D1C}"/>
                </a:ext>
              </a:extLst>
            </p:cNvPr>
            <p:cNvSpPr txBox="1"/>
            <p:nvPr/>
          </p:nvSpPr>
          <p:spPr>
            <a:xfrm>
              <a:off x="0" y="-57150"/>
              <a:ext cx="851951" cy="201637"/>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TextBox 25">
            <a:extLst>
              <a:ext uri="{FF2B5EF4-FFF2-40B4-BE49-F238E27FC236}">
                <a16:creationId xmlns:a16="http://schemas.microsoft.com/office/drawing/2014/main" id="{994A44E9-2F5C-C667-FB31-DE0132900456}"/>
              </a:ext>
            </a:extLst>
          </p:cNvPr>
          <p:cNvSpPr txBox="1"/>
          <p:nvPr/>
        </p:nvSpPr>
        <p:spPr>
          <a:xfrm>
            <a:off x="603387" y="-107506"/>
            <a:ext cx="7097110" cy="1975028"/>
          </a:xfrm>
          <a:prstGeom prst="rect">
            <a:avLst/>
          </a:prstGeom>
        </p:spPr>
        <p:txBody>
          <a:bodyPr wrap="square" lIns="0" tIns="0" rIns="0" bIns="0" rtlCol="0" anchor="t">
            <a:spAutoFit/>
          </a:bodyPr>
          <a:lstStyle/>
          <a:p>
            <a:pPr marL="0" marR="0" lvl="0" indent="0" algn="l" defTabSz="914400" rtl="0" eaLnBrk="1" fontAlgn="auto" latinLnBrk="0" hangingPunct="1">
              <a:lnSpc>
                <a:spcPts val="18366"/>
              </a:lnSpc>
              <a:spcBef>
                <a:spcPct val="0"/>
              </a:spcBef>
              <a:spcAft>
                <a:spcPts val="0"/>
              </a:spcAft>
              <a:buClrTx/>
              <a:buSzTx/>
              <a:buFontTx/>
              <a:buNone/>
              <a:tabLst/>
              <a:defRPr/>
            </a:pPr>
            <a:r>
              <a:rPr kumimoji="0" lang="en-US" sz="6600" b="1" i="0" u="none" strike="noStrike" kern="1200" cap="none" spc="0" normalizeH="0" baseline="0" noProof="0" dirty="0">
                <a:ln>
                  <a:noFill/>
                </a:ln>
                <a:solidFill>
                  <a:prstClr val="white"/>
                </a:solidFill>
                <a:effectLst/>
                <a:uLnTx/>
                <a:uFillTx/>
                <a:latin typeface="Effra" panose="020B0603020203020204" pitchFamily="34" charset="0"/>
                <a:ea typeface="+mn-ea"/>
                <a:cs typeface="+mn-cs"/>
              </a:rPr>
              <a:t>SIA Headquarters</a:t>
            </a:r>
          </a:p>
        </p:txBody>
      </p:sp>
      <p:grpSp>
        <p:nvGrpSpPr>
          <p:cNvPr id="8" name="Group 22">
            <a:extLst>
              <a:ext uri="{FF2B5EF4-FFF2-40B4-BE49-F238E27FC236}">
                <a16:creationId xmlns:a16="http://schemas.microsoft.com/office/drawing/2014/main" id="{10B6C498-BC45-557E-3D04-10579E93F809}"/>
              </a:ext>
            </a:extLst>
          </p:cNvPr>
          <p:cNvGrpSpPr/>
          <p:nvPr/>
        </p:nvGrpSpPr>
        <p:grpSpPr>
          <a:xfrm>
            <a:off x="10058400" y="1190385"/>
            <a:ext cx="9322564" cy="2329997"/>
            <a:chOff x="0" y="-57150"/>
            <a:chExt cx="851951" cy="201637"/>
          </a:xfrm>
        </p:grpSpPr>
        <p:sp>
          <p:nvSpPr>
            <p:cNvPr id="9" name="Freeform 23">
              <a:extLst>
                <a:ext uri="{FF2B5EF4-FFF2-40B4-BE49-F238E27FC236}">
                  <a16:creationId xmlns:a16="http://schemas.microsoft.com/office/drawing/2014/main" id="{2833CF35-FDA9-DDBF-A042-394895D5EE03}"/>
                </a:ext>
              </a:extLst>
            </p:cNvPr>
            <p:cNvSpPr/>
            <p:nvPr/>
          </p:nvSpPr>
          <p:spPr>
            <a:xfrm>
              <a:off x="0" y="-39566"/>
              <a:ext cx="851951" cy="144487"/>
            </a:xfrm>
            <a:custGeom>
              <a:avLst/>
              <a:gdLst/>
              <a:ahLst/>
              <a:cxnLst/>
              <a:rect l="l" t="t" r="r" b="b"/>
              <a:pathLst>
                <a:path w="851951" h="144487">
                  <a:moveTo>
                    <a:pt x="72244" y="0"/>
                  </a:moveTo>
                  <a:lnTo>
                    <a:pt x="779708" y="0"/>
                  </a:lnTo>
                  <a:cubicBezTo>
                    <a:pt x="819607" y="0"/>
                    <a:pt x="851951" y="32345"/>
                    <a:pt x="851951" y="72244"/>
                  </a:cubicBezTo>
                  <a:lnTo>
                    <a:pt x="851951" y="72244"/>
                  </a:lnTo>
                  <a:cubicBezTo>
                    <a:pt x="851951" y="91404"/>
                    <a:pt x="844340" y="109779"/>
                    <a:pt x="830792" y="123328"/>
                  </a:cubicBezTo>
                  <a:cubicBezTo>
                    <a:pt x="817243" y="136876"/>
                    <a:pt x="798868" y="144487"/>
                    <a:pt x="779708" y="144487"/>
                  </a:cubicBezTo>
                  <a:lnTo>
                    <a:pt x="72244" y="144487"/>
                  </a:lnTo>
                  <a:cubicBezTo>
                    <a:pt x="32345" y="144487"/>
                    <a:pt x="0" y="112143"/>
                    <a:pt x="0" y="72244"/>
                  </a:cubicBezTo>
                  <a:lnTo>
                    <a:pt x="0" y="72244"/>
                  </a:lnTo>
                  <a:cubicBezTo>
                    <a:pt x="0" y="32345"/>
                    <a:pt x="32345" y="0"/>
                    <a:pt x="72244" y="0"/>
                  </a:cubicBezTo>
                  <a:close/>
                </a:path>
              </a:pathLst>
            </a:custGeom>
            <a:solidFill>
              <a:srgbClr val="6B99D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24">
              <a:extLst>
                <a:ext uri="{FF2B5EF4-FFF2-40B4-BE49-F238E27FC236}">
                  <a16:creationId xmlns:a16="http://schemas.microsoft.com/office/drawing/2014/main" id="{84011FC6-C5BF-372E-42F9-913F0982CDBB}"/>
                </a:ext>
              </a:extLst>
            </p:cNvPr>
            <p:cNvSpPr txBox="1"/>
            <p:nvPr/>
          </p:nvSpPr>
          <p:spPr>
            <a:xfrm>
              <a:off x="0" y="-57150"/>
              <a:ext cx="851951" cy="201637"/>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8" name="TextBox 25">
            <a:extLst>
              <a:ext uri="{FF2B5EF4-FFF2-40B4-BE49-F238E27FC236}">
                <a16:creationId xmlns:a16="http://schemas.microsoft.com/office/drawing/2014/main" id="{2A161E27-09CD-6159-6795-2B040CA481FE}"/>
              </a:ext>
            </a:extLst>
          </p:cNvPr>
          <p:cNvSpPr txBox="1"/>
          <p:nvPr/>
        </p:nvSpPr>
        <p:spPr>
          <a:xfrm>
            <a:off x="10707691" y="691190"/>
            <a:ext cx="7832681" cy="1937710"/>
          </a:xfrm>
          <a:prstGeom prst="rect">
            <a:avLst/>
          </a:prstGeom>
        </p:spPr>
        <p:txBody>
          <a:bodyPr wrap="square" lIns="0" tIns="0" rIns="0" bIns="0" rtlCol="0" anchor="t">
            <a:spAutoFit/>
          </a:bodyPr>
          <a:lstStyle/>
          <a:p>
            <a:pPr marL="0" marR="0" lvl="0" indent="0" algn="l" defTabSz="914400" rtl="0" eaLnBrk="1" fontAlgn="auto" latinLnBrk="0" hangingPunct="1">
              <a:lnSpc>
                <a:spcPts val="18366"/>
              </a:lnSpc>
              <a:spcBef>
                <a:spcPct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Effra" panose="020B0603020203020204" pitchFamily="34" charset="0"/>
                <a:ea typeface="+mn-ea"/>
                <a:cs typeface="+mn-cs"/>
              </a:rPr>
              <a:t>siahq@soroptimist.org</a:t>
            </a:r>
          </a:p>
        </p:txBody>
      </p:sp>
    </p:spTree>
    <p:extLst>
      <p:ext uri="{BB962C8B-B14F-4D97-AF65-F5344CB8AC3E}">
        <p14:creationId xmlns:p14="http://schemas.microsoft.com/office/powerpoint/2010/main" val="810501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gradFill rotWithShape="1">
          <a:gsLst>
            <a:gs pos="0">
              <a:srgbClr val="6599D1">
                <a:alpha val="100000"/>
              </a:srgbClr>
            </a:gs>
            <a:gs pos="100000">
              <a:srgbClr val="DB5E5B">
                <a:alpha val="100000"/>
              </a:srgbClr>
            </a:gs>
          </a:gsLst>
          <a:lin ang="0"/>
        </a:gradFill>
        <a:effectLst/>
      </p:bgPr>
    </p:bg>
    <p:spTree>
      <p:nvGrpSpPr>
        <p:cNvPr id="1" name="">
          <a:extLst>
            <a:ext uri="{FF2B5EF4-FFF2-40B4-BE49-F238E27FC236}">
              <a16:creationId xmlns:a16="http://schemas.microsoft.com/office/drawing/2014/main" id="{C6470A54-3609-77A2-2D23-66CB928968E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6C0B396-31A2-3E4F-919F-4B63CF109ABF}"/>
              </a:ext>
            </a:extLst>
          </p:cNvPr>
          <p:cNvSpPr/>
          <p:nvPr/>
        </p:nvSpPr>
        <p:spPr>
          <a:xfrm rot="3655693">
            <a:off x="9202753" y="5126191"/>
            <a:ext cx="9484787" cy="11364773"/>
          </a:xfrm>
          <a:custGeom>
            <a:avLst/>
            <a:gdLst/>
            <a:ahLst/>
            <a:cxnLst/>
            <a:rect l="l" t="t" r="r" b="b"/>
            <a:pathLst>
              <a:path w="9484787" h="11364773">
                <a:moveTo>
                  <a:pt x="0" y="0"/>
                </a:moveTo>
                <a:lnTo>
                  <a:pt x="9484788" y="0"/>
                </a:lnTo>
                <a:lnTo>
                  <a:pt x="9484788" y="11364773"/>
                </a:lnTo>
                <a:lnTo>
                  <a:pt x="0" y="11364773"/>
                </a:lnTo>
                <a:lnTo>
                  <a:pt x="0" y="0"/>
                </a:lnTo>
                <a:close/>
              </a:path>
            </a:pathLst>
          </a:custGeom>
          <a:blipFill>
            <a:blip r:embed="rId3">
              <a:alphaModFix amt="19999"/>
            </a:blip>
            <a:stretch>
              <a:fillRect l="-9171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a:extLst>
              <a:ext uri="{FF2B5EF4-FFF2-40B4-BE49-F238E27FC236}">
                <a16:creationId xmlns:a16="http://schemas.microsoft.com/office/drawing/2014/main" id="{96012193-1A8F-92AC-59B5-942A80CA9780}"/>
              </a:ext>
            </a:extLst>
          </p:cNvPr>
          <p:cNvGrpSpPr/>
          <p:nvPr/>
        </p:nvGrpSpPr>
        <p:grpSpPr>
          <a:xfrm>
            <a:off x="9448800" y="-254765"/>
            <a:ext cx="7810500" cy="8877530"/>
            <a:chOff x="0" y="0"/>
            <a:chExt cx="736600" cy="686680"/>
          </a:xfrm>
          <a:solidFill>
            <a:srgbClr val="F0F0F0"/>
          </a:solidFill>
        </p:grpSpPr>
        <p:sp>
          <p:nvSpPr>
            <p:cNvPr id="4" name="Freeform 4">
              <a:extLst>
                <a:ext uri="{FF2B5EF4-FFF2-40B4-BE49-F238E27FC236}">
                  <a16:creationId xmlns:a16="http://schemas.microsoft.com/office/drawing/2014/main" id="{21F3C5B9-A446-4540-F1CA-F1C9D6240555}"/>
                </a:ext>
              </a:extLst>
            </p:cNvPr>
            <p:cNvSpPr/>
            <p:nvPr/>
          </p:nvSpPr>
          <p:spPr>
            <a:xfrm>
              <a:off x="0" y="0"/>
              <a:ext cx="736600" cy="686680"/>
            </a:xfrm>
            <a:custGeom>
              <a:avLst/>
              <a:gdLst/>
              <a:ahLst/>
              <a:cxnLst/>
              <a:rect l="l" t="t" r="r" b="b"/>
              <a:pathLst>
                <a:path w="736600" h="686680">
                  <a:moveTo>
                    <a:pt x="736600" y="0"/>
                  </a:moveTo>
                  <a:lnTo>
                    <a:pt x="736600" y="686680"/>
                  </a:lnTo>
                  <a:lnTo>
                    <a:pt x="368300" y="559680"/>
                  </a:lnTo>
                  <a:lnTo>
                    <a:pt x="0" y="686680"/>
                  </a:lnTo>
                  <a:lnTo>
                    <a:pt x="0" y="0"/>
                  </a:lnTo>
                  <a:lnTo>
                    <a:pt x="736600" y="0"/>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a:extLst>
                <a:ext uri="{FF2B5EF4-FFF2-40B4-BE49-F238E27FC236}">
                  <a16:creationId xmlns:a16="http://schemas.microsoft.com/office/drawing/2014/main" id="{B23C676B-2A95-F76C-A6DC-EC747C0504B8}"/>
                </a:ext>
              </a:extLst>
            </p:cNvPr>
            <p:cNvSpPr txBox="1"/>
            <p:nvPr/>
          </p:nvSpPr>
          <p:spPr>
            <a:xfrm>
              <a:off x="0" y="-47625"/>
              <a:ext cx="736600" cy="607305"/>
            </a:xfrm>
            <a:prstGeom prst="rect">
              <a:avLst/>
            </a:prstGeom>
            <a:grpFill/>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Freeform 6">
            <a:extLst>
              <a:ext uri="{FF2B5EF4-FFF2-40B4-BE49-F238E27FC236}">
                <a16:creationId xmlns:a16="http://schemas.microsoft.com/office/drawing/2014/main" id="{DCA605A6-847F-B16A-054F-206C43BCBE0B}"/>
              </a:ext>
            </a:extLst>
          </p:cNvPr>
          <p:cNvSpPr/>
          <p:nvPr/>
        </p:nvSpPr>
        <p:spPr>
          <a:xfrm>
            <a:off x="0" y="-459544"/>
            <a:ext cx="7357999" cy="14076426"/>
          </a:xfrm>
          <a:custGeom>
            <a:avLst/>
            <a:gdLst/>
            <a:ahLst/>
            <a:cxnLst/>
            <a:rect l="l" t="t" r="r" b="b"/>
            <a:pathLst>
              <a:path w="7357999" h="14076426">
                <a:moveTo>
                  <a:pt x="0" y="0"/>
                </a:moveTo>
                <a:lnTo>
                  <a:pt x="7357999" y="0"/>
                </a:lnTo>
                <a:lnTo>
                  <a:pt x="7357999" y="14076426"/>
                </a:lnTo>
                <a:lnTo>
                  <a:pt x="0" y="14076426"/>
                </a:lnTo>
                <a:lnTo>
                  <a:pt x="0" y="0"/>
                </a:lnTo>
                <a:close/>
              </a:path>
            </a:pathLst>
          </a:custGeom>
          <a:blipFill>
            <a:blip r:embed="rId4">
              <a:alphaModFix amt="18999"/>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7BDD72A1-BB23-288F-2E1D-2F8FE5675315}"/>
              </a:ext>
            </a:extLst>
          </p:cNvPr>
          <p:cNvSpPr txBox="1"/>
          <p:nvPr/>
        </p:nvSpPr>
        <p:spPr>
          <a:xfrm>
            <a:off x="-483044" y="3009900"/>
            <a:ext cx="10614454" cy="5402376"/>
          </a:xfrm>
          <a:prstGeom prst="rect">
            <a:avLst/>
          </a:prstGeom>
          <a:noFill/>
        </p:spPr>
        <p:txBody>
          <a:bodyPr wrap="square">
            <a:spAutoFit/>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Effra" panose="020B0604020202020204" charset="0"/>
                <a:ea typeface="+mn-ea"/>
                <a:cs typeface="Calibri (MS)"/>
              </a:rPr>
              <a:t>Federation Leaders</a:t>
            </a:r>
          </a:p>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Effra" panose="020B0604020202020204" charset="0"/>
                <a:ea typeface="+mn-ea"/>
                <a:cs typeface="Calibri (MS)"/>
              </a:rPr>
              <a:t>Virtual Meetings</a:t>
            </a:r>
          </a:p>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Effra" panose="020B0604020202020204" charset="0"/>
                <a:ea typeface="+mn-ea"/>
                <a:cs typeface="Calibri (MS)"/>
              </a:rPr>
              <a:t>November 11, 2026</a:t>
            </a:r>
          </a:p>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Effra" panose="020B0604020202020204" charset="0"/>
                <a:ea typeface="+mn-ea"/>
                <a:cs typeface="Calibri (MS)"/>
              </a:rPr>
              <a:t>March 17, 2027</a:t>
            </a:r>
          </a:p>
        </p:txBody>
      </p:sp>
      <p:pic>
        <p:nvPicPr>
          <p:cNvPr id="8" name="Picture 7">
            <a:extLst>
              <a:ext uri="{FF2B5EF4-FFF2-40B4-BE49-F238E27FC236}">
                <a16:creationId xmlns:a16="http://schemas.microsoft.com/office/drawing/2014/main" id="{CAD40E1D-F896-3B56-9511-465778CD1108}"/>
              </a:ext>
            </a:extLst>
          </p:cNvPr>
          <p:cNvPicPr>
            <a:picLocks noChangeAspect="1"/>
          </p:cNvPicPr>
          <p:nvPr/>
        </p:nvPicPr>
        <p:blipFill>
          <a:blip r:embed="rId5">
            <a:extLst>
              <a:ext uri="{28A0092B-C50C-407E-A947-70E740481C1C}">
                <a14:useLocalDpi xmlns:a14="http://schemas.microsoft.com/office/drawing/2010/main" val="0"/>
              </a:ext>
            </a:extLst>
          </a:blip>
          <a:srcRect r="64321" b="37337"/>
          <a:stretch>
            <a:fillRect/>
          </a:stretch>
        </p:blipFill>
        <p:spPr>
          <a:xfrm>
            <a:off x="10312385" y="145139"/>
            <a:ext cx="5505450" cy="6446161"/>
          </a:xfrm>
          <a:prstGeom prst="rect">
            <a:avLst/>
          </a:prstGeom>
        </p:spPr>
      </p:pic>
    </p:spTree>
    <p:extLst>
      <p:ext uri="{BB962C8B-B14F-4D97-AF65-F5344CB8AC3E}">
        <p14:creationId xmlns:p14="http://schemas.microsoft.com/office/powerpoint/2010/main" val="1935551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9674A5"/>
        </a:solidFill>
        <a:effectLst/>
      </p:bgPr>
    </p:bg>
    <p:spTree>
      <p:nvGrpSpPr>
        <p:cNvPr id="1" name=""/>
        <p:cNvGrpSpPr/>
        <p:nvPr/>
      </p:nvGrpSpPr>
      <p:grpSpPr>
        <a:xfrm>
          <a:off x="0" y="0"/>
          <a:ext cx="0" cy="0"/>
          <a:chOff x="0" y="0"/>
          <a:chExt cx="0" cy="0"/>
        </a:xfrm>
      </p:grpSpPr>
      <p:sp>
        <p:nvSpPr>
          <p:cNvPr id="2" name="Freeform 2"/>
          <p:cNvSpPr/>
          <p:nvPr/>
        </p:nvSpPr>
        <p:spPr>
          <a:xfrm>
            <a:off x="-2113825" y="-245708"/>
            <a:ext cx="17800143" cy="11370798"/>
          </a:xfrm>
          <a:custGeom>
            <a:avLst/>
            <a:gdLst/>
            <a:ahLst/>
            <a:cxnLst/>
            <a:rect l="l" t="t" r="r" b="b"/>
            <a:pathLst>
              <a:path w="17800143" h="11370798">
                <a:moveTo>
                  <a:pt x="0" y="0"/>
                </a:moveTo>
                <a:lnTo>
                  <a:pt x="17800143" y="0"/>
                </a:lnTo>
                <a:lnTo>
                  <a:pt x="17800143" y="11370797"/>
                </a:lnTo>
                <a:lnTo>
                  <a:pt x="0" y="11370797"/>
                </a:lnTo>
                <a:lnTo>
                  <a:pt x="0" y="0"/>
                </a:lnTo>
                <a:close/>
              </a:path>
            </a:pathLst>
          </a:custGeom>
          <a:blipFill>
            <a:blip r:embed="rId3">
              <a:alphaModFix amt="7999"/>
            </a:blip>
            <a:stretch>
              <a:fillRect l="-1104" r="-1104"/>
            </a:stretch>
          </a:blipFill>
        </p:spPr>
        <p:txBody>
          <a:bodyPr/>
          <a:lstStyle/>
          <a:p>
            <a:endParaRPr lang="en-US"/>
          </a:p>
        </p:txBody>
      </p:sp>
      <p:sp>
        <p:nvSpPr>
          <p:cNvPr id="3" name="Freeform 3"/>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en-US"/>
          </a:p>
        </p:txBody>
      </p:sp>
      <p:grpSp>
        <p:nvGrpSpPr>
          <p:cNvPr id="4" name="Group 4"/>
          <p:cNvGrpSpPr/>
          <p:nvPr/>
        </p:nvGrpSpPr>
        <p:grpSpPr>
          <a:xfrm>
            <a:off x="12114376" y="827411"/>
            <a:ext cx="5628552" cy="5628552"/>
            <a:chOff x="0" y="0"/>
            <a:chExt cx="812800" cy="812800"/>
          </a:xfrm>
        </p:grpSpPr>
        <p:sp>
          <p:nvSpPr>
            <p:cNvPr id="5" name="Freeform 5"/>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5"/>
              <a:stretch>
                <a:fillRect/>
              </a:stretch>
            </a:blipFill>
            <a:ln w="142875" cap="sq">
              <a:solidFill>
                <a:srgbClr val="FFFFFF"/>
              </a:solidFill>
              <a:prstDash val="solid"/>
              <a:miter/>
            </a:ln>
          </p:spPr>
          <p:txBody>
            <a:bodyPr/>
            <a:lstStyle/>
            <a:p>
              <a:endParaRPr lang="en-US"/>
            </a:p>
          </p:txBody>
        </p:sp>
      </p:grpSp>
      <p:sp>
        <p:nvSpPr>
          <p:cNvPr id="6" name="TextBox 6"/>
          <p:cNvSpPr txBox="1"/>
          <p:nvPr/>
        </p:nvSpPr>
        <p:spPr>
          <a:xfrm>
            <a:off x="505097" y="836936"/>
            <a:ext cx="9859827" cy="971576"/>
          </a:xfrm>
          <a:prstGeom prst="rect">
            <a:avLst/>
          </a:prstGeom>
        </p:spPr>
        <p:txBody>
          <a:bodyPr lIns="0" tIns="0" rIns="0" bIns="0" rtlCol="0" anchor="t">
            <a:spAutoFit/>
          </a:bodyPr>
          <a:lstStyle/>
          <a:p>
            <a:pPr algn="just">
              <a:lnSpc>
                <a:spcPts val="7799"/>
              </a:lnSpc>
            </a:pPr>
            <a:r>
              <a:rPr lang="en-US" sz="6500" b="1">
                <a:solidFill>
                  <a:srgbClr val="FFFFFF"/>
                </a:solidFill>
                <a:latin typeface="Verdana Bold"/>
                <a:ea typeface="Verdana Bold"/>
                <a:cs typeface="Verdana Bold"/>
                <a:sym typeface="Verdana Bold"/>
              </a:rPr>
              <a:t>Governor Resources</a:t>
            </a:r>
          </a:p>
        </p:txBody>
      </p:sp>
      <p:grpSp>
        <p:nvGrpSpPr>
          <p:cNvPr id="7" name="Group 7"/>
          <p:cNvGrpSpPr/>
          <p:nvPr/>
        </p:nvGrpSpPr>
        <p:grpSpPr>
          <a:xfrm>
            <a:off x="505097" y="827411"/>
            <a:ext cx="11107362" cy="8430889"/>
            <a:chOff x="0" y="0"/>
            <a:chExt cx="14809816" cy="11241186"/>
          </a:xfrm>
        </p:grpSpPr>
        <p:sp>
          <p:nvSpPr>
            <p:cNvPr id="8" name="Freeform 8"/>
            <p:cNvSpPr/>
            <p:nvPr/>
          </p:nvSpPr>
          <p:spPr>
            <a:xfrm>
              <a:off x="0" y="0"/>
              <a:ext cx="14809816" cy="11241186"/>
            </a:xfrm>
            <a:custGeom>
              <a:avLst/>
              <a:gdLst/>
              <a:ahLst/>
              <a:cxnLst/>
              <a:rect l="l" t="t" r="r" b="b"/>
              <a:pathLst>
                <a:path w="14809816" h="11241186">
                  <a:moveTo>
                    <a:pt x="0" y="0"/>
                  </a:moveTo>
                  <a:lnTo>
                    <a:pt x="14809816" y="0"/>
                  </a:lnTo>
                  <a:lnTo>
                    <a:pt x="14809816" y="11241186"/>
                  </a:lnTo>
                  <a:lnTo>
                    <a:pt x="0" y="11241186"/>
                  </a:lnTo>
                  <a:lnTo>
                    <a:pt x="0" y="0"/>
                  </a:lnTo>
                  <a:close/>
                </a:path>
              </a:pathLst>
            </a:custGeom>
            <a:blipFill>
              <a:blip r:embed="rId6"/>
              <a:stretch>
                <a:fillRect l="-13101" t="-262" r="-12851" b="-627"/>
              </a:stretch>
            </a:blipFill>
          </p:spPr>
          <p:txBody>
            <a:bodyPr/>
            <a:lstStyle/>
            <a:p>
              <a:endParaRPr lang="en-US"/>
            </a:p>
          </p:txBody>
        </p:sp>
        <p:grpSp>
          <p:nvGrpSpPr>
            <p:cNvPr id="9" name="Group 9"/>
            <p:cNvGrpSpPr/>
            <p:nvPr/>
          </p:nvGrpSpPr>
          <p:grpSpPr>
            <a:xfrm>
              <a:off x="8374865" y="5194449"/>
              <a:ext cx="5191523" cy="2508710"/>
              <a:chOff x="0" y="0"/>
              <a:chExt cx="711022" cy="343589"/>
            </a:xfrm>
          </p:grpSpPr>
          <p:sp>
            <p:nvSpPr>
              <p:cNvPr id="10" name="Freeform 10"/>
              <p:cNvSpPr/>
              <p:nvPr/>
            </p:nvSpPr>
            <p:spPr>
              <a:xfrm>
                <a:off x="0" y="0"/>
                <a:ext cx="711022" cy="343589"/>
              </a:xfrm>
              <a:custGeom>
                <a:avLst/>
                <a:gdLst/>
                <a:ahLst/>
                <a:cxnLst/>
                <a:rect l="l" t="t" r="r" b="b"/>
                <a:pathLst>
                  <a:path w="711022" h="343589">
                    <a:moveTo>
                      <a:pt x="507822" y="0"/>
                    </a:moveTo>
                    <a:cubicBezTo>
                      <a:pt x="620046" y="0"/>
                      <a:pt x="711022" y="76915"/>
                      <a:pt x="711022" y="171794"/>
                    </a:cubicBezTo>
                    <a:cubicBezTo>
                      <a:pt x="711022" y="266674"/>
                      <a:pt x="620046" y="343589"/>
                      <a:pt x="507822" y="343589"/>
                    </a:cubicBezTo>
                    <a:lnTo>
                      <a:pt x="203200" y="343589"/>
                    </a:lnTo>
                    <a:cubicBezTo>
                      <a:pt x="90976" y="343589"/>
                      <a:pt x="0" y="266674"/>
                      <a:pt x="0" y="171794"/>
                    </a:cubicBezTo>
                    <a:cubicBezTo>
                      <a:pt x="0" y="76915"/>
                      <a:pt x="90976" y="0"/>
                      <a:pt x="203200" y="0"/>
                    </a:cubicBezTo>
                    <a:close/>
                  </a:path>
                </a:pathLst>
              </a:custGeom>
              <a:ln w="142875" cap="sq">
                <a:solidFill>
                  <a:srgbClr val="DB5E5A"/>
                </a:solidFill>
                <a:prstDash val="solid"/>
                <a:miter/>
              </a:ln>
            </p:spPr>
            <p:txBody>
              <a:bodyPr/>
              <a:lstStyle/>
              <a:p>
                <a:endParaRPr lang="en-US"/>
              </a:p>
            </p:txBody>
          </p:sp>
          <p:sp>
            <p:nvSpPr>
              <p:cNvPr id="11" name="TextBox 11"/>
              <p:cNvSpPr txBox="1"/>
              <p:nvPr/>
            </p:nvSpPr>
            <p:spPr>
              <a:xfrm>
                <a:off x="0" y="-66675"/>
                <a:ext cx="711022" cy="410264"/>
              </a:xfrm>
              <a:prstGeom prst="rect">
                <a:avLst/>
              </a:prstGeom>
            </p:spPr>
            <p:txBody>
              <a:bodyPr lIns="50800" tIns="50800" rIns="50800" bIns="50800" rtlCol="0" anchor="ctr"/>
              <a:lstStyle/>
              <a:p>
                <a:pPr algn="ctr">
                  <a:lnSpc>
                    <a:spcPts val="3750"/>
                  </a:lnSpc>
                </a:pPr>
                <a:endParaRPr/>
              </a:p>
            </p:txBody>
          </p:sp>
        </p:gr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gradFill rotWithShape="1">
          <a:gsLst>
            <a:gs pos="0">
              <a:srgbClr val="6599D1">
                <a:alpha val="100000"/>
              </a:srgbClr>
            </a:gs>
            <a:gs pos="100000">
              <a:srgbClr val="DB5E5B">
                <a:alpha val="100000"/>
              </a:srgbClr>
            </a:gs>
          </a:gsLst>
          <a:lin ang="0"/>
        </a:gradFill>
        <a:effectLst/>
      </p:bgPr>
    </p:bg>
    <p:spTree>
      <p:nvGrpSpPr>
        <p:cNvPr id="1" name="">
          <a:extLst>
            <a:ext uri="{FF2B5EF4-FFF2-40B4-BE49-F238E27FC236}">
              <a16:creationId xmlns:a16="http://schemas.microsoft.com/office/drawing/2014/main" id="{D78E4B30-42D8-97B3-0430-6E1B2AE35AA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C97BA28-D0B3-DF6C-8D98-CD7B193AB14A}"/>
              </a:ext>
            </a:extLst>
          </p:cNvPr>
          <p:cNvSpPr txBox="1"/>
          <p:nvPr/>
        </p:nvSpPr>
        <p:spPr>
          <a:xfrm>
            <a:off x="0" y="5009971"/>
            <a:ext cx="7543800"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7200" b="1" i="0" u="none" strike="noStrike" kern="1200" cap="none" spc="0" normalizeH="0" baseline="0" noProof="0" dirty="0">
                <a:ln>
                  <a:noFill/>
                </a:ln>
                <a:solidFill>
                  <a:prstClr val="white"/>
                </a:solidFill>
                <a:effectLst/>
                <a:uLnTx/>
                <a:uFillTx/>
                <a:latin typeface="MS Mincho" panose="02020609040205080304" pitchFamily="49" charset="-128"/>
                <a:ea typeface="MS Mincho" panose="02020609040205080304" pitchFamily="49" charset="-128"/>
                <a:cs typeface="+mn-cs"/>
              </a:rPr>
              <a:t>あ</a:t>
            </a:r>
            <a:r>
              <a:rPr kumimoji="0" lang="en-US" sz="7200" b="1" i="0" u="none" strike="noStrike" kern="1200" cap="none" spc="0" normalizeH="0" baseline="0" noProof="0" dirty="0">
                <a:ln>
                  <a:noFill/>
                </a:ln>
                <a:solidFill>
                  <a:prstClr val="white"/>
                </a:solidFill>
                <a:effectLst/>
                <a:uLnTx/>
                <a:uFillTx/>
                <a:latin typeface="MS Mincho" panose="02020609040205080304" pitchFamily="49" charset="-128"/>
                <a:ea typeface="MS Mincho" panose="02020609040205080304" pitchFamily="49" charset="-128"/>
                <a:cs typeface="+mn-cs"/>
              </a:rPr>
              <a:t>り</a:t>
            </a:r>
            <a:r>
              <a:rPr kumimoji="0" lang="ja-JP" altLang="en-US" sz="7200" b="1" i="0" u="none" strike="noStrike" kern="1200" cap="none" spc="0" normalizeH="0" baseline="0" noProof="0" dirty="0">
                <a:ln>
                  <a:noFill/>
                </a:ln>
                <a:solidFill>
                  <a:prstClr val="white"/>
                </a:solidFill>
                <a:effectLst/>
                <a:uLnTx/>
                <a:uFillTx/>
                <a:latin typeface="MS Mincho" panose="02020609040205080304" pitchFamily="49" charset="-128"/>
                <a:ea typeface="MS Mincho" panose="02020609040205080304" pitchFamily="49" charset="-128"/>
                <a:cs typeface="+mn-cs"/>
              </a:rPr>
              <a:t>がとう</a:t>
            </a:r>
            <a:r>
              <a:rPr kumimoji="0" lang="en-US" altLang="ja-JP" sz="7200" b="1" i="0" u="none" strike="noStrike" kern="0" cap="none" spc="0" normalizeH="0" baseline="0" noProof="0" dirty="0">
                <a:ln>
                  <a:noFill/>
                </a:ln>
                <a:solidFill>
                  <a:prstClr val="white"/>
                </a:solidFill>
                <a:effectLst/>
                <a:uLnTx/>
                <a:uFillTx/>
                <a:latin typeface="MS Gothic" panose="020B0609070205080204" pitchFamily="49" charset="-128"/>
                <a:ea typeface="MS Gothic" panose="020B0609070205080204" pitchFamily="49" charset="-128"/>
                <a:cs typeface="+mn-cs"/>
              </a:rPr>
              <a:t> </a:t>
            </a:r>
          </a:p>
        </p:txBody>
      </p:sp>
      <p:sp>
        <p:nvSpPr>
          <p:cNvPr id="5" name="TextBox 4">
            <a:extLst>
              <a:ext uri="{FF2B5EF4-FFF2-40B4-BE49-F238E27FC236}">
                <a16:creationId xmlns:a16="http://schemas.microsoft.com/office/drawing/2014/main" id="{BFFD2AD4-F905-16AA-AAE1-0C1D9C8D0FCE}"/>
              </a:ext>
            </a:extLst>
          </p:cNvPr>
          <p:cNvSpPr txBox="1"/>
          <p:nvPr/>
        </p:nvSpPr>
        <p:spPr>
          <a:xfrm>
            <a:off x="0" y="7676971"/>
            <a:ext cx="7543800"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7200" b="1" i="0" u="none" strike="noStrike" kern="1200" cap="none" spc="1000" normalizeH="0" baseline="0" noProof="0" dirty="0">
                <a:ln>
                  <a:noFill/>
                </a:ln>
                <a:solidFill>
                  <a:prstClr val="white"/>
                </a:solidFill>
                <a:effectLst/>
                <a:uLnTx/>
                <a:uFillTx/>
                <a:latin typeface="PMingLiU" panose="02020500000000000000" pitchFamily="18" charset="-120"/>
                <a:ea typeface="PMingLiU" panose="02020500000000000000" pitchFamily="18" charset="-120"/>
                <a:cs typeface="+mn-cs"/>
              </a:rPr>
              <a:t>謝謝你</a:t>
            </a:r>
            <a:endParaRPr kumimoji="0" lang="en-US" sz="7200" b="1" i="0" u="none" strike="noStrike" kern="1200" cap="none" spc="1000" normalizeH="0" baseline="0" noProof="0" dirty="0">
              <a:ln>
                <a:noFill/>
              </a:ln>
              <a:solidFill>
                <a:prstClr val="white"/>
              </a:solidFill>
              <a:effectLst/>
              <a:uLnTx/>
              <a:uFillTx/>
              <a:latin typeface="PMingLiU" panose="02020500000000000000" pitchFamily="18" charset="-120"/>
              <a:ea typeface="PMingLiU" panose="02020500000000000000" pitchFamily="18" charset="-120"/>
              <a:cs typeface="+mn-cs"/>
            </a:endParaRPr>
          </a:p>
        </p:txBody>
      </p:sp>
      <p:sp>
        <p:nvSpPr>
          <p:cNvPr id="7" name="TextBox 6">
            <a:extLst>
              <a:ext uri="{FF2B5EF4-FFF2-40B4-BE49-F238E27FC236}">
                <a16:creationId xmlns:a16="http://schemas.microsoft.com/office/drawing/2014/main" id="{5085FEC7-F8C0-1A4D-B1C5-6FC73BAAABF1}"/>
              </a:ext>
            </a:extLst>
          </p:cNvPr>
          <p:cNvSpPr txBox="1"/>
          <p:nvPr/>
        </p:nvSpPr>
        <p:spPr>
          <a:xfrm>
            <a:off x="0" y="2342971"/>
            <a:ext cx="7543800"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err="1">
                <a:ln>
                  <a:noFill/>
                </a:ln>
                <a:solidFill>
                  <a:prstClr val="white"/>
                </a:solidFill>
                <a:effectLst/>
                <a:uLnTx/>
                <a:uFillTx/>
                <a:latin typeface="Calibri"/>
                <a:ea typeface="+mn-ea"/>
                <a:cs typeface="+mn-cs"/>
              </a:rPr>
              <a:t>감사합니다</a:t>
            </a:r>
            <a:endParaRPr kumimoji="0" lang="en-US" sz="7200" b="1" i="0" u="none" strike="noStrike" kern="1200" cap="none" spc="0" normalizeH="0" baseline="0" noProof="0" dirty="0">
              <a:ln>
                <a:noFill/>
              </a:ln>
              <a:solidFill>
                <a:prstClr val="white"/>
              </a:solidFill>
              <a:effectLst/>
              <a:uLnTx/>
              <a:uFillTx/>
              <a:latin typeface="Calibri"/>
              <a:ea typeface="+mn-ea"/>
              <a:cs typeface="+mn-cs"/>
            </a:endParaRPr>
          </a:p>
        </p:txBody>
      </p:sp>
      <p:pic>
        <p:nvPicPr>
          <p:cNvPr id="9" name="Picture 8" descr="A group of hands forming a heart shape&#10;&#10;AI-generated content may be incorrect.">
            <a:extLst>
              <a:ext uri="{FF2B5EF4-FFF2-40B4-BE49-F238E27FC236}">
                <a16:creationId xmlns:a16="http://schemas.microsoft.com/office/drawing/2014/main" id="{BB32F2D5-3DEF-7182-8A6B-76700A6C876F}"/>
              </a:ext>
            </a:extLst>
          </p:cNvPr>
          <p:cNvPicPr>
            <a:picLocks noChangeAspect="1"/>
          </p:cNvPicPr>
          <p:nvPr/>
        </p:nvPicPr>
        <p:blipFill>
          <a:blip r:embed="rId3"/>
          <a:srcRect t="30882" r="-4" b="5286"/>
          <a:stretch>
            <a:fillRect/>
          </a:stretch>
        </p:blipFill>
        <p:spPr>
          <a:xfrm>
            <a:off x="7543800" y="0"/>
            <a:ext cx="10744200" cy="10287000"/>
          </a:xfrm>
          <a:prstGeom prst="rect">
            <a:avLst/>
          </a:prstGeom>
        </p:spPr>
      </p:pic>
      <p:sp>
        <p:nvSpPr>
          <p:cNvPr id="11" name="TextBox 10">
            <a:extLst>
              <a:ext uri="{FF2B5EF4-FFF2-40B4-BE49-F238E27FC236}">
                <a16:creationId xmlns:a16="http://schemas.microsoft.com/office/drawing/2014/main" id="{225F71EF-79DE-199D-F720-DBEE0DED96EE}"/>
              </a:ext>
            </a:extLst>
          </p:cNvPr>
          <p:cNvSpPr txBox="1"/>
          <p:nvPr/>
        </p:nvSpPr>
        <p:spPr>
          <a:xfrm>
            <a:off x="0" y="766028"/>
            <a:ext cx="7543800" cy="1272143"/>
          </a:xfrm>
          <a:prstGeom prst="rect">
            <a:avLst/>
          </a:prstGeom>
          <a:noFill/>
        </p:spPr>
        <p:txBody>
          <a:bodyPr wrap="square">
            <a:spAutoFit/>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Effra" panose="020B0604020202020204" charset="0"/>
                <a:ea typeface="+mn-ea"/>
                <a:cs typeface="Calibri (MS)"/>
              </a:rPr>
              <a:t>Thank You</a:t>
            </a:r>
          </a:p>
        </p:txBody>
      </p:sp>
      <p:sp>
        <p:nvSpPr>
          <p:cNvPr id="13" name="TextBox 12">
            <a:extLst>
              <a:ext uri="{FF2B5EF4-FFF2-40B4-BE49-F238E27FC236}">
                <a16:creationId xmlns:a16="http://schemas.microsoft.com/office/drawing/2014/main" id="{A2CE078E-6C33-5775-B866-AFD9AE0E0A1A}"/>
              </a:ext>
            </a:extLst>
          </p:cNvPr>
          <p:cNvSpPr txBox="1"/>
          <p:nvPr/>
        </p:nvSpPr>
        <p:spPr>
          <a:xfrm>
            <a:off x="23949" y="6152971"/>
            <a:ext cx="7543800" cy="1272143"/>
          </a:xfrm>
          <a:prstGeom prst="rect">
            <a:avLst/>
          </a:prstGeom>
          <a:noFill/>
        </p:spPr>
        <p:txBody>
          <a:bodyPr wrap="square">
            <a:spAutoFit/>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Effra" panose="020B0604020202020204" charset="0"/>
                <a:ea typeface="+mn-ea"/>
                <a:cs typeface="Calibri (MS)"/>
              </a:rPr>
              <a:t>Gracias</a:t>
            </a:r>
          </a:p>
        </p:txBody>
      </p:sp>
      <p:sp>
        <p:nvSpPr>
          <p:cNvPr id="15" name="TextBox 14">
            <a:extLst>
              <a:ext uri="{FF2B5EF4-FFF2-40B4-BE49-F238E27FC236}">
                <a16:creationId xmlns:a16="http://schemas.microsoft.com/office/drawing/2014/main" id="{326FD2F3-0D6F-6F40-BFA6-F55B3B726D7E}"/>
              </a:ext>
            </a:extLst>
          </p:cNvPr>
          <p:cNvSpPr txBox="1"/>
          <p:nvPr/>
        </p:nvSpPr>
        <p:spPr>
          <a:xfrm>
            <a:off x="0" y="3562171"/>
            <a:ext cx="7543800" cy="1272143"/>
          </a:xfrm>
          <a:prstGeom prst="rect">
            <a:avLst/>
          </a:prstGeom>
          <a:noFill/>
        </p:spPr>
        <p:txBody>
          <a:bodyPr wrap="square">
            <a:spAutoFit/>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7200" b="1" i="0" u="none" strike="noStrike" kern="1200" cap="none" spc="0" normalizeH="0" baseline="0" noProof="0" dirty="0" err="1">
                <a:ln>
                  <a:noFill/>
                </a:ln>
                <a:solidFill>
                  <a:prstClr val="white"/>
                </a:solidFill>
                <a:effectLst/>
                <a:uLnTx/>
                <a:uFillTx/>
                <a:latin typeface="Effra" panose="020B0604020202020204" charset="0"/>
                <a:ea typeface="+mn-ea"/>
                <a:cs typeface="Calibri (MS)"/>
              </a:rPr>
              <a:t>Obrigada</a:t>
            </a:r>
            <a:endParaRPr kumimoji="0" lang="en-US" sz="7200" b="1" i="0" u="none" strike="noStrike" kern="1200" cap="none" spc="0" normalizeH="0" baseline="0" noProof="0" dirty="0">
              <a:ln>
                <a:noFill/>
              </a:ln>
              <a:solidFill>
                <a:prstClr val="white"/>
              </a:solidFill>
              <a:effectLst/>
              <a:uLnTx/>
              <a:uFillTx/>
              <a:latin typeface="Effra" panose="020B0604020202020204" charset="0"/>
              <a:ea typeface="+mn-ea"/>
              <a:cs typeface="Calibri (MS)"/>
            </a:endParaRPr>
          </a:p>
        </p:txBody>
      </p:sp>
    </p:spTree>
    <p:extLst>
      <p:ext uri="{BB962C8B-B14F-4D97-AF65-F5344CB8AC3E}">
        <p14:creationId xmlns:p14="http://schemas.microsoft.com/office/powerpoint/2010/main" val="1060584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11155" y="5738464"/>
            <a:ext cx="19490417" cy="4840120"/>
          </a:xfrm>
          <a:custGeom>
            <a:avLst/>
            <a:gdLst/>
            <a:ahLst/>
            <a:cxnLst/>
            <a:rect l="l" t="t" r="r" b="b"/>
            <a:pathLst>
              <a:path w="19490417" h="4840120">
                <a:moveTo>
                  <a:pt x="0" y="0"/>
                </a:moveTo>
                <a:lnTo>
                  <a:pt x="19490416" y="0"/>
                </a:lnTo>
                <a:lnTo>
                  <a:pt x="19490416" y="4840120"/>
                </a:lnTo>
                <a:lnTo>
                  <a:pt x="0" y="4840120"/>
                </a:lnTo>
                <a:lnTo>
                  <a:pt x="0" y="0"/>
                </a:lnTo>
                <a:close/>
              </a:path>
            </a:pathLst>
          </a:custGeom>
          <a:blipFill>
            <a:blip r:embed="rId3">
              <a:alphaModFix amt="56000"/>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a:off x="7887390" y="9360400"/>
            <a:ext cx="176421" cy="176421"/>
          </a:xfrm>
          <a:custGeom>
            <a:avLst/>
            <a:gdLst/>
            <a:ahLst/>
            <a:cxnLst/>
            <a:rect l="l" t="t" r="r" b="b"/>
            <a:pathLst>
              <a:path w="176421" h="176421">
                <a:moveTo>
                  <a:pt x="0" y="0"/>
                </a:moveTo>
                <a:lnTo>
                  <a:pt x="176421" y="0"/>
                </a:lnTo>
                <a:lnTo>
                  <a:pt x="176421" y="176421"/>
                </a:lnTo>
                <a:lnTo>
                  <a:pt x="0" y="17642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p:cNvSpPr txBox="1"/>
          <p:nvPr/>
        </p:nvSpPr>
        <p:spPr>
          <a:xfrm>
            <a:off x="1028699" y="2880598"/>
            <a:ext cx="10783049" cy="2339102"/>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9674A5"/>
                </a:solidFill>
                <a:effectLst/>
                <a:uLnTx/>
                <a:uFillTx/>
                <a:latin typeface="Effra"/>
                <a:ea typeface="+mn-ea"/>
                <a:cs typeface="+mn-cs"/>
              </a:rPr>
              <a:t>Living the Code: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srgbClr val="6699D1"/>
                </a:solidFill>
                <a:effectLst/>
                <a:uLnTx/>
                <a:uFillTx/>
                <a:latin typeface="Arimo Italics"/>
                <a:ea typeface="Arimo Italics"/>
                <a:cs typeface="Arimo Italics"/>
              </a:rPr>
              <a:t>Navigating the Member and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srgbClr val="6699D1"/>
                </a:solidFill>
                <a:effectLst/>
                <a:uLnTx/>
                <a:uFillTx/>
                <a:latin typeface="Arimo Italics"/>
                <a:ea typeface="Arimo Italics"/>
                <a:cs typeface="Arimo Italics"/>
              </a:rPr>
              <a:t>Leader Code of Conduct Process</a:t>
            </a:r>
            <a:endParaRPr kumimoji="0" lang="en-US" sz="3600" b="0" i="1" u="none" strike="noStrike" kern="1200" cap="none" spc="0" normalizeH="0" baseline="0" noProof="0" dirty="0">
              <a:ln>
                <a:noFill/>
              </a:ln>
              <a:solidFill>
                <a:srgbClr val="6699D1"/>
              </a:solidFill>
              <a:effectLst/>
              <a:uLnTx/>
              <a:uFillTx/>
              <a:latin typeface="Arimo Italics"/>
              <a:ea typeface="Arimo Italics"/>
              <a:cs typeface="Arimo Italics"/>
              <a:sym typeface="Effra"/>
            </a:endParaRPr>
          </a:p>
        </p:txBody>
      </p:sp>
      <p:sp>
        <p:nvSpPr>
          <p:cNvPr id="5" name="Freeform 5"/>
          <p:cNvSpPr/>
          <p:nvPr/>
        </p:nvSpPr>
        <p:spPr>
          <a:xfrm>
            <a:off x="9434053" y="0"/>
            <a:ext cx="8853947" cy="5533717"/>
          </a:xfrm>
          <a:custGeom>
            <a:avLst/>
            <a:gdLst/>
            <a:ahLst/>
            <a:cxnLst/>
            <a:rect l="l" t="t" r="r" b="b"/>
            <a:pathLst>
              <a:path w="8853947" h="5533717">
                <a:moveTo>
                  <a:pt x="0" y="0"/>
                </a:moveTo>
                <a:lnTo>
                  <a:pt x="8853947" y="0"/>
                </a:lnTo>
                <a:lnTo>
                  <a:pt x="8853947" y="5533717"/>
                </a:lnTo>
                <a:lnTo>
                  <a:pt x="0" y="5533717"/>
                </a:lnTo>
                <a:lnTo>
                  <a:pt x="0" y="0"/>
                </a:lnTo>
                <a:close/>
              </a:path>
            </a:pathLst>
          </a:custGeom>
          <a:blipFill>
            <a:blip r:embed="rId5">
              <a:alphaModFix amt="86000"/>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11811749" y="1185665"/>
            <a:ext cx="5101103" cy="5496259"/>
          </a:xfrm>
          <a:custGeom>
            <a:avLst/>
            <a:gdLst/>
            <a:ahLst/>
            <a:cxnLst/>
            <a:rect l="l" t="t" r="r" b="b"/>
            <a:pathLst>
              <a:path w="5101103" h="5496259">
                <a:moveTo>
                  <a:pt x="0" y="0"/>
                </a:moveTo>
                <a:lnTo>
                  <a:pt x="5101103" y="0"/>
                </a:lnTo>
                <a:lnTo>
                  <a:pt x="5101103" y="5496259"/>
                </a:lnTo>
                <a:lnTo>
                  <a:pt x="0" y="5496259"/>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p:cNvSpPr txBox="1"/>
          <p:nvPr/>
        </p:nvSpPr>
        <p:spPr>
          <a:xfrm>
            <a:off x="1102587" y="5882551"/>
            <a:ext cx="8442751" cy="1477328"/>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6699D1"/>
                </a:solidFill>
                <a:effectLst/>
                <a:uLnTx/>
                <a:uFillTx/>
                <a:latin typeface="Effra"/>
                <a:ea typeface="+mn-ea"/>
                <a:cs typeface="+mn-cs"/>
              </a:rPr>
              <a:t>Jackie Schrauger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6699D1"/>
                </a:solidFill>
                <a:effectLst/>
                <a:uLnTx/>
                <a:uFillTx/>
                <a:latin typeface="Effra"/>
                <a:ea typeface="+mn-ea"/>
                <a:cs typeface="+mn-cs"/>
              </a:rPr>
              <a:t>Membership Director</a:t>
            </a:r>
          </a:p>
        </p:txBody>
      </p:sp>
      <p:sp>
        <p:nvSpPr>
          <p:cNvPr id="9" name="Freeform 9"/>
          <p:cNvSpPr/>
          <p:nvPr/>
        </p:nvSpPr>
        <p:spPr>
          <a:xfrm>
            <a:off x="10765825" y="6497619"/>
            <a:ext cx="6980680" cy="2603716"/>
          </a:xfrm>
          <a:custGeom>
            <a:avLst/>
            <a:gdLst/>
            <a:ahLst/>
            <a:cxnLst/>
            <a:rect l="l" t="t" r="r" b="b"/>
            <a:pathLst>
              <a:path w="6980680" h="2603716">
                <a:moveTo>
                  <a:pt x="0" y="0"/>
                </a:moveTo>
                <a:lnTo>
                  <a:pt x="6980680" y="0"/>
                </a:lnTo>
                <a:lnTo>
                  <a:pt x="6980680" y="2603716"/>
                </a:lnTo>
                <a:lnTo>
                  <a:pt x="0" y="2603716"/>
                </a:lnTo>
                <a:lnTo>
                  <a:pt x="0" y="0"/>
                </a:lnTo>
                <a:close/>
              </a:path>
            </a:pathLst>
          </a:custGeom>
          <a:blipFill>
            <a:blip r:embed="rId7"/>
            <a:stretch>
              <a:fillRect t="-19488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7">
            <a:extLst>
              <a:ext uri="{FF2B5EF4-FFF2-40B4-BE49-F238E27FC236}">
                <a16:creationId xmlns:a16="http://schemas.microsoft.com/office/drawing/2014/main" id="{8ED8F7DA-3720-5ED8-BCF3-0B57BD313A33}"/>
              </a:ext>
            </a:extLst>
          </p:cNvPr>
          <p:cNvSpPr txBox="1"/>
          <p:nvPr/>
        </p:nvSpPr>
        <p:spPr>
          <a:xfrm>
            <a:off x="806858" y="9379197"/>
            <a:ext cx="7092543" cy="231492"/>
          </a:xfrm>
          <a:prstGeom prst="rect">
            <a:avLst/>
          </a:prstGeom>
        </p:spPr>
        <p:txBody>
          <a:bodyPr lIns="0" tIns="0" rIns="0" bIns="0" rtlCol="0" anchor="t">
            <a:spAutoFit/>
          </a:bodyPr>
          <a:lstStyle/>
          <a:p>
            <a:pPr algn="l">
              <a:lnSpc>
                <a:spcPts val="1857"/>
              </a:lnSpc>
            </a:pPr>
            <a:r>
              <a:rPr lang="en-US" sz="1629" b="1" spc="79" dirty="0">
                <a:solidFill>
                  <a:srgbClr val="293374"/>
                </a:solidFill>
                <a:latin typeface="Verdana Bold"/>
                <a:ea typeface="Verdana Bold"/>
                <a:cs typeface="Verdana Bold"/>
                <a:sym typeface="Verdana Bold"/>
              </a:rPr>
              <a:t>SOROPTIMIST INTERNATIONAL OF THE AMERICAS, INC</a:t>
            </a:r>
          </a:p>
        </p:txBody>
      </p:sp>
    </p:spTree>
    <p:extLst>
      <p:ext uri="{BB962C8B-B14F-4D97-AF65-F5344CB8AC3E}">
        <p14:creationId xmlns:p14="http://schemas.microsoft.com/office/powerpoint/2010/main" val="3525788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369991" y="3805710"/>
            <a:ext cx="500647" cy="438066"/>
            <a:chOff x="0" y="0"/>
            <a:chExt cx="812800" cy="711200"/>
          </a:xfrm>
        </p:grpSpPr>
        <p:sp>
          <p:nvSpPr>
            <p:cNvPr id="3" name="Freeform 3"/>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6699D1">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8" name="Group 8"/>
          <p:cNvGrpSpPr/>
          <p:nvPr/>
        </p:nvGrpSpPr>
        <p:grpSpPr>
          <a:xfrm rot="5400000">
            <a:off x="1369991" y="4714977"/>
            <a:ext cx="500647" cy="438066"/>
            <a:chOff x="0" y="0"/>
            <a:chExt cx="812800" cy="711200"/>
          </a:xfrm>
        </p:grpSpPr>
        <p:sp>
          <p:nvSpPr>
            <p:cNvPr id="9" name="Freeform 9"/>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9674A5">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10"/>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4" name="Group 14"/>
          <p:cNvGrpSpPr/>
          <p:nvPr/>
        </p:nvGrpSpPr>
        <p:grpSpPr>
          <a:xfrm rot="5400000">
            <a:off x="1369991" y="5676635"/>
            <a:ext cx="500647" cy="438066"/>
            <a:chOff x="0" y="0"/>
            <a:chExt cx="812800" cy="711200"/>
          </a:xfrm>
        </p:grpSpPr>
        <p:sp>
          <p:nvSpPr>
            <p:cNvPr id="15" name="Freeform 15"/>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DB5E5A">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6"/>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6" name="Freeform 26"/>
          <p:cNvSpPr/>
          <p:nvPr/>
        </p:nvSpPr>
        <p:spPr>
          <a:xfrm rot="4750473">
            <a:off x="11618103" y="4778278"/>
            <a:ext cx="7956807" cy="6966368"/>
          </a:xfrm>
          <a:custGeom>
            <a:avLst/>
            <a:gdLst/>
            <a:ahLst/>
            <a:cxnLst/>
            <a:rect l="l" t="t" r="r" b="b"/>
            <a:pathLst>
              <a:path w="7956807" h="6966368">
                <a:moveTo>
                  <a:pt x="0" y="0"/>
                </a:moveTo>
                <a:lnTo>
                  <a:pt x="7956807" y="0"/>
                </a:lnTo>
                <a:lnTo>
                  <a:pt x="7956807" y="6966368"/>
                </a:lnTo>
                <a:lnTo>
                  <a:pt x="0" y="6966368"/>
                </a:lnTo>
                <a:lnTo>
                  <a:pt x="0" y="0"/>
                </a:lnTo>
                <a:close/>
              </a:path>
            </a:pathLst>
          </a:custGeom>
          <a:blipFill>
            <a:blip r:embed="rId3">
              <a:alphaModFix amt="50000"/>
            </a:blip>
            <a:stretch>
              <a:fillRect l="-112996" b="-5204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p:cNvSpPr/>
          <p:nvPr/>
        </p:nvSpPr>
        <p:spPr>
          <a:xfrm>
            <a:off x="11080833" y="-606752"/>
            <a:ext cx="7956807" cy="6966368"/>
          </a:xfrm>
          <a:custGeom>
            <a:avLst/>
            <a:gdLst/>
            <a:ahLst/>
            <a:cxnLst/>
            <a:rect l="l" t="t" r="r" b="b"/>
            <a:pathLst>
              <a:path w="7956807" h="6966368">
                <a:moveTo>
                  <a:pt x="0" y="0"/>
                </a:moveTo>
                <a:lnTo>
                  <a:pt x="7956807" y="0"/>
                </a:lnTo>
                <a:lnTo>
                  <a:pt x="7956807" y="6966368"/>
                </a:lnTo>
                <a:lnTo>
                  <a:pt x="0" y="6966368"/>
                </a:lnTo>
                <a:lnTo>
                  <a:pt x="0" y="0"/>
                </a:lnTo>
                <a:close/>
              </a:path>
            </a:pathLst>
          </a:custGeom>
          <a:blipFill>
            <a:blip r:embed="rId3">
              <a:alphaModFix amt="50000"/>
            </a:blip>
            <a:stretch>
              <a:fillRect l="-112996" b="-5204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TextBox 28"/>
          <p:cNvSpPr txBox="1"/>
          <p:nvPr/>
        </p:nvSpPr>
        <p:spPr>
          <a:xfrm>
            <a:off x="2232952" y="3559155"/>
            <a:ext cx="6758648" cy="654795"/>
          </a:xfrm>
          <a:prstGeom prst="rect">
            <a:avLst/>
          </a:prstGeom>
        </p:spPr>
        <p:txBody>
          <a:bodyPr wrap="square" lIns="0" tIns="0" rIns="0" bIns="0" rtlCol="0" anchor="t">
            <a:spAutoFit/>
          </a:bodyPr>
          <a:lstStyle/>
          <a:p>
            <a:pPr marL="0" marR="0" lvl="0" indent="0" algn="l" defTabSz="914400" rtl="0" eaLnBrk="1" fontAlgn="auto" latinLnBrk="0" hangingPunct="1">
              <a:lnSpc>
                <a:spcPts val="54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Calibri (MS)"/>
                <a:ea typeface="Calibri (MS)"/>
                <a:cs typeface="Calibri (MS)"/>
                <a:sym typeface="Calibri (MS)"/>
              </a:rPr>
              <a:t>Address civility issues</a:t>
            </a:r>
          </a:p>
        </p:txBody>
      </p:sp>
      <p:sp>
        <p:nvSpPr>
          <p:cNvPr id="30" name="TextBox 30"/>
          <p:cNvSpPr txBox="1"/>
          <p:nvPr/>
        </p:nvSpPr>
        <p:spPr>
          <a:xfrm>
            <a:off x="2232952" y="4468422"/>
            <a:ext cx="7215848" cy="654795"/>
          </a:xfrm>
          <a:prstGeom prst="rect">
            <a:avLst/>
          </a:prstGeom>
        </p:spPr>
        <p:txBody>
          <a:bodyPr wrap="square" lIns="0" tIns="0" rIns="0" bIns="0" rtlCol="0" anchor="t">
            <a:spAutoFit/>
          </a:bodyPr>
          <a:lstStyle/>
          <a:p>
            <a:pPr marL="0" marR="0" lvl="0" indent="0" algn="l" defTabSz="914400" rtl="0" eaLnBrk="1" fontAlgn="auto" latinLnBrk="0" hangingPunct="1">
              <a:lnSpc>
                <a:spcPts val="54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Calibri (MS)"/>
                <a:ea typeface="Calibri (MS)"/>
                <a:cs typeface="Calibri (MS)"/>
                <a:sym typeface="Calibri (MS)"/>
              </a:rPr>
              <a:t>Retain and grow membership</a:t>
            </a:r>
          </a:p>
        </p:txBody>
      </p:sp>
      <p:sp>
        <p:nvSpPr>
          <p:cNvPr id="32" name="TextBox 32"/>
          <p:cNvSpPr txBox="1"/>
          <p:nvPr/>
        </p:nvSpPr>
        <p:spPr>
          <a:xfrm>
            <a:off x="2232952" y="5430080"/>
            <a:ext cx="9578048" cy="654795"/>
          </a:xfrm>
          <a:prstGeom prst="rect">
            <a:avLst/>
          </a:prstGeom>
        </p:spPr>
        <p:txBody>
          <a:bodyPr wrap="square" lIns="0" tIns="0" rIns="0" bIns="0" rtlCol="0" anchor="t">
            <a:spAutoFit/>
          </a:bodyPr>
          <a:lstStyle/>
          <a:p>
            <a:pPr marL="0" marR="0" lvl="0" indent="0" algn="l" defTabSz="914400" rtl="0" eaLnBrk="1" fontAlgn="auto" latinLnBrk="0" hangingPunct="1">
              <a:lnSpc>
                <a:spcPts val="54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Calibri (MS)"/>
                <a:ea typeface="Calibri (MS)"/>
                <a:cs typeface="Calibri (MS)"/>
                <a:sym typeface="Calibri (MS)"/>
              </a:rPr>
              <a:t>Instill confidence in addressing situations</a:t>
            </a:r>
          </a:p>
        </p:txBody>
      </p:sp>
      <p:sp>
        <p:nvSpPr>
          <p:cNvPr id="36" name="TextBox 36"/>
          <p:cNvSpPr txBox="1"/>
          <p:nvPr/>
        </p:nvSpPr>
        <p:spPr>
          <a:xfrm>
            <a:off x="1554800" y="854074"/>
            <a:ext cx="5131034" cy="1923604"/>
          </a:xfrm>
          <a:prstGeom prst="rect">
            <a:avLst/>
          </a:prstGeom>
        </p:spPr>
        <p:txBody>
          <a:bodyPr lIns="0" tIns="0" rIns="0" bIns="0" rtlCol="0" anchor="t">
            <a:spAutoFit/>
          </a:bodyPr>
          <a:lstStyle/>
          <a:p>
            <a:pPr marL="0" marR="0" lvl="0" indent="0" algn="l" defTabSz="914400" rtl="0" eaLnBrk="1" fontAlgn="auto" latinLnBrk="0" hangingPunct="1">
              <a:lnSpc>
                <a:spcPts val="7475"/>
              </a:lnSpc>
              <a:spcBef>
                <a:spcPts val="0"/>
              </a:spcBef>
              <a:spcAft>
                <a:spcPts val="0"/>
              </a:spcAft>
              <a:buClrTx/>
              <a:buSzTx/>
              <a:buFontTx/>
              <a:buNone/>
              <a:tabLst/>
              <a:defRPr/>
            </a:pPr>
            <a:r>
              <a:rPr kumimoji="0" lang="en-US" sz="6500" b="0" i="0" u="none" strike="noStrike" kern="1200" cap="none" spc="0" normalizeH="0" baseline="0" noProof="0" dirty="0">
                <a:ln>
                  <a:noFill/>
                </a:ln>
                <a:solidFill>
                  <a:srgbClr val="9674A5"/>
                </a:solidFill>
                <a:effectLst/>
                <a:uLnTx/>
                <a:uFillTx/>
                <a:latin typeface="Effra"/>
                <a:ea typeface="Effra"/>
                <a:cs typeface="Effra"/>
                <a:sym typeface="Effra"/>
              </a:rPr>
              <a:t>Code of Conduct</a:t>
            </a:r>
          </a:p>
        </p:txBody>
      </p:sp>
      <p:sp>
        <p:nvSpPr>
          <p:cNvPr id="37" name="Freeform 37"/>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l="-198" r="-19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97534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8288000" cy="10287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3"/>
            <a:stretch>
              <a:fillRect t="-30739" r="-17743" b="-880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a:off x="2739888" y="3788756"/>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7"/>
          <p:cNvSpPr txBox="1"/>
          <p:nvPr/>
        </p:nvSpPr>
        <p:spPr>
          <a:xfrm>
            <a:off x="4797621" y="859662"/>
            <a:ext cx="8692758" cy="2258439"/>
          </a:xfrm>
          <a:prstGeom prst="rect">
            <a:avLst/>
          </a:prstGeom>
        </p:spPr>
        <p:txBody>
          <a:bodyPr lIns="0" tIns="0" rIns="0" bIns="0" rtlCol="0" anchor="t">
            <a:spAutoFit/>
          </a:bodyPr>
          <a:lstStyle/>
          <a:p>
            <a:pPr marL="0" marR="0" lvl="0" indent="0" algn="ctr" defTabSz="914400" rtl="0" eaLnBrk="1" fontAlgn="auto" latinLnBrk="0" hangingPunct="1">
              <a:lnSpc>
                <a:spcPts val="9100"/>
              </a:lnSpc>
              <a:spcBef>
                <a:spcPts val="0"/>
              </a:spcBef>
              <a:spcAft>
                <a:spcPts val="0"/>
              </a:spcAft>
              <a:buClrTx/>
              <a:buSzTx/>
              <a:buFontTx/>
              <a:buNone/>
              <a:tabLst/>
              <a:defRPr/>
            </a:pPr>
            <a:r>
              <a:rPr kumimoji="0" lang="en-US" sz="6500" b="0" i="0" u="none" strike="noStrike" kern="1200" cap="none" spc="-194" normalizeH="0" baseline="0" noProof="0" dirty="0">
                <a:ln>
                  <a:noFill/>
                </a:ln>
                <a:solidFill>
                  <a:srgbClr val="FFFFFF"/>
                </a:solidFill>
                <a:effectLst/>
                <a:uLnTx/>
                <a:uFillTx/>
                <a:latin typeface="Effra"/>
                <a:ea typeface="+mn-ea"/>
                <a:cs typeface="+mn-cs"/>
                <a:sym typeface="Effra"/>
              </a:rPr>
              <a:t>Volunteer Leader Groups</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TextBox 8"/>
          <p:cNvSpPr txBox="1"/>
          <p:nvPr/>
        </p:nvSpPr>
        <p:spPr>
          <a:xfrm>
            <a:off x="4300174" y="4348680"/>
            <a:ext cx="4665004" cy="876009"/>
          </a:xfrm>
          <a:prstGeom prst="rect">
            <a:avLst/>
          </a:prstGeom>
        </p:spPr>
        <p:txBody>
          <a:bodyPr wrap="square" lIns="0" tIns="0" rIns="0" bIns="0" rtlCol="0" anchor="t">
            <a:spAutoFit/>
          </a:bodyPr>
          <a:lstStyle/>
          <a:p>
            <a:pPr marL="0" marR="0" lvl="0" indent="0" algn="l" defTabSz="914400" rtl="0" eaLnBrk="1" fontAlgn="auto" latinLnBrk="0" hangingPunct="1">
              <a:lnSpc>
                <a:spcPts val="3319"/>
              </a:lnSpc>
              <a:spcBef>
                <a:spcPts val="0"/>
              </a:spcBef>
              <a:spcAft>
                <a:spcPts val="0"/>
              </a:spcAft>
              <a:buClrTx/>
              <a:buSzTx/>
              <a:buFontTx/>
              <a:buNone/>
              <a:tabLst/>
              <a:defRPr/>
            </a:pPr>
            <a:r>
              <a:rPr kumimoji="0" lang="en-US" sz="4000" b="1" i="0" u="none" strike="noStrike" kern="1200" cap="none" spc="-95" normalizeH="0" baseline="0" noProof="0" dirty="0">
                <a:ln>
                  <a:noFill/>
                </a:ln>
                <a:solidFill>
                  <a:srgbClr val="FFFFFF"/>
                </a:solidFill>
                <a:effectLst/>
                <a:uLnTx/>
                <a:uFillTx/>
                <a:latin typeface="Calibri (MS) Bold"/>
                <a:ea typeface="Calibri (MS) Bold"/>
                <a:cs typeface="Calibri (MS) Bold"/>
              </a:rPr>
              <a:t>Code of Conduct Review Committee</a:t>
            </a:r>
          </a:p>
        </p:txBody>
      </p:sp>
      <p:sp>
        <p:nvSpPr>
          <p:cNvPr id="9" name="TextBox 9"/>
          <p:cNvSpPr txBox="1"/>
          <p:nvPr/>
        </p:nvSpPr>
        <p:spPr>
          <a:xfrm>
            <a:off x="3100848" y="5333445"/>
            <a:ext cx="5503369" cy="1060547"/>
          </a:xfrm>
          <a:prstGeom prst="rect">
            <a:avLst/>
          </a:prstGeom>
        </p:spPr>
        <p:txBody>
          <a:bodyPr lIns="0" tIns="0" rIns="0" bIns="0" rtlCol="0" anchor="t">
            <a:spAutoFit/>
          </a:bodyPr>
          <a:lstStyle/>
          <a:p>
            <a:pPr marL="0" marR="0" lvl="0" indent="0" algn="l" defTabSz="914400" rtl="0" eaLnBrk="1" fontAlgn="auto" latinLnBrk="0" hangingPunct="1">
              <a:lnSpc>
                <a:spcPts val="2741"/>
              </a:lnSpc>
              <a:spcBef>
                <a:spcPts val="0"/>
              </a:spcBef>
              <a:spcAft>
                <a:spcPts val="0"/>
              </a:spcAft>
              <a:buClrTx/>
              <a:buSzTx/>
              <a:buFontTx/>
              <a:buNone/>
              <a:tabLst/>
              <a:defRPr/>
            </a:pPr>
            <a:r>
              <a:rPr kumimoji="0" lang="en-US" sz="3200" b="0" i="0" u="none" strike="noStrike" kern="1200" cap="none" spc="-64" normalizeH="0" baseline="0" noProof="0" dirty="0">
                <a:ln>
                  <a:noFill/>
                </a:ln>
                <a:solidFill>
                  <a:srgbClr val="FFFFFF"/>
                </a:solidFill>
                <a:effectLst/>
                <a:uLnTx/>
                <a:uFillTx/>
                <a:latin typeface="Calibri (MS)"/>
                <a:ea typeface="Calibri (MS)"/>
                <a:cs typeface="Calibri (MS)"/>
                <a:sym typeface="Calibri (MS)"/>
              </a:rPr>
              <a:t>Reviews submissions of a more serious nature and recommends a course of action </a:t>
            </a:r>
          </a:p>
        </p:txBody>
      </p:sp>
      <p:sp>
        <p:nvSpPr>
          <p:cNvPr id="16" name="Freeform 16"/>
          <p:cNvSpPr/>
          <p:nvPr/>
        </p:nvSpPr>
        <p:spPr>
          <a:xfrm>
            <a:off x="7937377" y="9188709"/>
            <a:ext cx="2413246" cy="554217"/>
          </a:xfrm>
          <a:custGeom>
            <a:avLst/>
            <a:gdLst/>
            <a:ahLst/>
            <a:cxnLst/>
            <a:rect l="l" t="t" r="r" b="b"/>
            <a:pathLst>
              <a:path w="2413246" h="554217">
                <a:moveTo>
                  <a:pt x="0" y="0"/>
                </a:moveTo>
                <a:lnTo>
                  <a:pt x="2413246" y="0"/>
                </a:lnTo>
                <a:lnTo>
                  <a:pt x="2413246" y="554218"/>
                </a:lnTo>
                <a:lnTo>
                  <a:pt x="0" y="554218"/>
                </a:lnTo>
                <a:lnTo>
                  <a:pt x="0" y="0"/>
                </a:lnTo>
                <a:close/>
              </a:path>
            </a:pathLst>
          </a:custGeom>
          <a:blipFill>
            <a:blip r:embed="rId5"/>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0">
            <a:extLst>
              <a:ext uri="{FF2B5EF4-FFF2-40B4-BE49-F238E27FC236}">
                <a16:creationId xmlns:a16="http://schemas.microsoft.com/office/drawing/2014/main" id="{4003E2A0-E2E2-C019-B3FF-243C681612A9}"/>
              </a:ext>
            </a:extLst>
          </p:cNvPr>
          <p:cNvSpPr/>
          <p:nvPr/>
        </p:nvSpPr>
        <p:spPr>
          <a:xfrm>
            <a:off x="3108955" y="4195641"/>
            <a:ext cx="692131" cy="657524"/>
          </a:xfrm>
          <a:custGeom>
            <a:avLst/>
            <a:gdLst/>
            <a:ahLst/>
            <a:cxnLst/>
            <a:rect l="l" t="t" r="r" b="b"/>
            <a:pathLst>
              <a:path w="692131" h="657524">
                <a:moveTo>
                  <a:pt x="0" y="0"/>
                </a:moveTo>
                <a:lnTo>
                  <a:pt x="692131" y="0"/>
                </a:lnTo>
                <a:lnTo>
                  <a:pt x="692131" y="657524"/>
                </a:lnTo>
                <a:lnTo>
                  <a:pt x="0" y="65752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880018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500B5-414E-919B-7E40-D9624ADCF86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B1B3B17-2F21-42D6-DE5F-4520845406CC}"/>
              </a:ext>
            </a:extLst>
          </p:cNvPr>
          <p:cNvSpPr/>
          <p:nvPr/>
        </p:nvSpPr>
        <p:spPr>
          <a:xfrm flipV="1">
            <a:off x="0" y="0"/>
            <a:ext cx="18288000" cy="10287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3"/>
            <a:stretch>
              <a:fillRect t="-30739" r="-17743" b="-880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a:extLst>
              <a:ext uri="{FF2B5EF4-FFF2-40B4-BE49-F238E27FC236}">
                <a16:creationId xmlns:a16="http://schemas.microsoft.com/office/drawing/2014/main" id="{5C492FB9-F9E4-7EF9-A974-510104019757}"/>
              </a:ext>
            </a:extLst>
          </p:cNvPr>
          <p:cNvSpPr/>
          <p:nvPr/>
        </p:nvSpPr>
        <p:spPr>
          <a:xfrm>
            <a:off x="2739888" y="3788756"/>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Freeform 4">
            <a:extLst>
              <a:ext uri="{FF2B5EF4-FFF2-40B4-BE49-F238E27FC236}">
                <a16:creationId xmlns:a16="http://schemas.microsoft.com/office/drawing/2014/main" id="{791698C1-DA2C-B37C-2735-2B99E38E8975}"/>
              </a:ext>
            </a:extLst>
          </p:cNvPr>
          <p:cNvSpPr/>
          <p:nvPr/>
        </p:nvSpPr>
        <p:spPr>
          <a:xfrm>
            <a:off x="9643088" y="3867148"/>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7">
            <a:extLst>
              <a:ext uri="{FF2B5EF4-FFF2-40B4-BE49-F238E27FC236}">
                <a16:creationId xmlns:a16="http://schemas.microsoft.com/office/drawing/2014/main" id="{586F6909-C7CC-2122-E491-04007F97075E}"/>
              </a:ext>
            </a:extLst>
          </p:cNvPr>
          <p:cNvSpPr txBox="1"/>
          <p:nvPr/>
        </p:nvSpPr>
        <p:spPr>
          <a:xfrm>
            <a:off x="4797621" y="859662"/>
            <a:ext cx="8692758" cy="2258439"/>
          </a:xfrm>
          <a:prstGeom prst="rect">
            <a:avLst/>
          </a:prstGeom>
        </p:spPr>
        <p:txBody>
          <a:bodyPr lIns="0" tIns="0" rIns="0" bIns="0" rtlCol="0" anchor="t">
            <a:spAutoFit/>
          </a:bodyPr>
          <a:lstStyle/>
          <a:p>
            <a:pPr marL="0" marR="0" lvl="0" indent="0" algn="ctr" defTabSz="914400" rtl="0" eaLnBrk="1" fontAlgn="auto" latinLnBrk="0" hangingPunct="1">
              <a:lnSpc>
                <a:spcPts val="9100"/>
              </a:lnSpc>
              <a:spcBef>
                <a:spcPts val="0"/>
              </a:spcBef>
              <a:spcAft>
                <a:spcPts val="0"/>
              </a:spcAft>
              <a:buClrTx/>
              <a:buSzTx/>
              <a:buFontTx/>
              <a:buNone/>
              <a:tabLst/>
              <a:defRPr/>
            </a:pPr>
            <a:r>
              <a:rPr kumimoji="0" lang="en-US" sz="6500" b="0" i="0" u="none" strike="noStrike" kern="1200" cap="none" spc="-194" normalizeH="0" baseline="0" noProof="0">
                <a:ln>
                  <a:noFill/>
                </a:ln>
                <a:solidFill>
                  <a:srgbClr val="FFFFFF"/>
                </a:solidFill>
                <a:effectLst/>
                <a:uLnTx/>
                <a:uFillTx/>
                <a:latin typeface="Effra"/>
                <a:ea typeface="+mn-ea"/>
                <a:cs typeface="+mn-cs"/>
                <a:sym typeface="Effra"/>
              </a:rPr>
              <a:t>Volunteer Leader Groups</a:t>
            </a: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E8A95D05-7408-177B-EFA5-4EB532744BBB}"/>
              </a:ext>
            </a:extLst>
          </p:cNvPr>
          <p:cNvSpPr txBox="1"/>
          <p:nvPr/>
        </p:nvSpPr>
        <p:spPr>
          <a:xfrm>
            <a:off x="4300174" y="4348680"/>
            <a:ext cx="4843826" cy="876009"/>
          </a:xfrm>
          <a:prstGeom prst="rect">
            <a:avLst/>
          </a:prstGeom>
        </p:spPr>
        <p:txBody>
          <a:bodyPr wrap="square" lIns="0" tIns="0" rIns="0" bIns="0" rtlCol="0" anchor="t">
            <a:spAutoFit/>
          </a:bodyPr>
          <a:lstStyle/>
          <a:p>
            <a:pPr marL="0" marR="0" lvl="0" indent="0" algn="l" defTabSz="914400" rtl="0" eaLnBrk="1" fontAlgn="auto" latinLnBrk="0" hangingPunct="1">
              <a:lnSpc>
                <a:spcPts val="3319"/>
              </a:lnSpc>
              <a:spcBef>
                <a:spcPts val="0"/>
              </a:spcBef>
              <a:spcAft>
                <a:spcPts val="0"/>
              </a:spcAft>
              <a:buClrTx/>
              <a:buSzTx/>
              <a:buFontTx/>
              <a:buNone/>
              <a:tabLst/>
              <a:defRPr/>
            </a:pPr>
            <a:r>
              <a:rPr kumimoji="0" lang="en-US" sz="4000" b="1" i="0" u="none" strike="noStrike" kern="1200" cap="none" spc="-95" normalizeH="0" baseline="0" noProof="0" dirty="0">
                <a:ln>
                  <a:noFill/>
                </a:ln>
                <a:solidFill>
                  <a:srgbClr val="FFFFFF"/>
                </a:solidFill>
                <a:effectLst/>
                <a:uLnTx/>
                <a:uFillTx/>
                <a:latin typeface="Calibri (MS) Bold"/>
                <a:ea typeface="Calibri (MS) Bold"/>
                <a:cs typeface="Calibri (MS) Bold"/>
              </a:rPr>
              <a:t>Code of Conduct Review Committee</a:t>
            </a:r>
          </a:p>
        </p:txBody>
      </p:sp>
      <p:sp>
        <p:nvSpPr>
          <p:cNvPr id="9" name="TextBox 9">
            <a:extLst>
              <a:ext uri="{FF2B5EF4-FFF2-40B4-BE49-F238E27FC236}">
                <a16:creationId xmlns:a16="http://schemas.microsoft.com/office/drawing/2014/main" id="{1AE270E1-6332-D5EA-6C2B-066B79A00AF1}"/>
              </a:ext>
            </a:extLst>
          </p:cNvPr>
          <p:cNvSpPr txBox="1"/>
          <p:nvPr/>
        </p:nvSpPr>
        <p:spPr>
          <a:xfrm>
            <a:off x="3100848" y="5333445"/>
            <a:ext cx="5503369" cy="1420325"/>
          </a:xfrm>
          <a:prstGeom prst="rect">
            <a:avLst/>
          </a:prstGeom>
        </p:spPr>
        <p:txBody>
          <a:bodyPr lIns="0" tIns="0" rIns="0" bIns="0" rtlCol="0" anchor="t">
            <a:spAutoFit/>
          </a:bodyPr>
          <a:lstStyle/>
          <a:p>
            <a:pPr marL="0" marR="0" lvl="0" indent="0" algn="l" defTabSz="914400" rtl="0" eaLnBrk="1" fontAlgn="auto" latinLnBrk="0" hangingPunct="1">
              <a:lnSpc>
                <a:spcPts val="2741"/>
              </a:lnSpc>
              <a:spcBef>
                <a:spcPts val="0"/>
              </a:spcBef>
              <a:spcAft>
                <a:spcPts val="0"/>
              </a:spcAft>
              <a:buClrTx/>
              <a:buSzTx/>
              <a:buFontTx/>
              <a:buNone/>
              <a:tabLst/>
              <a:defRPr/>
            </a:pPr>
            <a:r>
              <a:rPr kumimoji="0" lang="en-US" sz="3600" b="0" i="0" u="none" strike="noStrike" kern="1200" cap="none" spc="-64" normalizeH="0" baseline="0" noProof="0" dirty="0">
                <a:ln>
                  <a:noFill/>
                </a:ln>
                <a:solidFill>
                  <a:srgbClr val="FFFFFF"/>
                </a:solidFill>
                <a:effectLst/>
                <a:uLnTx/>
                <a:uFillTx/>
                <a:latin typeface="Calibri (MS)"/>
                <a:ea typeface="Calibri (MS)"/>
                <a:cs typeface="Calibri (MS)"/>
                <a:sym typeface="Calibri (MS)"/>
              </a:rPr>
              <a:t>Reviews submissions of a more serious nature and recommends a course of action </a:t>
            </a:r>
          </a:p>
        </p:txBody>
      </p:sp>
      <p:sp>
        <p:nvSpPr>
          <p:cNvPr id="11" name="TextBox 11">
            <a:extLst>
              <a:ext uri="{FF2B5EF4-FFF2-40B4-BE49-F238E27FC236}">
                <a16:creationId xmlns:a16="http://schemas.microsoft.com/office/drawing/2014/main" id="{64928835-37EE-2B62-9C17-5ACD051811EA}"/>
              </a:ext>
            </a:extLst>
          </p:cNvPr>
          <p:cNvSpPr txBox="1"/>
          <p:nvPr/>
        </p:nvSpPr>
        <p:spPr>
          <a:xfrm>
            <a:off x="10861101" y="4334693"/>
            <a:ext cx="4915966" cy="452816"/>
          </a:xfrm>
          <a:prstGeom prst="rect">
            <a:avLst/>
          </a:prstGeom>
        </p:spPr>
        <p:txBody>
          <a:bodyPr wrap="square" lIns="0" tIns="0" rIns="0" bIns="0" rtlCol="0" anchor="t">
            <a:spAutoFit/>
          </a:bodyPr>
          <a:lstStyle/>
          <a:p>
            <a:pPr marL="0" marR="0" lvl="0" indent="0" algn="l" defTabSz="914400" rtl="0" eaLnBrk="1" fontAlgn="auto" latinLnBrk="0" hangingPunct="1">
              <a:lnSpc>
                <a:spcPts val="3319"/>
              </a:lnSpc>
              <a:spcBef>
                <a:spcPts val="0"/>
              </a:spcBef>
              <a:spcAft>
                <a:spcPts val="0"/>
              </a:spcAft>
              <a:buClrTx/>
              <a:buSzTx/>
              <a:buFontTx/>
              <a:buNone/>
              <a:tabLst/>
              <a:defRPr/>
            </a:pPr>
            <a:r>
              <a:rPr kumimoji="0" lang="en-US" sz="4000" b="1" i="0" u="none" strike="noStrike" kern="1200" cap="none" spc="-95" normalizeH="0" baseline="0" noProof="0" dirty="0">
                <a:ln>
                  <a:noFill/>
                </a:ln>
                <a:solidFill>
                  <a:srgbClr val="FFFFFF"/>
                </a:solidFill>
                <a:effectLst/>
                <a:uLnTx/>
                <a:uFillTx/>
                <a:latin typeface="Calibri (MS) Bold"/>
                <a:ea typeface="Calibri (MS) Bold"/>
                <a:cs typeface="Calibri (MS) Bold"/>
              </a:rPr>
              <a:t>Appeals Review Panel</a:t>
            </a:r>
          </a:p>
        </p:txBody>
      </p:sp>
      <p:sp>
        <p:nvSpPr>
          <p:cNvPr id="13" name="TextBox 13">
            <a:extLst>
              <a:ext uri="{FF2B5EF4-FFF2-40B4-BE49-F238E27FC236}">
                <a16:creationId xmlns:a16="http://schemas.microsoft.com/office/drawing/2014/main" id="{E15CB0B2-96A3-A691-AEDA-84321FABEC1C}"/>
              </a:ext>
            </a:extLst>
          </p:cNvPr>
          <p:cNvSpPr txBox="1"/>
          <p:nvPr/>
        </p:nvSpPr>
        <p:spPr>
          <a:xfrm>
            <a:off x="9985706" y="5333445"/>
            <a:ext cx="5503369" cy="727828"/>
          </a:xfrm>
          <a:prstGeom prst="rect">
            <a:avLst/>
          </a:prstGeom>
        </p:spPr>
        <p:txBody>
          <a:bodyPr lIns="0" tIns="0" rIns="0" bIns="0" rtlCol="0" anchor="t">
            <a:spAutoFit/>
          </a:bodyPr>
          <a:lstStyle/>
          <a:p>
            <a:pPr marL="0" marR="0" lvl="0" indent="0" algn="l" defTabSz="914400" rtl="0" eaLnBrk="1" fontAlgn="auto" latinLnBrk="0" hangingPunct="1">
              <a:lnSpc>
                <a:spcPts val="2741"/>
              </a:lnSpc>
              <a:spcBef>
                <a:spcPts val="0"/>
              </a:spcBef>
              <a:spcAft>
                <a:spcPts val="0"/>
              </a:spcAft>
              <a:buClrTx/>
              <a:buSzTx/>
              <a:buFontTx/>
              <a:buNone/>
              <a:tabLst/>
              <a:defRPr/>
            </a:pPr>
            <a:r>
              <a:rPr kumimoji="0" lang="en-US" sz="3600" b="0" i="0" u="none" strike="noStrike" kern="1200" cap="none" spc="-64" normalizeH="0" baseline="0" noProof="0" dirty="0">
                <a:ln>
                  <a:noFill/>
                </a:ln>
                <a:solidFill>
                  <a:srgbClr val="FFFFFF"/>
                </a:solidFill>
                <a:effectLst/>
                <a:uLnTx/>
                <a:uFillTx/>
                <a:latin typeface="Calibri (MS)"/>
                <a:ea typeface="Calibri (MS)"/>
                <a:cs typeface="Calibri (MS)"/>
                <a:sym typeface="Calibri (MS)"/>
              </a:rPr>
              <a:t>Reviews member appeals after a CCRC or Board consequence</a:t>
            </a:r>
            <a:endParaRPr kumimoji="0" lang="en-US" sz="3600" b="0" i="0" u="none" strike="noStrike" kern="1200" cap="none" spc="-64" normalizeH="0" baseline="0" noProof="0" dirty="0">
              <a:ln>
                <a:noFill/>
              </a:ln>
              <a:solidFill>
                <a:srgbClr val="FFFFFF"/>
              </a:solidFill>
              <a:effectLst/>
              <a:uLnTx/>
              <a:uFillTx/>
              <a:latin typeface="Calibri (MS)"/>
              <a:ea typeface="Calibri (MS)"/>
              <a:cs typeface="Calibri (MS)"/>
            </a:endParaRPr>
          </a:p>
        </p:txBody>
      </p:sp>
      <p:sp>
        <p:nvSpPr>
          <p:cNvPr id="16" name="Freeform 16">
            <a:extLst>
              <a:ext uri="{FF2B5EF4-FFF2-40B4-BE49-F238E27FC236}">
                <a16:creationId xmlns:a16="http://schemas.microsoft.com/office/drawing/2014/main" id="{FBF01333-DF63-021E-32C3-313EB2D738CD}"/>
              </a:ext>
            </a:extLst>
          </p:cNvPr>
          <p:cNvSpPr/>
          <p:nvPr/>
        </p:nvSpPr>
        <p:spPr>
          <a:xfrm>
            <a:off x="7937377" y="9188709"/>
            <a:ext cx="2413246" cy="554217"/>
          </a:xfrm>
          <a:custGeom>
            <a:avLst/>
            <a:gdLst/>
            <a:ahLst/>
            <a:cxnLst/>
            <a:rect l="l" t="t" r="r" b="b"/>
            <a:pathLst>
              <a:path w="2413246" h="554217">
                <a:moveTo>
                  <a:pt x="0" y="0"/>
                </a:moveTo>
                <a:lnTo>
                  <a:pt x="2413246" y="0"/>
                </a:lnTo>
                <a:lnTo>
                  <a:pt x="2413246" y="554218"/>
                </a:lnTo>
                <a:lnTo>
                  <a:pt x="0" y="554218"/>
                </a:lnTo>
                <a:lnTo>
                  <a:pt x="0" y="0"/>
                </a:lnTo>
                <a:close/>
              </a:path>
            </a:pathLst>
          </a:custGeom>
          <a:blipFill>
            <a:blip r:embed="rId5"/>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Freeform 18">
            <a:extLst>
              <a:ext uri="{FF2B5EF4-FFF2-40B4-BE49-F238E27FC236}">
                <a16:creationId xmlns:a16="http://schemas.microsoft.com/office/drawing/2014/main" id="{258B54D8-57F0-8CCC-3DFB-D03AF7EDE9A5}"/>
              </a:ext>
            </a:extLst>
          </p:cNvPr>
          <p:cNvSpPr/>
          <p:nvPr/>
        </p:nvSpPr>
        <p:spPr>
          <a:xfrm>
            <a:off x="9945389" y="4194019"/>
            <a:ext cx="692131" cy="783175"/>
          </a:xfrm>
          <a:custGeom>
            <a:avLst/>
            <a:gdLst/>
            <a:ahLst/>
            <a:cxnLst/>
            <a:rect l="l" t="t" r="r" b="b"/>
            <a:pathLst>
              <a:path w="692131" h="783175">
                <a:moveTo>
                  <a:pt x="0" y="0"/>
                </a:moveTo>
                <a:lnTo>
                  <a:pt x="692131" y="0"/>
                </a:lnTo>
                <a:lnTo>
                  <a:pt x="692131" y="783175"/>
                </a:lnTo>
                <a:lnTo>
                  <a:pt x="0" y="783175"/>
                </a:lnTo>
                <a:lnTo>
                  <a:pt x="0" y="0"/>
                </a:lnTo>
                <a:close/>
              </a:path>
            </a:pathLst>
          </a:custGeom>
          <a:blipFill>
            <a:blip>
              <a:extLst>
                <a:ext uri="{96DAC541-7B7A-43D3-8B79-37D633B846F1}">
                  <asvg:svgBlip xmlns:asvg="http://schemas.microsoft.com/office/drawing/2016/SVG/main" r:embed="rId6"/>
                </a:ext>
              </a:extLst>
            </a:blip>
            <a:stretch>
              <a:fillRect/>
            </a:stretch>
          </a:blipFill>
          <a:ln cap="sq">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0">
            <a:extLst>
              <a:ext uri="{FF2B5EF4-FFF2-40B4-BE49-F238E27FC236}">
                <a16:creationId xmlns:a16="http://schemas.microsoft.com/office/drawing/2014/main" id="{18F94EE1-BC30-DB95-6675-E20152845B3C}"/>
              </a:ext>
            </a:extLst>
          </p:cNvPr>
          <p:cNvSpPr/>
          <p:nvPr/>
        </p:nvSpPr>
        <p:spPr>
          <a:xfrm>
            <a:off x="3108955" y="4195641"/>
            <a:ext cx="692131" cy="657524"/>
          </a:xfrm>
          <a:custGeom>
            <a:avLst/>
            <a:gdLst/>
            <a:ahLst/>
            <a:cxnLst/>
            <a:rect l="l" t="t" r="r" b="b"/>
            <a:pathLst>
              <a:path w="692131" h="657524">
                <a:moveTo>
                  <a:pt x="0" y="0"/>
                </a:moveTo>
                <a:lnTo>
                  <a:pt x="692131" y="0"/>
                </a:lnTo>
                <a:lnTo>
                  <a:pt x="692131" y="657524"/>
                </a:lnTo>
                <a:lnTo>
                  <a:pt x="0" y="65752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300378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8FCA9-2EA7-8B11-F251-1B32F857DAC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255EECA7-7100-8CC1-EBE0-A4192AD3E808}"/>
              </a:ext>
            </a:extLst>
          </p:cNvPr>
          <p:cNvGrpSpPr/>
          <p:nvPr/>
        </p:nvGrpSpPr>
        <p:grpSpPr>
          <a:xfrm rot="5400000">
            <a:off x="3236283" y="3027855"/>
            <a:ext cx="500647" cy="438066"/>
            <a:chOff x="0" y="0"/>
            <a:chExt cx="812800" cy="711200"/>
          </a:xfrm>
        </p:grpSpPr>
        <p:sp>
          <p:nvSpPr>
            <p:cNvPr id="3" name="Freeform 3">
              <a:extLst>
                <a:ext uri="{FF2B5EF4-FFF2-40B4-BE49-F238E27FC236}">
                  <a16:creationId xmlns:a16="http://schemas.microsoft.com/office/drawing/2014/main" id="{0EF3F374-039F-C3B9-26AD-9DDE0D594DF9}"/>
                </a:ext>
              </a:extLst>
            </p:cNvPr>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6699D1">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a:extLst>
                <a:ext uri="{FF2B5EF4-FFF2-40B4-BE49-F238E27FC236}">
                  <a16:creationId xmlns:a16="http://schemas.microsoft.com/office/drawing/2014/main" id="{968C9BD5-3006-93BF-AAE0-012EC433A6D4}"/>
                </a:ext>
              </a:extLst>
            </p:cNvPr>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8" name="Group 8">
            <a:extLst>
              <a:ext uri="{FF2B5EF4-FFF2-40B4-BE49-F238E27FC236}">
                <a16:creationId xmlns:a16="http://schemas.microsoft.com/office/drawing/2014/main" id="{72B57974-E5AB-D0F8-9AA1-E46B9FDF0228}"/>
              </a:ext>
            </a:extLst>
          </p:cNvPr>
          <p:cNvGrpSpPr/>
          <p:nvPr/>
        </p:nvGrpSpPr>
        <p:grpSpPr>
          <a:xfrm rot="5400000">
            <a:off x="3236283" y="3937122"/>
            <a:ext cx="500647" cy="438066"/>
            <a:chOff x="0" y="0"/>
            <a:chExt cx="812800" cy="711200"/>
          </a:xfrm>
        </p:grpSpPr>
        <p:sp>
          <p:nvSpPr>
            <p:cNvPr id="9" name="Freeform 9">
              <a:extLst>
                <a:ext uri="{FF2B5EF4-FFF2-40B4-BE49-F238E27FC236}">
                  <a16:creationId xmlns:a16="http://schemas.microsoft.com/office/drawing/2014/main" id="{2911042B-5522-342F-E30F-FBA3840025AB}"/>
                </a:ext>
              </a:extLst>
            </p:cNvPr>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9674A5">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10">
              <a:extLst>
                <a:ext uri="{FF2B5EF4-FFF2-40B4-BE49-F238E27FC236}">
                  <a16:creationId xmlns:a16="http://schemas.microsoft.com/office/drawing/2014/main" id="{F6C5803D-3661-D977-B139-F8376E63835A}"/>
                </a:ext>
              </a:extLst>
            </p:cNvPr>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4" name="Group 14">
            <a:extLst>
              <a:ext uri="{FF2B5EF4-FFF2-40B4-BE49-F238E27FC236}">
                <a16:creationId xmlns:a16="http://schemas.microsoft.com/office/drawing/2014/main" id="{96B1A359-1DB0-95A6-F96A-3EFA85FA4B67}"/>
              </a:ext>
            </a:extLst>
          </p:cNvPr>
          <p:cNvGrpSpPr/>
          <p:nvPr/>
        </p:nvGrpSpPr>
        <p:grpSpPr>
          <a:xfrm rot="5400000">
            <a:off x="3236283" y="4898780"/>
            <a:ext cx="500647" cy="438066"/>
            <a:chOff x="0" y="0"/>
            <a:chExt cx="812800" cy="711200"/>
          </a:xfrm>
        </p:grpSpPr>
        <p:sp>
          <p:nvSpPr>
            <p:cNvPr id="15" name="Freeform 15">
              <a:extLst>
                <a:ext uri="{FF2B5EF4-FFF2-40B4-BE49-F238E27FC236}">
                  <a16:creationId xmlns:a16="http://schemas.microsoft.com/office/drawing/2014/main" id="{534D64EE-CCEE-0F08-AB0C-27ABE3931AFF}"/>
                </a:ext>
              </a:extLst>
            </p:cNvPr>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DB5E5A">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6">
              <a:extLst>
                <a:ext uri="{FF2B5EF4-FFF2-40B4-BE49-F238E27FC236}">
                  <a16:creationId xmlns:a16="http://schemas.microsoft.com/office/drawing/2014/main" id="{D6C7942B-4641-E87D-2367-E78557605649}"/>
                </a:ext>
              </a:extLst>
            </p:cNvPr>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6" name="Freeform 26">
            <a:extLst>
              <a:ext uri="{FF2B5EF4-FFF2-40B4-BE49-F238E27FC236}">
                <a16:creationId xmlns:a16="http://schemas.microsoft.com/office/drawing/2014/main" id="{F4A8296E-3050-4536-6BB2-9641A80753C8}"/>
              </a:ext>
            </a:extLst>
          </p:cNvPr>
          <p:cNvSpPr/>
          <p:nvPr/>
        </p:nvSpPr>
        <p:spPr>
          <a:xfrm rot="4750473">
            <a:off x="11618103" y="4778278"/>
            <a:ext cx="7956807" cy="6966368"/>
          </a:xfrm>
          <a:custGeom>
            <a:avLst/>
            <a:gdLst/>
            <a:ahLst/>
            <a:cxnLst/>
            <a:rect l="l" t="t" r="r" b="b"/>
            <a:pathLst>
              <a:path w="7956807" h="6966368">
                <a:moveTo>
                  <a:pt x="0" y="0"/>
                </a:moveTo>
                <a:lnTo>
                  <a:pt x="7956807" y="0"/>
                </a:lnTo>
                <a:lnTo>
                  <a:pt x="7956807" y="6966368"/>
                </a:lnTo>
                <a:lnTo>
                  <a:pt x="0" y="6966368"/>
                </a:lnTo>
                <a:lnTo>
                  <a:pt x="0" y="0"/>
                </a:lnTo>
                <a:close/>
              </a:path>
            </a:pathLst>
          </a:custGeom>
          <a:blipFill>
            <a:blip r:embed="rId3">
              <a:alphaModFix amt="50000"/>
            </a:blip>
            <a:stretch>
              <a:fillRect l="-112996" b="-5204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a:extLst>
              <a:ext uri="{FF2B5EF4-FFF2-40B4-BE49-F238E27FC236}">
                <a16:creationId xmlns:a16="http://schemas.microsoft.com/office/drawing/2014/main" id="{120A7107-D692-6CFF-03A4-9F9DC244A547}"/>
              </a:ext>
            </a:extLst>
          </p:cNvPr>
          <p:cNvSpPr/>
          <p:nvPr/>
        </p:nvSpPr>
        <p:spPr>
          <a:xfrm>
            <a:off x="11080833" y="-606752"/>
            <a:ext cx="7956807" cy="6966368"/>
          </a:xfrm>
          <a:custGeom>
            <a:avLst/>
            <a:gdLst/>
            <a:ahLst/>
            <a:cxnLst/>
            <a:rect l="l" t="t" r="r" b="b"/>
            <a:pathLst>
              <a:path w="7956807" h="6966368">
                <a:moveTo>
                  <a:pt x="0" y="0"/>
                </a:moveTo>
                <a:lnTo>
                  <a:pt x="7956807" y="0"/>
                </a:lnTo>
                <a:lnTo>
                  <a:pt x="7956807" y="6966368"/>
                </a:lnTo>
                <a:lnTo>
                  <a:pt x="0" y="6966368"/>
                </a:lnTo>
                <a:lnTo>
                  <a:pt x="0" y="0"/>
                </a:lnTo>
                <a:close/>
              </a:path>
            </a:pathLst>
          </a:custGeom>
          <a:blipFill>
            <a:blip r:embed="rId3">
              <a:alphaModFix amt="50000"/>
            </a:blip>
            <a:stretch>
              <a:fillRect l="-112996" b="-5204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TextBox 28">
            <a:extLst>
              <a:ext uri="{FF2B5EF4-FFF2-40B4-BE49-F238E27FC236}">
                <a16:creationId xmlns:a16="http://schemas.microsoft.com/office/drawing/2014/main" id="{BF495DB6-9E16-29AA-D14E-7AC2FD5E0D03}"/>
              </a:ext>
            </a:extLst>
          </p:cNvPr>
          <p:cNvSpPr txBox="1"/>
          <p:nvPr/>
        </p:nvSpPr>
        <p:spPr>
          <a:xfrm>
            <a:off x="4099244" y="2781300"/>
            <a:ext cx="4816156" cy="654795"/>
          </a:xfrm>
          <a:prstGeom prst="rect">
            <a:avLst/>
          </a:prstGeom>
        </p:spPr>
        <p:txBody>
          <a:bodyPr lIns="0" tIns="0" rIns="0" bIns="0" rtlCol="0" anchor="t">
            <a:spAutoFit/>
          </a:bodyPr>
          <a:lstStyle/>
          <a:p>
            <a:pPr marL="0" marR="0" lvl="0" indent="0" algn="l" defTabSz="914400" rtl="0" eaLnBrk="1" fontAlgn="auto" latinLnBrk="0" hangingPunct="1">
              <a:lnSpc>
                <a:spcPts val="54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Calibri (MS)"/>
                <a:ea typeface="Calibri (MS)"/>
                <a:cs typeface="Calibri (MS)"/>
                <a:sym typeface="Calibri (MS)"/>
              </a:rPr>
              <a:t>Responsibility</a:t>
            </a:r>
          </a:p>
        </p:txBody>
      </p:sp>
      <p:sp>
        <p:nvSpPr>
          <p:cNvPr id="30" name="TextBox 30">
            <a:extLst>
              <a:ext uri="{FF2B5EF4-FFF2-40B4-BE49-F238E27FC236}">
                <a16:creationId xmlns:a16="http://schemas.microsoft.com/office/drawing/2014/main" id="{97E8A957-435C-F1BC-B119-623E8CC7BD72}"/>
              </a:ext>
            </a:extLst>
          </p:cNvPr>
          <p:cNvSpPr txBox="1"/>
          <p:nvPr/>
        </p:nvSpPr>
        <p:spPr>
          <a:xfrm>
            <a:off x="4045601" y="6523150"/>
            <a:ext cx="4816156" cy="654795"/>
          </a:xfrm>
          <a:prstGeom prst="rect">
            <a:avLst/>
          </a:prstGeom>
        </p:spPr>
        <p:txBody>
          <a:bodyPr lIns="0" tIns="0" rIns="0" bIns="0" rtlCol="0" anchor="t">
            <a:spAutoFit/>
          </a:bodyPr>
          <a:lstStyle/>
          <a:p>
            <a:pPr marL="0" marR="0" lvl="0" indent="0" algn="l" defTabSz="914400" rtl="0" eaLnBrk="1" fontAlgn="auto" latinLnBrk="0" hangingPunct="1">
              <a:lnSpc>
                <a:spcPts val="54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Calibri (MS)"/>
                <a:ea typeface="Calibri (MS)"/>
                <a:cs typeface="Calibri (MS)"/>
                <a:sym typeface="Calibri (MS)"/>
              </a:rPr>
              <a:t>Leadership</a:t>
            </a:r>
          </a:p>
        </p:txBody>
      </p:sp>
      <p:sp>
        <p:nvSpPr>
          <p:cNvPr id="32" name="TextBox 32">
            <a:extLst>
              <a:ext uri="{FF2B5EF4-FFF2-40B4-BE49-F238E27FC236}">
                <a16:creationId xmlns:a16="http://schemas.microsoft.com/office/drawing/2014/main" id="{1D2A51DD-57B3-3605-FA76-77EAAEA2B3C5}"/>
              </a:ext>
            </a:extLst>
          </p:cNvPr>
          <p:cNvSpPr txBox="1"/>
          <p:nvPr/>
        </p:nvSpPr>
        <p:spPr>
          <a:xfrm>
            <a:off x="4099244" y="4652225"/>
            <a:ext cx="4816156" cy="654795"/>
          </a:xfrm>
          <a:prstGeom prst="rect">
            <a:avLst/>
          </a:prstGeom>
        </p:spPr>
        <p:txBody>
          <a:bodyPr lIns="0" tIns="0" rIns="0" bIns="0" rtlCol="0" anchor="t">
            <a:spAutoFit/>
          </a:bodyPr>
          <a:lstStyle/>
          <a:p>
            <a:pPr marL="0" marR="0" lvl="0" indent="0" algn="l" defTabSz="914400" rtl="0" eaLnBrk="1" fontAlgn="auto" latinLnBrk="0" hangingPunct="1">
              <a:lnSpc>
                <a:spcPts val="54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Calibri (MS)"/>
                <a:ea typeface="Calibri (MS)"/>
                <a:cs typeface="Calibri (MS)"/>
                <a:sym typeface="Calibri (MS)"/>
              </a:rPr>
              <a:t>Fairness</a:t>
            </a:r>
          </a:p>
        </p:txBody>
      </p:sp>
      <p:sp>
        <p:nvSpPr>
          <p:cNvPr id="36" name="TextBox 36">
            <a:extLst>
              <a:ext uri="{FF2B5EF4-FFF2-40B4-BE49-F238E27FC236}">
                <a16:creationId xmlns:a16="http://schemas.microsoft.com/office/drawing/2014/main" id="{519B32BE-4D17-8E7B-4F46-F0849909666C}"/>
              </a:ext>
            </a:extLst>
          </p:cNvPr>
          <p:cNvSpPr txBox="1"/>
          <p:nvPr/>
        </p:nvSpPr>
        <p:spPr>
          <a:xfrm>
            <a:off x="2286000" y="1362298"/>
            <a:ext cx="7208200" cy="961802"/>
          </a:xfrm>
          <a:prstGeom prst="rect">
            <a:avLst/>
          </a:prstGeom>
        </p:spPr>
        <p:txBody>
          <a:bodyPr wrap="square" lIns="0" tIns="0" rIns="0" bIns="0" rtlCol="0" anchor="t">
            <a:spAutoFit/>
          </a:bodyPr>
          <a:lstStyle/>
          <a:p>
            <a:pPr marL="0" marR="0" lvl="0" indent="0" algn="l" defTabSz="914400" rtl="0" eaLnBrk="1" fontAlgn="auto" latinLnBrk="0" hangingPunct="1">
              <a:lnSpc>
                <a:spcPts val="7475"/>
              </a:lnSpc>
              <a:spcBef>
                <a:spcPts val="0"/>
              </a:spcBef>
              <a:spcAft>
                <a:spcPts val="0"/>
              </a:spcAft>
              <a:buClrTx/>
              <a:buSzTx/>
              <a:buFontTx/>
              <a:buNone/>
              <a:tabLst/>
              <a:defRPr/>
            </a:pPr>
            <a:r>
              <a:rPr kumimoji="0" lang="en-US" sz="6500" b="0" i="0" u="none" strike="noStrike" kern="1200" cap="none" spc="0" normalizeH="0" baseline="0" noProof="0" dirty="0">
                <a:ln>
                  <a:noFill/>
                </a:ln>
                <a:solidFill>
                  <a:srgbClr val="9674A5"/>
                </a:solidFill>
                <a:effectLst/>
                <a:uLnTx/>
                <a:uFillTx/>
                <a:latin typeface="Effra"/>
                <a:ea typeface="Effra"/>
                <a:cs typeface="Effra"/>
                <a:sym typeface="Effra"/>
              </a:rPr>
              <a:t>Code of Conduct</a:t>
            </a:r>
          </a:p>
        </p:txBody>
      </p:sp>
      <p:sp>
        <p:nvSpPr>
          <p:cNvPr id="37" name="Freeform 37">
            <a:extLst>
              <a:ext uri="{FF2B5EF4-FFF2-40B4-BE49-F238E27FC236}">
                <a16:creationId xmlns:a16="http://schemas.microsoft.com/office/drawing/2014/main" id="{E6581E8A-4EDF-7C25-C00B-735AB3A03EC4}"/>
              </a:ext>
            </a:extLst>
          </p:cNvPr>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l="-198" r="-19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5" name="Group 2">
            <a:extLst>
              <a:ext uri="{FF2B5EF4-FFF2-40B4-BE49-F238E27FC236}">
                <a16:creationId xmlns:a16="http://schemas.microsoft.com/office/drawing/2014/main" id="{7BE1BA47-8D66-BA2C-6498-4917305F12F4}"/>
              </a:ext>
            </a:extLst>
          </p:cNvPr>
          <p:cNvGrpSpPr/>
          <p:nvPr/>
        </p:nvGrpSpPr>
        <p:grpSpPr>
          <a:xfrm rot="5400000">
            <a:off x="3236282" y="5768536"/>
            <a:ext cx="500647" cy="438066"/>
            <a:chOff x="0" y="0"/>
            <a:chExt cx="812800" cy="711200"/>
          </a:xfrm>
        </p:grpSpPr>
        <p:sp>
          <p:nvSpPr>
            <p:cNvPr id="6" name="Freeform 3">
              <a:extLst>
                <a:ext uri="{FF2B5EF4-FFF2-40B4-BE49-F238E27FC236}">
                  <a16:creationId xmlns:a16="http://schemas.microsoft.com/office/drawing/2014/main" id="{C6DB8CD9-DC04-7BAD-50B2-C4C994BDB083}"/>
                </a:ext>
              </a:extLst>
            </p:cNvPr>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6699D1">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4">
              <a:extLst>
                <a:ext uri="{FF2B5EF4-FFF2-40B4-BE49-F238E27FC236}">
                  <a16:creationId xmlns:a16="http://schemas.microsoft.com/office/drawing/2014/main" id="{F37A79A0-7804-3512-F662-4F63F352A07B}"/>
                </a:ext>
              </a:extLst>
            </p:cNvPr>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1" name="TextBox 28">
            <a:extLst>
              <a:ext uri="{FF2B5EF4-FFF2-40B4-BE49-F238E27FC236}">
                <a16:creationId xmlns:a16="http://schemas.microsoft.com/office/drawing/2014/main" id="{4D8C4CEA-1843-7E40-942C-8337FF09F2BB}"/>
              </a:ext>
            </a:extLst>
          </p:cNvPr>
          <p:cNvSpPr txBox="1"/>
          <p:nvPr/>
        </p:nvSpPr>
        <p:spPr>
          <a:xfrm>
            <a:off x="4008998" y="5548922"/>
            <a:ext cx="4816156" cy="654795"/>
          </a:xfrm>
          <a:prstGeom prst="rect">
            <a:avLst/>
          </a:prstGeom>
        </p:spPr>
        <p:txBody>
          <a:bodyPr lIns="0" tIns="0" rIns="0" bIns="0" rtlCol="0" anchor="t">
            <a:spAutoFit/>
          </a:bodyPr>
          <a:lstStyle/>
          <a:p>
            <a:pPr marL="0" marR="0" lvl="0" indent="0" algn="l" defTabSz="914400" rtl="0" eaLnBrk="1" fontAlgn="auto" latinLnBrk="0" hangingPunct="1">
              <a:lnSpc>
                <a:spcPts val="54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Calibri (MS)"/>
                <a:ea typeface="Calibri (MS)"/>
                <a:cs typeface="Calibri (MS)"/>
                <a:sym typeface="Calibri (MS)"/>
              </a:rPr>
              <a:t>Honesty</a:t>
            </a:r>
          </a:p>
        </p:txBody>
      </p:sp>
      <p:grpSp>
        <p:nvGrpSpPr>
          <p:cNvPr id="12" name="Group 8">
            <a:extLst>
              <a:ext uri="{FF2B5EF4-FFF2-40B4-BE49-F238E27FC236}">
                <a16:creationId xmlns:a16="http://schemas.microsoft.com/office/drawing/2014/main" id="{A5480F20-C811-76A9-61A7-4A525A3F05E9}"/>
              </a:ext>
            </a:extLst>
          </p:cNvPr>
          <p:cNvGrpSpPr/>
          <p:nvPr/>
        </p:nvGrpSpPr>
        <p:grpSpPr>
          <a:xfrm rot="5400000">
            <a:off x="3263786" y="6678266"/>
            <a:ext cx="500647" cy="438066"/>
            <a:chOff x="0" y="0"/>
            <a:chExt cx="812800" cy="711200"/>
          </a:xfrm>
        </p:grpSpPr>
        <p:sp>
          <p:nvSpPr>
            <p:cNvPr id="13" name="Freeform 9">
              <a:extLst>
                <a:ext uri="{FF2B5EF4-FFF2-40B4-BE49-F238E27FC236}">
                  <a16:creationId xmlns:a16="http://schemas.microsoft.com/office/drawing/2014/main" id="{F578FD77-A801-4555-2D42-346E5068EB06}"/>
                </a:ext>
              </a:extLst>
            </p:cNvPr>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9674A5">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TextBox 10">
              <a:extLst>
                <a:ext uri="{FF2B5EF4-FFF2-40B4-BE49-F238E27FC236}">
                  <a16:creationId xmlns:a16="http://schemas.microsoft.com/office/drawing/2014/main" id="{7DC9D608-1771-0CAC-F1ED-57C9FC42AC5B}"/>
                </a:ext>
              </a:extLst>
            </p:cNvPr>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1" name="TextBox 30">
            <a:extLst>
              <a:ext uri="{FF2B5EF4-FFF2-40B4-BE49-F238E27FC236}">
                <a16:creationId xmlns:a16="http://schemas.microsoft.com/office/drawing/2014/main" id="{BB1A8D28-7BB8-892C-BC57-2FDDD45197B0}"/>
              </a:ext>
            </a:extLst>
          </p:cNvPr>
          <p:cNvSpPr txBox="1"/>
          <p:nvPr/>
        </p:nvSpPr>
        <p:spPr>
          <a:xfrm>
            <a:off x="4099244" y="3850782"/>
            <a:ext cx="4816156" cy="654795"/>
          </a:xfrm>
          <a:prstGeom prst="rect">
            <a:avLst/>
          </a:prstGeom>
        </p:spPr>
        <p:txBody>
          <a:bodyPr lIns="0" tIns="0" rIns="0" bIns="0" rtlCol="0" anchor="t">
            <a:spAutoFit/>
          </a:bodyPr>
          <a:lstStyle/>
          <a:p>
            <a:pPr marL="0" marR="0" lvl="0" indent="0" algn="l" defTabSz="914400" rtl="0" eaLnBrk="1" fontAlgn="auto" latinLnBrk="0" hangingPunct="1">
              <a:lnSpc>
                <a:spcPts val="54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Calibri (MS)"/>
                <a:ea typeface="Calibri (MS)"/>
                <a:cs typeface="Calibri (MS)"/>
                <a:sym typeface="Calibri (MS)"/>
              </a:rPr>
              <a:t>Respect</a:t>
            </a:r>
          </a:p>
        </p:txBody>
      </p:sp>
    </p:spTree>
    <p:extLst>
      <p:ext uri="{BB962C8B-B14F-4D97-AF65-F5344CB8AC3E}">
        <p14:creationId xmlns:p14="http://schemas.microsoft.com/office/powerpoint/2010/main" val="16399980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26658" y="5742677"/>
            <a:ext cx="19490417" cy="4840120"/>
          </a:xfrm>
          <a:custGeom>
            <a:avLst/>
            <a:gdLst/>
            <a:ahLst/>
            <a:cxnLst/>
            <a:rect l="l" t="t" r="r" b="b"/>
            <a:pathLst>
              <a:path w="19490417" h="4840120">
                <a:moveTo>
                  <a:pt x="0" y="0"/>
                </a:moveTo>
                <a:lnTo>
                  <a:pt x="19490417" y="0"/>
                </a:lnTo>
                <a:lnTo>
                  <a:pt x="19490417" y="4840120"/>
                </a:lnTo>
                <a:lnTo>
                  <a:pt x="0" y="4840120"/>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p:cNvGrpSpPr/>
          <p:nvPr/>
        </p:nvGrpSpPr>
        <p:grpSpPr>
          <a:xfrm>
            <a:off x="1354170" y="3592549"/>
            <a:ext cx="3615584" cy="4084556"/>
            <a:chOff x="0" y="0"/>
            <a:chExt cx="952253" cy="1075768"/>
          </a:xfrm>
        </p:grpSpPr>
        <p:sp>
          <p:nvSpPr>
            <p:cNvPr id="4" name="Freeform 4"/>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p:cNvSpPr txBox="1"/>
            <p:nvPr/>
          </p:nvSpPr>
          <p:spPr>
            <a:xfrm>
              <a:off x="0" y="28575"/>
              <a:ext cx="952253" cy="1047193"/>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p:cNvGrpSpPr/>
          <p:nvPr/>
        </p:nvGrpSpPr>
        <p:grpSpPr>
          <a:xfrm>
            <a:off x="2743976" y="3204980"/>
            <a:ext cx="899344" cy="1046510"/>
            <a:chOff x="0" y="0"/>
            <a:chExt cx="698500" cy="812800"/>
          </a:xfrm>
        </p:grpSpPr>
        <p:sp>
          <p:nvSpPr>
            <p:cNvPr id="7" name="Freeform 7"/>
            <p:cNvSpPr/>
            <p:nvPr/>
          </p:nvSpPr>
          <p:spPr>
            <a:xfrm>
              <a:off x="0" y="29933"/>
              <a:ext cx="698500" cy="752935"/>
            </a:xfrm>
            <a:custGeom>
              <a:avLst/>
              <a:gdLst/>
              <a:ahLst/>
              <a:cxnLst/>
              <a:rect l="l" t="t" r="r" b="b"/>
              <a:pathLst>
                <a:path w="698500" h="752935">
                  <a:moveTo>
                    <a:pt x="445165" y="25872"/>
                  </a:moveTo>
                  <a:lnTo>
                    <a:pt x="602585" y="117462"/>
                  </a:lnTo>
                  <a:cubicBezTo>
                    <a:pt x="661968" y="152012"/>
                    <a:pt x="698500" y="215532"/>
                    <a:pt x="698500" y="284235"/>
                  </a:cubicBezTo>
                  <a:lnTo>
                    <a:pt x="698500" y="468699"/>
                  </a:lnTo>
                  <a:cubicBezTo>
                    <a:pt x="698500" y="537402"/>
                    <a:pt x="661968" y="600922"/>
                    <a:pt x="602585" y="635472"/>
                  </a:cubicBezTo>
                  <a:lnTo>
                    <a:pt x="445165" y="727062"/>
                  </a:lnTo>
                  <a:cubicBezTo>
                    <a:pt x="385874" y="761558"/>
                    <a:pt x="312626" y="761558"/>
                    <a:pt x="253335" y="727062"/>
                  </a:cubicBezTo>
                  <a:lnTo>
                    <a:pt x="95915" y="635472"/>
                  </a:lnTo>
                  <a:cubicBezTo>
                    <a:pt x="36532" y="600922"/>
                    <a:pt x="0" y="537402"/>
                    <a:pt x="0" y="468699"/>
                  </a:cubicBezTo>
                  <a:lnTo>
                    <a:pt x="0" y="284235"/>
                  </a:lnTo>
                  <a:cubicBezTo>
                    <a:pt x="0" y="215532"/>
                    <a:pt x="36532" y="152012"/>
                    <a:pt x="95915" y="117462"/>
                  </a:cubicBezTo>
                  <a:lnTo>
                    <a:pt x="253335" y="25872"/>
                  </a:lnTo>
                  <a:cubicBezTo>
                    <a:pt x="312626" y="-8624"/>
                    <a:pt x="385874" y="-8624"/>
                    <a:pt x="445165" y="25872"/>
                  </a:cubicBezTo>
                  <a:close/>
                </a:path>
              </a:pathLst>
            </a:custGeom>
            <a:solidFill>
              <a:srgbClr val="518BC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p:cNvSpPr txBox="1"/>
            <p:nvPr/>
          </p:nvSpPr>
          <p:spPr>
            <a:xfrm>
              <a:off x="0" y="168275"/>
              <a:ext cx="698500" cy="504825"/>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p:cNvGrpSpPr/>
          <p:nvPr/>
        </p:nvGrpSpPr>
        <p:grpSpPr>
          <a:xfrm>
            <a:off x="7364383" y="3713755"/>
            <a:ext cx="3615584" cy="4084556"/>
            <a:chOff x="0" y="0"/>
            <a:chExt cx="952253" cy="1075768"/>
          </a:xfrm>
        </p:grpSpPr>
        <p:sp>
          <p:nvSpPr>
            <p:cNvPr id="10" name="Freeform 10"/>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p:cNvSpPr txBox="1"/>
            <p:nvPr/>
          </p:nvSpPr>
          <p:spPr>
            <a:xfrm>
              <a:off x="0" y="28575"/>
              <a:ext cx="952253" cy="1047193"/>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2" name="Group 12"/>
          <p:cNvGrpSpPr/>
          <p:nvPr/>
        </p:nvGrpSpPr>
        <p:grpSpPr>
          <a:xfrm>
            <a:off x="8786814" y="3276094"/>
            <a:ext cx="899344" cy="1046510"/>
            <a:chOff x="0" y="0"/>
            <a:chExt cx="698500" cy="812800"/>
          </a:xfrm>
        </p:grpSpPr>
        <p:sp>
          <p:nvSpPr>
            <p:cNvPr id="13" name="Freeform 13"/>
            <p:cNvSpPr/>
            <p:nvPr/>
          </p:nvSpPr>
          <p:spPr>
            <a:xfrm>
              <a:off x="0" y="29933"/>
              <a:ext cx="698500" cy="752935"/>
            </a:xfrm>
            <a:custGeom>
              <a:avLst/>
              <a:gdLst/>
              <a:ahLst/>
              <a:cxnLst/>
              <a:rect l="l" t="t" r="r" b="b"/>
              <a:pathLst>
                <a:path w="698500" h="752935">
                  <a:moveTo>
                    <a:pt x="445165" y="25872"/>
                  </a:moveTo>
                  <a:lnTo>
                    <a:pt x="602585" y="117462"/>
                  </a:lnTo>
                  <a:cubicBezTo>
                    <a:pt x="661968" y="152012"/>
                    <a:pt x="698500" y="215532"/>
                    <a:pt x="698500" y="284235"/>
                  </a:cubicBezTo>
                  <a:lnTo>
                    <a:pt x="698500" y="468699"/>
                  </a:lnTo>
                  <a:cubicBezTo>
                    <a:pt x="698500" y="537402"/>
                    <a:pt x="661968" y="600922"/>
                    <a:pt x="602585" y="635472"/>
                  </a:cubicBezTo>
                  <a:lnTo>
                    <a:pt x="445165" y="727062"/>
                  </a:lnTo>
                  <a:cubicBezTo>
                    <a:pt x="385874" y="761558"/>
                    <a:pt x="312626" y="761558"/>
                    <a:pt x="253335" y="727062"/>
                  </a:cubicBezTo>
                  <a:lnTo>
                    <a:pt x="95915" y="635472"/>
                  </a:lnTo>
                  <a:cubicBezTo>
                    <a:pt x="36532" y="600922"/>
                    <a:pt x="0" y="537402"/>
                    <a:pt x="0" y="468699"/>
                  </a:cubicBezTo>
                  <a:lnTo>
                    <a:pt x="0" y="284235"/>
                  </a:lnTo>
                  <a:cubicBezTo>
                    <a:pt x="0" y="215532"/>
                    <a:pt x="36532" y="152012"/>
                    <a:pt x="95915" y="117462"/>
                  </a:cubicBezTo>
                  <a:lnTo>
                    <a:pt x="253335" y="25872"/>
                  </a:lnTo>
                  <a:cubicBezTo>
                    <a:pt x="312626" y="-8624"/>
                    <a:pt x="385874" y="-8624"/>
                    <a:pt x="445165" y="25872"/>
                  </a:cubicBezTo>
                  <a:close/>
                </a:path>
              </a:pathLst>
            </a:custGeom>
            <a:solidFill>
              <a:srgbClr val="38456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4"/>
            <p:cNvSpPr txBox="1"/>
            <p:nvPr/>
          </p:nvSpPr>
          <p:spPr>
            <a:xfrm>
              <a:off x="0" y="168275"/>
              <a:ext cx="698500" cy="504825"/>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 name="Group 15"/>
          <p:cNvGrpSpPr/>
          <p:nvPr/>
        </p:nvGrpSpPr>
        <p:grpSpPr>
          <a:xfrm>
            <a:off x="12934134" y="3646474"/>
            <a:ext cx="3615584" cy="4084556"/>
            <a:chOff x="0" y="0"/>
            <a:chExt cx="952253" cy="1075768"/>
          </a:xfrm>
        </p:grpSpPr>
        <p:sp>
          <p:nvSpPr>
            <p:cNvPr id="16" name="Freeform 16"/>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TextBox 17"/>
            <p:cNvSpPr txBox="1"/>
            <p:nvPr/>
          </p:nvSpPr>
          <p:spPr>
            <a:xfrm>
              <a:off x="0" y="28575"/>
              <a:ext cx="952253" cy="1047193"/>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8" name="Group 18"/>
          <p:cNvGrpSpPr/>
          <p:nvPr/>
        </p:nvGrpSpPr>
        <p:grpSpPr>
          <a:xfrm>
            <a:off x="14171604" y="3244748"/>
            <a:ext cx="899344" cy="1046510"/>
            <a:chOff x="0" y="0"/>
            <a:chExt cx="698500" cy="812800"/>
          </a:xfrm>
        </p:grpSpPr>
        <p:sp>
          <p:nvSpPr>
            <p:cNvPr id="19" name="Freeform 19"/>
            <p:cNvSpPr/>
            <p:nvPr/>
          </p:nvSpPr>
          <p:spPr>
            <a:xfrm>
              <a:off x="0" y="29933"/>
              <a:ext cx="698500" cy="752935"/>
            </a:xfrm>
            <a:custGeom>
              <a:avLst/>
              <a:gdLst/>
              <a:ahLst/>
              <a:cxnLst/>
              <a:rect l="l" t="t" r="r" b="b"/>
              <a:pathLst>
                <a:path w="698500" h="752935">
                  <a:moveTo>
                    <a:pt x="445165" y="25872"/>
                  </a:moveTo>
                  <a:lnTo>
                    <a:pt x="602585" y="117462"/>
                  </a:lnTo>
                  <a:cubicBezTo>
                    <a:pt x="661968" y="152012"/>
                    <a:pt x="698500" y="215532"/>
                    <a:pt x="698500" y="284235"/>
                  </a:cubicBezTo>
                  <a:lnTo>
                    <a:pt x="698500" y="468699"/>
                  </a:lnTo>
                  <a:cubicBezTo>
                    <a:pt x="698500" y="537402"/>
                    <a:pt x="661968" y="600922"/>
                    <a:pt x="602585" y="635472"/>
                  </a:cubicBezTo>
                  <a:lnTo>
                    <a:pt x="445165" y="727062"/>
                  </a:lnTo>
                  <a:cubicBezTo>
                    <a:pt x="385874" y="761558"/>
                    <a:pt x="312626" y="761558"/>
                    <a:pt x="253335" y="727062"/>
                  </a:cubicBezTo>
                  <a:lnTo>
                    <a:pt x="95915" y="635472"/>
                  </a:lnTo>
                  <a:cubicBezTo>
                    <a:pt x="36532" y="600922"/>
                    <a:pt x="0" y="537402"/>
                    <a:pt x="0" y="468699"/>
                  </a:cubicBezTo>
                  <a:lnTo>
                    <a:pt x="0" y="284235"/>
                  </a:lnTo>
                  <a:cubicBezTo>
                    <a:pt x="0" y="215532"/>
                    <a:pt x="36532" y="152012"/>
                    <a:pt x="95915" y="117462"/>
                  </a:cubicBezTo>
                  <a:lnTo>
                    <a:pt x="253335" y="25872"/>
                  </a:lnTo>
                  <a:cubicBezTo>
                    <a:pt x="312626" y="-8624"/>
                    <a:pt x="385874" y="-8624"/>
                    <a:pt x="445165" y="25872"/>
                  </a:cubicBezTo>
                  <a:close/>
                </a:path>
              </a:pathLst>
            </a:custGeom>
            <a:solidFill>
              <a:srgbClr val="DB5E5A"/>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0" name="TextBox 20"/>
            <p:cNvSpPr txBox="1"/>
            <p:nvPr/>
          </p:nvSpPr>
          <p:spPr>
            <a:xfrm>
              <a:off x="0" y="168275"/>
              <a:ext cx="698500" cy="504825"/>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Freeform 28"/>
          <p:cNvSpPr/>
          <p:nvPr/>
        </p:nvSpPr>
        <p:spPr>
          <a:xfrm>
            <a:off x="8970305" y="3501210"/>
            <a:ext cx="532362" cy="458799"/>
          </a:xfrm>
          <a:custGeom>
            <a:avLst/>
            <a:gdLst/>
            <a:ahLst/>
            <a:cxnLst/>
            <a:rect l="l" t="t" r="r" b="b"/>
            <a:pathLst>
              <a:path w="532362" h="458799">
                <a:moveTo>
                  <a:pt x="0" y="0"/>
                </a:moveTo>
                <a:lnTo>
                  <a:pt x="532361" y="0"/>
                </a:lnTo>
                <a:lnTo>
                  <a:pt x="532361" y="458799"/>
                </a:lnTo>
                <a:lnTo>
                  <a:pt x="0" y="45879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Freeform 29"/>
          <p:cNvSpPr/>
          <p:nvPr/>
        </p:nvSpPr>
        <p:spPr>
          <a:xfrm>
            <a:off x="14370139" y="3438299"/>
            <a:ext cx="502274" cy="509688"/>
          </a:xfrm>
          <a:custGeom>
            <a:avLst/>
            <a:gdLst/>
            <a:ahLst/>
            <a:cxnLst/>
            <a:rect l="l" t="t" r="r" b="b"/>
            <a:pathLst>
              <a:path w="502274" h="509688">
                <a:moveTo>
                  <a:pt x="0" y="0"/>
                </a:moveTo>
                <a:lnTo>
                  <a:pt x="502274" y="0"/>
                </a:lnTo>
                <a:lnTo>
                  <a:pt x="502274" y="509688"/>
                </a:lnTo>
                <a:lnTo>
                  <a:pt x="0" y="50968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Freeform 30"/>
          <p:cNvSpPr/>
          <p:nvPr/>
        </p:nvSpPr>
        <p:spPr>
          <a:xfrm>
            <a:off x="2937971" y="3541819"/>
            <a:ext cx="508266" cy="362775"/>
          </a:xfrm>
          <a:custGeom>
            <a:avLst/>
            <a:gdLst/>
            <a:ahLst/>
            <a:cxnLst/>
            <a:rect l="l" t="t" r="r" b="b"/>
            <a:pathLst>
              <a:path w="508266" h="362775">
                <a:moveTo>
                  <a:pt x="0" y="0"/>
                </a:moveTo>
                <a:lnTo>
                  <a:pt x="508267" y="0"/>
                </a:lnTo>
                <a:lnTo>
                  <a:pt x="508267" y="362775"/>
                </a:lnTo>
                <a:lnTo>
                  <a:pt x="0" y="36277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TextBox 31"/>
          <p:cNvSpPr txBox="1"/>
          <p:nvPr/>
        </p:nvSpPr>
        <p:spPr>
          <a:xfrm>
            <a:off x="1234758" y="4294579"/>
            <a:ext cx="3854408" cy="3077766"/>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Personality conflicts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and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inappropriate behavior</a:t>
            </a:r>
          </a:p>
        </p:txBody>
      </p:sp>
      <p:sp>
        <p:nvSpPr>
          <p:cNvPr id="33" name="TextBox 33"/>
          <p:cNvSpPr txBox="1"/>
          <p:nvPr/>
        </p:nvSpPr>
        <p:spPr>
          <a:xfrm>
            <a:off x="7730748" y="4611648"/>
            <a:ext cx="3013452" cy="1846659"/>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a:solidFill>
                  <a:srgbClr val="000000"/>
                </a:solidFill>
                <a:latin typeface="Calibri (MS) Bold"/>
                <a:cs typeface="Calibri (MS) Bold"/>
                <a:sym typeface="Calibri (MS) Bold"/>
              </a:rPr>
              <a:t>Governance-related Grievances</a:t>
            </a:r>
          </a:p>
        </p:txBody>
      </p:sp>
      <p:sp>
        <p:nvSpPr>
          <p:cNvPr id="37" name="TextBox 37"/>
          <p:cNvSpPr txBox="1"/>
          <p:nvPr/>
        </p:nvSpPr>
        <p:spPr>
          <a:xfrm>
            <a:off x="13418326" y="4602356"/>
            <a:ext cx="2647199" cy="1231106"/>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Severe Violations</a:t>
            </a:r>
          </a:p>
        </p:txBody>
      </p:sp>
      <p:sp>
        <p:nvSpPr>
          <p:cNvPr id="39" name="TextBox 39"/>
          <p:cNvSpPr txBox="1"/>
          <p:nvPr/>
        </p:nvSpPr>
        <p:spPr>
          <a:xfrm>
            <a:off x="5067396" y="1416384"/>
            <a:ext cx="8153208" cy="1000274"/>
          </a:xfrm>
          <a:prstGeom prst="rect">
            <a:avLst/>
          </a:prstGeom>
        </p:spPr>
        <p:txBody>
          <a:bodyPr lIns="0" tIns="0" rIns="0" bIns="0" rtlCol="0" anchor="t">
            <a:spAutoFit/>
          </a:bodyPr>
          <a:lstStyle/>
          <a:p>
            <a:pPr marL="0" marR="0" lvl="0" indent="0" algn="ctr" defTabSz="914400" rtl="0" eaLnBrk="1" fontAlgn="auto" latinLnBrk="0" hangingPunct="1">
              <a:lnSpc>
                <a:spcPts val="7799"/>
              </a:lnSpc>
              <a:spcBef>
                <a:spcPts val="0"/>
              </a:spcBef>
              <a:spcAft>
                <a:spcPts val="0"/>
              </a:spcAft>
              <a:buClrTx/>
              <a:buSzTx/>
              <a:buFontTx/>
              <a:buNone/>
              <a:tabLst/>
              <a:defRPr/>
            </a:pPr>
            <a:r>
              <a:rPr kumimoji="0" lang="en-US" sz="6500" b="0" i="0" u="none" strike="noStrike" kern="1200" cap="none" spc="0" normalizeH="0" baseline="0" noProof="0" dirty="0">
                <a:ln>
                  <a:noFill/>
                </a:ln>
                <a:solidFill>
                  <a:srgbClr val="9674A5"/>
                </a:solidFill>
                <a:effectLst/>
                <a:uLnTx/>
                <a:uFillTx/>
                <a:latin typeface="Effra"/>
                <a:ea typeface="Effra"/>
                <a:cs typeface="Effra"/>
                <a:sym typeface="Effra"/>
              </a:rPr>
              <a:t>Types of Issues</a:t>
            </a:r>
          </a:p>
        </p:txBody>
      </p:sp>
      <p:sp>
        <p:nvSpPr>
          <p:cNvPr id="40" name="Freeform 40"/>
          <p:cNvSpPr/>
          <p:nvPr/>
        </p:nvSpPr>
        <p:spPr>
          <a:xfrm rot="8221611">
            <a:off x="-1112920" y="-819404"/>
            <a:ext cx="5777199" cy="4840120"/>
          </a:xfrm>
          <a:custGeom>
            <a:avLst/>
            <a:gdLst/>
            <a:ahLst/>
            <a:cxnLst/>
            <a:rect l="l" t="t" r="r" b="b"/>
            <a:pathLst>
              <a:path w="5777199" h="4840120">
                <a:moveTo>
                  <a:pt x="0" y="0"/>
                </a:moveTo>
                <a:lnTo>
                  <a:pt x="5777200" y="0"/>
                </a:lnTo>
                <a:lnTo>
                  <a:pt x="5777200" y="4840120"/>
                </a:lnTo>
                <a:lnTo>
                  <a:pt x="0" y="4840120"/>
                </a:lnTo>
                <a:lnTo>
                  <a:pt x="0" y="0"/>
                </a:lnTo>
                <a:close/>
              </a:path>
            </a:pathLst>
          </a:custGeom>
          <a:blipFill>
            <a:blip r:embed="rId3"/>
            <a:stretch>
              <a:fillRect r="-237367"/>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 name="Freeform 41"/>
          <p:cNvSpPr/>
          <p:nvPr/>
        </p:nvSpPr>
        <p:spPr>
          <a:xfrm rot="-8301763">
            <a:off x="13812294" y="-513126"/>
            <a:ext cx="5777199" cy="4840120"/>
          </a:xfrm>
          <a:custGeom>
            <a:avLst/>
            <a:gdLst/>
            <a:ahLst/>
            <a:cxnLst/>
            <a:rect l="l" t="t" r="r" b="b"/>
            <a:pathLst>
              <a:path w="5777199" h="4840120">
                <a:moveTo>
                  <a:pt x="0" y="0"/>
                </a:moveTo>
                <a:lnTo>
                  <a:pt x="5777200" y="0"/>
                </a:lnTo>
                <a:lnTo>
                  <a:pt x="5777200" y="4840120"/>
                </a:lnTo>
                <a:lnTo>
                  <a:pt x="0" y="4840120"/>
                </a:lnTo>
                <a:lnTo>
                  <a:pt x="0" y="0"/>
                </a:lnTo>
                <a:close/>
              </a:path>
            </a:pathLst>
          </a:custGeom>
          <a:blipFill>
            <a:blip r:embed="rId3"/>
            <a:stretch>
              <a:fillRect r="-237367"/>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20145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3"/>
                </a:ext>
              </a:extLst>
            </a:blip>
            <a:stretch>
              <a:fillRect l="-151" r="-15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7"/>
          <p:cNvSpPr txBox="1"/>
          <p:nvPr/>
        </p:nvSpPr>
        <p:spPr>
          <a:xfrm>
            <a:off x="990792" y="3794946"/>
            <a:ext cx="8153208" cy="3693319"/>
          </a:xfrm>
          <a:prstGeom prst="rect">
            <a:avLst/>
          </a:prstGeom>
        </p:spPr>
        <p:txBody>
          <a:bodyPr lIns="0" tIns="0" rIns="0" bIns="0" rtlCol="0" anchor="t">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800" b="0" i="0" u="none" strike="noStrike" kern="1200" cap="none" spc="0" normalizeH="0" baseline="0" noProof="0" dirty="0">
                <a:ln>
                  <a:noFill/>
                </a:ln>
                <a:solidFill>
                  <a:srgbClr val="000000"/>
                </a:solidFill>
                <a:effectLst/>
                <a:uLnTx/>
                <a:uFillTx/>
                <a:latin typeface="Calibri (MS)"/>
                <a:ea typeface="Calibri (MS)"/>
                <a:cs typeface="Calibri (MS)"/>
                <a:sym typeface="Calibri (MS)"/>
              </a:rPr>
              <a:t>Leaders should help members if requested</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800" b="0" i="0" u="none" strike="noStrike" kern="1200" cap="none" spc="0" normalizeH="0" baseline="0" noProof="0" dirty="0">
                <a:ln>
                  <a:noFill/>
                </a:ln>
                <a:solidFill>
                  <a:srgbClr val="000000"/>
                </a:solidFill>
                <a:effectLst/>
                <a:uLnTx/>
                <a:uFillTx/>
                <a:latin typeface="Calibri (MS)"/>
                <a:ea typeface="Calibri (MS)"/>
                <a:cs typeface="Calibri (MS)"/>
                <a:sym typeface="Calibri (MS)"/>
              </a:rPr>
              <a:t>Provide coaching or facilitate a discussion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800" b="0" i="0" u="none" strike="noStrike" kern="1200" cap="none" spc="0" normalizeH="0" baseline="0" noProof="0" dirty="0">
                <a:ln>
                  <a:noFill/>
                </a:ln>
                <a:solidFill>
                  <a:srgbClr val="000000"/>
                </a:solidFill>
                <a:effectLst/>
                <a:uLnTx/>
                <a:uFillTx/>
                <a:latin typeface="Calibri (MS)"/>
                <a:ea typeface="Calibri (MS)"/>
                <a:cs typeface="Calibri (MS)"/>
                <a:sym typeface="Calibri (MS)"/>
              </a:rPr>
              <a:t>Document  </a:t>
            </a:r>
          </a:p>
        </p:txBody>
      </p:sp>
      <p:sp>
        <p:nvSpPr>
          <p:cNvPr id="9" name="TextBox 9"/>
          <p:cNvSpPr txBox="1"/>
          <p:nvPr/>
        </p:nvSpPr>
        <p:spPr>
          <a:xfrm>
            <a:off x="990792" y="2587911"/>
            <a:ext cx="8153208" cy="1000274"/>
          </a:xfrm>
          <a:prstGeom prst="rect">
            <a:avLst/>
          </a:prstGeom>
        </p:spPr>
        <p:txBody>
          <a:bodyPr lIns="0" tIns="0" rIns="0" bIns="0" rtlCol="0" anchor="t">
            <a:spAutoFit/>
          </a:bodyPr>
          <a:lstStyle/>
          <a:p>
            <a:pPr marL="0" marR="0" lvl="0" indent="0" algn="just" defTabSz="914400" rtl="0" eaLnBrk="1" fontAlgn="auto" latinLnBrk="0" hangingPunct="1">
              <a:lnSpc>
                <a:spcPts val="7799"/>
              </a:lnSpc>
              <a:spcBef>
                <a:spcPts val="0"/>
              </a:spcBef>
              <a:spcAft>
                <a:spcPts val="0"/>
              </a:spcAft>
              <a:buClrTx/>
              <a:buSzTx/>
              <a:buFontTx/>
              <a:buNone/>
              <a:tabLst/>
              <a:defRPr/>
            </a:pPr>
            <a:r>
              <a:rPr kumimoji="0" lang="en-US" sz="6500" b="0" i="0" u="none" strike="noStrike" kern="1200" cap="none" spc="0" normalizeH="0" baseline="0" noProof="0" dirty="0">
                <a:ln>
                  <a:noFill/>
                </a:ln>
                <a:solidFill>
                  <a:srgbClr val="9674A5"/>
                </a:solidFill>
                <a:effectLst/>
                <a:uLnTx/>
                <a:uFillTx/>
                <a:latin typeface="Effra"/>
                <a:ea typeface="Effra"/>
                <a:cs typeface="Effra"/>
                <a:sym typeface="Effra"/>
              </a:rPr>
              <a:t>Personality Conflicts</a:t>
            </a:r>
          </a:p>
        </p:txBody>
      </p:sp>
      <p:pic>
        <p:nvPicPr>
          <p:cNvPr id="10" name="Picture 9">
            <a:extLst>
              <a:ext uri="{FF2B5EF4-FFF2-40B4-BE49-F238E27FC236}">
                <a16:creationId xmlns:a16="http://schemas.microsoft.com/office/drawing/2014/main" id="{C87785FD-4DA3-EE52-7ADA-4EBBE929AC47}"/>
              </a:ext>
            </a:extLst>
          </p:cNvPr>
          <p:cNvPicPr>
            <a:picLocks noChangeAspect="1"/>
          </p:cNvPicPr>
          <p:nvPr/>
        </p:nvPicPr>
        <p:blipFill>
          <a:blip r:embed="rId6">
            <a:extLst>
              <a:ext uri="{28A0092B-C50C-407E-A947-70E740481C1C}">
                <a14:useLocalDpi xmlns:a14="http://schemas.microsoft.com/office/drawing/2010/main" val="0"/>
              </a:ext>
            </a:extLst>
          </a:blip>
          <a:srcRect l="16578" r="16578"/>
          <a:stretch/>
        </p:blipFill>
        <p:spPr>
          <a:xfrm>
            <a:off x="10157926" y="1739900"/>
            <a:ext cx="6819900" cy="6807200"/>
          </a:xfrm>
          <a:prstGeom prst="ellipse">
            <a:avLst/>
          </a:prstGeom>
          <a:ln w="127000">
            <a:solidFill>
              <a:schemeClr val="bg1"/>
            </a:solidFill>
          </a:ln>
        </p:spPr>
      </p:pic>
    </p:spTree>
    <p:extLst>
      <p:ext uri="{BB962C8B-B14F-4D97-AF65-F5344CB8AC3E}">
        <p14:creationId xmlns:p14="http://schemas.microsoft.com/office/powerpoint/2010/main" val="6570371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14709-B991-A0F9-02E6-8454EC71787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B84E970-F2C9-3D6A-331D-1BBFC3A4A5DA}"/>
              </a:ext>
            </a:extLst>
          </p:cNvPr>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3"/>
                </a:ext>
              </a:extLst>
            </a:blip>
            <a:stretch>
              <a:fillRect l="-151" r="-15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a:extLst>
              <a:ext uri="{FF2B5EF4-FFF2-40B4-BE49-F238E27FC236}">
                <a16:creationId xmlns:a16="http://schemas.microsoft.com/office/drawing/2014/main" id="{D064B7A5-8EE7-2FB7-4E9B-238AFB87CF3B}"/>
              </a:ext>
            </a:extLst>
          </p:cNvPr>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a:extLst>
              <a:ext uri="{FF2B5EF4-FFF2-40B4-BE49-F238E27FC236}">
                <a16:creationId xmlns:a16="http://schemas.microsoft.com/office/drawing/2014/main" id="{1C88F002-9C66-BCA4-FA46-7652906FF054}"/>
              </a:ext>
            </a:extLst>
          </p:cNvPr>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7">
            <a:extLst>
              <a:ext uri="{FF2B5EF4-FFF2-40B4-BE49-F238E27FC236}">
                <a16:creationId xmlns:a16="http://schemas.microsoft.com/office/drawing/2014/main" id="{91F9E65C-E72C-047D-F0F0-C3AE114B44C6}"/>
              </a:ext>
            </a:extLst>
          </p:cNvPr>
          <p:cNvSpPr txBox="1"/>
          <p:nvPr/>
        </p:nvSpPr>
        <p:spPr>
          <a:xfrm>
            <a:off x="990792" y="3794946"/>
            <a:ext cx="8153208" cy="2954655"/>
          </a:xfrm>
          <a:prstGeom prst="rect">
            <a:avLst/>
          </a:prstGeom>
        </p:spPr>
        <p:txBody>
          <a:bodyPr lIns="0" tIns="0" rIns="0" bIns="0" rtlCol="0" anchor="t">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800" b="0" i="0" u="none" strike="noStrike" kern="1200" cap="none" spc="0" normalizeH="0" baseline="0" noProof="0" dirty="0">
                <a:ln>
                  <a:noFill/>
                </a:ln>
                <a:solidFill>
                  <a:srgbClr val="000000"/>
                </a:solidFill>
                <a:effectLst/>
                <a:uLnTx/>
                <a:uFillTx/>
                <a:latin typeface="Calibri (MS)"/>
                <a:ea typeface="Calibri (MS)"/>
                <a:cs typeface="Calibri (MS)"/>
                <a:sym typeface="Calibri (MS)"/>
              </a:rPr>
              <a:t>Provide written warning</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800" b="0" i="0" u="none" strike="noStrike" kern="1200" cap="none" spc="0" normalizeH="0" baseline="0" noProof="0" dirty="0">
                <a:ln>
                  <a:noFill/>
                </a:ln>
                <a:solidFill>
                  <a:srgbClr val="000000"/>
                </a:solidFill>
                <a:effectLst/>
                <a:uLnTx/>
                <a:uFillTx/>
                <a:latin typeface="Calibri (MS)"/>
                <a:ea typeface="Calibri (MS)"/>
                <a:cs typeface="Calibri (MS)"/>
                <a:sym typeface="Calibri (MS)"/>
              </a:rPr>
              <a:t>Set expectations for improvement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800" b="0" i="0" u="none" strike="noStrike" kern="1200" cap="none" spc="0" normalizeH="0" baseline="0" noProof="0" dirty="0">
                <a:ln>
                  <a:noFill/>
                </a:ln>
                <a:solidFill>
                  <a:srgbClr val="000000"/>
                </a:solidFill>
                <a:effectLst/>
                <a:uLnTx/>
                <a:uFillTx/>
                <a:latin typeface="Calibri (MS)"/>
                <a:ea typeface="Calibri (MS)"/>
                <a:cs typeface="Calibri (MS)"/>
                <a:sym typeface="Calibri (MS)"/>
              </a:rPr>
              <a:t>Provide training if available </a:t>
            </a:r>
          </a:p>
        </p:txBody>
      </p:sp>
      <p:sp>
        <p:nvSpPr>
          <p:cNvPr id="9" name="TextBox 9">
            <a:extLst>
              <a:ext uri="{FF2B5EF4-FFF2-40B4-BE49-F238E27FC236}">
                <a16:creationId xmlns:a16="http://schemas.microsoft.com/office/drawing/2014/main" id="{ECCA5157-15C6-0FBB-D7BB-1BF241825F9F}"/>
              </a:ext>
            </a:extLst>
          </p:cNvPr>
          <p:cNvSpPr txBox="1"/>
          <p:nvPr/>
        </p:nvSpPr>
        <p:spPr>
          <a:xfrm>
            <a:off x="990792" y="2587911"/>
            <a:ext cx="8153208" cy="1000274"/>
          </a:xfrm>
          <a:prstGeom prst="rect">
            <a:avLst/>
          </a:prstGeom>
        </p:spPr>
        <p:txBody>
          <a:bodyPr lIns="0" tIns="0" rIns="0" bIns="0" rtlCol="0" anchor="t">
            <a:spAutoFit/>
          </a:bodyPr>
          <a:lstStyle/>
          <a:p>
            <a:pPr marL="0" marR="0" lvl="0" indent="0" algn="just" defTabSz="914400" rtl="0" eaLnBrk="1" fontAlgn="auto" latinLnBrk="0" hangingPunct="1">
              <a:lnSpc>
                <a:spcPts val="7799"/>
              </a:lnSpc>
              <a:spcBef>
                <a:spcPts val="0"/>
              </a:spcBef>
              <a:spcAft>
                <a:spcPts val="0"/>
              </a:spcAft>
              <a:buClrTx/>
              <a:buSzTx/>
              <a:buFontTx/>
              <a:buNone/>
              <a:tabLst/>
              <a:defRPr/>
            </a:pPr>
            <a:r>
              <a:rPr kumimoji="0" lang="en-US" sz="6500" b="0" i="0" u="none" strike="noStrike" kern="1200" cap="none" spc="0" normalizeH="0" baseline="0" noProof="0" dirty="0">
                <a:ln>
                  <a:noFill/>
                </a:ln>
                <a:solidFill>
                  <a:srgbClr val="9674A5"/>
                </a:solidFill>
                <a:effectLst/>
                <a:uLnTx/>
                <a:uFillTx/>
                <a:latin typeface="Effra"/>
                <a:ea typeface="Effra"/>
                <a:cs typeface="Effra"/>
                <a:sym typeface="Effra"/>
              </a:rPr>
              <a:t>Continued Conflicts</a:t>
            </a:r>
          </a:p>
        </p:txBody>
      </p:sp>
      <p:pic>
        <p:nvPicPr>
          <p:cNvPr id="10" name="Picture 9">
            <a:extLst>
              <a:ext uri="{FF2B5EF4-FFF2-40B4-BE49-F238E27FC236}">
                <a16:creationId xmlns:a16="http://schemas.microsoft.com/office/drawing/2014/main" id="{9070E884-0CE4-9811-4857-595ACD11ED64}"/>
              </a:ext>
            </a:extLst>
          </p:cNvPr>
          <p:cNvPicPr>
            <a:picLocks noChangeAspect="1"/>
          </p:cNvPicPr>
          <p:nvPr/>
        </p:nvPicPr>
        <p:blipFill>
          <a:blip r:embed="rId6">
            <a:extLst>
              <a:ext uri="{28A0092B-C50C-407E-A947-70E740481C1C}">
                <a14:useLocalDpi xmlns:a14="http://schemas.microsoft.com/office/drawing/2010/main" val="0"/>
              </a:ext>
            </a:extLst>
          </a:blip>
          <a:srcRect l="16578" r="16578"/>
          <a:stretch/>
        </p:blipFill>
        <p:spPr>
          <a:xfrm>
            <a:off x="10157926" y="1739900"/>
            <a:ext cx="6819900" cy="6807200"/>
          </a:xfrm>
          <a:prstGeom prst="ellipse">
            <a:avLst/>
          </a:prstGeom>
          <a:ln w="127000">
            <a:solidFill>
              <a:schemeClr val="bg1"/>
            </a:solidFill>
          </a:ln>
        </p:spPr>
      </p:pic>
    </p:spTree>
    <p:extLst>
      <p:ext uri="{BB962C8B-B14F-4D97-AF65-F5344CB8AC3E}">
        <p14:creationId xmlns:p14="http://schemas.microsoft.com/office/powerpoint/2010/main" val="15006970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563178" y="8427422"/>
            <a:ext cx="11161644" cy="5190164"/>
          </a:xfrm>
          <a:custGeom>
            <a:avLst/>
            <a:gdLst/>
            <a:ahLst/>
            <a:cxnLst/>
            <a:rect l="l" t="t" r="r" b="b"/>
            <a:pathLst>
              <a:path w="11161644" h="5190164">
                <a:moveTo>
                  <a:pt x="0" y="0"/>
                </a:moveTo>
                <a:lnTo>
                  <a:pt x="11161644" y="0"/>
                </a:lnTo>
                <a:lnTo>
                  <a:pt x="11161644" y="5190164"/>
                </a:lnTo>
                <a:lnTo>
                  <a:pt x="0" y="519016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4"/>
                </a:ext>
              </a:extLst>
            </a:blip>
            <a:stretch>
              <a:fillRect l="-151" r="-15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p:cNvSpPr txBox="1"/>
          <p:nvPr/>
        </p:nvSpPr>
        <p:spPr>
          <a:xfrm>
            <a:off x="2713338" y="2909336"/>
            <a:ext cx="12861324" cy="2708434"/>
          </a:xfrm>
          <a:prstGeom prst="rect">
            <a:avLst/>
          </a:prstGeom>
        </p:spPr>
        <p:txBody>
          <a:bodyPr lIns="0" tIns="0" rIns="0" bIns="0" rtlCol="0" anchor="t">
            <a:spAutoFit/>
          </a:bodyPr>
          <a:lstStyle/>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4400" b="0" i="0" u="none" strike="noStrike" kern="1200" cap="none" spc="0" normalizeH="0" baseline="0" noProof="0" dirty="0">
                <a:ln>
                  <a:noFill/>
                </a:ln>
                <a:solidFill>
                  <a:srgbClr val="000000"/>
                </a:solidFill>
                <a:effectLst/>
                <a:uLnTx/>
                <a:uFillTx/>
                <a:latin typeface="Calibri (MS)"/>
                <a:ea typeface="+mn-ea"/>
                <a:cs typeface="Calibri (MS)"/>
                <a:sym typeface="Calibri (MS)"/>
              </a:rPr>
              <a:t>Complete CCRC submission form to trigger a review</a:t>
            </a:r>
            <a:endParaRPr kumimoji="0" lang="en-US" sz="4400" b="0" i="0" u="none" strike="noStrike" kern="1200" cap="none" spc="0" normalizeH="0" baseline="0" noProof="0" dirty="0">
              <a:ln>
                <a:noFill/>
              </a:ln>
              <a:solidFill>
                <a:prstClr val="black"/>
              </a:solidFill>
              <a:effectLst/>
              <a:uLnTx/>
              <a:uFillTx/>
              <a:latin typeface="Calibri"/>
              <a:ea typeface="Calibri"/>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4400" b="0" i="0" u="none" strike="noStrike" kern="1200" cap="none" spc="0" normalizeH="0" baseline="0" noProof="0" dirty="0">
                <a:ln>
                  <a:noFill/>
                </a:ln>
                <a:solidFill>
                  <a:prstClr val="black"/>
                </a:solidFill>
                <a:effectLst/>
                <a:uLnTx/>
                <a:uFillTx/>
                <a:latin typeface="Calibri (MS)"/>
                <a:ea typeface="Calibri"/>
                <a:cs typeface="Calibri (MS)"/>
              </a:rPr>
              <a:t>CCRC will investigate and recommend a course of action (including escalation to Board of Directors)</a:t>
            </a:r>
          </a:p>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4400" b="0" i="0" u="none" strike="noStrike" kern="1200" cap="none" spc="0" normalizeH="0" baseline="0" noProof="0" dirty="0">
                <a:ln>
                  <a:noFill/>
                </a:ln>
                <a:solidFill>
                  <a:prstClr val="black"/>
                </a:solidFill>
                <a:effectLst/>
                <a:uLnTx/>
                <a:uFillTx/>
                <a:latin typeface="Calibri (MS)"/>
                <a:ea typeface="Calibri"/>
                <a:cs typeface="Calibri (MS)"/>
              </a:rPr>
              <a:t>Consequences will be communicated in writing </a:t>
            </a:r>
          </a:p>
        </p:txBody>
      </p:sp>
      <p:sp>
        <p:nvSpPr>
          <p:cNvPr id="6" name="TextBox 6"/>
          <p:cNvSpPr txBox="1"/>
          <p:nvPr/>
        </p:nvSpPr>
        <p:spPr>
          <a:xfrm>
            <a:off x="2953925" y="360153"/>
            <a:ext cx="10935226" cy="1918474"/>
          </a:xfrm>
          <a:prstGeom prst="rect">
            <a:avLst/>
          </a:prstGeom>
        </p:spPr>
        <p:txBody>
          <a:bodyPr wrap="square" lIns="0" tIns="0" rIns="0" bIns="0" rtlCol="0" anchor="t">
            <a:spAutoFit/>
          </a:bodyPr>
          <a:lstStyle/>
          <a:p>
            <a:pPr marL="0" marR="0" lvl="0" indent="0" algn="ctr" defTabSz="914400" rtl="0" eaLnBrk="1" fontAlgn="auto" latinLnBrk="0" hangingPunct="1">
              <a:lnSpc>
                <a:spcPts val="7799"/>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8064A2"/>
                </a:solidFill>
                <a:effectLst/>
                <a:uLnTx/>
                <a:uFillTx/>
                <a:latin typeface="Effra"/>
                <a:ea typeface="Effra"/>
                <a:cs typeface="Effra"/>
              </a:rPr>
              <a:t>Persistent Personality Conflicts or Inappropriate Behavior</a:t>
            </a:r>
          </a:p>
        </p:txBody>
      </p:sp>
      <p:sp>
        <p:nvSpPr>
          <p:cNvPr id="7" name="Freeform 7"/>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l="-198" r="-19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944978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9674A5"/>
        </a:solidFill>
        <a:effectLst/>
      </p:bgPr>
    </p:bg>
    <p:spTree>
      <p:nvGrpSpPr>
        <p:cNvPr id="1" name=""/>
        <p:cNvGrpSpPr/>
        <p:nvPr/>
      </p:nvGrpSpPr>
      <p:grpSpPr>
        <a:xfrm>
          <a:off x="0" y="0"/>
          <a:ext cx="0" cy="0"/>
          <a:chOff x="0" y="0"/>
          <a:chExt cx="0" cy="0"/>
        </a:xfrm>
      </p:grpSpPr>
      <p:sp>
        <p:nvSpPr>
          <p:cNvPr id="2" name="Freeform 2"/>
          <p:cNvSpPr/>
          <p:nvPr/>
        </p:nvSpPr>
        <p:spPr>
          <a:xfrm>
            <a:off x="-2113825" y="-245708"/>
            <a:ext cx="17800143" cy="11370798"/>
          </a:xfrm>
          <a:custGeom>
            <a:avLst/>
            <a:gdLst/>
            <a:ahLst/>
            <a:cxnLst/>
            <a:rect l="l" t="t" r="r" b="b"/>
            <a:pathLst>
              <a:path w="17800143" h="11370798">
                <a:moveTo>
                  <a:pt x="0" y="0"/>
                </a:moveTo>
                <a:lnTo>
                  <a:pt x="17800143" y="0"/>
                </a:lnTo>
                <a:lnTo>
                  <a:pt x="17800143" y="11370797"/>
                </a:lnTo>
                <a:lnTo>
                  <a:pt x="0" y="11370797"/>
                </a:lnTo>
                <a:lnTo>
                  <a:pt x="0" y="0"/>
                </a:lnTo>
                <a:close/>
              </a:path>
            </a:pathLst>
          </a:custGeom>
          <a:blipFill>
            <a:blip r:embed="rId3">
              <a:alphaModFix amt="7999"/>
            </a:blip>
            <a:stretch>
              <a:fillRect l="-1104" r="-1104"/>
            </a:stretch>
          </a:blipFill>
        </p:spPr>
        <p:txBody>
          <a:bodyPr/>
          <a:lstStyle/>
          <a:p>
            <a:endParaRPr lang="en-US"/>
          </a:p>
        </p:txBody>
      </p:sp>
      <p:grpSp>
        <p:nvGrpSpPr>
          <p:cNvPr id="3" name="Group 3"/>
          <p:cNvGrpSpPr/>
          <p:nvPr/>
        </p:nvGrpSpPr>
        <p:grpSpPr>
          <a:xfrm>
            <a:off x="11456420" y="-871755"/>
            <a:ext cx="6991632" cy="11158755"/>
            <a:chOff x="0" y="0"/>
            <a:chExt cx="8593900" cy="13716000"/>
          </a:xfrm>
        </p:grpSpPr>
        <p:sp>
          <p:nvSpPr>
            <p:cNvPr id="4" name="Freeform 4"/>
            <p:cNvSpPr/>
            <p:nvPr/>
          </p:nvSpPr>
          <p:spPr>
            <a:xfrm>
              <a:off x="0" y="0"/>
              <a:ext cx="8593949" cy="13715930"/>
            </a:xfrm>
            <a:custGeom>
              <a:avLst/>
              <a:gdLst/>
              <a:ahLst/>
              <a:cxnLst/>
              <a:rect l="l" t="t" r="r" b="b"/>
              <a:pathLst>
                <a:path w="8593949" h="13715930">
                  <a:moveTo>
                    <a:pt x="0" y="0"/>
                  </a:moveTo>
                  <a:lnTo>
                    <a:pt x="8593949" y="0"/>
                  </a:lnTo>
                  <a:lnTo>
                    <a:pt x="8593949" y="13715930"/>
                  </a:lnTo>
                  <a:lnTo>
                    <a:pt x="0" y="13715930"/>
                  </a:lnTo>
                  <a:lnTo>
                    <a:pt x="0" y="0"/>
                  </a:lnTo>
                  <a:close/>
                </a:path>
              </a:pathLst>
            </a:custGeom>
            <a:blipFill>
              <a:blip r:embed="rId4"/>
              <a:stretch>
                <a:fillRect l="-69591" r="-69591"/>
              </a:stretch>
            </a:blipFill>
          </p:spPr>
          <p:txBody>
            <a:bodyPr/>
            <a:lstStyle/>
            <a:p>
              <a:endParaRPr lang="en-US"/>
            </a:p>
          </p:txBody>
        </p:sp>
      </p:grpSp>
      <p:sp>
        <p:nvSpPr>
          <p:cNvPr id="5" name="Freeform 5"/>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t="-74" b="-74"/>
            </a:stretch>
          </a:blipFill>
        </p:spPr>
        <p:txBody>
          <a:bodyPr/>
          <a:lstStyle/>
          <a:p>
            <a:endParaRPr lang="en-US"/>
          </a:p>
        </p:txBody>
      </p:sp>
      <p:sp>
        <p:nvSpPr>
          <p:cNvPr id="6" name="Freeform 6"/>
          <p:cNvSpPr/>
          <p:nvPr/>
        </p:nvSpPr>
        <p:spPr>
          <a:xfrm>
            <a:off x="-2113825" y="-245708"/>
            <a:ext cx="17800143" cy="11370798"/>
          </a:xfrm>
          <a:custGeom>
            <a:avLst/>
            <a:gdLst/>
            <a:ahLst/>
            <a:cxnLst/>
            <a:rect l="l" t="t" r="r" b="b"/>
            <a:pathLst>
              <a:path w="17800143" h="11370798">
                <a:moveTo>
                  <a:pt x="0" y="0"/>
                </a:moveTo>
                <a:lnTo>
                  <a:pt x="17800143" y="0"/>
                </a:lnTo>
                <a:lnTo>
                  <a:pt x="17800143" y="11370797"/>
                </a:lnTo>
                <a:lnTo>
                  <a:pt x="0" y="11370797"/>
                </a:lnTo>
                <a:lnTo>
                  <a:pt x="0" y="0"/>
                </a:lnTo>
                <a:close/>
              </a:path>
            </a:pathLst>
          </a:custGeom>
          <a:blipFill>
            <a:blip r:embed="rId3">
              <a:alphaModFix amt="7999"/>
            </a:blip>
            <a:stretch>
              <a:fillRect l="-1104" r="-1104"/>
            </a:stretch>
          </a:blipFill>
        </p:spPr>
        <p:txBody>
          <a:bodyPr/>
          <a:lstStyle/>
          <a:p>
            <a:endParaRPr lang="en-US"/>
          </a:p>
        </p:txBody>
      </p:sp>
      <p:sp>
        <p:nvSpPr>
          <p:cNvPr id="7" name="TextBox 7"/>
          <p:cNvSpPr txBox="1"/>
          <p:nvPr/>
        </p:nvSpPr>
        <p:spPr>
          <a:xfrm>
            <a:off x="1028700" y="4002760"/>
            <a:ext cx="8936221" cy="1952651"/>
          </a:xfrm>
          <a:prstGeom prst="rect">
            <a:avLst/>
          </a:prstGeom>
        </p:spPr>
        <p:txBody>
          <a:bodyPr lIns="0" tIns="0" rIns="0" bIns="0" rtlCol="0" anchor="t">
            <a:spAutoFit/>
          </a:bodyPr>
          <a:lstStyle/>
          <a:p>
            <a:pPr algn="ctr">
              <a:lnSpc>
                <a:spcPts val="7799"/>
              </a:lnSpc>
            </a:pPr>
            <a:r>
              <a:rPr lang="en-US" sz="6500" b="1">
                <a:solidFill>
                  <a:srgbClr val="FFFFFF"/>
                </a:solidFill>
                <a:latin typeface="Verdana Bold"/>
                <a:ea typeface="Verdana Bold"/>
                <a:cs typeface="Verdana Bold"/>
                <a:sym typeface="Verdana Bold"/>
              </a:rPr>
              <a:t>PLEASE SILENCE ALL DEVICES.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69FB9-FFA3-378D-83E4-FA876165B65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C0BAC46-A849-0DD4-2678-73E4F4CA3601}"/>
              </a:ext>
            </a:extLst>
          </p:cNvPr>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3"/>
                </a:ext>
              </a:extLst>
            </a:blip>
            <a:stretch>
              <a:fillRect l="-151" r="-15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a:extLst>
              <a:ext uri="{FF2B5EF4-FFF2-40B4-BE49-F238E27FC236}">
                <a16:creationId xmlns:a16="http://schemas.microsoft.com/office/drawing/2014/main" id="{152BF1F6-3F9A-8B1F-81AF-D8A519A18A31}"/>
              </a:ext>
            </a:extLst>
          </p:cNvPr>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a:extLst>
              <a:ext uri="{FF2B5EF4-FFF2-40B4-BE49-F238E27FC236}">
                <a16:creationId xmlns:a16="http://schemas.microsoft.com/office/drawing/2014/main" id="{BE770323-546E-7D1E-D7C1-EF39FFB33EB3}"/>
              </a:ext>
            </a:extLst>
          </p:cNvPr>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7">
            <a:extLst>
              <a:ext uri="{FF2B5EF4-FFF2-40B4-BE49-F238E27FC236}">
                <a16:creationId xmlns:a16="http://schemas.microsoft.com/office/drawing/2014/main" id="{0F112946-C1BE-9CAF-779F-DD4E3A6ADA89}"/>
              </a:ext>
            </a:extLst>
          </p:cNvPr>
          <p:cNvSpPr txBox="1"/>
          <p:nvPr/>
        </p:nvSpPr>
        <p:spPr>
          <a:xfrm>
            <a:off x="990792" y="3794946"/>
            <a:ext cx="8884364" cy="3693319"/>
          </a:xfrm>
          <a:prstGeom prst="rect">
            <a:avLst/>
          </a:prstGeom>
        </p:spPr>
        <p:txBody>
          <a:bodyPr wrap="square" lIns="0" tIns="0" rIns="0" bIns="0" rtlCol="0" anchor="t">
            <a:spAutoFit/>
          </a:bodyPr>
          <a:lstStyle/>
          <a:p>
            <a:pPr marL="571500" marR="0" lvl="0" indent="-571500" algn="l" defTabSz="914400" rtl="0" eaLnBrk="1" fontAlgn="base" latinLnBrk="0" hangingPunct="1">
              <a:lnSpc>
                <a:spcPct val="100000"/>
              </a:lnSpc>
              <a:spcBef>
                <a:spcPts val="0"/>
              </a:spcBef>
              <a:spcAft>
                <a:spcPts val="1200"/>
              </a:spcAft>
              <a:buClrTx/>
              <a:buSzTx/>
              <a:buFont typeface="Arial" panose="020B0604020202020204" pitchFamily="34" charset="0"/>
              <a:buChar char="•"/>
              <a:tabLst/>
              <a:defRPr/>
            </a:pPr>
            <a:r>
              <a:rPr kumimoji="0" lang="en-US" sz="4400" b="0" i="0" u="none" strike="noStrike" kern="1200" cap="none" spc="0" normalizeH="0" baseline="0" noProof="0" dirty="0">
                <a:ln>
                  <a:noFill/>
                </a:ln>
                <a:solidFill>
                  <a:prstClr val="black"/>
                </a:solidFill>
                <a:effectLst/>
                <a:uLnTx/>
                <a:uFillTx/>
                <a:latin typeface="Calibri"/>
                <a:ea typeface="+mn-ea"/>
                <a:cs typeface="+mn-cs"/>
              </a:rPr>
              <a:t>Confer with governing documents and strengthen if needed​</a:t>
            </a:r>
          </a:p>
          <a:p>
            <a:pPr marL="571500" marR="0" lvl="0" indent="-571500" algn="l" defTabSz="914400" rtl="0" eaLnBrk="1" fontAlgn="base" latinLnBrk="0" hangingPunct="1">
              <a:lnSpc>
                <a:spcPct val="100000"/>
              </a:lnSpc>
              <a:spcBef>
                <a:spcPts val="0"/>
              </a:spcBef>
              <a:spcAft>
                <a:spcPts val="1200"/>
              </a:spcAft>
              <a:buClrTx/>
              <a:buSzTx/>
              <a:buFont typeface="Arial" panose="020B0604020202020204" pitchFamily="34" charset="0"/>
              <a:buChar char="•"/>
              <a:tabLst/>
              <a:defRPr/>
            </a:pPr>
            <a:r>
              <a:rPr kumimoji="0" lang="en-US" sz="4400" b="0" i="0" u="none" strike="noStrike" kern="1200" cap="none" spc="0" normalizeH="0" baseline="0" noProof="0" dirty="0">
                <a:ln>
                  <a:noFill/>
                </a:ln>
                <a:solidFill>
                  <a:prstClr val="black"/>
                </a:solidFill>
                <a:effectLst/>
                <a:uLnTx/>
                <a:uFillTx/>
                <a:latin typeface="Calibri"/>
                <a:ea typeface="+mn-ea"/>
                <a:cs typeface="+mn-cs"/>
              </a:rPr>
              <a:t>Engage club/region Parliamentarian or SIAHQ for clarity​</a:t>
            </a:r>
          </a:p>
          <a:p>
            <a:pPr marL="571500" marR="0" lvl="0" indent="-5715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4400" b="0" i="0" u="none" strike="noStrike" kern="1200" cap="none" spc="0" normalizeH="0" baseline="0" noProof="0" dirty="0">
                <a:ln>
                  <a:noFill/>
                </a:ln>
                <a:solidFill>
                  <a:prstClr val="black"/>
                </a:solidFill>
                <a:effectLst/>
                <a:uLnTx/>
                <a:uFillTx/>
                <a:latin typeface="Calibri"/>
                <a:ea typeface="+mn-ea"/>
                <a:cs typeface="+mn-cs"/>
              </a:rPr>
              <a:t>Document violations if needed</a:t>
            </a:r>
          </a:p>
        </p:txBody>
      </p:sp>
      <p:sp>
        <p:nvSpPr>
          <p:cNvPr id="9" name="TextBox 9">
            <a:extLst>
              <a:ext uri="{FF2B5EF4-FFF2-40B4-BE49-F238E27FC236}">
                <a16:creationId xmlns:a16="http://schemas.microsoft.com/office/drawing/2014/main" id="{676C424D-4C53-36B2-47FB-42A6A3187080}"/>
              </a:ext>
            </a:extLst>
          </p:cNvPr>
          <p:cNvSpPr txBox="1"/>
          <p:nvPr/>
        </p:nvSpPr>
        <p:spPr>
          <a:xfrm>
            <a:off x="1016950" y="1212481"/>
            <a:ext cx="8153208" cy="2000548"/>
          </a:xfrm>
          <a:prstGeom prst="rect">
            <a:avLst/>
          </a:prstGeom>
        </p:spPr>
        <p:txBody>
          <a:bodyPr lIns="0" tIns="0" rIns="0" bIns="0" rtlCol="0" anchor="t">
            <a:spAutoFit/>
          </a:bodyPr>
          <a:lstStyle/>
          <a:p>
            <a:pPr marL="0" marR="0" lvl="0" indent="0" algn="just" defTabSz="914400" rtl="0" eaLnBrk="1" fontAlgn="auto" latinLnBrk="0" hangingPunct="1">
              <a:lnSpc>
                <a:spcPts val="7799"/>
              </a:lnSpc>
              <a:spcBef>
                <a:spcPts val="0"/>
              </a:spcBef>
              <a:spcAft>
                <a:spcPts val="0"/>
              </a:spcAft>
              <a:buClrTx/>
              <a:buSzTx/>
              <a:buFontTx/>
              <a:buNone/>
              <a:tabLst/>
              <a:defRPr/>
            </a:pPr>
            <a:r>
              <a:rPr kumimoji="0" lang="en-US" sz="6500" b="0" i="0" u="none" strike="noStrike" kern="1200" cap="none" spc="0" normalizeH="0" baseline="0" noProof="0" dirty="0">
                <a:ln>
                  <a:noFill/>
                </a:ln>
                <a:solidFill>
                  <a:srgbClr val="9674A5"/>
                </a:solidFill>
                <a:effectLst/>
                <a:uLnTx/>
                <a:uFillTx/>
                <a:latin typeface="Effra"/>
                <a:ea typeface="Effra"/>
                <a:cs typeface="Effra"/>
                <a:sym typeface="Effra"/>
              </a:rPr>
              <a:t>Governance Grievances</a:t>
            </a:r>
          </a:p>
        </p:txBody>
      </p:sp>
      <p:pic>
        <p:nvPicPr>
          <p:cNvPr id="10" name="Picture 9">
            <a:extLst>
              <a:ext uri="{FF2B5EF4-FFF2-40B4-BE49-F238E27FC236}">
                <a16:creationId xmlns:a16="http://schemas.microsoft.com/office/drawing/2014/main" id="{A459F04F-63F7-4ADD-D7CD-2A81FF8B0510}"/>
              </a:ext>
            </a:extLst>
          </p:cNvPr>
          <p:cNvPicPr>
            <a:picLocks noChangeAspect="1"/>
          </p:cNvPicPr>
          <p:nvPr/>
        </p:nvPicPr>
        <p:blipFill>
          <a:blip r:embed="rId6">
            <a:extLst>
              <a:ext uri="{28A0092B-C50C-407E-A947-70E740481C1C}">
                <a14:useLocalDpi xmlns:a14="http://schemas.microsoft.com/office/drawing/2010/main" val="0"/>
              </a:ext>
            </a:extLst>
          </a:blip>
          <a:srcRect l="16578" r="16578"/>
          <a:stretch/>
        </p:blipFill>
        <p:spPr>
          <a:xfrm>
            <a:off x="10157926" y="1739900"/>
            <a:ext cx="6819900" cy="6807200"/>
          </a:xfrm>
          <a:prstGeom prst="ellipse">
            <a:avLst/>
          </a:prstGeom>
          <a:ln w="127000">
            <a:solidFill>
              <a:schemeClr val="bg1"/>
            </a:solidFill>
          </a:ln>
        </p:spPr>
      </p:pic>
    </p:spTree>
    <p:extLst>
      <p:ext uri="{BB962C8B-B14F-4D97-AF65-F5344CB8AC3E}">
        <p14:creationId xmlns:p14="http://schemas.microsoft.com/office/powerpoint/2010/main" val="387173177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12963-742D-6A25-9E17-DCC2FA5928F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16FE8BA-80D7-23E5-2B04-C130B6E65CC2}"/>
              </a:ext>
            </a:extLst>
          </p:cNvPr>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3"/>
                </a:ext>
              </a:extLst>
            </a:blip>
            <a:stretch>
              <a:fillRect l="-151" r="-15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a:extLst>
              <a:ext uri="{FF2B5EF4-FFF2-40B4-BE49-F238E27FC236}">
                <a16:creationId xmlns:a16="http://schemas.microsoft.com/office/drawing/2014/main" id="{37EB965C-D096-1E35-9EFF-E22925877B02}"/>
              </a:ext>
            </a:extLst>
          </p:cNvPr>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a:extLst>
              <a:ext uri="{FF2B5EF4-FFF2-40B4-BE49-F238E27FC236}">
                <a16:creationId xmlns:a16="http://schemas.microsoft.com/office/drawing/2014/main" id="{206FB2CE-10C2-6E1F-27E3-C6318C227B18}"/>
              </a:ext>
            </a:extLst>
          </p:cNvPr>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7">
            <a:extLst>
              <a:ext uri="{FF2B5EF4-FFF2-40B4-BE49-F238E27FC236}">
                <a16:creationId xmlns:a16="http://schemas.microsoft.com/office/drawing/2014/main" id="{D7D44B78-CE80-B351-F9CB-9E77BB7EC82E}"/>
              </a:ext>
            </a:extLst>
          </p:cNvPr>
          <p:cNvSpPr txBox="1"/>
          <p:nvPr/>
        </p:nvSpPr>
        <p:spPr>
          <a:xfrm>
            <a:off x="990792" y="3771900"/>
            <a:ext cx="8153208" cy="3385542"/>
          </a:xfrm>
          <a:prstGeom prst="rect">
            <a:avLst/>
          </a:prstGeom>
        </p:spPr>
        <p:txBody>
          <a:bodyPr lIns="0" tIns="0" rIns="0" bIns="0" rtlCol="0" anchor="t">
            <a:spAutoFit/>
          </a:bodyPr>
          <a:lstStyle/>
          <a:p>
            <a:pPr marL="571500" marR="0" lvl="0" indent="-5715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4400" b="0" i="0" u="none" strike="noStrike" kern="1200" cap="none" spc="0" normalizeH="0" baseline="0" noProof="0" dirty="0">
                <a:ln>
                  <a:noFill/>
                </a:ln>
                <a:solidFill>
                  <a:prstClr val="black"/>
                </a:solidFill>
                <a:effectLst/>
                <a:uLnTx/>
                <a:uFillTx/>
                <a:latin typeface="Calibri"/>
                <a:ea typeface="+mn-ea"/>
                <a:cs typeface="+mn-cs"/>
              </a:rPr>
              <a:t>Provide written warning​</a:t>
            </a:r>
          </a:p>
          <a:p>
            <a:pPr marL="571500" marR="0" lvl="0" indent="-5715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4400" b="0" i="0" u="none" strike="noStrike" kern="1200" cap="none" spc="0" normalizeH="0" baseline="0" noProof="0" dirty="0">
                <a:ln>
                  <a:noFill/>
                </a:ln>
                <a:solidFill>
                  <a:prstClr val="black"/>
                </a:solidFill>
                <a:effectLst/>
                <a:uLnTx/>
                <a:uFillTx/>
                <a:latin typeface="Calibri"/>
                <a:ea typeface="+mn-ea"/>
                <a:cs typeface="+mn-cs"/>
              </a:rPr>
              <a:t>Set clear expectations for behavior improvement​</a:t>
            </a:r>
          </a:p>
          <a:p>
            <a:pPr marL="571500" marR="0" lvl="0" indent="-5715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4400" b="0" i="0" u="none" strike="noStrike" kern="1200" cap="none" spc="0" normalizeH="0" baseline="0" noProof="0" dirty="0">
                <a:ln>
                  <a:noFill/>
                </a:ln>
                <a:solidFill>
                  <a:prstClr val="black"/>
                </a:solidFill>
                <a:effectLst/>
                <a:uLnTx/>
                <a:uFillTx/>
                <a:latin typeface="Calibri"/>
                <a:ea typeface="+mn-ea"/>
                <a:cs typeface="+mn-cs"/>
              </a:rPr>
              <a:t>Require participation in specific training or education if available</a:t>
            </a:r>
          </a:p>
        </p:txBody>
      </p:sp>
      <p:sp>
        <p:nvSpPr>
          <p:cNvPr id="9" name="TextBox 9">
            <a:extLst>
              <a:ext uri="{FF2B5EF4-FFF2-40B4-BE49-F238E27FC236}">
                <a16:creationId xmlns:a16="http://schemas.microsoft.com/office/drawing/2014/main" id="{6266BFCA-FBE9-ECB3-98BD-E6F5FFDBE9CE}"/>
              </a:ext>
            </a:extLst>
          </p:cNvPr>
          <p:cNvSpPr txBox="1"/>
          <p:nvPr/>
        </p:nvSpPr>
        <p:spPr>
          <a:xfrm>
            <a:off x="1016950" y="1212481"/>
            <a:ext cx="8153208" cy="2000548"/>
          </a:xfrm>
          <a:prstGeom prst="rect">
            <a:avLst/>
          </a:prstGeom>
        </p:spPr>
        <p:txBody>
          <a:bodyPr lIns="0" tIns="0" rIns="0" bIns="0" rtlCol="0" anchor="t">
            <a:spAutoFit/>
          </a:bodyPr>
          <a:lstStyle/>
          <a:p>
            <a:pPr marL="0" marR="0" lvl="0" indent="0" defTabSz="914400" rtl="0" eaLnBrk="1" fontAlgn="auto" latinLnBrk="0" hangingPunct="1">
              <a:lnSpc>
                <a:spcPts val="7799"/>
              </a:lnSpc>
              <a:spcBef>
                <a:spcPts val="0"/>
              </a:spcBef>
              <a:spcAft>
                <a:spcPts val="0"/>
              </a:spcAft>
              <a:buClrTx/>
              <a:buSzTx/>
              <a:buFontTx/>
              <a:buNone/>
              <a:tabLst/>
              <a:defRPr/>
            </a:pPr>
            <a:r>
              <a:rPr kumimoji="0" lang="en-US" sz="6500" b="0" i="0" u="none" strike="noStrike" kern="1200" cap="none" spc="0" normalizeH="0" baseline="0" noProof="0" dirty="0">
                <a:ln>
                  <a:noFill/>
                </a:ln>
                <a:solidFill>
                  <a:srgbClr val="9674A5"/>
                </a:solidFill>
                <a:effectLst/>
                <a:uLnTx/>
                <a:uFillTx/>
                <a:latin typeface="Effra"/>
                <a:ea typeface="Effra"/>
                <a:cs typeface="Effra"/>
                <a:sym typeface="Effra"/>
              </a:rPr>
              <a:t>Repeated Governance Grievances</a:t>
            </a:r>
          </a:p>
        </p:txBody>
      </p:sp>
      <p:pic>
        <p:nvPicPr>
          <p:cNvPr id="10" name="Picture 9">
            <a:extLst>
              <a:ext uri="{FF2B5EF4-FFF2-40B4-BE49-F238E27FC236}">
                <a16:creationId xmlns:a16="http://schemas.microsoft.com/office/drawing/2014/main" id="{46DDFBC2-EB49-5CF3-EA9F-0CE9AFB67063}"/>
              </a:ext>
            </a:extLst>
          </p:cNvPr>
          <p:cNvPicPr>
            <a:picLocks noChangeAspect="1"/>
          </p:cNvPicPr>
          <p:nvPr/>
        </p:nvPicPr>
        <p:blipFill>
          <a:blip r:embed="rId6">
            <a:extLst>
              <a:ext uri="{28A0092B-C50C-407E-A947-70E740481C1C}">
                <a14:useLocalDpi xmlns:a14="http://schemas.microsoft.com/office/drawing/2010/main" val="0"/>
              </a:ext>
            </a:extLst>
          </a:blip>
          <a:srcRect t="16729" b="16729"/>
          <a:stretch/>
        </p:blipFill>
        <p:spPr>
          <a:xfrm>
            <a:off x="10157926" y="1739900"/>
            <a:ext cx="6819900" cy="6807200"/>
          </a:xfrm>
          <a:prstGeom prst="ellipse">
            <a:avLst/>
          </a:prstGeom>
          <a:ln w="127000">
            <a:solidFill>
              <a:schemeClr val="bg1"/>
            </a:solidFill>
          </a:ln>
        </p:spPr>
      </p:pic>
    </p:spTree>
    <p:extLst>
      <p:ext uri="{BB962C8B-B14F-4D97-AF65-F5344CB8AC3E}">
        <p14:creationId xmlns:p14="http://schemas.microsoft.com/office/powerpoint/2010/main" val="115479807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288819" y="4126334"/>
            <a:ext cx="18865637" cy="7072317"/>
            <a:chOff x="0" y="0"/>
            <a:chExt cx="3804182" cy="1426105"/>
          </a:xfrm>
        </p:grpSpPr>
        <p:sp>
          <p:nvSpPr>
            <p:cNvPr id="3" name="Freeform 3"/>
            <p:cNvSpPr/>
            <p:nvPr/>
          </p:nvSpPr>
          <p:spPr>
            <a:xfrm>
              <a:off x="0" y="0"/>
              <a:ext cx="3804182" cy="1391465"/>
            </a:xfrm>
            <a:custGeom>
              <a:avLst/>
              <a:gdLst/>
              <a:ahLst/>
              <a:cxnLst/>
              <a:rect l="l" t="t" r="r" b="b"/>
              <a:pathLst>
                <a:path w="3804182" h="1391465">
                  <a:moveTo>
                    <a:pt x="3796327" y="0"/>
                  </a:moveTo>
                  <a:lnTo>
                    <a:pt x="7855" y="0"/>
                  </a:lnTo>
                  <a:cubicBezTo>
                    <a:pt x="5772" y="0"/>
                    <a:pt x="3774" y="828"/>
                    <a:pt x="2301" y="2301"/>
                  </a:cubicBezTo>
                  <a:cubicBezTo>
                    <a:pt x="828" y="3774"/>
                    <a:pt x="0" y="5772"/>
                    <a:pt x="0" y="7855"/>
                  </a:cubicBezTo>
                  <a:lnTo>
                    <a:pt x="0" y="1279302"/>
                  </a:lnTo>
                  <a:cubicBezTo>
                    <a:pt x="202350" y="1390082"/>
                    <a:pt x="849870" y="1463218"/>
                    <a:pt x="1821147" y="1279302"/>
                  </a:cubicBezTo>
                  <a:cubicBezTo>
                    <a:pt x="2792433" y="1013423"/>
                    <a:pt x="3547873" y="1168518"/>
                    <a:pt x="3804182" y="1279302"/>
                  </a:cubicBezTo>
                  <a:lnTo>
                    <a:pt x="3804182" y="7855"/>
                  </a:lnTo>
                  <a:cubicBezTo>
                    <a:pt x="3804182" y="5772"/>
                    <a:pt x="3803355" y="3774"/>
                    <a:pt x="3801882" y="2301"/>
                  </a:cubicBezTo>
                  <a:cubicBezTo>
                    <a:pt x="3800408" y="828"/>
                    <a:pt x="3798410" y="0"/>
                    <a:pt x="3796327" y="0"/>
                  </a:cubicBezTo>
                  <a:close/>
                </a:path>
              </a:pathLst>
            </a:custGeom>
            <a:gradFill rotWithShape="1">
              <a:gsLst>
                <a:gs pos="0">
                  <a:srgbClr val="6599D1">
                    <a:alpha val="100000"/>
                  </a:srgbClr>
                </a:gs>
                <a:gs pos="100000">
                  <a:srgbClr val="DB5E5B">
                    <a:alpha val="100000"/>
                  </a:srgbClr>
                </a:gs>
              </a:gsLst>
              <a:lin ang="0"/>
            </a:gra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p:cNvSpPr txBox="1"/>
            <p:nvPr/>
          </p:nvSpPr>
          <p:spPr>
            <a:xfrm>
              <a:off x="0" y="-66675"/>
              <a:ext cx="3804182" cy="1187186"/>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p:cNvSpPr/>
          <p:nvPr/>
        </p:nvSpPr>
        <p:spPr>
          <a:xfrm>
            <a:off x="2618528" y="3580293"/>
            <a:ext cx="2795809" cy="2795809"/>
          </a:xfrm>
          <a:custGeom>
            <a:avLst/>
            <a:gdLst/>
            <a:ahLst/>
            <a:cxnLst/>
            <a:rect l="l" t="t" r="r" b="b"/>
            <a:pathLst>
              <a:path w="2795809" h="2795809">
                <a:moveTo>
                  <a:pt x="0" y="0"/>
                </a:moveTo>
                <a:lnTo>
                  <a:pt x="2795809" y="0"/>
                </a:lnTo>
                <a:lnTo>
                  <a:pt x="2795809" y="2795809"/>
                </a:lnTo>
                <a:lnTo>
                  <a:pt x="0" y="27958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7744004" y="3580293"/>
            <a:ext cx="2795809" cy="2795809"/>
          </a:xfrm>
          <a:custGeom>
            <a:avLst/>
            <a:gdLst/>
            <a:ahLst/>
            <a:cxnLst/>
            <a:rect l="l" t="t" r="r" b="b"/>
            <a:pathLst>
              <a:path w="2795809" h="2795809">
                <a:moveTo>
                  <a:pt x="0" y="0"/>
                </a:moveTo>
                <a:lnTo>
                  <a:pt x="2795809" y="0"/>
                </a:lnTo>
                <a:lnTo>
                  <a:pt x="2795809" y="2795809"/>
                </a:lnTo>
                <a:lnTo>
                  <a:pt x="0" y="27958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Freeform 7"/>
          <p:cNvSpPr/>
          <p:nvPr/>
        </p:nvSpPr>
        <p:spPr>
          <a:xfrm>
            <a:off x="12869336" y="3580293"/>
            <a:ext cx="2795809" cy="2795809"/>
          </a:xfrm>
          <a:custGeom>
            <a:avLst/>
            <a:gdLst/>
            <a:ahLst/>
            <a:cxnLst/>
            <a:rect l="l" t="t" r="r" b="b"/>
            <a:pathLst>
              <a:path w="2795809" h="2795809">
                <a:moveTo>
                  <a:pt x="0" y="0"/>
                </a:moveTo>
                <a:lnTo>
                  <a:pt x="2795809" y="0"/>
                </a:lnTo>
                <a:lnTo>
                  <a:pt x="2795809" y="2795809"/>
                </a:lnTo>
                <a:lnTo>
                  <a:pt x="0" y="27958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13466848" y="4106687"/>
            <a:ext cx="1600786" cy="1621422"/>
          </a:xfrm>
          <a:custGeom>
            <a:avLst/>
            <a:gdLst/>
            <a:ahLst/>
            <a:cxnLst/>
            <a:rect l="l" t="t" r="r" b="b"/>
            <a:pathLst>
              <a:path w="1600786" h="1621422">
                <a:moveTo>
                  <a:pt x="0" y="0"/>
                </a:moveTo>
                <a:lnTo>
                  <a:pt x="1600786" y="0"/>
                </a:lnTo>
                <a:lnTo>
                  <a:pt x="1600786" y="1621422"/>
                </a:lnTo>
                <a:lnTo>
                  <a:pt x="0" y="1621422"/>
                </a:lnTo>
                <a:lnTo>
                  <a:pt x="0" y="0"/>
                </a:lnTo>
                <a:close/>
              </a:path>
            </a:pathLst>
          </a:custGeom>
          <a:blipFill>
            <a:blip>
              <a:extLst>
                <a:ext uri="{96DAC541-7B7A-43D3-8B79-37D633B846F1}">
                  <asvg:svgBlip xmlns:asvg="http://schemas.microsoft.com/office/drawing/2016/SVG/main" r:embed="rId4"/>
                </a:ext>
              </a:extLst>
            </a:blip>
            <a:stretch>
              <a:fillRect l="-52" r="-5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a:off x="3335282" y="4106687"/>
            <a:ext cx="1479049" cy="1479049"/>
          </a:xfrm>
          <a:custGeom>
            <a:avLst/>
            <a:gdLst/>
            <a:ahLst/>
            <a:cxnLst/>
            <a:rect l="l" t="t" r="r" b="b"/>
            <a:pathLst>
              <a:path w="1479049" h="1479049">
                <a:moveTo>
                  <a:pt x="0" y="0"/>
                </a:moveTo>
                <a:lnTo>
                  <a:pt x="1479049" y="0"/>
                </a:lnTo>
                <a:lnTo>
                  <a:pt x="1479049" y="1479049"/>
                </a:lnTo>
                <a:lnTo>
                  <a:pt x="0" y="147904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Freeform 10"/>
          <p:cNvSpPr/>
          <p:nvPr/>
        </p:nvSpPr>
        <p:spPr>
          <a:xfrm>
            <a:off x="8346252" y="4106687"/>
            <a:ext cx="1595495" cy="1569387"/>
          </a:xfrm>
          <a:custGeom>
            <a:avLst/>
            <a:gdLst/>
            <a:ahLst/>
            <a:cxnLst/>
            <a:rect l="l" t="t" r="r" b="b"/>
            <a:pathLst>
              <a:path w="1595495" h="1569387">
                <a:moveTo>
                  <a:pt x="0" y="0"/>
                </a:moveTo>
                <a:lnTo>
                  <a:pt x="1595496" y="0"/>
                </a:lnTo>
                <a:lnTo>
                  <a:pt x="1595496" y="1569387"/>
                </a:lnTo>
                <a:lnTo>
                  <a:pt x="0" y="156938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p:cNvSpPr txBox="1"/>
          <p:nvPr/>
        </p:nvSpPr>
        <p:spPr>
          <a:xfrm>
            <a:off x="2428143" y="6596178"/>
            <a:ext cx="3515457" cy="830997"/>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FF"/>
                </a:solidFill>
                <a:effectLst/>
                <a:uLnTx/>
                <a:uFillTx/>
                <a:latin typeface="Calibri (MS) Bold"/>
                <a:ea typeface="Calibri (MS) Bold"/>
                <a:cs typeface="Calibri (MS) Bold"/>
                <a:sym typeface="Calibri (MS) Bold"/>
              </a:rPr>
              <a:t>CCRC Form</a:t>
            </a:r>
          </a:p>
        </p:txBody>
      </p:sp>
      <p:sp>
        <p:nvSpPr>
          <p:cNvPr id="12" name="TextBox 12"/>
          <p:cNvSpPr txBox="1"/>
          <p:nvPr/>
        </p:nvSpPr>
        <p:spPr>
          <a:xfrm>
            <a:off x="12091308" y="6912276"/>
            <a:ext cx="4672692" cy="503921"/>
          </a:xfrm>
          <a:prstGeom prst="rect">
            <a:avLst/>
          </a:prstGeom>
        </p:spPr>
        <p:txBody>
          <a:bodyPr wrap="square" lIns="0" tIns="0" rIns="0" bIns="0" rtlCol="0" anchor="t">
            <a:spAutoFit/>
          </a:bodyPr>
          <a:lstStyle/>
          <a:p>
            <a:pPr marL="0" marR="0" lvl="0" indent="0" algn="ctr" defTabSz="914400" rtl="0" eaLnBrk="1" fontAlgn="auto" latinLnBrk="0" hangingPunct="1">
              <a:lnSpc>
                <a:spcPts val="3636"/>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FF"/>
                </a:solidFill>
                <a:effectLst/>
                <a:uLnTx/>
                <a:uFillTx/>
                <a:latin typeface="Calibri (MS) Bold"/>
                <a:ea typeface="Calibri (MS) Bold"/>
                <a:cs typeface="Calibri (MS) Bold"/>
                <a:sym typeface="Calibri (MS) Bold"/>
              </a:rPr>
              <a:t>Consequence</a:t>
            </a:r>
          </a:p>
        </p:txBody>
      </p:sp>
      <p:sp>
        <p:nvSpPr>
          <p:cNvPr id="13" name="TextBox 13"/>
          <p:cNvSpPr txBox="1"/>
          <p:nvPr/>
        </p:nvSpPr>
        <p:spPr>
          <a:xfrm>
            <a:off x="7078137" y="6898118"/>
            <a:ext cx="4351863" cy="503921"/>
          </a:xfrm>
          <a:prstGeom prst="rect">
            <a:avLst/>
          </a:prstGeom>
        </p:spPr>
        <p:txBody>
          <a:bodyPr wrap="square" lIns="0" tIns="0" rIns="0" bIns="0" rtlCol="0" anchor="t">
            <a:spAutoFit/>
          </a:bodyPr>
          <a:lstStyle/>
          <a:p>
            <a:pPr marL="0" marR="0" lvl="0" indent="0" algn="ctr" defTabSz="914400" rtl="0" eaLnBrk="1" fontAlgn="auto" latinLnBrk="0" hangingPunct="1">
              <a:lnSpc>
                <a:spcPts val="3636"/>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FF"/>
                </a:solidFill>
                <a:effectLst/>
                <a:uLnTx/>
                <a:uFillTx/>
                <a:latin typeface="Calibri (MS) Bold"/>
                <a:ea typeface="Calibri (MS) Bold"/>
                <a:cs typeface="Calibri (MS) Bold"/>
                <a:sym typeface="Calibri (MS) Bold"/>
              </a:rPr>
              <a:t>Investigation</a:t>
            </a:r>
          </a:p>
        </p:txBody>
      </p:sp>
      <p:sp>
        <p:nvSpPr>
          <p:cNvPr id="17" name="TextBox 17"/>
          <p:cNvSpPr txBox="1"/>
          <p:nvPr/>
        </p:nvSpPr>
        <p:spPr>
          <a:xfrm>
            <a:off x="5067396" y="1289444"/>
            <a:ext cx="8153208" cy="1000274"/>
          </a:xfrm>
          <a:prstGeom prst="rect">
            <a:avLst/>
          </a:prstGeom>
        </p:spPr>
        <p:txBody>
          <a:bodyPr lIns="0" tIns="0" rIns="0" bIns="0" rtlCol="0" anchor="t">
            <a:spAutoFit/>
          </a:bodyPr>
          <a:lstStyle/>
          <a:p>
            <a:pPr marL="0" marR="0" lvl="0" indent="0" algn="ctr" defTabSz="914400" rtl="0" eaLnBrk="1" fontAlgn="auto" latinLnBrk="0" hangingPunct="1">
              <a:lnSpc>
                <a:spcPts val="7799"/>
              </a:lnSpc>
              <a:spcBef>
                <a:spcPts val="0"/>
              </a:spcBef>
              <a:spcAft>
                <a:spcPts val="0"/>
              </a:spcAft>
              <a:buClrTx/>
              <a:buSzTx/>
              <a:buFontTx/>
              <a:buNone/>
              <a:tabLst/>
              <a:defRPr/>
            </a:pPr>
            <a:r>
              <a:rPr kumimoji="0" lang="en-US" sz="6500" b="0" i="0" u="none" strike="noStrike" kern="1200" cap="none" spc="0" normalizeH="0" baseline="0" noProof="0" dirty="0">
                <a:ln>
                  <a:noFill/>
                </a:ln>
                <a:solidFill>
                  <a:srgbClr val="9674A5"/>
                </a:solidFill>
                <a:effectLst/>
                <a:uLnTx/>
                <a:uFillTx/>
                <a:latin typeface="Effra"/>
                <a:ea typeface="Effra"/>
                <a:cs typeface="Effra"/>
                <a:sym typeface="Effra"/>
              </a:rPr>
              <a:t>Severe Violations</a:t>
            </a:r>
          </a:p>
        </p:txBody>
      </p:sp>
      <p:sp>
        <p:nvSpPr>
          <p:cNvPr id="18" name="Freeform 18"/>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7"/>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91386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3"/>
                </a:ext>
              </a:extLst>
            </a:blip>
            <a:stretch>
              <a:fillRect l="-151" r="-15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9"/>
          <p:cNvSpPr txBox="1"/>
          <p:nvPr/>
        </p:nvSpPr>
        <p:spPr>
          <a:xfrm>
            <a:off x="990792" y="3794946"/>
            <a:ext cx="8153208" cy="2031325"/>
          </a:xfrm>
          <a:prstGeom prst="rect">
            <a:avLst/>
          </a:prstGeom>
        </p:spPr>
        <p:txBody>
          <a:bodyPr lIns="0" tIns="0" rIns="0" bIns="0" rtlCol="0" anchor="t">
            <a:spAutoFit/>
          </a:bodyPr>
          <a:lstStyle/>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4400" b="0" i="0" u="none" strike="noStrike" kern="1200" cap="none" spc="0" normalizeH="0" baseline="0" noProof="0" dirty="0">
                <a:ln>
                  <a:noFill/>
                </a:ln>
                <a:solidFill>
                  <a:prstClr val="black"/>
                </a:solidFill>
                <a:effectLst/>
                <a:uLnTx/>
                <a:uFillTx/>
                <a:latin typeface="Calibri"/>
                <a:ea typeface="+mn-ea"/>
                <a:cs typeface="+mn-cs"/>
              </a:rPr>
              <a:t>Fact based​</a:t>
            </a: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4400" b="0" i="0" u="none" strike="noStrike" kern="1200" cap="none" spc="0" normalizeH="0" baseline="0" noProof="0" dirty="0">
                <a:ln>
                  <a:noFill/>
                </a:ln>
                <a:solidFill>
                  <a:prstClr val="black"/>
                </a:solidFill>
                <a:effectLst/>
                <a:uLnTx/>
                <a:uFillTx/>
                <a:latin typeface="Calibri"/>
                <a:ea typeface="+mn-ea"/>
                <a:cs typeface="+mn-cs"/>
              </a:rPr>
              <a:t>Focused on relevant details​</a:t>
            </a: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4400" b="0" i="0" u="none" strike="noStrike" kern="1200" cap="none" spc="0" normalizeH="0" baseline="0" noProof="0" dirty="0">
                <a:ln>
                  <a:noFill/>
                </a:ln>
                <a:solidFill>
                  <a:prstClr val="black"/>
                </a:solidFill>
                <a:effectLst/>
                <a:uLnTx/>
                <a:uFillTx/>
                <a:latin typeface="Calibri"/>
                <a:ea typeface="+mn-ea"/>
                <a:cs typeface="+mn-cs"/>
              </a:rPr>
              <a:t>Keep it secure!</a:t>
            </a:r>
          </a:p>
        </p:txBody>
      </p:sp>
      <p:sp>
        <p:nvSpPr>
          <p:cNvPr id="11" name="TextBox 11"/>
          <p:cNvSpPr txBox="1"/>
          <p:nvPr/>
        </p:nvSpPr>
        <p:spPr>
          <a:xfrm>
            <a:off x="990792" y="2587911"/>
            <a:ext cx="8153208" cy="1000274"/>
          </a:xfrm>
          <a:prstGeom prst="rect">
            <a:avLst/>
          </a:prstGeom>
        </p:spPr>
        <p:txBody>
          <a:bodyPr lIns="0" tIns="0" rIns="0" bIns="0" rtlCol="0" anchor="t">
            <a:spAutoFit/>
          </a:bodyPr>
          <a:lstStyle/>
          <a:p>
            <a:pPr marL="0" marR="0" lvl="0" indent="0" algn="just" defTabSz="914400" rtl="0" eaLnBrk="1" fontAlgn="auto" latinLnBrk="0" hangingPunct="1">
              <a:lnSpc>
                <a:spcPts val="7799"/>
              </a:lnSpc>
              <a:spcBef>
                <a:spcPts val="0"/>
              </a:spcBef>
              <a:spcAft>
                <a:spcPts val="0"/>
              </a:spcAft>
              <a:buClrTx/>
              <a:buSzTx/>
              <a:buFontTx/>
              <a:buNone/>
              <a:tabLst/>
              <a:defRPr/>
            </a:pPr>
            <a:r>
              <a:rPr kumimoji="0" lang="en-US" sz="6500" b="0" i="0" u="none" strike="noStrike" kern="1200" cap="none" spc="0" normalizeH="0" baseline="0" noProof="0" dirty="0">
                <a:ln>
                  <a:noFill/>
                </a:ln>
                <a:solidFill>
                  <a:srgbClr val="9674A5"/>
                </a:solidFill>
                <a:effectLst/>
                <a:uLnTx/>
                <a:uFillTx/>
                <a:latin typeface="Effra"/>
                <a:ea typeface="Effra"/>
                <a:cs typeface="Effra"/>
                <a:sym typeface="Effra"/>
              </a:rPr>
              <a:t>Documentation Tips</a:t>
            </a:r>
          </a:p>
        </p:txBody>
      </p:sp>
      <p:pic>
        <p:nvPicPr>
          <p:cNvPr id="12" name="Picture 11">
            <a:extLst>
              <a:ext uri="{FF2B5EF4-FFF2-40B4-BE49-F238E27FC236}">
                <a16:creationId xmlns:a16="http://schemas.microsoft.com/office/drawing/2014/main" id="{683A5A5A-C652-E2DA-2289-13E54C75C949}"/>
              </a:ext>
            </a:extLst>
          </p:cNvPr>
          <p:cNvPicPr>
            <a:picLocks noChangeAspect="1"/>
          </p:cNvPicPr>
          <p:nvPr/>
        </p:nvPicPr>
        <p:blipFill>
          <a:blip r:embed="rId6">
            <a:extLst>
              <a:ext uri="{28A0092B-C50C-407E-A947-70E740481C1C}">
                <a14:useLocalDpi xmlns:a14="http://schemas.microsoft.com/office/drawing/2010/main" val="0"/>
              </a:ext>
            </a:extLst>
          </a:blip>
          <a:srcRect l="16641" r="16641"/>
          <a:stretch/>
        </p:blipFill>
        <p:spPr>
          <a:xfrm>
            <a:off x="9875156" y="3569012"/>
            <a:ext cx="5486400" cy="5486400"/>
          </a:xfrm>
          <a:prstGeom prst="ellipse">
            <a:avLst/>
          </a:prstGeom>
          <a:ln w="127000">
            <a:solidFill>
              <a:schemeClr val="bg1"/>
            </a:solidFill>
          </a:ln>
        </p:spPr>
      </p:pic>
      <p:pic>
        <p:nvPicPr>
          <p:cNvPr id="13" name="Picture 12">
            <a:extLst>
              <a:ext uri="{FF2B5EF4-FFF2-40B4-BE49-F238E27FC236}">
                <a16:creationId xmlns:a16="http://schemas.microsoft.com/office/drawing/2014/main" id="{AD7019F4-783F-8C19-19DA-643E49861530}"/>
              </a:ext>
            </a:extLst>
          </p:cNvPr>
          <p:cNvPicPr>
            <a:picLocks noChangeAspect="1"/>
          </p:cNvPicPr>
          <p:nvPr/>
        </p:nvPicPr>
        <p:blipFill>
          <a:blip r:embed="rId7">
            <a:extLst>
              <a:ext uri="{28A0092B-C50C-407E-A947-70E740481C1C}">
                <a14:useLocalDpi xmlns:a14="http://schemas.microsoft.com/office/drawing/2010/main" val="0"/>
              </a:ext>
            </a:extLst>
          </a:blip>
          <a:srcRect l="16641" r="16641"/>
          <a:stretch/>
        </p:blipFill>
        <p:spPr>
          <a:xfrm>
            <a:off x="12801600" y="851324"/>
            <a:ext cx="4216400" cy="4216400"/>
          </a:xfrm>
          <a:prstGeom prst="ellipse">
            <a:avLst/>
          </a:prstGeom>
          <a:ln w="127000">
            <a:solidFill>
              <a:schemeClr val="bg1"/>
            </a:solidFill>
          </a:ln>
        </p:spPr>
      </p:pic>
    </p:spTree>
    <p:extLst>
      <p:ext uri="{BB962C8B-B14F-4D97-AF65-F5344CB8AC3E}">
        <p14:creationId xmlns:p14="http://schemas.microsoft.com/office/powerpoint/2010/main" val="125161731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028700" y="1673427"/>
            <a:ext cx="11315700" cy="7232749"/>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a:ea typeface="+mn-ea"/>
                <a:cs typeface="+mn-cs"/>
              </a:rPr>
              <a:t>Club President Sally Soroptimist comes to you for advice. </a:t>
            </a:r>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a:ea typeface="+mn-ea"/>
                <a:cs typeface="+mn-cs"/>
              </a:rPr>
              <a:t>She has a long time member in her club named Jackie who is very resistant to change and new ideas. Jackie tends to shoot down ideas from other members, especially new members who she perceives as not knowing how things work.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a:ea typeface="+mn-ea"/>
                <a:cs typeface="+mn-cs"/>
              </a:rPr>
              <a:t>It is discouraging to the new members, and President Sally is concerned that Jackie is driving away members. </a:t>
            </a:r>
            <a:endParaRPr kumimoji="0" lang="en-US" sz="4400" b="0" i="0" u="none" strike="noStrike" kern="1200" cap="none" spc="0" normalizeH="0" baseline="0" noProof="0" dirty="0">
              <a:ln>
                <a:noFill/>
              </a:ln>
              <a:solidFill>
                <a:srgbClr val="000000"/>
              </a:solidFill>
              <a:effectLst/>
              <a:uLnTx/>
              <a:uFillTx/>
              <a:latin typeface="Calibri (MS)"/>
              <a:ea typeface="Calibri (MS)"/>
              <a:cs typeface="Calibri (MS)"/>
              <a:sym typeface="Calibri (MS)"/>
            </a:endParaRPr>
          </a:p>
        </p:txBody>
      </p:sp>
      <p:sp>
        <p:nvSpPr>
          <p:cNvPr id="6" name="TextBox 6"/>
          <p:cNvSpPr txBox="1"/>
          <p:nvPr/>
        </p:nvSpPr>
        <p:spPr>
          <a:xfrm>
            <a:off x="1028700" y="342900"/>
            <a:ext cx="8936221" cy="1000274"/>
          </a:xfrm>
          <a:prstGeom prst="rect">
            <a:avLst/>
          </a:prstGeom>
        </p:spPr>
        <p:txBody>
          <a:bodyPr lIns="0" tIns="0" rIns="0" bIns="0" rtlCol="0" anchor="t">
            <a:spAutoFit/>
          </a:bodyPr>
          <a:lstStyle/>
          <a:p>
            <a:pPr marL="0" marR="0" lvl="0" indent="0" algn="just" defTabSz="914400" rtl="0" eaLnBrk="1" fontAlgn="auto" latinLnBrk="0" hangingPunct="1">
              <a:lnSpc>
                <a:spcPts val="7799"/>
              </a:lnSpc>
              <a:spcBef>
                <a:spcPts val="0"/>
              </a:spcBef>
              <a:spcAft>
                <a:spcPts val="0"/>
              </a:spcAft>
              <a:buClrTx/>
              <a:buSzTx/>
              <a:buFontTx/>
              <a:buNone/>
              <a:tabLst/>
              <a:defRPr/>
            </a:pPr>
            <a:r>
              <a:rPr kumimoji="0" lang="en-US" sz="6500" b="0" i="0" u="none" strike="noStrike" kern="1200" cap="none" spc="0" normalizeH="0" baseline="0" noProof="0" dirty="0">
                <a:ln>
                  <a:noFill/>
                </a:ln>
                <a:solidFill>
                  <a:srgbClr val="9674A5"/>
                </a:solidFill>
                <a:effectLst/>
                <a:uLnTx/>
                <a:uFillTx/>
                <a:latin typeface="Effra"/>
                <a:ea typeface="Effra"/>
                <a:cs typeface="Effra"/>
                <a:sym typeface="Effra"/>
              </a:rPr>
              <a:t>Scenario</a:t>
            </a:r>
          </a:p>
        </p:txBody>
      </p:sp>
      <p:sp>
        <p:nvSpPr>
          <p:cNvPr id="7" name="Freeform 7"/>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3"/>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reeform 6">
            <a:extLst>
              <a:ext uri="{FF2B5EF4-FFF2-40B4-BE49-F238E27FC236}">
                <a16:creationId xmlns:a16="http://schemas.microsoft.com/office/drawing/2014/main" id="{5DA12F82-4F30-2CE3-7158-BB6DD60D2C11}"/>
              </a:ext>
            </a:extLst>
          </p:cNvPr>
          <p:cNvSpPr/>
          <p:nvPr/>
        </p:nvSpPr>
        <p:spPr>
          <a:xfrm>
            <a:off x="14243598" y="5676900"/>
            <a:ext cx="3046409" cy="3521860"/>
          </a:xfrm>
          <a:custGeom>
            <a:avLst/>
            <a:gdLst/>
            <a:ahLst/>
            <a:cxnLst/>
            <a:rect l="l" t="t" r="r" b="b"/>
            <a:pathLst>
              <a:path w="3046409" h="3521860">
                <a:moveTo>
                  <a:pt x="0" y="0"/>
                </a:moveTo>
                <a:lnTo>
                  <a:pt x="3046409" y="0"/>
                </a:lnTo>
                <a:lnTo>
                  <a:pt x="3046409" y="3521860"/>
                </a:lnTo>
                <a:lnTo>
                  <a:pt x="0" y="352186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7770513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1E1846-05A1-8A5E-2B86-783C02B4F6FB}"/>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29157811-443A-A813-E655-6493BF3A0FF9}"/>
              </a:ext>
            </a:extLst>
          </p:cNvPr>
          <p:cNvSpPr txBox="1"/>
          <p:nvPr/>
        </p:nvSpPr>
        <p:spPr>
          <a:xfrm>
            <a:off x="1028700" y="1733907"/>
            <a:ext cx="11849100" cy="6771084"/>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a:ea typeface="+mn-ea"/>
                <a:cs typeface="+mn-cs"/>
              </a:rPr>
              <a:t>A region leader named Nicole is using time during region conference to make announcements to promote her printing business and implies that all clubs in the region are supposed to only go to her for their printing needs.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a:ea typeface="+mn-ea"/>
                <a:cs typeface="+mn-cs"/>
              </a:rPr>
              <a:t>Sarah, another member, mentions to her club president Sally Soroptimist that it makes her uncomfortable. The club president discloses the complaint and Sarah’s name to Nicole.</a:t>
            </a:r>
            <a:endParaRPr kumimoji="0" lang="en-US" sz="4400" b="0" i="0" u="none" strike="noStrike" kern="1200" cap="none" spc="0" normalizeH="0" baseline="0" noProof="0" dirty="0">
              <a:ln>
                <a:noFill/>
              </a:ln>
              <a:solidFill>
                <a:srgbClr val="000000"/>
              </a:solidFill>
              <a:effectLst/>
              <a:uLnTx/>
              <a:uFillTx/>
              <a:latin typeface="Calibri (MS)"/>
              <a:ea typeface="Calibri (MS)"/>
              <a:cs typeface="Calibri (MS)"/>
              <a:sym typeface="Calibri (MS)"/>
            </a:endParaRPr>
          </a:p>
        </p:txBody>
      </p:sp>
      <p:sp>
        <p:nvSpPr>
          <p:cNvPr id="6" name="TextBox 6">
            <a:extLst>
              <a:ext uri="{FF2B5EF4-FFF2-40B4-BE49-F238E27FC236}">
                <a16:creationId xmlns:a16="http://schemas.microsoft.com/office/drawing/2014/main" id="{471F8DEF-3A88-B8D0-6105-F92F65DCD590}"/>
              </a:ext>
            </a:extLst>
          </p:cNvPr>
          <p:cNvSpPr txBox="1"/>
          <p:nvPr/>
        </p:nvSpPr>
        <p:spPr>
          <a:xfrm>
            <a:off x="1028700" y="403380"/>
            <a:ext cx="8936221" cy="1000274"/>
          </a:xfrm>
          <a:prstGeom prst="rect">
            <a:avLst/>
          </a:prstGeom>
        </p:spPr>
        <p:txBody>
          <a:bodyPr lIns="0" tIns="0" rIns="0" bIns="0" rtlCol="0" anchor="t">
            <a:spAutoFit/>
          </a:bodyPr>
          <a:lstStyle/>
          <a:p>
            <a:pPr marL="0" marR="0" lvl="0" indent="0" algn="just" defTabSz="914400" rtl="0" eaLnBrk="1" fontAlgn="auto" latinLnBrk="0" hangingPunct="1">
              <a:lnSpc>
                <a:spcPts val="7799"/>
              </a:lnSpc>
              <a:spcBef>
                <a:spcPts val="0"/>
              </a:spcBef>
              <a:spcAft>
                <a:spcPts val="0"/>
              </a:spcAft>
              <a:buClrTx/>
              <a:buSzTx/>
              <a:buFontTx/>
              <a:buNone/>
              <a:tabLst/>
              <a:defRPr/>
            </a:pPr>
            <a:r>
              <a:rPr kumimoji="0" lang="en-US" sz="6500" b="0" i="0" u="none" strike="noStrike" kern="1200" cap="none" spc="0" normalizeH="0" baseline="0" noProof="0" dirty="0">
                <a:ln>
                  <a:noFill/>
                </a:ln>
                <a:solidFill>
                  <a:srgbClr val="9674A5"/>
                </a:solidFill>
                <a:effectLst/>
                <a:uLnTx/>
                <a:uFillTx/>
                <a:latin typeface="Effra"/>
                <a:ea typeface="Effra"/>
                <a:cs typeface="Effra"/>
                <a:sym typeface="Effra"/>
              </a:rPr>
              <a:t>Scenario</a:t>
            </a:r>
          </a:p>
        </p:txBody>
      </p:sp>
      <p:sp>
        <p:nvSpPr>
          <p:cNvPr id="7" name="Freeform 7">
            <a:extLst>
              <a:ext uri="{FF2B5EF4-FFF2-40B4-BE49-F238E27FC236}">
                <a16:creationId xmlns:a16="http://schemas.microsoft.com/office/drawing/2014/main" id="{2688D0C7-7B04-9E77-DBFD-269F2EAEB367}"/>
              </a:ext>
            </a:extLst>
          </p:cNvPr>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3"/>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 name="Freeform 6">
            <a:extLst>
              <a:ext uri="{FF2B5EF4-FFF2-40B4-BE49-F238E27FC236}">
                <a16:creationId xmlns:a16="http://schemas.microsoft.com/office/drawing/2014/main" id="{65470A86-C752-FCA6-CB02-11FCC638A0C4}"/>
              </a:ext>
            </a:extLst>
          </p:cNvPr>
          <p:cNvSpPr/>
          <p:nvPr/>
        </p:nvSpPr>
        <p:spPr>
          <a:xfrm>
            <a:off x="14243598" y="5676900"/>
            <a:ext cx="3046409" cy="3521860"/>
          </a:xfrm>
          <a:custGeom>
            <a:avLst/>
            <a:gdLst/>
            <a:ahLst/>
            <a:cxnLst/>
            <a:rect l="l" t="t" r="r" b="b"/>
            <a:pathLst>
              <a:path w="3046409" h="3521860">
                <a:moveTo>
                  <a:pt x="0" y="0"/>
                </a:moveTo>
                <a:lnTo>
                  <a:pt x="3046409" y="0"/>
                </a:lnTo>
                <a:lnTo>
                  <a:pt x="3046409" y="3521860"/>
                </a:lnTo>
                <a:lnTo>
                  <a:pt x="0" y="352186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8666827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CF399-B9A4-CC1A-F7D5-AC98D5C1F1CD}"/>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6D531249-720B-E72D-3EB6-BAF21396AB0E}"/>
              </a:ext>
            </a:extLst>
          </p:cNvPr>
          <p:cNvSpPr txBox="1"/>
          <p:nvPr/>
        </p:nvSpPr>
        <p:spPr>
          <a:xfrm>
            <a:off x="1028700" y="1749627"/>
            <a:ext cx="10858500" cy="6771084"/>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a:ea typeface="+mn-ea"/>
                <a:cs typeface="+mn-cs"/>
              </a:rPr>
              <a:t>A member of your club named Iesha calls you to share that she is leaving Soroptimist and wants you to know why.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a:ea typeface="+mn-ea"/>
                <a:cs typeface="+mn-cs"/>
              </a:rPr>
              <a:t>She is very upset because at a recent fundraiser, the fundraising chair named Luz was yelling at her for moving too slowly during set up for the event, and at one point Luz smacked the tablecloths that Iesha was holding out of her hands and grabbed them to set up herself. </a:t>
            </a:r>
          </a:p>
        </p:txBody>
      </p:sp>
      <p:sp>
        <p:nvSpPr>
          <p:cNvPr id="6" name="TextBox 6">
            <a:extLst>
              <a:ext uri="{FF2B5EF4-FFF2-40B4-BE49-F238E27FC236}">
                <a16:creationId xmlns:a16="http://schemas.microsoft.com/office/drawing/2014/main" id="{A3B5B4C2-3B9F-FEC4-DE90-69D5582203F5}"/>
              </a:ext>
            </a:extLst>
          </p:cNvPr>
          <p:cNvSpPr txBox="1"/>
          <p:nvPr/>
        </p:nvSpPr>
        <p:spPr>
          <a:xfrm>
            <a:off x="1028700" y="419100"/>
            <a:ext cx="9601155" cy="1000274"/>
          </a:xfrm>
          <a:prstGeom prst="rect">
            <a:avLst/>
          </a:prstGeom>
        </p:spPr>
        <p:txBody>
          <a:bodyPr wrap="square" lIns="0" tIns="0" rIns="0" bIns="0" rtlCol="0" anchor="t">
            <a:spAutoFit/>
          </a:bodyPr>
          <a:lstStyle/>
          <a:p>
            <a:pPr marL="0" marR="0" lvl="0" indent="0" algn="just" defTabSz="914400" rtl="0" eaLnBrk="1" fontAlgn="auto" latinLnBrk="0" hangingPunct="1">
              <a:lnSpc>
                <a:spcPts val="7799"/>
              </a:lnSpc>
              <a:spcBef>
                <a:spcPts val="0"/>
              </a:spcBef>
              <a:spcAft>
                <a:spcPts val="0"/>
              </a:spcAft>
              <a:buClrTx/>
              <a:buSzTx/>
              <a:buFontTx/>
              <a:buNone/>
              <a:tabLst/>
              <a:defRPr/>
            </a:pPr>
            <a:r>
              <a:rPr kumimoji="0" lang="en-US" sz="6500" b="0" i="0" u="none" strike="noStrike" kern="1200" cap="none" spc="0" normalizeH="0" baseline="0" noProof="0" dirty="0">
                <a:ln>
                  <a:noFill/>
                </a:ln>
                <a:solidFill>
                  <a:srgbClr val="9674A5"/>
                </a:solidFill>
                <a:effectLst/>
                <a:uLnTx/>
                <a:uFillTx/>
                <a:latin typeface="Effra"/>
                <a:ea typeface="Effra"/>
                <a:cs typeface="Effra"/>
                <a:sym typeface="Effra"/>
              </a:rPr>
              <a:t>Scenario</a:t>
            </a:r>
          </a:p>
        </p:txBody>
      </p:sp>
      <p:sp>
        <p:nvSpPr>
          <p:cNvPr id="7" name="Freeform 7">
            <a:extLst>
              <a:ext uri="{FF2B5EF4-FFF2-40B4-BE49-F238E27FC236}">
                <a16:creationId xmlns:a16="http://schemas.microsoft.com/office/drawing/2014/main" id="{FCD18621-78F3-32DA-42E7-A32920DA7E76}"/>
              </a:ext>
            </a:extLst>
          </p:cNvPr>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3"/>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 name="Freeform 7">
            <a:extLst>
              <a:ext uri="{FF2B5EF4-FFF2-40B4-BE49-F238E27FC236}">
                <a16:creationId xmlns:a16="http://schemas.microsoft.com/office/drawing/2014/main" id="{42B52AF0-85F3-D7BA-C9E9-E599CE91E0E0}"/>
              </a:ext>
            </a:extLst>
          </p:cNvPr>
          <p:cNvSpPr/>
          <p:nvPr/>
        </p:nvSpPr>
        <p:spPr>
          <a:xfrm>
            <a:off x="12820060" y="5896968"/>
            <a:ext cx="3587730" cy="3700280"/>
          </a:xfrm>
          <a:custGeom>
            <a:avLst/>
            <a:gdLst/>
            <a:ahLst/>
            <a:cxnLst/>
            <a:rect l="l" t="t" r="r" b="b"/>
            <a:pathLst>
              <a:path w="3587730" h="3700280">
                <a:moveTo>
                  <a:pt x="0" y="0"/>
                </a:moveTo>
                <a:lnTo>
                  <a:pt x="3587730" y="0"/>
                </a:lnTo>
                <a:lnTo>
                  <a:pt x="3587730" y="3700280"/>
                </a:lnTo>
                <a:lnTo>
                  <a:pt x="0" y="370028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5914487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62CF9-E3F4-BE23-AE6B-B7C321818F3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357111E-8FC3-FCD0-BE10-11FC7351A600}"/>
              </a:ext>
            </a:extLst>
          </p:cNvPr>
          <p:cNvSpPr/>
          <p:nvPr/>
        </p:nvSpPr>
        <p:spPr>
          <a:xfrm>
            <a:off x="-426658" y="5742677"/>
            <a:ext cx="19490417" cy="4840120"/>
          </a:xfrm>
          <a:custGeom>
            <a:avLst/>
            <a:gdLst/>
            <a:ahLst/>
            <a:cxnLst/>
            <a:rect l="l" t="t" r="r" b="b"/>
            <a:pathLst>
              <a:path w="19490417" h="4840120">
                <a:moveTo>
                  <a:pt x="0" y="0"/>
                </a:moveTo>
                <a:lnTo>
                  <a:pt x="19490417" y="0"/>
                </a:lnTo>
                <a:lnTo>
                  <a:pt x="19490417" y="4840120"/>
                </a:lnTo>
                <a:lnTo>
                  <a:pt x="0" y="4840120"/>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a:extLst>
              <a:ext uri="{FF2B5EF4-FFF2-40B4-BE49-F238E27FC236}">
                <a16:creationId xmlns:a16="http://schemas.microsoft.com/office/drawing/2014/main" id="{799364F9-3568-557E-CFBC-B9D86F815C88}"/>
              </a:ext>
            </a:extLst>
          </p:cNvPr>
          <p:cNvGrpSpPr/>
          <p:nvPr/>
        </p:nvGrpSpPr>
        <p:grpSpPr>
          <a:xfrm>
            <a:off x="1385856" y="3728235"/>
            <a:ext cx="3615584" cy="4084556"/>
            <a:chOff x="0" y="0"/>
            <a:chExt cx="952253" cy="1075768"/>
          </a:xfrm>
        </p:grpSpPr>
        <p:sp>
          <p:nvSpPr>
            <p:cNvPr id="4" name="Freeform 4">
              <a:extLst>
                <a:ext uri="{FF2B5EF4-FFF2-40B4-BE49-F238E27FC236}">
                  <a16:creationId xmlns:a16="http://schemas.microsoft.com/office/drawing/2014/main" id="{AFA70136-0544-2DB0-73BB-69D9151730C5}"/>
                </a:ext>
              </a:extLst>
            </p:cNvPr>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TextBox 5">
              <a:extLst>
                <a:ext uri="{FF2B5EF4-FFF2-40B4-BE49-F238E27FC236}">
                  <a16:creationId xmlns:a16="http://schemas.microsoft.com/office/drawing/2014/main" id="{E29E9DE9-3E39-683F-4861-C5A2E43A4E2C}"/>
                </a:ext>
              </a:extLst>
            </p:cNvPr>
            <p:cNvSpPr txBox="1"/>
            <p:nvPr/>
          </p:nvSpPr>
          <p:spPr>
            <a:xfrm>
              <a:off x="0" y="28575"/>
              <a:ext cx="952253" cy="1047193"/>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a:extLst>
              <a:ext uri="{FF2B5EF4-FFF2-40B4-BE49-F238E27FC236}">
                <a16:creationId xmlns:a16="http://schemas.microsoft.com/office/drawing/2014/main" id="{1A30AD48-BC8F-1E44-0FE2-A72758CCEA52}"/>
              </a:ext>
            </a:extLst>
          </p:cNvPr>
          <p:cNvGrpSpPr/>
          <p:nvPr/>
        </p:nvGrpSpPr>
        <p:grpSpPr>
          <a:xfrm>
            <a:off x="2743976" y="3204980"/>
            <a:ext cx="899344" cy="1046510"/>
            <a:chOff x="0" y="0"/>
            <a:chExt cx="698500" cy="812800"/>
          </a:xfrm>
        </p:grpSpPr>
        <p:sp>
          <p:nvSpPr>
            <p:cNvPr id="7" name="Freeform 7">
              <a:extLst>
                <a:ext uri="{FF2B5EF4-FFF2-40B4-BE49-F238E27FC236}">
                  <a16:creationId xmlns:a16="http://schemas.microsoft.com/office/drawing/2014/main" id="{C36216D7-D524-046D-CE82-B36616CA81DF}"/>
                </a:ext>
              </a:extLst>
            </p:cNvPr>
            <p:cNvSpPr/>
            <p:nvPr/>
          </p:nvSpPr>
          <p:spPr>
            <a:xfrm>
              <a:off x="0" y="29933"/>
              <a:ext cx="698500" cy="752935"/>
            </a:xfrm>
            <a:custGeom>
              <a:avLst/>
              <a:gdLst/>
              <a:ahLst/>
              <a:cxnLst/>
              <a:rect l="l" t="t" r="r" b="b"/>
              <a:pathLst>
                <a:path w="698500" h="752935">
                  <a:moveTo>
                    <a:pt x="445165" y="25872"/>
                  </a:moveTo>
                  <a:lnTo>
                    <a:pt x="602585" y="117462"/>
                  </a:lnTo>
                  <a:cubicBezTo>
                    <a:pt x="661968" y="152012"/>
                    <a:pt x="698500" y="215532"/>
                    <a:pt x="698500" y="284235"/>
                  </a:cubicBezTo>
                  <a:lnTo>
                    <a:pt x="698500" y="468699"/>
                  </a:lnTo>
                  <a:cubicBezTo>
                    <a:pt x="698500" y="537402"/>
                    <a:pt x="661968" y="600922"/>
                    <a:pt x="602585" y="635472"/>
                  </a:cubicBezTo>
                  <a:lnTo>
                    <a:pt x="445165" y="727062"/>
                  </a:lnTo>
                  <a:cubicBezTo>
                    <a:pt x="385874" y="761558"/>
                    <a:pt x="312626" y="761558"/>
                    <a:pt x="253335" y="727062"/>
                  </a:cubicBezTo>
                  <a:lnTo>
                    <a:pt x="95915" y="635472"/>
                  </a:lnTo>
                  <a:cubicBezTo>
                    <a:pt x="36532" y="600922"/>
                    <a:pt x="0" y="537402"/>
                    <a:pt x="0" y="468699"/>
                  </a:cubicBezTo>
                  <a:lnTo>
                    <a:pt x="0" y="284235"/>
                  </a:lnTo>
                  <a:cubicBezTo>
                    <a:pt x="0" y="215532"/>
                    <a:pt x="36532" y="152012"/>
                    <a:pt x="95915" y="117462"/>
                  </a:cubicBezTo>
                  <a:lnTo>
                    <a:pt x="253335" y="25872"/>
                  </a:lnTo>
                  <a:cubicBezTo>
                    <a:pt x="312626" y="-8624"/>
                    <a:pt x="385874" y="-8624"/>
                    <a:pt x="445165" y="25872"/>
                  </a:cubicBezTo>
                  <a:close/>
                </a:path>
              </a:pathLst>
            </a:custGeom>
            <a:solidFill>
              <a:srgbClr val="518BC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1B3BE31B-47B3-8AC6-6A9E-B7738BE9032F}"/>
                </a:ext>
              </a:extLst>
            </p:cNvPr>
            <p:cNvSpPr txBox="1"/>
            <p:nvPr/>
          </p:nvSpPr>
          <p:spPr>
            <a:xfrm>
              <a:off x="0" y="168275"/>
              <a:ext cx="698500" cy="504825"/>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F57779C2-7DC5-018F-E201-DFB9E460B4A0}"/>
              </a:ext>
            </a:extLst>
          </p:cNvPr>
          <p:cNvGrpSpPr/>
          <p:nvPr/>
        </p:nvGrpSpPr>
        <p:grpSpPr>
          <a:xfrm>
            <a:off x="5350541" y="3728235"/>
            <a:ext cx="3615584" cy="4084556"/>
            <a:chOff x="0" y="0"/>
            <a:chExt cx="952253" cy="1075768"/>
          </a:xfrm>
        </p:grpSpPr>
        <p:sp>
          <p:nvSpPr>
            <p:cNvPr id="10" name="Freeform 10">
              <a:extLst>
                <a:ext uri="{FF2B5EF4-FFF2-40B4-BE49-F238E27FC236}">
                  <a16:creationId xmlns:a16="http://schemas.microsoft.com/office/drawing/2014/main" id="{A1CDE76C-A1A3-0F69-FB75-E2A66C93D942}"/>
                </a:ext>
              </a:extLst>
            </p:cNvPr>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a:extLst>
                <a:ext uri="{FF2B5EF4-FFF2-40B4-BE49-F238E27FC236}">
                  <a16:creationId xmlns:a16="http://schemas.microsoft.com/office/drawing/2014/main" id="{1C2617A4-992A-54AD-BB8F-0FE89D41BA83}"/>
                </a:ext>
              </a:extLst>
            </p:cNvPr>
            <p:cNvSpPr txBox="1"/>
            <p:nvPr/>
          </p:nvSpPr>
          <p:spPr>
            <a:xfrm>
              <a:off x="0" y="28575"/>
              <a:ext cx="952253" cy="1047193"/>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2" name="Group 12">
            <a:extLst>
              <a:ext uri="{FF2B5EF4-FFF2-40B4-BE49-F238E27FC236}">
                <a16:creationId xmlns:a16="http://schemas.microsoft.com/office/drawing/2014/main" id="{1201F1EC-6A8B-74B6-C72B-E3AEF275A49C}"/>
              </a:ext>
            </a:extLst>
          </p:cNvPr>
          <p:cNvGrpSpPr/>
          <p:nvPr/>
        </p:nvGrpSpPr>
        <p:grpSpPr>
          <a:xfrm>
            <a:off x="6708661" y="3204980"/>
            <a:ext cx="899344" cy="1046510"/>
            <a:chOff x="0" y="0"/>
            <a:chExt cx="698500" cy="812800"/>
          </a:xfrm>
        </p:grpSpPr>
        <p:sp>
          <p:nvSpPr>
            <p:cNvPr id="13" name="Freeform 13">
              <a:extLst>
                <a:ext uri="{FF2B5EF4-FFF2-40B4-BE49-F238E27FC236}">
                  <a16:creationId xmlns:a16="http://schemas.microsoft.com/office/drawing/2014/main" id="{96237A75-295C-60D3-F91E-85A8D7303E55}"/>
                </a:ext>
              </a:extLst>
            </p:cNvPr>
            <p:cNvSpPr/>
            <p:nvPr/>
          </p:nvSpPr>
          <p:spPr>
            <a:xfrm>
              <a:off x="0" y="29933"/>
              <a:ext cx="698500" cy="752935"/>
            </a:xfrm>
            <a:custGeom>
              <a:avLst/>
              <a:gdLst/>
              <a:ahLst/>
              <a:cxnLst/>
              <a:rect l="l" t="t" r="r" b="b"/>
              <a:pathLst>
                <a:path w="698500" h="752935">
                  <a:moveTo>
                    <a:pt x="445165" y="25872"/>
                  </a:moveTo>
                  <a:lnTo>
                    <a:pt x="602585" y="117462"/>
                  </a:lnTo>
                  <a:cubicBezTo>
                    <a:pt x="661968" y="152012"/>
                    <a:pt x="698500" y="215532"/>
                    <a:pt x="698500" y="284235"/>
                  </a:cubicBezTo>
                  <a:lnTo>
                    <a:pt x="698500" y="468699"/>
                  </a:lnTo>
                  <a:cubicBezTo>
                    <a:pt x="698500" y="537402"/>
                    <a:pt x="661968" y="600922"/>
                    <a:pt x="602585" y="635472"/>
                  </a:cubicBezTo>
                  <a:lnTo>
                    <a:pt x="445165" y="727062"/>
                  </a:lnTo>
                  <a:cubicBezTo>
                    <a:pt x="385874" y="761558"/>
                    <a:pt x="312626" y="761558"/>
                    <a:pt x="253335" y="727062"/>
                  </a:cubicBezTo>
                  <a:lnTo>
                    <a:pt x="95915" y="635472"/>
                  </a:lnTo>
                  <a:cubicBezTo>
                    <a:pt x="36532" y="600922"/>
                    <a:pt x="0" y="537402"/>
                    <a:pt x="0" y="468699"/>
                  </a:cubicBezTo>
                  <a:lnTo>
                    <a:pt x="0" y="284235"/>
                  </a:lnTo>
                  <a:cubicBezTo>
                    <a:pt x="0" y="215532"/>
                    <a:pt x="36532" y="152012"/>
                    <a:pt x="95915" y="117462"/>
                  </a:cubicBezTo>
                  <a:lnTo>
                    <a:pt x="253335" y="25872"/>
                  </a:lnTo>
                  <a:cubicBezTo>
                    <a:pt x="312626" y="-8624"/>
                    <a:pt x="385874" y="-8624"/>
                    <a:pt x="445165" y="25872"/>
                  </a:cubicBezTo>
                  <a:close/>
                </a:path>
              </a:pathLst>
            </a:custGeom>
            <a:solidFill>
              <a:srgbClr val="38456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4">
              <a:extLst>
                <a:ext uri="{FF2B5EF4-FFF2-40B4-BE49-F238E27FC236}">
                  <a16:creationId xmlns:a16="http://schemas.microsoft.com/office/drawing/2014/main" id="{981E03CB-4F35-36CE-9CD4-B67C17DAF676}"/>
                </a:ext>
              </a:extLst>
            </p:cNvPr>
            <p:cNvSpPr txBox="1"/>
            <p:nvPr/>
          </p:nvSpPr>
          <p:spPr>
            <a:xfrm>
              <a:off x="0" y="168275"/>
              <a:ext cx="698500" cy="504825"/>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 name="Group 15">
            <a:extLst>
              <a:ext uri="{FF2B5EF4-FFF2-40B4-BE49-F238E27FC236}">
                <a16:creationId xmlns:a16="http://schemas.microsoft.com/office/drawing/2014/main" id="{436E5C26-A7FC-3ECF-C32F-3CA59BB9F84F}"/>
              </a:ext>
            </a:extLst>
          </p:cNvPr>
          <p:cNvGrpSpPr/>
          <p:nvPr/>
        </p:nvGrpSpPr>
        <p:grpSpPr>
          <a:xfrm>
            <a:off x="9318550" y="3728235"/>
            <a:ext cx="3615584" cy="4084556"/>
            <a:chOff x="0" y="0"/>
            <a:chExt cx="952253" cy="1075768"/>
          </a:xfrm>
        </p:grpSpPr>
        <p:sp>
          <p:nvSpPr>
            <p:cNvPr id="16" name="Freeform 16">
              <a:extLst>
                <a:ext uri="{FF2B5EF4-FFF2-40B4-BE49-F238E27FC236}">
                  <a16:creationId xmlns:a16="http://schemas.microsoft.com/office/drawing/2014/main" id="{6A176212-AC6F-9E43-8796-80EDFA0920BB}"/>
                </a:ext>
              </a:extLst>
            </p:cNvPr>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TextBox 17">
              <a:extLst>
                <a:ext uri="{FF2B5EF4-FFF2-40B4-BE49-F238E27FC236}">
                  <a16:creationId xmlns:a16="http://schemas.microsoft.com/office/drawing/2014/main" id="{C4180C01-2FA4-EC6A-8400-E6F84FD095D9}"/>
                </a:ext>
              </a:extLst>
            </p:cNvPr>
            <p:cNvSpPr txBox="1"/>
            <p:nvPr/>
          </p:nvSpPr>
          <p:spPr>
            <a:xfrm>
              <a:off x="0" y="28575"/>
              <a:ext cx="952253" cy="1047193"/>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8" name="Group 18">
            <a:extLst>
              <a:ext uri="{FF2B5EF4-FFF2-40B4-BE49-F238E27FC236}">
                <a16:creationId xmlns:a16="http://schemas.microsoft.com/office/drawing/2014/main" id="{57CADC06-B489-A9A8-4B1D-C504F55F2C73}"/>
              </a:ext>
            </a:extLst>
          </p:cNvPr>
          <p:cNvGrpSpPr/>
          <p:nvPr/>
        </p:nvGrpSpPr>
        <p:grpSpPr>
          <a:xfrm>
            <a:off x="10676670" y="3204980"/>
            <a:ext cx="899344" cy="1046510"/>
            <a:chOff x="0" y="0"/>
            <a:chExt cx="698500" cy="812800"/>
          </a:xfrm>
        </p:grpSpPr>
        <p:sp>
          <p:nvSpPr>
            <p:cNvPr id="19" name="Freeform 19">
              <a:extLst>
                <a:ext uri="{FF2B5EF4-FFF2-40B4-BE49-F238E27FC236}">
                  <a16:creationId xmlns:a16="http://schemas.microsoft.com/office/drawing/2014/main" id="{91C4D9AB-C2C8-3516-4FA9-2FED3C339B3F}"/>
                </a:ext>
              </a:extLst>
            </p:cNvPr>
            <p:cNvSpPr/>
            <p:nvPr/>
          </p:nvSpPr>
          <p:spPr>
            <a:xfrm>
              <a:off x="0" y="29933"/>
              <a:ext cx="698500" cy="752935"/>
            </a:xfrm>
            <a:custGeom>
              <a:avLst/>
              <a:gdLst/>
              <a:ahLst/>
              <a:cxnLst/>
              <a:rect l="l" t="t" r="r" b="b"/>
              <a:pathLst>
                <a:path w="698500" h="752935">
                  <a:moveTo>
                    <a:pt x="445165" y="25872"/>
                  </a:moveTo>
                  <a:lnTo>
                    <a:pt x="602585" y="117462"/>
                  </a:lnTo>
                  <a:cubicBezTo>
                    <a:pt x="661968" y="152012"/>
                    <a:pt x="698500" y="215532"/>
                    <a:pt x="698500" y="284235"/>
                  </a:cubicBezTo>
                  <a:lnTo>
                    <a:pt x="698500" y="468699"/>
                  </a:lnTo>
                  <a:cubicBezTo>
                    <a:pt x="698500" y="537402"/>
                    <a:pt x="661968" y="600922"/>
                    <a:pt x="602585" y="635472"/>
                  </a:cubicBezTo>
                  <a:lnTo>
                    <a:pt x="445165" y="727062"/>
                  </a:lnTo>
                  <a:cubicBezTo>
                    <a:pt x="385874" y="761558"/>
                    <a:pt x="312626" y="761558"/>
                    <a:pt x="253335" y="727062"/>
                  </a:cubicBezTo>
                  <a:lnTo>
                    <a:pt x="95915" y="635472"/>
                  </a:lnTo>
                  <a:cubicBezTo>
                    <a:pt x="36532" y="600922"/>
                    <a:pt x="0" y="537402"/>
                    <a:pt x="0" y="468699"/>
                  </a:cubicBezTo>
                  <a:lnTo>
                    <a:pt x="0" y="284235"/>
                  </a:lnTo>
                  <a:cubicBezTo>
                    <a:pt x="0" y="215532"/>
                    <a:pt x="36532" y="152012"/>
                    <a:pt x="95915" y="117462"/>
                  </a:cubicBezTo>
                  <a:lnTo>
                    <a:pt x="253335" y="25872"/>
                  </a:lnTo>
                  <a:cubicBezTo>
                    <a:pt x="312626" y="-8624"/>
                    <a:pt x="385874" y="-8624"/>
                    <a:pt x="445165" y="25872"/>
                  </a:cubicBezTo>
                  <a:close/>
                </a:path>
              </a:pathLst>
            </a:custGeom>
            <a:solidFill>
              <a:srgbClr val="DB5E5A"/>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TextBox 20">
              <a:extLst>
                <a:ext uri="{FF2B5EF4-FFF2-40B4-BE49-F238E27FC236}">
                  <a16:creationId xmlns:a16="http://schemas.microsoft.com/office/drawing/2014/main" id="{DB8D71EE-EC9A-5480-50E0-6C1E946D881A}"/>
                </a:ext>
              </a:extLst>
            </p:cNvPr>
            <p:cNvSpPr txBox="1"/>
            <p:nvPr/>
          </p:nvSpPr>
          <p:spPr>
            <a:xfrm>
              <a:off x="0" y="168275"/>
              <a:ext cx="698500" cy="504825"/>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1" name="Group 21">
            <a:extLst>
              <a:ext uri="{FF2B5EF4-FFF2-40B4-BE49-F238E27FC236}">
                <a16:creationId xmlns:a16="http://schemas.microsoft.com/office/drawing/2014/main" id="{DF1E16CD-0049-FE2D-2F76-0FA14E3AD722}"/>
              </a:ext>
            </a:extLst>
          </p:cNvPr>
          <p:cNvGrpSpPr/>
          <p:nvPr/>
        </p:nvGrpSpPr>
        <p:grpSpPr>
          <a:xfrm>
            <a:off x="13286560" y="3728235"/>
            <a:ext cx="3615584" cy="4084556"/>
            <a:chOff x="0" y="0"/>
            <a:chExt cx="952253" cy="1075768"/>
          </a:xfrm>
        </p:grpSpPr>
        <p:sp>
          <p:nvSpPr>
            <p:cNvPr id="22" name="Freeform 22">
              <a:extLst>
                <a:ext uri="{FF2B5EF4-FFF2-40B4-BE49-F238E27FC236}">
                  <a16:creationId xmlns:a16="http://schemas.microsoft.com/office/drawing/2014/main" id="{EAED73EB-E910-0440-E519-7467D76AF4AB}"/>
                </a:ext>
              </a:extLst>
            </p:cNvPr>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TextBox 23">
              <a:extLst>
                <a:ext uri="{FF2B5EF4-FFF2-40B4-BE49-F238E27FC236}">
                  <a16:creationId xmlns:a16="http://schemas.microsoft.com/office/drawing/2014/main" id="{65F7472A-9C1A-B028-4293-63A389FA35BC}"/>
                </a:ext>
              </a:extLst>
            </p:cNvPr>
            <p:cNvSpPr txBox="1"/>
            <p:nvPr/>
          </p:nvSpPr>
          <p:spPr>
            <a:xfrm>
              <a:off x="0" y="28575"/>
              <a:ext cx="952253" cy="1047193"/>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4" name="Group 24">
            <a:extLst>
              <a:ext uri="{FF2B5EF4-FFF2-40B4-BE49-F238E27FC236}">
                <a16:creationId xmlns:a16="http://schemas.microsoft.com/office/drawing/2014/main" id="{17244ED7-A171-7D3A-FA3C-46C7665E460B}"/>
              </a:ext>
            </a:extLst>
          </p:cNvPr>
          <p:cNvGrpSpPr/>
          <p:nvPr/>
        </p:nvGrpSpPr>
        <p:grpSpPr>
          <a:xfrm>
            <a:off x="14639110" y="3204980"/>
            <a:ext cx="899344" cy="1046510"/>
            <a:chOff x="0" y="0"/>
            <a:chExt cx="698500" cy="812800"/>
          </a:xfrm>
        </p:grpSpPr>
        <p:sp>
          <p:nvSpPr>
            <p:cNvPr id="25" name="Freeform 25">
              <a:extLst>
                <a:ext uri="{FF2B5EF4-FFF2-40B4-BE49-F238E27FC236}">
                  <a16:creationId xmlns:a16="http://schemas.microsoft.com/office/drawing/2014/main" id="{610A94B1-E0D0-C718-D10D-23E7D0A6C9F8}"/>
                </a:ext>
              </a:extLst>
            </p:cNvPr>
            <p:cNvSpPr/>
            <p:nvPr/>
          </p:nvSpPr>
          <p:spPr>
            <a:xfrm>
              <a:off x="0" y="29933"/>
              <a:ext cx="698500" cy="752935"/>
            </a:xfrm>
            <a:custGeom>
              <a:avLst/>
              <a:gdLst/>
              <a:ahLst/>
              <a:cxnLst/>
              <a:rect l="l" t="t" r="r" b="b"/>
              <a:pathLst>
                <a:path w="698500" h="752935">
                  <a:moveTo>
                    <a:pt x="445165" y="25872"/>
                  </a:moveTo>
                  <a:lnTo>
                    <a:pt x="602585" y="117462"/>
                  </a:lnTo>
                  <a:cubicBezTo>
                    <a:pt x="661968" y="152012"/>
                    <a:pt x="698500" y="215532"/>
                    <a:pt x="698500" y="284235"/>
                  </a:cubicBezTo>
                  <a:lnTo>
                    <a:pt x="698500" y="468699"/>
                  </a:lnTo>
                  <a:cubicBezTo>
                    <a:pt x="698500" y="537402"/>
                    <a:pt x="661968" y="600922"/>
                    <a:pt x="602585" y="635472"/>
                  </a:cubicBezTo>
                  <a:lnTo>
                    <a:pt x="445165" y="727062"/>
                  </a:lnTo>
                  <a:cubicBezTo>
                    <a:pt x="385874" y="761558"/>
                    <a:pt x="312626" y="761558"/>
                    <a:pt x="253335" y="727062"/>
                  </a:cubicBezTo>
                  <a:lnTo>
                    <a:pt x="95915" y="635472"/>
                  </a:lnTo>
                  <a:cubicBezTo>
                    <a:pt x="36532" y="600922"/>
                    <a:pt x="0" y="537402"/>
                    <a:pt x="0" y="468699"/>
                  </a:cubicBezTo>
                  <a:lnTo>
                    <a:pt x="0" y="284235"/>
                  </a:lnTo>
                  <a:cubicBezTo>
                    <a:pt x="0" y="215532"/>
                    <a:pt x="36532" y="152012"/>
                    <a:pt x="95915" y="117462"/>
                  </a:cubicBezTo>
                  <a:lnTo>
                    <a:pt x="253335" y="25872"/>
                  </a:lnTo>
                  <a:cubicBezTo>
                    <a:pt x="312626" y="-8624"/>
                    <a:pt x="385874" y="-8624"/>
                    <a:pt x="445165" y="25872"/>
                  </a:cubicBezTo>
                  <a:close/>
                </a:path>
              </a:pathLst>
            </a:custGeom>
            <a:solidFill>
              <a:srgbClr val="FDBF6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TextBox 26">
              <a:extLst>
                <a:ext uri="{FF2B5EF4-FFF2-40B4-BE49-F238E27FC236}">
                  <a16:creationId xmlns:a16="http://schemas.microsoft.com/office/drawing/2014/main" id="{ECF21424-68EA-A73F-D054-E8C3038F734C}"/>
                </a:ext>
              </a:extLst>
            </p:cNvPr>
            <p:cNvSpPr txBox="1"/>
            <p:nvPr/>
          </p:nvSpPr>
          <p:spPr>
            <a:xfrm>
              <a:off x="0" y="168275"/>
              <a:ext cx="698500" cy="504825"/>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7" name="Freeform 27">
            <a:extLst>
              <a:ext uri="{FF2B5EF4-FFF2-40B4-BE49-F238E27FC236}">
                <a16:creationId xmlns:a16="http://schemas.microsoft.com/office/drawing/2014/main" id="{DEB889B2-A58B-6908-0A9E-D289D690EA96}"/>
              </a:ext>
            </a:extLst>
          </p:cNvPr>
          <p:cNvSpPr/>
          <p:nvPr/>
        </p:nvSpPr>
        <p:spPr>
          <a:xfrm>
            <a:off x="14884488" y="3454975"/>
            <a:ext cx="405977" cy="565285"/>
          </a:xfrm>
          <a:custGeom>
            <a:avLst/>
            <a:gdLst/>
            <a:ahLst/>
            <a:cxnLst/>
            <a:rect l="l" t="t" r="r" b="b"/>
            <a:pathLst>
              <a:path w="405977" h="565285">
                <a:moveTo>
                  <a:pt x="0" y="0"/>
                </a:moveTo>
                <a:lnTo>
                  <a:pt x="405977" y="0"/>
                </a:lnTo>
                <a:lnTo>
                  <a:pt x="405977" y="565285"/>
                </a:lnTo>
                <a:lnTo>
                  <a:pt x="0" y="56528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Freeform 28">
            <a:extLst>
              <a:ext uri="{FF2B5EF4-FFF2-40B4-BE49-F238E27FC236}">
                <a16:creationId xmlns:a16="http://schemas.microsoft.com/office/drawing/2014/main" id="{344D9CFD-2B0F-B37D-776F-DB094110683B}"/>
              </a:ext>
            </a:extLst>
          </p:cNvPr>
          <p:cNvSpPr/>
          <p:nvPr/>
        </p:nvSpPr>
        <p:spPr>
          <a:xfrm>
            <a:off x="6892153" y="3498836"/>
            <a:ext cx="532362" cy="458799"/>
          </a:xfrm>
          <a:custGeom>
            <a:avLst/>
            <a:gdLst/>
            <a:ahLst/>
            <a:cxnLst/>
            <a:rect l="l" t="t" r="r" b="b"/>
            <a:pathLst>
              <a:path w="532362" h="458799">
                <a:moveTo>
                  <a:pt x="0" y="0"/>
                </a:moveTo>
                <a:lnTo>
                  <a:pt x="532361" y="0"/>
                </a:lnTo>
                <a:lnTo>
                  <a:pt x="532361" y="458799"/>
                </a:lnTo>
                <a:lnTo>
                  <a:pt x="0" y="45879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Freeform 29">
            <a:extLst>
              <a:ext uri="{FF2B5EF4-FFF2-40B4-BE49-F238E27FC236}">
                <a16:creationId xmlns:a16="http://schemas.microsoft.com/office/drawing/2014/main" id="{6240D9C3-4032-BB59-2C30-385132DCDF9E}"/>
              </a:ext>
            </a:extLst>
          </p:cNvPr>
          <p:cNvSpPr/>
          <p:nvPr/>
        </p:nvSpPr>
        <p:spPr>
          <a:xfrm>
            <a:off x="10934050" y="3453296"/>
            <a:ext cx="502274" cy="509688"/>
          </a:xfrm>
          <a:custGeom>
            <a:avLst/>
            <a:gdLst/>
            <a:ahLst/>
            <a:cxnLst/>
            <a:rect l="l" t="t" r="r" b="b"/>
            <a:pathLst>
              <a:path w="502274" h="509688">
                <a:moveTo>
                  <a:pt x="0" y="0"/>
                </a:moveTo>
                <a:lnTo>
                  <a:pt x="502274" y="0"/>
                </a:lnTo>
                <a:lnTo>
                  <a:pt x="502274" y="509688"/>
                </a:lnTo>
                <a:lnTo>
                  <a:pt x="0" y="50968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Freeform 30">
            <a:extLst>
              <a:ext uri="{FF2B5EF4-FFF2-40B4-BE49-F238E27FC236}">
                <a16:creationId xmlns:a16="http://schemas.microsoft.com/office/drawing/2014/main" id="{0B7C0C39-3572-C59F-6A54-00E409B5977F}"/>
              </a:ext>
            </a:extLst>
          </p:cNvPr>
          <p:cNvSpPr/>
          <p:nvPr/>
        </p:nvSpPr>
        <p:spPr>
          <a:xfrm>
            <a:off x="2937971" y="3541819"/>
            <a:ext cx="508266" cy="362775"/>
          </a:xfrm>
          <a:custGeom>
            <a:avLst/>
            <a:gdLst/>
            <a:ahLst/>
            <a:cxnLst/>
            <a:rect l="l" t="t" r="r" b="b"/>
            <a:pathLst>
              <a:path w="508266" h="362775">
                <a:moveTo>
                  <a:pt x="0" y="0"/>
                </a:moveTo>
                <a:lnTo>
                  <a:pt x="508267" y="0"/>
                </a:lnTo>
                <a:lnTo>
                  <a:pt x="508267" y="362775"/>
                </a:lnTo>
                <a:lnTo>
                  <a:pt x="0" y="362775"/>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TextBox 31">
            <a:extLst>
              <a:ext uri="{FF2B5EF4-FFF2-40B4-BE49-F238E27FC236}">
                <a16:creationId xmlns:a16="http://schemas.microsoft.com/office/drawing/2014/main" id="{D2E0D084-01DE-B2AE-8346-BC443BB2D4AF}"/>
              </a:ext>
            </a:extLst>
          </p:cNvPr>
          <p:cNvSpPr txBox="1"/>
          <p:nvPr/>
        </p:nvSpPr>
        <p:spPr>
          <a:xfrm>
            <a:off x="1923254" y="4588882"/>
            <a:ext cx="2289229" cy="378886"/>
          </a:xfrm>
          <a:prstGeom prst="rect">
            <a:avLst/>
          </a:prstGeom>
        </p:spPr>
        <p:txBody>
          <a:bodyPr wrap="square" lIns="0" tIns="0" rIns="0" bIns="0" rtlCol="0" anchor="t">
            <a:spAutoFit/>
          </a:bodyPr>
          <a:lstStyle/>
          <a:p>
            <a:pPr marL="0" marR="0" lvl="0" indent="0" algn="ctr" defTabSz="914400" rtl="0" eaLnBrk="1" fontAlgn="auto" latinLnBrk="0" hangingPunct="1">
              <a:lnSpc>
                <a:spcPts val="2299"/>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June 1</a:t>
            </a:r>
          </a:p>
        </p:txBody>
      </p:sp>
      <p:sp>
        <p:nvSpPr>
          <p:cNvPr id="32" name="TextBox 32">
            <a:extLst>
              <a:ext uri="{FF2B5EF4-FFF2-40B4-BE49-F238E27FC236}">
                <a16:creationId xmlns:a16="http://schemas.microsoft.com/office/drawing/2014/main" id="{11F0A72D-8BF9-2DFA-2C31-A299B2A244AE}"/>
              </a:ext>
            </a:extLst>
          </p:cNvPr>
          <p:cNvSpPr txBox="1"/>
          <p:nvPr/>
        </p:nvSpPr>
        <p:spPr>
          <a:xfrm>
            <a:off x="1478237" y="5242537"/>
            <a:ext cx="3421377" cy="1231106"/>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Calibri (MS)"/>
                <a:ea typeface="Calibri (MS)"/>
                <a:cs typeface="Calibri (MS)"/>
                <a:sym typeface="Calibri (MS)"/>
              </a:rPr>
              <a:t>JotForm opened for signatures</a:t>
            </a:r>
          </a:p>
        </p:txBody>
      </p:sp>
      <p:sp>
        <p:nvSpPr>
          <p:cNvPr id="33" name="TextBox 33">
            <a:extLst>
              <a:ext uri="{FF2B5EF4-FFF2-40B4-BE49-F238E27FC236}">
                <a16:creationId xmlns:a16="http://schemas.microsoft.com/office/drawing/2014/main" id="{5FCA2403-A33E-D60F-C072-EABB49D2672B}"/>
              </a:ext>
            </a:extLst>
          </p:cNvPr>
          <p:cNvSpPr txBox="1"/>
          <p:nvPr/>
        </p:nvSpPr>
        <p:spPr>
          <a:xfrm>
            <a:off x="6139499" y="4588882"/>
            <a:ext cx="2037669" cy="378886"/>
          </a:xfrm>
          <a:prstGeom prst="rect">
            <a:avLst/>
          </a:prstGeom>
        </p:spPr>
        <p:txBody>
          <a:bodyPr wrap="square" lIns="0" tIns="0" rIns="0" bIns="0" rtlCol="0" anchor="t">
            <a:spAutoFit/>
          </a:bodyPr>
          <a:lstStyle/>
          <a:p>
            <a:pPr marL="0" marR="0" lvl="0" indent="0" algn="ctr" defTabSz="914400" rtl="0" eaLnBrk="1" fontAlgn="auto" latinLnBrk="0" hangingPunct="1">
              <a:lnSpc>
                <a:spcPts val="2299"/>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Next</a:t>
            </a:r>
          </a:p>
        </p:txBody>
      </p:sp>
      <p:sp>
        <p:nvSpPr>
          <p:cNvPr id="34" name="TextBox 34">
            <a:extLst>
              <a:ext uri="{FF2B5EF4-FFF2-40B4-BE49-F238E27FC236}">
                <a16:creationId xmlns:a16="http://schemas.microsoft.com/office/drawing/2014/main" id="{E08CEABF-EB6F-87F6-A305-0B6D672BEBFF}"/>
              </a:ext>
            </a:extLst>
          </p:cNvPr>
          <p:cNvSpPr txBox="1"/>
          <p:nvPr/>
        </p:nvSpPr>
        <p:spPr>
          <a:xfrm>
            <a:off x="5891264" y="5254654"/>
            <a:ext cx="2534140" cy="1846659"/>
          </a:xfrm>
          <a:prstGeom prst="rect">
            <a:avLst/>
          </a:prstGeom>
        </p:spPr>
        <p:txBody>
          <a:bodyPr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Calibri (MS)"/>
                <a:ea typeface="Calibri (MS)"/>
                <a:cs typeface="Calibri (MS)"/>
                <a:sym typeface="Calibri (MS)"/>
              </a:rPr>
              <a:t>Leaders promote the Code</a:t>
            </a:r>
          </a:p>
        </p:txBody>
      </p:sp>
      <p:sp>
        <p:nvSpPr>
          <p:cNvPr id="35" name="TextBox 35">
            <a:extLst>
              <a:ext uri="{FF2B5EF4-FFF2-40B4-BE49-F238E27FC236}">
                <a16:creationId xmlns:a16="http://schemas.microsoft.com/office/drawing/2014/main" id="{99C0E889-898F-F7AE-EF0F-869410A5019F}"/>
              </a:ext>
            </a:extLst>
          </p:cNvPr>
          <p:cNvSpPr txBox="1"/>
          <p:nvPr/>
        </p:nvSpPr>
        <p:spPr>
          <a:xfrm>
            <a:off x="9859273" y="5254654"/>
            <a:ext cx="2534140" cy="1231106"/>
          </a:xfrm>
          <a:prstGeom prst="rect">
            <a:avLst/>
          </a:prstGeom>
        </p:spPr>
        <p:txBody>
          <a:bodyPr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Calibri (MS)"/>
                <a:ea typeface="Calibri (MS)"/>
                <a:cs typeface="Calibri (MS)"/>
                <a:sym typeface="Calibri (MS)"/>
              </a:rPr>
              <a:t>Signature form closes</a:t>
            </a:r>
          </a:p>
        </p:txBody>
      </p:sp>
      <p:sp>
        <p:nvSpPr>
          <p:cNvPr id="36" name="TextBox 36">
            <a:extLst>
              <a:ext uri="{FF2B5EF4-FFF2-40B4-BE49-F238E27FC236}">
                <a16:creationId xmlns:a16="http://schemas.microsoft.com/office/drawing/2014/main" id="{A695FAD8-49FE-97DD-F40B-931B43EFE874}"/>
              </a:ext>
            </a:extLst>
          </p:cNvPr>
          <p:cNvSpPr txBox="1"/>
          <p:nvPr/>
        </p:nvSpPr>
        <p:spPr>
          <a:xfrm>
            <a:off x="13827282" y="5254654"/>
            <a:ext cx="2534140" cy="2462213"/>
          </a:xfrm>
          <a:prstGeom prst="rect">
            <a:avLst/>
          </a:prstGeom>
        </p:spPr>
        <p:txBody>
          <a:bodyPr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Calibri (MS)"/>
                <a:ea typeface="Calibri (MS)"/>
                <a:cs typeface="Calibri (MS)"/>
                <a:sym typeface="Calibri (MS)"/>
              </a:rPr>
              <a:t>New members onboarded with Code</a:t>
            </a:r>
          </a:p>
        </p:txBody>
      </p:sp>
      <p:sp>
        <p:nvSpPr>
          <p:cNvPr id="37" name="TextBox 37">
            <a:extLst>
              <a:ext uri="{FF2B5EF4-FFF2-40B4-BE49-F238E27FC236}">
                <a16:creationId xmlns:a16="http://schemas.microsoft.com/office/drawing/2014/main" id="{091D7665-B242-B004-A0B4-86772F87FC25}"/>
              </a:ext>
            </a:extLst>
          </p:cNvPr>
          <p:cNvSpPr txBox="1"/>
          <p:nvPr/>
        </p:nvSpPr>
        <p:spPr>
          <a:xfrm>
            <a:off x="9665067" y="4127217"/>
            <a:ext cx="2922551" cy="830997"/>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Aug. 31</a:t>
            </a:r>
          </a:p>
        </p:txBody>
      </p:sp>
      <p:sp>
        <p:nvSpPr>
          <p:cNvPr id="38" name="TextBox 38">
            <a:extLst>
              <a:ext uri="{FF2B5EF4-FFF2-40B4-BE49-F238E27FC236}">
                <a16:creationId xmlns:a16="http://schemas.microsoft.com/office/drawing/2014/main" id="{792F9F9C-3E56-A017-A6B4-A883CAFD1CBB}"/>
              </a:ext>
            </a:extLst>
          </p:cNvPr>
          <p:cNvSpPr txBox="1"/>
          <p:nvPr/>
        </p:nvSpPr>
        <p:spPr>
          <a:xfrm>
            <a:off x="13399848" y="4143772"/>
            <a:ext cx="3375255" cy="830997"/>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Ongoing</a:t>
            </a:r>
          </a:p>
        </p:txBody>
      </p:sp>
      <p:sp>
        <p:nvSpPr>
          <p:cNvPr id="39" name="TextBox 39">
            <a:extLst>
              <a:ext uri="{FF2B5EF4-FFF2-40B4-BE49-F238E27FC236}">
                <a16:creationId xmlns:a16="http://schemas.microsoft.com/office/drawing/2014/main" id="{FE89FA52-F892-07C7-86A1-24C1A188B20E}"/>
              </a:ext>
            </a:extLst>
          </p:cNvPr>
          <p:cNvSpPr txBox="1"/>
          <p:nvPr/>
        </p:nvSpPr>
        <p:spPr>
          <a:xfrm>
            <a:off x="5067396" y="1416384"/>
            <a:ext cx="8153208" cy="1000274"/>
          </a:xfrm>
          <a:prstGeom prst="rect">
            <a:avLst/>
          </a:prstGeom>
        </p:spPr>
        <p:txBody>
          <a:bodyPr lIns="0" tIns="0" rIns="0" bIns="0" rtlCol="0" anchor="t">
            <a:spAutoFit/>
          </a:bodyPr>
          <a:lstStyle/>
          <a:p>
            <a:pPr marL="0" marR="0" lvl="0" indent="0" algn="ctr" defTabSz="914400" rtl="0" eaLnBrk="1" fontAlgn="auto" latinLnBrk="0" hangingPunct="1">
              <a:lnSpc>
                <a:spcPts val="7799"/>
              </a:lnSpc>
              <a:spcBef>
                <a:spcPts val="0"/>
              </a:spcBef>
              <a:spcAft>
                <a:spcPts val="0"/>
              </a:spcAft>
              <a:buClrTx/>
              <a:buSzTx/>
              <a:buFontTx/>
              <a:buNone/>
              <a:tabLst/>
              <a:defRPr/>
            </a:pPr>
            <a:r>
              <a:rPr kumimoji="0" lang="en-US" sz="6500" b="0" i="0" u="none" strike="noStrike" kern="1200" cap="none" spc="0" normalizeH="0" baseline="0" noProof="0" dirty="0">
                <a:ln>
                  <a:noFill/>
                </a:ln>
                <a:solidFill>
                  <a:srgbClr val="9674A5"/>
                </a:solidFill>
                <a:effectLst/>
                <a:uLnTx/>
                <a:uFillTx/>
                <a:latin typeface="Effra"/>
                <a:ea typeface="Effra"/>
                <a:cs typeface="Effra"/>
                <a:sym typeface="Effra"/>
              </a:rPr>
              <a:t>Code Signing</a:t>
            </a:r>
          </a:p>
        </p:txBody>
      </p:sp>
      <p:sp>
        <p:nvSpPr>
          <p:cNvPr id="40" name="Freeform 40">
            <a:extLst>
              <a:ext uri="{FF2B5EF4-FFF2-40B4-BE49-F238E27FC236}">
                <a16:creationId xmlns:a16="http://schemas.microsoft.com/office/drawing/2014/main" id="{8AAEFD4F-B298-9859-C8D7-42C8DE04554C}"/>
              </a:ext>
            </a:extLst>
          </p:cNvPr>
          <p:cNvSpPr/>
          <p:nvPr/>
        </p:nvSpPr>
        <p:spPr>
          <a:xfrm rot="8221611">
            <a:off x="-1112920" y="-819404"/>
            <a:ext cx="5777199" cy="4840120"/>
          </a:xfrm>
          <a:custGeom>
            <a:avLst/>
            <a:gdLst/>
            <a:ahLst/>
            <a:cxnLst/>
            <a:rect l="l" t="t" r="r" b="b"/>
            <a:pathLst>
              <a:path w="5777199" h="4840120">
                <a:moveTo>
                  <a:pt x="0" y="0"/>
                </a:moveTo>
                <a:lnTo>
                  <a:pt x="5777200" y="0"/>
                </a:lnTo>
                <a:lnTo>
                  <a:pt x="5777200" y="4840120"/>
                </a:lnTo>
                <a:lnTo>
                  <a:pt x="0" y="4840120"/>
                </a:lnTo>
                <a:lnTo>
                  <a:pt x="0" y="0"/>
                </a:lnTo>
                <a:close/>
              </a:path>
            </a:pathLst>
          </a:custGeom>
          <a:blipFill>
            <a:blip r:embed="rId3"/>
            <a:stretch>
              <a:fillRect r="-237367"/>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 name="Freeform 41">
            <a:extLst>
              <a:ext uri="{FF2B5EF4-FFF2-40B4-BE49-F238E27FC236}">
                <a16:creationId xmlns:a16="http://schemas.microsoft.com/office/drawing/2014/main" id="{47E20283-8CF9-056F-5576-6AFF3EAFB25D}"/>
              </a:ext>
            </a:extLst>
          </p:cNvPr>
          <p:cNvSpPr/>
          <p:nvPr/>
        </p:nvSpPr>
        <p:spPr>
          <a:xfrm rot="-8301763">
            <a:off x="13812294" y="-513126"/>
            <a:ext cx="5777199" cy="4840120"/>
          </a:xfrm>
          <a:custGeom>
            <a:avLst/>
            <a:gdLst/>
            <a:ahLst/>
            <a:cxnLst/>
            <a:rect l="l" t="t" r="r" b="b"/>
            <a:pathLst>
              <a:path w="5777199" h="4840120">
                <a:moveTo>
                  <a:pt x="0" y="0"/>
                </a:moveTo>
                <a:lnTo>
                  <a:pt x="5777200" y="0"/>
                </a:lnTo>
                <a:lnTo>
                  <a:pt x="5777200" y="4840120"/>
                </a:lnTo>
                <a:lnTo>
                  <a:pt x="0" y="4840120"/>
                </a:lnTo>
                <a:lnTo>
                  <a:pt x="0" y="0"/>
                </a:lnTo>
                <a:close/>
              </a:path>
            </a:pathLst>
          </a:custGeom>
          <a:blipFill>
            <a:blip r:embed="rId3"/>
            <a:stretch>
              <a:fillRect r="-237367"/>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9316092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BA227-F2A8-15DF-C604-C94859C45CEA}"/>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A4D8404B-075E-A48B-802A-9722DFCCD3AC}"/>
              </a:ext>
            </a:extLst>
          </p:cNvPr>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a:extLst>
              <a:ext uri="{FF2B5EF4-FFF2-40B4-BE49-F238E27FC236}">
                <a16:creationId xmlns:a16="http://schemas.microsoft.com/office/drawing/2014/main" id="{88ECEBB5-BFEC-A3FF-2144-D634172B9B03}"/>
              </a:ext>
            </a:extLst>
          </p:cNvPr>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7">
            <a:extLst>
              <a:ext uri="{FF2B5EF4-FFF2-40B4-BE49-F238E27FC236}">
                <a16:creationId xmlns:a16="http://schemas.microsoft.com/office/drawing/2014/main" id="{78BDA713-40D2-A15F-07B2-149225113AF0}"/>
              </a:ext>
            </a:extLst>
          </p:cNvPr>
          <p:cNvSpPr txBox="1"/>
          <p:nvPr/>
        </p:nvSpPr>
        <p:spPr>
          <a:xfrm>
            <a:off x="990792" y="3794946"/>
            <a:ext cx="8686608" cy="2923877"/>
          </a:xfrm>
          <a:prstGeom prst="rect">
            <a:avLst/>
          </a:prstGeom>
        </p:spPr>
        <p:txBody>
          <a:bodyPr wrap="square" lIns="0" tIns="0" rIns="0" bIns="0" rtlCol="0" anchor="t">
            <a:spAutoFit/>
          </a:bodyPr>
          <a:lstStyle/>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000000"/>
                </a:solidFill>
                <a:effectLst/>
                <a:uLnTx/>
                <a:uFillTx/>
                <a:latin typeface="Calibri (MS)"/>
                <a:ea typeface="Calibri (MS)"/>
                <a:cs typeface="Calibri (MS)"/>
                <a:sym typeface="Calibri (MS)"/>
              </a:rPr>
              <a:t>Spread the word!</a:t>
            </a: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000000"/>
                </a:solidFill>
                <a:effectLst/>
                <a:uLnTx/>
                <a:uFillTx/>
                <a:latin typeface="Calibri (MS)"/>
                <a:ea typeface="Calibri (MS)"/>
                <a:cs typeface="Calibri (MS)"/>
                <a:sym typeface="Calibri (MS)"/>
              </a:rPr>
              <a:t>Model signing and upholding the code</a:t>
            </a: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000000"/>
                </a:solidFill>
                <a:effectLst/>
                <a:uLnTx/>
                <a:uFillTx/>
                <a:latin typeface="Calibri (MS)"/>
                <a:ea typeface="Calibri (MS)"/>
                <a:cs typeface="Calibri (MS)"/>
                <a:sym typeface="Calibri (MS)"/>
              </a:rPr>
              <a:t>Encourage others to sign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000000"/>
                </a:solidFill>
                <a:effectLst/>
                <a:uLnTx/>
                <a:uFillTx/>
                <a:latin typeface="Calibri (MS)"/>
                <a:ea typeface="Calibri (MS)"/>
                <a:cs typeface="Calibri (MS)"/>
                <a:sym typeface="Calibri (MS)"/>
              </a:rPr>
              <a:t>Share how it will help all members</a:t>
            </a:r>
          </a:p>
        </p:txBody>
      </p:sp>
      <p:sp>
        <p:nvSpPr>
          <p:cNvPr id="9" name="TextBox 9">
            <a:extLst>
              <a:ext uri="{FF2B5EF4-FFF2-40B4-BE49-F238E27FC236}">
                <a16:creationId xmlns:a16="http://schemas.microsoft.com/office/drawing/2014/main" id="{535DE469-B4EA-2907-DC34-F048AFA04C89}"/>
              </a:ext>
            </a:extLst>
          </p:cNvPr>
          <p:cNvSpPr txBox="1"/>
          <p:nvPr/>
        </p:nvSpPr>
        <p:spPr>
          <a:xfrm>
            <a:off x="990792" y="2587911"/>
            <a:ext cx="8153208" cy="1000274"/>
          </a:xfrm>
          <a:prstGeom prst="rect">
            <a:avLst/>
          </a:prstGeom>
        </p:spPr>
        <p:txBody>
          <a:bodyPr lIns="0" tIns="0" rIns="0" bIns="0" rtlCol="0" anchor="t">
            <a:spAutoFit/>
          </a:bodyPr>
          <a:lstStyle/>
          <a:p>
            <a:pPr marL="0" marR="0" lvl="0" indent="0" algn="just" defTabSz="914400" rtl="0" eaLnBrk="1" fontAlgn="auto" latinLnBrk="0" hangingPunct="1">
              <a:lnSpc>
                <a:spcPts val="7799"/>
              </a:lnSpc>
              <a:spcBef>
                <a:spcPts val="0"/>
              </a:spcBef>
              <a:spcAft>
                <a:spcPts val="0"/>
              </a:spcAft>
              <a:buClrTx/>
              <a:buSzTx/>
              <a:buFontTx/>
              <a:buNone/>
              <a:tabLst/>
              <a:defRPr/>
            </a:pPr>
            <a:r>
              <a:rPr kumimoji="0" lang="en-US" sz="6500" b="0" i="0" u="none" strike="noStrike" kern="1200" cap="none" spc="0" normalizeH="0" baseline="0" noProof="0" dirty="0">
                <a:ln>
                  <a:noFill/>
                </a:ln>
                <a:solidFill>
                  <a:srgbClr val="9674A5"/>
                </a:solidFill>
                <a:effectLst/>
                <a:uLnTx/>
                <a:uFillTx/>
                <a:latin typeface="Effra"/>
                <a:ea typeface="Effra"/>
                <a:cs typeface="Effra"/>
                <a:sym typeface="Effra"/>
              </a:rPr>
              <a:t>We need YOU! </a:t>
            </a:r>
          </a:p>
        </p:txBody>
      </p:sp>
      <p:pic>
        <p:nvPicPr>
          <p:cNvPr id="10" name="Picture 9">
            <a:extLst>
              <a:ext uri="{FF2B5EF4-FFF2-40B4-BE49-F238E27FC236}">
                <a16:creationId xmlns:a16="http://schemas.microsoft.com/office/drawing/2014/main" id="{742C601D-2211-4C58-481E-4211504FE18A}"/>
              </a:ext>
            </a:extLst>
          </p:cNvPr>
          <p:cNvPicPr>
            <a:picLocks noChangeAspect="1"/>
          </p:cNvPicPr>
          <p:nvPr/>
        </p:nvPicPr>
        <p:blipFill>
          <a:blip r:embed="rId5">
            <a:extLst>
              <a:ext uri="{28A0092B-C50C-407E-A947-70E740481C1C}">
                <a14:useLocalDpi xmlns:a14="http://schemas.microsoft.com/office/drawing/2010/main" val="0"/>
              </a:ext>
            </a:extLst>
          </a:blip>
          <a:srcRect l="16578" r="16578"/>
          <a:stretch/>
        </p:blipFill>
        <p:spPr>
          <a:xfrm>
            <a:off x="10157926" y="1739900"/>
            <a:ext cx="6819900" cy="6807200"/>
          </a:xfrm>
          <a:prstGeom prst="ellipse">
            <a:avLst/>
          </a:prstGeom>
          <a:ln w="127000">
            <a:solidFill>
              <a:schemeClr val="bg1"/>
            </a:solidFill>
          </a:ln>
        </p:spPr>
      </p:pic>
    </p:spTree>
    <p:extLst>
      <p:ext uri="{BB962C8B-B14F-4D97-AF65-F5344CB8AC3E}">
        <p14:creationId xmlns:p14="http://schemas.microsoft.com/office/powerpoint/2010/main" val="251502357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gradFill rotWithShape="1">
          <a:gsLst>
            <a:gs pos="0">
              <a:srgbClr val="6599D1">
                <a:alpha val="100000"/>
              </a:srgbClr>
            </a:gs>
            <a:gs pos="100000">
              <a:srgbClr val="DB5E5B">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rot="3655693">
            <a:off x="9202753" y="5126191"/>
            <a:ext cx="9484787" cy="11364773"/>
          </a:xfrm>
          <a:custGeom>
            <a:avLst/>
            <a:gdLst/>
            <a:ahLst/>
            <a:cxnLst/>
            <a:rect l="l" t="t" r="r" b="b"/>
            <a:pathLst>
              <a:path w="9484787" h="11364773">
                <a:moveTo>
                  <a:pt x="0" y="0"/>
                </a:moveTo>
                <a:lnTo>
                  <a:pt x="9484788" y="0"/>
                </a:lnTo>
                <a:lnTo>
                  <a:pt x="9484788" y="11364773"/>
                </a:lnTo>
                <a:lnTo>
                  <a:pt x="0" y="11364773"/>
                </a:lnTo>
                <a:lnTo>
                  <a:pt x="0" y="0"/>
                </a:lnTo>
                <a:close/>
              </a:path>
            </a:pathLst>
          </a:custGeom>
          <a:blipFill>
            <a:blip r:embed="rId3">
              <a:alphaModFix amt="19999"/>
            </a:blip>
            <a:stretch>
              <a:fillRect l="-9171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p:cNvGrpSpPr/>
          <p:nvPr/>
        </p:nvGrpSpPr>
        <p:grpSpPr>
          <a:xfrm>
            <a:off x="7736400" y="-254765"/>
            <a:ext cx="9522900" cy="8877530"/>
            <a:chOff x="0" y="0"/>
            <a:chExt cx="736600" cy="686680"/>
          </a:xfrm>
        </p:grpSpPr>
        <p:sp>
          <p:nvSpPr>
            <p:cNvPr id="4" name="Freeform 4"/>
            <p:cNvSpPr/>
            <p:nvPr/>
          </p:nvSpPr>
          <p:spPr>
            <a:xfrm>
              <a:off x="0" y="0"/>
              <a:ext cx="736600" cy="686680"/>
            </a:xfrm>
            <a:custGeom>
              <a:avLst/>
              <a:gdLst/>
              <a:ahLst/>
              <a:cxnLst/>
              <a:rect l="l" t="t" r="r" b="b"/>
              <a:pathLst>
                <a:path w="736600" h="686680">
                  <a:moveTo>
                    <a:pt x="736600" y="0"/>
                  </a:moveTo>
                  <a:lnTo>
                    <a:pt x="736600" y="686680"/>
                  </a:lnTo>
                  <a:lnTo>
                    <a:pt x="368300" y="559680"/>
                  </a:lnTo>
                  <a:lnTo>
                    <a:pt x="0" y="686680"/>
                  </a:lnTo>
                  <a:lnTo>
                    <a:pt x="0" y="0"/>
                  </a:lnTo>
                  <a:lnTo>
                    <a:pt x="736600" y="0"/>
                  </a:lnTo>
                  <a:close/>
                </a:path>
              </a:pathLst>
            </a:custGeom>
            <a:solidFill>
              <a:srgbClr val="38456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p:cNvSpPr txBox="1"/>
            <p:nvPr/>
          </p:nvSpPr>
          <p:spPr>
            <a:xfrm>
              <a:off x="0" y="-47625"/>
              <a:ext cx="736600" cy="60730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Freeform 6"/>
          <p:cNvSpPr/>
          <p:nvPr/>
        </p:nvSpPr>
        <p:spPr>
          <a:xfrm>
            <a:off x="0" y="-459544"/>
            <a:ext cx="7357999" cy="14076426"/>
          </a:xfrm>
          <a:custGeom>
            <a:avLst/>
            <a:gdLst/>
            <a:ahLst/>
            <a:cxnLst/>
            <a:rect l="l" t="t" r="r" b="b"/>
            <a:pathLst>
              <a:path w="7357999" h="14076426">
                <a:moveTo>
                  <a:pt x="0" y="0"/>
                </a:moveTo>
                <a:lnTo>
                  <a:pt x="7357999" y="0"/>
                </a:lnTo>
                <a:lnTo>
                  <a:pt x="7357999" y="14076426"/>
                </a:lnTo>
                <a:lnTo>
                  <a:pt x="0" y="14076426"/>
                </a:lnTo>
                <a:lnTo>
                  <a:pt x="0" y="0"/>
                </a:lnTo>
                <a:close/>
              </a:path>
            </a:pathLst>
          </a:custGeom>
          <a:blipFill>
            <a:blip r:embed="rId4">
              <a:alphaModFix amt="18999"/>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7"/>
          <p:cNvSpPr txBox="1"/>
          <p:nvPr/>
        </p:nvSpPr>
        <p:spPr>
          <a:xfrm>
            <a:off x="8585142" y="1842649"/>
            <a:ext cx="7526496" cy="4206451"/>
          </a:xfrm>
          <a:prstGeom prst="rect">
            <a:avLst/>
          </a:prstGeom>
        </p:spPr>
        <p:txBody>
          <a:bodyPr lIns="0" tIns="0" rIns="0" bIns="0" rtlCol="0" anchor="t">
            <a:spAutoFit/>
          </a:bodyPr>
          <a:lstStyle/>
          <a:p>
            <a:pPr marL="0" marR="0" lvl="0" indent="0" algn="r" defTabSz="914400" rtl="0" eaLnBrk="1" fontAlgn="auto" latinLnBrk="0" hangingPunct="1">
              <a:lnSpc>
                <a:spcPts val="34323"/>
              </a:lnSpc>
              <a:spcBef>
                <a:spcPts val="0"/>
              </a:spcBef>
              <a:spcAft>
                <a:spcPts val="0"/>
              </a:spcAft>
              <a:buClrTx/>
              <a:buSzTx/>
              <a:buFontTx/>
              <a:buNone/>
              <a:tabLst/>
              <a:defRPr/>
            </a:pPr>
            <a:r>
              <a:rPr kumimoji="0" lang="en-US" sz="24516" b="1" i="0" u="none" strike="noStrike" kern="1200" cap="none" spc="-2500" normalizeH="0" baseline="0" noProof="0">
                <a:ln>
                  <a:noFill/>
                </a:ln>
                <a:solidFill>
                  <a:srgbClr val="FFFFFF"/>
                </a:solidFill>
                <a:effectLst/>
                <a:uLnTx/>
                <a:uFillTx/>
                <a:latin typeface="Flatory Sans Bold"/>
                <a:ea typeface="Flatory Sans Bold"/>
                <a:cs typeface="Flatory Sans Bold"/>
                <a:sym typeface="Flatory Sans Bold"/>
              </a:rPr>
              <a:t>Q &amp; A</a:t>
            </a:r>
          </a:p>
        </p:txBody>
      </p:sp>
      <p:sp>
        <p:nvSpPr>
          <p:cNvPr id="8" name="TextBox 7">
            <a:extLst>
              <a:ext uri="{FF2B5EF4-FFF2-40B4-BE49-F238E27FC236}">
                <a16:creationId xmlns:a16="http://schemas.microsoft.com/office/drawing/2014/main" id="{68293E64-741C-DF66-D032-2BC94A594C92}"/>
              </a:ext>
            </a:extLst>
          </p:cNvPr>
          <p:cNvSpPr txBox="1"/>
          <p:nvPr/>
        </p:nvSpPr>
        <p:spPr>
          <a:xfrm>
            <a:off x="1064559" y="2705100"/>
            <a:ext cx="6172200" cy="3690241"/>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Calibri"/>
                <a:ea typeface="+mn-ea"/>
                <a:cs typeface="+mn-cs"/>
              </a:rPr>
              <a:t>Email </a:t>
            </a:r>
            <a:r>
              <a:rPr kumimoji="0" lang="en-US" sz="4000" b="0" i="0" u="none" strike="noStrike" kern="1200" cap="none" spc="0" normalizeH="0" baseline="0" noProof="0" dirty="0">
                <a:ln>
                  <a:noFill/>
                </a:ln>
                <a:solidFill>
                  <a:prstClr val="white"/>
                </a:solidFill>
                <a:effectLst/>
                <a:uLnTx/>
                <a:uFillTx/>
                <a:latin typeface="Calibri"/>
                <a:ea typeface="+mn-ea"/>
                <a:cs typeface="+mn-cs"/>
                <a:hlinkClick r:id="rId5">
                  <a:extLst>
                    <a:ext uri="{A12FA001-AC4F-418D-AE19-62706E023703}">
                      <ahyp:hlinkClr xmlns:ahyp="http://schemas.microsoft.com/office/drawing/2018/hyperlinkcolor" val="tx"/>
                    </a:ext>
                  </a:extLst>
                </a:hlinkClick>
              </a:rPr>
              <a:t>SIAHQ@soroptimist.org</a:t>
            </a:r>
            <a:r>
              <a:rPr kumimoji="0" lang="en-US" sz="4000" b="0" i="0" u="none" strike="noStrike" kern="1200" cap="none" spc="0" normalizeH="0" baseline="0" noProof="0" dirty="0">
                <a:ln>
                  <a:noFill/>
                </a:ln>
                <a:solidFill>
                  <a:prstClr val="white"/>
                </a:solidFill>
                <a:effectLst/>
                <a:uLnTx/>
                <a:uFillTx/>
                <a:latin typeface="Calibri"/>
                <a:ea typeface="+mn-ea"/>
                <a:cs typeface="+mn-cs"/>
              </a:rPr>
              <a:t> or </a:t>
            </a:r>
            <a:r>
              <a:rPr kumimoji="0" lang="en-US" sz="4000" b="0" i="0" u="none" strike="noStrike" kern="1200" cap="none" spc="0" normalizeH="0" baseline="0" noProof="0" dirty="0">
                <a:ln>
                  <a:noFill/>
                </a:ln>
                <a:solidFill>
                  <a:prstClr val="white"/>
                </a:solidFill>
                <a:effectLst/>
                <a:uLnTx/>
                <a:uFillTx/>
                <a:latin typeface="Calibri"/>
                <a:ea typeface="+mn-ea"/>
                <a:cs typeface="+mn-cs"/>
                <a:hlinkClick r:id="rId6">
                  <a:extLst>
                    <a:ext uri="{A12FA001-AC4F-418D-AE19-62706E023703}">
                      <ahyp:hlinkClr xmlns:ahyp="http://schemas.microsoft.com/office/drawing/2018/hyperlinkcolor" val="tx"/>
                    </a:ext>
                  </a:extLst>
                </a:hlinkClick>
              </a:rPr>
              <a:t>code@soroptimist.org</a:t>
            </a:r>
            <a:r>
              <a:rPr kumimoji="0" lang="en-US" sz="4000" b="0" i="0" u="none" strike="noStrike" kern="1200" cap="none" spc="0" normalizeH="0" baseline="0" noProof="0" dirty="0">
                <a:ln>
                  <a:noFill/>
                </a:ln>
                <a:solidFill>
                  <a:prstClr val="white"/>
                </a:solidFill>
                <a:effectLst/>
                <a:uLnTx/>
                <a:uFillTx/>
                <a:latin typeface="Calibri"/>
                <a:ea typeface="+mn-ea"/>
                <a:cs typeface="+mn-cs"/>
              </a:rPr>
              <a:t> </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Calibri"/>
                <a:ea typeface="+mn-ea"/>
                <a:cs typeface="+mn-cs"/>
              </a:rPr>
              <a:t>for support</a:t>
            </a:r>
          </a:p>
        </p:txBody>
      </p:sp>
    </p:spTree>
    <p:extLst>
      <p:ext uri="{BB962C8B-B14F-4D97-AF65-F5344CB8AC3E}">
        <p14:creationId xmlns:p14="http://schemas.microsoft.com/office/powerpoint/2010/main" val="1787446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674A5"/>
        </a:solidFill>
        <a:effectLst/>
      </p:bgPr>
    </p:bg>
    <p:spTree>
      <p:nvGrpSpPr>
        <p:cNvPr id="1" name=""/>
        <p:cNvGrpSpPr/>
        <p:nvPr/>
      </p:nvGrpSpPr>
      <p:grpSpPr>
        <a:xfrm>
          <a:off x="0" y="0"/>
          <a:ext cx="0" cy="0"/>
          <a:chOff x="0" y="0"/>
          <a:chExt cx="0" cy="0"/>
        </a:xfrm>
      </p:grpSpPr>
      <p:sp>
        <p:nvSpPr>
          <p:cNvPr id="2" name="Freeform 2"/>
          <p:cNvSpPr/>
          <p:nvPr/>
        </p:nvSpPr>
        <p:spPr>
          <a:xfrm>
            <a:off x="-2113825" y="-245708"/>
            <a:ext cx="17800143" cy="11370798"/>
          </a:xfrm>
          <a:custGeom>
            <a:avLst/>
            <a:gdLst/>
            <a:ahLst/>
            <a:cxnLst/>
            <a:rect l="l" t="t" r="r" b="b"/>
            <a:pathLst>
              <a:path w="17800143" h="11370798">
                <a:moveTo>
                  <a:pt x="0" y="0"/>
                </a:moveTo>
                <a:lnTo>
                  <a:pt x="17800143" y="0"/>
                </a:lnTo>
                <a:lnTo>
                  <a:pt x="17800143" y="11370797"/>
                </a:lnTo>
                <a:lnTo>
                  <a:pt x="0" y="11370797"/>
                </a:lnTo>
                <a:lnTo>
                  <a:pt x="0" y="0"/>
                </a:lnTo>
                <a:close/>
              </a:path>
            </a:pathLst>
          </a:custGeom>
          <a:blipFill>
            <a:blip r:embed="rId3">
              <a:alphaModFix amt="7999"/>
            </a:blip>
            <a:stretch>
              <a:fillRect l="-1104" r="-1104"/>
            </a:stretch>
          </a:blipFill>
        </p:spPr>
        <p:txBody>
          <a:bodyPr/>
          <a:lstStyle/>
          <a:p>
            <a:endParaRPr lang="en-US"/>
          </a:p>
        </p:txBody>
      </p:sp>
      <p:sp>
        <p:nvSpPr>
          <p:cNvPr id="3" name="Freeform 3"/>
          <p:cNvSpPr/>
          <p:nvPr/>
        </p:nvSpPr>
        <p:spPr>
          <a:xfrm>
            <a:off x="-2113825" y="-245708"/>
            <a:ext cx="17800143" cy="11370798"/>
          </a:xfrm>
          <a:custGeom>
            <a:avLst/>
            <a:gdLst/>
            <a:ahLst/>
            <a:cxnLst/>
            <a:rect l="l" t="t" r="r" b="b"/>
            <a:pathLst>
              <a:path w="17800143" h="11370798">
                <a:moveTo>
                  <a:pt x="0" y="0"/>
                </a:moveTo>
                <a:lnTo>
                  <a:pt x="17800143" y="0"/>
                </a:lnTo>
                <a:lnTo>
                  <a:pt x="17800143" y="11370797"/>
                </a:lnTo>
                <a:lnTo>
                  <a:pt x="0" y="11370797"/>
                </a:lnTo>
                <a:lnTo>
                  <a:pt x="0" y="0"/>
                </a:lnTo>
                <a:close/>
              </a:path>
            </a:pathLst>
          </a:custGeom>
          <a:blipFill>
            <a:blip r:embed="rId3">
              <a:alphaModFix amt="7999"/>
            </a:blip>
            <a:stretch>
              <a:fillRect l="-1104" r="-1104"/>
            </a:stretch>
          </a:blipFill>
        </p:spPr>
        <p:txBody>
          <a:bodyPr/>
          <a:lstStyle/>
          <a:p>
            <a:endParaRPr lang="en-US"/>
          </a:p>
        </p:txBody>
      </p:sp>
      <p:grpSp>
        <p:nvGrpSpPr>
          <p:cNvPr id="4" name="Group 4"/>
          <p:cNvGrpSpPr/>
          <p:nvPr/>
        </p:nvGrpSpPr>
        <p:grpSpPr>
          <a:xfrm>
            <a:off x="-66675" y="0"/>
            <a:ext cx="7663773" cy="12231503"/>
            <a:chOff x="0" y="0"/>
            <a:chExt cx="8593900" cy="13716000"/>
          </a:xfrm>
        </p:grpSpPr>
        <p:sp>
          <p:nvSpPr>
            <p:cNvPr id="5" name="Freeform 5"/>
            <p:cNvSpPr/>
            <p:nvPr/>
          </p:nvSpPr>
          <p:spPr>
            <a:xfrm>
              <a:off x="0" y="0"/>
              <a:ext cx="8593949" cy="13715930"/>
            </a:xfrm>
            <a:custGeom>
              <a:avLst/>
              <a:gdLst/>
              <a:ahLst/>
              <a:cxnLst/>
              <a:rect l="l" t="t" r="r" b="b"/>
              <a:pathLst>
                <a:path w="8593949" h="13715930">
                  <a:moveTo>
                    <a:pt x="0" y="0"/>
                  </a:moveTo>
                  <a:lnTo>
                    <a:pt x="8593949" y="0"/>
                  </a:lnTo>
                  <a:lnTo>
                    <a:pt x="8593949" y="13715930"/>
                  </a:lnTo>
                  <a:lnTo>
                    <a:pt x="0" y="13715930"/>
                  </a:lnTo>
                  <a:lnTo>
                    <a:pt x="0" y="0"/>
                  </a:lnTo>
                  <a:close/>
                </a:path>
              </a:pathLst>
            </a:custGeom>
            <a:blipFill>
              <a:blip r:embed="rId4"/>
              <a:stretch>
                <a:fillRect l="-3103" r="-3103"/>
              </a:stretch>
            </a:blipFill>
          </p:spPr>
          <p:txBody>
            <a:bodyPr/>
            <a:lstStyle/>
            <a:p>
              <a:endParaRPr lang="en-US"/>
            </a:p>
          </p:txBody>
        </p:sp>
      </p:grpSp>
      <p:sp>
        <p:nvSpPr>
          <p:cNvPr id="6" name="Freeform 6"/>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t="-74" b="-74"/>
            </a:stretch>
          </a:blipFill>
        </p:spPr>
        <p:txBody>
          <a:bodyPr/>
          <a:lstStyle/>
          <a:p>
            <a:endParaRPr lang="en-US"/>
          </a:p>
        </p:txBody>
      </p:sp>
      <p:sp>
        <p:nvSpPr>
          <p:cNvPr id="7" name="TextBox 7"/>
          <p:cNvSpPr txBox="1"/>
          <p:nvPr/>
        </p:nvSpPr>
        <p:spPr>
          <a:xfrm>
            <a:off x="8323079" y="3681399"/>
            <a:ext cx="8936221" cy="2933726"/>
          </a:xfrm>
          <a:prstGeom prst="rect">
            <a:avLst/>
          </a:prstGeom>
        </p:spPr>
        <p:txBody>
          <a:bodyPr lIns="0" tIns="0" rIns="0" bIns="0" rtlCol="0" anchor="t">
            <a:spAutoFit/>
          </a:bodyPr>
          <a:lstStyle/>
          <a:p>
            <a:pPr algn="ctr">
              <a:lnSpc>
                <a:spcPts val="7799"/>
              </a:lnSpc>
            </a:pPr>
            <a:r>
              <a:rPr lang="en-US" sz="6500" b="1">
                <a:solidFill>
                  <a:srgbClr val="FFFFFF"/>
                </a:solidFill>
                <a:latin typeface="Verdana Bold"/>
                <a:ea typeface="Verdana Bold"/>
                <a:cs typeface="Verdana Bold"/>
                <a:sym typeface="Verdana Bold"/>
              </a:rPr>
              <a:t>PLEASE WAIT FOR MICROPHONE AND SPEAK SLOWLY.</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311155" y="8239273"/>
            <a:ext cx="19490417" cy="2339311"/>
          </a:xfrm>
          <a:custGeom>
            <a:avLst/>
            <a:gdLst/>
            <a:ahLst/>
            <a:cxnLst/>
            <a:rect l="l" t="t" r="r" b="b"/>
            <a:pathLst>
              <a:path w="19490417" h="2339311">
                <a:moveTo>
                  <a:pt x="0" y="0"/>
                </a:moveTo>
                <a:lnTo>
                  <a:pt x="19490416" y="0"/>
                </a:lnTo>
                <a:lnTo>
                  <a:pt x="19490416" y="2339311"/>
                </a:lnTo>
                <a:lnTo>
                  <a:pt x="0" y="2339311"/>
                </a:lnTo>
                <a:lnTo>
                  <a:pt x="0" y="0"/>
                </a:lnTo>
                <a:close/>
              </a:path>
            </a:pathLst>
          </a:custGeom>
          <a:blipFill>
            <a:blip r:embed="rId3">
              <a:alphaModFix amt="56000"/>
            </a:blip>
            <a:stretch>
              <a:fillRect t="-10690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3" name="Freeform 3"/>
          <p:cNvSpPr/>
          <p:nvPr/>
        </p:nvSpPr>
        <p:spPr>
          <a:xfrm>
            <a:off x="7832726" y="9369672"/>
            <a:ext cx="176421" cy="176421"/>
          </a:xfrm>
          <a:custGeom>
            <a:avLst/>
            <a:gdLst/>
            <a:ahLst/>
            <a:cxnLst/>
            <a:rect l="l" t="t" r="r" b="b"/>
            <a:pathLst>
              <a:path w="176421" h="176421">
                <a:moveTo>
                  <a:pt x="0" y="0"/>
                </a:moveTo>
                <a:lnTo>
                  <a:pt x="176421" y="0"/>
                </a:lnTo>
                <a:lnTo>
                  <a:pt x="176421" y="176421"/>
                </a:lnTo>
                <a:lnTo>
                  <a:pt x="0" y="17642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4" name="TextBox 4"/>
          <p:cNvSpPr txBox="1"/>
          <p:nvPr/>
        </p:nvSpPr>
        <p:spPr>
          <a:xfrm>
            <a:off x="1028699" y="1794666"/>
            <a:ext cx="9737125" cy="2385268"/>
          </a:xfrm>
          <a:prstGeom prst="rect">
            <a:avLst/>
          </a:prstGeom>
        </p:spPr>
        <p:txBody>
          <a:bodyPr wrap="square" lIns="0" tIns="0" rIns="0" bIns="0" rtlCol="0" anchor="t">
            <a:spAutoFit/>
          </a:bodyPr>
          <a:lstStyle/>
          <a:p>
            <a:pPr marL="0" marR="0" lvl="0" indent="0" algn="l" defTabSz="914400" rtl="0" eaLnBrk="1" fontAlgn="auto" latinLnBrk="0" hangingPunct="1">
              <a:lnSpc>
                <a:spcPts val="9299"/>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9674A5"/>
                </a:solidFill>
                <a:effectLst/>
                <a:uLnTx/>
                <a:uFillTx/>
                <a:latin typeface="Verdana" panose="020B0604030504040204" pitchFamily="34" charset="0"/>
                <a:ea typeface="Verdana" panose="020B0604030504040204" pitchFamily="34" charset="0"/>
                <a:cs typeface="Verdana Bold"/>
                <a:sym typeface="Verdana Bold"/>
              </a:rPr>
              <a:t>Leading with Accountability:</a:t>
            </a:r>
          </a:p>
        </p:txBody>
      </p:sp>
      <p:sp>
        <p:nvSpPr>
          <p:cNvPr id="5" name="Freeform 5"/>
          <p:cNvSpPr>
            <a:spLocks noGrp="1" noRot="1" noMove="1" noResize="1" noEditPoints="1" noAdjustHandles="1" noChangeArrowheads="1" noChangeShapeType="1"/>
          </p:cNvSpPr>
          <p:nvPr/>
        </p:nvSpPr>
        <p:spPr>
          <a:xfrm>
            <a:off x="9434053" y="0"/>
            <a:ext cx="8853947" cy="5533717"/>
          </a:xfrm>
          <a:custGeom>
            <a:avLst/>
            <a:gdLst/>
            <a:ahLst/>
            <a:cxnLst/>
            <a:rect l="l" t="t" r="r" b="b"/>
            <a:pathLst>
              <a:path w="8853947" h="5533717">
                <a:moveTo>
                  <a:pt x="0" y="0"/>
                </a:moveTo>
                <a:lnTo>
                  <a:pt x="8853947" y="0"/>
                </a:lnTo>
                <a:lnTo>
                  <a:pt x="8853947" y="5533717"/>
                </a:lnTo>
                <a:lnTo>
                  <a:pt x="0" y="5533717"/>
                </a:lnTo>
                <a:lnTo>
                  <a:pt x="0" y="0"/>
                </a:lnTo>
                <a:close/>
              </a:path>
            </a:pathLst>
          </a:custGeom>
          <a:blipFill>
            <a:blip r:embed="rId5">
              <a:alphaModFix amt="86000"/>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6" name="Freeform 6"/>
          <p:cNvSpPr/>
          <p:nvPr/>
        </p:nvSpPr>
        <p:spPr>
          <a:xfrm>
            <a:off x="11811749" y="1185665"/>
            <a:ext cx="5101103" cy="5496259"/>
          </a:xfrm>
          <a:custGeom>
            <a:avLst/>
            <a:gdLst/>
            <a:ahLst/>
            <a:cxnLst/>
            <a:rect l="l" t="t" r="r" b="b"/>
            <a:pathLst>
              <a:path w="5101103" h="5496259">
                <a:moveTo>
                  <a:pt x="0" y="0"/>
                </a:moveTo>
                <a:lnTo>
                  <a:pt x="5101103" y="0"/>
                </a:lnTo>
                <a:lnTo>
                  <a:pt x="5101103" y="5496259"/>
                </a:lnTo>
                <a:lnTo>
                  <a:pt x="0" y="5496259"/>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7" name="TextBox 7"/>
          <p:cNvSpPr txBox="1"/>
          <p:nvPr/>
        </p:nvSpPr>
        <p:spPr>
          <a:xfrm>
            <a:off x="806858" y="9379197"/>
            <a:ext cx="7092543" cy="231492"/>
          </a:xfrm>
          <a:prstGeom prst="rect">
            <a:avLst/>
          </a:prstGeom>
        </p:spPr>
        <p:txBody>
          <a:bodyPr lIns="0" tIns="0" rIns="0" bIns="0" rtlCol="0" anchor="t">
            <a:spAutoFit/>
          </a:bodyPr>
          <a:lstStyle/>
          <a:p>
            <a:pPr marL="0" marR="0" lvl="0" indent="0" algn="l" defTabSz="914400" rtl="0" eaLnBrk="1" fontAlgn="auto" latinLnBrk="0" hangingPunct="1">
              <a:lnSpc>
                <a:spcPts val="1857"/>
              </a:lnSpc>
              <a:spcBef>
                <a:spcPts val="0"/>
              </a:spcBef>
              <a:spcAft>
                <a:spcPts val="0"/>
              </a:spcAft>
              <a:buClrTx/>
              <a:buSzTx/>
              <a:buFontTx/>
              <a:buNone/>
              <a:tabLst/>
              <a:defRPr/>
            </a:pPr>
            <a:r>
              <a:rPr kumimoji="0" lang="en-US" sz="1629" b="1" i="0" u="none" strike="noStrike" kern="1200" cap="none" spc="79" normalizeH="0" baseline="0" noProof="0" dirty="0">
                <a:ln>
                  <a:noFill/>
                </a:ln>
                <a:solidFill>
                  <a:srgbClr val="293374"/>
                </a:solidFill>
                <a:effectLst/>
                <a:uLnTx/>
                <a:uFillTx/>
                <a:latin typeface="Verdana Bold"/>
                <a:ea typeface="Verdana Bold"/>
                <a:cs typeface="Verdana Bold"/>
                <a:sym typeface="Verdana Bold"/>
              </a:rPr>
              <a:t>SOROPTIMIST INTERNATIONAL OF THE AMERICAS, INC</a:t>
            </a:r>
          </a:p>
        </p:txBody>
      </p:sp>
      <p:sp>
        <p:nvSpPr>
          <p:cNvPr id="8" name="TextBox 8"/>
          <p:cNvSpPr txBox="1"/>
          <p:nvPr/>
        </p:nvSpPr>
        <p:spPr>
          <a:xfrm>
            <a:off x="1028699" y="4232025"/>
            <a:ext cx="8853946" cy="701667"/>
          </a:xfrm>
          <a:prstGeom prst="rect">
            <a:avLst/>
          </a:prstGeom>
        </p:spPr>
        <p:txBody>
          <a:bodyPr wrap="square" lIns="0" tIns="0" rIns="0" bIns="0" rtlCol="0" anchor="t">
            <a:spAutoFit/>
          </a:bodyPr>
          <a:lstStyle/>
          <a:p>
            <a:pPr marL="0" marR="0" lvl="0" indent="0" algn="l" defTabSz="914400" rtl="0" eaLnBrk="1" fontAlgn="auto" latinLnBrk="0" hangingPunct="1">
              <a:lnSpc>
                <a:spcPts val="6299"/>
              </a:lnSpc>
              <a:spcBef>
                <a:spcPts val="0"/>
              </a:spcBef>
              <a:spcAft>
                <a:spcPts val="0"/>
              </a:spcAft>
              <a:buClrTx/>
              <a:buSzTx/>
              <a:buFontTx/>
              <a:buNone/>
              <a:tabLst/>
              <a:defRPr/>
            </a:pPr>
            <a:r>
              <a:rPr kumimoji="0" lang="en-US" sz="3600" b="0" i="1" u="none" strike="noStrike" kern="1200" cap="none" spc="0" normalizeH="0" baseline="0" noProof="0" dirty="0">
                <a:ln>
                  <a:noFill/>
                </a:ln>
                <a:solidFill>
                  <a:srgbClr val="6699D1"/>
                </a:solidFill>
                <a:effectLst/>
                <a:uLnTx/>
                <a:uFillTx/>
                <a:latin typeface="Verdana"/>
                <a:ea typeface="Verdana"/>
                <a:cs typeface="Verdana"/>
                <a:sym typeface="Verdana"/>
              </a:rPr>
              <a:t>Finance, Insurance &amp; Risk Awareness</a:t>
            </a:r>
          </a:p>
        </p:txBody>
      </p:sp>
      <p:sp>
        <p:nvSpPr>
          <p:cNvPr id="9" name="Freeform 9"/>
          <p:cNvSpPr/>
          <p:nvPr/>
        </p:nvSpPr>
        <p:spPr>
          <a:xfrm>
            <a:off x="10765825" y="6497619"/>
            <a:ext cx="6980680" cy="2603716"/>
          </a:xfrm>
          <a:custGeom>
            <a:avLst/>
            <a:gdLst/>
            <a:ahLst/>
            <a:cxnLst/>
            <a:rect l="l" t="t" r="r" b="b"/>
            <a:pathLst>
              <a:path w="6980680" h="2603716">
                <a:moveTo>
                  <a:pt x="0" y="0"/>
                </a:moveTo>
                <a:lnTo>
                  <a:pt x="6980680" y="0"/>
                </a:lnTo>
                <a:lnTo>
                  <a:pt x="6980680" y="2603716"/>
                </a:lnTo>
                <a:lnTo>
                  <a:pt x="0" y="2603716"/>
                </a:lnTo>
                <a:lnTo>
                  <a:pt x="0" y="0"/>
                </a:lnTo>
                <a:close/>
              </a:path>
            </a:pathLst>
          </a:custGeom>
          <a:blipFill>
            <a:blip r:embed="rId7"/>
            <a:stretch>
              <a:fillRect t="-19488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11" name="TextBox 10">
            <a:extLst>
              <a:ext uri="{FF2B5EF4-FFF2-40B4-BE49-F238E27FC236}">
                <a16:creationId xmlns:a16="http://schemas.microsoft.com/office/drawing/2014/main" id="{737BEA97-0DB4-F5CD-B186-D93703E66747}"/>
              </a:ext>
            </a:extLst>
          </p:cNvPr>
          <p:cNvSpPr txBox="1"/>
          <p:nvPr/>
        </p:nvSpPr>
        <p:spPr>
          <a:xfrm>
            <a:off x="1028699" y="5827270"/>
            <a:ext cx="9742714" cy="156966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6699D1"/>
                </a:solidFill>
                <a:effectLst/>
                <a:uLnTx/>
                <a:uFillTx/>
                <a:latin typeface="Effra"/>
                <a:ea typeface="+mn-ea"/>
                <a:cs typeface="+mn-cs"/>
              </a:rPr>
              <a:t>Kim Grossman, CPA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6699D1"/>
                </a:solidFill>
                <a:effectLst/>
                <a:uLnTx/>
                <a:uFillTx/>
                <a:latin typeface="Effra"/>
                <a:ea typeface="+mn-ea"/>
                <a:cs typeface="+mn-cs"/>
              </a:rPr>
              <a:t>Chief Financial Officer</a:t>
            </a:r>
          </a:p>
        </p:txBody>
      </p:sp>
    </p:spTree>
    <p:extLst>
      <p:ext uri="{BB962C8B-B14F-4D97-AF65-F5344CB8AC3E}">
        <p14:creationId xmlns:p14="http://schemas.microsoft.com/office/powerpoint/2010/main" val="160576788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38456C"/>
        </a:solidFill>
        <a:effectLst/>
      </p:bgPr>
    </p:bg>
    <p:spTree>
      <p:nvGrpSpPr>
        <p:cNvPr id="1" name=""/>
        <p:cNvGrpSpPr/>
        <p:nvPr/>
      </p:nvGrpSpPr>
      <p:grpSpPr>
        <a:xfrm>
          <a:off x="0" y="0"/>
          <a:ext cx="0" cy="0"/>
          <a:chOff x="0" y="0"/>
          <a:chExt cx="0" cy="0"/>
        </a:xfrm>
      </p:grpSpPr>
      <p:sp>
        <p:nvSpPr>
          <p:cNvPr id="5" name="Freeform 5"/>
          <p:cNvSpPr>
            <a:spLocks noGrp="1" noRot="1" noMove="1" noResize="1" noEditPoints="1" noAdjustHandles="1" noChangeArrowheads="1" noChangeShapeType="1"/>
          </p:cNvSpPr>
          <p:nvPr/>
        </p:nvSpPr>
        <p:spPr>
          <a:xfrm>
            <a:off x="-2312472" y="5143500"/>
            <a:ext cx="10479102" cy="5296313"/>
          </a:xfrm>
          <a:custGeom>
            <a:avLst/>
            <a:gdLst/>
            <a:ahLst/>
            <a:cxnLst/>
            <a:rect l="l" t="t" r="r" b="b"/>
            <a:pathLst>
              <a:path w="10479102" h="5296313">
                <a:moveTo>
                  <a:pt x="0" y="0"/>
                </a:moveTo>
                <a:lnTo>
                  <a:pt x="10479102" y="0"/>
                </a:lnTo>
                <a:lnTo>
                  <a:pt x="10479102" y="5296313"/>
                </a:lnTo>
                <a:lnTo>
                  <a:pt x="0" y="5296313"/>
                </a:lnTo>
                <a:lnTo>
                  <a:pt x="0" y="0"/>
                </a:lnTo>
                <a:close/>
              </a:path>
            </a:pathLst>
          </a:custGeom>
          <a:blipFill>
            <a:blip r:embed="rId3">
              <a:alphaModFix amt="4000"/>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7" name="TextBox 7"/>
          <p:cNvSpPr txBox="1"/>
          <p:nvPr/>
        </p:nvSpPr>
        <p:spPr>
          <a:xfrm>
            <a:off x="152400" y="2933700"/>
            <a:ext cx="10986434" cy="5257850"/>
          </a:xfrm>
          <a:prstGeom prst="rect">
            <a:avLst/>
          </a:prstGeom>
        </p:spPr>
        <p:txBody>
          <a:bodyPr wrap="square" lIns="0" tIns="0" rIns="0" bIns="0" rtlCol="0" anchor="t">
            <a:spAutoFit/>
          </a:bodyPr>
          <a:lstStyle/>
          <a:p>
            <a:pPr marL="626109" marR="0" lvl="1" indent="-313054" algn="l" defTabSz="914400" rtl="0" eaLnBrk="1" fontAlgn="auto" latinLnBrk="0" hangingPunct="1">
              <a:lnSpc>
                <a:spcPts val="4059"/>
              </a:lnSpc>
              <a:spcBef>
                <a:spcPts val="0"/>
              </a:spcBef>
              <a:spcAft>
                <a:spcPts val="0"/>
              </a:spcAft>
              <a:buClrTx/>
              <a:buSzTx/>
              <a:buFont typeface="Arial"/>
              <a:buChar char="•"/>
              <a:tabLst/>
              <a:defRPr/>
            </a:pPr>
            <a:r>
              <a:rPr kumimoji="0" lang="en-US" sz="4200" b="0" i="0" u="none" strike="noStrike" kern="1200" cap="none" spc="0" normalizeH="0" baseline="0" noProof="0" dirty="0">
                <a:ln>
                  <a:noFill/>
                </a:ln>
                <a:solidFill>
                  <a:srgbClr val="FFFFFF"/>
                </a:solidFill>
                <a:effectLst/>
                <a:uLnTx/>
                <a:uFillTx/>
                <a:latin typeface="Verdana"/>
                <a:ea typeface="Verdana"/>
                <a:cs typeface="Verdana"/>
                <a:sym typeface="Verdana"/>
              </a:rPr>
              <a:t>Kim Grossman, CFO</a:t>
            </a:r>
          </a:p>
          <a:p>
            <a:pPr marL="626109" marR="0" lvl="1" indent="-313054" algn="l" defTabSz="914400" rtl="0" eaLnBrk="1" fontAlgn="auto" latinLnBrk="0" hangingPunct="1">
              <a:lnSpc>
                <a:spcPts val="4059"/>
              </a:lnSpc>
              <a:spcBef>
                <a:spcPts val="0"/>
              </a:spcBef>
              <a:spcAft>
                <a:spcPts val="0"/>
              </a:spcAft>
              <a:buClrTx/>
              <a:buSzTx/>
              <a:buFont typeface="Arial"/>
              <a:buChar char="•"/>
              <a:tabLst/>
              <a:defRPr/>
            </a:pPr>
            <a:endParaRPr kumimoji="0" lang="en-US" sz="4200" b="0" i="0" u="none" strike="noStrike" kern="1200" cap="none" spc="0" normalizeH="0" baseline="0" noProof="0" dirty="0">
              <a:ln>
                <a:noFill/>
              </a:ln>
              <a:solidFill>
                <a:srgbClr val="FFFFFF"/>
              </a:solidFill>
              <a:effectLst/>
              <a:uLnTx/>
              <a:uFillTx/>
              <a:latin typeface="Verdana"/>
              <a:ea typeface="Verdana"/>
              <a:cs typeface="Verdana"/>
              <a:sym typeface="Verdana"/>
            </a:endParaRPr>
          </a:p>
          <a:p>
            <a:pPr marL="626109" marR="0" lvl="1" indent="-313054" algn="l" defTabSz="914400" rtl="0" eaLnBrk="1" fontAlgn="auto" latinLnBrk="0" hangingPunct="1">
              <a:lnSpc>
                <a:spcPts val="4059"/>
              </a:lnSpc>
              <a:spcBef>
                <a:spcPts val="0"/>
              </a:spcBef>
              <a:spcAft>
                <a:spcPts val="0"/>
              </a:spcAft>
              <a:buClrTx/>
              <a:buSzTx/>
              <a:buFont typeface="Arial"/>
              <a:buChar char="•"/>
              <a:tabLst/>
              <a:defRPr/>
            </a:pPr>
            <a:endParaRPr kumimoji="0" lang="en-US" sz="4200" b="0" i="0" u="none" strike="noStrike" kern="1200" cap="none" spc="0" normalizeH="0" baseline="0" noProof="0" dirty="0">
              <a:ln>
                <a:noFill/>
              </a:ln>
              <a:solidFill>
                <a:srgbClr val="FFFFFF"/>
              </a:solidFill>
              <a:effectLst/>
              <a:uLnTx/>
              <a:uFillTx/>
              <a:latin typeface="Verdana"/>
              <a:ea typeface="Verdana"/>
              <a:cs typeface="Verdana"/>
              <a:sym typeface="Verdana"/>
            </a:endParaRPr>
          </a:p>
          <a:p>
            <a:pPr marL="626109" marR="0" lvl="1" indent="-313054" algn="l" defTabSz="914400" rtl="0" eaLnBrk="1" fontAlgn="auto" latinLnBrk="0" hangingPunct="1">
              <a:lnSpc>
                <a:spcPts val="4059"/>
              </a:lnSpc>
              <a:spcBef>
                <a:spcPts val="0"/>
              </a:spcBef>
              <a:spcAft>
                <a:spcPts val="0"/>
              </a:spcAft>
              <a:buClrTx/>
              <a:buSzTx/>
              <a:buFont typeface="Arial"/>
              <a:buChar char="•"/>
              <a:tabLst/>
              <a:defRPr/>
            </a:pPr>
            <a:r>
              <a:rPr kumimoji="0" lang="en-US" sz="4200" b="0" i="0" u="none" strike="noStrike" kern="1200" cap="none" spc="0" normalizeH="0" baseline="0" noProof="0" dirty="0">
                <a:ln>
                  <a:noFill/>
                </a:ln>
                <a:solidFill>
                  <a:srgbClr val="FFFFFF"/>
                </a:solidFill>
                <a:effectLst/>
                <a:uLnTx/>
                <a:uFillTx/>
                <a:latin typeface="Verdana"/>
                <a:ea typeface="Verdana"/>
                <a:cs typeface="Verdana"/>
                <a:sym typeface="Verdana"/>
              </a:rPr>
              <a:t>U.S. Certified Public Accountant (CPA)</a:t>
            </a:r>
          </a:p>
          <a:p>
            <a:pPr marL="626109" marR="0" lvl="1" indent="-313054" algn="l" defTabSz="914400" rtl="0" eaLnBrk="1" fontAlgn="auto" latinLnBrk="0" hangingPunct="1">
              <a:lnSpc>
                <a:spcPts val="4059"/>
              </a:lnSpc>
              <a:spcBef>
                <a:spcPts val="0"/>
              </a:spcBef>
              <a:spcAft>
                <a:spcPts val="0"/>
              </a:spcAft>
              <a:buClrTx/>
              <a:buSzTx/>
              <a:buFont typeface="Arial"/>
              <a:buChar char="•"/>
              <a:tabLst/>
              <a:defRPr/>
            </a:pPr>
            <a:endParaRPr kumimoji="0" lang="en-US" sz="4200" b="0" i="0" u="none" strike="noStrike" kern="1200" cap="none" spc="0" normalizeH="0" baseline="0" noProof="0" dirty="0">
              <a:ln>
                <a:noFill/>
              </a:ln>
              <a:solidFill>
                <a:srgbClr val="FFFFFF"/>
              </a:solidFill>
              <a:effectLst/>
              <a:uLnTx/>
              <a:uFillTx/>
              <a:latin typeface="Verdana"/>
              <a:ea typeface="Verdana"/>
              <a:cs typeface="Verdana"/>
              <a:sym typeface="Verdana"/>
            </a:endParaRPr>
          </a:p>
          <a:p>
            <a:pPr marL="626109" marR="0" lvl="1" indent="-313054" algn="l" defTabSz="914400" rtl="0" eaLnBrk="1" fontAlgn="auto" latinLnBrk="0" hangingPunct="1">
              <a:lnSpc>
                <a:spcPts val="4059"/>
              </a:lnSpc>
              <a:spcBef>
                <a:spcPts val="0"/>
              </a:spcBef>
              <a:spcAft>
                <a:spcPts val="0"/>
              </a:spcAft>
              <a:buClrTx/>
              <a:buSzTx/>
              <a:buFont typeface="Arial"/>
              <a:buChar char="•"/>
              <a:tabLst/>
              <a:defRPr/>
            </a:pPr>
            <a:endParaRPr kumimoji="0" lang="en-US" sz="4200" b="0" i="0" u="none" strike="noStrike" kern="1200" cap="none" spc="0" normalizeH="0" baseline="0" noProof="0" dirty="0">
              <a:ln>
                <a:noFill/>
              </a:ln>
              <a:solidFill>
                <a:srgbClr val="FFFFFF"/>
              </a:solidFill>
              <a:effectLst/>
              <a:uLnTx/>
              <a:uFillTx/>
              <a:latin typeface="Verdana"/>
              <a:ea typeface="Verdana"/>
              <a:cs typeface="Verdana"/>
              <a:sym typeface="Verdana"/>
            </a:endParaRPr>
          </a:p>
          <a:p>
            <a:pPr marL="626109" marR="0" lvl="1" indent="-313054" algn="l" defTabSz="914400" rtl="0" eaLnBrk="1" fontAlgn="auto" latinLnBrk="0" hangingPunct="1">
              <a:lnSpc>
                <a:spcPts val="4059"/>
              </a:lnSpc>
              <a:spcBef>
                <a:spcPts val="0"/>
              </a:spcBef>
              <a:spcAft>
                <a:spcPts val="0"/>
              </a:spcAft>
              <a:buClrTx/>
              <a:buSzTx/>
              <a:buFont typeface="Arial"/>
              <a:buChar char="•"/>
              <a:tabLst/>
              <a:defRPr/>
            </a:pPr>
            <a:r>
              <a:rPr kumimoji="0" lang="en-US" sz="4200" b="0" i="0" u="none" strike="noStrike" kern="1200" cap="none" spc="0" normalizeH="0" baseline="0" noProof="0" dirty="0">
                <a:ln>
                  <a:noFill/>
                </a:ln>
                <a:solidFill>
                  <a:srgbClr val="FFFFFF"/>
                </a:solidFill>
                <a:effectLst/>
                <a:uLnTx/>
                <a:uFillTx/>
                <a:latin typeface="Verdana"/>
                <a:ea typeface="Verdana"/>
                <a:cs typeface="Verdana"/>
                <a:sym typeface="Verdana"/>
              </a:rPr>
              <a:t>Experience </a:t>
            </a:r>
          </a:p>
          <a:p>
            <a:pPr marL="626109" marR="0" lvl="1" indent="-313054" algn="l" defTabSz="914400" rtl="0" eaLnBrk="1" fontAlgn="auto" latinLnBrk="0" hangingPunct="1">
              <a:lnSpc>
                <a:spcPts val="4059"/>
              </a:lnSpc>
              <a:spcBef>
                <a:spcPts val="0"/>
              </a:spcBef>
              <a:spcAft>
                <a:spcPts val="0"/>
              </a:spcAft>
              <a:buClrTx/>
              <a:buSzTx/>
              <a:buFont typeface="Arial"/>
              <a:buChar char="•"/>
              <a:tabLst/>
              <a:defRPr/>
            </a:pPr>
            <a:endParaRPr kumimoji="0" lang="en-US" sz="4200" b="0" i="0" u="none" strike="noStrike" kern="1200" cap="none" spc="0" normalizeH="0" baseline="0" noProof="0" dirty="0">
              <a:ln>
                <a:noFill/>
              </a:ln>
              <a:solidFill>
                <a:srgbClr val="FFFFFF"/>
              </a:solidFill>
              <a:effectLst/>
              <a:uLnTx/>
              <a:uFillTx/>
              <a:latin typeface="Verdana"/>
              <a:ea typeface="Verdana"/>
              <a:cs typeface="Verdana"/>
              <a:sym typeface="Verdana"/>
            </a:endParaRPr>
          </a:p>
          <a:p>
            <a:pPr marL="626109" marR="0" lvl="1" indent="-313054" algn="l" defTabSz="914400" rtl="0" eaLnBrk="1" fontAlgn="auto" latinLnBrk="0" hangingPunct="1">
              <a:lnSpc>
                <a:spcPts val="4059"/>
              </a:lnSpc>
              <a:spcBef>
                <a:spcPts val="0"/>
              </a:spcBef>
              <a:spcAft>
                <a:spcPts val="0"/>
              </a:spcAft>
              <a:buClrTx/>
              <a:buSzTx/>
              <a:buFont typeface="Arial"/>
              <a:buChar char="•"/>
              <a:tabLst/>
              <a:defRPr/>
            </a:pPr>
            <a:endParaRPr kumimoji="0" lang="en-US" sz="4200" b="0" i="0" u="none" strike="noStrike" kern="1200" cap="none" spc="0" normalizeH="0" baseline="0" noProof="0" dirty="0">
              <a:ln>
                <a:noFill/>
              </a:ln>
              <a:solidFill>
                <a:srgbClr val="FFFFFF"/>
              </a:solidFill>
              <a:effectLst/>
              <a:uLnTx/>
              <a:uFillTx/>
              <a:latin typeface="Verdana"/>
              <a:ea typeface="Verdana"/>
              <a:cs typeface="Verdana"/>
              <a:sym typeface="Verdana"/>
            </a:endParaRPr>
          </a:p>
          <a:p>
            <a:pPr marL="626109" marR="0" lvl="1" indent="-313054" algn="l" defTabSz="914400" rtl="0" eaLnBrk="1" fontAlgn="auto" latinLnBrk="0" hangingPunct="1">
              <a:lnSpc>
                <a:spcPts val="4059"/>
              </a:lnSpc>
              <a:spcBef>
                <a:spcPts val="0"/>
              </a:spcBef>
              <a:spcAft>
                <a:spcPts val="0"/>
              </a:spcAft>
              <a:buClrTx/>
              <a:buSzTx/>
              <a:buFont typeface="Arial"/>
              <a:buChar char="•"/>
              <a:tabLst/>
              <a:defRPr/>
            </a:pPr>
            <a:r>
              <a:rPr kumimoji="0" lang="en-US" sz="4200" b="0" i="0" u="none" strike="noStrike" kern="1200" cap="none" spc="0" normalizeH="0" baseline="0" noProof="0" dirty="0">
                <a:ln>
                  <a:noFill/>
                </a:ln>
                <a:solidFill>
                  <a:srgbClr val="FFFFFF"/>
                </a:solidFill>
                <a:effectLst/>
                <a:uLnTx/>
                <a:uFillTx/>
                <a:latin typeface="Verdana"/>
                <a:ea typeface="Verdana"/>
                <a:cs typeface="Verdana"/>
                <a:sym typeface="Verdana"/>
              </a:rPr>
              <a:t>Member of SIAHQ Executive Team</a:t>
            </a:r>
          </a:p>
        </p:txBody>
      </p:sp>
      <p:sp>
        <p:nvSpPr>
          <p:cNvPr id="8" name="TextBox 8"/>
          <p:cNvSpPr txBox="1"/>
          <p:nvPr/>
        </p:nvSpPr>
        <p:spPr>
          <a:xfrm>
            <a:off x="533400" y="1211842"/>
            <a:ext cx="8936221" cy="1000274"/>
          </a:xfrm>
          <a:prstGeom prst="rect">
            <a:avLst/>
          </a:prstGeom>
        </p:spPr>
        <p:txBody>
          <a:bodyPr lIns="0" tIns="0" rIns="0" bIns="0" rtlCol="0" anchor="t">
            <a:spAutoFit/>
          </a:bodyPr>
          <a:lstStyle/>
          <a:p>
            <a:pPr marL="0" marR="0" lvl="0" indent="0" algn="just" defTabSz="914400" rtl="0" eaLnBrk="1" fontAlgn="auto" latinLnBrk="0" hangingPunct="1">
              <a:lnSpc>
                <a:spcPts val="7799"/>
              </a:lnSpc>
              <a:spcBef>
                <a:spcPts val="0"/>
              </a:spcBef>
              <a:spcAft>
                <a:spcPts val="0"/>
              </a:spcAft>
              <a:buClrTx/>
              <a:buSzTx/>
              <a:buFontTx/>
              <a:buNone/>
              <a:tabLst/>
              <a:defRPr/>
            </a:pPr>
            <a:r>
              <a:rPr kumimoji="0" lang="en-US" sz="6500" b="1" i="0" u="none" strike="noStrike" kern="1200" cap="none" spc="0" normalizeH="0" baseline="0" noProof="0" dirty="0">
                <a:ln>
                  <a:noFill/>
                </a:ln>
                <a:solidFill>
                  <a:srgbClr val="FFFFFF"/>
                </a:solidFill>
                <a:effectLst/>
                <a:uLnTx/>
                <a:uFillTx/>
                <a:latin typeface="Verdana Bold"/>
                <a:ea typeface="Verdana Bold"/>
                <a:cs typeface="Verdana Bold"/>
                <a:sym typeface="Verdana Bold"/>
              </a:rPr>
              <a:t>Introduction</a:t>
            </a:r>
          </a:p>
        </p:txBody>
      </p:sp>
      <p:sp>
        <p:nvSpPr>
          <p:cNvPr id="4" name="Freeform 4"/>
          <p:cNvSpPr/>
          <p:nvPr/>
        </p:nvSpPr>
        <p:spPr>
          <a:xfrm>
            <a:off x="15697200" y="9486900"/>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42742003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eeform 26"/>
          <p:cNvSpPr>
            <a:spLocks noGrp="1" noRot="1" noMove="1" noResize="1" noEditPoints="1" noAdjustHandles="1" noChangeArrowheads="1" noChangeShapeType="1"/>
          </p:cNvSpPr>
          <p:nvPr/>
        </p:nvSpPr>
        <p:spPr>
          <a:xfrm rot="4750473">
            <a:off x="11618103" y="4778278"/>
            <a:ext cx="7956807" cy="6966368"/>
          </a:xfrm>
          <a:custGeom>
            <a:avLst/>
            <a:gdLst/>
            <a:ahLst/>
            <a:cxnLst/>
            <a:rect l="l" t="t" r="r" b="b"/>
            <a:pathLst>
              <a:path w="7956807" h="6966368">
                <a:moveTo>
                  <a:pt x="0" y="0"/>
                </a:moveTo>
                <a:lnTo>
                  <a:pt x="7956807" y="0"/>
                </a:lnTo>
                <a:lnTo>
                  <a:pt x="7956807" y="6966368"/>
                </a:lnTo>
                <a:lnTo>
                  <a:pt x="0" y="6966368"/>
                </a:lnTo>
                <a:lnTo>
                  <a:pt x="0" y="0"/>
                </a:lnTo>
                <a:close/>
              </a:path>
            </a:pathLst>
          </a:custGeom>
          <a:blipFill>
            <a:blip r:embed="rId3">
              <a:alphaModFix amt="50000"/>
            </a:blip>
            <a:stretch>
              <a:fillRect l="-112996" b="-5204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27" name="Freeform 27"/>
          <p:cNvSpPr>
            <a:spLocks noGrp="1" noRot="1" noMove="1" noResize="1" noEditPoints="1" noAdjustHandles="1" noChangeArrowheads="1" noChangeShapeType="1"/>
          </p:cNvSpPr>
          <p:nvPr/>
        </p:nvSpPr>
        <p:spPr>
          <a:xfrm>
            <a:off x="11080833" y="-606752"/>
            <a:ext cx="7956807" cy="6966368"/>
          </a:xfrm>
          <a:custGeom>
            <a:avLst/>
            <a:gdLst/>
            <a:ahLst/>
            <a:cxnLst/>
            <a:rect l="l" t="t" r="r" b="b"/>
            <a:pathLst>
              <a:path w="7956807" h="6966368">
                <a:moveTo>
                  <a:pt x="0" y="0"/>
                </a:moveTo>
                <a:lnTo>
                  <a:pt x="7956807" y="0"/>
                </a:lnTo>
                <a:lnTo>
                  <a:pt x="7956807" y="6966368"/>
                </a:lnTo>
                <a:lnTo>
                  <a:pt x="0" y="6966368"/>
                </a:lnTo>
                <a:lnTo>
                  <a:pt x="0" y="0"/>
                </a:lnTo>
                <a:close/>
              </a:path>
            </a:pathLst>
          </a:custGeom>
          <a:blipFill>
            <a:blip r:embed="rId3">
              <a:alphaModFix amt="50000"/>
            </a:blip>
            <a:stretch>
              <a:fillRect l="-112996" b="-5204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grpSp>
        <p:nvGrpSpPr>
          <p:cNvPr id="2" name="Group 2"/>
          <p:cNvGrpSpPr/>
          <p:nvPr/>
        </p:nvGrpSpPr>
        <p:grpSpPr>
          <a:xfrm rot="5400000">
            <a:off x="1369991" y="3805710"/>
            <a:ext cx="500647" cy="438066"/>
            <a:chOff x="0" y="0"/>
            <a:chExt cx="812800" cy="711200"/>
          </a:xfrm>
        </p:grpSpPr>
        <p:sp>
          <p:nvSpPr>
            <p:cNvPr id="3" name="Freeform 3"/>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6699D1">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4" name="TextBox 4"/>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grpSp>
      <p:grpSp>
        <p:nvGrpSpPr>
          <p:cNvPr id="5" name="Group 5"/>
          <p:cNvGrpSpPr/>
          <p:nvPr/>
        </p:nvGrpSpPr>
        <p:grpSpPr>
          <a:xfrm rot="5400000">
            <a:off x="7408343" y="3857145"/>
            <a:ext cx="500647" cy="438066"/>
            <a:chOff x="0" y="0"/>
            <a:chExt cx="812800" cy="711200"/>
          </a:xfrm>
        </p:grpSpPr>
        <p:sp>
          <p:nvSpPr>
            <p:cNvPr id="6" name="Freeform 6"/>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6699D1">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7" name="TextBox 7"/>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grpSp>
      <p:grpSp>
        <p:nvGrpSpPr>
          <p:cNvPr id="8" name="Group 8"/>
          <p:cNvGrpSpPr/>
          <p:nvPr/>
        </p:nvGrpSpPr>
        <p:grpSpPr>
          <a:xfrm rot="5400000">
            <a:off x="1424460" y="5272677"/>
            <a:ext cx="500647" cy="438066"/>
            <a:chOff x="0" y="0"/>
            <a:chExt cx="812800" cy="711200"/>
          </a:xfrm>
        </p:grpSpPr>
        <p:sp>
          <p:nvSpPr>
            <p:cNvPr id="9" name="Freeform 9"/>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9674A5">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10" name="TextBox 10"/>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grpSp>
      <p:grpSp>
        <p:nvGrpSpPr>
          <p:cNvPr id="11" name="Group 11"/>
          <p:cNvGrpSpPr/>
          <p:nvPr/>
        </p:nvGrpSpPr>
        <p:grpSpPr>
          <a:xfrm rot="5400000">
            <a:off x="7381210" y="5350903"/>
            <a:ext cx="500647" cy="438066"/>
            <a:chOff x="0" y="0"/>
            <a:chExt cx="812800" cy="711200"/>
          </a:xfrm>
        </p:grpSpPr>
        <p:sp>
          <p:nvSpPr>
            <p:cNvPr id="12" name="Freeform 12"/>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9674A5">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13" name="TextBox 13"/>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grpSp>
      <p:grpSp>
        <p:nvGrpSpPr>
          <p:cNvPr id="14" name="Group 14"/>
          <p:cNvGrpSpPr/>
          <p:nvPr/>
        </p:nvGrpSpPr>
        <p:grpSpPr>
          <a:xfrm rot="5400000">
            <a:off x="1523509" y="7696686"/>
            <a:ext cx="500647" cy="438066"/>
            <a:chOff x="0" y="0"/>
            <a:chExt cx="812800" cy="711200"/>
          </a:xfrm>
        </p:grpSpPr>
        <p:sp>
          <p:nvSpPr>
            <p:cNvPr id="15" name="Freeform 15"/>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DB5E5A">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16" name="TextBox 16"/>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grpSp>
      <p:grpSp>
        <p:nvGrpSpPr>
          <p:cNvPr id="23" name="Group 23"/>
          <p:cNvGrpSpPr/>
          <p:nvPr/>
        </p:nvGrpSpPr>
        <p:grpSpPr>
          <a:xfrm rot="5400000">
            <a:off x="7408342" y="7656713"/>
            <a:ext cx="500647" cy="438066"/>
            <a:chOff x="0" y="0"/>
            <a:chExt cx="812800" cy="711200"/>
          </a:xfrm>
        </p:grpSpPr>
        <p:sp>
          <p:nvSpPr>
            <p:cNvPr id="24" name="Freeform 24"/>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DB5E5A">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25" name="TextBox 25"/>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grpSp>
      <p:sp>
        <p:nvSpPr>
          <p:cNvPr id="28" name="TextBox 28"/>
          <p:cNvSpPr txBox="1"/>
          <p:nvPr/>
        </p:nvSpPr>
        <p:spPr>
          <a:xfrm>
            <a:off x="2232952" y="3616305"/>
            <a:ext cx="4816156" cy="625749"/>
          </a:xfrm>
          <a:prstGeom prst="rect">
            <a:avLst/>
          </a:prstGeom>
        </p:spPr>
        <p:txBody>
          <a:bodyPr lIns="0" tIns="0" rIns="0" bIns="0" rtlCol="0" anchor="t">
            <a:spAutoFit/>
          </a:bodyPr>
          <a:lstStyle/>
          <a:p>
            <a:pPr marL="0" marR="0" lvl="0" indent="0" algn="l" defTabSz="914400" rtl="0" eaLnBrk="1" fontAlgn="auto" latinLnBrk="0" hangingPunct="1">
              <a:lnSpc>
                <a:spcPts val="5400"/>
              </a:lnSpc>
              <a:spcBef>
                <a:spcPts val="0"/>
              </a:spcBef>
              <a:spcAft>
                <a:spcPts val="0"/>
              </a:spcAft>
              <a:buClrTx/>
              <a:buSzTx/>
              <a:buFontTx/>
              <a:buNone/>
              <a:tabLst/>
              <a:defRPr/>
            </a:pPr>
            <a:r>
              <a:rPr kumimoji="0" lang="en-US" sz="4000" b="0" i="0" u="none" strike="noStrike" kern="1200" cap="none" spc="0" normalizeH="0" baseline="0" noProof="0">
                <a:ln>
                  <a:noFill/>
                </a:ln>
                <a:solidFill>
                  <a:srgbClr val="000000"/>
                </a:solidFill>
                <a:effectLst/>
                <a:uLnTx/>
                <a:uFillTx/>
                <a:latin typeface="Verdana"/>
                <a:ea typeface="Verdana"/>
                <a:cs typeface="Verdana"/>
                <a:sym typeface="Verdana"/>
              </a:rPr>
              <a:t>Introduction</a:t>
            </a:r>
          </a:p>
        </p:txBody>
      </p:sp>
      <p:sp>
        <p:nvSpPr>
          <p:cNvPr id="29" name="TextBox 29"/>
          <p:cNvSpPr txBox="1"/>
          <p:nvPr/>
        </p:nvSpPr>
        <p:spPr>
          <a:xfrm>
            <a:off x="8271306" y="3667740"/>
            <a:ext cx="5206680" cy="1231106"/>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0000"/>
                </a:solidFill>
                <a:effectLst/>
                <a:uLnTx/>
                <a:uFillTx/>
                <a:latin typeface="Verdana"/>
                <a:ea typeface="Verdana"/>
                <a:cs typeface="Verdana"/>
                <a:sym typeface="Verdana"/>
              </a:rPr>
              <a:t>Financial Reporting Requirements</a:t>
            </a:r>
          </a:p>
        </p:txBody>
      </p:sp>
      <p:sp>
        <p:nvSpPr>
          <p:cNvPr id="30" name="TextBox 30"/>
          <p:cNvSpPr txBox="1"/>
          <p:nvPr/>
        </p:nvSpPr>
        <p:spPr>
          <a:xfrm>
            <a:off x="2208119" y="5159081"/>
            <a:ext cx="4816156" cy="1846659"/>
          </a:xfrm>
          <a:prstGeom prst="rect">
            <a:avLst/>
          </a:prstGeom>
        </p:spPr>
        <p:txBody>
          <a:bodyPr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0000"/>
                </a:solidFill>
                <a:effectLst/>
                <a:uLnTx/>
                <a:uFillTx/>
                <a:latin typeface="Verdana"/>
                <a:ea typeface="Verdana"/>
                <a:cs typeface="Verdana"/>
                <a:sym typeface="Verdana"/>
              </a:rPr>
              <a:t>Financial Oversight &amp; Governance</a:t>
            </a:r>
          </a:p>
        </p:txBody>
      </p:sp>
      <p:sp>
        <p:nvSpPr>
          <p:cNvPr id="31" name="TextBox 31"/>
          <p:cNvSpPr txBox="1"/>
          <p:nvPr/>
        </p:nvSpPr>
        <p:spPr>
          <a:xfrm>
            <a:off x="8265417" y="5202018"/>
            <a:ext cx="5978095" cy="1318246"/>
          </a:xfrm>
          <a:prstGeom prst="rect">
            <a:avLst/>
          </a:prstGeom>
        </p:spPr>
        <p:txBody>
          <a:bodyPr wrap="square" lIns="0" tIns="0" rIns="0" bIns="0" rtlCol="0" anchor="t">
            <a:spAutoFit/>
          </a:bodyPr>
          <a:lstStyle/>
          <a:p>
            <a:pPr marL="0" marR="0" lvl="0" indent="0" algn="l" defTabSz="914400" rtl="0" eaLnBrk="1" fontAlgn="auto" latinLnBrk="0" hangingPunct="1">
              <a:lnSpc>
                <a:spcPts val="5400"/>
              </a:lnSpc>
              <a:spcBef>
                <a:spcPts val="0"/>
              </a:spcBef>
              <a:spcAft>
                <a:spcPts val="0"/>
              </a:spcAft>
              <a:buClrTx/>
              <a:buSzTx/>
              <a:buFontTx/>
              <a:buNone/>
              <a:tabLst/>
              <a:defRPr/>
            </a:pPr>
            <a:r>
              <a:rPr kumimoji="0" lang="en-US" sz="4000" b="0" i="0" u="none" strike="noStrike" kern="1200" cap="none" spc="0" normalizeH="0" baseline="0" noProof="0">
                <a:ln>
                  <a:noFill/>
                </a:ln>
                <a:solidFill>
                  <a:srgbClr val="000000"/>
                </a:solidFill>
                <a:effectLst/>
                <a:uLnTx/>
                <a:uFillTx/>
                <a:latin typeface="Verdana"/>
                <a:ea typeface="Verdana"/>
                <a:cs typeface="Verdana"/>
                <a:sym typeface="Verdana"/>
              </a:rPr>
              <a:t>Financial Tools and Resources</a:t>
            </a:r>
          </a:p>
        </p:txBody>
      </p:sp>
      <p:sp>
        <p:nvSpPr>
          <p:cNvPr id="32" name="TextBox 32"/>
          <p:cNvSpPr txBox="1"/>
          <p:nvPr/>
        </p:nvSpPr>
        <p:spPr>
          <a:xfrm>
            <a:off x="2208119" y="7540293"/>
            <a:ext cx="4816156" cy="625749"/>
          </a:xfrm>
          <a:prstGeom prst="rect">
            <a:avLst/>
          </a:prstGeom>
        </p:spPr>
        <p:txBody>
          <a:bodyPr lIns="0" tIns="0" rIns="0" bIns="0" rtlCol="0" anchor="t">
            <a:spAutoFit/>
          </a:bodyPr>
          <a:lstStyle/>
          <a:p>
            <a:pPr marL="0" marR="0" lvl="0" indent="0" algn="l" defTabSz="914400" rtl="0" eaLnBrk="1" fontAlgn="auto" latinLnBrk="0" hangingPunct="1">
              <a:lnSpc>
                <a:spcPts val="5400"/>
              </a:lnSpc>
              <a:spcBef>
                <a:spcPts val="0"/>
              </a:spcBef>
              <a:spcAft>
                <a:spcPts val="0"/>
              </a:spcAft>
              <a:buClrTx/>
              <a:buSzTx/>
              <a:buFontTx/>
              <a:buNone/>
              <a:tabLst/>
              <a:defRPr/>
            </a:pPr>
            <a:r>
              <a:rPr kumimoji="0" lang="en-US" sz="4000" b="0" i="0" u="none" strike="noStrike" kern="1200" cap="none" spc="0" normalizeH="0" baseline="0" noProof="0">
                <a:ln>
                  <a:noFill/>
                </a:ln>
                <a:solidFill>
                  <a:srgbClr val="000000"/>
                </a:solidFill>
                <a:effectLst/>
                <a:uLnTx/>
                <a:uFillTx/>
                <a:latin typeface="Verdana"/>
                <a:ea typeface="Verdana"/>
                <a:cs typeface="Verdana"/>
                <a:sym typeface="Verdana"/>
              </a:rPr>
              <a:t>Financial Controls</a:t>
            </a:r>
          </a:p>
        </p:txBody>
      </p:sp>
      <p:sp>
        <p:nvSpPr>
          <p:cNvPr id="35" name="TextBox 35"/>
          <p:cNvSpPr txBox="1"/>
          <p:nvPr/>
        </p:nvSpPr>
        <p:spPr>
          <a:xfrm>
            <a:off x="8271305" y="7550489"/>
            <a:ext cx="4903239" cy="1231106"/>
          </a:xfrm>
          <a:prstGeom prst="rect">
            <a:avLst/>
          </a:prstGeom>
        </p:spPr>
        <p:txBody>
          <a:bodyPr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0000"/>
                </a:solidFill>
                <a:effectLst/>
                <a:uLnTx/>
                <a:uFillTx/>
                <a:latin typeface="Verdana"/>
                <a:ea typeface="Verdana"/>
                <a:cs typeface="Verdana"/>
                <a:sym typeface="Verdana"/>
              </a:rPr>
              <a:t>Risk Management &amp; Insurance</a:t>
            </a:r>
          </a:p>
        </p:txBody>
      </p:sp>
      <p:sp>
        <p:nvSpPr>
          <p:cNvPr id="36" name="TextBox 36"/>
          <p:cNvSpPr txBox="1"/>
          <p:nvPr/>
        </p:nvSpPr>
        <p:spPr>
          <a:xfrm>
            <a:off x="1401281" y="1905148"/>
            <a:ext cx="5131034" cy="946150"/>
          </a:xfrm>
          <a:prstGeom prst="rect">
            <a:avLst/>
          </a:prstGeom>
        </p:spPr>
        <p:txBody>
          <a:bodyPr lIns="0" tIns="0" rIns="0" bIns="0" rtlCol="0" anchor="t">
            <a:spAutoFit/>
          </a:bodyPr>
          <a:lstStyle/>
          <a:p>
            <a:pPr marL="0" marR="0" lvl="0" indent="0" algn="l" defTabSz="914400" rtl="0" eaLnBrk="1" fontAlgn="auto" latinLnBrk="0" hangingPunct="1">
              <a:lnSpc>
                <a:spcPts val="7475"/>
              </a:lnSpc>
              <a:spcBef>
                <a:spcPts val="0"/>
              </a:spcBef>
              <a:spcAft>
                <a:spcPts val="0"/>
              </a:spcAft>
              <a:buClrTx/>
              <a:buSzTx/>
              <a:buFontTx/>
              <a:buNone/>
              <a:tabLst/>
              <a:defRPr/>
            </a:pPr>
            <a:r>
              <a:rPr kumimoji="0" lang="en-US" sz="6500" b="1" i="0" u="none" strike="noStrike" kern="1200" cap="none" spc="0" normalizeH="0" baseline="0" noProof="0">
                <a:ln>
                  <a:noFill/>
                </a:ln>
                <a:solidFill>
                  <a:srgbClr val="9674A5"/>
                </a:solidFill>
                <a:effectLst/>
                <a:uLnTx/>
                <a:uFillTx/>
                <a:latin typeface="Verdana Bold"/>
                <a:ea typeface="Verdana Bold"/>
                <a:cs typeface="Verdana Bold"/>
                <a:sym typeface="Verdana Bold"/>
              </a:rPr>
              <a:t>Agenda</a:t>
            </a:r>
          </a:p>
        </p:txBody>
      </p:sp>
      <p:sp>
        <p:nvSpPr>
          <p:cNvPr id="37" name="Freeform 37"/>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l="-198" r="-19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68888486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3"/>
                </a:ext>
              </a:extLst>
            </a:blip>
            <a:stretch>
              <a:fillRect l="-151" r="-15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3" name="Freeform 3"/>
          <p:cNvSpPr>
            <a:spLocks noGrp="1" noRot="1" noMove="1" noResize="1" noEditPoints="1" noAdjustHandles="1" noChangeArrowheads="1" noChangeShapeType="1"/>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6" name="Freeform 6"/>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7" name="TextBox 7"/>
          <p:cNvSpPr txBox="1"/>
          <p:nvPr/>
        </p:nvSpPr>
        <p:spPr>
          <a:xfrm>
            <a:off x="990792" y="3740448"/>
            <a:ext cx="9167134" cy="3265189"/>
          </a:xfrm>
          <a:prstGeom prst="rect">
            <a:avLst/>
          </a:prstGeom>
        </p:spPr>
        <p:txBody>
          <a:bodyPr wrap="square" lIns="0" tIns="0" rIns="0" bIns="0" rtlCol="0" anchor="t">
            <a:spAutoFit/>
          </a:bodyPr>
          <a:lstStyle/>
          <a:p>
            <a:pPr marL="457200" marR="0" lvl="0" indent="-457200" algn="l" defTabSz="914400" rtl="0" eaLnBrk="1" fontAlgn="auto" latinLnBrk="0" hangingPunct="1">
              <a:lnSpc>
                <a:spcPts val="3640"/>
              </a:lnSpc>
              <a:spcBef>
                <a:spcPts val="0"/>
              </a:spcBef>
              <a:spcAft>
                <a:spcPts val="0"/>
              </a:spcAft>
              <a:buClrTx/>
              <a:buSzTx/>
              <a:buFont typeface="Arial" panose="020B0604020202020204" pitchFamily="34" charset="0"/>
              <a:buChar char="•"/>
              <a:tabLst/>
              <a:defRPr/>
            </a:pPr>
            <a:r>
              <a:rPr kumimoji="0" lang="en-US" sz="4400" b="0" i="0" u="none" strike="noStrike" kern="1200" cap="none" spc="0" normalizeH="0" baseline="0" noProof="0">
                <a:ln>
                  <a:noFill/>
                </a:ln>
                <a:solidFill>
                  <a:srgbClr val="000000"/>
                </a:solidFill>
                <a:effectLst/>
                <a:uLnTx/>
                <a:uFillTx/>
                <a:latin typeface="Calibri"/>
                <a:ea typeface="Calibri"/>
                <a:cs typeface="Calibri"/>
                <a:sym typeface="Verdana"/>
              </a:rPr>
              <a:t>Region Roadmap – financial alignment</a:t>
            </a:r>
            <a:endParaRPr kumimoji="0" lang="en-US" sz="4400" b="0" i="0" u="none" strike="noStrike" kern="1200" cap="none" spc="0" normalizeH="0" baseline="0" noProof="0">
              <a:ln>
                <a:noFill/>
              </a:ln>
              <a:solidFill>
                <a:srgbClr val="000000"/>
              </a:solidFill>
              <a:effectLst/>
              <a:uLnTx/>
              <a:uFillTx/>
              <a:latin typeface="Calibri"/>
              <a:ea typeface="Calibri"/>
              <a:cs typeface="Calibri"/>
            </a:endParaRPr>
          </a:p>
          <a:p>
            <a:pPr marL="0" marR="0" lvl="0" indent="0" algn="l" defTabSz="914400" rtl="0" eaLnBrk="1" fontAlgn="auto" latinLnBrk="0" hangingPunct="1">
              <a:lnSpc>
                <a:spcPts val="3640"/>
              </a:lnSpc>
              <a:spcBef>
                <a:spcPts val="0"/>
              </a:spcBef>
              <a:spcAft>
                <a:spcPts val="0"/>
              </a:spcAft>
              <a:buClrTx/>
              <a:buSzTx/>
              <a:buFontTx/>
              <a:buNone/>
              <a:tabLst/>
              <a:defRPr/>
            </a:pPr>
            <a:endParaRPr kumimoji="0" lang="en-US" sz="4400" b="0" i="0" u="none" strike="noStrike" kern="1200" cap="none" spc="0" normalizeH="0" baseline="0" noProof="0">
              <a:ln>
                <a:noFill/>
              </a:ln>
              <a:solidFill>
                <a:srgbClr val="000000"/>
              </a:solidFill>
              <a:effectLst/>
              <a:uLnTx/>
              <a:uFillTx/>
              <a:latin typeface="Calibri"/>
              <a:ea typeface="Calibri"/>
              <a:cs typeface="Calibri"/>
            </a:endParaRPr>
          </a:p>
          <a:p>
            <a:pPr marL="457200" marR="0" lvl="0" indent="-457200" algn="l" defTabSz="914400" rtl="0" eaLnBrk="1" fontAlgn="auto" latinLnBrk="0" hangingPunct="1">
              <a:lnSpc>
                <a:spcPts val="3640"/>
              </a:lnSpc>
              <a:spcBef>
                <a:spcPts val="0"/>
              </a:spcBef>
              <a:spcAft>
                <a:spcPts val="0"/>
              </a:spcAft>
              <a:buClrTx/>
              <a:buSzTx/>
              <a:buFont typeface="Arial" panose="020B0604020202020204" pitchFamily="34" charset="0"/>
              <a:buChar char="•"/>
              <a:tabLst/>
              <a:defRPr/>
            </a:pPr>
            <a:r>
              <a:rPr kumimoji="0" lang="en-US" sz="4400" b="0" i="0" u="none" strike="noStrike" kern="1200" cap="none" spc="0" normalizeH="0" baseline="0" noProof="0">
                <a:ln>
                  <a:noFill/>
                </a:ln>
                <a:solidFill>
                  <a:srgbClr val="000000"/>
                </a:solidFill>
                <a:effectLst/>
                <a:uLnTx/>
                <a:uFillTx/>
                <a:latin typeface="Calibri"/>
                <a:ea typeface="Calibri"/>
                <a:cs typeface="Calibri"/>
                <a:sym typeface="Verdana"/>
              </a:rPr>
              <a:t>Mission-focused region spending</a:t>
            </a:r>
            <a:endParaRPr kumimoji="0" lang="en-US" sz="4400" b="0" i="0" u="none" strike="noStrike" kern="1200" cap="none" spc="0" normalizeH="0" baseline="0" noProof="0">
              <a:ln>
                <a:noFill/>
              </a:ln>
              <a:solidFill>
                <a:srgbClr val="000000"/>
              </a:solidFill>
              <a:effectLst/>
              <a:uLnTx/>
              <a:uFillTx/>
              <a:latin typeface="Calibri"/>
              <a:ea typeface="Calibri"/>
              <a:cs typeface="Calibri"/>
            </a:endParaRPr>
          </a:p>
          <a:p>
            <a:pPr marL="0" marR="0" lvl="0" indent="0" algn="l" defTabSz="914400" rtl="0" eaLnBrk="1" fontAlgn="auto" latinLnBrk="0" hangingPunct="1">
              <a:lnSpc>
                <a:spcPts val="3640"/>
              </a:lnSpc>
              <a:spcBef>
                <a:spcPts val="0"/>
              </a:spcBef>
              <a:spcAft>
                <a:spcPts val="0"/>
              </a:spcAft>
              <a:buClrTx/>
              <a:buSzTx/>
              <a:buFontTx/>
              <a:buNone/>
              <a:tabLst/>
              <a:defRPr/>
            </a:pPr>
            <a:endParaRPr kumimoji="0" lang="en-US" sz="4400" b="0" i="0" u="none" strike="noStrike" kern="1200" cap="none" spc="0" normalizeH="0" baseline="0" noProof="0">
              <a:ln>
                <a:noFill/>
              </a:ln>
              <a:solidFill>
                <a:srgbClr val="000000"/>
              </a:solidFill>
              <a:effectLst/>
              <a:uLnTx/>
              <a:uFillTx/>
              <a:latin typeface="Calibri"/>
              <a:ea typeface="Calibri"/>
              <a:cs typeface="Calibri"/>
            </a:endParaRPr>
          </a:p>
          <a:p>
            <a:pPr marL="457200" marR="0" lvl="0" indent="-457200" algn="l" defTabSz="914400" rtl="0" eaLnBrk="1" fontAlgn="auto" latinLnBrk="0" hangingPunct="1">
              <a:lnSpc>
                <a:spcPts val="3640"/>
              </a:lnSpc>
              <a:spcBef>
                <a:spcPts val="0"/>
              </a:spcBef>
              <a:spcAft>
                <a:spcPts val="0"/>
              </a:spcAft>
              <a:buClrTx/>
              <a:buSzTx/>
              <a:buFont typeface="Arial" panose="020B0604020202020204" pitchFamily="34" charset="0"/>
              <a:buChar char="•"/>
              <a:tabLst/>
              <a:defRPr/>
            </a:pPr>
            <a:r>
              <a:rPr kumimoji="0" lang="en-US" sz="4000" b="0" i="0" u="none" strike="noStrike" kern="1200" cap="none" spc="0" normalizeH="0" baseline="0" noProof="0">
                <a:ln>
                  <a:noFill/>
                </a:ln>
                <a:solidFill>
                  <a:srgbClr val="000000"/>
                </a:solidFill>
                <a:effectLst/>
                <a:uLnTx/>
                <a:uFillTx/>
                <a:latin typeface="Calibri"/>
                <a:ea typeface="Calibri"/>
                <a:cs typeface="Calibri"/>
                <a:sym typeface="Verdana"/>
              </a:rPr>
              <a:t>Timely</a:t>
            </a:r>
            <a:r>
              <a:rPr kumimoji="0" lang="en-US" sz="4400" b="0" i="0" u="none" strike="noStrike" kern="1200" cap="none" spc="0" normalizeH="0" baseline="0" noProof="0">
                <a:ln>
                  <a:noFill/>
                </a:ln>
                <a:solidFill>
                  <a:srgbClr val="000000"/>
                </a:solidFill>
                <a:effectLst/>
                <a:uLnTx/>
                <a:uFillTx/>
                <a:latin typeface="Calibri"/>
                <a:ea typeface="Calibri"/>
                <a:cs typeface="Calibri"/>
                <a:sym typeface="Verdana"/>
              </a:rPr>
              <a:t> submission of financial reports</a:t>
            </a:r>
            <a:endParaRPr kumimoji="0" lang="en-US" sz="4400" b="0" i="0" u="none" strike="noStrike" kern="1200" cap="none" spc="0" normalizeH="0" baseline="0" noProof="0">
              <a:ln>
                <a:noFill/>
              </a:ln>
              <a:solidFill>
                <a:srgbClr val="000000"/>
              </a:solidFill>
              <a:effectLst/>
              <a:uLnTx/>
              <a:uFillTx/>
              <a:latin typeface="Calibri"/>
              <a:ea typeface="Calibri"/>
              <a:cs typeface="Calibri"/>
            </a:endParaRPr>
          </a:p>
          <a:p>
            <a:pPr marL="0" marR="0" lvl="0" indent="0" algn="l" defTabSz="914400" rtl="0" eaLnBrk="1" fontAlgn="auto" latinLnBrk="0" hangingPunct="1">
              <a:lnSpc>
                <a:spcPts val="3640"/>
              </a:lnSpc>
              <a:spcBef>
                <a:spcPts val="0"/>
              </a:spcBef>
              <a:spcAft>
                <a:spcPts val="0"/>
              </a:spcAft>
              <a:buClrTx/>
              <a:buSzTx/>
              <a:buFontTx/>
              <a:buNone/>
              <a:tabLst/>
              <a:defRPr/>
            </a:pPr>
            <a:endParaRPr kumimoji="0" lang="en-US" sz="4400" b="0" i="0" u="none" strike="noStrike" kern="1200" cap="none" spc="0" normalizeH="0" baseline="0" noProof="0">
              <a:ln>
                <a:noFill/>
              </a:ln>
              <a:solidFill>
                <a:srgbClr val="000000"/>
              </a:solidFill>
              <a:effectLst/>
              <a:uLnTx/>
              <a:uFillTx/>
              <a:latin typeface="Calibri"/>
              <a:ea typeface="Calibri"/>
              <a:cs typeface="Calibri"/>
            </a:endParaRPr>
          </a:p>
          <a:p>
            <a:pPr marL="457200" marR="0" lvl="0" indent="-457200" algn="l" defTabSz="914400" rtl="0" eaLnBrk="1" fontAlgn="auto" latinLnBrk="0" hangingPunct="1">
              <a:lnSpc>
                <a:spcPts val="3640"/>
              </a:lnSpc>
              <a:spcBef>
                <a:spcPts val="0"/>
              </a:spcBef>
              <a:spcAft>
                <a:spcPts val="0"/>
              </a:spcAft>
              <a:buClrTx/>
              <a:buSzTx/>
              <a:buFont typeface="Arial" panose="020B0604020202020204" pitchFamily="34" charset="0"/>
              <a:buChar char="•"/>
              <a:tabLst/>
              <a:defRPr/>
            </a:pPr>
            <a:r>
              <a:rPr kumimoji="0" lang="en-US" sz="4400" b="0" i="0" u="none" strike="noStrike" kern="1200" cap="none" spc="0" normalizeH="0" baseline="0" noProof="0">
                <a:ln>
                  <a:noFill/>
                </a:ln>
                <a:solidFill>
                  <a:srgbClr val="000000"/>
                </a:solidFill>
                <a:effectLst/>
                <a:uLnTx/>
                <a:uFillTx/>
                <a:latin typeface="Calibri"/>
                <a:ea typeface="Calibri"/>
                <a:cs typeface="Calibri"/>
                <a:sym typeface="Verdana"/>
              </a:rPr>
              <a:t>Appropriate insurance coverage</a:t>
            </a:r>
            <a:endParaRPr kumimoji="0" lang="en-US" sz="4400" b="0" i="0" u="none" strike="noStrike" kern="1200" cap="none" spc="0" normalizeH="0" baseline="0" noProof="0">
              <a:ln>
                <a:noFill/>
              </a:ln>
              <a:solidFill>
                <a:srgbClr val="000000"/>
              </a:solidFill>
              <a:effectLst/>
              <a:uLnTx/>
              <a:uFillTx/>
              <a:latin typeface="Calibri"/>
              <a:ea typeface="Calibri"/>
              <a:cs typeface="Calibri"/>
            </a:endParaRPr>
          </a:p>
        </p:txBody>
      </p:sp>
      <p:sp>
        <p:nvSpPr>
          <p:cNvPr id="8" name="TextBox 8"/>
          <p:cNvSpPr txBox="1"/>
          <p:nvPr/>
        </p:nvSpPr>
        <p:spPr>
          <a:xfrm>
            <a:off x="766598" y="851275"/>
            <a:ext cx="9901401" cy="2000548"/>
          </a:xfrm>
          <a:prstGeom prst="rect">
            <a:avLst/>
          </a:prstGeom>
        </p:spPr>
        <p:txBody>
          <a:bodyPr wrap="square" lIns="0" tIns="0" rIns="0" bIns="0" rtlCol="0" anchor="t">
            <a:spAutoFit/>
          </a:bodyPr>
          <a:lstStyle/>
          <a:p>
            <a:pPr marL="0" marR="0" lvl="0" indent="0" algn="l" defTabSz="914400" rtl="0" eaLnBrk="1" fontAlgn="auto" latinLnBrk="0" hangingPunct="1">
              <a:lnSpc>
                <a:spcPts val="7799"/>
              </a:lnSpc>
              <a:spcBef>
                <a:spcPts val="0"/>
              </a:spcBef>
              <a:spcAft>
                <a:spcPts val="0"/>
              </a:spcAft>
              <a:buClrTx/>
              <a:buSzTx/>
              <a:buFontTx/>
              <a:buNone/>
              <a:tabLst/>
              <a:defRPr/>
            </a:pPr>
            <a:r>
              <a:rPr kumimoji="0" lang="en-US" sz="6500" b="1" i="0" u="none" strike="noStrike" kern="1200" cap="none" spc="0" normalizeH="0" baseline="0" noProof="0">
                <a:ln>
                  <a:noFill/>
                </a:ln>
                <a:solidFill>
                  <a:srgbClr val="9674A5"/>
                </a:solidFill>
                <a:effectLst/>
                <a:uLnTx/>
                <a:uFillTx/>
                <a:latin typeface="Verdana Bold"/>
                <a:ea typeface="Verdana Bold"/>
                <a:cs typeface="Verdana Bold"/>
                <a:sym typeface="Verdana Bold"/>
              </a:rPr>
              <a:t>Financial Oversight &amp; Governance</a:t>
            </a:r>
          </a:p>
        </p:txBody>
      </p:sp>
      <p:pic>
        <p:nvPicPr>
          <p:cNvPr id="9" name="Picture 8" descr="A person smiling with her arms crossed  AI-generated content may be incorrect.">
            <a:extLst>
              <a:ext uri="{FF2B5EF4-FFF2-40B4-BE49-F238E27FC236}">
                <a16:creationId xmlns:a16="http://schemas.microsoft.com/office/drawing/2014/main" id="{FF15F393-C3BD-7375-7C79-CCFE7A87462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57926" y="1739900"/>
            <a:ext cx="6819900" cy="6807200"/>
          </a:xfrm>
          <a:prstGeom prst="ellipse">
            <a:avLst/>
          </a:prstGeom>
          <a:solidFill>
            <a:schemeClr val="bg1"/>
          </a:solidFill>
          <a:ln w="152400">
            <a:solidFill>
              <a:schemeClr val="bg1"/>
            </a:solidFill>
          </a:ln>
        </p:spPr>
      </p:pic>
    </p:spTree>
    <p:extLst>
      <p:ext uri="{BB962C8B-B14F-4D97-AF65-F5344CB8AC3E}">
        <p14:creationId xmlns:p14="http://schemas.microsoft.com/office/powerpoint/2010/main" val="23705832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9674A5"/>
        </a:solidFill>
        <a:effectLst/>
      </p:bgPr>
    </p:bg>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2113825" y="-245708"/>
            <a:ext cx="17800143" cy="11370798"/>
          </a:xfrm>
          <a:custGeom>
            <a:avLst/>
            <a:gdLst/>
            <a:ahLst/>
            <a:cxnLst/>
            <a:rect l="l" t="t" r="r" b="b"/>
            <a:pathLst>
              <a:path w="17800143" h="11370798">
                <a:moveTo>
                  <a:pt x="0" y="0"/>
                </a:moveTo>
                <a:lnTo>
                  <a:pt x="17800143" y="0"/>
                </a:lnTo>
                <a:lnTo>
                  <a:pt x="17800143" y="11370797"/>
                </a:lnTo>
                <a:lnTo>
                  <a:pt x="0" y="11370797"/>
                </a:lnTo>
                <a:lnTo>
                  <a:pt x="0" y="0"/>
                </a:lnTo>
                <a:close/>
              </a:path>
            </a:pathLst>
          </a:custGeom>
          <a:blipFill>
            <a:blip r:embed="rId3">
              <a:alphaModFix amt="7999"/>
            </a:blip>
            <a:stretch>
              <a:fillRect l="-1104" r="-110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5" name="Freeform 5"/>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7" name="TextBox 7"/>
          <p:cNvSpPr txBox="1"/>
          <p:nvPr/>
        </p:nvSpPr>
        <p:spPr>
          <a:xfrm>
            <a:off x="740984" y="2944924"/>
            <a:ext cx="10106488" cy="5787610"/>
          </a:xfrm>
          <a:prstGeom prst="rect">
            <a:avLst/>
          </a:prstGeom>
        </p:spPr>
        <p:txBody>
          <a:bodyPr lIns="0" tIns="0" rIns="0" bIns="0" rtlCol="0" anchor="t">
            <a:spAutoFit/>
          </a:bodyPr>
          <a:lstStyle/>
          <a:p>
            <a:pPr marL="625475" marR="0" lvl="1" indent="-312420" algn="l" defTabSz="914400" rtl="0" eaLnBrk="1" fontAlgn="auto" latinLnBrk="0" hangingPunct="1">
              <a:lnSpc>
                <a:spcPts val="4059"/>
              </a:lnSpc>
              <a:spcBef>
                <a:spcPts val="0"/>
              </a:spcBef>
              <a:spcAft>
                <a:spcPts val="0"/>
              </a:spcAft>
              <a:buClrTx/>
              <a:buSzTx/>
              <a:buFont typeface="Arial"/>
              <a:buChar char="•"/>
              <a:tabLst/>
              <a:defRPr/>
            </a:pPr>
            <a:r>
              <a:rPr kumimoji="0" lang="en-US" sz="4000" b="0" i="0" u="none" strike="noStrike" kern="1200" cap="none" spc="0" normalizeH="0" baseline="0" noProof="0">
                <a:ln>
                  <a:noFill/>
                </a:ln>
                <a:solidFill>
                  <a:srgbClr val="FFFFFF"/>
                </a:solidFill>
                <a:effectLst/>
                <a:uLnTx/>
                <a:uFillTx/>
                <a:latin typeface="Calibri"/>
                <a:ea typeface="Calibri"/>
                <a:cs typeface="Calibri"/>
                <a:sym typeface="Verdana"/>
              </a:rPr>
              <a:t>Good transfer of duties</a:t>
            </a:r>
            <a:endParaRPr kumimoji="0" lang="en-US" sz="4000" b="0" i="0" u="none" strike="noStrike" kern="1200" cap="none" spc="0" normalizeH="0" baseline="0" noProof="0">
              <a:ln>
                <a:noFill/>
              </a:ln>
              <a:solidFill>
                <a:srgbClr val="FFFFFF"/>
              </a:solidFill>
              <a:effectLst/>
              <a:uLnTx/>
              <a:uFillTx/>
              <a:latin typeface="Calibri"/>
              <a:ea typeface="Calibri"/>
              <a:cs typeface="Calibri"/>
            </a:endParaRPr>
          </a:p>
          <a:p>
            <a:pPr marL="625475" marR="0" lvl="1" indent="-312420" algn="l" defTabSz="914400" rtl="0" eaLnBrk="1" fontAlgn="auto" latinLnBrk="0" hangingPunct="1">
              <a:lnSpc>
                <a:spcPts val="4059"/>
              </a:lnSpc>
              <a:spcBef>
                <a:spcPts val="0"/>
              </a:spcBef>
              <a:spcAft>
                <a:spcPts val="0"/>
              </a:spcAft>
              <a:buClrTx/>
              <a:buSzTx/>
              <a:buFont typeface="Arial"/>
              <a:buChar char="•"/>
              <a:tabLst/>
              <a:defRPr/>
            </a:pPr>
            <a:endParaRPr kumimoji="0" lang="en-US" sz="4000" b="0" i="0" u="none" strike="noStrike" kern="1200" cap="none" spc="0" normalizeH="0" baseline="0" noProof="0">
              <a:ln>
                <a:noFill/>
              </a:ln>
              <a:solidFill>
                <a:srgbClr val="FFFFFF"/>
              </a:solidFill>
              <a:effectLst/>
              <a:uLnTx/>
              <a:uFillTx/>
              <a:latin typeface="Calibri"/>
              <a:ea typeface="Calibri"/>
              <a:cs typeface="Calibri"/>
            </a:endParaRPr>
          </a:p>
          <a:p>
            <a:pPr marL="625475" marR="0" lvl="1" indent="-312420" algn="l" defTabSz="914400" rtl="0" eaLnBrk="1" fontAlgn="auto" latinLnBrk="0" hangingPunct="1">
              <a:lnSpc>
                <a:spcPts val="4059"/>
              </a:lnSpc>
              <a:spcBef>
                <a:spcPts val="0"/>
              </a:spcBef>
              <a:spcAft>
                <a:spcPts val="0"/>
              </a:spcAft>
              <a:buClrTx/>
              <a:buSzTx/>
              <a:buFont typeface="Arial"/>
              <a:buChar char="•"/>
              <a:tabLst/>
              <a:defRPr/>
            </a:pPr>
            <a:r>
              <a:rPr kumimoji="0" lang="en-US" sz="4000" b="0" i="0" u="none" strike="noStrike" kern="1200" cap="none" spc="0" normalizeH="0" baseline="0" noProof="0">
                <a:ln>
                  <a:noFill/>
                </a:ln>
                <a:solidFill>
                  <a:srgbClr val="FFFFFF"/>
                </a:solidFill>
                <a:effectLst/>
                <a:uLnTx/>
                <a:uFillTx/>
                <a:latin typeface="Calibri"/>
                <a:ea typeface="Calibri"/>
                <a:cs typeface="Calibri"/>
                <a:sym typeface="Verdana"/>
              </a:rPr>
              <a:t>Written financial policies and procedures</a:t>
            </a:r>
            <a:endParaRPr kumimoji="0" lang="en-US" sz="4000" b="0" i="0" u="none" strike="noStrike" kern="1200" cap="none" spc="0" normalizeH="0" baseline="0" noProof="0">
              <a:ln>
                <a:noFill/>
              </a:ln>
              <a:solidFill>
                <a:srgbClr val="FFFFFF"/>
              </a:solidFill>
              <a:effectLst/>
              <a:uLnTx/>
              <a:uFillTx/>
              <a:latin typeface="Calibri"/>
              <a:ea typeface="Calibri"/>
              <a:cs typeface="Calibri"/>
            </a:endParaRPr>
          </a:p>
          <a:p>
            <a:pPr marL="625475" marR="0" lvl="1" indent="-312420" algn="l" defTabSz="914400" rtl="0" eaLnBrk="1" fontAlgn="auto" latinLnBrk="0" hangingPunct="1">
              <a:lnSpc>
                <a:spcPts val="4059"/>
              </a:lnSpc>
              <a:spcBef>
                <a:spcPts val="0"/>
              </a:spcBef>
              <a:spcAft>
                <a:spcPts val="0"/>
              </a:spcAft>
              <a:buClrTx/>
              <a:buSzTx/>
              <a:buFont typeface="Arial"/>
              <a:buChar char="•"/>
              <a:tabLst/>
              <a:defRPr/>
            </a:pPr>
            <a:endParaRPr kumimoji="0" lang="en-US" sz="4000" b="0" i="0" u="none" strike="noStrike" kern="1200" cap="none" spc="0" normalizeH="0" baseline="0" noProof="0">
              <a:ln>
                <a:noFill/>
              </a:ln>
              <a:solidFill>
                <a:srgbClr val="FFFFFF"/>
              </a:solidFill>
              <a:effectLst/>
              <a:uLnTx/>
              <a:uFillTx/>
              <a:latin typeface="Calibri"/>
              <a:ea typeface="Calibri"/>
              <a:cs typeface="Calibri"/>
            </a:endParaRPr>
          </a:p>
          <a:p>
            <a:pPr marL="625475" marR="0" lvl="1" indent="-312420" algn="l" defTabSz="914400" rtl="0" eaLnBrk="1" fontAlgn="auto" latinLnBrk="0" hangingPunct="1">
              <a:lnSpc>
                <a:spcPts val="4059"/>
              </a:lnSpc>
              <a:spcBef>
                <a:spcPts val="0"/>
              </a:spcBef>
              <a:spcAft>
                <a:spcPts val="0"/>
              </a:spcAft>
              <a:buClrTx/>
              <a:buSzTx/>
              <a:buFont typeface="Arial"/>
              <a:buChar char="•"/>
              <a:tabLst/>
              <a:defRPr/>
            </a:pPr>
            <a:r>
              <a:rPr kumimoji="0" lang="en-US" sz="4000" b="0" i="0" u="none" strike="noStrike" kern="1200" cap="none" spc="0" normalizeH="0" baseline="0" noProof="0">
                <a:ln>
                  <a:noFill/>
                </a:ln>
                <a:solidFill>
                  <a:srgbClr val="FFFFFF"/>
                </a:solidFill>
                <a:effectLst/>
                <a:uLnTx/>
                <a:uFillTx/>
                <a:latin typeface="Calibri"/>
                <a:ea typeface="Calibri"/>
                <a:cs typeface="Calibri"/>
                <a:sym typeface="Verdana"/>
              </a:rPr>
              <a:t>Clearly defined roles</a:t>
            </a:r>
            <a:endParaRPr kumimoji="0" lang="en-US" sz="4000" b="0" i="0" u="none" strike="noStrike" kern="1200" cap="none" spc="0" normalizeH="0" baseline="0" noProof="0">
              <a:ln>
                <a:noFill/>
              </a:ln>
              <a:solidFill>
                <a:srgbClr val="FFFFFF"/>
              </a:solidFill>
              <a:effectLst/>
              <a:uLnTx/>
              <a:uFillTx/>
              <a:latin typeface="Calibri"/>
              <a:ea typeface="Calibri"/>
              <a:cs typeface="Calibri"/>
            </a:endParaRPr>
          </a:p>
          <a:p>
            <a:pPr marL="625475" marR="0" lvl="1" indent="-312420" algn="l" defTabSz="914400" rtl="0" eaLnBrk="1" fontAlgn="auto" latinLnBrk="0" hangingPunct="1">
              <a:lnSpc>
                <a:spcPts val="4059"/>
              </a:lnSpc>
              <a:spcBef>
                <a:spcPts val="0"/>
              </a:spcBef>
              <a:spcAft>
                <a:spcPts val="0"/>
              </a:spcAft>
              <a:buClrTx/>
              <a:buSzTx/>
              <a:buFont typeface="Arial"/>
              <a:buChar char="•"/>
              <a:tabLst/>
              <a:defRPr/>
            </a:pPr>
            <a:endParaRPr kumimoji="0" lang="en-US" sz="4000" b="0" i="0" u="none" strike="noStrike" kern="1200" cap="none" spc="0" normalizeH="0" baseline="0" noProof="0">
              <a:ln>
                <a:noFill/>
              </a:ln>
              <a:solidFill>
                <a:srgbClr val="FFFFFF"/>
              </a:solidFill>
              <a:effectLst/>
              <a:uLnTx/>
              <a:uFillTx/>
              <a:latin typeface="Calibri"/>
              <a:ea typeface="Calibri"/>
              <a:cs typeface="Calibri"/>
            </a:endParaRPr>
          </a:p>
          <a:p>
            <a:pPr marL="625475" marR="0" lvl="1" indent="-312420" algn="l" defTabSz="914400" rtl="0" eaLnBrk="1" fontAlgn="auto" latinLnBrk="0" hangingPunct="1">
              <a:lnSpc>
                <a:spcPts val="4059"/>
              </a:lnSpc>
              <a:spcBef>
                <a:spcPts val="0"/>
              </a:spcBef>
              <a:spcAft>
                <a:spcPts val="0"/>
              </a:spcAft>
              <a:buClrTx/>
              <a:buSzTx/>
              <a:buFont typeface="Arial"/>
              <a:buChar char="•"/>
              <a:tabLst/>
              <a:defRPr/>
            </a:pPr>
            <a:r>
              <a:rPr kumimoji="0" lang="en-US" sz="4000" b="0" i="0" u="none" strike="noStrike" kern="1200" cap="none" spc="0" normalizeH="0" baseline="0" noProof="0">
                <a:ln>
                  <a:noFill/>
                </a:ln>
                <a:solidFill>
                  <a:srgbClr val="FFFFFF"/>
                </a:solidFill>
                <a:effectLst/>
                <a:uLnTx/>
                <a:uFillTx/>
                <a:latin typeface="Calibri"/>
                <a:ea typeface="Calibri"/>
                <a:cs typeface="Calibri"/>
                <a:sym typeface="Verdana"/>
              </a:rPr>
              <a:t>Annual Budget – development &amp; monitoring</a:t>
            </a:r>
            <a:endParaRPr kumimoji="0" lang="en-US" sz="4000" b="0" i="0" u="none" strike="noStrike" kern="1200" cap="none" spc="0" normalizeH="0" baseline="0" noProof="0">
              <a:ln>
                <a:noFill/>
              </a:ln>
              <a:solidFill>
                <a:srgbClr val="FFFFFF"/>
              </a:solidFill>
              <a:effectLst/>
              <a:uLnTx/>
              <a:uFillTx/>
              <a:latin typeface="Calibri"/>
              <a:ea typeface="Calibri"/>
              <a:cs typeface="Calibri"/>
            </a:endParaRPr>
          </a:p>
          <a:p>
            <a:pPr marL="625475" marR="0" lvl="1" indent="-312420" algn="l" defTabSz="914400" rtl="0" eaLnBrk="1" fontAlgn="auto" latinLnBrk="0" hangingPunct="1">
              <a:lnSpc>
                <a:spcPts val="4059"/>
              </a:lnSpc>
              <a:spcBef>
                <a:spcPts val="0"/>
              </a:spcBef>
              <a:spcAft>
                <a:spcPts val="0"/>
              </a:spcAft>
              <a:buClrTx/>
              <a:buSzTx/>
              <a:buFont typeface="Arial"/>
              <a:buChar char="•"/>
              <a:tabLst/>
              <a:defRPr/>
            </a:pPr>
            <a:endParaRPr kumimoji="0" lang="en-US" sz="4000" b="0" i="0" u="none" strike="noStrike" kern="1200" cap="none" spc="0" normalizeH="0" baseline="0" noProof="0">
              <a:ln>
                <a:noFill/>
              </a:ln>
              <a:solidFill>
                <a:srgbClr val="FFFFFF"/>
              </a:solidFill>
              <a:effectLst/>
              <a:uLnTx/>
              <a:uFillTx/>
              <a:latin typeface="Calibri"/>
              <a:ea typeface="Calibri"/>
              <a:cs typeface="Calibri"/>
            </a:endParaRPr>
          </a:p>
          <a:p>
            <a:pPr marL="625475" marR="0" lvl="1" indent="-312420" algn="l" defTabSz="914400" rtl="0" eaLnBrk="1" fontAlgn="auto" latinLnBrk="0" hangingPunct="1">
              <a:lnSpc>
                <a:spcPts val="4059"/>
              </a:lnSpc>
              <a:spcBef>
                <a:spcPts val="0"/>
              </a:spcBef>
              <a:spcAft>
                <a:spcPts val="0"/>
              </a:spcAft>
              <a:buClrTx/>
              <a:buSzTx/>
              <a:buFont typeface="Arial"/>
              <a:buChar char="•"/>
              <a:tabLst/>
              <a:defRPr/>
            </a:pPr>
            <a:r>
              <a:rPr kumimoji="0" lang="en-US" sz="4000" b="0" i="0" u="none" strike="noStrike" kern="1200" cap="none" spc="0" normalizeH="0" baseline="0" noProof="0">
                <a:ln>
                  <a:noFill/>
                </a:ln>
                <a:solidFill>
                  <a:srgbClr val="FFFFFF"/>
                </a:solidFill>
                <a:effectLst/>
                <a:uLnTx/>
                <a:uFillTx/>
                <a:latin typeface="Calibri"/>
                <a:ea typeface="Calibri"/>
                <a:cs typeface="Calibri"/>
                <a:sym typeface="Verdana"/>
              </a:rPr>
              <a:t>Timely and accurate reporting</a:t>
            </a:r>
            <a:endParaRPr kumimoji="0" lang="en-US" sz="4000" b="0" i="0" u="none" strike="noStrike" kern="1200" cap="none" spc="0" normalizeH="0" baseline="0" noProof="0">
              <a:ln>
                <a:noFill/>
              </a:ln>
              <a:solidFill>
                <a:srgbClr val="FFFFFF"/>
              </a:solidFill>
              <a:effectLst/>
              <a:uLnTx/>
              <a:uFillTx/>
              <a:latin typeface="Calibri"/>
              <a:ea typeface="Calibri"/>
              <a:cs typeface="Calibri"/>
            </a:endParaRPr>
          </a:p>
          <a:p>
            <a:pPr marL="625475" marR="0" lvl="1" indent="-312420" algn="l" defTabSz="914400" rtl="0" eaLnBrk="1" fontAlgn="auto" latinLnBrk="0" hangingPunct="1">
              <a:lnSpc>
                <a:spcPts val="4059"/>
              </a:lnSpc>
              <a:spcBef>
                <a:spcPts val="0"/>
              </a:spcBef>
              <a:spcAft>
                <a:spcPts val="0"/>
              </a:spcAft>
              <a:buClrTx/>
              <a:buSzTx/>
              <a:buFont typeface="Arial"/>
              <a:buChar char="•"/>
              <a:tabLst/>
              <a:defRPr/>
            </a:pPr>
            <a:endParaRPr kumimoji="0" lang="en-US" sz="4000" b="0" i="0" u="none" strike="noStrike" kern="1200" cap="none" spc="0" normalizeH="0" baseline="0" noProof="0">
              <a:ln>
                <a:noFill/>
              </a:ln>
              <a:solidFill>
                <a:srgbClr val="FFFFFF"/>
              </a:solidFill>
              <a:effectLst/>
              <a:uLnTx/>
              <a:uFillTx/>
              <a:latin typeface="Calibri"/>
              <a:ea typeface="Calibri"/>
              <a:cs typeface="Calibri"/>
            </a:endParaRPr>
          </a:p>
          <a:p>
            <a:pPr marL="625475" marR="0" lvl="1" indent="-312420" algn="l" defTabSz="914400" rtl="0" eaLnBrk="1" fontAlgn="auto" latinLnBrk="0" hangingPunct="1">
              <a:lnSpc>
                <a:spcPts val="4059"/>
              </a:lnSpc>
              <a:spcBef>
                <a:spcPts val="0"/>
              </a:spcBef>
              <a:spcAft>
                <a:spcPts val="0"/>
              </a:spcAft>
              <a:buClrTx/>
              <a:buSzTx/>
              <a:buFont typeface="Arial"/>
              <a:buChar char="•"/>
              <a:tabLst/>
              <a:defRPr/>
            </a:pPr>
            <a:r>
              <a:rPr kumimoji="0" lang="en-US" sz="4000" b="0" i="0" u="none" strike="noStrike" kern="1200" cap="none" spc="0" normalizeH="0" baseline="0" noProof="0">
                <a:ln>
                  <a:noFill/>
                </a:ln>
                <a:solidFill>
                  <a:srgbClr val="FFFFFF"/>
                </a:solidFill>
                <a:effectLst/>
                <a:uLnTx/>
                <a:uFillTx/>
                <a:latin typeface="Calibri"/>
                <a:ea typeface="Calibri"/>
                <a:cs typeface="Calibri"/>
                <a:sym typeface="Verdana"/>
              </a:rPr>
              <a:t>Audit review </a:t>
            </a:r>
            <a:endParaRPr kumimoji="0" lang="en-US" sz="4000" b="0" i="0" u="none" strike="noStrike" kern="1200" cap="none" spc="0" normalizeH="0" baseline="0" noProof="0">
              <a:ln>
                <a:noFill/>
              </a:ln>
              <a:solidFill>
                <a:srgbClr val="FFFFFF"/>
              </a:solidFill>
              <a:effectLst/>
              <a:uLnTx/>
              <a:uFillTx/>
              <a:latin typeface="Calibri"/>
              <a:ea typeface="Calibri"/>
              <a:cs typeface="Calibri"/>
            </a:endParaRPr>
          </a:p>
        </p:txBody>
      </p:sp>
      <p:sp>
        <p:nvSpPr>
          <p:cNvPr id="8" name="TextBox 8"/>
          <p:cNvSpPr txBox="1"/>
          <p:nvPr/>
        </p:nvSpPr>
        <p:spPr>
          <a:xfrm>
            <a:off x="1028700" y="1211842"/>
            <a:ext cx="10106488" cy="1000274"/>
          </a:xfrm>
          <a:prstGeom prst="rect">
            <a:avLst/>
          </a:prstGeom>
        </p:spPr>
        <p:txBody>
          <a:bodyPr wrap="square" lIns="0" tIns="0" rIns="0" bIns="0" rtlCol="0" anchor="t">
            <a:spAutoFit/>
          </a:bodyPr>
          <a:lstStyle/>
          <a:p>
            <a:pPr marL="0" marR="0" lvl="0" indent="0" algn="just" defTabSz="914400" rtl="0" eaLnBrk="1" fontAlgn="auto" latinLnBrk="0" hangingPunct="1">
              <a:lnSpc>
                <a:spcPts val="7799"/>
              </a:lnSpc>
              <a:spcBef>
                <a:spcPts val="0"/>
              </a:spcBef>
              <a:spcAft>
                <a:spcPts val="0"/>
              </a:spcAft>
              <a:buClrTx/>
              <a:buSzTx/>
              <a:buFontTx/>
              <a:buNone/>
              <a:tabLst/>
              <a:defRPr/>
            </a:pPr>
            <a:r>
              <a:rPr kumimoji="0" lang="en-US" sz="6500" b="1" i="0" u="none" strike="noStrike" kern="1200" cap="none" spc="0" normalizeH="0" baseline="0" noProof="0">
                <a:ln>
                  <a:noFill/>
                </a:ln>
                <a:solidFill>
                  <a:srgbClr val="FFFFFF"/>
                </a:solidFill>
                <a:effectLst/>
                <a:uLnTx/>
                <a:uFillTx/>
                <a:latin typeface="Verdana Bold"/>
                <a:ea typeface="Verdana Bold"/>
                <a:cs typeface="Verdana Bold"/>
                <a:sym typeface="Verdana Bold"/>
              </a:rPr>
              <a:t>Financial Guidelines</a:t>
            </a:r>
          </a:p>
        </p:txBody>
      </p:sp>
      <p:sp>
        <p:nvSpPr>
          <p:cNvPr id="3" name="Freeform 3">
            <a:extLst>
              <a:ext uri="{FF2B5EF4-FFF2-40B4-BE49-F238E27FC236}">
                <a16:creationId xmlns:a16="http://schemas.microsoft.com/office/drawing/2014/main" id="{997D6808-FCFF-970D-DB2A-3C8E3B314E0F}"/>
              </a:ext>
            </a:extLst>
          </p:cNvPr>
          <p:cNvSpPr/>
          <p:nvPr/>
        </p:nvSpPr>
        <p:spPr>
          <a:xfrm>
            <a:off x="11839341" y="0"/>
            <a:ext cx="6445462" cy="10286948"/>
          </a:xfrm>
          <a:custGeom>
            <a:avLst/>
            <a:gdLst/>
            <a:ahLst/>
            <a:cxnLst/>
            <a:rect l="l" t="t" r="r" b="b"/>
            <a:pathLst>
              <a:path w="8593949" h="13715930">
                <a:moveTo>
                  <a:pt x="0" y="0"/>
                </a:moveTo>
                <a:lnTo>
                  <a:pt x="8593949" y="0"/>
                </a:lnTo>
                <a:lnTo>
                  <a:pt x="8593949" y="13715930"/>
                </a:lnTo>
                <a:lnTo>
                  <a:pt x="0" y="13715930"/>
                </a:lnTo>
                <a:lnTo>
                  <a:pt x="0" y="0"/>
                </a:lnTo>
                <a:close/>
              </a:path>
            </a:pathLst>
          </a:custGeom>
          <a:blipFill>
            <a:blip r:embed="rId5"/>
            <a:stretch>
              <a:fillRect l="-56858" r="-82691"/>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7559027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376402" y="4170619"/>
            <a:ext cx="18865637" cy="7072317"/>
            <a:chOff x="0" y="0"/>
            <a:chExt cx="3804182" cy="1426105"/>
          </a:xfrm>
        </p:grpSpPr>
        <p:sp>
          <p:nvSpPr>
            <p:cNvPr id="3" name="Freeform 3"/>
            <p:cNvSpPr/>
            <p:nvPr/>
          </p:nvSpPr>
          <p:spPr>
            <a:xfrm>
              <a:off x="0" y="0"/>
              <a:ext cx="3804182" cy="1391465"/>
            </a:xfrm>
            <a:custGeom>
              <a:avLst/>
              <a:gdLst/>
              <a:ahLst/>
              <a:cxnLst/>
              <a:rect l="l" t="t" r="r" b="b"/>
              <a:pathLst>
                <a:path w="3804182" h="1391465">
                  <a:moveTo>
                    <a:pt x="3796327" y="0"/>
                  </a:moveTo>
                  <a:lnTo>
                    <a:pt x="7855" y="0"/>
                  </a:lnTo>
                  <a:cubicBezTo>
                    <a:pt x="5772" y="0"/>
                    <a:pt x="3774" y="828"/>
                    <a:pt x="2301" y="2301"/>
                  </a:cubicBezTo>
                  <a:cubicBezTo>
                    <a:pt x="828" y="3774"/>
                    <a:pt x="0" y="5772"/>
                    <a:pt x="0" y="7855"/>
                  </a:cubicBezTo>
                  <a:lnTo>
                    <a:pt x="0" y="1279302"/>
                  </a:lnTo>
                  <a:cubicBezTo>
                    <a:pt x="202350" y="1390082"/>
                    <a:pt x="849870" y="1463218"/>
                    <a:pt x="1821147" y="1279302"/>
                  </a:cubicBezTo>
                  <a:cubicBezTo>
                    <a:pt x="2792433" y="1013423"/>
                    <a:pt x="3547873" y="1168518"/>
                    <a:pt x="3804182" y="1279302"/>
                  </a:cubicBezTo>
                  <a:lnTo>
                    <a:pt x="3804182" y="7855"/>
                  </a:lnTo>
                  <a:cubicBezTo>
                    <a:pt x="3804182" y="5772"/>
                    <a:pt x="3803355" y="3774"/>
                    <a:pt x="3801882" y="2301"/>
                  </a:cubicBezTo>
                  <a:cubicBezTo>
                    <a:pt x="3800408" y="828"/>
                    <a:pt x="3798410" y="0"/>
                    <a:pt x="3796327" y="0"/>
                  </a:cubicBezTo>
                  <a:close/>
                </a:path>
              </a:pathLst>
            </a:custGeom>
            <a:gradFill rotWithShape="1">
              <a:gsLst>
                <a:gs pos="0">
                  <a:srgbClr val="6599D1">
                    <a:alpha val="100000"/>
                  </a:srgbClr>
                </a:gs>
                <a:gs pos="100000">
                  <a:srgbClr val="DB5E5B">
                    <a:alpha val="100000"/>
                  </a:srgbClr>
                </a:gs>
              </a:gsLst>
              <a:lin ang="0"/>
            </a:gra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4" name="TextBox 4"/>
            <p:cNvSpPr txBox="1"/>
            <p:nvPr/>
          </p:nvSpPr>
          <p:spPr>
            <a:xfrm>
              <a:off x="0" y="-66675"/>
              <a:ext cx="3804182" cy="1187186"/>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grpSp>
      <p:sp>
        <p:nvSpPr>
          <p:cNvPr id="5" name="Freeform 5"/>
          <p:cNvSpPr/>
          <p:nvPr/>
        </p:nvSpPr>
        <p:spPr>
          <a:xfrm>
            <a:off x="1931889" y="3745595"/>
            <a:ext cx="2795809" cy="2795809"/>
          </a:xfrm>
          <a:custGeom>
            <a:avLst/>
            <a:gdLst/>
            <a:ahLst/>
            <a:cxnLst/>
            <a:rect l="l" t="t" r="r" b="b"/>
            <a:pathLst>
              <a:path w="2795809" h="2795809">
                <a:moveTo>
                  <a:pt x="0" y="0"/>
                </a:moveTo>
                <a:lnTo>
                  <a:pt x="2795809" y="0"/>
                </a:lnTo>
                <a:lnTo>
                  <a:pt x="2795809" y="2795809"/>
                </a:lnTo>
                <a:lnTo>
                  <a:pt x="0" y="27958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6" name="Freeform 6"/>
          <p:cNvSpPr/>
          <p:nvPr/>
        </p:nvSpPr>
        <p:spPr>
          <a:xfrm>
            <a:off x="8031852" y="3602491"/>
            <a:ext cx="2795809" cy="2795809"/>
          </a:xfrm>
          <a:custGeom>
            <a:avLst/>
            <a:gdLst/>
            <a:ahLst/>
            <a:cxnLst/>
            <a:rect l="l" t="t" r="r" b="b"/>
            <a:pathLst>
              <a:path w="2795809" h="2795809">
                <a:moveTo>
                  <a:pt x="0" y="0"/>
                </a:moveTo>
                <a:lnTo>
                  <a:pt x="2795809" y="0"/>
                </a:lnTo>
                <a:lnTo>
                  <a:pt x="2795809" y="2795809"/>
                </a:lnTo>
                <a:lnTo>
                  <a:pt x="0" y="27958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7" name="Freeform 7"/>
          <p:cNvSpPr/>
          <p:nvPr/>
        </p:nvSpPr>
        <p:spPr>
          <a:xfrm>
            <a:off x="13573800" y="3553790"/>
            <a:ext cx="2795809" cy="2795809"/>
          </a:xfrm>
          <a:custGeom>
            <a:avLst/>
            <a:gdLst/>
            <a:ahLst/>
            <a:cxnLst/>
            <a:rect l="l" t="t" r="r" b="b"/>
            <a:pathLst>
              <a:path w="2795809" h="2795809">
                <a:moveTo>
                  <a:pt x="0" y="0"/>
                </a:moveTo>
                <a:lnTo>
                  <a:pt x="2795809" y="0"/>
                </a:lnTo>
                <a:lnTo>
                  <a:pt x="2795809" y="2795809"/>
                </a:lnTo>
                <a:lnTo>
                  <a:pt x="0" y="27958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10" name="Freeform 10"/>
          <p:cNvSpPr/>
          <p:nvPr/>
        </p:nvSpPr>
        <p:spPr>
          <a:xfrm>
            <a:off x="8676168" y="4167000"/>
            <a:ext cx="1595495" cy="1569387"/>
          </a:xfrm>
          <a:custGeom>
            <a:avLst/>
            <a:gdLst/>
            <a:ahLst/>
            <a:cxnLst/>
            <a:rect l="l" t="t" r="r" b="b"/>
            <a:pathLst>
              <a:path w="1595495" h="1569387">
                <a:moveTo>
                  <a:pt x="0" y="0"/>
                </a:moveTo>
                <a:lnTo>
                  <a:pt x="1595496" y="0"/>
                </a:lnTo>
                <a:lnTo>
                  <a:pt x="1595496" y="1569387"/>
                </a:lnTo>
                <a:lnTo>
                  <a:pt x="0" y="156938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11" name="TextBox 11"/>
          <p:cNvSpPr txBox="1"/>
          <p:nvPr/>
        </p:nvSpPr>
        <p:spPr>
          <a:xfrm>
            <a:off x="1447800" y="6964794"/>
            <a:ext cx="4100822" cy="508729"/>
          </a:xfrm>
          <a:prstGeom prst="rect">
            <a:avLst/>
          </a:prstGeom>
        </p:spPr>
        <p:txBody>
          <a:bodyPr wrap="square" lIns="0" tIns="0" rIns="0" bIns="0" rtlCol="0" anchor="t">
            <a:spAutoFit/>
          </a:bodyPr>
          <a:lstStyle/>
          <a:p>
            <a:pPr marL="0" marR="0" lvl="0" indent="0" algn="ctr" defTabSz="914400" rtl="0" eaLnBrk="1" fontAlgn="auto" latinLnBrk="0" hangingPunct="1">
              <a:lnSpc>
                <a:spcPts val="3636"/>
              </a:lnSpc>
              <a:spcBef>
                <a:spcPts val="0"/>
              </a:spcBef>
              <a:spcAft>
                <a:spcPts val="0"/>
              </a:spcAft>
              <a:buClrTx/>
              <a:buSzTx/>
              <a:buFontTx/>
              <a:buNone/>
              <a:tabLst/>
              <a:defRPr/>
            </a:pPr>
            <a:r>
              <a:rPr kumimoji="0" lang="en-US" sz="4800" b="1" i="0" u="none" strike="noStrike" kern="1200" cap="none" spc="0" normalizeH="0" baseline="0" noProof="0">
                <a:ln>
                  <a:noFill/>
                </a:ln>
                <a:solidFill>
                  <a:srgbClr val="FFFFFF"/>
                </a:solidFill>
                <a:effectLst/>
                <a:uLnTx/>
                <a:uFillTx/>
                <a:latin typeface="Calibri"/>
                <a:ea typeface="Calibri"/>
                <a:cs typeface="Calibri"/>
                <a:sym typeface="Verdana Bold"/>
              </a:rPr>
              <a:t>Assurance</a:t>
            </a:r>
          </a:p>
        </p:txBody>
      </p:sp>
      <p:sp>
        <p:nvSpPr>
          <p:cNvPr id="12" name="TextBox 12"/>
          <p:cNvSpPr txBox="1"/>
          <p:nvPr/>
        </p:nvSpPr>
        <p:spPr>
          <a:xfrm>
            <a:off x="13310894" y="6954516"/>
            <a:ext cx="3283645" cy="508729"/>
          </a:xfrm>
          <a:prstGeom prst="rect">
            <a:avLst/>
          </a:prstGeom>
        </p:spPr>
        <p:txBody>
          <a:bodyPr lIns="0" tIns="0" rIns="0" bIns="0" rtlCol="0" anchor="t">
            <a:spAutoFit/>
          </a:bodyPr>
          <a:lstStyle/>
          <a:p>
            <a:pPr marL="0" marR="0" lvl="0" indent="0" algn="ctr" defTabSz="914400" rtl="0" eaLnBrk="1" fontAlgn="auto" latinLnBrk="0" hangingPunct="1">
              <a:lnSpc>
                <a:spcPts val="3636"/>
              </a:lnSpc>
              <a:spcBef>
                <a:spcPts val="0"/>
              </a:spcBef>
              <a:spcAft>
                <a:spcPts val="0"/>
              </a:spcAft>
              <a:buClrTx/>
              <a:buSzTx/>
              <a:buFontTx/>
              <a:buNone/>
              <a:tabLst/>
              <a:defRPr/>
            </a:pPr>
            <a:r>
              <a:rPr kumimoji="0" lang="en-US" sz="4800" b="1" i="0" u="none" strike="noStrike" kern="1200" cap="none" spc="0" normalizeH="0" baseline="0" noProof="0">
                <a:ln>
                  <a:noFill/>
                </a:ln>
                <a:solidFill>
                  <a:srgbClr val="FFFFFF"/>
                </a:solidFill>
                <a:effectLst/>
                <a:uLnTx/>
                <a:uFillTx/>
                <a:latin typeface="Calibri"/>
                <a:ea typeface="Calibri"/>
                <a:cs typeface="Calibri"/>
                <a:sym typeface="Verdana Bold"/>
              </a:rPr>
              <a:t>Protect</a:t>
            </a:r>
          </a:p>
        </p:txBody>
      </p:sp>
      <p:sp>
        <p:nvSpPr>
          <p:cNvPr id="13" name="TextBox 13"/>
          <p:cNvSpPr txBox="1"/>
          <p:nvPr/>
        </p:nvSpPr>
        <p:spPr>
          <a:xfrm>
            <a:off x="6191258" y="6979982"/>
            <a:ext cx="6476999" cy="508729"/>
          </a:xfrm>
          <a:prstGeom prst="rect">
            <a:avLst/>
          </a:prstGeom>
        </p:spPr>
        <p:txBody>
          <a:bodyPr wrap="square" lIns="0" tIns="0" rIns="0" bIns="0" rtlCol="0" anchor="t">
            <a:spAutoFit/>
          </a:bodyPr>
          <a:lstStyle/>
          <a:p>
            <a:pPr marL="0" marR="0" lvl="0" indent="0" algn="ctr" defTabSz="914400" rtl="0" eaLnBrk="1" fontAlgn="auto" latinLnBrk="0" hangingPunct="1">
              <a:lnSpc>
                <a:spcPts val="3636"/>
              </a:lnSpc>
              <a:spcBef>
                <a:spcPts val="0"/>
              </a:spcBef>
              <a:spcAft>
                <a:spcPts val="0"/>
              </a:spcAft>
              <a:buClrTx/>
              <a:buSzTx/>
              <a:buFontTx/>
              <a:buNone/>
              <a:tabLst/>
              <a:defRPr/>
            </a:pPr>
            <a:r>
              <a:rPr kumimoji="0" lang="en-US" sz="4800" b="1" i="0" u="none" strike="noStrike" kern="1200" cap="none" spc="0" normalizeH="0" baseline="0" noProof="0">
                <a:ln>
                  <a:noFill/>
                </a:ln>
                <a:solidFill>
                  <a:srgbClr val="FFFFFF"/>
                </a:solidFill>
                <a:effectLst/>
                <a:uLnTx/>
                <a:uFillTx/>
                <a:latin typeface="Calibri"/>
                <a:ea typeface="Calibri"/>
                <a:cs typeface="Calibri"/>
                <a:sym typeface="Verdana Bold"/>
              </a:rPr>
              <a:t>Prevent &amp; Detect</a:t>
            </a:r>
          </a:p>
        </p:txBody>
      </p:sp>
      <p:sp>
        <p:nvSpPr>
          <p:cNvPr id="17" name="TextBox 17"/>
          <p:cNvSpPr txBox="1"/>
          <p:nvPr/>
        </p:nvSpPr>
        <p:spPr>
          <a:xfrm>
            <a:off x="2057399" y="1298969"/>
            <a:ext cx="13607745" cy="1000274"/>
          </a:xfrm>
          <a:prstGeom prst="rect">
            <a:avLst/>
          </a:prstGeom>
        </p:spPr>
        <p:txBody>
          <a:bodyPr wrap="square" lIns="0" tIns="0" rIns="0" bIns="0" rtlCol="0" anchor="t">
            <a:spAutoFit/>
          </a:bodyPr>
          <a:lstStyle/>
          <a:p>
            <a:pPr marL="0" marR="0" lvl="0" indent="0" algn="ctr" defTabSz="914400" rtl="0" eaLnBrk="1" fontAlgn="auto" latinLnBrk="0" hangingPunct="1">
              <a:lnSpc>
                <a:spcPts val="7799"/>
              </a:lnSpc>
              <a:spcBef>
                <a:spcPts val="0"/>
              </a:spcBef>
              <a:spcAft>
                <a:spcPts val="0"/>
              </a:spcAft>
              <a:buClrTx/>
              <a:buSzTx/>
              <a:buFontTx/>
              <a:buNone/>
              <a:tabLst/>
              <a:defRPr/>
            </a:pPr>
            <a:r>
              <a:rPr kumimoji="0" lang="en-US" sz="6500" b="1" i="0" u="none" strike="noStrike" kern="1200" cap="none" spc="0" normalizeH="0" baseline="0" noProof="0">
                <a:ln>
                  <a:noFill/>
                </a:ln>
                <a:solidFill>
                  <a:srgbClr val="9674A5"/>
                </a:solidFill>
                <a:effectLst/>
                <a:uLnTx/>
                <a:uFillTx/>
                <a:latin typeface="Verdana Bold"/>
                <a:ea typeface="Verdana Bold"/>
                <a:cs typeface="Verdana Bold"/>
                <a:sym typeface="Verdana Bold"/>
              </a:rPr>
              <a:t>Financial Controls </a:t>
            </a:r>
            <a:r>
              <a:rPr kumimoji="0" lang="en-US" sz="6500" b="1" i="0" u="none" strike="noStrike" kern="1200" cap="none" spc="0" normalizeH="0" baseline="0" noProof="0">
                <a:ln>
                  <a:noFill/>
                </a:ln>
                <a:solidFill>
                  <a:srgbClr val="9674A5"/>
                </a:solidFill>
                <a:effectLst/>
                <a:uLnTx/>
                <a:uFillTx/>
                <a:latin typeface="Verdana Bold"/>
                <a:ea typeface="Verdana Bold"/>
                <a:cs typeface="Verdana Bold"/>
                <a:sym typeface="Wingdings" panose="05000000000000000000" pitchFamily="2" charset="2"/>
              </a:rPr>
              <a:t> Why?</a:t>
            </a:r>
            <a:endParaRPr kumimoji="0" lang="en-US" sz="6500" b="1" i="0" u="none" strike="noStrike" kern="1200" cap="none" spc="0" normalizeH="0" baseline="0" noProof="0">
              <a:ln>
                <a:noFill/>
              </a:ln>
              <a:solidFill>
                <a:srgbClr val="9674A5"/>
              </a:solidFill>
              <a:effectLst/>
              <a:uLnTx/>
              <a:uFillTx/>
              <a:latin typeface="Verdana Bold"/>
              <a:ea typeface="Verdana Bold"/>
              <a:cs typeface="Verdana Bold"/>
              <a:sym typeface="Verdana Bold"/>
            </a:endParaRPr>
          </a:p>
        </p:txBody>
      </p:sp>
      <p:sp>
        <p:nvSpPr>
          <p:cNvPr id="18" name="Freeform 18"/>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19" name="Freeform 30">
            <a:extLst>
              <a:ext uri="{FF2B5EF4-FFF2-40B4-BE49-F238E27FC236}">
                <a16:creationId xmlns:a16="http://schemas.microsoft.com/office/drawing/2014/main" id="{2B030A37-1751-A32E-7DE4-0C5D0CDB9F26}"/>
              </a:ext>
            </a:extLst>
          </p:cNvPr>
          <p:cNvSpPr/>
          <p:nvPr/>
        </p:nvSpPr>
        <p:spPr>
          <a:xfrm>
            <a:off x="14301467" y="4243777"/>
            <a:ext cx="1378917" cy="1468839"/>
          </a:xfrm>
          <a:custGeom>
            <a:avLst/>
            <a:gdLst/>
            <a:ahLst/>
            <a:cxnLst/>
            <a:rect l="l" t="t" r="r" b="b"/>
            <a:pathLst>
              <a:path w="789574" h="975879">
                <a:moveTo>
                  <a:pt x="0" y="0"/>
                </a:moveTo>
                <a:lnTo>
                  <a:pt x="789574" y="0"/>
                </a:lnTo>
                <a:lnTo>
                  <a:pt x="789574" y="975879"/>
                </a:lnTo>
                <a:lnTo>
                  <a:pt x="0" y="97587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20" name="Freeform 22">
            <a:extLst>
              <a:ext uri="{FF2B5EF4-FFF2-40B4-BE49-F238E27FC236}">
                <a16:creationId xmlns:a16="http://schemas.microsoft.com/office/drawing/2014/main" id="{01A3F6F1-EF73-9568-A843-9DD8406F0D65}"/>
              </a:ext>
            </a:extLst>
          </p:cNvPr>
          <p:cNvSpPr/>
          <p:nvPr/>
        </p:nvSpPr>
        <p:spPr>
          <a:xfrm>
            <a:off x="2814839" y="4257472"/>
            <a:ext cx="1366744" cy="1388447"/>
          </a:xfrm>
          <a:custGeom>
            <a:avLst/>
            <a:gdLst/>
            <a:ahLst/>
            <a:cxnLst/>
            <a:rect l="l" t="t" r="r" b="b"/>
            <a:pathLst>
              <a:path w="926524" h="950724">
                <a:moveTo>
                  <a:pt x="0" y="0"/>
                </a:moveTo>
                <a:lnTo>
                  <a:pt x="926524" y="0"/>
                </a:lnTo>
                <a:lnTo>
                  <a:pt x="926524" y="950724"/>
                </a:lnTo>
                <a:lnTo>
                  <a:pt x="0" y="95072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98128597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85856" y="3728235"/>
            <a:ext cx="3615584" cy="4084556"/>
            <a:chOff x="0" y="0"/>
            <a:chExt cx="952253" cy="1075768"/>
          </a:xfrm>
        </p:grpSpPr>
        <p:sp>
          <p:nvSpPr>
            <p:cNvPr id="3" name="Freeform 3"/>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4" name="TextBox 4"/>
            <p:cNvSpPr txBox="1"/>
            <p:nvPr/>
          </p:nvSpPr>
          <p:spPr>
            <a:xfrm>
              <a:off x="0" y="28575"/>
              <a:ext cx="952253" cy="1047193"/>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grpSp>
      <p:grpSp>
        <p:nvGrpSpPr>
          <p:cNvPr id="5" name="Group 5"/>
          <p:cNvGrpSpPr/>
          <p:nvPr/>
        </p:nvGrpSpPr>
        <p:grpSpPr>
          <a:xfrm>
            <a:off x="2743976" y="3204980"/>
            <a:ext cx="899344" cy="1046510"/>
            <a:chOff x="0" y="0"/>
            <a:chExt cx="698500" cy="812800"/>
          </a:xfrm>
        </p:grpSpPr>
        <p:sp>
          <p:nvSpPr>
            <p:cNvPr id="6" name="Freeform 6"/>
            <p:cNvSpPr/>
            <p:nvPr/>
          </p:nvSpPr>
          <p:spPr>
            <a:xfrm>
              <a:off x="0" y="29933"/>
              <a:ext cx="698500" cy="752935"/>
            </a:xfrm>
            <a:custGeom>
              <a:avLst/>
              <a:gdLst/>
              <a:ahLst/>
              <a:cxnLst/>
              <a:rect l="l" t="t" r="r" b="b"/>
              <a:pathLst>
                <a:path w="698500" h="752935">
                  <a:moveTo>
                    <a:pt x="445165" y="25872"/>
                  </a:moveTo>
                  <a:lnTo>
                    <a:pt x="602585" y="117462"/>
                  </a:lnTo>
                  <a:cubicBezTo>
                    <a:pt x="661968" y="152012"/>
                    <a:pt x="698500" y="215532"/>
                    <a:pt x="698500" y="284235"/>
                  </a:cubicBezTo>
                  <a:lnTo>
                    <a:pt x="698500" y="468699"/>
                  </a:lnTo>
                  <a:cubicBezTo>
                    <a:pt x="698500" y="537402"/>
                    <a:pt x="661968" y="600922"/>
                    <a:pt x="602585" y="635472"/>
                  </a:cubicBezTo>
                  <a:lnTo>
                    <a:pt x="445165" y="727062"/>
                  </a:lnTo>
                  <a:cubicBezTo>
                    <a:pt x="385874" y="761558"/>
                    <a:pt x="312626" y="761558"/>
                    <a:pt x="253335" y="727062"/>
                  </a:cubicBezTo>
                  <a:lnTo>
                    <a:pt x="95915" y="635472"/>
                  </a:lnTo>
                  <a:cubicBezTo>
                    <a:pt x="36532" y="600922"/>
                    <a:pt x="0" y="537402"/>
                    <a:pt x="0" y="468699"/>
                  </a:cubicBezTo>
                  <a:lnTo>
                    <a:pt x="0" y="284235"/>
                  </a:lnTo>
                  <a:cubicBezTo>
                    <a:pt x="0" y="215532"/>
                    <a:pt x="36532" y="152012"/>
                    <a:pt x="95915" y="117462"/>
                  </a:cubicBezTo>
                  <a:lnTo>
                    <a:pt x="253335" y="25872"/>
                  </a:lnTo>
                  <a:cubicBezTo>
                    <a:pt x="312626" y="-8624"/>
                    <a:pt x="385874" y="-8624"/>
                    <a:pt x="445165" y="25872"/>
                  </a:cubicBezTo>
                  <a:close/>
                </a:path>
              </a:pathLst>
            </a:custGeom>
            <a:solidFill>
              <a:srgbClr val="518BC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7" name="TextBox 7"/>
            <p:cNvSpPr txBox="1"/>
            <p:nvPr/>
          </p:nvSpPr>
          <p:spPr>
            <a:xfrm>
              <a:off x="0" y="168275"/>
              <a:ext cx="698500" cy="504825"/>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grpSp>
      <p:grpSp>
        <p:nvGrpSpPr>
          <p:cNvPr id="8" name="Group 8"/>
          <p:cNvGrpSpPr/>
          <p:nvPr/>
        </p:nvGrpSpPr>
        <p:grpSpPr>
          <a:xfrm>
            <a:off x="5350541" y="3728235"/>
            <a:ext cx="3615584" cy="4084556"/>
            <a:chOff x="0" y="0"/>
            <a:chExt cx="952253" cy="1075768"/>
          </a:xfrm>
        </p:grpSpPr>
        <p:sp>
          <p:nvSpPr>
            <p:cNvPr id="9" name="Freeform 9"/>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10" name="TextBox 10"/>
            <p:cNvSpPr txBox="1"/>
            <p:nvPr/>
          </p:nvSpPr>
          <p:spPr>
            <a:xfrm>
              <a:off x="0" y="28575"/>
              <a:ext cx="952253" cy="1047193"/>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grpSp>
      <p:grpSp>
        <p:nvGrpSpPr>
          <p:cNvPr id="11" name="Group 11"/>
          <p:cNvGrpSpPr/>
          <p:nvPr/>
        </p:nvGrpSpPr>
        <p:grpSpPr>
          <a:xfrm>
            <a:off x="6708661" y="3204980"/>
            <a:ext cx="899344" cy="1046510"/>
            <a:chOff x="0" y="0"/>
            <a:chExt cx="698500" cy="812800"/>
          </a:xfrm>
        </p:grpSpPr>
        <p:sp>
          <p:nvSpPr>
            <p:cNvPr id="12" name="Freeform 12"/>
            <p:cNvSpPr/>
            <p:nvPr/>
          </p:nvSpPr>
          <p:spPr>
            <a:xfrm>
              <a:off x="0" y="29933"/>
              <a:ext cx="698500" cy="752935"/>
            </a:xfrm>
            <a:custGeom>
              <a:avLst/>
              <a:gdLst/>
              <a:ahLst/>
              <a:cxnLst/>
              <a:rect l="l" t="t" r="r" b="b"/>
              <a:pathLst>
                <a:path w="698500" h="752935">
                  <a:moveTo>
                    <a:pt x="445165" y="25872"/>
                  </a:moveTo>
                  <a:lnTo>
                    <a:pt x="602585" y="117462"/>
                  </a:lnTo>
                  <a:cubicBezTo>
                    <a:pt x="661968" y="152012"/>
                    <a:pt x="698500" y="215532"/>
                    <a:pt x="698500" y="284235"/>
                  </a:cubicBezTo>
                  <a:lnTo>
                    <a:pt x="698500" y="468699"/>
                  </a:lnTo>
                  <a:cubicBezTo>
                    <a:pt x="698500" y="537402"/>
                    <a:pt x="661968" y="600922"/>
                    <a:pt x="602585" y="635472"/>
                  </a:cubicBezTo>
                  <a:lnTo>
                    <a:pt x="445165" y="727062"/>
                  </a:lnTo>
                  <a:cubicBezTo>
                    <a:pt x="385874" y="761558"/>
                    <a:pt x="312626" y="761558"/>
                    <a:pt x="253335" y="727062"/>
                  </a:cubicBezTo>
                  <a:lnTo>
                    <a:pt x="95915" y="635472"/>
                  </a:lnTo>
                  <a:cubicBezTo>
                    <a:pt x="36532" y="600922"/>
                    <a:pt x="0" y="537402"/>
                    <a:pt x="0" y="468699"/>
                  </a:cubicBezTo>
                  <a:lnTo>
                    <a:pt x="0" y="284235"/>
                  </a:lnTo>
                  <a:cubicBezTo>
                    <a:pt x="0" y="215532"/>
                    <a:pt x="36532" y="152012"/>
                    <a:pt x="95915" y="117462"/>
                  </a:cubicBezTo>
                  <a:lnTo>
                    <a:pt x="253335" y="25872"/>
                  </a:lnTo>
                  <a:cubicBezTo>
                    <a:pt x="312626" y="-8624"/>
                    <a:pt x="385874" y="-8624"/>
                    <a:pt x="445165" y="25872"/>
                  </a:cubicBezTo>
                  <a:close/>
                </a:path>
              </a:pathLst>
            </a:custGeom>
            <a:solidFill>
              <a:srgbClr val="38456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13" name="TextBox 13"/>
            <p:cNvSpPr txBox="1"/>
            <p:nvPr/>
          </p:nvSpPr>
          <p:spPr>
            <a:xfrm>
              <a:off x="0" y="168275"/>
              <a:ext cx="698500" cy="504825"/>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grpSp>
      <p:grpSp>
        <p:nvGrpSpPr>
          <p:cNvPr id="14" name="Group 14"/>
          <p:cNvGrpSpPr/>
          <p:nvPr/>
        </p:nvGrpSpPr>
        <p:grpSpPr>
          <a:xfrm>
            <a:off x="9318550" y="3728235"/>
            <a:ext cx="3615584" cy="4084556"/>
            <a:chOff x="0" y="0"/>
            <a:chExt cx="952253" cy="1075768"/>
          </a:xfrm>
        </p:grpSpPr>
        <p:sp>
          <p:nvSpPr>
            <p:cNvPr id="15" name="Freeform 15"/>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16" name="TextBox 16"/>
            <p:cNvSpPr txBox="1"/>
            <p:nvPr/>
          </p:nvSpPr>
          <p:spPr>
            <a:xfrm>
              <a:off x="0" y="28575"/>
              <a:ext cx="952253" cy="1047193"/>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grpSp>
      <p:grpSp>
        <p:nvGrpSpPr>
          <p:cNvPr id="17" name="Group 17"/>
          <p:cNvGrpSpPr/>
          <p:nvPr/>
        </p:nvGrpSpPr>
        <p:grpSpPr>
          <a:xfrm>
            <a:off x="10676670" y="3204980"/>
            <a:ext cx="899344" cy="1046510"/>
            <a:chOff x="0" y="0"/>
            <a:chExt cx="698500" cy="812800"/>
          </a:xfrm>
        </p:grpSpPr>
        <p:sp>
          <p:nvSpPr>
            <p:cNvPr id="18" name="Freeform 18"/>
            <p:cNvSpPr/>
            <p:nvPr/>
          </p:nvSpPr>
          <p:spPr>
            <a:xfrm>
              <a:off x="0" y="29933"/>
              <a:ext cx="698500" cy="752935"/>
            </a:xfrm>
            <a:custGeom>
              <a:avLst/>
              <a:gdLst/>
              <a:ahLst/>
              <a:cxnLst/>
              <a:rect l="l" t="t" r="r" b="b"/>
              <a:pathLst>
                <a:path w="698500" h="752935">
                  <a:moveTo>
                    <a:pt x="445165" y="25872"/>
                  </a:moveTo>
                  <a:lnTo>
                    <a:pt x="602585" y="117462"/>
                  </a:lnTo>
                  <a:cubicBezTo>
                    <a:pt x="661968" y="152012"/>
                    <a:pt x="698500" y="215532"/>
                    <a:pt x="698500" y="284235"/>
                  </a:cubicBezTo>
                  <a:lnTo>
                    <a:pt x="698500" y="468699"/>
                  </a:lnTo>
                  <a:cubicBezTo>
                    <a:pt x="698500" y="537402"/>
                    <a:pt x="661968" y="600922"/>
                    <a:pt x="602585" y="635472"/>
                  </a:cubicBezTo>
                  <a:lnTo>
                    <a:pt x="445165" y="727062"/>
                  </a:lnTo>
                  <a:cubicBezTo>
                    <a:pt x="385874" y="761558"/>
                    <a:pt x="312626" y="761558"/>
                    <a:pt x="253335" y="727062"/>
                  </a:cubicBezTo>
                  <a:lnTo>
                    <a:pt x="95915" y="635472"/>
                  </a:lnTo>
                  <a:cubicBezTo>
                    <a:pt x="36532" y="600922"/>
                    <a:pt x="0" y="537402"/>
                    <a:pt x="0" y="468699"/>
                  </a:cubicBezTo>
                  <a:lnTo>
                    <a:pt x="0" y="284235"/>
                  </a:lnTo>
                  <a:cubicBezTo>
                    <a:pt x="0" y="215532"/>
                    <a:pt x="36532" y="152012"/>
                    <a:pt x="95915" y="117462"/>
                  </a:cubicBezTo>
                  <a:lnTo>
                    <a:pt x="253335" y="25872"/>
                  </a:lnTo>
                  <a:cubicBezTo>
                    <a:pt x="312626" y="-8624"/>
                    <a:pt x="385874" y="-8624"/>
                    <a:pt x="445165" y="25872"/>
                  </a:cubicBezTo>
                  <a:close/>
                </a:path>
              </a:pathLst>
            </a:custGeom>
            <a:solidFill>
              <a:srgbClr val="DB5E5A"/>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19" name="TextBox 19"/>
            <p:cNvSpPr txBox="1"/>
            <p:nvPr/>
          </p:nvSpPr>
          <p:spPr>
            <a:xfrm>
              <a:off x="0" y="168275"/>
              <a:ext cx="698500" cy="504825"/>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grpSp>
      <p:grpSp>
        <p:nvGrpSpPr>
          <p:cNvPr id="20" name="Group 20"/>
          <p:cNvGrpSpPr/>
          <p:nvPr/>
        </p:nvGrpSpPr>
        <p:grpSpPr>
          <a:xfrm>
            <a:off x="13286560" y="3728235"/>
            <a:ext cx="3615584" cy="4084556"/>
            <a:chOff x="0" y="0"/>
            <a:chExt cx="952253" cy="1075768"/>
          </a:xfrm>
        </p:grpSpPr>
        <p:sp>
          <p:nvSpPr>
            <p:cNvPr id="21" name="Freeform 21"/>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22" name="TextBox 22"/>
            <p:cNvSpPr txBox="1"/>
            <p:nvPr/>
          </p:nvSpPr>
          <p:spPr>
            <a:xfrm>
              <a:off x="0" y="28575"/>
              <a:ext cx="952253" cy="1047193"/>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grpSp>
      <p:grpSp>
        <p:nvGrpSpPr>
          <p:cNvPr id="23" name="Group 23"/>
          <p:cNvGrpSpPr/>
          <p:nvPr/>
        </p:nvGrpSpPr>
        <p:grpSpPr>
          <a:xfrm>
            <a:off x="14639110" y="3204980"/>
            <a:ext cx="899344" cy="1046510"/>
            <a:chOff x="0" y="0"/>
            <a:chExt cx="698500" cy="812800"/>
          </a:xfrm>
        </p:grpSpPr>
        <p:sp>
          <p:nvSpPr>
            <p:cNvPr id="24" name="Freeform 24"/>
            <p:cNvSpPr/>
            <p:nvPr/>
          </p:nvSpPr>
          <p:spPr>
            <a:xfrm>
              <a:off x="0" y="29933"/>
              <a:ext cx="698500" cy="752935"/>
            </a:xfrm>
            <a:custGeom>
              <a:avLst/>
              <a:gdLst/>
              <a:ahLst/>
              <a:cxnLst/>
              <a:rect l="l" t="t" r="r" b="b"/>
              <a:pathLst>
                <a:path w="698500" h="752935">
                  <a:moveTo>
                    <a:pt x="445165" y="25872"/>
                  </a:moveTo>
                  <a:lnTo>
                    <a:pt x="602585" y="117462"/>
                  </a:lnTo>
                  <a:cubicBezTo>
                    <a:pt x="661968" y="152012"/>
                    <a:pt x="698500" y="215532"/>
                    <a:pt x="698500" y="284235"/>
                  </a:cubicBezTo>
                  <a:lnTo>
                    <a:pt x="698500" y="468699"/>
                  </a:lnTo>
                  <a:cubicBezTo>
                    <a:pt x="698500" y="537402"/>
                    <a:pt x="661968" y="600922"/>
                    <a:pt x="602585" y="635472"/>
                  </a:cubicBezTo>
                  <a:lnTo>
                    <a:pt x="445165" y="727062"/>
                  </a:lnTo>
                  <a:cubicBezTo>
                    <a:pt x="385874" y="761558"/>
                    <a:pt x="312626" y="761558"/>
                    <a:pt x="253335" y="727062"/>
                  </a:cubicBezTo>
                  <a:lnTo>
                    <a:pt x="95915" y="635472"/>
                  </a:lnTo>
                  <a:cubicBezTo>
                    <a:pt x="36532" y="600922"/>
                    <a:pt x="0" y="537402"/>
                    <a:pt x="0" y="468699"/>
                  </a:cubicBezTo>
                  <a:lnTo>
                    <a:pt x="0" y="284235"/>
                  </a:lnTo>
                  <a:cubicBezTo>
                    <a:pt x="0" y="215532"/>
                    <a:pt x="36532" y="152012"/>
                    <a:pt x="95915" y="117462"/>
                  </a:cubicBezTo>
                  <a:lnTo>
                    <a:pt x="253335" y="25872"/>
                  </a:lnTo>
                  <a:cubicBezTo>
                    <a:pt x="312626" y="-8624"/>
                    <a:pt x="385874" y="-8624"/>
                    <a:pt x="445165" y="25872"/>
                  </a:cubicBezTo>
                  <a:close/>
                </a:path>
              </a:pathLst>
            </a:custGeom>
            <a:solidFill>
              <a:srgbClr val="FDBF6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25" name="TextBox 25"/>
            <p:cNvSpPr txBox="1"/>
            <p:nvPr/>
          </p:nvSpPr>
          <p:spPr>
            <a:xfrm>
              <a:off x="0" y="168275"/>
              <a:ext cx="698500" cy="504825"/>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grpSp>
      <p:sp>
        <p:nvSpPr>
          <p:cNvPr id="26" name="Freeform 26"/>
          <p:cNvSpPr/>
          <p:nvPr/>
        </p:nvSpPr>
        <p:spPr>
          <a:xfrm>
            <a:off x="14884488" y="3454975"/>
            <a:ext cx="405977" cy="565285"/>
          </a:xfrm>
          <a:custGeom>
            <a:avLst/>
            <a:gdLst/>
            <a:ahLst/>
            <a:cxnLst/>
            <a:rect l="l" t="t" r="r" b="b"/>
            <a:pathLst>
              <a:path w="405977" h="565285">
                <a:moveTo>
                  <a:pt x="0" y="0"/>
                </a:moveTo>
                <a:lnTo>
                  <a:pt x="405977" y="0"/>
                </a:lnTo>
                <a:lnTo>
                  <a:pt x="405977" y="565285"/>
                </a:lnTo>
                <a:lnTo>
                  <a:pt x="0" y="56528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27" name="Freeform 27"/>
          <p:cNvSpPr/>
          <p:nvPr/>
        </p:nvSpPr>
        <p:spPr>
          <a:xfrm>
            <a:off x="6892153" y="3498836"/>
            <a:ext cx="532362" cy="458799"/>
          </a:xfrm>
          <a:custGeom>
            <a:avLst/>
            <a:gdLst/>
            <a:ahLst/>
            <a:cxnLst/>
            <a:rect l="l" t="t" r="r" b="b"/>
            <a:pathLst>
              <a:path w="532362" h="458799">
                <a:moveTo>
                  <a:pt x="0" y="0"/>
                </a:moveTo>
                <a:lnTo>
                  <a:pt x="532361" y="0"/>
                </a:lnTo>
                <a:lnTo>
                  <a:pt x="532361" y="458799"/>
                </a:lnTo>
                <a:lnTo>
                  <a:pt x="0" y="45879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28" name="Freeform 28"/>
          <p:cNvSpPr/>
          <p:nvPr/>
        </p:nvSpPr>
        <p:spPr>
          <a:xfrm>
            <a:off x="10934050" y="3453296"/>
            <a:ext cx="502274" cy="509688"/>
          </a:xfrm>
          <a:custGeom>
            <a:avLst/>
            <a:gdLst/>
            <a:ahLst/>
            <a:cxnLst/>
            <a:rect l="l" t="t" r="r" b="b"/>
            <a:pathLst>
              <a:path w="502274" h="509688">
                <a:moveTo>
                  <a:pt x="0" y="0"/>
                </a:moveTo>
                <a:lnTo>
                  <a:pt x="502274" y="0"/>
                </a:lnTo>
                <a:lnTo>
                  <a:pt x="502274" y="509688"/>
                </a:lnTo>
                <a:lnTo>
                  <a:pt x="0" y="50968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29" name="Freeform 29"/>
          <p:cNvSpPr/>
          <p:nvPr/>
        </p:nvSpPr>
        <p:spPr>
          <a:xfrm>
            <a:off x="2937971" y="3541819"/>
            <a:ext cx="508266" cy="362775"/>
          </a:xfrm>
          <a:custGeom>
            <a:avLst/>
            <a:gdLst/>
            <a:ahLst/>
            <a:cxnLst/>
            <a:rect l="l" t="t" r="r" b="b"/>
            <a:pathLst>
              <a:path w="508266" h="362775">
                <a:moveTo>
                  <a:pt x="0" y="0"/>
                </a:moveTo>
                <a:lnTo>
                  <a:pt x="508267" y="0"/>
                </a:lnTo>
                <a:lnTo>
                  <a:pt x="508267" y="362775"/>
                </a:lnTo>
                <a:lnTo>
                  <a:pt x="0" y="36277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38" name="TextBox 38"/>
          <p:cNvSpPr txBox="1"/>
          <p:nvPr/>
        </p:nvSpPr>
        <p:spPr>
          <a:xfrm>
            <a:off x="5067396" y="1425909"/>
            <a:ext cx="8153208" cy="1000274"/>
          </a:xfrm>
          <a:prstGeom prst="rect">
            <a:avLst/>
          </a:prstGeom>
        </p:spPr>
        <p:txBody>
          <a:bodyPr lIns="0" tIns="0" rIns="0" bIns="0" rtlCol="0" anchor="t">
            <a:spAutoFit/>
          </a:bodyPr>
          <a:lstStyle/>
          <a:p>
            <a:pPr marL="0" marR="0" lvl="0" indent="0" algn="ctr" defTabSz="914400" rtl="0" eaLnBrk="1" fontAlgn="auto" latinLnBrk="0" hangingPunct="1">
              <a:lnSpc>
                <a:spcPts val="7799"/>
              </a:lnSpc>
              <a:spcBef>
                <a:spcPts val="0"/>
              </a:spcBef>
              <a:spcAft>
                <a:spcPts val="0"/>
              </a:spcAft>
              <a:buClrTx/>
              <a:buSzTx/>
              <a:buFontTx/>
              <a:buNone/>
              <a:tabLst/>
              <a:defRPr/>
            </a:pPr>
            <a:r>
              <a:rPr kumimoji="0" lang="en-US" sz="6500" b="1" i="0" u="none" strike="noStrike" kern="1200" cap="none" spc="0" normalizeH="0" baseline="0" noProof="0">
                <a:ln>
                  <a:noFill/>
                </a:ln>
                <a:solidFill>
                  <a:srgbClr val="9674A5"/>
                </a:solidFill>
                <a:effectLst/>
                <a:uLnTx/>
                <a:uFillTx/>
                <a:latin typeface="Verdana Bold"/>
                <a:ea typeface="Verdana Bold"/>
                <a:cs typeface="Verdana Bold"/>
                <a:sym typeface="Verdana Bold"/>
              </a:rPr>
              <a:t>Key Controls</a:t>
            </a:r>
          </a:p>
        </p:txBody>
      </p:sp>
      <p:sp>
        <p:nvSpPr>
          <p:cNvPr id="39" name="Freeform 39"/>
          <p:cNvSpPr>
            <a:spLocks noGrp="1" noRot="1" noMove="1" noResize="1" noEditPoints="1" noAdjustHandles="1" noChangeArrowheads="1" noChangeShapeType="1"/>
          </p:cNvSpPr>
          <p:nvPr/>
        </p:nvSpPr>
        <p:spPr>
          <a:xfrm rot="8221611">
            <a:off x="-1112920" y="-819404"/>
            <a:ext cx="5777199" cy="4840120"/>
          </a:xfrm>
          <a:custGeom>
            <a:avLst/>
            <a:gdLst/>
            <a:ahLst/>
            <a:cxnLst/>
            <a:rect l="l" t="t" r="r" b="b"/>
            <a:pathLst>
              <a:path w="5777199" h="4840120">
                <a:moveTo>
                  <a:pt x="0" y="0"/>
                </a:moveTo>
                <a:lnTo>
                  <a:pt x="5777200" y="0"/>
                </a:lnTo>
                <a:lnTo>
                  <a:pt x="5777200" y="4840120"/>
                </a:lnTo>
                <a:lnTo>
                  <a:pt x="0" y="4840120"/>
                </a:lnTo>
                <a:lnTo>
                  <a:pt x="0" y="0"/>
                </a:lnTo>
                <a:close/>
              </a:path>
            </a:pathLst>
          </a:custGeom>
          <a:blipFill>
            <a:blip r:embed="rId7"/>
            <a:stretch>
              <a:fillRect r="-237367"/>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40" name="Freeform 40"/>
          <p:cNvSpPr>
            <a:spLocks noGrp="1" noRot="1" noMove="1" noResize="1" noEditPoints="1" noAdjustHandles="1" noChangeArrowheads="1" noChangeShapeType="1"/>
          </p:cNvSpPr>
          <p:nvPr/>
        </p:nvSpPr>
        <p:spPr>
          <a:xfrm rot="-8301763">
            <a:off x="13812294" y="-513126"/>
            <a:ext cx="5777199" cy="4840120"/>
          </a:xfrm>
          <a:custGeom>
            <a:avLst/>
            <a:gdLst/>
            <a:ahLst/>
            <a:cxnLst/>
            <a:rect l="l" t="t" r="r" b="b"/>
            <a:pathLst>
              <a:path w="5777199" h="4840120">
                <a:moveTo>
                  <a:pt x="0" y="0"/>
                </a:moveTo>
                <a:lnTo>
                  <a:pt x="5777200" y="0"/>
                </a:lnTo>
                <a:lnTo>
                  <a:pt x="5777200" y="4840120"/>
                </a:lnTo>
                <a:lnTo>
                  <a:pt x="0" y="4840120"/>
                </a:lnTo>
                <a:lnTo>
                  <a:pt x="0" y="0"/>
                </a:lnTo>
                <a:close/>
              </a:path>
            </a:pathLst>
          </a:custGeom>
          <a:blipFill>
            <a:blip r:embed="rId7"/>
            <a:stretch>
              <a:fillRect r="-237367"/>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31" name="TextBox 30">
            <a:extLst>
              <a:ext uri="{FF2B5EF4-FFF2-40B4-BE49-F238E27FC236}">
                <a16:creationId xmlns:a16="http://schemas.microsoft.com/office/drawing/2014/main" id="{498111C5-9AF4-0A24-0579-CBEB0AEC42C8}"/>
              </a:ext>
            </a:extLst>
          </p:cNvPr>
          <p:cNvSpPr txBox="1"/>
          <p:nvPr/>
        </p:nvSpPr>
        <p:spPr>
          <a:xfrm>
            <a:off x="546329" y="4752477"/>
            <a:ext cx="5301843"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Calibri"/>
                <a:ea typeface="Calibri"/>
                <a:cs typeface="Calibri"/>
              </a:rPr>
              <a:t>Segregation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Calibri"/>
                <a:ea typeface="Calibri"/>
                <a:cs typeface="Calibri"/>
              </a:rPr>
              <a:t>of Duties</a:t>
            </a:r>
          </a:p>
        </p:txBody>
      </p:sp>
      <p:sp>
        <p:nvSpPr>
          <p:cNvPr id="33" name="TextBox 32">
            <a:extLst>
              <a:ext uri="{FF2B5EF4-FFF2-40B4-BE49-F238E27FC236}">
                <a16:creationId xmlns:a16="http://schemas.microsoft.com/office/drawing/2014/main" id="{8B3E77CE-45BD-44A1-F0A1-C369BDCC42A6}"/>
              </a:ext>
            </a:extLst>
          </p:cNvPr>
          <p:cNvSpPr txBox="1"/>
          <p:nvPr/>
        </p:nvSpPr>
        <p:spPr>
          <a:xfrm>
            <a:off x="5341722" y="4758227"/>
            <a:ext cx="3628264"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Calibri"/>
                <a:ea typeface="Calibri"/>
                <a:cs typeface="Calibri"/>
              </a:rPr>
              <a:t>Bank Procedures</a:t>
            </a:r>
          </a:p>
        </p:txBody>
      </p:sp>
      <p:sp>
        <p:nvSpPr>
          <p:cNvPr id="35" name="TextBox 34">
            <a:extLst>
              <a:ext uri="{FF2B5EF4-FFF2-40B4-BE49-F238E27FC236}">
                <a16:creationId xmlns:a16="http://schemas.microsoft.com/office/drawing/2014/main" id="{01CFE991-0E32-B937-B1F9-203FECB5ED92}"/>
              </a:ext>
            </a:extLst>
          </p:cNvPr>
          <p:cNvSpPr txBox="1"/>
          <p:nvPr/>
        </p:nvSpPr>
        <p:spPr>
          <a:xfrm>
            <a:off x="13436060" y="4757548"/>
            <a:ext cx="3318953"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Calibri"/>
                <a:ea typeface="Calibri"/>
                <a:cs typeface="Calibri"/>
              </a:rPr>
              <a:t>Conflict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Calibri"/>
                <a:ea typeface="Calibri"/>
                <a:cs typeface="Calibri"/>
              </a:rPr>
              <a:t>  of Interest  </a:t>
            </a:r>
          </a:p>
        </p:txBody>
      </p:sp>
      <p:sp>
        <p:nvSpPr>
          <p:cNvPr id="41" name="TextBox 40">
            <a:extLst>
              <a:ext uri="{FF2B5EF4-FFF2-40B4-BE49-F238E27FC236}">
                <a16:creationId xmlns:a16="http://schemas.microsoft.com/office/drawing/2014/main" id="{6D8198B1-7479-3AF4-8D98-C7D2C468AA5E}"/>
              </a:ext>
            </a:extLst>
          </p:cNvPr>
          <p:cNvSpPr txBox="1"/>
          <p:nvPr/>
        </p:nvSpPr>
        <p:spPr>
          <a:xfrm>
            <a:off x="9750576" y="4762617"/>
            <a:ext cx="2743200" cy="2123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a:ea typeface="Calibri"/>
                <a:cs typeface="Calibri"/>
              </a:rPr>
              <a:t>Regular &amp; Shared Reporting</a:t>
            </a:r>
          </a:p>
        </p:txBody>
      </p:sp>
    </p:spTree>
    <p:extLst>
      <p:ext uri="{BB962C8B-B14F-4D97-AF65-F5344CB8AC3E}">
        <p14:creationId xmlns:p14="http://schemas.microsoft.com/office/powerpoint/2010/main" val="412307464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222B1-1EF3-9185-EA3C-41379D1DB34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6F8B6EC-32B4-7C20-F146-B650E7A454C6}"/>
              </a:ext>
            </a:extLst>
          </p:cNvPr>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3"/>
                </a:ext>
              </a:extLst>
            </a:blip>
            <a:stretch>
              <a:fillRect l="-151" r="-15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3" name="Freeform 3">
            <a:extLst>
              <a:ext uri="{FF2B5EF4-FFF2-40B4-BE49-F238E27FC236}">
                <a16:creationId xmlns:a16="http://schemas.microsoft.com/office/drawing/2014/main" id="{386FEF15-2D46-2329-0340-C230DA2B138D}"/>
              </a:ext>
            </a:extLst>
          </p:cNvPr>
          <p:cNvSpPr>
            <a:spLocks noGrp="1" noRot="1" noMove="1" noResize="1" noEditPoints="1" noAdjustHandles="1" noChangeArrowheads="1" noChangeShapeType="1"/>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8" name="Freeform 8">
            <a:extLst>
              <a:ext uri="{FF2B5EF4-FFF2-40B4-BE49-F238E27FC236}">
                <a16:creationId xmlns:a16="http://schemas.microsoft.com/office/drawing/2014/main" id="{3B05D069-05AF-4068-5230-99D13280933A}"/>
              </a:ext>
            </a:extLst>
          </p:cNvPr>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9" name="TextBox 9">
            <a:extLst>
              <a:ext uri="{FF2B5EF4-FFF2-40B4-BE49-F238E27FC236}">
                <a16:creationId xmlns:a16="http://schemas.microsoft.com/office/drawing/2014/main" id="{11D2FF25-F461-6047-7BA4-491583743712}"/>
              </a:ext>
            </a:extLst>
          </p:cNvPr>
          <p:cNvSpPr txBox="1"/>
          <p:nvPr/>
        </p:nvSpPr>
        <p:spPr>
          <a:xfrm>
            <a:off x="803600" y="2982384"/>
            <a:ext cx="9071555" cy="5539978"/>
          </a:xfrm>
          <a:prstGeom prst="rect">
            <a:avLst/>
          </a:prstGeom>
        </p:spPr>
        <p:txBody>
          <a:bodyPr wrap="square" lIns="0" tIns="0" rIns="0" bIns="0" rtlCol="0" anchor="t">
            <a:spAutoFit/>
          </a:bodyPr>
          <a:lstStyle/>
          <a:p>
            <a:pPr marL="457200" marR="0" lvl="0" indent="-457200" algn="l" defTabSz="914400" rtl="0" eaLnBrk="1" fontAlgn="auto" latinLnBrk="0" hangingPunct="1">
              <a:lnSpc>
                <a:spcPts val="3640"/>
              </a:lnSpc>
              <a:spcBef>
                <a:spcPts val="0"/>
              </a:spcBef>
              <a:spcAft>
                <a:spcPts val="0"/>
              </a:spcAft>
              <a:buClrTx/>
              <a:buSzTx/>
              <a:buFont typeface="Arial" panose="020B0604020202020204" pitchFamily="34" charset="0"/>
              <a:buChar char="•"/>
              <a:tabLst/>
              <a:defRPr/>
            </a:pPr>
            <a:r>
              <a:rPr kumimoji="0" lang="en-US" sz="4000" b="0" i="0" u="none" strike="noStrike" kern="1200" cap="none" spc="0" normalizeH="0" baseline="0" noProof="0">
                <a:ln>
                  <a:noFill/>
                </a:ln>
                <a:solidFill>
                  <a:srgbClr val="000000"/>
                </a:solidFill>
                <a:effectLst/>
                <a:uLnTx/>
                <a:uFillTx/>
                <a:latin typeface="Verdana"/>
                <a:ea typeface="Verdana"/>
                <a:cs typeface="Verdana"/>
                <a:sym typeface="Verdana"/>
              </a:rPr>
              <a:t>Financial reports inadequate</a:t>
            </a:r>
          </a:p>
          <a:p>
            <a:pPr marL="457200" marR="0" lvl="0" indent="-457200" algn="l" defTabSz="914400" rtl="0" eaLnBrk="1" fontAlgn="auto" latinLnBrk="0" hangingPunct="1">
              <a:lnSpc>
                <a:spcPts val="3640"/>
              </a:lnSpc>
              <a:spcBef>
                <a:spcPts val="0"/>
              </a:spcBef>
              <a:spcAft>
                <a:spcPts val="0"/>
              </a:spcAft>
              <a:buClrTx/>
              <a:buSzTx/>
              <a:buFont typeface="Arial" panose="020B0604020202020204" pitchFamily="34" charset="0"/>
              <a:buChar char="•"/>
              <a:tabLst/>
              <a:defRPr/>
            </a:pPr>
            <a:endParaRPr kumimoji="0" lang="en-US" sz="4000" b="0" i="0" u="none" strike="noStrike" kern="1200" cap="none" spc="0" normalizeH="0" baseline="0" noProof="0">
              <a:ln>
                <a:noFill/>
              </a:ln>
              <a:solidFill>
                <a:srgbClr val="000000"/>
              </a:solidFill>
              <a:effectLst/>
              <a:uLnTx/>
              <a:uFillTx/>
              <a:latin typeface="Verdana"/>
              <a:ea typeface="Verdana"/>
              <a:cs typeface="Verdana"/>
              <a:sym typeface="Verdana"/>
            </a:endParaRPr>
          </a:p>
          <a:p>
            <a:pPr marL="457200" marR="0" lvl="0" indent="-457200" algn="l" defTabSz="914400" rtl="0" eaLnBrk="1" fontAlgn="auto" latinLnBrk="0" hangingPunct="1">
              <a:lnSpc>
                <a:spcPts val="3640"/>
              </a:lnSpc>
              <a:spcBef>
                <a:spcPts val="0"/>
              </a:spcBef>
              <a:spcAft>
                <a:spcPts val="0"/>
              </a:spcAft>
              <a:buClrTx/>
              <a:buSzTx/>
              <a:buFont typeface="Arial" panose="020B0604020202020204" pitchFamily="34" charset="0"/>
              <a:buChar char="•"/>
              <a:tabLst/>
              <a:defRPr/>
            </a:pPr>
            <a:r>
              <a:rPr kumimoji="0" lang="en-US" sz="4000" b="0" i="0" u="none" strike="noStrike" kern="1200" cap="none" spc="0" normalizeH="0" baseline="0" noProof="0">
                <a:ln>
                  <a:noFill/>
                </a:ln>
                <a:solidFill>
                  <a:srgbClr val="000000"/>
                </a:solidFill>
                <a:effectLst/>
                <a:uLnTx/>
                <a:uFillTx/>
                <a:latin typeface="Verdana"/>
                <a:ea typeface="Verdana"/>
                <a:cs typeface="Verdana"/>
                <a:sym typeface="Verdana"/>
              </a:rPr>
              <a:t>Bank reconciliations not in compliance</a:t>
            </a:r>
          </a:p>
          <a:p>
            <a:pPr marL="457200" marR="0" lvl="0" indent="-457200" algn="l" defTabSz="914400" rtl="0" eaLnBrk="1" fontAlgn="auto" latinLnBrk="0" hangingPunct="1">
              <a:lnSpc>
                <a:spcPts val="3640"/>
              </a:lnSpc>
              <a:spcBef>
                <a:spcPts val="0"/>
              </a:spcBef>
              <a:spcAft>
                <a:spcPts val="0"/>
              </a:spcAft>
              <a:buClrTx/>
              <a:buSzTx/>
              <a:buFont typeface="Arial" panose="020B0604020202020204" pitchFamily="34" charset="0"/>
              <a:buChar char="•"/>
              <a:tabLst/>
              <a:defRPr/>
            </a:pPr>
            <a:endParaRPr kumimoji="0" lang="en-US" sz="4000" b="0" i="0" u="none" strike="noStrike" kern="1200" cap="none" spc="0" normalizeH="0" baseline="0" noProof="0">
              <a:ln>
                <a:noFill/>
              </a:ln>
              <a:solidFill>
                <a:srgbClr val="000000"/>
              </a:solidFill>
              <a:effectLst/>
              <a:uLnTx/>
              <a:uFillTx/>
              <a:latin typeface="Verdana"/>
              <a:ea typeface="Verdana"/>
              <a:cs typeface="Verdana"/>
              <a:sym typeface="Verdana"/>
            </a:endParaRPr>
          </a:p>
          <a:p>
            <a:pPr marL="457200" marR="0" lvl="0" indent="-457200" algn="l" defTabSz="914400" rtl="0" eaLnBrk="1" fontAlgn="auto" latinLnBrk="0" hangingPunct="1">
              <a:lnSpc>
                <a:spcPts val="3640"/>
              </a:lnSpc>
              <a:spcBef>
                <a:spcPts val="0"/>
              </a:spcBef>
              <a:spcAft>
                <a:spcPts val="0"/>
              </a:spcAft>
              <a:buClrTx/>
              <a:buSzTx/>
              <a:buFont typeface="Arial" panose="020B0604020202020204" pitchFamily="34" charset="0"/>
              <a:buChar char="•"/>
              <a:tabLst/>
              <a:defRPr/>
            </a:pPr>
            <a:r>
              <a:rPr kumimoji="0" lang="en-US" sz="4000" b="0" i="0" u="none" strike="noStrike" kern="1200" cap="none" spc="0" normalizeH="0" baseline="0" noProof="0">
                <a:ln>
                  <a:noFill/>
                </a:ln>
                <a:solidFill>
                  <a:srgbClr val="000000"/>
                </a:solidFill>
                <a:effectLst/>
                <a:uLnTx/>
                <a:uFillTx/>
                <a:latin typeface="Verdana"/>
                <a:ea typeface="Verdana"/>
                <a:cs typeface="Verdana"/>
                <a:sym typeface="Verdana"/>
              </a:rPr>
              <a:t>Resistance to sharing financial reports</a:t>
            </a:r>
          </a:p>
          <a:p>
            <a:pPr marL="457200" marR="0" lvl="0" indent="-457200" algn="l" defTabSz="914400" rtl="0" eaLnBrk="1" fontAlgn="auto" latinLnBrk="0" hangingPunct="1">
              <a:lnSpc>
                <a:spcPts val="3640"/>
              </a:lnSpc>
              <a:spcBef>
                <a:spcPts val="0"/>
              </a:spcBef>
              <a:spcAft>
                <a:spcPts val="0"/>
              </a:spcAft>
              <a:buClrTx/>
              <a:buSzTx/>
              <a:buFont typeface="Arial" panose="020B0604020202020204" pitchFamily="34" charset="0"/>
              <a:buChar char="•"/>
              <a:tabLst/>
              <a:defRPr/>
            </a:pPr>
            <a:endParaRPr kumimoji="0" lang="en-US" sz="4000" b="0" i="0" u="none" strike="noStrike" kern="1200" cap="none" spc="0" normalizeH="0" baseline="0" noProof="0">
              <a:ln>
                <a:noFill/>
              </a:ln>
              <a:solidFill>
                <a:srgbClr val="000000"/>
              </a:solidFill>
              <a:effectLst/>
              <a:uLnTx/>
              <a:uFillTx/>
              <a:latin typeface="Verdana"/>
              <a:ea typeface="Verdana"/>
              <a:cs typeface="Verdana"/>
              <a:sym typeface="Verdana"/>
            </a:endParaRPr>
          </a:p>
          <a:p>
            <a:pPr marL="457200" marR="0" lvl="0" indent="-457200" algn="l" defTabSz="914400" rtl="0" eaLnBrk="1" fontAlgn="auto" latinLnBrk="0" hangingPunct="1">
              <a:lnSpc>
                <a:spcPts val="3640"/>
              </a:lnSpc>
              <a:spcBef>
                <a:spcPts val="0"/>
              </a:spcBef>
              <a:spcAft>
                <a:spcPts val="0"/>
              </a:spcAft>
              <a:buClrTx/>
              <a:buSzTx/>
              <a:buFont typeface="Arial" panose="020B0604020202020204" pitchFamily="34" charset="0"/>
              <a:buChar char="•"/>
              <a:tabLst/>
              <a:defRPr/>
            </a:pPr>
            <a:r>
              <a:rPr kumimoji="0" lang="en-US" sz="4000" b="0" i="0" u="none" strike="noStrike" kern="1200" cap="none" spc="0" normalizeH="0" baseline="0" noProof="0">
                <a:ln>
                  <a:noFill/>
                </a:ln>
                <a:solidFill>
                  <a:srgbClr val="000000"/>
                </a:solidFill>
                <a:effectLst/>
                <a:uLnTx/>
                <a:uFillTx/>
                <a:latin typeface="Verdana"/>
                <a:ea typeface="Verdana"/>
                <a:cs typeface="Verdana"/>
                <a:sym typeface="Verdana"/>
              </a:rPr>
              <a:t>Spending not aligned with the budget</a:t>
            </a:r>
          </a:p>
          <a:p>
            <a:pPr marL="457200" marR="0" lvl="0" indent="-457200" algn="l" defTabSz="914400" rtl="0" eaLnBrk="1" fontAlgn="auto" latinLnBrk="0" hangingPunct="1">
              <a:lnSpc>
                <a:spcPts val="3640"/>
              </a:lnSpc>
              <a:spcBef>
                <a:spcPts val="0"/>
              </a:spcBef>
              <a:spcAft>
                <a:spcPts val="0"/>
              </a:spcAft>
              <a:buClrTx/>
              <a:buSzTx/>
              <a:buFont typeface="Arial" panose="020B0604020202020204" pitchFamily="34" charset="0"/>
              <a:buChar char="•"/>
              <a:tabLst/>
              <a:defRPr/>
            </a:pPr>
            <a:endParaRPr kumimoji="0" lang="en-US" sz="4000" b="0" i="0" u="none" strike="noStrike" kern="1200" cap="none" spc="0" normalizeH="0" baseline="0" noProof="0">
              <a:ln>
                <a:noFill/>
              </a:ln>
              <a:solidFill>
                <a:srgbClr val="000000"/>
              </a:solidFill>
              <a:effectLst/>
              <a:uLnTx/>
              <a:uFillTx/>
              <a:latin typeface="Verdana"/>
              <a:ea typeface="Verdana"/>
              <a:cs typeface="Verdana"/>
              <a:sym typeface="Verdana"/>
            </a:endParaRPr>
          </a:p>
          <a:p>
            <a:pPr marL="457200" marR="0" lvl="0" indent="-457200" algn="l" defTabSz="914400" rtl="0" eaLnBrk="1" fontAlgn="auto" latinLnBrk="0" hangingPunct="1">
              <a:lnSpc>
                <a:spcPts val="3640"/>
              </a:lnSpc>
              <a:spcBef>
                <a:spcPts val="0"/>
              </a:spcBef>
              <a:spcAft>
                <a:spcPts val="0"/>
              </a:spcAft>
              <a:buClrTx/>
              <a:buSzTx/>
              <a:buFont typeface="Arial" panose="020B0604020202020204" pitchFamily="34" charset="0"/>
              <a:buChar char="•"/>
              <a:tabLst/>
              <a:defRPr/>
            </a:pPr>
            <a:r>
              <a:rPr kumimoji="0" lang="en-US" sz="4000" b="0" i="0" u="none" strike="noStrike" kern="1200" cap="none" spc="0" normalizeH="0" baseline="0" noProof="0">
                <a:ln>
                  <a:noFill/>
                </a:ln>
                <a:solidFill>
                  <a:srgbClr val="000000"/>
                </a:solidFill>
                <a:effectLst/>
                <a:uLnTx/>
                <a:uFillTx/>
                <a:latin typeface="Verdana"/>
                <a:ea typeface="Verdana"/>
                <a:cs typeface="Verdana"/>
                <a:sym typeface="Verdana"/>
              </a:rPr>
              <a:t>Missing conflict of interest forms</a:t>
            </a:r>
          </a:p>
        </p:txBody>
      </p:sp>
      <p:sp>
        <p:nvSpPr>
          <p:cNvPr id="10" name="TextBox 10">
            <a:extLst>
              <a:ext uri="{FF2B5EF4-FFF2-40B4-BE49-F238E27FC236}">
                <a16:creationId xmlns:a16="http://schemas.microsoft.com/office/drawing/2014/main" id="{E3EE732B-1F9C-2A9A-DBDB-F51B6A27FB70}"/>
              </a:ext>
            </a:extLst>
          </p:cNvPr>
          <p:cNvSpPr txBox="1"/>
          <p:nvPr/>
        </p:nvSpPr>
        <p:spPr>
          <a:xfrm>
            <a:off x="1006032" y="1168038"/>
            <a:ext cx="8153208" cy="1000274"/>
          </a:xfrm>
          <a:prstGeom prst="rect">
            <a:avLst/>
          </a:prstGeom>
        </p:spPr>
        <p:txBody>
          <a:bodyPr lIns="0" tIns="0" rIns="0" bIns="0" rtlCol="0" anchor="t">
            <a:spAutoFit/>
          </a:bodyPr>
          <a:lstStyle/>
          <a:p>
            <a:pPr marL="0" marR="0" lvl="0" indent="0" algn="just" defTabSz="914400" rtl="0" eaLnBrk="1" fontAlgn="auto" latinLnBrk="0" hangingPunct="1">
              <a:lnSpc>
                <a:spcPts val="7799"/>
              </a:lnSpc>
              <a:spcBef>
                <a:spcPts val="0"/>
              </a:spcBef>
              <a:spcAft>
                <a:spcPts val="0"/>
              </a:spcAft>
              <a:buClrTx/>
              <a:buSzTx/>
              <a:buFontTx/>
              <a:buNone/>
              <a:tabLst/>
              <a:defRPr/>
            </a:pPr>
            <a:r>
              <a:rPr kumimoji="0" lang="en-US" sz="6500" b="1" i="0" u="none" strike="noStrike" kern="1200" cap="none" spc="0" normalizeH="0" baseline="0" noProof="0">
                <a:ln>
                  <a:noFill/>
                </a:ln>
                <a:solidFill>
                  <a:srgbClr val="9674A5"/>
                </a:solidFill>
                <a:effectLst/>
                <a:uLnTx/>
                <a:uFillTx/>
                <a:latin typeface="Verdana Bold"/>
                <a:ea typeface="Verdana Bold"/>
                <a:cs typeface="Verdana Bold"/>
                <a:sym typeface="Verdana Bold"/>
              </a:rPr>
              <a:t>Be Aware!</a:t>
            </a:r>
          </a:p>
        </p:txBody>
      </p:sp>
      <p:pic>
        <p:nvPicPr>
          <p:cNvPr id="11" name="Picture 10" descr="A young child writing on a piece of paper  AI-generated content may be incorrect.">
            <a:extLst>
              <a:ext uri="{FF2B5EF4-FFF2-40B4-BE49-F238E27FC236}">
                <a16:creationId xmlns:a16="http://schemas.microsoft.com/office/drawing/2014/main" id="{AC5D6A3E-E57D-4236-444C-D05B813A64C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75156" y="3569012"/>
            <a:ext cx="5486400" cy="5486400"/>
          </a:xfrm>
          <a:prstGeom prst="ellipse">
            <a:avLst/>
          </a:prstGeom>
          <a:solidFill>
            <a:schemeClr val="bg1"/>
          </a:solidFill>
          <a:ln w="152400">
            <a:solidFill>
              <a:schemeClr val="bg1"/>
            </a:solidFill>
          </a:ln>
        </p:spPr>
      </p:pic>
      <p:pic>
        <p:nvPicPr>
          <p:cNvPr id="12" name="Picture 11" descr="A person in a graduation gown  AI-generated content may be incorrect.">
            <a:extLst>
              <a:ext uri="{FF2B5EF4-FFF2-40B4-BE49-F238E27FC236}">
                <a16:creationId xmlns:a16="http://schemas.microsoft.com/office/drawing/2014/main" id="{715E5ED5-B4DB-D6F8-0715-543247041AB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801600" y="851324"/>
            <a:ext cx="4216400" cy="4216400"/>
          </a:xfrm>
          <a:prstGeom prst="ellipse">
            <a:avLst/>
          </a:prstGeom>
          <a:solidFill>
            <a:schemeClr val="bg1"/>
          </a:solidFill>
          <a:ln w="152400">
            <a:solidFill>
              <a:schemeClr val="bg1"/>
            </a:solidFill>
          </a:ln>
        </p:spPr>
      </p:pic>
    </p:spTree>
    <p:extLst>
      <p:ext uri="{BB962C8B-B14F-4D97-AF65-F5344CB8AC3E}">
        <p14:creationId xmlns:p14="http://schemas.microsoft.com/office/powerpoint/2010/main" val="95416033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38456C"/>
        </a:solidFill>
        <a:effectLst/>
      </p:bgPr>
    </p:bg>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3462" y="-404561"/>
            <a:ext cx="19412079" cy="12400509"/>
          </a:xfrm>
          <a:custGeom>
            <a:avLst/>
            <a:gdLst/>
            <a:ahLst/>
            <a:cxnLst/>
            <a:rect l="l" t="t" r="r" b="b"/>
            <a:pathLst>
              <a:path w="19412079" h="12400509">
                <a:moveTo>
                  <a:pt x="0" y="0"/>
                </a:moveTo>
                <a:lnTo>
                  <a:pt x="19412079" y="0"/>
                </a:lnTo>
                <a:lnTo>
                  <a:pt x="19412079" y="12400509"/>
                </a:lnTo>
                <a:lnTo>
                  <a:pt x="0" y="12400509"/>
                </a:lnTo>
                <a:lnTo>
                  <a:pt x="0" y="0"/>
                </a:lnTo>
                <a:close/>
              </a:path>
            </a:pathLst>
          </a:custGeom>
          <a:blipFill>
            <a:blip r:embed="rId3">
              <a:alphaModFix amt="5000"/>
            </a:blip>
            <a:stretch>
              <a:fillRect l="-1104" r="-110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3" name="Freeform 3"/>
          <p:cNvSpPr/>
          <p:nvPr/>
        </p:nvSpPr>
        <p:spPr>
          <a:xfrm>
            <a:off x="2739888" y="2451662"/>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4" name="Freeform 4"/>
          <p:cNvSpPr/>
          <p:nvPr/>
        </p:nvSpPr>
        <p:spPr>
          <a:xfrm>
            <a:off x="9322822" y="2451662"/>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5" name="Freeform 5"/>
          <p:cNvSpPr/>
          <p:nvPr/>
        </p:nvSpPr>
        <p:spPr>
          <a:xfrm>
            <a:off x="9283229" y="5616810"/>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6" name="Freeform 6"/>
          <p:cNvSpPr/>
          <p:nvPr/>
        </p:nvSpPr>
        <p:spPr>
          <a:xfrm>
            <a:off x="2739888" y="5616810"/>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7" name="TextBox 7"/>
          <p:cNvSpPr txBox="1"/>
          <p:nvPr/>
        </p:nvSpPr>
        <p:spPr>
          <a:xfrm>
            <a:off x="4797621" y="869187"/>
            <a:ext cx="8692758" cy="1048044"/>
          </a:xfrm>
          <a:prstGeom prst="rect">
            <a:avLst/>
          </a:prstGeom>
        </p:spPr>
        <p:txBody>
          <a:bodyPr lIns="0" tIns="0" rIns="0" bIns="0" rtlCol="0" anchor="t">
            <a:spAutoFit/>
          </a:bodyPr>
          <a:lstStyle/>
          <a:p>
            <a:pPr marL="0" marR="0" lvl="0" indent="0" algn="ctr" defTabSz="914400" rtl="0" eaLnBrk="1" fontAlgn="auto" latinLnBrk="0" hangingPunct="1">
              <a:lnSpc>
                <a:spcPts val="9100"/>
              </a:lnSpc>
              <a:spcBef>
                <a:spcPts val="0"/>
              </a:spcBef>
              <a:spcAft>
                <a:spcPts val="0"/>
              </a:spcAft>
              <a:buClrTx/>
              <a:buSzTx/>
              <a:buFontTx/>
              <a:buNone/>
              <a:tabLst/>
              <a:defRPr/>
            </a:pPr>
            <a:r>
              <a:rPr kumimoji="0" lang="en-US" sz="6500" b="1" i="0" u="none" strike="noStrike" kern="1200" cap="none" spc="-194" normalizeH="0" baseline="0" noProof="0">
                <a:ln>
                  <a:noFill/>
                </a:ln>
                <a:solidFill>
                  <a:srgbClr val="FFFFFF"/>
                </a:solidFill>
                <a:effectLst/>
                <a:uLnTx/>
                <a:uFillTx/>
                <a:latin typeface="Verdana Bold"/>
                <a:ea typeface="Verdana Bold"/>
                <a:cs typeface="Verdana Bold"/>
                <a:sym typeface="Verdana Bold"/>
              </a:rPr>
              <a:t>Financial Reporting</a:t>
            </a:r>
          </a:p>
        </p:txBody>
      </p:sp>
      <p:sp>
        <p:nvSpPr>
          <p:cNvPr id="16" name="Freeform 16"/>
          <p:cNvSpPr/>
          <p:nvPr/>
        </p:nvSpPr>
        <p:spPr>
          <a:xfrm>
            <a:off x="7937377" y="9188709"/>
            <a:ext cx="2413246" cy="554217"/>
          </a:xfrm>
          <a:custGeom>
            <a:avLst/>
            <a:gdLst/>
            <a:ahLst/>
            <a:cxnLst/>
            <a:rect l="l" t="t" r="r" b="b"/>
            <a:pathLst>
              <a:path w="2413246" h="554217">
                <a:moveTo>
                  <a:pt x="0" y="0"/>
                </a:moveTo>
                <a:lnTo>
                  <a:pt x="2413246" y="0"/>
                </a:lnTo>
                <a:lnTo>
                  <a:pt x="2413246" y="554218"/>
                </a:lnTo>
                <a:lnTo>
                  <a:pt x="0" y="554218"/>
                </a:lnTo>
                <a:lnTo>
                  <a:pt x="0" y="0"/>
                </a:lnTo>
                <a:close/>
              </a:path>
            </a:pathLst>
          </a:custGeom>
          <a:blipFill>
            <a:blip r:embed="rId5"/>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17" name="Freeform 17"/>
          <p:cNvSpPr/>
          <p:nvPr/>
        </p:nvSpPr>
        <p:spPr>
          <a:xfrm>
            <a:off x="3100848" y="2968439"/>
            <a:ext cx="801057" cy="801057"/>
          </a:xfrm>
          <a:custGeom>
            <a:avLst/>
            <a:gdLst/>
            <a:ahLst/>
            <a:cxnLst/>
            <a:rect l="l" t="t" r="r" b="b"/>
            <a:pathLst>
              <a:path w="801057" h="801057">
                <a:moveTo>
                  <a:pt x="0" y="0"/>
                </a:moveTo>
                <a:lnTo>
                  <a:pt x="801057" y="0"/>
                </a:lnTo>
                <a:lnTo>
                  <a:pt x="801057" y="801057"/>
                </a:lnTo>
                <a:lnTo>
                  <a:pt x="0" y="80105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18" name="Freeform 18"/>
          <p:cNvSpPr/>
          <p:nvPr/>
        </p:nvSpPr>
        <p:spPr>
          <a:xfrm>
            <a:off x="9643465" y="2986321"/>
            <a:ext cx="692131" cy="783175"/>
          </a:xfrm>
          <a:custGeom>
            <a:avLst/>
            <a:gdLst/>
            <a:ahLst/>
            <a:cxnLst/>
            <a:rect l="l" t="t" r="r" b="b"/>
            <a:pathLst>
              <a:path w="692131" h="783175">
                <a:moveTo>
                  <a:pt x="0" y="0"/>
                </a:moveTo>
                <a:lnTo>
                  <a:pt x="692131" y="0"/>
                </a:lnTo>
                <a:lnTo>
                  <a:pt x="692131" y="783175"/>
                </a:lnTo>
                <a:lnTo>
                  <a:pt x="0" y="783175"/>
                </a:lnTo>
                <a:lnTo>
                  <a:pt x="0" y="0"/>
                </a:lnTo>
                <a:close/>
              </a:path>
            </a:pathLst>
          </a:custGeom>
          <a:blipFill>
            <a:blip>
              <a:extLst>
                <a:ext uri="{96DAC541-7B7A-43D3-8B79-37D633B846F1}">
                  <asvg:svgBlip xmlns:asvg="http://schemas.microsoft.com/office/drawing/2016/SVG/main" r:embed="rId7"/>
                </a:ext>
              </a:extLst>
            </a:blip>
            <a:stretch>
              <a:fillRect/>
            </a:stretch>
          </a:blipFill>
          <a:ln cap="sq">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19" name="Freeform 19"/>
          <p:cNvSpPr/>
          <p:nvPr/>
        </p:nvSpPr>
        <p:spPr>
          <a:xfrm>
            <a:off x="3100848" y="6259063"/>
            <a:ext cx="1038997" cy="689634"/>
          </a:xfrm>
          <a:custGeom>
            <a:avLst/>
            <a:gdLst/>
            <a:ahLst/>
            <a:cxnLst/>
            <a:rect l="l" t="t" r="r" b="b"/>
            <a:pathLst>
              <a:path w="1038997" h="689634">
                <a:moveTo>
                  <a:pt x="0" y="0"/>
                </a:moveTo>
                <a:lnTo>
                  <a:pt x="1038997" y="0"/>
                </a:lnTo>
                <a:lnTo>
                  <a:pt x="1038997" y="689634"/>
                </a:lnTo>
                <a:lnTo>
                  <a:pt x="0" y="689634"/>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20" name="Freeform 20"/>
          <p:cNvSpPr/>
          <p:nvPr/>
        </p:nvSpPr>
        <p:spPr>
          <a:xfrm>
            <a:off x="9643465" y="6222849"/>
            <a:ext cx="692131" cy="657524"/>
          </a:xfrm>
          <a:custGeom>
            <a:avLst/>
            <a:gdLst/>
            <a:ahLst/>
            <a:cxnLst/>
            <a:rect l="l" t="t" r="r" b="b"/>
            <a:pathLst>
              <a:path w="692131" h="657524">
                <a:moveTo>
                  <a:pt x="0" y="0"/>
                </a:moveTo>
                <a:lnTo>
                  <a:pt x="692131" y="0"/>
                </a:lnTo>
                <a:lnTo>
                  <a:pt x="692131" y="657524"/>
                </a:lnTo>
                <a:lnTo>
                  <a:pt x="0" y="657524"/>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9" name="TextBox 8">
            <a:extLst>
              <a:ext uri="{FF2B5EF4-FFF2-40B4-BE49-F238E27FC236}">
                <a16:creationId xmlns:a16="http://schemas.microsoft.com/office/drawing/2014/main" id="{030E1426-2B77-31E3-2679-6520078BAC20}"/>
              </a:ext>
            </a:extLst>
          </p:cNvPr>
          <p:cNvSpPr txBox="1"/>
          <p:nvPr/>
        </p:nvSpPr>
        <p:spPr>
          <a:xfrm>
            <a:off x="4141414" y="3371101"/>
            <a:ext cx="3756823"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prstClr val="white"/>
                </a:solidFill>
                <a:effectLst/>
                <a:uLnTx/>
                <a:uFillTx/>
                <a:latin typeface="Calibri"/>
                <a:ea typeface="Calibri"/>
                <a:cs typeface="Calibri"/>
              </a:rPr>
              <a:t>Treasurer Reports</a:t>
            </a:r>
          </a:p>
        </p:txBody>
      </p:sp>
      <p:sp>
        <p:nvSpPr>
          <p:cNvPr id="13" name="TextBox 12">
            <a:extLst>
              <a:ext uri="{FF2B5EF4-FFF2-40B4-BE49-F238E27FC236}">
                <a16:creationId xmlns:a16="http://schemas.microsoft.com/office/drawing/2014/main" id="{8F9D1544-DE4A-721F-CAC6-50132DE18E31}"/>
              </a:ext>
            </a:extLst>
          </p:cNvPr>
          <p:cNvSpPr txBox="1"/>
          <p:nvPr/>
        </p:nvSpPr>
        <p:spPr>
          <a:xfrm>
            <a:off x="10872436" y="3688424"/>
            <a:ext cx="3811008"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prstClr val="white"/>
                </a:solidFill>
                <a:effectLst/>
                <a:uLnTx/>
                <a:uFillTx/>
                <a:latin typeface="Calibri"/>
                <a:ea typeface="Calibri"/>
                <a:cs typeface="Calibri"/>
              </a:rPr>
              <a:t>SIA Reports</a:t>
            </a:r>
          </a:p>
        </p:txBody>
      </p:sp>
      <p:sp>
        <p:nvSpPr>
          <p:cNvPr id="15" name="TextBox 14">
            <a:extLst>
              <a:ext uri="{FF2B5EF4-FFF2-40B4-BE49-F238E27FC236}">
                <a16:creationId xmlns:a16="http://schemas.microsoft.com/office/drawing/2014/main" id="{EEEFFD28-98A3-7EAA-D5DC-A1EF51CFC0B8}"/>
              </a:ext>
            </a:extLst>
          </p:cNvPr>
          <p:cNvSpPr txBox="1"/>
          <p:nvPr/>
        </p:nvSpPr>
        <p:spPr>
          <a:xfrm>
            <a:off x="3906386" y="6400932"/>
            <a:ext cx="4244488"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prstClr val="white"/>
                </a:solidFill>
                <a:effectLst/>
                <a:uLnTx/>
                <a:uFillTx/>
                <a:latin typeface="Calibri"/>
                <a:ea typeface="Calibri"/>
                <a:cs typeface="Calibri"/>
              </a:rPr>
              <a:t>External Reports</a:t>
            </a: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0">
            <a:extLst>
              <a:ext uri="{FF2B5EF4-FFF2-40B4-BE49-F238E27FC236}">
                <a16:creationId xmlns:a16="http://schemas.microsoft.com/office/drawing/2014/main" id="{0543CF95-A61A-5DC4-83C6-9EAE03D570C8}"/>
              </a:ext>
            </a:extLst>
          </p:cNvPr>
          <p:cNvSpPr txBox="1"/>
          <p:nvPr/>
        </p:nvSpPr>
        <p:spPr>
          <a:xfrm>
            <a:off x="8954911" y="6400478"/>
            <a:ext cx="7044363"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prstClr val="white"/>
                </a:solidFill>
                <a:effectLst/>
                <a:uLnTx/>
                <a:uFillTx/>
                <a:latin typeface="Calibri"/>
                <a:ea typeface="Calibri"/>
                <a:cs typeface="Calibri"/>
              </a:rPr>
              <a:t>Region </a:t>
            </a:r>
            <a:endParaRPr kumimoji="0" lang="en-US" sz="1800" b="0" i="0" u="none" strike="noStrike" kern="1200" cap="none" spc="0" normalizeH="0" baseline="0" noProof="0">
              <a:ln>
                <a:noFill/>
              </a:ln>
              <a:solidFill>
                <a:prstClr val="white"/>
              </a:solidFill>
              <a:effectLst/>
              <a:uLnTx/>
              <a:uFillTx/>
              <a:latin typeface="Calibri"/>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prstClr val="white"/>
                </a:solidFill>
                <a:effectLst/>
                <a:uLnTx/>
                <a:uFillTx/>
                <a:latin typeface="Calibri"/>
                <a:ea typeface="Calibri"/>
                <a:cs typeface="Calibri"/>
              </a:rPr>
              <a:t>Communications</a:t>
            </a:r>
            <a:endParaRPr kumimoji="0" lang="en-US" sz="1800" b="0" i="0" u="none" strike="noStrike" kern="1200" cap="none" spc="0" normalizeH="0" baseline="0" noProof="0">
              <a:ln>
                <a:noFill/>
              </a:ln>
              <a:solidFill>
                <a:prstClr val="white"/>
              </a:solidFill>
              <a:effectLst/>
              <a:uLnTx/>
              <a:uFillTx/>
              <a:latin typeface="Calibri"/>
              <a:ea typeface="Calibri"/>
              <a:cs typeface="Calibri"/>
            </a:endParaRPr>
          </a:p>
        </p:txBody>
      </p:sp>
    </p:spTree>
    <p:extLst>
      <p:ext uri="{BB962C8B-B14F-4D97-AF65-F5344CB8AC3E}">
        <p14:creationId xmlns:p14="http://schemas.microsoft.com/office/powerpoint/2010/main" val="351525343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563178" y="7349120"/>
            <a:ext cx="11161644" cy="5190164"/>
          </a:xfrm>
          <a:custGeom>
            <a:avLst/>
            <a:gdLst/>
            <a:ahLst/>
            <a:cxnLst/>
            <a:rect l="l" t="t" r="r" b="b"/>
            <a:pathLst>
              <a:path w="11161644" h="5190164">
                <a:moveTo>
                  <a:pt x="0" y="0"/>
                </a:moveTo>
                <a:lnTo>
                  <a:pt x="11161644" y="0"/>
                </a:lnTo>
                <a:lnTo>
                  <a:pt x="11161644" y="5190164"/>
                </a:lnTo>
                <a:lnTo>
                  <a:pt x="0" y="519016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3" name="TextBox 3"/>
          <p:cNvSpPr txBox="1"/>
          <p:nvPr/>
        </p:nvSpPr>
        <p:spPr>
          <a:xfrm>
            <a:off x="2713338" y="3184583"/>
            <a:ext cx="12861324" cy="1615827"/>
          </a:xfrm>
          <a:prstGeom prst="rect">
            <a:avLst/>
          </a:prstGeom>
        </p:spPr>
        <p:txBody>
          <a:bodyPr lIns="0" tIns="0" rIns="0" bIns="0" rtlCol="0" anchor="t">
            <a:spAutoFit/>
          </a:bodyPr>
          <a:lstStyle/>
          <a:p>
            <a:pPr marL="0" marR="0" lvl="0" indent="0" algn="ctr" defTabSz="914400" rtl="0" eaLnBrk="1" fontAlgn="auto" latinLnBrk="0" hangingPunct="1">
              <a:lnSpc>
                <a:spcPts val="4199"/>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Calibri"/>
                <a:ea typeface="Calibri"/>
                <a:cs typeface="Calibri"/>
              </a:rPr>
              <a:t>“Life is inherently risky. There is only one big risk you should avoid at all costs, and that is the risk of doing nothing.”– Denis Waitley</a:t>
            </a:r>
          </a:p>
        </p:txBody>
      </p:sp>
      <p:sp>
        <p:nvSpPr>
          <p:cNvPr id="4" name="TextBox 4"/>
          <p:cNvSpPr txBox="1"/>
          <p:nvPr/>
        </p:nvSpPr>
        <p:spPr>
          <a:xfrm>
            <a:off x="3563178" y="1605785"/>
            <a:ext cx="10610022" cy="1000274"/>
          </a:xfrm>
          <a:prstGeom prst="rect">
            <a:avLst/>
          </a:prstGeom>
        </p:spPr>
        <p:txBody>
          <a:bodyPr wrap="square" lIns="0" tIns="0" rIns="0" bIns="0" rtlCol="0" anchor="t">
            <a:spAutoFit/>
          </a:bodyPr>
          <a:lstStyle/>
          <a:p>
            <a:pPr marL="0" marR="0" lvl="0" indent="0" algn="ctr" defTabSz="914400" rtl="0" eaLnBrk="1" fontAlgn="auto" latinLnBrk="0" hangingPunct="1">
              <a:lnSpc>
                <a:spcPts val="7799"/>
              </a:lnSpc>
              <a:spcBef>
                <a:spcPts val="0"/>
              </a:spcBef>
              <a:spcAft>
                <a:spcPts val="0"/>
              </a:spcAft>
              <a:buClrTx/>
              <a:buSzTx/>
              <a:buFontTx/>
              <a:buNone/>
              <a:tabLst/>
              <a:defRPr/>
            </a:pPr>
            <a:r>
              <a:rPr kumimoji="0" lang="en-US" sz="6500" b="1" i="0" u="none" strike="noStrike" kern="1200" cap="none" spc="0" normalizeH="0" baseline="0" noProof="0">
                <a:ln>
                  <a:noFill/>
                </a:ln>
                <a:solidFill>
                  <a:srgbClr val="9674A5"/>
                </a:solidFill>
                <a:effectLst/>
                <a:uLnTx/>
                <a:uFillTx/>
                <a:latin typeface="Verdana Bold"/>
                <a:ea typeface="Verdana Bold"/>
                <a:cs typeface="Verdana Bold"/>
                <a:sym typeface="Verdana Bold"/>
              </a:rPr>
              <a:t>Risk Management</a:t>
            </a:r>
          </a:p>
        </p:txBody>
      </p:sp>
      <p:sp>
        <p:nvSpPr>
          <p:cNvPr id="5" name="Freeform 5"/>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l="-198" r="-19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4810624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9674A5"/>
        </a:solidFill>
        <a:effectLst/>
      </p:bgPr>
    </p:bg>
    <p:spTree>
      <p:nvGrpSpPr>
        <p:cNvPr id="1" name=""/>
        <p:cNvGrpSpPr/>
        <p:nvPr/>
      </p:nvGrpSpPr>
      <p:grpSpPr>
        <a:xfrm>
          <a:off x="0" y="0"/>
          <a:ext cx="0" cy="0"/>
          <a:chOff x="0" y="0"/>
          <a:chExt cx="0" cy="0"/>
        </a:xfrm>
      </p:grpSpPr>
      <p:sp>
        <p:nvSpPr>
          <p:cNvPr id="2" name="Freeform 2"/>
          <p:cNvSpPr/>
          <p:nvPr/>
        </p:nvSpPr>
        <p:spPr>
          <a:xfrm>
            <a:off x="-2113825" y="-245708"/>
            <a:ext cx="17800143" cy="11370798"/>
          </a:xfrm>
          <a:custGeom>
            <a:avLst/>
            <a:gdLst/>
            <a:ahLst/>
            <a:cxnLst/>
            <a:rect l="l" t="t" r="r" b="b"/>
            <a:pathLst>
              <a:path w="17800143" h="11370798">
                <a:moveTo>
                  <a:pt x="0" y="0"/>
                </a:moveTo>
                <a:lnTo>
                  <a:pt x="17800143" y="0"/>
                </a:lnTo>
                <a:lnTo>
                  <a:pt x="17800143" y="11370797"/>
                </a:lnTo>
                <a:lnTo>
                  <a:pt x="0" y="11370797"/>
                </a:lnTo>
                <a:lnTo>
                  <a:pt x="0" y="0"/>
                </a:lnTo>
                <a:close/>
              </a:path>
            </a:pathLst>
          </a:custGeom>
          <a:blipFill>
            <a:blip r:embed="rId3">
              <a:alphaModFix amt="7999"/>
            </a:blip>
            <a:stretch>
              <a:fillRect l="-1104" r="-1104"/>
            </a:stretch>
          </a:blipFill>
        </p:spPr>
        <p:txBody>
          <a:bodyPr/>
          <a:lstStyle/>
          <a:p>
            <a:endParaRPr lang="en-US"/>
          </a:p>
        </p:txBody>
      </p:sp>
      <p:sp>
        <p:nvSpPr>
          <p:cNvPr id="3" name="Freeform 3"/>
          <p:cNvSpPr/>
          <p:nvPr/>
        </p:nvSpPr>
        <p:spPr>
          <a:xfrm>
            <a:off x="-2113825" y="-245708"/>
            <a:ext cx="17800143" cy="11370798"/>
          </a:xfrm>
          <a:custGeom>
            <a:avLst/>
            <a:gdLst/>
            <a:ahLst/>
            <a:cxnLst/>
            <a:rect l="l" t="t" r="r" b="b"/>
            <a:pathLst>
              <a:path w="17800143" h="11370798">
                <a:moveTo>
                  <a:pt x="0" y="0"/>
                </a:moveTo>
                <a:lnTo>
                  <a:pt x="17800143" y="0"/>
                </a:lnTo>
                <a:lnTo>
                  <a:pt x="17800143" y="11370797"/>
                </a:lnTo>
                <a:lnTo>
                  <a:pt x="0" y="11370797"/>
                </a:lnTo>
                <a:lnTo>
                  <a:pt x="0" y="0"/>
                </a:lnTo>
                <a:close/>
              </a:path>
            </a:pathLst>
          </a:custGeom>
          <a:blipFill>
            <a:blip r:embed="rId3">
              <a:alphaModFix amt="7999"/>
            </a:blip>
            <a:stretch>
              <a:fillRect l="-1104" r="-1104"/>
            </a:stretch>
          </a:blipFill>
        </p:spPr>
        <p:txBody>
          <a:bodyPr/>
          <a:lstStyle/>
          <a:p>
            <a:endParaRPr lang="en-US"/>
          </a:p>
        </p:txBody>
      </p:sp>
      <p:sp>
        <p:nvSpPr>
          <p:cNvPr id="4" name="Freeform 4"/>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en-US"/>
          </a:p>
        </p:txBody>
      </p:sp>
      <p:sp>
        <p:nvSpPr>
          <p:cNvPr id="5" name="Freeform 5"/>
          <p:cNvSpPr/>
          <p:nvPr/>
        </p:nvSpPr>
        <p:spPr>
          <a:xfrm>
            <a:off x="-653318" y="813431"/>
            <a:ext cx="10319248" cy="8229600"/>
          </a:xfrm>
          <a:custGeom>
            <a:avLst/>
            <a:gdLst/>
            <a:ahLst/>
            <a:cxnLst/>
            <a:rect l="l" t="t" r="r" b="b"/>
            <a:pathLst>
              <a:path w="10319248" h="8229600">
                <a:moveTo>
                  <a:pt x="0" y="0"/>
                </a:moveTo>
                <a:lnTo>
                  <a:pt x="10319248" y="0"/>
                </a:lnTo>
                <a:lnTo>
                  <a:pt x="10319248" y="8229600"/>
                </a:lnTo>
                <a:lnTo>
                  <a:pt x="0" y="8229600"/>
                </a:lnTo>
                <a:lnTo>
                  <a:pt x="0" y="0"/>
                </a:lnTo>
                <a:close/>
              </a:path>
            </a:pathLst>
          </a:custGeom>
          <a:blipFill>
            <a:blip r:embed="rId5"/>
            <a:stretch>
              <a:fillRect/>
            </a:stretch>
          </a:blipFill>
        </p:spPr>
        <p:txBody>
          <a:bodyPr/>
          <a:lstStyle/>
          <a:p>
            <a:endParaRPr lang="en-US"/>
          </a:p>
        </p:txBody>
      </p:sp>
      <p:sp>
        <p:nvSpPr>
          <p:cNvPr id="6" name="TextBox 6"/>
          <p:cNvSpPr txBox="1"/>
          <p:nvPr/>
        </p:nvSpPr>
        <p:spPr>
          <a:xfrm>
            <a:off x="8049776" y="4467928"/>
            <a:ext cx="8936221" cy="1953051"/>
          </a:xfrm>
          <a:prstGeom prst="rect">
            <a:avLst/>
          </a:prstGeom>
        </p:spPr>
        <p:txBody>
          <a:bodyPr lIns="0" tIns="0" rIns="0" bIns="0" rtlCol="0" anchor="t">
            <a:spAutoFit/>
          </a:bodyPr>
          <a:lstStyle/>
          <a:p>
            <a:pPr algn="ctr">
              <a:lnSpc>
                <a:spcPts val="7793"/>
              </a:lnSpc>
            </a:pPr>
            <a:r>
              <a:rPr lang="en-US" sz="6500" b="1">
                <a:solidFill>
                  <a:srgbClr val="FFFFFF"/>
                </a:solidFill>
                <a:latin typeface="Verdana Bold"/>
                <a:ea typeface="Verdana Bold"/>
                <a:cs typeface="Verdana Bold"/>
                <a:sym typeface="Verdana Bold"/>
              </a:rPr>
              <a:t>10-MINUTE BREAK</a:t>
            </a:r>
          </a:p>
          <a:p>
            <a:pPr algn="ctr">
              <a:lnSpc>
                <a:spcPts val="7799"/>
              </a:lnSpc>
            </a:pPr>
            <a:r>
              <a:rPr lang="en-US" sz="6500" b="1">
                <a:solidFill>
                  <a:srgbClr val="FFFFFF"/>
                </a:solidFill>
                <a:latin typeface="Verdana Bold"/>
                <a:ea typeface="Verdana Bold"/>
                <a:cs typeface="Verdana Bold"/>
                <a:sym typeface="Verdana Bold"/>
              </a:rPr>
              <a:t>AT 9:25 A.M.</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44750-3553-7BC3-E0B0-BD6DC8FDAF0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9BEB3AA-FC18-C182-4F7B-ADE5B224044D}"/>
              </a:ext>
            </a:extLst>
          </p:cNvPr>
          <p:cNvGrpSpPr/>
          <p:nvPr/>
        </p:nvGrpSpPr>
        <p:grpSpPr>
          <a:xfrm rot="-10800000">
            <a:off x="-376402" y="4170619"/>
            <a:ext cx="18865637" cy="7072317"/>
            <a:chOff x="0" y="0"/>
            <a:chExt cx="3804182" cy="1426105"/>
          </a:xfrm>
        </p:grpSpPr>
        <p:sp>
          <p:nvSpPr>
            <p:cNvPr id="3" name="Freeform 3">
              <a:extLst>
                <a:ext uri="{FF2B5EF4-FFF2-40B4-BE49-F238E27FC236}">
                  <a16:creationId xmlns:a16="http://schemas.microsoft.com/office/drawing/2014/main" id="{FC697D8D-5E13-5D1A-459D-819C7DA205CC}"/>
                </a:ext>
              </a:extLst>
            </p:cNvPr>
            <p:cNvSpPr/>
            <p:nvPr/>
          </p:nvSpPr>
          <p:spPr>
            <a:xfrm>
              <a:off x="0" y="0"/>
              <a:ext cx="3804182" cy="1391465"/>
            </a:xfrm>
            <a:custGeom>
              <a:avLst/>
              <a:gdLst/>
              <a:ahLst/>
              <a:cxnLst/>
              <a:rect l="l" t="t" r="r" b="b"/>
              <a:pathLst>
                <a:path w="3804182" h="1391465">
                  <a:moveTo>
                    <a:pt x="3796327" y="0"/>
                  </a:moveTo>
                  <a:lnTo>
                    <a:pt x="7855" y="0"/>
                  </a:lnTo>
                  <a:cubicBezTo>
                    <a:pt x="5772" y="0"/>
                    <a:pt x="3774" y="828"/>
                    <a:pt x="2301" y="2301"/>
                  </a:cubicBezTo>
                  <a:cubicBezTo>
                    <a:pt x="828" y="3774"/>
                    <a:pt x="0" y="5772"/>
                    <a:pt x="0" y="7855"/>
                  </a:cubicBezTo>
                  <a:lnTo>
                    <a:pt x="0" y="1279302"/>
                  </a:lnTo>
                  <a:cubicBezTo>
                    <a:pt x="202350" y="1390082"/>
                    <a:pt x="849870" y="1463218"/>
                    <a:pt x="1821147" y="1279302"/>
                  </a:cubicBezTo>
                  <a:cubicBezTo>
                    <a:pt x="2792433" y="1013423"/>
                    <a:pt x="3547873" y="1168518"/>
                    <a:pt x="3804182" y="1279302"/>
                  </a:cubicBezTo>
                  <a:lnTo>
                    <a:pt x="3804182" y="7855"/>
                  </a:lnTo>
                  <a:cubicBezTo>
                    <a:pt x="3804182" y="5772"/>
                    <a:pt x="3803355" y="3774"/>
                    <a:pt x="3801882" y="2301"/>
                  </a:cubicBezTo>
                  <a:cubicBezTo>
                    <a:pt x="3800408" y="828"/>
                    <a:pt x="3798410" y="0"/>
                    <a:pt x="3796327" y="0"/>
                  </a:cubicBezTo>
                  <a:close/>
                </a:path>
              </a:pathLst>
            </a:custGeom>
            <a:gradFill rotWithShape="1">
              <a:gsLst>
                <a:gs pos="0">
                  <a:srgbClr val="6599D1">
                    <a:alpha val="100000"/>
                  </a:srgbClr>
                </a:gs>
                <a:gs pos="100000">
                  <a:srgbClr val="DB5E5B">
                    <a:alpha val="100000"/>
                  </a:srgbClr>
                </a:gs>
              </a:gsLst>
              <a:lin ang="0"/>
            </a:gra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4" name="TextBox 4">
              <a:extLst>
                <a:ext uri="{FF2B5EF4-FFF2-40B4-BE49-F238E27FC236}">
                  <a16:creationId xmlns:a16="http://schemas.microsoft.com/office/drawing/2014/main" id="{E86EEFEA-EA55-7EEE-6A8D-B9F0C3C1D068}"/>
                </a:ext>
              </a:extLst>
            </p:cNvPr>
            <p:cNvSpPr txBox="1"/>
            <p:nvPr/>
          </p:nvSpPr>
          <p:spPr>
            <a:xfrm>
              <a:off x="0" y="-66675"/>
              <a:ext cx="3804182" cy="1187186"/>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grpSp>
      <p:sp>
        <p:nvSpPr>
          <p:cNvPr id="5" name="Freeform 5">
            <a:extLst>
              <a:ext uri="{FF2B5EF4-FFF2-40B4-BE49-F238E27FC236}">
                <a16:creationId xmlns:a16="http://schemas.microsoft.com/office/drawing/2014/main" id="{55E42472-AD85-5B79-6F9B-03DFB75AAD25}"/>
              </a:ext>
            </a:extLst>
          </p:cNvPr>
          <p:cNvSpPr/>
          <p:nvPr/>
        </p:nvSpPr>
        <p:spPr>
          <a:xfrm>
            <a:off x="2618528" y="3580293"/>
            <a:ext cx="2795809" cy="2795809"/>
          </a:xfrm>
          <a:custGeom>
            <a:avLst/>
            <a:gdLst/>
            <a:ahLst/>
            <a:cxnLst/>
            <a:rect l="l" t="t" r="r" b="b"/>
            <a:pathLst>
              <a:path w="2795809" h="2795809">
                <a:moveTo>
                  <a:pt x="0" y="0"/>
                </a:moveTo>
                <a:lnTo>
                  <a:pt x="2795809" y="0"/>
                </a:lnTo>
                <a:lnTo>
                  <a:pt x="2795809" y="2795809"/>
                </a:lnTo>
                <a:lnTo>
                  <a:pt x="0" y="27958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6" name="Freeform 6">
            <a:extLst>
              <a:ext uri="{FF2B5EF4-FFF2-40B4-BE49-F238E27FC236}">
                <a16:creationId xmlns:a16="http://schemas.microsoft.com/office/drawing/2014/main" id="{FFA46A91-6A74-7567-D3D3-871EFEAF6CF5}"/>
              </a:ext>
            </a:extLst>
          </p:cNvPr>
          <p:cNvSpPr/>
          <p:nvPr/>
        </p:nvSpPr>
        <p:spPr>
          <a:xfrm>
            <a:off x="7744004" y="3580293"/>
            <a:ext cx="2795809" cy="2795809"/>
          </a:xfrm>
          <a:custGeom>
            <a:avLst/>
            <a:gdLst/>
            <a:ahLst/>
            <a:cxnLst/>
            <a:rect l="l" t="t" r="r" b="b"/>
            <a:pathLst>
              <a:path w="2795809" h="2795809">
                <a:moveTo>
                  <a:pt x="0" y="0"/>
                </a:moveTo>
                <a:lnTo>
                  <a:pt x="2795809" y="0"/>
                </a:lnTo>
                <a:lnTo>
                  <a:pt x="2795809" y="2795809"/>
                </a:lnTo>
                <a:lnTo>
                  <a:pt x="0" y="27958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7" name="Freeform 7">
            <a:extLst>
              <a:ext uri="{FF2B5EF4-FFF2-40B4-BE49-F238E27FC236}">
                <a16:creationId xmlns:a16="http://schemas.microsoft.com/office/drawing/2014/main" id="{A09ED63F-3186-BDEA-BCB6-861AC2F9D448}"/>
              </a:ext>
            </a:extLst>
          </p:cNvPr>
          <p:cNvSpPr/>
          <p:nvPr/>
        </p:nvSpPr>
        <p:spPr>
          <a:xfrm>
            <a:off x="12869336" y="3580293"/>
            <a:ext cx="2795809" cy="2795809"/>
          </a:xfrm>
          <a:custGeom>
            <a:avLst/>
            <a:gdLst/>
            <a:ahLst/>
            <a:cxnLst/>
            <a:rect l="l" t="t" r="r" b="b"/>
            <a:pathLst>
              <a:path w="2795809" h="2795809">
                <a:moveTo>
                  <a:pt x="0" y="0"/>
                </a:moveTo>
                <a:lnTo>
                  <a:pt x="2795809" y="0"/>
                </a:lnTo>
                <a:lnTo>
                  <a:pt x="2795809" y="2795809"/>
                </a:lnTo>
                <a:lnTo>
                  <a:pt x="0" y="27958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8" name="Freeform 8">
            <a:extLst>
              <a:ext uri="{FF2B5EF4-FFF2-40B4-BE49-F238E27FC236}">
                <a16:creationId xmlns:a16="http://schemas.microsoft.com/office/drawing/2014/main" id="{2C046DFA-8A04-B09E-B7C2-1E19D2141F30}"/>
              </a:ext>
            </a:extLst>
          </p:cNvPr>
          <p:cNvSpPr/>
          <p:nvPr/>
        </p:nvSpPr>
        <p:spPr>
          <a:xfrm>
            <a:off x="13466848" y="4106687"/>
            <a:ext cx="1600786" cy="1621422"/>
          </a:xfrm>
          <a:custGeom>
            <a:avLst/>
            <a:gdLst/>
            <a:ahLst/>
            <a:cxnLst/>
            <a:rect l="l" t="t" r="r" b="b"/>
            <a:pathLst>
              <a:path w="1600786" h="1621422">
                <a:moveTo>
                  <a:pt x="0" y="0"/>
                </a:moveTo>
                <a:lnTo>
                  <a:pt x="1600786" y="0"/>
                </a:lnTo>
                <a:lnTo>
                  <a:pt x="1600786" y="1621422"/>
                </a:lnTo>
                <a:lnTo>
                  <a:pt x="0" y="1621422"/>
                </a:lnTo>
                <a:lnTo>
                  <a:pt x="0" y="0"/>
                </a:lnTo>
                <a:close/>
              </a:path>
            </a:pathLst>
          </a:custGeom>
          <a:blipFill>
            <a:blip>
              <a:extLst>
                <a:ext uri="{96DAC541-7B7A-43D3-8B79-37D633B846F1}">
                  <asvg:svgBlip xmlns:asvg="http://schemas.microsoft.com/office/drawing/2016/SVG/main" r:embed="rId4"/>
                </a:ext>
              </a:extLst>
            </a:blip>
            <a:stretch>
              <a:fillRect l="-52" r="-5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9" name="Freeform 9">
            <a:extLst>
              <a:ext uri="{FF2B5EF4-FFF2-40B4-BE49-F238E27FC236}">
                <a16:creationId xmlns:a16="http://schemas.microsoft.com/office/drawing/2014/main" id="{F4B81AA6-2D5A-75BD-8567-1941DBCC56D2}"/>
              </a:ext>
            </a:extLst>
          </p:cNvPr>
          <p:cNvSpPr/>
          <p:nvPr/>
        </p:nvSpPr>
        <p:spPr>
          <a:xfrm>
            <a:off x="3335282" y="4106687"/>
            <a:ext cx="1479049" cy="1479049"/>
          </a:xfrm>
          <a:custGeom>
            <a:avLst/>
            <a:gdLst/>
            <a:ahLst/>
            <a:cxnLst/>
            <a:rect l="l" t="t" r="r" b="b"/>
            <a:pathLst>
              <a:path w="1479049" h="1479049">
                <a:moveTo>
                  <a:pt x="0" y="0"/>
                </a:moveTo>
                <a:lnTo>
                  <a:pt x="1479049" y="0"/>
                </a:lnTo>
                <a:lnTo>
                  <a:pt x="1479049" y="1479049"/>
                </a:lnTo>
                <a:lnTo>
                  <a:pt x="0" y="147904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10" name="Freeform 10">
            <a:extLst>
              <a:ext uri="{FF2B5EF4-FFF2-40B4-BE49-F238E27FC236}">
                <a16:creationId xmlns:a16="http://schemas.microsoft.com/office/drawing/2014/main" id="{A48CE6C3-E145-2438-BC10-C6946ABF0C04}"/>
              </a:ext>
            </a:extLst>
          </p:cNvPr>
          <p:cNvSpPr/>
          <p:nvPr/>
        </p:nvSpPr>
        <p:spPr>
          <a:xfrm>
            <a:off x="8346252" y="4106687"/>
            <a:ext cx="1595495" cy="1569387"/>
          </a:xfrm>
          <a:custGeom>
            <a:avLst/>
            <a:gdLst/>
            <a:ahLst/>
            <a:cxnLst/>
            <a:rect l="l" t="t" r="r" b="b"/>
            <a:pathLst>
              <a:path w="1595495" h="1569387">
                <a:moveTo>
                  <a:pt x="0" y="0"/>
                </a:moveTo>
                <a:lnTo>
                  <a:pt x="1595496" y="0"/>
                </a:lnTo>
                <a:lnTo>
                  <a:pt x="1595496" y="1569387"/>
                </a:lnTo>
                <a:lnTo>
                  <a:pt x="0" y="156938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11" name="TextBox 11">
            <a:extLst>
              <a:ext uri="{FF2B5EF4-FFF2-40B4-BE49-F238E27FC236}">
                <a16:creationId xmlns:a16="http://schemas.microsoft.com/office/drawing/2014/main" id="{60A6B5D9-7617-493C-A054-5E0B22F407CE}"/>
              </a:ext>
            </a:extLst>
          </p:cNvPr>
          <p:cNvSpPr txBox="1"/>
          <p:nvPr/>
        </p:nvSpPr>
        <p:spPr>
          <a:xfrm>
            <a:off x="2303666" y="6964794"/>
            <a:ext cx="3408773" cy="508729"/>
          </a:xfrm>
          <a:prstGeom prst="rect">
            <a:avLst/>
          </a:prstGeom>
        </p:spPr>
        <p:txBody>
          <a:bodyPr wrap="square" lIns="0" tIns="0" rIns="0" bIns="0" rtlCol="0" anchor="t">
            <a:spAutoFit/>
          </a:bodyPr>
          <a:lstStyle/>
          <a:p>
            <a:pPr marL="0" marR="0" lvl="0" indent="0" algn="ctr" defTabSz="914400" rtl="0" eaLnBrk="1" fontAlgn="auto" latinLnBrk="0" hangingPunct="1">
              <a:lnSpc>
                <a:spcPts val="3636"/>
              </a:lnSpc>
              <a:spcBef>
                <a:spcPts val="0"/>
              </a:spcBef>
              <a:spcAft>
                <a:spcPts val="0"/>
              </a:spcAft>
              <a:buClrTx/>
              <a:buSzTx/>
              <a:buFontTx/>
              <a:buNone/>
              <a:tabLst/>
              <a:defRPr/>
            </a:pPr>
            <a:r>
              <a:rPr kumimoji="0" lang="en-US" sz="4800" b="1" i="0" u="none" strike="noStrike" kern="1200" cap="none" spc="0" normalizeH="0" baseline="0" noProof="0">
                <a:ln>
                  <a:noFill/>
                </a:ln>
                <a:solidFill>
                  <a:srgbClr val="FFFFFF"/>
                </a:solidFill>
                <a:effectLst/>
                <a:uLnTx/>
                <a:uFillTx/>
                <a:latin typeface="Calibri"/>
                <a:ea typeface="Calibri"/>
                <a:cs typeface="Calibri"/>
                <a:sym typeface="Verdana Bold"/>
              </a:rPr>
              <a:t>Safety</a:t>
            </a:r>
            <a:endParaRPr kumimoji="0" lang="en-US" sz="4800" b="1" i="0" u="none" strike="noStrike" kern="1200" cap="none" spc="0" normalizeH="0" baseline="0" noProof="0">
              <a:ln>
                <a:noFill/>
              </a:ln>
              <a:solidFill>
                <a:srgbClr val="FFFFFF"/>
              </a:solidFill>
              <a:effectLst/>
              <a:uLnTx/>
              <a:uFillTx/>
              <a:latin typeface="Calibri"/>
              <a:ea typeface="Calibri"/>
              <a:cs typeface="Calibri"/>
            </a:endParaRPr>
          </a:p>
        </p:txBody>
      </p:sp>
      <p:sp>
        <p:nvSpPr>
          <p:cNvPr id="12" name="TextBox 12">
            <a:extLst>
              <a:ext uri="{FF2B5EF4-FFF2-40B4-BE49-F238E27FC236}">
                <a16:creationId xmlns:a16="http://schemas.microsoft.com/office/drawing/2014/main" id="{A38E7CD8-510C-90B9-BBF6-B2EBD51A758B}"/>
              </a:ext>
            </a:extLst>
          </p:cNvPr>
          <p:cNvSpPr txBox="1"/>
          <p:nvPr/>
        </p:nvSpPr>
        <p:spPr>
          <a:xfrm>
            <a:off x="12571378" y="6964794"/>
            <a:ext cx="3659221" cy="508729"/>
          </a:xfrm>
          <a:prstGeom prst="rect">
            <a:avLst/>
          </a:prstGeom>
        </p:spPr>
        <p:txBody>
          <a:bodyPr wrap="square" lIns="0" tIns="0" rIns="0" bIns="0" rtlCol="0" anchor="t">
            <a:spAutoFit/>
          </a:bodyPr>
          <a:lstStyle/>
          <a:p>
            <a:pPr marL="0" marR="0" lvl="0" indent="0" algn="ctr" defTabSz="914400" rtl="0" eaLnBrk="1" fontAlgn="auto" latinLnBrk="0" hangingPunct="1">
              <a:lnSpc>
                <a:spcPts val="3636"/>
              </a:lnSpc>
              <a:spcBef>
                <a:spcPts val="0"/>
              </a:spcBef>
              <a:spcAft>
                <a:spcPts val="0"/>
              </a:spcAft>
              <a:buClrTx/>
              <a:buSzTx/>
              <a:buFontTx/>
              <a:buNone/>
              <a:tabLst/>
              <a:defRPr/>
            </a:pPr>
            <a:r>
              <a:rPr kumimoji="0" lang="en-US" sz="4800" b="1" i="0" u="none" strike="noStrike" kern="1200" cap="none" spc="0" normalizeH="0" baseline="0" noProof="0">
                <a:ln>
                  <a:noFill/>
                </a:ln>
                <a:solidFill>
                  <a:srgbClr val="FFFFFF"/>
                </a:solidFill>
                <a:effectLst/>
                <a:uLnTx/>
                <a:uFillTx/>
                <a:latin typeface="Calibri"/>
                <a:ea typeface="Calibri"/>
                <a:cs typeface="Calibri"/>
                <a:sym typeface="Verdana Bold"/>
              </a:rPr>
              <a:t>Reputational</a:t>
            </a:r>
            <a:endParaRPr kumimoji="0" lang="en-US" sz="4800" b="1" i="0" u="none" strike="noStrike" kern="1200" cap="none" spc="0" normalizeH="0" baseline="0" noProof="0">
              <a:ln>
                <a:noFill/>
              </a:ln>
              <a:solidFill>
                <a:srgbClr val="FFFFFF"/>
              </a:solidFill>
              <a:effectLst/>
              <a:uLnTx/>
              <a:uFillTx/>
              <a:latin typeface="Calibri"/>
              <a:ea typeface="Calibri"/>
              <a:cs typeface="Calibri"/>
            </a:endParaRPr>
          </a:p>
        </p:txBody>
      </p:sp>
      <p:sp>
        <p:nvSpPr>
          <p:cNvPr id="13" name="TextBox 13">
            <a:extLst>
              <a:ext uri="{FF2B5EF4-FFF2-40B4-BE49-F238E27FC236}">
                <a16:creationId xmlns:a16="http://schemas.microsoft.com/office/drawing/2014/main" id="{2A374A57-DB35-51FD-7A38-9A5F7E4D7219}"/>
              </a:ext>
            </a:extLst>
          </p:cNvPr>
          <p:cNvSpPr txBox="1"/>
          <p:nvPr/>
        </p:nvSpPr>
        <p:spPr>
          <a:xfrm>
            <a:off x="7744004" y="6964794"/>
            <a:ext cx="2795809" cy="508729"/>
          </a:xfrm>
          <a:prstGeom prst="rect">
            <a:avLst/>
          </a:prstGeom>
        </p:spPr>
        <p:txBody>
          <a:bodyPr lIns="0" tIns="0" rIns="0" bIns="0" rtlCol="0" anchor="t">
            <a:spAutoFit/>
          </a:bodyPr>
          <a:lstStyle/>
          <a:p>
            <a:pPr marL="0" marR="0" lvl="0" indent="0" algn="ctr" defTabSz="914400" rtl="0" eaLnBrk="1" fontAlgn="auto" latinLnBrk="0" hangingPunct="1">
              <a:lnSpc>
                <a:spcPts val="3636"/>
              </a:lnSpc>
              <a:spcBef>
                <a:spcPts val="0"/>
              </a:spcBef>
              <a:spcAft>
                <a:spcPts val="0"/>
              </a:spcAft>
              <a:buClrTx/>
              <a:buSzTx/>
              <a:buFontTx/>
              <a:buNone/>
              <a:tabLst/>
              <a:defRPr/>
            </a:pPr>
            <a:r>
              <a:rPr kumimoji="0" lang="en-US" sz="4800" b="1" i="0" u="none" strike="noStrike" kern="1200" cap="none" spc="0" normalizeH="0" baseline="0" noProof="0">
                <a:ln>
                  <a:noFill/>
                </a:ln>
                <a:solidFill>
                  <a:srgbClr val="FFFFFF"/>
                </a:solidFill>
                <a:effectLst/>
                <a:uLnTx/>
                <a:uFillTx/>
                <a:latin typeface="Calibri"/>
                <a:ea typeface="Calibri"/>
                <a:cs typeface="Calibri"/>
                <a:sym typeface="Verdana Bold"/>
              </a:rPr>
              <a:t>Financial</a:t>
            </a:r>
            <a:endParaRPr kumimoji="0" lang="en-US" sz="4800" b="1" i="0" u="none" strike="noStrike" kern="1200" cap="none" spc="0" normalizeH="0" baseline="0" noProof="0">
              <a:ln>
                <a:noFill/>
              </a:ln>
              <a:solidFill>
                <a:srgbClr val="FFFFFF"/>
              </a:solidFill>
              <a:effectLst/>
              <a:uLnTx/>
              <a:uFillTx/>
              <a:latin typeface="Calibri"/>
              <a:ea typeface="Calibri"/>
              <a:cs typeface="Calibri"/>
            </a:endParaRPr>
          </a:p>
        </p:txBody>
      </p:sp>
      <p:sp>
        <p:nvSpPr>
          <p:cNvPr id="17" name="TextBox 17">
            <a:extLst>
              <a:ext uri="{FF2B5EF4-FFF2-40B4-BE49-F238E27FC236}">
                <a16:creationId xmlns:a16="http://schemas.microsoft.com/office/drawing/2014/main" id="{8F51D413-3AF4-97E8-8782-6EB18B3CA80D}"/>
              </a:ext>
            </a:extLst>
          </p:cNvPr>
          <p:cNvSpPr txBox="1"/>
          <p:nvPr/>
        </p:nvSpPr>
        <p:spPr>
          <a:xfrm>
            <a:off x="1830329" y="1298969"/>
            <a:ext cx="13834815" cy="1000274"/>
          </a:xfrm>
          <a:prstGeom prst="rect">
            <a:avLst/>
          </a:prstGeom>
        </p:spPr>
        <p:txBody>
          <a:bodyPr wrap="square" lIns="0" tIns="0" rIns="0" bIns="0" rtlCol="0" anchor="t">
            <a:spAutoFit/>
          </a:bodyPr>
          <a:lstStyle/>
          <a:p>
            <a:pPr marL="0" marR="0" lvl="0" indent="0" algn="ctr" defTabSz="914400" rtl="0" eaLnBrk="1" fontAlgn="auto" latinLnBrk="0" hangingPunct="1">
              <a:lnSpc>
                <a:spcPts val="7799"/>
              </a:lnSpc>
              <a:spcBef>
                <a:spcPts val="0"/>
              </a:spcBef>
              <a:spcAft>
                <a:spcPts val="0"/>
              </a:spcAft>
              <a:buClrTx/>
              <a:buSzTx/>
              <a:buFontTx/>
              <a:buNone/>
              <a:tabLst/>
              <a:defRPr/>
            </a:pPr>
            <a:r>
              <a:rPr kumimoji="0" lang="en-US" sz="6500" b="1" i="0" u="none" strike="noStrike" kern="1200" cap="none" spc="0" normalizeH="0" baseline="0" noProof="0">
                <a:ln>
                  <a:noFill/>
                </a:ln>
                <a:solidFill>
                  <a:srgbClr val="9674A5"/>
                </a:solidFill>
                <a:effectLst/>
                <a:uLnTx/>
                <a:uFillTx/>
                <a:latin typeface="Verdana Bold"/>
                <a:ea typeface="Verdana Bold"/>
                <a:cs typeface="Verdana Bold"/>
                <a:sym typeface="Verdana Bold"/>
              </a:rPr>
              <a:t>Types of Organizational Risk</a:t>
            </a:r>
          </a:p>
        </p:txBody>
      </p:sp>
      <p:sp>
        <p:nvSpPr>
          <p:cNvPr id="18" name="Freeform 18">
            <a:extLst>
              <a:ext uri="{FF2B5EF4-FFF2-40B4-BE49-F238E27FC236}">
                <a16:creationId xmlns:a16="http://schemas.microsoft.com/office/drawing/2014/main" id="{F2AC4D75-9A82-1083-2323-2E6F64B2F2CB}"/>
              </a:ext>
            </a:extLst>
          </p:cNvPr>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7"/>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53412909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01A93-DBB1-AD19-E00A-A9168F724F9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96EB753-DD43-B973-D8C4-0F633391FEC6}"/>
              </a:ext>
            </a:extLst>
          </p:cNvPr>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3"/>
                </a:ext>
              </a:extLst>
            </a:blip>
            <a:stretch>
              <a:fillRect l="-151" r="-15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3" name="Freeform 3">
            <a:extLst>
              <a:ext uri="{FF2B5EF4-FFF2-40B4-BE49-F238E27FC236}">
                <a16:creationId xmlns:a16="http://schemas.microsoft.com/office/drawing/2014/main" id="{D0093F6F-0E58-6ED1-11A3-5618FA74D458}"/>
              </a:ext>
            </a:extLst>
          </p:cNvPr>
          <p:cNvSpPr>
            <a:spLocks noGrp="1" noRot="1" noMove="1" noResize="1" noEditPoints="1" noAdjustHandles="1" noChangeArrowheads="1" noChangeShapeType="1"/>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8" name="Freeform 8">
            <a:extLst>
              <a:ext uri="{FF2B5EF4-FFF2-40B4-BE49-F238E27FC236}">
                <a16:creationId xmlns:a16="http://schemas.microsoft.com/office/drawing/2014/main" id="{070C7F67-2563-CBD8-72D3-FEDC13146006}"/>
              </a:ext>
            </a:extLst>
          </p:cNvPr>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9" name="TextBox 9">
            <a:extLst>
              <a:ext uri="{FF2B5EF4-FFF2-40B4-BE49-F238E27FC236}">
                <a16:creationId xmlns:a16="http://schemas.microsoft.com/office/drawing/2014/main" id="{B67A4701-CA6E-4E37-C5DA-FDEB743D85AA}"/>
              </a:ext>
            </a:extLst>
          </p:cNvPr>
          <p:cNvSpPr txBox="1"/>
          <p:nvPr/>
        </p:nvSpPr>
        <p:spPr>
          <a:xfrm>
            <a:off x="983172" y="3019992"/>
            <a:ext cx="8736900" cy="3693319"/>
          </a:xfrm>
          <a:prstGeom prst="rect">
            <a:avLst/>
          </a:prstGeom>
        </p:spPr>
        <p:txBody>
          <a:bodyPr wrap="square" lIns="0" tIns="0" rIns="0" bIns="0" rtlCol="0" anchor="t">
            <a:spAutoFit/>
          </a:bodyPr>
          <a:lstStyle/>
          <a:p>
            <a:pPr marL="457200" marR="0" lvl="0" indent="-457200" algn="l" defTabSz="914400" rtl="0" eaLnBrk="1" fontAlgn="auto" latinLnBrk="0" hangingPunct="1">
              <a:lnSpc>
                <a:spcPts val="3640"/>
              </a:lnSpc>
              <a:spcBef>
                <a:spcPts val="0"/>
              </a:spcBef>
              <a:spcAft>
                <a:spcPts val="0"/>
              </a:spcAft>
              <a:buClrTx/>
              <a:buSzTx/>
              <a:buFont typeface="Arial" panose="020B0604020202020204" pitchFamily="34" charset="0"/>
              <a:buChar char="•"/>
              <a:tabLst/>
              <a:defRPr/>
            </a:pPr>
            <a:r>
              <a:rPr kumimoji="0" lang="en-US" sz="4000" b="0" i="0" u="none" strike="noStrike" kern="1200" cap="none" spc="0" normalizeH="0" baseline="0" noProof="0">
                <a:ln>
                  <a:noFill/>
                </a:ln>
                <a:solidFill>
                  <a:srgbClr val="000000"/>
                </a:solidFill>
                <a:effectLst/>
                <a:uLnTx/>
                <a:uFillTx/>
                <a:latin typeface="Calibri"/>
                <a:ea typeface="Calibri"/>
                <a:cs typeface="Calibri"/>
                <a:sym typeface="Verdana"/>
              </a:rPr>
              <a:t>Understand and acknowledge</a:t>
            </a:r>
            <a:endParaRPr kumimoji="0" lang="en-US" sz="4000" b="0" i="0" u="none" strike="noStrike" kern="1200" cap="none" spc="0" normalizeH="0" baseline="0" noProof="0">
              <a:ln>
                <a:noFill/>
              </a:ln>
              <a:solidFill>
                <a:srgbClr val="000000"/>
              </a:solidFill>
              <a:effectLst/>
              <a:uLnTx/>
              <a:uFillTx/>
              <a:latin typeface="Calibri"/>
              <a:ea typeface="Calibri"/>
              <a:cs typeface="Calibri"/>
            </a:endParaRPr>
          </a:p>
          <a:p>
            <a:pPr marL="457200" marR="0" lvl="0" indent="-457200" algn="l" defTabSz="914400" rtl="0" eaLnBrk="1" fontAlgn="auto" latinLnBrk="0" hangingPunct="1">
              <a:lnSpc>
                <a:spcPts val="3640"/>
              </a:lnSpc>
              <a:spcBef>
                <a:spcPts val="0"/>
              </a:spcBef>
              <a:spcAft>
                <a:spcPts val="0"/>
              </a:spcAft>
              <a:buClrTx/>
              <a:buSzTx/>
              <a:buFont typeface="Arial" panose="020B0604020202020204" pitchFamily="34" charset="0"/>
              <a:buChar char="•"/>
              <a:tabLst/>
              <a:defRPr/>
            </a:pPr>
            <a:endParaRPr kumimoji="0" lang="en-US" sz="4000" b="0" i="0" u="none" strike="noStrike" kern="1200" cap="none" spc="0" normalizeH="0" baseline="0" noProof="0">
              <a:ln>
                <a:noFill/>
              </a:ln>
              <a:solidFill>
                <a:srgbClr val="000000"/>
              </a:solidFill>
              <a:effectLst/>
              <a:uLnTx/>
              <a:uFillTx/>
              <a:latin typeface="Calibri"/>
              <a:ea typeface="Calibri"/>
              <a:cs typeface="Calibri"/>
            </a:endParaRPr>
          </a:p>
          <a:p>
            <a:pPr marL="0" marR="0" lvl="0" indent="0" algn="l" defTabSz="914400" rtl="0" eaLnBrk="1" fontAlgn="auto" latinLnBrk="0" hangingPunct="1">
              <a:lnSpc>
                <a:spcPts val="3640"/>
              </a:lnSpc>
              <a:spcBef>
                <a:spcPts val="0"/>
              </a:spcBef>
              <a:spcAft>
                <a:spcPts val="0"/>
              </a:spcAft>
              <a:buClrTx/>
              <a:buSzTx/>
              <a:buFontTx/>
              <a:buNone/>
              <a:tabLst/>
              <a:defRPr/>
            </a:pPr>
            <a:endParaRPr kumimoji="0" lang="en-US" sz="4000" b="0" i="0" u="none" strike="noStrike" kern="1200" cap="none" spc="0" normalizeH="0" baseline="0" noProof="0">
              <a:ln>
                <a:noFill/>
              </a:ln>
              <a:solidFill>
                <a:srgbClr val="000000"/>
              </a:solidFill>
              <a:effectLst/>
              <a:uLnTx/>
              <a:uFillTx/>
              <a:latin typeface="Calibri"/>
              <a:ea typeface="Calibri"/>
              <a:cs typeface="Calibri"/>
            </a:endParaRPr>
          </a:p>
          <a:p>
            <a:pPr marL="457200" marR="0" lvl="0" indent="-457200" algn="l" defTabSz="914400" rtl="0" eaLnBrk="1" fontAlgn="auto" latinLnBrk="0" hangingPunct="1">
              <a:lnSpc>
                <a:spcPts val="3640"/>
              </a:lnSpc>
              <a:spcBef>
                <a:spcPts val="0"/>
              </a:spcBef>
              <a:spcAft>
                <a:spcPts val="0"/>
              </a:spcAft>
              <a:buClrTx/>
              <a:buSzTx/>
              <a:buFont typeface="Arial" panose="020B0604020202020204" pitchFamily="34" charset="0"/>
              <a:buChar char="•"/>
              <a:tabLst/>
              <a:defRPr/>
            </a:pPr>
            <a:r>
              <a:rPr kumimoji="0" lang="en-US" sz="4000" b="0" i="0" u="none" strike="noStrike" kern="1200" cap="none" spc="0" normalizeH="0" baseline="0" noProof="0">
                <a:ln>
                  <a:noFill/>
                </a:ln>
                <a:solidFill>
                  <a:srgbClr val="000000"/>
                </a:solidFill>
                <a:effectLst/>
                <a:uLnTx/>
                <a:uFillTx/>
                <a:latin typeface="Calibri"/>
                <a:ea typeface="Calibri"/>
                <a:cs typeface="Calibri"/>
                <a:sym typeface="Verdana"/>
              </a:rPr>
              <a:t>External assistance</a:t>
            </a:r>
            <a:endParaRPr kumimoji="0" lang="en-US" sz="4000" b="0" i="0" u="none" strike="noStrike" kern="1200" cap="none" spc="0" normalizeH="0" baseline="0" noProof="0">
              <a:ln>
                <a:noFill/>
              </a:ln>
              <a:solidFill>
                <a:srgbClr val="000000"/>
              </a:solidFill>
              <a:effectLst/>
              <a:uLnTx/>
              <a:uFillTx/>
              <a:latin typeface="Calibri"/>
              <a:ea typeface="Calibri"/>
              <a:cs typeface="Calibri"/>
            </a:endParaRPr>
          </a:p>
          <a:p>
            <a:pPr marL="457200" marR="0" lvl="0" indent="-457200" algn="l" defTabSz="914400" rtl="0" eaLnBrk="1" fontAlgn="auto" latinLnBrk="0" hangingPunct="1">
              <a:lnSpc>
                <a:spcPts val="3640"/>
              </a:lnSpc>
              <a:spcBef>
                <a:spcPts val="0"/>
              </a:spcBef>
              <a:spcAft>
                <a:spcPts val="0"/>
              </a:spcAft>
              <a:buClrTx/>
              <a:buSzTx/>
              <a:buFont typeface="Arial" panose="020B0604020202020204" pitchFamily="34" charset="0"/>
              <a:buChar char="•"/>
              <a:tabLst/>
              <a:defRPr/>
            </a:pPr>
            <a:endParaRPr kumimoji="0" lang="en-US" sz="4000" b="0" i="0" u="none" strike="noStrike" kern="1200" cap="none" spc="0" normalizeH="0" baseline="0" noProof="0">
              <a:ln>
                <a:noFill/>
              </a:ln>
              <a:solidFill>
                <a:srgbClr val="000000"/>
              </a:solidFill>
              <a:effectLst/>
              <a:uLnTx/>
              <a:uFillTx/>
              <a:latin typeface="Calibri"/>
              <a:ea typeface="Calibri"/>
              <a:cs typeface="Calibri"/>
            </a:endParaRPr>
          </a:p>
          <a:p>
            <a:pPr marL="0" marR="0" lvl="0" indent="0" algn="l" defTabSz="914400" rtl="0" eaLnBrk="1" fontAlgn="auto" latinLnBrk="0" hangingPunct="1">
              <a:lnSpc>
                <a:spcPts val="3640"/>
              </a:lnSpc>
              <a:spcBef>
                <a:spcPts val="0"/>
              </a:spcBef>
              <a:spcAft>
                <a:spcPts val="0"/>
              </a:spcAft>
              <a:buClrTx/>
              <a:buSzTx/>
              <a:buFontTx/>
              <a:buNone/>
              <a:tabLst/>
              <a:defRPr/>
            </a:pPr>
            <a:endParaRPr kumimoji="0" lang="en-US" sz="4000" b="0" i="0" u="none" strike="noStrike" kern="1200" cap="none" spc="0" normalizeH="0" baseline="0" noProof="0">
              <a:ln>
                <a:noFill/>
              </a:ln>
              <a:solidFill>
                <a:srgbClr val="000000"/>
              </a:solidFill>
              <a:effectLst/>
              <a:uLnTx/>
              <a:uFillTx/>
              <a:latin typeface="Calibri"/>
              <a:ea typeface="Calibri"/>
              <a:cs typeface="Calibri"/>
            </a:endParaRPr>
          </a:p>
          <a:p>
            <a:pPr marL="457200" marR="0" lvl="0" indent="-457200" algn="l" defTabSz="914400" rtl="0" eaLnBrk="1" fontAlgn="auto" latinLnBrk="0" hangingPunct="1">
              <a:lnSpc>
                <a:spcPts val="3640"/>
              </a:lnSpc>
              <a:spcBef>
                <a:spcPts val="0"/>
              </a:spcBef>
              <a:spcAft>
                <a:spcPts val="0"/>
              </a:spcAft>
              <a:buClrTx/>
              <a:buSzTx/>
              <a:buFont typeface="Arial" panose="020B0604020202020204" pitchFamily="34" charset="0"/>
              <a:buChar char="•"/>
              <a:tabLst/>
              <a:defRPr/>
            </a:pPr>
            <a:r>
              <a:rPr kumimoji="0" lang="en-US" sz="4000" b="0" i="0" u="none" strike="noStrike" kern="1200" cap="none" spc="0" normalizeH="0" baseline="0" noProof="0">
                <a:ln>
                  <a:noFill/>
                </a:ln>
                <a:solidFill>
                  <a:srgbClr val="000000"/>
                </a:solidFill>
                <a:effectLst/>
                <a:uLnTx/>
                <a:uFillTx/>
                <a:latin typeface="Calibri"/>
                <a:ea typeface="Calibri"/>
                <a:cs typeface="Calibri"/>
                <a:sym typeface="Verdana"/>
              </a:rPr>
              <a:t>Strong policies and procedures</a:t>
            </a:r>
            <a:endParaRPr kumimoji="0" lang="en-US" sz="4000" b="0" i="0" u="none" strike="noStrike" kern="1200" cap="none" spc="0" normalizeH="0" baseline="0" noProof="0">
              <a:ln>
                <a:noFill/>
              </a:ln>
              <a:solidFill>
                <a:srgbClr val="000000"/>
              </a:solidFill>
              <a:effectLst/>
              <a:uLnTx/>
              <a:uFillTx/>
              <a:latin typeface="Calibri"/>
              <a:ea typeface="Calibri"/>
              <a:cs typeface="Calibri"/>
            </a:endParaRPr>
          </a:p>
          <a:p>
            <a:pPr marL="0" marR="0" lvl="0" indent="0" algn="l" defTabSz="914400" rtl="0" eaLnBrk="1" fontAlgn="auto" latinLnBrk="0" hangingPunct="1">
              <a:lnSpc>
                <a:spcPts val="3640"/>
              </a:lnSpc>
              <a:spcBef>
                <a:spcPts val="0"/>
              </a:spcBef>
              <a:spcAft>
                <a:spcPts val="0"/>
              </a:spcAft>
              <a:buClrTx/>
              <a:buSzTx/>
              <a:buFontTx/>
              <a:buNone/>
              <a:tabLst/>
              <a:defRPr/>
            </a:pPr>
            <a:r>
              <a:rPr kumimoji="0" lang="en-US" sz="4000" b="0" i="0" u="none" strike="noStrike" kern="1200" cap="none" spc="0" normalizeH="0" baseline="0" noProof="0">
                <a:ln>
                  <a:noFill/>
                </a:ln>
                <a:solidFill>
                  <a:srgbClr val="000000"/>
                </a:solidFill>
                <a:effectLst/>
                <a:uLnTx/>
                <a:uFillTx/>
                <a:latin typeface="Verdana"/>
                <a:ea typeface="Verdana"/>
                <a:cs typeface="Verdana"/>
                <a:sym typeface="Verdana"/>
              </a:rPr>
              <a:t> </a:t>
            </a:r>
          </a:p>
        </p:txBody>
      </p:sp>
      <p:sp>
        <p:nvSpPr>
          <p:cNvPr id="10" name="TextBox 10">
            <a:extLst>
              <a:ext uri="{FF2B5EF4-FFF2-40B4-BE49-F238E27FC236}">
                <a16:creationId xmlns:a16="http://schemas.microsoft.com/office/drawing/2014/main" id="{2AB0EEC9-56D6-E89A-D265-33867F37B920}"/>
              </a:ext>
            </a:extLst>
          </p:cNvPr>
          <p:cNvSpPr txBox="1"/>
          <p:nvPr/>
        </p:nvSpPr>
        <p:spPr>
          <a:xfrm>
            <a:off x="983172" y="1231588"/>
            <a:ext cx="8153208" cy="1000274"/>
          </a:xfrm>
          <a:prstGeom prst="rect">
            <a:avLst/>
          </a:prstGeom>
        </p:spPr>
        <p:txBody>
          <a:bodyPr lIns="0" tIns="0" rIns="0" bIns="0" rtlCol="0" anchor="t">
            <a:spAutoFit/>
          </a:bodyPr>
          <a:lstStyle/>
          <a:p>
            <a:pPr marL="0" marR="0" lvl="0" indent="0" algn="just" defTabSz="914400" rtl="0" eaLnBrk="1" fontAlgn="auto" latinLnBrk="0" hangingPunct="1">
              <a:lnSpc>
                <a:spcPts val="7799"/>
              </a:lnSpc>
              <a:spcBef>
                <a:spcPts val="0"/>
              </a:spcBef>
              <a:spcAft>
                <a:spcPts val="0"/>
              </a:spcAft>
              <a:buClrTx/>
              <a:buSzTx/>
              <a:buFontTx/>
              <a:buNone/>
              <a:tabLst/>
              <a:defRPr/>
            </a:pPr>
            <a:r>
              <a:rPr kumimoji="0" lang="en-US" sz="6500" b="1" i="0" u="none" strike="noStrike" kern="1200" cap="none" spc="0" normalizeH="0" baseline="0" noProof="0">
                <a:ln>
                  <a:noFill/>
                </a:ln>
                <a:solidFill>
                  <a:srgbClr val="9674A5"/>
                </a:solidFill>
                <a:effectLst/>
                <a:uLnTx/>
                <a:uFillTx/>
                <a:latin typeface="Verdana Bold"/>
                <a:ea typeface="Verdana Bold"/>
                <a:cs typeface="Verdana Bold"/>
                <a:sym typeface="Verdana Bold"/>
              </a:rPr>
              <a:t>Manage Risk </a:t>
            </a:r>
          </a:p>
        </p:txBody>
      </p:sp>
      <p:pic>
        <p:nvPicPr>
          <p:cNvPr id="11" name="Picture 10" descr="A young child writing on a piece of paper  AI-generated content may be incorrect.">
            <a:extLst>
              <a:ext uri="{FF2B5EF4-FFF2-40B4-BE49-F238E27FC236}">
                <a16:creationId xmlns:a16="http://schemas.microsoft.com/office/drawing/2014/main" id="{FC85F964-186D-2225-84F9-52D1FFBCD49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75156" y="3569012"/>
            <a:ext cx="5486400" cy="5486400"/>
          </a:xfrm>
          <a:prstGeom prst="ellipse">
            <a:avLst/>
          </a:prstGeom>
          <a:solidFill>
            <a:schemeClr val="bg1"/>
          </a:solidFill>
          <a:ln w="152400">
            <a:solidFill>
              <a:schemeClr val="bg1"/>
            </a:solidFill>
          </a:ln>
        </p:spPr>
      </p:pic>
      <p:pic>
        <p:nvPicPr>
          <p:cNvPr id="12" name="Picture 11" descr="A person in a graduation gown  AI-generated content may be incorrect.">
            <a:extLst>
              <a:ext uri="{FF2B5EF4-FFF2-40B4-BE49-F238E27FC236}">
                <a16:creationId xmlns:a16="http://schemas.microsoft.com/office/drawing/2014/main" id="{70372696-28F4-83F4-B986-02DB8EE4DC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801600" y="851324"/>
            <a:ext cx="4216400" cy="4216400"/>
          </a:xfrm>
          <a:prstGeom prst="ellipse">
            <a:avLst/>
          </a:prstGeom>
          <a:solidFill>
            <a:schemeClr val="bg1"/>
          </a:solidFill>
          <a:ln w="152400">
            <a:solidFill>
              <a:schemeClr val="bg1"/>
            </a:solidFill>
          </a:ln>
        </p:spPr>
      </p:pic>
    </p:spTree>
    <p:extLst>
      <p:ext uri="{BB962C8B-B14F-4D97-AF65-F5344CB8AC3E}">
        <p14:creationId xmlns:p14="http://schemas.microsoft.com/office/powerpoint/2010/main" val="144676885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9674A5"/>
        </a:solidFill>
        <a:effectLst/>
      </p:bgPr>
    </p:bg>
    <p:spTree>
      <p:nvGrpSpPr>
        <p:cNvPr id="1" name="">
          <a:extLst>
            <a:ext uri="{FF2B5EF4-FFF2-40B4-BE49-F238E27FC236}">
              <a16:creationId xmlns:a16="http://schemas.microsoft.com/office/drawing/2014/main" id="{7EA34860-E791-EF7D-645B-07BBC4738AE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141C950-BF4A-FEA0-DB20-DE539EA0BC2F}"/>
              </a:ext>
            </a:extLst>
          </p:cNvPr>
          <p:cNvSpPr>
            <a:spLocks noGrp="1" noRot="1" noMove="1" noResize="1" noEditPoints="1" noAdjustHandles="1" noChangeArrowheads="1" noChangeShapeType="1"/>
          </p:cNvSpPr>
          <p:nvPr/>
        </p:nvSpPr>
        <p:spPr>
          <a:xfrm>
            <a:off x="-2113825" y="-245708"/>
            <a:ext cx="17800143" cy="11370798"/>
          </a:xfrm>
          <a:custGeom>
            <a:avLst/>
            <a:gdLst/>
            <a:ahLst/>
            <a:cxnLst/>
            <a:rect l="l" t="t" r="r" b="b"/>
            <a:pathLst>
              <a:path w="17800143" h="11370798">
                <a:moveTo>
                  <a:pt x="0" y="0"/>
                </a:moveTo>
                <a:lnTo>
                  <a:pt x="17800143" y="0"/>
                </a:lnTo>
                <a:lnTo>
                  <a:pt x="17800143" y="11370797"/>
                </a:lnTo>
                <a:lnTo>
                  <a:pt x="0" y="11370797"/>
                </a:lnTo>
                <a:lnTo>
                  <a:pt x="0" y="0"/>
                </a:lnTo>
                <a:close/>
              </a:path>
            </a:pathLst>
          </a:custGeom>
          <a:blipFill>
            <a:blip r:embed="rId3">
              <a:alphaModFix amt="7999"/>
            </a:blip>
            <a:stretch>
              <a:fillRect l="-1104" r="-110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5" name="Freeform 5">
            <a:extLst>
              <a:ext uri="{FF2B5EF4-FFF2-40B4-BE49-F238E27FC236}">
                <a16:creationId xmlns:a16="http://schemas.microsoft.com/office/drawing/2014/main" id="{2C36703E-C2F4-75C9-A47E-11C85F49A271}"/>
              </a:ext>
            </a:extLst>
          </p:cNvPr>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7" name="TextBox 7">
            <a:extLst>
              <a:ext uri="{FF2B5EF4-FFF2-40B4-BE49-F238E27FC236}">
                <a16:creationId xmlns:a16="http://schemas.microsoft.com/office/drawing/2014/main" id="{01AA0107-330D-BCE1-8CD8-369B4C8BDA16}"/>
              </a:ext>
            </a:extLst>
          </p:cNvPr>
          <p:cNvSpPr txBox="1"/>
          <p:nvPr/>
        </p:nvSpPr>
        <p:spPr>
          <a:xfrm>
            <a:off x="712028" y="2987858"/>
            <a:ext cx="9374947" cy="5787610"/>
          </a:xfrm>
          <a:prstGeom prst="rect">
            <a:avLst/>
          </a:prstGeom>
        </p:spPr>
        <p:txBody>
          <a:bodyPr wrap="square" lIns="0" tIns="0" rIns="0" bIns="0" rtlCol="0" anchor="t">
            <a:spAutoFit/>
          </a:bodyPr>
          <a:lstStyle/>
          <a:p>
            <a:pPr marL="313055" marR="0" lvl="1" indent="0" algn="l" defTabSz="914400" rtl="0" eaLnBrk="1" fontAlgn="auto" latinLnBrk="0" hangingPunct="1">
              <a:lnSpc>
                <a:spcPts val="4059"/>
              </a:lnSpc>
              <a:spcBef>
                <a:spcPts val="0"/>
              </a:spcBef>
              <a:spcAft>
                <a:spcPts val="0"/>
              </a:spcAft>
              <a:buClrTx/>
              <a:buSzTx/>
              <a:buFontTx/>
              <a:buNone/>
              <a:tabLst/>
              <a:defRPr/>
            </a:pPr>
            <a:r>
              <a:rPr kumimoji="0" lang="en-US" sz="4000" b="0" i="0" u="none" strike="noStrike" kern="1200" cap="none" spc="0" normalizeH="0" baseline="0" noProof="0">
                <a:ln>
                  <a:noFill/>
                </a:ln>
                <a:solidFill>
                  <a:srgbClr val="FFFFFF"/>
                </a:solidFill>
                <a:effectLst/>
                <a:uLnTx/>
                <a:uFillTx/>
                <a:latin typeface="Calibri"/>
                <a:ea typeface="Calibri"/>
                <a:cs typeface="Calibri"/>
                <a:sym typeface="Verdana"/>
              </a:rPr>
              <a:t>All Regions - </a:t>
            </a:r>
            <a:r>
              <a:rPr kumimoji="0" lang="en-US" sz="4000" b="1" i="0" u="sng" strike="noStrike" kern="1200" cap="none" spc="0" normalizeH="0" baseline="0" noProof="0">
                <a:ln>
                  <a:noFill/>
                </a:ln>
                <a:solidFill>
                  <a:srgbClr val="FFFFFF"/>
                </a:solidFill>
                <a:effectLst/>
                <a:uLnTx/>
                <a:uFillTx/>
                <a:latin typeface="Calibri"/>
                <a:ea typeface="Calibri"/>
                <a:cs typeface="Calibri"/>
                <a:sym typeface="Verdana"/>
              </a:rPr>
              <a:t>required</a:t>
            </a:r>
            <a:r>
              <a:rPr kumimoji="0" lang="en-US" sz="4000" b="0" i="0" u="none" strike="noStrike" kern="1200" cap="none" spc="0" normalizeH="0" baseline="0" noProof="0">
                <a:ln>
                  <a:noFill/>
                </a:ln>
                <a:solidFill>
                  <a:srgbClr val="FFFFFF"/>
                </a:solidFill>
                <a:effectLst/>
                <a:uLnTx/>
                <a:uFillTx/>
                <a:latin typeface="Calibri"/>
                <a:ea typeface="Calibri"/>
                <a:cs typeface="Calibri"/>
                <a:sym typeface="Verdana"/>
              </a:rPr>
              <a:t> to purchase all appropriate insurance</a:t>
            </a:r>
            <a:endParaRPr kumimoji="0" lang="en-US" sz="4000" b="0" i="0" u="none" strike="noStrike" kern="1200" cap="none" spc="0" normalizeH="0" baseline="0" noProof="0">
              <a:ln>
                <a:noFill/>
              </a:ln>
              <a:solidFill>
                <a:srgbClr val="FFFFFF"/>
              </a:solidFill>
              <a:effectLst/>
              <a:uLnTx/>
              <a:uFillTx/>
              <a:latin typeface="Calibri"/>
              <a:ea typeface="Calibri"/>
              <a:cs typeface="Calibri"/>
            </a:endParaRPr>
          </a:p>
          <a:p>
            <a:pPr marL="625475" marR="0" lvl="1" indent="-312420" algn="l" defTabSz="914400" rtl="0" eaLnBrk="1" fontAlgn="auto" latinLnBrk="0" hangingPunct="1">
              <a:lnSpc>
                <a:spcPts val="4059"/>
              </a:lnSpc>
              <a:spcBef>
                <a:spcPts val="0"/>
              </a:spcBef>
              <a:spcAft>
                <a:spcPts val="0"/>
              </a:spcAft>
              <a:buClrTx/>
              <a:buSzTx/>
              <a:buFont typeface="Arial"/>
              <a:buChar char="•"/>
              <a:tabLst/>
              <a:defRPr/>
            </a:pPr>
            <a:endParaRPr kumimoji="0" lang="en-US" sz="4000" b="0" i="0" u="none" strike="noStrike" kern="1200" cap="none" spc="0" normalizeH="0" baseline="0" noProof="0">
              <a:ln>
                <a:noFill/>
              </a:ln>
              <a:solidFill>
                <a:srgbClr val="FFFFFF"/>
              </a:solidFill>
              <a:effectLst/>
              <a:uLnTx/>
              <a:uFillTx/>
              <a:latin typeface="Calibri"/>
              <a:ea typeface="Calibri"/>
              <a:cs typeface="Calibri"/>
            </a:endParaRPr>
          </a:p>
          <a:p>
            <a:pPr marL="313055" marR="0" lvl="1" indent="0" algn="l" defTabSz="914400" rtl="0" eaLnBrk="1" fontAlgn="auto" latinLnBrk="0" hangingPunct="1">
              <a:lnSpc>
                <a:spcPts val="4059"/>
              </a:lnSpc>
              <a:spcBef>
                <a:spcPts val="0"/>
              </a:spcBef>
              <a:spcAft>
                <a:spcPts val="0"/>
              </a:spcAft>
              <a:buClrTx/>
              <a:buSzTx/>
              <a:buFontTx/>
              <a:buNone/>
              <a:tabLst/>
              <a:defRPr/>
            </a:pPr>
            <a:r>
              <a:rPr kumimoji="0" lang="en-US" sz="4000" b="0" i="0" u="none" strike="noStrike" kern="1200" cap="none" spc="0" normalizeH="0" baseline="0" noProof="0">
                <a:ln>
                  <a:noFill/>
                </a:ln>
                <a:solidFill>
                  <a:srgbClr val="FFFFFF"/>
                </a:solidFill>
                <a:effectLst/>
                <a:uLnTx/>
                <a:uFillTx/>
                <a:latin typeface="Calibri"/>
                <a:ea typeface="Calibri"/>
                <a:cs typeface="Calibri"/>
                <a:sym typeface="Verdana"/>
              </a:rPr>
              <a:t>U.S. Regions </a:t>
            </a:r>
            <a:endParaRPr kumimoji="0" lang="en-US" sz="4000" b="0" i="0" u="none" strike="noStrike" kern="1200" cap="none" spc="0" normalizeH="0" baseline="0" noProof="0">
              <a:ln>
                <a:noFill/>
              </a:ln>
              <a:solidFill>
                <a:srgbClr val="FFFFFF"/>
              </a:solidFill>
              <a:effectLst/>
              <a:uLnTx/>
              <a:uFillTx/>
              <a:latin typeface="Calibri"/>
              <a:ea typeface="Calibri"/>
              <a:cs typeface="Calibri"/>
            </a:endParaRPr>
          </a:p>
          <a:p>
            <a:pPr marL="1082675" marR="0" lvl="2" indent="-312420" algn="l" defTabSz="914400" rtl="0" eaLnBrk="1" fontAlgn="auto" latinLnBrk="0" hangingPunct="1">
              <a:lnSpc>
                <a:spcPts val="4059"/>
              </a:lnSpc>
              <a:spcBef>
                <a:spcPts val="0"/>
              </a:spcBef>
              <a:spcAft>
                <a:spcPts val="0"/>
              </a:spcAft>
              <a:buClrTx/>
              <a:buSzTx/>
              <a:buFont typeface="Arial"/>
              <a:buChar char="•"/>
              <a:tabLst/>
              <a:defRPr/>
            </a:pPr>
            <a:r>
              <a:rPr kumimoji="0" lang="en-US" sz="4000" b="0" i="0" u="none" strike="noStrike" kern="1200" cap="none" spc="0" normalizeH="0" baseline="0" noProof="0">
                <a:ln>
                  <a:noFill/>
                </a:ln>
                <a:solidFill>
                  <a:srgbClr val="FFFFFF"/>
                </a:solidFill>
                <a:effectLst/>
                <a:uLnTx/>
                <a:uFillTx/>
                <a:latin typeface="Calibri"/>
                <a:ea typeface="Calibri"/>
                <a:cs typeface="Calibri"/>
                <a:sym typeface="Verdana"/>
              </a:rPr>
              <a:t>General Liability Insurance </a:t>
            </a:r>
            <a:r>
              <a:rPr kumimoji="0" lang="en-US" sz="4000" b="0" i="0" u="none" strike="noStrike" kern="1200" cap="none" spc="0" normalizeH="0" baseline="0" noProof="0">
                <a:ln>
                  <a:noFill/>
                </a:ln>
                <a:solidFill>
                  <a:srgbClr val="FFFFFF"/>
                </a:solidFill>
                <a:effectLst/>
                <a:uLnTx/>
                <a:uFillTx/>
                <a:latin typeface="Calibri"/>
                <a:ea typeface="Calibri"/>
                <a:cs typeface="Calibri"/>
                <a:sym typeface="Wingdings" panose="05000000000000000000" pitchFamily="2" charset="2"/>
              </a:rPr>
              <a:t></a:t>
            </a:r>
            <a:r>
              <a:rPr kumimoji="0" lang="en-US" sz="4000" b="0" i="0" u="none" strike="noStrike" kern="1200" cap="none" spc="0" normalizeH="0" baseline="0" noProof="0">
                <a:ln>
                  <a:noFill/>
                </a:ln>
                <a:solidFill>
                  <a:srgbClr val="FFFFFF"/>
                </a:solidFill>
                <a:effectLst/>
                <a:uLnTx/>
                <a:uFillTx/>
                <a:latin typeface="Calibri"/>
                <a:ea typeface="Calibri"/>
                <a:cs typeface="Calibri"/>
                <a:sym typeface="Verdana"/>
              </a:rPr>
              <a:t> SIA policy</a:t>
            </a:r>
            <a:endParaRPr kumimoji="0" lang="en-US" sz="4000" b="0" i="0" u="none" strike="noStrike" kern="1200" cap="none" spc="0" normalizeH="0" baseline="0" noProof="0">
              <a:ln>
                <a:noFill/>
              </a:ln>
              <a:solidFill>
                <a:srgbClr val="FFFFFF"/>
              </a:solidFill>
              <a:effectLst/>
              <a:uLnTx/>
              <a:uFillTx/>
              <a:latin typeface="Calibri"/>
              <a:ea typeface="Calibri"/>
              <a:cs typeface="Calibri"/>
            </a:endParaRPr>
          </a:p>
          <a:p>
            <a:pPr marL="2256155" marR="0" lvl="4" indent="-571500" algn="l" defTabSz="914400" rtl="0" eaLnBrk="1" fontAlgn="auto" latinLnBrk="0" hangingPunct="1">
              <a:lnSpc>
                <a:spcPts val="4059"/>
              </a:lnSpc>
              <a:spcBef>
                <a:spcPts val="0"/>
              </a:spcBef>
              <a:spcAft>
                <a:spcPts val="0"/>
              </a:spcAft>
              <a:buClrTx/>
              <a:buSzTx/>
              <a:buFont typeface="Wingdings" panose="05000000000000000000" pitchFamily="2" charset="2"/>
              <a:buChar char="Ø"/>
              <a:tabLst/>
              <a:defRPr/>
            </a:pPr>
            <a:r>
              <a:rPr kumimoji="0" lang="en-US" sz="4000" b="0" i="0" u="none" strike="noStrike" kern="1200" cap="none" spc="0" normalizeH="0" baseline="0" noProof="0">
                <a:ln>
                  <a:noFill/>
                </a:ln>
                <a:solidFill>
                  <a:srgbClr val="FFFFFF"/>
                </a:solidFill>
                <a:effectLst/>
                <a:uLnTx/>
                <a:uFillTx/>
                <a:latin typeface="Calibri"/>
                <a:ea typeface="Calibri"/>
                <a:cs typeface="Calibri"/>
                <a:sym typeface="Verdana"/>
              </a:rPr>
              <a:t>Shared by all U.S. Regions and clubs</a:t>
            </a:r>
            <a:endParaRPr kumimoji="0" lang="en-US" sz="4000" b="0" i="0" u="none" strike="noStrike" kern="1200" cap="none" spc="0" normalizeH="0" baseline="0" noProof="0">
              <a:ln>
                <a:noFill/>
              </a:ln>
              <a:solidFill>
                <a:srgbClr val="FFFFFF"/>
              </a:solidFill>
              <a:effectLst/>
              <a:uLnTx/>
              <a:uFillTx/>
              <a:latin typeface="Calibri"/>
              <a:ea typeface="Calibri"/>
              <a:cs typeface="Calibri"/>
            </a:endParaRPr>
          </a:p>
          <a:p>
            <a:pPr marL="2256155" marR="0" lvl="4" indent="-571500" algn="l" defTabSz="914400" rtl="0" eaLnBrk="1" fontAlgn="auto" latinLnBrk="0" hangingPunct="1">
              <a:lnSpc>
                <a:spcPts val="4059"/>
              </a:lnSpc>
              <a:spcBef>
                <a:spcPts val="0"/>
              </a:spcBef>
              <a:spcAft>
                <a:spcPts val="0"/>
              </a:spcAft>
              <a:buClrTx/>
              <a:buSzTx/>
              <a:buFont typeface="Wingdings" panose="05000000000000000000" pitchFamily="2" charset="2"/>
              <a:buChar char="Ø"/>
              <a:tabLst/>
              <a:defRPr/>
            </a:pPr>
            <a:endParaRPr kumimoji="0" lang="en-US" sz="4000" b="0" i="0" u="none" strike="noStrike" kern="1200" cap="none" spc="0" normalizeH="0" baseline="0" noProof="0">
              <a:ln>
                <a:noFill/>
              </a:ln>
              <a:solidFill>
                <a:srgbClr val="FFFFFF"/>
              </a:solidFill>
              <a:effectLst/>
              <a:uLnTx/>
              <a:uFillTx/>
              <a:latin typeface="Calibri"/>
              <a:ea typeface="Calibri"/>
              <a:cs typeface="Calibri"/>
              <a:sym typeface="Verdana"/>
            </a:endParaRPr>
          </a:p>
          <a:p>
            <a:pPr marL="1082675" marR="0" lvl="2" indent="-312420" algn="l" defTabSz="914400" rtl="0" eaLnBrk="1" fontAlgn="auto" latinLnBrk="0" hangingPunct="1">
              <a:lnSpc>
                <a:spcPts val="4059"/>
              </a:lnSpc>
              <a:spcBef>
                <a:spcPts val="0"/>
              </a:spcBef>
              <a:spcAft>
                <a:spcPts val="0"/>
              </a:spcAft>
              <a:buClrTx/>
              <a:buSzTx/>
              <a:buFont typeface="Arial"/>
              <a:buChar char="•"/>
              <a:tabLst/>
              <a:defRPr/>
            </a:pPr>
            <a:r>
              <a:rPr kumimoji="0" lang="en-US" sz="4000" b="0" i="0" u="none" strike="noStrike" kern="1200" cap="none" spc="0" normalizeH="0" baseline="0" noProof="0">
                <a:ln>
                  <a:noFill/>
                </a:ln>
                <a:solidFill>
                  <a:srgbClr val="FFFFFF"/>
                </a:solidFill>
                <a:effectLst/>
                <a:uLnTx/>
                <a:uFillTx/>
                <a:latin typeface="Calibri"/>
                <a:ea typeface="Calibri"/>
                <a:cs typeface="Calibri"/>
                <a:sym typeface="Verdana"/>
              </a:rPr>
              <a:t>Directors &amp; Officers  </a:t>
            </a:r>
            <a:r>
              <a:rPr kumimoji="0" lang="en-US" sz="4000" b="0" i="0" u="none" strike="noStrike" kern="1200" cap="none" spc="0" normalizeH="0" baseline="0" noProof="0">
                <a:ln>
                  <a:noFill/>
                </a:ln>
                <a:solidFill>
                  <a:srgbClr val="FFFFFF"/>
                </a:solidFill>
                <a:effectLst/>
                <a:uLnTx/>
                <a:uFillTx/>
                <a:latin typeface="Calibri"/>
                <a:ea typeface="Calibri"/>
                <a:cs typeface="Calibri"/>
                <a:sym typeface="Wingdings" panose="05000000000000000000" pitchFamily="2" charset="2"/>
              </a:rPr>
              <a:t> Individual policy</a:t>
            </a:r>
            <a:endParaRPr kumimoji="0" lang="en-US" sz="4000" b="0" i="0" u="none" strike="noStrike" kern="1200" cap="none" spc="0" normalizeH="0" baseline="0" noProof="0">
              <a:ln>
                <a:noFill/>
              </a:ln>
              <a:solidFill>
                <a:srgbClr val="FFFFFF"/>
              </a:solidFill>
              <a:effectLst/>
              <a:uLnTx/>
              <a:uFillTx/>
              <a:latin typeface="Calibri"/>
              <a:ea typeface="Calibri"/>
              <a:cs typeface="Calibri"/>
            </a:endParaRPr>
          </a:p>
          <a:p>
            <a:pPr marL="2256155" marR="0" lvl="4" indent="-571500" algn="l" defTabSz="914400" rtl="0" eaLnBrk="1" fontAlgn="auto" latinLnBrk="0" hangingPunct="1">
              <a:lnSpc>
                <a:spcPts val="4059"/>
              </a:lnSpc>
              <a:spcBef>
                <a:spcPts val="0"/>
              </a:spcBef>
              <a:spcAft>
                <a:spcPts val="0"/>
              </a:spcAft>
              <a:buClrTx/>
              <a:buSzTx/>
              <a:buFont typeface="Wingdings" panose="05000000000000000000" pitchFamily="2" charset="2"/>
              <a:buChar char="Ø"/>
              <a:tabLst/>
              <a:defRPr/>
            </a:pPr>
            <a:r>
              <a:rPr kumimoji="0" lang="en-US" sz="4000" b="0" i="0" u="none" strike="noStrike" kern="1200" cap="none" spc="0" normalizeH="0" baseline="0" noProof="0">
                <a:ln>
                  <a:noFill/>
                </a:ln>
                <a:solidFill>
                  <a:srgbClr val="FFFFFF"/>
                </a:solidFill>
                <a:effectLst/>
                <a:uLnTx/>
                <a:uFillTx/>
                <a:latin typeface="Calibri"/>
                <a:ea typeface="Calibri"/>
                <a:cs typeface="Calibri"/>
                <a:sym typeface="Wingdings" panose="05000000000000000000" pitchFamily="2" charset="2"/>
              </a:rPr>
              <a:t>Required for regions, strongly encouraged for clubs</a:t>
            </a:r>
            <a:endParaRPr kumimoji="0" lang="en-US" sz="4000" b="0" i="0" u="none" strike="noStrike" kern="1200" cap="none" spc="0" normalizeH="0" baseline="0" noProof="0">
              <a:ln>
                <a:noFill/>
              </a:ln>
              <a:solidFill>
                <a:srgbClr val="FFFFFF"/>
              </a:solidFill>
              <a:effectLst/>
              <a:uLnTx/>
              <a:uFillTx/>
              <a:latin typeface="Calibri"/>
              <a:ea typeface="Calibri"/>
              <a:cs typeface="Calibri"/>
              <a:sym typeface="Verdana"/>
            </a:endParaRPr>
          </a:p>
        </p:txBody>
      </p:sp>
      <p:sp>
        <p:nvSpPr>
          <p:cNvPr id="8" name="TextBox 8">
            <a:extLst>
              <a:ext uri="{FF2B5EF4-FFF2-40B4-BE49-F238E27FC236}">
                <a16:creationId xmlns:a16="http://schemas.microsoft.com/office/drawing/2014/main" id="{E17C39D7-A9A8-93D8-427B-AAD7D946612B}"/>
              </a:ext>
            </a:extLst>
          </p:cNvPr>
          <p:cNvSpPr txBox="1"/>
          <p:nvPr/>
        </p:nvSpPr>
        <p:spPr>
          <a:xfrm>
            <a:off x="1131032" y="495300"/>
            <a:ext cx="8936221" cy="2000548"/>
          </a:xfrm>
          <a:prstGeom prst="rect">
            <a:avLst/>
          </a:prstGeom>
        </p:spPr>
        <p:txBody>
          <a:bodyPr lIns="0" tIns="0" rIns="0" bIns="0" rtlCol="0" anchor="t">
            <a:spAutoFit/>
          </a:bodyPr>
          <a:lstStyle/>
          <a:p>
            <a:pPr marL="0" marR="0" lvl="0" indent="0" algn="just" defTabSz="914400" rtl="0" eaLnBrk="1" fontAlgn="auto" latinLnBrk="0" hangingPunct="1">
              <a:lnSpc>
                <a:spcPts val="7799"/>
              </a:lnSpc>
              <a:spcBef>
                <a:spcPts val="0"/>
              </a:spcBef>
              <a:spcAft>
                <a:spcPts val="0"/>
              </a:spcAft>
              <a:buClrTx/>
              <a:buSzTx/>
              <a:buFontTx/>
              <a:buNone/>
              <a:tabLst/>
              <a:defRPr/>
            </a:pPr>
            <a:r>
              <a:rPr kumimoji="0" lang="en-US" sz="6500" b="1" i="0" u="none" strike="noStrike" kern="1200" cap="none" spc="0" normalizeH="0" baseline="0" noProof="0">
                <a:ln>
                  <a:noFill/>
                </a:ln>
                <a:solidFill>
                  <a:srgbClr val="FFFFFF"/>
                </a:solidFill>
                <a:effectLst/>
                <a:uLnTx/>
                <a:uFillTx/>
                <a:latin typeface="Verdana Bold"/>
                <a:ea typeface="Verdana Bold"/>
                <a:cs typeface="Verdana Bold"/>
                <a:sym typeface="Verdana Bold"/>
              </a:rPr>
              <a:t>Insurance Requirements </a:t>
            </a:r>
          </a:p>
        </p:txBody>
      </p:sp>
      <p:pic>
        <p:nvPicPr>
          <p:cNvPr id="9" name="Picture 8" descr="Beautiful Mature Black Woman Talking On Phone High-Res Stock Photo - Getty  Images">
            <a:extLst>
              <a:ext uri="{FF2B5EF4-FFF2-40B4-BE49-F238E27FC236}">
                <a16:creationId xmlns:a16="http://schemas.microsoft.com/office/drawing/2014/main" id="{530315AE-BBCF-94D4-E8D6-6D9834E80662}"/>
              </a:ext>
            </a:extLst>
          </p:cNvPr>
          <p:cNvPicPr>
            <a:picLocks noChangeAspect="1"/>
          </p:cNvPicPr>
          <p:nvPr/>
        </p:nvPicPr>
        <p:blipFill>
          <a:blip r:embed="rId5"/>
          <a:stretch>
            <a:fillRect/>
          </a:stretch>
        </p:blipFill>
        <p:spPr>
          <a:xfrm>
            <a:off x="10674424" y="-230656"/>
            <a:ext cx="17265501" cy="11360873"/>
          </a:xfrm>
          <a:prstGeom prst="rect">
            <a:avLst/>
          </a:prstGeom>
        </p:spPr>
      </p:pic>
    </p:spTree>
    <p:extLst>
      <p:ext uri="{BB962C8B-B14F-4D97-AF65-F5344CB8AC3E}">
        <p14:creationId xmlns:p14="http://schemas.microsoft.com/office/powerpoint/2010/main" val="217082161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rgbClr val="38456C"/>
        </a:solidFill>
        <a:effectLst/>
      </p:bgPr>
    </p:bg>
    <p:spTree>
      <p:nvGrpSpPr>
        <p:cNvPr id="1" name="">
          <a:extLst>
            <a:ext uri="{FF2B5EF4-FFF2-40B4-BE49-F238E27FC236}">
              <a16:creationId xmlns:a16="http://schemas.microsoft.com/office/drawing/2014/main" id="{C77358FA-74AF-55B2-5CD6-DFD69C83FCBE}"/>
            </a:ext>
          </a:extLst>
        </p:cNvPr>
        <p:cNvGrpSpPr/>
        <p:nvPr/>
      </p:nvGrpSpPr>
      <p:grpSpPr>
        <a:xfrm>
          <a:off x="0" y="0"/>
          <a:ext cx="0" cy="0"/>
          <a:chOff x="0" y="0"/>
          <a:chExt cx="0" cy="0"/>
        </a:xfrm>
      </p:grpSpPr>
      <p:sp>
        <p:nvSpPr>
          <p:cNvPr id="4" name="Freeform 4">
            <a:extLst>
              <a:ext uri="{FF2B5EF4-FFF2-40B4-BE49-F238E27FC236}">
                <a16:creationId xmlns:a16="http://schemas.microsoft.com/office/drawing/2014/main" id="{EE8AAE7A-ABDB-00C9-1CE7-DF52507C5C36}"/>
              </a:ext>
            </a:extLst>
          </p:cNvPr>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3"/>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5" name="Freeform 5">
            <a:extLst>
              <a:ext uri="{FF2B5EF4-FFF2-40B4-BE49-F238E27FC236}">
                <a16:creationId xmlns:a16="http://schemas.microsoft.com/office/drawing/2014/main" id="{C3FA340A-FEA1-6623-3161-F1356CC4FBEC}"/>
              </a:ext>
            </a:extLst>
          </p:cNvPr>
          <p:cNvSpPr>
            <a:spLocks noGrp="1" noRot="1" noMove="1" noResize="1" noEditPoints="1" noAdjustHandles="1" noChangeArrowheads="1" noChangeShapeType="1"/>
          </p:cNvSpPr>
          <p:nvPr/>
        </p:nvSpPr>
        <p:spPr>
          <a:xfrm>
            <a:off x="-2312472" y="5143500"/>
            <a:ext cx="10479102" cy="5296313"/>
          </a:xfrm>
          <a:custGeom>
            <a:avLst/>
            <a:gdLst/>
            <a:ahLst/>
            <a:cxnLst/>
            <a:rect l="l" t="t" r="r" b="b"/>
            <a:pathLst>
              <a:path w="10479102" h="5296313">
                <a:moveTo>
                  <a:pt x="0" y="0"/>
                </a:moveTo>
                <a:lnTo>
                  <a:pt x="10479102" y="0"/>
                </a:lnTo>
                <a:lnTo>
                  <a:pt x="10479102" y="5296313"/>
                </a:lnTo>
                <a:lnTo>
                  <a:pt x="0" y="5296313"/>
                </a:lnTo>
                <a:lnTo>
                  <a:pt x="0" y="0"/>
                </a:lnTo>
                <a:close/>
              </a:path>
            </a:pathLst>
          </a:custGeom>
          <a:blipFill>
            <a:blip r:embed="rId4">
              <a:alphaModFix amt="4000"/>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7" name="TextBox 7">
            <a:extLst>
              <a:ext uri="{FF2B5EF4-FFF2-40B4-BE49-F238E27FC236}">
                <a16:creationId xmlns:a16="http://schemas.microsoft.com/office/drawing/2014/main" id="{42C1F097-5DAD-2EB9-135A-5DE0AB7E4D49}"/>
              </a:ext>
            </a:extLst>
          </p:cNvPr>
          <p:cNvSpPr txBox="1"/>
          <p:nvPr/>
        </p:nvSpPr>
        <p:spPr>
          <a:xfrm>
            <a:off x="877286" y="2933700"/>
            <a:ext cx="10283704" cy="5261825"/>
          </a:xfrm>
          <a:prstGeom prst="rect">
            <a:avLst/>
          </a:prstGeom>
        </p:spPr>
        <p:txBody>
          <a:bodyPr wrap="square" lIns="0" tIns="0" rIns="0" bIns="0" rtlCol="0" anchor="t">
            <a:spAutoFit/>
          </a:bodyPr>
          <a:lstStyle/>
          <a:p>
            <a:pPr marL="625475" marR="0" lvl="1" indent="-312420" algn="l" defTabSz="914400" rtl="0" eaLnBrk="1" fontAlgn="auto" latinLnBrk="0" hangingPunct="1">
              <a:lnSpc>
                <a:spcPts val="4059"/>
              </a:lnSpc>
              <a:spcBef>
                <a:spcPts val="0"/>
              </a:spcBef>
              <a:spcAft>
                <a:spcPts val="0"/>
              </a:spcAft>
              <a:buClrTx/>
              <a:buSzTx/>
              <a:buFont typeface="Arial"/>
              <a:buChar char="•"/>
              <a:tabLst/>
              <a:defRPr/>
            </a:pPr>
            <a:r>
              <a:rPr kumimoji="0" lang="en-US" sz="4000" b="0" i="0" u="none" strike="noStrike" kern="1200" cap="none" spc="0" normalizeH="0" baseline="0" noProof="0">
                <a:ln>
                  <a:noFill/>
                </a:ln>
                <a:solidFill>
                  <a:srgbClr val="FFFFFF"/>
                </a:solidFill>
                <a:effectLst/>
                <a:uLnTx/>
                <a:uFillTx/>
                <a:latin typeface="Calibri"/>
                <a:ea typeface="Calibri"/>
                <a:cs typeface="Calibri"/>
                <a:sym typeface="Verdana"/>
              </a:rPr>
              <a:t>General Commercial Liability *</a:t>
            </a:r>
            <a:endParaRPr kumimoji="0" lang="en-US" sz="4000" b="0" i="0" u="none" strike="noStrike" kern="1200" cap="none" spc="0" normalizeH="0" baseline="0" noProof="0">
              <a:ln>
                <a:noFill/>
              </a:ln>
              <a:solidFill>
                <a:srgbClr val="FFFFFF"/>
              </a:solidFill>
              <a:effectLst/>
              <a:uLnTx/>
              <a:uFillTx/>
              <a:latin typeface="Calibri"/>
              <a:ea typeface="Calibri"/>
              <a:cs typeface="Calibri"/>
            </a:endParaRPr>
          </a:p>
          <a:p>
            <a:pPr marL="625475" marR="0" lvl="1" indent="-312420" algn="l" defTabSz="914400" rtl="0" eaLnBrk="1" fontAlgn="auto" latinLnBrk="0" hangingPunct="1">
              <a:lnSpc>
                <a:spcPts val="4059"/>
              </a:lnSpc>
              <a:spcBef>
                <a:spcPts val="0"/>
              </a:spcBef>
              <a:spcAft>
                <a:spcPts val="0"/>
              </a:spcAft>
              <a:buClrTx/>
              <a:buSzTx/>
              <a:buFont typeface="Arial"/>
              <a:buChar char="•"/>
              <a:tabLst/>
              <a:defRPr/>
            </a:pPr>
            <a:r>
              <a:rPr kumimoji="0" lang="en-US" sz="4000" b="0" i="0" u="none" strike="noStrike" kern="1200" cap="none" spc="0" normalizeH="0" baseline="0" noProof="0">
                <a:ln>
                  <a:noFill/>
                </a:ln>
                <a:solidFill>
                  <a:srgbClr val="FFFFFF"/>
                </a:solidFill>
                <a:effectLst/>
                <a:uLnTx/>
                <a:uFillTx/>
                <a:latin typeface="Calibri"/>
                <a:ea typeface="Calibri"/>
                <a:cs typeface="Calibri"/>
                <a:sym typeface="Verdana"/>
              </a:rPr>
              <a:t>Abuse and Molestation* </a:t>
            </a:r>
            <a:endParaRPr kumimoji="0" lang="en-US" sz="4000" b="0" i="0" u="none" strike="noStrike" kern="1200" cap="none" spc="0" normalizeH="0" baseline="0" noProof="0">
              <a:ln>
                <a:noFill/>
              </a:ln>
              <a:solidFill>
                <a:srgbClr val="FFFFFF"/>
              </a:solidFill>
              <a:effectLst/>
              <a:uLnTx/>
              <a:uFillTx/>
              <a:latin typeface="Calibri"/>
              <a:ea typeface="Calibri"/>
              <a:cs typeface="Calibri"/>
            </a:endParaRPr>
          </a:p>
          <a:p>
            <a:pPr marL="625475" marR="0" lvl="1" indent="-312420" algn="l" defTabSz="914400" rtl="0" eaLnBrk="1" fontAlgn="auto" latinLnBrk="0" hangingPunct="1">
              <a:lnSpc>
                <a:spcPts val="4059"/>
              </a:lnSpc>
              <a:spcBef>
                <a:spcPts val="0"/>
              </a:spcBef>
              <a:spcAft>
                <a:spcPts val="0"/>
              </a:spcAft>
              <a:buClrTx/>
              <a:buSzTx/>
              <a:buFont typeface="Arial"/>
              <a:buChar char="•"/>
              <a:tabLst/>
              <a:defRPr/>
            </a:pPr>
            <a:r>
              <a:rPr kumimoji="0" lang="en-US" sz="4000" b="0" i="0" u="none" strike="noStrike" kern="1200" cap="none" spc="0" normalizeH="0" baseline="0" noProof="0">
                <a:ln>
                  <a:noFill/>
                </a:ln>
                <a:solidFill>
                  <a:srgbClr val="FFFFFF"/>
                </a:solidFill>
                <a:effectLst/>
                <a:uLnTx/>
                <a:uFillTx/>
                <a:latin typeface="Calibri"/>
                <a:ea typeface="Calibri"/>
                <a:cs typeface="Calibri"/>
                <a:sym typeface="Verdana"/>
              </a:rPr>
              <a:t>Liquor Liability*</a:t>
            </a:r>
            <a:endParaRPr kumimoji="0" lang="en-US" sz="4000" b="0" i="0" u="none" strike="noStrike" kern="1200" cap="none" spc="0" normalizeH="0" baseline="0" noProof="0">
              <a:ln>
                <a:noFill/>
              </a:ln>
              <a:solidFill>
                <a:srgbClr val="FFFFFF"/>
              </a:solidFill>
              <a:effectLst/>
              <a:uLnTx/>
              <a:uFillTx/>
              <a:latin typeface="Calibri"/>
              <a:ea typeface="Calibri"/>
              <a:cs typeface="Calibri"/>
            </a:endParaRPr>
          </a:p>
          <a:p>
            <a:pPr marL="625475" marR="0" lvl="1" indent="-312420" algn="l" defTabSz="914400" rtl="0" eaLnBrk="1" fontAlgn="auto" latinLnBrk="0" hangingPunct="1">
              <a:lnSpc>
                <a:spcPts val="4059"/>
              </a:lnSpc>
              <a:spcBef>
                <a:spcPts val="0"/>
              </a:spcBef>
              <a:spcAft>
                <a:spcPts val="0"/>
              </a:spcAft>
              <a:buClrTx/>
              <a:buSzTx/>
              <a:buFont typeface="Arial"/>
              <a:buChar char="•"/>
              <a:tabLst/>
              <a:defRPr/>
            </a:pPr>
            <a:r>
              <a:rPr kumimoji="0" lang="en-US" sz="4000" b="0" i="0" u="none" strike="noStrike" kern="1200" cap="none" spc="0" normalizeH="0" baseline="0" noProof="0">
                <a:ln>
                  <a:noFill/>
                </a:ln>
                <a:solidFill>
                  <a:srgbClr val="FFFFFF"/>
                </a:solidFill>
                <a:effectLst/>
                <a:uLnTx/>
                <a:uFillTx/>
                <a:latin typeface="Calibri"/>
                <a:ea typeface="Calibri"/>
                <a:cs typeface="Calibri"/>
                <a:sym typeface="Verdana"/>
              </a:rPr>
              <a:t>Professional Liability *</a:t>
            </a:r>
            <a:endParaRPr kumimoji="0" lang="en-US" sz="4000" b="0" i="0" u="none" strike="noStrike" kern="1200" cap="none" spc="0" normalizeH="0" baseline="0" noProof="0">
              <a:ln>
                <a:noFill/>
              </a:ln>
              <a:solidFill>
                <a:srgbClr val="FFFFFF"/>
              </a:solidFill>
              <a:effectLst/>
              <a:uLnTx/>
              <a:uFillTx/>
              <a:latin typeface="Calibri"/>
              <a:ea typeface="Calibri"/>
              <a:cs typeface="Calibri"/>
            </a:endParaRPr>
          </a:p>
          <a:p>
            <a:pPr marL="625475" marR="0" lvl="1" indent="-312420" algn="l" defTabSz="914400" rtl="0" eaLnBrk="1" fontAlgn="auto" latinLnBrk="0" hangingPunct="1">
              <a:lnSpc>
                <a:spcPts val="4059"/>
              </a:lnSpc>
              <a:spcBef>
                <a:spcPts val="0"/>
              </a:spcBef>
              <a:spcAft>
                <a:spcPts val="0"/>
              </a:spcAft>
              <a:buClrTx/>
              <a:buSzTx/>
              <a:buFont typeface="Arial"/>
              <a:buChar char="•"/>
              <a:tabLst/>
              <a:defRPr/>
            </a:pPr>
            <a:r>
              <a:rPr kumimoji="0" lang="en-US" sz="4000" b="0" i="0" u="none" strike="noStrike" kern="1200" cap="none" spc="0" normalizeH="0" baseline="0" noProof="0">
                <a:ln>
                  <a:noFill/>
                </a:ln>
                <a:solidFill>
                  <a:srgbClr val="FFFFFF"/>
                </a:solidFill>
                <a:effectLst/>
                <a:uLnTx/>
                <a:uFillTx/>
                <a:latin typeface="Calibri"/>
                <a:ea typeface="Calibri"/>
                <a:cs typeface="Calibri"/>
                <a:sym typeface="Verdana"/>
              </a:rPr>
              <a:t>Directors and Officers</a:t>
            </a:r>
            <a:endParaRPr kumimoji="0" lang="en-US" sz="4000" b="0" i="0" u="none" strike="noStrike" kern="1200" cap="none" spc="0" normalizeH="0" baseline="0" noProof="0">
              <a:ln>
                <a:noFill/>
              </a:ln>
              <a:solidFill>
                <a:srgbClr val="FFFFFF"/>
              </a:solidFill>
              <a:effectLst/>
              <a:uLnTx/>
              <a:uFillTx/>
              <a:latin typeface="Calibri"/>
              <a:ea typeface="Calibri"/>
              <a:cs typeface="Calibri"/>
            </a:endParaRPr>
          </a:p>
          <a:p>
            <a:pPr marL="625475" marR="0" lvl="1" indent="-312420" algn="l" defTabSz="914400" rtl="0" eaLnBrk="1" fontAlgn="auto" latinLnBrk="0" hangingPunct="1">
              <a:lnSpc>
                <a:spcPts val="4059"/>
              </a:lnSpc>
              <a:spcBef>
                <a:spcPts val="0"/>
              </a:spcBef>
              <a:spcAft>
                <a:spcPts val="0"/>
              </a:spcAft>
              <a:buClrTx/>
              <a:buSzTx/>
              <a:buFont typeface="Arial"/>
              <a:buChar char="•"/>
              <a:tabLst/>
              <a:defRPr/>
            </a:pPr>
            <a:r>
              <a:rPr kumimoji="0" lang="en-US" sz="4000" b="0" i="0" u="none" strike="noStrike" kern="1200" cap="none" spc="0" normalizeH="0" baseline="0" noProof="0">
                <a:ln>
                  <a:noFill/>
                </a:ln>
                <a:solidFill>
                  <a:srgbClr val="FFFFFF"/>
                </a:solidFill>
                <a:effectLst/>
                <a:uLnTx/>
                <a:uFillTx/>
                <a:latin typeface="Calibri"/>
                <a:ea typeface="Calibri"/>
                <a:cs typeface="Calibri"/>
                <a:sym typeface="Verdana"/>
              </a:rPr>
              <a:t>Cyber</a:t>
            </a:r>
            <a:endParaRPr kumimoji="0" lang="en-US" sz="4000" b="0" i="0" u="none" strike="noStrike" kern="1200" cap="none" spc="0" normalizeH="0" baseline="0" noProof="0">
              <a:ln>
                <a:noFill/>
              </a:ln>
              <a:solidFill>
                <a:srgbClr val="FFFFFF"/>
              </a:solidFill>
              <a:effectLst/>
              <a:uLnTx/>
              <a:uFillTx/>
              <a:latin typeface="Calibri"/>
              <a:ea typeface="Calibri"/>
              <a:cs typeface="Calibri"/>
            </a:endParaRPr>
          </a:p>
          <a:p>
            <a:pPr marL="625475" marR="0" lvl="1" indent="-312420" algn="l" defTabSz="914400" rtl="0" eaLnBrk="1" fontAlgn="auto" latinLnBrk="0" hangingPunct="1">
              <a:lnSpc>
                <a:spcPts val="4059"/>
              </a:lnSpc>
              <a:spcBef>
                <a:spcPts val="0"/>
              </a:spcBef>
              <a:spcAft>
                <a:spcPts val="0"/>
              </a:spcAft>
              <a:buClrTx/>
              <a:buSzTx/>
              <a:buFont typeface="Arial"/>
              <a:buChar char="•"/>
              <a:tabLst/>
              <a:defRPr/>
            </a:pPr>
            <a:r>
              <a:rPr kumimoji="0" lang="en-US" sz="4000" b="0" i="0" u="none" strike="noStrike" kern="1200" cap="none" spc="0" normalizeH="0" baseline="0" noProof="0">
                <a:ln>
                  <a:noFill/>
                </a:ln>
                <a:solidFill>
                  <a:srgbClr val="FFFFFF"/>
                </a:solidFill>
                <a:effectLst/>
                <a:uLnTx/>
                <a:uFillTx/>
                <a:latin typeface="Calibri"/>
                <a:ea typeface="Calibri"/>
                <a:cs typeface="Calibri"/>
                <a:sym typeface="Verdana"/>
              </a:rPr>
              <a:t>Crime</a:t>
            </a:r>
            <a:endParaRPr kumimoji="0" lang="en-US" sz="4000" b="0" i="0" u="none" strike="noStrike" kern="1200" cap="none" spc="0" normalizeH="0" baseline="0" noProof="0">
              <a:ln>
                <a:noFill/>
              </a:ln>
              <a:solidFill>
                <a:srgbClr val="FFFFFF"/>
              </a:solidFill>
              <a:effectLst/>
              <a:uLnTx/>
              <a:uFillTx/>
              <a:latin typeface="Calibri"/>
              <a:ea typeface="Calibri"/>
              <a:cs typeface="Calibri"/>
            </a:endParaRPr>
          </a:p>
          <a:p>
            <a:pPr marL="625475" marR="0" lvl="1" indent="-312420" algn="l" defTabSz="914400" rtl="0" eaLnBrk="1" fontAlgn="auto" latinLnBrk="0" hangingPunct="1">
              <a:lnSpc>
                <a:spcPts val="4059"/>
              </a:lnSpc>
              <a:spcBef>
                <a:spcPts val="0"/>
              </a:spcBef>
              <a:spcAft>
                <a:spcPts val="0"/>
              </a:spcAft>
              <a:buClrTx/>
              <a:buSzTx/>
              <a:buFont typeface="Arial"/>
              <a:buChar char="•"/>
              <a:tabLst/>
              <a:defRPr/>
            </a:pPr>
            <a:endParaRPr kumimoji="0" lang="en-US" sz="4000" b="0" i="0" u="none" strike="noStrike" kern="1200" cap="none" spc="0" normalizeH="0" baseline="0" noProof="0">
              <a:ln>
                <a:noFill/>
              </a:ln>
              <a:solidFill>
                <a:srgbClr val="FFFFFF"/>
              </a:solidFill>
              <a:effectLst/>
              <a:uLnTx/>
              <a:uFillTx/>
              <a:latin typeface="Calibri"/>
              <a:ea typeface="Calibri"/>
              <a:cs typeface="Calibri"/>
            </a:endParaRPr>
          </a:p>
          <a:p>
            <a:pPr marL="625475" marR="0" lvl="1" indent="-312420" algn="l" defTabSz="914400" rtl="0" eaLnBrk="1" fontAlgn="auto" latinLnBrk="0" hangingPunct="1">
              <a:lnSpc>
                <a:spcPts val="4059"/>
              </a:lnSpc>
              <a:spcBef>
                <a:spcPts val="0"/>
              </a:spcBef>
              <a:spcAft>
                <a:spcPts val="0"/>
              </a:spcAft>
              <a:buClrTx/>
              <a:buSzTx/>
              <a:buFont typeface="Arial"/>
              <a:buChar char="•"/>
              <a:tabLst/>
              <a:defRPr/>
            </a:pPr>
            <a:endParaRPr kumimoji="0" lang="en-US" sz="4000" b="0" i="0" u="none" strike="noStrike" kern="1200" cap="none" spc="0" normalizeH="0" baseline="0" noProof="0">
              <a:ln>
                <a:noFill/>
              </a:ln>
              <a:solidFill>
                <a:srgbClr val="FFFFFF"/>
              </a:solidFill>
              <a:effectLst/>
              <a:uLnTx/>
              <a:uFillTx/>
              <a:latin typeface="Calibri"/>
              <a:ea typeface="Calibri"/>
              <a:cs typeface="Calibri"/>
            </a:endParaRPr>
          </a:p>
          <a:p>
            <a:pPr marL="313055" marR="0" lvl="1" indent="0" algn="l" defTabSz="914400" rtl="0" eaLnBrk="1" fontAlgn="auto" latinLnBrk="0" hangingPunct="1">
              <a:lnSpc>
                <a:spcPts val="4059"/>
              </a:lnSpc>
              <a:spcBef>
                <a:spcPts val="0"/>
              </a:spcBef>
              <a:spcAft>
                <a:spcPts val="0"/>
              </a:spcAft>
              <a:buClrTx/>
              <a:buSzTx/>
              <a:buFontTx/>
              <a:buNone/>
              <a:tabLst/>
              <a:defRPr/>
            </a:pPr>
            <a:r>
              <a:rPr kumimoji="0" lang="en-US" sz="4000" b="0" i="0" u="none" strike="noStrike" kern="1200" cap="none" spc="0" normalizeH="0" baseline="0" noProof="0">
                <a:ln>
                  <a:noFill/>
                </a:ln>
                <a:solidFill>
                  <a:srgbClr val="FFFFFF"/>
                </a:solidFill>
                <a:effectLst/>
                <a:uLnTx/>
                <a:uFillTx/>
                <a:latin typeface="Calibri"/>
                <a:ea typeface="Calibri"/>
                <a:cs typeface="Calibri"/>
                <a:sym typeface="Verdana"/>
              </a:rPr>
              <a:t>* For U.S. Regions, included in SIA issued policy</a:t>
            </a:r>
            <a:endParaRPr kumimoji="0" lang="en-US" sz="4000" b="0" i="0" u="none" strike="noStrike" kern="1200" cap="none" spc="0" normalizeH="0" baseline="0" noProof="0">
              <a:ln>
                <a:noFill/>
              </a:ln>
              <a:solidFill>
                <a:srgbClr val="FFFFFF"/>
              </a:solidFill>
              <a:effectLst/>
              <a:uLnTx/>
              <a:uFillTx/>
              <a:latin typeface="Calibri"/>
              <a:ea typeface="Calibri"/>
              <a:cs typeface="Calibri"/>
            </a:endParaRPr>
          </a:p>
        </p:txBody>
      </p:sp>
      <p:sp>
        <p:nvSpPr>
          <p:cNvPr id="8" name="TextBox 8">
            <a:extLst>
              <a:ext uri="{FF2B5EF4-FFF2-40B4-BE49-F238E27FC236}">
                <a16:creationId xmlns:a16="http://schemas.microsoft.com/office/drawing/2014/main" id="{543BFD10-1EC9-328A-E694-78C4D7030DE6}"/>
              </a:ext>
            </a:extLst>
          </p:cNvPr>
          <p:cNvSpPr txBox="1"/>
          <p:nvPr/>
        </p:nvSpPr>
        <p:spPr>
          <a:xfrm>
            <a:off x="1028700" y="1211842"/>
            <a:ext cx="8936221" cy="1000274"/>
          </a:xfrm>
          <a:prstGeom prst="rect">
            <a:avLst/>
          </a:prstGeom>
        </p:spPr>
        <p:txBody>
          <a:bodyPr lIns="0" tIns="0" rIns="0" bIns="0" rtlCol="0" anchor="t">
            <a:spAutoFit/>
          </a:bodyPr>
          <a:lstStyle/>
          <a:p>
            <a:pPr marL="0" marR="0" lvl="0" indent="0" algn="just" defTabSz="914400" rtl="0" eaLnBrk="1" fontAlgn="auto" latinLnBrk="0" hangingPunct="1">
              <a:lnSpc>
                <a:spcPts val="7799"/>
              </a:lnSpc>
              <a:spcBef>
                <a:spcPts val="0"/>
              </a:spcBef>
              <a:spcAft>
                <a:spcPts val="0"/>
              </a:spcAft>
              <a:buClrTx/>
              <a:buSzTx/>
              <a:buFontTx/>
              <a:buNone/>
              <a:tabLst/>
              <a:defRPr/>
            </a:pPr>
            <a:r>
              <a:rPr kumimoji="0" lang="en-US" sz="6500" b="1" i="0" u="none" strike="noStrike" kern="1200" cap="none" spc="0" normalizeH="0" baseline="0" noProof="0">
                <a:ln>
                  <a:noFill/>
                </a:ln>
                <a:solidFill>
                  <a:srgbClr val="FFFFFF"/>
                </a:solidFill>
                <a:effectLst/>
                <a:uLnTx/>
                <a:uFillTx/>
                <a:latin typeface="Verdana Bold"/>
                <a:ea typeface="Verdana Bold"/>
                <a:cs typeface="Verdana Bold"/>
                <a:sym typeface="Verdana Bold"/>
              </a:rPr>
              <a:t>Types of Insurance</a:t>
            </a:r>
          </a:p>
        </p:txBody>
      </p:sp>
      <p:pic>
        <p:nvPicPr>
          <p:cNvPr id="6" name="Picture 5" descr="Soroptimists of Comstock awards given | Carson City's Trusted News Source  Since 1865">
            <a:extLst>
              <a:ext uri="{FF2B5EF4-FFF2-40B4-BE49-F238E27FC236}">
                <a16:creationId xmlns:a16="http://schemas.microsoft.com/office/drawing/2014/main" id="{C11B9C17-26F1-3F7D-131A-25C8639BECCB}"/>
              </a:ext>
            </a:extLst>
          </p:cNvPr>
          <p:cNvPicPr>
            <a:picLocks noChangeAspect="1"/>
          </p:cNvPicPr>
          <p:nvPr/>
        </p:nvPicPr>
        <p:blipFill>
          <a:blip r:embed="rId5"/>
          <a:stretch>
            <a:fillRect/>
          </a:stretch>
        </p:blipFill>
        <p:spPr>
          <a:xfrm>
            <a:off x="10566523" y="1466483"/>
            <a:ext cx="6483594" cy="6474802"/>
          </a:xfrm>
          <a:prstGeom prst="rect">
            <a:avLst/>
          </a:prstGeom>
        </p:spPr>
      </p:pic>
    </p:spTree>
    <p:extLst>
      <p:ext uri="{BB962C8B-B14F-4D97-AF65-F5344CB8AC3E}">
        <p14:creationId xmlns:p14="http://schemas.microsoft.com/office/powerpoint/2010/main" val="212062926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A312A-B270-14D9-1DD4-BBA62D9F9F4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860EF21-574F-58A4-B51A-B84AAA35FE8F}"/>
              </a:ext>
            </a:extLst>
          </p:cNvPr>
          <p:cNvGrpSpPr/>
          <p:nvPr/>
        </p:nvGrpSpPr>
        <p:grpSpPr>
          <a:xfrm>
            <a:off x="1385856" y="3728235"/>
            <a:ext cx="3615584" cy="4084556"/>
            <a:chOff x="0" y="0"/>
            <a:chExt cx="952253" cy="1075768"/>
          </a:xfrm>
        </p:grpSpPr>
        <p:sp>
          <p:nvSpPr>
            <p:cNvPr id="3" name="Freeform 3">
              <a:extLst>
                <a:ext uri="{FF2B5EF4-FFF2-40B4-BE49-F238E27FC236}">
                  <a16:creationId xmlns:a16="http://schemas.microsoft.com/office/drawing/2014/main" id="{B52DF261-D554-EA76-B056-554DC5AEFFBD}"/>
                </a:ext>
              </a:extLst>
            </p:cNvPr>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4" name="TextBox 4">
              <a:extLst>
                <a:ext uri="{FF2B5EF4-FFF2-40B4-BE49-F238E27FC236}">
                  <a16:creationId xmlns:a16="http://schemas.microsoft.com/office/drawing/2014/main" id="{E2FA02C1-D5D9-F8B3-E991-E00FD27D572B}"/>
                </a:ext>
              </a:extLst>
            </p:cNvPr>
            <p:cNvSpPr txBox="1"/>
            <p:nvPr/>
          </p:nvSpPr>
          <p:spPr>
            <a:xfrm>
              <a:off x="0" y="28575"/>
              <a:ext cx="952253" cy="1047193"/>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grpSp>
      <p:grpSp>
        <p:nvGrpSpPr>
          <p:cNvPr id="5" name="Group 5">
            <a:extLst>
              <a:ext uri="{FF2B5EF4-FFF2-40B4-BE49-F238E27FC236}">
                <a16:creationId xmlns:a16="http://schemas.microsoft.com/office/drawing/2014/main" id="{3FFF7558-60CE-2507-43DC-C0B586A5822C}"/>
              </a:ext>
            </a:extLst>
          </p:cNvPr>
          <p:cNvGrpSpPr/>
          <p:nvPr/>
        </p:nvGrpSpPr>
        <p:grpSpPr>
          <a:xfrm>
            <a:off x="2743976" y="3204980"/>
            <a:ext cx="899344" cy="1046510"/>
            <a:chOff x="0" y="0"/>
            <a:chExt cx="698500" cy="812800"/>
          </a:xfrm>
        </p:grpSpPr>
        <p:sp>
          <p:nvSpPr>
            <p:cNvPr id="6" name="Freeform 6">
              <a:extLst>
                <a:ext uri="{FF2B5EF4-FFF2-40B4-BE49-F238E27FC236}">
                  <a16:creationId xmlns:a16="http://schemas.microsoft.com/office/drawing/2014/main" id="{7BFD5F3A-A1BE-5CE9-9AF8-5442E66DF593}"/>
                </a:ext>
              </a:extLst>
            </p:cNvPr>
            <p:cNvSpPr/>
            <p:nvPr/>
          </p:nvSpPr>
          <p:spPr>
            <a:xfrm>
              <a:off x="0" y="29933"/>
              <a:ext cx="698500" cy="752935"/>
            </a:xfrm>
            <a:custGeom>
              <a:avLst/>
              <a:gdLst/>
              <a:ahLst/>
              <a:cxnLst/>
              <a:rect l="l" t="t" r="r" b="b"/>
              <a:pathLst>
                <a:path w="698500" h="752935">
                  <a:moveTo>
                    <a:pt x="445165" y="25872"/>
                  </a:moveTo>
                  <a:lnTo>
                    <a:pt x="602585" y="117462"/>
                  </a:lnTo>
                  <a:cubicBezTo>
                    <a:pt x="661968" y="152012"/>
                    <a:pt x="698500" y="215532"/>
                    <a:pt x="698500" y="284235"/>
                  </a:cubicBezTo>
                  <a:lnTo>
                    <a:pt x="698500" y="468699"/>
                  </a:lnTo>
                  <a:cubicBezTo>
                    <a:pt x="698500" y="537402"/>
                    <a:pt x="661968" y="600922"/>
                    <a:pt x="602585" y="635472"/>
                  </a:cubicBezTo>
                  <a:lnTo>
                    <a:pt x="445165" y="727062"/>
                  </a:lnTo>
                  <a:cubicBezTo>
                    <a:pt x="385874" y="761558"/>
                    <a:pt x="312626" y="761558"/>
                    <a:pt x="253335" y="727062"/>
                  </a:cubicBezTo>
                  <a:lnTo>
                    <a:pt x="95915" y="635472"/>
                  </a:lnTo>
                  <a:cubicBezTo>
                    <a:pt x="36532" y="600922"/>
                    <a:pt x="0" y="537402"/>
                    <a:pt x="0" y="468699"/>
                  </a:cubicBezTo>
                  <a:lnTo>
                    <a:pt x="0" y="284235"/>
                  </a:lnTo>
                  <a:cubicBezTo>
                    <a:pt x="0" y="215532"/>
                    <a:pt x="36532" y="152012"/>
                    <a:pt x="95915" y="117462"/>
                  </a:cubicBezTo>
                  <a:lnTo>
                    <a:pt x="253335" y="25872"/>
                  </a:lnTo>
                  <a:cubicBezTo>
                    <a:pt x="312626" y="-8624"/>
                    <a:pt x="385874" y="-8624"/>
                    <a:pt x="445165" y="25872"/>
                  </a:cubicBezTo>
                  <a:close/>
                </a:path>
              </a:pathLst>
            </a:custGeom>
            <a:solidFill>
              <a:srgbClr val="518BC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7" name="TextBox 7">
              <a:extLst>
                <a:ext uri="{FF2B5EF4-FFF2-40B4-BE49-F238E27FC236}">
                  <a16:creationId xmlns:a16="http://schemas.microsoft.com/office/drawing/2014/main" id="{11012885-B805-9171-70D2-37E41C473AD3}"/>
                </a:ext>
              </a:extLst>
            </p:cNvPr>
            <p:cNvSpPr txBox="1"/>
            <p:nvPr/>
          </p:nvSpPr>
          <p:spPr>
            <a:xfrm>
              <a:off x="0" y="168275"/>
              <a:ext cx="698500" cy="504825"/>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grpSp>
      <p:grpSp>
        <p:nvGrpSpPr>
          <p:cNvPr id="8" name="Group 8">
            <a:extLst>
              <a:ext uri="{FF2B5EF4-FFF2-40B4-BE49-F238E27FC236}">
                <a16:creationId xmlns:a16="http://schemas.microsoft.com/office/drawing/2014/main" id="{D1CF063D-BBCB-572D-67FF-F2F114B085AB}"/>
              </a:ext>
            </a:extLst>
          </p:cNvPr>
          <p:cNvGrpSpPr/>
          <p:nvPr/>
        </p:nvGrpSpPr>
        <p:grpSpPr>
          <a:xfrm>
            <a:off x="5350541" y="3728235"/>
            <a:ext cx="3615584" cy="4084556"/>
            <a:chOff x="0" y="0"/>
            <a:chExt cx="952253" cy="1075768"/>
          </a:xfrm>
        </p:grpSpPr>
        <p:sp>
          <p:nvSpPr>
            <p:cNvPr id="9" name="Freeform 9">
              <a:extLst>
                <a:ext uri="{FF2B5EF4-FFF2-40B4-BE49-F238E27FC236}">
                  <a16:creationId xmlns:a16="http://schemas.microsoft.com/office/drawing/2014/main" id="{4FC5C918-48ED-98EA-82EC-33771F96A634}"/>
                </a:ext>
              </a:extLst>
            </p:cNvPr>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10" name="TextBox 10">
              <a:extLst>
                <a:ext uri="{FF2B5EF4-FFF2-40B4-BE49-F238E27FC236}">
                  <a16:creationId xmlns:a16="http://schemas.microsoft.com/office/drawing/2014/main" id="{C521A03C-6E96-82AF-C71F-07046278A486}"/>
                </a:ext>
              </a:extLst>
            </p:cNvPr>
            <p:cNvSpPr txBox="1"/>
            <p:nvPr/>
          </p:nvSpPr>
          <p:spPr>
            <a:xfrm>
              <a:off x="0" y="28575"/>
              <a:ext cx="952253" cy="1047193"/>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grpSp>
      <p:grpSp>
        <p:nvGrpSpPr>
          <p:cNvPr id="11" name="Group 11">
            <a:extLst>
              <a:ext uri="{FF2B5EF4-FFF2-40B4-BE49-F238E27FC236}">
                <a16:creationId xmlns:a16="http://schemas.microsoft.com/office/drawing/2014/main" id="{A2714C6C-FEE7-8DD8-43D0-45B3AEFF117A}"/>
              </a:ext>
            </a:extLst>
          </p:cNvPr>
          <p:cNvGrpSpPr/>
          <p:nvPr/>
        </p:nvGrpSpPr>
        <p:grpSpPr>
          <a:xfrm>
            <a:off x="6708661" y="3204980"/>
            <a:ext cx="899344" cy="1046510"/>
            <a:chOff x="0" y="0"/>
            <a:chExt cx="698500" cy="812800"/>
          </a:xfrm>
        </p:grpSpPr>
        <p:sp>
          <p:nvSpPr>
            <p:cNvPr id="12" name="Freeform 12">
              <a:extLst>
                <a:ext uri="{FF2B5EF4-FFF2-40B4-BE49-F238E27FC236}">
                  <a16:creationId xmlns:a16="http://schemas.microsoft.com/office/drawing/2014/main" id="{3008D0F4-EFE3-0BAF-320A-46B81168048B}"/>
                </a:ext>
              </a:extLst>
            </p:cNvPr>
            <p:cNvSpPr/>
            <p:nvPr/>
          </p:nvSpPr>
          <p:spPr>
            <a:xfrm>
              <a:off x="0" y="29933"/>
              <a:ext cx="698500" cy="752935"/>
            </a:xfrm>
            <a:custGeom>
              <a:avLst/>
              <a:gdLst/>
              <a:ahLst/>
              <a:cxnLst/>
              <a:rect l="l" t="t" r="r" b="b"/>
              <a:pathLst>
                <a:path w="698500" h="752935">
                  <a:moveTo>
                    <a:pt x="445165" y="25872"/>
                  </a:moveTo>
                  <a:lnTo>
                    <a:pt x="602585" y="117462"/>
                  </a:lnTo>
                  <a:cubicBezTo>
                    <a:pt x="661968" y="152012"/>
                    <a:pt x="698500" y="215532"/>
                    <a:pt x="698500" y="284235"/>
                  </a:cubicBezTo>
                  <a:lnTo>
                    <a:pt x="698500" y="468699"/>
                  </a:lnTo>
                  <a:cubicBezTo>
                    <a:pt x="698500" y="537402"/>
                    <a:pt x="661968" y="600922"/>
                    <a:pt x="602585" y="635472"/>
                  </a:cubicBezTo>
                  <a:lnTo>
                    <a:pt x="445165" y="727062"/>
                  </a:lnTo>
                  <a:cubicBezTo>
                    <a:pt x="385874" y="761558"/>
                    <a:pt x="312626" y="761558"/>
                    <a:pt x="253335" y="727062"/>
                  </a:cubicBezTo>
                  <a:lnTo>
                    <a:pt x="95915" y="635472"/>
                  </a:lnTo>
                  <a:cubicBezTo>
                    <a:pt x="36532" y="600922"/>
                    <a:pt x="0" y="537402"/>
                    <a:pt x="0" y="468699"/>
                  </a:cubicBezTo>
                  <a:lnTo>
                    <a:pt x="0" y="284235"/>
                  </a:lnTo>
                  <a:cubicBezTo>
                    <a:pt x="0" y="215532"/>
                    <a:pt x="36532" y="152012"/>
                    <a:pt x="95915" y="117462"/>
                  </a:cubicBezTo>
                  <a:lnTo>
                    <a:pt x="253335" y="25872"/>
                  </a:lnTo>
                  <a:cubicBezTo>
                    <a:pt x="312626" y="-8624"/>
                    <a:pt x="385874" y="-8624"/>
                    <a:pt x="445165" y="25872"/>
                  </a:cubicBezTo>
                  <a:close/>
                </a:path>
              </a:pathLst>
            </a:custGeom>
            <a:solidFill>
              <a:srgbClr val="38456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13" name="TextBox 13">
              <a:extLst>
                <a:ext uri="{FF2B5EF4-FFF2-40B4-BE49-F238E27FC236}">
                  <a16:creationId xmlns:a16="http://schemas.microsoft.com/office/drawing/2014/main" id="{B9432F76-B48D-E75F-9E6E-1120272A5632}"/>
                </a:ext>
              </a:extLst>
            </p:cNvPr>
            <p:cNvSpPr txBox="1"/>
            <p:nvPr/>
          </p:nvSpPr>
          <p:spPr>
            <a:xfrm>
              <a:off x="0" y="168275"/>
              <a:ext cx="698500" cy="504825"/>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grpSp>
      <p:grpSp>
        <p:nvGrpSpPr>
          <p:cNvPr id="14" name="Group 14">
            <a:extLst>
              <a:ext uri="{FF2B5EF4-FFF2-40B4-BE49-F238E27FC236}">
                <a16:creationId xmlns:a16="http://schemas.microsoft.com/office/drawing/2014/main" id="{BA77DDD4-F19C-B2B3-1619-973F10431AA6}"/>
              </a:ext>
            </a:extLst>
          </p:cNvPr>
          <p:cNvGrpSpPr/>
          <p:nvPr/>
        </p:nvGrpSpPr>
        <p:grpSpPr>
          <a:xfrm>
            <a:off x="9318550" y="3728235"/>
            <a:ext cx="3615584" cy="4084556"/>
            <a:chOff x="0" y="0"/>
            <a:chExt cx="952253" cy="1075768"/>
          </a:xfrm>
        </p:grpSpPr>
        <p:sp>
          <p:nvSpPr>
            <p:cNvPr id="15" name="Freeform 15">
              <a:extLst>
                <a:ext uri="{FF2B5EF4-FFF2-40B4-BE49-F238E27FC236}">
                  <a16:creationId xmlns:a16="http://schemas.microsoft.com/office/drawing/2014/main" id="{274CE09D-AFAF-D97D-1839-93944D4427DA}"/>
                </a:ext>
              </a:extLst>
            </p:cNvPr>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16" name="TextBox 16">
              <a:extLst>
                <a:ext uri="{FF2B5EF4-FFF2-40B4-BE49-F238E27FC236}">
                  <a16:creationId xmlns:a16="http://schemas.microsoft.com/office/drawing/2014/main" id="{643AE231-450D-FCEB-BD38-2EBAFE7F4458}"/>
                </a:ext>
              </a:extLst>
            </p:cNvPr>
            <p:cNvSpPr txBox="1"/>
            <p:nvPr/>
          </p:nvSpPr>
          <p:spPr>
            <a:xfrm>
              <a:off x="0" y="28575"/>
              <a:ext cx="952253" cy="1047193"/>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grpSp>
      <p:grpSp>
        <p:nvGrpSpPr>
          <p:cNvPr id="17" name="Group 17">
            <a:extLst>
              <a:ext uri="{FF2B5EF4-FFF2-40B4-BE49-F238E27FC236}">
                <a16:creationId xmlns:a16="http://schemas.microsoft.com/office/drawing/2014/main" id="{A49CD79B-F06C-B4FE-25EA-75C84954941C}"/>
              </a:ext>
            </a:extLst>
          </p:cNvPr>
          <p:cNvGrpSpPr/>
          <p:nvPr/>
        </p:nvGrpSpPr>
        <p:grpSpPr>
          <a:xfrm>
            <a:off x="10676670" y="3204980"/>
            <a:ext cx="899344" cy="1046510"/>
            <a:chOff x="0" y="0"/>
            <a:chExt cx="698500" cy="812800"/>
          </a:xfrm>
        </p:grpSpPr>
        <p:sp>
          <p:nvSpPr>
            <p:cNvPr id="18" name="Freeform 18">
              <a:extLst>
                <a:ext uri="{FF2B5EF4-FFF2-40B4-BE49-F238E27FC236}">
                  <a16:creationId xmlns:a16="http://schemas.microsoft.com/office/drawing/2014/main" id="{E6B0BB02-38DE-0980-75AA-553158715FD3}"/>
                </a:ext>
              </a:extLst>
            </p:cNvPr>
            <p:cNvSpPr/>
            <p:nvPr/>
          </p:nvSpPr>
          <p:spPr>
            <a:xfrm>
              <a:off x="0" y="29933"/>
              <a:ext cx="698500" cy="752935"/>
            </a:xfrm>
            <a:custGeom>
              <a:avLst/>
              <a:gdLst/>
              <a:ahLst/>
              <a:cxnLst/>
              <a:rect l="l" t="t" r="r" b="b"/>
              <a:pathLst>
                <a:path w="698500" h="752935">
                  <a:moveTo>
                    <a:pt x="445165" y="25872"/>
                  </a:moveTo>
                  <a:lnTo>
                    <a:pt x="602585" y="117462"/>
                  </a:lnTo>
                  <a:cubicBezTo>
                    <a:pt x="661968" y="152012"/>
                    <a:pt x="698500" y="215532"/>
                    <a:pt x="698500" y="284235"/>
                  </a:cubicBezTo>
                  <a:lnTo>
                    <a:pt x="698500" y="468699"/>
                  </a:lnTo>
                  <a:cubicBezTo>
                    <a:pt x="698500" y="537402"/>
                    <a:pt x="661968" y="600922"/>
                    <a:pt x="602585" y="635472"/>
                  </a:cubicBezTo>
                  <a:lnTo>
                    <a:pt x="445165" y="727062"/>
                  </a:lnTo>
                  <a:cubicBezTo>
                    <a:pt x="385874" y="761558"/>
                    <a:pt x="312626" y="761558"/>
                    <a:pt x="253335" y="727062"/>
                  </a:cubicBezTo>
                  <a:lnTo>
                    <a:pt x="95915" y="635472"/>
                  </a:lnTo>
                  <a:cubicBezTo>
                    <a:pt x="36532" y="600922"/>
                    <a:pt x="0" y="537402"/>
                    <a:pt x="0" y="468699"/>
                  </a:cubicBezTo>
                  <a:lnTo>
                    <a:pt x="0" y="284235"/>
                  </a:lnTo>
                  <a:cubicBezTo>
                    <a:pt x="0" y="215532"/>
                    <a:pt x="36532" y="152012"/>
                    <a:pt x="95915" y="117462"/>
                  </a:cubicBezTo>
                  <a:lnTo>
                    <a:pt x="253335" y="25872"/>
                  </a:lnTo>
                  <a:cubicBezTo>
                    <a:pt x="312626" y="-8624"/>
                    <a:pt x="385874" y="-8624"/>
                    <a:pt x="445165" y="25872"/>
                  </a:cubicBezTo>
                  <a:close/>
                </a:path>
              </a:pathLst>
            </a:custGeom>
            <a:solidFill>
              <a:srgbClr val="DB5E5A"/>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19" name="TextBox 19">
              <a:extLst>
                <a:ext uri="{FF2B5EF4-FFF2-40B4-BE49-F238E27FC236}">
                  <a16:creationId xmlns:a16="http://schemas.microsoft.com/office/drawing/2014/main" id="{E054683F-87AF-73E3-97B4-9CF4D470BA3A}"/>
                </a:ext>
              </a:extLst>
            </p:cNvPr>
            <p:cNvSpPr txBox="1"/>
            <p:nvPr/>
          </p:nvSpPr>
          <p:spPr>
            <a:xfrm>
              <a:off x="0" y="168275"/>
              <a:ext cx="698500" cy="504825"/>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grpSp>
      <p:grpSp>
        <p:nvGrpSpPr>
          <p:cNvPr id="20" name="Group 20">
            <a:extLst>
              <a:ext uri="{FF2B5EF4-FFF2-40B4-BE49-F238E27FC236}">
                <a16:creationId xmlns:a16="http://schemas.microsoft.com/office/drawing/2014/main" id="{AFC247A1-EDEE-3307-3C02-80214F49A7FA}"/>
              </a:ext>
            </a:extLst>
          </p:cNvPr>
          <p:cNvGrpSpPr/>
          <p:nvPr/>
        </p:nvGrpSpPr>
        <p:grpSpPr>
          <a:xfrm>
            <a:off x="13286560" y="3728235"/>
            <a:ext cx="3615584" cy="4084556"/>
            <a:chOff x="0" y="0"/>
            <a:chExt cx="952253" cy="1075768"/>
          </a:xfrm>
        </p:grpSpPr>
        <p:sp>
          <p:nvSpPr>
            <p:cNvPr id="21" name="Freeform 21">
              <a:extLst>
                <a:ext uri="{FF2B5EF4-FFF2-40B4-BE49-F238E27FC236}">
                  <a16:creationId xmlns:a16="http://schemas.microsoft.com/office/drawing/2014/main" id="{59BDEFA6-6F19-A02C-5360-5A4E50D72B6F}"/>
                </a:ext>
              </a:extLst>
            </p:cNvPr>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22" name="TextBox 22">
              <a:extLst>
                <a:ext uri="{FF2B5EF4-FFF2-40B4-BE49-F238E27FC236}">
                  <a16:creationId xmlns:a16="http://schemas.microsoft.com/office/drawing/2014/main" id="{6D74EC3E-6E2A-B685-2545-B342BA59B290}"/>
                </a:ext>
              </a:extLst>
            </p:cNvPr>
            <p:cNvSpPr txBox="1"/>
            <p:nvPr/>
          </p:nvSpPr>
          <p:spPr>
            <a:xfrm>
              <a:off x="0" y="28575"/>
              <a:ext cx="952253" cy="1047193"/>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grpSp>
      <p:grpSp>
        <p:nvGrpSpPr>
          <p:cNvPr id="23" name="Group 23">
            <a:extLst>
              <a:ext uri="{FF2B5EF4-FFF2-40B4-BE49-F238E27FC236}">
                <a16:creationId xmlns:a16="http://schemas.microsoft.com/office/drawing/2014/main" id="{1C965267-81F3-B3F7-A904-DC18A2EA2BE1}"/>
              </a:ext>
            </a:extLst>
          </p:cNvPr>
          <p:cNvGrpSpPr/>
          <p:nvPr/>
        </p:nvGrpSpPr>
        <p:grpSpPr>
          <a:xfrm>
            <a:off x="14639110" y="3204980"/>
            <a:ext cx="899344" cy="1046510"/>
            <a:chOff x="0" y="0"/>
            <a:chExt cx="698500" cy="812800"/>
          </a:xfrm>
        </p:grpSpPr>
        <p:sp>
          <p:nvSpPr>
            <p:cNvPr id="24" name="Freeform 24">
              <a:extLst>
                <a:ext uri="{FF2B5EF4-FFF2-40B4-BE49-F238E27FC236}">
                  <a16:creationId xmlns:a16="http://schemas.microsoft.com/office/drawing/2014/main" id="{0957FA6A-55CC-5B6D-DAA1-102BDBBBC45F}"/>
                </a:ext>
              </a:extLst>
            </p:cNvPr>
            <p:cNvSpPr/>
            <p:nvPr/>
          </p:nvSpPr>
          <p:spPr>
            <a:xfrm>
              <a:off x="0" y="29933"/>
              <a:ext cx="698500" cy="752935"/>
            </a:xfrm>
            <a:custGeom>
              <a:avLst/>
              <a:gdLst/>
              <a:ahLst/>
              <a:cxnLst/>
              <a:rect l="l" t="t" r="r" b="b"/>
              <a:pathLst>
                <a:path w="698500" h="752935">
                  <a:moveTo>
                    <a:pt x="445165" y="25872"/>
                  </a:moveTo>
                  <a:lnTo>
                    <a:pt x="602585" y="117462"/>
                  </a:lnTo>
                  <a:cubicBezTo>
                    <a:pt x="661968" y="152012"/>
                    <a:pt x="698500" y="215532"/>
                    <a:pt x="698500" y="284235"/>
                  </a:cubicBezTo>
                  <a:lnTo>
                    <a:pt x="698500" y="468699"/>
                  </a:lnTo>
                  <a:cubicBezTo>
                    <a:pt x="698500" y="537402"/>
                    <a:pt x="661968" y="600922"/>
                    <a:pt x="602585" y="635472"/>
                  </a:cubicBezTo>
                  <a:lnTo>
                    <a:pt x="445165" y="727062"/>
                  </a:lnTo>
                  <a:cubicBezTo>
                    <a:pt x="385874" y="761558"/>
                    <a:pt x="312626" y="761558"/>
                    <a:pt x="253335" y="727062"/>
                  </a:cubicBezTo>
                  <a:lnTo>
                    <a:pt x="95915" y="635472"/>
                  </a:lnTo>
                  <a:cubicBezTo>
                    <a:pt x="36532" y="600922"/>
                    <a:pt x="0" y="537402"/>
                    <a:pt x="0" y="468699"/>
                  </a:cubicBezTo>
                  <a:lnTo>
                    <a:pt x="0" y="284235"/>
                  </a:lnTo>
                  <a:cubicBezTo>
                    <a:pt x="0" y="215532"/>
                    <a:pt x="36532" y="152012"/>
                    <a:pt x="95915" y="117462"/>
                  </a:cubicBezTo>
                  <a:lnTo>
                    <a:pt x="253335" y="25872"/>
                  </a:lnTo>
                  <a:cubicBezTo>
                    <a:pt x="312626" y="-8624"/>
                    <a:pt x="385874" y="-8624"/>
                    <a:pt x="445165" y="25872"/>
                  </a:cubicBezTo>
                  <a:close/>
                </a:path>
              </a:pathLst>
            </a:custGeom>
            <a:solidFill>
              <a:srgbClr val="FDBF6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25" name="TextBox 25">
              <a:extLst>
                <a:ext uri="{FF2B5EF4-FFF2-40B4-BE49-F238E27FC236}">
                  <a16:creationId xmlns:a16="http://schemas.microsoft.com/office/drawing/2014/main" id="{7D186322-6E40-535D-99D8-C204BDEAB35A}"/>
                </a:ext>
              </a:extLst>
            </p:cNvPr>
            <p:cNvSpPr txBox="1"/>
            <p:nvPr/>
          </p:nvSpPr>
          <p:spPr>
            <a:xfrm>
              <a:off x="0" y="168275"/>
              <a:ext cx="698500" cy="504825"/>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grpSp>
      <p:sp>
        <p:nvSpPr>
          <p:cNvPr id="26" name="Freeform 26">
            <a:extLst>
              <a:ext uri="{FF2B5EF4-FFF2-40B4-BE49-F238E27FC236}">
                <a16:creationId xmlns:a16="http://schemas.microsoft.com/office/drawing/2014/main" id="{C9FF2297-E2C9-B80B-06A4-D7CDC1635004}"/>
              </a:ext>
            </a:extLst>
          </p:cNvPr>
          <p:cNvSpPr/>
          <p:nvPr/>
        </p:nvSpPr>
        <p:spPr>
          <a:xfrm>
            <a:off x="14884488" y="3454975"/>
            <a:ext cx="405977" cy="565285"/>
          </a:xfrm>
          <a:custGeom>
            <a:avLst/>
            <a:gdLst/>
            <a:ahLst/>
            <a:cxnLst/>
            <a:rect l="l" t="t" r="r" b="b"/>
            <a:pathLst>
              <a:path w="405977" h="565285">
                <a:moveTo>
                  <a:pt x="0" y="0"/>
                </a:moveTo>
                <a:lnTo>
                  <a:pt x="405977" y="0"/>
                </a:lnTo>
                <a:lnTo>
                  <a:pt x="405977" y="565285"/>
                </a:lnTo>
                <a:lnTo>
                  <a:pt x="0" y="56528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27" name="Freeform 27">
            <a:extLst>
              <a:ext uri="{FF2B5EF4-FFF2-40B4-BE49-F238E27FC236}">
                <a16:creationId xmlns:a16="http://schemas.microsoft.com/office/drawing/2014/main" id="{68CC277F-20D9-48AC-1B4A-F6344D9CFAF5}"/>
              </a:ext>
            </a:extLst>
          </p:cNvPr>
          <p:cNvSpPr/>
          <p:nvPr/>
        </p:nvSpPr>
        <p:spPr>
          <a:xfrm>
            <a:off x="6892153" y="3498836"/>
            <a:ext cx="532362" cy="458799"/>
          </a:xfrm>
          <a:custGeom>
            <a:avLst/>
            <a:gdLst/>
            <a:ahLst/>
            <a:cxnLst/>
            <a:rect l="l" t="t" r="r" b="b"/>
            <a:pathLst>
              <a:path w="532362" h="458799">
                <a:moveTo>
                  <a:pt x="0" y="0"/>
                </a:moveTo>
                <a:lnTo>
                  <a:pt x="532361" y="0"/>
                </a:lnTo>
                <a:lnTo>
                  <a:pt x="532361" y="458799"/>
                </a:lnTo>
                <a:lnTo>
                  <a:pt x="0" y="45879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28" name="Freeform 28">
            <a:extLst>
              <a:ext uri="{FF2B5EF4-FFF2-40B4-BE49-F238E27FC236}">
                <a16:creationId xmlns:a16="http://schemas.microsoft.com/office/drawing/2014/main" id="{3E957B5E-82D6-5311-D5B9-3F52F4420A99}"/>
              </a:ext>
            </a:extLst>
          </p:cNvPr>
          <p:cNvSpPr/>
          <p:nvPr/>
        </p:nvSpPr>
        <p:spPr>
          <a:xfrm>
            <a:off x="10934050" y="3453296"/>
            <a:ext cx="502274" cy="509688"/>
          </a:xfrm>
          <a:custGeom>
            <a:avLst/>
            <a:gdLst/>
            <a:ahLst/>
            <a:cxnLst/>
            <a:rect l="l" t="t" r="r" b="b"/>
            <a:pathLst>
              <a:path w="502274" h="509688">
                <a:moveTo>
                  <a:pt x="0" y="0"/>
                </a:moveTo>
                <a:lnTo>
                  <a:pt x="502274" y="0"/>
                </a:lnTo>
                <a:lnTo>
                  <a:pt x="502274" y="509688"/>
                </a:lnTo>
                <a:lnTo>
                  <a:pt x="0" y="50968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29" name="Freeform 29">
            <a:extLst>
              <a:ext uri="{FF2B5EF4-FFF2-40B4-BE49-F238E27FC236}">
                <a16:creationId xmlns:a16="http://schemas.microsoft.com/office/drawing/2014/main" id="{4EF49107-B055-0695-4C76-3C65BEC5CE12}"/>
              </a:ext>
            </a:extLst>
          </p:cNvPr>
          <p:cNvSpPr/>
          <p:nvPr/>
        </p:nvSpPr>
        <p:spPr>
          <a:xfrm>
            <a:off x="2937971" y="3541819"/>
            <a:ext cx="508266" cy="362775"/>
          </a:xfrm>
          <a:custGeom>
            <a:avLst/>
            <a:gdLst/>
            <a:ahLst/>
            <a:cxnLst/>
            <a:rect l="l" t="t" r="r" b="b"/>
            <a:pathLst>
              <a:path w="508266" h="362775">
                <a:moveTo>
                  <a:pt x="0" y="0"/>
                </a:moveTo>
                <a:lnTo>
                  <a:pt x="508267" y="0"/>
                </a:lnTo>
                <a:lnTo>
                  <a:pt x="508267" y="362775"/>
                </a:lnTo>
                <a:lnTo>
                  <a:pt x="0" y="36277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32" name="TextBox 32">
            <a:extLst>
              <a:ext uri="{FF2B5EF4-FFF2-40B4-BE49-F238E27FC236}">
                <a16:creationId xmlns:a16="http://schemas.microsoft.com/office/drawing/2014/main" id="{524D096D-F419-B1B8-83A8-F817A885A17E}"/>
              </a:ext>
            </a:extLst>
          </p:cNvPr>
          <p:cNvSpPr txBox="1"/>
          <p:nvPr/>
        </p:nvSpPr>
        <p:spPr>
          <a:xfrm>
            <a:off x="6139499" y="4791955"/>
            <a:ext cx="2037669" cy="383695"/>
          </a:xfrm>
          <a:prstGeom prst="rect">
            <a:avLst/>
          </a:prstGeom>
        </p:spPr>
        <p:txBody>
          <a:bodyPr lIns="0" tIns="0" rIns="0" bIns="0" rtlCol="0" anchor="t">
            <a:spAutoFit/>
          </a:bodyPr>
          <a:lstStyle/>
          <a:p>
            <a:pPr marL="0" marR="0" lvl="0" indent="0" algn="ctr" defTabSz="914400" rtl="0" eaLnBrk="1" fontAlgn="auto" latinLnBrk="0" hangingPunct="1">
              <a:lnSpc>
                <a:spcPts val="2299"/>
              </a:lnSpc>
              <a:spcBef>
                <a:spcPts val="0"/>
              </a:spcBef>
              <a:spcAft>
                <a:spcPts val="0"/>
              </a:spcAft>
              <a:buClrTx/>
              <a:buSzTx/>
              <a:buFontTx/>
              <a:buNone/>
              <a:tabLst/>
              <a:defRPr/>
            </a:pPr>
            <a:r>
              <a:rPr kumimoji="0" lang="en-US" sz="4800" b="0" i="0" u="none" strike="noStrike" kern="1200" cap="none" spc="0" normalizeH="0" baseline="0" noProof="0">
                <a:ln>
                  <a:noFill/>
                </a:ln>
                <a:solidFill>
                  <a:srgbClr val="000000"/>
                </a:solidFill>
                <a:effectLst/>
                <a:uLnTx/>
                <a:uFillTx/>
                <a:latin typeface="Calibri"/>
                <a:ea typeface="Calibri"/>
                <a:cs typeface="Calibri"/>
                <a:sym typeface="Verdana Bold"/>
              </a:rPr>
              <a:t>Events</a:t>
            </a:r>
            <a:endParaRPr kumimoji="0" lang="en-US" sz="4800" b="0" i="0" u="none" strike="noStrike" kern="1200" cap="none" spc="0" normalizeH="0" baseline="0" noProof="0">
              <a:ln>
                <a:noFill/>
              </a:ln>
              <a:solidFill>
                <a:srgbClr val="000000"/>
              </a:solidFill>
              <a:effectLst/>
              <a:uLnTx/>
              <a:uFillTx/>
              <a:latin typeface="Calibri"/>
              <a:ea typeface="Calibri"/>
              <a:cs typeface="Calibri"/>
            </a:endParaRPr>
          </a:p>
        </p:txBody>
      </p:sp>
      <p:sp>
        <p:nvSpPr>
          <p:cNvPr id="38" name="TextBox 38">
            <a:extLst>
              <a:ext uri="{FF2B5EF4-FFF2-40B4-BE49-F238E27FC236}">
                <a16:creationId xmlns:a16="http://schemas.microsoft.com/office/drawing/2014/main" id="{9A87E70C-7A85-0EAD-D39B-14FBAE80E98D}"/>
              </a:ext>
            </a:extLst>
          </p:cNvPr>
          <p:cNvSpPr txBox="1"/>
          <p:nvPr/>
        </p:nvSpPr>
        <p:spPr>
          <a:xfrm>
            <a:off x="5067396" y="1425909"/>
            <a:ext cx="8153208" cy="1000274"/>
          </a:xfrm>
          <a:prstGeom prst="rect">
            <a:avLst/>
          </a:prstGeom>
        </p:spPr>
        <p:txBody>
          <a:bodyPr lIns="0" tIns="0" rIns="0" bIns="0" rtlCol="0" anchor="t">
            <a:spAutoFit/>
          </a:bodyPr>
          <a:lstStyle/>
          <a:p>
            <a:pPr marL="0" marR="0" lvl="0" indent="0" algn="ctr" defTabSz="914400" rtl="0" eaLnBrk="1" fontAlgn="auto" latinLnBrk="0" hangingPunct="1">
              <a:lnSpc>
                <a:spcPts val="7799"/>
              </a:lnSpc>
              <a:spcBef>
                <a:spcPts val="0"/>
              </a:spcBef>
              <a:spcAft>
                <a:spcPts val="0"/>
              </a:spcAft>
              <a:buClrTx/>
              <a:buSzTx/>
              <a:buFontTx/>
              <a:buNone/>
              <a:tabLst/>
              <a:defRPr/>
            </a:pPr>
            <a:r>
              <a:rPr kumimoji="0" lang="en-US" sz="6500" b="1" i="0" u="none" strike="noStrike" kern="1200" cap="none" spc="0" normalizeH="0" baseline="0" noProof="0">
                <a:ln>
                  <a:noFill/>
                </a:ln>
                <a:solidFill>
                  <a:srgbClr val="9674A5"/>
                </a:solidFill>
                <a:effectLst/>
                <a:uLnTx/>
                <a:uFillTx/>
                <a:latin typeface="Verdana Bold"/>
                <a:ea typeface="Verdana Bold"/>
                <a:cs typeface="Verdana Bold"/>
                <a:sym typeface="Verdana Bold"/>
              </a:rPr>
              <a:t>Best Practices</a:t>
            </a:r>
          </a:p>
        </p:txBody>
      </p:sp>
      <p:sp>
        <p:nvSpPr>
          <p:cNvPr id="39" name="Freeform 39">
            <a:extLst>
              <a:ext uri="{FF2B5EF4-FFF2-40B4-BE49-F238E27FC236}">
                <a16:creationId xmlns:a16="http://schemas.microsoft.com/office/drawing/2014/main" id="{057A1125-DC64-EAA7-F532-84DFA37B439E}"/>
              </a:ext>
            </a:extLst>
          </p:cNvPr>
          <p:cNvSpPr>
            <a:spLocks noGrp="1" noRot="1" noMove="1" noResize="1" noEditPoints="1" noAdjustHandles="1" noChangeArrowheads="1" noChangeShapeType="1"/>
          </p:cNvSpPr>
          <p:nvPr/>
        </p:nvSpPr>
        <p:spPr>
          <a:xfrm rot="8221611">
            <a:off x="-1112920" y="-819404"/>
            <a:ext cx="5777199" cy="4840120"/>
          </a:xfrm>
          <a:custGeom>
            <a:avLst/>
            <a:gdLst/>
            <a:ahLst/>
            <a:cxnLst/>
            <a:rect l="l" t="t" r="r" b="b"/>
            <a:pathLst>
              <a:path w="5777199" h="4840120">
                <a:moveTo>
                  <a:pt x="0" y="0"/>
                </a:moveTo>
                <a:lnTo>
                  <a:pt x="5777200" y="0"/>
                </a:lnTo>
                <a:lnTo>
                  <a:pt x="5777200" y="4840120"/>
                </a:lnTo>
                <a:lnTo>
                  <a:pt x="0" y="4840120"/>
                </a:lnTo>
                <a:lnTo>
                  <a:pt x="0" y="0"/>
                </a:lnTo>
                <a:close/>
              </a:path>
            </a:pathLst>
          </a:custGeom>
          <a:blipFill>
            <a:blip r:embed="rId7"/>
            <a:stretch>
              <a:fillRect r="-237367"/>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40" name="Freeform 40">
            <a:extLst>
              <a:ext uri="{FF2B5EF4-FFF2-40B4-BE49-F238E27FC236}">
                <a16:creationId xmlns:a16="http://schemas.microsoft.com/office/drawing/2014/main" id="{D47F6728-E689-9673-D0FB-35CF380B98B2}"/>
              </a:ext>
            </a:extLst>
          </p:cNvPr>
          <p:cNvSpPr>
            <a:spLocks noGrp="1" noRot="1" noMove="1" noResize="1" noEditPoints="1" noAdjustHandles="1" noChangeArrowheads="1" noChangeShapeType="1"/>
          </p:cNvSpPr>
          <p:nvPr/>
        </p:nvSpPr>
        <p:spPr>
          <a:xfrm rot="-8301763">
            <a:off x="13812294" y="-513126"/>
            <a:ext cx="5777199" cy="4840120"/>
          </a:xfrm>
          <a:custGeom>
            <a:avLst/>
            <a:gdLst/>
            <a:ahLst/>
            <a:cxnLst/>
            <a:rect l="l" t="t" r="r" b="b"/>
            <a:pathLst>
              <a:path w="5777199" h="4840120">
                <a:moveTo>
                  <a:pt x="0" y="0"/>
                </a:moveTo>
                <a:lnTo>
                  <a:pt x="5777200" y="0"/>
                </a:lnTo>
                <a:lnTo>
                  <a:pt x="5777200" y="4840120"/>
                </a:lnTo>
                <a:lnTo>
                  <a:pt x="0" y="4840120"/>
                </a:lnTo>
                <a:lnTo>
                  <a:pt x="0" y="0"/>
                </a:lnTo>
                <a:close/>
              </a:path>
            </a:pathLst>
          </a:custGeom>
          <a:blipFill>
            <a:blip r:embed="rId7"/>
            <a:stretch>
              <a:fillRect r="-237367"/>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31" name="TextBox 30">
            <a:extLst>
              <a:ext uri="{FF2B5EF4-FFF2-40B4-BE49-F238E27FC236}">
                <a16:creationId xmlns:a16="http://schemas.microsoft.com/office/drawing/2014/main" id="{79DA0E19-C0AC-C588-25E6-AF3309242260}"/>
              </a:ext>
            </a:extLst>
          </p:cNvPr>
          <p:cNvSpPr txBox="1"/>
          <p:nvPr/>
        </p:nvSpPr>
        <p:spPr>
          <a:xfrm>
            <a:off x="1561993" y="4635190"/>
            <a:ext cx="3258430" cy="2123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a:ea typeface="Calibri"/>
                <a:cs typeface="Calibri"/>
              </a:rPr>
              <a:t>Contacts Transferring Risk</a:t>
            </a:r>
            <a:r>
              <a:rPr kumimoji="0" lang="en-US" sz="4400" b="1" i="0" u="none" strike="noStrike" kern="1200" cap="none" spc="0" normalizeH="0" baseline="0" noProof="0">
                <a:ln>
                  <a:noFill/>
                </a:ln>
                <a:solidFill>
                  <a:prstClr val="black"/>
                </a:solidFill>
                <a:effectLst/>
                <a:uLnTx/>
                <a:uFillTx/>
                <a:latin typeface="Calibri"/>
                <a:ea typeface="Calibri"/>
                <a:cs typeface="Calibri"/>
              </a:rPr>
              <a:t> </a:t>
            </a:r>
          </a:p>
        </p:txBody>
      </p:sp>
      <p:sp>
        <p:nvSpPr>
          <p:cNvPr id="33" name="TextBox 32">
            <a:extLst>
              <a:ext uri="{FF2B5EF4-FFF2-40B4-BE49-F238E27FC236}">
                <a16:creationId xmlns:a16="http://schemas.microsoft.com/office/drawing/2014/main" id="{DE553417-A0A3-BAA1-B9BE-DB9D468B7FB8}"/>
              </a:ext>
            </a:extLst>
          </p:cNvPr>
          <p:cNvSpPr txBox="1"/>
          <p:nvPr/>
        </p:nvSpPr>
        <p:spPr>
          <a:xfrm>
            <a:off x="9572223" y="4633379"/>
            <a:ext cx="3106604" cy="2123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a:ea typeface="Calibri"/>
                <a:cs typeface="Calibri"/>
              </a:rPr>
              <a:t>Youth &amp; Vulnerable Populations</a:t>
            </a:r>
          </a:p>
        </p:txBody>
      </p:sp>
      <p:sp>
        <p:nvSpPr>
          <p:cNvPr id="34" name="TextBox 33">
            <a:extLst>
              <a:ext uri="{FF2B5EF4-FFF2-40B4-BE49-F238E27FC236}">
                <a16:creationId xmlns:a16="http://schemas.microsoft.com/office/drawing/2014/main" id="{00EF5278-003C-7AFA-9FEA-FDE6AD85ECCB}"/>
              </a:ext>
            </a:extLst>
          </p:cNvPr>
          <p:cNvSpPr txBox="1"/>
          <p:nvPr/>
        </p:nvSpPr>
        <p:spPr>
          <a:xfrm>
            <a:off x="13858357" y="4638902"/>
            <a:ext cx="2456384" cy="2123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a:ea typeface="Calibri"/>
                <a:cs typeface="Calibri"/>
              </a:rPr>
              <a:t>Cyber &amp; Financial Security</a:t>
            </a:r>
          </a:p>
        </p:txBody>
      </p:sp>
    </p:spTree>
    <p:extLst>
      <p:ext uri="{BB962C8B-B14F-4D97-AF65-F5344CB8AC3E}">
        <p14:creationId xmlns:p14="http://schemas.microsoft.com/office/powerpoint/2010/main" val="124761998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gradFill rotWithShape="1">
          <a:gsLst>
            <a:gs pos="0">
              <a:srgbClr val="6599D1">
                <a:alpha val="100000"/>
              </a:srgbClr>
            </a:gs>
            <a:gs pos="100000">
              <a:srgbClr val="DB5E5B">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rot="3655693">
            <a:off x="9202753" y="5126191"/>
            <a:ext cx="9484787" cy="11364773"/>
          </a:xfrm>
          <a:custGeom>
            <a:avLst/>
            <a:gdLst/>
            <a:ahLst/>
            <a:cxnLst/>
            <a:rect l="l" t="t" r="r" b="b"/>
            <a:pathLst>
              <a:path w="9484787" h="11364773">
                <a:moveTo>
                  <a:pt x="0" y="0"/>
                </a:moveTo>
                <a:lnTo>
                  <a:pt x="9484788" y="0"/>
                </a:lnTo>
                <a:lnTo>
                  <a:pt x="9484788" y="11364773"/>
                </a:lnTo>
                <a:lnTo>
                  <a:pt x="0" y="11364773"/>
                </a:lnTo>
                <a:lnTo>
                  <a:pt x="0" y="0"/>
                </a:lnTo>
                <a:close/>
              </a:path>
            </a:pathLst>
          </a:custGeom>
          <a:blipFill>
            <a:blip r:embed="rId3">
              <a:alphaModFix amt="19999"/>
            </a:blip>
            <a:stretch>
              <a:fillRect l="-9171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grpSp>
        <p:nvGrpSpPr>
          <p:cNvPr id="3" name="Group 3"/>
          <p:cNvGrpSpPr/>
          <p:nvPr/>
        </p:nvGrpSpPr>
        <p:grpSpPr>
          <a:xfrm>
            <a:off x="7736400" y="-254765"/>
            <a:ext cx="9522900" cy="8877530"/>
            <a:chOff x="0" y="0"/>
            <a:chExt cx="736600" cy="686680"/>
          </a:xfrm>
        </p:grpSpPr>
        <p:sp>
          <p:nvSpPr>
            <p:cNvPr id="4" name="Freeform 4"/>
            <p:cNvSpPr/>
            <p:nvPr/>
          </p:nvSpPr>
          <p:spPr>
            <a:xfrm>
              <a:off x="0" y="0"/>
              <a:ext cx="736600" cy="686680"/>
            </a:xfrm>
            <a:custGeom>
              <a:avLst/>
              <a:gdLst/>
              <a:ahLst/>
              <a:cxnLst/>
              <a:rect l="l" t="t" r="r" b="b"/>
              <a:pathLst>
                <a:path w="736600" h="686680">
                  <a:moveTo>
                    <a:pt x="736600" y="0"/>
                  </a:moveTo>
                  <a:lnTo>
                    <a:pt x="736600" y="686680"/>
                  </a:lnTo>
                  <a:lnTo>
                    <a:pt x="368300" y="559680"/>
                  </a:lnTo>
                  <a:lnTo>
                    <a:pt x="0" y="686680"/>
                  </a:lnTo>
                  <a:lnTo>
                    <a:pt x="0" y="0"/>
                  </a:lnTo>
                  <a:lnTo>
                    <a:pt x="736600" y="0"/>
                  </a:lnTo>
                  <a:close/>
                </a:path>
              </a:pathLst>
            </a:custGeom>
            <a:solidFill>
              <a:srgbClr val="38456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5" name="TextBox 5"/>
            <p:cNvSpPr txBox="1"/>
            <p:nvPr/>
          </p:nvSpPr>
          <p:spPr>
            <a:xfrm>
              <a:off x="0" y="-47625"/>
              <a:ext cx="736600" cy="60730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grpSp>
      <p:sp>
        <p:nvSpPr>
          <p:cNvPr id="6" name="Freeform 6"/>
          <p:cNvSpPr/>
          <p:nvPr/>
        </p:nvSpPr>
        <p:spPr>
          <a:xfrm>
            <a:off x="0" y="-459544"/>
            <a:ext cx="7357999" cy="14076426"/>
          </a:xfrm>
          <a:custGeom>
            <a:avLst/>
            <a:gdLst/>
            <a:ahLst/>
            <a:cxnLst/>
            <a:rect l="l" t="t" r="r" b="b"/>
            <a:pathLst>
              <a:path w="7357999" h="14076426">
                <a:moveTo>
                  <a:pt x="0" y="0"/>
                </a:moveTo>
                <a:lnTo>
                  <a:pt x="7357999" y="0"/>
                </a:lnTo>
                <a:lnTo>
                  <a:pt x="7357999" y="14076426"/>
                </a:lnTo>
                <a:lnTo>
                  <a:pt x="0" y="14076426"/>
                </a:lnTo>
                <a:lnTo>
                  <a:pt x="0" y="0"/>
                </a:lnTo>
                <a:close/>
              </a:path>
            </a:pathLst>
          </a:custGeom>
          <a:blipFill>
            <a:blip r:embed="rId4">
              <a:alphaModFix amt="18999"/>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7" name="TextBox 7"/>
          <p:cNvSpPr txBox="1"/>
          <p:nvPr/>
        </p:nvSpPr>
        <p:spPr>
          <a:xfrm>
            <a:off x="7918735" y="3527423"/>
            <a:ext cx="9158230" cy="2093807"/>
          </a:xfrm>
          <a:prstGeom prst="rect">
            <a:avLst/>
          </a:prstGeom>
        </p:spPr>
        <p:txBody>
          <a:bodyPr lIns="0" tIns="0" rIns="0" bIns="0" rtlCol="0" anchor="t">
            <a:spAutoFit/>
          </a:bodyPr>
          <a:lstStyle/>
          <a:p>
            <a:pPr marL="0" marR="0" lvl="0" indent="0" algn="ctr" defTabSz="914400" rtl="0" eaLnBrk="1" fontAlgn="auto" latinLnBrk="0" hangingPunct="1">
              <a:lnSpc>
                <a:spcPts val="12258"/>
              </a:lnSpc>
              <a:spcBef>
                <a:spcPts val="0"/>
              </a:spcBef>
              <a:spcAft>
                <a:spcPts val="0"/>
              </a:spcAft>
              <a:buClrTx/>
              <a:buSzTx/>
              <a:buFontTx/>
              <a:buNone/>
              <a:tabLst/>
              <a:defRPr/>
            </a:pPr>
            <a:r>
              <a:rPr kumimoji="0" lang="en-US" sz="24516" b="1" i="0" u="none" strike="noStrike" kern="1200" cap="none" spc="0" normalizeH="0" baseline="0" noProof="0">
                <a:ln>
                  <a:noFill/>
                </a:ln>
                <a:solidFill>
                  <a:srgbClr val="FFFFFF"/>
                </a:solidFill>
                <a:effectLst/>
                <a:uLnTx/>
                <a:uFillTx/>
                <a:latin typeface="Verdana Bold"/>
                <a:ea typeface="Verdana Bold"/>
                <a:cs typeface="Verdana Bold"/>
                <a:sym typeface="Verdana Bold"/>
              </a:rPr>
              <a:t>Q&amp;A</a:t>
            </a:r>
          </a:p>
        </p:txBody>
      </p:sp>
    </p:spTree>
    <p:extLst>
      <p:ext uri="{BB962C8B-B14F-4D97-AF65-F5344CB8AC3E}">
        <p14:creationId xmlns:p14="http://schemas.microsoft.com/office/powerpoint/2010/main" val="375400800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237A372-7B40-37E3-03F9-0BE658165173}"/>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50EC8EDD-7A1F-208E-BAB9-D491EB3DC9E5}"/>
              </a:ext>
            </a:extLst>
          </p:cNvPr>
          <p:cNvSpPr txBox="1"/>
          <p:nvPr/>
        </p:nvSpPr>
        <p:spPr>
          <a:xfrm>
            <a:off x="690785" y="-162799"/>
            <a:ext cx="6532898" cy="2424305"/>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800" b="1" i="0" u="none" strike="noStrike" kern="1200" cap="none" spc="0" normalizeH="0" baseline="0" noProof="0">
                <a:ln>
                  <a:noFill/>
                </a:ln>
                <a:solidFill>
                  <a:prstClr val="black"/>
                </a:solidFill>
                <a:effectLst/>
                <a:uLnTx/>
                <a:uFillTx/>
                <a:latin typeface="Calibri"/>
                <a:ea typeface="+mn-ea"/>
                <a:cs typeface="+mn-cs"/>
                <a:sym typeface="Verdana Bold"/>
              </a:rPr>
              <a:t>Resources</a:t>
            </a:r>
          </a:p>
        </p:txBody>
      </p:sp>
      <p:sp>
        <p:nvSpPr>
          <p:cNvPr id="4" name="TextBox 4">
            <a:extLst>
              <a:ext uri="{FF2B5EF4-FFF2-40B4-BE49-F238E27FC236}">
                <a16:creationId xmlns:a16="http://schemas.microsoft.com/office/drawing/2014/main" id="{D1EB263A-3DE6-F3B1-4515-D555228612FC}"/>
              </a:ext>
            </a:extLst>
          </p:cNvPr>
          <p:cNvSpPr txBox="1"/>
          <p:nvPr/>
        </p:nvSpPr>
        <p:spPr>
          <a:xfrm>
            <a:off x="690784" y="2569291"/>
            <a:ext cx="7869327" cy="5505855"/>
          </a:xfrm>
          <a:prstGeom prst="rect">
            <a:avLst/>
          </a:prstGeom>
        </p:spPr>
        <p:txBody>
          <a:bodyPr vert="horz" lIns="91440" tIns="45720" rIns="91440" bIns="45720" rtlCol="0" anchor="t">
            <a:normAutofit/>
          </a:bodyPr>
          <a:lstStyle/>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600" b="1" i="0" u="none" strike="noStrike" kern="1200" cap="none" spc="0" normalizeH="0" baseline="0" noProof="0">
                <a:ln>
                  <a:noFill/>
                </a:ln>
                <a:solidFill>
                  <a:prstClr val="black"/>
                </a:solidFill>
                <a:effectLst/>
                <a:uLnTx/>
                <a:uFillTx/>
                <a:latin typeface="Calibri"/>
                <a:ea typeface="+mn-ea"/>
                <a:cs typeface="+mn-cs"/>
              </a:rPr>
              <a:t>SIA Procedures, F. Procedures Governing Regions, </a:t>
            </a:r>
            <a:r>
              <a:rPr kumimoji="0" lang="en-US" sz="2600" b="0" i="0" u="none" strike="noStrike" kern="1200" cap="none" spc="0" normalizeH="0" baseline="0" noProof="0">
                <a:ln>
                  <a:noFill/>
                </a:ln>
                <a:solidFill>
                  <a:prstClr val="black"/>
                </a:solidFill>
                <a:effectLst/>
                <a:uLnTx/>
                <a:uFillTx/>
                <a:latin typeface="Calibri"/>
                <a:ea typeface="+mn-ea"/>
                <a:cs typeface="+mn-cs"/>
              </a:rPr>
              <a:t>	</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600" b="0" i="0" u="none" strike="noStrike" kern="1200" cap="none" spc="0" normalizeH="0" baseline="0" noProof="0">
                <a:ln>
                  <a:noFill/>
                </a:ln>
                <a:solidFill>
                  <a:prstClr val="black"/>
                </a:solidFill>
                <a:effectLst/>
                <a:uLnTx/>
                <a:uFillTx/>
                <a:latin typeface="Calibri"/>
                <a:ea typeface="+mn-ea"/>
                <a:cs typeface="+mn-cs"/>
              </a:rPr>
              <a:t>8. b. All regions outside of the U.S. and its territories are required to purchase all appropriate insurance policies as is necessitated by the country they operate in.  These insurance policies are to be purchased by the region with an insurance broker of their choice. All regions (whether within or outside the U.S.) are to forward certificates of insurance (in English) to SIA headquarters when each insurance policy issues or is renewed or upon request of SIA headquarters.</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2600" b="0" i="0" u="none" strike="noStrike" kern="1200" cap="none" spc="0" normalizeH="0" baseline="0" noProof="0">
              <a:ln>
                <a:noFill/>
              </a:ln>
              <a:solidFill>
                <a:prstClr val="black"/>
              </a:solidFill>
              <a:effectLst/>
              <a:uLnTx/>
              <a:uFillTx/>
              <a:latin typeface="Calibri"/>
              <a:ea typeface="+mn-ea"/>
              <a:cs typeface="+mn-cs"/>
              <a:sym typeface="Verdana"/>
            </a:endParaRPr>
          </a:p>
        </p:txBody>
      </p:sp>
      <p:pic>
        <p:nvPicPr>
          <p:cNvPr id="9" name="Picture 8" descr="Calculator, pen, compass, money and a paper with graphs printed on it">
            <a:extLst>
              <a:ext uri="{FF2B5EF4-FFF2-40B4-BE49-F238E27FC236}">
                <a16:creationId xmlns:a16="http://schemas.microsoft.com/office/drawing/2014/main" id="{27B7B38D-2A2A-F56A-1256-9CBFD2F266E1}"/>
              </a:ext>
            </a:extLst>
          </p:cNvPr>
          <p:cNvPicPr>
            <a:picLocks noChangeAspect="1"/>
          </p:cNvPicPr>
          <p:nvPr/>
        </p:nvPicPr>
        <p:blipFill>
          <a:blip r:embed="rId2"/>
          <a:srcRect l="23874" r="22571" b="1"/>
          <a:stretch>
            <a:fillRect/>
          </a:stretch>
        </p:blipFill>
        <p:spPr>
          <a:xfrm>
            <a:off x="9161585" y="8803"/>
            <a:ext cx="9143998" cy="10286990"/>
          </a:xfrm>
          <a:prstGeom prst="rect">
            <a:avLst/>
          </a:prstGeom>
        </p:spPr>
      </p:pic>
      <p:sp>
        <p:nvSpPr>
          <p:cNvPr id="22" name="Rectangle 21">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554136" y="4543308"/>
            <a:ext cx="2339196" cy="9159470"/>
          </a:xfrm>
          <a:prstGeom prst="rect">
            <a:avLst/>
          </a:prstGeom>
          <a:gradFill>
            <a:gsLst>
              <a:gs pos="0">
                <a:schemeClr val="accent5">
                  <a:alpha val="77000"/>
                </a:schemeClr>
              </a:gs>
              <a:gs pos="57000">
                <a:schemeClr val="accent5">
                  <a:lumMod val="60000"/>
                  <a:lumOff val="40000"/>
                  <a:alpha val="0"/>
                </a:schemeClr>
              </a:gs>
            </a:gsLst>
            <a:lin ang="11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ectangle 23">
            <a:extLst>
              <a:ext uri="{FF2B5EF4-FFF2-40B4-BE49-F238E27FC236}">
                <a16:creationId xmlns:a16="http://schemas.microsoft.com/office/drawing/2014/main" id="{9C3A50E9-9119-7BC3-083B-2D84CCC78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23161" y="-5640"/>
            <a:ext cx="3264836" cy="10286998"/>
          </a:xfrm>
          <a:prstGeom prst="rect">
            <a:avLst/>
          </a:prstGeom>
          <a:gradFill flip="none" rotWithShape="1">
            <a:gsLst>
              <a:gs pos="0">
                <a:schemeClr val="accent2"/>
              </a:gs>
              <a:gs pos="40000">
                <a:schemeClr val="accent2">
                  <a:alpha val="0"/>
                </a:schemeClr>
              </a:gs>
            </a:gsLst>
            <a:lin ang="11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Rectangle 25">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9144000" y="8253453"/>
            <a:ext cx="9159471" cy="2039184"/>
          </a:xfrm>
          <a:prstGeom prst="rect">
            <a:avLst/>
          </a:prstGeom>
          <a:gradFill flip="none" rotWithShape="1">
            <a:gsLst>
              <a:gs pos="0">
                <a:schemeClr val="accent2">
                  <a:alpha val="89000"/>
                </a:schemeClr>
              </a:gs>
              <a:gs pos="38000">
                <a:schemeClr val="accent5">
                  <a:lumMod val="60000"/>
                  <a:lumOff val="40000"/>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8" name="Rectangle 27">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3540338" y="4409440"/>
            <a:ext cx="4744362" cy="5871918"/>
          </a:xfrm>
          <a:prstGeom prst="rect">
            <a:avLst/>
          </a:prstGeom>
          <a:gradFill flip="none" rotWithShape="1">
            <a:gsLst>
              <a:gs pos="0">
                <a:schemeClr val="accent5">
                  <a:lumMod val="60000"/>
                  <a:lumOff val="40000"/>
                </a:schemeClr>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Freeform 7">
            <a:extLst>
              <a:ext uri="{FF2B5EF4-FFF2-40B4-BE49-F238E27FC236}">
                <a16:creationId xmlns:a16="http://schemas.microsoft.com/office/drawing/2014/main" id="{796AE092-7539-A320-0977-4B0CBF3D5C90}"/>
              </a:ext>
            </a:extLst>
          </p:cNvPr>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3"/>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08765844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AF0AE53-FE9A-27F9-12D2-673BC4F9FCC1}"/>
            </a:ext>
          </a:extLst>
        </p:cNvPr>
        <p:cNvGrpSpPr/>
        <p:nvPr/>
      </p:nvGrpSpPr>
      <p:grpSpPr>
        <a:xfrm>
          <a:off x="0" y="0"/>
          <a:ext cx="0" cy="0"/>
          <a:chOff x="0" y="0"/>
          <a:chExt cx="0" cy="0"/>
        </a:xfrm>
      </p:grpSpPr>
      <p:sp useBgFill="1">
        <p:nvSpPr>
          <p:cNvPr id="53" name="Rectangle 52">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6">
            <a:extLst>
              <a:ext uri="{FF2B5EF4-FFF2-40B4-BE49-F238E27FC236}">
                <a16:creationId xmlns:a16="http://schemas.microsoft.com/office/drawing/2014/main" id="{0B185A16-5BAC-2E15-AD71-E957045B6E40}"/>
              </a:ext>
            </a:extLst>
          </p:cNvPr>
          <p:cNvSpPr txBox="1"/>
          <p:nvPr/>
        </p:nvSpPr>
        <p:spPr>
          <a:xfrm>
            <a:off x="9588874" y="752476"/>
            <a:ext cx="6622272" cy="2574383"/>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8400" b="1" i="0" u="none" strike="noStrike" kern="1200" cap="none" spc="0" normalizeH="0" baseline="0" noProof="0">
                <a:ln>
                  <a:noFill/>
                </a:ln>
                <a:solidFill>
                  <a:prstClr val="black"/>
                </a:solidFill>
                <a:effectLst/>
                <a:uLnTx/>
                <a:uFillTx/>
                <a:latin typeface="Calibri"/>
                <a:ea typeface="+mn-ea"/>
                <a:cs typeface="+mn-cs"/>
                <a:sym typeface="Verdana Bold"/>
              </a:rPr>
              <a:t>All Regions - Resources</a:t>
            </a:r>
          </a:p>
        </p:txBody>
      </p:sp>
      <p:sp>
        <p:nvSpPr>
          <p:cNvPr id="55" name="Rectangle 54">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669866" cy="10287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 name="Picture 1" descr="happy-patient">
            <a:extLst>
              <a:ext uri="{FF2B5EF4-FFF2-40B4-BE49-F238E27FC236}">
                <a16:creationId xmlns:a16="http://schemas.microsoft.com/office/drawing/2014/main" id="{46BBE961-7108-D844-5A87-1A5A7BF77418}"/>
              </a:ext>
            </a:extLst>
          </p:cNvPr>
          <p:cNvPicPr>
            <a:picLocks noChangeAspect="1"/>
          </p:cNvPicPr>
          <p:nvPr/>
        </p:nvPicPr>
        <p:blipFill>
          <a:blip r:embed="rId3"/>
          <a:srcRect t="7685" b="12304"/>
          <a:stretch>
            <a:fillRect/>
          </a:stretch>
        </p:blipFill>
        <p:spPr>
          <a:xfrm>
            <a:off x="418714" y="449263"/>
            <a:ext cx="7832438" cy="9388475"/>
          </a:xfrm>
          <a:prstGeom prst="rect">
            <a:avLst/>
          </a:prstGeom>
        </p:spPr>
      </p:pic>
      <p:cxnSp>
        <p:nvCxnSpPr>
          <p:cNvPr id="57" name="Straight Connector 56">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379243" y="5428908"/>
            <a:ext cx="0" cy="4858092"/>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7" name="Freeform 7">
            <a:extLst>
              <a:ext uri="{FF2B5EF4-FFF2-40B4-BE49-F238E27FC236}">
                <a16:creationId xmlns:a16="http://schemas.microsoft.com/office/drawing/2014/main" id="{9AB4E22C-1419-2A08-890A-2D89683E2CBB}"/>
              </a:ext>
            </a:extLst>
          </p:cNvPr>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84" name="TextBox 83">
            <a:extLst>
              <a:ext uri="{FF2B5EF4-FFF2-40B4-BE49-F238E27FC236}">
                <a16:creationId xmlns:a16="http://schemas.microsoft.com/office/drawing/2014/main" id="{49FFCECB-BA16-ACC7-9CBB-6025524AF386}"/>
              </a:ext>
            </a:extLst>
          </p:cNvPr>
          <p:cNvSpPr txBox="1"/>
          <p:nvPr/>
        </p:nvSpPr>
        <p:spPr>
          <a:xfrm>
            <a:off x="9481631" y="3745746"/>
            <a:ext cx="7934757" cy="31700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marR="0" lvl="0" indent="-571500" algn="l" defTabSz="914400" rtl="0" eaLnBrk="1" fontAlgn="auto" latinLnBrk="0" hangingPunct="1">
              <a:lnSpc>
                <a:spcPct val="100000"/>
              </a:lnSpc>
              <a:spcBef>
                <a:spcPts val="0"/>
              </a:spcBef>
              <a:spcAft>
                <a:spcPts val="0"/>
              </a:spcAft>
              <a:buClrTx/>
              <a:buSzTx/>
              <a:buFont typeface="Arial"/>
              <a:buChar char="•"/>
              <a:tabLst/>
              <a:defRPr/>
            </a:pPr>
            <a:r>
              <a:rPr kumimoji="0" lang="en-US" sz="4000" b="0" i="0" u="none" strike="noStrike" kern="1200" cap="none" spc="0" normalizeH="0" baseline="0" noProof="0" dirty="0">
                <a:ln>
                  <a:noFill/>
                </a:ln>
                <a:solidFill>
                  <a:prstClr val="black"/>
                </a:solidFill>
                <a:effectLst/>
                <a:uLnTx/>
                <a:uFillTx/>
                <a:latin typeface="Calibri"/>
                <a:ea typeface="Calibri"/>
                <a:cs typeface="Calibri"/>
              </a:rPr>
              <a:t>Leadership </a:t>
            </a:r>
            <a:r>
              <a:rPr kumimoji="0" lang="en-US" sz="4000" b="0" i="0" u="none" strike="noStrike" kern="1200" cap="none" spc="0" normalizeH="0" baseline="0" noProof="0">
                <a:ln>
                  <a:noFill/>
                </a:ln>
                <a:solidFill>
                  <a:prstClr val="black"/>
                </a:solidFill>
                <a:effectLst/>
                <a:uLnTx/>
                <a:uFillTx/>
                <a:latin typeface="Calibri"/>
                <a:ea typeface="Calibri"/>
                <a:cs typeface="Calibri"/>
              </a:rPr>
              <a:t>Commitment Tool</a:t>
            </a:r>
          </a:p>
          <a:p>
            <a:pPr marL="571500" marR="0" lvl="0" indent="-571500" algn="l" defTabSz="914400" rtl="0" eaLnBrk="1" fontAlgn="auto" latinLnBrk="0" hangingPunct="1">
              <a:lnSpc>
                <a:spcPct val="100000"/>
              </a:lnSpc>
              <a:spcBef>
                <a:spcPts val="0"/>
              </a:spcBef>
              <a:spcAft>
                <a:spcPts val="0"/>
              </a:spcAft>
              <a:buClrTx/>
              <a:buSzTx/>
              <a:buFont typeface="Arial"/>
              <a:buChar char="•"/>
              <a:tabLst/>
              <a:defRPr/>
            </a:pPr>
            <a:r>
              <a:rPr kumimoji="0" lang="en-US" sz="4000" b="0" i="0" u="none" strike="noStrike" kern="1200" cap="none" spc="0" normalizeH="0" baseline="0" noProof="0">
                <a:ln>
                  <a:noFill/>
                </a:ln>
                <a:solidFill>
                  <a:prstClr val="black"/>
                </a:solidFill>
                <a:effectLst/>
                <a:uLnTx/>
                <a:uFillTx/>
                <a:latin typeface="Calibri"/>
                <a:ea typeface="Calibri"/>
                <a:cs typeface="Calibri"/>
              </a:rPr>
              <a:t>Standards Working with youth</a:t>
            </a:r>
            <a:endParaRPr kumimoji="0" lang="en-US" sz="4000" b="0" i="0" u="none" strike="noStrike" kern="1200" cap="none" spc="0" normalizeH="0" baseline="0" noProof="0" dirty="0">
              <a:ln>
                <a:noFill/>
              </a:ln>
              <a:solidFill>
                <a:prstClr val="black"/>
              </a:solidFill>
              <a:effectLst/>
              <a:uLnTx/>
              <a:uFillTx/>
              <a:latin typeface="Calibri"/>
              <a:ea typeface="Calibri"/>
              <a:cs typeface="Calibri"/>
            </a:endParaRPr>
          </a:p>
          <a:p>
            <a:pPr marL="571500" marR="0" lvl="0" indent="-571500" algn="l" defTabSz="914400" rtl="0" eaLnBrk="1" fontAlgn="auto" latinLnBrk="0" hangingPunct="1">
              <a:lnSpc>
                <a:spcPct val="100000"/>
              </a:lnSpc>
              <a:spcBef>
                <a:spcPts val="0"/>
              </a:spcBef>
              <a:spcAft>
                <a:spcPts val="0"/>
              </a:spcAft>
              <a:buClrTx/>
              <a:buSzTx/>
              <a:buFont typeface="Arial"/>
              <a:buChar char="•"/>
              <a:tabLst/>
              <a:defRPr/>
            </a:pPr>
            <a:r>
              <a:rPr kumimoji="0" lang="en-US" sz="4000" b="0" i="0" u="none" strike="noStrike" kern="1200" cap="none" spc="0" normalizeH="0" baseline="0" noProof="0" dirty="0">
                <a:ln>
                  <a:noFill/>
                </a:ln>
                <a:solidFill>
                  <a:prstClr val="black"/>
                </a:solidFill>
                <a:effectLst/>
                <a:uLnTx/>
                <a:uFillTx/>
                <a:latin typeface="Calibri"/>
                <a:ea typeface="Calibri"/>
                <a:cs typeface="Calibri"/>
              </a:rPr>
              <a:t>TIPS (Training </a:t>
            </a:r>
            <a:r>
              <a:rPr kumimoji="0" lang="en-US" sz="4000" b="0" i="0" u="none" strike="noStrike" kern="1200" cap="none" spc="0" normalizeH="0" baseline="0" noProof="0">
                <a:ln>
                  <a:noFill/>
                </a:ln>
                <a:solidFill>
                  <a:prstClr val="black"/>
                </a:solidFill>
                <a:effectLst/>
                <a:uLnTx/>
                <a:uFillTx/>
                <a:latin typeface="Calibri"/>
                <a:ea typeface="Calibri"/>
                <a:cs typeface="Calibri"/>
              </a:rPr>
              <a:t>Intervention Procedures Training (for events serving alcohol</a:t>
            </a:r>
            <a:endParaRPr kumimoji="0" lang="en-US" sz="4000" b="0" i="0" u="none" strike="noStrike" kern="1200" cap="none" spc="0" normalizeH="0" baseline="0" noProof="0" dirty="0">
              <a:ln>
                <a:noFill/>
              </a:ln>
              <a:solidFill>
                <a:prstClr val="black"/>
              </a:solidFill>
              <a:effectLst/>
              <a:uLnTx/>
              <a:uFillTx/>
              <a:latin typeface="Calibri"/>
              <a:ea typeface="Calibri"/>
              <a:cs typeface="Calibri"/>
            </a:endParaRPr>
          </a:p>
        </p:txBody>
      </p:sp>
    </p:spTree>
    <p:extLst>
      <p:ext uri="{BB962C8B-B14F-4D97-AF65-F5344CB8AC3E}">
        <p14:creationId xmlns:p14="http://schemas.microsoft.com/office/powerpoint/2010/main" val="103808440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DBD53F3-7154-6837-2045-6EF20F5CFE86}"/>
            </a:ext>
          </a:extLst>
        </p:cNvPr>
        <p:cNvGrpSpPr/>
        <p:nvPr/>
      </p:nvGrpSpPr>
      <p:grpSpPr>
        <a:xfrm>
          <a:off x="0" y="0"/>
          <a:ext cx="0" cy="0"/>
          <a:chOff x="0" y="0"/>
          <a:chExt cx="0" cy="0"/>
        </a:xfrm>
      </p:grpSpPr>
      <p:sp useBgFill="1">
        <p:nvSpPr>
          <p:cNvPr id="13" name="Slide Background">
            <a:extLst>
              <a:ext uri="{FF2B5EF4-FFF2-40B4-BE49-F238E27FC236}">
                <a16:creationId xmlns:a16="http://schemas.microsoft.com/office/drawing/2014/main" id="{B210AC1D-4063-4C6E-9528-FA9C4C0C1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useBgFill="1">
        <p:nvSpPr>
          <p:cNvPr id="15" name="Rectangle 14">
            <a:extLst>
              <a:ext uri="{FF2B5EF4-FFF2-40B4-BE49-F238E27FC236}">
                <a16:creationId xmlns:a16="http://schemas.microsoft.com/office/drawing/2014/main" id="{02F8C595-E68C-4306-AED8-DC7826A0A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7124621" cy="10287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6">
            <a:extLst>
              <a:ext uri="{FF2B5EF4-FFF2-40B4-BE49-F238E27FC236}">
                <a16:creationId xmlns:a16="http://schemas.microsoft.com/office/drawing/2014/main" id="{97F9A032-77DD-E791-84A9-C4BF553377CA}"/>
              </a:ext>
            </a:extLst>
          </p:cNvPr>
          <p:cNvSpPr txBox="1"/>
          <p:nvPr/>
        </p:nvSpPr>
        <p:spPr>
          <a:xfrm>
            <a:off x="10205113" y="1143001"/>
            <a:ext cx="6234768" cy="2562366"/>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6000" b="1" i="0" u="none" strike="noStrike" kern="1200" cap="none" spc="0" normalizeH="0" baseline="0" noProof="0">
                <a:ln>
                  <a:noFill/>
                </a:ln>
                <a:solidFill>
                  <a:prstClr val="black"/>
                </a:solidFill>
                <a:effectLst/>
                <a:uLnTx/>
                <a:uFillTx/>
                <a:latin typeface="Calibri"/>
                <a:ea typeface="+mn-ea"/>
                <a:cs typeface="+mn-cs"/>
                <a:sym typeface="Verdana Bold"/>
              </a:rPr>
              <a:t>U.S. Regions Only - Resources</a:t>
            </a:r>
          </a:p>
        </p:txBody>
      </p:sp>
      <p:pic>
        <p:nvPicPr>
          <p:cNvPr id="9" name="Picture 8" descr="Pen placed on top of a signature line">
            <a:extLst>
              <a:ext uri="{FF2B5EF4-FFF2-40B4-BE49-F238E27FC236}">
                <a16:creationId xmlns:a16="http://schemas.microsoft.com/office/drawing/2014/main" id="{A4D4561A-339A-4F71-4038-8D3D97DF2B44}"/>
              </a:ext>
            </a:extLst>
          </p:cNvPr>
          <p:cNvPicPr>
            <a:picLocks noChangeAspect="1"/>
          </p:cNvPicPr>
          <p:nvPr/>
        </p:nvPicPr>
        <p:blipFill>
          <a:blip r:embed="rId3"/>
          <a:srcRect l="40757" r="-4" b="-4"/>
          <a:stretch>
            <a:fillRect/>
          </a:stretch>
        </p:blipFill>
        <p:spPr>
          <a:xfrm>
            <a:off x="-1" y="-3"/>
            <a:ext cx="9144001" cy="10287003"/>
          </a:xfrm>
          <a:prstGeom prst="rect">
            <a:avLst/>
          </a:prstGeom>
        </p:spPr>
      </p:pic>
      <p:sp>
        <p:nvSpPr>
          <p:cNvPr id="4" name="TextBox 4">
            <a:extLst>
              <a:ext uri="{FF2B5EF4-FFF2-40B4-BE49-F238E27FC236}">
                <a16:creationId xmlns:a16="http://schemas.microsoft.com/office/drawing/2014/main" id="{CDEEEC05-B372-597E-2894-CEA8F23749ED}"/>
              </a:ext>
            </a:extLst>
          </p:cNvPr>
          <p:cNvSpPr txBox="1"/>
          <p:nvPr/>
        </p:nvSpPr>
        <p:spPr>
          <a:xfrm>
            <a:off x="9361714" y="3705367"/>
            <a:ext cx="8447315" cy="5654753"/>
          </a:xfrm>
          <a:prstGeom prst="rect">
            <a:avLst/>
          </a:prstGeom>
        </p:spPr>
        <p:txBody>
          <a:bodyPr vert="horz" lIns="91440" tIns="45720" rIns="91440" bIns="45720" rtlCol="0" anchor="ctr">
            <a:normAutofit/>
          </a:bodyPr>
          <a:lstStyle/>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3000" b="0" i="0" u="sng" strike="noStrike" kern="1200" cap="none" spc="0" normalizeH="0" baseline="0" noProof="0" dirty="0">
                <a:ln>
                  <a:noFill/>
                </a:ln>
                <a:solidFill>
                  <a:prstClr val="black"/>
                </a:solidFill>
                <a:effectLst/>
                <a:uLnTx/>
                <a:uFillTx/>
                <a:latin typeface="Calibri"/>
                <a:ea typeface="+mn-ea"/>
                <a:cs typeface="+mn-cs"/>
                <a:hlinkClick r:id="rId4"/>
              </a:rPr>
              <a:t>Changes for SIA’s U.S. Club and Region Insurance Program</a:t>
            </a:r>
            <a:endParaRPr kumimoji="0" lang="en-US" sz="3000" b="0" i="0" u="none" strike="noStrike" kern="1200" cap="none" spc="0" normalizeH="0" baseline="0" noProof="0" dirty="0">
              <a:ln>
                <a:noFill/>
              </a:ln>
              <a:solidFill>
                <a:prstClr val="black"/>
              </a:solidFill>
              <a:effectLst/>
              <a:uLnTx/>
              <a:uFillTx/>
              <a:latin typeface="Calibri"/>
              <a:ea typeface="+mn-ea"/>
              <a:cs typeface="+mn-cs"/>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Calibri"/>
              <a:ea typeface="+mn-ea"/>
              <a:cs typeface="+mn-cs"/>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3000" b="0" i="0" u="sng" strike="noStrike" kern="1200" cap="none" spc="0" normalizeH="0" baseline="0" noProof="0" dirty="0">
                <a:ln>
                  <a:noFill/>
                </a:ln>
                <a:solidFill>
                  <a:prstClr val="black"/>
                </a:solidFill>
                <a:effectLst/>
                <a:uLnTx/>
                <a:uFillTx/>
                <a:latin typeface="Calibri"/>
                <a:ea typeface="+mn-ea"/>
                <a:cs typeface="+mn-cs"/>
                <a:hlinkClick r:id="rId5"/>
              </a:rPr>
              <a:t>Club &amp; Region Insurance Overview &amp; Handbook</a:t>
            </a:r>
            <a:r>
              <a:rPr kumimoji="0" lang="en-US" sz="3000" b="0" i="0" u="none" strike="noStrike" kern="1200" cap="none" spc="0" normalizeH="0" baseline="0" noProof="0" dirty="0">
                <a:ln>
                  <a:noFill/>
                </a:ln>
                <a:solidFill>
                  <a:prstClr val="black"/>
                </a:solidFill>
                <a:effectLst/>
                <a:uLnTx/>
                <a:uFillTx/>
                <a:latin typeface="Calibri"/>
                <a:ea typeface="+mn-ea"/>
                <a:cs typeface="+mn-cs"/>
              </a:rPr>
              <a:t> </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Calibri"/>
              <a:ea typeface="+mn-ea"/>
              <a:cs typeface="+mn-cs"/>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3000" b="0" i="0" u="none" strike="noStrike" kern="1200" cap="none" spc="0" normalizeH="0" baseline="0" noProof="0" dirty="0">
                <a:ln>
                  <a:noFill/>
                </a:ln>
                <a:solidFill>
                  <a:prstClr val="black"/>
                </a:solidFill>
                <a:effectLst/>
                <a:uLnTx/>
                <a:uFillTx/>
                <a:latin typeface="Calibri"/>
                <a:ea typeface="+mn-ea"/>
                <a:cs typeface="+mn-cs"/>
              </a:rPr>
              <a:t>Certificate of Insurance Request </a:t>
            </a:r>
            <a:r>
              <a:rPr kumimoji="0" lang="en-US" sz="3000" b="0" i="0" u="sng" strike="noStrike" kern="1200" cap="none" spc="0" normalizeH="0" baseline="0" noProof="0" dirty="0">
                <a:ln>
                  <a:noFill/>
                </a:ln>
                <a:solidFill>
                  <a:prstClr val="black"/>
                </a:solidFill>
                <a:effectLst/>
                <a:uLnTx/>
                <a:uFillTx/>
                <a:latin typeface="Calibri"/>
                <a:ea typeface="+mn-ea"/>
                <a:cs typeface="+mn-cs"/>
                <a:hlinkClick r:id="rId6"/>
              </a:rPr>
              <a:t>Instructions</a:t>
            </a:r>
            <a:r>
              <a:rPr kumimoji="0" lang="en-US" sz="3000" b="0" i="0" u="none" strike="noStrike" kern="1200" cap="none" spc="0" normalizeH="0" baseline="0" noProof="0" dirty="0">
                <a:ln>
                  <a:noFill/>
                </a:ln>
                <a:solidFill>
                  <a:prstClr val="black"/>
                </a:solidFill>
                <a:effectLst/>
                <a:uLnTx/>
                <a:uFillTx/>
                <a:latin typeface="Calibri"/>
                <a:ea typeface="+mn-ea"/>
                <a:cs typeface="+mn-cs"/>
              </a:rPr>
              <a:t> and </a:t>
            </a:r>
            <a:r>
              <a:rPr kumimoji="0" lang="en-US" sz="3000" b="0" i="0" u="sng" strike="noStrike" kern="1200" cap="none" spc="0" normalizeH="0" baseline="0" noProof="0" dirty="0">
                <a:ln>
                  <a:noFill/>
                </a:ln>
                <a:solidFill>
                  <a:prstClr val="black"/>
                </a:solidFill>
                <a:effectLst/>
                <a:uLnTx/>
                <a:uFillTx/>
                <a:latin typeface="Calibri"/>
                <a:ea typeface="+mn-ea"/>
                <a:cs typeface="+mn-cs"/>
                <a:hlinkClick r:id="rId7"/>
              </a:rPr>
              <a:t>Form</a:t>
            </a:r>
            <a:r>
              <a:rPr kumimoji="0" lang="en-US" sz="3000" b="0" i="0" u="none" strike="noStrike" kern="1200" cap="none" spc="0" normalizeH="0" baseline="0" noProof="0" dirty="0">
                <a:ln>
                  <a:noFill/>
                </a:ln>
                <a:solidFill>
                  <a:prstClr val="black"/>
                </a:solidFill>
                <a:effectLst/>
                <a:uLnTx/>
                <a:uFillTx/>
                <a:latin typeface="Calibri"/>
                <a:ea typeface="+mn-ea"/>
                <a:cs typeface="+mn-cs"/>
              </a:rPr>
              <a:t> </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Calibri"/>
              <a:ea typeface="+mn-ea"/>
              <a:cs typeface="+mn-cs"/>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3000" b="0" i="0" u="sng" strike="noStrike" kern="1200" cap="none" spc="0" normalizeH="0" baseline="0" noProof="0" dirty="0">
                <a:ln>
                  <a:noFill/>
                </a:ln>
                <a:solidFill>
                  <a:prstClr val="black"/>
                </a:solidFill>
                <a:effectLst/>
                <a:uLnTx/>
                <a:uFillTx/>
                <a:latin typeface="Calibri"/>
                <a:ea typeface="+mn-ea"/>
                <a:cs typeface="+mn-cs"/>
                <a:hlinkClick r:id="rId8"/>
              </a:rPr>
              <a:t>Directors &amp; Officers/Management Liability Insurance Information</a:t>
            </a:r>
            <a:r>
              <a:rPr kumimoji="0" lang="en-US" sz="3000" b="0" i="0" u="none" strike="noStrike" kern="1200" cap="none" spc="0" normalizeH="0" baseline="0" noProof="0" dirty="0">
                <a:ln>
                  <a:noFill/>
                </a:ln>
                <a:solidFill>
                  <a:prstClr val="black"/>
                </a:solidFill>
                <a:effectLst/>
                <a:uLnTx/>
                <a:uFillTx/>
                <a:latin typeface="Calibri"/>
                <a:ea typeface="+mn-ea"/>
                <a:cs typeface="+mn-cs"/>
              </a:rPr>
              <a:t> </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3000" b="0" i="0" u="none" strike="noStrike" kern="1200" cap="none" spc="0" normalizeH="0" baseline="0" noProof="0" dirty="0">
              <a:ln>
                <a:noFill/>
              </a:ln>
              <a:solidFill>
                <a:prstClr val="black"/>
              </a:solidFill>
              <a:effectLst/>
              <a:highlight>
                <a:srgbClr val="FFFF00"/>
              </a:highlight>
              <a:uLnTx/>
              <a:uFillTx/>
              <a:latin typeface="Calibri"/>
              <a:ea typeface="+mn-ea"/>
              <a:cs typeface="+mn-cs"/>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Calibri"/>
              <a:ea typeface="+mn-ea"/>
              <a:cs typeface="+mn-cs"/>
              <a:sym typeface="Verdana"/>
            </a:endParaRPr>
          </a:p>
        </p:txBody>
      </p:sp>
      <p:sp>
        <p:nvSpPr>
          <p:cNvPr id="7" name="Freeform 7">
            <a:extLst>
              <a:ext uri="{FF2B5EF4-FFF2-40B4-BE49-F238E27FC236}">
                <a16:creationId xmlns:a16="http://schemas.microsoft.com/office/drawing/2014/main" id="{F6ADC5F6-DB59-D777-C39B-D9EADB45661E}"/>
              </a:ext>
            </a:extLst>
          </p:cNvPr>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9"/>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22417426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11156" y="5791944"/>
            <a:ext cx="19490417" cy="4840120"/>
          </a:xfrm>
          <a:custGeom>
            <a:avLst/>
            <a:gdLst/>
            <a:ahLst/>
            <a:cxnLst/>
            <a:rect l="l" t="t" r="r" b="b"/>
            <a:pathLst>
              <a:path w="19490417" h="4840120">
                <a:moveTo>
                  <a:pt x="0" y="0"/>
                </a:moveTo>
                <a:lnTo>
                  <a:pt x="19490416" y="0"/>
                </a:lnTo>
                <a:lnTo>
                  <a:pt x="19490416" y="4840120"/>
                </a:lnTo>
                <a:lnTo>
                  <a:pt x="0" y="4840120"/>
                </a:lnTo>
                <a:lnTo>
                  <a:pt x="0" y="0"/>
                </a:lnTo>
                <a:close/>
              </a:path>
            </a:pathLst>
          </a:custGeom>
          <a:blipFill>
            <a:blip r:embed="rId3">
              <a:alphaModFix amt="56000"/>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a:off x="7887390" y="9360400"/>
            <a:ext cx="176421" cy="176421"/>
          </a:xfrm>
          <a:custGeom>
            <a:avLst/>
            <a:gdLst/>
            <a:ahLst/>
            <a:cxnLst/>
            <a:rect l="l" t="t" r="r" b="b"/>
            <a:pathLst>
              <a:path w="176421" h="176421">
                <a:moveTo>
                  <a:pt x="0" y="0"/>
                </a:moveTo>
                <a:lnTo>
                  <a:pt x="176421" y="0"/>
                </a:lnTo>
                <a:lnTo>
                  <a:pt x="176421" y="176421"/>
                </a:lnTo>
                <a:lnTo>
                  <a:pt x="0" y="17642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p:cNvSpPr txBox="1"/>
          <p:nvPr/>
        </p:nvSpPr>
        <p:spPr>
          <a:xfrm>
            <a:off x="1028700" y="2247900"/>
            <a:ext cx="10706100" cy="2462213"/>
          </a:xfrm>
          <a:prstGeom prst="rect">
            <a:avLst/>
          </a:prstGeom>
        </p:spPr>
        <p:txBody>
          <a:bodyPr wrap="square" lIns="0" tIns="0" rIns="0" bIns="0" rtlCol="0" anchor="t">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8000" b="0" i="0" u="none" strike="noStrike" kern="1200" cap="none" spc="0" normalizeH="0" baseline="0" noProof="0" dirty="0">
                <a:ln>
                  <a:noFill/>
                </a:ln>
                <a:solidFill>
                  <a:srgbClr val="9674A5"/>
                </a:solidFill>
                <a:effectLst/>
                <a:uLnTx/>
                <a:uFillTx/>
                <a:latin typeface="Effra"/>
                <a:ea typeface="Effra"/>
                <a:cs typeface="Effra"/>
                <a:sym typeface="Effra"/>
              </a:rPr>
              <a:t>SIA Collaborative Culture of Philanthropy</a:t>
            </a:r>
          </a:p>
        </p:txBody>
      </p:sp>
      <p:sp>
        <p:nvSpPr>
          <p:cNvPr id="5" name="Freeform 5"/>
          <p:cNvSpPr/>
          <p:nvPr/>
        </p:nvSpPr>
        <p:spPr>
          <a:xfrm>
            <a:off x="9434053" y="0"/>
            <a:ext cx="8853947" cy="5533717"/>
          </a:xfrm>
          <a:custGeom>
            <a:avLst/>
            <a:gdLst/>
            <a:ahLst/>
            <a:cxnLst/>
            <a:rect l="l" t="t" r="r" b="b"/>
            <a:pathLst>
              <a:path w="8853947" h="5533717">
                <a:moveTo>
                  <a:pt x="0" y="0"/>
                </a:moveTo>
                <a:lnTo>
                  <a:pt x="8853947" y="0"/>
                </a:lnTo>
                <a:lnTo>
                  <a:pt x="8853947" y="5533717"/>
                </a:lnTo>
                <a:lnTo>
                  <a:pt x="0" y="5533717"/>
                </a:lnTo>
                <a:lnTo>
                  <a:pt x="0" y="0"/>
                </a:lnTo>
                <a:close/>
              </a:path>
            </a:pathLst>
          </a:custGeom>
          <a:blipFill>
            <a:blip r:embed="rId5">
              <a:alphaModFix amt="86000"/>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11811749" y="1185665"/>
            <a:ext cx="5101103" cy="5496259"/>
          </a:xfrm>
          <a:custGeom>
            <a:avLst/>
            <a:gdLst/>
            <a:ahLst/>
            <a:cxnLst/>
            <a:rect l="l" t="t" r="r" b="b"/>
            <a:pathLst>
              <a:path w="5101103" h="5496259">
                <a:moveTo>
                  <a:pt x="0" y="0"/>
                </a:moveTo>
                <a:lnTo>
                  <a:pt x="5101103" y="0"/>
                </a:lnTo>
                <a:lnTo>
                  <a:pt x="5101103" y="5496259"/>
                </a:lnTo>
                <a:lnTo>
                  <a:pt x="0" y="5496259"/>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p:cNvSpPr txBox="1"/>
          <p:nvPr/>
        </p:nvSpPr>
        <p:spPr>
          <a:xfrm>
            <a:off x="1102588" y="4457700"/>
            <a:ext cx="7279412" cy="812723"/>
          </a:xfrm>
          <a:prstGeom prst="rect">
            <a:avLst/>
          </a:prstGeom>
        </p:spPr>
        <p:txBody>
          <a:bodyPr wrap="square" lIns="0" tIns="0" rIns="0" bIns="0" rtlCol="0" anchor="t">
            <a:spAutoFit/>
          </a:bodyPr>
          <a:lstStyle/>
          <a:p>
            <a:pPr marL="0" marR="0" lvl="0" indent="0" algn="l" defTabSz="914400" rtl="0" eaLnBrk="1" fontAlgn="auto" latinLnBrk="0" hangingPunct="1">
              <a:lnSpc>
                <a:spcPts val="7250"/>
              </a:lnSpc>
              <a:spcBef>
                <a:spcPts val="0"/>
              </a:spcBef>
              <a:spcAft>
                <a:spcPts val="0"/>
              </a:spcAft>
              <a:buClrTx/>
              <a:buSzTx/>
              <a:buFontTx/>
              <a:buNone/>
              <a:tabLst/>
              <a:defRPr/>
            </a:pPr>
            <a:r>
              <a:rPr kumimoji="0" lang="en-US" sz="3600" b="0" i="1" u="none" strike="noStrike" kern="1200" cap="none" spc="0" normalizeH="0" baseline="0" noProof="0" dirty="0">
                <a:ln>
                  <a:noFill/>
                </a:ln>
                <a:solidFill>
                  <a:srgbClr val="6699D1"/>
                </a:solidFill>
                <a:effectLst/>
                <a:uLnTx/>
                <a:uFillTx/>
                <a:latin typeface="Effra"/>
                <a:ea typeface="Effra"/>
                <a:cs typeface="Effra"/>
                <a:sym typeface="Effra"/>
              </a:rPr>
              <a:t>The Governor’s Role</a:t>
            </a:r>
          </a:p>
        </p:txBody>
      </p:sp>
      <p:sp>
        <p:nvSpPr>
          <p:cNvPr id="9" name="Freeform 9"/>
          <p:cNvSpPr/>
          <p:nvPr/>
        </p:nvSpPr>
        <p:spPr>
          <a:xfrm>
            <a:off x="10765825" y="6497619"/>
            <a:ext cx="6980680" cy="2603716"/>
          </a:xfrm>
          <a:custGeom>
            <a:avLst/>
            <a:gdLst/>
            <a:ahLst/>
            <a:cxnLst/>
            <a:rect l="l" t="t" r="r" b="b"/>
            <a:pathLst>
              <a:path w="6980680" h="2603716">
                <a:moveTo>
                  <a:pt x="0" y="0"/>
                </a:moveTo>
                <a:lnTo>
                  <a:pt x="6980680" y="0"/>
                </a:lnTo>
                <a:lnTo>
                  <a:pt x="6980680" y="2603716"/>
                </a:lnTo>
                <a:lnTo>
                  <a:pt x="0" y="2603716"/>
                </a:lnTo>
                <a:lnTo>
                  <a:pt x="0" y="0"/>
                </a:lnTo>
                <a:close/>
              </a:path>
            </a:pathLst>
          </a:custGeom>
          <a:blipFill>
            <a:blip r:embed="rId7"/>
            <a:stretch>
              <a:fillRect t="-19488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42C43E80-808A-DE34-FF67-8983FCA83645}"/>
              </a:ext>
            </a:extLst>
          </p:cNvPr>
          <p:cNvSpPr txBox="1"/>
          <p:nvPr/>
        </p:nvSpPr>
        <p:spPr>
          <a:xfrm>
            <a:off x="1077911" y="5732338"/>
            <a:ext cx="9749116" cy="168597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178" b="0" i="0" u="none" strike="noStrike" kern="1200" cap="none" spc="0" normalizeH="0" baseline="0" noProof="0" dirty="0">
                <a:ln>
                  <a:noFill/>
                </a:ln>
                <a:solidFill>
                  <a:srgbClr val="6699D1"/>
                </a:solidFill>
                <a:effectLst/>
                <a:uLnTx/>
                <a:uFillTx/>
                <a:latin typeface="Effra"/>
                <a:ea typeface="+mn-ea"/>
                <a:cs typeface="+mn-cs"/>
              </a:rPr>
              <a:t>Erica Cheslock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178" b="0" i="0" u="none" strike="noStrike" kern="1200" cap="none" spc="0" normalizeH="0" baseline="0" noProof="0" dirty="0">
                <a:ln>
                  <a:noFill/>
                </a:ln>
                <a:solidFill>
                  <a:srgbClr val="6699D1"/>
                </a:solidFill>
                <a:effectLst/>
                <a:uLnTx/>
                <a:uFillTx/>
                <a:latin typeface="Effra"/>
                <a:ea typeface="+mn-ea"/>
                <a:cs typeface="+mn-cs"/>
              </a:rPr>
              <a:t>Director of Donor Relations</a:t>
            </a:r>
          </a:p>
        </p:txBody>
      </p:sp>
      <p:sp>
        <p:nvSpPr>
          <p:cNvPr id="12" name="TextBox 7">
            <a:extLst>
              <a:ext uri="{FF2B5EF4-FFF2-40B4-BE49-F238E27FC236}">
                <a16:creationId xmlns:a16="http://schemas.microsoft.com/office/drawing/2014/main" id="{56FE0A5E-3431-2424-CD52-8B41C2D1E188}"/>
              </a:ext>
            </a:extLst>
          </p:cNvPr>
          <p:cNvSpPr txBox="1"/>
          <p:nvPr/>
        </p:nvSpPr>
        <p:spPr>
          <a:xfrm>
            <a:off x="806858" y="9379197"/>
            <a:ext cx="7092543" cy="231492"/>
          </a:xfrm>
          <a:prstGeom prst="rect">
            <a:avLst/>
          </a:prstGeom>
        </p:spPr>
        <p:txBody>
          <a:bodyPr lIns="0" tIns="0" rIns="0" bIns="0" rtlCol="0" anchor="t">
            <a:spAutoFit/>
          </a:bodyPr>
          <a:lstStyle/>
          <a:p>
            <a:pPr marL="0" marR="0" lvl="0" indent="0" algn="l" defTabSz="914400" rtl="0" eaLnBrk="1" fontAlgn="auto" latinLnBrk="0" hangingPunct="1">
              <a:lnSpc>
                <a:spcPts val="1857"/>
              </a:lnSpc>
              <a:spcBef>
                <a:spcPts val="0"/>
              </a:spcBef>
              <a:spcAft>
                <a:spcPts val="0"/>
              </a:spcAft>
              <a:buClrTx/>
              <a:buSzTx/>
              <a:buFontTx/>
              <a:buNone/>
              <a:tabLst/>
              <a:defRPr/>
            </a:pPr>
            <a:r>
              <a:rPr kumimoji="0" lang="en-US" sz="1629" b="1" i="0" u="none" strike="noStrike" kern="1200" cap="none" spc="79" normalizeH="0" baseline="0" noProof="0" dirty="0">
                <a:ln>
                  <a:noFill/>
                </a:ln>
                <a:solidFill>
                  <a:srgbClr val="293374"/>
                </a:solidFill>
                <a:effectLst/>
                <a:uLnTx/>
                <a:uFillTx/>
                <a:latin typeface="Verdana Bold"/>
                <a:ea typeface="Verdana Bold"/>
                <a:cs typeface="Verdana Bold"/>
                <a:sym typeface="Verdana Bold"/>
              </a:rPr>
              <a:t>SOROPTIMIST INTERNATIONAL OF THE AMERICAS, INC</a:t>
            </a:r>
          </a:p>
        </p:txBody>
      </p:sp>
    </p:spTree>
    <p:extLst>
      <p:ext uri="{BB962C8B-B14F-4D97-AF65-F5344CB8AC3E}">
        <p14:creationId xmlns:p14="http://schemas.microsoft.com/office/powerpoint/2010/main" val="24829587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4750473">
            <a:off x="11679382" y="4778831"/>
            <a:ext cx="7956807" cy="6966368"/>
          </a:xfrm>
          <a:custGeom>
            <a:avLst/>
            <a:gdLst/>
            <a:ahLst/>
            <a:cxnLst/>
            <a:rect l="l" t="t" r="r" b="b"/>
            <a:pathLst>
              <a:path w="7956807" h="6966368">
                <a:moveTo>
                  <a:pt x="0" y="0"/>
                </a:moveTo>
                <a:lnTo>
                  <a:pt x="7956807" y="0"/>
                </a:lnTo>
                <a:lnTo>
                  <a:pt x="7956807" y="6966368"/>
                </a:lnTo>
                <a:lnTo>
                  <a:pt x="0" y="6966368"/>
                </a:lnTo>
                <a:lnTo>
                  <a:pt x="0" y="0"/>
                </a:lnTo>
                <a:close/>
              </a:path>
            </a:pathLst>
          </a:custGeom>
          <a:blipFill>
            <a:blip r:embed="rId3">
              <a:alphaModFix amt="50000"/>
            </a:blip>
            <a:stretch>
              <a:fillRect l="-112996" b="-52049"/>
            </a:stretch>
          </a:blipFill>
        </p:spPr>
        <p:txBody>
          <a:bodyPr/>
          <a:lstStyle/>
          <a:p>
            <a:endParaRPr lang="en-US"/>
          </a:p>
        </p:txBody>
      </p:sp>
      <p:sp>
        <p:nvSpPr>
          <p:cNvPr id="3" name="Freeform 3"/>
          <p:cNvSpPr/>
          <p:nvPr/>
        </p:nvSpPr>
        <p:spPr>
          <a:xfrm>
            <a:off x="11080833" y="-606752"/>
            <a:ext cx="7956807" cy="6966368"/>
          </a:xfrm>
          <a:custGeom>
            <a:avLst/>
            <a:gdLst/>
            <a:ahLst/>
            <a:cxnLst/>
            <a:rect l="l" t="t" r="r" b="b"/>
            <a:pathLst>
              <a:path w="7956807" h="6966368">
                <a:moveTo>
                  <a:pt x="0" y="0"/>
                </a:moveTo>
                <a:lnTo>
                  <a:pt x="7956807" y="0"/>
                </a:lnTo>
                <a:lnTo>
                  <a:pt x="7956807" y="6966368"/>
                </a:lnTo>
                <a:lnTo>
                  <a:pt x="0" y="6966368"/>
                </a:lnTo>
                <a:lnTo>
                  <a:pt x="0" y="0"/>
                </a:lnTo>
                <a:close/>
              </a:path>
            </a:pathLst>
          </a:custGeom>
          <a:blipFill>
            <a:blip r:embed="rId3">
              <a:alphaModFix amt="50000"/>
            </a:blip>
            <a:stretch>
              <a:fillRect l="-112996" b="-52049"/>
            </a:stretch>
          </a:blipFill>
        </p:spPr>
        <p:txBody>
          <a:bodyPr/>
          <a:lstStyle/>
          <a:p>
            <a:endParaRPr lang="en-US"/>
          </a:p>
        </p:txBody>
      </p:sp>
      <p:grpSp>
        <p:nvGrpSpPr>
          <p:cNvPr id="4" name="Group 4"/>
          <p:cNvGrpSpPr/>
          <p:nvPr/>
        </p:nvGrpSpPr>
        <p:grpSpPr>
          <a:xfrm>
            <a:off x="887213" y="2293152"/>
            <a:ext cx="1937081" cy="1937081"/>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a:stretch>
            </a:blipFill>
            <a:ln w="142875" cap="sq">
              <a:solidFill>
                <a:srgbClr val="FFFFFF"/>
              </a:solidFill>
              <a:prstDash val="solid"/>
              <a:miter/>
            </a:ln>
          </p:spPr>
          <p:txBody>
            <a:bodyPr/>
            <a:lstStyle/>
            <a:p>
              <a:endParaRPr lang="en-US"/>
            </a:p>
          </p:txBody>
        </p:sp>
      </p:grpSp>
      <p:grpSp>
        <p:nvGrpSpPr>
          <p:cNvPr id="6" name="Group 6"/>
          <p:cNvGrpSpPr/>
          <p:nvPr/>
        </p:nvGrpSpPr>
        <p:grpSpPr>
          <a:xfrm>
            <a:off x="4298953" y="2293152"/>
            <a:ext cx="1937678" cy="1937678"/>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a:stretch>
            </a:blipFill>
            <a:ln w="142875" cap="sq">
              <a:solidFill>
                <a:srgbClr val="FFFFFF"/>
              </a:solidFill>
              <a:prstDash val="solid"/>
              <a:miter/>
            </a:ln>
          </p:spPr>
          <p:txBody>
            <a:bodyPr/>
            <a:lstStyle/>
            <a:p>
              <a:endParaRPr lang="en-US"/>
            </a:p>
          </p:txBody>
        </p:sp>
      </p:grpSp>
      <p:grpSp>
        <p:nvGrpSpPr>
          <p:cNvPr id="8" name="Group 8"/>
          <p:cNvGrpSpPr/>
          <p:nvPr/>
        </p:nvGrpSpPr>
        <p:grpSpPr>
          <a:xfrm>
            <a:off x="8206781" y="2269656"/>
            <a:ext cx="1939526" cy="1939526"/>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b="-25000"/>
              </a:stretch>
            </a:blipFill>
            <a:ln w="142875" cap="sq">
              <a:solidFill>
                <a:srgbClr val="FFFFFF"/>
              </a:solidFill>
              <a:prstDash val="solid"/>
              <a:miter/>
            </a:ln>
          </p:spPr>
          <p:txBody>
            <a:bodyPr/>
            <a:lstStyle/>
            <a:p>
              <a:endParaRPr lang="en-US"/>
            </a:p>
          </p:txBody>
        </p:sp>
      </p:grpSp>
      <p:grpSp>
        <p:nvGrpSpPr>
          <p:cNvPr id="10" name="Group 10"/>
          <p:cNvGrpSpPr/>
          <p:nvPr/>
        </p:nvGrpSpPr>
        <p:grpSpPr>
          <a:xfrm>
            <a:off x="11788487" y="2293152"/>
            <a:ext cx="1937678" cy="1937678"/>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t="-6690" b="-18309"/>
              </a:stretch>
            </a:blipFill>
            <a:ln w="142875" cap="sq">
              <a:solidFill>
                <a:srgbClr val="FFFFFF"/>
              </a:solidFill>
              <a:prstDash val="solid"/>
              <a:miter/>
            </a:ln>
          </p:spPr>
          <p:txBody>
            <a:bodyPr/>
            <a:lstStyle/>
            <a:p>
              <a:endParaRPr lang="en-US"/>
            </a:p>
          </p:txBody>
        </p:sp>
      </p:grpSp>
      <p:sp>
        <p:nvSpPr>
          <p:cNvPr id="12" name="TextBox 12"/>
          <p:cNvSpPr txBox="1"/>
          <p:nvPr/>
        </p:nvSpPr>
        <p:spPr>
          <a:xfrm>
            <a:off x="1944925" y="631825"/>
            <a:ext cx="14485902" cy="946150"/>
          </a:xfrm>
          <a:prstGeom prst="rect">
            <a:avLst/>
          </a:prstGeom>
        </p:spPr>
        <p:txBody>
          <a:bodyPr lIns="0" tIns="0" rIns="0" bIns="0" rtlCol="0" anchor="t">
            <a:spAutoFit/>
          </a:bodyPr>
          <a:lstStyle/>
          <a:p>
            <a:pPr algn="l">
              <a:lnSpc>
                <a:spcPts val="7475"/>
              </a:lnSpc>
            </a:pPr>
            <a:r>
              <a:rPr lang="en-US" sz="6500" b="1">
                <a:solidFill>
                  <a:srgbClr val="9674A5"/>
                </a:solidFill>
                <a:latin typeface="Verdana Bold"/>
                <a:ea typeface="Verdana Bold"/>
                <a:cs typeface="Verdana Bold"/>
                <a:sym typeface="Verdana Bold"/>
              </a:rPr>
              <a:t>Soroptimist Leaders and Staff</a:t>
            </a:r>
          </a:p>
        </p:txBody>
      </p:sp>
      <p:sp>
        <p:nvSpPr>
          <p:cNvPr id="13" name="TextBox 13"/>
          <p:cNvSpPr txBox="1"/>
          <p:nvPr/>
        </p:nvSpPr>
        <p:spPr>
          <a:xfrm>
            <a:off x="588219" y="4305289"/>
            <a:ext cx="2535069" cy="356235"/>
          </a:xfrm>
          <a:prstGeom prst="rect">
            <a:avLst/>
          </a:prstGeom>
        </p:spPr>
        <p:txBody>
          <a:bodyPr lIns="0" tIns="0" rIns="0" bIns="0" rtlCol="0" anchor="t">
            <a:spAutoFit/>
          </a:bodyPr>
          <a:lstStyle/>
          <a:p>
            <a:pPr algn="ctr">
              <a:lnSpc>
                <a:spcPts val="2940"/>
              </a:lnSpc>
            </a:pPr>
            <a:r>
              <a:rPr lang="en-US" sz="2100" b="1" spc="46">
                <a:solidFill>
                  <a:srgbClr val="000000"/>
                </a:solidFill>
                <a:latin typeface="Verdana Bold"/>
                <a:ea typeface="Verdana Bold"/>
                <a:cs typeface="Verdana Bold"/>
                <a:sym typeface="Verdana Bold"/>
              </a:rPr>
              <a:t>Sue Riney</a:t>
            </a:r>
          </a:p>
        </p:txBody>
      </p:sp>
      <p:sp>
        <p:nvSpPr>
          <p:cNvPr id="14" name="TextBox 14"/>
          <p:cNvSpPr txBox="1"/>
          <p:nvPr/>
        </p:nvSpPr>
        <p:spPr>
          <a:xfrm>
            <a:off x="588219" y="4724296"/>
            <a:ext cx="2535069" cy="544703"/>
          </a:xfrm>
          <a:prstGeom prst="rect">
            <a:avLst/>
          </a:prstGeom>
        </p:spPr>
        <p:txBody>
          <a:bodyPr lIns="0" tIns="0" rIns="0" bIns="0" rtlCol="0" anchor="t">
            <a:spAutoFit/>
          </a:bodyPr>
          <a:lstStyle/>
          <a:p>
            <a:pPr algn="ctr">
              <a:lnSpc>
                <a:spcPts val="2176"/>
              </a:lnSpc>
            </a:pPr>
            <a:r>
              <a:rPr lang="en-US" sz="1925" spc="42">
                <a:solidFill>
                  <a:srgbClr val="000000"/>
                </a:solidFill>
                <a:latin typeface="Verdana"/>
                <a:ea typeface="Verdana"/>
                <a:cs typeface="Verdana"/>
                <a:sym typeface="Verdana"/>
              </a:rPr>
              <a:t>2025-2026</a:t>
            </a:r>
          </a:p>
          <a:p>
            <a:pPr algn="ctr">
              <a:lnSpc>
                <a:spcPts val="2176"/>
              </a:lnSpc>
            </a:pPr>
            <a:r>
              <a:rPr lang="en-US" sz="1925" spc="42">
                <a:solidFill>
                  <a:srgbClr val="000000"/>
                </a:solidFill>
                <a:latin typeface="Verdana"/>
                <a:ea typeface="Verdana"/>
                <a:cs typeface="Verdana"/>
                <a:sym typeface="Verdana"/>
              </a:rPr>
              <a:t>SIA President</a:t>
            </a:r>
          </a:p>
        </p:txBody>
      </p:sp>
      <p:sp>
        <p:nvSpPr>
          <p:cNvPr id="15" name="TextBox 15"/>
          <p:cNvSpPr txBox="1"/>
          <p:nvPr/>
        </p:nvSpPr>
        <p:spPr>
          <a:xfrm>
            <a:off x="3283482" y="4324971"/>
            <a:ext cx="3937387" cy="354771"/>
          </a:xfrm>
          <a:prstGeom prst="rect">
            <a:avLst/>
          </a:prstGeom>
        </p:spPr>
        <p:txBody>
          <a:bodyPr lIns="0" tIns="0" rIns="0" bIns="0" rtlCol="0" anchor="t">
            <a:spAutoFit/>
          </a:bodyPr>
          <a:lstStyle/>
          <a:p>
            <a:pPr algn="ctr">
              <a:lnSpc>
                <a:spcPts val="2933"/>
              </a:lnSpc>
            </a:pPr>
            <a:r>
              <a:rPr lang="en-US" sz="2095" b="1" spc="46">
                <a:solidFill>
                  <a:srgbClr val="000000"/>
                </a:solidFill>
                <a:latin typeface="Verdana Bold"/>
                <a:ea typeface="Verdana Bold"/>
                <a:cs typeface="Verdana Bold"/>
                <a:sym typeface="Verdana Bold"/>
              </a:rPr>
              <a:t>Virginia “Gigie” Penalosa</a:t>
            </a:r>
          </a:p>
        </p:txBody>
      </p:sp>
      <p:sp>
        <p:nvSpPr>
          <p:cNvPr id="16" name="TextBox 16"/>
          <p:cNvSpPr txBox="1"/>
          <p:nvPr/>
        </p:nvSpPr>
        <p:spPr>
          <a:xfrm>
            <a:off x="3944419" y="4745613"/>
            <a:ext cx="2701664" cy="564257"/>
          </a:xfrm>
          <a:prstGeom prst="rect">
            <a:avLst/>
          </a:prstGeom>
        </p:spPr>
        <p:txBody>
          <a:bodyPr lIns="0" tIns="0" rIns="0" bIns="0" rtlCol="0" anchor="t">
            <a:spAutoFit/>
          </a:bodyPr>
          <a:lstStyle/>
          <a:p>
            <a:pPr algn="ctr">
              <a:lnSpc>
                <a:spcPts val="2176"/>
              </a:lnSpc>
            </a:pPr>
            <a:r>
              <a:rPr lang="en-US" sz="1926" spc="42" dirty="0">
                <a:solidFill>
                  <a:srgbClr val="000000"/>
                </a:solidFill>
                <a:latin typeface="Verdana"/>
                <a:ea typeface="Verdana"/>
                <a:cs typeface="Verdana"/>
                <a:sym typeface="Verdana"/>
              </a:rPr>
              <a:t>2026-2027</a:t>
            </a:r>
          </a:p>
          <a:p>
            <a:pPr algn="ctr">
              <a:lnSpc>
                <a:spcPts val="2176"/>
              </a:lnSpc>
            </a:pPr>
            <a:r>
              <a:rPr lang="en-US" sz="1926" spc="42" dirty="0">
                <a:solidFill>
                  <a:srgbClr val="000000"/>
                </a:solidFill>
                <a:latin typeface="Verdana"/>
                <a:ea typeface="Verdana"/>
                <a:cs typeface="Verdana"/>
                <a:sym typeface="Verdana"/>
              </a:rPr>
              <a:t>SIA President-elect</a:t>
            </a:r>
          </a:p>
        </p:txBody>
      </p:sp>
      <p:sp>
        <p:nvSpPr>
          <p:cNvPr id="17" name="TextBox 17"/>
          <p:cNvSpPr txBox="1"/>
          <p:nvPr/>
        </p:nvSpPr>
        <p:spPr>
          <a:xfrm>
            <a:off x="7730848" y="4323196"/>
            <a:ext cx="2959441" cy="355073"/>
          </a:xfrm>
          <a:prstGeom prst="rect">
            <a:avLst/>
          </a:prstGeom>
        </p:spPr>
        <p:txBody>
          <a:bodyPr lIns="0" tIns="0" rIns="0" bIns="0" rtlCol="0" anchor="t">
            <a:spAutoFit/>
          </a:bodyPr>
          <a:lstStyle/>
          <a:p>
            <a:pPr algn="ctr">
              <a:lnSpc>
                <a:spcPts val="2936"/>
              </a:lnSpc>
            </a:pPr>
            <a:r>
              <a:rPr lang="en-US" sz="2097" b="1" spc="46">
                <a:solidFill>
                  <a:srgbClr val="000000"/>
                </a:solidFill>
                <a:latin typeface="Verdana Bold"/>
                <a:ea typeface="Verdana Bold"/>
                <a:cs typeface="Verdana Bold"/>
                <a:sym typeface="Verdana Bold"/>
              </a:rPr>
              <a:t>Michelle Burnett</a:t>
            </a:r>
          </a:p>
        </p:txBody>
      </p:sp>
      <p:sp>
        <p:nvSpPr>
          <p:cNvPr id="18" name="TextBox 18"/>
          <p:cNvSpPr txBox="1"/>
          <p:nvPr/>
        </p:nvSpPr>
        <p:spPr>
          <a:xfrm>
            <a:off x="7941434" y="4745076"/>
            <a:ext cx="2538269" cy="545414"/>
          </a:xfrm>
          <a:prstGeom prst="rect">
            <a:avLst/>
          </a:prstGeom>
        </p:spPr>
        <p:txBody>
          <a:bodyPr lIns="0" tIns="0" rIns="0" bIns="0" rtlCol="0" anchor="t">
            <a:spAutoFit/>
          </a:bodyPr>
          <a:lstStyle/>
          <a:p>
            <a:pPr algn="ctr">
              <a:lnSpc>
                <a:spcPts val="2179"/>
              </a:lnSpc>
            </a:pPr>
            <a:r>
              <a:rPr lang="en-US" sz="1928" spc="42">
                <a:solidFill>
                  <a:srgbClr val="000000"/>
                </a:solidFill>
                <a:latin typeface="Verdana"/>
                <a:ea typeface="Verdana"/>
                <a:cs typeface="Verdana"/>
                <a:sym typeface="Verdana"/>
              </a:rPr>
              <a:t>Executive Director/CEO</a:t>
            </a:r>
          </a:p>
        </p:txBody>
      </p:sp>
      <p:sp>
        <p:nvSpPr>
          <p:cNvPr id="19" name="TextBox 19"/>
          <p:cNvSpPr txBox="1"/>
          <p:nvPr/>
        </p:nvSpPr>
        <p:spPr>
          <a:xfrm>
            <a:off x="11624575" y="4769654"/>
            <a:ext cx="2535850" cy="544876"/>
          </a:xfrm>
          <a:prstGeom prst="rect">
            <a:avLst/>
          </a:prstGeom>
        </p:spPr>
        <p:txBody>
          <a:bodyPr lIns="0" tIns="0" rIns="0" bIns="0" rtlCol="0" anchor="t">
            <a:spAutoFit/>
          </a:bodyPr>
          <a:lstStyle/>
          <a:p>
            <a:pPr algn="ctr">
              <a:lnSpc>
                <a:spcPts val="2176"/>
              </a:lnSpc>
            </a:pPr>
            <a:r>
              <a:rPr lang="en-US" sz="1926" spc="42">
                <a:solidFill>
                  <a:srgbClr val="000000"/>
                </a:solidFill>
                <a:latin typeface="Verdana"/>
                <a:ea typeface="Verdana"/>
                <a:cs typeface="Verdana"/>
                <a:sym typeface="Verdana"/>
              </a:rPr>
              <a:t>Chief Impact and Engagement Officer</a:t>
            </a:r>
          </a:p>
        </p:txBody>
      </p:sp>
      <p:sp>
        <p:nvSpPr>
          <p:cNvPr id="20" name="TextBox 20"/>
          <p:cNvSpPr txBox="1"/>
          <p:nvPr/>
        </p:nvSpPr>
        <p:spPr>
          <a:xfrm>
            <a:off x="11414189" y="4323196"/>
            <a:ext cx="2956621" cy="354771"/>
          </a:xfrm>
          <a:prstGeom prst="rect">
            <a:avLst/>
          </a:prstGeom>
        </p:spPr>
        <p:txBody>
          <a:bodyPr lIns="0" tIns="0" rIns="0" bIns="0" rtlCol="0" anchor="t">
            <a:spAutoFit/>
          </a:bodyPr>
          <a:lstStyle/>
          <a:p>
            <a:pPr algn="ctr">
              <a:lnSpc>
                <a:spcPts val="2933"/>
              </a:lnSpc>
            </a:pPr>
            <a:r>
              <a:rPr lang="en-US" sz="2095" b="1" spc="46">
                <a:solidFill>
                  <a:srgbClr val="000000"/>
                </a:solidFill>
                <a:latin typeface="Verdana Bold"/>
                <a:ea typeface="Verdana Bold"/>
                <a:cs typeface="Verdana Bold"/>
                <a:sym typeface="Verdana Bold"/>
              </a:rPr>
              <a:t>Iesha D. Brown</a:t>
            </a:r>
          </a:p>
        </p:txBody>
      </p:sp>
      <p:grpSp>
        <p:nvGrpSpPr>
          <p:cNvPr id="21" name="Group 21"/>
          <p:cNvGrpSpPr/>
          <p:nvPr/>
        </p:nvGrpSpPr>
        <p:grpSpPr>
          <a:xfrm>
            <a:off x="15221590" y="2310754"/>
            <a:ext cx="1937385" cy="1937385"/>
            <a:chOff x="0" y="0"/>
            <a:chExt cx="875602" cy="875602"/>
          </a:xfrm>
        </p:grpSpPr>
        <p:sp>
          <p:nvSpPr>
            <p:cNvPr id="22" name="Freeform 22"/>
            <p:cNvSpPr/>
            <p:nvPr/>
          </p:nvSpPr>
          <p:spPr>
            <a:xfrm>
              <a:off x="0" y="0"/>
              <a:ext cx="875602" cy="875602"/>
            </a:xfrm>
            <a:custGeom>
              <a:avLst/>
              <a:gdLst/>
              <a:ahLst/>
              <a:cxnLst/>
              <a:rect l="l" t="t" r="r" b="b"/>
              <a:pathLst>
                <a:path w="875602" h="875602">
                  <a:moveTo>
                    <a:pt x="437801" y="0"/>
                  </a:moveTo>
                  <a:cubicBezTo>
                    <a:pt x="196010" y="0"/>
                    <a:pt x="0" y="196010"/>
                    <a:pt x="0" y="437801"/>
                  </a:cubicBezTo>
                  <a:cubicBezTo>
                    <a:pt x="0" y="679592"/>
                    <a:pt x="196010" y="875602"/>
                    <a:pt x="437801" y="875602"/>
                  </a:cubicBezTo>
                  <a:cubicBezTo>
                    <a:pt x="679592" y="875602"/>
                    <a:pt x="875602" y="679592"/>
                    <a:pt x="875602" y="437801"/>
                  </a:cubicBezTo>
                  <a:cubicBezTo>
                    <a:pt x="875602" y="196010"/>
                    <a:pt x="679592" y="0"/>
                    <a:pt x="437801" y="0"/>
                  </a:cubicBezTo>
                  <a:close/>
                </a:path>
              </a:pathLst>
            </a:custGeom>
            <a:blipFill>
              <a:blip r:embed="rId8"/>
              <a:stretch>
                <a:fillRect b="-24999"/>
              </a:stretch>
            </a:blipFill>
            <a:ln w="142875" cap="sq">
              <a:solidFill>
                <a:srgbClr val="FFFFFF"/>
              </a:solidFill>
              <a:prstDash val="solid"/>
              <a:miter/>
            </a:ln>
          </p:spPr>
          <p:txBody>
            <a:bodyPr/>
            <a:lstStyle/>
            <a:p>
              <a:endParaRPr lang="en-US"/>
            </a:p>
          </p:txBody>
        </p:sp>
      </p:grpSp>
      <p:grpSp>
        <p:nvGrpSpPr>
          <p:cNvPr id="23" name="Group 23"/>
          <p:cNvGrpSpPr/>
          <p:nvPr/>
        </p:nvGrpSpPr>
        <p:grpSpPr>
          <a:xfrm>
            <a:off x="2054974" y="6023559"/>
            <a:ext cx="1937385" cy="1937385"/>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t="-6275" b="-18724"/>
              </a:stretch>
            </a:blipFill>
            <a:ln w="142875" cap="sq">
              <a:solidFill>
                <a:srgbClr val="FFFFFF"/>
              </a:solidFill>
              <a:prstDash val="solid"/>
              <a:miter/>
            </a:ln>
          </p:spPr>
          <p:txBody>
            <a:bodyPr/>
            <a:lstStyle/>
            <a:p>
              <a:endParaRPr lang="en-US"/>
            </a:p>
          </p:txBody>
        </p:sp>
      </p:grpSp>
      <p:grpSp>
        <p:nvGrpSpPr>
          <p:cNvPr id="25" name="Group 25"/>
          <p:cNvGrpSpPr/>
          <p:nvPr/>
        </p:nvGrpSpPr>
        <p:grpSpPr>
          <a:xfrm>
            <a:off x="5966143" y="6023559"/>
            <a:ext cx="1937385" cy="1937385"/>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t="-2955" b="-22044"/>
              </a:stretch>
            </a:blipFill>
            <a:ln w="142875" cap="sq">
              <a:solidFill>
                <a:srgbClr val="FFFFFF"/>
              </a:solidFill>
              <a:prstDash val="solid"/>
              <a:miter/>
            </a:ln>
          </p:spPr>
          <p:txBody>
            <a:bodyPr/>
            <a:lstStyle/>
            <a:p>
              <a:endParaRPr lang="en-US"/>
            </a:p>
          </p:txBody>
        </p:sp>
      </p:grpSp>
      <p:grpSp>
        <p:nvGrpSpPr>
          <p:cNvPr id="27" name="Group 27"/>
          <p:cNvGrpSpPr/>
          <p:nvPr/>
        </p:nvGrpSpPr>
        <p:grpSpPr>
          <a:xfrm>
            <a:off x="10169723" y="6023559"/>
            <a:ext cx="1937385" cy="1937385"/>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1"/>
              <a:stretch>
                <a:fillRect b="-25000"/>
              </a:stretch>
            </a:blipFill>
            <a:ln w="142875" cap="sq">
              <a:solidFill>
                <a:srgbClr val="FFFFFF"/>
              </a:solidFill>
              <a:prstDash val="solid"/>
              <a:miter/>
            </a:ln>
          </p:spPr>
          <p:txBody>
            <a:bodyPr/>
            <a:lstStyle/>
            <a:p>
              <a:endParaRPr lang="en-US"/>
            </a:p>
          </p:txBody>
        </p:sp>
      </p:grpSp>
      <p:sp>
        <p:nvSpPr>
          <p:cNvPr id="29" name="TextBox 29"/>
          <p:cNvSpPr txBox="1"/>
          <p:nvPr/>
        </p:nvSpPr>
        <p:spPr>
          <a:xfrm>
            <a:off x="14532735" y="4349011"/>
            <a:ext cx="3546073" cy="356235"/>
          </a:xfrm>
          <a:prstGeom prst="rect">
            <a:avLst/>
          </a:prstGeom>
        </p:spPr>
        <p:txBody>
          <a:bodyPr lIns="0" tIns="0" rIns="0" bIns="0" rtlCol="0" anchor="t">
            <a:spAutoFit/>
          </a:bodyPr>
          <a:lstStyle/>
          <a:p>
            <a:pPr algn="ctr">
              <a:lnSpc>
                <a:spcPts val="2940"/>
              </a:lnSpc>
            </a:pPr>
            <a:r>
              <a:rPr lang="en-US" sz="2100" b="1" spc="46">
                <a:solidFill>
                  <a:srgbClr val="000000"/>
                </a:solidFill>
                <a:latin typeface="Verdana Bold"/>
                <a:ea typeface="Verdana Bold"/>
                <a:cs typeface="Verdana Bold"/>
                <a:sym typeface="Verdana Bold"/>
              </a:rPr>
              <a:t>Kim Grossman, CPA</a:t>
            </a:r>
          </a:p>
        </p:txBody>
      </p:sp>
      <p:sp>
        <p:nvSpPr>
          <p:cNvPr id="30" name="TextBox 30"/>
          <p:cNvSpPr txBox="1"/>
          <p:nvPr/>
        </p:nvSpPr>
        <p:spPr>
          <a:xfrm>
            <a:off x="15128966" y="4786140"/>
            <a:ext cx="2353611" cy="550558"/>
          </a:xfrm>
          <a:prstGeom prst="rect">
            <a:avLst/>
          </a:prstGeom>
        </p:spPr>
        <p:txBody>
          <a:bodyPr lIns="0" tIns="0" rIns="0" bIns="0" rtlCol="0" anchor="t">
            <a:spAutoFit/>
          </a:bodyPr>
          <a:lstStyle/>
          <a:p>
            <a:pPr algn="ctr">
              <a:lnSpc>
                <a:spcPts val="2180"/>
              </a:lnSpc>
            </a:pPr>
            <a:r>
              <a:rPr lang="en-US" sz="1929" spc="42">
                <a:solidFill>
                  <a:srgbClr val="000000"/>
                </a:solidFill>
                <a:latin typeface="Verdana"/>
                <a:ea typeface="Verdana"/>
                <a:cs typeface="Verdana"/>
                <a:sym typeface="Verdana"/>
              </a:rPr>
              <a:t>Chief Financial Officer</a:t>
            </a:r>
          </a:p>
        </p:txBody>
      </p:sp>
      <p:sp>
        <p:nvSpPr>
          <p:cNvPr id="31" name="TextBox 31"/>
          <p:cNvSpPr txBox="1"/>
          <p:nvPr/>
        </p:nvSpPr>
        <p:spPr>
          <a:xfrm>
            <a:off x="1314450" y="8094630"/>
            <a:ext cx="3418434" cy="356235"/>
          </a:xfrm>
          <a:prstGeom prst="rect">
            <a:avLst/>
          </a:prstGeom>
        </p:spPr>
        <p:txBody>
          <a:bodyPr lIns="0" tIns="0" rIns="0" bIns="0" rtlCol="0" anchor="t">
            <a:spAutoFit/>
          </a:bodyPr>
          <a:lstStyle/>
          <a:p>
            <a:pPr algn="ctr">
              <a:lnSpc>
                <a:spcPts val="2940"/>
              </a:lnSpc>
            </a:pPr>
            <a:r>
              <a:rPr lang="en-US" sz="2100" b="1" spc="46">
                <a:solidFill>
                  <a:srgbClr val="000000"/>
                </a:solidFill>
                <a:latin typeface="Verdana Bold"/>
                <a:ea typeface="Verdana Bold"/>
                <a:cs typeface="Verdana Bold"/>
                <a:sym typeface="Verdana Bold"/>
              </a:rPr>
              <a:t>Nicole Simmons</a:t>
            </a:r>
          </a:p>
        </p:txBody>
      </p:sp>
      <p:sp>
        <p:nvSpPr>
          <p:cNvPr id="32" name="TextBox 32"/>
          <p:cNvSpPr txBox="1"/>
          <p:nvPr/>
        </p:nvSpPr>
        <p:spPr>
          <a:xfrm>
            <a:off x="1521772" y="8498490"/>
            <a:ext cx="3003789" cy="826783"/>
          </a:xfrm>
          <a:prstGeom prst="rect">
            <a:avLst/>
          </a:prstGeom>
        </p:spPr>
        <p:txBody>
          <a:bodyPr lIns="0" tIns="0" rIns="0" bIns="0" rtlCol="0" anchor="t">
            <a:spAutoFit/>
          </a:bodyPr>
          <a:lstStyle/>
          <a:p>
            <a:pPr algn="ctr">
              <a:lnSpc>
                <a:spcPts val="2180"/>
              </a:lnSpc>
            </a:pPr>
            <a:r>
              <a:rPr lang="en-US" sz="1929" spc="42">
                <a:solidFill>
                  <a:srgbClr val="000000"/>
                </a:solidFill>
                <a:latin typeface="Verdana"/>
                <a:ea typeface="Verdana"/>
                <a:cs typeface="Verdana"/>
                <a:sym typeface="Verdana"/>
              </a:rPr>
              <a:t>Assoc. Senior Director, Leadership and Volunteer Engagement</a:t>
            </a:r>
          </a:p>
        </p:txBody>
      </p:sp>
      <p:sp>
        <p:nvSpPr>
          <p:cNvPr id="33" name="TextBox 33"/>
          <p:cNvSpPr txBox="1"/>
          <p:nvPr/>
        </p:nvSpPr>
        <p:spPr>
          <a:xfrm>
            <a:off x="9345097" y="8086051"/>
            <a:ext cx="3654968" cy="356235"/>
          </a:xfrm>
          <a:prstGeom prst="rect">
            <a:avLst/>
          </a:prstGeom>
        </p:spPr>
        <p:txBody>
          <a:bodyPr lIns="0" tIns="0" rIns="0" bIns="0" rtlCol="0" anchor="t">
            <a:spAutoFit/>
          </a:bodyPr>
          <a:lstStyle/>
          <a:p>
            <a:pPr algn="ctr">
              <a:lnSpc>
                <a:spcPts val="2940"/>
              </a:lnSpc>
            </a:pPr>
            <a:r>
              <a:rPr lang="en-US" sz="2100" b="1" spc="46" dirty="0">
                <a:solidFill>
                  <a:srgbClr val="000000"/>
                </a:solidFill>
                <a:latin typeface="Verdana Bold"/>
                <a:ea typeface="Verdana Bold"/>
                <a:cs typeface="Verdana Bold"/>
                <a:sym typeface="Verdana Bold"/>
              </a:rPr>
              <a:t>Jackie Schrauger</a:t>
            </a:r>
          </a:p>
        </p:txBody>
      </p:sp>
      <p:sp>
        <p:nvSpPr>
          <p:cNvPr id="34" name="TextBox 34"/>
          <p:cNvSpPr txBox="1"/>
          <p:nvPr/>
        </p:nvSpPr>
        <p:spPr>
          <a:xfrm>
            <a:off x="9636521" y="8546115"/>
            <a:ext cx="3003789" cy="274333"/>
          </a:xfrm>
          <a:prstGeom prst="rect">
            <a:avLst/>
          </a:prstGeom>
        </p:spPr>
        <p:txBody>
          <a:bodyPr lIns="0" tIns="0" rIns="0" bIns="0" rtlCol="0" anchor="t">
            <a:spAutoFit/>
          </a:bodyPr>
          <a:lstStyle/>
          <a:p>
            <a:pPr algn="ctr">
              <a:lnSpc>
                <a:spcPts val="2180"/>
              </a:lnSpc>
            </a:pPr>
            <a:r>
              <a:rPr lang="en-US" sz="1929" spc="42">
                <a:solidFill>
                  <a:srgbClr val="000000"/>
                </a:solidFill>
                <a:latin typeface="Verdana"/>
                <a:ea typeface="Verdana"/>
                <a:cs typeface="Verdana"/>
                <a:sym typeface="Verdana"/>
              </a:rPr>
              <a:t>Director, Membership</a:t>
            </a:r>
          </a:p>
        </p:txBody>
      </p:sp>
      <p:sp>
        <p:nvSpPr>
          <p:cNvPr id="35" name="TextBox 35"/>
          <p:cNvSpPr txBox="1"/>
          <p:nvPr/>
        </p:nvSpPr>
        <p:spPr>
          <a:xfrm>
            <a:off x="4681796" y="8094630"/>
            <a:ext cx="4506080" cy="356235"/>
          </a:xfrm>
          <a:prstGeom prst="rect">
            <a:avLst/>
          </a:prstGeom>
        </p:spPr>
        <p:txBody>
          <a:bodyPr lIns="0" tIns="0" rIns="0" bIns="0" rtlCol="0" anchor="t">
            <a:spAutoFit/>
          </a:bodyPr>
          <a:lstStyle/>
          <a:p>
            <a:pPr algn="ctr">
              <a:lnSpc>
                <a:spcPts val="2940"/>
              </a:lnSpc>
            </a:pPr>
            <a:r>
              <a:rPr lang="en-US" sz="2100" b="1" spc="46">
                <a:solidFill>
                  <a:srgbClr val="000000"/>
                </a:solidFill>
                <a:latin typeface="Verdana Bold"/>
                <a:ea typeface="Verdana Bold"/>
                <a:cs typeface="Verdana Bold"/>
                <a:sym typeface="Verdana Bold"/>
              </a:rPr>
              <a:t>Erica Cheslock, CFRE</a:t>
            </a:r>
          </a:p>
        </p:txBody>
      </p:sp>
      <p:sp>
        <p:nvSpPr>
          <p:cNvPr id="36" name="TextBox 36"/>
          <p:cNvSpPr txBox="1"/>
          <p:nvPr/>
        </p:nvSpPr>
        <p:spPr>
          <a:xfrm>
            <a:off x="5432941" y="8554694"/>
            <a:ext cx="3003789" cy="550558"/>
          </a:xfrm>
          <a:prstGeom prst="rect">
            <a:avLst/>
          </a:prstGeom>
        </p:spPr>
        <p:txBody>
          <a:bodyPr lIns="0" tIns="0" rIns="0" bIns="0" rtlCol="0" anchor="t">
            <a:spAutoFit/>
          </a:bodyPr>
          <a:lstStyle/>
          <a:p>
            <a:pPr algn="ctr">
              <a:lnSpc>
                <a:spcPts val="2180"/>
              </a:lnSpc>
            </a:pPr>
            <a:r>
              <a:rPr lang="en-US" sz="1929" spc="42">
                <a:solidFill>
                  <a:srgbClr val="000000"/>
                </a:solidFill>
                <a:latin typeface="Verdana"/>
                <a:ea typeface="Verdana"/>
                <a:cs typeface="Verdana"/>
                <a:sym typeface="Verdana"/>
              </a:rPr>
              <a:t>Director, </a:t>
            </a:r>
          </a:p>
          <a:p>
            <a:pPr algn="ctr">
              <a:lnSpc>
                <a:spcPts val="2180"/>
              </a:lnSpc>
            </a:pPr>
            <a:r>
              <a:rPr lang="en-US" sz="1929" spc="42">
                <a:solidFill>
                  <a:srgbClr val="000000"/>
                </a:solidFill>
                <a:latin typeface="Verdana"/>
                <a:ea typeface="Verdana"/>
                <a:cs typeface="Verdana"/>
                <a:sym typeface="Verdana"/>
              </a:rPr>
              <a:t>Donor Relations</a:t>
            </a:r>
          </a:p>
        </p:txBody>
      </p:sp>
      <p:sp>
        <p:nvSpPr>
          <p:cNvPr id="39" name="TextBox 39"/>
          <p:cNvSpPr txBox="1"/>
          <p:nvPr/>
        </p:nvSpPr>
        <p:spPr>
          <a:xfrm>
            <a:off x="13409640" y="8094630"/>
            <a:ext cx="3418434" cy="334772"/>
          </a:xfrm>
          <a:prstGeom prst="rect">
            <a:avLst/>
          </a:prstGeom>
        </p:spPr>
        <p:txBody>
          <a:bodyPr lIns="0" tIns="0" rIns="0" bIns="0" rtlCol="0" anchor="t">
            <a:spAutoFit/>
          </a:bodyPr>
          <a:lstStyle/>
          <a:p>
            <a:pPr algn="ctr">
              <a:lnSpc>
                <a:spcPts val="2940"/>
              </a:lnSpc>
            </a:pPr>
            <a:r>
              <a:rPr lang="en-US" sz="2100" b="1" spc="46" dirty="0">
                <a:solidFill>
                  <a:srgbClr val="000000"/>
                </a:solidFill>
                <a:latin typeface="Verdana Bold"/>
                <a:ea typeface="Verdana Bold"/>
                <a:cs typeface="Verdana Bold"/>
                <a:sym typeface="Verdana Bold"/>
              </a:rPr>
              <a:t>Laurie Sutton</a:t>
            </a:r>
          </a:p>
        </p:txBody>
      </p:sp>
      <p:sp>
        <p:nvSpPr>
          <p:cNvPr id="40" name="TextBox 40"/>
          <p:cNvSpPr txBox="1"/>
          <p:nvPr/>
        </p:nvSpPr>
        <p:spPr>
          <a:xfrm>
            <a:off x="13616962" y="8546115"/>
            <a:ext cx="3003789" cy="564257"/>
          </a:xfrm>
          <a:prstGeom prst="rect">
            <a:avLst/>
          </a:prstGeom>
        </p:spPr>
        <p:txBody>
          <a:bodyPr lIns="0" tIns="0" rIns="0" bIns="0" rtlCol="0" anchor="t">
            <a:spAutoFit/>
          </a:bodyPr>
          <a:lstStyle/>
          <a:p>
            <a:pPr algn="ctr">
              <a:lnSpc>
                <a:spcPts val="2180"/>
              </a:lnSpc>
            </a:pPr>
            <a:r>
              <a:rPr lang="en-US" sz="1929" spc="42" dirty="0">
                <a:solidFill>
                  <a:srgbClr val="000000"/>
                </a:solidFill>
                <a:latin typeface="Verdana"/>
                <a:ea typeface="Verdana"/>
                <a:cs typeface="Verdana"/>
                <a:sym typeface="Verdana"/>
              </a:rPr>
              <a:t>Manager, Marketing and Communications</a:t>
            </a:r>
          </a:p>
        </p:txBody>
      </p:sp>
      <p:pic>
        <p:nvPicPr>
          <p:cNvPr id="42" name="Picture 41">
            <a:extLst>
              <a:ext uri="{FF2B5EF4-FFF2-40B4-BE49-F238E27FC236}">
                <a16:creationId xmlns:a16="http://schemas.microsoft.com/office/drawing/2014/main" id="{055344F0-5D1A-53E2-3DE2-6BE5826F73A6}"/>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843" r="843" b="21348"/>
          <a:stretch>
            <a:fillRect/>
          </a:stretch>
        </p:blipFill>
        <p:spPr>
          <a:xfrm>
            <a:off x="14045383" y="6063148"/>
            <a:ext cx="1938528" cy="1938528"/>
          </a:xfrm>
          <a:prstGeom prst="ellipse">
            <a:avLst/>
          </a:prstGeom>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3"/>
                </a:ext>
              </a:extLst>
            </a:blip>
            <a:stretch>
              <a:fillRect l="-151" r="-15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9"/>
          <p:cNvSpPr txBox="1"/>
          <p:nvPr/>
        </p:nvSpPr>
        <p:spPr>
          <a:xfrm>
            <a:off x="999698" y="1333500"/>
            <a:ext cx="8153208" cy="1000274"/>
          </a:xfrm>
          <a:prstGeom prst="rect">
            <a:avLst/>
          </a:prstGeom>
        </p:spPr>
        <p:txBody>
          <a:bodyPr lIns="0" tIns="0" rIns="0" bIns="0" rtlCol="0" anchor="t">
            <a:spAutoFit/>
          </a:bodyPr>
          <a:lstStyle/>
          <a:p>
            <a:pPr marL="0" marR="0" lvl="0" indent="0" algn="just" defTabSz="914400" rtl="0" eaLnBrk="1" fontAlgn="auto" latinLnBrk="0" hangingPunct="1">
              <a:lnSpc>
                <a:spcPts val="7799"/>
              </a:lnSpc>
              <a:spcBef>
                <a:spcPts val="0"/>
              </a:spcBef>
              <a:spcAft>
                <a:spcPts val="0"/>
              </a:spcAft>
              <a:buClrTx/>
              <a:buSzTx/>
              <a:buFontTx/>
              <a:buNone/>
              <a:tabLst/>
              <a:defRPr/>
            </a:pPr>
            <a:r>
              <a:rPr kumimoji="0" lang="en-US" sz="6500" b="0" i="0" u="none" strike="noStrike" kern="1200" cap="none" spc="0" normalizeH="0" baseline="0" noProof="0" dirty="0">
                <a:ln>
                  <a:noFill/>
                </a:ln>
                <a:solidFill>
                  <a:srgbClr val="9674A5"/>
                </a:solidFill>
                <a:effectLst/>
                <a:uLnTx/>
                <a:uFillTx/>
                <a:latin typeface="Effra"/>
                <a:ea typeface="Effra"/>
                <a:cs typeface="Effra"/>
                <a:sym typeface="Effra"/>
              </a:rPr>
              <a:t>Agenda</a:t>
            </a:r>
          </a:p>
        </p:txBody>
      </p:sp>
      <p:sp>
        <p:nvSpPr>
          <p:cNvPr id="5" name="TextBox 4">
            <a:extLst>
              <a:ext uri="{FF2B5EF4-FFF2-40B4-BE49-F238E27FC236}">
                <a16:creationId xmlns:a16="http://schemas.microsoft.com/office/drawing/2014/main" id="{93954AC7-E334-5D56-818C-2FA06B9D9EC1}"/>
              </a:ext>
            </a:extLst>
          </p:cNvPr>
          <p:cNvSpPr txBox="1"/>
          <p:nvPr/>
        </p:nvSpPr>
        <p:spPr>
          <a:xfrm>
            <a:off x="1828800" y="3009900"/>
            <a:ext cx="10842170"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Calibri"/>
                <a:ea typeface="Calibri"/>
                <a:cs typeface="Calibri"/>
                <a:sym typeface="Calibri (MS)"/>
              </a:rPr>
              <a:t>Review the Fund Development Team structure and responsibilities </a:t>
            </a:r>
          </a:p>
        </p:txBody>
      </p:sp>
      <p:sp>
        <p:nvSpPr>
          <p:cNvPr id="11" name="TextBox 34">
            <a:extLst>
              <a:ext uri="{FF2B5EF4-FFF2-40B4-BE49-F238E27FC236}">
                <a16:creationId xmlns:a16="http://schemas.microsoft.com/office/drawing/2014/main" id="{66AA6E9F-0A02-A601-7A5B-182221E69E70}"/>
              </a:ext>
            </a:extLst>
          </p:cNvPr>
          <p:cNvSpPr txBox="1"/>
          <p:nvPr/>
        </p:nvSpPr>
        <p:spPr>
          <a:xfrm>
            <a:off x="1882883" y="4486245"/>
            <a:ext cx="6758648" cy="1477328"/>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Calibri"/>
                <a:ea typeface="Calibri"/>
                <a:cs typeface="Calibri"/>
                <a:sym typeface="Calibri (MS)"/>
              </a:rPr>
              <a:t>Overview of how funds support Soroptimist’s local and global impact now and in the future</a:t>
            </a:r>
          </a:p>
        </p:txBody>
      </p:sp>
      <p:sp>
        <p:nvSpPr>
          <p:cNvPr id="12" name="TextBox 36">
            <a:extLst>
              <a:ext uri="{FF2B5EF4-FFF2-40B4-BE49-F238E27FC236}">
                <a16:creationId xmlns:a16="http://schemas.microsoft.com/office/drawing/2014/main" id="{3F0C4B89-F963-50F1-7443-A07D16843206}"/>
              </a:ext>
            </a:extLst>
          </p:cNvPr>
          <p:cNvSpPr txBox="1"/>
          <p:nvPr/>
        </p:nvSpPr>
        <p:spPr>
          <a:xfrm>
            <a:off x="1874966" y="6362700"/>
            <a:ext cx="6758648" cy="984885"/>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Calibri"/>
                <a:cs typeface="Calibri"/>
              </a:rPr>
              <a:t>Soroptimist’s fundraising strategy, best practices, and fundraising ideas</a:t>
            </a:r>
          </a:p>
        </p:txBody>
      </p:sp>
      <p:sp>
        <p:nvSpPr>
          <p:cNvPr id="13" name="TextBox 37">
            <a:extLst>
              <a:ext uri="{FF2B5EF4-FFF2-40B4-BE49-F238E27FC236}">
                <a16:creationId xmlns:a16="http://schemas.microsoft.com/office/drawing/2014/main" id="{39572929-89FA-E317-F9AB-88B0067576A7}"/>
              </a:ext>
            </a:extLst>
          </p:cNvPr>
          <p:cNvSpPr txBox="1"/>
          <p:nvPr/>
        </p:nvSpPr>
        <p:spPr>
          <a:xfrm>
            <a:off x="1828800" y="7876508"/>
            <a:ext cx="6504849" cy="1595630"/>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Calibri"/>
                <a:cs typeface="Calibri"/>
              </a:rPr>
              <a:t>Highlight how Region Fundraising Chairs can be supportive of our goals</a:t>
            </a:r>
          </a:p>
          <a:p>
            <a:pPr marL="0" marR="0" lvl="0" indent="0" algn="l" defTabSz="914400" rtl="0" eaLnBrk="1" fontAlgn="auto" latinLnBrk="0" hangingPunct="1">
              <a:lnSpc>
                <a:spcPts val="5400"/>
              </a:lnSpc>
              <a:spcBef>
                <a:spcPts val="0"/>
              </a:spcBef>
              <a:spcAft>
                <a:spcPts val="0"/>
              </a:spcAft>
              <a:buClrTx/>
              <a:buSzTx/>
              <a:buFontTx/>
              <a:buNone/>
              <a:tabLst/>
              <a:defRPr/>
            </a:pPr>
            <a:endParaRPr kumimoji="0" lang="en-US" sz="2700" b="0" i="0" u="none" strike="noStrike" kern="1200" cap="none" spc="0" normalizeH="0" baseline="0" noProof="0" dirty="0">
              <a:ln>
                <a:noFill/>
              </a:ln>
              <a:solidFill>
                <a:srgbClr val="000000"/>
              </a:solidFill>
              <a:effectLst/>
              <a:uLnTx/>
              <a:uFillTx/>
              <a:latin typeface="Calibri"/>
              <a:ea typeface="Calibri"/>
              <a:cs typeface="Calibri"/>
              <a:sym typeface="Calibri (MS)"/>
            </a:endParaRPr>
          </a:p>
        </p:txBody>
      </p:sp>
      <p:sp>
        <p:nvSpPr>
          <p:cNvPr id="14" name="Freeform 22">
            <a:extLst>
              <a:ext uri="{FF2B5EF4-FFF2-40B4-BE49-F238E27FC236}">
                <a16:creationId xmlns:a16="http://schemas.microsoft.com/office/drawing/2014/main" id="{2E9954C2-9697-F81A-B6AE-0D4687380AA5}"/>
              </a:ext>
            </a:extLst>
          </p:cNvPr>
          <p:cNvSpPr/>
          <p:nvPr/>
        </p:nvSpPr>
        <p:spPr>
          <a:xfrm rot="5400000">
            <a:off x="1052186" y="3144272"/>
            <a:ext cx="425684" cy="38279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chemeClr val="tx2">
              <a:lumMod val="40000"/>
              <a:lumOff val="6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5" name="Group 2">
            <a:extLst>
              <a:ext uri="{FF2B5EF4-FFF2-40B4-BE49-F238E27FC236}">
                <a16:creationId xmlns:a16="http://schemas.microsoft.com/office/drawing/2014/main" id="{4B8CB9C7-37F3-C4D8-4F65-1B91F90FBCF2}"/>
              </a:ext>
            </a:extLst>
          </p:cNvPr>
          <p:cNvGrpSpPr/>
          <p:nvPr/>
        </p:nvGrpSpPr>
        <p:grpSpPr>
          <a:xfrm rot="5400000">
            <a:off x="1042342" y="4514908"/>
            <a:ext cx="500647" cy="438066"/>
            <a:chOff x="0" y="0"/>
            <a:chExt cx="812800" cy="711200"/>
          </a:xfrm>
        </p:grpSpPr>
        <p:sp>
          <p:nvSpPr>
            <p:cNvPr id="16" name="Freeform 3">
              <a:extLst>
                <a:ext uri="{FF2B5EF4-FFF2-40B4-BE49-F238E27FC236}">
                  <a16:creationId xmlns:a16="http://schemas.microsoft.com/office/drawing/2014/main" id="{EC941042-89A7-CAA7-33BD-35D4E032E406}"/>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TextBox 4">
              <a:extLst>
                <a:ext uri="{FF2B5EF4-FFF2-40B4-BE49-F238E27FC236}">
                  <a16:creationId xmlns:a16="http://schemas.microsoft.com/office/drawing/2014/main" id="{F32BE816-A698-80FC-314D-AF9E27775C81}"/>
                </a:ext>
              </a:extLst>
            </p:cNvPr>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8" name="Group 18">
            <a:extLst>
              <a:ext uri="{FF2B5EF4-FFF2-40B4-BE49-F238E27FC236}">
                <a16:creationId xmlns:a16="http://schemas.microsoft.com/office/drawing/2014/main" id="{DEFD8959-16B7-0F0B-D696-6E9DC1646A58}"/>
              </a:ext>
            </a:extLst>
          </p:cNvPr>
          <p:cNvGrpSpPr/>
          <p:nvPr/>
        </p:nvGrpSpPr>
        <p:grpSpPr>
          <a:xfrm rot="5400000">
            <a:off x="1061686" y="6393991"/>
            <a:ext cx="500647" cy="438066"/>
            <a:chOff x="0" y="0"/>
            <a:chExt cx="812800" cy="711200"/>
          </a:xfrm>
        </p:grpSpPr>
        <p:sp>
          <p:nvSpPr>
            <p:cNvPr id="19" name="Freeform 19">
              <a:extLst>
                <a:ext uri="{FF2B5EF4-FFF2-40B4-BE49-F238E27FC236}">
                  <a16:creationId xmlns:a16="http://schemas.microsoft.com/office/drawing/2014/main" id="{38960D44-325D-5035-A107-A0DBF01EF669}"/>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BB4075">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TextBox 20">
              <a:extLst>
                <a:ext uri="{FF2B5EF4-FFF2-40B4-BE49-F238E27FC236}">
                  <a16:creationId xmlns:a16="http://schemas.microsoft.com/office/drawing/2014/main" id="{45073DB0-EA0E-FFFE-E1A4-6E0A33C1BB11}"/>
                </a:ext>
              </a:extLst>
            </p:cNvPr>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1" name="Group 21">
            <a:extLst>
              <a:ext uri="{FF2B5EF4-FFF2-40B4-BE49-F238E27FC236}">
                <a16:creationId xmlns:a16="http://schemas.microsoft.com/office/drawing/2014/main" id="{1FBBBDCE-4EF8-5EB0-4A9F-DD1625ED9D33}"/>
              </a:ext>
            </a:extLst>
          </p:cNvPr>
          <p:cNvGrpSpPr/>
          <p:nvPr/>
        </p:nvGrpSpPr>
        <p:grpSpPr>
          <a:xfrm rot="5400000">
            <a:off x="1073632" y="7907799"/>
            <a:ext cx="500647" cy="438066"/>
            <a:chOff x="0" y="0"/>
            <a:chExt cx="812800" cy="711200"/>
          </a:xfrm>
        </p:grpSpPr>
        <p:sp>
          <p:nvSpPr>
            <p:cNvPr id="22" name="Freeform 22">
              <a:extLst>
                <a:ext uri="{FF2B5EF4-FFF2-40B4-BE49-F238E27FC236}">
                  <a16:creationId xmlns:a16="http://schemas.microsoft.com/office/drawing/2014/main" id="{BB92FD05-6594-1E1F-23B0-72A64D202865}"/>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90E52">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TextBox 23">
              <a:extLst>
                <a:ext uri="{FF2B5EF4-FFF2-40B4-BE49-F238E27FC236}">
                  <a16:creationId xmlns:a16="http://schemas.microsoft.com/office/drawing/2014/main" id="{63AD2B7E-DCE6-C09F-F4A5-B45A9081C401}"/>
                </a:ext>
              </a:extLst>
            </p:cNvPr>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grpSp>
    </p:spTree>
    <p:extLst>
      <p:ext uri="{BB962C8B-B14F-4D97-AF65-F5344CB8AC3E}">
        <p14:creationId xmlns:p14="http://schemas.microsoft.com/office/powerpoint/2010/main" val="295221178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376402" y="4317576"/>
            <a:ext cx="18865637" cy="6925359"/>
            <a:chOff x="0" y="0"/>
            <a:chExt cx="3804182" cy="1396472"/>
          </a:xfrm>
        </p:grpSpPr>
        <p:sp>
          <p:nvSpPr>
            <p:cNvPr id="3" name="Freeform 3"/>
            <p:cNvSpPr/>
            <p:nvPr/>
          </p:nvSpPr>
          <p:spPr>
            <a:xfrm>
              <a:off x="0" y="0"/>
              <a:ext cx="3804182" cy="1362871"/>
            </a:xfrm>
            <a:custGeom>
              <a:avLst/>
              <a:gdLst/>
              <a:ahLst/>
              <a:cxnLst/>
              <a:rect l="l" t="t" r="r" b="b"/>
              <a:pathLst>
                <a:path w="3804182" h="1362871">
                  <a:moveTo>
                    <a:pt x="3796327" y="0"/>
                  </a:moveTo>
                  <a:lnTo>
                    <a:pt x="7855" y="0"/>
                  </a:lnTo>
                  <a:cubicBezTo>
                    <a:pt x="5772" y="0"/>
                    <a:pt x="3774" y="828"/>
                    <a:pt x="2301" y="2301"/>
                  </a:cubicBezTo>
                  <a:cubicBezTo>
                    <a:pt x="828" y="3774"/>
                    <a:pt x="0" y="5772"/>
                    <a:pt x="0" y="7855"/>
                  </a:cubicBezTo>
                  <a:lnTo>
                    <a:pt x="0" y="1252719"/>
                  </a:lnTo>
                  <a:cubicBezTo>
                    <a:pt x="202350" y="1361197"/>
                    <a:pt x="849870" y="1433585"/>
                    <a:pt x="1821147" y="1252719"/>
                  </a:cubicBezTo>
                  <a:cubicBezTo>
                    <a:pt x="2792433" y="992365"/>
                    <a:pt x="3547873" y="1144237"/>
                    <a:pt x="3804182" y="1252719"/>
                  </a:cubicBezTo>
                  <a:lnTo>
                    <a:pt x="3804182" y="7855"/>
                  </a:lnTo>
                  <a:cubicBezTo>
                    <a:pt x="3804182" y="5772"/>
                    <a:pt x="3803355" y="3774"/>
                    <a:pt x="3801882" y="2301"/>
                  </a:cubicBezTo>
                  <a:cubicBezTo>
                    <a:pt x="3800408" y="828"/>
                    <a:pt x="3798410" y="0"/>
                    <a:pt x="3796327" y="0"/>
                  </a:cubicBezTo>
                  <a:close/>
                </a:path>
              </a:pathLst>
            </a:custGeom>
            <a:gradFill rotWithShape="1">
              <a:gsLst>
                <a:gs pos="0">
                  <a:srgbClr val="6599D1">
                    <a:alpha val="100000"/>
                  </a:srgbClr>
                </a:gs>
                <a:gs pos="100000">
                  <a:srgbClr val="DB5E5B">
                    <a:alpha val="100000"/>
                  </a:srgbClr>
                </a:gs>
              </a:gsLst>
              <a:lin ang="0"/>
            </a:gra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p:cNvSpPr txBox="1"/>
            <p:nvPr/>
          </p:nvSpPr>
          <p:spPr>
            <a:xfrm>
              <a:off x="0" y="-66675"/>
              <a:ext cx="3804182" cy="1163903"/>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3" name="Freeform 13"/>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3"/>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4"/>
          <p:cNvSpPr txBox="1"/>
          <p:nvPr/>
        </p:nvSpPr>
        <p:spPr>
          <a:xfrm>
            <a:off x="914400" y="1361505"/>
            <a:ext cx="9741080" cy="1077474"/>
          </a:xfrm>
          <a:prstGeom prst="rect">
            <a:avLst/>
          </a:prstGeom>
        </p:spPr>
        <p:txBody>
          <a:bodyPr wrap="square" lIns="0" tIns="0" rIns="0" bIns="0" rtlCol="0" anchor="t">
            <a:spAutoFit/>
          </a:bodyPr>
          <a:lstStyle/>
          <a:p>
            <a:pPr marL="0" marR="0" lvl="0" indent="0" algn="ctr" defTabSz="914400" rtl="0" eaLnBrk="1" fontAlgn="auto" latinLnBrk="0" hangingPunct="1">
              <a:lnSpc>
                <a:spcPts val="9100"/>
              </a:lnSpc>
              <a:spcBef>
                <a:spcPts val="0"/>
              </a:spcBef>
              <a:spcAft>
                <a:spcPts val="0"/>
              </a:spcAft>
              <a:buClrTx/>
              <a:buSzTx/>
              <a:buFontTx/>
              <a:buNone/>
              <a:tabLst/>
              <a:defRPr/>
            </a:pPr>
            <a:r>
              <a:rPr kumimoji="0" lang="en-US" sz="6500" b="0" i="0" u="none" strike="noStrike" kern="1200" cap="none" spc="0" normalizeH="0" baseline="0" noProof="0" dirty="0">
                <a:ln>
                  <a:noFill/>
                </a:ln>
                <a:solidFill>
                  <a:srgbClr val="9674A5"/>
                </a:solidFill>
                <a:effectLst/>
                <a:uLnTx/>
                <a:uFillTx/>
                <a:latin typeface="Effra"/>
                <a:ea typeface="Effra"/>
                <a:cs typeface="Effra"/>
                <a:sym typeface="Effra"/>
              </a:rPr>
              <a:t>Fund Development Team</a:t>
            </a:r>
          </a:p>
        </p:txBody>
      </p:sp>
      <p:sp>
        <p:nvSpPr>
          <p:cNvPr id="24" name="TextBox 15">
            <a:extLst>
              <a:ext uri="{FF2B5EF4-FFF2-40B4-BE49-F238E27FC236}">
                <a16:creationId xmlns:a16="http://schemas.microsoft.com/office/drawing/2014/main" id="{C312751F-8197-D5F9-0813-CC345A277AB9}"/>
              </a:ext>
            </a:extLst>
          </p:cNvPr>
          <p:cNvSpPr txBox="1"/>
          <p:nvPr/>
        </p:nvSpPr>
        <p:spPr>
          <a:xfrm>
            <a:off x="3306407" y="7195502"/>
            <a:ext cx="3003789" cy="482312"/>
          </a:xfrm>
          <a:prstGeom prst="rect">
            <a:avLst/>
          </a:prstGeom>
        </p:spPr>
        <p:txBody>
          <a:bodyPr lIns="0" tIns="0" rIns="0" bIns="0" rtlCol="0" anchor="t">
            <a:spAutoFit/>
          </a:bodyPr>
          <a:lstStyle/>
          <a:p>
            <a:pPr marL="0" marR="0" lvl="0" indent="0" algn="ctr" defTabSz="914400" rtl="0" eaLnBrk="1" fontAlgn="auto" latinLnBrk="0" hangingPunct="1">
              <a:lnSpc>
                <a:spcPts val="4034"/>
              </a:lnSpc>
              <a:spcBef>
                <a:spcPts val="0"/>
              </a:spcBef>
              <a:spcAft>
                <a:spcPts val="0"/>
              </a:spcAft>
              <a:buClrTx/>
              <a:buSzTx/>
              <a:buFontTx/>
              <a:buNone/>
              <a:tabLst/>
              <a:defRPr/>
            </a:pPr>
            <a:r>
              <a:rPr kumimoji="0" lang="en-US" sz="2882" b="1" i="0" u="none" strike="noStrike" kern="1200" cap="none" spc="63" normalizeH="0" baseline="0" noProof="0" dirty="0">
                <a:ln>
                  <a:noFill/>
                </a:ln>
                <a:solidFill>
                  <a:srgbClr val="FDFDFD"/>
                </a:solidFill>
                <a:effectLst/>
                <a:uLnTx/>
                <a:uFillTx/>
                <a:latin typeface="Calibri (MS) Bold"/>
                <a:ea typeface="Calibri (MS) Bold"/>
                <a:cs typeface="Calibri (MS) Bold"/>
                <a:sym typeface="Calibri (MS) Bold"/>
              </a:rPr>
              <a:t>Erica Cheslock</a:t>
            </a:r>
          </a:p>
        </p:txBody>
      </p:sp>
      <p:sp>
        <p:nvSpPr>
          <p:cNvPr id="25" name="TextBox 16">
            <a:extLst>
              <a:ext uri="{FF2B5EF4-FFF2-40B4-BE49-F238E27FC236}">
                <a16:creationId xmlns:a16="http://schemas.microsoft.com/office/drawing/2014/main" id="{F1C8A5D1-A652-EA35-EF11-C69E396EB49E}"/>
              </a:ext>
            </a:extLst>
          </p:cNvPr>
          <p:cNvSpPr txBox="1"/>
          <p:nvPr/>
        </p:nvSpPr>
        <p:spPr>
          <a:xfrm>
            <a:off x="8081297" y="7239215"/>
            <a:ext cx="3003789" cy="482312"/>
          </a:xfrm>
          <a:prstGeom prst="rect">
            <a:avLst/>
          </a:prstGeom>
        </p:spPr>
        <p:txBody>
          <a:bodyPr lIns="0" tIns="0" rIns="0" bIns="0" rtlCol="0" anchor="t">
            <a:spAutoFit/>
          </a:bodyPr>
          <a:lstStyle/>
          <a:p>
            <a:pPr marL="0" marR="0" lvl="0" indent="0" algn="ctr" defTabSz="914400" rtl="0" eaLnBrk="1" fontAlgn="auto" latinLnBrk="0" hangingPunct="1">
              <a:lnSpc>
                <a:spcPts val="4034"/>
              </a:lnSpc>
              <a:spcBef>
                <a:spcPts val="0"/>
              </a:spcBef>
              <a:spcAft>
                <a:spcPts val="0"/>
              </a:spcAft>
              <a:buClrTx/>
              <a:buSzTx/>
              <a:buFontTx/>
              <a:buNone/>
              <a:tabLst/>
              <a:defRPr/>
            </a:pPr>
            <a:r>
              <a:rPr kumimoji="0" lang="en-US" sz="2882" b="1" i="0" u="none" strike="noStrike" kern="1200" cap="none" spc="63" normalizeH="0" baseline="0" noProof="0" dirty="0">
                <a:ln>
                  <a:noFill/>
                </a:ln>
                <a:solidFill>
                  <a:srgbClr val="FDFDFD"/>
                </a:solidFill>
                <a:effectLst/>
                <a:uLnTx/>
                <a:uFillTx/>
                <a:latin typeface="Calibri (MS) Bold"/>
                <a:ea typeface="Calibri (MS) Bold"/>
                <a:cs typeface="Calibri (MS) Bold"/>
                <a:sym typeface="Calibri (MS) Bold"/>
              </a:rPr>
              <a:t>Ilana Hirsch</a:t>
            </a:r>
          </a:p>
        </p:txBody>
      </p:sp>
      <p:sp>
        <p:nvSpPr>
          <p:cNvPr id="26" name="TextBox 17">
            <a:extLst>
              <a:ext uri="{FF2B5EF4-FFF2-40B4-BE49-F238E27FC236}">
                <a16:creationId xmlns:a16="http://schemas.microsoft.com/office/drawing/2014/main" id="{8415AAFF-3466-DC32-0F6B-07D00C3BB2B0}"/>
              </a:ext>
            </a:extLst>
          </p:cNvPr>
          <p:cNvSpPr txBox="1"/>
          <p:nvPr/>
        </p:nvSpPr>
        <p:spPr>
          <a:xfrm>
            <a:off x="12534319" y="7239215"/>
            <a:ext cx="3003789" cy="482312"/>
          </a:xfrm>
          <a:prstGeom prst="rect">
            <a:avLst/>
          </a:prstGeom>
        </p:spPr>
        <p:txBody>
          <a:bodyPr lIns="0" tIns="0" rIns="0" bIns="0" rtlCol="0" anchor="t">
            <a:spAutoFit/>
          </a:bodyPr>
          <a:lstStyle/>
          <a:p>
            <a:pPr marL="0" marR="0" lvl="0" indent="0" algn="ctr" defTabSz="914400" rtl="0" eaLnBrk="1" fontAlgn="auto" latinLnBrk="0" hangingPunct="1">
              <a:lnSpc>
                <a:spcPts val="4034"/>
              </a:lnSpc>
              <a:spcBef>
                <a:spcPts val="0"/>
              </a:spcBef>
              <a:spcAft>
                <a:spcPts val="0"/>
              </a:spcAft>
              <a:buClrTx/>
              <a:buSzTx/>
              <a:buFontTx/>
              <a:buNone/>
              <a:tabLst/>
              <a:defRPr/>
            </a:pPr>
            <a:r>
              <a:rPr kumimoji="0" lang="en-US" sz="2882" b="1" i="0" u="none" strike="noStrike" kern="1200" cap="none" spc="63" normalizeH="0" baseline="0" noProof="0" dirty="0">
                <a:ln>
                  <a:noFill/>
                </a:ln>
                <a:solidFill>
                  <a:srgbClr val="FDFDFD"/>
                </a:solidFill>
                <a:effectLst/>
                <a:uLnTx/>
                <a:uFillTx/>
                <a:latin typeface="Calibri (MS) Bold"/>
                <a:ea typeface="Calibri (MS) Bold"/>
                <a:cs typeface="Calibri (MS) Bold"/>
                <a:sym typeface="Calibri (MS) Bold"/>
              </a:rPr>
              <a:t>Brooke Todd</a:t>
            </a:r>
          </a:p>
        </p:txBody>
      </p:sp>
      <p:sp>
        <p:nvSpPr>
          <p:cNvPr id="28" name="TextBox 19">
            <a:extLst>
              <a:ext uri="{FF2B5EF4-FFF2-40B4-BE49-F238E27FC236}">
                <a16:creationId xmlns:a16="http://schemas.microsoft.com/office/drawing/2014/main" id="{7439919C-7D77-208E-0FB0-D4CCF208A167}"/>
              </a:ext>
            </a:extLst>
          </p:cNvPr>
          <p:cNvSpPr txBox="1"/>
          <p:nvPr/>
        </p:nvSpPr>
        <p:spPr>
          <a:xfrm>
            <a:off x="2749892" y="7663889"/>
            <a:ext cx="4495800" cy="456343"/>
          </a:xfrm>
          <a:prstGeom prst="rect">
            <a:avLst/>
          </a:prstGeom>
        </p:spPr>
        <p:txBody>
          <a:bodyPr wrap="square" lIns="0" tIns="0" rIns="0" bIns="0" rtlCol="0" anchor="t">
            <a:spAutoFit/>
          </a:bodyPr>
          <a:lstStyle/>
          <a:p>
            <a:pPr marL="0" marR="0" lvl="0" indent="0" algn="ctr" defTabSz="914400" rtl="0" eaLnBrk="1" fontAlgn="auto" latinLnBrk="0" hangingPunct="1">
              <a:lnSpc>
                <a:spcPts val="3754"/>
              </a:lnSpc>
              <a:spcBef>
                <a:spcPts val="0"/>
              </a:spcBef>
              <a:spcAft>
                <a:spcPts val="0"/>
              </a:spcAft>
              <a:buClrTx/>
              <a:buSzTx/>
              <a:buFontTx/>
              <a:buNone/>
              <a:tabLst/>
              <a:defRPr/>
            </a:pPr>
            <a:r>
              <a:rPr kumimoji="0" lang="en-US" sz="2682" b="0" i="0" u="none" strike="noStrike" kern="1200" cap="none" spc="59" normalizeH="0" baseline="0" noProof="0" dirty="0">
                <a:ln>
                  <a:noFill/>
                </a:ln>
                <a:solidFill>
                  <a:srgbClr val="FDFDFD"/>
                </a:solidFill>
                <a:effectLst/>
                <a:uLnTx/>
                <a:uFillTx/>
                <a:latin typeface="Calibri (MS)"/>
                <a:ea typeface="Calibri (MS)"/>
                <a:cs typeface="Calibri (MS)"/>
                <a:sym typeface="Calibri (MS)"/>
              </a:rPr>
              <a:t>Director of Donor Relations</a:t>
            </a:r>
          </a:p>
        </p:txBody>
      </p:sp>
      <p:sp>
        <p:nvSpPr>
          <p:cNvPr id="29" name="TextBox 20">
            <a:extLst>
              <a:ext uri="{FF2B5EF4-FFF2-40B4-BE49-F238E27FC236}">
                <a16:creationId xmlns:a16="http://schemas.microsoft.com/office/drawing/2014/main" id="{F766A56B-C032-72A8-377C-50CA54C63410}"/>
              </a:ext>
            </a:extLst>
          </p:cNvPr>
          <p:cNvSpPr txBox="1"/>
          <p:nvPr/>
        </p:nvSpPr>
        <p:spPr>
          <a:xfrm>
            <a:off x="7874203" y="7721527"/>
            <a:ext cx="3417976" cy="943656"/>
          </a:xfrm>
          <a:prstGeom prst="rect">
            <a:avLst/>
          </a:prstGeom>
        </p:spPr>
        <p:txBody>
          <a:bodyPr wrap="square" lIns="0" tIns="0" rIns="0" bIns="0" rtlCol="0" anchor="t">
            <a:spAutoFit/>
          </a:bodyPr>
          <a:lstStyle/>
          <a:p>
            <a:pPr marL="0" marR="0" lvl="0" indent="0" algn="ctr" defTabSz="914400" rtl="0" eaLnBrk="1" fontAlgn="auto" latinLnBrk="0" hangingPunct="1">
              <a:lnSpc>
                <a:spcPts val="3754"/>
              </a:lnSpc>
              <a:spcBef>
                <a:spcPts val="0"/>
              </a:spcBef>
              <a:spcAft>
                <a:spcPts val="0"/>
              </a:spcAft>
              <a:buClrTx/>
              <a:buSzTx/>
              <a:buFontTx/>
              <a:buNone/>
              <a:tabLst/>
              <a:defRPr/>
            </a:pPr>
            <a:r>
              <a:rPr kumimoji="0" lang="en-US" sz="2682" b="0" i="0" u="none" strike="noStrike" kern="1200" cap="none" spc="59" normalizeH="0" baseline="0" noProof="0" dirty="0">
                <a:ln>
                  <a:noFill/>
                </a:ln>
                <a:solidFill>
                  <a:srgbClr val="FDFDFD"/>
                </a:solidFill>
                <a:effectLst/>
                <a:uLnTx/>
                <a:uFillTx/>
                <a:latin typeface="Calibri (MS)"/>
                <a:ea typeface="Calibri (MS)"/>
                <a:cs typeface="Calibri (MS)"/>
                <a:sym typeface="Calibri (MS)"/>
              </a:rPr>
              <a:t>Associate Director of Fund Development</a:t>
            </a:r>
          </a:p>
        </p:txBody>
      </p:sp>
      <p:sp>
        <p:nvSpPr>
          <p:cNvPr id="30" name="TextBox 21">
            <a:extLst>
              <a:ext uri="{FF2B5EF4-FFF2-40B4-BE49-F238E27FC236}">
                <a16:creationId xmlns:a16="http://schemas.microsoft.com/office/drawing/2014/main" id="{BCEEFF4D-A7CF-A2E3-4F03-5CDC696E189B}"/>
              </a:ext>
            </a:extLst>
          </p:cNvPr>
          <p:cNvSpPr txBox="1"/>
          <p:nvPr/>
        </p:nvSpPr>
        <p:spPr>
          <a:xfrm>
            <a:off x="12534319" y="7730974"/>
            <a:ext cx="3215274" cy="943656"/>
          </a:xfrm>
          <a:prstGeom prst="rect">
            <a:avLst/>
          </a:prstGeom>
        </p:spPr>
        <p:txBody>
          <a:bodyPr wrap="square" lIns="0" tIns="0" rIns="0" bIns="0" rtlCol="0" anchor="t">
            <a:spAutoFit/>
          </a:bodyPr>
          <a:lstStyle/>
          <a:p>
            <a:pPr marL="0" marR="0" lvl="0" indent="0" algn="ctr" defTabSz="914400" rtl="0" eaLnBrk="1" fontAlgn="auto" latinLnBrk="0" hangingPunct="1">
              <a:lnSpc>
                <a:spcPts val="3754"/>
              </a:lnSpc>
              <a:spcBef>
                <a:spcPts val="0"/>
              </a:spcBef>
              <a:spcAft>
                <a:spcPts val="0"/>
              </a:spcAft>
              <a:buClrTx/>
              <a:buSzTx/>
              <a:buFontTx/>
              <a:buNone/>
              <a:tabLst/>
              <a:defRPr/>
            </a:pPr>
            <a:r>
              <a:rPr kumimoji="0" lang="en-US" sz="2682" b="0" i="0" u="none" strike="noStrike" kern="1200" cap="none" spc="59" normalizeH="0" baseline="0" noProof="0" dirty="0">
                <a:ln>
                  <a:noFill/>
                </a:ln>
                <a:solidFill>
                  <a:srgbClr val="FDFDFD"/>
                </a:solidFill>
                <a:effectLst/>
                <a:uLnTx/>
                <a:uFillTx/>
                <a:latin typeface="Calibri (MS)"/>
                <a:ea typeface="Calibri (MS)"/>
                <a:cs typeface="Calibri (MS)"/>
                <a:sym typeface="Calibri (MS)"/>
              </a:rPr>
              <a:t>Fund Development Associate</a:t>
            </a:r>
          </a:p>
        </p:txBody>
      </p:sp>
      <p:pic>
        <p:nvPicPr>
          <p:cNvPr id="9" name="Picture 8">
            <a:extLst>
              <a:ext uri="{FF2B5EF4-FFF2-40B4-BE49-F238E27FC236}">
                <a16:creationId xmlns:a16="http://schemas.microsoft.com/office/drawing/2014/main" id="{6635CAE3-48B2-D521-B504-0AD5A62E764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56606" y="3287058"/>
            <a:ext cx="3003789" cy="3841435"/>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15" name="Picture 14">
            <a:extLst>
              <a:ext uri="{FF2B5EF4-FFF2-40B4-BE49-F238E27FC236}">
                <a16:creationId xmlns:a16="http://schemas.microsoft.com/office/drawing/2014/main" id="{662A7888-DB5C-162A-B2B2-BFC50944094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461376" y="3287058"/>
            <a:ext cx="3020973" cy="3776216"/>
          </a:xfrm>
          <a:prstGeom prst="ellipse">
            <a:avLst/>
          </a:prstGeom>
        </p:spPr>
      </p:pic>
      <p:pic>
        <p:nvPicPr>
          <p:cNvPr id="17" name="Picture 16">
            <a:extLst>
              <a:ext uri="{FF2B5EF4-FFF2-40B4-BE49-F238E27FC236}">
                <a16:creationId xmlns:a16="http://schemas.microsoft.com/office/drawing/2014/main" id="{0798AC4D-B8EB-E3CF-B8F5-E28E4200B2C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09559" y="3319539"/>
            <a:ext cx="3021178" cy="3776472"/>
          </a:xfrm>
          <a:prstGeom prst="ellipse">
            <a:avLst/>
          </a:prstGeom>
        </p:spPr>
      </p:pic>
    </p:spTree>
    <p:extLst>
      <p:ext uri="{BB962C8B-B14F-4D97-AF65-F5344CB8AC3E}">
        <p14:creationId xmlns:p14="http://schemas.microsoft.com/office/powerpoint/2010/main" val="107803556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rgbClr val="9674A5"/>
        </a:solidFill>
        <a:effectLst/>
      </p:bgPr>
    </p:bg>
    <p:spTree>
      <p:nvGrpSpPr>
        <p:cNvPr id="1" name=""/>
        <p:cNvGrpSpPr/>
        <p:nvPr/>
      </p:nvGrpSpPr>
      <p:grpSpPr>
        <a:xfrm>
          <a:off x="0" y="0"/>
          <a:ext cx="0" cy="0"/>
          <a:chOff x="0" y="0"/>
          <a:chExt cx="0" cy="0"/>
        </a:xfrm>
      </p:grpSpPr>
      <p:sp>
        <p:nvSpPr>
          <p:cNvPr id="2" name="Freeform 2"/>
          <p:cNvSpPr/>
          <p:nvPr/>
        </p:nvSpPr>
        <p:spPr>
          <a:xfrm>
            <a:off x="-2113825" y="-245708"/>
            <a:ext cx="17800143" cy="11370798"/>
          </a:xfrm>
          <a:custGeom>
            <a:avLst/>
            <a:gdLst/>
            <a:ahLst/>
            <a:cxnLst/>
            <a:rect l="l" t="t" r="r" b="b"/>
            <a:pathLst>
              <a:path w="17800143" h="11370798">
                <a:moveTo>
                  <a:pt x="0" y="0"/>
                </a:moveTo>
                <a:lnTo>
                  <a:pt x="17800143" y="0"/>
                </a:lnTo>
                <a:lnTo>
                  <a:pt x="17800143" y="11370797"/>
                </a:lnTo>
                <a:lnTo>
                  <a:pt x="0" y="11370797"/>
                </a:lnTo>
                <a:lnTo>
                  <a:pt x="0" y="0"/>
                </a:lnTo>
                <a:close/>
              </a:path>
            </a:pathLst>
          </a:custGeom>
          <a:blipFill>
            <a:blip r:embed="rId3">
              <a:alphaModFix amt="7999"/>
            </a:blip>
            <a:stretch>
              <a:fillRect l="-1104" r="-110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reeform 5"/>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p:cNvSpPr txBox="1"/>
          <p:nvPr/>
        </p:nvSpPr>
        <p:spPr>
          <a:xfrm>
            <a:off x="1028700" y="1202317"/>
            <a:ext cx="11087100" cy="1000274"/>
          </a:xfrm>
          <a:prstGeom prst="rect">
            <a:avLst/>
          </a:prstGeom>
        </p:spPr>
        <p:txBody>
          <a:bodyPr wrap="square" lIns="0" tIns="0" rIns="0" bIns="0" rtlCol="0" anchor="t">
            <a:spAutoFit/>
          </a:bodyPr>
          <a:lstStyle/>
          <a:p>
            <a:pPr marL="0" marR="0" lvl="0" indent="0" algn="just" defTabSz="914400" rtl="0" eaLnBrk="1" fontAlgn="auto" latinLnBrk="0" hangingPunct="1">
              <a:lnSpc>
                <a:spcPts val="7799"/>
              </a:lnSpc>
              <a:spcBef>
                <a:spcPts val="0"/>
              </a:spcBef>
              <a:spcAft>
                <a:spcPts val="0"/>
              </a:spcAft>
              <a:buClrTx/>
              <a:buSzTx/>
              <a:buFontTx/>
              <a:buNone/>
              <a:tabLst/>
              <a:defRPr/>
            </a:pPr>
            <a:r>
              <a:rPr kumimoji="0" lang="en-US" sz="6500" b="0" i="0" u="none" strike="noStrike" kern="1200" cap="none" spc="0" normalizeH="0" baseline="0" noProof="0" dirty="0">
                <a:ln>
                  <a:noFill/>
                </a:ln>
                <a:solidFill>
                  <a:srgbClr val="FFFFFF"/>
                </a:solidFill>
                <a:effectLst/>
                <a:uLnTx/>
                <a:uFillTx/>
                <a:latin typeface="Effra"/>
                <a:ea typeface="Effra"/>
                <a:cs typeface="Effra"/>
                <a:sym typeface="Effra"/>
              </a:rPr>
              <a:t>Fund Development Team</a:t>
            </a:r>
          </a:p>
        </p:txBody>
      </p:sp>
      <p:graphicFrame>
        <p:nvGraphicFramePr>
          <p:cNvPr id="3" name="Diagram 2">
            <a:extLst>
              <a:ext uri="{FF2B5EF4-FFF2-40B4-BE49-F238E27FC236}">
                <a16:creationId xmlns:a16="http://schemas.microsoft.com/office/drawing/2014/main" id="{639989C1-4B69-45C1-87B7-DB73B932002F}"/>
              </a:ext>
            </a:extLst>
          </p:cNvPr>
          <p:cNvGraphicFramePr/>
          <p:nvPr/>
        </p:nvGraphicFramePr>
        <p:xfrm>
          <a:off x="2438400" y="2479168"/>
          <a:ext cx="12192000" cy="53286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4" name="TextBox 9">
            <a:extLst>
              <a:ext uri="{FF2B5EF4-FFF2-40B4-BE49-F238E27FC236}">
                <a16:creationId xmlns:a16="http://schemas.microsoft.com/office/drawing/2014/main" id="{44CFF27B-C00C-B79D-4D0C-CA11DDA51E80}"/>
              </a:ext>
            </a:extLst>
          </p:cNvPr>
          <p:cNvSpPr txBox="1"/>
          <p:nvPr/>
        </p:nvSpPr>
        <p:spPr>
          <a:xfrm>
            <a:off x="3001206" y="7926389"/>
            <a:ext cx="12192000" cy="692497"/>
          </a:xfrm>
          <a:prstGeom prst="rect">
            <a:avLst/>
          </a:prstGeom>
        </p:spPr>
        <p:txBody>
          <a:bodyPr wrap="square" lIns="0" tIns="0" rIns="0" bIns="0" rtlCol="0" anchor="t">
            <a:spAutoFit/>
          </a:bodyPr>
          <a:lstStyle/>
          <a:p>
            <a:pPr marL="0" marR="0" lvl="0" indent="0" algn="l" defTabSz="914400" rtl="0" eaLnBrk="1" fontAlgn="auto" latinLnBrk="0" hangingPunct="1">
              <a:lnSpc>
                <a:spcPts val="2741"/>
              </a:lnSpc>
              <a:spcBef>
                <a:spcPts val="0"/>
              </a:spcBef>
              <a:spcAft>
                <a:spcPts val="0"/>
              </a:spcAft>
              <a:buClrTx/>
              <a:buSzTx/>
              <a:buFontTx/>
              <a:buNone/>
              <a:tabLst/>
              <a:defRPr/>
            </a:pPr>
            <a:r>
              <a:rPr kumimoji="0" lang="en-US" sz="2400" b="1" i="0" u="none" strike="noStrike" kern="1200" cap="none" spc="-64" normalizeH="0" baseline="0" noProof="0" dirty="0">
                <a:ln>
                  <a:noFill/>
                </a:ln>
                <a:solidFill>
                  <a:srgbClr val="FFFFFF"/>
                </a:solidFill>
                <a:effectLst/>
                <a:uLnTx/>
                <a:uFillTx/>
                <a:latin typeface="Calibri (MS)"/>
                <a:ea typeface="Calibri (MS)"/>
                <a:cs typeface="Calibri (MS)"/>
                <a:sym typeface="Calibri (MS)"/>
              </a:rPr>
              <a:t>Note: </a:t>
            </a:r>
            <a:r>
              <a:rPr kumimoji="0" lang="en-US" sz="2400" b="0" i="0" u="none" strike="noStrike" kern="1200" cap="none" spc="-64" normalizeH="0" baseline="0" noProof="0" dirty="0">
                <a:ln>
                  <a:noFill/>
                </a:ln>
                <a:solidFill>
                  <a:srgbClr val="FFFFFF"/>
                </a:solidFill>
                <a:effectLst/>
                <a:uLnTx/>
                <a:uFillTx/>
                <a:latin typeface="Calibri (MS)"/>
                <a:ea typeface="Calibri (MS)"/>
                <a:cs typeface="Calibri (MS)"/>
                <a:sym typeface="Calibri (MS)"/>
              </a:rPr>
              <a:t>This diagram outlines only the direct reporting lines. In addition, success depends on communication/coordination lines extending between all groups.</a:t>
            </a:r>
            <a:endParaRPr kumimoji="0" lang="en-US" sz="2158" b="0" i="0" u="none" strike="noStrike" kern="1200" cap="none" spc="-64" normalizeH="0" baseline="0" noProof="0" dirty="0">
              <a:ln>
                <a:noFill/>
              </a:ln>
              <a:solidFill>
                <a:srgbClr val="FFFFFF"/>
              </a:solidFill>
              <a:effectLst/>
              <a:uLnTx/>
              <a:uFillTx/>
              <a:latin typeface="Calibri (MS)"/>
              <a:ea typeface="Calibri (MS)"/>
              <a:cs typeface="Calibri (MS)"/>
              <a:sym typeface="Calibri (MS)"/>
            </a:endParaRPr>
          </a:p>
        </p:txBody>
      </p:sp>
      <p:cxnSp>
        <p:nvCxnSpPr>
          <p:cNvPr id="11" name="Straight Connector 10">
            <a:extLst>
              <a:ext uri="{FF2B5EF4-FFF2-40B4-BE49-F238E27FC236}">
                <a16:creationId xmlns:a16="http://schemas.microsoft.com/office/drawing/2014/main" id="{B62D1BD4-65B0-C7BC-1B60-0DE68956EFC0}"/>
              </a:ext>
            </a:extLst>
          </p:cNvPr>
          <p:cNvCxnSpPr>
            <a:cxnSpLocks/>
          </p:cNvCxnSpPr>
          <p:nvPr/>
        </p:nvCxnSpPr>
        <p:spPr>
          <a:xfrm>
            <a:off x="8160327" y="4305300"/>
            <a:ext cx="602673"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33EB37E-4F47-6296-5797-C6F7B0B188A5}"/>
              </a:ext>
            </a:extLst>
          </p:cNvPr>
          <p:cNvCxnSpPr>
            <a:cxnSpLocks/>
          </p:cNvCxnSpPr>
          <p:nvPr/>
        </p:nvCxnSpPr>
        <p:spPr>
          <a:xfrm>
            <a:off x="5029200" y="4315691"/>
            <a:ext cx="6096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057610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3"/>
                </a:ext>
              </a:extLst>
            </a:blip>
            <a:stretch>
              <a:fillRect l="-151" r="-15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p:cNvSpPr txBox="1"/>
          <p:nvPr/>
        </p:nvSpPr>
        <p:spPr>
          <a:xfrm>
            <a:off x="990792" y="2587911"/>
            <a:ext cx="8153208" cy="3000821"/>
          </a:xfrm>
          <a:prstGeom prst="rect">
            <a:avLst/>
          </a:prstGeom>
        </p:spPr>
        <p:txBody>
          <a:bodyPr lIns="0" tIns="0" rIns="0" bIns="0" rtlCol="0" anchor="t">
            <a:spAutoFit/>
          </a:bodyPr>
          <a:lstStyle/>
          <a:p>
            <a:pPr marL="0" marR="0" lvl="0" indent="0" defTabSz="914400" rtl="0" eaLnBrk="1" fontAlgn="auto" latinLnBrk="0" hangingPunct="1">
              <a:lnSpc>
                <a:spcPts val="7799"/>
              </a:lnSpc>
              <a:spcBef>
                <a:spcPts val="0"/>
              </a:spcBef>
              <a:spcAft>
                <a:spcPts val="0"/>
              </a:spcAft>
              <a:buClrTx/>
              <a:buSzTx/>
              <a:buFontTx/>
              <a:buNone/>
              <a:tabLst/>
              <a:defRPr/>
            </a:pPr>
            <a:r>
              <a:rPr kumimoji="0" lang="en-US" sz="6500" b="0" i="0" u="none" strike="noStrike" kern="1200" cap="none" spc="0" normalizeH="0" baseline="0" noProof="0" dirty="0">
                <a:ln>
                  <a:noFill/>
                </a:ln>
                <a:solidFill>
                  <a:srgbClr val="9674A5"/>
                </a:solidFill>
                <a:effectLst/>
                <a:uLnTx/>
                <a:uFillTx/>
                <a:latin typeface="Effra"/>
                <a:ea typeface="Effra"/>
                <a:cs typeface="Effra"/>
                <a:sym typeface="Effra"/>
              </a:rPr>
              <a:t>What does it mean to empower a culture of philanthropy?</a:t>
            </a:r>
          </a:p>
        </p:txBody>
      </p:sp>
      <p:pic>
        <p:nvPicPr>
          <p:cNvPr id="12" name="Picture 11" descr="A young child writing on a piece of paper&#10;&#10;AI-generated content may be incorrect.">
            <a:extLst>
              <a:ext uri="{FF2B5EF4-FFF2-40B4-BE49-F238E27FC236}">
                <a16:creationId xmlns:a16="http://schemas.microsoft.com/office/drawing/2014/main" id="{683A5A5A-C652-E2DA-2289-13E54C75C94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75156" y="3569012"/>
            <a:ext cx="5486400" cy="5486400"/>
          </a:xfrm>
          <a:prstGeom prst="ellipse">
            <a:avLst/>
          </a:prstGeom>
          <a:ln w="127000">
            <a:solidFill>
              <a:schemeClr val="bg1"/>
            </a:solidFill>
          </a:ln>
        </p:spPr>
      </p:pic>
      <p:pic>
        <p:nvPicPr>
          <p:cNvPr id="13" name="Picture 12" descr="A person in a graduation gown&#10;&#10;AI-generated content may be incorrect.">
            <a:extLst>
              <a:ext uri="{FF2B5EF4-FFF2-40B4-BE49-F238E27FC236}">
                <a16:creationId xmlns:a16="http://schemas.microsoft.com/office/drawing/2014/main" id="{AD7019F4-783F-8C19-19DA-643E4986153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801600" y="851324"/>
            <a:ext cx="4216400" cy="4216400"/>
          </a:xfrm>
          <a:prstGeom prst="ellipse">
            <a:avLst/>
          </a:prstGeom>
          <a:ln w="127000">
            <a:solidFill>
              <a:schemeClr val="bg1"/>
            </a:solidFill>
          </a:ln>
        </p:spPr>
      </p:pic>
    </p:spTree>
    <p:extLst>
      <p:ext uri="{BB962C8B-B14F-4D97-AF65-F5344CB8AC3E}">
        <p14:creationId xmlns:p14="http://schemas.microsoft.com/office/powerpoint/2010/main" val="286089712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351550" y="-7799490"/>
            <a:ext cx="9418799" cy="10078481"/>
          </a:xfrm>
          <a:custGeom>
            <a:avLst/>
            <a:gdLst/>
            <a:ahLst/>
            <a:cxnLst/>
            <a:rect l="l" t="t" r="r" b="b"/>
            <a:pathLst>
              <a:path w="9418799" h="10078481">
                <a:moveTo>
                  <a:pt x="0" y="0"/>
                </a:moveTo>
                <a:lnTo>
                  <a:pt x="9418799" y="0"/>
                </a:lnTo>
                <a:lnTo>
                  <a:pt x="9418799" y="10078482"/>
                </a:lnTo>
                <a:lnTo>
                  <a:pt x="0" y="10078482"/>
                </a:lnTo>
                <a:lnTo>
                  <a:pt x="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p:cNvGrpSpPr/>
          <p:nvPr/>
        </p:nvGrpSpPr>
        <p:grpSpPr>
          <a:xfrm>
            <a:off x="1385856" y="3728235"/>
            <a:ext cx="3615584" cy="4084556"/>
            <a:chOff x="0" y="0"/>
            <a:chExt cx="952253" cy="1075768"/>
          </a:xfrm>
        </p:grpSpPr>
        <p:sp>
          <p:nvSpPr>
            <p:cNvPr id="4" name="Freeform 4"/>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p:cNvSpPr txBox="1"/>
            <p:nvPr/>
          </p:nvSpPr>
          <p:spPr>
            <a:xfrm>
              <a:off x="0" y="28575"/>
              <a:ext cx="952253" cy="1047193"/>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p:cNvGrpSpPr/>
          <p:nvPr/>
        </p:nvGrpSpPr>
        <p:grpSpPr>
          <a:xfrm>
            <a:off x="2743976" y="3204980"/>
            <a:ext cx="899344" cy="1046510"/>
            <a:chOff x="0" y="0"/>
            <a:chExt cx="698500" cy="812800"/>
          </a:xfrm>
        </p:grpSpPr>
        <p:sp>
          <p:nvSpPr>
            <p:cNvPr id="7" name="Freeform 7"/>
            <p:cNvSpPr/>
            <p:nvPr/>
          </p:nvSpPr>
          <p:spPr>
            <a:xfrm>
              <a:off x="0" y="21309"/>
              <a:ext cx="698500" cy="770183"/>
            </a:xfrm>
            <a:custGeom>
              <a:avLst/>
              <a:gdLst/>
              <a:ahLst/>
              <a:cxnLst/>
              <a:rect l="l" t="t" r="r" b="b"/>
              <a:pathLst>
                <a:path w="698500" h="770183">
                  <a:moveTo>
                    <a:pt x="445165" y="34496"/>
                  </a:moveTo>
                  <a:lnTo>
                    <a:pt x="602585" y="126086"/>
                  </a:lnTo>
                  <a:cubicBezTo>
                    <a:pt x="661968" y="160636"/>
                    <a:pt x="698500" y="224156"/>
                    <a:pt x="698500" y="292859"/>
                  </a:cubicBezTo>
                  <a:lnTo>
                    <a:pt x="698500" y="477323"/>
                  </a:lnTo>
                  <a:cubicBezTo>
                    <a:pt x="698500" y="546026"/>
                    <a:pt x="661968" y="609546"/>
                    <a:pt x="602585" y="644096"/>
                  </a:cubicBezTo>
                  <a:lnTo>
                    <a:pt x="445165" y="735686"/>
                  </a:lnTo>
                  <a:cubicBezTo>
                    <a:pt x="385874" y="770182"/>
                    <a:pt x="312626" y="770182"/>
                    <a:pt x="253335" y="735686"/>
                  </a:cubicBezTo>
                  <a:lnTo>
                    <a:pt x="95915" y="644096"/>
                  </a:lnTo>
                  <a:cubicBezTo>
                    <a:pt x="36532" y="609546"/>
                    <a:pt x="0" y="546026"/>
                    <a:pt x="0" y="477323"/>
                  </a:cubicBezTo>
                  <a:lnTo>
                    <a:pt x="0" y="292859"/>
                  </a:lnTo>
                  <a:cubicBezTo>
                    <a:pt x="0" y="224156"/>
                    <a:pt x="36532" y="160636"/>
                    <a:pt x="95915" y="126086"/>
                  </a:cubicBezTo>
                  <a:lnTo>
                    <a:pt x="253335" y="34496"/>
                  </a:lnTo>
                  <a:cubicBezTo>
                    <a:pt x="312626" y="0"/>
                    <a:pt x="385874" y="0"/>
                    <a:pt x="445165" y="34496"/>
                  </a:cubicBezTo>
                  <a:close/>
                </a:path>
              </a:pathLst>
            </a:custGeom>
            <a:solidFill>
              <a:srgbClr val="518BC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p:cNvSpPr txBox="1"/>
            <p:nvPr/>
          </p:nvSpPr>
          <p:spPr>
            <a:xfrm>
              <a:off x="0" y="168275"/>
              <a:ext cx="698500" cy="504825"/>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p:cNvGrpSpPr/>
          <p:nvPr/>
        </p:nvGrpSpPr>
        <p:grpSpPr>
          <a:xfrm>
            <a:off x="5350541" y="3728235"/>
            <a:ext cx="3615584" cy="4084556"/>
            <a:chOff x="0" y="0"/>
            <a:chExt cx="952253" cy="1075768"/>
          </a:xfrm>
        </p:grpSpPr>
        <p:sp>
          <p:nvSpPr>
            <p:cNvPr id="10" name="Freeform 10"/>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p:cNvSpPr txBox="1"/>
            <p:nvPr/>
          </p:nvSpPr>
          <p:spPr>
            <a:xfrm>
              <a:off x="0" y="28575"/>
              <a:ext cx="952253" cy="1047193"/>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2" name="Group 12"/>
          <p:cNvGrpSpPr/>
          <p:nvPr/>
        </p:nvGrpSpPr>
        <p:grpSpPr>
          <a:xfrm>
            <a:off x="6708661" y="3204980"/>
            <a:ext cx="899344" cy="1046510"/>
            <a:chOff x="0" y="0"/>
            <a:chExt cx="698500" cy="812800"/>
          </a:xfrm>
        </p:grpSpPr>
        <p:sp>
          <p:nvSpPr>
            <p:cNvPr id="13" name="Freeform 13"/>
            <p:cNvSpPr/>
            <p:nvPr/>
          </p:nvSpPr>
          <p:spPr>
            <a:xfrm>
              <a:off x="0" y="21309"/>
              <a:ext cx="698500" cy="770183"/>
            </a:xfrm>
            <a:custGeom>
              <a:avLst/>
              <a:gdLst/>
              <a:ahLst/>
              <a:cxnLst/>
              <a:rect l="l" t="t" r="r" b="b"/>
              <a:pathLst>
                <a:path w="698500" h="770183">
                  <a:moveTo>
                    <a:pt x="445165" y="34496"/>
                  </a:moveTo>
                  <a:lnTo>
                    <a:pt x="602585" y="126086"/>
                  </a:lnTo>
                  <a:cubicBezTo>
                    <a:pt x="661968" y="160636"/>
                    <a:pt x="698500" y="224156"/>
                    <a:pt x="698500" y="292859"/>
                  </a:cubicBezTo>
                  <a:lnTo>
                    <a:pt x="698500" y="477323"/>
                  </a:lnTo>
                  <a:cubicBezTo>
                    <a:pt x="698500" y="546026"/>
                    <a:pt x="661968" y="609546"/>
                    <a:pt x="602585" y="644096"/>
                  </a:cubicBezTo>
                  <a:lnTo>
                    <a:pt x="445165" y="735686"/>
                  </a:lnTo>
                  <a:cubicBezTo>
                    <a:pt x="385874" y="770182"/>
                    <a:pt x="312626" y="770182"/>
                    <a:pt x="253335" y="735686"/>
                  </a:cubicBezTo>
                  <a:lnTo>
                    <a:pt x="95915" y="644096"/>
                  </a:lnTo>
                  <a:cubicBezTo>
                    <a:pt x="36532" y="609546"/>
                    <a:pt x="0" y="546026"/>
                    <a:pt x="0" y="477323"/>
                  </a:cubicBezTo>
                  <a:lnTo>
                    <a:pt x="0" y="292859"/>
                  </a:lnTo>
                  <a:cubicBezTo>
                    <a:pt x="0" y="224156"/>
                    <a:pt x="36532" y="160636"/>
                    <a:pt x="95915" y="126086"/>
                  </a:cubicBezTo>
                  <a:lnTo>
                    <a:pt x="253335" y="34496"/>
                  </a:lnTo>
                  <a:cubicBezTo>
                    <a:pt x="312626" y="0"/>
                    <a:pt x="385874" y="0"/>
                    <a:pt x="445165" y="34496"/>
                  </a:cubicBezTo>
                  <a:close/>
                </a:path>
              </a:pathLst>
            </a:custGeom>
            <a:solidFill>
              <a:srgbClr val="BB407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4"/>
            <p:cNvSpPr txBox="1"/>
            <p:nvPr/>
          </p:nvSpPr>
          <p:spPr>
            <a:xfrm>
              <a:off x="0" y="168275"/>
              <a:ext cx="698500" cy="504825"/>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5" name="Freeform 15"/>
          <p:cNvSpPr/>
          <p:nvPr/>
        </p:nvSpPr>
        <p:spPr>
          <a:xfrm>
            <a:off x="11461018" y="759168"/>
            <a:ext cx="9418799" cy="10078481"/>
          </a:xfrm>
          <a:custGeom>
            <a:avLst/>
            <a:gdLst/>
            <a:ahLst/>
            <a:cxnLst/>
            <a:rect l="l" t="t" r="r" b="b"/>
            <a:pathLst>
              <a:path w="9418799" h="10078481">
                <a:moveTo>
                  <a:pt x="0" y="0"/>
                </a:moveTo>
                <a:lnTo>
                  <a:pt x="9418799" y="0"/>
                </a:lnTo>
                <a:lnTo>
                  <a:pt x="9418799" y="10078481"/>
                </a:lnTo>
                <a:lnTo>
                  <a:pt x="0" y="10078481"/>
                </a:lnTo>
                <a:lnTo>
                  <a:pt x="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6" name="Group 16"/>
          <p:cNvGrpSpPr/>
          <p:nvPr/>
        </p:nvGrpSpPr>
        <p:grpSpPr>
          <a:xfrm>
            <a:off x="9318550" y="3728235"/>
            <a:ext cx="3615584" cy="4084556"/>
            <a:chOff x="0" y="0"/>
            <a:chExt cx="952253" cy="1075768"/>
          </a:xfrm>
        </p:grpSpPr>
        <p:sp>
          <p:nvSpPr>
            <p:cNvPr id="17" name="Freeform 17"/>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TextBox 18"/>
            <p:cNvSpPr txBox="1"/>
            <p:nvPr/>
          </p:nvSpPr>
          <p:spPr>
            <a:xfrm>
              <a:off x="0" y="28575"/>
              <a:ext cx="952253" cy="1047193"/>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9" name="Group 19"/>
          <p:cNvGrpSpPr/>
          <p:nvPr/>
        </p:nvGrpSpPr>
        <p:grpSpPr>
          <a:xfrm>
            <a:off x="10676670" y="3204980"/>
            <a:ext cx="899344" cy="1046510"/>
            <a:chOff x="0" y="0"/>
            <a:chExt cx="698500" cy="812800"/>
          </a:xfrm>
        </p:grpSpPr>
        <p:sp>
          <p:nvSpPr>
            <p:cNvPr id="20" name="Freeform 20"/>
            <p:cNvSpPr/>
            <p:nvPr/>
          </p:nvSpPr>
          <p:spPr>
            <a:xfrm>
              <a:off x="0" y="21309"/>
              <a:ext cx="698500" cy="770183"/>
            </a:xfrm>
            <a:custGeom>
              <a:avLst/>
              <a:gdLst/>
              <a:ahLst/>
              <a:cxnLst/>
              <a:rect l="l" t="t" r="r" b="b"/>
              <a:pathLst>
                <a:path w="698500" h="770183">
                  <a:moveTo>
                    <a:pt x="445165" y="34496"/>
                  </a:moveTo>
                  <a:lnTo>
                    <a:pt x="602585" y="126086"/>
                  </a:lnTo>
                  <a:cubicBezTo>
                    <a:pt x="661968" y="160636"/>
                    <a:pt x="698500" y="224156"/>
                    <a:pt x="698500" y="292859"/>
                  </a:cubicBezTo>
                  <a:lnTo>
                    <a:pt x="698500" y="477323"/>
                  </a:lnTo>
                  <a:cubicBezTo>
                    <a:pt x="698500" y="546026"/>
                    <a:pt x="661968" y="609546"/>
                    <a:pt x="602585" y="644096"/>
                  </a:cubicBezTo>
                  <a:lnTo>
                    <a:pt x="445165" y="735686"/>
                  </a:lnTo>
                  <a:cubicBezTo>
                    <a:pt x="385874" y="770182"/>
                    <a:pt x="312626" y="770182"/>
                    <a:pt x="253335" y="735686"/>
                  </a:cubicBezTo>
                  <a:lnTo>
                    <a:pt x="95915" y="644096"/>
                  </a:lnTo>
                  <a:cubicBezTo>
                    <a:pt x="36532" y="609546"/>
                    <a:pt x="0" y="546026"/>
                    <a:pt x="0" y="477323"/>
                  </a:cubicBezTo>
                  <a:lnTo>
                    <a:pt x="0" y="292859"/>
                  </a:lnTo>
                  <a:cubicBezTo>
                    <a:pt x="0" y="224156"/>
                    <a:pt x="36532" y="160636"/>
                    <a:pt x="95915" y="126086"/>
                  </a:cubicBezTo>
                  <a:lnTo>
                    <a:pt x="253335" y="34496"/>
                  </a:lnTo>
                  <a:cubicBezTo>
                    <a:pt x="312626" y="0"/>
                    <a:pt x="385874" y="0"/>
                    <a:pt x="445165" y="34496"/>
                  </a:cubicBezTo>
                  <a:close/>
                </a:path>
              </a:pathLst>
            </a:custGeom>
            <a:solidFill>
              <a:srgbClr val="293374"/>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p:cNvSpPr txBox="1"/>
            <p:nvPr/>
          </p:nvSpPr>
          <p:spPr>
            <a:xfrm>
              <a:off x="0" y="168275"/>
              <a:ext cx="698500" cy="504825"/>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p:cNvGrpSpPr/>
          <p:nvPr/>
        </p:nvGrpSpPr>
        <p:grpSpPr>
          <a:xfrm>
            <a:off x="13286560" y="3728235"/>
            <a:ext cx="3615584" cy="4084556"/>
            <a:chOff x="0" y="0"/>
            <a:chExt cx="952253" cy="1075768"/>
          </a:xfrm>
        </p:grpSpPr>
        <p:sp>
          <p:nvSpPr>
            <p:cNvPr id="23" name="Freeform 23"/>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p:cNvSpPr txBox="1"/>
            <p:nvPr/>
          </p:nvSpPr>
          <p:spPr>
            <a:xfrm>
              <a:off x="0" y="28575"/>
              <a:ext cx="952253" cy="1047193"/>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p:cNvGrpSpPr/>
          <p:nvPr/>
        </p:nvGrpSpPr>
        <p:grpSpPr>
          <a:xfrm>
            <a:off x="14639110" y="3204980"/>
            <a:ext cx="899344" cy="1046510"/>
            <a:chOff x="0" y="0"/>
            <a:chExt cx="698500" cy="812800"/>
          </a:xfrm>
        </p:grpSpPr>
        <p:sp>
          <p:nvSpPr>
            <p:cNvPr id="26" name="Freeform 26"/>
            <p:cNvSpPr/>
            <p:nvPr/>
          </p:nvSpPr>
          <p:spPr>
            <a:xfrm>
              <a:off x="0" y="21309"/>
              <a:ext cx="698500" cy="770183"/>
            </a:xfrm>
            <a:custGeom>
              <a:avLst/>
              <a:gdLst/>
              <a:ahLst/>
              <a:cxnLst/>
              <a:rect l="l" t="t" r="r" b="b"/>
              <a:pathLst>
                <a:path w="698500" h="770183">
                  <a:moveTo>
                    <a:pt x="445165" y="34496"/>
                  </a:moveTo>
                  <a:lnTo>
                    <a:pt x="602585" y="126086"/>
                  </a:lnTo>
                  <a:cubicBezTo>
                    <a:pt x="661968" y="160636"/>
                    <a:pt x="698500" y="224156"/>
                    <a:pt x="698500" y="292859"/>
                  </a:cubicBezTo>
                  <a:lnTo>
                    <a:pt x="698500" y="477323"/>
                  </a:lnTo>
                  <a:cubicBezTo>
                    <a:pt x="698500" y="546026"/>
                    <a:pt x="661968" y="609546"/>
                    <a:pt x="602585" y="644096"/>
                  </a:cubicBezTo>
                  <a:lnTo>
                    <a:pt x="445165" y="735686"/>
                  </a:lnTo>
                  <a:cubicBezTo>
                    <a:pt x="385874" y="770182"/>
                    <a:pt x="312626" y="770182"/>
                    <a:pt x="253335" y="735686"/>
                  </a:cubicBezTo>
                  <a:lnTo>
                    <a:pt x="95915" y="644096"/>
                  </a:lnTo>
                  <a:cubicBezTo>
                    <a:pt x="36532" y="609546"/>
                    <a:pt x="0" y="546026"/>
                    <a:pt x="0" y="477323"/>
                  </a:cubicBezTo>
                  <a:lnTo>
                    <a:pt x="0" y="292859"/>
                  </a:lnTo>
                  <a:cubicBezTo>
                    <a:pt x="0" y="224156"/>
                    <a:pt x="36532" y="160636"/>
                    <a:pt x="95915" y="126086"/>
                  </a:cubicBezTo>
                  <a:lnTo>
                    <a:pt x="253335" y="34496"/>
                  </a:lnTo>
                  <a:cubicBezTo>
                    <a:pt x="312626" y="0"/>
                    <a:pt x="385874" y="0"/>
                    <a:pt x="445165" y="34496"/>
                  </a:cubicBezTo>
                  <a:close/>
                </a:path>
              </a:pathLst>
            </a:custGeom>
            <a:solidFill>
              <a:srgbClr val="590E52"/>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7"/>
            <p:cNvSpPr txBox="1"/>
            <p:nvPr/>
          </p:nvSpPr>
          <p:spPr>
            <a:xfrm>
              <a:off x="0" y="168275"/>
              <a:ext cx="698500" cy="504825"/>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1" name="TextBox 31"/>
          <p:cNvSpPr txBox="1"/>
          <p:nvPr/>
        </p:nvSpPr>
        <p:spPr>
          <a:xfrm>
            <a:off x="2174814" y="4588882"/>
            <a:ext cx="2037669" cy="299056"/>
          </a:xfrm>
          <a:prstGeom prst="rect">
            <a:avLst/>
          </a:prstGeom>
        </p:spPr>
        <p:txBody>
          <a:bodyPr lIns="0" tIns="0" rIns="0" bIns="0" rtlCol="0" anchor="t">
            <a:spAutoFit/>
          </a:bodyPr>
          <a:lstStyle/>
          <a:p>
            <a:pPr marL="0" marR="0" lvl="0" indent="0" algn="ctr" defTabSz="914400" rtl="0" eaLnBrk="1" fontAlgn="auto" latinLnBrk="0" hangingPunct="1">
              <a:lnSpc>
                <a:spcPts val="2299"/>
              </a:lnSpc>
              <a:spcBef>
                <a:spcPts val="0"/>
              </a:spcBef>
              <a:spcAft>
                <a:spcPts val="0"/>
              </a:spcAft>
              <a:buClrTx/>
              <a:buSzTx/>
              <a:buFontTx/>
              <a:buNone/>
              <a:tabLst/>
              <a:defRPr/>
            </a:pPr>
            <a:r>
              <a:rPr kumimoji="0" lang="en-US" sz="2299"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Prioritize</a:t>
            </a:r>
          </a:p>
        </p:txBody>
      </p:sp>
      <p:sp>
        <p:nvSpPr>
          <p:cNvPr id="32" name="TextBox 32"/>
          <p:cNvSpPr txBox="1"/>
          <p:nvPr/>
        </p:nvSpPr>
        <p:spPr>
          <a:xfrm>
            <a:off x="1926579" y="5254654"/>
            <a:ext cx="2534140" cy="2462213"/>
          </a:xfrm>
          <a:prstGeom prst="rect">
            <a:avLst/>
          </a:prstGeom>
        </p:spPr>
        <p:txBody>
          <a:bodyPr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Valuing and prioritizing fundraising.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Recognizing that fundraising enables the organization to put our mission in motion.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p:txBody>
      </p:sp>
      <p:sp>
        <p:nvSpPr>
          <p:cNvPr id="33" name="TextBox 33"/>
          <p:cNvSpPr txBox="1"/>
          <p:nvPr/>
        </p:nvSpPr>
        <p:spPr>
          <a:xfrm>
            <a:off x="6139499" y="4588882"/>
            <a:ext cx="2037669" cy="299056"/>
          </a:xfrm>
          <a:prstGeom prst="rect">
            <a:avLst/>
          </a:prstGeom>
        </p:spPr>
        <p:txBody>
          <a:bodyPr lIns="0" tIns="0" rIns="0" bIns="0" rtlCol="0" anchor="t">
            <a:spAutoFit/>
          </a:bodyPr>
          <a:lstStyle/>
          <a:p>
            <a:pPr marL="0" marR="0" lvl="0" indent="0" algn="ctr" defTabSz="914400" rtl="0" eaLnBrk="1" fontAlgn="auto" latinLnBrk="0" hangingPunct="1">
              <a:lnSpc>
                <a:spcPts val="2299"/>
              </a:lnSpc>
              <a:spcBef>
                <a:spcPts val="0"/>
              </a:spcBef>
              <a:spcAft>
                <a:spcPts val="0"/>
              </a:spcAft>
              <a:buClrTx/>
              <a:buSzTx/>
              <a:buFontTx/>
              <a:buNone/>
              <a:tabLst/>
              <a:defRPr/>
            </a:pPr>
            <a:r>
              <a:rPr kumimoji="0" lang="en-US" sz="2299"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Collaboration</a:t>
            </a:r>
          </a:p>
        </p:txBody>
      </p:sp>
      <p:sp>
        <p:nvSpPr>
          <p:cNvPr id="34" name="TextBox 34"/>
          <p:cNvSpPr txBox="1"/>
          <p:nvPr/>
        </p:nvSpPr>
        <p:spPr>
          <a:xfrm>
            <a:off x="5891264" y="5254654"/>
            <a:ext cx="2534140" cy="1538883"/>
          </a:xfrm>
          <a:prstGeom prst="rect">
            <a:avLst/>
          </a:prstGeom>
        </p:spPr>
        <p:txBody>
          <a:bodyPr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Fostering a collaborative environment where fundraising ideas and strategies are openly shared.</a:t>
            </a: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TextBox 35"/>
          <p:cNvSpPr txBox="1"/>
          <p:nvPr/>
        </p:nvSpPr>
        <p:spPr>
          <a:xfrm>
            <a:off x="9859273" y="5254654"/>
            <a:ext cx="2534140" cy="1538883"/>
          </a:xfrm>
          <a:prstGeom prst="rect">
            <a:avLst/>
          </a:prstGeom>
        </p:spPr>
        <p:txBody>
          <a:bodyPr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Ensuring the development staff has the support and resources they need to succeed.</a:t>
            </a: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TextBox 36"/>
          <p:cNvSpPr txBox="1"/>
          <p:nvPr/>
        </p:nvSpPr>
        <p:spPr>
          <a:xfrm>
            <a:off x="13827282" y="5254654"/>
            <a:ext cx="2534139" cy="1538883"/>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Empowering those involved to see themselves as a part of the impact from fundraising.</a:t>
            </a: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TextBox 37"/>
          <p:cNvSpPr txBox="1"/>
          <p:nvPr/>
        </p:nvSpPr>
        <p:spPr>
          <a:xfrm>
            <a:off x="10107866" y="4588882"/>
            <a:ext cx="2037669" cy="299056"/>
          </a:xfrm>
          <a:prstGeom prst="rect">
            <a:avLst/>
          </a:prstGeom>
        </p:spPr>
        <p:txBody>
          <a:bodyPr lIns="0" tIns="0" rIns="0" bIns="0" rtlCol="0" anchor="t">
            <a:spAutoFit/>
          </a:bodyPr>
          <a:lstStyle/>
          <a:p>
            <a:pPr marL="0" marR="0" lvl="0" indent="0" algn="ctr" defTabSz="914400" rtl="0" eaLnBrk="1" fontAlgn="auto" latinLnBrk="0" hangingPunct="1">
              <a:lnSpc>
                <a:spcPts val="2299"/>
              </a:lnSpc>
              <a:spcBef>
                <a:spcPts val="0"/>
              </a:spcBef>
              <a:spcAft>
                <a:spcPts val="0"/>
              </a:spcAft>
              <a:buClrTx/>
              <a:buSzTx/>
              <a:buFontTx/>
              <a:buNone/>
              <a:tabLst/>
              <a:defRPr/>
            </a:pPr>
            <a:r>
              <a:rPr kumimoji="0" lang="en-US" sz="2299"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Support</a:t>
            </a:r>
          </a:p>
        </p:txBody>
      </p:sp>
      <p:sp>
        <p:nvSpPr>
          <p:cNvPr id="38" name="TextBox 38"/>
          <p:cNvSpPr txBox="1"/>
          <p:nvPr/>
        </p:nvSpPr>
        <p:spPr>
          <a:xfrm>
            <a:off x="14067610" y="4588882"/>
            <a:ext cx="2037669" cy="299056"/>
          </a:xfrm>
          <a:prstGeom prst="rect">
            <a:avLst/>
          </a:prstGeom>
        </p:spPr>
        <p:txBody>
          <a:bodyPr lIns="0" tIns="0" rIns="0" bIns="0" rtlCol="0" anchor="t">
            <a:spAutoFit/>
          </a:bodyPr>
          <a:lstStyle/>
          <a:p>
            <a:pPr marL="0" marR="0" lvl="0" indent="0" algn="ctr" defTabSz="914400" rtl="0" eaLnBrk="1" fontAlgn="auto" latinLnBrk="0" hangingPunct="1">
              <a:lnSpc>
                <a:spcPts val="2299"/>
              </a:lnSpc>
              <a:spcBef>
                <a:spcPts val="0"/>
              </a:spcBef>
              <a:spcAft>
                <a:spcPts val="0"/>
              </a:spcAft>
              <a:buClrTx/>
              <a:buSzTx/>
              <a:buFontTx/>
              <a:buNone/>
              <a:tabLst/>
              <a:defRPr/>
            </a:pPr>
            <a:r>
              <a:rPr kumimoji="0" lang="en-US" sz="2299"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Empower</a:t>
            </a:r>
          </a:p>
        </p:txBody>
      </p:sp>
      <p:sp>
        <p:nvSpPr>
          <p:cNvPr id="40" name="Freeform 40"/>
          <p:cNvSpPr/>
          <p:nvPr/>
        </p:nvSpPr>
        <p:spPr>
          <a:xfrm>
            <a:off x="14884488" y="3454975"/>
            <a:ext cx="405977" cy="565285"/>
          </a:xfrm>
          <a:custGeom>
            <a:avLst/>
            <a:gdLst/>
            <a:ahLst/>
            <a:cxnLst/>
            <a:rect l="l" t="t" r="r" b="b"/>
            <a:pathLst>
              <a:path w="405977" h="565285">
                <a:moveTo>
                  <a:pt x="0" y="0"/>
                </a:moveTo>
                <a:lnTo>
                  <a:pt x="405977" y="0"/>
                </a:lnTo>
                <a:lnTo>
                  <a:pt x="405977" y="565285"/>
                </a:lnTo>
                <a:lnTo>
                  <a:pt x="0" y="56528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 name="Freeform 41"/>
          <p:cNvSpPr/>
          <p:nvPr/>
        </p:nvSpPr>
        <p:spPr>
          <a:xfrm>
            <a:off x="6892153" y="3498836"/>
            <a:ext cx="532362" cy="458799"/>
          </a:xfrm>
          <a:custGeom>
            <a:avLst/>
            <a:gdLst/>
            <a:ahLst/>
            <a:cxnLst/>
            <a:rect l="l" t="t" r="r" b="b"/>
            <a:pathLst>
              <a:path w="532362" h="458799">
                <a:moveTo>
                  <a:pt x="0" y="0"/>
                </a:moveTo>
                <a:lnTo>
                  <a:pt x="532361" y="0"/>
                </a:lnTo>
                <a:lnTo>
                  <a:pt x="532361" y="458799"/>
                </a:lnTo>
                <a:lnTo>
                  <a:pt x="0" y="45879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2" name="Freeform 42"/>
          <p:cNvSpPr/>
          <p:nvPr/>
        </p:nvSpPr>
        <p:spPr>
          <a:xfrm>
            <a:off x="10934050" y="3453296"/>
            <a:ext cx="502274" cy="509688"/>
          </a:xfrm>
          <a:custGeom>
            <a:avLst/>
            <a:gdLst/>
            <a:ahLst/>
            <a:cxnLst/>
            <a:rect l="l" t="t" r="r" b="b"/>
            <a:pathLst>
              <a:path w="502274" h="509688">
                <a:moveTo>
                  <a:pt x="0" y="0"/>
                </a:moveTo>
                <a:lnTo>
                  <a:pt x="502274" y="0"/>
                </a:lnTo>
                <a:lnTo>
                  <a:pt x="502274" y="509688"/>
                </a:lnTo>
                <a:lnTo>
                  <a:pt x="0" y="50968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 name="Freeform 43"/>
          <p:cNvSpPr/>
          <p:nvPr/>
        </p:nvSpPr>
        <p:spPr>
          <a:xfrm>
            <a:off x="2937971" y="3541819"/>
            <a:ext cx="508266" cy="362775"/>
          </a:xfrm>
          <a:custGeom>
            <a:avLst/>
            <a:gdLst/>
            <a:ahLst/>
            <a:cxnLst/>
            <a:rect l="l" t="t" r="r" b="b"/>
            <a:pathLst>
              <a:path w="508266" h="362775">
                <a:moveTo>
                  <a:pt x="0" y="0"/>
                </a:moveTo>
                <a:lnTo>
                  <a:pt x="508267" y="0"/>
                </a:lnTo>
                <a:lnTo>
                  <a:pt x="508267" y="362775"/>
                </a:lnTo>
                <a:lnTo>
                  <a:pt x="0" y="362775"/>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 name="Freeform 44"/>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8"/>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46" name="Group 2">
            <a:extLst>
              <a:ext uri="{FF2B5EF4-FFF2-40B4-BE49-F238E27FC236}">
                <a16:creationId xmlns:a16="http://schemas.microsoft.com/office/drawing/2014/main" id="{DF77A18C-6AD6-F616-2266-607A85155278}"/>
              </a:ext>
            </a:extLst>
          </p:cNvPr>
          <p:cNvGrpSpPr/>
          <p:nvPr/>
        </p:nvGrpSpPr>
        <p:grpSpPr>
          <a:xfrm>
            <a:off x="-674710" y="8108995"/>
            <a:ext cx="19281670" cy="2866959"/>
            <a:chOff x="0" y="0"/>
            <a:chExt cx="5078300" cy="755084"/>
          </a:xfrm>
        </p:grpSpPr>
        <p:sp>
          <p:nvSpPr>
            <p:cNvPr id="47" name="Freeform 3">
              <a:extLst>
                <a:ext uri="{FF2B5EF4-FFF2-40B4-BE49-F238E27FC236}">
                  <a16:creationId xmlns:a16="http://schemas.microsoft.com/office/drawing/2014/main" id="{7EF58746-ADE8-A8CC-4D47-2A48288E1FAA}"/>
                </a:ext>
              </a:extLst>
            </p:cNvPr>
            <p:cNvSpPr/>
            <p:nvPr/>
          </p:nvSpPr>
          <p:spPr>
            <a:xfrm>
              <a:off x="0" y="0"/>
              <a:ext cx="5078300" cy="755084"/>
            </a:xfrm>
            <a:custGeom>
              <a:avLst/>
              <a:gdLst/>
              <a:ahLst/>
              <a:cxnLst/>
              <a:rect l="l" t="t" r="r" b="b"/>
              <a:pathLst>
                <a:path w="5078300" h="755084">
                  <a:moveTo>
                    <a:pt x="0" y="0"/>
                  </a:moveTo>
                  <a:lnTo>
                    <a:pt x="5078300" y="0"/>
                  </a:lnTo>
                  <a:lnTo>
                    <a:pt x="5078300" y="755084"/>
                  </a:lnTo>
                  <a:lnTo>
                    <a:pt x="0" y="755084"/>
                  </a:lnTo>
                  <a:close/>
                </a:path>
              </a:pathLst>
            </a:custGeom>
            <a:gradFill rotWithShape="1">
              <a:gsLst>
                <a:gs pos="0">
                  <a:srgbClr val="6599D1">
                    <a:alpha val="100000"/>
                  </a:srgbClr>
                </a:gs>
                <a:gs pos="100000">
                  <a:srgbClr val="DB5E5B">
                    <a:alpha val="100000"/>
                  </a:srgbClr>
                </a:gs>
              </a:gsLst>
              <a:lin ang="0"/>
            </a:gra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8" name="TextBox 4">
              <a:extLst>
                <a:ext uri="{FF2B5EF4-FFF2-40B4-BE49-F238E27FC236}">
                  <a16:creationId xmlns:a16="http://schemas.microsoft.com/office/drawing/2014/main" id="{EBC547D7-6C79-BBF2-76C4-6583743B41D9}"/>
                </a:ext>
              </a:extLst>
            </p:cNvPr>
            <p:cNvSpPr txBox="1"/>
            <p:nvPr/>
          </p:nvSpPr>
          <p:spPr>
            <a:xfrm>
              <a:off x="0" y="-38100"/>
              <a:ext cx="5078300" cy="793184"/>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9" name="TextBox 9">
            <a:extLst>
              <a:ext uri="{FF2B5EF4-FFF2-40B4-BE49-F238E27FC236}">
                <a16:creationId xmlns:a16="http://schemas.microsoft.com/office/drawing/2014/main" id="{E6AA7474-B3FA-8AE2-78D2-67AD5EEBC736}"/>
              </a:ext>
            </a:extLst>
          </p:cNvPr>
          <p:cNvSpPr txBox="1"/>
          <p:nvPr/>
        </p:nvSpPr>
        <p:spPr>
          <a:xfrm>
            <a:off x="3001206" y="8998112"/>
            <a:ext cx="12192000" cy="738664"/>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white"/>
                </a:solidFill>
                <a:effectLst/>
                <a:uLnTx/>
                <a:uFillTx/>
                <a:latin typeface="Calibri"/>
                <a:ea typeface="+mn-ea"/>
                <a:cs typeface="+mn-cs"/>
              </a:rPr>
              <a:t>"Fundraising isn't just about raising money; it's about sustaining the heartbeat of an organization, fueling its mission, and empowering its impact."</a:t>
            </a:r>
          </a:p>
        </p:txBody>
      </p:sp>
      <p:sp>
        <p:nvSpPr>
          <p:cNvPr id="50" name="TextBox 39">
            <a:extLst>
              <a:ext uri="{FF2B5EF4-FFF2-40B4-BE49-F238E27FC236}">
                <a16:creationId xmlns:a16="http://schemas.microsoft.com/office/drawing/2014/main" id="{154058C3-350D-5A77-EDAD-F233170D5C18}"/>
              </a:ext>
            </a:extLst>
          </p:cNvPr>
          <p:cNvSpPr txBox="1"/>
          <p:nvPr/>
        </p:nvSpPr>
        <p:spPr>
          <a:xfrm>
            <a:off x="3961841" y="1333036"/>
            <a:ext cx="10495752" cy="1000274"/>
          </a:xfrm>
          <a:prstGeom prst="rect">
            <a:avLst/>
          </a:prstGeom>
        </p:spPr>
        <p:txBody>
          <a:bodyPr wrap="square" lIns="0" tIns="0" rIns="0" bIns="0" rtlCol="0" anchor="t">
            <a:spAutoFit/>
          </a:bodyPr>
          <a:lstStyle/>
          <a:p>
            <a:pPr marL="0" marR="0" lvl="0" indent="0" algn="ctr" defTabSz="914400" rtl="0" eaLnBrk="1" fontAlgn="auto" latinLnBrk="0" hangingPunct="1">
              <a:lnSpc>
                <a:spcPts val="7799"/>
              </a:lnSpc>
              <a:spcBef>
                <a:spcPts val="0"/>
              </a:spcBef>
              <a:spcAft>
                <a:spcPts val="0"/>
              </a:spcAft>
              <a:buClrTx/>
              <a:buSzTx/>
              <a:buFontTx/>
              <a:buNone/>
              <a:tabLst/>
              <a:defRPr/>
            </a:pPr>
            <a:r>
              <a:rPr kumimoji="0" lang="en-US" sz="6500" b="0" i="0" u="none" strike="noStrike" kern="1200" cap="none" spc="0" normalizeH="0" baseline="0" noProof="0" dirty="0">
                <a:ln>
                  <a:noFill/>
                </a:ln>
                <a:solidFill>
                  <a:srgbClr val="9674A5"/>
                </a:solidFill>
                <a:effectLst/>
                <a:uLnTx/>
                <a:uFillTx/>
                <a:latin typeface="Effra"/>
                <a:ea typeface="Effra"/>
                <a:cs typeface="Effra"/>
                <a:sym typeface="Effra"/>
              </a:rPr>
              <a:t>The Culture of Philanthropy</a:t>
            </a:r>
          </a:p>
        </p:txBody>
      </p:sp>
    </p:spTree>
    <p:extLst>
      <p:ext uri="{BB962C8B-B14F-4D97-AF65-F5344CB8AC3E}">
        <p14:creationId xmlns:p14="http://schemas.microsoft.com/office/powerpoint/2010/main" val="228083188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gradFill rotWithShape="1">
          <a:gsLst>
            <a:gs pos="0">
              <a:srgbClr val="6599D1">
                <a:alpha val="100000"/>
              </a:srgbClr>
            </a:gs>
            <a:gs pos="100000">
              <a:srgbClr val="DB5E5B">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rot="3655693">
            <a:off x="9202753" y="5126191"/>
            <a:ext cx="9484787" cy="11364773"/>
          </a:xfrm>
          <a:custGeom>
            <a:avLst/>
            <a:gdLst/>
            <a:ahLst/>
            <a:cxnLst/>
            <a:rect l="l" t="t" r="r" b="b"/>
            <a:pathLst>
              <a:path w="9484787" h="11364773">
                <a:moveTo>
                  <a:pt x="0" y="0"/>
                </a:moveTo>
                <a:lnTo>
                  <a:pt x="9484788" y="0"/>
                </a:lnTo>
                <a:lnTo>
                  <a:pt x="9484788" y="11364773"/>
                </a:lnTo>
                <a:lnTo>
                  <a:pt x="0" y="11364773"/>
                </a:lnTo>
                <a:lnTo>
                  <a:pt x="0" y="0"/>
                </a:lnTo>
                <a:close/>
              </a:path>
            </a:pathLst>
          </a:custGeom>
          <a:blipFill>
            <a:blip r:embed="rId3">
              <a:alphaModFix amt="19999"/>
            </a:blip>
            <a:stretch>
              <a:fillRect l="-9171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0" y="-459544"/>
            <a:ext cx="7357999" cy="14076426"/>
          </a:xfrm>
          <a:custGeom>
            <a:avLst/>
            <a:gdLst/>
            <a:ahLst/>
            <a:cxnLst/>
            <a:rect l="l" t="t" r="r" b="b"/>
            <a:pathLst>
              <a:path w="7357999" h="14076426">
                <a:moveTo>
                  <a:pt x="0" y="0"/>
                </a:moveTo>
                <a:lnTo>
                  <a:pt x="7357999" y="0"/>
                </a:lnTo>
                <a:lnTo>
                  <a:pt x="7357999" y="14076426"/>
                </a:lnTo>
                <a:lnTo>
                  <a:pt x="0" y="14076426"/>
                </a:lnTo>
                <a:lnTo>
                  <a:pt x="0" y="0"/>
                </a:lnTo>
                <a:close/>
              </a:path>
            </a:pathLst>
          </a:custGeom>
          <a:blipFill>
            <a:blip r:embed="rId4">
              <a:alphaModFix amt="18999"/>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7"/>
          <p:cNvSpPr txBox="1"/>
          <p:nvPr/>
        </p:nvSpPr>
        <p:spPr>
          <a:xfrm>
            <a:off x="1028700" y="1202317"/>
            <a:ext cx="8936221" cy="1000274"/>
          </a:xfrm>
          <a:prstGeom prst="rect">
            <a:avLst/>
          </a:prstGeom>
        </p:spPr>
        <p:txBody>
          <a:bodyPr lIns="0" tIns="0" rIns="0" bIns="0" rtlCol="0" anchor="t">
            <a:spAutoFit/>
          </a:bodyPr>
          <a:lstStyle/>
          <a:p>
            <a:pPr marL="0" marR="0" lvl="0" indent="0" algn="just" defTabSz="914400" rtl="0" eaLnBrk="1" fontAlgn="auto" latinLnBrk="0" hangingPunct="1">
              <a:lnSpc>
                <a:spcPts val="7799"/>
              </a:lnSpc>
              <a:spcBef>
                <a:spcPts val="0"/>
              </a:spcBef>
              <a:spcAft>
                <a:spcPts val="0"/>
              </a:spcAft>
              <a:buClrTx/>
              <a:buSzTx/>
              <a:buFontTx/>
              <a:buNone/>
              <a:tabLst/>
              <a:defRPr/>
            </a:pPr>
            <a:r>
              <a:rPr kumimoji="0" lang="en-US" sz="6500" b="0" i="0" u="none" strike="noStrike" kern="1200" cap="none" spc="0" normalizeH="0" baseline="0" noProof="0" dirty="0">
                <a:ln>
                  <a:noFill/>
                </a:ln>
                <a:solidFill>
                  <a:srgbClr val="FFFFFF"/>
                </a:solidFill>
                <a:effectLst/>
                <a:uLnTx/>
                <a:uFillTx/>
                <a:latin typeface="Effra"/>
                <a:ea typeface="Effra"/>
                <a:cs typeface="Effra"/>
                <a:sym typeface="Effra"/>
              </a:rPr>
              <a:t>Contributions</a:t>
            </a:r>
          </a:p>
        </p:txBody>
      </p:sp>
      <p:sp>
        <p:nvSpPr>
          <p:cNvPr id="20" name="TextBox 7">
            <a:extLst>
              <a:ext uri="{FF2B5EF4-FFF2-40B4-BE49-F238E27FC236}">
                <a16:creationId xmlns:a16="http://schemas.microsoft.com/office/drawing/2014/main" id="{D7E90579-7C4C-B774-1EC9-369C31001B8F}"/>
              </a:ext>
            </a:extLst>
          </p:cNvPr>
          <p:cNvSpPr txBox="1"/>
          <p:nvPr/>
        </p:nvSpPr>
        <p:spPr>
          <a:xfrm>
            <a:off x="1219200" y="4457700"/>
            <a:ext cx="8936221" cy="1000274"/>
          </a:xfrm>
          <a:prstGeom prst="rect">
            <a:avLst/>
          </a:prstGeom>
        </p:spPr>
        <p:txBody>
          <a:bodyPr lIns="0" tIns="0" rIns="0" bIns="0" rtlCol="0" anchor="t">
            <a:spAutoFit/>
          </a:bodyPr>
          <a:lstStyle/>
          <a:p>
            <a:pPr marL="0" marR="0" lvl="0" indent="0" algn="just" defTabSz="914400" rtl="0" eaLnBrk="1" fontAlgn="auto" latinLnBrk="0" hangingPunct="1">
              <a:lnSpc>
                <a:spcPts val="7799"/>
              </a:lnSpc>
              <a:spcBef>
                <a:spcPts val="0"/>
              </a:spcBef>
              <a:spcAft>
                <a:spcPts val="0"/>
              </a:spcAft>
              <a:buClrTx/>
              <a:buSzTx/>
              <a:buFontTx/>
              <a:buNone/>
              <a:tabLst/>
              <a:defRPr/>
            </a:pPr>
            <a:r>
              <a:rPr kumimoji="0" lang="en-US" sz="6500" b="0" i="0" u="none" strike="noStrike" kern="1200" cap="none" spc="0" normalizeH="0" baseline="0" noProof="0" dirty="0">
                <a:ln>
                  <a:noFill/>
                </a:ln>
                <a:solidFill>
                  <a:srgbClr val="FFFFFF"/>
                </a:solidFill>
                <a:effectLst/>
                <a:uLnTx/>
                <a:uFillTx/>
                <a:latin typeface="Effra"/>
                <a:ea typeface="Effra"/>
                <a:cs typeface="Effra"/>
                <a:sym typeface="Effra"/>
              </a:rPr>
              <a:t>Dues</a:t>
            </a:r>
          </a:p>
        </p:txBody>
      </p:sp>
      <p:pic>
        <p:nvPicPr>
          <p:cNvPr id="9" name="Picture 8" descr="A person in a graduation cap and gown hugging a person&#10;&#10;AI-generated content may be incorrect.">
            <a:extLst>
              <a:ext uri="{FF2B5EF4-FFF2-40B4-BE49-F238E27FC236}">
                <a16:creationId xmlns:a16="http://schemas.microsoft.com/office/drawing/2014/main" id="{D3856C52-7826-D37C-B9B8-AF759CC8C7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039600" y="-204990"/>
            <a:ext cx="6703792" cy="10696979"/>
          </a:xfrm>
          <a:prstGeom prst="rect">
            <a:avLst/>
          </a:prstGeom>
        </p:spPr>
      </p:pic>
      <p:pic>
        <p:nvPicPr>
          <p:cNvPr id="11" name="Graphic 9" descr="Graduation cap with solid fill">
            <a:extLst>
              <a:ext uri="{FF2B5EF4-FFF2-40B4-BE49-F238E27FC236}">
                <a16:creationId xmlns:a16="http://schemas.microsoft.com/office/drawing/2014/main" id="{1EF3F8B0-EF5C-464A-353A-F42147A751E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186543" y="2400300"/>
            <a:ext cx="718457" cy="718457"/>
          </a:xfrm>
          <a:prstGeom prst="rect">
            <a:avLst/>
          </a:prstGeom>
        </p:spPr>
      </p:pic>
      <p:pic>
        <p:nvPicPr>
          <p:cNvPr id="12" name="Graphic 11" descr="Open book outline">
            <a:extLst>
              <a:ext uri="{FF2B5EF4-FFF2-40B4-BE49-F238E27FC236}">
                <a16:creationId xmlns:a16="http://schemas.microsoft.com/office/drawing/2014/main" id="{5DDF09CF-B451-8DDF-C495-C900E89DF2F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190625" y="3465760"/>
            <a:ext cx="714375" cy="714375"/>
          </a:xfrm>
          <a:prstGeom prst="rect">
            <a:avLst/>
          </a:prstGeom>
        </p:spPr>
      </p:pic>
      <p:sp>
        <p:nvSpPr>
          <p:cNvPr id="13" name="TextBox 5"/>
          <p:cNvSpPr txBox="1"/>
          <p:nvPr/>
        </p:nvSpPr>
        <p:spPr>
          <a:xfrm>
            <a:off x="2286000" y="2552700"/>
            <a:ext cx="10106488" cy="492507"/>
          </a:xfrm>
          <a:prstGeom prst="rect">
            <a:avLst/>
          </a:prstGeom>
        </p:spPr>
        <p:txBody>
          <a:bodyPr lIns="0" tIns="0" rIns="0" bIns="0" rtlCol="0" anchor="t">
            <a:spAutoFit/>
          </a:bodyPr>
          <a:lstStyle/>
          <a:p>
            <a:pPr marL="0" marR="0" lvl="0" indent="0" algn="l" defTabSz="914400" rtl="0" eaLnBrk="1" fontAlgn="auto" latinLnBrk="0" hangingPunct="1">
              <a:lnSpc>
                <a:spcPts val="4059"/>
              </a:lnSpc>
              <a:spcBef>
                <a:spcPts val="0"/>
              </a:spcBef>
              <a:spcAft>
                <a:spcPts val="0"/>
              </a:spcAft>
              <a:buClrTx/>
              <a:buSzTx/>
              <a:buFontTx/>
              <a:buNone/>
              <a:tabLst/>
              <a:defRPr/>
            </a:pPr>
            <a:r>
              <a:rPr kumimoji="0" lang="en-US" sz="2899" b="1" i="0" u="none" strike="noStrike" kern="1200" cap="none" spc="0" normalizeH="0" baseline="0" noProof="0" dirty="0">
                <a:ln>
                  <a:noFill/>
                </a:ln>
                <a:solidFill>
                  <a:prstClr val="white"/>
                </a:solidFill>
                <a:effectLst/>
                <a:uLnTx/>
                <a:uFillTx/>
                <a:latin typeface="Calibri (MS)"/>
                <a:ea typeface="Calibri (MS)"/>
                <a:cs typeface="Calibri (MS)"/>
                <a:sym typeface="Calibri (MS)"/>
              </a:rPr>
              <a:t>Live Your Dream Awards</a:t>
            </a:r>
          </a:p>
        </p:txBody>
      </p:sp>
      <p:sp>
        <p:nvSpPr>
          <p:cNvPr id="15" name="TextBox 5">
            <a:extLst>
              <a:ext uri="{FF2B5EF4-FFF2-40B4-BE49-F238E27FC236}">
                <a16:creationId xmlns:a16="http://schemas.microsoft.com/office/drawing/2014/main" id="{45506BDD-3DB7-D026-A397-CCA5FFDFC7F7}"/>
              </a:ext>
            </a:extLst>
          </p:cNvPr>
          <p:cNvSpPr txBox="1"/>
          <p:nvPr/>
        </p:nvSpPr>
        <p:spPr>
          <a:xfrm>
            <a:off x="2304755" y="3580157"/>
            <a:ext cx="10106488" cy="492507"/>
          </a:xfrm>
          <a:prstGeom prst="rect">
            <a:avLst/>
          </a:prstGeom>
        </p:spPr>
        <p:txBody>
          <a:bodyPr lIns="0" tIns="0" rIns="0" bIns="0" rtlCol="0" anchor="t">
            <a:spAutoFit/>
          </a:bodyPr>
          <a:lstStyle/>
          <a:p>
            <a:pPr marL="0" marR="0" lvl="0" indent="0" algn="l" defTabSz="914400" rtl="0" eaLnBrk="1" fontAlgn="auto" latinLnBrk="0" hangingPunct="1">
              <a:lnSpc>
                <a:spcPts val="4059"/>
              </a:lnSpc>
              <a:spcBef>
                <a:spcPts val="0"/>
              </a:spcBef>
              <a:spcAft>
                <a:spcPts val="0"/>
              </a:spcAft>
              <a:buClrTx/>
              <a:buSzTx/>
              <a:buFontTx/>
              <a:buNone/>
              <a:tabLst/>
              <a:defRPr/>
            </a:pPr>
            <a:r>
              <a:rPr kumimoji="0" lang="en-US" sz="2899" b="1" i="0" u="none" strike="noStrike" kern="1200" cap="none" spc="0" normalizeH="0" baseline="0" noProof="0" dirty="0">
                <a:ln>
                  <a:noFill/>
                </a:ln>
                <a:solidFill>
                  <a:prstClr val="white"/>
                </a:solidFill>
                <a:effectLst/>
                <a:uLnTx/>
                <a:uFillTx/>
                <a:latin typeface="Calibri (MS)"/>
                <a:ea typeface="Calibri (MS)"/>
                <a:cs typeface="Calibri (MS)"/>
                <a:sym typeface="Calibri (MS)"/>
              </a:rPr>
              <a:t>Resource Development</a:t>
            </a:r>
          </a:p>
        </p:txBody>
      </p:sp>
      <p:pic>
        <p:nvPicPr>
          <p:cNvPr id="14" name="Graphic 13" descr="Group of men with solid fill">
            <a:extLst>
              <a:ext uri="{FF2B5EF4-FFF2-40B4-BE49-F238E27FC236}">
                <a16:creationId xmlns:a16="http://schemas.microsoft.com/office/drawing/2014/main" id="{7E82A07C-3D75-D8FF-ADBF-21504597997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120028" y="5867391"/>
            <a:ext cx="666750" cy="666750"/>
          </a:xfrm>
          <a:prstGeom prst="rect">
            <a:avLst/>
          </a:prstGeom>
        </p:spPr>
      </p:pic>
      <p:pic>
        <p:nvPicPr>
          <p:cNvPr id="16" name="Graphic 15" descr="Hierarchy with solid fill">
            <a:extLst>
              <a:ext uri="{FF2B5EF4-FFF2-40B4-BE49-F238E27FC236}">
                <a16:creationId xmlns:a16="http://schemas.microsoft.com/office/drawing/2014/main" id="{1FE797EC-4A78-B5D7-9C1C-A0269D79BB9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101255" y="6824377"/>
            <a:ext cx="758952" cy="758952"/>
          </a:xfrm>
          <a:prstGeom prst="rect">
            <a:avLst/>
          </a:prstGeom>
        </p:spPr>
      </p:pic>
      <p:pic>
        <p:nvPicPr>
          <p:cNvPr id="17" name="Graphic 16" descr="Laptop outline">
            <a:extLst>
              <a:ext uri="{FF2B5EF4-FFF2-40B4-BE49-F238E27FC236}">
                <a16:creationId xmlns:a16="http://schemas.microsoft.com/office/drawing/2014/main" id="{D0797EA1-0610-4DD5-C6C6-CFDEB32F2DB6}"/>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101255" y="7917817"/>
            <a:ext cx="713232" cy="713232"/>
          </a:xfrm>
          <a:prstGeom prst="rect">
            <a:avLst/>
          </a:prstGeom>
        </p:spPr>
      </p:pic>
      <p:pic>
        <p:nvPicPr>
          <p:cNvPr id="18" name="Graphic 17" descr="Earth globe: Americas with solid fill">
            <a:extLst>
              <a:ext uri="{FF2B5EF4-FFF2-40B4-BE49-F238E27FC236}">
                <a16:creationId xmlns:a16="http://schemas.microsoft.com/office/drawing/2014/main" id="{46530A5E-A364-8C30-2E0D-E5E0A8B5672D}"/>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120028" y="8864211"/>
            <a:ext cx="649224" cy="649224"/>
          </a:xfrm>
          <a:prstGeom prst="rect">
            <a:avLst/>
          </a:prstGeom>
        </p:spPr>
      </p:pic>
      <p:sp>
        <p:nvSpPr>
          <p:cNvPr id="19" name="TextBox 5">
            <a:extLst>
              <a:ext uri="{FF2B5EF4-FFF2-40B4-BE49-F238E27FC236}">
                <a16:creationId xmlns:a16="http://schemas.microsoft.com/office/drawing/2014/main" id="{F9EFB793-1707-53C1-BE94-88DA243DAA6D}"/>
              </a:ext>
            </a:extLst>
          </p:cNvPr>
          <p:cNvSpPr txBox="1"/>
          <p:nvPr/>
        </p:nvSpPr>
        <p:spPr>
          <a:xfrm>
            <a:off x="2304755" y="6100037"/>
            <a:ext cx="10106488" cy="492507"/>
          </a:xfrm>
          <a:prstGeom prst="rect">
            <a:avLst/>
          </a:prstGeom>
        </p:spPr>
        <p:txBody>
          <a:bodyPr lIns="0" tIns="0" rIns="0" bIns="0" rtlCol="0" anchor="t">
            <a:spAutoFit/>
          </a:bodyPr>
          <a:lstStyle/>
          <a:p>
            <a:pPr marL="0" marR="0" lvl="0" indent="0" algn="l" defTabSz="914400" rtl="0" eaLnBrk="1" fontAlgn="auto" latinLnBrk="0" hangingPunct="1">
              <a:lnSpc>
                <a:spcPts val="4059"/>
              </a:lnSpc>
              <a:spcBef>
                <a:spcPts val="0"/>
              </a:spcBef>
              <a:spcAft>
                <a:spcPts val="0"/>
              </a:spcAft>
              <a:buClrTx/>
              <a:buSzTx/>
              <a:buFontTx/>
              <a:buNone/>
              <a:tabLst/>
              <a:defRPr/>
            </a:pPr>
            <a:r>
              <a:rPr kumimoji="0" lang="en-US" sz="2899" b="1" i="0" u="none" strike="noStrike" kern="1200" cap="none" spc="0" normalizeH="0" baseline="0" noProof="0" dirty="0">
                <a:ln>
                  <a:noFill/>
                </a:ln>
                <a:solidFill>
                  <a:prstClr val="white"/>
                </a:solidFill>
                <a:effectLst/>
                <a:uLnTx/>
                <a:uFillTx/>
                <a:latin typeface="Calibri (MS)"/>
                <a:ea typeface="Calibri (MS)"/>
                <a:cs typeface="Calibri (MS)"/>
                <a:sym typeface="Calibri (MS)"/>
              </a:rPr>
              <a:t>Member Services &amp; Translations</a:t>
            </a:r>
          </a:p>
        </p:txBody>
      </p:sp>
      <p:sp>
        <p:nvSpPr>
          <p:cNvPr id="21" name="TextBox 5">
            <a:extLst>
              <a:ext uri="{FF2B5EF4-FFF2-40B4-BE49-F238E27FC236}">
                <a16:creationId xmlns:a16="http://schemas.microsoft.com/office/drawing/2014/main" id="{B080CBC5-1C95-5350-9467-201CF48CD788}"/>
              </a:ext>
            </a:extLst>
          </p:cNvPr>
          <p:cNvSpPr txBox="1"/>
          <p:nvPr/>
        </p:nvSpPr>
        <p:spPr>
          <a:xfrm>
            <a:off x="2262084" y="7090822"/>
            <a:ext cx="10106488" cy="492507"/>
          </a:xfrm>
          <a:prstGeom prst="rect">
            <a:avLst/>
          </a:prstGeom>
        </p:spPr>
        <p:txBody>
          <a:bodyPr lIns="0" tIns="0" rIns="0" bIns="0" rtlCol="0" anchor="t">
            <a:spAutoFit/>
          </a:bodyPr>
          <a:lstStyle/>
          <a:p>
            <a:pPr marL="0" marR="0" lvl="0" indent="0" algn="l" defTabSz="914400" rtl="0" eaLnBrk="1" fontAlgn="auto" latinLnBrk="0" hangingPunct="1">
              <a:lnSpc>
                <a:spcPts val="4059"/>
              </a:lnSpc>
              <a:spcBef>
                <a:spcPts val="0"/>
              </a:spcBef>
              <a:spcAft>
                <a:spcPts val="0"/>
              </a:spcAft>
              <a:buClrTx/>
              <a:buSzTx/>
              <a:buFontTx/>
              <a:buNone/>
              <a:tabLst/>
              <a:defRPr/>
            </a:pPr>
            <a:r>
              <a:rPr kumimoji="0" lang="en-US" sz="2899" b="1" i="0" u="none" strike="noStrike" kern="1200" cap="none" spc="0" normalizeH="0" baseline="0" noProof="0" dirty="0">
                <a:ln>
                  <a:noFill/>
                </a:ln>
                <a:solidFill>
                  <a:prstClr val="white"/>
                </a:solidFill>
                <a:effectLst/>
                <a:uLnTx/>
                <a:uFillTx/>
                <a:latin typeface="Calibri (MS)"/>
                <a:ea typeface="Calibri (MS)"/>
                <a:cs typeface="Calibri (MS)"/>
                <a:sym typeface="Calibri (MS)"/>
              </a:rPr>
              <a:t>Governance &amp; Administration</a:t>
            </a:r>
          </a:p>
        </p:txBody>
      </p:sp>
      <p:sp>
        <p:nvSpPr>
          <p:cNvPr id="22" name="TextBox 5">
            <a:extLst>
              <a:ext uri="{FF2B5EF4-FFF2-40B4-BE49-F238E27FC236}">
                <a16:creationId xmlns:a16="http://schemas.microsoft.com/office/drawing/2014/main" id="{15B19053-5D8D-30AB-8003-019200D14D80}"/>
              </a:ext>
            </a:extLst>
          </p:cNvPr>
          <p:cNvSpPr txBox="1"/>
          <p:nvPr/>
        </p:nvSpPr>
        <p:spPr>
          <a:xfrm>
            <a:off x="2251732" y="8028179"/>
            <a:ext cx="10106488" cy="492507"/>
          </a:xfrm>
          <a:prstGeom prst="rect">
            <a:avLst/>
          </a:prstGeom>
        </p:spPr>
        <p:txBody>
          <a:bodyPr lIns="0" tIns="0" rIns="0" bIns="0" rtlCol="0" anchor="t">
            <a:spAutoFit/>
          </a:bodyPr>
          <a:lstStyle/>
          <a:p>
            <a:pPr marL="0" marR="0" lvl="0" indent="0" algn="l" defTabSz="914400" rtl="0" eaLnBrk="1" fontAlgn="auto" latinLnBrk="0" hangingPunct="1">
              <a:lnSpc>
                <a:spcPts val="4059"/>
              </a:lnSpc>
              <a:spcBef>
                <a:spcPts val="0"/>
              </a:spcBef>
              <a:spcAft>
                <a:spcPts val="0"/>
              </a:spcAft>
              <a:buClrTx/>
              <a:buSzTx/>
              <a:buFontTx/>
              <a:buNone/>
              <a:tabLst/>
              <a:defRPr/>
            </a:pPr>
            <a:r>
              <a:rPr kumimoji="0" lang="en-US" sz="2899" b="1" i="0" u="none" strike="noStrike" kern="1200" cap="none" spc="0" normalizeH="0" baseline="0" noProof="0" dirty="0">
                <a:ln>
                  <a:noFill/>
                </a:ln>
                <a:solidFill>
                  <a:prstClr val="white"/>
                </a:solidFill>
                <a:effectLst/>
                <a:uLnTx/>
                <a:uFillTx/>
                <a:latin typeface="Calibri (MS)"/>
                <a:ea typeface="Calibri (MS)"/>
                <a:cs typeface="Calibri (MS)"/>
                <a:sym typeface="Calibri (MS)"/>
              </a:rPr>
              <a:t>Technology</a:t>
            </a:r>
          </a:p>
        </p:txBody>
      </p:sp>
      <p:sp>
        <p:nvSpPr>
          <p:cNvPr id="23" name="TextBox 5">
            <a:extLst>
              <a:ext uri="{FF2B5EF4-FFF2-40B4-BE49-F238E27FC236}">
                <a16:creationId xmlns:a16="http://schemas.microsoft.com/office/drawing/2014/main" id="{7C02BD8C-66A2-01EB-CD2B-F75964ECB8A6}"/>
              </a:ext>
            </a:extLst>
          </p:cNvPr>
          <p:cNvSpPr txBox="1"/>
          <p:nvPr/>
        </p:nvSpPr>
        <p:spPr>
          <a:xfrm>
            <a:off x="2262084" y="8912167"/>
            <a:ext cx="10106488" cy="492507"/>
          </a:xfrm>
          <a:prstGeom prst="rect">
            <a:avLst/>
          </a:prstGeom>
        </p:spPr>
        <p:txBody>
          <a:bodyPr lIns="0" tIns="0" rIns="0" bIns="0" rtlCol="0" anchor="t">
            <a:spAutoFit/>
          </a:bodyPr>
          <a:lstStyle/>
          <a:p>
            <a:pPr marL="0" marR="0" lvl="0" indent="0" algn="l" defTabSz="914400" rtl="0" eaLnBrk="1" fontAlgn="auto" latinLnBrk="0" hangingPunct="1">
              <a:lnSpc>
                <a:spcPts val="4059"/>
              </a:lnSpc>
              <a:spcBef>
                <a:spcPts val="0"/>
              </a:spcBef>
              <a:spcAft>
                <a:spcPts val="0"/>
              </a:spcAft>
              <a:buClrTx/>
              <a:buSzTx/>
              <a:buFontTx/>
              <a:buNone/>
              <a:tabLst/>
              <a:defRPr/>
            </a:pPr>
            <a:r>
              <a:rPr kumimoji="0" lang="en-US" sz="2899" b="1" i="0" u="none" strike="noStrike" kern="1200" cap="none" spc="0" normalizeH="0" baseline="0" noProof="0" dirty="0">
                <a:ln>
                  <a:noFill/>
                </a:ln>
                <a:solidFill>
                  <a:prstClr val="white"/>
                </a:solidFill>
                <a:effectLst/>
                <a:uLnTx/>
                <a:uFillTx/>
                <a:latin typeface="Calibri (MS)"/>
                <a:ea typeface="Calibri (MS)"/>
                <a:cs typeface="Calibri (MS)"/>
                <a:sym typeface="Calibri (MS)"/>
              </a:rPr>
              <a:t>International Partnerships</a:t>
            </a:r>
          </a:p>
        </p:txBody>
      </p:sp>
    </p:spTree>
    <p:extLst>
      <p:ext uri="{BB962C8B-B14F-4D97-AF65-F5344CB8AC3E}">
        <p14:creationId xmlns:p14="http://schemas.microsoft.com/office/powerpoint/2010/main" val="143982613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2">
            <a:extLst>
              <a:ext uri="{FF2B5EF4-FFF2-40B4-BE49-F238E27FC236}">
                <a16:creationId xmlns:a16="http://schemas.microsoft.com/office/drawing/2014/main" id="{342601F2-6756-AA31-E3B9-9A783208636E}"/>
              </a:ext>
            </a:extLst>
          </p:cNvPr>
          <p:cNvGrpSpPr/>
          <p:nvPr/>
        </p:nvGrpSpPr>
        <p:grpSpPr>
          <a:xfrm rot="-10800000">
            <a:off x="-376404" y="5676901"/>
            <a:ext cx="18865637" cy="5547688"/>
            <a:chOff x="0" y="0"/>
            <a:chExt cx="3804182" cy="1426105"/>
          </a:xfrm>
        </p:grpSpPr>
        <p:sp>
          <p:nvSpPr>
            <p:cNvPr id="16" name="Freeform 3">
              <a:extLst>
                <a:ext uri="{FF2B5EF4-FFF2-40B4-BE49-F238E27FC236}">
                  <a16:creationId xmlns:a16="http://schemas.microsoft.com/office/drawing/2014/main" id="{9A34A67A-06CF-AA8F-D6A3-D9236497B8FE}"/>
                </a:ext>
              </a:extLst>
            </p:cNvPr>
            <p:cNvSpPr/>
            <p:nvPr/>
          </p:nvSpPr>
          <p:spPr>
            <a:xfrm>
              <a:off x="0" y="0"/>
              <a:ext cx="3804182" cy="1391465"/>
            </a:xfrm>
            <a:custGeom>
              <a:avLst/>
              <a:gdLst/>
              <a:ahLst/>
              <a:cxnLst/>
              <a:rect l="l" t="t" r="r" b="b"/>
              <a:pathLst>
                <a:path w="3804182" h="1391465">
                  <a:moveTo>
                    <a:pt x="3796327" y="0"/>
                  </a:moveTo>
                  <a:lnTo>
                    <a:pt x="7855" y="0"/>
                  </a:lnTo>
                  <a:cubicBezTo>
                    <a:pt x="5772" y="0"/>
                    <a:pt x="3774" y="828"/>
                    <a:pt x="2301" y="2301"/>
                  </a:cubicBezTo>
                  <a:cubicBezTo>
                    <a:pt x="828" y="3774"/>
                    <a:pt x="0" y="5772"/>
                    <a:pt x="0" y="7855"/>
                  </a:cubicBezTo>
                  <a:lnTo>
                    <a:pt x="0" y="1279302"/>
                  </a:lnTo>
                  <a:cubicBezTo>
                    <a:pt x="202350" y="1390082"/>
                    <a:pt x="849870" y="1463218"/>
                    <a:pt x="1821147" y="1279302"/>
                  </a:cubicBezTo>
                  <a:cubicBezTo>
                    <a:pt x="2792433" y="1013423"/>
                    <a:pt x="3547873" y="1168518"/>
                    <a:pt x="3804182" y="1279302"/>
                  </a:cubicBezTo>
                  <a:lnTo>
                    <a:pt x="3804182" y="7855"/>
                  </a:lnTo>
                  <a:cubicBezTo>
                    <a:pt x="3804182" y="5772"/>
                    <a:pt x="3803355" y="3774"/>
                    <a:pt x="3801882" y="2301"/>
                  </a:cubicBezTo>
                  <a:cubicBezTo>
                    <a:pt x="3800408" y="828"/>
                    <a:pt x="3798410" y="0"/>
                    <a:pt x="3796327" y="0"/>
                  </a:cubicBezTo>
                  <a:close/>
                </a:path>
              </a:pathLst>
            </a:custGeom>
            <a:gradFill rotWithShape="1">
              <a:gsLst>
                <a:gs pos="0">
                  <a:srgbClr val="6599D1">
                    <a:alpha val="100000"/>
                  </a:srgbClr>
                </a:gs>
                <a:gs pos="100000">
                  <a:srgbClr val="DB5E5B">
                    <a:alpha val="100000"/>
                  </a:srgbClr>
                </a:gs>
              </a:gsLst>
              <a:lin ang="0"/>
            </a:gra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TextBox 4">
              <a:extLst>
                <a:ext uri="{FF2B5EF4-FFF2-40B4-BE49-F238E27FC236}">
                  <a16:creationId xmlns:a16="http://schemas.microsoft.com/office/drawing/2014/main" id="{B8B9487D-3C52-C68A-9D1C-D0C2F72EDEB0}"/>
                </a:ext>
              </a:extLst>
            </p:cNvPr>
            <p:cNvSpPr txBox="1"/>
            <p:nvPr/>
          </p:nvSpPr>
          <p:spPr>
            <a:xfrm>
              <a:off x="0" y="-66675"/>
              <a:ext cx="3804182" cy="1187186"/>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p:cNvSpPr/>
          <p:nvPr/>
        </p:nvSpPr>
        <p:spPr>
          <a:xfrm>
            <a:off x="823612" y="4827093"/>
            <a:ext cx="2795809" cy="2795809"/>
          </a:xfrm>
          <a:custGeom>
            <a:avLst/>
            <a:gdLst/>
            <a:ahLst/>
            <a:cxnLst/>
            <a:rect l="l" t="t" r="r" b="b"/>
            <a:pathLst>
              <a:path w="2795809" h="2795809">
                <a:moveTo>
                  <a:pt x="0" y="0"/>
                </a:moveTo>
                <a:lnTo>
                  <a:pt x="2795809" y="0"/>
                </a:lnTo>
                <a:lnTo>
                  <a:pt x="2795809" y="2795809"/>
                </a:lnTo>
                <a:lnTo>
                  <a:pt x="0" y="27958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4362899" y="4715840"/>
            <a:ext cx="2795809" cy="2795809"/>
          </a:xfrm>
          <a:custGeom>
            <a:avLst/>
            <a:gdLst/>
            <a:ahLst/>
            <a:cxnLst/>
            <a:rect l="l" t="t" r="r" b="b"/>
            <a:pathLst>
              <a:path w="2795809" h="2795809">
                <a:moveTo>
                  <a:pt x="0" y="0"/>
                </a:moveTo>
                <a:lnTo>
                  <a:pt x="2795809" y="0"/>
                </a:lnTo>
                <a:lnTo>
                  <a:pt x="2795809" y="2795809"/>
                </a:lnTo>
                <a:lnTo>
                  <a:pt x="0" y="27958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Freeform 7"/>
          <p:cNvSpPr/>
          <p:nvPr/>
        </p:nvSpPr>
        <p:spPr>
          <a:xfrm>
            <a:off x="7936822" y="4694284"/>
            <a:ext cx="2795809" cy="2795809"/>
          </a:xfrm>
          <a:custGeom>
            <a:avLst/>
            <a:gdLst/>
            <a:ahLst/>
            <a:cxnLst/>
            <a:rect l="l" t="t" r="r" b="b"/>
            <a:pathLst>
              <a:path w="2795809" h="2795809">
                <a:moveTo>
                  <a:pt x="0" y="0"/>
                </a:moveTo>
                <a:lnTo>
                  <a:pt x="2795809" y="0"/>
                </a:lnTo>
                <a:lnTo>
                  <a:pt x="2795809" y="2795809"/>
                </a:lnTo>
                <a:lnTo>
                  <a:pt x="0" y="27958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8482605" y="5223747"/>
            <a:ext cx="1600786" cy="1621422"/>
          </a:xfrm>
          <a:custGeom>
            <a:avLst/>
            <a:gdLst/>
            <a:ahLst/>
            <a:cxnLst/>
            <a:rect l="l" t="t" r="r" b="b"/>
            <a:pathLst>
              <a:path w="1600786" h="1621422">
                <a:moveTo>
                  <a:pt x="0" y="0"/>
                </a:moveTo>
                <a:lnTo>
                  <a:pt x="1600786" y="0"/>
                </a:lnTo>
                <a:lnTo>
                  <a:pt x="1600786" y="1621422"/>
                </a:lnTo>
                <a:lnTo>
                  <a:pt x="0" y="1621422"/>
                </a:lnTo>
                <a:lnTo>
                  <a:pt x="0" y="0"/>
                </a:lnTo>
                <a:close/>
              </a:path>
            </a:pathLst>
          </a:custGeom>
          <a:blipFill>
            <a:blip>
              <a:extLst>
                <a:ext uri="{96DAC541-7B7A-43D3-8B79-37D633B846F1}">
                  <asvg:svgBlip xmlns:asvg="http://schemas.microsoft.com/office/drawing/2016/SVG/main" r:embed="rId4"/>
                </a:ext>
              </a:extLst>
            </a:blip>
            <a:stretch>
              <a:fillRect l="-52" r="-5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a:off x="1572337" y="5471737"/>
            <a:ext cx="1479049" cy="1479049"/>
          </a:xfrm>
          <a:custGeom>
            <a:avLst/>
            <a:gdLst/>
            <a:ahLst/>
            <a:cxnLst/>
            <a:rect l="l" t="t" r="r" b="b"/>
            <a:pathLst>
              <a:path w="1479049" h="1479049">
                <a:moveTo>
                  <a:pt x="0" y="0"/>
                </a:moveTo>
                <a:lnTo>
                  <a:pt x="1479049" y="0"/>
                </a:lnTo>
                <a:lnTo>
                  <a:pt x="1479049" y="1479049"/>
                </a:lnTo>
                <a:lnTo>
                  <a:pt x="0" y="147904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Freeform 10"/>
          <p:cNvSpPr/>
          <p:nvPr/>
        </p:nvSpPr>
        <p:spPr>
          <a:xfrm>
            <a:off x="4980976" y="5249765"/>
            <a:ext cx="1595495" cy="1569387"/>
          </a:xfrm>
          <a:custGeom>
            <a:avLst/>
            <a:gdLst/>
            <a:ahLst/>
            <a:cxnLst/>
            <a:rect l="l" t="t" r="r" b="b"/>
            <a:pathLst>
              <a:path w="1595495" h="1569387">
                <a:moveTo>
                  <a:pt x="0" y="0"/>
                </a:moveTo>
                <a:lnTo>
                  <a:pt x="1595496" y="0"/>
                </a:lnTo>
                <a:lnTo>
                  <a:pt x="1595496" y="1569387"/>
                </a:lnTo>
                <a:lnTo>
                  <a:pt x="0" y="156938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p:cNvSpPr txBox="1"/>
          <p:nvPr/>
        </p:nvSpPr>
        <p:spPr>
          <a:xfrm>
            <a:off x="695448" y="7802034"/>
            <a:ext cx="3052136" cy="931024"/>
          </a:xfrm>
          <a:prstGeom prst="rect">
            <a:avLst/>
          </a:prstGeom>
        </p:spPr>
        <p:txBody>
          <a:bodyPr wrap="square" lIns="0" tIns="0" rIns="0" bIns="0" rtlCol="0" anchor="t">
            <a:spAutoFit/>
          </a:bodyPr>
          <a:lstStyle/>
          <a:p>
            <a:pPr marL="0" marR="0" lvl="0" indent="0" algn="ctr" defTabSz="914400" rtl="0" eaLnBrk="1" fontAlgn="auto" latinLnBrk="0" hangingPunct="1">
              <a:lnSpc>
                <a:spcPts val="3636"/>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libri (MS) Bold"/>
                <a:ea typeface="Calibri (MS) Bold"/>
                <a:cs typeface="Calibri (MS) Bold"/>
                <a:sym typeface="Calibri (MS) Bold"/>
              </a:rPr>
              <a:t>Local and Global Impact</a:t>
            </a:r>
          </a:p>
        </p:txBody>
      </p:sp>
      <p:sp>
        <p:nvSpPr>
          <p:cNvPr id="12" name="TextBox 12"/>
          <p:cNvSpPr txBox="1"/>
          <p:nvPr/>
        </p:nvSpPr>
        <p:spPr>
          <a:xfrm>
            <a:off x="8072760" y="7680923"/>
            <a:ext cx="2503251" cy="923330"/>
          </a:xfrm>
          <a:prstGeom prst="rect">
            <a:avLst/>
          </a:prstGeom>
        </p:spPr>
        <p:txBody>
          <a:bodyPr lIns="0" tIns="0" rIns="0" bIns="0" rtlCol="0" anchor="t">
            <a:spAutoFit/>
          </a:bodyPr>
          <a:lstStyle/>
          <a:p>
            <a:pPr marL="0" marR="0" lvl="0" indent="0" algn="ctr" defTabSz="914400" rtl="0" eaLnBrk="1" fontAlgn="auto" latinLnBrk="0" hangingPunct="1">
              <a:lnSpc>
                <a:spcPts val="3636"/>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libri (MS) Bold"/>
                <a:ea typeface="Calibri (MS) Bold"/>
                <a:cs typeface="Calibri (MS) Bold"/>
                <a:sym typeface="Calibri (MS) Bold"/>
              </a:rPr>
              <a:t>Individual and Club Support</a:t>
            </a:r>
          </a:p>
        </p:txBody>
      </p:sp>
      <p:sp>
        <p:nvSpPr>
          <p:cNvPr id="13" name="TextBox 13"/>
          <p:cNvSpPr txBox="1"/>
          <p:nvPr/>
        </p:nvSpPr>
        <p:spPr>
          <a:xfrm>
            <a:off x="3967049" y="7694785"/>
            <a:ext cx="3485122" cy="931024"/>
          </a:xfrm>
          <a:prstGeom prst="rect">
            <a:avLst/>
          </a:prstGeom>
        </p:spPr>
        <p:txBody>
          <a:bodyPr wrap="square" lIns="0" tIns="0" rIns="0" bIns="0" rtlCol="0" anchor="t">
            <a:spAutoFit/>
          </a:bodyPr>
          <a:lstStyle/>
          <a:p>
            <a:pPr marL="0" marR="0" lvl="0" indent="0" algn="ctr" defTabSz="914400" rtl="0" eaLnBrk="1" fontAlgn="auto" latinLnBrk="0" hangingPunct="1">
              <a:lnSpc>
                <a:spcPts val="3636"/>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libri (MS) Bold"/>
                <a:ea typeface="Calibri (MS) Bold"/>
                <a:cs typeface="Calibri (MS) Bold"/>
                <a:sym typeface="Calibri (MS) Bold"/>
              </a:rPr>
              <a:t>Club and Region Fundraising</a:t>
            </a:r>
          </a:p>
        </p:txBody>
      </p:sp>
      <p:sp>
        <p:nvSpPr>
          <p:cNvPr id="18" name="Freeform 18"/>
          <p:cNvSpPr/>
          <p:nvPr/>
        </p:nvSpPr>
        <p:spPr>
          <a:xfrm>
            <a:off x="15274279" y="9524224"/>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7"/>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7">
            <a:extLst>
              <a:ext uri="{FF2B5EF4-FFF2-40B4-BE49-F238E27FC236}">
                <a16:creationId xmlns:a16="http://schemas.microsoft.com/office/drawing/2014/main" id="{5B1FCA0D-743B-C614-BEC8-DA8182858CB1}"/>
              </a:ext>
            </a:extLst>
          </p:cNvPr>
          <p:cNvSpPr/>
          <p:nvPr/>
        </p:nvSpPr>
        <p:spPr>
          <a:xfrm>
            <a:off x="11570811" y="4715840"/>
            <a:ext cx="2795809" cy="2795809"/>
          </a:xfrm>
          <a:custGeom>
            <a:avLst/>
            <a:gdLst/>
            <a:ahLst/>
            <a:cxnLst/>
            <a:rect l="l" t="t" r="r" b="b"/>
            <a:pathLst>
              <a:path w="2795809" h="2795809">
                <a:moveTo>
                  <a:pt x="0" y="0"/>
                </a:moveTo>
                <a:lnTo>
                  <a:pt x="2795809" y="0"/>
                </a:lnTo>
                <a:lnTo>
                  <a:pt x="2795809" y="2795809"/>
                </a:lnTo>
                <a:lnTo>
                  <a:pt x="0" y="27958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0" name="Freeform 7">
            <a:extLst>
              <a:ext uri="{FF2B5EF4-FFF2-40B4-BE49-F238E27FC236}">
                <a16:creationId xmlns:a16="http://schemas.microsoft.com/office/drawing/2014/main" id="{49D7C26E-77AD-EDE1-015F-06A7501700C7}"/>
              </a:ext>
            </a:extLst>
          </p:cNvPr>
          <p:cNvSpPr/>
          <p:nvPr/>
        </p:nvSpPr>
        <p:spPr>
          <a:xfrm>
            <a:off x="15011400" y="4686300"/>
            <a:ext cx="2795809" cy="2795809"/>
          </a:xfrm>
          <a:custGeom>
            <a:avLst/>
            <a:gdLst/>
            <a:ahLst/>
            <a:cxnLst/>
            <a:rect l="l" t="t" r="r" b="b"/>
            <a:pathLst>
              <a:path w="2795809" h="2795809">
                <a:moveTo>
                  <a:pt x="0" y="0"/>
                </a:moveTo>
                <a:lnTo>
                  <a:pt x="2795809" y="0"/>
                </a:lnTo>
                <a:lnTo>
                  <a:pt x="2795809" y="2795809"/>
                </a:lnTo>
                <a:lnTo>
                  <a:pt x="0" y="27958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1" name="TextBox 12">
            <a:extLst>
              <a:ext uri="{FF2B5EF4-FFF2-40B4-BE49-F238E27FC236}">
                <a16:creationId xmlns:a16="http://schemas.microsoft.com/office/drawing/2014/main" id="{BD9C5E49-65E8-AE92-A4F4-B8AFF3774F1D}"/>
              </a:ext>
            </a:extLst>
          </p:cNvPr>
          <p:cNvSpPr txBox="1"/>
          <p:nvPr/>
        </p:nvSpPr>
        <p:spPr>
          <a:xfrm>
            <a:off x="11350159" y="7802034"/>
            <a:ext cx="3399532" cy="441018"/>
          </a:xfrm>
          <a:prstGeom prst="rect">
            <a:avLst/>
          </a:prstGeom>
        </p:spPr>
        <p:txBody>
          <a:bodyPr wrap="square" lIns="0" tIns="0" rIns="0" bIns="0" rtlCol="0" anchor="t">
            <a:spAutoFit/>
          </a:bodyPr>
          <a:lstStyle/>
          <a:p>
            <a:pPr marL="0" marR="0" lvl="0" indent="0" algn="ctr" defTabSz="914400" rtl="0" eaLnBrk="1" fontAlgn="auto" latinLnBrk="0" hangingPunct="1">
              <a:lnSpc>
                <a:spcPts val="3636"/>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libri (MS) Bold"/>
                <a:ea typeface="Calibri (MS) Bold"/>
                <a:cs typeface="Calibri (MS) Bold"/>
                <a:sym typeface="Calibri (MS) Bold"/>
              </a:rPr>
              <a:t>LiveYourDream.org</a:t>
            </a:r>
          </a:p>
        </p:txBody>
      </p:sp>
      <p:sp>
        <p:nvSpPr>
          <p:cNvPr id="22" name="TextBox 12">
            <a:extLst>
              <a:ext uri="{FF2B5EF4-FFF2-40B4-BE49-F238E27FC236}">
                <a16:creationId xmlns:a16="http://schemas.microsoft.com/office/drawing/2014/main" id="{290A776A-70CA-8BAB-FF42-17FBF70A1294}"/>
              </a:ext>
            </a:extLst>
          </p:cNvPr>
          <p:cNvSpPr txBox="1"/>
          <p:nvPr/>
        </p:nvSpPr>
        <p:spPr>
          <a:xfrm>
            <a:off x="15163800" y="7667231"/>
            <a:ext cx="2503251" cy="1384995"/>
          </a:xfrm>
          <a:prstGeom prst="rect">
            <a:avLst/>
          </a:prstGeom>
        </p:spPr>
        <p:txBody>
          <a:bodyPr lIns="0" tIns="0" rIns="0" bIns="0" rtlCol="0" anchor="t">
            <a:spAutoFit/>
          </a:bodyPr>
          <a:lstStyle/>
          <a:p>
            <a:pPr marL="0" marR="0" lvl="0" indent="0" algn="ctr" defTabSz="914400" rtl="0" eaLnBrk="1" fontAlgn="auto" latinLnBrk="0" hangingPunct="1">
              <a:lnSpc>
                <a:spcPts val="3636"/>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libri (MS) Bold"/>
                <a:ea typeface="Calibri (MS) Bold"/>
                <a:cs typeface="Calibri (MS) Bold"/>
                <a:sym typeface="Calibri (MS) Bold"/>
              </a:rPr>
              <a:t>Corporate and Foundation Support</a:t>
            </a:r>
          </a:p>
        </p:txBody>
      </p:sp>
      <p:sp>
        <p:nvSpPr>
          <p:cNvPr id="23" name="Freeform 27">
            <a:extLst>
              <a:ext uri="{FF2B5EF4-FFF2-40B4-BE49-F238E27FC236}">
                <a16:creationId xmlns:a16="http://schemas.microsoft.com/office/drawing/2014/main" id="{2D42B0E1-AE9D-E575-217C-7A0657BC82E5}"/>
              </a:ext>
            </a:extLst>
          </p:cNvPr>
          <p:cNvSpPr/>
          <p:nvPr/>
        </p:nvSpPr>
        <p:spPr>
          <a:xfrm>
            <a:off x="15617984" y="5407965"/>
            <a:ext cx="1628040" cy="1404656"/>
          </a:xfrm>
          <a:custGeom>
            <a:avLst/>
            <a:gdLst/>
            <a:ahLst/>
            <a:cxnLst/>
            <a:rect l="l" t="t" r="r" b="b"/>
            <a:pathLst>
              <a:path w="1148191" h="989531">
                <a:moveTo>
                  <a:pt x="0" y="0"/>
                </a:moveTo>
                <a:lnTo>
                  <a:pt x="1148190" y="0"/>
                </a:lnTo>
                <a:lnTo>
                  <a:pt x="1148190" y="989532"/>
                </a:lnTo>
                <a:lnTo>
                  <a:pt x="0" y="989532"/>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Freeform 44">
            <a:extLst>
              <a:ext uri="{FF2B5EF4-FFF2-40B4-BE49-F238E27FC236}">
                <a16:creationId xmlns:a16="http://schemas.microsoft.com/office/drawing/2014/main" id="{9A8DBAB7-7085-F5BB-6708-5A5A9BEE261D}"/>
              </a:ext>
            </a:extLst>
          </p:cNvPr>
          <p:cNvSpPr/>
          <p:nvPr/>
        </p:nvSpPr>
        <p:spPr>
          <a:xfrm>
            <a:off x="12249825" y="5458490"/>
            <a:ext cx="1600200" cy="1219200"/>
          </a:xfrm>
          <a:custGeom>
            <a:avLst/>
            <a:gdLst/>
            <a:ahLst/>
            <a:cxnLst/>
            <a:rect l="l" t="t" r="r" b="b"/>
            <a:pathLst>
              <a:path w="1139309" h="880375">
                <a:moveTo>
                  <a:pt x="0" y="0"/>
                </a:moveTo>
                <a:lnTo>
                  <a:pt x="1139309" y="0"/>
                </a:lnTo>
                <a:lnTo>
                  <a:pt x="1139309" y="880375"/>
                </a:lnTo>
                <a:lnTo>
                  <a:pt x="0" y="880375"/>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7">
            <a:extLst>
              <a:ext uri="{FF2B5EF4-FFF2-40B4-BE49-F238E27FC236}">
                <a16:creationId xmlns:a16="http://schemas.microsoft.com/office/drawing/2014/main" id="{9F29C9E0-6CD7-674F-0121-8F9A0769EAFD}"/>
              </a:ext>
            </a:extLst>
          </p:cNvPr>
          <p:cNvSpPr txBox="1"/>
          <p:nvPr/>
        </p:nvSpPr>
        <p:spPr>
          <a:xfrm>
            <a:off x="805190" y="2129101"/>
            <a:ext cx="13639800" cy="1000274"/>
          </a:xfrm>
          <a:prstGeom prst="rect">
            <a:avLst/>
          </a:prstGeom>
        </p:spPr>
        <p:txBody>
          <a:bodyPr wrap="square" lIns="0" tIns="0" rIns="0" bIns="0" rtlCol="0" anchor="t">
            <a:spAutoFit/>
          </a:bodyPr>
          <a:lstStyle/>
          <a:p>
            <a:pPr marL="0" marR="0" lvl="0" indent="0" algn="ctr" defTabSz="914400" rtl="0" eaLnBrk="1" fontAlgn="auto" latinLnBrk="0" hangingPunct="1">
              <a:lnSpc>
                <a:spcPts val="7799"/>
              </a:lnSpc>
              <a:spcBef>
                <a:spcPts val="0"/>
              </a:spcBef>
              <a:spcAft>
                <a:spcPts val="0"/>
              </a:spcAft>
              <a:buClrTx/>
              <a:buSzTx/>
              <a:buFontTx/>
              <a:buNone/>
              <a:tabLst/>
              <a:defRPr/>
            </a:pPr>
            <a:r>
              <a:rPr kumimoji="0" lang="en-US" sz="6500" b="0" i="0" u="none" strike="noStrike" kern="1200" cap="none" spc="0" normalizeH="0" baseline="0" noProof="0" dirty="0">
                <a:ln>
                  <a:noFill/>
                </a:ln>
                <a:solidFill>
                  <a:srgbClr val="9674A5"/>
                </a:solidFill>
                <a:effectLst/>
                <a:uLnTx/>
                <a:uFillTx/>
                <a:latin typeface="Effra"/>
                <a:ea typeface="Effra"/>
                <a:cs typeface="Effra"/>
                <a:sym typeface="Effra"/>
              </a:rPr>
              <a:t>Your Involvement in Today’s Impact</a:t>
            </a:r>
          </a:p>
        </p:txBody>
      </p:sp>
    </p:spTree>
    <p:extLst>
      <p:ext uri="{BB962C8B-B14F-4D97-AF65-F5344CB8AC3E}">
        <p14:creationId xmlns:p14="http://schemas.microsoft.com/office/powerpoint/2010/main" val="416054808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8A9F1-2D5C-937B-8891-0A73E92476A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DBBA0D4-B6BF-C4A6-CE5A-55EC93D76D63}"/>
              </a:ext>
            </a:extLst>
          </p:cNvPr>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3"/>
                </a:ext>
              </a:extLst>
            </a:blip>
            <a:stretch>
              <a:fillRect l="-151" r="-15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a:extLst>
              <a:ext uri="{FF2B5EF4-FFF2-40B4-BE49-F238E27FC236}">
                <a16:creationId xmlns:a16="http://schemas.microsoft.com/office/drawing/2014/main" id="{042EFFCF-3C63-6947-73B5-1C4CA52E21BA}"/>
              </a:ext>
            </a:extLst>
          </p:cNvPr>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a:extLst>
              <a:ext uri="{FF2B5EF4-FFF2-40B4-BE49-F238E27FC236}">
                <a16:creationId xmlns:a16="http://schemas.microsoft.com/office/drawing/2014/main" id="{3C449285-4F9C-88D3-F449-6E0919E6DE18}"/>
              </a:ext>
            </a:extLst>
          </p:cNvPr>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9">
            <a:extLst>
              <a:ext uri="{FF2B5EF4-FFF2-40B4-BE49-F238E27FC236}">
                <a16:creationId xmlns:a16="http://schemas.microsoft.com/office/drawing/2014/main" id="{2E8CDCCF-1DEF-D36C-29A4-12D39C7D6BC6}"/>
              </a:ext>
            </a:extLst>
          </p:cNvPr>
          <p:cNvSpPr txBox="1"/>
          <p:nvPr/>
        </p:nvSpPr>
        <p:spPr>
          <a:xfrm>
            <a:off x="858313" y="1550855"/>
            <a:ext cx="7695916" cy="2000548"/>
          </a:xfrm>
          <a:prstGeom prst="rect">
            <a:avLst/>
          </a:prstGeom>
        </p:spPr>
        <p:txBody>
          <a:bodyPr wrap="square" lIns="0" tIns="0" rIns="0" bIns="0" rtlCol="0" anchor="t">
            <a:spAutoFit/>
          </a:bodyPr>
          <a:lstStyle/>
          <a:p>
            <a:pPr marL="0" marR="0" lvl="0" indent="0" defTabSz="914400" rtl="0" eaLnBrk="1" fontAlgn="auto" latinLnBrk="0" hangingPunct="1">
              <a:lnSpc>
                <a:spcPts val="7799"/>
              </a:lnSpc>
              <a:spcBef>
                <a:spcPts val="0"/>
              </a:spcBef>
              <a:spcAft>
                <a:spcPts val="0"/>
              </a:spcAft>
              <a:buClrTx/>
              <a:buSzTx/>
              <a:buFontTx/>
              <a:buNone/>
              <a:tabLst/>
              <a:defRPr/>
            </a:pPr>
            <a:r>
              <a:rPr kumimoji="0" lang="en-US" sz="6500" b="0" i="0" u="none" strike="noStrike" kern="1200" cap="none" spc="0" normalizeH="0" baseline="0" noProof="0" dirty="0">
                <a:ln>
                  <a:noFill/>
                </a:ln>
                <a:solidFill>
                  <a:srgbClr val="9674A5"/>
                </a:solidFill>
                <a:effectLst/>
                <a:uLnTx/>
                <a:uFillTx/>
                <a:latin typeface="Effra"/>
                <a:ea typeface="Effra"/>
                <a:cs typeface="Effra"/>
                <a:sym typeface="Effra"/>
              </a:rPr>
              <a:t>Feeling Comfortable Fundraising</a:t>
            </a:r>
          </a:p>
        </p:txBody>
      </p:sp>
      <p:sp>
        <p:nvSpPr>
          <p:cNvPr id="5" name="TextBox 4">
            <a:extLst>
              <a:ext uri="{FF2B5EF4-FFF2-40B4-BE49-F238E27FC236}">
                <a16:creationId xmlns:a16="http://schemas.microsoft.com/office/drawing/2014/main" id="{80FA9497-4042-B410-25EE-EDC4057C18BE}"/>
              </a:ext>
            </a:extLst>
          </p:cNvPr>
          <p:cNvSpPr txBox="1"/>
          <p:nvPr/>
        </p:nvSpPr>
        <p:spPr>
          <a:xfrm>
            <a:off x="1936966" y="4385634"/>
            <a:ext cx="9753600"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Asking for money is not the only way you can be an active part of the fundraising process</a:t>
            </a:r>
            <a:endParaRPr kumimoji="0" lang="en-US" sz="3200" b="0" i="0" u="none" strike="noStrike" kern="1200" cap="none" spc="0" normalizeH="0" baseline="0" noProof="0" dirty="0">
              <a:ln>
                <a:noFill/>
              </a:ln>
              <a:solidFill>
                <a:prstClr val="black"/>
              </a:solidFill>
              <a:effectLst/>
              <a:uLnTx/>
              <a:uFillTx/>
              <a:latin typeface="Calibri"/>
              <a:ea typeface="Calibri"/>
              <a:cs typeface="Calibri"/>
            </a:endParaRPr>
          </a:p>
        </p:txBody>
      </p:sp>
      <p:sp>
        <p:nvSpPr>
          <p:cNvPr id="14" name="Freeform 22">
            <a:extLst>
              <a:ext uri="{FF2B5EF4-FFF2-40B4-BE49-F238E27FC236}">
                <a16:creationId xmlns:a16="http://schemas.microsoft.com/office/drawing/2014/main" id="{7F18A275-5DDA-F0D1-C283-DBE646CA123F}"/>
              </a:ext>
            </a:extLst>
          </p:cNvPr>
          <p:cNvSpPr/>
          <p:nvPr/>
        </p:nvSpPr>
        <p:spPr>
          <a:xfrm rot="5400000">
            <a:off x="1073992" y="4696278"/>
            <a:ext cx="425684" cy="38279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chemeClr val="tx2">
              <a:lumMod val="40000"/>
              <a:lumOff val="6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5" name="Group 2">
            <a:extLst>
              <a:ext uri="{FF2B5EF4-FFF2-40B4-BE49-F238E27FC236}">
                <a16:creationId xmlns:a16="http://schemas.microsoft.com/office/drawing/2014/main" id="{BF5682A9-5A46-198D-725E-D570A870117A}"/>
              </a:ext>
            </a:extLst>
          </p:cNvPr>
          <p:cNvGrpSpPr/>
          <p:nvPr/>
        </p:nvGrpSpPr>
        <p:grpSpPr>
          <a:xfrm rot="5400000">
            <a:off x="1042342" y="5928555"/>
            <a:ext cx="500647" cy="438066"/>
            <a:chOff x="0" y="0"/>
            <a:chExt cx="812800" cy="711200"/>
          </a:xfrm>
        </p:grpSpPr>
        <p:sp>
          <p:nvSpPr>
            <p:cNvPr id="16" name="Freeform 3">
              <a:extLst>
                <a:ext uri="{FF2B5EF4-FFF2-40B4-BE49-F238E27FC236}">
                  <a16:creationId xmlns:a16="http://schemas.microsoft.com/office/drawing/2014/main" id="{9D999ABD-CB57-D566-40C1-AED4051E72FF}"/>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TextBox 4">
              <a:extLst>
                <a:ext uri="{FF2B5EF4-FFF2-40B4-BE49-F238E27FC236}">
                  <a16:creationId xmlns:a16="http://schemas.microsoft.com/office/drawing/2014/main" id="{D038A553-5111-3BC6-ECD2-A786F225CC5F}"/>
                </a:ext>
              </a:extLst>
            </p:cNvPr>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8" name="Group 18">
            <a:extLst>
              <a:ext uri="{FF2B5EF4-FFF2-40B4-BE49-F238E27FC236}">
                <a16:creationId xmlns:a16="http://schemas.microsoft.com/office/drawing/2014/main" id="{C1187010-C073-4405-26A7-3629328AC918}"/>
              </a:ext>
            </a:extLst>
          </p:cNvPr>
          <p:cNvGrpSpPr/>
          <p:nvPr/>
        </p:nvGrpSpPr>
        <p:grpSpPr>
          <a:xfrm rot="5400000">
            <a:off x="1099056" y="7096137"/>
            <a:ext cx="500647" cy="438066"/>
            <a:chOff x="0" y="0"/>
            <a:chExt cx="812800" cy="711200"/>
          </a:xfrm>
        </p:grpSpPr>
        <p:sp>
          <p:nvSpPr>
            <p:cNvPr id="19" name="Freeform 19">
              <a:extLst>
                <a:ext uri="{FF2B5EF4-FFF2-40B4-BE49-F238E27FC236}">
                  <a16:creationId xmlns:a16="http://schemas.microsoft.com/office/drawing/2014/main" id="{D1D8F693-B2C8-3F21-DC1A-AB17202AA6FE}"/>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BB4075">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TextBox 20">
              <a:extLst>
                <a:ext uri="{FF2B5EF4-FFF2-40B4-BE49-F238E27FC236}">
                  <a16:creationId xmlns:a16="http://schemas.microsoft.com/office/drawing/2014/main" id="{C73E7D77-0B77-AFB1-71B9-C06D87C51E93}"/>
                </a:ext>
              </a:extLst>
            </p:cNvPr>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4" name="TextBox 34">
            <a:extLst>
              <a:ext uri="{FF2B5EF4-FFF2-40B4-BE49-F238E27FC236}">
                <a16:creationId xmlns:a16="http://schemas.microsoft.com/office/drawing/2014/main" id="{FD7E333F-4E87-203B-AFC6-7A389AA78CE8}"/>
              </a:ext>
            </a:extLst>
          </p:cNvPr>
          <p:cNvSpPr txBox="1"/>
          <p:nvPr/>
        </p:nvSpPr>
        <p:spPr>
          <a:xfrm>
            <a:off x="1943893" y="5901366"/>
            <a:ext cx="7708593" cy="492443"/>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Open the door and make introductions</a:t>
            </a:r>
          </a:p>
        </p:txBody>
      </p:sp>
      <p:sp>
        <p:nvSpPr>
          <p:cNvPr id="36" name="TextBox 36">
            <a:extLst>
              <a:ext uri="{FF2B5EF4-FFF2-40B4-BE49-F238E27FC236}">
                <a16:creationId xmlns:a16="http://schemas.microsoft.com/office/drawing/2014/main" id="{62F40E04-3084-8D8D-24A1-2B3FF386A75B}"/>
              </a:ext>
            </a:extLst>
          </p:cNvPr>
          <p:cNvSpPr txBox="1"/>
          <p:nvPr/>
        </p:nvSpPr>
        <p:spPr>
          <a:xfrm>
            <a:off x="1943893" y="7068948"/>
            <a:ext cx="6758648" cy="492443"/>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Stewardship of Donors</a:t>
            </a:r>
          </a:p>
        </p:txBody>
      </p:sp>
    </p:spTree>
    <p:extLst>
      <p:ext uri="{BB962C8B-B14F-4D97-AF65-F5344CB8AC3E}">
        <p14:creationId xmlns:p14="http://schemas.microsoft.com/office/powerpoint/2010/main" val="223328765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CE5C9-DF04-0F5B-5FF5-CB4F8470008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A401FE3-7FA5-0886-DE29-E0AADECA91C8}"/>
              </a:ext>
            </a:extLst>
          </p:cNvPr>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3"/>
                </a:ext>
              </a:extLst>
            </a:blip>
            <a:stretch>
              <a:fillRect l="-151" r="-15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a:extLst>
              <a:ext uri="{FF2B5EF4-FFF2-40B4-BE49-F238E27FC236}">
                <a16:creationId xmlns:a16="http://schemas.microsoft.com/office/drawing/2014/main" id="{365CE996-7545-8854-3616-3C2CCC6CB7C7}"/>
              </a:ext>
            </a:extLst>
          </p:cNvPr>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a:extLst>
              <a:ext uri="{FF2B5EF4-FFF2-40B4-BE49-F238E27FC236}">
                <a16:creationId xmlns:a16="http://schemas.microsoft.com/office/drawing/2014/main" id="{80D6EF2B-2ABA-513A-0149-240A759AD94D}"/>
              </a:ext>
            </a:extLst>
          </p:cNvPr>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9">
            <a:extLst>
              <a:ext uri="{FF2B5EF4-FFF2-40B4-BE49-F238E27FC236}">
                <a16:creationId xmlns:a16="http://schemas.microsoft.com/office/drawing/2014/main" id="{979AE8F0-18C5-A0F4-7942-A44B24706156}"/>
              </a:ext>
            </a:extLst>
          </p:cNvPr>
          <p:cNvSpPr txBox="1"/>
          <p:nvPr/>
        </p:nvSpPr>
        <p:spPr>
          <a:xfrm>
            <a:off x="892948" y="778990"/>
            <a:ext cx="9016844" cy="2000548"/>
          </a:xfrm>
          <a:prstGeom prst="rect">
            <a:avLst/>
          </a:prstGeom>
        </p:spPr>
        <p:txBody>
          <a:bodyPr wrap="square" lIns="0" tIns="0" rIns="0" bIns="0" rtlCol="0" anchor="t">
            <a:spAutoFit/>
          </a:bodyPr>
          <a:lstStyle/>
          <a:p>
            <a:pPr marL="0" marR="0" lvl="0" indent="0" defTabSz="914400" rtl="0" eaLnBrk="1" fontAlgn="auto" latinLnBrk="0" hangingPunct="1">
              <a:lnSpc>
                <a:spcPts val="7799"/>
              </a:lnSpc>
              <a:spcBef>
                <a:spcPts val="0"/>
              </a:spcBef>
              <a:spcAft>
                <a:spcPts val="0"/>
              </a:spcAft>
              <a:buClrTx/>
              <a:buSzTx/>
              <a:buFontTx/>
              <a:buNone/>
              <a:tabLst/>
              <a:defRPr/>
            </a:pPr>
            <a:r>
              <a:rPr kumimoji="0" lang="en-US" sz="6500" b="0" i="0" u="none" strike="noStrike" kern="1200" cap="none" spc="0" normalizeH="0" baseline="0" noProof="0" dirty="0">
                <a:ln>
                  <a:noFill/>
                </a:ln>
                <a:solidFill>
                  <a:srgbClr val="9674A5"/>
                </a:solidFill>
                <a:effectLst/>
                <a:uLnTx/>
                <a:uFillTx/>
                <a:latin typeface="Effra"/>
                <a:ea typeface="Effra"/>
                <a:cs typeface="Effra"/>
                <a:sym typeface="Effra"/>
              </a:rPr>
              <a:t>Support SIA Fundraising Goals</a:t>
            </a:r>
          </a:p>
        </p:txBody>
      </p:sp>
      <p:sp>
        <p:nvSpPr>
          <p:cNvPr id="5" name="TextBox 4">
            <a:extLst>
              <a:ext uri="{FF2B5EF4-FFF2-40B4-BE49-F238E27FC236}">
                <a16:creationId xmlns:a16="http://schemas.microsoft.com/office/drawing/2014/main" id="{C3076913-409C-6D87-2C54-7826EE42C2AC}"/>
              </a:ext>
            </a:extLst>
          </p:cNvPr>
          <p:cNvSpPr txBox="1"/>
          <p:nvPr/>
        </p:nvSpPr>
        <p:spPr>
          <a:xfrm>
            <a:off x="1695791" y="3030123"/>
            <a:ext cx="9753600"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Speak Positively</a:t>
            </a:r>
            <a:endParaRPr kumimoji="0" lang="en-US" sz="3200" b="0" i="0" u="none" strike="noStrike" kern="1200" cap="none" spc="0" normalizeH="0" baseline="0" noProof="0" dirty="0">
              <a:ln>
                <a:noFill/>
              </a:ln>
              <a:solidFill>
                <a:prstClr val="black"/>
              </a:solidFill>
              <a:effectLst/>
              <a:uLnTx/>
              <a:uFillTx/>
              <a:latin typeface="Calibri"/>
              <a:ea typeface="Calibri"/>
              <a:cs typeface="Calibri"/>
            </a:endParaRPr>
          </a:p>
        </p:txBody>
      </p:sp>
      <p:sp>
        <p:nvSpPr>
          <p:cNvPr id="14" name="Freeform 22">
            <a:extLst>
              <a:ext uri="{FF2B5EF4-FFF2-40B4-BE49-F238E27FC236}">
                <a16:creationId xmlns:a16="http://schemas.microsoft.com/office/drawing/2014/main" id="{517A971B-4FC3-9AC5-6CA5-5D80A12F1118}"/>
              </a:ext>
            </a:extLst>
          </p:cNvPr>
          <p:cNvSpPr/>
          <p:nvPr/>
        </p:nvSpPr>
        <p:spPr>
          <a:xfrm rot="5400000">
            <a:off x="1001857" y="3116151"/>
            <a:ext cx="425684" cy="38279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chemeClr val="tx2">
              <a:lumMod val="40000"/>
              <a:lumOff val="6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5" name="Group 2">
            <a:extLst>
              <a:ext uri="{FF2B5EF4-FFF2-40B4-BE49-F238E27FC236}">
                <a16:creationId xmlns:a16="http://schemas.microsoft.com/office/drawing/2014/main" id="{D509B552-C6C0-E0C4-3338-4A9E910531AB}"/>
              </a:ext>
            </a:extLst>
          </p:cNvPr>
          <p:cNvGrpSpPr/>
          <p:nvPr/>
        </p:nvGrpSpPr>
        <p:grpSpPr>
          <a:xfrm rot="5400000">
            <a:off x="962435" y="4101150"/>
            <a:ext cx="500647" cy="438066"/>
            <a:chOff x="0" y="0"/>
            <a:chExt cx="812800" cy="711200"/>
          </a:xfrm>
        </p:grpSpPr>
        <p:sp>
          <p:nvSpPr>
            <p:cNvPr id="16" name="Freeform 3">
              <a:extLst>
                <a:ext uri="{FF2B5EF4-FFF2-40B4-BE49-F238E27FC236}">
                  <a16:creationId xmlns:a16="http://schemas.microsoft.com/office/drawing/2014/main" id="{705F51B7-A9F6-E3D8-6AF2-E3B97D6AC308}"/>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TextBox 4">
              <a:extLst>
                <a:ext uri="{FF2B5EF4-FFF2-40B4-BE49-F238E27FC236}">
                  <a16:creationId xmlns:a16="http://schemas.microsoft.com/office/drawing/2014/main" id="{A7E1E33D-D9C9-50D9-46AA-75E4F77F9EC7}"/>
                </a:ext>
              </a:extLst>
            </p:cNvPr>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8" name="Group 18">
            <a:extLst>
              <a:ext uri="{FF2B5EF4-FFF2-40B4-BE49-F238E27FC236}">
                <a16:creationId xmlns:a16="http://schemas.microsoft.com/office/drawing/2014/main" id="{62A77024-2552-9DE3-3D0A-D03C03ED93BA}"/>
              </a:ext>
            </a:extLst>
          </p:cNvPr>
          <p:cNvGrpSpPr/>
          <p:nvPr/>
        </p:nvGrpSpPr>
        <p:grpSpPr>
          <a:xfrm rot="5400000">
            <a:off x="995989" y="5174758"/>
            <a:ext cx="500647" cy="438066"/>
            <a:chOff x="0" y="0"/>
            <a:chExt cx="812800" cy="711200"/>
          </a:xfrm>
        </p:grpSpPr>
        <p:sp>
          <p:nvSpPr>
            <p:cNvPr id="19" name="Freeform 19">
              <a:extLst>
                <a:ext uri="{FF2B5EF4-FFF2-40B4-BE49-F238E27FC236}">
                  <a16:creationId xmlns:a16="http://schemas.microsoft.com/office/drawing/2014/main" id="{2E0FF99E-B7D3-12C4-F57D-74C4716F52B0}"/>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BB4075">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TextBox 20">
              <a:extLst>
                <a:ext uri="{FF2B5EF4-FFF2-40B4-BE49-F238E27FC236}">
                  <a16:creationId xmlns:a16="http://schemas.microsoft.com/office/drawing/2014/main" id="{34E18E40-6033-A113-2A97-7776CCB95787}"/>
                </a:ext>
              </a:extLst>
            </p:cNvPr>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4" name="TextBox 34">
            <a:extLst>
              <a:ext uri="{FF2B5EF4-FFF2-40B4-BE49-F238E27FC236}">
                <a16:creationId xmlns:a16="http://schemas.microsoft.com/office/drawing/2014/main" id="{7DE1E4FD-8BBE-9E66-89F4-202D02D748EA}"/>
              </a:ext>
            </a:extLst>
          </p:cNvPr>
          <p:cNvSpPr txBox="1"/>
          <p:nvPr/>
        </p:nvSpPr>
        <p:spPr>
          <a:xfrm>
            <a:off x="1799896" y="4135169"/>
            <a:ext cx="7708593" cy="492443"/>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Share your Soroptimist Why</a:t>
            </a:r>
          </a:p>
        </p:txBody>
      </p:sp>
      <p:sp>
        <p:nvSpPr>
          <p:cNvPr id="36" name="TextBox 36">
            <a:extLst>
              <a:ext uri="{FF2B5EF4-FFF2-40B4-BE49-F238E27FC236}">
                <a16:creationId xmlns:a16="http://schemas.microsoft.com/office/drawing/2014/main" id="{2FEE8E67-5C29-291D-1748-72D00C9BF7E4}"/>
              </a:ext>
            </a:extLst>
          </p:cNvPr>
          <p:cNvSpPr txBox="1"/>
          <p:nvPr/>
        </p:nvSpPr>
        <p:spPr>
          <a:xfrm>
            <a:off x="1792969" y="5114190"/>
            <a:ext cx="6758648" cy="492443"/>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Ask for Time on Agendas</a:t>
            </a:r>
          </a:p>
        </p:txBody>
      </p:sp>
      <p:sp>
        <p:nvSpPr>
          <p:cNvPr id="28" name="Freeform 4">
            <a:extLst>
              <a:ext uri="{FF2B5EF4-FFF2-40B4-BE49-F238E27FC236}">
                <a16:creationId xmlns:a16="http://schemas.microsoft.com/office/drawing/2014/main" id="{517903E0-7BC0-5842-802B-0077D7EB803D}"/>
              </a:ext>
            </a:extLst>
          </p:cNvPr>
          <p:cNvSpPr/>
          <p:nvPr/>
        </p:nvSpPr>
        <p:spPr>
          <a:xfrm>
            <a:off x="10579407" y="2250441"/>
            <a:ext cx="7708593" cy="5942504"/>
          </a:xfrm>
          <a:custGeom>
            <a:avLst/>
            <a:gdLst/>
            <a:ahLst/>
            <a:cxnLst/>
            <a:rect l="l" t="t" r="r" b="b"/>
            <a:pathLst>
              <a:path w="6867792" h="5757499">
                <a:moveTo>
                  <a:pt x="0" y="0"/>
                </a:moveTo>
                <a:lnTo>
                  <a:pt x="6867793" y="0"/>
                </a:lnTo>
                <a:lnTo>
                  <a:pt x="6867793" y="5757499"/>
                </a:lnTo>
                <a:lnTo>
                  <a:pt x="0" y="5757499"/>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1" name="Group 21">
            <a:extLst>
              <a:ext uri="{FF2B5EF4-FFF2-40B4-BE49-F238E27FC236}">
                <a16:creationId xmlns:a16="http://schemas.microsoft.com/office/drawing/2014/main" id="{18C7A86E-1427-D984-AD5B-C87EFF7D6B05}"/>
              </a:ext>
            </a:extLst>
          </p:cNvPr>
          <p:cNvGrpSpPr/>
          <p:nvPr/>
        </p:nvGrpSpPr>
        <p:grpSpPr>
          <a:xfrm rot="5400000">
            <a:off x="962435" y="6303166"/>
            <a:ext cx="500647" cy="438066"/>
            <a:chOff x="0" y="0"/>
            <a:chExt cx="812800" cy="711200"/>
          </a:xfrm>
        </p:grpSpPr>
        <p:sp>
          <p:nvSpPr>
            <p:cNvPr id="22" name="Freeform 22">
              <a:extLst>
                <a:ext uri="{FF2B5EF4-FFF2-40B4-BE49-F238E27FC236}">
                  <a16:creationId xmlns:a16="http://schemas.microsoft.com/office/drawing/2014/main" id="{25BBA807-5CC0-8F4F-62B9-EFA613A77D39}"/>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90E52">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a:ea typeface="+mn-ea"/>
                <a:cs typeface="+mn-cs"/>
              </a:endParaRPr>
            </a:p>
          </p:txBody>
        </p:sp>
        <p:sp>
          <p:nvSpPr>
            <p:cNvPr id="23" name="TextBox 23">
              <a:extLst>
                <a:ext uri="{FF2B5EF4-FFF2-40B4-BE49-F238E27FC236}">
                  <a16:creationId xmlns:a16="http://schemas.microsoft.com/office/drawing/2014/main" id="{8BD6677D-89CC-F998-ECC9-0E050C34EC95}"/>
                </a:ext>
              </a:extLst>
            </p:cNvPr>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3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 name="Group 2">
            <a:extLst>
              <a:ext uri="{FF2B5EF4-FFF2-40B4-BE49-F238E27FC236}">
                <a16:creationId xmlns:a16="http://schemas.microsoft.com/office/drawing/2014/main" id="{A52C89D5-2FA6-D625-5D27-195EED9EEAC6}"/>
              </a:ext>
            </a:extLst>
          </p:cNvPr>
          <p:cNvGrpSpPr/>
          <p:nvPr/>
        </p:nvGrpSpPr>
        <p:grpSpPr>
          <a:xfrm rot="5400000">
            <a:off x="993725" y="7261813"/>
            <a:ext cx="500647" cy="438066"/>
            <a:chOff x="0" y="0"/>
            <a:chExt cx="812800" cy="711200"/>
          </a:xfrm>
        </p:grpSpPr>
        <p:sp>
          <p:nvSpPr>
            <p:cNvPr id="7" name="Freeform 3">
              <a:extLst>
                <a:ext uri="{FF2B5EF4-FFF2-40B4-BE49-F238E27FC236}">
                  <a16:creationId xmlns:a16="http://schemas.microsoft.com/office/drawing/2014/main" id="{13517757-9DD7-A91B-150E-B6AD8872393B}"/>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4">
              <a:extLst>
                <a:ext uri="{FF2B5EF4-FFF2-40B4-BE49-F238E27FC236}">
                  <a16:creationId xmlns:a16="http://schemas.microsoft.com/office/drawing/2014/main" id="{D1852E6F-1F15-B971-A567-EDCFBAA4F688}"/>
                </a:ext>
              </a:extLst>
            </p:cNvPr>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3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0" name="Group 12">
            <a:extLst>
              <a:ext uri="{FF2B5EF4-FFF2-40B4-BE49-F238E27FC236}">
                <a16:creationId xmlns:a16="http://schemas.microsoft.com/office/drawing/2014/main" id="{B8A0A25E-02BE-D586-FB74-5D5489D804BE}"/>
              </a:ext>
            </a:extLst>
          </p:cNvPr>
          <p:cNvGrpSpPr/>
          <p:nvPr/>
        </p:nvGrpSpPr>
        <p:grpSpPr>
          <a:xfrm rot="5400000">
            <a:off x="1019149" y="8219574"/>
            <a:ext cx="500647" cy="438066"/>
            <a:chOff x="0" y="0"/>
            <a:chExt cx="812800" cy="711200"/>
          </a:xfrm>
        </p:grpSpPr>
        <p:sp>
          <p:nvSpPr>
            <p:cNvPr id="11" name="Freeform 13">
              <a:extLst>
                <a:ext uri="{FF2B5EF4-FFF2-40B4-BE49-F238E27FC236}">
                  <a16:creationId xmlns:a16="http://schemas.microsoft.com/office/drawing/2014/main" id="{079E29CE-A6DB-61B8-17A7-8E69E1AA1EC2}"/>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18BC9">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a:ea typeface="+mn-ea"/>
                <a:cs typeface="+mn-cs"/>
              </a:endParaRPr>
            </a:p>
          </p:txBody>
        </p:sp>
        <p:sp>
          <p:nvSpPr>
            <p:cNvPr id="12" name="TextBox 14">
              <a:extLst>
                <a:ext uri="{FF2B5EF4-FFF2-40B4-BE49-F238E27FC236}">
                  <a16:creationId xmlns:a16="http://schemas.microsoft.com/office/drawing/2014/main" id="{92832199-5689-F613-46B0-AF84214CC4B9}"/>
                </a:ext>
              </a:extLst>
            </p:cNvPr>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3200" b="0" i="0" u="none" strike="noStrike" kern="1200" cap="none" spc="0" normalizeH="0" baseline="0" noProof="0">
                <a:ln>
                  <a:noFill/>
                </a:ln>
                <a:solidFill>
                  <a:prstClr val="black"/>
                </a:solidFill>
                <a:effectLst/>
                <a:uLnTx/>
                <a:uFillTx/>
                <a:latin typeface="Calibri"/>
                <a:ea typeface="+mn-ea"/>
                <a:cs typeface="+mn-cs"/>
              </a:endParaRPr>
            </a:p>
          </p:txBody>
        </p:sp>
      </p:grpSp>
      <p:sp>
        <p:nvSpPr>
          <p:cNvPr id="25" name="TextBox 37">
            <a:extLst>
              <a:ext uri="{FF2B5EF4-FFF2-40B4-BE49-F238E27FC236}">
                <a16:creationId xmlns:a16="http://schemas.microsoft.com/office/drawing/2014/main" id="{A64167D8-8839-5E5B-1FE6-B2FE59F82DA1}"/>
              </a:ext>
            </a:extLst>
          </p:cNvPr>
          <p:cNvSpPr txBox="1"/>
          <p:nvPr/>
        </p:nvSpPr>
        <p:spPr>
          <a:xfrm>
            <a:off x="1895853" y="7215033"/>
            <a:ext cx="6504849" cy="492443"/>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Like and Share on Social Media</a:t>
            </a:r>
          </a:p>
        </p:txBody>
      </p:sp>
      <p:sp>
        <p:nvSpPr>
          <p:cNvPr id="26" name="TextBox 37">
            <a:extLst>
              <a:ext uri="{FF2B5EF4-FFF2-40B4-BE49-F238E27FC236}">
                <a16:creationId xmlns:a16="http://schemas.microsoft.com/office/drawing/2014/main" id="{185B0B47-F5DD-D2B8-1215-ED3855E7A2AB}"/>
              </a:ext>
            </a:extLst>
          </p:cNvPr>
          <p:cNvSpPr txBox="1"/>
          <p:nvPr/>
        </p:nvSpPr>
        <p:spPr>
          <a:xfrm>
            <a:off x="1821161" y="8159006"/>
            <a:ext cx="6504849" cy="492443"/>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Engage your Club in SIA Initiatives</a:t>
            </a:r>
          </a:p>
        </p:txBody>
      </p:sp>
      <p:sp>
        <p:nvSpPr>
          <p:cNvPr id="37" name="TextBox 37">
            <a:extLst>
              <a:ext uri="{FF2B5EF4-FFF2-40B4-BE49-F238E27FC236}">
                <a16:creationId xmlns:a16="http://schemas.microsoft.com/office/drawing/2014/main" id="{6FBDE0E9-8B39-5257-641D-A99FE714B2C6}"/>
              </a:ext>
            </a:extLst>
          </p:cNvPr>
          <p:cNvSpPr txBox="1"/>
          <p:nvPr/>
        </p:nvSpPr>
        <p:spPr>
          <a:xfrm>
            <a:off x="1799896" y="6275977"/>
            <a:ext cx="10106377" cy="492443"/>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Connect with the Federation Fundraising Council</a:t>
            </a:r>
          </a:p>
        </p:txBody>
      </p:sp>
    </p:spTree>
    <p:extLst>
      <p:ext uri="{BB962C8B-B14F-4D97-AF65-F5344CB8AC3E}">
        <p14:creationId xmlns:p14="http://schemas.microsoft.com/office/powerpoint/2010/main" val="313878905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0CC08-9A8E-692D-9D59-30C06A5AF9A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A13AEBC-7681-04E2-38FB-B88A0042ADF1}"/>
              </a:ext>
            </a:extLst>
          </p:cNvPr>
          <p:cNvGrpSpPr/>
          <p:nvPr/>
        </p:nvGrpSpPr>
        <p:grpSpPr>
          <a:xfrm rot="5400000">
            <a:off x="1369991" y="2050591"/>
            <a:ext cx="500647" cy="438066"/>
            <a:chOff x="0" y="0"/>
            <a:chExt cx="812800" cy="711200"/>
          </a:xfrm>
        </p:grpSpPr>
        <p:sp>
          <p:nvSpPr>
            <p:cNvPr id="3" name="Freeform 3">
              <a:extLst>
                <a:ext uri="{FF2B5EF4-FFF2-40B4-BE49-F238E27FC236}">
                  <a16:creationId xmlns:a16="http://schemas.microsoft.com/office/drawing/2014/main" id="{5A18174B-6776-2562-C3D7-12521C4BB29D}"/>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a:extLst>
                <a:ext uri="{FF2B5EF4-FFF2-40B4-BE49-F238E27FC236}">
                  <a16:creationId xmlns:a16="http://schemas.microsoft.com/office/drawing/2014/main" id="{E5B5395C-C123-FDE7-9269-70D057EA1C75}"/>
                </a:ext>
              </a:extLst>
            </p:cNvPr>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1" name="Freeform 11">
            <a:extLst>
              <a:ext uri="{FF2B5EF4-FFF2-40B4-BE49-F238E27FC236}">
                <a16:creationId xmlns:a16="http://schemas.microsoft.com/office/drawing/2014/main" id="{9C029BA8-D0CB-6933-99BD-96B47B56BCC1}"/>
              </a:ext>
            </a:extLst>
          </p:cNvPr>
          <p:cNvSpPr/>
          <p:nvPr/>
        </p:nvSpPr>
        <p:spPr>
          <a:xfrm rot="1102074" flipH="1">
            <a:off x="-4297631" y="8433585"/>
            <a:ext cx="16114424" cy="12188364"/>
          </a:xfrm>
          <a:custGeom>
            <a:avLst/>
            <a:gdLst/>
            <a:ahLst/>
            <a:cxnLst/>
            <a:rect l="l" t="t" r="r" b="b"/>
            <a:pathLst>
              <a:path w="16114424" h="12188364">
                <a:moveTo>
                  <a:pt x="16114424" y="0"/>
                </a:moveTo>
                <a:lnTo>
                  <a:pt x="0" y="0"/>
                </a:lnTo>
                <a:lnTo>
                  <a:pt x="0" y="12188365"/>
                </a:lnTo>
                <a:lnTo>
                  <a:pt x="16114424" y="12188365"/>
                </a:lnTo>
                <a:lnTo>
                  <a:pt x="16114424"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2" name="Group 12">
            <a:extLst>
              <a:ext uri="{FF2B5EF4-FFF2-40B4-BE49-F238E27FC236}">
                <a16:creationId xmlns:a16="http://schemas.microsoft.com/office/drawing/2014/main" id="{8E8EEFF2-C397-F1EF-013A-FCF6A642C72A}"/>
              </a:ext>
            </a:extLst>
          </p:cNvPr>
          <p:cNvGrpSpPr/>
          <p:nvPr/>
        </p:nvGrpSpPr>
        <p:grpSpPr>
          <a:xfrm rot="5400000">
            <a:off x="1369991" y="2959858"/>
            <a:ext cx="500647" cy="438066"/>
            <a:chOff x="0" y="0"/>
            <a:chExt cx="812800" cy="711200"/>
          </a:xfrm>
        </p:grpSpPr>
        <p:sp>
          <p:nvSpPr>
            <p:cNvPr id="13" name="Freeform 13">
              <a:extLst>
                <a:ext uri="{FF2B5EF4-FFF2-40B4-BE49-F238E27FC236}">
                  <a16:creationId xmlns:a16="http://schemas.microsoft.com/office/drawing/2014/main" id="{38595BBD-87A8-31A0-1A3F-FB245369C3FA}"/>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18BC9">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4">
              <a:extLst>
                <a:ext uri="{FF2B5EF4-FFF2-40B4-BE49-F238E27FC236}">
                  <a16:creationId xmlns:a16="http://schemas.microsoft.com/office/drawing/2014/main" id="{484D7A3E-2991-2763-7728-715F8F6A458E}"/>
                </a:ext>
              </a:extLst>
            </p:cNvPr>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1" name="Group 21">
            <a:extLst>
              <a:ext uri="{FF2B5EF4-FFF2-40B4-BE49-F238E27FC236}">
                <a16:creationId xmlns:a16="http://schemas.microsoft.com/office/drawing/2014/main" id="{83657DA8-A68E-31D9-F6B8-D9EE000A31D4}"/>
              </a:ext>
            </a:extLst>
          </p:cNvPr>
          <p:cNvGrpSpPr/>
          <p:nvPr/>
        </p:nvGrpSpPr>
        <p:grpSpPr>
          <a:xfrm rot="5400000">
            <a:off x="1369991" y="4003126"/>
            <a:ext cx="500647" cy="438066"/>
            <a:chOff x="0" y="0"/>
            <a:chExt cx="812800" cy="711200"/>
          </a:xfrm>
        </p:grpSpPr>
        <p:sp>
          <p:nvSpPr>
            <p:cNvPr id="22" name="Freeform 22">
              <a:extLst>
                <a:ext uri="{FF2B5EF4-FFF2-40B4-BE49-F238E27FC236}">
                  <a16:creationId xmlns:a16="http://schemas.microsoft.com/office/drawing/2014/main" id="{9552060D-1391-F359-3199-BC07C279193C}"/>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90E52">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TextBox 23">
              <a:extLst>
                <a:ext uri="{FF2B5EF4-FFF2-40B4-BE49-F238E27FC236}">
                  <a16:creationId xmlns:a16="http://schemas.microsoft.com/office/drawing/2014/main" id="{0C703E37-3E12-F193-7EF6-41BB9DB432FC}"/>
                </a:ext>
              </a:extLst>
            </p:cNvPr>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4" name="Freeform 24">
            <a:extLst>
              <a:ext uri="{FF2B5EF4-FFF2-40B4-BE49-F238E27FC236}">
                <a16:creationId xmlns:a16="http://schemas.microsoft.com/office/drawing/2014/main" id="{4591B83E-0E3B-570E-4608-9902D505466F}"/>
              </a:ext>
            </a:extLst>
          </p:cNvPr>
          <p:cNvSpPr/>
          <p:nvPr/>
        </p:nvSpPr>
        <p:spPr>
          <a:xfrm rot="1102074" flipH="1">
            <a:off x="-5348877" y="8685929"/>
            <a:ext cx="18545990" cy="14027512"/>
          </a:xfrm>
          <a:custGeom>
            <a:avLst/>
            <a:gdLst/>
            <a:ahLst/>
            <a:cxnLst/>
            <a:rect l="l" t="t" r="r" b="b"/>
            <a:pathLst>
              <a:path w="18545990" h="14027512">
                <a:moveTo>
                  <a:pt x="18545990" y="0"/>
                </a:moveTo>
                <a:lnTo>
                  <a:pt x="0" y="0"/>
                </a:lnTo>
                <a:lnTo>
                  <a:pt x="0" y="14027513"/>
                </a:lnTo>
                <a:lnTo>
                  <a:pt x="18545990" y="14027513"/>
                </a:lnTo>
                <a:lnTo>
                  <a:pt x="1854599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31">
            <a:extLst>
              <a:ext uri="{FF2B5EF4-FFF2-40B4-BE49-F238E27FC236}">
                <a16:creationId xmlns:a16="http://schemas.microsoft.com/office/drawing/2014/main" id="{55D2BCBB-5017-AB5E-CCF8-487692260C29}"/>
              </a:ext>
            </a:extLst>
          </p:cNvPr>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TextBox 32">
            <a:extLst>
              <a:ext uri="{FF2B5EF4-FFF2-40B4-BE49-F238E27FC236}">
                <a16:creationId xmlns:a16="http://schemas.microsoft.com/office/drawing/2014/main" id="{85A4D6FB-1273-FD4C-DD30-74290667142B}"/>
              </a:ext>
            </a:extLst>
          </p:cNvPr>
          <p:cNvSpPr txBox="1"/>
          <p:nvPr/>
        </p:nvSpPr>
        <p:spPr>
          <a:xfrm>
            <a:off x="2261484" y="2095500"/>
            <a:ext cx="7749248" cy="492443"/>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Federation Fundraising Council Members</a:t>
            </a:r>
          </a:p>
        </p:txBody>
      </p:sp>
      <p:sp>
        <p:nvSpPr>
          <p:cNvPr id="34" name="TextBox 34">
            <a:extLst>
              <a:ext uri="{FF2B5EF4-FFF2-40B4-BE49-F238E27FC236}">
                <a16:creationId xmlns:a16="http://schemas.microsoft.com/office/drawing/2014/main" id="{D3D82EFF-52FB-60EF-B3D3-0E37B6F48A41}"/>
              </a:ext>
            </a:extLst>
          </p:cNvPr>
          <p:cNvSpPr txBox="1"/>
          <p:nvPr/>
        </p:nvSpPr>
        <p:spPr>
          <a:xfrm>
            <a:off x="2281811" y="3021568"/>
            <a:ext cx="7708593" cy="492443"/>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District and Region Meeting Presentations</a:t>
            </a:r>
          </a:p>
        </p:txBody>
      </p:sp>
      <p:sp>
        <p:nvSpPr>
          <p:cNvPr id="37" name="TextBox 37">
            <a:extLst>
              <a:ext uri="{FF2B5EF4-FFF2-40B4-BE49-F238E27FC236}">
                <a16:creationId xmlns:a16="http://schemas.microsoft.com/office/drawing/2014/main" id="{BB5EDCC6-F8FA-C4E0-4570-AEBBC2D7517D}"/>
              </a:ext>
            </a:extLst>
          </p:cNvPr>
          <p:cNvSpPr txBox="1"/>
          <p:nvPr/>
        </p:nvSpPr>
        <p:spPr>
          <a:xfrm>
            <a:off x="2242746" y="3959277"/>
            <a:ext cx="7873229" cy="492443"/>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Monthly and District/Region Meeting Reports</a:t>
            </a:r>
          </a:p>
        </p:txBody>
      </p:sp>
      <p:grpSp>
        <p:nvGrpSpPr>
          <p:cNvPr id="5" name="Group 2">
            <a:extLst>
              <a:ext uri="{FF2B5EF4-FFF2-40B4-BE49-F238E27FC236}">
                <a16:creationId xmlns:a16="http://schemas.microsoft.com/office/drawing/2014/main" id="{926C27B5-2F24-BF2A-6827-62E6EAD83279}"/>
              </a:ext>
            </a:extLst>
          </p:cNvPr>
          <p:cNvGrpSpPr/>
          <p:nvPr/>
        </p:nvGrpSpPr>
        <p:grpSpPr>
          <a:xfrm rot="5400000">
            <a:off x="1438756" y="4980510"/>
            <a:ext cx="500647" cy="438066"/>
            <a:chOff x="0" y="0"/>
            <a:chExt cx="812800" cy="711200"/>
          </a:xfrm>
        </p:grpSpPr>
        <p:sp>
          <p:nvSpPr>
            <p:cNvPr id="6" name="Freeform 3">
              <a:extLst>
                <a:ext uri="{FF2B5EF4-FFF2-40B4-BE49-F238E27FC236}">
                  <a16:creationId xmlns:a16="http://schemas.microsoft.com/office/drawing/2014/main" id="{F0D3E8F1-95CF-8D87-744C-1A5DF38487BC}"/>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4">
              <a:extLst>
                <a:ext uri="{FF2B5EF4-FFF2-40B4-BE49-F238E27FC236}">
                  <a16:creationId xmlns:a16="http://schemas.microsoft.com/office/drawing/2014/main" id="{D04F063B-F76E-0B24-99EC-A41E0583A51C}"/>
                </a:ext>
              </a:extLst>
            </p:cNvPr>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 name="Group 12">
            <a:extLst>
              <a:ext uri="{FF2B5EF4-FFF2-40B4-BE49-F238E27FC236}">
                <a16:creationId xmlns:a16="http://schemas.microsoft.com/office/drawing/2014/main" id="{D6755E48-68CE-2309-7408-74E8B5A831F8}"/>
              </a:ext>
            </a:extLst>
          </p:cNvPr>
          <p:cNvGrpSpPr/>
          <p:nvPr/>
        </p:nvGrpSpPr>
        <p:grpSpPr>
          <a:xfrm rot="5400000">
            <a:off x="1426705" y="5975747"/>
            <a:ext cx="500647" cy="438066"/>
            <a:chOff x="0" y="0"/>
            <a:chExt cx="812800" cy="711200"/>
          </a:xfrm>
        </p:grpSpPr>
        <p:sp>
          <p:nvSpPr>
            <p:cNvPr id="16" name="Freeform 13">
              <a:extLst>
                <a:ext uri="{FF2B5EF4-FFF2-40B4-BE49-F238E27FC236}">
                  <a16:creationId xmlns:a16="http://schemas.microsoft.com/office/drawing/2014/main" id="{5454A34B-39A2-8E2C-26AA-0E5337030270}"/>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18BC9">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TextBox 14">
              <a:extLst>
                <a:ext uri="{FF2B5EF4-FFF2-40B4-BE49-F238E27FC236}">
                  <a16:creationId xmlns:a16="http://schemas.microsoft.com/office/drawing/2014/main" id="{9E20EE2E-3596-A9AA-9B49-1CF57761747A}"/>
                </a:ext>
              </a:extLst>
            </p:cNvPr>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5" name="TextBox 37">
            <a:extLst>
              <a:ext uri="{FF2B5EF4-FFF2-40B4-BE49-F238E27FC236}">
                <a16:creationId xmlns:a16="http://schemas.microsoft.com/office/drawing/2014/main" id="{E4440256-B440-AAB0-EE1B-0241051869F2}"/>
              </a:ext>
            </a:extLst>
          </p:cNvPr>
          <p:cNvSpPr txBox="1"/>
          <p:nvPr/>
        </p:nvSpPr>
        <p:spPr>
          <a:xfrm>
            <a:off x="2237621" y="4949877"/>
            <a:ext cx="6504849" cy="492443"/>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Forms and other resources</a:t>
            </a:r>
          </a:p>
        </p:txBody>
      </p:sp>
      <p:sp>
        <p:nvSpPr>
          <p:cNvPr id="26" name="TextBox 37">
            <a:extLst>
              <a:ext uri="{FF2B5EF4-FFF2-40B4-BE49-F238E27FC236}">
                <a16:creationId xmlns:a16="http://schemas.microsoft.com/office/drawing/2014/main" id="{8FED817C-5529-19A0-76FD-AC96720EBB6F}"/>
              </a:ext>
            </a:extLst>
          </p:cNvPr>
          <p:cNvSpPr txBox="1"/>
          <p:nvPr/>
        </p:nvSpPr>
        <p:spPr>
          <a:xfrm>
            <a:off x="2191282" y="6924007"/>
            <a:ext cx="6504849" cy="492443"/>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Federation Leaders Meetings</a:t>
            </a:r>
          </a:p>
        </p:txBody>
      </p:sp>
      <p:grpSp>
        <p:nvGrpSpPr>
          <p:cNvPr id="27" name="Group 18">
            <a:extLst>
              <a:ext uri="{FF2B5EF4-FFF2-40B4-BE49-F238E27FC236}">
                <a16:creationId xmlns:a16="http://schemas.microsoft.com/office/drawing/2014/main" id="{EDED5838-DF75-1E55-7032-78B039D8EDDA}"/>
              </a:ext>
            </a:extLst>
          </p:cNvPr>
          <p:cNvGrpSpPr/>
          <p:nvPr/>
        </p:nvGrpSpPr>
        <p:grpSpPr>
          <a:xfrm rot="5400000">
            <a:off x="1439127" y="6963677"/>
            <a:ext cx="500647" cy="438066"/>
            <a:chOff x="0" y="0"/>
            <a:chExt cx="812800" cy="711200"/>
          </a:xfrm>
        </p:grpSpPr>
        <p:sp>
          <p:nvSpPr>
            <p:cNvPr id="28" name="Freeform 19">
              <a:extLst>
                <a:ext uri="{FF2B5EF4-FFF2-40B4-BE49-F238E27FC236}">
                  <a16:creationId xmlns:a16="http://schemas.microsoft.com/office/drawing/2014/main" id="{1CF4A8A2-1E63-DC75-408F-AACD93D549F4}"/>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BB4075">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TextBox 20">
              <a:extLst>
                <a:ext uri="{FF2B5EF4-FFF2-40B4-BE49-F238E27FC236}">
                  <a16:creationId xmlns:a16="http://schemas.microsoft.com/office/drawing/2014/main" id="{56716364-3C61-643C-7A16-E72FB98A6264}"/>
                </a:ext>
              </a:extLst>
            </p:cNvPr>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0" name="TextBox 37">
            <a:extLst>
              <a:ext uri="{FF2B5EF4-FFF2-40B4-BE49-F238E27FC236}">
                <a16:creationId xmlns:a16="http://schemas.microsoft.com/office/drawing/2014/main" id="{358F8E8D-01B2-2FB9-B9DB-54CA8157EA30}"/>
              </a:ext>
            </a:extLst>
          </p:cNvPr>
          <p:cNvSpPr txBox="1"/>
          <p:nvPr/>
        </p:nvSpPr>
        <p:spPr>
          <a:xfrm>
            <a:off x="2163213" y="7919179"/>
            <a:ext cx="6504849" cy="492443"/>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SIA Staff</a:t>
            </a:r>
          </a:p>
        </p:txBody>
      </p:sp>
      <p:grpSp>
        <p:nvGrpSpPr>
          <p:cNvPr id="33" name="Group 21">
            <a:extLst>
              <a:ext uri="{FF2B5EF4-FFF2-40B4-BE49-F238E27FC236}">
                <a16:creationId xmlns:a16="http://schemas.microsoft.com/office/drawing/2014/main" id="{CC2168C9-CA25-9C3A-24FB-9789A628CC28}"/>
              </a:ext>
            </a:extLst>
          </p:cNvPr>
          <p:cNvGrpSpPr/>
          <p:nvPr/>
        </p:nvGrpSpPr>
        <p:grpSpPr>
          <a:xfrm rot="5400000">
            <a:off x="1453132" y="7963235"/>
            <a:ext cx="500647" cy="438066"/>
            <a:chOff x="0" y="0"/>
            <a:chExt cx="812800" cy="711200"/>
          </a:xfrm>
        </p:grpSpPr>
        <p:sp>
          <p:nvSpPr>
            <p:cNvPr id="35" name="Freeform 22">
              <a:extLst>
                <a:ext uri="{FF2B5EF4-FFF2-40B4-BE49-F238E27FC236}">
                  <a16:creationId xmlns:a16="http://schemas.microsoft.com/office/drawing/2014/main" id="{6CCCAF7A-69B9-C220-7E25-B5252555F06F}"/>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90E52">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TextBox 23">
              <a:extLst>
                <a:ext uri="{FF2B5EF4-FFF2-40B4-BE49-F238E27FC236}">
                  <a16:creationId xmlns:a16="http://schemas.microsoft.com/office/drawing/2014/main" id="{886A6940-C68F-6D26-3A3E-8151D753576E}"/>
                </a:ext>
              </a:extLst>
            </p:cNvPr>
            <p:cNvSpPr txBox="1"/>
            <p:nvPr/>
          </p:nvSpPr>
          <p:spPr>
            <a:xfrm>
              <a:off x="127000" y="263525"/>
              <a:ext cx="558800" cy="396875"/>
            </a:xfrm>
            <a:prstGeom prst="rect">
              <a:avLst/>
            </a:prstGeom>
          </p:spPr>
          <p:txBody>
            <a:bodyPr lIns="50800" tIns="50800" rIns="50800" bIns="50800" rtlCol="0" anchor="ctr"/>
            <a:lstStyle/>
            <a:p>
              <a:pPr marL="0" marR="0" lvl="0" indent="0" algn="ctr" defTabSz="914400" rtl="0" eaLnBrk="1" fontAlgn="auto" latinLnBrk="0" hangingPunct="1">
                <a:lnSpc>
                  <a:spcPts val="37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9" name="TextBox 37">
            <a:extLst>
              <a:ext uri="{FF2B5EF4-FFF2-40B4-BE49-F238E27FC236}">
                <a16:creationId xmlns:a16="http://schemas.microsoft.com/office/drawing/2014/main" id="{8A9FD27E-7934-1F4F-673E-D4DA7B770571}"/>
              </a:ext>
            </a:extLst>
          </p:cNvPr>
          <p:cNvSpPr txBox="1"/>
          <p:nvPr/>
        </p:nvSpPr>
        <p:spPr>
          <a:xfrm>
            <a:off x="2201938" y="5939228"/>
            <a:ext cx="6504849" cy="492443"/>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Laurel Society Recognition</a:t>
            </a:r>
          </a:p>
        </p:txBody>
      </p:sp>
      <p:sp>
        <p:nvSpPr>
          <p:cNvPr id="18" name="TextBox 9">
            <a:extLst>
              <a:ext uri="{FF2B5EF4-FFF2-40B4-BE49-F238E27FC236}">
                <a16:creationId xmlns:a16="http://schemas.microsoft.com/office/drawing/2014/main" id="{37954258-7996-4BDA-C0E9-EC67C382B532}"/>
              </a:ext>
            </a:extLst>
          </p:cNvPr>
          <p:cNvSpPr txBox="1"/>
          <p:nvPr/>
        </p:nvSpPr>
        <p:spPr>
          <a:xfrm>
            <a:off x="1373573" y="631290"/>
            <a:ext cx="11953110" cy="1000274"/>
          </a:xfrm>
          <a:prstGeom prst="rect">
            <a:avLst/>
          </a:prstGeom>
        </p:spPr>
        <p:txBody>
          <a:bodyPr wrap="square" lIns="0" tIns="0" rIns="0" bIns="0" rtlCol="0" anchor="t">
            <a:spAutoFit/>
          </a:bodyPr>
          <a:lstStyle/>
          <a:p>
            <a:pPr marL="0" marR="0" lvl="0" indent="0" algn="just" defTabSz="914400" rtl="0" eaLnBrk="1" fontAlgn="auto" latinLnBrk="0" hangingPunct="1">
              <a:lnSpc>
                <a:spcPts val="7799"/>
              </a:lnSpc>
              <a:spcBef>
                <a:spcPts val="0"/>
              </a:spcBef>
              <a:spcAft>
                <a:spcPts val="0"/>
              </a:spcAft>
              <a:buClrTx/>
              <a:buSzTx/>
              <a:buFontTx/>
              <a:buNone/>
              <a:tabLst/>
              <a:defRPr/>
            </a:pPr>
            <a:r>
              <a:rPr kumimoji="0" lang="en-US" sz="6500" b="0" i="0" u="none" strike="noStrike" kern="1200" cap="none" spc="0" normalizeH="0" baseline="0" noProof="0" dirty="0">
                <a:ln>
                  <a:noFill/>
                </a:ln>
                <a:solidFill>
                  <a:srgbClr val="9674A5"/>
                </a:solidFill>
                <a:effectLst/>
                <a:uLnTx/>
                <a:uFillTx/>
                <a:latin typeface="Effra"/>
                <a:ea typeface="Effra"/>
                <a:cs typeface="Effra"/>
                <a:sym typeface="Effra"/>
              </a:rPr>
              <a:t>Resources</a:t>
            </a:r>
          </a:p>
        </p:txBody>
      </p:sp>
      <p:sp>
        <p:nvSpPr>
          <p:cNvPr id="19" name="Freeform 3">
            <a:extLst>
              <a:ext uri="{FF2B5EF4-FFF2-40B4-BE49-F238E27FC236}">
                <a16:creationId xmlns:a16="http://schemas.microsoft.com/office/drawing/2014/main" id="{B1975A83-E6E5-ACF0-54F0-981BFDF8ACE6}"/>
              </a:ext>
            </a:extLst>
          </p:cNvPr>
          <p:cNvSpPr/>
          <p:nvPr/>
        </p:nvSpPr>
        <p:spPr>
          <a:xfrm rot="-6203709" flipH="1">
            <a:off x="9605224" y="368198"/>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773625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179</TotalTime>
  <Words>17380</Words>
  <Application>Microsoft Office PowerPoint</Application>
  <PresentationFormat>Custom</PresentationFormat>
  <Paragraphs>1740</Paragraphs>
  <Slides>120</Slides>
  <Notes>117</Notes>
  <HiddenSlides>0</HiddenSlides>
  <MMClips>0</MMClips>
  <ScaleCrop>false</ScaleCrop>
  <HeadingPairs>
    <vt:vector size="6" baseType="variant">
      <vt:variant>
        <vt:lpstr>Fonts Used</vt:lpstr>
      </vt:variant>
      <vt:variant>
        <vt:i4>18</vt:i4>
      </vt:variant>
      <vt:variant>
        <vt:lpstr>Theme</vt:lpstr>
      </vt:variant>
      <vt:variant>
        <vt:i4>2</vt:i4>
      </vt:variant>
      <vt:variant>
        <vt:lpstr>Slide Titles</vt:lpstr>
      </vt:variant>
      <vt:variant>
        <vt:i4>120</vt:i4>
      </vt:variant>
    </vt:vector>
  </HeadingPairs>
  <TitlesOfParts>
    <vt:vector size="140" baseType="lpstr">
      <vt:lpstr>Open Sans</vt:lpstr>
      <vt:lpstr>Malgun Gothic</vt:lpstr>
      <vt:lpstr>Aptos</vt:lpstr>
      <vt:lpstr>MS Mincho</vt:lpstr>
      <vt:lpstr>Arimo</vt:lpstr>
      <vt:lpstr>Calibri</vt:lpstr>
      <vt:lpstr>Calibri (MS) Italics</vt:lpstr>
      <vt:lpstr>Flatory Sans Bold</vt:lpstr>
      <vt:lpstr>Effra</vt:lpstr>
      <vt:lpstr>Verdana</vt:lpstr>
      <vt:lpstr>Wingdings</vt:lpstr>
      <vt:lpstr>Arial</vt:lpstr>
      <vt:lpstr>MS Gothic</vt:lpstr>
      <vt:lpstr>Calibri (MS) Bold</vt:lpstr>
      <vt:lpstr>Calibri (MS)</vt:lpstr>
      <vt:lpstr>PMingLiU</vt:lpstr>
      <vt:lpstr>Verdana Bold</vt:lpstr>
      <vt:lpstr>Arimo Italics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Conv 2026 - GOVO Opening</dc:title>
  <cp:lastModifiedBy>Nicole Simmons</cp:lastModifiedBy>
  <cp:revision>17</cp:revision>
  <dcterms:created xsi:type="dcterms:W3CDTF">2006-08-16T00:00:00Z</dcterms:created>
  <dcterms:modified xsi:type="dcterms:W3CDTF">2026-07-26T05:00:53Z</dcterms:modified>
  <dc:identifier>DAHIFnyMw8U</dc:identifier>
</cp:coreProperties>
</file>