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56" r:id="rId2"/>
    <p:sldId id="264" r:id="rId3"/>
    <p:sldId id="270" r:id="rId4"/>
    <p:sldId id="257" r:id="rId5"/>
    <p:sldId id="259" r:id="rId6"/>
    <p:sldId id="269" r:id="rId7"/>
    <p:sldId id="268" r:id="rId8"/>
  </p:sldIdLst>
  <p:sldSz cx="18288000" cy="10287000"/>
  <p:notesSz cx="6858000" cy="9144000"/>
  <p:embeddedFontLst>
    <p:embeddedFont>
      <p:font typeface="Noto Sans CJK SC Medium" panose="020B0604020202020204" charset="-128"/>
      <p:regular r:id="rId10"/>
    </p:embeddedFont>
    <p:embeddedFont>
      <p:font typeface="Noto Sans CJK SC Regular" panose="020B0604020202020204" charset="-128"/>
      <p:regular r:id="rId11"/>
    </p:embeddedFont>
    <p:embeddedFont>
      <p:font typeface="Noto Sans CJK TC Regular" panose="020B0604020202020204" charset="-128"/>
      <p:regular r:id="rId12"/>
    </p:embeddedFont>
    <p:embeddedFont>
      <p:font typeface="Effra 2" panose="020B0604020202020204" charset="0"/>
      <p:regular r:id="rId13"/>
    </p:embeddedFont>
    <p:embeddedFont>
      <p:font typeface="Noto Sans CJK SC Bold" panose="020B0800000000000000"/>
      <p:bold r:id="rId14"/>
    </p:embeddedFont>
    <p:embeddedFont>
      <p:font typeface="Noto Sans CJK TC Bold" panose="020B0800000000000000"/>
      <p:bold r:id="rId15"/>
    </p:embeddedFont>
    <p:embeddedFont>
      <p:font typeface="Wingdings 2" panose="05020102010507070707" pitchFamily="18" charset="2"/>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6300" autoAdjust="0"/>
  </p:normalViewPr>
  <p:slideViewPr>
    <p:cSldViewPr snapToGrid="0">
      <p:cViewPr varScale="1">
        <p:scale>
          <a:sx n="65" d="100"/>
          <a:sy n="65" d="100"/>
        </p:scale>
        <p:origin x="89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z Aponte" userId="0da1c7c7-d8a8-4a7c-b9e1-d98a9e646632" providerId="ADAL" clId="{57114581-3E62-46F6-8D2D-0A516A50A8CD}"/>
    <pc:docChg chg="modSld">
      <pc:chgData name="Luz Aponte" userId="0da1c7c7-d8a8-4a7c-b9e1-d98a9e646632" providerId="ADAL" clId="{57114581-3E62-46F6-8D2D-0A516A50A8CD}" dt="2025-02-04T18:05:37.672" v="0" actId="20577"/>
      <pc:docMkLst>
        <pc:docMk/>
      </pc:docMkLst>
      <pc:sldChg chg="modNotesTx">
        <pc:chgData name="Luz Aponte" userId="0da1c7c7-d8a8-4a7c-b9e1-d98a9e646632" providerId="ADAL" clId="{57114581-3E62-46F6-8D2D-0A516A50A8CD}" dt="2025-02-04T18:05:37.672" v="0" actId="20577"/>
        <pc:sldMkLst>
          <pc:docMk/>
          <pc:sldMk cId="0" sldId="2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zh-TW" altLang="en-US" sz="1800" b="0" i="0" dirty="0">
                <a:solidFill>
                  <a:srgbClr val="434343"/>
                </a:solidFill>
                <a:effectLst/>
                <a:latin typeface="Noto Sans CJK TC Regular" panose="020B0500000000000000" pitchFamily="34" charset="-120"/>
                <a:ea typeface="Noto Sans CJK TC Regular" panose="020B0500000000000000" pitchFamily="34" charset="-120"/>
              </a:rPr>
              <a:t>妳們好，歡迎大家！</a:t>
            </a:r>
            <a:endParaRPr lang="en-US" altLang="zh-TW" sz="1800" b="0" i="0" dirty="0">
              <a:solidFill>
                <a:srgbClr val="434343"/>
              </a:solidFill>
              <a:effectLst/>
              <a:latin typeface="Noto Sans CJK TC Regular" panose="020B0500000000000000" pitchFamily="34" charset="-120"/>
              <a:ea typeface="Noto Sans CJK TC Regular" panose="020B0500000000000000" pitchFamily="34" charset="-120"/>
            </a:endParaRPr>
          </a:p>
          <a:p>
            <a:pPr algn="l" rtl="0" fontAlgn="base"/>
            <a:endParaRPr lang="zh-TW" altLang="en-US" sz="1800" b="0" i="0" dirty="0">
              <a:solidFill>
                <a:srgbClr val="434343"/>
              </a:solidFill>
              <a:effectLst/>
              <a:latin typeface="Noto Sans CJK TC Regular" panose="020B0500000000000000" pitchFamily="34" charset="-120"/>
              <a:ea typeface="Noto Sans CJK TC Regular" panose="020B0500000000000000" pitchFamily="34" charset="-120"/>
            </a:endParaRPr>
          </a:p>
          <a:p>
            <a:pPr algn="l" rtl="0" fontAlgn="base"/>
            <a:r>
              <a:rPr lang="zh-TW" altLang="en-US" sz="1800" b="0" i="0" dirty="0">
                <a:solidFill>
                  <a:srgbClr val="434343"/>
                </a:solidFill>
                <a:effectLst/>
                <a:latin typeface="Noto Sans CJK TC Regular" panose="020B0500000000000000" pitchFamily="34" charset="-120"/>
                <a:ea typeface="Noto Sans CJK TC Regular" panose="020B0500000000000000" pitchFamily="34" charset="-120"/>
              </a:rPr>
              <a:t>我是</a:t>
            </a:r>
            <a:r>
              <a:rPr lang="zh-TW" altLang="en-US" sz="1800" b="0" i="1" dirty="0">
                <a:solidFill>
                  <a:srgbClr val="434343"/>
                </a:solidFill>
                <a:effectLst/>
                <a:latin typeface="Noto Sans CJK TC Regular" panose="020B0500000000000000" pitchFamily="34" charset="-120"/>
                <a:ea typeface="Noto Sans CJK TC Regular" panose="020B0500000000000000" pitchFamily="34" charset="-120"/>
              </a:rPr>
              <a:t>「您的姓名」</a:t>
            </a:r>
            <a:r>
              <a:rPr lang="zh-TW" altLang="en-US" sz="1800" b="0" i="0" dirty="0">
                <a:solidFill>
                  <a:srgbClr val="434343"/>
                </a:solidFill>
                <a:effectLst/>
                <a:latin typeface="Noto Sans CJK TC Regular" panose="020B0500000000000000" pitchFamily="34" charset="-120"/>
                <a:ea typeface="Noto Sans CJK TC Regular" panose="020B0500000000000000" pitchFamily="34" charset="-120"/>
              </a:rPr>
              <a:t>，是您的會員擴展委員會主委。</a:t>
            </a:r>
            <a:endParaRPr lang="en-US" altLang="zh-TW" sz="1800" b="0" i="0" dirty="0">
              <a:solidFill>
                <a:srgbClr val="434343"/>
              </a:solidFill>
              <a:effectLst/>
              <a:latin typeface="Noto Sans CJK TC Regular" panose="020B0500000000000000" pitchFamily="34" charset="-120"/>
              <a:ea typeface="Noto Sans CJK TC Regular" panose="020B0500000000000000" pitchFamily="34" charset="-120"/>
            </a:endParaRPr>
          </a:p>
          <a:p>
            <a:pPr algn="l" rtl="0" fontAlgn="base"/>
            <a:endParaRPr lang="zh-TW" altLang="en-US" sz="1800" b="0" i="0" dirty="0">
              <a:solidFill>
                <a:srgbClr val="434343"/>
              </a:solidFill>
              <a:effectLst/>
              <a:latin typeface="Noto Sans CJK TC Regular" panose="020B0500000000000000" pitchFamily="34" charset="-120"/>
              <a:ea typeface="Noto Sans CJK TC Regular" panose="020B0500000000000000" pitchFamily="34" charset="-120"/>
            </a:endParaRPr>
          </a:p>
          <a:p>
            <a:pPr algn="l" rtl="0" fontAlgn="base"/>
            <a:r>
              <a:rPr lang="zh-TW" altLang="en-US" sz="1800" b="0" i="0" dirty="0">
                <a:solidFill>
                  <a:srgbClr val="434343"/>
                </a:solidFill>
                <a:effectLst/>
                <a:latin typeface="Noto Sans CJK TC Regular" panose="020B0500000000000000" pitchFamily="34" charset="-120"/>
                <a:ea typeface="Noto Sans CJK TC Regular" panose="020B0500000000000000" pitchFamily="34" charset="-120"/>
              </a:rPr>
              <a:t>我們將在今天的簡報中討論「力挽大量流失會員人數」。</a:t>
            </a:r>
            <a:endParaRPr lang="en-US" sz="1800" b="0" i="0" dirty="0">
              <a:solidFill>
                <a:srgbClr val="434343"/>
              </a:solidFill>
              <a:effectLst/>
              <a:latin typeface="Noto Sans CJK TC Regular" panose="020B0500000000000000" pitchFamily="34" charset="-120"/>
              <a:ea typeface="Noto Sans CJK TC Regular" panose="020B0500000000000000" pitchFamily="34" charset="-12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TW" altLang="en-US" dirty="0">
                <a:latin typeface="Noto Sans CJK TC Regular" panose="020B0500000000000000" pitchFamily="34" charset="-120"/>
                <a:ea typeface="Noto Sans CJK TC Regular" panose="020B0500000000000000" pitchFamily="34" charset="-120"/>
              </a:rPr>
              <a:t>蘭馨會正與許多服務型組織一樣，正在面臨會員的流失。在本議程中我們將探討這個趨勢背後的一些原因，然後討論有助於吸引並留住會員的策略。</a:t>
            </a:r>
            <a:endParaRPr lang="en-US" altLang="zh-TW" dirty="0">
              <a:latin typeface="Noto Sans CJK TC Regular" panose="020B0500000000000000" pitchFamily="34" charset="-120"/>
              <a:ea typeface="Noto Sans CJK TC Regular" panose="020B0500000000000000" pitchFamily="34" charset="-120"/>
            </a:endParaRPr>
          </a:p>
          <a:p>
            <a:pPr rtl="0"/>
            <a:endParaRPr lang="zh-TW" altLang="en-US" dirty="0">
              <a:latin typeface="Noto Sans CJK TC Regular" panose="020B0500000000000000" pitchFamily="34" charset="-120"/>
              <a:ea typeface="Noto Sans CJK TC Regular" panose="020B0500000000000000" pitchFamily="34" charset="-120"/>
            </a:endParaRPr>
          </a:p>
          <a:p>
            <a:pPr rtl="0"/>
            <a:r>
              <a:rPr lang="zh-TW" altLang="en-US" dirty="0">
                <a:latin typeface="Noto Sans CJK TC Regular" panose="020B0500000000000000" pitchFamily="34" charset="-120"/>
                <a:ea typeface="Noto Sans CJK TC Regular" panose="020B0500000000000000" pitchFamily="34" charset="-120"/>
              </a:rPr>
              <a:t>我們將會檢視會籍福利並評估蘭馨會的價值主張。</a:t>
            </a:r>
            <a:endParaRPr lang="en-US" altLang="zh-TW" dirty="0">
              <a:latin typeface="Noto Sans CJK TC Regular" panose="020B0500000000000000" pitchFamily="34" charset="-120"/>
              <a:ea typeface="Noto Sans CJK TC Regular" panose="020B0500000000000000" pitchFamily="34" charset="-120"/>
            </a:endParaRPr>
          </a:p>
          <a:p>
            <a:pPr rtl="0"/>
            <a:endParaRPr lang="zh-TW" altLang="en-US" dirty="0">
              <a:latin typeface="Noto Sans CJK TC Regular" panose="020B0500000000000000" pitchFamily="34" charset="-120"/>
              <a:ea typeface="Noto Sans CJK TC Regular" panose="020B0500000000000000" pitchFamily="34" charset="-120"/>
            </a:endParaRPr>
          </a:p>
          <a:p>
            <a:pPr rtl="0"/>
            <a:r>
              <a:rPr lang="zh-TW" altLang="en-US" dirty="0">
                <a:latin typeface="Noto Sans CJK TC Regular" panose="020B0500000000000000" pitchFamily="34" charset="-120"/>
                <a:ea typeface="Noto Sans CJK TC Regular" panose="020B0500000000000000" pitchFamily="34" charset="-120"/>
              </a:rPr>
              <a:t>且我們將會討論建立有效會籍活動的方式。</a:t>
            </a:r>
            <a:endParaRPr lang="en-US" altLang="zh-TW" dirty="0">
              <a:latin typeface="Noto Sans CJK TC Regular" panose="020B0500000000000000" pitchFamily="34" charset="-120"/>
              <a:ea typeface="Noto Sans CJK TC Regular" panose="020B0500000000000000" pitchFamily="34" charset="-120"/>
            </a:endParaRPr>
          </a:p>
          <a:p>
            <a:pPr rtl="0"/>
            <a:endParaRPr lang="en-US" dirty="0">
              <a:latin typeface="Noto Sans CJK TC Regular" panose="020B0500000000000000" pitchFamily="34" charset="-120"/>
              <a:ea typeface="Noto Sans CJK TC Regular" panose="020B0500000000000000" pitchFamily="34" charset="-12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TW" b="1" u="none" dirty="0">
                <a:latin typeface="Noto Sans CJK TC Regular" panose="020B0500000000000000" pitchFamily="34" charset="-120"/>
                <a:ea typeface="Noto Sans CJK TC Regular" panose="020B0500000000000000" pitchFamily="34" charset="-120"/>
              </a:rPr>
              <a:t>10 - 15 </a:t>
            </a:r>
            <a:r>
              <a:rPr lang="zh-TW" altLang="en-US" b="1" u="none" dirty="0">
                <a:latin typeface="Noto Sans CJK TC Regular" panose="020B0500000000000000" pitchFamily="34" charset="-120"/>
                <a:ea typeface="Noto Sans CJK TC Regular" panose="020B0500000000000000" pitchFamily="34" charset="-120"/>
              </a:rPr>
              <a:t>分：會員分享其想法／討論。</a:t>
            </a:r>
            <a:endParaRPr lang="en-US" b="1" dirty="0">
              <a:latin typeface="Noto Sans CJK TC Regular" panose="020B0500000000000000" pitchFamily="34" charset="-120"/>
              <a:ea typeface="Noto Sans CJK TC Regular" panose="020B0500000000000000" pitchFamily="34" charset="-12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b="0" i="0" dirty="0">
                <a:latin typeface="Noto Sans CJK TC Regular" panose="020B0500000000000000" pitchFamily="34" charset="-120"/>
                <a:ea typeface="Noto Sans CJK TC Regular" panose="020B0500000000000000" pitchFamily="34" charset="-120"/>
              </a:rPr>
              <a:t>專區會籍主委向觀眾說：</a:t>
            </a:r>
            <a:r>
              <a:rPr lang="zh-TW" altLang="en-US" i="1" dirty="0">
                <a:latin typeface="Noto Sans CJK TC Regular" panose="020B0500000000000000" pitchFamily="34" charset="-120"/>
                <a:ea typeface="Noto Sans CJK TC Regular" panose="020B0500000000000000" pitchFamily="34" charset="-120"/>
              </a:rPr>
              <a:t>我很想聽聽各位的看法，瞭解大家認為為何貴分會的會員人數正在減少。</a:t>
            </a:r>
            <a:r>
              <a:rPr lang="en-US" b="0" i="1" dirty="0">
                <a:latin typeface="Noto Sans CJK TC Regular" panose="020B0500000000000000" pitchFamily="34" charset="-120"/>
                <a:ea typeface="Noto Sans CJK TC Regular" panose="020B0500000000000000" pitchFamily="34" charset="-120"/>
              </a:rPr>
              <a:t> </a:t>
            </a: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3034116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F9023-0D12-DB6C-DA6A-E4AFC4204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BBA40-348C-DCAB-079E-213D1C8D6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A637B-86AD-9CF5-611E-FDAF960062DA}"/>
              </a:ext>
            </a:extLst>
          </p:cNvPr>
          <p:cNvSpPr>
            <a:spLocks noGrp="1"/>
          </p:cNvSpPr>
          <p:nvPr>
            <p:ph type="body" idx="1"/>
          </p:nvPr>
        </p:nvSpPr>
        <p:spPr/>
        <p:txBody>
          <a:bodyPr/>
          <a:lstStyle/>
          <a:p>
            <a:pPr marL="0" marR="0" lvl="0" indent="0">
              <a:lnSpc>
                <a:spcPct val="107000"/>
              </a:lnSpc>
              <a:buFont typeface="Arial" panose="020B0604020202020204" pitchFamily="34" charset="0"/>
              <a:buNone/>
            </a:pPr>
            <a:r>
              <a:rPr lang="zh-TW" altLang="en-US" sz="1200" b="1"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rPr>
              <a:t>加強吸引新成員</a:t>
            </a:r>
            <a:r>
              <a:rPr lang="zh-TW" alt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rPr>
              <a:t>，尤其是針對代表性不足的人口或專區。 </a:t>
            </a:r>
            <a:endParaRPr 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nSpc>
                <a:spcPct val="107000"/>
              </a:lnSpc>
              <a:buFont typeface="Arial" panose="020B0604020202020204" pitchFamily="34" charset="0"/>
              <a:buNone/>
            </a:pPr>
            <a:endParaRPr 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nSpc>
                <a:spcPct val="107000"/>
              </a:lnSpc>
              <a:buFont typeface="Arial" panose="020B0604020202020204" pitchFamily="34" charset="0"/>
              <a:buNone/>
            </a:pPr>
            <a:r>
              <a:rPr lang="zh-TW" alt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rPr>
              <a:t>以下提供數種方法：</a:t>
            </a:r>
            <a:endParaRPr 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nSpc>
                <a:spcPct val="107000"/>
              </a:lnSpc>
              <a:buFont typeface="Arial" panose="020B0604020202020204" pitchFamily="34" charset="0"/>
              <a:buNone/>
            </a:pPr>
            <a:endParaRPr 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171450" marR="0" lvl="0" indent="-171450">
              <a:lnSpc>
                <a:spcPct val="107000"/>
              </a:lnSpc>
              <a:buFont typeface="Arial" panose="020B0604020202020204" pitchFamily="34" charset="0"/>
              <a:buChar char="•"/>
            </a:pPr>
            <a:r>
              <a:rPr lang="zh-TW" altLang="en-US" dirty="0">
                <a:latin typeface="Noto Sans CJK TC Regular" panose="020B0500000000000000" pitchFamily="34" charset="-120"/>
                <a:ea typeface="Noto Sans CJK TC Regular" panose="020B0500000000000000" pitchFamily="34" charset="-120"/>
              </a:rPr>
              <a:t>識別並觸及與我們組織使命一致的潛在會員。</a:t>
            </a:r>
            <a:r>
              <a:rPr lang="en-US" dirty="0">
                <a:latin typeface="Noto Sans CJK TC Regular" panose="020B0500000000000000" pitchFamily="34" charset="-120"/>
                <a:ea typeface="Noto Sans CJK TC Regular" panose="020B0500000000000000" pitchFamily="34" charset="-120"/>
              </a:rPr>
              <a:t> </a:t>
            </a:r>
          </a:p>
          <a:p>
            <a:pPr marL="628650" marR="0" lvl="1" indent="-171450">
              <a:lnSpc>
                <a:spcPct val="107000"/>
              </a:lnSpc>
              <a:buFont typeface="Arial" panose="020B0604020202020204" pitchFamily="34" charset="0"/>
              <a:buChar char="•"/>
            </a:pPr>
            <a:r>
              <a:rPr lang="zh-TW" altLang="en-US" dirty="0">
                <a:latin typeface="Noto Sans CJK TC Regular" panose="020B0500000000000000" pitchFamily="34" charset="-120"/>
                <a:ea typeface="Noto Sans CJK TC Regular" panose="020B0500000000000000" pitchFamily="34" charset="-120"/>
              </a:rPr>
              <a:t>使用社交媒體、電子郵件電子報與社群活動，聯繫到可能對蘭馨會提供機會有興趣的個人。</a:t>
            </a:r>
            <a:endParaRPr lang="en-US" dirty="0">
              <a:latin typeface="Noto Sans CJK TC Regular" panose="020B0500000000000000" pitchFamily="34" charset="-120"/>
              <a:ea typeface="Noto Sans CJK TC Regular" panose="020B0500000000000000" pitchFamily="34" charset="-120"/>
            </a:endParaRPr>
          </a:p>
          <a:p>
            <a:pPr marL="628650" marR="0" lvl="1"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zh-TW" altLang="en-US" dirty="0">
                <a:latin typeface="Noto Sans CJK TC Regular" panose="020B0500000000000000" pitchFamily="34" charset="-120"/>
                <a:ea typeface="Noto Sans CJK TC Regular" panose="020B0500000000000000" pitchFamily="34" charset="-120"/>
              </a:rPr>
              <a:t>確保所有溝通，無論是在社群媒體、電子報或網站內容上，都具有包容性並代表不同的背景、經驗與觀點。使用能訴諸更廣大受眾的語言，讓所有人都感覺友善和親切的對待。這將幫助潛在會員想像自己在貴組織中的樣子，並更有可能加入。</a:t>
            </a:r>
            <a:endParaRPr 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628650" marR="0" lvl="1" indent="-171450">
              <a:lnSpc>
                <a:spcPct val="107000"/>
              </a:lnSpc>
              <a:buFont typeface="Arial" panose="020B0604020202020204" pitchFamily="34" charset="0"/>
              <a:buChar char="•"/>
            </a:pPr>
            <a:r>
              <a:rPr lang="zh-TW" altLang="en-US" dirty="0">
                <a:latin typeface="Noto Sans CJK TC Regular" panose="020B0500000000000000" pitchFamily="34" charset="-120"/>
                <a:ea typeface="Noto Sans CJK TC Regular" panose="020B0500000000000000" pitchFamily="34" charset="-120"/>
              </a:rPr>
              <a:t>彰顯感言、會員成就與貴分會獲得的公開表彰。社會認同有助於建立潛在新成員的信任與信譽。</a:t>
            </a:r>
            <a:endParaRPr lang="en-US" dirty="0">
              <a:latin typeface="Noto Sans CJK TC Regular" panose="020B0500000000000000" pitchFamily="34" charset="-120"/>
              <a:ea typeface="Noto Sans CJK TC Regular" panose="020B0500000000000000" pitchFamily="34" charset="-120"/>
            </a:endParaRPr>
          </a:p>
          <a:p>
            <a:pPr marL="171450" marR="0" lvl="0" indent="-171450">
              <a:lnSpc>
                <a:spcPct val="107000"/>
              </a:lnSpc>
              <a:buFont typeface="Arial" panose="020B0604020202020204" pitchFamily="34" charset="0"/>
              <a:buChar char="•"/>
            </a:pPr>
            <a:endParaRPr lang="en-US" dirty="0">
              <a:latin typeface="Noto Sans CJK TC Regular" panose="020B0500000000000000" pitchFamily="34" charset="-120"/>
              <a:ea typeface="Noto Sans CJK TC Regular" panose="020B0500000000000000" pitchFamily="34" charset="-120"/>
            </a:endParaRPr>
          </a:p>
          <a:p>
            <a:pPr marL="171450" marR="0" lvl="0" indent="-171450">
              <a:lnSpc>
                <a:spcPct val="107000"/>
              </a:lnSpc>
              <a:buFont typeface="Arial" panose="020B0604020202020204" pitchFamily="34" charset="0"/>
              <a:buChar char="•"/>
            </a:pPr>
            <a:r>
              <a:rPr lang="zh-TW" altLang="en-US" dirty="0">
                <a:latin typeface="Noto Sans CJK TC Regular" panose="020B0500000000000000" pitchFamily="34" charset="-120"/>
                <a:ea typeface="Noto Sans CJK TC Regular" panose="020B0500000000000000" pitchFamily="34" charset="-120"/>
              </a:rPr>
              <a:t>為了向潛在會員展示其貢獻如何帶來真正的、具體的改變，請務必展示 </a:t>
            </a:r>
            <a:r>
              <a:rPr lang="en-US" altLang="zh-TW" dirty="0">
                <a:latin typeface="Noto Sans CJK TC Regular" panose="020B0500000000000000" pitchFamily="34" charset="-120"/>
                <a:ea typeface="Noto Sans CJK TC Regular" panose="020B0500000000000000" pitchFamily="34" charset="-120"/>
              </a:rPr>
              <a:t>SIA</a:t>
            </a:r>
            <a:r>
              <a:rPr lang="zh-TW" altLang="en-US" dirty="0">
                <a:latin typeface="Noto Sans CJK TC Regular" panose="020B0500000000000000" pitchFamily="34" charset="-120"/>
                <a:ea typeface="Noto Sans CJK TC Regular" panose="020B0500000000000000" pitchFamily="34" charset="-120"/>
              </a:rPr>
              <a:t>「夢想活動」所帶來的影響：</a:t>
            </a:r>
            <a:r>
              <a:rPr lang="zh-TW" altLang="en-US" i="1" dirty="0">
                <a:latin typeface="Noto Sans CJK TC Regular" panose="020B0500000000000000" pitchFamily="34" charset="-120"/>
                <a:ea typeface="Noto Sans CJK TC Regular" panose="020B0500000000000000" pitchFamily="34" charset="-120"/>
              </a:rPr>
              <a:t>「實現妳的夢想獎」</a:t>
            </a:r>
            <a:r>
              <a:rPr lang="zh-TW" altLang="en-US" dirty="0">
                <a:latin typeface="Noto Sans CJK TC Regular" panose="020B0500000000000000" pitchFamily="34" charset="-120"/>
                <a:ea typeface="Noto Sans CJK TC Regular" panose="020B0500000000000000" pitchFamily="34" charset="-120"/>
              </a:rPr>
              <a:t>和</a:t>
            </a:r>
            <a:r>
              <a:rPr lang="zh-TW" altLang="en-US" i="1" dirty="0">
                <a:latin typeface="Noto Sans CJK TC Regular" panose="020B0500000000000000" pitchFamily="34" charset="-120"/>
                <a:ea typeface="Noto Sans CJK TC Regular" panose="020B0500000000000000" pitchFamily="34" charset="-120"/>
              </a:rPr>
              <a:t>「夢想它、實現它」</a:t>
            </a:r>
            <a:r>
              <a:rPr lang="zh-TW" altLang="en-US" dirty="0">
                <a:latin typeface="Noto Sans CJK TC Regular" panose="020B0500000000000000" pitchFamily="34" charset="-120"/>
                <a:ea typeface="Noto Sans CJK TC Regular" panose="020B0500000000000000" pitchFamily="34" charset="-120"/>
              </a:rPr>
              <a:t>，並從一開始就積極地讓她們參與這些計畫。</a:t>
            </a:r>
            <a:endParaRPr lang="en-US" dirty="0">
              <a:latin typeface="Noto Sans CJK TC Regular" panose="020B0500000000000000" pitchFamily="34" charset="-120"/>
              <a:ea typeface="Noto Sans CJK TC Regular" panose="020B0500000000000000" pitchFamily="34" charset="-120"/>
            </a:endParaRPr>
          </a:p>
          <a:p>
            <a:pPr marL="0" marR="0" lvl="0" indent="0">
              <a:lnSpc>
                <a:spcPct val="107000"/>
              </a:lnSpc>
              <a:buFont typeface="Arial" panose="020B0604020202020204" pitchFamily="34" charset="0"/>
              <a:buNone/>
            </a:pPr>
            <a:endParaRPr lang="en-US" sz="12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nSpc>
                <a:spcPct val="107000"/>
              </a:lnSpc>
              <a:spcBef>
                <a:spcPts val="1200"/>
              </a:spcBef>
              <a:spcAft>
                <a:spcPts val="800"/>
              </a:spcAft>
              <a:buFont typeface="Arial" panose="020B0604020202020204" pitchFamily="34" charset="0"/>
              <a:buNone/>
            </a:pPr>
            <a:r>
              <a:rPr lang="zh-TW" altLang="en-US" dirty="0">
                <a:latin typeface="Noto Sans CJK TC Regular" panose="020B0500000000000000" pitchFamily="34" charset="-120"/>
                <a:ea typeface="Noto Sans CJK TC Regular" panose="020B0500000000000000" pitchFamily="34" charset="-120"/>
              </a:rPr>
              <a:t>提供集中的資源與有針對性的獎勵措施，以確保長期穩定並防止潛在解散。可以包括建立表彰與獎勵系統，激勵持續參與與會員保留。</a:t>
            </a:r>
            <a:endParaRPr lang="en-US" sz="1200" kern="100" dirty="0">
              <a:solidFill>
                <a:srgbClr val="A02B93"/>
              </a:solidFill>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nSpc>
                <a:spcPct val="107000"/>
              </a:lnSpc>
              <a:spcBef>
                <a:spcPts val="1200"/>
              </a:spcBef>
              <a:spcAft>
                <a:spcPts val="800"/>
              </a:spcAft>
              <a:buFont typeface="Arial" panose="020B0604020202020204" pitchFamily="34" charset="0"/>
              <a:buNone/>
            </a:pPr>
            <a:endParaRPr lang="en-US" sz="12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nSpc>
                <a:spcPct val="107000"/>
              </a:lnSpc>
              <a:spcBef>
                <a:spcPts val="1200"/>
              </a:spcBef>
              <a:spcAft>
                <a:spcPts val="800"/>
              </a:spcAft>
              <a:buFont typeface="Arial" panose="020B0604020202020204" pitchFamily="34" charset="0"/>
              <a:buNone/>
            </a:pPr>
            <a:r>
              <a:rPr lang="zh-TW" altLang="en-US" dirty="0">
                <a:latin typeface="Noto Sans CJK TC Regular" panose="020B0500000000000000" pitchFamily="34" charset="-120"/>
                <a:ea typeface="Noto Sans CJK TC Regular" panose="020B0500000000000000" pitchFamily="34" charset="-120"/>
              </a:rPr>
              <a:t>瞭解復會成員與創始成員數量下降的根本原因，以確定保留策略中需要改進的地方。對現有會員</a:t>
            </a:r>
            <a:r>
              <a:rPr lang="zh-TW" altLang="en-US" b="1" dirty="0">
                <a:latin typeface="Noto Sans CJK TC Regular" panose="020B0500000000000000" pitchFamily="34" charset="-120"/>
                <a:ea typeface="Noto Sans CJK TC Regular" panose="020B0500000000000000" pitchFamily="34" charset="-120"/>
              </a:rPr>
              <a:t>進行全面調查</a:t>
            </a:r>
            <a:r>
              <a:rPr lang="zh-TW" altLang="en-US" dirty="0">
                <a:latin typeface="Noto Sans CJK TC Regular" panose="020B0500000000000000" pitchFamily="34" charset="-120"/>
                <a:ea typeface="Noto Sans CJK TC Regular" panose="020B0500000000000000" pitchFamily="34" charset="-120"/>
              </a:rPr>
              <a:t>，蒐集有關其經驗、動機以及持續參與的潛在障礙等相關見解與意見回饋。善用這些寶貴的資料來改善參與方式、解決問題，並打造能促進長期承諾與滿意度的客製化解決方案。</a:t>
            </a:r>
            <a:endParaRPr lang="en-US" sz="12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9AF79FC-3A23-273E-3F8F-8F1514D69B30}"/>
              </a:ext>
            </a:extLst>
          </p:cNvPr>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1555235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zh-TW" altLang="en-US" sz="1000" b="0" i="0" dirty="0">
                <a:solidFill>
                  <a:srgbClr val="000000"/>
                </a:solidFill>
                <a:effectLst/>
                <a:latin typeface="Noto Sans CJK TC Regular" panose="020B0500000000000000" pitchFamily="34" charset="-120"/>
                <a:ea typeface="Noto Sans CJK TC Regular" panose="020B0500000000000000" pitchFamily="34" charset="-120"/>
              </a:rPr>
              <a:t>蘭馨會的價值主張在於致力於透過教育、倡議與社群服務來為婦女與女青年賦權。加入蘭馨會，會員就能有機會：</a:t>
            </a:r>
            <a:endParaRPr lang="en-US" sz="1200" dirty="0">
              <a:latin typeface="Noto Sans CJK TC Regular" panose="020B0500000000000000" pitchFamily="34" charset="-120"/>
              <a:ea typeface="Noto Sans CJK TC Regular" panose="020B0500000000000000" pitchFamily="34" charset="-120"/>
            </a:endParaRPr>
          </a:p>
          <a:p>
            <a:pPr algn="l" rtl="0" fontAlgn="base"/>
            <a:endParaRPr lang="en-US" sz="1200" b="0" i="0" dirty="0">
              <a:solidFill>
                <a:srgbClr val="000000"/>
              </a:solidFill>
              <a:effectLst/>
              <a:latin typeface="Noto Sans CJK TC Regular" panose="020B0500000000000000" pitchFamily="34" charset="-120"/>
              <a:ea typeface="Noto Sans CJK TC Regular" panose="020B0500000000000000" pitchFamily="34" charset="-120"/>
            </a:endParaRPr>
          </a:p>
          <a:p>
            <a:r>
              <a:rPr lang="zh-TW" altLang="en-US" sz="1200" b="1" dirty="0">
                <a:latin typeface="Noto Sans CJK TC Regular" panose="020B0500000000000000" pitchFamily="34" charset="-120"/>
                <a:ea typeface="Noto Sans CJK TC Regular" panose="020B0500000000000000" pitchFamily="34" charset="-120"/>
              </a:rPr>
              <a:t>帶來實質的影響。</a:t>
            </a:r>
            <a:r>
              <a:rPr lang="zh-TW" altLang="en-US" sz="1200" b="0" dirty="0">
                <a:latin typeface="Noto Sans CJK TC Regular" panose="020B0500000000000000" pitchFamily="34" charset="-120"/>
                <a:ea typeface="Noto Sans CJK TC Regular" panose="020B0500000000000000" pitchFamily="34" charset="-120"/>
              </a:rPr>
              <a:t>蘭馨會的計畫，諸如</a:t>
            </a:r>
            <a:r>
              <a:rPr lang="zh-TW" altLang="en-US" sz="1200" b="0" i="1" dirty="0">
                <a:latin typeface="Noto Sans CJK TC Regular" panose="020B0500000000000000" pitchFamily="34" charset="-120"/>
                <a:ea typeface="Noto Sans CJK TC Regular" panose="020B0500000000000000" pitchFamily="34" charset="-120"/>
              </a:rPr>
              <a:t>「實現妳的夢想獎」</a:t>
            </a:r>
            <a:r>
              <a:rPr lang="zh-TW" altLang="en-US" sz="1200" b="0" dirty="0">
                <a:latin typeface="Noto Sans CJK TC Regular" panose="020B0500000000000000" pitchFamily="34" charset="-120"/>
                <a:ea typeface="Noto Sans CJK TC Regular" panose="020B0500000000000000" pitchFamily="34" charset="-120"/>
              </a:rPr>
              <a:t>和</a:t>
            </a:r>
            <a:r>
              <a:rPr lang="zh-TW" altLang="en-US" sz="1200" b="0" i="1" dirty="0">
                <a:latin typeface="Noto Sans CJK TC Regular" panose="020B0500000000000000" pitchFamily="34" charset="-120"/>
                <a:ea typeface="Noto Sans CJK TC Regular" panose="020B0500000000000000" pitchFamily="34" charset="-120"/>
              </a:rPr>
              <a:t>「夢想它、實現它」</a:t>
            </a:r>
            <a:r>
              <a:rPr lang="zh-TW" altLang="en-US" sz="1200" b="0" dirty="0">
                <a:latin typeface="Noto Sans CJK TC Regular" panose="020B0500000000000000" pitchFamily="34" charset="-120"/>
                <a:ea typeface="Noto Sans CJK TC Regular" panose="020B0500000000000000" pitchFamily="34" charset="-120"/>
              </a:rPr>
              <a:t>能直接支持婦女與女青年完成她們的夢想。。會員們能瞭解自己的時間、努力與資源，正在為其他人的人生帶來真正的改變，因此感到滿足。</a:t>
            </a:r>
            <a:endParaRPr lang="en-US" sz="1200" b="0" dirty="0">
              <a:latin typeface="Noto Sans CJK TC Regular" panose="020B0500000000000000" pitchFamily="34" charset="-120"/>
              <a:ea typeface="Noto Sans CJK TC Regular" panose="020B0500000000000000" pitchFamily="34" charset="-120"/>
            </a:endParaRPr>
          </a:p>
          <a:p>
            <a:pPr algn="l" rtl="0" fontAlgn="base"/>
            <a:endParaRPr lang="en-US" sz="1000" b="0" i="0" dirty="0">
              <a:solidFill>
                <a:srgbClr val="000000"/>
              </a:solidFill>
              <a:effectLst/>
              <a:latin typeface="Noto Sans CJK TC Regular" panose="020B0500000000000000" pitchFamily="34" charset="-120"/>
              <a:ea typeface="Noto Sans CJK TC Regular" panose="020B0500000000000000" pitchFamily="34" charset="-120"/>
            </a:endParaRPr>
          </a:p>
          <a:p>
            <a:r>
              <a:rPr lang="zh-TW" altLang="en-US" sz="1200" b="1" dirty="0">
                <a:latin typeface="Noto Sans CJK TC Regular" panose="020B0500000000000000" pitchFamily="34" charset="-120"/>
                <a:ea typeface="Noto Sans CJK TC Regular" panose="020B0500000000000000" pitchFamily="34" charset="-120"/>
              </a:rPr>
              <a:t>打造充滿意義的人際關係。</a:t>
            </a:r>
            <a:r>
              <a:rPr lang="zh-TW" altLang="en-US" sz="1200" b="0" dirty="0">
                <a:latin typeface="Noto Sans CJK TC Regular" panose="020B0500000000000000" pitchFamily="34" charset="-120"/>
                <a:ea typeface="Noto Sans CJK TC Regular" panose="020B0500000000000000" pitchFamily="34" charset="-120"/>
              </a:rPr>
              <a:t>蘭馨會為會員提供一個獨特的空間，讓她們可以與志同道合、熱衷於服務與改變社會的人們建立牢固而持久的關係。這些人脈不只限於本地，更延伸到全球，創造出一個致力於個人與職業成長的女性支援社群。</a:t>
            </a:r>
            <a:endParaRPr lang="en-US" sz="1200" b="0" dirty="0">
              <a:latin typeface="Noto Sans CJK TC Regular" panose="020B0500000000000000" pitchFamily="34" charset="-120"/>
              <a:ea typeface="Noto Sans CJK TC Regular" panose="020B0500000000000000" pitchFamily="34" charset="-120"/>
            </a:endParaRPr>
          </a:p>
          <a:p>
            <a:endParaRPr lang="en-US" sz="1200" b="1" dirty="0">
              <a:latin typeface="Noto Sans CJK TC Regular" panose="020B0500000000000000" pitchFamily="34" charset="-120"/>
              <a:ea typeface="Noto Sans CJK TC Regular" panose="020B0500000000000000" pitchFamily="34" charset="-120"/>
            </a:endParaRPr>
          </a:p>
          <a:p>
            <a:r>
              <a:rPr lang="zh-TW" altLang="en-US" sz="1200" b="1" dirty="0">
                <a:latin typeface="Noto Sans CJK TC Regular" panose="020B0500000000000000" pitchFamily="34" charset="-120"/>
                <a:ea typeface="Noto Sans CJK TC Regular" panose="020B0500000000000000" pitchFamily="34" charset="-120"/>
              </a:rPr>
              <a:t>獲得領導力發展。</a:t>
            </a:r>
            <a:r>
              <a:rPr lang="zh-TW" altLang="en-US" sz="1200" b="0" dirty="0">
                <a:latin typeface="Noto Sans CJK TC Regular" panose="020B0500000000000000" pitchFamily="34" charset="-120"/>
                <a:ea typeface="Noto Sans CJK TC Regular" panose="020B0500000000000000" pitchFamily="34" charset="-120"/>
              </a:rPr>
              <a:t>鼓勵會員在分會內擔任領導職責。透過提供訓練或導師計畫來加強化領導力，並為領導階層建立更清晰的結構以確保永續性。這種親身經歷有助於女性發揮領導潛力，同時為組織的使命做出有意義的貢獻。</a:t>
            </a:r>
            <a:endParaRPr lang="en-US" sz="1200" b="0" dirty="0">
              <a:latin typeface="Noto Sans CJK TC Regular" panose="020B0500000000000000" pitchFamily="34" charset="-120"/>
              <a:ea typeface="Noto Sans CJK TC Regular" panose="020B0500000000000000" pitchFamily="34" charset="-120"/>
            </a:endParaRPr>
          </a:p>
          <a:p>
            <a:endParaRPr lang="en-US" sz="1800" dirty="0">
              <a:latin typeface="Noto Sans CJK TC Regular" panose="020B0500000000000000" pitchFamily="34" charset="-120"/>
              <a:ea typeface="Noto Sans CJK TC Regular" panose="020B0500000000000000" pitchFamily="34" charset="-120"/>
            </a:endParaRPr>
          </a:p>
          <a:p>
            <a:r>
              <a:rPr lang="zh-TW" altLang="en-US" sz="1800" dirty="0">
                <a:latin typeface="Noto Sans CJK TC Regular" panose="020B0500000000000000" pitchFamily="34" charset="-120"/>
                <a:ea typeface="Noto Sans CJK TC Regular" panose="020B0500000000000000" pitchFamily="34" charset="-120"/>
              </a:rPr>
              <a:t>蘭馨會為會員的領導階層提供發展機會與資源，幫助她們成為更高效的領導者，以便我們能夠執行計畫、吸引與留住會員、發展慈善事業並建立品牌知名度。如此環境能培育出持續學習與發展的文化。您可以在我們網站的「分會專用」區（位於頂部藍色列下方），找到這些機會與資源。請參閱「分會行政」與「發展您的領導技能」以瞭解更多資訊。</a:t>
            </a:r>
            <a:endParaRPr lang="en-US" sz="1200" dirty="0">
              <a:latin typeface="Noto Sans CJK TC Regular" panose="020B0500000000000000" pitchFamily="34" charset="-120"/>
              <a:ea typeface="Noto Sans CJK TC Regular" panose="020B0500000000000000" pitchFamily="34" charset="-12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對於像蘭馨會這樣的組織來說，成功的會員活動需要採取策略方針，能引起潛在會員與現有會員共鳴，共同致力於透過社區服務和領導機會為婦女與女青年賦權。</a:t>
            </a:r>
            <a:r>
              <a:rPr 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以下為打造成功會員活動的方針：</a:t>
            </a:r>
            <a:endParaRPr 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endParaRPr lang="en-US" sz="1800" dirty="0">
              <a:latin typeface="Noto Sans CJK TC Regular" panose="020B0500000000000000" pitchFamily="34" charset="-120"/>
              <a:ea typeface="Noto Sans CJK TC Regular" panose="020B0500000000000000" pitchFamily="34" charset="-12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zh-TW" alt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定義活動目標。</a:t>
            </a:r>
            <a:r>
              <a:rPr lang="zh-TW" alt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明確定義活動的主要目標，諸如增加會員數、留住現有會員、提高知名度以及吸引特定的人口群體。</a:t>
            </a:r>
            <a:endParaRPr 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zh-TW" alt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瞭解目標受眾。</a:t>
            </a:r>
            <a:r>
              <a:rPr lang="zh-TW" alt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對於社會影響力、年輕女性與社群領導者有興趣的女性。</a:t>
            </a:r>
            <a:endParaRPr 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zh-TW" alt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精心製作吸引人的訊息。</a:t>
            </a:r>
            <a:r>
              <a:rPr lang="zh-TW" alt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重點放在賦權和影響力、個人成長和領導力、人脈連結以及支持婦女與女青年。</a:t>
            </a:r>
            <a:endParaRPr 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zh-TW" altLang="en-US" sz="18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活動訊息範例：</a:t>
            </a:r>
            <a:r>
              <a:rPr lang="zh-TW" altLang="en-US" sz="1800" b="0" i="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「立即加入蘭馨會，成為全球為婦女與女青年賦權運動的一部分。提升您的領導技能，為您的當地鄰里帶來持久的改變，並與世界各地激勵人心的女性網路建立充滿意義的聯繫。」</a:t>
            </a:r>
            <a:endParaRPr lang="en-US" sz="1800" b="1" i="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zh-TW" alt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打造高度參與的內容，諸如社群媒體活動。</a:t>
            </a:r>
            <a:r>
              <a:rPr lang="zh-TW" alt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使用諸如 </a:t>
            </a:r>
            <a:r>
              <a:rPr lang="en-US" altLang="zh-TW"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Instagram</a:t>
            </a:r>
            <a:r>
              <a:rPr lang="zh-TW" alt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a:t>
            </a:r>
            <a:r>
              <a:rPr lang="en-US" altLang="zh-TW"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Facebook</a:t>
            </a:r>
            <a:r>
              <a:rPr lang="zh-TW" alt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a:t>
            </a:r>
            <a:r>
              <a:rPr lang="en-US" altLang="zh-TW"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LinkedIn</a:t>
            </a:r>
            <a:r>
              <a:rPr lang="zh-TW" alt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a:t>
            </a:r>
            <a:r>
              <a:rPr lang="en-US" altLang="zh-TW"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YouTube </a:t>
            </a:r>
            <a:r>
              <a:rPr lang="zh-TW" altLang="en-US"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與抖音等平台，分享故事、感言與幕後故事等。製作引人入勝的視覺效果與影片，讓會員們討論其經歷以及蘭馨會對她們人生的影響。也可以考慮製作電子郵件活動、網站與部落格內容和傳單。</a:t>
            </a:r>
            <a:endParaRPr lang="en-US" altLang="zh-TW" sz="180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zh-TW" altLang="en-US" b="1" dirty="0">
                <a:latin typeface="Noto Sans CJK TC Regular" panose="020B0500000000000000" pitchFamily="34" charset="-120"/>
                <a:ea typeface="Noto Sans CJK TC Regular" panose="020B0500000000000000" pitchFamily="34" charset="-120"/>
              </a:rPr>
              <a:t>地方鄰里參與。</a:t>
            </a:r>
            <a:r>
              <a:rPr lang="zh-TW" altLang="en-US" sz="12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擴大您的觸角，與當地企業、大學</a:t>
            </a:r>
            <a:r>
              <a:rPr lang="en-US" altLang="zh-TW" sz="12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a:t>
            </a:r>
            <a:r>
              <a:rPr lang="zh-TW" altLang="en-US" sz="12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學校合作，並與您的職場合作（如果貴公司為員工提供會員福利）。</a:t>
            </a:r>
            <a:r>
              <a:rPr lang="en-US" altLang="zh-TW" sz="1200" b="0"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 </a:t>
            </a:r>
            <a:endParaRPr lang="en-US" dirty="0">
              <a:latin typeface="Noto Sans CJK TC Regular" panose="020B0500000000000000" pitchFamily="34" charset="-120"/>
              <a:ea typeface="Noto Sans CJK TC Regular" panose="020B0500000000000000" pitchFamily="34" charset="-12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zh-TW" altLang="en-US" b="1" dirty="0">
              <a:latin typeface="Noto Sans CJK TC Regular" panose="020B0500000000000000" pitchFamily="34" charset="-120"/>
              <a:ea typeface="Noto Sans CJK TC Regular" panose="020B0500000000000000" pitchFamily="34" charset="-12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zh-TW" altLang="en-US" b="1" dirty="0">
                <a:latin typeface="Noto Sans CJK TC Regular" panose="020B0500000000000000" pitchFamily="34" charset="-120"/>
                <a:ea typeface="Noto Sans CJK TC Regular" panose="020B0500000000000000" pitchFamily="34" charset="-120"/>
              </a:rPr>
              <a:t>強調具體結果與影響。</a:t>
            </a:r>
            <a:r>
              <a:rPr lang="zh-TW" altLang="en-US" dirty="0">
                <a:latin typeface="Noto Sans CJK TC Regular" panose="020B0500000000000000" pitchFamily="34" charset="-120"/>
                <a:ea typeface="Noto Sans CJK TC Regular" panose="020B0500000000000000" pitchFamily="34" charset="-120"/>
              </a:rPr>
              <a:t>分享蘭馨會計畫的成功故事，諸如</a:t>
            </a:r>
            <a:r>
              <a:rPr lang="zh-TW" altLang="en-US" i="1" dirty="0">
                <a:latin typeface="Noto Sans CJK TC Regular" panose="020B0500000000000000" pitchFamily="34" charset="-120"/>
                <a:ea typeface="Noto Sans CJK TC Regular" panose="020B0500000000000000" pitchFamily="34" charset="-120"/>
              </a:rPr>
              <a:t>「實現妳的夢想獎」</a:t>
            </a:r>
            <a:r>
              <a:rPr lang="zh-TW" altLang="en-US" dirty="0">
                <a:latin typeface="Noto Sans CJK TC Regular" panose="020B0500000000000000" pitchFamily="34" charset="-120"/>
                <a:ea typeface="Noto Sans CJK TC Regular" panose="020B0500000000000000" pitchFamily="34" charset="-120"/>
              </a:rPr>
              <a:t>和</a:t>
            </a:r>
            <a:r>
              <a:rPr lang="zh-TW" altLang="en-US" i="1" dirty="0">
                <a:latin typeface="Noto Sans CJK TC Regular" panose="020B0500000000000000" pitchFamily="34" charset="-120"/>
                <a:ea typeface="Noto Sans CJK TC Regular" panose="020B0500000000000000" pitchFamily="34" charset="-120"/>
              </a:rPr>
              <a:t>「夢想它、實現它」</a:t>
            </a:r>
            <a:r>
              <a:rPr lang="zh-TW" altLang="en-US" dirty="0">
                <a:latin typeface="Noto Sans CJK TC Regular" panose="020B0500000000000000" pitchFamily="34" charset="-120"/>
                <a:ea typeface="Noto Sans CJK TC Regular" panose="020B0500000000000000" pitchFamily="34" charset="-120"/>
              </a:rPr>
              <a:t>，展現對婦女與女青年的人生所帶來的實質影響。提供蘭馨會所幫助的婦女與女青年的統計數據，例如頒發了多少獎金或者完成了多少當地計畫。確保所有通訊都有清晰且可資行動的下一步驟，可以是加入蘭馨會、參加一場活動或訂閱電子報等等。</a:t>
            </a:r>
            <a:endParaRPr lang="en-US" dirty="0">
              <a:latin typeface="Noto Sans CJK TC Regular" panose="020B0500000000000000" pitchFamily="34" charset="-120"/>
              <a:ea typeface="Noto Sans CJK TC Regular" panose="020B0500000000000000" pitchFamily="34" charset="-120"/>
            </a:endParaRPr>
          </a:p>
          <a:p>
            <a:pPr marL="0" marR="0">
              <a:lnSpc>
                <a:spcPct val="107000"/>
              </a:lnSpc>
              <a:spcBef>
                <a:spcPts val="1200"/>
              </a:spcBef>
              <a:spcAft>
                <a:spcPts val="800"/>
              </a:spcAft>
            </a:pPr>
            <a:r>
              <a:rPr lang="zh-TW" altLang="en-US" sz="1800" b="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規劃活動。</a:t>
            </a:r>
            <a:r>
              <a:rPr lang="zh-TW" altLang="en-US" sz="18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舉辦各種活動可以讓人們瞭解蘭馨會的宗旨，進而吸引更多人加入。諸如開放日與說明會、志工與地方鄰里服務日，以及領導力與賦權研討會等。</a:t>
            </a:r>
            <a:br>
              <a:rPr lang="en-US" dirty="0">
                <a:latin typeface="Noto Sans CJK TC Regular" panose="020B0500000000000000" pitchFamily="34" charset="-120"/>
                <a:ea typeface="Noto Sans CJK TC Regular" panose="020B0500000000000000" pitchFamily="34" charset="-120"/>
              </a:rPr>
            </a:br>
            <a:br>
              <a:rPr lang="en-US" dirty="0">
                <a:latin typeface="Noto Sans CJK TC Regular" panose="020B0500000000000000" pitchFamily="34" charset="-120"/>
                <a:ea typeface="Noto Sans CJK TC Regular" panose="020B0500000000000000" pitchFamily="34" charset="-120"/>
              </a:rPr>
            </a:br>
            <a:r>
              <a:rPr lang="zh-TW" altLang="en-US" b="1" dirty="0">
                <a:latin typeface="Noto Sans CJK TC Regular" panose="020B0500000000000000" pitchFamily="34" charset="-120"/>
                <a:ea typeface="Noto Sans CJK TC Regular" panose="020B0500000000000000" pitchFamily="34" charset="-120"/>
              </a:rPr>
              <a:t>總結來說，</a:t>
            </a:r>
            <a:r>
              <a:rPr lang="zh-TW" altLang="en-US" dirty="0">
                <a:latin typeface="Noto Sans CJK TC Regular" panose="020B0500000000000000" pitchFamily="34" charset="-120"/>
                <a:ea typeface="Noto Sans CJK TC Regular" panose="020B0500000000000000" pitchFamily="34" charset="-120"/>
              </a:rPr>
              <a:t>為蘭馨會打造成功的會員活動需要先理解組織的價值觀與潛在會員的具體需求。透過精心設計吸引人的訊息、提供獎勵措施、進行有針對性的宣傳以及強調參與，您可以吸引並留住熱衷於為婦女與女青年賦權，並對世界產生正面影響的成員。</a:t>
            </a:r>
            <a:endParaRPr lang="en-US" dirty="0">
              <a:latin typeface="Noto Sans CJK TC Regular" panose="020B0500000000000000" pitchFamily="34" charset="-120"/>
              <a:ea typeface="Noto Sans CJK TC Regular" panose="020B0500000000000000" pitchFamily="34" charset="-12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a:lnSpc>
                <a:spcPts val="4415"/>
              </a:lnSpc>
            </a:pPr>
            <a:r>
              <a:rPr lang="zh-TW" altLang="en-US" sz="1200" dirty="0">
                <a:solidFill>
                  <a:srgbClr val="F5EFEB"/>
                </a:solidFill>
                <a:latin typeface="Noto Sans CJK TC Regular" panose="020B0500000000000000" pitchFamily="34" charset="-120"/>
                <a:ea typeface="Noto Sans CJK TC Regular" panose="020B0500000000000000" pitchFamily="34" charset="-120"/>
              </a:rPr>
              <a:t>我們再次溫馨提醒您，造訪我們的 </a:t>
            </a:r>
            <a:r>
              <a:rPr lang="en-US" altLang="zh-TW" sz="1200" dirty="0">
                <a:solidFill>
                  <a:srgbClr val="F5EFEB"/>
                </a:solidFill>
                <a:latin typeface="Noto Sans CJK TC Regular" panose="020B0500000000000000" pitchFamily="34" charset="-120"/>
                <a:ea typeface="Noto Sans CJK TC Regular" panose="020B0500000000000000" pitchFamily="34" charset="-120"/>
              </a:rPr>
              <a:t>#TechTalks </a:t>
            </a:r>
            <a:r>
              <a:rPr lang="zh-TW" altLang="en-US" sz="1200" dirty="0">
                <a:solidFill>
                  <a:srgbClr val="F5EFEB"/>
                </a:solidFill>
                <a:latin typeface="Noto Sans CJK TC Regular" panose="020B0500000000000000" pitchFamily="34" charset="-120"/>
                <a:ea typeface="Noto Sans CJK TC Regular" panose="020B0500000000000000" pitchFamily="34" charset="-120"/>
              </a:rPr>
              <a:t>學習中心，瞭解 </a:t>
            </a:r>
            <a:r>
              <a:rPr lang="en-US" altLang="zh-TW" sz="1200" dirty="0">
                <a:solidFill>
                  <a:srgbClr val="F5EFEB"/>
                </a:solidFill>
                <a:latin typeface="Noto Sans CJK TC Regular" panose="020B0500000000000000" pitchFamily="34" charset="-120"/>
                <a:ea typeface="Noto Sans CJK TC Regular" panose="020B0500000000000000" pitchFamily="34" charset="-120"/>
              </a:rPr>
              <a:t>SIA </a:t>
            </a:r>
            <a:r>
              <a:rPr lang="zh-TW" altLang="en-US" sz="1200" dirty="0">
                <a:solidFill>
                  <a:srgbClr val="F5EFEB"/>
                </a:solidFill>
                <a:latin typeface="Noto Sans CJK TC Regular" panose="020B0500000000000000" pitchFamily="34" charset="-120"/>
                <a:ea typeface="Noto Sans CJK TC Regular" panose="020B0500000000000000" pitchFamily="34" charset="-120"/>
              </a:rPr>
              <a:t>最新的科技轉型進度。</a:t>
            </a:r>
            <a:r>
              <a:rPr lang="en-US" sz="1200" dirty="0">
                <a:solidFill>
                  <a:srgbClr val="F5EFEB"/>
                </a:solidFill>
                <a:latin typeface="Noto Sans CJK TC Regular" panose="020B0500000000000000" pitchFamily="34" charset="-120"/>
                <a:ea typeface="Noto Sans CJK TC Regular" panose="020B0500000000000000" pitchFamily="34" charset="-120"/>
              </a:rPr>
              <a:t> </a:t>
            </a:r>
          </a:p>
          <a:p>
            <a:pPr algn="l">
              <a:lnSpc>
                <a:spcPts val="4415"/>
              </a:lnSpc>
            </a:pPr>
            <a:endParaRPr lang="en-US" sz="1200" dirty="0">
              <a:solidFill>
                <a:srgbClr val="F5EFEB"/>
              </a:solidFill>
              <a:latin typeface="Noto Sans CJK TC Regular" panose="020B0500000000000000" pitchFamily="34" charset="-120"/>
              <a:ea typeface="Noto Sans CJK TC Regular" panose="020B0500000000000000" pitchFamily="34" charset="-120"/>
            </a:endParaRPr>
          </a:p>
          <a:p>
            <a:pPr algn="l">
              <a:lnSpc>
                <a:spcPts val="4415"/>
              </a:lnSpc>
            </a:pPr>
            <a:r>
              <a:rPr lang="zh-TW" altLang="en-US" sz="1200" dirty="0">
                <a:solidFill>
                  <a:srgbClr val="F5EFEB"/>
                </a:solidFill>
                <a:latin typeface="Noto Sans CJK TC Regular" panose="020B0500000000000000" pitchFamily="34" charset="-120"/>
                <a:ea typeface="Noto Sans CJK TC Regular" panose="020B0500000000000000" pitchFamily="34" charset="-120"/>
              </a:rPr>
              <a:t>您會看到常見問題、示範影片與說明指引，在我們引導改變並共同學習新科技時，為您提供支援！</a:t>
            </a:r>
            <a:endParaRPr lang="en-US" sz="1200" dirty="0">
              <a:solidFill>
                <a:srgbClr val="F5EFEB"/>
              </a:solidFill>
              <a:latin typeface="Noto Sans CJK TC Regular" panose="020B0500000000000000" pitchFamily="34" charset="-120"/>
              <a:ea typeface="Noto Sans CJK TC Regular" panose="020B0500000000000000" pitchFamily="34" charset="-120"/>
            </a:endParaRPr>
          </a:p>
          <a:p>
            <a:pPr algn="l">
              <a:lnSpc>
                <a:spcPts val="4415"/>
              </a:lnSpc>
            </a:pPr>
            <a:endParaRPr lang="en-US" sz="1200" dirty="0">
              <a:solidFill>
                <a:srgbClr val="F5EFEB"/>
              </a:solidFill>
              <a:latin typeface="Noto Sans CJK TC Regular" panose="020B0500000000000000" pitchFamily="34" charset="-120"/>
              <a:ea typeface="Noto Sans CJK TC Regular" panose="020B0500000000000000" pitchFamily="34" charset="-120"/>
            </a:endParaRPr>
          </a:p>
          <a:p>
            <a:pPr algn="l">
              <a:lnSpc>
                <a:spcPts val="4415"/>
              </a:lnSpc>
            </a:pPr>
            <a:r>
              <a:rPr lang="zh-TW" altLang="en-US" sz="1200" dirty="0">
                <a:solidFill>
                  <a:srgbClr val="F5EFEB"/>
                </a:solidFill>
                <a:latin typeface="Noto Sans CJK TC Regular" panose="020B0500000000000000" pitchFamily="34" charset="-120"/>
                <a:ea typeface="Noto Sans CJK TC Regular" panose="020B0500000000000000" pitchFamily="34" charset="-120"/>
              </a:rPr>
              <a:t>您也可以用手機鏡頭掃描此 </a:t>
            </a:r>
            <a:r>
              <a:rPr lang="en-US" altLang="zh-TW" sz="1200" dirty="0">
                <a:solidFill>
                  <a:srgbClr val="F5EFEB"/>
                </a:solidFill>
                <a:latin typeface="Noto Sans CJK TC Regular" panose="020B0500000000000000" pitchFamily="34" charset="-120"/>
                <a:ea typeface="Noto Sans CJK TC Regular" panose="020B0500000000000000" pitchFamily="34" charset="-120"/>
              </a:rPr>
              <a:t>QR </a:t>
            </a:r>
            <a:r>
              <a:rPr lang="zh-TW" altLang="en-US" sz="1200" dirty="0">
                <a:solidFill>
                  <a:srgbClr val="F5EFEB"/>
                </a:solidFill>
                <a:latin typeface="Noto Sans CJK TC Regular" panose="020B0500000000000000" pitchFamily="34" charset="-120"/>
                <a:ea typeface="Noto Sans CJK TC Regular" panose="020B0500000000000000" pitchFamily="34" charset="-120"/>
              </a:rPr>
              <a:t>圖碼，直接前往 </a:t>
            </a:r>
            <a:r>
              <a:rPr lang="en-US" altLang="zh-TW" sz="1200" dirty="0">
                <a:solidFill>
                  <a:srgbClr val="F5EFEB"/>
                </a:solidFill>
                <a:latin typeface="Noto Sans CJK TC Regular" panose="020B0500000000000000" pitchFamily="34" charset="-120"/>
                <a:ea typeface="Noto Sans CJK TC Regular" panose="020B0500000000000000" pitchFamily="34" charset="-120"/>
              </a:rPr>
              <a:t>SIA </a:t>
            </a:r>
            <a:r>
              <a:rPr lang="zh-TW" altLang="en-US" sz="1200" dirty="0">
                <a:solidFill>
                  <a:srgbClr val="F5EFEB"/>
                </a:solidFill>
                <a:latin typeface="Noto Sans CJK TC Regular" panose="020B0500000000000000" pitchFamily="34" charset="-120"/>
                <a:ea typeface="Noto Sans CJK TC Regular" panose="020B0500000000000000" pitchFamily="34" charset="-120"/>
              </a:rPr>
              <a:t>的入口網站資訊頁。</a:t>
            </a:r>
            <a:r>
              <a:rPr lang="zh-TW" altLang="en-US" sz="1200" i="1" dirty="0">
                <a:solidFill>
                  <a:srgbClr val="F5EFEB"/>
                </a:solidFill>
                <a:latin typeface="Noto Sans CJK TC Regular" panose="020B0500000000000000" pitchFamily="34" charset="-120"/>
                <a:ea typeface="Noto Sans CJK TC Regular" panose="020B0500000000000000" pitchFamily="34" charset="-120"/>
              </a:rPr>
              <a:t>（</a:t>
            </a:r>
            <a:r>
              <a:rPr lang="zh-TW" altLang="en-US" sz="1200" b="1" i="1" dirty="0">
                <a:solidFill>
                  <a:srgbClr val="F5EFEB"/>
                </a:solidFill>
                <a:latin typeface="Noto Sans CJK TC Regular" panose="020B0500000000000000" pitchFamily="34" charset="-120"/>
                <a:ea typeface="Noto Sans CJK TC Regular" panose="020B0500000000000000" pitchFamily="34" charset="-120"/>
              </a:rPr>
              <a:t>會員擴展委員會主委</a:t>
            </a:r>
            <a:r>
              <a:rPr lang="zh-TW" altLang="en-US" sz="1200" i="1" dirty="0">
                <a:solidFill>
                  <a:srgbClr val="F5EFEB"/>
                </a:solidFill>
                <a:latin typeface="Noto Sans CJK TC Regular" panose="020B0500000000000000" pitchFamily="34" charset="-120"/>
                <a:ea typeface="Noto Sans CJK TC Regular" panose="020B0500000000000000" pitchFamily="34" charset="-120"/>
              </a:rPr>
              <a:t>，若您還有時間，請會員使用手機鏡頭掃描 </a:t>
            </a:r>
            <a:r>
              <a:rPr lang="en-US" altLang="zh-TW" sz="1200" i="1" dirty="0">
                <a:solidFill>
                  <a:srgbClr val="F5EFEB"/>
                </a:solidFill>
                <a:latin typeface="Noto Sans CJK TC Regular" panose="020B0500000000000000" pitchFamily="34" charset="-120"/>
                <a:ea typeface="Noto Sans CJK TC Regular" panose="020B0500000000000000" pitchFamily="34" charset="-120"/>
              </a:rPr>
              <a:t>QR </a:t>
            </a:r>
            <a:r>
              <a:rPr lang="zh-TW" altLang="en-US" sz="1200" i="1" dirty="0">
                <a:solidFill>
                  <a:srgbClr val="F5EFEB"/>
                </a:solidFill>
                <a:latin typeface="Noto Sans CJK TC Regular" panose="020B0500000000000000" pitchFamily="34" charset="-120"/>
                <a:ea typeface="Noto Sans CJK TC Regular" panose="020B0500000000000000" pitchFamily="34" charset="-120"/>
              </a:rPr>
              <a:t>條碼並存取該頁面。）</a:t>
            </a:r>
            <a:endParaRPr lang="en-US" sz="1200" b="0" i="1" dirty="0">
              <a:solidFill>
                <a:srgbClr val="F5EFEB"/>
              </a:solidFill>
              <a:latin typeface="Noto Sans CJK TC Regular" panose="020B0500000000000000" pitchFamily="34" charset="-120"/>
              <a:ea typeface="Noto Sans CJK TC Regular" panose="020B0500000000000000" pitchFamily="34" charset="-120"/>
            </a:endParaRP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a:latin typeface="Noto Sans CJK SC Regular" panose="020B0500000000000000" pitchFamily="34" charset="-128"/>
                <a:ea typeface="Noto Sans CJK SC Regular" panose="020B0500000000000000" pitchFamily="34" charset="-128"/>
              </a:rPr>
              <a:t>謝謝您的時間。若有任何疑問，請聯絡我或 </a:t>
            </a:r>
            <a:r>
              <a:rPr lang="en-US" altLang="zh-TW" dirty="0">
                <a:latin typeface="Noto Sans CJK SC Regular" panose="020B0500000000000000" pitchFamily="34" charset="-128"/>
                <a:ea typeface="Noto Sans CJK SC Regular" panose="020B0500000000000000" pitchFamily="34" charset="-128"/>
              </a:rPr>
              <a:t>SIA </a:t>
            </a:r>
            <a:r>
              <a:rPr lang="zh-TW" altLang="en-US" dirty="0">
                <a:latin typeface="Noto Sans CJK SC Regular" panose="020B0500000000000000" pitchFamily="34" charset="-128"/>
                <a:ea typeface="Noto Sans CJK SC Regular" panose="020B0500000000000000" pitchFamily="34" charset="-128"/>
              </a:rPr>
              <a:t>總部。</a:t>
            </a:r>
            <a:endParaRPr lang="en-US" dirty="0">
              <a:latin typeface="Noto Sans CJK SC Regular" panose="020B0500000000000000" pitchFamily="34" charset="-128"/>
              <a:ea typeface="Noto Sans CJK SC Regular" panose="020B0500000000000000" pitchFamily="34" charset="-128"/>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655371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jpeg"/><Relationship Id="rId7"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6.sv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1178377" y="2352373"/>
            <a:ext cx="9553466" cy="5463034"/>
          </a:xfrm>
          <a:prstGeom prst="rect">
            <a:avLst/>
          </a:prstGeom>
        </p:spPr>
        <p:txBody>
          <a:bodyPr wrap="square" lIns="0" tIns="0" rIns="0" bIns="0" rtlCol="0" anchor="t">
            <a:spAutoFit/>
          </a:bodyPr>
          <a:lstStyle/>
          <a:p>
            <a:pPr marL="0" lvl="0" indent="0" algn="l">
              <a:lnSpc>
                <a:spcPts val="14200"/>
              </a:lnSpc>
            </a:pPr>
            <a:r>
              <a:rPr lang="zh-TW" altLang="en-US" sz="12500" dirty="0">
                <a:solidFill>
                  <a:srgbClr val="253572"/>
                </a:solidFill>
                <a:latin typeface="Noto Sans CJK TC Bold" panose="020B0800000000000000" pitchFamily="34" charset="-120"/>
                <a:ea typeface="Noto Sans CJK TC Bold" panose="020B0800000000000000" pitchFamily="34" charset="-120"/>
              </a:rPr>
              <a:t>力挽</a:t>
            </a:r>
            <a:br>
              <a:rPr lang="en-US" altLang="zh-TW" sz="12500" dirty="0">
                <a:solidFill>
                  <a:srgbClr val="253572"/>
                </a:solidFill>
                <a:latin typeface="Noto Sans CJK TC Bold" panose="020B0800000000000000" pitchFamily="34" charset="-120"/>
                <a:ea typeface="Noto Sans CJK TC Bold" panose="020B0800000000000000" pitchFamily="34" charset="-120"/>
              </a:rPr>
            </a:br>
            <a:r>
              <a:rPr lang="zh-TW" altLang="en-US" sz="12500" dirty="0">
                <a:solidFill>
                  <a:srgbClr val="253572"/>
                </a:solidFill>
                <a:latin typeface="Noto Sans CJK TC Bold" panose="020B0800000000000000" pitchFamily="34" charset="-120"/>
                <a:ea typeface="Noto Sans CJK TC Bold" panose="020B0800000000000000" pitchFamily="34" charset="-120"/>
              </a:rPr>
              <a:t>大量流失</a:t>
            </a:r>
            <a:br>
              <a:rPr lang="en-US" altLang="zh-TW" sz="12500" dirty="0">
                <a:solidFill>
                  <a:srgbClr val="253572"/>
                </a:solidFill>
                <a:latin typeface="Noto Sans CJK TC Bold" panose="020B0800000000000000" pitchFamily="34" charset="-120"/>
                <a:ea typeface="Noto Sans CJK TC Bold" panose="020B0800000000000000" pitchFamily="34" charset="-120"/>
              </a:rPr>
            </a:br>
            <a:r>
              <a:rPr lang="zh-TW" altLang="en-US" sz="12500" dirty="0">
                <a:solidFill>
                  <a:srgbClr val="253572"/>
                </a:solidFill>
                <a:latin typeface="Noto Sans CJK TC Bold" panose="020B0800000000000000" pitchFamily="34" charset="-120"/>
                <a:ea typeface="Noto Sans CJK TC Bold" panose="020B0800000000000000" pitchFamily="34" charset="-120"/>
              </a:rPr>
              <a:t>會員人數</a:t>
            </a:r>
            <a:endParaRPr lang="en-US" sz="12500" dirty="0">
              <a:solidFill>
                <a:srgbClr val="253572"/>
              </a:solidFill>
              <a:latin typeface="Noto Sans CJK TC Bold" panose="020B0800000000000000" pitchFamily="34" charset="-120"/>
              <a:ea typeface="Noto Sans CJK TC Bold" panose="020B0800000000000000" pitchFamily="34" charset="-120"/>
            </a:endParaRPr>
          </a:p>
        </p:txBody>
      </p:sp>
      <p:sp>
        <p:nvSpPr>
          <p:cNvPr id="14" name="TextBox 14"/>
          <p:cNvSpPr txBox="1"/>
          <p:nvPr/>
        </p:nvSpPr>
        <p:spPr>
          <a:xfrm>
            <a:off x="2723771" y="8046278"/>
            <a:ext cx="7998404" cy="628650"/>
          </a:xfrm>
          <a:prstGeom prst="rect">
            <a:avLst/>
          </a:prstGeom>
        </p:spPr>
        <p:txBody>
          <a:bodyPr lIns="0" tIns="0" rIns="0" bIns="0" rtlCol="0" anchor="t">
            <a:spAutoFit/>
          </a:bodyPr>
          <a:lstStyle/>
          <a:p>
            <a:pPr>
              <a:lnSpc>
                <a:spcPts val="4937"/>
              </a:lnSpc>
            </a:pPr>
            <a:r>
              <a:rPr lang="zh-TW" altLang="en-US" sz="4114" spc="41" dirty="0">
                <a:solidFill>
                  <a:srgbClr val="253572"/>
                </a:solidFill>
                <a:latin typeface="Noto Sans CJK SC Medium" panose="020B0600000000000000" pitchFamily="34" charset="-128"/>
                <a:ea typeface="Noto Sans CJK SC Medium" panose="020B0600000000000000" pitchFamily="34" charset="-128"/>
              </a:rPr>
              <a:t>您的專區</a:t>
            </a:r>
            <a:endParaRPr lang="en-US" sz="4114" spc="41" dirty="0">
              <a:solidFill>
                <a:srgbClr val="253572"/>
              </a:solidFill>
              <a:latin typeface="Noto Sans CJK SC Medium" panose="020B0600000000000000" pitchFamily="34" charset="-128"/>
              <a:ea typeface="Noto Sans CJK SC Medium" panose="020B0600000000000000" pitchFamily="34" charset="-128"/>
            </a:endParaRPr>
          </a:p>
        </p:txBody>
      </p:sp>
      <p:sp>
        <p:nvSpPr>
          <p:cNvPr id="16" name="TextBox 16"/>
          <p:cNvSpPr txBox="1"/>
          <p:nvPr/>
        </p:nvSpPr>
        <p:spPr>
          <a:xfrm>
            <a:off x="2723771" y="8873780"/>
            <a:ext cx="6899312" cy="271485"/>
          </a:xfrm>
          <a:prstGeom prst="rect">
            <a:avLst/>
          </a:prstGeom>
        </p:spPr>
        <p:txBody>
          <a:bodyPr lIns="0" tIns="0" rIns="0" bIns="0" rtlCol="0" anchor="t">
            <a:spAutoFit/>
          </a:bodyPr>
          <a:lstStyle/>
          <a:p>
            <a:pPr marL="0" lvl="0" indent="0" algn="l">
              <a:lnSpc>
                <a:spcPts val="2160"/>
              </a:lnSpc>
              <a:spcBef>
                <a:spcPct val="0"/>
              </a:spcBef>
            </a:pPr>
            <a:r>
              <a:rPr lang="zh-TW" altLang="en-US" sz="1800" spc="179" dirty="0">
                <a:solidFill>
                  <a:srgbClr val="E68574"/>
                </a:solidFill>
                <a:latin typeface="Noto Sans CJK SC Bold" panose="020B0800000000000000" pitchFamily="34" charset="-128"/>
                <a:ea typeface="Noto Sans CJK SC Bold" panose="020B0800000000000000" pitchFamily="34" charset="-128"/>
              </a:rPr>
              <a:t>演講者姓名、演講者職稱</a:t>
            </a:r>
            <a:endParaRPr lang="en-US" sz="1800" spc="179" dirty="0">
              <a:solidFill>
                <a:srgbClr val="E68574"/>
              </a:solidFill>
              <a:latin typeface="Noto Sans CJK SC Bold" panose="020B0800000000000000" pitchFamily="34" charset="-128"/>
              <a:ea typeface="Noto Sans CJK SC Bold" panose="020B08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4623" y="-2081"/>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916924" y="3595622"/>
            <a:ext cx="11125199" cy="3447610"/>
          </a:xfrm>
          <a:prstGeom prst="rect">
            <a:avLst/>
          </a:prstGeom>
        </p:spPr>
        <p:txBody>
          <a:bodyPr wrap="square" lIns="0" tIns="0" rIns="0" bIns="0" rtlCol="0" anchor="t">
            <a:spAutoFit/>
          </a:bodyPr>
          <a:lstStyle/>
          <a:p>
            <a:pPr marL="457200" indent="-457200">
              <a:lnSpc>
                <a:spcPts val="5000"/>
              </a:lnSpc>
              <a:spcAft>
                <a:spcPts val="3600"/>
              </a:spcAft>
              <a:buClr>
                <a:srgbClr val="E68574"/>
              </a:buClr>
              <a:buFont typeface="Wingdings 2" panose="05020102010507070707" pitchFamily="18" charset="2"/>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聆聽並分享您所在專區的分會正在努力因應哪些導致其會員人數下降的問題。</a:t>
            </a:r>
            <a:endParaRPr lang="en-US" sz="3600" dirty="0">
              <a:solidFill>
                <a:srgbClr val="F5EFEB"/>
              </a:solidFill>
              <a:latin typeface="Noto Sans CJK TC Regular" panose="020B0500000000000000" pitchFamily="34" charset="-120"/>
              <a:ea typeface="Noto Sans CJK TC Regular" panose="020B0500000000000000" pitchFamily="34" charset="-120"/>
            </a:endParaRPr>
          </a:p>
          <a:p>
            <a:pPr marL="457200" indent="-457200">
              <a:lnSpc>
                <a:spcPts val="5000"/>
              </a:lnSpc>
              <a:spcAft>
                <a:spcPts val="3600"/>
              </a:spcAft>
              <a:buClr>
                <a:srgbClr val="E68574"/>
              </a:buClr>
              <a:buFont typeface="Wingdings 2" panose="05020102010507070707" pitchFamily="18" charset="2"/>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檢視會籍福利與蘭馨會的價值主張。 </a:t>
            </a:r>
            <a:endParaRPr lang="en-US" sz="3600" dirty="0">
              <a:solidFill>
                <a:srgbClr val="F5EFEB"/>
              </a:solidFill>
              <a:latin typeface="Noto Sans CJK TC Regular" panose="020B0500000000000000" pitchFamily="34" charset="-120"/>
              <a:ea typeface="Noto Sans CJK TC Regular" panose="020B0500000000000000" pitchFamily="34" charset="-120"/>
            </a:endParaRPr>
          </a:p>
          <a:p>
            <a:pPr marL="457200" indent="-457200">
              <a:lnSpc>
                <a:spcPts val="5000"/>
              </a:lnSpc>
              <a:spcAft>
                <a:spcPts val="3600"/>
              </a:spcAft>
              <a:buClr>
                <a:srgbClr val="E68574"/>
              </a:buClr>
              <a:buFont typeface="Wingdings 2" panose="05020102010507070707" pitchFamily="18" charset="2"/>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建立成功的會籍宣傳活動。 </a:t>
            </a:r>
            <a:endParaRPr lang="en-US" sz="3600" dirty="0">
              <a:solidFill>
                <a:srgbClr val="F5EFEB"/>
              </a:solidFill>
              <a:latin typeface="Noto Sans CJK TC Regular" panose="020B0500000000000000" pitchFamily="34" charset="-120"/>
              <a:ea typeface="Noto Sans CJK TC Regular" panose="020B0500000000000000" pitchFamily="34" charset="-120"/>
            </a:endParaRPr>
          </a:p>
        </p:txBody>
      </p:sp>
      <p:sp>
        <p:nvSpPr>
          <p:cNvPr id="13" name="Freeform 13"/>
          <p:cNvSpPr/>
          <p:nvPr/>
        </p:nvSpPr>
        <p:spPr>
          <a:xfrm>
            <a:off x="12158916" y="3720309"/>
            <a:ext cx="6504669" cy="4889282"/>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6"/>
            <a:stretch>
              <a:fillRect/>
            </a:stretch>
          </a:blipFill>
          <a:effectLst>
            <a:softEdge rad="12700"/>
          </a:effectLst>
        </p:spPr>
        <p:txBody>
          <a:bodyPr/>
          <a:lstStyle/>
          <a:p>
            <a:endParaRPr lang="en-US"/>
          </a:p>
        </p:txBody>
      </p:sp>
      <p:sp>
        <p:nvSpPr>
          <p:cNvPr id="14" name="TextBox 14"/>
          <p:cNvSpPr txBox="1"/>
          <p:nvPr/>
        </p:nvSpPr>
        <p:spPr>
          <a:xfrm>
            <a:off x="1325624" y="1148741"/>
            <a:ext cx="8164276" cy="961802"/>
          </a:xfrm>
          <a:prstGeom prst="rect">
            <a:avLst/>
          </a:prstGeom>
        </p:spPr>
        <p:txBody>
          <a:bodyPr wrap="square" lIns="0" tIns="0" rIns="0" bIns="0" rtlCol="0" anchor="t">
            <a:spAutoFit/>
          </a:bodyPr>
          <a:lstStyle/>
          <a:p>
            <a:pPr marL="0" lvl="0" indent="0" algn="l">
              <a:lnSpc>
                <a:spcPts val="7500"/>
              </a:lnSpc>
            </a:pPr>
            <a:r>
              <a:rPr lang="zh-TW" altLang="en-US" sz="7500" dirty="0">
                <a:solidFill>
                  <a:srgbClr val="F5EFEB"/>
                </a:solidFill>
                <a:latin typeface="Noto Sans CJK TC Bold" panose="020B0800000000000000" pitchFamily="34" charset="-120"/>
                <a:ea typeface="Noto Sans CJK TC Bold" panose="020B0800000000000000" pitchFamily="34" charset="-120"/>
              </a:rPr>
              <a:t>議程概述</a:t>
            </a:r>
            <a:endParaRPr lang="en-US" sz="7500" dirty="0">
              <a:solidFill>
                <a:srgbClr val="F5EFEB"/>
              </a:solidFill>
              <a:latin typeface="Noto Sans CJK TC Bold" panose="020B0800000000000000" pitchFamily="34" charset="-120"/>
              <a:ea typeface="Noto Sans CJK TC Bold" panose="020B0800000000000000" pitchFamily="34" charset="-120"/>
            </a:endParaRP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altLang="zh-TW" sz="1400" spc="140" dirty="0">
                <a:solidFill>
                  <a:srgbClr val="E68574"/>
                </a:solidFill>
                <a:latin typeface="Noto Sans CJK SC Bold" panose="020B0800000000000000" pitchFamily="34" charset="-128"/>
                <a:ea typeface="Noto Sans CJK SC Bold" panose="020B0800000000000000" pitchFamily="34" charset="-128"/>
              </a:rPr>
              <a:t>2025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年 </a:t>
            </a:r>
            <a:r>
              <a:rPr lang="en-US" sz="1400" spc="140" dirty="0">
                <a:solidFill>
                  <a:srgbClr val="E68574"/>
                </a:solidFill>
                <a:latin typeface="Noto Sans CJK SC Bold" panose="020B0800000000000000" pitchFamily="34" charset="-128"/>
                <a:ea typeface="Noto Sans CJK SC Bold" panose="020B0800000000000000" pitchFamily="34" charset="-128"/>
              </a:rPr>
              <a:t>SIA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專區會議</a:t>
            </a:r>
            <a:endParaRPr lang="en-US" sz="1400" spc="140" dirty="0">
              <a:solidFill>
                <a:srgbClr val="E68574"/>
              </a:solidFill>
              <a:latin typeface="Noto Sans CJK SC Bold" panose="020B0800000000000000" pitchFamily="34" charset="-128"/>
              <a:ea typeface="Noto Sans CJK SC Bold" panose="020B0800000000000000" pitchFamily="34" charset="-128"/>
            </a:endParaRPr>
          </a:p>
        </p:txBody>
      </p:sp>
      <p:sp>
        <p:nvSpPr>
          <p:cNvPr id="16" name="Freeform 12">
            <a:extLst>
              <a:ext uri="{FF2B5EF4-FFF2-40B4-BE49-F238E27FC236}">
                <a16:creationId xmlns:a16="http://schemas.microsoft.com/office/drawing/2014/main" id="{BFCF7F19-7F7D-DD07-C4B0-6FFC0B7E38FE}"/>
              </a:ext>
            </a:extLst>
          </p:cNvPr>
          <p:cNvSpPr/>
          <p:nvPr/>
        </p:nvSpPr>
        <p:spPr>
          <a:xfrm>
            <a:off x="12792534" y="3982594"/>
            <a:ext cx="5120640" cy="3657600"/>
          </a:xfrm>
          <a:custGeom>
            <a:avLst/>
            <a:gdLst/>
            <a:ahLst/>
            <a:cxnLst/>
            <a:rect l="l" t="t" r="r" b="b"/>
            <a:pathLst>
              <a:path w="7429247" h="4787915">
                <a:moveTo>
                  <a:pt x="0" y="0"/>
                </a:moveTo>
                <a:lnTo>
                  <a:pt x="7429247" y="0"/>
                </a:lnTo>
                <a:lnTo>
                  <a:pt x="7429247" y="4787916"/>
                </a:lnTo>
                <a:lnTo>
                  <a:pt x="0" y="4787916"/>
                </a:lnTo>
                <a:lnTo>
                  <a:pt x="0" y="0"/>
                </a:lnTo>
                <a:close/>
              </a:path>
            </a:pathLst>
          </a:custGeom>
          <a:blipFill>
            <a:blip r:embed="rId7"/>
            <a:stretch>
              <a:fillRect t="-2714" b="-729"/>
            </a:stretch>
          </a:blipFill>
          <a:effectLst>
            <a:softEdge rad="25400"/>
          </a:effectLst>
        </p:spPr>
        <p:txBody>
          <a:bodyPr/>
          <a:lstStyle/>
          <a:p>
            <a:endParaRPr lang="en-US" dirty="0"/>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073F4-7FCE-9408-4BA0-C090E8DAC25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53B3A57-9A26-906F-535B-9C150A0B8907}"/>
              </a:ext>
            </a:extLst>
          </p:cNvPr>
          <p:cNvGrpSpPr/>
          <p:nvPr/>
        </p:nvGrpSpPr>
        <p:grpSpPr>
          <a:xfrm>
            <a:off x="0" y="8315046"/>
            <a:ext cx="18288000" cy="1971954"/>
            <a:chOff x="0" y="-47625"/>
            <a:chExt cx="4816593" cy="519362"/>
          </a:xfrm>
        </p:grpSpPr>
        <p:sp>
          <p:nvSpPr>
            <p:cNvPr id="3" name="Freeform 3">
              <a:extLst>
                <a:ext uri="{FF2B5EF4-FFF2-40B4-BE49-F238E27FC236}">
                  <a16:creationId xmlns:a16="http://schemas.microsoft.com/office/drawing/2014/main" id="{62F9D3C0-8DF1-5C6B-EA16-A2986F45E721}"/>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1B28B522-106E-62F3-3EB5-2472D2AF3100}"/>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a:extLst>
              <a:ext uri="{FF2B5EF4-FFF2-40B4-BE49-F238E27FC236}">
                <a16:creationId xmlns:a16="http://schemas.microsoft.com/office/drawing/2014/main" id="{8B9C7BCC-E72A-835B-1A75-C970A8667702}"/>
              </a:ext>
            </a:extLst>
          </p:cNvPr>
          <p:cNvGrpSpPr/>
          <p:nvPr/>
        </p:nvGrpSpPr>
        <p:grpSpPr>
          <a:xfrm>
            <a:off x="-4" y="-203592"/>
            <a:ext cx="13301422" cy="10490592"/>
            <a:chOff x="0" y="0"/>
            <a:chExt cx="3503255" cy="2491456"/>
          </a:xfrm>
        </p:grpSpPr>
        <p:sp>
          <p:nvSpPr>
            <p:cNvPr id="6" name="Freeform 6">
              <a:extLst>
                <a:ext uri="{FF2B5EF4-FFF2-40B4-BE49-F238E27FC236}">
                  <a16:creationId xmlns:a16="http://schemas.microsoft.com/office/drawing/2014/main" id="{054F3231-B10A-BCA8-A618-A120E4F82EDC}"/>
                </a:ext>
              </a:extLst>
            </p:cNvPr>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a:extLst>
                <a:ext uri="{FF2B5EF4-FFF2-40B4-BE49-F238E27FC236}">
                  <a16:creationId xmlns:a16="http://schemas.microsoft.com/office/drawing/2014/main" id="{FF2E8BFC-99B1-E2D4-1699-F3EC5934DEBA}"/>
                </a:ext>
              </a:extLst>
            </p:cNvPr>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a:extLst>
              <a:ext uri="{FF2B5EF4-FFF2-40B4-BE49-F238E27FC236}">
                <a16:creationId xmlns:a16="http://schemas.microsoft.com/office/drawing/2014/main" id="{ABDC80F5-9F91-2E08-ED9A-F74523DF06BF}"/>
              </a:ext>
            </a:extLst>
          </p:cNvPr>
          <p:cNvGrpSpPr/>
          <p:nvPr/>
        </p:nvGrpSpPr>
        <p:grpSpPr>
          <a:xfrm>
            <a:off x="15738227" y="542156"/>
            <a:ext cx="1521073" cy="973088"/>
            <a:chOff x="0" y="0"/>
            <a:chExt cx="2028098" cy="1297451"/>
          </a:xfrm>
        </p:grpSpPr>
        <p:sp>
          <p:nvSpPr>
            <p:cNvPr id="10" name="Freeform 10">
              <a:extLst>
                <a:ext uri="{FF2B5EF4-FFF2-40B4-BE49-F238E27FC236}">
                  <a16:creationId xmlns:a16="http://schemas.microsoft.com/office/drawing/2014/main" id="{2A830090-676A-6B79-663A-D9BCCECDAB02}"/>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87D0FBC8-5B20-90E6-0FF4-5401CA2E329B}"/>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3" name="TextBox 13">
            <a:extLst>
              <a:ext uri="{FF2B5EF4-FFF2-40B4-BE49-F238E27FC236}">
                <a16:creationId xmlns:a16="http://schemas.microsoft.com/office/drawing/2014/main" id="{95D08C84-E20C-413A-2AC8-688D89294A1A}"/>
              </a:ext>
            </a:extLst>
          </p:cNvPr>
          <p:cNvSpPr txBox="1"/>
          <p:nvPr/>
        </p:nvSpPr>
        <p:spPr>
          <a:xfrm>
            <a:off x="1449476" y="3982762"/>
            <a:ext cx="9758147" cy="2585323"/>
          </a:xfrm>
          <a:prstGeom prst="rect">
            <a:avLst/>
          </a:prstGeom>
        </p:spPr>
        <p:txBody>
          <a:bodyPr wrap="square" lIns="0" tIns="0" rIns="0" bIns="0" rtlCol="0" anchor="t">
            <a:spAutoFit/>
          </a:bodyPr>
          <a:lstStyle/>
          <a:p>
            <a:pPr marL="457200" indent="-457200" algn="l">
              <a:spcAft>
                <a:spcPts val="3600"/>
              </a:spcAft>
              <a:buClr>
                <a:srgbClr val="E68574"/>
              </a:buClr>
              <a:buFont typeface="Arial" panose="020B0604020202020204" pitchFamily="34" charset="0"/>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在吸引新成員方面加把勁。</a:t>
            </a:r>
          </a:p>
          <a:p>
            <a:pPr marL="457200" indent="-457200" algn="l">
              <a:spcAft>
                <a:spcPts val="3600"/>
              </a:spcAft>
              <a:buClr>
                <a:srgbClr val="E68574"/>
              </a:buClr>
              <a:buFont typeface="Arial" panose="020B0604020202020204" pitchFamily="34" charset="0"/>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提升分會的永續性與成長支援。</a:t>
            </a:r>
          </a:p>
          <a:p>
            <a:pPr marL="457200" indent="-457200" algn="l">
              <a:spcAft>
                <a:spcPts val="3600"/>
              </a:spcAft>
              <a:buClr>
                <a:srgbClr val="E68574"/>
              </a:buClr>
              <a:buFont typeface="Arial" panose="020B0604020202020204" pitchFamily="34" charset="0"/>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對成員進行調查。</a:t>
            </a:r>
            <a:endParaRPr lang="en-US" sz="3600" dirty="0">
              <a:solidFill>
                <a:srgbClr val="F5EFEB"/>
              </a:solidFill>
              <a:latin typeface="Effra 2"/>
            </a:endParaRPr>
          </a:p>
        </p:txBody>
      </p:sp>
      <p:sp>
        <p:nvSpPr>
          <p:cNvPr id="14" name="TextBox 14">
            <a:extLst>
              <a:ext uri="{FF2B5EF4-FFF2-40B4-BE49-F238E27FC236}">
                <a16:creationId xmlns:a16="http://schemas.microsoft.com/office/drawing/2014/main" id="{E397258A-43B8-280F-0512-5966021F6593}"/>
              </a:ext>
            </a:extLst>
          </p:cNvPr>
          <p:cNvSpPr txBox="1"/>
          <p:nvPr/>
        </p:nvSpPr>
        <p:spPr>
          <a:xfrm>
            <a:off x="1861937" y="1138327"/>
            <a:ext cx="9758147" cy="1355628"/>
          </a:xfrm>
          <a:prstGeom prst="rect">
            <a:avLst/>
          </a:prstGeom>
        </p:spPr>
        <p:txBody>
          <a:bodyPr wrap="square" lIns="0" tIns="0" rIns="0" bIns="0" rtlCol="0" anchor="t">
            <a:spAutoFit/>
          </a:bodyPr>
          <a:lstStyle/>
          <a:p>
            <a:pPr marL="0" lvl="0" indent="0" algn="l">
              <a:lnSpc>
                <a:spcPts val="11519"/>
              </a:lnSpc>
            </a:pPr>
            <a:r>
              <a:rPr lang="zh-TW" altLang="en-US" sz="7500" dirty="0">
                <a:solidFill>
                  <a:srgbClr val="F5EFEB"/>
                </a:solidFill>
                <a:latin typeface="Noto Sans CJK TC Bold" panose="020B0800000000000000" pitchFamily="34" charset="-120"/>
                <a:ea typeface="Noto Sans CJK TC Bold" panose="020B0800000000000000" pitchFamily="34" charset="-120"/>
              </a:rPr>
              <a:t>會員人數下降</a:t>
            </a:r>
            <a:endParaRPr lang="en-US" sz="7500" dirty="0">
              <a:solidFill>
                <a:srgbClr val="F5EFEB"/>
              </a:solidFill>
              <a:latin typeface="Noto Sans CJK TC Bold" panose="020B0800000000000000" pitchFamily="34" charset="-120"/>
              <a:ea typeface="Noto Sans CJK TC Bold" panose="020B0800000000000000" pitchFamily="34" charset="-120"/>
            </a:endParaRPr>
          </a:p>
        </p:txBody>
      </p:sp>
      <p:sp>
        <p:nvSpPr>
          <p:cNvPr id="15" name="TextBox 15">
            <a:extLst>
              <a:ext uri="{FF2B5EF4-FFF2-40B4-BE49-F238E27FC236}">
                <a16:creationId xmlns:a16="http://schemas.microsoft.com/office/drawing/2014/main" id="{56266F68-4151-D074-7161-0701CCC2420A}"/>
              </a:ext>
            </a:extLst>
          </p:cNvPr>
          <p:cNvSpPr txBox="1"/>
          <p:nvPr/>
        </p:nvSpPr>
        <p:spPr>
          <a:xfrm>
            <a:off x="593708" y="9286661"/>
            <a:ext cx="6899312" cy="209550"/>
          </a:xfrm>
          <a:prstGeom prst="rect">
            <a:avLst/>
          </a:prstGeom>
        </p:spPr>
        <p:txBody>
          <a:bodyPr lIns="0" tIns="0" rIns="0" bIns="0" rtlCol="0" anchor="t">
            <a:spAutoFit/>
          </a:bodyPr>
          <a:lstStyle/>
          <a:p>
            <a:pPr marL="0" lvl="0" indent="0" algn="l">
              <a:lnSpc>
                <a:spcPts val="1680"/>
              </a:lnSpc>
              <a:spcBef>
                <a:spcPct val="0"/>
              </a:spcBef>
            </a:pPr>
            <a:r>
              <a:rPr lang="en-US" altLang="zh-TW" sz="1400" spc="140" dirty="0">
                <a:solidFill>
                  <a:srgbClr val="E68574"/>
                </a:solidFill>
                <a:latin typeface="Noto Sans CJK SC Bold" panose="020B0800000000000000" pitchFamily="34" charset="-128"/>
                <a:ea typeface="Noto Sans CJK SC Bold" panose="020B0800000000000000" pitchFamily="34" charset="-128"/>
              </a:rPr>
              <a:t>2025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年 </a:t>
            </a:r>
            <a:r>
              <a:rPr lang="en-US" altLang="zh-TW" sz="1400" spc="140" dirty="0">
                <a:solidFill>
                  <a:srgbClr val="E68574"/>
                </a:solidFill>
                <a:latin typeface="Noto Sans CJK SC Bold" panose="020B0800000000000000" pitchFamily="34" charset="-128"/>
                <a:ea typeface="Noto Sans CJK SC Bold" panose="020B0800000000000000" pitchFamily="34" charset="-128"/>
              </a:rPr>
              <a:t>SIA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專區會議</a:t>
            </a:r>
            <a:endParaRPr lang="en-US" altLang="zh-TW" sz="1400" spc="140" dirty="0">
              <a:solidFill>
                <a:srgbClr val="E68574"/>
              </a:solidFill>
              <a:latin typeface="Noto Sans CJK SC Bold" panose="020B0800000000000000" pitchFamily="34" charset="-128"/>
              <a:ea typeface="Noto Sans CJK SC Bold" panose="020B0800000000000000" pitchFamily="34" charset="-128"/>
            </a:endParaRPr>
          </a:p>
        </p:txBody>
      </p:sp>
      <p:pic>
        <p:nvPicPr>
          <p:cNvPr id="8" name="Picture 7" descr="Professional in an office">
            <a:extLst>
              <a:ext uri="{FF2B5EF4-FFF2-40B4-BE49-F238E27FC236}">
                <a16:creationId xmlns:a16="http://schemas.microsoft.com/office/drawing/2014/main" id="{8930F66F-FA4A-C437-D8DA-5F75BF4448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55329" y="-576179"/>
            <a:ext cx="8937614" cy="5943600"/>
          </a:xfrm>
          <a:prstGeom prst="rect">
            <a:avLst/>
          </a:prstGeom>
          <a:effectLst>
            <a:softEdge rad="317500"/>
          </a:effectLst>
        </p:spPr>
      </p:pic>
      <p:pic>
        <p:nvPicPr>
          <p:cNvPr id="16" name="Picture 15" descr="Businesswomen celebrating in office">
            <a:extLst>
              <a:ext uri="{FF2B5EF4-FFF2-40B4-BE49-F238E27FC236}">
                <a16:creationId xmlns:a16="http://schemas.microsoft.com/office/drawing/2014/main" id="{F883B46B-2139-A808-1DA9-94A70DE500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55329" y="4715987"/>
            <a:ext cx="9451458" cy="5943600"/>
          </a:xfrm>
          <a:prstGeom prst="rect">
            <a:avLst/>
          </a:prstGeom>
          <a:effectLst>
            <a:softEdge rad="317500"/>
          </a:effectLst>
        </p:spPr>
      </p:pic>
    </p:spTree>
    <p:extLst>
      <p:ext uri="{BB962C8B-B14F-4D97-AF65-F5344CB8AC3E}">
        <p14:creationId xmlns:p14="http://schemas.microsoft.com/office/powerpoint/2010/main" val="1880152392"/>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67511"/>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4" y="0"/>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1272158" y="3833827"/>
            <a:ext cx="9543719" cy="2616101"/>
          </a:xfrm>
          <a:prstGeom prst="rect">
            <a:avLst/>
          </a:prstGeom>
        </p:spPr>
        <p:txBody>
          <a:bodyPr wrap="square" lIns="0" tIns="0" rIns="0" bIns="0" rtlCol="0" anchor="t">
            <a:spAutoFit/>
          </a:bodyPr>
          <a:lstStyle/>
          <a:p>
            <a:pPr marL="571500" indent="-571500">
              <a:lnSpc>
                <a:spcPts val="4415"/>
              </a:lnSpc>
              <a:spcAft>
                <a:spcPts val="3600"/>
              </a:spcAft>
              <a:buClr>
                <a:schemeClr val="accent6">
                  <a:lumMod val="75000"/>
                </a:schemeClr>
              </a:buClr>
              <a:buSzPct val="120000"/>
              <a:buFont typeface="Arial" panose="020B0604020202020204" pitchFamily="34" charset="0"/>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帶來實質的影響</a:t>
            </a:r>
          </a:p>
          <a:p>
            <a:pPr marL="571500" indent="-571500">
              <a:lnSpc>
                <a:spcPts val="4415"/>
              </a:lnSpc>
              <a:spcAft>
                <a:spcPts val="3600"/>
              </a:spcAft>
              <a:buClr>
                <a:schemeClr val="accent6">
                  <a:lumMod val="75000"/>
                </a:schemeClr>
              </a:buClr>
              <a:buSzPct val="120000"/>
              <a:buFont typeface="Arial" panose="020B0604020202020204" pitchFamily="34" charset="0"/>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打造重要的關係</a:t>
            </a:r>
          </a:p>
          <a:p>
            <a:pPr marL="571500" indent="-571500">
              <a:lnSpc>
                <a:spcPts val="4415"/>
              </a:lnSpc>
              <a:spcAft>
                <a:spcPts val="3600"/>
              </a:spcAft>
              <a:buClr>
                <a:schemeClr val="accent6">
                  <a:lumMod val="75000"/>
                </a:schemeClr>
              </a:buClr>
              <a:buSzPct val="120000"/>
              <a:buFont typeface="Arial" panose="020B0604020202020204" pitchFamily="34" charset="0"/>
              <a:buChar char="•"/>
            </a:pPr>
            <a:r>
              <a:rPr lang="zh-TW" altLang="en-US" sz="3600" dirty="0">
                <a:solidFill>
                  <a:srgbClr val="F5EFEB"/>
                </a:solidFill>
                <a:latin typeface="Noto Sans CJK TC Regular" panose="020B0500000000000000" pitchFamily="34" charset="-120"/>
                <a:ea typeface="Noto Sans CJK TC Regular" panose="020B0500000000000000" pitchFamily="34" charset="-120"/>
              </a:rPr>
              <a:t>獲得領導力發展</a:t>
            </a:r>
            <a:endParaRPr lang="en-US" sz="3600" dirty="0">
              <a:solidFill>
                <a:srgbClr val="F5EFEB"/>
              </a:solidFill>
              <a:latin typeface="Noto Sans CJK TC Regular" panose="020B0500000000000000" pitchFamily="34" charset="-120"/>
              <a:ea typeface="Noto Sans CJK TC Regular" panose="020B0500000000000000" pitchFamily="34" charset="-120"/>
            </a:endParaRPr>
          </a:p>
        </p:txBody>
      </p:sp>
      <p:sp>
        <p:nvSpPr>
          <p:cNvPr id="13" name="Freeform 13"/>
          <p:cNvSpPr/>
          <p:nvPr/>
        </p:nvSpPr>
        <p:spPr>
          <a:xfrm>
            <a:off x="9395699" y="2629742"/>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6"/>
            <a:stretch>
              <a:fillRect/>
            </a:stretch>
          </a:blipFill>
        </p:spPr>
        <p:txBody>
          <a:bodyPr/>
          <a:lstStyle/>
          <a:p>
            <a:endParaRPr lang="en-US"/>
          </a:p>
        </p:txBody>
      </p:sp>
      <p:sp>
        <p:nvSpPr>
          <p:cNvPr id="14" name="TextBox 14"/>
          <p:cNvSpPr txBox="1"/>
          <p:nvPr/>
        </p:nvSpPr>
        <p:spPr>
          <a:xfrm>
            <a:off x="1850120" y="1347631"/>
            <a:ext cx="9310254" cy="961802"/>
          </a:xfrm>
          <a:prstGeom prst="rect">
            <a:avLst/>
          </a:prstGeom>
        </p:spPr>
        <p:txBody>
          <a:bodyPr wrap="square" lIns="0" tIns="0" rIns="0" bIns="0" rtlCol="0" anchor="t">
            <a:spAutoFit/>
          </a:bodyPr>
          <a:lstStyle/>
          <a:p>
            <a:pPr marL="0" lvl="0" indent="0" algn="l">
              <a:lnSpc>
                <a:spcPts val="7500"/>
              </a:lnSpc>
            </a:pPr>
            <a:r>
              <a:rPr lang="zh-TW" altLang="en-US" sz="7500" dirty="0">
                <a:solidFill>
                  <a:srgbClr val="F5EFEB"/>
                </a:solidFill>
                <a:latin typeface="Noto Sans CJK TC Bold" panose="020B0800000000000000" pitchFamily="34" charset="-120"/>
                <a:ea typeface="Noto Sans CJK TC Bold" panose="020B0800000000000000" pitchFamily="34" charset="-120"/>
              </a:rPr>
              <a:t>會員福利</a:t>
            </a:r>
            <a:endParaRPr lang="en-US" sz="7500" dirty="0">
              <a:solidFill>
                <a:srgbClr val="F5EFEB"/>
              </a:solidFill>
              <a:latin typeface="Noto Sans CJK TC Bold" panose="020B0800000000000000" pitchFamily="34" charset="-120"/>
              <a:ea typeface="Noto Sans CJK TC Bold" panose="020B0800000000000000" pitchFamily="34" charset="-120"/>
            </a:endParaRP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altLang="zh-TW" sz="1400" spc="140" dirty="0">
                <a:solidFill>
                  <a:srgbClr val="E68574"/>
                </a:solidFill>
                <a:latin typeface="Noto Sans CJK SC Bold" panose="020B0800000000000000" pitchFamily="34" charset="-128"/>
                <a:ea typeface="Noto Sans CJK SC Bold" panose="020B0800000000000000" pitchFamily="34" charset="-128"/>
              </a:rPr>
              <a:t>2025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年 </a:t>
            </a:r>
            <a:r>
              <a:rPr lang="en-US" altLang="zh-TW" sz="1400" spc="140" dirty="0">
                <a:solidFill>
                  <a:srgbClr val="E68574"/>
                </a:solidFill>
                <a:latin typeface="Noto Sans CJK SC Bold" panose="020B0800000000000000" pitchFamily="34" charset="-128"/>
                <a:ea typeface="Noto Sans CJK SC Bold" panose="020B0800000000000000" pitchFamily="34" charset="-128"/>
              </a:rPr>
              <a:t>SIA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專區會議</a:t>
            </a:r>
            <a:endParaRPr lang="en-US" altLang="zh-TW" sz="1400" spc="140" dirty="0">
              <a:solidFill>
                <a:srgbClr val="E68574"/>
              </a:solidFill>
              <a:latin typeface="Noto Sans CJK SC Bold" panose="020B0800000000000000" pitchFamily="34" charset="-128"/>
              <a:ea typeface="Noto Sans CJK SC Bold" panose="020B0800000000000000" pitchFamily="34" charset="-128"/>
            </a:endParaRPr>
          </a:p>
        </p:txBody>
      </p:sp>
      <p:pic>
        <p:nvPicPr>
          <p:cNvPr id="19" name="Picture 18">
            <a:extLst>
              <a:ext uri="{FF2B5EF4-FFF2-40B4-BE49-F238E27FC236}">
                <a16:creationId xmlns:a16="http://schemas.microsoft.com/office/drawing/2014/main" id="{8F6CABDC-915F-4006-2236-889D94A128FE}"/>
              </a:ext>
            </a:extLst>
          </p:cNvPr>
          <p:cNvPicPr>
            <a:picLocks noChangeAspect="1"/>
          </p:cNvPicPr>
          <p:nvPr/>
        </p:nvPicPr>
        <p:blipFill>
          <a:blip r:embed="rId7"/>
          <a:stretch>
            <a:fillRect/>
          </a:stretch>
        </p:blipFill>
        <p:spPr>
          <a:xfrm>
            <a:off x="10137449" y="2719030"/>
            <a:ext cx="7688290" cy="4572000"/>
          </a:xfrm>
          <a:prstGeom prst="rect">
            <a:avLst/>
          </a:prstGeom>
          <a:ln>
            <a:noFill/>
          </a:ln>
          <a:effectLst>
            <a:softEdge rad="112500"/>
          </a:effec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9153180" y="-33130"/>
            <a:ext cx="9144000" cy="6866520"/>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en-US"/>
          </a:p>
        </p:txBody>
      </p:sp>
      <p:grpSp>
        <p:nvGrpSpPr>
          <p:cNvPr id="3" name="Group 3"/>
          <p:cNvGrpSpPr/>
          <p:nvPr/>
        </p:nvGrpSpPr>
        <p:grpSpPr>
          <a:xfrm>
            <a:off x="-157187" y="4448908"/>
            <a:ext cx="10036302" cy="5838092"/>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109773" y="5039562"/>
            <a:ext cx="9127516" cy="942822"/>
          </a:xfrm>
          <a:prstGeom prst="rect">
            <a:avLst/>
          </a:prstGeom>
        </p:spPr>
        <p:txBody>
          <a:bodyPr wrap="square" lIns="0" tIns="0" rIns="0" bIns="0" rtlCol="0" anchor="t">
            <a:spAutoFit/>
          </a:bodyPr>
          <a:lstStyle/>
          <a:p>
            <a:pPr marL="0" lvl="0" indent="0" algn="ctr">
              <a:lnSpc>
                <a:spcPts val="7873"/>
              </a:lnSpc>
            </a:pPr>
            <a:r>
              <a:rPr lang="zh-TW" altLang="en-US" sz="5500" dirty="0">
                <a:solidFill>
                  <a:srgbClr val="253572"/>
                </a:solidFill>
                <a:latin typeface="Noto Sans CJK TC Bold" panose="020B0800000000000000" pitchFamily="34" charset="-120"/>
                <a:ea typeface="Noto Sans CJK TC Bold" panose="020B0800000000000000" pitchFamily="34" charset="-120"/>
              </a:rPr>
              <a:t>活動訊息範例</a:t>
            </a:r>
            <a:endParaRPr lang="en-US" sz="5500" dirty="0">
              <a:solidFill>
                <a:srgbClr val="253572"/>
              </a:solidFill>
              <a:latin typeface="Noto Sans CJK TC Bold" panose="020B0800000000000000" pitchFamily="34" charset="-120"/>
              <a:ea typeface="Noto Sans CJK TC Bold" panose="020B0800000000000000" pitchFamily="34" charset="-120"/>
            </a:endParaRPr>
          </a:p>
        </p:txBody>
      </p:sp>
      <p:sp>
        <p:nvSpPr>
          <p:cNvPr id="10" name="TextBox 10"/>
          <p:cNvSpPr txBox="1"/>
          <p:nvPr/>
        </p:nvSpPr>
        <p:spPr>
          <a:xfrm>
            <a:off x="1028700" y="9364627"/>
            <a:ext cx="6899312" cy="209550"/>
          </a:xfrm>
          <a:prstGeom prst="rect">
            <a:avLst/>
          </a:prstGeom>
        </p:spPr>
        <p:txBody>
          <a:bodyPr lIns="0" tIns="0" rIns="0" bIns="0" rtlCol="0" anchor="t">
            <a:spAutoFit/>
          </a:bodyPr>
          <a:lstStyle/>
          <a:p>
            <a:pPr marL="0" lvl="0" indent="0" algn="l">
              <a:lnSpc>
                <a:spcPts val="1680"/>
              </a:lnSpc>
              <a:spcBef>
                <a:spcPct val="0"/>
              </a:spcBef>
            </a:pPr>
            <a:r>
              <a:rPr lang="en-US" altLang="zh-TW" sz="1400" spc="140" dirty="0">
                <a:solidFill>
                  <a:srgbClr val="E68574"/>
                </a:solidFill>
                <a:latin typeface="Noto Sans CJK SC Bold" panose="020B0800000000000000" pitchFamily="34" charset="-128"/>
                <a:ea typeface="Noto Sans CJK SC Bold" panose="020B0800000000000000" pitchFamily="34" charset="-128"/>
              </a:rPr>
              <a:t>2025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年 </a:t>
            </a:r>
            <a:r>
              <a:rPr lang="en-US" altLang="zh-TW" sz="1400" spc="140" dirty="0">
                <a:solidFill>
                  <a:srgbClr val="E68574"/>
                </a:solidFill>
                <a:latin typeface="Noto Sans CJK SC Bold" panose="020B0800000000000000" pitchFamily="34" charset="-128"/>
                <a:ea typeface="Noto Sans CJK SC Bold" panose="020B0800000000000000" pitchFamily="34" charset="-128"/>
              </a:rPr>
              <a:t>SIA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專區會議</a:t>
            </a:r>
            <a:endParaRPr lang="en-US" altLang="zh-TW" sz="1400" spc="140" dirty="0">
              <a:solidFill>
                <a:srgbClr val="E68574"/>
              </a:solidFill>
              <a:latin typeface="Noto Sans CJK SC Bold" panose="020B0800000000000000" pitchFamily="34" charset="-128"/>
              <a:ea typeface="Noto Sans CJK SC Bold" panose="020B0800000000000000" pitchFamily="34" charset="-128"/>
            </a:endParaRPr>
          </a:p>
        </p:txBody>
      </p:sp>
      <p:sp>
        <p:nvSpPr>
          <p:cNvPr id="13" name="TextBox 13"/>
          <p:cNvSpPr txBox="1"/>
          <p:nvPr/>
        </p:nvSpPr>
        <p:spPr>
          <a:xfrm>
            <a:off x="510548" y="6377021"/>
            <a:ext cx="8325966" cy="2318648"/>
          </a:xfrm>
          <a:prstGeom prst="rect">
            <a:avLst/>
          </a:prstGeom>
        </p:spPr>
        <p:txBody>
          <a:bodyPr wrap="square" lIns="0" tIns="0" rIns="0" bIns="0" rtlCol="0" anchor="t">
            <a:spAutoFit/>
          </a:bodyPr>
          <a:lstStyle/>
          <a:p>
            <a:pPr marL="0" lvl="1" indent="0" algn="l">
              <a:lnSpc>
                <a:spcPts val="4600"/>
              </a:lnSpc>
              <a:spcBef>
                <a:spcPct val="0"/>
              </a:spcBef>
            </a:pPr>
            <a:r>
              <a:rPr lang="zh-TW" altLang="en-US" sz="3200" i="1" kern="100" dirty="0">
                <a:effectLst/>
                <a:latin typeface="Noto Sans CJK TC Regular" panose="020B0500000000000000" pitchFamily="34" charset="-120"/>
                <a:ea typeface="Noto Sans CJK TC Regular" panose="020B0500000000000000" pitchFamily="34" charset="-120"/>
                <a:cs typeface="Times New Roman" panose="02020603050405020304" pitchFamily="18" charset="0"/>
              </a:rPr>
              <a:t>「立即加入蘭馨會，成為全球為婦女與女青年賦權運動的一分子。提升您的領導技能，為您的當地鄰里帶來持久的改變，並與世界各地激勵人心的女性網路建立重要的關係。」</a:t>
            </a:r>
            <a:endParaRPr lang="en-US" sz="3000" dirty="0">
              <a:solidFill>
                <a:srgbClr val="293374"/>
              </a:solidFill>
              <a:latin typeface="Noto Sans CJK TC Regular" panose="020B0500000000000000" pitchFamily="34" charset="-120"/>
              <a:ea typeface="Noto Sans CJK TC Regular" panose="020B0500000000000000" pitchFamily="34" charset="-120"/>
            </a:endParaRPr>
          </a:p>
        </p:txBody>
      </p:sp>
      <p:sp>
        <p:nvSpPr>
          <p:cNvPr id="21" name="TextBox 20">
            <a:extLst>
              <a:ext uri="{FF2B5EF4-FFF2-40B4-BE49-F238E27FC236}">
                <a16:creationId xmlns:a16="http://schemas.microsoft.com/office/drawing/2014/main" id="{2D173E2F-08A2-6A57-2C43-6F3D65BAA90D}"/>
              </a:ext>
            </a:extLst>
          </p:cNvPr>
          <p:cNvSpPr txBox="1"/>
          <p:nvPr/>
        </p:nvSpPr>
        <p:spPr>
          <a:xfrm>
            <a:off x="123832" y="1802537"/>
            <a:ext cx="9099398" cy="1063240"/>
          </a:xfrm>
          <a:prstGeom prst="rect">
            <a:avLst/>
          </a:prstGeom>
          <a:noFill/>
        </p:spPr>
        <p:txBody>
          <a:bodyPr wrap="square">
            <a:spAutoFit/>
          </a:bodyPr>
          <a:lstStyle/>
          <a:p>
            <a:pPr marL="0" marR="0" lvl="0" indent="0" algn="ctr" defTabSz="914400" rtl="0" eaLnBrk="1" fontAlgn="auto" latinLnBrk="0" hangingPunct="1">
              <a:lnSpc>
                <a:spcPts val="7500"/>
              </a:lnSpc>
              <a:spcBef>
                <a:spcPts val="0"/>
              </a:spcBef>
              <a:spcAft>
                <a:spcPts val="0"/>
              </a:spcAft>
              <a:buClrTx/>
              <a:buSzTx/>
              <a:buFontTx/>
              <a:buNone/>
              <a:tabLst/>
              <a:defRPr/>
            </a:pPr>
            <a:r>
              <a:rPr kumimoji="0" lang="zh-TW" altLang="en-US" sz="7500" b="0" i="0" u="none" strike="noStrike" kern="1200" cap="none" spc="0" normalizeH="0" baseline="0" noProof="0" dirty="0">
                <a:ln>
                  <a:noFill/>
                </a:ln>
                <a:solidFill>
                  <a:srgbClr val="F5EFEB"/>
                </a:solidFill>
                <a:effectLst/>
                <a:uLnTx/>
                <a:uFillTx/>
                <a:latin typeface="Noto Sans CJK TC Bold" panose="020B0800000000000000" pitchFamily="34" charset="-120"/>
                <a:ea typeface="Noto Sans CJK TC Bold" panose="020B0800000000000000" pitchFamily="34" charset="-120"/>
              </a:rPr>
              <a:t>會籍活動</a:t>
            </a:r>
            <a:endParaRPr kumimoji="0" lang="en-US" sz="7500" b="0" i="0" u="none" strike="noStrike" kern="1200" cap="none" spc="0" normalizeH="0" baseline="0" noProof="0" dirty="0">
              <a:ln>
                <a:noFill/>
              </a:ln>
              <a:solidFill>
                <a:srgbClr val="F5EFEB"/>
              </a:solidFill>
              <a:effectLst/>
              <a:uLnTx/>
              <a:uFillTx/>
              <a:latin typeface="Noto Sans CJK TC Bold" panose="020B0800000000000000" pitchFamily="34" charset="-120"/>
              <a:ea typeface="Noto Sans CJK TC Bold" panose="020B0800000000000000" pitchFamily="34" charset="-120"/>
            </a:endParaRP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1448133"/>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1978"/>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391102" y="3468165"/>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0497876C-9661-E3BB-A591-517DA4860490}"/>
              </a:ext>
            </a:extLst>
          </p:cNvPr>
          <p:cNvSpPr txBox="1"/>
          <p:nvPr/>
        </p:nvSpPr>
        <p:spPr>
          <a:xfrm>
            <a:off x="1856760" y="3470459"/>
            <a:ext cx="8134034" cy="2504340"/>
          </a:xfrm>
          <a:prstGeom prst="rect">
            <a:avLst/>
          </a:prstGeom>
        </p:spPr>
        <p:txBody>
          <a:bodyPr wrap="square" lIns="0" tIns="0" rIns="0" bIns="0" rtlCol="0" anchor="t">
            <a:spAutoFit/>
          </a:bodyPr>
          <a:lstStyle/>
          <a:p>
            <a:pPr algn="l">
              <a:lnSpc>
                <a:spcPts val="5000"/>
              </a:lnSpc>
            </a:pPr>
            <a:r>
              <a:rPr lang="zh-TW" altLang="en-US" sz="4000" dirty="0">
                <a:solidFill>
                  <a:srgbClr val="F5EFEB"/>
                </a:solidFill>
                <a:latin typeface="Noto Sans CJK TC Regular" panose="020B0500000000000000" pitchFamily="34" charset="-120"/>
                <a:ea typeface="Noto Sans CJK TC Regular" panose="020B0500000000000000" pitchFamily="34" charset="-120"/>
              </a:rPr>
              <a:t>造訪我們的 </a:t>
            </a:r>
            <a:br>
              <a:rPr lang="en-US" altLang="zh-TW" sz="4000" dirty="0">
                <a:solidFill>
                  <a:srgbClr val="F5EFEB"/>
                </a:solidFill>
                <a:latin typeface="Noto Sans CJK TC Regular" panose="020B0500000000000000" pitchFamily="34" charset="-120"/>
                <a:ea typeface="Noto Sans CJK TC Regular" panose="020B0500000000000000" pitchFamily="34" charset="-120"/>
              </a:rPr>
            </a:br>
            <a:r>
              <a:rPr lang="en-US" altLang="zh-TW" sz="4000" dirty="0">
                <a:solidFill>
                  <a:srgbClr val="F5EFEB"/>
                </a:solidFill>
                <a:latin typeface="Noto Sans CJK TC Regular" panose="020B0500000000000000" pitchFamily="34" charset="-120"/>
                <a:ea typeface="Noto Sans CJK TC Regular" panose="020B0500000000000000" pitchFamily="34" charset="-120"/>
              </a:rPr>
              <a:t>#TechTalks </a:t>
            </a:r>
            <a:r>
              <a:rPr lang="zh-TW" altLang="en-US" sz="4000" dirty="0">
                <a:solidFill>
                  <a:srgbClr val="F5EFEB"/>
                </a:solidFill>
                <a:latin typeface="Noto Sans CJK TC Regular" panose="020B0500000000000000" pitchFamily="34" charset="-120"/>
                <a:ea typeface="Noto Sans CJK TC Regular" panose="020B0500000000000000" pitchFamily="34" charset="-120"/>
              </a:rPr>
              <a:t>學習中心，</a:t>
            </a:r>
            <a:br>
              <a:rPr lang="en-US" altLang="zh-TW" sz="4000" dirty="0">
                <a:solidFill>
                  <a:srgbClr val="F5EFEB"/>
                </a:solidFill>
                <a:latin typeface="Noto Sans CJK TC Regular" panose="020B0500000000000000" pitchFamily="34" charset="-120"/>
                <a:ea typeface="Noto Sans CJK TC Regular" panose="020B0500000000000000" pitchFamily="34" charset="-120"/>
              </a:rPr>
            </a:br>
            <a:r>
              <a:rPr lang="zh-TW" altLang="en-US" sz="4000" dirty="0">
                <a:solidFill>
                  <a:srgbClr val="F5EFEB"/>
                </a:solidFill>
                <a:latin typeface="Noto Sans CJK TC Regular" panose="020B0500000000000000" pitchFamily="34" charset="-120"/>
                <a:ea typeface="Noto Sans CJK TC Regular" panose="020B0500000000000000" pitchFamily="34" charset="-120"/>
              </a:rPr>
              <a:t>瞭解 </a:t>
            </a:r>
            <a:r>
              <a:rPr lang="en-US" altLang="zh-TW" sz="4000" dirty="0">
                <a:solidFill>
                  <a:srgbClr val="F5EFEB"/>
                </a:solidFill>
                <a:latin typeface="Noto Sans CJK TC Regular" panose="020B0500000000000000" pitchFamily="34" charset="-120"/>
                <a:ea typeface="Noto Sans CJK TC Regular" panose="020B0500000000000000" pitchFamily="34" charset="-120"/>
              </a:rPr>
              <a:t>SIA </a:t>
            </a:r>
            <a:r>
              <a:rPr lang="zh-TW" altLang="en-US" sz="4000" dirty="0">
                <a:solidFill>
                  <a:srgbClr val="F5EFEB"/>
                </a:solidFill>
                <a:latin typeface="Noto Sans CJK TC Regular" panose="020B0500000000000000" pitchFamily="34" charset="-120"/>
                <a:ea typeface="Noto Sans CJK TC Regular" panose="020B0500000000000000" pitchFamily="34" charset="-120"/>
              </a:rPr>
              <a:t>最新的科技轉型進度。 </a:t>
            </a:r>
            <a:r>
              <a:rPr lang="en-US" sz="4000" dirty="0">
                <a:solidFill>
                  <a:srgbClr val="F5EFEB"/>
                </a:solidFill>
                <a:latin typeface="Noto Sans CJK TC Regular" panose="020B0500000000000000" pitchFamily="34" charset="-120"/>
                <a:ea typeface="Noto Sans CJK TC Regular" panose="020B0500000000000000" pitchFamily="34" charset="-120"/>
              </a:rPr>
              <a:t> </a:t>
            </a:r>
          </a:p>
          <a:p>
            <a:pPr algn="l">
              <a:lnSpc>
                <a:spcPts val="5000"/>
              </a:lnSpc>
            </a:pPr>
            <a:endParaRPr lang="en-US" sz="3000" dirty="0">
              <a:solidFill>
                <a:srgbClr val="F5EFEB"/>
              </a:solidFill>
              <a:latin typeface="Noto Sans CJK TC Regular" panose="020B0500000000000000" pitchFamily="34" charset="-120"/>
              <a:ea typeface="Noto Sans CJK TC Regular" panose="020B0500000000000000" pitchFamily="34" charset="-120"/>
            </a:endParaRPr>
          </a:p>
        </p:txBody>
      </p:sp>
      <p:sp>
        <p:nvSpPr>
          <p:cNvPr id="14" name="TextBox 14">
            <a:extLst>
              <a:ext uri="{FF2B5EF4-FFF2-40B4-BE49-F238E27FC236}">
                <a16:creationId xmlns:a16="http://schemas.microsoft.com/office/drawing/2014/main" id="{3BF2CC34-456F-EBB0-9AB9-607B743EAC24}"/>
              </a:ext>
            </a:extLst>
          </p:cNvPr>
          <p:cNvSpPr txBox="1"/>
          <p:nvPr/>
        </p:nvSpPr>
        <p:spPr>
          <a:xfrm>
            <a:off x="1856760" y="819150"/>
            <a:ext cx="6225183" cy="1355628"/>
          </a:xfrm>
          <a:prstGeom prst="rect">
            <a:avLst/>
          </a:prstGeom>
        </p:spPr>
        <p:txBody>
          <a:bodyPr wrap="square" lIns="0" tIns="0" rIns="0" bIns="0" rtlCol="0" anchor="t">
            <a:spAutoFit/>
          </a:bodyPr>
          <a:lstStyle/>
          <a:p>
            <a:pPr marL="0" lvl="0" indent="0" algn="l">
              <a:lnSpc>
                <a:spcPts val="11519"/>
              </a:lnSpc>
            </a:pPr>
            <a:r>
              <a:rPr lang="zh-TW" altLang="en-US" sz="7500" dirty="0">
                <a:solidFill>
                  <a:srgbClr val="F5EFEB"/>
                </a:solidFill>
                <a:latin typeface="Noto Sans CJK TC Bold" panose="020B0800000000000000" pitchFamily="34" charset="-120"/>
                <a:ea typeface="Noto Sans CJK TC Bold" panose="020B0800000000000000" pitchFamily="34" charset="-120"/>
              </a:rPr>
              <a:t>技術性工具</a:t>
            </a:r>
            <a:endParaRPr lang="en-US" sz="7500" dirty="0">
              <a:solidFill>
                <a:srgbClr val="F5EFEB"/>
              </a:solidFill>
              <a:latin typeface="Noto Sans CJK TC Bold" panose="020B0800000000000000" pitchFamily="34" charset="-120"/>
              <a:ea typeface="Noto Sans CJK TC Bold" panose="020B0800000000000000" pitchFamily="34" charset="-120"/>
            </a:endParaRP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altLang="zh-TW" sz="1400" spc="140" dirty="0">
                <a:solidFill>
                  <a:srgbClr val="E68574"/>
                </a:solidFill>
                <a:latin typeface="Noto Sans CJK SC Bold" panose="020B0800000000000000" pitchFamily="34" charset="-128"/>
                <a:ea typeface="Noto Sans CJK SC Bold" panose="020B0800000000000000" pitchFamily="34" charset="-128"/>
              </a:rPr>
              <a:t>2025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年 </a:t>
            </a:r>
            <a:r>
              <a:rPr lang="en-US" altLang="zh-TW" sz="1400" spc="140" dirty="0">
                <a:solidFill>
                  <a:srgbClr val="E68574"/>
                </a:solidFill>
                <a:latin typeface="Noto Sans CJK SC Bold" panose="020B0800000000000000" pitchFamily="34" charset="-128"/>
                <a:ea typeface="Noto Sans CJK SC Bold" panose="020B0800000000000000" pitchFamily="34" charset="-128"/>
              </a:rPr>
              <a:t>SIA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專區會議</a:t>
            </a:r>
            <a:endParaRPr lang="en-US" altLang="zh-TW" sz="1400" spc="140" dirty="0">
              <a:solidFill>
                <a:srgbClr val="E68574"/>
              </a:solidFill>
              <a:latin typeface="Noto Sans CJK SC Bold" panose="020B0800000000000000" pitchFamily="34" charset="-128"/>
              <a:ea typeface="Noto Sans CJK SC Bold" panose="020B0800000000000000" pitchFamily="34" charset="-128"/>
            </a:endParaRPr>
          </a:p>
        </p:txBody>
      </p:sp>
      <p:pic>
        <p:nvPicPr>
          <p:cNvPr id="7" name="圖片 6">
            <a:extLst>
              <a:ext uri="{FF2B5EF4-FFF2-40B4-BE49-F238E27FC236}">
                <a16:creationId xmlns:a16="http://schemas.microsoft.com/office/drawing/2014/main" id="{A3F4ECEA-1E9F-9B24-380F-6711448188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7404" y="-409117"/>
            <a:ext cx="7511967" cy="10626569"/>
          </a:xfrm>
          <a:prstGeom prst="rect">
            <a:avLst/>
          </a:prstGeom>
        </p:spPr>
      </p:pic>
    </p:spTree>
    <p:extLst>
      <p:ext uri="{BB962C8B-B14F-4D97-AF65-F5344CB8AC3E}">
        <p14:creationId xmlns:p14="http://schemas.microsoft.com/office/powerpoint/2010/main" val="126456803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en-US"/>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a:lnSpc>
                  <a:spcPts val="2879"/>
                </a:lnSpc>
              </a:pPr>
              <a:endParaRPr/>
            </a:p>
          </p:txBody>
        </p:sp>
      </p:grpSp>
      <p:grpSp>
        <p:nvGrpSpPr>
          <p:cNvPr id="5" name="Group 5"/>
          <p:cNvGrpSpPr/>
          <p:nvPr/>
        </p:nvGrpSpPr>
        <p:grpSpPr>
          <a:xfrm>
            <a:off x="2578347" y="7308602"/>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en-US"/>
            </a:p>
          </p:txBody>
        </p:sp>
        <p:sp>
          <p:nvSpPr>
            <p:cNvPr id="7" name="TextBox 7"/>
            <p:cNvSpPr txBox="1"/>
            <p:nvPr/>
          </p:nvSpPr>
          <p:spPr>
            <a:xfrm>
              <a:off x="0" y="-9525"/>
              <a:ext cx="1336153" cy="479835"/>
            </a:xfrm>
            <a:prstGeom prst="rect">
              <a:avLst/>
            </a:prstGeom>
          </p:spPr>
          <p:txBody>
            <a:bodyPr lIns="254000" tIns="254000" rIns="254000" bIns="254000" rtlCol="0" anchor="b"/>
            <a:lstStyle/>
            <a:p>
              <a:pPr>
                <a:lnSpc>
                  <a:spcPts val="3200"/>
                </a:lnSpc>
              </a:pPr>
              <a:r>
                <a:rPr lang="zh-TW" altLang="en-US" sz="2600" dirty="0">
                  <a:solidFill>
                    <a:srgbClr val="FFFFFF"/>
                  </a:solidFill>
                  <a:latin typeface="Noto Sans CJK SC Bold" panose="020B0800000000000000" pitchFamily="34" charset="-128"/>
                  <a:ea typeface="Noto Sans CJK SC Bold" panose="020B0800000000000000" pitchFamily="34" charset="-128"/>
                </a:rPr>
                <a:t>您的姓名和職務</a:t>
              </a:r>
              <a:endParaRPr lang="en-US" sz="2600" dirty="0">
                <a:solidFill>
                  <a:srgbClr val="FFFFFF"/>
                </a:solidFill>
                <a:latin typeface="Noto Sans CJK SC Bold" panose="020B0800000000000000" pitchFamily="34" charset="-128"/>
                <a:ea typeface="Noto Sans CJK SC Bold" panose="020B0800000000000000" pitchFamily="34" charset="-128"/>
              </a:endParaRPr>
            </a:p>
            <a:p>
              <a:pPr>
                <a:lnSpc>
                  <a:spcPts val="3200"/>
                </a:lnSpc>
              </a:pPr>
              <a:r>
                <a:rPr lang="zh-TW" altLang="en-US" sz="2600" dirty="0">
                  <a:solidFill>
                    <a:srgbClr val="FFFFFF"/>
                  </a:solidFill>
                  <a:latin typeface="Noto Sans CJK SC Regular" panose="020B0500000000000000" pitchFamily="34" charset="-128"/>
                  <a:ea typeface="Noto Sans CJK SC Regular" panose="020B0500000000000000" pitchFamily="34" charset="-128"/>
                </a:rPr>
                <a:t>您的電子郵件信箱</a:t>
              </a:r>
              <a:endParaRPr lang="en-US" sz="2600" dirty="0">
                <a:solidFill>
                  <a:srgbClr val="FFFFFF"/>
                </a:solidFill>
                <a:latin typeface="Noto Sans CJK SC Regular" panose="020B0500000000000000" pitchFamily="34" charset="-128"/>
                <a:ea typeface="Noto Sans CJK SC Regular" panose="020B0500000000000000" pitchFamily="34" charset="-128"/>
              </a:endParaRPr>
            </a:p>
          </p:txBody>
        </p:sp>
      </p:grpSp>
      <p:grpSp>
        <p:nvGrpSpPr>
          <p:cNvPr id="8" name="Group 8"/>
          <p:cNvGrpSpPr/>
          <p:nvPr/>
        </p:nvGrpSpPr>
        <p:grpSpPr>
          <a:xfrm>
            <a:off x="11260331" y="7424885"/>
            <a:ext cx="5073204" cy="1785708"/>
            <a:chOff x="0" y="0"/>
            <a:chExt cx="1336153" cy="470310"/>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en-US"/>
            </a:p>
          </p:txBody>
        </p:sp>
        <p:sp>
          <p:nvSpPr>
            <p:cNvPr id="10" name="TextBox 10"/>
            <p:cNvSpPr txBox="1"/>
            <p:nvPr/>
          </p:nvSpPr>
          <p:spPr>
            <a:xfrm>
              <a:off x="0" y="-9525"/>
              <a:ext cx="1336153" cy="479835"/>
            </a:xfrm>
            <a:prstGeom prst="rect">
              <a:avLst/>
            </a:prstGeom>
          </p:spPr>
          <p:txBody>
            <a:bodyPr lIns="254000" tIns="254000" rIns="254000" bIns="254000" rtlCol="0" anchor="b"/>
            <a:lstStyle/>
            <a:p>
              <a:pPr>
                <a:lnSpc>
                  <a:spcPts val="3200"/>
                </a:lnSpc>
              </a:pPr>
              <a:r>
                <a:rPr lang="en-US" sz="2600" dirty="0">
                  <a:solidFill>
                    <a:srgbClr val="FFFFFF"/>
                  </a:solidFill>
                  <a:latin typeface="Noto Sans CJK SC Bold" panose="020B0800000000000000" pitchFamily="34" charset="-128"/>
                  <a:ea typeface="Noto Sans CJK SC Bold" panose="020B0800000000000000" pitchFamily="34" charset="-128"/>
                </a:rPr>
                <a:t>SIA </a:t>
              </a:r>
              <a:r>
                <a:rPr lang="zh-TW" altLang="en-US" sz="2600" dirty="0">
                  <a:solidFill>
                    <a:srgbClr val="FFFFFF"/>
                  </a:solidFill>
                  <a:latin typeface="Noto Sans CJK SC Bold" panose="020B0800000000000000" pitchFamily="34" charset="-128"/>
                  <a:ea typeface="Noto Sans CJK SC Bold" panose="020B0800000000000000" pitchFamily="34" charset="-128"/>
                </a:rPr>
                <a:t>總部</a:t>
              </a:r>
              <a:endParaRPr lang="en-US" sz="2600" dirty="0">
                <a:solidFill>
                  <a:srgbClr val="FFFFFF"/>
                </a:solidFill>
                <a:latin typeface="Noto Sans CJK SC Bold" panose="020B0800000000000000" pitchFamily="34" charset="-128"/>
                <a:ea typeface="Noto Sans CJK SC Bold" panose="020B0800000000000000" pitchFamily="34" charset="-128"/>
              </a:endParaRPr>
            </a:p>
            <a:p>
              <a:pPr marL="0" lvl="0" indent="0" algn="l">
                <a:lnSpc>
                  <a:spcPts val="3200"/>
                </a:lnSpc>
                <a:spcBef>
                  <a:spcPct val="0"/>
                </a:spcBef>
              </a:pPr>
              <a:r>
                <a:rPr lang="en-US" sz="2600" dirty="0">
                  <a:solidFill>
                    <a:srgbClr val="FFFFFF"/>
                  </a:solidFill>
                  <a:latin typeface="Noto Sans CJK SC Regular" panose="020B0500000000000000" pitchFamily="34" charset="-128"/>
                  <a:ea typeface="Noto Sans CJK SC Regular" panose="020B0500000000000000" pitchFamily="34" charset="-128"/>
                </a:rPr>
                <a:t>siahq@soroptimist.org</a:t>
              </a:r>
            </a:p>
          </p:txBody>
        </p:sp>
      </p:grpSp>
      <p:sp>
        <p:nvSpPr>
          <p:cNvPr id="14" name="Freeform 14"/>
          <p:cNvSpPr/>
          <p:nvPr/>
        </p:nvSpPr>
        <p:spPr>
          <a:xfrm>
            <a:off x="-286" y="-109659"/>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en-US"/>
          </a:p>
        </p:txBody>
      </p:sp>
      <p:grpSp>
        <p:nvGrpSpPr>
          <p:cNvPr id="15" name="Group 15"/>
          <p:cNvGrpSpPr/>
          <p:nvPr/>
        </p:nvGrpSpPr>
        <p:grpSpPr>
          <a:xfrm>
            <a:off x="2577581" y="4957462"/>
            <a:ext cx="5074541" cy="2854394"/>
            <a:chOff x="0" y="0"/>
            <a:chExt cx="11289030" cy="6350000"/>
          </a:xfrm>
        </p:grpSpPr>
        <p:sp>
          <p:nvSpPr>
            <p:cNvPr id="16" name="Freeform 16"/>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grpSp>
        <p:nvGrpSpPr>
          <p:cNvPr id="17" name="Group 17"/>
          <p:cNvGrpSpPr/>
          <p:nvPr/>
        </p:nvGrpSpPr>
        <p:grpSpPr>
          <a:xfrm>
            <a:off x="11260335" y="5130611"/>
            <a:ext cx="5074541" cy="2854394"/>
            <a:chOff x="0" y="0"/>
            <a:chExt cx="11289030" cy="6350000"/>
          </a:xfrm>
        </p:grpSpPr>
        <p:sp>
          <p:nvSpPr>
            <p:cNvPr id="18" name="Freeform 18"/>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en-US"/>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altLang="zh-TW" sz="1400" spc="140" dirty="0">
                <a:solidFill>
                  <a:srgbClr val="E68574"/>
                </a:solidFill>
                <a:latin typeface="Noto Sans CJK SC Bold" panose="020B0800000000000000" pitchFamily="34" charset="-128"/>
                <a:ea typeface="Noto Sans CJK SC Bold" panose="020B0800000000000000" pitchFamily="34" charset="-128"/>
              </a:rPr>
              <a:t>2025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年 </a:t>
            </a:r>
            <a:r>
              <a:rPr lang="en-US" altLang="zh-TW" sz="1400" spc="140" dirty="0">
                <a:solidFill>
                  <a:srgbClr val="E68574"/>
                </a:solidFill>
                <a:latin typeface="Noto Sans CJK SC Bold" panose="020B0800000000000000" pitchFamily="34" charset="-128"/>
                <a:ea typeface="Noto Sans CJK SC Bold" panose="020B0800000000000000" pitchFamily="34" charset="-128"/>
              </a:rPr>
              <a:t>SIA </a:t>
            </a:r>
            <a:r>
              <a:rPr lang="zh-TW" altLang="en-US" sz="1400" spc="140" dirty="0">
                <a:solidFill>
                  <a:srgbClr val="E68574"/>
                </a:solidFill>
                <a:latin typeface="Noto Sans CJK SC Bold" panose="020B0800000000000000" pitchFamily="34" charset="-128"/>
                <a:ea typeface="Noto Sans CJK SC Bold" panose="020B0800000000000000" pitchFamily="34" charset="-128"/>
              </a:rPr>
              <a:t>專區會議</a:t>
            </a:r>
            <a:endParaRPr lang="en-US" altLang="zh-TW" sz="1400" spc="140" dirty="0">
              <a:solidFill>
                <a:srgbClr val="E68574"/>
              </a:solidFill>
              <a:latin typeface="Noto Sans CJK SC Bold" panose="020B0800000000000000" pitchFamily="34" charset="-128"/>
              <a:ea typeface="Noto Sans CJK SC Bold" panose="020B0800000000000000" pitchFamily="34" charset="-128"/>
            </a:endParaRPr>
          </a:p>
        </p:txBody>
      </p:sp>
      <p:sp>
        <p:nvSpPr>
          <p:cNvPr id="29" name="TextBox 4">
            <a:extLst>
              <a:ext uri="{FF2B5EF4-FFF2-40B4-BE49-F238E27FC236}">
                <a16:creationId xmlns:a16="http://schemas.microsoft.com/office/drawing/2014/main" id="{25A99ACD-7F07-12F3-A24E-4DA57509FF11}"/>
              </a:ext>
            </a:extLst>
          </p:cNvPr>
          <p:cNvSpPr txBox="1"/>
          <p:nvPr/>
        </p:nvSpPr>
        <p:spPr>
          <a:xfrm>
            <a:off x="2421512" y="1574073"/>
            <a:ext cx="13444976" cy="2906821"/>
          </a:xfrm>
          <a:prstGeom prst="rect">
            <a:avLst/>
          </a:prstGeom>
        </p:spPr>
        <p:txBody>
          <a:bodyPr wrap="square" lIns="0" tIns="0" rIns="0" bIns="0" rtlCol="0" anchor="t">
            <a:spAutoFit/>
          </a:bodyPr>
          <a:lstStyle/>
          <a:p>
            <a:pPr algn="ctr">
              <a:lnSpc>
                <a:spcPts val="6719"/>
              </a:lnSpc>
            </a:pPr>
            <a:r>
              <a:rPr lang="zh-TW" altLang="en-US" sz="4800" dirty="0">
                <a:solidFill>
                  <a:srgbClr val="E68574"/>
                </a:solidFill>
                <a:latin typeface="Noto Sans CJK SC Regular" panose="020B0500000000000000" pitchFamily="34" charset="-128"/>
                <a:ea typeface="Noto Sans CJK SC Regular" panose="020B0500000000000000" pitchFamily="34" charset="-128"/>
              </a:rPr>
              <a:t>若有任何疑問，請聯絡我或 </a:t>
            </a:r>
            <a:r>
              <a:rPr lang="en-US" altLang="zh-TW" sz="4800" dirty="0">
                <a:solidFill>
                  <a:srgbClr val="E68574"/>
                </a:solidFill>
                <a:latin typeface="Noto Sans CJK SC Regular" panose="020B0500000000000000" pitchFamily="34" charset="-128"/>
                <a:ea typeface="Noto Sans CJK SC Regular" panose="020B0500000000000000" pitchFamily="34" charset="-128"/>
              </a:rPr>
              <a:t>SIA </a:t>
            </a:r>
            <a:r>
              <a:rPr lang="zh-TW" altLang="en-US" sz="4800" dirty="0">
                <a:solidFill>
                  <a:srgbClr val="E68574"/>
                </a:solidFill>
                <a:latin typeface="Noto Sans CJK SC Regular" panose="020B0500000000000000" pitchFamily="34" charset="-128"/>
                <a:ea typeface="Noto Sans CJK SC Regular" panose="020B0500000000000000" pitchFamily="34" charset="-128"/>
              </a:rPr>
              <a:t>總部。 </a:t>
            </a:r>
            <a:r>
              <a:rPr lang="en-US" sz="4800">
                <a:solidFill>
                  <a:srgbClr val="E68574"/>
                </a:solidFill>
                <a:latin typeface="Noto Sans CJK SC Regular" panose="020B0500000000000000" pitchFamily="34" charset="-128"/>
                <a:ea typeface="Noto Sans CJK SC Regular" panose="020B0500000000000000" pitchFamily="34" charset="-128"/>
              </a:rPr>
              <a:t> </a:t>
            </a:r>
          </a:p>
          <a:p>
            <a:pPr algn="ctr">
              <a:lnSpc>
                <a:spcPts val="6719"/>
              </a:lnSpc>
            </a:pPr>
            <a:endParaRPr lang="en-US" sz="4800" dirty="0">
              <a:solidFill>
                <a:srgbClr val="E68574"/>
              </a:solidFill>
              <a:latin typeface="Noto Sans CJK SC Regular" panose="020B0500000000000000" pitchFamily="34" charset="-128"/>
              <a:ea typeface="Noto Sans CJK SC Regular" panose="020B0500000000000000" pitchFamily="34" charset="-128"/>
            </a:endParaRPr>
          </a:p>
          <a:p>
            <a:pPr algn="ctr">
              <a:lnSpc>
                <a:spcPts val="9939"/>
              </a:lnSpc>
              <a:spcBef>
                <a:spcPct val="0"/>
              </a:spcBef>
            </a:pPr>
            <a:r>
              <a:rPr lang="zh-TW" altLang="en-US" sz="7099" dirty="0">
                <a:solidFill>
                  <a:srgbClr val="E68574"/>
                </a:solidFill>
                <a:latin typeface="Noto Sans CJK SC Bold" panose="020B0800000000000000" pitchFamily="34" charset="-128"/>
                <a:ea typeface="Noto Sans CJK SC Bold" panose="020B0800000000000000" pitchFamily="34" charset="-128"/>
              </a:rPr>
              <a:t>感謝大家！</a:t>
            </a:r>
            <a:endParaRPr lang="en-US" sz="7099" dirty="0">
              <a:solidFill>
                <a:srgbClr val="E68574"/>
              </a:solidFill>
              <a:latin typeface="Noto Sans CJK SC Bold" panose="020B0800000000000000" pitchFamily="34" charset="-128"/>
              <a:ea typeface="Noto Sans CJK SC Bold" panose="020B0800000000000000" pitchFamily="34" charset="-128"/>
            </a:endParaRPr>
          </a:p>
        </p:txBody>
      </p:sp>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2581</Words>
  <Application>Microsoft Office PowerPoint</Application>
  <PresentationFormat>Custom</PresentationFormat>
  <Paragraphs>100</Paragraphs>
  <Slides>7</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Noto Sans CJK SC Medium</vt:lpstr>
      <vt:lpstr>Wingdings 2</vt:lpstr>
      <vt:lpstr>Effra 2</vt:lpstr>
      <vt:lpstr>Noto Sans CJK TC Bold</vt:lpstr>
      <vt:lpstr>Noto Sans CJK SC Bold</vt:lpstr>
      <vt:lpstr>Calibri</vt:lpstr>
      <vt:lpstr>Noto Sans CJK SC Regular</vt:lpstr>
      <vt:lpstr>Noto Sans CJK TC Regular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dc:creator>Luz Aponte</dc:creator>
  <cp:lastModifiedBy>Luz Aponte</cp:lastModifiedBy>
  <cp:revision>12</cp:revision>
  <dcterms:created xsi:type="dcterms:W3CDTF">2006-08-16T00:00:00Z</dcterms:created>
  <dcterms:modified xsi:type="dcterms:W3CDTF">2025-02-14T18:50:01Z</dcterms:modified>
  <dc:identifier>DAF4xHWVG_U</dc:identifier>
</cp:coreProperties>
</file>