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64" r:id="rId3"/>
    <p:sldId id="270" r:id="rId4"/>
    <p:sldId id="257" r:id="rId5"/>
    <p:sldId id="259" r:id="rId6"/>
    <p:sldId id="269" r:id="rId7"/>
    <p:sldId id="268" r:id="rId8"/>
  </p:sldIdLst>
  <p:sldSz cx="18288000" cy="10287000"/>
  <p:notesSz cx="6858000" cy="9144000"/>
  <p:embeddedFontLst>
    <p:embeddedFont>
      <p:font typeface="Effra 1" panose="020B0604020202020204" charset="0"/>
      <p:regular r:id="rId10"/>
      <p:bold r:id="rId11"/>
    </p:embeddedFont>
    <p:embeddedFont>
      <p:font typeface="Effra 2" panose="020B0604020202020204" charset="0"/>
      <p:regular r:id="rId12"/>
    </p:embeddedFont>
    <p:embeddedFont>
      <p:font typeface="Nunito" pitchFamily="2" charset="0"/>
      <p:regular r:id="rId13"/>
      <p:bold r:id="rId14"/>
      <p:italic r:id="rId15"/>
      <p:boldItalic r:id="rId16"/>
    </p:embeddedFont>
    <p:embeddedFont>
      <p:font typeface="Segoe UI" panose="020B0502040204020203" pitchFamily="34" charset="0"/>
      <p:regular r:id="rId17"/>
      <p:bold r:id="rId18"/>
      <p:italic r:id="rId19"/>
      <p:boldItalic r:id="rId20"/>
    </p:embeddedFont>
    <p:embeddedFont>
      <p:font typeface="Telegraf" panose="020B0604020202020204" charset="0"/>
      <p:regular r:id="rId21"/>
    </p:embeddedFont>
    <p:embeddedFont>
      <p:font typeface="Telegraf Bold" panose="020B0604020202020204" charset="0"/>
      <p:regular r:id="rId22"/>
    </p:embeddedFont>
    <p:embeddedFont>
      <p:font typeface="Wingdings 2" panose="05020102010507070707" pitchFamily="18" charset="2"/>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76" autoAdjust="0"/>
  </p:normalViewPr>
  <p:slideViewPr>
    <p:cSldViewPr snapToGrid="0">
      <p:cViewPr varScale="1">
        <p:scale>
          <a:sx n="64" d="100"/>
          <a:sy n="64" d="100"/>
        </p:scale>
        <p:origin x="120" y="3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microsoft.com/office/2016/11/relationships/changesInfo" Target="changesInfos/changesInfo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Aponte" userId="0da1c7c7-d8a8-4a7c-b9e1-d98a9e646632" providerId="ADAL" clId="{57114581-3E62-46F6-8D2D-0A516A50A8CD}"/>
    <pc:docChg chg="modSld">
      <pc:chgData name="Luz Aponte" userId="0da1c7c7-d8a8-4a7c-b9e1-d98a9e646632" providerId="ADAL" clId="{57114581-3E62-46F6-8D2D-0A516A50A8CD}" dt="2025-02-04T18:05:37.672" v="0" actId="20577"/>
      <pc:docMkLst>
        <pc:docMk/>
      </pc:docMkLst>
      <pc:sldChg chg="modNotesTx">
        <pc:chgData name="Luz Aponte" userId="0da1c7c7-d8a8-4a7c-b9e1-d98a9e646632" providerId="ADAL" clId="{57114581-3E62-46F6-8D2D-0A516A50A8CD}" dt="2025-02-04T18:05:37.672" v="0" actId="20577"/>
        <pc:sldMkLst>
          <pc:docMk/>
          <pc:sldMk cId="0"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434343"/>
                </a:solidFill>
                <a:effectLst/>
                <a:latin typeface="Nunito" pitchFamily="2" charset="77"/>
              </a:rPr>
              <a:t>Hello and welcome!</a:t>
            </a:r>
          </a:p>
          <a:p>
            <a:pPr algn="l" rtl="0" fontAlgn="base"/>
            <a:endParaRPr lang="en-US" sz="1800" b="0" i="0" dirty="0">
              <a:solidFill>
                <a:srgbClr val="434343"/>
              </a:solidFill>
              <a:effectLst/>
              <a:latin typeface="Nunito" pitchFamily="2" charset="77"/>
            </a:endParaRPr>
          </a:p>
          <a:p>
            <a:pPr algn="l" rtl="0" fontAlgn="base"/>
            <a:r>
              <a:rPr lang="en-US" sz="2800" b="0" i="0" dirty="0">
                <a:solidFill>
                  <a:srgbClr val="000000"/>
                </a:solidFill>
                <a:effectLst/>
                <a:latin typeface="Segoe UI" panose="020B0502040204020203" pitchFamily="34" charset="0"/>
              </a:rPr>
              <a:t>I am “</a:t>
            </a:r>
            <a:r>
              <a:rPr lang="en-US" sz="2800" b="0" i="1" dirty="0">
                <a:solidFill>
                  <a:srgbClr val="000000"/>
                </a:solidFill>
                <a:effectLst/>
                <a:latin typeface="Segoe UI" panose="020B0502040204020203" pitchFamily="34" charset="0"/>
              </a:rPr>
              <a:t>Your Name</a:t>
            </a:r>
            <a:r>
              <a:rPr lang="en-US" sz="2800" b="0" i="0" dirty="0">
                <a:solidFill>
                  <a:srgbClr val="000000"/>
                </a:solidFill>
                <a:effectLst/>
                <a:latin typeface="Segoe UI" panose="020B0502040204020203" pitchFamily="34" charset="0"/>
              </a:rPr>
              <a:t>”, your Region Membership Chair.</a:t>
            </a:r>
          </a:p>
          <a:p>
            <a:pPr algn="l" rtl="0" fontAlgn="base"/>
            <a:endParaRPr lang="en-US" sz="2800" b="0" i="0" dirty="0">
              <a:solidFill>
                <a:srgbClr val="000000"/>
              </a:solidFill>
              <a:effectLst/>
              <a:latin typeface="Segoe UI" panose="020B0502040204020203" pitchFamily="34" charset="0"/>
            </a:endParaRPr>
          </a:p>
          <a:p>
            <a:pPr algn="l" rtl="0" fontAlgn="base"/>
            <a:r>
              <a:rPr lang="en-US" sz="2800" b="0" i="0" dirty="0">
                <a:solidFill>
                  <a:srgbClr val="000000"/>
                </a:solidFill>
                <a:effectLst/>
                <a:latin typeface="Segoe UI" panose="020B0502040204020203" pitchFamily="34" charset="0"/>
              </a:rPr>
              <a:t>In today’s presentation we will discuss Combating the Great Membership Decline.</a:t>
            </a: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many service clubs, Soroptimist is facing a decline in membership. In this session, we will explore some reasons behind this trend and then discuss strategies to help attract and retain members.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We will review the benefits of membership and assess Soroptimist’s value proposition.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we will discuss creating effective membership campaigns.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10 – 15 mins – members share their thoughts/have discussion</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Region Membership Chairs to the audience</a:t>
            </a:r>
            <a:r>
              <a:rPr lang="en-US" dirty="0"/>
              <a:t>: </a:t>
            </a:r>
            <a:r>
              <a:rPr lang="en-US" b="0" i="1" dirty="0"/>
              <a:t>I’d love to hear from you on why you believe membership is declining in your club. </a:t>
            </a: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3034116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9023-0D12-DB6C-DA6A-E4AFC4204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BBA40-348C-DCAB-079E-213D1C8D6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A637B-86AD-9CF5-611E-FDAF960062DA}"/>
              </a:ext>
            </a:extLst>
          </p:cNvPr>
          <p:cNvSpPr>
            <a:spLocks noGrp="1"/>
          </p:cNvSpPr>
          <p:nvPr>
            <p:ph type="body" idx="1"/>
          </p:nvPr>
        </p:nvSpPr>
        <p:spPr/>
        <p:txBody>
          <a:bodyPr/>
          <a:lstStyle/>
          <a:p>
            <a:pPr marL="0" marR="0" lvl="0" indent="0">
              <a:lnSpc>
                <a:spcPct val="107000"/>
              </a:lnSpc>
              <a:buFont typeface="Arial" panose="020B0604020202020204" pitchFamily="34" charset="0"/>
              <a:buNone/>
            </a:pPr>
            <a:r>
              <a:rPr lang="en-US" sz="1200" b="1"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rPr>
              <a:t>Increase efforts to attract new members</a:t>
            </a:r>
            <a:r>
              <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rPr>
              <a:t>, especially by targeting underrepresented demographics or regions. </a:t>
            </a:r>
          </a:p>
          <a:p>
            <a:pPr marL="0" marR="0" lvl="0" indent="0">
              <a:lnSpc>
                <a:spcPct val="107000"/>
              </a:lnSpc>
              <a:buFont typeface="Arial" panose="020B0604020202020204" pitchFamily="34" charset="0"/>
              <a:buNone/>
            </a:pPr>
            <a:endPar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buFont typeface="Arial" panose="020B0604020202020204" pitchFamily="34" charset="0"/>
              <a:buNone/>
            </a:pPr>
            <a:r>
              <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rPr>
              <a:t>Here are some of the ways you can do that:</a:t>
            </a:r>
          </a:p>
          <a:p>
            <a:pPr marL="0" marR="0" lvl="0" indent="0">
              <a:lnSpc>
                <a:spcPct val="107000"/>
              </a:lnSpc>
              <a:buFont typeface="Arial" panose="020B0604020202020204" pitchFamily="34" charset="0"/>
              <a:buNone/>
            </a:pPr>
            <a:endPar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07000"/>
              </a:lnSpc>
              <a:buFont typeface="Arial" panose="020B0604020202020204" pitchFamily="34" charset="0"/>
              <a:buChar char="•"/>
            </a:pPr>
            <a:r>
              <a:rPr lang="en-US" dirty="0"/>
              <a:t>Identify and reach out to potential members who align with our organization’s mission. </a:t>
            </a:r>
          </a:p>
          <a:p>
            <a:pPr marL="628650" marR="0" lvl="1" indent="-171450">
              <a:lnSpc>
                <a:spcPct val="107000"/>
              </a:lnSpc>
              <a:buFont typeface="Arial" panose="020B0604020202020204" pitchFamily="34" charset="0"/>
              <a:buChar char="•"/>
            </a:pPr>
            <a:r>
              <a:rPr lang="en-US" dirty="0"/>
              <a:t>Use social media, email newsletters, and community events to connect with individuals likely interested in our organization’s offerings.</a:t>
            </a: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dirty="0"/>
              <a:t>Ensure all communication, whether on social media, newsletters, or website content—is inclusive and representative of diverse backgrounds, experiences, and perspectives. Use language that speaks to a broad audience and makes everyone feel welcome. This will help potential members see themselves in your organization and feel more likely to join.</a:t>
            </a:r>
            <a:endPar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endParaRPr>
          </a:p>
          <a:p>
            <a:pPr marL="628650" marR="0" lvl="1" indent="-171450">
              <a:lnSpc>
                <a:spcPct val="107000"/>
              </a:lnSpc>
              <a:buFont typeface="Arial" panose="020B0604020202020204" pitchFamily="34" charset="0"/>
              <a:buChar char="•"/>
            </a:pPr>
            <a:r>
              <a:rPr lang="en-US" dirty="0"/>
              <a:t>Highlight testimonials, member achievements, and public recognition your club has received. Social proof helps build trust and credibility with potential new members.</a:t>
            </a:r>
          </a:p>
          <a:p>
            <a:pPr marL="171450" marR="0" lvl="0" indent="-171450">
              <a:lnSpc>
                <a:spcPct val="107000"/>
              </a:lnSpc>
              <a:buFont typeface="Arial" panose="020B0604020202020204" pitchFamily="34" charset="0"/>
              <a:buChar char="•"/>
            </a:pPr>
            <a:endParaRPr lang="en-US" dirty="0"/>
          </a:p>
          <a:p>
            <a:pPr marL="171450" marR="0" lvl="0" indent="-171450">
              <a:lnSpc>
                <a:spcPct val="107000"/>
              </a:lnSpc>
              <a:buFont typeface="Arial" panose="020B0604020202020204" pitchFamily="34" charset="0"/>
              <a:buChar char="•"/>
            </a:pPr>
            <a:r>
              <a:rPr lang="en-US" dirty="0"/>
              <a:t>To demonstrate to prospective members how their contributions lead to real, tangible change, it’s important to showcase the impact of SIA’s Dream Programs: </a:t>
            </a:r>
            <a:r>
              <a:rPr lang="en-US" b="0" i="1" dirty="0"/>
              <a:t>Live Your Dream Awards </a:t>
            </a:r>
            <a:r>
              <a:rPr lang="en-US" dirty="0"/>
              <a:t>and </a:t>
            </a:r>
            <a:r>
              <a:rPr lang="en-US" b="0" i="1" dirty="0"/>
              <a:t>Dream It, Be It,</a:t>
            </a:r>
            <a:r>
              <a:rPr lang="en-US" dirty="0"/>
              <a:t> and actively engage them in these programs from the start.</a:t>
            </a:r>
          </a:p>
          <a:p>
            <a:pPr marL="0" marR="0" lvl="0" indent="0">
              <a:lnSpc>
                <a:spcPct val="107000"/>
              </a:lnSpc>
              <a:buFont typeface="Arial" panose="020B0604020202020204" pitchFamily="34" charset="0"/>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r>
              <a:rPr lang="en-US" dirty="0"/>
              <a:t>Provide centralized resources and targeted incentives to ensure long-term stability and prevent potential disbandment. This could include creating a system of recognition and rewards to motivate ongoing involvement and retention.</a:t>
            </a:r>
            <a:endParaRPr lang="en-US" sz="1200" kern="100" dirty="0">
              <a:solidFill>
                <a:srgbClr val="A02B93"/>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spcBef>
                <a:spcPts val="1200"/>
              </a:spcBef>
              <a:spcAft>
                <a:spcPts val="800"/>
              </a:spcAft>
              <a:buFont typeface="Arial" panose="020B0604020202020204" pitchFamily="34" charset="0"/>
              <a:buNone/>
            </a:pPr>
            <a:r>
              <a:rPr lang="en-US" dirty="0"/>
              <a:t>Examine the underlying reasons for the decline in reinstated and charter members to identify areas for improvement in retention strategies. </a:t>
            </a:r>
            <a:r>
              <a:rPr lang="en-US" b="1" dirty="0"/>
              <a:t>Conduct a comprehensive survey </a:t>
            </a:r>
            <a:r>
              <a:rPr lang="en-US" dirty="0"/>
              <a:t>of your current membership to gather insights and feedback on their experiences, motivations, and potential barriers to continued involvement. Use this valuable data to refine engagement approaches, address concerns, and create tailored solutions that foster long-term commitment and satisfaction.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9AF79FC-3A23-273E-3F8F-8F1514D69B30}"/>
              </a:ext>
            </a:extLst>
          </p:cNvPr>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155523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000" b="0" i="0" dirty="0">
                <a:solidFill>
                  <a:srgbClr val="000000"/>
                </a:solidFill>
                <a:effectLst/>
                <a:latin typeface="Segoe UI" panose="020B0502040204020203" pitchFamily="34" charset="0"/>
              </a:rPr>
              <a:t>Soroptimist’s value proposition lies in its commitment t</a:t>
            </a:r>
            <a:r>
              <a:rPr lang="en-US" sz="1200" dirty="0"/>
              <a:t>o empowering women and girls through education, advocacy, and community service. By joining Soroptimist, members gain the opportunity to:</a:t>
            </a:r>
          </a:p>
          <a:p>
            <a:pPr algn="l" rtl="0" fontAlgn="base"/>
            <a:endParaRPr lang="en-US" sz="1200" b="0" i="0" dirty="0">
              <a:solidFill>
                <a:srgbClr val="000000"/>
              </a:solidFill>
              <a:effectLst/>
              <a:latin typeface="Segoe UI" panose="020B0502040204020203" pitchFamily="34" charset="0"/>
            </a:endParaRPr>
          </a:p>
          <a:p>
            <a:r>
              <a:rPr lang="en-US" sz="1200" b="1" dirty="0"/>
              <a:t>Make a Tangible Impact. </a:t>
            </a:r>
            <a:r>
              <a:rPr lang="en-US" sz="1200" dirty="0"/>
              <a:t>Soroptimist’s programs, such as the </a:t>
            </a:r>
            <a:r>
              <a:rPr lang="en-US" sz="1200" b="0" i="1" dirty="0"/>
              <a:t>Live Your Dream Awards </a:t>
            </a:r>
            <a:r>
              <a:rPr lang="en-US" sz="1200" dirty="0"/>
              <a:t>and </a:t>
            </a:r>
            <a:r>
              <a:rPr lang="en-US" sz="1200" b="0" i="1" dirty="0"/>
              <a:t>Dream It, Be It, </a:t>
            </a:r>
            <a:r>
              <a:rPr lang="en-US" sz="1200" dirty="0"/>
              <a:t>directly support women and girls in achieving their goals. Members have the satisfaction of knowing their time, efforts, and resources are making a real difference in the lives of others.</a:t>
            </a:r>
          </a:p>
          <a:p>
            <a:pPr algn="l" rtl="0" fontAlgn="base"/>
            <a:endParaRPr lang="en-US" sz="1000" b="0" i="0" dirty="0">
              <a:solidFill>
                <a:srgbClr val="000000"/>
              </a:solidFill>
              <a:effectLst/>
              <a:latin typeface="Segoe UI" panose="020B0502040204020203" pitchFamily="34" charset="0"/>
            </a:endParaRPr>
          </a:p>
          <a:p>
            <a:r>
              <a:rPr lang="en-US" sz="1200" b="1" dirty="0"/>
              <a:t>Build Meaningful Connections. </a:t>
            </a:r>
            <a:r>
              <a:rPr lang="en-US" sz="1200" dirty="0"/>
              <a:t>Soroptimist provides a unique space for members to build strong, lasting relationships with like-minded individuals who share a passion for service and social change. Networking opportunities extend both locally and globally, creating a supportive community of women dedicated to personal and professional growth.</a:t>
            </a:r>
          </a:p>
          <a:p>
            <a:endParaRPr lang="en-US" sz="1200" b="1" dirty="0"/>
          </a:p>
          <a:p>
            <a:r>
              <a:rPr lang="en-US" sz="1200" b="1" dirty="0"/>
              <a:t>Access Leadership Development. </a:t>
            </a:r>
            <a:r>
              <a:rPr lang="en-US" sz="800" dirty="0"/>
              <a:t>Members are encouraged to take on leadership roles within the club. </a:t>
            </a:r>
            <a:r>
              <a:rPr lang="en-US" sz="800" kern="100" dirty="0">
                <a:effectLst/>
                <a:latin typeface="Aptos" panose="020B0004020202020204" pitchFamily="34" charset="0"/>
                <a:ea typeface="Aptos" panose="020B0004020202020204" pitchFamily="34" charset="0"/>
                <a:cs typeface="Times New Roman" panose="02020603050405020304" pitchFamily="18" charset="0"/>
              </a:rPr>
              <a:t>Strengthen leadership by offering training or mentorship programs and create a clearer structure for leadership roles to ensure sustainability. </a:t>
            </a:r>
            <a:r>
              <a:rPr lang="en-US" sz="1200" dirty="0"/>
              <a:t>This hands-on experience helps women develop their leadership potential while making a meaningful contribution to the organization’s mission.</a:t>
            </a:r>
          </a:p>
          <a:p>
            <a:endParaRPr lang="en-US" sz="1800" dirty="0"/>
          </a:p>
          <a:p>
            <a:r>
              <a:rPr lang="en-US" sz="1800" dirty="0"/>
              <a:t>Soroptimist offers members leadership development opportunities and resources to help members become effective leaders who can deliver our programs, attract and retain members, grow our philanthropy, and build our brand recognition. This environment nurtures continuous learning and development. You can find these opportunities and resources on our website under “For Clubs” area (located on the top blue bar). See the “Club Administration” and “Developing Your Leadership Skills” for more information.</a:t>
            </a:r>
            <a:endParaRPr lang="en-US" sz="1200" dirty="0"/>
          </a:p>
          <a:p>
            <a:endParaRPr lang="en-US" dirty="0"/>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Building successful membership campaigns for an organization like Soroptimist, which focuses on empowering women and girls through community service and leadership opportunities, requires a strategic approach that resonates with both potential and existing 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Here’s a guide to building effective membership campaigns:</a:t>
            </a:r>
          </a:p>
          <a:p>
            <a:endParaRPr lang="en-US" sz="1800" dirty="0"/>
          </a:p>
          <a:p>
            <a:pPr marL="0" marR="0" lvl="0" indent="0" algn="l" defTabSz="914400" rtl="0" eaLnBrk="1" fontAlgn="auto" latinLnBrk="0" hangingPunct="1">
              <a:lnSpc>
                <a:spcPct val="150000"/>
              </a:lnSpc>
              <a:spcBef>
                <a:spcPts val="0"/>
              </a:spcBef>
              <a:spcAft>
                <a:spcPts val="60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Define Campaign Goals. </a:t>
            </a:r>
            <a:r>
              <a:rPr lang="en-US" sz="1800" b="0" kern="100" dirty="0">
                <a:effectLst/>
                <a:latin typeface="Aptos" panose="020B0004020202020204" pitchFamily="34" charset="0"/>
                <a:ea typeface="Aptos" panose="020B0004020202020204" pitchFamily="34" charset="0"/>
                <a:cs typeface="Times New Roman" panose="02020603050405020304" pitchFamily="18" charset="0"/>
              </a:rPr>
              <a:t>Clarify the campaign's primary goals, such as increasing membership, retaining existing members, raising awareness, and attracting specific demographic groups.</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Understand Your Target Audience.</a:t>
            </a:r>
            <a:r>
              <a:rPr lang="en-US" sz="1800" b="0" kern="100" dirty="0">
                <a:effectLst/>
                <a:latin typeface="Aptos" panose="020B0004020202020204" pitchFamily="34" charset="0"/>
                <a:ea typeface="Aptos" panose="020B0004020202020204" pitchFamily="34" charset="0"/>
                <a:cs typeface="Times New Roman" panose="02020603050405020304" pitchFamily="18" charset="0"/>
              </a:rPr>
              <a:t> Women interested in Social Impact, Young Women, and Community Leaders.</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Craft a Compelling Message. Focus on</a:t>
            </a:r>
            <a:r>
              <a:rPr lang="en-US" sz="1800" b="0" kern="100" dirty="0">
                <a:effectLst/>
                <a:latin typeface="Aptos" panose="020B0004020202020204" pitchFamily="34" charset="0"/>
                <a:ea typeface="Aptos" panose="020B0004020202020204" pitchFamily="34" charset="0"/>
                <a:cs typeface="Times New Roman" panose="02020603050405020304" pitchFamily="18" charset="0"/>
              </a:rPr>
              <a:t> Empowerment and Impact, Personal Growth and Leadership, Networking Connection, and Support for Women and Girls. </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1800" b="0" kern="100" dirty="0">
                <a:effectLst/>
                <a:latin typeface="Aptos" panose="020B0004020202020204" pitchFamily="34" charset="0"/>
                <a:ea typeface="Aptos" panose="020B0004020202020204" pitchFamily="34" charset="0"/>
                <a:cs typeface="Times New Roman" panose="02020603050405020304" pitchFamily="18" charset="0"/>
              </a:rPr>
              <a:t>An example campaign message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"Join Soroptimist today and be part of a global movement empowering women and girls. Enhance your leadership skills, create lasting change in your community, and build meaningful connections with a network of inspiring women worldwide.“</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Create Engaging Content, such as Social Media Campaigns.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Use platforms like Instagram, Facebook, LinkedIn, YouTube, and TikTok to share stories, testimonials, and behind-the-scenes content. Create compelling visuals and videos featuring members discussing their experiences and Soroptimist’s impact on their lives. You should also consider creating Email Campaigns, Website and Blog Content, and Flyers.</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lang="en-US" b="1" dirty="0"/>
              <a:t>Community Engagement</a:t>
            </a:r>
            <a:r>
              <a:rPr lang="en-US" dirty="0"/>
              <a:t>. Expand your reach to partner with local businesses, collaborate with universities/schools, and your workplace if they offer membership benefits to their employees.</a:t>
            </a: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dirty="0"/>
          </a:p>
          <a:p>
            <a:pPr marL="0" marR="0" lvl="0" indent="0" algn="l" defTabSz="914400" rtl="0" eaLnBrk="1" fontAlgn="auto" latinLnBrk="0" hangingPunct="1">
              <a:lnSpc>
                <a:spcPct val="150000"/>
              </a:lnSpc>
              <a:spcBef>
                <a:spcPts val="0"/>
              </a:spcBef>
              <a:spcAft>
                <a:spcPts val="600"/>
              </a:spcAft>
              <a:buClrTx/>
              <a:buSzTx/>
              <a:buFontTx/>
              <a:buNone/>
              <a:tabLst/>
              <a:defRPr/>
            </a:pPr>
            <a:r>
              <a:rPr lang="en-US" b="1" dirty="0"/>
              <a:t>Highlight Tangible Results and Impact</a:t>
            </a:r>
            <a:r>
              <a:rPr lang="en-US" dirty="0"/>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Share success stories from Soroptimist programs such as the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Live Your Dream</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awards or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Dream It, Be It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demonstrate the organization's tangible impact on the lives of women and girls. </a:t>
            </a:r>
            <a:r>
              <a:rPr lang="en-US" sz="1800" dirty="0">
                <a:effectLst/>
                <a:latin typeface="Aptos" panose="020B0004020202020204" pitchFamily="34" charset="0"/>
                <a:ea typeface="Aptos" panose="020B0004020202020204" pitchFamily="34" charset="0"/>
                <a:cs typeface="Times New Roman" panose="02020603050405020304" pitchFamily="18" charset="0"/>
              </a:rPr>
              <a:t>Provide statistics on the number of women and girls Soroptimist has helped, such as how much money has been awarded or how many local projects have been completed. Ensure every communication has a clear and actionable next step, whether joining, attending an event, or signing up for a newsletter.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lang="en-US" dirty="0"/>
          </a:p>
          <a:p>
            <a:pPr marL="0" marR="0">
              <a:lnSpc>
                <a:spcPct val="107000"/>
              </a:lnSpc>
              <a:spcBef>
                <a:spcPts val="120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Plan Events and Activities. </a:t>
            </a:r>
            <a:r>
              <a:rPr lang="en-US" sz="1800" dirty="0">
                <a:effectLst/>
                <a:latin typeface="Aptos" panose="020B0004020202020204" pitchFamily="34" charset="0"/>
                <a:ea typeface="Aptos" panose="020B0004020202020204" pitchFamily="34" charset="0"/>
                <a:cs typeface="Times New Roman" panose="02020603050405020304" pitchFamily="18" charset="0"/>
              </a:rPr>
              <a:t>Events can drive membership by giving people a taste of what Soroptimist is about. Some ideas are an Open House and Information Session, Volunteer and Community Service Days, and Leadership and Empowerment Workshops.</a:t>
            </a:r>
            <a:br>
              <a:rPr lang="en-US" dirty="0"/>
            </a:br>
            <a:br>
              <a:rPr lang="en-US" dirty="0"/>
            </a:br>
            <a:r>
              <a:rPr lang="en-US" b="1" dirty="0"/>
              <a:t>In conclusion</a:t>
            </a:r>
            <a:r>
              <a:rPr lang="en-US" dirty="0"/>
              <a:t>, b</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uilding successful membership campaigns for Soroptimists involves understanding the organization's values and potential members' specific needs. By crafting a compelling message, offering incentives, using targeted outreach, and focusing on engagement, you can attract and retain members who are passionate about empowering women and girls and positively impacting the world.</a:t>
            </a:r>
          </a:p>
          <a:p>
            <a:endParaRPr lang="en-US" dirty="0"/>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a:lnSpc>
                <a:spcPts val="4415"/>
              </a:lnSpc>
            </a:pPr>
            <a:r>
              <a:rPr lang="en-US" sz="1200" dirty="0">
                <a:solidFill>
                  <a:srgbClr val="F5EFEB"/>
                </a:solidFill>
                <a:latin typeface="Effra 2"/>
              </a:rPr>
              <a:t>Here’s a reminder to keep up with SIA’s Tech Transformation progress by visiting our #TechTalks Learning Hub. </a:t>
            </a:r>
          </a:p>
          <a:p>
            <a:pPr algn="l">
              <a:lnSpc>
                <a:spcPts val="4415"/>
              </a:lnSpc>
            </a:pPr>
            <a:endParaRPr lang="en-US" sz="1200" dirty="0">
              <a:solidFill>
                <a:srgbClr val="F5EFEB"/>
              </a:solidFill>
              <a:latin typeface="Effra 2"/>
            </a:endParaRPr>
          </a:p>
          <a:p>
            <a:pPr algn="l">
              <a:lnSpc>
                <a:spcPts val="4415"/>
              </a:lnSpc>
            </a:pPr>
            <a:r>
              <a:rPr lang="en-US" sz="1200" dirty="0">
                <a:solidFill>
                  <a:srgbClr val="F5EFEB"/>
                </a:solidFill>
                <a:latin typeface="Effra 2"/>
              </a:rPr>
              <a:t>You’ll find FAQs, Video Demos and How-To Guides to support you as we navigate change and new technology together!</a:t>
            </a:r>
          </a:p>
          <a:p>
            <a:pPr algn="l">
              <a:lnSpc>
                <a:spcPts val="4415"/>
              </a:lnSpc>
            </a:pPr>
            <a:endParaRPr lang="en-US" sz="1200" dirty="0">
              <a:solidFill>
                <a:srgbClr val="F5EFEB"/>
              </a:solidFill>
              <a:latin typeface="Effra 2"/>
            </a:endParaRPr>
          </a:p>
          <a:p>
            <a:pPr algn="l">
              <a:lnSpc>
                <a:spcPts val="4415"/>
              </a:lnSpc>
            </a:pPr>
            <a:r>
              <a:rPr lang="en-US" sz="1200" dirty="0">
                <a:solidFill>
                  <a:srgbClr val="F5EFEB"/>
                </a:solidFill>
                <a:latin typeface="Effra 2"/>
              </a:rPr>
              <a:t>You can hold your camera up to this QR code and it will directly take you to SIA’s Portal Information page. </a:t>
            </a:r>
            <a:r>
              <a:rPr lang="en-US" sz="1200" b="0" i="1" dirty="0">
                <a:solidFill>
                  <a:srgbClr val="F5EFEB"/>
                </a:solidFill>
                <a:latin typeface="Effra 2"/>
              </a:rPr>
              <a:t>(</a:t>
            </a:r>
            <a:r>
              <a:rPr lang="en-US" sz="1200" b="1" i="1" dirty="0">
                <a:solidFill>
                  <a:srgbClr val="F5EFEB"/>
                </a:solidFill>
                <a:latin typeface="Effra 2"/>
              </a:rPr>
              <a:t>Region Membership Chair, </a:t>
            </a:r>
            <a:r>
              <a:rPr lang="en-US" sz="1200" b="0" i="1" dirty="0">
                <a:solidFill>
                  <a:srgbClr val="F5EFEB"/>
                </a:solidFill>
                <a:latin typeface="Effra 2"/>
              </a:rPr>
              <a:t>if you have time, have members hold their camera up to the QR code to access the page.)</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Please contact me or SIA Headquarters with any questions.</a:t>
            </a: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655371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853916" y="2214349"/>
            <a:ext cx="9553466" cy="5693866"/>
          </a:xfrm>
          <a:prstGeom prst="rect">
            <a:avLst/>
          </a:prstGeom>
        </p:spPr>
        <p:txBody>
          <a:bodyPr wrap="square" lIns="0" tIns="0" rIns="0" bIns="0" rtlCol="0" anchor="t">
            <a:spAutoFit/>
          </a:bodyPr>
          <a:lstStyle/>
          <a:p>
            <a:pPr marL="0" lvl="0" indent="0" algn="l">
              <a:lnSpc>
                <a:spcPts val="11149"/>
              </a:lnSpc>
            </a:pPr>
            <a:r>
              <a:rPr lang="en-US" sz="11149">
                <a:solidFill>
                  <a:srgbClr val="253572"/>
                </a:solidFill>
                <a:latin typeface="Effra 1"/>
              </a:rPr>
              <a:t>Combating the Great Membership Decline</a:t>
            </a:r>
          </a:p>
        </p:txBody>
      </p:sp>
      <p:sp>
        <p:nvSpPr>
          <p:cNvPr id="14" name="TextBox 14"/>
          <p:cNvSpPr txBox="1"/>
          <p:nvPr/>
        </p:nvSpPr>
        <p:spPr>
          <a:xfrm>
            <a:off x="2723771" y="8007641"/>
            <a:ext cx="7998404" cy="628650"/>
          </a:xfrm>
          <a:prstGeom prst="rect">
            <a:avLst/>
          </a:prstGeom>
        </p:spPr>
        <p:txBody>
          <a:bodyPr lIns="0" tIns="0" rIns="0" bIns="0" rtlCol="0" anchor="t">
            <a:spAutoFit/>
          </a:bodyPr>
          <a:lstStyle/>
          <a:p>
            <a:pPr>
              <a:lnSpc>
                <a:spcPts val="4937"/>
              </a:lnSpc>
            </a:pPr>
            <a:r>
              <a:rPr lang="en-US" sz="4114" spc="41">
                <a:solidFill>
                  <a:srgbClr val="253572"/>
                </a:solidFill>
                <a:latin typeface="Effra 2"/>
              </a:rPr>
              <a:t>Your Region</a:t>
            </a: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marL="0" lvl="0" indent="0" algn="l">
              <a:lnSpc>
                <a:spcPts val="2160"/>
              </a:lnSpc>
              <a:spcBef>
                <a:spcPct val="0"/>
              </a:spcBef>
            </a:pPr>
            <a:r>
              <a:rPr lang="en-US" sz="1800" spc="179">
                <a:solidFill>
                  <a:srgbClr val="E68574"/>
                </a:solidFill>
                <a:latin typeface="Effra 1"/>
              </a:rPr>
              <a:t>PRESENTER NAME, PRESENTER TITLE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4623" y="-2081"/>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916924" y="3534662"/>
            <a:ext cx="11125199" cy="3715504"/>
          </a:xfrm>
          <a:prstGeom prst="rect">
            <a:avLst/>
          </a:prstGeom>
        </p:spPr>
        <p:txBody>
          <a:bodyPr wrap="square" lIns="0" tIns="0" rIns="0" bIns="0" rtlCol="0" anchor="t">
            <a:spAutoFit/>
          </a:bodyPr>
          <a:lstStyle/>
          <a:p>
            <a:pPr marL="457200" indent="-457200">
              <a:lnSpc>
                <a:spcPts val="4415"/>
              </a:lnSpc>
              <a:spcAft>
                <a:spcPts val="3600"/>
              </a:spcAft>
              <a:buClr>
                <a:srgbClr val="E68574"/>
              </a:buClr>
              <a:buFont typeface="Wingdings 2" panose="05020102010507070707" pitchFamily="18" charset="2"/>
              <a:buChar char=""/>
            </a:pPr>
            <a:r>
              <a:rPr lang="en-US" sz="3600" dirty="0">
                <a:solidFill>
                  <a:srgbClr val="F5EFEB"/>
                </a:solidFill>
                <a:latin typeface="Effra 2"/>
              </a:rPr>
              <a:t>Hear and share what clubs in your region are grappling with that may contribute to their membership decline.</a:t>
            </a:r>
          </a:p>
          <a:p>
            <a:pPr marL="457200" indent="-457200">
              <a:lnSpc>
                <a:spcPts val="4415"/>
              </a:lnSpc>
              <a:spcAft>
                <a:spcPts val="3600"/>
              </a:spcAft>
              <a:buClr>
                <a:srgbClr val="E68574"/>
              </a:buClr>
              <a:buFont typeface="Wingdings 2" panose="05020102010507070707" pitchFamily="18" charset="2"/>
              <a:buChar char=""/>
            </a:pPr>
            <a:r>
              <a:rPr lang="en-US" sz="3600" dirty="0">
                <a:solidFill>
                  <a:srgbClr val="F5EFEB"/>
                </a:solidFill>
                <a:latin typeface="Effra 2"/>
              </a:rPr>
              <a:t>Examine membership benefits and Soroptimist’s value proposition.</a:t>
            </a:r>
          </a:p>
          <a:p>
            <a:pPr marL="457200" indent="-457200">
              <a:lnSpc>
                <a:spcPts val="4415"/>
              </a:lnSpc>
              <a:spcAft>
                <a:spcPts val="3600"/>
              </a:spcAft>
              <a:buClr>
                <a:srgbClr val="E68574"/>
              </a:buClr>
              <a:buFont typeface="Wingdings 2" panose="05020102010507070707" pitchFamily="18" charset="2"/>
              <a:buChar char=""/>
            </a:pPr>
            <a:r>
              <a:rPr lang="en-US" sz="3600" dirty="0">
                <a:solidFill>
                  <a:srgbClr val="F5EFEB"/>
                </a:solidFill>
                <a:latin typeface="Effra 2"/>
              </a:rPr>
              <a:t>Build successful membership campaigns.</a:t>
            </a:r>
          </a:p>
        </p:txBody>
      </p:sp>
      <p:sp>
        <p:nvSpPr>
          <p:cNvPr id="13" name="Freeform 13"/>
          <p:cNvSpPr/>
          <p:nvPr/>
        </p:nvSpPr>
        <p:spPr>
          <a:xfrm>
            <a:off x="12158916" y="3720309"/>
            <a:ext cx="6504669" cy="4889282"/>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a:effectLst>
            <a:softEdge rad="12700"/>
          </a:effectLst>
        </p:spPr>
        <p:txBody>
          <a:bodyPr/>
          <a:lstStyle/>
          <a:p>
            <a:endParaRPr lang="en-US"/>
          </a:p>
        </p:txBody>
      </p:sp>
      <p:sp>
        <p:nvSpPr>
          <p:cNvPr id="14" name="TextBox 14"/>
          <p:cNvSpPr txBox="1"/>
          <p:nvPr/>
        </p:nvSpPr>
        <p:spPr>
          <a:xfrm>
            <a:off x="1325624" y="1087781"/>
            <a:ext cx="8164276" cy="961802"/>
          </a:xfrm>
          <a:prstGeom prst="rect">
            <a:avLst/>
          </a:prstGeom>
        </p:spPr>
        <p:txBody>
          <a:bodyPr wrap="square" lIns="0" tIns="0" rIns="0" bIns="0" rtlCol="0" anchor="t">
            <a:spAutoFit/>
          </a:bodyPr>
          <a:lstStyle/>
          <a:p>
            <a:pPr marL="0" lvl="0" indent="0" algn="l">
              <a:lnSpc>
                <a:spcPts val="7500"/>
              </a:lnSpc>
            </a:pPr>
            <a:r>
              <a:rPr lang="en-US" sz="7500" dirty="0">
                <a:solidFill>
                  <a:srgbClr val="F5EFEB"/>
                </a:solidFill>
                <a:latin typeface="Effra 1"/>
              </a:rPr>
              <a:t>Session Overview</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6" name="Freeform 12">
            <a:extLst>
              <a:ext uri="{FF2B5EF4-FFF2-40B4-BE49-F238E27FC236}">
                <a16:creationId xmlns:a16="http://schemas.microsoft.com/office/drawing/2014/main" id="{BFCF7F19-7F7D-DD07-C4B0-6FFC0B7E38FE}"/>
              </a:ext>
            </a:extLst>
          </p:cNvPr>
          <p:cNvSpPr/>
          <p:nvPr/>
        </p:nvSpPr>
        <p:spPr>
          <a:xfrm>
            <a:off x="12792534" y="3982594"/>
            <a:ext cx="5120640" cy="3657600"/>
          </a:xfrm>
          <a:custGeom>
            <a:avLst/>
            <a:gdLst/>
            <a:ahLst/>
            <a:cxnLst/>
            <a:rect l="l" t="t" r="r" b="b"/>
            <a:pathLst>
              <a:path w="7429247" h="4787915">
                <a:moveTo>
                  <a:pt x="0" y="0"/>
                </a:moveTo>
                <a:lnTo>
                  <a:pt x="7429247" y="0"/>
                </a:lnTo>
                <a:lnTo>
                  <a:pt x="7429247" y="4787916"/>
                </a:lnTo>
                <a:lnTo>
                  <a:pt x="0" y="4787916"/>
                </a:lnTo>
                <a:lnTo>
                  <a:pt x="0" y="0"/>
                </a:lnTo>
                <a:close/>
              </a:path>
            </a:pathLst>
          </a:custGeom>
          <a:blipFill>
            <a:blip r:embed="rId7"/>
            <a:stretch>
              <a:fillRect t="-2714" b="-729"/>
            </a:stretch>
          </a:blipFill>
          <a:effectLst>
            <a:softEdge rad="25400"/>
          </a:effectLst>
        </p:spPr>
        <p:txBody>
          <a:bodyPr/>
          <a:lstStyle/>
          <a:p>
            <a:endParaRPr lang="en-US" dirty="0"/>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073F4-7FCE-9408-4BA0-C090E8DAC2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53B3A57-9A26-906F-535B-9C150A0B8907}"/>
              </a:ext>
            </a:extLst>
          </p:cNvPr>
          <p:cNvGrpSpPr/>
          <p:nvPr/>
        </p:nvGrpSpPr>
        <p:grpSpPr>
          <a:xfrm>
            <a:off x="0" y="8315046"/>
            <a:ext cx="18288000" cy="1971954"/>
            <a:chOff x="0" y="-47625"/>
            <a:chExt cx="4816593" cy="519362"/>
          </a:xfrm>
        </p:grpSpPr>
        <p:sp>
          <p:nvSpPr>
            <p:cNvPr id="3" name="Freeform 3">
              <a:extLst>
                <a:ext uri="{FF2B5EF4-FFF2-40B4-BE49-F238E27FC236}">
                  <a16:creationId xmlns:a16="http://schemas.microsoft.com/office/drawing/2014/main" id="{62F9D3C0-8DF1-5C6B-EA16-A2986F45E721}"/>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1B28B522-106E-62F3-3EB5-2472D2AF3100}"/>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a:extLst>
              <a:ext uri="{FF2B5EF4-FFF2-40B4-BE49-F238E27FC236}">
                <a16:creationId xmlns:a16="http://schemas.microsoft.com/office/drawing/2014/main" id="{8B9C7BCC-E72A-835B-1A75-C970A8667702}"/>
              </a:ext>
            </a:extLst>
          </p:cNvPr>
          <p:cNvGrpSpPr/>
          <p:nvPr/>
        </p:nvGrpSpPr>
        <p:grpSpPr>
          <a:xfrm>
            <a:off x="-4" y="-203592"/>
            <a:ext cx="13301422" cy="10490592"/>
            <a:chOff x="0" y="0"/>
            <a:chExt cx="3503255" cy="2491456"/>
          </a:xfrm>
        </p:grpSpPr>
        <p:sp>
          <p:nvSpPr>
            <p:cNvPr id="6" name="Freeform 6">
              <a:extLst>
                <a:ext uri="{FF2B5EF4-FFF2-40B4-BE49-F238E27FC236}">
                  <a16:creationId xmlns:a16="http://schemas.microsoft.com/office/drawing/2014/main" id="{054F3231-B10A-BCA8-A618-A120E4F82EDC}"/>
                </a:ext>
              </a:extLst>
            </p:cNvPr>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a:extLst>
                <a:ext uri="{FF2B5EF4-FFF2-40B4-BE49-F238E27FC236}">
                  <a16:creationId xmlns:a16="http://schemas.microsoft.com/office/drawing/2014/main" id="{FF2E8BFC-99B1-E2D4-1699-F3EC5934DEBA}"/>
                </a:ext>
              </a:extLst>
            </p:cNvPr>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a:extLst>
              <a:ext uri="{FF2B5EF4-FFF2-40B4-BE49-F238E27FC236}">
                <a16:creationId xmlns:a16="http://schemas.microsoft.com/office/drawing/2014/main" id="{ABDC80F5-9F91-2E08-ED9A-F74523DF06BF}"/>
              </a:ext>
            </a:extLst>
          </p:cNvPr>
          <p:cNvGrpSpPr/>
          <p:nvPr/>
        </p:nvGrpSpPr>
        <p:grpSpPr>
          <a:xfrm>
            <a:off x="15738227" y="542156"/>
            <a:ext cx="1521073" cy="973088"/>
            <a:chOff x="0" y="0"/>
            <a:chExt cx="2028098" cy="1297451"/>
          </a:xfrm>
        </p:grpSpPr>
        <p:sp>
          <p:nvSpPr>
            <p:cNvPr id="10" name="Freeform 10">
              <a:extLst>
                <a:ext uri="{FF2B5EF4-FFF2-40B4-BE49-F238E27FC236}">
                  <a16:creationId xmlns:a16="http://schemas.microsoft.com/office/drawing/2014/main" id="{2A830090-676A-6B79-663A-D9BCCECDAB02}"/>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87D0FBC8-5B20-90E6-0FF4-5401CA2E329B}"/>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3" name="TextBox 13">
            <a:extLst>
              <a:ext uri="{FF2B5EF4-FFF2-40B4-BE49-F238E27FC236}">
                <a16:creationId xmlns:a16="http://schemas.microsoft.com/office/drawing/2014/main" id="{95D08C84-E20C-413A-2AC8-688D89294A1A}"/>
              </a:ext>
            </a:extLst>
          </p:cNvPr>
          <p:cNvSpPr txBox="1"/>
          <p:nvPr/>
        </p:nvSpPr>
        <p:spPr>
          <a:xfrm>
            <a:off x="638312" y="3982762"/>
            <a:ext cx="9758147" cy="3139321"/>
          </a:xfrm>
          <a:prstGeom prst="rect">
            <a:avLst/>
          </a:prstGeom>
        </p:spPr>
        <p:txBody>
          <a:bodyPr wrap="square" lIns="0" tIns="0" rIns="0" bIns="0" rtlCol="0" anchor="t">
            <a:spAutoFit/>
          </a:bodyPr>
          <a:lstStyle/>
          <a:p>
            <a:pPr marL="457200" indent="-457200" algn="l">
              <a:spcAft>
                <a:spcPts val="3600"/>
              </a:spcAft>
              <a:buClr>
                <a:srgbClr val="E68574"/>
              </a:buClr>
              <a:buFont typeface="Arial" panose="020B0604020202020204" pitchFamily="34" charset="0"/>
              <a:buChar char="•"/>
            </a:pPr>
            <a:r>
              <a:rPr lang="en-US" sz="3600" dirty="0">
                <a:solidFill>
                  <a:srgbClr val="F5EFEB"/>
                </a:solidFill>
                <a:latin typeface="Effra 2"/>
              </a:rPr>
              <a:t>Increase efforts to attract new members.</a:t>
            </a:r>
          </a:p>
          <a:p>
            <a:pPr marL="457200" indent="-457200" algn="l">
              <a:spcAft>
                <a:spcPts val="3600"/>
              </a:spcAft>
              <a:buClr>
                <a:srgbClr val="E68574"/>
              </a:buClr>
              <a:buFont typeface="Arial" panose="020B0604020202020204" pitchFamily="34" charset="0"/>
              <a:buChar char="•"/>
            </a:pPr>
            <a:r>
              <a:rPr lang="en-US" sz="3600" dirty="0">
                <a:solidFill>
                  <a:srgbClr val="F5EFEB"/>
                </a:solidFill>
                <a:latin typeface="Effra 2"/>
              </a:rPr>
              <a:t>Enhance club sustainability and growth support.</a:t>
            </a:r>
          </a:p>
          <a:p>
            <a:pPr marL="457200" indent="-457200" algn="l">
              <a:spcAft>
                <a:spcPts val="3600"/>
              </a:spcAft>
              <a:buClr>
                <a:srgbClr val="E68574"/>
              </a:buClr>
              <a:buFont typeface="Arial" panose="020B0604020202020204" pitchFamily="34" charset="0"/>
              <a:buChar char="•"/>
            </a:pPr>
            <a:r>
              <a:rPr lang="en-US" sz="3600" dirty="0">
                <a:solidFill>
                  <a:srgbClr val="F5EFEB"/>
                </a:solidFill>
                <a:latin typeface="Effra 2"/>
              </a:rPr>
              <a:t>Survey members.</a:t>
            </a:r>
          </a:p>
        </p:txBody>
      </p:sp>
      <p:sp>
        <p:nvSpPr>
          <p:cNvPr id="14" name="TextBox 14">
            <a:extLst>
              <a:ext uri="{FF2B5EF4-FFF2-40B4-BE49-F238E27FC236}">
                <a16:creationId xmlns:a16="http://schemas.microsoft.com/office/drawing/2014/main" id="{E397258A-43B8-280F-0512-5966021F6593}"/>
              </a:ext>
            </a:extLst>
          </p:cNvPr>
          <p:cNvSpPr txBox="1"/>
          <p:nvPr/>
        </p:nvSpPr>
        <p:spPr>
          <a:xfrm>
            <a:off x="652578" y="1138327"/>
            <a:ext cx="9758147" cy="1339406"/>
          </a:xfrm>
          <a:prstGeom prst="rect">
            <a:avLst/>
          </a:prstGeom>
        </p:spPr>
        <p:txBody>
          <a:bodyPr wrap="square" lIns="0" tIns="0" rIns="0" bIns="0" rtlCol="0" anchor="t">
            <a:spAutoFit/>
          </a:bodyPr>
          <a:lstStyle/>
          <a:p>
            <a:pPr marL="0" lvl="0" indent="0" algn="l">
              <a:lnSpc>
                <a:spcPts val="11519"/>
              </a:lnSpc>
            </a:pPr>
            <a:r>
              <a:rPr lang="en-US" sz="7500" dirty="0">
                <a:solidFill>
                  <a:srgbClr val="F5EFEB"/>
                </a:solidFill>
                <a:latin typeface="Effra 1"/>
              </a:rPr>
              <a:t>Declining Membership</a:t>
            </a:r>
          </a:p>
        </p:txBody>
      </p:sp>
      <p:sp>
        <p:nvSpPr>
          <p:cNvPr id="15" name="TextBox 15">
            <a:extLst>
              <a:ext uri="{FF2B5EF4-FFF2-40B4-BE49-F238E27FC236}">
                <a16:creationId xmlns:a16="http://schemas.microsoft.com/office/drawing/2014/main" id="{56266F68-4151-D074-7161-0701CCC2420A}"/>
              </a:ext>
            </a:extLst>
          </p:cNvPr>
          <p:cNvSpPr txBox="1"/>
          <p:nvPr/>
        </p:nvSpPr>
        <p:spPr>
          <a:xfrm>
            <a:off x="593708" y="9286661"/>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E68574"/>
                </a:solidFill>
                <a:latin typeface="Effra 1"/>
              </a:rPr>
              <a:t>2025 SIA REGION CONFERENCE</a:t>
            </a:r>
          </a:p>
        </p:txBody>
      </p:sp>
      <p:pic>
        <p:nvPicPr>
          <p:cNvPr id="8" name="Picture 7" descr="Professional in an office">
            <a:extLst>
              <a:ext uri="{FF2B5EF4-FFF2-40B4-BE49-F238E27FC236}">
                <a16:creationId xmlns:a16="http://schemas.microsoft.com/office/drawing/2014/main" id="{8930F66F-FA4A-C437-D8DA-5F75BF4448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5329" y="-576179"/>
            <a:ext cx="8937614" cy="5943600"/>
          </a:xfrm>
          <a:prstGeom prst="rect">
            <a:avLst/>
          </a:prstGeom>
          <a:effectLst>
            <a:softEdge rad="317500"/>
          </a:effectLst>
        </p:spPr>
      </p:pic>
      <p:pic>
        <p:nvPicPr>
          <p:cNvPr id="16" name="Picture 15" descr="Businesswomen celebrating in office">
            <a:extLst>
              <a:ext uri="{FF2B5EF4-FFF2-40B4-BE49-F238E27FC236}">
                <a16:creationId xmlns:a16="http://schemas.microsoft.com/office/drawing/2014/main" id="{F883B46B-2139-A808-1DA9-94A70DE500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55329" y="4715987"/>
            <a:ext cx="9451458" cy="5943600"/>
          </a:xfrm>
          <a:prstGeom prst="rect">
            <a:avLst/>
          </a:prstGeom>
          <a:effectLst>
            <a:softEdge rad="317500"/>
          </a:effectLst>
        </p:spPr>
      </p:pic>
    </p:spTree>
    <p:extLst>
      <p:ext uri="{BB962C8B-B14F-4D97-AF65-F5344CB8AC3E}">
        <p14:creationId xmlns:p14="http://schemas.microsoft.com/office/powerpoint/2010/main" val="1880152392"/>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67511"/>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4" y="0"/>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466281" y="3833827"/>
            <a:ext cx="9543719" cy="2616101"/>
          </a:xfrm>
          <a:prstGeom prst="rect">
            <a:avLst/>
          </a:prstGeom>
        </p:spPr>
        <p:txBody>
          <a:bodyPr wrap="square" lIns="0" tIns="0" rIns="0" bIns="0" rtlCol="0" anchor="t">
            <a:spAutoFit/>
          </a:bodyPr>
          <a:lstStyle/>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en-US" sz="3600" dirty="0">
                <a:solidFill>
                  <a:srgbClr val="F5EFEB"/>
                </a:solidFill>
                <a:latin typeface="Effra 2"/>
              </a:rPr>
              <a:t>Make a Tangible Impact</a:t>
            </a:r>
          </a:p>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en-US" sz="3600" dirty="0">
                <a:solidFill>
                  <a:srgbClr val="F5EFEB"/>
                </a:solidFill>
                <a:latin typeface="Effra 2"/>
              </a:rPr>
              <a:t>Build Meaningful Connections</a:t>
            </a:r>
          </a:p>
          <a:p>
            <a:pPr marL="571500" indent="-571500">
              <a:lnSpc>
                <a:spcPts val="4415"/>
              </a:lnSpc>
              <a:spcAft>
                <a:spcPts val="3600"/>
              </a:spcAft>
              <a:buClr>
                <a:schemeClr val="accent6">
                  <a:lumMod val="75000"/>
                </a:schemeClr>
              </a:buClr>
              <a:buSzPct val="120000"/>
              <a:buFont typeface="Arial" panose="020B0604020202020204" pitchFamily="34" charset="0"/>
              <a:buChar char="•"/>
            </a:pPr>
            <a:r>
              <a:rPr lang="en-US" sz="3600" dirty="0">
                <a:solidFill>
                  <a:srgbClr val="F5EFEB"/>
                </a:solidFill>
                <a:latin typeface="Effra 2"/>
              </a:rPr>
              <a:t>Access to Leadership Development</a:t>
            </a:r>
          </a:p>
        </p:txBody>
      </p:sp>
      <p:sp>
        <p:nvSpPr>
          <p:cNvPr id="13" name="Freeform 13"/>
          <p:cNvSpPr/>
          <p:nvPr/>
        </p:nvSpPr>
        <p:spPr>
          <a:xfrm>
            <a:off x="9395699" y="2629742"/>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p:spPr>
        <p:txBody>
          <a:bodyPr/>
          <a:lstStyle/>
          <a:p>
            <a:endParaRPr lang="en-US"/>
          </a:p>
        </p:txBody>
      </p:sp>
      <p:sp>
        <p:nvSpPr>
          <p:cNvPr id="14" name="TextBox 14"/>
          <p:cNvSpPr txBox="1"/>
          <p:nvPr/>
        </p:nvSpPr>
        <p:spPr>
          <a:xfrm>
            <a:off x="699746" y="1347631"/>
            <a:ext cx="9310254" cy="961802"/>
          </a:xfrm>
          <a:prstGeom prst="rect">
            <a:avLst/>
          </a:prstGeom>
        </p:spPr>
        <p:txBody>
          <a:bodyPr wrap="square" lIns="0" tIns="0" rIns="0" bIns="0" rtlCol="0" anchor="t">
            <a:spAutoFit/>
          </a:bodyPr>
          <a:lstStyle/>
          <a:p>
            <a:pPr marL="0" lvl="0" indent="0" algn="l">
              <a:lnSpc>
                <a:spcPts val="7500"/>
              </a:lnSpc>
            </a:pPr>
            <a:r>
              <a:rPr lang="en-US" sz="7500" dirty="0">
                <a:solidFill>
                  <a:srgbClr val="F5EFEB"/>
                </a:solidFill>
                <a:latin typeface="Effra 1"/>
              </a:rPr>
              <a:t>Membership Benefits</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9" name="Picture 18">
            <a:extLst>
              <a:ext uri="{FF2B5EF4-FFF2-40B4-BE49-F238E27FC236}">
                <a16:creationId xmlns:a16="http://schemas.microsoft.com/office/drawing/2014/main" id="{8F6CABDC-915F-4006-2236-889D94A128FE}"/>
              </a:ext>
            </a:extLst>
          </p:cNvPr>
          <p:cNvPicPr>
            <a:picLocks noChangeAspect="1"/>
          </p:cNvPicPr>
          <p:nvPr/>
        </p:nvPicPr>
        <p:blipFill>
          <a:blip r:embed="rId7"/>
          <a:stretch>
            <a:fillRect/>
          </a:stretch>
        </p:blipFill>
        <p:spPr>
          <a:xfrm>
            <a:off x="10137449" y="2719030"/>
            <a:ext cx="7688290" cy="4572000"/>
          </a:xfrm>
          <a:prstGeom prst="rect">
            <a:avLst/>
          </a:prstGeom>
          <a:ln>
            <a:noFill/>
          </a:ln>
          <a:effectLst>
            <a:softEdge rad="112500"/>
          </a:effec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9153180" y="-33130"/>
            <a:ext cx="9144000" cy="6866520"/>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en-US"/>
          </a:p>
        </p:txBody>
      </p:sp>
      <p:grpSp>
        <p:nvGrpSpPr>
          <p:cNvPr id="3" name="Group 3"/>
          <p:cNvGrpSpPr/>
          <p:nvPr/>
        </p:nvGrpSpPr>
        <p:grpSpPr>
          <a:xfrm>
            <a:off x="-83447" y="4448908"/>
            <a:ext cx="10036302" cy="5838092"/>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397484" y="4949624"/>
            <a:ext cx="9328220" cy="927818"/>
          </a:xfrm>
          <a:prstGeom prst="rect">
            <a:avLst/>
          </a:prstGeom>
        </p:spPr>
        <p:txBody>
          <a:bodyPr wrap="square" lIns="0" tIns="0" rIns="0" bIns="0" rtlCol="0" anchor="t">
            <a:spAutoFit/>
          </a:bodyPr>
          <a:lstStyle/>
          <a:p>
            <a:pPr marL="0" lvl="0" indent="0" algn="l">
              <a:lnSpc>
                <a:spcPts val="7873"/>
              </a:lnSpc>
            </a:pPr>
            <a:r>
              <a:rPr lang="en-US" sz="5000" dirty="0">
                <a:solidFill>
                  <a:srgbClr val="253572"/>
                </a:solidFill>
                <a:latin typeface="Effra 1"/>
              </a:rPr>
              <a:t>Example Campaign Message</a:t>
            </a:r>
          </a:p>
        </p:txBody>
      </p:sp>
      <p:sp>
        <p:nvSpPr>
          <p:cNvPr id="10" name="TextBox 10"/>
          <p:cNvSpPr txBox="1"/>
          <p:nvPr/>
        </p:nvSpPr>
        <p:spPr>
          <a:xfrm>
            <a:off x="1028700" y="9364627"/>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E68574"/>
                </a:solidFill>
                <a:latin typeface="Effra 1"/>
              </a:rPr>
              <a:t>2025 SIA REGION CONFERENCE</a:t>
            </a:r>
          </a:p>
        </p:txBody>
      </p:sp>
      <p:sp>
        <p:nvSpPr>
          <p:cNvPr id="13" name="TextBox 13"/>
          <p:cNvSpPr txBox="1"/>
          <p:nvPr/>
        </p:nvSpPr>
        <p:spPr>
          <a:xfrm>
            <a:off x="397485" y="6590265"/>
            <a:ext cx="9328219" cy="1863202"/>
          </a:xfrm>
          <a:prstGeom prst="rect">
            <a:avLst/>
          </a:prstGeom>
        </p:spPr>
        <p:txBody>
          <a:bodyPr wrap="square" lIns="0" tIns="0" rIns="0" bIns="0" rtlCol="0" anchor="t">
            <a:spAutoFit/>
          </a:bodyPr>
          <a:lstStyle/>
          <a:p>
            <a:pPr marL="0" lvl="1" indent="0" algn="l">
              <a:lnSpc>
                <a:spcPts val="2940"/>
              </a:lnSpc>
              <a:spcBef>
                <a:spcPct val="0"/>
              </a:spcBef>
            </a:pPr>
            <a:r>
              <a:rPr lang="en-US" sz="3200" i="1" kern="100" dirty="0">
                <a:effectLst/>
                <a:latin typeface="Aptos" panose="020B0004020202020204" pitchFamily="34" charset="0"/>
                <a:ea typeface="Aptos" panose="020B0004020202020204" pitchFamily="34" charset="0"/>
                <a:cs typeface="Times New Roman" panose="02020603050405020304" pitchFamily="18" charset="0"/>
              </a:rPr>
              <a:t>"</a:t>
            </a:r>
            <a:r>
              <a:rPr lang="en-US" sz="3000" i="1" kern="100" dirty="0">
                <a:effectLst/>
                <a:latin typeface="Aptos" panose="020B0004020202020204" pitchFamily="34" charset="0"/>
                <a:ea typeface="Aptos" panose="020B0004020202020204" pitchFamily="34" charset="0"/>
                <a:cs typeface="Times New Roman" panose="02020603050405020304" pitchFamily="18" charset="0"/>
              </a:rPr>
              <a:t>Join Soroptimist today and be part of a global movement empowering women and girls. Enhance your leadership skills, create lasting change in your community, and build meaningful connections with a network of inspiring women worldwide.“</a:t>
            </a:r>
            <a:endParaRPr lang="en-US" sz="3000" dirty="0">
              <a:solidFill>
                <a:srgbClr val="293374"/>
              </a:solidFill>
              <a:latin typeface="Effra 2"/>
            </a:endParaRPr>
          </a:p>
        </p:txBody>
      </p:sp>
      <p:sp>
        <p:nvSpPr>
          <p:cNvPr id="21" name="TextBox 20">
            <a:extLst>
              <a:ext uri="{FF2B5EF4-FFF2-40B4-BE49-F238E27FC236}">
                <a16:creationId xmlns:a16="http://schemas.microsoft.com/office/drawing/2014/main" id="{2D173E2F-08A2-6A57-2C43-6F3D65BAA90D}"/>
              </a:ext>
            </a:extLst>
          </p:cNvPr>
          <p:cNvSpPr txBox="1"/>
          <p:nvPr/>
        </p:nvSpPr>
        <p:spPr>
          <a:xfrm>
            <a:off x="35423" y="1100155"/>
            <a:ext cx="9099398" cy="2015936"/>
          </a:xfrm>
          <a:prstGeom prst="rect">
            <a:avLst/>
          </a:prstGeom>
          <a:noFill/>
        </p:spPr>
        <p:txBody>
          <a:bodyPr wrap="square">
            <a:spAutoFit/>
          </a:bodyPr>
          <a:lstStyle/>
          <a:p>
            <a:pPr marL="0" marR="0" lvl="0" indent="0" algn="ctr" defTabSz="914400" rtl="0" eaLnBrk="1" fontAlgn="auto" latinLnBrk="0" hangingPunct="1">
              <a:lnSpc>
                <a:spcPts val="7500"/>
              </a:lnSpc>
              <a:spcBef>
                <a:spcPts val="0"/>
              </a:spcBef>
              <a:spcAft>
                <a:spcPts val="0"/>
              </a:spcAft>
              <a:buClrTx/>
              <a:buSzTx/>
              <a:buFontTx/>
              <a:buNone/>
              <a:tabLst/>
              <a:defRPr/>
            </a:pPr>
            <a:r>
              <a:rPr kumimoji="0" lang="en-US" sz="7500" b="0" i="0" u="none" strike="noStrike" kern="1200" cap="none" spc="0" normalizeH="0" baseline="0" noProof="0" dirty="0">
                <a:ln>
                  <a:noFill/>
                </a:ln>
                <a:solidFill>
                  <a:srgbClr val="F5EFEB"/>
                </a:solidFill>
                <a:effectLst/>
                <a:uLnTx/>
                <a:uFillTx/>
                <a:latin typeface="Effra 1"/>
                <a:ea typeface="+mn-ea"/>
                <a:cs typeface="+mn-cs"/>
              </a:rPr>
              <a:t>Membership Campaigns</a:t>
            </a: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14990" y="-1448133"/>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1978"/>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638215" y="3693015"/>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0497876C-9661-E3BB-A591-517DA4860490}"/>
              </a:ext>
            </a:extLst>
          </p:cNvPr>
          <p:cNvSpPr txBox="1"/>
          <p:nvPr/>
        </p:nvSpPr>
        <p:spPr>
          <a:xfrm>
            <a:off x="1207836" y="3507175"/>
            <a:ext cx="7240449" cy="2786019"/>
          </a:xfrm>
          <a:prstGeom prst="rect">
            <a:avLst/>
          </a:prstGeom>
        </p:spPr>
        <p:txBody>
          <a:bodyPr wrap="square" lIns="0" tIns="0" rIns="0" bIns="0" rtlCol="0" anchor="t">
            <a:spAutoFit/>
          </a:bodyPr>
          <a:lstStyle/>
          <a:p>
            <a:pPr algn="l">
              <a:lnSpc>
                <a:spcPts val="4415"/>
              </a:lnSpc>
            </a:pPr>
            <a:r>
              <a:rPr lang="en-US" sz="4000" dirty="0">
                <a:solidFill>
                  <a:srgbClr val="F5EFEB"/>
                </a:solidFill>
                <a:latin typeface="Effra 2"/>
              </a:rPr>
              <a:t>Keep up with SIA’s Tech Transformation progress by visiting our #TechTalks Learning Hub. </a:t>
            </a:r>
          </a:p>
          <a:p>
            <a:pPr algn="l">
              <a:lnSpc>
                <a:spcPts val="4415"/>
              </a:lnSpc>
            </a:pPr>
            <a:endParaRPr lang="en-US" sz="3400" dirty="0">
              <a:solidFill>
                <a:srgbClr val="F5EFEB"/>
              </a:solidFill>
              <a:latin typeface="Effra 2"/>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6" y="819150"/>
            <a:ext cx="6225183" cy="1339406"/>
          </a:xfrm>
          <a:prstGeom prst="rect">
            <a:avLst/>
          </a:prstGeom>
        </p:spPr>
        <p:txBody>
          <a:bodyPr wrap="square" lIns="0" tIns="0" rIns="0" bIns="0" rtlCol="0" anchor="t">
            <a:spAutoFit/>
          </a:bodyPr>
          <a:lstStyle/>
          <a:p>
            <a:pPr marL="0" lvl="0" indent="0" algn="l">
              <a:lnSpc>
                <a:spcPts val="11519"/>
              </a:lnSpc>
            </a:pPr>
            <a:r>
              <a:rPr lang="en-US" sz="7500" dirty="0">
                <a:solidFill>
                  <a:srgbClr val="F5EFEB"/>
                </a:solidFill>
                <a:latin typeface="Effra 1"/>
              </a:rPr>
              <a:t>Techie Tools</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7" name="Picture 6" descr="A blue and white poster with a qr code&#10;&#10;AI-generated content may be incorrect.">
            <a:extLst>
              <a:ext uri="{FF2B5EF4-FFF2-40B4-BE49-F238E27FC236}">
                <a16:creationId xmlns:a16="http://schemas.microsoft.com/office/drawing/2014/main" id="{3A0AA21C-A41A-CDCC-C2B2-92110E1D57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91866" y="-403335"/>
            <a:ext cx="7498162" cy="10607040"/>
          </a:xfrm>
          <a:prstGeom prst="rect">
            <a:avLst/>
          </a:prstGeom>
        </p:spPr>
      </p:pic>
    </p:spTree>
    <p:extLst>
      <p:ext uri="{BB962C8B-B14F-4D97-AF65-F5344CB8AC3E}">
        <p14:creationId xmlns:p14="http://schemas.microsoft.com/office/powerpoint/2010/main" val="126456803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en-US"/>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a:lnSpc>
                  <a:spcPts val="2879"/>
                </a:lnSpc>
              </a:pPr>
              <a:endParaRPr/>
            </a:p>
          </p:txBody>
        </p:sp>
      </p:grpSp>
      <p:grpSp>
        <p:nvGrpSpPr>
          <p:cNvPr id="5" name="Group 5"/>
          <p:cNvGrpSpPr/>
          <p:nvPr/>
        </p:nvGrpSpPr>
        <p:grpSpPr>
          <a:xfrm>
            <a:off x="2578347" y="7368562"/>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en-US"/>
            </a:p>
          </p:txBody>
        </p:sp>
        <p:sp>
          <p:nvSpPr>
            <p:cNvPr id="7" name="TextBox 7"/>
            <p:cNvSpPr txBox="1"/>
            <p:nvPr/>
          </p:nvSpPr>
          <p:spPr>
            <a:xfrm>
              <a:off x="0" y="-9525"/>
              <a:ext cx="1336153" cy="479835"/>
            </a:xfrm>
            <a:prstGeom prst="rect">
              <a:avLst/>
            </a:prstGeom>
          </p:spPr>
          <p:txBody>
            <a:bodyPr lIns="254000" tIns="254000" rIns="254000" bIns="254000" rtlCol="0" anchor="b"/>
            <a:lstStyle/>
            <a:p>
              <a:pPr>
                <a:lnSpc>
                  <a:spcPts val="3120"/>
                </a:lnSpc>
              </a:pPr>
              <a:r>
                <a:rPr lang="en-US" sz="2600">
                  <a:solidFill>
                    <a:srgbClr val="FFFFFF"/>
                  </a:solidFill>
                  <a:latin typeface="Effra 1"/>
                </a:rPr>
                <a:t>Your name and title</a:t>
              </a:r>
            </a:p>
            <a:p>
              <a:pPr>
                <a:lnSpc>
                  <a:spcPts val="3120"/>
                </a:lnSpc>
              </a:pPr>
              <a:r>
                <a:rPr lang="en-US" sz="2600">
                  <a:solidFill>
                    <a:srgbClr val="FFFFFF"/>
                  </a:solidFill>
                  <a:latin typeface="Effra 2"/>
                </a:rPr>
                <a:t>Your email address</a:t>
              </a:r>
            </a:p>
          </p:txBody>
        </p:sp>
      </p:grpSp>
      <p:grpSp>
        <p:nvGrpSpPr>
          <p:cNvPr id="8" name="Group 8"/>
          <p:cNvGrpSpPr/>
          <p:nvPr/>
        </p:nvGrpSpPr>
        <p:grpSpPr>
          <a:xfrm>
            <a:off x="11260331" y="7484845"/>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en-US"/>
            </a:p>
          </p:txBody>
        </p:sp>
        <p:sp>
          <p:nvSpPr>
            <p:cNvPr id="10" name="TextBox 10"/>
            <p:cNvSpPr txBox="1"/>
            <p:nvPr/>
          </p:nvSpPr>
          <p:spPr>
            <a:xfrm>
              <a:off x="0" y="-9525"/>
              <a:ext cx="1336153" cy="479835"/>
            </a:xfrm>
            <a:prstGeom prst="rect">
              <a:avLst/>
            </a:prstGeom>
          </p:spPr>
          <p:txBody>
            <a:bodyPr lIns="254000" tIns="254000" rIns="254000" bIns="254000" rtlCol="0" anchor="b"/>
            <a:lstStyle/>
            <a:p>
              <a:pPr>
                <a:lnSpc>
                  <a:spcPts val="3120"/>
                </a:lnSpc>
              </a:pPr>
              <a:r>
                <a:rPr lang="en-US" sz="2600" dirty="0">
                  <a:solidFill>
                    <a:srgbClr val="FFFFFF"/>
                  </a:solidFill>
                  <a:latin typeface="Effra 1"/>
                </a:rPr>
                <a:t>SIA Headquarters</a:t>
              </a:r>
            </a:p>
            <a:p>
              <a:pPr marL="0" lvl="0" indent="0" algn="l">
                <a:lnSpc>
                  <a:spcPts val="3120"/>
                </a:lnSpc>
                <a:spcBef>
                  <a:spcPct val="0"/>
                </a:spcBef>
              </a:pPr>
              <a:r>
                <a:rPr lang="en-US" sz="2600" dirty="0">
                  <a:solidFill>
                    <a:srgbClr val="FFFFFF"/>
                  </a:solidFill>
                  <a:latin typeface="Effra 2"/>
                </a:rPr>
                <a:t>siahq@soroptimist.org</a:t>
              </a:r>
            </a:p>
          </p:txBody>
        </p:sp>
      </p:grpSp>
      <p:sp>
        <p:nvSpPr>
          <p:cNvPr id="14" name="Freeform 14"/>
          <p:cNvSpPr/>
          <p:nvPr/>
        </p:nvSpPr>
        <p:spPr>
          <a:xfrm>
            <a:off x="-286" y="-109659"/>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en-US"/>
          </a:p>
        </p:txBody>
      </p:sp>
      <p:grpSp>
        <p:nvGrpSpPr>
          <p:cNvPr id="15" name="Group 15"/>
          <p:cNvGrpSpPr/>
          <p:nvPr/>
        </p:nvGrpSpPr>
        <p:grpSpPr>
          <a:xfrm>
            <a:off x="2577581" y="5092372"/>
            <a:ext cx="5074541" cy="2854394"/>
            <a:chOff x="0" y="0"/>
            <a:chExt cx="11289030" cy="6350000"/>
          </a:xfrm>
        </p:grpSpPr>
        <p:sp>
          <p:nvSpPr>
            <p:cNvPr id="16" name="Freeform 16"/>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grpSp>
        <p:nvGrpSpPr>
          <p:cNvPr id="17" name="Group 17"/>
          <p:cNvGrpSpPr/>
          <p:nvPr/>
        </p:nvGrpSpPr>
        <p:grpSpPr>
          <a:xfrm>
            <a:off x="11260335" y="5265521"/>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en-US"/>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en-US"/>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29" name="TextBox 4">
            <a:extLst>
              <a:ext uri="{FF2B5EF4-FFF2-40B4-BE49-F238E27FC236}">
                <a16:creationId xmlns:a16="http://schemas.microsoft.com/office/drawing/2014/main" id="{25A99ACD-7F07-12F3-A24E-4DA57509FF11}"/>
              </a:ext>
            </a:extLst>
          </p:cNvPr>
          <p:cNvSpPr txBox="1"/>
          <p:nvPr/>
        </p:nvSpPr>
        <p:spPr>
          <a:xfrm>
            <a:off x="283903" y="1574073"/>
            <a:ext cx="17719622" cy="2954021"/>
          </a:xfrm>
          <a:prstGeom prst="rect">
            <a:avLst/>
          </a:prstGeom>
        </p:spPr>
        <p:txBody>
          <a:bodyPr lIns="0" tIns="0" rIns="0" bIns="0" rtlCol="0" anchor="t">
            <a:spAutoFit/>
          </a:bodyPr>
          <a:lstStyle/>
          <a:p>
            <a:pPr algn="ctr">
              <a:lnSpc>
                <a:spcPts val="6719"/>
              </a:lnSpc>
            </a:pPr>
            <a:r>
              <a:rPr lang="en-US" sz="4800" dirty="0">
                <a:solidFill>
                  <a:srgbClr val="E68574"/>
                </a:solidFill>
                <a:latin typeface="Telegraf"/>
              </a:rPr>
              <a:t>Please Contact me or SIA Headquarters with any questions. </a:t>
            </a:r>
          </a:p>
          <a:p>
            <a:pPr algn="ctr">
              <a:lnSpc>
                <a:spcPts val="6719"/>
              </a:lnSpc>
            </a:pPr>
            <a:r>
              <a:rPr lang="en-US" sz="4800" dirty="0">
                <a:solidFill>
                  <a:srgbClr val="E68574"/>
                </a:solidFill>
                <a:latin typeface="Telegraf"/>
              </a:rPr>
              <a:t> </a:t>
            </a:r>
          </a:p>
          <a:p>
            <a:pPr algn="ctr">
              <a:lnSpc>
                <a:spcPts val="9939"/>
              </a:lnSpc>
              <a:spcBef>
                <a:spcPct val="0"/>
              </a:spcBef>
            </a:pPr>
            <a:r>
              <a:rPr lang="en-US" sz="7099" dirty="0">
                <a:solidFill>
                  <a:srgbClr val="E68574"/>
                </a:solidFill>
                <a:latin typeface="Telegraf Bold"/>
              </a:rPr>
              <a:t>Thank you!</a:t>
            </a:r>
          </a:p>
        </p:txBody>
      </p:sp>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1457</Words>
  <Application>Microsoft Office PowerPoint</Application>
  <PresentationFormat>Custom</PresentationFormat>
  <Paragraphs>101</Paragraphs>
  <Slides>7</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Telegraf</vt:lpstr>
      <vt:lpstr>Wingdings 2</vt:lpstr>
      <vt:lpstr>Nunito</vt:lpstr>
      <vt:lpstr>Effra 2</vt:lpstr>
      <vt:lpstr>Aptos</vt:lpstr>
      <vt:lpstr>Effra 1</vt:lpstr>
      <vt:lpstr>Segoe UI</vt:lpstr>
      <vt:lpstr>Telegraf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Luz Aponte</dc:creator>
  <cp:lastModifiedBy>Luz Aponte</cp:lastModifiedBy>
  <cp:revision>5</cp:revision>
  <dcterms:created xsi:type="dcterms:W3CDTF">2006-08-16T00:00:00Z</dcterms:created>
  <dcterms:modified xsi:type="dcterms:W3CDTF">2025-02-14T18:35:40Z</dcterms:modified>
  <dc:identifier>DAF4xHWVG_U</dc:identifier>
</cp:coreProperties>
</file>