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9"/>
  </p:notesMasterIdLst>
  <p:sldIdLst>
    <p:sldId id="256" r:id="rId2"/>
    <p:sldId id="264" r:id="rId3"/>
    <p:sldId id="270" r:id="rId4"/>
    <p:sldId id="257" r:id="rId5"/>
    <p:sldId id="259" r:id="rId6"/>
    <p:sldId id="269" r:id="rId7"/>
    <p:sldId id="268" r:id="rId8"/>
  </p:sldIdLst>
  <p:sldSz cx="18288000" cy="10287000"/>
  <p:notesSz cx="6858000" cy="9144000"/>
  <p:embeddedFontLst>
    <p:embeddedFont>
      <p:font typeface="Noto Sans CJK JP Regular" panose="020B0604020202020204" charset="-128"/>
      <p:regular r:id="rId10"/>
    </p:embeddedFont>
    <p:embeddedFont>
      <p:font typeface="Noto Sans CJK JP Black"/>
      <p:bold r:id="rId11"/>
    </p:embeddedFont>
    <p:embeddedFont>
      <p:font typeface="Noto Sans CJK JP Bold" panose="020B0500000000000000"/>
      <p:bold r:id="rId12"/>
    </p:embeddedFont>
    <p:embeddedFont>
      <p:font typeface="Wingdings 2" panose="05020102010507070707" pitchFamily="18" charset="2"/>
      <p:regular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ECC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486"/>
    <p:restoredTop sz="77753" autoAdjust="0"/>
  </p:normalViewPr>
  <p:slideViewPr>
    <p:cSldViewPr snapToGrid="0">
      <p:cViewPr varScale="1">
        <p:scale>
          <a:sx n="59" d="100"/>
          <a:sy n="59" d="100"/>
        </p:scale>
        <p:origin x="1152"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58DF2D-7F92-2A4E-B13A-DA9D502057DA}" type="datetimeFigureOut">
              <a:rPr lang="en-US" smtClean="0"/>
              <a:t>2/14/2025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1108A7-A47F-CD43-94C8-4F2460747BCD}" type="slidenum">
              <a:rPr lang="en-US" smtClean="0"/>
              <a:t>‹#›</a:t>
            </a:fld>
            <a:endParaRPr lang="en-US"/>
          </a:p>
        </p:txBody>
      </p:sp>
    </p:spTree>
    <p:extLst>
      <p:ext uri="{BB962C8B-B14F-4D97-AF65-F5344CB8AC3E}">
        <p14:creationId xmlns:p14="http://schemas.microsoft.com/office/powerpoint/2010/main" val="2198798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ja-JP" altLang="ja-AU"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rPr>
              <a:t>皆さんこんにちは、本日はご参加ありがとうございます。</a:t>
            </a:r>
            <a:endParaRPr lang="en-GB" altLang="ja-JP"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endParaRPr>
          </a:p>
          <a:p>
            <a:pPr>
              <a:lnSpc>
                <a:spcPct val="107000"/>
              </a:lnSpc>
              <a:spcAft>
                <a:spcPts val="800"/>
              </a:spcAft>
            </a:pPr>
            <a:endParaRPr lang="ja-AU" altLang="ja-AU"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endParaRPr>
          </a:p>
          <a:p>
            <a:pPr>
              <a:lnSpc>
                <a:spcPct val="107000"/>
              </a:lnSpc>
              <a:spcAft>
                <a:spcPts val="800"/>
              </a:spcAft>
            </a:pPr>
            <a:r>
              <a:rPr lang="ja-JP" altLang="ja-AU"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rPr>
              <a:t>メンバーシップ部門地域委員長の</a:t>
            </a:r>
            <a:r>
              <a:rPr lang="en-US" altLang="ja-AU" sz="1800" i="1"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rPr>
              <a:t> [</a:t>
            </a:r>
            <a:r>
              <a:rPr lang="ja-JP" altLang="ja-AU" sz="1800" i="1"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rPr>
              <a:t>ご自身のお名前</a:t>
            </a:r>
            <a:r>
              <a:rPr lang="en-GB" altLang="ja-JP" sz="1800" i="1"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rPr>
              <a:t> </a:t>
            </a:r>
            <a:r>
              <a:rPr lang="en-US" altLang="ja-AU" sz="1800" i="1"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rPr>
              <a:t>] </a:t>
            </a:r>
            <a:r>
              <a:rPr lang="ja-JP" altLang="ja-AU"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rPr>
              <a:t>と申します。</a:t>
            </a:r>
            <a:endParaRPr lang="en-GB" altLang="ja-JP"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endParaRPr>
          </a:p>
          <a:p>
            <a:pPr>
              <a:lnSpc>
                <a:spcPct val="107000"/>
              </a:lnSpc>
              <a:spcAft>
                <a:spcPts val="800"/>
              </a:spcAft>
            </a:pPr>
            <a:endParaRPr lang="ja-AU" altLang="ja-AU"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endParaRPr>
          </a:p>
          <a:p>
            <a:pPr>
              <a:lnSpc>
                <a:spcPct val="107000"/>
              </a:lnSpc>
              <a:spcAft>
                <a:spcPts val="800"/>
              </a:spcAft>
            </a:pPr>
            <a:r>
              <a:rPr lang="ja-JP" altLang="ja-AU"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rPr>
              <a:t>本日のプレゼンテーションでは、会員数の大幅な減少に対して講じるべき措置についてお話ししたいと思います。</a:t>
            </a:r>
            <a:endParaRPr lang="ja-AU" altLang="ja-AU"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endParaRPr>
          </a:p>
          <a:p>
            <a:pPr algn="l" rtl="0" fontAlgn="base"/>
            <a:endParaRPr lang="en-US" sz="2800" b="0" i="0" dirty="0">
              <a:solidFill>
                <a:srgbClr val="000000"/>
              </a:solidFill>
              <a:effectLst/>
              <a:latin typeface="Noto Sans CJK JP Regular" panose="020B0500000000000000" pitchFamily="34" charset="-128"/>
              <a:ea typeface="Noto Sans CJK JP Regular" panose="020B0500000000000000" pitchFamily="34" charset="-128"/>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1</a:t>
            </a:fld>
            <a:endParaRPr lang="en-US"/>
          </a:p>
        </p:txBody>
      </p:sp>
    </p:spTree>
    <p:extLst>
      <p:ext uri="{BB962C8B-B14F-4D97-AF65-F5344CB8AC3E}">
        <p14:creationId xmlns:p14="http://schemas.microsoft.com/office/powerpoint/2010/main" val="282638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ja-JP" altLang="ja-AU" sz="1800" kern="100">
                <a:effectLst/>
                <a:latin typeface="Noto Sans CJK JP Regular" panose="020B0500000000000000" pitchFamily="34" charset="-128"/>
                <a:ea typeface="Noto Sans CJK JP Regular" panose="020B0500000000000000" pitchFamily="34" charset="-128"/>
                <a:cs typeface="Times New Roman" panose="02020603050405020304" pitchFamily="18" charset="0"/>
              </a:rPr>
              <a:t>多くの社会奉仕団体と同様に、ソロプチミストも会員数減少の問題に直面しています。このセッションでは、会員数の減少傾向の背景にある要因を探り、会員を惹きつけ、維持するための戦略について話し合いたいと思います。</a:t>
            </a:r>
            <a:endParaRPr lang="en-GB" altLang="ja-JP"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endParaRPr>
          </a:p>
          <a:p>
            <a:pPr>
              <a:lnSpc>
                <a:spcPct val="107000"/>
              </a:lnSpc>
              <a:spcAft>
                <a:spcPts val="800"/>
              </a:spcAft>
            </a:pPr>
            <a:endParaRPr lang="ja-AU" altLang="ja-AU"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endParaRPr>
          </a:p>
          <a:p>
            <a:pPr>
              <a:lnSpc>
                <a:spcPct val="107000"/>
              </a:lnSpc>
              <a:spcAft>
                <a:spcPts val="800"/>
              </a:spcAft>
            </a:pPr>
            <a:r>
              <a:rPr lang="ja-JP" altLang="ja-AU" sz="1800" kern="100">
                <a:effectLst/>
                <a:latin typeface="Noto Sans CJK JP Regular" panose="020B0500000000000000" pitchFamily="34" charset="-128"/>
                <a:ea typeface="Noto Sans CJK JP Regular" panose="020B0500000000000000" pitchFamily="34" charset="-128"/>
                <a:cs typeface="Times New Roman" panose="02020603050405020304" pitchFamily="18" charset="0"/>
              </a:rPr>
              <a:t>さらに会員としてのメリット、およびソロプチミストが提案する価値について見直します。</a:t>
            </a:r>
            <a:endParaRPr lang="en-GB" altLang="ja-JP"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endParaRPr>
          </a:p>
          <a:p>
            <a:pPr>
              <a:lnSpc>
                <a:spcPct val="107000"/>
              </a:lnSpc>
              <a:spcAft>
                <a:spcPts val="800"/>
              </a:spcAft>
            </a:pPr>
            <a:endParaRPr lang="ja-AU" altLang="ja-AU"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endParaRPr>
          </a:p>
          <a:p>
            <a:pPr>
              <a:lnSpc>
                <a:spcPct val="107000"/>
              </a:lnSpc>
              <a:spcAft>
                <a:spcPts val="800"/>
              </a:spcAft>
            </a:pPr>
            <a:r>
              <a:rPr lang="ja-JP" altLang="ja-AU" sz="1800" kern="100">
                <a:effectLst/>
                <a:latin typeface="Noto Sans CJK JP Regular" panose="020B0500000000000000" pitchFamily="34" charset="-128"/>
                <a:ea typeface="Noto Sans CJK JP Regular" panose="020B0500000000000000" pitchFamily="34" charset="-128"/>
                <a:cs typeface="Times New Roman" panose="02020603050405020304" pitchFamily="18" charset="0"/>
              </a:rPr>
              <a:t>また、効果的なメンバーシップキャンペーンの策定についても話し合いたいと思います。</a:t>
            </a:r>
            <a:endParaRPr lang="ja-AU" altLang="ja-AU"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endParaRPr>
          </a:p>
          <a:p>
            <a:pPr marL="0" indent="0">
              <a:buFont typeface="Arial" panose="020B0604020202020204" pitchFamily="34" charset="0"/>
              <a:buNone/>
            </a:pPr>
            <a:endParaRPr lang="en-US" dirty="0">
              <a:latin typeface="Noto Sans CJK JP Regular" panose="020B0500000000000000" pitchFamily="34" charset="-128"/>
              <a:ea typeface="Noto Sans CJK JP Regular" panose="020B0500000000000000" pitchFamily="34" charset="-128"/>
            </a:endParaRPr>
          </a:p>
          <a:p>
            <a:pPr>
              <a:lnSpc>
                <a:spcPct val="107000"/>
              </a:lnSpc>
              <a:spcAft>
                <a:spcPts val="800"/>
              </a:spcAft>
            </a:pPr>
            <a:r>
              <a:rPr lang="en-US" altLang="ja-AU" sz="1800" b="1" i="0" kern="100" dirty="0">
                <a:effectLst/>
                <a:latin typeface="Noto Sans CJK JP Black" panose="020B0500000000000000" pitchFamily="34" charset="-128"/>
                <a:ea typeface="Noto Sans CJK JP Black" panose="020B0500000000000000" pitchFamily="34" charset="-128"/>
                <a:cs typeface="Times New Roman" panose="02020603050405020304" pitchFamily="18" charset="0"/>
              </a:rPr>
              <a:t>10</a:t>
            </a:r>
            <a:r>
              <a:rPr lang="ja-JP" altLang="ja-AU" sz="1800" b="1" i="0" kern="100">
                <a:effectLst/>
                <a:latin typeface="Noto Sans CJK JP Black" panose="020B0500000000000000" pitchFamily="34" charset="-128"/>
                <a:ea typeface="Noto Sans CJK JP Black" panose="020B0500000000000000" pitchFamily="34" charset="-128"/>
                <a:cs typeface="Times New Roman" panose="02020603050405020304" pitchFamily="18" charset="0"/>
              </a:rPr>
              <a:t>～</a:t>
            </a:r>
            <a:r>
              <a:rPr lang="en-US" altLang="ja-AU" sz="1800" b="1" i="0" kern="100" dirty="0">
                <a:effectLst/>
                <a:latin typeface="Noto Sans CJK JP Black" panose="020B0500000000000000" pitchFamily="34" charset="-128"/>
                <a:ea typeface="Noto Sans CJK JP Black" panose="020B0500000000000000" pitchFamily="34" charset="-128"/>
                <a:cs typeface="Times New Roman" panose="02020603050405020304" pitchFamily="18" charset="0"/>
              </a:rPr>
              <a:t>15</a:t>
            </a:r>
            <a:r>
              <a:rPr lang="ja-JP" altLang="ja-AU" sz="1800" b="1" i="0" kern="100">
                <a:effectLst/>
                <a:latin typeface="Noto Sans CJK JP Black" panose="020B0500000000000000" pitchFamily="34" charset="-128"/>
                <a:ea typeface="Noto Sans CJK JP Black" panose="020B0500000000000000" pitchFamily="34" charset="-128"/>
                <a:cs typeface="Times New Roman" panose="02020603050405020304" pitchFamily="18" charset="0"/>
              </a:rPr>
              <a:t>分：会員同士で意見を共有し、話し合う。</a:t>
            </a:r>
            <a:endParaRPr lang="ja-AU" altLang="ja-AU" sz="1800" b="1" i="0" kern="100" dirty="0">
              <a:effectLst/>
              <a:latin typeface="Noto Sans CJK JP Black" panose="020B0500000000000000" pitchFamily="34" charset="-128"/>
              <a:ea typeface="Noto Sans CJK JP Black" panose="020B0500000000000000" pitchFamily="34" charset="-128"/>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ja-JP" altLang="ja-AU" sz="1800" b="1" i="0" kern="100">
                <a:effectLst/>
                <a:latin typeface="Noto Sans CJK JP Black" panose="020B0500000000000000" pitchFamily="34" charset="-128"/>
                <a:ea typeface="Noto Sans CJK JP Black" panose="020B0500000000000000" pitchFamily="34" charset="-128"/>
                <a:cs typeface="Times New Roman" panose="02020603050405020304" pitchFamily="18" charset="0"/>
              </a:rPr>
              <a:t>メンバーシップ部門地域委員長から参加者への呼びかけ：</a:t>
            </a:r>
            <a:r>
              <a:rPr lang="ja-JP" altLang="ja-AU" sz="1800" i="1" kern="100">
                <a:effectLst/>
                <a:latin typeface="Noto Sans CJK JP Regular" panose="020B0500000000000000" pitchFamily="34" charset="-128"/>
                <a:ea typeface="Noto Sans CJK JP Regular" panose="020B0500000000000000" pitchFamily="34" charset="-128"/>
                <a:cs typeface="Times New Roman" panose="02020603050405020304" pitchFamily="18" charset="0"/>
              </a:rPr>
              <a:t>ご所属のクラブで会員数が減少している理由について、ご意見をお聞かせいただければと思います。 </a:t>
            </a:r>
            <a:endParaRPr lang="ja-AU" altLang="ja-AU" sz="1800" i="1"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2</a:t>
            </a:fld>
            <a:endParaRPr lang="en-US"/>
          </a:p>
        </p:txBody>
      </p:sp>
    </p:spTree>
    <p:extLst>
      <p:ext uri="{BB962C8B-B14F-4D97-AF65-F5344CB8AC3E}">
        <p14:creationId xmlns:p14="http://schemas.microsoft.com/office/powerpoint/2010/main" val="3034116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F9023-0D12-DB6C-DA6A-E4AFC42041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5BBA40-348C-DCAB-079E-213D1C8D68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2A637B-86AD-9CF5-611E-FDAF960062DA}"/>
              </a:ext>
            </a:extLst>
          </p:cNvPr>
          <p:cNvSpPr>
            <a:spLocks noGrp="1"/>
          </p:cNvSpPr>
          <p:nvPr>
            <p:ph type="body" idx="1"/>
          </p:nvPr>
        </p:nvSpPr>
        <p:spPr/>
        <p:txBody>
          <a:bodyPr/>
          <a:lstStyle/>
          <a:p>
            <a:pPr>
              <a:lnSpc>
                <a:spcPct val="106000"/>
              </a:lnSpc>
              <a:spcAft>
                <a:spcPts val="800"/>
              </a:spcAft>
            </a:pPr>
            <a:r>
              <a:rPr lang="ja-JP" altLang="ja-AU" sz="1800" kern="100">
                <a:effectLst/>
                <a:latin typeface="Noto Sans CJK JP Regular" panose="020B0500000000000000" pitchFamily="34" charset="-128"/>
                <a:ea typeface="Noto Sans CJK JP Regular" panose="020B0500000000000000" pitchFamily="34" charset="-128"/>
                <a:cs typeface="Times New Roman" panose="02020603050405020304" pitchFamily="18" charset="0"/>
              </a:rPr>
              <a:t>会員数の少ない層や地域に的を絞り、</a:t>
            </a:r>
            <a:r>
              <a:rPr lang="ja-JP" altLang="ja-AU" sz="1800" b="1" i="0" kern="100">
                <a:effectLst/>
                <a:latin typeface="Noto Sans CJK JP Black" panose="020B0500000000000000" pitchFamily="34" charset="-128"/>
                <a:ea typeface="Noto Sans CJK JP Black" panose="020B0500000000000000" pitchFamily="34" charset="-128"/>
                <a:cs typeface="Times New Roman" panose="02020603050405020304" pitchFamily="18" charset="0"/>
              </a:rPr>
              <a:t>新規会員を惹きつけるための取り組みを増やしましょう。 </a:t>
            </a:r>
            <a:endParaRPr lang="ja-AU" altLang="ja-AU" sz="1800" b="1" i="0" kern="100" dirty="0">
              <a:effectLst/>
              <a:latin typeface="Noto Sans CJK JP Black" panose="020B0500000000000000" pitchFamily="34" charset="-128"/>
              <a:ea typeface="Noto Sans CJK JP Black" panose="020B0500000000000000" pitchFamily="34" charset="-128"/>
              <a:cs typeface="Times New Roman" panose="02020603050405020304" pitchFamily="18" charset="0"/>
            </a:endParaRPr>
          </a:p>
          <a:p>
            <a:pPr>
              <a:lnSpc>
                <a:spcPct val="106000"/>
              </a:lnSpc>
              <a:spcAft>
                <a:spcPts val="800"/>
              </a:spcAft>
            </a:pPr>
            <a:r>
              <a:rPr lang="en-US" altLang="ja-AU"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rPr>
              <a:t> </a:t>
            </a:r>
            <a:endParaRPr lang="ja-AU" altLang="ja-AU"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endParaRPr>
          </a:p>
          <a:p>
            <a:pPr>
              <a:lnSpc>
                <a:spcPct val="106000"/>
              </a:lnSpc>
              <a:spcAft>
                <a:spcPts val="800"/>
              </a:spcAft>
            </a:pPr>
            <a:r>
              <a:rPr lang="ja-JP" altLang="ja-AU" sz="1800" kern="100">
                <a:effectLst/>
                <a:latin typeface="Noto Sans CJK JP Regular" panose="020B0500000000000000" pitchFamily="34" charset="-128"/>
                <a:ea typeface="Noto Sans CJK JP Regular" panose="020B0500000000000000" pitchFamily="34" charset="-128"/>
                <a:cs typeface="Times New Roman" panose="02020603050405020304" pitchFamily="18" charset="0"/>
              </a:rPr>
              <a:t>その方法をいくつかご紹介します。</a:t>
            </a:r>
            <a:endParaRPr lang="ja-AU" altLang="ja-AU"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endParaRPr>
          </a:p>
          <a:p>
            <a:pPr>
              <a:lnSpc>
                <a:spcPct val="106000"/>
              </a:lnSpc>
              <a:spcAft>
                <a:spcPts val="800"/>
              </a:spcAft>
            </a:pPr>
            <a:r>
              <a:rPr lang="en-US" altLang="ja-AU" sz="1800" kern="1200" dirty="0">
                <a:solidFill>
                  <a:srgbClr val="000000"/>
                </a:solidFill>
                <a:effectLst/>
                <a:latin typeface="Noto Sans CJK JP Regular" panose="020B0500000000000000" pitchFamily="34" charset="-128"/>
                <a:ea typeface="Noto Sans CJK JP Regular" panose="020B0500000000000000" pitchFamily="34" charset="-128"/>
                <a:cs typeface="+mn-cs"/>
              </a:rPr>
              <a:t> </a:t>
            </a:r>
            <a:endParaRPr lang="ja-AU" altLang="ja-AU"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endParaRPr>
          </a:p>
          <a:p>
            <a:pPr marL="285750" indent="-285750">
              <a:lnSpc>
                <a:spcPct val="106000"/>
              </a:lnSpc>
              <a:spcAft>
                <a:spcPts val="800"/>
              </a:spcAft>
              <a:buFont typeface="Arial" panose="020B0604020202020204" pitchFamily="34" charset="0"/>
              <a:buChar char="•"/>
            </a:pPr>
            <a:r>
              <a:rPr lang="ja-JP" altLang="ja-AU" sz="1800" kern="1200">
                <a:solidFill>
                  <a:srgbClr val="000000"/>
                </a:solidFill>
                <a:effectLst/>
                <a:latin typeface="Noto Sans CJK JP Regular" panose="020B0500000000000000" pitchFamily="34" charset="-128"/>
                <a:ea typeface="Noto Sans CJK JP Regular" panose="020B0500000000000000" pitchFamily="34" charset="-128"/>
                <a:cs typeface="+mn-cs"/>
              </a:rPr>
              <a:t>当団体のミッションに共感する会員候補者を特定し、働きかける。 </a:t>
            </a:r>
            <a:endParaRPr lang="ja-AU" altLang="ja-AU"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endParaRPr>
          </a:p>
          <a:p>
            <a:pPr marL="742950" lvl="1" indent="-285750">
              <a:lnSpc>
                <a:spcPct val="106000"/>
              </a:lnSpc>
              <a:buFont typeface="Arial" panose="020B0604020202020204" pitchFamily="34" charset="0"/>
              <a:buChar char="•"/>
            </a:pPr>
            <a:r>
              <a:rPr lang="en-US" altLang="ja-AU" sz="1800" kern="1200" dirty="0">
                <a:solidFill>
                  <a:srgbClr val="000000"/>
                </a:solidFill>
                <a:effectLst/>
                <a:latin typeface="Noto Sans CJK JP Regular" panose="020B0500000000000000" pitchFamily="34" charset="-128"/>
                <a:ea typeface="Noto Sans CJK JP Regular" panose="020B0500000000000000" pitchFamily="34" charset="-128"/>
                <a:cs typeface="+mn-cs"/>
              </a:rPr>
              <a:t>SNS</a:t>
            </a:r>
            <a:r>
              <a:rPr lang="ja-JP" altLang="ja-AU" sz="1800" kern="1200">
                <a:solidFill>
                  <a:srgbClr val="000000"/>
                </a:solidFill>
                <a:effectLst/>
                <a:latin typeface="Noto Sans CJK JP Regular" panose="020B0500000000000000" pitchFamily="34" charset="-128"/>
                <a:ea typeface="Noto Sans CJK JP Regular" panose="020B0500000000000000" pitchFamily="34" charset="-128"/>
                <a:cs typeface="+mn-cs"/>
              </a:rPr>
              <a:t>、メール配信のニュースレター、コミュニティイベントを活用し、当団体の活動に関心を持っている可能性のある方々と繋がりましょう。</a:t>
            </a:r>
            <a:endParaRPr lang="ja-AU" altLang="ja-AU"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endParaRPr>
          </a:p>
          <a:p>
            <a:pPr marL="742950" lvl="1" indent="-285750">
              <a:lnSpc>
                <a:spcPct val="106000"/>
              </a:lnSpc>
              <a:buFont typeface="Arial" panose="020B0604020202020204" pitchFamily="34" charset="0"/>
              <a:buChar char="•"/>
            </a:pPr>
            <a:r>
              <a:rPr lang="en-US" altLang="ja-AU" sz="1800" kern="1200" dirty="0">
                <a:solidFill>
                  <a:srgbClr val="000000"/>
                </a:solidFill>
                <a:effectLst/>
                <a:latin typeface="Noto Sans CJK JP Regular" panose="020B0500000000000000" pitchFamily="34" charset="-128"/>
                <a:ea typeface="Noto Sans CJK JP Regular" panose="020B0500000000000000" pitchFamily="34" charset="-128"/>
                <a:cs typeface="+mn-cs"/>
              </a:rPr>
              <a:t>SNS</a:t>
            </a:r>
            <a:r>
              <a:rPr lang="ja-JP" altLang="ja-AU" sz="1800" kern="1200">
                <a:solidFill>
                  <a:srgbClr val="000000"/>
                </a:solidFill>
                <a:effectLst/>
                <a:latin typeface="Noto Sans CJK JP Regular" panose="020B0500000000000000" pitchFamily="34" charset="-128"/>
                <a:ea typeface="Noto Sans CJK JP Regular" panose="020B0500000000000000" pitchFamily="34" charset="-128"/>
                <a:cs typeface="+mn-cs"/>
              </a:rPr>
              <a:t>、ニュースレター、ウェブサイトのコンテンツなど、あらゆるコミュニケーションにおいて多様な文化背景や経歴、考え方に対する包括的な姿勢を示しましょう。誰もが歓迎されていると感じられるような、幅広い人々に伝わる表現を使いましょう。これにより、当団体に自分の居場所があると感じた会員候補者が入会に対して前向きになる可能性があります。</a:t>
            </a:r>
            <a:endParaRPr lang="ja-AU" altLang="ja-AU"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endParaRPr>
          </a:p>
          <a:p>
            <a:pPr marL="742950" lvl="1" indent="-285750">
              <a:lnSpc>
                <a:spcPct val="106000"/>
              </a:lnSpc>
              <a:spcAft>
                <a:spcPts val="800"/>
              </a:spcAft>
              <a:buFont typeface="Arial" panose="020B0604020202020204" pitchFamily="34" charset="0"/>
              <a:buChar char="•"/>
            </a:pPr>
            <a:r>
              <a:rPr lang="ja-JP" altLang="ja-AU" sz="1800" kern="1200">
                <a:solidFill>
                  <a:srgbClr val="000000"/>
                </a:solidFill>
                <a:effectLst/>
                <a:latin typeface="Noto Sans CJK JP Regular" panose="020B0500000000000000" pitchFamily="34" charset="-128"/>
                <a:ea typeface="Noto Sans CJK JP Regular" panose="020B0500000000000000" pitchFamily="34" charset="-128"/>
                <a:cs typeface="+mn-cs"/>
              </a:rPr>
              <a:t>会員の声や活動の成果、クラブの受賞歴や社会からの評価について重点的に伝えてください。社会的に認められているという事実は、新規会員候補者からの信頼と信用の確立に繋がります。</a:t>
            </a:r>
            <a:endParaRPr lang="ja-AU" altLang="ja-AU"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endParaRPr>
          </a:p>
          <a:p>
            <a:pPr>
              <a:lnSpc>
                <a:spcPct val="106000"/>
              </a:lnSpc>
              <a:spcAft>
                <a:spcPts val="800"/>
              </a:spcAft>
            </a:pPr>
            <a:r>
              <a:rPr lang="en-US" altLang="ja-AU" sz="1800" kern="1200" dirty="0">
                <a:solidFill>
                  <a:srgbClr val="000000"/>
                </a:solidFill>
                <a:effectLst/>
                <a:latin typeface="Noto Sans CJK JP Regular" panose="020B0500000000000000" pitchFamily="34" charset="-128"/>
                <a:ea typeface="Noto Sans CJK JP Regular" panose="020B0500000000000000" pitchFamily="34" charset="-128"/>
                <a:cs typeface="+mn-cs"/>
              </a:rPr>
              <a:t> </a:t>
            </a:r>
            <a:endParaRPr lang="ja-AU" altLang="ja-AU"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endParaRPr>
          </a:p>
          <a:p>
            <a:pPr marL="285750" indent="-285750">
              <a:lnSpc>
                <a:spcPct val="106000"/>
              </a:lnSpc>
              <a:spcAft>
                <a:spcPts val="800"/>
              </a:spcAft>
              <a:buFont typeface="Arial" panose="020B0604020202020204" pitchFamily="34" charset="0"/>
              <a:buChar char="•"/>
            </a:pPr>
            <a:r>
              <a:rPr lang="ja-JP" altLang="ja-AU" sz="1800" kern="1200">
                <a:solidFill>
                  <a:srgbClr val="000000"/>
                </a:solidFill>
                <a:effectLst/>
                <a:latin typeface="Noto Sans CJK JP Regular" panose="020B0500000000000000" pitchFamily="34" charset="-128"/>
                <a:ea typeface="Noto Sans CJK JP Regular" panose="020B0500000000000000" pitchFamily="34" charset="-128"/>
                <a:cs typeface="+mn-cs"/>
              </a:rPr>
              <a:t>当団体を通じた社会貢献が目に見える変化につながることを会員候補者に示すためにも、</a:t>
            </a:r>
            <a:r>
              <a:rPr lang="en-US" altLang="ja-AU" sz="1800" kern="1200" dirty="0">
                <a:solidFill>
                  <a:srgbClr val="000000"/>
                </a:solidFill>
                <a:effectLst/>
                <a:latin typeface="Noto Sans CJK JP Regular" panose="020B0500000000000000" pitchFamily="34" charset="-128"/>
                <a:ea typeface="Noto Sans CJK JP Regular" panose="020B0500000000000000" pitchFamily="34" charset="-128"/>
                <a:cs typeface="+mn-cs"/>
              </a:rPr>
              <a:t>SIA</a:t>
            </a:r>
            <a:r>
              <a:rPr lang="ja-JP" altLang="ja-AU" sz="1800" kern="1200">
                <a:solidFill>
                  <a:srgbClr val="000000"/>
                </a:solidFill>
                <a:effectLst/>
                <a:latin typeface="Noto Sans CJK JP Regular" panose="020B0500000000000000" pitchFamily="34" charset="-128"/>
                <a:ea typeface="Noto Sans CJK JP Regular" panose="020B0500000000000000" pitchFamily="34" charset="-128"/>
                <a:cs typeface="+mn-cs"/>
              </a:rPr>
              <a:t>の「夢プログラム」（「夢を生きる賞」および「夢を拓く」）がもたらす影響について紹介し、これらのプログラムに初めから積極的に関わってもらうことが重要です。</a:t>
            </a:r>
            <a:endParaRPr lang="en-GB" altLang="ja-JP" sz="1800" kern="1200" dirty="0">
              <a:solidFill>
                <a:srgbClr val="000000"/>
              </a:solidFill>
              <a:effectLst/>
              <a:latin typeface="Noto Sans CJK JP Regular" panose="020B0500000000000000" pitchFamily="34" charset="-128"/>
              <a:ea typeface="Noto Sans CJK JP Regular" panose="020B0500000000000000" pitchFamily="34" charset="-128"/>
              <a:cs typeface="+mn-cs"/>
            </a:endParaRPr>
          </a:p>
          <a:p>
            <a:pPr>
              <a:lnSpc>
                <a:spcPct val="106000"/>
              </a:lnSpc>
              <a:spcAft>
                <a:spcPts val="800"/>
              </a:spcAft>
            </a:pPr>
            <a:endParaRPr lang="ja-AU" altLang="ja-AU"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endParaRPr>
          </a:p>
          <a:p>
            <a:pPr>
              <a:lnSpc>
                <a:spcPct val="106000"/>
              </a:lnSpc>
              <a:spcBef>
                <a:spcPts val="1200"/>
              </a:spcBef>
              <a:spcAft>
                <a:spcPts val="800"/>
              </a:spcAft>
            </a:pPr>
            <a:r>
              <a:rPr lang="ja-JP" altLang="ja-AU" sz="1800" kern="1200">
                <a:solidFill>
                  <a:srgbClr val="000000"/>
                </a:solidFill>
                <a:effectLst/>
                <a:latin typeface="Noto Sans CJK JP Regular" panose="020B0500000000000000" pitchFamily="34" charset="-128"/>
                <a:ea typeface="Noto Sans CJK JP Regular" panose="020B0500000000000000" pitchFamily="34" charset="-128"/>
                <a:cs typeface="+mn-cs"/>
              </a:rPr>
              <a:t>長期的に会員数を安定させて退会のリスクを回避するためにも、</a:t>
            </a:r>
            <a:r>
              <a:rPr lang="en-US" altLang="ja-AU" sz="1800" kern="1200" dirty="0">
                <a:solidFill>
                  <a:srgbClr val="000000"/>
                </a:solidFill>
                <a:effectLst/>
                <a:latin typeface="Noto Sans CJK JP Regular" panose="020B0500000000000000" pitchFamily="34" charset="-128"/>
                <a:ea typeface="Noto Sans CJK JP Regular" panose="020B0500000000000000" pitchFamily="34" charset="-128"/>
                <a:cs typeface="+mn-cs"/>
              </a:rPr>
              <a:t>1</a:t>
            </a:r>
            <a:r>
              <a:rPr lang="ja-JP" altLang="ja-AU" sz="1800" kern="1200">
                <a:solidFill>
                  <a:srgbClr val="000000"/>
                </a:solidFill>
                <a:effectLst/>
                <a:latin typeface="Noto Sans CJK JP Regular" panose="020B0500000000000000" pitchFamily="34" charset="-128"/>
                <a:ea typeface="Noto Sans CJK JP Regular" panose="020B0500000000000000" pitchFamily="34" charset="-128"/>
                <a:cs typeface="+mn-cs"/>
              </a:rPr>
              <a:t>か所でアクセスできるリソースや特定の層をターゲットにしたインセンティブを提供しましょう。例えば、継続的な活動への関与やメンバーシップ維持への意欲を刺激する表彰や報酬のシステムの構築などが考えられます。</a:t>
            </a:r>
            <a:endParaRPr lang="en-GB" altLang="ja-JP" sz="1800" kern="1200" dirty="0">
              <a:solidFill>
                <a:srgbClr val="000000"/>
              </a:solidFill>
              <a:effectLst/>
              <a:latin typeface="Noto Sans CJK JP Regular" panose="020B0500000000000000" pitchFamily="34" charset="-128"/>
              <a:ea typeface="Noto Sans CJK JP Regular" panose="020B0500000000000000" pitchFamily="34" charset="-128"/>
              <a:cs typeface="+mn-cs"/>
            </a:endParaRPr>
          </a:p>
          <a:p>
            <a:pPr>
              <a:lnSpc>
                <a:spcPct val="106000"/>
              </a:lnSpc>
              <a:spcBef>
                <a:spcPts val="1200"/>
              </a:spcBef>
              <a:spcAft>
                <a:spcPts val="800"/>
              </a:spcAft>
            </a:pPr>
            <a:endParaRPr lang="ja-AU" altLang="ja-AU"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endParaRPr>
          </a:p>
          <a:p>
            <a:pPr>
              <a:lnSpc>
                <a:spcPct val="106000"/>
              </a:lnSpc>
              <a:spcBef>
                <a:spcPts val="1200"/>
              </a:spcBef>
              <a:spcAft>
                <a:spcPts val="800"/>
              </a:spcAft>
            </a:pPr>
            <a:r>
              <a:rPr lang="ja-JP" altLang="ja-AU" sz="1800" kern="1200">
                <a:solidFill>
                  <a:srgbClr val="000000"/>
                </a:solidFill>
                <a:effectLst/>
                <a:latin typeface="Noto Sans CJK JP Regular" panose="020B0500000000000000" pitchFamily="34" charset="-128"/>
                <a:ea typeface="Noto Sans CJK JP Regular" panose="020B0500000000000000" pitchFamily="34" charset="-128"/>
                <a:cs typeface="+mn-cs"/>
              </a:rPr>
              <a:t>会員維持戦略において改善すべき点を特定するため、復帰会員・創立会員の減少の根底にある理由を探ります。会員の体験、意欲、メンバーシップ維持の妨げとなっている可能性のある障壁についての見解や意見を収集するため、現会員を対象とした</a:t>
            </a:r>
            <a:r>
              <a:rPr lang="ja-JP" altLang="ja-AU" sz="1800" b="1" i="0" kern="1200">
                <a:solidFill>
                  <a:srgbClr val="000000"/>
                </a:solidFill>
                <a:effectLst/>
                <a:latin typeface="Noto Sans CJK JP Black" panose="020B0500000000000000" pitchFamily="34" charset="-128"/>
                <a:ea typeface="Noto Sans CJK JP Black" panose="020B0500000000000000" pitchFamily="34" charset="-128"/>
                <a:cs typeface="+mn-cs"/>
              </a:rPr>
              <a:t>総合的なアンケート調査</a:t>
            </a:r>
            <a:r>
              <a:rPr lang="ja-JP" altLang="ja-AU" sz="1800" b="1" kern="1200">
                <a:solidFill>
                  <a:srgbClr val="000000"/>
                </a:solidFill>
                <a:effectLst/>
                <a:latin typeface="Noto Sans CJK JP Regular" panose="020B0500000000000000" pitchFamily="34" charset="-128"/>
                <a:ea typeface="Noto Sans CJK JP Regular" panose="020B0500000000000000" pitchFamily="34" charset="-128"/>
                <a:cs typeface="+mn-cs"/>
              </a:rPr>
              <a:t>を実施</a:t>
            </a:r>
            <a:r>
              <a:rPr lang="ja-JP" altLang="ja-AU" sz="1800" kern="1200">
                <a:solidFill>
                  <a:srgbClr val="000000"/>
                </a:solidFill>
                <a:effectLst/>
                <a:latin typeface="Noto Sans CJK JP Regular" panose="020B0500000000000000" pitchFamily="34" charset="-128"/>
                <a:ea typeface="Noto Sans CJK JP Regular" panose="020B0500000000000000" pitchFamily="34" charset="-128"/>
                <a:cs typeface="+mn-cs"/>
              </a:rPr>
              <a:t>してください。この貴重なデータを活用し、会員の関与促進へのアプローチを改善して問題に対処し、長期的なコミットメントや満足度改善を実現するためにカスタマイズされたソリューションを作りましょう。</a:t>
            </a:r>
            <a:endParaRPr lang="ja-AU" altLang="ja-AU"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endParaRPr>
          </a:p>
          <a:p>
            <a:pPr marL="0" marR="0" lvl="0" indent="0">
              <a:lnSpc>
                <a:spcPct val="107000"/>
              </a:lnSpc>
              <a:buFont typeface="Arial" panose="020B0604020202020204" pitchFamily="34" charset="0"/>
              <a:buNone/>
            </a:pPr>
            <a:endParaRPr lang="en-US" sz="12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endParaRPr>
          </a:p>
        </p:txBody>
      </p:sp>
      <p:sp>
        <p:nvSpPr>
          <p:cNvPr id="4" name="Slide Number Placeholder 3">
            <a:extLst>
              <a:ext uri="{FF2B5EF4-FFF2-40B4-BE49-F238E27FC236}">
                <a16:creationId xmlns:a16="http://schemas.microsoft.com/office/drawing/2014/main" id="{29AF79FC-3A23-273E-3F8F-8F1514D69B30}"/>
              </a:ext>
            </a:extLst>
          </p:cNvPr>
          <p:cNvSpPr>
            <a:spLocks noGrp="1"/>
          </p:cNvSpPr>
          <p:nvPr>
            <p:ph type="sldNum" sz="quarter" idx="5"/>
          </p:nvPr>
        </p:nvSpPr>
        <p:spPr/>
        <p:txBody>
          <a:bodyPr/>
          <a:lstStyle/>
          <a:p>
            <a:fld id="{F71108A7-A47F-CD43-94C8-4F2460747BCD}" type="slidenum">
              <a:rPr lang="en-US" smtClean="0"/>
              <a:t>3</a:t>
            </a:fld>
            <a:endParaRPr lang="en-US"/>
          </a:p>
        </p:txBody>
      </p:sp>
    </p:spTree>
    <p:extLst>
      <p:ext uri="{BB962C8B-B14F-4D97-AF65-F5344CB8AC3E}">
        <p14:creationId xmlns:p14="http://schemas.microsoft.com/office/powerpoint/2010/main" val="15552350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ja-JP" altLang="ja-AU" sz="1800" kern="100">
                <a:effectLst/>
                <a:latin typeface="Noto Sans CJK JP Regular" panose="020B0500000000000000" pitchFamily="34" charset="-128"/>
                <a:ea typeface="Noto Sans CJK JP Regular" panose="020B0500000000000000" pitchFamily="34" charset="-128"/>
                <a:cs typeface="Times New Roman" panose="02020603050405020304" pitchFamily="18" charset="0"/>
              </a:rPr>
              <a:t>ソロプチミストが提案する価値は、教育、支援活動、社会奉仕を通じた女性と女児のエンパワーメントに全力を注ぐ当団体の活動にあります。ソロプチミストの会員になることで、次のような機会を得ることができます。</a:t>
            </a:r>
            <a:endParaRPr lang="en-GB" altLang="ja-JP"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endParaRPr>
          </a:p>
          <a:p>
            <a:pPr>
              <a:lnSpc>
                <a:spcPct val="107000"/>
              </a:lnSpc>
              <a:spcAft>
                <a:spcPts val="800"/>
              </a:spcAft>
            </a:pPr>
            <a:endParaRPr lang="ja-AU" altLang="ja-AU"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endParaRPr>
          </a:p>
          <a:p>
            <a:pPr>
              <a:lnSpc>
                <a:spcPct val="107000"/>
              </a:lnSpc>
              <a:spcAft>
                <a:spcPts val="800"/>
              </a:spcAft>
            </a:pPr>
            <a:r>
              <a:rPr lang="ja-JP" altLang="ja-AU" sz="1800" b="1" i="0" kern="100">
                <a:effectLst/>
                <a:latin typeface="Noto Sans CJK JP Black" panose="020B0500000000000000" pitchFamily="34" charset="-128"/>
                <a:ea typeface="Noto Sans CJK JP Black" panose="020B0500000000000000" pitchFamily="34" charset="-128"/>
                <a:cs typeface="Times New Roman" panose="02020603050405020304" pitchFamily="18" charset="0"/>
              </a:rPr>
              <a:t>目に見える影響を与える：</a:t>
            </a:r>
            <a:r>
              <a:rPr lang="ja-JP" altLang="ja-AU" sz="1800" kern="100">
                <a:effectLst/>
                <a:latin typeface="Noto Sans CJK JP Regular" panose="020B0500000000000000" pitchFamily="34" charset="-128"/>
                <a:ea typeface="Noto Sans CJK JP Regular" panose="020B0500000000000000" pitchFamily="34" charset="-128"/>
                <a:cs typeface="Times New Roman" panose="02020603050405020304" pitchFamily="18" charset="0"/>
              </a:rPr>
              <a:t>「</a:t>
            </a:r>
            <a:r>
              <a:rPr lang="ja-JP" altLang="ja-AU" sz="1800" i="1" kern="100">
                <a:effectLst/>
                <a:latin typeface="Noto Sans CJK JP Regular" panose="020B0500000000000000" pitchFamily="34" charset="-128"/>
                <a:ea typeface="Noto Sans CJK JP Regular" panose="020B0500000000000000" pitchFamily="34" charset="-128"/>
                <a:cs typeface="Times New Roman" panose="02020603050405020304" pitchFamily="18" charset="0"/>
              </a:rPr>
              <a:t>夢を生きる賞</a:t>
            </a:r>
            <a:r>
              <a:rPr lang="ja-JP" altLang="ja-AU" sz="1800" kern="100">
                <a:effectLst/>
                <a:latin typeface="Noto Sans CJK JP Regular" panose="020B0500000000000000" pitchFamily="34" charset="-128"/>
                <a:ea typeface="Noto Sans CJK JP Regular" panose="020B0500000000000000" pitchFamily="34" charset="-128"/>
                <a:cs typeface="Times New Roman" panose="02020603050405020304" pitchFamily="18" charset="0"/>
              </a:rPr>
              <a:t>」および「</a:t>
            </a:r>
            <a:r>
              <a:rPr lang="ja-JP" altLang="ja-AU" sz="1800" i="1" kern="100">
                <a:effectLst/>
                <a:latin typeface="Noto Sans CJK JP Regular" panose="020B0500000000000000" pitchFamily="34" charset="-128"/>
                <a:ea typeface="Noto Sans CJK JP Regular" panose="020B0500000000000000" pitchFamily="34" charset="-128"/>
                <a:cs typeface="Times New Roman" panose="02020603050405020304" pitchFamily="18" charset="0"/>
              </a:rPr>
              <a:t>夢を拓く</a:t>
            </a:r>
            <a:r>
              <a:rPr lang="ja-JP" altLang="ja-AU" sz="1800" kern="100">
                <a:effectLst/>
                <a:latin typeface="Noto Sans CJK JP Regular" panose="020B0500000000000000" pitchFamily="34" charset="-128"/>
                <a:ea typeface="Noto Sans CJK JP Regular" panose="020B0500000000000000" pitchFamily="34" charset="-128"/>
                <a:cs typeface="Times New Roman" panose="02020603050405020304" pitchFamily="18" charset="0"/>
              </a:rPr>
              <a:t>」をはじめとするソロプチミストのプログラムは、女性と女児が目標を達成できるよう直接的な支援を提供します。会員の皆様は、自らが注いだ時間や労力、リソースが、誰かの生活の向上に繋がっていることを実感し、充実した気持ちになることができます。</a:t>
            </a:r>
            <a:endParaRPr lang="en-GB" altLang="ja-JP"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endParaRPr>
          </a:p>
          <a:p>
            <a:pPr>
              <a:lnSpc>
                <a:spcPct val="107000"/>
              </a:lnSpc>
              <a:spcAft>
                <a:spcPts val="800"/>
              </a:spcAft>
            </a:pPr>
            <a:endParaRPr lang="ja-AU" altLang="ja-AU"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endParaRPr>
          </a:p>
          <a:p>
            <a:pPr>
              <a:lnSpc>
                <a:spcPct val="107000"/>
              </a:lnSpc>
              <a:spcAft>
                <a:spcPts val="800"/>
              </a:spcAft>
            </a:pPr>
            <a:r>
              <a:rPr lang="ja-JP" altLang="ja-AU" sz="1800" b="1" i="0" kern="100">
                <a:effectLst/>
                <a:latin typeface="Noto Sans CJK JP Black" panose="020B0500000000000000" pitchFamily="34" charset="-128"/>
                <a:ea typeface="Noto Sans CJK JP Black" panose="020B0500000000000000" pitchFamily="34" charset="-128"/>
                <a:cs typeface="Times New Roman" panose="02020603050405020304" pitchFamily="18" charset="0"/>
              </a:rPr>
              <a:t>意義のあるつながりを築く：</a:t>
            </a:r>
            <a:r>
              <a:rPr lang="ja-JP" altLang="ja-AU" sz="1800" kern="100">
                <a:effectLst/>
                <a:latin typeface="Noto Sans CJK JP Regular" panose="020B0500000000000000" pitchFamily="34" charset="-128"/>
                <a:ea typeface="Noto Sans CJK JP Regular" panose="020B0500000000000000" pitchFamily="34" charset="-128"/>
                <a:cs typeface="Times New Roman" panose="02020603050405020304" pitchFamily="18" charset="0"/>
              </a:rPr>
              <a:t>同じ志を持つ人々と、奉仕活動や社会変革に対する熱意を共有して長く続く揺るぎない関係を築くための、唯一無二の環境をソロプチミストは会員の皆様に提供します。各地域だけでなく世界規模で交流の場を拡大し、個人的な面とキャリア面の両方における成長を目指す女性たちが支え合えるコミュニティを築きます。</a:t>
            </a:r>
            <a:endParaRPr lang="en-GB" altLang="ja-JP"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endParaRPr>
          </a:p>
          <a:p>
            <a:pPr>
              <a:lnSpc>
                <a:spcPct val="107000"/>
              </a:lnSpc>
              <a:spcAft>
                <a:spcPts val="800"/>
              </a:spcAft>
            </a:pPr>
            <a:endParaRPr lang="ja-AU" altLang="ja-AU"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endParaRPr>
          </a:p>
          <a:p>
            <a:pPr>
              <a:lnSpc>
                <a:spcPct val="107000"/>
              </a:lnSpc>
              <a:spcAft>
                <a:spcPts val="800"/>
              </a:spcAft>
            </a:pPr>
            <a:r>
              <a:rPr lang="ja-JP" altLang="ja-AU" sz="1800" b="1" i="0" kern="100">
                <a:effectLst/>
                <a:latin typeface="Noto Sans CJK JP Black" panose="020B0500000000000000" pitchFamily="34" charset="-128"/>
                <a:ea typeface="Noto Sans CJK JP Black" panose="020B0500000000000000" pitchFamily="34" charset="-128"/>
                <a:cs typeface="Times New Roman" panose="02020603050405020304" pitchFamily="18" charset="0"/>
              </a:rPr>
              <a:t>リーダーシップ開発へのアクセス</a:t>
            </a:r>
            <a:r>
              <a:rPr lang="ja-JP" altLang="ja-AU" sz="1800" b="1" kern="100">
                <a:effectLst/>
                <a:latin typeface="Noto Sans CJK JP Regular" panose="020B0500000000000000" pitchFamily="34" charset="-128"/>
                <a:ea typeface="Noto Sans CJK JP Regular" panose="020B0500000000000000" pitchFamily="34" charset="-128"/>
                <a:cs typeface="Times New Roman" panose="02020603050405020304" pitchFamily="18" charset="0"/>
              </a:rPr>
              <a:t>：</a:t>
            </a:r>
            <a:r>
              <a:rPr lang="ja-JP" altLang="ja-AU" sz="1800" kern="100">
                <a:effectLst/>
                <a:latin typeface="Noto Sans CJK JP Regular" panose="020B0500000000000000" pitchFamily="34" charset="-128"/>
                <a:ea typeface="Noto Sans CJK JP Regular" panose="020B0500000000000000" pitchFamily="34" charset="-128"/>
                <a:cs typeface="Times New Roman" panose="02020603050405020304" pitchFamily="18" charset="0"/>
              </a:rPr>
              <a:t>会員の皆様には、クラブ内でリーダーシップの役割を担うことが奨励されています。トレーニングやメンターシッププログラムを提供してリーダーシップを強化し、持続可能性を徹底するためにリーダーシップの役割における構造を明確化します。この実践的な体験は、会員の皆様が団体のミッションに意義のある貢献をしつつ、リーダーとしての才能を開花させるのに役立ちます。</a:t>
            </a:r>
            <a:endParaRPr lang="en-GB" altLang="ja-JP"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endParaRPr>
          </a:p>
          <a:p>
            <a:pPr>
              <a:lnSpc>
                <a:spcPct val="107000"/>
              </a:lnSpc>
              <a:spcAft>
                <a:spcPts val="800"/>
              </a:spcAft>
            </a:pPr>
            <a:endParaRPr lang="ja-AU" altLang="ja-AU"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endParaRPr>
          </a:p>
          <a:p>
            <a:pPr>
              <a:lnSpc>
                <a:spcPct val="107000"/>
              </a:lnSpc>
              <a:spcAft>
                <a:spcPts val="800"/>
              </a:spcAft>
            </a:pPr>
            <a:r>
              <a:rPr lang="ja-JP" altLang="ja-AU" sz="1800" kern="100">
                <a:effectLst/>
                <a:latin typeface="Noto Sans CJK JP Regular" panose="020B0500000000000000" pitchFamily="34" charset="-128"/>
                <a:ea typeface="Noto Sans CJK JP Regular" panose="020B0500000000000000" pitchFamily="34" charset="-128"/>
                <a:cs typeface="Times New Roman" panose="02020603050405020304" pitchFamily="18" charset="0"/>
              </a:rPr>
              <a:t>リーダーシップ開発の機会に加え、優秀なリーダーになるために役立つリソースもソロプチミストは提供しています。これらの機会やリソースは、プログラムの実行、会員の勧誘と維持、慈善活動の拡大、ブランド認知度の向上などを実践できるリーダーを育てるのに役立ちます。このような環境は、継続的な学習と能力開発を推進します。これらの機会とリソースは、当団体のウェブサイトの「</a:t>
            </a:r>
            <a:r>
              <a:rPr lang="en-US" altLang="ja-AU"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rPr>
              <a:t>For Clubs</a:t>
            </a:r>
            <a:r>
              <a:rPr lang="ja-JP" altLang="ja-AU" sz="1800" kern="100">
                <a:effectLst/>
                <a:latin typeface="Noto Sans CJK JP Regular" panose="020B0500000000000000" pitchFamily="34" charset="-128"/>
                <a:ea typeface="Noto Sans CJK JP Regular" panose="020B0500000000000000" pitchFamily="34" charset="-128"/>
                <a:cs typeface="Times New Roman" panose="02020603050405020304" pitchFamily="18" charset="0"/>
              </a:rPr>
              <a:t>（クラブ向け）」（一番上の青いバー）からご覧になれます。詳細については「</a:t>
            </a:r>
            <a:r>
              <a:rPr lang="en-US" altLang="ja-AU"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rPr>
              <a:t>Club Administration</a:t>
            </a:r>
            <a:r>
              <a:rPr lang="ja-JP" altLang="ja-AU" sz="1800" kern="100">
                <a:effectLst/>
                <a:latin typeface="Noto Sans CJK JP Regular" panose="020B0500000000000000" pitchFamily="34" charset="-128"/>
                <a:ea typeface="Noto Sans CJK JP Regular" panose="020B0500000000000000" pitchFamily="34" charset="-128"/>
                <a:cs typeface="Times New Roman" panose="02020603050405020304" pitchFamily="18" charset="0"/>
              </a:rPr>
              <a:t>（クラブ運営）」と「</a:t>
            </a:r>
            <a:r>
              <a:rPr lang="en-US" altLang="ja-AU"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rPr>
              <a:t>Developing Your Leadership Skills</a:t>
            </a:r>
            <a:r>
              <a:rPr lang="ja-JP" altLang="ja-AU" sz="1800" kern="100">
                <a:effectLst/>
                <a:latin typeface="Noto Sans CJK JP Regular" panose="020B0500000000000000" pitchFamily="34" charset="-128"/>
                <a:ea typeface="Noto Sans CJK JP Regular" panose="020B0500000000000000" pitchFamily="34" charset="-128"/>
                <a:cs typeface="Times New Roman" panose="02020603050405020304" pitchFamily="18" charset="0"/>
              </a:rPr>
              <a:t>（リーダーシップスキルの強化）」をご確認ください。</a:t>
            </a:r>
            <a:endParaRPr lang="ja-AU" altLang="ja-AU"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endParaRPr>
          </a:p>
          <a:p>
            <a:endParaRPr lang="en-US" dirty="0">
              <a:latin typeface="Noto Sans CJK JP Regular" panose="020B0500000000000000" pitchFamily="34" charset="-128"/>
              <a:ea typeface="Noto Sans CJK JP Regular" panose="020B0500000000000000" pitchFamily="34" charset="-128"/>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4</a:t>
            </a:fld>
            <a:endParaRPr lang="en-US"/>
          </a:p>
        </p:txBody>
      </p:sp>
    </p:spTree>
    <p:extLst>
      <p:ext uri="{BB962C8B-B14F-4D97-AF65-F5344CB8AC3E}">
        <p14:creationId xmlns:p14="http://schemas.microsoft.com/office/powerpoint/2010/main" val="27719605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ja-JP" altLang="ja-AU" sz="1800" kern="100">
                <a:effectLst/>
                <a:latin typeface="Noto Sans CJK JP Regular" panose="020B0500000000000000" pitchFamily="34" charset="-128"/>
                <a:ea typeface="Noto Sans CJK JP Regular" panose="020B0500000000000000" pitchFamily="34" charset="-128"/>
                <a:cs typeface="Times New Roman" panose="02020603050405020304" pitchFamily="18" charset="0"/>
              </a:rPr>
              <a:t>ソロプチミストは、社会奉仕とリーダーシップの機会を通して女性と女児のエンパワーメントに注力しています。このような組織が効果的なメンバーシップ・キャンペーンを構築するには、会員候補と既存の会員の両方に訴えかける戦略的なアプローチが必要となります。 </a:t>
            </a:r>
            <a:endParaRPr lang="en-GB" altLang="ja-JP"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endParaRPr>
          </a:p>
          <a:p>
            <a:pPr>
              <a:lnSpc>
                <a:spcPct val="107000"/>
              </a:lnSpc>
              <a:spcAft>
                <a:spcPts val="800"/>
              </a:spcAft>
            </a:pPr>
            <a:endParaRPr lang="ja-AU" altLang="ja-AU"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endParaRPr>
          </a:p>
          <a:p>
            <a:pPr>
              <a:lnSpc>
                <a:spcPct val="107000"/>
              </a:lnSpc>
              <a:spcAft>
                <a:spcPts val="800"/>
              </a:spcAft>
            </a:pPr>
            <a:r>
              <a:rPr lang="ja-JP" altLang="ja-AU" sz="1800" kern="100">
                <a:effectLst/>
                <a:latin typeface="Noto Sans CJK JP Regular" panose="020B0500000000000000" pitchFamily="34" charset="-128"/>
                <a:ea typeface="Noto Sans CJK JP Regular" panose="020B0500000000000000" pitchFamily="34" charset="-128"/>
                <a:cs typeface="Times New Roman" panose="02020603050405020304" pitchFamily="18" charset="0"/>
              </a:rPr>
              <a:t>効果的なメンバーシップ・キャンペーンを構築するためのガイドを、以下にご紹介します。</a:t>
            </a:r>
            <a:endParaRPr lang="en-GB" altLang="ja-JP"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endParaRPr>
          </a:p>
          <a:p>
            <a:pPr>
              <a:lnSpc>
                <a:spcPct val="107000"/>
              </a:lnSpc>
              <a:spcAft>
                <a:spcPts val="800"/>
              </a:spcAft>
            </a:pPr>
            <a:endParaRPr lang="ja-AU" altLang="ja-AU"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endParaRPr>
          </a:p>
          <a:p>
            <a:pPr>
              <a:lnSpc>
                <a:spcPct val="107000"/>
              </a:lnSpc>
              <a:spcAft>
                <a:spcPts val="800"/>
              </a:spcAft>
            </a:pPr>
            <a:r>
              <a:rPr lang="ja-JP" altLang="ja-AU" sz="1800" b="1" i="0" kern="100">
                <a:effectLst/>
                <a:latin typeface="Noto Sans CJK JP Black" panose="020B0500000000000000" pitchFamily="34" charset="-128"/>
                <a:ea typeface="Noto Sans CJK JP Black" panose="020B0500000000000000" pitchFamily="34" charset="-128"/>
                <a:cs typeface="Times New Roman" panose="02020603050405020304" pitchFamily="18" charset="0"/>
              </a:rPr>
              <a:t>キャンペーンの目標を設定する：</a:t>
            </a:r>
            <a:r>
              <a:rPr lang="ja-JP" altLang="ja-AU" sz="1800" kern="100">
                <a:effectLst/>
                <a:latin typeface="Noto Sans CJK JP Regular" panose="020B0500000000000000" pitchFamily="34" charset="-128"/>
                <a:ea typeface="Noto Sans CJK JP Regular" panose="020B0500000000000000" pitchFamily="34" charset="-128"/>
                <a:cs typeface="Times New Roman" panose="02020603050405020304" pitchFamily="18" charset="0"/>
              </a:rPr>
              <a:t>会員の増加、既存の会員の維持、認知度の向上、特定の層の関心を引くなど、キャンペーンの主な目標を明確にしましょう。</a:t>
            </a:r>
            <a:endParaRPr lang="en-GB" altLang="ja-JP"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endParaRPr>
          </a:p>
          <a:p>
            <a:pPr>
              <a:lnSpc>
                <a:spcPct val="107000"/>
              </a:lnSpc>
              <a:spcAft>
                <a:spcPts val="800"/>
              </a:spcAft>
            </a:pPr>
            <a:endParaRPr lang="ja-AU" altLang="ja-AU"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endParaRPr>
          </a:p>
          <a:p>
            <a:pPr>
              <a:lnSpc>
                <a:spcPct val="107000"/>
              </a:lnSpc>
              <a:spcAft>
                <a:spcPts val="800"/>
              </a:spcAft>
            </a:pPr>
            <a:r>
              <a:rPr lang="ja-JP" altLang="ja-AU" sz="1800" b="1" i="0" kern="100">
                <a:effectLst/>
                <a:latin typeface="Noto Sans CJK JP Black" panose="020B0500000000000000" pitchFamily="34" charset="-128"/>
                <a:ea typeface="Noto Sans CJK JP Black" panose="020B0500000000000000" pitchFamily="34" charset="-128"/>
                <a:cs typeface="Times New Roman" panose="02020603050405020304" pitchFamily="18" charset="0"/>
              </a:rPr>
              <a:t>対象者が誰なのかを理解する：</a:t>
            </a:r>
            <a:r>
              <a:rPr lang="ja-JP" altLang="ja-AU" sz="1800" kern="100">
                <a:effectLst/>
                <a:latin typeface="Noto Sans CJK JP Regular" panose="020B0500000000000000" pitchFamily="34" charset="-128"/>
                <a:ea typeface="Noto Sans CJK JP Regular" panose="020B0500000000000000" pitchFamily="34" charset="-128"/>
                <a:cs typeface="Times New Roman" panose="02020603050405020304" pitchFamily="18" charset="0"/>
              </a:rPr>
              <a:t>社会への影響に関心のある女性、若い世代の女性、コミュニティのリーダーなど。</a:t>
            </a:r>
            <a:endParaRPr lang="en-GB" altLang="ja-JP"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endParaRPr>
          </a:p>
          <a:p>
            <a:pPr>
              <a:lnSpc>
                <a:spcPct val="107000"/>
              </a:lnSpc>
              <a:spcAft>
                <a:spcPts val="800"/>
              </a:spcAft>
            </a:pPr>
            <a:endParaRPr lang="ja-AU" altLang="ja-AU"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endParaRPr>
          </a:p>
          <a:p>
            <a:pPr>
              <a:lnSpc>
                <a:spcPct val="107000"/>
              </a:lnSpc>
              <a:spcAft>
                <a:spcPts val="800"/>
              </a:spcAft>
            </a:pPr>
            <a:r>
              <a:rPr lang="ja-JP" altLang="ja-AU" sz="1800" b="1" i="0" kern="100">
                <a:effectLst/>
                <a:latin typeface="Noto Sans CJK JP Black" panose="020B0500000000000000" pitchFamily="34" charset="-128"/>
                <a:ea typeface="Noto Sans CJK JP Black" panose="020B0500000000000000" pitchFamily="34" charset="-128"/>
                <a:cs typeface="Times New Roman" panose="02020603050405020304" pitchFamily="18" charset="0"/>
              </a:rPr>
              <a:t>説得力のあるメッセージを作成する：</a:t>
            </a:r>
            <a:r>
              <a:rPr lang="ja-JP" altLang="ja-AU" sz="1800" kern="100">
                <a:effectLst/>
                <a:latin typeface="Noto Sans CJK JP Regular" panose="020B0500000000000000" pitchFamily="34" charset="-128"/>
                <a:ea typeface="Noto Sans CJK JP Regular" panose="020B0500000000000000" pitchFamily="34" charset="-128"/>
                <a:cs typeface="Times New Roman" panose="02020603050405020304" pitchFamily="18" charset="0"/>
              </a:rPr>
              <a:t>エンパワーメントとインパクト、個人的な成長とリーダーシップ、交流やつながり、女性と女児の支援に</a:t>
            </a:r>
            <a:r>
              <a:rPr lang="ja-JP" altLang="ja-AU" sz="1800" b="1" kern="100">
                <a:effectLst/>
                <a:latin typeface="Noto Sans CJK JP Regular" panose="020B0500000000000000" pitchFamily="34" charset="-128"/>
                <a:ea typeface="Noto Sans CJK JP Regular" panose="020B0500000000000000" pitchFamily="34" charset="-128"/>
                <a:cs typeface="Times New Roman" panose="02020603050405020304" pitchFamily="18" charset="0"/>
              </a:rPr>
              <a:t>焦点を当て</a:t>
            </a:r>
            <a:r>
              <a:rPr lang="ja-JP" altLang="ja-AU" sz="1800" kern="100">
                <a:effectLst/>
                <a:latin typeface="Noto Sans CJK JP Regular" panose="020B0500000000000000" pitchFamily="34" charset="-128"/>
                <a:ea typeface="Noto Sans CJK JP Regular" panose="020B0500000000000000" pitchFamily="34" charset="-128"/>
                <a:cs typeface="Times New Roman" panose="02020603050405020304" pitchFamily="18" charset="0"/>
              </a:rPr>
              <a:t>ましょう。 </a:t>
            </a:r>
            <a:endParaRPr lang="en-GB" altLang="ja-JP"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endParaRPr>
          </a:p>
          <a:p>
            <a:pPr>
              <a:lnSpc>
                <a:spcPct val="107000"/>
              </a:lnSpc>
              <a:spcAft>
                <a:spcPts val="800"/>
              </a:spcAft>
            </a:pPr>
            <a:endParaRPr lang="ja-AU" altLang="ja-AU"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ja-JP" altLang="ja-AU" sz="1800" kern="100">
                <a:effectLst/>
                <a:latin typeface="Noto Sans CJK JP Regular" panose="020B0500000000000000" pitchFamily="34" charset="-128"/>
                <a:ea typeface="Noto Sans CJK JP Regular" panose="020B0500000000000000" pitchFamily="34" charset="-128"/>
                <a:cs typeface="Times New Roman" panose="02020603050405020304" pitchFamily="18" charset="0"/>
              </a:rPr>
              <a:t>キャンペーンのメッセージの例：「</a:t>
            </a:r>
            <a:r>
              <a:rPr lang="ja-JP" altLang="ja-AU" sz="1800" i="1" kern="100">
                <a:effectLst/>
                <a:latin typeface="Noto Sans CJK JP Regular" panose="020B0500000000000000" pitchFamily="34" charset="-128"/>
                <a:ea typeface="Noto Sans CJK JP Regular" panose="020B0500000000000000" pitchFamily="34" charset="-128"/>
                <a:cs typeface="Times New Roman" panose="02020603050405020304" pitchFamily="18" charset="0"/>
              </a:rPr>
              <a:t>今すぐソロプチミストに入会し、女性と女児のエンパワーメントを推進する世界的運動に参加しましょう。ご自身のリーダーシップスキルを磨き、コミュニティに持続的な変化を起こし、世界各地で活躍する女性のネットワークを通じて意義のある繋がりを築きましょう。</a:t>
            </a:r>
            <a:r>
              <a:rPr lang="ja-JP" altLang="ja-AU" sz="1800" kern="100">
                <a:effectLst/>
                <a:latin typeface="Noto Sans CJK JP Regular" panose="020B0500000000000000" pitchFamily="34" charset="-128"/>
                <a:ea typeface="Noto Sans CJK JP Regular" panose="020B0500000000000000" pitchFamily="34" charset="-128"/>
                <a:cs typeface="Times New Roman" panose="02020603050405020304" pitchFamily="18" charset="0"/>
              </a:rPr>
              <a:t>」</a:t>
            </a:r>
            <a:endParaRPr lang="en-GB" altLang="ja-JP"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endParaRPr lang="ja-AU" altLang="ja-AU"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endParaRPr>
          </a:p>
          <a:p>
            <a:pPr>
              <a:lnSpc>
                <a:spcPct val="107000"/>
              </a:lnSpc>
              <a:spcAft>
                <a:spcPts val="800"/>
              </a:spcAft>
            </a:pPr>
            <a:r>
              <a:rPr lang="ja-JP" altLang="ja-AU" sz="1800" b="1" i="0" kern="100">
                <a:effectLst/>
                <a:latin typeface="Noto Sans CJK JP Black" panose="020B0500000000000000" pitchFamily="34" charset="-128"/>
                <a:ea typeface="Noto Sans CJK JP Black" panose="020B0500000000000000" pitchFamily="34" charset="-128"/>
                <a:cs typeface="Times New Roman" panose="02020603050405020304" pitchFamily="18" charset="0"/>
              </a:rPr>
              <a:t>ソーシャルメディアのキャンペーンなど、魅力的なコンテンツを作る：</a:t>
            </a:r>
            <a:r>
              <a:rPr lang="en-US" altLang="ja-AU"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rPr>
              <a:t>Instagram</a:t>
            </a:r>
            <a:r>
              <a:rPr lang="ja-JP" altLang="ja-AU" sz="1800" kern="100">
                <a:effectLst/>
                <a:latin typeface="Noto Sans CJK JP Regular" panose="020B0500000000000000" pitchFamily="34" charset="-128"/>
                <a:ea typeface="Noto Sans CJK JP Regular" panose="020B0500000000000000" pitchFamily="34" charset="-128"/>
                <a:cs typeface="Times New Roman" panose="02020603050405020304" pitchFamily="18" charset="0"/>
              </a:rPr>
              <a:t>、</a:t>
            </a:r>
            <a:r>
              <a:rPr lang="en-US" altLang="ja-AU"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rPr>
              <a:t>Facebook</a:t>
            </a:r>
            <a:r>
              <a:rPr lang="ja-JP" altLang="ja-AU" sz="1800" kern="100">
                <a:effectLst/>
                <a:latin typeface="Noto Sans CJK JP Regular" panose="020B0500000000000000" pitchFamily="34" charset="-128"/>
                <a:ea typeface="Noto Sans CJK JP Regular" panose="020B0500000000000000" pitchFamily="34" charset="-128"/>
                <a:cs typeface="Times New Roman" panose="02020603050405020304" pitchFamily="18" charset="0"/>
              </a:rPr>
              <a:t>、</a:t>
            </a:r>
            <a:r>
              <a:rPr lang="en-US" altLang="ja-AU"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rPr>
              <a:t>LinkedIn</a:t>
            </a:r>
            <a:r>
              <a:rPr lang="ja-JP" altLang="ja-AU" sz="1800" kern="100">
                <a:effectLst/>
                <a:latin typeface="Noto Sans CJK JP Regular" panose="020B0500000000000000" pitchFamily="34" charset="-128"/>
                <a:ea typeface="Noto Sans CJK JP Regular" panose="020B0500000000000000" pitchFamily="34" charset="-128"/>
                <a:cs typeface="Times New Roman" panose="02020603050405020304" pitchFamily="18" charset="0"/>
              </a:rPr>
              <a:t>、</a:t>
            </a:r>
            <a:r>
              <a:rPr lang="en-US" altLang="ja-AU"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rPr>
              <a:t>YouTube</a:t>
            </a:r>
            <a:r>
              <a:rPr lang="ja-JP" altLang="ja-AU" sz="1800" kern="100">
                <a:effectLst/>
                <a:latin typeface="Noto Sans CJK JP Regular" panose="020B0500000000000000" pitchFamily="34" charset="-128"/>
                <a:ea typeface="Noto Sans CJK JP Regular" panose="020B0500000000000000" pitchFamily="34" charset="-128"/>
                <a:cs typeface="Times New Roman" panose="02020603050405020304" pitchFamily="18" charset="0"/>
              </a:rPr>
              <a:t>、</a:t>
            </a:r>
            <a:r>
              <a:rPr lang="en-US" altLang="ja-AU"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rPr>
              <a:t>TikTok</a:t>
            </a:r>
            <a:r>
              <a:rPr lang="ja-JP" altLang="ja-AU" sz="1800" kern="100">
                <a:effectLst/>
                <a:latin typeface="Noto Sans CJK JP Regular" panose="020B0500000000000000" pitchFamily="34" charset="-128"/>
                <a:ea typeface="Noto Sans CJK JP Regular" panose="020B0500000000000000" pitchFamily="34" charset="-128"/>
                <a:cs typeface="Times New Roman" panose="02020603050405020304" pitchFamily="18" charset="0"/>
              </a:rPr>
              <a:t>などのプラットフォームを活用し、ストーリーや会員の声、舞台裏のシーンを紹介するコンテンツなどをシェアしましょう。実体験やソロプチミストが人生にもたらした影響について会員の方々に話してもらい、印象に残るビジュアルや動画を制作しましょう。加えて、メールキャンペーン、ウェブサイトやブログ用コンテンツ、チラシなどを制作することもご検討ください。</a:t>
            </a:r>
            <a:endParaRPr lang="en-GB" altLang="ja-JP"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endParaRPr>
          </a:p>
          <a:p>
            <a:pPr>
              <a:lnSpc>
                <a:spcPct val="107000"/>
              </a:lnSpc>
              <a:spcAft>
                <a:spcPts val="800"/>
              </a:spcAft>
            </a:pPr>
            <a:endParaRPr lang="ja-AU" altLang="ja-AU"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endParaRPr>
          </a:p>
          <a:p>
            <a:pPr>
              <a:lnSpc>
                <a:spcPct val="107000"/>
              </a:lnSpc>
              <a:spcAft>
                <a:spcPts val="800"/>
              </a:spcAft>
            </a:pPr>
            <a:r>
              <a:rPr lang="ja-JP" altLang="ja-AU" sz="1800" b="1" i="0" kern="100">
                <a:effectLst/>
                <a:latin typeface="Noto Sans CJK JP Black" panose="020B0500000000000000" pitchFamily="34" charset="-128"/>
                <a:ea typeface="Noto Sans CJK JP Black" panose="020B0500000000000000" pitchFamily="34" charset="-128"/>
                <a:cs typeface="Times New Roman" panose="02020603050405020304" pitchFamily="18" charset="0"/>
              </a:rPr>
              <a:t>コミュニティに関与してもらう：</a:t>
            </a:r>
            <a:r>
              <a:rPr lang="ja-JP" altLang="ja-AU" sz="1800" kern="100">
                <a:effectLst/>
                <a:latin typeface="Noto Sans CJK JP Regular" panose="020B0500000000000000" pitchFamily="34" charset="-128"/>
                <a:ea typeface="Noto Sans CJK JP Regular" panose="020B0500000000000000" pitchFamily="34" charset="-128"/>
                <a:cs typeface="Times New Roman" panose="02020603050405020304" pitchFamily="18" charset="0"/>
              </a:rPr>
              <a:t>地域の企業や店舗に支援を求めます。さらに、大学や教育機関、ソロプチミスト会員向けの特典を従業員に提供している職場にお勤めの場合は、お勤め先との連携も図りましょう。</a:t>
            </a:r>
            <a:endParaRPr lang="en-GB" altLang="ja-JP"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endParaRPr>
          </a:p>
          <a:p>
            <a:pPr>
              <a:lnSpc>
                <a:spcPct val="107000"/>
              </a:lnSpc>
              <a:spcAft>
                <a:spcPts val="800"/>
              </a:spcAft>
            </a:pPr>
            <a:endParaRPr lang="ja-AU" altLang="ja-AU"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endParaRPr>
          </a:p>
          <a:p>
            <a:pPr>
              <a:lnSpc>
                <a:spcPct val="107000"/>
              </a:lnSpc>
              <a:spcAft>
                <a:spcPts val="800"/>
              </a:spcAft>
            </a:pPr>
            <a:r>
              <a:rPr lang="ja-JP" altLang="ja-AU" sz="1800" b="1" i="0" kern="100">
                <a:effectLst/>
                <a:latin typeface="Noto Sans CJK JP Black" panose="020B0500000000000000" pitchFamily="34" charset="-128"/>
                <a:ea typeface="Noto Sans CJK JP Black" panose="020B0500000000000000" pitchFamily="34" charset="-128"/>
                <a:cs typeface="Times New Roman" panose="02020603050405020304" pitchFamily="18" charset="0"/>
              </a:rPr>
              <a:t>目に見える成果と影響を伝える：</a:t>
            </a:r>
            <a:r>
              <a:rPr lang="ja-JP" altLang="ja-AU" sz="1800" kern="100">
                <a:effectLst/>
                <a:latin typeface="Noto Sans CJK JP Regular" panose="020B0500000000000000" pitchFamily="34" charset="-128"/>
                <a:ea typeface="Noto Sans CJK JP Regular" panose="020B0500000000000000" pitchFamily="34" charset="-128"/>
                <a:cs typeface="Times New Roman" panose="02020603050405020304" pitchFamily="18" charset="0"/>
              </a:rPr>
              <a:t>「</a:t>
            </a:r>
            <a:r>
              <a:rPr lang="ja-JP" altLang="ja-AU" sz="1800" i="1" kern="100">
                <a:effectLst/>
                <a:latin typeface="Noto Sans CJK JP Regular" panose="020B0500000000000000" pitchFamily="34" charset="-128"/>
                <a:ea typeface="Noto Sans CJK JP Regular" panose="020B0500000000000000" pitchFamily="34" charset="-128"/>
                <a:cs typeface="Times New Roman" panose="02020603050405020304" pitchFamily="18" charset="0"/>
              </a:rPr>
              <a:t>夢を生きる賞</a:t>
            </a:r>
            <a:r>
              <a:rPr lang="ja-JP" altLang="ja-AU" sz="1800" kern="100">
                <a:effectLst/>
                <a:latin typeface="Noto Sans CJK JP Regular" panose="020B0500000000000000" pitchFamily="34" charset="-128"/>
                <a:ea typeface="Noto Sans CJK JP Regular" panose="020B0500000000000000" pitchFamily="34" charset="-128"/>
                <a:cs typeface="Times New Roman" panose="02020603050405020304" pitchFamily="18" charset="0"/>
              </a:rPr>
              <a:t>」および「</a:t>
            </a:r>
            <a:r>
              <a:rPr lang="ja-JP" altLang="ja-AU" sz="1800" i="1" kern="100">
                <a:effectLst/>
                <a:latin typeface="Noto Sans CJK JP Regular" panose="020B0500000000000000" pitchFamily="34" charset="-128"/>
                <a:ea typeface="Noto Sans CJK JP Regular" panose="020B0500000000000000" pitchFamily="34" charset="-128"/>
                <a:cs typeface="Times New Roman" panose="02020603050405020304" pitchFamily="18" charset="0"/>
              </a:rPr>
              <a:t>夢を拓く</a:t>
            </a:r>
            <a:r>
              <a:rPr lang="ja-JP" altLang="ja-AU" sz="1800" kern="100">
                <a:effectLst/>
                <a:latin typeface="Noto Sans CJK JP Regular" panose="020B0500000000000000" pitchFamily="34" charset="-128"/>
                <a:ea typeface="Noto Sans CJK JP Regular" panose="020B0500000000000000" pitchFamily="34" charset="-128"/>
                <a:cs typeface="Times New Roman" panose="02020603050405020304" pitchFamily="18" charset="0"/>
              </a:rPr>
              <a:t>」などソロプチミストのプログラムによるサクセスストーリーをシェアし、当団体が女性と女児の暮らしにもたらす実際的な影響を示しましょう。授与された賞金の総額や地域で実践したプロジェクトの件数など、ソロプチミストがこれまでに支援してきた女性と女児の人数を示す統計を提供しましょう。すべてのコミュニケーション（入会手続き、イベントへの参加、ニュースレターの配信登録など）に、次に実行すべき手順を明確に記載するようにしてください。</a:t>
            </a:r>
            <a:endParaRPr lang="en-GB" altLang="ja-JP"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endParaRPr>
          </a:p>
          <a:p>
            <a:pPr>
              <a:lnSpc>
                <a:spcPct val="107000"/>
              </a:lnSpc>
              <a:spcAft>
                <a:spcPts val="800"/>
              </a:spcAft>
            </a:pPr>
            <a:endParaRPr lang="ja-AU" altLang="ja-AU"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endParaRPr>
          </a:p>
          <a:p>
            <a:pPr>
              <a:lnSpc>
                <a:spcPct val="107000"/>
              </a:lnSpc>
              <a:spcAft>
                <a:spcPts val="800"/>
              </a:spcAft>
            </a:pPr>
            <a:r>
              <a:rPr lang="ja-JP" altLang="ja-AU" sz="1800" b="1" i="0" kern="100">
                <a:effectLst/>
                <a:latin typeface="Noto Sans CJK JP Black" panose="020B0500000000000000" pitchFamily="34" charset="-128"/>
                <a:ea typeface="Noto Sans CJK JP Black" panose="020B0500000000000000" pitchFamily="34" charset="-128"/>
                <a:cs typeface="Times New Roman" panose="02020603050405020304" pitchFamily="18" charset="0"/>
              </a:rPr>
              <a:t>イベントと活動の計画を立てる：</a:t>
            </a:r>
            <a:r>
              <a:rPr lang="ja-JP" altLang="ja-AU" sz="1800" kern="100">
                <a:effectLst/>
                <a:latin typeface="Noto Sans CJK JP Regular" panose="020B0500000000000000" pitchFamily="34" charset="-128"/>
                <a:ea typeface="Noto Sans CJK JP Regular" panose="020B0500000000000000" pitchFamily="34" charset="-128"/>
                <a:cs typeface="Times New Roman" panose="02020603050405020304" pitchFamily="18" charset="0"/>
              </a:rPr>
              <a:t>イベントの機会を通じてソロプチミストについて知ってもらうことで、新規会員の入会を推進できます。見学や情報セッション、ボランティアや社会奉仕の日、リーダーシップやエンパワーメントに関するワークショップなどが、イベントの例として挙げられます。</a:t>
            </a:r>
            <a:br>
              <a:rPr lang="en-US" altLang="ja-AU"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rPr>
            </a:br>
            <a:br>
              <a:rPr lang="en-US" altLang="ja-AU"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rPr>
            </a:br>
            <a:r>
              <a:rPr lang="ja-JP" altLang="ja-AU" sz="1800" b="1" i="0" kern="100">
                <a:effectLst/>
                <a:latin typeface="Noto Sans CJK JP Black" panose="020B0500000000000000" pitchFamily="34" charset="-128"/>
                <a:ea typeface="Noto Sans CJK JP Black" panose="020B0500000000000000" pitchFamily="34" charset="-128"/>
                <a:cs typeface="Times New Roman" panose="02020603050405020304" pitchFamily="18" charset="0"/>
              </a:rPr>
              <a:t>まとめ：</a:t>
            </a:r>
            <a:r>
              <a:rPr lang="ja-JP" altLang="ja-AU" sz="1800" kern="100">
                <a:effectLst/>
                <a:latin typeface="Noto Sans CJK JP Regular" panose="020B0500000000000000" pitchFamily="34" charset="-128"/>
                <a:ea typeface="Noto Sans CJK JP Regular" panose="020B0500000000000000" pitchFamily="34" charset="-128"/>
                <a:cs typeface="Times New Roman" panose="02020603050405020304" pitchFamily="18" charset="0"/>
              </a:rPr>
              <a:t>ソロプチミストにとって効果的なメンバーシップ・キャンペーンを構築するには、当組織の価値、そして会員候補の方々の具体的なニーズを理解することが必要となります。説得力のあるメッセージの作成、インセンティブの提供、的を絞った働きかけ、エンゲージメントへの注力などを実行することで、女性と女児のエンパワーメントや世界に良い影響を与える活動に強い関心を持つ会員を惹きつけ、維持することができます。</a:t>
            </a:r>
            <a:endParaRPr lang="ja-AU" altLang="ja-AU" sz="1800" kern="100" dirty="0">
              <a:effectLst/>
              <a:latin typeface="Noto Sans CJK JP Regular" panose="020B0500000000000000" pitchFamily="34" charset="-128"/>
              <a:ea typeface="Noto Sans CJK JP Regular" panose="020B0500000000000000" pitchFamily="34" charset="-128"/>
              <a:cs typeface="Times New Roman" panose="02020603050405020304" pitchFamily="18" charset="0"/>
            </a:endParaRPr>
          </a:p>
          <a:p>
            <a:endParaRPr lang="en-US" dirty="0">
              <a:latin typeface="Noto Sans CJK JP Regular" panose="020B0500000000000000" pitchFamily="34" charset="-128"/>
              <a:ea typeface="Noto Sans CJK JP Regular" panose="020B0500000000000000" pitchFamily="34" charset="-128"/>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5</a:t>
            </a:fld>
            <a:endParaRPr lang="en-US"/>
          </a:p>
        </p:txBody>
      </p:sp>
    </p:spTree>
    <p:extLst>
      <p:ext uri="{BB962C8B-B14F-4D97-AF65-F5344CB8AC3E}">
        <p14:creationId xmlns:p14="http://schemas.microsoft.com/office/powerpoint/2010/main" val="2364724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3AB22-AD08-7200-5CA5-5D8B5477E6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A144C9-85E2-AC18-08CC-DDBF583B4F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64D065-8838-A157-9B13-38A72D10E3CD}"/>
              </a:ext>
            </a:extLst>
          </p:cNvPr>
          <p:cNvSpPr>
            <a:spLocks noGrp="1"/>
          </p:cNvSpPr>
          <p:nvPr>
            <p:ph type="body" idx="1"/>
          </p:nvPr>
        </p:nvSpPr>
        <p:spPr/>
        <p:txBody>
          <a:bodyPr/>
          <a:lstStyle/>
          <a:p>
            <a:pPr>
              <a:lnSpc>
                <a:spcPct val="107000"/>
              </a:lnSpc>
              <a:spcAft>
                <a:spcPts val="800"/>
              </a:spcAft>
            </a:pPr>
            <a:r>
              <a:rPr lang="ja-JP" altLang="ja-AU" sz="1800" kern="100" dirty="0">
                <a:effectLst/>
                <a:latin typeface="Aptos" panose="020B0004020202020204" pitchFamily="34" charset="0"/>
                <a:ea typeface="Malgun Gothic" panose="020B0503020000020004" pitchFamily="34" charset="-127"/>
                <a:cs typeface="Times New Roman" panose="02020603050405020304" pitchFamily="18" charset="0"/>
              </a:rPr>
              <a:t>テックトーク（</a:t>
            </a:r>
            <a:r>
              <a:rPr lang="en-US" altLang="ja-AU" sz="1800" kern="100" dirty="0">
                <a:effectLst/>
                <a:latin typeface="Aptos" panose="020B0004020202020204" pitchFamily="34" charset="0"/>
                <a:ea typeface="Malgun Gothic" panose="020B0503020000020004" pitchFamily="34" charset="-127"/>
                <a:cs typeface="Times New Roman" panose="02020603050405020304" pitchFamily="18" charset="0"/>
              </a:rPr>
              <a:t>#</a:t>
            </a:r>
            <a:r>
              <a:rPr lang="en-US" altLang="ja-AU" sz="1800" kern="100" dirty="0" err="1">
                <a:effectLst/>
                <a:latin typeface="Aptos" panose="020B0004020202020204" pitchFamily="34" charset="0"/>
                <a:ea typeface="Malgun Gothic" panose="020B0503020000020004" pitchFamily="34" charset="-127"/>
                <a:cs typeface="Times New Roman" panose="02020603050405020304" pitchFamily="18" charset="0"/>
              </a:rPr>
              <a:t>TechTalks</a:t>
            </a:r>
            <a:r>
              <a:rPr lang="ja-JP" altLang="ja-AU" sz="1800" kern="100" dirty="0">
                <a:effectLst/>
                <a:latin typeface="Aptos" panose="020B0004020202020204" pitchFamily="34" charset="0"/>
                <a:ea typeface="Malgun Gothic" panose="020B0503020000020004" pitchFamily="34" charset="-127"/>
                <a:cs typeface="Times New Roman" panose="02020603050405020304" pitchFamily="18" charset="0"/>
              </a:rPr>
              <a:t>）の学習ハブにアクセスし、</a:t>
            </a:r>
            <a:r>
              <a:rPr lang="en-US" altLang="ja-AU" sz="1800" kern="100" dirty="0">
                <a:effectLst/>
                <a:latin typeface="Aptos" panose="020B0004020202020204" pitchFamily="34" charset="0"/>
                <a:ea typeface="Malgun Gothic" panose="020B0503020000020004" pitchFamily="34" charset="-127"/>
                <a:cs typeface="Times New Roman" panose="02020603050405020304" pitchFamily="18" charset="0"/>
              </a:rPr>
              <a:t>SIA</a:t>
            </a:r>
            <a:r>
              <a:rPr lang="ja-JP" altLang="ja-AU" sz="1800" kern="100">
                <a:effectLst/>
                <a:latin typeface="Aptos" panose="020B0004020202020204" pitchFamily="34" charset="0"/>
                <a:ea typeface="Malgun Gothic" panose="020B0503020000020004" pitchFamily="34" charset="-127"/>
                <a:cs typeface="Times New Roman" panose="02020603050405020304" pitchFamily="18" charset="0"/>
              </a:rPr>
              <a:t>の技術変革の進捗を把握しましょう。 </a:t>
            </a:r>
            <a:endParaRPr lang="en-GB" altLang="ja-JP" sz="1800" kern="100" dirty="0">
              <a:effectLst/>
              <a:latin typeface="Aptos" panose="020B0004020202020204" pitchFamily="34" charset="0"/>
              <a:ea typeface="Malgun Gothic" panose="020B0503020000020004" pitchFamily="34" charset="-127"/>
              <a:cs typeface="Times New Roman" panose="02020603050405020304" pitchFamily="18" charset="0"/>
            </a:endParaRPr>
          </a:p>
          <a:p>
            <a:pPr>
              <a:lnSpc>
                <a:spcPct val="107000"/>
              </a:lnSpc>
              <a:spcAft>
                <a:spcPts val="800"/>
              </a:spcAft>
            </a:pPr>
            <a:endParaRPr lang="ja-AU" altLang="ja-AU" sz="1800" kern="100" dirty="0">
              <a:effectLst/>
              <a:latin typeface="Aptos" panose="020B0004020202020204" pitchFamily="34" charset="0"/>
              <a:ea typeface="Malgun Gothic" panose="020B0503020000020004" pitchFamily="34" charset="-127"/>
              <a:cs typeface="Times New Roman" panose="02020603050405020304" pitchFamily="18" charset="0"/>
            </a:endParaRPr>
          </a:p>
          <a:p>
            <a:pPr>
              <a:lnSpc>
                <a:spcPct val="107000"/>
              </a:lnSpc>
              <a:spcAft>
                <a:spcPts val="800"/>
              </a:spcAft>
            </a:pPr>
            <a:r>
              <a:rPr lang="ja-JP" altLang="ja-AU" sz="1800" kern="100" dirty="0">
                <a:effectLst/>
                <a:latin typeface="Aptos" panose="020B0004020202020204" pitchFamily="34" charset="0"/>
                <a:ea typeface="Malgun Gothic" panose="020B0503020000020004" pitchFamily="34" charset="-127"/>
                <a:cs typeface="Times New Roman" panose="02020603050405020304" pitchFamily="18" charset="0"/>
              </a:rPr>
              <a:t>変化や新しい技術に共に適応していく過程で役立つ「よくある質問」、「動画デモ」、「ハウツーガイド」をご用意しています。</a:t>
            </a:r>
            <a:endParaRPr lang="en-GB" altLang="ja-JP" sz="1800" kern="100" dirty="0">
              <a:effectLst/>
              <a:latin typeface="Aptos" panose="020B0004020202020204" pitchFamily="34" charset="0"/>
              <a:ea typeface="Malgun Gothic" panose="020B0503020000020004" pitchFamily="34" charset="-127"/>
              <a:cs typeface="Times New Roman" panose="02020603050405020304" pitchFamily="18" charset="0"/>
            </a:endParaRPr>
          </a:p>
          <a:p>
            <a:pPr>
              <a:lnSpc>
                <a:spcPct val="107000"/>
              </a:lnSpc>
              <a:spcAft>
                <a:spcPts val="800"/>
              </a:spcAft>
            </a:pPr>
            <a:endParaRPr lang="ja-AU" altLang="ja-AU" sz="1800" kern="100" dirty="0">
              <a:effectLst/>
              <a:latin typeface="Aptos" panose="020B0004020202020204" pitchFamily="34" charset="0"/>
              <a:ea typeface="Malgun Gothic" panose="020B0503020000020004" pitchFamily="34" charset="-127"/>
              <a:cs typeface="Times New Roman" panose="02020603050405020304" pitchFamily="18" charset="0"/>
            </a:endParaRPr>
          </a:p>
          <a:p>
            <a:pPr>
              <a:lnSpc>
                <a:spcPct val="107000"/>
              </a:lnSpc>
              <a:spcAft>
                <a:spcPts val="800"/>
              </a:spcAft>
            </a:pPr>
            <a:r>
              <a:rPr lang="en-US" altLang="ja-AU" sz="1800" kern="100" dirty="0">
                <a:effectLst/>
                <a:latin typeface="Aptos" panose="020B0004020202020204" pitchFamily="34" charset="0"/>
                <a:ea typeface="Malgun Gothic" panose="020B0503020000020004" pitchFamily="34" charset="-127"/>
                <a:cs typeface="Times New Roman" panose="02020603050405020304" pitchFamily="18" charset="0"/>
              </a:rPr>
              <a:t>QR</a:t>
            </a:r>
            <a:r>
              <a:rPr lang="ja-JP" altLang="ja-AU" sz="1800" kern="100" dirty="0">
                <a:effectLst/>
                <a:latin typeface="Aptos" panose="020B0004020202020204" pitchFamily="34" charset="0"/>
                <a:ea typeface="Malgun Gothic" panose="020B0503020000020004" pitchFamily="34" charset="-127"/>
                <a:cs typeface="Times New Roman" panose="02020603050405020304" pitchFamily="18" charset="0"/>
              </a:rPr>
              <a:t>コードにカメラをかざすと、</a:t>
            </a:r>
            <a:r>
              <a:rPr lang="en-US" altLang="ja-AU" sz="1800" kern="100" dirty="0">
                <a:effectLst/>
                <a:latin typeface="Aptos" panose="020B0004020202020204" pitchFamily="34" charset="0"/>
                <a:ea typeface="Malgun Gothic" panose="020B0503020000020004" pitchFamily="34" charset="-127"/>
                <a:cs typeface="Times New Roman" panose="02020603050405020304" pitchFamily="18" charset="0"/>
              </a:rPr>
              <a:t>SIA</a:t>
            </a:r>
            <a:r>
              <a:rPr lang="ja-JP" altLang="ja-AU" sz="1800" kern="100" dirty="0">
                <a:effectLst/>
                <a:latin typeface="Aptos" panose="020B0004020202020204" pitchFamily="34" charset="0"/>
                <a:ea typeface="Malgun Gothic" panose="020B0503020000020004" pitchFamily="34" charset="-127"/>
                <a:cs typeface="Times New Roman" panose="02020603050405020304" pitchFamily="18" charset="0"/>
              </a:rPr>
              <a:t>ポータルの情報ページに直接アクセスできます。（</a:t>
            </a:r>
            <a:r>
              <a:rPr lang="ja-JP" altLang="ja-AU" sz="1800" b="1" i="1" kern="100" dirty="0">
                <a:effectLst/>
                <a:latin typeface="Noto Sans CJK JP Black" panose="020B0500000000000000" pitchFamily="34" charset="-128"/>
                <a:ea typeface="Noto Sans CJK JP Black" panose="020B0500000000000000" pitchFamily="34" charset="-128"/>
                <a:cs typeface="Times New Roman" panose="02020603050405020304" pitchFamily="18" charset="0"/>
              </a:rPr>
              <a:t>メンバーシップ部門地域委員長向け：</a:t>
            </a:r>
            <a:r>
              <a:rPr lang="ja-JP" altLang="ja-AU" sz="1800" i="1" kern="100" dirty="0">
                <a:effectLst/>
                <a:latin typeface="Aptos" panose="020B0004020202020204" pitchFamily="34" charset="0"/>
                <a:ea typeface="Malgun Gothic" panose="020B0503020000020004" pitchFamily="34" charset="-127"/>
                <a:cs typeface="Times New Roman" panose="02020603050405020304" pitchFamily="18" charset="0"/>
              </a:rPr>
              <a:t>時間に余裕がある場合は、カメラで</a:t>
            </a:r>
            <a:r>
              <a:rPr lang="en-US" altLang="ja-AU" sz="1800" i="1" kern="100" dirty="0">
                <a:effectLst/>
                <a:latin typeface="Aptos" panose="020B0004020202020204" pitchFamily="34" charset="0"/>
                <a:ea typeface="Malgun Gothic" panose="020B0503020000020004" pitchFamily="34" charset="-127"/>
                <a:cs typeface="Times New Roman" panose="02020603050405020304" pitchFamily="18" charset="0"/>
              </a:rPr>
              <a:t>QR</a:t>
            </a:r>
            <a:r>
              <a:rPr lang="ja-JP" altLang="ja-AU" sz="1800" i="1" kern="100" dirty="0">
                <a:effectLst/>
                <a:latin typeface="Aptos" panose="020B0004020202020204" pitchFamily="34" charset="0"/>
                <a:ea typeface="Malgun Gothic" panose="020B0503020000020004" pitchFamily="34" charset="-127"/>
                <a:cs typeface="Times New Roman" panose="02020603050405020304" pitchFamily="18" charset="0"/>
              </a:rPr>
              <a:t>コードを読み取りページにアクセスするよう会員に指示してください。</a:t>
            </a:r>
            <a:r>
              <a:rPr lang="ja-JP" altLang="ja-AU" sz="1800" kern="100" dirty="0">
                <a:effectLst/>
                <a:latin typeface="Aptos" panose="020B0004020202020204" pitchFamily="34" charset="0"/>
                <a:ea typeface="Malgun Gothic" panose="020B0503020000020004" pitchFamily="34" charset="-127"/>
                <a:cs typeface="Times New Roman" panose="02020603050405020304" pitchFamily="18" charset="0"/>
              </a:rPr>
              <a:t>）</a:t>
            </a:r>
            <a:endParaRPr lang="ja-AU" altLang="ja-AU" sz="1800" kern="100" dirty="0">
              <a:effectLst/>
              <a:latin typeface="Aptos" panose="020B0004020202020204" pitchFamily="34" charset="0"/>
              <a:ea typeface="Malgun Gothic" panose="020B0503020000020004" pitchFamily="34" charset="-127"/>
              <a:cs typeface="Times New Roman" panose="02020603050405020304" pitchFamily="18" charset="0"/>
            </a:endParaRPr>
          </a:p>
        </p:txBody>
      </p:sp>
      <p:sp>
        <p:nvSpPr>
          <p:cNvPr id="4" name="Slide Number Placeholder 3">
            <a:extLst>
              <a:ext uri="{FF2B5EF4-FFF2-40B4-BE49-F238E27FC236}">
                <a16:creationId xmlns:a16="http://schemas.microsoft.com/office/drawing/2014/main" id="{F0E233D3-411A-D364-4504-BCD12F91C3EC}"/>
              </a:ext>
            </a:extLst>
          </p:cNvPr>
          <p:cNvSpPr>
            <a:spLocks noGrp="1"/>
          </p:cNvSpPr>
          <p:nvPr>
            <p:ph type="sldNum" sz="quarter" idx="5"/>
          </p:nvPr>
        </p:nvSpPr>
        <p:spPr/>
        <p:txBody>
          <a:bodyPr/>
          <a:lstStyle/>
          <a:p>
            <a:fld id="{F71108A7-A47F-CD43-94C8-4F2460747BCD}" type="slidenum">
              <a:rPr lang="en-US" smtClean="0"/>
              <a:t>6</a:t>
            </a:fld>
            <a:endParaRPr lang="en-US"/>
          </a:p>
        </p:txBody>
      </p:sp>
    </p:spTree>
    <p:extLst>
      <p:ext uri="{BB962C8B-B14F-4D97-AF65-F5344CB8AC3E}">
        <p14:creationId xmlns:p14="http://schemas.microsoft.com/office/powerpoint/2010/main" val="6497841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a:t>お時間をいただきありがとうございました。ご質問がある場合は、私または</a:t>
            </a:r>
            <a:r>
              <a:rPr lang="en-US" altLang="ja-AU" dirty="0"/>
              <a:t>SIA</a:t>
            </a:r>
            <a:r>
              <a:rPr lang="ja-JP" altLang="en-US"/>
              <a:t>本部までお問い合わせください。</a:t>
            </a:r>
          </a:p>
        </p:txBody>
      </p:sp>
      <p:sp>
        <p:nvSpPr>
          <p:cNvPr id="4" name="Slide Number Placeholder 3"/>
          <p:cNvSpPr>
            <a:spLocks noGrp="1"/>
          </p:cNvSpPr>
          <p:nvPr>
            <p:ph type="sldNum" sz="quarter" idx="5"/>
          </p:nvPr>
        </p:nvSpPr>
        <p:spPr/>
        <p:txBody>
          <a:bodyPr/>
          <a:lstStyle/>
          <a:p>
            <a:fld id="{F71108A7-A47F-CD43-94C8-4F2460747BCD}" type="slidenum">
              <a:rPr lang="en-US" smtClean="0"/>
              <a:t>7</a:t>
            </a:fld>
            <a:endParaRPr lang="en-US"/>
          </a:p>
        </p:txBody>
      </p:sp>
    </p:spTree>
    <p:extLst>
      <p:ext uri="{BB962C8B-B14F-4D97-AF65-F5344CB8AC3E}">
        <p14:creationId xmlns:p14="http://schemas.microsoft.com/office/powerpoint/2010/main" val="16553713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4.png"/><Relationship Id="rId4" Type="http://schemas.openxmlformats.org/officeDocument/2006/relationships/image" Target="../media/image2.sv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sv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2.sv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svg"/></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4.jpeg"/><Relationship Id="rId7" Type="http://schemas.openxmlformats.org/officeDocument/2006/relationships/image" Target="../media/image2.sv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16.sv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68574"/>
        </a:solidFill>
        <a:effectLst/>
      </p:bgPr>
    </p:bg>
    <p:spTree>
      <p:nvGrpSpPr>
        <p:cNvPr id="1" name=""/>
        <p:cNvGrpSpPr/>
        <p:nvPr/>
      </p:nvGrpSpPr>
      <p:grpSpPr>
        <a:xfrm>
          <a:off x="0" y="0"/>
          <a:ext cx="0" cy="0"/>
          <a:chOff x="0" y="0"/>
          <a:chExt cx="0" cy="0"/>
        </a:xfrm>
      </p:grpSpPr>
      <p:grpSp>
        <p:nvGrpSpPr>
          <p:cNvPr id="2" name="Group 2"/>
          <p:cNvGrpSpPr/>
          <p:nvPr/>
        </p:nvGrpSpPr>
        <p:grpSpPr>
          <a:xfrm>
            <a:off x="0" y="-16686"/>
            <a:ext cx="18288000" cy="3445686"/>
            <a:chOff x="0" y="0"/>
            <a:chExt cx="4816593" cy="907506"/>
          </a:xfrm>
        </p:grpSpPr>
        <p:sp>
          <p:nvSpPr>
            <p:cNvPr id="3" name="Freeform 3"/>
            <p:cNvSpPr/>
            <p:nvPr/>
          </p:nvSpPr>
          <p:spPr>
            <a:xfrm>
              <a:off x="0" y="0"/>
              <a:ext cx="4816592" cy="907506"/>
            </a:xfrm>
            <a:custGeom>
              <a:avLst/>
              <a:gdLst/>
              <a:ahLst/>
              <a:cxnLst/>
              <a:rect l="l" t="t" r="r" b="b"/>
              <a:pathLst>
                <a:path w="4816592" h="907506">
                  <a:moveTo>
                    <a:pt x="0" y="0"/>
                  </a:moveTo>
                  <a:lnTo>
                    <a:pt x="4816592" y="0"/>
                  </a:lnTo>
                  <a:lnTo>
                    <a:pt x="4816592" y="907506"/>
                  </a:lnTo>
                  <a:lnTo>
                    <a:pt x="0" y="907506"/>
                  </a:lnTo>
                  <a:close/>
                </a:path>
              </a:pathLst>
            </a:custGeom>
            <a:solidFill>
              <a:srgbClr val="293374"/>
            </a:solidFill>
          </p:spPr>
          <p:txBody>
            <a:bodyPr/>
            <a:lstStyle/>
            <a:p>
              <a:endParaRPr lang="ja"/>
            </a:p>
          </p:txBody>
        </p:sp>
        <p:sp>
          <p:nvSpPr>
            <p:cNvPr id="4" name="TextBox 4"/>
            <p:cNvSpPr txBox="1"/>
            <p:nvPr/>
          </p:nvSpPr>
          <p:spPr>
            <a:xfrm>
              <a:off x="0" y="-47625"/>
              <a:ext cx="4816593" cy="955131"/>
            </a:xfrm>
            <a:prstGeom prst="rect">
              <a:avLst/>
            </a:prstGeom>
          </p:spPr>
          <p:txBody>
            <a:bodyPr lIns="50800" tIns="50800" rIns="50800" bIns="50800" rtlCol="0" anchor="ctr"/>
            <a:lstStyle/>
            <a:p>
              <a:pPr algn="ctr" rtl="0">
                <a:lnSpc>
                  <a:spcPts val="2100"/>
                </a:lnSpc>
              </a:pPr>
              <a:endParaRPr/>
            </a:p>
          </p:txBody>
        </p:sp>
      </p:grpSp>
      <p:grpSp>
        <p:nvGrpSpPr>
          <p:cNvPr id="5" name="Group 5"/>
          <p:cNvGrpSpPr/>
          <p:nvPr/>
        </p:nvGrpSpPr>
        <p:grpSpPr>
          <a:xfrm>
            <a:off x="-705190" y="1409077"/>
            <a:ext cx="13301422" cy="9459745"/>
            <a:chOff x="0" y="0"/>
            <a:chExt cx="3503255" cy="2491456"/>
          </a:xfrm>
        </p:grpSpPr>
        <p:sp>
          <p:nvSpPr>
            <p:cNvPr id="6" name="Freeform 6"/>
            <p:cNvSpPr/>
            <p:nvPr/>
          </p:nvSpPr>
          <p:spPr>
            <a:xfrm>
              <a:off x="0" y="0"/>
              <a:ext cx="3503255"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F5EFEB"/>
            </a:solidFill>
          </p:spPr>
          <p:txBody>
            <a:bodyPr/>
            <a:lstStyle/>
            <a:p>
              <a:endParaRPr lang="ja"/>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rtl="0">
                <a:lnSpc>
                  <a:spcPts val="2100"/>
                </a:lnSpc>
              </a:pPr>
              <a:endParaRPr/>
            </a:p>
          </p:txBody>
        </p:sp>
      </p:grpSp>
      <p:sp>
        <p:nvSpPr>
          <p:cNvPr id="11" name="Freeform 11"/>
          <p:cNvSpPr/>
          <p:nvPr/>
        </p:nvSpPr>
        <p:spPr>
          <a:xfrm>
            <a:off x="1219200" y="8160712"/>
            <a:ext cx="1059983" cy="468320"/>
          </a:xfrm>
          <a:custGeom>
            <a:avLst/>
            <a:gdLst/>
            <a:ahLst/>
            <a:cxnLst/>
            <a:rect l="l" t="t" r="r" b="b"/>
            <a:pathLst>
              <a:path w="1059983" h="468320">
                <a:moveTo>
                  <a:pt x="0" y="0"/>
                </a:moveTo>
                <a:lnTo>
                  <a:pt x="1059983" y="0"/>
                </a:lnTo>
                <a:lnTo>
                  <a:pt x="1059983" y="468319"/>
                </a:lnTo>
                <a:lnTo>
                  <a:pt x="0" y="468319"/>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ja"/>
          </a:p>
        </p:txBody>
      </p:sp>
      <p:sp>
        <p:nvSpPr>
          <p:cNvPr id="12" name="Freeform 12"/>
          <p:cNvSpPr/>
          <p:nvPr/>
        </p:nvSpPr>
        <p:spPr>
          <a:xfrm>
            <a:off x="15054791" y="404740"/>
            <a:ext cx="2204509" cy="1761937"/>
          </a:xfrm>
          <a:custGeom>
            <a:avLst/>
            <a:gdLst/>
            <a:ahLst/>
            <a:cxnLst/>
            <a:rect l="l" t="t" r="r" b="b"/>
            <a:pathLst>
              <a:path w="2204509" h="1761937">
                <a:moveTo>
                  <a:pt x="0" y="0"/>
                </a:moveTo>
                <a:lnTo>
                  <a:pt x="2204509" y="0"/>
                </a:lnTo>
                <a:lnTo>
                  <a:pt x="2204509" y="1761937"/>
                </a:lnTo>
                <a:lnTo>
                  <a:pt x="0" y="1761937"/>
                </a:lnTo>
                <a:lnTo>
                  <a:pt x="0" y="0"/>
                </a:lnTo>
                <a:close/>
              </a:path>
            </a:pathLst>
          </a:custGeom>
          <a:blipFill>
            <a:blip r:embed="rId5"/>
            <a:stretch>
              <a:fillRect/>
            </a:stretch>
          </a:blipFill>
        </p:spPr>
        <p:txBody>
          <a:bodyPr/>
          <a:lstStyle/>
          <a:p>
            <a:endParaRPr lang="ja"/>
          </a:p>
        </p:txBody>
      </p:sp>
      <p:sp>
        <p:nvSpPr>
          <p:cNvPr id="13" name="TextBox 13"/>
          <p:cNvSpPr txBox="1"/>
          <p:nvPr/>
        </p:nvSpPr>
        <p:spPr>
          <a:xfrm>
            <a:off x="1180490" y="2214349"/>
            <a:ext cx="9553466" cy="5693866"/>
          </a:xfrm>
          <a:prstGeom prst="rect">
            <a:avLst/>
          </a:prstGeom>
        </p:spPr>
        <p:txBody>
          <a:bodyPr wrap="square" lIns="0" tIns="0" rIns="0" bIns="0" rtlCol="0" anchor="t">
            <a:spAutoFit/>
          </a:bodyPr>
          <a:lstStyle/>
          <a:p>
            <a:pPr marL="0" lvl="0" indent="0" algn="l" rtl="0">
              <a:lnSpc>
                <a:spcPts val="11149"/>
              </a:lnSpc>
            </a:pPr>
            <a:r>
              <a:rPr lang="ja" sz="10500" b="1" u="none" baseline="0" dirty="0">
                <a:solidFill>
                  <a:srgbClr val="253572"/>
                </a:solidFill>
                <a:latin typeface="Noto Sans CJK JP Bold" panose="020B0500000000000000" pitchFamily="34" charset="-128"/>
                <a:ea typeface="Noto Sans CJK JP Bold" panose="020B0500000000000000" pitchFamily="34" charset="-128"/>
                <a:cs typeface="Effra 1"/>
              </a:rPr>
              <a:t>会員数の</a:t>
            </a:r>
            <a:br>
              <a:rPr lang="en-GB" altLang="ja" sz="10500" b="1" u="none" baseline="0" dirty="0">
                <a:solidFill>
                  <a:srgbClr val="253572"/>
                </a:solidFill>
                <a:latin typeface="Noto Sans CJK JP Bold" panose="020B0500000000000000" pitchFamily="34" charset="-128"/>
                <a:ea typeface="Noto Sans CJK JP Bold" panose="020B0500000000000000" pitchFamily="34" charset="-128"/>
                <a:cs typeface="Effra 1"/>
              </a:rPr>
            </a:br>
            <a:r>
              <a:rPr lang="ja" sz="10500" b="1" u="none" baseline="0" dirty="0">
                <a:solidFill>
                  <a:srgbClr val="253572"/>
                </a:solidFill>
                <a:latin typeface="Noto Sans CJK JP Bold" panose="020B0500000000000000" pitchFamily="34" charset="-128"/>
                <a:ea typeface="Noto Sans CJK JP Bold" panose="020B0500000000000000" pitchFamily="34" charset="-128"/>
                <a:cs typeface="Effra 1"/>
              </a:rPr>
              <a:t>大幅な減少に</a:t>
            </a:r>
            <a:br>
              <a:rPr lang="en-GB" altLang="ja" sz="10500" b="1" u="none" baseline="0" dirty="0">
                <a:solidFill>
                  <a:srgbClr val="253572"/>
                </a:solidFill>
                <a:latin typeface="Noto Sans CJK JP Bold" panose="020B0500000000000000" pitchFamily="34" charset="-128"/>
                <a:ea typeface="Noto Sans CJK JP Bold" panose="020B0500000000000000" pitchFamily="34" charset="-128"/>
                <a:cs typeface="Effra 1"/>
              </a:rPr>
            </a:br>
            <a:r>
              <a:rPr lang="ja" sz="10500" b="1" u="none" baseline="0" dirty="0">
                <a:solidFill>
                  <a:srgbClr val="253572"/>
                </a:solidFill>
                <a:latin typeface="Noto Sans CJK JP Bold" panose="020B0500000000000000" pitchFamily="34" charset="-128"/>
                <a:ea typeface="Noto Sans CJK JP Bold" panose="020B0500000000000000" pitchFamily="34" charset="-128"/>
                <a:cs typeface="Effra 1"/>
              </a:rPr>
              <a:t>対する</a:t>
            </a:r>
            <a:br>
              <a:rPr lang="en-GB" altLang="ja" sz="10500" b="1" u="none" baseline="0" dirty="0">
                <a:solidFill>
                  <a:srgbClr val="253572"/>
                </a:solidFill>
                <a:latin typeface="Noto Sans CJK JP Bold" panose="020B0500000000000000" pitchFamily="34" charset="-128"/>
                <a:ea typeface="Noto Sans CJK JP Bold" panose="020B0500000000000000" pitchFamily="34" charset="-128"/>
                <a:cs typeface="Effra 1"/>
              </a:rPr>
            </a:br>
            <a:r>
              <a:rPr lang="ja" sz="10500" b="1" u="none" baseline="0" dirty="0">
                <a:solidFill>
                  <a:srgbClr val="253572"/>
                </a:solidFill>
                <a:latin typeface="Noto Sans CJK JP Bold" panose="020B0500000000000000" pitchFamily="34" charset="-128"/>
                <a:ea typeface="Noto Sans CJK JP Bold" panose="020B0500000000000000" pitchFamily="34" charset="-128"/>
                <a:cs typeface="Effra 1"/>
              </a:rPr>
              <a:t>措置を講じる</a:t>
            </a:r>
          </a:p>
        </p:txBody>
      </p:sp>
      <p:sp>
        <p:nvSpPr>
          <p:cNvPr id="14" name="TextBox 14"/>
          <p:cNvSpPr txBox="1"/>
          <p:nvPr/>
        </p:nvSpPr>
        <p:spPr>
          <a:xfrm>
            <a:off x="2723771" y="8007641"/>
            <a:ext cx="7998404" cy="628650"/>
          </a:xfrm>
          <a:prstGeom prst="rect">
            <a:avLst/>
          </a:prstGeom>
        </p:spPr>
        <p:txBody>
          <a:bodyPr lIns="0" tIns="0" rIns="0" bIns="0" rtlCol="0" anchor="t">
            <a:spAutoFit/>
          </a:bodyPr>
          <a:lstStyle/>
          <a:p>
            <a:pPr algn="l" rtl="0">
              <a:lnSpc>
                <a:spcPts val="4937"/>
              </a:lnSpc>
            </a:pPr>
            <a:r>
              <a:rPr lang="ja" sz="4114" u="none" spc="41" baseline="0" dirty="0">
                <a:solidFill>
                  <a:srgbClr val="253572"/>
                </a:solidFill>
                <a:latin typeface="Noto Sans CJK JP Regular" panose="020B0500000000000000" pitchFamily="34" charset="-128"/>
                <a:ea typeface="Noto Sans CJK JP Regular" panose="020B0500000000000000" pitchFamily="34" charset="-128"/>
                <a:cs typeface="Effra 2"/>
              </a:rPr>
              <a:t>担当地域</a:t>
            </a:r>
          </a:p>
        </p:txBody>
      </p:sp>
      <p:sp>
        <p:nvSpPr>
          <p:cNvPr id="16" name="TextBox 16"/>
          <p:cNvSpPr txBox="1"/>
          <p:nvPr/>
        </p:nvSpPr>
        <p:spPr>
          <a:xfrm>
            <a:off x="2723771" y="8835143"/>
            <a:ext cx="6899312" cy="271485"/>
          </a:xfrm>
          <a:prstGeom prst="rect">
            <a:avLst/>
          </a:prstGeom>
        </p:spPr>
        <p:txBody>
          <a:bodyPr lIns="0" tIns="0" rIns="0" bIns="0" rtlCol="0" anchor="t">
            <a:spAutoFit/>
          </a:bodyPr>
          <a:lstStyle/>
          <a:p>
            <a:pPr marL="0" lvl="0" indent="0" algn="l" rtl="0">
              <a:lnSpc>
                <a:spcPts val="2160"/>
              </a:lnSpc>
              <a:spcBef>
                <a:spcPct val="0"/>
              </a:spcBef>
            </a:pPr>
            <a:r>
              <a:rPr lang="ja" sz="1800" b="1" u="none" spc="179" baseline="0" dirty="0">
                <a:solidFill>
                  <a:srgbClr val="E68574"/>
                </a:solidFill>
                <a:latin typeface="Noto Sans CJK JP Bold" panose="020B0500000000000000" pitchFamily="34" charset="-128"/>
                <a:ea typeface="Noto Sans CJK JP Bold" panose="020B0500000000000000" pitchFamily="34" charset="-128"/>
                <a:cs typeface="Effra 1"/>
              </a:rPr>
              <a:t>講演者名、講演者役職名</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849587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ja"/>
            </a:p>
          </p:txBody>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rtl="0">
                <a:lnSpc>
                  <a:spcPts val="2100"/>
                </a:lnSpc>
                <a:buFont typeface="Arial"/>
                <a:buChar char="•"/>
              </a:pPr>
              <a:endParaRPr/>
            </a:p>
          </p:txBody>
        </p:sp>
      </p:grpSp>
      <p:grpSp>
        <p:nvGrpSpPr>
          <p:cNvPr id="5" name="Group 5"/>
          <p:cNvGrpSpPr/>
          <p:nvPr/>
        </p:nvGrpSpPr>
        <p:grpSpPr>
          <a:xfrm>
            <a:off x="-4623" y="-2081"/>
            <a:ext cx="13301422" cy="9459745"/>
            <a:chOff x="0" y="0"/>
            <a:chExt cx="3503255" cy="2491456"/>
          </a:xfrm>
        </p:grpSpPr>
        <p:sp>
          <p:nvSpPr>
            <p:cNvPr id="6" name="Freeform 6"/>
            <p:cNvSpPr/>
            <p:nvPr/>
          </p:nvSpPr>
          <p:spPr>
            <a:xfrm>
              <a:off x="0" y="0"/>
              <a:ext cx="3503255"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253572"/>
            </a:solidFill>
          </p:spPr>
          <p:txBody>
            <a:bodyPr/>
            <a:lstStyle/>
            <a:p>
              <a:endParaRPr lang="ja"/>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rtl="0">
                <a:lnSpc>
                  <a:spcPts val="2100"/>
                </a:lnSpc>
              </a:pPr>
              <a:endParaRPr/>
            </a:p>
          </p:txBody>
        </p:sp>
      </p:grpSp>
      <p:sp>
        <p:nvSpPr>
          <p:cNvPr id="8" name="Freeform 8"/>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ja"/>
          </a:p>
        </p:txBody>
      </p:sp>
      <p:sp>
        <p:nvSpPr>
          <p:cNvPr id="9" name="Freeform 9"/>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5"/>
            <a:stretch>
              <a:fillRect/>
            </a:stretch>
          </a:blipFill>
        </p:spPr>
        <p:txBody>
          <a:bodyPr/>
          <a:lstStyle/>
          <a:p>
            <a:endParaRPr lang="ja"/>
          </a:p>
        </p:txBody>
      </p:sp>
      <p:sp>
        <p:nvSpPr>
          <p:cNvPr id="12" name="TextBox 12"/>
          <p:cNvSpPr txBox="1"/>
          <p:nvPr/>
        </p:nvSpPr>
        <p:spPr>
          <a:xfrm>
            <a:off x="916924" y="3534662"/>
            <a:ext cx="11125199" cy="3715504"/>
          </a:xfrm>
          <a:prstGeom prst="rect">
            <a:avLst/>
          </a:prstGeom>
        </p:spPr>
        <p:txBody>
          <a:bodyPr wrap="square" lIns="0" tIns="0" rIns="0" bIns="0" rtlCol="0" anchor="t">
            <a:spAutoFit/>
          </a:bodyPr>
          <a:lstStyle/>
          <a:p>
            <a:pPr marL="457200" indent="-457200" algn="l" rtl="0">
              <a:lnSpc>
                <a:spcPts val="4415"/>
              </a:lnSpc>
              <a:spcAft>
                <a:spcPts val="3600"/>
              </a:spcAft>
              <a:buClr>
                <a:srgbClr val="E68574"/>
              </a:buClr>
              <a:buFont typeface="Wingdings 2" panose="05020102010507070707" pitchFamily="18" charset="2"/>
              <a:buChar char=""/>
            </a:pPr>
            <a:r>
              <a:rPr lang="ja" sz="3600" u="none" baseline="0" dirty="0">
                <a:solidFill>
                  <a:srgbClr val="F5EFEB"/>
                </a:solidFill>
                <a:latin typeface="Noto Sans CJK JP Regular" panose="020B0500000000000000" pitchFamily="34" charset="-128"/>
                <a:ea typeface="Noto Sans CJK JP Regular" panose="020B0500000000000000" pitchFamily="34" charset="-128"/>
                <a:cs typeface="Effra 2"/>
              </a:rPr>
              <a:t>会員数の減少の要因を探るため、それぞれの地域でクラブが直面している課題について話し合う。</a:t>
            </a:r>
          </a:p>
          <a:p>
            <a:pPr marL="457200" indent="-457200" algn="l" rtl="0">
              <a:lnSpc>
                <a:spcPts val="4415"/>
              </a:lnSpc>
              <a:spcAft>
                <a:spcPts val="3600"/>
              </a:spcAft>
              <a:buClr>
                <a:srgbClr val="E68574"/>
              </a:buClr>
              <a:buFont typeface="Wingdings 2" panose="05020102010507070707" pitchFamily="18" charset="2"/>
              <a:buChar char=""/>
            </a:pPr>
            <a:r>
              <a:rPr lang="ja" sz="3600" u="none" baseline="0" dirty="0">
                <a:solidFill>
                  <a:srgbClr val="F5EFEB"/>
                </a:solidFill>
                <a:latin typeface="Noto Sans CJK JP Regular" panose="020B0500000000000000" pitchFamily="34" charset="-128"/>
                <a:ea typeface="Noto Sans CJK JP Regular" panose="020B0500000000000000" pitchFamily="34" charset="-128"/>
                <a:cs typeface="Effra 2"/>
              </a:rPr>
              <a:t>会員が享受するメリット、およびソロプチミストが提案する価値について詳しく探る。</a:t>
            </a:r>
          </a:p>
          <a:p>
            <a:pPr marL="457200" indent="-457200" algn="l" rtl="0">
              <a:lnSpc>
                <a:spcPts val="4415"/>
              </a:lnSpc>
              <a:spcAft>
                <a:spcPts val="3600"/>
              </a:spcAft>
              <a:buClr>
                <a:srgbClr val="E68574"/>
              </a:buClr>
              <a:buFont typeface="Wingdings 2" panose="05020102010507070707" pitchFamily="18" charset="2"/>
              <a:buChar char=""/>
            </a:pPr>
            <a:r>
              <a:rPr lang="ja" sz="3600" u="none" baseline="0" dirty="0">
                <a:solidFill>
                  <a:srgbClr val="F5EFEB"/>
                </a:solidFill>
                <a:latin typeface="Noto Sans CJK JP Regular" panose="020B0500000000000000" pitchFamily="34" charset="-128"/>
                <a:ea typeface="Noto Sans CJK JP Regular" panose="020B0500000000000000" pitchFamily="34" charset="-128"/>
                <a:cs typeface="Effra 2"/>
              </a:rPr>
              <a:t>効果的なメンバーシップキャンペーンを策定する。</a:t>
            </a:r>
          </a:p>
        </p:txBody>
      </p:sp>
      <p:sp>
        <p:nvSpPr>
          <p:cNvPr id="13" name="Freeform 13"/>
          <p:cNvSpPr/>
          <p:nvPr/>
        </p:nvSpPr>
        <p:spPr>
          <a:xfrm>
            <a:off x="12158916" y="3720309"/>
            <a:ext cx="6504669" cy="4889282"/>
          </a:xfrm>
          <a:custGeom>
            <a:avLst/>
            <a:gdLst/>
            <a:ahLst/>
            <a:cxnLst/>
            <a:rect l="l" t="t" r="r" b="b"/>
            <a:pathLst>
              <a:path w="9422326" h="6077400">
                <a:moveTo>
                  <a:pt x="0" y="0"/>
                </a:moveTo>
                <a:lnTo>
                  <a:pt x="9422326" y="0"/>
                </a:lnTo>
                <a:lnTo>
                  <a:pt x="9422326" y="6077400"/>
                </a:lnTo>
                <a:lnTo>
                  <a:pt x="0" y="6077400"/>
                </a:lnTo>
                <a:lnTo>
                  <a:pt x="0" y="0"/>
                </a:lnTo>
                <a:close/>
              </a:path>
            </a:pathLst>
          </a:custGeom>
          <a:blipFill>
            <a:blip r:embed="rId6"/>
            <a:stretch>
              <a:fillRect/>
            </a:stretch>
          </a:blipFill>
          <a:effectLst>
            <a:softEdge rad="12700"/>
          </a:effectLst>
        </p:spPr>
        <p:txBody>
          <a:bodyPr/>
          <a:lstStyle/>
          <a:p>
            <a:endParaRPr lang="ja"/>
          </a:p>
        </p:txBody>
      </p:sp>
      <p:sp>
        <p:nvSpPr>
          <p:cNvPr id="14" name="TextBox 14"/>
          <p:cNvSpPr txBox="1"/>
          <p:nvPr/>
        </p:nvSpPr>
        <p:spPr>
          <a:xfrm>
            <a:off x="1325624" y="1087781"/>
            <a:ext cx="8164276" cy="961802"/>
          </a:xfrm>
          <a:prstGeom prst="rect">
            <a:avLst/>
          </a:prstGeom>
        </p:spPr>
        <p:txBody>
          <a:bodyPr wrap="square" lIns="0" tIns="0" rIns="0" bIns="0" rtlCol="0" anchor="t">
            <a:spAutoFit/>
          </a:bodyPr>
          <a:lstStyle/>
          <a:p>
            <a:pPr marL="0" lvl="0" indent="0" algn="l" rtl="0">
              <a:lnSpc>
                <a:spcPts val="7500"/>
              </a:lnSpc>
            </a:pPr>
            <a:r>
              <a:rPr lang="ja" sz="7500" b="1" u="none" baseline="0" dirty="0">
                <a:solidFill>
                  <a:srgbClr val="F5EFEB"/>
                </a:solidFill>
                <a:latin typeface="Noto Sans CJK JP Bold" panose="020B0500000000000000" pitchFamily="34" charset="-128"/>
                <a:ea typeface="Noto Sans CJK JP Bold" panose="020B0500000000000000" pitchFamily="34" charset="-128"/>
                <a:cs typeface="Effra 1"/>
              </a:rPr>
              <a:t>セッション概要</a:t>
            </a:r>
          </a:p>
        </p:txBody>
      </p:sp>
      <p:sp>
        <p:nvSpPr>
          <p:cNvPr id="15" name="TextBox 15"/>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ja" sz="1400" b="1" u="none" spc="140" baseline="0" dirty="0">
                <a:solidFill>
                  <a:srgbClr val="E68574"/>
                </a:solidFill>
                <a:latin typeface="Noto Sans CJK JP Bold" panose="020B0500000000000000" pitchFamily="34" charset="-128"/>
                <a:ea typeface="Noto Sans CJK JP Bold" panose="020B0500000000000000" pitchFamily="34" charset="-128"/>
                <a:cs typeface="Effra 1"/>
              </a:rPr>
              <a:t>2025年度 SIA地域カンファレンス</a:t>
            </a:r>
          </a:p>
        </p:txBody>
      </p:sp>
      <p:sp>
        <p:nvSpPr>
          <p:cNvPr id="16" name="Freeform 12">
            <a:extLst>
              <a:ext uri="{FF2B5EF4-FFF2-40B4-BE49-F238E27FC236}">
                <a16:creationId xmlns:a16="http://schemas.microsoft.com/office/drawing/2014/main" id="{BFCF7F19-7F7D-DD07-C4B0-6FFC0B7E38FE}"/>
              </a:ext>
            </a:extLst>
          </p:cNvPr>
          <p:cNvSpPr/>
          <p:nvPr/>
        </p:nvSpPr>
        <p:spPr>
          <a:xfrm>
            <a:off x="12792534" y="3982594"/>
            <a:ext cx="5120640" cy="3657600"/>
          </a:xfrm>
          <a:custGeom>
            <a:avLst/>
            <a:gdLst/>
            <a:ahLst/>
            <a:cxnLst/>
            <a:rect l="l" t="t" r="r" b="b"/>
            <a:pathLst>
              <a:path w="7429247" h="4787915">
                <a:moveTo>
                  <a:pt x="0" y="0"/>
                </a:moveTo>
                <a:lnTo>
                  <a:pt x="7429247" y="0"/>
                </a:lnTo>
                <a:lnTo>
                  <a:pt x="7429247" y="4787916"/>
                </a:lnTo>
                <a:lnTo>
                  <a:pt x="0" y="4787916"/>
                </a:lnTo>
                <a:lnTo>
                  <a:pt x="0" y="0"/>
                </a:lnTo>
                <a:close/>
              </a:path>
            </a:pathLst>
          </a:custGeom>
          <a:blipFill>
            <a:blip r:embed="rId7"/>
            <a:stretch>
              <a:fillRect t="-2714" b="-729"/>
            </a:stretch>
          </a:blipFill>
          <a:effectLst>
            <a:softEdge rad="25400"/>
          </a:effectLst>
        </p:spPr>
        <p:txBody>
          <a:bodyPr/>
          <a:lstStyle/>
          <a:p>
            <a:endParaRPr lang="ja" dirty="0"/>
          </a:p>
        </p:txBody>
      </p:sp>
    </p:spTree>
  </p:cSld>
  <p:clrMapOvr>
    <a:masterClrMapping/>
  </p:clrMapOvr>
  <p:transition spd="slow">
    <p:cove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5073F4-7FCE-9408-4BA0-C090E8DAC25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053B3A57-9A26-906F-535B-9C150A0B8907}"/>
              </a:ext>
            </a:extLst>
          </p:cNvPr>
          <p:cNvGrpSpPr/>
          <p:nvPr/>
        </p:nvGrpSpPr>
        <p:grpSpPr>
          <a:xfrm>
            <a:off x="0" y="8315046"/>
            <a:ext cx="18288000" cy="1971954"/>
            <a:chOff x="0" y="-47625"/>
            <a:chExt cx="4816593" cy="519362"/>
          </a:xfrm>
        </p:grpSpPr>
        <p:sp>
          <p:nvSpPr>
            <p:cNvPr id="3" name="Freeform 3">
              <a:extLst>
                <a:ext uri="{FF2B5EF4-FFF2-40B4-BE49-F238E27FC236}">
                  <a16:creationId xmlns:a16="http://schemas.microsoft.com/office/drawing/2014/main" id="{62F9D3C0-8DF1-5C6B-EA16-A2986F45E721}"/>
                </a:ext>
              </a:extLst>
            </p:cNvPr>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ja"/>
            </a:p>
          </p:txBody>
        </p:sp>
        <p:sp>
          <p:nvSpPr>
            <p:cNvPr id="4" name="TextBox 4">
              <a:extLst>
                <a:ext uri="{FF2B5EF4-FFF2-40B4-BE49-F238E27FC236}">
                  <a16:creationId xmlns:a16="http://schemas.microsoft.com/office/drawing/2014/main" id="{1B28B522-106E-62F3-3EB5-2472D2AF3100}"/>
                </a:ext>
              </a:extLst>
            </p:cNvPr>
            <p:cNvSpPr txBox="1"/>
            <p:nvPr/>
          </p:nvSpPr>
          <p:spPr>
            <a:xfrm>
              <a:off x="0" y="-47625"/>
              <a:ext cx="4816593" cy="519362"/>
            </a:xfrm>
            <a:prstGeom prst="rect">
              <a:avLst/>
            </a:prstGeom>
          </p:spPr>
          <p:txBody>
            <a:bodyPr lIns="50800" tIns="50800" rIns="50800" bIns="50800" rtlCol="0" anchor="ctr"/>
            <a:lstStyle/>
            <a:p>
              <a:pPr marL="323850" lvl="1" indent="-161925" algn="ctr" rtl="0">
                <a:lnSpc>
                  <a:spcPts val="2100"/>
                </a:lnSpc>
                <a:buFont typeface="Arial"/>
                <a:buChar char="•"/>
              </a:pPr>
              <a:endParaRPr/>
            </a:p>
          </p:txBody>
        </p:sp>
      </p:grpSp>
      <p:grpSp>
        <p:nvGrpSpPr>
          <p:cNvPr id="5" name="Group 5">
            <a:extLst>
              <a:ext uri="{FF2B5EF4-FFF2-40B4-BE49-F238E27FC236}">
                <a16:creationId xmlns:a16="http://schemas.microsoft.com/office/drawing/2014/main" id="{8B9C7BCC-E72A-835B-1A75-C970A8667702}"/>
              </a:ext>
            </a:extLst>
          </p:cNvPr>
          <p:cNvGrpSpPr/>
          <p:nvPr/>
        </p:nvGrpSpPr>
        <p:grpSpPr>
          <a:xfrm>
            <a:off x="-4" y="-203592"/>
            <a:ext cx="13301422" cy="10490592"/>
            <a:chOff x="0" y="0"/>
            <a:chExt cx="3503255" cy="2491456"/>
          </a:xfrm>
        </p:grpSpPr>
        <p:sp>
          <p:nvSpPr>
            <p:cNvPr id="6" name="Freeform 6">
              <a:extLst>
                <a:ext uri="{FF2B5EF4-FFF2-40B4-BE49-F238E27FC236}">
                  <a16:creationId xmlns:a16="http://schemas.microsoft.com/office/drawing/2014/main" id="{054F3231-B10A-BCA8-A618-A120E4F82EDC}"/>
                </a:ext>
              </a:extLst>
            </p:cNvPr>
            <p:cNvSpPr/>
            <p:nvPr/>
          </p:nvSpPr>
          <p:spPr>
            <a:xfrm>
              <a:off x="0" y="0"/>
              <a:ext cx="3503255"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253572"/>
            </a:solidFill>
          </p:spPr>
          <p:txBody>
            <a:bodyPr/>
            <a:lstStyle/>
            <a:p>
              <a:endParaRPr lang="ja"/>
            </a:p>
          </p:txBody>
        </p:sp>
        <p:sp>
          <p:nvSpPr>
            <p:cNvPr id="7" name="TextBox 7">
              <a:extLst>
                <a:ext uri="{FF2B5EF4-FFF2-40B4-BE49-F238E27FC236}">
                  <a16:creationId xmlns:a16="http://schemas.microsoft.com/office/drawing/2014/main" id="{FF2E8BFC-99B1-E2D4-1699-F3EC5934DEBA}"/>
                </a:ext>
              </a:extLst>
            </p:cNvPr>
            <p:cNvSpPr txBox="1"/>
            <p:nvPr/>
          </p:nvSpPr>
          <p:spPr>
            <a:xfrm>
              <a:off x="0" y="-47625"/>
              <a:ext cx="3503255" cy="2539081"/>
            </a:xfrm>
            <a:prstGeom prst="rect">
              <a:avLst/>
            </a:prstGeom>
          </p:spPr>
          <p:txBody>
            <a:bodyPr lIns="50800" tIns="50800" rIns="50800" bIns="50800" rtlCol="0" anchor="ctr"/>
            <a:lstStyle/>
            <a:p>
              <a:pPr algn="ctr" rtl="0">
                <a:lnSpc>
                  <a:spcPts val="2100"/>
                </a:lnSpc>
              </a:pPr>
              <a:endParaRPr/>
            </a:p>
          </p:txBody>
        </p:sp>
      </p:grpSp>
      <p:grpSp>
        <p:nvGrpSpPr>
          <p:cNvPr id="9" name="Group 9">
            <a:extLst>
              <a:ext uri="{FF2B5EF4-FFF2-40B4-BE49-F238E27FC236}">
                <a16:creationId xmlns:a16="http://schemas.microsoft.com/office/drawing/2014/main" id="{ABDC80F5-9F91-2E08-ED9A-F74523DF06BF}"/>
              </a:ext>
            </a:extLst>
          </p:cNvPr>
          <p:cNvGrpSpPr/>
          <p:nvPr/>
        </p:nvGrpSpPr>
        <p:grpSpPr>
          <a:xfrm>
            <a:off x="15738227" y="542156"/>
            <a:ext cx="1521073" cy="973088"/>
            <a:chOff x="0" y="0"/>
            <a:chExt cx="2028098" cy="1297451"/>
          </a:xfrm>
        </p:grpSpPr>
        <p:sp>
          <p:nvSpPr>
            <p:cNvPr id="10" name="Freeform 10">
              <a:extLst>
                <a:ext uri="{FF2B5EF4-FFF2-40B4-BE49-F238E27FC236}">
                  <a16:creationId xmlns:a16="http://schemas.microsoft.com/office/drawing/2014/main" id="{2A830090-676A-6B79-663A-D9BCCECDAB02}"/>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ja"/>
            </a:p>
          </p:txBody>
        </p:sp>
        <p:sp>
          <p:nvSpPr>
            <p:cNvPr id="11" name="Freeform 11">
              <a:extLst>
                <a:ext uri="{FF2B5EF4-FFF2-40B4-BE49-F238E27FC236}">
                  <a16:creationId xmlns:a16="http://schemas.microsoft.com/office/drawing/2014/main" id="{87D0FBC8-5B20-90E6-0FF4-5401CA2E329B}"/>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5"/>
              <a:stretch>
                <a:fillRect/>
              </a:stretch>
            </a:blipFill>
          </p:spPr>
          <p:txBody>
            <a:bodyPr/>
            <a:lstStyle/>
            <a:p>
              <a:endParaRPr lang="ja"/>
            </a:p>
          </p:txBody>
        </p:sp>
      </p:grpSp>
      <p:sp>
        <p:nvSpPr>
          <p:cNvPr id="13" name="TextBox 13">
            <a:extLst>
              <a:ext uri="{FF2B5EF4-FFF2-40B4-BE49-F238E27FC236}">
                <a16:creationId xmlns:a16="http://schemas.microsoft.com/office/drawing/2014/main" id="{95D08C84-E20C-413A-2AC8-688D89294A1A}"/>
              </a:ext>
            </a:extLst>
          </p:cNvPr>
          <p:cNvSpPr txBox="1"/>
          <p:nvPr/>
        </p:nvSpPr>
        <p:spPr>
          <a:xfrm>
            <a:off x="736284" y="3982762"/>
            <a:ext cx="9758147" cy="3139321"/>
          </a:xfrm>
          <a:prstGeom prst="rect">
            <a:avLst/>
          </a:prstGeom>
        </p:spPr>
        <p:txBody>
          <a:bodyPr wrap="square" lIns="0" tIns="0" rIns="0" bIns="0" rtlCol="0" anchor="t">
            <a:spAutoFit/>
          </a:bodyPr>
          <a:lstStyle/>
          <a:p>
            <a:pPr marL="457200" indent="-457200" algn="l" rtl="0">
              <a:spcAft>
                <a:spcPts val="3600"/>
              </a:spcAft>
              <a:buClr>
                <a:srgbClr val="E68574"/>
              </a:buClr>
              <a:buFont typeface="Arial" panose="020B0604020202020204" pitchFamily="34" charset="0"/>
              <a:buChar char="•"/>
            </a:pPr>
            <a:r>
              <a:rPr lang="ja" sz="3600" u="none" baseline="0" dirty="0">
                <a:solidFill>
                  <a:srgbClr val="F5EFEB"/>
                </a:solidFill>
                <a:latin typeface="Noto Sans CJK JP Regular" panose="020B0500000000000000" pitchFamily="34" charset="-128"/>
                <a:ea typeface="Noto Sans CJK JP Regular" panose="020B0500000000000000" pitchFamily="34" charset="-128"/>
                <a:cs typeface="Effra 2"/>
              </a:rPr>
              <a:t>新規会員を惹きつけるための施策を推進。</a:t>
            </a:r>
          </a:p>
          <a:p>
            <a:pPr marL="457200" indent="-457200" algn="l" rtl="0">
              <a:spcAft>
                <a:spcPts val="3600"/>
              </a:spcAft>
              <a:buClr>
                <a:srgbClr val="E68574"/>
              </a:buClr>
              <a:buFont typeface="Arial" panose="020B0604020202020204" pitchFamily="34" charset="0"/>
              <a:buChar char="•"/>
            </a:pPr>
            <a:r>
              <a:rPr lang="ja" sz="3600" u="none" baseline="0" dirty="0">
                <a:solidFill>
                  <a:srgbClr val="F5EFEB"/>
                </a:solidFill>
                <a:latin typeface="Noto Sans CJK JP Regular" panose="020B0500000000000000" pitchFamily="34" charset="-128"/>
                <a:ea typeface="Noto Sans CJK JP Regular" panose="020B0500000000000000" pitchFamily="34" charset="-128"/>
                <a:cs typeface="Effra 2"/>
              </a:rPr>
              <a:t>クラブの持続可能性と成長に向けた</a:t>
            </a:r>
            <a:br>
              <a:rPr lang="en-GB" altLang="ja" sz="3600" u="none" baseline="0" dirty="0">
                <a:solidFill>
                  <a:srgbClr val="F5EFEB"/>
                </a:solidFill>
                <a:latin typeface="Noto Sans CJK JP Regular" panose="020B0500000000000000" pitchFamily="34" charset="-128"/>
                <a:ea typeface="Noto Sans CJK JP Regular" panose="020B0500000000000000" pitchFamily="34" charset="-128"/>
                <a:cs typeface="Effra 2"/>
              </a:rPr>
            </a:br>
            <a:r>
              <a:rPr lang="ja" sz="3600" u="none" baseline="0" dirty="0">
                <a:solidFill>
                  <a:srgbClr val="F5EFEB"/>
                </a:solidFill>
                <a:latin typeface="Noto Sans CJK JP Regular" panose="020B0500000000000000" pitchFamily="34" charset="-128"/>
                <a:ea typeface="Noto Sans CJK JP Regular" panose="020B0500000000000000" pitchFamily="34" charset="-128"/>
                <a:cs typeface="Effra 2"/>
              </a:rPr>
              <a:t>支援を強化。</a:t>
            </a:r>
          </a:p>
          <a:p>
            <a:pPr marL="457200" indent="-457200" algn="l" rtl="0">
              <a:spcAft>
                <a:spcPts val="3600"/>
              </a:spcAft>
              <a:buClr>
                <a:srgbClr val="E68574"/>
              </a:buClr>
              <a:buFont typeface="Arial" panose="020B0604020202020204" pitchFamily="34" charset="0"/>
              <a:buChar char="•"/>
            </a:pPr>
            <a:r>
              <a:rPr lang="ja" sz="3600" u="none" baseline="0" dirty="0">
                <a:solidFill>
                  <a:srgbClr val="F5EFEB"/>
                </a:solidFill>
                <a:latin typeface="Noto Sans CJK JP Regular" panose="020B0500000000000000" pitchFamily="34" charset="-128"/>
                <a:ea typeface="Noto Sans CJK JP Regular" panose="020B0500000000000000" pitchFamily="34" charset="-128"/>
                <a:cs typeface="Effra 2"/>
              </a:rPr>
              <a:t>会員を対象にアンケート調査を実施。</a:t>
            </a:r>
          </a:p>
        </p:txBody>
      </p:sp>
      <p:sp>
        <p:nvSpPr>
          <p:cNvPr id="14" name="TextBox 14">
            <a:extLst>
              <a:ext uri="{FF2B5EF4-FFF2-40B4-BE49-F238E27FC236}">
                <a16:creationId xmlns:a16="http://schemas.microsoft.com/office/drawing/2014/main" id="{E397258A-43B8-280F-0512-5966021F6593}"/>
              </a:ext>
            </a:extLst>
          </p:cNvPr>
          <p:cNvSpPr txBox="1"/>
          <p:nvPr/>
        </p:nvSpPr>
        <p:spPr>
          <a:xfrm>
            <a:off x="1126115" y="1138327"/>
            <a:ext cx="9758147" cy="1355628"/>
          </a:xfrm>
          <a:prstGeom prst="rect">
            <a:avLst/>
          </a:prstGeom>
        </p:spPr>
        <p:txBody>
          <a:bodyPr wrap="square" lIns="0" tIns="0" rIns="0" bIns="0" rtlCol="0" anchor="t">
            <a:spAutoFit/>
          </a:bodyPr>
          <a:lstStyle/>
          <a:p>
            <a:pPr marL="0" lvl="0" indent="0" algn="l" rtl="0">
              <a:lnSpc>
                <a:spcPts val="11519"/>
              </a:lnSpc>
            </a:pPr>
            <a:r>
              <a:rPr lang="ja" sz="7500" b="1" u="none" baseline="0" dirty="0">
                <a:solidFill>
                  <a:srgbClr val="F5EFEB"/>
                </a:solidFill>
                <a:latin typeface="Noto Sans CJK JP Bold" panose="020B0500000000000000" pitchFamily="34" charset="-128"/>
                <a:ea typeface="Noto Sans CJK JP Bold" panose="020B0500000000000000" pitchFamily="34" charset="-128"/>
                <a:cs typeface="Effra 1"/>
              </a:rPr>
              <a:t>会員数の減少</a:t>
            </a:r>
          </a:p>
        </p:txBody>
      </p:sp>
      <p:sp>
        <p:nvSpPr>
          <p:cNvPr id="15" name="TextBox 15">
            <a:extLst>
              <a:ext uri="{FF2B5EF4-FFF2-40B4-BE49-F238E27FC236}">
                <a16:creationId xmlns:a16="http://schemas.microsoft.com/office/drawing/2014/main" id="{56266F68-4151-D074-7161-0701CCC2420A}"/>
              </a:ext>
            </a:extLst>
          </p:cNvPr>
          <p:cNvSpPr txBox="1"/>
          <p:nvPr/>
        </p:nvSpPr>
        <p:spPr>
          <a:xfrm>
            <a:off x="593708" y="9286661"/>
            <a:ext cx="6899312" cy="209550"/>
          </a:xfrm>
          <a:prstGeom prst="rect">
            <a:avLst/>
          </a:prstGeom>
        </p:spPr>
        <p:txBody>
          <a:bodyPr lIns="0" tIns="0" rIns="0" bIns="0" rtlCol="0" anchor="t">
            <a:spAutoFit/>
          </a:bodyPr>
          <a:lstStyle/>
          <a:p>
            <a:pPr marL="0" lvl="0" indent="0" algn="l" rtl="0">
              <a:lnSpc>
                <a:spcPts val="1680"/>
              </a:lnSpc>
              <a:spcBef>
                <a:spcPct val="0"/>
              </a:spcBef>
            </a:pPr>
            <a:r>
              <a:rPr lang="ja" sz="1400" b="1" u="none" spc="140" baseline="0" dirty="0">
                <a:solidFill>
                  <a:srgbClr val="E68574"/>
                </a:solidFill>
                <a:latin typeface="Noto Sans CJK JP Bold" panose="020B0500000000000000" pitchFamily="34" charset="-128"/>
                <a:ea typeface="Noto Sans CJK JP Bold" panose="020B0500000000000000" pitchFamily="34" charset="-128"/>
                <a:cs typeface="Effra 1"/>
              </a:rPr>
              <a:t>2025年度 SIA地域カンファレンス</a:t>
            </a:r>
          </a:p>
        </p:txBody>
      </p:sp>
      <p:pic>
        <p:nvPicPr>
          <p:cNvPr id="8" name="Picture 7" descr="オフィスで働く社会人">
            <a:extLst>
              <a:ext uri="{FF2B5EF4-FFF2-40B4-BE49-F238E27FC236}">
                <a16:creationId xmlns:a16="http://schemas.microsoft.com/office/drawing/2014/main" id="{8930F66F-FA4A-C437-D8DA-5F75BF4448D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55329" y="-576179"/>
            <a:ext cx="8937614" cy="5943600"/>
          </a:xfrm>
          <a:prstGeom prst="rect">
            <a:avLst/>
          </a:prstGeom>
          <a:effectLst>
            <a:softEdge rad="317500"/>
          </a:effectLst>
        </p:spPr>
      </p:pic>
      <p:pic>
        <p:nvPicPr>
          <p:cNvPr id="16" name="Picture 15" descr="オフィスでお祝いするビジネスウーマン">
            <a:extLst>
              <a:ext uri="{FF2B5EF4-FFF2-40B4-BE49-F238E27FC236}">
                <a16:creationId xmlns:a16="http://schemas.microsoft.com/office/drawing/2014/main" id="{F883B46B-2139-A808-1DA9-94A70DE5002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455329" y="4715987"/>
            <a:ext cx="9451458" cy="5943600"/>
          </a:xfrm>
          <a:prstGeom prst="rect">
            <a:avLst/>
          </a:prstGeom>
          <a:effectLst>
            <a:softEdge rad="317500"/>
          </a:effectLst>
        </p:spPr>
      </p:pic>
    </p:spTree>
    <p:extLst>
      <p:ext uri="{BB962C8B-B14F-4D97-AF65-F5344CB8AC3E}">
        <p14:creationId xmlns:p14="http://schemas.microsoft.com/office/powerpoint/2010/main" val="1880152392"/>
      </p:ext>
    </p:extLst>
  </p:cSld>
  <p:clrMapOvr>
    <a:masterClrMapping/>
  </p:clrMapOvr>
  <p:transition spd="slow">
    <p:cover/>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8467511"/>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ja"/>
            </a:p>
          </p:txBody>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rtl="0">
                <a:lnSpc>
                  <a:spcPts val="2100"/>
                </a:lnSpc>
                <a:buFont typeface="Arial"/>
                <a:buChar char="•"/>
              </a:pPr>
              <a:endParaRPr/>
            </a:p>
          </p:txBody>
        </p:sp>
      </p:grpSp>
      <p:grpSp>
        <p:nvGrpSpPr>
          <p:cNvPr id="5" name="Group 5"/>
          <p:cNvGrpSpPr/>
          <p:nvPr/>
        </p:nvGrpSpPr>
        <p:grpSpPr>
          <a:xfrm>
            <a:off x="-4" y="0"/>
            <a:ext cx="13301422" cy="9459745"/>
            <a:chOff x="0" y="0"/>
            <a:chExt cx="3503255" cy="2491456"/>
          </a:xfrm>
        </p:grpSpPr>
        <p:sp>
          <p:nvSpPr>
            <p:cNvPr id="6" name="Freeform 6"/>
            <p:cNvSpPr/>
            <p:nvPr/>
          </p:nvSpPr>
          <p:spPr>
            <a:xfrm>
              <a:off x="0" y="0"/>
              <a:ext cx="3503255"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253572"/>
            </a:solidFill>
          </p:spPr>
          <p:txBody>
            <a:bodyPr/>
            <a:lstStyle/>
            <a:p>
              <a:endParaRPr lang="ja"/>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rtl="0">
                <a:lnSpc>
                  <a:spcPts val="2100"/>
                </a:lnSpc>
              </a:pPr>
              <a:endParaRPr/>
            </a:p>
          </p:txBody>
        </p:sp>
      </p:grpSp>
      <p:sp>
        <p:nvSpPr>
          <p:cNvPr id="8" name="Freeform 8"/>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ja"/>
          </a:p>
        </p:txBody>
      </p:sp>
      <p:sp>
        <p:nvSpPr>
          <p:cNvPr id="9" name="Freeform 9"/>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5"/>
            <a:stretch>
              <a:fillRect/>
            </a:stretch>
          </a:blipFill>
        </p:spPr>
        <p:txBody>
          <a:bodyPr/>
          <a:lstStyle/>
          <a:p>
            <a:endParaRPr lang="ja"/>
          </a:p>
        </p:txBody>
      </p:sp>
      <p:sp>
        <p:nvSpPr>
          <p:cNvPr id="12" name="TextBox 12"/>
          <p:cNvSpPr txBox="1"/>
          <p:nvPr/>
        </p:nvSpPr>
        <p:spPr>
          <a:xfrm>
            <a:off x="466281" y="3833827"/>
            <a:ext cx="9543719" cy="2616101"/>
          </a:xfrm>
          <a:prstGeom prst="rect">
            <a:avLst/>
          </a:prstGeom>
        </p:spPr>
        <p:txBody>
          <a:bodyPr wrap="square" lIns="0" tIns="0" rIns="0" bIns="0" rtlCol="0" anchor="t">
            <a:spAutoFit/>
          </a:bodyPr>
          <a:lstStyle/>
          <a:p>
            <a:pPr marL="571500" indent="-571500" algn="l" rtl="0">
              <a:lnSpc>
                <a:spcPts val="4415"/>
              </a:lnSpc>
              <a:spcAft>
                <a:spcPts val="3600"/>
              </a:spcAft>
              <a:buClr>
                <a:schemeClr val="accent6">
                  <a:lumMod val="75000"/>
                </a:schemeClr>
              </a:buClr>
              <a:buSzPct val="120000"/>
              <a:buFont typeface="Arial" panose="020B0604020202020204" pitchFamily="34" charset="0"/>
              <a:buChar char="•"/>
            </a:pPr>
            <a:r>
              <a:rPr lang="ja" sz="3600" u="none" baseline="0" dirty="0">
                <a:solidFill>
                  <a:srgbClr val="F5EFEB"/>
                </a:solidFill>
                <a:latin typeface="Noto Sans CJK JP Regular" panose="020B0500000000000000" pitchFamily="34" charset="-128"/>
                <a:ea typeface="Noto Sans CJK JP Regular" panose="020B0500000000000000" pitchFamily="34" charset="-128"/>
                <a:cs typeface="Effra 2"/>
              </a:rPr>
              <a:t>目に見える影響を与えられる</a:t>
            </a:r>
          </a:p>
          <a:p>
            <a:pPr marL="571500" indent="-571500" algn="l" rtl="0">
              <a:lnSpc>
                <a:spcPts val="4415"/>
              </a:lnSpc>
              <a:spcAft>
                <a:spcPts val="3600"/>
              </a:spcAft>
              <a:buClr>
                <a:schemeClr val="accent6">
                  <a:lumMod val="75000"/>
                </a:schemeClr>
              </a:buClr>
              <a:buSzPct val="120000"/>
              <a:buFont typeface="Arial" panose="020B0604020202020204" pitchFamily="34" charset="0"/>
              <a:buChar char="•"/>
            </a:pPr>
            <a:r>
              <a:rPr lang="ja" sz="3600" u="none" baseline="0" dirty="0">
                <a:solidFill>
                  <a:srgbClr val="F5EFEB"/>
                </a:solidFill>
                <a:latin typeface="Noto Sans CJK JP Regular" panose="020B0500000000000000" pitchFamily="34" charset="-128"/>
                <a:ea typeface="Noto Sans CJK JP Regular" panose="020B0500000000000000" pitchFamily="34" charset="-128"/>
                <a:cs typeface="Effra 2"/>
              </a:rPr>
              <a:t>意義のある繋がりを築くことができる</a:t>
            </a:r>
          </a:p>
          <a:p>
            <a:pPr marL="571500" indent="-571500" algn="l" rtl="0">
              <a:lnSpc>
                <a:spcPts val="4415"/>
              </a:lnSpc>
              <a:spcAft>
                <a:spcPts val="3600"/>
              </a:spcAft>
              <a:buClr>
                <a:schemeClr val="accent6">
                  <a:lumMod val="75000"/>
                </a:schemeClr>
              </a:buClr>
              <a:buSzPct val="120000"/>
              <a:buFont typeface="Arial" panose="020B0604020202020204" pitchFamily="34" charset="0"/>
              <a:buChar char="•"/>
            </a:pPr>
            <a:r>
              <a:rPr lang="ja" sz="3600" u="none" baseline="0" dirty="0">
                <a:solidFill>
                  <a:srgbClr val="F5EFEB"/>
                </a:solidFill>
                <a:latin typeface="Noto Sans CJK JP Regular" panose="020B0500000000000000" pitchFamily="34" charset="-128"/>
                <a:ea typeface="Noto Sans CJK JP Regular" panose="020B0500000000000000" pitchFamily="34" charset="-128"/>
                <a:cs typeface="Effra 2"/>
              </a:rPr>
              <a:t>リーダーシップ開発の機会を活用できる</a:t>
            </a:r>
          </a:p>
        </p:txBody>
      </p:sp>
      <p:sp>
        <p:nvSpPr>
          <p:cNvPr id="13" name="Freeform 13"/>
          <p:cNvSpPr/>
          <p:nvPr/>
        </p:nvSpPr>
        <p:spPr>
          <a:xfrm>
            <a:off x="9395699" y="2629742"/>
            <a:ext cx="9422326" cy="6077400"/>
          </a:xfrm>
          <a:custGeom>
            <a:avLst/>
            <a:gdLst/>
            <a:ahLst/>
            <a:cxnLst/>
            <a:rect l="l" t="t" r="r" b="b"/>
            <a:pathLst>
              <a:path w="9422326" h="6077400">
                <a:moveTo>
                  <a:pt x="0" y="0"/>
                </a:moveTo>
                <a:lnTo>
                  <a:pt x="9422326" y="0"/>
                </a:lnTo>
                <a:lnTo>
                  <a:pt x="9422326" y="6077400"/>
                </a:lnTo>
                <a:lnTo>
                  <a:pt x="0" y="6077400"/>
                </a:lnTo>
                <a:lnTo>
                  <a:pt x="0" y="0"/>
                </a:lnTo>
                <a:close/>
              </a:path>
            </a:pathLst>
          </a:custGeom>
          <a:blipFill>
            <a:blip r:embed="rId6"/>
            <a:stretch>
              <a:fillRect/>
            </a:stretch>
          </a:blipFill>
        </p:spPr>
        <p:txBody>
          <a:bodyPr/>
          <a:lstStyle/>
          <a:p>
            <a:endParaRPr lang="ja"/>
          </a:p>
        </p:txBody>
      </p:sp>
      <p:sp>
        <p:nvSpPr>
          <p:cNvPr id="14" name="TextBox 14"/>
          <p:cNvSpPr txBox="1"/>
          <p:nvPr/>
        </p:nvSpPr>
        <p:spPr>
          <a:xfrm>
            <a:off x="863036" y="1347631"/>
            <a:ext cx="9543718" cy="970907"/>
          </a:xfrm>
          <a:prstGeom prst="rect">
            <a:avLst/>
          </a:prstGeom>
        </p:spPr>
        <p:txBody>
          <a:bodyPr wrap="square" lIns="0" tIns="0" rIns="0" bIns="0" rtlCol="0" anchor="t">
            <a:spAutoFit/>
          </a:bodyPr>
          <a:lstStyle/>
          <a:p>
            <a:pPr marL="0" lvl="0" indent="0" algn="l" rtl="0">
              <a:lnSpc>
                <a:spcPts val="7500"/>
              </a:lnSpc>
            </a:pPr>
            <a:r>
              <a:rPr lang="ja" sz="7500" b="1" u="none" baseline="0" dirty="0">
                <a:solidFill>
                  <a:srgbClr val="F5EFEB"/>
                </a:solidFill>
                <a:latin typeface="Noto Sans CJK JP Bold" panose="020B0500000000000000" pitchFamily="34" charset="-128"/>
                <a:ea typeface="Noto Sans CJK JP Bold" panose="020B0500000000000000" pitchFamily="34" charset="-128"/>
                <a:cs typeface="Effra 1"/>
              </a:rPr>
              <a:t>会員としてのメリット</a:t>
            </a:r>
          </a:p>
        </p:txBody>
      </p:sp>
      <p:sp>
        <p:nvSpPr>
          <p:cNvPr id="15" name="TextBox 15"/>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ja" sz="1400" b="1" u="none" spc="140" baseline="0" dirty="0">
                <a:solidFill>
                  <a:srgbClr val="E68574"/>
                </a:solidFill>
                <a:latin typeface="Noto Sans CJK JP Bold" panose="020B0500000000000000" pitchFamily="34" charset="-128"/>
                <a:ea typeface="Noto Sans CJK JP Bold" panose="020B0500000000000000" pitchFamily="34" charset="-128"/>
                <a:cs typeface="Effra 1"/>
              </a:rPr>
              <a:t>2025年度 SIA地域カンファレンス</a:t>
            </a:r>
          </a:p>
        </p:txBody>
      </p:sp>
      <p:pic>
        <p:nvPicPr>
          <p:cNvPr id="19" name="Picture 18">
            <a:extLst>
              <a:ext uri="{FF2B5EF4-FFF2-40B4-BE49-F238E27FC236}">
                <a16:creationId xmlns:a16="http://schemas.microsoft.com/office/drawing/2014/main" id="{8F6CABDC-915F-4006-2236-889D94A128FE}"/>
              </a:ext>
            </a:extLst>
          </p:cNvPr>
          <p:cNvPicPr>
            <a:picLocks noChangeAspect="1"/>
          </p:cNvPicPr>
          <p:nvPr/>
        </p:nvPicPr>
        <p:blipFill>
          <a:blip r:embed="rId7"/>
          <a:stretch>
            <a:fillRect/>
          </a:stretch>
        </p:blipFill>
        <p:spPr>
          <a:xfrm>
            <a:off x="10137449" y="2719030"/>
            <a:ext cx="7688290" cy="4572000"/>
          </a:xfrm>
          <a:prstGeom prst="rect">
            <a:avLst/>
          </a:prstGeom>
          <a:ln>
            <a:noFill/>
          </a:ln>
          <a:effectLst>
            <a:softEdge rad="112500"/>
          </a:effectLst>
        </p:spPr>
      </p:pic>
    </p:spTree>
  </p:cSld>
  <p:clrMapOvr>
    <a:masterClrMapping/>
  </p:clrMapOvr>
  <p:transition spd="slow">
    <p:cover/>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sp>
        <p:nvSpPr>
          <p:cNvPr id="2" name="Freeform 2"/>
          <p:cNvSpPr/>
          <p:nvPr/>
        </p:nvSpPr>
        <p:spPr>
          <a:xfrm>
            <a:off x="9153180" y="-33130"/>
            <a:ext cx="9144000" cy="6866520"/>
          </a:xfrm>
          <a:custGeom>
            <a:avLst/>
            <a:gdLst/>
            <a:ahLst/>
            <a:cxnLst/>
            <a:rect l="l" t="t" r="r" b="b"/>
            <a:pathLst>
              <a:path w="12565804" h="8290381">
                <a:moveTo>
                  <a:pt x="0" y="0"/>
                </a:moveTo>
                <a:lnTo>
                  <a:pt x="12565804" y="0"/>
                </a:lnTo>
                <a:lnTo>
                  <a:pt x="12565804" y="8290381"/>
                </a:lnTo>
                <a:lnTo>
                  <a:pt x="0" y="8290381"/>
                </a:lnTo>
                <a:lnTo>
                  <a:pt x="0" y="0"/>
                </a:lnTo>
                <a:close/>
              </a:path>
            </a:pathLst>
          </a:custGeom>
          <a:blipFill>
            <a:blip r:embed="rId3">
              <a:alphaModFix amt="90000"/>
            </a:blip>
            <a:stretch>
              <a:fillRect l="-1745" r="-1745"/>
            </a:stretch>
          </a:blipFill>
        </p:spPr>
        <p:txBody>
          <a:bodyPr/>
          <a:lstStyle/>
          <a:p>
            <a:endParaRPr lang="ja"/>
          </a:p>
        </p:txBody>
      </p:sp>
      <p:grpSp>
        <p:nvGrpSpPr>
          <p:cNvPr id="3" name="Group 3"/>
          <p:cNvGrpSpPr/>
          <p:nvPr/>
        </p:nvGrpSpPr>
        <p:grpSpPr>
          <a:xfrm>
            <a:off x="-83447" y="4448908"/>
            <a:ext cx="10036302" cy="5838092"/>
            <a:chOff x="0" y="0"/>
            <a:chExt cx="2326927" cy="1851770"/>
          </a:xfrm>
        </p:grpSpPr>
        <p:sp>
          <p:nvSpPr>
            <p:cNvPr id="4" name="Freeform 4"/>
            <p:cNvSpPr/>
            <p:nvPr/>
          </p:nvSpPr>
          <p:spPr>
            <a:xfrm>
              <a:off x="0" y="0"/>
              <a:ext cx="2326927" cy="1851770"/>
            </a:xfrm>
            <a:custGeom>
              <a:avLst/>
              <a:gdLst/>
              <a:ahLst/>
              <a:cxnLst/>
              <a:rect l="l" t="t" r="r" b="b"/>
              <a:pathLst>
                <a:path w="2326927" h="1851770">
                  <a:moveTo>
                    <a:pt x="43814" y="0"/>
                  </a:moveTo>
                  <a:lnTo>
                    <a:pt x="2283113" y="0"/>
                  </a:lnTo>
                  <a:cubicBezTo>
                    <a:pt x="2294733" y="0"/>
                    <a:pt x="2305877" y="4616"/>
                    <a:pt x="2314094" y="12833"/>
                  </a:cubicBezTo>
                  <a:cubicBezTo>
                    <a:pt x="2322311" y="21049"/>
                    <a:pt x="2326927" y="32194"/>
                    <a:pt x="2326927" y="43814"/>
                  </a:cubicBezTo>
                  <a:lnTo>
                    <a:pt x="2326927" y="1807956"/>
                  </a:lnTo>
                  <a:cubicBezTo>
                    <a:pt x="2326927" y="1832153"/>
                    <a:pt x="2307311" y="1851770"/>
                    <a:pt x="2283113" y="1851770"/>
                  </a:cubicBezTo>
                  <a:lnTo>
                    <a:pt x="43814" y="1851770"/>
                  </a:lnTo>
                  <a:cubicBezTo>
                    <a:pt x="19616" y="1851770"/>
                    <a:pt x="0" y="1832153"/>
                    <a:pt x="0" y="1807956"/>
                  </a:cubicBezTo>
                  <a:lnTo>
                    <a:pt x="0" y="43814"/>
                  </a:lnTo>
                  <a:cubicBezTo>
                    <a:pt x="0" y="19616"/>
                    <a:pt x="19616" y="0"/>
                    <a:pt x="43814" y="0"/>
                  </a:cubicBezTo>
                  <a:close/>
                </a:path>
              </a:pathLst>
            </a:custGeom>
            <a:solidFill>
              <a:srgbClr val="F5EFEB"/>
            </a:solidFill>
          </p:spPr>
          <p:txBody>
            <a:bodyPr/>
            <a:lstStyle/>
            <a:p>
              <a:endParaRPr lang="ja"/>
            </a:p>
          </p:txBody>
        </p:sp>
        <p:sp>
          <p:nvSpPr>
            <p:cNvPr id="5" name="TextBox 5"/>
            <p:cNvSpPr txBox="1"/>
            <p:nvPr/>
          </p:nvSpPr>
          <p:spPr>
            <a:xfrm>
              <a:off x="0" y="-47625"/>
              <a:ext cx="2326927" cy="1899395"/>
            </a:xfrm>
            <a:prstGeom prst="rect">
              <a:avLst/>
            </a:prstGeom>
          </p:spPr>
          <p:txBody>
            <a:bodyPr lIns="50800" tIns="50800" rIns="50800" bIns="50800" rtlCol="0" anchor="ctr"/>
            <a:lstStyle/>
            <a:p>
              <a:pPr algn="ctr" rtl="0">
                <a:lnSpc>
                  <a:spcPts val="2100"/>
                </a:lnSpc>
              </a:pPr>
              <a:endParaRPr/>
            </a:p>
          </p:txBody>
        </p:sp>
      </p:grpSp>
      <p:sp>
        <p:nvSpPr>
          <p:cNvPr id="7" name="Freeform 7"/>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
          </a:p>
        </p:txBody>
      </p:sp>
      <p:sp>
        <p:nvSpPr>
          <p:cNvPr id="8" name="Freeform 8"/>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6"/>
            <a:stretch>
              <a:fillRect/>
            </a:stretch>
          </a:blipFill>
        </p:spPr>
        <p:txBody>
          <a:bodyPr/>
          <a:lstStyle/>
          <a:p>
            <a:endParaRPr lang="ja"/>
          </a:p>
        </p:txBody>
      </p:sp>
      <p:sp>
        <p:nvSpPr>
          <p:cNvPr id="9" name="TextBox 9"/>
          <p:cNvSpPr txBox="1"/>
          <p:nvPr/>
        </p:nvSpPr>
        <p:spPr>
          <a:xfrm>
            <a:off x="397484" y="4949624"/>
            <a:ext cx="9328220" cy="927818"/>
          </a:xfrm>
          <a:prstGeom prst="rect">
            <a:avLst/>
          </a:prstGeom>
        </p:spPr>
        <p:txBody>
          <a:bodyPr wrap="square" lIns="0" tIns="0" rIns="0" bIns="0" rtlCol="0" anchor="t">
            <a:spAutoFit/>
          </a:bodyPr>
          <a:lstStyle/>
          <a:p>
            <a:pPr marL="0" lvl="0" indent="0" algn="l" rtl="0">
              <a:lnSpc>
                <a:spcPts val="7873"/>
              </a:lnSpc>
            </a:pPr>
            <a:r>
              <a:rPr lang="ja" sz="5000" b="1" u="none" baseline="0" dirty="0">
                <a:solidFill>
                  <a:srgbClr val="253572"/>
                </a:solidFill>
                <a:latin typeface="Noto Sans CJK JP Bold" panose="020B0500000000000000" pitchFamily="34" charset="-128"/>
                <a:ea typeface="Noto Sans CJK JP Bold" panose="020B0500000000000000" pitchFamily="34" charset="-128"/>
                <a:cs typeface="Effra 1"/>
              </a:rPr>
              <a:t>キャンペーン メッセージの例</a:t>
            </a:r>
          </a:p>
        </p:txBody>
      </p:sp>
      <p:sp>
        <p:nvSpPr>
          <p:cNvPr id="10" name="TextBox 10"/>
          <p:cNvSpPr txBox="1"/>
          <p:nvPr/>
        </p:nvSpPr>
        <p:spPr>
          <a:xfrm>
            <a:off x="1028700" y="9364627"/>
            <a:ext cx="6899312" cy="209550"/>
          </a:xfrm>
          <a:prstGeom prst="rect">
            <a:avLst/>
          </a:prstGeom>
        </p:spPr>
        <p:txBody>
          <a:bodyPr lIns="0" tIns="0" rIns="0" bIns="0" rtlCol="0" anchor="t">
            <a:spAutoFit/>
          </a:bodyPr>
          <a:lstStyle/>
          <a:p>
            <a:pPr marL="0" lvl="0" indent="0" algn="l" rtl="0">
              <a:lnSpc>
                <a:spcPts val="1680"/>
              </a:lnSpc>
              <a:spcBef>
                <a:spcPct val="0"/>
              </a:spcBef>
            </a:pPr>
            <a:r>
              <a:rPr lang="ja" sz="1400" b="1" u="none" spc="140" baseline="0" dirty="0">
                <a:solidFill>
                  <a:srgbClr val="E68574"/>
                </a:solidFill>
                <a:latin typeface="Noto Sans CJK JP Bold" panose="020B0500000000000000" pitchFamily="34" charset="-128"/>
                <a:ea typeface="Noto Sans CJK JP Bold" panose="020B0500000000000000" pitchFamily="34" charset="-128"/>
                <a:cs typeface="Effra 1"/>
              </a:rPr>
              <a:t>2025年度 SIA地域カンファレンス</a:t>
            </a:r>
          </a:p>
        </p:txBody>
      </p:sp>
      <p:sp>
        <p:nvSpPr>
          <p:cNvPr id="13" name="TextBox 13"/>
          <p:cNvSpPr txBox="1"/>
          <p:nvPr/>
        </p:nvSpPr>
        <p:spPr>
          <a:xfrm>
            <a:off x="397485" y="6378158"/>
            <a:ext cx="9328219" cy="2539157"/>
          </a:xfrm>
          <a:prstGeom prst="rect">
            <a:avLst/>
          </a:prstGeom>
        </p:spPr>
        <p:txBody>
          <a:bodyPr wrap="square" lIns="0" tIns="0" rIns="0" bIns="0" rtlCol="0" anchor="t">
            <a:spAutoFit/>
          </a:bodyPr>
          <a:lstStyle/>
          <a:p>
            <a:pPr marL="0" lvl="1" indent="0" algn="l" rtl="0">
              <a:lnSpc>
                <a:spcPts val="3340"/>
              </a:lnSpc>
              <a:spcBef>
                <a:spcPct val="0"/>
              </a:spcBef>
            </a:pPr>
            <a:r>
              <a:rPr lang="ja" sz="3200" b="0" i="1" u="none" kern="100" baseline="0" dirty="0">
                <a:effectLst/>
                <a:latin typeface="MS Gothic" panose="020B0609070205080204" pitchFamily="49" charset="-128"/>
                <a:ea typeface="MS Gothic" panose="020B0609070205080204" pitchFamily="49" charset="-128"/>
                <a:cs typeface="Times New Roman" panose="02020603050405020304" pitchFamily="18" charset="0"/>
              </a:rPr>
              <a:t>「</a:t>
            </a:r>
            <a:r>
              <a:rPr lang="ja" sz="3000" b="0" i="1" u="none" kern="100" baseline="0" dirty="0">
                <a:effectLst/>
                <a:latin typeface="MS Gothic" panose="020B0609070205080204" pitchFamily="49" charset="-128"/>
                <a:ea typeface="MS Gothic" panose="020B0609070205080204" pitchFamily="49" charset="-128"/>
                <a:cs typeface="Times New Roman" panose="02020603050405020304" pitchFamily="18" charset="0"/>
              </a:rPr>
              <a:t>今すぐソロプチミストに入会し、女性と女児の</a:t>
            </a:r>
            <a:br>
              <a:rPr lang="en-GB" altLang="ja" sz="3000" b="0" i="1" u="none" kern="100" baseline="0" dirty="0">
                <a:effectLst/>
                <a:latin typeface="MS Gothic" panose="020B0609070205080204" pitchFamily="49" charset="-128"/>
                <a:ea typeface="MS Gothic" panose="020B0609070205080204" pitchFamily="49" charset="-128"/>
                <a:cs typeface="Times New Roman" panose="02020603050405020304" pitchFamily="18" charset="0"/>
              </a:rPr>
            </a:br>
            <a:r>
              <a:rPr lang="ja" sz="3000" b="0" i="1" u="none" kern="100" baseline="0" dirty="0">
                <a:effectLst/>
                <a:latin typeface="MS Gothic" panose="020B0609070205080204" pitchFamily="49" charset="-128"/>
                <a:ea typeface="MS Gothic" panose="020B0609070205080204" pitchFamily="49" charset="-128"/>
                <a:cs typeface="Times New Roman" panose="02020603050405020304" pitchFamily="18" charset="0"/>
              </a:rPr>
              <a:t>エンパワーメントを推進する世界的運動の一端を</a:t>
            </a:r>
            <a:br>
              <a:rPr lang="en-GB" altLang="ja" sz="3000" b="0" i="1" u="none" kern="100" baseline="0" dirty="0">
                <a:effectLst/>
                <a:latin typeface="MS Gothic" panose="020B0609070205080204" pitchFamily="49" charset="-128"/>
                <a:ea typeface="MS Gothic" panose="020B0609070205080204" pitchFamily="49" charset="-128"/>
                <a:cs typeface="Times New Roman" panose="02020603050405020304" pitchFamily="18" charset="0"/>
              </a:rPr>
            </a:br>
            <a:r>
              <a:rPr lang="ja" sz="3000" b="0" i="1" u="none" kern="100" baseline="0" dirty="0">
                <a:effectLst/>
                <a:latin typeface="MS Gothic" panose="020B0609070205080204" pitchFamily="49" charset="-128"/>
                <a:ea typeface="MS Gothic" panose="020B0609070205080204" pitchFamily="49" charset="-128"/>
                <a:cs typeface="Times New Roman" panose="02020603050405020304" pitchFamily="18" charset="0"/>
              </a:rPr>
              <a:t>担いましょう。ご自身のリーダーシップスキルを磨き、コミュニティに持続的な変化を起こし、</a:t>
            </a:r>
            <a:br>
              <a:rPr lang="en-GB" altLang="ja" sz="3000" b="0" i="1" u="none" kern="100" baseline="0" dirty="0">
                <a:effectLst/>
                <a:latin typeface="MS Gothic" panose="020B0609070205080204" pitchFamily="49" charset="-128"/>
                <a:ea typeface="MS Gothic" panose="020B0609070205080204" pitchFamily="49" charset="-128"/>
                <a:cs typeface="Times New Roman" panose="02020603050405020304" pitchFamily="18" charset="0"/>
              </a:rPr>
            </a:br>
            <a:r>
              <a:rPr lang="ja" sz="3000" b="0" i="1" u="none" kern="100" baseline="0" dirty="0">
                <a:effectLst/>
                <a:latin typeface="MS Gothic" panose="020B0609070205080204" pitchFamily="49" charset="-128"/>
                <a:ea typeface="MS Gothic" panose="020B0609070205080204" pitchFamily="49" charset="-128"/>
                <a:cs typeface="Times New Roman" panose="02020603050405020304" pitchFamily="18" charset="0"/>
              </a:rPr>
              <a:t>世界各地で活躍する女性のネットワークを通じて</a:t>
            </a:r>
            <a:br>
              <a:rPr lang="en-GB" altLang="ja" sz="3000" b="0" i="1" u="none" kern="100" baseline="0" dirty="0">
                <a:effectLst/>
                <a:latin typeface="MS Gothic" panose="020B0609070205080204" pitchFamily="49" charset="-128"/>
                <a:ea typeface="MS Gothic" panose="020B0609070205080204" pitchFamily="49" charset="-128"/>
                <a:cs typeface="Times New Roman" panose="02020603050405020304" pitchFamily="18" charset="0"/>
              </a:rPr>
            </a:br>
            <a:r>
              <a:rPr lang="ja" sz="3000" b="0" i="1" u="none" kern="100" baseline="0" dirty="0">
                <a:effectLst/>
                <a:latin typeface="MS Gothic" panose="020B0609070205080204" pitchFamily="49" charset="-128"/>
                <a:ea typeface="MS Gothic" panose="020B0609070205080204" pitchFamily="49" charset="-128"/>
                <a:cs typeface="Times New Roman" panose="02020603050405020304" pitchFamily="18" charset="0"/>
              </a:rPr>
              <a:t>意義のある繋がりを築きましょう。」</a:t>
            </a:r>
            <a:endParaRPr lang="ja" sz="3000" i="1" dirty="0">
              <a:solidFill>
                <a:srgbClr val="293374"/>
              </a:solidFill>
              <a:latin typeface="MS Gothic" panose="020B0609070205080204" pitchFamily="49" charset="-128"/>
              <a:ea typeface="MS Gothic" panose="020B0609070205080204" pitchFamily="49" charset="-128"/>
            </a:endParaRPr>
          </a:p>
        </p:txBody>
      </p:sp>
      <p:sp>
        <p:nvSpPr>
          <p:cNvPr id="21" name="TextBox 20">
            <a:extLst>
              <a:ext uri="{FF2B5EF4-FFF2-40B4-BE49-F238E27FC236}">
                <a16:creationId xmlns:a16="http://schemas.microsoft.com/office/drawing/2014/main" id="{2D173E2F-08A2-6A57-2C43-6F3D65BAA90D}"/>
              </a:ext>
            </a:extLst>
          </p:cNvPr>
          <p:cNvSpPr txBox="1"/>
          <p:nvPr/>
        </p:nvSpPr>
        <p:spPr>
          <a:xfrm>
            <a:off x="35423" y="1100155"/>
            <a:ext cx="9099398" cy="2015936"/>
          </a:xfrm>
          <a:prstGeom prst="rect">
            <a:avLst/>
          </a:prstGeom>
          <a:noFill/>
        </p:spPr>
        <p:txBody>
          <a:bodyPr wrap="square">
            <a:spAutoFit/>
          </a:bodyPr>
          <a:lstStyle/>
          <a:p>
            <a:pPr marL="0" marR="0" lvl="0" indent="0" algn="ctr" defTabSz="914400" rtl="0" eaLnBrk="1" fontAlgn="auto" latinLnBrk="0" hangingPunct="1">
              <a:lnSpc>
                <a:spcPts val="7500"/>
              </a:lnSpc>
              <a:spcBef>
                <a:spcPts val="0"/>
              </a:spcBef>
              <a:spcAft>
                <a:spcPts val="0"/>
              </a:spcAft>
              <a:buClrTx/>
              <a:buSzTx/>
              <a:buFontTx/>
              <a:buNone/>
              <a:tabLst/>
              <a:defRPr/>
            </a:pPr>
            <a:r>
              <a:rPr kumimoji="0" lang="ja" sz="7500" b="1" u="none" strike="noStrike" kern="1200" cap="none" spc="0" normalizeH="0" baseline="0" dirty="0">
                <a:ln>
                  <a:noFill/>
                </a:ln>
                <a:solidFill>
                  <a:srgbClr val="F5EFEB"/>
                </a:solidFill>
                <a:effectLst/>
                <a:uLnTx/>
                <a:uFillTx/>
                <a:latin typeface="Noto Sans CJK JP Bold" panose="020B0500000000000000" pitchFamily="34" charset="-128"/>
                <a:ea typeface="+mn-ea"/>
                <a:cs typeface="+mn-cs"/>
              </a:rPr>
              <a:t>メンバーシップ・</a:t>
            </a:r>
            <a:br>
              <a:rPr kumimoji="0" lang="en-GB" altLang="ja" sz="7500" b="1" u="none" strike="noStrike" kern="1200" cap="none" spc="0" normalizeH="0" baseline="0" dirty="0">
                <a:ln>
                  <a:noFill/>
                </a:ln>
                <a:solidFill>
                  <a:srgbClr val="F5EFEB"/>
                </a:solidFill>
                <a:effectLst/>
                <a:uLnTx/>
                <a:uFillTx/>
                <a:latin typeface="Noto Sans CJK JP Bold" panose="020B0500000000000000" pitchFamily="34" charset="-128"/>
                <a:ea typeface="+mn-ea"/>
                <a:cs typeface="+mn-cs"/>
              </a:rPr>
            </a:br>
            <a:r>
              <a:rPr kumimoji="0" lang="ja" sz="7500" b="1" u="none" strike="noStrike" kern="1200" cap="none" spc="0" normalizeH="0" baseline="0" dirty="0">
                <a:ln>
                  <a:noFill/>
                </a:ln>
                <a:solidFill>
                  <a:srgbClr val="F5EFEB"/>
                </a:solidFill>
                <a:effectLst/>
                <a:uLnTx/>
                <a:uFillTx/>
                <a:latin typeface="Noto Sans CJK JP Bold" panose="020B0500000000000000" pitchFamily="34" charset="-128"/>
                <a:ea typeface="+mn-ea"/>
                <a:cs typeface="+mn-cs"/>
              </a:rPr>
              <a:t>キャンペーン</a:t>
            </a:r>
          </a:p>
        </p:txBody>
      </p:sp>
    </p:spTree>
  </p:cSld>
  <p:clrMapOvr>
    <a:masterClrMapping/>
  </p:clrMapOvr>
  <p:transition spd="slow">
    <p:cover/>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a:extLst>
            <a:ext uri="{FF2B5EF4-FFF2-40B4-BE49-F238E27FC236}">
              <a16:creationId xmlns:a16="http://schemas.microsoft.com/office/drawing/2014/main" id="{91518E3E-850C-BC57-9F5A-4F6DC547C19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407B2D0-9C56-6464-BC15-503CED926809}"/>
              </a:ext>
            </a:extLst>
          </p:cNvPr>
          <p:cNvGrpSpPr/>
          <p:nvPr/>
        </p:nvGrpSpPr>
        <p:grpSpPr>
          <a:xfrm>
            <a:off x="0" y="-1448133"/>
            <a:ext cx="18288000" cy="11712831"/>
            <a:chOff x="0" y="-47625"/>
            <a:chExt cx="4816593" cy="519362"/>
          </a:xfrm>
        </p:grpSpPr>
        <p:sp>
          <p:nvSpPr>
            <p:cNvPr id="3" name="Freeform 3">
              <a:extLst>
                <a:ext uri="{FF2B5EF4-FFF2-40B4-BE49-F238E27FC236}">
                  <a16:creationId xmlns:a16="http://schemas.microsoft.com/office/drawing/2014/main" id="{26586208-9B44-7179-37E5-3D179723EFF7}"/>
                </a:ext>
              </a:extLst>
            </p:cNvPr>
            <p:cNvSpPr/>
            <p:nvPr/>
          </p:nvSpPr>
          <p:spPr>
            <a:xfrm>
              <a:off x="0" y="-1978"/>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ja"/>
            </a:p>
          </p:txBody>
        </p:sp>
        <p:sp>
          <p:nvSpPr>
            <p:cNvPr id="4" name="TextBox 4">
              <a:extLst>
                <a:ext uri="{FF2B5EF4-FFF2-40B4-BE49-F238E27FC236}">
                  <a16:creationId xmlns:a16="http://schemas.microsoft.com/office/drawing/2014/main" id="{724A214A-3E53-C040-0FEB-B6D126150BCD}"/>
                </a:ext>
              </a:extLst>
            </p:cNvPr>
            <p:cNvSpPr txBox="1"/>
            <p:nvPr/>
          </p:nvSpPr>
          <p:spPr>
            <a:xfrm>
              <a:off x="0" y="-47625"/>
              <a:ext cx="4816593" cy="519362"/>
            </a:xfrm>
            <a:prstGeom prst="rect">
              <a:avLst/>
            </a:prstGeom>
          </p:spPr>
          <p:txBody>
            <a:bodyPr lIns="50800" tIns="50800" rIns="50800" bIns="50800" rtlCol="0" anchor="ctr"/>
            <a:lstStyle/>
            <a:p>
              <a:pPr marL="323850" lvl="1" indent="-161925" algn="ctr" rtl="0">
                <a:lnSpc>
                  <a:spcPts val="2100"/>
                </a:lnSpc>
                <a:buFont typeface="Arial"/>
                <a:buChar char="•"/>
              </a:pPr>
              <a:endParaRPr/>
            </a:p>
          </p:txBody>
        </p:sp>
      </p:grpSp>
      <p:sp>
        <p:nvSpPr>
          <p:cNvPr id="12" name="Freeform 12">
            <a:extLst>
              <a:ext uri="{FF2B5EF4-FFF2-40B4-BE49-F238E27FC236}">
                <a16:creationId xmlns:a16="http://schemas.microsoft.com/office/drawing/2014/main" id="{7A6D97EA-9384-574D-2C2A-1FE73D800EC5}"/>
              </a:ext>
            </a:extLst>
          </p:cNvPr>
          <p:cNvSpPr/>
          <p:nvPr/>
        </p:nvSpPr>
        <p:spPr>
          <a:xfrm>
            <a:off x="1028227" y="3582468"/>
            <a:ext cx="181318" cy="1883824"/>
          </a:xfrm>
          <a:custGeom>
            <a:avLst/>
            <a:gdLst/>
            <a:ahLst/>
            <a:cxnLst/>
            <a:rect l="l" t="t" r="r" b="b"/>
            <a:pathLst>
              <a:path w="181318" h="1883824">
                <a:moveTo>
                  <a:pt x="0" y="0"/>
                </a:moveTo>
                <a:lnTo>
                  <a:pt x="181318" y="0"/>
                </a:lnTo>
                <a:lnTo>
                  <a:pt x="181318" y="1883824"/>
                </a:lnTo>
                <a:lnTo>
                  <a:pt x="0" y="188382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ja"/>
          </a:p>
        </p:txBody>
      </p:sp>
      <p:sp>
        <p:nvSpPr>
          <p:cNvPr id="13" name="TextBox 13">
            <a:extLst>
              <a:ext uri="{FF2B5EF4-FFF2-40B4-BE49-F238E27FC236}">
                <a16:creationId xmlns:a16="http://schemas.microsoft.com/office/drawing/2014/main" id="{0497876C-9661-E3BB-A591-517DA4860490}"/>
              </a:ext>
            </a:extLst>
          </p:cNvPr>
          <p:cNvSpPr txBox="1"/>
          <p:nvPr/>
        </p:nvSpPr>
        <p:spPr>
          <a:xfrm>
            <a:off x="1566216" y="3706794"/>
            <a:ext cx="7240449" cy="2229072"/>
          </a:xfrm>
          <a:prstGeom prst="rect">
            <a:avLst/>
          </a:prstGeom>
        </p:spPr>
        <p:txBody>
          <a:bodyPr wrap="square" lIns="0" tIns="0" rIns="0" bIns="0" rtlCol="0" anchor="t">
            <a:spAutoFit/>
          </a:bodyPr>
          <a:lstStyle/>
          <a:p>
            <a:pPr algn="l" rtl="0">
              <a:lnSpc>
                <a:spcPts val="4415"/>
              </a:lnSpc>
            </a:pPr>
            <a:r>
              <a:rPr lang="ja" sz="3400" u="none" baseline="0" dirty="0">
                <a:solidFill>
                  <a:srgbClr val="F5EFEB"/>
                </a:solidFill>
                <a:latin typeface="Noto Sans CJK JP Regular" panose="020B0500000000000000" pitchFamily="34" charset="-128"/>
                <a:ea typeface="Noto Sans CJK JP Regular" panose="020B0500000000000000" pitchFamily="34" charset="-128"/>
                <a:cs typeface="Effra 2"/>
              </a:rPr>
              <a:t>テックトーク（#TechTalks）の学習ハブにアクセスし、SIAの技術変革の進捗を把握しましょう。 </a:t>
            </a:r>
          </a:p>
          <a:p>
            <a:pPr algn="l" rtl="0">
              <a:lnSpc>
                <a:spcPts val="4415"/>
              </a:lnSpc>
            </a:pPr>
            <a:endParaRPr lang="ja" sz="3400" dirty="0">
              <a:solidFill>
                <a:srgbClr val="F5EFEB"/>
              </a:solidFill>
              <a:latin typeface="Noto Sans CJK JP Regular" panose="020B0500000000000000" pitchFamily="34" charset="-128"/>
            </a:endParaRPr>
          </a:p>
        </p:txBody>
      </p:sp>
      <p:sp>
        <p:nvSpPr>
          <p:cNvPr id="14" name="TextBox 14">
            <a:extLst>
              <a:ext uri="{FF2B5EF4-FFF2-40B4-BE49-F238E27FC236}">
                <a16:creationId xmlns:a16="http://schemas.microsoft.com/office/drawing/2014/main" id="{3BF2CC34-456F-EBB0-9AB9-607B743EAC24}"/>
              </a:ext>
            </a:extLst>
          </p:cNvPr>
          <p:cNvSpPr txBox="1"/>
          <p:nvPr/>
        </p:nvSpPr>
        <p:spPr>
          <a:xfrm>
            <a:off x="1518081" y="819150"/>
            <a:ext cx="7511972" cy="1355628"/>
          </a:xfrm>
          <a:prstGeom prst="rect">
            <a:avLst/>
          </a:prstGeom>
        </p:spPr>
        <p:txBody>
          <a:bodyPr wrap="square" lIns="0" tIns="0" rIns="0" bIns="0" rtlCol="0" anchor="t">
            <a:spAutoFit/>
          </a:bodyPr>
          <a:lstStyle/>
          <a:p>
            <a:pPr marL="0" lvl="0" indent="0" algn="l" rtl="0">
              <a:lnSpc>
                <a:spcPts val="11519"/>
              </a:lnSpc>
            </a:pPr>
            <a:r>
              <a:rPr lang="ja" sz="7500" b="1" u="none" baseline="0" dirty="0">
                <a:solidFill>
                  <a:srgbClr val="F5EFEB"/>
                </a:solidFill>
                <a:latin typeface="Noto Sans CJK JP Bold" panose="020B0500000000000000" pitchFamily="34" charset="-128"/>
                <a:ea typeface="Noto Sans CJK JP Bold" panose="020B0500000000000000" pitchFamily="34" charset="-128"/>
                <a:cs typeface="Effra 1"/>
              </a:rPr>
              <a:t>技術関連ツール</a:t>
            </a:r>
          </a:p>
        </p:txBody>
      </p:sp>
      <p:sp>
        <p:nvSpPr>
          <p:cNvPr id="15" name="TextBox 15">
            <a:extLst>
              <a:ext uri="{FF2B5EF4-FFF2-40B4-BE49-F238E27FC236}">
                <a16:creationId xmlns:a16="http://schemas.microsoft.com/office/drawing/2014/main" id="{EBFDE2D7-0A08-2810-3D13-B1218881923E}"/>
              </a:ext>
            </a:extLst>
          </p:cNvPr>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ja" sz="1400" b="1" u="none" spc="140" baseline="0" dirty="0">
                <a:solidFill>
                  <a:srgbClr val="E68574"/>
                </a:solidFill>
                <a:latin typeface="Noto Sans CJK JP Bold" panose="020B0500000000000000" pitchFamily="34" charset="-128"/>
                <a:ea typeface="Noto Sans CJK JP Bold" panose="020B0500000000000000" pitchFamily="34" charset="-128"/>
                <a:cs typeface="Effra 1"/>
              </a:rPr>
              <a:t>2025年度 SIA地域カンファレンス</a:t>
            </a:r>
          </a:p>
        </p:txBody>
      </p:sp>
      <p:pic>
        <p:nvPicPr>
          <p:cNvPr id="6" name="図 5">
            <a:extLst>
              <a:ext uri="{FF2B5EF4-FFF2-40B4-BE49-F238E27FC236}">
                <a16:creationId xmlns:a16="http://schemas.microsoft.com/office/drawing/2014/main" id="{748006B5-0FA5-400C-1046-7A893EAC9C3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65630" y="-418686"/>
            <a:ext cx="7522366" cy="10638776"/>
          </a:xfrm>
          <a:prstGeom prst="rect">
            <a:avLst/>
          </a:prstGeom>
        </p:spPr>
      </p:pic>
    </p:spTree>
    <p:extLst>
      <p:ext uri="{BB962C8B-B14F-4D97-AF65-F5344CB8AC3E}">
        <p14:creationId xmlns:p14="http://schemas.microsoft.com/office/powerpoint/2010/main" val="1264568038"/>
      </p:ext>
    </p:extLst>
  </p:cSld>
  <p:clrMapOvr>
    <a:masterClrMapping/>
  </p:clrMapOvr>
  <p:transition spd="slow">
    <p:cover/>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grpSp>
        <p:nvGrpSpPr>
          <p:cNvPr id="2" name="Group 2"/>
          <p:cNvGrpSpPr/>
          <p:nvPr/>
        </p:nvGrpSpPr>
        <p:grpSpPr>
          <a:xfrm>
            <a:off x="0" y="6449003"/>
            <a:ext cx="18288000" cy="3837997"/>
            <a:chOff x="0" y="0"/>
            <a:chExt cx="4816593" cy="1010830"/>
          </a:xfrm>
        </p:grpSpPr>
        <p:sp>
          <p:nvSpPr>
            <p:cNvPr id="3" name="Freeform 3"/>
            <p:cNvSpPr/>
            <p:nvPr/>
          </p:nvSpPr>
          <p:spPr>
            <a:xfrm>
              <a:off x="0" y="0"/>
              <a:ext cx="4816592" cy="1010830"/>
            </a:xfrm>
            <a:custGeom>
              <a:avLst/>
              <a:gdLst/>
              <a:ahLst/>
              <a:cxnLst/>
              <a:rect l="l" t="t" r="r" b="b"/>
              <a:pathLst>
                <a:path w="4816592" h="1010830">
                  <a:moveTo>
                    <a:pt x="0" y="0"/>
                  </a:moveTo>
                  <a:lnTo>
                    <a:pt x="4816592" y="0"/>
                  </a:lnTo>
                  <a:lnTo>
                    <a:pt x="4816592" y="1010830"/>
                  </a:lnTo>
                  <a:lnTo>
                    <a:pt x="0" y="1010830"/>
                  </a:lnTo>
                  <a:close/>
                </a:path>
              </a:pathLst>
            </a:custGeom>
            <a:solidFill>
              <a:srgbClr val="F5EFEB"/>
            </a:solidFill>
          </p:spPr>
          <p:txBody>
            <a:bodyPr/>
            <a:lstStyle/>
            <a:p>
              <a:endParaRPr lang="ja"/>
            </a:p>
          </p:txBody>
        </p:sp>
        <p:sp>
          <p:nvSpPr>
            <p:cNvPr id="4" name="TextBox 4"/>
            <p:cNvSpPr txBox="1"/>
            <p:nvPr/>
          </p:nvSpPr>
          <p:spPr>
            <a:xfrm>
              <a:off x="0" y="-28575"/>
              <a:ext cx="4816593" cy="1039405"/>
            </a:xfrm>
            <a:prstGeom prst="rect">
              <a:avLst/>
            </a:prstGeom>
          </p:spPr>
          <p:txBody>
            <a:bodyPr lIns="50800" tIns="50800" rIns="50800" bIns="50800" rtlCol="0" anchor="ctr"/>
            <a:lstStyle/>
            <a:p>
              <a:pPr algn="ctr" rtl="0">
                <a:lnSpc>
                  <a:spcPts val="2879"/>
                </a:lnSpc>
              </a:pPr>
              <a:endParaRPr/>
            </a:p>
          </p:txBody>
        </p:sp>
      </p:grpSp>
      <p:grpSp>
        <p:nvGrpSpPr>
          <p:cNvPr id="5" name="Group 5"/>
          <p:cNvGrpSpPr/>
          <p:nvPr/>
        </p:nvGrpSpPr>
        <p:grpSpPr>
          <a:xfrm>
            <a:off x="2578347" y="7368562"/>
            <a:ext cx="5073204" cy="1785708"/>
            <a:chOff x="0" y="0"/>
            <a:chExt cx="1336153" cy="470310"/>
          </a:xfrm>
        </p:grpSpPr>
        <p:sp>
          <p:nvSpPr>
            <p:cNvPr id="6" name="Freeform 6"/>
            <p:cNvSpPr/>
            <p:nvPr/>
          </p:nvSpPr>
          <p:spPr>
            <a:xfrm>
              <a:off x="0" y="0"/>
              <a:ext cx="1336153" cy="470310"/>
            </a:xfrm>
            <a:custGeom>
              <a:avLst/>
              <a:gdLst/>
              <a:ahLst/>
              <a:cxnLst/>
              <a:rect l="l" t="t" r="r" b="b"/>
              <a:pathLst>
                <a:path w="1336153" h="470310">
                  <a:moveTo>
                    <a:pt x="30521" y="0"/>
                  </a:moveTo>
                  <a:lnTo>
                    <a:pt x="1305632" y="0"/>
                  </a:lnTo>
                  <a:cubicBezTo>
                    <a:pt x="1322488" y="0"/>
                    <a:pt x="1336153" y="13665"/>
                    <a:pt x="1336153" y="30521"/>
                  </a:cubicBezTo>
                  <a:lnTo>
                    <a:pt x="1336153" y="439789"/>
                  </a:lnTo>
                  <a:cubicBezTo>
                    <a:pt x="1336153" y="456645"/>
                    <a:pt x="1322488" y="470310"/>
                    <a:pt x="1305632" y="470310"/>
                  </a:cubicBezTo>
                  <a:lnTo>
                    <a:pt x="30521" y="470310"/>
                  </a:lnTo>
                  <a:cubicBezTo>
                    <a:pt x="13665" y="470310"/>
                    <a:pt x="0" y="456645"/>
                    <a:pt x="0" y="439789"/>
                  </a:cubicBezTo>
                  <a:lnTo>
                    <a:pt x="0" y="30521"/>
                  </a:lnTo>
                  <a:cubicBezTo>
                    <a:pt x="0" y="13665"/>
                    <a:pt x="13665" y="0"/>
                    <a:pt x="30521" y="0"/>
                  </a:cubicBezTo>
                  <a:close/>
                </a:path>
              </a:pathLst>
            </a:custGeom>
            <a:solidFill>
              <a:srgbClr val="E68574"/>
            </a:solidFill>
          </p:spPr>
          <p:txBody>
            <a:bodyPr/>
            <a:lstStyle/>
            <a:p>
              <a:endParaRPr lang="ja"/>
            </a:p>
          </p:txBody>
        </p:sp>
        <p:sp>
          <p:nvSpPr>
            <p:cNvPr id="7" name="TextBox 7"/>
            <p:cNvSpPr txBox="1"/>
            <p:nvPr/>
          </p:nvSpPr>
          <p:spPr>
            <a:xfrm>
              <a:off x="0" y="-9525"/>
              <a:ext cx="1336153" cy="479835"/>
            </a:xfrm>
            <a:prstGeom prst="rect">
              <a:avLst/>
            </a:prstGeom>
          </p:spPr>
          <p:txBody>
            <a:bodyPr lIns="254000" tIns="254000" rIns="254000" bIns="254000" rtlCol="0" anchor="b"/>
            <a:lstStyle/>
            <a:p>
              <a:pPr algn="l" rtl="0">
                <a:lnSpc>
                  <a:spcPts val="3120"/>
                </a:lnSpc>
              </a:pPr>
              <a:r>
                <a:rPr lang="ja" sz="2600" b="1" u="none" baseline="0" dirty="0">
                  <a:solidFill>
                    <a:srgbClr val="FFFFFF"/>
                  </a:solidFill>
                  <a:latin typeface="Noto Sans CJK JP Bold" panose="020B0500000000000000" pitchFamily="34" charset="-128"/>
                  <a:ea typeface="Noto Sans CJK JP Bold" panose="020B0500000000000000" pitchFamily="34" charset="-128"/>
                  <a:cs typeface="Effra 1"/>
                </a:rPr>
                <a:t>お名前と役職</a:t>
              </a:r>
            </a:p>
            <a:p>
              <a:pPr algn="l" rtl="0">
                <a:lnSpc>
                  <a:spcPts val="3120"/>
                </a:lnSpc>
              </a:pPr>
              <a:r>
                <a:rPr lang="ja" sz="2600" u="none" baseline="0" dirty="0">
                  <a:solidFill>
                    <a:srgbClr val="FFFFFF"/>
                  </a:solidFill>
                  <a:latin typeface="Noto Sans CJK JP Regular" panose="020B0500000000000000" pitchFamily="34" charset="-128"/>
                  <a:ea typeface="Noto Sans CJK JP Regular" panose="020B0500000000000000" pitchFamily="34" charset="-128"/>
                  <a:cs typeface="Effra 2"/>
                </a:rPr>
                <a:t>メールアドレス</a:t>
              </a:r>
            </a:p>
          </p:txBody>
        </p:sp>
      </p:grpSp>
      <p:grpSp>
        <p:nvGrpSpPr>
          <p:cNvPr id="8" name="Group 8"/>
          <p:cNvGrpSpPr/>
          <p:nvPr/>
        </p:nvGrpSpPr>
        <p:grpSpPr>
          <a:xfrm>
            <a:off x="11260331" y="7484845"/>
            <a:ext cx="5073204" cy="1785708"/>
            <a:chOff x="0" y="0"/>
            <a:chExt cx="1336153" cy="470310"/>
          </a:xfrm>
        </p:grpSpPr>
        <p:sp>
          <p:nvSpPr>
            <p:cNvPr id="9" name="Freeform 9"/>
            <p:cNvSpPr/>
            <p:nvPr/>
          </p:nvSpPr>
          <p:spPr>
            <a:xfrm>
              <a:off x="0" y="0"/>
              <a:ext cx="1336153" cy="470310"/>
            </a:xfrm>
            <a:custGeom>
              <a:avLst/>
              <a:gdLst/>
              <a:ahLst/>
              <a:cxnLst/>
              <a:rect l="l" t="t" r="r" b="b"/>
              <a:pathLst>
                <a:path w="1336153" h="470310">
                  <a:moveTo>
                    <a:pt x="30521" y="0"/>
                  </a:moveTo>
                  <a:lnTo>
                    <a:pt x="1305632" y="0"/>
                  </a:lnTo>
                  <a:cubicBezTo>
                    <a:pt x="1322488" y="0"/>
                    <a:pt x="1336153" y="13665"/>
                    <a:pt x="1336153" y="30521"/>
                  </a:cubicBezTo>
                  <a:lnTo>
                    <a:pt x="1336153" y="439789"/>
                  </a:lnTo>
                  <a:cubicBezTo>
                    <a:pt x="1336153" y="456645"/>
                    <a:pt x="1322488" y="470310"/>
                    <a:pt x="1305632" y="470310"/>
                  </a:cubicBezTo>
                  <a:lnTo>
                    <a:pt x="30521" y="470310"/>
                  </a:lnTo>
                  <a:cubicBezTo>
                    <a:pt x="13665" y="470310"/>
                    <a:pt x="0" y="456645"/>
                    <a:pt x="0" y="439789"/>
                  </a:cubicBezTo>
                  <a:lnTo>
                    <a:pt x="0" y="30521"/>
                  </a:lnTo>
                  <a:cubicBezTo>
                    <a:pt x="0" y="13665"/>
                    <a:pt x="13665" y="0"/>
                    <a:pt x="30521" y="0"/>
                  </a:cubicBezTo>
                  <a:close/>
                </a:path>
              </a:pathLst>
            </a:custGeom>
            <a:solidFill>
              <a:srgbClr val="E68574"/>
            </a:solidFill>
            <a:ln cap="sq">
              <a:noFill/>
              <a:prstDash val="solid"/>
              <a:miter/>
            </a:ln>
          </p:spPr>
          <p:txBody>
            <a:bodyPr/>
            <a:lstStyle/>
            <a:p>
              <a:endParaRPr lang="ja"/>
            </a:p>
          </p:txBody>
        </p:sp>
        <p:sp>
          <p:nvSpPr>
            <p:cNvPr id="10" name="TextBox 10"/>
            <p:cNvSpPr txBox="1"/>
            <p:nvPr/>
          </p:nvSpPr>
          <p:spPr>
            <a:xfrm>
              <a:off x="0" y="-9525"/>
              <a:ext cx="1336153" cy="479835"/>
            </a:xfrm>
            <a:prstGeom prst="rect">
              <a:avLst/>
            </a:prstGeom>
          </p:spPr>
          <p:txBody>
            <a:bodyPr lIns="254000" tIns="254000" rIns="254000" bIns="254000" rtlCol="0" anchor="b"/>
            <a:lstStyle/>
            <a:p>
              <a:pPr algn="l" rtl="0">
                <a:lnSpc>
                  <a:spcPts val="3120"/>
                </a:lnSpc>
              </a:pPr>
              <a:r>
                <a:rPr lang="ja" sz="2600" b="1" u="none" baseline="0" dirty="0">
                  <a:solidFill>
                    <a:srgbClr val="FFFFFF"/>
                  </a:solidFill>
                  <a:latin typeface="Noto Sans CJK JP Bold" panose="020B0500000000000000" pitchFamily="34" charset="-128"/>
                  <a:ea typeface="Noto Sans CJK JP Bold" panose="020B0500000000000000" pitchFamily="34" charset="-128"/>
                  <a:cs typeface="Effra 1"/>
                </a:rPr>
                <a:t>SIA本部</a:t>
              </a:r>
            </a:p>
            <a:p>
              <a:pPr marL="0" lvl="0" indent="0" algn="l" rtl="0">
                <a:lnSpc>
                  <a:spcPts val="3120"/>
                </a:lnSpc>
                <a:spcBef>
                  <a:spcPct val="0"/>
                </a:spcBef>
              </a:pPr>
              <a:r>
                <a:rPr lang="ja" sz="2600" u="none" baseline="0" dirty="0">
                  <a:solidFill>
                    <a:srgbClr val="FFFFFF"/>
                  </a:solidFill>
                  <a:latin typeface="Noto Sans CJK JP Regular" panose="020B0500000000000000" pitchFamily="34" charset="-128"/>
                  <a:ea typeface="Noto Sans CJK JP Regular" panose="020B0500000000000000" pitchFamily="34" charset="-128"/>
                  <a:cs typeface="Effra 2"/>
                </a:rPr>
                <a:t>siahq@soroptimist.org</a:t>
              </a:r>
            </a:p>
          </p:txBody>
        </p:sp>
      </p:grpSp>
      <p:sp>
        <p:nvSpPr>
          <p:cNvPr id="14" name="Freeform 14"/>
          <p:cNvSpPr/>
          <p:nvPr/>
        </p:nvSpPr>
        <p:spPr>
          <a:xfrm>
            <a:off x="-286" y="-109659"/>
            <a:ext cx="18288000" cy="6449003"/>
          </a:xfrm>
          <a:custGeom>
            <a:avLst/>
            <a:gdLst/>
            <a:ahLst/>
            <a:cxnLst/>
            <a:rect l="l" t="t" r="r" b="b"/>
            <a:pathLst>
              <a:path w="18288000" h="6449003">
                <a:moveTo>
                  <a:pt x="0" y="0"/>
                </a:moveTo>
                <a:lnTo>
                  <a:pt x="18288000" y="0"/>
                </a:lnTo>
                <a:lnTo>
                  <a:pt x="18288000" y="6449003"/>
                </a:lnTo>
                <a:lnTo>
                  <a:pt x="0" y="6449003"/>
                </a:lnTo>
                <a:lnTo>
                  <a:pt x="0" y="0"/>
                </a:lnTo>
                <a:close/>
              </a:path>
            </a:pathLst>
          </a:custGeom>
          <a:blipFill>
            <a:blip r:embed="rId3">
              <a:alphaModFix amt="9999"/>
            </a:blip>
            <a:stretch>
              <a:fillRect t="-97480" b="-156993"/>
            </a:stretch>
          </a:blipFill>
        </p:spPr>
        <p:txBody>
          <a:bodyPr/>
          <a:lstStyle/>
          <a:p>
            <a:endParaRPr lang="ja"/>
          </a:p>
        </p:txBody>
      </p:sp>
      <p:grpSp>
        <p:nvGrpSpPr>
          <p:cNvPr id="15" name="Group 15"/>
          <p:cNvGrpSpPr/>
          <p:nvPr/>
        </p:nvGrpSpPr>
        <p:grpSpPr>
          <a:xfrm>
            <a:off x="2577581" y="5092372"/>
            <a:ext cx="5074541" cy="2854394"/>
            <a:chOff x="0" y="0"/>
            <a:chExt cx="11289030" cy="6350000"/>
          </a:xfrm>
        </p:grpSpPr>
        <p:sp>
          <p:nvSpPr>
            <p:cNvPr id="16" name="Freeform 16"/>
            <p:cNvSpPr/>
            <p:nvPr/>
          </p:nvSpPr>
          <p:spPr>
            <a:xfrm>
              <a:off x="0" y="0"/>
              <a:ext cx="11287760" cy="6350000"/>
            </a:xfrm>
            <a:custGeom>
              <a:avLst/>
              <a:gdLst/>
              <a:ahLst/>
              <a:cxnLst/>
              <a:rect l="l" t="t" r="r" b="b"/>
              <a:pathLst>
                <a:path w="11287760" h="6350000">
                  <a:moveTo>
                    <a:pt x="0" y="5824220"/>
                  </a:moveTo>
                  <a:lnTo>
                    <a:pt x="0" y="525780"/>
                  </a:lnTo>
                  <a:cubicBezTo>
                    <a:pt x="0" y="234950"/>
                    <a:pt x="234950" y="0"/>
                    <a:pt x="525780" y="0"/>
                  </a:cubicBezTo>
                  <a:lnTo>
                    <a:pt x="10761980" y="0"/>
                  </a:lnTo>
                  <a:cubicBezTo>
                    <a:pt x="11052810" y="0"/>
                    <a:pt x="11287760" y="234950"/>
                    <a:pt x="11287760" y="525780"/>
                  </a:cubicBezTo>
                  <a:lnTo>
                    <a:pt x="11287760" y="5822950"/>
                  </a:lnTo>
                  <a:cubicBezTo>
                    <a:pt x="11287760" y="6113780"/>
                    <a:pt x="11052810" y="6348730"/>
                    <a:pt x="10761980" y="6348730"/>
                  </a:cubicBezTo>
                  <a:lnTo>
                    <a:pt x="525780" y="6348730"/>
                  </a:lnTo>
                  <a:cubicBezTo>
                    <a:pt x="236220" y="6350000"/>
                    <a:pt x="0" y="6115050"/>
                    <a:pt x="0" y="5824220"/>
                  </a:cubicBezTo>
                  <a:close/>
                </a:path>
              </a:pathLst>
            </a:custGeom>
            <a:solidFill>
              <a:srgbClr val="000000">
                <a:alpha val="0"/>
              </a:srgbClr>
            </a:solidFill>
            <a:ln w="12700">
              <a:solidFill>
                <a:srgbClr val="000000"/>
              </a:solidFill>
            </a:ln>
          </p:spPr>
          <p:txBody>
            <a:bodyPr/>
            <a:lstStyle/>
            <a:p>
              <a:endParaRPr lang="ja"/>
            </a:p>
          </p:txBody>
        </p:sp>
      </p:grpSp>
      <p:grpSp>
        <p:nvGrpSpPr>
          <p:cNvPr id="17" name="Group 17"/>
          <p:cNvGrpSpPr/>
          <p:nvPr/>
        </p:nvGrpSpPr>
        <p:grpSpPr>
          <a:xfrm>
            <a:off x="11260335" y="5265521"/>
            <a:ext cx="5074541" cy="2854394"/>
            <a:chOff x="0" y="0"/>
            <a:chExt cx="11289030" cy="6350000"/>
          </a:xfrm>
        </p:grpSpPr>
        <p:sp>
          <p:nvSpPr>
            <p:cNvPr id="18" name="Freeform 18"/>
            <p:cNvSpPr/>
            <p:nvPr/>
          </p:nvSpPr>
          <p:spPr>
            <a:xfrm>
              <a:off x="0" y="0"/>
              <a:ext cx="11287760" cy="6350000"/>
            </a:xfrm>
            <a:custGeom>
              <a:avLst/>
              <a:gdLst/>
              <a:ahLst/>
              <a:cxnLst/>
              <a:rect l="l" t="t" r="r" b="b"/>
              <a:pathLst>
                <a:path w="11287760" h="6350000">
                  <a:moveTo>
                    <a:pt x="0" y="5824220"/>
                  </a:moveTo>
                  <a:lnTo>
                    <a:pt x="0" y="525780"/>
                  </a:lnTo>
                  <a:cubicBezTo>
                    <a:pt x="0" y="234950"/>
                    <a:pt x="234950" y="0"/>
                    <a:pt x="525780" y="0"/>
                  </a:cubicBezTo>
                  <a:lnTo>
                    <a:pt x="10761980" y="0"/>
                  </a:lnTo>
                  <a:cubicBezTo>
                    <a:pt x="11052810" y="0"/>
                    <a:pt x="11287760" y="234950"/>
                    <a:pt x="11287760" y="525780"/>
                  </a:cubicBezTo>
                  <a:lnTo>
                    <a:pt x="11287760" y="5822950"/>
                  </a:lnTo>
                  <a:cubicBezTo>
                    <a:pt x="11287760" y="6113780"/>
                    <a:pt x="11052810" y="6348730"/>
                    <a:pt x="10761980" y="6348730"/>
                  </a:cubicBezTo>
                  <a:lnTo>
                    <a:pt x="525780" y="6348730"/>
                  </a:lnTo>
                  <a:cubicBezTo>
                    <a:pt x="236220" y="6350000"/>
                    <a:pt x="0" y="6115050"/>
                    <a:pt x="0" y="5824220"/>
                  </a:cubicBezTo>
                  <a:close/>
                </a:path>
              </a:pathLst>
            </a:custGeom>
            <a:solidFill>
              <a:srgbClr val="000000">
                <a:alpha val="0"/>
              </a:srgbClr>
            </a:solidFill>
            <a:ln w="12700">
              <a:solidFill>
                <a:srgbClr val="000000"/>
              </a:solidFill>
            </a:ln>
          </p:spPr>
          <p:txBody>
            <a:bodyPr/>
            <a:lstStyle/>
            <a:p>
              <a:endParaRPr lang="ja"/>
            </a:p>
          </p:txBody>
        </p:sp>
      </p:grpSp>
      <p:sp>
        <p:nvSpPr>
          <p:cNvPr id="21" name="Freeform 21"/>
          <p:cNvSpPr/>
          <p:nvPr/>
        </p:nvSpPr>
        <p:spPr>
          <a:xfrm>
            <a:off x="16460016"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ja"/>
          </a:p>
        </p:txBody>
      </p:sp>
      <p:grpSp>
        <p:nvGrpSpPr>
          <p:cNvPr id="22" name="Group 22"/>
          <p:cNvGrpSpPr/>
          <p:nvPr/>
        </p:nvGrpSpPr>
        <p:grpSpPr>
          <a:xfrm>
            <a:off x="15738227" y="542156"/>
            <a:ext cx="1521073" cy="973088"/>
            <a:chOff x="0" y="0"/>
            <a:chExt cx="2028098" cy="1297451"/>
          </a:xfrm>
        </p:grpSpPr>
        <p:sp>
          <p:nvSpPr>
            <p:cNvPr id="23" name="Freeform 23"/>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ja"/>
            </a:p>
          </p:txBody>
        </p:sp>
        <p:sp>
          <p:nvSpPr>
            <p:cNvPr id="24" name="Freeform 24"/>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8"/>
              <a:stretch>
                <a:fillRect/>
              </a:stretch>
            </a:blipFill>
          </p:spPr>
          <p:txBody>
            <a:bodyPr/>
            <a:lstStyle/>
            <a:p>
              <a:endParaRPr lang="ja"/>
            </a:p>
          </p:txBody>
        </p:sp>
      </p:grpSp>
      <p:sp>
        <p:nvSpPr>
          <p:cNvPr id="28" name="TextBox 28"/>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ja" sz="1400" b="1" u="none" spc="140" baseline="0" dirty="0">
                <a:solidFill>
                  <a:srgbClr val="E68574"/>
                </a:solidFill>
                <a:latin typeface="Noto Sans CJK JP Bold" panose="020B0500000000000000" pitchFamily="34" charset="-128"/>
                <a:ea typeface="Noto Sans CJK JP Bold" panose="020B0500000000000000" pitchFamily="34" charset="-128"/>
                <a:cs typeface="Effra 1"/>
              </a:rPr>
              <a:t>2025年度 SIA地域カンファレンス</a:t>
            </a:r>
          </a:p>
        </p:txBody>
      </p:sp>
      <p:sp>
        <p:nvSpPr>
          <p:cNvPr id="29" name="TextBox 4">
            <a:extLst>
              <a:ext uri="{FF2B5EF4-FFF2-40B4-BE49-F238E27FC236}">
                <a16:creationId xmlns:a16="http://schemas.microsoft.com/office/drawing/2014/main" id="{25A99ACD-7F07-12F3-A24E-4DA57509FF11}"/>
              </a:ext>
            </a:extLst>
          </p:cNvPr>
          <p:cNvSpPr txBox="1"/>
          <p:nvPr/>
        </p:nvSpPr>
        <p:spPr>
          <a:xfrm>
            <a:off x="283903" y="1574073"/>
            <a:ext cx="17719622" cy="3683381"/>
          </a:xfrm>
          <a:prstGeom prst="rect">
            <a:avLst/>
          </a:prstGeom>
        </p:spPr>
        <p:txBody>
          <a:bodyPr lIns="0" tIns="0" rIns="0" bIns="0" rtlCol="0" anchor="t">
            <a:spAutoFit/>
          </a:bodyPr>
          <a:lstStyle/>
          <a:p>
            <a:pPr algn="ctr" rtl="0">
              <a:lnSpc>
                <a:spcPts val="6719"/>
              </a:lnSpc>
            </a:pPr>
            <a:r>
              <a:rPr lang="ja" sz="4800" b="0" i="0" u="none" baseline="0" dirty="0">
                <a:solidFill>
                  <a:srgbClr val="E68574"/>
                </a:solidFill>
                <a:latin typeface="MS Gothic" panose="020B0609070205080204" pitchFamily="49" charset="-128"/>
                <a:ea typeface="MS Gothic" panose="020B0609070205080204" pitchFamily="49" charset="-128"/>
                <a:cs typeface="Telegraf"/>
              </a:rPr>
              <a:t>ご質問がある場合は、私またはSIA本部まで</a:t>
            </a:r>
            <a:br>
              <a:rPr lang="en-GB" altLang="ja" sz="4800" b="0" i="0" u="none" baseline="0" dirty="0">
                <a:solidFill>
                  <a:srgbClr val="E68574"/>
                </a:solidFill>
                <a:latin typeface="MS Gothic" panose="020B0609070205080204" pitchFamily="49" charset="-128"/>
                <a:ea typeface="MS Gothic" panose="020B0609070205080204" pitchFamily="49" charset="-128"/>
                <a:cs typeface="Telegraf"/>
              </a:rPr>
            </a:br>
            <a:r>
              <a:rPr lang="ja" sz="4800" b="0" i="0" u="none" baseline="0" dirty="0">
                <a:solidFill>
                  <a:srgbClr val="E68574"/>
                </a:solidFill>
                <a:latin typeface="MS Gothic" panose="020B0609070205080204" pitchFamily="49" charset="-128"/>
                <a:ea typeface="MS Gothic" panose="020B0609070205080204" pitchFamily="49" charset="-128"/>
                <a:cs typeface="Telegraf"/>
              </a:rPr>
              <a:t>お問い合わせください。 </a:t>
            </a:r>
          </a:p>
          <a:p>
            <a:pPr algn="ctr" rtl="0">
              <a:lnSpc>
                <a:spcPts val="6719"/>
              </a:lnSpc>
            </a:pPr>
            <a:r>
              <a:rPr lang="ja" sz="4800" b="0" i="0" u="none" baseline="0" dirty="0">
                <a:solidFill>
                  <a:srgbClr val="E68574"/>
                </a:solidFill>
                <a:latin typeface="MS Gothic" panose="020B0609070205080204" pitchFamily="49" charset="-128"/>
                <a:ea typeface="MS Gothic" panose="020B0609070205080204" pitchFamily="49" charset="-128"/>
                <a:cs typeface="Telegraf"/>
              </a:rPr>
              <a:t> </a:t>
            </a:r>
          </a:p>
          <a:p>
            <a:pPr algn="ctr" rtl="0">
              <a:lnSpc>
                <a:spcPts val="9939"/>
              </a:lnSpc>
              <a:spcBef>
                <a:spcPct val="0"/>
              </a:spcBef>
            </a:pPr>
            <a:r>
              <a:rPr lang="ja" sz="7099" b="0" i="0" u="none" baseline="0" dirty="0">
                <a:solidFill>
                  <a:srgbClr val="E68574"/>
                </a:solidFill>
                <a:latin typeface="MS Gothic" panose="020B0609070205080204" pitchFamily="49" charset="-128"/>
                <a:ea typeface="MS Gothic" panose="020B0609070205080204" pitchFamily="49" charset="-128"/>
                <a:cs typeface="Telegraf Bold"/>
              </a:rPr>
              <a:t>どうぞよろしくお願い申し上げます。</a:t>
            </a:r>
          </a:p>
        </p:txBody>
      </p:sp>
    </p:spTree>
  </p:cSld>
  <p:clrMapOvr>
    <a:masterClrMapping/>
  </p:clrMapOvr>
  <p:transition spd="slow">
    <p:cove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293</TotalTime>
  <Words>4424</Words>
  <Application>Microsoft Office PowerPoint</Application>
  <PresentationFormat>Custom</PresentationFormat>
  <Paragraphs>101</Paragraphs>
  <Slides>7</Slides>
  <Notes>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vt:i4>
      </vt:variant>
    </vt:vector>
  </HeadingPairs>
  <TitlesOfParts>
    <vt:vector size="16" baseType="lpstr">
      <vt:lpstr>MS Gothic</vt:lpstr>
      <vt:lpstr>Wingdings 2</vt:lpstr>
      <vt:lpstr>Noto Sans CJK JP Regular</vt:lpstr>
      <vt:lpstr>Aptos</vt:lpstr>
      <vt:lpstr>Noto Sans CJK JP Black</vt:lpstr>
      <vt:lpstr>Arial</vt:lpstr>
      <vt:lpstr>Calibri</vt:lpstr>
      <vt:lpstr>Noto Sans CJK JP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2024 Region Conference Template</dc:title>
  <dc:creator>Luz Aponte</dc:creator>
  <cp:lastModifiedBy>Luz Aponte</cp:lastModifiedBy>
  <cp:revision>20</cp:revision>
  <dcterms:created xsi:type="dcterms:W3CDTF">2006-08-16T00:00:00Z</dcterms:created>
  <dcterms:modified xsi:type="dcterms:W3CDTF">2025-02-14T18:55:08Z</dcterms:modified>
  <dc:identifier>DAF4xHWVG_U</dc:identifier>
</cp:coreProperties>
</file>