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70" r:id="rId4"/>
    <p:sldId id="257" r:id="rId5"/>
    <p:sldId id="259" r:id="rId6"/>
    <p:sldId id="269" r:id="rId7"/>
    <p:sldId id="268" r:id="rId8"/>
  </p:sldIdLst>
  <p:sldSz cx="18288000" cy="10287000"/>
  <p:notesSz cx="6858000" cy="9144000"/>
  <p:embeddedFontLst>
    <p:embeddedFont>
      <p:font typeface="Effra 1" panose="020B0604020202020204" charset="0"/>
      <p:regular r:id="rId10"/>
      <p:bold r:id="rId11"/>
    </p:embeddedFont>
    <p:embeddedFont>
      <p:font typeface="Effra 2" panose="020B0604020202020204" charset="0"/>
      <p:regular r:id="rId12"/>
    </p:embeddedFont>
    <p:embeddedFont>
      <p:font typeface="Telegraf" panose="020B0604020202020204" charset="0"/>
      <p:regular r:id="rId13"/>
    </p:embeddedFont>
    <p:embeddedFont>
      <p:font typeface="Telegraf Bold" panose="020B0604020202020204" charset="0"/>
      <p:regular r:id="rId14"/>
    </p:embeddedFont>
    <p:embeddedFont>
      <p:font typeface="Wingdings 2" panose="05020102010507070707" pitchFamily="18" charset="2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024" autoAdjust="0"/>
  </p:normalViewPr>
  <p:slideViewPr>
    <p:cSldViewPr snapToGrid="0">
      <p:cViewPr varScale="1">
        <p:scale>
          <a:sx n="50" d="100"/>
          <a:sy n="50" d="100"/>
        </p:scale>
        <p:origin x="17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안녕하세요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환영합니다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저는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리전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회원관리 위원장인 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'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귀하의 이름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'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입니다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오늘 프레젠테이션을 통해 회원 수 감소 문제를 어떻게 해결할 것인지 논의해 보려고 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대부분의 봉사 단체와 마찬가지로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역시 회원 수 감소 문제에 직면하고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이번 세션에서는 이러한 추세를 초래하는 이유 몇 가지와 함께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회원 모집 및 유지에 도움이 되는 전략을 살펴보겠습니다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이를 위해 회원 혜택을 검토하고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소롭티미스트의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가치 제안을 평가해 볼 것입니다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다음으로 효과적인 회원 모집 및 유지 캠페인을 어떻게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만들어낼지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이야기해 보겠습니다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10~15</a:t>
            </a: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분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– </a:t>
            </a: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회원들이 의견을 공유하고 논의합니다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리전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회원 관리 위원장이 청중에게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: 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클럽의 회원이 줄어드는 이유가 무엇이라고 생각하시는지 여러분의 의견을 들어보고자 합니다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altLang="ko-KR" sz="1800" i="1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16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F9023-0D12-DB6C-DA6A-E4AFC4204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BBA40-348C-DCAB-079E-213D1C8D6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2A637B-86AD-9CF5-611E-FDAF96006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특히 인구 통계적으로 소외된 지역 또는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리전을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중점적으로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타기팅하여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ko-KR" altLang="ko-K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신규 회원 모집에 집중해야 합니다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altLang="ko-K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실행 방안은 다음과 같습니다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 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ko-KR" sz="1800" kern="12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소롭티미스트의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사명에 뜻을 같이할 만한 잠재 회원을 식별하고 모집합니다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 </a:t>
            </a:r>
            <a:endParaRPr lang="en-US" altLang="ko-KR" sz="1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소셜 미디어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이메일 뉴스레터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지역사회 행사를 통해 </a:t>
            </a:r>
            <a:r>
              <a:rPr lang="ko-KR" altLang="ko-KR" sz="1800" kern="12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소롭티미스트가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제공하는 것들에 관심이 있을 만한 사람들과 교류합니다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</a:t>
            </a:r>
            <a:endParaRPr lang="en-US" altLang="ko-KR" sz="1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소셜 미디어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뉴스레터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또는 웹사이트 콘텐츠 등 모든 소통 수단을 동원하여 다양한 배경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경험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의견을 가진 사람들을 만납니다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광범위한 청중을 포용하는 언어를 사용하여 모두가 </a:t>
            </a:r>
            <a:r>
              <a:rPr lang="ko-KR" altLang="ko-KR" sz="1800" kern="12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존중받고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있음을 느끼도록 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이렇게 하면 잠재 회원이 </a:t>
            </a:r>
            <a:r>
              <a:rPr lang="ko-KR" altLang="ko-KR" sz="1800" kern="12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소롭티미스트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가입을 고려하고 참여하게 될 가능성이 높아집니다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</a:t>
            </a:r>
            <a:endParaRPr lang="en-US" altLang="ko-KR" sz="1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클럽이 받은 평가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회원들이 이루어 낸 성과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대외적인 공신력을 강조합니다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사회적인 공신력이 있으면 잠재 회원에게 신뢰와 믿음을 줄 수 있습니다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</a:t>
            </a:r>
            <a:endParaRPr lang="en-US" altLang="ko-KR" sz="1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회원의 기여가 어떻게 실제적이고 현실적인 변화로 이어지는지 보여주려면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SIA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드림 프로그램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: </a:t>
            </a:r>
            <a:r>
              <a:rPr lang="en-US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'</a:t>
            </a:r>
            <a:r>
              <a:rPr lang="ko-KR" altLang="ko-KR" sz="1800" i="1" kern="12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리브</a:t>
            </a:r>
            <a:r>
              <a:rPr lang="ko-KR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ko-KR" altLang="ko-KR" sz="1800" i="1" kern="12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유어</a:t>
            </a:r>
            <a:r>
              <a:rPr lang="ko-KR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드림 상</a:t>
            </a:r>
            <a:r>
              <a:rPr lang="en-US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' </a:t>
            </a:r>
            <a:r>
              <a:rPr lang="ko-KR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및</a:t>
            </a:r>
            <a:r>
              <a:rPr lang="en-US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'</a:t>
            </a:r>
            <a:r>
              <a:rPr lang="ko-KR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드림 </a:t>
            </a:r>
            <a:r>
              <a:rPr lang="ko-KR" altLang="ko-KR" sz="1800" i="1" kern="12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잇</a:t>
            </a:r>
            <a:r>
              <a:rPr lang="en-US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비 </a:t>
            </a:r>
            <a:r>
              <a:rPr lang="ko-KR" altLang="ko-KR" sz="1800" i="1" kern="12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잇</a:t>
            </a:r>
            <a:r>
              <a:rPr lang="en-US" altLang="ko-K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'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의 영향력을 알리고 처음부터 이러한 프로그램에 적극적으로 참여하도록 유도하는 것이 중요합니다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1200"/>
              </a:spcBef>
              <a:spcAft>
                <a:spcPts val="800"/>
              </a:spcAft>
            </a:pP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장기적인 안정성을 보장하고 잠재적인 해체를 예방하기 위해 집중적인 자원과 맞춤형 인센티브를 제공합니다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여기에는 지속적인 참여와 유지를 위해 동기를 부여하는 인정 및 보상 체계를 구축하는 것이 포함될 수 있습니다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</a:t>
            </a:r>
          </a:p>
          <a:p>
            <a:pPr>
              <a:lnSpc>
                <a:spcPct val="106000"/>
              </a:lnSpc>
              <a:spcBef>
                <a:spcPts val="1200"/>
              </a:spcBef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1200"/>
              </a:spcBef>
              <a:spcAft>
                <a:spcPts val="800"/>
              </a:spcAft>
            </a:pP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복귀 회원과 창립 회원이 줄어드는 숨은 이유를 조사하여 회원 유지 전략에서 어떤 부분을 개선할지 파악합니다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현재 회원을 대상으로 </a:t>
            </a:r>
            <a:r>
              <a:rPr lang="ko-KR" altLang="ko-KR" sz="1800" b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포괄적인 설문조사를 수행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하여 회원 경험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동기 부여 및 지속적인 참여를 방해하는 숨은 문제에 관한 통찰과 의견을 수집합니다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이러한 소중한 데이터를 활용하여 참여를 유도하기 위한 접근법을 조금 더 정교하게 수정하고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우려를 해결하고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ko-KR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맞춤형 솔루션을 수립함으로써 장기적인 참여를 유도하고 만족도를 높입니다</a:t>
            </a:r>
            <a:r>
              <a:rPr lang="en-US" altLang="ko-K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.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F79FC-3A23-273E-3F8F-8F1514D69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3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소롭티미스트가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제안하는 가치의 본질은 교육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옹호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지역 사회 봉사를 통해 여성과 소녀의 역량 강화에 헌신하는 것입니다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회원은 다음과 같은 기회를 얻을 수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유형의 영향력 창출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'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리브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유어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드림 상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'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및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'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드림 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잇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비 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잇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'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과 같은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프로그램은 여성과 소녀가 목표를 달성할 수 있도록 직접적으로 지원합니다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회원은 자신의 시간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노력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자원이 다른 사람의 삶에 유형의 변화를 일으킨다는 사실에 만족감을 느끼게 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b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의미있는</a:t>
            </a: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네트워크 구축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소롭티미스트는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회원들이 같은 생각을 가진 사람들과 봉사 활동 및 사회 변화에 대한 열정을 공유하며 강력하고도 지속적인 관계를 구축할 수 있는 특별한 공간을 제공합니다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교류의 기회가 지역을 넘어 세계로 확대되며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개인적이고 직업적인 성장을 위해 노력하는 여성들이 서로를 지지하는 공동체가 만들어집니다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리더십 개발 참여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회원들은 클럽의 리더로 활동할 수 있는 기회를 얻습니다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교육 또는 멘토링 프로그램을 제공하여 리더십을 강화하고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리더의 역할에 더욱 명확한 체계를 갖추어 지속 가능성을 보장합니다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이렇게 적극적으로 참여해 본 경험은 여성이 리더로서 잠재력을 개발하는 동시에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소롭티미스트의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사명에 유의미하게 기여하도록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돕습니다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소롭티미스트는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회원에게 리더십 개발 기회와 자원을 제공함으로써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소롭티미스트의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프로그램을 진행하고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회원을 모집 및 유지하고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사회 공헌도를 높이며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브랜드 인지도를 구축하는 탁월한 리더가 되도록 도와줍니다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이러한 환경은 지속적인 학습과 발전을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돕습니다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웹사이트 상단 파란색 바의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'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클럽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(For Clubs)'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에서 이러한 기회와 자원에 관해 살펴볼 수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더 자세히 알아보려면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'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클럽 관리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(Club Administration)'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및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'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리더십 기술 개발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en-US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Develeloping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Your Leadership Skills)'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을 확인하세요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0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지역사회 봉사와 리더십 기회를 통해 여성과 소녀의 역량을 강화하는 것이 핵심 목표인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소롭티미스트와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같은 조직에서 성공적인 회원 모집 및 유지 캠페인을 구축하려면 잠재 회원 및 기존 회원이 모두 공감할 수 있는 전략적인 접근이 필요합니다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다음은 효과적인 회원 모집 및 유지 캠페인을 구축하기 위한 방법입니다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캠페인 목표 규정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캠페인의 핵심 목표가 무엇인지 파악합니다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예를 들면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회원 모집 및 유지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기존 회원 보유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인지도 제고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특정 인구통계 그룹 유치 등이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캠페인 대상자 파악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사회적 영향력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젊은 여성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지역 사회 지도자에 관심이 있는 여성들이 대상이 될 수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설득력 있는 메시지 작성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역량 강화와 영향력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개인의 성장과 리더십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네트워킹 연결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여성과 소녀의 지원에 </a:t>
            </a: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초점을 맞춥니다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캠페인 메시지 예시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: 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"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오늘부터 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소롭티미스트에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가입하여 여성과 소녀의 역량을 강화하는 전 세계적인 운동에 참여해 보세요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리더십 기술을 강화하고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지역 사회의 지속적인 변화를 이끌어 내고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영감을 주는 전 세계 여성으로 이루어진 네트워크에서 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의미있는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관계를 구축해 보세요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."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en-US" altLang="ko-KR" sz="1800" b="1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소셜 미디어 캠페인 등 참여 유도 콘텐츠 작성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Instagram, Facebook, LinkedIn, YouTube, TikTok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과 같은 플랫폼을 사용하여 사연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후기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비하인드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스토리를 공유합니다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회원들이 자신의 경험과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소롭티미스트가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삶에 미친 영향에 관한 내용을 담은 독특한 시청각 자료를 제작합니다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이메일 캠페인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웹사이트 및 블로그 콘텐츠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전단지 제작도 고려할 수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지역사회 참여 증진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지역 기업과 파트너십을 맺고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대학 및 학교와 협력하며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직원들에게 회원 혜택을 제공하는 사업장과도 협업함으로써 접근 범위를 확대합니다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유형의 결과 및 영향력 강조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'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리브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유어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드림 상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'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및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'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드림 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잇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비 </a:t>
            </a:r>
            <a:r>
              <a:rPr lang="ko-KR" altLang="ko-KR" sz="1800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잇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'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과 같은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프로그램의 성공 사연을 공유하여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소롭티미스트가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여성과 소녀의 삶에 미치고 있는 실질적인 영향력을 보여줍니다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상금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완료된 지역 프로젝트 건수 등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소롭티미스트가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지원한 여성과 소녀의 통계를 제시합니다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모든 소통은 명확하고 실행 가능한 다음 단계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예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: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가입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행사 참여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뉴스레터 구독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를 포함해야 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행사 및 활동 계획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행사를 통해 사람들에게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소롭티미스트의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정체성을 보여주면 회원을 모집하는 데 도움이 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오픈 하우스 및 정보 세션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자원 봉사 및 지역사회 봉사의 날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리더십 및 역량 강화 워크숍 등을 개최할 수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b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b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ko-KR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결론적으로</a:t>
            </a:r>
            <a:r>
              <a:rPr lang="en-US" altLang="ko-KR" sz="1800" b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성공적인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소롭티미스트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회원 모집 및 유지 캠페인을 구축하려면 조직의 가치와 잠재 회원의 특정 수요를 파악하는 것이 필요합니다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매력적 메시지 작성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보상 제공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타기팅된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홍보 활동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참여 증진 등의 방법으로 여성과 소녀의 역량을 강화하고 세상에 긍정적인 영향력을 전파하고 싶어 하는 회원을 모집하고 유지할 수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1200"/>
              </a:spcBef>
              <a:spcAft>
                <a:spcPts val="800"/>
              </a:spcAft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#TechTalks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러닝 허브를 방문하여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SIA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의 기술 혁신 진전 상황을 계속 확인해 보세요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자주 하는 질문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동영상 데모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사용 방법 안내 등을 통해 변경 사항을 확인하고 새로운 기술을 익히는 데 도움을 받을 수 있습니다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카메라로 이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QR 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코드를 스캔하면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SIA</a:t>
            </a:r>
            <a:r>
              <a:rPr lang="ko-KR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의 포털 정보 페이지로 바로 연결됩니다</a:t>
            </a:r>
            <a:r>
              <a:rPr lang="en-US" altLang="ko-KR" sz="1800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시간이 되는 경우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800" b="1" i="1" kern="100" dirty="0" err="1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리전</a:t>
            </a:r>
            <a:r>
              <a:rPr lang="ko-KR" altLang="ko-KR" sz="1800" b="1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회원관리 위원장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이</a:t>
            </a:r>
            <a:r>
              <a:rPr lang="ko-KR" altLang="ko-KR" sz="1800" b="1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회원들로 하여금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QR </a:t>
            </a:r>
            <a:r>
              <a:rPr lang="ko-KR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코드를 스캔하여 페이지에 액세스하도록 도와주세요</a:t>
            </a:r>
            <a:r>
              <a:rPr lang="en-US" altLang="ko-KR" sz="1800" i="1" kern="100" dirty="0">
                <a:effectLst/>
                <a:latin typeface="Aptos" panose="020B00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.)</a:t>
            </a:r>
            <a:endParaRPr lang="ko-KR" altLang="ko-KR" sz="1800" kern="100" dirty="0">
              <a:effectLst/>
              <a:latin typeface="Aptos" panose="020B000402020202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시간 내주셔서 감사합니다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질문이 있는 경우 또는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SIA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본부에 문의하시기 바랍니다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7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9200" y="816071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o-KR"/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TextBox 13"/>
          <p:cNvSpPr txBox="1"/>
          <p:nvPr/>
        </p:nvSpPr>
        <p:spPr>
          <a:xfrm>
            <a:off x="1177766" y="2481049"/>
            <a:ext cx="9553466" cy="2846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11149"/>
              </a:lnSpc>
            </a:pPr>
            <a:r>
              <a:rPr lang="ko-KR" sz="11149" b="1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회원 </a:t>
            </a:r>
            <a:r>
              <a:rPr lang="ko-KR" altLang="en-US" sz="11149" b="1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수 </a:t>
            </a:r>
            <a:r>
              <a:rPr lang="ko-KR" sz="11149" b="1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감소</a:t>
            </a:r>
            <a:endParaRPr lang="en-US" altLang="ko-KR" sz="11149" b="1" i="0" u="none" baseline="0" dirty="0">
              <a:solidFill>
                <a:srgbClr val="253572"/>
              </a:solidFill>
              <a:latin typeface="Effra 1"/>
              <a:ea typeface="Effra 1"/>
              <a:cs typeface="Effra 1"/>
            </a:endParaRPr>
          </a:p>
          <a:p>
            <a:pPr marL="0" lvl="0" indent="0" algn="l" rtl="0">
              <a:lnSpc>
                <a:spcPts val="11149"/>
              </a:lnSpc>
            </a:pPr>
            <a:r>
              <a:rPr lang="ko-KR" sz="11149" b="1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문제 해결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23771" y="8007641"/>
            <a:ext cx="79984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ko-KR" sz="4114" b="0" i="0" u="none" spc="41" baseline="0" dirty="0">
                <a:solidFill>
                  <a:srgbClr val="253572"/>
                </a:solidFill>
                <a:latin typeface="Effra 2"/>
                <a:ea typeface="Effra 2"/>
                <a:cs typeface="Effra 2"/>
              </a:rPr>
              <a:t>소속 </a:t>
            </a:r>
            <a:r>
              <a:rPr lang="ko-KR" sz="4114" b="0" i="0" u="none" spc="41" baseline="0" dirty="0" err="1">
                <a:solidFill>
                  <a:srgbClr val="253572"/>
                </a:solidFill>
                <a:latin typeface="Effra 2"/>
                <a:ea typeface="Effra 2"/>
                <a:cs typeface="Effra 2"/>
              </a:rPr>
              <a:t>리전</a:t>
            </a:r>
            <a:endParaRPr lang="ko-KR" sz="4114" b="0" i="0" u="none" spc="41" baseline="0" dirty="0">
              <a:solidFill>
                <a:srgbClr val="253572"/>
              </a:solidFill>
              <a:latin typeface="Effra 2"/>
              <a:ea typeface="Effra 2"/>
              <a:cs typeface="Effra 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23771" y="8835143"/>
            <a:ext cx="689931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2160"/>
              </a:lnSpc>
              <a:spcBef>
                <a:spcPct val="0"/>
              </a:spcBef>
            </a:pPr>
            <a:r>
              <a:rPr lang="ko-KR" sz="1800" b="0" i="0" u="none" spc="179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발표자 이름, 발표자 직책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623" y="-2081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2"/>
          <p:cNvSpPr txBox="1"/>
          <p:nvPr/>
        </p:nvSpPr>
        <p:spPr>
          <a:xfrm>
            <a:off x="916924" y="3534662"/>
            <a:ext cx="11125199" cy="3715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ko-KR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회원 수 감소를 초래할 수 있는 문제에 대해 </a:t>
            </a:r>
            <a:r>
              <a:rPr lang="ko-KR" sz="3600" b="0" i="0" u="none" baseline="0" dirty="0" err="1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리전</a:t>
            </a:r>
            <a:r>
              <a:rPr lang="ko-KR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 소속 클럽들이 어떤 노력을 기울이고 있는지 들어보고 의견을 공유합니다.</a:t>
            </a:r>
          </a:p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ko-KR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회원에게 주어지는 혜택과 </a:t>
            </a:r>
            <a:r>
              <a:rPr lang="ko-KR" sz="3600" b="0" i="0" u="none" baseline="0" dirty="0" err="1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소롭티미스트의</a:t>
            </a:r>
            <a:r>
              <a:rPr lang="ko-KR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 가치 제안을 검토합니다.</a:t>
            </a:r>
          </a:p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ko-KR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성공적인 회원 모집 및 유지 캠페인을 개발합니다.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158916" y="3720309"/>
            <a:ext cx="6504669" cy="4889282"/>
          </a:xfrm>
          <a:custGeom>
            <a:avLst/>
            <a:gdLst/>
            <a:ahLst/>
            <a:cxnLst/>
            <a:rect l="l" t="t" r="r" b="b"/>
            <a:pathLst>
              <a:path w="9422326" h="6077400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softEdge rad="12700"/>
          </a:effectLst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1497074" y="1087781"/>
            <a:ext cx="8164276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ko-KR" sz="7500" b="1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세션 개요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BFCF7F19-7F7D-DD07-C4B0-6FFC0B7E38FE}"/>
              </a:ext>
            </a:extLst>
          </p:cNvPr>
          <p:cNvSpPr/>
          <p:nvPr/>
        </p:nvSpPr>
        <p:spPr>
          <a:xfrm>
            <a:off x="12792534" y="3982594"/>
            <a:ext cx="5120640" cy="3657600"/>
          </a:xfrm>
          <a:custGeom>
            <a:avLst/>
            <a:gdLst/>
            <a:ahLst/>
            <a:cxnLst/>
            <a:rect l="l" t="t" r="r" b="b"/>
            <a:pathLst>
              <a:path w="7429247" h="4787915">
                <a:moveTo>
                  <a:pt x="0" y="0"/>
                </a:moveTo>
                <a:lnTo>
                  <a:pt x="7429247" y="0"/>
                </a:lnTo>
                <a:lnTo>
                  <a:pt x="7429247" y="4787916"/>
                </a:lnTo>
                <a:lnTo>
                  <a:pt x="0" y="47879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714" b="-729"/>
            </a:stretch>
          </a:blipFill>
          <a:effectLst>
            <a:softEdge rad="25400"/>
          </a:effectLst>
        </p:spPr>
        <p:txBody>
          <a:bodyPr/>
          <a:lstStyle/>
          <a:p>
            <a:endParaRPr lang="ko-KR" dirty="0"/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073F4-7FCE-9408-4BA0-C090E8DAC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53B3A57-9A26-906F-535B-9C150A0B8907}"/>
              </a:ext>
            </a:extLst>
          </p:cNvPr>
          <p:cNvGrpSpPr/>
          <p:nvPr/>
        </p:nvGrpSpPr>
        <p:grpSpPr>
          <a:xfrm>
            <a:off x="0" y="8315046"/>
            <a:ext cx="18288000" cy="1971954"/>
            <a:chOff x="0" y="-47625"/>
            <a:chExt cx="4816593" cy="51936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2F9D3C0-8DF1-5C6B-EA16-A2986F45E721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B28B522-106E-62F3-3EB5-2472D2AF3100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B9C7BCC-E72A-835B-1A75-C970A8667702}"/>
              </a:ext>
            </a:extLst>
          </p:cNvPr>
          <p:cNvGrpSpPr/>
          <p:nvPr/>
        </p:nvGrpSpPr>
        <p:grpSpPr>
          <a:xfrm>
            <a:off x="-4" y="-203592"/>
            <a:ext cx="13301422" cy="10490592"/>
            <a:chOff x="0" y="0"/>
            <a:chExt cx="3503255" cy="249145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54F3231-B10A-BCA8-A618-A120E4F82EDC}"/>
                </a:ext>
              </a:extLst>
            </p:cNvPr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F2E8BFC-99B1-E2D4-1699-F3EC5934DEBA}"/>
                </a:ext>
              </a:extLst>
            </p:cNvPr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BDC80F5-9F91-2E08-ED9A-F74523DF06BF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A830090-676A-6B79-663A-D9BCCECDAB02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7D0FBC8-5B20-90E6-0FF4-5401CA2E329B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95D08C84-E20C-413A-2AC8-688D89294A1A}"/>
              </a:ext>
            </a:extLst>
          </p:cNvPr>
          <p:cNvSpPr txBox="1"/>
          <p:nvPr/>
        </p:nvSpPr>
        <p:spPr>
          <a:xfrm>
            <a:off x="638312" y="3982762"/>
            <a:ext cx="9758147" cy="3139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ko-K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신규 회원 모집을 위해 더욱 노력합니다.</a:t>
            </a:r>
          </a:p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ko-K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클럽의 지속가능성 및 성장 지원을 강화합니다.</a:t>
            </a:r>
          </a:p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ko-K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회원 대상 설문조사를 진행합니다.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E397258A-43B8-280F-0512-5966021F6593}"/>
              </a:ext>
            </a:extLst>
          </p:cNvPr>
          <p:cNvSpPr txBox="1"/>
          <p:nvPr/>
        </p:nvSpPr>
        <p:spPr>
          <a:xfrm>
            <a:off x="1147878" y="1138327"/>
            <a:ext cx="9758147" cy="1339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11519"/>
              </a:lnSpc>
            </a:pPr>
            <a:r>
              <a:rPr lang="ko-KR" sz="7500" b="1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회원 감소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6266F68-4151-D074-7161-0701CCC2420A}"/>
              </a:ext>
            </a:extLst>
          </p:cNvPr>
          <p:cNvSpPr txBox="1"/>
          <p:nvPr/>
        </p:nvSpPr>
        <p:spPr>
          <a:xfrm>
            <a:off x="593708" y="9286661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pic>
        <p:nvPicPr>
          <p:cNvPr id="8" name="Picture 7" descr="사무실 직원들">
            <a:extLst>
              <a:ext uri="{FF2B5EF4-FFF2-40B4-BE49-F238E27FC236}">
                <a16:creationId xmlns:a16="http://schemas.microsoft.com/office/drawing/2014/main" id="{8930F66F-FA4A-C437-D8DA-5F75BF4448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329" y="-576179"/>
            <a:ext cx="8937614" cy="59436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6" name="Picture 15" descr="사무실에서 축하하는 여직원들">
            <a:extLst>
              <a:ext uri="{FF2B5EF4-FFF2-40B4-BE49-F238E27FC236}">
                <a16:creationId xmlns:a16="http://schemas.microsoft.com/office/drawing/2014/main" id="{F883B46B-2139-A808-1DA9-94A70DE500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329" y="4715987"/>
            <a:ext cx="9451458" cy="59436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88015239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67511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" y="0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2"/>
          <p:cNvSpPr txBox="1"/>
          <p:nvPr/>
        </p:nvSpPr>
        <p:spPr>
          <a:xfrm>
            <a:off x="618681" y="4652939"/>
            <a:ext cx="9543719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ko-KR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실질적인 영향력을 만들어냅니다.</a:t>
            </a:r>
          </a:p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ko-KR" sz="3600" b="0" i="0" u="none" baseline="0" dirty="0" err="1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의미있는</a:t>
            </a:r>
            <a:r>
              <a:rPr lang="ko-KR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 네트워크를 구축합니다.</a:t>
            </a:r>
          </a:p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ko-KR" sz="36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리더십을 개발할 수 있습니다.</a:t>
            </a:r>
          </a:p>
        </p:txBody>
      </p:sp>
      <p:sp>
        <p:nvSpPr>
          <p:cNvPr id="13" name="Freeform 13"/>
          <p:cNvSpPr/>
          <p:nvPr/>
        </p:nvSpPr>
        <p:spPr>
          <a:xfrm>
            <a:off x="9395699" y="2629742"/>
            <a:ext cx="9422326" cy="6077400"/>
          </a:xfrm>
          <a:custGeom>
            <a:avLst/>
            <a:gdLst/>
            <a:ahLst/>
            <a:cxnLst/>
            <a:rect l="l" t="t" r="r" b="b"/>
            <a:pathLst>
              <a:path w="9422326" h="6077400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1175996" y="1347631"/>
            <a:ext cx="9310254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/>
            <a:r>
              <a:rPr lang="ko-KR" sz="7500" b="1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회원이 되면</a:t>
            </a:r>
            <a:br>
              <a:rPr lang="en-US" altLang="ko-KR" sz="7500" b="1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</a:br>
            <a:r>
              <a:rPr lang="ko-KR" sz="7500" b="1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누릴 수 있는 이점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F6CABDC-915F-4006-2236-889D94A128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7449" y="2719030"/>
            <a:ext cx="768829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53180" y="-33130"/>
            <a:ext cx="9144000" cy="6866520"/>
          </a:xfrm>
          <a:custGeom>
            <a:avLst/>
            <a:gdLst/>
            <a:ahLst/>
            <a:cxnLst/>
            <a:rect l="l" t="t" r="r" b="b"/>
            <a:pathLst>
              <a:path w="12565804" h="8290381">
                <a:moveTo>
                  <a:pt x="0" y="0"/>
                </a:moveTo>
                <a:lnTo>
                  <a:pt x="12565804" y="0"/>
                </a:lnTo>
                <a:lnTo>
                  <a:pt x="12565804" y="8290381"/>
                </a:lnTo>
                <a:lnTo>
                  <a:pt x="0" y="82903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 l="-1745" r="-1745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-83447" y="4448908"/>
            <a:ext cx="10036302" cy="5838092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/>
          <p:cNvSpPr txBox="1"/>
          <p:nvPr/>
        </p:nvSpPr>
        <p:spPr>
          <a:xfrm>
            <a:off x="397484" y="4949624"/>
            <a:ext cx="9328220" cy="927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ko-KR" sz="5000" b="1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캠페인 메시지 예시: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364627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7485" y="6238573"/>
            <a:ext cx="9328219" cy="275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l" rtl="0">
              <a:lnSpc>
                <a:spcPct val="130000"/>
              </a:lnSpc>
              <a:spcBef>
                <a:spcPct val="0"/>
              </a:spcBef>
            </a:pPr>
            <a:r>
              <a:rPr lang="ko-KR" sz="2800" b="0" i="1" u="none" kern="100" baseline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"오늘부터 </a:t>
            </a:r>
            <a:r>
              <a:rPr lang="ko-KR" sz="2800" b="0" i="1" u="none" kern="100" baseline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소롭티미스트에</a:t>
            </a:r>
            <a:r>
              <a:rPr lang="ko-KR" sz="2800" b="0" i="1" u="none" kern="100" baseline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가입하셔서 여성과 소녀의 역량을 강화하는 전 세계적인 운동에 참여해 보세요. 리더십 기술을 강화하고, 커뮤니티에 지속적인 변화를 만들어내고, 영감을 주는 전 세계 여성들로 이루어진 네트워크에서 의미</a:t>
            </a:r>
            <a:r>
              <a:rPr lang="en-US" altLang="ko-KR" sz="2800" b="0" i="1" u="none" kern="100" baseline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ko-KR" sz="2800" b="0" i="1" u="none" kern="100" baseline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있는 관계를 구축해 보세요."</a:t>
            </a:r>
            <a:endParaRPr lang="ko-KR" sz="2800" dirty="0">
              <a:solidFill>
                <a:srgbClr val="293374"/>
              </a:solidFill>
              <a:latin typeface="Effra 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173E2F-08A2-6A57-2C43-6F3D65BAA90D}"/>
              </a:ext>
            </a:extLst>
          </p:cNvPr>
          <p:cNvSpPr txBox="1"/>
          <p:nvPr/>
        </p:nvSpPr>
        <p:spPr>
          <a:xfrm>
            <a:off x="35423" y="1100155"/>
            <a:ext cx="909939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sz="7500" b="1" i="0" u="none" strike="noStrike" kern="1200" cap="none" spc="0" normalizeH="0" baseline="0" dirty="0">
                <a:ln>
                  <a:noFill/>
                </a:ln>
                <a:solidFill>
                  <a:srgbClr val="F5EFEB"/>
                </a:solidFill>
                <a:effectLst/>
                <a:uLnTx/>
                <a:uFillTx/>
                <a:latin typeface="Effra 1"/>
                <a:ea typeface="+mn-ea"/>
                <a:cs typeface="+mn-cs"/>
              </a:rPr>
              <a:t>회원 모집 및 유지 캠페인</a:t>
            </a:r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1448133"/>
            <a:ext cx="18288000" cy="11712831"/>
            <a:chOff x="0" y="-47625"/>
            <a:chExt cx="4816593" cy="51936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-1978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A6D97EA-9384-574D-2C2A-1FE73D800EC5}"/>
              </a:ext>
            </a:extLst>
          </p:cNvPr>
          <p:cNvSpPr/>
          <p:nvPr/>
        </p:nvSpPr>
        <p:spPr>
          <a:xfrm>
            <a:off x="1245937" y="3468165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1684086" y="3486666"/>
            <a:ext cx="7240449" cy="2221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ko-KR" sz="40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#TechTalks 러닝 허브를 방문하여 SIA의 기술 혁신 현황을 계속 확인해 보세요. </a:t>
            </a:r>
          </a:p>
          <a:p>
            <a:pPr algn="l" rtl="0">
              <a:lnSpc>
                <a:spcPts val="4415"/>
              </a:lnSpc>
            </a:pPr>
            <a:endParaRPr lang="ko-KR" sz="3400" dirty="0">
              <a:solidFill>
                <a:srgbClr val="F5EFEB"/>
              </a:solidFill>
              <a:latin typeface="Effra 2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1626936" y="819150"/>
            <a:ext cx="6225183" cy="1339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11519"/>
              </a:lnSpc>
            </a:pPr>
            <a:r>
              <a:rPr lang="ko-KR" sz="7500" b="1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기술 도구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5E83D45-9770-E0DA-0B44-5800FB58F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69231" y="-407436"/>
            <a:ext cx="7520595" cy="106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49003"/>
            <a:ext cx="18288000" cy="3837997"/>
            <a:chOff x="0" y="0"/>
            <a:chExt cx="4816593" cy="101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10830"/>
            </a:xfrm>
            <a:custGeom>
              <a:avLst/>
              <a:gdLst/>
              <a:ahLst/>
              <a:cxnLst/>
              <a:rect l="l" t="t" r="r" b="b"/>
              <a:pathLst>
                <a:path w="4816592" h="1010830">
                  <a:moveTo>
                    <a:pt x="0" y="0"/>
                  </a:moveTo>
                  <a:lnTo>
                    <a:pt x="4816592" y="0"/>
                  </a:lnTo>
                  <a:lnTo>
                    <a:pt x="4816592" y="1010830"/>
                  </a:lnTo>
                  <a:lnTo>
                    <a:pt x="0" y="1010830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03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8347" y="7368562"/>
            <a:ext cx="5073204" cy="1785708"/>
            <a:chOff x="0" y="0"/>
            <a:chExt cx="1336153" cy="4703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algn="l" rtl="0">
                <a:lnSpc>
                  <a:spcPts val="3120"/>
                </a:lnSpc>
              </a:pPr>
              <a:r>
                <a:rPr lang="ko-KR" sz="2600" b="1" i="0" u="none" baseline="0" dirty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이름 및 직책</a:t>
              </a:r>
            </a:p>
            <a:p>
              <a:pPr algn="l" rtl="0">
                <a:lnSpc>
                  <a:spcPts val="3120"/>
                </a:lnSpc>
              </a:pPr>
              <a:r>
                <a:rPr lang="ko-KR" sz="2600" b="0" i="0" u="none" baseline="0" dirty="0">
                  <a:solidFill>
                    <a:srgbClr val="FFFFFF"/>
                  </a:solidFill>
                  <a:latin typeface="Effra 2"/>
                  <a:ea typeface="Effra 2"/>
                  <a:cs typeface="Effra 2"/>
                </a:rPr>
                <a:t>이메일 주소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60331" y="7484845"/>
            <a:ext cx="5073204" cy="1785708"/>
            <a:chOff x="0" y="0"/>
            <a:chExt cx="1336153" cy="4703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algn="l" rtl="0">
                <a:lnSpc>
                  <a:spcPts val="3120"/>
                </a:lnSpc>
              </a:pPr>
              <a:r>
                <a:rPr lang="ko-KR" sz="2600" b="1" i="0" u="none" baseline="0" dirty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SIA 본부</a:t>
              </a:r>
            </a:p>
            <a:p>
              <a:pPr marL="0" lvl="0" indent="0" algn="l" rtl="0">
                <a:lnSpc>
                  <a:spcPts val="3120"/>
                </a:lnSpc>
                <a:spcBef>
                  <a:spcPct val="0"/>
                </a:spcBef>
              </a:pPr>
              <a:r>
                <a:rPr lang="ko-KR" sz="2600" b="0" i="0" u="none" baseline="0" dirty="0">
                  <a:solidFill>
                    <a:srgbClr val="FFFFFF"/>
                  </a:solidFill>
                  <a:latin typeface="Effra 2"/>
                  <a:ea typeface="Effra 2"/>
                  <a:cs typeface="Effra 2"/>
                </a:rPr>
                <a:t>siahq@soroptimist.org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-286" y="-109659"/>
            <a:ext cx="18288000" cy="6449003"/>
          </a:xfrm>
          <a:custGeom>
            <a:avLst/>
            <a:gdLst/>
            <a:ahLst/>
            <a:cxnLst/>
            <a:rect l="l" t="t" r="r" b="b"/>
            <a:pathLst>
              <a:path w="18288000" h="6449003">
                <a:moveTo>
                  <a:pt x="0" y="0"/>
                </a:moveTo>
                <a:lnTo>
                  <a:pt x="18288000" y="0"/>
                </a:lnTo>
                <a:lnTo>
                  <a:pt x="18288000" y="6449003"/>
                </a:lnTo>
                <a:lnTo>
                  <a:pt x="0" y="644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97480" b="-1569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5" name="Group 15"/>
          <p:cNvGrpSpPr/>
          <p:nvPr/>
        </p:nvGrpSpPr>
        <p:grpSpPr>
          <a:xfrm>
            <a:off x="2577581" y="5092372"/>
            <a:ext cx="5074541" cy="2854394"/>
            <a:chOff x="0" y="0"/>
            <a:chExt cx="1128903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260335" y="5265521"/>
            <a:ext cx="5074541" cy="2854394"/>
            <a:chOff x="0" y="0"/>
            <a:chExt cx="1128903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2" name="Group 22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23" name="Freeform 23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25A99ACD-7F07-12F3-A24E-4DA57509FF11}"/>
              </a:ext>
            </a:extLst>
          </p:cNvPr>
          <p:cNvSpPr txBox="1"/>
          <p:nvPr/>
        </p:nvSpPr>
        <p:spPr>
          <a:xfrm>
            <a:off x="283903" y="1574073"/>
            <a:ext cx="17719622" cy="2954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6719"/>
              </a:lnSpc>
            </a:pPr>
            <a:r>
              <a:rPr lang="ko-KR" sz="4800" b="0" i="0" u="none" baseline="0" dirty="0">
                <a:solidFill>
                  <a:srgbClr val="E68574"/>
                </a:solidFill>
                <a:latin typeface="Telegraf"/>
                <a:ea typeface="Telegraf"/>
                <a:cs typeface="Telegraf"/>
              </a:rPr>
              <a:t>질문이 있는 경우 저 또는 SIA 본부에 문의해 주시기 바랍니다. </a:t>
            </a:r>
          </a:p>
          <a:p>
            <a:pPr algn="ctr" rtl="0">
              <a:lnSpc>
                <a:spcPts val="6719"/>
              </a:lnSpc>
            </a:pPr>
            <a:r>
              <a:rPr lang="ko-KR" sz="4800" b="0" i="0" u="none" baseline="0" dirty="0">
                <a:solidFill>
                  <a:srgbClr val="E68574"/>
                </a:solidFill>
                <a:latin typeface="Telegraf"/>
                <a:ea typeface="Telegraf"/>
                <a:cs typeface="Telegraf"/>
              </a:rPr>
              <a:t> </a:t>
            </a:r>
          </a:p>
          <a:p>
            <a:pPr algn="ctr" rtl="0">
              <a:lnSpc>
                <a:spcPts val="9939"/>
              </a:lnSpc>
              <a:spcBef>
                <a:spcPct val="0"/>
              </a:spcBef>
            </a:pPr>
            <a:r>
              <a:rPr lang="ko-KR" sz="7099" b="1" i="0" u="none" baseline="0" dirty="0">
                <a:solidFill>
                  <a:srgbClr val="E68574"/>
                </a:solidFill>
                <a:latin typeface="Telegraf Bold"/>
                <a:ea typeface="Telegraf Bold"/>
                <a:cs typeface="Telegraf Bold"/>
              </a:rPr>
              <a:t>감사합니다!</a:t>
            </a:r>
          </a:p>
        </p:txBody>
      </p:sp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1309</Words>
  <Application>Microsoft Office PowerPoint</Application>
  <PresentationFormat>Custom</PresentationFormat>
  <Paragraphs>101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Telegraf</vt:lpstr>
      <vt:lpstr>arial</vt:lpstr>
      <vt:lpstr>Effra 2</vt:lpstr>
      <vt:lpstr>Effra 1</vt:lpstr>
      <vt:lpstr>Wingdings 2</vt:lpstr>
      <vt:lpstr>Aptos</vt:lpstr>
      <vt:lpstr>Telegraf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dc:creator>Luz Aponte</dc:creator>
  <cp:lastModifiedBy>Luz Aponte</cp:lastModifiedBy>
  <cp:revision>7</cp:revision>
  <dcterms:created xsi:type="dcterms:W3CDTF">2006-08-16T00:00:00Z</dcterms:created>
  <dcterms:modified xsi:type="dcterms:W3CDTF">2025-02-14T18:59:29Z</dcterms:modified>
  <dc:identifier>DAF4xHWVG_U</dc:identifier>
</cp:coreProperties>
</file>