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70" r:id="rId4"/>
    <p:sldId id="257" r:id="rId5"/>
    <p:sldId id="259" r:id="rId6"/>
    <p:sldId id="269" r:id="rId7"/>
    <p:sldId id="268" r:id="rId8"/>
  </p:sldIdLst>
  <p:sldSz cx="18288000" cy="10287000"/>
  <p:notesSz cx="6858000" cy="9144000"/>
  <p:embeddedFontLst>
    <p:embeddedFont>
      <p:font typeface="Effra 1" panose="020B0604020202020204" charset="0"/>
      <p:regular r:id="rId10"/>
      <p:bold r:id="rId11"/>
    </p:embeddedFont>
    <p:embeddedFont>
      <p:font typeface="Effra 2" panose="020B0604020202020204" charset="0"/>
      <p:regular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  <p:embeddedFont>
      <p:font typeface="Telegraf" panose="020B0604020202020204" charset="0"/>
      <p:regular r:id="rId17"/>
    </p:embeddedFont>
    <p:embeddedFont>
      <p:font typeface="Telegraf Bold" panose="020B0604020202020204" charset="0"/>
      <p:regular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C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18" autoAdjust="0"/>
  </p:normalViewPr>
  <p:slideViewPr>
    <p:cSldViewPr snapToGrid="0">
      <p:cViewPr varScale="1">
        <p:scale>
          <a:sx n="62" d="100"/>
          <a:sy n="62" d="100"/>
        </p:scale>
        <p:origin x="2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8DF2D-7F92-2A4E-B13A-DA9D502057DA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108A7-A47F-CD43-94C8-4F246074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Olá e bem-vindas!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Eu sou (</a:t>
            </a:r>
            <a:r>
              <a:rPr lang="pt-BR" sz="18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seu nome</a:t>
            </a:r>
            <a:r>
              <a:rPr lang="pt-BR" sz="18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), sua coordenadora do quadro regional de associações.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Na apresentação de hoje, discutiremos o combate ao grande declínio do número de associadas.</a:t>
            </a:r>
          </a:p>
          <a:p>
            <a:pPr algn="l" rtl="0" fontAlgn="base"/>
            <a:endParaRPr lang="en-US" sz="28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Como muitos clubes de serviço, a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está enfrentando um declínio no número de associados. Nesta sessão, analisaremos alguns motivos por trás dessa tendência e, em seguida, discutiremos estratégias para ajudar a atrair e manter as associadas.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Analisaremos os benefícios da associação e avaliaremos a proposta de valor da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Além disso, discutiremos a criação de campanhas de associação eficazes.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10 a 15 minutos – As associadas compartilham seus pensamentos e os debatem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Coordenadoras dos quadros regionais de associações para o público: 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Gostaria de saber por que você acredita que o número de associadas está diminuindo no seu clube.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16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9023-0D12-DB6C-DA6A-E4AFC420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BBA40-348C-DCAB-079E-213D1C8D6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A637B-86AD-9CF5-611E-FDAF96006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Aumentar os esforços para atrair novas associadas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especialmente visando a grupos demográficos ou regiões </a:t>
            </a:r>
            <a:r>
              <a:rPr lang="pt-B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sub-representados</a:t>
            </a:r>
            <a: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Aqui estão algumas maneiras de fazer isso:</a:t>
            </a:r>
            <a:endParaRPr lang="en-US" sz="1200" kern="100" dirty="0">
              <a:solidFill>
                <a:srgbClr val="A02B93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en-US" sz="1200" kern="100" dirty="0">
              <a:solidFill>
                <a:srgbClr val="A02B93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marR="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Identificar e alcançar associadas em potencial que estejam alinhadas à missão da nossa organização. </a:t>
            </a:r>
            <a:r>
              <a:rPr lang="en-US" dirty="0"/>
              <a:t> </a:t>
            </a:r>
          </a:p>
          <a:p>
            <a:pPr marL="628650" marR="0" lvl="1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Usar mídias sociais, boletins informativos por e-mail e eventos comunitários para se conectar com pessoas provavelmente interessadas 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</a:rPr>
              <a:t>​​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nas ofertas da nossa organiza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Aptos" panose="020B0004020202020204" pitchFamily="34" charset="0"/>
              </a:rPr>
              <a:t>çã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o.</a:t>
            </a:r>
            <a:endParaRPr lang="en-US" dirty="0"/>
          </a:p>
          <a:p>
            <a:pPr marL="628650" marR="0" lvl="1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Garantir que toda a comunicação, em mídias sociais, boletins informativos ou conteúdo de sites, seja inclusiva e representativa de diversas origens, experiências e perspectivas. Usar uma linguagem que fale com um público amplo e faça com que todas se sintam bem-vindas. Isso ajudará as associadas em potencial a se verem na sua organização e se sentirem mais propensas a participar.</a:t>
            </a:r>
            <a:endParaRPr lang="en-US" sz="1200" kern="100" dirty="0">
              <a:solidFill>
                <a:srgbClr val="A02B93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8650" marR="0" lvl="1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Destacar depoimentos, conquistas das associadas e reconhecimento público que o seu clube recebeu. A prova social ajuda a construir confiança e credibilidade com possíveis novas associadas.</a:t>
            </a:r>
            <a:endParaRPr lang="en-US" dirty="0"/>
          </a:p>
          <a:p>
            <a:pPr marL="171450" marR="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Para demonstrar às associadas em potencial como as suas contribuições levam a mudanças reais e tangíveis, é importante mostrar o impacto dos Programas de Sonhos da SIA: </a:t>
            </a:r>
            <a:r>
              <a:rPr lang="pt-B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Prêmios Viva Seu Sonho 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e </a:t>
            </a:r>
            <a:r>
              <a:rPr lang="pt-BR" sz="1800" i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Sonhe, Realize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e envolva-as ativamente nesses programas desde o início.</a:t>
            </a:r>
            <a:endParaRPr lang="en-US" dirty="0"/>
          </a:p>
          <a:p>
            <a:pPr marL="0" marR="0" lvl="0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Fornecer recursos centralizados e incentivos direcionados para garantir estabilidade no longo prazo e evitar possível dissolução. Isso pode incluir a criação de um sistema de reconhecimento e recompensas para motivar o envolvimento e a retenção contínuos.</a:t>
            </a: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6000"/>
              </a:lnSpc>
              <a:spcBef>
                <a:spcPts val="1200"/>
              </a:spcBef>
              <a:spcAft>
                <a:spcPts val="800"/>
              </a:spcAft>
            </a:pP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Examine as razões subjacentes ao declínio do número de associadas reintegradas e fundadoras para identificar áreas de melhoria nas estratégias de retenção. </a:t>
            </a:r>
            <a:r>
              <a:rPr lang="pt-BR" sz="1800" b="1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Realize uma pesquisa abrangente </a:t>
            </a:r>
            <a:r>
              <a:rPr lang="pt-BR" sz="18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com as suas associadas atuais para coletar insights e feedback sobre as suas experiências, motivações e possíveis barreiras ao envolvimento contínuo. Use esses dados valiosos para refinar abordagens de engajamento, resolver preocupações e criar soluções personalizadas que promovam comprometimento e satisfação no longo prazo.</a:t>
            </a:r>
            <a:endParaRPr lang="pt-BR" sz="18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F79FC-3A23-273E-3F8F-8F1514D69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3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proposta de valor da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está no seu compromisso de empoderar mulheres e meninas por meio da educação, ativismo e serviço comunitário. Ao se juntar à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as associadas ganham a oportunidade de: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Fazer um impacto tangível.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Os programas da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como os 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Prêmios Viva seu Sonho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 o 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Sonhe, Realize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apoiam diretamente mulheres e meninas na realização dos seus objetivos. As associadas têm a satisfação de saber que seu tempo, esforços e recursos estão fazendo uma diferença real na vida de outras pessoas.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Criar conexões significativas.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oferece um espaço único para que as associadas construam relacionamentos fortes e duradouros com pessoas que pensam como elas e compartilham a paixão pelo serviço e pela mudança social.  Há oportunidades de networking tanto local quanto globalmente, criando uma comunidade solidária de mulheres dedicadas ao crescimento pessoal e profissional.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Acessar o desenvolvimento de liderança.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As associadas são incentivadas a assumir papéis de liderança dentro do clube. Fortaleça a liderança oferecendo programas de treinamento ou mentoria e crie uma estrutura mais clara para funções de liderança a fim de garantir a sustentabilidade. Essa experiência prática ajuda as mulheres a desenvolver seu potencial de liderança ao mesmo tempo em que fazem uma contribuição significativa para a missão da organização.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oferece às associadas oportunidades de desenvolvimento de liderança e recursos para ajudar as associadas a se tornarem líderes eficientes que podem implementar nossos programas, atrair e manter associadas, aumentar nossa filantropia e construir o reconhecimento da nossa marca. Este ambiente estimula o aprendizado e o desenvolvimento contínuos. Você pode encontrar essas oportunidades e recursos no nosso site na área “Para clubes” (localizada na barra azul superior). Consulte a “Administração do clube” e “Desenvolvendo as suas habilidades de liderança” para mais informações.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0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Criar campanhas de adesão bem-sucedidas para uma organização como 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que se concentra em empoderar mulheres e meninas por meio de serviços comunitários e oportunidades de liderança, requer uma abordagem estratégica que repercuta tanto nas associadas potenciais quanto nas existentes.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Confira aqui está um guia para criar campanhas de associação eficazes: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Defina as metas da campanha.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Esclareça os principais objetivos da campanha, como aumentar o número de associadas, reter as associadas existentes, conscientizar e atrair grupos demográficos específicos.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Entenda o seu público-alvo.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Mulheres interessadas em impacto social, jovens mulheres e líderes de comunidade.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Crie uma mensagem atraente. Foque em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empoderamento, impacto, crescimento pessoal e liderança, conexão de rede e apoio a mulheres e meninas.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Um exemplo de mensagem de campanha: </a:t>
            </a:r>
            <a:r>
              <a:rPr lang="pt-BR" sz="1200" i="1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“Junte-se à </a:t>
            </a:r>
            <a:r>
              <a:rPr lang="pt-BR" sz="1200" i="1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i="1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hoje e faça parte de um movimento global que empodera mulheres e meninas. Melhore as suas habilidades de liderança, crie mudanças duradouras na sua comunidade e construa conexões significativas com uma rede de mulheres inspiradoras </a:t>
            </a:r>
            <a:r>
              <a:rPr lang="pt-BR" sz="12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no mundo todo".</a:t>
            </a:r>
            <a:endParaRPr lang="en-US" sz="12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Crie conteúdo envolvente, como campanhas de mídia social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Use plataformas como Instagram, Facebook, LinkedIn, YouTube e TikTok para compartilhar histórias, depoimentos e conteúdo de bastidores. Crie imagens e vídeos atraentes nos quais as associadas discutem as suas experiências e o impacto da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nas suas vidas. Você também deve considerar a criação de campanhas de e-mail, conteúdo para sites, blogs e folhetos.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Engajamento da comunidade.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Amplie o seu alcance para fazer parcerias com empresas locais, colaborar com universidades, escolas e seu local de trabalho, caso ofereçam benefícios de associação aos seus funcionários.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Destaque os resultados tangíveis e o impacto.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Compartilhe histórias de sucesso de programas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Soroptimistas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como os prêmios “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Viva Seu sonho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” ou “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Sonhe, realize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” para demonstrar o impacto tangível da organização na vida de mulheres e meninas. Forneça estatísticas sobre o número de mulheres e meninas que 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ajudou, como quanto dinheiro foi concedido ou quantos projetos locais foram concluídos. Garanta que cada comunicação tenha um próximo passo claro e prático, seja ingressando, participando de um evento ou assinando um boletim informativo.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b="1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Planeje eventos e atividades. 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Os eventos podem aumentar a adesão ao dar às pessoas uma ideia do que é a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Algumas ideias são uma sessão de portas abertas e informações, dias de voluntariado e serviço comunitário, e seminários de liderança e capacitação.</a:t>
            </a:r>
            <a:b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</a:br>
            <a:b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</a:br>
            <a:r>
              <a:rPr lang="pt-BR" sz="1200" b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Em suma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criar campanhas de associação bem-sucedidas para as </a:t>
            </a:r>
            <a:r>
              <a:rPr lang="pt-BR" sz="1200" kern="100" dirty="0" err="1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Soroptimistas</a:t>
            </a: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envolve entender os valores da organização e as necessidades específicas das associadas em potencial. Ao elaborar uma mensagem atraente, oferecer incentivos, usar divulgação direcionada e focar no engajamento, você pode atrair e manter as associadas apaixonadas por empoderar mulheres e meninas e impactar o mundo de forma positiva.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2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AB22-AD08-7200-5CA5-5D8B5477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44C9-85E2-AC18-08CC-DDBF583B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4D065-8838-A157-9B13-38A72D10E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Aqui está um lembrete para acompanhar o progresso da transformação tecnológica da SIA: acesse o nosso Centro de Aprendizagem #TechTalks.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Você encontrará perguntas frequentes, demonstrações em vídeo e guias práticos para ajudar você enquanto navegamos juntos pelas mudanças e novas tecnologias!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Você pode digitalizar o seu código QR com a sua câmera e ele levará você diretamente para a página de informações do portal da SIA. 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</a:t>
            </a:r>
            <a:r>
              <a:rPr lang="pt-BR" sz="1200" b="1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Coordenadora regional de associação, </a:t>
            </a:r>
            <a:r>
              <a:rPr lang="pt-BR" sz="1200" i="1" kern="100" dirty="0">
                <a:effectLst/>
                <a:latin typeface="Aptos" panose="020B00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se tiver tempo, peça às associadas que coloquem suas câmeras em frente ao código QR para acessar a página).</a:t>
            </a:r>
            <a:endParaRPr lang="pt-BR" sz="1200" kern="100" dirty="0">
              <a:effectLst/>
              <a:latin typeface="Aptos" panose="020B00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algn="l">
              <a:lnSpc>
                <a:spcPts val="4415"/>
              </a:lnSpc>
            </a:pPr>
            <a:endParaRPr lang="en-US" sz="1000" b="0" i="1" dirty="0">
              <a:solidFill>
                <a:srgbClr val="F5EFEB"/>
              </a:solidFill>
              <a:latin typeface="Effra 2"/>
            </a:endParaRPr>
          </a:p>
          <a:p>
            <a:pPr algn="l">
              <a:lnSpc>
                <a:spcPts val="4415"/>
              </a:lnSpc>
            </a:pPr>
            <a:endParaRPr lang="en-US" sz="1200" b="0" i="1" dirty="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233D3-411A-D364-4504-BCD12F91C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Agradecemos pelo seu tempo</a:t>
            </a:r>
            <a:r>
              <a:rPr lang="en-US" dirty="0"/>
              <a:t>. </a:t>
            </a:r>
            <a:r>
              <a:rPr lang="pt-BR" dirty="0">
                <a:effectLst/>
              </a:rPr>
              <a:t>Em caso de dúvida, entre em contato comigo ou com a sede da 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1108A7-A47F-CD43-94C8-4F246074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7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8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686"/>
            <a:ext cx="18288000" cy="3445686"/>
            <a:chOff x="0" y="0"/>
            <a:chExt cx="4816593" cy="907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07506"/>
            </a:xfrm>
            <a:custGeom>
              <a:avLst/>
              <a:gdLst/>
              <a:ahLst/>
              <a:cxnLst/>
              <a:rect l="l" t="t" r="r" b="b"/>
              <a:pathLst>
                <a:path w="4816592" h="907506">
                  <a:moveTo>
                    <a:pt x="0" y="0"/>
                  </a:moveTo>
                  <a:lnTo>
                    <a:pt x="4816592" y="0"/>
                  </a:lnTo>
                  <a:lnTo>
                    <a:pt x="4816592" y="907506"/>
                  </a:lnTo>
                  <a:lnTo>
                    <a:pt x="0" y="907506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955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05190" y="1409077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9200" y="8160712"/>
            <a:ext cx="1059983" cy="468320"/>
          </a:xfrm>
          <a:custGeom>
            <a:avLst/>
            <a:gdLst/>
            <a:ahLst/>
            <a:cxnLst/>
            <a:rect l="l" t="t" r="r" b="b"/>
            <a:pathLst>
              <a:path w="1059983" h="468320">
                <a:moveTo>
                  <a:pt x="0" y="0"/>
                </a:moveTo>
                <a:lnTo>
                  <a:pt x="1059983" y="0"/>
                </a:lnTo>
                <a:lnTo>
                  <a:pt x="1059983" y="468319"/>
                </a:lnTo>
                <a:lnTo>
                  <a:pt x="0" y="468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5054791" y="404740"/>
            <a:ext cx="2204509" cy="1761937"/>
          </a:xfrm>
          <a:custGeom>
            <a:avLst/>
            <a:gdLst/>
            <a:ahLst/>
            <a:cxnLst/>
            <a:rect l="l" t="t" r="r" b="b"/>
            <a:pathLst>
              <a:path w="2204509" h="1761937">
                <a:moveTo>
                  <a:pt x="0" y="0"/>
                </a:moveTo>
                <a:lnTo>
                  <a:pt x="2204509" y="0"/>
                </a:lnTo>
                <a:lnTo>
                  <a:pt x="2204509" y="1761937"/>
                </a:lnTo>
                <a:lnTo>
                  <a:pt x="0" y="17619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853916" y="2214349"/>
            <a:ext cx="10565924" cy="5693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11149"/>
              </a:lnSpc>
            </a:pPr>
            <a:r>
              <a:rPr lang="pt-br" sz="11149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Como combater o grande declínio em associações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23771" y="8007641"/>
            <a:ext cx="7998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937"/>
              </a:lnSpc>
            </a:pPr>
            <a:r>
              <a:rPr lang="pt-br" sz="4114" b="0" i="0" u="none" spc="41" baseline="0" dirty="0">
                <a:solidFill>
                  <a:srgbClr val="253572"/>
                </a:solidFill>
                <a:latin typeface="Effra 2"/>
                <a:ea typeface="Effra 2"/>
                <a:cs typeface="Effra 2"/>
              </a:rPr>
              <a:t>Sua região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23770" y="8835142"/>
            <a:ext cx="7998403" cy="267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2160"/>
              </a:lnSpc>
              <a:spcBef>
                <a:spcPct val="0"/>
              </a:spcBef>
            </a:pPr>
            <a:r>
              <a:rPr lang="pt-br" sz="1800" b="0" i="0" u="none" spc="179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NOME DA APRESENTADORA, CARGO DA APRESENTADORA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95872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623" y="-2081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916924" y="3534662"/>
            <a:ext cx="11125199" cy="3715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Ouça e compartilhe os problemas que os clubes da sua região estão enfrentando e que podem contribuir para o declínio do número de associadas.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Analise os benefícios da associação e a proposta de valor da Soroptimista.</a:t>
            </a:r>
          </a:p>
          <a:p>
            <a:pPr marL="457200" indent="-457200" algn="l" rtl="0">
              <a:lnSpc>
                <a:spcPts val="4415"/>
              </a:lnSpc>
              <a:spcAft>
                <a:spcPts val="3600"/>
              </a:spcAft>
              <a:buClr>
                <a:srgbClr val="E68574"/>
              </a:buClr>
              <a:buFont typeface="Wingdings 2" panose="05020102010507070707" pitchFamily="18" charset="2"/>
              <a:buChar char="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Crie campanhas de associação bem-sucedidas.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158916" y="3720309"/>
            <a:ext cx="6504669" cy="4889282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softEdge rad="12700"/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1325624" y="1087781"/>
            <a:ext cx="1038573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pt-br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Visão geral da sessão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BFCF7F19-7F7D-DD07-C4B0-6FFC0B7E38FE}"/>
              </a:ext>
            </a:extLst>
          </p:cNvPr>
          <p:cNvSpPr/>
          <p:nvPr/>
        </p:nvSpPr>
        <p:spPr>
          <a:xfrm>
            <a:off x="12792534" y="3982594"/>
            <a:ext cx="5120640" cy="3657600"/>
          </a:xfrm>
          <a:custGeom>
            <a:avLst/>
            <a:gdLst/>
            <a:ahLst/>
            <a:cxnLst/>
            <a:rect l="l" t="t" r="r" b="b"/>
            <a:pathLst>
              <a:path w="7429247" h="4787915">
                <a:moveTo>
                  <a:pt x="0" y="0"/>
                </a:moveTo>
                <a:lnTo>
                  <a:pt x="7429247" y="0"/>
                </a:lnTo>
                <a:lnTo>
                  <a:pt x="7429247" y="4787916"/>
                </a:lnTo>
                <a:lnTo>
                  <a:pt x="0" y="4787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714" b="-729"/>
            </a:stretch>
          </a:blipFill>
          <a:effectLst>
            <a:softEdge rad="25400"/>
          </a:effectLst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073F4-7FCE-9408-4BA0-C090E8DA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53B3A57-9A26-906F-535B-9C150A0B8907}"/>
              </a:ext>
            </a:extLst>
          </p:cNvPr>
          <p:cNvGrpSpPr/>
          <p:nvPr/>
        </p:nvGrpSpPr>
        <p:grpSpPr>
          <a:xfrm>
            <a:off x="0" y="8315046"/>
            <a:ext cx="18288000" cy="1971954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2F9D3C0-8DF1-5C6B-EA16-A2986F45E721}"/>
                </a:ext>
              </a:extLst>
            </p:cNvPr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B28B522-106E-62F3-3EB5-2472D2AF3100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B9C7BCC-E72A-835B-1A75-C970A8667702}"/>
              </a:ext>
            </a:extLst>
          </p:cNvPr>
          <p:cNvGrpSpPr/>
          <p:nvPr/>
        </p:nvGrpSpPr>
        <p:grpSpPr>
          <a:xfrm>
            <a:off x="-4" y="-203592"/>
            <a:ext cx="13301422" cy="10490592"/>
            <a:chOff x="0" y="0"/>
            <a:chExt cx="3503255" cy="249145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54F3231-B10A-BCA8-A618-A120E4F82EDC}"/>
                </a:ext>
              </a:extLst>
            </p:cNvPr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F2E8BFC-99B1-E2D4-1699-F3EC5934DEBA}"/>
                </a:ext>
              </a:extLst>
            </p:cNvPr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BDC80F5-9F91-2E08-ED9A-F74523DF06BF}"/>
              </a:ext>
            </a:extLst>
          </p:cNvPr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A830090-676A-6B79-663A-D9BCCECDAB02}"/>
                </a:ext>
              </a:extLst>
            </p:cNvPr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7D0FBC8-5B20-90E6-0FF4-5401CA2E329B}"/>
                </a:ext>
              </a:extLst>
            </p:cNvPr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95D08C84-E20C-413A-2AC8-688D89294A1A}"/>
              </a:ext>
            </a:extLst>
          </p:cNvPr>
          <p:cNvSpPr txBox="1"/>
          <p:nvPr/>
        </p:nvSpPr>
        <p:spPr>
          <a:xfrm>
            <a:off x="638312" y="3982762"/>
            <a:ext cx="9758147" cy="3139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Aumente os esforços para atrair novas associadas.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Melhore a sustentabilidade do clube e o suporte ao crescimento.</a:t>
            </a:r>
          </a:p>
          <a:p>
            <a:pPr marL="457200" indent="-457200" algn="l" rtl="0">
              <a:spcAft>
                <a:spcPts val="3600"/>
              </a:spcAft>
              <a:buClr>
                <a:srgbClr val="E68574"/>
              </a:buClr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Faça uma pesquisa com as associadas.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6266F68-4151-D074-7161-0701CCC2420A}"/>
              </a:ext>
            </a:extLst>
          </p:cNvPr>
          <p:cNvSpPr txBox="1"/>
          <p:nvPr/>
        </p:nvSpPr>
        <p:spPr>
          <a:xfrm>
            <a:off x="593708" y="9286661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pic>
        <p:nvPicPr>
          <p:cNvPr id="8" name="Picture 7" descr="Profissional em um escritório">
            <a:extLst>
              <a:ext uri="{FF2B5EF4-FFF2-40B4-BE49-F238E27FC236}">
                <a16:creationId xmlns:a16="http://schemas.microsoft.com/office/drawing/2014/main" id="{8930F66F-FA4A-C437-D8DA-5F75BF4448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-576179"/>
            <a:ext cx="8937614" cy="59436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Picture 15" descr="Empresárias comemorando no escritório">
            <a:extLst>
              <a:ext uri="{FF2B5EF4-FFF2-40B4-BE49-F238E27FC236}">
                <a16:creationId xmlns:a16="http://schemas.microsoft.com/office/drawing/2014/main" id="{F883B46B-2139-A808-1DA9-94A70DE500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329" y="4715987"/>
            <a:ext cx="9451458" cy="5943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TextBox 14">
            <a:extLst>
              <a:ext uri="{FF2B5EF4-FFF2-40B4-BE49-F238E27FC236}">
                <a16:creationId xmlns:a16="http://schemas.microsoft.com/office/drawing/2014/main" id="{47AD772B-5013-FD3A-4DE3-6563BDCC7778}"/>
              </a:ext>
            </a:extLst>
          </p:cNvPr>
          <p:cNvSpPr txBox="1"/>
          <p:nvPr/>
        </p:nvSpPr>
        <p:spPr>
          <a:xfrm>
            <a:off x="652578" y="1138327"/>
            <a:ext cx="975814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500"/>
              </a:lnSpc>
            </a:pPr>
            <a:r>
              <a:rPr lang="pt-BR" sz="7500" dirty="0">
                <a:solidFill>
                  <a:srgbClr val="F5EFEB"/>
                </a:solidFill>
                <a:latin typeface="Effra 1"/>
              </a:rPr>
              <a:t>Queda no número de associadas</a:t>
            </a:r>
            <a:endParaRPr lang="en-US" sz="7500" dirty="0">
              <a:solidFill>
                <a:srgbClr val="F5EFEB"/>
              </a:solidFill>
              <a:latin typeface="Effra 1"/>
            </a:endParaRPr>
          </a:p>
        </p:txBody>
      </p:sp>
    </p:spTree>
    <p:extLst>
      <p:ext uri="{BB962C8B-B14F-4D97-AF65-F5344CB8AC3E}">
        <p14:creationId xmlns:p14="http://schemas.microsoft.com/office/powerpoint/2010/main" val="188015239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67511"/>
            <a:ext cx="18288000" cy="1791128"/>
            <a:chOff x="0" y="0"/>
            <a:chExt cx="4816593" cy="471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" y="0"/>
            <a:ext cx="13301422" cy="9459745"/>
            <a:chOff x="0" y="0"/>
            <a:chExt cx="3503255" cy="24914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03255" cy="2491456"/>
            </a:xfrm>
            <a:custGeom>
              <a:avLst/>
              <a:gdLst/>
              <a:ahLst/>
              <a:cxnLst/>
              <a:rect l="l" t="t" r="r" b="b"/>
              <a:pathLst>
                <a:path w="3503255" h="2491456">
                  <a:moveTo>
                    <a:pt x="29102" y="0"/>
                  </a:moveTo>
                  <a:lnTo>
                    <a:pt x="3474153" y="0"/>
                  </a:lnTo>
                  <a:cubicBezTo>
                    <a:pt x="3490226" y="0"/>
                    <a:pt x="3503255" y="13029"/>
                    <a:pt x="3503255" y="29102"/>
                  </a:cubicBezTo>
                  <a:lnTo>
                    <a:pt x="3503255" y="2462354"/>
                  </a:lnTo>
                  <a:cubicBezTo>
                    <a:pt x="3503255" y="2478426"/>
                    <a:pt x="3490226" y="2491456"/>
                    <a:pt x="3474153" y="2491456"/>
                  </a:cubicBezTo>
                  <a:lnTo>
                    <a:pt x="29102" y="2491456"/>
                  </a:lnTo>
                  <a:cubicBezTo>
                    <a:pt x="13029" y="2491456"/>
                    <a:pt x="0" y="2478426"/>
                    <a:pt x="0" y="2462354"/>
                  </a:cubicBezTo>
                  <a:lnTo>
                    <a:pt x="0" y="29102"/>
                  </a:lnTo>
                  <a:cubicBezTo>
                    <a:pt x="0" y="13029"/>
                    <a:pt x="13029" y="0"/>
                    <a:pt x="29102" y="0"/>
                  </a:cubicBezTo>
                  <a:close/>
                </a:path>
              </a:pathLst>
            </a:custGeom>
            <a:solidFill>
              <a:srgbClr val="25357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503255" cy="2539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466281" y="3833827"/>
            <a:ext cx="9543719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Faça um impacto tangível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Crie conexões significativas</a:t>
            </a:r>
          </a:p>
          <a:p>
            <a:pPr marL="571500" indent="-571500" algn="l" rtl="0">
              <a:lnSpc>
                <a:spcPts val="4415"/>
              </a:lnSpc>
              <a:spcAft>
                <a:spcPts val="3600"/>
              </a:spcAft>
              <a:buClr>
                <a:schemeClr val="accent6">
                  <a:lumMod val="7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3600" b="0" i="0" u="none" baseline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Acesso ao Desenvolvimento de Liderança</a:t>
            </a:r>
          </a:p>
        </p:txBody>
      </p:sp>
      <p:sp>
        <p:nvSpPr>
          <p:cNvPr id="13" name="Freeform 13"/>
          <p:cNvSpPr/>
          <p:nvPr/>
        </p:nvSpPr>
        <p:spPr>
          <a:xfrm>
            <a:off x="9395699" y="2629742"/>
            <a:ext cx="9422326" cy="6077400"/>
          </a:xfrm>
          <a:custGeom>
            <a:avLst/>
            <a:gdLst/>
            <a:ahLst/>
            <a:cxnLst/>
            <a:rect l="l" t="t" r="r" b="b"/>
            <a:pathLst>
              <a:path w="9422326" h="6077400">
                <a:moveTo>
                  <a:pt x="0" y="0"/>
                </a:moveTo>
                <a:lnTo>
                  <a:pt x="9422326" y="0"/>
                </a:lnTo>
                <a:lnTo>
                  <a:pt x="9422326" y="6077400"/>
                </a:lnTo>
                <a:lnTo>
                  <a:pt x="0" y="607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699745" y="1347631"/>
            <a:ext cx="10976439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500"/>
              </a:lnSpc>
            </a:pPr>
            <a:r>
              <a:rPr lang="pt-br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Benefícios da associação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6CABDC-915F-4006-2236-889D94A12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449" y="2719030"/>
            <a:ext cx="768829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53180" y="-33130"/>
            <a:ext cx="9144000" cy="6866520"/>
          </a:xfrm>
          <a:custGeom>
            <a:avLst/>
            <a:gdLst/>
            <a:ahLst/>
            <a:cxnLst/>
            <a:rect l="l" t="t" r="r" b="b"/>
            <a:pathLst>
              <a:path w="12565804" h="8290381">
                <a:moveTo>
                  <a:pt x="0" y="0"/>
                </a:moveTo>
                <a:lnTo>
                  <a:pt x="12565804" y="0"/>
                </a:lnTo>
                <a:lnTo>
                  <a:pt x="12565804" y="8290381"/>
                </a:lnTo>
                <a:lnTo>
                  <a:pt x="0" y="82903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1745" r="-1745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83447" y="4448908"/>
            <a:ext cx="10036302" cy="5838092"/>
            <a:chOff x="0" y="0"/>
            <a:chExt cx="2326927" cy="18517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26927" cy="1851770"/>
            </a:xfrm>
            <a:custGeom>
              <a:avLst/>
              <a:gdLst/>
              <a:ahLst/>
              <a:cxnLst/>
              <a:rect l="l" t="t" r="r" b="b"/>
              <a:pathLst>
                <a:path w="2326927" h="1851770">
                  <a:moveTo>
                    <a:pt x="43814" y="0"/>
                  </a:moveTo>
                  <a:lnTo>
                    <a:pt x="2283113" y="0"/>
                  </a:lnTo>
                  <a:cubicBezTo>
                    <a:pt x="2294733" y="0"/>
                    <a:pt x="2305877" y="4616"/>
                    <a:pt x="2314094" y="12833"/>
                  </a:cubicBezTo>
                  <a:cubicBezTo>
                    <a:pt x="2322311" y="21049"/>
                    <a:pt x="2326927" y="32194"/>
                    <a:pt x="2326927" y="43814"/>
                  </a:cubicBezTo>
                  <a:lnTo>
                    <a:pt x="2326927" y="1807956"/>
                  </a:lnTo>
                  <a:cubicBezTo>
                    <a:pt x="2326927" y="1832153"/>
                    <a:pt x="2307311" y="1851770"/>
                    <a:pt x="2283113" y="1851770"/>
                  </a:cubicBezTo>
                  <a:lnTo>
                    <a:pt x="43814" y="1851770"/>
                  </a:lnTo>
                  <a:cubicBezTo>
                    <a:pt x="19616" y="1851770"/>
                    <a:pt x="0" y="1832153"/>
                    <a:pt x="0" y="1807956"/>
                  </a:cubicBezTo>
                  <a:lnTo>
                    <a:pt x="0" y="43814"/>
                  </a:lnTo>
                  <a:cubicBezTo>
                    <a:pt x="0" y="19616"/>
                    <a:pt x="19616" y="0"/>
                    <a:pt x="43814" y="0"/>
                  </a:cubicBez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26927" cy="1899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455703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5738227" y="542156"/>
            <a:ext cx="596649" cy="973088"/>
          </a:xfrm>
          <a:custGeom>
            <a:avLst/>
            <a:gdLst/>
            <a:ahLst/>
            <a:cxnLst/>
            <a:rect l="l" t="t" r="r" b="b"/>
            <a:pathLst>
              <a:path w="596649" h="973088">
                <a:moveTo>
                  <a:pt x="0" y="0"/>
                </a:moveTo>
                <a:lnTo>
                  <a:pt x="596648" y="0"/>
                </a:lnTo>
                <a:lnTo>
                  <a:pt x="596648" y="973088"/>
                </a:lnTo>
                <a:lnTo>
                  <a:pt x="0" y="97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397484" y="4949624"/>
            <a:ext cx="9328220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5700"/>
              </a:lnSpc>
            </a:pPr>
            <a:r>
              <a:rPr lang="pt-br" sz="5000" b="0" i="0" u="none" baseline="0" dirty="0">
                <a:solidFill>
                  <a:srgbClr val="253572"/>
                </a:solidFill>
                <a:latin typeface="Effra 1"/>
                <a:ea typeface="Effra 1"/>
                <a:cs typeface="Effra 1"/>
              </a:rPr>
              <a:t>Exemplo de mensagem de campanha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364627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7485" y="6590265"/>
            <a:ext cx="9328219" cy="1863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 rtl="0">
              <a:lnSpc>
                <a:spcPts val="2940"/>
              </a:lnSpc>
              <a:spcBef>
                <a:spcPct val="0"/>
              </a:spcBef>
            </a:pPr>
            <a:r>
              <a:rPr lang="pt-br" sz="3200" b="0" i="1" u="none" kern="100" baseline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</a:t>
            </a:r>
            <a:r>
              <a:rPr lang="pt-br" sz="3000" b="0" i="1" u="none" kern="100" baseline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Junte-se à Soroptimista hoje e faça parte de um movimento global que empodera mulheres e meninas. Melhore as suas habilidades de liderança, crie mudanças duradouras na sua comunidade e construa conexões significativas com uma rede de mulheres inspiradoras no mundo todo”.</a:t>
            </a:r>
            <a:endParaRPr lang="pt-br" sz="3000" dirty="0">
              <a:solidFill>
                <a:srgbClr val="293374"/>
              </a:solidFill>
              <a:latin typeface="Effra 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173E2F-08A2-6A57-2C43-6F3D65BAA90D}"/>
              </a:ext>
            </a:extLst>
          </p:cNvPr>
          <p:cNvSpPr txBox="1"/>
          <p:nvPr/>
        </p:nvSpPr>
        <p:spPr>
          <a:xfrm>
            <a:off x="35423" y="1100155"/>
            <a:ext cx="90993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500" b="0" i="0" u="none" strike="noStrike" kern="1200" cap="none" spc="0" normalizeH="0" baseline="0">
                <a:ln>
                  <a:noFill/>
                </a:ln>
                <a:solidFill>
                  <a:srgbClr val="F5EFEB"/>
                </a:solidFill>
                <a:effectLst/>
                <a:uLnTx/>
                <a:uFillTx/>
                <a:latin typeface="Effra 1"/>
                <a:ea typeface="+mn-ea"/>
                <a:cs typeface="+mn-cs"/>
              </a:rPr>
              <a:t>Campanhas de associação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18E3E-850C-BC57-9F5A-4F6DC54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07B2D0-9C56-6464-BC15-503CED926809}"/>
              </a:ext>
            </a:extLst>
          </p:cNvPr>
          <p:cNvGrpSpPr/>
          <p:nvPr/>
        </p:nvGrpSpPr>
        <p:grpSpPr>
          <a:xfrm>
            <a:off x="0" y="-1448133"/>
            <a:ext cx="18288000" cy="11712831"/>
            <a:chOff x="0" y="-47625"/>
            <a:chExt cx="4816593" cy="51936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586208-9B44-7179-37E5-3D179723EFF7}"/>
                </a:ext>
              </a:extLst>
            </p:cNvPr>
            <p:cNvSpPr/>
            <p:nvPr/>
          </p:nvSpPr>
          <p:spPr>
            <a:xfrm>
              <a:off x="0" y="-1978"/>
              <a:ext cx="4816592" cy="471737"/>
            </a:xfrm>
            <a:custGeom>
              <a:avLst/>
              <a:gdLst/>
              <a:ahLst/>
              <a:cxnLst/>
              <a:rect l="l" t="t" r="r" b="b"/>
              <a:pathLst>
                <a:path w="4816592" h="471737">
                  <a:moveTo>
                    <a:pt x="0" y="0"/>
                  </a:moveTo>
                  <a:lnTo>
                    <a:pt x="4816592" y="0"/>
                  </a:lnTo>
                  <a:lnTo>
                    <a:pt x="4816592" y="471737"/>
                  </a:lnTo>
                  <a:lnTo>
                    <a:pt x="0" y="471737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4A214A-3E53-C040-0FEB-B6D126150BCD}"/>
                </a:ext>
              </a:extLst>
            </p:cNvPr>
            <p:cNvSpPr txBox="1"/>
            <p:nvPr/>
          </p:nvSpPr>
          <p:spPr>
            <a:xfrm>
              <a:off x="0" y="-47625"/>
              <a:ext cx="4816593" cy="519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23850" lvl="1" indent="-161925" algn="ctr" rtl="0">
                <a:lnSpc>
                  <a:spcPts val="2100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A6D97EA-9384-574D-2C2A-1FE73D800EC5}"/>
              </a:ext>
            </a:extLst>
          </p:cNvPr>
          <p:cNvSpPr/>
          <p:nvPr/>
        </p:nvSpPr>
        <p:spPr>
          <a:xfrm>
            <a:off x="835878" y="4207381"/>
            <a:ext cx="181318" cy="1883824"/>
          </a:xfrm>
          <a:custGeom>
            <a:avLst/>
            <a:gdLst/>
            <a:ahLst/>
            <a:cxnLst/>
            <a:rect l="l" t="t" r="r" b="b"/>
            <a:pathLst>
              <a:path w="181318" h="1883824">
                <a:moveTo>
                  <a:pt x="0" y="0"/>
                </a:moveTo>
                <a:lnTo>
                  <a:pt x="181318" y="0"/>
                </a:lnTo>
                <a:lnTo>
                  <a:pt x="181318" y="1883824"/>
                </a:lnTo>
                <a:lnTo>
                  <a:pt x="0" y="188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97876C-9661-E3BB-A591-517DA4860490}"/>
              </a:ext>
            </a:extLst>
          </p:cNvPr>
          <p:cNvSpPr txBox="1"/>
          <p:nvPr/>
        </p:nvSpPr>
        <p:spPr>
          <a:xfrm>
            <a:off x="1298496" y="4006238"/>
            <a:ext cx="7240449" cy="2786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4415"/>
              </a:lnSpc>
            </a:pPr>
            <a:r>
              <a:rPr lang="pt-br" sz="3400" b="0" i="0" u="none" baseline="0" dirty="0">
                <a:solidFill>
                  <a:srgbClr val="F5EFEB"/>
                </a:solidFill>
                <a:latin typeface="Effra 2"/>
                <a:ea typeface="Effra 2"/>
                <a:cs typeface="Effra 2"/>
              </a:rPr>
              <a:t>Acompanhe o progresso da transformação tecnológica da SIA acessando o nosso Centro de Aprendizagem #TechTalks. </a:t>
            </a:r>
          </a:p>
          <a:p>
            <a:pPr algn="l" rtl="0">
              <a:lnSpc>
                <a:spcPts val="4415"/>
              </a:lnSpc>
            </a:pPr>
            <a:endParaRPr lang="pt-br" sz="3400" dirty="0">
              <a:solidFill>
                <a:srgbClr val="F5EFEB"/>
              </a:solidFill>
              <a:latin typeface="Effra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F2CC34-456F-EBB0-9AB9-607B743EAC24}"/>
              </a:ext>
            </a:extLst>
          </p:cNvPr>
          <p:cNvSpPr txBox="1"/>
          <p:nvPr/>
        </p:nvSpPr>
        <p:spPr>
          <a:xfrm>
            <a:off x="1207836" y="819150"/>
            <a:ext cx="6899312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 rtl="0">
              <a:lnSpc>
                <a:spcPts val="7600"/>
              </a:lnSpc>
            </a:pPr>
            <a:r>
              <a:rPr lang="pt-br" sz="7500" b="0" i="0" u="none" baseline="0" dirty="0">
                <a:solidFill>
                  <a:srgbClr val="F5EFEB"/>
                </a:solidFill>
                <a:latin typeface="Effra 1"/>
                <a:ea typeface="Effra 1"/>
                <a:cs typeface="Effra 1"/>
              </a:rPr>
              <a:t>Ferramentas de tecnologia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BFDE2D7-0A08-2810-3D13-B1218881923E}"/>
              </a:ext>
            </a:extLst>
          </p:cNvPr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5BCEE0C-48EA-A7D6-61F2-23230D342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025" y="-406485"/>
            <a:ext cx="7511971" cy="1062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803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49003"/>
            <a:ext cx="18288000" cy="3837997"/>
            <a:chOff x="0" y="0"/>
            <a:chExt cx="4816593" cy="101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10830"/>
            </a:xfrm>
            <a:custGeom>
              <a:avLst/>
              <a:gdLst/>
              <a:ahLst/>
              <a:cxnLst/>
              <a:rect l="l" t="t" r="r" b="b"/>
              <a:pathLst>
                <a:path w="4816592" h="1010830">
                  <a:moveTo>
                    <a:pt x="0" y="0"/>
                  </a:moveTo>
                  <a:lnTo>
                    <a:pt x="4816592" y="0"/>
                  </a:lnTo>
                  <a:lnTo>
                    <a:pt x="4816592" y="1010830"/>
                  </a:lnTo>
                  <a:lnTo>
                    <a:pt x="0" y="1010830"/>
                  </a:lnTo>
                  <a:close/>
                </a:path>
              </a:pathLst>
            </a:custGeom>
            <a:solidFill>
              <a:srgbClr val="F5EFE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03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8347" y="7368562"/>
            <a:ext cx="5073204" cy="1785708"/>
            <a:chOff x="0" y="0"/>
            <a:chExt cx="1336153" cy="470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pt-br" sz="2600" b="0" i="0" u="none" baseline="0" dirty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Seu nome e título</a:t>
              </a:r>
            </a:p>
            <a:p>
              <a:pPr algn="l" rtl="0">
                <a:lnSpc>
                  <a:spcPts val="3120"/>
                </a:lnSpc>
              </a:pPr>
              <a:r>
                <a:rPr lang="pt-br" sz="2600" b="0" i="0" u="none" baseline="0" dirty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Seu e-mail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60331" y="7484845"/>
            <a:ext cx="5073204" cy="1785708"/>
            <a:chOff x="0" y="0"/>
            <a:chExt cx="1336153" cy="470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6153" cy="470310"/>
            </a:xfrm>
            <a:custGeom>
              <a:avLst/>
              <a:gdLst/>
              <a:ahLst/>
              <a:cxnLst/>
              <a:rect l="l" t="t" r="r" b="b"/>
              <a:pathLst>
                <a:path w="1336153" h="470310">
                  <a:moveTo>
                    <a:pt x="30521" y="0"/>
                  </a:moveTo>
                  <a:lnTo>
                    <a:pt x="1305632" y="0"/>
                  </a:lnTo>
                  <a:cubicBezTo>
                    <a:pt x="1322488" y="0"/>
                    <a:pt x="1336153" y="13665"/>
                    <a:pt x="1336153" y="30521"/>
                  </a:cubicBezTo>
                  <a:lnTo>
                    <a:pt x="1336153" y="439789"/>
                  </a:lnTo>
                  <a:cubicBezTo>
                    <a:pt x="1336153" y="456645"/>
                    <a:pt x="1322488" y="470310"/>
                    <a:pt x="1305632" y="470310"/>
                  </a:cubicBezTo>
                  <a:lnTo>
                    <a:pt x="30521" y="470310"/>
                  </a:lnTo>
                  <a:cubicBezTo>
                    <a:pt x="13665" y="470310"/>
                    <a:pt x="0" y="456645"/>
                    <a:pt x="0" y="439789"/>
                  </a:cubicBezTo>
                  <a:lnTo>
                    <a:pt x="0" y="30521"/>
                  </a:lnTo>
                  <a:cubicBezTo>
                    <a:pt x="0" y="13665"/>
                    <a:pt x="13665" y="0"/>
                    <a:pt x="30521" y="0"/>
                  </a:cubicBezTo>
                  <a:close/>
                </a:path>
              </a:pathLst>
            </a:custGeom>
            <a:solidFill>
              <a:srgbClr val="E68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336153" cy="479835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l" rtl="0">
                <a:lnSpc>
                  <a:spcPts val="3120"/>
                </a:lnSpc>
              </a:pPr>
              <a:r>
                <a:rPr lang="pt-br" sz="2600" b="0" i="0" u="none" baseline="0">
                  <a:solidFill>
                    <a:srgbClr val="FFFFFF"/>
                  </a:solidFill>
                  <a:latin typeface="Effra 1"/>
                  <a:ea typeface="Effra 1"/>
                  <a:cs typeface="Effra 1"/>
                </a:rPr>
                <a:t>Sede da SIA</a:t>
              </a:r>
            </a:p>
            <a:p>
              <a:pPr marL="0" lvl="0" indent="0" algn="l" rtl="0">
                <a:lnSpc>
                  <a:spcPts val="3120"/>
                </a:lnSpc>
                <a:spcBef>
                  <a:spcPct val="0"/>
                </a:spcBef>
              </a:pPr>
              <a:r>
                <a:rPr lang="pt-br" sz="2600" b="0" i="0" u="none" baseline="0">
                  <a:solidFill>
                    <a:srgbClr val="FFFFFF"/>
                  </a:solidFill>
                  <a:latin typeface="Effra 2"/>
                  <a:ea typeface="Effra 2"/>
                  <a:cs typeface="Effra 2"/>
                </a:rPr>
                <a:t>siahq@soroptimist.org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-286" y="-109659"/>
            <a:ext cx="18288000" cy="6449003"/>
          </a:xfrm>
          <a:custGeom>
            <a:avLst/>
            <a:gdLst/>
            <a:ahLst/>
            <a:cxnLst/>
            <a:rect l="l" t="t" r="r" b="b"/>
            <a:pathLst>
              <a:path w="18288000" h="6449003">
                <a:moveTo>
                  <a:pt x="0" y="0"/>
                </a:moveTo>
                <a:lnTo>
                  <a:pt x="18288000" y="0"/>
                </a:lnTo>
                <a:lnTo>
                  <a:pt x="18288000" y="6449003"/>
                </a:lnTo>
                <a:lnTo>
                  <a:pt x="0" y="644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97480" b="-15699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2577581" y="5092372"/>
            <a:ext cx="5074541" cy="2854394"/>
            <a:chOff x="0" y="0"/>
            <a:chExt cx="1128903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260335" y="5265521"/>
            <a:ext cx="5074541" cy="2854394"/>
            <a:chOff x="0" y="0"/>
            <a:chExt cx="1128903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6460016" y="865655"/>
            <a:ext cx="803597" cy="355044"/>
          </a:xfrm>
          <a:custGeom>
            <a:avLst/>
            <a:gdLst/>
            <a:ahLst/>
            <a:cxnLst/>
            <a:rect l="l" t="t" r="r" b="b"/>
            <a:pathLst>
              <a:path w="803597" h="355044">
                <a:moveTo>
                  <a:pt x="0" y="0"/>
                </a:moveTo>
                <a:lnTo>
                  <a:pt x="803597" y="0"/>
                </a:lnTo>
                <a:lnTo>
                  <a:pt x="803597" y="355044"/>
                </a:lnTo>
                <a:lnTo>
                  <a:pt x="0" y="35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2" name="Group 22"/>
          <p:cNvGrpSpPr/>
          <p:nvPr/>
        </p:nvGrpSpPr>
        <p:grpSpPr>
          <a:xfrm>
            <a:off x="15738227" y="542156"/>
            <a:ext cx="1521073" cy="973088"/>
            <a:chOff x="0" y="0"/>
            <a:chExt cx="2028098" cy="1297451"/>
          </a:xfrm>
        </p:grpSpPr>
        <p:sp>
          <p:nvSpPr>
            <p:cNvPr id="23" name="Freeform 23"/>
            <p:cNvSpPr/>
            <p:nvPr/>
          </p:nvSpPr>
          <p:spPr>
            <a:xfrm>
              <a:off x="956635" y="431332"/>
              <a:ext cx="1071462" cy="473392"/>
            </a:xfrm>
            <a:custGeom>
              <a:avLst/>
              <a:gdLst/>
              <a:ahLst/>
              <a:cxnLst/>
              <a:rect l="l" t="t" r="r" b="b"/>
              <a:pathLst>
                <a:path w="1071462" h="473392">
                  <a:moveTo>
                    <a:pt x="0" y="0"/>
                  </a:moveTo>
                  <a:lnTo>
                    <a:pt x="1071463" y="0"/>
                  </a:lnTo>
                  <a:lnTo>
                    <a:pt x="1071463" y="473392"/>
                  </a:lnTo>
                  <a:lnTo>
                    <a:pt x="0" y="473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795532" cy="1297451"/>
            </a:xfrm>
            <a:custGeom>
              <a:avLst/>
              <a:gdLst/>
              <a:ahLst/>
              <a:cxnLst/>
              <a:rect l="l" t="t" r="r" b="b"/>
              <a:pathLst>
                <a:path w="795532" h="1297451">
                  <a:moveTo>
                    <a:pt x="0" y="0"/>
                  </a:moveTo>
                  <a:lnTo>
                    <a:pt x="795532" y="0"/>
                  </a:lnTo>
                  <a:lnTo>
                    <a:pt x="795532" y="1297451"/>
                  </a:lnTo>
                  <a:lnTo>
                    <a:pt x="0" y="129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28700" y="9258300"/>
            <a:ext cx="689931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ts val="1680"/>
              </a:lnSpc>
              <a:spcBef>
                <a:spcPct val="0"/>
              </a:spcBef>
            </a:pPr>
            <a:r>
              <a:rPr lang="pt-br" sz="1400" b="0" i="0" u="none" spc="140" baseline="0" dirty="0">
                <a:solidFill>
                  <a:srgbClr val="E68574"/>
                </a:solidFill>
                <a:latin typeface="Effra 1"/>
                <a:ea typeface="Effra 1"/>
                <a:cs typeface="Effra 1"/>
              </a:rPr>
              <a:t>CONFERÊNCIA REGIONAL DA SIA, 2025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25A99ACD-7F07-12F3-A24E-4DA57509FF11}"/>
              </a:ext>
            </a:extLst>
          </p:cNvPr>
          <p:cNvSpPr txBox="1"/>
          <p:nvPr/>
        </p:nvSpPr>
        <p:spPr>
          <a:xfrm>
            <a:off x="283903" y="1574073"/>
            <a:ext cx="17719622" cy="2877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6719"/>
              </a:lnSpc>
            </a:pPr>
            <a:r>
              <a:rPr lang="pt-br" sz="44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Em caso de dúvida, entre em contato comigo ou com a sede da SIA. </a:t>
            </a:r>
          </a:p>
          <a:p>
            <a:pPr algn="ctr" rtl="0">
              <a:lnSpc>
                <a:spcPts val="6719"/>
              </a:lnSpc>
            </a:pPr>
            <a:r>
              <a:rPr lang="pt-br" sz="4800" b="0" i="0" u="none" baseline="0" dirty="0">
                <a:solidFill>
                  <a:srgbClr val="E68574"/>
                </a:solidFill>
                <a:latin typeface="Telegraf"/>
                <a:ea typeface="Telegraf"/>
                <a:cs typeface="Telegraf"/>
              </a:rPr>
              <a:t> </a:t>
            </a:r>
          </a:p>
          <a:p>
            <a:pPr algn="ctr" rtl="0">
              <a:lnSpc>
                <a:spcPts val="9939"/>
              </a:lnSpc>
              <a:spcBef>
                <a:spcPct val="0"/>
              </a:spcBef>
            </a:pPr>
            <a:r>
              <a:rPr lang="pt-br" sz="7099" b="0" i="0" u="none" baseline="0" dirty="0">
                <a:solidFill>
                  <a:srgbClr val="E68574"/>
                </a:solidFill>
                <a:latin typeface="Telegraf Bold"/>
                <a:ea typeface="Telegraf Bold"/>
                <a:cs typeface="Telegraf Bold"/>
              </a:rPr>
              <a:t>Obrigada!</a:t>
            </a:r>
          </a:p>
        </p:txBody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1667</Words>
  <Application>Microsoft Office PowerPoint</Application>
  <PresentationFormat>Custom</PresentationFormat>
  <Paragraphs>101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Wingdings 2</vt:lpstr>
      <vt:lpstr>Telegraf</vt:lpstr>
      <vt:lpstr>Effra 2</vt:lpstr>
      <vt:lpstr>Aptos</vt:lpstr>
      <vt:lpstr>Effra 1</vt:lpstr>
      <vt:lpstr>Segoe UI</vt:lpstr>
      <vt:lpstr>Arial</vt:lpstr>
      <vt:lpstr>Calibri</vt:lpstr>
      <vt:lpstr>Telegraf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2024 Region Conference Template</dc:title>
  <dc:creator>Luz Aponte</dc:creator>
  <cp:lastModifiedBy>Luz Aponte</cp:lastModifiedBy>
  <cp:revision>9</cp:revision>
  <dcterms:created xsi:type="dcterms:W3CDTF">2006-08-16T00:00:00Z</dcterms:created>
  <dcterms:modified xsi:type="dcterms:W3CDTF">2025-02-14T15:46:03Z</dcterms:modified>
  <dc:identifier>DAF4xHWVG_U</dc:identifier>
</cp:coreProperties>
</file>