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6" r:id="rId2"/>
    <p:sldId id="264" r:id="rId3"/>
    <p:sldId id="270" r:id="rId4"/>
    <p:sldId id="257" r:id="rId5"/>
    <p:sldId id="259" r:id="rId6"/>
    <p:sldId id="269" r:id="rId7"/>
    <p:sldId id="268" r:id="rId8"/>
  </p:sldIdLst>
  <p:sldSz cx="18288000" cy="10287000"/>
  <p:notesSz cx="6858000" cy="9144000"/>
  <p:embeddedFontLst>
    <p:embeddedFont>
      <p:font typeface="Effra 1" panose="020B0604020202020204" charset="0"/>
      <p:regular r:id="rId10"/>
      <p:bold r:id="rId11"/>
    </p:embeddedFont>
    <p:embeddedFont>
      <p:font typeface="Effra 2" panose="020B0604020202020204" charset="0"/>
      <p:regular r:id="rId12"/>
    </p:embeddedFont>
    <p:embeddedFont>
      <p:font typeface="Telegraf" panose="020B0604020202020204" charset="0"/>
      <p:regular r:id="rId13"/>
    </p:embeddedFont>
    <p:embeddedFont>
      <p:font typeface="Telegraf Bold" panose="020B0604020202020204" charset="0"/>
      <p:regular r:id="rId14"/>
    </p:embeddedFont>
    <p:embeddedFont>
      <p:font typeface="Wingdings 2" panose="05020102010507070707" pitchFamily="18" charset="2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CC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524" autoAdjust="0"/>
  </p:normalViewPr>
  <p:slideViewPr>
    <p:cSldViewPr snapToGrid="0">
      <p:cViewPr varScale="1">
        <p:scale>
          <a:sx n="60" d="100"/>
          <a:sy n="60" d="100"/>
        </p:scale>
        <p:origin x="36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90"/>
    </p:cViewPr>
  </p:sorterViewPr>
  <p:notesViewPr>
    <p:cSldViewPr snapToGrid="0">
      <p:cViewPr>
        <p:scale>
          <a:sx n="150" d="100"/>
          <a:sy n="150" d="100"/>
        </p:scale>
        <p:origin x="1243" y="-178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a Villegas" userId="7ef73477-1de4-4a3f-86e9-8b0d1df5161b" providerId="ADAL" clId="{2F301D56-946B-413E-ADA2-57288CBE2EE6}"/>
    <pc:docChg chg="undo custSel modSld">
      <pc:chgData name="Gabriela Villegas" userId="7ef73477-1de4-4a3f-86e9-8b0d1df5161b" providerId="ADAL" clId="{2F301D56-946B-413E-ADA2-57288CBE2EE6}" dt="2025-02-13T18:40:17.606" v="247" actId="948"/>
      <pc:docMkLst>
        <pc:docMk/>
      </pc:docMkLst>
      <pc:sldChg chg="modSp mod modNotes">
        <pc:chgData name="Gabriela Villegas" userId="7ef73477-1de4-4a3f-86e9-8b0d1df5161b" providerId="ADAL" clId="{2F301D56-946B-413E-ADA2-57288CBE2EE6}" dt="2025-02-13T18:37:13.559" v="215" actId="948"/>
        <pc:sldMkLst>
          <pc:docMk/>
          <pc:sldMk cId="0" sldId="256"/>
        </pc:sldMkLst>
        <pc:spChg chg="mod">
          <ac:chgData name="Gabriela Villegas" userId="7ef73477-1de4-4a3f-86e9-8b0d1df5161b" providerId="ADAL" clId="{2F301D56-946B-413E-ADA2-57288CBE2EE6}" dt="2025-02-13T18:02:16.711" v="0" actId="14100"/>
          <ac:spMkLst>
            <pc:docMk/>
            <pc:sldMk cId="0" sldId="256"/>
            <ac:spMk id="13" creationId="{00000000-0000-0000-0000-000000000000}"/>
          </ac:spMkLst>
        </pc:spChg>
        <pc:spChg chg="mod">
          <ac:chgData name="Gabriela Villegas" userId="7ef73477-1de4-4a3f-86e9-8b0d1df5161b" providerId="ADAL" clId="{2F301D56-946B-413E-ADA2-57288CBE2EE6}" dt="2025-02-13T18:02:25.478" v="1" actId="14100"/>
          <ac:spMkLst>
            <pc:docMk/>
            <pc:sldMk cId="0" sldId="256"/>
            <ac:spMk id="16" creationId="{00000000-0000-0000-0000-000000000000}"/>
          </ac:spMkLst>
        </pc:spChg>
      </pc:sldChg>
      <pc:sldChg chg="modSp mod modNotes">
        <pc:chgData name="Gabriela Villegas" userId="7ef73477-1de4-4a3f-86e9-8b0d1df5161b" providerId="ADAL" clId="{2F301D56-946B-413E-ADA2-57288CBE2EE6}" dt="2025-02-13T18:38:34.382" v="225" actId="255"/>
        <pc:sldMkLst>
          <pc:docMk/>
          <pc:sldMk cId="0" sldId="257"/>
        </pc:sldMkLst>
        <pc:spChg chg="mod">
          <ac:chgData name="Gabriela Villegas" userId="7ef73477-1de4-4a3f-86e9-8b0d1df5161b" providerId="ADAL" clId="{2F301D56-946B-413E-ADA2-57288CBE2EE6}" dt="2025-02-13T18:06:40.256" v="25" actId="1076"/>
          <ac:spMkLst>
            <pc:docMk/>
            <pc:sldMk cId="0" sldId="257"/>
            <ac:spMk id="12" creationId="{00000000-0000-0000-0000-000000000000}"/>
          </ac:spMkLst>
        </pc:spChg>
        <pc:spChg chg="mod">
          <ac:chgData name="Gabriela Villegas" userId="7ef73477-1de4-4a3f-86e9-8b0d1df5161b" providerId="ADAL" clId="{2F301D56-946B-413E-ADA2-57288CBE2EE6}" dt="2025-02-13T18:06:40.256" v="25" actId="1076"/>
          <ac:spMkLst>
            <pc:docMk/>
            <pc:sldMk cId="0" sldId="257"/>
            <ac:spMk id="14" creationId="{00000000-0000-0000-0000-000000000000}"/>
          </ac:spMkLst>
        </pc:spChg>
        <pc:spChg chg="mod">
          <ac:chgData name="Gabriela Villegas" userId="7ef73477-1de4-4a3f-86e9-8b0d1df5161b" providerId="ADAL" clId="{2F301D56-946B-413E-ADA2-57288CBE2EE6}" dt="2025-02-13T18:06:33.920" v="24" actId="552"/>
          <ac:spMkLst>
            <pc:docMk/>
            <pc:sldMk cId="0" sldId="257"/>
            <ac:spMk id="15" creationId="{00000000-0000-0000-0000-000000000000}"/>
          </ac:spMkLst>
        </pc:spChg>
      </pc:sldChg>
      <pc:sldChg chg="modNotes">
        <pc:chgData name="Gabriela Villegas" userId="7ef73477-1de4-4a3f-86e9-8b0d1df5161b" providerId="ADAL" clId="{2F301D56-946B-413E-ADA2-57288CBE2EE6}" dt="2025-02-13T18:39:48.363" v="242" actId="255"/>
        <pc:sldMkLst>
          <pc:docMk/>
          <pc:sldMk cId="0" sldId="259"/>
        </pc:sldMkLst>
      </pc:sldChg>
      <pc:sldChg chg="modSp mod modNotes">
        <pc:chgData name="Gabriela Villegas" userId="7ef73477-1de4-4a3f-86e9-8b0d1df5161b" providerId="ADAL" clId="{2F301D56-946B-413E-ADA2-57288CBE2EE6}" dt="2025-02-13T18:37:19.773" v="216" actId="948"/>
        <pc:sldMkLst>
          <pc:docMk/>
          <pc:sldMk cId="0" sldId="264"/>
        </pc:sldMkLst>
        <pc:spChg chg="mod">
          <ac:chgData name="Gabriela Villegas" userId="7ef73477-1de4-4a3f-86e9-8b0d1df5161b" providerId="ADAL" clId="{2F301D56-946B-413E-ADA2-57288CBE2EE6}" dt="2025-02-13T18:06:04.498" v="19" actId="1076"/>
          <ac:spMkLst>
            <pc:docMk/>
            <pc:sldMk cId="0" sldId="264"/>
            <ac:spMk id="12" creationId="{00000000-0000-0000-0000-000000000000}"/>
          </ac:spMkLst>
        </pc:spChg>
        <pc:spChg chg="mod">
          <ac:chgData name="Gabriela Villegas" userId="7ef73477-1de4-4a3f-86e9-8b0d1df5161b" providerId="ADAL" clId="{2F301D56-946B-413E-ADA2-57288CBE2EE6}" dt="2025-02-13T18:06:04.498" v="19" actId="1076"/>
          <ac:spMkLst>
            <pc:docMk/>
            <pc:sldMk cId="0" sldId="264"/>
            <ac:spMk id="14" creationId="{00000000-0000-0000-0000-000000000000}"/>
          </ac:spMkLst>
        </pc:spChg>
        <pc:grpChg chg="mod">
          <ac:chgData name="Gabriela Villegas" userId="7ef73477-1de4-4a3f-86e9-8b0d1df5161b" providerId="ADAL" clId="{2F301D56-946B-413E-ADA2-57288CBE2EE6}" dt="2025-02-13T18:05:59.408" v="18" actId="1076"/>
          <ac:grpSpMkLst>
            <pc:docMk/>
            <pc:sldMk cId="0" sldId="264"/>
            <ac:grpSpMk id="5" creationId="{00000000-0000-0000-0000-000000000000}"/>
          </ac:grpSpMkLst>
        </pc:grpChg>
      </pc:sldChg>
      <pc:sldChg chg="modSp mod modNotes">
        <pc:chgData name="Gabriela Villegas" userId="7ef73477-1de4-4a3f-86e9-8b0d1df5161b" providerId="ADAL" clId="{2F301D56-946B-413E-ADA2-57288CBE2EE6}" dt="2025-02-13T18:40:17.606" v="247" actId="948"/>
        <pc:sldMkLst>
          <pc:docMk/>
          <pc:sldMk cId="0" sldId="268"/>
        </pc:sldMkLst>
        <pc:spChg chg="mod">
          <ac:chgData name="Gabriela Villegas" userId="7ef73477-1de4-4a3f-86e9-8b0d1df5161b" providerId="ADAL" clId="{2F301D56-946B-413E-ADA2-57288CBE2EE6}" dt="2025-02-13T18:08:30.091" v="33" actId="404"/>
          <ac:spMkLst>
            <pc:docMk/>
            <pc:sldMk cId="0" sldId="268"/>
            <ac:spMk id="7" creationId="{00000000-0000-0000-0000-000000000000}"/>
          </ac:spMkLst>
        </pc:spChg>
        <pc:spChg chg="mod">
          <ac:chgData name="Gabriela Villegas" userId="7ef73477-1de4-4a3f-86e9-8b0d1df5161b" providerId="ADAL" clId="{2F301D56-946B-413E-ADA2-57288CBE2EE6}" dt="2025-02-13T18:08:48.936" v="34" actId="404"/>
          <ac:spMkLst>
            <pc:docMk/>
            <pc:sldMk cId="0" sldId="268"/>
            <ac:spMk id="10" creationId="{00000000-0000-0000-0000-000000000000}"/>
          </ac:spMkLst>
        </pc:spChg>
        <pc:spChg chg="mod">
          <ac:chgData name="Gabriela Villegas" userId="7ef73477-1de4-4a3f-86e9-8b0d1df5161b" providerId="ADAL" clId="{2F301D56-946B-413E-ADA2-57288CBE2EE6}" dt="2025-02-13T18:08:57.085" v="36" actId="1076"/>
          <ac:spMkLst>
            <pc:docMk/>
            <pc:sldMk cId="0" sldId="268"/>
            <ac:spMk id="14" creationId="{00000000-0000-0000-0000-000000000000}"/>
          </ac:spMkLst>
        </pc:spChg>
        <pc:spChg chg="mod">
          <ac:chgData name="Gabriela Villegas" userId="7ef73477-1de4-4a3f-86e9-8b0d1df5161b" providerId="ADAL" clId="{2F301D56-946B-413E-ADA2-57288CBE2EE6}" dt="2025-02-13T18:09:00.870" v="37" actId="1076"/>
          <ac:spMkLst>
            <pc:docMk/>
            <pc:sldMk cId="0" sldId="268"/>
            <ac:spMk id="29" creationId="{25A99ACD-7F07-12F3-A24E-4DA57509FF11}"/>
          </ac:spMkLst>
        </pc:spChg>
      </pc:sldChg>
      <pc:sldChg chg="modSp mod modNotes">
        <pc:chgData name="Gabriela Villegas" userId="7ef73477-1de4-4a3f-86e9-8b0d1df5161b" providerId="ADAL" clId="{2F301D56-946B-413E-ADA2-57288CBE2EE6}" dt="2025-02-13T18:40:10.460" v="246" actId="14100"/>
        <pc:sldMkLst>
          <pc:docMk/>
          <pc:sldMk cId="1264568038" sldId="269"/>
        </pc:sldMkLst>
        <pc:spChg chg="mod">
          <ac:chgData name="Gabriela Villegas" userId="7ef73477-1de4-4a3f-86e9-8b0d1df5161b" providerId="ADAL" clId="{2F301D56-946B-413E-ADA2-57288CBE2EE6}" dt="2025-02-13T18:07:13.630" v="26" actId="1076"/>
          <ac:spMkLst>
            <pc:docMk/>
            <pc:sldMk cId="1264568038" sldId="269"/>
            <ac:spMk id="12" creationId="{7A6D97EA-9384-574D-2C2A-1FE73D800EC5}"/>
          </ac:spMkLst>
        </pc:spChg>
        <pc:spChg chg="mod">
          <ac:chgData name="Gabriela Villegas" userId="7ef73477-1de4-4a3f-86e9-8b0d1df5161b" providerId="ADAL" clId="{2F301D56-946B-413E-ADA2-57288CBE2EE6}" dt="2025-02-13T18:07:18.133" v="27" actId="1076"/>
          <ac:spMkLst>
            <pc:docMk/>
            <pc:sldMk cId="1264568038" sldId="269"/>
            <ac:spMk id="13" creationId="{0497876C-9661-E3BB-A591-517DA4860490}"/>
          </ac:spMkLst>
        </pc:spChg>
        <pc:spChg chg="mod">
          <ac:chgData name="Gabriela Villegas" userId="7ef73477-1de4-4a3f-86e9-8b0d1df5161b" providerId="ADAL" clId="{2F301D56-946B-413E-ADA2-57288CBE2EE6}" dt="2025-02-13T18:07:13.630" v="26" actId="1076"/>
          <ac:spMkLst>
            <pc:docMk/>
            <pc:sldMk cId="1264568038" sldId="269"/>
            <ac:spMk id="14" creationId="{3BF2CC34-456F-EBB0-9AB9-607B743EAC24}"/>
          </ac:spMkLst>
        </pc:spChg>
        <pc:spChg chg="mod">
          <ac:chgData name="Gabriela Villegas" userId="7ef73477-1de4-4a3f-86e9-8b0d1df5161b" providerId="ADAL" clId="{2F301D56-946B-413E-ADA2-57288CBE2EE6}" dt="2025-02-13T18:07:13.630" v="26" actId="1076"/>
          <ac:spMkLst>
            <pc:docMk/>
            <pc:sldMk cId="1264568038" sldId="269"/>
            <ac:spMk id="17" creationId="{14D1D4F0-4511-EB06-76D1-DF153CE9E5B6}"/>
          </ac:spMkLst>
        </pc:spChg>
        <pc:picChg chg="mod">
          <ac:chgData name="Gabriela Villegas" userId="7ef73477-1de4-4a3f-86e9-8b0d1df5161b" providerId="ADAL" clId="{2F301D56-946B-413E-ADA2-57288CBE2EE6}" dt="2025-02-13T18:07:20.707" v="28" actId="1076"/>
          <ac:picMkLst>
            <pc:docMk/>
            <pc:sldMk cId="1264568038" sldId="269"/>
            <ac:picMk id="19" creationId="{15E83D45-9770-E0DA-0B44-5800FB58FAF1}"/>
          </ac:picMkLst>
        </pc:picChg>
      </pc:sldChg>
      <pc:sldChg chg="modSp mod modNotes">
        <pc:chgData name="Gabriela Villegas" userId="7ef73477-1de4-4a3f-86e9-8b0d1df5161b" providerId="ADAL" clId="{2F301D56-946B-413E-ADA2-57288CBE2EE6}" dt="2025-02-13T18:37:33.843" v="217" actId="948"/>
        <pc:sldMkLst>
          <pc:docMk/>
          <pc:sldMk cId="1880152392" sldId="270"/>
        </pc:sldMkLst>
        <pc:spChg chg="mod">
          <ac:chgData name="Gabriela Villegas" userId="7ef73477-1de4-4a3f-86e9-8b0d1df5161b" providerId="ADAL" clId="{2F301D56-946B-413E-ADA2-57288CBE2EE6}" dt="2025-02-13T18:06:16.583" v="20" actId="552"/>
          <ac:spMkLst>
            <pc:docMk/>
            <pc:sldMk cId="1880152392" sldId="270"/>
            <ac:spMk id="13" creationId="{95D08C84-E20C-413A-2AC8-688D89294A1A}"/>
          </ac:spMkLst>
        </pc:spChg>
        <pc:spChg chg="mod">
          <ac:chgData name="Gabriela Villegas" userId="7ef73477-1de4-4a3f-86e9-8b0d1df5161b" providerId="ADAL" clId="{2F301D56-946B-413E-ADA2-57288CBE2EE6}" dt="2025-02-13T18:06:16.583" v="20" actId="552"/>
          <ac:spMkLst>
            <pc:docMk/>
            <pc:sldMk cId="1880152392" sldId="270"/>
            <ac:spMk id="14" creationId="{E397258A-43B8-280F-0512-5966021F6593}"/>
          </ac:spMkLst>
        </pc:spChg>
        <pc:spChg chg="mod">
          <ac:chgData name="Gabriela Villegas" userId="7ef73477-1de4-4a3f-86e9-8b0d1df5161b" providerId="ADAL" clId="{2F301D56-946B-413E-ADA2-57288CBE2EE6}" dt="2025-02-13T18:06:16.583" v="20" actId="552"/>
          <ac:spMkLst>
            <pc:docMk/>
            <pc:sldMk cId="1880152392" sldId="270"/>
            <ac:spMk id="15" creationId="{56266F68-4151-D074-7161-0701CCC2420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8DF2D-7F92-2A4E-B13A-DA9D502057DA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108A7-A47F-CD43-94C8-4F2460747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98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en-US" b="0" i="0" dirty="0">
                <a:effectLst/>
              </a:rPr>
              <a:t>¡Hola y </a:t>
            </a:r>
            <a:r>
              <a:rPr lang="en-US" b="0" i="0" dirty="0" err="1">
                <a:effectLst/>
              </a:rPr>
              <a:t>bienvenidas</a:t>
            </a:r>
            <a:r>
              <a:rPr lang="en-US" b="0" i="0" dirty="0">
                <a:effectLst/>
              </a:rPr>
              <a:t>!</a:t>
            </a:r>
          </a:p>
          <a:p>
            <a:pPr algn="l" rtl="0" fontAlgn="base"/>
            <a:endParaRPr lang="en-US" sz="600" b="0" i="0" dirty="0">
              <a:effectLst/>
            </a:endParaRPr>
          </a:p>
          <a:p>
            <a:pPr algn="l" rtl="0" fontAlgn="base"/>
            <a:r>
              <a:rPr lang="es-ES" b="0" i="0" dirty="0">
                <a:effectLst/>
              </a:rPr>
              <a:t>Soy “</a:t>
            </a:r>
            <a:r>
              <a:rPr lang="es-ES" b="0" i="1" dirty="0">
                <a:effectLst/>
              </a:rPr>
              <a:t>su nombre</a:t>
            </a:r>
            <a:r>
              <a:rPr lang="es-ES" b="0" i="0" dirty="0">
                <a:effectLst/>
              </a:rPr>
              <a:t>”, su coordinadora regional de membresía.</a:t>
            </a:r>
          </a:p>
          <a:p>
            <a:pPr algn="l" rtl="0" fontAlgn="base"/>
            <a:r>
              <a:rPr lang="es-ES" b="0" i="0" dirty="0">
                <a:effectLst/>
              </a:rPr>
              <a:t>En la presentación de hoy, veremos cómo combatir el gran declive en membresía</a:t>
            </a:r>
            <a:r>
              <a:rPr lang="en-US" dirty="0"/>
              <a:t>.</a:t>
            </a:r>
            <a:endParaRPr lang="es-ES" b="0" i="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38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Como en la mayoría de los clubes de servicio, </a:t>
            </a:r>
            <a:r>
              <a:rPr lang="es-ES" dirty="0" err="1"/>
              <a:t>Soroptimist</a:t>
            </a:r>
            <a:r>
              <a:rPr lang="es-ES" dirty="0"/>
              <a:t> enfrenta un declive en su membresía. En esta sesión, exploraremos algunas razones que explican esta tendencia y luego hablaremos de estrategias para ayudar a atraer y retener miembros.</a:t>
            </a:r>
          </a:p>
          <a:p>
            <a:endParaRPr lang="es-ES" sz="600" dirty="0"/>
          </a:p>
          <a:p>
            <a:r>
              <a:rPr lang="es-ES" dirty="0"/>
              <a:t>Revisaremos los beneficios de la membresía y examinaremos la propuesta de valor de </a:t>
            </a:r>
            <a:r>
              <a:rPr lang="es-ES" dirty="0" err="1"/>
              <a:t>Soroptimist</a:t>
            </a:r>
            <a:r>
              <a:rPr lang="es-ES" dirty="0"/>
              <a:t>.</a:t>
            </a:r>
          </a:p>
          <a:p>
            <a:endParaRPr lang="es-ES" sz="600" dirty="0"/>
          </a:p>
          <a:p>
            <a:r>
              <a:rPr lang="es-ES" dirty="0"/>
              <a:t>Además, veremos la creación de campañas de membresía efectivas</a:t>
            </a:r>
            <a:r>
              <a:rPr lang="en-US" dirty="0"/>
              <a:t>.</a:t>
            </a:r>
          </a:p>
          <a:p>
            <a:endParaRPr lang="en-US" sz="600" dirty="0"/>
          </a:p>
          <a:p>
            <a:pPr marL="0" marR="0" lvl="0" indent="0" algn="l" defTabSz="914400" rtl="0" eaLnBrk="1" fontAlgn="auto" latinLnBrk="0" hangingPunct="1"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b="1" u="none" dirty="0"/>
              <a:t>De 10 a 15 minutos: las miembros comparten sus ideas y debaten</a:t>
            </a:r>
            <a:r>
              <a:rPr lang="en-US" dirty="0"/>
              <a:t>.</a:t>
            </a:r>
          </a:p>
          <a:p>
            <a:pPr marL="171450" marR="0" lvl="0" indent="-1714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b="0" i="0" dirty="0"/>
              <a:t>La coordinadora regional de membresía se dirige a la audiencia: </a:t>
            </a:r>
            <a:r>
              <a:rPr lang="es-ES" b="0" i="1" dirty="0"/>
              <a:t>Me encantaría que me dijeran por qué creen que está disminuyendo la membresía en sus clubes</a:t>
            </a:r>
            <a:r>
              <a:rPr lang="en-US" b="0" i="1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116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F9023-0D12-DB6C-DA6A-E4AFC4204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5BBA40-348C-DCAB-079E-213D1C8D68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2A637B-86AD-9CF5-611E-FDAF960062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buFont typeface="Arial" panose="020B0604020202020204" pitchFamily="34" charset="0"/>
              <a:buNone/>
            </a:pPr>
            <a:r>
              <a:rPr lang="es-ES" sz="12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Aumentar los esfuerzos para atraer a nuevas miembros</a:t>
            </a:r>
            <a:r>
              <a:rPr lang="en-US" sz="12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s-MX" sz="1200" kern="100" noProof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especialmente dirigiéndose a grupos demográficos o regiones subrepresentadas</a:t>
            </a:r>
            <a:r>
              <a:rPr lang="en-US" sz="12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>
              <a:buFont typeface="Arial" panose="020B0604020202020204" pitchFamily="34" charset="0"/>
              <a:buNone/>
            </a:pPr>
            <a:endParaRPr lang="en-US" sz="6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buFont typeface="Arial" panose="020B0604020202020204" pitchFamily="34" charset="0"/>
              <a:buNone/>
            </a:pPr>
            <a:r>
              <a:rPr lang="es-ES" sz="12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He aquí algunas formas de hacerlo</a:t>
            </a:r>
            <a:r>
              <a:rPr lang="en-US" sz="12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</a:p>
          <a:p>
            <a:pPr marL="171450" marR="0" lvl="0" indent="-171450">
              <a:buFont typeface="Arial" panose="020B0604020202020204" pitchFamily="34" charset="0"/>
              <a:buChar char="•"/>
            </a:pPr>
            <a:r>
              <a:rPr lang="es-ES" dirty="0"/>
              <a:t>Identificar y comunicarse con potenciales miembros afines a la misión de nuestra organización</a:t>
            </a:r>
            <a:r>
              <a:rPr lang="en-US" dirty="0"/>
              <a:t>. </a:t>
            </a:r>
          </a:p>
          <a:p>
            <a:pPr marL="628650" marR="0" lvl="1" indent="-171450">
              <a:buFont typeface="Arial" panose="020B0604020202020204" pitchFamily="34" charset="0"/>
              <a:buChar char="•"/>
            </a:pPr>
            <a:r>
              <a:rPr lang="es-ES" dirty="0"/>
              <a:t>Utilizar las redes sociales, los boletines por correo electrónico y los eventos de la comunidad para ponerse en contacto con personas probablemente interesadas en lo que nuestra organización ofrece.</a:t>
            </a:r>
          </a:p>
          <a:p>
            <a:pPr marL="628650" marR="0" lvl="1" indent="-171450">
              <a:buFont typeface="Arial" panose="020B0604020202020204" pitchFamily="34" charset="0"/>
              <a:buChar char="•"/>
            </a:pPr>
            <a:r>
              <a:rPr lang="es-ES" dirty="0"/>
              <a:t>Garantizar que toda la comunicación, ya sea en redes sociales, boletines o contenidos de sitios web, sea inclusiva y representativa de diversos orígenes, experiencias y perspectivas. Utilizar un lenguaje que se dirija a un público amplio y haga que todas las personas se sientan bienvenidas. De este modo, las miembros potenciales se verán reflejadas en su organización y se sentirán más inclinadas a participar.</a:t>
            </a:r>
          </a:p>
          <a:p>
            <a:pPr marL="628650" marR="0" lvl="1" indent="-171450">
              <a:buFont typeface="Arial" panose="020B0604020202020204" pitchFamily="34" charset="0"/>
              <a:buChar char="•"/>
            </a:pPr>
            <a:r>
              <a:rPr lang="es-ES" dirty="0"/>
              <a:t>Destaque los testimonios, los logros de las miembros y el reconocimiento público que ha recibido su club. La prueba social ayuda a generar confianza y credibilidad entre las posibles nuevas miembros</a:t>
            </a:r>
            <a:r>
              <a:rPr lang="en-US" dirty="0"/>
              <a:t>.</a:t>
            </a:r>
          </a:p>
          <a:p>
            <a:pPr marL="171450" marR="0" lvl="0" indent="-171450">
              <a:buFont typeface="Arial" panose="020B0604020202020204" pitchFamily="34" charset="0"/>
              <a:buChar char="•"/>
            </a:pPr>
            <a:r>
              <a:rPr lang="es-ES" dirty="0"/>
              <a:t>Para demostrar a posibles miembros cómo sus contribuciones conducen a un cambio real y tangible es importante mostrar el impacto de los Programas de Sueño de SIA: Los </a:t>
            </a:r>
            <a:r>
              <a:rPr lang="es-ES" i="1" dirty="0"/>
              <a:t>Premios Vive Tu Sueño y Suéñalo, Puedes Lograrlo</a:t>
            </a:r>
            <a:r>
              <a:rPr lang="es-ES" dirty="0"/>
              <a:t> e involucrarlas activamente en estos programas desde el principio</a:t>
            </a:r>
            <a:r>
              <a:rPr lang="en-US" dirty="0"/>
              <a:t>.</a:t>
            </a:r>
          </a:p>
          <a:p>
            <a:pPr marR="0" lvl="0"/>
            <a:endParaRPr lang="en-US" sz="6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buFont typeface="Arial" panose="020B0604020202020204" pitchFamily="34" charset="0"/>
              <a:buNone/>
            </a:pPr>
            <a:r>
              <a:rPr lang="es-ES" dirty="0"/>
              <a:t>Proporcionar recursos centralizados e incentivos específicos para garantizar la estabilidad a largo plazo y evitar posibles disoluciones. Esto podría incluir la creación de un sistema de reconocimiento y recompensas para motivar la participación constante y la retención.</a:t>
            </a:r>
          </a:p>
          <a:p>
            <a:pPr marL="0" marR="0" lvl="0" indent="0">
              <a:buFont typeface="Arial" panose="020B0604020202020204" pitchFamily="34" charset="0"/>
              <a:buNone/>
            </a:pPr>
            <a:endParaRPr lang="es-ES" sz="600" dirty="0"/>
          </a:p>
          <a:p>
            <a:pPr marL="0" marR="0" lvl="0" indent="0">
              <a:buFont typeface="Arial" panose="020B0604020202020204" pitchFamily="34" charset="0"/>
              <a:buNone/>
            </a:pPr>
            <a:r>
              <a:rPr lang="es-ES" dirty="0"/>
              <a:t>Examinar las razones subyacentes del declive de miembros reincorporadas y fundadoras para identificar áreas de mejora en las estrategias de retención</a:t>
            </a:r>
            <a:r>
              <a:rPr lang="es-ES" b="1" dirty="0"/>
              <a:t>. Realice una encuesta exhaustiva</a:t>
            </a:r>
            <a:r>
              <a:rPr lang="es-ES" dirty="0"/>
              <a:t> entre sus miembros actuales para recabar opiniones y comentarios sobre sus experiencias, motivaciones y posibles obstáculos para seguir participando. Utilice esta valiosa información para perfeccionar los enfoques de compromiso, abordar las preocupaciones y crear soluciones a medida que fomenten el compromiso y la satisfacción a largo plazo</a:t>
            </a:r>
            <a:r>
              <a:rPr lang="en-US" dirty="0"/>
              <a:t>.</a:t>
            </a:r>
            <a:endParaRPr lang="en-US" sz="12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F79FC-3A23-273E-3F8F-8F1514D69B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235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es-ES" b="0" i="0" dirty="0">
                <a:effectLst/>
              </a:rPr>
              <a:t>La propuesta de valor de </a:t>
            </a:r>
            <a:r>
              <a:rPr lang="es-ES" b="0" i="0" dirty="0" err="1">
                <a:effectLst/>
              </a:rPr>
              <a:t>Soroptimist</a:t>
            </a:r>
            <a:r>
              <a:rPr lang="es-ES" b="0" i="0" dirty="0">
                <a:effectLst/>
              </a:rPr>
              <a:t> radica en su compromiso de empoderar mujeres y niñas a través de la educación, la defensa y el servicio a la comunidad. Al unirse a </a:t>
            </a:r>
            <a:r>
              <a:rPr lang="es-ES" b="0" i="0" dirty="0" err="1">
                <a:effectLst/>
              </a:rPr>
              <a:t>Soroptimist</a:t>
            </a:r>
            <a:r>
              <a:rPr lang="es-ES" b="0" i="0" dirty="0">
                <a:effectLst/>
              </a:rPr>
              <a:t>, las miembros obtienen la oportunidad de</a:t>
            </a:r>
            <a:r>
              <a:rPr lang="en-US" dirty="0"/>
              <a:t>:</a:t>
            </a:r>
          </a:p>
          <a:p>
            <a:pPr algn="l" rtl="0" fontAlgn="base"/>
            <a:endParaRPr lang="en-US" sz="600" dirty="0"/>
          </a:p>
          <a:p>
            <a:r>
              <a:rPr lang="es-ES" b="1" dirty="0"/>
              <a:t>Lograr un impacto tangible. </a:t>
            </a:r>
            <a:r>
              <a:rPr lang="es-ES" dirty="0"/>
              <a:t>Los programas de </a:t>
            </a:r>
            <a:r>
              <a:rPr lang="es-ES" dirty="0" err="1"/>
              <a:t>Soroptimist</a:t>
            </a:r>
            <a:r>
              <a:rPr lang="es-ES" dirty="0"/>
              <a:t>, como los Premios </a:t>
            </a:r>
            <a:r>
              <a:rPr lang="es-ES" i="1" dirty="0"/>
              <a:t>Vive Tu Sueño y Suéñalo, Puedes Lograrlo</a:t>
            </a:r>
            <a:r>
              <a:rPr lang="es-ES" dirty="0"/>
              <a:t>, apoyan a mujeres y niñas de forma directa para puedan alcanzar sus metas. Las miembros tienen la satisfacción de saber que su tiempo, sus esfuerzos y sus recursos marcan una diferencia real en las vidas de otras personas</a:t>
            </a:r>
            <a:r>
              <a:rPr lang="en-US" dirty="0"/>
              <a:t>.</a:t>
            </a:r>
          </a:p>
          <a:p>
            <a:endParaRPr lang="en-US" sz="600" i="0" dirty="0">
              <a:effectLst/>
            </a:endParaRPr>
          </a:p>
          <a:p>
            <a:r>
              <a:rPr lang="es-ES" b="1" dirty="0"/>
              <a:t>Crear conexiones significativas</a:t>
            </a:r>
            <a:r>
              <a:rPr lang="es-ES" dirty="0"/>
              <a:t>. </a:t>
            </a:r>
            <a:r>
              <a:rPr lang="es-ES" dirty="0" err="1"/>
              <a:t>Soroptimist</a:t>
            </a:r>
            <a:r>
              <a:rPr lang="es-ES" dirty="0"/>
              <a:t> proporciona un espacio único para que las miembros forjen relaciones sólidas y duraderas con personas de ideas afines que comparten una pasión por el servicio y el cambio social. Las oportunidades de establecer contactos se extienden tanto a escala local como mundial, al crear una comunidad solidaria de mujeres dedicadas al crecimiento personal y profesional</a:t>
            </a:r>
            <a:r>
              <a:rPr lang="en-US" dirty="0"/>
              <a:t>.</a:t>
            </a:r>
          </a:p>
          <a:p>
            <a:endParaRPr lang="en-US" sz="600" dirty="0"/>
          </a:p>
          <a:p>
            <a:r>
              <a:rPr lang="es-ES" b="1" dirty="0"/>
              <a:t>Acceder al desarrollo del liderazgo. </a:t>
            </a:r>
            <a:r>
              <a:rPr lang="es-ES" dirty="0"/>
              <a:t>Se anima a las miembros a asumir funciones de liderazgo en el club. Fortalecer el liderazgo ofreciendo programas de formación o tutoría y crear una estructura más clara para las funciones de liderazgo a fin de garantizar la sostenibilidad. Esta experiencia práctica ayuda a las mujeres a desarrollar su potencial de liderazgo al tiempo que hacen una contribución significativa a la misión de la organización</a:t>
            </a:r>
            <a:r>
              <a:rPr lang="en-US" dirty="0"/>
              <a:t>.</a:t>
            </a:r>
          </a:p>
          <a:p>
            <a:endParaRPr lang="en-US" sz="600" dirty="0"/>
          </a:p>
          <a:p>
            <a:r>
              <a:rPr lang="es-ES" dirty="0" err="1"/>
              <a:t>Soroptimist</a:t>
            </a:r>
            <a:r>
              <a:rPr lang="es-ES" dirty="0"/>
              <a:t> ofrece a las miembros oportunidades de desarrollo de liderazgo y recursos para ayudarlas a convertirse en líderes eficaces capaces de implementar nuestros programas, atraer y retener miembros, hacer crecer nuestra filantropía y aumentar el reconocimiento de nuestra marca. Este entorno fomenta el aprendizaje y el desarrollo continuos. Puede encontrar estas oportunidades y recursos en nuestro sitio web, en el área “Para clubes” (en la barra azul superior). Para más información, consulte las secciones “Administración del club” y “Desarrollo de sus habilidades de liderazgo”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9605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lang="es-E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La creación de campañas de membresía de éxito para una organización como </a:t>
            </a:r>
            <a:r>
              <a:rPr lang="es-ES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Soroptimist</a:t>
            </a:r>
            <a:r>
              <a:rPr lang="es-E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que se centra en empoderar mujeres y niñas a través del servicio a la comunidad y las oportunidades de liderazgo, requiere un enfoque estratégico que repercuta tanto en las miembros potenciales como en las existentes. </a:t>
            </a: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lang="es-ES" sz="6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lang="es-E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La siguiente es una guía para realizar campañas de membresía efectivas</a:t>
            </a:r>
            <a:r>
              <a:rPr lang="en-U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lang="en-US" sz="600" dirty="0"/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lang="es-ES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Definir metas de campaña. </a:t>
            </a:r>
            <a:r>
              <a:rPr lang="es-E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Clarifique las metas principales de la campaña, como aumentar la membresía, retener a las miembros existentes, crear conciencia y atraer a grupos demográficos específicos.</a:t>
            </a: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lang="es-ES" sz="6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lang="es-ES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Comprender su público objetivo. </a:t>
            </a:r>
            <a:r>
              <a:rPr lang="es-E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Mujeres interesadas en el impacto social, mujeres jóvenes y líderes comunitarias.</a:t>
            </a: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lang="es-ES" sz="6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lang="es-ES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Elaborar un mensaje convincente</a:t>
            </a:r>
            <a:r>
              <a:rPr lang="es-E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 Céntrese en el empoderamiento e impacto, el crecimiento personal y liderazgo, establecer una red de contactos y apoyar a mujeres y niñas.</a:t>
            </a:r>
            <a:r>
              <a:rPr lang="en-US" b="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b="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Ejemplo de mensaje de campaña: </a:t>
            </a:r>
            <a:r>
              <a:rPr lang="es-ES" b="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“Únase hoy a </a:t>
            </a:r>
            <a:r>
              <a:rPr lang="es-ES" b="0" i="1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Soroptimist</a:t>
            </a:r>
            <a:r>
              <a:rPr lang="es-ES" b="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y sea parte de un movimiento mundial que empodera a mujeres y niñas. Mejore sus habilidades de liderazgo, cree un cambio duradero en su comunidad y construya conexiones significativas con una red de mujeres inspiradoras en todo el mundo</a:t>
            </a:r>
            <a:r>
              <a:rPr lang="es-ES" b="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”</a:t>
            </a:r>
            <a:r>
              <a:rPr lang="en-US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R="0" lvl="0" algn="l" defTabSz="914400" rtl="0" eaLnBrk="1" fontAlgn="auto" latinLnBrk="0" hangingPunct="1">
              <a:buClrTx/>
              <a:buSzTx/>
              <a:tabLst/>
              <a:defRPr/>
            </a:pPr>
            <a:endParaRPr lang="en-US" sz="600" b="1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lang="es-ES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Crear contenido atractivo, como campañas en redes sociales. </a:t>
            </a:r>
            <a:r>
              <a:rPr lang="es-E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Utilice plataformas como Instagram, Facebook, LinkedIn, YouTube y TikTok para compartir historias, testimonios y contenido detrás de escena. Cree imágenes y videos convincentes que muestren a miembros hablando sobre sus experiencias y el impacto de </a:t>
            </a:r>
            <a:r>
              <a:rPr lang="es-ES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Soroptimist</a:t>
            </a:r>
            <a:r>
              <a:rPr lang="es-E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en sus vidas. También debería considerar crear campañas de correo electrónico, contenido de sitio web y blog, además de volantes.</a:t>
            </a: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lang="es-ES" sz="6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lang="es-ES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Compromiso de la comunidad. </a:t>
            </a:r>
            <a:r>
              <a:rPr lang="es-E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Amplíe su alcance para asociarse con empresas locales, colabore con universidades/escuelas y con su lugar de trabajo si ofrecen ventajas de membresía a sus empleados.</a:t>
            </a: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lang="es-ES" sz="6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lang="es-ES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Destacar los resultados tangibles y el impacto. </a:t>
            </a:r>
            <a:r>
              <a:rPr lang="es-E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Comparta historias de éxito de programas </a:t>
            </a:r>
            <a:r>
              <a:rPr lang="es-ES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soroptimistas</a:t>
            </a:r>
            <a:r>
              <a:rPr lang="es-E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como los Premios “</a:t>
            </a:r>
            <a:r>
              <a:rPr lang="es-ES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Vive Tu Sueño</a:t>
            </a:r>
            <a:r>
              <a:rPr lang="es-E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” y “</a:t>
            </a:r>
            <a:r>
              <a:rPr lang="es-ES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Suéñalo, Puedes Lograrlo</a:t>
            </a:r>
            <a:r>
              <a:rPr lang="es-E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” para demostrar el impacto tangible de la organización en las vidas de mujeres y niñas. Proporcione estadísticas sobre el número de mujeres y niñas a las que </a:t>
            </a:r>
            <a:r>
              <a:rPr lang="es-ES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Soroptimist</a:t>
            </a:r>
            <a:r>
              <a:rPr lang="es-E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ha ayudado, como cuánto dinero se ha concedido o cuántos proyectos locales se han completado. Asegúrese de que cada comunicación incluya un paso siguiente claro y factible, ya sea unirse, asistir a un evento o suscribirse a un boletín.</a:t>
            </a: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lang="es-ES" sz="6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lang="es-ES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Planificar eventos y actividades. </a:t>
            </a:r>
            <a:r>
              <a:rPr lang="es-E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Los eventos pueden incrementar la membresía al dar a las personas una noción sobre </a:t>
            </a:r>
            <a:r>
              <a:rPr lang="es-ES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Soroptimist</a:t>
            </a:r>
            <a:r>
              <a:rPr lang="es-E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 Algunas ideas son una jornada de puertas abiertas y sesión de información, días de servicio voluntario y comunitario, y talleres de liderazgo y empoderamiento.</a:t>
            </a: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lang="es-ES" sz="6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lang="es-ES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En conclusión, </a:t>
            </a:r>
            <a:r>
              <a:rPr lang="es-E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crear campañas de membresía exitosas para las </a:t>
            </a:r>
            <a:r>
              <a:rPr lang="es-ES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Soroptimistas</a:t>
            </a:r>
            <a:r>
              <a:rPr lang="es-E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implica comprender los valores de la organización y las necesidades específicas de las miembros potenciales. Al elaborar un mensaje convincente, ofrecer incentivos, usar una divulgación selectiva y enfocarse en el compromiso, usted puede atraer y retener miembros apasionadas por empoderar a mujeres y niñas, y por impactar al mundo de manera positiva</a:t>
            </a:r>
            <a:r>
              <a:rPr lang="en-U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72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3AB22-AD08-7200-5CA5-5D8B5477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A144C9-85E2-AC18-08CC-DDBF583B4F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64D065-8838-A157-9B13-38A72D10E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2035810"/>
          </a:xfrm>
        </p:spPr>
        <p:txBody>
          <a:bodyPr/>
          <a:lstStyle/>
          <a:p>
            <a:pPr algn="l"/>
            <a:r>
              <a:rPr lang="es-ES" sz="1200" dirty="0"/>
              <a:t>Le recordamos que puede seguir el progreso de la transformación tecnológica de SIA visitando nuestro centro de formación #TechTalks. </a:t>
            </a:r>
          </a:p>
          <a:p>
            <a:pPr algn="l"/>
            <a:endParaRPr lang="es-ES" sz="600" dirty="0"/>
          </a:p>
          <a:p>
            <a:pPr algn="l"/>
            <a:r>
              <a:rPr lang="es-ES" sz="1200" dirty="0"/>
              <a:t>Encontrará preguntas frecuentes, demostraciones en video y guías prácticas que le ayudarán mientras implementamos cambios y nuevas tecnologías juntas.</a:t>
            </a:r>
          </a:p>
          <a:p>
            <a:pPr algn="l"/>
            <a:endParaRPr lang="es-ES" sz="600" dirty="0"/>
          </a:p>
          <a:p>
            <a:pPr algn="l"/>
            <a:r>
              <a:rPr lang="es-ES" sz="1200" dirty="0"/>
              <a:t>Puede acercar su cámara a este código QR y la llevará directamente a la página de información del portal de SIA. (</a:t>
            </a:r>
            <a:r>
              <a:rPr lang="es-ES" sz="1200" b="1" i="1" dirty="0"/>
              <a:t>Coordinadora regional de membresía</a:t>
            </a:r>
            <a:r>
              <a:rPr lang="es-ES" sz="1200" i="1" dirty="0"/>
              <a:t>, si tiene tiempo, pida a las miembros que acerquen su cámara al código QR para acceder a la página</a:t>
            </a:r>
            <a:r>
              <a:rPr lang="es-ES" sz="1200" dirty="0"/>
              <a:t>)</a:t>
            </a:r>
            <a:r>
              <a:rPr lang="en-US" sz="1200" b="0" i="1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233D3-411A-D364-4504-BCD12F91C3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784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Gracias por su tiempo. Si tiene preguntas, por favor póngase en contacto conmigo o con la Sede principal de SIA.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371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jpeg"/><Relationship Id="rId7" Type="http://schemas.openxmlformats.org/officeDocument/2006/relationships/image" Target="../media/image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85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6686"/>
            <a:ext cx="18288000" cy="3445686"/>
            <a:chOff x="0" y="0"/>
            <a:chExt cx="4816593" cy="9075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907506"/>
            </a:xfrm>
            <a:custGeom>
              <a:avLst/>
              <a:gdLst/>
              <a:ahLst/>
              <a:cxnLst/>
              <a:rect l="l" t="t" r="r" b="b"/>
              <a:pathLst>
                <a:path w="4816592" h="907506">
                  <a:moveTo>
                    <a:pt x="0" y="0"/>
                  </a:moveTo>
                  <a:lnTo>
                    <a:pt x="4816592" y="0"/>
                  </a:lnTo>
                  <a:lnTo>
                    <a:pt x="4816592" y="907506"/>
                  </a:lnTo>
                  <a:lnTo>
                    <a:pt x="0" y="907506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955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705190" y="1409077"/>
            <a:ext cx="13301422" cy="9459745"/>
            <a:chOff x="0" y="0"/>
            <a:chExt cx="3503255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219200" y="8160712"/>
            <a:ext cx="1059983" cy="468320"/>
          </a:xfrm>
          <a:custGeom>
            <a:avLst/>
            <a:gdLst/>
            <a:ahLst/>
            <a:cxnLst/>
            <a:rect l="l" t="t" r="r" b="b"/>
            <a:pathLst>
              <a:path w="1059983" h="468320">
                <a:moveTo>
                  <a:pt x="0" y="0"/>
                </a:moveTo>
                <a:lnTo>
                  <a:pt x="1059983" y="0"/>
                </a:lnTo>
                <a:lnTo>
                  <a:pt x="1059983" y="468319"/>
                </a:lnTo>
                <a:lnTo>
                  <a:pt x="0" y="468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x-es-XL"/>
          </a:p>
        </p:txBody>
      </p:sp>
      <p:sp>
        <p:nvSpPr>
          <p:cNvPr id="12" name="Freeform 12"/>
          <p:cNvSpPr/>
          <p:nvPr/>
        </p:nvSpPr>
        <p:spPr>
          <a:xfrm>
            <a:off x="15054791" y="404740"/>
            <a:ext cx="2204509" cy="1761937"/>
          </a:xfrm>
          <a:custGeom>
            <a:avLst/>
            <a:gdLst/>
            <a:ahLst/>
            <a:cxnLst/>
            <a:rect l="l" t="t" r="r" b="b"/>
            <a:pathLst>
              <a:path w="2204509" h="1761937">
                <a:moveTo>
                  <a:pt x="0" y="0"/>
                </a:moveTo>
                <a:lnTo>
                  <a:pt x="2204509" y="0"/>
                </a:lnTo>
                <a:lnTo>
                  <a:pt x="2204509" y="1761937"/>
                </a:lnTo>
                <a:lnTo>
                  <a:pt x="0" y="17619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3" name="TextBox 13"/>
          <p:cNvSpPr txBox="1"/>
          <p:nvPr/>
        </p:nvSpPr>
        <p:spPr>
          <a:xfrm>
            <a:off x="853915" y="2214349"/>
            <a:ext cx="10249513" cy="4270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11149"/>
              </a:lnSpc>
            </a:pPr>
            <a:r>
              <a:rPr lang="x-es-XL" sz="11149" b="0" i="0" u="none" baseline="0" dirty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Cómo combatir el gran declive en membresía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23771" y="8007641"/>
            <a:ext cx="799840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937"/>
              </a:lnSpc>
            </a:pPr>
            <a:r>
              <a:rPr lang="x-es-XL" sz="4114" b="0" i="0" u="none" spc="41" baseline="0">
                <a:solidFill>
                  <a:srgbClr val="253572"/>
                </a:solidFill>
                <a:latin typeface="Effra 2"/>
                <a:ea typeface="Effra 2"/>
                <a:cs typeface="Effra 2"/>
              </a:rPr>
              <a:t>Su región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723771" y="8835143"/>
            <a:ext cx="4881715" cy="5497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2160"/>
              </a:lnSpc>
              <a:spcBef>
                <a:spcPct val="0"/>
              </a:spcBef>
            </a:pPr>
            <a:r>
              <a:rPr lang="x-es-XL" sz="1800" b="0" i="0" u="none" spc="179" baseline="0" dirty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NOMBRE DE LA PRESENTADORA, PUESTO DE LA PRESENTADORA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49587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4623" y="-2081"/>
            <a:ext cx="13301422" cy="9459745"/>
            <a:chOff x="0" y="0"/>
            <a:chExt cx="3503255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9" name="Freeform 9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2" name="TextBox 12"/>
          <p:cNvSpPr txBox="1"/>
          <p:nvPr/>
        </p:nvSpPr>
        <p:spPr>
          <a:xfrm>
            <a:off x="1028700" y="3534662"/>
            <a:ext cx="10474492" cy="4279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 rtl="0">
              <a:lnSpc>
                <a:spcPts val="4415"/>
              </a:lnSpc>
              <a:spcAft>
                <a:spcPts val="3600"/>
              </a:spcAft>
              <a:buClr>
                <a:srgbClr val="E68574"/>
              </a:buClr>
              <a:buFont typeface="Wingdings 2" panose="05020102010507070707" pitchFamily="18" charset="2"/>
              <a:buChar char=""/>
            </a:pPr>
            <a:r>
              <a:rPr lang="x-es-XL" sz="3600" b="0" i="0" u="none" baseline="0" dirty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Escuche y comparta qué problemas están enfrentando los clubes de su región que pueden contribuir al declive en su membresía.</a:t>
            </a:r>
          </a:p>
          <a:p>
            <a:pPr marL="457200" indent="-457200" algn="l" rtl="0">
              <a:lnSpc>
                <a:spcPts val="4415"/>
              </a:lnSpc>
              <a:spcAft>
                <a:spcPts val="3600"/>
              </a:spcAft>
              <a:buClr>
                <a:srgbClr val="E68574"/>
              </a:buClr>
              <a:buFont typeface="Wingdings 2" panose="05020102010507070707" pitchFamily="18" charset="2"/>
              <a:buChar char=""/>
            </a:pPr>
            <a:r>
              <a:rPr lang="x-es-XL" sz="3600" b="0" i="0" u="none" baseline="0" dirty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Examine los beneficios de la membresía y la propuesta de valor de Soroptimist.</a:t>
            </a:r>
          </a:p>
          <a:p>
            <a:pPr marL="457200" indent="-457200" algn="l" rtl="0">
              <a:lnSpc>
                <a:spcPts val="4415"/>
              </a:lnSpc>
              <a:spcAft>
                <a:spcPts val="3600"/>
              </a:spcAft>
              <a:buClr>
                <a:srgbClr val="E68574"/>
              </a:buClr>
              <a:buFont typeface="Wingdings 2" panose="05020102010507070707" pitchFamily="18" charset="2"/>
              <a:buChar char=""/>
            </a:pPr>
            <a:r>
              <a:rPr lang="x-es-XL" sz="3600" b="0" i="0" u="none" baseline="0" dirty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Construya campañas de membresía exitosas.</a:t>
            </a:r>
          </a:p>
        </p:txBody>
      </p:sp>
      <p:sp>
        <p:nvSpPr>
          <p:cNvPr id="13" name="Freeform 13"/>
          <p:cNvSpPr/>
          <p:nvPr/>
        </p:nvSpPr>
        <p:spPr>
          <a:xfrm>
            <a:off x="12158916" y="3720309"/>
            <a:ext cx="6504669" cy="4889282"/>
          </a:xfrm>
          <a:custGeom>
            <a:avLst/>
            <a:gdLst/>
            <a:ahLst/>
            <a:cxnLst/>
            <a:rect l="l" t="t" r="r" b="b"/>
            <a:pathLst>
              <a:path w="9422326" h="6077400">
                <a:moveTo>
                  <a:pt x="0" y="0"/>
                </a:moveTo>
                <a:lnTo>
                  <a:pt x="9422326" y="0"/>
                </a:lnTo>
                <a:lnTo>
                  <a:pt x="9422326" y="6077400"/>
                </a:lnTo>
                <a:lnTo>
                  <a:pt x="0" y="60774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effectLst>
            <a:softEdge rad="12700"/>
          </a:effectLst>
        </p:spPr>
        <p:txBody>
          <a:bodyPr/>
          <a:lstStyle/>
          <a:p>
            <a:endParaRPr lang="x-es-XL"/>
          </a:p>
        </p:txBody>
      </p:sp>
      <p:sp>
        <p:nvSpPr>
          <p:cNvPr id="14" name="TextBox 14"/>
          <p:cNvSpPr txBox="1"/>
          <p:nvPr/>
        </p:nvSpPr>
        <p:spPr>
          <a:xfrm>
            <a:off x="1028700" y="1087781"/>
            <a:ext cx="8863405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7500"/>
              </a:lnSpc>
            </a:pPr>
            <a:r>
              <a:rPr lang="x-es-XL" sz="75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Descripción general de la sesión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x-es-XL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CONFERENCIA REGIONAL DE SIA DE 2025</a:t>
            </a:r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BFCF7F19-7F7D-DD07-C4B0-6FFC0B7E38FE}"/>
              </a:ext>
            </a:extLst>
          </p:cNvPr>
          <p:cNvSpPr/>
          <p:nvPr/>
        </p:nvSpPr>
        <p:spPr>
          <a:xfrm>
            <a:off x="12792534" y="3982594"/>
            <a:ext cx="5120640" cy="3657600"/>
          </a:xfrm>
          <a:custGeom>
            <a:avLst/>
            <a:gdLst/>
            <a:ahLst/>
            <a:cxnLst/>
            <a:rect l="l" t="t" r="r" b="b"/>
            <a:pathLst>
              <a:path w="7429247" h="4787915">
                <a:moveTo>
                  <a:pt x="0" y="0"/>
                </a:moveTo>
                <a:lnTo>
                  <a:pt x="7429247" y="0"/>
                </a:lnTo>
                <a:lnTo>
                  <a:pt x="7429247" y="4787916"/>
                </a:lnTo>
                <a:lnTo>
                  <a:pt x="0" y="478791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714" b="-729"/>
            </a:stretch>
          </a:blipFill>
          <a:effectLst>
            <a:softEdge rad="25400"/>
          </a:effectLst>
        </p:spPr>
        <p:txBody>
          <a:bodyPr/>
          <a:lstStyle/>
          <a:p>
            <a:endParaRPr lang="x-es-XL" dirty="0"/>
          </a:p>
        </p:txBody>
      </p:sp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073F4-7FCE-9408-4BA0-C090E8DAC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53B3A57-9A26-906F-535B-9C150A0B8907}"/>
              </a:ext>
            </a:extLst>
          </p:cNvPr>
          <p:cNvGrpSpPr/>
          <p:nvPr/>
        </p:nvGrpSpPr>
        <p:grpSpPr>
          <a:xfrm>
            <a:off x="0" y="8315046"/>
            <a:ext cx="18288000" cy="1971954"/>
            <a:chOff x="0" y="-47625"/>
            <a:chExt cx="4816593" cy="51936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2F9D3C0-8DF1-5C6B-EA16-A2986F45E721}"/>
                </a:ext>
              </a:extLst>
            </p:cNvPr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B28B522-106E-62F3-3EB5-2472D2AF3100}"/>
                </a:ext>
              </a:extLst>
            </p:cNvPr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8B9C7BCC-E72A-835B-1A75-C970A8667702}"/>
              </a:ext>
            </a:extLst>
          </p:cNvPr>
          <p:cNvGrpSpPr/>
          <p:nvPr/>
        </p:nvGrpSpPr>
        <p:grpSpPr>
          <a:xfrm>
            <a:off x="-4" y="-203592"/>
            <a:ext cx="13301422" cy="10490592"/>
            <a:chOff x="0" y="0"/>
            <a:chExt cx="3503255" cy="249145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54F3231-B10A-BCA8-A618-A120E4F82EDC}"/>
                </a:ext>
              </a:extLst>
            </p:cNvPr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F2E8BFC-99B1-E2D4-1699-F3EC5934DEBA}"/>
                </a:ext>
              </a:extLst>
            </p:cNvPr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ABDC80F5-9F91-2E08-ED9A-F74523DF06BF}"/>
              </a:ext>
            </a:extLst>
          </p:cNvPr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A830090-676A-6B79-663A-D9BCCECDAB02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7D0FBC8-5B20-90E6-0FF4-5401CA2E329B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13" name="TextBox 13">
            <a:extLst>
              <a:ext uri="{FF2B5EF4-FFF2-40B4-BE49-F238E27FC236}">
                <a16:creationId xmlns:a16="http://schemas.microsoft.com/office/drawing/2014/main" id="{95D08C84-E20C-413A-2AC8-688D89294A1A}"/>
              </a:ext>
            </a:extLst>
          </p:cNvPr>
          <p:cNvSpPr txBox="1"/>
          <p:nvPr/>
        </p:nvSpPr>
        <p:spPr>
          <a:xfrm>
            <a:off x="593708" y="3982762"/>
            <a:ext cx="7518716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 rtl="0">
              <a:spcAft>
                <a:spcPts val="3600"/>
              </a:spcAft>
              <a:buClr>
                <a:srgbClr val="E68574"/>
              </a:buClr>
              <a:buFont typeface="Arial" panose="020B0604020202020204" pitchFamily="34" charset="0"/>
              <a:buChar char="•"/>
            </a:pPr>
            <a:r>
              <a:rPr lang="x-es-XL" sz="3600" b="0" i="0" u="none" baseline="0" dirty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Aumentar esfuerzos para atraer nuevas miembros.</a:t>
            </a:r>
          </a:p>
          <a:p>
            <a:pPr marL="457200" indent="-457200" algn="l" rtl="0">
              <a:spcAft>
                <a:spcPts val="3600"/>
              </a:spcAft>
              <a:buClr>
                <a:srgbClr val="E68574"/>
              </a:buClr>
              <a:buFont typeface="Arial" panose="020B0604020202020204" pitchFamily="34" charset="0"/>
              <a:buChar char="•"/>
            </a:pPr>
            <a:r>
              <a:rPr lang="x-es-XL" sz="3600" b="0" i="0" u="none" baseline="0" dirty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Mejorar la sostenibilidad y el apoyo al crecimiento de los clubes.</a:t>
            </a:r>
          </a:p>
          <a:p>
            <a:pPr marL="457200" indent="-457200" algn="l" rtl="0">
              <a:spcAft>
                <a:spcPts val="3600"/>
              </a:spcAft>
              <a:buClr>
                <a:srgbClr val="E68574"/>
              </a:buClr>
              <a:buFont typeface="Arial" panose="020B0604020202020204" pitchFamily="34" charset="0"/>
              <a:buChar char="•"/>
            </a:pPr>
            <a:r>
              <a:rPr lang="x-es-XL" sz="3600" b="0" i="0" u="none" baseline="0" dirty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Encuesta a miembros.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E397258A-43B8-280F-0512-5966021F6593}"/>
              </a:ext>
            </a:extLst>
          </p:cNvPr>
          <p:cNvSpPr txBox="1"/>
          <p:nvPr/>
        </p:nvSpPr>
        <p:spPr>
          <a:xfrm>
            <a:off x="593708" y="1138327"/>
            <a:ext cx="9758147" cy="13394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11519"/>
              </a:lnSpc>
            </a:pPr>
            <a:r>
              <a:rPr lang="x-es-XL" sz="7500" b="0" i="0" u="none" baseline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Declive de membresía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56266F68-4151-D074-7161-0701CCC2420A}"/>
              </a:ext>
            </a:extLst>
          </p:cNvPr>
          <p:cNvSpPr txBox="1"/>
          <p:nvPr/>
        </p:nvSpPr>
        <p:spPr>
          <a:xfrm>
            <a:off x="593708" y="9286661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x-es-XL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CONFERENCIA REGIONAL DE SIA DE 2025</a:t>
            </a:r>
          </a:p>
        </p:txBody>
      </p:sp>
      <p:pic>
        <p:nvPicPr>
          <p:cNvPr id="8" name="Picture 7" descr="Profesional en una oficina">
            <a:extLst>
              <a:ext uri="{FF2B5EF4-FFF2-40B4-BE49-F238E27FC236}">
                <a16:creationId xmlns:a16="http://schemas.microsoft.com/office/drawing/2014/main" id="{8930F66F-FA4A-C437-D8DA-5F75BF4448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329" y="-576179"/>
            <a:ext cx="8937614" cy="59436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6" name="Picture 15" descr="Mujeres empresarias celebrando en una oficina">
            <a:extLst>
              <a:ext uri="{FF2B5EF4-FFF2-40B4-BE49-F238E27FC236}">
                <a16:creationId xmlns:a16="http://schemas.microsoft.com/office/drawing/2014/main" id="{F883B46B-2139-A808-1DA9-94A70DE500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329" y="4715987"/>
            <a:ext cx="9451458" cy="594360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880152392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467511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4" y="0"/>
            <a:ext cx="13301422" cy="9459745"/>
            <a:chOff x="0" y="0"/>
            <a:chExt cx="3503255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9" name="Freeform 9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2" name="TextBox 12"/>
          <p:cNvSpPr txBox="1"/>
          <p:nvPr/>
        </p:nvSpPr>
        <p:spPr>
          <a:xfrm>
            <a:off x="1028700" y="3833827"/>
            <a:ext cx="9310255" cy="26161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 rtl="0">
              <a:lnSpc>
                <a:spcPts val="4415"/>
              </a:lnSpc>
              <a:spcAft>
                <a:spcPts val="3600"/>
              </a:spcAft>
              <a:buClr>
                <a:schemeClr val="accent6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x-es-XL" sz="3600" b="0" i="0" u="none" baseline="0" dirty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Lograr un impacto tangible</a:t>
            </a:r>
          </a:p>
          <a:p>
            <a:pPr marL="571500" indent="-571500" algn="l" rtl="0">
              <a:lnSpc>
                <a:spcPts val="4415"/>
              </a:lnSpc>
              <a:spcAft>
                <a:spcPts val="3600"/>
              </a:spcAft>
              <a:buClr>
                <a:schemeClr val="accent6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x-es-XL" sz="3600" b="0" i="0" u="none" baseline="0" dirty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Crear conexiones significativas</a:t>
            </a:r>
          </a:p>
          <a:p>
            <a:pPr marL="571500" indent="-571500" algn="l" rtl="0">
              <a:lnSpc>
                <a:spcPts val="4415"/>
              </a:lnSpc>
              <a:spcAft>
                <a:spcPts val="3600"/>
              </a:spcAft>
              <a:buClr>
                <a:schemeClr val="accent6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x-es-XL" sz="3600" b="0" i="0" u="none" baseline="0" dirty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Acceder al desarrollo del liderazgo</a:t>
            </a:r>
          </a:p>
        </p:txBody>
      </p:sp>
      <p:sp>
        <p:nvSpPr>
          <p:cNvPr id="13" name="Freeform 13"/>
          <p:cNvSpPr/>
          <p:nvPr/>
        </p:nvSpPr>
        <p:spPr>
          <a:xfrm>
            <a:off x="9395699" y="2629742"/>
            <a:ext cx="9422326" cy="6077400"/>
          </a:xfrm>
          <a:custGeom>
            <a:avLst/>
            <a:gdLst/>
            <a:ahLst/>
            <a:cxnLst/>
            <a:rect l="l" t="t" r="r" b="b"/>
            <a:pathLst>
              <a:path w="9422326" h="6077400">
                <a:moveTo>
                  <a:pt x="0" y="0"/>
                </a:moveTo>
                <a:lnTo>
                  <a:pt x="9422326" y="0"/>
                </a:lnTo>
                <a:lnTo>
                  <a:pt x="9422326" y="6077400"/>
                </a:lnTo>
                <a:lnTo>
                  <a:pt x="0" y="60774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4" name="TextBox 14"/>
          <p:cNvSpPr txBox="1"/>
          <p:nvPr/>
        </p:nvSpPr>
        <p:spPr>
          <a:xfrm>
            <a:off x="1028700" y="1347631"/>
            <a:ext cx="11942197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7500"/>
              </a:lnSpc>
            </a:pPr>
            <a:r>
              <a:rPr lang="x-es-XL" sz="75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Beneficios de la membresía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x-es-XL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CONFERENCIA REGIONAL DE SIA DE 2025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F6CABDC-915F-4006-2236-889D94A128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37449" y="2719030"/>
            <a:ext cx="7688290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53180" y="-33130"/>
            <a:ext cx="9144000" cy="6866520"/>
          </a:xfrm>
          <a:custGeom>
            <a:avLst/>
            <a:gdLst/>
            <a:ahLst/>
            <a:cxnLst/>
            <a:rect l="l" t="t" r="r" b="b"/>
            <a:pathLst>
              <a:path w="12565804" h="8290381">
                <a:moveTo>
                  <a:pt x="0" y="0"/>
                </a:moveTo>
                <a:lnTo>
                  <a:pt x="12565804" y="0"/>
                </a:lnTo>
                <a:lnTo>
                  <a:pt x="12565804" y="8290381"/>
                </a:lnTo>
                <a:lnTo>
                  <a:pt x="0" y="82903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0000"/>
            </a:blip>
            <a:stretch>
              <a:fillRect l="-1745" r="-1745"/>
            </a:stretch>
          </a:blipFill>
        </p:spPr>
        <p:txBody>
          <a:bodyPr/>
          <a:lstStyle/>
          <a:p>
            <a:endParaRPr lang="x-es-XL"/>
          </a:p>
        </p:txBody>
      </p:sp>
      <p:grpSp>
        <p:nvGrpSpPr>
          <p:cNvPr id="3" name="Group 3"/>
          <p:cNvGrpSpPr/>
          <p:nvPr/>
        </p:nvGrpSpPr>
        <p:grpSpPr>
          <a:xfrm>
            <a:off x="-83447" y="4448908"/>
            <a:ext cx="10036302" cy="5838092"/>
            <a:chOff x="0" y="0"/>
            <a:chExt cx="2326927" cy="18517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26927" cy="1851770"/>
            </a:xfrm>
            <a:custGeom>
              <a:avLst/>
              <a:gdLst/>
              <a:ahLst/>
              <a:cxnLst/>
              <a:rect l="l" t="t" r="r" b="b"/>
              <a:pathLst>
                <a:path w="2326927" h="1851770">
                  <a:moveTo>
                    <a:pt x="43814" y="0"/>
                  </a:moveTo>
                  <a:lnTo>
                    <a:pt x="2283113" y="0"/>
                  </a:lnTo>
                  <a:cubicBezTo>
                    <a:pt x="2294733" y="0"/>
                    <a:pt x="2305877" y="4616"/>
                    <a:pt x="2314094" y="12833"/>
                  </a:cubicBezTo>
                  <a:cubicBezTo>
                    <a:pt x="2322311" y="21049"/>
                    <a:pt x="2326927" y="32194"/>
                    <a:pt x="2326927" y="43814"/>
                  </a:cubicBezTo>
                  <a:lnTo>
                    <a:pt x="2326927" y="1807956"/>
                  </a:lnTo>
                  <a:cubicBezTo>
                    <a:pt x="2326927" y="1832153"/>
                    <a:pt x="2307311" y="1851770"/>
                    <a:pt x="2283113" y="1851770"/>
                  </a:cubicBezTo>
                  <a:lnTo>
                    <a:pt x="43814" y="1851770"/>
                  </a:lnTo>
                  <a:cubicBezTo>
                    <a:pt x="19616" y="1851770"/>
                    <a:pt x="0" y="1832153"/>
                    <a:pt x="0" y="1807956"/>
                  </a:cubicBezTo>
                  <a:lnTo>
                    <a:pt x="0" y="43814"/>
                  </a:lnTo>
                  <a:cubicBezTo>
                    <a:pt x="0" y="19616"/>
                    <a:pt x="19616" y="0"/>
                    <a:pt x="43814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326927" cy="18993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9" name="TextBox 9"/>
          <p:cNvSpPr txBox="1"/>
          <p:nvPr/>
        </p:nvSpPr>
        <p:spPr>
          <a:xfrm>
            <a:off x="397484" y="4949624"/>
            <a:ext cx="9328220" cy="927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7873"/>
              </a:lnSpc>
            </a:pPr>
            <a:r>
              <a:rPr lang="x-es-XL" sz="5000" b="0" i="0" u="none" baseline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Ejemplo de mensaje de campaña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9364627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x-es-XL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CONFERENCIA REGIONAL DE SIA DE 2025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97485" y="6590265"/>
            <a:ext cx="9328219" cy="18632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 algn="l" rtl="0">
              <a:lnSpc>
                <a:spcPts val="2940"/>
              </a:lnSpc>
              <a:spcBef>
                <a:spcPct val="0"/>
              </a:spcBef>
            </a:pPr>
            <a:r>
              <a:rPr lang="x-es-XL" sz="3200" b="0" i="1" u="none" kern="100" baseline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</a:t>
            </a:r>
            <a:r>
              <a:rPr lang="x-es-XL" sz="3000" b="0" i="1" u="none" kern="100" baseline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Únase hoy a Soroptimist y sea parte de un movimiento mundial que empodera a mujeres y niñas. Mejore sus habilidades de liderazgo, cree un cambio duradero en su comunidad y construya conexiones significativas con una red de mujeres inspiradoras en todo el mundo”.</a:t>
            </a:r>
            <a:endParaRPr lang="x-es-XL" sz="3000" dirty="0">
              <a:solidFill>
                <a:srgbClr val="293374"/>
              </a:solidFill>
              <a:latin typeface="Effra 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173E2F-08A2-6A57-2C43-6F3D65BAA90D}"/>
              </a:ext>
            </a:extLst>
          </p:cNvPr>
          <p:cNvSpPr txBox="1"/>
          <p:nvPr/>
        </p:nvSpPr>
        <p:spPr>
          <a:xfrm>
            <a:off x="35423" y="1100155"/>
            <a:ext cx="9099398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es-XL" sz="7500" b="0" i="0" u="none" strike="noStrike" kern="1200" cap="none" spc="0" normalizeH="0" baseline="0">
                <a:ln>
                  <a:noFill/>
                </a:ln>
                <a:solidFill>
                  <a:srgbClr val="F5EFEB"/>
                </a:solidFill>
                <a:effectLst/>
                <a:uLnTx/>
                <a:uFillTx/>
                <a:latin typeface="Effra 1"/>
                <a:ea typeface="+mn-ea"/>
                <a:cs typeface="+mn-cs"/>
              </a:rPr>
              <a:t>Campañas de membresía</a:t>
            </a:r>
          </a:p>
        </p:txBody>
      </p:sp>
    </p:spTree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518E3E-850C-BC57-9F5A-4F6DC547C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407B2D0-9C56-6464-BC15-503CED926809}"/>
              </a:ext>
            </a:extLst>
          </p:cNvPr>
          <p:cNvGrpSpPr/>
          <p:nvPr/>
        </p:nvGrpSpPr>
        <p:grpSpPr>
          <a:xfrm>
            <a:off x="0" y="-1448133"/>
            <a:ext cx="18288000" cy="11712831"/>
            <a:chOff x="0" y="-47625"/>
            <a:chExt cx="4816593" cy="51936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6586208-9B44-7179-37E5-3D179723EFF7}"/>
                </a:ext>
              </a:extLst>
            </p:cNvPr>
            <p:cNvSpPr/>
            <p:nvPr/>
          </p:nvSpPr>
          <p:spPr>
            <a:xfrm>
              <a:off x="0" y="-1978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24A214A-3E53-C040-0FEB-B6D126150BCD}"/>
                </a:ext>
              </a:extLst>
            </p:cNvPr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7A6D97EA-9384-574D-2C2A-1FE73D800EC5}"/>
              </a:ext>
            </a:extLst>
          </p:cNvPr>
          <p:cNvSpPr/>
          <p:nvPr/>
        </p:nvSpPr>
        <p:spPr>
          <a:xfrm>
            <a:off x="623969" y="3917865"/>
            <a:ext cx="181318" cy="1883824"/>
          </a:xfrm>
          <a:custGeom>
            <a:avLst/>
            <a:gdLst/>
            <a:ahLst/>
            <a:cxnLst/>
            <a:rect l="l" t="t" r="r" b="b"/>
            <a:pathLst>
              <a:path w="181318" h="1883824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0497876C-9661-E3BB-A591-517DA4860490}"/>
              </a:ext>
            </a:extLst>
          </p:cNvPr>
          <p:cNvSpPr txBox="1"/>
          <p:nvPr/>
        </p:nvSpPr>
        <p:spPr>
          <a:xfrm>
            <a:off x="999072" y="4002639"/>
            <a:ext cx="8305303" cy="22217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4415"/>
              </a:lnSpc>
            </a:pPr>
            <a:r>
              <a:rPr lang="x-es-XL" sz="3400" b="0" i="0" u="none" baseline="0" dirty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Manténgase al día con el progreso de la transformación tecnológica de SIA visitando nuestro centro de formación #TechTalks. </a:t>
            </a:r>
          </a:p>
          <a:p>
            <a:pPr algn="l" rtl="0">
              <a:lnSpc>
                <a:spcPts val="4415"/>
              </a:lnSpc>
            </a:pPr>
            <a:endParaRPr lang="x-es-XL" sz="3400" dirty="0">
              <a:solidFill>
                <a:srgbClr val="F5EFEB"/>
              </a:solidFill>
              <a:latin typeface="Effra 2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3BF2CC34-456F-EBB0-9AB9-607B743EAC24}"/>
              </a:ext>
            </a:extLst>
          </p:cNvPr>
          <p:cNvSpPr txBox="1"/>
          <p:nvPr/>
        </p:nvSpPr>
        <p:spPr>
          <a:xfrm>
            <a:off x="1028700" y="819150"/>
            <a:ext cx="6325078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7500"/>
              </a:lnSpc>
            </a:pPr>
            <a:r>
              <a:rPr lang="x-es-XL" sz="75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Herramientas tecnológicas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EBFDE2D7-0A08-2810-3D13-B1218881923E}"/>
              </a:ext>
            </a:extLst>
          </p:cNvPr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x-es-XL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CONFERENCIA REGIONAL DE SIA DE 2025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5E83D45-9770-E0DA-0B44-5800FB58FA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67401" y="-418685"/>
            <a:ext cx="7520595" cy="106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68038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49003"/>
            <a:ext cx="18288000" cy="3837997"/>
            <a:chOff x="0" y="0"/>
            <a:chExt cx="4816593" cy="10108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010830"/>
            </a:xfrm>
            <a:custGeom>
              <a:avLst/>
              <a:gdLst/>
              <a:ahLst/>
              <a:cxnLst/>
              <a:rect l="l" t="t" r="r" b="b"/>
              <a:pathLst>
                <a:path w="4816592" h="1010830">
                  <a:moveTo>
                    <a:pt x="0" y="0"/>
                  </a:moveTo>
                  <a:lnTo>
                    <a:pt x="4816592" y="0"/>
                  </a:lnTo>
                  <a:lnTo>
                    <a:pt x="4816592" y="1010830"/>
                  </a:lnTo>
                  <a:lnTo>
                    <a:pt x="0" y="1010830"/>
                  </a:ln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816593" cy="1039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578347" y="7332397"/>
            <a:ext cx="5073204" cy="1821873"/>
            <a:chOff x="0" y="-9525"/>
            <a:chExt cx="1336153" cy="47983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36153" cy="470310"/>
            </a:xfrm>
            <a:custGeom>
              <a:avLst/>
              <a:gdLst/>
              <a:ahLst/>
              <a:cxnLst/>
              <a:rect l="l" t="t" r="r" b="b"/>
              <a:pathLst>
                <a:path w="1336153" h="470310">
                  <a:moveTo>
                    <a:pt x="30521" y="0"/>
                  </a:moveTo>
                  <a:lnTo>
                    <a:pt x="1305632" y="0"/>
                  </a:lnTo>
                  <a:cubicBezTo>
                    <a:pt x="1322488" y="0"/>
                    <a:pt x="1336153" y="13665"/>
                    <a:pt x="1336153" y="30521"/>
                  </a:cubicBezTo>
                  <a:lnTo>
                    <a:pt x="1336153" y="439789"/>
                  </a:lnTo>
                  <a:cubicBezTo>
                    <a:pt x="1336153" y="456645"/>
                    <a:pt x="1322488" y="470310"/>
                    <a:pt x="1305632" y="470310"/>
                  </a:cubicBezTo>
                  <a:lnTo>
                    <a:pt x="30521" y="470310"/>
                  </a:lnTo>
                  <a:cubicBezTo>
                    <a:pt x="13665" y="470310"/>
                    <a:pt x="0" y="456645"/>
                    <a:pt x="0" y="439789"/>
                  </a:cubicBezTo>
                  <a:lnTo>
                    <a:pt x="0" y="30521"/>
                  </a:lnTo>
                  <a:cubicBezTo>
                    <a:pt x="0" y="13665"/>
                    <a:pt x="13665" y="0"/>
                    <a:pt x="30521" y="0"/>
                  </a:cubicBezTo>
                  <a:close/>
                </a:path>
              </a:pathLst>
            </a:custGeom>
            <a:solidFill>
              <a:srgbClr val="E68574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336153" cy="479835"/>
            </a:xfrm>
            <a:prstGeom prst="rect">
              <a:avLst/>
            </a:prstGeom>
          </p:spPr>
          <p:txBody>
            <a:bodyPr lIns="254000" tIns="254000" rIns="254000" bIns="254000" rtlCol="0" anchor="b"/>
            <a:lstStyle/>
            <a:p>
              <a:pPr algn="l" rtl="0">
                <a:lnSpc>
                  <a:spcPts val="3120"/>
                </a:lnSpc>
              </a:pPr>
              <a:r>
                <a:rPr lang="x-es-XL" sz="2600" b="0" i="0" u="none" baseline="0" dirty="0">
                  <a:solidFill>
                    <a:srgbClr val="FFFFFF"/>
                  </a:solidFill>
                  <a:latin typeface="Effra 1"/>
                  <a:ea typeface="Effra 1"/>
                  <a:cs typeface="Effra 1"/>
                </a:rPr>
                <a:t>Su nombre y puesto</a:t>
              </a:r>
            </a:p>
            <a:p>
              <a:pPr algn="l" rtl="0">
                <a:lnSpc>
                  <a:spcPts val="3120"/>
                </a:lnSpc>
              </a:pPr>
              <a:r>
                <a:rPr lang="x-es-XL" sz="2400" b="0" i="0" u="none" baseline="0" dirty="0">
                  <a:solidFill>
                    <a:srgbClr val="FFFFFF"/>
                  </a:solidFill>
                  <a:latin typeface="Effra 2"/>
                  <a:ea typeface="Effra 2"/>
                  <a:cs typeface="Effra 2"/>
                </a:rPr>
                <a:t>Su dirección de correo electrónico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260331" y="7484845"/>
            <a:ext cx="5073204" cy="1785708"/>
            <a:chOff x="0" y="0"/>
            <a:chExt cx="1336153" cy="47031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36153" cy="470310"/>
            </a:xfrm>
            <a:custGeom>
              <a:avLst/>
              <a:gdLst/>
              <a:ahLst/>
              <a:cxnLst/>
              <a:rect l="l" t="t" r="r" b="b"/>
              <a:pathLst>
                <a:path w="1336153" h="470310">
                  <a:moveTo>
                    <a:pt x="30521" y="0"/>
                  </a:moveTo>
                  <a:lnTo>
                    <a:pt x="1305632" y="0"/>
                  </a:lnTo>
                  <a:cubicBezTo>
                    <a:pt x="1322488" y="0"/>
                    <a:pt x="1336153" y="13665"/>
                    <a:pt x="1336153" y="30521"/>
                  </a:cubicBezTo>
                  <a:lnTo>
                    <a:pt x="1336153" y="439789"/>
                  </a:lnTo>
                  <a:cubicBezTo>
                    <a:pt x="1336153" y="456645"/>
                    <a:pt x="1322488" y="470310"/>
                    <a:pt x="1305632" y="470310"/>
                  </a:cubicBezTo>
                  <a:lnTo>
                    <a:pt x="30521" y="470310"/>
                  </a:lnTo>
                  <a:cubicBezTo>
                    <a:pt x="13665" y="470310"/>
                    <a:pt x="0" y="456645"/>
                    <a:pt x="0" y="439789"/>
                  </a:cubicBezTo>
                  <a:lnTo>
                    <a:pt x="0" y="30521"/>
                  </a:lnTo>
                  <a:cubicBezTo>
                    <a:pt x="0" y="13665"/>
                    <a:pt x="13665" y="0"/>
                    <a:pt x="30521" y="0"/>
                  </a:cubicBezTo>
                  <a:close/>
                </a:path>
              </a:pathLst>
            </a:custGeom>
            <a:solidFill>
              <a:srgbClr val="E6857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x-es-XL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1336153" cy="479835"/>
            </a:xfrm>
            <a:prstGeom prst="rect">
              <a:avLst/>
            </a:prstGeom>
          </p:spPr>
          <p:txBody>
            <a:bodyPr lIns="254000" tIns="254000" rIns="254000" bIns="254000" rtlCol="0" anchor="b"/>
            <a:lstStyle/>
            <a:p>
              <a:pPr algn="l" rtl="0">
                <a:lnSpc>
                  <a:spcPts val="3120"/>
                </a:lnSpc>
              </a:pPr>
              <a:r>
                <a:rPr lang="x-es-XL" sz="2600" b="0" i="0" u="none" baseline="0" dirty="0">
                  <a:solidFill>
                    <a:srgbClr val="FFFFFF"/>
                  </a:solidFill>
                  <a:latin typeface="Effra 1"/>
                  <a:ea typeface="Effra 1"/>
                  <a:cs typeface="Effra 1"/>
                </a:rPr>
                <a:t>Sede principal de SIA</a:t>
              </a:r>
            </a:p>
            <a:p>
              <a:pPr marL="0" lvl="0" indent="0" algn="l" rtl="0">
                <a:lnSpc>
                  <a:spcPts val="3120"/>
                </a:lnSpc>
                <a:spcBef>
                  <a:spcPct val="0"/>
                </a:spcBef>
              </a:pPr>
              <a:r>
                <a:rPr lang="x-es-XL" sz="2400" b="0" i="0" u="none" baseline="0" dirty="0">
                  <a:solidFill>
                    <a:srgbClr val="FFFFFF"/>
                  </a:solidFill>
                  <a:latin typeface="Effra 2"/>
                  <a:ea typeface="Effra 2"/>
                  <a:cs typeface="Effra 2"/>
                </a:rPr>
                <a:t>siahq@soroptimist.org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-286" y="-109659"/>
            <a:ext cx="18288000" cy="6449003"/>
          </a:xfrm>
          <a:custGeom>
            <a:avLst/>
            <a:gdLst/>
            <a:ahLst/>
            <a:cxnLst/>
            <a:rect l="l" t="t" r="r" b="b"/>
            <a:pathLst>
              <a:path w="18288000" h="6449003">
                <a:moveTo>
                  <a:pt x="0" y="0"/>
                </a:moveTo>
                <a:lnTo>
                  <a:pt x="18288000" y="0"/>
                </a:lnTo>
                <a:lnTo>
                  <a:pt x="18288000" y="6449003"/>
                </a:lnTo>
                <a:lnTo>
                  <a:pt x="0" y="64490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97480" b="-156993"/>
            </a:stretch>
          </a:blipFill>
        </p:spPr>
        <p:txBody>
          <a:bodyPr/>
          <a:lstStyle/>
          <a:p>
            <a:endParaRPr lang="x-es-XL"/>
          </a:p>
        </p:txBody>
      </p:sp>
      <p:grpSp>
        <p:nvGrpSpPr>
          <p:cNvPr id="15" name="Group 15"/>
          <p:cNvGrpSpPr/>
          <p:nvPr/>
        </p:nvGrpSpPr>
        <p:grpSpPr>
          <a:xfrm>
            <a:off x="2577581" y="5092372"/>
            <a:ext cx="5074541" cy="2854394"/>
            <a:chOff x="0" y="0"/>
            <a:chExt cx="1128903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287760" cy="6350000"/>
            </a:xfrm>
            <a:custGeom>
              <a:avLst/>
              <a:gdLst/>
              <a:ahLst/>
              <a:cxnLst/>
              <a:rect l="l" t="t" r="r" b="b"/>
              <a:pathLst>
                <a:path w="11287760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x-es-XL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260335" y="5265521"/>
            <a:ext cx="5074541" cy="2854394"/>
            <a:chOff x="0" y="0"/>
            <a:chExt cx="11289030" cy="6350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287760" cy="6350000"/>
            </a:xfrm>
            <a:custGeom>
              <a:avLst/>
              <a:gdLst/>
              <a:ahLst/>
              <a:cxnLst/>
              <a:rect l="l" t="t" r="r" b="b"/>
              <a:pathLst>
                <a:path w="11287760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21" name="Freeform 21"/>
          <p:cNvSpPr/>
          <p:nvPr/>
        </p:nvSpPr>
        <p:spPr>
          <a:xfrm>
            <a:off x="16460016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grpSp>
        <p:nvGrpSpPr>
          <p:cNvPr id="22" name="Group 22"/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23" name="Freeform 23"/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x-es-XL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CONFERENCIA REGIONAL DE SIA DE 2025</a:t>
            </a:r>
          </a:p>
        </p:txBody>
      </p:sp>
      <p:sp>
        <p:nvSpPr>
          <p:cNvPr id="29" name="TextBox 4">
            <a:extLst>
              <a:ext uri="{FF2B5EF4-FFF2-40B4-BE49-F238E27FC236}">
                <a16:creationId xmlns:a16="http://schemas.microsoft.com/office/drawing/2014/main" id="{25A99ACD-7F07-12F3-A24E-4DA57509FF11}"/>
              </a:ext>
            </a:extLst>
          </p:cNvPr>
          <p:cNvSpPr txBox="1"/>
          <p:nvPr/>
        </p:nvSpPr>
        <p:spPr>
          <a:xfrm>
            <a:off x="2964694" y="1068174"/>
            <a:ext cx="12358040" cy="3763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6719"/>
              </a:lnSpc>
            </a:pPr>
            <a:r>
              <a:rPr lang="x-es-XL" sz="4800" b="0" i="0" u="none" baseline="0" dirty="0">
                <a:solidFill>
                  <a:srgbClr val="E68574"/>
                </a:solidFill>
                <a:latin typeface="Telegraf"/>
                <a:ea typeface="Telegraf"/>
                <a:cs typeface="Telegraf"/>
              </a:rPr>
              <a:t>Comuníquese conmigo o con la sede principal de SIA si tiene preguntas. </a:t>
            </a:r>
          </a:p>
          <a:p>
            <a:pPr algn="ctr" rtl="0">
              <a:lnSpc>
                <a:spcPts val="6719"/>
              </a:lnSpc>
            </a:pPr>
            <a:r>
              <a:rPr lang="x-es-XL" sz="4800" b="0" i="0" u="none" baseline="0" dirty="0">
                <a:solidFill>
                  <a:srgbClr val="E68574"/>
                </a:solidFill>
                <a:latin typeface="Telegraf"/>
                <a:ea typeface="Telegraf"/>
                <a:cs typeface="Telegraf"/>
              </a:rPr>
              <a:t> </a:t>
            </a:r>
          </a:p>
          <a:p>
            <a:pPr algn="ctr" rtl="0">
              <a:lnSpc>
                <a:spcPts val="9939"/>
              </a:lnSpc>
              <a:spcBef>
                <a:spcPct val="0"/>
              </a:spcBef>
            </a:pPr>
            <a:r>
              <a:rPr lang="x-es-XL" sz="7099" b="0" i="0" u="none" baseline="0" dirty="0">
                <a:solidFill>
                  <a:srgbClr val="E68574"/>
                </a:solidFill>
                <a:latin typeface="Telegraf Bold"/>
                <a:ea typeface="Telegraf Bold"/>
                <a:cs typeface="Telegraf Bold"/>
              </a:rPr>
              <a:t>¡Muchas gracias!</a:t>
            </a:r>
          </a:p>
        </p:txBody>
      </p:sp>
    </p:spTree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1726</Words>
  <Application>Microsoft Office PowerPoint</Application>
  <PresentationFormat>Custom</PresentationFormat>
  <Paragraphs>99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Wingdings 2</vt:lpstr>
      <vt:lpstr>Telegraf</vt:lpstr>
      <vt:lpstr>Effra 2</vt:lpstr>
      <vt:lpstr>Aptos</vt:lpstr>
      <vt:lpstr>Effra 1</vt:lpstr>
      <vt:lpstr>Arial</vt:lpstr>
      <vt:lpstr>Calibri</vt:lpstr>
      <vt:lpstr>Telegraf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2024 Region Conference Template</dc:title>
  <dc:creator>Luz Aponte</dc:creator>
  <cp:lastModifiedBy>Luz Aponte</cp:lastModifiedBy>
  <cp:revision>5</cp:revision>
  <dcterms:created xsi:type="dcterms:W3CDTF">2006-08-16T00:00:00Z</dcterms:created>
  <dcterms:modified xsi:type="dcterms:W3CDTF">2025-02-14T15:42:39Z</dcterms:modified>
  <dc:identifier>DAF4xHWVG_U</dc:identifier>
</cp:coreProperties>
</file>