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259" r:id="rId3"/>
    <p:sldId id="261" r:id="rId4"/>
    <p:sldId id="265" r:id="rId5"/>
    <p:sldId id="262" r:id="rId6"/>
    <p:sldId id="268" r:id="rId7"/>
    <p:sldId id="260" r:id="rId8"/>
    <p:sldId id="269" r:id="rId9"/>
    <p:sldId id="270" r:id="rId10"/>
    <p:sldId id="271" r:id="rId11"/>
    <p:sldId id="257" r:id="rId12"/>
    <p:sldId id="272" r:id="rId13"/>
  </p:sldIdLst>
  <p:sldSz cx="18288000" cy="10287000"/>
  <p:notesSz cx="6858000" cy="9144000"/>
  <p:embeddedFontLst>
    <p:embeddedFont>
      <p:font typeface="Effra 1" panose="020B0803020203020204" pitchFamily="34" charset="77"/>
      <p:regular r:id="rId15"/>
      <p:bold r:id="rId16"/>
    </p:embeddedFont>
    <p:embeddedFont>
      <p:font typeface="Effra 2" panose="020B0603020203020204" pitchFamily="34" charset="77"/>
      <p:regular r:id="rId17"/>
    </p:embeddedFont>
    <p:embeddedFont>
      <p:font typeface="Nunito" pitchFamily="2" charset="77"/>
      <p:regular r:id="rId18"/>
      <p:bold r:id="rId19"/>
      <p:italic r:id="rId20"/>
      <p:boldItalic r:id="rId21"/>
    </p:embeddedFont>
    <p:embeddedFont>
      <p:font typeface="Segoe UI" panose="020B0502040204020203" pitchFamily="34" charset="0"/>
      <p:regular r:id="rId22"/>
      <p:bold r:id="rId23"/>
      <p:italic r:id="rId24"/>
      <p:boldItalic r:id="rId25"/>
    </p:embeddedFont>
    <p:embeddedFont>
      <p:font typeface="SimHei" panose="02010609060101010101" pitchFamily="49" charset="-122"/>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374"/>
    <a:srgbClr val="CE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352463-FBF7-FD41-BAE9-98BDD4EE2AA2}" v="3" dt="2025-02-28T15:26:01.159"/>
    <p1510:client id="{EAA2C5E1-8208-48B7-B8D0-68EC483CFB7A}" v="1" dt="2025-02-28T20:11:18.6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986" autoAdjust="0"/>
  </p:normalViewPr>
  <p:slideViewPr>
    <p:cSldViewPr snapToGrid="0">
      <p:cViewPr varScale="1">
        <p:scale>
          <a:sx n="68" d="100"/>
          <a:sy n="68" d="100"/>
        </p:scale>
        <p:origin x="1544" y="232"/>
      </p:cViewPr>
      <p:guideLst>
        <p:guide orient="horz" pos="2160"/>
        <p:guide pos="2880"/>
      </p:guideLst>
    </p:cSldViewPr>
  </p:slideViewPr>
  <p:notesTextViewPr>
    <p:cViewPr>
      <p:scale>
        <a:sx n="1" d="1"/>
        <a:sy n="1" d="1"/>
      </p:scale>
      <p:origin x="0" y="0"/>
    </p:cViewPr>
  </p:notesTextViewPr>
  <p:notesViewPr>
    <p:cSldViewPr snapToGrid="0">
      <p:cViewPr varScale="1">
        <p:scale>
          <a:sx n="62" d="100"/>
          <a:sy n="62" d="100"/>
        </p:scale>
        <p:origin x="3163" y="-12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5.fntdata"/><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8DF2D-7F92-2A4E-B13A-DA9D502057DA}" type="datetimeFigureOut">
              <a:rPr lang="en-US" smtClean="0"/>
              <a:t>3/10/25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108A7-A47F-CD43-94C8-4F2460747BCD}" type="slidenum">
              <a:rPr lang="en-US" smtClean="0"/>
              <a:t>‹#›</a:t>
            </a:fld>
            <a:endParaRPr lang="en-US"/>
          </a:p>
        </p:txBody>
      </p:sp>
    </p:spTree>
    <p:extLst>
      <p:ext uri="{BB962C8B-B14F-4D97-AF65-F5344CB8AC3E}">
        <p14:creationId xmlns:p14="http://schemas.microsoft.com/office/powerpoint/2010/main" val="219879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zh-TW" sz="1800" b="0" i="0" u="none" baseline="0" dirty="0">
                <a:solidFill>
                  <a:srgbClr val="434343"/>
                </a:solidFill>
                <a:effectLst/>
                <a:latin typeface="Nunito" pitchFamily="2" charset="77"/>
                <a:ea typeface="Nunito" pitchFamily="2" charset="77"/>
                <a:cs typeface="Nunito" pitchFamily="2" charset="77"/>
              </a:rPr>
              <a:t>   </a:t>
            </a:r>
            <a:endParaRPr lang="zh-TW" sz="2800"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algn="l" rtl="0"/>
            <a:fld id="{F71108A7-A47F-CD43-94C8-4F2460747BCD}" type="slidenum">
              <a:rPr/>
              <a:t>1</a:t>
            </a:fld>
            <a:endParaRPr lang="zh-TW"/>
          </a:p>
        </p:txBody>
      </p:sp>
    </p:spTree>
    <p:extLst>
      <p:ext uri="{BB962C8B-B14F-4D97-AF65-F5344CB8AC3E}">
        <p14:creationId xmlns:p14="http://schemas.microsoft.com/office/powerpoint/2010/main" val="28263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spcBef>
                <a:spcPts val="0"/>
              </a:spcBef>
              <a:spcAft>
                <a:spcPts val="0"/>
              </a:spcAft>
            </a:pPr>
            <a:endParaRPr lang="zh-TW" sz="1800" b="0" i="0" u="none" strike="noStrike" dirty="0">
              <a:solidFill>
                <a:srgbClr val="434343"/>
              </a:solidFill>
              <a:effectLst/>
              <a:latin typeface="Nunito"/>
            </a:endParaRPr>
          </a:p>
          <a:p>
            <a:pPr algn="l" rtl="0"/>
            <a:r>
              <a:rPr lang="zh-TW" b="0" i="0" u="none" baseline="0" dirty="0"/>
              <a:t>各位蘭馨會成員們，大家好！ </a:t>
            </a:r>
          </a:p>
          <a:p>
            <a:pPr algn="l" rtl="0"/>
            <a:r>
              <a:rPr lang="zh-TW" b="0" i="0" u="none" baseline="0" dirty="0"/>
              <a:t> </a:t>
            </a:r>
            <a:endParaRPr lang="zh-TW" dirty="0">
              <a:ea typeface="Calibri"/>
              <a:cs typeface="Calibri"/>
            </a:endParaRPr>
          </a:p>
          <a:p>
            <a:pPr algn="l" rtl="0"/>
            <a:r>
              <a:rPr lang="zh-TW" b="0" i="0" u="none" baseline="0" dirty="0"/>
              <a:t>感謝大家今天齊聚一堂。我感到非常榮幸，可以與大家探討三個可以改變我們社群並強化婦女與女青年賦權的重要行動：擁抱改變、歡慶成功並創造具有包容性的分會經驗。 </a:t>
            </a:r>
            <a:endParaRPr lang="zh-TW" dirty="0">
              <a:ea typeface="Calibri"/>
              <a:cs typeface="Calibri"/>
            </a:endParaRPr>
          </a:p>
          <a:p>
            <a:pPr algn="l" rtl="0"/>
            <a:br>
              <a:rPr lang="zh-TW" dirty="0">
                <a:cs typeface="+mn-lt"/>
              </a:rPr>
            </a:br>
            <a:br>
              <a:rPr lang="zh-TW" dirty="0">
                <a:cs typeface="+mn-lt"/>
              </a:rPr>
            </a:br>
            <a:endParaRPr lang="zh-TW" dirty="0">
              <a:ea typeface="Calibri"/>
              <a:cs typeface="Calibri"/>
            </a:endParaRPr>
          </a:p>
        </p:txBody>
      </p:sp>
      <p:sp>
        <p:nvSpPr>
          <p:cNvPr id="4" name="Slide Number Placeholder 3"/>
          <p:cNvSpPr>
            <a:spLocks noGrp="1"/>
          </p:cNvSpPr>
          <p:nvPr>
            <p:ph type="sldNum" sz="quarter" idx="5"/>
          </p:nvPr>
        </p:nvSpPr>
        <p:spPr/>
        <p:txBody>
          <a:bodyPr/>
          <a:lstStyle/>
          <a:p>
            <a:pPr algn="l" rtl="0"/>
            <a:fld id="{F71108A7-A47F-CD43-94C8-4F2460747BCD}" type="slidenum">
              <a:rPr/>
              <a:t>2</a:t>
            </a:fld>
            <a:endParaRPr lang="zh-TW"/>
          </a:p>
        </p:txBody>
      </p:sp>
    </p:spTree>
    <p:extLst>
      <p:ext uri="{BB962C8B-B14F-4D97-AF65-F5344CB8AC3E}">
        <p14:creationId xmlns:p14="http://schemas.microsoft.com/office/powerpoint/2010/main" val="236472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1" u="none" baseline="0">
                <a:solidFill>
                  <a:srgbClr val="434343"/>
                </a:solidFill>
              </a:rPr>
              <a:t>首先，我們當中有多少人認為擁抱改變化就是成長的關鍵？</a:t>
            </a:r>
            <a:r>
              <a:rPr lang="zh-TW" b="0" i="0" u="none" baseline="0">
                <a:solidFill>
                  <a:srgbClr val="434343"/>
                </a:solidFill>
              </a:rPr>
              <a:t>請舉手！</a:t>
            </a:r>
            <a:endParaRPr lang="zh-TW"/>
          </a:p>
          <a:p>
            <a:pPr algn="l" rtl="0"/>
            <a:r>
              <a:rPr lang="zh-TW" b="0" i="0" u="none" baseline="0">
                <a:solidFill>
                  <a:srgbClr val="434343"/>
                </a:solidFill>
              </a:rPr>
              <a:t> </a:t>
            </a:r>
            <a:endParaRPr lang="zh-TW"/>
          </a:p>
          <a:p>
            <a:pPr algn="l" rtl="0"/>
            <a:r>
              <a:rPr lang="zh-TW" b="0" i="0" u="none" baseline="0">
                <a:solidFill>
                  <a:srgbClr val="434343"/>
                </a:solidFill>
              </a:rPr>
              <a:t>[暫停等待回應]</a:t>
            </a:r>
            <a:endParaRPr lang="zh-TW"/>
          </a:p>
          <a:p>
            <a:pPr algn="l" rtl="0"/>
            <a:r>
              <a:rPr lang="zh-TW" b="0" i="0" u="none" baseline="0">
                <a:solidFill>
                  <a:srgbClr val="434343"/>
                </a:solidFill>
              </a:rPr>
              <a:t> </a:t>
            </a:r>
            <a:endParaRPr lang="zh-TW"/>
          </a:p>
          <a:p>
            <a:pPr algn="l" rtl="0"/>
            <a:r>
              <a:rPr lang="zh-TW" b="0" i="0" u="none" baseline="0">
                <a:solidFill>
                  <a:srgbClr val="434343"/>
                </a:solidFill>
              </a:rPr>
              <a:t>太棒了！身爲理事會成員的經歷，讓我深刻體會到擁抱改變的力量。身處於對婦女與女青年仍有諸多障礙的社會，我們的全球理事會匯集了不同的聲音和觀點。這種多元性能夠促進樂於變革的文化，同時強化我們的策略願景。</a:t>
            </a:r>
            <a:endParaRPr lang="zh-TW"/>
          </a:p>
          <a:p>
            <a:pPr algn="l" rtl="0"/>
            <a:endParaRPr lang="zh-TW" sz="1800" b="0" i="0">
              <a:solidFill>
                <a:srgbClr val="434343"/>
              </a:solidFill>
              <a:effectLst/>
              <a:latin typeface="Nunito"/>
            </a:endParaRPr>
          </a:p>
        </p:txBody>
      </p:sp>
      <p:sp>
        <p:nvSpPr>
          <p:cNvPr id="4" name="Slide Number Placeholder 3"/>
          <p:cNvSpPr>
            <a:spLocks noGrp="1"/>
          </p:cNvSpPr>
          <p:nvPr>
            <p:ph type="sldNum" sz="quarter" idx="5"/>
          </p:nvPr>
        </p:nvSpPr>
        <p:spPr/>
        <p:txBody>
          <a:bodyPr/>
          <a:lstStyle/>
          <a:p>
            <a:pPr algn="l" rtl="0"/>
            <a:fld id="{F71108A7-A47F-CD43-94C8-4F2460747BCD}" type="slidenum">
              <a:rPr/>
              <a:t>3</a:t>
            </a:fld>
            <a:endParaRPr lang="zh-TW"/>
          </a:p>
        </p:txBody>
      </p:sp>
    </p:spTree>
    <p:extLst>
      <p:ext uri="{BB962C8B-B14F-4D97-AF65-F5344CB8AC3E}">
        <p14:creationId xmlns:p14="http://schemas.microsoft.com/office/powerpoint/2010/main" val="595084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dirty="0">
                <a:solidFill>
                  <a:srgbClr val="434343"/>
                </a:solidFill>
              </a:rPr>
              <a:t>但是老實說：改變有時候確實令人望而生畏，對吧？改變會讓我們面對挑戰，並強迫我們走出舒適區。然而改變也能帶來成長的新契機。在致力於為婦女與女青年賦權的同時，我們也必須全心接受改變。這意味著要調整我們的計畫與政策，甚至是我們滿足組織不斷進化的需求的方式。</a:t>
            </a:r>
            <a:endParaRPr lang="zh-TW" dirty="0"/>
          </a:p>
          <a:p>
            <a:pPr algn="l" rtl="0">
              <a:spcBef>
                <a:spcPts val="0"/>
              </a:spcBef>
              <a:spcAft>
                <a:spcPts val="0"/>
              </a:spcAft>
            </a:pPr>
            <a:endParaRPr lang="zh-TW" sz="1800" dirty="0">
              <a:solidFill>
                <a:srgbClr val="434343"/>
              </a:solidFill>
              <a:latin typeface="Nunito"/>
            </a:endParaRPr>
          </a:p>
        </p:txBody>
      </p:sp>
      <p:sp>
        <p:nvSpPr>
          <p:cNvPr id="4" name="Slide Number Placeholder 3"/>
          <p:cNvSpPr>
            <a:spLocks noGrp="1"/>
          </p:cNvSpPr>
          <p:nvPr>
            <p:ph type="sldNum" sz="quarter" idx="5"/>
          </p:nvPr>
        </p:nvSpPr>
        <p:spPr/>
        <p:txBody>
          <a:bodyPr/>
          <a:lstStyle/>
          <a:p>
            <a:pPr algn="l" rtl="0"/>
            <a:fld id="{F71108A7-A47F-CD43-94C8-4F2460747BCD}" type="slidenum">
              <a:rPr/>
              <a:t>4</a:t>
            </a:fld>
            <a:endParaRPr lang="zh-TW"/>
          </a:p>
        </p:txBody>
      </p:sp>
    </p:spTree>
    <p:extLst>
      <p:ext uri="{BB962C8B-B14F-4D97-AF65-F5344CB8AC3E}">
        <p14:creationId xmlns:p14="http://schemas.microsoft.com/office/powerpoint/2010/main" val="1331263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a:t>讓我們思考一下科技的快速進步、經濟局勢的變化以及當今婦女與女青年們面臨的各種挑戰。以開放的心態面對改變，我們就能夠在倡議中激發出創意，確保我們的使命能讓人感同身受並持續發揮作用。</a:t>
            </a:r>
          </a:p>
          <a:p>
            <a:endParaRPr lang="zh-TW"/>
          </a:p>
          <a:p>
            <a:pPr algn="l" rtl="0"/>
            <a:r>
              <a:rPr lang="zh-TW" b="0" i="0" u="none" baseline="0"/>
              <a:t>所以讓我們用期待的心態迎接改變，無需懼怕！</a:t>
            </a:r>
            <a:endParaRPr lang="zh-TW">
              <a:ea typeface="Calibri"/>
              <a:cs typeface="Calibri"/>
            </a:endParaRPr>
          </a:p>
          <a:p>
            <a:endParaRPr lang="zh-TW"/>
          </a:p>
          <a:p>
            <a:pPr algn="l" rtl="0"/>
            <a:r>
              <a:rPr lang="zh-TW" b="1" i="0" u="none" baseline="0"/>
              <a:t>[可選：</a:t>
            </a:r>
            <a:r>
              <a:rPr lang="zh-TW" b="0" i="0" u="none" baseline="0"/>
              <a:t>分享一個例子，說明與蘭馨會或分會創造新機會的個人經驗</a:t>
            </a:r>
            <a:r>
              <a:rPr lang="zh-TW" b="1" i="0" u="none" baseline="0"/>
              <a:t>]</a:t>
            </a:r>
            <a:endParaRPr lang="zh-TW"/>
          </a:p>
          <a:p>
            <a:pPr algn="l" rtl="0"/>
            <a:r>
              <a:rPr lang="zh-TW" b="0" i="0" u="none" baseline="0"/>
              <a:t> </a:t>
            </a:r>
            <a:endParaRPr lang="zh-TW">
              <a:ea typeface="Calibri"/>
              <a:cs typeface="Calibri"/>
            </a:endParaRPr>
          </a:p>
          <a:p>
            <a:endParaRPr lang="zh-TW">
              <a:ea typeface="Calibri"/>
              <a:cs typeface="Calibri"/>
            </a:endParaRPr>
          </a:p>
        </p:txBody>
      </p:sp>
      <p:sp>
        <p:nvSpPr>
          <p:cNvPr id="4" name="Slide Number Placeholder 3"/>
          <p:cNvSpPr>
            <a:spLocks noGrp="1"/>
          </p:cNvSpPr>
          <p:nvPr>
            <p:ph type="sldNum" sz="quarter" idx="5"/>
          </p:nvPr>
        </p:nvSpPr>
        <p:spPr/>
        <p:txBody>
          <a:bodyPr/>
          <a:lstStyle/>
          <a:p>
            <a:pPr algn="l" rtl="0"/>
            <a:fld id="{F71108A7-A47F-CD43-94C8-4F2460747BCD}" type="slidenum">
              <a:rPr/>
              <a:t>5</a:t>
            </a:fld>
            <a:endParaRPr lang="zh-TW"/>
          </a:p>
        </p:txBody>
      </p:sp>
    </p:spTree>
    <p:extLst>
      <p:ext uri="{BB962C8B-B14F-4D97-AF65-F5344CB8AC3E}">
        <p14:creationId xmlns:p14="http://schemas.microsoft.com/office/powerpoint/2010/main" val="2940785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dirty="0"/>
              <a:t>在我們迎接改變的同時，歡慶我們獲得的各種成功也同樣重要，無論成功規模是大是小。每項成就都代表向前邁進一大步，反映出會員們的努力與奉獻。</a:t>
            </a:r>
          </a:p>
          <a:p>
            <a:pPr algn="l" rtl="0"/>
            <a:r>
              <a:rPr lang="zh-TW" b="0" i="0" u="none" baseline="0" dirty="0"/>
              <a:t> </a:t>
            </a:r>
            <a:endParaRPr lang="zh-TW" dirty="0">
              <a:ea typeface="Calibri"/>
              <a:cs typeface="Calibri"/>
            </a:endParaRPr>
          </a:p>
          <a:p>
            <a:pPr algn="l" rtl="0"/>
            <a:r>
              <a:rPr lang="zh-TW" b="0" i="0" u="none" baseline="0" dirty="0"/>
              <a:t>而今天我們有太多事情值得歡慶了！在去年會計年度中，我們透過夢想計畫成功支持了近 26,000 名婦女與女青年，提供了超過 300 萬美元的資助！</a:t>
            </a:r>
          </a:p>
          <a:p>
            <a:pPr algn="l" rtl="0"/>
            <a:r>
              <a:rPr lang="zh-TW" b="0" i="0" u="none" baseline="0" dirty="0"/>
              <a:t> </a:t>
            </a:r>
            <a:endParaRPr lang="zh-TW" dirty="0">
              <a:ea typeface="Calibri"/>
              <a:cs typeface="Calibri"/>
            </a:endParaRPr>
          </a:p>
          <a:p>
            <a:pPr algn="l" rtl="0"/>
            <a:r>
              <a:rPr lang="zh-TW" b="0" i="0" u="none" baseline="0" dirty="0"/>
              <a:t>我們的成就還不只如此！我們也歡迎了超過 750 位會員加入這個社群，並共同貢獻了令人讚嘆的 40000 小時的志工時數！</a:t>
            </a:r>
          </a:p>
          <a:p>
            <a:pPr algn="l" rtl="0"/>
            <a:r>
              <a:rPr lang="zh-TW" b="1" i="0" u="none" baseline="0" dirty="0"/>
              <a:t>[可選：分享個人分會的勝利或成功]</a:t>
            </a:r>
            <a:endParaRPr lang="zh-TW" dirty="0">
              <a:ea typeface="Calibri"/>
              <a:cs typeface="Calibri"/>
            </a:endParaRPr>
          </a:p>
        </p:txBody>
      </p:sp>
      <p:sp>
        <p:nvSpPr>
          <p:cNvPr id="4" name="Slide Number Placeholder 3"/>
          <p:cNvSpPr>
            <a:spLocks noGrp="1"/>
          </p:cNvSpPr>
          <p:nvPr>
            <p:ph type="sldNum" sz="quarter" idx="5"/>
          </p:nvPr>
        </p:nvSpPr>
        <p:spPr/>
        <p:txBody>
          <a:bodyPr/>
          <a:lstStyle/>
          <a:p>
            <a:pPr algn="l" rtl="0"/>
            <a:fld id="{F71108A7-A47F-CD43-94C8-4F2460747BCD}" type="slidenum">
              <a:rPr/>
              <a:t>6</a:t>
            </a:fld>
            <a:endParaRPr lang="zh-TW"/>
          </a:p>
        </p:txBody>
      </p:sp>
    </p:spTree>
    <p:extLst>
      <p:ext uri="{BB962C8B-B14F-4D97-AF65-F5344CB8AC3E}">
        <p14:creationId xmlns:p14="http://schemas.microsoft.com/office/powerpoint/2010/main" val="1657543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a:t>這些成就彰顯了我們的共同努力和影響力。所以，讓我們花點時間，爲自己取得的成果鼓掌！</a:t>
            </a:r>
          </a:p>
          <a:p>
            <a:pPr algn="l" rtl="0"/>
            <a:r>
              <a:rPr lang="zh-TW" b="0" i="0" u="none" baseline="0"/>
              <a:t> </a:t>
            </a:r>
            <a:endParaRPr lang="zh-TW">
              <a:ea typeface="Calibri"/>
              <a:cs typeface="Calibri"/>
            </a:endParaRPr>
          </a:p>
          <a:p>
            <a:pPr algn="l" rtl="0"/>
            <a:r>
              <a:rPr lang="zh-TW" b="0" i="1" u="none" baseline="0"/>
              <a:t>請大家為我們的努力成果送上掌聲鼓勵！</a:t>
            </a:r>
            <a:endParaRPr lang="zh-TW"/>
          </a:p>
          <a:p>
            <a:pPr algn="l" rtl="0"/>
            <a:r>
              <a:rPr lang="zh-TW" b="0" i="0" u="none" baseline="0"/>
              <a:t> </a:t>
            </a:r>
            <a:endParaRPr lang="zh-TW"/>
          </a:p>
          <a:p>
            <a:pPr algn="l" rtl="0"/>
            <a:r>
              <a:rPr lang="zh-TW" b="1" i="0" u="none" baseline="0"/>
              <a:t>[停頓等待掌聲]</a:t>
            </a:r>
            <a:endParaRPr lang="zh-TW"/>
          </a:p>
          <a:p>
            <a:pPr algn="l" rtl="0"/>
            <a:r>
              <a:rPr lang="zh-TW" b="0" i="0" u="none" baseline="0"/>
              <a:t> </a:t>
            </a:r>
            <a:endParaRPr lang="zh-TW">
              <a:ea typeface="Calibri"/>
              <a:cs typeface="Calibri"/>
            </a:endParaRPr>
          </a:p>
          <a:p>
            <a:pPr algn="l" rtl="0"/>
            <a:r>
              <a:rPr lang="zh-TW" b="0" i="0" u="none" baseline="0"/>
              <a:t>感謝大家！正是大家的奉獻和承諾，讓我們的使命得以實現！</a:t>
            </a:r>
            <a:endParaRPr lang="zh-TW">
              <a:ea typeface="Calibri"/>
              <a:cs typeface="Calibri"/>
            </a:endParaRPr>
          </a:p>
          <a:p>
            <a:endParaRPr lang="zh-TW"/>
          </a:p>
          <a:p>
            <a:pPr algn="l" rtl="0"/>
            <a:r>
              <a:rPr lang="zh-TW" b="0" i="0" u="none" baseline="0"/>
              <a:t>慶祝這些里程碑造就了一種積極和激勵的文化。當我們認可自己的成功時，我們也會激勵他人追求自己的目標。無論是一場成功的研討會、導師配對，或者是財務獎項，每一次的勝利都值得獲得表彰。讓我們分享自己的故事並激勵他人，創造出能影響分會以外的賦權漣漪效應。</a:t>
            </a:r>
            <a:endParaRPr lang="zh-TW">
              <a:ea typeface="Calibri"/>
              <a:cs typeface="Calibri"/>
            </a:endParaRPr>
          </a:p>
          <a:p>
            <a:endParaRPr lang="zh-TW">
              <a:ea typeface="Calibri"/>
              <a:cs typeface="Calibri"/>
            </a:endParaRPr>
          </a:p>
        </p:txBody>
      </p:sp>
      <p:sp>
        <p:nvSpPr>
          <p:cNvPr id="4" name="Slide Number Placeholder 3"/>
          <p:cNvSpPr>
            <a:spLocks noGrp="1"/>
          </p:cNvSpPr>
          <p:nvPr>
            <p:ph type="sldNum" sz="quarter" idx="5"/>
          </p:nvPr>
        </p:nvSpPr>
        <p:spPr/>
        <p:txBody>
          <a:bodyPr/>
          <a:lstStyle/>
          <a:p>
            <a:pPr algn="l" rtl="0"/>
            <a:fld id="{F71108A7-A47F-CD43-94C8-4F2460747BCD}" type="slidenum">
              <a:rPr/>
              <a:t>7</a:t>
            </a:fld>
            <a:endParaRPr lang="zh-TW"/>
          </a:p>
        </p:txBody>
      </p:sp>
    </p:spTree>
    <p:extLst>
      <p:ext uri="{BB962C8B-B14F-4D97-AF65-F5344CB8AC3E}">
        <p14:creationId xmlns:p14="http://schemas.microsoft.com/office/powerpoint/2010/main" val="3076891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3AB22-AD08-7200-5CA5-5D8B5477E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A144C9-85E2-AC18-08CC-DDBF583B4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4D065-8838-A157-9B13-38A72D10E3CD}"/>
              </a:ext>
            </a:extLst>
          </p:cNvPr>
          <p:cNvSpPr>
            <a:spLocks noGrp="1"/>
          </p:cNvSpPr>
          <p:nvPr>
            <p:ph type="body" idx="1"/>
          </p:nvPr>
        </p:nvSpPr>
        <p:spPr/>
        <p:txBody>
          <a:bodyPr/>
          <a:lstStyle/>
          <a:p>
            <a:pPr algn="l" rtl="0"/>
            <a:r>
              <a:rPr lang="zh-TW" b="0" i="0" u="none" baseline="0"/>
              <a:t>最後但可能是最重要的是，我們必須致力於創造充滿包容性的分會經驗。具有包容性的環境能讓所有成員感覺受到重視、被傾聽，並有能力做出貢獻。 </a:t>
            </a:r>
          </a:p>
          <a:p>
            <a:pPr algn="l" rtl="0"/>
            <a:r>
              <a:rPr lang="zh-TW" b="0" i="0" u="none" baseline="0"/>
              <a:t> </a:t>
            </a:r>
            <a:endParaRPr lang="zh-TW">
              <a:ea typeface="Calibri"/>
              <a:cs typeface="Calibri"/>
            </a:endParaRPr>
          </a:p>
          <a:p>
            <a:pPr algn="l" rtl="0"/>
            <a:r>
              <a:rPr lang="zh-TW" b="0" i="1" u="none" baseline="0"/>
              <a:t>我有一個問題想問問所有人。有多少人認為每個人在分會中都應該感覺受到歡迎？</a:t>
            </a:r>
            <a:r>
              <a:rPr lang="zh-TW" b="0" i="0" u="none" baseline="0"/>
              <a:t>請舉手！</a:t>
            </a:r>
          </a:p>
          <a:p>
            <a:pPr algn="l" rtl="0"/>
            <a:r>
              <a:rPr lang="zh-TW" b="0" i="0" u="none" baseline="0"/>
              <a:t> </a:t>
            </a:r>
            <a:endParaRPr lang="zh-TW">
              <a:ea typeface="Calibri"/>
              <a:cs typeface="Calibri"/>
            </a:endParaRPr>
          </a:p>
          <a:p>
            <a:pPr algn="l" rtl="0"/>
            <a:r>
              <a:rPr lang="zh-TW" b="1" i="0" u="none" baseline="0"/>
              <a:t>[暫停等待回應]</a:t>
            </a:r>
            <a:endParaRPr lang="zh-TW"/>
          </a:p>
          <a:p>
            <a:pPr algn="l" rtl="0"/>
            <a:r>
              <a:rPr lang="zh-TW" b="0" i="0" u="none" baseline="0"/>
              <a:t> </a:t>
            </a:r>
            <a:endParaRPr lang="zh-TW">
              <a:ea typeface="Calibri"/>
              <a:cs typeface="Calibri"/>
            </a:endParaRPr>
          </a:p>
          <a:p>
            <a:pPr algn="l" rtl="0"/>
            <a:r>
              <a:rPr lang="zh-TW" b="0" i="0" u="none" baseline="0"/>
              <a:t>很好！看到這麼多人舉手讓我真開心。讓我們更深入討論這個主題。</a:t>
            </a:r>
            <a:endParaRPr lang="zh-TW">
              <a:ea typeface="Calibri"/>
              <a:cs typeface="Calibri"/>
            </a:endParaRPr>
          </a:p>
          <a:p>
            <a:pPr algn="l" rtl="0"/>
            <a:r>
              <a:rPr lang="zh-TW" b="0" i="0" u="none" baseline="0"/>
              <a:t> </a:t>
            </a:r>
            <a:endParaRPr lang="zh-TW">
              <a:ea typeface="Calibri"/>
              <a:cs typeface="Calibri"/>
            </a:endParaRPr>
          </a:p>
          <a:p>
            <a:pPr algn="l" rtl="0"/>
            <a:r>
              <a:rPr lang="zh-TW" b="0" i="0" u="none" baseline="0"/>
              <a:t>包容性意味著創造出一個環境，讓所有人在其中都可以感到獲得重視與尊重，無論其信念、想法或背景為何。當我們促進包容性時，不僅可以強化分會的文化，還可以鼓勵多元化的觀點，從而產生更多的創新想法。</a:t>
            </a:r>
            <a:endParaRPr lang="zh-TW">
              <a:ea typeface="Calibri"/>
              <a:cs typeface="Calibri"/>
            </a:endParaRPr>
          </a:p>
          <a:p>
            <a:pPr algn="l" rtl="0">
              <a:spcBef>
                <a:spcPts val="0"/>
              </a:spcBef>
              <a:spcAft>
                <a:spcPts val="0"/>
              </a:spcAft>
            </a:pPr>
            <a:endParaRPr lang="zh-TW">
              <a:ea typeface="Calibri"/>
              <a:cs typeface="Calibri"/>
            </a:endParaRPr>
          </a:p>
        </p:txBody>
      </p:sp>
      <p:sp>
        <p:nvSpPr>
          <p:cNvPr id="4" name="Slide Number Placeholder 3">
            <a:extLst>
              <a:ext uri="{FF2B5EF4-FFF2-40B4-BE49-F238E27FC236}">
                <a16:creationId xmlns:a16="http://schemas.microsoft.com/office/drawing/2014/main" id="{F0E233D3-411A-D364-4504-BCD12F91C3EC}"/>
              </a:ext>
            </a:extLst>
          </p:cNvPr>
          <p:cNvSpPr>
            <a:spLocks noGrp="1"/>
          </p:cNvSpPr>
          <p:nvPr>
            <p:ph type="sldNum" sz="quarter" idx="5"/>
          </p:nvPr>
        </p:nvSpPr>
        <p:spPr/>
        <p:txBody>
          <a:bodyPr/>
          <a:lstStyle/>
          <a:p>
            <a:pPr algn="l" rtl="0"/>
            <a:fld id="{F71108A7-A47F-CD43-94C8-4F2460747BCD}" type="slidenum">
              <a:rPr/>
              <a:t>8</a:t>
            </a:fld>
            <a:endParaRPr lang="zh-TW"/>
          </a:p>
        </p:txBody>
      </p:sp>
    </p:spTree>
    <p:extLst>
      <p:ext uri="{BB962C8B-B14F-4D97-AF65-F5344CB8AC3E}">
        <p14:creationId xmlns:p14="http://schemas.microsoft.com/office/powerpoint/2010/main" val="649784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AE31E-8818-7943-82C2-12C1481DE8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12B64E-A08F-0484-3C21-4A476CFB97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6E3148-D830-8F25-5644-64BA126849B8}"/>
              </a:ext>
            </a:extLst>
          </p:cNvPr>
          <p:cNvSpPr>
            <a:spLocks noGrp="1"/>
          </p:cNvSpPr>
          <p:nvPr>
            <p:ph type="body" idx="1"/>
          </p:nvPr>
        </p:nvSpPr>
        <p:spPr/>
        <p:txBody>
          <a:bodyPr/>
          <a:lstStyle/>
          <a:p>
            <a:pPr algn="l" rtl="0"/>
            <a:r>
              <a:rPr lang="zh-TW" b="0" i="1" u="none" baseline="0"/>
              <a:t>妳們當中有多少人曾在分會環境中感到被排斥，或目睹有人受到不公平的對待？</a:t>
            </a:r>
            <a:r>
              <a:rPr lang="zh-TW" b="0" i="0" u="none" baseline="0"/>
              <a:t>請舉手。</a:t>
            </a:r>
          </a:p>
          <a:p>
            <a:pPr algn="l" rtl="0"/>
            <a:r>
              <a:rPr lang="zh-TW" b="0" i="0" u="none" baseline="0"/>
              <a:t> </a:t>
            </a:r>
            <a:endParaRPr lang="zh-TW">
              <a:ea typeface="Calibri"/>
              <a:cs typeface="Calibri"/>
            </a:endParaRPr>
          </a:p>
          <a:p>
            <a:pPr algn="l" rtl="0"/>
            <a:r>
              <a:rPr lang="zh-TW" b="1" i="0" u="none" baseline="0"/>
              <a:t>[暫停等待回應]</a:t>
            </a:r>
            <a:endParaRPr lang="zh-TW"/>
          </a:p>
          <a:p>
            <a:pPr algn="l" rtl="0"/>
            <a:r>
              <a:rPr lang="zh-TW" b="0" i="0" u="none" baseline="0"/>
              <a:t> </a:t>
            </a:r>
            <a:endParaRPr lang="zh-TW">
              <a:ea typeface="Calibri"/>
              <a:cs typeface="Calibri"/>
            </a:endParaRPr>
          </a:p>
          <a:p>
            <a:pPr algn="l" rtl="0"/>
            <a:r>
              <a:rPr lang="zh-TW" b="0" i="0" u="none" baseline="0"/>
              <a:t>感謝大家坦誠分享。認識到這些體驗是相當重要的，這讓我們瞭解到自己的行動確實會帶來影響。</a:t>
            </a:r>
            <a:endParaRPr lang="zh-TW">
              <a:ea typeface="Calibri"/>
              <a:cs typeface="Calibri"/>
            </a:endParaRPr>
          </a:p>
          <a:p>
            <a:pPr algn="l" rtl="0"/>
            <a:r>
              <a:rPr lang="zh-TW" b="0" i="0" u="none" baseline="0"/>
              <a:t> </a:t>
            </a:r>
            <a:endParaRPr lang="zh-TW">
              <a:ea typeface="Calibri"/>
              <a:cs typeface="Calibri"/>
            </a:endParaRPr>
          </a:p>
          <a:p>
            <a:pPr algn="l" rtl="0"/>
            <a:r>
              <a:rPr lang="zh-TW" b="0" i="0" u="none" baseline="0"/>
              <a:t>包容性不光是個目標，更是行動。我們身為蘭馨會成員，就必須培養一種文化，讓每個人都感到安全並受到鼓勵來分享他們的想法。如此一來，我們就能創造出集眾人之大成的豐富經驗，強化我們的集體智慧與效率。</a:t>
            </a:r>
            <a:endParaRPr lang="zh-TW">
              <a:ea typeface="Calibri"/>
              <a:cs typeface="Calibri"/>
            </a:endParaRPr>
          </a:p>
          <a:p>
            <a:endParaRPr lang="zh-TW">
              <a:ea typeface="Calibri"/>
              <a:cs typeface="Calibri"/>
            </a:endParaRPr>
          </a:p>
        </p:txBody>
      </p:sp>
      <p:sp>
        <p:nvSpPr>
          <p:cNvPr id="4" name="Slide Number Placeholder 3">
            <a:extLst>
              <a:ext uri="{FF2B5EF4-FFF2-40B4-BE49-F238E27FC236}">
                <a16:creationId xmlns:a16="http://schemas.microsoft.com/office/drawing/2014/main" id="{33B82A20-E36E-F62B-48BD-98ACBD225AFB}"/>
              </a:ext>
            </a:extLst>
          </p:cNvPr>
          <p:cNvSpPr>
            <a:spLocks noGrp="1"/>
          </p:cNvSpPr>
          <p:nvPr>
            <p:ph type="sldNum" sz="quarter" idx="5"/>
          </p:nvPr>
        </p:nvSpPr>
        <p:spPr/>
        <p:txBody>
          <a:bodyPr/>
          <a:lstStyle/>
          <a:p>
            <a:pPr algn="l" rtl="0"/>
            <a:fld id="{F71108A7-A47F-CD43-94C8-4F2460747BCD}" type="slidenum">
              <a:rPr/>
              <a:t>9</a:t>
            </a:fld>
            <a:endParaRPr lang="zh-TW"/>
          </a:p>
        </p:txBody>
      </p:sp>
    </p:spTree>
    <p:extLst>
      <p:ext uri="{BB962C8B-B14F-4D97-AF65-F5344CB8AC3E}">
        <p14:creationId xmlns:p14="http://schemas.microsoft.com/office/powerpoint/2010/main" val="2692125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D3748-9C4F-5028-F882-5BC72905FC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84F10-B7E4-18DB-3CC4-8C312899DA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22EF5E-3E4D-4A6E-6A5E-33EB6DC9D4EC}"/>
              </a:ext>
            </a:extLst>
          </p:cNvPr>
          <p:cNvSpPr>
            <a:spLocks noGrp="1"/>
          </p:cNvSpPr>
          <p:nvPr>
            <p:ph type="body" idx="1"/>
          </p:nvPr>
        </p:nvSpPr>
        <p:spPr/>
        <p:txBody>
          <a:bodyPr/>
          <a:lstStyle/>
          <a:p>
            <a:pPr algn="l" rtl="0"/>
            <a:r>
              <a:rPr lang="zh-TW" b="0" i="0" u="none" baseline="0">
                <a:solidFill>
                  <a:srgbClr val="434343"/>
                </a:solidFill>
              </a:rPr>
              <a:t>我們可以怎麼做呢？我鼓勵您採取以下幾個簡單的行動：</a:t>
            </a:r>
            <a:endParaRPr lang="zh-TW"/>
          </a:p>
          <a:p>
            <a:pPr algn="l" rtl="0"/>
            <a:r>
              <a:rPr lang="zh-TW" b="0" i="0" u="none" baseline="0">
                <a:solidFill>
                  <a:srgbClr val="434343"/>
                </a:solidFill>
              </a:rPr>
              <a:t> </a:t>
            </a:r>
            <a:endParaRPr lang="zh-TW"/>
          </a:p>
          <a:p>
            <a:pPr algn="l" rtl="0"/>
            <a:r>
              <a:rPr lang="zh-TW" b="0" i="0" u="none" baseline="0">
                <a:solidFill>
                  <a:srgbClr val="434343"/>
                </a:solidFill>
              </a:rPr>
              <a:t>首先是專心傾聽。當有人說話時，請全神貫注傾聽。</a:t>
            </a:r>
            <a:r>
              <a:rPr lang="zh-TW" b="0" i="1" u="none" baseline="0">
                <a:solidFill>
                  <a:srgbClr val="434343"/>
                </a:solidFill>
              </a:rPr>
              <a:t>現在，妳們中有多少人承諾真正傾聽他人？</a:t>
            </a:r>
            <a:r>
              <a:rPr lang="zh-TW" b="0" i="0" u="none" baseline="0">
                <a:solidFill>
                  <a:srgbClr val="434343"/>
                </a:solidFill>
              </a:rPr>
              <a:t>請舉手！</a:t>
            </a:r>
            <a:endParaRPr lang="zh-TW"/>
          </a:p>
          <a:p>
            <a:pPr algn="l" rtl="0"/>
            <a:r>
              <a:rPr lang="zh-TW" b="0" i="0" u="none" baseline="0">
                <a:solidFill>
                  <a:srgbClr val="434343"/>
                </a:solidFill>
              </a:rPr>
              <a:t> </a:t>
            </a:r>
            <a:endParaRPr lang="zh-TW"/>
          </a:p>
          <a:p>
            <a:pPr algn="l" rtl="0"/>
            <a:r>
              <a:rPr lang="zh-TW" b="1" i="0" u="none" baseline="0">
                <a:solidFill>
                  <a:srgbClr val="434343"/>
                </a:solidFill>
              </a:rPr>
              <a:t>[暫停等待回應]</a:t>
            </a:r>
            <a:endParaRPr lang="zh-TW"/>
          </a:p>
          <a:p>
            <a:pPr algn="l" rtl="0"/>
            <a:r>
              <a:rPr lang="zh-TW" b="0" i="0" u="none" baseline="0">
                <a:solidFill>
                  <a:srgbClr val="434343"/>
                </a:solidFill>
              </a:rPr>
              <a:t> </a:t>
            </a:r>
            <a:endParaRPr lang="zh-TW"/>
          </a:p>
          <a:p>
            <a:pPr algn="l" rtl="0"/>
            <a:r>
              <a:rPr lang="zh-TW" b="0" i="0" u="none" baseline="0">
                <a:solidFill>
                  <a:srgbClr val="434343"/>
                </a:solidFill>
              </a:rPr>
              <a:t>太棒了！</a:t>
            </a:r>
            <a:endParaRPr lang="zh-TW"/>
          </a:p>
          <a:p>
            <a:pPr algn="l" rtl="0"/>
            <a:r>
              <a:rPr lang="zh-TW" b="0" i="0" u="none" baseline="0">
                <a:solidFill>
                  <a:srgbClr val="434343"/>
                </a:solidFill>
              </a:rPr>
              <a:t> </a:t>
            </a:r>
            <a:endParaRPr lang="zh-TW"/>
          </a:p>
          <a:p>
            <a:pPr algn="l" rtl="0"/>
            <a:r>
              <a:rPr lang="zh-TW" b="0" i="0" u="none" baseline="0">
                <a:solidFill>
                  <a:srgbClr val="434343"/>
                </a:solidFill>
              </a:rPr>
              <a:t>第二，展現尊重。即便個人之間存在差異，我們仍應以尊重的態度對待彼此。</a:t>
            </a:r>
            <a:r>
              <a:rPr lang="zh-TW" b="0" i="1" u="none" baseline="0">
                <a:solidFill>
                  <a:srgbClr val="434343"/>
                </a:solidFill>
              </a:rPr>
              <a:t>如果同意禮貌是關鍵，請舉手！</a:t>
            </a:r>
            <a:endParaRPr lang="zh-TW"/>
          </a:p>
          <a:p>
            <a:pPr algn="l" rtl="0"/>
            <a:r>
              <a:rPr lang="zh-TW" b="0" i="0" u="none" baseline="0">
                <a:solidFill>
                  <a:srgbClr val="434343"/>
                </a:solidFill>
              </a:rPr>
              <a:t> </a:t>
            </a:r>
            <a:endParaRPr lang="zh-TW"/>
          </a:p>
          <a:p>
            <a:pPr algn="l" rtl="0"/>
            <a:r>
              <a:rPr lang="zh-TW" b="1" i="0" u="none" baseline="0">
                <a:solidFill>
                  <a:srgbClr val="434343"/>
                </a:solidFill>
              </a:rPr>
              <a:t>[暫停等待回應]</a:t>
            </a:r>
            <a:endParaRPr lang="zh-TW"/>
          </a:p>
          <a:p>
            <a:pPr algn="l" rtl="0"/>
            <a:r>
              <a:rPr lang="zh-TW" b="0" i="0" u="none" baseline="0">
                <a:solidFill>
                  <a:srgbClr val="434343"/>
                </a:solidFill>
              </a:rPr>
              <a:t> </a:t>
            </a:r>
            <a:endParaRPr lang="zh-TW"/>
          </a:p>
          <a:p>
            <a:pPr algn="l" rtl="0"/>
            <a:r>
              <a:rPr lang="zh-TW" b="0" i="0" u="none" baseline="0">
                <a:solidFill>
                  <a:srgbClr val="434343"/>
                </a:solidFill>
              </a:rPr>
              <a:t>非常感謝大家！ </a:t>
            </a:r>
            <a:endParaRPr lang="zh-TW"/>
          </a:p>
          <a:p>
            <a:pPr algn="l" rtl="0"/>
            <a:r>
              <a:rPr lang="zh-TW" b="0" i="0" u="none" baseline="0">
                <a:solidFill>
                  <a:srgbClr val="434343"/>
                </a:solidFill>
              </a:rPr>
              <a:t> </a:t>
            </a:r>
            <a:endParaRPr lang="zh-TW"/>
          </a:p>
          <a:p>
            <a:pPr algn="l" rtl="0"/>
            <a:r>
              <a:rPr lang="zh-TW" b="0" i="0" u="none" baseline="0">
                <a:solidFill>
                  <a:srgbClr val="434343"/>
                </a:solidFill>
              </a:rPr>
              <a:t>最後一項行動也是很重要的一項，就是勇於發聲。如果您看到有人被排斥或受到不尊重對待，請毫不猶豫地說出來，並讓其他人知道這種行為在我們的分會是不可接受的。</a:t>
            </a:r>
            <a:r>
              <a:rPr lang="zh-TW" b="0" i="1" u="none" baseline="0">
                <a:solidFill>
                  <a:srgbClr val="434343"/>
                </a:solidFill>
              </a:rPr>
              <a:t>這裡誰願意和我一起承諾，盡力為他人挺身而出？</a:t>
            </a:r>
            <a:r>
              <a:rPr lang="zh-TW" b="0" i="0" u="none" baseline="0">
                <a:solidFill>
                  <a:srgbClr val="434343"/>
                </a:solidFill>
              </a:rPr>
              <a:t>讓我看看你們舉高的手！</a:t>
            </a:r>
            <a:endParaRPr lang="zh-TW"/>
          </a:p>
          <a:p>
            <a:pPr algn="l" rtl="0"/>
            <a:r>
              <a:rPr lang="zh-TW" b="0" i="0" u="none" baseline="0">
                <a:solidFill>
                  <a:srgbClr val="434343"/>
                </a:solidFill>
              </a:rPr>
              <a:t> </a:t>
            </a:r>
            <a:endParaRPr lang="zh-TW"/>
          </a:p>
          <a:p>
            <a:pPr algn="l" rtl="0"/>
            <a:r>
              <a:rPr lang="zh-TW" b="1" i="0" u="none" baseline="0">
                <a:solidFill>
                  <a:srgbClr val="434343"/>
                </a:solidFill>
              </a:rPr>
              <a:t>[暫停等待回應]</a:t>
            </a:r>
            <a:endParaRPr lang="zh-TW"/>
          </a:p>
          <a:p>
            <a:pPr algn="l" rtl="0"/>
            <a:r>
              <a:rPr lang="zh-TW" b="0" i="0" u="none" baseline="0">
                <a:solidFill>
                  <a:srgbClr val="434343"/>
                </a:solidFill>
              </a:rPr>
              <a:t> </a:t>
            </a:r>
            <a:endParaRPr lang="zh-TW"/>
          </a:p>
          <a:p>
            <a:pPr algn="l" rtl="0"/>
            <a:r>
              <a:rPr lang="zh-TW" b="0" i="0" u="none" baseline="0">
                <a:solidFill>
                  <a:srgbClr val="434343"/>
                </a:solidFill>
              </a:rPr>
              <a:t>感謝大家！</a:t>
            </a:r>
            <a:endParaRPr lang="zh-TW"/>
          </a:p>
          <a:p>
            <a:pPr algn="l" rtl="0"/>
            <a:r>
              <a:rPr lang="zh-TW" b="0" i="0" u="none" baseline="0">
                <a:solidFill>
                  <a:srgbClr val="434343"/>
                </a:solidFill>
              </a:rPr>
              <a:t> </a:t>
            </a:r>
            <a:endParaRPr lang="zh-TW"/>
          </a:p>
          <a:p>
            <a:pPr algn="l" rtl="0"/>
            <a:r>
              <a:rPr lang="zh-TW" b="0" i="0" u="none" baseline="0">
                <a:solidFill>
                  <a:srgbClr val="434343"/>
                </a:solidFill>
              </a:rPr>
              <a:t>如果我們都投入這些簡單的行動，就極可能創造出不僅具有包容性的分會，也是能繁榮成長的社群。大家同心協力，帶來顯著改變！</a:t>
            </a:r>
            <a:endParaRPr lang="zh-TW"/>
          </a:p>
          <a:p>
            <a:pPr algn="l" rtl="0"/>
            <a:endParaRPr lang="zh-TW" sz="1800" b="0" i="0">
              <a:solidFill>
                <a:srgbClr val="434343"/>
              </a:solidFill>
              <a:effectLst/>
              <a:latin typeface="Nunito"/>
            </a:endParaRPr>
          </a:p>
        </p:txBody>
      </p:sp>
      <p:sp>
        <p:nvSpPr>
          <p:cNvPr id="4" name="Slide Number Placeholder 3">
            <a:extLst>
              <a:ext uri="{FF2B5EF4-FFF2-40B4-BE49-F238E27FC236}">
                <a16:creationId xmlns:a16="http://schemas.microsoft.com/office/drawing/2014/main" id="{D33DEF50-BA0C-AD44-EBBF-D3D72C3626A0}"/>
              </a:ext>
            </a:extLst>
          </p:cNvPr>
          <p:cNvSpPr>
            <a:spLocks noGrp="1"/>
          </p:cNvSpPr>
          <p:nvPr>
            <p:ph type="sldNum" sz="quarter" idx="5"/>
          </p:nvPr>
        </p:nvSpPr>
        <p:spPr/>
        <p:txBody>
          <a:bodyPr/>
          <a:lstStyle/>
          <a:p>
            <a:pPr algn="l" rtl="0"/>
            <a:fld id="{F71108A7-A47F-CD43-94C8-4F2460747BCD}" type="slidenum">
              <a:rPr/>
              <a:t>10</a:t>
            </a:fld>
            <a:endParaRPr lang="zh-TW"/>
          </a:p>
        </p:txBody>
      </p:sp>
    </p:spTree>
    <p:extLst>
      <p:ext uri="{BB962C8B-B14F-4D97-AF65-F5344CB8AC3E}">
        <p14:creationId xmlns:p14="http://schemas.microsoft.com/office/powerpoint/2010/main" val="501227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a:t>最後，讓我們張開雙臂擁抱變化。讓我們一同自豪地歡慶成功。並讓我們盡力在分會的所有方面，都呈現出最高的包容性。我們可以共同創造有助成長的環境，賦權更多的婦女與女青年，讓她們有能力實現夢想！</a:t>
            </a:r>
          </a:p>
          <a:p>
            <a:pPr algn="l" rtl="0"/>
            <a:r>
              <a:rPr lang="zh-TW" b="0" i="0" u="none" baseline="0"/>
              <a:t> </a:t>
            </a:r>
            <a:endParaRPr lang="zh-TW">
              <a:ea typeface="Calibri"/>
              <a:cs typeface="Calibri"/>
            </a:endParaRPr>
          </a:p>
          <a:p>
            <a:pPr algn="l" rtl="0"/>
            <a:r>
              <a:rPr lang="zh-TW" b="0" i="0" u="none" baseline="0"/>
              <a:t>感謝大家！</a:t>
            </a:r>
            <a:endParaRPr lang="zh-TW">
              <a:ea typeface="Calibri"/>
              <a:cs typeface="Calibri"/>
            </a:endParaRPr>
          </a:p>
          <a:p>
            <a:endParaRPr lang="zh-TW">
              <a:ea typeface="Calibri"/>
              <a:cs typeface="Calibri"/>
            </a:endParaRPr>
          </a:p>
        </p:txBody>
      </p:sp>
      <p:sp>
        <p:nvSpPr>
          <p:cNvPr id="4" name="Slide Number Placeholder 3"/>
          <p:cNvSpPr>
            <a:spLocks noGrp="1"/>
          </p:cNvSpPr>
          <p:nvPr>
            <p:ph type="sldNum" sz="quarter" idx="5"/>
          </p:nvPr>
        </p:nvSpPr>
        <p:spPr/>
        <p:txBody>
          <a:bodyPr/>
          <a:lstStyle/>
          <a:p>
            <a:pPr algn="l" rtl="0"/>
            <a:fld id="{F71108A7-A47F-CD43-94C8-4F2460747BCD}" type="slidenum">
              <a:rPr/>
              <a:t>11</a:t>
            </a:fld>
            <a:endParaRPr lang="zh-TW"/>
          </a:p>
        </p:txBody>
      </p:sp>
    </p:spTree>
    <p:extLst>
      <p:ext uri="{BB962C8B-B14F-4D97-AF65-F5344CB8AC3E}">
        <p14:creationId xmlns:p14="http://schemas.microsoft.com/office/powerpoint/2010/main" val="2771960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68614-01AC-5D7E-5E06-CB49C4186D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ACCFB9-1925-A202-C06B-ABC6EC02D6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CC685C-BCDF-2934-ECB4-AE1D9979DBCC}"/>
              </a:ext>
            </a:extLst>
          </p:cNvPr>
          <p:cNvSpPr>
            <a:spLocks noGrp="1"/>
          </p:cNvSpPr>
          <p:nvPr>
            <p:ph type="body" idx="1"/>
          </p:nvPr>
        </p:nvSpPr>
        <p:spPr/>
        <p:txBody>
          <a:bodyPr/>
          <a:lstStyle/>
          <a:p>
            <a:endParaRPr lang="zh-TW">
              <a:ea typeface="Calibri"/>
              <a:cs typeface="Calibri"/>
            </a:endParaRPr>
          </a:p>
          <a:p>
            <a:pPr algn="l" rtl="0"/>
            <a:r>
              <a:rPr lang="zh-TW" b="0" i="0" u="none" baseline="0"/>
              <a:t>最後，我鼓勵大家積極參與即將舉辦的幾項重要活動——領導力圓桌會議；蘭馨領導力研究員計畫；以及在韓國利川舉辦的第49屆雙年會！再次感謝大家的參與！</a:t>
            </a:r>
            <a:endParaRPr lang="zh-TW">
              <a:ea typeface="Calibri"/>
              <a:cs typeface="Calibri"/>
            </a:endParaRPr>
          </a:p>
          <a:p>
            <a:endParaRPr lang="zh-TW">
              <a:ea typeface="Calibri"/>
              <a:cs typeface="Calibri"/>
            </a:endParaRPr>
          </a:p>
        </p:txBody>
      </p:sp>
      <p:sp>
        <p:nvSpPr>
          <p:cNvPr id="4" name="Slide Number Placeholder 3">
            <a:extLst>
              <a:ext uri="{FF2B5EF4-FFF2-40B4-BE49-F238E27FC236}">
                <a16:creationId xmlns:a16="http://schemas.microsoft.com/office/drawing/2014/main" id="{B6F4B309-A068-B96D-8113-2C6EF998E2AD}"/>
              </a:ext>
            </a:extLst>
          </p:cNvPr>
          <p:cNvSpPr>
            <a:spLocks noGrp="1"/>
          </p:cNvSpPr>
          <p:nvPr>
            <p:ph type="sldNum" sz="quarter" idx="5"/>
          </p:nvPr>
        </p:nvSpPr>
        <p:spPr/>
        <p:txBody>
          <a:bodyPr/>
          <a:lstStyle/>
          <a:p>
            <a:pPr algn="l" rtl="0"/>
            <a:fld id="{F71108A7-A47F-CD43-94C8-4F2460747BCD}" type="slidenum">
              <a:rPr/>
              <a:t>12</a:t>
            </a:fld>
            <a:endParaRPr lang="zh-TW"/>
          </a:p>
        </p:txBody>
      </p:sp>
    </p:spTree>
    <p:extLst>
      <p:ext uri="{BB962C8B-B14F-4D97-AF65-F5344CB8AC3E}">
        <p14:creationId xmlns:p14="http://schemas.microsoft.com/office/powerpoint/2010/main" val="740170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4.jpeg"/><Relationship Id="rId7" Type="http://schemas.openxmlformats.org/officeDocument/2006/relationships/image" Target="../media/image2.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sv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2.sv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2.sv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4.png"/><Relationship Id="rId4" Type="http://schemas.openxmlformats.org/officeDocument/2006/relationships/image" Target="../media/image2.sv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2.sv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zh-TW">
                <a:ea typeface="SimHei" panose="02010609060101010101" pitchFamily="49" charset="-122"/>
              </a:endParaRPr>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rtl="0"/>
              <a:endParaRPr>
                <a:ea typeface="SimHei" panose="02010609060101010101" pitchFamily="49" charset="-122"/>
              </a:endParaRPr>
            </a:p>
          </p:txBody>
        </p:sp>
      </p:grpSp>
      <p:grpSp>
        <p:nvGrpSpPr>
          <p:cNvPr id="5" name="Group 5"/>
          <p:cNvGrpSpPr/>
          <p:nvPr/>
        </p:nvGrpSpPr>
        <p:grpSpPr>
          <a:xfrm>
            <a:off x="-730590" y="1417544"/>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zh-TW">
                <a:ea typeface="SimHei" panose="02010609060101010101" pitchFamily="49" charset="-122"/>
              </a:endParaRPr>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endParaRPr>
                <a:ea typeface="SimHei" panose="02010609060101010101" pitchFamily="49" charset="-122"/>
              </a:endParaRPr>
            </a:p>
          </p:txBody>
        </p:sp>
      </p:grpSp>
      <p:sp>
        <p:nvSpPr>
          <p:cNvPr id="11" name="Freeform 11"/>
          <p:cNvSpPr/>
          <p:nvPr/>
        </p:nvSpPr>
        <p:spPr>
          <a:xfrm>
            <a:off x="1219200" y="8160712"/>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zh-TW">
              <a:ea typeface="SimHei" panose="02010609060101010101" pitchFamily="49" charset="-122"/>
            </a:endParaRPr>
          </a:p>
        </p:txBody>
      </p:sp>
      <p:sp>
        <p:nvSpPr>
          <p:cNvPr id="12" name="Freeform 12"/>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zh-TW">
              <a:ea typeface="SimHei" panose="02010609060101010101" pitchFamily="49" charset="-122"/>
            </a:endParaRPr>
          </a:p>
        </p:txBody>
      </p:sp>
      <p:sp>
        <p:nvSpPr>
          <p:cNvPr id="14" name="TextBox 14"/>
          <p:cNvSpPr txBox="1"/>
          <p:nvPr/>
        </p:nvSpPr>
        <p:spPr>
          <a:xfrm>
            <a:off x="2723771" y="8099920"/>
            <a:ext cx="7998404" cy="1187120"/>
          </a:xfrm>
          <a:prstGeom prst="rect">
            <a:avLst/>
          </a:prstGeom>
        </p:spPr>
        <p:txBody>
          <a:bodyPr lIns="0" tIns="0" rIns="0" bIns="0" rtlCol="0" anchor="t">
            <a:spAutoFit/>
          </a:bodyPr>
          <a:lstStyle/>
          <a:p>
            <a:pPr algn="l" rtl="0"/>
            <a:r>
              <a:rPr lang="zh-TW" sz="3600" b="0" i="0" u="none" dirty="0">
                <a:solidFill>
                  <a:schemeClr val="tx2"/>
                </a:solidFill>
                <a:latin typeface="Calibri" panose="020F0502020204030204" pitchFamily="34" charset="0"/>
                <a:ea typeface="SimHei" panose="02010609060101010101" pitchFamily="49" charset="-122"/>
                <a:cs typeface="Effra 2"/>
              </a:rPr>
              <a:t>2025</a:t>
            </a:r>
            <a:r>
              <a:rPr lang="es-ES" altLang="zh-TW" sz="3600" b="0" i="0" u="none" dirty="0">
                <a:solidFill>
                  <a:schemeClr val="tx2"/>
                </a:solidFill>
                <a:latin typeface="Calibri" panose="020F0502020204030204" pitchFamily="34" charset="0"/>
                <a:ea typeface="SimHei" panose="02010609060101010101" pitchFamily="49" charset="-122"/>
                <a:cs typeface="Effra 2"/>
              </a:rPr>
              <a:t> </a:t>
            </a:r>
            <a:r>
              <a:rPr lang="zh-TW" sz="3600" b="0" i="0" u="none" dirty="0">
                <a:solidFill>
                  <a:schemeClr val="tx2"/>
                </a:solidFill>
                <a:latin typeface="Calibri" panose="020F0502020204030204" pitchFamily="34" charset="0"/>
                <a:ea typeface="SimHei" panose="02010609060101010101" pitchFamily="49" charset="-122"/>
                <a:cs typeface="Effra 2"/>
              </a:rPr>
              <a:t>年</a:t>
            </a:r>
            <a:r>
              <a:rPr lang="es-ES" altLang="zh-TW" sz="3600" b="0" i="0" u="none" dirty="0">
                <a:solidFill>
                  <a:schemeClr val="tx2"/>
                </a:solidFill>
                <a:latin typeface="Calibri" panose="020F0502020204030204" pitchFamily="34" charset="0"/>
                <a:ea typeface="SimHei" panose="02010609060101010101" pitchFamily="49" charset="-122"/>
                <a:cs typeface="Effra 2"/>
              </a:rPr>
              <a:t> </a:t>
            </a:r>
            <a:r>
              <a:rPr lang="zh-TW" sz="3600" b="0" i="0" u="none" dirty="0">
                <a:solidFill>
                  <a:schemeClr val="tx2"/>
                </a:solidFill>
                <a:latin typeface="Calibri" panose="020F0502020204030204" pitchFamily="34" charset="0"/>
                <a:ea typeface="SimHei" panose="02010609060101010101" pitchFamily="49" charset="-122"/>
                <a:cs typeface="Effra 2"/>
              </a:rPr>
              <a:t>(專區名稱) 專區會議</a:t>
            </a:r>
          </a:p>
          <a:p>
            <a:pPr algn="l" rtl="0"/>
            <a:endParaRPr lang="zh-TW" sz="4114" spc="41" dirty="0">
              <a:solidFill>
                <a:srgbClr val="253572"/>
              </a:solidFill>
              <a:latin typeface="Calibri" panose="020F0502020204030204" pitchFamily="34" charset="0"/>
              <a:ea typeface="SimHei" panose="02010609060101010101" pitchFamily="49" charset="-122"/>
            </a:endParaRPr>
          </a:p>
        </p:txBody>
      </p:sp>
      <p:sp>
        <p:nvSpPr>
          <p:cNvPr id="16" name="TextBox 16"/>
          <p:cNvSpPr txBox="1"/>
          <p:nvPr/>
        </p:nvSpPr>
        <p:spPr>
          <a:xfrm>
            <a:off x="2723771" y="8835143"/>
            <a:ext cx="6899312" cy="276999"/>
          </a:xfrm>
          <a:prstGeom prst="rect">
            <a:avLst/>
          </a:prstGeom>
        </p:spPr>
        <p:txBody>
          <a:bodyPr lIns="0" tIns="0" rIns="0" bIns="0" rtlCol="0" anchor="t">
            <a:spAutoFit/>
          </a:bodyPr>
          <a:lstStyle/>
          <a:p>
            <a:pPr marL="0" lvl="0" indent="0" algn="l" rtl="0">
              <a:spcBef>
                <a:spcPct val="0"/>
              </a:spcBef>
            </a:pPr>
            <a:r>
              <a:rPr lang="zh-TW" sz="1800" b="0" i="0" u="none" spc="179" dirty="0">
                <a:solidFill>
                  <a:srgbClr val="E68574"/>
                </a:solidFill>
                <a:latin typeface="SimHei" panose="02010609060101010101" pitchFamily="49" charset="-122"/>
                <a:ea typeface="SimHei" panose="02010609060101010101" pitchFamily="49" charset="-122"/>
                <a:cs typeface="Effra 1"/>
              </a:rPr>
              <a:t>演講者姓名、演講者職稱</a:t>
            </a:r>
          </a:p>
        </p:txBody>
      </p:sp>
      <p:sp>
        <p:nvSpPr>
          <p:cNvPr id="8" name="TextBox 7">
            <a:extLst>
              <a:ext uri="{FF2B5EF4-FFF2-40B4-BE49-F238E27FC236}">
                <a16:creationId xmlns:a16="http://schemas.microsoft.com/office/drawing/2014/main" id="{1D0124C8-46EB-C245-6206-09C884C53408}"/>
              </a:ext>
            </a:extLst>
          </p:cNvPr>
          <p:cNvSpPr txBox="1"/>
          <p:nvPr/>
        </p:nvSpPr>
        <p:spPr>
          <a:xfrm>
            <a:off x="846220" y="4030231"/>
            <a:ext cx="10654413" cy="2006768"/>
          </a:xfrm>
          <a:prstGeom prst="rect">
            <a:avLst/>
          </a:prstGeom>
          <a:noFill/>
        </p:spPr>
        <p:txBody>
          <a:bodyPr wrap="square" lIns="91440" tIns="45720" rIns="91440" bIns="45720" anchor="t">
            <a:spAutoFit/>
          </a:bodyPr>
          <a:lstStyle/>
          <a:p>
            <a:pPr algn="l" rtl="0">
              <a:lnSpc>
                <a:spcPct val="120000"/>
              </a:lnSpc>
            </a:pPr>
            <a:r>
              <a:rPr lang="zh-TW" sz="5400" b="0" i="0" u="none" dirty="0">
                <a:solidFill>
                  <a:srgbClr val="243572"/>
                </a:solidFill>
                <a:effectLst/>
                <a:ea typeface="SimHei" panose="02010609060101010101" pitchFamily="49" charset="-122"/>
              </a:rPr>
              <a:t>擁抱改變，歡慶成功，致力於包容：</a:t>
            </a:r>
            <a:r>
              <a:rPr lang="zh-TW" sz="5400" b="1" i="0" u="none" dirty="0">
                <a:solidFill>
                  <a:srgbClr val="243572"/>
                </a:solidFill>
                <a:effectLst/>
                <a:ea typeface="SimHei" panose="02010609060101010101" pitchFamily="49" charset="-122"/>
              </a:rPr>
              <a:t>號召所有蘭馨會成員一同行動</a:t>
            </a:r>
            <a:r>
              <a:rPr lang="zh-TW" sz="5400" b="1" i="0" u="none" dirty="0">
                <a:solidFill>
                  <a:srgbClr val="243572"/>
                </a:solidFill>
                <a:ea typeface="SimHei" panose="02010609060101010101" pitchFamily="49" charset="-122"/>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3" name="Group 3"/>
          <p:cNvGrpSpPr/>
          <p:nvPr/>
        </p:nvGrpSpPr>
        <p:grpSpPr>
          <a:xfrm>
            <a:off x="-734110" y="3837885"/>
            <a:ext cx="8835050" cy="7030938"/>
            <a:chOff x="0" y="0"/>
            <a:chExt cx="2326927" cy="1851770"/>
          </a:xfrm>
        </p:grpSpPr>
        <p:sp>
          <p:nvSpPr>
            <p:cNvPr id="4" name="Freeform 4"/>
            <p:cNvSpPr/>
            <p:nvPr/>
          </p:nvSpPr>
          <p:spPr>
            <a:xfrm>
              <a:off x="0" y="0"/>
              <a:ext cx="2326927" cy="1851770"/>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zh-TW">
                <a:ea typeface="SimHei" panose="02010609060101010101" pitchFamily="49" charset="-122"/>
              </a:endParaRPr>
            </a:p>
          </p:txBody>
        </p:sp>
        <p:sp>
          <p:nvSpPr>
            <p:cNvPr id="5" name="TextBox 5"/>
            <p:cNvSpPr txBox="1"/>
            <p:nvPr/>
          </p:nvSpPr>
          <p:spPr>
            <a:xfrm>
              <a:off x="0" y="-47625"/>
              <a:ext cx="2326927" cy="1899395"/>
            </a:xfrm>
            <a:prstGeom prst="rect">
              <a:avLst/>
            </a:prstGeom>
          </p:spPr>
          <p:txBody>
            <a:bodyPr lIns="50800" tIns="50800" rIns="50800" bIns="50800" rtlCol="0" anchor="ctr"/>
            <a:lstStyle/>
            <a:p>
              <a:pPr algn="ctr" rtl="0">
                <a:lnSpc>
                  <a:spcPts val="2100"/>
                </a:lnSpc>
              </a:pPr>
              <a:endParaRPr>
                <a:ea typeface="SimHei" panose="02010609060101010101" pitchFamily="49" charset="-122"/>
              </a:endParaRPr>
            </a:p>
          </p:txBody>
        </p:sp>
      </p:grpSp>
      <p:sp>
        <p:nvSpPr>
          <p:cNvPr id="7" name="Freeform 7"/>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zh-TW">
              <a:ea typeface="SimHei" panose="02010609060101010101" pitchFamily="49" charset="-122"/>
            </a:endParaRPr>
          </a:p>
        </p:txBody>
      </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zh-TW">
              <a:ea typeface="SimHei" panose="02010609060101010101" pitchFamily="49" charset="-122"/>
            </a:endParaRPr>
          </a:p>
        </p:txBody>
      </p:sp>
      <p:sp>
        <p:nvSpPr>
          <p:cNvPr id="9" name="TextBox 9"/>
          <p:cNvSpPr txBox="1"/>
          <p:nvPr/>
        </p:nvSpPr>
        <p:spPr>
          <a:xfrm>
            <a:off x="577708" y="5347323"/>
            <a:ext cx="7108351" cy="1977080"/>
          </a:xfrm>
          <a:prstGeom prst="rect">
            <a:avLst/>
          </a:prstGeom>
        </p:spPr>
        <p:txBody>
          <a:bodyPr wrap="square" lIns="0" tIns="0" rIns="0" bIns="0" rtlCol="0" anchor="t">
            <a:spAutoFit/>
          </a:bodyPr>
          <a:lstStyle/>
          <a:p>
            <a:pPr marL="0" lvl="0" indent="0" algn="l" rtl="0">
              <a:lnSpc>
                <a:spcPts val="7873"/>
              </a:lnSpc>
            </a:pPr>
            <a:r>
              <a:rPr lang="zh-TW" sz="6561" b="0" i="0" u="none" baseline="0" dirty="0">
                <a:solidFill>
                  <a:srgbClr val="253572"/>
                </a:solidFill>
                <a:latin typeface="SimHei" panose="02010609060101010101" pitchFamily="49" charset="-122"/>
                <a:ea typeface="SimHei" panose="02010609060101010101" pitchFamily="49" charset="-122"/>
                <a:cs typeface="Effra 1"/>
              </a:rPr>
              <a:t>各位蘭馨會成員們，大家好！ </a:t>
            </a:r>
          </a:p>
        </p:txBody>
      </p:sp>
      <p:sp>
        <p:nvSpPr>
          <p:cNvPr id="10" name="TextBox 10"/>
          <p:cNvSpPr txBox="1"/>
          <p:nvPr/>
        </p:nvSpPr>
        <p:spPr>
          <a:xfrm>
            <a:off x="577708" y="9258300"/>
            <a:ext cx="6899312" cy="204608"/>
          </a:xfrm>
          <a:prstGeom prst="rect">
            <a:avLst/>
          </a:prstGeom>
        </p:spPr>
        <p:txBody>
          <a:bodyPr lIns="0" tIns="0" rIns="0" bIns="0" rtlCol="0" anchor="t">
            <a:spAutoFit/>
          </a:bodyPr>
          <a:lstStyle/>
          <a:p>
            <a:pPr marL="0" lvl="0" indent="0" algn="l" rtl="0">
              <a:lnSpc>
                <a:spcPts val="1680"/>
              </a:lnSpc>
              <a:spcBef>
                <a:spcPct val="0"/>
              </a:spcBef>
            </a:pPr>
            <a:r>
              <a:rPr lang="zh-TW" sz="1400" b="0" i="0" u="none" spc="140" dirty="0">
                <a:solidFill>
                  <a:srgbClr val="E68574"/>
                </a:solidFill>
                <a:latin typeface="Effra 1" panose="020B0604020202020204" charset="0"/>
                <a:ea typeface="SimHei" panose="02010609060101010101" pitchFamily="49" charset="-122"/>
                <a:cs typeface="Effra 1"/>
              </a:rPr>
              <a:t>2025</a:t>
            </a:r>
            <a:r>
              <a:rPr lang="es-ES" altLang="zh-TW" sz="1400" b="0" i="0" u="none" spc="140" dirty="0">
                <a:solidFill>
                  <a:srgbClr val="E68574"/>
                </a:solidFill>
                <a:latin typeface="Effra 1" panose="020B0604020202020204" charset="0"/>
                <a:ea typeface="SimHei" panose="02010609060101010101" pitchFamily="49" charset="-122"/>
                <a:cs typeface="Effra 1"/>
              </a:rPr>
              <a:t> </a:t>
            </a:r>
            <a:r>
              <a:rPr lang="zh-TW" sz="1400" b="0" i="0" u="none" spc="140" dirty="0">
                <a:solidFill>
                  <a:srgbClr val="E68574"/>
                </a:solidFill>
                <a:latin typeface="Effra 1" panose="020B0604020202020204" charset="0"/>
                <a:ea typeface="SimHei" panose="02010609060101010101" pitchFamily="49" charset="-122"/>
                <a:cs typeface="Effra 1"/>
              </a:rPr>
              <a:t>年 SIA 專區會議</a:t>
            </a:r>
          </a:p>
        </p:txBody>
      </p:sp>
      <p:sp>
        <p:nvSpPr>
          <p:cNvPr id="11" name="Freeform 11"/>
          <p:cNvSpPr/>
          <p:nvPr/>
        </p:nvSpPr>
        <p:spPr>
          <a:xfrm>
            <a:off x="8657067" y="8211258"/>
            <a:ext cx="397921" cy="561441"/>
          </a:xfrm>
          <a:custGeom>
            <a:avLst/>
            <a:gdLst/>
            <a:ahLst/>
            <a:cxnLst/>
            <a:rect l="l" t="t" r="r" b="b"/>
            <a:pathLst>
              <a:path w="397921" h="561441">
                <a:moveTo>
                  <a:pt x="0" y="0"/>
                </a:moveTo>
                <a:lnTo>
                  <a:pt x="397921" y="0"/>
                </a:lnTo>
                <a:lnTo>
                  <a:pt x="397921" y="561441"/>
                </a:lnTo>
                <a:lnTo>
                  <a:pt x="0" y="5614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zh-TW">
              <a:ea typeface="SimHei" panose="02010609060101010101" pitchFamily="49" charset="-122"/>
            </a:endParaRPr>
          </a:p>
        </p:txBody>
      </p:sp>
      <p:sp>
        <p:nvSpPr>
          <p:cNvPr id="12" name="TextBox 12"/>
          <p:cNvSpPr txBox="1"/>
          <p:nvPr/>
        </p:nvSpPr>
        <p:spPr>
          <a:xfrm>
            <a:off x="9205419" y="8221900"/>
            <a:ext cx="7921076" cy="883896"/>
          </a:xfrm>
          <a:prstGeom prst="rect">
            <a:avLst/>
          </a:prstGeom>
        </p:spPr>
        <p:txBody>
          <a:bodyPr lIns="0" tIns="0" rIns="0" bIns="0" rtlCol="0" anchor="t">
            <a:spAutoFit/>
          </a:bodyPr>
          <a:lstStyle/>
          <a:p>
            <a:pPr algn="l" rtl="0">
              <a:lnSpc>
                <a:spcPts val="3711"/>
              </a:lnSpc>
            </a:pPr>
            <a:r>
              <a:rPr lang="zh-TW" sz="2474" b="0" i="0" u="none" baseline="0">
                <a:solidFill>
                  <a:srgbClr val="F5EFEB"/>
                </a:solidFill>
                <a:latin typeface="SimHei" panose="02010609060101010101" pitchFamily="49" charset="-122"/>
                <a:ea typeface="SimHei" panose="02010609060101010101" pitchFamily="49" charset="-122"/>
                <a:cs typeface="Effra 2"/>
              </a:rPr>
              <a:t>需要一個圖示嗎？請在「元素」標簽中搜尋「圖像」，並將其顔色更改爲</a:t>
            </a:r>
            <a:r>
              <a:rPr lang="zh-TW" sz="2474" b="0" i="0" u="none" baseline="0">
                <a:solidFill>
                  <a:srgbClr val="F69170"/>
                </a:solidFill>
                <a:latin typeface="SimHei" panose="02010609060101010101" pitchFamily="49" charset="-122"/>
                <a:ea typeface="SimHei" panose="02010609060101010101" pitchFamily="49" charset="-122"/>
                <a:cs typeface="Effra 2"/>
              </a:rPr>
              <a:t>#f69170。</a:t>
            </a:r>
          </a:p>
        </p:txBody>
      </p:sp>
      <p:sp>
        <p:nvSpPr>
          <p:cNvPr id="13" name="TextBox 13"/>
          <p:cNvSpPr txBox="1"/>
          <p:nvPr/>
        </p:nvSpPr>
        <p:spPr>
          <a:xfrm>
            <a:off x="577708" y="7156872"/>
            <a:ext cx="6678346" cy="1615827"/>
          </a:xfrm>
          <a:prstGeom prst="rect">
            <a:avLst/>
          </a:prstGeom>
        </p:spPr>
        <p:txBody>
          <a:bodyPr lIns="0" tIns="0" rIns="0" bIns="0" rtlCol="0" anchor="t">
            <a:spAutoFit/>
          </a:bodyPr>
          <a:lstStyle/>
          <a:p>
            <a:pPr algn="l" rtl="0">
              <a:lnSpc>
                <a:spcPct val="90000"/>
              </a:lnSpc>
              <a:spcAft>
                <a:spcPts val="600"/>
              </a:spcAft>
            </a:pPr>
            <a:endParaRPr lang="zh-TW" sz="2800">
              <a:solidFill>
                <a:srgbClr val="293374"/>
              </a:solidFill>
              <a:ea typeface="SimHei" panose="02010609060101010101" pitchFamily="49" charset="-122"/>
            </a:endParaRPr>
          </a:p>
          <a:p>
            <a:pPr marL="457200" indent="-457200" algn="l" rtl="0">
              <a:lnSpc>
                <a:spcPct val="90000"/>
              </a:lnSpc>
              <a:spcAft>
                <a:spcPts val="600"/>
              </a:spcAft>
              <a:buFont typeface="Arial" panose="020B0604020202020204" pitchFamily="34" charset="0"/>
              <a:buChar char="•"/>
            </a:pPr>
            <a:r>
              <a:rPr lang="zh-TW" sz="2400" b="0" i="0" u="none" strike="noStrike" baseline="0">
                <a:solidFill>
                  <a:srgbClr val="293374"/>
                </a:solidFill>
                <a:effectLst/>
                <a:ea typeface="SimHei" panose="02010609060101010101" pitchFamily="49" charset="-122"/>
              </a:rPr>
              <a:t>擁抱變化。</a:t>
            </a:r>
          </a:p>
          <a:p>
            <a:pPr marL="457200" indent="-457200" algn="l" rtl="0">
              <a:lnSpc>
                <a:spcPct val="90000"/>
              </a:lnSpc>
              <a:spcAft>
                <a:spcPts val="600"/>
              </a:spcAft>
              <a:buFont typeface="Arial" panose="020B0604020202020204" pitchFamily="34" charset="0"/>
              <a:buChar char="•"/>
            </a:pPr>
            <a:r>
              <a:rPr lang="zh-TW" sz="2400" b="0" i="0" u="none" strike="noStrike" baseline="0">
                <a:solidFill>
                  <a:srgbClr val="293374"/>
                </a:solidFill>
                <a:effectLst/>
                <a:ea typeface="SimHei" panose="02010609060101010101" pitchFamily="49" charset="-122"/>
              </a:rPr>
              <a:t>歡慶成功。</a:t>
            </a:r>
          </a:p>
          <a:p>
            <a:pPr marL="457200" indent="-457200" algn="l" rtl="0">
              <a:lnSpc>
                <a:spcPct val="90000"/>
              </a:lnSpc>
              <a:spcAft>
                <a:spcPts val="600"/>
              </a:spcAft>
              <a:buFont typeface="Arial" panose="020B0604020202020204" pitchFamily="34" charset="0"/>
              <a:buChar char="•"/>
            </a:pPr>
            <a:r>
              <a:rPr lang="zh-TW" sz="2400" b="0" i="0" u="none" strike="noStrike" baseline="0">
                <a:solidFill>
                  <a:srgbClr val="293374"/>
                </a:solidFill>
                <a:effectLst/>
                <a:ea typeface="SimHei" panose="02010609060101010101" pitchFamily="49" charset="-122"/>
              </a:rPr>
              <a:t>營造溫暖的分會經驗。</a:t>
            </a:r>
          </a:p>
        </p:txBody>
      </p:sp>
      <p:pic>
        <p:nvPicPr>
          <p:cNvPr id="16" name="Picture 4" descr="家：充滿希望的未來">
            <a:extLst>
              <a:ext uri="{FF2B5EF4-FFF2-40B4-BE49-F238E27FC236}">
                <a16:creationId xmlns:a16="http://schemas.microsoft.com/office/drawing/2014/main" id="{2C510ED8-C5EC-B01A-89ED-8697DD1AF4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33746" r="9833"/>
          <a:stretch/>
        </p:blipFill>
        <p:spPr bwMode="auto">
          <a:xfrm>
            <a:off x="7964123" y="10"/>
            <a:ext cx="10318162" cy="10286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grpSp>
        <p:nvGrpSpPr>
          <p:cNvPr id="17" name="Group 6">
            <a:extLst>
              <a:ext uri="{FF2B5EF4-FFF2-40B4-BE49-F238E27FC236}">
                <a16:creationId xmlns:a16="http://schemas.microsoft.com/office/drawing/2014/main" id="{76DBA1A7-6CCD-BE0B-ADBD-008416298569}"/>
              </a:ext>
            </a:extLst>
          </p:cNvPr>
          <p:cNvGrpSpPr/>
          <p:nvPr/>
        </p:nvGrpSpPr>
        <p:grpSpPr>
          <a:xfrm>
            <a:off x="432051" y="460308"/>
            <a:ext cx="1521073" cy="973088"/>
            <a:chOff x="0" y="0"/>
            <a:chExt cx="2028098" cy="1297451"/>
          </a:xfrm>
        </p:grpSpPr>
        <p:sp>
          <p:nvSpPr>
            <p:cNvPr id="18" name="Freeform 7">
              <a:extLst>
                <a:ext uri="{FF2B5EF4-FFF2-40B4-BE49-F238E27FC236}">
                  <a16:creationId xmlns:a16="http://schemas.microsoft.com/office/drawing/2014/main" id="{150DC782-FC85-4EB0-FAD3-8DAD727A5B61}"/>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zh-TW">
                <a:ea typeface="SimHei" panose="02010609060101010101" pitchFamily="49" charset="-122"/>
              </a:endParaRPr>
            </a:p>
          </p:txBody>
        </p:sp>
        <p:sp>
          <p:nvSpPr>
            <p:cNvPr id="19" name="Freeform 8">
              <a:extLst>
                <a:ext uri="{FF2B5EF4-FFF2-40B4-BE49-F238E27FC236}">
                  <a16:creationId xmlns:a16="http://schemas.microsoft.com/office/drawing/2014/main" id="{FB569ED5-3838-0F48-E1C5-9317CAC250E7}"/>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9"/>
              <a:stretch>
                <a:fillRect/>
              </a:stretch>
            </a:blipFill>
          </p:spPr>
          <p:txBody>
            <a:bodyPr/>
            <a:lstStyle/>
            <a:p>
              <a:endParaRPr lang="zh-TW">
                <a:ea typeface="SimHei" panose="02010609060101010101" pitchFamily="49" charset="-122"/>
              </a:endParaRPr>
            </a:p>
          </p:txBody>
        </p:sp>
      </p:grpSp>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p:cNvGrpSpPr/>
        <p:nvPr/>
      </p:nvGrpSpPr>
      <p:grpSpPr>
        <a:xfrm>
          <a:off x="0" y="0"/>
          <a:ext cx="0" cy="0"/>
          <a:chOff x="0" y="0"/>
          <a:chExt cx="0" cy="0"/>
        </a:xfrm>
      </p:grpSpPr>
      <p:sp>
        <p:nvSpPr>
          <p:cNvPr id="5" name="TextBox 5"/>
          <p:cNvSpPr txBox="1"/>
          <p:nvPr/>
        </p:nvSpPr>
        <p:spPr>
          <a:xfrm>
            <a:off x="10832728" y="2997168"/>
            <a:ext cx="7455272" cy="4184167"/>
          </a:xfrm>
          <a:prstGeom prst="rect">
            <a:avLst/>
          </a:prstGeom>
        </p:spPr>
        <p:txBody>
          <a:bodyPr lIns="254000" tIns="254000" rIns="254000" bIns="254000" rtlCol="0" anchor="ctr"/>
          <a:lstStyle/>
          <a:p>
            <a:pPr algn="l" rtl="0">
              <a:lnSpc>
                <a:spcPts val="2879"/>
              </a:lnSpc>
            </a:pPr>
            <a:endParaRPr>
              <a:ea typeface="SimHei" panose="02010609060101010101" pitchFamily="49" charset="-122"/>
            </a:endParaRPr>
          </a:p>
        </p:txBody>
      </p:sp>
      <p:grpSp>
        <p:nvGrpSpPr>
          <p:cNvPr id="6" name="Group 6"/>
          <p:cNvGrpSpPr/>
          <p:nvPr/>
        </p:nvGrpSpPr>
        <p:grpSpPr>
          <a:xfrm>
            <a:off x="15738227" y="542156"/>
            <a:ext cx="1521073" cy="973088"/>
            <a:chOff x="0" y="0"/>
            <a:chExt cx="2028098" cy="1297451"/>
          </a:xfrm>
        </p:grpSpPr>
        <p:sp>
          <p:nvSpPr>
            <p:cNvPr id="7" name="Freeform 7"/>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zh-TW">
                <a:ea typeface="SimHei" panose="02010609060101010101" pitchFamily="49" charset="-122"/>
              </a:endParaRPr>
            </a:p>
          </p:txBody>
        </p:sp>
        <p:sp>
          <p:nvSpPr>
            <p:cNvPr id="8" name="Freeform 8"/>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zh-TW">
                <a:ea typeface="SimHei" panose="02010609060101010101" pitchFamily="49" charset="-122"/>
              </a:endParaRPr>
            </a:p>
          </p:txBody>
        </p:sp>
      </p:grpSp>
      <p:pic>
        <p:nvPicPr>
          <p:cNvPr id="2" name="Picture 2" descr="日本教育體系　|　日本奇觀旅行部落格">
            <a:extLst>
              <a:ext uri="{FF2B5EF4-FFF2-40B4-BE49-F238E27FC236}">
                <a16:creationId xmlns:a16="http://schemas.microsoft.com/office/drawing/2014/main" id="{D836097E-F6E8-A01B-7B9B-C41F9412C24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4272"/>
          <a:stretch/>
        </p:blipFill>
        <p:spPr bwMode="auto">
          <a:xfrm>
            <a:off x="1526466" y="2067768"/>
            <a:ext cx="9306262" cy="6416190"/>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4">
            <a:extLst>
              <a:ext uri="{FF2B5EF4-FFF2-40B4-BE49-F238E27FC236}">
                <a16:creationId xmlns:a16="http://schemas.microsoft.com/office/drawing/2014/main" id="{DFE59566-96D1-F657-D816-DC18791FFA55}"/>
              </a:ext>
            </a:extLst>
          </p:cNvPr>
          <p:cNvSpPr/>
          <p:nvPr/>
        </p:nvSpPr>
        <p:spPr>
          <a:xfrm>
            <a:off x="8781146" y="2713906"/>
            <a:ext cx="8835050" cy="7030938"/>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zh-TW">
              <a:ea typeface="SimHei" panose="02010609060101010101" pitchFamily="49" charset="-122"/>
            </a:endParaRPr>
          </a:p>
        </p:txBody>
      </p:sp>
      <p:sp>
        <p:nvSpPr>
          <p:cNvPr id="12" name="TextBox 9">
            <a:extLst>
              <a:ext uri="{FF2B5EF4-FFF2-40B4-BE49-F238E27FC236}">
                <a16:creationId xmlns:a16="http://schemas.microsoft.com/office/drawing/2014/main" id="{2CBB65D9-DD04-EE55-8EF7-B86CF951BD8C}"/>
              </a:ext>
            </a:extLst>
          </p:cNvPr>
          <p:cNvSpPr txBox="1"/>
          <p:nvPr/>
        </p:nvSpPr>
        <p:spPr>
          <a:xfrm>
            <a:off x="9797143" y="3499861"/>
            <a:ext cx="7819053" cy="901785"/>
          </a:xfrm>
          <a:prstGeom prst="rect">
            <a:avLst/>
          </a:prstGeom>
        </p:spPr>
        <p:txBody>
          <a:bodyPr wrap="square" lIns="0" tIns="0" rIns="0" bIns="0" rtlCol="0" anchor="t">
            <a:spAutoFit/>
          </a:bodyPr>
          <a:lstStyle/>
          <a:p>
            <a:pPr marL="0" lvl="0" indent="0" algn="l" rtl="0">
              <a:lnSpc>
                <a:spcPts val="7873"/>
              </a:lnSpc>
            </a:pPr>
            <a:r>
              <a:rPr lang="zh-TW" sz="6561" b="0" i="0" u="none">
                <a:solidFill>
                  <a:srgbClr val="253572"/>
                </a:solidFill>
                <a:latin typeface="SimHei" panose="02010609060101010101" pitchFamily="49" charset="-122"/>
                <a:ea typeface="SimHei" panose="02010609060101010101" pitchFamily="49" charset="-122"/>
                <a:cs typeface="Effra 1"/>
              </a:rPr>
              <a:t>擁抱改變的重要性。 </a:t>
            </a:r>
          </a:p>
        </p:txBody>
      </p:sp>
      <p:sp>
        <p:nvSpPr>
          <p:cNvPr id="13" name="TextBox 12">
            <a:extLst>
              <a:ext uri="{FF2B5EF4-FFF2-40B4-BE49-F238E27FC236}">
                <a16:creationId xmlns:a16="http://schemas.microsoft.com/office/drawing/2014/main" id="{951124C5-18BD-751D-3C3B-C8B8BCB80866}"/>
              </a:ext>
            </a:extLst>
          </p:cNvPr>
          <p:cNvSpPr txBox="1"/>
          <p:nvPr/>
        </p:nvSpPr>
        <p:spPr>
          <a:xfrm>
            <a:off x="9806937" y="5943600"/>
            <a:ext cx="6648766" cy="1732141"/>
          </a:xfrm>
          <a:prstGeom prst="rect">
            <a:avLst/>
          </a:prstGeom>
          <a:noFill/>
        </p:spPr>
        <p:txBody>
          <a:bodyPr wrap="square" rtlCol="0">
            <a:spAutoFit/>
          </a:bodyPr>
          <a:lstStyle/>
          <a:p>
            <a:pPr marL="457200" indent="-457200" algn="l" rtl="0">
              <a:lnSpc>
                <a:spcPct val="120000"/>
              </a:lnSpc>
              <a:buFont typeface="Arial" panose="020B0604020202020204" pitchFamily="34" charset="0"/>
              <a:buChar char="•"/>
            </a:pPr>
            <a:r>
              <a:rPr lang="zh-TW" sz="3600" b="0" i="0" u="none" strike="noStrike" dirty="0">
                <a:solidFill>
                  <a:srgbClr val="000000"/>
                </a:solidFill>
                <a:effectLst/>
                <a:ea typeface="SimHei" panose="02010609060101010101" pitchFamily="49" charset="-122"/>
              </a:rPr>
              <a:t>對成長至關重要。</a:t>
            </a:r>
          </a:p>
          <a:p>
            <a:pPr marL="457200" indent="-457200" algn="l" rtl="0">
              <a:lnSpc>
                <a:spcPct val="120000"/>
              </a:lnSpc>
              <a:buFont typeface="Arial" panose="020B0604020202020204" pitchFamily="34" charset="0"/>
              <a:buChar char="•"/>
            </a:pPr>
            <a:r>
              <a:rPr lang="zh-TW" sz="3600" b="0" i="0" u="none" strike="noStrike" dirty="0">
                <a:solidFill>
                  <a:srgbClr val="000000"/>
                </a:solidFill>
                <a:effectLst/>
                <a:ea typeface="SimHei" panose="02010609060101010101" pitchFamily="49" charset="-122"/>
              </a:rPr>
              <a:t>多元化聲音推動創新。</a:t>
            </a:r>
          </a:p>
          <a:p>
            <a:pPr lvl="0" algn="l" rtl="0">
              <a:lnSpc>
                <a:spcPct val="120000"/>
              </a:lnSpc>
              <a:spcAft>
                <a:spcPts val="600"/>
              </a:spcAft>
            </a:pPr>
            <a:endParaRPr lang="zh-TW" sz="1800" dirty="0">
              <a:ea typeface="SimHei" panose="02010609060101010101" pitchFamily="49" charset="-122"/>
            </a:endParaRPr>
          </a:p>
        </p:txBody>
      </p:sp>
    </p:spTree>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pPr>
                <a:lnSpc>
                  <a:spcPct val="120000"/>
                </a:lnSpc>
              </a:pPr>
              <a:endParaRPr lang="zh-TW">
                <a:ea typeface="SimHei" panose="02010609060101010101" pitchFamily="49" charset="-122"/>
              </a:endParaRPr>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ct val="120000"/>
                </a:lnSpc>
                <a:buFont typeface="Arial"/>
                <a:buChar char="•"/>
              </a:pPr>
              <a:endParaRPr>
                <a:ea typeface="SimHei" panose="02010609060101010101" pitchFamily="49" charset="-122"/>
              </a:endParaRPr>
            </a:p>
          </p:txBody>
        </p:sp>
      </p:grpSp>
      <p:grpSp>
        <p:nvGrpSpPr>
          <p:cNvPr id="5" name="Group 5"/>
          <p:cNvGrpSpPr/>
          <p:nvPr/>
        </p:nvGrpSpPr>
        <p:grpSpPr>
          <a:xfrm>
            <a:off x="-2295577" y="-241859"/>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pPr>
                <a:lnSpc>
                  <a:spcPct val="120000"/>
                </a:lnSpc>
              </a:pPr>
              <a:endParaRPr lang="zh-TW">
                <a:ea typeface="SimHei" panose="02010609060101010101" pitchFamily="49" charset="-122"/>
              </a:endParaRPr>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ct val="120000"/>
                </a:lnSpc>
              </a:pPr>
              <a:endParaRPr>
                <a:ea typeface="SimHei" panose="02010609060101010101" pitchFamily="49" charset="-122"/>
              </a:endParaRPr>
            </a:p>
          </p:txBody>
        </p:sp>
      </p:grpSp>
      <p:grpSp>
        <p:nvGrpSpPr>
          <p:cNvPr id="9" name="Group 9"/>
          <p:cNvGrpSpPr/>
          <p:nvPr/>
        </p:nvGrpSpPr>
        <p:grpSpPr>
          <a:xfrm>
            <a:off x="15738227" y="542156"/>
            <a:ext cx="1521073" cy="973088"/>
            <a:chOff x="0" y="0"/>
            <a:chExt cx="2028098" cy="1297451"/>
          </a:xfrm>
        </p:grpSpPr>
        <p:sp>
          <p:nvSpPr>
            <p:cNvPr id="10" name="Freeform 10"/>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a:lnSpc>
                  <a:spcPct val="120000"/>
                </a:lnSpc>
              </a:pPr>
              <a:endParaRPr lang="zh-TW">
                <a:ea typeface="SimHei" panose="02010609060101010101" pitchFamily="49" charset="-122"/>
              </a:endParaRPr>
            </a:p>
          </p:txBody>
        </p:sp>
        <p:sp>
          <p:nvSpPr>
            <p:cNvPr id="11" name="Freeform 11"/>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pPr>
                <a:lnSpc>
                  <a:spcPct val="120000"/>
                </a:lnSpc>
              </a:pPr>
              <a:endParaRPr lang="zh-TW">
                <a:ea typeface="SimHei" panose="02010609060101010101" pitchFamily="49" charset="-122"/>
              </a:endParaRPr>
            </a:p>
          </p:txBody>
        </p:sp>
      </p:grpSp>
      <p:sp>
        <p:nvSpPr>
          <p:cNvPr id="13" name="TextBox 13"/>
          <p:cNvSpPr txBox="1"/>
          <p:nvPr/>
        </p:nvSpPr>
        <p:spPr>
          <a:xfrm>
            <a:off x="1028700" y="4442656"/>
            <a:ext cx="5994718" cy="1879361"/>
          </a:xfrm>
          <a:prstGeom prst="rect">
            <a:avLst/>
          </a:prstGeom>
        </p:spPr>
        <p:txBody>
          <a:bodyPr wrap="square" lIns="0" tIns="0" rIns="0" bIns="0" rtlCol="0" anchor="t">
            <a:spAutoFit/>
          </a:bodyPr>
          <a:lstStyle/>
          <a:p>
            <a:pPr marL="457200" indent="-457200" algn="l" rtl="0">
              <a:lnSpc>
                <a:spcPct val="120000"/>
              </a:lnSpc>
              <a:spcAft>
                <a:spcPts val="600"/>
              </a:spcAft>
              <a:buFont typeface="Arial" panose="020B0604020202020204" pitchFamily="34" charset="0"/>
              <a:buChar char="•"/>
            </a:pPr>
            <a:r>
              <a:rPr lang="zh-TW" sz="3200" b="0" i="0" u="none" strike="noStrike" baseline="0" dirty="0">
                <a:solidFill>
                  <a:schemeClr val="bg1"/>
                </a:solidFill>
                <a:effectLst/>
                <a:ea typeface="SimHei" panose="02010609060101010101" pitchFamily="49" charset="-122"/>
              </a:rPr>
              <a:t>可能令人畏懼。</a:t>
            </a:r>
            <a:endParaRPr lang="zh-TW" sz="3200" dirty="0">
              <a:solidFill>
                <a:schemeClr val="bg1"/>
              </a:solidFill>
              <a:ea typeface="SimHei" panose="02010609060101010101" pitchFamily="49" charset="-122"/>
            </a:endParaRPr>
          </a:p>
          <a:p>
            <a:pPr marL="457200" indent="-457200" algn="l" rtl="0">
              <a:lnSpc>
                <a:spcPct val="120000"/>
              </a:lnSpc>
              <a:spcAft>
                <a:spcPts val="600"/>
              </a:spcAft>
              <a:buFont typeface="Arial" panose="020B0604020202020204" pitchFamily="34" charset="0"/>
              <a:buChar char="•"/>
            </a:pPr>
            <a:r>
              <a:rPr lang="zh-TW" sz="3200" b="0" i="0" u="none" strike="noStrike" baseline="0" dirty="0">
                <a:solidFill>
                  <a:schemeClr val="bg1"/>
                </a:solidFill>
                <a:effectLst/>
                <a:ea typeface="SimHei" panose="02010609060101010101" pitchFamily="49" charset="-122"/>
              </a:rPr>
              <a:t>可能挑戰我們的舒適區。</a:t>
            </a:r>
            <a:endParaRPr lang="zh-TW" sz="3200" dirty="0">
              <a:solidFill>
                <a:schemeClr val="bg1"/>
              </a:solidFill>
              <a:ea typeface="SimHei" panose="02010609060101010101" pitchFamily="49" charset="-122"/>
            </a:endParaRPr>
          </a:p>
          <a:p>
            <a:pPr marL="457200" indent="-457200" algn="l" rtl="0">
              <a:lnSpc>
                <a:spcPct val="120000"/>
              </a:lnSpc>
              <a:spcAft>
                <a:spcPts val="600"/>
              </a:spcAft>
              <a:buFont typeface="Arial" panose="020B0604020202020204" pitchFamily="34" charset="0"/>
              <a:buChar char="•"/>
            </a:pPr>
            <a:r>
              <a:rPr lang="zh-TW" sz="3200" b="0" i="0" u="none" strike="noStrike" baseline="0" dirty="0">
                <a:solidFill>
                  <a:schemeClr val="bg1"/>
                </a:solidFill>
                <a:effectLst/>
                <a:ea typeface="SimHei" panose="02010609060101010101" pitchFamily="49" charset="-122"/>
              </a:rPr>
              <a:t>但也帶來了新契機。</a:t>
            </a:r>
          </a:p>
        </p:txBody>
      </p:sp>
      <p:sp>
        <p:nvSpPr>
          <p:cNvPr id="14" name="TextBox 14"/>
          <p:cNvSpPr txBox="1"/>
          <p:nvPr/>
        </p:nvSpPr>
        <p:spPr>
          <a:xfrm>
            <a:off x="1028700" y="1331727"/>
            <a:ext cx="6232292" cy="1537344"/>
          </a:xfrm>
          <a:prstGeom prst="rect">
            <a:avLst/>
          </a:prstGeom>
        </p:spPr>
        <p:txBody>
          <a:bodyPr lIns="0" tIns="0" rIns="0" bIns="0" rtlCol="0" anchor="t">
            <a:spAutoFit/>
          </a:bodyPr>
          <a:lstStyle/>
          <a:p>
            <a:pPr marL="0" lvl="0" indent="0" algn="l" rtl="0">
              <a:lnSpc>
                <a:spcPct val="120000"/>
              </a:lnSpc>
            </a:pPr>
            <a:r>
              <a:rPr lang="zh-TW" sz="9600" b="0" i="0" u="none" baseline="0" dirty="0">
                <a:solidFill>
                  <a:srgbClr val="F5EFEB"/>
                </a:solidFill>
                <a:latin typeface="SimHei" panose="02010609060101010101" pitchFamily="49" charset="-122"/>
                <a:ea typeface="SimHei" panose="02010609060101010101" pitchFamily="49" charset="-122"/>
                <a:cs typeface="Effra 1"/>
              </a:rPr>
              <a:t>面對改變</a:t>
            </a:r>
          </a:p>
        </p:txBody>
      </p:sp>
      <p:sp>
        <p:nvSpPr>
          <p:cNvPr id="15" name="TextBox 15"/>
          <p:cNvSpPr txBox="1"/>
          <p:nvPr/>
        </p:nvSpPr>
        <p:spPr>
          <a:xfrm>
            <a:off x="1028700" y="9258300"/>
            <a:ext cx="6899312" cy="235001"/>
          </a:xfrm>
          <a:prstGeom prst="rect">
            <a:avLst/>
          </a:prstGeom>
        </p:spPr>
        <p:txBody>
          <a:bodyPr lIns="0" tIns="0" rIns="0" bIns="0" rtlCol="0" anchor="t">
            <a:spAutoFit/>
          </a:bodyPr>
          <a:lstStyle/>
          <a:p>
            <a:pPr marL="0" lvl="0" indent="0" algn="l" rtl="0">
              <a:lnSpc>
                <a:spcPct val="120000"/>
              </a:lnSpc>
              <a:spcBef>
                <a:spcPct val="0"/>
              </a:spcBef>
            </a:pPr>
            <a:r>
              <a:rPr lang="zh-TW" sz="1400" b="0" i="0" u="none" spc="140" dirty="0">
                <a:solidFill>
                  <a:srgbClr val="E68574"/>
                </a:solidFill>
                <a:latin typeface="Effra 1" panose="020B0604020202020204" charset="0"/>
                <a:ea typeface="SimHei" panose="02010609060101010101" pitchFamily="49" charset="-122"/>
                <a:cs typeface="Effra 1"/>
              </a:rPr>
              <a:t>2025 年 SIA 專區會議</a:t>
            </a:r>
          </a:p>
        </p:txBody>
      </p:sp>
      <p:pic>
        <p:nvPicPr>
          <p:cNvPr id="16" name="Picture 2" descr="爲什麽女性離職率高於男性？| Insurance Business Asia">
            <a:extLst>
              <a:ext uri="{FF2B5EF4-FFF2-40B4-BE49-F238E27FC236}">
                <a16:creationId xmlns:a16="http://schemas.microsoft.com/office/drawing/2014/main" id="{0DDAA6BC-4C97-9AD9-0D32-D999C66921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661" r="13474" b="1"/>
          <a:stretch/>
        </p:blipFill>
        <p:spPr bwMode="auto">
          <a:xfrm>
            <a:off x="7257606" y="479763"/>
            <a:ext cx="10796206" cy="891167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3" name="Group 3"/>
          <p:cNvGrpSpPr/>
          <p:nvPr/>
        </p:nvGrpSpPr>
        <p:grpSpPr>
          <a:xfrm>
            <a:off x="0" y="3160295"/>
            <a:ext cx="8689105" cy="7708527"/>
            <a:chOff x="0" y="0"/>
            <a:chExt cx="2481834" cy="1932697"/>
          </a:xfrm>
        </p:grpSpPr>
        <p:sp>
          <p:nvSpPr>
            <p:cNvPr id="4" name="Freeform 4"/>
            <p:cNvSpPr/>
            <p:nvPr/>
          </p:nvSpPr>
          <p:spPr>
            <a:xfrm>
              <a:off x="0" y="0"/>
              <a:ext cx="2481834" cy="1932697"/>
            </a:xfrm>
            <a:custGeom>
              <a:avLst/>
              <a:gdLst/>
              <a:ahLst/>
              <a:cxnLst/>
              <a:rect l="l" t="t" r="r" b="b"/>
              <a:pathLst>
                <a:path w="2481834" h="1932697">
                  <a:moveTo>
                    <a:pt x="41079" y="0"/>
                  </a:moveTo>
                  <a:lnTo>
                    <a:pt x="2440755" y="0"/>
                  </a:lnTo>
                  <a:cubicBezTo>
                    <a:pt x="2451650" y="0"/>
                    <a:pt x="2462099" y="4328"/>
                    <a:pt x="2469803" y="12032"/>
                  </a:cubicBezTo>
                  <a:cubicBezTo>
                    <a:pt x="2477506" y="19736"/>
                    <a:pt x="2481834" y="30184"/>
                    <a:pt x="2481834" y="41079"/>
                  </a:cubicBezTo>
                  <a:lnTo>
                    <a:pt x="2481834" y="1891618"/>
                  </a:lnTo>
                  <a:cubicBezTo>
                    <a:pt x="2481834" y="1902513"/>
                    <a:pt x="2477506" y="1912961"/>
                    <a:pt x="2469803" y="1920665"/>
                  </a:cubicBezTo>
                  <a:cubicBezTo>
                    <a:pt x="2462099" y="1928369"/>
                    <a:pt x="2451650" y="1932697"/>
                    <a:pt x="2440755" y="1932697"/>
                  </a:cubicBezTo>
                  <a:lnTo>
                    <a:pt x="41079" y="1932697"/>
                  </a:lnTo>
                  <a:cubicBezTo>
                    <a:pt x="30184" y="1932697"/>
                    <a:pt x="19736" y="1928369"/>
                    <a:pt x="12032" y="1920665"/>
                  </a:cubicBezTo>
                  <a:cubicBezTo>
                    <a:pt x="4328" y="1912961"/>
                    <a:pt x="0" y="1902513"/>
                    <a:pt x="0" y="1891618"/>
                  </a:cubicBezTo>
                  <a:lnTo>
                    <a:pt x="0" y="41079"/>
                  </a:lnTo>
                  <a:cubicBezTo>
                    <a:pt x="0" y="30184"/>
                    <a:pt x="4328" y="19736"/>
                    <a:pt x="12032" y="12032"/>
                  </a:cubicBezTo>
                  <a:cubicBezTo>
                    <a:pt x="19736" y="4328"/>
                    <a:pt x="30184" y="0"/>
                    <a:pt x="41079" y="0"/>
                  </a:cubicBezTo>
                  <a:close/>
                </a:path>
              </a:pathLst>
            </a:custGeom>
            <a:solidFill>
              <a:srgbClr val="F5EFEB"/>
            </a:solidFill>
          </p:spPr>
          <p:txBody>
            <a:bodyPr/>
            <a:lstStyle/>
            <a:p>
              <a:endParaRPr lang="zh-TW"/>
            </a:p>
          </p:txBody>
        </p:sp>
        <p:sp>
          <p:nvSpPr>
            <p:cNvPr id="5" name="TextBox 5"/>
            <p:cNvSpPr txBox="1"/>
            <p:nvPr/>
          </p:nvSpPr>
          <p:spPr>
            <a:xfrm>
              <a:off x="0" y="-47625"/>
              <a:ext cx="2481834" cy="1980322"/>
            </a:xfrm>
            <a:prstGeom prst="rect">
              <a:avLst/>
            </a:prstGeom>
          </p:spPr>
          <p:txBody>
            <a:bodyPr lIns="50800" tIns="50800" rIns="50800" bIns="50800" rtlCol="0" anchor="ctr"/>
            <a:lstStyle/>
            <a:p>
              <a:pPr algn="ctr" rtl="0">
                <a:lnSpc>
                  <a:spcPts val="2100"/>
                </a:lnSpc>
              </a:pPr>
              <a:endParaRPr/>
            </a:p>
          </p:txBody>
        </p:sp>
      </p:grpSp>
      <p:sp>
        <p:nvSpPr>
          <p:cNvPr id="7" name="Freeform 7"/>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p:spPr>
        <p:txBody>
          <a:bodyPr/>
          <a:lstStyle/>
          <a:p>
            <a:endParaRPr lang="zh-TW"/>
          </a:p>
        </p:txBody>
      </p:sp>
      <p:sp>
        <p:nvSpPr>
          <p:cNvPr id="9" name="TextBox 9"/>
          <p:cNvSpPr txBox="1"/>
          <p:nvPr/>
        </p:nvSpPr>
        <p:spPr>
          <a:xfrm>
            <a:off x="1064398" y="4755734"/>
            <a:ext cx="7165201" cy="817981"/>
          </a:xfrm>
          <a:prstGeom prst="rect">
            <a:avLst/>
          </a:prstGeom>
        </p:spPr>
        <p:txBody>
          <a:bodyPr wrap="square" lIns="0" tIns="0" rIns="0" bIns="0" rtlCol="0" anchor="t">
            <a:spAutoFit/>
          </a:bodyPr>
          <a:lstStyle/>
          <a:p>
            <a:pPr marL="0" lvl="0" indent="0" algn="l" rtl="0">
              <a:lnSpc>
                <a:spcPts val="6694"/>
              </a:lnSpc>
            </a:pPr>
            <a:r>
              <a:rPr lang="zh-TW" sz="5578" b="0" i="0" u="none" baseline="0">
                <a:solidFill>
                  <a:srgbClr val="253572"/>
                </a:solidFill>
                <a:latin typeface="Effra 1"/>
                <a:ea typeface="Effra 1"/>
                <a:cs typeface="Effra 1"/>
              </a:rPr>
              <a:t>文本</a:t>
            </a:r>
          </a:p>
        </p:txBody>
      </p:sp>
      <p:grpSp>
        <p:nvGrpSpPr>
          <p:cNvPr id="11" name="Group 11"/>
          <p:cNvGrpSpPr/>
          <p:nvPr/>
        </p:nvGrpSpPr>
        <p:grpSpPr>
          <a:xfrm>
            <a:off x="1064399" y="5781421"/>
            <a:ext cx="7317601" cy="1940974"/>
            <a:chOff x="0" y="-76200"/>
            <a:chExt cx="9151484" cy="2587965"/>
          </a:xfrm>
        </p:grpSpPr>
        <p:sp>
          <p:nvSpPr>
            <p:cNvPr id="12" name="Freeform 12"/>
            <p:cNvSpPr/>
            <p:nvPr/>
          </p:nvSpPr>
          <p:spPr>
            <a:xfrm>
              <a:off x="0" y="0"/>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zh-TW"/>
            </a:p>
          </p:txBody>
        </p:sp>
        <p:sp>
          <p:nvSpPr>
            <p:cNvPr id="13" name="TextBox 13"/>
            <p:cNvSpPr txBox="1"/>
            <p:nvPr/>
          </p:nvSpPr>
          <p:spPr>
            <a:xfrm>
              <a:off x="530656" y="-76200"/>
              <a:ext cx="8620828" cy="622392"/>
            </a:xfrm>
            <a:prstGeom prst="rect">
              <a:avLst/>
            </a:prstGeom>
          </p:spPr>
          <p:txBody>
            <a:bodyPr lIns="0" tIns="0" rIns="0" bIns="0" rtlCol="0" anchor="t">
              <a:spAutoFit/>
            </a:bodyPr>
            <a:lstStyle/>
            <a:p>
              <a:pPr algn="l" rtl="0">
                <a:lnSpc>
                  <a:spcPts val="3959"/>
                </a:lnSpc>
              </a:pPr>
              <a:r>
                <a:rPr lang="zh-TW" sz="2639" b="0" i="0" u="none" baseline="0">
                  <a:solidFill>
                    <a:srgbClr val="293374"/>
                  </a:solidFill>
                  <a:latin typeface="Effra 2"/>
                  <a:ea typeface="Effra 2"/>
                  <a:cs typeface="Effra 2"/>
                </a:rPr>
                <a:t>文本</a:t>
              </a:r>
              <a:endParaRPr lang="zh-TW" sz="2800" b="1">
                <a:solidFill>
                  <a:srgbClr val="293374"/>
                </a:solidFill>
                <a:latin typeface="Effra 2"/>
              </a:endParaRPr>
            </a:p>
          </p:txBody>
        </p:sp>
      </p:grpSp>
      <p:pic>
        <p:nvPicPr>
          <p:cNvPr id="2" name="Picture 4" descr="高中畢業對整個拉丁裔家庭來說是個里程碑　|　BELatina">
            <a:extLst>
              <a:ext uri="{FF2B5EF4-FFF2-40B4-BE49-F238E27FC236}">
                <a16:creationId xmlns:a16="http://schemas.microsoft.com/office/drawing/2014/main" id="{851C689E-F9B5-198A-4594-92009F6D31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2750" r="27250"/>
          <a:stretch/>
        </p:blipFill>
        <p:spPr bwMode="auto">
          <a:xfrm>
            <a:off x="-1" y="-3"/>
            <a:ext cx="9144001" cy="1028700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14">
            <a:extLst>
              <a:ext uri="{FF2B5EF4-FFF2-40B4-BE49-F238E27FC236}">
                <a16:creationId xmlns:a16="http://schemas.microsoft.com/office/drawing/2014/main" id="{09EDDEE2-C34C-1AA9-8817-0ADF7F114366}"/>
              </a:ext>
            </a:extLst>
          </p:cNvPr>
          <p:cNvSpPr txBox="1"/>
          <p:nvPr/>
        </p:nvSpPr>
        <p:spPr>
          <a:xfrm>
            <a:off x="10376704" y="2606297"/>
            <a:ext cx="6611002" cy="1107996"/>
          </a:xfrm>
          <a:prstGeom prst="rect">
            <a:avLst/>
          </a:prstGeom>
        </p:spPr>
        <p:txBody>
          <a:bodyPr wrap="square" lIns="0" tIns="0" rIns="0" bIns="0" rtlCol="0" anchor="t">
            <a:spAutoFit/>
          </a:bodyPr>
          <a:lstStyle/>
          <a:p>
            <a:pPr marL="0" lvl="0" indent="0" algn="l" rtl="0"/>
            <a:r>
              <a:rPr lang="zh-TW" sz="7200" b="0" i="0" u="none" baseline="0" dirty="0">
                <a:solidFill>
                  <a:srgbClr val="F5EFEB"/>
                </a:solidFill>
                <a:latin typeface="SimHei" panose="02010609060101010101" pitchFamily="49" charset="-122"/>
                <a:ea typeface="SimHei" panose="02010609060101010101" pitchFamily="49" charset="-122"/>
                <a:cs typeface="Effra 1"/>
              </a:rPr>
              <a:t>調整我們的方法</a:t>
            </a:r>
            <a:endParaRPr lang="zh-TW" sz="7200" dirty="0">
              <a:solidFill>
                <a:srgbClr val="F5EFEB"/>
              </a:solidFill>
              <a:latin typeface="Effra 1"/>
              <a:ea typeface="SimHei" panose="02010609060101010101" pitchFamily="49" charset="-122"/>
            </a:endParaRPr>
          </a:p>
        </p:txBody>
      </p:sp>
      <p:sp>
        <p:nvSpPr>
          <p:cNvPr id="14" name="TextBox 13">
            <a:extLst>
              <a:ext uri="{FF2B5EF4-FFF2-40B4-BE49-F238E27FC236}">
                <a16:creationId xmlns:a16="http://schemas.microsoft.com/office/drawing/2014/main" id="{6EDF1B1E-0352-0EED-DC60-3C0744964C03}"/>
              </a:ext>
            </a:extLst>
          </p:cNvPr>
          <p:cNvSpPr txBox="1"/>
          <p:nvPr/>
        </p:nvSpPr>
        <p:spPr>
          <a:xfrm>
            <a:off x="10376703" y="4755734"/>
            <a:ext cx="6232291" cy="584775"/>
          </a:xfrm>
          <a:prstGeom prst="rect">
            <a:avLst/>
          </a:prstGeom>
          <a:noFill/>
        </p:spPr>
        <p:txBody>
          <a:bodyPr wrap="square" rtlCol="0">
            <a:spAutoFit/>
          </a:bodyPr>
          <a:lstStyle/>
          <a:p>
            <a:pPr marL="457200" indent="-457200" algn="l" rtl="0">
              <a:buFont typeface="Arial" panose="020B0604020202020204" pitchFamily="34" charset="0"/>
              <a:buChar char="•"/>
            </a:pPr>
            <a:r>
              <a:rPr lang="zh-TW" sz="3200" b="0" i="0" u="none" strike="noStrike" baseline="0" dirty="0">
                <a:solidFill>
                  <a:schemeClr val="bg1"/>
                </a:solidFill>
                <a:effectLst/>
                <a:ea typeface="SimHei" panose="02010609060101010101" pitchFamily="49" charset="-122"/>
              </a:rPr>
              <a:t>貼近婦女與女青年的需求</a:t>
            </a:r>
          </a:p>
        </p:txBody>
      </p:sp>
      <p:grpSp>
        <p:nvGrpSpPr>
          <p:cNvPr id="15" name="Group 6">
            <a:extLst>
              <a:ext uri="{FF2B5EF4-FFF2-40B4-BE49-F238E27FC236}">
                <a16:creationId xmlns:a16="http://schemas.microsoft.com/office/drawing/2014/main" id="{1BF3B5B7-60B3-83DF-92B5-4A54401F9CB4}"/>
              </a:ext>
            </a:extLst>
          </p:cNvPr>
          <p:cNvGrpSpPr/>
          <p:nvPr/>
        </p:nvGrpSpPr>
        <p:grpSpPr>
          <a:xfrm>
            <a:off x="15738227" y="542156"/>
            <a:ext cx="1521073" cy="973088"/>
            <a:chOff x="0" y="0"/>
            <a:chExt cx="2028098" cy="1297451"/>
          </a:xfrm>
        </p:grpSpPr>
        <p:sp>
          <p:nvSpPr>
            <p:cNvPr id="16" name="Freeform 7">
              <a:extLst>
                <a:ext uri="{FF2B5EF4-FFF2-40B4-BE49-F238E27FC236}">
                  <a16:creationId xmlns:a16="http://schemas.microsoft.com/office/drawing/2014/main" id="{D6027304-B453-9328-47E4-B621F5B25FAA}"/>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zh-TW"/>
            </a:p>
          </p:txBody>
        </p:sp>
        <p:sp>
          <p:nvSpPr>
            <p:cNvPr id="17" name="Freeform 8">
              <a:extLst>
                <a:ext uri="{FF2B5EF4-FFF2-40B4-BE49-F238E27FC236}">
                  <a16:creationId xmlns:a16="http://schemas.microsoft.com/office/drawing/2014/main" id="{E4EBAFEB-3B32-8F72-5E83-3F5440033FB5}"/>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9"/>
              <a:stretch>
                <a:fillRect/>
              </a:stretch>
            </a:blipFill>
          </p:spPr>
          <p:txBody>
            <a:bodyPr/>
            <a:lstStyle/>
            <a:p>
              <a:endParaRPr lang="zh-TW"/>
            </a:p>
          </p:txBody>
        </p:sp>
      </p:grpSp>
    </p:spTree>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0" y="6449003"/>
            <a:ext cx="18288000" cy="3837997"/>
            <a:chOff x="0" y="0"/>
            <a:chExt cx="4816593" cy="1010830"/>
          </a:xfrm>
        </p:grpSpPr>
        <p:sp>
          <p:nvSpPr>
            <p:cNvPr id="3" name="Freeform 3"/>
            <p:cNvSpPr/>
            <p:nvPr/>
          </p:nvSpPr>
          <p:spPr>
            <a:xfrm>
              <a:off x="0" y="0"/>
              <a:ext cx="4816592" cy="1010830"/>
            </a:xfrm>
            <a:custGeom>
              <a:avLst/>
              <a:gdLst/>
              <a:ahLst/>
              <a:cxnLst/>
              <a:rect l="l" t="t" r="r" b="b"/>
              <a:pathLst>
                <a:path w="4816592" h="1010830">
                  <a:moveTo>
                    <a:pt x="0" y="0"/>
                  </a:moveTo>
                  <a:lnTo>
                    <a:pt x="4816592" y="0"/>
                  </a:lnTo>
                  <a:lnTo>
                    <a:pt x="4816592" y="1010830"/>
                  </a:lnTo>
                  <a:lnTo>
                    <a:pt x="0" y="1010830"/>
                  </a:lnTo>
                  <a:close/>
                </a:path>
              </a:pathLst>
            </a:custGeom>
            <a:solidFill>
              <a:srgbClr val="F5EFEB"/>
            </a:solidFill>
          </p:spPr>
          <p:txBody>
            <a:bodyPr/>
            <a:lstStyle/>
            <a:p>
              <a:endParaRPr lang="zh-TW"/>
            </a:p>
          </p:txBody>
        </p:sp>
        <p:sp>
          <p:nvSpPr>
            <p:cNvPr id="4" name="TextBox 4"/>
            <p:cNvSpPr txBox="1"/>
            <p:nvPr/>
          </p:nvSpPr>
          <p:spPr>
            <a:xfrm>
              <a:off x="0" y="-28575"/>
              <a:ext cx="4816593" cy="1039405"/>
            </a:xfrm>
            <a:prstGeom prst="rect">
              <a:avLst/>
            </a:prstGeom>
          </p:spPr>
          <p:txBody>
            <a:bodyPr lIns="50800" tIns="50800" rIns="50800" bIns="50800" rtlCol="0" anchor="ctr"/>
            <a:lstStyle/>
            <a:p>
              <a:pPr algn="ctr" rtl="0">
                <a:lnSpc>
                  <a:spcPts val="2879"/>
                </a:lnSpc>
              </a:pPr>
              <a:endParaRPr/>
            </a:p>
          </p:txBody>
        </p:sp>
      </p:grpSp>
      <p:sp>
        <p:nvSpPr>
          <p:cNvPr id="14" name="Freeform 14"/>
          <p:cNvSpPr/>
          <p:nvPr/>
        </p:nvSpPr>
        <p:spPr>
          <a:xfrm>
            <a:off x="0" y="0"/>
            <a:ext cx="18288000" cy="6449003"/>
          </a:xfrm>
          <a:custGeom>
            <a:avLst/>
            <a:gdLst/>
            <a:ahLst/>
            <a:cxnLst/>
            <a:rect l="l" t="t" r="r" b="b"/>
            <a:pathLst>
              <a:path w="18288000" h="6449003">
                <a:moveTo>
                  <a:pt x="0" y="0"/>
                </a:moveTo>
                <a:lnTo>
                  <a:pt x="18288000" y="0"/>
                </a:lnTo>
                <a:lnTo>
                  <a:pt x="18288000" y="6449003"/>
                </a:lnTo>
                <a:lnTo>
                  <a:pt x="0" y="6449003"/>
                </a:lnTo>
                <a:lnTo>
                  <a:pt x="0" y="0"/>
                </a:lnTo>
                <a:close/>
              </a:path>
            </a:pathLst>
          </a:custGeom>
          <a:blipFill>
            <a:blip r:embed="rId3">
              <a:alphaModFix amt="9999"/>
            </a:blip>
            <a:stretch>
              <a:fillRect t="-97480" b="-156993"/>
            </a:stretch>
          </a:blipFill>
        </p:spPr>
        <p:txBody>
          <a:bodyPr/>
          <a:lstStyle/>
          <a:p>
            <a:endParaRPr lang="zh-TW"/>
          </a:p>
        </p:txBody>
      </p:sp>
      <p:sp>
        <p:nvSpPr>
          <p:cNvPr id="21" name="Freeform 21"/>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zh-TW"/>
          </a:p>
        </p:txBody>
      </p:sp>
      <p:grpSp>
        <p:nvGrpSpPr>
          <p:cNvPr id="22" name="Group 22"/>
          <p:cNvGrpSpPr/>
          <p:nvPr/>
        </p:nvGrpSpPr>
        <p:grpSpPr>
          <a:xfrm>
            <a:off x="15738227" y="542156"/>
            <a:ext cx="1521073" cy="973088"/>
            <a:chOff x="0" y="0"/>
            <a:chExt cx="2028098" cy="1297451"/>
          </a:xfrm>
        </p:grpSpPr>
        <p:sp>
          <p:nvSpPr>
            <p:cNvPr id="23" name="Freeform 23"/>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zh-TW"/>
            </a:p>
          </p:txBody>
        </p:sp>
        <p:sp>
          <p:nvSpPr>
            <p:cNvPr id="24" name="Freeform 24"/>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8"/>
              <a:stretch>
                <a:fillRect/>
              </a:stretch>
            </a:blipFill>
          </p:spPr>
          <p:txBody>
            <a:bodyPr/>
            <a:lstStyle/>
            <a:p>
              <a:endParaRPr lang="zh-TW"/>
            </a:p>
          </p:txBody>
        </p:sp>
      </p:grpSp>
      <p:grpSp>
        <p:nvGrpSpPr>
          <p:cNvPr id="25" name="Group 25"/>
          <p:cNvGrpSpPr/>
          <p:nvPr/>
        </p:nvGrpSpPr>
        <p:grpSpPr>
          <a:xfrm>
            <a:off x="3364814" y="2065406"/>
            <a:ext cx="11558372" cy="1816689"/>
            <a:chOff x="0" y="0"/>
            <a:chExt cx="15411163" cy="2422252"/>
          </a:xfrm>
        </p:grpSpPr>
        <p:sp>
          <p:nvSpPr>
            <p:cNvPr id="26" name="TextBox 26"/>
            <p:cNvSpPr txBox="1"/>
            <p:nvPr/>
          </p:nvSpPr>
          <p:spPr>
            <a:xfrm>
              <a:off x="0" y="123825"/>
              <a:ext cx="15411163" cy="1339215"/>
            </a:xfrm>
            <a:prstGeom prst="rect">
              <a:avLst/>
            </a:prstGeom>
          </p:spPr>
          <p:txBody>
            <a:bodyPr lIns="0" tIns="0" rIns="0" bIns="0" rtlCol="0" anchor="t">
              <a:spAutoFit/>
            </a:bodyPr>
            <a:lstStyle/>
            <a:p>
              <a:pPr marL="0" lvl="0" indent="0" algn="ctr" rtl="0">
                <a:lnSpc>
                  <a:spcPts val="7200"/>
                </a:lnSpc>
              </a:pPr>
              <a:r>
                <a:rPr lang="zh-TW" sz="7200" b="0" i="0" u="none" baseline="0">
                  <a:solidFill>
                    <a:srgbClr val="F5EFEB"/>
                  </a:solidFill>
                  <a:latin typeface="Effra 1"/>
                  <a:ea typeface="Effra 1"/>
                  <a:cs typeface="Effra 1"/>
                </a:rPr>
                <a:t>聯絡我們</a:t>
              </a:r>
            </a:p>
          </p:txBody>
        </p:sp>
        <p:sp>
          <p:nvSpPr>
            <p:cNvPr id="27" name="TextBox 27"/>
            <p:cNvSpPr txBox="1"/>
            <p:nvPr/>
          </p:nvSpPr>
          <p:spPr>
            <a:xfrm>
              <a:off x="0" y="1736452"/>
              <a:ext cx="15411163" cy="685800"/>
            </a:xfrm>
            <a:prstGeom prst="rect">
              <a:avLst/>
            </a:prstGeom>
          </p:spPr>
          <p:txBody>
            <a:bodyPr lIns="0" tIns="0" rIns="0" bIns="0" rtlCol="0" anchor="t">
              <a:spAutoFit/>
            </a:bodyPr>
            <a:lstStyle/>
            <a:p>
              <a:pPr marL="0" lvl="0" indent="0" algn="ctr" rtl="0">
                <a:lnSpc>
                  <a:spcPts val="4079"/>
                </a:lnSpc>
                <a:spcBef>
                  <a:spcPct val="0"/>
                </a:spcBef>
              </a:pPr>
              <a:r>
                <a:rPr lang="zh-TW" sz="3400" b="0" i="0" u="none" baseline="0">
                  <a:solidFill>
                    <a:srgbClr val="F5EFEB"/>
                  </a:solidFill>
                  <a:latin typeface="Effra 2"/>
                  <a:ea typeface="Effra 2"/>
                  <a:cs typeface="Effra 2"/>
                </a:rPr>
                <a:t>email@soroptimist.org</a:t>
              </a:r>
            </a:p>
          </p:txBody>
        </p:sp>
      </p:grpSp>
      <p:pic>
        <p:nvPicPr>
          <p:cNvPr id="29" name="Picture 2">
            <a:extLst>
              <a:ext uri="{FF2B5EF4-FFF2-40B4-BE49-F238E27FC236}">
                <a16:creationId xmlns:a16="http://schemas.microsoft.com/office/drawing/2014/main" id="{AE85CFC0-CCA4-E983-C198-7E74B835A6D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t="43987"/>
          <a:stretch/>
        </p:blipFill>
        <p:spPr bwMode="auto">
          <a:xfrm>
            <a:off x="20" y="10"/>
            <a:ext cx="18287980" cy="6837635"/>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AD24508F-0FE0-18DC-CBB3-2A6F8608AD2C}"/>
              </a:ext>
            </a:extLst>
          </p:cNvPr>
          <p:cNvSpPr txBox="1"/>
          <p:nvPr/>
        </p:nvSpPr>
        <p:spPr>
          <a:xfrm>
            <a:off x="493952" y="7663605"/>
            <a:ext cx="9619488" cy="1020151"/>
          </a:xfrm>
          <a:prstGeom prst="rect">
            <a:avLst/>
          </a:prstGeom>
          <a:noFill/>
        </p:spPr>
        <p:txBody>
          <a:bodyPr wrap="square">
            <a:spAutoFit/>
          </a:bodyPr>
          <a:lstStyle/>
          <a:p>
            <a:pPr marL="0" lvl="0" indent="0" algn="ctr" rtl="0">
              <a:lnSpc>
                <a:spcPts val="7873"/>
              </a:lnSpc>
            </a:pPr>
            <a:r>
              <a:rPr lang="zh-TW" sz="5400" b="0" i="0" u="none" dirty="0">
                <a:solidFill>
                  <a:srgbClr val="253572"/>
                </a:solidFill>
                <a:latin typeface="Calibri" panose="020F0502020204030204" pitchFamily="34" charset="0"/>
                <a:ea typeface="SimHei" panose="02010609060101010101" pitchFamily="49" charset="-122"/>
                <a:cs typeface="Effra 1"/>
              </a:rPr>
              <a:t>一起來歡慶！</a:t>
            </a:r>
          </a:p>
        </p:txBody>
      </p:sp>
      <p:sp>
        <p:nvSpPr>
          <p:cNvPr id="32" name="TextBox 31">
            <a:extLst>
              <a:ext uri="{FF2B5EF4-FFF2-40B4-BE49-F238E27FC236}">
                <a16:creationId xmlns:a16="http://schemas.microsoft.com/office/drawing/2014/main" id="{4F5B532A-628B-C42D-5D7C-F8B1C776A2EF}"/>
              </a:ext>
            </a:extLst>
          </p:cNvPr>
          <p:cNvSpPr txBox="1"/>
          <p:nvPr/>
        </p:nvSpPr>
        <p:spPr>
          <a:xfrm>
            <a:off x="9491652" y="7458660"/>
            <a:ext cx="10346439" cy="2098835"/>
          </a:xfrm>
          <a:prstGeom prst="rect">
            <a:avLst/>
          </a:prstGeom>
        </p:spPr>
        <p:txBody>
          <a:bodyPr vert="horz" lIns="91440" tIns="45720" rIns="91440" bIns="45720" rtlCol="0" anchor="ctr">
            <a:normAutofit/>
          </a:bodyPr>
          <a:lstStyle/>
          <a:p>
            <a:pPr marL="285750" marR="0" indent="-228600" algn="l" rtl="0">
              <a:lnSpc>
                <a:spcPct val="90000"/>
              </a:lnSpc>
              <a:spcBef>
                <a:spcPts val="0"/>
              </a:spcBef>
              <a:spcAft>
                <a:spcPts val="600"/>
              </a:spcAft>
              <a:buFont typeface="Arial" panose="020B0604020202020204" pitchFamily="34" charset="0"/>
              <a:buChar char="•"/>
            </a:pPr>
            <a:r>
              <a:rPr lang="zh-TW" sz="3300" b="0" i="0" u="none" dirty="0">
                <a:effectLst/>
                <a:latin typeface="Calibri" panose="020F0502020204030204" pitchFamily="34" charset="0"/>
                <a:ea typeface="SimHei" panose="02010609060101010101" pitchFamily="49" charset="-122"/>
              </a:rPr>
              <a:t>幫助了 26,000 名婦女與女青年。</a:t>
            </a:r>
          </a:p>
          <a:p>
            <a:pPr marL="285750" marR="0" indent="-228600" algn="l" rtl="0">
              <a:lnSpc>
                <a:spcPct val="90000"/>
              </a:lnSpc>
              <a:spcBef>
                <a:spcPts val="0"/>
              </a:spcBef>
              <a:spcAft>
                <a:spcPts val="600"/>
              </a:spcAft>
              <a:buFont typeface="Arial" panose="020B0604020202020204" pitchFamily="34" charset="0"/>
              <a:buChar char="•"/>
            </a:pPr>
            <a:r>
              <a:rPr lang="zh-TW" sz="3300" b="0" i="0" u="none" dirty="0">
                <a:effectLst/>
                <a:latin typeface="Calibri" panose="020F0502020204030204" pitchFamily="34" charset="0"/>
                <a:ea typeface="SimHei" panose="02010609060101010101" pitchFamily="49" charset="-122"/>
              </a:rPr>
              <a:t>750 位新會員。 </a:t>
            </a:r>
          </a:p>
          <a:p>
            <a:pPr marL="285750" marR="0" indent="-228600" algn="l" rtl="0">
              <a:lnSpc>
                <a:spcPct val="90000"/>
              </a:lnSpc>
              <a:spcBef>
                <a:spcPts val="0"/>
              </a:spcBef>
              <a:spcAft>
                <a:spcPts val="600"/>
              </a:spcAft>
              <a:buFont typeface="Arial" panose="020B0604020202020204" pitchFamily="34" charset="0"/>
              <a:buChar char="•"/>
            </a:pPr>
            <a:r>
              <a:rPr lang="zh-TW" sz="3300" b="0" i="0" u="none" dirty="0">
                <a:effectLst/>
                <a:latin typeface="Calibri" panose="020F0502020204030204" pitchFamily="34" charset="0"/>
                <a:ea typeface="SimHei" panose="02010609060101010101" pitchFamily="49" charset="-122"/>
              </a:rPr>
              <a:t>40,000 小時的志工服務！</a:t>
            </a:r>
          </a:p>
        </p:txBody>
      </p:sp>
    </p:spTree>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pic>
        <p:nvPicPr>
          <p:cNvPr id="20" name="Picture 2">
            <a:extLst>
              <a:ext uri="{FF2B5EF4-FFF2-40B4-BE49-F238E27FC236}">
                <a16:creationId xmlns:a16="http://schemas.microsoft.com/office/drawing/2014/main" id="{CF7C56F2-9F1A-28BC-BE66-C493A862B4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170" r="9125"/>
          <a:stretch/>
        </p:blipFill>
        <p:spPr bwMode="auto">
          <a:xfrm>
            <a:off x="-14829" y="10"/>
            <a:ext cx="11358907" cy="1028699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F5EFEB"/>
            </a:solidFill>
          </p:spPr>
          <p:txBody>
            <a:bodyPr/>
            <a:lstStyle/>
            <a:p>
              <a:endParaRPr lang="zh-TW"/>
            </a:p>
          </p:txBody>
        </p:sp>
        <p:sp>
          <p:nvSpPr>
            <p:cNvPr id="4" name="TextBox 4"/>
            <p:cNvSpPr txBox="1"/>
            <p:nvPr/>
          </p:nvSpPr>
          <p:spPr>
            <a:xfrm>
              <a:off x="0" y="-47625"/>
              <a:ext cx="4816593" cy="519362"/>
            </a:xfrm>
            <a:prstGeom prst="rect">
              <a:avLst/>
            </a:prstGeom>
          </p:spPr>
          <p:txBody>
            <a:bodyPr lIns="50800" tIns="50800" rIns="50800" bIns="50800" rtlCol="0" anchor="ctr"/>
            <a:lstStyle/>
            <a:p>
              <a:pPr algn="ctr" rtl="0">
                <a:lnSpc>
                  <a:spcPts val="2100"/>
                </a:lnSpc>
              </a:pPr>
              <a:endParaRPr/>
            </a:p>
          </p:txBody>
        </p:sp>
      </p:grpSp>
      <p:grpSp>
        <p:nvGrpSpPr>
          <p:cNvPr id="6" name="Group 6"/>
          <p:cNvGrpSpPr/>
          <p:nvPr/>
        </p:nvGrpSpPr>
        <p:grpSpPr>
          <a:xfrm>
            <a:off x="10051044" y="1934988"/>
            <a:ext cx="8859926" cy="9143436"/>
            <a:chOff x="0" y="-28575"/>
            <a:chExt cx="2333478" cy="2408148"/>
          </a:xfrm>
        </p:grpSpPr>
        <p:sp>
          <p:nvSpPr>
            <p:cNvPr id="7" name="Freeform 7"/>
            <p:cNvSpPr/>
            <p:nvPr/>
          </p:nvSpPr>
          <p:spPr>
            <a:xfrm>
              <a:off x="0" y="0"/>
              <a:ext cx="2333478" cy="2379573"/>
            </a:xfrm>
            <a:custGeom>
              <a:avLst/>
              <a:gdLst/>
              <a:ahLst/>
              <a:cxnLst/>
              <a:rect l="l" t="t" r="r" b="b"/>
              <a:pathLst>
                <a:path w="2333478" h="2379573">
                  <a:moveTo>
                    <a:pt x="43691" y="0"/>
                  </a:moveTo>
                  <a:lnTo>
                    <a:pt x="2289788" y="0"/>
                  </a:lnTo>
                  <a:cubicBezTo>
                    <a:pt x="2301375" y="0"/>
                    <a:pt x="2312488" y="4603"/>
                    <a:pt x="2320682" y="12797"/>
                  </a:cubicBezTo>
                  <a:cubicBezTo>
                    <a:pt x="2328875" y="20990"/>
                    <a:pt x="2333478" y="32103"/>
                    <a:pt x="2333478" y="43691"/>
                  </a:cubicBezTo>
                  <a:lnTo>
                    <a:pt x="2333478" y="2335882"/>
                  </a:lnTo>
                  <a:cubicBezTo>
                    <a:pt x="2333478" y="2347470"/>
                    <a:pt x="2328875" y="2358582"/>
                    <a:pt x="2320682" y="2366776"/>
                  </a:cubicBezTo>
                  <a:cubicBezTo>
                    <a:pt x="2312488" y="2374970"/>
                    <a:pt x="2301375" y="2379573"/>
                    <a:pt x="2289788" y="2379573"/>
                  </a:cubicBezTo>
                  <a:lnTo>
                    <a:pt x="43691" y="2379573"/>
                  </a:lnTo>
                  <a:cubicBezTo>
                    <a:pt x="32103" y="2379573"/>
                    <a:pt x="20990" y="2374970"/>
                    <a:pt x="12797" y="2366776"/>
                  </a:cubicBezTo>
                  <a:cubicBezTo>
                    <a:pt x="4603" y="2358582"/>
                    <a:pt x="0" y="2347470"/>
                    <a:pt x="0" y="2335882"/>
                  </a:cubicBezTo>
                  <a:lnTo>
                    <a:pt x="0" y="43691"/>
                  </a:lnTo>
                  <a:cubicBezTo>
                    <a:pt x="0" y="32103"/>
                    <a:pt x="4603" y="20990"/>
                    <a:pt x="12797" y="12797"/>
                  </a:cubicBezTo>
                  <a:cubicBezTo>
                    <a:pt x="20990" y="4603"/>
                    <a:pt x="32103" y="0"/>
                    <a:pt x="43691" y="0"/>
                  </a:cubicBezTo>
                  <a:close/>
                </a:path>
              </a:pathLst>
            </a:custGeom>
            <a:solidFill>
              <a:srgbClr val="253572"/>
            </a:solidFill>
          </p:spPr>
          <p:txBody>
            <a:bodyPr/>
            <a:lstStyle/>
            <a:p>
              <a:endParaRPr lang="zh-TW"/>
            </a:p>
          </p:txBody>
        </p:sp>
        <p:sp>
          <p:nvSpPr>
            <p:cNvPr id="8" name="TextBox 8"/>
            <p:cNvSpPr txBox="1"/>
            <p:nvPr/>
          </p:nvSpPr>
          <p:spPr>
            <a:xfrm>
              <a:off x="0" y="-28575"/>
              <a:ext cx="2333478" cy="2408148"/>
            </a:xfrm>
            <a:prstGeom prst="rect">
              <a:avLst/>
            </a:prstGeom>
          </p:spPr>
          <p:txBody>
            <a:bodyPr lIns="50800" tIns="50800" rIns="50800" bIns="50800" rtlCol="0" anchor="ctr"/>
            <a:lstStyle/>
            <a:p>
              <a:pPr algn="ctr" rtl="0">
                <a:lnSpc>
                  <a:spcPts val="2100"/>
                </a:lnSpc>
              </a:pPr>
              <a:endParaRPr/>
            </a:p>
          </p:txBody>
        </p:sp>
      </p:grpSp>
      <p:sp>
        <p:nvSpPr>
          <p:cNvPr id="9" name="TextBox 9"/>
          <p:cNvSpPr txBox="1"/>
          <p:nvPr/>
        </p:nvSpPr>
        <p:spPr>
          <a:xfrm>
            <a:off x="10727614" y="3411056"/>
            <a:ext cx="6531686" cy="872034"/>
          </a:xfrm>
          <a:prstGeom prst="rect">
            <a:avLst/>
          </a:prstGeom>
        </p:spPr>
        <p:txBody>
          <a:bodyPr lIns="0" tIns="0" rIns="0" bIns="0" rtlCol="0" anchor="t">
            <a:spAutoFit/>
          </a:bodyPr>
          <a:lstStyle/>
          <a:p>
            <a:pPr marL="0" lvl="0" indent="0" algn="r" rtl="0">
              <a:lnSpc>
                <a:spcPts val="6811"/>
              </a:lnSpc>
            </a:pPr>
            <a:r>
              <a:rPr lang="zh-TW" sz="6811" b="0" i="0" u="none">
                <a:solidFill>
                  <a:srgbClr val="F5EFEB"/>
                </a:solidFill>
                <a:latin typeface="Effra 1" panose="020B0604020202020204" charset="0"/>
                <a:ea typeface="SimHei" panose="02010609060101010101" pitchFamily="49" charset="-122"/>
                <a:cs typeface="Effra 1"/>
              </a:rPr>
              <a:t>表彰我們的努力</a:t>
            </a:r>
          </a:p>
        </p:txBody>
      </p:sp>
      <p:sp>
        <p:nvSpPr>
          <p:cNvPr id="10" name="Freeform 10"/>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zh-TW"/>
          </a:p>
        </p:txBody>
      </p:sp>
      <p:sp>
        <p:nvSpPr>
          <p:cNvPr id="11" name="Freeform 11"/>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zh-TW"/>
          </a:p>
        </p:txBody>
      </p:sp>
      <p:sp>
        <p:nvSpPr>
          <p:cNvPr id="16" name="TextBox 16"/>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zh-TW" sz="1400" b="0" i="0" u="none" spc="140">
                <a:solidFill>
                  <a:srgbClr val="E68574"/>
                </a:solidFill>
                <a:latin typeface="Effra 1" panose="020B0604020202020204" charset="0"/>
                <a:ea typeface="SimHei" panose="02010609060101010101" pitchFamily="49" charset="-122"/>
                <a:cs typeface="Effra 1"/>
              </a:rPr>
              <a:t>2025 年 SIA 專區會議</a:t>
            </a:r>
          </a:p>
        </p:txBody>
      </p:sp>
      <p:sp>
        <p:nvSpPr>
          <p:cNvPr id="21" name="TextBox 20">
            <a:extLst>
              <a:ext uri="{FF2B5EF4-FFF2-40B4-BE49-F238E27FC236}">
                <a16:creationId xmlns:a16="http://schemas.microsoft.com/office/drawing/2014/main" id="{D802FCFC-6737-6A27-5835-6DF8255EF7FA}"/>
              </a:ext>
            </a:extLst>
          </p:cNvPr>
          <p:cNvSpPr txBox="1"/>
          <p:nvPr/>
        </p:nvSpPr>
        <p:spPr>
          <a:xfrm>
            <a:off x="11275885" y="5112053"/>
            <a:ext cx="6051608" cy="1220270"/>
          </a:xfrm>
          <a:prstGeom prst="rect">
            <a:avLst/>
          </a:prstGeom>
          <a:noFill/>
        </p:spPr>
        <p:txBody>
          <a:bodyPr wrap="square">
            <a:spAutoFit/>
          </a:bodyPr>
          <a:lstStyle/>
          <a:p>
            <a:pPr marL="457200" indent="-457200" algn="l" rtl="0">
              <a:lnSpc>
                <a:spcPct val="120000"/>
              </a:lnSpc>
              <a:buFont typeface="Arial" panose="020B0604020202020204" pitchFamily="34" charset="0"/>
              <a:buChar char="•"/>
            </a:pPr>
            <a:r>
              <a:rPr lang="zh-TW" sz="3200" b="0" i="0" u="none" strike="noStrike" dirty="0">
                <a:solidFill>
                  <a:schemeClr val="bg1"/>
                </a:solidFill>
                <a:effectLst/>
                <a:latin typeface="Effra 1" panose="020B0604020202020204" charset="0"/>
                <a:ea typeface="SimHei" panose="02010609060101010101" pitchFamily="49" charset="-122"/>
              </a:rPr>
              <a:t>讓我們爲我們的集體奉獻鼓掌！</a:t>
            </a:r>
          </a:p>
          <a:p>
            <a:pPr marL="457200" indent="-457200" algn="l" rtl="0">
              <a:lnSpc>
                <a:spcPct val="120000"/>
              </a:lnSpc>
              <a:buFont typeface="Arial" panose="020B0604020202020204" pitchFamily="34" charset="0"/>
              <a:buChar char="•"/>
            </a:pPr>
            <a:r>
              <a:rPr lang="zh-TW" sz="3200" b="0" i="0" u="none" strike="noStrike" dirty="0">
                <a:solidFill>
                  <a:schemeClr val="bg1"/>
                </a:solidFill>
                <a:effectLst/>
                <a:latin typeface="Effra 1" panose="020B0604020202020204" charset="0"/>
                <a:ea typeface="SimHei" panose="02010609060101010101" pitchFamily="49" charset="-122"/>
              </a:rPr>
              <a:t>透過表彰激勵更多人。</a:t>
            </a:r>
          </a:p>
        </p:txBody>
      </p:sp>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a:extLst>
            <a:ext uri="{FF2B5EF4-FFF2-40B4-BE49-F238E27FC236}">
              <a16:creationId xmlns:a16="http://schemas.microsoft.com/office/drawing/2014/main" id="{91518E3E-850C-BC57-9F5A-4F6DC547C19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407B2D0-9C56-6464-BC15-503CED926809}"/>
              </a:ext>
            </a:extLst>
          </p:cNvPr>
          <p:cNvGrpSpPr/>
          <p:nvPr/>
        </p:nvGrpSpPr>
        <p:grpSpPr>
          <a:xfrm>
            <a:off x="0" y="-351776"/>
            <a:ext cx="18288000" cy="10638776"/>
            <a:chOff x="0" y="0"/>
            <a:chExt cx="4816593" cy="471737"/>
          </a:xfrm>
        </p:grpSpPr>
        <p:sp>
          <p:nvSpPr>
            <p:cNvPr id="3" name="Freeform 3">
              <a:extLst>
                <a:ext uri="{FF2B5EF4-FFF2-40B4-BE49-F238E27FC236}">
                  <a16:creationId xmlns:a16="http://schemas.microsoft.com/office/drawing/2014/main" id="{26586208-9B44-7179-37E5-3D179723EFF7}"/>
                </a:ext>
              </a:extLst>
            </p:cNvPr>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zh-TW">
                <a:ea typeface="SimHei" panose="02010609060101010101" pitchFamily="49" charset="-122"/>
              </a:endParaRPr>
            </a:p>
          </p:txBody>
        </p:sp>
        <p:sp>
          <p:nvSpPr>
            <p:cNvPr id="4" name="TextBox 4">
              <a:extLst>
                <a:ext uri="{FF2B5EF4-FFF2-40B4-BE49-F238E27FC236}">
                  <a16:creationId xmlns:a16="http://schemas.microsoft.com/office/drawing/2014/main" id="{724A214A-3E53-C040-0FEB-B6D126150BCD}"/>
                </a:ext>
              </a:extLst>
            </p:cNvPr>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ea typeface="SimHei" panose="02010609060101010101" pitchFamily="49" charset="-122"/>
              </a:endParaRPr>
            </a:p>
          </p:txBody>
        </p:sp>
      </p:grpSp>
      <p:sp>
        <p:nvSpPr>
          <p:cNvPr id="13" name="TextBox 13">
            <a:extLst>
              <a:ext uri="{FF2B5EF4-FFF2-40B4-BE49-F238E27FC236}">
                <a16:creationId xmlns:a16="http://schemas.microsoft.com/office/drawing/2014/main" id="{0497876C-9661-E3BB-A591-517DA4860490}"/>
              </a:ext>
            </a:extLst>
          </p:cNvPr>
          <p:cNvSpPr txBox="1"/>
          <p:nvPr/>
        </p:nvSpPr>
        <p:spPr>
          <a:xfrm>
            <a:off x="826033" y="3809764"/>
            <a:ext cx="4838167" cy="1638782"/>
          </a:xfrm>
          <a:prstGeom prst="rect">
            <a:avLst/>
          </a:prstGeom>
        </p:spPr>
        <p:txBody>
          <a:bodyPr wrap="square" lIns="0" tIns="0" rIns="0" bIns="0" rtlCol="0" anchor="t">
            <a:spAutoFit/>
          </a:bodyPr>
          <a:lstStyle/>
          <a:p>
            <a:pPr marL="457200" indent="-457200" algn="l" rtl="0">
              <a:lnSpc>
                <a:spcPts val="4415"/>
              </a:lnSpc>
              <a:buFont typeface="Arial" panose="020B0604020202020204" pitchFamily="34" charset="0"/>
              <a:buChar char="•"/>
            </a:pPr>
            <a:r>
              <a:rPr lang="zh-TW" sz="3200" b="0" i="0" u="none" strike="noStrike" dirty="0">
                <a:solidFill>
                  <a:schemeClr val="bg1"/>
                </a:solidFill>
                <a:effectLst/>
                <a:ea typeface="SimHei" panose="02010609060101010101" pitchFamily="49" charset="-122"/>
              </a:rPr>
              <a:t>每個成員都應該感到被重視和被傾聽。</a:t>
            </a:r>
          </a:p>
          <a:p>
            <a:pPr algn="l" rtl="0">
              <a:lnSpc>
                <a:spcPts val="4415"/>
              </a:lnSpc>
            </a:pPr>
            <a:endParaRPr lang="zh-TW" sz="2800" dirty="0">
              <a:solidFill>
                <a:srgbClr val="F5EFEB"/>
              </a:solidFill>
              <a:latin typeface="Effra 2"/>
              <a:ea typeface="SimHei" panose="02010609060101010101" pitchFamily="49" charset="-122"/>
            </a:endParaRPr>
          </a:p>
        </p:txBody>
      </p:sp>
      <p:sp>
        <p:nvSpPr>
          <p:cNvPr id="14" name="TextBox 14">
            <a:extLst>
              <a:ext uri="{FF2B5EF4-FFF2-40B4-BE49-F238E27FC236}">
                <a16:creationId xmlns:a16="http://schemas.microsoft.com/office/drawing/2014/main" id="{3BF2CC34-456F-EBB0-9AB9-607B743EAC24}"/>
              </a:ext>
            </a:extLst>
          </p:cNvPr>
          <p:cNvSpPr txBox="1"/>
          <p:nvPr/>
        </p:nvSpPr>
        <p:spPr>
          <a:xfrm>
            <a:off x="754597" y="2500527"/>
            <a:ext cx="5318702" cy="830997"/>
          </a:xfrm>
          <a:prstGeom prst="rect">
            <a:avLst/>
          </a:prstGeom>
        </p:spPr>
        <p:txBody>
          <a:bodyPr wrap="square" lIns="0" tIns="0" rIns="0" bIns="0" rtlCol="0" anchor="t">
            <a:spAutoFit/>
          </a:bodyPr>
          <a:lstStyle/>
          <a:p>
            <a:pPr marL="0" lvl="0" indent="0" algn="l" rtl="0"/>
            <a:r>
              <a:rPr lang="zh-TW" sz="5400" b="0" i="0" u="none" dirty="0">
                <a:solidFill>
                  <a:srgbClr val="F5EFEB"/>
                </a:solidFill>
                <a:latin typeface="SimHei" panose="02010609060101010101" pitchFamily="49" charset="-122"/>
                <a:ea typeface="SimHei" panose="02010609060101010101" pitchFamily="49" charset="-122"/>
                <a:cs typeface="Effra 1"/>
              </a:rPr>
              <a:t>創造溫馨的分會 </a:t>
            </a:r>
          </a:p>
        </p:txBody>
      </p:sp>
      <p:sp>
        <p:nvSpPr>
          <p:cNvPr id="15" name="TextBox 15">
            <a:extLst>
              <a:ext uri="{FF2B5EF4-FFF2-40B4-BE49-F238E27FC236}">
                <a16:creationId xmlns:a16="http://schemas.microsoft.com/office/drawing/2014/main" id="{EBFDE2D7-0A08-2810-3D13-B1218881923E}"/>
              </a:ext>
            </a:extLst>
          </p:cNvPr>
          <p:cNvSpPr txBox="1"/>
          <p:nvPr/>
        </p:nvSpPr>
        <p:spPr>
          <a:xfrm>
            <a:off x="1028700" y="9258300"/>
            <a:ext cx="6899312" cy="193836"/>
          </a:xfrm>
          <a:prstGeom prst="rect">
            <a:avLst/>
          </a:prstGeom>
        </p:spPr>
        <p:txBody>
          <a:bodyPr lIns="0" tIns="0" rIns="0" bIns="0" rtlCol="0" anchor="t">
            <a:spAutoFit/>
          </a:bodyPr>
          <a:lstStyle/>
          <a:p>
            <a:pPr marL="0" lvl="0" indent="0" algn="l" rtl="0">
              <a:lnSpc>
                <a:spcPts val="1680"/>
              </a:lnSpc>
              <a:spcBef>
                <a:spcPct val="0"/>
              </a:spcBef>
            </a:pPr>
            <a:r>
              <a:rPr lang="zh-TW" sz="1400" b="0" i="0" u="none" spc="140">
                <a:solidFill>
                  <a:srgbClr val="E68574"/>
                </a:solidFill>
                <a:latin typeface="SimHei" panose="02010609060101010101" pitchFamily="49" charset="-122"/>
                <a:ea typeface="SimHei" panose="02010609060101010101" pitchFamily="49" charset="-122"/>
                <a:cs typeface="Effra 1"/>
              </a:rPr>
              <a:t>2025 年 SIA 專區會議</a:t>
            </a:r>
          </a:p>
        </p:txBody>
      </p:sp>
      <p:pic>
        <p:nvPicPr>
          <p:cNvPr id="5" name="Picture 2" descr="慶祝女性：在婦女節鼓勵包容和平等　|　Pangea　Organics">
            <a:extLst>
              <a:ext uri="{FF2B5EF4-FFF2-40B4-BE49-F238E27FC236}">
                <a16:creationId xmlns:a16="http://schemas.microsoft.com/office/drawing/2014/main" id="{F6423103-88C7-1362-9F37-4670B52537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473" r="8450"/>
          <a:stretch/>
        </p:blipFill>
        <p:spPr bwMode="auto">
          <a:xfrm>
            <a:off x="4864039" y="10"/>
            <a:ext cx="13423961" cy="10286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a:noFill/>
          <a:extLst>
            <a:ext uri="{909E8E84-426E-40DD-AFC4-6F175D3DCCD1}">
              <a14:hiddenFill xmlns:a14="http://schemas.microsoft.com/office/drawing/2010/main">
                <a:solidFill>
                  <a:srgbClr val="FFFFFF"/>
                </a:solidFill>
              </a14:hiddenFill>
            </a:ext>
          </a:extLst>
        </p:spPr>
      </p:pic>
      <p:grpSp>
        <p:nvGrpSpPr>
          <p:cNvPr id="6" name="Group 6">
            <a:extLst>
              <a:ext uri="{FF2B5EF4-FFF2-40B4-BE49-F238E27FC236}">
                <a16:creationId xmlns:a16="http://schemas.microsoft.com/office/drawing/2014/main" id="{F2DB2A1C-ACF5-CD99-46C9-8A94A0BB6484}"/>
              </a:ext>
            </a:extLst>
          </p:cNvPr>
          <p:cNvGrpSpPr/>
          <p:nvPr/>
        </p:nvGrpSpPr>
        <p:grpSpPr>
          <a:xfrm>
            <a:off x="527709" y="332606"/>
            <a:ext cx="1521073" cy="973088"/>
            <a:chOff x="0" y="0"/>
            <a:chExt cx="2028098" cy="1297451"/>
          </a:xfrm>
        </p:grpSpPr>
        <p:sp>
          <p:nvSpPr>
            <p:cNvPr id="7" name="Freeform 7">
              <a:extLst>
                <a:ext uri="{FF2B5EF4-FFF2-40B4-BE49-F238E27FC236}">
                  <a16:creationId xmlns:a16="http://schemas.microsoft.com/office/drawing/2014/main" id="{42E625F8-6CA1-ED2B-C160-D81CA061A748}"/>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zh-TW"/>
            </a:p>
          </p:txBody>
        </p:sp>
        <p:sp>
          <p:nvSpPr>
            <p:cNvPr id="8" name="Freeform 8">
              <a:extLst>
                <a:ext uri="{FF2B5EF4-FFF2-40B4-BE49-F238E27FC236}">
                  <a16:creationId xmlns:a16="http://schemas.microsoft.com/office/drawing/2014/main" id="{78E427E2-3BFB-AD7B-73DB-25DD886ECAF1}"/>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zh-TW"/>
            </a:p>
          </p:txBody>
        </p:sp>
      </p:grpSp>
    </p:spTree>
    <p:extLst>
      <p:ext uri="{BB962C8B-B14F-4D97-AF65-F5344CB8AC3E}">
        <p14:creationId xmlns:p14="http://schemas.microsoft.com/office/powerpoint/2010/main" val="1264568038"/>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a:extLst>
            <a:ext uri="{FF2B5EF4-FFF2-40B4-BE49-F238E27FC236}">
              <a16:creationId xmlns:a16="http://schemas.microsoft.com/office/drawing/2014/main" id="{661DC729-AC02-DD89-6F72-E87E4119B854}"/>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23F201CB-9DA7-F3D0-73BC-1AA4A27AED99}"/>
              </a:ext>
            </a:extLst>
          </p:cNvPr>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p:spPr>
        <p:txBody>
          <a:bodyPr/>
          <a:lstStyle/>
          <a:p>
            <a:endParaRPr lang="zh-TW"/>
          </a:p>
        </p:txBody>
      </p:sp>
      <p:sp>
        <p:nvSpPr>
          <p:cNvPr id="9" name="TextBox 9">
            <a:extLst>
              <a:ext uri="{FF2B5EF4-FFF2-40B4-BE49-F238E27FC236}">
                <a16:creationId xmlns:a16="http://schemas.microsoft.com/office/drawing/2014/main" id="{55803EB8-5774-E30E-28E0-758EF47F4F80}"/>
              </a:ext>
            </a:extLst>
          </p:cNvPr>
          <p:cNvSpPr txBox="1"/>
          <p:nvPr/>
        </p:nvSpPr>
        <p:spPr>
          <a:xfrm>
            <a:off x="1064398" y="4755734"/>
            <a:ext cx="7165201" cy="817981"/>
          </a:xfrm>
          <a:prstGeom prst="rect">
            <a:avLst/>
          </a:prstGeom>
        </p:spPr>
        <p:txBody>
          <a:bodyPr wrap="square" lIns="0" tIns="0" rIns="0" bIns="0" rtlCol="0" anchor="t">
            <a:spAutoFit/>
          </a:bodyPr>
          <a:lstStyle/>
          <a:p>
            <a:pPr marL="0" lvl="0" indent="0" algn="l" rtl="0">
              <a:lnSpc>
                <a:spcPts val="6694"/>
              </a:lnSpc>
            </a:pPr>
            <a:r>
              <a:rPr lang="zh-TW" sz="5578" b="0" i="0" u="none" baseline="0">
                <a:solidFill>
                  <a:srgbClr val="253572"/>
                </a:solidFill>
                <a:latin typeface="Effra 1"/>
                <a:ea typeface="Effra 1"/>
                <a:cs typeface="Effra 1"/>
              </a:rPr>
              <a:t>文本</a:t>
            </a:r>
          </a:p>
        </p:txBody>
      </p:sp>
      <p:grpSp>
        <p:nvGrpSpPr>
          <p:cNvPr id="11" name="Group 11">
            <a:extLst>
              <a:ext uri="{FF2B5EF4-FFF2-40B4-BE49-F238E27FC236}">
                <a16:creationId xmlns:a16="http://schemas.microsoft.com/office/drawing/2014/main" id="{5EB4BDB5-6735-C352-7CFB-3E9D6C595AA0}"/>
              </a:ext>
            </a:extLst>
          </p:cNvPr>
          <p:cNvGrpSpPr/>
          <p:nvPr/>
        </p:nvGrpSpPr>
        <p:grpSpPr>
          <a:xfrm>
            <a:off x="1064399" y="5781421"/>
            <a:ext cx="7317601" cy="1940974"/>
            <a:chOff x="0" y="-76200"/>
            <a:chExt cx="9151484" cy="2587965"/>
          </a:xfrm>
        </p:grpSpPr>
        <p:sp>
          <p:nvSpPr>
            <p:cNvPr id="12" name="Freeform 12">
              <a:extLst>
                <a:ext uri="{FF2B5EF4-FFF2-40B4-BE49-F238E27FC236}">
                  <a16:creationId xmlns:a16="http://schemas.microsoft.com/office/drawing/2014/main" id="{19EDFCBC-251D-6A54-5F55-24BAE5D137F3}"/>
                </a:ext>
              </a:extLst>
            </p:cNvPr>
            <p:cNvSpPr/>
            <p:nvPr/>
          </p:nvSpPr>
          <p:spPr>
            <a:xfrm>
              <a:off x="0" y="0"/>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zh-TW"/>
            </a:p>
          </p:txBody>
        </p:sp>
        <p:sp>
          <p:nvSpPr>
            <p:cNvPr id="13" name="TextBox 13">
              <a:extLst>
                <a:ext uri="{FF2B5EF4-FFF2-40B4-BE49-F238E27FC236}">
                  <a16:creationId xmlns:a16="http://schemas.microsoft.com/office/drawing/2014/main" id="{EB359E30-2661-215A-CDFC-0D47BFB651EA}"/>
                </a:ext>
              </a:extLst>
            </p:cNvPr>
            <p:cNvSpPr txBox="1"/>
            <p:nvPr/>
          </p:nvSpPr>
          <p:spPr>
            <a:xfrm>
              <a:off x="530656" y="-76200"/>
              <a:ext cx="8620828" cy="622392"/>
            </a:xfrm>
            <a:prstGeom prst="rect">
              <a:avLst/>
            </a:prstGeom>
          </p:spPr>
          <p:txBody>
            <a:bodyPr lIns="0" tIns="0" rIns="0" bIns="0" rtlCol="0" anchor="t">
              <a:spAutoFit/>
            </a:bodyPr>
            <a:lstStyle/>
            <a:p>
              <a:pPr algn="l" rtl="0">
                <a:lnSpc>
                  <a:spcPts val="3959"/>
                </a:lnSpc>
              </a:pPr>
              <a:r>
                <a:rPr lang="zh-TW" sz="2639" b="0" i="0" u="none" baseline="0">
                  <a:solidFill>
                    <a:srgbClr val="293374"/>
                  </a:solidFill>
                  <a:latin typeface="Effra 2"/>
                  <a:ea typeface="Effra 2"/>
                  <a:cs typeface="Effra 2"/>
                </a:rPr>
                <a:t>文本</a:t>
              </a:r>
              <a:endParaRPr lang="zh-TW" sz="2800" b="1">
                <a:solidFill>
                  <a:srgbClr val="293374"/>
                </a:solidFill>
                <a:latin typeface="Effra 2"/>
              </a:endParaRPr>
            </a:p>
          </p:txBody>
        </p:sp>
      </p:grpSp>
      <p:sp>
        <p:nvSpPr>
          <p:cNvPr id="10" name="TextBox 14">
            <a:extLst>
              <a:ext uri="{FF2B5EF4-FFF2-40B4-BE49-F238E27FC236}">
                <a16:creationId xmlns:a16="http://schemas.microsoft.com/office/drawing/2014/main" id="{2CA06A76-2FE5-790E-99F8-42380501582A}"/>
              </a:ext>
            </a:extLst>
          </p:cNvPr>
          <p:cNvSpPr txBox="1"/>
          <p:nvPr/>
        </p:nvSpPr>
        <p:spPr>
          <a:xfrm>
            <a:off x="11375326" y="3298818"/>
            <a:ext cx="6232292" cy="2482603"/>
          </a:xfrm>
          <a:prstGeom prst="rect">
            <a:avLst/>
          </a:prstGeom>
        </p:spPr>
        <p:txBody>
          <a:bodyPr lIns="0" tIns="0" rIns="0" bIns="0" rtlCol="0" anchor="t">
            <a:spAutoFit/>
          </a:bodyPr>
          <a:lstStyle/>
          <a:p>
            <a:pPr marL="0" lvl="0" indent="0" algn="l" rtl="0">
              <a:lnSpc>
                <a:spcPct val="120000"/>
              </a:lnSpc>
            </a:pPr>
            <a:r>
              <a:rPr lang="zh-TW" sz="7200" b="0" i="0" u="none" baseline="0" dirty="0">
                <a:solidFill>
                  <a:srgbClr val="F5EFEB"/>
                </a:solidFill>
                <a:latin typeface="SimHei" panose="02010609060101010101" pitchFamily="49" charset="-122"/>
                <a:ea typeface="SimHei" panose="02010609060101010101" pitchFamily="49" charset="-122"/>
                <a:cs typeface="Effra 1"/>
              </a:rPr>
              <a:t>攜手行動</a:t>
            </a:r>
            <a:r>
              <a:rPr lang="zh-TW" sz="1200" b="0" i="0" u="none" baseline="0" dirty="0">
                <a:solidFill>
                  <a:srgbClr val="F5EFEB"/>
                </a:solidFill>
                <a:latin typeface="SimHei" panose="02010609060101010101" pitchFamily="49" charset="-122"/>
                <a:ea typeface="SimHei" panose="02010609060101010101" pitchFamily="49" charset="-122"/>
                <a:cs typeface="Effra 1"/>
              </a:rPr>
              <a:t> </a:t>
            </a:r>
            <a:endParaRPr lang="zh-TW" sz="7200" dirty="0">
              <a:solidFill>
                <a:srgbClr val="F5EFEB"/>
              </a:solidFill>
              <a:latin typeface="SimHei" panose="02010609060101010101" pitchFamily="49" charset="-122"/>
              <a:ea typeface="SimHei" panose="02010609060101010101" pitchFamily="49" charset="-122"/>
            </a:endParaRPr>
          </a:p>
          <a:p>
            <a:pPr marL="0" lvl="0" indent="0" algn="l" rtl="0">
              <a:lnSpc>
                <a:spcPct val="120000"/>
              </a:lnSpc>
            </a:pPr>
            <a:endParaRPr lang="zh-TW" sz="7200" dirty="0">
              <a:solidFill>
                <a:srgbClr val="F5EFEB"/>
              </a:solidFill>
              <a:latin typeface="SimHei" panose="02010609060101010101" pitchFamily="49" charset="-122"/>
              <a:ea typeface="SimHei" panose="02010609060101010101" pitchFamily="49" charset="-122"/>
            </a:endParaRPr>
          </a:p>
        </p:txBody>
      </p:sp>
      <p:sp>
        <p:nvSpPr>
          <p:cNvPr id="14" name="TextBox 13">
            <a:extLst>
              <a:ext uri="{FF2B5EF4-FFF2-40B4-BE49-F238E27FC236}">
                <a16:creationId xmlns:a16="http://schemas.microsoft.com/office/drawing/2014/main" id="{981AF713-B108-A5C3-983D-63AADAF27BCE}"/>
              </a:ext>
            </a:extLst>
          </p:cNvPr>
          <p:cNvSpPr txBox="1"/>
          <p:nvPr/>
        </p:nvSpPr>
        <p:spPr>
          <a:xfrm>
            <a:off x="11291437" y="4937600"/>
            <a:ext cx="6232291" cy="1940531"/>
          </a:xfrm>
          <a:prstGeom prst="rect">
            <a:avLst/>
          </a:prstGeom>
          <a:noFill/>
        </p:spPr>
        <p:txBody>
          <a:bodyPr wrap="square" rtlCol="0">
            <a:spAutoFit/>
          </a:bodyPr>
          <a:lstStyle/>
          <a:p>
            <a:pPr marL="444500" indent="-404813" algn="l" rtl="0">
              <a:lnSpc>
                <a:spcPct val="120000"/>
              </a:lnSpc>
              <a:spcAft>
                <a:spcPts val="600"/>
              </a:spcAft>
              <a:buFont typeface="Arial" panose="020B0604020202020204" pitchFamily="34" charset="0"/>
              <a:buChar char="•"/>
            </a:pPr>
            <a:r>
              <a:rPr lang="zh-TW" sz="3200" b="0" i="0" u="none" strike="noStrike" baseline="0" dirty="0">
                <a:solidFill>
                  <a:schemeClr val="bg1"/>
                </a:solidFill>
                <a:effectLst/>
                <a:latin typeface="SimHei" panose="02010609060101010101" pitchFamily="49" charset="-122"/>
                <a:ea typeface="SimHei" panose="02010609060101010101" pitchFamily="49" charset="-122"/>
              </a:rPr>
              <a:t>專心傾聽。</a:t>
            </a:r>
          </a:p>
          <a:p>
            <a:pPr marL="444500" indent="-404813" algn="l" rtl="0">
              <a:lnSpc>
                <a:spcPct val="120000"/>
              </a:lnSpc>
              <a:spcAft>
                <a:spcPts val="600"/>
              </a:spcAft>
              <a:buFont typeface="Arial" panose="020B0604020202020204" pitchFamily="34" charset="0"/>
              <a:buChar char="•"/>
            </a:pPr>
            <a:r>
              <a:rPr lang="zh-TW" sz="3200" b="0" i="0" u="none" strike="noStrike" baseline="0" dirty="0">
                <a:solidFill>
                  <a:schemeClr val="bg1"/>
                </a:solidFill>
                <a:effectLst/>
                <a:latin typeface="SimHei" panose="02010609060101010101" pitchFamily="49" charset="-122"/>
                <a:ea typeface="SimHei" panose="02010609060101010101" pitchFamily="49" charset="-122"/>
              </a:rPr>
              <a:t>展現尊重。</a:t>
            </a:r>
          </a:p>
          <a:p>
            <a:pPr marL="444500" indent="-404813" algn="l" rtl="0">
              <a:lnSpc>
                <a:spcPct val="120000"/>
              </a:lnSpc>
              <a:spcAft>
                <a:spcPts val="600"/>
              </a:spcAft>
              <a:buFont typeface="Arial" panose="020B0604020202020204" pitchFamily="34" charset="0"/>
              <a:buChar char="•"/>
            </a:pPr>
            <a:r>
              <a:rPr lang="zh-TW" sz="3200" b="0" i="0" u="none" strike="noStrike" baseline="0" dirty="0">
                <a:solidFill>
                  <a:schemeClr val="bg1"/>
                </a:solidFill>
                <a:effectLst/>
                <a:latin typeface="SimHei" panose="02010609060101010101" pitchFamily="49" charset="-122"/>
                <a:ea typeface="SimHei" panose="02010609060101010101" pitchFamily="49" charset="-122"/>
              </a:rPr>
              <a:t>勇於發聲。</a:t>
            </a:r>
          </a:p>
        </p:txBody>
      </p:sp>
      <p:pic>
        <p:nvPicPr>
          <p:cNvPr id="8" name="Picture 2" descr="慶祝多元化月　-　National Today">
            <a:extLst>
              <a:ext uri="{FF2B5EF4-FFF2-40B4-BE49-F238E27FC236}">
                <a16:creationId xmlns:a16="http://schemas.microsoft.com/office/drawing/2014/main" id="{93604EA1-1439-B94C-9928-074F8D69D4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002" r="1006" b="1"/>
          <a:stretch/>
        </p:blipFill>
        <p:spPr bwMode="auto">
          <a:xfrm>
            <a:off x="0" y="1637911"/>
            <a:ext cx="10310928" cy="7312863"/>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6">
            <a:extLst>
              <a:ext uri="{FF2B5EF4-FFF2-40B4-BE49-F238E27FC236}">
                <a16:creationId xmlns:a16="http://schemas.microsoft.com/office/drawing/2014/main" id="{B65390CA-5ACF-2142-8D81-FAE40B33F3CA}"/>
              </a:ext>
            </a:extLst>
          </p:cNvPr>
          <p:cNvGrpSpPr/>
          <p:nvPr/>
        </p:nvGrpSpPr>
        <p:grpSpPr>
          <a:xfrm>
            <a:off x="15738227" y="542156"/>
            <a:ext cx="1521073" cy="973088"/>
            <a:chOff x="0" y="0"/>
            <a:chExt cx="2028098" cy="1297451"/>
          </a:xfrm>
        </p:grpSpPr>
        <p:sp>
          <p:nvSpPr>
            <p:cNvPr id="16" name="Freeform 7">
              <a:extLst>
                <a:ext uri="{FF2B5EF4-FFF2-40B4-BE49-F238E27FC236}">
                  <a16:creationId xmlns:a16="http://schemas.microsoft.com/office/drawing/2014/main" id="{614BF664-C6BB-8BC0-5BF5-9F5CEDA9F4FB}"/>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zh-TW"/>
            </a:p>
          </p:txBody>
        </p:sp>
        <p:sp>
          <p:nvSpPr>
            <p:cNvPr id="17" name="Freeform 8">
              <a:extLst>
                <a:ext uri="{FF2B5EF4-FFF2-40B4-BE49-F238E27FC236}">
                  <a16:creationId xmlns:a16="http://schemas.microsoft.com/office/drawing/2014/main" id="{66E8FF74-5CCB-4455-9E14-4226E879E89D}"/>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9"/>
              <a:stretch>
                <a:fillRect/>
              </a:stretch>
            </a:blipFill>
          </p:spPr>
          <p:txBody>
            <a:bodyPr/>
            <a:lstStyle/>
            <a:p>
              <a:endParaRPr lang="zh-TW"/>
            </a:p>
          </p:txBody>
        </p:sp>
      </p:grpSp>
    </p:spTree>
    <p:extLst>
      <p:ext uri="{BB962C8B-B14F-4D97-AF65-F5344CB8AC3E}">
        <p14:creationId xmlns:p14="http://schemas.microsoft.com/office/powerpoint/2010/main" val="2982176424"/>
      </p:ext>
    </p:extLst>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a:extLst>
            <a:ext uri="{FF2B5EF4-FFF2-40B4-BE49-F238E27FC236}">
              <a16:creationId xmlns:a16="http://schemas.microsoft.com/office/drawing/2014/main" id="{7CC7DAB6-C06A-235B-90E6-FA916E6864B4}"/>
            </a:ext>
          </a:extLst>
        </p:cNvPr>
        <p:cNvGrpSpPr/>
        <p:nvPr/>
      </p:nvGrpSpPr>
      <p:grpSpPr>
        <a:xfrm>
          <a:off x="0" y="0"/>
          <a:ext cx="0" cy="0"/>
          <a:chOff x="0" y="0"/>
          <a:chExt cx="0" cy="0"/>
        </a:xfrm>
      </p:grpSpPr>
      <p:pic>
        <p:nvPicPr>
          <p:cNvPr id="3" name="Picture 2" descr="1,660 張團體女性舉手的素材庫照片　-　來自Dreamstime 的免費和免版稅素材庫照片">
            <a:extLst>
              <a:ext uri="{FF2B5EF4-FFF2-40B4-BE49-F238E27FC236}">
                <a16:creationId xmlns:a16="http://schemas.microsoft.com/office/drawing/2014/main" id="{71DEB504-D6B3-6D2F-094A-8266EE73D9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597" r="876" b="1"/>
          <a:stretch/>
        </p:blipFill>
        <p:spPr bwMode="auto">
          <a:xfrm>
            <a:off x="656302" y="1022128"/>
            <a:ext cx="9985819" cy="824274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5">
            <a:extLst>
              <a:ext uri="{FF2B5EF4-FFF2-40B4-BE49-F238E27FC236}">
                <a16:creationId xmlns:a16="http://schemas.microsoft.com/office/drawing/2014/main" id="{E649224F-8ED1-07C7-C319-DDD280629062}"/>
              </a:ext>
            </a:extLst>
          </p:cNvPr>
          <p:cNvSpPr txBox="1"/>
          <p:nvPr/>
        </p:nvSpPr>
        <p:spPr>
          <a:xfrm>
            <a:off x="10832728" y="2997168"/>
            <a:ext cx="7455272" cy="4184167"/>
          </a:xfrm>
          <a:prstGeom prst="rect">
            <a:avLst/>
          </a:prstGeom>
        </p:spPr>
        <p:txBody>
          <a:bodyPr lIns="254000" tIns="254000" rIns="254000" bIns="254000" rtlCol="0" anchor="ctr"/>
          <a:lstStyle/>
          <a:p>
            <a:pPr algn="l" rtl="0">
              <a:lnSpc>
                <a:spcPts val="2879"/>
              </a:lnSpc>
            </a:pPr>
            <a:endParaRPr>
              <a:ea typeface="SimHei" panose="02010609060101010101" pitchFamily="49" charset="-122"/>
            </a:endParaRPr>
          </a:p>
        </p:txBody>
      </p:sp>
      <p:grpSp>
        <p:nvGrpSpPr>
          <p:cNvPr id="6" name="Group 6">
            <a:extLst>
              <a:ext uri="{FF2B5EF4-FFF2-40B4-BE49-F238E27FC236}">
                <a16:creationId xmlns:a16="http://schemas.microsoft.com/office/drawing/2014/main" id="{E85AD088-D9F9-B1B2-E29B-763AA00BE4C5}"/>
              </a:ext>
            </a:extLst>
          </p:cNvPr>
          <p:cNvGrpSpPr/>
          <p:nvPr/>
        </p:nvGrpSpPr>
        <p:grpSpPr>
          <a:xfrm>
            <a:off x="15738227" y="542156"/>
            <a:ext cx="1521073" cy="973088"/>
            <a:chOff x="0" y="0"/>
            <a:chExt cx="2028098" cy="1297451"/>
          </a:xfrm>
        </p:grpSpPr>
        <p:sp>
          <p:nvSpPr>
            <p:cNvPr id="7" name="Freeform 7">
              <a:extLst>
                <a:ext uri="{FF2B5EF4-FFF2-40B4-BE49-F238E27FC236}">
                  <a16:creationId xmlns:a16="http://schemas.microsoft.com/office/drawing/2014/main" id="{0746254F-C9B0-E8EE-3B8E-45404FEDF3DC}"/>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zh-TW">
                <a:ea typeface="SimHei" panose="02010609060101010101" pitchFamily="49" charset="-122"/>
              </a:endParaRPr>
            </a:p>
          </p:txBody>
        </p:sp>
        <p:sp>
          <p:nvSpPr>
            <p:cNvPr id="8" name="Freeform 8">
              <a:extLst>
                <a:ext uri="{FF2B5EF4-FFF2-40B4-BE49-F238E27FC236}">
                  <a16:creationId xmlns:a16="http://schemas.microsoft.com/office/drawing/2014/main" id="{A1EA7E48-5BD6-0EF8-0383-46DF75B5219E}"/>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zh-TW">
                <a:ea typeface="SimHei" panose="02010609060101010101" pitchFamily="49" charset="-122"/>
              </a:endParaRPr>
            </a:p>
          </p:txBody>
        </p:sp>
      </p:grpSp>
      <p:sp>
        <p:nvSpPr>
          <p:cNvPr id="9" name="Freeform 4">
            <a:extLst>
              <a:ext uri="{FF2B5EF4-FFF2-40B4-BE49-F238E27FC236}">
                <a16:creationId xmlns:a16="http://schemas.microsoft.com/office/drawing/2014/main" id="{79F3C1CF-BDD7-8F29-9942-EBDFD669E61D}"/>
              </a:ext>
            </a:extLst>
          </p:cNvPr>
          <p:cNvSpPr/>
          <p:nvPr/>
        </p:nvSpPr>
        <p:spPr>
          <a:xfrm>
            <a:off x="10128586" y="3291713"/>
            <a:ext cx="7612660" cy="6453131"/>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zh-TW">
              <a:ea typeface="SimHei" panose="02010609060101010101" pitchFamily="49" charset="-122"/>
            </a:endParaRPr>
          </a:p>
        </p:txBody>
      </p:sp>
      <p:sp>
        <p:nvSpPr>
          <p:cNvPr id="12" name="TextBox 9">
            <a:extLst>
              <a:ext uri="{FF2B5EF4-FFF2-40B4-BE49-F238E27FC236}">
                <a16:creationId xmlns:a16="http://schemas.microsoft.com/office/drawing/2014/main" id="{6C66496F-247B-C2BF-DD94-B559E491565C}"/>
              </a:ext>
            </a:extLst>
          </p:cNvPr>
          <p:cNvSpPr txBox="1"/>
          <p:nvPr/>
        </p:nvSpPr>
        <p:spPr>
          <a:xfrm>
            <a:off x="10512634" y="3899220"/>
            <a:ext cx="7228612" cy="901785"/>
          </a:xfrm>
          <a:prstGeom prst="rect">
            <a:avLst/>
          </a:prstGeom>
        </p:spPr>
        <p:txBody>
          <a:bodyPr wrap="square" lIns="0" tIns="0" rIns="0" bIns="0" rtlCol="0" anchor="t">
            <a:spAutoFit/>
          </a:bodyPr>
          <a:lstStyle/>
          <a:p>
            <a:pPr marL="0" lvl="0" indent="0" algn="l" rtl="0">
              <a:lnSpc>
                <a:spcPts val="7873"/>
              </a:lnSpc>
            </a:pPr>
            <a:r>
              <a:rPr lang="zh-TW" sz="6561" b="0" i="0" u="none" baseline="0" dirty="0">
                <a:solidFill>
                  <a:srgbClr val="253572"/>
                </a:solidFill>
                <a:latin typeface="SimHei" panose="02010609060101010101" pitchFamily="49" charset="-122"/>
                <a:ea typeface="SimHei" panose="02010609060101010101" pitchFamily="49" charset="-122"/>
                <a:cs typeface="Effra 1"/>
              </a:rPr>
              <a:t>我們的承諾很重要</a:t>
            </a:r>
          </a:p>
        </p:txBody>
      </p:sp>
      <p:sp>
        <p:nvSpPr>
          <p:cNvPr id="13" name="TextBox 12">
            <a:extLst>
              <a:ext uri="{FF2B5EF4-FFF2-40B4-BE49-F238E27FC236}">
                <a16:creationId xmlns:a16="http://schemas.microsoft.com/office/drawing/2014/main" id="{E9DA80C0-4668-0B83-5A39-7483D00DD0D9}"/>
              </a:ext>
            </a:extLst>
          </p:cNvPr>
          <p:cNvSpPr txBox="1"/>
          <p:nvPr/>
        </p:nvSpPr>
        <p:spPr>
          <a:xfrm>
            <a:off x="10512634" y="5307177"/>
            <a:ext cx="6648766" cy="3074047"/>
          </a:xfrm>
          <a:prstGeom prst="rect">
            <a:avLst/>
          </a:prstGeom>
          <a:noFill/>
        </p:spPr>
        <p:txBody>
          <a:bodyPr wrap="square" rtlCol="0">
            <a:spAutoFit/>
          </a:bodyPr>
          <a:lstStyle/>
          <a:p>
            <a:pPr algn="l" rtl="0">
              <a:lnSpc>
                <a:spcPct val="120000"/>
              </a:lnSpc>
              <a:spcAft>
                <a:spcPts val="600"/>
              </a:spcAft>
            </a:pPr>
            <a:r>
              <a:rPr lang="zh-TW" sz="3200" b="0" i="0" u="none" strike="noStrike" baseline="0" dirty="0">
                <a:effectLst/>
                <a:ea typeface="SimHei" panose="02010609060101010101" pitchFamily="49" charset="-122"/>
              </a:rPr>
              <a:t>如果妳們承諾：</a:t>
            </a:r>
          </a:p>
          <a:p>
            <a:pPr marL="742950" lvl="1" indent="-382588" algn="l" rtl="0">
              <a:lnSpc>
                <a:spcPct val="120000"/>
              </a:lnSpc>
              <a:spcAft>
                <a:spcPts val="600"/>
              </a:spcAft>
              <a:buFont typeface="Arial" panose="020B0604020202020204" pitchFamily="34" charset="0"/>
              <a:buChar char="•"/>
            </a:pPr>
            <a:r>
              <a:rPr lang="zh-TW" sz="3200" b="0" i="0" u="none" strike="noStrike" baseline="0" dirty="0">
                <a:effectLst/>
                <a:ea typeface="SimHei" panose="02010609060101010101" pitchFamily="49" charset="-122"/>
              </a:rPr>
              <a:t>傾聽</a:t>
            </a:r>
          </a:p>
          <a:p>
            <a:pPr marL="742950" lvl="1" indent="-382588" algn="l" rtl="0">
              <a:lnSpc>
                <a:spcPct val="120000"/>
              </a:lnSpc>
              <a:spcAft>
                <a:spcPts val="600"/>
              </a:spcAft>
              <a:buFont typeface="Arial" panose="020B0604020202020204" pitchFamily="34" charset="0"/>
              <a:buChar char="•"/>
            </a:pPr>
            <a:r>
              <a:rPr lang="zh-TW" sz="3200" b="0" i="0" u="none" strike="noStrike" baseline="0" dirty="0">
                <a:effectLst/>
                <a:ea typeface="SimHei" panose="02010609060101010101" pitchFamily="49" charset="-122"/>
              </a:rPr>
              <a:t>友善</a:t>
            </a:r>
          </a:p>
          <a:p>
            <a:pPr marL="742950" lvl="1" indent="-382588" algn="l" rtl="0">
              <a:lnSpc>
                <a:spcPct val="120000"/>
              </a:lnSpc>
              <a:spcAft>
                <a:spcPts val="600"/>
              </a:spcAft>
              <a:buFont typeface="Arial" panose="020B0604020202020204" pitchFamily="34" charset="0"/>
              <a:buChar char="•"/>
            </a:pPr>
            <a:r>
              <a:rPr lang="zh-TW" sz="3200" b="0" i="0" u="none" strike="noStrike" baseline="0" dirty="0">
                <a:effectLst/>
                <a:ea typeface="SimHei" panose="02010609060101010101" pitchFamily="49" charset="-122"/>
              </a:rPr>
              <a:t>爲他人挺身而出</a:t>
            </a:r>
            <a:r>
              <a:rPr lang="zh-TW" sz="3200" b="0" i="0" u="none" baseline="0" dirty="0">
                <a:ea typeface="SimHei" panose="02010609060101010101" pitchFamily="49" charset="-122"/>
              </a:rPr>
              <a:t>，請舉手</a:t>
            </a:r>
            <a:endParaRPr lang="zh-TW" sz="3200" b="0" i="0" u="none" strike="noStrike" dirty="0">
              <a:effectLst/>
              <a:ea typeface="SimHei" panose="02010609060101010101" pitchFamily="49" charset="-122"/>
            </a:endParaRPr>
          </a:p>
          <a:p>
            <a:pPr lvl="0" algn="l" rtl="0">
              <a:lnSpc>
                <a:spcPct val="120000"/>
              </a:lnSpc>
              <a:spcAft>
                <a:spcPts val="600"/>
              </a:spcAft>
            </a:pPr>
            <a:endParaRPr lang="zh-TW" sz="1800" dirty="0">
              <a:ea typeface="SimHei" panose="02010609060101010101" pitchFamily="49" charset="-122"/>
            </a:endParaRPr>
          </a:p>
        </p:txBody>
      </p:sp>
    </p:spTree>
    <p:extLst>
      <p:ext uri="{BB962C8B-B14F-4D97-AF65-F5344CB8AC3E}">
        <p14:creationId xmlns:p14="http://schemas.microsoft.com/office/powerpoint/2010/main" val="1213366955"/>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333727" y="798435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pPr>
                <a:lnSpc>
                  <a:spcPct val="120000"/>
                </a:lnSpc>
              </a:pPr>
              <a:endParaRPr lang="zh-TW" dirty="0">
                <a:latin typeface="Effra 1" panose="020B0604020202020204" charset="0"/>
                <a:ea typeface="SimHei" panose="02010609060101010101" pitchFamily="49" charset="-122"/>
              </a:endParaRPr>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ct val="120000"/>
                </a:lnSpc>
                <a:buFont typeface="Arial"/>
                <a:buChar char="•"/>
              </a:pPr>
              <a:endParaRPr>
                <a:latin typeface="Effra 1" panose="020B0604020202020204" charset="0"/>
                <a:ea typeface="SimHei" panose="02010609060101010101" pitchFamily="49" charset="-122"/>
              </a:endParaRPr>
            </a:p>
          </p:txBody>
        </p:sp>
      </p:grpSp>
      <p:grpSp>
        <p:nvGrpSpPr>
          <p:cNvPr id="5" name="Group 5"/>
          <p:cNvGrpSpPr/>
          <p:nvPr/>
        </p:nvGrpSpPr>
        <p:grpSpPr>
          <a:xfrm>
            <a:off x="0" y="0"/>
            <a:ext cx="10948906" cy="10705631"/>
            <a:chOff x="0" y="-206431"/>
            <a:chExt cx="3503255" cy="2697887"/>
          </a:xfrm>
        </p:grpSpPr>
        <p:sp>
          <p:nvSpPr>
            <p:cNvPr id="6" name="Freeform 6"/>
            <p:cNvSpPr/>
            <p:nvPr/>
          </p:nvSpPr>
          <p:spPr>
            <a:xfrm>
              <a:off x="0" y="-206431"/>
              <a:ext cx="3503255" cy="2642583"/>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pPr>
                <a:lnSpc>
                  <a:spcPct val="120000"/>
                </a:lnSpc>
              </a:pPr>
              <a:endParaRPr lang="zh-TW">
                <a:latin typeface="Effra 1" panose="020B0604020202020204" charset="0"/>
                <a:ea typeface="SimHei" panose="02010609060101010101" pitchFamily="49" charset="-122"/>
              </a:endParaRPr>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ct val="120000"/>
                </a:lnSpc>
              </a:pPr>
              <a:endParaRPr>
                <a:latin typeface="Effra 1" panose="020B0604020202020204" charset="0"/>
                <a:ea typeface="SimHei" panose="02010609060101010101" pitchFamily="49" charset="-122"/>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a:lnSpc>
                <a:spcPct val="120000"/>
              </a:lnSpc>
            </a:pPr>
            <a:endParaRPr lang="zh-TW">
              <a:latin typeface="Effra 1" panose="020B0604020202020204" charset="0"/>
              <a:ea typeface="SimHei" panose="02010609060101010101" pitchFamily="49" charset="-122"/>
            </a:endParaRPr>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pPr>
              <a:lnSpc>
                <a:spcPct val="120000"/>
              </a:lnSpc>
            </a:pPr>
            <a:endParaRPr lang="zh-TW">
              <a:latin typeface="Effra 1" panose="020B0604020202020204" charset="0"/>
              <a:ea typeface="SimHei" panose="02010609060101010101" pitchFamily="49" charset="-122"/>
            </a:endParaRPr>
          </a:p>
        </p:txBody>
      </p:sp>
      <p:sp>
        <p:nvSpPr>
          <p:cNvPr id="14" name="TextBox 14"/>
          <p:cNvSpPr txBox="1"/>
          <p:nvPr/>
        </p:nvSpPr>
        <p:spPr>
          <a:xfrm>
            <a:off x="1115241" y="3493397"/>
            <a:ext cx="6955095" cy="2643544"/>
          </a:xfrm>
          <a:prstGeom prst="rect">
            <a:avLst/>
          </a:prstGeom>
        </p:spPr>
        <p:txBody>
          <a:bodyPr wrap="square" lIns="0" tIns="0" rIns="0" bIns="0" rtlCol="0" anchor="t">
            <a:spAutoFit/>
          </a:bodyPr>
          <a:lstStyle/>
          <a:p>
            <a:pPr marL="0" lvl="0" indent="0" algn="l" rtl="0">
              <a:lnSpc>
                <a:spcPct val="120000"/>
              </a:lnSpc>
            </a:pPr>
            <a:r>
              <a:rPr lang="zh-TW" sz="7500" b="0" i="0" u="none" dirty="0">
                <a:solidFill>
                  <a:srgbClr val="F5EFEB"/>
                </a:solidFill>
                <a:latin typeface="Effra 1" panose="020B0604020202020204" charset="0"/>
                <a:ea typeface="SimHei" panose="02010609060101010101" pitchFamily="49" charset="-122"/>
                <a:cs typeface="Effra 1"/>
              </a:rPr>
              <a:t>大家同心協力，帶來顯著改變！</a:t>
            </a:r>
          </a:p>
        </p:txBody>
      </p:sp>
      <p:sp>
        <p:nvSpPr>
          <p:cNvPr id="15" name="TextBox 15"/>
          <p:cNvSpPr txBox="1"/>
          <p:nvPr/>
        </p:nvSpPr>
        <p:spPr>
          <a:xfrm>
            <a:off x="1028700" y="9258300"/>
            <a:ext cx="6899312" cy="235001"/>
          </a:xfrm>
          <a:prstGeom prst="rect">
            <a:avLst/>
          </a:prstGeom>
        </p:spPr>
        <p:txBody>
          <a:bodyPr lIns="0" tIns="0" rIns="0" bIns="0" rtlCol="0" anchor="t">
            <a:spAutoFit/>
          </a:bodyPr>
          <a:lstStyle/>
          <a:p>
            <a:pPr marL="0" lvl="0" indent="0" algn="l" rtl="0">
              <a:lnSpc>
                <a:spcPct val="120000"/>
              </a:lnSpc>
              <a:spcBef>
                <a:spcPct val="0"/>
              </a:spcBef>
            </a:pPr>
            <a:r>
              <a:rPr lang="zh-TW" sz="1400" b="0" i="0" u="none" spc="140">
                <a:solidFill>
                  <a:srgbClr val="E68574"/>
                </a:solidFill>
                <a:latin typeface="Effra 1" panose="020B0604020202020204" charset="0"/>
                <a:ea typeface="SimHei" panose="02010609060101010101" pitchFamily="49" charset="-122"/>
                <a:cs typeface="Effra 1"/>
              </a:rPr>
              <a:t>2025 年 SIA 專區會議</a:t>
            </a:r>
          </a:p>
        </p:txBody>
      </p:sp>
      <p:sp>
        <p:nvSpPr>
          <p:cNvPr id="16" name="TextBox 16"/>
          <p:cNvSpPr txBox="1"/>
          <p:nvPr/>
        </p:nvSpPr>
        <p:spPr>
          <a:xfrm>
            <a:off x="10061786" y="3870774"/>
            <a:ext cx="6356117" cy="4330801"/>
          </a:xfrm>
          <a:prstGeom prst="rect">
            <a:avLst/>
          </a:prstGeom>
        </p:spPr>
        <p:txBody>
          <a:bodyPr lIns="0" tIns="0" rIns="0" bIns="0" rtlCol="0" anchor="t">
            <a:spAutoFit/>
          </a:bodyPr>
          <a:lstStyle/>
          <a:p>
            <a:pPr marL="0" lvl="0" indent="0" algn="l" rtl="0">
              <a:lnSpc>
                <a:spcPct val="120000"/>
              </a:lnSpc>
            </a:pPr>
            <a:r>
              <a:rPr lang="zh-TW" sz="6000" b="0" i="0" u="none">
                <a:solidFill>
                  <a:srgbClr val="93C9D0"/>
                </a:solidFill>
                <a:latin typeface="Effra 1" panose="020B0604020202020204" charset="0"/>
                <a:ea typeface="SimHei" panose="02010609060101010101" pitchFamily="49" charset="-122"/>
                <a:cs typeface="Effra 1"/>
              </a:rPr>
              <a:t>(轉到「元素」&gt;「照片/影片」，並選擇要放置的媒體)</a:t>
            </a:r>
          </a:p>
        </p:txBody>
      </p:sp>
      <p:pic>
        <p:nvPicPr>
          <p:cNvPr id="18" name="Picture 2" descr="家園——科羅拉多希望之家">
            <a:extLst>
              <a:ext uri="{FF2B5EF4-FFF2-40B4-BE49-F238E27FC236}">
                <a16:creationId xmlns:a16="http://schemas.microsoft.com/office/drawing/2014/main" id="{A619ED5A-AF8B-7501-44F7-A0C615B9D0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1086" r="21962"/>
          <a:stretch/>
        </p:blipFill>
        <p:spPr bwMode="auto">
          <a:xfrm>
            <a:off x="7928012" y="1"/>
            <a:ext cx="10359984" cy="105797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grpSp>
        <p:nvGrpSpPr>
          <p:cNvPr id="22" name="Group 6">
            <a:extLst>
              <a:ext uri="{FF2B5EF4-FFF2-40B4-BE49-F238E27FC236}">
                <a16:creationId xmlns:a16="http://schemas.microsoft.com/office/drawing/2014/main" id="{F194117E-F71D-A84F-6537-45798C590239}"/>
              </a:ext>
            </a:extLst>
          </p:cNvPr>
          <p:cNvGrpSpPr/>
          <p:nvPr/>
        </p:nvGrpSpPr>
        <p:grpSpPr>
          <a:xfrm>
            <a:off x="1109560" y="556633"/>
            <a:ext cx="1521073" cy="973088"/>
            <a:chOff x="0" y="0"/>
            <a:chExt cx="2028098" cy="1297451"/>
          </a:xfrm>
        </p:grpSpPr>
        <p:sp>
          <p:nvSpPr>
            <p:cNvPr id="23" name="Freeform 7">
              <a:extLst>
                <a:ext uri="{FF2B5EF4-FFF2-40B4-BE49-F238E27FC236}">
                  <a16:creationId xmlns:a16="http://schemas.microsoft.com/office/drawing/2014/main" id="{16C9D460-5875-CFB3-9620-684A2DF38AAB}"/>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a:lnSpc>
                  <a:spcPct val="120000"/>
                </a:lnSpc>
              </a:pPr>
              <a:endParaRPr lang="zh-TW">
                <a:latin typeface="Effra 1" panose="020B0604020202020204" charset="0"/>
                <a:ea typeface="SimHei" panose="02010609060101010101" pitchFamily="49" charset="-122"/>
              </a:endParaRPr>
            </a:p>
          </p:txBody>
        </p:sp>
        <p:sp>
          <p:nvSpPr>
            <p:cNvPr id="24" name="Freeform 8">
              <a:extLst>
                <a:ext uri="{FF2B5EF4-FFF2-40B4-BE49-F238E27FC236}">
                  <a16:creationId xmlns:a16="http://schemas.microsoft.com/office/drawing/2014/main" id="{6C6E97F6-98B7-BBA4-C03A-35E6DCBA7E3D}"/>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7"/>
              <a:stretch>
                <a:fillRect/>
              </a:stretch>
            </a:blipFill>
          </p:spPr>
          <p:txBody>
            <a:bodyPr/>
            <a:lstStyle/>
            <a:p>
              <a:pPr>
                <a:lnSpc>
                  <a:spcPct val="120000"/>
                </a:lnSpc>
              </a:pPr>
              <a:endParaRPr lang="zh-TW">
                <a:latin typeface="Effra 1" panose="020B0604020202020204" charset="0"/>
                <a:ea typeface="SimHei" panose="02010609060101010101" pitchFamily="49" charset="-122"/>
              </a:endParaRPr>
            </a:p>
          </p:txBody>
        </p:sp>
      </p:grpSp>
    </p:spTree>
  </p:cSld>
  <p:clrMapOvr>
    <a:masterClrMapping/>
  </p:clrMapOvr>
  <p:transition spd="slow">
    <p:cove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a:extLst>
            <a:ext uri="{FF2B5EF4-FFF2-40B4-BE49-F238E27FC236}">
              <a16:creationId xmlns:a16="http://schemas.microsoft.com/office/drawing/2014/main" id="{01AFE1E5-2428-A98B-162A-4A3E6A009A9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1132BAE-4F60-C68F-AF05-2D2FF597D2A6}"/>
              </a:ext>
            </a:extLst>
          </p:cNvPr>
          <p:cNvGrpSpPr/>
          <p:nvPr/>
        </p:nvGrpSpPr>
        <p:grpSpPr>
          <a:xfrm>
            <a:off x="381" y="7949183"/>
            <a:ext cx="18288000" cy="1791128"/>
            <a:chOff x="0" y="0"/>
            <a:chExt cx="4816593" cy="471737"/>
          </a:xfrm>
        </p:grpSpPr>
        <p:sp>
          <p:nvSpPr>
            <p:cNvPr id="3" name="Freeform 3">
              <a:extLst>
                <a:ext uri="{FF2B5EF4-FFF2-40B4-BE49-F238E27FC236}">
                  <a16:creationId xmlns:a16="http://schemas.microsoft.com/office/drawing/2014/main" id="{6962F51C-8B79-22D4-07FB-0F0795C32BFA}"/>
                </a:ext>
              </a:extLst>
            </p:cNvPr>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zh-TW"/>
            </a:p>
          </p:txBody>
        </p:sp>
        <p:sp>
          <p:nvSpPr>
            <p:cNvPr id="4" name="TextBox 4">
              <a:extLst>
                <a:ext uri="{FF2B5EF4-FFF2-40B4-BE49-F238E27FC236}">
                  <a16:creationId xmlns:a16="http://schemas.microsoft.com/office/drawing/2014/main" id="{42F95338-ABB3-326F-AE81-0BFC50EE9B9C}"/>
                </a:ext>
              </a:extLst>
            </p:cNvPr>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grpSp>
        <p:nvGrpSpPr>
          <p:cNvPr id="5" name="Group 5">
            <a:extLst>
              <a:ext uri="{FF2B5EF4-FFF2-40B4-BE49-F238E27FC236}">
                <a16:creationId xmlns:a16="http://schemas.microsoft.com/office/drawing/2014/main" id="{AF67AFAA-1DC1-7168-3F4E-DAE92B7F10FC}"/>
              </a:ext>
            </a:extLst>
          </p:cNvPr>
          <p:cNvGrpSpPr/>
          <p:nvPr/>
        </p:nvGrpSpPr>
        <p:grpSpPr>
          <a:xfrm>
            <a:off x="-1" y="-1"/>
            <a:ext cx="18457537" cy="10899063"/>
            <a:chOff x="-16768" y="-255177"/>
            <a:chExt cx="3520023" cy="2746633"/>
          </a:xfrm>
        </p:grpSpPr>
        <p:sp>
          <p:nvSpPr>
            <p:cNvPr id="6" name="Freeform 6">
              <a:extLst>
                <a:ext uri="{FF2B5EF4-FFF2-40B4-BE49-F238E27FC236}">
                  <a16:creationId xmlns:a16="http://schemas.microsoft.com/office/drawing/2014/main" id="{6A276734-9F3C-2E7D-7CB4-785E0381DC94}"/>
                </a:ext>
              </a:extLst>
            </p:cNvPr>
            <p:cNvSpPr/>
            <p:nvPr/>
          </p:nvSpPr>
          <p:spPr>
            <a:xfrm>
              <a:off x="-16768" y="-255177"/>
              <a:ext cx="3503255" cy="2642583"/>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zh-TW"/>
            </a:p>
          </p:txBody>
        </p:sp>
        <p:sp>
          <p:nvSpPr>
            <p:cNvPr id="7" name="TextBox 7">
              <a:extLst>
                <a:ext uri="{FF2B5EF4-FFF2-40B4-BE49-F238E27FC236}">
                  <a16:creationId xmlns:a16="http://schemas.microsoft.com/office/drawing/2014/main" id="{AE8D9DBB-FD6F-5177-18B8-45C0FB8BEFB1}"/>
                </a:ext>
              </a:extLst>
            </p:cNvPr>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sp>
        <p:nvSpPr>
          <p:cNvPr id="9" name="Freeform 9">
            <a:extLst>
              <a:ext uri="{FF2B5EF4-FFF2-40B4-BE49-F238E27FC236}">
                <a16:creationId xmlns:a16="http://schemas.microsoft.com/office/drawing/2014/main" id="{A14D6731-3A1F-CF73-07A2-341D33014AD7}"/>
              </a:ext>
            </a:extLst>
          </p:cNvPr>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p:spPr>
        <p:txBody>
          <a:bodyPr/>
          <a:lstStyle/>
          <a:p>
            <a:endParaRPr lang="zh-TW"/>
          </a:p>
        </p:txBody>
      </p:sp>
      <p:grpSp>
        <p:nvGrpSpPr>
          <p:cNvPr id="22" name="Group 6">
            <a:extLst>
              <a:ext uri="{FF2B5EF4-FFF2-40B4-BE49-F238E27FC236}">
                <a16:creationId xmlns:a16="http://schemas.microsoft.com/office/drawing/2014/main" id="{97BFB0B4-FC5E-7361-C464-ECF2372D9FE7}"/>
              </a:ext>
            </a:extLst>
          </p:cNvPr>
          <p:cNvGrpSpPr/>
          <p:nvPr/>
        </p:nvGrpSpPr>
        <p:grpSpPr>
          <a:xfrm>
            <a:off x="1109560" y="556633"/>
            <a:ext cx="1521073" cy="973088"/>
            <a:chOff x="0" y="0"/>
            <a:chExt cx="2028098" cy="1297451"/>
          </a:xfrm>
        </p:grpSpPr>
        <p:sp>
          <p:nvSpPr>
            <p:cNvPr id="23" name="Freeform 7">
              <a:extLst>
                <a:ext uri="{FF2B5EF4-FFF2-40B4-BE49-F238E27FC236}">
                  <a16:creationId xmlns:a16="http://schemas.microsoft.com/office/drawing/2014/main" id="{2E7C07CD-9BC5-CB5C-15B3-C5070E2EA1A4}"/>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zh-TW"/>
            </a:p>
          </p:txBody>
        </p:sp>
        <p:sp>
          <p:nvSpPr>
            <p:cNvPr id="24" name="Freeform 8">
              <a:extLst>
                <a:ext uri="{FF2B5EF4-FFF2-40B4-BE49-F238E27FC236}">
                  <a16:creationId xmlns:a16="http://schemas.microsoft.com/office/drawing/2014/main" id="{740048FF-CA0E-8D2A-8C99-673D111EC087}"/>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zh-TW"/>
            </a:p>
          </p:txBody>
        </p:sp>
      </p:grpSp>
      <p:pic>
        <p:nvPicPr>
          <p:cNvPr id="11" name="Picture 10" descr="A screenshot of a computer&#10;&#10;AI-generated content may be incorrect.">
            <a:extLst>
              <a:ext uri="{FF2B5EF4-FFF2-40B4-BE49-F238E27FC236}">
                <a16:creationId xmlns:a16="http://schemas.microsoft.com/office/drawing/2014/main" id="{8B37AE0A-91BA-7D04-797A-A43F5CB13F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98423" y="556633"/>
            <a:ext cx="12291153" cy="9494177"/>
          </a:xfrm>
          <a:prstGeom prst="rect">
            <a:avLst/>
          </a:prstGeom>
        </p:spPr>
      </p:pic>
    </p:spTree>
    <p:extLst>
      <p:ext uri="{BB962C8B-B14F-4D97-AF65-F5344CB8AC3E}">
        <p14:creationId xmlns:p14="http://schemas.microsoft.com/office/powerpoint/2010/main" val="2244620215"/>
      </p:ext>
    </p:extLst>
  </p:cSld>
  <p:clrMapOvr>
    <a:masterClrMapping/>
  </p:clrMapOvr>
  <p:transition spd="slow">
    <p:cove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TotalTime>
  <Words>2363</Words>
  <Application>Microsoft Macintosh PowerPoint</Application>
  <PresentationFormat>Custom</PresentationFormat>
  <Paragraphs>136</Paragraphs>
  <Slides>12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SimHei</vt:lpstr>
      <vt:lpstr>Calibri</vt:lpstr>
      <vt:lpstr>Nunito</vt:lpstr>
      <vt:lpstr>Effra 2</vt:lpstr>
      <vt:lpstr>Segoe UI</vt:lpstr>
      <vt:lpstr>Effra 1</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2024 Region Conference Template</dc:title>
  <cp:lastModifiedBy>Zoe Wainer</cp:lastModifiedBy>
  <cp:revision>5</cp:revision>
  <dcterms:created xsi:type="dcterms:W3CDTF">2006-08-16T00:00:00Z</dcterms:created>
  <dcterms:modified xsi:type="dcterms:W3CDTF">2025-03-10T14:02:50Z</dcterms:modified>
  <dc:identifier>DAF4xHWVG_U</dc:identifier>
</cp:coreProperties>
</file>