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4"/>
  </p:notesMasterIdLst>
  <p:sldIdLst>
    <p:sldId id="256" r:id="rId2"/>
    <p:sldId id="259" r:id="rId3"/>
    <p:sldId id="261" r:id="rId4"/>
    <p:sldId id="265" r:id="rId5"/>
    <p:sldId id="262" r:id="rId6"/>
    <p:sldId id="268" r:id="rId7"/>
    <p:sldId id="260" r:id="rId8"/>
    <p:sldId id="269" r:id="rId9"/>
    <p:sldId id="270" r:id="rId10"/>
    <p:sldId id="271" r:id="rId11"/>
    <p:sldId id="257" r:id="rId12"/>
    <p:sldId id="272" r:id="rId13"/>
  </p:sldIdLst>
  <p:sldSz cx="18288000" cy="10287000"/>
  <p:notesSz cx="6858000" cy="9144000"/>
  <p:embeddedFontLst>
    <p:embeddedFont>
      <p:font typeface="Effra 1" panose="020B0803020203020204" pitchFamily="34" charset="77"/>
      <p:regular r:id="rId15"/>
      <p:bold r:id="rId16"/>
    </p:embeddedFont>
    <p:embeddedFont>
      <p:font typeface="Effra 2" panose="020B0603020203020204" pitchFamily="34" charset="77"/>
      <p:regular r:id="rId17"/>
    </p:embeddedFont>
    <p:embeddedFont>
      <p:font typeface="Nunito" pitchFamily="2" charset="77"/>
      <p:regular r:id="rId18"/>
      <p:bold r:id="rId19"/>
      <p:italic r:id="rId20"/>
      <p:boldItalic r:id="rId21"/>
    </p:embeddedFont>
    <p:embeddedFont>
      <p:font typeface="Segoe UI" panose="020B0502040204020203"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374"/>
    <a:srgbClr val="CECC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352463-FBF7-FD41-BAE9-98BDD4EE2AA2}" v="3" dt="2025-02-28T15:26:01.159"/>
    <p1510:client id="{EAA2C5E1-8208-48B7-B8D0-68EC483CFB7A}" v="1" dt="2025-02-28T20:11:18.6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2808" autoAdjust="0"/>
  </p:normalViewPr>
  <p:slideViewPr>
    <p:cSldViewPr snapToGrid="0">
      <p:cViewPr varScale="1">
        <p:scale>
          <a:sx n="60" d="100"/>
          <a:sy n="60" d="100"/>
        </p:scale>
        <p:origin x="1944" y="184"/>
      </p:cViewPr>
      <p:guideLst>
        <p:guide orient="horz" pos="2160"/>
        <p:guide pos="2880"/>
      </p:guideLst>
    </p:cSldViewPr>
  </p:slideViewPr>
  <p:notesTextViewPr>
    <p:cViewPr>
      <p:scale>
        <a:sx n="1" d="1"/>
        <a:sy n="1" d="1"/>
      </p:scale>
      <p:origin x="0" y="0"/>
    </p:cViewPr>
  </p:notesTextViewPr>
  <p:notesViewPr>
    <p:cSldViewPr snapToGrid="0">
      <p:cViewPr varScale="1">
        <p:scale>
          <a:sx n="62" d="100"/>
          <a:sy n="62" d="100"/>
        </p:scale>
        <p:origin x="3163" y="-12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8DF2D-7F92-2A4E-B13A-DA9D502057DA}" type="datetimeFigureOut">
              <a:rPr lang="en-US" smtClean="0"/>
              <a:t>3/10/25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1108A7-A47F-CD43-94C8-4F2460747BCD}" type="slidenum">
              <a:rPr lang="en-US" smtClean="0"/>
              <a:t>‹#›</a:t>
            </a:fld>
            <a:endParaRPr lang="en-US"/>
          </a:p>
        </p:txBody>
      </p:sp>
    </p:spTree>
    <p:extLst>
      <p:ext uri="{BB962C8B-B14F-4D97-AF65-F5344CB8AC3E}">
        <p14:creationId xmlns:p14="http://schemas.microsoft.com/office/powerpoint/2010/main" val="2198798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ja" sz="1800" b="0" i="0" u="none" baseline="0" dirty="0">
                <a:solidFill>
                  <a:srgbClr val="434343"/>
                </a:solidFill>
                <a:effectLst/>
                <a:latin typeface="Nunito" pitchFamily="2" charset="77"/>
                <a:ea typeface="Nunito" pitchFamily="2" charset="77"/>
                <a:cs typeface="Nunito" pitchFamily="2" charset="77"/>
              </a:rPr>
              <a:t>   </a:t>
            </a:r>
            <a:endParaRPr lang="ja" sz="2800" b="0" i="0" dirty="0">
              <a:solidFill>
                <a:srgbClr val="000000"/>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pPr algn="l" rtl="0"/>
            <a:fld id="{F71108A7-A47F-CD43-94C8-4F2460747BCD}" type="slidenum">
              <a:rPr/>
              <a:t>1</a:t>
            </a:fld>
            <a:endParaRPr lang="ja"/>
          </a:p>
        </p:txBody>
      </p:sp>
    </p:spTree>
    <p:extLst>
      <p:ext uri="{BB962C8B-B14F-4D97-AF65-F5344CB8AC3E}">
        <p14:creationId xmlns:p14="http://schemas.microsoft.com/office/powerpoint/2010/main" val="282638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spcBef>
                <a:spcPts val="0"/>
              </a:spcBef>
              <a:spcAft>
                <a:spcPts val="0"/>
              </a:spcAft>
            </a:pPr>
            <a:endParaRPr lang="ja" sz="1800" b="0" i="0" u="none" strike="noStrike" dirty="0">
              <a:solidFill>
                <a:srgbClr val="434343"/>
              </a:solidFill>
              <a:effectLst/>
              <a:latin typeface="Nunito"/>
            </a:endParaRPr>
          </a:p>
          <a:p>
            <a:pPr algn="l" rtl="0"/>
            <a:r>
              <a:rPr lang="ja" b="0" i="0" u="none" baseline="0" dirty="0"/>
              <a:t>ソロプチミスト会員の皆様にご挨拶申し上げます。 </a:t>
            </a:r>
          </a:p>
          <a:p>
            <a:pPr algn="l" rtl="0"/>
            <a:r>
              <a:rPr lang="ja" b="0" i="0" u="none" baseline="0" dirty="0"/>
              <a:t> </a:t>
            </a:r>
            <a:endParaRPr lang="ja" dirty="0">
              <a:ea typeface="Calibri"/>
              <a:cs typeface="Calibri"/>
            </a:endParaRPr>
          </a:p>
          <a:p>
            <a:pPr algn="l" rtl="0"/>
            <a:r>
              <a:rPr lang="ja" b="0" i="0" u="none" baseline="0" dirty="0"/>
              <a:t>本日は、お忙しい中、お集まりいただき誠にありがとうございます。ソロプチミストのコミュニティを変革し、女性と女児のエンパワーメントを実現するための3つの重要な行動について、この場で皆様にお話しできることを光栄に思っております。その3つとは、「変化を受け入れること」、「成功を祝すこと」、そして「包括的なクラブ体験を創出すること」です。 </a:t>
            </a:r>
            <a:endParaRPr lang="ja" dirty="0">
              <a:ea typeface="Calibri"/>
              <a:cs typeface="Calibri"/>
            </a:endParaRPr>
          </a:p>
          <a:p>
            <a:pPr algn="l" rtl="0"/>
            <a:br>
              <a:rPr lang="ja" dirty="0">
                <a:cs typeface="+mn-lt"/>
              </a:rPr>
            </a:br>
            <a:br>
              <a:rPr lang="ja" dirty="0">
                <a:cs typeface="+mn-lt"/>
              </a:rPr>
            </a:br>
            <a:endParaRPr lang="ja" dirty="0">
              <a:ea typeface="Calibri"/>
              <a:cs typeface="Calibri"/>
            </a:endParaRPr>
          </a:p>
        </p:txBody>
      </p:sp>
      <p:sp>
        <p:nvSpPr>
          <p:cNvPr id="4" name="Slide Number Placeholder 3"/>
          <p:cNvSpPr>
            <a:spLocks noGrp="1"/>
          </p:cNvSpPr>
          <p:nvPr>
            <p:ph type="sldNum" sz="quarter" idx="5"/>
          </p:nvPr>
        </p:nvSpPr>
        <p:spPr/>
        <p:txBody>
          <a:bodyPr/>
          <a:lstStyle/>
          <a:p>
            <a:pPr algn="l" rtl="0"/>
            <a:fld id="{F71108A7-A47F-CD43-94C8-4F2460747BCD}" type="slidenum">
              <a:rPr/>
              <a:t>2</a:t>
            </a:fld>
            <a:endParaRPr lang="ja"/>
          </a:p>
        </p:txBody>
      </p:sp>
    </p:spTree>
    <p:extLst>
      <p:ext uri="{BB962C8B-B14F-4D97-AF65-F5344CB8AC3E}">
        <p14:creationId xmlns:p14="http://schemas.microsoft.com/office/powerpoint/2010/main" val="2364724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solidFill>
                  <a:srgbClr val="434343"/>
                </a:solidFill>
              </a:rPr>
              <a:t>本題に入る前に、皆様にお尋ねします。変化を受け入れることが成長には不可欠であると感じる方はどのくらいいらっしゃいますか？挙手をお願いいたします。</a:t>
            </a:r>
            <a:endParaRPr lang="ja"/>
          </a:p>
          <a:p>
            <a:pPr algn="l" rtl="0"/>
            <a:r>
              <a:rPr lang="ja" b="0" i="0" u="none" baseline="0">
                <a:solidFill>
                  <a:srgbClr val="434343"/>
                </a:solidFill>
              </a:rPr>
              <a:t> </a:t>
            </a:r>
            <a:endParaRPr lang="ja"/>
          </a:p>
          <a:p>
            <a:pPr algn="l" rtl="0"/>
            <a:r>
              <a:rPr lang="ja" b="0" i="0" u="none" baseline="0">
                <a:solidFill>
                  <a:srgbClr val="434343"/>
                </a:solidFill>
              </a:rPr>
              <a:t>[反応を待つ]</a:t>
            </a:r>
            <a:endParaRPr lang="ja"/>
          </a:p>
          <a:p>
            <a:pPr algn="l" rtl="0"/>
            <a:r>
              <a:rPr lang="ja" b="0" i="0" u="none" baseline="0">
                <a:solidFill>
                  <a:srgbClr val="434343"/>
                </a:solidFill>
              </a:rPr>
              <a:t> </a:t>
            </a:r>
            <a:endParaRPr lang="ja"/>
          </a:p>
          <a:p>
            <a:pPr algn="l" rtl="0"/>
            <a:r>
              <a:rPr lang="ja" b="0" i="0" u="none" baseline="0">
                <a:solidFill>
                  <a:srgbClr val="434343"/>
                </a:solidFill>
              </a:rPr>
              <a:t>ありがとうございます。私は理事会役員としての務めを通して、変化を受け入れることがどれほど重要なのかを痛感してきました。この世界には、女性と女児の前進を妨げる障害が依然として存在しています。だからこそ、当団体の理事会では様々なご意見やお考えに耳を傾けています。こうした多様性は、変化の受容のみならず、戦略的なビジョンの強化にも繋がる当団体の文化を育む力となります。</a:t>
            </a:r>
            <a:endParaRPr lang="ja"/>
          </a:p>
          <a:p>
            <a:pPr algn="l" rtl="0"/>
            <a:endParaRPr lang="ja" sz="1800" b="0" i="0">
              <a:solidFill>
                <a:srgbClr val="434343"/>
              </a:solidFill>
              <a:effectLst/>
              <a:latin typeface="Nunito"/>
            </a:endParaRPr>
          </a:p>
        </p:txBody>
      </p:sp>
      <p:sp>
        <p:nvSpPr>
          <p:cNvPr id="4" name="Slide Number Placeholder 3"/>
          <p:cNvSpPr>
            <a:spLocks noGrp="1"/>
          </p:cNvSpPr>
          <p:nvPr>
            <p:ph type="sldNum" sz="quarter" idx="5"/>
          </p:nvPr>
        </p:nvSpPr>
        <p:spPr/>
        <p:txBody>
          <a:bodyPr/>
          <a:lstStyle/>
          <a:p>
            <a:pPr algn="l" rtl="0"/>
            <a:fld id="{F71108A7-A47F-CD43-94C8-4F2460747BCD}" type="slidenum">
              <a:rPr/>
              <a:t>3</a:t>
            </a:fld>
            <a:endParaRPr lang="ja"/>
          </a:p>
        </p:txBody>
      </p:sp>
    </p:spTree>
    <p:extLst>
      <p:ext uri="{BB962C8B-B14F-4D97-AF65-F5344CB8AC3E}">
        <p14:creationId xmlns:p14="http://schemas.microsoft.com/office/powerpoint/2010/main" val="5950842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solidFill>
                  <a:srgbClr val="434343"/>
                </a:solidFill>
              </a:rPr>
              <a:t>正直なところ、「変化」という言葉を聞いて及び腰になる方もいらっしゃるのではないでしょうか。「変化」に向き合うことは、自分にとって居心地の良い場所、いわゆる「コンフォートゾーン」から一歩踏み出すことを意味するからです。その一方で、「変化」は成長に繋がる新たな機会の扉を開く鍵ともなります。より多くの女性と女児のエンパワーメント実現に向けた施策に取り組む中で、私たちは心を開いて変化を受け入れる必要があります。つまり、ソロプチミストのプログラムやポリシー、働き方を、進化し続けるニーズに適応させる必要があるということです。</a:t>
            </a:r>
            <a:endParaRPr lang="ja"/>
          </a:p>
          <a:p>
            <a:pPr algn="l" rtl="0">
              <a:spcBef>
                <a:spcPts val="0"/>
              </a:spcBef>
              <a:spcAft>
                <a:spcPts val="0"/>
              </a:spcAft>
            </a:pPr>
            <a:endParaRPr lang="ja" sz="1800">
              <a:solidFill>
                <a:srgbClr val="434343"/>
              </a:solidFill>
              <a:latin typeface="Nunito"/>
            </a:endParaRPr>
          </a:p>
        </p:txBody>
      </p:sp>
      <p:sp>
        <p:nvSpPr>
          <p:cNvPr id="4" name="Slide Number Placeholder 3"/>
          <p:cNvSpPr>
            <a:spLocks noGrp="1"/>
          </p:cNvSpPr>
          <p:nvPr>
            <p:ph type="sldNum" sz="quarter" idx="5"/>
          </p:nvPr>
        </p:nvSpPr>
        <p:spPr/>
        <p:txBody>
          <a:bodyPr/>
          <a:lstStyle/>
          <a:p>
            <a:pPr algn="l" rtl="0"/>
            <a:fld id="{F71108A7-A47F-CD43-94C8-4F2460747BCD}" type="slidenum">
              <a:rPr/>
              <a:t>4</a:t>
            </a:fld>
            <a:endParaRPr lang="ja"/>
          </a:p>
        </p:txBody>
      </p:sp>
    </p:spTree>
    <p:extLst>
      <p:ext uri="{BB962C8B-B14F-4D97-AF65-F5344CB8AC3E}">
        <p14:creationId xmlns:p14="http://schemas.microsoft.com/office/powerpoint/2010/main" val="1331263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技術の急速な進歩や経済状況の変化に加え、女性と女児が現在直面している様々な課題について検討する必要があります。変化を受け入れることで、当団体の取り組みにおいてイノベーションを促進すると同時に、ミッションから逸脱することなく効果的な活動を徹底できます。</a:t>
            </a:r>
          </a:p>
          <a:p>
            <a:endParaRPr lang="ja"/>
          </a:p>
          <a:p>
            <a:pPr algn="l" rtl="0"/>
            <a:r>
              <a:rPr lang="ja" b="0" i="0" u="none" baseline="0"/>
              <a:t>恐れることなく、大きな期待を胸に、変化への一歩を踏み出しましょう。</a:t>
            </a:r>
            <a:endParaRPr lang="ja">
              <a:ea typeface="Calibri"/>
              <a:cs typeface="Calibri"/>
            </a:endParaRPr>
          </a:p>
          <a:p>
            <a:endParaRPr lang="ja"/>
          </a:p>
          <a:p>
            <a:pPr algn="l" rtl="0"/>
            <a:r>
              <a:rPr lang="ja" b="1" i="0" u="none" baseline="0"/>
              <a:t>[任意：ソロプチミストやクラブと共に新たな機会を創出したご自身の体験を例として共有してください]</a:t>
            </a:r>
            <a:endParaRPr lang="ja"/>
          </a:p>
          <a:p>
            <a:pPr algn="l" rtl="0"/>
            <a:r>
              <a:rPr lang="ja" b="0" i="0" u="none" baseline="0"/>
              <a:t> </a:t>
            </a:r>
            <a:endParaRPr lang="ja">
              <a:ea typeface="Calibri"/>
              <a:cs typeface="Calibri"/>
            </a:endParaRPr>
          </a:p>
          <a:p>
            <a:endParaRPr lang="ja">
              <a:ea typeface="Calibri"/>
              <a:cs typeface="Calibri"/>
            </a:endParaRPr>
          </a:p>
        </p:txBody>
      </p:sp>
      <p:sp>
        <p:nvSpPr>
          <p:cNvPr id="4" name="Slide Number Placeholder 3"/>
          <p:cNvSpPr>
            <a:spLocks noGrp="1"/>
          </p:cNvSpPr>
          <p:nvPr>
            <p:ph type="sldNum" sz="quarter" idx="5"/>
          </p:nvPr>
        </p:nvSpPr>
        <p:spPr/>
        <p:txBody>
          <a:bodyPr/>
          <a:lstStyle/>
          <a:p>
            <a:pPr algn="l" rtl="0"/>
            <a:fld id="{F71108A7-A47F-CD43-94C8-4F2460747BCD}" type="slidenum">
              <a:rPr/>
              <a:t>5</a:t>
            </a:fld>
            <a:endParaRPr lang="ja"/>
          </a:p>
        </p:txBody>
      </p:sp>
    </p:spTree>
    <p:extLst>
      <p:ext uri="{BB962C8B-B14F-4D97-AF65-F5344CB8AC3E}">
        <p14:creationId xmlns:p14="http://schemas.microsoft.com/office/powerpoint/2010/main" val="29407853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変化を受け入れるにあたり、大小を問わず、あらゆる成功を祝うこともまた重要となります。一つひとつの成果が、前に進むための重要な一歩となります。また、それらの成果は、会員の皆様の懸命な努力と取り組みの賜物でもあります。</a:t>
            </a:r>
          </a:p>
          <a:p>
            <a:pPr algn="l" rtl="0"/>
            <a:r>
              <a:rPr lang="ja" b="0" i="0" u="none" baseline="0"/>
              <a:t> </a:t>
            </a:r>
            <a:endParaRPr lang="ja">
              <a:ea typeface="Calibri"/>
              <a:cs typeface="Calibri"/>
            </a:endParaRPr>
          </a:p>
          <a:p>
            <a:pPr algn="l" rtl="0"/>
            <a:r>
              <a:rPr lang="ja" b="0" i="0" u="none" baseline="0"/>
              <a:t>本日は、嬉しいニュースがたくさんあります。昨年度、当団体ではドリーム・プログラムを通して約2万6000人の女性と女児を支援し、300万ドル以上の賞金を支給しました。</a:t>
            </a:r>
          </a:p>
          <a:p>
            <a:pPr algn="l" rtl="0"/>
            <a:r>
              <a:rPr lang="ja" b="0" i="0" u="none" baseline="0"/>
              <a:t> </a:t>
            </a:r>
            <a:endParaRPr lang="ja">
              <a:ea typeface="Calibri"/>
              <a:cs typeface="Calibri"/>
            </a:endParaRPr>
          </a:p>
          <a:p>
            <a:pPr algn="l" rtl="0"/>
            <a:r>
              <a:rPr lang="ja" b="0" i="0" u="none" baseline="0"/>
              <a:t>それだけではありません。私たちはさらに750名以上の新規会員を迎え、なんと合計4万時間にも相当するボランティア活動を共に行いました。</a:t>
            </a:r>
          </a:p>
          <a:p>
            <a:pPr algn="l" rtl="0"/>
            <a:r>
              <a:rPr lang="ja" b="1" i="0" u="none" baseline="0"/>
              <a:t>[任意：クラブでの個人的な成功事例を共有してください]</a:t>
            </a:r>
            <a:endParaRPr lang="ja"/>
          </a:p>
          <a:p>
            <a:endParaRPr lang="ja">
              <a:ea typeface="Calibri"/>
              <a:cs typeface="Calibri"/>
            </a:endParaRPr>
          </a:p>
        </p:txBody>
      </p:sp>
      <p:sp>
        <p:nvSpPr>
          <p:cNvPr id="4" name="Slide Number Placeholder 3"/>
          <p:cNvSpPr>
            <a:spLocks noGrp="1"/>
          </p:cNvSpPr>
          <p:nvPr>
            <p:ph type="sldNum" sz="quarter" idx="5"/>
          </p:nvPr>
        </p:nvSpPr>
        <p:spPr/>
        <p:txBody>
          <a:bodyPr/>
          <a:lstStyle/>
          <a:p>
            <a:pPr algn="l" rtl="0"/>
            <a:fld id="{F71108A7-A47F-CD43-94C8-4F2460747BCD}" type="slidenum">
              <a:rPr/>
              <a:t>6</a:t>
            </a:fld>
            <a:endParaRPr lang="ja"/>
          </a:p>
        </p:txBody>
      </p:sp>
    </p:spTree>
    <p:extLst>
      <p:ext uri="{BB962C8B-B14F-4D97-AF65-F5344CB8AC3E}">
        <p14:creationId xmlns:p14="http://schemas.microsoft.com/office/powerpoint/2010/main" val="16575430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こういった成果は、私たち全員の努力の賜物であり、団体としての影響力を反映するものでもあります。ここで、共に歩んできた道を振り返り、これまでの成果を称えましょう。</a:t>
            </a:r>
          </a:p>
          <a:p>
            <a:pPr algn="l" rtl="0"/>
            <a:r>
              <a:rPr lang="ja" b="0" i="0" u="none" baseline="0"/>
              <a:t> </a:t>
            </a:r>
            <a:endParaRPr lang="ja">
              <a:ea typeface="Calibri"/>
              <a:cs typeface="Calibri"/>
            </a:endParaRPr>
          </a:p>
          <a:p>
            <a:pPr algn="l" rtl="0"/>
            <a:r>
              <a:rPr lang="ja" b="0" i="0" u="none" baseline="0"/>
              <a:t>私たち一人ひとりの努力に、拍手を送りましょう！</a:t>
            </a:r>
            <a:endParaRPr lang="ja"/>
          </a:p>
          <a:p>
            <a:pPr algn="l" rtl="0"/>
            <a:r>
              <a:rPr lang="ja" b="0" i="0" u="none" baseline="0"/>
              <a:t> </a:t>
            </a:r>
            <a:endParaRPr lang="ja"/>
          </a:p>
          <a:p>
            <a:pPr algn="l" rtl="0"/>
            <a:r>
              <a:rPr lang="ja" b="1" i="0" u="none" baseline="0"/>
              <a:t>[拍手を待つ]</a:t>
            </a:r>
            <a:endParaRPr lang="ja"/>
          </a:p>
          <a:p>
            <a:pPr algn="l" rtl="0"/>
            <a:r>
              <a:rPr lang="ja" b="0" i="0" u="none" baseline="0"/>
              <a:t> </a:t>
            </a:r>
            <a:endParaRPr lang="ja">
              <a:ea typeface="Calibri"/>
              <a:cs typeface="Calibri"/>
            </a:endParaRPr>
          </a:p>
          <a:p>
            <a:pPr algn="l" rtl="0"/>
            <a:r>
              <a:rPr lang="ja" b="0" i="0" u="none" baseline="0"/>
              <a:t>ありがとうございます。皆様の懸命な努力と献身的なご活動なくしては、当団体のミッションを実現することはできません。</a:t>
            </a:r>
            <a:endParaRPr lang="ja">
              <a:ea typeface="Calibri"/>
              <a:cs typeface="Calibri"/>
            </a:endParaRPr>
          </a:p>
          <a:p>
            <a:endParaRPr lang="ja"/>
          </a:p>
          <a:p>
            <a:pPr algn="l" rtl="0"/>
            <a:r>
              <a:rPr lang="ja" b="0" i="0" u="none" baseline="0"/>
              <a:t>このように一つひとつの成果をお祝いすることにより、全員が前向きに意欲を持って活動に取り組む文化を築くことができます。私たちが自分たち自身の成功を称えることで、目標の実現に向かって努力する他の人々を鼓舞することができるのです。ワークショップの成功、相性の良い指導者とのマッチング、賞金の獲得など、どんな成功もお祝いに値します。体験談を共有し、互いに士気を高め合い、当団体のクラブの枠を超えて広がるエンパワーメントの波及効果を生み出しましょう。</a:t>
            </a:r>
            <a:endParaRPr lang="ja">
              <a:ea typeface="Calibri"/>
              <a:cs typeface="Calibri"/>
            </a:endParaRPr>
          </a:p>
          <a:p>
            <a:endParaRPr lang="ja">
              <a:ea typeface="Calibri"/>
              <a:cs typeface="Calibri"/>
            </a:endParaRPr>
          </a:p>
        </p:txBody>
      </p:sp>
      <p:sp>
        <p:nvSpPr>
          <p:cNvPr id="4" name="Slide Number Placeholder 3"/>
          <p:cNvSpPr>
            <a:spLocks noGrp="1"/>
          </p:cNvSpPr>
          <p:nvPr>
            <p:ph type="sldNum" sz="quarter" idx="5"/>
          </p:nvPr>
        </p:nvSpPr>
        <p:spPr/>
        <p:txBody>
          <a:bodyPr/>
          <a:lstStyle/>
          <a:p>
            <a:pPr algn="l" rtl="0"/>
            <a:fld id="{F71108A7-A47F-CD43-94C8-4F2460747BCD}" type="slidenum">
              <a:rPr/>
              <a:t>7</a:t>
            </a:fld>
            <a:endParaRPr lang="ja"/>
          </a:p>
        </p:txBody>
      </p:sp>
    </p:spTree>
    <p:extLst>
      <p:ext uri="{BB962C8B-B14F-4D97-AF65-F5344CB8AC3E}">
        <p14:creationId xmlns:p14="http://schemas.microsoft.com/office/powerpoint/2010/main" val="30768916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3AB22-AD08-7200-5CA5-5D8B5477E6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A144C9-85E2-AC18-08CC-DDBF583B4F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64D065-8838-A157-9B13-38A72D10E3CD}"/>
              </a:ext>
            </a:extLst>
          </p:cNvPr>
          <p:cNvSpPr>
            <a:spLocks noGrp="1"/>
          </p:cNvSpPr>
          <p:nvPr>
            <p:ph type="body" idx="1"/>
          </p:nvPr>
        </p:nvSpPr>
        <p:spPr/>
        <p:txBody>
          <a:bodyPr/>
          <a:lstStyle/>
          <a:p>
            <a:pPr algn="l" rtl="0"/>
            <a:r>
              <a:rPr lang="ja" b="0" i="0" u="none" baseline="0"/>
              <a:t>最後に、何よりも重要なことをお伝えいたします。私たちは、包括的なクラブ体験を創出するために全力を注がなければなりません。包括的な環境とは、会員の皆様が、評価されている、意見を聞いてもらえている、貢献する機会を与えられていると感じることのできる環境です。 </a:t>
            </a:r>
          </a:p>
          <a:p>
            <a:pPr algn="l" rtl="0"/>
            <a:r>
              <a:rPr lang="ja" b="0" i="0" u="none" baseline="0"/>
              <a:t> </a:t>
            </a:r>
            <a:endParaRPr lang="ja">
              <a:ea typeface="Calibri"/>
              <a:cs typeface="Calibri"/>
            </a:endParaRPr>
          </a:p>
          <a:p>
            <a:pPr algn="l" rtl="0"/>
            <a:r>
              <a:rPr lang="ja" b="0" i="0" u="none" baseline="0"/>
              <a:t>皆様にお尋ねします。当団体のクラブには、どのような方も温かく迎え入れられるべきであると考えている方はどのくらいいらっしゃいますか？挙手をお願いいたします。</a:t>
            </a:r>
          </a:p>
          <a:p>
            <a:pPr algn="l" rtl="0"/>
            <a:r>
              <a:rPr lang="ja" b="0" i="0" u="none" baseline="0"/>
              <a:t> </a:t>
            </a:r>
            <a:endParaRPr lang="ja">
              <a:ea typeface="Calibri"/>
              <a:cs typeface="Calibri"/>
            </a:endParaRPr>
          </a:p>
          <a:p>
            <a:pPr algn="l" rtl="0"/>
            <a:r>
              <a:rPr lang="ja" b="1" i="0" u="none" baseline="0"/>
              <a:t>[反応を待つ]</a:t>
            </a:r>
            <a:endParaRPr lang="ja"/>
          </a:p>
          <a:p>
            <a:pPr algn="l" rtl="0"/>
            <a:r>
              <a:rPr lang="ja" b="0" i="0" u="none" baseline="0"/>
              <a:t> </a:t>
            </a:r>
            <a:endParaRPr lang="ja">
              <a:ea typeface="Calibri"/>
              <a:cs typeface="Calibri"/>
            </a:endParaRPr>
          </a:p>
          <a:p>
            <a:pPr algn="l" rtl="0"/>
            <a:r>
              <a:rPr lang="ja" b="0" i="0" u="none" baseline="0"/>
              <a:t>これは嬉しいですね！たくさんの方に挙手いただきました。では、もう少し詳しくお話ししていきます。</a:t>
            </a:r>
            <a:endParaRPr lang="ja">
              <a:ea typeface="Calibri"/>
              <a:cs typeface="Calibri"/>
            </a:endParaRPr>
          </a:p>
          <a:p>
            <a:pPr algn="l" rtl="0"/>
            <a:r>
              <a:rPr lang="ja" b="0" i="0" u="none" baseline="0"/>
              <a:t> </a:t>
            </a:r>
            <a:endParaRPr lang="ja">
              <a:ea typeface="Calibri"/>
              <a:cs typeface="Calibri"/>
            </a:endParaRPr>
          </a:p>
          <a:p>
            <a:pPr algn="l" rtl="0"/>
            <a:r>
              <a:rPr lang="ja" b="0" i="0" u="none" baseline="0"/>
              <a:t>「包括」とは、信条や意見、生い立ちや経歴にかかわらず、あらゆる人々が尊重されていると感じられる環境を作ることを意味します。包括性を育むということは、クラブの文化を強化するだけでなく、さらに革新的なアイデアにつながる可能性のある多様な見解を奨励することでもあります。</a:t>
            </a:r>
            <a:endParaRPr lang="ja">
              <a:ea typeface="Calibri"/>
              <a:cs typeface="Calibri"/>
            </a:endParaRPr>
          </a:p>
          <a:p>
            <a:pPr algn="l" rtl="0">
              <a:spcBef>
                <a:spcPts val="0"/>
              </a:spcBef>
              <a:spcAft>
                <a:spcPts val="0"/>
              </a:spcAft>
            </a:pPr>
            <a:endParaRPr lang="ja">
              <a:ea typeface="Calibri"/>
              <a:cs typeface="Calibri"/>
            </a:endParaRPr>
          </a:p>
        </p:txBody>
      </p:sp>
      <p:sp>
        <p:nvSpPr>
          <p:cNvPr id="4" name="Slide Number Placeholder 3">
            <a:extLst>
              <a:ext uri="{FF2B5EF4-FFF2-40B4-BE49-F238E27FC236}">
                <a16:creationId xmlns:a16="http://schemas.microsoft.com/office/drawing/2014/main" id="{F0E233D3-411A-D364-4504-BCD12F91C3EC}"/>
              </a:ext>
            </a:extLst>
          </p:cNvPr>
          <p:cNvSpPr>
            <a:spLocks noGrp="1"/>
          </p:cNvSpPr>
          <p:nvPr>
            <p:ph type="sldNum" sz="quarter" idx="5"/>
          </p:nvPr>
        </p:nvSpPr>
        <p:spPr/>
        <p:txBody>
          <a:bodyPr/>
          <a:lstStyle/>
          <a:p>
            <a:pPr algn="l" rtl="0"/>
            <a:fld id="{F71108A7-A47F-CD43-94C8-4F2460747BCD}" type="slidenum">
              <a:rPr/>
              <a:t>8</a:t>
            </a:fld>
            <a:endParaRPr lang="ja"/>
          </a:p>
        </p:txBody>
      </p:sp>
    </p:spTree>
    <p:extLst>
      <p:ext uri="{BB962C8B-B14F-4D97-AF65-F5344CB8AC3E}">
        <p14:creationId xmlns:p14="http://schemas.microsoft.com/office/powerpoint/2010/main" val="649784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AE31E-8818-7943-82C2-12C1481DE8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12B64E-A08F-0484-3C21-4A476CFB97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6E3148-D830-8F25-5644-64BA126849B8}"/>
              </a:ext>
            </a:extLst>
          </p:cNvPr>
          <p:cNvSpPr>
            <a:spLocks noGrp="1"/>
          </p:cNvSpPr>
          <p:nvPr>
            <p:ph type="body" idx="1"/>
          </p:nvPr>
        </p:nvSpPr>
        <p:spPr/>
        <p:txBody>
          <a:bodyPr/>
          <a:lstStyle/>
          <a:p>
            <a:pPr algn="l" rtl="0"/>
            <a:r>
              <a:rPr lang="ja" b="0" i="0" u="none" baseline="0"/>
              <a:t>では、クラブの環境において、自分が除外されていると感じたことがある方、誰かが不公平に扱われているのを目にしたことがある方は、どのくらいいらっしゃいますか？挙手をお願いいたします。</a:t>
            </a:r>
          </a:p>
          <a:p>
            <a:pPr algn="l" rtl="0"/>
            <a:r>
              <a:rPr lang="ja" b="0" i="0" u="none" baseline="0"/>
              <a:t> </a:t>
            </a:r>
            <a:endParaRPr lang="ja">
              <a:ea typeface="Calibri"/>
              <a:cs typeface="Calibri"/>
            </a:endParaRPr>
          </a:p>
          <a:p>
            <a:pPr algn="l" rtl="0"/>
            <a:r>
              <a:rPr lang="ja" b="1" i="0" u="none" baseline="0"/>
              <a:t>[反応を待つ]</a:t>
            </a:r>
            <a:endParaRPr lang="ja"/>
          </a:p>
          <a:p>
            <a:pPr algn="l" rtl="0"/>
            <a:r>
              <a:rPr lang="ja" b="0" i="0" u="none" baseline="0"/>
              <a:t> </a:t>
            </a:r>
            <a:endParaRPr lang="ja">
              <a:ea typeface="Calibri"/>
              <a:cs typeface="Calibri"/>
            </a:endParaRPr>
          </a:p>
          <a:p>
            <a:pPr algn="l" rtl="0"/>
            <a:r>
              <a:rPr lang="ja" b="0" i="0" u="none" baseline="0"/>
              <a:t>正直に手を挙げていただきありがとうございます。実際にこういった体験をされている方がいることを認識することはとても重要です。このように認識することで、自分たちの行動がいかに重要であるかを改めて自覚できるのです。</a:t>
            </a:r>
            <a:endParaRPr lang="ja">
              <a:ea typeface="Calibri"/>
              <a:cs typeface="Calibri"/>
            </a:endParaRPr>
          </a:p>
          <a:p>
            <a:pPr algn="l" rtl="0"/>
            <a:r>
              <a:rPr lang="ja" b="0" i="0" u="none" baseline="0"/>
              <a:t> </a:t>
            </a:r>
            <a:endParaRPr lang="ja">
              <a:ea typeface="Calibri"/>
              <a:cs typeface="Calibri"/>
            </a:endParaRPr>
          </a:p>
          <a:p>
            <a:pPr algn="l" rtl="0"/>
            <a:r>
              <a:rPr lang="ja" b="0" i="0" u="none" baseline="0"/>
              <a:t>包括性は、単なる目標ではありません。実際に行動に移すことに意味があります。ソロプチミストとして、私たちは、誰もが安心でき、自身の意見を共有できる文化を育む必要があります。そうすることで、私たち全員の英知や影響力が織り込まれた豊かな体験の集合体を創り出すことができるのです。</a:t>
            </a:r>
            <a:endParaRPr lang="ja">
              <a:ea typeface="Calibri"/>
              <a:cs typeface="Calibri"/>
            </a:endParaRPr>
          </a:p>
          <a:p>
            <a:endParaRPr lang="ja">
              <a:ea typeface="Calibri"/>
              <a:cs typeface="Calibri"/>
            </a:endParaRPr>
          </a:p>
        </p:txBody>
      </p:sp>
      <p:sp>
        <p:nvSpPr>
          <p:cNvPr id="4" name="Slide Number Placeholder 3">
            <a:extLst>
              <a:ext uri="{FF2B5EF4-FFF2-40B4-BE49-F238E27FC236}">
                <a16:creationId xmlns:a16="http://schemas.microsoft.com/office/drawing/2014/main" id="{33B82A20-E36E-F62B-48BD-98ACBD225AFB}"/>
              </a:ext>
            </a:extLst>
          </p:cNvPr>
          <p:cNvSpPr>
            <a:spLocks noGrp="1"/>
          </p:cNvSpPr>
          <p:nvPr>
            <p:ph type="sldNum" sz="quarter" idx="5"/>
          </p:nvPr>
        </p:nvSpPr>
        <p:spPr/>
        <p:txBody>
          <a:bodyPr/>
          <a:lstStyle/>
          <a:p>
            <a:pPr algn="l" rtl="0"/>
            <a:fld id="{F71108A7-A47F-CD43-94C8-4F2460747BCD}" type="slidenum">
              <a:rPr/>
              <a:t>9</a:t>
            </a:fld>
            <a:endParaRPr lang="ja"/>
          </a:p>
        </p:txBody>
      </p:sp>
    </p:spTree>
    <p:extLst>
      <p:ext uri="{BB962C8B-B14F-4D97-AF65-F5344CB8AC3E}">
        <p14:creationId xmlns:p14="http://schemas.microsoft.com/office/powerpoint/2010/main" val="26921253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D3748-9C4F-5028-F882-5BC72905FC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A84F10-B7E4-18DB-3CC4-8C312899DA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22EF5E-3E4D-4A6E-6A5E-33EB6DC9D4EC}"/>
              </a:ext>
            </a:extLst>
          </p:cNvPr>
          <p:cNvSpPr>
            <a:spLocks noGrp="1"/>
          </p:cNvSpPr>
          <p:nvPr>
            <p:ph type="body" idx="1"/>
          </p:nvPr>
        </p:nvSpPr>
        <p:spPr/>
        <p:txBody>
          <a:bodyPr/>
          <a:lstStyle/>
          <a:p>
            <a:pPr algn="l" rtl="0"/>
            <a:r>
              <a:rPr lang="ja" b="0" i="0" u="none" baseline="0">
                <a:solidFill>
                  <a:srgbClr val="434343"/>
                </a:solidFill>
              </a:rPr>
              <a:t>では、具体的に何をすればいいのでしょうか。皆様にぜひ取っていただきたい簡単な行動を3つお伝えします。</a:t>
            </a:r>
            <a:endParaRPr lang="ja"/>
          </a:p>
          <a:p>
            <a:pPr algn="l" rtl="0"/>
            <a:r>
              <a:rPr lang="ja" b="0" i="0" u="none" baseline="0">
                <a:solidFill>
                  <a:srgbClr val="434343"/>
                </a:solidFill>
              </a:rPr>
              <a:t> </a:t>
            </a:r>
            <a:endParaRPr lang="ja"/>
          </a:p>
          <a:p>
            <a:pPr algn="l" rtl="0"/>
            <a:r>
              <a:rPr lang="ja" b="0" i="0" u="none" baseline="0">
                <a:solidFill>
                  <a:srgbClr val="434343"/>
                </a:solidFill>
              </a:rPr>
              <a:t>1つ目は、積極的な傾聴です。誰かが話をしている時は、その方に全意識を集中させてください。しっかりと集中して相手の話を聴いているという方はどのくらいいらっしゃいますか？挙手をお願いいたします。</a:t>
            </a:r>
            <a:endParaRPr lang="ja"/>
          </a:p>
          <a:p>
            <a:pPr algn="l" rtl="0"/>
            <a:r>
              <a:rPr lang="ja" b="0" i="0" u="none" baseline="0">
                <a:solidFill>
                  <a:srgbClr val="434343"/>
                </a:solidFill>
              </a:rPr>
              <a:t> </a:t>
            </a:r>
            <a:endParaRPr lang="ja"/>
          </a:p>
          <a:p>
            <a:pPr algn="l" rtl="0"/>
            <a:r>
              <a:rPr lang="ja" b="1" i="0" u="none" baseline="0">
                <a:solidFill>
                  <a:srgbClr val="434343"/>
                </a:solidFill>
              </a:rPr>
              <a:t>[反応を待つ]</a:t>
            </a:r>
            <a:endParaRPr lang="ja"/>
          </a:p>
          <a:p>
            <a:pPr algn="l" rtl="0"/>
            <a:r>
              <a:rPr lang="ja" b="0" i="0" u="none" baseline="0">
                <a:solidFill>
                  <a:srgbClr val="434343"/>
                </a:solidFill>
              </a:rPr>
              <a:t> </a:t>
            </a:r>
            <a:endParaRPr lang="ja"/>
          </a:p>
          <a:p>
            <a:pPr algn="l" rtl="0"/>
            <a:r>
              <a:rPr lang="ja" b="0" i="0" u="none" baseline="0">
                <a:solidFill>
                  <a:srgbClr val="434343"/>
                </a:solidFill>
              </a:rPr>
              <a:t>素晴らしいですね。</a:t>
            </a:r>
            <a:endParaRPr lang="ja"/>
          </a:p>
          <a:p>
            <a:pPr algn="l" rtl="0"/>
            <a:r>
              <a:rPr lang="ja" b="0" i="0" u="none" baseline="0">
                <a:solidFill>
                  <a:srgbClr val="434343"/>
                </a:solidFill>
              </a:rPr>
              <a:t> </a:t>
            </a:r>
            <a:endParaRPr lang="ja"/>
          </a:p>
          <a:p>
            <a:pPr algn="l" rtl="0"/>
            <a:r>
              <a:rPr lang="ja" b="0" i="0" u="none" baseline="0">
                <a:solidFill>
                  <a:srgbClr val="434343"/>
                </a:solidFill>
              </a:rPr>
              <a:t>2つ目は、敬意を持って人に接することです。互いの違いを認め合い、思いやりの気持ちを持って相手に接しましょう。礼儀正しく丁寧であることが重要だと思う方は手を挙げてください。</a:t>
            </a:r>
            <a:endParaRPr lang="ja"/>
          </a:p>
          <a:p>
            <a:pPr algn="l" rtl="0"/>
            <a:r>
              <a:rPr lang="ja" b="0" i="0" u="none" baseline="0">
                <a:solidFill>
                  <a:srgbClr val="434343"/>
                </a:solidFill>
              </a:rPr>
              <a:t> </a:t>
            </a:r>
            <a:endParaRPr lang="ja"/>
          </a:p>
          <a:p>
            <a:pPr algn="l" rtl="0"/>
            <a:r>
              <a:rPr lang="ja" b="1" i="0" u="none" baseline="0">
                <a:solidFill>
                  <a:srgbClr val="434343"/>
                </a:solidFill>
              </a:rPr>
              <a:t>[反応を待つ]</a:t>
            </a:r>
            <a:endParaRPr lang="ja"/>
          </a:p>
          <a:p>
            <a:pPr algn="l" rtl="0"/>
            <a:r>
              <a:rPr lang="ja" b="0" i="0" u="none" baseline="0">
                <a:solidFill>
                  <a:srgbClr val="434343"/>
                </a:solidFill>
              </a:rPr>
              <a:t> </a:t>
            </a:r>
            <a:endParaRPr lang="ja"/>
          </a:p>
          <a:p>
            <a:pPr algn="l" rtl="0"/>
            <a:r>
              <a:rPr lang="ja" b="0" i="0" u="none" baseline="0">
                <a:solidFill>
                  <a:srgbClr val="434343"/>
                </a:solidFill>
              </a:rPr>
              <a:t>ありがとうございます。 </a:t>
            </a:r>
            <a:endParaRPr lang="ja"/>
          </a:p>
          <a:p>
            <a:pPr algn="l" rtl="0"/>
            <a:r>
              <a:rPr lang="ja" b="0" i="0" u="none" baseline="0">
                <a:solidFill>
                  <a:srgbClr val="434343"/>
                </a:solidFill>
              </a:rPr>
              <a:t> </a:t>
            </a:r>
            <a:endParaRPr lang="ja"/>
          </a:p>
          <a:p>
            <a:pPr algn="l" rtl="0"/>
            <a:r>
              <a:rPr lang="ja" b="0" i="0" u="none" baseline="0">
                <a:solidFill>
                  <a:srgbClr val="434343"/>
                </a:solidFill>
              </a:rPr>
              <a:t>最後に、3つ目は声をあげることです。これはとても重要な点です。誰かが除外されていたり、失礼な態度で扱われていたりしたら、ためらうことなく声をあげてください。当団体のクラブでは、そのような行為は容認されないと伝えましょう。他の誰かのために立ち上がると約束できる方は、挙手をお願いいたします。</a:t>
            </a:r>
            <a:endParaRPr lang="ja"/>
          </a:p>
          <a:p>
            <a:pPr algn="l" rtl="0"/>
            <a:r>
              <a:rPr lang="ja" b="0" i="0" u="none" baseline="0">
                <a:solidFill>
                  <a:srgbClr val="434343"/>
                </a:solidFill>
              </a:rPr>
              <a:t> </a:t>
            </a:r>
            <a:endParaRPr lang="ja"/>
          </a:p>
          <a:p>
            <a:pPr algn="l" rtl="0"/>
            <a:r>
              <a:rPr lang="ja" b="1" i="0" u="none" baseline="0">
                <a:solidFill>
                  <a:srgbClr val="434343"/>
                </a:solidFill>
              </a:rPr>
              <a:t>[反応を待つ]</a:t>
            </a:r>
            <a:endParaRPr lang="ja"/>
          </a:p>
          <a:p>
            <a:pPr algn="l" rtl="0"/>
            <a:r>
              <a:rPr lang="ja" b="0" i="0" u="none" baseline="0">
                <a:solidFill>
                  <a:srgbClr val="434343"/>
                </a:solidFill>
              </a:rPr>
              <a:t> </a:t>
            </a:r>
            <a:endParaRPr lang="ja"/>
          </a:p>
          <a:p>
            <a:pPr algn="l" rtl="0"/>
            <a:r>
              <a:rPr lang="ja" b="0" i="0" u="none" baseline="0">
                <a:solidFill>
                  <a:srgbClr val="434343"/>
                </a:solidFill>
              </a:rPr>
              <a:t>ありがとうございます。</a:t>
            </a:r>
            <a:endParaRPr lang="ja"/>
          </a:p>
          <a:p>
            <a:pPr algn="l" rtl="0"/>
            <a:r>
              <a:rPr lang="ja" b="0" i="0" u="none" baseline="0">
                <a:solidFill>
                  <a:srgbClr val="434343"/>
                </a:solidFill>
              </a:rPr>
              <a:t> </a:t>
            </a:r>
            <a:endParaRPr lang="ja"/>
          </a:p>
          <a:p>
            <a:pPr algn="l" rtl="0"/>
            <a:r>
              <a:rPr lang="ja" b="0" i="0" u="none" baseline="0">
                <a:solidFill>
                  <a:srgbClr val="434343"/>
                </a:solidFill>
              </a:rPr>
              <a:t>全員がこのシンプルな行動の三か条を守ることで、包括性があり、かつコミュニティとして成長し続けるクラブを創出する絶好の機会が得られます。一致団結することで、私たちは大きな変化を生み出すことができます！</a:t>
            </a:r>
            <a:endParaRPr lang="ja"/>
          </a:p>
          <a:p>
            <a:pPr algn="l" rtl="0"/>
            <a:endParaRPr lang="ja" sz="1800" b="0" i="0">
              <a:solidFill>
                <a:srgbClr val="434343"/>
              </a:solidFill>
              <a:effectLst/>
              <a:latin typeface="Nunito"/>
            </a:endParaRPr>
          </a:p>
        </p:txBody>
      </p:sp>
      <p:sp>
        <p:nvSpPr>
          <p:cNvPr id="4" name="Slide Number Placeholder 3">
            <a:extLst>
              <a:ext uri="{FF2B5EF4-FFF2-40B4-BE49-F238E27FC236}">
                <a16:creationId xmlns:a16="http://schemas.microsoft.com/office/drawing/2014/main" id="{D33DEF50-BA0C-AD44-EBBF-D3D72C3626A0}"/>
              </a:ext>
            </a:extLst>
          </p:cNvPr>
          <p:cNvSpPr>
            <a:spLocks noGrp="1"/>
          </p:cNvSpPr>
          <p:nvPr>
            <p:ph type="sldNum" sz="quarter" idx="5"/>
          </p:nvPr>
        </p:nvSpPr>
        <p:spPr/>
        <p:txBody>
          <a:bodyPr/>
          <a:lstStyle/>
          <a:p>
            <a:pPr algn="l" rtl="0"/>
            <a:fld id="{F71108A7-A47F-CD43-94C8-4F2460747BCD}" type="slidenum">
              <a:rPr/>
              <a:t>10</a:t>
            </a:fld>
            <a:endParaRPr lang="ja"/>
          </a:p>
        </p:txBody>
      </p:sp>
    </p:spTree>
    <p:extLst>
      <p:ext uri="{BB962C8B-B14F-4D97-AF65-F5344CB8AC3E}">
        <p14:creationId xmlns:p14="http://schemas.microsoft.com/office/powerpoint/2010/main" val="501227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最後になりますが、ぜひ、心に余裕を持って変化を受け入れましょう。誇りを持って、成功を祝いましょう。そして、クラブのあらゆる側面で、包括性の実現を目指しましょう。共に力を合わせることで、さらに多くの女性と女児の夢を叶えるためのエンパワーメントに繋がる成長の場を、私たちは創造することができます。</a:t>
            </a:r>
          </a:p>
          <a:p>
            <a:pPr algn="l" rtl="0"/>
            <a:r>
              <a:rPr lang="ja" b="0" i="0" u="none" baseline="0"/>
              <a:t> </a:t>
            </a:r>
            <a:endParaRPr lang="ja">
              <a:ea typeface="Calibri"/>
              <a:cs typeface="Calibri"/>
            </a:endParaRPr>
          </a:p>
          <a:p>
            <a:pPr algn="l" rtl="0"/>
            <a:r>
              <a:rPr lang="ja" b="0" i="0" u="none" baseline="0"/>
              <a:t>ありがとうございます。</a:t>
            </a:r>
            <a:endParaRPr lang="ja">
              <a:ea typeface="Calibri"/>
              <a:cs typeface="Calibri"/>
            </a:endParaRPr>
          </a:p>
          <a:p>
            <a:endParaRPr lang="ja">
              <a:ea typeface="Calibri"/>
              <a:cs typeface="Calibri"/>
            </a:endParaRPr>
          </a:p>
        </p:txBody>
      </p:sp>
      <p:sp>
        <p:nvSpPr>
          <p:cNvPr id="4" name="Slide Number Placeholder 3"/>
          <p:cNvSpPr>
            <a:spLocks noGrp="1"/>
          </p:cNvSpPr>
          <p:nvPr>
            <p:ph type="sldNum" sz="quarter" idx="5"/>
          </p:nvPr>
        </p:nvSpPr>
        <p:spPr/>
        <p:txBody>
          <a:bodyPr/>
          <a:lstStyle/>
          <a:p>
            <a:pPr algn="l" rtl="0"/>
            <a:fld id="{F71108A7-A47F-CD43-94C8-4F2460747BCD}" type="slidenum">
              <a:rPr/>
              <a:t>11</a:t>
            </a:fld>
            <a:endParaRPr lang="ja"/>
          </a:p>
        </p:txBody>
      </p:sp>
    </p:spTree>
    <p:extLst>
      <p:ext uri="{BB962C8B-B14F-4D97-AF65-F5344CB8AC3E}">
        <p14:creationId xmlns:p14="http://schemas.microsoft.com/office/powerpoint/2010/main" val="27719605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68614-01AC-5D7E-5E06-CB49C4186D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ACCFB9-1925-A202-C06B-ABC6EC02D6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CC685C-BCDF-2934-ECB4-AE1D9979DBCC}"/>
              </a:ext>
            </a:extLst>
          </p:cNvPr>
          <p:cNvSpPr>
            <a:spLocks noGrp="1"/>
          </p:cNvSpPr>
          <p:nvPr>
            <p:ph type="body" idx="1"/>
          </p:nvPr>
        </p:nvSpPr>
        <p:spPr/>
        <p:txBody>
          <a:bodyPr/>
          <a:lstStyle/>
          <a:p>
            <a:endParaRPr lang="ja">
              <a:ea typeface="Calibri"/>
              <a:cs typeface="Calibri"/>
            </a:endParaRPr>
          </a:p>
          <a:p>
            <a:pPr algn="l" rtl="0"/>
            <a:r>
              <a:rPr lang="ja" b="0" i="0" u="none" baseline="0"/>
              <a:t>今後、リーダーシップ円卓会議、ソロプチミスト・リーダーシップ・フェロー・プログラム、第49回隔年大会の開催が予定されています。隔年大会は韓国の利川市で開催予定です。ぜひイベントに参加し、貴重な機会をご活用いただければ幸いです。本日はご参加いただき誠にありがとうございました。</a:t>
            </a:r>
            <a:endParaRPr lang="ja">
              <a:ea typeface="Calibri"/>
              <a:cs typeface="Calibri"/>
            </a:endParaRPr>
          </a:p>
          <a:p>
            <a:endParaRPr lang="ja">
              <a:ea typeface="Calibri"/>
              <a:cs typeface="Calibri"/>
            </a:endParaRPr>
          </a:p>
        </p:txBody>
      </p:sp>
      <p:sp>
        <p:nvSpPr>
          <p:cNvPr id="4" name="Slide Number Placeholder 3">
            <a:extLst>
              <a:ext uri="{FF2B5EF4-FFF2-40B4-BE49-F238E27FC236}">
                <a16:creationId xmlns:a16="http://schemas.microsoft.com/office/drawing/2014/main" id="{B6F4B309-A068-B96D-8113-2C6EF998E2AD}"/>
              </a:ext>
            </a:extLst>
          </p:cNvPr>
          <p:cNvSpPr>
            <a:spLocks noGrp="1"/>
          </p:cNvSpPr>
          <p:nvPr>
            <p:ph type="sldNum" sz="quarter" idx="5"/>
          </p:nvPr>
        </p:nvSpPr>
        <p:spPr/>
        <p:txBody>
          <a:bodyPr/>
          <a:lstStyle/>
          <a:p>
            <a:pPr algn="l" rtl="0"/>
            <a:fld id="{F71108A7-A47F-CD43-94C8-4F2460747BCD}" type="slidenum">
              <a:rPr/>
              <a:t>12</a:t>
            </a:fld>
            <a:endParaRPr lang="ja"/>
          </a:p>
        </p:txBody>
      </p:sp>
    </p:spTree>
    <p:extLst>
      <p:ext uri="{BB962C8B-B14F-4D97-AF65-F5344CB8AC3E}">
        <p14:creationId xmlns:p14="http://schemas.microsoft.com/office/powerpoint/2010/main" val="740170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6.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sv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4.pn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4.png"/><Relationship Id="rId7"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4.jpeg"/><Relationship Id="rId7" Type="http://schemas.openxmlformats.org/officeDocument/2006/relationships/image" Target="../media/image2.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6.svg"/><Relationship Id="rId4" Type="http://schemas.openxmlformats.org/officeDocument/2006/relationships/image" Target="../media/image15.png"/><Relationship Id="rId9"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sv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2.sv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4.png"/><Relationship Id="rId7"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2.sv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4.png"/><Relationship Id="rId4" Type="http://schemas.openxmlformats.org/officeDocument/2006/relationships/image" Target="../media/image2.sv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2.sv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8574"/>
        </a:solidFill>
        <a:effectLst/>
      </p:bgPr>
    </p:bg>
    <p:spTree>
      <p:nvGrpSpPr>
        <p:cNvPr id="1" name=""/>
        <p:cNvGrpSpPr/>
        <p:nvPr/>
      </p:nvGrpSpPr>
      <p:grpSpPr>
        <a:xfrm>
          <a:off x="0" y="0"/>
          <a:ext cx="0" cy="0"/>
          <a:chOff x="0" y="0"/>
          <a:chExt cx="0" cy="0"/>
        </a:xfrm>
      </p:grpSpPr>
      <p:grpSp>
        <p:nvGrpSpPr>
          <p:cNvPr id="2" name="Group 2"/>
          <p:cNvGrpSpPr/>
          <p:nvPr/>
        </p:nvGrpSpPr>
        <p:grpSpPr>
          <a:xfrm>
            <a:off x="0" y="-16686"/>
            <a:ext cx="18288000" cy="3445686"/>
            <a:chOff x="0" y="0"/>
            <a:chExt cx="4816593" cy="907506"/>
          </a:xfrm>
        </p:grpSpPr>
        <p:sp>
          <p:nvSpPr>
            <p:cNvPr id="3" name="Freeform 3"/>
            <p:cNvSpPr/>
            <p:nvPr/>
          </p:nvSpPr>
          <p:spPr>
            <a:xfrm>
              <a:off x="0" y="0"/>
              <a:ext cx="4816592" cy="907506"/>
            </a:xfrm>
            <a:custGeom>
              <a:avLst/>
              <a:gdLst/>
              <a:ahLst/>
              <a:cxnLst/>
              <a:rect l="l" t="t" r="r" b="b"/>
              <a:pathLst>
                <a:path w="4816592" h="907506">
                  <a:moveTo>
                    <a:pt x="0" y="0"/>
                  </a:moveTo>
                  <a:lnTo>
                    <a:pt x="4816592" y="0"/>
                  </a:lnTo>
                  <a:lnTo>
                    <a:pt x="4816592" y="907506"/>
                  </a:lnTo>
                  <a:lnTo>
                    <a:pt x="0" y="907506"/>
                  </a:lnTo>
                  <a:close/>
                </a:path>
              </a:pathLst>
            </a:custGeom>
            <a:solidFill>
              <a:srgbClr val="293374"/>
            </a:solidFill>
          </p:spPr>
          <p:txBody>
            <a:bodyPr/>
            <a:lstStyle/>
            <a:p>
              <a:endParaRPr lang="ja">
                <a:ea typeface="MS Gothic" panose="020B0609070205080204" pitchFamily="49" charset="-128"/>
              </a:endParaRPr>
            </a:p>
          </p:txBody>
        </p:sp>
        <p:sp>
          <p:nvSpPr>
            <p:cNvPr id="4" name="TextBox 4"/>
            <p:cNvSpPr txBox="1"/>
            <p:nvPr/>
          </p:nvSpPr>
          <p:spPr>
            <a:xfrm>
              <a:off x="0" y="-47625"/>
              <a:ext cx="4816593" cy="955131"/>
            </a:xfrm>
            <a:prstGeom prst="rect">
              <a:avLst/>
            </a:prstGeom>
          </p:spPr>
          <p:txBody>
            <a:bodyPr lIns="50800" tIns="50800" rIns="50800" bIns="50800" rtlCol="0" anchor="ctr"/>
            <a:lstStyle/>
            <a:p>
              <a:pPr algn="ctr" rtl="0">
                <a:lnSpc>
                  <a:spcPts val="2100"/>
                </a:lnSpc>
              </a:pPr>
              <a:endParaRPr>
                <a:ea typeface="MS Gothic" panose="020B0609070205080204" pitchFamily="49" charset="-128"/>
              </a:endParaRPr>
            </a:p>
          </p:txBody>
        </p:sp>
      </p:grpSp>
      <p:grpSp>
        <p:nvGrpSpPr>
          <p:cNvPr id="5" name="Group 5"/>
          <p:cNvGrpSpPr/>
          <p:nvPr/>
        </p:nvGrpSpPr>
        <p:grpSpPr>
          <a:xfrm>
            <a:off x="-705190" y="1409077"/>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F5EFEB"/>
            </a:solidFill>
          </p:spPr>
          <p:txBody>
            <a:bodyPr/>
            <a:lstStyle/>
            <a:p>
              <a:endParaRPr lang="ja">
                <a:ea typeface="MS Gothic" panose="020B0609070205080204" pitchFamily="49" charset="-128"/>
              </a:endParaRPr>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rtl="0">
                <a:lnSpc>
                  <a:spcPts val="2100"/>
                </a:lnSpc>
              </a:pPr>
              <a:endParaRPr>
                <a:ea typeface="MS Gothic" panose="020B0609070205080204" pitchFamily="49" charset="-128"/>
              </a:endParaRPr>
            </a:p>
          </p:txBody>
        </p:sp>
      </p:grpSp>
      <p:sp>
        <p:nvSpPr>
          <p:cNvPr id="11" name="Freeform 11"/>
          <p:cNvSpPr/>
          <p:nvPr/>
        </p:nvSpPr>
        <p:spPr>
          <a:xfrm>
            <a:off x="1219200" y="8160712"/>
            <a:ext cx="1059983" cy="468320"/>
          </a:xfrm>
          <a:custGeom>
            <a:avLst/>
            <a:gdLst/>
            <a:ahLst/>
            <a:cxnLst/>
            <a:rect l="l" t="t" r="r" b="b"/>
            <a:pathLst>
              <a:path w="1059983" h="468320">
                <a:moveTo>
                  <a:pt x="0" y="0"/>
                </a:moveTo>
                <a:lnTo>
                  <a:pt x="1059983" y="0"/>
                </a:lnTo>
                <a:lnTo>
                  <a:pt x="1059983" y="468319"/>
                </a:lnTo>
                <a:lnTo>
                  <a:pt x="0" y="468319"/>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ja">
              <a:ea typeface="MS Gothic" panose="020B0609070205080204" pitchFamily="49" charset="-128"/>
            </a:endParaRPr>
          </a:p>
        </p:txBody>
      </p:sp>
      <p:sp>
        <p:nvSpPr>
          <p:cNvPr id="12" name="Freeform 12"/>
          <p:cNvSpPr/>
          <p:nvPr/>
        </p:nvSpPr>
        <p:spPr>
          <a:xfrm>
            <a:off x="15054791" y="404740"/>
            <a:ext cx="2204509" cy="1761937"/>
          </a:xfrm>
          <a:custGeom>
            <a:avLst/>
            <a:gdLst/>
            <a:ahLst/>
            <a:cxnLst/>
            <a:rect l="l" t="t" r="r" b="b"/>
            <a:pathLst>
              <a:path w="2204509" h="1761937">
                <a:moveTo>
                  <a:pt x="0" y="0"/>
                </a:moveTo>
                <a:lnTo>
                  <a:pt x="2204509" y="0"/>
                </a:lnTo>
                <a:lnTo>
                  <a:pt x="2204509" y="1761937"/>
                </a:lnTo>
                <a:lnTo>
                  <a:pt x="0" y="1761937"/>
                </a:lnTo>
                <a:lnTo>
                  <a:pt x="0" y="0"/>
                </a:lnTo>
                <a:close/>
              </a:path>
            </a:pathLst>
          </a:custGeom>
          <a:blipFill>
            <a:blip r:embed="rId5"/>
            <a:stretch>
              <a:fillRect/>
            </a:stretch>
          </a:blipFill>
        </p:spPr>
        <p:txBody>
          <a:bodyPr/>
          <a:lstStyle/>
          <a:p>
            <a:endParaRPr lang="ja">
              <a:ea typeface="MS Gothic" panose="020B0609070205080204" pitchFamily="49" charset="-128"/>
            </a:endParaRPr>
          </a:p>
        </p:txBody>
      </p:sp>
      <p:sp>
        <p:nvSpPr>
          <p:cNvPr id="14" name="TextBox 14"/>
          <p:cNvSpPr txBox="1"/>
          <p:nvPr/>
        </p:nvSpPr>
        <p:spPr>
          <a:xfrm>
            <a:off x="2723771" y="8007641"/>
            <a:ext cx="8776862" cy="584199"/>
          </a:xfrm>
          <a:prstGeom prst="rect">
            <a:avLst/>
          </a:prstGeom>
        </p:spPr>
        <p:txBody>
          <a:bodyPr wrap="square" lIns="0" tIns="0" rIns="0" bIns="0" rtlCol="0" anchor="t">
            <a:spAutoFit/>
          </a:bodyPr>
          <a:lstStyle/>
          <a:p>
            <a:pPr algn="l" rtl="0">
              <a:lnSpc>
                <a:spcPts val="4937"/>
              </a:lnSpc>
            </a:pPr>
            <a:r>
              <a:rPr lang="ja" sz="3600" b="0" i="0" u="none" dirty="0">
                <a:solidFill>
                  <a:schemeClr val="tx2"/>
                </a:solidFill>
                <a:latin typeface="Calibri" panose="020F0502020204030204" pitchFamily="34" charset="0"/>
                <a:ea typeface="MS Gothic" panose="020B0609070205080204" pitchFamily="49" charset="-128"/>
                <a:cs typeface="Effra 2"/>
              </a:rPr>
              <a:t>2025年度（地域名）地域カンファレンス</a:t>
            </a:r>
            <a:endParaRPr lang="ja" sz="4114" spc="41" dirty="0">
              <a:solidFill>
                <a:srgbClr val="253572"/>
              </a:solidFill>
              <a:latin typeface="Calibri" panose="020F0502020204030204" pitchFamily="34" charset="0"/>
              <a:ea typeface="MS Gothic" panose="020B0609070205080204" pitchFamily="49" charset="-128"/>
            </a:endParaRPr>
          </a:p>
        </p:txBody>
      </p:sp>
      <p:sp>
        <p:nvSpPr>
          <p:cNvPr id="16" name="TextBox 16"/>
          <p:cNvSpPr txBox="1"/>
          <p:nvPr/>
        </p:nvSpPr>
        <p:spPr>
          <a:xfrm>
            <a:off x="2723771" y="8835143"/>
            <a:ext cx="6899312" cy="250518"/>
          </a:xfrm>
          <a:prstGeom prst="rect">
            <a:avLst/>
          </a:prstGeom>
        </p:spPr>
        <p:txBody>
          <a:bodyPr lIns="0" tIns="0" rIns="0" bIns="0" rtlCol="0" anchor="t">
            <a:spAutoFit/>
          </a:bodyPr>
          <a:lstStyle/>
          <a:p>
            <a:pPr marL="0" lvl="0" indent="0" algn="l" rtl="0">
              <a:lnSpc>
                <a:spcPts val="2160"/>
              </a:lnSpc>
              <a:spcBef>
                <a:spcPct val="0"/>
              </a:spcBef>
            </a:pPr>
            <a:r>
              <a:rPr lang="ja" sz="1800" b="0" i="0" u="none" spc="179">
                <a:solidFill>
                  <a:srgbClr val="E68574"/>
                </a:solidFill>
                <a:latin typeface="MS Gothic" panose="020B0609070205080204" pitchFamily="49" charset="-128"/>
                <a:ea typeface="MS Gothic" panose="020B0609070205080204" pitchFamily="49" charset="-128"/>
                <a:cs typeface="Effra 1"/>
              </a:rPr>
              <a:t>講演者名、講演者役職名</a:t>
            </a:r>
          </a:p>
        </p:txBody>
      </p:sp>
      <p:sp>
        <p:nvSpPr>
          <p:cNvPr id="8" name="TextBox 7">
            <a:extLst>
              <a:ext uri="{FF2B5EF4-FFF2-40B4-BE49-F238E27FC236}">
                <a16:creationId xmlns:a16="http://schemas.microsoft.com/office/drawing/2014/main" id="{1D0124C8-46EB-C245-6206-09C884C53408}"/>
              </a:ext>
            </a:extLst>
          </p:cNvPr>
          <p:cNvSpPr txBox="1"/>
          <p:nvPr/>
        </p:nvSpPr>
        <p:spPr>
          <a:xfrm>
            <a:off x="846220" y="3533115"/>
            <a:ext cx="10654413" cy="3003964"/>
          </a:xfrm>
          <a:prstGeom prst="rect">
            <a:avLst/>
          </a:prstGeom>
          <a:noFill/>
        </p:spPr>
        <p:txBody>
          <a:bodyPr wrap="square" lIns="91440" tIns="45720" rIns="91440" bIns="45720" anchor="t">
            <a:spAutoFit/>
          </a:bodyPr>
          <a:lstStyle/>
          <a:p>
            <a:pPr algn="l" rtl="0">
              <a:lnSpc>
                <a:spcPct val="120000"/>
              </a:lnSpc>
            </a:pPr>
            <a:r>
              <a:rPr lang="ja" sz="5400" b="0" i="0" u="none" dirty="0">
                <a:solidFill>
                  <a:srgbClr val="243572"/>
                </a:solidFill>
                <a:effectLst/>
                <a:ea typeface="MS Gothic" panose="020B0609070205080204" pitchFamily="49" charset="-128"/>
              </a:rPr>
              <a:t>変化を受容し、成功を祝し、包括を約束する：</a:t>
            </a:r>
            <a:r>
              <a:rPr lang="ja" sz="5400" b="1" i="0" u="none" dirty="0">
                <a:solidFill>
                  <a:srgbClr val="243572"/>
                </a:solidFill>
                <a:effectLst/>
                <a:ea typeface="MS Gothic" panose="020B0609070205080204" pitchFamily="49" charset="-128"/>
              </a:rPr>
              <a:t>ソロプチミストへの行動喚起</a:t>
            </a:r>
            <a:r>
              <a:rPr lang="ja" sz="5400" b="1" i="0" u="none" dirty="0">
                <a:solidFill>
                  <a:srgbClr val="243572"/>
                </a:solidFill>
                <a:ea typeface="MS Gothic" panose="020B0609070205080204" pitchFamily="49" charset="-128"/>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grpSp>
        <p:nvGrpSpPr>
          <p:cNvPr id="3" name="Group 3"/>
          <p:cNvGrpSpPr/>
          <p:nvPr/>
        </p:nvGrpSpPr>
        <p:grpSpPr>
          <a:xfrm>
            <a:off x="-734110" y="3837885"/>
            <a:ext cx="8835050" cy="7030938"/>
            <a:chOff x="0" y="0"/>
            <a:chExt cx="2326927" cy="1851770"/>
          </a:xfrm>
        </p:grpSpPr>
        <p:sp>
          <p:nvSpPr>
            <p:cNvPr id="4" name="Freeform 4"/>
            <p:cNvSpPr/>
            <p:nvPr/>
          </p:nvSpPr>
          <p:spPr>
            <a:xfrm>
              <a:off x="0" y="0"/>
              <a:ext cx="2326927" cy="1851770"/>
            </a:xfrm>
            <a:custGeom>
              <a:avLst/>
              <a:gdLst/>
              <a:ahLst/>
              <a:cxnLst/>
              <a:rect l="l" t="t" r="r" b="b"/>
              <a:pathLst>
                <a:path w="2326927" h="1851770">
                  <a:moveTo>
                    <a:pt x="43814" y="0"/>
                  </a:moveTo>
                  <a:lnTo>
                    <a:pt x="2283113" y="0"/>
                  </a:lnTo>
                  <a:cubicBezTo>
                    <a:pt x="2294733" y="0"/>
                    <a:pt x="2305877" y="4616"/>
                    <a:pt x="2314094" y="12833"/>
                  </a:cubicBezTo>
                  <a:cubicBezTo>
                    <a:pt x="2322311" y="21049"/>
                    <a:pt x="2326927" y="32194"/>
                    <a:pt x="2326927" y="43814"/>
                  </a:cubicBezTo>
                  <a:lnTo>
                    <a:pt x="2326927" y="1807956"/>
                  </a:lnTo>
                  <a:cubicBezTo>
                    <a:pt x="2326927" y="1832153"/>
                    <a:pt x="2307311" y="1851770"/>
                    <a:pt x="2283113" y="1851770"/>
                  </a:cubicBezTo>
                  <a:lnTo>
                    <a:pt x="43814" y="1851770"/>
                  </a:lnTo>
                  <a:cubicBezTo>
                    <a:pt x="19616" y="1851770"/>
                    <a:pt x="0" y="1832153"/>
                    <a:pt x="0" y="1807956"/>
                  </a:cubicBezTo>
                  <a:lnTo>
                    <a:pt x="0" y="43814"/>
                  </a:lnTo>
                  <a:cubicBezTo>
                    <a:pt x="0" y="19616"/>
                    <a:pt x="19616" y="0"/>
                    <a:pt x="43814" y="0"/>
                  </a:cubicBezTo>
                  <a:close/>
                </a:path>
              </a:pathLst>
            </a:custGeom>
            <a:solidFill>
              <a:srgbClr val="F5EFEB"/>
            </a:solidFill>
          </p:spPr>
          <p:txBody>
            <a:bodyPr/>
            <a:lstStyle/>
            <a:p>
              <a:endParaRPr lang="ja"/>
            </a:p>
          </p:txBody>
        </p:sp>
        <p:sp>
          <p:nvSpPr>
            <p:cNvPr id="5" name="TextBox 5"/>
            <p:cNvSpPr txBox="1"/>
            <p:nvPr/>
          </p:nvSpPr>
          <p:spPr>
            <a:xfrm>
              <a:off x="0" y="-47625"/>
              <a:ext cx="2326927" cy="1899395"/>
            </a:xfrm>
            <a:prstGeom prst="rect">
              <a:avLst/>
            </a:prstGeom>
          </p:spPr>
          <p:txBody>
            <a:bodyPr lIns="50800" tIns="50800" rIns="50800" bIns="50800" rtlCol="0" anchor="ctr"/>
            <a:lstStyle/>
            <a:p>
              <a:pPr algn="ctr" rtl="0">
                <a:lnSpc>
                  <a:spcPts val="2100"/>
                </a:lnSpc>
              </a:pPr>
              <a:endParaRPr/>
            </a:p>
          </p:txBody>
        </p:sp>
      </p:grpSp>
      <p:sp>
        <p:nvSpPr>
          <p:cNvPr id="7" name="Freeform 7"/>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
          </a:p>
        </p:txBody>
      </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ja"/>
          </a:p>
        </p:txBody>
      </p:sp>
      <p:sp>
        <p:nvSpPr>
          <p:cNvPr id="9" name="TextBox 9"/>
          <p:cNvSpPr txBox="1"/>
          <p:nvPr/>
        </p:nvSpPr>
        <p:spPr>
          <a:xfrm>
            <a:off x="835821" y="4028769"/>
            <a:ext cx="5892627" cy="3246530"/>
          </a:xfrm>
          <a:prstGeom prst="rect">
            <a:avLst/>
          </a:prstGeom>
        </p:spPr>
        <p:txBody>
          <a:bodyPr lIns="0" tIns="0" rIns="0" bIns="0" rtlCol="0" anchor="t">
            <a:spAutoFit/>
          </a:bodyPr>
          <a:lstStyle/>
          <a:p>
            <a:pPr marL="0" lvl="0" indent="0" algn="l" rtl="0">
              <a:lnSpc>
                <a:spcPct val="110000"/>
              </a:lnSpc>
            </a:pPr>
            <a:r>
              <a:rPr lang="ja" sz="6561" b="0" i="0" u="none" baseline="0" dirty="0">
                <a:solidFill>
                  <a:srgbClr val="253572"/>
                </a:solidFill>
                <a:latin typeface="Effra 1" panose="020B0604020202020204" charset="0"/>
                <a:ea typeface="MS Gothic" panose="020B0609070205080204" pitchFamily="49" charset="-128"/>
                <a:cs typeface="Effra 1"/>
              </a:rPr>
              <a:t>ソロプチミスト会員の皆様、</a:t>
            </a:r>
            <a:br>
              <a:rPr lang="es-ES" altLang="ja" sz="6561" b="0" i="0" u="none" baseline="0" dirty="0">
                <a:solidFill>
                  <a:srgbClr val="253572"/>
                </a:solidFill>
                <a:latin typeface="Effra 1" panose="020B0604020202020204" charset="0"/>
                <a:ea typeface="MS Gothic" panose="020B0609070205080204" pitchFamily="49" charset="-128"/>
                <a:cs typeface="Effra 1"/>
              </a:rPr>
            </a:br>
            <a:r>
              <a:rPr lang="ja" sz="6561" b="0" i="0" u="none" baseline="0" dirty="0">
                <a:solidFill>
                  <a:srgbClr val="253572"/>
                </a:solidFill>
                <a:latin typeface="Effra 1" panose="020B0604020202020204" charset="0"/>
                <a:ea typeface="MS Gothic" panose="020B0609070205080204" pitchFamily="49" charset="-128"/>
                <a:cs typeface="Effra 1"/>
              </a:rPr>
              <a:t>こんにちは。 </a:t>
            </a:r>
          </a:p>
        </p:txBody>
      </p:sp>
      <p:sp>
        <p:nvSpPr>
          <p:cNvPr id="10" name="TextBox 10"/>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ja" sz="1400" b="0" i="0" u="none" spc="140" baseline="0">
                <a:solidFill>
                  <a:srgbClr val="E68574"/>
                </a:solidFill>
                <a:latin typeface="Effra 1" panose="020B0604020202020204" charset="0"/>
                <a:ea typeface="MS Gothic" panose="020B0609070205080204" pitchFamily="49" charset="-128"/>
                <a:cs typeface="Effra 1"/>
              </a:rPr>
              <a:t>2025年度 SIA地域カンファレンス</a:t>
            </a:r>
          </a:p>
        </p:txBody>
      </p:sp>
      <p:sp>
        <p:nvSpPr>
          <p:cNvPr id="11" name="Freeform 11"/>
          <p:cNvSpPr/>
          <p:nvPr/>
        </p:nvSpPr>
        <p:spPr>
          <a:xfrm>
            <a:off x="8657067" y="8211258"/>
            <a:ext cx="397921" cy="561441"/>
          </a:xfrm>
          <a:custGeom>
            <a:avLst/>
            <a:gdLst/>
            <a:ahLst/>
            <a:cxnLst/>
            <a:rect l="l" t="t" r="r" b="b"/>
            <a:pathLst>
              <a:path w="397921" h="561441">
                <a:moveTo>
                  <a:pt x="0" y="0"/>
                </a:moveTo>
                <a:lnTo>
                  <a:pt x="397921" y="0"/>
                </a:lnTo>
                <a:lnTo>
                  <a:pt x="397921" y="561441"/>
                </a:lnTo>
                <a:lnTo>
                  <a:pt x="0" y="5614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ja"/>
          </a:p>
        </p:txBody>
      </p:sp>
      <p:sp>
        <p:nvSpPr>
          <p:cNvPr id="12" name="TextBox 12"/>
          <p:cNvSpPr txBox="1"/>
          <p:nvPr/>
        </p:nvSpPr>
        <p:spPr>
          <a:xfrm>
            <a:off x="9205419" y="8221900"/>
            <a:ext cx="7921076" cy="924894"/>
          </a:xfrm>
          <a:prstGeom prst="rect">
            <a:avLst/>
          </a:prstGeom>
        </p:spPr>
        <p:txBody>
          <a:bodyPr lIns="0" tIns="0" rIns="0" bIns="0" rtlCol="0" anchor="t">
            <a:spAutoFit/>
          </a:bodyPr>
          <a:lstStyle/>
          <a:p>
            <a:pPr algn="l" rtl="0">
              <a:lnSpc>
                <a:spcPts val="3711"/>
              </a:lnSpc>
            </a:pPr>
            <a:r>
              <a:rPr lang="ja" sz="2474" b="0" i="0" u="none" baseline="0">
                <a:solidFill>
                  <a:srgbClr val="F5EFEB"/>
                </a:solidFill>
                <a:latin typeface="Effra 2"/>
                <a:ea typeface="Effra 2"/>
                <a:cs typeface="Effra 2"/>
              </a:rPr>
              <a:t>アイコンが必要？「Elements」（要素）タブでグラフィックを検索し、色を</a:t>
            </a:r>
            <a:r>
              <a:rPr lang="ja" sz="2474" b="0" i="0" u="none" baseline="0">
                <a:solidFill>
                  <a:srgbClr val="F69170"/>
                </a:solidFill>
                <a:latin typeface="Effra 2"/>
                <a:ea typeface="Effra 2"/>
                <a:cs typeface="Effra 2"/>
              </a:rPr>
              <a:t>#f69170に変更してください。</a:t>
            </a:r>
          </a:p>
        </p:txBody>
      </p:sp>
      <p:sp>
        <p:nvSpPr>
          <p:cNvPr id="13" name="TextBox 13"/>
          <p:cNvSpPr txBox="1"/>
          <p:nvPr/>
        </p:nvSpPr>
        <p:spPr>
          <a:xfrm>
            <a:off x="1028700" y="6911138"/>
            <a:ext cx="6678346" cy="1892378"/>
          </a:xfrm>
          <a:prstGeom prst="rect">
            <a:avLst/>
          </a:prstGeom>
        </p:spPr>
        <p:txBody>
          <a:bodyPr lIns="0" tIns="0" rIns="0" bIns="0" rtlCol="0" anchor="t">
            <a:spAutoFit/>
          </a:bodyPr>
          <a:lstStyle/>
          <a:p>
            <a:pPr algn="l" rtl="0">
              <a:lnSpc>
                <a:spcPct val="110000"/>
              </a:lnSpc>
              <a:spcAft>
                <a:spcPts val="600"/>
              </a:spcAft>
            </a:pPr>
            <a:endParaRPr lang="ja" sz="2800" dirty="0">
              <a:solidFill>
                <a:srgbClr val="293374"/>
              </a:solidFill>
              <a:latin typeface="Effra 1" panose="020B0604020202020204" charset="0"/>
              <a:ea typeface="MS Gothic" panose="020B0609070205080204" pitchFamily="49" charset="-128"/>
            </a:endParaRPr>
          </a:p>
          <a:p>
            <a:pPr marL="457200" indent="-457200" algn="l" rtl="0">
              <a:lnSpc>
                <a:spcPct val="110000"/>
              </a:lnSpc>
              <a:spcAft>
                <a:spcPts val="600"/>
              </a:spcAft>
              <a:buFont typeface="Arial" panose="020B0604020202020204" pitchFamily="34" charset="0"/>
              <a:buChar char="•"/>
            </a:pPr>
            <a:r>
              <a:rPr lang="ja" sz="2400" b="0" i="0" u="none" strike="noStrike" baseline="0" dirty="0">
                <a:solidFill>
                  <a:srgbClr val="293374"/>
                </a:solidFill>
                <a:effectLst/>
                <a:latin typeface="Effra 1" panose="020B0604020202020204" charset="0"/>
                <a:ea typeface="MS Gothic" panose="020B0609070205080204" pitchFamily="49" charset="-128"/>
              </a:rPr>
              <a:t>変化を受け入れる。</a:t>
            </a:r>
          </a:p>
          <a:p>
            <a:pPr marL="457200" indent="-457200" algn="l" rtl="0">
              <a:lnSpc>
                <a:spcPct val="110000"/>
              </a:lnSpc>
              <a:spcAft>
                <a:spcPts val="600"/>
              </a:spcAft>
              <a:buFont typeface="Arial" panose="020B0604020202020204" pitchFamily="34" charset="0"/>
              <a:buChar char="•"/>
            </a:pPr>
            <a:r>
              <a:rPr lang="ja" sz="2400" b="0" i="0" u="none" strike="noStrike" baseline="0" dirty="0">
                <a:solidFill>
                  <a:srgbClr val="293374"/>
                </a:solidFill>
                <a:effectLst/>
                <a:latin typeface="Effra 1" panose="020B0604020202020204" charset="0"/>
                <a:ea typeface="MS Gothic" panose="020B0609070205080204" pitchFamily="49" charset="-128"/>
              </a:rPr>
              <a:t>成功を祝す。</a:t>
            </a:r>
          </a:p>
          <a:p>
            <a:pPr marL="457200" indent="-457200" algn="l" rtl="0">
              <a:lnSpc>
                <a:spcPct val="110000"/>
              </a:lnSpc>
              <a:spcAft>
                <a:spcPts val="600"/>
              </a:spcAft>
              <a:buFont typeface="Arial" panose="020B0604020202020204" pitchFamily="34" charset="0"/>
              <a:buChar char="•"/>
            </a:pPr>
            <a:r>
              <a:rPr lang="ja" sz="2400" b="0" i="0" u="none" strike="noStrike" baseline="0" dirty="0">
                <a:solidFill>
                  <a:srgbClr val="293374"/>
                </a:solidFill>
                <a:effectLst/>
                <a:latin typeface="Effra 1" panose="020B0604020202020204" charset="0"/>
                <a:ea typeface="MS Gothic" panose="020B0609070205080204" pitchFamily="49" charset="-128"/>
              </a:rPr>
              <a:t>友好的なクラブ体験を創出する。</a:t>
            </a:r>
          </a:p>
        </p:txBody>
      </p:sp>
      <p:pic>
        <p:nvPicPr>
          <p:cNvPr id="16" name="Picture 4" descr="ホーム - Hopeful Horizons">
            <a:extLst>
              <a:ext uri="{FF2B5EF4-FFF2-40B4-BE49-F238E27FC236}">
                <a16:creationId xmlns:a16="http://schemas.microsoft.com/office/drawing/2014/main" id="{2C510ED8-C5EC-B01A-89ED-8697DD1AF46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33746" r="9833"/>
          <a:stretch/>
        </p:blipFill>
        <p:spPr bwMode="auto">
          <a:xfrm>
            <a:off x="7964123" y="10"/>
            <a:ext cx="10318162" cy="10286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grpSp>
        <p:nvGrpSpPr>
          <p:cNvPr id="17" name="Group 6">
            <a:extLst>
              <a:ext uri="{FF2B5EF4-FFF2-40B4-BE49-F238E27FC236}">
                <a16:creationId xmlns:a16="http://schemas.microsoft.com/office/drawing/2014/main" id="{76DBA1A7-6CCD-BE0B-ADBD-008416298569}"/>
              </a:ext>
            </a:extLst>
          </p:cNvPr>
          <p:cNvGrpSpPr/>
          <p:nvPr/>
        </p:nvGrpSpPr>
        <p:grpSpPr>
          <a:xfrm>
            <a:off x="432051" y="460308"/>
            <a:ext cx="1521073" cy="973088"/>
            <a:chOff x="0" y="0"/>
            <a:chExt cx="2028098" cy="1297451"/>
          </a:xfrm>
        </p:grpSpPr>
        <p:sp>
          <p:nvSpPr>
            <p:cNvPr id="18" name="Freeform 7">
              <a:extLst>
                <a:ext uri="{FF2B5EF4-FFF2-40B4-BE49-F238E27FC236}">
                  <a16:creationId xmlns:a16="http://schemas.microsoft.com/office/drawing/2014/main" id="{150DC782-FC85-4EB0-FAD3-8DAD727A5B61}"/>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
            </a:p>
          </p:txBody>
        </p:sp>
        <p:sp>
          <p:nvSpPr>
            <p:cNvPr id="19" name="Freeform 8">
              <a:extLst>
                <a:ext uri="{FF2B5EF4-FFF2-40B4-BE49-F238E27FC236}">
                  <a16:creationId xmlns:a16="http://schemas.microsoft.com/office/drawing/2014/main" id="{FB569ED5-3838-0F48-E1C5-9317CAC250E7}"/>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9"/>
              <a:stretch>
                <a:fillRect/>
              </a:stretch>
            </a:blipFill>
          </p:spPr>
          <p:txBody>
            <a:bodyPr/>
            <a:lstStyle/>
            <a:p>
              <a:endParaRPr lang="ja"/>
            </a:p>
          </p:txBody>
        </p:sp>
      </p:grpSp>
    </p:spTree>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93374"/>
        </a:solidFill>
        <a:effectLst/>
      </p:bgPr>
    </p:bg>
    <p:spTree>
      <p:nvGrpSpPr>
        <p:cNvPr id="1" name=""/>
        <p:cNvGrpSpPr/>
        <p:nvPr/>
      </p:nvGrpSpPr>
      <p:grpSpPr>
        <a:xfrm>
          <a:off x="0" y="0"/>
          <a:ext cx="0" cy="0"/>
          <a:chOff x="0" y="0"/>
          <a:chExt cx="0" cy="0"/>
        </a:xfrm>
      </p:grpSpPr>
      <p:sp>
        <p:nvSpPr>
          <p:cNvPr id="5" name="TextBox 5"/>
          <p:cNvSpPr txBox="1"/>
          <p:nvPr/>
        </p:nvSpPr>
        <p:spPr>
          <a:xfrm>
            <a:off x="10832728" y="2997168"/>
            <a:ext cx="7455272" cy="4184167"/>
          </a:xfrm>
          <a:prstGeom prst="rect">
            <a:avLst/>
          </a:prstGeom>
        </p:spPr>
        <p:txBody>
          <a:bodyPr lIns="254000" tIns="254000" rIns="254000" bIns="254000" rtlCol="0" anchor="ctr"/>
          <a:lstStyle/>
          <a:p>
            <a:pPr algn="l" rtl="0">
              <a:lnSpc>
                <a:spcPts val="2879"/>
              </a:lnSpc>
            </a:pPr>
            <a:endParaRPr/>
          </a:p>
        </p:txBody>
      </p:sp>
      <p:grpSp>
        <p:nvGrpSpPr>
          <p:cNvPr id="6" name="Group 6"/>
          <p:cNvGrpSpPr/>
          <p:nvPr/>
        </p:nvGrpSpPr>
        <p:grpSpPr>
          <a:xfrm>
            <a:off x="15738227" y="542156"/>
            <a:ext cx="1521073" cy="973088"/>
            <a:chOff x="0" y="0"/>
            <a:chExt cx="2028098" cy="1297451"/>
          </a:xfrm>
        </p:grpSpPr>
        <p:sp>
          <p:nvSpPr>
            <p:cNvPr id="7" name="Freeform 7"/>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
            </a:p>
          </p:txBody>
        </p:sp>
        <p:sp>
          <p:nvSpPr>
            <p:cNvPr id="8" name="Freeform 8"/>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ja"/>
            </a:p>
          </p:txBody>
        </p:sp>
      </p:grpSp>
      <p:pic>
        <p:nvPicPr>
          <p:cNvPr id="2" name="Picture 2" descr="日本の教育体制 | Japan Wonder Travel Blog">
            <a:extLst>
              <a:ext uri="{FF2B5EF4-FFF2-40B4-BE49-F238E27FC236}">
                <a16:creationId xmlns:a16="http://schemas.microsoft.com/office/drawing/2014/main" id="{D836097E-F6E8-A01B-7B9B-C41F9412C24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r="4272"/>
          <a:stretch/>
        </p:blipFill>
        <p:spPr bwMode="auto">
          <a:xfrm>
            <a:off x="1526466" y="2067768"/>
            <a:ext cx="9306262" cy="6416190"/>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4">
            <a:extLst>
              <a:ext uri="{FF2B5EF4-FFF2-40B4-BE49-F238E27FC236}">
                <a16:creationId xmlns:a16="http://schemas.microsoft.com/office/drawing/2014/main" id="{DFE59566-96D1-F657-D816-DC18791FFA55}"/>
              </a:ext>
            </a:extLst>
          </p:cNvPr>
          <p:cNvSpPr/>
          <p:nvPr/>
        </p:nvSpPr>
        <p:spPr>
          <a:xfrm>
            <a:off x="8781146" y="2713906"/>
            <a:ext cx="8835050" cy="7030938"/>
          </a:xfrm>
          <a:custGeom>
            <a:avLst/>
            <a:gdLst/>
            <a:ahLst/>
            <a:cxnLst/>
            <a:rect l="l" t="t" r="r" b="b"/>
            <a:pathLst>
              <a:path w="2326927" h="1851770">
                <a:moveTo>
                  <a:pt x="43814" y="0"/>
                </a:moveTo>
                <a:lnTo>
                  <a:pt x="2283113" y="0"/>
                </a:lnTo>
                <a:cubicBezTo>
                  <a:pt x="2294733" y="0"/>
                  <a:pt x="2305877" y="4616"/>
                  <a:pt x="2314094" y="12833"/>
                </a:cubicBezTo>
                <a:cubicBezTo>
                  <a:pt x="2322311" y="21049"/>
                  <a:pt x="2326927" y="32194"/>
                  <a:pt x="2326927" y="43814"/>
                </a:cubicBezTo>
                <a:lnTo>
                  <a:pt x="2326927" y="1807956"/>
                </a:lnTo>
                <a:cubicBezTo>
                  <a:pt x="2326927" y="1832153"/>
                  <a:pt x="2307311" y="1851770"/>
                  <a:pt x="2283113" y="1851770"/>
                </a:cubicBezTo>
                <a:lnTo>
                  <a:pt x="43814" y="1851770"/>
                </a:lnTo>
                <a:cubicBezTo>
                  <a:pt x="19616" y="1851770"/>
                  <a:pt x="0" y="1832153"/>
                  <a:pt x="0" y="1807956"/>
                </a:cubicBezTo>
                <a:lnTo>
                  <a:pt x="0" y="43814"/>
                </a:lnTo>
                <a:cubicBezTo>
                  <a:pt x="0" y="19616"/>
                  <a:pt x="19616" y="0"/>
                  <a:pt x="43814" y="0"/>
                </a:cubicBezTo>
                <a:close/>
              </a:path>
            </a:pathLst>
          </a:custGeom>
          <a:solidFill>
            <a:srgbClr val="F5EFEB"/>
          </a:solidFill>
        </p:spPr>
        <p:txBody>
          <a:bodyPr/>
          <a:lstStyle/>
          <a:p>
            <a:endParaRPr lang="ja"/>
          </a:p>
        </p:txBody>
      </p:sp>
      <p:sp>
        <p:nvSpPr>
          <p:cNvPr id="12" name="TextBox 9">
            <a:extLst>
              <a:ext uri="{FF2B5EF4-FFF2-40B4-BE49-F238E27FC236}">
                <a16:creationId xmlns:a16="http://schemas.microsoft.com/office/drawing/2014/main" id="{2CBB65D9-DD04-EE55-8EF7-B86CF951BD8C}"/>
              </a:ext>
            </a:extLst>
          </p:cNvPr>
          <p:cNvSpPr txBox="1"/>
          <p:nvPr/>
        </p:nvSpPr>
        <p:spPr>
          <a:xfrm>
            <a:off x="9797143" y="3499861"/>
            <a:ext cx="7271657" cy="2085571"/>
          </a:xfrm>
          <a:prstGeom prst="rect">
            <a:avLst/>
          </a:prstGeom>
        </p:spPr>
        <p:txBody>
          <a:bodyPr wrap="square" lIns="0" tIns="0" rIns="0" bIns="0" rtlCol="0" anchor="t">
            <a:spAutoFit/>
          </a:bodyPr>
          <a:lstStyle/>
          <a:p>
            <a:pPr marL="0" lvl="0" indent="0" algn="l" rtl="0">
              <a:lnSpc>
                <a:spcPct val="110000"/>
              </a:lnSpc>
            </a:pPr>
            <a:r>
              <a:rPr lang="ja" sz="6561" b="0" i="0" u="none" baseline="0" dirty="0">
                <a:solidFill>
                  <a:srgbClr val="253572"/>
                </a:solidFill>
                <a:latin typeface="MS Gothic" panose="020B0609070205080204" pitchFamily="49" charset="-128"/>
                <a:ea typeface="MS Gothic" panose="020B0609070205080204" pitchFamily="49" charset="-128"/>
                <a:cs typeface="Effra 1"/>
              </a:rPr>
              <a:t>変化を受け入れることの重要性 </a:t>
            </a:r>
          </a:p>
        </p:txBody>
      </p:sp>
      <p:sp>
        <p:nvSpPr>
          <p:cNvPr id="13" name="TextBox 12">
            <a:extLst>
              <a:ext uri="{FF2B5EF4-FFF2-40B4-BE49-F238E27FC236}">
                <a16:creationId xmlns:a16="http://schemas.microsoft.com/office/drawing/2014/main" id="{951124C5-18BD-751D-3C3B-C8B8BCB80866}"/>
              </a:ext>
            </a:extLst>
          </p:cNvPr>
          <p:cNvSpPr txBox="1"/>
          <p:nvPr/>
        </p:nvSpPr>
        <p:spPr>
          <a:xfrm>
            <a:off x="9806937" y="6108261"/>
            <a:ext cx="6648766" cy="2187971"/>
          </a:xfrm>
          <a:prstGeom prst="rect">
            <a:avLst/>
          </a:prstGeom>
          <a:noFill/>
        </p:spPr>
        <p:txBody>
          <a:bodyPr wrap="square" rtlCol="0">
            <a:spAutoFit/>
          </a:bodyPr>
          <a:lstStyle/>
          <a:p>
            <a:pPr marL="457200" indent="-457200" algn="l" rtl="0">
              <a:lnSpc>
                <a:spcPct val="110000"/>
              </a:lnSpc>
              <a:buFont typeface="Arial" panose="020B0604020202020204" pitchFamily="34" charset="0"/>
              <a:buChar char="•"/>
            </a:pPr>
            <a:r>
              <a:rPr lang="ja" sz="3600" b="0" i="0" u="none" strike="noStrike" baseline="0" dirty="0">
                <a:solidFill>
                  <a:srgbClr val="000000"/>
                </a:solidFill>
                <a:effectLst/>
                <a:latin typeface="MS Gothic" panose="020B0609070205080204" pitchFamily="49" charset="-128"/>
                <a:ea typeface="MS Gothic" panose="020B0609070205080204" pitchFamily="49" charset="-128"/>
              </a:rPr>
              <a:t>成長に不可欠。</a:t>
            </a:r>
          </a:p>
          <a:p>
            <a:pPr marL="457200" indent="-457200" algn="l" rtl="0">
              <a:lnSpc>
                <a:spcPct val="110000"/>
              </a:lnSpc>
              <a:buFont typeface="Arial" panose="020B0604020202020204" pitchFamily="34" charset="0"/>
              <a:buChar char="•"/>
            </a:pPr>
            <a:r>
              <a:rPr lang="ja" sz="3600" b="0" i="0" u="none" strike="noStrike" baseline="0" dirty="0">
                <a:solidFill>
                  <a:srgbClr val="000000"/>
                </a:solidFill>
                <a:effectLst/>
                <a:latin typeface="MS Gothic" panose="020B0609070205080204" pitchFamily="49" charset="-128"/>
                <a:ea typeface="MS Gothic" panose="020B0609070205080204" pitchFamily="49" charset="-128"/>
              </a:rPr>
              <a:t>様々な意見がイノベーションにつながる。</a:t>
            </a:r>
          </a:p>
          <a:p>
            <a:pPr lvl="0" algn="l" rtl="0">
              <a:lnSpc>
                <a:spcPct val="110000"/>
              </a:lnSpc>
              <a:spcAft>
                <a:spcPts val="600"/>
              </a:spcAft>
            </a:pPr>
            <a:endParaRPr lang="ja" sz="1800" dirty="0">
              <a:latin typeface="MS Gothic" panose="020B0609070205080204" pitchFamily="49" charset="-128"/>
              <a:ea typeface="MS Gothic" panose="020B0609070205080204" pitchFamily="49" charset="-128"/>
            </a:endParaRPr>
          </a:p>
        </p:txBody>
      </p:sp>
    </p:spTree>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49587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ja"/>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Font typeface="Arial"/>
                <a:buChar char="•"/>
              </a:pPr>
              <a:endParaRPr/>
            </a:p>
          </p:txBody>
        </p:sp>
      </p:grpSp>
      <p:grpSp>
        <p:nvGrpSpPr>
          <p:cNvPr id="5" name="Group 5"/>
          <p:cNvGrpSpPr/>
          <p:nvPr/>
        </p:nvGrpSpPr>
        <p:grpSpPr>
          <a:xfrm>
            <a:off x="-2295577" y="-241859"/>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ja"/>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rtl="0">
                <a:lnSpc>
                  <a:spcPts val="2100"/>
                </a:lnSpc>
              </a:pPr>
              <a:endParaRPr/>
            </a:p>
          </p:txBody>
        </p:sp>
      </p:grpSp>
      <p:grpSp>
        <p:nvGrpSpPr>
          <p:cNvPr id="9" name="Group 9"/>
          <p:cNvGrpSpPr/>
          <p:nvPr/>
        </p:nvGrpSpPr>
        <p:grpSpPr>
          <a:xfrm>
            <a:off x="15738227" y="542156"/>
            <a:ext cx="1521073" cy="973088"/>
            <a:chOff x="0" y="0"/>
            <a:chExt cx="2028098" cy="1297451"/>
          </a:xfrm>
        </p:grpSpPr>
        <p:sp>
          <p:nvSpPr>
            <p:cNvPr id="10" name="Freeform 10"/>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
            </a:p>
          </p:txBody>
        </p:sp>
        <p:sp>
          <p:nvSpPr>
            <p:cNvPr id="11" name="Freeform 11"/>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ja"/>
            </a:p>
          </p:txBody>
        </p:sp>
      </p:grpSp>
      <p:sp>
        <p:nvSpPr>
          <p:cNvPr id="13" name="TextBox 13"/>
          <p:cNvSpPr txBox="1"/>
          <p:nvPr/>
        </p:nvSpPr>
        <p:spPr>
          <a:xfrm>
            <a:off x="1028700" y="6099458"/>
            <a:ext cx="5994718" cy="2279022"/>
          </a:xfrm>
          <a:prstGeom prst="rect">
            <a:avLst/>
          </a:prstGeom>
        </p:spPr>
        <p:txBody>
          <a:bodyPr wrap="square" lIns="0" tIns="0" rIns="0" bIns="0" rtlCol="0" anchor="t">
            <a:spAutoFit/>
          </a:bodyPr>
          <a:lstStyle/>
          <a:p>
            <a:pPr marL="457200" indent="-457200" algn="l" rtl="0">
              <a:lnSpc>
                <a:spcPct val="110000"/>
              </a:lnSpc>
              <a:spcAft>
                <a:spcPts val="600"/>
              </a:spcAft>
              <a:buFont typeface="Arial" panose="020B0604020202020204" pitchFamily="34" charset="0"/>
              <a:buChar char="•"/>
            </a:pPr>
            <a:r>
              <a:rPr lang="ja" sz="3200" b="0" i="0" u="none" strike="noStrike" baseline="0" dirty="0">
                <a:solidFill>
                  <a:schemeClr val="bg1"/>
                </a:solidFill>
                <a:effectLst/>
                <a:latin typeface="Effra 1" panose="020B0604020202020204" charset="0"/>
                <a:ea typeface="MS Gothic" panose="020B0609070205080204" pitchFamily="49" charset="-128"/>
              </a:rPr>
              <a:t>手強い課題になるかもしれません。</a:t>
            </a:r>
            <a:endParaRPr lang="ja" sz="3200" dirty="0">
              <a:solidFill>
                <a:schemeClr val="bg1"/>
              </a:solidFill>
              <a:latin typeface="Effra 1" panose="020B0604020202020204" charset="0"/>
              <a:ea typeface="MS Gothic" panose="020B0609070205080204" pitchFamily="49" charset="-128"/>
            </a:endParaRPr>
          </a:p>
          <a:p>
            <a:pPr marL="457200" indent="-457200" algn="l" rtl="0">
              <a:lnSpc>
                <a:spcPct val="110000"/>
              </a:lnSpc>
              <a:spcAft>
                <a:spcPts val="600"/>
              </a:spcAft>
              <a:buFont typeface="Arial" panose="020B0604020202020204" pitchFamily="34" charset="0"/>
              <a:buChar char="•"/>
            </a:pPr>
            <a:r>
              <a:rPr lang="ja" sz="3200" b="0" i="0" u="none" strike="noStrike" baseline="0" dirty="0">
                <a:solidFill>
                  <a:schemeClr val="bg1"/>
                </a:solidFill>
                <a:effectLst/>
                <a:latin typeface="Effra 1" panose="020B0604020202020204" charset="0"/>
                <a:ea typeface="MS Gothic" panose="020B0609070205080204" pitchFamily="49" charset="-128"/>
              </a:rPr>
              <a:t>勇気と行動が求められます。</a:t>
            </a:r>
            <a:endParaRPr lang="ja" sz="3200" dirty="0">
              <a:solidFill>
                <a:schemeClr val="bg1"/>
              </a:solidFill>
              <a:latin typeface="Effra 1" panose="020B0604020202020204" charset="0"/>
              <a:ea typeface="MS Gothic" panose="020B0609070205080204" pitchFamily="49" charset="-128"/>
            </a:endParaRPr>
          </a:p>
          <a:p>
            <a:pPr marL="457200" indent="-457200" algn="l" rtl="0">
              <a:lnSpc>
                <a:spcPct val="110000"/>
              </a:lnSpc>
              <a:spcAft>
                <a:spcPts val="600"/>
              </a:spcAft>
              <a:buFont typeface="Arial" panose="020B0604020202020204" pitchFamily="34" charset="0"/>
              <a:buChar char="•"/>
            </a:pPr>
            <a:r>
              <a:rPr lang="ja" sz="3200" b="0" i="0" u="none" strike="noStrike" baseline="0" dirty="0">
                <a:solidFill>
                  <a:schemeClr val="bg1"/>
                </a:solidFill>
                <a:effectLst/>
                <a:latin typeface="Effra 1" panose="020B0604020202020204" charset="0"/>
                <a:ea typeface="MS Gothic" panose="020B0609070205080204" pitchFamily="49" charset="-128"/>
              </a:rPr>
              <a:t>様々な機会への扉を開きます。</a:t>
            </a:r>
          </a:p>
        </p:txBody>
      </p:sp>
      <p:sp>
        <p:nvSpPr>
          <p:cNvPr id="14" name="TextBox 14"/>
          <p:cNvSpPr txBox="1"/>
          <p:nvPr/>
        </p:nvSpPr>
        <p:spPr>
          <a:xfrm>
            <a:off x="876300" y="809858"/>
            <a:ext cx="5657850" cy="4767587"/>
          </a:xfrm>
          <a:prstGeom prst="rect">
            <a:avLst/>
          </a:prstGeom>
        </p:spPr>
        <p:txBody>
          <a:bodyPr wrap="square" lIns="0" tIns="0" rIns="0" bIns="0" rtlCol="0" anchor="t">
            <a:spAutoFit/>
          </a:bodyPr>
          <a:lstStyle/>
          <a:p>
            <a:pPr marL="0" lvl="0" indent="0" algn="l" rtl="0">
              <a:lnSpc>
                <a:spcPct val="110000"/>
              </a:lnSpc>
            </a:pPr>
            <a:r>
              <a:rPr lang="ja" sz="9600" b="0" i="0" u="none" baseline="0" dirty="0">
                <a:solidFill>
                  <a:srgbClr val="F5EFEB"/>
                </a:solidFill>
                <a:latin typeface="Effra 1" panose="020B0604020202020204" charset="0"/>
                <a:ea typeface="MS Gothic" panose="020B0609070205080204" pitchFamily="49" charset="-128"/>
                <a:cs typeface="Effra 1"/>
              </a:rPr>
              <a:t>変化に向き合うことは…</a:t>
            </a:r>
          </a:p>
        </p:txBody>
      </p:sp>
      <p:sp>
        <p:nvSpPr>
          <p:cNvPr id="15" name="TextBox 15"/>
          <p:cNvSpPr txBox="1"/>
          <p:nvPr/>
        </p:nvSpPr>
        <p:spPr>
          <a:xfrm>
            <a:off x="1028700" y="9258300"/>
            <a:ext cx="6899312" cy="218842"/>
          </a:xfrm>
          <a:prstGeom prst="rect">
            <a:avLst/>
          </a:prstGeom>
        </p:spPr>
        <p:txBody>
          <a:bodyPr lIns="0" tIns="0" rIns="0" bIns="0" rtlCol="0" anchor="t">
            <a:spAutoFit/>
          </a:bodyPr>
          <a:lstStyle/>
          <a:p>
            <a:pPr marL="0" lvl="0" indent="0" algn="l" rtl="0">
              <a:lnSpc>
                <a:spcPct val="110000"/>
              </a:lnSpc>
              <a:spcBef>
                <a:spcPct val="0"/>
              </a:spcBef>
            </a:pPr>
            <a:r>
              <a:rPr lang="ja" sz="1400" b="0" i="0" u="none" spc="140" baseline="0">
                <a:solidFill>
                  <a:srgbClr val="E68574"/>
                </a:solidFill>
                <a:latin typeface="Effra 1" panose="020B0604020202020204" charset="0"/>
                <a:ea typeface="MS Gothic" panose="020B0609070205080204" pitchFamily="49" charset="-128"/>
                <a:cs typeface="Effra 1"/>
              </a:rPr>
              <a:t>2025年度 SIA地域カンファレンス</a:t>
            </a:r>
          </a:p>
        </p:txBody>
      </p:sp>
      <p:pic>
        <p:nvPicPr>
          <p:cNvPr id="16" name="Picture 2" descr="仕事を辞める女性の比率が男性よりも多い理由 | Insurance Business Asia">
            <a:extLst>
              <a:ext uri="{FF2B5EF4-FFF2-40B4-BE49-F238E27FC236}">
                <a16:creationId xmlns:a16="http://schemas.microsoft.com/office/drawing/2014/main" id="{0DDAA6BC-4C97-9AD9-0D32-D999C669210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5661" r="13474" b="1"/>
          <a:stretch/>
        </p:blipFill>
        <p:spPr bwMode="auto">
          <a:xfrm>
            <a:off x="7257606" y="479763"/>
            <a:ext cx="10796206" cy="891167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grpSp>
        <p:nvGrpSpPr>
          <p:cNvPr id="3" name="Group 3"/>
          <p:cNvGrpSpPr/>
          <p:nvPr/>
        </p:nvGrpSpPr>
        <p:grpSpPr>
          <a:xfrm>
            <a:off x="0" y="3160295"/>
            <a:ext cx="8689105" cy="7708527"/>
            <a:chOff x="0" y="0"/>
            <a:chExt cx="2481834" cy="1932697"/>
          </a:xfrm>
        </p:grpSpPr>
        <p:sp>
          <p:nvSpPr>
            <p:cNvPr id="4" name="Freeform 4"/>
            <p:cNvSpPr/>
            <p:nvPr/>
          </p:nvSpPr>
          <p:spPr>
            <a:xfrm>
              <a:off x="0" y="0"/>
              <a:ext cx="2481834" cy="1932697"/>
            </a:xfrm>
            <a:custGeom>
              <a:avLst/>
              <a:gdLst/>
              <a:ahLst/>
              <a:cxnLst/>
              <a:rect l="l" t="t" r="r" b="b"/>
              <a:pathLst>
                <a:path w="2481834" h="1932697">
                  <a:moveTo>
                    <a:pt x="41079" y="0"/>
                  </a:moveTo>
                  <a:lnTo>
                    <a:pt x="2440755" y="0"/>
                  </a:lnTo>
                  <a:cubicBezTo>
                    <a:pt x="2451650" y="0"/>
                    <a:pt x="2462099" y="4328"/>
                    <a:pt x="2469803" y="12032"/>
                  </a:cubicBezTo>
                  <a:cubicBezTo>
                    <a:pt x="2477506" y="19736"/>
                    <a:pt x="2481834" y="30184"/>
                    <a:pt x="2481834" y="41079"/>
                  </a:cubicBezTo>
                  <a:lnTo>
                    <a:pt x="2481834" y="1891618"/>
                  </a:lnTo>
                  <a:cubicBezTo>
                    <a:pt x="2481834" y="1902513"/>
                    <a:pt x="2477506" y="1912961"/>
                    <a:pt x="2469803" y="1920665"/>
                  </a:cubicBezTo>
                  <a:cubicBezTo>
                    <a:pt x="2462099" y="1928369"/>
                    <a:pt x="2451650" y="1932697"/>
                    <a:pt x="2440755" y="1932697"/>
                  </a:cubicBezTo>
                  <a:lnTo>
                    <a:pt x="41079" y="1932697"/>
                  </a:lnTo>
                  <a:cubicBezTo>
                    <a:pt x="30184" y="1932697"/>
                    <a:pt x="19736" y="1928369"/>
                    <a:pt x="12032" y="1920665"/>
                  </a:cubicBezTo>
                  <a:cubicBezTo>
                    <a:pt x="4328" y="1912961"/>
                    <a:pt x="0" y="1902513"/>
                    <a:pt x="0" y="1891618"/>
                  </a:cubicBezTo>
                  <a:lnTo>
                    <a:pt x="0" y="41079"/>
                  </a:lnTo>
                  <a:cubicBezTo>
                    <a:pt x="0" y="30184"/>
                    <a:pt x="4328" y="19736"/>
                    <a:pt x="12032" y="12032"/>
                  </a:cubicBezTo>
                  <a:cubicBezTo>
                    <a:pt x="19736" y="4328"/>
                    <a:pt x="30184" y="0"/>
                    <a:pt x="41079" y="0"/>
                  </a:cubicBezTo>
                  <a:close/>
                </a:path>
              </a:pathLst>
            </a:custGeom>
            <a:solidFill>
              <a:srgbClr val="F5EFEB"/>
            </a:solidFill>
          </p:spPr>
          <p:txBody>
            <a:bodyPr/>
            <a:lstStyle/>
            <a:p>
              <a:pPr>
                <a:lnSpc>
                  <a:spcPct val="110000"/>
                </a:lnSpc>
              </a:pPr>
              <a:endParaRPr lang="ja">
                <a:latin typeface="MS Gothic" panose="020B0609070205080204" pitchFamily="49" charset="-128"/>
                <a:ea typeface="MS Gothic" panose="020B0609070205080204" pitchFamily="49" charset="-128"/>
              </a:endParaRPr>
            </a:p>
          </p:txBody>
        </p:sp>
        <p:sp>
          <p:nvSpPr>
            <p:cNvPr id="5" name="TextBox 5"/>
            <p:cNvSpPr txBox="1"/>
            <p:nvPr/>
          </p:nvSpPr>
          <p:spPr>
            <a:xfrm>
              <a:off x="0" y="-47625"/>
              <a:ext cx="2481834" cy="1980322"/>
            </a:xfrm>
            <a:prstGeom prst="rect">
              <a:avLst/>
            </a:prstGeom>
          </p:spPr>
          <p:txBody>
            <a:bodyPr lIns="50800" tIns="50800" rIns="50800" bIns="50800" rtlCol="0" anchor="ctr"/>
            <a:lstStyle/>
            <a:p>
              <a:pPr algn="ctr" rtl="0">
                <a:lnSpc>
                  <a:spcPct val="110000"/>
                </a:lnSpc>
              </a:pPr>
              <a:endParaRPr>
                <a:latin typeface="MS Gothic" panose="020B0609070205080204" pitchFamily="49" charset="-128"/>
                <a:ea typeface="MS Gothic" panose="020B0609070205080204" pitchFamily="49" charset="-128"/>
              </a:endParaRPr>
            </a:p>
          </p:txBody>
        </p:sp>
      </p:grpSp>
      <p:sp>
        <p:nvSpPr>
          <p:cNvPr id="7" name="Freeform 7"/>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p:spPr>
        <p:txBody>
          <a:bodyPr/>
          <a:lstStyle/>
          <a:p>
            <a:pPr>
              <a:lnSpc>
                <a:spcPct val="110000"/>
              </a:lnSpc>
            </a:pPr>
            <a:endParaRPr lang="ja">
              <a:latin typeface="MS Gothic" panose="020B0609070205080204" pitchFamily="49" charset="-128"/>
              <a:ea typeface="MS Gothic" panose="020B0609070205080204" pitchFamily="49" charset="-128"/>
            </a:endParaRPr>
          </a:p>
        </p:txBody>
      </p:sp>
      <p:sp>
        <p:nvSpPr>
          <p:cNvPr id="9" name="TextBox 9"/>
          <p:cNvSpPr txBox="1"/>
          <p:nvPr/>
        </p:nvSpPr>
        <p:spPr>
          <a:xfrm>
            <a:off x="1064398" y="4755734"/>
            <a:ext cx="7165201" cy="828945"/>
          </a:xfrm>
          <a:prstGeom prst="rect">
            <a:avLst/>
          </a:prstGeom>
        </p:spPr>
        <p:txBody>
          <a:bodyPr wrap="square" lIns="0" tIns="0" rIns="0" bIns="0" rtlCol="0" anchor="t">
            <a:spAutoFit/>
          </a:bodyPr>
          <a:lstStyle/>
          <a:p>
            <a:pPr marL="0" lvl="0" indent="0" algn="l" rtl="0">
              <a:lnSpc>
                <a:spcPct val="110000"/>
              </a:lnSpc>
            </a:pPr>
            <a:r>
              <a:rPr lang="ja" sz="5578" b="0" i="0" u="none" baseline="0">
                <a:solidFill>
                  <a:srgbClr val="253572"/>
                </a:solidFill>
                <a:latin typeface="MS Gothic" panose="020B0609070205080204" pitchFamily="49" charset="-128"/>
                <a:ea typeface="MS Gothic" panose="020B0609070205080204" pitchFamily="49" charset="-128"/>
                <a:cs typeface="Effra 1"/>
              </a:rPr>
              <a:t>文章</a:t>
            </a:r>
          </a:p>
        </p:txBody>
      </p:sp>
      <p:grpSp>
        <p:nvGrpSpPr>
          <p:cNvPr id="11" name="Group 11"/>
          <p:cNvGrpSpPr/>
          <p:nvPr/>
        </p:nvGrpSpPr>
        <p:grpSpPr>
          <a:xfrm>
            <a:off x="1064399" y="5781421"/>
            <a:ext cx="7317601" cy="1940974"/>
            <a:chOff x="0" y="-76200"/>
            <a:chExt cx="9151484" cy="2587965"/>
          </a:xfrm>
        </p:grpSpPr>
        <p:sp>
          <p:nvSpPr>
            <p:cNvPr id="12" name="Freeform 12"/>
            <p:cNvSpPr/>
            <p:nvPr/>
          </p:nvSpPr>
          <p:spPr>
            <a:xfrm>
              <a:off x="0" y="0"/>
              <a:ext cx="241757" cy="2511765"/>
            </a:xfrm>
            <a:custGeom>
              <a:avLst/>
              <a:gdLst/>
              <a:ahLst/>
              <a:cxnLst/>
              <a:rect l="l" t="t" r="r" b="b"/>
              <a:pathLst>
                <a:path w="241757" h="2511765">
                  <a:moveTo>
                    <a:pt x="0" y="0"/>
                  </a:moveTo>
                  <a:lnTo>
                    <a:pt x="241757" y="0"/>
                  </a:lnTo>
                  <a:lnTo>
                    <a:pt x="241757" y="2511765"/>
                  </a:lnTo>
                  <a:lnTo>
                    <a:pt x="0" y="251176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lnSpc>
                  <a:spcPct val="110000"/>
                </a:lnSpc>
              </a:pPr>
              <a:endParaRPr lang="ja">
                <a:latin typeface="MS Gothic" panose="020B0609070205080204" pitchFamily="49" charset="-128"/>
                <a:ea typeface="MS Gothic" panose="020B0609070205080204" pitchFamily="49" charset="-128"/>
              </a:endParaRPr>
            </a:p>
          </p:txBody>
        </p:sp>
        <p:sp>
          <p:nvSpPr>
            <p:cNvPr id="13" name="TextBox 13"/>
            <p:cNvSpPr txBox="1"/>
            <p:nvPr/>
          </p:nvSpPr>
          <p:spPr>
            <a:xfrm>
              <a:off x="530656" y="-76200"/>
              <a:ext cx="8620828" cy="522879"/>
            </a:xfrm>
            <a:prstGeom prst="rect">
              <a:avLst/>
            </a:prstGeom>
          </p:spPr>
          <p:txBody>
            <a:bodyPr lIns="0" tIns="0" rIns="0" bIns="0" rtlCol="0" anchor="t">
              <a:spAutoFit/>
            </a:bodyPr>
            <a:lstStyle/>
            <a:p>
              <a:pPr algn="l" rtl="0">
                <a:lnSpc>
                  <a:spcPct val="110000"/>
                </a:lnSpc>
              </a:pPr>
              <a:r>
                <a:rPr lang="ja" sz="2639" b="0" i="0" u="none" baseline="0">
                  <a:solidFill>
                    <a:srgbClr val="293374"/>
                  </a:solidFill>
                  <a:latin typeface="MS Gothic" panose="020B0609070205080204" pitchFamily="49" charset="-128"/>
                  <a:ea typeface="MS Gothic" panose="020B0609070205080204" pitchFamily="49" charset="-128"/>
                  <a:cs typeface="Effra 2"/>
                </a:rPr>
                <a:t>文章</a:t>
              </a:r>
              <a:endParaRPr lang="ja" sz="2800" b="1">
                <a:solidFill>
                  <a:srgbClr val="293374"/>
                </a:solidFill>
                <a:latin typeface="MS Gothic" panose="020B0609070205080204" pitchFamily="49" charset="-128"/>
                <a:ea typeface="MS Gothic" panose="020B0609070205080204" pitchFamily="49" charset="-128"/>
              </a:endParaRPr>
            </a:p>
          </p:txBody>
        </p:sp>
      </p:grpSp>
      <p:pic>
        <p:nvPicPr>
          <p:cNvPr id="2" name="Picture 4" descr="ラテンアメリカのスペイン語圏出身の家庭では高校を卒業することは大きな目標です | BELatina">
            <a:extLst>
              <a:ext uri="{FF2B5EF4-FFF2-40B4-BE49-F238E27FC236}">
                <a16:creationId xmlns:a16="http://schemas.microsoft.com/office/drawing/2014/main" id="{851C689E-F9B5-198A-4594-92009F6D31F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22750" r="27250"/>
          <a:stretch/>
        </p:blipFill>
        <p:spPr bwMode="auto">
          <a:xfrm>
            <a:off x="-1" y="-3"/>
            <a:ext cx="9144001" cy="1028700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14">
            <a:extLst>
              <a:ext uri="{FF2B5EF4-FFF2-40B4-BE49-F238E27FC236}">
                <a16:creationId xmlns:a16="http://schemas.microsoft.com/office/drawing/2014/main" id="{09EDDEE2-C34C-1AA9-8817-0ADF7F114366}"/>
              </a:ext>
            </a:extLst>
          </p:cNvPr>
          <p:cNvSpPr txBox="1"/>
          <p:nvPr/>
        </p:nvSpPr>
        <p:spPr>
          <a:xfrm>
            <a:off x="10376704" y="2467031"/>
            <a:ext cx="6749246" cy="2288703"/>
          </a:xfrm>
          <a:prstGeom prst="rect">
            <a:avLst/>
          </a:prstGeom>
        </p:spPr>
        <p:txBody>
          <a:bodyPr wrap="square" lIns="0" tIns="0" rIns="0" bIns="0" rtlCol="0" anchor="t">
            <a:spAutoFit/>
          </a:bodyPr>
          <a:lstStyle/>
          <a:p>
            <a:pPr marL="0" lvl="0" indent="0" algn="l" rtl="0">
              <a:lnSpc>
                <a:spcPct val="110000"/>
              </a:lnSpc>
            </a:pPr>
            <a:r>
              <a:rPr lang="ja" sz="7200" b="0" i="0" u="none" baseline="0" dirty="0">
                <a:solidFill>
                  <a:srgbClr val="F5EFEB"/>
                </a:solidFill>
                <a:latin typeface="MS Gothic" panose="020B0609070205080204" pitchFamily="49" charset="-128"/>
                <a:ea typeface="MS Gothic" panose="020B0609070205080204" pitchFamily="49" charset="-128"/>
                <a:cs typeface="Effra 1"/>
              </a:rPr>
              <a:t>アプローチを柔軟に変化させる</a:t>
            </a:r>
            <a:endParaRPr lang="ja" sz="7200" dirty="0">
              <a:solidFill>
                <a:srgbClr val="F5EFEB"/>
              </a:solidFill>
              <a:latin typeface="MS Gothic" panose="020B0609070205080204" pitchFamily="49" charset="-128"/>
              <a:ea typeface="MS Gothic" panose="020B0609070205080204" pitchFamily="49" charset="-128"/>
            </a:endParaRPr>
          </a:p>
        </p:txBody>
      </p:sp>
      <p:sp>
        <p:nvSpPr>
          <p:cNvPr id="14" name="TextBox 13">
            <a:extLst>
              <a:ext uri="{FF2B5EF4-FFF2-40B4-BE49-F238E27FC236}">
                <a16:creationId xmlns:a16="http://schemas.microsoft.com/office/drawing/2014/main" id="{6EDF1B1E-0352-0EED-DC60-3C0744964C03}"/>
              </a:ext>
            </a:extLst>
          </p:cNvPr>
          <p:cNvSpPr txBox="1"/>
          <p:nvPr/>
        </p:nvSpPr>
        <p:spPr>
          <a:xfrm>
            <a:off x="10376703" y="5414047"/>
            <a:ext cx="6232291" cy="1109535"/>
          </a:xfrm>
          <a:prstGeom prst="rect">
            <a:avLst/>
          </a:prstGeom>
          <a:noFill/>
        </p:spPr>
        <p:txBody>
          <a:bodyPr wrap="square" rtlCol="0">
            <a:spAutoFit/>
          </a:bodyPr>
          <a:lstStyle/>
          <a:p>
            <a:pPr marL="457200" indent="-457200" algn="l" rtl="0">
              <a:lnSpc>
                <a:spcPct val="110000"/>
              </a:lnSpc>
              <a:buFont typeface="Arial" panose="020B0604020202020204" pitchFamily="34" charset="0"/>
              <a:buChar char="•"/>
            </a:pPr>
            <a:r>
              <a:rPr lang="ja" sz="3200" b="0" i="0" u="none" strike="noStrike" baseline="0" dirty="0">
                <a:solidFill>
                  <a:schemeClr val="bg1"/>
                </a:solidFill>
                <a:effectLst/>
                <a:latin typeface="MS Gothic" panose="020B0609070205080204" pitchFamily="49" charset="-128"/>
                <a:ea typeface="MS Gothic" panose="020B0609070205080204" pitchFamily="49" charset="-128"/>
              </a:rPr>
              <a:t>女性と女児の変化するニーズを常に把握しましょう。</a:t>
            </a:r>
          </a:p>
        </p:txBody>
      </p:sp>
      <p:grpSp>
        <p:nvGrpSpPr>
          <p:cNvPr id="15" name="Group 6">
            <a:extLst>
              <a:ext uri="{FF2B5EF4-FFF2-40B4-BE49-F238E27FC236}">
                <a16:creationId xmlns:a16="http://schemas.microsoft.com/office/drawing/2014/main" id="{1BF3B5B7-60B3-83DF-92B5-4A54401F9CB4}"/>
              </a:ext>
            </a:extLst>
          </p:cNvPr>
          <p:cNvGrpSpPr/>
          <p:nvPr/>
        </p:nvGrpSpPr>
        <p:grpSpPr>
          <a:xfrm>
            <a:off x="15738227" y="542156"/>
            <a:ext cx="1521073" cy="973088"/>
            <a:chOff x="0" y="0"/>
            <a:chExt cx="2028098" cy="1297451"/>
          </a:xfrm>
        </p:grpSpPr>
        <p:sp>
          <p:nvSpPr>
            <p:cNvPr id="16" name="Freeform 7">
              <a:extLst>
                <a:ext uri="{FF2B5EF4-FFF2-40B4-BE49-F238E27FC236}">
                  <a16:creationId xmlns:a16="http://schemas.microsoft.com/office/drawing/2014/main" id="{D6027304-B453-9328-47E4-B621F5B25FAA}"/>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a:lnSpc>
                  <a:spcPct val="110000"/>
                </a:lnSpc>
              </a:pPr>
              <a:endParaRPr lang="ja">
                <a:latin typeface="MS Gothic" panose="020B0609070205080204" pitchFamily="49" charset="-128"/>
                <a:ea typeface="MS Gothic" panose="020B0609070205080204" pitchFamily="49" charset="-128"/>
              </a:endParaRPr>
            </a:p>
          </p:txBody>
        </p:sp>
        <p:sp>
          <p:nvSpPr>
            <p:cNvPr id="17" name="Freeform 8">
              <a:extLst>
                <a:ext uri="{FF2B5EF4-FFF2-40B4-BE49-F238E27FC236}">
                  <a16:creationId xmlns:a16="http://schemas.microsoft.com/office/drawing/2014/main" id="{E4EBAFEB-3B32-8F72-5E83-3F5440033FB5}"/>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9"/>
              <a:stretch>
                <a:fillRect/>
              </a:stretch>
            </a:blipFill>
          </p:spPr>
          <p:txBody>
            <a:bodyPr/>
            <a:lstStyle/>
            <a:p>
              <a:pPr>
                <a:lnSpc>
                  <a:spcPct val="110000"/>
                </a:lnSpc>
              </a:pPr>
              <a:endParaRPr lang="ja">
                <a:latin typeface="MS Gothic" panose="020B0609070205080204" pitchFamily="49" charset="-128"/>
                <a:ea typeface="MS Gothic" panose="020B0609070205080204" pitchFamily="49" charset="-128"/>
              </a:endParaRPr>
            </a:p>
          </p:txBody>
        </p:sp>
      </p:grpSp>
    </p:spTree>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grpSp>
        <p:nvGrpSpPr>
          <p:cNvPr id="2" name="Group 2"/>
          <p:cNvGrpSpPr/>
          <p:nvPr/>
        </p:nvGrpSpPr>
        <p:grpSpPr>
          <a:xfrm>
            <a:off x="0" y="6449003"/>
            <a:ext cx="18288000" cy="3837997"/>
            <a:chOff x="0" y="0"/>
            <a:chExt cx="4816593" cy="1010830"/>
          </a:xfrm>
        </p:grpSpPr>
        <p:sp>
          <p:nvSpPr>
            <p:cNvPr id="3" name="Freeform 3"/>
            <p:cNvSpPr/>
            <p:nvPr/>
          </p:nvSpPr>
          <p:spPr>
            <a:xfrm>
              <a:off x="0" y="0"/>
              <a:ext cx="4816592" cy="1010830"/>
            </a:xfrm>
            <a:custGeom>
              <a:avLst/>
              <a:gdLst/>
              <a:ahLst/>
              <a:cxnLst/>
              <a:rect l="l" t="t" r="r" b="b"/>
              <a:pathLst>
                <a:path w="4816592" h="1010830">
                  <a:moveTo>
                    <a:pt x="0" y="0"/>
                  </a:moveTo>
                  <a:lnTo>
                    <a:pt x="4816592" y="0"/>
                  </a:lnTo>
                  <a:lnTo>
                    <a:pt x="4816592" y="1010830"/>
                  </a:lnTo>
                  <a:lnTo>
                    <a:pt x="0" y="1010830"/>
                  </a:lnTo>
                  <a:close/>
                </a:path>
              </a:pathLst>
            </a:custGeom>
            <a:solidFill>
              <a:srgbClr val="F5EFEB"/>
            </a:solidFill>
          </p:spPr>
          <p:txBody>
            <a:bodyPr/>
            <a:lstStyle/>
            <a:p>
              <a:endParaRPr lang="ja"/>
            </a:p>
          </p:txBody>
        </p:sp>
        <p:sp>
          <p:nvSpPr>
            <p:cNvPr id="4" name="TextBox 4"/>
            <p:cNvSpPr txBox="1"/>
            <p:nvPr/>
          </p:nvSpPr>
          <p:spPr>
            <a:xfrm>
              <a:off x="0" y="-28575"/>
              <a:ext cx="4816593" cy="1039405"/>
            </a:xfrm>
            <a:prstGeom prst="rect">
              <a:avLst/>
            </a:prstGeom>
          </p:spPr>
          <p:txBody>
            <a:bodyPr lIns="50800" tIns="50800" rIns="50800" bIns="50800" rtlCol="0" anchor="ctr"/>
            <a:lstStyle/>
            <a:p>
              <a:pPr algn="ctr" rtl="0">
                <a:lnSpc>
                  <a:spcPts val="2879"/>
                </a:lnSpc>
              </a:pPr>
              <a:endParaRPr/>
            </a:p>
          </p:txBody>
        </p:sp>
      </p:grpSp>
      <p:sp>
        <p:nvSpPr>
          <p:cNvPr id="14" name="Freeform 14"/>
          <p:cNvSpPr/>
          <p:nvPr/>
        </p:nvSpPr>
        <p:spPr>
          <a:xfrm>
            <a:off x="0" y="0"/>
            <a:ext cx="18288000" cy="6449003"/>
          </a:xfrm>
          <a:custGeom>
            <a:avLst/>
            <a:gdLst/>
            <a:ahLst/>
            <a:cxnLst/>
            <a:rect l="l" t="t" r="r" b="b"/>
            <a:pathLst>
              <a:path w="18288000" h="6449003">
                <a:moveTo>
                  <a:pt x="0" y="0"/>
                </a:moveTo>
                <a:lnTo>
                  <a:pt x="18288000" y="0"/>
                </a:lnTo>
                <a:lnTo>
                  <a:pt x="18288000" y="6449003"/>
                </a:lnTo>
                <a:lnTo>
                  <a:pt x="0" y="6449003"/>
                </a:lnTo>
                <a:lnTo>
                  <a:pt x="0" y="0"/>
                </a:lnTo>
                <a:close/>
              </a:path>
            </a:pathLst>
          </a:custGeom>
          <a:blipFill>
            <a:blip r:embed="rId3">
              <a:alphaModFix amt="9999"/>
            </a:blip>
            <a:stretch>
              <a:fillRect t="-97480" b="-156993"/>
            </a:stretch>
          </a:blipFill>
        </p:spPr>
        <p:txBody>
          <a:bodyPr/>
          <a:lstStyle/>
          <a:p>
            <a:endParaRPr lang="ja"/>
          </a:p>
        </p:txBody>
      </p:sp>
      <p:sp>
        <p:nvSpPr>
          <p:cNvPr id="21" name="Freeform 21"/>
          <p:cNvSpPr/>
          <p:nvPr/>
        </p:nvSpPr>
        <p:spPr>
          <a:xfrm>
            <a:off x="16460016"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
          </a:p>
        </p:txBody>
      </p:sp>
      <p:grpSp>
        <p:nvGrpSpPr>
          <p:cNvPr id="22" name="Group 22"/>
          <p:cNvGrpSpPr/>
          <p:nvPr/>
        </p:nvGrpSpPr>
        <p:grpSpPr>
          <a:xfrm>
            <a:off x="15738227" y="542156"/>
            <a:ext cx="1521073" cy="973088"/>
            <a:chOff x="0" y="0"/>
            <a:chExt cx="2028098" cy="1297451"/>
          </a:xfrm>
        </p:grpSpPr>
        <p:sp>
          <p:nvSpPr>
            <p:cNvPr id="23" name="Freeform 23"/>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ja"/>
            </a:p>
          </p:txBody>
        </p:sp>
        <p:sp>
          <p:nvSpPr>
            <p:cNvPr id="24" name="Freeform 24"/>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8"/>
              <a:stretch>
                <a:fillRect/>
              </a:stretch>
            </a:blipFill>
          </p:spPr>
          <p:txBody>
            <a:bodyPr/>
            <a:lstStyle/>
            <a:p>
              <a:endParaRPr lang="ja"/>
            </a:p>
          </p:txBody>
        </p:sp>
      </p:grpSp>
      <p:grpSp>
        <p:nvGrpSpPr>
          <p:cNvPr id="25" name="Group 25"/>
          <p:cNvGrpSpPr/>
          <p:nvPr/>
        </p:nvGrpSpPr>
        <p:grpSpPr>
          <a:xfrm>
            <a:off x="3364814" y="2065406"/>
            <a:ext cx="11558372" cy="1816689"/>
            <a:chOff x="0" y="0"/>
            <a:chExt cx="15411163" cy="2422252"/>
          </a:xfrm>
        </p:grpSpPr>
        <p:sp>
          <p:nvSpPr>
            <p:cNvPr id="26" name="TextBox 26"/>
            <p:cNvSpPr txBox="1"/>
            <p:nvPr/>
          </p:nvSpPr>
          <p:spPr>
            <a:xfrm>
              <a:off x="0" y="123825"/>
              <a:ext cx="15411163" cy="1339215"/>
            </a:xfrm>
            <a:prstGeom prst="rect">
              <a:avLst/>
            </a:prstGeom>
          </p:spPr>
          <p:txBody>
            <a:bodyPr lIns="0" tIns="0" rIns="0" bIns="0" rtlCol="0" anchor="t">
              <a:spAutoFit/>
            </a:bodyPr>
            <a:lstStyle/>
            <a:p>
              <a:pPr marL="0" lvl="0" indent="0" algn="ctr" rtl="0">
                <a:lnSpc>
                  <a:spcPts val="7200"/>
                </a:lnSpc>
              </a:pPr>
              <a:r>
                <a:rPr lang="ja" sz="7200" b="0" i="0" u="none" baseline="0">
                  <a:solidFill>
                    <a:srgbClr val="F5EFEB"/>
                  </a:solidFill>
                  <a:latin typeface="Effra 1"/>
                  <a:ea typeface="Effra 1"/>
                  <a:cs typeface="Effra 1"/>
                </a:rPr>
                <a:t>お問い合わせ</a:t>
              </a:r>
            </a:p>
          </p:txBody>
        </p:sp>
        <p:sp>
          <p:nvSpPr>
            <p:cNvPr id="27" name="TextBox 27"/>
            <p:cNvSpPr txBox="1"/>
            <p:nvPr/>
          </p:nvSpPr>
          <p:spPr>
            <a:xfrm>
              <a:off x="0" y="1736452"/>
              <a:ext cx="15411163" cy="685800"/>
            </a:xfrm>
            <a:prstGeom prst="rect">
              <a:avLst/>
            </a:prstGeom>
          </p:spPr>
          <p:txBody>
            <a:bodyPr lIns="0" tIns="0" rIns="0" bIns="0" rtlCol="0" anchor="t">
              <a:spAutoFit/>
            </a:bodyPr>
            <a:lstStyle/>
            <a:p>
              <a:pPr marL="0" lvl="0" indent="0" algn="ctr" rtl="0">
                <a:lnSpc>
                  <a:spcPts val="4079"/>
                </a:lnSpc>
                <a:spcBef>
                  <a:spcPct val="0"/>
                </a:spcBef>
              </a:pPr>
              <a:r>
                <a:rPr lang="ja" sz="3400" b="0" i="0" u="none" baseline="0">
                  <a:solidFill>
                    <a:srgbClr val="F5EFEB"/>
                  </a:solidFill>
                  <a:latin typeface="Effra 2"/>
                  <a:ea typeface="Effra 2"/>
                  <a:cs typeface="Effra 2"/>
                </a:rPr>
                <a:t>email@soroptimist.org</a:t>
              </a:r>
            </a:p>
          </p:txBody>
        </p:sp>
      </p:grpSp>
      <p:pic>
        <p:nvPicPr>
          <p:cNvPr id="29" name="Picture 2">
            <a:extLst>
              <a:ext uri="{FF2B5EF4-FFF2-40B4-BE49-F238E27FC236}">
                <a16:creationId xmlns:a16="http://schemas.microsoft.com/office/drawing/2014/main" id="{AE85CFC0-CCA4-E983-C198-7E74B835A6D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t="43987"/>
          <a:stretch/>
        </p:blipFill>
        <p:spPr bwMode="auto">
          <a:xfrm>
            <a:off x="20" y="10"/>
            <a:ext cx="18287980" cy="6837635"/>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noFill/>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a16="http://schemas.microsoft.com/office/drawing/2014/main" id="{AD24508F-0FE0-18DC-CBB3-2A6F8608AD2C}"/>
              </a:ext>
            </a:extLst>
          </p:cNvPr>
          <p:cNvSpPr txBox="1"/>
          <p:nvPr/>
        </p:nvSpPr>
        <p:spPr>
          <a:xfrm>
            <a:off x="493952" y="7663605"/>
            <a:ext cx="9619488" cy="1020151"/>
          </a:xfrm>
          <a:prstGeom prst="rect">
            <a:avLst/>
          </a:prstGeom>
          <a:noFill/>
        </p:spPr>
        <p:txBody>
          <a:bodyPr wrap="square">
            <a:spAutoFit/>
          </a:bodyPr>
          <a:lstStyle/>
          <a:p>
            <a:pPr marL="0" lvl="0" indent="0" algn="ctr" rtl="0">
              <a:lnSpc>
                <a:spcPts val="7873"/>
              </a:lnSpc>
            </a:pPr>
            <a:r>
              <a:rPr lang="ja" sz="5400" b="0" i="0" u="none" dirty="0">
                <a:solidFill>
                  <a:srgbClr val="253572"/>
                </a:solidFill>
                <a:latin typeface="Calibri" panose="020F0502020204030204" pitchFamily="34" charset="0"/>
                <a:ea typeface="MS Gothic" panose="020B0609070205080204" pitchFamily="49" charset="-128"/>
                <a:cs typeface="Effra 1"/>
              </a:rPr>
              <a:t>共に祝いましょう！  </a:t>
            </a:r>
          </a:p>
        </p:txBody>
      </p:sp>
      <p:sp>
        <p:nvSpPr>
          <p:cNvPr id="32" name="TextBox 31">
            <a:extLst>
              <a:ext uri="{FF2B5EF4-FFF2-40B4-BE49-F238E27FC236}">
                <a16:creationId xmlns:a16="http://schemas.microsoft.com/office/drawing/2014/main" id="{4F5B532A-628B-C42D-5D7C-F8B1C776A2EF}"/>
              </a:ext>
            </a:extLst>
          </p:cNvPr>
          <p:cNvSpPr txBox="1"/>
          <p:nvPr/>
        </p:nvSpPr>
        <p:spPr>
          <a:xfrm>
            <a:off x="9491652" y="7458660"/>
            <a:ext cx="7243773" cy="2098835"/>
          </a:xfrm>
          <a:prstGeom prst="rect">
            <a:avLst/>
          </a:prstGeom>
        </p:spPr>
        <p:txBody>
          <a:bodyPr vert="horz" lIns="91440" tIns="45720" rIns="91440" bIns="45720" rtlCol="0" anchor="ctr">
            <a:normAutofit/>
          </a:bodyPr>
          <a:lstStyle/>
          <a:p>
            <a:pPr marL="285750" marR="0" indent="-228600" algn="l" rtl="0">
              <a:lnSpc>
                <a:spcPct val="90000"/>
              </a:lnSpc>
              <a:spcBef>
                <a:spcPts val="0"/>
              </a:spcBef>
              <a:spcAft>
                <a:spcPts val="600"/>
              </a:spcAft>
              <a:buFont typeface="Arial" panose="020B0604020202020204" pitchFamily="34" charset="0"/>
              <a:buChar char="•"/>
            </a:pPr>
            <a:r>
              <a:rPr lang="ja" sz="3300" b="0" i="0" u="none" dirty="0">
                <a:effectLst/>
                <a:latin typeface="Calibri" panose="020F0502020204030204" pitchFamily="34" charset="0"/>
                <a:ea typeface="MS Gothic" panose="020B0609070205080204" pitchFamily="49" charset="-128"/>
              </a:rPr>
              <a:t>26,000人の女性と女児を支援</a:t>
            </a:r>
          </a:p>
          <a:p>
            <a:pPr marL="285750" marR="0" indent="-228600" algn="l" rtl="0">
              <a:lnSpc>
                <a:spcPct val="90000"/>
              </a:lnSpc>
              <a:spcBef>
                <a:spcPts val="0"/>
              </a:spcBef>
              <a:spcAft>
                <a:spcPts val="600"/>
              </a:spcAft>
              <a:buFont typeface="Arial" panose="020B0604020202020204" pitchFamily="34" charset="0"/>
              <a:buChar char="•"/>
            </a:pPr>
            <a:r>
              <a:rPr lang="ja" sz="3300" b="0" i="0" u="none" dirty="0">
                <a:effectLst/>
                <a:latin typeface="Calibri" panose="020F0502020204030204" pitchFamily="34" charset="0"/>
                <a:ea typeface="MS Gothic" panose="020B0609070205080204" pitchFamily="49" charset="-128"/>
              </a:rPr>
              <a:t>750人の新規会員 </a:t>
            </a:r>
          </a:p>
          <a:p>
            <a:pPr marL="285750" marR="0" indent="-228600" algn="l" rtl="0">
              <a:lnSpc>
                <a:spcPct val="90000"/>
              </a:lnSpc>
              <a:spcBef>
                <a:spcPts val="0"/>
              </a:spcBef>
              <a:spcAft>
                <a:spcPts val="600"/>
              </a:spcAft>
              <a:buFont typeface="Arial" panose="020B0604020202020204" pitchFamily="34" charset="0"/>
              <a:buChar char="•"/>
            </a:pPr>
            <a:r>
              <a:rPr lang="ja" sz="3300" b="0" i="0" u="none" dirty="0">
                <a:effectLst/>
                <a:latin typeface="Calibri" panose="020F0502020204030204" pitchFamily="34" charset="0"/>
                <a:ea typeface="MS Gothic" panose="020B0609070205080204" pitchFamily="49" charset="-128"/>
              </a:rPr>
              <a:t>4万時間のボランティア稼働時間</a:t>
            </a:r>
          </a:p>
        </p:txBody>
      </p:sp>
    </p:spTree>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pic>
        <p:nvPicPr>
          <p:cNvPr id="20" name="Picture 2">
            <a:extLst>
              <a:ext uri="{FF2B5EF4-FFF2-40B4-BE49-F238E27FC236}">
                <a16:creationId xmlns:a16="http://schemas.microsoft.com/office/drawing/2014/main" id="{CF7C56F2-9F1A-28BC-BE66-C493A862B4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170" r="9125"/>
          <a:stretch/>
        </p:blipFill>
        <p:spPr bwMode="auto">
          <a:xfrm>
            <a:off x="-14829" y="10"/>
            <a:ext cx="11358907" cy="1028699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2"/>
          <p:cNvGrpSpPr/>
          <p:nvPr/>
        </p:nvGrpSpPr>
        <p:grpSpPr>
          <a:xfrm>
            <a:off x="0" y="849587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F5EFEB"/>
            </a:solidFill>
          </p:spPr>
          <p:txBody>
            <a:bodyPr/>
            <a:lstStyle/>
            <a:p>
              <a:pPr>
                <a:lnSpc>
                  <a:spcPct val="110000"/>
                </a:lnSpc>
              </a:pPr>
              <a:endParaRPr lang="ja">
                <a:latin typeface="Effra 1" panose="020B0604020202020204" charset="0"/>
                <a:ea typeface="MS Gothic" panose="020B0609070205080204" pitchFamily="49" charset="-128"/>
              </a:endParaRPr>
            </a:p>
          </p:txBody>
        </p:sp>
        <p:sp>
          <p:nvSpPr>
            <p:cNvPr id="4" name="TextBox 4"/>
            <p:cNvSpPr txBox="1"/>
            <p:nvPr/>
          </p:nvSpPr>
          <p:spPr>
            <a:xfrm>
              <a:off x="0" y="-47625"/>
              <a:ext cx="4816593" cy="519362"/>
            </a:xfrm>
            <a:prstGeom prst="rect">
              <a:avLst/>
            </a:prstGeom>
          </p:spPr>
          <p:txBody>
            <a:bodyPr lIns="50800" tIns="50800" rIns="50800" bIns="50800" rtlCol="0" anchor="ctr"/>
            <a:lstStyle/>
            <a:p>
              <a:pPr algn="ctr" rtl="0">
                <a:lnSpc>
                  <a:spcPct val="110000"/>
                </a:lnSpc>
              </a:pPr>
              <a:endParaRPr>
                <a:latin typeface="Effra 1" panose="020B0604020202020204" charset="0"/>
                <a:ea typeface="MS Gothic" panose="020B0609070205080204" pitchFamily="49" charset="-128"/>
              </a:endParaRPr>
            </a:p>
          </p:txBody>
        </p:sp>
      </p:grpSp>
      <p:grpSp>
        <p:nvGrpSpPr>
          <p:cNvPr id="6" name="Group 6"/>
          <p:cNvGrpSpPr/>
          <p:nvPr/>
        </p:nvGrpSpPr>
        <p:grpSpPr>
          <a:xfrm>
            <a:off x="10051044" y="1934988"/>
            <a:ext cx="8859926" cy="9143436"/>
            <a:chOff x="0" y="-28575"/>
            <a:chExt cx="2333478" cy="2408148"/>
          </a:xfrm>
        </p:grpSpPr>
        <p:sp>
          <p:nvSpPr>
            <p:cNvPr id="7" name="Freeform 7"/>
            <p:cNvSpPr/>
            <p:nvPr/>
          </p:nvSpPr>
          <p:spPr>
            <a:xfrm>
              <a:off x="0" y="0"/>
              <a:ext cx="2333478" cy="2379573"/>
            </a:xfrm>
            <a:custGeom>
              <a:avLst/>
              <a:gdLst/>
              <a:ahLst/>
              <a:cxnLst/>
              <a:rect l="l" t="t" r="r" b="b"/>
              <a:pathLst>
                <a:path w="2333478" h="2379573">
                  <a:moveTo>
                    <a:pt x="43691" y="0"/>
                  </a:moveTo>
                  <a:lnTo>
                    <a:pt x="2289788" y="0"/>
                  </a:lnTo>
                  <a:cubicBezTo>
                    <a:pt x="2301375" y="0"/>
                    <a:pt x="2312488" y="4603"/>
                    <a:pt x="2320682" y="12797"/>
                  </a:cubicBezTo>
                  <a:cubicBezTo>
                    <a:pt x="2328875" y="20990"/>
                    <a:pt x="2333478" y="32103"/>
                    <a:pt x="2333478" y="43691"/>
                  </a:cubicBezTo>
                  <a:lnTo>
                    <a:pt x="2333478" y="2335882"/>
                  </a:lnTo>
                  <a:cubicBezTo>
                    <a:pt x="2333478" y="2347470"/>
                    <a:pt x="2328875" y="2358582"/>
                    <a:pt x="2320682" y="2366776"/>
                  </a:cubicBezTo>
                  <a:cubicBezTo>
                    <a:pt x="2312488" y="2374970"/>
                    <a:pt x="2301375" y="2379573"/>
                    <a:pt x="2289788" y="2379573"/>
                  </a:cubicBezTo>
                  <a:lnTo>
                    <a:pt x="43691" y="2379573"/>
                  </a:lnTo>
                  <a:cubicBezTo>
                    <a:pt x="32103" y="2379573"/>
                    <a:pt x="20990" y="2374970"/>
                    <a:pt x="12797" y="2366776"/>
                  </a:cubicBezTo>
                  <a:cubicBezTo>
                    <a:pt x="4603" y="2358582"/>
                    <a:pt x="0" y="2347470"/>
                    <a:pt x="0" y="2335882"/>
                  </a:cubicBezTo>
                  <a:lnTo>
                    <a:pt x="0" y="43691"/>
                  </a:lnTo>
                  <a:cubicBezTo>
                    <a:pt x="0" y="32103"/>
                    <a:pt x="4603" y="20990"/>
                    <a:pt x="12797" y="12797"/>
                  </a:cubicBezTo>
                  <a:cubicBezTo>
                    <a:pt x="20990" y="4603"/>
                    <a:pt x="32103" y="0"/>
                    <a:pt x="43691" y="0"/>
                  </a:cubicBezTo>
                  <a:close/>
                </a:path>
              </a:pathLst>
            </a:custGeom>
            <a:solidFill>
              <a:srgbClr val="253572"/>
            </a:solidFill>
          </p:spPr>
          <p:txBody>
            <a:bodyPr/>
            <a:lstStyle/>
            <a:p>
              <a:pPr>
                <a:lnSpc>
                  <a:spcPct val="110000"/>
                </a:lnSpc>
              </a:pPr>
              <a:endParaRPr lang="ja">
                <a:latin typeface="Effra 1" panose="020B0604020202020204" charset="0"/>
                <a:ea typeface="MS Gothic" panose="020B0609070205080204" pitchFamily="49" charset="-128"/>
              </a:endParaRPr>
            </a:p>
          </p:txBody>
        </p:sp>
        <p:sp>
          <p:nvSpPr>
            <p:cNvPr id="8" name="TextBox 8"/>
            <p:cNvSpPr txBox="1"/>
            <p:nvPr/>
          </p:nvSpPr>
          <p:spPr>
            <a:xfrm>
              <a:off x="0" y="-28575"/>
              <a:ext cx="2333478" cy="2408148"/>
            </a:xfrm>
            <a:prstGeom prst="rect">
              <a:avLst/>
            </a:prstGeom>
          </p:spPr>
          <p:txBody>
            <a:bodyPr lIns="50800" tIns="50800" rIns="50800" bIns="50800" rtlCol="0" anchor="ctr"/>
            <a:lstStyle/>
            <a:p>
              <a:pPr algn="ctr" rtl="0">
                <a:lnSpc>
                  <a:spcPct val="110000"/>
                </a:lnSpc>
              </a:pPr>
              <a:endParaRPr>
                <a:latin typeface="Effra 1" panose="020B0604020202020204" charset="0"/>
                <a:ea typeface="MS Gothic" panose="020B0609070205080204" pitchFamily="49" charset="-128"/>
              </a:endParaRPr>
            </a:p>
          </p:txBody>
        </p:sp>
      </p:grpSp>
      <p:sp>
        <p:nvSpPr>
          <p:cNvPr id="9" name="TextBox 9"/>
          <p:cNvSpPr txBox="1"/>
          <p:nvPr/>
        </p:nvSpPr>
        <p:spPr>
          <a:xfrm>
            <a:off x="12020550" y="3165202"/>
            <a:ext cx="5657850" cy="2217274"/>
          </a:xfrm>
          <a:prstGeom prst="rect">
            <a:avLst/>
          </a:prstGeom>
        </p:spPr>
        <p:txBody>
          <a:bodyPr wrap="square" lIns="0" tIns="0" rIns="0" bIns="0" rtlCol="0" anchor="t">
            <a:spAutoFit/>
          </a:bodyPr>
          <a:lstStyle/>
          <a:p>
            <a:pPr marL="0" lvl="0" indent="0" algn="r" rtl="0">
              <a:lnSpc>
                <a:spcPct val="110000"/>
              </a:lnSpc>
            </a:pPr>
            <a:r>
              <a:rPr lang="ja" sz="6811" b="0" i="0" u="none" dirty="0">
                <a:solidFill>
                  <a:srgbClr val="F5EFEB"/>
                </a:solidFill>
                <a:latin typeface="Effra 1" panose="020B0604020202020204" charset="0"/>
                <a:ea typeface="MS Gothic" panose="020B0609070205080204" pitchFamily="49" charset="-128"/>
                <a:cs typeface="Effra 1"/>
              </a:rPr>
              <a:t>取り組みを称えましょう</a:t>
            </a:r>
          </a:p>
        </p:txBody>
      </p:sp>
      <p:sp>
        <p:nvSpPr>
          <p:cNvPr id="10" name="Freeform 10"/>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lnSpc>
                <a:spcPct val="110000"/>
              </a:lnSpc>
            </a:pPr>
            <a:endParaRPr lang="ja">
              <a:latin typeface="Effra 1" panose="020B0604020202020204" charset="0"/>
              <a:ea typeface="MS Gothic" panose="020B0609070205080204" pitchFamily="49" charset="-128"/>
            </a:endParaRPr>
          </a:p>
        </p:txBody>
      </p:sp>
      <p:sp>
        <p:nvSpPr>
          <p:cNvPr id="11" name="Freeform 11"/>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6"/>
            <a:stretch>
              <a:fillRect/>
            </a:stretch>
          </a:blipFill>
        </p:spPr>
        <p:txBody>
          <a:bodyPr/>
          <a:lstStyle/>
          <a:p>
            <a:pPr>
              <a:lnSpc>
                <a:spcPct val="110000"/>
              </a:lnSpc>
            </a:pPr>
            <a:endParaRPr lang="ja">
              <a:latin typeface="Effra 1" panose="020B0604020202020204" charset="0"/>
              <a:ea typeface="MS Gothic" panose="020B0609070205080204" pitchFamily="49" charset="-128"/>
            </a:endParaRPr>
          </a:p>
        </p:txBody>
      </p:sp>
      <p:sp>
        <p:nvSpPr>
          <p:cNvPr id="16" name="TextBox 16"/>
          <p:cNvSpPr txBox="1"/>
          <p:nvPr/>
        </p:nvSpPr>
        <p:spPr>
          <a:xfrm>
            <a:off x="1028700" y="9258300"/>
            <a:ext cx="6899312" cy="218842"/>
          </a:xfrm>
          <a:prstGeom prst="rect">
            <a:avLst/>
          </a:prstGeom>
        </p:spPr>
        <p:txBody>
          <a:bodyPr lIns="0" tIns="0" rIns="0" bIns="0" rtlCol="0" anchor="t">
            <a:spAutoFit/>
          </a:bodyPr>
          <a:lstStyle/>
          <a:p>
            <a:pPr marL="0" lvl="0" indent="0" algn="l" rtl="0">
              <a:lnSpc>
                <a:spcPct val="110000"/>
              </a:lnSpc>
              <a:spcBef>
                <a:spcPct val="0"/>
              </a:spcBef>
            </a:pPr>
            <a:r>
              <a:rPr lang="ja" sz="1400" b="0" i="0" u="none" spc="140">
                <a:solidFill>
                  <a:srgbClr val="E68574"/>
                </a:solidFill>
                <a:latin typeface="Effra 1" panose="020B0604020202020204" charset="0"/>
                <a:ea typeface="MS Gothic" panose="020B0609070205080204" pitchFamily="49" charset="-128"/>
                <a:cs typeface="Effra 1"/>
              </a:rPr>
              <a:t>2025年度 SIA地域カンファレンス</a:t>
            </a:r>
          </a:p>
        </p:txBody>
      </p:sp>
      <p:sp>
        <p:nvSpPr>
          <p:cNvPr id="21" name="TextBox 20">
            <a:extLst>
              <a:ext uri="{FF2B5EF4-FFF2-40B4-BE49-F238E27FC236}">
                <a16:creationId xmlns:a16="http://schemas.microsoft.com/office/drawing/2014/main" id="{D802FCFC-6737-6A27-5835-6DF8255EF7FA}"/>
              </a:ext>
            </a:extLst>
          </p:cNvPr>
          <p:cNvSpPr txBox="1"/>
          <p:nvPr/>
        </p:nvSpPr>
        <p:spPr>
          <a:xfrm>
            <a:off x="11790233" y="5802220"/>
            <a:ext cx="6051608" cy="2217467"/>
          </a:xfrm>
          <a:prstGeom prst="rect">
            <a:avLst/>
          </a:prstGeom>
          <a:noFill/>
        </p:spPr>
        <p:txBody>
          <a:bodyPr wrap="square">
            <a:spAutoFit/>
          </a:bodyPr>
          <a:lstStyle/>
          <a:p>
            <a:pPr marL="457200" indent="-457200" algn="l" rtl="0">
              <a:lnSpc>
                <a:spcPct val="110000"/>
              </a:lnSpc>
              <a:buFont typeface="Arial" panose="020B0604020202020204" pitchFamily="34" charset="0"/>
              <a:buChar char="•"/>
            </a:pPr>
            <a:r>
              <a:rPr lang="ja" sz="3200" b="0" i="0" u="none" strike="noStrike" dirty="0">
                <a:solidFill>
                  <a:schemeClr val="bg1"/>
                </a:solidFill>
                <a:effectLst/>
                <a:latin typeface="Effra 1" panose="020B0604020202020204" charset="0"/>
                <a:ea typeface="MS Gothic" panose="020B0609070205080204" pitchFamily="49" charset="-128"/>
              </a:rPr>
              <a:t>私たち全員の努力、団体としての影響力を称えましょう！</a:t>
            </a:r>
          </a:p>
          <a:p>
            <a:pPr marL="457200" indent="-457200" algn="l" rtl="0">
              <a:lnSpc>
                <a:spcPct val="110000"/>
              </a:lnSpc>
              <a:buFont typeface="Arial" panose="020B0604020202020204" pitchFamily="34" charset="0"/>
              <a:buChar char="•"/>
            </a:pPr>
            <a:r>
              <a:rPr lang="ja" sz="3200" b="0" i="0" u="none" strike="noStrike" dirty="0">
                <a:solidFill>
                  <a:schemeClr val="bg1"/>
                </a:solidFill>
                <a:effectLst/>
                <a:latin typeface="Effra 1" panose="020B0604020202020204" charset="0"/>
                <a:ea typeface="MS Gothic" panose="020B0609070205080204" pitchFamily="49" charset="-128"/>
              </a:rPr>
              <a:t>成果を称え、支援の輪を広げましょう。</a:t>
            </a:r>
          </a:p>
        </p:txBody>
      </p:sp>
    </p:spTree>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a:extLst>
            <a:ext uri="{FF2B5EF4-FFF2-40B4-BE49-F238E27FC236}">
              <a16:creationId xmlns:a16="http://schemas.microsoft.com/office/drawing/2014/main" id="{91518E3E-850C-BC57-9F5A-4F6DC547C19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407B2D0-9C56-6464-BC15-503CED926809}"/>
              </a:ext>
            </a:extLst>
          </p:cNvPr>
          <p:cNvGrpSpPr/>
          <p:nvPr/>
        </p:nvGrpSpPr>
        <p:grpSpPr>
          <a:xfrm>
            <a:off x="0" y="-351776"/>
            <a:ext cx="18288000" cy="10638776"/>
            <a:chOff x="0" y="0"/>
            <a:chExt cx="4816593" cy="471737"/>
          </a:xfrm>
        </p:grpSpPr>
        <p:sp>
          <p:nvSpPr>
            <p:cNvPr id="3" name="Freeform 3">
              <a:extLst>
                <a:ext uri="{FF2B5EF4-FFF2-40B4-BE49-F238E27FC236}">
                  <a16:creationId xmlns:a16="http://schemas.microsoft.com/office/drawing/2014/main" id="{26586208-9B44-7179-37E5-3D179723EFF7}"/>
                </a:ext>
              </a:extLst>
            </p:cNvPr>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ja"/>
            </a:p>
          </p:txBody>
        </p:sp>
        <p:sp>
          <p:nvSpPr>
            <p:cNvPr id="4" name="TextBox 4">
              <a:extLst>
                <a:ext uri="{FF2B5EF4-FFF2-40B4-BE49-F238E27FC236}">
                  <a16:creationId xmlns:a16="http://schemas.microsoft.com/office/drawing/2014/main" id="{724A214A-3E53-C040-0FEB-B6D126150BCD}"/>
                </a:ext>
              </a:extLst>
            </p:cNvPr>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Font typeface="Arial"/>
                <a:buChar char="•"/>
              </a:pPr>
              <a:endParaRPr/>
            </a:p>
          </p:txBody>
        </p:sp>
      </p:grpSp>
      <p:sp>
        <p:nvSpPr>
          <p:cNvPr id="13" name="TextBox 13">
            <a:extLst>
              <a:ext uri="{FF2B5EF4-FFF2-40B4-BE49-F238E27FC236}">
                <a16:creationId xmlns:a16="http://schemas.microsoft.com/office/drawing/2014/main" id="{0497876C-9661-E3BB-A591-517DA4860490}"/>
              </a:ext>
            </a:extLst>
          </p:cNvPr>
          <p:cNvSpPr txBox="1"/>
          <p:nvPr/>
        </p:nvSpPr>
        <p:spPr>
          <a:xfrm>
            <a:off x="826033" y="4038636"/>
            <a:ext cx="5499900" cy="2609304"/>
          </a:xfrm>
          <a:prstGeom prst="rect">
            <a:avLst/>
          </a:prstGeom>
        </p:spPr>
        <p:txBody>
          <a:bodyPr wrap="square" lIns="0" tIns="0" rIns="0" bIns="0" rtlCol="0" anchor="t">
            <a:spAutoFit/>
          </a:bodyPr>
          <a:lstStyle/>
          <a:p>
            <a:pPr marL="457200" indent="-457200" algn="l" rtl="0">
              <a:lnSpc>
                <a:spcPct val="110000"/>
              </a:lnSpc>
              <a:buFont typeface="Arial" panose="020B0604020202020204" pitchFamily="34" charset="0"/>
              <a:buChar char="•"/>
            </a:pPr>
            <a:r>
              <a:rPr lang="ja" sz="3200" b="0" i="0" u="none" strike="noStrike" baseline="0" dirty="0">
                <a:solidFill>
                  <a:schemeClr val="bg1"/>
                </a:solidFill>
                <a:effectLst/>
              </a:rPr>
              <a:t>会員の皆様一人ひとりが、評価されている、意見を聞いてもらえていると感じることのできる環境が必要です。</a:t>
            </a:r>
          </a:p>
          <a:p>
            <a:pPr algn="l" rtl="0">
              <a:lnSpc>
                <a:spcPct val="110000"/>
              </a:lnSpc>
            </a:pPr>
            <a:endParaRPr lang="ja" sz="2800" dirty="0">
              <a:solidFill>
                <a:srgbClr val="F5EFEB"/>
              </a:solidFill>
              <a:latin typeface="Effra 2"/>
            </a:endParaRPr>
          </a:p>
        </p:txBody>
      </p:sp>
      <p:sp>
        <p:nvSpPr>
          <p:cNvPr id="14" name="TextBox 14">
            <a:extLst>
              <a:ext uri="{FF2B5EF4-FFF2-40B4-BE49-F238E27FC236}">
                <a16:creationId xmlns:a16="http://schemas.microsoft.com/office/drawing/2014/main" id="{3BF2CC34-456F-EBB0-9AB9-607B743EAC24}"/>
              </a:ext>
            </a:extLst>
          </p:cNvPr>
          <p:cNvSpPr txBox="1"/>
          <p:nvPr/>
        </p:nvSpPr>
        <p:spPr>
          <a:xfrm>
            <a:off x="754597" y="1971878"/>
            <a:ext cx="5318702" cy="1767022"/>
          </a:xfrm>
          <a:prstGeom prst="rect">
            <a:avLst/>
          </a:prstGeom>
        </p:spPr>
        <p:txBody>
          <a:bodyPr wrap="square" lIns="0" tIns="0" rIns="0" bIns="0" rtlCol="0" anchor="t">
            <a:spAutoFit/>
          </a:bodyPr>
          <a:lstStyle/>
          <a:p>
            <a:pPr marL="0" lvl="0" indent="0" algn="l" rtl="0">
              <a:lnSpc>
                <a:spcPct val="110000"/>
              </a:lnSpc>
            </a:pPr>
            <a:r>
              <a:rPr lang="ja" sz="5400" b="0" i="0" u="none" baseline="0">
                <a:solidFill>
                  <a:srgbClr val="F5EFEB"/>
                </a:solidFill>
                <a:latin typeface="Effra 1"/>
                <a:ea typeface="Effra 1"/>
                <a:cs typeface="Effra 1"/>
              </a:rPr>
              <a:t>友好的なクラブを創造する </a:t>
            </a:r>
          </a:p>
        </p:txBody>
      </p:sp>
      <p:sp>
        <p:nvSpPr>
          <p:cNvPr id="15" name="TextBox 15">
            <a:extLst>
              <a:ext uri="{FF2B5EF4-FFF2-40B4-BE49-F238E27FC236}">
                <a16:creationId xmlns:a16="http://schemas.microsoft.com/office/drawing/2014/main" id="{EBFDE2D7-0A08-2810-3D13-B1218881923E}"/>
              </a:ext>
            </a:extLst>
          </p:cNvPr>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ja" sz="1400" b="0" i="0" u="none" spc="140" baseline="0">
                <a:solidFill>
                  <a:srgbClr val="E68574"/>
                </a:solidFill>
                <a:latin typeface="Effra 1"/>
                <a:ea typeface="Effra 1"/>
                <a:cs typeface="Effra 1"/>
              </a:rPr>
              <a:t>2025年度 SIA地域カンファレンス</a:t>
            </a:r>
          </a:p>
        </p:txBody>
      </p:sp>
      <p:pic>
        <p:nvPicPr>
          <p:cNvPr id="5" name="Picture 2" descr="女性を称える：国際女性デーにインクルーシブな世界と平等な機会の実現を目指し働きかけましょう |  Pangea Organics">
            <a:extLst>
              <a:ext uri="{FF2B5EF4-FFF2-40B4-BE49-F238E27FC236}">
                <a16:creationId xmlns:a16="http://schemas.microsoft.com/office/drawing/2014/main" id="{F6423103-88C7-1362-9F37-4670B52537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473" r="8450"/>
          <a:stretch/>
        </p:blipFill>
        <p:spPr bwMode="auto">
          <a:xfrm>
            <a:off x="4864039" y="10"/>
            <a:ext cx="13423961" cy="10286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a:noFill/>
          <a:extLst>
            <a:ext uri="{909E8E84-426E-40DD-AFC4-6F175D3DCCD1}">
              <a14:hiddenFill xmlns:a14="http://schemas.microsoft.com/office/drawing/2010/main">
                <a:solidFill>
                  <a:srgbClr val="FFFFFF"/>
                </a:solidFill>
              </a14:hiddenFill>
            </a:ext>
          </a:extLst>
        </p:spPr>
      </p:pic>
      <p:grpSp>
        <p:nvGrpSpPr>
          <p:cNvPr id="6" name="Group 6">
            <a:extLst>
              <a:ext uri="{FF2B5EF4-FFF2-40B4-BE49-F238E27FC236}">
                <a16:creationId xmlns:a16="http://schemas.microsoft.com/office/drawing/2014/main" id="{F2DB2A1C-ACF5-CD99-46C9-8A94A0BB6484}"/>
              </a:ext>
            </a:extLst>
          </p:cNvPr>
          <p:cNvGrpSpPr/>
          <p:nvPr/>
        </p:nvGrpSpPr>
        <p:grpSpPr>
          <a:xfrm>
            <a:off x="527709" y="332606"/>
            <a:ext cx="1521073" cy="973088"/>
            <a:chOff x="0" y="0"/>
            <a:chExt cx="2028098" cy="1297451"/>
          </a:xfrm>
        </p:grpSpPr>
        <p:sp>
          <p:nvSpPr>
            <p:cNvPr id="7" name="Freeform 7">
              <a:extLst>
                <a:ext uri="{FF2B5EF4-FFF2-40B4-BE49-F238E27FC236}">
                  <a16:creationId xmlns:a16="http://schemas.microsoft.com/office/drawing/2014/main" id="{42E625F8-6CA1-ED2B-C160-D81CA061A748}"/>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
            </a:p>
          </p:txBody>
        </p:sp>
        <p:sp>
          <p:nvSpPr>
            <p:cNvPr id="8" name="Freeform 8">
              <a:extLst>
                <a:ext uri="{FF2B5EF4-FFF2-40B4-BE49-F238E27FC236}">
                  <a16:creationId xmlns:a16="http://schemas.microsoft.com/office/drawing/2014/main" id="{78E427E2-3BFB-AD7B-73DB-25DD886ECAF1}"/>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ja"/>
            </a:p>
          </p:txBody>
        </p:sp>
      </p:grpSp>
    </p:spTree>
    <p:extLst>
      <p:ext uri="{BB962C8B-B14F-4D97-AF65-F5344CB8AC3E}">
        <p14:creationId xmlns:p14="http://schemas.microsoft.com/office/powerpoint/2010/main" val="1264568038"/>
      </p:ext>
    </p:extLst>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a:extLst>
            <a:ext uri="{FF2B5EF4-FFF2-40B4-BE49-F238E27FC236}">
              <a16:creationId xmlns:a16="http://schemas.microsoft.com/office/drawing/2014/main" id="{661DC729-AC02-DD89-6F72-E87E4119B854}"/>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23F201CB-9DA7-F3D0-73BC-1AA4A27AED99}"/>
              </a:ext>
            </a:extLst>
          </p:cNvPr>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p:spPr>
        <p:txBody>
          <a:bodyPr/>
          <a:lstStyle/>
          <a:p>
            <a:pPr>
              <a:lnSpc>
                <a:spcPct val="110000"/>
              </a:lnSpc>
            </a:pPr>
            <a:endParaRPr lang="ja">
              <a:latin typeface=""/>
              <a:ea typeface="MS Gothic" panose="020B0609070205080204" pitchFamily="49" charset="-128"/>
            </a:endParaRPr>
          </a:p>
        </p:txBody>
      </p:sp>
      <p:sp>
        <p:nvSpPr>
          <p:cNvPr id="9" name="TextBox 9">
            <a:extLst>
              <a:ext uri="{FF2B5EF4-FFF2-40B4-BE49-F238E27FC236}">
                <a16:creationId xmlns:a16="http://schemas.microsoft.com/office/drawing/2014/main" id="{55803EB8-5774-E30E-28E0-758EF47F4F80}"/>
              </a:ext>
            </a:extLst>
          </p:cNvPr>
          <p:cNvSpPr txBox="1"/>
          <p:nvPr/>
        </p:nvSpPr>
        <p:spPr>
          <a:xfrm>
            <a:off x="1064398" y="4755734"/>
            <a:ext cx="7165201" cy="863378"/>
          </a:xfrm>
          <a:prstGeom prst="rect">
            <a:avLst/>
          </a:prstGeom>
        </p:spPr>
        <p:txBody>
          <a:bodyPr wrap="square" lIns="0" tIns="0" rIns="0" bIns="0" rtlCol="0" anchor="t">
            <a:spAutoFit/>
          </a:bodyPr>
          <a:lstStyle/>
          <a:p>
            <a:pPr marL="0" lvl="0" indent="0" algn="l" rtl="0">
              <a:lnSpc>
                <a:spcPct val="110000"/>
              </a:lnSpc>
            </a:pPr>
            <a:r>
              <a:rPr lang="ja" sz="5578" b="0" i="0" u="none" baseline="0">
                <a:solidFill>
                  <a:srgbClr val="253572"/>
                </a:solidFill>
                <a:latin typeface=""/>
                <a:ea typeface="MS Gothic" panose="020B0609070205080204" pitchFamily="49" charset="-128"/>
                <a:cs typeface="Effra 1"/>
              </a:rPr>
              <a:t>文章</a:t>
            </a:r>
          </a:p>
        </p:txBody>
      </p:sp>
      <p:grpSp>
        <p:nvGrpSpPr>
          <p:cNvPr id="11" name="Group 11">
            <a:extLst>
              <a:ext uri="{FF2B5EF4-FFF2-40B4-BE49-F238E27FC236}">
                <a16:creationId xmlns:a16="http://schemas.microsoft.com/office/drawing/2014/main" id="{5EB4BDB5-6735-C352-7CFB-3E9D6C595AA0}"/>
              </a:ext>
            </a:extLst>
          </p:cNvPr>
          <p:cNvGrpSpPr/>
          <p:nvPr/>
        </p:nvGrpSpPr>
        <p:grpSpPr>
          <a:xfrm>
            <a:off x="1064399" y="5781421"/>
            <a:ext cx="7317601" cy="1940974"/>
            <a:chOff x="0" y="-76200"/>
            <a:chExt cx="9151484" cy="2587965"/>
          </a:xfrm>
        </p:grpSpPr>
        <p:sp>
          <p:nvSpPr>
            <p:cNvPr id="12" name="Freeform 12">
              <a:extLst>
                <a:ext uri="{FF2B5EF4-FFF2-40B4-BE49-F238E27FC236}">
                  <a16:creationId xmlns:a16="http://schemas.microsoft.com/office/drawing/2014/main" id="{19EDFCBC-251D-6A54-5F55-24BAE5D137F3}"/>
                </a:ext>
              </a:extLst>
            </p:cNvPr>
            <p:cNvSpPr/>
            <p:nvPr/>
          </p:nvSpPr>
          <p:spPr>
            <a:xfrm>
              <a:off x="0" y="0"/>
              <a:ext cx="241757" cy="2511765"/>
            </a:xfrm>
            <a:custGeom>
              <a:avLst/>
              <a:gdLst/>
              <a:ahLst/>
              <a:cxnLst/>
              <a:rect l="l" t="t" r="r" b="b"/>
              <a:pathLst>
                <a:path w="241757" h="2511765">
                  <a:moveTo>
                    <a:pt x="0" y="0"/>
                  </a:moveTo>
                  <a:lnTo>
                    <a:pt x="241757" y="0"/>
                  </a:lnTo>
                  <a:lnTo>
                    <a:pt x="241757" y="2511765"/>
                  </a:lnTo>
                  <a:lnTo>
                    <a:pt x="0" y="251176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lnSpc>
                  <a:spcPct val="110000"/>
                </a:lnSpc>
              </a:pPr>
              <a:endParaRPr lang="ja">
                <a:latin typeface=""/>
                <a:ea typeface="MS Gothic" panose="020B0609070205080204" pitchFamily="49" charset="-128"/>
              </a:endParaRPr>
            </a:p>
          </p:txBody>
        </p:sp>
        <p:sp>
          <p:nvSpPr>
            <p:cNvPr id="13" name="TextBox 13">
              <a:extLst>
                <a:ext uri="{FF2B5EF4-FFF2-40B4-BE49-F238E27FC236}">
                  <a16:creationId xmlns:a16="http://schemas.microsoft.com/office/drawing/2014/main" id="{EB359E30-2661-215A-CDFC-0D47BFB651EA}"/>
                </a:ext>
              </a:extLst>
            </p:cNvPr>
            <p:cNvSpPr txBox="1"/>
            <p:nvPr/>
          </p:nvSpPr>
          <p:spPr>
            <a:xfrm>
              <a:off x="530656" y="-76200"/>
              <a:ext cx="8620828" cy="544680"/>
            </a:xfrm>
            <a:prstGeom prst="rect">
              <a:avLst/>
            </a:prstGeom>
          </p:spPr>
          <p:txBody>
            <a:bodyPr lIns="0" tIns="0" rIns="0" bIns="0" rtlCol="0" anchor="t">
              <a:spAutoFit/>
            </a:bodyPr>
            <a:lstStyle/>
            <a:p>
              <a:pPr algn="l" rtl="0">
                <a:lnSpc>
                  <a:spcPct val="110000"/>
                </a:lnSpc>
              </a:pPr>
              <a:r>
                <a:rPr lang="ja" sz="2639" b="0" i="0" u="none" baseline="0">
                  <a:solidFill>
                    <a:srgbClr val="293374"/>
                  </a:solidFill>
                  <a:latin typeface=""/>
                  <a:ea typeface="MS Gothic" panose="020B0609070205080204" pitchFamily="49" charset="-128"/>
                  <a:cs typeface="Effra 2"/>
                </a:rPr>
                <a:t>文章</a:t>
              </a:r>
              <a:endParaRPr lang="ja" sz="2800" b="1">
                <a:solidFill>
                  <a:srgbClr val="293374"/>
                </a:solidFill>
                <a:latin typeface=""/>
                <a:ea typeface="MS Gothic" panose="020B0609070205080204" pitchFamily="49" charset="-128"/>
              </a:endParaRPr>
            </a:p>
          </p:txBody>
        </p:sp>
      </p:grpSp>
      <p:sp>
        <p:nvSpPr>
          <p:cNvPr id="10" name="TextBox 14">
            <a:extLst>
              <a:ext uri="{FF2B5EF4-FFF2-40B4-BE49-F238E27FC236}">
                <a16:creationId xmlns:a16="http://schemas.microsoft.com/office/drawing/2014/main" id="{2CA06A76-2FE5-790E-99F8-42380501582A}"/>
              </a:ext>
            </a:extLst>
          </p:cNvPr>
          <p:cNvSpPr txBox="1"/>
          <p:nvPr/>
        </p:nvSpPr>
        <p:spPr>
          <a:xfrm>
            <a:off x="11375326" y="2174335"/>
            <a:ext cx="6232292" cy="2333267"/>
          </a:xfrm>
          <a:prstGeom prst="rect">
            <a:avLst/>
          </a:prstGeom>
        </p:spPr>
        <p:txBody>
          <a:bodyPr lIns="0" tIns="0" rIns="0" bIns="0" rtlCol="0" anchor="t">
            <a:spAutoFit/>
          </a:bodyPr>
          <a:lstStyle/>
          <a:p>
            <a:pPr marL="0" lvl="0" indent="0" algn="l" rtl="0">
              <a:lnSpc>
                <a:spcPct val="110000"/>
              </a:lnSpc>
            </a:pPr>
            <a:r>
              <a:rPr lang="ja" sz="7200" b="0" i="0" u="none" baseline="0" dirty="0">
                <a:solidFill>
                  <a:srgbClr val="F5EFEB"/>
                </a:solidFill>
                <a:latin typeface=""/>
                <a:ea typeface="MS Gothic" panose="020B0609070205080204" pitchFamily="49" charset="-128"/>
                <a:cs typeface="Effra 1"/>
              </a:rPr>
              <a:t>共に行動を起こしましょう</a:t>
            </a:r>
            <a:endParaRPr lang="ja" sz="7200" dirty="0">
              <a:solidFill>
                <a:srgbClr val="F5EFEB"/>
              </a:solidFill>
              <a:latin typeface=""/>
              <a:ea typeface="MS Gothic" panose="020B0609070205080204" pitchFamily="49" charset="-128"/>
            </a:endParaRPr>
          </a:p>
        </p:txBody>
      </p:sp>
      <p:sp>
        <p:nvSpPr>
          <p:cNvPr id="14" name="TextBox 13">
            <a:extLst>
              <a:ext uri="{FF2B5EF4-FFF2-40B4-BE49-F238E27FC236}">
                <a16:creationId xmlns:a16="http://schemas.microsoft.com/office/drawing/2014/main" id="{981AF713-B108-A5C3-983D-63AADAF27BCE}"/>
              </a:ext>
            </a:extLst>
          </p:cNvPr>
          <p:cNvSpPr txBox="1"/>
          <p:nvPr/>
        </p:nvSpPr>
        <p:spPr>
          <a:xfrm>
            <a:off x="11483266" y="4955560"/>
            <a:ext cx="6232291" cy="1824923"/>
          </a:xfrm>
          <a:prstGeom prst="rect">
            <a:avLst/>
          </a:prstGeom>
          <a:noFill/>
        </p:spPr>
        <p:txBody>
          <a:bodyPr wrap="square" rtlCol="0">
            <a:spAutoFit/>
          </a:bodyPr>
          <a:lstStyle/>
          <a:p>
            <a:pPr marL="228600" indent="-457200" algn="l" rtl="0">
              <a:lnSpc>
                <a:spcPct val="110000"/>
              </a:lnSpc>
              <a:spcAft>
                <a:spcPts val="600"/>
              </a:spcAft>
              <a:buFont typeface="Arial" panose="020B0604020202020204" pitchFamily="34" charset="0"/>
              <a:buChar char="•"/>
              <a:tabLst>
                <a:tab pos="85725" algn="l"/>
              </a:tabLst>
            </a:pPr>
            <a:r>
              <a:rPr lang="ja" sz="3200" b="0" i="0" u="none" strike="noStrike" baseline="0" dirty="0">
                <a:solidFill>
                  <a:schemeClr val="bg1"/>
                </a:solidFill>
                <a:effectLst/>
                <a:latin typeface=""/>
                <a:ea typeface="MS Gothic" panose="020B0609070205080204" pitchFamily="49" charset="-128"/>
              </a:rPr>
              <a:t>積極的に傾聴しましょう。</a:t>
            </a:r>
          </a:p>
          <a:p>
            <a:pPr marL="228600" indent="-457200" algn="l" rtl="0">
              <a:lnSpc>
                <a:spcPct val="110000"/>
              </a:lnSpc>
              <a:spcAft>
                <a:spcPts val="600"/>
              </a:spcAft>
              <a:buFont typeface="Arial" panose="020B0604020202020204" pitchFamily="34" charset="0"/>
              <a:buChar char="•"/>
              <a:tabLst>
                <a:tab pos="85725" algn="l"/>
              </a:tabLst>
            </a:pPr>
            <a:r>
              <a:rPr lang="ja" sz="3200" b="0" i="0" u="none" strike="noStrike" baseline="0" dirty="0">
                <a:solidFill>
                  <a:schemeClr val="bg1"/>
                </a:solidFill>
                <a:effectLst/>
                <a:latin typeface=""/>
                <a:ea typeface="MS Gothic" panose="020B0609070205080204" pitchFamily="49" charset="-128"/>
              </a:rPr>
              <a:t>敬意を持って接しましょう。</a:t>
            </a:r>
          </a:p>
          <a:p>
            <a:pPr marL="228600" indent="-457200" algn="l" rtl="0">
              <a:lnSpc>
                <a:spcPct val="110000"/>
              </a:lnSpc>
              <a:spcAft>
                <a:spcPts val="600"/>
              </a:spcAft>
              <a:buFont typeface="Arial" panose="020B0604020202020204" pitchFamily="34" charset="0"/>
              <a:buChar char="•"/>
              <a:tabLst>
                <a:tab pos="85725" algn="l"/>
              </a:tabLst>
            </a:pPr>
            <a:r>
              <a:rPr lang="ja" sz="3200" b="0" i="0" u="none" strike="noStrike" baseline="0" dirty="0">
                <a:solidFill>
                  <a:schemeClr val="bg1"/>
                </a:solidFill>
                <a:effectLst/>
                <a:latin typeface=""/>
                <a:ea typeface="MS Gothic" panose="020B0609070205080204" pitchFamily="49" charset="-128"/>
              </a:rPr>
              <a:t>自分の意見を伝えましょう。</a:t>
            </a:r>
          </a:p>
        </p:txBody>
      </p:sp>
      <p:pic>
        <p:nvPicPr>
          <p:cNvPr id="8" name="Picture 2" descr="多様性推進月間を祝いましょう - National Today">
            <a:extLst>
              <a:ext uri="{FF2B5EF4-FFF2-40B4-BE49-F238E27FC236}">
                <a16:creationId xmlns:a16="http://schemas.microsoft.com/office/drawing/2014/main" id="{93604EA1-1439-B94C-9928-074F8D69D4B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002" r="1006" b="1"/>
          <a:stretch/>
        </p:blipFill>
        <p:spPr bwMode="auto">
          <a:xfrm>
            <a:off x="0" y="1637911"/>
            <a:ext cx="10310928" cy="7312863"/>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 6">
            <a:extLst>
              <a:ext uri="{FF2B5EF4-FFF2-40B4-BE49-F238E27FC236}">
                <a16:creationId xmlns:a16="http://schemas.microsoft.com/office/drawing/2014/main" id="{B65390CA-5ACF-2142-8D81-FAE40B33F3CA}"/>
              </a:ext>
            </a:extLst>
          </p:cNvPr>
          <p:cNvGrpSpPr/>
          <p:nvPr/>
        </p:nvGrpSpPr>
        <p:grpSpPr>
          <a:xfrm>
            <a:off x="15738227" y="542156"/>
            <a:ext cx="1521073" cy="973088"/>
            <a:chOff x="0" y="0"/>
            <a:chExt cx="2028098" cy="1297451"/>
          </a:xfrm>
        </p:grpSpPr>
        <p:sp>
          <p:nvSpPr>
            <p:cNvPr id="16" name="Freeform 7">
              <a:extLst>
                <a:ext uri="{FF2B5EF4-FFF2-40B4-BE49-F238E27FC236}">
                  <a16:creationId xmlns:a16="http://schemas.microsoft.com/office/drawing/2014/main" id="{614BF664-C6BB-8BC0-5BF5-9F5CEDA9F4FB}"/>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a:lnSpc>
                  <a:spcPct val="110000"/>
                </a:lnSpc>
              </a:pPr>
              <a:endParaRPr lang="ja">
                <a:latin typeface=""/>
                <a:ea typeface="MS Gothic" panose="020B0609070205080204" pitchFamily="49" charset="-128"/>
              </a:endParaRPr>
            </a:p>
          </p:txBody>
        </p:sp>
        <p:sp>
          <p:nvSpPr>
            <p:cNvPr id="17" name="Freeform 8">
              <a:extLst>
                <a:ext uri="{FF2B5EF4-FFF2-40B4-BE49-F238E27FC236}">
                  <a16:creationId xmlns:a16="http://schemas.microsoft.com/office/drawing/2014/main" id="{66E8FF74-5CCB-4455-9E14-4226E879E89D}"/>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9"/>
              <a:stretch>
                <a:fillRect/>
              </a:stretch>
            </a:blipFill>
          </p:spPr>
          <p:txBody>
            <a:bodyPr/>
            <a:lstStyle/>
            <a:p>
              <a:pPr>
                <a:lnSpc>
                  <a:spcPct val="110000"/>
                </a:lnSpc>
              </a:pPr>
              <a:endParaRPr lang="ja">
                <a:latin typeface=""/>
                <a:ea typeface="MS Gothic" panose="020B0609070205080204" pitchFamily="49" charset="-128"/>
              </a:endParaRPr>
            </a:p>
          </p:txBody>
        </p:sp>
      </p:grpSp>
    </p:spTree>
    <p:extLst>
      <p:ext uri="{BB962C8B-B14F-4D97-AF65-F5344CB8AC3E}">
        <p14:creationId xmlns:p14="http://schemas.microsoft.com/office/powerpoint/2010/main" val="2982176424"/>
      </p:ext>
    </p:extLst>
  </p:cSld>
  <p:clrMapOvr>
    <a:masterClrMapping/>
  </p:clrMapOvr>
  <p:transition spd="slow">
    <p:cove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93374"/>
        </a:solidFill>
        <a:effectLst/>
      </p:bgPr>
    </p:bg>
    <p:spTree>
      <p:nvGrpSpPr>
        <p:cNvPr id="1" name="">
          <a:extLst>
            <a:ext uri="{FF2B5EF4-FFF2-40B4-BE49-F238E27FC236}">
              <a16:creationId xmlns:a16="http://schemas.microsoft.com/office/drawing/2014/main" id="{7CC7DAB6-C06A-235B-90E6-FA916E6864B4}"/>
            </a:ext>
          </a:extLst>
        </p:cNvPr>
        <p:cNvGrpSpPr/>
        <p:nvPr/>
      </p:nvGrpSpPr>
      <p:grpSpPr>
        <a:xfrm>
          <a:off x="0" y="0"/>
          <a:ext cx="0" cy="0"/>
          <a:chOff x="0" y="0"/>
          <a:chExt cx="0" cy="0"/>
        </a:xfrm>
      </p:grpSpPr>
      <p:pic>
        <p:nvPicPr>
          <p:cNvPr id="3" name="Picture 2" descr="複数の女性が手をあげているストック写真1,660件 - Dreamstimeからの無料＆ロイヤリティフリーのストック写真">
            <a:extLst>
              <a:ext uri="{FF2B5EF4-FFF2-40B4-BE49-F238E27FC236}">
                <a16:creationId xmlns:a16="http://schemas.microsoft.com/office/drawing/2014/main" id="{71DEB504-D6B3-6D2F-094A-8266EE73D9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1597" r="876" b="1"/>
          <a:stretch/>
        </p:blipFill>
        <p:spPr bwMode="auto">
          <a:xfrm>
            <a:off x="656302" y="1022128"/>
            <a:ext cx="9985819" cy="824274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5">
            <a:extLst>
              <a:ext uri="{FF2B5EF4-FFF2-40B4-BE49-F238E27FC236}">
                <a16:creationId xmlns:a16="http://schemas.microsoft.com/office/drawing/2014/main" id="{E649224F-8ED1-07C7-C319-DDD280629062}"/>
              </a:ext>
            </a:extLst>
          </p:cNvPr>
          <p:cNvSpPr txBox="1"/>
          <p:nvPr/>
        </p:nvSpPr>
        <p:spPr>
          <a:xfrm>
            <a:off x="10832728" y="2997168"/>
            <a:ext cx="7455272" cy="4184167"/>
          </a:xfrm>
          <a:prstGeom prst="rect">
            <a:avLst/>
          </a:prstGeom>
        </p:spPr>
        <p:txBody>
          <a:bodyPr lIns="254000" tIns="254000" rIns="254000" bIns="254000" rtlCol="0" anchor="ctr"/>
          <a:lstStyle/>
          <a:p>
            <a:pPr algn="l" rtl="0">
              <a:lnSpc>
                <a:spcPts val="2879"/>
              </a:lnSpc>
            </a:pPr>
            <a:endParaRPr/>
          </a:p>
        </p:txBody>
      </p:sp>
      <p:grpSp>
        <p:nvGrpSpPr>
          <p:cNvPr id="6" name="Group 6">
            <a:extLst>
              <a:ext uri="{FF2B5EF4-FFF2-40B4-BE49-F238E27FC236}">
                <a16:creationId xmlns:a16="http://schemas.microsoft.com/office/drawing/2014/main" id="{E85AD088-D9F9-B1B2-E29B-763AA00BE4C5}"/>
              </a:ext>
            </a:extLst>
          </p:cNvPr>
          <p:cNvGrpSpPr/>
          <p:nvPr/>
        </p:nvGrpSpPr>
        <p:grpSpPr>
          <a:xfrm>
            <a:off x="15738227" y="542156"/>
            <a:ext cx="1521073" cy="973088"/>
            <a:chOff x="0" y="0"/>
            <a:chExt cx="2028098" cy="1297451"/>
          </a:xfrm>
        </p:grpSpPr>
        <p:sp>
          <p:nvSpPr>
            <p:cNvPr id="7" name="Freeform 7">
              <a:extLst>
                <a:ext uri="{FF2B5EF4-FFF2-40B4-BE49-F238E27FC236}">
                  <a16:creationId xmlns:a16="http://schemas.microsoft.com/office/drawing/2014/main" id="{0746254F-C9B0-E8EE-3B8E-45404FEDF3DC}"/>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
            </a:p>
          </p:txBody>
        </p:sp>
        <p:sp>
          <p:nvSpPr>
            <p:cNvPr id="8" name="Freeform 8">
              <a:extLst>
                <a:ext uri="{FF2B5EF4-FFF2-40B4-BE49-F238E27FC236}">
                  <a16:creationId xmlns:a16="http://schemas.microsoft.com/office/drawing/2014/main" id="{A1EA7E48-5BD6-0EF8-0383-46DF75B5219E}"/>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ja"/>
            </a:p>
          </p:txBody>
        </p:sp>
      </p:grpSp>
      <p:sp>
        <p:nvSpPr>
          <p:cNvPr id="9" name="Freeform 4">
            <a:extLst>
              <a:ext uri="{FF2B5EF4-FFF2-40B4-BE49-F238E27FC236}">
                <a16:creationId xmlns:a16="http://schemas.microsoft.com/office/drawing/2014/main" id="{79F3C1CF-BDD7-8F29-9942-EBDFD669E61D}"/>
              </a:ext>
            </a:extLst>
          </p:cNvPr>
          <p:cNvSpPr/>
          <p:nvPr/>
        </p:nvSpPr>
        <p:spPr>
          <a:xfrm>
            <a:off x="10128586" y="3291713"/>
            <a:ext cx="7612660" cy="6453131"/>
          </a:xfrm>
          <a:custGeom>
            <a:avLst/>
            <a:gdLst/>
            <a:ahLst/>
            <a:cxnLst/>
            <a:rect l="l" t="t" r="r" b="b"/>
            <a:pathLst>
              <a:path w="2326927" h="1851770">
                <a:moveTo>
                  <a:pt x="43814" y="0"/>
                </a:moveTo>
                <a:lnTo>
                  <a:pt x="2283113" y="0"/>
                </a:lnTo>
                <a:cubicBezTo>
                  <a:pt x="2294733" y="0"/>
                  <a:pt x="2305877" y="4616"/>
                  <a:pt x="2314094" y="12833"/>
                </a:cubicBezTo>
                <a:cubicBezTo>
                  <a:pt x="2322311" y="21049"/>
                  <a:pt x="2326927" y="32194"/>
                  <a:pt x="2326927" y="43814"/>
                </a:cubicBezTo>
                <a:lnTo>
                  <a:pt x="2326927" y="1807956"/>
                </a:lnTo>
                <a:cubicBezTo>
                  <a:pt x="2326927" y="1832153"/>
                  <a:pt x="2307311" y="1851770"/>
                  <a:pt x="2283113" y="1851770"/>
                </a:cubicBezTo>
                <a:lnTo>
                  <a:pt x="43814" y="1851770"/>
                </a:lnTo>
                <a:cubicBezTo>
                  <a:pt x="19616" y="1851770"/>
                  <a:pt x="0" y="1832153"/>
                  <a:pt x="0" y="1807956"/>
                </a:cubicBezTo>
                <a:lnTo>
                  <a:pt x="0" y="43814"/>
                </a:lnTo>
                <a:cubicBezTo>
                  <a:pt x="0" y="19616"/>
                  <a:pt x="19616" y="0"/>
                  <a:pt x="43814" y="0"/>
                </a:cubicBezTo>
                <a:close/>
              </a:path>
            </a:pathLst>
          </a:custGeom>
          <a:solidFill>
            <a:srgbClr val="F5EFEB"/>
          </a:solidFill>
        </p:spPr>
        <p:txBody>
          <a:bodyPr/>
          <a:lstStyle/>
          <a:p>
            <a:endParaRPr lang="ja"/>
          </a:p>
        </p:txBody>
      </p:sp>
      <p:sp>
        <p:nvSpPr>
          <p:cNvPr id="12" name="TextBox 9">
            <a:extLst>
              <a:ext uri="{FF2B5EF4-FFF2-40B4-BE49-F238E27FC236}">
                <a16:creationId xmlns:a16="http://schemas.microsoft.com/office/drawing/2014/main" id="{6C66496F-247B-C2BF-DD94-B559E491565C}"/>
              </a:ext>
            </a:extLst>
          </p:cNvPr>
          <p:cNvSpPr txBox="1"/>
          <p:nvPr/>
        </p:nvSpPr>
        <p:spPr>
          <a:xfrm>
            <a:off x="10512634" y="3588188"/>
            <a:ext cx="7228612" cy="2085571"/>
          </a:xfrm>
          <a:prstGeom prst="rect">
            <a:avLst/>
          </a:prstGeom>
        </p:spPr>
        <p:txBody>
          <a:bodyPr wrap="square" lIns="0" tIns="0" rIns="0" bIns="0" rtlCol="0" anchor="t">
            <a:spAutoFit/>
          </a:bodyPr>
          <a:lstStyle/>
          <a:p>
            <a:pPr marL="0" lvl="0" indent="0" algn="l" rtl="0">
              <a:lnSpc>
                <a:spcPct val="110000"/>
              </a:lnSpc>
            </a:pPr>
            <a:r>
              <a:rPr lang="ja" sz="6561" b="0" i="0" u="none" baseline="0" dirty="0">
                <a:solidFill>
                  <a:srgbClr val="253572"/>
                </a:solidFill>
                <a:latin typeface="MS Gothic" panose="020B0609070205080204" pitchFamily="49" charset="-128"/>
                <a:ea typeface="MS Gothic" panose="020B0609070205080204" pitchFamily="49" charset="-128"/>
                <a:cs typeface="Effra 1"/>
              </a:rPr>
              <a:t>当団体の取り組みの重要性</a:t>
            </a:r>
          </a:p>
        </p:txBody>
      </p:sp>
      <p:sp>
        <p:nvSpPr>
          <p:cNvPr id="13" name="TextBox 12">
            <a:extLst>
              <a:ext uri="{FF2B5EF4-FFF2-40B4-BE49-F238E27FC236}">
                <a16:creationId xmlns:a16="http://schemas.microsoft.com/office/drawing/2014/main" id="{E9DA80C0-4668-0B83-5A39-7483D00DD0D9}"/>
              </a:ext>
            </a:extLst>
          </p:cNvPr>
          <p:cNvSpPr txBox="1"/>
          <p:nvPr/>
        </p:nvSpPr>
        <p:spPr>
          <a:xfrm>
            <a:off x="10512634" y="5963455"/>
            <a:ext cx="6648766" cy="3397981"/>
          </a:xfrm>
          <a:prstGeom prst="rect">
            <a:avLst/>
          </a:prstGeom>
          <a:noFill/>
        </p:spPr>
        <p:txBody>
          <a:bodyPr wrap="square" rtlCol="0">
            <a:spAutoFit/>
          </a:bodyPr>
          <a:lstStyle/>
          <a:p>
            <a:pPr algn="l" rtl="0">
              <a:lnSpc>
                <a:spcPct val="110000"/>
              </a:lnSpc>
              <a:spcAft>
                <a:spcPts val="600"/>
              </a:spcAft>
            </a:pPr>
            <a:r>
              <a:rPr lang="ja" sz="3200" b="0" i="0" u="none" strike="noStrike" baseline="0" dirty="0">
                <a:effectLst/>
                <a:ea typeface="MS Gothic" panose="020B0609070205080204" pitchFamily="49" charset="-128"/>
              </a:rPr>
              <a:t>次の行動に積極的に取り組んでいる方は挙手をお願いいたします。</a:t>
            </a:r>
          </a:p>
          <a:p>
            <a:pPr marL="742950" lvl="1" indent="-228600" algn="l" rtl="0">
              <a:lnSpc>
                <a:spcPct val="110000"/>
              </a:lnSpc>
              <a:spcAft>
                <a:spcPts val="600"/>
              </a:spcAft>
              <a:buFont typeface="Arial" panose="020B0604020202020204" pitchFamily="34" charset="0"/>
              <a:buChar char="•"/>
            </a:pPr>
            <a:r>
              <a:rPr lang="ja" sz="3200" b="0" i="0" u="none" strike="noStrike" baseline="0" dirty="0">
                <a:effectLst/>
                <a:ea typeface="MS Gothic" panose="020B0609070205080204" pitchFamily="49" charset="-128"/>
              </a:rPr>
              <a:t>傾聴すること</a:t>
            </a:r>
          </a:p>
          <a:p>
            <a:pPr marL="742950" lvl="1" indent="-228600" algn="l" rtl="0">
              <a:lnSpc>
                <a:spcPct val="110000"/>
              </a:lnSpc>
              <a:spcAft>
                <a:spcPts val="600"/>
              </a:spcAft>
              <a:buFont typeface="Arial" panose="020B0604020202020204" pitchFamily="34" charset="0"/>
              <a:buChar char="•"/>
            </a:pPr>
            <a:r>
              <a:rPr lang="ja" sz="3200" b="0" i="0" u="none" strike="noStrike" baseline="0" dirty="0">
                <a:effectLst/>
                <a:ea typeface="MS Gothic" panose="020B0609070205080204" pitchFamily="49" charset="-128"/>
              </a:rPr>
              <a:t>思いやりを持つこと</a:t>
            </a:r>
          </a:p>
          <a:p>
            <a:pPr marL="742950" lvl="1" indent="-228600" algn="l" rtl="0">
              <a:lnSpc>
                <a:spcPct val="110000"/>
              </a:lnSpc>
              <a:spcAft>
                <a:spcPts val="600"/>
              </a:spcAft>
              <a:buFont typeface="Arial" panose="020B0604020202020204" pitchFamily="34" charset="0"/>
              <a:buChar char="•"/>
            </a:pPr>
            <a:r>
              <a:rPr lang="ja" sz="3200" b="0" i="0" u="none" strike="noStrike" baseline="0" dirty="0">
                <a:effectLst/>
                <a:ea typeface="MS Gothic" panose="020B0609070205080204" pitchFamily="49" charset="-128"/>
              </a:rPr>
              <a:t>他者のために</a:t>
            </a:r>
            <a:r>
              <a:rPr lang="ja" sz="3200" b="0" i="0" u="none" baseline="0" dirty="0">
                <a:ea typeface="MS Gothic" panose="020B0609070205080204" pitchFamily="49" charset="-128"/>
              </a:rPr>
              <a:t>立ち上がること</a:t>
            </a:r>
            <a:endParaRPr lang="ja" sz="3200" b="0" i="0" u="none" strike="noStrike" dirty="0">
              <a:effectLst/>
              <a:ea typeface="MS Gothic" panose="020B0609070205080204" pitchFamily="49" charset="-128"/>
            </a:endParaRPr>
          </a:p>
          <a:p>
            <a:pPr lvl="0" algn="l" rtl="0">
              <a:lnSpc>
                <a:spcPct val="110000"/>
              </a:lnSpc>
              <a:spcAft>
                <a:spcPts val="600"/>
              </a:spcAft>
            </a:pPr>
            <a:endParaRPr lang="ja" sz="1800" dirty="0">
              <a:ea typeface="MS Gothic" panose="020B0609070205080204" pitchFamily="49" charset="-128"/>
            </a:endParaRPr>
          </a:p>
        </p:txBody>
      </p:sp>
    </p:spTree>
    <p:extLst>
      <p:ext uri="{BB962C8B-B14F-4D97-AF65-F5344CB8AC3E}">
        <p14:creationId xmlns:p14="http://schemas.microsoft.com/office/powerpoint/2010/main" val="1213366955"/>
      </p:ext>
    </p:extLst>
  </p:cSld>
  <p:clrMapOvr>
    <a:masterClrMapping/>
  </p:clrMapOvr>
  <p:transition spd="slow">
    <p:cover/>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333727" y="798435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ja">
                <a:latin typeface="Effra 1" panose="020B0604020202020204" charset="0"/>
                <a:ea typeface="MS Gothic" panose="020B0609070205080204" pitchFamily="49" charset="-128"/>
              </a:endParaRPr>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Font typeface="Arial"/>
                <a:buChar char="•"/>
              </a:pPr>
              <a:endParaRPr>
                <a:latin typeface="Effra 1" panose="020B0604020202020204" charset="0"/>
                <a:ea typeface="MS Gothic" panose="020B0609070205080204" pitchFamily="49" charset="-128"/>
              </a:endParaRPr>
            </a:p>
          </p:txBody>
        </p:sp>
      </p:grpSp>
      <p:grpSp>
        <p:nvGrpSpPr>
          <p:cNvPr id="5" name="Group 5"/>
          <p:cNvGrpSpPr/>
          <p:nvPr/>
        </p:nvGrpSpPr>
        <p:grpSpPr>
          <a:xfrm>
            <a:off x="0" y="0"/>
            <a:ext cx="10948906" cy="10705631"/>
            <a:chOff x="0" y="-206431"/>
            <a:chExt cx="3503255" cy="2697887"/>
          </a:xfrm>
        </p:grpSpPr>
        <p:sp>
          <p:nvSpPr>
            <p:cNvPr id="6" name="Freeform 6"/>
            <p:cNvSpPr/>
            <p:nvPr/>
          </p:nvSpPr>
          <p:spPr>
            <a:xfrm>
              <a:off x="0" y="-206431"/>
              <a:ext cx="3503255" cy="2642583"/>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ja">
                <a:latin typeface="Effra 1" panose="020B0604020202020204" charset="0"/>
                <a:ea typeface="MS Gothic" panose="020B0609070205080204" pitchFamily="49" charset="-128"/>
              </a:endParaRPr>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rtl="0">
                <a:lnSpc>
                  <a:spcPts val="2100"/>
                </a:lnSpc>
              </a:pPr>
              <a:endParaRPr>
                <a:latin typeface="Effra 1" panose="020B0604020202020204" charset="0"/>
                <a:ea typeface="MS Gothic" panose="020B0609070205080204" pitchFamily="49" charset="-128"/>
              </a:endParaRPr>
            </a:p>
          </p:txBody>
        </p:sp>
      </p:grpSp>
      <p:sp>
        <p:nvSpPr>
          <p:cNvPr id="8" name="Freeform 8"/>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
              <a:latin typeface="Effra 1" panose="020B0604020202020204" charset="0"/>
              <a:ea typeface="MS Gothic" panose="020B0609070205080204" pitchFamily="49" charset="-128"/>
            </a:endParaRPr>
          </a:p>
        </p:txBody>
      </p:sp>
      <p:sp>
        <p:nvSpPr>
          <p:cNvPr id="9" name="Freeform 9"/>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ja">
              <a:latin typeface="Effra 1" panose="020B0604020202020204" charset="0"/>
              <a:ea typeface="MS Gothic" panose="020B0609070205080204" pitchFamily="49" charset="-128"/>
            </a:endParaRPr>
          </a:p>
        </p:txBody>
      </p:sp>
      <p:sp>
        <p:nvSpPr>
          <p:cNvPr id="14" name="TextBox 14"/>
          <p:cNvSpPr txBox="1"/>
          <p:nvPr/>
        </p:nvSpPr>
        <p:spPr>
          <a:xfrm>
            <a:off x="1706209" y="3054610"/>
            <a:ext cx="5407003" cy="3711144"/>
          </a:xfrm>
          <a:prstGeom prst="rect">
            <a:avLst/>
          </a:prstGeom>
        </p:spPr>
        <p:txBody>
          <a:bodyPr wrap="square" lIns="0" tIns="0" rIns="0" bIns="0" rtlCol="0" anchor="t">
            <a:spAutoFit/>
          </a:bodyPr>
          <a:lstStyle/>
          <a:p>
            <a:pPr marL="0" lvl="0" indent="0" algn="l" rtl="0">
              <a:lnSpc>
                <a:spcPct val="110000"/>
              </a:lnSpc>
            </a:pPr>
            <a:r>
              <a:rPr lang="ja" sz="7500" b="0" i="0" u="none" dirty="0">
                <a:solidFill>
                  <a:srgbClr val="F5EFEB"/>
                </a:solidFill>
                <a:latin typeface="Effra 1" panose="020B0604020202020204" charset="0"/>
                <a:ea typeface="MS Gothic" panose="020B0609070205080204" pitchFamily="49" charset="-128"/>
                <a:cs typeface="Effra 1"/>
              </a:rPr>
              <a:t>一致団結して変革を実現する</a:t>
            </a:r>
          </a:p>
        </p:txBody>
      </p:sp>
      <p:sp>
        <p:nvSpPr>
          <p:cNvPr id="15" name="TextBox 15"/>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ja" sz="1400" b="0" i="0" u="none" spc="140">
                <a:solidFill>
                  <a:srgbClr val="E68574"/>
                </a:solidFill>
                <a:latin typeface="Effra 1" panose="020B0604020202020204" charset="0"/>
                <a:ea typeface="MS Gothic" panose="020B0609070205080204" pitchFamily="49" charset="-128"/>
                <a:cs typeface="Effra 1"/>
              </a:rPr>
              <a:t>2025年度 SIA地域カンファレンス</a:t>
            </a:r>
          </a:p>
        </p:txBody>
      </p:sp>
      <p:sp>
        <p:nvSpPr>
          <p:cNvPr id="16" name="TextBox 16"/>
          <p:cNvSpPr txBox="1"/>
          <p:nvPr/>
        </p:nvSpPr>
        <p:spPr>
          <a:xfrm>
            <a:off x="10061786" y="3870774"/>
            <a:ext cx="6356117" cy="6155531"/>
          </a:xfrm>
          <a:prstGeom prst="rect">
            <a:avLst/>
          </a:prstGeom>
        </p:spPr>
        <p:txBody>
          <a:bodyPr lIns="0" tIns="0" rIns="0" bIns="0" rtlCol="0" anchor="t">
            <a:spAutoFit/>
          </a:bodyPr>
          <a:lstStyle/>
          <a:p>
            <a:pPr marL="0" lvl="0" indent="0" algn="l" rtl="0">
              <a:lnSpc>
                <a:spcPts val="6000"/>
              </a:lnSpc>
            </a:pPr>
            <a:r>
              <a:rPr lang="ja" sz="6000" b="0" i="0" u="none">
                <a:solidFill>
                  <a:srgbClr val="93C9D0"/>
                </a:solidFill>
                <a:latin typeface="Effra 1" panose="020B0604020202020204" charset="0"/>
                <a:ea typeface="MS Gothic" panose="020B0609070205080204" pitchFamily="49" charset="-128"/>
                <a:cs typeface="Effra 1"/>
              </a:rPr>
              <a:t>（「Elements」（要素）タブを開き、「photos/videos」（写真/動画）でここに配置するメディアを選択してください）</a:t>
            </a:r>
          </a:p>
        </p:txBody>
      </p:sp>
      <p:pic>
        <p:nvPicPr>
          <p:cNvPr id="18" name="Picture 2" descr="ホーム - Hope House Colorado">
            <a:extLst>
              <a:ext uri="{FF2B5EF4-FFF2-40B4-BE49-F238E27FC236}">
                <a16:creationId xmlns:a16="http://schemas.microsoft.com/office/drawing/2014/main" id="{A619ED5A-AF8B-7501-44F7-A0C615B9D03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1086" r="21962"/>
          <a:stretch/>
        </p:blipFill>
        <p:spPr bwMode="auto">
          <a:xfrm>
            <a:off x="7928012" y="1"/>
            <a:ext cx="10359984" cy="10579793"/>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grpSp>
        <p:nvGrpSpPr>
          <p:cNvPr id="22" name="Group 6">
            <a:extLst>
              <a:ext uri="{FF2B5EF4-FFF2-40B4-BE49-F238E27FC236}">
                <a16:creationId xmlns:a16="http://schemas.microsoft.com/office/drawing/2014/main" id="{F194117E-F71D-A84F-6537-45798C590239}"/>
              </a:ext>
            </a:extLst>
          </p:cNvPr>
          <p:cNvGrpSpPr/>
          <p:nvPr/>
        </p:nvGrpSpPr>
        <p:grpSpPr>
          <a:xfrm>
            <a:off x="1109560" y="556633"/>
            <a:ext cx="1521073" cy="973088"/>
            <a:chOff x="0" y="0"/>
            <a:chExt cx="2028098" cy="1297451"/>
          </a:xfrm>
        </p:grpSpPr>
        <p:sp>
          <p:nvSpPr>
            <p:cNvPr id="23" name="Freeform 7">
              <a:extLst>
                <a:ext uri="{FF2B5EF4-FFF2-40B4-BE49-F238E27FC236}">
                  <a16:creationId xmlns:a16="http://schemas.microsoft.com/office/drawing/2014/main" id="{16C9D460-5875-CFB3-9620-684A2DF38AAB}"/>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
                <a:latin typeface="Effra 1" panose="020B0604020202020204" charset="0"/>
                <a:ea typeface="MS Gothic" panose="020B0609070205080204" pitchFamily="49" charset="-128"/>
              </a:endParaRPr>
            </a:p>
          </p:txBody>
        </p:sp>
        <p:sp>
          <p:nvSpPr>
            <p:cNvPr id="24" name="Freeform 8">
              <a:extLst>
                <a:ext uri="{FF2B5EF4-FFF2-40B4-BE49-F238E27FC236}">
                  <a16:creationId xmlns:a16="http://schemas.microsoft.com/office/drawing/2014/main" id="{6C6E97F6-98B7-BBA4-C03A-35E6DCBA7E3D}"/>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7"/>
              <a:stretch>
                <a:fillRect/>
              </a:stretch>
            </a:blipFill>
          </p:spPr>
          <p:txBody>
            <a:bodyPr/>
            <a:lstStyle/>
            <a:p>
              <a:endParaRPr lang="ja">
                <a:latin typeface="Effra 1" panose="020B0604020202020204" charset="0"/>
                <a:ea typeface="MS Gothic" panose="020B0609070205080204" pitchFamily="49" charset="-128"/>
              </a:endParaRPr>
            </a:p>
          </p:txBody>
        </p:sp>
      </p:grpSp>
    </p:spTree>
  </p:cSld>
  <p:clrMapOvr>
    <a:masterClrMapping/>
  </p:clrMapOvr>
  <p:transition spd="slow">
    <p:cover/>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a:extLst>
            <a:ext uri="{FF2B5EF4-FFF2-40B4-BE49-F238E27FC236}">
              <a16:creationId xmlns:a16="http://schemas.microsoft.com/office/drawing/2014/main" id="{01AFE1E5-2428-A98B-162A-4A3E6A009A9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1132BAE-4F60-C68F-AF05-2D2FF597D2A6}"/>
              </a:ext>
            </a:extLst>
          </p:cNvPr>
          <p:cNvGrpSpPr/>
          <p:nvPr/>
        </p:nvGrpSpPr>
        <p:grpSpPr>
          <a:xfrm>
            <a:off x="381" y="7949183"/>
            <a:ext cx="18288000" cy="1791128"/>
            <a:chOff x="0" y="0"/>
            <a:chExt cx="4816593" cy="471737"/>
          </a:xfrm>
        </p:grpSpPr>
        <p:sp>
          <p:nvSpPr>
            <p:cNvPr id="3" name="Freeform 3">
              <a:extLst>
                <a:ext uri="{FF2B5EF4-FFF2-40B4-BE49-F238E27FC236}">
                  <a16:creationId xmlns:a16="http://schemas.microsoft.com/office/drawing/2014/main" id="{6962F51C-8B79-22D4-07FB-0F0795C32BFA}"/>
                </a:ext>
              </a:extLst>
            </p:cNvPr>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ja"/>
            </a:p>
          </p:txBody>
        </p:sp>
        <p:sp>
          <p:nvSpPr>
            <p:cNvPr id="4" name="TextBox 4">
              <a:extLst>
                <a:ext uri="{FF2B5EF4-FFF2-40B4-BE49-F238E27FC236}">
                  <a16:creationId xmlns:a16="http://schemas.microsoft.com/office/drawing/2014/main" id="{42F95338-ABB3-326F-AE81-0BFC50EE9B9C}"/>
                </a:ext>
              </a:extLst>
            </p:cNvPr>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Font typeface="Arial"/>
                <a:buChar char="•"/>
              </a:pPr>
              <a:endParaRPr/>
            </a:p>
          </p:txBody>
        </p:sp>
      </p:grpSp>
      <p:grpSp>
        <p:nvGrpSpPr>
          <p:cNvPr id="5" name="Group 5">
            <a:extLst>
              <a:ext uri="{FF2B5EF4-FFF2-40B4-BE49-F238E27FC236}">
                <a16:creationId xmlns:a16="http://schemas.microsoft.com/office/drawing/2014/main" id="{AF67AFAA-1DC1-7168-3F4E-DAE92B7F10FC}"/>
              </a:ext>
            </a:extLst>
          </p:cNvPr>
          <p:cNvGrpSpPr/>
          <p:nvPr/>
        </p:nvGrpSpPr>
        <p:grpSpPr>
          <a:xfrm>
            <a:off x="-1" y="-1"/>
            <a:ext cx="18457537" cy="10899063"/>
            <a:chOff x="-16768" y="-255177"/>
            <a:chExt cx="3520023" cy="2746633"/>
          </a:xfrm>
        </p:grpSpPr>
        <p:sp>
          <p:nvSpPr>
            <p:cNvPr id="6" name="Freeform 6">
              <a:extLst>
                <a:ext uri="{FF2B5EF4-FFF2-40B4-BE49-F238E27FC236}">
                  <a16:creationId xmlns:a16="http://schemas.microsoft.com/office/drawing/2014/main" id="{6A276734-9F3C-2E7D-7CB4-785E0381DC94}"/>
                </a:ext>
              </a:extLst>
            </p:cNvPr>
            <p:cNvSpPr/>
            <p:nvPr/>
          </p:nvSpPr>
          <p:spPr>
            <a:xfrm>
              <a:off x="-16768" y="-255177"/>
              <a:ext cx="3503255" cy="2642583"/>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ja"/>
            </a:p>
          </p:txBody>
        </p:sp>
        <p:sp>
          <p:nvSpPr>
            <p:cNvPr id="7" name="TextBox 7">
              <a:extLst>
                <a:ext uri="{FF2B5EF4-FFF2-40B4-BE49-F238E27FC236}">
                  <a16:creationId xmlns:a16="http://schemas.microsoft.com/office/drawing/2014/main" id="{AE8D9DBB-FD6F-5177-18B8-45C0FB8BEFB1}"/>
                </a:ext>
              </a:extLst>
            </p:cNvPr>
            <p:cNvSpPr txBox="1"/>
            <p:nvPr/>
          </p:nvSpPr>
          <p:spPr>
            <a:xfrm>
              <a:off x="0" y="-47625"/>
              <a:ext cx="3503255" cy="2539081"/>
            </a:xfrm>
            <a:prstGeom prst="rect">
              <a:avLst/>
            </a:prstGeom>
          </p:spPr>
          <p:txBody>
            <a:bodyPr lIns="50800" tIns="50800" rIns="50800" bIns="50800" rtlCol="0" anchor="ctr"/>
            <a:lstStyle/>
            <a:p>
              <a:pPr algn="ctr" rtl="0">
                <a:lnSpc>
                  <a:spcPts val="2100"/>
                </a:lnSpc>
              </a:pPr>
              <a:endParaRPr/>
            </a:p>
          </p:txBody>
        </p:sp>
      </p:grpSp>
      <p:sp>
        <p:nvSpPr>
          <p:cNvPr id="9" name="Freeform 9">
            <a:extLst>
              <a:ext uri="{FF2B5EF4-FFF2-40B4-BE49-F238E27FC236}">
                <a16:creationId xmlns:a16="http://schemas.microsoft.com/office/drawing/2014/main" id="{A14D6731-3A1F-CF73-07A2-341D33014AD7}"/>
              </a:ext>
            </a:extLst>
          </p:cNvPr>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p:spPr>
        <p:txBody>
          <a:bodyPr/>
          <a:lstStyle/>
          <a:p>
            <a:endParaRPr lang="ja"/>
          </a:p>
        </p:txBody>
      </p:sp>
      <p:grpSp>
        <p:nvGrpSpPr>
          <p:cNvPr id="22" name="Group 6">
            <a:extLst>
              <a:ext uri="{FF2B5EF4-FFF2-40B4-BE49-F238E27FC236}">
                <a16:creationId xmlns:a16="http://schemas.microsoft.com/office/drawing/2014/main" id="{97BFB0B4-FC5E-7361-C464-ECF2372D9FE7}"/>
              </a:ext>
            </a:extLst>
          </p:cNvPr>
          <p:cNvGrpSpPr/>
          <p:nvPr/>
        </p:nvGrpSpPr>
        <p:grpSpPr>
          <a:xfrm>
            <a:off x="1109560" y="556633"/>
            <a:ext cx="1521073" cy="973088"/>
            <a:chOff x="0" y="0"/>
            <a:chExt cx="2028098" cy="1297451"/>
          </a:xfrm>
        </p:grpSpPr>
        <p:sp>
          <p:nvSpPr>
            <p:cNvPr id="23" name="Freeform 7">
              <a:extLst>
                <a:ext uri="{FF2B5EF4-FFF2-40B4-BE49-F238E27FC236}">
                  <a16:creationId xmlns:a16="http://schemas.microsoft.com/office/drawing/2014/main" id="{2E7C07CD-9BC5-CB5C-15B3-C5070E2EA1A4}"/>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
            </a:p>
          </p:txBody>
        </p:sp>
        <p:sp>
          <p:nvSpPr>
            <p:cNvPr id="24" name="Freeform 8">
              <a:extLst>
                <a:ext uri="{FF2B5EF4-FFF2-40B4-BE49-F238E27FC236}">
                  <a16:creationId xmlns:a16="http://schemas.microsoft.com/office/drawing/2014/main" id="{740048FF-CA0E-8D2A-8C99-673D111EC087}"/>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ja"/>
            </a:p>
          </p:txBody>
        </p:sp>
      </p:grpSp>
      <p:pic>
        <p:nvPicPr>
          <p:cNvPr id="11" name="Picture 10" descr="A screenshot of a website&#10;&#10;AI-generated content may be incorrect.">
            <a:extLst>
              <a:ext uri="{FF2B5EF4-FFF2-40B4-BE49-F238E27FC236}">
                <a16:creationId xmlns:a16="http://schemas.microsoft.com/office/drawing/2014/main" id="{4EAA9AA8-3A8C-9A73-6484-7C24C539626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13318" y="556633"/>
            <a:ext cx="12318822" cy="9515550"/>
          </a:xfrm>
          <a:prstGeom prst="rect">
            <a:avLst/>
          </a:prstGeom>
        </p:spPr>
      </p:pic>
    </p:spTree>
    <p:extLst>
      <p:ext uri="{BB962C8B-B14F-4D97-AF65-F5344CB8AC3E}">
        <p14:creationId xmlns:p14="http://schemas.microsoft.com/office/powerpoint/2010/main" val="2244620215"/>
      </p:ext>
    </p:extLst>
  </p:cSld>
  <p:clrMapOvr>
    <a:masterClrMapping/>
  </p:clrMapOvr>
  <p:transition spd="slow">
    <p:cove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3960</Words>
  <Application>Microsoft Macintosh PowerPoint</Application>
  <PresentationFormat>Custom</PresentationFormat>
  <Paragraphs>136</Paragraphs>
  <Slides>12</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MS Gothic</vt:lpstr>
      <vt:lpstr>Calibri</vt:lpstr>
      <vt:lpstr>Nunito</vt:lpstr>
      <vt:lpstr>Effra 2</vt:lpstr>
      <vt:lpstr>Segoe UI</vt:lpstr>
      <vt:lpstr>Effra 1</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2024 Region Conference Template</dc:title>
  <cp:lastModifiedBy>Zoe Wainer</cp:lastModifiedBy>
  <cp:revision>6</cp:revision>
  <dcterms:created xsi:type="dcterms:W3CDTF">2006-08-16T00:00:00Z</dcterms:created>
  <dcterms:modified xsi:type="dcterms:W3CDTF">2025-03-10T14:02:12Z</dcterms:modified>
  <dc:identifier>DAF4xHWVG_U</dc:identifier>
</cp:coreProperties>
</file>