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1" r:id="rId4"/>
    <p:sldId id="265" r:id="rId5"/>
    <p:sldId id="262" r:id="rId6"/>
    <p:sldId id="268" r:id="rId7"/>
    <p:sldId id="260" r:id="rId8"/>
    <p:sldId id="269" r:id="rId9"/>
    <p:sldId id="270" r:id="rId10"/>
    <p:sldId id="271" r:id="rId11"/>
    <p:sldId id="257" r:id="rId12"/>
    <p:sldId id="272" r:id="rId13"/>
  </p:sldIdLst>
  <p:sldSz cx="18288000" cy="10287000"/>
  <p:notesSz cx="6858000" cy="9144000"/>
  <p:embeddedFontLst>
    <p:embeddedFont>
      <p:font typeface="Effra 1" panose="020B0803020203020204" pitchFamily="34" charset="77"/>
      <p:regular r:id="rId15"/>
      <p:bold r:id="rId16"/>
    </p:embeddedFont>
    <p:embeddedFont>
      <p:font typeface="Effra 2" panose="020B0603020203020204" pitchFamily="34" charset="77"/>
      <p:regular r:id="rId17"/>
    </p:embeddedFont>
    <p:embeddedFont>
      <p:font typeface="Nunito" pitchFamily="2" charset="77"/>
      <p:regular r:id="rId18"/>
      <p:bold r:id="rId19"/>
      <p:italic r:id="rId20"/>
      <p:boldItalic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374"/>
    <a:srgbClr val="CEC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352463-FBF7-FD41-BAE9-98BDD4EE2AA2}" v="3" dt="2025-02-28T15:26:01.159"/>
    <p1510:client id="{EAA2C5E1-8208-48B7-B8D0-68EC483CFB7A}" v="1" dt="2025-02-28T20:11:18.6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8904" autoAdjust="0"/>
  </p:normalViewPr>
  <p:slideViewPr>
    <p:cSldViewPr snapToGrid="0">
      <p:cViewPr varScale="1">
        <p:scale>
          <a:sx n="66" d="100"/>
          <a:sy n="66" d="100"/>
        </p:scale>
        <p:origin x="162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63" y="-1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DF2D-7F92-2A4E-B13A-DA9D502057DA}" type="datetimeFigureOut">
              <a:rPr lang="en-US" smtClean="0"/>
              <a:t>3/10/25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108A7-A47F-CD43-94C8-4F246074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ko-KR" sz="1800" b="0" i="0" u="none" baseline="0" dirty="0">
                <a:solidFill>
                  <a:srgbClr val="434343"/>
                </a:solidFill>
                <a:effectLst/>
                <a:latin typeface="Nunito" pitchFamily="2" charset="77"/>
                <a:ea typeface="Nunito" pitchFamily="2" charset="77"/>
                <a:cs typeface="Nunito" pitchFamily="2" charset="77"/>
              </a:rPr>
              <a:t>   </a:t>
            </a:r>
            <a:endParaRPr lang="ko-KR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8263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ko-KR" sz="1800" b="0" i="0" u="none" strike="noStrike">
              <a:solidFill>
                <a:srgbClr val="434343"/>
              </a:solidFill>
              <a:effectLst/>
              <a:latin typeface="Nunito"/>
            </a:endParaRPr>
          </a:p>
          <a:p>
            <a:pPr algn="l" rtl="0"/>
            <a:r>
              <a:rPr lang="ko-KR" b="0" i="0" u="none" baseline="0"/>
              <a:t>안녕하세요, 소롭티미스트 동료 회원 여러분. </a:t>
            </a: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오늘 이 자리에 함께해 주신 모든 분께 감사드립니다. 공동체를 변화시키고 여성 및 소녀의 역량을 강화할 수 있는 세 가지 핵심 행동을 이야기하는 자리에 함께하게 되어 무척 기쁩니다. 그 핵심 행동이란 변화를 수용하고, 성공을 축하하며, 포용적인 클럽 경험을 조성하는 것입니다. </a:t>
            </a:r>
            <a:endParaRPr lang="ko-KR">
              <a:ea typeface="Calibri"/>
              <a:cs typeface="Calibri"/>
            </a:endParaRPr>
          </a:p>
          <a:p>
            <a:pPr algn="l" rtl="0"/>
            <a:br>
              <a:rPr lang="ko-KR">
                <a:cs typeface="+mn-lt"/>
              </a:rPr>
            </a:br>
            <a:br>
              <a:rPr lang="ko-KR">
                <a:cs typeface="+mn-lt"/>
              </a:rPr>
            </a:br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3647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1" u="none" baseline="0">
                <a:solidFill>
                  <a:srgbClr val="434343"/>
                </a:solidFill>
              </a:rPr>
              <a:t>시작하기에 앞서, 변화를 받아들이는 것이 성장에 중요하다고 생각하는 분이 계십니까?</a:t>
            </a:r>
            <a:r>
              <a:rPr lang="ko-KR" b="0" i="0" u="none" baseline="0">
                <a:solidFill>
                  <a:srgbClr val="434343"/>
                </a:solidFill>
              </a:rPr>
              <a:t> 손을 들어주세요!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[응답 확인을 위한 일시 중지]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좋습니다! 이사회 구성원으로서의 경험을 통해 저는 변화를 수용하는 것이 얼마나 강력한 영향을 미칠 수 있는지 알게 되었습니다. 세상에는 여전히 여성과 소녀가 극복해야 할 장벽이 존재합니다. 이에 우리 소롭티미스트 글로벌 이사회는 다양한 목소리와 관점을 한데 모으는 역할을 하고 있습니다. 이러한 다양성은 변화를 환영할 뿐만 아니라 소롭티미스트의 전략적 비전을 강화하는 문화를 공고히 해 줍니다.</a:t>
            </a:r>
            <a:endParaRPr lang="ko-KR"/>
          </a:p>
          <a:p>
            <a:pPr algn="l" rtl="0"/>
            <a:endParaRPr lang="ko-KR" sz="1800" b="0" i="0">
              <a:solidFill>
                <a:srgbClr val="434343"/>
              </a:solidFill>
              <a:effectLst/>
              <a:latin typeface="Nunit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595084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자, 한번 솔직해져 볼까요? 변화는 부담스럽습니다. 그렇지 않나요? 변화로 인해 도전에 직면하고 안전 지대를 벗어날 수밖에 없기 때문입니다. 하지만 동시에 성장으로 이어지는 새로운 기회의 문을 열어주기도 합니다. 더 많은 여성과 소녀의 역량을 강화하려면 우리가 변화를 진정으로 받아들여야 합니다. 즉, 계속 변화하는 조직의 필요에 맞춰 소롭티미스트의 프로그램, 정책, 업무 방식까지도 조정해야 한다는 뜻입니다.</a:t>
            </a:r>
            <a:endParaRPr lang="ko-KR"/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ko-KR" sz="1800">
              <a:solidFill>
                <a:srgbClr val="434343"/>
              </a:solidFill>
              <a:latin typeface="Nunit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31263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급속한 기술 발전, 경제 환경 변화, 그 외 현대 여성과 소녀가 직면해 있는 다양한 도전 과제들에 대해 생각해 봅시다. 변화에 열려있다면 소롭티미스트 이니셔티브를 혁신하는 동시에 소롭티미스트의 사명도 계속 긴밀하고 효과적으로 실천할 수 있습니다.</a:t>
            </a:r>
          </a:p>
          <a:p>
            <a:endParaRPr lang="ko-KR"/>
          </a:p>
          <a:p>
            <a:pPr algn="l" rtl="0"/>
            <a:r>
              <a:rPr lang="ko-KR" b="0" i="0" u="none" baseline="0"/>
              <a:t>그러므로 두려움보다는 기대감을 갖고 변화를 받아들여 봅시다!</a:t>
            </a:r>
            <a:endParaRPr lang="ko-KR">
              <a:ea typeface="Calibri"/>
              <a:cs typeface="Calibri"/>
            </a:endParaRPr>
          </a:p>
          <a:p>
            <a:endParaRPr lang="ko-KR"/>
          </a:p>
          <a:p>
            <a:pPr algn="l" rtl="0"/>
            <a:r>
              <a:rPr lang="ko-KR" b="1" i="0" u="none" baseline="0"/>
              <a:t>[선택 사항: 소롭티미스트 또는 클럽과 했던 개인적인 경험이 새로운 기회를 창출해 낸 사례가 있다면 공유해 주세요.]</a:t>
            </a:r>
            <a:endParaRPr lang="ko-KR"/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940785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크고 작은 성공을 축하하는 일도 변화를 받아들이는 것 못지않게 중요합니다. 모든 성과는 앞으로 나아가기 위한 중요한 발걸음이 되며, 소롭티미스트 회원 여러분의 노력과 헌신이 반영된 결과입니다.</a:t>
            </a: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오늘도 축하할 일이 아주 많습니다! 지난 회계 연도에는 드림 프로그램을 통해 2만 6천 명에 달하는 여성과 소녀에게 3백만 달러가 넘는 금액을 상금으로 지급했습니다.</a:t>
            </a: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이것이 전부가 아닙니다! 신규 회원 가입자 수는 750명, 자원 봉사 시간은 4만 시간에 달합니다!</a:t>
            </a:r>
          </a:p>
          <a:p>
            <a:pPr algn="l" rtl="0"/>
            <a:r>
              <a:rPr lang="ko-KR" b="1" i="0" u="none" baseline="0"/>
              <a:t>[선택 사항: 개인적인 클럽의 성과나 성공 사례가 있다면 공유해 주세요.]</a:t>
            </a:r>
            <a:endParaRPr lang="ko-KR"/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57543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이러한 성과는 소롭티미스트의 집단적인 헌신과 영향력을 새롭게 조명합니다. 그럼 지금부터 우리가 함께 만들어 온 성과를 인정하는 시간을 가져보도록 하겠습니다.</a:t>
            </a: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1" u="none" baseline="0"/>
              <a:t>우리 모두의 노력에 큰 박수를 부탁드립니다.</a:t>
            </a:r>
            <a:endParaRPr lang="ko-KR"/>
          </a:p>
          <a:p>
            <a:pPr algn="l" rtl="0"/>
            <a:r>
              <a:rPr lang="ko-KR" b="0" i="0" u="none" baseline="0"/>
              <a:t> </a:t>
            </a:r>
            <a:endParaRPr lang="ko-KR"/>
          </a:p>
          <a:p>
            <a:pPr algn="l" rtl="0"/>
            <a:r>
              <a:rPr lang="ko-KR" b="1" i="0" u="none" baseline="0"/>
              <a:t>[박수 치는 동안 일시 정지]</a:t>
            </a:r>
            <a:endParaRPr lang="ko-KR"/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감사합니다! 소롭티미스트의 사명은 여러분의 노고와 헌신 덕분에 실현되고 있습니다!</a:t>
            </a:r>
            <a:endParaRPr lang="ko-KR">
              <a:ea typeface="Calibri"/>
              <a:cs typeface="Calibri"/>
            </a:endParaRPr>
          </a:p>
          <a:p>
            <a:endParaRPr lang="ko-KR"/>
          </a:p>
          <a:p>
            <a:pPr algn="l" rtl="0"/>
            <a:r>
              <a:rPr lang="ko-KR" b="0" i="0" u="none" baseline="0"/>
              <a:t>이러한 주요 성과를 축하하면서 긍정적인 문화를 조성하고 동기를 부여할 수 있습니다. 성공 사례를 인정함으로써 다른 사람에게도 목표를 향해 노력하도록 영감을 줄 수 있습니다. 성공적인 워크숍, 멘토링 매칭, 경제적 보상 등 모든 성과를 인정할 필요가 있습니다. 사연을 공유하여 서로를 격려하고, 클럽 너머까지 역량 강화의 파급 효과를 전파해 보세요.</a:t>
            </a:r>
            <a:endParaRPr lang="ko-KR">
              <a:ea typeface="Calibri"/>
              <a:cs typeface="Calibri"/>
            </a:endParaRPr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076891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AB22-AD08-7200-5CA5-5D8B5477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44C9-85E2-AC18-08CC-DDBF583B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4D065-8838-A157-9B13-38A72D10E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마지막으로, 가장 중요한 내용입니다. 우리는 포용적인 클럽 환경을 조성하기 위해 노력해야 합니다. 포용적인 환경이란 모든 회원이 가치감과 존중감을 느끼고 클럽에 기여할 자격이 있다고 느낄 수 있는 환경입니다. </a:t>
            </a: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1" u="none" baseline="0"/>
              <a:t>여러분 모두에게 한 가지 질문을 드리겠습니다.</a:t>
            </a:r>
            <a:r>
              <a:rPr lang="ko-KR" b="0" i="0" u="none" baseline="0"/>
              <a:t> </a:t>
            </a:r>
            <a:r>
              <a:rPr lang="ko-KR" b="0" i="1" u="none" baseline="0"/>
              <a:t>누구나 소롭티미스트 클럽에서 환영받는 느낌을 받아야 한다고 생각하시는 분은 얼마나 될까요?</a:t>
            </a:r>
            <a:r>
              <a:rPr lang="ko-KR" b="0" i="0" u="none" baseline="0"/>
              <a:t> 손을 들어주세요!</a:t>
            </a: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1" i="0" u="none" baseline="0"/>
              <a:t>[응답 확인을 위한 일시 중지]</a:t>
            </a:r>
            <a:endParaRPr lang="ko-KR"/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아주 좋습니다! 정말 많은 분이 손을 들어주셔서 기쁩니다. 이제 조금 더 깊이 살펴보겠습니다.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포용성이란 신념, 생각, 출신 배경과 무관하게 누구나 자신의 가치를 느끼고 존중받을 수 있는 환경을 의미합니다. 포용성을 조성하면 소롭티미스트 클럽의 문화를 강화하는 것은 물론이고, 다양한 관점을 독려하게 되어 혁신적인 아이디어를 더 많이 얻을 수 있습니다.</a:t>
            </a:r>
            <a:endParaRPr lang="ko-KR">
              <a:ea typeface="Calibri"/>
              <a:cs typeface="Calibri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233D3-411A-D364-4504-BCD12F91C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8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649784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E31E-8818-7943-82C2-12C1481DE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12B64E-A08F-0484-3C21-4A476CFB9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E3148-D830-8F25-5644-64BA12684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1" u="none" baseline="0"/>
              <a:t>혹시, 클럽에서 소외감을 느껴보았거나 다른 누군가가 불공정하게 대우받는 것을 목격하신 분이 있습니까? </a:t>
            </a:r>
            <a:r>
              <a:rPr lang="ko-KR" b="0" i="0" u="none" baseline="0"/>
              <a:t>손을 들어주세요.</a:t>
            </a: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1" i="0" u="none" baseline="0"/>
              <a:t>[응답 확인을 위한 일시 중지]</a:t>
            </a:r>
            <a:endParaRPr lang="ko-KR"/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솔직하게 응답해 주셔서 감사합니다. 이런 경험이 존재한다는 사실을 인정하는 것은 정말 중요합니다. 우리의 행동이 갖는 무게감을 다시금 깨우칠 수 있기 때문입니다.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포용성은 단순한 목표를 넘어 실천해야 하는 가치입니다. 소롭티미스트인 우리는 모든 이가 안전하게 생각을 공유하도록 독려받는 문화를 조성해야 합니다. 그로 인해 풍성한 경험을 엮어가며 집단 지성과 효율을 강화할 수 있게 됩니다.</a:t>
            </a:r>
            <a:endParaRPr lang="ko-KR">
              <a:ea typeface="Calibri"/>
              <a:cs typeface="Calibri"/>
            </a:endParaRPr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82A20-E36E-F62B-48BD-98ACBD225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692125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D3748-9C4F-5028-F882-5BC72905F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84F10-B7E4-18DB-3CC4-8C312899D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22EF5E-3E4D-4A6E-6A5E-33EB6DC9D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그러면 우리는 무엇을 할 수 있을까요? 다음 세 가지를 간단히 실천해 보시기를 추천해 드립니다.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첫째, 적극적으로 경청합니다.  누군가 말을 할 때는 그 사람에게 모든 주의를 기울여 주세요. </a:t>
            </a:r>
            <a:r>
              <a:rPr lang="ko-KR" b="0" i="1" u="none" baseline="0">
                <a:solidFill>
                  <a:srgbClr val="434343"/>
                </a:solidFill>
              </a:rPr>
              <a:t>다른 사람의 말을 진심으로 경청하려고 노력하시는 분 계십니까?</a:t>
            </a:r>
            <a:r>
              <a:rPr lang="ko-KR" b="0" i="0" u="none" baseline="0">
                <a:solidFill>
                  <a:srgbClr val="434343"/>
                </a:solidFill>
              </a:rPr>
              <a:t> 손을 들어주세요!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1" i="0" u="none" baseline="0">
                <a:solidFill>
                  <a:srgbClr val="434343"/>
                </a:solidFill>
              </a:rPr>
              <a:t>[응답 확인을 위한 일시 중지]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훌륭합니다!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둘째, 상대를 존중합니다. 서로가 아무리 다르더라도 타인에게 친절하게 대하시기 바랍니다. </a:t>
            </a:r>
            <a:r>
              <a:rPr lang="ko-KR" b="0" i="1" u="none" baseline="0">
                <a:solidFill>
                  <a:srgbClr val="434343"/>
                </a:solidFill>
              </a:rPr>
              <a:t>존중의 중요성에 동의하시는 분은 손을 들어주세요!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1" i="0" u="none" baseline="0">
                <a:solidFill>
                  <a:srgbClr val="434343"/>
                </a:solidFill>
              </a:rPr>
              <a:t>[응답 확인을 위한 일시 중지]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좋아요, 감사합니다.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마지막 행동은 정말 중요한 것인데, 바로 목소리를 내는 것입니다.  누군가 소외되거나 부당한 대우를 받는 것을 보면 주저하지 말고, 목소리를 내세요. 우리 클럽에서 그런 행동이 용인되지 않는다는 사실을 다른 사람들에게도 알려주세요. </a:t>
            </a:r>
            <a:r>
              <a:rPr lang="ko-KR" b="0" i="1" u="none" baseline="0">
                <a:solidFill>
                  <a:srgbClr val="434343"/>
                </a:solidFill>
              </a:rPr>
              <a:t>타인을 옹호하기 위해 나서겠다고 서약하실 분 계신가요?</a:t>
            </a:r>
            <a:r>
              <a:rPr lang="ko-KR" b="0" i="0" u="none" baseline="0">
                <a:solidFill>
                  <a:srgbClr val="434343"/>
                </a:solidFill>
              </a:rPr>
              <a:t> 몇 분이 손을 드시는지 볼까요?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1" i="0" u="none" baseline="0">
                <a:solidFill>
                  <a:srgbClr val="434343"/>
                </a:solidFill>
              </a:rPr>
              <a:t>[응답 확인을 위한 일시 중지]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감사합니다!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 </a:t>
            </a:r>
            <a:endParaRPr lang="ko-KR"/>
          </a:p>
          <a:p>
            <a:pPr algn="l" rtl="0"/>
            <a:r>
              <a:rPr lang="ko-KR" b="0" i="0" u="none" baseline="0">
                <a:solidFill>
                  <a:srgbClr val="434343"/>
                </a:solidFill>
              </a:rPr>
              <a:t>모두가 이렇게 간단한 행동을 실천하며 노력한다면, 클럽은 포용성을 갖출 뿐만 아니라 커뮤니티를 번성하게 할 효과적인 기회를 갖게 됩니다. 여러분의 도움이 진정한 변화를 일으킵니다!</a:t>
            </a:r>
            <a:endParaRPr lang="ko-KR"/>
          </a:p>
          <a:p>
            <a:pPr algn="l" rtl="0"/>
            <a:endParaRPr lang="ko-KR" sz="1800" b="0" i="0">
              <a:solidFill>
                <a:srgbClr val="434343"/>
              </a:solidFill>
              <a:effectLst/>
              <a:latin typeface="Nun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DEF50-BA0C-AD44-EBBF-D3D72C362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10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501227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마치면서, 우리가 변화를 열린 마음으로 껴안았으면 좋겠습니다. 자부심을 가지고 우리의 성공을 축하합시다. 그리고 클럽의 모든 측면에 포용성을 갖추기 위해 각자가 노력합시다. 함께 노력한다면 훨씬 더 많은 여성과 소녀가 꿈을 이루도록 도울 풍성한 환경을 조성할 수 있습니다.</a:t>
            </a:r>
          </a:p>
          <a:p>
            <a:pPr algn="l" rtl="0"/>
            <a:r>
              <a:rPr lang="ko-KR" b="0" i="0" u="none" baseline="0"/>
              <a:t> </a:t>
            </a:r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감사합니다!</a:t>
            </a:r>
            <a:endParaRPr lang="ko-KR">
              <a:ea typeface="Calibri"/>
              <a:cs typeface="Calibri"/>
            </a:endParaRPr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771960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68614-01AC-5D7E-5E06-CB49C4186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ACCFB9-1925-A202-C06B-ABC6EC02D6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C685C-BCDF-2934-ECB4-AE1D9979D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마지막으로 한 가지 더 말씀드리겠습니다. 모두 다가오는 행사를 놓치지 말고 즐겨 주세요. 리더십 라운드 테이블, 소롭티미스트 리더십 펠로우 프로그램, 그리고 한국 인천에서 열리는 제49회 소롭티미스트 2년 주기 총회에 참여해 주시기 바랍니다. 오늘 이 자리에 함께해 주신 모든 분께 감사드립니다!</a:t>
            </a:r>
            <a:endParaRPr lang="ko-KR">
              <a:ea typeface="Calibri"/>
              <a:cs typeface="Calibri"/>
            </a:endParaRPr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F4B309-A068-B96D-8113-2C6EF998E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740170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jpe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9200" y="816071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o-KR"/>
          </a:p>
        </p:txBody>
      </p:sp>
      <p:sp>
        <p:nvSpPr>
          <p:cNvPr id="12" name="Freeform 12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2723771" y="8007641"/>
            <a:ext cx="7998404" cy="127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ct val="110000"/>
              </a:lnSpc>
            </a:pPr>
            <a:r>
              <a:rPr lang="ko-KR" sz="3600" b="0" i="0" u="none">
                <a:solidFill>
                  <a:schemeClr val="tx2"/>
                </a:solidFill>
                <a:latin typeface="Calibri" panose="020F0502020204030204" pitchFamily="34" charset="0"/>
                <a:ea typeface="Effra 2"/>
                <a:cs typeface="Effra 2"/>
              </a:rPr>
              <a:t>2025년 (리전명) 리전 총회</a:t>
            </a:r>
          </a:p>
          <a:p>
            <a:pPr algn="l" rtl="0">
              <a:lnSpc>
                <a:spcPct val="110000"/>
              </a:lnSpc>
            </a:pPr>
            <a:endParaRPr lang="ko-KR" sz="4114" spc="41">
              <a:solidFill>
                <a:srgbClr val="253572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23771" y="8835143"/>
            <a:ext cx="689931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2160"/>
              </a:lnSpc>
              <a:spcBef>
                <a:spcPct val="0"/>
              </a:spcBef>
            </a:pPr>
            <a:r>
              <a:rPr lang="ko-KR" sz="1800" b="0" i="0" u="none" spc="179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발표자 이름, 발표자 직책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124C8-46EB-C245-6206-09C884C53408}"/>
              </a:ext>
            </a:extLst>
          </p:cNvPr>
          <p:cNvSpPr txBox="1"/>
          <p:nvPr/>
        </p:nvSpPr>
        <p:spPr>
          <a:xfrm>
            <a:off x="846220" y="4030231"/>
            <a:ext cx="10654413" cy="27821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>
              <a:lnSpc>
                <a:spcPct val="110000"/>
              </a:lnSpc>
            </a:pPr>
            <a:r>
              <a:rPr lang="ko-KR" sz="5400" b="0" i="0" u="none" dirty="0">
                <a:solidFill>
                  <a:srgbClr val="243572"/>
                </a:solidFill>
                <a:effectLst/>
                <a:latin typeface="Calibri" panose="020F0502020204030204" pitchFamily="34" charset="0"/>
              </a:rPr>
              <a:t>변화 수용과 성공 축하, 포용성을 위한 노력: </a:t>
            </a:r>
            <a:r>
              <a:rPr lang="ko-KR" sz="5400" b="1" i="0" u="none" dirty="0">
                <a:solidFill>
                  <a:srgbClr val="243572"/>
                </a:solidFill>
                <a:effectLst/>
                <a:latin typeface="Calibri" panose="020F0502020204030204" pitchFamily="34" charset="0"/>
              </a:rPr>
              <a:t>소롭티미스트 행동을 촉구</a:t>
            </a:r>
            <a:r>
              <a:rPr lang="ko-KR" sz="5400" b="0" i="0" u="none" dirty="0">
                <a:solidFill>
                  <a:srgbClr val="243572"/>
                </a:solidFill>
                <a:effectLst/>
                <a:latin typeface="Calibri" panose="020F0502020204030204" pitchFamily="34" charset="0"/>
              </a:rPr>
              <a:t>하며 </a:t>
            </a:r>
            <a:r>
              <a:rPr lang="ko-KR" sz="5400" b="1" i="0" u="none" dirty="0">
                <a:solidFill>
                  <a:srgbClr val="243572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746810" y="3856935"/>
            <a:ext cx="8835050" cy="7030938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/>
          <p:cNvSpPr txBox="1"/>
          <p:nvPr/>
        </p:nvSpPr>
        <p:spPr>
          <a:xfrm>
            <a:off x="927100" y="4553547"/>
            <a:ext cx="6678346" cy="2986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ko-KR" sz="6561" b="0" i="0" u="none" baseline="0" dirty="0">
                <a:solidFill>
                  <a:srgbClr val="253572"/>
                </a:solidFill>
                <a:latin typeface="Dotum" panose="020B0600000101010101" pitchFamily="34" charset="-127"/>
                <a:ea typeface="Dotum" panose="020B0600000101010101" pitchFamily="34" charset="-127"/>
                <a:cs typeface="Effra 1"/>
              </a:rPr>
              <a:t>안녕하세요, 소롭티미스트 동료 회원 여러분.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444567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 dirty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</a:t>
            </a:r>
            <a:r>
              <a:rPr lang="ko-KR" sz="1400" b="1" i="0" u="none" spc="140" baseline="0" dirty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년</a:t>
            </a:r>
            <a:r>
              <a:rPr lang="ko-KR" sz="1400" b="0" i="0" u="none" spc="140" baseline="0" dirty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 SIA </a:t>
            </a:r>
            <a:r>
              <a:rPr lang="ko-KR" sz="1400" b="1" i="0" u="none" spc="140" dirty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리전</a:t>
            </a:r>
            <a:r>
              <a:rPr lang="ko-KR" sz="1400" b="1" i="0" u="none" spc="140" baseline="0" dirty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 총회</a:t>
            </a:r>
          </a:p>
        </p:txBody>
      </p:sp>
      <p:sp>
        <p:nvSpPr>
          <p:cNvPr id="11" name="Freeform 11"/>
          <p:cNvSpPr/>
          <p:nvPr/>
        </p:nvSpPr>
        <p:spPr>
          <a:xfrm>
            <a:off x="8657067" y="8211258"/>
            <a:ext cx="397921" cy="561441"/>
          </a:xfrm>
          <a:custGeom>
            <a:avLst/>
            <a:gdLst/>
            <a:ahLst/>
            <a:cxnLst/>
            <a:rect l="l" t="t" r="r" b="b"/>
            <a:pathLst>
              <a:path w="397921" h="561441">
                <a:moveTo>
                  <a:pt x="0" y="0"/>
                </a:moveTo>
                <a:lnTo>
                  <a:pt x="397921" y="0"/>
                </a:lnTo>
                <a:lnTo>
                  <a:pt x="397921" y="561441"/>
                </a:lnTo>
                <a:lnTo>
                  <a:pt x="0" y="5614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TextBox 12"/>
          <p:cNvSpPr txBox="1"/>
          <p:nvPr/>
        </p:nvSpPr>
        <p:spPr>
          <a:xfrm>
            <a:off x="9205419" y="8221900"/>
            <a:ext cx="7921076" cy="924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3711"/>
              </a:lnSpc>
            </a:pPr>
            <a:r>
              <a:rPr lang="ko-KR" sz="2474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아이콘이 필요하십니까? 요소(Elements) 탭에서 그래픽(GRAPHICS)을 검색하여 </a:t>
            </a:r>
            <a:r>
              <a:rPr lang="ko-KR" sz="2474" b="0" i="0" u="none" baseline="0">
                <a:solidFill>
                  <a:srgbClr val="F69170"/>
                </a:solidFill>
                <a:latin typeface="Effra 2"/>
                <a:ea typeface="Effra 2"/>
                <a:cs typeface="Effra 2"/>
              </a:rPr>
              <a:t>#f69170</a:t>
            </a:r>
            <a:r>
              <a:rPr lang="ko-KR" sz="2474" b="0" i="0" u="none" baseline="0">
                <a:latin typeface="Effra 2"/>
                <a:ea typeface="Effra 2"/>
                <a:cs typeface="Effra 2"/>
              </a:rPr>
              <a:t> 색상으로 바꿔 주세요.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719530"/>
            <a:ext cx="6678346" cy="115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2400" b="0" i="0" u="none" strike="noStrike" baseline="0" dirty="0">
                <a:solidFill>
                  <a:srgbClr val="293374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변화 수용.</a:t>
            </a: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2400" b="0" i="0" u="none" strike="noStrike" baseline="0" dirty="0">
                <a:solidFill>
                  <a:srgbClr val="293374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성공 축하.</a:t>
            </a: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2400" b="0" i="0" u="none" strike="noStrike" baseline="0" dirty="0">
                <a:solidFill>
                  <a:srgbClr val="293374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포용적인 클럽 분위기 창출.</a:t>
            </a:r>
          </a:p>
        </p:txBody>
      </p:sp>
      <p:pic>
        <p:nvPicPr>
          <p:cNvPr id="16" name="Picture 4" descr="Home - 희망의 지평(Hopeful Horizons)">
            <a:extLst>
              <a:ext uri="{FF2B5EF4-FFF2-40B4-BE49-F238E27FC236}">
                <a16:creationId xmlns:a16="http://schemas.microsoft.com/office/drawing/2014/main" id="{2C510ED8-C5EC-B01A-89ED-8697DD1AF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6" r="9833"/>
          <a:stretch/>
        </p:blipFill>
        <p:spPr bwMode="auto">
          <a:xfrm>
            <a:off x="7964123" y="10"/>
            <a:ext cx="10318162" cy="10286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6">
            <a:extLst>
              <a:ext uri="{FF2B5EF4-FFF2-40B4-BE49-F238E27FC236}">
                <a16:creationId xmlns:a16="http://schemas.microsoft.com/office/drawing/2014/main" id="{76DBA1A7-6CCD-BE0B-ADBD-008416298569}"/>
              </a:ext>
            </a:extLst>
          </p:cNvPr>
          <p:cNvGrpSpPr/>
          <p:nvPr/>
        </p:nvGrpSpPr>
        <p:grpSpPr>
          <a:xfrm>
            <a:off x="432051" y="460308"/>
            <a:ext cx="1521073" cy="973088"/>
            <a:chOff x="0" y="0"/>
            <a:chExt cx="2028098" cy="1297451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150DC782-FC85-4EB0-FAD3-8DAD727A5B61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FB569ED5-3838-0F48-E1C5-9317CAC250E7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832728" y="2997168"/>
            <a:ext cx="7455272" cy="4184167"/>
          </a:xfrm>
          <a:prstGeom prst="rect">
            <a:avLst/>
          </a:prstGeom>
        </p:spPr>
        <p:txBody>
          <a:bodyPr lIns="254000" tIns="254000" rIns="254000" bIns="254000" rtlCol="0" anchor="ctr"/>
          <a:lstStyle/>
          <a:p>
            <a:pPr algn="l" rtl="0">
              <a:lnSpc>
                <a:spcPts val="2879"/>
              </a:lnSpc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7" name="Freeform 7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pic>
        <p:nvPicPr>
          <p:cNvPr id="2" name="Picture 2" descr="일본 교육 시스템 | Japan Wonder 여행 블로그">
            <a:extLst>
              <a:ext uri="{FF2B5EF4-FFF2-40B4-BE49-F238E27FC236}">
                <a16:creationId xmlns:a16="http://schemas.microsoft.com/office/drawing/2014/main" id="{D836097E-F6E8-A01B-7B9B-C41F9412C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2"/>
          <a:stretch/>
        </p:blipFill>
        <p:spPr bwMode="auto">
          <a:xfrm>
            <a:off x="1526466" y="2067768"/>
            <a:ext cx="9306262" cy="641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DFE59566-96D1-F657-D816-DC18791FFA55}"/>
              </a:ext>
            </a:extLst>
          </p:cNvPr>
          <p:cNvSpPr/>
          <p:nvPr/>
        </p:nvSpPr>
        <p:spPr>
          <a:xfrm>
            <a:off x="8781146" y="2713906"/>
            <a:ext cx="8835050" cy="7030938"/>
          </a:xfrm>
          <a:custGeom>
            <a:avLst/>
            <a:gdLst/>
            <a:ahLst/>
            <a:cxnLst/>
            <a:rect l="l" t="t" r="r" b="b"/>
            <a:pathLst>
              <a:path w="2326927" h="1851770">
                <a:moveTo>
                  <a:pt x="43814" y="0"/>
                </a:moveTo>
                <a:lnTo>
                  <a:pt x="2283113" y="0"/>
                </a:lnTo>
                <a:cubicBezTo>
                  <a:pt x="2294733" y="0"/>
                  <a:pt x="2305877" y="4616"/>
                  <a:pt x="2314094" y="12833"/>
                </a:cubicBezTo>
                <a:cubicBezTo>
                  <a:pt x="2322311" y="21049"/>
                  <a:pt x="2326927" y="32194"/>
                  <a:pt x="2326927" y="43814"/>
                </a:cubicBezTo>
                <a:lnTo>
                  <a:pt x="2326927" y="1807956"/>
                </a:lnTo>
                <a:cubicBezTo>
                  <a:pt x="2326927" y="1832153"/>
                  <a:pt x="2307311" y="1851770"/>
                  <a:pt x="2283113" y="1851770"/>
                </a:cubicBezTo>
                <a:lnTo>
                  <a:pt x="43814" y="1851770"/>
                </a:lnTo>
                <a:cubicBezTo>
                  <a:pt x="19616" y="1851770"/>
                  <a:pt x="0" y="1832153"/>
                  <a:pt x="0" y="1807956"/>
                </a:cubicBezTo>
                <a:lnTo>
                  <a:pt x="0" y="43814"/>
                </a:lnTo>
                <a:cubicBezTo>
                  <a:pt x="0" y="19616"/>
                  <a:pt x="19616" y="0"/>
                  <a:pt x="43814" y="0"/>
                </a:cubicBezTo>
                <a:close/>
              </a:path>
            </a:pathLst>
          </a:custGeom>
          <a:solidFill>
            <a:srgbClr val="F5EFEB"/>
          </a:solidFill>
        </p:spPr>
        <p:txBody>
          <a:bodyPr/>
          <a:lstStyle/>
          <a:p>
            <a:endParaRPr lang="ko-KR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CBB65D9-DD04-EE55-8EF7-B86CF951BD8C}"/>
              </a:ext>
            </a:extLst>
          </p:cNvPr>
          <p:cNvSpPr txBox="1"/>
          <p:nvPr/>
        </p:nvSpPr>
        <p:spPr>
          <a:xfrm>
            <a:off x="9440246" y="3499861"/>
            <a:ext cx="7819053" cy="975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ct val="110000"/>
              </a:lnSpc>
            </a:pPr>
            <a:r>
              <a:rPr lang="ko-KR" sz="6561" b="0" i="0" u="none" baseline="0" dirty="0">
                <a:solidFill>
                  <a:srgbClr val="253572"/>
                </a:solidFill>
                <a:latin typeface="Dotum" panose="020B0600000101010101" pitchFamily="34" charset="-127"/>
                <a:ea typeface="Dotum" panose="020B0600000101010101" pitchFamily="34" charset="-127"/>
                <a:cs typeface="Effra 1"/>
              </a:rPr>
              <a:t>변화 수용의 중요성.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1124C5-18BD-751D-3C3B-C8B8BCB80866}"/>
              </a:ext>
            </a:extLst>
          </p:cNvPr>
          <p:cNvSpPr txBox="1"/>
          <p:nvPr/>
        </p:nvSpPr>
        <p:spPr>
          <a:xfrm>
            <a:off x="9450039" y="5185874"/>
            <a:ext cx="7584893" cy="157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ko-KR" sz="3600" b="0" i="0" u="none" strike="noStrike" baseline="0" dirty="0">
                <a:solidFill>
                  <a:srgbClr val="000000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성장의 핵심 요인입니다.</a:t>
            </a:r>
          </a:p>
          <a:p>
            <a:pPr marL="457200" indent="-457200" algn="l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ko-KR" sz="3600" b="0" i="0" u="none" strike="noStrike" baseline="0" dirty="0">
                <a:solidFill>
                  <a:srgbClr val="000000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다양한 목소리가 혁신을 만듭니다.</a:t>
            </a:r>
          </a:p>
          <a:p>
            <a:pPr lvl="0" algn="l" rtl="0">
              <a:lnSpc>
                <a:spcPct val="110000"/>
              </a:lnSpc>
              <a:spcAft>
                <a:spcPts val="600"/>
              </a:spcAft>
            </a:pPr>
            <a:endParaRPr lang="ko-KR" sz="18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>
                <a:latin typeface="Effra 1" panose="020B0604020202020204" charset="0"/>
                <a:ea typeface="Dotum" panose="020B0600000101010101" pitchFamily="34" charset="-127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>
                <a:latin typeface="Effra 1" panose="020B0604020202020204" charset="0"/>
                <a:ea typeface="Dotum" panose="020B0600000101010101" pitchFamily="34" charset="-127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295577" y="-241859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>
                <a:latin typeface="Effra 1" panose="020B0604020202020204" charset="0"/>
                <a:ea typeface="Dotum" panose="020B0600000101010101" pitchFamily="34" charset="-127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>
                <a:latin typeface="Effra 1" panose="020B0604020202020204" charset="0"/>
                <a:ea typeface="Dotum" panose="020B0600000101010101" pitchFamily="34" charset="-127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0" name="Freeform 10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>
                <a:latin typeface="Effra 1" panose="020B0604020202020204" charset="0"/>
                <a:ea typeface="Dotum" panose="020B0600000101010101" pitchFamily="34" charset="-127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ko-KR">
                <a:latin typeface="Effra 1" panose="020B0604020202020204" charset="0"/>
                <a:ea typeface="Dotum" panose="020B0600000101010101" pitchFamily="34" charset="-127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5831190"/>
            <a:ext cx="5994718" cy="1483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solidFill>
                  <a:schemeClr val="bg1"/>
                </a:solidFill>
                <a:effectLst/>
                <a:latin typeface="Effra 1" panose="020B0604020202020204" charset="0"/>
                <a:ea typeface="Dotum" panose="020B0600000101010101" pitchFamily="34" charset="-127"/>
              </a:rPr>
              <a:t>어려울 수 있습니다.</a:t>
            </a:r>
            <a:endParaRPr lang="ko-KR" sz="3200" dirty="0">
              <a:solidFill>
                <a:schemeClr val="bg1"/>
              </a:solidFill>
              <a:latin typeface="Effra 1" panose="020B0604020202020204" charset="0"/>
              <a:ea typeface="Dotum" panose="020B0600000101010101" pitchFamily="34" charset="-127"/>
            </a:endParaRP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solidFill>
                  <a:schemeClr val="bg1"/>
                </a:solidFill>
                <a:effectLst/>
                <a:latin typeface="Effra 1" panose="020B0604020202020204" charset="0"/>
                <a:ea typeface="Dotum" panose="020B0600000101010101" pitchFamily="34" charset="-127"/>
              </a:rPr>
              <a:t>안전 지대를 벗어나게 합니다.</a:t>
            </a:r>
            <a:endParaRPr lang="ko-KR" sz="3200" dirty="0">
              <a:solidFill>
                <a:schemeClr val="bg1"/>
              </a:solidFill>
              <a:latin typeface="Effra 1" panose="020B0604020202020204" charset="0"/>
              <a:ea typeface="Dotum" panose="020B0600000101010101" pitchFamily="34" charset="-127"/>
            </a:endParaRP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solidFill>
                  <a:schemeClr val="bg1"/>
                </a:solidFill>
                <a:effectLst/>
                <a:latin typeface="Effra 1" panose="020B0604020202020204" charset="0"/>
                <a:ea typeface="Dotum" panose="020B0600000101010101" pitchFamily="34" charset="-127"/>
              </a:rPr>
              <a:t>다양한 기회를 열어줍니다.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1033652"/>
            <a:ext cx="6232292" cy="442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1519"/>
              </a:lnSpc>
            </a:pPr>
            <a:r>
              <a:rPr lang="ko-KR" sz="9600" b="0" i="0" u="none" baseline="0" dirty="0">
                <a:solidFill>
                  <a:srgbClr val="F5EFEB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변화에 맞서는 것은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2025</a:t>
            </a:r>
            <a:r>
              <a:rPr lang="ko-KR" sz="1400" b="1" i="0" u="none" spc="140" baseline="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년</a:t>
            </a:r>
            <a:r>
              <a:rPr lang="ko-KR" sz="1400" b="0" i="0" u="none" spc="140" baseline="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 SIA </a:t>
            </a:r>
            <a:r>
              <a:rPr lang="ko-KR" sz="1400" b="1" i="0" u="none" spc="140" baseline="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리전 총회</a:t>
            </a:r>
          </a:p>
        </p:txBody>
      </p:sp>
      <p:pic>
        <p:nvPicPr>
          <p:cNvPr id="16" name="Picture 2" descr="일을 그만두는 사람 중에 남성보다 여성이 많은 이유는 무엇일까요? | Insurance Business Asia">
            <a:extLst>
              <a:ext uri="{FF2B5EF4-FFF2-40B4-BE49-F238E27FC236}">
                <a16:creationId xmlns:a16="http://schemas.microsoft.com/office/drawing/2014/main" id="{0DDAA6BC-4C97-9AD9-0D32-D999C6692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r="13474" b="1"/>
          <a:stretch/>
        </p:blipFill>
        <p:spPr bwMode="auto">
          <a:xfrm>
            <a:off x="7257606" y="479763"/>
            <a:ext cx="10796206" cy="891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3160295"/>
            <a:ext cx="8689105" cy="7708527"/>
            <a:chOff x="0" y="0"/>
            <a:chExt cx="2481834" cy="19326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1834" cy="1932697"/>
            </a:xfrm>
            <a:custGeom>
              <a:avLst/>
              <a:gdLst/>
              <a:ahLst/>
              <a:cxnLst/>
              <a:rect l="l" t="t" r="r" b="b"/>
              <a:pathLst>
                <a:path w="2481834" h="1932697">
                  <a:moveTo>
                    <a:pt x="41079" y="0"/>
                  </a:moveTo>
                  <a:lnTo>
                    <a:pt x="2440755" y="0"/>
                  </a:lnTo>
                  <a:cubicBezTo>
                    <a:pt x="2451650" y="0"/>
                    <a:pt x="2462099" y="4328"/>
                    <a:pt x="2469803" y="12032"/>
                  </a:cubicBezTo>
                  <a:cubicBezTo>
                    <a:pt x="2477506" y="19736"/>
                    <a:pt x="2481834" y="30184"/>
                    <a:pt x="2481834" y="41079"/>
                  </a:cubicBezTo>
                  <a:lnTo>
                    <a:pt x="2481834" y="1891618"/>
                  </a:lnTo>
                  <a:cubicBezTo>
                    <a:pt x="2481834" y="1902513"/>
                    <a:pt x="2477506" y="1912961"/>
                    <a:pt x="2469803" y="1920665"/>
                  </a:cubicBezTo>
                  <a:cubicBezTo>
                    <a:pt x="2462099" y="1928369"/>
                    <a:pt x="2451650" y="1932697"/>
                    <a:pt x="2440755" y="1932697"/>
                  </a:cubicBezTo>
                  <a:lnTo>
                    <a:pt x="41079" y="1932697"/>
                  </a:lnTo>
                  <a:cubicBezTo>
                    <a:pt x="30184" y="1932697"/>
                    <a:pt x="19736" y="1928369"/>
                    <a:pt x="12032" y="1920665"/>
                  </a:cubicBezTo>
                  <a:cubicBezTo>
                    <a:pt x="4328" y="1912961"/>
                    <a:pt x="0" y="1902513"/>
                    <a:pt x="0" y="1891618"/>
                  </a:cubicBezTo>
                  <a:lnTo>
                    <a:pt x="0" y="41079"/>
                  </a:lnTo>
                  <a:cubicBezTo>
                    <a:pt x="0" y="30184"/>
                    <a:pt x="4328" y="19736"/>
                    <a:pt x="12032" y="12032"/>
                  </a:cubicBezTo>
                  <a:cubicBezTo>
                    <a:pt x="19736" y="4328"/>
                    <a:pt x="30184" y="0"/>
                    <a:pt x="41079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481834" cy="1980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/>
          <p:cNvSpPr txBox="1"/>
          <p:nvPr/>
        </p:nvSpPr>
        <p:spPr>
          <a:xfrm>
            <a:off x="1064398" y="4755734"/>
            <a:ext cx="7165201" cy="817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6694"/>
              </a:lnSpc>
            </a:pPr>
            <a:r>
              <a:rPr lang="ko-KR" sz="5578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텍스트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64399" y="5781421"/>
            <a:ext cx="7317601" cy="1940974"/>
            <a:chOff x="0" y="-76200"/>
            <a:chExt cx="9151484" cy="25879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30656" y="-76200"/>
              <a:ext cx="8620828" cy="62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3959"/>
                </a:lnSpc>
              </a:pPr>
              <a:r>
                <a:rPr lang="ko-KR" sz="2639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텍스트</a:t>
              </a:r>
              <a:endParaRPr lang="ko-KR" sz="2800" b="1">
                <a:solidFill>
                  <a:srgbClr val="293374"/>
                </a:solidFill>
                <a:latin typeface="Effra 2"/>
              </a:endParaRPr>
            </a:p>
          </p:txBody>
        </p:sp>
      </p:grpSp>
      <p:pic>
        <p:nvPicPr>
          <p:cNvPr id="2" name="Picture 4" descr="전체 라틴계 가족에게 이정표가 되는 고등학교 졸업 | BELatina">
            <a:extLst>
              <a:ext uri="{FF2B5EF4-FFF2-40B4-BE49-F238E27FC236}">
                <a16:creationId xmlns:a16="http://schemas.microsoft.com/office/drawing/2014/main" id="{851C689E-F9B5-198A-4594-92009F6D3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0" r="27250"/>
          <a:stretch/>
        </p:blipFill>
        <p:spPr bwMode="auto">
          <a:xfrm>
            <a:off x="-1" y="-3"/>
            <a:ext cx="9144001" cy="1028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4">
            <a:extLst>
              <a:ext uri="{FF2B5EF4-FFF2-40B4-BE49-F238E27FC236}">
                <a16:creationId xmlns:a16="http://schemas.microsoft.com/office/drawing/2014/main" id="{09EDDEE2-C34C-1AA9-8817-0ADF7F114366}"/>
              </a:ext>
            </a:extLst>
          </p:cNvPr>
          <p:cNvSpPr txBox="1"/>
          <p:nvPr/>
        </p:nvSpPr>
        <p:spPr>
          <a:xfrm>
            <a:off x="10376704" y="2082895"/>
            <a:ext cx="6232292" cy="107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ct val="110000"/>
              </a:lnSpc>
            </a:pPr>
            <a:r>
              <a:rPr lang="ko-KR" sz="7200" b="0" i="0" u="none" baseline="0" dirty="0">
                <a:solidFill>
                  <a:srgbClr val="F5EFEB"/>
                </a:solidFill>
                <a:latin typeface="Dotum" panose="020B0600000101010101" pitchFamily="34" charset="-127"/>
                <a:ea typeface="Dotum" panose="020B0600000101010101" pitchFamily="34" charset="-127"/>
                <a:cs typeface="Effra 1"/>
              </a:rPr>
              <a:t>접근 방식 조정</a:t>
            </a:r>
            <a:endParaRPr lang="ko-KR" sz="7200" dirty="0">
              <a:solidFill>
                <a:srgbClr val="F5EFEB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DF1B1E-0352-0EED-DC60-3C0744964C03}"/>
              </a:ext>
            </a:extLst>
          </p:cNvPr>
          <p:cNvSpPr txBox="1"/>
          <p:nvPr/>
        </p:nvSpPr>
        <p:spPr>
          <a:xfrm>
            <a:off x="10376703" y="3626284"/>
            <a:ext cx="6232291" cy="1109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solidFill>
                  <a:schemeClr val="bg1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여성과 소녀의 필요를 중심으로 활동합니다.</a:t>
            </a: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1BF3B5B7-60B3-83DF-92B5-4A54401F9CB4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6027304-B453-9328-47E4-B621F5B25FAA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4EBAFEB-3B32-8F72-5E83-3F5440033FB5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49003"/>
            <a:ext cx="18288000" cy="3837997"/>
            <a:chOff x="0" y="0"/>
            <a:chExt cx="4816593" cy="101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10830"/>
            </a:xfrm>
            <a:custGeom>
              <a:avLst/>
              <a:gdLst/>
              <a:ahLst/>
              <a:cxnLst/>
              <a:rect l="l" t="t" r="r" b="b"/>
              <a:pathLst>
                <a:path w="4816592" h="1010830">
                  <a:moveTo>
                    <a:pt x="0" y="0"/>
                  </a:moveTo>
                  <a:lnTo>
                    <a:pt x="4816592" y="0"/>
                  </a:lnTo>
                  <a:lnTo>
                    <a:pt x="4816592" y="1010830"/>
                  </a:lnTo>
                  <a:lnTo>
                    <a:pt x="0" y="1010830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103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0"/>
            <a:ext cx="18288000" cy="6449003"/>
          </a:xfrm>
          <a:custGeom>
            <a:avLst/>
            <a:gdLst/>
            <a:ahLst/>
            <a:cxnLst/>
            <a:rect l="l" t="t" r="r" b="b"/>
            <a:pathLst>
              <a:path w="18288000" h="6449003">
                <a:moveTo>
                  <a:pt x="0" y="0"/>
                </a:moveTo>
                <a:lnTo>
                  <a:pt x="18288000" y="0"/>
                </a:lnTo>
                <a:lnTo>
                  <a:pt x="18288000" y="6449003"/>
                </a:lnTo>
                <a:lnTo>
                  <a:pt x="0" y="64490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97480" b="-156993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1" name="Freeform 21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2" name="Group 22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23" name="Freeform 23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364814" y="2065406"/>
            <a:ext cx="11558372" cy="1816689"/>
            <a:chOff x="0" y="0"/>
            <a:chExt cx="15411163" cy="2422252"/>
          </a:xfrm>
        </p:grpSpPr>
        <p:sp>
          <p:nvSpPr>
            <p:cNvPr id="26" name="TextBox 26"/>
            <p:cNvSpPr txBox="1"/>
            <p:nvPr/>
          </p:nvSpPr>
          <p:spPr>
            <a:xfrm>
              <a:off x="0" y="123825"/>
              <a:ext cx="15411163" cy="1339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 rtl="0">
                <a:lnSpc>
                  <a:spcPts val="7200"/>
                </a:lnSpc>
              </a:pPr>
              <a:r>
                <a:rPr lang="ko-KR" sz="7200" b="0" i="0" u="none" baseline="0">
                  <a:solidFill>
                    <a:srgbClr val="F5EFEB"/>
                  </a:solidFill>
                  <a:latin typeface="Effra 1"/>
                  <a:ea typeface="Effra 1"/>
                  <a:cs typeface="Effra 1"/>
                </a:rPr>
                <a:t>문의하기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736452"/>
              <a:ext cx="15411163" cy="685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 rtl="0">
                <a:lnSpc>
                  <a:spcPts val="4079"/>
                </a:lnSpc>
                <a:spcBef>
                  <a:spcPct val="0"/>
                </a:spcBef>
              </a:pPr>
              <a:r>
                <a:rPr lang="ko-KR" sz="3400" b="0" i="0" u="none" baseline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email@soroptimist.org</a:t>
              </a:r>
            </a:p>
          </p:txBody>
        </p:sp>
      </p:grpSp>
      <p:pic>
        <p:nvPicPr>
          <p:cNvPr id="29" name="Picture 2">
            <a:extLst>
              <a:ext uri="{FF2B5EF4-FFF2-40B4-BE49-F238E27FC236}">
                <a16:creationId xmlns:a16="http://schemas.microsoft.com/office/drawing/2014/main" id="{AE85CFC0-CCA4-E983-C198-7E74B835A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87"/>
          <a:stretch/>
        </p:blipFill>
        <p:spPr bwMode="auto">
          <a:xfrm>
            <a:off x="20" y="10"/>
            <a:ext cx="18287980" cy="6837635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D24508F-0FE0-18DC-CBB3-2A6F8608AD2C}"/>
              </a:ext>
            </a:extLst>
          </p:cNvPr>
          <p:cNvSpPr txBox="1"/>
          <p:nvPr/>
        </p:nvSpPr>
        <p:spPr>
          <a:xfrm>
            <a:off x="493952" y="7663605"/>
            <a:ext cx="9619488" cy="1020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ts val="7873"/>
              </a:lnSpc>
            </a:pPr>
            <a:r>
              <a:rPr lang="ko-KR" sz="5400" b="0" i="0" u="none">
                <a:solidFill>
                  <a:srgbClr val="253572"/>
                </a:solidFill>
                <a:latin typeface="Calibri" panose="020F0502020204030204" pitchFamily="34" charset="0"/>
                <a:ea typeface="Dotum" panose="020B0600000101010101" pitchFamily="34" charset="-127"/>
                <a:cs typeface="Effra 1"/>
              </a:rPr>
              <a:t>함께 축하해 주세요! 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5B532A-628B-C42D-5D7C-F8B1C776A2EF}"/>
              </a:ext>
            </a:extLst>
          </p:cNvPr>
          <p:cNvSpPr txBox="1"/>
          <p:nvPr/>
        </p:nvSpPr>
        <p:spPr>
          <a:xfrm>
            <a:off x="9491652" y="7458660"/>
            <a:ext cx="10346439" cy="2098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300" b="0" i="0" u="none" dirty="0">
                <a:effectLst/>
                <a:latin typeface="Calibri" panose="020F0502020204030204" pitchFamily="34" charset="0"/>
                <a:ea typeface="Dotum" panose="020B0600000101010101" pitchFamily="34" charset="-127"/>
              </a:rPr>
              <a:t>26,000 도움을 받은 여성과 소녀.</a:t>
            </a:r>
          </a:p>
          <a:p>
            <a:pPr marL="285750" marR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300" b="0" i="0" u="none" dirty="0">
                <a:effectLst/>
                <a:latin typeface="Calibri" panose="020F0502020204030204" pitchFamily="34" charset="0"/>
                <a:ea typeface="Dotum" panose="020B0600000101010101" pitchFamily="34" charset="-127"/>
              </a:rPr>
              <a:t>750 신규 회원. </a:t>
            </a:r>
          </a:p>
          <a:p>
            <a:pPr marL="285750" marR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300" b="0" i="0" u="none" dirty="0">
                <a:effectLst/>
                <a:latin typeface="Calibri" panose="020F0502020204030204" pitchFamily="34" charset="0"/>
                <a:ea typeface="Dotum" panose="020B0600000101010101" pitchFamily="34" charset="-127"/>
              </a:rPr>
              <a:t>40,000 자원봉사 시간!</a:t>
            </a:r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CF7C56F2-9F1A-28BC-BE66-C493A862B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0" r="9125"/>
          <a:stretch/>
        </p:blipFill>
        <p:spPr bwMode="auto">
          <a:xfrm>
            <a:off x="-14829" y="10"/>
            <a:ext cx="11358907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051044" y="1934988"/>
            <a:ext cx="8859926" cy="9143436"/>
            <a:chOff x="0" y="-28575"/>
            <a:chExt cx="2333478" cy="24081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33478" cy="2379573"/>
            </a:xfrm>
            <a:custGeom>
              <a:avLst/>
              <a:gdLst/>
              <a:ahLst/>
              <a:cxnLst/>
              <a:rect l="l" t="t" r="r" b="b"/>
              <a:pathLst>
                <a:path w="2333478" h="2379573">
                  <a:moveTo>
                    <a:pt x="43691" y="0"/>
                  </a:moveTo>
                  <a:lnTo>
                    <a:pt x="2289788" y="0"/>
                  </a:lnTo>
                  <a:cubicBezTo>
                    <a:pt x="2301375" y="0"/>
                    <a:pt x="2312488" y="4603"/>
                    <a:pt x="2320682" y="12797"/>
                  </a:cubicBezTo>
                  <a:cubicBezTo>
                    <a:pt x="2328875" y="20990"/>
                    <a:pt x="2333478" y="32103"/>
                    <a:pt x="2333478" y="43691"/>
                  </a:cubicBezTo>
                  <a:lnTo>
                    <a:pt x="2333478" y="2335882"/>
                  </a:lnTo>
                  <a:cubicBezTo>
                    <a:pt x="2333478" y="2347470"/>
                    <a:pt x="2328875" y="2358582"/>
                    <a:pt x="2320682" y="2366776"/>
                  </a:cubicBezTo>
                  <a:cubicBezTo>
                    <a:pt x="2312488" y="2374970"/>
                    <a:pt x="2301375" y="2379573"/>
                    <a:pt x="2289788" y="2379573"/>
                  </a:cubicBezTo>
                  <a:lnTo>
                    <a:pt x="43691" y="2379573"/>
                  </a:lnTo>
                  <a:cubicBezTo>
                    <a:pt x="32103" y="2379573"/>
                    <a:pt x="20990" y="2374970"/>
                    <a:pt x="12797" y="2366776"/>
                  </a:cubicBezTo>
                  <a:cubicBezTo>
                    <a:pt x="4603" y="2358582"/>
                    <a:pt x="0" y="2347470"/>
                    <a:pt x="0" y="2335882"/>
                  </a:cubicBezTo>
                  <a:lnTo>
                    <a:pt x="0" y="43691"/>
                  </a:lnTo>
                  <a:cubicBezTo>
                    <a:pt x="0" y="32103"/>
                    <a:pt x="4603" y="20990"/>
                    <a:pt x="12797" y="12797"/>
                  </a:cubicBezTo>
                  <a:cubicBezTo>
                    <a:pt x="20990" y="4603"/>
                    <a:pt x="32103" y="0"/>
                    <a:pt x="43691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333478" cy="240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727614" y="3411056"/>
            <a:ext cx="6531686" cy="2166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0">
              <a:lnSpc>
                <a:spcPct val="110000"/>
              </a:lnSpc>
            </a:pPr>
            <a:r>
              <a:rPr lang="ko-KR" sz="6811" b="0" i="0" u="none" baseline="0">
                <a:solidFill>
                  <a:srgbClr val="F5EFEB"/>
                </a:solidFill>
                <a:latin typeface="Dotum" panose="020B0600000101010101" pitchFamily="34" charset="-127"/>
                <a:ea typeface="Dotum" panose="020B0600000101010101" pitchFamily="34" charset="-127"/>
                <a:cs typeface="Effra 1"/>
              </a:rPr>
              <a:t>소롭티미스트의 노력 인정하기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1" name="Freeform 11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6" name="TextBox 16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dirty="0">
                <a:solidFill>
                  <a:srgbClr val="E68574"/>
                </a:solidFill>
                <a:latin typeface="Effra 1"/>
                <a:ea typeface="Dotum" panose="020B0600000101010101" pitchFamily="34" charset="-127"/>
                <a:cs typeface="Effra 1"/>
              </a:rPr>
              <a:t>2025</a:t>
            </a:r>
            <a:r>
              <a:rPr lang="ko-KR" sz="1400" b="1" i="0" u="none" spc="140" dirty="0">
                <a:solidFill>
                  <a:srgbClr val="E68574"/>
                </a:solidFill>
                <a:latin typeface="Effra 1"/>
                <a:ea typeface="Dotum" panose="020B0600000101010101" pitchFamily="34" charset="-127"/>
                <a:cs typeface="Effra 1"/>
              </a:rPr>
              <a:t>년</a:t>
            </a:r>
            <a:r>
              <a:rPr lang="ko-KR" sz="1400" b="0" i="0" u="none" spc="140" dirty="0">
                <a:solidFill>
                  <a:srgbClr val="E68574"/>
                </a:solidFill>
                <a:latin typeface="Effra 1"/>
                <a:ea typeface="Dotum" panose="020B0600000101010101" pitchFamily="34" charset="-127"/>
                <a:cs typeface="Effra 1"/>
              </a:rPr>
              <a:t> SIA </a:t>
            </a:r>
            <a:r>
              <a:rPr lang="ko-KR" sz="1400" b="1" i="0" u="none" spc="140" dirty="0">
                <a:solidFill>
                  <a:srgbClr val="E68574"/>
                </a:solidFill>
                <a:latin typeface="Effra 1"/>
                <a:ea typeface="Dotum" panose="020B0600000101010101" pitchFamily="34" charset="-127"/>
                <a:cs typeface="Effra 1"/>
              </a:rPr>
              <a:t>리전 총회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02FCFC-6737-6A27-5835-6DF8255EF7FA}"/>
              </a:ext>
            </a:extLst>
          </p:cNvPr>
          <p:cNvSpPr txBox="1"/>
          <p:nvPr/>
        </p:nvSpPr>
        <p:spPr>
          <a:xfrm>
            <a:off x="11790233" y="5945370"/>
            <a:ext cx="5469067" cy="219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solidFill>
                  <a:schemeClr val="bg1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모두의 헌신에 박수를 보내주세요!</a:t>
            </a:r>
          </a:p>
          <a:p>
            <a:pPr marL="457200" indent="-457200" algn="l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solidFill>
                  <a:schemeClr val="bg1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인정을 통해 서로에게 영감을 주세요!</a:t>
            </a:r>
          </a:p>
        </p:txBody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18E3E-850C-BC57-9F5A-4F6DC54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07B2D0-9C56-6464-BC15-503CED926809}"/>
              </a:ext>
            </a:extLst>
          </p:cNvPr>
          <p:cNvGrpSpPr/>
          <p:nvPr/>
        </p:nvGrpSpPr>
        <p:grpSpPr>
          <a:xfrm>
            <a:off x="0" y="-351776"/>
            <a:ext cx="18288000" cy="10638776"/>
            <a:chOff x="0" y="0"/>
            <a:chExt cx="4816593" cy="4717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586208-9B44-7179-37E5-3D179723EFF7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4A214A-3E53-C040-0FEB-B6D126150BCD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0497876C-9661-E3BB-A591-517DA4860490}"/>
              </a:ext>
            </a:extLst>
          </p:cNvPr>
          <p:cNvSpPr txBox="1"/>
          <p:nvPr/>
        </p:nvSpPr>
        <p:spPr>
          <a:xfrm>
            <a:off x="810793" y="4041980"/>
            <a:ext cx="4609042" cy="2067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ko-KR" sz="3200" b="0" i="0" u="none" strike="noStrike" dirty="0">
                <a:solidFill>
                  <a:schemeClr val="bg1"/>
                </a:solidFill>
                <a:effectLst/>
                <a:latin typeface="Effra 1" panose="020B0604020202020204" charset="0"/>
                <a:ea typeface="Dotum" panose="020B0600000101010101" pitchFamily="34" charset="-127"/>
              </a:rPr>
              <a:t>모든 회원은 존중받고 의견을 제시할 수 있어야 합니다.</a:t>
            </a:r>
          </a:p>
          <a:p>
            <a:pPr algn="l" rtl="0">
              <a:lnSpc>
                <a:spcPct val="110000"/>
              </a:lnSpc>
            </a:pPr>
            <a:endParaRPr lang="ko-KR" sz="2800" dirty="0">
              <a:solidFill>
                <a:srgbClr val="F5EFEB"/>
              </a:solidFill>
              <a:latin typeface="Effra 1" panose="020B0604020202020204" charset="0"/>
              <a:ea typeface="Dotum" panose="020B0600000101010101" pitchFamily="34" charset="-127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F2CC34-456F-EBB0-9AB9-607B743EAC24}"/>
              </a:ext>
            </a:extLst>
          </p:cNvPr>
          <p:cNvSpPr txBox="1"/>
          <p:nvPr/>
        </p:nvSpPr>
        <p:spPr>
          <a:xfrm>
            <a:off x="754597" y="1971878"/>
            <a:ext cx="5318702" cy="1758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ct val="110000"/>
              </a:lnSpc>
            </a:pPr>
            <a:r>
              <a:rPr lang="ko-KR" sz="5400" b="0" i="0" u="none" dirty="0">
                <a:solidFill>
                  <a:srgbClr val="F5EFEB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포용적인 클럽 분위기 만들기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BFDE2D7-0A08-2810-3D13-B1218881923E}"/>
              </a:ext>
            </a:extLst>
          </p:cNvPr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2025</a:t>
            </a:r>
            <a:r>
              <a:rPr lang="ko-KR" sz="1400" b="1" i="0" u="none" spc="14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년</a:t>
            </a:r>
            <a:r>
              <a:rPr lang="ko-KR" sz="1400" b="0" i="0" u="none" spc="14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 SIA </a:t>
            </a:r>
            <a:r>
              <a:rPr lang="ko-KR" sz="1400" b="1" i="0" u="none" spc="14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리전 총회</a:t>
            </a:r>
          </a:p>
        </p:txBody>
      </p:sp>
      <p:pic>
        <p:nvPicPr>
          <p:cNvPr id="5" name="Picture 2" descr="여성에게 건네는 축하: 세계 여성의 날을 맞아 포용과 평등 장려하기 |  Pangea Organics">
            <a:extLst>
              <a:ext uri="{FF2B5EF4-FFF2-40B4-BE49-F238E27FC236}">
                <a16:creationId xmlns:a16="http://schemas.microsoft.com/office/drawing/2014/main" id="{F6423103-88C7-1362-9F37-4670B5253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3" r="8450"/>
          <a:stretch/>
        </p:blipFill>
        <p:spPr bwMode="auto">
          <a:xfrm>
            <a:off x="4864039" y="10"/>
            <a:ext cx="13423961" cy="10286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6">
            <a:extLst>
              <a:ext uri="{FF2B5EF4-FFF2-40B4-BE49-F238E27FC236}">
                <a16:creationId xmlns:a16="http://schemas.microsoft.com/office/drawing/2014/main" id="{F2DB2A1C-ACF5-CD99-46C9-8A94A0BB6484}"/>
              </a:ext>
            </a:extLst>
          </p:cNvPr>
          <p:cNvGrpSpPr/>
          <p:nvPr/>
        </p:nvGrpSpPr>
        <p:grpSpPr>
          <a:xfrm>
            <a:off x="527709" y="332606"/>
            <a:ext cx="1521073" cy="973088"/>
            <a:chOff x="0" y="0"/>
            <a:chExt cx="2028098" cy="129745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2E625F8-6CA1-ED2B-C160-D81CA061A748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8E427E2-3BFB-AD7B-73DB-25DD886ECAF1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</p:spTree>
    <p:extLst>
      <p:ext uri="{BB962C8B-B14F-4D97-AF65-F5344CB8AC3E}">
        <p14:creationId xmlns:p14="http://schemas.microsoft.com/office/powerpoint/2010/main" val="1264568038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1DC729-AC02-DD89-6F72-E87E4119B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23F201CB-9DA7-F3D0-73BC-1AA4A27AED99}"/>
              </a:ext>
            </a:extLst>
          </p:cNvPr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5803EB8-5774-E30E-28E0-758EF47F4F80}"/>
              </a:ext>
            </a:extLst>
          </p:cNvPr>
          <p:cNvSpPr txBox="1"/>
          <p:nvPr/>
        </p:nvSpPr>
        <p:spPr>
          <a:xfrm>
            <a:off x="1064398" y="4755734"/>
            <a:ext cx="7165201" cy="817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6694"/>
              </a:lnSpc>
            </a:pPr>
            <a:r>
              <a:rPr lang="ko-KR" sz="5578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텍스트</a:t>
            </a: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5EB4BDB5-6735-C352-7CFB-3E9D6C595AA0}"/>
              </a:ext>
            </a:extLst>
          </p:cNvPr>
          <p:cNvGrpSpPr/>
          <p:nvPr/>
        </p:nvGrpSpPr>
        <p:grpSpPr>
          <a:xfrm>
            <a:off x="1064399" y="5781421"/>
            <a:ext cx="7317601" cy="1940974"/>
            <a:chOff x="0" y="-76200"/>
            <a:chExt cx="9151484" cy="2587965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9EDFCBC-251D-6A54-5F55-24BAE5D137F3}"/>
                </a:ext>
              </a:extLst>
            </p:cNvPr>
            <p:cNvSpPr/>
            <p:nvPr/>
          </p:nvSpPr>
          <p:spPr>
            <a:xfrm>
              <a:off x="0" y="0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EB359E30-2661-215A-CDFC-0D47BFB651EA}"/>
                </a:ext>
              </a:extLst>
            </p:cNvPr>
            <p:cNvSpPr txBox="1"/>
            <p:nvPr/>
          </p:nvSpPr>
          <p:spPr>
            <a:xfrm>
              <a:off x="530656" y="-76200"/>
              <a:ext cx="8620828" cy="62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3959"/>
                </a:lnSpc>
              </a:pPr>
              <a:r>
                <a:rPr lang="ko-KR" sz="2639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텍스트</a:t>
              </a:r>
              <a:endParaRPr lang="ko-KR" sz="2800" b="1">
                <a:solidFill>
                  <a:srgbClr val="293374"/>
                </a:solidFill>
                <a:latin typeface="Effra 2"/>
              </a:endParaRPr>
            </a:p>
          </p:txBody>
        </p:sp>
      </p:grpSp>
      <p:sp>
        <p:nvSpPr>
          <p:cNvPr id="10" name="TextBox 14">
            <a:extLst>
              <a:ext uri="{FF2B5EF4-FFF2-40B4-BE49-F238E27FC236}">
                <a16:creationId xmlns:a16="http://schemas.microsoft.com/office/drawing/2014/main" id="{2CA06A76-2FE5-790E-99F8-42380501582A}"/>
              </a:ext>
            </a:extLst>
          </p:cNvPr>
          <p:cNvSpPr txBox="1"/>
          <p:nvPr/>
        </p:nvSpPr>
        <p:spPr>
          <a:xfrm>
            <a:off x="11375326" y="2959195"/>
            <a:ext cx="6232292" cy="107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ct val="110000"/>
              </a:lnSpc>
            </a:pPr>
            <a:r>
              <a:rPr lang="ko-KR" sz="7200" b="0" i="0" u="none" baseline="0" dirty="0">
                <a:solidFill>
                  <a:srgbClr val="F5EFEB"/>
                </a:solidFill>
                <a:latin typeface="Dotum" panose="020B0600000101010101" pitchFamily="34" charset="-127"/>
                <a:ea typeface="Dotum" panose="020B0600000101010101" pitchFamily="34" charset="-127"/>
                <a:cs typeface="Effra 1"/>
              </a:rPr>
              <a:t>함께 행동하기</a:t>
            </a:r>
            <a:endParaRPr lang="ko-KR" sz="7200" dirty="0">
              <a:solidFill>
                <a:srgbClr val="F5EFEB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1AF713-B108-A5C3-983D-63AADAF27BCE}"/>
              </a:ext>
            </a:extLst>
          </p:cNvPr>
          <p:cNvSpPr txBox="1"/>
          <p:nvPr/>
        </p:nvSpPr>
        <p:spPr>
          <a:xfrm>
            <a:off x="11508031" y="4670935"/>
            <a:ext cx="6232291" cy="1805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457200" algn="l" rtl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solidFill>
                  <a:schemeClr val="bg1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경청하기</a:t>
            </a:r>
          </a:p>
          <a:p>
            <a:pPr marL="228600" indent="-457200" algn="l" rtl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solidFill>
                  <a:schemeClr val="bg1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존중하기</a:t>
            </a:r>
          </a:p>
          <a:p>
            <a:pPr marL="228600" indent="-457200" algn="l" rtl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solidFill>
                  <a:schemeClr val="bg1"/>
                </a:solidFill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목소리 내기</a:t>
            </a:r>
          </a:p>
        </p:txBody>
      </p:sp>
      <p:pic>
        <p:nvPicPr>
          <p:cNvPr id="8" name="Picture 2" descr="다양성의 달 축하하기 - National Today">
            <a:extLst>
              <a:ext uri="{FF2B5EF4-FFF2-40B4-BE49-F238E27FC236}">
                <a16:creationId xmlns:a16="http://schemas.microsoft.com/office/drawing/2014/main" id="{93604EA1-1439-B94C-9928-074F8D69D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" r="1006" b="1"/>
          <a:stretch/>
        </p:blipFill>
        <p:spPr bwMode="auto">
          <a:xfrm>
            <a:off x="0" y="1637911"/>
            <a:ext cx="10310928" cy="731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6">
            <a:extLst>
              <a:ext uri="{FF2B5EF4-FFF2-40B4-BE49-F238E27FC236}">
                <a16:creationId xmlns:a16="http://schemas.microsoft.com/office/drawing/2014/main" id="{B65390CA-5ACF-2142-8D81-FAE40B33F3CA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14BF664-C6BB-8BC0-5BF5-9F5CEDA9F4FB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66E8FF74-5CCB-4455-9E14-4226E879E89D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</p:spTree>
    <p:extLst>
      <p:ext uri="{BB962C8B-B14F-4D97-AF65-F5344CB8AC3E}">
        <p14:creationId xmlns:p14="http://schemas.microsoft.com/office/powerpoint/2010/main" val="2982176424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C7DAB6-C06A-235B-90E6-FA916E686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,660명의 여성이 손을 드는 스톡 사진 - Dreamstime에서 제공하는 무료 및 로열티 프리 스톡 사진">
            <a:extLst>
              <a:ext uri="{FF2B5EF4-FFF2-40B4-BE49-F238E27FC236}">
                <a16:creationId xmlns:a16="http://schemas.microsoft.com/office/drawing/2014/main" id="{71DEB504-D6B3-6D2F-094A-8266EE73D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7" r="876" b="1"/>
          <a:stretch/>
        </p:blipFill>
        <p:spPr bwMode="auto">
          <a:xfrm>
            <a:off x="656302" y="1022128"/>
            <a:ext cx="9985819" cy="824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649224F-8ED1-07C7-C319-DDD280629062}"/>
              </a:ext>
            </a:extLst>
          </p:cNvPr>
          <p:cNvSpPr txBox="1"/>
          <p:nvPr/>
        </p:nvSpPr>
        <p:spPr>
          <a:xfrm>
            <a:off x="10832728" y="2997168"/>
            <a:ext cx="7455272" cy="4184167"/>
          </a:xfrm>
          <a:prstGeom prst="rect">
            <a:avLst/>
          </a:prstGeom>
        </p:spPr>
        <p:txBody>
          <a:bodyPr lIns="254000" tIns="254000" rIns="254000" bIns="254000" rtlCol="0" anchor="ctr"/>
          <a:lstStyle/>
          <a:p>
            <a:pPr algn="l" rtl="0">
              <a:lnSpc>
                <a:spcPts val="2879"/>
              </a:lnSpc>
            </a:pPr>
            <a:endParaRPr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85AD088-D9F9-B1B2-E29B-763AA00BE4C5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746254F-C9B0-E8EE-3B8E-45404FEDF3DC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1EA7E48-5BD6-0EF8-0383-46DF75B5219E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9" name="Freeform 4">
            <a:extLst>
              <a:ext uri="{FF2B5EF4-FFF2-40B4-BE49-F238E27FC236}">
                <a16:creationId xmlns:a16="http://schemas.microsoft.com/office/drawing/2014/main" id="{79F3C1CF-BDD7-8F29-9942-EBDFD669E61D}"/>
              </a:ext>
            </a:extLst>
          </p:cNvPr>
          <p:cNvSpPr/>
          <p:nvPr/>
        </p:nvSpPr>
        <p:spPr>
          <a:xfrm>
            <a:off x="10128586" y="2788921"/>
            <a:ext cx="7612660" cy="6955924"/>
          </a:xfrm>
          <a:custGeom>
            <a:avLst/>
            <a:gdLst/>
            <a:ahLst/>
            <a:cxnLst/>
            <a:rect l="l" t="t" r="r" b="b"/>
            <a:pathLst>
              <a:path w="2326927" h="1851770">
                <a:moveTo>
                  <a:pt x="43814" y="0"/>
                </a:moveTo>
                <a:lnTo>
                  <a:pt x="2283113" y="0"/>
                </a:lnTo>
                <a:cubicBezTo>
                  <a:pt x="2294733" y="0"/>
                  <a:pt x="2305877" y="4616"/>
                  <a:pt x="2314094" y="12833"/>
                </a:cubicBezTo>
                <a:cubicBezTo>
                  <a:pt x="2322311" y="21049"/>
                  <a:pt x="2326927" y="32194"/>
                  <a:pt x="2326927" y="43814"/>
                </a:cubicBezTo>
                <a:lnTo>
                  <a:pt x="2326927" y="1807956"/>
                </a:lnTo>
                <a:cubicBezTo>
                  <a:pt x="2326927" y="1832153"/>
                  <a:pt x="2307311" y="1851770"/>
                  <a:pt x="2283113" y="1851770"/>
                </a:cubicBezTo>
                <a:lnTo>
                  <a:pt x="43814" y="1851770"/>
                </a:lnTo>
                <a:cubicBezTo>
                  <a:pt x="19616" y="1851770"/>
                  <a:pt x="0" y="1832153"/>
                  <a:pt x="0" y="1807956"/>
                </a:cubicBezTo>
                <a:lnTo>
                  <a:pt x="0" y="43814"/>
                </a:lnTo>
                <a:cubicBezTo>
                  <a:pt x="0" y="19616"/>
                  <a:pt x="19616" y="0"/>
                  <a:pt x="43814" y="0"/>
                </a:cubicBezTo>
                <a:close/>
              </a:path>
            </a:pathLst>
          </a:custGeom>
          <a:solidFill>
            <a:srgbClr val="F5EFEB"/>
          </a:solidFill>
        </p:spPr>
        <p:txBody>
          <a:bodyPr/>
          <a:lstStyle/>
          <a:p>
            <a:endParaRPr lang="ko-KR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C66496F-247B-C2BF-DD94-B559E491565C}"/>
              </a:ext>
            </a:extLst>
          </p:cNvPr>
          <p:cNvSpPr txBox="1"/>
          <p:nvPr/>
        </p:nvSpPr>
        <p:spPr>
          <a:xfrm>
            <a:off x="10512634" y="3154292"/>
            <a:ext cx="7228612" cy="2929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ko-KR" sz="6561" b="0" i="0" u="none" baseline="0" dirty="0">
                <a:solidFill>
                  <a:srgbClr val="253572"/>
                </a:solidFill>
                <a:latin typeface="Dotum" panose="020B0600000101010101" pitchFamily="34" charset="-127"/>
                <a:ea typeface="Dotum" panose="020B0600000101010101" pitchFamily="34" charset="-127"/>
                <a:cs typeface="Effra 1"/>
              </a:rPr>
              <a:t>소롭티미스트의 헌신에는 힘이 있습니다.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DA80C0-4668-0B83-5A39-7483D00DD0D9}"/>
              </a:ext>
            </a:extLst>
          </p:cNvPr>
          <p:cNvSpPr txBox="1"/>
          <p:nvPr/>
        </p:nvSpPr>
        <p:spPr>
          <a:xfrm>
            <a:off x="10512634" y="6376532"/>
            <a:ext cx="6648766" cy="337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10000"/>
              </a:lnSpc>
              <a:spcAft>
                <a:spcPts val="600"/>
              </a:spcAft>
            </a:pPr>
            <a:r>
              <a:rPr lang="ko-KR" sz="3200" b="0" i="0" u="none" strike="noStrike" baseline="0" dirty="0"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다음을 위해 노력하고 계신 분은 손을 들어주세요!</a:t>
            </a:r>
          </a:p>
          <a:p>
            <a:pPr marL="742950" lvl="1" indent="-228600" algn="l" rtl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경청하기</a:t>
            </a:r>
          </a:p>
          <a:p>
            <a:pPr marL="742950" lvl="1" indent="-228600" algn="l" rtl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친절하기</a:t>
            </a:r>
          </a:p>
          <a:p>
            <a:pPr marL="742950" lvl="1" indent="-228600" algn="l" rtl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sz="3200" b="0" i="0" u="none" strike="noStrike" baseline="0" dirty="0">
                <a:effectLst/>
                <a:latin typeface="Dotum" panose="020B0600000101010101" pitchFamily="34" charset="-127"/>
                <a:ea typeface="Dotum" panose="020B0600000101010101" pitchFamily="34" charset="-127"/>
              </a:rPr>
              <a:t>다른 사람을 지지하기</a:t>
            </a:r>
            <a:endParaRPr lang="ko-KR" sz="3200" b="0" i="0" u="none" strike="noStrike" dirty="0">
              <a:effectLst/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lvl="0" algn="l" rtl="0">
              <a:lnSpc>
                <a:spcPct val="110000"/>
              </a:lnSpc>
              <a:spcAft>
                <a:spcPts val="600"/>
              </a:spcAft>
            </a:pPr>
            <a:endParaRPr lang="ko-KR" sz="18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3366955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3727" y="798435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0948906" cy="10705631"/>
            <a:chOff x="0" y="-206431"/>
            <a:chExt cx="3503255" cy="2697887"/>
          </a:xfrm>
        </p:grpSpPr>
        <p:sp>
          <p:nvSpPr>
            <p:cNvPr id="6" name="Freeform 6"/>
            <p:cNvSpPr/>
            <p:nvPr/>
          </p:nvSpPr>
          <p:spPr>
            <a:xfrm>
              <a:off x="0" y="-206431"/>
              <a:ext cx="3503255" cy="2642583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997293" y="3139152"/>
            <a:ext cx="6758955" cy="3654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ct val="110000"/>
              </a:lnSpc>
            </a:pPr>
            <a:r>
              <a:rPr lang="ko-KR" sz="7500" b="0" i="0" u="none" dirty="0">
                <a:solidFill>
                  <a:srgbClr val="F5EFEB"/>
                </a:solidFill>
                <a:latin typeface="Dotum" panose="020B0600000101010101" pitchFamily="34" charset="-127"/>
                <a:ea typeface="Dotum" panose="020B0600000101010101" pitchFamily="34" charset="-127"/>
                <a:cs typeface="Effra 1"/>
              </a:rPr>
              <a:t>함께한다면 변화를 만들어 낼 수 있습니다.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18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ct val="0"/>
              </a:spcBef>
            </a:pPr>
            <a:r>
              <a:rPr lang="ko-KR" sz="1400" b="0" i="0" u="none" spc="14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2025</a:t>
            </a:r>
            <a:r>
              <a:rPr lang="ko-KR" sz="1400" b="1" i="0" u="none" spc="14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년 </a:t>
            </a:r>
            <a:r>
              <a:rPr lang="ko-KR" sz="1400" b="0" i="0" u="none" spc="14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SIA </a:t>
            </a:r>
            <a:r>
              <a:rPr lang="ko-KR" sz="1400" b="1" i="0" u="none" spc="140" dirty="0">
                <a:solidFill>
                  <a:srgbClr val="E68574"/>
                </a:solidFill>
                <a:latin typeface="Effra 1" panose="020B0604020202020204" charset="0"/>
                <a:ea typeface="Dotum" panose="020B0600000101010101" pitchFamily="34" charset="-127"/>
                <a:cs typeface="Effra 1"/>
              </a:rPr>
              <a:t>리전 총회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61786" y="3870774"/>
            <a:ext cx="6356117" cy="3095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6000"/>
              </a:lnSpc>
            </a:pPr>
            <a:r>
              <a:rPr lang="ko-KR" sz="6000" b="0" i="0" u="none" baseline="0">
                <a:solidFill>
                  <a:srgbClr val="93C9D0"/>
                </a:solidFill>
                <a:latin typeface="Effra 1"/>
                <a:ea typeface="Effra 1"/>
                <a:cs typeface="Effra 1"/>
              </a:rPr>
              <a:t>(요소 &gt; 사진/동영상으로 이동하여 여기에 넣을 미디어를 선택하세요.)</a:t>
            </a:r>
          </a:p>
        </p:txBody>
      </p:sp>
      <p:pic>
        <p:nvPicPr>
          <p:cNvPr id="18" name="Picture 2" descr="Home - 콜로라도 희망의 집(Hope House Colorado)">
            <a:extLst>
              <a:ext uri="{FF2B5EF4-FFF2-40B4-BE49-F238E27FC236}">
                <a16:creationId xmlns:a16="http://schemas.microsoft.com/office/drawing/2014/main" id="{A619ED5A-AF8B-7501-44F7-A0C615B9D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6" r="21962"/>
          <a:stretch/>
        </p:blipFill>
        <p:spPr bwMode="auto">
          <a:xfrm>
            <a:off x="7928012" y="1"/>
            <a:ext cx="10359984" cy="105797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6">
            <a:extLst>
              <a:ext uri="{FF2B5EF4-FFF2-40B4-BE49-F238E27FC236}">
                <a16:creationId xmlns:a16="http://schemas.microsoft.com/office/drawing/2014/main" id="{F194117E-F71D-A84F-6537-45798C590239}"/>
              </a:ext>
            </a:extLst>
          </p:cNvPr>
          <p:cNvGrpSpPr/>
          <p:nvPr/>
        </p:nvGrpSpPr>
        <p:grpSpPr>
          <a:xfrm>
            <a:off x="1109560" y="556633"/>
            <a:ext cx="1521073" cy="973088"/>
            <a:chOff x="0" y="0"/>
            <a:chExt cx="2028098" cy="1297451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6C9D460-5875-CFB3-9620-684A2DF38AAB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6C6E97F6-98B7-BBA4-C03A-35E6DCBA7E3D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AFE1E5-2428-A98B-162A-4A3E6A009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1132BAE-4F60-C68F-AF05-2D2FF597D2A6}"/>
              </a:ext>
            </a:extLst>
          </p:cNvPr>
          <p:cNvGrpSpPr/>
          <p:nvPr/>
        </p:nvGrpSpPr>
        <p:grpSpPr>
          <a:xfrm>
            <a:off x="381" y="7949183"/>
            <a:ext cx="18288000" cy="1791128"/>
            <a:chOff x="0" y="0"/>
            <a:chExt cx="4816593" cy="4717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962F51C-8B79-22D4-07FB-0F0795C32BFA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2F95338-ABB3-326F-AE81-0BFC50EE9B9C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F67AFAA-1DC1-7168-3F4E-DAE92B7F10FC}"/>
              </a:ext>
            </a:extLst>
          </p:cNvPr>
          <p:cNvGrpSpPr/>
          <p:nvPr/>
        </p:nvGrpSpPr>
        <p:grpSpPr>
          <a:xfrm>
            <a:off x="-1" y="-1"/>
            <a:ext cx="18457537" cy="10899063"/>
            <a:chOff x="-16768" y="-255177"/>
            <a:chExt cx="3520023" cy="274663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A276734-9F3C-2E7D-7CB4-785E0381DC94}"/>
                </a:ext>
              </a:extLst>
            </p:cNvPr>
            <p:cNvSpPr/>
            <p:nvPr/>
          </p:nvSpPr>
          <p:spPr>
            <a:xfrm>
              <a:off x="-16768" y="-255177"/>
              <a:ext cx="3503255" cy="2642583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E8D9DBB-FD6F-5177-18B8-45C0FB8BEFB1}"/>
                </a:ext>
              </a:extLst>
            </p:cNvPr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A14D6731-3A1F-CF73-07A2-341D33014AD7}"/>
              </a:ext>
            </a:extLst>
          </p:cNvPr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2" name="Group 6">
            <a:extLst>
              <a:ext uri="{FF2B5EF4-FFF2-40B4-BE49-F238E27FC236}">
                <a16:creationId xmlns:a16="http://schemas.microsoft.com/office/drawing/2014/main" id="{97BFB0B4-FC5E-7361-C464-ECF2372D9FE7}"/>
              </a:ext>
            </a:extLst>
          </p:cNvPr>
          <p:cNvGrpSpPr/>
          <p:nvPr/>
        </p:nvGrpSpPr>
        <p:grpSpPr>
          <a:xfrm>
            <a:off x="1109560" y="556633"/>
            <a:ext cx="1521073" cy="973088"/>
            <a:chOff x="0" y="0"/>
            <a:chExt cx="2028098" cy="1297451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E7C07CD-9BC5-CB5C-15B3-C5070E2EA1A4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740048FF-CA0E-8D2A-8C99-673D111EC087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pic>
        <p:nvPicPr>
          <p:cNvPr id="11" name="Picture 10" descr="A screenshot of a website&#10;&#10;AI-generated content may be incorrect.">
            <a:extLst>
              <a:ext uri="{FF2B5EF4-FFF2-40B4-BE49-F238E27FC236}">
                <a16:creationId xmlns:a16="http://schemas.microsoft.com/office/drawing/2014/main" id="{6C9396A0-D0CE-3145-F253-C9E38B2B9C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997" y="542156"/>
            <a:ext cx="12317464" cy="951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20215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1165</Words>
  <Application>Microsoft Macintosh PowerPoint</Application>
  <PresentationFormat>Custom</PresentationFormat>
  <Paragraphs>135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Calibri</vt:lpstr>
      <vt:lpstr>Nunito</vt:lpstr>
      <vt:lpstr>Effra 2</vt:lpstr>
      <vt:lpstr>Segoe UI</vt:lpstr>
      <vt:lpstr>Effra 1</vt:lpstr>
      <vt:lpstr>Dotum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2024 Region Conference Template</dc:title>
  <dc:creator>Veronica</dc:creator>
  <cp:lastModifiedBy>Zoe Wainer</cp:lastModifiedBy>
  <cp:revision>4</cp:revision>
  <dcterms:created xsi:type="dcterms:W3CDTF">2006-08-16T00:00:00Z</dcterms:created>
  <dcterms:modified xsi:type="dcterms:W3CDTF">2025-03-10T13:58:22Z</dcterms:modified>
  <dc:identifier>DAF4xHWVG_U</dc:identifier>
</cp:coreProperties>
</file>