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65" r:id="rId5"/>
    <p:sldId id="262" r:id="rId6"/>
    <p:sldId id="268" r:id="rId7"/>
    <p:sldId id="260" r:id="rId8"/>
    <p:sldId id="269" r:id="rId9"/>
    <p:sldId id="270" r:id="rId10"/>
    <p:sldId id="271" r:id="rId11"/>
    <p:sldId id="257" r:id="rId12"/>
    <p:sldId id="272" r:id="rId13"/>
  </p:sldIdLst>
  <p:sldSz cx="18288000" cy="10287000"/>
  <p:notesSz cx="6858000" cy="9144000"/>
  <p:embeddedFontLst>
    <p:embeddedFont>
      <p:font typeface="Effra 1" panose="020B0803020203020204" pitchFamily="34" charset="77"/>
      <p:regular r:id="rId15"/>
      <p:bold r:id="rId16"/>
    </p:embeddedFont>
    <p:embeddedFont>
      <p:font typeface="Effra 2" panose="020B0603020203020204" pitchFamily="34" charset="77"/>
      <p:regular r:id="rId17"/>
    </p:embeddedFont>
    <p:embeddedFont>
      <p:font typeface="Nunito" pitchFamily="2" charset="77"/>
      <p:regular r:id="rId18"/>
      <p:bold r:id="rId19"/>
      <p:italic r:id="rId20"/>
      <p:boldItalic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374"/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352463-FBF7-FD41-BAE9-98BDD4EE2AA2}" v="3" dt="2025-02-28T15:26:01.159"/>
    <p1510:client id="{EAA2C5E1-8208-48B7-B8D0-68EC483CFB7A}" v="1" dt="2025-02-28T20:11:18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014" autoAdjust="0"/>
  </p:normalViewPr>
  <p:slideViewPr>
    <p:cSldViewPr snapToGrid="0">
      <p:cViewPr varScale="1">
        <p:scale>
          <a:sx n="56" d="100"/>
          <a:sy n="56" d="100"/>
        </p:scale>
        <p:origin x="2184" y="184"/>
      </p:cViewPr>
      <p:guideLst>
        <p:guide orient="horz" pos="215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63" y="-1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3/10/25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pt-br" sz="1800" b="0" i="0" u="none" baseline="0">
                <a:solidFill>
                  <a:srgbClr val="434343"/>
                </a:solidFill>
                <a:effectLst/>
                <a:latin typeface="Nunito" pitchFamily="2" charset="77"/>
                <a:ea typeface="Nunito" pitchFamily="2" charset="77"/>
                <a:cs typeface="Nunito" pitchFamily="2" charset="77"/>
              </a:rPr>
              <a:t>. </a:t>
            </a:r>
            <a:endParaRPr lang="pt-br" sz="28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pt-br" sz="1800" b="0" i="0" u="none" strike="noStrike" dirty="0">
              <a:solidFill>
                <a:srgbClr val="434343"/>
              </a:solidFill>
              <a:effectLst/>
              <a:latin typeface="Nunito"/>
            </a:endParaRPr>
          </a:p>
          <a:p>
            <a:pPr algn="l" rtl="0"/>
            <a:r>
              <a:rPr lang="pt-br" b="0" i="0" u="none" baseline="0" dirty="0"/>
              <a:t>Olá, minhas colegas </a:t>
            </a:r>
            <a:r>
              <a:rPr lang="pt-br" b="0" i="0" u="none" baseline="0" dirty="0" err="1"/>
              <a:t>Soroptimistas</a:t>
            </a:r>
            <a:r>
              <a:rPr lang="pt-br" b="0" i="0" u="none" baseline="0" dirty="0"/>
              <a:t>! </a:t>
            </a:r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Obrigada a todas por estarem aqui hoje. É uma verdadeira honra estar diante de vocês para analisarmos três ações vitais que podem transformar a nossa comunidade e empoderar mulheres e meninas: abraçar a mudança, celebrar os sucessos e criar uma experiência de clube inclusiva. </a:t>
            </a:r>
            <a:endParaRPr lang="pt-br" dirty="0">
              <a:ea typeface="Calibri"/>
              <a:cs typeface="Calibri"/>
            </a:endParaRPr>
          </a:p>
          <a:p>
            <a:pPr algn="l" rtl="0"/>
            <a:br>
              <a:rPr lang="pt-br" dirty="0">
                <a:cs typeface="+mn-lt"/>
              </a:rPr>
            </a:br>
            <a:br>
              <a:rPr lang="pt-br" dirty="0">
                <a:cs typeface="+mn-lt"/>
              </a:rPr>
            </a:br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1" u="none" baseline="0">
                <a:solidFill>
                  <a:srgbClr val="434343"/>
                </a:solidFill>
              </a:rPr>
              <a:t>Para começar, quantas de vocês acham que abraçar a mudança é importante para o crescimento?</a:t>
            </a:r>
            <a:r>
              <a:rPr lang="pt-br" b="0" i="0" u="none" baseline="0">
                <a:solidFill>
                  <a:srgbClr val="434343"/>
                </a:solidFill>
              </a:rPr>
              <a:t> Por favor, levantem as mãos!</a:t>
            </a:r>
            <a:endParaRPr lang="pt-br"/>
          </a:p>
          <a:p>
            <a:pPr algn="l" rtl="0"/>
            <a:r>
              <a:rPr lang="pt-br" b="0" i="0" u="none" baseline="0">
                <a:solidFill>
                  <a:srgbClr val="434343"/>
                </a:solidFill>
              </a:rPr>
              <a:t> </a:t>
            </a:r>
            <a:endParaRPr lang="pt-br"/>
          </a:p>
          <a:p>
            <a:pPr algn="l" rtl="0"/>
            <a:r>
              <a:rPr lang="pt-br" b="0" i="0" u="none" baseline="0">
                <a:solidFill>
                  <a:srgbClr val="434343"/>
                </a:solidFill>
              </a:rPr>
              <a:t>[Pausa para resposta]</a:t>
            </a:r>
            <a:endParaRPr lang="pt-br"/>
          </a:p>
          <a:p>
            <a:pPr algn="l" rtl="0"/>
            <a:r>
              <a:rPr lang="pt-br" b="0" i="0" u="none" baseline="0">
                <a:solidFill>
                  <a:srgbClr val="434343"/>
                </a:solidFill>
              </a:rPr>
              <a:t> </a:t>
            </a:r>
            <a:endParaRPr lang="pt-br"/>
          </a:p>
          <a:p>
            <a:pPr algn="l" rtl="0"/>
            <a:r>
              <a:rPr lang="pt-br" b="0" i="0" u="none" baseline="0">
                <a:solidFill>
                  <a:srgbClr val="434343"/>
                </a:solidFill>
              </a:rPr>
              <a:t>Ótimo! A minha jornada como Membro do Conselho Administrativo revelou o quão poderoso pode ser aceitar as mudanças. Em um mundo onde ainda existem barreiras para mulheres e meninas, o nosso conselho global reúne diversas vozes e pontos de vista. Essa diversidade promove uma cultura que não apenas acolhe mudanças, mas também aprimora a nossa visão estratégica.</a:t>
            </a:r>
            <a:endParaRPr lang="pt-br"/>
          </a:p>
          <a:p>
            <a:pPr algn="l" rtl="0"/>
            <a:endParaRPr lang="pt-br" sz="1800" b="0" i="0">
              <a:solidFill>
                <a:srgbClr val="434343"/>
              </a:solidFill>
              <a:effectLst/>
              <a:latin typeface="Nunit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084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>
                <a:solidFill>
                  <a:srgbClr val="434343"/>
                </a:solidFill>
              </a:rPr>
              <a:t>Mas sejamos honestas: a mudança pode ser assustadora, não é mesmo? Ela nos desafia e nos leva além de nossas zonas de conforto. No entanto, ela também abre portas para novas oportunidades de crescimento. À medida que nos esforçamos para empoderar mais mulheres e meninas, devemos abraçar a mudança com todo o nosso coração. Isso significa adaptar os nossos programas, políticas e até mesmo as nossas formas de trabalhar para atender às necessidades em evolução da nossa organização.</a:t>
            </a:r>
            <a:endParaRPr lang="pt-br"/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pt-br" sz="1800">
              <a:solidFill>
                <a:srgbClr val="434343"/>
              </a:solidFill>
              <a:latin typeface="Nunit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1263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 dirty="0"/>
              <a:t>Vamos considerar os rápidos avanços na tecnologia, as mudanças no nosso cenário econômico e os diversos desafios enfrentados pelas mulheres e meninas atualmente. Quando estamos abertas às mudanças, podemos estimular a inovação nas nossas iniciativas, garantindo que continuemos relevantes e eficazes na nossa missão.</a:t>
            </a:r>
          </a:p>
          <a:p>
            <a:endParaRPr lang="pt-br" dirty="0"/>
          </a:p>
          <a:p>
            <a:pPr algn="l" rtl="0"/>
            <a:r>
              <a:rPr lang="pt-br" b="0" i="0" u="none" baseline="0" dirty="0"/>
              <a:t>Portanto, vamos abordar a mudança não com medo, mas com entusiasmo!</a:t>
            </a:r>
            <a:endParaRPr lang="pt-br" dirty="0">
              <a:ea typeface="Calibri"/>
              <a:cs typeface="Calibri"/>
            </a:endParaRPr>
          </a:p>
          <a:p>
            <a:endParaRPr lang="pt-br" dirty="0"/>
          </a:p>
          <a:p>
            <a:pPr algn="l" rtl="0"/>
            <a:r>
              <a:rPr lang="pt-br" b="1" i="0" u="none" baseline="0" dirty="0"/>
              <a:t>[OPCIONAL: Compartilhe um exemplo de como uma experiência pessoal com a </a:t>
            </a:r>
            <a:r>
              <a:rPr lang="pt-br" b="1" i="0" u="none" baseline="0" dirty="0" err="1"/>
              <a:t>Soroptimista</a:t>
            </a:r>
            <a:r>
              <a:rPr lang="pt-br" b="1" i="0" u="none" baseline="0" dirty="0"/>
              <a:t> ou clube criou novas oportunidades]</a:t>
            </a:r>
            <a:endParaRPr lang="pt-br" dirty="0"/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785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À medida que aceitamos a mudança, é igualmente importante celebrar os nossos sucessos, sejam eles grandes ou pequenos. Cada conquista marca um passo significativo à frente e reflete o trabalho duro e a dedicação das nossas associadas.</a:t>
            </a:r>
          </a:p>
          <a:p>
            <a:pPr algn="l" rtl="0"/>
            <a:r>
              <a:rPr lang="pt-br" b="0" i="0" u="none" baseline="0"/>
              <a:t> </a:t>
            </a:r>
            <a:endParaRPr lang="pt-br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E hoje temos muito o que comemorar! No último ano fiscal, apoiamos, com orgulho, quase 26 mil mulheres e meninas por meio dos nossos programas de Sonhos, fornecendo mais de US$ 3 milhões em prêmios.</a:t>
            </a:r>
          </a:p>
          <a:p>
            <a:pPr algn="l" rtl="0"/>
            <a:r>
              <a:rPr lang="pt-br" b="0" i="0" u="none" baseline="0"/>
              <a:t> </a:t>
            </a:r>
            <a:endParaRPr lang="pt-br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Mas não paramos por aí! Também recebemos mais de 750 novas associadas na nossa comunidade e, juntas, contribuímos com impressionantes 40 mil horas de voluntariado!</a:t>
            </a:r>
          </a:p>
          <a:p>
            <a:pPr algn="l" rtl="0"/>
            <a:r>
              <a:rPr lang="pt-br" b="1" i="0" u="none" baseline="0"/>
              <a:t>[OPCIONAL: Compartilhe uma vitória ou sucesso pessoal do clube]</a:t>
            </a:r>
            <a:endParaRPr lang="pt-br"/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54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Essas conquistas destacam a nossa dedicação e impacto coletivos. Portanto, vamos reservar um momento para reconhecer os avanços que fizemos juntas.</a:t>
            </a:r>
          </a:p>
          <a:p>
            <a:pPr algn="l" rtl="0"/>
            <a:r>
              <a:rPr lang="pt-br" b="0" i="0" u="none" baseline="0"/>
              <a:t> </a:t>
            </a:r>
            <a:endParaRPr lang="pt-br">
              <a:ea typeface="Calibri"/>
              <a:cs typeface="Calibri"/>
            </a:endParaRPr>
          </a:p>
          <a:p>
            <a:pPr algn="l" rtl="0"/>
            <a:r>
              <a:rPr lang="pt-br" b="0" i="1" u="none" baseline="0"/>
              <a:t>Posso receber uma salva de palmas pelos nossos esforços?</a:t>
            </a:r>
            <a:endParaRPr lang="pt-br"/>
          </a:p>
          <a:p>
            <a:pPr algn="l" rtl="0"/>
            <a:r>
              <a:rPr lang="pt-br" b="0" i="0" u="none" baseline="0"/>
              <a:t> </a:t>
            </a:r>
            <a:endParaRPr lang="pt-br"/>
          </a:p>
          <a:p>
            <a:pPr algn="l" rtl="0"/>
            <a:r>
              <a:rPr lang="pt-br" b="1" i="0" u="none" baseline="0"/>
              <a:t>[Pausa para aplausos]</a:t>
            </a:r>
            <a:endParaRPr lang="pt-br"/>
          </a:p>
          <a:p>
            <a:pPr algn="l" rtl="0"/>
            <a:r>
              <a:rPr lang="pt-br" b="0" i="0" u="none" baseline="0"/>
              <a:t> </a:t>
            </a:r>
            <a:endParaRPr lang="pt-br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Muito obrigada! O seu trabalho duro e comprometimento são o que tornam a nossa missão possível!</a:t>
            </a:r>
            <a:endParaRPr lang="pt-br">
              <a:ea typeface="Calibri"/>
              <a:cs typeface="Calibri"/>
            </a:endParaRPr>
          </a:p>
          <a:p>
            <a:endParaRPr lang="pt-br"/>
          </a:p>
          <a:p>
            <a:pPr algn="l" rtl="0"/>
            <a:r>
              <a:rPr lang="pt-br" b="0" i="0" u="none" baseline="0"/>
              <a:t>Comemorar esses marcos promove uma cultura de positividade e motivação. Quando reconhecemos os nossos sucessos, inspiramos outras pessoas a lutar pelos seus objetivos. Seja um seminário bem-sucedido, uma mentoria ou um prêmio financeiro, toda vitória merece reconhecimento. Vamos compartilhar as nossas histórias e nos elevar mutuamente, criando um efeito cascata de fortalecimento que vai além do nosso clube.</a:t>
            </a:r>
            <a:endParaRPr lang="pt-br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891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 dirty="0"/>
              <a:t>Por fim, e talvez o mais importante, devemos nos comprometer a criar uma experiência de clube inclusiva. Um ambiente inclusivo é aquele em que cada associada se sente valorizada, ouvida e capacitada a contribuir. </a:t>
            </a:r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1" u="none" baseline="0" dirty="0"/>
              <a:t>Deixem-me fazer uma pergunta a todas vocês.</a:t>
            </a:r>
            <a:r>
              <a:rPr lang="pt-br" b="0" i="0" u="none" baseline="0" dirty="0"/>
              <a:t> </a:t>
            </a:r>
            <a:r>
              <a:rPr lang="pt-br" b="0" i="1" u="none" baseline="0" dirty="0"/>
              <a:t>Quantas de vocês acreditam que todas devem se sentir bem-vindas nos nossos clubes?</a:t>
            </a:r>
            <a:r>
              <a:rPr lang="pt-br" b="0" i="0" u="none" baseline="0" dirty="0"/>
              <a:t> Por favor, levantem as mãos!</a:t>
            </a:r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1" i="0" u="none" baseline="0" dirty="0"/>
              <a:t>[Pausa para resposta]</a:t>
            </a:r>
            <a:endParaRPr lang="pt-br" dirty="0"/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Ótimo! É ótimo ver tantas mãos levantadas. Agora, vamos nos aprofundar um pouco mais.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Inclusão significa criar um ambiente no qual todas se sintam valorizadas e respeitadas, independentemente das suas crenças, ideias ou origens. Ao promovermos a inclusão, não apenas aprimoramos a cultura do nosso clube, mas também incentivamos perspectivas diversas que podem levar a ideias mais inovadoras.</a:t>
            </a:r>
            <a:endParaRPr lang="pt-br" dirty="0">
              <a:ea typeface="Calibri"/>
              <a:cs typeface="Calibri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E31E-8818-7943-82C2-12C1481D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2B64E-A08F-0484-3C21-4A476CFB9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E3148-D830-8F25-5644-64BA12684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1" u="none" baseline="0" dirty="0"/>
              <a:t>Agora, quantas de vocês já se sentiram excluídas ou testemunharam alguém sendo tratada injustamente no ambiente de um clube? </a:t>
            </a:r>
            <a:r>
              <a:rPr lang="pt-br" b="0" i="0" u="none" baseline="0" dirty="0"/>
              <a:t>Por favor, levantem as mãos.</a:t>
            </a:r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1" i="0" u="none" baseline="0" dirty="0"/>
              <a:t>[Pausa para resposta]</a:t>
            </a:r>
            <a:endParaRPr lang="pt-br" dirty="0"/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Obrigada pela sinceridade. É fundamental que reconheçamos essas experiências. Elas nos lembram que as nossas ações são importantes.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 </a:t>
            </a:r>
            <a:endParaRPr lang="pt-br" dirty="0">
              <a:ea typeface="Calibri"/>
              <a:cs typeface="Calibri"/>
            </a:endParaRPr>
          </a:p>
          <a:p>
            <a:pPr algn="l" rtl="0"/>
            <a:r>
              <a:rPr lang="pt-br" b="0" i="0" u="none" baseline="0" dirty="0"/>
              <a:t>A inclusão não é apenas um objetivo; é uma prática. Como </a:t>
            </a:r>
            <a:r>
              <a:rPr lang="pt-br" b="0" i="0" u="none" baseline="0" dirty="0" err="1"/>
              <a:t>Soroptimistas</a:t>
            </a:r>
            <a:r>
              <a:rPr lang="pt-br" b="0" i="0" u="none" baseline="0" dirty="0"/>
              <a:t>, devemos cultivar uma cultura em que todas se sintam seguras e incentivadas a compartilhar suas ideias. Ao fazer isso, criamos um rico painel de experiências que aprimora a nossa sabedoria e eficácia coletivas.</a:t>
            </a:r>
            <a:endParaRPr lang="pt-br" dirty="0">
              <a:ea typeface="Calibri"/>
              <a:cs typeface="Calibri"/>
            </a:endParaRP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82A20-E36E-F62B-48BD-98ACBD225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125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3748-9C4F-5028-F882-5BC72905F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84F10-B7E4-18DB-3CC4-8C312899D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22EF5E-3E4D-4A6E-6A5E-33EB6DC9D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Então, o que podemos fazer? Aqui estão três ações simples que eu recomendo que você tome: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A primeira é ouvir ativamente.</a:t>
            </a:r>
            <a:r>
              <a:rPr lang="pt-BR" b="0" i="0" u="none" baseline="0" dirty="0">
                <a:solidFill>
                  <a:srgbClr val="434343"/>
                </a:solidFill>
              </a:rPr>
              <a:t> </a:t>
            </a:r>
            <a:r>
              <a:rPr lang="pt-br" b="0" i="0" u="none" baseline="0" dirty="0">
                <a:solidFill>
                  <a:srgbClr val="434343"/>
                </a:solidFill>
              </a:rPr>
              <a:t>Quando alguém falar, dê toda a sua atenção. </a:t>
            </a:r>
            <a:r>
              <a:rPr lang="pt-br" b="0" i="1" u="none" baseline="0" dirty="0">
                <a:solidFill>
                  <a:srgbClr val="434343"/>
                </a:solidFill>
              </a:rPr>
              <a:t>Agora, quantas de vocês se comprometem a realmente ouvir as outras?</a:t>
            </a:r>
            <a:r>
              <a:rPr lang="pt-br" b="0" i="0" u="none" baseline="0" dirty="0">
                <a:solidFill>
                  <a:srgbClr val="434343"/>
                </a:solidFill>
              </a:rPr>
              <a:t> Levantem as mãos!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1" i="0" u="none" baseline="0" dirty="0">
                <a:solidFill>
                  <a:srgbClr val="434343"/>
                </a:solidFill>
              </a:rPr>
              <a:t>[Pausa para resposta]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Excelente!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Em segundo lugar, seja respeitosa. Independentemente das nossas diferenças, vamos tratar umas às outras com gentileza. </a:t>
            </a:r>
            <a:r>
              <a:rPr lang="pt-br" b="0" i="1" u="none" baseline="0" dirty="0">
                <a:solidFill>
                  <a:srgbClr val="434343"/>
                </a:solidFill>
              </a:rPr>
              <a:t>Levantem as mãos se vocês concordam que a civilidade é fundamental!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1" i="0" u="none" baseline="0" dirty="0">
                <a:solidFill>
                  <a:srgbClr val="434343"/>
                </a:solidFill>
              </a:rPr>
              <a:t>[Pausa para resposta]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Ótimo, obrigada.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E a nossa ação final, que é muito importante, é denunciar.</a:t>
            </a:r>
            <a:r>
              <a:rPr lang="pt-BR" b="0" i="0" u="none" baseline="0" dirty="0">
                <a:solidFill>
                  <a:srgbClr val="434343"/>
                </a:solidFill>
              </a:rPr>
              <a:t> </a:t>
            </a:r>
            <a:r>
              <a:rPr lang="pt-br" b="0" i="0" u="none" baseline="0" dirty="0">
                <a:solidFill>
                  <a:srgbClr val="434343"/>
                </a:solidFill>
              </a:rPr>
              <a:t>Se você vir alguém sendo excluído ou desrespeitado, não hesite em falar e deixar que as outras pessoas saibam que esse comportamento não é aceitável nos nossos clubes. </a:t>
            </a:r>
            <a:r>
              <a:rPr lang="pt-br" b="0" i="1" u="none" baseline="0" dirty="0">
                <a:solidFill>
                  <a:srgbClr val="434343"/>
                </a:solidFill>
              </a:rPr>
              <a:t>Quem aqui se comprometerá comigo a defender as outras?</a:t>
            </a:r>
            <a:r>
              <a:rPr lang="pt-br" b="0" i="0" u="none" baseline="0" dirty="0">
                <a:solidFill>
                  <a:srgbClr val="434343"/>
                </a:solidFill>
              </a:rPr>
              <a:t> Quero ver essas mãos!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1" i="0" u="none" baseline="0" dirty="0">
                <a:solidFill>
                  <a:srgbClr val="434343"/>
                </a:solidFill>
              </a:rPr>
              <a:t>[Pausa para resposta]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Muito obrigada!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 </a:t>
            </a:r>
            <a:endParaRPr lang="pt-br" dirty="0"/>
          </a:p>
          <a:p>
            <a:pPr algn="l" rtl="0"/>
            <a:r>
              <a:rPr lang="pt-br" b="0" i="0" u="none" baseline="0" dirty="0">
                <a:solidFill>
                  <a:srgbClr val="434343"/>
                </a:solidFill>
              </a:rPr>
              <a:t>Se todos nos comprometermos com essas ações simples, teremos uma oportunidade poderosa de criar clubes que não sejam apenas inclusivos, mas também comunidades prósperas. Juntas, podemos fazer uma verdadeira diferença!</a:t>
            </a:r>
            <a:endParaRPr lang="pt-br" dirty="0"/>
          </a:p>
          <a:p>
            <a:pPr algn="l" rtl="0"/>
            <a:endParaRPr lang="pt-br" sz="1800" b="0" i="0" dirty="0">
              <a:solidFill>
                <a:srgbClr val="434343"/>
              </a:solidFill>
              <a:effectLst/>
              <a:latin typeface="Nunit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DEF50-BA0C-AD44-EBBF-D3D72C362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22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pt-br" b="0" i="0" u="none" baseline="0"/>
              <a:t>Para encerrar, vamos aceitar a mudança de braços abertos. Vamos celebrar os nossos sucessos com orgulho. E vamos nos comprometer com a inclusão em todos os aspectos do nosso clube. Juntas, podemos criar um ambiente acolhedor que capacite ainda mais as mulheres e meninas a realizar seus sonhos!</a:t>
            </a:r>
          </a:p>
          <a:p>
            <a:pPr algn="l" rtl="0"/>
            <a:r>
              <a:rPr lang="pt-br" b="0" i="0" u="none" baseline="0"/>
              <a:t> </a:t>
            </a:r>
            <a:endParaRPr lang="pt-br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Muito obrigada!</a:t>
            </a:r>
            <a:endParaRPr lang="pt-br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68614-01AC-5D7E-5E06-CB49C418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CCFB9-1925-A202-C06B-ABC6EC02D6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C685C-BCDF-2934-ECB4-AE1D9979D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>
              <a:ea typeface="Calibri"/>
              <a:cs typeface="Calibri"/>
            </a:endParaRPr>
          </a:p>
          <a:p>
            <a:pPr algn="l" rtl="0"/>
            <a:r>
              <a:rPr lang="pt-br" b="0" i="0" u="none" baseline="0"/>
              <a:t>Antes de ir, recomendo a todas que aproveitem os nossos próximos eventos: a Mesa-Redonda da Liderança, o Programa de Bolsistas de Liderança da Soroptimista e nossa 49ª Convenção Bienal em Icheon, Coreia do Sul! Obrigada a todas mais uma vez pela participação!</a:t>
            </a:r>
            <a:endParaRPr lang="pt-br">
              <a:ea typeface="Calibri"/>
              <a:cs typeface="Calibri"/>
            </a:endParaRPr>
          </a:p>
          <a:p>
            <a:endParaRPr lang="pt-br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4B309-A068-B96D-8113-2C6EF998E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170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723770" y="8007641"/>
            <a:ext cx="9627255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pt-br" sz="3600" b="0" i="0" u="none" baseline="0" dirty="0">
                <a:solidFill>
                  <a:schemeClr val="tx2"/>
                </a:solidFill>
                <a:latin typeface="Effra 2"/>
                <a:ea typeface="Effra 2"/>
                <a:cs typeface="Effra 2"/>
              </a:rPr>
              <a:t>Conferência regional de 2025 (nome da região)</a:t>
            </a:r>
          </a:p>
          <a:p>
            <a:pPr algn="l" rtl="0">
              <a:lnSpc>
                <a:spcPts val="4937"/>
              </a:lnSpc>
            </a:pPr>
            <a:endParaRPr lang="pt-br" sz="4114" spc="41" dirty="0">
              <a:solidFill>
                <a:srgbClr val="253572"/>
              </a:solidFill>
              <a:latin typeface="Effra 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23771" y="8835143"/>
            <a:ext cx="8805620" cy="267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pt-br" sz="1800" b="0" i="0" u="none" spc="179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NOME DA APRESENTADORA, CARGO DA APRESENTADORA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124C8-46EB-C245-6206-09C884C53408}"/>
              </a:ext>
            </a:extLst>
          </p:cNvPr>
          <p:cNvSpPr txBox="1"/>
          <p:nvPr/>
        </p:nvSpPr>
        <p:spPr>
          <a:xfrm>
            <a:off x="846221" y="4030231"/>
            <a:ext cx="10100076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/>
            <a:r>
              <a:rPr lang="pt-br" sz="5400" b="0" i="0" u="none" baseline="0" dirty="0">
                <a:solidFill>
                  <a:srgbClr val="243572"/>
                </a:solidFill>
                <a:effectLst/>
              </a:rPr>
              <a:t>Abraçando a mudança, celebrando o sucesso e comprometendo-se com a inclusão: </a:t>
            </a:r>
            <a:r>
              <a:rPr lang="pt-br" sz="5400" b="1" i="0" u="none" baseline="0" dirty="0">
                <a:solidFill>
                  <a:srgbClr val="243572"/>
                </a:solidFill>
                <a:effectLst/>
              </a:rPr>
              <a:t>Uma apelo à ação para as </a:t>
            </a:r>
            <a:r>
              <a:rPr lang="pt-br" sz="5400" b="1" i="0" u="none" baseline="0" dirty="0" err="1">
                <a:solidFill>
                  <a:srgbClr val="243572"/>
                </a:solidFill>
                <a:effectLst/>
              </a:rPr>
              <a:t>Soroptimistas</a:t>
            </a:r>
            <a:r>
              <a:rPr lang="pt-BR" sz="5400" b="1" i="0" u="none" baseline="0" dirty="0">
                <a:solidFill>
                  <a:srgbClr val="243572"/>
                </a:solidFill>
                <a:effectLst/>
              </a:rPr>
              <a:t> </a:t>
            </a:r>
            <a:endParaRPr lang="pt-br" sz="5400" b="1" i="0" u="none" baseline="0" dirty="0">
              <a:solidFill>
                <a:srgbClr val="24357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83686" y="4272763"/>
            <a:ext cx="7465943" cy="299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pt-br" sz="6561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Olá, minhas </a:t>
            </a:r>
            <a:br>
              <a:rPr lang="pt-br" sz="6561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</a:br>
            <a:r>
              <a:rPr lang="pt-br" sz="6561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colegas </a:t>
            </a:r>
            <a:r>
              <a:rPr lang="pt-br" sz="6561" b="0" i="0" u="none" baseline="0" dirty="0" err="1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Soroptimistas</a:t>
            </a:r>
            <a:r>
              <a:rPr lang="pt-br" sz="6561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3686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57067" y="8211258"/>
            <a:ext cx="397921" cy="561441"/>
          </a:xfrm>
          <a:custGeom>
            <a:avLst/>
            <a:gdLst/>
            <a:ahLst/>
            <a:cxnLst/>
            <a:rect l="l" t="t" r="r" b="b"/>
            <a:pathLst>
              <a:path w="397921" h="561441">
                <a:moveTo>
                  <a:pt x="0" y="0"/>
                </a:moveTo>
                <a:lnTo>
                  <a:pt x="397921" y="0"/>
                </a:lnTo>
                <a:lnTo>
                  <a:pt x="397921" y="561441"/>
                </a:lnTo>
                <a:lnTo>
                  <a:pt x="0" y="5614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9205419" y="8221900"/>
            <a:ext cx="7921076" cy="92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711"/>
              </a:lnSpc>
            </a:pPr>
            <a:r>
              <a:rPr lang="pt-br" sz="2474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Precisa de um ícone? Pesquise “GRÁFICOS” na aba “Elementos” e altere a cor para </a:t>
            </a:r>
            <a:r>
              <a:rPr lang="pt-br" sz="2474" b="0" i="0" u="none" baseline="0" dirty="0">
                <a:solidFill>
                  <a:srgbClr val="F69170"/>
                </a:solidFill>
                <a:latin typeface="Effra 2"/>
                <a:ea typeface="Effra 2"/>
                <a:cs typeface="Effra 2"/>
              </a:rPr>
              <a:t>#f69170.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83686" y="7156872"/>
            <a:ext cx="6997106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endParaRPr lang="pt-br" sz="2800" dirty="0">
              <a:solidFill>
                <a:srgbClr val="293374"/>
              </a:solidFill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0" i="0" u="none" strike="noStrike" baseline="0" dirty="0">
                <a:solidFill>
                  <a:srgbClr val="293374"/>
                </a:solidFill>
                <a:effectLst/>
              </a:rPr>
              <a:t>Abraçando a mudança.</a:t>
            </a: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0" i="0" u="none" strike="noStrike" baseline="0" dirty="0">
                <a:solidFill>
                  <a:srgbClr val="293374"/>
                </a:solidFill>
                <a:effectLst/>
              </a:rPr>
              <a:t>Celebrando sucessos.</a:t>
            </a: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0" i="0" u="none" strike="noStrike" baseline="0" dirty="0">
                <a:solidFill>
                  <a:srgbClr val="293374"/>
                </a:solidFill>
                <a:effectLst/>
              </a:rPr>
              <a:t>Criando uma experiência de clube acolhedora.</a:t>
            </a:r>
          </a:p>
        </p:txBody>
      </p:sp>
      <p:pic>
        <p:nvPicPr>
          <p:cNvPr id="16" name="Picture 4" descr="Início - Horizontes repletos de esperança">
            <a:extLst>
              <a:ext uri="{FF2B5EF4-FFF2-40B4-BE49-F238E27FC236}">
                <a16:creationId xmlns:a16="http://schemas.microsoft.com/office/drawing/2014/main" id="{2C510ED8-C5EC-B01A-89ED-8697DD1AF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6" r="9833"/>
          <a:stretch/>
        </p:blipFill>
        <p:spPr bwMode="auto">
          <a:xfrm>
            <a:off x="7964123" y="10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6">
            <a:extLst>
              <a:ext uri="{FF2B5EF4-FFF2-40B4-BE49-F238E27FC236}">
                <a16:creationId xmlns:a16="http://schemas.microsoft.com/office/drawing/2014/main" id="{76DBA1A7-6CCD-BE0B-ADBD-008416298569}"/>
              </a:ext>
            </a:extLst>
          </p:cNvPr>
          <p:cNvGrpSpPr/>
          <p:nvPr/>
        </p:nvGrpSpPr>
        <p:grpSpPr>
          <a:xfrm>
            <a:off x="432051" y="460308"/>
            <a:ext cx="1521073" cy="973088"/>
            <a:chOff x="0" y="0"/>
            <a:chExt cx="2028098" cy="12974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50DC782-FC85-4EB0-FAD3-8DAD727A5B61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FB569ED5-3838-0F48-E1C5-9317CAC250E7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832728" y="2997168"/>
            <a:ext cx="7455272" cy="4184167"/>
          </a:xfrm>
          <a:prstGeom prst="rect">
            <a:avLst/>
          </a:prstGeom>
        </p:spPr>
        <p:txBody>
          <a:bodyPr lIns="254000" tIns="254000" rIns="254000" bIns="254000" rtlCol="0" anchor="ctr"/>
          <a:lstStyle/>
          <a:p>
            <a:pPr algn="l" rtl="0">
              <a:lnSpc>
                <a:spcPts val="2879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" name="Picture 2" descr="O Sistema Educacional Japonês | Japan Wonder Travel Blog">
            <a:extLst>
              <a:ext uri="{FF2B5EF4-FFF2-40B4-BE49-F238E27FC236}">
                <a16:creationId xmlns:a16="http://schemas.microsoft.com/office/drawing/2014/main" id="{D836097E-F6E8-A01B-7B9B-C41F9412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2"/>
          <a:stretch/>
        </p:blipFill>
        <p:spPr bwMode="auto">
          <a:xfrm>
            <a:off x="1526466" y="2067768"/>
            <a:ext cx="9306262" cy="641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DFE59566-96D1-F657-D816-DC18791FFA55}"/>
              </a:ext>
            </a:extLst>
          </p:cNvPr>
          <p:cNvSpPr/>
          <p:nvPr/>
        </p:nvSpPr>
        <p:spPr>
          <a:xfrm>
            <a:off x="8781146" y="2713906"/>
            <a:ext cx="8835050" cy="7030938"/>
          </a:xfrm>
          <a:custGeom>
            <a:avLst/>
            <a:gdLst/>
            <a:ahLst/>
            <a:cxnLst/>
            <a:rect l="l" t="t" r="r" b="b"/>
            <a:pathLst>
              <a:path w="2326927" h="1851770">
                <a:moveTo>
                  <a:pt x="43814" y="0"/>
                </a:moveTo>
                <a:lnTo>
                  <a:pt x="2283113" y="0"/>
                </a:lnTo>
                <a:cubicBezTo>
                  <a:pt x="2294733" y="0"/>
                  <a:pt x="2305877" y="4616"/>
                  <a:pt x="2314094" y="12833"/>
                </a:cubicBezTo>
                <a:cubicBezTo>
                  <a:pt x="2322311" y="21049"/>
                  <a:pt x="2326927" y="32194"/>
                  <a:pt x="2326927" y="43814"/>
                </a:cubicBezTo>
                <a:lnTo>
                  <a:pt x="2326927" y="1807956"/>
                </a:lnTo>
                <a:cubicBezTo>
                  <a:pt x="2326927" y="1832153"/>
                  <a:pt x="2307311" y="1851770"/>
                  <a:pt x="2283113" y="1851770"/>
                </a:cubicBezTo>
                <a:lnTo>
                  <a:pt x="43814" y="1851770"/>
                </a:lnTo>
                <a:cubicBezTo>
                  <a:pt x="19616" y="1851770"/>
                  <a:pt x="0" y="1832153"/>
                  <a:pt x="0" y="1807956"/>
                </a:cubicBezTo>
                <a:lnTo>
                  <a:pt x="0" y="43814"/>
                </a:lnTo>
                <a:cubicBezTo>
                  <a:pt x="0" y="19616"/>
                  <a:pt x="19616" y="0"/>
                  <a:pt x="43814" y="0"/>
                </a:cubicBezTo>
                <a:close/>
              </a:path>
            </a:pathLst>
          </a:custGeom>
          <a:solidFill>
            <a:srgbClr val="F5EFEB"/>
          </a:solidFill>
        </p:spPr>
        <p:txBody>
          <a:bodyPr/>
          <a:lstStyle/>
          <a:p>
            <a:endParaRPr lang="pt-br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CBB65D9-DD04-EE55-8EF7-B86CF951BD8C}"/>
              </a:ext>
            </a:extLst>
          </p:cNvPr>
          <p:cNvSpPr txBox="1"/>
          <p:nvPr/>
        </p:nvSpPr>
        <p:spPr>
          <a:xfrm>
            <a:off x="9797143" y="3499861"/>
            <a:ext cx="7819053" cy="1977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pt-br" sz="6561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A importância de abraçar a mudança.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1124C5-18BD-751D-3C3B-C8B8BCB80866}"/>
              </a:ext>
            </a:extLst>
          </p:cNvPr>
          <p:cNvSpPr txBox="1"/>
          <p:nvPr/>
        </p:nvSpPr>
        <p:spPr>
          <a:xfrm>
            <a:off x="9806937" y="5943600"/>
            <a:ext cx="7452362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3600" b="0" i="0" u="none" strike="noStrike" baseline="0" dirty="0">
                <a:solidFill>
                  <a:srgbClr val="000000"/>
                </a:solidFill>
                <a:effectLst/>
              </a:rPr>
              <a:t>Vital para o crescimento.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3600" b="0" i="0" u="none" strike="noStrike" baseline="0" dirty="0">
                <a:solidFill>
                  <a:srgbClr val="000000"/>
                </a:solidFill>
                <a:effectLst/>
              </a:rPr>
              <a:t>Vozes diversas constroem inovação.</a:t>
            </a:r>
          </a:p>
          <a:p>
            <a:pPr lvl="0" algn="l" rtl="0">
              <a:lnSpc>
                <a:spcPct val="90000"/>
              </a:lnSpc>
              <a:spcAft>
                <a:spcPts val="600"/>
              </a:spcAft>
            </a:pPr>
            <a:endParaRPr lang="pt-br" sz="1800" dirty="0"/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95577" y="-241859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4442656"/>
            <a:ext cx="5994718" cy="1926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baseline="0" dirty="0">
                <a:solidFill>
                  <a:schemeClr val="bg1"/>
                </a:solidFill>
              </a:rPr>
              <a:t>P</a:t>
            </a: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ode ser assustador.</a:t>
            </a:r>
            <a:endParaRPr lang="pt-br" sz="3200" dirty="0">
              <a:solidFill>
                <a:schemeClr val="bg1"/>
              </a:solidFill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baseline="0" dirty="0" err="1">
                <a:solidFill>
                  <a:schemeClr val="bg1"/>
                </a:solidFill>
              </a:rPr>
              <a:t>Nos</a:t>
            </a:r>
            <a:r>
              <a:rPr lang="pt-br" sz="3200" b="0" i="0" u="none" strike="noStrike" baseline="0" dirty="0" err="1">
                <a:solidFill>
                  <a:schemeClr val="bg1"/>
                </a:solidFill>
                <a:effectLst/>
              </a:rPr>
              <a:t>tira</a:t>
            </a: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 das nossas zonas </a:t>
            </a:r>
            <a:b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</a:b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de conforto.</a:t>
            </a:r>
            <a:endParaRPr lang="pt-br" sz="3200" dirty="0">
              <a:solidFill>
                <a:schemeClr val="bg1"/>
              </a:solidFill>
            </a:endParaRPr>
          </a:p>
          <a:p>
            <a:pPr marL="457200" indent="-4572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Abre portas para oportunidades.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699" y="1563941"/>
            <a:ext cx="10211333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8800"/>
              </a:lnSpc>
            </a:pPr>
            <a:r>
              <a:rPr lang="pt-br" sz="8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Enfrentando a mudança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pic>
        <p:nvPicPr>
          <p:cNvPr id="16" name="Picture 2" descr="Por que mais mulheres deixam mais os seus empregos do que os homens? | Insurance Business Asia">
            <a:extLst>
              <a:ext uri="{FF2B5EF4-FFF2-40B4-BE49-F238E27FC236}">
                <a16:creationId xmlns:a16="http://schemas.microsoft.com/office/drawing/2014/main" id="{0DDAA6BC-4C97-9AD9-0D32-D999C6692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r="13474" b="1"/>
          <a:stretch/>
        </p:blipFill>
        <p:spPr bwMode="auto">
          <a:xfrm>
            <a:off x="7257606" y="479763"/>
            <a:ext cx="10796206" cy="891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3160295"/>
            <a:ext cx="8689105" cy="7708527"/>
            <a:chOff x="0" y="0"/>
            <a:chExt cx="2481834" cy="19326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1834" cy="1932697"/>
            </a:xfrm>
            <a:custGeom>
              <a:avLst/>
              <a:gdLst/>
              <a:ahLst/>
              <a:cxnLst/>
              <a:rect l="l" t="t" r="r" b="b"/>
              <a:pathLst>
                <a:path w="2481834" h="1932697">
                  <a:moveTo>
                    <a:pt x="41079" y="0"/>
                  </a:moveTo>
                  <a:lnTo>
                    <a:pt x="2440755" y="0"/>
                  </a:lnTo>
                  <a:cubicBezTo>
                    <a:pt x="2451650" y="0"/>
                    <a:pt x="2462099" y="4328"/>
                    <a:pt x="2469803" y="12032"/>
                  </a:cubicBezTo>
                  <a:cubicBezTo>
                    <a:pt x="2477506" y="19736"/>
                    <a:pt x="2481834" y="30184"/>
                    <a:pt x="2481834" y="41079"/>
                  </a:cubicBezTo>
                  <a:lnTo>
                    <a:pt x="2481834" y="1891618"/>
                  </a:lnTo>
                  <a:cubicBezTo>
                    <a:pt x="2481834" y="1902513"/>
                    <a:pt x="2477506" y="1912961"/>
                    <a:pt x="2469803" y="1920665"/>
                  </a:cubicBezTo>
                  <a:cubicBezTo>
                    <a:pt x="2462099" y="1928369"/>
                    <a:pt x="2451650" y="1932697"/>
                    <a:pt x="2440755" y="1932697"/>
                  </a:cubicBezTo>
                  <a:lnTo>
                    <a:pt x="41079" y="1932697"/>
                  </a:lnTo>
                  <a:cubicBezTo>
                    <a:pt x="30184" y="1932697"/>
                    <a:pt x="19736" y="1928369"/>
                    <a:pt x="12032" y="1920665"/>
                  </a:cubicBezTo>
                  <a:cubicBezTo>
                    <a:pt x="4328" y="1912961"/>
                    <a:pt x="0" y="1902513"/>
                    <a:pt x="0" y="1891618"/>
                  </a:cubicBezTo>
                  <a:lnTo>
                    <a:pt x="0" y="41079"/>
                  </a:lnTo>
                  <a:cubicBezTo>
                    <a:pt x="0" y="30184"/>
                    <a:pt x="4328" y="19736"/>
                    <a:pt x="12032" y="12032"/>
                  </a:cubicBezTo>
                  <a:cubicBezTo>
                    <a:pt x="19736" y="4328"/>
                    <a:pt x="30184" y="0"/>
                    <a:pt x="41079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81834" cy="1980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064398" y="4755734"/>
            <a:ext cx="7165201" cy="81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pt-br" sz="5578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TEXTO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64399" y="5781421"/>
            <a:ext cx="7317601" cy="1940974"/>
            <a:chOff x="0" y="-76200"/>
            <a:chExt cx="9151484" cy="25879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0656" y="-76200"/>
              <a:ext cx="8620828" cy="6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pt-br" sz="2639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TEXTO</a:t>
              </a:r>
              <a:endParaRPr lang="pt-br" sz="2800" b="1">
                <a:solidFill>
                  <a:srgbClr val="293374"/>
                </a:solidFill>
                <a:latin typeface="Effra 2"/>
              </a:endParaRPr>
            </a:p>
          </p:txBody>
        </p:sp>
      </p:grpSp>
      <p:pic>
        <p:nvPicPr>
          <p:cNvPr id="2" name="Picture 4" descr="A formatura do ensino médio é um marco para famílias latinas inteiras | BELatina">
            <a:extLst>
              <a:ext uri="{FF2B5EF4-FFF2-40B4-BE49-F238E27FC236}">
                <a16:creationId xmlns:a16="http://schemas.microsoft.com/office/drawing/2014/main" id="{851C689E-F9B5-198A-4594-92009F6D3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0" r="27250"/>
          <a:stretch/>
        </p:blipFill>
        <p:spPr bwMode="auto">
          <a:xfrm>
            <a:off x="-1" y="-3"/>
            <a:ext cx="9144001" cy="1028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4">
            <a:extLst>
              <a:ext uri="{FF2B5EF4-FFF2-40B4-BE49-F238E27FC236}">
                <a16:creationId xmlns:a16="http://schemas.microsoft.com/office/drawing/2014/main" id="{09EDDEE2-C34C-1AA9-8817-0ADF7F114366}"/>
              </a:ext>
            </a:extLst>
          </p:cNvPr>
          <p:cNvSpPr txBox="1"/>
          <p:nvPr/>
        </p:nvSpPr>
        <p:spPr>
          <a:xfrm>
            <a:off x="10376704" y="2082895"/>
            <a:ext cx="7005774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ct val="90000"/>
              </a:lnSpc>
            </a:pPr>
            <a:r>
              <a:rPr lang="pt-br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Adaptando </a:t>
            </a:r>
            <a:br>
              <a:rPr lang="pt-br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</a:br>
            <a:r>
              <a:rPr lang="pt-br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as nossas abordagens.</a:t>
            </a:r>
          </a:p>
          <a:p>
            <a:pPr marL="0" lvl="0" indent="0" algn="l" rtl="0">
              <a:lnSpc>
                <a:spcPct val="90000"/>
              </a:lnSpc>
            </a:pPr>
            <a:r>
              <a:rPr lang="pt-BR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 </a:t>
            </a:r>
            <a:endParaRPr lang="pt-br" sz="7200" dirty="0">
              <a:solidFill>
                <a:srgbClr val="F5EFEB"/>
              </a:solidFill>
              <a:latin typeface="Effra 1"/>
            </a:endParaRPr>
          </a:p>
          <a:p>
            <a:pPr marL="0" lvl="0" indent="0" algn="l" rtl="0">
              <a:lnSpc>
                <a:spcPct val="90000"/>
              </a:lnSpc>
            </a:pPr>
            <a:endParaRPr lang="pt-br" sz="7200" dirty="0">
              <a:solidFill>
                <a:srgbClr val="F5EFEB"/>
              </a:solidFill>
              <a:latin typeface="Effra 1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DF1B1E-0352-0EED-DC60-3C0744964C03}"/>
              </a:ext>
            </a:extLst>
          </p:cNvPr>
          <p:cNvSpPr txBox="1"/>
          <p:nvPr/>
        </p:nvSpPr>
        <p:spPr>
          <a:xfrm>
            <a:off x="10376704" y="5412682"/>
            <a:ext cx="5141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Mantenha-se relevante às necessidades de mulheres e meninas.</a:t>
            </a: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1BF3B5B7-60B3-83DF-92B5-4A54401F9CB4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6027304-B453-9328-47E4-B621F5B25FAA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EBAFEB-3B32-8F72-5E83-3F5440033FB5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0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364814" y="2065406"/>
            <a:ext cx="11558372" cy="1816689"/>
            <a:chOff x="0" y="0"/>
            <a:chExt cx="15411163" cy="2422252"/>
          </a:xfrm>
        </p:grpSpPr>
        <p:sp>
          <p:nvSpPr>
            <p:cNvPr id="26" name="TextBox 26"/>
            <p:cNvSpPr txBox="1"/>
            <p:nvPr/>
          </p:nvSpPr>
          <p:spPr>
            <a:xfrm>
              <a:off x="0" y="123825"/>
              <a:ext cx="15411163" cy="1339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7200"/>
                </a:lnSpc>
              </a:pPr>
              <a:r>
                <a:rPr lang="pt-br" sz="7200" b="0" i="0" u="none" baseline="0">
                  <a:solidFill>
                    <a:srgbClr val="F5EFEB"/>
                  </a:solidFill>
                  <a:latin typeface="Effra 1"/>
                  <a:ea typeface="Effra 1"/>
                  <a:cs typeface="Effra 1"/>
                </a:rPr>
                <a:t>Fale conosco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736452"/>
              <a:ext cx="15411163" cy="685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4079"/>
                </a:lnSpc>
                <a:spcBef>
                  <a:spcPct val="0"/>
                </a:spcBef>
              </a:pPr>
              <a:r>
                <a:rPr lang="pt-br" sz="3400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email@soroptimist.org</a:t>
              </a:r>
            </a:p>
          </p:txBody>
        </p: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AE85CFC0-CCA4-E983-C198-7E74B835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7"/>
          <a:stretch/>
        </p:blipFill>
        <p:spPr bwMode="auto">
          <a:xfrm>
            <a:off x="20" y="10"/>
            <a:ext cx="18287980" cy="6837635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D24508F-0FE0-18DC-CBB3-2A6F8608AD2C}"/>
              </a:ext>
            </a:extLst>
          </p:cNvPr>
          <p:cNvSpPr txBox="1"/>
          <p:nvPr/>
        </p:nvSpPr>
        <p:spPr>
          <a:xfrm>
            <a:off x="493952" y="7663605"/>
            <a:ext cx="9619488" cy="1020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ts val="7873"/>
              </a:lnSpc>
            </a:pPr>
            <a:r>
              <a:rPr lang="pt-br" sz="5400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Vamos comemorar!</a:t>
            </a:r>
            <a:r>
              <a:rPr lang="pt-BR" sz="5400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 </a:t>
            </a:r>
            <a:endParaRPr lang="pt-br" sz="5400" b="0" i="0" u="none" baseline="0" dirty="0">
              <a:solidFill>
                <a:srgbClr val="253572"/>
              </a:solidFill>
              <a:latin typeface="Effra 1"/>
              <a:ea typeface="Effra 1"/>
              <a:cs typeface="Effra 1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5B532A-628B-C42D-5D7C-F8B1C776A2EF}"/>
              </a:ext>
            </a:extLst>
          </p:cNvPr>
          <p:cNvSpPr txBox="1"/>
          <p:nvPr/>
        </p:nvSpPr>
        <p:spPr>
          <a:xfrm>
            <a:off x="9491652" y="7458660"/>
            <a:ext cx="10346439" cy="209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300" b="0" i="0" u="none" baseline="0" dirty="0">
                <a:effectLst/>
              </a:rPr>
              <a:t>26.000 mulheres e meninas assistidas.</a:t>
            </a:r>
          </a:p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300" b="0" i="0" u="none" baseline="0" dirty="0">
                <a:effectLst/>
              </a:rPr>
              <a:t>750 novas associadas. </a:t>
            </a:r>
          </a:p>
          <a:p>
            <a:pPr marL="285750" marR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300" b="0" i="0" u="none" baseline="0" dirty="0">
                <a:effectLst/>
              </a:rPr>
              <a:t>40.000 horas de trabalho voluntário!</a:t>
            </a: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CF7C56F2-9F1A-28BC-BE66-C493A862B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0" r="9125"/>
          <a:stretch/>
        </p:blipFill>
        <p:spPr bwMode="auto">
          <a:xfrm>
            <a:off x="-14829" y="10"/>
            <a:ext cx="11358907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51044" y="1934988"/>
            <a:ext cx="8859926" cy="9143436"/>
            <a:chOff x="0" y="-28575"/>
            <a:chExt cx="2333478" cy="24081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33478" cy="2379573"/>
            </a:xfrm>
            <a:custGeom>
              <a:avLst/>
              <a:gdLst/>
              <a:ahLst/>
              <a:cxnLst/>
              <a:rect l="l" t="t" r="r" b="b"/>
              <a:pathLst>
                <a:path w="2333478" h="2379573">
                  <a:moveTo>
                    <a:pt x="43691" y="0"/>
                  </a:moveTo>
                  <a:lnTo>
                    <a:pt x="2289788" y="0"/>
                  </a:lnTo>
                  <a:cubicBezTo>
                    <a:pt x="2301375" y="0"/>
                    <a:pt x="2312488" y="4603"/>
                    <a:pt x="2320682" y="12797"/>
                  </a:cubicBezTo>
                  <a:cubicBezTo>
                    <a:pt x="2328875" y="20990"/>
                    <a:pt x="2333478" y="32103"/>
                    <a:pt x="2333478" y="43691"/>
                  </a:cubicBezTo>
                  <a:lnTo>
                    <a:pt x="2333478" y="2335882"/>
                  </a:lnTo>
                  <a:cubicBezTo>
                    <a:pt x="2333478" y="2347470"/>
                    <a:pt x="2328875" y="2358582"/>
                    <a:pt x="2320682" y="2366776"/>
                  </a:cubicBezTo>
                  <a:cubicBezTo>
                    <a:pt x="2312488" y="2374970"/>
                    <a:pt x="2301375" y="2379573"/>
                    <a:pt x="2289788" y="2379573"/>
                  </a:cubicBezTo>
                  <a:lnTo>
                    <a:pt x="43691" y="2379573"/>
                  </a:lnTo>
                  <a:cubicBezTo>
                    <a:pt x="32103" y="2379573"/>
                    <a:pt x="20990" y="2374970"/>
                    <a:pt x="12797" y="2366776"/>
                  </a:cubicBezTo>
                  <a:cubicBezTo>
                    <a:pt x="4603" y="2358582"/>
                    <a:pt x="0" y="2347470"/>
                    <a:pt x="0" y="2335882"/>
                  </a:cubicBezTo>
                  <a:lnTo>
                    <a:pt x="0" y="43691"/>
                  </a:lnTo>
                  <a:cubicBezTo>
                    <a:pt x="0" y="32103"/>
                    <a:pt x="4603" y="20990"/>
                    <a:pt x="12797" y="12797"/>
                  </a:cubicBezTo>
                  <a:cubicBezTo>
                    <a:pt x="20990" y="4603"/>
                    <a:pt x="32103" y="0"/>
                    <a:pt x="43691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333478" cy="240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020578" y="3411056"/>
            <a:ext cx="6531686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 rtl="0">
              <a:lnSpc>
                <a:spcPts val="6811"/>
              </a:lnSpc>
            </a:pPr>
            <a:r>
              <a:rPr lang="pt-br" sz="6811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Reconhecimento pelos nossos esforços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02FCFC-6737-6A27-5835-6DF8255EF7FA}"/>
              </a:ext>
            </a:extLst>
          </p:cNvPr>
          <p:cNvSpPr txBox="1"/>
          <p:nvPr/>
        </p:nvSpPr>
        <p:spPr>
          <a:xfrm>
            <a:off x="11790233" y="6236088"/>
            <a:ext cx="605160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Vamos aplaudir a nossa dedicação coletiva!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Inspirando outras pessoas </a:t>
            </a:r>
            <a:b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</a:b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por meio do reconhecimento.</a:t>
            </a:r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351776"/>
            <a:ext cx="18288000" cy="10638776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663998" y="3809764"/>
            <a:ext cx="5499900" cy="1638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368300" algn="l" rtl="0">
              <a:lnSpc>
                <a:spcPts val="4415"/>
              </a:lnSpc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Cada associada deve se sentir valorizada e ouvida.</a:t>
            </a:r>
          </a:p>
          <a:p>
            <a:pPr algn="l" rtl="0">
              <a:lnSpc>
                <a:spcPts val="4415"/>
              </a:lnSpc>
            </a:pPr>
            <a:endParaRPr lang="pt-br" sz="2800" dirty="0">
              <a:solidFill>
                <a:srgbClr val="F5EFEB"/>
              </a:solidFill>
              <a:latin typeface="Effra 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754597" y="1971878"/>
            <a:ext cx="531870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/>
            <a:r>
              <a:rPr lang="pt-br" sz="54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Criando um </a:t>
            </a:r>
            <a:br>
              <a:rPr lang="pt-br" sz="54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</a:br>
            <a:r>
              <a:rPr lang="pt-br" sz="54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clube acolhedor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pic>
        <p:nvPicPr>
          <p:cNvPr id="5" name="Picture 2" descr="Celebrando as Mulheres: Inspirando Inclusão e Igualdade na International W | Pangea Organics">
            <a:extLst>
              <a:ext uri="{FF2B5EF4-FFF2-40B4-BE49-F238E27FC236}">
                <a16:creationId xmlns:a16="http://schemas.microsoft.com/office/drawing/2014/main" id="{F6423103-88C7-1362-9F37-4670B5253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3" r="8450"/>
          <a:stretch/>
        </p:blipFill>
        <p:spPr bwMode="auto">
          <a:xfrm>
            <a:off x="4864039" y="10"/>
            <a:ext cx="13423961" cy="10286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F2DB2A1C-ACF5-CD99-46C9-8A94A0BB6484}"/>
              </a:ext>
            </a:extLst>
          </p:cNvPr>
          <p:cNvGrpSpPr/>
          <p:nvPr/>
        </p:nvGrpSpPr>
        <p:grpSpPr>
          <a:xfrm>
            <a:off x="527709" y="332606"/>
            <a:ext cx="1521073" cy="973088"/>
            <a:chOff x="0" y="0"/>
            <a:chExt cx="2028098" cy="129745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E625F8-6CA1-ED2B-C160-D81CA061A748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E427E2-3BFB-AD7B-73DB-25DD886ECAF1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1DC729-AC02-DD89-6F72-E87E4119B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23F201CB-9DA7-F3D0-73BC-1AA4A27AED99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5803EB8-5774-E30E-28E0-758EF47F4F80}"/>
              </a:ext>
            </a:extLst>
          </p:cNvPr>
          <p:cNvSpPr txBox="1"/>
          <p:nvPr/>
        </p:nvSpPr>
        <p:spPr>
          <a:xfrm>
            <a:off x="1064398" y="4755734"/>
            <a:ext cx="7165201" cy="81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pt-br" sz="5578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TEXTO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EB4BDB5-6735-C352-7CFB-3E9D6C595AA0}"/>
              </a:ext>
            </a:extLst>
          </p:cNvPr>
          <p:cNvGrpSpPr/>
          <p:nvPr/>
        </p:nvGrpSpPr>
        <p:grpSpPr>
          <a:xfrm>
            <a:off x="1064399" y="5781421"/>
            <a:ext cx="7317601" cy="1940974"/>
            <a:chOff x="0" y="-76200"/>
            <a:chExt cx="9151484" cy="258796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9EDFCBC-251D-6A54-5F55-24BAE5D137F3}"/>
                </a:ext>
              </a:extLst>
            </p:cNvPr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B359E30-2661-215A-CDFC-0D47BFB651EA}"/>
                </a:ext>
              </a:extLst>
            </p:cNvPr>
            <p:cNvSpPr txBox="1"/>
            <p:nvPr/>
          </p:nvSpPr>
          <p:spPr>
            <a:xfrm>
              <a:off x="530656" y="-76200"/>
              <a:ext cx="8620828" cy="6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pt-br" sz="2639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TEXTO</a:t>
              </a:r>
              <a:endParaRPr lang="pt-br" sz="2800" b="1">
                <a:solidFill>
                  <a:srgbClr val="293374"/>
                </a:solidFill>
                <a:latin typeface="Effra 2"/>
              </a:endParaRPr>
            </a:p>
          </p:txBody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2CA06A76-2FE5-790E-99F8-42380501582A}"/>
              </a:ext>
            </a:extLst>
          </p:cNvPr>
          <p:cNvSpPr txBox="1"/>
          <p:nvPr/>
        </p:nvSpPr>
        <p:spPr>
          <a:xfrm>
            <a:off x="11375326" y="3414713"/>
            <a:ext cx="6232292" cy="3323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/>
            <a:r>
              <a:rPr lang="pt-br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Agindo juntas. </a:t>
            </a:r>
          </a:p>
          <a:p>
            <a:pPr marL="0" lvl="0" indent="0" algn="l" rtl="0"/>
            <a:r>
              <a:rPr lang="pt-BR" sz="72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 </a:t>
            </a:r>
            <a:endParaRPr lang="pt-br" sz="7200" dirty="0">
              <a:solidFill>
                <a:srgbClr val="F5EFEB"/>
              </a:solidFill>
              <a:latin typeface="Effra 1"/>
            </a:endParaRPr>
          </a:p>
          <a:p>
            <a:pPr marL="0" lvl="0" indent="0" algn="l" rtl="0"/>
            <a:endParaRPr lang="pt-br" sz="7200" dirty="0">
              <a:solidFill>
                <a:srgbClr val="F5EFEB"/>
              </a:solidFill>
              <a:latin typeface="Effra 1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AF713-B108-A5C3-983D-63AADAF27BCE}"/>
              </a:ext>
            </a:extLst>
          </p:cNvPr>
          <p:cNvSpPr txBox="1"/>
          <p:nvPr/>
        </p:nvSpPr>
        <p:spPr>
          <a:xfrm>
            <a:off x="11375326" y="4937600"/>
            <a:ext cx="6232291" cy="157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Ouça ativamente.</a:t>
            </a:r>
          </a:p>
          <a:p>
            <a:pPr marL="355600" indent="-355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Seja respeitosa.</a:t>
            </a:r>
          </a:p>
          <a:p>
            <a:pPr marL="355600" indent="-355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solidFill>
                  <a:schemeClr val="bg1"/>
                </a:solidFill>
                <a:effectLst/>
              </a:rPr>
              <a:t>Pronuncie-se.</a:t>
            </a:r>
          </a:p>
        </p:txBody>
      </p:sp>
      <p:pic>
        <p:nvPicPr>
          <p:cNvPr id="8" name="Picture 2" descr="Comemore o Mês da Diversidade - Dia Nacional">
            <a:extLst>
              <a:ext uri="{FF2B5EF4-FFF2-40B4-BE49-F238E27FC236}">
                <a16:creationId xmlns:a16="http://schemas.microsoft.com/office/drawing/2014/main" id="{93604EA1-1439-B94C-9928-074F8D69D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" r="1006" b="1"/>
          <a:stretch/>
        </p:blipFill>
        <p:spPr bwMode="auto">
          <a:xfrm>
            <a:off x="0" y="1637911"/>
            <a:ext cx="10310928" cy="731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6">
            <a:extLst>
              <a:ext uri="{FF2B5EF4-FFF2-40B4-BE49-F238E27FC236}">
                <a16:creationId xmlns:a16="http://schemas.microsoft.com/office/drawing/2014/main" id="{B65390CA-5ACF-2142-8D81-FAE40B33F3CA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14BF664-C6BB-8BC0-5BF5-9F5CEDA9F4FB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66E8FF74-5CCB-4455-9E14-4226E879E89D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982176424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C7DAB6-C06A-235B-90E6-FA916E686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tos de arquivos de um grupo de 1.660 mulheres levantando as mãos - Fotos de arquivos gratuitas e livres de direitos autorais da Dreamstime">
            <a:extLst>
              <a:ext uri="{FF2B5EF4-FFF2-40B4-BE49-F238E27FC236}">
                <a16:creationId xmlns:a16="http://schemas.microsoft.com/office/drawing/2014/main" id="{71DEB504-D6B3-6D2F-094A-8266EE73D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7" r="876" b="1"/>
          <a:stretch/>
        </p:blipFill>
        <p:spPr bwMode="auto">
          <a:xfrm>
            <a:off x="656302" y="1022128"/>
            <a:ext cx="9985819" cy="82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649224F-8ED1-07C7-C319-DDD280629062}"/>
              </a:ext>
            </a:extLst>
          </p:cNvPr>
          <p:cNvSpPr txBox="1"/>
          <p:nvPr/>
        </p:nvSpPr>
        <p:spPr>
          <a:xfrm>
            <a:off x="10832728" y="2997168"/>
            <a:ext cx="7455272" cy="4184167"/>
          </a:xfrm>
          <a:prstGeom prst="rect">
            <a:avLst/>
          </a:prstGeom>
        </p:spPr>
        <p:txBody>
          <a:bodyPr lIns="254000" tIns="254000" rIns="254000" bIns="254000" rtlCol="0" anchor="ctr"/>
          <a:lstStyle/>
          <a:p>
            <a:pPr algn="l" rtl="0">
              <a:lnSpc>
                <a:spcPts val="2879"/>
              </a:lnSpc>
            </a:pPr>
            <a:endParaRPr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85AD088-D9F9-B1B2-E29B-763AA00BE4C5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746254F-C9B0-E8EE-3B8E-45404FEDF3DC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1EA7E48-5BD6-0EF8-0383-46DF75B5219E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4">
            <a:extLst>
              <a:ext uri="{FF2B5EF4-FFF2-40B4-BE49-F238E27FC236}">
                <a16:creationId xmlns:a16="http://schemas.microsoft.com/office/drawing/2014/main" id="{79F3C1CF-BDD7-8F29-9942-EBDFD669E61D}"/>
              </a:ext>
            </a:extLst>
          </p:cNvPr>
          <p:cNvSpPr/>
          <p:nvPr/>
        </p:nvSpPr>
        <p:spPr>
          <a:xfrm>
            <a:off x="10128586" y="3291713"/>
            <a:ext cx="7612660" cy="6453131"/>
          </a:xfrm>
          <a:custGeom>
            <a:avLst/>
            <a:gdLst/>
            <a:ahLst/>
            <a:cxnLst/>
            <a:rect l="l" t="t" r="r" b="b"/>
            <a:pathLst>
              <a:path w="2326927" h="1851770">
                <a:moveTo>
                  <a:pt x="43814" y="0"/>
                </a:moveTo>
                <a:lnTo>
                  <a:pt x="2283113" y="0"/>
                </a:lnTo>
                <a:cubicBezTo>
                  <a:pt x="2294733" y="0"/>
                  <a:pt x="2305877" y="4616"/>
                  <a:pt x="2314094" y="12833"/>
                </a:cubicBezTo>
                <a:cubicBezTo>
                  <a:pt x="2322311" y="21049"/>
                  <a:pt x="2326927" y="32194"/>
                  <a:pt x="2326927" y="43814"/>
                </a:cubicBezTo>
                <a:lnTo>
                  <a:pt x="2326927" y="1807956"/>
                </a:lnTo>
                <a:cubicBezTo>
                  <a:pt x="2326927" y="1832153"/>
                  <a:pt x="2307311" y="1851770"/>
                  <a:pt x="2283113" y="1851770"/>
                </a:cubicBezTo>
                <a:lnTo>
                  <a:pt x="43814" y="1851770"/>
                </a:lnTo>
                <a:cubicBezTo>
                  <a:pt x="19616" y="1851770"/>
                  <a:pt x="0" y="1832153"/>
                  <a:pt x="0" y="1807956"/>
                </a:cubicBezTo>
                <a:lnTo>
                  <a:pt x="0" y="43814"/>
                </a:lnTo>
                <a:cubicBezTo>
                  <a:pt x="0" y="19616"/>
                  <a:pt x="19616" y="0"/>
                  <a:pt x="43814" y="0"/>
                </a:cubicBezTo>
                <a:close/>
              </a:path>
            </a:pathLst>
          </a:custGeom>
          <a:solidFill>
            <a:srgbClr val="F5EFEB"/>
          </a:solidFill>
        </p:spPr>
        <p:txBody>
          <a:bodyPr/>
          <a:lstStyle/>
          <a:p>
            <a:endParaRPr lang="pt-br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C66496F-247B-C2BF-DD94-B559E491565C}"/>
              </a:ext>
            </a:extLst>
          </p:cNvPr>
          <p:cNvSpPr txBox="1"/>
          <p:nvPr/>
        </p:nvSpPr>
        <p:spPr>
          <a:xfrm>
            <a:off x="11390329" y="3835018"/>
            <a:ext cx="5467172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000"/>
              </a:lnSpc>
            </a:pPr>
            <a:r>
              <a:rPr lang="pt-br" sz="6561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O nosso compromisso é importante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DA80C0-4668-0B83-5A39-7483D00DD0D9}"/>
              </a:ext>
            </a:extLst>
          </p:cNvPr>
          <p:cNvSpPr txBox="1"/>
          <p:nvPr/>
        </p:nvSpPr>
        <p:spPr>
          <a:xfrm>
            <a:off x="11320747" y="6667988"/>
            <a:ext cx="5369273" cy="286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pt-br" sz="3200" b="0" i="0" u="none" strike="noStrike" baseline="0" dirty="0">
                <a:effectLst/>
              </a:rPr>
              <a:t>Levante a mão quem </a:t>
            </a:r>
            <a:br>
              <a:rPr lang="pt-br" sz="3200" b="0" i="0" u="none" strike="noStrike" baseline="0" dirty="0">
                <a:effectLst/>
              </a:rPr>
            </a:br>
            <a:r>
              <a:rPr lang="pt-br" sz="3200" b="0" i="0" u="none" strike="noStrike" baseline="0" dirty="0">
                <a:effectLst/>
              </a:rPr>
              <a:t>se compromete com a:</a:t>
            </a:r>
          </a:p>
          <a:p>
            <a:pPr marL="742950" lvl="1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effectLst/>
              </a:rPr>
              <a:t>Escuta</a:t>
            </a:r>
          </a:p>
          <a:p>
            <a:pPr marL="742950" lvl="1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baseline="0" dirty="0"/>
              <a:t>G</a:t>
            </a:r>
            <a:r>
              <a:rPr lang="pt-br" sz="3200" b="0" i="0" u="none" strike="noStrike" baseline="0" dirty="0">
                <a:effectLst/>
              </a:rPr>
              <a:t>entileza</a:t>
            </a:r>
          </a:p>
          <a:p>
            <a:pPr marL="742950" lvl="1"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0" i="0" u="none" strike="noStrike" baseline="0" dirty="0">
                <a:effectLst/>
              </a:rPr>
              <a:t>Defender </a:t>
            </a:r>
            <a:r>
              <a:rPr lang="pt-br" sz="3200" b="0" i="0" u="none" strike="noStrike" baseline="0" dirty="0" err="1">
                <a:effectLst/>
              </a:rPr>
              <a:t>as</a:t>
            </a:r>
            <a:r>
              <a:rPr lang="pt-br" sz="3200" b="0" i="0" u="none" baseline="0" dirty="0" err="1"/>
              <a:t>outras</a:t>
            </a:r>
            <a:endParaRPr lang="pt-br" sz="3200" b="0" i="0" u="none" strike="noStrike" dirty="0">
              <a:effectLst/>
            </a:endParaRPr>
          </a:p>
          <a:p>
            <a:pPr lvl="0" algn="l" rtl="0">
              <a:lnSpc>
                <a:spcPct val="90000"/>
              </a:lnSpc>
              <a:spcAft>
                <a:spcPts val="600"/>
              </a:spcAft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21336695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3727" y="798435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0948906" cy="10705631"/>
            <a:chOff x="0" y="-206431"/>
            <a:chExt cx="3503255" cy="2697887"/>
          </a:xfrm>
        </p:grpSpPr>
        <p:sp>
          <p:nvSpPr>
            <p:cNvPr id="6" name="Freeform 6"/>
            <p:cNvSpPr/>
            <p:nvPr/>
          </p:nvSpPr>
          <p:spPr>
            <a:xfrm>
              <a:off x="0" y="-206431"/>
              <a:ext cx="3503255" cy="2642583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1870098" y="3245623"/>
            <a:ext cx="6164194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pt-br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Juntas podemos fazer a diferença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61786" y="3870774"/>
            <a:ext cx="6356117" cy="3095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6000"/>
              </a:lnSpc>
            </a:pPr>
            <a:r>
              <a:rPr lang="pt-br" sz="6000" b="0" i="0" u="none" baseline="0" dirty="0">
                <a:solidFill>
                  <a:srgbClr val="93C9D0"/>
                </a:solidFill>
                <a:latin typeface="Effra 1"/>
                <a:ea typeface="Effra 1"/>
                <a:cs typeface="Effra 1"/>
              </a:rPr>
              <a:t>(acesse “Elementos” &gt; fotos/vídeos e escolha a mídia para colocar aqui)</a:t>
            </a:r>
          </a:p>
        </p:txBody>
      </p:sp>
      <p:pic>
        <p:nvPicPr>
          <p:cNvPr id="18" name="Picture 2" descr="Início - Hope House Colorado">
            <a:extLst>
              <a:ext uri="{FF2B5EF4-FFF2-40B4-BE49-F238E27FC236}">
                <a16:creationId xmlns:a16="http://schemas.microsoft.com/office/drawing/2014/main" id="{A619ED5A-AF8B-7501-44F7-A0C615B9D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6" r="21962"/>
          <a:stretch/>
        </p:blipFill>
        <p:spPr bwMode="auto">
          <a:xfrm>
            <a:off x="7928012" y="1"/>
            <a:ext cx="10359984" cy="105797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6">
            <a:extLst>
              <a:ext uri="{FF2B5EF4-FFF2-40B4-BE49-F238E27FC236}">
                <a16:creationId xmlns:a16="http://schemas.microsoft.com/office/drawing/2014/main" id="{F194117E-F71D-A84F-6537-45798C590239}"/>
              </a:ext>
            </a:extLst>
          </p:cNvPr>
          <p:cNvGrpSpPr/>
          <p:nvPr/>
        </p:nvGrpSpPr>
        <p:grpSpPr>
          <a:xfrm>
            <a:off x="1109560" y="556633"/>
            <a:ext cx="1521073" cy="973088"/>
            <a:chOff x="0" y="0"/>
            <a:chExt cx="2028098" cy="129745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6C9D460-5875-CFB3-9620-684A2DF38AAB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6C6E97F6-98B7-BBA4-C03A-35E6DCBA7E3D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FE1E5-2428-A98B-162A-4A3E6A009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132BAE-4F60-C68F-AF05-2D2FF597D2A6}"/>
              </a:ext>
            </a:extLst>
          </p:cNvPr>
          <p:cNvGrpSpPr/>
          <p:nvPr/>
        </p:nvGrpSpPr>
        <p:grpSpPr>
          <a:xfrm>
            <a:off x="381" y="7949183"/>
            <a:ext cx="18288000" cy="1791128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62F51C-8B79-22D4-07FB-0F0795C32BFA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2F95338-ABB3-326F-AE81-0BFC50EE9B9C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F67AFAA-1DC1-7168-3F4E-DAE92B7F10FC}"/>
              </a:ext>
            </a:extLst>
          </p:cNvPr>
          <p:cNvGrpSpPr/>
          <p:nvPr/>
        </p:nvGrpSpPr>
        <p:grpSpPr>
          <a:xfrm>
            <a:off x="-1" y="-1"/>
            <a:ext cx="18457537" cy="10899063"/>
            <a:chOff x="-16768" y="-255177"/>
            <a:chExt cx="3520023" cy="27466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A276734-9F3C-2E7D-7CB4-785E0381DC94}"/>
                </a:ext>
              </a:extLst>
            </p:cNvPr>
            <p:cNvSpPr/>
            <p:nvPr/>
          </p:nvSpPr>
          <p:spPr>
            <a:xfrm>
              <a:off x="-16768" y="-255177"/>
              <a:ext cx="3503255" cy="2642583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E8D9DBB-FD6F-5177-18B8-45C0FB8BEFB1}"/>
                </a:ext>
              </a:extLst>
            </p:cNvPr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A14D6731-3A1F-CF73-07A2-341D33014AD7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2" name="Group 6">
            <a:extLst>
              <a:ext uri="{FF2B5EF4-FFF2-40B4-BE49-F238E27FC236}">
                <a16:creationId xmlns:a16="http://schemas.microsoft.com/office/drawing/2014/main" id="{97BFB0B4-FC5E-7361-C464-ECF2372D9FE7}"/>
              </a:ext>
            </a:extLst>
          </p:cNvPr>
          <p:cNvGrpSpPr/>
          <p:nvPr/>
        </p:nvGrpSpPr>
        <p:grpSpPr>
          <a:xfrm>
            <a:off x="1109560" y="556633"/>
            <a:ext cx="1521073" cy="973088"/>
            <a:chOff x="0" y="0"/>
            <a:chExt cx="2028098" cy="129745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E7C07CD-9BC5-CB5C-15B3-C5070E2EA1A4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740048FF-CA0E-8D2A-8C99-673D111EC087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1" name="Picture 10" descr="A screenshot of a web page&#10;&#10;AI-generated content may be incorrect.">
            <a:extLst>
              <a:ext uri="{FF2B5EF4-FFF2-40B4-BE49-F238E27FC236}">
                <a16:creationId xmlns:a16="http://schemas.microsoft.com/office/drawing/2014/main" id="{17A212E4-DCC5-46AC-B74A-01AD44D3DC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572" y="556633"/>
            <a:ext cx="12394313" cy="957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20215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1438</Words>
  <Application>Microsoft Macintosh PowerPoint</Application>
  <PresentationFormat>Custom</PresentationFormat>
  <Paragraphs>138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Nunito</vt:lpstr>
      <vt:lpstr>Calibri</vt:lpstr>
      <vt:lpstr>Effra 2</vt:lpstr>
      <vt:lpstr>Segoe UI</vt:lpstr>
      <vt:lpstr>Effra 1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cp:lastModifiedBy>Zoe Wainer</cp:lastModifiedBy>
  <cp:revision>3</cp:revision>
  <dcterms:created xsi:type="dcterms:W3CDTF">2006-08-16T00:00:00Z</dcterms:created>
  <dcterms:modified xsi:type="dcterms:W3CDTF">2025-03-10T13:57:32Z</dcterms:modified>
  <dc:identifier>DAF4xHWVG_U</dc:identifier>
</cp:coreProperties>
</file>