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sldIdLst>
    <p:sldId id="256" r:id="rId2"/>
    <p:sldId id="259" r:id="rId3"/>
    <p:sldId id="261" r:id="rId4"/>
    <p:sldId id="265" r:id="rId5"/>
    <p:sldId id="262" r:id="rId6"/>
    <p:sldId id="268" r:id="rId7"/>
    <p:sldId id="260" r:id="rId8"/>
    <p:sldId id="269" r:id="rId9"/>
    <p:sldId id="270" r:id="rId10"/>
    <p:sldId id="271" r:id="rId11"/>
    <p:sldId id="257" r:id="rId12"/>
    <p:sldId id="272" r:id="rId13"/>
  </p:sldIdLst>
  <p:sldSz cx="18288000" cy="10287000"/>
  <p:notesSz cx="6858000" cy="9144000"/>
  <p:embeddedFontLst>
    <p:embeddedFont>
      <p:font typeface="Effra 1" panose="020B0803020203020204" pitchFamily="34" charset="77"/>
      <p:regular r:id="rId15"/>
      <p:bold r:id="rId16"/>
    </p:embeddedFont>
    <p:embeddedFont>
      <p:font typeface="Effra 2" panose="020B0603020203020204" pitchFamily="34" charset="77"/>
      <p:regular r:id="rId17"/>
    </p:embeddedFont>
    <p:embeddedFont>
      <p:font typeface="Nunito" pitchFamily="2" charset="77"/>
      <p:regular r:id="rId18"/>
      <p:bold r:id="rId19"/>
      <p:italic r:id="rId20"/>
      <p:boldItalic r:id="rId21"/>
    </p:embeddedFont>
    <p:embeddedFont>
      <p:font typeface="Segoe UI" panose="020B0502040204020203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3374"/>
    <a:srgbClr val="CECC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352463-FBF7-FD41-BAE9-98BDD4EE2AA2}" v="3" dt="2025-02-28T15:26:01.159"/>
    <p1510:client id="{EAA2C5E1-8208-48B7-B8D0-68EC483CFB7A}" v="1" dt="2025-02-28T20:11:18.6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4315" autoAdjust="0"/>
  </p:normalViewPr>
  <p:slideViewPr>
    <p:cSldViewPr snapToGrid="0">
      <p:cViewPr varScale="1">
        <p:scale>
          <a:sx n="70" d="100"/>
          <a:sy n="70" d="100"/>
        </p:scale>
        <p:origin x="1384" y="2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163" y="-12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58DF2D-7F92-2A4E-B13A-DA9D502057DA}" type="datetimeFigureOut">
              <a:rPr lang="en-US" smtClean="0"/>
              <a:t>3/10/25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1108A7-A47F-CD43-94C8-4F2460747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798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/>
            <a:r>
              <a:rPr lang="x-es-XL" sz="1800" b="0" i="0" u="none" baseline="0">
                <a:solidFill>
                  <a:srgbClr val="434343"/>
                </a:solidFill>
                <a:effectLst/>
                <a:latin typeface="Nunito" pitchFamily="2" charset="77"/>
                <a:ea typeface="Nunito" pitchFamily="2" charset="77"/>
                <a:cs typeface="Nunito" pitchFamily="2" charset="77"/>
              </a:rPr>
              <a:t>   </a:t>
            </a:r>
            <a:endParaRPr lang="x-es-XL" sz="2800" b="0" i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1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282638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endParaRPr lang="x-es-XL" sz="1800" b="0" i="0" u="none" strike="noStrike">
              <a:solidFill>
                <a:srgbClr val="434343"/>
              </a:solidFill>
              <a:effectLst/>
              <a:latin typeface="Nunito"/>
            </a:endParaRPr>
          </a:p>
          <a:p>
            <a:pPr algn="l" rtl="0"/>
            <a:r>
              <a:rPr lang="x-es-XL" b="0" i="0" u="none" baseline="0"/>
              <a:t>¡Hola, mis queridas Soroptimistas! </a:t>
            </a:r>
          </a:p>
          <a:p>
            <a:pPr algn="l" rtl="0"/>
            <a:r>
              <a:rPr lang="x-es-XL" b="0" i="0" u="none" baseline="0"/>
              <a:t> </a:t>
            </a:r>
            <a:endParaRPr lang="x-es-XL">
              <a:ea typeface="Calibri"/>
              <a:cs typeface="Calibri"/>
            </a:endParaRPr>
          </a:p>
          <a:p>
            <a:pPr algn="l" rtl="0"/>
            <a:r>
              <a:rPr lang="x-es-XL" b="0" i="0" u="none" baseline="0"/>
              <a:t>Gracias a todas por reunirse aquí hoy. Es un verdadero honor estar frente a ustedes para abordar tres acciones esenciales que pueden transformar nuestra comunidad y empoderar a mujeres y niñas: abrazar el cambio, celebrar el éxito y crear una experiencia inclusiva en el club. </a:t>
            </a:r>
            <a:endParaRPr lang="x-es-XL">
              <a:ea typeface="Calibri"/>
              <a:cs typeface="Calibri"/>
            </a:endParaRPr>
          </a:p>
          <a:p>
            <a:pPr algn="l" rtl="0"/>
            <a:br>
              <a:rPr lang="x-es-XL">
                <a:cs typeface="+mn-lt"/>
              </a:rPr>
            </a:br>
            <a:br>
              <a:rPr lang="x-es-XL">
                <a:cs typeface="+mn-lt"/>
              </a:rPr>
            </a:br>
            <a:endParaRPr lang="x-es-XL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2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2364724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x-es-XL" b="0" i="1" u="none" baseline="0">
                <a:solidFill>
                  <a:srgbClr val="434343"/>
                </a:solidFill>
              </a:rPr>
              <a:t>Para empezar, ¿cuántas de ustedes creen que aceptar el cambio es importante para crecer?</a:t>
            </a:r>
            <a:r>
              <a:rPr lang="x-es-XL" b="0" i="0" u="none" baseline="0">
                <a:solidFill>
                  <a:srgbClr val="434343"/>
                </a:solidFill>
              </a:rPr>
              <a:t> ¡Levanten la mano!</a:t>
            </a:r>
            <a:endParaRPr lang="x-es-XL"/>
          </a:p>
          <a:p>
            <a:pPr algn="l" rtl="0"/>
            <a:r>
              <a:rPr lang="x-es-XL" b="0" i="0" u="none" baseline="0">
                <a:solidFill>
                  <a:srgbClr val="434343"/>
                </a:solidFill>
              </a:rPr>
              <a:t> </a:t>
            </a:r>
            <a:endParaRPr lang="x-es-XL"/>
          </a:p>
          <a:p>
            <a:pPr algn="l" rtl="0"/>
            <a:r>
              <a:rPr lang="x-es-XL" b="0" i="0" u="none" baseline="0">
                <a:solidFill>
                  <a:srgbClr val="434343"/>
                </a:solidFill>
              </a:rPr>
              <a:t>[Pausa para la respuesta]</a:t>
            </a:r>
            <a:endParaRPr lang="x-es-XL"/>
          </a:p>
          <a:p>
            <a:pPr algn="l" rtl="0"/>
            <a:r>
              <a:rPr lang="x-es-XL" b="0" i="0" u="none" baseline="0">
                <a:solidFill>
                  <a:srgbClr val="434343"/>
                </a:solidFill>
              </a:rPr>
              <a:t> </a:t>
            </a:r>
            <a:endParaRPr lang="x-es-XL"/>
          </a:p>
          <a:p>
            <a:pPr algn="l" rtl="0"/>
            <a:r>
              <a:rPr lang="x-es-XL" b="0" i="0" u="none" baseline="0">
                <a:solidFill>
                  <a:srgbClr val="434343"/>
                </a:solidFill>
              </a:rPr>
              <a:t>¡Excelente! Mi trayectoria como miembro de la Junta me ha revelado lo poderoso que puede ser abrazar el cambio. En un mundo donde aún existen barreras para mujeres y niñas, nuestra junta global reúne voces y opiniones diversas. Esta diversidad fomenta una cultura que no solo da la bienvenida al cambio, sino también mejora nuestra visión estratégica.</a:t>
            </a:r>
            <a:endParaRPr lang="x-es-XL"/>
          </a:p>
          <a:p>
            <a:pPr algn="l" rtl="0"/>
            <a:endParaRPr lang="x-es-XL" sz="1800" b="0" i="0">
              <a:solidFill>
                <a:srgbClr val="434343"/>
              </a:solidFill>
              <a:effectLst/>
              <a:latin typeface="Nunito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3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5950842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x-es-XL" b="0" i="0" u="none" baseline="0">
                <a:solidFill>
                  <a:srgbClr val="434343"/>
                </a:solidFill>
              </a:rPr>
              <a:t>Ahora bien, seamos sinceras: el cambio puede ser desalentador, ¿verdad? Nos desafía y nos empuja más allá de nuestras zonas de confort. Sin embargo, también abre las puertas a oportunidades nuevas para crecer. Mientras nos esmeramos en empoderar a más mujeres y niñas, debemos aceptar el cambio con entusiasmo. Esto significa adaptar nuestros programas, políticas e incluso nuestra forma de trabajar para satisfacer las necesidades cambiantes de nuestra organización.</a:t>
            </a:r>
            <a:endParaRPr lang="x-es-XL"/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endParaRPr lang="x-es-XL" sz="1800">
              <a:solidFill>
                <a:srgbClr val="434343"/>
              </a:solidFill>
              <a:latin typeface="Nunito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4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13312632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Pensemos en los rápidos avances tecnológicos, los cambios en nuestro escenario económico y los desafíos diversos que enfrentan mujeres y niñas hoy en día. Al estar abiertas al cambio, podemos promover la innovación en nuestras iniciativas y enfocarnos en la importancia y la eficacia de nuestra misión.</a:t>
            </a:r>
          </a:p>
          <a:p>
            <a:endParaRPr lang="x-es-XL"/>
          </a:p>
          <a:p>
            <a:pPr algn="l" rtl="0"/>
            <a:r>
              <a:rPr lang="x-es-XL" b="0" i="0" u="none" baseline="0"/>
              <a:t>¡Entonces, abordemos el cambio no con temor, sino con entusiasmo!</a:t>
            </a:r>
            <a:endParaRPr lang="x-es-XL">
              <a:ea typeface="Calibri"/>
              <a:cs typeface="Calibri"/>
            </a:endParaRPr>
          </a:p>
          <a:p>
            <a:endParaRPr lang="x-es-XL"/>
          </a:p>
          <a:p>
            <a:pPr algn="l" rtl="0"/>
            <a:r>
              <a:rPr lang="x-es-XL" b="1" i="0" u="none" baseline="0"/>
              <a:t>[OPCIONAL: Compartir un ejemplo de cómo una experiencia personal con Soroptimist o el club creó nuevas oportunidades]</a:t>
            </a:r>
            <a:endParaRPr lang="x-es-XL"/>
          </a:p>
          <a:p>
            <a:pPr algn="l" rtl="0"/>
            <a:r>
              <a:rPr lang="x-es-XL" b="0" i="0" u="none" baseline="0"/>
              <a:t> </a:t>
            </a:r>
            <a:endParaRPr lang="x-es-XL">
              <a:ea typeface="Calibri"/>
              <a:cs typeface="Calibri"/>
            </a:endParaRPr>
          </a:p>
          <a:p>
            <a:endParaRPr lang="x-es-XL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5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29407853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Mientras aceptamos el cambio, es igual de importante que celebremos nuestros éxitos, tantos los grandes como los pequeños. Cada logro supone un importante paso adelante y refleja el duro trabajo y la dedicación de nuestras miembros.</a:t>
            </a:r>
          </a:p>
          <a:p>
            <a:pPr algn="l" rtl="0"/>
            <a:r>
              <a:rPr lang="x-es-XL" b="0" i="0" u="none" baseline="0"/>
              <a:t> </a:t>
            </a:r>
            <a:endParaRPr lang="x-es-XL">
              <a:ea typeface="Calibri"/>
              <a:cs typeface="Calibri"/>
            </a:endParaRPr>
          </a:p>
          <a:p>
            <a:pPr algn="l" rtl="0"/>
            <a:r>
              <a:rPr lang="x-es-XL" b="0" i="0" u="none" baseline="0"/>
              <a:t>Y hoy, ¡tenemos muchas razones para celebrar! En el último año fiscal, apoyamos con orgullo a casi 26.000 mujeres y niñas por medio de nuestros Programas de Sueños, y logramos otorgar más de 3 millones de dólares en premios.</a:t>
            </a:r>
          </a:p>
          <a:p>
            <a:pPr algn="l" rtl="0"/>
            <a:r>
              <a:rPr lang="x-es-XL" b="0" i="0" u="none" baseline="0"/>
              <a:t> </a:t>
            </a:r>
            <a:endParaRPr lang="x-es-XL">
              <a:ea typeface="Calibri"/>
              <a:cs typeface="Calibri"/>
            </a:endParaRPr>
          </a:p>
          <a:p>
            <a:pPr algn="l" rtl="0"/>
            <a:r>
              <a:rPr lang="x-es-XL" b="0" i="0" u="none" baseline="0"/>
              <a:t>¡Pero eso no es todo! También dimos la bienvenida a nuestra comunidad a más de 750 nuevas miembros ¡y alcanzamos juntas la asombrosa cifra de 40.000 horas de voluntariado!</a:t>
            </a:r>
          </a:p>
          <a:p>
            <a:pPr algn="l" rtl="0"/>
            <a:r>
              <a:rPr lang="x-es-XL" b="1" i="0" u="none" baseline="0"/>
              <a:t>[OPCIONAL: Compartir una victoria o éxito personal del club]</a:t>
            </a:r>
            <a:endParaRPr lang="x-es-XL"/>
          </a:p>
          <a:p>
            <a:endParaRPr lang="x-es-XL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6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16575430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Estos logros realzan nuestra dedicación e impacto colectivos. Por eso, dediquemos un momento a reconocer los pasos que hemos dado juntas.</a:t>
            </a:r>
          </a:p>
          <a:p>
            <a:pPr algn="l" rtl="0"/>
            <a:r>
              <a:rPr lang="x-es-XL" b="0" i="0" u="none" baseline="0"/>
              <a:t> </a:t>
            </a:r>
            <a:endParaRPr lang="x-es-XL">
              <a:ea typeface="Calibri"/>
              <a:cs typeface="Calibri"/>
            </a:endParaRPr>
          </a:p>
          <a:p>
            <a:pPr algn="l" rtl="0"/>
            <a:r>
              <a:rPr lang="x-es-XL" b="0" i="1" u="none" baseline="0"/>
              <a:t>¡Un aplauso por nuestros esfuerzos!</a:t>
            </a:r>
            <a:endParaRPr lang="x-es-XL"/>
          </a:p>
          <a:p>
            <a:pPr algn="l" rtl="0"/>
            <a:r>
              <a:rPr lang="x-es-XL" b="0" i="0" u="none" baseline="0"/>
              <a:t> </a:t>
            </a:r>
            <a:endParaRPr lang="x-es-XL"/>
          </a:p>
          <a:p>
            <a:pPr algn="l" rtl="0"/>
            <a:r>
              <a:rPr lang="x-es-XL" b="1" i="0" u="none" baseline="0"/>
              <a:t>[Pausa para el aplauso]</a:t>
            </a:r>
            <a:endParaRPr lang="x-es-XL"/>
          </a:p>
          <a:p>
            <a:pPr algn="l" rtl="0"/>
            <a:r>
              <a:rPr lang="x-es-XL" b="0" i="0" u="none" baseline="0"/>
              <a:t> </a:t>
            </a:r>
            <a:endParaRPr lang="x-es-XL">
              <a:ea typeface="Calibri"/>
              <a:cs typeface="Calibri"/>
            </a:endParaRPr>
          </a:p>
          <a:p>
            <a:pPr algn="l" rtl="0"/>
            <a:r>
              <a:rPr lang="x-es-XL" b="0" i="0" u="none" baseline="0"/>
              <a:t>¡Muchas gracias! ¡Su trabajo y compromiso hacen posible nuestra misión!</a:t>
            </a:r>
            <a:endParaRPr lang="x-es-XL">
              <a:ea typeface="Calibri"/>
              <a:cs typeface="Calibri"/>
            </a:endParaRPr>
          </a:p>
          <a:p>
            <a:endParaRPr lang="x-es-XL"/>
          </a:p>
          <a:p>
            <a:pPr algn="l" rtl="0"/>
            <a:r>
              <a:rPr lang="x-es-XL" b="0" i="0" u="none" baseline="0"/>
              <a:t>Celebrar estos hitos fomenta una cultura de positividad y motivación. Cuando reconocemos nuestros éxitos, inspiramos a otras personas a esmerarse por alcanzar sus metas. Ya sea el éxito de un taller, de un acuerdo de tutoría o de un premio económico, toda victoria merece ser reconocida. Compartamos nuestras historias para elevarnos el espíritu, para crear un efecto dominó de empoderamiento que se extienda más allá de nuestro club.</a:t>
            </a:r>
            <a:endParaRPr lang="x-es-XL">
              <a:ea typeface="Calibri"/>
              <a:cs typeface="Calibri"/>
            </a:endParaRPr>
          </a:p>
          <a:p>
            <a:endParaRPr lang="x-es-XL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7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0768916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3AB22-AD08-7200-5CA5-5D8B5477E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A144C9-85E2-AC18-08CC-DDBF583B4F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64D065-8838-A157-9B13-38A72D10E3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Por último, y tal vez más importante, debemos comprometernos a crear una experiencia inclusiva en el club. Un entorno inclusivo es aquel donde cada miembro se siente valorada, escuchada y empoderada para contribuir. </a:t>
            </a:r>
          </a:p>
          <a:p>
            <a:pPr algn="l" rtl="0"/>
            <a:r>
              <a:rPr lang="x-es-XL" b="0" i="0" u="none" baseline="0"/>
              <a:t> </a:t>
            </a:r>
            <a:endParaRPr lang="x-es-XL">
              <a:ea typeface="Calibri"/>
              <a:cs typeface="Calibri"/>
            </a:endParaRPr>
          </a:p>
          <a:p>
            <a:pPr algn="l" rtl="0"/>
            <a:r>
              <a:rPr lang="x-es-XL" b="0" i="1" u="none" baseline="0"/>
              <a:t>Les hago una pregunta.</a:t>
            </a:r>
            <a:r>
              <a:rPr lang="x-es-XL" b="0" i="0" u="none" baseline="0"/>
              <a:t> </a:t>
            </a:r>
            <a:r>
              <a:rPr lang="x-es-XL" b="0" i="1" u="none" baseline="0"/>
              <a:t>¿Cuántas de ustedes creen que todas las personas deben sentirse bienvenidas en nuestros clubes?</a:t>
            </a:r>
            <a:r>
              <a:rPr lang="x-es-XL" b="0" i="0" u="none" baseline="0"/>
              <a:t> ¡Levanten la mano!</a:t>
            </a:r>
          </a:p>
          <a:p>
            <a:pPr algn="l" rtl="0"/>
            <a:r>
              <a:rPr lang="x-es-XL" b="0" i="0" u="none" baseline="0"/>
              <a:t> </a:t>
            </a:r>
            <a:endParaRPr lang="x-es-XL">
              <a:ea typeface="Calibri"/>
              <a:cs typeface="Calibri"/>
            </a:endParaRPr>
          </a:p>
          <a:p>
            <a:pPr algn="l" rtl="0"/>
            <a:r>
              <a:rPr lang="x-es-XL" b="1" i="0" u="none" baseline="0"/>
              <a:t>[Pausa para la respuesta]</a:t>
            </a:r>
            <a:endParaRPr lang="x-es-XL"/>
          </a:p>
          <a:p>
            <a:pPr algn="l" rtl="0"/>
            <a:r>
              <a:rPr lang="x-es-XL" b="0" i="0" u="none" baseline="0"/>
              <a:t> </a:t>
            </a:r>
            <a:endParaRPr lang="x-es-XL">
              <a:ea typeface="Calibri"/>
              <a:cs typeface="Calibri"/>
            </a:endParaRPr>
          </a:p>
          <a:p>
            <a:pPr algn="l" rtl="0"/>
            <a:r>
              <a:rPr lang="x-es-XL" b="0" i="0" u="none" baseline="0"/>
              <a:t>¡Excelente! Es maravilloso ver tantas manos levantadas. Ahora, profundicemos un poco más.</a:t>
            </a:r>
            <a:endParaRPr lang="x-es-XL">
              <a:ea typeface="Calibri"/>
              <a:cs typeface="Calibri"/>
            </a:endParaRPr>
          </a:p>
          <a:p>
            <a:pPr algn="l" rtl="0"/>
            <a:r>
              <a:rPr lang="x-es-XL" b="0" i="0" u="none" baseline="0"/>
              <a:t> </a:t>
            </a:r>
            <a:endParaRPr lang="x-es-XL">
              <a:ea typeface="Calibri"/>
              <a:cs typeface="Calibri"/>
            </a:endParaRPr>
          </a:p>
          <a:p>
            <a:pPr algn="l" rtl="0"/>
            <a:r>
              <a:rPr lang="x-es-XL" b="0" i="0" u="none" baseline="0"/>
              <a:t>Inclusión significa crear un entorno donde todas las personas se sientan valoradas y respetadas, independientemente de sus creencias, ideas u orígenes. Cuando fomentamos la inclusión, no solo mejoramos la cultura de nuestro club, sino que también alentamos perspectivas de diversidad que pueden generar ideas más innovadoras.</a:t>
            </a:r>
            <a:endParaRPr lang="x-es-XL">
              <a:ea typeface="Calibri"/>
              <a:cs typeface="Calibri"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endParaRPr lang="x-es-XL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E233D3-411A-D364-4504-BCD12F91C3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8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6497841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AE31E-8818-7943-82C2-12C1481DE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12B64E-A08F-0484-3C21-4A476CFB9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6E3148-D830-8F25-5644-64BA126849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x-es-XL" b="0" i="1" u="none" baseline="0" dirty="0"/>
              <a:t>Ahora bien, ¿cuántas de ustedes se sintieron alguna vez excluidas o presenciaron cómo se trataba injustamente a alguien en un club? </a:t>
            </a:r>
            <a:r>
              <a:rPr lang="x-es-XL" b="0" i="0" u="none" baseline="0" dirty="0"/>
              <a:t>Levanten la mano.</a:t>
            </a:r>
          </a:p>
          <a:p>
            <a:pPr algn="l" rtl="0"/>
            <a:r>
              <a:rPr lang="x-es-XL" b="0" i="0" u="none" baseline="0" dirty="0"/>
              <a:t> </a:t>
            </a:r>
            <a:endParaRPr lang="x-es-XL" dirty="0">
              <a:ea typeface="Calibri"/>
              <a:cs typeface="Calibri"/>
            </a:endParaRPr>
          </a:p>
          <a:p>
            <a:pPr algn="l" rtl="0"/>
            <a:r>
              <a:rPr lang="x-es-XL" b="1" i="0" u="none" baseline="0" dirty="0"/>
              <a:t>[Pausa para la respuesta]</a:t>
            </a:r>
            <a:endParaRPr lang="x-es-XL" dirty="0"/>
          </a:p>
          <a:p>
            <a:pPr algn="l" rtl="0"/>
            <a:r>
              <a:rPr lang="x-es-XL" b="0" i="0" u="none" baseline="0" dirty="0"/>
              <a:t> </a:t>
            </a:r>
            <a:endParaRPr lang="x-es-XL" dirty="0">
              <a:ea typeface="Calibri"/>
              <a:cs typeface="Calibri"/>
            </a:endParaRPr>
          </a:p>
          <a:p>
            <a:pPr algn="l" rtl="0"/>
            <a:r>
              <a:rPr lang="x-es-XL" b="0" i="0" u="none" baseline="0" dirty="0"/>
              <a:t>Gracias por su sinceridad. Es fundamental que reconozcamos estas experiencias: nos recuerdan que nuestras acciones importan.</a:t>
            </a:r>
            <a:endParaRPr lang="x-es-XL" dirty="0">
              <a:ea typeface="Calibri"/>
              <a:cs typeface="Calibri"/>
            </a:endParaRPr>
          </a:p>
          <a:p>
            <a:pPr algn="l" rtl="0"/>
            <a:r>
              <a:rPr lang="x-es-XL" b="0" i="0" u="none" baseline="0" dirty="0"/>
              <a:t> </a:t>
            </a:r>
            <a:endParaRPr lang="x-es-XL" dirty="0">
              <a:ea typeface="Calibri"/>
              <a:cs typeface="Calibri"/>
            </a:endParaRPr>
          </a:p>
          <a:p>
            <a:pPr algn="l" rtl="0"/>
            <a:r>
              <a:rPr lang="x-es-XL" b="0" i="0" u="none" baseline="0" dirty="0"/>
              <a:t>La inclusión no es solo una meta; es una práctica. Como Soroptimistas, debemos cultivar una cultura en la que todas las personas se sientan seguras y alentadas a compartir sus ideas. Al hacerlo, creamos un tejido valioso de experiencias que realzan nuestra sabiduría y eficacia colectivas.</a:t>
            </a:r>
            <a:endParaRPr lang="x-es-XL" dirty="0">
              <a:ea typeface="Calibri"/>
              <a:cs typeface="Calibri"/>
            </a:endParaRPr>
          </a:p>
          <a:p>
            <a:endParaRPr lang="x-es-XL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B82A20-E36E-F62B-48BD-98ACBD225A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9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26921253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D3748-9C4F-5028-F882-5BC72905F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A84F10-B7E4-18DB-3CC4-8C312899DA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22EF5E-3E4D-4A6E-6A5E-33EB6DC9D4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x-es-XL" b="0" i="0" u="none" baseline="0" dirty="0">
                <a:solidFill>
                  <a:srgbClr val="434343"/>
                </a:solidFill>
              </a:rPr>
              <a:t>Entonces, ¿qué podemos hacer? Las animo a emprender tres acciones sencillas:</a:t>
            </a:r>
            <a:endParaRPr lang="x-es-XL" dirty="0"/>
          </a:p>
          <a:p>
            <a:pPr algn="l" rtl="0"/>
            <a:r>
              <a:rPr lang="x-es-XL" b="0" i="0" u="none" baseline="0" dirty="0">
                <a:solidFill>
                  <a:srgbClr val="434343"/>
                </a:solidFill>
              </a:rPr>
              <a:t> </a:t>
            </a:r>
            <a:endParaRPr lang="x-es-XL" dirty="0"/>
          </a:p>
          <a:p>
            <a:pPr algn="l" rtl="0"/>
            <a:r>
              <a:rPr lang="x-es-XL" b="0" i="0" u="none" baseline="0" dirty="0">
                <a:solidFill>
                  <a:srgbClr val="434343"/>
                </a:solidFill>
              </a:rPr>
              <a:t>La primera es escuchar atentamente.</a:t>
            </a:r>
            <a:r>
              <a:rPr lang="nl-BE" b="0" i="0" u="none" baseline="0" dirty="0">
                <a:solidFill>
                  <a:srgbClr val="434343"/>
                </a:solidFill>
              </a:rPr>
              <a:t> </a:t>
            </a:r>
            <a:r>
              <a:rPr lang="x-es-XL" b="0" i="0" u="none" baseline="0" dirty="0">
                <a:solidFill>
                  <a:srgbClr val="434343"/>
                </a:solidFill>
              </a:rPr>
              <a:t>Cuando alguien habla, pongan toda su atención. </a:t>
            </a:r>
            <a:r>
              <a:rPr lang="x-es-XL" b="0" i="1" u="none" baseline="0" dirty="0">
                <a:solidFill>
                  <a:srgbClr val="434343"/>
                </a:solidFill>
              </a:rPr>
              <a:t>Ahora bien, ¿cuántas de ustedes se comprometen a escuchar realmente a los demás?</a:t>
            </a:r>
            <a:r>
              <a:rPr lang="x-es-XL" b="0" i="0" u="none" baseline="0" dirty="0">
                <a:solidFill>
                  <a:srgbClr val="434343"/>
                </a:solidFill>
              </a:rPr>
              <a:t> ¡Levanten la mano!</a:t>
            </a:r>
            <a:endParaRPr lang="x-es-XL" dirty="0"/>
          </a:p>
          <a:p>
            <a:pPr algn="l" rtl="0"/>
            <a:r>
              <a:rPr lang="x-es-XL" b="0" i="0" u="none" baseline="0" dirty="0">
                <a:solidFill>
                  <a:srgbClr val="434343"/>
                </a:solidFill>
              </a:rPr>
              <a:t> </a:t>
            </a:r>
            <a:endParaRPr lang="x-es-XL" dirty="0"/>
          </a:p>
          <a:p>
            <a:pPr algn="l" rtl="0"/>
            <a:r>
              <a:rPr lang="x-es-XL" b="1" i="0" u="none" baseline="0" dirty="0">
                <a:solidFill>
                  <a:srgbClr val="434343"/>
                </a:solidFill>
              </a:rPr>
              <a:t>[Pausa para la respuesta]</a:t>
            </a:r>
            <a:endParaRPr lang="x-es-XL" dirty="0"/>
          </a:p>
          <a:p>
            <a:pPr algn="l" rtl="0"/>
            <a:r>
              <a:rPr lang="x-es-XL" b="0" i="0" u="none" baseline="0" dirty="0">
                <a:solidFill>
                  <a:srgbClr val="434343"/>
                </a:solidFill>
              </a:rPr>
              <a:t> </a:t>
            </a:r>
            <a:endParaRPr lang="x-es-XL" dirty="0"/>
          </a:p>
          <a:p>
            <a:pPr algn="l" rtl="0"/>
            <a:r>
              <a:rPr lang="x-es-XL" b="0" i="0" u="none" baseline="0" dirty="0">
                <a:solidFill>
                  <a:srgbClr val="434343"/>
                </a:solidFill>
              </a:rPr>
              <a:t>¡Excelente!</a:t>
            </a:r>
            <a:endParaRPr lang="x-es-XL" dirty="0"/>
          </a:p>
          <a:p>
            <a:pPr algn="l" rtl="0"/>
            <a:r>
              <a:rPr lang="x-es-XL" b="0" i="0" u="none" baseline="0" dirty="0">
                <a:solidFill>
                  <a:srgbClr val="434343"/>
                </a:solidFill>
              </a:rPr>
              <a:t> </a:t>
            </a:r>
            <a:endParaRPr lang="x-es-XL" dirty="0"/>
          </a:p>
          <a:p>
            <a:pPr algn="l" rtl="0"/>
            <a:r>
              <a:rPr lang="x-es-XL" b="0" i="0" u="none" baseline="0" dirty="0">
                <a:solidFill>
                  <a:srgbClr val="434343"/>
                </a:solidFill>
              </a:rPr>
              <a:t>La segunda es ser respetuosas. No importan nuestras diferencias, tratémonos con amabilidad. </a:t>
            </a:r>
            <a:r>
              <a:rPr lang="x-es-XL" b="0" i="1" u="none" baseline="0" dirty="0">
                <a:solidFill>
                  <a:srgbClr val="434343"/>
                </a:solidFill>
              </a:rPr>
              <a:t>¡Levanten la mano las que crean que la cortesía es fundamental!</a:t>
            </a:r>
            <a:endParaRPr lang="x-es-XL" dirty="0"/>
          </a:p>
          <a:p>
            <a:pPr algn="l" rtl="0"/>
            <a:r>
              <a:rPr lang="x-es-XL" b="0" i="0" u="none" baseline="0" dirty="0">
                <a:solidFill>
                  <a:srgbClr val="434343"/>
                </a:solidFill>
              </a:rPr>
              <a:t> </a:t>
            </a:r>
            <a:endParaRPr lang="x-es-XL" dirty="0"/>
          </a:p>
          <a:p>
            <a:pPr algn="l" rtl="0"/>
            <a:r>
              <a:rPr lang="x-es-XL" b="1" i="0" u="none" baseline="0" dirty="0">
                <a:solidFill>
                  <a:srgbClr val="434343"/>
                </a:solidFill>
              </a:rPr>
              <a:t>[Pausa para la respuesta]</a:t>
            </a:r>
            <a:endParaRPr lang="x-es-XL" dirty="0"/>
          </a:p>
          <a:p>
            <a:pPr algn="l" rtl="0"/>
            <a:r>
              <a:rPr lang="x-es-XL" b="0" i="0" u="none" baseline="0" dirty="0">
                <a:solidFill>
                  <a:srgbClr val="434343"/>
                </a:solidFill>
              </a:rPr>
              <a:t> </a:t>
            </a:r>
            <a:endParaRPr lang="x-es-XL" dirty="0"/>
          </a:p>
          <a:p>
            <a:pPr algn="l" rtl="0"/>
            <a:r>
              <a:rPr lang="x-es-XL" b="0" i="0" u="none" baseline="0" dirty="0">
                <a:solidFill>
                  <a:srgbClr val="434343"/>
                </a:solidFill>
              </a:rPr>
              <a:t>Genial, muchas gracias. </a:t>
            </a:r>
            <a:endParaRPr lang="x-es-XL" dirty="0"/>
          </a:p>
          <a:p>
            <a:pPr algn="l" rtl="0"/>
            <a:r>
              <a:rPr lang="x-es-XL" b="0" i="0" u="none" baseline="0" dirty="0">
                <a:solidFill>
                  <a:srgbClr val="434343"/>
                </a:solidFill>
              </a:rPr>
              <a:t> </a:t>
            </a:r>
            <a:endParaRPr lang="x-es-XL" dirty="0"/>
          </a:p>
          <a:p>
            <a:pPr algn="l" rtl="0"/>
            <a:r>
              <a:rPr lang="x-es-XL" b="0" i="0" u="none" baseline="0" dirty="0">
                <a:solidFill>
                  <a:srgbClr val="434343"/>
                </a:solidFill>
              </a:rPr>
              <a:t>Ahora nuestra última acción, y una de las más importantes, es alzar la voz.</a:t>
            </a:r>
            <a:r>
              <a:rPr lang="nl-BE" b="0" i="0" u="none" baseline="0" dirty="0">
                <a:solidFill>
                  <a:srgbClr val="434343"/>
                </a:solidFill>
              </a:rPr>
              <a:t> </a:t>
            </a:r>
            <a:r>
              <a:rPr lang="x-es-XL" b="0" i="0" u="none" baseline="0" dirty="0">
                <a:solidFill>
                  <a:srgbClr val="434343"/>
                </a:solidFill>
              </a:rPr>
              <a:t>Si ven que excluyen o faltan al respeto a alguien, no duden en alzar la voz y hacer saber a los demás que ese comportamiento no es aceptable en nuestros clubes. </a:t>
            </a:r>
            <a:r>
              <a:rPr lang="x-es-XL" b="0" i="1" u="none" baseline="0" dirty="0">
                <a:solidFill>
                  <a:srgbClr val="434343"/>
                </a:solidFill>
              </a:rPr>
              <a:t>¿Quién se compromete conmigo a defender a los demás?</a:t>
            </a:r>
            <a:r>
              <a:rPr lang="x-es-XL" b="0" i="0" u="none" baseline="0" dirty="0">
                <a:solidFill>
                  <a:srgbClr val="434343"/>
                </a:solidFill>
              </a:rPr>
              <a:t> ¡A ver esas manos!</a:t>
            </a:r>
            <a:endParaRPr lang="x-es-XL" dirty="0"/>
          </a:p>
          <a:p>
            <a:pPr algn="l" rtl="0"/>
            <a:r>
              <a:rPr lang="x-es-XL" b="0" i="0" u="none" baseline="0" dirty="0">
                <a:solidFill>
                  <a:srgbClr val="434343"/>
                </a:solidFill>
              </a:rPr>
              <a:t> </a:t>
            </a:r>
            <a:endParaRPr lang="x-es-XL" dirty="0"/>
          </a:p>
          <a:p>
            <a:pPr algn="l" rtl="0"/>
            <a:r>
              <a:rPr lang="x-es-XL" b="1" i="0" u="none" baseline="0" dirty="0">
                <a:solidFill>
                  <a:srgbClr val="434343"/>
                </a:solidFill>
              </a:rPr>
              <a:t>[Pausa para la respuesta]</a:t>
            </a:r>
            <a:endParaRPr lang="x-es-XL" dirty="0"/>
          </a:p>
          <a:p>
            <a:pPr algn="l" rtl="0"/>
            <a:r>
              <a:rPr lang="x-es-XL" b="0" i="0" u="none" baseline="0" dirty="0">
                <a:solidFill>
                  <a:srgbClr val="434343"/>
                </a:solidFill>
              </a:rPr>
              <a:t> </a:t>
            </a:r>
            <a:endParaRPr lang="x-es-XL" dirty="0"/>
          </a:p>
          <a:p>
            <a:pPr algn="l" rtl="0"/>
            <a:r>
              <a:rPr lang="x-es-XL" b="0" i="0" u="none" baseline="0" dirty="0">
                <a:solidFill>
                  <a:srgbClr val="434343"/>
                </a:solidFill>
              </a:rPr>
              <a:t>¡Muchas gracias!</a:t>
            </a:r>
            <a:endParaRPr lang="x-es-XL" dirty="0"/>
          </a:p>
          <a:p>
            <a:pPr algn="l" rtl="0"/>
            <a:r>
              <a:rPr lang="x-es-XL" b="0" i="0" u="none" baseline="0" dirty="0">
                <a:solidFill>
                  <a:srgbClr val="434343"/>
                </a:solidFill>
              </a:rPr>
              <a:t> </a:t>
            </a:r>
            <a:endParaRPr lang="x-es-XL" dirty="0"/>
          </a:p>
          <a:p>
            <a:pPr algn="l" rtl="0"/>
            <a:r>
              <a:rPr lang="x-es-XL" b="0" i="0" u="none" baseline="0" dirty="0">
                <a:solidFill>
                  <a:srgbClr val="434343"/>
                </a:solidFill>
              </a:rPr>
              <a:t>Si todas nos comprometemos a llevar a cabo estas sencillas acciones, tendremos la gran oportunidad de crear clubes que no solo sean inclusivos, sino también comunidades prósperas. ¡Juntas podemos marcar una gran diferencia!</a:t>
            </a:r>
            <a:endParaRPr lang="x-es-XL" dirty="0"/>
          </a:p>
          <a:p>
            <a:pPr algn="l" rtl="0"/>
            <a:endParaRPr lang="x-es-XL" sz="1800" b="0" i="0" dirty="0">
              <a:solidFill>
                <a:srgbClr val="434343"/>
              </a:solidFill>
              <a:effectLst/>
              <a:latin typeface="Nunito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3DEF50-BA0C-AD44-EBBF-D3D72C3626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10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5012271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Para terminar, aceptemos el cambio con los brazos abiertos. Celebremos nuestros éxitos con orgullo. Y comprometámonos con la inclusión en cada aspecto de nuestro club. Juntas, podemos crear un entorno enriquecedor que empodere a más mujeres y niñas para que logren alcanzar sus sueños.</a:t>
            </a:r>
          </a:p>
          <a:p>
            <a:pPr algn="l" rtl="0"/>
            <a:r>
              <a:rPr lang="x-es-XL" b="0" i="0" u="none" baseline="0"/>
              <a:t> </a:t>
            </a:r>
            <a:endParaRPr lang="x-es-XL">
              <a:ea typeface="Calibri"/>
              <a:cs typeface="Calibri"/>
            </a:endParaRPr>
          </a:p>
          <a:p>
            <a:pPr algn="l" rtl="0"/>
            <a:r>
              <a:rPr lang="x-es-XL" b="0" i="0" u="none" baseline="0"/>
              <a:t>¡Muchas gracias!</a:t>
            </a:r>
            <a:endParaRPr lang="x-es-XL">
              <a:ea typeface="Calibri"/>
              <a:cs typeface="Calibri"/>
            </a:endParaRPr>
          </a:p>
          <a:p>
            <a:endParaRPr lang="x-es-XL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11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27719605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68614-01AC-5D7E-5E06-CB49C4186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ACCFB9-1925-A202-C06B-ABC6EC02D6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CC685C-BCDF-2934-ECB4-AE1D9979DB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es-XL">
              <a:ea typeface="Calibri"/>
              <a:cs typeface="Calibri"/>
            </a:endParaRPr>
          </a:p>
          <a:p>
            <a:pPr algn="l" rtl="0"/>
            <a:r>
              <a:rPr lang="x-es-XL" b="0" i="0" u="none" baseline="0"/>
              <a:t>Antes de que se vayan, las animo a aprovechar nuestros próximos eventos: la Mesa redonda de liderazgo, el Programa de becas de liderazgo soroptimista y nuestra 49.ª Convención Bienal de SIA en Icheon, Corea del Sur. ¡Gracias por participar hoy!</a:t>
            </a:r>
            <a:endParaRPr lang="x-es-XL">
              <a:ea typeface="Calibri"/>
              <a:cs typeface="Calibri"/>
            </a:endParaRPr>
          </a:p>
          <a:p>
            <a:endParaRPr lang="x-es-XL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F4B309-A068-B96D-8113-2C6EF998E2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12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740170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4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4.jpeg"/><Relationship Id="rId7" Type="http://schemas.openxmlformats.org/officeDocument/2006/relationships/image" Target="../media/image2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9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4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4.png"/><Relationship Id="rId4" Type="http://schemas.openxmlformats.org/officeDocument/2006/relationships/image" Target="../media/image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85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6686"/>
            <a:ext cx="18288000" cy="3445686"/>
            <a:chOff x="0" y="0"/>
            <a:chExt cx="4816593" cy="9075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907506"/>
            </a:xfrm>
            <a:custGeom>
              <a:avLst/>
              <a:gdLst/>
              <a:ahLst/>
              <a:cxnLst/>
              <a:rect l="l" t="t" r="r" b="b"/>
              <a:pathLst>
                <a:path w="4816592" h="907506">
                  <a:moveTo>
                    <a:pt x="0" y="0"/>
                  </a:moveTo>
                  <a:lnTo>
                    <a:pt x="4816592" y="0"/>
                  </a:lnTo>
                  <a:lnTo>
                    <a:pt x="4816592" y="907506"/>
                  </a:lnTo>
                  <a:lnTo>
                    <a:pt x="0" y="907506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9551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705190" y="1409077"/>
            <a:ext cx="13301422" cy="9459745"/>
            <a:chOff x="0" y="0"/>
            <a:chExt cx="3503255" cy="249145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503255" cy="2491456"/>
            </a:xfrm>
            <a:custGeom>
              <a:avLst/>
              <a:gdLst/>
              <a:ahLst/>
              <a:cxnLst/>
              <a:rect l="l" t="t" r="r" b="b"/>
              <a:pathLst>
                <a:path w="3503255" h="2491456">
                  <a:moveTo>
                    <a:pt x="29102" y="0"/>
                  </a:moveTo>
                  <a:lnTo>
                    <a:pt x="3474153" y="0"/>
                  </a:lnTo>
                  <a:cubicBezTo>
                    <a:pt x="3490226" y="0"/>
                    <a:pt x="3503255" y="13029"/>
                    <a:pt x="3503255" y="29102"/>
                  </a:cubicBezTo>
                  <a:lnTo>
                    <a:pt x="3503255" y="2462354"/>
                  </a:lnTo>
                  <a:cubicBezTo>
                    <a:pt x="3503255" y="2478426"/>
                    <a:pt x="3490226" y="2491456"/>
                    <a:pt x="3474153" y="2491456"/>
                  </a:cubicBezTo>
                  <a:lnTo>
                    <a:pt x="29102" y="2491456"/>
                  </a:lnTo>
                  <a:cubicBezTo>
                    <a:pt x="13029" y="2491456"/>
                    <a:pt x="0" y="2478426"/>
                    <a:pt x="0" y="2462354"/>
                  </a:cubicBezTo>
                  <a:lnTo>
                    <a:pt x="0" y="29102"/>
                  </a:lnTo>
                  <a:cubicBezTo>
                    <a:pt x="0" y="13029"/>
                    <a:pt x="13029" y="0"/>
                    <a:pt x="29102" y="0"/>
                  </a:cubicBez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3503255" cy="2539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013637" y="7670675"/>
            <a:ext cx="1059983" cy="468320"/>
          </a:xfrm>
          <a:custGeom>
            <a:avLst/>
            <a:gdLst/>
            <a:ahLst/>
            <a:cxnLst/>
            <a:rect l="l" t="t" r="r" b="b"/>
            <a:pathLst>
              <a:path w="1059983" h="468320">
                <a:moveTo>
                  <a:pt x="0" y="0"/>
                </a:moveTo>
                <a:lnTo>
                  <a:pt x="1059983" y="0"/>
                </a:lnTo>
                <a:lnTo>
                  <a:pt x="1059983" y="468319"/>
                </a:lnTo>
                <a:lnTo>
                  <a:pt x="0" y="4683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x-es-XL"/>
          </a:p>
        </p:txBody>
      </p:sp>
      <p:sp>
        <p:nvSpPr>
          <p:cNvPr id="12" name="Freeform 12"/>
          <p:cNvSpPr/>
          <p:nvPr/>
        </p:nvSpPr>
        <p:spPr>
          <a:xfrm>
            <a:off x="15054791" y="404740"/>
            <a:ext cx="2204509" cy="1761937"/>
          </a:xfrm>
          <a:custGeom>
            <a:avLst/>
            <a:gdLst/>
            <a:ahLst/>
            <a:cxnLst/>
            <a:rect l="l" t="t" r="r" b="b"/>
            <a:pathLst>
              <a:path w="2204509" h="1761937">
                <a:moveTo>
                  <a:pt x="0" y="0"/>
                </a:moveTo>
                <a:lnTo>
                  <a:pt x="2204509" y="0"/>
                </a:lnTo>
                <a:lnTo>
                  <a:pt x="2204509" y="1761937"/>
                </a:lnTo>
                <a:lnTo>
                  <a:pt x="0" y="17619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14" name="TextBox 14"/>
          <p:cNvSpPr txBox="1"/>
          <p:nvPr/>
        </p:nvSpPr>
        <p:spPr>
          <a:xfrm>
            <a:off x="2518207" y="7519311"/>
            <a:ext cx="7192863" cy="12116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4937"/>
              </a:lnSpc>
            </a:pPr>
            <a:r>
              <a:rPr lang="x-es-XL" sz="3600" b="0" i="0" u="none" baseline="0" dirty="0">
                <a:solidFill>
                  <a:schemeClr val="tx2"/>
                </a:solidFill>
                <a:latin typeface="Effra 2"/>
                <a:ea typeface="Effra 2"/>
                <a:cs typeface="Effra 2"/>
              </a:rPr>
              <a:t>Conferencia Regional de </a:t>
            </a:r>
            <a:br>
              <a:rPr lang="es-ES" sz="3600" b="0" i="0" u="none" baseline="0" dirty="0">
                <a:solidFill>
                  <a:schemeClr val="tx2"/>
                </a:solidFill>
                <a:latin typeface="Effra 2"/>
                <a:ea typeface="Effra 2"/>
                <a:cs typeface="Effra 2"/>
              </a:rPr>
            </a:br>
            <a:r>
              <a:rPr lang="x-es-XL" sz="3600" b="0" i="0" u="none" baseline="0" dirty="0">
                <a:solidFill>
                  <a:schemeClr val="tx2"/>
                </a:solidFill>
                <a:latin typeface="Effra 2"/>
                <a:ea typeface="Effra 2"/>
                <a:cs typeface="Effra 2"/>
              </a:rPr>
              <a:t>(nombre de la región) de 2025</a:t>
            </a:r>
            <a:endParaRPr lang="x-es-XL" sz="4114" spc="41" dirty="0">
              <a:solidFill>
                <a:srgbClr val="253572"/>
              </a:solidFill>
              <a:latin typeface="Effra 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518208" y="9137742"/>
            <a:ext cx="6899312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2160"/>
              </a:lnSpc>
              <a:spcBef>
                <a:spcPct val="0"/>
              </a:spcBef>
            </a:pPr>
            <a:r>
              <a:rPr lang="x-es-XL" sz="1800" b="0" i="0" u="none" spc="179" baseline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NOMBRE DE QUIEN PRESENTA, SU TÍTULO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0124C8-46EB-C245-6206-09C884C53408}"/>
              </a:ext>
            </a:extLst>
          </p:cNvPr>
          <p:cNvSpPr txBox="1"/>
          <p:nvPr/>
        </p:nvSpPr>
        <p:spPr>
          <a:xfrm>
            <a:off x="846220" y="3296912"/>
            <a:ext cx="10073571" cy="34163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 rtl="0"/>
            <a:r>
              <a:rPr lang="x-es-XL" sz="5400" b="0" i="0" u="none" baseline="0" dirty="0">
                <a:solidFill>
                  <a:srgbClr val="243572"/>
                </a:solidFill>
                <a:effectLst/>
              </a:rPr>
              <a:t>Abrazar el cambio, celebrar el éxito y comprometerse con la inclusión: </a:t>
            </a:r>
            <a:r>
              <a:rPr lang="x-es-XL" sz="5400" b="1" i="0" u="none" baseline="0" dirty="0">
                <a:solidFill>
                  <a:srgbClr val="243572"/>
                </a:solidFill>
                <a:effectLst/>
              </a:rPr>
              <a:t>una llamada a la acción para </a:t>
            </a:r>
            <a:br>
              <a:rPr lang="es-ES" sz="5400" b="1" i="0" u="none" baseline="0" dirty="0">
                <a:solidFill>
                  <a:srgbClr val="243572"/>
                </a:solidFill>
                <a:effectLst/>
              </a:rPr>
            </a:br>
            <a:r>
              <a:rPr lang="x-es-XL" sz="5400" b="1" i="0" u="none" baseline="0" dirty="0">
                <a:solidFill>
                  <a:srgbClr val="243572"/>
                </a:solidFill>
                <a:effectLst/>
              </a:rPr>
              <a:t>las Soroptimistas</a:t>
            </a:r>
            <a:r>
              <a:rPr lang="nl-BE" sz="5400" b="1" i="0" u="none" baseline="0" dirty="0">
                <a:solidFill>
                  <a:srgbClr val="243572"/>
                </a:solidFill>
                <a:effectLst/>
              </a:rPr>
              <a:t> </a:t>
            </a:r>
            <a:endParaRPr lang="x-es-XL" sz="5400" b="1" i="0" u="none" baseline="0" dirty="0">
              <a:solidFill>
                <a:srgbClr val="24357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-734110" y="3837885"/>
            <a:ext cx="8835050" cy="7030938"/>
            <a:chOff x="0" y="0"/>
            <a:chExt cx="2326927" cy="185177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26927" cy="1851770"/>
            </a:xfrm>
            <a:custGeom>
              <a:avLst/>
              <a:gdLst/>
              <a:ahLst/>
              <a:cxnLst/>
              <a:rect l="l" t="t" r="r" b="b"/>
              <a:pathLst>
                <a:path w="2326927" h="1851770">
                  <a:moveTo>
                    <a:pt x="43814" y="0"/>
                  </a:moveTo>
                  <a:lnTo>
                    <a:pt x="2283113" y="0"/>
                  </a:lnTo>
                  <a:cubicBezTo>
                    <a:pt x="2294733" y="0"/>
                    <a:pt x="2305877" y="4616"/>
                    <a:pt x="2314094" y="12833"/>
                  </a:cubicBezTo>
                  <a:cubicBezTo>
                    <a:pt x="2322311" y="21049"/>
                    <a:pt x="2326927" y="32194"/>
                    <a:pt x="2326927" y="43814"/>
                  </a:cubicBezTo>
                  <a:lnTo>
                    <a:pt x="2326927" y="1807956"/>
                  </a:lnTo>
                  <a:cubicBezTo>
                    <a:pt x="2326927" y="1832153"/>
                    <a:pt x="2307311" y="1851770"/>
                    <a:pt x="2283113" y="1851770"/>
                  </a:cubicBezTo>
                  <a:lnTo>
                    <a:pt x="43814" y="1851770"/>
                  </a:lnTo>
                  <a:cubicBezTo>
                    <a:pt x="19616" y="1851770"/>
                    <a:pt x="0" y="1832153"/>
                    <a:pt x="0" y="1807956"/>
                  </a:cubicBezTo>
                  <a:lnTo>
                    <a:pt x="0" y="43814"/>
                  </a:lnTo>
                  <a:cubicBezTo>
                    <a:pt x="0" y="19616"/>
                    <a:pt x="19616" y="0"/>
                    <a:pt x="43814" y="0"/>
                  </a:cubicBez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326927" cy="18993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6455703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8" name="Freeform 8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9" name="TextBox 9"/>
          <p:cNvSpPr txBox="1"/>
          <p:nvPr/>
        </p:nvSpPr>
        <p:spPr>
          <a:xfrm>
            <a:off x="604999" y="5347323"/>
            <a:ext cx="6935423" cy="19770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7873"/>
              </a:lnSpc>
            </a:pPr>
            <a:r>
              <a:rPr lang="x-es-XL" sz="6561" b="0" i="0" u="none" baseline="0" dirty="0">
                <a:solidFill>
                  <a:srgbClr val="253572"/>
                </a:solidFill>
                <a:latin typeface="Effra 1"/>
                <a:ea typeface="Effra 1"/>
                <a:cs typeface="Effra 1"/>
              </a:rPr>
              <a:t>Hola, mis queridas Soroptimistas.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4999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x-es-XL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CONFERENCIA REGIONAL DE SIA DE 2025</a:t>
            </a:r>
          </a:p>
        </p:txBody>
      </p:sp>
      <p:sp>
        <p:nvSpPr>
          <p:cNvPr id="11" name="Freeform 11"/>
          <p:cNvSpPr/>
          <p:nvPr/>
        </p:nvSpPr>
        <p:spPr>
          <a:xfrm>
            <a:off x="8657067" y="8211258"/>
            <a:ext cx="397921" cy="561441"/>
          </a:xfrm>
          <a:custGeom>
            <a:avLst/>
            <a:gdLst/>
            <a:ahLst/>
            <a:cxnLst/>
            <a:rect l="l" t="t" r="r" b="b"/>
            <a:pathLst>
              <a:path w="397921" h="561441">
                <a:moveTo>
                  <a:pt x="0" y="0"/>
                </a:moveTo>
                <a:lnTo>
                  <a:pt x="397921" y="0"/>
                </a:lnTo>
                <a:lnTo>
                  <a:pt x="397921" y="561441"/>
                </a:lnTo>
                <a:lnTo>
                  <a:pt x="0" y="56144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12" name="TextBox 12"/>
          <p:cNvSpPr txBox="1"/>
          <p:nvPr/>
        </p:nvSpPr>
        <p:spPr>
          <a:xfrm>
            <a:off x="9205419" y="8221900"/>
            <a:ext cx="7921076" cy="924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3711"/>
              </a:lnSpc>
            </a:pPr>
            <a:r>
              <a:rPr lang="x-es-XL" sz="2474" b="0" i="0" u="none" baseline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¿Necesitas un ícono? Busca GRAPHICS en la pestaña Elements y cambia el color a </a:t>
            </a:r>
            <a:r>
              <a:rPr lang="x-es-XL" sz="2474" b="0" i="0" u="none" baseline="0">
                <a:solidFill>
                  <a:srgbClr val="F69170"/>
                </a:solidFill>
                <a:latin typeface="Effra 2"/>
                <a:ea typeface="Effra 2"/>
                <a:cs typeface="Effra 2"/>
              </a:rPr>
              <a:t>#f69170.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04999" y="7156872"/>
            <a:ext cx="6678346" cy="1615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ct val="90000"/>
              </a:lnSpc>
              <a:spcAft>
                <a:spcPts val="600"/>
              </a:spcAft>
            </a:pPr>
            <a:endParaRPr lang="x-es-XL" sz="2800">
              <a:solidFill>
                <a:srgbClr val="293374"/>
              </a:solidFill>
            </a:endParaRPr>
          </a:p>
          <a:p>
            <a:pPr marL="457200" indent="-457200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x-es-XL" sz="2400" b="0" i="0" u="none" strike="noStrike" baseline="0">
                <a:solidFill>
                  <a:srgbClr val="293374"/>
                </a:solidFill>
                <a:effectLst/>
              </a:rPr>
              <a:t>Abrazar el cambio.</a:t>
            </a:r>
          </a:p>
          <a:p>
            <a:pPr marL="457200" indent="-457200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x-es-XL" sz="2400" b="0" i="0" u="none" strike="noStrike" baseline="0">
                <a:solidFill>
                  <a:srgbClr val="293374"/>
                </a:solidFill>
                <a:effectLst/>
              </a:rPr>
              <a:t>Celebrar los éxitos.</a:t>
            </a:r>
          </a:p>
          <a:p>
            <a:pPr marL="457200" indent="-457200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x-es-XL" sz="2400" b="0" i="0" u="none" strike="noStrike" baseline="0">
                <a:solidFill>
                  <a:srgbClr val="293374"/>
                </a:solidFill>
                <a:effectLst/>
              </a:rPr>
              <a:t>Crear una experiencia acogedora en el club.</a:t>
            </a:r>
          </a:p>
        </p:txBody>
      </p:sp>
      <p:pic>
        <p:nvPicPr>
          <p:cNvPr id="16" name="Picture 4" descr="Home - Hopeful Horizons">
            <a:extLst>
              <a:ext uri="{FF2B5EF4-FFF2-40B4-BE49-F238E27FC236}">
                <a16:creationId xmlns:a16="http://schemas.microsoft.com/office/drawing/2014/main" id="{2C510ED8-C5EC-B01A-89ED-8697DD1AF4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46" r="9833"/>
          <a:stretch/>
        </p:blipFill>
        <p:spPr bwMode="auto">
          <a:xfrm>
            <a:off x="7964123" y="10"/>
            <a:ext cx="10318162" cy="10286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6">
            <a:extLst>
              <a:ext uri="{FF2B5EF4-FFF2-40B4-BE49-F238E27FC236}">
                <a16:creationId xmlns:a16="http://schemas.microsoft.com/office/drawing/2014/main" id="{76DBA1A7-6CCD-BE0B-ADBD-008416298569}"/>
              </a:ext>
            </a:extLst>
          </p:cNvPr>
          <p:cNvGrpSpPr/>
          <p:nvPr/>
        </p:nvGrpSpPr>
        <p:grpSpPr>
          <a:xfrm>
            <a:off x="432051" y="460308"/>
            <a:ext cx="1521073" cy="973088"/>
            <a:chOff x="0" y="0"/>
            <a:chExt cx="2028098" cy="1297451"/>
          </a:xfrm>
        </p:grpSpPr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150DC782-FC85-4EB0-FAD3-8DAD727A5B61}"/>
                </a:ext>
              </a:extLst>
            </p:cNvPr>
            <p:cNvSpPr/>
            <p:nvPr/>
          </p:nvSpPr>
          <p:spPr>
            <a:xfrm>
              <a:off x="956635" y="431332"/>
              <a:ext cx="1071462" cy="473392"/>
            </a:xfrm>
            <a:custGeom>
              <a:avLst/>
              <a:gdLst/>
              <a:ahLst/>
              <a:cxnLst/>
              <a:rect l="l" t="t" r="r" b="b"/>
              <a:pathLst>
                <a:path w="1071462" h="47339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x-es-XL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FB569ED5-3838-0F48-E1C5-9317CAC250E7}"/>
                </a:ext>
              </a:extLst>
            </p:cNvPr>
            <p:cNvSpPr/>
            <p:nvPr/>
          </p:nvSpPr>
          <p:spPr>
            <a:xfrm>
              <a:off x="0" y="0"/>
              <a:ext cx="795532" cy="1297451"/>
            </a:xfrm>
            <a:custGeom>
              <a:avLst/>
              <a:gdLst/>
              <a:ahLst/>
              <a:cxnLst/>
              <a:rect l="l" t="t" r="r" b="b"/>
              <a:pathLst>
                <a:path w="795532" h="1297451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x-es-XL"/>
            </a:p>
          </p:txBody>
        </p:sp>
      </p:grpSp>
    </p:spTree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33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832728" y="2997168"/>
            <a:ext cx="7455272" cy="4184167"/>
          </a:xfrm>
          <a:prstGeom prst="rect">
            <a:avLst/>
          </a:prstGeom>
        </p:spPr>
        <p:txBody>
          <a:bodyPr lIns="254000" tIns="254000" rIns="254000" bIns="254000" rtlCol="0" anchor="ctr"/>
          <a:lstStyle/>
          <a:p>
            <a:pPr algn="l" rtl="0">
              <a:lnSpc>
                <a:spcPts val="2879"/>
              </a:lnSpc>
            </a:pPr>
            <a:endParaRPr/>
          </a:p>
        </p:txBody>
      </p:sp>
      <p:grpSp>
        <p:nvGrpSpPr>
          <p:cNvPr id="6" name="Group 6"/>
          <p:cNvGrpSpPr/>
          <p:nvPr/>
        </p:nvGrpSpPr>
        <p:grpSpPr>
          <a:xfrm>
            <a:off x="15738227" y="542156"/>
            <a:ext cx="1521073" cy="973088"/>
            <a:chOff x="0" y="0"/>
            <a:chExt cx="2028098" cy="1297451"/>
          </a:xfrm>
        </p:grpSpPr>
        <p:sp>
          <p:nvSpPr>
            <p:cNvPr id="7" name="Freeform 7"/>
            <p:cNvSpPr/>
            <p:nvPr/>
          </p:nvSpPr>
          <p:spPr>
            <a:xfrm>
              <a:off x="956635" y="431332"/>
              <a:ext cx="1071462" cy="473392"/>
            </a:xfrm>
            <a:custGeom>
              <a:avLst/>
              <a:gdLst/>
              <a:ahLst/>
              <a:cxnLst/>
              <a:rect l="l" t="t" r="r" b="b"/>
              <a:pathLst>
                <a:path w="1071462" h="47339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x-es-XL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795532" cy="1297451"/>
            </a:xfrm>
            <a:custGeom>
              <a:avLst/>
              <a:gdLst/>
              <a:ahLst/>
              <a:cxnLst/>
              <a:rect l="l" t="t" r="r" b="b"/>
              <a:pathLst>
                <a:path w="795532" h="1297451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x-es-XL"/>
            </a:p>
          </p:txBody>
        </p:sp>
      </p:grpSp>
      <p:pic>
        <p:nvPicPr>
          <p:cNvPr id="2" name="Picture 2" descr="El sistema educativo japonés | Japan Wonder Travel Blog">
            <a:extLst>
              <a:ext uri="{FF2B5EF4-FFF2-40B4-BE49-F238E27FC236}">
                <a16:creationId xmlns:a16="http://schemas.microsoft.com/office/drawing/2014/main" id="{D836097E-F6E8-A01B-7B9B-C41F9412C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72"/>
          <a:stretch/>
        </p:blipFill>
        <p:spPr bwMode="auto">
          <a:xfrm>
            <a:off x="1526466" y="2067768"/>
            <a:ext cx="9306262" cy="6416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reeform 4">
            <a:extLst>
              <a:ext uri="{FF2B5EF4-FFF2-40B4-BE49-F238E27FC236}">
                <a16:creationId xmlns:a16="http://schemas.microsoft.com/office/drawing/2014/main" id="{DFE59566-96D1-F657-D816-DC18791FFA55}"/>
              </a:ext>
            </a:extLst>
          </p:cNvPr>
          <p:cNvSpPr/>
          <p:nvPr/>
        </p:nvSpPr>
        <p:spPr>
          <a:xfrm>
            <a:off x="8781146" y="2713906"/>
            <a:ext cx="8835050" cy="7030938"/>
          </a:xfrm>
          <a:custGeom>
            <a:avLst/>
            <a:gdLst/>
            <a:ahLst/>
            <a:cxnLst/>
            <a:rect l="l" t="t" r="r" b="b"/>
            <a:pathLst>
              <a:path w="2326927" h="1851770">
                <a:moveTo>
                  <a:pt x="43814" y="0"/>
                </a:moveTo>
                <a:lnTo>
                  <a:pt x="2283113" y="0"/>
                </a:lnTo>
                <a:cubicBezTo>
                  <a:pt x="2294733" y="0"/>
                  <a:pt x="2305877" y="4616"/>
                  <a:pt x="2314094" y="12833"/>
                </a:cubicBezTo>
                <a:cubicBezTo>
                  <a:pt x="2322311" y="21049"/>
                  <a:pt x="2326927" y="32194"/>
                  <a:pt x="2326927" y="43814"/>
                </a:cubicBezTo>
                <a:lnTo>
                  <a:pt x="2326927" y="1807956"/>
                </a:lnTo>
                <a:cubicBezTo>
                  <a:pt x="2326927" y="1832153"/>
                  <a:pt x="2307311" y="1851770"/>
                  <a:pt x="2283113" y="1851770"/>
                </a:cubicBezTo>
                <a:lnTo>
                  <a:pt x="43814" y="1851770"/>
                </a:lnTo>
                <a:cubicBezTo>
                  <a:pt x="19616" y="1851770"/>
                  <a:pt x="0" y="1832153"/>
                  <a:pt x="0" y="1807956"/>
                </a:cubicBezTo>
                <a:lnTo>
                  <a:pt x="0" y="43814"/>
                </a:lnTo>
                <a:cubicBezTo>
                  <a:pt x="0" y="19616"/>
                  <a:pt x="19616" y="0"/>
                  <a:pt x="43814" y="0"/>
                </a:cubicBezTo>
                <a:close/>
              </a:path>
            </a:pathLst>
          </a:custGeom>
          <a:solidFill>
            <a:srgbClr val="F5EFEB"/>
          </a:solidFill>
        </p:spPr>
        <p:txBody>
          <a:bodyPr/>
          <a:lstStyle/>
          <a:p>
            <a:endParaRPr lang="x-es-XL"/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2CBB65D9-DD04-EE55-8EF7-B86CF951BD8C}"/>
              </a:ext>
            </a:extLst>
          </p:cNvPr>
          <p:cNvSpPr txBox="1"/>
          <p:nvPr/>
        </p:nvSpPr>
        <p:spPr>
          <a:xfrm>
            <a:off x="9797143" y="3499861"/>
            <a:ext cx="7819053" cy="19770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7873"/>
              </a:lnSpc>
            </a:pPr>
            <a:r>
              <a:rPr lang="x-es-XL" sz="6561" b="0" i="0" u="none" baseline="0">
                <a:solidFill>
                  <a:srgbClr val="253572"/>
                </a:solidFill>
                <a:latin typeface="Effra 1"/>
                <a:ea typeface="Effra 1"/>
                <a:cs typeface="Effra 1"/>
              </a:rPr>
              <a:t>La importancia de abrazar el cambio.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1124C5-18BD-751D-3C3B-C8B8BCB80866}"/>
              </a:ext>
            </a:extLst>
          </p:cNvPr>
          <p:cNvSpPr txBox="1"/>
          <p:nvPr/>
        </p:nvSpPr>
        <p:spPr>
          <a:xfrm>
            <a:off x="9806937" y="5943600"/>
            <a:ext cx="6648766" cy="1449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x-es-XL" sz="3600" b="0" i="0" u="none" strike="noStrike" baseline="0">
                <a:solidFill>
                  <a:srgbClr val="000000"/>
                </a:solidFill>
                <a:effectLst/>
              </a:rPr>
              <a:t>Es esencial para el crecimiento.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x-es-XL" sz="3600" b="0" i="0" u="none" strike="noStrike" baseline="0">
                <a:solidFill>
                  <a:srgbClr val="000000"/>
                </a:solidFill>
                <a:effectLst/>
              </a:rPr>
              <a:t>La diversidad de voces construye la innovación.</a:t>
            </a:r>
          </a:p>
          <a:p>
            <a:pPr lvl="0" algn="l" rtl="0">
              <a:lnSpc>
                <a:spcPct val="90000"/>
              </a:lnSpc>
              <a:spcAft>
                <a:spcPts val="600"/>
              </a:spcAft>
            </a:pPr>
            <a:endParaRPr lang="x-es-XL" sz="1800"/>
          </a:p>
        </p:txBody>
      </p:sp>
    </p:spTree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495872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Font typeface="Arial"/>
                <a:buChar char="•"/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295577" y="-241859"/>
            <a:ext cx="13301422" cy="9459745"/>
            <a:chOff x="0" y="0"/>
            <a:chExt cx="3503255" cy="249145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503255" cy="2491456"/>
            </a:xfrm>
            <a:custGeom>
              <a:avLst/>
              <a:gdLst/>
              <a:ahLst/>
              <a:cxnLst/>
              <a:rect l="l" t="t" r="r" b="b"/>
              <a:pathLst>
                <a:path w="3503255" h="2491456">
                  <a:moveTo>
                    <a:pt x="29102" y="0"/>
                  </a:moveTo>
                  <a:lnTo>
                    <a:pt x="3474153" y="0"/>
                  </a:lnTo>
                  <a:cubicBezTo>
                    <a:pt x="3490226" y="0"/>
                    <a:pt x="3503255" y="13029"/>
                    <a:pt x="3503255" y="29102"/>
                  </a:cubicBezTo>
                  <a:lnTo>
                    <a:pt x="3503255" y="2462354"/>
                  </a:lnTo>
                  <a:cubicBezTo>
                    <a:pt x="3503255" y="2478426"/>
                    <a:pt x="3490226" y="2491456"/>
                    <a:pt x="3474153" y="2491456"/>
                  </a:cubicBezTo>
                  <a:lnTo>
                    <a:pt x="29102" y="2491456"/>
                  </a:lnTo>
                  <a:cubicBezTo>
                    <a:pt x="13029" y="2491456"/>
                    <a:pt x="0" y="2478426"/>
                    <a:pt x="0" y="2462354"/>
                  </a:cubicBezTo>
                  <a:lnTo>
                    <a:pt x="0" y="29102"/>
                  </a:lnTo>
                  <a:cubicBezTo>
                    <a:pt x="0" y="13029"/>
                    <a:pt x="13029" y="0"/>
                    <a:pt x="29102" y="0"/>
                  </a:cubicBezTo>
                  <a:close/>
                </a:path>
              </a:pathLst>
            </a:custGeom>
            <a:solidFill>
              <a:srgbClr val="253572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3503255" cy="2539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738227" y="542156"/>
            <a:ext cx="1521073" cy="973088"/>
            <a:chOff x="0" y="0"/>
            <a:chExt cx="2028098" cy="1297451"/>
          </a:xfrm>
        </p:grpSpPr>
        <p:sp>
          <p:nvSpPr>
            <p:cNvPr id="10" name="Freeform 10"/>
            <p:cNvSpPr/>
            <p:nvPr/>
          </p:nvSpPr>
          <p:spPr>
            <a:xfrm>
              <a:off x="956635" y="431332"/>
              <a:ext cx="1071462" cy="473392"/>
            </a:xfrm>
            <a:custGeom>
              <a:avLst/>
              <a:gdLst/>
              <a:ahLst/>
              <a:cxnLst/>
              <a:rect l="l" t="t" r="r" b="b"/>
              <a:pathLst>
                <a:path w="1071462" h="47339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x-es-XL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795532" cy="1297451"/>
            </a:xfrm>
            <a:custGeom>
              <a:avLst/>
              <a:gdLst/>
              <a:ahLst/>
              <a:cxnLst/>
              <a:rect l="l" t="t" r="r" b="b"/>
              <a:pathLst>
                <a:path w="795532" h="1297451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x-es-XL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28700" y="4442656"/>
            <a:ext cx="5492416" cy="23698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x-es-XL" sz="3200" b="0" i="0" u="none" baseline="0" dirty="0">
                <a:solidFill>
                  <a:schemeClr val="bg1"/>
                </a:solidFill>
              </a:rPr>
              <a:t>P</a:t>
            </a:r>
            <a:r>
              <a:rPr lang="x-es-XL" sz="3200" b="0" i="0" u="none" strike="noStrike" baseline="0" dirty="0">
                <a:solidFill>
                  <a:schemeClr val="bg1"/>
                </a:solidFill>
                <a:effectLst/>
              </a:rPr>
              <a:t>uede ser desalentador.</a:t>
            </a:r>
            <a:endParaRPr lang="x-es-XL" sz="3200" dirty="0">
              <a:solidFill>
                <a:schemeClr val="bg1"/>
              </a:solidFill>
            </a:endParaRPr>
          </a:p>
          <a:p>
            <a:pPr marL="457200" indent="-457200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x-es-XL" sz="3200" b="0" i="0" u="none" baseline="0" dirty="0">
                <a:solidFill>
                  <a:schemeClr val="bg1"/>
                </a:solidFill>
              </a:rPr>
              <a:t>D</a:t>
            </a:r>
            <a:r>
              <a:rPr lang="x-es-XL" sz="3200" b="0" i="0" u="none" strike="noStrike" baseline="0" dirty="0">
                <a:solidFill>
                  <a:schemeClr val="bg1"/>
                </a:solidFill>
                <a:effectLst/>
              </a:rPr>
              <a:t>esafía nuestras zonas </a:t>
            </a:r>
            <a:br>
              <a:rPr lang="es-ES" sz="3200" b="0" i="0" u="none" strike="noStrike" baseline="0" dirty="0">
                <a:solidFill>
                  <a:schemeClr val="bg1"/>
                </a:solidFill>
                <a:effectLst/>
              </a:rPr>
            </a:br>
            <a:r>
              <a:rPr lang="x-es-XL" sz="3200" b="0" i="0" u="none" strike="noStrike" baseline="0" dirty="0">
                <a:solidFill>
                  <a:schemeClr val="bg1"/>
                </a:solidFill>
                <a:effectLst/>
              </a:rPr>
              <a:t>de confort.</a:t>
            </a:r>
            <a:endParaRPr lang="x-es-XL" sz="3200" dirty="0">
              <a:solidFill>
                <a:schemeClr val="bg1"/>
              </a:solidFill>
            </a:endParaRPr>
          </a:p>
          <a:p>
            <a:pPr marL="457200" indent="-457200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x-es-XL" sz="3200" b="0" i="0" u="none" strike="noStrike" baseline="0" dirty="0">
                <a:solidFill>
                  <a:schemeClr val="bg1"/>
                </a:solidFill>
                <a:effectLst/>
              </a:rPr>
              <a:t>Abre las puertas a oportunidades nuevas.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1033652"/>
            <a:ext cx="6232292" cy="2949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1519"/>
              </a:lnSpc>
            </a:pPr>
            <a:r>
              <a:rPr lang="x-es-XL" sz="9600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</a:rPr>
              <a:t>Afrontar </a:t>
            </a:r>
            <a:br>
              <a:rPr lang="es-ES" sz="9600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</a:rPr>
            </a:br>
            <a:r>
              <a:rPr lang="x-es-XL" sz="9600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</a:rPr>
              <a:t>el cambio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x-es-XL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CONFERENCIA REGIONAL DE SIA DE 2025</a:t>
            </a:r>
          </a:p>
        </p:txBody>
      </p:sp>
      <p:pic>
        <p:nvPicPr>
          <p:cNvPr id="16" name="Picture 2" descr="¿Por qué hay más mujeres que hombres que dejan su trabajo? | Insurance Business Asia">
            <a:extLst>
              <a:ext uri="{FF2B5EF4-FFF2-40B4-BE49-F238E27FC236}">
                <a16:creationId xmlns:a16="http://schemas.microsoft.com/office/drawing/2014/main" id="{0DDAA6BC-4C97-9AD9-0D32-D999C6692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1" r="13474" b="1"/>
          <a:stretch/>
        </p:blipFill>
        <p:spPr bwMode="auto">
          <a:xfrm>
            <a:off x="7257606" y="479763"/>
            <a:ext cx="10796206" cy="8911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3160295"/>
            <a:ext cx="8689105" cy="7708527"/>
            <a:chOff x="0" y="0"/>
            <a:chExt cx="2481834" cy="193269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81834" cy="1932697"/>
            </a:xfrm>
            <a:custGeom>
              <a:avLst/>
              <a:gdLst/>
              <a:ahLst/>
              <a:cxnLst/>
              <a:rect l="l" t="t" r="r" b="b"/>
              <a:pathLst>
                <a:path w="2481834" h="1932697">
                  <a:moveTo>
                    <a:pt x="41079" y="0"/>
                  </a:moveTo>
                  <a:lnTo>
                    <a:pt x="2440755" y="0"/>
                  </a:lnTo>
                  <a:cubicBezTo>
                    <a:pt x="2451650" y="0"/>
                    <a:pt x="2462099" y="4328"/>
                    <a:pt x="2469803" y="12032"/>
                  </a:cubicBezTo>
                  <a:cubicBezTo>
                    <a:pt x="2477506" y="19736"/>
                    <a:pt x="2481834" y="30184"/>
                    <a:pt x="2481834" y="41079"/>
                  </a:cubicBezTo>
                  <a:lnTo>
                    <a:pt x="2481834" y="1891618"/>
                  </a:lnTo>
                  <a:cubicBezTo>
                    <a:pt x="2481834" y="1902513"/>
                    <a:pt x="2477506" y="1912961"/>
                    <a:pt x="2469803" y="1920665"/>
                  </a:cubicBezTo>
                  <a:cubicBezTo>
                    <a:pt x="2462099" y="1928369"/>
                    <a:pt x="2451650" y="1932697"/>
                    <a:pt x="2440755" y="1932697"/>
                  </a:cubicBezTo>
                  <a:lnTo>
                    <a:pt x="41079" y="1932697"/>
                  </a:lnTo>
                  <a:cubicBezTo>
                    <a:pt x="30184" y="1932697"/>
                    <a:pt x="19736" y="1928369"/>
                    <a:pt x="12032" y="1920665"/>
                  </a:cubicBezTo>
                  <a:cubicBezTo>
                    <a:pt x="4328" y="1912961"/>
                    <a:pt x="0" y="1902513"/>
                    <a:pt x="0" y="1891618"/>
                  </a:cubicBezTo>
                  <a:lnTo>
                    <a:pt x="0" y="41079"/>
                  </a:lnTo>
                  <a:cubicBezTo>
                    <a:pt x="0" y="30184"/>
                    <a:pt x="4328" y="19736"/>
                    <a:pt x="12032" y="12032"/>
                  </a:cubicBezTo>
                  <a:cubicBezTo>
                    <a:pt x="19736" y="4328"/>
                    <a:pt x="30184" y="0"/>
                    <a:pt x="41079" y="0"/>
                  </a:cubicBez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481834" cy="19803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9" name="TextBox 9"/>
          <p:cNvSpPr txBox="1"/>
          <p:nvPr/>
        </p:nvSpPr>
        <p:spPr>
          <a:xfrm>
            <a:off x="1064398" y="4755734"/>
            <a:ext cx="7165201" cy="8179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6694"/>
              </a:lnSpc>
            </a:pPr>
            <a:r>
              <a:rPr lang="x-es-XL" sz="5578" b="0" i="0" u="none" baseline="0">
                <a:solidFill>
                  <a:srgbClr val="253572"/>
                </a:solidFill>
                <a:latin typeface="Effra 1"/>
                <a:ea typeface="Effra 1"/>
                <a:cs typeface="Effra 1"/>
              </a:rPr>
              <a:t>TEXTO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64399" y="5781421"/>
            <a:ext cx="7317601" cy="1940974"/>
            <a:chOff x="0" y="-76200"/>
            <a:chExt cx="9151484" cy="258796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41757" cy="2511765"/>
            </a:xfrm>
            <a:custGeom>
              <a:avLst/>
              <a:gdLst/>
              <a:ahLst/>
              <a:cxnLst/>
              <a:rect l="l" t="t" r="r" b="b"/>
              <a:pathLst>
                <a:path w="241757" h="2511765">
                  <a:moveTo>
                    <a:pt x="0" y="0"/>
                  </a:moveTo>
                  <a:lnTo>
                    <a:pt x="241757" y="0"/>
                  </a:lnTo>
                  <a:lnTo>
                    <a:pt x="241757" y="2511765"/>
                  </a:lnTo>
                  <a:lnTo>
                    <a:pt x="0" y="2511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x-es-XL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30656" y="-76200"/>
              <a:ext cx="8620828" cy="6223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0">
                <a:lnSpc>
                  <a:spcPts val="3959"/>
                </a:lnSpc>
              </a:pPr>
              <a:r>
                <a:rPr lang="x-es-XL" sz="2639" b="0" i="0" u="none" baseline="0">
                  <a:solidFill>
                    <a:srgbClr val="293374"/>
                  </a:solidFill>
                  <a:latin typeface="Effra 2"/>
                  <a:ea typeface="Effra 2"/>
                  <a:cs typeface="Effra 2"/>
                </a:rPr>
                <a:t>TEXTO</a:t>
              </a:r>
              <a:endParaRPr lang="x-es-XL" sz="2800" b="1">
                <a:solidFill>
                  <a:srgbClr val="293374"/>
                </a:solidFill>
                <a:latin typeface="Effra 2"/>
              </a:endParaRPr>
            </a:p>
          </p:txBody>
        </p:sp>
      </p:grpSp>
      <p:pic>
        <p:nvPicPr>
          <p:cNvPr id="2" name="Picture 4" descr="La graduación escolar es un hito para todas las familias latinas | BELatina">
            <a:extLst>
              <a:ext uri="{FF2B5EF4-FFF2-40B4-BE49-F238E27FC236}">
                <a16:creationId xmlns:a16="http://schemas.microsoft.com/office/drawing/2014/main" id="{851C689E-F9B5-198A-4594-92009F6D3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50" r="27250"/>
          <a:stretch/>
        </p:blipFill>
        <p:spPr bwMode="auto">
          <a:xfrm>
            <a:off x="-1" y="-3"/>
            <a:ext cx="9144001" cy="10287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14">
            <a:extLst>
              <a:ext uri="{FF2B5EF4-FFF2-40B4-BE49-F238E27FC236}">
                <a16:creationId xmlns:a16="http://schemas.microsoft.com/office/drawing/2014/main" id="{09EDDEE2-C34C-1AA9-8817-0ADF7F114366}"/>
              </a:ext>
            </a:extLst>
          </p:cNvPr>
          <p:cNvSpPr txBox="1"/>
          <p:nvPr/>
        </p:nvSpPr>
        <p:spPr>
          <a:xfrm>
            <a:off x="10376704" y="2082895"/>
            <a:ext cx="7574412" cy="4431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/>
            <a:r>
              <a:rPr lang="x-es-XL" sz="7200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</a:rPr>
              <a:t>Adaptar nuestros enfoques.</a:t>
            </a:r>
          </a:p>
          <a:p>
            <a:pPr marL="0" lvl="0" indent="0" algn="l" rtl="0"/>
            <a:r>
              <a:rPr lang="nl-BE" sz="7200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</a:rPr>
              <a:t> </a:t>
            </a:r>
            <a:endParaRPr lang="x-es-XL" sz="7200" dirty="0">
              <a:solidFill>
                <a:srgbClr val="F5EFEB"/>
              </a:solidFill>
              <a:latin typeface="Effra 1"/>
            </a:endParaRPr>
          </a:p>
          <a:p>
            <a:pPr marL="0" lvl="0" indent="0" algn="l" rtl="0"/>
            <a:endParaRPr lang="x-es-XL" sz="7200" dirty="0">
              <a:solidFill>
                <a:srgbClr val="F5EFEB"/>
              </a:solidFill>
              <a:latin typeface="Effra 1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EDF1B1E-0352-0EED-DC60-3C0744964C03}"/>
              </a:ext>
            </a:extLst>
          </p:cNvPr>
          <p:cNvSpPr txBox="1"/>
          <p:nvPr/>
        </p:nvSpPr>
        <p:spPr>
          <a:xfrm>
            <a:off x="10376703" y="4755734"/>
            <a:ext cx="62322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x-es-XL" sz="3200" b="0" i="0" u="none" strike="noStrike" baseline="0">
                <a:solidFill>
                  <a:schemeClr val="bg1"/>
                </a:solidFill>
                <a:effectLst/>
              </a:rPr>
              <a:t>Mantenernos atentas a las necesidades de mujeres y niñas.</a:t>
            </a:r>
          </a:p>
        </p:txBody>
      </p:sp>
      <p:grpSp>
        <p:nvGrpSpPr>
          <p:cNvPr id="15" name="Group 6">
            <a:extLst>
              <a:ext uri="{FF2B5EF4-FFF2-40B4-BE49-F238E27FC236}">
                <a16:creationId xmlns:a16="http://schemas.microsoft.com/office/drawing/2014/main" id="{1BF3B5B7-60B3-83DF-92B5-4A54401F9CB4}"/>
              </a:ext>
            </a:extLst>
          </p:cNvPr>
          <p:cNvGrpSpPr/>
          <p:nvPr/>
        </p:nvGrpSpPr>
        <p:grpSpPr>
          <a:xfrm>
            <a:off x="15738227" y="542156"/>
            <a:ext cx="1521073" cy="973088"/>
            <a:chOff x="0" y="0"/>
            <a:chExt cx="2028098" cy="1297451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D6027304-B453-9328-47E4-B621F5B25FAA}"/>
                </a:ext>
              </a:extLst>
            </p:cNvPr>
            <p:cNvSpPr/>
            <p:nvPr/>
          </p:nvSpPr>
          <p:spPr>
            <a:xfrm>
              <a:off x="956635" y="431332"/>
              <a:ext cx="1071462" cy="473392"/>
            </a:xfrm>
            <a:custGeom>
              <a:avLst/>
              <a:gdLst/>
              <a:ahLst/>
              <a:cxnLst/>
              <a:rect l="l" t="t" r="r" b="b"/>
              <a:pathLst>
                <a:path w="1071462" h="47339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x-es-XL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E4EBAFEB-3B32-8F72-5E83-3F5440033FB5}"/>
                </a:ext>
              </a:extLst>
            </p:cNvPr>
            <p:cNvSpPr/>
            <p:nvPr/>
          </p:nvSpPr>
          <p:spPr>
            <a:xfrm>
              <a:off x="0" y="0"/>
              <a:ext cx="795532" cy="1297451"/>
            </a:xfrm>
            <a:custGeom>
              <a:avLst/>
              <a:gdLst/>
              <a:ahLst/>
              <a:cxnLst/>
              <a:rect l="l" t="t" r="r" b="b"/>
              <a:pathLst>
                <a:path w="795532" h="1297451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x-es-XL"/>
            </a:p>
          </p:txBody>
        </p:sp>
      </p:grpSp>
    </p:spTree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449003"/>
            <a:ext cx="18288000" cy="3837997"/>
            <a:chOff x="0" y="0"/>
            <a:chExt cx="4816593" cy="10108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010830"/>
            </a:xfrm>
            <a:custGeom>
              <a:avLst/>
              <a:gdLst/>
              <a:ahLst/>
              <a:cxnLst/>
              <a:rect l="l" t="t" r="r" b="b"/>
              <a:pathLst>
                <a:path w="4816592" h="1010830">
                  <a:moveTo>
                    <a:pt x="0" y="0"/>
                  </a:moveTo>
                  <a:lnTo>
                    <a:pt x="4816592" y="0"/>
                  </a:lnTo>
                  <a:lnTo>
                    <a:pt x="4816592" y="1010830"/>
                  </a:lnTo>
                  <a:lnTo>
                    <a:pt x="0" y="1010830"/>
                  </a:ln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816593" cy="1039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879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0" y="0"/>
            <a:ext cx="18288000" cy="6449003"/>
          </a:xfrm>
          <a:custGeom>
            <a:avLst/>
            <a:gdLst/>
            <a:ahLst/>
            <a:cxnLst/>
            <a:rect l="l" t="t" r="r" b="b"/>
            <a:pathLst>
              <a:path w="18288000" h="6449003">
                <a:moveTo>
                  <a:pt x="0" y="0"/>
                </a:moveTo>
                <a:lnTo>
                  <a:pt x="18288000" y="0"/>
                </a:lnTo>
                <a:lnTo>
                  <a:pt x="18288000" y="6449003"/>
                </a:lnTo>
                <a:lnTo>
                  <a:pt x="0" y="64490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t="-97480" b="-156993"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21" name="Freeform 21"/>
          <p:cNvSpPr/>
          <p:nvPr/>
        </p:nvSpPr>
        <p:spPr>
          <a:xfrm>
            <a:off x="16460016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grpSp>
        <p:nvGrpSpPr>
          <p:cNvPr id="22" name="Group 22"/>
          <p:cNvGrpSpPr/>
          <p:nvPr/>
        </p:nvGrpSpPr>
        <p:grpSpPr>
          <a:xfrm>
            <a:off x="15738227" y="542156"/>
            <a:ext cx="1521073" cy="973088"/>
            <a:chOff x="0" y="0"/>
            <a:chExt cx="2028098" cy="1297451"/>
          </a:xfrm>
        </p:grpSpPr>
        <p:sp>
          <p:nvSpPr>
            <p:cNvPr id="23" name="Freeform 23"/>
            <p:cNvSpPr/>
            <p:nvPr/>
          </p:nvSpPr>
          <p:spPr>
            <a:xfrm>
              <a:off x="956635" y="431332"/>
              <a:ext cx="1071462" cy="473392"/>
            </a:xfrm>
            <a:custGeom>
              <a:avLst/>
              <a:gdLst/>
              <a:ahLst/>
              <a:cxnLst/>
              <a:rect l="l" t="t" r="r" b="b"/>
              <a:pathLst>
                <a:path w="1071462" h="47339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x-es-XL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0" y="0"/>
              <a:ext cx="795532" cy="1297451"/>
            </a:xfrm>
            <a:custGeom>
              <a:avLst/>
              <a:gdLst/>
              <a:ahLst/>
              <a:cxnLst/>
              <a:rect l="l" t="t" r="r" b="b"/>
              <a:pathLst>
                <a:path w="795532" h="1297451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x-es-XL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3364814" y="2065406"/>
            <a:ext cx="11558372" cy="1816689"/>
            <a:chOff x="0" y="0"/>
            <a:chExt cx="15411163" cy="2422252"/>
          </a:xfrm>
        </p:grpSpPr>
        <p:sp>
          <p:nvSpPr>
            <p:cNvPr id="26" name="TextBox 26"/>
            <p:cNvSpPr txBox="1"/>
            <p:nvPr/>
          </p:nvSpPr>
          <p:spPr>
            <a:xfrm>
              <a:off x="0" y="123825"/>
              <a:ext cx="15411163" cy="13392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 rtl="0">
                <a:lnSpc>
                  <a:spcPts val="7200"/>
                </a:lnSpc>
              </a:pPr>
              <a:r>
                <a:rPr lang="x-es-XL" sz="7200" b="0" i="0" u="none" baseline="0">
                  <a:solidFill>
                    <a:srgbClr val="F5EFEB"/>
                  </a:solidFill>
                  <a:latin typeface="Effra 1"/>
                  <a:ea typeface="Effra 1"/>
                  <a:cs typeface="Effra 1"/>
                </a:rPr>
                <a:t>Contáctanos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1736452"/>
              <a:ext cx="15411163" cy="6858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 rtl="0">
                <a:lnSpc>
                  <a:spcPts val="4079"/>
                </a:lnSpc>
                <a:spcBef>
                  <a:spcPct val="0"/>
                </a:spcBef>
              </a:pPr>
              <a:r>
                <a:rPr lang="x-es-XL" sz="3400" b="0" i="0" u="none" baseline="0">
                  <a:solidFill>
                    <a:srgbClr val="F5EFEB"/>
                  </a:solidFill>
                  <a:latin typeface="Effra 2"/>
                  <a:ea typeface="Effra 2"/>
                  <a:cs typeface="Effra 2"/>
                </a:rPr>
                <a:t>email@soroptimist.org</a:t>
              </a:r>
            </a:p>
          </p:txBody>
        </p:sp>
      </p:grpSp>
      <p:pic>
        <p:nvPicPr>
          <p:cNvPr id="29" name="Picture 2">
            <a:extLst>
              <a:ext uri="{FF2B5EF4-FFF2-40B4-BE49-F238E27FC236}">
                <a16:creationId xmlns:a16="http://schemas.microsoft.com/office/drawing/2014/main" id="{AE85CFC0-CCA4-E983-C198-7E74B835A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87"/>
          <a:stretch/>
        </p:blipFill>
        <p:spPr bwMode="auto">
          <a:xfrm>
            <a:off x="20" y="10"/>
            <a:ext cx="18287980" cy="6837635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D24508F-0FE0-18DC-CBB3-2A6F8608AD2C}"/>
              </a:ext>
            </a:extLst>
          </p:cNvPr>
          <p:cNvSpPr txBox="1"/>
          <p:nvPr/>
        </p:nvSpPr>
        <p:spPr>
          <a:xfrm>
            <a:off x="493952" y="7663605"/>
            <a:ext cx="9619488" cy="10201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lnSpc>
                <a:spcPts val="7873"/>
              </a:lnSpc>
            </a:pPr>
            <a:r>
              <a:rPr lang="x-es-XL" sz="5400" b="0" i="0" u="none" baseline="0" dirty="0">
                <a:solidFill>
                  <a:srgbClr val="253572"/>
                </a:solidFill>
                <a:latin typeface="Effra 1"/>
                <a:ea typeface="Effra 1"/>
                <a:cs typeface="Effra 1"/>
              </a:rPr>
              <a:t>¡Celebremos!</a:t>
            </a:r>
            <a:r>
              <a:rPr lang="nl-BE" sz="5400" b="0" i="0" u="none" baseline="0" dirty="0">
                <a:solidFill>
                  <a:srgbClr val="253572"/>
                </a:solidFill>
                <a:latin typeface="Effra 1"/>
                <a:ea typeface="Effra 1"/>
                <a:cs typeface="Effra 1"/>
              </a:rPr>
              <a:t> </a:t>
            </a:r>
            <a:endParaRPr lang="x-es-XL" sz="5400" b="0" i="0" u="none" baseline="0" dirty="0">
              <a:solidFill>
                <a:srgbClr val="253572"/>
              </a:solidFill>
              <a:latin typeface="Effra 1"/>
              <a:ea typeface="Effra 1"/>
              <a:cs typeface="Effra 1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F5B532A-628B-C42D-5D7C-F8B1C776A2EF}"/>
              </a:ext>
            </a:extLst>
          </p:cNvPr>
          <p:cNvSpPr txBox="1"/>
          <p:nvPr/>
        </p:nvSpPr>
        <p:spPr>
          <a:xfrm>
            <a:off x="9491652" y="7458660"/>
            <a:ext cx="10346439" cy="20988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marR="0" indent="-228600" algn="l" rt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x-es-XL" sz="3300" b="0" i="0" u="none" baseline="0">
                <a:effectLst/>
              </a:rPr>
              <a:t>26.000 mujeres y niñas recibieron ayuda.</a:t>
            </a:r>
          </a:p>
          <a:p>
            <a:pPr marL="285750" marR="0" indent="-228600" algn="l" rt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x-es-XL" sz="3300" b="0" i="0" u="none" baseline="0">
                <a:effectLst/>
              </a:rPr>
              <a:t>750 miembros nuevas. </a:t>
            </a:r>
          </a:p>
          <a:p>
            <a:pPr marL="285750" marR="0" indent="-228600" algn="l" rt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x-es-XL" sz="3300" b="0" i="0" u="none" baseline="0">
                <a:effectLst/>
              </a:rPr>
              <a:t>¡40.000 horas de voluntariado!</a:t>
            </a:r>
          </a:p>
        </p:txBody>
      </p:sp>
    </p:spTree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>
            <a:extLst>
              <a:ext uri="{FF2B5EF4-FFF2-40B4-BE49-F238E27FC236}">
                <a16:creationId xmlns:a16="http://schemas.microsoft.com/office/drawing/2014/main" id="{CF7C56F2-9F1A-28BC-BE66-C493A862B4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70" r="9125"/>
          <a:stretch/>
        </p:blipFill>
        <p:spPr bwMode="auto">
          <a:xfrm>
            <a:off x="-14829" y="10"/>
            <a:ext cx="11358907" cy="10286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2"/>
          <p:cNvGrpSpPr/>
          <p:nvPr/>
        </p:nvGrpSpPr>
        <p:grpSpPr>
          <a:xfrm>
            <a:off x="0" y="8495872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051044" y="1934988"/>
            <a:ext cx="8859926" cy="9143436"/>
            <a:chOff x="0" y="-28575"/>
            <a:chExt cx="2333478" cy="240814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33478" cy="2379573"/>
            </a:xfrm>
            <a:custGeom>
              <a:avLst/>
              <a:gdLst/>
              <a:ahLst/>
              <a:cxnLst/>
              <a:rect l="l" t="t" r="r" b="b"/>
              <a:pathLst>
                <a:path w="2333478" h="2379573">
                  <a:moveTo>
                    <a:pt x="43691" y="0"/>
                  </a:moveTo>
                  <a:lnTo>
                    <a:pt x="2289788" y="0"/>
                  </a:lnTo>
                  <a:cubicBezTo>
                    <a:pt x="2301375" y="0"/>
                    <a:pt x="2312488" y="4603"/>
                    <a:pt x="2320682" y="12797"/>
                  </a:cubicBezTo>
                  <a:cubicBezTo>
                    <a:pt x="2328875" y="20990"/>
                    <a:pt x="2333478" y="32103"/>
                    <a:pt x="2333478" y="43691"/>
                  </a:cubicBezTo>
                  <a:lnTo>
                    <a:pt x="2333478" y="2335882"/>
                  </a:lnTo>
                  <a:cubicBezTo>
                    <a:pt x="2333478" y="2347470"/>
                    <a:pt x="2328875" y="2358582"/>
                    <a:pt x="2320682" y="2366776"/>
                  </a:cubicBezTo>
                  <a:cubicBezTo>
                    <a:pt x="2312488" y="2374970"/>
                    <a:pt x="2301375" y="2379573"/>
                    <a:pt x="2289788" y="2379573"/>
                  </a:cubicBezTo>
                  <a:lnTo>
                    <a:pt x="43691" y="2379573"/>
                  </a:lnTo>
                  <a:cubicBezTo>
                    <a:pt x="32103" y="2379573"/>
                    <a:pt x="20990" y="2374970"/>
                    <a:pt x="12797" y="2366776"/>
                  </a:cubicBezTo>
                  <a:cubicBezTo>
                    <a:pt x="4603" y="2358582"/>
                    <a:pt x="0" y="2347470"/>
                    <a:pt x="0" y="2335882"/>
                  </a:cubicBezTo>
                  <a:lnTo>
                    <a:pt x="0" y="43691"/>
                  </a:lnTo>
                  <a:cubicBezTo>
                    <a:pt x="0" y="32103"/>
                    <a:pt x="4603" y="20990"/>
                    <a:pt x="12797" y="12797"/>
                  </a:cubicBezTo>
                  <a:cubicBezTo>
                    <a:pt x="20990" y="4603"/>
                    <a:pt x="32103" y="0"/>
                    <a:pt x="43691" y="0"/>
                  </a:cubicBezTo>
                  <a:close/>
                </a:path>
              </a:pathLst>
            </a:custGeom>
            <a:solidFill>
              <a:srgbClr val="253572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2333478" cy="24081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535107" y="3411056"/>
            <a:ext cx="7560383" cy="17440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r" rtl="0">
              <a:lnSpc>
                <a:spcPts val="6811"/>
              </a:lnSpc>
            </a:pPr>
            <a:r>
              <a:rPr lang="x-es-XL" sz="6811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</a:rPr>
              <a:t>Reconocimiento de nuestros esfuerzos</a:t>
            </a:r>
          </a:p>
        </p:txBody>
      </p:sp>
      <p:sp>
        <p:nvSpPr>
          <p:cNvPr id="10" name="Freeform 10"/>
          <p:cNvSpPr/>
          <p:nvPr/>
        </p:nvSpPr>
        <p:spPr>
          <a:xfrm>
            <a:off x="16455703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11" name="Freeform 11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16" name="TextBox 16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x-es-XL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CONFERENCIA REGIONAL DE SIA DE 2025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802FCFC-6737-6A27-5835-6DF8255EF7FA}"/>
              </a:ext>
            </a:extLst>
          </p:cNvPr>
          <p:cNvSpPr txBox="1"/>
          <p:nvPr/>
        </p:nvSpPr>
        <p:spPr>
          <a:xfrm>
            <a:off x="11693980" y="5574867"/>
            <a:ext cx="586009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x-es-XL" sz="3200" b="0" i="0" u="none" strike="noStrike" baseline="0" dirty="0">
                <a:solidFill>
                  <a:schemeClr val="bg1"/>
                </a:solidFill>
                <a:effectLst/>
              </a:rPr>
              <a:t>¡Aplaudamos nuestra dedicación colectiva!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x-es-XL" sz="3200" b="0" i="0" u="none" strike="noStrike" baseline="0" dirty="0">
                <a:solidFill>
                  <a:schemeClr val="bg1"/>
                </a:solidFill>
                <a:effectLst/>
              </a:rPr>
              <a:t>Inspiremos a otras personas </a:t>
            </a:r>
            <a:br>
              <a:rPr lang="es-ES" sz="3200" b="0" i="0" u="none" strike="noStrike" baseline="0" dirty="0">
                <a:solidFill>
                  <a:schemeClr val="bg1"/>
                </a:solidFill>
                <a:effectLst/>
              </a:rPr>
            </a:br>
            <a:r>
              <a:rPr lang="x-es-XL" sz="3200" b="0" i="0" u="none" strike="noStrike" baseline="0" dirty="0">
                <a:solidFill>
                  <a:schemeClr val="bg1"/>
                </a:solidFill>
                <a:effectLst/>
              </a:rPr>
              <a:t>a través del reconocimiento.</a:t>
            </a:r>
          </a:p>
        </p:txBody>
      </p:sp>
    </p:spTree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518E3E-850C-BC57-9F5A-4F6DC547C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407B2D0-9C56-6464-BC15-503CED926809}"/>
              </a:ext>
            </a:extLst>
          </p:cNvPr>
          <p:cNvGrpSpPr/>
          <p:nvPr/>
        </p:nvGrpSpPr>
        <p:grpSpPr>
          <a:xfrm>
            <a:off x="0" y="-351776"/>
            <a:ext cx="18288000" cy="10638776"/>
            <a:chOff x="0" y="0"/>
            <a:chExt cx="4816593" cy="47173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6586208-9B44-7179-37E5-3D179723EFF7}"/>
                </a:ext>
              </a:extLst>
            </p:cNvPr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24A214A-3E53-C040-0FEB-B6D126150BCD}"/>
                </a:ext>
              </a:extLst>
            </p:cNvPr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Font typeface="Arial"/>
                <a:buChar char="•"/>
              </a:pPr>
              <a:endParaRPr/>
            </a:p>
          </p:txBody>
        </p:sp>
      </p:grpSp>
      <p:sp>
        <p:nvSpPr>
          <p:cNvPr id="13" name="TextBox 13">
            <a:extLst>
              <a:ext uri="{FF2B5EF4-FFF2-40B4-BE49-F238E27FC236}">
                <a16:creationId xmlns:a16="http://schemas.microsoft.com/office/drawing/2014/main" id="{0497876C-9661-E3BB-A591-517DA4860490}"/>
              </a:ext>
            </a:extLst>
          </p:cNvPr>
          <p:cNvSpPr txBox="1"/>
          <p:nvPr/>
        </p:nvSpPr>
        <p:spPr>
          <a:xfrm>
            <a:off x="663998" y="3809764"/>
            <a:ext cx="5499900" cy="16387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 rtl="0">
              <a:lnSpc>
                <a:spcPts val="4415"/>
              </a:lnSpc>
              <a:buFont typeface="Arial" panose="020B0604020202020204" pitchFamily="34" charset="0"/>
              <a:buChar char="•"/>
            </a:pPr>
            <a:r>
              <a:rPr lang="x-es-XL" sz="3200" b="0" i="0" u="none" strike="noStrike" baseline="0">
                <a:solidFill>
                  <a:schemeClr val="bg1"/>
                </a:solidFill>
                <a:effectLst/>
              </a:rPr>
              <a:t>Cada miembro debe sentirse valorada y escuchada.</a:t>
            </a:r>
          </a:p>
          <a:p>
            <a:pPr algn="l" rtl="0">
              <a:lnSpc>
                <a:spcPts val="4415"/>
              </a:lnSpc>
            </a:pPr>
            <a:endParaRPr lang="x-es-XL" sz="2800">
              <a:solidFill>
                <a:srgbClr val="F5EFEB"/>
              </a:solidFill>
              <a:latin typeface="Effra 2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3BF2CC34-456F-EBB0-9AB9-607B743EAC24}"/>
              </a:ext>
            </a:extLst>
          </p:cNvPr>
          <p:cNvSpPr txBox="1"/>
          <p:nvPr/>
        </p:nvSpPr>
        <p:spPr>
          <a:xfrm>
            <a:off x="754597" y="1971878"/>
            <a:ext cx="5318702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/>
            <a:r>
              <a:rPr lang="x-es-XL" sz="5400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</a:rPr>
              <a:t>Crear un club acogedor 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EBFDE2D7-0A08-2810-3D13-B1218881923E}"/>
              </a:ext>
            </a:extLst>
          </p:cNvPr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x-es-XL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CONFERENCIA REGIONAL DE SIA DE 2025</a:t>
            </a:r>
          </a:p>
        </p:txBody>
      </p:sp>
      <p:pic>
        <p:nvPicPr>
          <p:cNvPr id="5" name="Picture 2" descr="Celebrar a las mujeres: Inspirar la inclusión y la igualdad en el Día Internacional de la Mujer | Pangea Organics">
            <a:extLst>
              <a:ext uri="{FF2B5EF4-FFF2-40B4-BE49-F238E27FC236}">
                <a16:creationId xmlns:a16="http://schemas.microsoft.com/office/drawing/2014/main" id="{F6423103-88C7-1362-9F37-4670B5253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73" r="8450"/>
          <a:stretch/>
        </p:blipFill>
        <p:spPr bwMode="auto">
          <a:xfrm>
            <a:off x="4864039" y="10"/>
            <a:ext cx="13423961" cy="102869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6">
            <a:extLst>
              <a:ext uri="{FF2B5EF4-FFF2-40B4-BE49-F238E27FC236}">
                <a16:creationId xmlns:a16="http://schemas.microsoft.com/office/drawing/2014/main" id="{F2DB2A1C-ACF5-CD99-46C9-8A94A0BB6484}"/>
              </a:ext>
            </a:extLst>
          </p:cNvPr>
          <p:cNvGrpSpPr/>
          <p:nvPr/>
        </p:nvGrpSpPr>
        <p:grpSpPr>
          <a:xfrm>
            <a:off x="527709" y="332606"/>
            <a:ext cx="1521073" cy="973088"/>
            <a:chOff x="0" y="0"/>
            <a:chExt cx="2028098" cy="1297451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42E625F8-6CA1-ED2B-C160-D81CA061A748}"/>
                </a:ext>
              </a:extLst>
            </p:cNvPr>
            <p:cNvSpPr/>
            <p:nvPr/>
          </p:nvSpPr>
          <p:spPr>
            <a:xfrm>
              <a:off x="956635" y="431332"/>
              <a:ext cx="1071462" cy="473392"/>
            </a:xfrm>
            <a:custGeom>
              <a:avLst/>
              <a:gdLst/>
              <a:ahLst/>
              <a:cxnLst/>
              <a:rect l="l" t="t" r="r" b="b"/>
              <a:pathLst>
                <a:path w="1071462" h="47339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x-es-XL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78E427E2-3BFB-AD7B-73DB-25DD886ECAF1}"/>
                </a:ext>
              </a:extLst>
            </p:cNvPr>
            <p:cNvSpPr/>
            <p:nvPr/>
          </p:nvSpPr>
          <p:spPr>
            <a:xfrm>
              <a:off x="0" y="0"/>
              <a:ext cx="795532" cy="1297451"/>
            </a:xfrm>
            <a:custGeom>
              <a:avLst/>
              <a:gdLst/>
              <a:ahLst/>
              <a:cxnLst/>
              <a:rect l="l" t="t" r="r" b="b"/>
              <a:pathLst>
                <a:path w="795532" h="1297451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x-es-XL"/>
            </a:p>
          </p:txBody>
        </p:sp>
      </p:grpSp>
    </p:spTree>
    <p:extLst>
      <p:ext uri="{BB962C8B-B14F-4D97-AF65-F5344CB8AC3E}">
        <p14:creationId xmlns:p14="http://schemas.microsoft.com/office/powerpoint/2010/main" val="1264568038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1DC729-AC02-DD89-6F72-E87E4119B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23F201CB-9DA7-F3D0-73BC-1AA4A27AED99}"/>
              </a:ext>
            </a:extLst>
          </p:cNvPr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5803EB8-5774-E30E-28E0-758EF47F4F80}"/>
              </a:ext>
            </a:extLst>
          </p:cNvPr>
          <p:cNvSpPr txBox="1"/>
          <p:nvPr/>
        </p:nvSpPr>
        <p:spPr>
          <a:xfrm>
            <a:off x="1064398" y="4755734"/>
            <a:ext cx="7165201" cy="8179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6694"/>
              </a:lnSpc>
            </a:pPr>
            <a:r>
              <a:rPr lang="x-es-XL" sz="5578" b="0" i="0" u="none" baseline="0">
                <a:solidFill>
                  <a:srgbClr val="253572"/>
                </a:solidFill>
                <a:latin typeface="Effra 1"/>
                <a:ea typeface="Effra 1"/>
                <a:cs typeface="Effra 1"/>
              </a:rPr>
              <a:t>TEXTO</a:t>
            </a:r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5EB4BDB5-6735-C352-7CFB-3E9D6C595AA0}"/>
              </a:ext>
            </a:extLst>
          </p:cNvPr>
          <p:cNvGrpSpPr/>
          <p:nvPr/>
        </p:nvGrpSpPr>
        <p:grpSpPr>
          <a:xfrm>
            <a:off x="1064399" y="5781421"/>
            <a:ext cx="7317601" cy="1940974"/>
            <a:chOff x="0" y="-76200"/>
            <a:chExt cx="9151484" cy="2587965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19EDFCBC-251D-6A54-5F55-24BAE5D137F3}"/>
                </a:ext>
              </a:extLst>
            </p:cNvPr>
            <p:cNvSpPr/>
            <p:nvPr/>
          </p:nvSpPr>
          <p:spPr>
            <a:xfrm>
              <a:off x="0" y="0"/>
              <a:ext cx="241757" cy="2511765"/>
            </a:xfrm>
            <a:custGeom>
              <a:avLst/>
              <a:gdLst/>
              <a:ahLst/>
              <a:cxnLst/>
              <a:rect l="l" t="t" r="r" b="b"/>
              <a:pathLst>
                <a:path w="241757" h="2511765">
                  <a:moveTo>
                    <a:pt x="0" y="0"/>
                  </a:moveTo>
                  <a:lnTo>
                    <a:pt x="241757" y="0"/>
                  </a:lnTo>
                  <a:lnTo>
                    <a:pt x="241757" y="2511765"/>
                  </a:lnTo>
                  <a:lnTo>
                    <a:pt x="0" y="2511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x-es-XL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EB359E30-2661-215A-CDFC-0D47BFB651EA}"/>
                </a:ext>
              </a:extLst>
            </p:cNvPr>
            <p:cNvSpPr txBox="1"/>
            <p:nvPr/>
          </p:nvSpPr>
          <p:spPr>
            <a:xfrm>
              <a:off x="530656" y="-76200"/>
              <a:ext cx="8620828" cy="6223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0">
                <a:lnSpc>
                  <a:spcPts val="3959"/>
                </a:lnSpc>
              </a:pPr>
              <a:r>
                <a:rPr lang="x-es-XL" sz="2639" b="0" i="0" u="none" baseline="0">
                  <a:solidFill>
                    <a:srgbClr val="293374"/>
                  </a:solidFill>
                  <a:latin typeface="Effra 2"/>
                  <a:ea typeface="Effra 2"/>
                  <a:cs typeface="Effra 2"/>
                </a:rPr>
                <a:t>TEXTO</a:t>
              </a:r>
              <a:endParaRPr lang="x-es-XL" sz="2800" b="1">
                <a:solidFill>
                  <a:srgbClr val="293374"/>
                </a:solidFill>
                <a:latin typeface="Effra 2"/>
              </a:endParaRPr>
            </a:p>
          </p:txBody>
        </p:sp>
      </p:grpSp>
      <p:sp>
        <p:nvSpPr>
          <p:cNvPr id="10" name="TextBox 14">
            <a:extLst>
              <a:ext uri="{FF2B5EF4-FFF2-40B4-BE49-F238E27FC236}">
                <a16:creationId xmlns:a16="http://schemas.microsoft.com/office/drawing/2014/main" id="{2CA06A76-2FE5-790E-99F8-42380501582A}"/>
              </a:ext>
            </a:extLst>
          </p:cNvPr>
          <p:cNvSpPr txBox="1"/>
          <p:nvPr/>
        </p:nvSpPr>
        <p:spPr>
          <a:xfrm>
            <a:off x="11122663" y="2174335"/>
            <a:ext cx="6732200" cy="4431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/>
            <a:r>
              <a:rPr lang="x-es-XL" sz="7200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</a:rPr>
              <a:t>Emprender acciones juntas. </a:t>
            </a:r>
          </a:p>
          <a:p>
            <a:pPr marL="0" lvl="0" indent="0" algn="l" rtl="0"/>
            <a:r>
              <a:rPr lang="nl-BE" sz="7200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</a:rPr>
              <a:t> </a:t>
            </a:r>
            <a:endParaRPr lang="x-es-XL" sz="7200" dirty="0">
              <a:solidFill>
                <a:srgbClr val="F5EFEB"/>
              </a:solidFill>
              <a:latin typeface="Effra 1"/>
            </a:endParaRPr>
          </a:p>
          <a:p>
            <a:pPr marL="0" lvl="0" indent="0" algn="l" rtl="0"/>
            <a:endParaRPr lang="x-es-XL" sz="7200" dirty="0">
              <a:solidFill>
                <a:srgbClr val="F5EFEB"/>
              </a:solidFill>
              <a:latin typeface="Effra 1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1AF713-B108-A5C3-983D-63AADAF27BCE}"/>
              </a:ext>
            </a:extLst>
          </p:cNvPr>
          <p:cNvSpPr txBox="1"/>
          <p:nvPr/>
        </p:nvSpPr>
        <p:spPr>
          <a:xfrm>
            <a:off x="11468728" y="4937600"/>
            <a:ext cx="6232291" cy="157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4500" indent="-444500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x-es-XL" sz="3200" b="0" i="0" u="none" strike="noStrike" baseline="0" dirty="0">
                <a:solidFill>
                  <a:schemeClr val="bg1"/>
                </a:solidFill>
                <a:effectLst/>
              </a:rPr>
              <a:t>Escuchar atentamente.</a:t>
            </a:r>
          </a:p>
          <a:p>
            <a:pPr marL="444500" indent="-444500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x-es-XL" sz="3200" b="0" i="0" u="none" strike="noStrike" baseline="0" dirty="0">
                <a:solidFill>
                  <a:schemeClr val="bg1"/>
                </a:solidFill>
                <a:effectLst/>
              </a:rPr>
              <a:t>Ser respetuosas.</a:t>
            </a:r>
          </a:p>
          <a:p>
            <a:pPr marL="444500" indent="-444500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x-es-XL" sz="3200" b="0" i="0" u="none" strike="noStrike" baseline="0" dirty="0">
                <a:solidFill>
                  <a:schemeClr val="bg1"/>
                </a:solidFill>
                <a:effectLst/>
              </a:rPr>
              <a:t>Alzar la voz.</a:t>
            </a:r>
          </a:p>
        </p:txBody>
      </p:sp>
      <p:pic>
        <p:nvPicPr>
          <p:cNvPr id="8" name="Picture 2" descr="Celebrar el Mes de la Diversidad - National Today">
            <a:extLst>
              <a:ext uri="{FF2B5EF4-FFF2-40B4-BE49-F238E27FC236}">
                <a16:creationId xmlns:a16="http://schemas.microsoft.com/office/drawing/2014/main" id="{93604EA1-1439-B94C-9928-074F8D69D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2" r="1006" b="1"/>
          <a:stretch/>
        </p:blipFill>
        <p:spPr bwMode="auto">
          <a:xfrm>
            <a:off x="0" y="1637911"/>
            <a:ext cx="10310928" cy="7312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6">
            <a:extLst>
              <a:ext uri="{FF2B5EF4-FFF2-40B4-BE49-F238E27FC236}">
                <a16:creationId xmlns:a16="http://schemas.microsoft.com/office/drawing/2014/main" id="{B65390CA-5ACF-2142-8D81-FAE40B33F3CA}"/>
              </a:ext>
            </a:extLst>
          </p:cNvPr>
          <p:cNvGrpSpPr/>
          <p:nvPr/>
        </p:nvGrpSpPr>
        <p:grpSpPr>
          <a:xfrm>
            <a:off x="15738227" y="542156"/>
            <a:ext cx="1521073" cy="973088"/>
            <a:chOff x="0" y="0"/>
            <a:chExt cx="2028098" cy="1297451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614BF664-C6BB-8BC0-5BF5-9F5CEDA9F4FB}"/>
                </a:ext>
              </a:extLst>
            </p:cNvPr>
            <p:cNvSpPr/>
            <p:nvPr/>
          </p:nvSpPr>
          <p:spPr>
            <a:xfrm>
              <a:off x="956635" y="431332"/>
              <a:ext cx="1071462" cy="473392"/>
            </a:xfrm>
            <a:custGeom>
              <a:avLst/>
              <a:gdLst/>
              <a:ahLst/>
              <a:cxnLst/>
              <a:rect l="l" t="t" r="r" b="b"/>
              <a:pathLst>
                <a:path w="1071462" h="47339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x-es-XL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66E8FF74-5CCB-4455-9E14-4226E879E89D}"/>
                </a:ext>
              </a:extLst>
            </p:cNvPr>
            <p:cNvSpPr/>
            <p:nvPr/>
          </p:nvSpPr>
          <p:spPr>
            <a:xfrm>
              <a:off x="0" y="0"/>
              <a:ext cx="795532" cy="1297451"/>
            </a:xfrm>
            <a:custGeom>
              <a:avLst/>
              <a:gdLst/>
              <a:ahLst/>
              <a:cxnLst/>
              <a:rect l="l" t="t" r="r" b="b"/>
              <a:pathLst>
                <a:path w="795532" h="1297451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x-es-XL"/>
            </a:p>
          </p:txBody>
        </p:sp>
      </p:grpSp>
    </p:spTree>
    <p:extLst>
      <p:ext uri="{BB962C8B-B14F-4D97-AF65-F5344CB8AC3E}">
        <p14:creationId xmlns:p14="http://schemas.microsoft.com/office/powerpoint/2010/main" val="2982176424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337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C7DAB6-C06A-235B-90E6-FA916E686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660 Grupo de mujeres alzando las manos de fotos de stock gratis y sin royalties. Fotos de Dreamstime">
            <a:extLst>
              <a:ext uri="{FF2B5EF4-FFF2-40B4-BE49-F238E27FC236}">
                <a16:creationId xmlns:a16="http://schemas.microsoft.com/office/drawing/2014/main" id="{71DEB504-D6B3-6D2F-094A-8266EE73D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7" r="876" b="1"/>
          <a:stretch/>
        </p:blipFill>
        <p:spPr bwMode="auto">
          <a:xfrm>
            <a:off x="677567" y="1022128"/>
            <a:ext cx="9985819" cy="8242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E649224F-8ED1-07C7-C319-DDD280629062}"/>
              </a:ext>
            </a:extLst>
          </p:cNvPr>
          <p:cNvSpPr txBox="1"/>
          <p:nvPr/>
        </p:nvSpPr>
        <p:spPr>
          <a:xfrm>
            <a:off x="10832728" y="2997168"/>
            <a:ext cx="7455272" cy="4184167"/>
          </a:xfrm>
          <a:prstGeom prst="rect">
            <a:avLst/>
          </a:prstGeom>
        </p:spPr>
        <p:txBody>
          <a:bodyPr lIns="254000" tIns="254000" rIns="254000" bIns="254000" rtlCol="0" anchor="ctr"/>
          <a:lstStyle/>
          <a:p>
            <a:pPr algn="l" rtl="0">
              <a:lnSpc>
                <a:spcPts val="2879"/>
              </a:lnSpc>
            </a:pPr>
            <a:endParaRPr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E85AD088-D9F9-B1B2-E29B-763AA00BE4C5}"/>
              </a:ext>
            </a:extLst>
          </p:cNvPr>
          <p:cNvGrpSpPr/>
          <p:nvPr/>
        </p:nvGrpSpPr>
        <p:grpSpPr>
          <a:xfrm>
            <a:off x="15738227" y="542156"/>
            <a:ext cx="1521073" cy="973088"/>
            <a:chOff x="0" y="0"/>
            <a:chExt cx="2028098" cy="1297451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746254F-C9B0-E8EE-3B8E-45404FEDF3DC}"/>
                </a:ext>
              </a:extLst>
            </p:cNvPr>
            <p:cNvSpPr/>
            <p:nvPr/>
          </p:nvSpPr>
          <p:spPr>
            <a:xfrm>
              <a:off x="956635" y="431332"/>
              <a:ext cx="1071462" cy="473392"/>
            </a:xfrm>
            <a:custGeom>
              <a:avLst/>
              <a:gdLst/>
              <a:ahLst/>
              <a:cxnLst/>
              <a:rect l="l" t="t" r="r" b="b"/>
              <a:pathLst>
                <a:path w="1071462" h="47339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x-es-XL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A1EA7E48-5BD6-0EF8-0383-46DF75B5219E}"/>
                </a:ext>
              </a:extLst>
            </p:cNvPr>
            <p:cNvSpPr/>
            <p:nvPr/>
          </p:nvSpPr>
          <p:spPr>
            <a:xfrm>
              <a:off x="0" y="0"/>
              <a:ext cx="795532" cy="1297451"/>
            </a:xfrm>
            <a:custGeom>
              <a:avLst/>
              <a:gdLst/>
              <a:ahLst/>
              <a:cxnLst/>
              <a:rect l="l" t="t" r="r" b="b"/>
              <a:pathLst>
                <a:path w="795532" h="1297451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x-es-XL"/>
            </a:p>
          </p:txBody>
        </p:sp>
      </p:grpSp>
      <p:sp>
        <p:nvSpPr>
          <p:cNvPr id="9" name="Freeform 4">
            <a:extLst>
              <a:ext uri="{FF2B5EF4-FFF2-40B4-BE49-F238E27FC236}">
                <a16:creationId xmlns:a16="http://schemas.microsoft.com/office/drawing/2014/main" id="{79F3C1CF-BDD7-8F29-9942-EBDFD669E61D}"/>
              </a:ext>
            </a:extLst>
          </p:cNvPr>
          <p:cNvSpPr/>
          <p:nvPr/>
        </p:nvSpPr>
        <p:spPr>
          <a:xfrm>
            <a:off x="10128586" y="3291713"/>
            <a:ext cx="7612660" cy="6453131"/>
          </a:xfrm>
          <a:custGeom>
            <a:avLst/>
            <a:gdLst/>
            <a:ahLst/>
            <a:cxnLst/>
            <a:rect l="l" t="t" r="r" b="b"/>
            <a:pathLst>
              <a:path w="2326927" h="1851770">
                <a:moveTo>
                  <a:pt x="43814" y="0"/>
                </a:moveTo>
                <a:lnTo>
                  <a:pt x="2283113" y="0"/>
                </a:lnTo>
                <a:cubicBezTo>
                  <a:pt x="2294733" y="0"/>
                  <a:pt x="2305877" y="4616"/>
                  <a:pt x="2314094" y="12833"/>
                </a:cubicBezTo>
                <a:cubicBezTo>
                  <a:pt x="2322311" y="21049"/>
                  <a:pt x="2326927" y="32194"/>
                  <a:pt x="2326927" y="43814"/>
                </a:cubicBezTo>
                <a:lnTo>
                  <a:pt x="2326927" y="1807956"/>
                </a:lnTo>
                <a:cubicBezTo>
                  <a:pt x="2326927" y="1832153"/>
                  <a:pt x="2307311" y="1851770"/>
                  <a:pt x="2283113" y="1851770"/>
                </a:cubicBezTo>
                <a:lnTo>
                  <a:pt x="43814" y="1851770"/>
                </a:lnTo>
                <a:cubicBezTo>
                  <a:pt x="19616" y="1851770"/>
                  <a:pt x="0" y="1832153"/>
                  <a:pt x="0" y="1807956"/>
                </a:cubicBezTo>
                <a:lnTo>
                  <a:pt x="0" y="43814"/>
                </a:lnTo>
                <a:cubicBezTo>
                  <a:pt x="0" y="19616"/>
                  <a:pt x="19616" y="0"/>
                  <a:pt x="43814" y="0"/>
                </a:cubicBezTo>
                <a:close/>
              </a:path>
            </a:pathLst>
          </a:custGeom>
          <a:solidFill>
            <a:srgbClr val="F5EFEB"/>
          </a:solidFill>
        </p:spPr>
        <p:txBody>
          <a:bodyPr/>
          <a:lstStyle/>
          <a:p>
            <a:endParaRPr lang="x-es-XL"/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6C66496F-247B-C2BF-DD94-B559E491565C}"/>
              </a:ext>
            </a:extLst>
          </p:cNvPr>
          <p:cNvSpPr txBox="1"/>
          <p:nvPr/>
        </p:nvSpPr>
        <p:spPr>
          <a:xfrm>
            <a:off x="10512634" y="3784829"/>
            <a:ext cx="7228612" cy="25776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6700"/>
              </a:lnSpc>
            </a:pPr>
            <a:r>
              <a:rPr lang="x-es-XL" sz="6561" b="0" i="0" u="none" dirty="0">
                <a:solidFill>
                  <a:srgbClr val="253572"/>
                </a:solidFill>
                <a:latin typeface="Effra 1"/>
                <a:ea typeface="Effra 1"/>
                <a:cs typeface="Effra 1"/>
              </a:rPr>
              <a:t>Nuestro compromiso importa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DA80C0-4668-0B83-5A39-7483D00DD0D9}"/>
              </a:ext>
            </a:extLst>
          </p:cNvPr>
          <p:cNvSpPr txBox="1"/>
          <p:nvPr/>
        </p:nvSpPr>
        <p:spPr>
          <a:xfrm>
            <a:off x="10440442" y="6542342"/>
            <a:ext cx="6901429" cy="242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lnSpc>
                <a:spcPct val="90000"/>
              </a:lnSpc>
              <a:spcAft>
                <a:spcPts val="600"/>
              </a:spcAft>
            </a:pPr>
            <a:r>
              <a:rPr lang="x-es-XL" sz="3200" b="0" i="0" u="none" strike="noStrike" baseline="0" dirty="0">
                <a:effectLst/>
              </a:rPr>
              <a:t>Levanten la mano si se comprometen a:</a:t>
            </a:r>
          </a:p>
          <a:p>
            <a:pPr marL="985838" lvl="1" indent="-471488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x-es-XL" sz="3200" b="0" i="0" u="none" strike="noStrike" baseline="0" dirty="0">
                <a:effectLst/>
              </a:rPr>
              <a:t>Escuchar</a:t>
            </a:r>
          </a:p>
          <a:p>
            <a:pPr marL="985838" lvl="1" indent="-471488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x-es-XL" sz="3200" b="0" i="0" u="none" baseline="0" dirty="0"/>
              <a:t>S</a:t>
            </a:r>
            <a:r>
              <a:rPr lang="x-es-XL" sz="3200" b="0" i="0" u="none" strike="noStrike" baseline="0" dirty="0">
                <a:effectLst/>
              </a:rPr>
              <a:t>er amables</a:t>
            </a:r>
          </a:p>
          <a:p>
            <a:pPr marL="985838" lvl="1" indent="-471488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x-es-XL" sz="3200" b="0" i="0" u="none" strike="noStrike" baseline="0" dirty="0">
                <a:effectLst/>
              </a:rPr>
              <a:t>Defender a lo</a:t>
            </a:r>
            <a:r>
              <a:rPr lang="x-es-XL" sz="3200" b="0" i="0" u="none" baseline="0" dirty="0"/>
              <a:t>s demás</a:t>
            </a:r>
            <a:endParaRPr lang="x-es-XL" sz="3200" b="0" i="0" u="none" strike="noStrike" dirty="0">
              <a:effectLst/>
            </a:endParaRPr>
          </a:p>
          <a:p>
            <a:pPr lvl="0" algn="l" rtl="0">
              <a:lnSpc>
                <a:spcPct val="90000"/>
              </a:lnSpc>
              <a:spcAft>
                <a:spcPts val="600"/>
              </a:spcAft>
            </a:pPr>
            <a:endParaRPr lang="x-es-XL" sz="1800" dirty="0"/>
          </a:p>
        </p:txBody>
      </p:sp>
    </p:spTree>
    <p:extLst>
      <p:ext uri="{BB962C8B-B14F-4D97-AF65-F5344CB8AC3E}">
        <p14:creationId xmlns:p14="http://schemas.microsoft.com/office/powerpoint/2010/main" val="1213366955"/>
      </p:ext>
    </p:extLst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33727" y="7984352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Font typeface="Arial"/>
                <a:buChar char="•"/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0948906" cy="10705631"/>
            <a:chOff x="0" y="-206431"/>
            <a:chExt cx="3503255" cy="2697887"/>
          </a:xfrm>
        </p:grpSpPr>
        <p:sp>
          <p:nvSpPr>
            <p:cNvPr id="6" name="Freeform 6"/>
            <p:cNvSpPr/>
            <p:nvPr/>
          </p:nvSpPr>
          <p:spPr>
            <a:xfrm>
              <a:off x="0" y="-206431"/>
              <a:ext cx="3503255" cy="2642583"/>
            </a:xfrm>
            <a:custGeom>
              <a:avLst/>
              <a:gdLst/>
              <a:ahLst/>
              <a:cxnLst/>
              <a:rect l="l" t="t" r="r" b="b"/>
              <a:pathLst>
                <a:path w="3503255" h="2491456">
                  <a:moveTo>
                    <a:pt x="29102" y="0"/>
                  </a:moveTo>
                  <a:lnTo>
                    <a:pt x="3474153" y="0"/>
                  </a:lnTo>
                  <a:cubicBezTo>
                    <a:pt x="3490226" y="0"/>
                    <a:pt x="3503255" y="13029"/>
                    <a:pt x="3503255" y="29102"/>
                  </a:cubicBezTo>
                  <a:lnTo>
                    <a:pt x="3503255" y="2462354"/>
                  </a:lnTo>
                  <a:cubicBezTo>
                    <a:pt x="3503255" y="2478426"/>
                    <a:pt x="3490226" y="2491456"/>
                    <a:pt x="3474153" y="2491456"/>
                  </a:cubicBezTo>
                  <a:lnTo>
                    <a:pt x="29102" y="2491456"/>
                  </a:lnTo>
                  <a:cubicBezTo>
                    <a:pt x="13029" y="2491456"/>
                    <a:pt x="0" y="2478426"/>
                    <a:pt x="0" y="2462354"/>
                  </a:cubicBezTo>
                  <a:lnTo>
                    <a:pt x="0" y="29102"/>
                  </a:lnTo>
                  <a:cubicBezTo>
                    <a:pt x="0" y="13029"/>
                    <a:pt x="13029" y="0"/>
                    <a:pt x="29102" y="0"/>
                  </a:cubicBezTo>
                  <a:close/>
                </a:path>
              </a:pathLst>
            </a:custGeom>
            <a:solidFill>
              <a:srgbClr val="253572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3503255" cy="2539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6455703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9" name="Freeform 9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14" name="TextBox 14"/>
          <p:cNvSpPr txBox="1"/>
          <p:nvPr/>
        </p:nvSpPr>
        <p:spPr>
          <a:xfrm>
            <a:off x="1870097" y="3493397"/>
            <a:ext cx="6955095" cy="2885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7500"/>
              </a:lnSpc>
            </a:pPr>
            <a:r>
              <a:rPr lang="x-es-XL" sz="7500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</a:rPr>
              <a:t>Juntas podemos marcar la diferencia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x-es-XL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CONFERENCIA REGIONAL DE SIA DE 2025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61786" y="3870774"/>
            <a:ext cx="6356117" cy="3095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6000"/>
              </a:lnSpc>
            </a:pPr>
            <a:r>
              <a:rPr lang="x-es-XL" sz="6000" b="0" i="0" u="none" baseline="0">
                <a:solidFill>
                  <a:srgbClr val="93C9D0"/>
                </a:solidFill>
                <a:latin typeface="Effra 1"/>
                <a:ea typeface="Effra 1"/>
                <a:cs typeface="Effra 1"/>
              </a:rPr>
              <a:t>(o a elementos &gt; fotos/videos y elige los medios para colocarlos aquí)</a:t>
            </a:r>
          </a:p>
        </p:txBody>
      </p:sp>
      <p:pic>
        <p:nvPicPr>
          <p:cNvPr id="18" name="Picture 2" descr="Home - Hope House Colorado">
            <a:extLst>
              <a:ext uri="{FF2B5EF4-FFF2-40B4-BE49-F238E27FC236}">
                <a16:creationId xmlns:a16="http://schemas.microsoft.com/office/drawing/2014/main" id="{A619ED5A-AF8B-7501-44F7-A0C615B9D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86" r="21962"/>
          <a:stretch/>
        </p:blipFill>
        <p:spPr bwMode="auto">
          <a:xfrm>
            <a:off x="7928012" y="1"/>
            <a:ext cx="10359984" cy="10579793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6">
            <a:extLst>
              <a:ext uri="{FF2B5EF4-FFF2-40B4-BE49-F238E27FC236}">
                <a16:creationId xmlns:a16="http://schemas.microsoft.com/office/drawing/2014/main" id="{F194117E-F71D-A84F-6537-45798C590239}"/>
              </a:ext>
            </a:extLst>
          </p:cNvPr>
          <p:cNvGrpSpPr/>
          <p:nvPr/>
        </p:nvGrpSpPr>
        <p:grpSpPr>
          <a:xfrm>
            <a:off x="1109560" y="556633"/>
            <a:ext cx="1521073" cy="973088"/>
            <a:chOff x="0" y="0"/>
            <a:chExt cx="2028098" cy="1297451"/>
          </a:xfrm>
        </p:grpSpPr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16C9D460-5875-CFB3-9620-684A2DF38AAB}"/>
                </a:ext>
              </a:extLst>
            </p:cNvPr>
            <p:cNvSpPr/>
            <p:nvPr/>
          </p:nvSpPr>
          <p:spPr>
            <a:xfrm>
              <a:off x="956635" y="431332"/>
              <a:ext cx="1071462" cy="473392"/>
            </a:xfrm>
            <a:custGeom>
              <a:avLst/>
              <a:gdLst/>
              <a:ahLst/>
              <a:cxnLst/>
              <a:rect l="l" t="t" r="r" b="b"/>
              <a:pathLst>
                <a:path w="1071462" h="47339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x-es-XL"/>
            </a:p>
          </p:txBody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6C6E97F6-98B7-BBA4-C03A-35E6DCBA7E3D}"/>
                </a:ext>
              </a:extLst>
            </p:cNvPr>
            <p:cNvSpPr/>
            <p:nvPr/>
          </p:nvSpPr>
          <p:spPr>
            <a:xfrm>
              <a:off x="0" y="0"/>
              <a:ext cx="795532" cy="1297451"/>
            </a:xfrm>
            <a:custGeom>
              <a:avLst/>
              <a:gdLst/>
              <a:ahLst/>
              <a:cxnLst/>
              <a:rect l="l" t="t" r="r" b="b"/>
              <a:pathLst>
                <a:path w="795532" h="1297451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x-es-XL"/>
            </a:p>
          </p:txBody>
        </p:sp>
      </p:grpSp>
    </p:spTree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AFE1E5-2428-A98B-162A-4A3E6A009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1132BAE-4F60-C68F-AF05-2D2FF597D2A6}"/>
              </a:ext>
            </a:extLst>
          </p:cNvPr>
          <p:cNvGrpSpPr/>
          <p:nvPr/>
        </p:nvGrpSpPr>
        <p:grpSpPr>
          <a:xfrm>
            <a:off x="381" y="7949183"/>
            <a:ext cx="18288000" cy="1791128"/>
            <a:chOff x="0" y="0"/>
            <a:chExt cx="4816593" cy="47173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962F51C-8B79-22D4-07FB-0F0795C32BFA}"/>
                </a:ext>
              </a:extLst>
            </p:cNvPr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42F95338-ABB3-326F-AE81-0BFC50EE9B9C}"/>
                </a:ext>
              </a:extLst>
            </p:cNvPr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Font typeface="Arial"/>
                <a:buChar char="•"/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AF67AFAA-1DC1-7168-3F4E-DAE92B7F10FC}"/>
              </a:ext>
            </a:extLst>
          </p:cNvPr>
          <p:cNvGrpSpPr/>
          <p:nvPr/>
        </p:nvGrpSpPr>
        <p:grpSpPr>
          <a:xfrm>
            <a:off x="-1" y="-1"/>
            <a:ext cx="18457537" cy="10899063"/>
            <a:chOff x="-16768" y="-255177"/>
            <a:chExt cx="3520023" cy="2746633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A276734-9F3C-2E7D-7CB4-785E0381DC94}"/>
                </a:ext>
              </a:extLst>
            </p:cNvPr>
            <p:cNvSpPr/>
            <p:nvPr/>
          </p:nvSpPr>
          <p:spPr>
            <a:xfrm>
              <a:off x="-16768" y="-255177"/>
              <a:ext cx="3503255" cy="2642583"/>
            </a:xfrm>
            <a:custGeom>
              <a:avLst/>
              <a:gdLst/>
              <a:ahLst/>
              <a:cxnLst/>
              <a:rect l="l" t="t" r="r" b="b"/>
              <a:pathLst>
                <a:path w="3503255" h="2491456">
                  <a:moveTo>
                    <a:pt x="29102" y="0"/>
                  </a:moveTo>
                  <a:lnTo>
                    <a:pt x="3474153" y="0"/>
                  </a:lnTo>
                  <a:cubicBezTo>
                    <a:pt x="3490226" y="0"/>
                    <a:pt x="3503255" y="13029"/>
                    <a:pt x="3503255" y="29102"/>
                  </a:cubicBezTo>
                  <a:lnTo>
                    <a:pt x="3503255" y="2462354"/>
                  </a:lnTo>
                  <a:cubicBezTo>
                    <a:pt x="3503255" y="2478426"/>
                    <a:pt x="3490226" y="2491456"/>
                    <a:pt x="3474153" y="2491456"/>
                  </a:cubicBezTo>
                  <a:lnTo>
                    <a:pt x="29102" y="2491456"/>
                  </a:lnTo>
                  <a:cubicBezTo>
                    <a:pt x="13029" y="2491456"/>
                    <a:pt x="0" y="2478426"/>
                    <a:pt x="0" y="2462354"/>
                  </a:cubicBezTo>
                  <a:lnTo>
                    <a:pt x="0" y="29102"/>
                  </a:lnTo>
                  <a:cubicBezTo>
                    <a:pt x="0" y="13029"/>
                    <a:pt x="13029" y="0"/>
                    <a:pt x="29102" y="0"/>
                  </a:cubicBezTo>
                  <a:close/>
                </a:path>
              </a:pathLst>
            </a:custGeom>
            <a:solidFill>
              <a:srgbClr val="253572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AE8D9DBB-FD6F-5177-18B8-45C0FB8BEFB1}"/>
                </a:ext>
              </a:extLst>
            </p:cNvPr>
            <p:cNvSpPr txBox="1"/>
            <p:nvPr/>
          </p:nvSpPr>
          <p:spPr>
            <a:xfrm>
              <a:off x="0" y="-47625"/>
              <a:ext cx="3503255" cy="2539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9" name="Freeform 9">
            <a:extLst>
              <a:ext uri="{FF2B5EF4-FFF2-40B4-BE49-F238E27FC236}">
                <a16:creationId xmlns:a16="http://schemas.microsoft.com/office/drawing/2014/main" id="{A14D6731-3A1F-CF73-07A2-341D33014AD7}"/>
              </a:ext>
            </a:extLst>
          </p:cNvPr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grpSp>
        <p:nvGrpSpPr>
          <p:cNvPr id="22" name="Group 6">
            <a:extLst>
              <a:ext uri="{FF2B5EF4-FFF2-40B4-BE49-F238E27FC236}">
                <a16:creationId xmlns:a16="http://schemas.microsoft.com/office/drawing/2014/main" id="{97BFB0B4-FC5E-7361-C464-ECF2372D9FE7}"/>
              </a:ext>
            </a:extLst>
          </p:cNvPr>
          <p:cNvGrpSpPr/>
          <p:nvPr/>
        </p:nvGrpSpPr>
        <p:grpSpPr>
          <a:xfrm>
            <a:off x="1109560" y="556633"/>
            <a:ext cx="1521073" cy="973088"/>
            <a:chOff x="0" y="0"/>
            <a:chExt cx="2028098" cy="1297451"/>
          </a:xfrm>
        </p:grpSpPr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2E7C07CD-9BC5-CB5C-15B3-C5070E2EA1A4}"/>
                </a:ext>
              </a:extLst>
            </p:cNvPr>
            <p:cNvSpPr/>
            <p:nvPr/>
          </p:nvSpPr>
          <p:spPr>
            <a:xfrm>
              <a:off x="956635" y="431332"/>
              <a:ext cx="1071462" cy="473392"/>
            </a:xfrm>
            <a:custGeom>
              <a:avLst/>
              <a:gdLst/>
              <a:ahLst/>
              <a:cxnLst/>
              <a:rect l="l" t="t" r="r" b="b"/>
              <a:pathLst>
                <a:path w="1071462" h="47339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x-es-XL"/>
            </a:p>
          </p:txBody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740048FF-CA0E-8D2A-8C99-673D111EC087}"/>
                </a:ext>
              </a:extLst>
            </p:cNvPr>
            <p:cNvSpPr/>
            <p:nvPr/>
          </p:nvSpPr>
          <p:spPr>
            <a:xfrm>
              <a:off x="0" y="0"/>
              <a:ext cx="795532" cy="1297451"/>
            </a:xfrm>
            <a:custGeom>
              <a:avLst/>
              <a:gdLst/>
              <a:ahLst/>
              <a:cxnLst/>
              <a:rect l="l" t="t" r="r" b="b"/>
              <a:pathLst>
                <a:path w="795532" h="1297451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x-es-XL"/>
            </a:p>
          </p:txBody>
        </p:sp>
      </p:grpSp>
      <p:pic>
        <p:nvPicPr>
          <p:cNvPr id="11" name="Picture 10" descr="A screenshot of a web page&#10;&#10;AI-generated content may be incorrect.">
            <a:extLst>
              <a:ext uri="{FF2B5EF4-FFF2-40B4-BE49-F238E27FC236}">
                <a16:creationId xmlns:a16="http://schemas.microsoft.com/office/drawing/2014/main" id="{1615697B-C802-45A3-2ECC-C922B8A555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856" y="556633"/>
            <a:ext cx="12421745" cy="9595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620215"/>
      </p:ext>
    </p:extLst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1460</Words>
  <Application>Microsoft Macintosh PowerPoint</Application>
  <PresentationFormat>Custom</PresentationFormat>
  <Paragraphs>138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Nunito</vt:lpstr>
      <vt:lpstr>Calibri</vt:lpstr>
      <vt:lpstr>Effra 2</vt:lpstr>
      <vt:lpstr>Segoe UI</vt:lpstr>
      <vt:lpstr>Effra 1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2024 Region Conference Template</dc:title>
  <cp:lastModifiedBy>Zoe Wainer</cp:lastModifiedBy>
  <cp:revision>5</cp:revision>
  <dcterms:created xsi:type="dcterms:W3CDTF">2006-08-16T00:00:00Z</dcterms:created>
  <dcterms:modified xsi:type="dcterms:W3CDTF">2025-03-10T13:56:43Z</dcterms:modified>
  <dc:identifier>DAF4xHWVG_U</dc:identifier>
</cp:coreProperties>
</file>