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9" r:id="rId3"/>
    <p:sldId id="261" r:id="rId4"/>
    <p:sldId id="265" r:id="rId5"/>
    <p:sldId id="262" r:id="rId6"/>
    <p:sldId id="268" r:id="rId7"/>
    <p:sldId id="260" r:id="rId8"/>
    <p:sldId id="269" r:id="rId9"/>
    <p:sldId id="270" r:id="rId10"/>
    <p:sldId id="271" r:id="rId11"/>
    <p:sldId id="257" r:id="rId12"/>
    <p:sldId id="272" r:id="rId13"/>
  </p:sldIdLst>
  <p:sldSz cx="18288000" cy="10287000"/>
  <p:notesSz cx="6858000" cy="9144000"/>
  <p:embeddedFontLst>
    <p:embeddedFont>
      <p:font typeface="Effra 1" panose="020B0803020203020204" pitchFamily="34" charset="77"/>
      <p:regular r:id="rId15"/>
      <p:bold r:id="rId16"/>
    </p:embeddedFont>
    <p:embeddedFont>
      <p:font typeface="Effra 2" panose="020B0603020203020204" pitchFamily="34" charset="77"/>
      <p:regular r:id="rId17"/>
    </p:embeddedFont>
    <p:embeddedFont>
      <p:font typeface="Nunito" pitchFamily="2" charset="77"/>
      <p:regular r:id="rId18"/>
      <p:bold r:id="rId19"/>
      <p:italic r:id="rId20"/>
      <p:boldItalic r:id="rId21"/>
    </p:embeddedFont>
    <p:embeddedFont>
      <p:font typeface="Segoe UI" panose="020B0502040204020203"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374"/>
    <a:srgbClr val="CE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352463-FBF7-FD41-BAE9-98BDD4EE2AA2}" v="3" dt="2025-02-28T15:26:01.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760"/>
    <p:restoredTop sz="59399"/>
  </p:normalViewPr>
  <p:slideViewPr>
    <p:cSldViewPr snapToGrid="0">
      <p:cViewPr varScale="1">
        <p:scale>
          <a:sx n="32" d="100"/>
          <a:sy n="32" d="100"/>
        </p:scale>
        <p:origin x="29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berlie Adams" userId="500ac72d-1841-4669-af89-eee92ff044b9" providerId="ADAL" clId="{CA352463-FBF7-FD41-BAE9-98BDD4EE2AA2}"/>
    <pc:docChg chg="custSel addSld delSld modSld">
      <pc:chgData name="Kymberlie Adams" userId="500ac72d-1841-4669-af89-eee92ff044b9" providerId="ADAL" clId="{CA352463-FBF7-FD41-BAE9-98BDD4EE2AA2}" dt="2025-02-28T15:26:24.426" v="9" actId="2696"/>
      <pc:docMkLst>
        <pc:docMk/>
      </pc:docMkLst>
      <pc:sldChg chg="modSp mod">
        <pc:chgData name="Kymberlie Adams" userId="500ac72d-1841-4669-af89-eee92ff044b9" providerId="ADAL" clId="{CA352463-FBF7-FD41-BAE9-98BDD4EE2AA2}" dt="2025-02-28T15:21:28.637" v="0" actId="1076"/>
        <pc:sldMkLst>
          <pc:docMk/>
          <pc:sldMk cId="2244620215" sldId="272"/>
        </pc:sldMkLst>
        <pc:picChg chg="mod">
          <ac:chgData name="Kymberlie Adams" userId="500ac72d-1841-4669-af89-eee92ff044b9" providerId="ADAL" clId="{CA352463-FBF7-FD41-BAE9-98BDD4EE2AA2}" dt="2025-02-28T15:21:28.637" v="0" actId="1076"/>
          <ac:picMkLst>
            <pc:docMk/>
            <pc:sldMk cId="2244620215" sldId="272"/>
            <ac:picMk id="10" creationId="{FF9E2AD6-F992-5C40-E9EB-C10A1B3DA5A4}"/>
          </ac:picMkLst>
        </pc:picChg>
      </pc:sldChg>
      <pc:sldChg chg="addSp delSp modSp add del mod setBg delDesignElem">
        <pc:chgData name="Kymberlie Adams" userId="500ac72d-1841-4669-af89-eee92ff044b9" providerId="ADAL" clId="{CA352463-FBF7-FD41-BAE9-98BDD4EE2AA2}" dt="2025-02-28T15:26:24.426" v="9" actId="2696"/>
        <pc:sldMkLst>
          <pc:docMk/>
          <pc:sldMk cId="0" sldId="273"/>
        </pc:sldMkLst>
        <pc:spChg chg="mod">
          <ac:chgData name="Kymberlie Adams" userId="500ac72d-1841-4669-af89-eee92ff044b9" providerId="ADAL" clId="{CA352463-FBF7-FD41-BAE9-98BDD4EE2AA2}" dt="2025-02-28T15:22:17.555" v="3" actId="26606"/>
          <ac:spMkLst>
            <pc:docMk/>
            <pc:sldMk cId="0" sldId="273"/>
            <ac:spMk id="10" creationId="{00000000-0000-0000-0000-000000000000}"/>
          </ac:spMkLst>
        </pc:spChg>
        <pc:spChg chg="add">
          <ac:chgData name="Kymberlie Adams" userId="500ac72d-1841-4669-af89-eee92ff044b9" providerId="ADAL" clId="{CA352463-FBF7-FD41-BAE9-98BDD4EE2AA2}" dt="2025-02-28T15:22:17.555" v="3" actId="26606"/>
          <ac:spMkLst>
            <pc:docMk/>
            <pc:sldMk cId="0" sldId="273"/>
            <ac:spMk id="3076" creationId="{8181FC64-B306-4821-98E2-780662EFC486}"/>
          </ac:spMkLst>
        </pc:spChg>
        <pc:spChg chg="add">
          <ac:chgData name="Kymberlie Adams" userId="500ac72d-1841-4669-af89-eee92ff044b9" providerId="ADAL" clId="{CA352463-FBF7-FD41-BAE9-98BDD4EE2AA2}" dt="2025-02-28T15:22:17.555" v="3" actId="26606"/>
          <ac:spMkLst>
            <pc:docMk/>
            <pc:sldMk cId="0" sldId="273"/>
            <ac:spMk id="3077" creationId="{5871FC61-DD4E-47D4-81FD-8A7E7D12B371}"/>
          </ac:spMkLst>
        </pc:spChg>
        <pc:spChg chg="add">
          <ac:chgData name="Kymberlie Adams" userId="500ac72d-1841-4669-af89-eee92ff044b9" providerId="ADAL" clId="{CA352463-FBF7-FD41-BAE9-98BDD4EE2AA2}" dt="2025-02-28T15:22:17.555" v="3" actId="26606"/>
          <ac:spMkLst>
            <pc:docMk/>
            <pc:sldMk cId="0" sldId="273"/>
            <ac:spMk id="3078" creationId="{F9EC3F91-A75C-4F74-867E-E4C28C13546B}"/>
          </ac:spMkLst>
        </pc:spChg>
        <pc:spChg chg="del">
          <ac:chgData name="Kymberlie Adams" userId="500ac72d-1841-4669-af89-eee92ff044b9" providerId="ADAL" clId="{CA352463-FBF7-FD41-BAE9-98BDD4EE2AA2}" dt="2025-02-28T15:22:00.953" v="2"/>
          <ac:spMkLst>
            <pc:docMk/>
            <pc:sldMk cId="0" sldId="273"/>
            <ac:spMk id="3079" creationId="{8181FC64-B306-4821-98E2-780662EFC486}"/>
          </ac:spMkLst>
        </pc:spChg>
        <pc:spChg chg="add">
          <ac:chgData name="Kymberlie Adams" userId="500ac72d-1841-4669-af89-eee92ff044b9" providerId="ADAL" clId="{CA352463-FBF7-FD41-BAE9-98BDD4EE2AA2}" dt="2025-02-28T15:22:17.555" v="3" actId="26606"/>
          <ac:spMkLst>
            <pc:docMk/>
            <pc:sldMk cId="0" sldId="273"/>
            <ac:spMk id="3080" creationId="{829A1E2C-5AC8-40FC-99E9-832069D39792}"/>
          </ac:spMkLst>
        </pc:spChg>
        <pc:spChg chg="del">
          <ac:chgData name="Kymberlie Adams" userId="500ac72d-1841-4669-af89-eee92ff044b9" providerId="ADAL" clId="{CA352463-FBF7-FD41-BAE9-98BDD4EE2AA2}" dt="2025-02-28T15:22:00.953" v="2"/>
          <ac:spMkLst>
            <pc:docMk/>
            <pc:sldMk cId="0" sldId="273"/>
            <ac:spMk id="3081" creationId="{5871FC61-DD4E-47D4-81FD-8A7E7D12B371}"/>
          </ac:spMkLst>
        </pc:spChg>
        <pc:spChg chg="del">
          <ac:chgData name="Kymberlie Adams" userId="500ac72d-1841-4669-af89-eee92ff044b9" providerId="ADAL" clId="{CA352463-FBF7-FD41-BAE9-98BDD4EE2AA2}" dt="2025-02-28T15:22:00.953" v="2"/>
          <ac:spMkLst>
            <pc:docMk/>
            <pc:sldMk cId="0" sldId="273"/>
            <ac:spMk id="3083" creationId="{F9EC3F91-A75C-4F74-867E-E4C28C13546B}"/>
          </ac:spMkLst>
        </pc:spChg>
        <pc:spChg chg="del">
          <ac:chgData name="Kymberlie Adams" userId="500ac72d-1841-4669-af89-eee92ff044b9" providerId="ADAL" clId="{CA352463-FBF7-FD41-BAE9-98BDD4EE2AA2}" dt="2025-02-28T15:22:00.953" v="2"/>
          <ac:spMkLst>
            <pc:docMk/>
            <pc:sldMk cId="0" sldId="273"/>
            <ac:spMk id="3085" creationId="{829A1E2C-5AC8-40FC-99E9-832069D39792}"/>
          </ac:spMkLst>
        </pc:spChg>
        <pc:picChg chg="mod">
          <ac:chgData name="Kymberlie Adams" userId="500ac72d-1841-4669-af89-eee92ff044b9" providerId="ADAL" clId="{CA352463-FBF7-FD41-BAE9-98BDD4EE2AA2}" dt="2025-02-28T15:22:17.555" v="3" actId="26606"/>
          <ac:picMkLst>
            <pc:docMk/>
            <pc:sldMk cId="0" sldId="273"/>
            <ac:picMk id="3074" creationId="{7881DAE5-E538-3DE4-F4F2-ABB91856312A}"/>
          </ac:picMkLst>
        </pc:picChg>
      </pc:sldChg>
      <pc:sldChg chg="addSp modSp new del mod setBg">
        <pc:chgData name="Kymberlie Adams" userId="500ac72d-1841-4669-af89-eee92ff044b9" providerId="ADAL" clId="{CA352463-FBF7-FD41-BAE9-98BDD4EE2AA2}" dt="2025-02-28T15:26:21.611" v="8" actId="2696"/>
        <pc:sldMkLst>
          <pc:docMk/>
          <pc:sldMk cId="3257234161" sldId="274"/>
        </pc:sldMkLst>
        <pc:spChg chg="add mod">
          <ac:chgData name="Kymberlie Adams" userId="500ac72d-1841-4669-af89-eee92ff044b9" providerId="ADAL" clId="{CA352463-FBF7-FD41-BAE9-98BDD4EE2AA2}" dt="2025-02-28T15:26:14.247" v="7" actId="26606"/>
          <ac:spMkLst>
            <pc:docMk/>
            <pc:sldMk cId="3257234161" sldId="274"/>
            <ac:spMk id="3" creationId="{36C1867F-4934-4D59-B9CD-D0BC0D067DC6}"/>
          </ac:spMkLst>
        </pc:spChg>
        <pc:spChg chg="add">
          <ac:chgData name="Kymberlie Adams" userId="500ac72d-1841-4669-af89-eee92ff044b9" providerId="ADAL" clId="{CA352463-FBF7-FD41-BAE9-98BDD4EE2AA2}" dt="2025-02-28T15:26:14.247" v="7" actId="26606"/>
          <ac:spMkLst>
            <pc:docMk/>
            <pc:sldMk cId="3257234161" sldId="274"/>
            <ac:spMk id="8" creationId="{55666830-9A19-4E01-8505-D6C7F9AC5665}"/>
          </ac:spMkLst>
        </pc:spChg>
        <pc:spChg chg="add">
          <ac:chgData name="Kymberlie Adams" userId="500ac72d-1841-4669-af89-eee92ff044b9" providerId="ADAL" clId="{CA352463-FBF7-FD41-BAE9-98BDD4EE2AA2}" dt="2025-02-28T15:26:14.247" v="7" actId="26606"/>
          <ac:spMkLst>
            <pc:docMk/>
            <pc:sldMk cId="3257234161" sldId="274"/>
            <ac:spMk id="10" creationId="{AE9FC877-7FB6-4D22-9988-35420644E202}"/>
          </ac:spMkLst>
        </pc:spChg>
        <pc:spChg chg="add">
          <ac:chgData name="Kymberlie Adams" userId="500ac72d-1841-4669-af89-eee92ff044b9" providerId="ADAL" clId="{CA352463-FBF7-FD41-BAE9-98BDD4EE2AA2}" dt="2025-02-28T15:26:14.247" v="7" actId="26606"/>
          <ac:spMkLst>
            <pc:docMk/>
            <pc:sldMk cId="3257234161" sldId="274"/>
            <ac:spMk id="12" creationId="{E41809D1-F12E-46BB-B804-5F209D325E8B}"/>
          </ac:spMkLst>
        </pc:spChg>
        <pc:spChg chg="add">
          <ac:chgData name="Kymberlie Adams" userId="500ac72d-1841-4669-af89-eee92ff044b9" providerId="ADAL" clId="{CA352463-FBF7-FD41-BAE9-98BDD4EE2AA2}" dt="2025-02-28T15:26:14.247" v="7" actId="26606"/>
          <ac:spMkLst>
            <pc:docMk/>
            <pc:sldMk cId="3257234161" sldId="274"/>
            <ac:spMk id="14" creationId="{AF2F604E-43BE-4DC3-B983-E071523364F8}"/>
          </ac:spMkLst>
        </pc:spChg>
        <pc:spChg chg="add">
          <ac:chgData name="Kymberlie Adams" userId="500ac72d-1841-4669-af89-eee92ff044b9" providerId="ADAL" clId="{CA352463-FBF7-FD41-BAE9-98BDD4EE2AA2}" dt="2025-02-28T15:26:14.247" v="7" actId="26606"/>
          <ac:spMkLst>
            <pc:docMk/>
            <pc:sldMk cId="3257234161" sldId="274"/>
            <ac:spMk id="16" creationId="{08C9B587-E65E-4B52-B37C-ABEBB6E87928}"/>
          </ac:spMkLst>
        </pc:spChg>
        <pc:picChg chg="add mod">
          <ac:chgData name="Kymberlie Adams" userId="500ac72d-1841-4669-af89-eee92ff044b9" providerId="ADAL" clId="{CA352463-FBF7-FD41-BAE9-98BDD4EE2AA2}" dt="2025-02-28T15:26:14.247" v="7" actId="26606"/>
          <ac:picMkLst>
            <pc:docMk/>
            <pc:sldMk cId="3257234161" sldId="274"/>
            <ac:picMk id="2" creationId="{6600880B-0B5C-D90A-BCEE-D240EDB9CE4E}"/>
          </ac:picMkLst>
        </pc:picChg>
      </pc:sldChg>
    </pc:docChg>
  </pc:docChgLst>
  <pc:docChgLst>
    <pc:chgData name="Kymberlie Adams" userId="S::kymberlie@soroptimist.org::500ac72d-1841-4669-af89-eee92ff044b9" providerId="AD" clId="Web-{70BE71D6-605D-F889-591A-89E1754DB774}"/>
    <pc:docChg chg="addSld delSld modSld">
      <pc:chgData name="Kymberlie Adams" userId="S::kymberlie@soroptimist.org::500ac72d-1841-4669-af89-eee92ff044b9" providerId="AD" clId="Web-{70BE71D6-605D-F889-591A-89E1754DB774}" dt="2025-02-25T23:30:15.020" v="58" actId="1076"/>
      <pc:docMkLst>
        <pc:docMk/>
      </pc:docMkLst>
      <pc:sldChg chg="modNotes">
        <pc:chgData name="Kymberlie Adams" userId="S::kymberlie@soroptimist.org::500ac72d-1841-4669-af89-eee92ff044b9" providerId="AD" clId="Web-{70BE71D6-605D-F889-591A-89E1754DB774}" dt="2025-02-25T23:26:54.806" v="38"/>
        <pc:sldMkLst>
          <pc:docMk/>
          <pc:sldMk cId="0" sldId="257"/>
        </pc:sldMkLst>
      </pc:sldChg>
      <pc:sldChg chg="addSp delSp modSp modNotes">
        <pc:chgData name="Kymberlie Adams" userId="S::kymberlie@soroptimist.org::500ac72d-1841-4669-af89-eee92ff044b9" providerId="AD" clId="Web-{70BE71D6-605D-F889-591A-89E1754DB774}" dt="2025-02-25T23:23:51.123" v="18"/>
        <pc:sldMkLst>
          <pc:docMk/>
          <pc:sldMk cId="0" sldId="259"/>
        </pc:sldMkLst>
        <pc:spChg chg="add del mod">
          <ac:chgData name="Kymberlie Adams" userId="S::kymberlie@soroptimist.org::500ac72d-1841-4669-af89-eee92ff044b9" providerId="AD" clId="Web-{70BE71D6-605D-F889-591A-89E1754DB774}" dt="2025-02-25T23:22:43.729" v="5"/>
          <ac:spMkLst>
            <pc:docMk/>
            <pc:sldMk cId="0" sldId="259"/>
            <ac:spMk id="2" creationId="{7142B8C0-0F1F-35EB-4AD0-71CDE1244B7A}"/>
          </ac:spMkLst>
        </pc:spChg>
      </pc:sldChg>
      <pc:sldChg chg="modNotes">
        <pc:chgData name="Kymberlie Adams" userId="S::kymberlie@soroptimist.org::500ac72d-1841-4669-af89-eee92ff044b9" providerId="AD" clId="Web-{70BE71D6-605D-F889-591A-89E1754DB774}" dt="2025-02-25T23:25:19.394" v="29"/>
        <pc:sldMkLst>
          <pc:docMk/>
          <pc:sldMk cId="0" sldId="260"/>
        </pc:sldMkLst>
      </pc:sldChg>
      <pc:sldChg chg="addSp delSp modSp modNotes">
        <pc:chgData name="Kymberlie Adams" userId="S::kymberlie@soroptimist.org::500ac72d-1841-4669-af89-eee92ff044b9" providerId="AD" clId="Web-{70BE71D6-605D-F889-591A-89E1754DB774}" dt="2025-02-25T23:23:44.638" v="16"/>
        <pc:sldMkLst>
          <pc:docMk/>
          <pc:sldMk cId="0" sldId="261"/>
        </pc:sldMkLst>
        <pc:spChg chg="add del mod">
          <ac:chgData name="Kymberlie Adams" userId="S::kymberlie@soroptimist.org::500ac72d-1841-4669-af89-eee92ff044b9" providerId="AD" clId="Web-{70BE71D6-605D-F889-591A-89E1754DB774}" dt="2025-02-25T23:23:21.543" v="11"/>
          <ac:spMkLst>
            <pc:docMk/>
            <pc:sldMk cId="0" sldId="261"/>
            <ac:spMk id="3" creationId="{6E7C64E8-A71A-D3C5-F4EB-2DB073EBC168}"/>
          </ac:spMkLst>
        </pc:spChg>
      </pc:sldChg>
      <pc:sldChg chg="modNotes">
        <pc:chgData name="Kymberlie Adams" userId="S::kymberlie@soroptimist.org::500ac72d-1841-4669-af89-eee92ff044b9" providerId="AD" clId="Web-{70BE71D6-605D-F889-591A-89E1754DB774}" dt="2025-02-25T23:24:44.470" v="24"/>
        <pc:sldMkLst>
          <pc:docMk/>
          <pc:sldMk cId="0" sldId="262"/>
        </pc:sldMkLst>
      </pc:sldChg>
      <pc:sldChg chg="modNotes">
        <pc:chgData name="Kymberlie Adams" userId="S::kymberlie@soroptimist.org::500ac72d-1841-4669-af89-eee92ff044b9" providerId="AD" clId="Web-{70BE71D6-605D-F889-591A-89E1754DB774}" dt="2025-02-25T23:24:17.156" v="20"/>
        <pc:sldMkLst>
          <pc:docMk/>
          <pc:sldMk cId="0" sldId="265"/>
        </pc:sldMkLst>
      </pc:sldChg>
      <pc:sldChg chg="modNotes">
        <pc:chgData name="Kymberlie Adams" userId="S::kymberlie@soroptimist.org::500ac72d-1841-4669-af89-eee92ff044b9" providerId="AD" clId="Web-{70BE71D6-605D-F889-591A-89E1754DB774}" dt="2025-02-25T23:24:57.861" v="26"/>
        <pc:sldMkLst>
          <pc:docMk/>
          <pc:sldMk cId="0" sldId="268"/>
        </pc:sldMkLst>
      </pc:sldChg>
      <pc:sldChg chg="modNotes">
        <pc:chgData name="Kymberlie Adams" userId="S::kymberlie@soroptimist.org::500ac72d-1841-4669-af89-eee92ff044b9" providerId="AD" clId="Web-{70BE71D6-605D-F889-591A-89E1754DB774}" dt="2025-02-25T23:25:43.223" v="31"/>
        <pc:sldMkLst>
          <pc:docMk/>
          <pc:sldMk cId="1264568038" sldId="269"/>
        </pc:sldMkLst>
      </pc:sldChg>
      <pc:sldChg chg="modNotes">
        <pc:chgData name="Kymberlie Adams" userId="S::kymberlie@soroptimist.org::500ac72d-1841-4669-af89-eee92ff044b9" providerId="AD" clId="Web-{70BE71D6-605D-F889-591A-89E1754DB774}" dt="2025-02-25T23:26:06.772" v="33"/>
        <pc:sldMkLst>
          <pc:docMk/>
          <pc:sldMk cId="2982176424" sldId="270"/>
        </pc:sldMkLst>
      </pc:sldChg>
      <pc:sldChg chg="modNotes">
        <pc:chgData name="Kymberlie Adams" userId="S::kymberlie@soroptimist.org::500ac72d-1841-4669-af89-eee92ff044b9" providerId="AD" clId="Web-{70BE71D6-605D-F889-591A-89E1754DB774}" dt="2025-02-25T23:26:27.335" v="36"/>
        <pc:sldMkLst>
          <pc:docMk/>
          <pc:sldMk cId="1213366955" sldId="271"/>
        </pc:sldMkLst>
      </pc:sldChg>
      <pc:sldChg chg="addSp delSp modSp add replId modNotes">
        <pc:chgData name="Kymberlie Adams" userId="S::kymberlie@soroptimist.org::500ac72d-1841-4669-af89-eee92ff044b9" providerId="AD" clId="Web-{70BE71D6-605D-F889-591A-89E1754DB774}" dt="2025-02-25T23:30:15.020" v="58" actId="1076"/>
        <pc:sldMkLst>
          <pc:docMk/>
          <pc:sldMk cId="2244620215" sldId="272"/>
        </pc:sldMkLst>
        <pc:spChg chg="mod">
          <ac:chgData name="Kymberlie Adams" userId="S::kymberlie@soroptimist.org::500ac72d-1841-4669-af89-eee92ff044b9" providerId="AD" clId="Web-{70BE71D6-605D-F889-591A-89E1754DB774}" dt="2025-02-25T23:28:15.154" v="47" actId="1076"/>
          <ac:spMkLst>
            <pc:docMk/>
            <pc:sldMk cId="2244620215" sldId="272"/>
            <ac:spMk id="6" creationId="{6A276734-9F3C-2E7D-7CB4-785E0381DC94}"/>
          </ac:spMkLst>
        </pc:spChg>
        <pc:spChg chg="del">
          <ac:chgData name="Kymberlie Adams" userId="S::kymberlie@soroptimist.org::500ac72d-1841-4669-af89-eee92ff044b9" providerId="AD" clId="Web-{70BE71D6-605D-F889-591A-89E1754DB774}" dt="2025-02-25T23:28:00.966" v="46"/>
          <ac:spMkLst>
            <pc:docMk/>
            <pc:sldMk cId="2244620215" sldId="272"/>
            <ac:spMk id="8" creationId="{E7FD0160-24DA-F82C-8360-08F3ACEA7827}"/>
          </ac:spMkLst>
        </pc:spChg>
        <pc:spChg chg="del">
          <ac:chgData name="Kymberlie Adams" userId="S::kymberlie@soroptimist.org::500ac72d-1841-4669-af89-eee92ff044b9" providerId="AD" clId="Web-{70BE71D6-605D-F889-591A-89E1754DB774}" dt="2025-02-25T23:27:46.730" v="43"/>
          <ac:spMkLst>
            <pc:docMk/>
            <pc:sldMk cId="2244620215" sldId="272"/>
            <ac:spMk id="14" creationId="{338FB7DB-BAA3-D812-FAA1-AF1EF63A0E6D}"/>
          </ac:spMkLst>
        </pc:spChg>
        <pc:spChg chg="del">
          <ac:chgData name="Kymberlie Adams" userId="S::kymberlie@soroptimist.org::500ac72d-1841-4669-af89-eee92ff044b9" providerId="AD" clId="Web-{70BE71D6-605D-F889-591A-89E1754DB774}" dt="2025-02-25T23:30:08.457" v="56"/>
          <ac:spMkLst>
            <pc:docMk/>
            <pc:sldMk cId="2244620215" sldId="272"/>
            <ac:spMk id="15" creationId="{146673C7-1140-F52D-A2D6-ED90B11F0C82}"/>
          </ac:spMkLst>
        </pc:spChg>
        <pc:spChg chg="del mod">
          <ac:chgData name="Kymberlie Adams" userId="S::kymberlie@soroptimist.org::500ac72d-1841-4669-af89-eee92ff044b9" providerId="AD" clId="Web-{70BE71D6-605D-F889-591A-89E1754DB774}" dt="2025-02-25T23:27:44.512" v="42"/>
          <ac:spMkLst>
            <pc:docMk/>
            <pc:sldMk cId="2244620215" sldId="272"/>
            <ac:spMk id="16" creationId="{85F7AEA6-7D66-986D-C7C0-A1F36D3C18EC}"/>
          </ac:spMkLst>
        </pc:spChg>
        <pc:grpChg chg="mod">
          <ac:chgData name="Kymberlie Adams" userId="S::kymberlie@soroptimist.org::500ac72d-1841-4669-af89-eee92ff044b9" providerId="AD" clId="Web-{70BE71D6-605D-F889-591A-89E1754DB774}" dt="2025-02-25T23:27:49.949" v="44" actId="1076"/>
          <ac:grpSpMkLst>
            <pc:docMk/>
            <pc:sldMk cId="2244620215" sldId="272"/>
            <ac:grpSpMk id="2" creationId="{51132BAE-4F60-C68F-AF05-2D2FF597D2A6}"/>
          </ac:grpSpMkLst>
        </pc:grpChg>
        <pc:grpChg chg="mod">
          <ac:chgData name="Kymberlie Adams" userId="S::kymberlie@soroptimist.org::500ac72d-1841-4669-af89-eee92ff044b9" providerId="AD" clId="Web-{70BE71D6-605D-F889-591A-89E1754DB774}" dt="2025-02-25T23:28:32.202" v="49" actId="1076"/>
          <ac:grpSpMkLst>
            <pc:docMk/>
            <pc:sldMk cId="2244620215" sldId="272"/>
            <ac:grpSpMk id="5" creationId="{AF67AFAA-1DC1-7168-3F4E-DAE92B7F10FC}"/>
          </ac:grpSpMkLst>
        </pc:grpChg>
        <pc:picChg chg="add mod">
          <ac:chgData name="Kymberlie Adams" userId="S::kymberlie@soroptimist.org::500ac72d-1841-4669-af89-eee92ff044b9" providerId="AD" clId="Web-{70BE71D6-605D-F889-591A-89E1754DB774}" dt="2025-02-25T23:30:15.020" v="58" actId="1076"/>
          <ac:picMkLst>
            <pc:docMk/>
            <pc:sldMk cId="2244620215" sldId="272"/>
            <ac:picMk id="10" creationId="{FF9E2AD6-F992-5C40-E9EB-C10A1B3DA5A4}"/>
          </ac:picMkLst>
        </pc:picChg>
        <pc:picChg chg="del">
          <ac:chgData name="Kymberlie Adams" userId="S::kymberlie@soroptimist.org::500ac72d-1841-4669-af89-eee92ff044b9" providerId="AD" clId="Web-{70BE71D6-605D-F889-591A-89E1754DB774}" dt="2025-02-25T23:27:37.542" v="40"/>
          <ac:picMkLst>
            <pc:docMk/>
            <pc:sldMk cId="2244620215" sldId="272"/>
            <ac:picMk id="18" creationId="{A904F5BA-96DA-F655-CED7-C4E4574BC3B8}"/>
          </ac:picMkLst>
        </pc:picChg>
      </pc:sldChg>
      <pc:sldChg chg="new del">
        <pc:chgData name="Kymberlie Adams" userId="S::kymberlie@soroptimist.org::500ac72d-1841-4669-af89-eee92ff044b9" providerId="AD" clId="Web-{70BE71D6-605D-F889-591A-89E1754DB774}" dt="2025-02-25T23:29:20.017" v="54"/>
        <pc:sldMkLst>
          <pc:docMk/>
          <pc:sldMk cId="3755211360" sldId="273"/>
        </pc:sldMkLst>
      </pc:sldChg>
    </pc:docChg>
  </pc:docChgLst>
  <pc:docChgLst>
    <pc:chgData name="Guest User" userId="S::urn:spo:anon#f7edd17f277a7cdd3256fa393fc7e881b71b1213ec2ff04867889cae554ca3a0::" providerId="AD" clId="Web-{DFC9EB08-374E-DAD5-479E-17E3D65329C8}"/>
    <pc:docChg chg="modSld">
      <pc:chgData name="Guest User" userId="S::urn:spo:anon#f7edd17f277a7cdd3256fa393fc7e881b71b1213ec2ff04867889cae554ca3a0::" providerId="AD" clId="Web-{DFC9EB08-374E-DAD5-479E-17E3D65329C8}" dt="2025-02-25T22:48:13.719" v="1" actId="20577"/>
      <pc:docMkLst>
        <pc:docMk/>
      </pc:docMkLst>
      <pc:sldChg chg="modSp">
        <pc:chgData name="Guest User" userId="S::urn:spo:anon#f7edd17f277a7cdd3256fa393fc7e881b71b1213ec2ff04867889cae554ca3a0::" providerId="AD" clId="Web-{DFC9EB08-374E-DAD5-479E-17E3D65329C8}" dt="2025-02-25T22:48:13.719" v="1" actId="20577"/>
        <pc:sldMkLst>
          <pc:docMk/>
          <pc:sldMk cId="0" sldId="256"/>
        </pc:sldMkLst>
        <pc:spChg chg="mod">
          <ac:chgData name="Guest User" userId="S::urn:spo:anon#f7edd17f277a7cdd3256fa393fc7e881b71b1213ec2ff04867889cae554ca3a0::" providerId="AD" clId="Web-{DFC9EB08-374E-DAD5-479E-17E3D65329C8}" dt="2025-02-25T22:48:13.719" v="1" actId="20577"/>
          <ac:spMkLst>
            <pc:docMk/>
            <pc:sldMk cId="0" sldId="256"/>
            <ac:spMk id="8" creationId="{1D0124C8-46EB-C245-6206-09C884C534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8DF2D-7F92-2A4E-B13A-DA9D502057DA}" type="datetimeFigureOut">
              <a:rPr lang="en-US" smtClean="0"/>
              <a:t>2/27/25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108A7-A47F-CD43-94C8-4F2460747BCD}" type="slidenum">
              <a:rPr lang="en-US" smtClean="0"/>
              <a:t>‹#›</a:t>
            </a:fld>
            <a:endParaRPr lang="en-US"/>
          </a:p>
        </p:txBody>
      </p:sp>
    </p:spTree>
    <p:extLst>
      <p:ext uri="{BB962C8B-B14F-4D97-AF65-F5344CB8AC3E}">
        <p14:creationId xmlns:p14="http://schemas.microsoft.com/office/powerpoint/2010/main" val="219879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a:solidFill>
                  <a:srgbClr val="434343"/>
                </a:solidFill>
                <a:effectLst/>
                <a:latin typeface="Nunito" pitchFamily="2" charset="77"/>
              </a:rPr>
              <a:t>   </a:t>
            </a:r>
            <a:endParaRPr lang="en-US"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a:t>
            </a:fld>
            <a:endParaRPr lang="en-US"/>
          </a:p>
        </p:txBody>
      </p:sp>
    </p:spTree>
    <p:extLst>
      <p:ext uri="{BB962C8B-B14F-4D97-AF65-F5344CB8AC3E}">
        <p14:creationId xmlns:p14="http://schemas.microsoft.com/office/powerpoint/2010/main" val="28263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spcBef>
                <a:spcPts val="0"/>
              </a:spcBef>
              <a:spcAft>
                <a:spcPts val="0"/>
              </a:spcAft>
            </a:pPr>
            <a:endParaRPr lang="en-US" sz="1800" b="0" i="0" u="none" strike="noStrike" dirty="0">
              <a:solidFill>
                <a:srgbClr val="434343"/>
              </a:solidFill>
              <a:effectLst/>
              <a:latin typeface="Nunito"/>
            </a:endParaRPr>
          </a:p>
          <a:p>
            <a:r>
              <a:rPr lang="en-US"/>
              <a:t>Hello, my fellow Soroptimists! </a:t>
            </a:r>
          </a:p>
          <a:p>
            <a:r>
              <a:rPr lang="en-US" dirty="0"/>
              <a:t> </a:t>
            </a:r>
            <a:endParaRPr lang="en-US" dirty="0">
              <a:ea typeface="Calibri"/>
              <a:cs typeface="Calibri"/>
            </a:endParaRPr>
          </a:p>
          <a:p>
            <a:r>
              <a:rPr lang="en-US" dirty="0"/>
              <a:t>Thank you all for gathering here today. It is a true honor to stand before you as we explore three vital actions that can transform our community and empower women and girls: embracing change, celebrating successes, and creating an inclusive club experience. </a:t>
            </a:r>
            <a:endParaRPr lang="en-US" dirty="0">
              <a:ea typeface="Calibri"/>
              <a:cs typeface="Calibri"/>
            </a:endParaRPr>
          </a:p>
          <a:p>
            <a:br>
              <a:rPr lang="en-US" dirty="0">
                <a:cs typeface="+mn-lt"/>
              </a:rPr>
            </a:br>
            <a:br>
              <a:rPr lang="en-US" dirty="0">
                <a:cs typeface="+mn-lt"/>
              </a:rPr>
            </a:br>
            <a:endParaRPr lang="en-US">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2</a:t>
            </a:fld>
            <a:endParaRPr lang="en-US"/>
          </a:p>
        </p:txBody>
      </p:sp>
    </p:spTree>
    <p:extLst>
      <p:ext uri="{BB962C8B-B14F-4D97-AF65-F5344CB8AC3E}">
        <p14:creationId xmlns:p14="http://schemas.microsoft.com/office/powerpoint/2010/main" val="23647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434343"/>
                </a:solidFill>
              </a:rPr>
              <a:t>To kick things off, how many of you feel that embracing change is important for growth?</a:t>
            </a:r>
            <a:r>
              <a:rPr lang="en-US" dirty="0">
                <a:solidFill>
                  <a:srgbClr val="434343"/>
                </a:solidFill>
              </a:rPr>
              <a:t> Please raise your hands!</a:t>
            </a:r>
            <a:endParaRPr lang="en-US" dirty="0"/>
          </a:p>
          <a:p>
            <a:r>
              <a:rPr lang="en-US" dirty="0">
                <a:solidFill>
                  <a:srgbClr val="434343"/>
                </a:solidFill>
              </a:rPr>
              <a:t> </a:t>
            </a:r>
            <a:endParaRPr lang="en-US" dirty="0"/>
          </a:p>
          <a:p>
            <a:r>
              <a:rPr lang="en-US" dirty="0">
                <a:solidFill>
                  <a:srgbClr val="434343"/>
                </a:solidFill>
              </a:rPr>
              <a:t>[Pause for response]</a:t>
            </a:r>
            <a:endParaRPr lang="en-US" dirty="0"/>
          </a:p>
          <a:p>
            <a:r>
              <a:rPr lang="en-US" dirty="0">
                <a:solidFill>
                  <a:srgbClr val="434343"/>
                </a:solidFill>
              </a:rPr>
              <a:t> </a:t>
            </a:r>
            <a:endParaRPr lang="en-US" dirty="0"/>
          </a:p>
          <a:p>
            <a:r>
              <a:rPr lang="en-US" dirty="0">
                <a:solidFill>
                  <a:srgbClr val="434343"/>
                </a:solidFill>
              </a:rPr>
              <a:t>Wonderful! My journey as a board member has revealed just how powerful embracing change can be. In a world where barriers still exist for women and girls, our global board brings together diverse voices and viewpoints. This diversity fosters a culture that not only welcomes change but also enhances our strategic vision.</a:t>
            </a:r>
            <a:endParaRPr lang="en-US" dirty="0"/>
          </a:p>
          <a:p>
            <a:pPr algn="l"/>
            <a:endParaRPr lang="en-US" sz="1800" b="0" i="0" dirty="0">
              <a:solidFill>
                <a:srgbClr val="434343"/>
              </a:solidFill>
              <a:effectLst/>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3</a:t>
            </a:fld>
            <a:endParaRPr lang="en-US"/>
          </a:p>
        </p:txBody>
      </p:sp>
    </p:spTree>
    <p:extLst>
      <p:ext uri="{BB962C8B-B14F-4D97-AF65-F5344CB8AC3E}">
        <p14:creationId xmlns:p14="http://schemas.microsoft.com/office/powerpoint/2010/main" val="595084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34343"/>
                </a:solidFill>
              </a:rPr>
              <a:t>Now, let’s be honest: change can be daunting, can’t it? It challenges us and pushes us beyond our comfort zones. Yet, it also opens doors to new opportunities for growth. As we strive to empower more women and girls, we must embrace change wholeheartedly. This means adapting our programs, policies, and even our ways of working to meet the evolving needs of our organization.</a:t>
            </a:r>
            <a:endParaRPr lang="en-US"/>
          </a:p>
          <a:p>
            <a:pPr algn="l">
              <a:spcBef>
                <a:spcPts val="0"/>
              </a:spcBef>
              <a:spcAft>
                <a:spcPts val="0"/>
              </a:spcAft>
            </a:pPr>
            <a:endParaRPr lang="en-US" sz="1800" dirty="0">
              <a:solidFill>
                <a:srgbClr val="434343"/>
              </a:solidFill>
              <a:latin typeface="Nunito"/>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4</a:t>
            </a:fld>
            <a:endParaRPr lang="en-US"/>
          </a:p>
        </p:txBody>
      </p:sp>
    </p:spTree>
    <p:extLst>
      <p:ext uri="{BB962C8B-B14F-4D97-AF65-F5344CB8AC3E}">
        <p14:creationId xmlns:p14="http://schemas.microsoft.com/office/powerpoint/2010/main" val="1331263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consider the rapid advancements in technology, the shifts in our economic landscape, and the diverse challenges faced by women and girls today. By being open to change, we can spark innovation in our initiatives, ensuring we remain relevant and effective in our mission.</a:t>
            </a:r>
          </a:p>
          <a:p>
            <a:endParaRPr lang="en-US" dirty="0"/>
          </a:p>
          <a:p>
            <a:r>
              <a:rPr lang="en-US" dirty="0"/>
              <a:t>So, let’s approach change not with fear, but with excitement!</a:t>
            </a:r>
            <a:endParaRPr lang="en-US" dirty="0">
              <a:ea typeface="Calibri"/>
              <a:cs typeface="Calibri"/>
            </a:endParaRPr>
          </a:p>
          <a:p>
            <a:endParaRPr lang="en-US" dirty="0"/>
          </a:p>
          <a:p>
            <a:r>
              <a:rPr lang="en-US" b="1" dirty="0"/>
              <a:t>[OPTIONAL: Share an example of how a personal experience with Soroptimist or club created new opportunities]</a:t>
            </a:r>
            <a:endParaRPr lang="en-US" dirty="0"/>
          </a:p>
          <a:p>
            <a:r>
              <a:rPr lang="en-US" dirty="0"/>
              <a:t>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5</a:t>
            </a:fld>
            <a:endParaRPr lang="en-US"/>
          </a:p>
        </p:txBody>
      </p:sp>
    </p:spTree>
    <p:extLst>
      <p:ext uri="{BB962C8B-B14F-4D97-AF65-F5344CB8AC3E}">
        <p14:creationId xmlns:p14="http://schemas.microsoft.com/office/powerpoint/2010/main" val="294078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embrace change, it’s equally important to celebrate our successes—both big and small. Each achievement marks a significant step forward and reflects the hard work and dedication of our members.</a:t>
            </a:r>
          </a:p>
          <a:p>
            <a:r>
              <a:rPr lang="en-US" dirty="0"/>
              <a:t> </a:t>
            </a:r>
            <a:endParaRPr lang="en-US" dirty="0">
              <a:ea typeface="Calibri"/>
              <a:cs typeface="Calibri"/>
            </a:endParaRPr>
          </a:p>
          <a:p>
            <a:r>
              <a:rPr lang="en-US"/>
              <a:t>And today, we have so much to celebrate! In the last fiscal year, we proudly supported nearly 26,000 women and girls through our Dream programs, providing over 3 million dollars in awards.</a:t>
            </a:r>
          </a:p>
          <a:p>
            <a:r>
              <a:rPr lang="en-US" dirty="0"/>
              <a:t> </a:t>
            </a:r>
            <a:endParaRPr lang="en-US" dirty="0">
              <a:ea typeface="Calibri"/>
              <a:cs typeface="Calibri"/>
            </a:endParaRPr>
          </a:p>
          <a:p>
            <a:r>
              <a:rPr lang="en-US"/>
              <a:t>But that’s not all! We also welcomed more than 750 new members into our community and contributed an astonishing 40,000 volunteer hours together!</a:t>
            </a:r>
          </a:p>
          <a:p>
            <a:r>
              <a:rPr lang="en-US" b="1" dirty="0"/>
              <a:t>[OPTIONAL: Share a personal club win or success]</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6</a:t>
            </a:fld>
            <a:endParaRPr lang="en-US"/>
          </a:p>
        </p:txBody>
      </p:sp>
    </p:spTree>
    <p:extLst>
      <p:ext uri="{BB962C8B-B14F-4D97-AF65-F5344CB8AC3E}">
        <p14:creationId xmlns:p14="http://schemas.microsoft.com/office/powerpoint/2010/main" val="1657543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achievements highlight our collective dedication and impact. So, let’s take a moment to acknowledge the strides we’ve made together.</a:t>
            </a:r>
          </a:p>
          <a:p>
            <a:r>
              <a:rPr lang="en-US" dirty="0"/>
              <a:t> </a:t>
            </a:r>
            <a:endParaRPr lang="en-US" dirty="0">
              <a:ea typeface="Calibri"/>
              <a:cs typeface="Calibri"/>
            </a:endParaRPr>
          </a:p>
          <a:p>
            <a:r>
              <a:rPr lang="en-US" i="1" dirty="0"/>
              <a:t>Can I please get a round of applause for our efforts?</a:t>
            </a:r>
            <a:endParaRPr lang="en-US" dirty="0"/>
          </a:p>
          <a:p>
            <a:r>
              <a:rPr lang="en-US" i="1" dirty="0"/>
              <a:t> </a:t>
            </a:r>
            <a:endParaRPr lang="en-US" dirty="0"/>
          </a:p>
          <a:p>
            <a:r>
              <a:rPr lang="en-US" b="1" dirty="0"/>
              <a:t>[Pause for applause]</a:t>
            </a:r>
            <a:endParaRPr lang="en-US" dirty="0"/>
          </a:p>
          <a:p>
            <a:r>
              <a:rPr lang="en-US" dirty="0"/>
              <a:t> </a:t>
            </a:r>
            <a:endParaRPr lang="en-US" dirty="0">
              <a:ea typeface="Calibri"/>
              <a:cs typeface="Calibri"/>
            </a:endParaRPr>
          </a:p>
          <a:p>
            <a:r>
              <a:rPr lang="en-US" dirty="0"/>
              <a:t>Thank you! Your hard work and commitment are what make our mission possible!</a:t>
            </a:r>
            <a:endParaRPr lang="en-US" dirty="0">
              <a:ea typeface="Calibri"/>
              <a:cs typeface="Calibri"/>
            </a:endParaRPr>
          </a:p>
          <a:p>
            <a:endParaRPr lang="en-US" dirty="0"/>
          </a:p>
          <a:p>
            <a:r>
              <a:rPr lang="en-US" dirty="0"/>
              <a:t>Celebrating these milestones fosters a culture of positivity and motivation. When we acknowledge our successes, we inspire others to strive for their goals. Whether it’s a successful workshop, a mentorship match, or a financial award, every victory deserves recognition. Let’s share our stories and uplift one another, creating a ripple effect of empowerment that reaches beyond our club.</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7</a:t>
            </a:fld>
            <a:endParaRPr lang="en-US"/>
          </a:p>
        </p:txBody>
      </p:sp>
    </p:spTree>
    <p:extLst>
      <p:ext uri="{BB962C8B-B14F-4D97-AF65-F5344CB8AC3E}">
        <p14:creationId xmlns:p14="http://schemas.microsoft.com/office/powerpoint/2010/main" val="3076891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AB22-AD08-7200-5CA5-5D8B5477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144C9-85E2-AC18-08CC-DDBF583B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4D065-8838-A157-9B13-38A72D10E3CD}"/>
              </a:ext>
            </a:extLst>
          </p:cNvPr>
          <p:cNvSpPr>
            <a:spLocks noGrp="1"/>
          </p:cNvSpPr>
          <p:nvPr>
            <p:ph type="body" idx="1"/>
          </p:nvPr>
        </p:nvSpPr>
        <p:spPr/>
        <p:txBody>
          <a:bodyPr/>
          <a:lstStyle/>
          <a:p>
            <a:r>
              <a:rPr lang="en-US" dirty="0"/>
              <a:t>Finally, and perhaps most importantly, we must commit to creating an inclusive club experience. An inclusive environment is one where every member feels valued, heard, and empowered to contribute. </a:t>
            </a:r>
          </a:p>
          <a:p>
            <a:r>
              <a:rPr lang="en-US" dirty="0"/>
              <a:t> </a:t>
            </a:r>
            <a:endParaRPr lang="en-US" dirty="0">
              <a:ea typeface="Calibri"/>
              <a:cs typeface="Calibri"/>
            </a:endParaRPr>
          </a:p>
          <a:p>
            <a:r>
              <a:rPr lang="en-US" i="1" dirty="0"/>
              <a:t>Let me ask you all a question.</a:t>
            </a:r>
            <a:r>
              <a:rPr lang="en-US" dirty="0"/>
              <a:t> </a:t>
            </a:r>
            <a:r>
              <a:rPr lang="en-US" i="1" dirty="0"/>
              <a:t>How many of you believe that everyone should feel welcome in our clubs?</a:t>
            </a:r>
            <a:r>
              <a:rPr lang="en-US" dirty="0"/>
              <a:t> Please raise your hands!</a:t>
            </a:r>
          </a:p>
          <a:p>
            <a:r>
              <a:rPr lang="en-US" dirty="0"/>
              <a:t> </a:t>
            </a:r>
            <a:endParaRPr lang="en-US" dirty="0">
              <a:ea typeface="Calibri"/>
              <a:cs typeface="Calibri"/>
            </a:endParaRPr>
          </a:p>
          <a:p>
            <a:r>
              <a:rPr lang="en-US" b="1" dirty="0"/>
              <a:t>[Pause for response]</a:t>
            </a:r>
            <a:endParaRPr lang="en-US" dirty="0"/>
          </a:p>
          <a:p>
            <a:r>
              <a:rPr lang="en-US" dirty="0"/>
              <a:t> </a:t>
            </a:r>
            <a:endParaRPr lang="en-US" dirty="0">
              <a:ea typeface="Calibri"/>
              <a:cs typeface="Calibri"/>
            </a:endParaRPr>
          </a:p>
          <a:p>
            <a:r>
              <a:rPr lang="en-US" dirty="0"/>
              <a:t>Great! It’s wonderful to see so many hands raised. Now, let’s dive a little deeper.</a:t>
            </a:r>
            <a:endParaRPr lang="en-US" dirty="0">
              <a:ea typeface="Calibri"/>
              <a:cs typeface="Calibri"/>
            </a:endParaRPr>
          </a:p>
          <a:p>
            <a:r>
              <a:rPr lang="en-US" dirty="0"/>
              <a:t> </a:t>
            </a:r>
            <a:endParaRPr lang="en-US" dirty="0">
              <a:ea typeface="Calibri"/>
              <a:cs typeface="Calibri"/>
            </a:endParaRPr>
          </a:p>
          <a:p>
            <a:r>
              <a:rPr lang="en-US" dirty="0"/>
              <a:t>Inclusivity means creating an environment where everyone feels valued and respected, regardless of their beliefs, ideas, or background. When we foster inclusivity, we not only enhance our club’s culture but also encourage diverse perspectives that can lead to more innovative ideas.</a:t>
            </a:r>
            <a:endParaRPr lang="en-US" dirty="0">
              <a:ea typeface="Calibri"/>
              <a:cs typeface="Calibri"/>
            </a:endParaRPr>
          </a:p>
          <a:p>
            <a:pPr algn="l">
              <a:spcBef>
                <a:spcPts val="0"/>
              </a:spcBef>
              <a:spcAft>
                <a:spcPts val="0"/>
              </a:spcAft>
            </a:pPr>
            <a:endParaRPr lang="en-US" dirty="0">
              <a:ea typeface="Calibri"/>
              <a:cs typeface="Calibri"/>
            </a:endParaRPr>
          </a:p>
        </p:txBody>
      </p:sp>
      <p:sp>
        <p:nvSpPr>
          <p:cNvPr id="4" name="Slide Number Placeholder 3">
            <a:extLst>
              <a:ext uri="{FF2B5EF4-FFF2-40B4-BE49-F238E27FC236}">
                <a16:creationId xmlns:a16="http://schemas.microsoft.com/office/drawing/2014/main" id="{F0E233D3-411A-D364-4504-BCD12F91C3EC}"/>
              </a:ext>
            </a:extLst>
          </p:cNvPr>
          <p:cNvSpPr>
            <a:spLocks noGrp="1"/>
          </p:cNvSpPr>
          <p:nvPr>
            <p:ph type="sldNum" sz="quarter" idx="5"/>
          </p:nvPr>
        </p:nvSpPr>
        <p:spPr/>
        <p:txBody>
          <a:bodyPr/>
          <a:lstStyle/>
          <a:p>
            <a:fld id="{F71108A7-A47F-CD43-94C8-4F2460747BCD}" type="slidenum">
              <a:rPr lang="en-US" smtClean="0"/>
              <a:t>8</a:t>
            </a:fld>
            <a:endParaRPr lang="en-US"/>
          </a:p>
        </p:txBody>
      </p:sp>
    </p:spTree>
    <p:extLst>
      <p:ext uri="{BB962C8B-B14F-4D97-AF65-F5344CB8AC3E}">
        <p14:creationId xmlns:p14="http://schemas.microsoft.com/office/powerpoint/2010/main" val="64978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E31E-8818-7943-82C2-12C1481DE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2B64E-A08F-0484-3C21-4A476CFB9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E3148-D830-8F25-5644-64BA126849B8}"/>
              </a:ext>
            </a:extLst>
          </p:cNvPr>
          <p:cNvSpPr>
            <a:spLocks noGrp="1"/>
          </p:cNvSpPr>
          <p:nvPr>
            <p:ph type="body" idx="1"/>
          </p:nvPr>
        </p:nvSpPr>
        <p:spPr/>
        <p:txBody>
          <a:bodyPr/>
          <a:lstStyle/>
          <a:p>
            <a:r>
              <a:rPr lang="en-US" i="1"/>
              <a:t>Now, how many of you have ever felt excluded or witnessed someone being treated unfairly in a club setting? </a:t>
            </a:r>
            <a:r>
              <a:rPr lang="en-US"/>
              <a:t>Please raise your hands.</a:t>
            </a:r>
          </a:p>
          <a:p>
            <a:r>
              <a:rPr lang="en-US" dirty="0"/>
              <a:t> </a:t>
            </a:r>
            <a:endParaRPr lang="en-US" dirty="0">
              <a:ea typeface="Calibri"/>
              <a:cs typeface="Calibri"/>
            </a:endParaRPr>
          </a:p>
          <a:p>
            <a:r>
              <a:rPr lang="en-US" b="1" dirty="0"/>
              <a:t>[Pause for response]</a:t>
            </a:r>
            <a:endParaRPr lang="en-US" dirty="0"/>
          </a:p>
          <a:p>
            <a:r>
              <a:rPr lang="en-US" dirty="0"/>
              <a:t> </a:t>
            </a:r>
            <a:endParaRPr lang="en-US" dirty="0">
              <a:ea typeface="Calibri"/>
              <a:cs typeface="Calibri"/>
            </a:endParaRPr>
          </a:p>
          <a:p>
            <a:r>
              <a:rPr lang="en-US" dirty="0"/>
              <a:t>Thank you for your honesty. It’s crucial that we acknowledge these experiences—they remind us that our actions matter.</a:t>
            </a:r>
            <a:endParaRPr lang="en-US" dirty="0">
              <a:ea typeface="Calibri"/>
              <a:cs typeface="Calibri"/>
            </a:endParaRPr>
          </a:p>
          <a:p>
            <a:r>
              <a:rPr lang="en-US" dirty="0"/>
              <a:t> </a:t>
            </a:r>
            <a:endParaRPr lang="en-US" dirty="0">
              <a:ea typeface="Calibri"/>
              <a:cs typeface="Calibri"/>
            </a:endParaRPr>
          </a:p>
          <a:p>
            <a:r>
              <a:rPr lang="en-US" dirty="0"/>
              <a:t>Inclusion is not just a goal; it’s a practice. As Soroptimists, we must cultivate a culture where everyone feels safe and encouraged to share their ideas. By doing so, we create a rich tapestry of experiences that enhances our collective wisdom and effectiveness.</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33B82A20-E36E-F62B-48BD-98ACBD225AFB}"/>
              </a:ext>
            </a:extLst>
          </p:cNvPr>
          <p:cNvSpPr>
            <a:spLocks noGrp="1"/>
          </p:cNvSpPr>
          <p:nvPr>
            <p:ph type="sldNum" sz="quarter" idx="5"/>
          </p:nvPr>
        </p:nvSpPr>
        <p:spPr/>
        <p:txBody>
          <a:bodyPr/>
          <a:lstStyle/>
          <a:p>
            <a:fld id="{F71108A7-A47F-CD43-94C8-4F2460747BCD}" type="slidenum">
              <a:rPr lang="en-US" smtClean="0"/>
              <a:t>9</a:t>
            </a:fld>
            <a:endParaRPr lang="en-US"/>
          </a:p>
        </p:txBody>
      </p:sp>
    </p:spTree>
    <p:extLst>
      <p:ext uri="{BB962C8B-B14F-4D97-AF65-F5344CB8AC3E}">
        <p14:creationId xmlns:p14="http://schemas.microsoft.com/office/powerpoint/2010/main" val="2692125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D3748-9C4F-5028-F882-5BC72905F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84F10-B7E4-18DB-3CC4-8C312899D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2EF5E-3E4D-4A6E-6A5E-33EB6DC9D4EC}"/>
              </a:ext>
            </a:extLst>
          </p:cNvPr>
          <p:cNvSpPr>
            <a:spLocks noGrp="1"/>
          </p:cNvSpPr>
          <p:nvPr>
            <p:ph type="body" idx="1"/>
          </p:nvPr>
        </p:nvSpPr>
        <p:spPr/>
        <p:txBody>
          <a:bodyPr/>
          <a:lstStyle/>
          <a:p>
            <a:r>
              <a:rPr lang="en-US" dirty="0">
                <a:solidFill>
                  <a:srgbClr val="434343"/>
                </a:solidFill>
              </a:rPr>
              <a:t>So, what can we do? Here are three simple actions I encourage you to take:</a:t>
            </a:r>
            <a:endParaRPr lang="en-US" dirty="0"/>
          </a:p>
          <a:p>
            <a:r>
              <a:rPr lang="en-US" dirty="0">
                <a:solidFill>
                  <a:srgbClr val="434343"/>
                </a:solidFill>
              </a:rPr>
              <a:t> </a:t>
            </a:r>
            <a:endParaRPr lang="en-US" dirty="0"/>
          </a:p>
          <a:p>
            <a:r>
              <a:rPr lang="en-US" dirty="0">
                <a:solidFill>
                  <a:srgbClr val="434343"/>
                </a:solidFill>
              </a:rPr>
              <a:t>The first is to listen actively.  When someone speaks, give them your full attention. </a:t>
            </a:r>
            <a:r>
              <a:rPr lang="en-US" i="1" dirty="0">
                <a:solidFill>
                  <a:srgbClr val="434343"/>
                </a:solidFill>
              </a:rPr>
              <a:t>Now, how many of you commit to really listening to others?</a:t>
            </a:r>
            <a:r>
              <a:rPr lang="en-US" dirty="0">
                <a:solidFill>
                  <a:srgbClr val="434343"/>
                </a:solidFill>
              </a:rPr>
              <a:t> Raise your hands!</a:t>
            </a:r>
            <a:endParaRPr lang="en-US" dirty="0"/>
          </a:p>
          <a:p>
            <a:r>
              <a:rPr lang="en-US" dirty="0">
                <a:solidFill>
                  <a:srgbClr val="434343"/>
                </a:solidFill>
              </a:rPr>
              <a:t> </a:t>
            </a:r>
            <a:endParaRPr lang="en-US" dirty="0"/>
          </a:p>
          <a:p>
            <a:r>
              <a:rPr lang="en-US" b="1" dirty="0">
                <a:solidFill>
                  <a:srgbClr val="434343"/>
                </a:solidFill>
              </a:rPr>
              <a:t>[Pause for response]</a:t>
            </a:r>
            <a:endParaRPr lang="en-US" dirty="0"/>
          </a:p>
          <a:p>
            <a:r>
              <a:rPr lang="en-US" dirty="0">
                <a:solidFill>
                  <a:srgbClr val="434343"/>
                </a:solidFill>
              </a:rPr>
              <a:t> </a:t>
            </a:r>
            <a:endParaRPr lang="en-US" dirty="0"/>
          </a:p>
          <a:p>
            <a:r>
              <a:rPr lang="en-US" dirty="0">
                <a:solidFill>
                  <a:srgbClr val="434343"/>
                </a:solidFill>
              </a:rPr>
              <a:t>Excellent!</a:t>
            </a:r>
            <a:endParaRPr lang="en-US" dirty="0"/>
          </a:p>
          <a:p>
            <a:r>
              <a:rPr lang="en-US" dirty="0">
                <a:solidFill>
                  <a:srgbClr val="434343"/>
                </a:solidFill>
              </a:rPr>
              <a:t> </a:t>
            </a:r>
            <a:endParaRPr lang="en-US" dirty="0"/>
          </a:p>
          <a:p>
            <a:r>
              <a:rPr lang="en-US" dirty="0">
                <a:solidFill>
                  <a:srgbClr val="434343"/>
                </a:solidFill>
              </a:rPr>
              <a:t>Number two, be respectful. No matter our differences, let’s treat each other with kindness. </a:t>
            </a:r>
            <a:r>
              <a:rPr lang="en-US" i="1" dirty="0">
                <a:solidFill>
                  <a:srgbClr val="434343"/>
                </a:solidFill>
              </a:rPr>
              <a:t>Hands up if you agree that civility is key!</a:t>
            </a:r>
            <a:endParaRPr lang="en-US" dirty="0"/>
          </a:p>
          <a:p>
            <a:r>
              <a:rPr lang="en-US" dirty="0">
                <a:solidFill>
                  <a:srgbClr val="434343"/>
                </a:solidFill>
              </a:rPr>
              <a:t> </a:t>
            </a:r>
            <a:endParaRPr lang="en-US" dirty="0"/>
          </a:p>
          <a:p>
            <a:r>
              <a:rPr lang="en-US" b="1" dirty="0">
                <a:solidFill>
                  <a:srgbClr val="434343"/>
                </a:solidFill>
              </a:rPr>
              <a:t>[Pause for response]</a:t>
            </a:r>
            <a:endParaRPr lang="en-US" dirty="0"/>
          </a:p>
          <a:p>
            <a:r>
              <a:rPr lang="en-US" dirty="0">
                <a:solidFill>
                  <a:srgbClr val="434343"/>
                </a:solidFill>
              </a:rPr>
              <a:t> </a:t>
            </a:r>
            <a:endParaRPr lang="en-US" dirty="0"/>
          </a:p>
          <a:p>
            <a:r>
              <a:rPr lang="en-US" dirty="0">
                <a:solidFill>
                  <a:srgbClr val="434343"/>
                </a:solidFill>
              </a:rPr>
              <a:t>Great, thank you. </a:t>
            </a:r>
            <a:endParaRPr lang="en-US" dirty="0"/>
          </a:p>
          <a:p>
            <a:r>
              <a:rPr lang="en-US" dirty="0">
                <a:solidFill>
                  <a:srgbClr val="434343"/>
                </a:solidFill>
              </a:rPr>
              <a:t> </a:t>
            </a:r>
            <a:endParaRPr lang="en-US" dirty="0"/>
          </a:p>
          <a:p>
            <a:r>
              <a:rPr lang="en-US" dirty="0">
                <a:solidFill>
                  <a:srgbClr val="434343"/>
                </a:solidFill>
              </a:rPr>
              <a:t>Now our final action, and this is a big one, is to speak up.  If you see someone being excluded or disrespected, don’t hesitate to speak up and let others know that such behavior is not acceptable in our clubs. </a:t>
            </a:r>
            <a:r>
              <a:rPr lang="en-US" i="1" dirty="0">
                <a:solidFill>
                  <a:srgbClr val="434343"/>
                </a:solidFill>
              </a:rPr>
              <a:t>Who here will pledge with me to stand up for others?</a:t>
            </a:r>
            <a:r>
              <a:rPr lang="en-US" dirty="0">
                <a:solidFill>
                  <a:srgbClr val="434343"/>
                </a:solidFill>
              </a:rPr>
              <a:t> Let’s see those hands!</a:t>
            </a:r>
            <a:endParaRPr lang="en-US" dirty="0"/>
          </a:p>
          <a:p>
            <a:r>
              <a:rPr lang="en-US" dirty="0">
                <a:solidFill>
                  <a:srgbClr val="434343"/>
                </a:solidFill>
              </a:rPr>
              <a:t> </a:t>
            </a:r>
            <a:endParaRPr lang="en-US" dirty="0"/>
          </a:p>
          <a:p>
            <a:r>
              <a:rPr lang="en-US" b="1" dirty="0">
                <a:solidFill>
                  <a:srgbClr val="434343"/>
                </a:solidFill>
              </a:rPr>
              <a:t>[Pause for response]</a:t>
            </a:r>
            <a:endParaRPr lang="en-US" dirty="0"/>
          </a:p>
          <a:p>
            <a:r>
              <a:rPr lang="en-US" dirty="0">
                <a:solidFill>
                  <a:srgbClr val="434343"/>
                </a:solidFill>
              </a:rPr>
              <a:t> </a:t>
            </a:r>
            <a:endParaRPr lang="en-US" dirty="0"/>
          </a:p>
          <a:p>
            <a:r>
              <a:rPr lang="en-US" dirty="0">
                <a:solidFill>
                  <a:srgbClr val="434343"/>
                </a:solidFill>
              </a:rPr>
              <a:t>Thank you!</a:t>
            </a:r>
            <a:endParaRPr lang="en-US" dirty="0"/>
          </a:p>
          <a:p>
            <a:r>
              <a:rPr lang="en-US" dirty="0">
                <a:solidFill>
                  <a:srgbClr val="434343"/>
                </a:solidFill>
              </a:rPr>
              <a:t> </a:t>
            </a:r>
            <a:endParaRPr lang="en-US" dirty="0"/>
          </a:p>
          <a:p>
            <a:r>
              <a:rPr lang="en-US" dirty="0">
                <a:solidFill>
                  <a:srgbClr val="434343"/>
                </a:solidFill>
              </a:rPr>
              <a:t>If we all commit to these simple actions, we have a powerful opportunity to create clubs that are not just inclusive but also thriving communities. Together, we can make a real difference!</a:t>
            </a:r>
            <a:endParaRPr lang="en-US" dirty="0"/>
          </a:p>
          <a:p>
            <a:pPr algn="l"/>
            <a:endParaRPr lang="en-US" sz="1800" b="0" i="0" dirty="0">
              <a:solidFill>
                <a:srgbClr val="434343"/>
              </a:solidFill>
              <a:effectLst/>
              <a:latin typeface="Nunito"/>
            </a:endParaRPr>
          </a:p>
        </p:txBody>
      </p:sp>
      <p:sp>
        <p:nvSpPr>
          <p:cNvPr id="4" name="Slide Number Placeholder 3">
            <a:extLst>
              <a:ext uri="{FF2B5EF4-FFF2-40B4-BE49-F238E27FC236}">
                <a16:creationId xmlns:a16="http://schemas.microsoft.com/office/drawing/2014/main" id="{D33DEF50-BA0C-AD44-EBBF-D3D72C3626A0}"/>
              </a:ext>
            </a:extLst>
          </p:cNvPr>
          <p:cNvSpPr>
            <a:spLocks noGrp="1"/>
          </p:cNvSpPr>
          <p:nvPr>
            <p:ph type="sldNum" sz="quarter" idx="5"/>
          </p:nvPr>
        </p:nvSpPr>
        <p:spPr/>
        <p:txBody>
          <a:bodyPr/>
          <a:lstStyle/>
          <a:p>
            <a:fld id="{F71108A7-A47F-CD43-94C8-4F2460747BCD}" type="slidenum">
              <a:rPr lang="en-US" smtClean="0"/>
              <a:t>10</a:t>
            </a:fld>
            <a:endParaRPr lang="en-US"/>
          </a:p>
        </p:txBody>
      </p:sp>
    </p:spTree>
    <p:extLst>
      <p:ext uri="{BB962C8B-B14F-4D97-AF65-F5344CB8AC3E}">
        <p14:creationId xmlns:p14="http://schemas.microsoft.com/office/powerpoint/2010/main" val="50122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closing, let us embrace change with open arms. Let us celebrate our successes with pride. And let us commit ourselves to inclusivity in every aspect of our club. Together, we can create a nurturing environment that empowers even more women and girls to reach their dreams!</a:t>
            </a:r>
          </a:p>
          <a:p>
            <a:r>
              <a:rPr lang="en-US" dirty="0"/>
              <a:t> </a:t>
            </a:r>
            <a:endParaRPr lang="en-US" dirty="0">
              <a:ea typeface="Calibri"/>
              <a:cs typeface="Calibri"/>
            </a:endParaRPr>
          </a:p>
          <a:p>
            <a:r>
              <a:rPr lang="en-US" dirty="0"/>
              <a:t>Thank you!</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71108A7-A47F-CD43-94C8-4F2460747BCD}" type="slidenum">
              <a:rPr lang="en-US" smtClean="0"/>
              <a:t>11</a:t>
            </a:fld>
            <a:endParaRPr lang="en-US"/>
          </a:p>
        </p:txBody>
      </p:sp>
    </p:spTree>
    <p:extLst>
      <p:ext uri="{BB962C8B-B14F-4D97-AF65-F5344CB8AC3E}">
        <p14:creationId xmlns:p14="http://schemas.microsoft.com/office/powerpoint/2010/main" val="277196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68614-01AC-5D7E-5E06-CB49C4186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CCFB9-1925-A202-C06B-ABC6EC02D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C685C-BCDF-2934-ECB4-AE1D9979DBCC}"/>
              </a:ext>
            </a:extLst>
          </p:cNvPr>
          <p:cNvSpPr>
            <a:spLocks noGrp="1"/>
          </p:cNvSpPr>
          <p:nvPr>
            <p:ph type="body" idx="1"/>
          </p:nvPr>
        </p:nvSpPr>
        <p:spPr/>
        <p:txBody>
          <a:bodyPr/>
          <a:lstStyle/>
          <a:p>
            <a:endParaRPr lang="en-US" dirty="0">
              <a:ea typeface="Calibri"/>
              <a:cs typeface="Calibri"/>
            </a:endParaRPr>
          </a:p>
          <a:p>
            <a:r>
              <a:rPr lang="en-US" dirty="0"/>
              <a:t>Before you go, I encourage everyone to take advantage of our upcoming events: the Leadership Round Table, the Soroptimist Leadership Fellows Program, and our 49th Biennial Convention in Icheon, South Korea! Thank you all once again for your participation!</a:t>
            </a: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6F4B309-A068-B96D-8113-2C6EF998E2AD}"/>
              </a:ext>
            </a:extLst>
          </p:cNvPr>
          <p:cNvSpPr>
            <a:spLocks noGrp="1"/>
          </p:cNvSpPr>
          <p:nvPr>
            <p:ph type="sldNum" sz="quarter" idx="5"/>
          </p:nvPr>
        </p:nvSpPr>
        <p:spPr/>
        <p:txBody>
          <a:bodyPr/>
          <a:lstStyle/>
          <a:p>
            <a:fld id="{F71108A7-A47F-CD43-94C8-4F2460747BCD}" type="slidenum">
              <a:rPr lang="en-US" smtClean="0"/>
              <a:t>12</a:t>
            </a:fld>
            <a:endParaRPr lang="en-US"/>
          </a:p>
        </p:txBody>
      </p:sp>
    </p:spTree>
    <p:extLst>
      <p:ext uri="{BB962C8B-B14F-4D97-AF65-F5344CB8AC3E}">
        <p14:creationId xmlns:p14="http://schemas.microsoft.com/office/powerpoint/2010/main" val="740170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jpe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4.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8574"/>
        </a:solidFill>
        <a:effectLst/>
      </p:bgPr>
    </p:bg>
    <p:spTree>
      <p:nvGrpSpPr>
        <p:cNvPr id="1" name=""/>
        <p:cNvGrpSpPr/>
        <p:nvPr/>
      </p:nvGrpSpPr>
      <p:grpSpPr>
        <a:xfrm>
          <a:off x="0" y="0"/>
          <a:ext cx="0" cy="0"/>
          <a:chOff x="0" y="0"/>
          <a:chExt cx="0" cy="0"/>
        </a:xfrm>
      </p:grpSpPr>
      <p:grpSp>
        <p:nvGrpSpPr>
          <p:cNvPr id="2" name="Group 2"/>
          <p:cNvGrpSpPr/>
          <p:nvPr/>
        </p:nvGrpSpPr>
        <p:grpSpPr>
          <a:xfrm>
            <a:off x="0" y="-16686"/>
            <a:ext cx="18288000" cy="3445686"/>
            <a:chOff x="0" y="0"/>
            <a:chExt cx="4816593" cy="907506"/>
          </a:xfrm>
        </p:grpSpPr>
        <p:sp>
          <p:nvSpPr>
            <p:cNvPr id="3" name="Freeform 3"/>
            <p:cNvSpPr/>
            <p:nvPr/>
          </p:nvSpPr>
          <p:spPr>
            <a:xfrm>
              <a:off x="0" y="0"/>
              <a:ext cx="4816592" cy="907506"/>
            </a:xfrm>
            <a:custGeom>
              <a:avLst/>
              <a:gdLst/>
              <a:ahLst/>
              <a:cxnLst/>
              <a:rect l="l" t="t" r="r" b="b"/>
              <a:pathLst>
                <a:path w="4816592" h="907506">
                  <a:moveTo>
                    <a:pt x="0" y="0"/>
                  </a:moveTo>
                  <a:lnTo>
                    <a:pt x="4816592" y="0"/>
                  </a:lnTo>
                  <a:lnTo>
                    <a:pt x="4816592" y="907506"/>
                  </a:lnTo>
                  <a:lnTo>
                    <a:pt x="0" y="907506"/>
                  </a:lnTo>
                  <a:close/>
                </a:path>
              </a:pathLst>
            </a:custGeom>
            <a:solidFill>
              <a:srgbClr val="293374"/>
            </a:solidFill>
          </p:spPr>
          <p:txBody>
            <a:bodyPr/>
            <a:lstStyle/>
            <a:p>
              <a:endParaRPr lang="en-US"/>
            </a:p>
          </p:txBody>
        </p:sp>
        <p:sp>
          <p:nvSpPr>
            <p:cNvPr id="4" name="TextBox 4"/>
            <p:cNvSpPr txBox="1"/>
            <p:nvPr/>
          </p:nvSpPr>
          <p:spPr>
            <a:xfrm>
              <a:off x="0" y="-47625"/>
              <a:ext cx="4816593" cy="95513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705190" y="1409077"/>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F5EFEB"/>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19200" y="8160712"/>
            <a:ext cx="1059983" cy="468320"/>
          </a:xfrm>
          <a:custGeom>
            <a:avLst/>
            <a:gdLst/>
            <a:ahLst/>
            <a:cxnLst/>
            <a:rect l="l" t="t" r="r" b="b"/>
            <a:pathLst>
              <a:path w="1059983" h="468320">
                <a:moveTo>
                  <a:pt x="0" y="0"/>
                </a:moveTo>
                <a:lnTo>
                  <a:pt x="1059983" y="0"/>
                </a:lnTo>
                <a:lnTo>
                  <a:pt x="1059983" y="468319"/>
                </a:lnTo>
                <a:lnTo>
                  <a:pt x="0" y="46831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2" name="Freeform 12"/>
          <p:cNvSpPr/>
          <p:nvPr/>
        </p:nvSpPr>
        <p:spPr>
          <a:xfrm>
            <a:off x="15054791" y="404740"/>
            <a:ext cx="2204509" cy="1761937"/>
          </a:xfrm>
          <a:custGeom>
            <a:avLst/>
            <a:gdLst/>
            <a:ahLst/>
            <a:cxnLst/>
            <a:rect l="l" t="t" r="r" b="b"/>
            <a:pathLst>
              <a:path w="2204509" h="1761937">
                <a:moveTo>
                  <a:pt x="0" y="0"/>
                </a:moveTo>
                <a:lnTo>
                  <a:pt x="2204509" y="0"/>
                </a:lnTo>
                <a:lnTo>
                  <a:pt x="2204509" y="1761937"/>
                </a:lnTo>
                <a:lnTo>
                  <a:pt x="0" y="1761937"/>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2723771" y="8007641"/>
            <a:ext cx="7998404" cy="1256754"/>
          </a:xfrm>
          <a:prstGeom prst="rect">
            <a:avLst/>
          </a:prstGeom>
        </p:spPr>
        <p:txBody>
          <a:bodyPr lIns="0" tIns="0" rIns="0" bIns="0" rtlCol="0" anchor="t">
            <a:spAutoFit/>
          </a:bodyPr>
          <a:lstStyle/>
          <a:p>
            <a:pPr>
              <a:lnSpc>
                <a:spcPts val="4937"/>
              </a:lnSpc>
            </a:pPr>
            <a:r>
              <a:rPr lang="en-US" sz="3600" dirty="0">
                <a:solidFill>
                  <a:schemeClr val="tx2"/>
                </a:solidFill>
                <a:latin typeface="Effra 2"/>
              </a:rPr>
              <a:t>2025 (region name) Region Conference</a:t>
            </a:r>
          </a:p>
          <a:p>
            <a:pPr>
              <a:lnSpc>
                <a:spcPts val="4937"/>
              </a:lnSpc>
            </a:pPr>
            <a:endParaRPr lang="en-US" sz="4114" spc="41" dirty="0">
              <a:solidFill>
                <a:srgbClr val="253572"/>
              </a:solidFill>
              <a:latin typeface="Effra 2"/>
            </a:endParaRPr>
          </a:p>
        </p:txBody>
      </p:sp>
      <p:sp>
        <p:nvSpPr>
          <p:cNvPr id="16" name="TextBox 16"/>
          <p:cNvSpPr txBox="1"/>
          <p:nvPr/>
        </p:nvSpPr>
        <p:spPr>
          <a:xfrm>
            <a:off x="2723771" y="8835143"/>
            <a:ext cx="6899312" cy="266700"/>
          </a:xfrm>
          <a:prstGeom prst="rect">
            <a:avLst/>
          </a:prstGeom>
        </p:spPr>
        <p:txBody>
          <a:bodyPr lIns="0" tIns="0" rIns="0" bIns="0" rtlCol="0" anchor="t">
            <a:spAutoFit/>
          </a:bodyPr>
          <a:lstStyle/>
          <a:p>
            <a:pPr marL="0" lvl="0" indent="0" algn="l">
              <a:lnSpc>
                <a:spcPts val="2160"/>
              </a:lnSpc>
              <a:spcBef>
                <a:spcPct val="0"/>
              </a:spcBef>
            </a:pPr>
            <a:r>
              <a:rPr lang="en-US" sz="1800" spc="179">
                <a:solidFill>
                  <a:srgbClr val="E68574"/>
                </a:solidFill>
                <a:latin typeface="Effra 1"/>
              </a:rPr>
              <a:t>PRESENTER NAME, PRESENTER TITLE</a:t>
            </a:r>
          </a:p>
        </p:txBody>
      </p:sp>
      <p:sp>
        <p:nvSpPr>
          <p:cNvPr id="8" name="TextBox 7">
            <a:extLst>
              <a:ext uri="{FF2B5EF4-FFF2-40B4-BE49-F238E27FC236}">
                <a16:creationId xmlns:a16="http://schemas.microsoft.com/office/drawing/2014/main" id="{1D0124C8-46EB-C245-6206-09C884C53408}"/>
              </a:ext>
            </a:extLst>
          </p:cNvPr>
          <p:cNvSpPr txBox="1"/>
          <p:nvPr/>
        </p:nvSpPr>
        <p:spPr>
          <a:xfrm>
            <a:off x="846220" y="4030231"/>
            <a:ext cx="10654413" cy="2585323"/>
          </a:xfrm>
          <a:prstGeom prst="rect">
            <a:avLst/>
          </a:prstGeom>
          <a:noFill/>
        </p:spPr>
        <p:txBody>
          <a:bodyPr wrap="square" lIns="91440" tIns="45720" rIns="91440" bIns="45720" anchor="t">
            <a:spAutoFit/>
          </a:bodyPr>
          <a:lstStyle/>
          <a:p>
            <a:r>
              <a:rPr lang="en-US" sz="5400" b="0" dirty="0">
                <a:solidFill>
                  <a:srgbClr val="243572"/>
                </a:solidFill>
                <a:effectLst/>
              </a:rPr>
              <a:t>Embracing Change, Celebrating Success &amp; Committing to Inclusivity: </a:t>
            </a:r>
            <a:r>
              <a:rPr lang="en-US" sz="5400" b="1" dirty="0">
                <a:solidFill>
                  <a:srgbClr val="243572"/>
                </a:solidFill>
                <a:effectLst/>
              </a:rPr>
              <a:t>A Call to Action for Soroptimists </a:t>
            </a:r>
            <a:r>
              <a:rPr lang="en-US" sz="5400" b="1" dirty="0">
                <a:solidFill>
                  <a:srgbClr val="243572"/>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734110" y="3837885"/>
            <a:ext cx="8835050" cy="7030938"/>
            <a:chOff x="0" y="0"/>
            <a:chExt cx="2326927" cy="1851770"/>
          </a:xfrm>
        </p:grpSpPr>
        <p:sp>
          <p:nvSpPr>
            <p:cNvPr id="4" name="Freeform 4"/>
            <p:cNvSpPr/>
            <p:nvPr/>
          </p:nvSpPr>
          <p:spPr>
            <a:xfrm>
              <a:off x="0" y="0"/>
              <a:ext cx="2326927" cy="1851770"/>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5" name="TextBox 5"/>
            <p:cNvSpPr txBox="1"/>
            <p:nvPr/>
          </p:nvSpPr>
          <p:spPr>
            <a:xfrm>
              <a:off x="0" y="-47625"/>
              <a:ext cx="2326927" cy="1899395"/>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1028700" y="5347323"/>
            <a:ext cx="5892627" cy="1977080"/>
          </a:xfrm>
          <a:prstGeom prst="rect">
            <a:avLst/>
          </a:prstGeom>
        </p:spPr>
        <p:txBody>
          <a:bodyPr lIns="0" tIns="0" rIns="0" bIns="0" rtlCol="0" anchor="t">
            <a:spAutoFit/>
          </a:bodyPr>
          <a:lstStyle/>
          <a:p>
            <a:pPr marL="0" lvl="0" indent="0" algn="l">
              <a:lnSpc>
                <a:spcPts val="7873"/>
              </a:lnSpc>
            </a:pPr>
            <a:r>
              <a:rPr lang="en-US" sz="6561" dirty="0">
                <a:solidFill>
                  <a:srgbClr val="253572"/>
                </a:solidFill>
                <a:latin typeface="Effra 1"/>
              </a:rPr>
              <a:t>Hello my fellow Soroptimists. </a:t>
            </a:r>
          </a:p>
        </p:txBody>
      </p:sp>
      <p:sp>
        <p:nvSpPr>
          <p:cNvPr id="10" name="TextBox 10"/>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1" name="Freeform 11"/>
          <p:cNvSpPr/>
          <p:nvPr/>
        </p:nvSpPr>
        <p:spPr>
          <a:xfrm>
            <a:off x="8657067" y="8211258"/>
            <a:ext cx="397921" cy="561441"/>
          </a:xfrm>
          <a:custGeom>
            <a:avLst/>
            <a:gdLst/>
            <a:ahLst/>
            <a:cxnLst/>
            <a:rect l="l" t="t" r="r" b="b"/>
            <a:pathLst>
              <a:path w="397921" h="561441">
                <a:moveTo>
                  <a:pt x="0" y="0"/>
                </a:moveTo>
                <a:lnTo>
                  <a:pt x="397921" y="0"/>
                </a:lnTo>
                <a:lnTo>
                  <a:pt x="397921" y="561441"/>
                </a:lnTo>
                <a:lnTo>
                  <a:pt x="0" y="561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2"/>
          <p:cNvSpPr txBox="1"/>
          <p:nvPr/>
        </p:nvSpPr>
        <p:spPr>
          <a:xfrm>
            <a:off x="9205419" y="8221900"/>
            <a:ext cx="7921076" cy="924894"/>
          </a:xfrm>
          <a:prstGeom prst="rect">
            <a:avLst/>
          </a:prstGeom>
        </p:spPr>
        <p:txBody>
          <a:bodyPr lIns="0" tIns="0" rIns="0" bIns="0" rtlCol="0" anchor="t">
            <a:spAutoFit/>
          </a:bodyPr>
          <a:lstStyle/>
          <a:p>
            <a:pPr algn="l">
              <a:lnSpc>
                <a:spcPts val="3711"/>
              </a:lnSpc>
            </a:pPr>
            <a:r>
              <a:rPr lang="en-US" sz="2474">
                <a:solidFill>
                  <a:srgbClr val="F5EFEB"/>
                </a:solidFill>
                <a:latin typeface="Effra 2"/>
              </a:rPr>
              <a:t>Need an icon? Search GRAPHICS in  the Elements tab and change the color to </a:t>
            </a:r>
            <a:r>
              <a:rPr lang="en-US" sz="2474">
                <a:solidFill>
                  <a:srgbClr val="F69170"/>
                </a:solidFill>
                <a:latin typeface="Effra 2"/>
              </a:rPr>
              <a:t>#f69170.</a:t>
            </a:r>
          </a:p>
        </p:txBody>
      </p:sp>
      <p:sp>
        <p:nvSpPr>
          <p:cNvPr id="13" name="TextBox 13"/>
          <p:cNvSpPr txBox="1"/>
          <p:nvPr/>
        </p:nvSpPr>
        <p:spPr>
          <a:xfrm>
            <a:off x="1028700" y="7156872"/>
            <a:ext cx="6678346" cy="1615827"/>
          </a:xfrm>
          <a:prstGeom prst="rect">
            <a:avLst/>
          </a:prstGeom>
        </p:spPr>
        <p:txBody>
          <a:bodyPr lIns="0" tIns="0" rIns="0" bIns="0" rtlCol="0" anchor="t">
            <a:spAutoFit/>
          </a:bodyPr>
          <a:lstStyle/>
          <a:p>
            <a:pPr>
              <a:lnSpc>
                <a:spcPct val="90000"/>
              </a:lnSpc>
              <a:spcAft>
                <a:spcPts val="600"/>
              </a:spcAft>
            </a:pPr>
            <a:endParaRPr lang="en-US" sz="2800" dirty="0">
              <a:solidFill>
                <a:srgbClr val="293374"/>
              </a:solidFill>
            </a:endParaRPr>
          </a:p>
          <a:p>
            <a:pPr marL="457200" indent="-457200">
              <a:lnSpc>
                <a:spcPct val="90000"/>
              </a:lnSpc>
              <a:spcAft>
                <a:spcPts val="600"/>
              </a:spcAft>
              <a:buFont typeface="Arial" panose="020B0604020202020204" pitchFamily="34" charset="0"/>
              <a:buChar char="•"/>
            </a:pPr>
            <a:r>
              <a:rPr lang="en-US" sz="2400" b="0" i="0" u="none" strike="noStrike" dirty="0">
                <a:solidFill>
                  <a:srgbClr val="293374"/>
                </a:solidFill>
                <a:effectLst/>
              </a:rPr>
              <a:t>Embracing change.</a:t>
            </a:r>
          </a:p>
          <a:p>
            <a:pPr marL="457200" indent="-457200">
              <a:lnSpc>
                <a:spcPct val="90000"/>
              </a:lnSpc>
              <a:spcAft>
                <a:spcPts val="600"/>
              </a:spcAft>
              <a:buFont typeface="Arial" panose="020B0604020202020204" pitchFamily="34" charset="0"/>
              <a:buChar char="•"/>
            </a:pPr>
            <a:r>
              <a:rPr lang="en-US" sz="2400" b="0" i="0" u="none" strike="noStrike" dirty="0">
                <a:solidFill>
                  <a:srgbClr val="293374"/>
                </a:solidFill>
                <a:effectLst/>
              </a:rPr>
              <a:t>Celebrating successes.</a:t>
            </a:r>
          </a:p>
          <a:p>
            <a:pPr marL="457200" indent="-457200">
              <a:lnSpc>
                <a:spcPct val="90000"/>
              </a:lnSpc>
              <a:spcAft>
                <a:spcPts val="600"/>
              </a:spcAft>
              <a:buFont typeface="Arial" panose="020B0604020202020204" pitchFamily="34" charset="0"/>
              <a:buChar char="•"/>
            </a:pPr>
            <a:r>
              <a:rPr lang="en-US" sz="2400" b="0" i="0" u="none" strike="noStrike" dirty="0">
                <a:solidFill>
                  <a:srgbClr val="293374"/>
                </a:solidFill>
                <a:effectLst/>
              </a:rPr>
              <a:t>Creating a welcoming club experience.</a:t>
            </a:r>
          </a:p>
        </p:txBody>
      </p:sp>
      <p:pic>
        <p:nvPicPr>
          <p:cNvPr id="16" name="Picture 4" descr="Home - Hopeful Horizons">
            <a:extLst>
              <a:ext uri="{FF2B5EF4-FFF2-40B4-BE49-F238E27FC236}">
                <a16:creationId xmlns:a16="http://schemas.microsoft.com/office/drawing/2014/main" id="{2C510ED8-C5EC-B01A-89ED-8697DD1AF4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3746" r="9833"/>
          <a:stretch/>
        </p:blipFill>
        <p:spPr bwMode="auto">
          <a:xfrm>
            <a:off x="796412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17" name="Group 6">
            <a:extLst>
              <a:ext uri="{FF2B5EF4-FFF2-40B4-BE49-F238E27FC236}">
                <a16:creationId xmlns:a16="http://schemas.microsoft.com/office/drawing/2014/main" id="{76DBA1A7-6CCD-BE0B-ADBD-008416298569}"/>
              </a:ext>
            </a:extLst>
          </p:cNvPr>
          <p:cNvGrpSpPr/>
          <p:nvPr/>
        </p:nvGrpSpPr>
        <p:grpSpPr>
          <a:xfrm>
            <a:off x="432051" y="460308"/>
            <a:ext cx="1521073" cy="973088"/>
            <a:chOff x="0" y="0"/>
            <a:chExt cx="2028098" cy="1297451"/>
          </a:xfrm>
        </p:grpSpPr>
        <p:sp>
          <p:nvSpPr>
            <p:cNvPr id="18" name="Freeform 7">
              <a:extLst>
                <a:ext uri="{FF2B5EF4-FFF2-40B4-BE49-F238E27FC236}">
                  <a16:creationId xmlns:a16="http://schemas.microsoft.com/office/drawing/2014/main" id="{150DC782-FC85-4EB0-FAD3-8DAD727A5B61}"/>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8">
              <a:extLst>
                <a:ext uri="{FF2B5EF4-FFF2-40B4-BE49-F238E27FC236}">
                  <a16:creationId xmlns:a16="http://schemas.microsoft.com/office/drawing/2014/main" id="{FB569ED5-3838-0F48-E1C5-9317CAC250E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p:cNvGrpSpPr/>
        <p:nvPr/>
      </p:nvGrpSpPr>
      <p:grpSpPr>
        <a:xfrm>
          <a:off x="0" y="0"/>
          <a:ext cx="0" cy="0"/>
          <a:chOff x="0" y="0"/>
          <a:chExt cx="0" cy="0"/>
        </a:xfrm>
      </p:grpSpPr>
      <p:sp>
        <p:nvSpPr>
          <p:cNvPr id="5" name="TextBox 5"/>
          <p:cNvSpPr txBox="1"/>
          <p:nvPr/>
        </p:nvSpPr>
        <p:spPr>
          <a:xfrm>
            <a:off x="10832728" y="2997168"/>
            <a:ext cx="7455272" cy="4184167"/>
          </a:xfrm>
          <a:prstGeom prst="rect">
            <a:avLst/>
          </a:prstGeom>
        </p:spPr>
        <p:txBody>
          <a:bodyPr lIns="254000" tIns="254000" rIns="254000" bIns="254000" rtlCol="0" anchor="ctr"/>
          <a:lstStyle/>
          <a:p>
            <a:pPr>
              <a:lnSpc>
                <a:spcPts val="2879"/>
              </a:lnSpc>
            </a:pPr>
            <a:endParaRPr/>
          </a:p>
        </p:txBody>
      </p:sp>
      <p:grpSp>
        <p:nvGrpSpPr>
          <p:cNvPr id="6" name="Group 6"/>
          <p:cNvGrpSpPr/>
          <p:nvPr/>
        </p:nvGrpSpPr>
        <p:grpSpPr>
          <a:xfrm>
            <a:off x="15738227" y="542156"/>
            <a:ext cx="1521073" cy="973088"/>
            <a:chOff x="0" y="0"/>
            <a:chExt cx="2028098" cy="1297451"/>
          </a:xfrm>
        </p:grpSpPr>
        <p:sp>
          <p:nvSpPr>
            <p:cNvPr id="7" name="Freeform 7"/>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pic>
        <p:nvPicPr>
          <p:cNvPr id="2" name="Picture 2" descr="The Japanese Education System | Japan Wonder Travel Blog">
            <a:extLst>
              <a:ext uri="{FF2B5EF4-FFF2-40B4-BE49-F238E27FC236}">
                <a16:creationId xmlns:a16="http://schemas.microsoft.com/office/drawing/2014/main" id="{D836097E-F6E8-A01B-7B9B-C41F9412C2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4272"/>
          <a:stretch/>
        </p:blipFill>
        <p:spPr bwMode="auto">
          <a:xfrm>
            <a:off x="1526466" y="2067768"/>
            <a:ext cx="9306262" cy="6416190"/>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4">
            <a:extLst>
              <a:ext uri="{FF2B5EF4-FFF2-40B4-BE49-F238E27FC236}">
                <a16:creationId xmlns:a16="http://schemas.microsoft.com/office/drawing/2014/main" id="{DFE59566-96D1-F657-D816-DC18791FFA55}"/>
              </a:ext>
            </a:extLst>
          </p:cNvPr>
          <p:cNvSpPr/>
          <p:nvPr/>
        </p:nvSpPr>
        <p:spPr>
          <a:xfrm>
            <a:off x="8781146" y="2713906"/>
            <a:ext cx="8835050" cy="7030938"/>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a:p>
        </p:txBody>
      </p:sp>
      <p:sp>
        <p:nvSpPr>
          <p:cNvPr id="12" name="TextBox 9">
            <a:extLst>
              <a:ext uri="{FF2B5EF4-FFF2-40B4-BE49-F238E27FC236}">
                <a16:creationId xmlns:a16="http://schemas.microsoft.com/office/drawing/2014/main" id="{2CBB65D9-DD04-EE55-8EF7-B86CF951BD8C}"/>
              </a:ext>
            </a:extLst>
          </p:cNvPr>
          <p:cNvSpPr txBox="1"/>
          <p:nvPr/>
        </p:nvSpPr>
        <p:spPr>
          <a:xfrm>
            <a:off x="9797143" y="3499861"/>
            <a:ext cx="7819053" cy="1977080"/>
          </a:xfrm>
          <a:prstGeom prst="rect">
            <a:avLst/>
          </a:prstGeom>
        </p:spPr>
        <p:txBody>
          <a:bodyPr wrap="square" lIns="0" tIns="0" rIns="0" bIns="0" rtlCol="0" anchor="t">
            <a:spAutoFit/>
          </a:bodyPr>
          <a:lstStyle/>
          <a:p>
            <a:pPr marL="0" lvl="0" indent="0" algn="l">
              <a:lnSpc>
                <a:spcPts val="7873"/>
              </a:lnSpc>
            </a:pPr>
            <a:r>
              <a:rPr lang="en-US" sz="6561" dirty="0">
                <a:solidFill>
                  <a:srgbClr val="253572"/>
                </a:solidFill>
                <a:latin typeface="Effra 1"/>
              </a:rPr>
              <a:t>Importance of embracing change. </a:t>
            </a:r>
          </a:p>
        </p:txBody>
      </p:sp>
      <p:sp>
        <p:nvSpPr>
          <p:cNvPr id="13" name="TextBox 12">
            <a:extLst>
              <a:ext uri="{FF2B5EF4-FFF2-40B4-BE49-F238E27FC236}">
                <a16:creationId xmlns:a16="http://schemas.microsoft.com/office/drawing/2014/main" id="{951124C5-18BD-751D-3C3B-C8B8BCB80866}"/>
              </a:ext>
            </a:extLst>
          </p:cNvPr>
          <p:cNvSpPr txBox="1"/>
          <p:nvPr/>
        </p:nvSpPr>
        <p:spPr>
          <a:xfrm>
            <a:off x="9806937" y="5943600"/>
            <a:ext cx="6648766" cy="1449628"/>
          </a:xfrm>
          <a:prstGeom prst="rect">
            <a:avLst/>
          </a:prstGeom>
          <a:noFill/>
        </p:spPr>
        <p:txBody>
          <a:bodyPr wrap="square" rtlCol="0">
            <a:spAutoFit/>
          </a:bodyPr>
          <a:lstStyle/>
          <a:p>
            <a:pPr marL="457200" indent="-457200" algn="l">
              <a:buFont typeface="Arial" panose="020B0604020202020204" pitchFamily="34" charset="0"/>
              <a:buChar char="•"/>
            </a:pPr>
            <a:r>
              <a:rPr lang="en-US" sz="3600" b="0" i="0" u="none" strike="noStrike" dirty="0">
                <a:solidFill>
                  <a:srgbClr val="000000"/>
                </a:solidFill>
                <a:effectLst/>
              </a:rPr>
              <a:t>Vital for growth.</a:t>
            </a:r>
          </a:p>
          <a:p>
            <a:pPr marL="457200" indent="-457200" algn="l">
              <a:buFont typeface="Arial" panose="020B0604020202020204" pitchFamily="34" charset="0"/>
              <a:buChar char="•"/>
            </a:pPr>
            <a:r>
              <a:rPr lang="en-US" sz="3600" b="0" i="0" u="none" strike="noStrike" dirty="0">
                <a:solidFill>
                  <a:srgbClr val="000000"/>
                </a:solidFill>
                <a:effectLst/>
              </a:rPr>
              <a:t>Diverse voices build innovation.</a:t>
            </a:r>
          </a:p>
          <a:p>
            <a:pPr lvl="0">
              <a:lnSpc>
                <a:spcPct val="90000"/>
              </a:lnSpc>
              <a:spcAft>
                <a:spcPts val="600"/>
              </a:spcAft>
            </a:pPr>
            <a:endParaRPr lang="en-US" sz="1800" dirty="0"/>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2295577" y="-241859"/>
            <a:ext cx="13301422" cy="9459745"/>
            <a:chOff x="0" y="0"/>
            <a:chExt cx="3503255" cy="2491456"/>
          </a:xfrm>
        </p:grpSpPr>
        <p:sp>
          <p:nvSpPr>
            <p:cNvPr id="6" name="Freeform 6"/>
            <p:cNvSpPr/>
            <p:nvPr/>
          </p:nvSpPr>
          <p:spPr>
            <a:xfrm>
              <a:off x="0" y="0"/>
              <a:ext cx="3503255" cy="2491456"/>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15738227" y="542156"/>
            <a:ext cx="1521073" cy="973088"/>
            <a:chOff x="0" y="0"/>
            <a:chExt cx="2028098" cy="1297451"/>
          </a:xfrm>
        </p:grpSpPr>
        <p:sp>
          <p:nvSpPr>
            <p:cNvPr id="10" name="Freeform 10"/>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5"/>
              <a:stretch>
                <a:fillRect/>
              </a:stretch>
            </a:blipFill>
          </p:spPr>
          <p:txBody>
            <a:bodyPr/>
            <a:lstStyle/>
            <a:p>
              <a:endParaRPr lang="en-US"/>
            </a:p>
          </p:txBody>
        </p:sp>
      </p:grpSp>
      <p:sp>
        <p:nvSpPr>
          <p:cNvPr id="13" name="TextBox 13"/>
          <p:cNvSpPr txBox="1"/>
          <p:nvPr/>
        </p:nvSpPr>
        <p:spPr>
          <a:xfrm>
            <a:off x="1028700" y="4442656"/>
            <a:ext cx="5994718" cy="1483483"/>
          </a:xfrm>
          <a:prstGeom prst="rect">
            <a:avLst/>
          </a:prstGeom>
        </p:spPr>
        <p:txBody>
          <a:bodyPr wrap="square" lIns="0" tIns="0" rIns="0" bIns="0" rtlCol="0" anchor="t">
            <a:spAutoFit/>
          </a:bodyPr>
          <a:lstStyle/>
          <a:p>
            <a:pPr marL="457200" indent="-457200">
              <a:lnSpc>
                <a:spcPct val="90000"/>
              </a:lnSpc>
              <a:spcAft>
                <a:spcPts val="600"/>
              </a:spcAft>
              <a:buFont typeface="Arial" panose="020B0604020202020204" pitchFamily="34" charset="0"/>
              <a:buChar char="•"/>
            </a:pPr>
            <a:r>
              <a:rPr lang="en-US" sz="3200" dirty="0">
                <a:solidFill>
                  <a:schemeClr val="bg1"/>
                </a:solidFill>
              </a:rPr>
              <a:t>C</a:t>
            </a:r>
            <a:r>
              <a:rPr lang="en-US" sz="3200" b="0" i="0" u="none" strike="noStrike" dirty="0">
                <a:solidFill>
                  <a:schemeClr val="bg1"/>
                </a:solidFill>
                <a:effectLst/>
              </a:rPr>
              <a:t>an be daunting.</a:t>
            </a:r>
            <a:endParaRPr lang="en-US" sz="3200" dirty="0">
              <a:solidFill>
                <a:schemeClr val="bg1"/>
              </a:solidFill>
            </a:endParaRPr>
          </a:p>
          <a:p>
            <a:pPr marL="457200" indent="-457200">
              <a:lnSpc>
                <a:spcPct val="90000"/>
              </a:lnSpc>
              <a:spcAft>
                <a:spcPts val="600"/>
              </a:spcAft>
              <a:buFont typeface="Arial" panose="020B0604020202020204" pitchFamily="34" charset="0"/>
              <a:buChar char="•"/>
            </a:pPr>
            <a:r>
              <a:rPr lang="en-US" sz="3200" dirty="0">
                <a:solidFill>
                  <a:schemeClr val="bg1"/>
                </a:solidFill>
              </a:rPr>
              <a:t>C</a:t>
            </a:r>
            <a:r>
              <a:rPr lang="en-US" sz="3200" b="0" i="0" u="none" strike="noStrike" dirty="0">
                <a:solidFill>
                  <a:schemeClr val="bg1"/>
                </a:solidFill>
                <a:effectLst/>
              </a:rPr>
              <a:t>hallenges our comfort zones.</a:t>
            </a:r>
            <a:endParaRPr lang="en-US" sz="3200" dirty="0">
              <a:solidFill>
                <a:schemeClr val="bg1"/>
              </a:solidFill>
            </a:endParaRPr>
          </a:p>
          <a:p>
            <a:pPr marL="457200" indent="-457200">
              <a:lnSpc>
                <a:spcPct val="90000"/>
              </a:lnSpc>
              <a:spcAft>
                <a:spcPts val="600"/>
              </a:spcAft>
              <a:buFont typeface="Arial" panose="020B0604020202020204" pitchFamily="34" charset="0"/>
              <a:buChar char="•"/>
            </a:pPr>
            <a:r>
              <a:rPr lang="en-US" sz="3200" b="0" i="0" u="none" strike="noStrike" dirty="0">
                <a:solidFill>
                  <a:schemeClr val="bg1"/>
                </a:solidFill>
                <a:effectLst/>
              </a:rPr>
              <a:t>Opens doors to opportunities.</a:t>
            </a:r>
          </a:p>
        </p:txBody>
      </p:sp>
      <p:sp>
        <p:nvSpPr>
          <p:cNvPr id="14" name="TextBox 14"/>
          <p:cNvSpPr txBox="1"/>
          <p:nvPr/>
        </p:nvSpPr>
        <p:spPr>
          <a:xfrm>
            <a:off x="1028700" y="1033652"/>
            <a:ext cx="6232292" cy="2949525"/>
          </a:xfrm>
          <a:prstGeom prst="rect">
            <a:avLst/>
          </a:prstGeom>
        </p:spPr>
        <p:txBody>
          <a:bodyPr lIns="0" tIns="0" rIns="0" bIns="0" rtlCol="0" anchor="t">
            <a:spAutoFit/>
          </a:bodyPr>
          <a:lstStyle/>
          <a:p>
            <a:pPr marL="0" lvl="0" indent="0" algn="l">
              <a:lnSpc>
                <a:spcPts val="11519"/>
              </a:lnSpc>
            </a:pPr>
            <a:r>
              <a:rPr lang="en-US" sz="9600" dirty="0">
                <a:solidFill>
                  <a:srgbClr val="F5EFEB"/>
                </a:solidFill>
                <a:latin typeface="Effra 1"/>
              </a:rPr>
              <a:t>Facing Change</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16" name="Picture 2" descr="Why are more women leaving their jobs than men? | Insurance Business Asia">
            <a:extLst>
              <a:ext uri="{FF2B5EF4-FFF2-40B4-BE49-F238E27FC236}">
                <a16:creationId xmlns:a16="http://schemas.microsoft.com/office/drawing/2014/main" id="{0DDAA6BC-4C97-9AD9-0D32-D999C66921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661" r="13474" b="1"/>
          <a:stretch/>
        </p:blipFill>
        <p:spPr bwMode="auto">
          <a:xfrm>
            <a:off x="7257606" y="479763"/>
            <a:ext cx="10796206" cy="89116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3" name="Group 3"/>
          <p:cNvGrpSpPr/>
          <p:nvPr/>
        </p:nvGrpSpPr>
        <p:grpSpPr>
          <a:xfrm>
            <a:off x="0" y="3160295"/>
            <a:ext cx="8689105" cy="7708527"/>
            <a:chOff x="0" y="0"/>
            <a:chExt cx="2481834" cy="1932697"/>
          </a:xfrm>
        </p:grpSpPr>
        <p:sp>
          <p:nvSpPr>
            <p:cNvPr id="4" name="Freeform 4"/>
            <p:cNvSpPr/>
            <p:nvPr/>
          </p:nvSpPr>
          <p:spPr>
            <a:xfrm>
              <a:off x="0" y="0"/>
              <a:ext cx="2481834" cy="1932697"/>
            </a:xfrm>
            <a:custGeom>
              <a:avLst/>
              <a:gdLst/>
              <a:ahLst/>
              <a:cxnLst/>
              <a:rect l="l" t="t" r="r" b="b"/>
              <a:pathLst>
                <a:path w="2481834" h="1932697">
                  <a:moveTo>
                    <a:pt x="41079" y="0"/>
                  </a:moveTo>
                  <a:lnTo>
                    <a:pt x="2440755" y="0"/>
                  </a:lnTo>
                  <a:cubicBezTo>
                    <a:pt x="2451650" y="0"/>
                    <a:pt x="2462099" y="4328"/>
                    <a:pt x="2469803" y="12032"/>
                  </a:cubicBezTo>
                  <a:cubicBezTo>
                    <a:pt x="2477506" y="19736"/>
                    <a:pt x="2481834" y="30184"/>
                    <a:pt x="2481834" y="41079"/>
                  </a:cubicBezTo>
                  <a:lnTo>
                    <a:pt x="2481834" y="1891618"/>
                  </a:lnTo>
                  <a:cubicBezTo>
                    <a:pt x="2481834" y="1902513"/>
                    <a:pt x="2477506" y="1912961"/>
                    <a:pt x="2469803" y="1920665"/>
                  </a:cubicBezTo>
                  <a:cubicBezTo>
                    <a:pt x="2462099" y="1928369"/>
                    <a:pt x="2451650" y="1932697"/>
                    <a:pt x="2440755" y="1932697"/>
                  </a:cubicBezTo>
                  <a:lnTo>
                    <a:pt x="41079" y="1932697"/>
                  </a:lnTo>
                  <a:cubicBezTo>
                    <a:pt x="30184" y="1932697"/>
                    <a:pt x="19736" y="1928369"/>
                    <a:pt x="12032" y="1920665"/>
                  </a:cubicBezTo>
                  <a:cubicBezTo>
                    <a:pt x="4328" y="1912961"/>
                    <a:pt x="0" y="1902513"/>
                    <a:pt x="0" y="1891618"/>
                  </a:cubicBezTo>
                  <a:lnTo>
                    <a:pt x="0" y="41079"/>
                  </a:lnTo>
                  <a:cubicBezTo>
                    <a:pt x="0" y="30184"/>
                    <a:pt x="4328" y="19736"/>
                    <a:pt x="12032" y="12032"/>
                  </a:cubicBezTo>
                  <a:cubicBezTo>
                    <a:pt x="19736" y="4328"/>
                    <a:pt x="30184" y="0"/>
                    <a:pt x="41079" y="0"/>
                  </a:cubicBezTo>
                  <a:close/>
                </a:path>
              </a:pathLst>
            </a:custGeom>
            <a:solidFill>
              <a:srgbClr val="F5EFEB"/>
            </a:solidFill>
          </p:spPr>
          <p:txBody>
            <a:bodyPr/>
            <a:lstStyle/>
            <a:p>
              <a:endParaRPr lang="en-US"/>
            </a:p>
          </p:txBody>
        </p:sp>
        <p:sp>
          <p:nvSpPr>
            <p:cNvPr id="5" name="TextBox 5"/>
            <p:cNvSpPr txBox="1"/>
            <p:nvPr/>
          </p:nvSpPr>
          <p:spPr>
            <a:xfrm>
              <a:off x="0" y="-47625"/>
              <a:ext cx="2481834" cy="1980322"/>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1064398" y="4755734"/>
            <a:ext cx="7165201" cy="817981"/>
          </a:xfrm>
          <a:prstGeom prst="rect">
            <a:avLst/>
          </a:prstGeom>
        </p:spPr>
        <p:txBody>
          <a:bodyPr wrap="square" lIns="0" tIns="0" rIns="0" bIns="0" rtlCol="0" anchor="t">
            <a:spAutoFit/>
          </a:bodyPr>
          <a:lstStyle/>
          <a:p>
            <a:pPr marL="0" lvl="0" indent="0" algn="l">
              <a:lnSpc>
                <a:spcPts val="6694"/>
              </a:lnSpc>
            </a:pPr>
            <a:r>
              <a:rPr lang="en-US" sz="5578" dirty="0">
                <a:solidFill>
                  <a:srgbClr val="253572"/>
                </a:solidFill>
                <a:latin typeface="Effra 1"/>
              </a:rPr>
              <a:t>TEXT</a:t>
            </a:r>
          </a:p>
        </p:txBody>
      </p:sp>
      <p:grpSp>
        <p:nvGrpSpPr>
          <p:cNvPr id="11" name="Group 11"/>
          <p:cNvGrpSpPr/>
          <p:nvPr/>
        </p:nvGrpSpPr>
        <p:grpSpPr>
          <a:xfrm>
            <a:off x="1064399" y="5781421"/>
            <a:ext cx="7317601" cy="1940974"/>
            <a:chOff x="0" y="-76200"/>
            <a:chExt cx="9151484" cy="2587965"/>
          </a:xfrm>
        </p:grpSpPr>
        <p:sp>
          <p:nvSpPr>
            <p:cNvPr id="12" name="Freeform 12"/>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530656" y="-76200"/>
              <a:ext cx="8620828" cy="622392"/>
            </a:xfrm>
            <a:prstGeom prst="rect">
              <a:avLst/>
            </a:prstGeom>
          </p:spPr>
          <p:txBody>
            <a:bodyPr lIns="0" tIns="0" rIns="0" bIns="0" rtlCol="0" anchor="t">
              <a:spAutoFit/>
            </a:bodyPr>
            <a:lstStyle/>
            <a:p>
              <a:pPr>
                <a:lnSpc>
                  <a:spcPts val="3959"/>
                </a:lnSpc>
              </a:pPr>
              <a:r>
                <a:rPr lang="en-US" sz="2639">
                  <a:solidFill>
                    <a:srgbClr val="293374"/>
                  </a:solidFill>
                  <a:latin typeface="Effra 2"/>
                </a:rPr>
                <a:t>TEXT</a:t>
              </a:r>
              <a:endParaRPr lang="en-US" sz="2800" b="1">
                <a:solidFill>
                  <a:srgbClr val="293374"/>
                </a:solidFill>
                <a:latin typeface="Effra 2"/>
              </a:endParaRPr>
            </a:p>
          </p:txBody>
        </p:sp>
      </p:grpSp>
      <p:pic>
        <p:nvPicPr>
          <p:cNvPr id="2" name="Picture 4" descr="High School Graduation is a Milestone for Entire Latino Families | BELatina">
            <a:extLst>
              <a:ext uri="{FF2B5EF4-FFF2-40B4-BE49-F238E27FC236}">
                <a16:creationId xmlns:a16="http://schemas.microsoft.com/office/drawing/2014/main" id="{851C689E-F9B5-198A-4594-92009F6D31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2750" r="27250"/>
          <a:stretch/>
        </p:blipFill>
        <p:spPr bwMode="auto">
          <a:xfrm>
            <a:off x="-1" y="-3"/>
            <a:ext cx="9144001" cy="1028700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4">
            <a:extLst>
              <a:ext uri="{FF2B5EF4-FFF2-40B4-BE49-F238E27FC236}">
                <a16:creationId xmlns:a16="http://schemas.microsoft.com/office/drawing/2014/main" id="{09EDDEE2-C34C-1AA9-8817-0ADF7F114366}"/>
              </a:ext>
            </a:extLst>
          </p:cNvPr>
          <p:cNvSpPr txBox="1"/>
          <p:nvPr/>
        </p:nvSpPr>
        <p:spPr>
          <a:xfrm>
            <a:off x="10376704" y="2082895"/>
            <a:ext cx="6232292" cy="4431983"/>
          </a:xfrm>
          <a:prstGeom prst="rect">
            <a:avLst/>
          </a:prstGeom>
        </p:spPr>
        <p:txBody>
          <a:bodyPr lIns="0" tIns="0" rIns="0" bIns="0" rtlCol="0" anchor="t">
            <a:spAutoFit/>
          </a:bodyPr>
          <a:lstStyle/>
          <a:p>
            <a:pPr marL="0" lvl="0" indent="0" algn="l"/>
            <a:r>
              <a:rPr lang="en-US" sz="7200" dirty="0">
                <a:solidFill>
                  <a:srgbClr val="F5EFEB"/>
                </a:solidFill>
                <a:latin typeface="Effra 1"/>
              </a:rPr>
              <a:t>Adapting our Approaches.</a:t>
            </a:r>
          </a:p>
          <a:p>
            <a:pPr marL="0" lvl="0" indent="0" algn="l"/>
            <a:r>
              <a:rPr lang="en-US" sz="7200" dirty="0">
                <a:solidFill>
                  <a:srgbClr val="F5EFEB"/>
                </a:solidFill>
                <a:latin typeface="Effra 1"/>
              </a:rPr>
              <a:t> </a:t>
            </a:r>
            <a:r>
              <a:rPr lang="en-US" sz="1200" dirty="0">
                <a:solidFill>
                  <a:srgbClr val="F5EFEB"/>
                </a:solidFill>
                <a:latin typeface="Effra 1"/>
              </a:rPr>
              <a:t> </a:t>
            </a:r>
            <a:endParaRPr lang="en-US" sz="7200" dirty="0">
              <a:solidFill>
                <a:srgbClr val="F5EFEB"/>
              </a:solidFill>
              <a:latin typeface="Effra 1"/>
            </a:endParaRPr>
          </a:p>
          <a:p>
            <a:pPr marL="0" lvl="0" indent="0" algn="l"/>
            <a:endParaRPr lang="en-US" sz="7200" dirty="0">
              <a:solidFill>
                <a:srgbClr val="F5EFEB"/>
              </a:solidFill>
              <a:latin typeface="Effra 1"/>
            </a:endParaRPr>
          </a:p>
        </p:txBody>
      </p:sp>
      <p:sp>
        <p:nvSpPr>
          <p:cNvPr id="14" name="TextBox 13">
            <a:extLst>
              <a:ext uri="{FF2B5EF4-FFF2-40B4-BE49-F238E27FC236}">
                <a16:creationId xmlns:a16="http://schemas.microsoft.com/office/drawing/2014/main" id="{6EDF1B1E-0352-0EED-DC60-3C0744964C03}"/>
              </a:ext>
            </a:extLst>
          </p:cNvPr>
          <p:cNvSpPr txBox="1"/>
          <p:nvPr/>
        </p:nvSpPr>
        <p:spPr>
          <a:xfrm>
            <a:off x="10376703" y="4755734"/>
            <a:ext cx="6232291" cy="1077218"/>
          </a:xfrm>
          <a:prstGeom prst="rect">
            <a:avLst/>
          </a:prstGeom>
          <a:noFill/>
        </p:spPr>
        <p:txBody>
          <a:bodyPr wrap="square" rtlCol="0">
            <a:spAutoFit/>
          </a:bodyPr>
          <a:lstStyle/>
          <a:p>
            <a:pPr marL="457200" indent="-457200">
              <a:buFont typeface="Arial" panose="020B0604020202020204" pitchFamily="34" charset="0"/>
              <a:buChar char="•"/>
            </a:pPr>
            <a:r>
              <a:rPr lang="en-US" sz="3200" b="0" i="0" u="none" strike="noStrike" dirty="0">
                <a:solidFill>
                  <a:schemeClr val="bg1"/>
                </a:solidFill>
                <a:effectLst/>
              </a:rPr>
              <a:t>Stay relevant to the needs of women and girls.</a:t>
            </a:r>
          </a:p>
        </p:txBody>
      </p:sp>
      <p:grpSp>
        <p:nvGrpSpPr>
          <p:cNvPr id="15" name="Group 6">
            <a:extLst>
              <a:ext uri="{FF2B5EF4-FFF2-40B4-BE49-F238E27FC236}">
                <a16:creationId xmlns:a16="http://schemas.microsoft.com/office/drawing/2014/main" id="{1BF3B5B7-60B3-83DF-92B5-4A54401F9CB4}"/>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D6027304-B453-9328-47E4-B621F5B25FAA}"/>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7" name="Freeform 8">
              <a:extLst>
                <a:ext uri="{FF2B5EF4-FFF2-40B4-BE49-F238E27FC236}">
                  <a16:creationId xmlns:a16="http://schemas.microsoft.com/office/drawing/2014/main" id="{E4EBAFEB-3B32-8F72-5E83-3F5440033FB5}"/>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p:cNvGrpSpPr/>
        <p:nvPr/>
      </p:nvGrpSpPr>
      <p:grpSpPr>
        <a:xfrm>
          <a:off x="0" y="0"/>
          <a:ext cx="0" cy="0"/>
          <a:chOff x="0" y="0"/>
          <a:chExt cx="0" cy="0"/>
        </a:xfrm>
      </p:grpSpPr>
      <p:grpSp>
        <p:nvGrpSpPr>
          <p:cNvPr id="2" name="Group 2"/>
          <p:cNvGrpSpPr/>
          <p:nvPr/>
        </p:nvGrpSpPr>
        <p:grpSpPr>
          <a:xfrm>
            <a:off x="0" y="6449003"/>
            <a:ext cx="18288000" cy="3837997"/>
            <a:chOff x="0" y="0"/>
            <a:chExt cx="4816593" cy="1010830"/>
          </a:xfrm>
        </p:grpSpPr>
        <p:sp>
          <p:nvSpPr>
            <p:cNvPr id="3" name="Freeform 3"/>
            <p:cNvSpPr/>
            <p:nvPr/>
          </p:nvSpPr>
          <p:spPr>
            <a:xfrm>
              <a:off x="0" y="0"/>
              <a:ext cx="4816592" cy="1010830"/>
            </a:xfrm>
            <a:custGeom>
              <a:avLst/>
              <a:gdLst/>
              <a:ahLst/>
              <a:cxnLst/>
              <a:rect l="l" t="t" r="r" b="b"/>
              <a:pathLst>
                <a:path w="4816592" h="1010830">
                  <a:moveTo>
                    <a:pt x="0" y="0"/>
                  </a:moveTo>
                  <a:lnTo>
                    <a:pt x="4816592" y="0"/>
                  </a:lnTo>
                  <a:lnTo>
                    <a:pt x="4816592" y="1010830"/>
                  </a:lnTo>
                  <a:lnTo>
                    <a:pt x="0" y="1010830"/>
                  </a:lnTo>
                  <a:close/>
                </a:path>
              </a:pathLst>
            </a:custGeom>
            <a:solidFill>
              <a:srgbClr val="F5EFEB"/>
            </a:solidFill>
          </p:spPr>
          <p:txBody>
            <a:bodyPr/>
            <a:lstStyle/>
            <a:p>
              <a:endParaRPr lang="en-US"/>
            </a:p>
          </p:txBody>
        </p:sp>
        <p:sp>
          <p:nvSpPr>
            <p:cNvPr id="4" name="TextBox 4"/>
            <p:cNvSpPr txBox="1"/>
            <p:nvPr/>
          </p:nvSpPr>
          <p:spPr>
            <a:xfrm>
              <a:off x="0" y="-28575"/>
              <a:ext cx="4816593" cy="1039405"/>
            </a:xfrm>
            <a:prstGeom prst="rect">
              <a:avLst/>
            </a:prstGeom>
          </p:spPr>
          <p:txBody>
            <a:bodyPr lIns="50800" tIns="50800" rIns="50800" bIns="50800" rtlCol="0" anchor="ctr"/>
            <a:lstStyle/>
            <a:p>
              <a:pPr algn="ctr">
                <a:lnSpc>
                  <a:spcPts val="2879"/>
                </a:lnSpc>
              </a:pPr>
              <a:endParaRPr/>
            </a:p>
          </p:txBody>
        </p:sp>
      </p:grpSp>
      <p:sp>
        <p:nvSpPr>
          <p:cNvPr id="14" name="Freeform 14"/>
          <p:cNvSpPr/>
          <p:nvPr/>
        </p:nvSpPr>
        <p:spPr>
          <a:xfrm>
            <a:off x="0" y="0"/>
            <a:ext cx="18288000" cy="6449003"/>
          </a:xfrm>
          <a:custGeom>
            <a:avLst/>
            <a:gdLst/>
            <a:ahLst/>
            <a:cxnLst/>
            <a:rect l="l" t="t" r="r" b="b"/>
            <a:pathLst>
              <a:path w="18288000" h="6449003">
                <a:moveTo>
                  <a:pt x="0" y="0"/>
                </a:moveTo>
                <a:lnTo>
                  <a:pt x="18288000" y="0"/>
                </a:lnTo>
                <a:lnTo>
                  <a:pt x="18288000" y="6449003"/>
                </a:lnTo>
                <a:lnTo>
                  <a:pt x="0" y="6449003"/>
                </a:lnTo>
                <a:lnTo>
                  <a:pt x="0" y="0"/>
                </a:lnTo>
                <a:close/>
              </a:path>
            </a:pathLst>
          </a:custGeom>
          <a:blipFill>
            <a:blip r:embed="rId3">
              <a:alphaModFix amt="9999"/>
            </a:blip>
            <a:stretch>
              <a:fillRect t="-97480" b="-156993"/>
            </a:stretch>
          </a:blipFill>
        </p:spPr>
        <p:txBody>
          <a:bodyPr/>
          <a:lstStyle/>
          <a:p>
            <a:endParaRPr lang="en-US"/>
          </a:p>
        </p:txBody>
      </p:sp>
      <p:sp>
        <p:nvSpPr>
          <p:cNvPr id="21" name="Freeform 21"/>
          <p:cNvSpPr/>
          <p:nvPr/>
        </p:nvSpPr>
        <p:spPr>
          <a:xfrm>
            <a:off x="16460016"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2" name="Group 22"/>
          <p:cNvGrpSpPr/>
          <p:nvPr/>
        </p:nvGrpSpPr>
        <p:grpSpPr>
          <a:xfrm>
            <a:off x="15738227" y="542156"/>
            <a:ext cx="1521073" cy="973088"/>
            <a:chOff x="0" y="0"/>
            <a:chExt cx="2028098" cy="1297451"/>
          </a:xfrm>
        </p:grpSpPr>
        <p:sp>
          <p:nvSpPr>
            <p:cNvPr id="23" name="Freeform 23"/>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8"/>
              <a:stretch>
                <a:fillRect/>
              </a:stretch>
            </a:blipFill>
          </p:spPr>
          <p:txBody>
            <a:bodyPr/>
            <a:lstStyle/>
            <a:p>
              <a:endParaRPr lang="en-US"/>
            </a:p>
          </p:txBody>
        </p:sp>
      </p:grpSp>
      <p:grpSp>
        <p:nvGrpSpPr>
          <p:cNvPr id="25" name="Group 25"/>
          <p:cNvGrpSpPr/>
          <p:nvPr/>
        </p:nvGrpSpPr>
        <p:grpSpPr>
          <a:xfrm>
            <a:off x="3364814" y="2065406"/>
            <a:ext cx="11558372" cy="1816689"/>
            <a:chOff x="0" y="0"/>
            <a:chExt cx="15411163" cy="2422252"/>
          </a:xfrm>
        </p:grpSpPr>
        <p:sp>
          <p:nvSpPr>
            <p:cNvPr id="26" name="TextBox 26"/>
            <p:cNvSpPr txBox="1"/>
            <p:nvPr/>
          </p:nvSpPr>
          <p:spPr>
            <a:xfrm>
              <a:off x="0" y="123825"/>
              <a:ext cx="15411163" cy="1339215"/>
            </a:xfrm>
            <a:prstGeom prst="rect">
              <a:avLst/>
            </a:prstGeom>
          </p:spPr>
          <p:txBody>
            <a:bodyPr lIns="0" tIns="0" rIns="0" bIns="0" rtlCol="0" anchor="t">
              <a:spAutoFit/>
            </a:bodyPr>
            <a:lstStyle/>
            <a:p>
              <a:pPr marL="0" lvl="0" indent="0" algn="ctr">
                <a:lnSpc>
                  <a:spcPts val="7200"/>
                </a:lnSpc>
              </a:pPr>
              <a:r>
                <a:rPr lang="en-US" sz="7200">
                  <a:solidFill>
                    <a:srgbClr val="F5EFEB"/>
                  </a:solidFill>
                  <a:latin typeface="Effra 1"/>
                </a:rPr>
                <a:t>Contact Us</a:t>
              </a:r>
            </a:p>
          </p:txBody>
        </p:sp>
        <p:sp>
          <p:nvSpPr>
            <p:cNvPr id="27" name="TextBox 27"/>
            <p:cNvSpPr txBox="1"/>
            <p:nvPr/>
          </p:nvSpPr>
          <p:spPr>
            <a:xfrm>
              <a:off x="0" y="1736452"/>
              <a:ext cx="15411163" cy="685800"/>
            </a:xfrm>
            <a:prstGeom prst="rect">
              <a:avLst/>
            </a:prstGeom>
          </p:spPr>
          <p:txBody>
            <a:bodyPr lIns="0" tIns="0" rIns="0" bIns="0" rtlCol="0" anchor="t">
              <a:spAutoFit/>
            </a:bodyPr>
            <a:lstStyle/>
            <a:p>
              <a:pPr marL="0" lvl="0" indent="0" algn="ctr">
                <a:lnSpc>
                  <a:spcPts val="4079"/>
                </a:lnSpc>
                <a:spcBef>
                  <a:spcPct val="0"/>
                </a:spcBef>
              </a:pPr>
              <a:r>
                <a:rPr lang="en-US" sz="3400">
                  <a:solidFill>
                    <a:srgbClr val="F5EFEB"/>
                  </a:solidFill>
                  <a:latin typeface="Effra 2"/>
                </a:rPr>
                <a:t>email@soroptimist.org</a:t>
              </a:r>
            </a:p>
          </p:txBody>
        </p:sp>
      </p:grpSp>
      <p:pic>
        <p:nvPicPr>
          <p:cNvPr id="29" name="Picture 2">
            <a:extLst>
              <a:ext uri="{FF2B5EF4-FFF2-40B4-BE49-F238E27FC236}">
                <a16:creationId xmlns:a16="http://schemas.microsoft.com/office/drawing/2014/main" id="{AE85CFC0-CCA4-E983-C198-7E74B835A6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43987"/>
          <a:stretch/>
        </p:blipFill>
        <p:spPr bwMode="auto">
          <a:xfrm>
            <a:off x="20" y="10"/>
            <a:ext cx="18287980" cy="683763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AD24508F-0FE0-18DC-CBB3-2A6F8608AD2C}"/>
              </a:ext>
            </a:extLst>
          </p:cNvPr>
          <p:cNvSpPr txBox="1"/>
          <p:nvPr/>
        </p:nvSpPr>
        <p:spPr>
          <a:xfrm>
            <a:off x="493952" y="7663605"/>
            <a:ext cx="9619488" cy="1020151"/>
          </a:xfrm>
          <a:prstGeom prst="rect">
            <a:avLst/>
          </a:prstGeom>
          <a:noFill/>
        </p:spPr>
        <p:txBody>
          <a:bodyPr wrap="square">
            <a:spAutoFit/>
          </a:bodyPr>
          <a:lstStyle/>
          <a:p>
            <a:pPr marL="0" lvl="0" indent="0" algn="ctr">
              <a:lnSpc>
                <a:spcPts val="7873"/>
              </a:lnSpc>
            </a:pPr>
            <a:r>
              <a:rPr lang="en-US" sz="5400" dirty="0">
                <a:solidFill>
                  <a:srgbClr val="253572"/>
                </a:solidFill>
                <a:latin typeface="Effra 1"/>
              </a:rPr>
              <a:t>Let’s Celebrate!  </a:t>
            </a:r>
          </a:p>
        </p:txBody>
      </p:sp>
      <p:sp>
        <p:nvSpPr>
          <p:cNvPr id="32" name="TextBox 31">
            <a:extLst>
              <a:ext uri="{FF2B5EF4-FFF2-40B4-BE49-F238E27FC236}">
                <a16:creationId xmlns:a16="http://schemas.microsoft.com/office/drawing/2014/main" id="{4F5B532A-628B-C42D-5D7C-F8B1C776A2EF}"/>
              </a:ext>
            </a:extLst>
          </p:cNvPr>
          <p:cNvSpPr txBox="1"/>
          <p:nvPr/>
        </p:nvSpPr>
        <p:spPr>
          <a:xfrm>
            <a:off x="9491652" y="7458660"/>
            <a:ext cx="10346439" cy="2098835"/>
          </a:xfrm>
          <a:prstGeom prst="rect">
            <a:avLst/>
          </a:prstGeom>
        </p:spPr>
        <p:txBody>
          <a:bodyPr vert="horz" lIns="91440" tIns="45720" rIns="91440" bIns="45720" rtlCol="0" anchor="ctr">
            <a:normAutofit/>
          </a:bodyPr>
          <a:lstStyle/>
          <a:p>
            <a:pPr marL="285750" marR="0" indent="-228600">
              <a:lnSpc>
                <a:spcPct val="90000"/>
              </a:lnSpc>
              <a:spcBef>
                <a:spcPts val="0"/>
              </a:spcBef>
              <a:spcAft>
                <a:spcPts val="600"/>
              </a:spcAft>
              <a:buFont typeface="Arial" panose="020B0604020202020204" pitchFamily="34" charset="0"/>
              <a:buChar char="•"/>
            </a:pPr>
            <a:r>
              <a:rPr lang="en-US" sz="3300" dirty="0">
                <a:effectLst/>
              </a:rPr>
              <a:t>26,000 women and girls helped.</a:t>
            </a:r>
          </a:p>
          <a:p>
            <a:pPr marL="285750" marR="0" indent="-228600">
              <a:lnSpc>
                <a:spcPct val="90000"/>
              </a:lnSpc>
              <a:spcBef>
                <a:spcPts val="0"/>
              </a:spcBef>
              <a:spcAft>
                <a:spcPts val="600"/>
              </a:spcAft>
              <a:buFont typeface="Arial" panose="020B0604020202020204" pitchFamily="34" charset="0"/>
              <a:buChar char="•"/>
            </a:pPr>
            <a:r>
              <a:rPr lang="en-US" sz="3300" dirty="0">
                <a:effectLst/>
              </a:rPr>
              <a:t>750 new members. </a:t>
            </a:r>
          </a:p>
          <a:p>
            <a:pPr marL="285750" marR="0" indent="-228600">
              <a:lnSpc>
                <a:spcPct val="90000"/>
              </a:lnSpc>
              <a:spcBef>
                <a:spcPts val="0"/>
              </a:spcBef>
              <a:spcAft>
                <a:spcPts val="600"/>
              </a:spcAft>
              <a:buFont typeface="Arial" panose="020B0604020202020204" pitchFamily="34" charset="0"/>
              <a:buChar char="•"/>
            </a:pPr>
            <a:r>
              <a:rPr lang="en-US" sz="3300" dirty="0">
                <a:effectLst/>
              </a:rPr>
              <a:t>40,000 volunteer hours!</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pic>
        <p:nvPicPr>
          <p:cNvPr id="20" name="Picture 2">
            <a:extLst>
              <a:ext uri="{FF2B5EF4-FFF2-40B4-BE49-F238E27FC236}">
                <a16:creationId xmlns:a16="http://schemas.microsoft.com/office/drawing/2014/main" id="{CF7C56F2-9F1A-28BC-BE66-C493A862B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70" r="9125"/>
          <a:stretch/>
        </p:blipFill>
        <p:spPr bwMode="auto">
          <a:xfrm>
            <a:off x="-14829" y="10"/>
            <a:ext cx="11358907" cy="1028699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
          <p:cNvGrpSpPr/>
          <p:nvPr/>
        </p:nvGrpSpPr>
        <p:grpSpPr>
          <a:xfrm>
            <a:off x="0" y="849587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F5EFEB"/>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a:off x="10051044" y="1934988"/>
            <a:ext cx="8859926" cy="9143436"/>
            <a:chOff x="0" y="-28575"/>
            <a:chExt cx="2333478" cy="2408148"/>
          </a:xfrm>
        </p:grpSpPr>
        <p:sp>
          <p:nvSpPr>
            <p:cNvPr id="7" name="Freeform 7"/>
            <p:cNvSpPr/>
            <p:nvPr/>
          </p:nvSpPr>
          <p:spPr>
            <a:xfrm>
              <a:off x="0" y="0"/>
              <a:ext cx="2333478" cy="2379573"/>
            </a:xfrm>
            <a:custGeom>
              <a:avLst/>
              <a:gdLst/>
              <a:ahLst/>
              <a:cxnLst/>
              <a:rect l="l" t="t" r="r" b="b"/>
              <a:pathLst>
                <a:path w="2333478" h="2379573">
                  <a:moveTo>
                    <a:pt x="43691" y="0"/>
                  </a:moveTo>
                  <a:lnTo>
                    <a:pt x="2289788" y="0"/>
                  </a:lnTo>
                  <a:cubicBezTo>
                    <a:pt x="2301375" y="0"/>
                    <a:pt x="2312488" y="4603"/>
                    <a:pt x="2320682" y="12797"/>
                  </a:cubicBezTo>
                  <a:cubicBezTo>
                    <a:pt x="2328875" y="20990"/>
                    <a:pt x="2333478" y="32103"/>
                    <a:pt x="2333478" y="43691"/>
                  </a:cubicBezTo>
                  <a:lnTo>
                    <a:pt x="2333478" y="2335882"/>
                  </a:lnTo>
                  <a:cubicBezTo>
                    <a:pt x="2333478" y="2347470"/>
                    <a:pt x="2328875" y="2358582"/>
                    <a:pt x="2320682" y="2366776"/>
                  </a:cubicBezTo>
                  <a:cubicBezTo>
                    <a:pt x="2312488" y="2374970"/>
                    <a:pt x="2301375" y="2379573"/>
                    <a:pt x="2289788" y="2379573"/>
                  </a:cubicBezTo>
                  <a:lnTo>
                    <a:pt x="43691" y="2379573"/>
                  </a:lnTo>
                  <a:cubicBezTo>
                    <a:pt x="32103" y="2379573"/>
                    <a:pt x="20990" y="2374970"/>
                    <a:pt x="12797" y="2366776"/>
                  </a:cubicBezTo>
                  <a:cubicBezTo>
                    <a:pt x="4603" y="2358582"/>
                    <a:pt x="0" y="2347470"/>
                    <a:pt x="0" y="2335882"/>
                  </a:cubicBezTo>
                  <a:lnTo>
                    <a:pt x="0" y="43691"/>
                  </a:lnTo>
                  <a:cubicBezTo>
                    <a:pt x="0" y="32103"/>
                    <a:pt x="4603" y="20990"/>
                    <a:pt x="12797" y="12797"/>
                  </a:cubicBezTo>
                  <a:cubicBezTo>
                    <a:pt x="20990" y="4603"/>
                    <a:pt x="32103" y="0"/>
                    <a:pt x="43691" y="0"/>
                  </a:cubicBezTo>
                  <a:close/>
                </a:path>
              </a:pathLst>
            </a:custGeom>
            <a:solidFill>
              <a:srgbClr val="253572"/>
            </a:solidFill>
          </p:spPr>
          <p:txBody>
            <a:bodyPr/>
            <a:lstStyle/>
            <a:p>
              <a:endParaRPr lang="en-US"/>
            </a:p>
          </p:txBody>
        </p:sp>
        <p:sp>
          <p:nvSpPr>
            <p:cNvPr id="8" name="TextBox 8"/>
            <p:cNvSpPr txBox="1"/>
            <p:nvPr/>
          </p:nvSpPr>
          <p:spPr>
            <a:xfrm>
              <a:off x="0" y="-28575"/>
              <a:ext cx="2333478" cy="2408148"/>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10727614" y="3411056"/>
            <a:ext cx="6531686" cy="1744067"/>
          </a:xfrm>
          <a:prstGeom prst="rect">
            <a:avLst/>
          </a:prstGeom>
        </p:spPr>
        <p:txBody>
          <a:bodyPr lIns="0" tIns="0" rIns="0" bIns="0" rtlCol="0" anchor="t">
            <a:spAutoFit/>
          </a:bodyPr>
          <a:lstStyle/>
          <a:p>
            <a:pPr marL="0" lvl="0" indent="0" algn="r">
              <a:lnSpc>
                <a:spcPts val="6811"/>
              </a:lnSpc>
            </a:pPr>
            <a:r>
              <a:rPr lang="en-US" sz="6811" dirty="0">
                <a:solidFill>
                  <a:srgbClr val="F5EFEB"/>
                </a:solidFill>
                <a:latin typeface="Effra 1"/>
              </a:rPr>
              <a:t>Recognition for our Efforts</a:t>
            </a:r>
          </a:p>
        </p:txBody>
      </p:sp>
      <p:sp>
        <p:nvSpPr>
          <p:cNvPr id="10" name="Freeform 10"/>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6"/>
            <a:stretch>
              <a:fillRect/>
            </a:stretch>
          </a:blipFill>
        </p:spPr>
        <p:txBody>
          <a:bodyPr/>
          <a:lstStyle/>
          <a:p>
            <a:endParaRPr lang="en-US"/>
          </a:p>
        </p:txBody>
      </p:sp>
      <p:sp>
        <p:nvSpPr>
          <p:cNvPr id="16" name="TextBox 16"/>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21" name="TextBox 20">
            <a:extLst>
              <a:ext uri="{FF2B5EF4-FFF2-40B4-BE49-F238E27FC236}">
                <a16:creationId xmlns:a16="http://schemas.microsoft.com/office/drawing/2014/main" id="{D802FCFC-6737-6A27-5835-6DF8255EF7FA}"/>
              </a:ext>
            </a:extLst>
          </p:cNvPr>
          <p:cNvSpPr txBox="1"/>
          <p:nvPr/>
        </p:nvSpPr>
        <p:spPr>
          <a:xfrm>
            <a:off x="11790233" y="5502836"/>
            <a:ext cx="6051608" cy="2062103"/>
          </a:xfrm>
          <a:prstGeom prst="rect">
            <a:avLst/>
          </a:prstGeom>
          <a:noFill/>
        </p:spPr>
        <p:txBody>
          <a:bodyPr wrap="square">
            <a:spAutoFit/>
          </a:bodyPr>
          <a:lstStyle/>
          <a:p>
            <a:pPr marL="457200" indent="-457200" algn="l">
              <a:buFont typeface="Arial" panose="020B0604020202020204" pitchFamily="34" charset="0"/>
              <a:buChar char="•"/>
            </a:pPr>
            <a:r>
              <a:rPr lang="en-US" sz="3200" b="0" i="0" u="none" strike="noStrike" dirty="0">
                <a:solidFill>
                  <a:schemeClr val="bg1"/>
                </a:solidFill>
                <a:effectLst/>
              </a:rPr>
              <a:t>Let’s applaud our collective dedication!</a:t>
            </a:r>
          </a:p>
          <a:p>
            <a:pPr marL="457200" indent="-457200" algn="l">
              <a:buFont typeface="Arial" panose="020B0604020202020204" pitchFamily="34" charset="0"/>
              <a:buChar char="•"/>
            </a:pPr>
            <a:r>
              <a:rPr lang="en-US" sz="3200" b="0" i="0" u="none" strike="noStrike" dirty="0">
                <a:solidFill>
                  <a:schemeClr val="bg1"/>
                </a:solidFill>
                <a:effectLst/>
              </a:rPr>
              <a:t>Inspiring others through recognition.</a:t>
            </a: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91518E3E-850C-BC57-9F5A-4F6DC547C1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407B2D0-9C56-6464-BC15-503CED926809}"/>
              </a:ext>
            </a:extLst>
          </p:cNvPr>
          <p:cNvGrpSpPr/>
          <p:nvPr/>
        </p:nvGrpSpPr>
        <p:grpSpPr>
          <a:xfrm>
            <a:off x="0" y="-351776"/>
            <a:ext cx="18288000" cy="10638776"/>
            <a:chOff x="0" y="0"/>
            <a:chExt cx="4816593" cy="471737"/>
          </a:xfrm>
        </p:grpSpPr>
        <p:sp>
          <p:nvSpPr>
            <p:cNvPr id="3" name="Freeform 3">
              <a:extLst>
                <a:ext uri="{FF2B5EF4-FFF2-40B4-BE49-F238E27FC236}">
                  <a16:creationId xmlns:a16="http://schemas.microsoft.com/office/drawing/2014/main" id="{26586208-9B44-7179-37E5-3D179723EFF7}"/>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dirty="0"/>
            </a:p>
          </p:txBody>
        </p:sp>
        <p:sp>
          <p:nvSpPr>
            <p:cNvPr id="4" name="TextBox 4">
              <a:extLst>
                <a:ext uri="{FF2B5EF4-FFF2-40B4-BE49-F238E27FC236}">
                  <a16:creationId xmlns:a16="http://schemas.microsoft.com/office/drawing/2014/main" id="{724A214A-3E53-C040-0FEB-B6D126150BCD}"/>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sp>
        <p:nvSpPr>
          <p:cNvPr id="13" name="TextBox 13">
            <a:extLst>
              <a:ext uri="{FF2B5EF4-FFF2-40B4-BE49-F238E27FC236}">
                <a16:creationId xmlns:a16="http://schemas.microsoft.com/office/drawing/2014/main" id="{0497876C-9661-E3BB-A591-517DA4860490}"/>
              </a:ext>
            </a:extLst>
          </p:cNvPr>
          <p:cNvSpPr txBox="1"/>
          <p:nvPr/>
        </p:nvSpPr>
        <p:spPr>
          <a:xfrm>
            <a:off x="663998" y="3809764"/>
            <a:ext cx="5499900" cy="1638782"/>
          </a:xfrm>
          <a:prstGeom prst="rect">
            <a:avLst/>
          </a:prstGeom>
        </p:spPr>
        <p:txBody>
          <a:bodyPr wrap="square" lIns="0" tIns="0" rIns="0" bIns="0" rtlCol="0" anchor="t">
            <a:spAutoFit/>
          </a:bodyPr>
          <a:lstStyle/>
          <a:p>
            <a:pPr marL="457200" indent="-457200" algn="l">
              <a:lnSpc>
                <a:spcPts val="4415"/>
              </a:lnSpc>
              <a:buFont typeface="Arial" panose="020B0604020202020204" pitchFamily="34" charset="0"/>
              <a:buChar char="•"/>
            </a:pPr>
            <a:r>
              <a:rPr lang="en-US" sz="3200" b="0" i="0" u="none" strike="noStrike" dirty="0">
                <a:solidFill>
                  <a:schemeClr val="bg1"/>
                </a:solidFill>
                <a:effectLst/>
              </a:rPr>
              <a:t>Every member should feel valued and heard.</a:t>
            </a:r>
          </a:p>
          <a:p>
            <a:pPr algn="l">
              <a:lnSpc>
                <a:spcPts val="4415"/>
              </a:lnSpc>
            </a:pPr>
            <a:endParaRPr lang="en-US" sz="2800" dirty="0">
              <a:solidFill>
                <a:srgbClr val="F5EFEB"/>
              </a:solidFill>
              <a:latin typeface="Effra 2"/>
            </a:endParaRPr>
          </a:p>
        </p:txBody>
      </p:sp>
      <p:sp>
        <p:nvSpPr>
          <p:cNvPr id="14" name="TextBox 14">
            <a:extLst>
              <a:ext uri="{FF2B5EF4-FFF2-40B4-BE49-F238E27FC236}">
                <a16:creationId xmlns:a16="http://schemas.microsoft.com/office/drawing/2014/main" id="{3BF2CC34-456F-EBB0-9AB9-607B743EAC24}"/>
              </a:ext>
            </a:extLst>
          </p:cNvPr>
          <p:cNvSpPr txBox="1"/>
          <p:nvPr/>
        </p:nvSpPr>
        <p:spPr>
          <a:xfrm>
            <a:off x="754597" y="1971878"/>
            <a:ext cx="5318702" cy="1661993"/>
          </a:xfrm>
          <a:prstGeom prst="rect">
            <a:avLst/>
          </a:prstGeom>
        </p:spPr>
        <p:txBody>
          <a:bodyPr wrap="square" lIns="0" tIns="0" rIns="0" bIns="0" rtlCol="0" anchor="t">
            <a:spAutoFit/>
          </a:bodyPr>
          <a:lstStyle/>
          <a:p>
            <a:pPr marL="0" lvl="0" indent="0" algn="l"/>
            <a:r>
              <a:rPr lang="en-US" sz="5400" dirty="0">
                <a:solidFill>
                  <a:srgbClr val="F5EFEB"/>
                </a:solidFill>
                <a:latin typeface="Effra 1"/>
              </a:rPr>
              <a:t>Creating a Welcoming Club </a:t>
            </a:r>
          </a:p>
        </p:txBody>
      </p:sp>
      <p:sp>
        <p:nvSpPr>
          <p:cNvPr id="15" name="TextBox 15">
            <a:extLst>
              <a:ext uri="{FF2B5EF4-FFF2-40B4-BE49-F238E27FC236}">
                <a16:creationId xmlns:a16="http://schemas.microsoft.com/office/drawing/2014/main" id="{EBFDE2D7-0A08-2810-3D13-B1218881923E}"/>
              </a:ext>
            </a:extLst>
          </p:cNvPr>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pic>
        <p:nvPicPr>
          <p:cNvPr id="5" name="Picture 2" descr="Celebrating Women: Inspiring Inclusion and Equality on International W |  Pangea Organics">
            <a:extLst>
              <a:ext uri="{FF2B5EF4-FFF2-40B4-BE49-F238E27FC236}">
                <a16:creationId xmlns:a16="http://schemas.microsoft.com/office/drawing/2014/main" id="{F6423103-88C7-1362-9F37-4670B5253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473" r="8450"/>
          <a:stretch/>
        </p:blipFill>
        <p:spPr bwMode="auto">
          <a:xfrm>
            <a:off x="4864039" y="10"/>
            <a:ext cx="13423961" cy="10286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grpSp>
        <p:nvGrpSpPr>
          <p:cNvPr id="6" name="Group 6">
            <a:extLst>
              <a:ext uri="{FF2B5EF4-FFF2-40B4-BE49-F238E27FC236}">
                <a16:creationId xmlns:a16="http://schemas.microsoft.com/office/drawing/2014/main" id="{F2DB2A1C-ACF5-CD99-46C9-8A94A0BB6484}"/>
              </a:ext>
            </a:extLst>
          </p:cNvPr>
          <p:cNvGrpSpPr/>
          <p:nvPr/>
        </p:nvGrpSpPr>
        <p:grpSpPr>
          <a:xfrm>
            <a:off x="527709" y="332606"/>
            <a:ext cx="1521073" cy="973088"/>
            <a:chOff x="0" y="0"/>
            <a:chExt cx="2028098" cy="1297451"/>
          </a:xfrm>
        </p:grpSpPr>
        <p:sp>
          <p:nvSpPr>
            <p:cNvPr id="7" name="Freeform 7">
              <a:extLst>
                <a:ext uri="{FF2B5EF4-FFF2-40B4-BE49-F238E27FC236}">
                  <a16:creationId xmlns:a16="http://schemas.microsoft.com/office/drawing/2014/main" id="{42E625F8-6CA1-ED2B-C160-D81CA061A748}"/>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78E427E2-3BFB-AD7B-73DB-25DD886ECAF1}"/>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Tree>
    <p:extLst>
      <p:ext uri="{BB962C8B-B14F-4D97-AF65-F5344CB8AC3E}">
        <p14:creationId xmlns:p14="http://schemas.microsoft.com/office/powerpoint/2010/main" val="1264568038"/>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3572"/>
        </a:solidFill>
        <a:effectLst/>
      </p:bgPr>
    </p:bg>
    <p:spTree>
      <p:nvGrpSpPr>
        <p:cNvPr id="1" name="">
          <a:extLst>
            <a:ext uri="{FF2B5EF4-FFF2-40B4-BE49-F238E27FC236}">
              <a16:creationId xmlns:a16="http://schemas.microsoft.com/office/drawing/2014/main" id="{661DC729-AC02-DD89-6F72-E87E4119B854}"/>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23F201CB-9DA7-F3D0-73BC-1AA4A27AED99}"/>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sp>
        <p:nvSpPr>
          <p:cNvPr id="9" name="TextBox 9">
            <a:extLst>
              <a:ext uri="{FF2B5EF4-FFF2-40B4-BE49-F238E27FC236}">
                <a16:creationId xmlns:a16="http://schemas.microsoft.com/office/drawing/2014/main" id="{55803EB8-5774-E30E-28E0-758EF47F4F80}"/>
              </a:ext>
            </a:extLst>
          </p:cNvPr>
          <p:cNvSpPr txBox="1"/>
          <p:nvPr/>
        </p:nvSpPr>
        <p:spPr>
          <a:xfrm>
            <a:off x="1064398" y="4755734"/>
            <a:ext cx="7165201" cy="817981"/>
          </a:xfrm>
          <a:prstGeom prst="rect">
            <a:avLst/>
          </a:prstGeom>
        </p:spPr>
        <p:txBody>
          <a:bodyPr wrap="square" lIns="0" tIns="0" rIns="0" bIns="0" rtlCol="0" anchor="t">
            <a:spAutoFit/>
          </a:bodyPr>
          <a:lstStyle/>
          <a:p>
            <a:pPr marL="0" lvl="0" indent="0" algn="l">
              <a:lnSpc>
                <a:spcPts val="6694"/>
              </a:lnSpc>
            </a:pPr>
            <a:r>
              <a:rPr lang="en-US" sz="5578" dirty="0">
                <a:solidFill>
                  <a:srgbClr val="253572"/>
                </a:solidFill>
                <a:latin typeface="Effra 1"/>
              </a:rPr>
              <a:t>TEXT</a:t>
            </a:r>
          </a:p>
        </p:txBody>
      </p:sp>
      <p:grpSp>
        <p:nvGrpSpPr>
          <p:cNvPr id="11" name="Group 11">
            <a:extLst>
              <a:ext uri="{FF2B5EF4-FFF2-40B4-BE49-F238E27FC236}">
                <a16:creationId xmlns:a16="http://schemas.microsoft.com/office/drawing/2014/main" id="{5EB4BDB5-6735-C352-7CFB-3E9D6C595AA0}"/>
              </a:ext>
            </a:extLst>
          </p:cNvPr>
          <p:cNvGrpSpPr/>
          <p:nvPr/>
        </p:nvGrpSpPr>
        <p:grpSpPr>
          <a:xfrm>
            <a:off x="1064399" y="5781421"/>
            <a:ext cx="7317601" cy="1940974"/>
            <a:chOff x="0" y="-76200"/>
            <a:chExt cx="9151484" cy="2587965"/>
          </a:xfrm>
        </p:grpSpPr>
        <p:sp>
          <p:nvSpPr>
            <p:cNvPr id="12" name="Freeform 12">
              <a:extLst>
                <a:ext uri="{FF2B5EF4-FFF2-40B4-BE49-F238E27FC236}">
                  <a16:creationId xmlns:a16="http://schemas.microsoft.com/office/drawing/2014/main" id="{19EDFCBC-251D-6A54-5F55-24BAE5D137F3}"/>
                </a:ext>
              </a:extLst>
            </p:cNvPr>
            <p:cNvSpPr/>
            <p:nvPr/>
          </p:nvSpPr>
          <p:spPr>
            <a:xfrm>
              <a:off x="0" y="0"/>
              <a:ext cx="241757" cy="2511765"/>
            </a:xfrm>
            <a:custGeom>
              <a:avLst/>
              <a:gdLst/>
              <a:ahLst/>
              <a:cxnLst/>
              <a:rect l="l" t="t" r="r" b="b"/>
              <a:pathLst>
                <a:path w="241757" h="2511765">
                  <a:moveTo>
                    <a:pt x="0" y="0"/>
                  </a:moveTo>
                  <a:lnTo>
                    <a:pt x="241757" y="0"/>
                  </a:lnTo>
                  <a:lnTo>
                    <a:pt x="241757" y="2511765"/>
                  </a:lnTo>
                  <a:lnTo>
                    <a:pt x="0" y="25117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EB359E30-2661-215A-CDFC-0D47BFB651EA}"/>
                </a:ext>
              </a:extLst>
            </p:cNvPr>
            <p:cNvSpPr txBox="1"/>
            <p:nvPr/>
          </p:nvSpPr>
          <p:spPr>
            <a:xfrm>
              <a:off x="530656" y="-76200"/>
              <a:ext cx="8620828" cy="622392"/>
            </a:xfrm>
            <a:prstGeom prst="rect">
              <a:avLst/>
            </a:prstGeom>
          </p:spPr>
          <p:txBody>
            <a:bodyPr lIns="0" tIns="0" rIns="0" bIns="0" rtlCol="0" anchor="t">
              <a:spAutoFit/>
            </a:bodyPr>
            <a:lstStyle/>
            <a:p>
              <a:pPr>
                <a:lnSpc>
                  <a:spcPts val="3959"/>
                </a:lnSpc>
              </a:pPr>
              <a:r>
                <a:rPr lang="en-US" sz="2639">
                  <a:solidFill>
                    <a:srgbClr val="293374"/>
                  </a:solidFill>
                  <a:latin typeface="Effra 2"/>
                </a:rPr>
                <a:t>TEXT</a:t>
              </a:r>
              <a:endParaRPr lang="en-US" sz="2800" b="1">
                <a:solidFill>
                  <a:srgbClr val="293374"/>
                </a:solidFill>
                <a:latin typeface="Effra 2"/>
              </a:endParaRPr>
            </a:p>
          </p:txBody>
        </p:sp>
      </p:grpSp>
      <p:sp>
        <p:nvSpPr>
          <p:cNvPr id="10" name="TextBox 14">
            <a:extLst>
              <a:ext uri="{FF2B5EF4-FFF2-40B4-BE49-F238E27FC236}">
                <a16:creationId xmlns:a16="http://schemas.microsoft.com/office/drawing/2014/main" id="{2CA06A76-2FE5-790E-99F8-42380501582A}"/>
              </a:ext>
            </a:extLst>
          </p:cNvPr>
          <p:cNvSpPr txBox="1"/>
          <p:nvPr/>
        </p:nvSpPr>
        <p:spPr>
          <a:xfrm>
            <a:off x="11375326" y="2174335"/>
            <a:ext cx="6232292" cy="4431983"/>
          </a:xfrm>
          <a:prstGeom prst="rect">
            <a:avLst/>
          </a:prstGeom>
        </p:spPr>
        <p:txBody>
          <a:bodyPr lIns="0" tIns="0" rIns="0" bIns="0" rtlCol="0" anchor="t">
            <a:spAutoFit/>
          </a:bodyPr>
          <a:lstStyle/>
          <a:p>
            <a:pPr marL="0" lvl="0" indent="0" algn="l"/>
            <a:r>
              <a:rPr lang="en-US" sz="7200" dirty="0">
                <a:solidFill>
                  <a:srgbClr val="F5EFEB"/>
                </a:solidFill>
                <a:latin typeface="Effra 1"/>
              </a:rPr>
              <a:t>Taking Action Together. </a:t>
            </a:r>
          </a:p>
          <a:p>
            <a:pPr marL="0" lvl="0" indent="0" algn="l"/>
            <a:r>
              <a:rPr lang="en-US" sz="7200" dirty="0">
                <a:solidFill>
                  <a:srgbClr val="F5EFEB"/>
                </a:solidFill>
                <a:latin typeface="Effra 1"/>
              </a:rPr>
              <a:t> </a:t>
            </a:r>
            <a:r>
              <a:rPr lang="en-US" sz="1200" dirty="0">
                <a:solidFill>
                  <a:srgbClr val="F5EFEB"/>
                </a:solidFill>
                <a:latin typeface="Effra 1"/>
              </a:rPr>
              <a:t> </a:t>
            </a:r>
            <a:endParaRPr lang="en-US" sz="7200" dirty="0">
              <a:solidFill>
                <a:srgbClr val="F5EFEB"/>
              </a:solidFill>
              <a:latin typeface="Effra 1"/>
            </a:endParaRPr>
          </a:p>
          <a:p>
            <a:pPr marL="0" lvl="0" indent="0" algn="l"/>
            <a:endParaRPr lang="en-US" sz="7200" dirty="0">
              <a:solidFill>
                <a:srgbClr val="F5EFEB"/>
              </a:solidFill>
              <a:latin typeface="Effra 1"/>
            </a:endParaRPr>
          </a:p>
        </p:txBody>
      </p:sp>
      <p:sp>
        <p:nvSpPr>
          <p:cNvPr id="14" name="TextBox 13">
            <a:extLst>
              <a:ext uri="{FF2B5EF4-FFF2-40B4-BE49-F238E27FC236}">
                <a16:creationId xmlns:a16="http://schemas.microsoft.com/office/drawing/2014/main" id="{981AF713-B108-A5C3-983D-63AADAF27BCE}"/>
              </a:ext>
            </a:extLst>
          </p:cNvPr>
          <p:cNvSpPr txBox="1"/>
          <p:nvPr/>
        </p:nvSpPr>
        <p:spPr>
          <a:xfrm>
            <a:off x="11721391" y="4937600"/>
            <a:ext cx="6232291" cy="1575816"/>
          </a:xfrm>
          <a:prstGeom prst="rect">
            <a:avLst/>
          </a:prstGeom>
          <a:noFill/>
        </p:spPr>
        <p:txBody>
          <a:bodyPr wrap="square" rtlCol="0">
            <a:spAutoFit/>
          </a:bodyPr>
          <a:lstStyle/>
          <a:p>
            <a:pPr indent="-228600">
              <a:lnSpc>
                <a:spcPct val="90000"/>
              </a:lnSpc>
              <a:spcAft>
                <a:spcPts val="600"/>
              </a:spcAft>
              <a:buFont typeface="Arial" panose="020B0604020202020204" pitchFamily="34" charset="0"/>
              <a:buChar char="•"/>
            </a:pPr>
            <a:r>
              <a:rPr lang="en-US" sz="3200" b="0" i="0" u="none" strike="noStrike" dirty="0">
                <a:solidFill>
                  <a:schemeClr val="bg1"/>
                </a:solidFill>
                <a:effectLst/>
              </a:rPr>
              <a:t>Listen actively.</a:t>
            </a:r>
          </a:p>
          <a:p>
            <a:pPr indent="-228600">
              <a:lnSpc>
                <a:spcPct val="90000"/>
              </a:lnSpc>
              <a:spcAft>
                <a:spcPts val="600"/>
              </a:spcAft>
              <a:buFont typeface="Arial" panose="020B0604020202020204" pitchFamily="34" charset="0"/>
              <a:buChar char="•"/>
            </a:pPr>
            <a:r>
              <a:rPr lang="en-US" sz="3200" b="0" i="0" u="none" strike="noStrike" dirty="0">
                <a:solidFill>
                  <a:schemeClr val="bg1"/>
                </a:solidFill>
                <a:effectLst/>
              </a:rPr>
              <a:t>Be respectful.</a:t>
            </a:r>
          </a:p>
          <a:p>
            <a:pPr indent="-228600">
              <a:lnSpc>
                <a:spcPct val="90000"/>
              </a:lnSpc>
              <a:spcAft>
                <a:spcPts val="600"/>
              </a:spcAft>
              <a:buFont typeface="Arial" panose="020B0604020202020204" pitchFamily="34" charset="0"/>
              <a:buChar char="•"/>
            </a:pPr>
            <a:r>
              <a:rPr lang="en-US" sz="3200" b="0" i="0" u="none" strike="noStrike" dirty="0">
                <a:solidFill>
                  <a:schemeClr val="bg1"/>
                </a:solidFill>
                <a:effectLst/>
              </a:rPr>
              <a:t>Speak up.</a:t>
            </a:r>
          </a:p>
        </p:txBody>
      </p:sp>
      <p:pic>
        <p:nvPicPr>
          <p:cNvPr id="8" name="Picture 2" descr="Celebrate Diversity Month - National Today">
            <a:extLst>
              <a:ext uri="{FF2B5EF4-FFF2-40B4-BE49-F238E27FC236}">
                <a16:creationId xmlns:a16="http://schemas.microsoft.com/office/drawing/2014/main" id="{93604EA1-1439-B94C-9928-074F8D69D4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02" r="1006" b="1"/>
          <a:stretch/>
        </p:blipFill>
        <p:spPr bwMode="auto">
          <a:xfrm>
            <a:off x="0" y="1637911"/>
            <a:ext cx="10310928" cy="7312863"/>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6">
            <a:extLst>
              <a:ext uri="{FF2B5EF4-FFF2-40B4-BE49-F238E27FC236}">
                <a16:creationId xmlns:a16="http://schemas.microsoft.com/office/drawing/2014/main" id="{B65390CA-5ACF-2142-8D81-FAE40B33F3CA}"/>
              </a:ext>
            </a:extLst>
          </p:cNvPr>
          <p:cNvGrpSpPr/>
          <p:nvPr/>
        </p:nvGrpSpPr>
        <p:grpSpPr>
          <a:xfrm>
            <a:off x="15738227" y="542156"/>
            <a:ext cx="1521073" cy="973088"/>
            <a:chOff x="0" y="0"/>
            <a:chExt cx="2028098" cy="1297451"/>
          </a:xfrm>
        </p:grpSpPr>
        <p:sp>
          <p:nvSpPr>
            <p:cNvPr id="16" name="Freeform 7">
              <a:extLst>
                <a:ext uri="{FF2B5EF4-FFF2-40B4-BE49-F238E27FC236}">
                  <a16:creationId xmlns:a16="http://schemas.microsoft.com/office/drawing/2014/main" id="{614BF664-C6BB-8BC0-5BF5-9F5CEDA9F4F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7" name="Freeform 8">
              <a:extLst>
                <a:ext uri="{FF2B5EF4-FFF2-40B4-BE49-F238E27FC236}">
                  <a16:creationId xmlns:a16="http://schemas.microsoft.com/office/drawing/2014/main" id="{66E8FF74-5CCB-4455-9E14-4226E879E89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9"/>
              <a:stretch>
                <a:fillRect/>
              </a:stretch>
            </a:blipFill>
          </p:spPr>
          <p:txBody>
            <a:bodyPr/>
            <a:lstStyle/>
            <a:p>
              <a:endParaRPr lang="en-US"/>
            </a:p>
          </p:txBody>
        </p:sp>
      </p:grpSp>
    </p:spTree>
    <p:extLst>
      <p:ext uri="{BB962C8B-B14F-4D97-AF65-F5344CB8AC3E}">
        <p14:creationId xmlns:p14="http://schemas.microsoft.com/office/powerpoint/2010/main" val="2982176424"/>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93374"/>
        </a:solidFill>
        <a:effectLst/>
      </p:bgPr>
    </p:bg>
    <p:spTree>
      <p:nvGrpSpPr>
        <p:cNvPr id="1" name="">
          <a:extLst>
            <a:ext uri="{FF2B5EF4-FFF2-40B4-BE49-F238E27FC236}">
              <a16:creationId xmlns:a16="http://schemas.microsoft.com/office/drawing/2014/main" id="{7CC7DAB6-C06A-235B-90E6-FA916E6864B4}"/>
            </a:ext>
          </a:extLst>
        </p:cNvPr>
        <p:cNvGrpSpPr/>
        <p:nvPr/>
      </p:nvGrpSpPr>
      <p:grpSpPr>
        <a:xfrm>
          <a:off x="0" y="0"/>
          <a:ext cx="0" cy="0"/>
          <a:chOff x="0" y="0"/>
          <a:chExt cx="0" cy="0"/>
        </a:xfrm>
      </p:grpSpPr>
      <p:pic>
        <p:nvPicPr>
          <p:cNvPr id="3" name="Picture 2" descr="1,660 Group Women Raising Hands Stock Photos - Free &amp; Royalty-Free Stock  Photos from Dreamstime">
            <a:extLst>
              <a:ext uri="{FF2B5EF4-FFF2-40B4-BE49-F238E27FC236}">
                <a16:creationId xmlns:a16="http://schemas.microsoft.com/office/drawing/2014/main" id="{71DEB504-D6B3-6D2F-094A-8266EE73D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597" r="876" b="1"/>
          <a:stretch/>
        </p:blipFill>
        <p:spPr bwMode="auto">
          <a:xfrm>
            <a:off x="656302" y="1022128"/>
            <a:ext cx="9985819" cy="82427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E649224F-8ED1-07C7-C319-DDD280629062}"/>
              </a:ext>
            </a:extLst>
          </p:cNvPr>
          <p:cNvSpPr txBox="1"/>
          <p:nvPr/>
        </p:nvSpPr>
        <p:spPr>
          <a:xfrm>
            <a:off x="10832728" y="2997168"/>
            <a:ext cx="7455272" cy="4184167"/>
          </a:xfrm>
          <a:prstGeom prst="rect">
            <a:avLst/>
          </a:prstGeom>
        </p:spPr>
        <p:txBody>
          <a:bodyPr lIns="254000" tIns="254000" rIns="254000" bIns="254000" rtlCol="0" anchor="ctr"/>
          <a:lstStyle/>
          <a:p>
            <a:pPr>
              <a:lnSpc>
                <a:spcPts val="2879"/>
              </a:lnSpc>
            </a:pPr>
            <a:endParaRPr/>
          </a:p>
        </p:txBody>
      </p:sp>
      <p:grpSp>
        <p:nvGrpSpPr>
          <p:cNvPr id="6" name="Group 6">
            <a:extLst>
              <a:ext uri="{FF2B5EF4-FFF2-40B4-BE49-F238E27FC236}">
                <a16:creationId xmlns:a16="http://schemas.microsoft.com/office/drawing/2014/main" id="{E85AD088-D9F9-B1B2-E29B-763AA00BE4C5}"/>
              </a:ext>
            </a:extLst>
          </p:cNvPr>
          <p:cNvGrpSpPr/>
          <p:nvPr/>
        </p:nvGrpSpPr>
        <p:grpSpPr>
          <a:xfrm>
            <a:off x="15738227" y="542156"/>
            <a:ext cx="1521073" cy="973088"/>
            <a:chOff x="0" y="0"/>
            <a:chExt cx="2028098" cy="1297451"/>
          </a:xfrm>
        </p:grpSpPr>
        <p:sp>
          <p:nvSpPr>
            <p:cNvPr id="7" name="Freeform 7">
              <a:extLst>
                <a:ext uri="{FF2B5EF4-FFF2-40B4-BE49-F238E27FC236}">
                  <a16:creationId xmlns:a16="http://schemas.microsoft.com/office/drawing/2014/main" id="{0746254F-C9B0-E8EE-3B8E-45404FEDF3DC}"/>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A1EA7E48-5BD6-0EF8-0383-46DF75B5219E}"/>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sp>
        <p:nvSpPr>
          <p:cNvPr id="9" name="Freeform 4">
            <a:extLst>
              <a:ext uri="{FF2B5EF4-FFF2-40B4-BE49-F238E27FC236}">
                <a16:creationId xmlns:a16="http://schemas.microsoft.com/office/drawing/2014/main" id="{79F3C1CF-BDD7-8F29-9942-EBDFD669E61D}"/>
              </a:ext>
            </a:extLst>
          </p:cNvPr>
          <p:cNvSpPr/>
          <p:nvPr/>
        </p:nvSpPr>
        <p:spPr>
          <a:xfrm>
            <a:off x="10128586" y="3291713"/>
            <a:ext cx="7612660" cy="6453131"/>
          </a:xfrm>
          <a:custGeom>
            <a:avLst/>
            <a:gdLst/>
            <a:ahLst/>
            <a:cxnLst/>
            <a:rect l="l" t="t" r="r" b="b"/>
            <a:pathLst>
              <a:path w="2326927" h="1851770">
                <a:moveTo>
                  <a:pt x="43814" y="0"/>
                </a:moveTo>
                <a:lnTo>
                  <a:pt x="2283113" y="0"/>
                </a:lnTo>
                <a:cubicBezTo>
                  <a:pt x="2294733" y="0"/>
                  <a:pt x="2305877" y="4616"/>
                  <a:pt x="2314094" y="12833"/>
                </a:cubicBezTo>
                <a:cubicBezTo>
                  <a:pt x="2322311" y="21049"/>
                  <a:pt x="2326927" y="32194"/>
                  <a:pt x="2326927" y="43814"/>
                </a:cubicBezTo>
                <a:lnTo>
                  <a:pt x="2326927" y="1807956"/>
                </a:lnTo>
                <a:cubicBezTo>
                  <a:pt x="2326927" y="1832153"/>
                  <a:pt x="2307311" y="1851770"/>
                  <a:pt x="2283113" y="1851770"/>
                </a:cubicBezTo>
                <a:lnTo>
                  <a:pt x="43814" y="1851770"/>
                </a:lnTo>
                <a:cubicBezTo>
                  <a:pt x="19616" y="1851770"/>
                  <a:pt x="0" y="1832153"/>
                  <a:pt x="0" y="1807956"/>
                </a:cubicBezTo>
                <a:lnTo>
                  <a:pt x="0" y="43814"/>
                </a:lnTo>
                <a:cubicBezTo>
                  <a:pt x="0" y="19616"/>
                  <a:pt x="19616" y="0"/>
                  <a:pt x="43814" y="0"/>
                </a:cubicBezTo>
                <a:close/>
              </a:path>
            </a:pathLst>
          </a:custGeom>
          <a:solidFill>
            <a:srgbClr val="F5EFEB"/>
          </a:solidFill>
        </p:spPr>
        <p:txBody>
          <a:bodyPr/>
          <a:lstStyle/>
          <a:p>
            <a:endParaRPr lang="en-US" dirty="0"/>
          </a:p>
        </p:txBody>
      </p:sp>
      <p:sp>
        <p:nvSpPr>
          <p:cNvPr id="12" name="TextBox 9">
            <a:extLst>
              <a:ext uri="{FF2B5EF4-FFF2-40B4-BE49-F238E27FC236}">
                <a16:creationId xmlns:a16="http://schemas.microsoft.com/office/drawing/2014/main" id="{6C66496F-247B-C2BF-DD94-B559E491565C}"/>
              </a:ext>
            </a:extLst>
          </p:cNvPr>
          <p:cNvSpPr txBox="1"/>
          <p:nvPr/>
        </p:nvSpPr>
        <p:spPr>
          <a:xfrm>
            <a:off x="10512634" y="3899220"/>
            <a:ext cx="7228612" cy="1977080"/>
          </a:xfrm>
          <a:prstGeom prst="rect">
            <a:avLst/>
          </a:prstGeom>
        </p:spPr>
        <p:txBody>
          <a:bodyPr wrap="square" lIns="0" tIns="0" rIns="0" bIns="0" rtlCol="0" anchor="t">
            <a:spAutoFit/>
          </a:bodyPr>
          <a:lstStyle/>
          <a:p>
            <a:pPr marL="0" lvl="0" indent="0" algn="l">
              <a:lnSpc>
                <a:spcPts val="7873"/>
              </a:lnSpc>
            </a:pPr>
            <a:r>
              <a:rPr lang="en-US" sz="6561" dirty="0">
                <a:solidFill>
                  <a:srgbClr val="253572"/>
                </a:solidFill>
                <a:latin typeface="Effra 1"/>
              </a:rPr>
              <a:t>Our Commitment Matters</a:t>
            </a:r>
          </a:p>
        </p:txBody>
      </p:sp>
      <p:sp>
        <p:nvSpPr>
          <p:cNvPr id="13" name="TextBox 12">
            <a:extLst>
              <a:ext uri="{FF2B5EF4-FFF2-40B4-BE49-F238E27FC236}">
                <a16:creationId xmlns:a16="http://schemas.microsoft.com/office/drawing/2014/main" id="{E9DA80C0-4668-0B83-5A39-7483D00DD0D9}"/>
              </a:ext>
            </a:extLst>
          </p:cNvPr>
          <p:cNvSpPr txBox="1"/>
          <p:nvPr/>
        </p:nvSpPr>
        <p:spPr>
          <a:xfrm>
            <a:off x="10610533" y="5970234"/>
            <a:ext cx="6648766" cy="2422202"/>
          </a:xfrm>
          <a:prstGeom prst="rect">
            <a:avLst/>
          </a:prstGeom>
          <a:noFill/>
        </p:spPr>
        <p:txBody>
          <a:bodyPr wrap="square" rtlCol="0">
            <a:spAutoFit/>
          </a:bodyPr>
          <a:lstStyle/>
          <a:p>
            <a:pPr>
              <a:lnSpc>
                <a:spcPct val="90000"/>
              </a:lnSpc>
              <a:spcAft>
                <a:spcPts val="600"/>
              </a:spcAft>
            </a:pPr>
            <a:r>
              <a:rPr lang="en-US" sz="3200" b="0" i="0" u="none" strike="noStrike" dirty="0">
                <a:effectLst/>
              </a:rPr>
              <a:t>Raise your hands if you commit to:</a:t>
            </a:r>
          </a:p>
          <a:p>
            <a:pPr marL="742950" lvl="1" indent="-228600">
              <a:lnSpc>
                <a:spcPct val="90000"/>
              </a:lnSpc>
              <a:spcAft>
                <a:spcPts val="600"/>
              </a:spcAft>
              <a:buFont typeface="Arial" panose="020B0604020202020204" pitchFamily="34" charset="0"/>
              <a:buChar char="•"/>
            </a:pPr>
            <a:r>
              <a:rPr lang="en-US" sz="3200" b="0" i="0" u="none" strike="noStrike" dirty="0">
                <a:effectLst/>
              </a:rPr>
              <a:t>Listening</a:t>
            </a:r>
          </a:p>
          <a:p>
            <a:pPr marL="742950" lvl="1" indent="-228600">
              <a:lnSpc>
                <a:spcPct val="90000"/>
              </a:lnSpc>
              <a:spcAft>
                <a:spcPts val="600"/>
              </a:spcAft>
              <a:buFont typeface="Arial" panose="020B0604020202020204" pitchFamily="34" charset="0"/>
              <a:buChar char="•"/>
            </a:pPr>
            <a:r>
              <a:rPr lang="en-US" sz="3200" dirty="0"/>
              <a:t>K</a:t>
            </a:r>
            <a:r>
              <a:rPr lang="en-US" sz="3200" b="0" i="0" u="none" strike="noStrike" dirty="0">
                <a:effectLst/>
              </a:rPr>
              <a:t>indness</a:t>
            </a:r>
          </a:p>
          <a:p>
            <a:pPr marL="742950" lvl="1" indent="-228600">
              <a:lnSpc>
                <a:spcPct val="90000"/>
              </a:lnSpc>
              <a:spcAft>
                <a:spcPts val="600"/>
              </a:spcAft>
              <a:buFont typeface="Arial" panose="020B0604020202020204" pitchFamily="34" charset="0"/>
              <a:buChar char="•"/>
            </a:pPr>
            <a:r>
              <a:rPr lang="en-US" sz="3200" b="0" i="0" u="none" strike="noStrike" dirty="0">
                <a:effectLst/>
              </a:rPr>
              <a:t>Standing up fo</a:t>
            </a:r>
            <a:r>
              <a:rPr lang="en-US" sz="3200" dirty="0"/>
              <a:t>r others</a:t>
            </a:r>
            <a:endParaRPr lang="en-US" sz="3200" b="0" i="0" u="none" strike="noStrike" dirty="0">
              <a:effectLst/>
            </a:endParaRPr>
          </a:p>
          <a:p>
            <a:pPr lvl="0">
              <a:lnSpc>
                <a:spcPct val="90000"/>
              </a:lnSpc>
              <a:spcAft>
                <a:spcPts val="600"/>
              </a:spcAft>
            </a:pPr>
            <a:endParaRPr lang="en-US" sz="1800" dirty="0"/>
          </a:p>
        </p:txBody>
      </p:sp>
    </p:spTree>
    <p:extLst>
      <p:ext uri="{BB962C8B-B14F-4D97-AF65-F5344CB8AC3E}">
        <p14:creationId xmlns:p14="http://schemas.microsoft.com/office/powerpoint/2010/main" val="121336695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p:cNvGrpSpPr/>
        <p:nvPr/>
      </p:nvGrpSpPr>
      <p:grpSpPr>
        <a:xfrm>
          <a:off x="0" y="0"/>
          <a:ext cx="0" cy="0"/>
          <a:chOff x="0" y="0"/>
          <a:chExt cx="0" cy="0"/>
        </a:xfrm>
      </p:grpSpPr>
      <p:grpSp>
        <p:nvGrpSpPr>
          <p:cNvPr id="2" name="Group 2"/>
          <p:cNvGrpSpPr/>
          <p:nvPr/>
        </p:nvGrpSpPr>
        <p:grpSpPr>
          <a:xfrm>
            <a:off x="-333727" y="7984352"/>
            <a:ext cx="18288000" cy="1791128"/>
            <a:chOff x="0" y="0"/>
            <a:chExt cx="4816593" cy="471737"/>
          </a:xfrm>
        </p:grpSpPr>
        <p:sp>
          <p:nvSpPr>
            <p:cNvPr id="3" name="Freeform 3"/>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p:cNvGrpSpPr/>
          <p:nvPr/>
        </p:nvGrpSpPr>
        <p:grpSpPr>
          <a:xfrm>
            <a:off x="0" y="0"/>
            <a:ext cx="10948906" cy="10705631"/>
            <a:chOff x="0" y="-206431"/>
            <a:chExt cx="3503255" cy="2697887"/>
          </a:xfrm>
        </p:grpSpPr>
        <p:sp>
          <p:nvSpPr>
            <p:cNvPr id="6" name="Freeform 6"/>
            <p:cNvSpPr/>
            <p:nvPr/>
          </p:nvSpPr>
          <p:spPr>
            <a:xfrm>
              <a:off x="0" y="-206431"/>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16455703" y="865655"/>
            <a:ext cx="803597" cy="355044"/>
          </a:xfrm>
          <a:custGeom>
            <a:avLst/>
            <a:gdLst/>
            <a:ahLst/>
            <a:cxnLst/>
            <a:rect l="l" t="t" r="r" b="b"/>
            <a:pathLst>
              <a:path w="803597" h="355044">
                <a:moveTo>
                  <a:pt x="0" y="0"/>
                </a:moveTo>
                <a:lnTo>
                  <a:pt x="803597" y="0"/>
                </a:lnTo>
                <a:lnTo>
                  <a:pt x="803597" y="355044"/>
                </a:lnTo>
                <a:lnTo>
                  <a:pt x="0" y="3550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1870097" y="3493397"/>
            <a:ext cx="6955095" cy="2885405"/>
          </a:xfrm>
          <a:prstGeom prst="rect">
            <a:avLst/>
          </a:prstGeom>
        </p:spPr>
        <p:txBody>
          <a:bodyPr wrap="square" lIns="0" tIns="0" rIns="0" bIns="0" rtlCol="0" anchor="t">
            <a:spAutoFit/>
          </a:bodyPr>
          <a:lstStyle/>
          <a:p>
            <a:pPr marL="0" lvl="0" indent="0" algn="l">
              <a:lnSpc>
                <a:spcPts val="7500"/>
              </a:lnSpc>
            </a:pPr>
            <a:r>
              <a:rPr lang="en-US" sz="7500" dirty="0">
                <a:solidFill>
                  <a:srgbClr val="F5EFEB"/>
                </a:solidFill>
                <a:latin typeface="Effra 1"/>
              </a:rPr>
              <a:t>Together We Can Make a Difference</a:t>
            </a:r>
          </a:p>
        </p:txBody>
      </p:sp>
      <p:sp>
        <p:nvSpPr>
          <p:cNvPr id="15" name="TextBox 15"/>
          <p:cNvSpPr txBox="1"/>
          <p:nvPr/>
        </p:nvSpPr>
        <p:spPr>
          <a:xfrm>
            <a:off x="1028700" y="9258300"/>
            <a:ext cx="6899312" cy="209550"/>
          </a:xfrm>
          <a:prstGeom prst="rect">
            <a:avLst/>
          </a:prstGeom>
        </p:spPr>
        <p:txBody>
          <a:bodyPr lIns="0" tIns="0" rIns="0" bIns="0" rtlCol="0" anchor="t">
            <a:spAutoFit/>
          </a:bodyPr>
          <a:lstStyle/>
          <a:p>
            <a:pPr marL="0" lvl="0" indent="0" algn="l">
              <a:lnSpc>
                <a:spcPts val="1680"/>
              </a:lnSpc>
              <a:spcBef>
                <a:spcPct val="0"/>
              </a:spcBef>
            </a:pPr>
            <a:r>
              <a:rPr lang="en-US" sz="1400" spc="140">
                <a:solidFill>
                  <a:srgbClr val="E68574"/>
                </a:solidFill>
                <a:latin typeface="Effra 1"/>
              </a:rPr>
              <a:t>2025 SIA REGION CONFERENCE</a:t>
            </a:r>
          </a:p>
        </p:txBody>
      </p:sp>
      <p:sp>
        <p:nvSpPr>
          <p:cNvPr id="16" name="TextBox 16"/>
          <p:cNvSpPr txBox="1"/>
          <p:nvPr/>
        </p:nvSpPr>
        <p:spPr>
          <a:xfrm>
            <a:off x="10061786" y="3870774"/>
            <a:ext cx="6356117" cy="3095626"/>
          </a:xfrm>
          <a:prstGeom prst="rect">
            <a:avLst/>
          </a:prstGeom>
        </p:spPr>
        <p:txBody>
          <a:bodyPr lIns="0" tIns="0" rIns="0" bIns="0" rtlCol="0" anchor="t">
            <a:spAutoFit/>
          </a:bodyPr>
          <a:lstStyle/>
          <a:p>
            <a:pPr marL="0" lvl="0" indent="0" algn="l">
              <a:lnSpc>
                <a:spcPts val="6000"/>
              </a:lnSpc>
            </a:pPr>
            <a:r>
              <a:rPr lang="en-US" sz="6000" dirty="0">
                <a:solidFill>
                  <a:srgbClr val="93C9D0"/>
                </a:solidFill>
                <a:latin typeface="Effra 1"/>
              </a:rPr>
              <a:t>(o to elements &gt; photos/videos and choose media to place here)</a:t>
            </a:r>
          </a:p>
        </p:txBody>
      </p:sp>
      <p:pic>
        <p:nvPicPr>
          <p:cNvPr id="18" name="Picture 2" descr="Home - Hope House Colorado">
            <a:extLst>
              <a:ext uri="{FF2B5EF4-FFF2-40B4-BE49-F238E27FC236}">
                <a16:creationId xmlns:a16="http://schemas.microsoft.com/office/drawing/2014/main" id="{A619ED5A-AF8B-7501-44F7-A0C615B9D0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086" r="21962"/>
          <a:stretch/>
        </p:blipFill>
        <p:spPr bwMode="auto">
          <a:xfrm>
            <a:off x="7928012" y="1"/>
            <a:ext cx="10359984" cy="105797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grpSp>
        <p:nvGrpSpPr>
          <p:cNvPr id="22" name="Group 6">
            <a:extLst>
              <a:ext uri="{FF2B5EF4-FFF2-40B4-BE49-F238E27FC236}">
                <a16:creationId xmlns:a16="http://schemas.microsoft.com/office/drawing/2014/main" id="{F194117E-F71D-A84F-6537-45798C590239}"/>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16C9D460-5875-CFB3-9620-684A2DF38AAB}"/>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Freeform 8">
              <a:extLst>
                <a:ext uri="{FF2B5EF4-FFF2-40B4-BE49-F238E27FC236}">
                  <a16:creationId xmlns:a16="http://schemas.microsoft.com/office/drawing/2014/main" id="{6C6E97F6-98B7-BBA4-C03A-35E6DCBA7E3D}"/>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7"/>
              <a:stretch>
                <a:fillRect/>
              </a:stretch>
            </a:blipFill>
          </p:spPr>
          <p:txBody>
            <a:bodyPr/>
            <a:lstStyle/>
            <a:p>
              <a:endParaRPr lang="en-US"/>
            </a:p>
          </p:txBody>
        </p:sp>
      </p:gr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FEB"/>
        </a:solidFill>
        <a:effectLst/>
      </p:bgPr>
    </p:bg>
    <p:spTree>
      <p:nvGrpSpPr>
        <p:cNvPr id="1" name="">
          <a:extLst>
            <a:ext uri="{FF2B5EF4-FFF2-40B4-BE49-F238E27FC236}">
              <a16:creationId xmlns:a16="http://schemas.microsoft.com/office/drawing/2014/main" id="{01AFE1E5-2428-A98B-162A-4A3E6A009A9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132BAE-4F60-C68F-AF05-2D2FF597D2A6}"/>
              </a:ext>
            </a:extLst>
          </p:cNvPr>
          <p:cNvGrpSpPr/>
          <p:nvPr/>
        </p:nvGrpSpPr>
        <p:grpSpPr>
          <a:xfrm>
            <a:off x="381" y="7949183"/>
            <a:ext cx="18288000" cy="1791128"/>
            <a:chOff x="0" y="0"/>
            <a:chExt cx="4816593" cy="471737"/>
          </a:xfrm>
        </p:grpSpPr>
        <p:sp>
          <p:nvSpPr>
            <p:cNvPr id="3" name="Freeform 3">
              <a:extLst>
                <a:ext uri="{FF2B5EF4-FFF2-40B4-BE49-F238E27FC236}">
                  <a16:creationId xmlns:a16="http://schemas.microsoft.com/office/drawing/2014/main" id="{6962F51C-8B79-22D4-07FB-0F0795C32BFA}"/>
                </a:ext>
              </a:extLst>
            </p:cNvPr>
            <p:cNvSpPr/>
            <p:nvPr/>
          </p:nvSpPr>
          <p:spPr>
            <a:xfrm>
              <a:off x="0" y="0"/>
              <a:ext cx="4816592" cy="471737"/>
            </a:xfrm>
            <a:custGeom>
              <a:avLst/>
              <a:gdLst/>
              <a:ahLst/>
              <a:cxnLst/>
              <a:rect l="l" t="t" r="r" b="b"/>
              <a:pathLst>
                <a:path w="4816592" h="471737">
                  <a:moveTo>
                    <a:pt x="0" y="0"/>
                  </a:moveTo>
                  <a:lnTo>
                    <a:pt x="4816592" y="0"/>
                  </a:lnTo>
                  <a:lnTo>
                    <a:pt x="4816592" y="471737"/>
                  </a:lnTo>
                  <a:lnTo>
                    <a:pt x="0" y="471737"/>
                  </a:lnTo>
                  <a:close/>
                </a:path>
              </a:pathLst>
            </a:custGeom>
            <a:solidFill>
              <a:srgbClr val="293374"/>
            </a:solidFill>
          </p:spPr>
          <p:txBody>
            <a:bodyPr/>
            <a:lstStyle/>
            <a:p>
              <a:endParaRPr lang="en-US"/>
            </a:p>
          </p:txBody>
        </p:sp>
        <p:sp>
          <p:nvSpPr>
            <p:cNvPr id="4" name="TextBox 4">
              <a:extLst>
                <a:ext uri="{FF2B5EF4-FFF2-40B4-BE49-F238E27FC236}">
                  <a16:creationId xmlns:a16="http://schemas.microsoft.com/office/drawing/2014/main" id="{42F95338-ABB3-326F-AE81-0BFC50EE9B9C}"/>
                </a:ext>
              </a:extLst>
            </p:cNvPr>
            <p:cNvSpPr txBox="1"/>
            <p:nvPr/>
          </p:nvSpPr>
          <p:spPr>
            <a:xfrm>
              <a:off x="0" y="-47625"/>
              <a:ext cx="4816593" cy="519362"/>
            </a:xfrm>
            <a:prstGeom prst="rect">
              <a:avLst/>
            </a:prstGeom>
          </p:spPr>
          <p:txBody>
            <a:bodyPr lIns="50800" tIns="50800" rIns="50800" bIns="50800" rtlCol="0" anchor="ctr"/>
            <a:lstStyle/>
            <a:p>
              <a:pPr marL="323850" lvl="1" indent="-161925" algn="ctr">
                <a:lnSpc>
                  <a:spcPts val="2100"/>
                </a:lnSpc>
                <a:buFont typeface="Arial"/>
                <a:buChar char="•"/>
              </a:pPr>
              <a:endParaRPr/>
            </a:p>
          </p:txBody>
        </p:sp>
      </p:grpSp>
      <p:grpSp>
        <p:nvGrpSpPr>
          <p:cNvPr id="5" name="Group 5">
            <a:extLst>
              <a:ext uri="{FF2B5EF4-FFF2-40B4-BE49-F238E27FC236}">
                <a16:creationId xmlns:a16="http://schemas.microsoft.com/office/drawing/2014/main" id="{AF67AFAA-1DC1-7168-3F4E-DAE92B7F10FC}"/>
              </a:ext>
            </a:extLst>
          </p:cNvPr>
          <p:cNvGrpSpPr/>
          <p:nvPr/>
        </p:nvGrpSpPr>
        <p:grpSpPr>
          <a:xfrm>
            <a:off x="-1" y="-1"/>
            <a:ext cx="18457537" cy="10899063"/>
            <a:chOff x="-16768" y="-255177"/>
            <a:chExt cx="3520023" cy="2746633"/>
          </a:xfrm>
        </p:grpSpPr>
        <p:sp>
          <p:nvSpPr>
            <p:cNvPr id="6" name="Freeform 6">
              <a:extLst>
                <a:ext uri="{FF2B5EF4-FFF2-40B4-BE49-F238E27FC236}">
                  <a16:creationId xmlns:a16="http://schemas.microsoft.com/office/drawing/2014/main" id="{6A276734-9F3C-2E7D-7CB4-785E0381DC94}"/>
                </a:ext>
              </a:extLst>
            </p:cNvPr>
            <p:cNvSpPr/>
            <p:nvPr/>
          </p:nvSpPr>
          <p:spPr>
            <a:xfrm>
              <a:off x="-16768" y="-255177"/>
              <a:ext cx="3503255" cy="2642583"/>
            </a:xfrm>
            <a:custGeom>
              <a:avLst/>
              <a:gdLst/>
              <a:ahLst/>
              <a:cxnLst/>
              <a:rect l="l" t="t" r="r" b="b"/>
              <a:pathLst>
                <a:path w="3503255" h="2491456">
                  <a:moveTo>
                    <a:pt x="29102" y="0"/>
                  </a:moveTo>
                  <a:lnTo>
                    <a:pt x="3474153" y="0"/>
                  </a:lnTo>
                  <a:cubicBezTo>
                    <a:pt x="3490226" y="0"/>
                    <a:pt x="3503255" y="13029"/>
                    <a:pt x="3503255" y="29102"/>
                  </a:cubicBezTo>
                  <a:lnTo>
                    <a:pt x="3503255" y="2462354"/>
                  </a:lnTo>
                  <a:cubicBezTo>
                    <a:pt x="3503255" y="2478426"/>
                    <a:pt x="3490226" y="2491456"/>
                    <a:pt x="3474153" y="2491456"/>
                  </a:cubicBezTo>
                  <a:lnTo>
                    <a:pt x="29102" y="2491456"/>
                  </a:lnTo>
                  <a:cubicBezTo>
                    <a:pt x="13029" y="2491456"/>
                    <a:pt x="0" y="2478426"/>
                    <a:pt x="0" y="2462354"/>
                  </a:cubicBezTo>
                  <a:lnTo>
                    <a:pt x="0" y="29102"/>
                  </a:lnTo>
                  <a:cubicBezTo>
                    <a:pt x="0" y="13029"/>
                    <a:pt x="13029" y="0"/>
                    <a:pt x="29102" y="0"/>
                  </a:cubicBezTo>
                  <a:close/>
                </a:path>
              </a:pathLst>
            </a:custGeom>
            <a:solidFill>
              <a:srgbClr val="253572"/>
            </a:solidFill>
          </p:spPr>
          <p:txBody>
            <a:bodyPr/>
            <a:lstStyle/>
            <a:p>
              <a:endParaRPr lang="en-US"/>
            </a:p>
          </p:txBody>
        </p:sp>
        <p:sp>
          <p:nvSpPr>
            <p:cNvPr id="7" name="TextBox 7">
              <a:extLst>
                <a:ext uri="{FF2B5EF4-FFF2-40B4-BE49-F238E27FC236}">
                  <a16:creationId xmlns:a16="http://schemas.microsoft.com/office/drawing/2014/main" id="{AE8D9DBB-FD6F-5177-18B8-45C0FB8BEFB1}"/>
                </a:ext>
              </a:extLst>
            </p:cNvPr>
            <p:cNvSpPr txBox="1"/>
            <p:nvPr/>
          </p:nvSpPr>
          <p:spPr>
            <a:xfrm>
              <a:off x="0" y="-47625"/>
              <a:ext cx="3503255" cy="2539081"/>
            </a:xfrm>
            <a:prstGeom prst="rect">
              <a:avLst/>
            </a:prstGeom>
          </p:spPr>
          <p:txBody>
            <a:bodyPr lIns="50800" tIns="50800" rIns="50800" bIns="50800" rtlCol="0" anchor="ctr"/>
            <a:lstStyle/>
            <a:p>
              <a:pPr algn="ctr">
                <a:lnSpc>
                  <a:spcPts val="2100"/>
                </a:lnSpc>
              </a:pPr>
              <a:endParaRPr/>
            </a:p>
          </p:txBody>
        </p:sp>
      </p:grpSp>
      <p:sp>
        <p:nvSpPr>
          <p:cNvPr id="9" name="Freeform 9">
            <a:extLst>
              <a:ext uri="{FF2B5EF4-FFF2-40B4-BE49-F238E27FC236}">
                <a16:creationId xmlns:a16="http://schemas.microsoft.com/office/drawing/2014/main" id="{A14D6731-3A1F-CF73-07A2-341D33014AD7}"/>
              </a:ext>
            </a:extLst>
          </p:cNvPr>
          <p:cNvSpPr/>
          <p:nvPr/>
        </p:nvSpPr>
        <p:spPr>
          <a:xfrm>
            <a:off x="15738227" y="542156"/>
            <a:ext cx="596649" cy="973088"/>
          </a:xfrm>
          <a:custGeom>
            <a:avLst/>
            <a:gdLst/>
            <a:ahLst/>
            <a:cxnLst/>
            <a:rect l="l" t="t" r="r" b="b"/>
            <a:pathLst>
              <a:path w="596649" h="973088">
                <a:moveTo>
                  <a:pt x="0" y="0"/>
                </a:moveTo>
                <a:lnTo>
                  <a:pt x="596648" y="0"/>
                </a:lnTo>
                <a:lnTo>
                  <a:pt x="596648" y="973088"/>
                </a:lnTo>
                <a:lnTo>
                  <a:pt x="0" y="973088"/>
                </a:lnTo>
                <a:lnTo>
                  <a:pt x="0" y="0"/>
                </a:lnTo>
                <a:close/>
              </a:path>
            </a:pathLst>
          </a:custGeom>
          <a:blipFill>
            <a:blip r:embed="rId3"/>
            <a:stretch>
              <a:fillRect/>
            </a:stretch>
          </a:blipFill>
        </p:spPr>
        <p:txBody>
          <a:bodyPr/>
          <a:lstStyle/>
          <a:p>
            <a:endParaRPr lang="en-US"/>
          </a:p>
        </p:txBody>
      </p:sp>
      <p:grpSp>
        <p:nvGrpSpPr>
          <p:cNvPr id="22" name="Group 6">
            <a:extLst>
              <a:ext uri="{FF2B5EF4-FFF2-40B4-BE49-F238E27FC236}">
                <a16:creationId xmlns:a16="http://schemas.microsoft.com/office/drawing/2014/main" id="{97BFB0B4-FC5E-7361-C464-ECF2372D9FE7}"/>
              </a:ext>
            </a:extLst>
          </p:cNvPr>
          <p:cNvGrpSpPr/>
          <p:nvPr/>
        </p:nvGrpSpPr>
        <p:grpSpPr>
          <a:xfrm>
            <a:off x="1109560" y="556633"/>
            <a:ext cx="1521073" cy="973088"/>
            <a:chOff x="0" y="0"/>
            <a:chExt cx="2028098" cy="1297451"/>
          </a:xfrm>
        </p:grpSpPr>
        <p:sp>
          <p:nvSpPr>
            <p:cNvPr id="23" name="Freeform 7">
              <a:extLst>
                <a:ext uri="{FF2B5EF4-FFF2-40B4-BE49-F238E27FC236}">
                  <a16:creationId xmlns:a16="http://schemas.microsoft.com/office/drawing/2014/main" id="{2E7C07CD-9BC5-CB5C-15B3-C5070E2EA1A4}"/>
                </a:ext>
              </a:extLst>
            </p:cNvPr>
            <p:cNvSpPr/>
            <p:nvPr/>
          </p:nvSpPr>
          <p:spPr>
            <a:xfrm>
              <a:off x="956635" y="431332"/>
              <a:ext cx="1071462" cy="473392"/>
            </a:xfrm>
            <a:custGeom>
              <a:avLst/>
              <a:gdLst/>
              <a:ahLst/>
              <a:cxnLst/>
              <a:rect l="l" t="t" r="r" b="b"/>
              <a:pathLst>
                <a:path w="1071462" h="473392">
                  <a:moveTo>
                    <a:pt x="0" y="0"/>
                  </a:moveTo>
                  <a:lnTo>
                    <a:pt x="1071463" y="0"/>
                  </a:lnTo>
                  <a:lnTo>
                    <a:pt x="1071463" y="473392"/>
                  </a:lnTo>
                  <a:lnTo>
                    <a:pt x="0" y="4733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Freeform 8">
              <a:extLst>
                <a:ext uri="{FF2B5EF4-FFF2-40B4-BE49-F238E27FC236}">
                  <a16:creationId xmlns:a16="http://schemas.microsoft.com/office/drawing/2014/main" id="{740048FF-CA0E-8D2A-8C99-673D111EC087}"/>
                </a:ext>
              </a:extLst>
            </p:cNvPr>
            <p:cNvSpPr/>
            <p:nvPr/>
          </p:nvSpPr>
          <p:spPr>
            <a:xfrm>
              <a:off x="0" y="0"/>
              <a:ext cx="795532" cy="1297451"/>
            </a:xfrm>
            <a:custGeom>
              <a:avLst/>
              <a:gdLst/>
              <a:ahLst/>
              <a:cxnLst/>
              <a:rect l="l" t="t" r="r" b="b"/>
              <a:pathLst>
                <a:path w="795532" h="1297451">
                  <a:moveTo>
                    <a:pt x="0" y="0"/>
                  </a:moveTo>
                  <a:lnTo>
                    <a:pt x="795532" y="0"/>
                  </a:lnTo>
                  <a:lnTo>
                    <a:pt x="795532" y="1297451"/>
                  </a:lnTo>
                  <a:lnTo>
                    <a:pt x="0" y="1297451"/>
                  </a:lnTo>
                  <a:lnTo>
                    <a:pt x="0" y="0"/>
                  </a:lnTo>
                  <a:close/>
                </a:path>
              </a:pathLst>
            </a:custGeom>
            <a:blipFill>
              <a:blip r:embed="rId6"/>
              <a:stretch>
                <a:fillRect/>
              </a:stretch>
            </a:blipFill>
          </p:spPr>
          <p:txBody>
            <a:bodyPr/>
            <a:lstStyle/>
            <a:p>
              <a:endParaRPr lang="en-US"/>
            </a:p>
          </p:txBody>
        </p:sp>
      </p:grpSp>
      <p:pic>
        <p:nvPicPr>
          <p:cNvPr id="10" name="Picture 9" descr="A screenshot of a web page&#10;&#10;AI-generated content may be incorrect.">
            <a:extLst>
              <a:ext uri="{FF2B5EF4-FFF2-40B4-BE49-F238E27FC236}">
                <a16:creationId xmlns:a16="http://schemas.microsoft.com/office/drawing/2014/main" id="{FF9E2AD6-F992-5C40-E9EB-C10A1B3DA5A4}"/>
              </a:ext>
            </a:extLst>
          </p:cNvPr>
          <p:cNvPicPr>
            <a:picLocks noChangeAspect="1"/>
          </p:cNvPicPr>
          <p:nvPr/>
        </p:nvPicPr>
        <p:blipFill>
          <a:blip r:embed="rId7"/>
          <a:stretch>
            <a:fillRect/>
          </a:stretch>
        </p:blipFill>
        <p:spPr>
          <a:xfrm>
            <a:off x="3297990" y="518235"/>
            <a:ext cx="11949478" cy="9267825"/>
          </a:xfrm>
          <a:prstGeom prst="rect">
            <a:avLst/>
          </a:prstGeom>
        </p:spPr>
      </p:pic>
    </p:spTree>
    <p:extLst>
      <p:ext uri="{BB962C8B-B14F-4D97-AF65-F5344CB8AC3E}">
        <p14:creationId xmlns:p14="http://schemas.microsoft.com/office/powerpoint/2010/main" val="2244620215"/>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1478</TotalTime>
  <Words>1344</Words>
  <Application>Microsoft Macintosh PowerPoint</Application>
  <PresentationFormat>Custom</PresentationFormat>
  <Paragraphs>138</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Segoe UI</vt:lpstr>
      <vt:lpstr>Effra 2</vt:lpstr>
      <vt:lpstr>Effra 1</vt:lpstr>
      <vt:lpstr>Nunito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2024 Region Conference Template</dc:title>
  <cp:lastModifiedBy>Kymberlie Adams</cp:lastModifiedBy>
  <cp:revision>51</cp:revision>
  <dcterms:created xsi:type="dcterms:W3CDTF">2006-08-16T00:00:00Z</dcterms:created>
  <dcterms:modified xsi:type="dcterms:W3CDTF">2025-02-28T15:26:34Z</dcterms:modified>
  <dc:identifier>DAF4xHWVG_U</dc:identifier>
</cp:coreProperties>
</file>