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Quattrocento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JSdfrK12AYd+ozM2tlCShqXUK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QuattrocentoSans-bold.fntdata"/><Relationship Id="rId16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QuattrocentoSans-boldItalic.fntdata"/><Relationship Id="rId6" Type="http://schemas.openxmlformats.org/officeDocument/2006/relationships/slide" Target="slides/slide1.xml"/><Relationship Id="rId18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我是[您的姓名]，今天非常榮幸能夠與您一同討論一個許多人都能感同身受的主題：克服對募款的恐懼。要求其他人為我們的計畫提供資金支持有時會讓人感到畏懼，但這也是最有效方法之一，能確保我們能成功加強賦權婦女與女青年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/>
              <a:t>今天我的目標是為您提供一些策略和技巧，以便在尋求支持時建立信心。我們會將重點放在強化您的方法、克服常見恐懼，並鼓勵潛在捐贈者與您一起帶來改變。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200" u="none"/>
              <a:t>聽眾中的許多人已經有了一些募款經驗或成功故事，我鼓勵大家積極分享自己的經驗。讓我們開始吧！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zh-TW" u="none"/>
              <a:t>「開口要求」</a:t>
            </a:r>
            <a:r>
              <a:rPr b="0" i="0" lang="zh-TW" u="none"/>
              <a:t>不只事關募款，更是推進我們使命與創造影響的基礎。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首先這能推動諸如「</a:t>
            </a:r>
            <a:r>
              <a:rPr b="1" i="0" lang="zh-TW" u="none"/>
              <a:t>實現妳的夢想獎</a:t>
            </a:r>
            <a:r>
              <a:rPr b="0" i="0" lang="zh-TW" u="none"/>
              <a:t>」和「</a:t>
            </a:r>
            <a:r>
              <a:rPr b="1" i="0" lang="zh-TW" u="none"/>
              <a:t>夢想它、實現它</a:t>
            </a:r>
            <a:r>
              <a:rPr b="0" i="0" lang="zh-TW" u="none"/>
              <a:t>」等計畫所需的資金。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接著還能打造更強勁的人際關係。開口要求能開啟對話，促進與會員、捐贈者與合作夥伴之間的信任以及長期聯繫。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第三，可以提高我們使命的知名度。每一項任務都是分享我們的故事，並拓展觸角的機會。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最後，也開啟了合作的機會。企業和組織希望參與充滿意義的工作，您的要求可以創造新的合作機會。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請記得，</a:t>
            </a:r>
            <a:r>
              <a:rPr b="0" i="1" lang="zh-TW" u="none"/>
              <a:t>「開口要求」</a:t>
            </a:r>
            <a:r>
              <a:rPr b="0" i="0" lang="zh-TW" u="none"/>
              <a:t>不事關金錢方面，更是關於建立人際關係、鼓勵他人並建立持久的改變。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募款確實具有挑戰性，但是瞭解常見障礙則可以幫助我們克服它。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首先是恐懼被拒絕。聽到拒絕的詞彙確實會讓人沮喪，但請記得，這並「不是」在否定您個人。每一次提出要求都種下了一顆未來機會的種籽！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接著，</a:t>
            </a:r>
            <a:r>
              <a:rPr b="0" i="1" lang="zh-TW" sz="4000" u="none"/>
              <a:t>缺乏信心</a:t>
            </a:r>
            <a:r>
              <a:rPr b="0" i="0" lang="zh-TW" sz="4000" u="none"/>
              <a:t>可能會讓我們裹足不前。信心可以透過準備與熱情加以提升。當您相信我們的使命時，其他人也會相信。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最後是對</a:t>
            </a:r>
            <a:r>
              <a:rPr b="0" i="1" lang="zh-TW" sz="4000" u="none"/>
              <a:t>募款的負面觀點</a:t>
            </a:r>
            <a:r>
              <a:rPr b="0" i="0" lang="zh-TW" sz="4000" u="none"/>
              <a:t>以及</a:t>
            </a:r>
            <a:r>
              <a:rPr b="0" i="1" lang="zh-TW" sz="4000" u="none"/>
              <a:t>談論金錢，</a:t>
            </a:r>
            <a:r>
              <a:rPr b="0" i="0" lang="zh-TW" sz="4000" u="none"/>
              <a:t>都可能會讓整個過程令人感到不自在。不要將請求視為一種交易，而是將其視為共同創造有意義改變的邀請。有時，我們可以說服自己提出要求，因為我們會先為捐贈者做出決定，並認為「他們會拒絕的，因為他們去年就捐過了。」或者「他們跟我說他們已經捐款給另一家非營利機構。」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/>
              <a:t>透過瞭解這些障礙，我們就可以改變思考方式，滿懷信心、有目的地進行募款。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0" name="Google Shape;14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轉變看待「</a:t>
            </a:r>
            <a:r>
              <a:rPr b="0" i="1" lang="zh-TW" u="none"/>
              <a:t>開口要求</a:t>
            </a:r>
            <a:r>
              <a:rPr b="0" i="0" lang="zh-TW" u="none"/>
              <a:t>」的觀點，可能讓狀況完全改變。不要將其視為請求幫助，而應將其視為</a:t>
            </a:r>
            <a:r>
              <a:rPr b="0" i="1" lang="zh-TW" u="none"/>
              <a:t>提供一個機會</a:t>
            </a:r>
            <a:r>
              <a:rPr b="0" i="0" lang="zh-TW" u="none"/>
              <a:t>：邀請某人加入我們的使命，並成為創造有意義改變的一部分。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請記得，捐贈者也希望帶來影響。人們願意奉獻，是因為他們相信有比自己更重要的事物。您的工作是讓他們知道自己的支持，如何直接有助於我們的專案推進。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zh-TW" u="none"/>
              <a:t>讓要求符合他們的價值觀與熱忱</a:t>
            </a:r>
            <a:r>
              <a:rPr b="0" i="0" lang="zh-TW" u="none"/>
              <a:t>，也同樣重要。花點時間去瞭解您的潛在捐贈者最重視什麼，並根據之間的連結客製化您的要求。這可以讓我們的邀約感覺更個人化且充滿意義。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最後，請不要假設某人會願意提供幫助。</a:t>
            </a:r>
            <a:r>
              <a:rPr b="0" i="1" lang="zh-TW" u="none"/>
              <a:t>請教他們希望如何參與</a:t>
            </a:r>
            <a:r>
              <a:rPr b="0" i="0" lang="zh-TW" u="none"/>
              <a:t>。無論是透過捐贈、志工服務或合作，為他們提供選擇，確保他們感受到與他們產生共鳴的參與方式。</a:t>
            </a:r>
            <a:endParaRPr/>
          </a:p>
        </p:txBody>
      </p:sp>
      <p:sp>
        <p:nvSpPr>
          <p:cNvPr id="154" name="Google Shape;15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在提出要求方面，信心至關重要。讓我們一起探索幾個策略，幫助您做好準備並有力量行動。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首先</a:t>
            </a:r>
            <a:r>
              <a:rPr b="0" i="1" lang="zh-TW" u="none"/>
              <a:t>瞭解「原因」。</a:t>
            </a:r>
            <a:r>
              <a:rPr b="0" i="0" lang="zh-TW" u="none"/>
              <a:t>花一些時間思考，我們的使命與其帶來的影響讓您懷抱熱誠的原因。當您釐清了目的之後，就能夠更輕鬆、更有信心地傳達訊息。思考您最喜愛的 SIA 故事、您加入的原因，或者仍身為其中一份子的原因！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接著</a:t>
            </a:r>
            <a:r>
              <a:rPr b="0" i="1" lang="zh-TW" u="none"/>
              <a:t>與同僚練習提案。</a:t>
            </a:r>
            <a:r>
              <a:rPr b="0" i="0" lang="zh-TW" u="none"/>
              <a:t>演練要說的話，可以幫助您改進方法並克服緊張情緒。同僚們可以提供寶貴的回饋，並幫助您感到自在。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最後，</a:t>
            </a:r>
            <a:r>
              <a:rPr b="0" i="1" lang="zh-TW" u="none"/>
              <a:t>保持態度真誠熱情。</a:t>
            </a:r>
            <a:r>
              <a:rPr b="0" i="0" lang="zh-TW" u="none"/>
              <a:t>真誠的態度能打動人心。當您發自內心表達，並讓您對 SIA 的使命所懷抱的熱誠自然流露時，這股熱情就能打動他人一同加入您。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請記得，自信地提出要求並不代表必須完美。重點在於做好準備，並展現出真誠的態度以及對您希望帶來的改變所懷抱的熱忱。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為了讓提出要求更有成效，使用正確的工具至關重要。這些策略可以幫助您聯繫到捐贈者，並激勵他們支持我們的使命。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首先是講述故事。分享一則引人入勝的故事，可以是關於「夢想它、實現它」、工作坊、LYDA 獲獎人或您最喜愛的 SIA 回憶片段的故事。故事建立了一種情感聯繫，向捐贈者展示他們的支持帶來的真正影響，以及成為我們使命的一部分意味著什麼。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接著專注於人脈交流。在您的社群之中建立實體與線上的人脈網路，可以幫助您延伸您的觸角。人脈交流可以創造機會，讓您與有共同的熱忱且熱衷參與的人建立連結。善用您現有的人脈網絡，是幫助推廣貴分會工作知名度的好機會！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公開度也至關重要。明確說明捐款的去向，以及它們如何直接為我們的專案提供支持。當捐贈者看到自己的捐贈所產生的實際成果時，就更有可能持續參與並繼續捐贈。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別忘記使用 SIA 資源。包括範本、指引與募款工具包，蘭馨會提供了豐富的材料來支持您的努力。這些工具旨在幫助您的募款更輕鬆也更有效率。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表彰捐贈者是募款流程的重要部分。可以表達感謝、建立更緊密的關係並鼓勵持續支持。我們現在會探討一些有效的方法，用以彰顯捐贈者們的慷慨。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善用貴分會的社群媒體頁面，張貼社群媒體貼文。在 Instagram、Facebook 或 LinkedIn 等平台上公開感謝捐贈者，不僅表達了您的感激之情，也提高了人們對其支持的認識並鼓勵其他人捐款。如果捐贈者為公司行號，則請務必標記該公司，這也會讓您的貼文被更多人看到！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另一個很好的選擇是透過電子報表彰。在分會的電子報中列舉捐贈者的姓名或重點介紹其貢獻，給予他們應得的認可，同時也展現出他們的支持如何發揮作用。在發出電子報之前，請務必將捐贈者的電子郵件地址加入郵寄清單中！這也將讓他們瞭解支持貴分會的新機會。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個人化的感謝卡則是充滿特殊意義的形式。花點時間寫一封真誠的、個人化的訊息，可以讓捐贈者知道他們的貢獻受到重視與感激。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最後，透過故事分享來凸顯他們的支持帶來的影響。分享他們的捐贈如何幫助改變婦女與女青年人生的具體例子。當捐贈者看到他們的慷慨解囊帶來的直接成果時，就會更加堅信自己的捐贈的重要性。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採用這些方法，您不僅得以認可捐贈者，還能建立更深的連結並鼓勵他們持續參與我們的使命。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/>
              <a:t>最後，讓我們集中討論一下在您滿懷信心與目標進行籌款時，需要牢記的幾個關鍵點。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/>
              <a:t>首先請記得，您擁有強大的影響力。您的親友、同事與社群人脈都是絕佳資源。善用這些資源分享蘭馨會的使命，並邀請他人一同支持貴分會的努力。</a:t>
            </a:r>
            <a:endParaRPr i="0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/>
              <a:t>接著，人們本質上喜歡給予。許多人都想帶來改變，但許多人並不會這樣做，因為從來沒有人要求過他們改變。透過提出請求，您給了他們一個機會，讓他們的慷慨解囊有了充滿意義的使命。有勇氣接受「是」或「否」的回答，意味著您已經走上了成功籌款的道路！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/>
              <a:t>最後，克服提出要求的障礙，就能帶來更大的影響。每次您跨出舒適圈要求獲得支持時，您都會幫助我們的專案更加強大、擴大我們的影響力，並為世界各地的婦女與女青年帶來持久的改變。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/>
              <a:t>請記得，「您的」努力很重要。我們的共同影響能持續成長，是因為「您」的努力！</a:t>
            </a:r>
            <a:endParaRPr i="0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/>
            </a:br>
            <a:endParaRPr/>
          </a:p>
        </p:txBody>
      </p:sp>
      <p:sp>
        <p:nvSpPr>
          <p:cNvPr id="235" name="Google Shape;23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我們可以提供眾多資源，用以支持您建立信心與克服提出要求的恐懼。從 SIA 資料到同僚的建議，成功籌募資金所需的一切都在您的手上。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我們列出了數個建議網站與資源，幫助您發想並提供助您成功的工具。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若您有任何疑問，請隨時聯繫我，或 SIA 基金發展工作人員。她們隨時準備好在一路上引導並支持您。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感謝您對我們使命的共襄盛舉！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u="none"/>
              <a:t>{如果時間允許，詢問聽眾：「有人願意分享一個成功的故事或策略，讓我們對自己的募款工作更有信心嗎？」}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1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hyperlink" Target="https://www.soroptimist.org/for-clubs-and-members/federation-information/recognition-and-branding-tools/brand-visual-guide.html" TargetMode="External"/><Relationship Id="rId6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17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5.png"/><Relationship Id="rId7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6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11" Type="http://schemas.openxmlformats.org/officeDocument/2006/relationships/image" Target="../media/image18.jpg"/><Relationship Id="rId10" Type="http://schemas.openxmlformats.org/officeDocument/2006/relationships/image" Target="../media/image10.png"/><Relationship Id="rId9" Type="http://schemas.openxmlformats.org/officeDocument/2006/relationships/hyperlink" Target="https://www.soroptimist.org/for-clubs-and-members/donate/fund-development-team.html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s://neonone.com/resources/blog/how-to-ask-for-donations/" TargetMode="External"/><Relationship Id="rId7" Type="http://schemas.openxmlformats.org/officeDocument/2006/relationships/hyperlink" Target="https://101fundraising.org/2014/09/friends-money-building-confidence-make-ask/" TargetMode="External"/><Relationship Id="rId8" Type="http://schemas.openxmlformats.org/officeDocument/2006/relationships/hyperlink" Target="https://www.youtube.com/watch?v=GsvSWkEHN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8574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"/>
          <p:cNvGrpSpPr/>
          <p:nvPr/>
        </p:nvGrpSpPr>
        <p:grpSpPr>
          <a:xfrm>
            <a:off x="0" y="-197512"/>
            <a:ext cx="18288000" cy="3626512"/>
            <a:chOff x="0" y="-47625"/>
            <a:chExt cx="4816593" cy="955131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4816592" cy="907506"/>
            </a:xfrm>
            <a:custGeom>
              <a:rect b="b" l="l" r="r" t="t"/>
              <a:pathLst>
                <a:path extrusionOk="0" h="90750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"/>
          <p:cNvGrpSpPr/>
          <p:nvPr/>
        </p:nvGrpSpPr>
        <p:grpSpPr>
          <a:xfrm>
            <a:off x="-705190" y="1228251"/>
            <a:ext cx="13301422" cy="9640571"/>
            <a:chOff x="0" y="-47625"/>
            <a:chExt cx="3503255" cy="2539081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3503255" cy="2491456"/>
            </a:xfrm>
            <a:custGeom>
              <a:rect b="b" l="l" r="r" t="t"/>
              <a:pathLst>
                <a:path extrusionOk="0" h="2491456" w="3503255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1219200" y="8160712"/>
            <a:ext cx="1059983" cy="468320"/>
          </a:xfrm>
          <a:custGeom>
            <a:rect b="b" l="l" r="r" t="t"/>
            <a:pathLst>
              <a:path extrusionOk="0" h="468320" w="1059983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5054791" y="404740"/>
            <a:ext cx="2204509" cy="1761937"/>
          </a:xfrm>
          <a:custGeom>
            <a:rect b="b" l="l" r="r" t="t"/>
            <a:pathLst>
              <a:path extrusionOk="0" h="1761937" w="2204509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723771" y="8007641"/>
            <a:ext cx="7998404" cy="12567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2025 年 (專區名稱) 專區會議</a:t>
            </a:r>
            <a:endParaRPr/>
          </a:p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14">
              <a:solidFill>
                <a:srgbClr val="25357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2723771" y="8835143"/>
            <a:ext cx="689931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8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演講者姓名，專區基金籌募主委</a:t>
            </a:r>
            <a:endParaRPr sz="1800">
              <a:solidFill>
                <a:srgbClr val="E685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028700" y="3871122"/>
            <a:ext cx="10491311" cy="25930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6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950" u="non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克服開口的恐懼</a:t>
            </a:r>
            <a:endParaRPr/>
          </a:p>
          <a:p>
            <a:pPr indent="0" lvl="0" marL="0" marR="0" rtl="0" algn="l">
              <a:lnSpc>
                <a:spcPct val="174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zh-TW" sz="4000" u="non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建立募款信心</a:t>
            </a:r>
            <a:endParaRPr/>
          </a:p>
        </p:txBody>
      </p:sp>
      <p:pic>
        <p:nvPicPr>
          <p:cNvPr descr="克服恐懼"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62443" y="4945673"/>
            <a:ext cx="66675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 txBox="1"/>
          <p:nvPr/>
        </p:nvSpPr>
        <p:spPr>
          <a:xfrm rot="5400000">
            <a:off x="14209393" y="6265949"/>
            <a:ext cx="6539703" cy="439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69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國際蘭馨交流協會美洲聯盟®</a:t>
            </a:r>
            <a:endParaRPr/>
          </a:p>
          <a:p>
            <a:pPr indent="0" lvl="0" marL="0" marR="0" rtl="0" algn="r">
              <a:lnSpc>
                <a:spcPct val="12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69" u="none">
              <a:solidFill>
                <a:srgbClr val="F5EFE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7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"/>
          <p:cNvGrpSpPr/>
          <p:nvPr/>
        </p:nvGrpSpPr>
        <p:grpSpPr>
          <a:xfrm>
            <a:off x="0" y="2970344"/>
            <a:ext cx="9498842" cy="7898478"/>
            <a:chOff x="0" y="-47625"/>
            <a:chExt cx="2481834" cy="1980322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2481834" cy="1932697"/>
            </a:xfrm>
            <a:custGeom>
              <a:rect b="b" l="l" r="r" t="t"/>
              <a:pathLst>
                <a:path extrusionOk="0" h="1932697" w="2481834">
                  <a:moveTo>
                    <a:pt x="41079" y="0"/>
                  </a:moveTo>
                  <a:lnTo>
                    <a:pt x="2440755" y="0"/>
                  </a:lnTo>
                  <a:cubicBezTo>
                    <a:pt x="2451650" y="0"/>
                    <a:pt x="2462099" y="4328"/>
                    <a:pt x="2469803" y="12032"/>
                  </a:cubicBezTo>
                  <a:cubicBezTo>
                    <a:pt x="2477506" y="19736"/>
                    <a:pt x="2481834" y="30184"/>
                    <a:pt x="2481834" y="41079"/>
                  </a:cubicBezTo>
                  <a:lnTo>
                    <a:pt x="2481834" y="1891618"/>
                  </a:lnTo>
                  <a:cubicBezTo>
                    <a:pt x="2481834" y="1902513"/>
                    <a:pt x="2477506" y="1912961"/>
                    <a:pt x="2469803" y="1920665"/>
                  </a:cubicBezTo>
                  <a:cubicBezTo>
                    <a:pt x="2462099" y="1928369"/>
                    <a:pt x="2451650" y="1932697"/>
                    <a:pt x="2440755" y="1932697"/>
                  </a:cubicBezTo>
                  <a:lnTo>
                    <a:pt x="41079" y="1932697"/>
                  </a:lnTo>
                  <a:cubicBezTo>
                    <a:pt x="30184" y="1932697"/>
                    <a:pt x="19736" y="1928369"/>
                    <a:pt x="12032" y="1920665"/>
                  </a:cubicBezTo>
                  <a:cubicBezTo>
                    <a:pt x="4328" y="1912961"/>
                    <a:pt x="0" y="1902513"/>
                    <a:pt x="0" y="1891618"/>
                  </a:cubicBezTo>
                  <a:lnTo>
                    <a:pt x="0" y="41079"/>
                  </a:lnTo>
                  <a:cubicBezTo>
                    <a:pt x="0" y="30184"/>
                    <a:pt x="4328" y="19736"/>
                    <a:pt x="12032" y="12032"/>
                  </a:cubicBezTo>
                  <a:cubicBezTo>
                    <a:pt x="19736" y="4328"/>
                    <a:pt x="30184" y="0"/>
                    <a:pt x="41079" y="0"/>
                  </a:cubicBez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47625"/>
              <a:ext cx="2481834" cy="1980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16455703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621638" y="4746628"/>
            <a:ext cx="7165201" cy="7937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簡報目標</a:t>
            </a:r>
            <a:endParaRPr/>
          </a:p>
        </p:txBody>
      </p:sp>
      <p:grpSp>
        <p:nvGrpSpPr>
          <p:cNvPr id="113" name="Google Shape;113;p2"/>
          <p:cNvGrpSpPr/>
          <p:nvPr/>
        </p:nvGrpSpPr>
        <p:grpSpPr>
          <a:xfrm>
            <a:off x="518615" y="5781421"/>
            <a:ext cx="8830101" cy="2023183"/>
            <a:chOff x="0" y="-76200"/>
            <a:chExt cx="10360471" cy="2697577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241757" cy="2511765"/>
            </a:xfrm>
            <a:custGeom>
              <a:rect b="b" l="l" r="r" t="t"/>
              <a:pathLst>
                <a:path extrusionOk="0" h="2511765" w="241757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530657" y="-76200"/>
              <a:ext cx="9829814" cy="2697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37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293374"/>
                  </a:solidFill>
                  <a:latin typeface="Arial"/>
                  <a:ea typeface="Arial"/>
                  <a:cs typeface="Arial"/>
                  <a:sym typeface="Arial"/>
                </a:rPr>
                <a:t>強化方法</a:t>
              </a:r>
              <a:endParaRPr/>
            </a:p>
            <a:p>
              <a:pPr indent="0" lvl="0" marL="0" marR="0" rtl="0" algn="l">
                <a:lnSpc>
                  <a:spcPct val="1237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293374"/>
                  </a:solidFill>
                  <a:latin typeface="Arial"/>
                  <a:ea typeface="Arial"/>
                  <a:cs typeface="Arial"/>
                  <a:sym typeface="Arial"/>
                </a:rPr>
                <a:t>克服常見恐懼與障礙</a:t>
              </a:r>
              <a:endParaRPr/>
            </a:p>
            <a:p>
              <a:pPr indent="0" lvl="0" marL="0" marR="0" rtl="0" algn="l">
                <a:lnSpc>
                  <a:spcPct val="1237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293374"/>
                  </a:solidFill>
                  <a:latin typeface="Arial"/>
                  <a:ea typeface="Arial"/>
                  <a:cs typeface="Arial"/>
                  <a:sym typeface="Arial"/>
                </a:rPr>
                <a:t>鼓勵潛在捐贈者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37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293374"/>
                  </a:solidFill>
                  <a:latin typeface="Arial"/>
                  <a:ea typeface="Arial"/>
                  <a:cs typeface="Arial"/>
                  <a:sym typeface="Arial"/>
                </a:rPr>
                <a:t>培養感激的文化與捐贈者關係</a:t>
              </a:r>
              <a:endParaRPr/>
            </a:p>
          </p:txBody>
        </p:sp>
      </p:grpSp>
      <p:pic>
        <p:nvPicPr>
          <p:cNvPr descr="一雙捧著一罐硬幣與植物的手&#10;&#10;描述自動生成" id="116" name="Google Shape;116;p2"/>
          <p:cNvPicPr preferRelativeResize="0"/>
          <p:nvPr/>
        </p:nvPicPr>
        <p:blipFill rotWithShape="1">
          <a:blip r:embed="rId6">
            <a:alphaModFix/>
          </a:blip>
          <a:srcRect b="0" l="4378" r="0" t="0"/>
          <a:stretch/>
        </p:blipFill>
        <p:spPr>
          <a:xfrm>
            <a:off x="9498842" y="2255557"/>
            <a:ext cx="8789158" cy="608834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3"/>
          <p:cNvGrpSpPr/>
          <p:nvPr/>
        </p:nvGrpSpPr>
        <p:grpSpPr>
          <a:xfrm>
            <a:off x="-333723" y="8281674"/>
            <a:ext cx="18288000" cy="1971954"/>
            <a:chOff x="0" y="-47625"/>
            <a:chExt cx="4816593" cy="519362"/>
          </a:xfrm>
        </p:grpSpPr>
        <p:sp>
          <p:nvSpPr>
            <p:cNvPr id="123" name="Google Shape;123;p3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-2443952" y="-1144700"/>
            <a:ext cx="13301422" cy="9640571"/>
            <a:chOff x="0" y="-47625"/>
            <a:chExt cx="3503255" cy="2539081"/>
          </a:xfrm>
        </p:grpSpPr>
        <p:sp>
          <p:nvSpPr>
            <p:cNvPr id="126" name="Google Shape;126;p3"/>
            <p:cNvSpPr/>
            <p:nvPr/>
          </p:nvSpPr>
          <p:spPr>
            <a:xfrm>
              <a:off x="0" y="0"/>
              <a:ext cx="3503255" cy="2491456"/>
            </a:xfrm>
            <a:custGeom>
              <a:rect b="b" l="l" r="r" t="t"/>
              <a:pathLst>
                <a:path extrusionOk="0" h="2491456" w="3503255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3"/>
          <p:cNvSpPr/>
          <p:nvPr/>
        </p:nvSpPr>
        <p:spPr>
          <a:xfrm>
            <a:off x="16455703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3"/>
          <p:cNvGrpSpPr/>
          <p:nvPr/>
        </p:nvGrpSpPr>
        <p:grpSpPr>
          <a:xfrm>
            <a:off x="646145" y="4502016"/>
            <a:ext cx="10604309" cy="2215543"/>
            <a:chOff x="0" y="-85725"/>
            <a:chExt cx="9103885" cy="2954057"/>
          </a:xfrm>
        </p:grpSpPr>
        <p:sp>
          <p:nvSpPr>
            <p:cNvPr id="131" name="Google Shape;131;p3"/>
            <p:cNvSpPr/>
            <p:nvPr/>
          </p:nvSpPr>
          <p:spPr>
            <a:xfrm>
              <a:off x="0" y="145976"/>
              <a:ext cx="241757" cy="2511765"/>
            </a:xfrm>
            <a:custGeom>
              <a:rect b="b" l="l" r="r" t="t"/>
              <a:pathLst>
                <a:path extrusionOk="0" h="2511765" w="241757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483057" y="-85725"/>
              <a:ext cx="8620828" cy="2954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7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推動我們計畫的募款</a:t>
              </a:r>
              <a:endParaRPr/>
            </a:p>
            <a:p>
              <a:pPr indent="0" lvl="0" marL="0" marR="0" rtl="0" algn="l">
                <a:lnSpc>
                  <a:spcPct val="137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幫助建立更強勁的人際聯繫 </a:t>
              </a:r>
              <a:endParaRPr/>
            </a:p>
            <a:p>
              <a:pPr indent="0" lvl="0" marL="0" marR="0" rtl="0" algn="l">
                <a:lnSpc>
                  <a:spcPct val="137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提高我們使命的知名度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37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3200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開啟合作夥伴機會 </a:t>
              </a:r>
              <a:endParaRPr/>
            </a:p>
          </p:txBody>
        </p:sp>
      </p:grpSp>
      <p:sp>
        <p:nvSpPr>
          <p:cNvPr id="133" name="Google Shape;133;p3"/>
          <p:cNvSpPr/>
          <p:nvPr/>
        </p:nvSpPr>
        <p:spPr>
          <a:xfrm>
            <a:off x="8528681" y="2567177"/>
            <a:ext cx="9422326" cy="6077400"/>
          </a:xfrm>
          <a:custGeom>
            <a:rect b="b" l="l" r="r" t="t"/>
            <a:pathLst>
              <a:path extrusionOk="0" h="6077400" w="9422326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1028700" y="1176527"/>
            <a:ext cx="6356117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5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「開口要求」為何重要？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pic>
        <p:nvPicPr>
          <p:cNvPr id="136" name="Google Shape;13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03307" y="2751848"/>
            <a:ext cx="7474637" cy="4808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3374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4"/>
          <p:cNvGrpSpPr/>
          <p:nvPr/>
        </p:nvGrpSpPr>
        <p:grpSpPr>
          <a:xfrm>
            <a:off x="9775992" y="2997168"/>
            <a:ext cx="7455272" cy="4184167"/>
            <a:chOff x="0" y="-28575"/>
            <a:chExt cx="2162495" cy="1102003"/>
          </a:xfrm>
        </p:grpSpPr>
        <p:sp>
          <p:nvSpPr>
            <p:cNvPr id="143" name="Google Shape;143;p4"/>
            <p:cNvSpPr/>
            <p:nvPr/>
          </p:nvSpPr>
          <p:spPr>
            <a:xfrm>
              <a:off x="0" y="0"/>
              <a:ext cx="2162495" cy="1073428"/>
            </a:xfrm>
            <a:custGeom>
              <a:rect b="b" l="l" r="r" t="t"/>
              <a:pathLst>
                <a:path extrusionOk="0" h="1073428" w="2162495">
                  <a:moveTo>
                    <a:pt x="47145" y="0"/>
                  </a:moveTo>
                  <a:lnTo>
                    <a:pt x="2115350" y="0"/>
                  </a:lnTo>
                  <a:cubicBezTo>
                    <a:pt x="2141388" y="0"/>
                    <a:pt x="2162495" y="21108"/>
                    <a:pt x="2162495" y="47145"/>
                  </a:cubicBezTo>
                  <a:lnTo>
                    <a:pt x="2162495" y="1026283"/>
                  </a:lnTo>
                  <a:cubicBezTo>
                    <a:pt x="2162495" y="1052320"/>
                    <a:pt x="2141388" y="1073428"/>
                    <a:pt x="2115350" y="1073428"/>
                  </a:cubicBezTo>
                  <a:lnTo>
                    <a:pt x="47145" y="1073428"/>
                  </a:lnTo>
                  <a:cubicBezTo>
                    <a:pt x="21108" y="1073428"/>
                    <a:pt x="0" y="1052320"/>
                    <a:pt x="0" y="1026283"/>
                  </a:cubicBezTo>
                  <a:lnTo>
                    <a:pt x="0" y="47145"/>
                  </a:lnTo>
                  <a:cubicBezTo>
                    <a:pt x="0" y="21108"/>
                    <a:pt x="21108" y="0"/>
                    <a:pt x="47145" y="0"/>
                  </a:cubicBezTo>
                  <a:close/>
                </a:path>
              </a:pathLst>
            </a:custGeom>
            <a:solidFill>
              <a:srgbClr val="168594"/>
            </a:solidFill>
            <a:ln cap="rnd" cmpd="sng" w="95250">
              <a:solidFill>
                <a:srgbClr val="93C9D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0" y="-28575"/>
              <a:ext cx="2162495" cy="1102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4"/>
          <p:cNvGrpSpPr/>
          <p:nvPr/>
        </p:nvGrpSpPr>
        <p:grpSpPr>
          <a:xfrm>
            <a:off x="15738227" y="542156"/>
            <a:ext cx="1521072" cy="973088"/>
            <a:chOff x="0" y="0"/>
            <a:chExt cx="2028097" cy="1297451"/>
          </a:xfrm>
        </p:grpSpPr>
        <p:sp>
          <p:nvSpPr>
            <p:cNvPr id="146" name="Google Shape;146;p4"/>
            <p:cNvSpPr/>
            <p:nvPr/>
          </p:nvSpPr>
          <p:spPr>
            <a:xfrm>
              <a:off x="956635" y="431332"/>
              <a:ext cx="1071462" cy="473392"/>
            </a:xfrm>
            <a:custGeom>
              <a:rect b="b" l="l" r="r" t="t"/>
              <a:pathLst>
                <a:path extrusionOk="0" h="473392" w="107146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0" y="0"/>
              <a:ext cx="795532" cy="1297451"/>
            </a:xfrm>
            <a:custGeom>
              <a:rect b="b" l="l" r="r" t="t"/>
              <a:pathLst>
                <a:path extrusionOk="0" h="1297451" w="795532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4"/>
          <p:cNvSpPr txBox="1"/>
          <p:nvPr/>
        </p:nvSpPr>
        <p:spPr>
          <a:xfrm>
            <a:off x="10060460" y="4334988"/>
            <a:ext cx="7180188" cy="38734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marR="0" rtl="0" algn="l">
              <a:lnSpc>
                <a:spcPct val="16902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zh-TW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恐懼被拒絕</a:t>
            </a:r>
            <a:endParaRPr/>
          </a:p>
          <a:p>
            <a:pPr indent="-571500" lvl="0" marL="571500" marR="0" rtl="0" algn="l">
              <a:lnSpc>
                <a:spcPct val="16902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zh-TW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缺乏信心</a:t>
            </a:r>
            <a:endParaRPr/>
          </a:p>
          <a:p>
            <a:pPr indent="-571500" lvl="0" marL="571500" marR="0" rtl="0" algn="l">
              <a:lnSpc>
                <a:spcPct val="16902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zh-TW" sz="3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對募款的負面觀點</a:t>
            </a:r>
            <a:endParaRPr/>
          </a:p>
          <a:p>
            <a:pPr indent="0" lvl="0" marL="0" marR="0" rtl="0" algn="l">
              <a:lnSpc>
                <a:spcPct val="152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70" u="sng">
              <a:solidFill>
                <a:srgbClr val="FFFFFF"/>
              </a:solidFill>
              <a:latin typeface="Arial"/>
              <a:ea typeface="Arial"/>
              <a:cs typeface="Arial"/>
              <a:sym typeface="Arial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10025245" y="3535926"/>
            <a:ext cx="6946711" cy="804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>
                <a:solidFill>
                  <a:srgbClr val="BCF7FF"/>
                </a:solidFill>
                <a:latin typeface="Arial"/>
                <a:ea typeface="Arial"/>
                <a:cs typeface="Arial"/>
                <a:sym typeface="Arial"/>
              </a:rPr>
              <a:t>募款的常見障礙：</a:t>
            </a:r>
            <a:endParaRPr/>
          </a:p>
        </p:txBody>
      </p:sp>
      <p:pic>
        <p:nvPicPr>
          <p:cNvPr descr="應該跟主管坦白您的 ADHD 嗎？" id="150" name="Google Shape;150;p4"/>
          <p:cNvPicPr preferRelativeResize="0"/>
          <p:nvPr/>
        </p:nvPicPr>
        <p:blipFill rotWithShape="1">
          <a:blip r:embed="rId6">
            <a:alphaModFix/>
          </a:blip>
          <a:srcRect b="0" l="38545" r="8044" t="0"/>
          <a:stretch/>
        </p:blipFill>
        <p:spPr>
          <a:xfrm>
            <a:off x="1028701" y="1055678"/>
            <a:ext cx="7180188" cy="7864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"/>
          <p:cNvGrpSpPr/>
          <p:nvPr/>
        </p:nvGrpSpPr>
        <p:grpSpPr>
          <a:xfrm>
            <a:off x="0" y="-1425831"/>
            <a:ext cx="18288000" cy="11712831"/>
            <a:chOff x="0" y="-47625"/>
            <a:chExt cx="4816593" cy="519362"/>
          </a:xfrm>
        </p:grpSpPr>
        <p:sp>
          <p:nvSpPr>
            <p:cNvPr id="157" name="Google Shape;157;p5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5"/>
          <p:cNvSpPr/>
          <p:nvPr/>
        </p:nvSpPr>
        <p:spPr>
          <a:xfrm>
            <a:off x="1207838" y="3862540"/>
            <a:ext cx="164632" cy="1960911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1702829" y="3792372"/>
            <a:ext cx="1063268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參與蘭馨會使命的機會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帶來影響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符合價值觀與熱忱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他們希望怎樣參與？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1207825" y="320375"/>
            <a:ext cx="75057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96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重新架構</a:t>
            </a:r>
            <a:br>
              <a:rPr b="0" i="0" lang="zh-TW" sz="96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zh-TW" sz="96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「開口要求」</a:t>
            </a:r>
            <a:endParaRPr/>
          </a:p>
        </p:txBody>
      </p:sp>
      <p:pic>
        <p:nvPicPr>
          <p:cNvPr id="162" name="Google Shape;16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" y="6487085"/>
            <a:ext cx="18287996" cy="489781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72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6"/>
          <p:cNvGrpSpPr/>
          <p:nvPr/>
        </p:nvGrpSpPr>
        <p:grpSpPr>
          <a:xfrm>
            <a:off x="0" y="6340507"/>
            <a:ext cx="18288000" cy="3946493"/>
            <a:chOff x="0" y="-28575"/>
            <a:chExt cx="4816593" cy="1039405"/>
          </a:xfrm>
        </p:grpSpPr>
        <p:sp>
          <p:nvSpPr>
            <p:cNvPr id="170" name="Google Shape;170;p6"/>
            <p:cNvSpPr/>
            <p:nvPr/>
          </p:nvSpPr>
          <p:spPr>
            <a:xfrm>
              <a:off x="0" y="0"/>
              <a:ext cx="4816592" cy="1010830"/>
            </a:xfrm>
            <a:custGeom>
              <a:rect b="b" l="l" r="r" t="t"/>
              <a:pathLst>
                <a:path extrusionOk="0" h="101083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6"/>
          <p:cNvGrpSpPr/>
          <p:nvPr/>
        </p:nvGrpSpPr>
        <p:grpSpPr>
          <a:xfrm>
            <a:off x="1029465" y="5584933"/>
            <a:ext cx="5073204" cy="1821873"/>
            <a:chOff x="0" y="-9525"/>
            <a:chExt cx="1336153" cy="479835"/>
          </a:xfrm>
        </p:grpSpPr>
        <p:sp>
          <p:nvSpPr>
            <p:cNvPr id="173" name="Google Shape;173;p6"/>
            <p:cNvSpPr/>
            <p:nvPr/>
          </p:nvSpPr>
          <p:spPr>
            <a:xfrm>
              <a:off x="0" y="0"/>
              <a:ext cx="1336153" cy="470310"/>
            </a:xfrm>
            <a:custGeom>
              <a:rect b="b" l="l" r="r" t="t"/>
              <a:pathLst>
                <a:path extrusionOk="0" h="470310" w="1336153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6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瞭解「原因」</a:t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6592174" y="5697424"/>
            <a:ext cx="5073204" cy="1821873"/>
            <a:chOff x="0" y="-9525"/>
            <a:chExt cx="1336153" cy="479835"/>
          </a:xfrm>
        </p:grpSpPr>
        <p:sp>
          <p:nvSpPr>
            <p:cNvPr id="176" name="Google Shape;176;p6"/>
            <p:cNvSpPr/>
            <p:nvPr/>
          </p:nvSpPr>
          <p:spPr>
            <a:xfrm>
              <a:off x="0" y="0"/>
              <a:ext cx="1336153" cy="470310"/>
            </a:xfrm>
            <a:custGeom>
              <a:rect b="b" l="l" r="r" t="t"/>
              <a:pathLst>
                <a:path extrusionOk="0" h="470310" w="1336153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6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               與同僚先練習提案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" name="Google Shape;178;p6"/>
          <p:cNvGrpSpPr/>
          <p:nvPr/>
        </p:nvGrpSpPr>
        <p:grpSpPr>
          <a:xfrm>
            <a:off x="12165989" y="5706346"/>
            <a:ext cx="5073204" cy="1821873"/>
            <a:chOff x="0" y="-9525"/>
            <a:chExt cx="1336153" cy="479835"/>
          </a:xfrm>
        </p:grpSpPr>
        <p:sp>
          <p:nvSpPr>
            <p:cNvPr id="179" name="Google Shape;179;p6"/>
            <p:cNvSpPr/>
            <p:nvPr/>
          </p:nvSpPr>
          <p:spPr>
            <a:xfrm>
              <a:off x="0" y="0"/>
              <a:ext cx="1336153" cy="470310"/>
            </a:xfrm>
            <a:custGeom>
              <a:rect b="b" l="l" r="r" t="t"/>
              <a:pathLst>
                <a:path extrusionOk="0" h="470310" w="1336153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6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6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保持態度真誠熱情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6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</p:grpSp>
      <p:sp>
        <p:nvSpPr>
          <p:cNvPr id="181" name="Google Shape;181;p6"/>
          <p:cNvSpPr/>
          <p:nvPr/>
        </p:nvSpPr>
        <p:spPr>
          <a:xfrm>
            <a:off x="0" y="0"/>
            <a:ext cx="18288000" cy="6449003"/>
          </a:xfrm>
          <a:custGeom>
            <a:rect b="b" l="l" r="r" t="t"/>
            <a:pathLst>
              <a:path extrusionOk="0" h="6449003" w="18288000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9999"/>
            </a:blip>
            <a:stretch>
              <a:fillRect b="-156980" l="0" r="0" t="-974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1023815" y="5021806"/>
            <a:ext cx="5073970" cy="2854394"/>
          </a:xfrm>
          <a:custGeom>
            <a:rect b="b" l="l" r="r" t="t"/>
            <a:pathLst>
              <a:path extrusionOk="0" h="6350000" w="1128776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0" y="0"/>
                  <a:pt x="11287760" y="234950"/>
                  <a:pt x="11287760" y="525780"/>
                </a:cubicBezTo>
                <a:lnTo>
                  <a:pt x="11287760" y="5822950"/>
                </a:lnTo>
                <a:cubicBezTo>
                  <a:pt x="11287760" y="6113780"/>
                  <a:pt x="11052810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6591408" y="5021806"/>
            <a:ext cx="5073970" cy="2854394"/>
          </a:xfrm>
          <a:custGeom>
            <a:rect b="b" l="l" r="r" t="t"/>
            <a:pathLst>
              <a:path extrusionOk="0" h="6350000" w="1128776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0" y="0"/>
                  <a:pt x="11287760" y="234950"/>
                  <a:pt x="11287760" y="525780"/>
                </a:cubicBezTo>
                <a:lnTo>
                  <a:pt x="11287760" y="5822950"/>
                </a:lnTo>
                <a:cubicBezTo>
                  <a:pt x="11287760" y="6113780"/>
                  <a:pt x="11052810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12164652" y="5021806"/>
            <a:ext cx="5073970" cy="2854394"/>
          </a:xfrm>
          <a:custGeom>
            <a:rect b="b" l="l" r="r" t="t"/>
            <a:pathLst>
              <a:path extrusionOk="0" h="6350000" w="1128776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0" y="0"/>
                  <a:pt x="11287760" y="234950"/>
                  <a:pt x="11287760" y="525780"/>
                </a:cubicBezTo>
                <a:lnTo>
                  <a:pt x="11287760" y="5822950"/>
                </a:lnTo>
                <a:cubicBezTo>
                  <a:pt x="11287760" y="6113780"/>
                  <a:pt x="11052810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16460016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p6"/>
          <p:cNvGrpSpPr/>
          <p:nvPr/>
        </p:nvGrpSpPr>
        <p:grpSpPr>
          <a:xfrm>
            <a:off x="15738227" y="542156"/>
            <a:ext cx="1521072" cy="973088"/>
            <a:chOff x="0" y="0"/>
            <a:chExt cx="2028097" cy="1297451"/>
          </a:xfrm>
        </p:grpSpPr>
        <p:sp>
          <p:nvSpPr>
            <p:cNvPr id="187" name="Google Shape;187;p6"/>
            <p:cNvSpPr/>
            <p:nvPr/>
          </p:nvSpPr>
          <p:spPr>
            <a:xfrm>
              <a:off x="956635" y="431332"/>
              <a:ext cx="1071462" cy="473392"/>
            </a:xfrm>
            <a:custGeom>
              <a:rect b="b" l="l" r="r" t="t"/>
              <a:pathLst>
                <a:path extrusionOk="0" h="473392" w="107146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0" y="0"/>
              <a:ext cx="795532" cy="1297451"/>
            </a:xfrm>
            <a:custGeom>
              <a:rect b="b" l="l" r="r" t="t"/>
              <a:pathLst>
                <a:path extrusionOk="0" h="1297451" w="795532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" name="Google Shape;189;p6"/>
          <p:cNvGrpSpPr/>
          <p:nvPr/>
        </p:nvGrpSpPr>
        <p:grpSpPr>
          <a:xfrm>
            <a:off x="2945662" y="2297542"/>
            <a:ext cx="13090889" cy="1584553"/>
            <a:chOff x="-558869" y="309514"/>
            <a:chExt cx="17454519" cy="2112738"/>
          </a:xfrm>
        </p:grpSpPr>
        <p:sp>
          <p:nvSpPr>
            <p:cNvPr id="190" name="Google Shape;190;p6"/>
            <p:cNvSpPr txBox="1"/>
            <p:nvPr/>
          </p:nvSpPr>
          <p:spPr>
            <a:xfrm>
              <a:off x="-558869" y="309514"/>
              <a:ext cx="17454519" cy="1231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7200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自信地提出要求的策略</a:t>
              </a:r>
              <a:endParaRPr/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0" y="1736452"/>
              <a:ext cx="15411163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400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" name="Google Shape;192;p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7"/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199" name="Google Shape;199;p7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7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oogle Shape;201;p7"/>
          <p:cNvGrpSpPr/>
          <p:nvPr/>
        </p:nvGrpSpPr>
        <p:grpSpPr>
          <a:xfrm>
            <a:off x="-2443952" y="-1144700"/>
            <a:ext cx="13301422" cy="9640571"/>
            <a:chOff x="0" y="-47625"/>
            <a:chExt cx="3503255" cy="2539081"/>
          </a:xfrm>
        </p:grpSpPr>
        <p:sp>
          <p:nvSpPr>
            <p:cNvPr id="202" name="Google Shape;202;p7"/>
            <p:cNvSpPr/>
            <p:nvPr/>
          </p:nvSpPr>
          <p:spPr>
            <a:xfrm>
              <a:off x="0" y="0"/>
              <a:ext cx="3503255" cy="2491456"/>
            </a:xfrm>
            <a:custGeom>
              <a:rect b="b" l="l" r="r" t="t"/>
              <a:pathLst>
                <a:path extrusionOk="0" h="2491456" w="3503255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4" name="Google Shape;204;p7"/>
          <p:cNvGrpSpPr/>
          <p:nvPr/>
        </p:nvGrpSpPr>
        <p:grpSpPr>
          <a:xfrm>
            <a:off x="15738227" y="542156"/>
            <a:ext cx="1521072" cy="973088"/>
            <a:chOff x="0" y="0"/>
            <a:chExt cx="2028097" cy="1297451"/>
          </a:xfrm>
        </p:grpSpPr>
        <p:sp>
          <p:nvSpPr>
            <p:cNvPr id="205" name="Google Shape;205;p7"/>
            <p:cNvSpPr/>
            <p:nvPr/>
          </p:nvSpPr>
          <p:spPr>
            <a:xfrm>
              <a:off x="956635" y="431332"/>
              <a:ext cx="1071462" cy="473392"/>
            </a:xfrm>
            <a:custGeom>
              <a:rect b="b" l="l" r="r" t="t"/>
              <a:pathLst>
                <a:path extrusionOk="0" h="473392" w="107146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0" y="0"/>
              <a:ext cx="795532" cy="1297451"/>
            </a:xfrm>
            <a:custGeom>
              <a:rect b="b" l="l" r="r" t="t"/>
              <a:pathLst>
                <a:path extrusionOk="0" h="1297451" w="795532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7"/>
          <p:cNvSpPr/>
          <p:nvPr/>
        </p:nvSpPr>
        <p:spPr>
          <a:xfrm>
            <a:off x="1280881" y="4771504"/>
            <a:ext cx="181318" cy="1883824"/>
          </a:xfrm>
          <a:custGeom>
            <a:rect b="b" l="l" r="r" t="t"/>
            <a:pathLst>
              <a:path extrusionOk="0" h="1883824" w="181318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1643174" y="4576297"/>
            <a:ext cx="4842384" cy="2207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講述故事</a:t>
            </a:r>
            <a:endParaRPr/>
          </a:p>
          <a:p>
            <a:pPr indent="0" lvl="0" marL="0" marR="0" rtl="0" algn="l">
              <a:lnSpc>
                <a:spcPct val="137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人脈交流</a:t>
            </a:r>
            <a:endParaRPr/>
          </a:p>
          <a:p>
            <a:pPr indent="0" lvl="0" marL="0" marR="0" rtl="0" algn="l">
              <a:lnSpc>
                <a:spcPct val="137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透明公開</a:t>
            </a:r>
            <a:endParaRPr/>
          </a:p>
          <a:p>
            <a:pPr indent="0" lvl="0" marL="0" marR="0" rtl="0" algn="l">
              <a:lnSpc>
                <a:spcPct val="137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SIA 資源</a:t>
            </a:r>
            <a:endParaRPr/>
          </a:p>
        </p:txBody>
      </p:sp>
      <p:sp>
        <p:nvSpPr>
          <p:cNvPr id="209" name="Google Shape;209;p7"/>
          <p:cNvSpPr txBox="1"/>
          <p:nvPr/>
        </p:nvSpPr>
        <p:spPr>
          <a:xfrm>
            <a:off x="1028700" y="1033652"/>
            <a:ext cx="6232292" cy="292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96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可使用工具</a:t>
            </a:r>
            <a:endParaRPr/>
          </a:p>
        </p:txBody>
      </p:sp>
      <p:sp>
        <p:nvSpPr>
          <p:cNvPr id="210" name="Google Shape;210;p7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pic>
        <p:nvPicPr>
          <p:cNvPr descr="資訊圖表：15 種以上可行動的社群媒體行銷提示 - Online Marketing  Institute" id="211" name="Google Shape;211;p7"/>
          <p:cNvPicPr preferRelativeResize="0"/>
          <p:nvPr/>
        </p:nvPicPr>
        <p:blipFill rotWithShape="1">
          <a:blip r:embed="rId6">
            <a:alphaModFix/>
          </a:blip>
          <a:srcRect b="0" l="12966" r="16732" t="0"/>
          <a:stretch/>
        </p:blipFill>
        <p:spPr>
          <a:xfrm>
            <a:off x="10685471" y="1722846"/>
            <a:ext cx="6232292" cy="6826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8"/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218" name="Google Shape;218;p8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8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8"/>
          <p:cNvSpPr/>
          <p:nvPr/>
        </p:nvSpPr>
        <p:spPr>
          <a:xfrm>
            <a:off x="504893" y="1102252"/>
            <a:ext cx="12083005" cy="7793538"/>
          </a:xfrm>
          <a:custGeom>
            <a:rect b="b" l="l" r="r" t="t"/>
            <a:pathLst>
              <a:path extrusionOk="0" h="7793538" w="12083005">
                <a:moveTo>
                  <a:pt x="0" y="0"/>
                </a:moveTo>
                <a:lnTo>
                  <a:pt x="12083005" y="0"/>
                </a:lnTo>
                <a:lnTo>
                  <a:pt x="12083005" y="7793538"/>
                </a:lnTo>
                <a:lnTo>
                  <a:pt x="0" y="7793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8"/>
          <p:cNvGrpSpPr/>
          <p:nvPr/>
        </p:nvGrpSpPr>
        <p:grpSpPr>
          <a:xfrm>
            <a:off x="10051044" y="1934988"/>
            <a:ext cx="8859926" cy="9143436"/>
            <a:chOff x="0" y="-28575"/>
            <a:chExt cx="2333478" cy="2408148"/>
          </a:xfrm>
        </p:grpSpPr>
        <p:sp>
          <p:nvSpPr>
            <p:cNvPr id="222" name="Google Shape;222;p8"/>
            <p:cNvSpPr/>
            <p:nvPr/>
          </p:nvSpPr>
          <p:spPr>
            <a:xfrm>
              <a:off x="0" y="0"/>
              <a:ext cx="2333478" cy="2379573"/>
            </a:xfrm>
            <a:custGeom>
              <a:rect b="b" l="l" r="r" t="t"/>
              <a:pathLst>
                <a:path extrusionOk="0" h="2379573" w="2333478">
                  <a:moveTo>
                    <a:pt x="43691" y="0"/>
                  </a:moveTo>
                  <a:lnTo>
                    <a:pt x="2289788" y="0"/>
                  </a:lnTo>
                  <a:cubicBezTo>
                    <a:pt x="2301375" y="0"/>
                    <a:pt x="2312488" y="4603"/>
                    <a:pt x="2320682" y="12797"/>
                  </a:cubicBezTo>
                  <a:cubicBezTo>
                    <a:pt x="2328875" y="20990"/>
                    <a:pt x="2333478" y="32103"/>
                    <a:pt x="2333478" y="43691"/>
                  </a:cubicBezTo>
                  <a:lnTo>
                    <a:pt x="2333478" y="2335882"/>
                  </a:lnTo>
                  <a:cubicBezTo>
                    <a:pt x="2333478" y="2347470"/>
                    <a:pt x="2328875" y="2358582"/>
                    <a:pt x="2320682" y="2366776"/>
                  </a:cubicBezTo>
                  <a:cubicBezTo>
                    <a:pt x="2312488" y="2374970"/>
                    <a:pt x="2301375" y="2379573"/>
                    <a:pt x="2289788" y="2379573"/>
                  </a:cubicBezTo>
                  <a:lnTo>
                    <a:pt x="43691" y="2379573"/>
                  </a:lnTo>
                  <a:cubicBezTo>
                    <a:pt x="32103" y="2379573"/>
                    <a:pt x="20990" y="2374970"/>
                    <a:pt x="12797" y="2366776"/>
                  </a:cubicBezTo>
                  <a:cubicBezTo>
                    <a:pt x="4603" y="2358582"/>
                    <a:pt x="0" y="2347470"/>
                    <a:pt x="0" y="2335882"/>
                  </a:cubicBezTo>
                  <a:lnTo>
                    <a:pt x="0" y="43691"/>
                  </a:lnTo>
                  <a:cubicBezTo>
                    <a:pt x="0" y="32103"/>
                    <a:pt x="4603" y="20990"/>
                    <a:pt x="12797" y="12797"/>
                  </a:cubicBezTo>
                  <a:cubicBezTo>
                    <a:pt x="20990" y="4603"/>
                    <a:pt x="32103" y="0"/>
                    <a:pt x="43691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 txBox="1"/>
            <p:nvPr/>
          </p:nvSpPr>
          <p:spPr>
            <a:xfrm>
              <a:off x="0" y="-28575"/>
              <a:ext cx="2333478" cy="24081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8"/>
          <p:cNvSpPr txBox="1"/>
          <p:nvPr/>
        </p:nvSpPr>
        <p:spPr>
          <a:xfrm>
            <a:off x="10727614" y="2863441"/>
            <a:ext cx="7502110" cy="1744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811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表彰捐贈者捐款</a:t>
            </a:r>
            <a:endParaRPr/>
          </a:p>
        </p:txBody>
      </p:sp>
      <p:sp>
        <p:nvSpPr>
          <p:cNvPr id="225" name="Google Shape;225;p8"/>
          <p:cNvSpPr/>
          <p:nvPr/>
        </p:nvSpPr>
        <p:spPr>
          <a:xfrm>
            <a:off x="16455703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grpSp>
        <p:nvGrpSpPr>
          <p:cNvPr id="228" name="Google Shape;228;p8"/>
          <p:cNvGrpSpPr/>
          <p:nvPr/>
        </p:nvGrpSpPr>
        <p:grpSpPr>
          <a:xfrm>
            <a:off x="10727614" y="5905859"/>
            <a:ext cx="6827914" cy="2207527"/>
            <a:chOff x="0" y="-85725"/>
            <a:chExt cx="9103885" cy="2943368"/>
          </a:xfrm>
        </p:grpSpPr>
        <p:sp>
          <p:nvSpPr>
            <p:cNvPr id="229" name="Google Shape;229;p8"/>
            <p:cNvSpPr/>
            <p:nvPr/>
          </p:nvSpPr>
          <p:spPr>
            <a:xfrm>
              <a:off x="0" y="145976"/>
              <a:ext cx="241757" cy="2511765"/>
            </a:xfrm>
            <a:custGeom>
              <a:rect b="b" l="l" r="r" t="t"/>
              <a:pathLst>
                <a:path extrusionOk="0" h="2511765" w="241757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8"/>
            <p:cNvSpPr txBox="1"/>
            <p:nvPr/>
          </p:nvSpPr>
          <p:spPr>
            <a:xfrm>
              <a:off x="483057" y="-85725"/>
              <a:ext cx="8620828" cy="29433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社群媒體貼文</a:t>
              </a:r>
              <a:endParaRPr/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電子報表彰</a:t>
              </a:r>
              <a:endParaRPr/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個人化的感謝卡</a:t>
              </a:r>
              <a:endParaRPr/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none">
                  <a:solidFill>
                    <a:srgbClr val="F5EFEB"/>
                  </a:solidFill>
                  <a:latin typeface="Arial"/>
                  <a:ea typeface="Arial"/>
                  <a:cs typeface="Arial"/>
                  <a:sym typeface="Arial"/>
                </a:rPr>
                <a:t>透過故事凸顯影響</a:t>
              </a:r>
              <a:endParaRPr/>
            </a:p>
          </p:txBody>
        </p:sp>
      </p:grpSp>
      <p:pic>
        <p:nvPicPr>
          <p:cNvPr id="231" name="Google Shape;231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9655" y="1476586"/>
            <a:ext cx="4285244" cy="5980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3572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/>
          <p:nvPr/>
        </p:nvSpPr>
        <p:spPr>
          <a:xfrm>
            <a:off x="5722196" y="-614576"/>
            <a:ext cx="12565804" cy="8290381"/>
          </a:xfrm>
          <a:custGeom>
            <a:rect b="b" l="l" r="r" t="t"/>
            <a:pathLst>
              <a:path extrusionOk="0" h="8290381" w="12565804">
                <a:moveTo>
                  <a:pt x="0" y="0"/>
                </a:moveTo>
                <a:lnTo>
                  <a:pt x="12565804" y="0"/>
                </a:lnTo>
                <a:lnTo>
                  <a:pt x="12565804" y="8290381"/>
                </a:lnTo>
                <a:lnTo>
                  <a:pt x="0" y="8290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90000"/>
            </a:blip>
            <a:stretch>
              <a:fillRect b="0" l="-1744" r="-174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8" name="Google Shape;238;p9"/>
          <p:cNvGrpSpPr/>
          <p:nvPr/>
        </p:nvGrpSpPr>
        <p:grpSpPr>
          <a:xfrm>
            <a:off x="-734110" y="3657059"/>
            <a:ext cx="8835050" cy="7211764"/>
            <a:chOff x="0" y="-47625"/>
            <a:chExt cx="2326927" cy="1899395"/>
          </a:xfrm>
        </p:grpSpPr>
        <p:sp>
          <p:nvSpPr>
            <p:cNvPr id="239" name="Google Shape;239;p9"/>
            <p:cNvSpPr/>
            <p:nvPr/>
          </p:nvSpPr>
          <p:spPr>
            <a:xfrm>
              <a:off x="0" y="0"/>
              <a:ext cx="2326927" cy="1851770"/>
            </a:xfrm>
            <a:custGeom>
              <a:rect b="b" l="l" r="r" t="t"/>
              <a:pathLst>
                <a:path extrusionOk="0" h="1851770" w="2326927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9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9"/>
          <p:cNvSpPr/>
          <p:nvPr/>
        </p:nvSpPr>
        <p:spPr>
          <a:xfrm>
            <a:off x="16455703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 txBox="1"/>
          <p:nvPr/>
        </p:nvSpPr>
        <p:spPr>
          <a:xfrm>
            <a:off x="1028700" y="4570589"/>
            <a:ext cx="5892627" cy="1977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6561" u="none">
                <a:solidFill>
                  <a:srgbClr val="253572"/>
                </a:solidFill>
                <a:latin typeface="Arial"/>
                <a:ea typeface="Arial"/>
                <a:cs typeface="Arial"/>
                <a:sym typeface="Arial"/>
              </a:rPr>
              <a:t>務必記得的要點</a:t>
            </a:r>
            <a:endParaRPr/>
          </a:p>
        </p:txBody>
      </p:sp>
      <p:sp>
        <p:nvSpPr>
          <p:cNvPr id="244" name="Google Shape;244;p9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sp>
        <p:nvSpPr>
          <p:cNvPr id="245" name="Google Shape;245;p9"/>
          <p:cNvSpPr txBox="1"/>
          <p:nvPr/>
        </p:nvSpPr>
        <p:spPr>
          <a:xfrm>
            <a:off x="1028700" y="6874080"/>
            <a:ext cx="6678346" cy="1831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1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93374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rgbClr val="293374"/>
                </a:solidFill>
                <a:latin typeface="Arial"/>
                <a:ea typeface="Arial"/>
                <a:cs typeface="Arial"/>
                <a:sym typeface="Arial"/>
              </a:rPr>
              <a:t>「您」擁有強大的影響力……善用您的影響力來支持您的分會！</a:t>
            </a:r>
            <a:endParaRPr/>
          </a:p>
          <a:p>
            <a:pPr indent="-342900" lvl="1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93374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rgbClr val="293374"/>
                </a:solidFill>
                <a:latin typeface="Arial"/>
                <a:ea typeface="Arial"/>
                <a:cs typeface="Arial"/>
                <a:sym typeface="Arial"/>
              </a:rPr>
              <a:t>人們本質上喜歡給予，但許多人並不會這樣做，因為從來沒有人要求過他們給予。 </a:t>
            </a:r>
            <a:endParaRPr/>
          </a:p>
          <a:p>
            <a:pPr indent="-342900" lvl="1" marL="3429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93374"/>
              </a:buClr>
              <a:buSzPts val="2100"/>
              <a:buFont typeface="Arial"/>
              <a:buChar char="•"/>
            </a:pPr>
            <a:r>
              <a:rPr b="0" i="0" lang="zh-TW" sz="2100" u="none" cap="none" strike="noStrike">
                <a:solidFill>
                  <a:srgbClr val="293374"/>
                </a:solidFill>
                <a:latin typeface="Arial"/>
                <a:ea typeface="Arial"/>
                <a:cs typeface="Arial"/>
                <a:sym typeface="Arial"/>
              </a:rPr>
              <a:t>克服提出要求的障礙，就能帶來更大的影響。 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B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0"/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252" name="Google Shape;252;p10"/>
            <p:cNvSpPr/>
            <p:nvPr/>
          </p:nvSpPr>
          <p:spPr>
            <a:xfrm>
              <a:off x="0" y="0"/>
              <a:ext cx="4816592" cy="471737"/>
            </a:xfrm>
            <a:custGeom>
              <a:rect b="b" l="l" r="r" t="t"/>
              <a:pathLst>
                <a:path extrusionOk="0" h="47173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0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47625" lvl="1" marL="32385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10"/>
          <p:cNvGrpSpPr/>
          <p:nvPr/>
        </p:nvGrpSpPr>
        <p:grpSpPr>
          <a:xfrm>
            <a:off x="-2443952" y="-1144700"/>
            <a:ext cx="13301422" cy="9640571"/>
            <a:chOff x="0" y="-47625"/>
            <a:chExt cx="3503255" cy="2539081"/>
          </a:xfrm>
        </p:grpSpPr>
        <p:sp>
          <p:nvSpPr>
            <p:cNvPr id="255" name="Google Shape;255;p10"/>
            <p:cNvSpPr/>
            <p:nvPr/>
          </p:nvSpPr>
          <p:spPr>
            <a:xfrm>
              <a:off x="0" y="0"/>
              <a:ext cx="3503255" cy="2491456"/>
            </a:xfrm>
            <a:custGeom>
              <a:rect b="b" l="l" r="r" t="t"/>
              <a:pathLst>
                <a:path extrusionOk="0" h="2491456" w="3503255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0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10"/>
          <p:cNvSpPr/>
          <p:nvPr/>
        </p:nvSpPr>
        <p:spPr>
          <a:xfrm>
            <a:off x="16455703" y="865655"/>
            <a:ext cx="803597" cy="355044"/>
          </a:xfrm>
          <a:custGeom>
            <a:rect b="b" l="l" r="r" t="t"/>
            <a:pathLst>
              <a:path extrusionOk="0" h="355044" w="803597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15738227" y="542156"/>
            <a:ext cx="596649" cy="973088"/>
          </a:xfrm>
          <a:custGeom>
            <a:rect b="b" l="l" r="r" t="t"/>
            <a:pathLst>
              <a:path extrusionOk="0" h="973088" w="596649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10"/>
          <p:cNvGrpSpPr/>
          <p:nvPr/>
        </p:nvGrpSpPr>
        <p:grpSpPr>
          <a:xfrm>
            <a:off x="1280881" y="4597728"/>
            <a:ext cx="6827914" cy="2207527"/>
            <a:chOff x="0" y="-85725"/>
            <a:chExt cx="9103885" cy="2943370"/>
          </a:xfrm>
        </p:grpSpPr>
        <p:sp>
          <p:nvSpPr>
            <p:cNvPr id="260" name="Google Shape;260;p10"/>
            <p:cNvSpPr/>
            <p:nvPr/>
          </p:nvSpPr>
          <p:spPr>
            <a:xfrm>
              <a:off x="0" y="145976"/>
              <a:ext cx="241757" cy="2511765"/>
            </a:xfrm>
            <a:custGeom>
              <a:rect b="b" l="l" r="r" t="t"/>
              <a:pathLst>
                <a:path extrusionOk="0" h="2511765" w="241757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0"/>
            <p:cNvSpPr txBox="1"/>
            <p:nvPr/>
          </p:nvSpPr>
          <p:spPr>
            <a:xfrm>
              <a:off x="483057" y="-85725"/>
              <a:ext cx="8620828" cy="29433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如何要求捐款</a:t>
              </a:r>
              <a:endParaRPr sz="29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建立「提出要求」的信心 </a:t>
              </a:r>
              <a:endParaRPr sz="29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hlinkClick r:id="rId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募款入門：Ted 演講</a:t>
              </a:r>
              <a:endParaRPr sz="29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943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SIA 基金發展團隊</a:t>
              </a:r>
              <a:endParaRPr sz="29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2" name="Google Shape;262;p10"/>
          <p:cNvSpPr/>
          <p:nvPr/>
        </p:nvSpPr>
        <p:spPr>
          <a:xfrm>
            <a:off x="8528681" y="2567177"/>
            <a:ext cx="9422326" cy="6077400"/>
          </a:xfrm>
          <a:custGeom>
            <a:rect b="b" l="l" r="r" t="t"/>
            <a:pathLst>
              <a:path extrusionOk="0" h="6077400" w="9422326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1028700" y="1176527"/>
            <a:ext cx="7764226" cy="961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7500" u="none">
                <a:solidFill>
                  <a:srgbClr val="F5EFEB"/>
                </a:solidFill>
                <a:latin typeface="Arial"/>
                <a:ea typeface="Arial"/>
                <a:cs typeface="Arial"/>
                <a:sym typeface="Arial"/>
              </a:rPr>
              <a:t>資源</a:t>
            </a:r>
            <a:endParaRPr/>
          </a:p>
        </p:txBody>
      </p:sp>
      <p:sp>
        <p:nvSpPr>
          <p:cNvPr id="264" name="Google Shape;264;p10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400" u="none">
                <a:solidFill>
                  <a:srgbClr val="E68574"/>
                </a:solidFill>
                <a:latin typeface="Arial"/>
                <a:ea typeface="Arial"/>
                <a:cs typeface="Arial"/>
                <a:sym typeface="Arial"/>
              </a:rPr>
              <a:t>2025 年 SIA 專區會議</a:t>
            </a:r>
            <a:endParaRPr/>
          </a:p>
        </p:txBody>
      </p:sp>
      <p:pic>
        <p:nvPicPr>
          <p:cNvPr id="265" name="Google Shape;265;p10"/>
          <p:cNvPicPr preferRelativeResize="0"/>
          <p:nvPr/>
        </p:nvPicPr>
        <p:blipFill rotWithShape="1">
          <a:blip r:embed="rId11">
            <a:alphaModFix/>
          </a:blip>
          <a:srcRect b="16253" l="0" r="-2" t="1800"/>
          <a:stretch/>
        </p:blipFill>
        <p:spPr>
          <a:xfrm>
            <a:off x="9436690" y="2825119"/>
            <a:ext cx="7403510" cy="4828742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Michael Kang</dc:creator>
</cp:coreProperties>
</file>