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62" r:id="rId3"/>
    <p:sldId id="257" r:id="rId4"/>
    <p:sldId id="261" r:id="rId5"/>
    <p:sldId id="269" r:id="rId6"/>
    <p:sldId id="268" r:id="rId7"/>
    <p:sldId id="265" r:id="rId8"/>
    <p:sldId id="260" r:id="rId9"/>
    <p:sldId id="259" r:id="rId10"/>
    <p:sldId id="264" r:id="rId11"/>
  </p:sldIdLst>
  <p:sldSz cx="18288000" cy="10287000"/>
  <p:notesSz cx="6858000" cy="9144000"/>
  <p:embeddedFontLst>
    <p:embeddedFont>
      <p:font typeface="Noto Sans CJK JP Bold" panose="020B0500000000000000" pitchFamily="34" charset="-128"/>
      <p:bold r:id="rId13"/>
    </p:embeddedFont>
    <p:embeddedFont>
      <p:font typeface="Noto Sans CJK JP Regular" panose="020B0500000000000000" pitchFamily="34" charset="-128"/>
      <p:regular r:id="rId14"/>
    </p:embeddedFont>
    <p:embeddedFont>
      <p:font typeface="Calibri" panose="020F0502020204030204" pitchFamily="34" charset="0"/>
      <p:regular r:id="rId15"/>
      <p:bold r:id="rId16"/>
      <p:italic r:id="rId17"/>
      <p:boldItalic r:id="rId18"/>
    </p:embeddedFont>
    <p:embeddedFont>
      <p:font typeface="Segoe UI" panose="020B0502040204020203"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B8F62-E139-C407-02FA-CE9AB04D96ED}" v="9" dt="2025-02-03T19:17:09.260"/>
    <p1510:client id="{F3A33B0E-D9DF-4DDE-10E8-4FBAE089F9E8}" v="78" dt="2025-02-05T15:32:37.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23"/>
    <p:restoredTop sz="93465"/>
  </p:normalViewPr>
  <p:slideViewPr>
    <p:cSldViewPr snapToGrid="0">
      <p:cViewPr>
        <p:scale>
          <a:sx n="60" d="100"/>
          <a:sy n="60" d="100"/>
        </p:scale>
        <p:origin x="784" y="4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berlie Adams" userId="S::kymberlie@soroptimist.org::500ac72d-1841-4669-af89-eee92ff044b9" providerId="AD" clId="Web-{527B8F62-E139-C407-02FA-CE9AB04D96ED}"/>
    <pc:docChg chg="modSld">
      <pc:chgData name="Kymberlie Adams" userId="S::kymberlie@soroptimist.org::500ac72d-1841-4669-af89-eee92ff044b9" providerId="AD" clId="Web-{527B8F62-E139-C407-02FA-CE9AB04D96ED}" dt="2025-02-03T19:17:09.260" v="6"/>
      <pc:docMkLst>
        <pc:docMk/>
      </pc:docMkLst>
      <pc:sldChg chg="delSp modSp">
        <pc:chgData name="Kymberlie Adams" userId="S::kymberlie@soroptimist.org::500ac72d-1841-4669-af89-eee92ff044b9" providerId="AD" clId="Web-{527B8F62-E139-C407-02FA-CE9AB04D96ED}" dt="2025-02-03T19:17:09.260" v="6"/>
        <pc:sldMkLst>
          <pc:docMk/>
          <pc:sldMk cId="0" sldId="256"/>
        </pc:sldMkLst>
        <pc:spChg chg="del mod">
          <ac:chgData name="Kymberlie Adams" userId="S::kymberlie@soroptimist.org::500ac72d-1841-4669-af89-eee92ff044b9" providerId="AD" clId="Web-{527B8F62-E139-C407-02FA-CE9AB04D96ED}" dt="2025-02-03T19:17:09.260" v="6"/>
          <ac:spMkLst>
            <pc:docMk/>
            <pc:sldMk cId="0" sldId="256"/>
            <ac:spMk id="13" creationId="{00000000-0000-0000-0000-000000000000}"/>
          </ac:spMkLst>
        </pc:spChg>
      </pc:sldChg>
    </pc:docChg>
  </pc:docChgLst>
  <pc:docChgLst>
    <pc:chgData name="Erica Cheslock" userId="S::erica@soroptimist.org::41ba2fca-9f4e-4ffe-8786-9a39c858394d" providerId="AD" clId="Web-{F7B10455-8ECA-48B8-388C-A52024B1E972}"/>
    <pc:docChg chg="modSld">
      <pc:chgData name="Erica Cheslock" userId="S::erica@soroptimist.org::41ba2fca-9f4e-4ffe-8786-9a39c858394d" providerId="AD" clId="Web-{F7B10455-8ECA-48B8-388C-A52024B1E972}" dt="2025-01-23T15:17:57.017" v="830" actId="1076"/>
      <pc:docMkLst>
        <pc:docMk/>
      </pc:docMkLst>
      <pc:sldChg chg="modSp modNotes">
        <pc:chgData name="Erica Cheslock" userId="S::erica@soroptimist.org::41ba2fca-9f4e-4ffe-8786-9a39c858394d" providerId="AD" clId="Web-{F7B10455-8ECA-48B8-388C-A52024B1E972}" dt="2025-01-22T21:19:23.662" v="176"/>
        <pc:sldMkLst>
          <pc:docMk/>
          <pc:sldMk cId="0" sldId="256"/>
        </pc:sldMkLst>
        <pc:spChg chg="mod">
          <ac:chgData name="Erica Cheslock" userId="S::erica@soroptimist.org::41ba2fca-9f4e-4ffe-8786-9a39c858394d" providerId="AD" clId="Web-{F7B10455-8ECA-48B8-388C-A52024B1E972}" dt="2025-01-22T21:15:37.535" v="7" actId="20577"/>
          <ac:spMkLst>
            <pc:docMk/>
            <pc:sldMk cId="0" sldId="256"/>
            <ac:spMk id="13" creationId="{00000000-0000-0000-0000-000000000000}"/>
          </ac:spMkLst>
        </pc:spChg>
        <pc:spChg chg="mod">
          <ac:chgData name="Erica Cheslock" userId="S::erica@soroptimist.org::41ba2fca-9f4e-4ffe-8786-9a39c858394d" providerId="AD" clId="Web-{F7B10455-8ECA-48B8-388C-A52024B1E972}" dt="2025-01-22T21:15:57.582" v="30" actId="20577"/>
          <ac:spMkLst>
            <pc:docMk/>
            <pc:sldMk cId="0" sldId="256"/>
            <ac:spMk id="14" creationId="{00000000-0000-0000-0000-000000000000}"/>
          </ac:spMkLst>
        </pc:spChg>
        <pc:spChg chg="mod">
          <ac:chgData name="Erica Cheslock" userId="S::erica@soroptimist.org::41ba2fca-9f4e-4ffe-8786-9a39c858394d" providerId="AD" clId="Web-{F7B10455-8ECA-48B8-388C-A52024B1E972}" dt="2025-01-22T21:16:11.770" v="47" actId="20577"/>
          <ac:spMkLst>
            <pc:docMk/>
            <pc:sldMk cId="0" sldId="256"/>
            <ac:spMk id="16" creationId="{00000000-0000-0000-0000-000000000000}"/>
          </ac:spMkLst>
        </pc:spChg>
      </pc:sldChg>
      <pc:sldChg chg="modSp modNotes">
        <pc:chgData name="Erica Cheslock" userId="S::erica@soroptimist.org::41ba2fca-9f4e-4ffe-8786-9a39c858394d" providerId="AD" clId="Web-{F7B10455-8ECA-48B8-388C-A52024B1E972}" dt="2025-01-23T15:17:57.017" v="830" actId="1076"/>
        <pc:sldMkLst>
          <pc:docMk/>
          <pc:sldMk cId="0" sldId="257"/>
        </pc:sldMkLst>
        <pc:spChg chg="mod">
          <ac:chgData name="Erica Cheslock" userId="S::erica@soroptimist.org::41ba2fca-9f4e-4ffe-8786-9a39c858394d" providerId="AD" clId="Web-{F7B10455-8ECA-48B8-388C-A52024B1E972}" dt="2025-01-23T15:04:47.722" v="273" actId="20577"/>
          <ac:spMkLst>
            <pc:docMk/>
            <pc:sldMk cId="0" sldId="257"/>
            <ac:spMk id="12" creationId="{00000000-0000-0000-0000-000000000000}"/>
          </ac:spMkLst>
        </pc:spChg>
        <pc:grpChg chg="mod">
          <ac:chgData name="Erica Cheslock" userId="S::erica@soroptimist.org::41ba2fca-9f4e-4ffe-8786-9a39c858394d" providerId="AD" clId="Web-{F7B10455-8ECA-48B8-388C-A52024B1E972}" dt="2025-01-23T15:17:57.017" v="830" actId="1076"/>
          <ac:grpSpMkLst>
            <pc:docMk/>
            <pc:sldMk cId="0" sldId="257"/>
            <ac:grpSpMk id="10" creationId="{00000000-0000-0000-0000-000000000000}"/>
          </ac:grpSpMkLst>
        </pc:grpChg>
      </pc:sldChg>
      <pc:sldChg chg="modNotes">
        <pc:chgData name="Erica Cheslock" userId="S::erica@soroptimist.org::41ba2fca-9f4e-4ffe-8786-9a39c858394d" providerId="AD" clId="Web-{F7B10455-8ECA-48B8-388C-A52024B1E972}" dt="2025-01-23T15:16:12.765" v="827"/>
        <pc:sldMkLst>
          <pc:docMk/>
          <pc:sldMk cId="0" sldId="259"/>
        </pc:sldMkLst>
      </pc:sldChg>
      <pc:sldChg chg="modSp modNotes">
        <pc:chgData name="Erica Cheslock" userId="S::erica@soroptimist.org::41ba2fca-9f4e-4ffe-8786-9a39c858394d" providerId="AD" clId="Web-{F7B10455-8ECA-48B8-388C-A52024B1E972}" dt="2025-01-23T15:08:50.335" v="558"/>
        <pc:sldMkLst>
          <pc:docMk/>
          <pc:sldMk cId="0" sldId="261"/>
        </pc:sldMkLst>
        <pc:spChg chg="mod">
          <ac:chgData name="Erica Cheslock" userId="S::erica@soroptimist.org::41ba2fca-9f4e-4ffe-8786-9a39c858394d" providerId="AD" clId="Web-{F7B10455-8ECA-48B8-388C-A52024B1E972}" dt="2025-01-23T15:06:33.286" v="309" actId="1076"/>
          <ac:spMkLst>
            <pc:docMk/>
            <pc:sldMk cId="0" sldId="261"/>
            <ac:spMk id="10" creationId="{00000000-0000-0000-0000-000000000000}"/>
          </ac:spMkLst>
        </pc:spChg>
        <pc:spChg chg="mod">
          <ac:chgData name="Erica Cheslock" userId="S::erica@soroptimist.org::41ba2fca-9f4e-4ffe-8786-9a39c858394d" providerId="AD" clId="Web-{F7B10455-8ECA-48B8-388C-A52024B1E972}" dt="2025-01-23T15:06:27.473" v="308" actId="1076"/>
          <ac:spMkLst>
            <pc:docMk/>
            <pc:sldMk cId="0" sldId="261"/>
            <ac:spMk id="11" creationId="{00000000-0000-0000-0000-000000000000}"/>
          </ac:spMkLst>
        </pc:spChg>
        <pc:grpChg chg="mod">
          <ac:chgData name="Erica Cheslock" userId="S::erica@soroptimist.org::41ba2fca-9f4e-4ffe-8786-9a39c858394d" providerId="AD" clId="Web-{F7B10455-8ECA-48B8-388C-A52024B1E972}" dt="2025-01-23T15:06:23.176" v="307" actId="1076"/>
          <ac:grpSpMkLst>
            <pc:docMk/>
            <pc:sldMk cId="0" sldId="261"/>
            <ac:grpSpMk id="3" creationId="{00000000-0000-0000-0000-000000000000}"/>
          </ac:grpSpMkLst>
        </pc:grpChg>
      </pc:sldChg>
      <pc:sldChg chg="modSp">
        <pc:chgData name="Erica Cheslock" userId="S::erica@soroptimist.org::41ba2fca-9f4e-4ffe-8786-9a39c858394d" providerId="AD" clId="Web-{F7B10455-8ECA-48B8-388C-A52024B1E972}" dt="2025-01-23T15:03:57.721" v="264" actId="20577"/>
        <pc:sldMkLst>
          <pc:docMk/>
          <pc:sldMk cId="0" sldId="262"/>
        </pc:sldMkLst>
        <pc:spChg chg="mod">
          <ac:chgData name="Erica Cheslock" userId="S::erica@soroptimist.org::41ba2fca-9f4e-4ffe-8786-9a39c858394d" providerId="AD" clId="Web-{F7B10455-8ECA-48B8-388C-A52024B1E972}" dt="2025-01-23T15:03:57.721" v="264" actId="20577"/>
          <ac:spMkLst>
            <pc:docMk/>
            <pc:sldMk cId="0" sldId="262"/>
            <ac:spMk id="13" creationId="{00000000-0000-0000-0000-000000000000}"/>
          </ac:spMkLst>
        </pc:spChg>
      </pc:sldChg>
      <pc:sldChg chg="modNotes">
        <pc:chgData name="Erica Cheslock" userId="S::erica@soroptimist.org::41ba2fca-9f4e-4ffe-8786-9a39c858394d" providerId="AD" clId="Web-{F7B10455-8ECA-48B8-388C-A52024B1E972}" dt="2025-01-23T15:17:48.642" v="829"/>
        <pc:sldMkLst>
          <pc:docMk/>
          <pc:sldMk cId="0" sldId="264"/>
        </pc:sldMkLst>
      </pc:sldChg>
      <pc:sldChg chg="modSp">
        <pc:chgData name="Erica Cheslock" userId="S::erica@soroptimist.org::41ba2fca-9f4e-4ffe-8786-9a39c858394d" providerId="AD" clId="Web-{F7B10455-8ECA-48B8-388C-A52024B1E972}" dt="2025-01-23T15:13:18.340" v="617"/>
        <pc:sldMkLst>
          <pc:docMk/>
          <pc:sldMk cId="0" sldId="265"/>
        </pc:sldMkLst>
        <pc:spChg chg="mod">
          <ac:chgData name="Erica Cheslock" userId="S::erica@soroptimist.org::41ba2fca-9f4e-4ffe-8786-9a39c858394d" providerId="AD" clId="Web-{F7B10455-8ECA-48B8-388C-A52024B1E972}" dt="2025-01-23T15:13:18.340" v="617"/>
          <ac:spMkLst>
            <pc:docMk/>
            <pc:sldMk cId="0" sldId="265"/>
            <ac:spMk id="13" creationId="{00000000-0000-0000-0000-000000000000}"/>
          </ac:spMkLst>
        </pc:spChg>
      </pc:sldChg>
      <pc:sldChg chg="modSp">
        <pc:chgData name="Erica Cheslock" userId="S::erica@soroptimist.org::41ba2fca-9f4e-4ffe-8786-9a39c858394d" providerId="AD" clId="Web-{F7B10455-8ECA-48B8-388C-A52024B1E972}" dt="2025-01-23T15:13:00.777" v="616"/>
        <pc:sldMkLst>
          <pc:docMk/>
          <pc:sldMk cId="0" sldId="268"/>
        </pc:sldMkLst>
        <pc:spChg chg="mod">
          <ac:chgData name="Erica Cheslock" userId="S::erica@soroptimist.org::41ba2fca-9f4e-4ffe-8786-9a39c858394d" providerId="AD" clId="Web-{F7B10455-8ECA-48B8-388C-A52024B1E972}" dt="2025-01-23T15:13:00.777" v="616"/>
          <ac:spMkLst>
            <pc:docMk/>
            <pc:sldMk cId="0" sldId="268"/>
            <ac:spMk id="16" creationId="{00000000-0000-0000-0000-000000000000}"/>
          </ac:spMkLst>
        </pc:spChg>
      </pc:sldChg>
      <pc:sldChg chg="modSp">
        <pc:chgData name="Erica Cheslock" userId="S::erica@soroptimist.org::41ba2fca-9f4e-4ffe-8786-9a39c858394d" providerId="AD" clId="Web-{F7B10455-8ECA-48B8-388C-A52024B1E972}" dt="2025-01-23T15:11:08.619" v="613" actId="20577"/>
        <pc:sldMkLst>
          <pc:docMk/>
          <pc:sldMk cId="1264568038" sldId="269"/>
        </pc:sldMkLst>
        <pc:spChg chg="mod">
          <ac:chgData name="Erica Cheslock" userId="S::erica@soroptimist.org::41ba2fca-9f4e-4ffe-8786-9a39c858394d" providerId="AD" clId="Web-{F7B10455-8ECA-48B8-388C-A52024B1E972}" dt="2025-01-23T15:11:08.619" v="613" actId="20577"/>
          <ac:spMkLst>
            <pc:docMk/>
            <pc:sldMk cId="1264568038" sldId="269"/>
            <ac:spMk id="13" creationId="{0497876C-9661-E3BB-A591-517DA4860490}"/>
          </ac:spMkLst>
        </pc:spChg>
      </pc:sldChg>
    </pc:docChg>
  </pc:docChgLst>
  <pc:docChgLst>
    <pc:chgData name="Ilana Hirsch" userId="1a4b2c8a-d082-4888-88ce-9cc339e91866" providerId="ADAL" clId="{05221C4A-DFA8-4095-B7E6-79E929487B76}"/>
    <pc:docChg chg="modSld">
      <pc:chgData name="Ilana Hirsch" userId="1a4b2c8a-d082-4888-88ce-9cc339e91866" providerId="ADAL" clId="{05221C4A-DFA8-4095-B7E6-79E929487B76}" dt="2025-01-22T19:21:00.489" v="3" actId="20577"/>
      <pc:docMkLst>
        <pc:docMk/>
      </pc:docMkLst>
      <pc:sldChg chg="modNotesTx">
        <pc:chgData name="Ilana Hirsch" userId="1a4b2c8a-d082-4888-88ce-9cc339e91866" providerId="ADAL" clId="{05221C4A-DFA8-4095-B7E6-79E929487B76}" dt="2025-01-22T19:21:00.489" v="3" actId="20577"/>
        <pc:sldMkLst>
          <pc:docMk/>
          <pc:sldMk cId="0" sldId="256"/>
        </pc:sldMkLst>
      </pc:sldChg>
    </pc:docChg>
  </pc:docChgLst>
  <pc:docChgLst>
    <pc:chgData name="Erica Cheslock" userId="S::erica@soroptimist.org::41ba2fca-9f4e-4ffe-8786-9a39c858394d" providerId="AD" clId="Web-{F3A33B0E-D9DF-4DDE-10E8-4FBAE089F9E8}"/>
    <pc:docChg chg="modSld">
      <pc:chgData name="Erica Cheslock" userId="S::erica@soroptimist.org::41ba2fca-9f4e-4ffe-8786-9a39c858394d" providerId="AD" clId="Web-{F3A33B0E-D9DF-4DDE-10E8-4FBAE089F9E8}" dt="2025-02-05T15:32:37.188" v="46" actId="1076"/>
      <pc:docMkLst>
        <pc:docMk/>
      </pc:docMkLst>
      <pc:sldChg chg="addSp modSp">
        <pc:chgData name="Erica Cheslock" userId="S::erica@soroptimist.org::41ba2fca-9f4e-4ffe-8786-9a39c858394d" providerId="AD" clId="Web-{F3A33B0E-D9DF-4DDE-10E8-4FBAE089F9E8}" dt="2025-02-05T15:32:37.188" v="46" actId="1076"/>
        <pc:sldMkLst>
          <pc:docMk/>
          <pc:sldMk cId="0" sldId="256"/>
        </pc:sldMkLst>
        <pc:spChg chg="add mod">
          <ac:chgData name="Erica Cheslock" userId="S::erica@soroptimist.org::41ba2fca-9f4e-4ffe-8786-9a39c858394d" providerId="AD" clId="Web-{F3A33B0E-D9DF-4DDE-10E8-4FBAE089F9E8}" dt="2025-02-05T15:29:57.095" v="39" actId="20577"/>
          <ac:spMkLst>
            <pc:docMk/>
            <pc:sldMk cId="0" sldId="256"/>
            <ac:spMk id="8" creationId="{1AF7C508-05C0-2630-D450-B66E5DF43882}"/>
          </ac:spMkLst>
        </pc:spChg>
        <pc:spChg chg="add">
          <ac:chgData name="Erica Cheslock" userId="S::erica@soroptimist.org::41ba2fca-9f4e-4ffe-8786-9a39c858394d" providerId="AD" clId="Web-{F3A33B0E-D9DF-4DDE-10E8-4FBAE089F9E8}" dt="2025-02-05T15:32:24.282" v="43"/>
          <ac:spMkLst>
            <pc:docMk/>
            <pc:sldMk cId="0" sldId="256"/>
            <ac:spMk id="10" creationId="{79A2EECB-F004-7B03-DDE3-0A360CF7EB66}"/>
          </ac:spMkLst>
        </pc:spChg>
        <pc:picChg chg="add mod">
          <ac:chgData name="Erica Cheslock" userId="S::erica@soroptimist.org::41ba2fca-9f4e-4ffe-8786-9a39c858394d" providerId="AD" clId="Web-{F3A33B0E-D9DF-4DDE-10E8-4FBAE089F9E8}" dt="2025-02-05T15:32:37.188" v="46" actId="1076"/>
          <ac:picMkLst>
            <pc:docMk/>
            <pc:sldMk cId="0" sldId="256"/>
            <ac:picMk id="9" creationId="{4BB32CCE-6EB3-C234-0FF6-C13524E6F1D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4000" b="0" i="0" u="none" baseline="0"/>
              <a:t>[ご自身のお名前]と申します。本日のトピックには、多くの方に共感いただけるのではないかと思います。本日は、「ファンドレイジングに伴う恐怖心に打ち勝つ」というトピックについて、お話をさせていただきます。当団体のプログラムへの金銭的な援助を人にお願いするときには、恐縮してしまうこともあるかと思います。でも、これは女性と女児のエンパワーメント実現に向けて私たちが実践する素晴らしい活動を成功に導くための最もインパクトの強い手段の一つです。</a:t>
            </a:r>
          </a:p>
          <a:p>
            <a:endParaRPr lang="ja" sz="4000"/>
          </a:p>
          <a:p>
            <a:pPr algn="l" rtl="0" fontAlgn="base"/>
            <a:endParaRPr lang="ja"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1</a:t>
            </a:fld>
            <a:endParaRPr lang="ja"/>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1200" b="0" i="0" u="none" baseline="0"/>
              <a:t>本日の私の目標は、自信を持って援助をお願いするための戦略やヒントを皆さんに提供することです。本日は、アプローチを強化し、よくある恐怖心を克服し、そして、ポジティブな変化に向けて寄付者候補の意欲を高めるためのテクニックに焦点を当てます。</a:t>
            </a:r>
          </a:p>
          <a:p>
            <a:endParaRPr lang="ja" sz="1200"/>
          </a:p>
          <a:p>
            <a:pPr algn="l" rtl="0"/>
            <a:r>
              <a:rPr lang="ja" sz="1200" b="0" i="0" u="none" baseline="0"/>
              <a:t>ファンドレイジングや支援を得ることに成功した経験をすでにお持ちの方も多くおられるかと思います。ぜひご自身の成功体験を共有してください。それでは、始めましょう。</a:t>
            </a:r>
          </a:p>
          <a:p>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2</a:t>
            </a:fld>
            <a:endParaRPr lang="ja"/>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「寄付のお願い」は単なるファンドレイジングにとどまらず、当団体のミッションを推進してインパクトを生むための基盤でもあります。</a:t>
            </a:r>
          </a:p>
          <a:p>
            <a:endParaRPr lang="ja"/>
          </a:p>
          <a:p>
            <a:pPr algn="l" rtl="0"/>
            <a:r>
              <a:rPr lang="ja" b="0" i="0" u="none" baseline="0"/>
              <a:t>第一に、「寄付のお願い」を通じて「</a:t>
            </a:r>
            <a:r>
              <a:rPr lang="ja" b="1" i="0" u="none" baseline="0"/>
              <a:t>夢を生きる賞</a:t>
            </a:r>
            <a:r>
              <a:rPr lang="ja" b="0" i="0" u="none" baseline="0"/>
              <a:t>」や「</a:t>
            </a:r>
            <a:r>
              <a:rPr lang="ja" b="1" i="0" u="none" baseline="0"/>
              <a:t>夢を拓く</a:t>
            </a:r>
            <a:r>
              <a:rPr lang="ja" b="0" i="0" u="none" baseline="0"/>
              <a:t>」などのプログラムの実践に必要な資金の調達を推進できます。</a:t>
            </a:r>
            <a:endParaRPr lang="ja"/>
          </a:p>
          <a:p>
            <a:endParaRPr lang="ja"/>
          </a:p>
          <a:p>
            <a:pPr algn="l" rtl="0"/>
            <a:r>
              <a:rPr lang="ja" b="0" i="0" u="none" baseline="0"/>
              <a:t>第二に、「寄付のお願い」を通じて様々な関係性を強化することができます。つまり、会員、寄付者、パートナーとの間に、信頼と長期的な関係性の構築につながるオープンな交流の機会が開かれます。</a:t>
            </a:r>
            <a:endParaRPr lang="ja">
              <a:ea typeface="Calibri"/>
              <a:cs typeface="Calibri"/>
            </a:endParaRPr>
          </a:p>
          <a:p>
            <a:endParaRPr lang="ja"/>
          </a:p>
          <a:p>
            <a:pPr algn="l" rtl="0"/>
            <a:r>
              <a:rPr lang="ja" b="0" i="0" u="none" baseline="0"/>
              <a:t>第三に、「寄付のお願い」は当団体のミッションに関する認知度の向上につながります。お願いする度に、私たちの体験を共有し、当団体の存在や活動について知る人が増えていきます。</a:t>
            </a:r>
            <a:endParaRPr lang="ja">
              <a:ea typeface="Calibri"/>
              <a:cs typeface="Calibri"/>
            </a:endParaRPr>
          </a:p>
          <a:p>
            <a:endParaRPr lang="ja"/>
          </a:p>
          <a:p>
            <a:pPr algn="l" rtl="0"/>
            <a:r>
              <a:rPr lang="ja" b="0" i="0" u="none" baseline="0"/>
              <a:t>最後に、「寄付のお願い」により、パートナーシップの機会が創出されます。企業や組織は意義のある活動に関わりたいと考えていますので、寄付のお願いを通じて、協働の新たな機会を創出することができます。</a:t>
            </a:r>
            <a:endParaRPr lang="ja">
              <a:ea typeface="Calibri"/>
              <a:cs typeface="Calibri"/>
            </a:endParaRPr>
          </a:p>
          <a:p>
            <a:endParaRPr lang="ja"/>
          </a:p>
          <a:p>
            <a:pPr algn="l" rtl="0"/>
            <a:r>
              <a:rPr lang="ja" b="0" i="0" u="none" baseline="0"/>
              <a:t>ここで注意していただきたいのは、「寄付のお願い」の目的は金銭的援助を得ることだけではないということです。その目的は、関係を築くことであり、人々の意欲を高めることであり、永続的な変化を生み出すことでもあります。</a:t>
            </a:r>
          </a:p>
          <a:p>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3</a:t>
            </a:fld>
            <a:endParaRPr lang="ja"/>
          </a:p>
        </p:txBody>
      </p:sp>
    </p:spTree>
    <p:extLst>
      <p:ext uri="{BB962C8B-B14F-4D97-AF65-F5344CB8AC3E}">
        <p14:creationId xmlns:p14="http://schemas.microsoft.com/office/powerpoint/2010/main" val="277196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4000" b="0" i="0" u="none" baseline="0"/>
              <a:t>ファンドレイジングは難しく思えるかもしれませんが、よくあるハードルについての理解を深めることで課題を乗り越えることができます。</a:t>
            </a:r>
          </a:p>
          <a:p>
            <a:endParaRPr lang="ja" sz="4000"/>
          </a:p>
          <a:p>
            <a:pPr algn="l" rtl="0"/>
            <a:r>
              <a:rPr lang="ja" sz="4000" b="0" i="0" u="none" baseline="0"/>
              <a:t>第一に、「断られることに対する恐怖」があります。「お断りします」と言われると残念に感じるかもしれませんが、決してあなた自身が否定されているわけではないことを覚えておいてください。援助をお願いする度に、みなさんは将来の機会につながる種を植えているのです。</a:t>
            </a:r>
            <a:endParaRPr lang="ja" sz="4000">
              <a:ea typeface="Calibri"/>
              <a:cs typeface="Calibri"/>
            </a:endParaRPr>
          </a:p>
          <a:p>
            <a:endParaRPr lang="ja" sz="4000"/>
          </a:p>
          <a:p>
            <a:pPr algn="l" rtl="0"/>
            <a:r>
              <a:rPr lang="ja" sz="4000" b="0" i="0" u="none" baseline="0"/>
              <a:t>第二に「自信の欠如」は、寄付のお願いをためらう原因となります。入念に準備して熱意を持つことが、自信につながります。あなたが当団体のミッションを信じているからこそ、他の方々も信じてくれるのです。</a:t>
            </a:r>
            <a:endParaRPr lang="ja" sz="4000">
              <a:ea typeface="Calibri"/>
              <a:cs typeface="Calibri"/>
            </a:endParaRPr>
          </a:p>
          <a:p>
            <a:endParaRPr lang="ja" sz="4000"/>
          </a:p>
          <a:p>
            <a:pPr algn="l" rtl="0"/>
            <a:r>
              <a:rPr lang="ja" sz="4000" b="0" i="0" u="none" baseline="0"/>
              <a:t>最後に、</a:t>
            </a:r>
            <a:r>
              <a:rPr lang="ja" sz="4000" b="0" i="1" u="none" baseline="0"/>
              <a:t>フ</a:t>
            </a:r>
            <a:r>
              <a:rPr lang="ja" sz="4000" b="0" i="0" u="none" baseline="0"/>
              <a:t>ァンドレイジングやお金についての話に対して否定的な見方を示されると、寄付をお願いしにくくなることもあるかと思います。単なる取引として寄付をお願いするのではなく、「共に意義のある変化を創造しませんか」とお誘いする形でお願いするようにしましょう。また、私たちは、「昨年寄付してくれたから今年は断られるに決まっている」とか「別の非営利団体に寄付したと言っていたな」というように、寄付者に尋ねる前にその意向を勝手に判断してしまうことがあります。</a:t>
            </a:r>
            <a:endParaRPr lang="ja" sz="4000">
              <a:ea typeface="Calibri"/>
              <a:cs typeface="Calibri"/>
            </a:endParaRPr>
          </a:p>
          <a:p>
            <a:endParaRPr lang="ja" sz="4000"/>
          </a:p>
          <a:p>
            <a:pPr algn="l" rtl="0"/>
            <a:r>
              <a:rPr lang="ja" sz="4000" b="0" i="0" u="none" baseline="0"/>
              <a:t>こういったハードルがあることを認識することで、自信と目的意識を持ってファンドレイジングに関する考え方やアプローチを変えることができます。</a:t>
            </a:r>
            <a:endParaRPr lang="ja" sz="4000">
              <a:ea typeface="Calibri"/>
              <a:cs typeface="Calibri"/>
            </a:endParaRPr>
          </a:p>
          <a:p>
            <a:pPr algn="l" rtl="0" fontAlgn="base"/>
            <a:endParaRPr lang="ja"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4</a:t>
            </a:fld>
            <a:endParaRPr lang="ja"/>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r>
              <a:rPr lang="ja" b="0" i="0" u="none" baseline="0"/>
              <a:t>「寄付のお願い」に対する見方を変えることで、結果が180度変わることがあります。ただ何かをしてもらおうとお願いしているのではなく、当団体のミッションに参加して意義のある変化をもたらす活動の一端を担う機会を相手に提示しているのだと考えてみましょう。</a:t>
            </a:r>
          </a:p>
          <a:p>
            <a:endParaRPr lang="ja"/>
          </a:p>
          <a:p>
            <a:pPr algn="l" rtl="0"/>
            <a:r>
              <a:rPr lang="ja" b="0" i="0" u="none" baseline="0"/>
              <a:t>寄付者が変化の一端を担いたいと考えていることを忘れないようにしてください。人が支援の手を差し伸べるのは、自分だけでは実現できない目標があることを信じているからです。支援を通じて当団体のプログラムに直接貢献できるのだということを寄付者に伝えるのが、皆さんの役目です。 </a:t>
            </a:r>
          </a:p>
          <a:p>
            <a:endParaRPr lang="ja"/>
          </a:p>
          <a:p>
            <a:pPr algn="l" rtl="0"/>
            <a:r>
              <a:rPr lang="ja" b="0" i="0" u="none" baseline="0"/>
              <a:t>また、寄付者の価値観や熱意に沿った「寄付のお願い」をすることも重要となります。寄付者候補が最も重要視していることが何か、時間をかけて理解を深め、その価値観を反映するようなお願いの仕方を考えてみましょう。こうすることで、「寄付のお願い」が個人的かつ意義のあるものに感じられます。</a:t>
            </a:r>
          </a:p>
          <a:p>
            <a:endParaRPr lang="ja"/>
          </a:p>
          <a:p>
            <a:pPr algn="l" rtl="0"/>
            <a:r>
              <a:rPr lang="ja" b="0" i="0" u="none" baseline="0"/>
              <a:t>最後に、寄付者候補がどのような形での支援を希望しているかを勝手に判断しないようにしましょう。お相手がどのような形で支援に関わりたいと感じているのかを尋ねるようにしてください。寄付、ボランティア、あるいはパートナーシップなど、支援の選択肢を提示することで、お相手にとってしっくりくる方法での支援が可能だと実感してもらうことができます。</a:t>
            </a: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pPr algn="l" rtl="0"/>
            <a:fld id="{F71108A7-A47F-CD43-94C8-4F2460747BCD}" type="slidenum">
              <a:rPr/>
              <a:t>5</a:t>
            </a:fld>
            <a:endParaRPr lang="ja"/>
          </a:p>
        </p:txBody>
      </p:sp>
    </p:spTree>
    <p:extLst>
      <p:ext uri="{BB962C8B-B14F-4D97-AF65-F5344CB8AC3E}">
        <p14:creationId xmlns:p14="http://schemas.microsoft.com/office/powerpoint/2010/main" val="64978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寄付のお願いをするときには、自信を持つことが非常に重要となります。準備万端かつ自信を持ってお願いするための戦略をいくつか見ていきましょう。</a:t>
            </a:r>
          </a:p>
          <a:p>
            <a:endParaRPr lang="ja"/>
          </a:p>
          <a:p>
            <a:pPr algn="l" rtl="0"/>
            <a:r>
              <a:rPr lang="ja" b="0" i="0" u="none" baseline="0"/>
              <a:t>まずはじめに、ご自身が「なぜ」この活動に携わっているのかを明確にしましょう。当団体のミッションや影響に熱意を感じる理由について、時間をとって考えてみてください。ご自身が活動に取り組む目的が明らかになれば、説得力のあるメッセージを伝えやすくなります。ご自身が入会した理由や、現在も会員として活動している理由など、SIAに関して伝えたいストーリーを考えておきましょう。 </a:t>
            </a:r>
          </a:p>
          <a:p>
            <a:endParaRPr lang="ja"/>
          </a:p>
          <a:p>
            <a:pPr algn="l" rtl="0"/>
            <a:r>
              <a:rPr lang="ja" b="0" i="0" u="none" baseline="0"/>
              <a:t>次に、仲間と一緒に、寄付をお願いする練習をしましょう。伝えたい内容をリハーサルで練習することで、アプローチに磨きをかけ、緊張を和らげることができます。仲間から貴重なフィードバックをもらうことで、よりリラックスしてお願いできるようになります。</a:t>
            </a:r>
          </a:p>
          <a:p>
            <a:endParaRPr lang="ja"/>
          </a:p>
          <a:p>
            <a:pPr algn="l" rtl="0"/>
            <a:r>
              <a:rPr lang="ja" b="0" i="0" u="none" baseline="0"/>
              <a:t>最後に、誠実かつ熱意を持って、寄付をお願いしましょう。人は、誠実な人のお願いには応えたくなるものです。心を込めた話し方でSIAのミッションへの熱い想いを伝えることで、入会や支援への意欲を高めることができます。</a:t>
            </a:r>
          </a:p>
          <a:p>
            <a:endParaRPr lang="ja"/>
          </a:p>
          <a:p>
            <a:pPr algn="l" rtl="0"/>
            <a:r>
              <a:rPr lang="ja" b="0" i="0" u="none" baseline="0"/>
              <a:t>自信を持って寄付をお願いするために、必ずしも完璧である必要はないことを覚えておいてください。しっかりと準備し、ご自身が実現したい変化について正直に情熱を持って伝えることが大事です。</a:t>
            </a:r>
          </a:p>
          <a:p>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6</a:t>
            </a:fld>
            <a:endParaRPr lang="ja"/>
          </a:p>
        </p:txBody>
      </p:sp>
    </p:spTree>
    <p:extLst>
      <p:ext uri="{BB962C8B-B14F-4D97-AF65-F5344CB8AC3E}">
        <p14:creationId xmlns:p14="http://schemas.microsoft.com/office/powerpoint/2010/main" val="149993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寄付のお願いをより効果的なものにするためにも、適切なツールを活用することが重要となります。これらの戦略は、寄付者とつながり、当団体のミッションを支援する意欲を高めるのに役立ちます。</a:t>
            </a:r>
          </a:p>
          <a:p>
            <a:endParaRPr lang="ja" i="0"/>
          </a:p>
          <a:p>
            <a:pPr algn="l" rtl="0"/>
            <a:r>
              <a:rPr lang="ja" b="0" i="0" u="none" baseline="0"/>
              <a:t>一つ目の戦略は「ストーリーテリング」です。「夢を拓く」やワークショップ、「夢を生きる」賞の受賞者、またはSIAでの思い出深い体験に関し、説得力のあるストーリーを共有しましょう。ストーリーを通じて人は感情的なつながりを感じるため、支援が実際にもたらしている影響や、当団体のミッションに参加する意義を寄付者に伝えることができます。</a:t>
            </a:r>
          </a:p>
          <a:p>
            <a:endParaRPr lang="ja" i="0"/>
          </a:p>
          <a:p>
            <a:pPr algn="l" rtl="0"/>
            <a:r>
              <a:rPr lang="ja" b="0" i="0" u="none" baseline="0"/>
              <a:t>二つ目の戦略は「ネットワーキング」です。コミュニティにおける関係性を対面またはオンラインで築くことが、リーチの拡大に役立ちます。ネットワーキングは、あなたと同じ志を持つ人々、支援に関わりたいと考えている人々とつながる機会を創出します。既存のネットワークを活用することも、クラブによる活動の認知度を高めるための優れた手段の一つです。 </a:t>
            </a:r>
          </a:p>
          <a:p>
            <a:endParaRPr lang="ja" i="0"/>
          </a:p>
          <a:p>
            <a:pPr algn="l" rtl="0"/>
            <a:r>
              <a:rPr lang="ja" b="0" i="0" u="none" baseline="0"/>
              <a:t>また、透明性も重要です。寄付が何に使われていて、どのようにプログラムの直接的な支援となっているのかを明確にしてください。寄付により具体的にどのような結果がもたらされたのかを寄付者が把握できれば、取り組みへの関わりと寄付を継続してもらえる可能性が高くなります。</a:t>
            </a:r>
          </a:p>
          <a:p>
            <a:endParaRPr lang="ja" i="0"/>
          </a:p>
          <a:p>
            <a:pPr algn="l" rtl="0"/>
            <a:r>
              <a:rPr lang="ja" b="0" i="0" u="none" baseline="0"/>
              <a:t>SIAのリソースも、忘れずにご活用ください。テンプレートからファンドレイジングツールキットまで、ソロプチミストでは皆さんの取り組みを支援する資料をたくさんご用意しています。いずれの資料も、より簡単かつ効果的にファンドレイジングを行っていただけるようデザインされています。</a:t>
            </a:r>
          </a:p>
          <a:p>
            <a:pPr algn="l" rtl="0">
              <a:spcBef>
                <a:spcPts val="0"/>
              </a:spcBef>
              <a:spcAft>
                <a:spcPts val="0"/>
              </a:spcAft>
            </a:pPr>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7</a:t>
            </a:fld>
            <a:endParaRPr lang="ja"/>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寄付者に感謝を伝えることは、ファンドレイジングに欠かせないプロセスの一つです。これにより、感謝の気持ちを伝え、より強固な関係を築くことができます。また、継続的な支援にもつながります。寄付者の寛大な寄付に対して感謝の気持ちを伝える効果的な方法をいくつかご紹介します。</a:t>
            </a:r>
          </a:p>
          <a:p>
            <a:endParaRPr lang="ja" i="0"/>
          </a:p>
          <a:p>
            <a:pPr algn="l" rtl="0"/>
            <a:r>
              <a:rPr lang="ja" b="0" i="0" u="none" baseline="0"/>
              <a:t>クラブのソーシャルメディアのページを、感謝を伝える場として活用しましょう。InstagramやFacebook、LinkedInなどのページ上で寄付者に対して公に感謝を伝えることにより、感謝の気持ちを伝えられるだけでなく、寄付者からの支援について知ってもらい、さらに多くの人々に寄付を促すきっかけにもなります。寄付者が企業である場合は、投稿のリーチを拡大するため必ずその企業をタグ付けしましょう。 </a:t>
            </a:r>
          </a:p>
          <a:p>
            <a:endParaRPr lang="ja" i="0"/>
          </a:p>
          <a:p>
            <a:pPr algn="l" rtl="0"/>
            <a:r>
              <a:rPr lang="ja" b="0" i="0" u="none" baseline="0"/>
              <a:t>感謝を効果的に伝えるもう一つの方法が、ニュースレターでの紹介です。クラブのニュースレターに寄付者の名前や寄付の内容について掲載することで、その支援がどのような変化につながっているかを紹介し、寛大な支援への感謝の気持ちを伝えることができます。ニュースレターで紹介する前に、必ず寄付者をメーリングリストに追加しておきましょう。これにより、クラブを支援する新たな機会に関する情報を引き続き寄付者に共有することができます。 </a:t>
            </a:r>
          </a:p>
          <a:p>
            <a:endParaRPr lang="ja" i="0"/>
          </a:p>
          <a:p>
            <a:pPr algn="l" rtl="0"/>
            <a:r>
              <a:rPr lang="ja" b="0" i="0" u="none" baseline="0"/>
              <a:t>個人に向けた感謝のメッセージを書くことには、非常に意義があります。一人ひとりの寄付者に向けて心からの感謝のメッセージを時間をかけて作成することにより、当団体がいかにその支援に感謝しているかを伝えることができます。</a:t>
            </a:r>
          </a:p>
          <a:p>
            <a:endParaRPr lang="ja" i="0"/>
          </a:p>
          <a:p>
            <a:pPr algn="l" rtl="0"/>
            <a:r>
              <a:rPr lang="ja" b="0" i="0" u="none" baseline="0"/>
              <a:t>最後に、ストーリーを通じ、寄付のもたらす影響をしっかりと伝えましょう。女性と女児の生活向上に、寄付による支援がいかに役立っているかを示す具体的な例を共有してください。支援がもたらした直接的な成果を共有することで、寄付がいかに重要であるかを実感してもらうことができます。</a:t>
            </a:r>
          </a:p>
          <a:p>
            <a:endParaRPr lang="ja" i="0"/>
          </a:p>
          <a:p>
            <a:pPr algn="l" rtl="0"/>
            <a:r>
              <a:rPr lang="ja" b="0" i="0" u="none" baseline="0"/>
              <a:t>これらの方法を取り入れることで、ただ寄付者に感謝を伝えるだけでなく、深いつながりを築き、当団体のミッションに継続的に関わってもらうきっかけを作ることができます。</a:t>
            </a:r>
          </a:p>
          <a:p>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8</a:t>
            </a:fld>
            <a:endParaRPr lang="ja"/>
          </a:p>
        </p:txBody>
      </p:sp>
    </p:spTree>
    <p:extLst>
      <p:ext uri="{BB962C8B-B14F-4D97-AF65-F5344CB8AC3E}">
        <p14:creationId xmlns:p14="http://schemas.microsoft.com/office/powerpoint/2010/main" val="82848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sz="2800" b="0" i="0" u="none" baseline="0"/>
              <a:t>最後に、自信と目的意識を持ってファンドレイジングに取り組むために覚えておくべき重要なポイントをおさらいしましょう。</a:t>
            </a:r>
          </a:p>
          <a:p>
            <a:endParaRPr lang="ja" sz="2800" i="0"/>
          </a:p>
          <a:p>
            <a:pPr algn="l" rtl="0"/>
            <a:r>
              <a:rPr lang="ja" sz="2800" b="0" i="0" u="none" baseline="0"/>
              <a:t>第一に、皆さんには大きな影響力があります。友達や家族、仲間のネットワークやコミュニティのつながりは、素晴らしいリソースとなります。こういったつながりを通じてソロプチミストのミッションを共有し、クラブの取り組みを支援してもらいましょう。</a:t>
            </a:r>
            <a:endParaRPr lang="ja" sz="2800" i="0">
              <a:ea typeface="Calibri"/>
              <a:cs typeface="Calibri"/>
            </a:endParaRPr>
          </a:p>
          <a:p>
            <a:endParaRPr lang="ja" sz="2800" i="0"/>
          </a:p>
          <a:p>
            <a:pPr algn="l" rtl="0"/>
            <a:r>
              <a:rPr lang="ja" sz="2800" b="0" i="0" u="none" baseline="0"/>
              <a:t>第二に、人は本質的に人助けをしたいと考えています。ポジティブな変化を起こしたいけれど、誰にも頼まれていないから実行できていないという人は少なくありません。皆さんが一歩を踏み出して寄付のお願いをすることで、人々の寛大な気持ちを意義のある社会活動につなげる機会を提案することができます。寄付を承諾してもらったり断られたりした経験をしているということは、みなさんがファンドレイジングを成功させるために努力している証拠です。</a:t>
            </a:r>
            <a:endParaRPr lang="ja" sz="2800">
              <a:ea typeface="Calibri" panose="020F0502020204030204"/>
              <a:cs typeface="Calibri" panose="020F0502020204030204"/>
            </a:endParaRPr>
          </a:p>
          <a:p>
            <a:endParaRPr lang="ja" sz="2800"/>
          </a:p>
          <a:p>
            <a:pPr algn="l" rtl="0"/>
            <a:r>
              <a:rPr lang="ja" sz="2800" b="0" i="0" u="none" baseline="0"/>
              <a:t>最後に、「寄付のお願い」のハードルを克服することは、大きな影響につながります。自分にとって安心な場所から一歩を踏み出して寄付のお願いをする度に、皆さんは当団体のプログラムを強化し、支援の輪を拡大し、世界中の女性と女児に永続的な変化をもたらす力となります。</a:t>
            </a:r>
            <a:endParaRPr lang="ja">
              <a:ea typeface="Calibri"/>
              <a:cs typeface="Calibri"/>
            </a:endParaRPr>
          </a:p>
          <a:p>
            <a:endParaRPr lang="ja" sz="2800" i="0"/>
          </a:p>
          <a:p>
            <a:pPr algn="l" rtl="0"/>
            <a:r>
              <a:rPr lang="ja" sz="2800" b="0" i="0" u="none" baseline="0"/>
              <a:t>皆さんの努力には意味があることを忘れないでください。皆さん一人ひとりのおかげで、私たちが集団としてもたらす影響が広がっていくのです。</a:t>
            </a:r>
            <a:endParaRPr lang="ja" sz="2800" i="0">
              <a:ea typeface="Calibri"/>
              <a:cs typeface="Calibri"/>
            </a:endParaRPr>
          </a:p>
          <a:p>
            <a:pPr algn="l" rtl="0"/>
            <a:br>
              <a:rPr lang="ja">
                <a:cs typeface="+mn-lt"/>
              </a:rPr>
            </a:br>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9</a:t>
            </a:fld>
            <a:endParaRPr lang="ja"/>
          </a:p>
        </p:txBody>
      </p:sp>
    </p:spTree>
    <p:extLst>
      <p:ext uri="{BB962C8B-B14F-4D97-AF65-F5344CB8AC3E}">
        <p14:creationId xmlns:p14="http://schemas.microsoft.com/office/powerpoint/2010/main" val="23647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ja" b="0" i="0" u="none" baseline="0"/>
              <a:t>自信をつけ、「寄付のお願い」のハードルを克服するのに役立つリソースを多数ご用意しています。SIAの資料から仲間の会員からのアドバイスまで、ファンドレイジングの取り組みを成功させるために必要なあらゆるリソースをご活用ください。</a:t>
            </a:r>
          </a:p>
          <a:p>
            <a:endParaRPr lang="ja"/>
          </a:p>
          <a:p>
            <a:pPr algn="l" rtl="0"/>
            <a:r>
              <a:rPr lang="ja" b="0" i="0" u="none" baseline="0"/>
              <a:t>ここに記載されたウェブサイトとリソースには、アイデアの収集や取り組みを成功させるのに役立つおすすめのツールが紹介されています。</a:t>
            </a:r>
            <a:endParaRPr lang="ja">
              <a:ea typeface="Calibri"/>
              <a:cs typeface="Calibri"/>
            </a:endParaRPr>
          </a:p>
          <a:p>
            <a:endParaRPr lang="ja"/>
          </a:p>
          <a:p>
            <a:pPr algn="l" rtl="0"/>
            <a:r>
              <a:rPr lang="ja" b="0" i="0" u="none" baseline="0"/>
              <a:t>ご不明点がありましたら、私、またはSIA資金調達チームのスタッフまでお気軽にお問い合わせください。必要なご案内とサポートをいたします。</a:t>
            </a:r>
            <a:endParaRPr lang="ja">
              <a:ea typeface="Calibri"/>
              <a:cs typeface="Calibri"/>
            </a:endParaRPr>
          </a:p>
          <a:p>
            <a:endParaRPr lang="ja"/>
          </a:p>
          <a:p>
            <a:pPr algn="l" rtl="0"/>
            <a:r>
              <a:rPr lang="ja" b="0" i="0" u="none" baseline="0"/>
              <a:t>当社のミッションにご尽力いただきありがとうございます。</a:t>
            </a:r>
            <a:endParaRPr lang="ja">
              <a:ea typeface="Calibri"/>
              <a:cs typeface="Calibri"/>
            </a:endParaRPr>
          </a:p>
          <a:p>
            <a:endParaRPr lang="ja"/>
          </a:p>
          <a:p>
            <a:pPr algn="l" rtl="0"/>
            <a:r>
              <a:rPr lang="ja" b="0" i="0" u="none" baseline="0"/>
              <a:t>{時間があれば参加者に質問してみてください。「ファンドレイジングの成功体験や、自信をつけるために実践している戦略をシェアしてくださる方はいらっしゃいますか？}"</a:t>
            </a:r>
            <a:endParaRPr lang="ja">
              <a:ea typeface="Calibri"/>
              <a:cs typeface="Calibri"/>
            </a:endParaRPr>
          </a:p>
          <a:p>
            <a:endParaRPr lang="ja"/>
          </a:p>
        </p:txBody>
      </p:sp>
      <p:sp>
        <p:nvSpPr>
          <p:cNvPr id="4" name="Slide Number Placeholder 3"/>
          <p:cNvSpPr>
            <a:spLocks noGrp="1"/>
          </p:cNvSpPr>
          <p:nvPr>
            <p:ph type="sldNum" sz="quarter" idx="5"/>
          </p:nvPr>
        </p:nvSpPr>
        <p:spPr/>
        <p:txBody>
          <a:bodyPr/>
          <a:lstStyle/>
          <a:p>
            <a:pPr algn="l" rtl="0"/>
            <a:fld id="{F71108A7-A47F-CD43-94C8-4F2460747BCD}" type="slidenum">
              <a:rPr/>
              <a:t>10</a:t>
            </a:fld>
            <a:endParaRPr lang="ja"/>
          </a:p>
        </p:txBody>
      </p:sp>
    </p:spTree>
    <p:extLst>
      <p:ext uri="{BB962C8B-B14F-4D97-AF65-F5344CB8AC3E}">
        <p14:creationId xmlns:p14="http://schemas.microsoft.com/office/powerpoint/2010/main" val="51594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s://neonone.com/resources/blog/how-to-ask-for-donations/" TargetMode="External"/><Relationship Id="rId13" Type="http://schemas.openxmlformats.org/officeDocument/2006/relationships/image" Target="../media/image22.jpeg"/><Relationship Id="rId3" Type="http://schemas.openxmlformats.org/officeDocument/2006/relationships/image" Target="../media/image1.png"/><Relationship Id="rId7" Type="http://schemas.openxmlformats.org/officeDocument/2006/relationships/image" Target="../media/image10.sv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www.soroptimist.org/for-clubs-and-members/donate/fund-development-team.html" TargetMode="External"/><Relationship Id="rId5" Type="http://schemas.openxmlformats.org/officeDocument/2006/relationships/image" Target="../media/image5.png"/><Relationship Id="rId10" Type="http://schemas.openxmlformats.org/officeDocument/2006/relationships/hyperlink" Target="https://www.youtube.com/watch?v=GsvSWkEHNDk" TargetMode="External"/><Relationship Id="rId4" Type="http://schemas.openxmlformats.org/officeDocument/2006/relationships/image" Target="../media/image2.svg"/><Relationship Id="rId9" Type="http://schemas.openxmlformats.org/officeDocument/2006/relationships/hyperlink" Target="https://101fundraising.org/2014/09/friends-money-building-confidence-make-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ja"/>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1" y="1285708"/>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ja"/>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ja"/>
          </a:p>
        </p:txBody>
      </p:sp>
      <p:sp>
        <p:nvSpPr>
          <p:cNvPr id="14" name="TextBox 14"/>
          <p:cNvSpPr txBox="1"/>
          <p:nvPr/>
        </p:nvSpPr>
        <p:spPr>
          <a:xfrm>
            <a:off x="2723771" y="8174499"/>
            <a:ext cx="8609976" cy="1256754"/>
          </a:xfrm>
          <a:prstGeom prst="rect">
            <a:avLst/>
          </a:prstGeom>
        </p:spPr>
        <p:txBody>
          <a:bodyPr wrap="square" lIns="0" tIns="0" rIns="0" bIns="0" rtlCol="0" anchor="t">
            <a:spAutoFit/>
          </a:bodyPr>
          <a:lstStyle/>
          <a:p>
            <a:pPr algn="l" rtl="0">
              <a:lnSpc>
                <a:spcPts val="4937"/>
              </a:lnSpc>
            </a:pPr>
            <a:r>
              <a:rPr lang="ja" sz="3600" u="none" baseline="0" dirty="0">
                <a:solidFill>
                  <a:schemeClr val="tx2"/>
                </a:solidFill>
                <a:latin typeface="Noto Sans CJK JP Regular" panose="020B0500000000000000" pitchFamily="34" charset="-128"/>
                <a:ea typeface="Noto Sans CJK JP Regular" panose="020B0500000000000000" pitchFamily="34" charset="-128"/>
                <a:cs typeface="Effra 2"/>
              </a:rPr>
              <a:t>2025年度（地域名）地域カンファレンス</a:t>
            </a:r>
          </a:p>
          <a:p>
            <a:pPr algn="l" rtl="0">
              <a:lnSpc>
                <a:spcPts val="4937"/>
              </a:lnSpc>
            </a:pPr>
            <a:endParaRPr lang="ja" sz="4114" spc="41" dirty="0">
              <a:solidFill>
                <a:srgbClr val="253572"/>
              </a:solidFill>
              <a:latin typeface="Noto Sans CJK JP Regular" panose="020B0500000000000000" pitchFamily="34" charset="-128"/>
            </a:endParaRPr>
          </a:p>
        </p:txBody>
      </p:sp>
      <p:sp>
        <p:nvSpPr>
          <p:cNvPr id="16" name="TextBox 16"/>
          <p:cNvSpPr txBox="1"/>
          <p:nvPr/>
        </p:nvSpPr>
        <p:spPr>
          <a:xfrm>
            <a:off x="2723771" y="8835143"/>
            <a:ext cx="6899312" cy="270652"/>
          </a:xfrm>
          <a:prstGeom prst="rect">
            <a:avLst/>
          </a:prstGeom>
        </p:spPr>
        <p:txBody>
          <a:bodyPr lIns="0" tIns="0" rIns="0" bIns="0" rtlCol="0" anchor="t">
            <a:spAutoFit/>
          </a:bodyPr>
          <a:lstStyle/>
          <a:p>
            <a:pPr algn="l" rtl="0">
              <a:lnSpc>
                <a:spcPts val="2160"/>
              </a:lnSpc>
              <a:spcBef>
                <a:spcPct val="0"/>
              </a:spcBef>
            </a:pPr>
            <a:r>
              <a:rPr lang="ja" sz="1800" b="1" u="none" spc="179" baseline="0" dirty="0">
                <a:solidFill>
                  <a:srgbClr val="E68574"/>
                </a:solidFill>
                <a:latin typeface="Noto Sans CJK JP Bold" panose="020B0500000000000000" pitchFamily="34" charset="-128"/>
                <a:ea typeface="Noto Sans CJK JP Bold" panose="020B0500000000000000" pitchFamily="34" charset="-128"/>
                <a:cs typeface="Effra 1"/>
              </a:rPr>
              <a:t>講演者名、</a:t>
            </a:r>
            <a:r>
              <a:rPr lang="ja" b="1" u="none" spc="179" baseline="0" dirty="0">
                <a:solidFill>
                  <a:srgbClr val="E68574"/>
                </a:solidFill>
                <a:latin typeface="Noto Sans CJK JP Bold" panose="020B0500000000000000" pitchFamily="34" charset="-128"/>
                <a:ea typeface="Noto Sans CJK JP Bold" panose="020B0500000000000000" pitchFamily="34" charset="-128"/>
                <a:cs typeface="Effra 1"/>
              </a:rPr>
              <a:t>リジョン資金調達委員長</a:t>
            </a:r>
            <a:endParaRPr lang="ja" sz="1800" b="1" spc="179" dirty="0">
              <a:solidFill>
                <a:srgbClr val="E68574"/>
              </a:solidFill>
              <a:latin typeface="Noto Sans CJK JP Bold" panose="020B0500000000000000" pitchFamily="34" charset="-128"/>
            </a:endParaRPr>
          </a:p>
        </p:txBody>
      </p:sp>
      <p:sp>
        <p:nvSpPr>
          <p:cNvPr id="8" name="TextBox 11">
            <a:extLst>
              <a:ext uri="{FF2B5EF4-FFF2-40B4-BE49-F238E27FC236}">
                <a16:creationId xmlns:a16="http://schemas.microsoft.com/office/drawing/2014/main" id="{1AF7C508-05C0-2630-D450-B66E5DF43882}"/>
              </a:ext>
            </a:extLst>
          </p:cNvPr>
          <p:cNvSpPr txBox="1"/>
          <p:nvPr/>
        </p:nvSpPr>
        <p:spPr>
          <a:xfrm>
            <a:off x="699865" y="3798933"/>
            <a:ext cx="10491311" cy="2832570"/>
          </a:xfrm>
          <a:prstGeom prst="rect">
            <a:avLst/>
          </a:prstGeom>
        </p:spPr>
        <p:txBody>
          <a:bodyPr wrap="square" lIns="0" tIns="0" rIns="0" bIns="0" rtlCol="0" anchor="t">
            <a:spAutoFit/>
          </a:bodyP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7898"/>
              </a:lnSpc>
            </a:pPr>
            <a:r>
              <a:rPr lang="ja" sz="6950" b="1" u="none" baseline="0" dirty="0">
                <a:solidFill>
                  <a:srgbClr val="253572"/>
                </a:solidFill>
                <a:latin typeface="Noto Sans CJK JP Bold" panose="020B0500000000000000" pitchFamily="34" charset="-128"/>
                <a:ea typeface="Noto Sans CJK JP Bold" panose="020B0500000000000000" pitchFamily="34" charset="-128"/>
                <a:cs typeface="Effra 1"/>
                <a:sym typeface="Effra 1"/>
              </a:rPr>
              <a:t>寄付をお願いする</a:t>
            </a:r>
            <a:br>
              <a:rPr lang="en-US" altLang="ja" sz="6950" b="1" u="none" baseline="0" dirty="0">
                <a:solidFill>
                  <a:srgbClr val="253572"/>
                </a:solidFill>
                <a:latin typeface="Noto Sans CJK JP Bold" panose="020B0500000000000000" pitchFamily="34" charset="-128"/>
                <a:ea typeface="Noto Sans CJK JP Bold" panose="020B0500000000000000" pitchFamily="34" charset="-128"/>
                <a:cs typeface="Effra 1"/>
                <a:sym typeface="Effra 1"/>
              </a:rPr>
            </a:br>
            <a:r>
              <a:rPr lang="ja" sz="6950" b="1" u="none" baseline="0" dirty="0">
                <a:solidFill>
                  <a:srgbClr val="253572"/>
                </a:solidFill>
                <a:latin typeface="Noto Sans CJK JP Bold" panose="020B0500000000000000" pitchFamily="34" charset="-128"/>
                <a:ea typeface="Noto Sans CJK JP Bold" panose="020B0500000000000000" pitchFamily="34" charset="-128"/>
                <a:cs typeface="Effra 1"/>
                <a:sym typeface="Effra 1"/>
              </a:rPr>
              <a:t>恐怖心に打ち勝つ</a:t>
            </a:r>
          </a:p>
          <a:p>
            <a:pPr algn="l" rtl="0">
              <a:lnSpc>
                <a:spcPts val="6998"/>
              </a:lnSpc>
            </a:pPr>
            <a:r>
              <a:rPr lang="ja" sz="4000" b="1" i="1" u="none" baseline="0" dirty="0">
                <a:solidFill>
                  <a:srgbClr val="253572"/>
                </a:solidFill>
                <a:latin typeface="Noto Sans CJK JP Bold" panose="020B0500000000000000" pitchFamily="34" charset="-128"/>
                <a:ea typeface="Noto Sans CJK JP Bold" panose="020B0500000000000000" pitchFamily="34" charset="-128"/>
                <a:cs typeface="Effra 1"/>
              </a:rPr>
              <a:t>ファンドレイジングにおける自信を培う</a:t>
            </a:r>
          </a:p>
        </p:txBody>
      </p:sp>
      <p:pic>
        <p:nvPicPr>
          <p:cNvPr id="9" name="Picture 8" descr="恐怖心に打ち勝つ">
            <a:extLst>
              <a:ext uri="{FF2B5EF4-FFF2-40B4-BE49-F238E27FC236}">
                <a16:creationId xmlns:a16="http://schemas.microsoft.com/office/drawing/2014/main" id="{4BB32CCE-6EB3-C234-0FF6-C13524E6F1D8}"/>
              </a:ext>
            </a:extLst>
          </p:cNvPr>
          <p:cNvPicPr>
            <a:picLocks noChangeAspect="1"/>
          </p:cNvPicPr>
          <p:nvPr/>
        </p:nvPicPr>
        <p:blipFill>
          <a:blip r:embed="rId6"/>
          <a:stretch>
            <a:fillRect/>
          </a:stretch>
        </p:blipFill>
        <p:spPr>
          <a:xfrm>
            <a:off x="10162443" y="4945673"/>
            <a:ext cx="6667500" cy="3048000"/>
          </a:xfrm>
          <a:prstGeom prst="rect">
            <a:avLst/>
          </a:prstGeom>
        </p:spPr>
      </p:pic>
      <p:sp>
        <p:nvSpPr>
          <p:cNvPr id="10" name="TextBox 13">
            <a:extLst>
              <a:ext uri="{FF2B5EF4-FFF2-40B4-BE49-F238E27FC236}">
                <a16:creationId xmlns:a16="http://schemas.microsoft.com/office/drawing/2014/main" id="{79A2EECB-F004-7B03-DDE3-0A360CF7EB66}"/>
              </a:ext>
            </a:extLst>
          </p:cNvPr>
          <p:cNvSpPr txBox="1"/>
          <p:nvPr/>
        </p:nvSpPr>
        <p:spPr>
          <a:xfrm rot="5400000">
            <a:off x="14209393" y="6261056"/>
            <a:ext cx="6539703" cy="449675"/>
          </a:xfrm>
          <a:prstGeom prst="rect">
            <a:avLst/>
          </a:prstGeom>
        </p:spPr>
        <p:txBody>
          <a:bodyPr lIns="0" tIns="0" rIns="0" bIns="0" rtlCol="0" anchor="t">
            <a:spAutoFit/>
          </a:bodyPr>
          <a:lstStyle>
            <a:defPPr>
              <a:defRPr lang="j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lnSpc>
                <a:spcPts val="1763"/>
              </a:lnSpc>
            </a:pPr>
            <a:r>
              <a:rPr lang="ja" sz="1469" b="1" u="none" spc="146" baseline="0" dirty="0">
                <a:solidFill>
                  <a:srgbClr val="F5EFEB"/>
                </a:solidFill>
                <a:latin typeface="Noto Sans CJK JP Bold" panose="020B0500000000000000" pitchFamily="34" charset="-128"/>
                <a:ea typeface="Noto Sans CJK JP Bold" panose="020B0500000000000000" pitchFamily="34" charset="-128"/>
                <a:cs typeface="Effra 1"/>
                <a:sym typeface="Effra 1"/>
              </a:rPr>
              <a:t>国際ソロプチミストアメリカ</a:t>
            </a:r>
          </a:p>
          <a:p>
            <a:pPr marL="0" lvl="0" indent="0" algn="r" rtl="0">
              <a:lnSpc>
                <a:spcPts val="1763"/>
              </a:lnSpc>
              <a:spcBef>
                <a:spcPct val="0"/>
              </a:spcBef>
            </a:pPr>
            <a:endParaRPr lang="ja" sz="1469" b="1" spc="146" dirty="0">
              <a:solidFill>
                <a:srgbClr val="F5EFEB"/>
              </a:solidFill>
              <a:latin typeface="Noto Sans CJK JP Bold" panose="020B0500000000000000" pitchFamily="34" charset="-128"/>
              <a:ea typeface="Noto Sans CJK JP Bold" panose="020B0500000000000000" pitchFamily="34" charset="-128"/>
              <a:cs typeface="Effra 1"/>
              <a:sym typeface="Effra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9498842"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ja"/>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rtl="0">
                <a:lnSpc>
                  <a:spcPts val="2100"/>
                </a:lnSpc>
              </a:pPr>
              <a:endParaRPr/>
            </a:p>
          </p:txBody>
        </p:sp>
      </p:gr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p>
        </p:txBody>
      </p:sp>
      <p:sp>
        <p:nvSpPr>
          <p:cNvPr id="9" name="TextBox 9"/>
          <p:cNvSpPr txBox="1"/>
          <p:nvPr/>
        </p:nvSpPr>
        <p:spPr>
          <a:xfrm>
            <a:off x="621638" y="4746628"/>
            <a:ext cx="8522362" cy="804131"/>
          </a:xfrm>
          <a:prstGeom prst="rect">
            <a:avLst/>
          </a:prstGeom>
        </p:spPr>
        <p:txBody>
          <a:bodyPr wrap="square" lIns="0" tIns="0" rIns="0" bIns="0" rtlCol="0" anchor="t">
            <a:spAutoFit/>
          </a:bodyPr>
          <a:lstStyle/>
          <a:p>
            <a:pPr marL="0" lvl="0" indent="0" algn="l" rtl="0">
              <a:lnSpc>
                <a:spcPts val="6694"/>
              </a:lnSpc>
            </a:pPr>
            <a:r>
              <a:rPr lang="ja" sz="4800" b="1" u="none" baseline="0" dirty="0">
                <a:solidFill>
                  <a:srgbClr val="253572"/>
                </a:solidFill>
                <a:latin typeface="Noto Sans CJK JP Bold" panose="020B0500000000000000" pitchFamily="34" charset="-128"/>
                <a:ea typeface="Noto Sans CJK JP Bold" panose="020B0500000000000000" pitchFamily="34" charset="-128"/>
                <a:cs typeface="Effra 1"/>
              </a:rPr>
              <a:t>プレゼンテーションの目標</a:t>
            </a:r>
          </a:p>
        </p:txBody>
      </p:sp>
      <p:grpSp>
        <p:nvGrpSpPr>
          <p:cNvPr id="11" name="Group 11"/>
          <p:cNvGrpSpPr/>
          <p:nvPr/>
        </p:nvGrpSpPr>
        <p:grpSpPr>
          <a:xfrm>
            <a:off x="518615" y="5781421"/>
            <a:ext cx="8830101" cy="2664897"/>
            <a:chOff x="0" y="-76200"/>
            <a:chExt cx="10360471" cy="3553196"/>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3" name="TextBox 13"/>
            <p:cNvSpPr txBox="1"/>
            <p:nvPr/>
          </p:nvSpPr>
          <p:spPr>
            <a:xfrm>
              <a:off x="530657" y="-76200"/>
              <a:ext cx="9829814" cy="3553196"/>
            </a:xfrm>
            <a:prstGeom prst="rect">
              <a:avLst/>
            </a:prstGeom>
          </p:spPr>
          <p:txBody>
            <a:bodyPr wrap="square" lIns="0" tIns="0" rIns="0" bIns="0" rtlCol="0" anchor="t">
              <a:spAutoFit/>
            </a:bodyPr>
            <a:lstStyle/>
            <a:p>
              <a:pPr algn="l" rtl="0">
                <a:lnSpc>
                  <a:spcPts val="4159"/>
                </a:lnSpc>
              </a:pPr>
              <a:r>
                <a:rPr lang="ja" sz="3200" u="none" baseline="0" dirty="0">
                  <a:solidFill>
                    <a:srgbClr val="293374"/>
                  </a:solidFill>
                  <a:latin typeface="Noto Sans CJK JP Regular" panose="020B0500000000000000" pitchFamily="34" charset="-128"/>
                  <a:ea typeface="Noto Sans CJK JP Regular" panose="020B0500000000000000" pitchFamily="34" charset="-128"/>
                  <a:cs typeface="Effra 2"/>
                </a:rPr>
                <a:t>アプローチを強化する</a:t>
              </a:r>
            </a:p>
            <a:p>
              <a:pPr algn="l" rtl="0">
                <a:lnSpc>
                  <a:spcPts val="4159"/>
                </a:lnSpc>
              </a:pPr>
              <a:r>
                <a:rPr lang="ja" sz="3200" u="none" baseline="0" dirty="0">
                  <a:solidFill>
                    <a:srgbClr val="293374"/>
                  </a:solidFill>
                  <a:latin typeface="Noto Sans CJK JP Regular" panose="020B0500000000000000" pitchFamily="34" charset="-128"/>
                  <a:ea typeface="Noto Sans CJK JP Regular" panose="020B0500000000000000" pitchFamily="34" charset="-128"/>
                  <a:cs typeface="Effra 2"/>
                </a:rPr>
                <a:t>よくある恐怖心やハードルを克服する</a:t>
              </a:r>
            </a:p>
            <a:p>
              <a:pPr algn="l" rtl="0">
                <a:lnSpc>
                  <a:spcPts val="4159"/>
                </a:lnSpc>
              </a:pPr>
              <a:r>
                <a:rPr lang="ja" sz="3200" u="none" baseline="0" dirty="0">
                  <a:solidFill>
                    <a:srgbClr val="293374"/>
                  </a:solidFill>
                  <a:latin typeface="Noto Sans CJK JP Regular" panose="020B0500000000000000" pitchFamily="34" charset="-128"/>
                  <a:ea typeface="Noto Sans CJK JP Regular" panose="020B0500000000000000" pitchFamily="34" charset="-128"/>
                  <a:cs typeface="Effra 2"/>
                </a:rPr>
                <a:t>寄付者候補の意欲を高める</a:t>
              </a:r>
              <a:endParaRPr lang="ja" sz="3200" dirty="0">
                <a:ea typeface="Calibri"/>
                <a:cs typeface="Calibri"/>
              </a:endParaRPr>
            </a:p>
            <a:p>
              <a:pPr algn="l" rtl="0">
                <a:lnSpc>
                  <a:spcPts val="4159"/>
                </a:lnSpc>
              </a:pPr>
              <a:r>
                <a:rPr lang="ja" sz="3200" u="none" baseline="0" dirty="0">
                  <a:solidFill>
                    <a:srgbClr val="293374"/>
                  </a:solidFill>
                  <a:latin typeface="Noto Sans CJK JP Regular" panose="020B0500000000000000" pitchFamily="34" charset="-128"/>
                  <a:ea typeface="Noto Sans CJK JP Regular" panose="020B0500000000000000" pitchFamily="34" charset="-128"/>
                  <a:cs typeface="Effra 2"/>
                </a:rPr>
                <a:t>感謝の文化、寄付者との関係性を重視する</a:t>
              </a:r>
              <a:br>
                <a:rPr lang="en-GB" altLang="ja" sz="3200" u="none" baseline="0" dirty="0">
                  <a:solidFill>
                    <a:srgbClr val="293374"/>
                  </a:solidFill>
                  <a:latin typeface="Noto Sans CJK JP Regular" panose="020B0500000000000000" pitchFamily="34" charset="-128"/>
                  <a:ea typeface="Noto Sans CJK JP Regular" panose="020B0500000000000000" pitchFamily="34" charset="-128"/>
                  <a:cs typeface="Effra 2"/>
                </a:rPr>
              </a:br>
              <a:r>
                <a:rPr lang="ja" sz="3200" u="none" baseline="0" dirty="0">
                  <a:solidFill>
                    <a:srgbClr val="293374"/>
                  </a:solidFill>
                  <a:latin typeface="Noto Sans CJK JP Regular" panose="020B0500000000000000" pitchFamily="34" charset="-128"/>
                  <a:ea typeface="Noto Sans CJK JP Regular" panose="020B0500000000000000" pitchFamily="34" charset="-128"/>
                  <a:cs typeface="Effra 2"/>
                </a:rPr>
                <a:t>文化を築く</a:t>
              </a:r>
            </a:p>
          </p:txBody>
        </p:sp>
      </p:grpSp>
      <p:pic>
        <p:nvPicPr>
          <p:cNvPr id="2" name="Picture 5" descr="硬貨が入った瓶が載った手と地球のオブジェクトが載った手&#10;&#10;説明は自動的に生成されました">
            <a:extLst>
              <a:ext uri="{FF2B5EF4-FFF2-40B4-BE49-F238E27FC236}">
                <a16:creationId xmlns:a16="http://schemas.microsoft.com/office/drawing/2014/main" id="{339F95B9-BB8C-5B4E-76BA-7C0F4F73004E}"/>
              </a:ext>
            </a:extLst>
          </p:cNvPr>
          <p:cNvPicPr>
            <a:picLocks noChangeAspect="1"/>
          </p:cNvPicPr>
          <p:nvPr/>
        </p:nvPicPr>
        <p:blipFill rotWithShape="1">
          <a:blip r:embed="rId8"/>
          <a:srcRect l="4378"/>
          <a:stretch/>
        </p:blipFill>
        <p:spPr>
          <a:xfrm>
            <a:off x="9498842" y="2255557"/>
            <a:ext cx="8789158" cy="6088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3" y="8462500"/>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p>
        </p:txBody>
      </p:sp>
      <p:grpSp>
        <p:nvGrpSpPr>
          <p:cNvPr id="10" name="Group 10"/>
          <p:cNvGrpSpPr/>
          <p:nvPr/>
        </p:nvGrpSpPr>
        <p:grpSpPr>
          <a:xfrm>
            <a:off x="646145" y="4502016"/>
            <a:ext cx="10604309" cy="2215543"/>
            <a:chOff x="0" y="-85725"/>
            <a:chExt cx="9103885" cy="2954057"/>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2" name="TextBox 12"/>
            <p:cNvSpPr txBox="1"/>
            <p:nvPr/>
          </p:nvSpPr>
          <p:spPr>
            <a:xfrm>
              <a:off x="483057" y="-85725"/>
              <a:ext cx="8620828" cy="2954057"/>
            </a:xfrm>
            <a:prstGeom prst="rect">
              <a:avLst/>
            </a:prstGeom>
          </p:spPr>
          <p:txBody>
            <a:bodyPr lIns="0" tIns="0" rIns="0" bIns="0" rtlCol="0" anchor="t">
              <a:spAutoFit/>
            </a:bodyPr>
            <a:lstStyle/>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プログラムに必要な資金調達を推進する</a:t>
              </a:r>
            </a:p>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関係性の強化に役立つ </a:t>
              </a:r>
            </a:p>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当団体のミッションの認知度を高める</a:t>
              </a:r>
              <a:endParaRPr lang="ja" dirty="0"/>
            </a:p>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パートナーシップの機会を創出する </a:t>
              </a: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8"/>
            <a:stretch>
              <a:fillRect/>
            </a:stretch>
          </a:blipFill>
        </p:spPr>
        <p:txBody>
          <a:bodyPr/>
          <a:lstStyle/>
          <a:p>
            <a:endParaRPr lang="ja"/>
          </a:p>
        </p:txBody>
      </p:sp>
      <p:sp>
        <p:nvSpPr>
          <p:cNvPr id="14" name="TextBox 14"/>
          <p:cNvSpPr txBox="1"/>
          <p:nvPr/>
        </p:nvSpPr>
        <p:spPr>
          <a:xfrm>
            <a:off x="1028700" y="1176527"/>
            <a:ext cx="7855994" cy="1932709"/>
          </a:xfrm>
          <a:prstGeom prst="rect">
            <a:avLst/>
          </a:prstGeom>
        </p:spPr>
        <p:txBody>
          <a:bodyPr wrap="square" lIns="0" tIns="0" rIns="0" bIns="0" rtlCol="0" anchor="t">
            <a:spAutoFit/>
          </a:bodyPr>
          <a:lstStyle/>
          <a:p>
            <a:pPr marL="0" lvl="0" indent="0" algn="l" rtl="0">
              <a:lnSpc>
                <a:spcPts val="7500"/>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rPr>
              <a:t>「寄付のお願い」が重要な理由</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pic>
        <p:nvPicPr>
          <p:cNvPr id="19" name="Picture 18">
            <a:extLst>
              <a:ext uri="{FF2B5EF4-FFF2-40B4-BE49-F238E27FC236}">
                <a16:creationId xmlns:a16="http://schemas.microsoft.com/office/drawing/2014/main" id="{41254E1A-F477-90F5-80AC-6841945DC1AE}"/>
              </a:ext>
            </a:extLst>
          </p:cNvPr>
          <p:cNvPicPr>
            <a:picLocks noChangeAspect="1"/>
          </p:cNvPicPr>
          <p:nvPr/>
        </p:nvPicPr>
        <p:blipFill>
          <a:blip r:embed="rId9"/>
          <a:stretch>
            <a:fillRect/>
          </a:stretch>
        </p:blipFill>
        <p:spPr>
          <a:xfrm>
            <a:off x="9403307" y="2751848"/>
            <a:ext cx="7474637" cy="4808342"/>
          </a:xfrm>
          <a:prstGeom prst="rect">
            <a:avLst/>
          </a:prstGeom>
        </p:spPr>
      </p:pic>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grpSp>
        <p:nvGrpSpPr>
          <p:cNvPr id="3" name="Group 3"/>
          <p:cNvGrpSpPr/>
          <p:nvPr/>
        </p:nvGrpSpPr>
        <p:grpSpPr>
          <a:xfrm>
            <a:off x="9333048" y="2863516"/>
            <a:ext cx="7898215" cy="4317820"/>
            <a:chOff x="0" y="0"/>
            <a:chExt cx="2162495" cy="1073428"/>
          </a:xfrm>
        </p:grpSpPr>
        <p:sp>
          <p:nvSpPr>
            <p:cNvPr id="4" name="Freeform 4"/>
            <p:cNvSpPr/>
            <p:nvPr/>
          </p:nvSpPr>
          <p:spPr>
            <a:xfrm>
              <a:off x="0" y="0"/>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ja"/>
            </a:p>
          </p:txBody>
        </p:sp>
        <p:sp>
          <p:nvSpPr>
            <p:cNvPr id="5" name="TextBox 5"/>
            <p:cNvSpPr txBox="1"/>
            <p:nvPr/>
          </p:nvSpPr>
          <p:spPr>
            <a:xfrm>
              <a:off x="0" y="-28575"/>
              <a:ext cx="2162495" cy="1102003"/>
            </a:xfrm>
            <a:prstGeom prst="rect">
              <a:avLst/>
            </a:prstGeom>
          </p:spPr>
          <p:txBody>
            <a:bodyPr lIns="254000" tIns="254000" rIns="254000" bIns="254000" rtlCol="0" anchor="ctr"/>
            <a:lstStyle/>
            <a:p>
              <a:pPr algn="l" rtl="0">
                <a:lnSpc>
                  <a:spcPts val="2879"/>
                </a:lnSpc>
              </a:pPr>
              <a:endParaRPr/>
            </a:p>
          </p:txBody>
        </p:sp>
      </p:gr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ja"/>
            </a:p>
          </p:txBody>
        </p:sp>
      </p:grpSp>
      <p:sp>
        <p:nvSpPr>
          <p:cNvPr id="10" name="TextBox 10"/>
          <p:cNvSpPr txBox="1"/>
          <p:nvPr/>
        </p:nvSpPr>
        <p:spPr>
          <a:xfrm>
            <a:off x="10060460" y="4600640"/>
            <a:ext cx="6663435" cy="2215991"/>
          </a:xfrm>
          <a:prstGeom prst="rect">
            <a:avLst/>
          </a:prstGeom>
        </p:spPr>
        <p:txBody>
          <a:bodyPr wrap="square" lIns="0" tIns="0" rIns="0" bIns="0" rtlCol="0" anchor="t">
            <a:spAutoFit/>
          </a:bodyPr>
          <a:lstStyle/>
          <a:p>
            <a:pPr marL="571500" lvl="0" indent="-571500" algn="l" rtl="0">
              <a:buFont typeface="Arial" panose="020B0604020202020204" pitchFamily="34" charset="0"/>
              <a:buChar char="•"/>
            </a:pPr>
            <a:r>
              <a:rPr lang="ja" sz="3600" u="none" baseline="0" dirty="0">
                <a:solidFill>
                  <a:srgbClr val="FFFFFF"/>
                </a:solidFill>
                <a:latin typeface="Noto Sans CJK JP Regular" panose="020B0500000000000000" pitchFamily="34" charset="-128"/>
                <a:ea typeface="Noto Sans CJK JP Regular" panose="020B0500000000000000" pitchFamily="34" charset="-128"/>
                <a:cs typeface="Effra 2"/>
              </a:rPr>
              <a:t>断られることに対する恐怖</a:t>
            </a:r>
          </a:p>
          <a:p>
            <a:pPr marL="571500" lvl="0" indent="-571500" algn="l" rtl="0">
              <a:buFont typeface="Arial" panose="020B0604020202020204" pitchFamily="34" charset="0"/>
              <a:buChar char="•"/>
            </a:pPr>
            <a:r>
              <a:rPr lang="ja" sz="3600" u="none" baseline="0" dirty="0">
                <a:solidFill>
                  <a:srgbClr val="FFFFFF"/>
                </a:solidFill>
                <a:latin typeface="Noto Sans CJK JP Regular" panose="020B0500000000000000" pitchFamily="34" charset="-128"/>
                <a:ea typeface="Noto Sans CJK JP Regular" panose="020B0500000000000000" pitchFamily="34" charset="-128"/>
                <a:cs typeface="Effra 2"/>
              </a:rPr>
              <a:t>自信の欠如</a:t>
            </a:r>
          </a:p>
          <a:p>
            <a:pPr marL="571500" lvl="0" indent="-571500" algn="l" rtl="0">
              <a:buFont typeface="Arial" panose="020B0604020202020204" pitchFamily="34" charset="0"/>
              <a:buChar char="•"/>
            </a:pPr>
            <a:r>
              <a:rPr lang="ja" sz="3600" u="none" baseline="0" dirty="0">
                <a:solidFill>
                  <a:srgbClr val="FFFFFF"/>
                </a:solidFill>
                <a:latin typeface="Noto Sans CJK JP Regular" panose="020B0500000000000000" pitchFamily="34" charset="-128"/>
                <a:ea typeface="Noto Sans CJK JP Regular" panose="020B0500000000000000" pitchFamily="34" charset="-128"/>
                <a:cs typeface="Effra 2"/>
              </a:rPr>
              <a:t>ファンドレイジングに対する</a:t>
            </a:r>
            <a:br>
              <a:rPr lang="en-GB" altLang="ja" sz="3600" u="none" baseline="0" dirty="0">
                <a:solidFill>
                  <a:srgbClr val="FFFFFF"/>
                </a:solidFill>
                <a:latin typeface="Noto Sans CJK JP Regular" panose="020B0500000000000000" pitchFamily="34" charset="-128"/>
                <a:ea typeface="Noto Sans CJK JP Regular" panose="020B0500000000000000" pitchFamily="34" charset="-128"/>
                <a:cs typeface="Effra 2"/>
              </a:rPr>
            </a:br>
            <a:r>
              <a:rPr lang="ja" sz="3600" u="none" baseline="0" dirty="0">
                <a:solidFill>
                  <a:srgbClr val="FFFFFF"/>
                </a:solidFill>
                <a:latin typeface="Noto Sans CJK JP Regular" panose="020B0500000000000000" pitchFamily="34" charset="-128"/>
                <a:ea typeface="Noto Sans CJK JP Regular" panose="020B0500000000000000" pitchFamily="34" charset="-128"/>
                <a:cs typeface="Effra 2"/>
              </a:rPr>
              <a:t>否定的な考え</a:t>
            </a:r>
          </a:p>
        </p:txBody>
      </p:sp>
      <p:sp>
        <p:nvSpPr>
          <p:cNvPr id="11" name="TextBox 11"/>
          <p:cNvSpPr txBox="1"/>
          <p:nvPr/>
        </p:nvSpPr>
        <p:spPr>
          <a:xfrm>
            <a:off x="10060460" y="3226992"/>
            <a:ext cx="6024882" cy="1107996"/>
          </a:xfrm>
          <a:prstGeom prst="rect">
            <a:avLst/>
          </a:prstGeom>
        </p:spPr>
        <p:txBody>
          <a:bodyPr wrap="square" lIns="0" tIns="0" rIns="0" bIns="0" rtlCol="0" anchor="t">
            <a:spAutoFit/>
          </a:bodyPr>
          <a:lstStyle/>
          <a:p>
            <a:pPr marL="0" lvl="0" indent="0" algn="l" rtl="0"/>
            <a:r>
              <a:rPr lang="ja" sz="3600" b="1" u="none" baseline="0" dirty="0">
                <a:solidFill>
                  <a:srgbClr val="BCF7FF"/>
                </a:solidFill>
                <a:latin typeface="Noto Sans CJK JP Bold" panose="020B0500000000000000" pitchFamily="34" charset="-128"/>
                <a:ea typeface="Noto Sans CJK JP Bold" panose="020B0500000000000000" pitchFamily="34" charset="-128"/>
                <a:cs typeface="Effra 1"/>
              </a:rPr>
              <a:t>ファンドレイジングにおいて</a:t>
            </a:r>
            <a:br>
              <a:rPr lang="en-GB" altLang="ja" sz="3600" b="1" u="none" baseline="0" dirty="0">
                <a:solidFill>
                  <a:srgbClr val="BCF7FF"/>
                </a:solidFill>
                <a:latin typeface="Noto Sans CJK JP Bold" panose="020B0500000000000000" pitchFamily="34" charset="-128"/>
                <a:ea typeface="Noto Sans CJK JP Bold" panose="020B0500000000000000" pitchFamily="34" charset="-128"/>
                <a:cs typeface="Effra 1"/>
              </a:rPr>
            </a:br>
            <a:r>
              <a:rPr lang="ja" sz="3600" b="1" u="none" baseline="0" dirty="0">
                <a:solidFill>
                  <a:srgbClr val="BCF7FF"/>
                </a:solidFill>
                <a:latin typeface="Noto Sans CJK JP Bold" panose="020B0500000000000000" pitchFamily="34" charset="-128"/>
                <a:ea typeface="Noto Sans CJK JP Bold" panose="020B0500000000000000" pitchFamily="34" charset="-128"/>
                <a:cs typeface="Effra 1"/>
              </a:rPr>
              <a:t>よくあるハードル：</a:t>
            </a:r>
          </a:p>
        </p:txBody>
      </p:sp>
      <p:pic>
        <p:nvPicPr>
          <p:cNvPr id="2" name="Picture 2" descr="ご自身のADHDについて上司に伝えるべきでしょうか？">
            <a:extLst>
              <a:ext uri="{FF2B5EF4-FFF2-40B4-BE49-F238E27FC236}">
                <a16:creationId xmlns:a16="http://schemas.microsoft.com/office/drawing/2014/main" id="{DAD373D3-66BC-B6A8-8268-01BD73FE7EA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8545" r="8045"/>
          <a:stretch/>
        </p:blipFill>
        <p:spPr bwMode="auto">
          <a:xfrm>
            <a:off x="1028701" y="1055678"/>
            <a:ext cx="7180188" cy="7864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25831"/>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8" y="3862540"/>
            <a:ext cx="164632" cy="1960911"/>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8" y="3792372"/>
            <a:ext cx="12590687" cy="1969770"/>
          </a:xfrm>
          <a:prstGeom prst="rect">
            <a:avLst/>
          </a:prstGeom>
        </p:spPr>
        <p:txBody>
          <a:bodyPr wrap="square" lIns="0" tIns="0" rIns="0" bIns="0" rtlCol="0" anchor="t">
            <a:spAutoFit/>
          </a:bodyPr>
          <a:lstStyle/>
          <a:p>
            <a:pPr algn="l" rtl="0"/>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ソロプチミストのミッションに取り組む一員となる機会</a:t>
            </a:r>
          </a:p>
          <a:p>
            <a:pPr algn="l" rtl="0"/>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インパクトをもたらす</a:t>
            </a:r>
          </a:p>
          <a:p>
            <a:pPr algn="l" rtl="0"/>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価値観や熱意の一致</a:t>
            </a:r>
          </a:p>
          <a:p>
            <a:pPr algn="l" rtl="0"/>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寄付者はどのような形で関わりたいと考えているでしょうか？</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6" y="320386"/>
            <a:ext cx="14481343" cy="2949525"/>
          </a:xfrm>
          <a:prstGeom prst="rect">
            <a:avLst/>
          </a:prstGeom>
        </p:spPr>
        <p:txBody>
          <a:bodyPr wrap="square" lIns="0" tIns="0" rIns="0" bIns="0" rtlCol="0" anchor="t">
            <a:spAutoFit/>
          </a:bodyPr>
          <a:lstStyle/>
          <a:p>
            <a:pPr marL="0" lvl="0" indent="0" algn="l" rtl="0">
              <a:lnSpc>
                <a:spcPts val="11519"/>
              </a:lnSpc>
            </a:pPr>
            <a:r>
              <a:rPr lang="ja" sz="9600" b="1" u="none" baseline="0" dirty="0">
                <a:solidFill>
                  <a:srgbClr val="F5EFEB"/>
                </a:solidFill>
                <a:latin typeface="Noto Sans CJK JP Bold" panose="020B0500000000000000" pitchFamily="34" charset="-128"/>
                <a:ea typeface="Noto Sans CJK JP Bold" panose="020B0500000000000000" pitchFamily="34" charset="-128"/>
                <a:cs typeface="Effra 1"/>
              </a:rPr>
              <a:t>「寄付のお願い」を</a:t>
            </a:r>
            <a:br>
              <a:rPr lang="en-GB" altLang="ja" sz="9600" b="1" u="none" baseline="0" dirty="0">
                <a:solidFill>
                  <a:srgbClr val="F5EFEB"/>
                </a:solidFill>
                <a:latin typeface="Noto Sans CJK JP Bold" panose="020B0500000000000000" pitchFamily="34" charset="-128"/>
                <a:ea typeface="Noto Sans CJK JP Bold" panose="020B0500000000000000" pitchFamily="34" charset="-128"/>
                <a:cs typeface="Effra 1"/>
              </a:rPr>
            </a:br>
            <a:r>
              <a:rPr lang="ja" sz="9600" b="1" u="none" baseline="0" dirty="0">
                <a:solidFill>
                  <a:srgbClr val="F5EFEB"/>
                </a:solidFill>
                <a:latin typeface="Noto Sans CJK JP Bold" panose="020B0500000000000000" pitchFamily="34" charset="-128"/>
                <a:ea typeface="Noto Sans CJK JP Bold" panose="020B0500000000000000" pitchFamily="34" charset="-128"/>
                <a:cs typeface="Effra 1"/>
              </a:rPr>
              <a:t>新たな視点から捉える</a:t>
            </a:r>
          </a:p>
        </p:txBody>
      </p:sp>
      <p:pic>
        <p:nvPicPr>
          <p:cNvPr id="5" name="Google Shape;260;p34">
            <a:extLst>
              <a:ext uri="{FF2B5EF4-FFF2-40B4-BE49-F238E27FC236}">
                <a16:creationId xmlns:a16="http://schemas.microsoft.com/office/drawing/2014/main" id="{3CD76116-3F92-9916-EEB5-FF10E21C9A31}"/>
              </a:ext>
            </a:extLst>
          </p:cNvPr>
          <p:cNvPicPr>
            <a:picLocks noChangeAspect="1"/>
          </p:cNvPicPr>
          <p:nvPr/>
        </p:nvPicPr>
        <p:blipFill>
          <a:blip r:embed="rId5"/>
          <a:srcRect/>
          <a:stretch>
            <a:fillRect/>
          </a:stretch>
        </p:blipFill>
        <p:spPr>
          <a:xfrm>
            <a:off x="4" y="6487085"/>
            <a:ext cx="18287996" cy="4897811"/>
          </a:xfrm>
          <a:prstGeom prst="rect">
            <a:avLst/>
          </a:prstGeom>
          <a:noFill/>
          <a:ln cap="flat">
            <a:noFill/>
          </a:ln>
        </p:spPr>
      </p:pic>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spTree>
    <p:extLst>
      <p:ext uri="{BB962C8B-B14F-4D97-AF65-F5344CB8AC3E}">
        <p14:creationId xmlns:p14="http://schemas.microsoft.com/office/powerpoint/2010/main" val="1264568038"/>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ja"/>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rtl="0">
                <a:lnSpc>
                  <a:spcPts val="2879"/>
                </a:lnSpc>
              </a:pPr>
              <a:endParaRPr/>
            </a:p>
          </p:txBody>
        </p:sp>
      </p:grpSp>
      <p:grpSp>
        <p:nvGrpSpPr>
          <p:cNvPr id="5" name="Group 5"/>
          <p:cNvGrpSpPr/>
          <p:nvPr/>
        </p:nvGrpSpPr>
        <p:grpSpPr>
          <a:xfrm>
            <a:off x="1029465" y="5621098"/>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ja"/>
            </a:p>
          </p:txBody>
        </p:sp>
        <p:sp>
          <p:nvSpPr>
            <p:cNvPr id="7" name="TextBox 7"/>
            <p:cNvSpPr txBox="1"/>
            <p:nvPr/>
          </p:nvSpPr>
          <p:spPr>
            <a:xfrm>
              <a:off x="0" y="-9525"/>
              <a:ext cx="1336153" cy="479835"/>
            </a:xfrm>
            <a:prstGeom prst="rect">
              <a:avLst/>
            </a:prstGeom>
          </p:spPr>
          <p:txBody>
            <a:bodyPr lIns="254000" tIns="254000" rIns="254000" bIns="254000" rtlCol="0" anchor="ctr"/>
            <a:lstStyle/>
            <a:p>
              <a:pPr algn="ctr" rtl="0">
                <a:lnSpc>
                  <a:spcPts val="3120"/>
                </a:lnSpc>
              </a:pP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ご自身の「なぜ」を理解する</a:t>
              </a:r>
            </a:p>
          </p:txBody>
        </p:sp>
      </p:grpSp>
      <p:grpSp>
        <p:nvGrpSpPr>
          <p:cNvPr id="8" name="Group 8"/>
          <p:cNvGrpSpPr/>
          <p:nvPr/>
        </p:nvGrpSpPr>
        <p:grpSpPr>
          <a:xfrm>
            <a:off x="6602228" y="5666857"/>
            <a:ext cx="5222979" cy="1821873"/>
            <a:chOff x="0" y="-9525"/>
            <a:chExt cx="1375600" cy="479835"/>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ja"/>
            </a:p>
          </p:txBody>
        </p:sp>
        <p:sp>
          <p:nvSpPr>
            <p:cNvPr id="10" name="TextBox 10"/>
            <p:cNvSpPr txBox="1"/>
            <p:nvPr/>
          </p:nvSpPr>
          <p:spPr>
            <a:xfrm>
              <a:off x="0" y="-9525"/>
              <a:ext cx="1375600" cy="479835"/>
            </a:xfrm>
            <a:prstGeom prst="rect">
              <a:avLst/>
            </a:prstGeom>
          </p:spPr>
          <p:txBody>
            <a:bodyPr lIns="254000" tIns="254000" rIns="254000" bIns="254000" rtlCol="0" anchor="ctr"/>
            <a:lstStyle/>
            <a:p>
              <a:pPr algn="l" rtl="0">
                <a:lnSpc>
                  <a:spcPts val="3120"/>
                </a:lnSpc>
              </a:pPr>
              <a:br>
                <a:rPr lang="en-GB" alt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b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仲間と一緒に「寄付のお願い」の練習をする</a:t>
              </a:r>
            </a:p>
            <a:p>
              <a:pPr algn="l" rtl="0">
                <a:lnSpc>
                  <a:spcPts val="3120"/>
                </a:lnSpc>
              </a:pPr>
              <a:endParaRPr lang="ja" sz="2600" b="1" dirty="0">
                <a:solidFill>
                  <a:srgbClr val="FFFFFF"/>
                </a:solidFill>
                <a:latin typeface="Noto Sans CJK JP Bold" panose="020B0500000000000000" pitchFamily="34" charset="-128"/>
              </a:endParaRPr>
            </a:p>
          </p:txBody>
        </p:sp>
      </p:grpSp>
      <p:grpSp>
        <p:nvGrpSpPr>
          <p:cNvPr id="11" name="Group 11"/>
          <p:cNvGrpSpPr/>
          <p:nvPr/>
        </p:nvGrpSpPr>
        <p:grpSpPr>
          <a:xfrm>
            <a:off x="12165989" y="5742511"/>
            <a:ext cx="5073204" cy="1785708"/>
            <a:chOff x="0" y="0"/>
            <a:chExt cx="1336153" cy="470310"/>
          </a:xfrm>
        </p:grpSpPr>
        <p:sp>
          <p:nvSpPr>
            <p:cNvPr id="12" name="Freeform 12"/>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ja"/>
            </a:p>
          </p:txBody>
        </p:sp>
        <p:sp>
          <p:nvSpPr>
            <p:cNvPr id="13" name="TextBox 13"/>
            <p:cNvSpPr txBox="1"/>
            <p:nvPr/>
          </p:nvSpPr>
          <p:spPr>
            <a:xfrm>
              <a:off x="0" y="-9525"/>
              <a:ext cx="1336153" cy="479835"/>
            </a:xfrm>
            <a:prstGeom prst="rect">
              <a:avLst/>
            </a:prstGeom>
          </p:spPr>
          <p:txBody>
            <a:bodyPr lIns="254000" tIns="254000" rIns="254000" bIns="254000" rtlCol="0" anchor="ctr"/>
            <a:lstStyle/>
            <a:p>
              <a:pPr algn="ctr" rtl="0">
                <a:lnSpc>
                  <a:spcPts val="3120"/>
                </a:lnSpc>
              </a:pPr>
              <a:br>
                <a:rPr lang="en-GB" alt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b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誠実かつ熱意を持って</a:t>
              </a:r>
              <a:br>
                <a:rPr lang="en-GB" alt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b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お願いする</a:t>
              </a:r>
            </a:p>
            <a:p>
              <a:pPr algn="l" rtl="0">
                <a:lnSpc>
                  <a:spcPts val="3120"/>
                </a:lnSpc>
              </a:pP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 </a:t>
              </a:r>
            </a:p>
          </p:txBody>
        </p:sp>
      </p:grpSp>
      <p:sp>
        <p:nvSpPr>
          <p:cNvPr id="14" name="Freeform 14"/>
          <p:cNvSpPr/>
          <p:nvPr/>
        </p:nvSpPr>
        <p:spPr>
          <a:xfrm>
            <a:off x="0" y="11035"/>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ja"/>
          </a:p>
        </p:txBody>
      </p:sp>
      <p:grpSp>
        <p:nvGrpSpPr>
          <p:cNvPr id="17" name="Group 17"/>
          <p:cNvGrpSpPr/>
          <p:nvPr/>
        </p:nvGrpSpPr>
        <p:grpSpPr>
          <a:xfrm>
            <a:off x="6597344" y="5032841"/>
            <a:ext cx="5073970" cy="2854394"/>
            <a:chOff x="0" y="3224098"/>
            <a:chExt cx="11287760" cy="6350000"/>
          </a:xfrm>
        </p:grpSpPr>
        <p:sp>
          <p:nvSpPr>
            <p:cNvPr id="18" name="Freeform 18"/>
            <p:cNvSpPr/>
            <p:nvPr/>
          </p:nvSpPr>
          <p:spPr>
            <a:xfrm>
              <a:off x="0" y="3224098"/>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ja"/>
            </a:p>
          </p:txBody>
        </p:sp>
      </p:grpSp>
      <p:grpSp>
        <p:nvGrpSpPr>
          <p:cNvPr id="15" name="Group 15"/>
          <p:cNvGrpSpPr/>
          <p:nvPr/>
        </p:nvGrpSpPr>
        <p:grpSpPr>
          <a:xfrm>
            <a:off x="1023815" y="5021806"/>
            <a:ext cx="5073970" cy="2854394"/>
            <a:chOff x="-10867" y="-4730987"/>
            <a:chExt cx="11287760" cy="6350000"/>
          </a:xfrm>
        </p:grpSpPr>
        <p:sp>
          <p:nvSpPr>
            <p:cNvPr id="16" name="Freeform 16"/>
            <p:cNvSpPr/>
            <p:nvPr/>
          </p:nvSpPr>
          <p:spPr>
            <a:xfrm>
              <a:off x="-10867" y="-4730987"/>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lIns="91440" tIns="45720" rIns="91440" bIns="45720" anchor="t"/>
            <a:lstStyle/>
            <a:p>
              <a:endParaRPr lang="ja" sz="3600">
                <a:ea typeface="Calibri"/>
                <a:cs typeface="Calibri"/>
              </a:endParaRPr>
            </a:p>
          </p:txBody>
        </p:sp>
      </p:grpSp>
      <p:grpSp>
        <p:nvGrpSpPr>
          <p:cNvPr id="19" name="Group 19"/>
          <p:cNvGrpSpPr/>
          <p:nvPr/>
        </p:nvGrpSpPr>
        <p:grpSpPr>
          <a:xfrm>
            <a:off x="12161871" y="5021806"/>
            <a:ext cx="5074541" cy="2854394"/>
            <a:chOff x="0" y="0"/>
            <a:chExt cx="11289030" cy="6350000"/>
          </a:xfrm>
        </p:grpSpPr>
        <p:sp>
          <p:nvSpPr>
            <p:cNvPr id="20" name="Freeform 20"/>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ja"/>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ja"/>
            </a:p>
          </p:txBody>
        </p:sp>
      </p:grpSp>
      <p:grpSp>
        <p:nvGrpSpPr>
          <p:cNvPr id="25" name="Group 25"/>
          <p:cNvGrpSpPr/>
          <p:nvPr/>
        </p:nvGrpSpPr>
        <p:grpSpPr>
          <a:xfrm>
            <a:off x="2391557" y="2297542"/>
            <a:ext cx="13946675" cy="1855380"/>
            <a:chOff x="-558869" y="309514"/>
            <a:chExt cx="17454519" cy="2473841"/>
          </a:xfrm>
        </p:grpSpPr>
        <p:sp>
          <p:nvSpPr>
            <p:cNvPr id="26" name="TextBox 26"/>
            <p:cNvSpPr txBox="1"/>
            <p:nvPr/>
          </p:nvSpPr>
          <p:spPr>
            <a:xfrm>
              <a:off x="-558869" y="309514"/>
              <a:ext cx="17454519" cy="2473841"/>
            </a:xfrm>
            <a:prstGeom prst="rect">
              <a:avLst/>
            </a:prstGeom>
          </p:spPr>
          <p:txBody>
            <a:bodyPr wrap="square" lIns="0" tIns="0" rIns="0" bIns="0" rtlCol="0" anchor="t">
              <a:spAutoFit/>
            </a:bodyPr>
            <a:lstStyle/>
            <a:p>
              <a:pPr marL="0" lvl="0" indent="0" algn="ctr" rtl="0">
                <a:lnSpc>
                  <a:spcPts val="7200"/>
                </a:lnSpc>
              </a:pPr>
              <a:r>
                <a:rPr lang="ja" sz="7200" b="1" u="none" baseline="0" dirty="0">
                  <a:solidFill>
                    <a:srgbClr val="F5EFEB"/>
                  </a:solidFill>
                  <a:latin typeface="Noto Sans CJK JP Bold" panose="020B0500000000000000" pitchFamily="34" charset="-128"/>
                  <a:ea typeface="Noto Sans CJK JP Bold" panose="020B0500000000000000" pitchFamily="34" charset="-128"/>
                  <a:cs typeface="Effra 1"/>
                </a:rPr>
                <a:t>自信をもって「寄付のお願い」をするための戦略</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rtl="0">
                <a:lnSpc>
                  <a:spcPts val="4079"/>
                </a:lnSpc>
                <a:spcBef>
                  <a:spcPct val="0"/>
                </a:spcBef>
              </a:pPr>
              <a:endParaRPr lang="ja" sz="3400" dirty="0">
                <a:solidFill>
                  <a:srgbClr val="F5EFEB"/>
                </a:solidFill>
                <a:latin typeface="Noto Sans CJK JP Regular" panose="020B0500000000000000" pitchFamily="34" charset="-128"/>
              </a:endParaRPr>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ja"/>
            </a:p>
          </p:txBody>
        </p:sp>
      </p:grpSp>
      <p:sp>
        <p:nvSpPr>
          <p:cNvPr id="12" name="Freeform 12"/>
          <p:cNvSpPr/>
          <p:nvPr/>
        </p:nvSpPr>
        <p:spPr>
          <a:xfrm>
            <a:off x="1280881" y="4771504"/>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3" name="TextBox 13"/>
          <p:cNvSpPr txBox="1"/>
          <p:nvPr/>
        </p:nvSpPr>
        <p:spPr>
          <a:xfrm>
            <a:off x="1643174" y="4576297"/>
            <a:ext cx="4842384" cy="2207527"/>
          </a:xfrm>
          <a:prstGeom prst="rect">
            <a:avLst/>
          </a:prstGeom>
        </p:spPr>
        <p:txBody>
          <a:bodyPr lIns="0" tIns="0" rIns="0" bIns="0" rtlCol="0" anchor="t">
            <a:spAutoFit/>
          </a:bodyPr>
          <a:lstStyle/>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ストーリーテリング</a:t>
            </a:r>
          </a:p>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ネットワーキング</a:t>
            </a:r>
          </a:p>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透明性</a:t>
            </a:r>
          </a:p>
          <a:p>
            <a:pPr algn="l" rtl="0">
              <a:lnSpc>
                <a:spcPts val="4415"/>
              </a:lnSpc>
            </a:pPr>
            <a:r>
              <a:rPr lang="ja" sz="3200" u="none" baseline="0" dirty="0">
                <a:solidFill>
                  <a:srgbClr val="F5EFEB"/>
                </a:solidFill>
                <a:latin typeface="Noto Sans CJK JP Regular" panose="020B0500000000000000" pitchFamily="34" charset="-128"/>
                <a:ea typeface="Noto Sans CJK JP Regular" panose="020B0500000000000000" pitchFamily="34" charset="-128"/>
                <a:cs typeface="Effra 2"/>
              </a:rPr>
              <a:t>SIAのリソース</a:t>
            </a:r>
          </a:p>
        </p:txBody>
      </p:sp>
      <p:sp>
        <p:nvSpPr>
          <p:cNvPr id="14" name="TextBox 14"/>
          <p:cNvSpPr txBox="1"/>
          <p:nvPr/>
        </p:nvSpPr>
        <p:spPr>
          <a:xfrm>
            <a:off x="1028700" y="1033652"/>
            <a:ext cx="6232292" cy="2924175"/>
          </a:xfrm>
          <a:prstGeom prst="rect">
            <a:avLst/>
          </a:prstGeom>
        </p:spPr>
        <p:txBody>
          <a:bodyPr lIns="0" tIns="0" rIns="0" bIns="0" rtlCol="0" anchor="t">
            <a:spAutoFit/>
          </a:bodyPr>
          <a:lstStyle/>
          <a:p>
            <a:pPr marL="0" lvl="0" indent="0" algn="l" rtl="0">
              <a:lnSpc>
                <a:spcPts val="11519"/>
              </a:lnSpc>
            </a:pPr>
            <a:r>
              <a:rPr lang="ja" sz="9600" b="1" u="none" baseline="0" dirty="0">
                <a:solidFill>
                  <a:srgbClr val="F5EFEB"/>
                </a:solidFill>
                <a:latin typeface="Noto Sans CJK JP Bold" panose="020B0500000000000000" pitchFamily="34" charset="-128"/>
                <a:ea typeface="Noto Sans CJK JP Bold" panose="020B0500000000000000" pitchFamily="34" charset="-128"/>
                <a:cs typeface="Effra 1"/>
              </a:rPr>
              <a:t>活用できるツール</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pic>
        <p:nvPicPr>
          <p:cNvPr id="16" name="Picture 6" descr="インフォグラフィック：ソーシャルメディアマーケティングに役立つ15個以上の実用的なヒント - Online Marketing Institute">
            <a:extLst>
              <a:ext uri="{FF2B5EF4-FFF2-40B4-BE49-F238E27FC236}">
                <a16:creationId xmlns:a16="http://schemas.microsoft.com/office/drawing/2014/main" id="{4826F850-BEB2-3B15-13D8-AA0BE68007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67" r="16732"/>
          <a:stretch/>
        </p:blipFill>
        <p:spPr bwMode="auto">
          <a:xfrm>
            <a:off x="10685471" y="1722846"/>
            <a:ext cx="6232292" cy="6826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rtl="0">
                <a:lnSpc>
                  <a:spcPts val="2100"/>
                </a:lnSpc>
              </a:pPr>
              <a:endParaRPr/>
            </a:p>
          </p:txBody>
        </p:sp>
      </p:grpSp>
      <p:sp>
        <p:nvSpPr>
          <p:cNvPr id="5" name="Freeform 5"/>
          <p:cNvSpPr/>
          <p:nvPr/>
        </p:nvSpPr>
        <p:spPr>
          <a:xfrm>
            <a:off x="504893" y="1102252"/>
            <a:ext cx="12083005" cy="7793538"/>
          </a:xfrm>
          <a:custGeom>
            <a:avLst/>
            <a:gdLst/>
            <a:ahLst/>
            <a:cxnLst/>
            <a:rect l="l" t="t" r="r" b="b"/>
            <a:pathLst>
              <a:path w="12083005" h="7793538">
                <a:moveTo>
                  <a:pt x="0" y="0"/>
                </a:moveTo>
                <a:lnTo>
                  <a:pt x="12083005" y="0"/>
                </a:lnTo>
                <a:lnTo>
                  <a:pt x="12083005" y="7793538"/>
                </a:lnTo>
                <a:lnTo>
                  <a:pt x="0" y="7793538"/>
                </a:lnTo>
                <a:lnTo>
                  <a:pt x="0" y="0"/>
                </a:lnTo>
                <a:close/>
              </a:path>
            </a:pathLst>
          </a:custGeom>
          <a:blipFill>
            <a:blip r:embed="rId3"/>
            <a:stretch>
              <a:fillRect/>
            </a:stretch>
          </a:blipFill>
        </p:spPr>
        <p:txBody>
          <a:bodyPr/>
          <a:lstStyle/>
          <a:p>
            <a:endParaRPr lang="ja"/>
          </a:p>
        </p:txBody>
      </p:sp>
      <p:grpSp>
        <p:nvGrpSpPr>
          <p:cNvPr id="6" name="Group 6"/>
          <p:cNvGrpSpPr/>
          <p:nvPr/>
        </p:nvGrpSpPr>
        <p:grpSpPr>
          <a:xfrm>
            <a:off x="10051044" y="2043484"/>
            <a:ext cx="8859926" cy="9034940"/>
            <a:chOff x="0" y="0"/>
            <a:chExt cx="2333478" cy="2379573"/>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ja"/>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rtl="0">
                <a:lnSpc>
                  <a:spcPts val="2100"/>
                </a:lnSpc>
              </a:pPr>
              <a:endParaRPr/>
            </a:p>
          </p:txBody>
        </p:sp>
      </p:grpSp>
      <p:sp>
        <p:nvSpPr>
          <p:cNvPr id="9" name="TextBox 9"/>
          <p:cNvSpPr txBox="1"/>
          <p:nvPr/>
        </p:nvSpPr>
        <p:spPr>
          <a:xfrm>
            <a:off x="10727614" y="2863441"/>
            <a:ext cx="7502110" cy="2096215"/>
          </a:xfrm>
          <a:prstGeom prst="rect">
            <a:avLst/>
          </a:prstGeom>
        </p:spPr>
        <p:txBody>
          <a:bodyPr wrap="square" lIns="0" tIns="0" rIns="0" bIns="0" rtlCol="0" anchor="t">
            <a:spAutoFit/>
          </a:bodyPr>
          <a:lstStyle/>
          <a:p>
            <a:pPr marL="0" lvl="0" indent="0" algn="l" rtl="0"/>
            <a:r>
              <a:rPr lang="ja" sz="6811" b="1" u="none" baseline="0" dirty="0">
                <a:solidFill>
                  <a:srgbClr val="F5EFEB"/>
                </a:solidFill>
                <a:latin typeface="Noto Sans CJK JP Bold" panose="020B0500000000000000" pitchFamily="34" charset="-128"/>
                <a:ea typeface="Noto Sans CJK JP Bold" panose="020B0500000000000000" pitchFamily="34" charset="-128"/>
                <a:cs typeface="Effra 1"/>
              </a:rPr>
              <a:t>寄付への</a:t>
            </a:r>
            <a:br>
              <a:rPr lang="en-GB" altLang="ja" sz="6811" b="1" u="none" baseline="0" dirty="0">
                <a:solidFill>
                  <a:srgbClr val="F5EFEB"/>
                </a:solidFill>
                <a:latin typeface="Noto Sans CJK JP Bold" panose="020B0500000000000000" pitchFamily="34" charset="-128"/>
                <a:ea typeface="Noto Sans CJK JP Bold" panose="020B0500000000000000" pitchFamily="34" charset="-128"/>
                <a:cs typeface="Effra 1"/>
              </a:rPr>
            </a:br>
            <a:r>
              <a:rPr lang="ja" sz="6811" b="1" u="none" baseline="0" dirty="0">
                <a:solidFill>
                  <a:srgbClr val="F5EFEB"/>
                </a:solidFill>
                <a:latin typeface="Noto Sans CJK JP Bold" panose="020B0500000000000000" pitchFamily="34" charset="-128"/>
                <a:ea typeface="Noto Sans CJK JP Bold" panose="020B0500000000000000" pitchFamily="34" charset="-128"/>
                <a:cs typeface="Effra 1"/>
              </a:rPr>
              <a:t>感謝を示す</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ja"/>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grpSp>
        <p:nvGrpSpPr>
          <p:cNvPr id="17" name="Group 17"/>
          <p:cNvGrpSpPr/>
          <p:nvPr/>
        </p:nvGrpSpPr>
        <p:grpSpPr>
          <a:xfrm>
            <a:off x="10727613" y="5905859"/>
            <a:ext cx="7347735" cy="3330720"/>
            <a:chOff x="0" y="-85725"/>
            <a:chExt cx="9103885" cy="4440958"/>
          </a:xfrm>
        </p:grpSpPr>
        <p:sp>
          <p:nvSpPr>
            <p:cNvPr id="18" name="Freeform 18"/>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ja"/>
            </a:p>
          </p:txBody>
        </p:sp>
        <p:sp>
          <p:nvSpPr>
            <p:cNvPr id="19" name="TextBox 19"/>
            <p:cNvSpPr txBox="1"/>
            <p:nvPr/>
          </p:nvSpPr>
          <p:spPr>
            <a:xfrm>
              <a:off x="483057" y="-85725"/>
              <a:ext cx="8620828" cy="4440958"/>
            </a:xfrm>
            <a:prstGeom prst="rect">
              <a:avLst/>
            </a:prstGeom>
          </p:spPr>
          <p:txBody>
            <a:bodyPr lIns="0" tIns="0" rIns="0" bIns="0" rtlCol="0" anchor="t">
              <a:spAutoFit/>
            </a:bodyPr>
            <a:lstStyle/>
            <a:p>
              <a:pPr algn="l" rtl="0">
                <a:lnSpc>
                  <a:spcPts val="4415"/>
                </a:lnSpc>
              </a:pPr>
              <a:r>
                <a:rPr lang="ja" sz="2800" u="none" baseline="0" dirty="0">
                  <a:solidFill>
                    <a:srgbClr val="F5EFEB"/>
                  </a:solidFill>
                  <a:latin typeface="Noto Sans CJK JP Regular" panose="020B0500000000000000" pitchFamily="34" charset="-128"/>
                  <a:ea typeface="Noto Sans CJK JP Regular" panose="020B0500000000000000" pitchFamily="34" charset="-128"/>
                  <a:cs typeface="Effra 2"/>
                </a:rPr>
                <a:t>ソーシャルメディアで感謝を伝える</a:t>
              </a:r>
            </a:p>
            <a:p>
              <a:pPr algn="l" rtl="0">
                <a:lnSpc>
                  <a:spcPts val="4415"/>
                </a:lnSpc>
              </a:pPr>
              <a:r>
                <a:rPr lang="ja" sz="2800" u="none" baseline="0" dirty="0">
                  <a:solidFill>
                    <a:srgbClr val="F5EFEB"/>
                  </a:solidFill>
                  <a:latin typeface="Noto Sans CJK JP Regular" panose="020B0500000000000000" pitchFamily="34" charset="-128"/>
                  <a:ea typeface="Noto Sans CJK JP Regular" panose="020B0500000000000000" pitchFamily="34" charset="-128"/>
                  <a:cs typeface="Effra 2"/>
                </a:rPr>
                <a:t>ニュースレターで紹介する</a:t>
              </a:r>
            </a:p>
            <a:p>
              <a:pPr algn="l" rtl="0">
                <a:lnSpc>
                  <a:spcPts val="4415"/>
                </a:lnSpc>
              </a:pPr>
              <a:r>
                <a:rPr lang="ja" sz="2800" u="none" baseline="0" dirty="0">
                  <a:solidFill>
                    <a:srgbClr val="F5EFEB"/>
                  </a:solidFill>
                  <a:latin typeface="Noto Sans CJK JP Regular" panose="020B0500000000000000" pitchFamily="34" charset="-128"/>
                  <a:ea typeface="Noto Sans CJK JP Regular" panose="020B0500000000000000" pitchFamily="34" charset="-128"/>
                  <a:cs typeface="Effra 2"/>
                </a:rPr>
                <a:t>個人に向けた感謝のメッセージを作成する</a:t>
              </a:r>
            </a:p>
            <a:p>
              <a:pPr algn="l" rtl="0">
                <a:lnSpc>
                  <a:spcPts val="4415"/>
                </a:lnSpc>
              </a:pPr>
              <a:r>
                <a:rPr lang="ja" sz="2800" u="none" baseline="0" dirty="0">
                  <a:solidFill>
                    <a:srgbClr val="F5EFEB"/>
                  </a:solidFill>
                  <a:latin typeface="Noto Sans CJK JP Regular" panose="020B0500000000000000" pitchFamily="34" charset="-128"/>
                  <a:ea typeface="Noto Sans CJK JP Regular" panose="020B0500000000000000" pitchFamily="34" charset="-128"/>
                  <a:cs typeface="Effra 2"/>
                </a:rPr>
                <a:t>ストーリーを通して寄付の影響をしっかりと伝える</a:t>
              </a:r>
            </a:p>
          </p:txBody>
        </p:sp>
      </p:grpSp>
      <p:pic>
        <p:nvPicPr>
          <p:cNvPr id="1026" name="Picture 2">
            <a:extLst>
              <a:ext uri="{FF2B5EF4-FFF2-40B4-BE49-F238E27FC236}">
                <a16:creationId xmlns:a16="http://schemas.microsoft.com/office/drawing/2014/main" id="{31074918-6DE0-CFC8-A5B1-9A746B168D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79655" y="1476586"/>
            <a:ext cx="4285244" cy="598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722196" y="-614576"/>
            <a:ext cx="12565804" cy="8290381"/>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ja"/>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ja"/>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ja"/>
          </a:p>
        </p:txBody>
      </p:sp>
      <p:sp>
        <p:nvSpPr>
          <p:cNvPr id="9" name="TextBox 9"/>
          <p:cNvSpPr txBox="1"/>
          <p:nvPr/>
        </p:nvSpPr>
        <p:spPr>
          <a:xfrm>
            <a:off x="1028700" y="4310801"/>
            <a:ext cx="5892627" cy="1977080"/>
          </a:xfrm>
          <a:prstGeom prst="rect">
            <a:avLst/>
          </a:prstGeom>
        </p:spPr>
        <p:txBody>
          <a:bodyPr lIns="0" tIns="0" rIns="0" bIns="0" rtlCol="0" anchor="t">
            <a:spAutoFit/>
          </a:bodyPr>
          <a:lstStyle/>
          <a:p>
            <a:pPr marL="0" lvl="0" indent="0" algn="l" rtl="0">
              <a:lnSpc>
                <a:spcPts val="7873"/>
              </a:lnSpc>
            </a:pPr>
            <a:r>
              <a:rPr lang="ja" sz="6561" b="1" u="none" baseline="0" dirty="0">
                <a:solidFill>
                  <a:srgbClr val="253572"/>
                </a:solidFill>
                <a:latin typeface="Noto Sans CJK JP Bold" panose="020B0500000000000000" pitchFamily="34" charset="-128"/>
                <a:ea typeface="Noto Sans CJK JP Bold" panose="020B0500000000000000" pitchFamily="34" charset="-128"/>
                <a:cs typeface="Effra 1"/>
              </a:rPr>
              <a:t>覚えておくべき重要なポイント</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sp>
        <p:nvSpPr>
          <p:cNvPr id="13" name="TextBox 13"/>
          <p:cNvSpPr txBox="1"/>
          <p:nvPr/>
        </p:nvSpPr>
        <p:spPr>
          <a:xfrm>
            <a:off x="1028700" y="6468707"/>
            <a:ext cx="6678346" cy="2571858"/>
          </a:xfrm>
          <a:prstGeom prst="rect">
            <a:avLst/>
          </a:prstGeom>
        </p:spPr>
        <p:txBody>
          <a:bodyPr lIns="0" tIns="0" rIns="0" bIns="0" rtlCol="0" anchor="t">
            <a:spAutoFit/>
          </a:bodyPr>
          <a:lstStyle/>
          <a:p>
            <a:pPr marL="342900" lvl="1" indent="-342900" algn="l" rtl="0">
              <a:lnSpc>
                <a:spcPts val="2940"/>
              </a:lnSpc>
              <a:spcBef>
                <a:spcPct val="0"/>
              </a:spcBef>
              <a:buFont typeface="Arial" panose="020B0604020202020204" pitchFamily="34" charset="0"/>
              <a:buChar char="•"/>
            </a:pPr>
            <a:r>
              <a:rPr lang="ja" sz="2100" u="none" baseline="0" dirty="0">
                <a:solidFill>
                  <a:srgbClr val="293374"/>
                </a:solidFill>
                <a:latin typeface="Noto Sans CJK JP Regular" panose="020B0500000000000000" pitchFamily="34" charset="-128"/>
                <a:ea typeface="Noto Sans CJK JP Regular" panose="020B0500000000000000" pitchFamily="34" charset="-128"/>
                <a:cs typeface="Effra 2"/>
              </a:rPr>
              <a:t>皆さん一人ひとりが持つ大きな影響力を発揮し、</a:t>
            </a:r>
            <a:br>
              <a:rPr lang="en-GB" altLang="ja" sz="2100" u="none" baseline="0" dirty="0">
                <a:solidFill>
                  <a:srgbClr val="293374"/>
                </a:solidFill>
                <a:latin typeface="Noto Sans CJK JP Regular" panose="020B0500000000000000" pitchFamily="34" charset="-128"/>
                <a:ea typeface="Noto Sans CJK JP Regular" panose="020B0500000000000000" pitchFamily="34" charset="-128"/>
                <a:cs typeface="Effra 2"/>
              </a:rPr>
            </a:br>
            <a:r>
              <a:rPr lang="ja" sz="2100" u="none" baseline="0" dirty="0">
                <a:solidFill>
                  <a:srgbClr val="293374"/>
                </a:solidFill>
                <a:latin typeface="Noto Sans CJK JP Regular" panose="020B0500000000000000" pitchFamily="34" charset="-128"/>
                <a:ea typeface="Noto Sans CJK JP Regular" panose="020B0500000000000000" pitchFamily="34" charset="-128"/>
                <a:cs typeface="Effra 2"/>
              </a:rPr>
              <a:t>クラブを支えましょう。</a:t>
            </a:r>
          </a:p>
          <a:p>
            <a:pPr marL="342900" lvl="1" indent="-342900" algn="l" rtl="0">
              <a:lnSpc>
                <a:spcPts val="2940"/>
              </a:lnSpc>
              <a:spcBef>
                <a:spcPct val="0"/>
              </a:spcBef>
              <a:buFont typeface="Arial" panose="020B0604020202020204" pitchFamily="34" charset="0"/>
              <a:buChar char="•"/>
            </a:pPr>
            <a:r>
              <a:rPr lang="ja" sz="2100" u="none" baseline="0" dirty="0">
                <a:solidFill>
                  <a:srgbClr val="293374"/>
                </a:solidFill>
                <a:latin typeface="Noto Sans CJK JP Regular" panose="020B0500000000000000" pitchFamily="34" charset="-128"/>
                <a:ea typeface="Noto Sans CJK JP Regular" panose="020B0500000000000000" pitchFamily="34" charset="-128"/>
                <a:cs typeface="Effra 2"/>
              </a:rPr>
              <a:t>人は本質的に人助けをしたいと考えるものですが、誰にも頼まれていないから実行に移していないという人は少なくありません。 </a:t>
            </a:r>
          </a:p>
          <a:p>
            <a:pPr marL="342900" lvl="1" indent="-342900" algn="l" rtl="0">
              <a:lnSpc>
                <a:spcPts val="2940"/>
              </a:lnSpc>
              <a:spcBef>
                <a:spcPct val="0"/>
              </a:spcBef>
              <a:buFont typeface="Arial" panose="020B0604020202020204" pitchFamily="34" charset="0"/>
              <a:buChar char="•"/>
            </a:pPr>
            <a:r>
              <a:rPr lang="ja" sz="2100" u="none" baseline="0" dirty="0">
                <a:solidFill>
                  <a:srgbClr val="293374"/>
                </a:solidFill>
                <a:latin typeface="Noto Sans CJK JP Regular" panose="020B0500000000000000" pitchFamily="34" charset="-128"/>
                <a:ea typeface="Noto Sans CJK JP Regular" panose="020B0500000000000000" pitchFamily="34" charset="-128"/>
                <a:cs typeface="Effra 2"/>
              </a:rPr>
              <a:t>「寄付のお願い」のハードルを克服することにより、大きな影響が生まれます。 </a:t>
            </a: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p>
        </p:txBody>
      </p:sp>
      <p:grpSp>
        <p:nvGrpSpPr>
          <p:cNvPr id="10" name="Group 10"/>
          <p:cNvGrpSpPr/>
          <p:nvPr/>
        </p:nvGrpSpPr>
        <p:grpSpPr>
          <a:xfrm>
            <a:off x="1280880" y="4597728"/>
            <a:ext cx="7512045" cy="2766463"/>
            <a:chOff x="0" y="-85725"/>
            <a:chExt cx="9103885" cy="3688618"/>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12" name="TextBox 12"/>
            <p:cNvSpPr txBox="1"/>
            <p:nvPr/>
          </p:nvSpPr>
          <p:spPr>
            <a:xfrm>
              <a:off x="483057" y="-85725"/>
              <a:ext cx="8620828" cy="3688618"/>
            </a:xfrm>
            <a:prstGeom prst="rect">
              <a:avLst/>
            </a:prstGeom>
          </p:spPr>
          <p:txBody>
            <a:bodyPr lIns="0" tIns="0" rIns="0" bIns="0" rtlCol="0" anchor="t">
              <a:spAutoFit/>
            </a:bodyPr>
            <a:lstStyle/>
            <a:p>
              <a:pPr algn="l" rtl="0">
                <a:lnSpc>
                  <a:spcPts val="4415"/>
                </a:lnSpc>
              </a:pPr>
              <a:r>
                <a:rPr lang="ja" sz="2943" u="none" baseline="0" dirty="0">
                  <a:solidFill>
                    <a:schemeClr val="bg1"/>
                  </a:solidFill>
                  <a:latin typeface="Noto Sans CJK JP Regular" panose="020B0500000000000000" pitchFamily="34" charset="-128"/>
                  <a:ea typeface="Noto Sans CJK JP Regular" panose="020B0500000000000000" pitchFamily="34" charset="-128"/>
                  <a:cs typeface="Effra 2"/>
                  <a:hlinkClick r:id="rId8">
                    <a:extLst>
                      <a:ext uri="{A12FA001-AC4F-418D-AE19-62706E023703}">
                        <ahyp:hlinkClr xmlns:ahyp="http://schemas.microsoft.com/office/drawing/2018/hyperlinkcolor" val="tx"/>
                      </a:ext>
                    </a:extLst>
                  </a:hlinkClick>
                </a:rPr>
                <a:t>寄付のお願いをする方法</a:t>
              </a:r>
              <a:endParaRPr lang="ja" sz="2943" dirty="0">
                <a:solidFill>
                  <a:schemeClr val="bg1"/>
                </a:solidFill>
                <a:latin typeface="Noto Sans CJK JP Regular" panose="020B0500000000000000" pitchFamily="34" charset="-128"/>
              </a:endParaRPr>
            </a:p>
            <a:p>
              <a:pPr algn="l" rtl="0">
                <a:lnSpc>
                  <a:spcPts val="4415"/>
                </a:lnSpc>
              </a:pPr>
              <a:r>
                <a:rPr lang="ja" sz="2943" u="none" baseline="0" dirty="0">
                  <a:solidFill>
                    <a:schemeClr val="bg1"/>
                  </a:solidFill>
                  <a:latin typeface="Noto Sans CJK JP Regular" panose="020B0500000000000000" pitchFamily="34" charset="-128"/>
                  <a:ea typeface="Noto Sans CJK JP Regular" panose="020B0500000000000000" pitchFamily="34" charset="-128"/>
                  <a:cs typeface="Effra 2"/>
                  <a:hlinkClick r:id="rId9">
                    <a:extLst>
                      <a:ext uri="{A12FA001-AC4F-418D-AE19-62706E023703}">
                        <ahyp:hlinkClr xmlns:ahyp="http://schemas.microsoft.com/office/drawing/2018/hyperlinkcolor" val="tx"/>
                      </a:ext>
                    </a:extLst>
                  </a:hlinkClick>
                </a:rPr>
                <a:t>「寄付のお願い」に必要な自信をつける </a:t>
              </a:r>
              <a:endParaRPr lang="ja" sz="2943" dirty="0">
                <a:solidFill>
                  <a:schemeClr val="bg1"/>
                </a:solidFill>
                <a:latin typeface="Noto Sans CJK JP Regular" panose="020B0500000000000000" pitchFamily="34" charset="-128"/>
              </a:endParaRPr>
            </a:p>
            <a:p>
              <a:pPr algn="l" rtl="0">
                <a:lnSpc>
                  <a:spcPts val="4415"/>
                </a:lnSpc>
              </a:pPr>
              <a:r>
                <a:rPr lang="ja" sz="2943" u="none" baseline="0" dirty="0">
                  <a:solidFill>
                    <a:schemeClr val="bg1"/>
                  </a:solidFill>
                  <a:latin typeface="Noto Sans CJK JP Regular" panose="020B0500000000000000" pitchFamily="34" charset="-128"/>
                  <a:ea typeface="Noto Sans CJK JP Regular" panose="020B0500000000000000" pitchFamily="34" charset="-128"/>
                  <a:cs typeface="Effra 2"/>
                  <a:hlinkClick r:id="rId10">
                    <a:extLst>
                      <a:ext uri="{A12FA001-AC4F-418D-AE19-62706E023703}">
                        <ahyp:hlinkClr xmlns:ahyp="http://schemas.microsoft.com/office/drawing/2018/hyperlinkcolor" val="tx"/>
                      </a:ext>
                    </a:extLst>
                  </a:hlinkClick>
                </a:rPr>
                <a:t>ファンドレイジング入門：Ted Talk</a:t>
              </a:r>
              <a:endParaRPr lang="ja" sz="2943" dirty="0">
                <a:solidFill>
                  <a:schemeClr val="bg1"/>
                </a:solidFill>
                <a:latin typeface="Noto Sans CJK JP Regular" panose="020B0500000000000000" pitchFamily="34" charset="-128"/>
              </a:endParaRPr>
            </a:p>
            <a:p>
              <a:pPr algn="l" rtl="0">
                <a:lnSpc>
                  <a:spcPts val="4415"/>
                </a:lnSpc>
              </a:pPr>
              <a:r>
                <a:rPr lang="ja" sz="2943" u="none" baseline="0" dirty="0">
                  <a:solidFill>
                    <a:schemeClr val="bg1"/>
                  </a:solidFill>
                  <a:latin typeface="Noto Sans CJK JP Regular" panose="020B0500000000000000" pitchFamily="34" charset="-128"/>
                  <a:ea typeface="Noto Sans CJK JP Regular" panose="020B0500000000000000" pitchFamily="34" charset="-128"/>
                  <a:cs typeface="Effra 2"/>
                  <a:hlinkClick r:id="rId11">
                    <a:extLst>
                      <a:ext uri="{A12FA001-AC4F-418D-AE19-62706E023703}">
                        <ahyp:hlinkClr xmlns:ahyp="http://schemas.microsoft.com/office/drawing/2018/hyperlinkcolor" val="tx"/>
                      </a:ext>
                    </a:extLst>
                  </a:hlinkClick>
                </a:rPr>
                <a:t>SIA資金調達チーム</a:t>
              </a:r>
              <a:endParaRPr lang="ja" sz="2943" dirty="0">
                <a:solidFill>
                  <a:schemeClr val="bg1"/>
                </a:solidFill>
                <a:latin typeface="Noto Sans CJK JP Regular" panose="020B0500000000000000" pitchFamily="34" charset="-128"/>
              </a:endParaRP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12"/>
            <a:stretch>
              <a:fillRect/>
            </a:stretch>
          </a:blipFill>
        </p:spPr>
        <p:txBody>
          <a:bodyPr/>
          <a:lstStyle/>
          <a:p>
            <a:endParaRPr lang="ja"/>
          </a:p>
        </p:txBody>
      </p:sp>
      <p:sp>
        <p:nvSpPr>
          <p:cNvPr id="14" name="TextBox 14"/>
          <p:cNvSpPr txBox="1"/>
          <p:nvPr/>
        </p:nvSpPr>
        <p:spPr>
          <a:xfrm>
            <a:off x="1028700" y="1176527"/>
            <a:ext cx="7764226" cy="961802"/>
          </a:xfrm>
          <a:prstGeom prst="rect">
            <a:avLst/>
          </a:prstGeom>
        </p:spPr>
        <p:txBody>
          <a:bodyPr lIns="0" tIns="0" rIns="0" bIns="0" rtlCol="0" anchor="t">
            <a:spAutoFit/>
          </a:bodyPr>
          <a:lstStyle/>
          <a:p>
            <a:pPr marL="0" lvl="0" indent="0" algn="l" rtl="0">
              <a:lnSpc>
                <a:spcPts val="7500"/>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rPr>
              <a:t>リソース</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2025年度SIA地域カンファレンス</a:t>
            </a:r>
          </a:p>
        </p:txBody>
      </p:sp>
      <p:pic>
        <p:nvPicPr>
          <p:cNvPr id="16" name="Picture 15">
            <a:extLst>
              <a:ext uri="{FF2B5EF4-FFF2-40B4-BE49-F238E27FC236}">
                <a16:creationId xmlns:a16="http://schemas.microsoft.com/office/drawing/2014/main" id="{CD5F6AA1-A0CE-F70E-3F2B-D832186D8CFE}"/>
              </a:ext>
            </a:extLst>
          </p:cNvPr>
          <p:cNvPicPr>
            <a:picLocks noChangeAspect="1"/>
          </p:cNvPicPr>
          <p:nvPr/>
        </p:nvPicPr>
        <p:blipFill rotWithShape="1">
          <a:blip r:embed="rId13"/>
          <a:srcRect t="1800" r="-2" b="16253"/>
          <a:stretch/>
        </p:blipFill>
        <p:spPr>
          <a:xfrm>
            <a:off x="9436690" y="2825119"/>
            <a:ext cx="7403510" cy="4828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2939</Words>
  <Application>Microsoft Macintosh PowerPoint</Application>
  <PresentationFormat>ユーザー設定</PresentationFormat>
  <Paragraphs>144</Paragraphs>
  <Slides>10</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Noto Sans CJK JP Regular</vt:lpstr>
      <vt:lpstr>Segoe UI</vt:lpstr>
      <vt:lpstr>Arial</vt:lpstr>
      <vt:lpstr>Calibri</vt:lpstr>
      <vt:lpstr>Noto Sans CJK JP Bold</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Hiroshima Hello</cp:lastModifiedBy>
  <cp:revision>18</cp:revision>
  <dcterms:created xsi:type="dcterms:W3CDTF">2006-08-16T00:00:00Z</dcterms:created>
  <dcterms:modified xsi:type="dcterms:W3CDTF">2025-02-19T08:32:08Z</dcterms:modified>
  <dc:identifier>DAF4xHWVG_U</dc:identifier>
</cp:coreProperties>
</file>