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57" r:id="rId4"/>
    <p:sldId id="261" r:id="rId5"/>
    <p:sldId id="269" r:id="rId6"/>
    <p:sldId id="268" r:id="rId7"/>
    <p:sldId id="265" r:id="rId8"/>
    <p:sldId id="260" r:id="rId9"/>
    <p:sldId id="259" r:id="rId10"/>
    <p:sldId id="264" r:id="rId11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Effra 1" panose="020B0600000101010101" charset="0"/>
      <p:regular r:id="rId17"/>
      <p:bold r:id="rId18"/>
    </p:embeddedFont>
    <p:embeddedFont>
      <p:font typeface="Effra 2" panose="020B0600000101010101" charset="0"/>
      <p:regular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C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7B8F62-E139-C407-02FA-CE9AB04D96ED}" v="9" dt="2025-02-03T19:17:09.260"/>
    <p1510:client id="{F3A33B0E-D9DF-4DDE-10E8-4FBAE089F9E8}" v="78" dt="2025-02-05T15:32:37.1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230" autoAdjust="0"/>
  </p:normalViewPr>
  <p:slideViewPr>
    <p:cSldViewPr snapToGrid="0">
      <p:cViewPr varScale="1">
        <p:scale>
          <a:sx n="45" d="100"/>
          <a:sy n="45" d="100"/>
        </p:scale>
        <p:origin x="123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-475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8DF2D-7F92-2A4E-B13A-DA9D502057DA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108A7-A47F-CD43-94C8-4F246074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sz="4000" b="0" i="0" u="none" baseline="0" dirty="0"/>
              <a:t>저는 [이름]입니다. 오늘 많은 분이 공감할 만한 '모금 활동의 두려움 </a:t>
            </a:r>
            <a:r>
              <a:rPr lang="ko-KR" sz="4000" b="0" i="0" u="none" baseline="0" dirty="0" err="1"/>
              <a:t>극복'이라는</a:t>
            </a:r>
            <a:r>
              <a:rPr lang="ko-KR" sz="4000" b="0" i="0" u="none" baseline="0" dirty="0"/>
              <a:t> 주제로 이 자리에서 여러분과 함께 이야기할 수 있어 기쁩니다. </a:t>
            </a:r>
            <a:r>
              <a:rPr lang="ko-KR" sz="4000" b="0" i="0" u="none" baseline="0" dirty="0" err="1"/>
              <a:t>소롭티미스트</a:t>
            </a:r>
            <a:r>
              <a:rPr lang="ko-KR" sz="4000" b="0" i="0" u="none" baseline="0" dirty="0"/>
              <a:t> 프로그램을 위해 다른 사람에게 재정적 지원을 요청하다 보면 때로 위축되기도 합니다. 하지만 이는 여성과 소녀의 역량을 강화하기 위해 </a:t>
            </a:r>
            <a:r>
              <a:rPr lang="ko-KR" sz="4000" b="0" i="0" u="none" baseline="0" dirty="0" err="1"/>
              <a:t>소롭티미스트에서</a:t>
            </a:r>
            <a:r>
              <a:rPr lang="ko-KR" sz="4000" b="0" i="0" u="none" baseline="0" dirty="0"/>
              <a:t> 진행하고 있는 훌륭한 프로그램을 성공으로 이끌 수 있는 가장 효과적인 방법이기도 합니다.</a:t>
            </a:r>
          </a:p>
          <a:p>
            <a:endParaRPr lang="ko-KR" sz="4000" dirty="0"/>
          </a:p>
          <a:p>
            <a:pPr algn="l" rtl="0" fontAlgn="base"/>
            <a:endParaRPr lang="ko-KR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82638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sz="1200" b="0" i="0" u="none" baseline="0"/>
              <a:t>오늘 저는 여러분이 자신감을 갖고 후원 요청에 임할 수 있도록 전략과 팁을 전달해 드리고자 합니다. 접근 방식을 강화하고, 흔한 두려움을 극복하며, 잠재적인 후원자에게 영감을 주기 위한 테크닉을 중점적으로 살펴봄으로써 향후 여러분이 변화를 이끌어내는 데 도움이 되었으면 좋겠습니다.</a:t>
            </a:r>
          </a:p>
          <a:p>
            <a:endParaRPr lang="ko-KR" sz="1200"/>
          </a:p>
          <a:p>
            <a:pPr algn="l" rtl="0"/>
            <a:r>
              <a:rPr lang="ko-KR" sz="1200" b="0" i="0" u="none" baseline="0"/>
              <a:t>많은 분이 이미 모금 활동을 해 보셨고 성공 경험도 있을 것입니다. 여러분의 사연도 나눠 주시면 좋겠습니다. 그럼 시작하겠습니다!</a:t>
            </a:r>
          </a:p>
          <a:p>
            <a:endParaRPr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940785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 dirty="0"/>
              <a:t>'기부 요청' 단계는 단순한 모금을 넘어 </a:t>
            </a:r>
            <a:r>
              <a:rPr lang="ko-KR" b="0" i="0" u="none" baseline="0" dirty="0" err="1"/>
              <a:t>소롭티미스트의</a:t>
            </a:r>
            <a:r>
              <a:rPr lang="ko-KR" b="0" i="0" u="none" baseline="0" dirty="0"/>
              <a:t> 사명을 진전시키고 영향력을 창출하는 토대입니다.</a:t>
            </a:r>
          </a:p>
          <a:p>
            <a:endParaRPr lang="ko-KR" dirty="0"/>
          </a:p>
          <a:p>
            <a:pPr algn="l" rtl="0"/>
            <a:r>
              <a:rPr lang="ko-KR" b="0" i="0" u="none" baseline="0" dirty="0"/>
              <a:t>첫째, '</a:t>
            </a:r>
            <a:r>
              <a:rPr lang="ko-KR" b="1" i="0" u="none" baseline="0" dirty="0" err="1"/>
              <a:t>리브</a:t>
            </a:r>
            <a:r>
              <a:rPr lang="ko-KR" b="1" i="0" u="none" baseline="0" dirty="0"/>
              <a:t> </a:t>
            </a:r>
            <a:r>
              <a:rPr lang="ko-KR" b="1" i="0" u="none" baseline="0" dirty="0" err="1"/>
              <a:t>유어</a:t>
            </a:r>
            <a:r>
              <a:rPr lang="ko-KR" b="1" i="0" u="none" baseline="0" dirty="0"/>
              <a:t> 드림 </a:t>
            </a:r>
            <a:r>
              <a:rPr lang="ko-KR" b="1" i="0" u="none" baseline="0" dirty="0" err="1"/>
              <a:t>상'</a:t>
            </a:r>
            <a:r>
              <a:rPr lang="ko-KR" b="0" i="0" u="none" baseline="0" dirty="0" err="1"/>
              <a:t>과</a:t>
            </a:r>
            <a:r>
              <a:rPr lang="ko-KR" b="0" i="0" u="none" baseline="0" dirty="0"/>
              <a:t> '</a:t>
            </a:r>
            <a:r>
              <a:rPr lang="ko-KR" b="1" i="0" u="none" baseline="0" dirty="0"/>
              <a:t>드림 </a:t>
            </a:r>
            <a:r>
              <a:rPr lang="ko-KR" b="1" i="0" u="none" baseline="0" dirty="0" err="1"/>
              <a:t>잇</a:t>
            </a:r>
            <a:r>
              <a:rPr lang="ko-KR" b="1" i="0" u="none" baseline="0" dirty="0"/>
              <a:t>, 비 </a:t>
            </a:r>
            <a:r>
              <a:rPr lang="ko-KR" b="1" i="0" u="none" baseline="0" dirty="0" err="1"/>
              <a:t>잇'</a:t>
            </a:r>
            <a:r>
              <a:rPr lang="ko-KR" b="0" i="0" u="none" baseline="0" dirty="0" err="1"/>
              <a:t>과</a:t>
            </a:r>
            <a:r>
              <a:rPr lang="ko-KR" b="0" i="0" u="none" baseline="0" dirty="0"/>
              <a:t> 같은 프로그램을 진행하는 데 필요한 자금 후원을 받을 수 있습니다.</a:t>
            </a:r>
            <a:endParaRPr lang="ko-KR" dirty="0"/>
          </a:p>
          <a:p>
            <a:endParaRPr lang="ko-KR" dirty="0"/>
          </a:p>
          <a:p>
            <a:pPr algn="l" rtl="0"/>
            <a:r>
              <a:rPr lang="ko-KR" b="0" i="0" u="none" baseline="0" dirty="0"/>
              <a:t>둘째, 더욱 강력한 관계를 구축할 수 있습니다. 요청을 시작하면 대화를 하고 신뢰를 쌓으며 회원, 후원자, 협력 기관 간의 장기적인 관계도 구축할 수 있게 됩니다.</a:t>
            </a:r>
            <a:endParaRPr lang="ko-KR" dirty="0">
              <a:ea typeface="Calibri"/>
              <a:cs typeface="Calibri"/>
            </a:endParaRPr>
          </a:p>
          <a:p>
            <a:endParaRPr lang="ko-KR" dirty="0"/>
          </a:p>
          <a:p>
            <a:pPr algn="l" rtl="0"/>
            <a:r>
              <a:rPr lang="ko-KR" b="0" i="0" u="none" baseline="0" dirty="0"/>
              <a:t>셋째, </a:t>
            </a:r>
            <a:r>
              <a:rPr lang="ko-KR" b="0" i="0" u="none" baseline="0" dirty="0" err="1"/>
              <a:t>소롭티미스트의</a:t>
            </a:r>
            <a:r>
              <a:rPr lang="ko-KR" b="0" i="0" u="none" baseline="0" dirty="0"/>
              <a:t> 사명을 더 잘 알릴 수 있습니다. 기부를 요청할 때마다 </a:t>
            </a:r>
            <a:r>
              <a:rPr lang="ko-KR" b="0" i="0" u="none" baseline="0" dirty="0" err="1"/>
              <a:t>소롭티미스트의</a:t>
            </a:r>
            <a:r>
              <a:rPr lang="ko-KR" b="0" i="0" u="none" baseline="0" dirty="0"/>
              <a:t> 이야기를 들려주어 도달 범위가 확대할 기회가 생기기 때문입니다.</a:t>
            </a:r>
            <a:endParaRPr lang="ko-KR" dirty="0">
              <a:ea typeface="Calibri"/>
              <a:cs typeface="Calibri"/>
            </a:endParaRPr>
          </a:p>
          <a:p>
            <a:endParaRPr lang="ko-KR" dirty="0"/>
          </a:p>
          <a:p>
            <a:pPr algn="l" rtl="0"/>
            <a:r>
              <a:rPr lang="ko-KR" b="0" i="0" u="none" baseline="0" dirty="0"/>
              <a:t>마지막으로, 요청을 하면 협력 관계를 맺을 문이 열립니다. 기업과 조직은 의미 있는 일에 참여하고 싶어 하기 때문에 여러분의 기부 요청이 새로운 협업 기회로 이어질 수 있습니다.</a:t>
            </a:r>
            <a:endParaRPr lang="ko-KR" dirty="0">
              <a:ea typeface="Calibri"/>
              <a:cs typeface="Calibri"/>
            </a:endParaRPr>
          </a:p>
          <a:p>
            <a:endParaRPr lang="ko-KR" dirty="0"/>
          </a:p>
          <a:p>
            <a:pPr algn="l" rtl="0"/>
            <a:r>
              <a:rPr lang="ko-KR" b="0" i="0" u="none" baseline="0" dirty="0"/>
              <a:t>기억하세요. '기부 </a:t>
            </a:r>
            <a:r>
              <a:rPr lang="ko-KR" b="0" i="0" u="none" baseline="0" dirty="0" err="1"/>
              <a:t>요청'은</a:t>
            </a:r>
            <a:r>
              <a:rPr lang="ko-KR" b="0" i="0" u="none" baseline="0" dirty="0"/>
              <a:t> 모금을 넘어 관계를 구축하고, 다른 사람에게 영감을 전하며, 지속적인 변화를 창출하는 마중물입니다.</a:t>
            </a:r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771960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sz="4000" b="0" i="0" u="none" baseline="0" dirty="0"/>
              <a:t>모금 활동은 어렵게 느껴질 수도 있지만 흔히 겪을 수 있는 어려움을 미리 파악하면 극복하는 데 도움이 될 수 있습니다.</a:t>
            </a:r>
          </a:p>
          <a:p>
            <a:endParaRPr lang="ko-KR" sz="4000" dirty="0"/>
          </a:p>
          <a:p>
            <a:pPr algn="l" rtl="0"/>
            <a:r>
              <a:rPr lang="ko-KR" sz="4000" b="0" i="0" u="none" baseline="0" dirty="0"/>
              <a:t>첫째, '거절에 대한 </a:t>
            </a:r>
            <a:r>
              <a:rPr lang="ko-KR" sz="4000" b="0" i="0" u="none" baseline="0" dirty="0" err="1"/>
              <a:t>두려움'을</a:t>
            </a:r>
            <a:r>
              <a:rPr lang="ko-KR" sz="4000" b="0" i="0" u="none" baseline="0" dirty="0"/>
              <a:t> 느낄 수 있습니다. 요청을 했는데 거부당하면 좌절감이 들 수 있습니다. 하지만 거절을 개인적인 문제로 받아들일 필요가 없다는 점을 기억하세요. 여러분이 요청할 때마다 미래에 찾아올 기회의 씨앗을 뿌리는 것과 같습니다!</a:t>
            </a:r>
            <a:endParaRPr lang="ko-KR" sz="4000" dirty="0">
              <a:ea typeface="Calibri"/>
              <a:cs typeface="Calibri"/>
            </a:endParaRPr>
          </a:p>
          <a:p>
            <a:endParaRPr lang="ko-KR" sz="4000" dirty="0"/>
          </a:p>
          <a:p>
            <a:pPr algn="l" rtl="0"/>
            <a:r>
              <a:rPr lang="ko-KR" sz="4000" b="0" i="0" u="none" baseline="0" dirty="0"/>
              <a:t>둘째, '자신감 </a:t>
            </a:r>
            <a:r>
              <a:rPr lang="ko-KR" sz="4000" b="0" i="0" u="none" baseline="0" dirty="0" err="1"/>
              <a:t>부족'으로</a:t>
            </a:r>
            <a:r>
              <a:rPr lang="ko-KR" sz="4000" b="0" i="0" u="none" baseline="0" dirty="0"/>
              <a:t> 적극적인 활동이 어려울 수 있습니다. 자신감은 준비가 갖춰져 있고 열정이 있을 때 생깁니다. 여러분이 </a:t>
            </a:r>
            <a:r>
              <a:rPr lang="ko-KR" sz="4000" b="0" i="0" u="none" baseline="0" dirty="0" err="1"/>
              <a:t>소롭티미스트의</a:t>
            </a:r>
            <a:r>
              <a:rPr lang="ko-KR" sz="4000" b="0" i="0" u="none" baseline="0" dirty="0"/>
              <a:t> 사명을 믿는다면 다른 사람들도 그렇게 믿을 것입니다.</a:t>
            </a:r>
            <a:endParaRPr lang="ko-KR" sz="4000" dirty="0">
              <a:ea typeface="Calibri"/>
              <a:cs typeface="Calibri"/>
            </a:endParaRPr>
          </a:p>
          <a:p>
            <a:endParaRPr lang="ko-KR" sz="4000" dirty="0"/>
          </a:p>
          <a:p>
            <a:pPr algn="l" rtl="0"/>
            <a:r>
              <a:rPr lang="ko-KR" sz="4000" b="0" i="0" u="none" baseline="0" dirty="0"/>
              <a:t>마지막으로, '</a:t>
            </a:r>
            <a:r>
              <a:rPr lang="ko-KR" sz="4000" b="0" i="0" u="none" baseline="0" dirty="0" err="1"/>
              <a:t>모듬</a:t>
            </a:r>
            <a:r>
              <a:rPr lang="ko-KR" sz="4000" b="0" i="0" u="none" baseline="0" dirty="0"/>
              <a:t> 활동과 돈 이야기에 대한 부정적인 시선' 때문에 활동이 불편해질 수 있습니다. 모금 활동을 거래처럼 여길 것이 아니라 </a:t>
            </a:r>
            <a:r>
              <a:rPr lang="ko-KR" sz="4000" b="0" i="0" u="none" baseline="0" dirty="0" err="1"/>
              <a:t>의미있는</a:t>
            </a:r>
            <a:r>
              <a:rPr lang="ko-KR" sz="4000" b="0" i="0" u="none" baseline="0" dirty="0"/>
              <a:t> 변화에 동참하도록 초대하는 것이라고 생각해 보세요. 가끔 '저 분은 작년에 후원했으니 거절할 </a:t>
            </a:r>
            <a:r>
              <a:rPr lang="ko-KR" sz="4000" b="0" i="0" u="none" baseline="0" dirty="0" err="1"/>
              <a:t>거야.'와</a:t>
            </a:r>
            <a:r>
              <a:rPr lang="ko-KR" sz="4000" b="0" i="0" u="none" baseline="0" dirty="0"/>
              <a:t> 같은 생각으로 후원자보다 앞서가는 결정을 내려 아예 요청을 단념하는 경우가 있습니다. 아니면 '저 사람은 다른 비영리 기관에 기부하고 있다고 </a:t>
            </a:r>
            <a:r>
              <a:rPr lang="ko-KR" sz="4000" b="0" i="0" u="none" baseline="0" dirty="0" err="1"/>
              <a:t>했어</a:t>
            </a:r>
            <a:r>
              <a:rPr lang="ko-KR" sz="4000" b="0" i="0" u="none" baseline="0" dirty="0"/>
              <a:t>.'</a:t>
            </a:r>
            <a:r>
              <a:rPr lang="ko-KR" sz="4000" b="0" i="0" u="none" baseline="0" dirty="0" err="1"/>
              <a:t>라고</a:t>
            </a:r>
            <a:r>
              <a:rPr lang="ko-KR" sz="4000" b="0" i="0" u="none" baseline="0" dirty="0"/>
              <a:t> 생각할 수도 있습니다.</a:t>
            </a:r>
            <a:endParaRPr lang="ko-KR" sz="4000" dirty="0">
              <a:ea typeface="Calibri"/>
              <a:cs typeface="Calibri"/>
            </a:endParaRPr>
          </a:p>
          <a:p>
            <a:endParaRPr lang="ko-KR" sz="4000" dirty="0"/>
          </a:p>
          <a:p>
            <a:pPr algn="l" rtl="0"/>
            <a:r>
              <a:rPr lang="ko-KR" sz="4000" b="0" i="0" u="none" baseline="0" dirty="0"/>
              <a:t>이와 같은 장벽을 미리 인지한다면 여러분이 모금 활동에 임하는 마음가짐을 바꿀 수 있으며, 자신감과 목적 의식을 갖고 모금 활동을 할 수 있습니다.</a:t>
            </a:r>
            <a:endParaRPr lang="ko-KR" sz="4000" dirty="0">
              <a:ea typeface="Calibri"/>
              <a:cs typeface="Calibri"/>
            </a:endParaRPr>
          </a:p>
          <a:p>
            <a:pPr algn="l" rtl="0" fontAlgn="base"/>
            <a:endParaRPr lang="ko-KR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595084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AB22-AD08-7200-5CA5-5D8B5477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144C9-85E2-AC18-08CC-DDBF583B4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4D065-8838-A157-9B13-38A72D10E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 dirty="0"/>
              <a:t>'기부 </a:t>
            </a:r>
            <a:r>
              <a:rPr lang="ko-KR" b="0" i="0" u="none" baseline="0" dirty="0" err="1"/>
              <a:t>요청'을</a:t>
            </a:r>
            <a:r>
              <a:rPr lang="ko-KR" b="0" i="0" u="none" baseline="0" dirty="0"/>
              <a:t> 다른 관점으로 바라보면 모든 게 달라집니다. 도움을 요청한다고 생각하기보다 '기회를 주는 </a:t>
            </a:r>
            <a:r>
              <a:rPr lang="ko-KR" b="0" i="0" u="none" baseline="0" dirty="0" err="1"/>
              <a:t>것'이라고</a:t>
            </a:r>
            <a:r>
              <a:rPr lang="ko-KR" b="0" i="0" u="none" baseline="0" dirty="0"/>
              <a:t> 생각해 보세요. </a:t>
            </a:r>
            <a:r>
              <a:rPr lang="ko-KR" b="0" i="0" u="none" baseline="0" dirty="0" err="1"/>
              <a:t>소롭티미스트의</a:t>
            </a:r>
            <a:r>
              <a:rPr lang="ko-KR" b="0" i="0" u="none" baseline="0" dirty="0"/>
              <a:t> 사명에 참여함으로써 의미 있는 변화를 이루도록 초대하는 것이라고 생각하세요.</a:t>
            </a:r>
          </a:p>
          <a:p>
            <a:endParaRPr lang="ko-KR" dirty="0"/>
          </a:p>
          <a:p>
            <a:pPr algn="l" rtl="0"/>
            <a:r>
              <a:rPr lang="ko-KR" b="0" i="0" u="none" baseline="0" dirty="0"/>
              <a:t>후원자들이 영향력을 미치고 싶어 한다는 점을 기억하시기 바랍니다. 사람들은 자신보다 더 큰 의미를 믿기 때문에 기부합니다. 사람들의 후원이 </a:t>
            </a:r>
            <a:r>
              <a:rPr lang="ko-KR" b="0" i="0" u="none" baseline="0" dirty="0" err="1"/>
              <a:t>소롭티미스트</a:t>
            </a:r>
            <a:r>
              <a:rPr lang="ko-KR" b="0" i="0" u="none" baseline="0" dirty="0"/>
              <a:t> 프로그램에 어떻게 직접적으로 기여하는지 보여주어야 합니다. </a:t>
            </a:r>
          </a:p>
          <a:p>
            <a:endParaRPr lang="ko-KR" dirty="0"/>
          </a:p>
          <a:p>
            <a:pPr algn="l" rtl="0"/>
            <a:r>
              <a:rPr lang="ko-KR" b="0" i="0" u="none" baseline="0" dirty="0"/>
              <a:t>사람들의 '가치와 열정에 맞춰 </a:t>
            </a:r>
            <a:r>
              <a:rPr lang="ko-KR" b="0" i="0" u="none" baseline="0" dirty="0" err="1"/>
              <a:t>요청'하는</a:t>
            </a:r>
            <a:r>
              <a:rPr lang="ko-KR" b="0" i="0" u="none" baseline="0" dirty="0"/>
              <a:t> 것도 중요합니다. 잠재적인 후원자가 가장 중요시하는 것이 무엇인지 차근히 파악하고, 그와 </a:t>
            </a:r>
            <a:r>
              <a:rPr lang="ko-KR" b="0" i="0" u="none" baseline="0" dirty="0" err="1"/>
              <a:t>관련지어</a:t>
            </a:r>
            <a:r>
              <a:rPr lang="ko-KR" b="0" i="0" u="none" baseline="0" dirty="0"/>
              <a:t> 요청 내용을 다듬어 보세요. 그러면 요청을 받는 입장에서도 좀 더 개인적이고 유의미하게 느낄 것입니다.</a:t>
            </a:r>
          </a:p>
          <a:p>
            <a:endParaRPr lang="ko-KR" dirty="0"/>
          </a:p>
          <a:p>
            <a:pPr algn="l" rtl="0"/>
            <a:r>
              <a:rPr lang="ko-KR" b="0" i="0" u="none" baseline="0" dirty="0"/>
              <a:t>마지막으로, 사람들이 돕고 싶어 하는 방식을 예단하지 마시기 바랍니다. '어떤 방식으로 참여하고 </a:t>
            </a:r>
            <a:r>
              <a:rPr lang="ko-KR" b="0" i="0" u="none" baseline="0" dirty="0" err="1"/>
              <a:t>싶은지</a:t>
            </a:r>
            <a:r>
              <a:rPr lang="ko-KR" b="0" i="0" u="none" baseline="0" dirty="0"/>
              <a:t> 질문해 보세요.' 후원, 자원봉사, 파트너십과 같은 선택지를 주면 자신에게 맞는 방식으로 참여하고 싶은 마음이 들 수 있습니다.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233D3-411A-D364-4504-BCD12F91C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649784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 dirty="0"/>
              <a:t>후원 요청을 할 때는 자신감이 정말 중요합니다. 준비가 되어 있다는 느낌과 자신감을 갖추는 데 도움이 되는 몇 가지 전략을 살펴보겠습니다.</a:t>
            </a:r>
          </a:p>
          <a:p>
            <a:endParaRPr lang="ko-KR" dirty="0"/>
          </a:p>
          <a:p>
            <a:pPr algn="l" rtl="0"/>
            <a:r>
              <a:rPr lang="ko-KR" b="0" i="0" u="none" baseline="0" dirty="0"/>
              <a:t>먼저, 여러분의 '</a:t>
            </a:r>
            <a:r>
              <a:rPr lang="ko-KR" b="0" i="0" u="none" baseline="0" dirty="0" err="1"/>
              <a:t>이유'를</a:t>
            </a:r>
            <a:r>
              <a:rPr lang="ko-KR" b="0" i="0" u="none" baseline="0" dirty="0"/>
              <a:t> 알아야 합니다. 시간을 내어 성찰해 보세요. 여러분은 왜 </a:t>
            </a:r>
            <a:r>
              <a:rPr lang="ko-KR" b="0" i="0" u="none" baseline="0" dirty="0" err="1"/>
              <a:t>소롭티미스트의</a:t>
            </a:r>
            <a:r>
              <a:rPr lang="ko-KR" b="0" i="0" u="none" baseline="0" dirty="0"/>
              <a:t> 사명과 영향력에 열정을 느끼고 계십니까? 목적 의식이 </a:t>
            </a:r>
            <a:r>
              <a:rPr lang="ko-KR" b="0" i="0" u="none" baseline="0" dirty="0" err="1"/>
              <a:t>뚜렷해지면</a:t>
            </a:r>
            <a:r>
              <a:rPr lang="ko-KR" b="0" i="0" u="none" baseline="0" dirty="0"/>
              <a:t> 확신을 갖고 메시지를 전달하기가 쉬워집니다. 가장 좋아하는 SIA 스토리, 회원 가입을 결정한 이유, 또는 계속 활동하는 이유를 떠올려 보세요! </a:t>
            </a:r>
          </a:p>
          <a:p>
            <a:endParaRPr lang="ko-KR" dirty="0"/>
          </a:p>
          <a:p>
            <a:pPr algn="l" rtl="0"/>
            <a:r>
              <a:rPr lang="ko-KR" b="0" i="0" u="none" baseline="0" dirty="0"/>
              <a:t>다음으로, '동료들과 메시지 전달 방법을 연습해 보세요.' 어떤 말을 할지 연습하면 접근 방식을 조금 더 세련되게 다듬고 긴장감도 줄일 수 있습니다. 여러분의 동료가 소중한 피드백을 주고 좀 더 편안하게 느끼도록 도와줄 것입니다.</a:t>
            </a:r>
          </a:p>
          <a:p>
            <a:endParaRPr lang="ko-KR" dirty="0"/>
          </a:p>
          <a:p>
            <a:pPr algn="l" rtl="0"/>
            <a:r>
              <a:rPr lang="ko-KR" b="0" i="0" u="none" baseline="0" dirty="0"/>
              <a:t>마지막으로, 진정성과 열정을 갖춰야 합니다. 사람들은 진심에 반응합니다. 마음에서 우러나온 이야기를 하고, </a:t>
            </a:r>
            <a:r>
              <a:rPr lang="ko-KR" b="0" i="0" u="none" baseline="0" dirty="0" err="1"/>
              <a:t>SIA의</a:t>
            </a:r>
            <a:r>
              <a:rPr lang="ko-KR" b="0" i="0" u="none" baseline="0" dirty="0"/>
              <a:t> 사명에 대한 열정을 드러낸다면 다른 사람에게도 영감을 주어 참여하고 싶은 마음이 들게 할 수 있습니다.</a:t>
            </a:r>
          </a:p>
          <a:p>
            <a:endParaRPr lang="ko-KR" dirty="0"/>
          </a:p>
          <a:p>
            <a:pPr algn="l" rtl="0"/>
            <a:r>
              <a:rPr lang="ko-KR" b="0" i="0" u="none" baseline="0" dirty="0"/>
              <a:t>하지만 당당하게 요청한다는 것이 반드시 완벽해야 한다는 의미는 아닙니다. 목표하는 변화를 준비된 자세로, 진정성 있게, 열정적으로 이루어 나가는 것이 중요합니다.</a:t>
            </a:r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499934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 dirty="0"/>
              <a:t>조금 더 효과적으로 요청하기 위해 올바른 도구를 사용하는 것이 중요합니다. 이러한 전략은 후원자와의 연결에 도움이 되며, 영감을 받은 후원자는 </a:t>
            </a:r>
            <a:r>
              <a:rPr lang="ko-KR" b="0" i="0" u="none" baseline="0" dirty="0" err="1"/>
              <a:t>소롭티미스트의</a:t>
            </a:r>
            <a:r>
              <a:rPr lang="ko-KR" b="0" i="0" u="none" baseline="0" dirty="0"/>
              <a:t> 사명을 지지하고 </a:t>
            </a:r>
            <a:r>
              <a:rPr lang="ko-KR" b="0" i="0" u="none" baseline="0" dirty="0" err="1"/>
              <a:t>싶어질</a:t>
            </a:r>
            <a:r>
              <a:rPr lang="ko-KR" b="0" i="0" u="none" baseline="0" dirty="0"/>
              <a:t> 수 있습니다.</a:t>
            </a:r>
          </a:p>
          <a:p>
            <a:endParaRPr lang="ko-KR" i="0" dirty="0"/>
          </a:p>
          <a:p>
            <a:pPr algn="l" rtl="0"/>
            <a:r>
              <a:rPr lang="ko-KR" b="0" i="0" u="none" baseline="0" dirty="0"/>
              <a:t>먼저, 스토리텔링이 있습니다. '드림 </a:t>
            </a:r>
            <a:r>
              <a:rPr lang="ko-KR" b="0" i="0" u="none" baseline="0" dirty="0" err="1"/>
              <a:t>잇</a:t>
            </a:r>
            <a:r>
              <a:rPr lang="ko-KR" b="0" i="0" u="none" baseline="0" dirty="0"/>
              <a:t>, 비 </a:t>
            </a:r>
            <a:r>
              <a:rPr lang="ko-KR" b="0" i="0" u="none" baseline="0" dirty="0" err="1"/>
              <a:t>잇</a:t>
            </a:r>
            <a:r>
              <a:rPr lang="ko-KR" b="0" i="0" u="none" baseline="0" dirty="0"/>
              <a:t>' 워크숍, LYDA 수상자 또는 여러분이 가장 좋아하는 SIA 행사에 관한 설득력 있는 스토리를 들려주세요. 스토리는 감정적인 유대를 형성하고, 후원이 미치게 될 실질적인 영향력을 보여주며, </a:t>
            </a:r>
            <a:r>
              <a:rPr lang="ko-KR" b="0" i="0" u="none" baseline="0" dirty="0" err="1"/>
              <a:t>소롭티미스트의</a:t>
            </a:r>
            <a:r>
              <a:rPr lang="ko-KR" b="0" i="0" u="none" baseline="0" dirty="0"/>
              <a:t> 사명에 참여하는 의미를 알게 합니다.</a:t>
            </a:r>
          </a:p>
          <a:p>
            <a:endParaRPr lang="ko-KR" i="0" dirty="0"/>
          </a:p>
          <a:p>
            <a:pPr algn="l" rtl="0"/>
            <a:r>
              <a:rPr lang="ko-KR" b="0" i="0" u="none" baseline="0" dirty="0"/>
              <a:t>다음으로는 사회적 교류에 집중하세요. 지역 사회에서 대면 및 온라인 관계를 구축해 두면 도달 범위를 확장하는 데 도움이 됩니다. 사회적 교류는 같은 열정으로 참여하려는 사람들과 연결될 기회를 부여합니다. 현재의 네트워크를 활용하는 것 또한 클럽이 하고 있는 일에 대한 인지도를 높이는 데 도움이 됩니다. </a:t>
            </a:r>
          </a:p>
          <a:p>
            <a:endParaRPr lang="ko-KR" i="0" dirty="0"/>
          </a:p>
          <a:p>
            <a:pPr algn="l" rtl="0"/>
            <a:r>
              <a:rPr lang="ko-KR" b="0" i="0" u="none" baseline="0" dirty="0"/>
              <a:t>투명성 또한 중요한 요소입니다. 후원금이 어디로 가는지, </a:t>
            </a:r>
            <a:r>
              <a:rPr lang="ko-KR" b="0" i="0" u="none" baseline="0" dirty="0" err="1"/>
              <a:t>소롭티미스트</a:t>
            </a:r>
            <a:r>
              <a:rPr lang="ko-KR" b="0" i="0" u="none" baseline="0" dirty="0"/>
              <a:t> 프로그램에 어떻게 직접적인 도움이 되는지 명확히 보여주세요. 후원자가 자신의 기부 결과를 실제로 보게 되면 계속 참여하며 후원할 가능성이 높아집니다.</a:t>
            </a:r>
          </a:p>
          <a:p>
            <a:endParaRPr lang="ko-KR" i="0" dirty="0"/>
          </a:p>
          <a:p>
            <a:pPr algn="l" rtl="0"/>
            <a:r>
              <a:rPr lang="ko-KR" b="0" i="0" u="none" baseline="0" dirty="0"/>
              <a:t>SIA 자료를 활용하는 것도 잊지 마세요. 템플릿, 가이드, 모금 </a:t>
            </a:r>
            <a:r>
              <a:rPr lang="ko-KR" b="0" i="0" u="none" baseline="0" dirty="0" err="1"/>
              <a:t>툴킷에</a:t>
            </a:r>
            <a:r>
              <a:rPr lang="ko-KR" b="0" i="0" u="none" baseline="0" dirty="0"/>
              <a:t> 이르기까지 </a:t>
            </a:r>
            <a:r>
              <a:rPr lang="ko-KR" b="0" i="0" u="none" baseline="0" dirty="0" err="1"/>
              <a:t>소롭티미스트는</a:t>
            </a:r>
            <a:r>
              <a:rPr lang="ko-KR" b="0" i="0" u="none" baseline="0" dirty="0"/>
              <a:t> 여러분의 노력을 뒷받침할 수 있는 풍부한 자원을 제공해 드립니다. 이러한 도구는 조금 더 쉽고 효과적인 모금 활동을 위해 제작되었습니다.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31263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 dirty="0"/>
              <a:t>후원자의 기여를 인정하는 것은 모금 과정에서 아주 중요한 부분입니다. 감사를 표현하고, 더욱 견고한 관계를 구축하며, 영감을 주는 것이 지속적인 후원을 유도하기 때문입니다. </a:t>
            </a:r>
            <a:r>
              <a:rPr lang="ko-KR" b="0" i="0" u="none" baseline="0" dirty="0" err="1"/>
              <a:t>소롭티미스트</a:t>
            </a:r>
            <a:r>
              <a:rPr lang="ko-KR" b="0" i="0" u="none" baseline="0" dirty="0"/>
              <a:t> 후원자의 베풂에 효과적으로 감사를 표현할 수 있는 몇 가지 방법을 살펴보겠습니다.</a:t>
            </a:r>
          </a:p>
          <a:p>
            <a:endParaRPr lang="ko-KR" i="0" dirty="0"/>
          </a:p>
          <a:p>
            <a:pPr algn="l" rtl="0"/>
            <a:r>
              <a:rPr lang="ko-KR" b="0" i="0" u="none" baseline="0" dirty="0"/>
              <a:t>클럽의 소셜 미디어 페이지를 활용해 적극적으로 메시지를 게시하세요. Instagram, </a:t>
            </a:r>
            <a:r>
              <a:rPr lang="ko-KR" b="0" i="0" u="none" baseline="0" dirty="0" err="1"/>
              <a:t>Facebook</a:t>
            </a:r>
            <a:r>
              <a:rPr lang="ko-KR" b="0" i="0" u="none" baseline="0" dirty="0"/>
              <a:t> 또는 </a:t>
            </a:r>
            <a:r>
              <a:rPr lang="ko-KR" b="0" i="0" u="none" baseline="0" dirty="0" err="1"/>
              <a:t>LinkedIn과</a:t>
            </a:r>
            <a:r>
              <a:rPr lang="ko-KR" b="0" i="0" u="none" baseline="0" dirty="0"/>
              <a:t> 같은 플랫폼에서 후원자에게 공개적으로 인사를 전하면 감사의 마음을 표현할 수 있을 뿐만 아니라, 이와 같은 후원 사실을 알림으로써 인지도를 높이고 다른 사람도 후원하고 싶게끔 영감을 줄 수 있습니다. 만약 후원자가 회사라면 </a:t>
            </a:r>
            <a:r>
              <a:rPr lang="ko-KR" b="0" i="0" u="none" baseline="0" dirty="0" err="1"/>
              <a:t>태그하는</a:t>
            </a:r>
            <a:r>
              <a:rPr lang="ko-KR" b="0" i="0" u="none" baseline="0" dirty="0"/>
              <a:t> 것을 잊지 마세요. 게시물의 도달 범위를 넓히는 데 도움이 됩니다! </a:t>
            </a:r>
          </a:p>
          <a:p>
            <a:endParaRPr lang="ko-KR" i="0" dirty="0"/>
          </a:p>
          <a:p>
            <a:pPr algn="l" rtl="0"/>
            <a:r>
              <a:rPr lang="ko-KR" b="0" i="0" u="none" baseline="0" dirty="0"/>
              <a:t>또 다른 바람직한 선택지는 뉴스레터를 통해 감사 인사를 전하는 방법입니다. 클럽의 뉴스레터에 후원자의 이름을 언급하거나 기부 내용을 강조한다면 후원이 어떤 변화를 이끌어냈는지 보여주는 동시에 후원자가 마땅히 받을 감사 인사를 전할 수 있습니다. 뉴스레터를 보내기 전에 메일 리스트에 해당 후원자가 포함되어 있는지 확인하세요! 그러면 클럽을 지원할 수 있는 새로운 기회를 후원자에게 계속 알릴 수 있게 됩니다. </a:t>
            </a:r>
          </a:p>
          <a:p>
            <a:endParaRPr lang="ko-KR" i="0" dirty="0"/>
          </a:p>
          <a:p>
            <a:pPr algn="l" rtl="0"/>
            <a:r>
              <a:rPr lang="ko-KR" b="0" i="0" u="none" baseline="0" dirty="0"/>
              <a:t>개인별 감사 편지는 매우 의미가 깊습니다. 시간을 내어 진심을 담아 개별 메시지를 작성해 보세요. 후원자의 기여를 소중하고 감사하게 여기고 있다는 것을 알릴 수 있습니다.</a:t>
            </a:r>
          </a:p>
          <a:p>
            <a:endParaRPr lang="ko-KR" i="0" dirty="0"/>
          </a:p>
          <a:p>
            <a:pPr algn="l" rtl="0"/>
            <a:r>
              <a:rPr lang="ko-KR" b="0" i="0" u="none" baseline="0" dirty="0"/>
              <a:t>마지막으로, 후원자의 기여가 만들어낸 영향력을 스토리를 통해 강조해 보세요. 후원자의 기부가 여성과 소녀의 삶을 바꾸는 데 어떤 도움을 주었는지 구체적인 예시를 공유하세요. 베풂의 결과를 직접 보게 되면 후원자는 자신의 기부가 갖는 중요성을 더욱 생생하게 깨닫게 됩니다.</a:t>
            </a:r>
          </a:p>
          <a:p>
            <a:endParaRPr lang="ko-KR" i="0" dirty="0"/>
          </a:p>
          <a:p>
            <a:pPr algn="l" rtl="0"/>
            <a:r>
              <a:rPr lang="ko-KR" b="0" i="0" u="none" baseline="0" dirty="0"/>
              <a:t>제시해 드린 여러 방법을 활용한다면 후원자에게 감사의 마음을 전할 수 있을 뿐만 아니라 후원자와 더욱 깊은 관계를 구축하고 후원자가 </a:t>
            </a:r>
            <a:r>
              <a:rPr lang="ko-KR" b="0" i="0" u="none" baseline="0" dirty="0" err="1"/>
              <a:t>소롭티미스트의</a:t>
            </a:r>
            <a:r>
              <a:rPr lang="ko-KR" b="0" i="0" u="none" baseline="0" dirty="0"/>
              <a:t> 사명에 지속적으로 참여할 영감을 주게 됩니다.</a:t>
            </a:r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8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828482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sz="2800" b="0" i="0" u="none" baseline="0" dirty="0"/>
              <a:t>끝으로, 자신감과 목적 의식을 갖고 모금 활동에 임할 때 기억해야 할 핵심 요점을 몇 가지 살펴보겠습니다.</a:t>
            </a:r>
          </a:p>
          <a:p>
            <a:endParaRPr lang="ko-KR" sz="2800" i="0" dirty="0"/>
          </a:p>
          <a:p>
            <a:pPr algn="l" rtl="0"/>
            <a:r>
              <a:rPr lang="ko-KR" sz="2800" b="0" i="0" u="none" baseline="0" dirty="0"/>
              <a:t>첫째, 여러분은 강력한 영향력을 갖고 있다는 사실을 기억하세요. 친구, 가족, 동료, 커뮤니티 인맥으로 이루어진 네트워크는 아주 소중한 자원입니다. 이를 활용하여 </a:t>
            </a:r>
            <a:r>
              <a:rPr lang="ko-KR" sz="2800" b="0" i="0" u="none" baseline="0" dirty="0" err="1"/>
              <a:t>소롭티미스트의</a:t>
            </a:r>
            <a:r>
              <a:rPr lang="ko-KR" sz="2800" b="0" i="0" u="none" baseline="0" dirty="0"/>
              <a:t> 사명을 공유하고, 다른 이들도 클럽의 노력을 지지하도록 초대하세요.</a:t>
            </a:r>
            <a:endParaRPr lang="ko-KR" sz="2800" i="0" dirty="0">
              <a:ea typeface="Calibri"/>
              <a:cs typeface="Calibri"/>
            </a:endParaRPr>
          </a:p>
          <a:p>
            <a:endParaRPr lang="ko-KR" sz="2800" i="0" dirty="0"/>
          </a:p>
          <a:p>
            <a:pPr algn="l" rtl="0"/>
            <a:r>
              <a:rPr lang="ko-KR" sz="2800" b="0" i="0" u="none" baseline="0" dirty="0"/>
              <a:t>둘째, 사람은 본질적으로 베푸는 것을 좋아합니다. 대부분은 변화에 동참하고 싶은 마음이 있지만 요청을 받지 않아서 기부하지 않는 것입니다. 여러분이 용기를 내어 요청한다면 사람들에게 의미 있는 목적을 위해 베풀 기회를 줄 수 있습니다. 어떤 대답이든 받아들일 용기를 낸다면 성공적인 모금 활동을 펼칠 수 있습니다!</a:t>
            </a:r>
            <a:endParaRPr lang="ko-KR" sz="2800" dirty="0">
              <a:ea typeface="Calibri" panose="020F0502020204030204"/>
              <a:cs typeface="Calibri" panose="020F0502020204030204"/>
            </a:endParaRPr>
          </a:p>
          <a:p>
            <a:endParaRPr lang="ko-KR" sz="2800" dirty="0"/>
          </a:p>
          <a:p>
            <a:pPr algn="l" rtl="0"/>
            <a:r>
              <a:rPr lang="ko-KR" sz="2800" b="0" i="0" u="none" baseline="0" dirty="0"/>
              <a:t>마지막으로, 요청의 어려움을 극복할 때 훨씬 더 큰 영향력을 미칠 수 있습니다. 여러분이 안전 지대를 벗어나 후원을 요청할 때마다 </a:t>
            </a:r>
            <a:r>
              <a:rPr lang="ko-KR" sz="2800" b="0" i="0" u="none" baseline="0" dirty="0" err="1"/>
              <a:t>소롭티미스트</a:t>
            </a:r>
            <a:r>
              <a:rPr lang="ko-KR" sz="2800" b="0" i="0" u="none" baseline="0" dirty="0"/>
              <a:t> 프로그램이 강화되고 도달 범위가 넓어지며 전 세계 여성과 소녀에게 지속적인 변화가 일어납니다.</a:t>
            </a:r>
            <a:endParaRPr lang="ko-KR" dirty="0">
              <a:ea typeface="Calibri"/>
              <a:cs typeface="Calibri"/>
            </a:endParaRPr>
          </a:p>
          <a:p>
            <a:endParaRPr lang="ko-KR" sz="2800" i="0" dirty="0"/>
          </a:p>
          <a:p>
            <a:pPr algn="l" rtl="0"/>
            <a:r>
              <a:rPr lang="ko-KR" sz="2800" b="0" i="0" u="none" baseline="0" dirty="0"/>
              <a:t>기억하세요. 여러분의 노력은 소중합니다. </a:t>
            </a:r>
            <a:r>
              <a:rPr lang="ko-KR" sz="2800" b="0" i="0" u="none" baseline="0" dirty="0" err="1"/>
              <a:t>소롭티미스트의</a:t>
            </a:r>
            <a:r>
              <a:rPr lang="ko-KR" sz="2800" b="0" i="0" u="none" baseline="0" dirty="0"/>
              <a:t> 집단적 영향력은 여러분 덕분에 계속 성장하고 있습니다!</a:t>
            </a:r>
            <a:endParaRPr lang="ko-KR" sz="2800" i="0" dirty="0">
              <a:ea typeface="Calibri"/>
              <a:cs typeface="Calibri"/>
            </a:endParaRPr>
          </a:p>
          <a:p>
            <a:pPr algn="l" rtl="0"/>
            <a:br>
              <a:rPr lang="ko-KR" dirty="0">
                <a:cs typeface="+mn-lt"/>
              </a:rPr>
            </a:b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9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36472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ko-KR" b="0" i="0" u="none" baseline="0"/>
              <a:t>자신감을 키우고 모금 요청의 어려움을 극복하는 데 도움이 되는 자료가 풍부하게 준비되어 있습니다. </a:t>
            </a:r>
            <a:r>
              <a:rPr lang="ko-KR" b="0" i="0" u="none" baseline="0" dirty="0"/>
              <a:t>SIA 자료에서 동료의 조언에 이르기까지, 효과적인 모금 활동 노력에 필요한 모든 것이 있습니다.</a:t>
            </a:r>
          </a:p>
          <a:p>
            <a:endParaRPr lang="ko-KR" dirty="0"/>
          </a:p>
          <a:p>
            <a:pPr algn="l" rtl="0"/>
            <a:r>
              <a:rPr lang="ko-KR" b="0" i="0" u="none" baseline="0" dirty="0"/>
              <a:t>화면에 보이는 몇 가지 웹사이트와 자료를 추천해 드립니다. 참고하셔서 새로운 아이디어도 얻고 성공에 유용한 도구를 활용해 보세요.</a:t>
            </a:r>
            <a:endParaRPr lang="ko-KR" dirty="0">
              <a:ea typeface="Calibri"/>
              <a:cs typeface="Calibri"/>
            </a:endParaRPr>
          </a:p>
          <a:p>
            <a:endParaRPr lang="ko-KR" dirty="0"/>
          </a:p>
          <a:p>
            <a:pPr algn="l" rtl="0"/>
            <a:r>
              <a:rPr lang="ko-KR" b="0" i="0" u="none" baseline="0" dirty="0"/>
              <a:t>질문이 있을 때는 언제든지 저나 SIA 모금 개발부 직원에게 문의하시기 바랍니다. 모든 단계에서 여러분을 안내하고 도와드리겠습니다.</a:t>
            </a:r>
            <a:endParaRPr lang="ko-KR" dirty="0">
              <a:ea typeface="Calibri"/>
              <a:cs typeface="Calibri"/>
            </a:endParaRPr>
          </a:p>
          <a:p>
            <a:endParaRPr lang="ko-KR" dirty="0"/>
          </a:p>
          <a:p>
            <a:pPr algn="l" rtl="0"/>
            <a:r>
              <a:rPr lang="ko-KR" b="0" i="0" u="none" baseline="0" dirty="0" err="1"/>
              <a:t>소롭티미스트의</a:t>
            </a:r>
            <a:r>
              <a:rPr lang="ko-KR" b="0" i="0" u="none" baseline="0" dirty="0"/>
              <a:t> 사명에 헌신해 주셔서 감사합니다!</a:t>
            </a:r>
            <a:endParaRPr lang="ko-KR" dirty="0">
              <a:ea typeface="Calibri"/>
              <a:cs typeface="Calibri"/>
            </a:endParaRPr>
          </a:p>
          <a:p>
            <a:endParaRPr lang="ko-KR" dirty="0"/>
          </a:p>
          <a:p>
            <a:pPr algn="l" rtl="0"/>
            <a:r>
              <a:rPr lang="ko-KR" b="0" i="0" u="none" baseline="0" dirty="0"/>
              <a:t>{시간이 된다면 그룹에 다음과 같이 질문하세요. '혹시 모금 활동을 하며 자신감을 높이기 위해 활용한 전략이나 성공 사연을 공유하실 분 계십니까?'}</a:t>
            </a:r>
            <a:endParaRPr lang="ko-KR" dirty="0">
              <a:ea typeface="Calibri"/>
              <a:cs typeface="Calibri"/>
            </a:endParaRPr>
          </a:p>
          <a:p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71108A7-A47F-CD43-94C8-4F2460747BCD}" type="slidenum">
              <a:rPr/>
              <a:t>10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515941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oroptimist.org/for-clubs-and-members/federation-information/recognition-and-branding-tools/brand-visual-guide.html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jpe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neonone.com/resources/blog/how-to-ask-for-donations/" TargetMode="External"/><Relationship Id="rId13" Type="http://schemas.openxmlformats.org/officeDocument/2006/relationships/image" Target="../media/image22.jpeg"/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hyperlink" Target="https://www.soroptimist.org/for-clubs-and-members/donate/fund-development-team.html" TargetMode="External"/><Relationship Id="rId5" Type="http://schemas.openxmlformats.org/officeDocument/2006/relationships/image" Target="../media/image5.png"/><Relationship Id="rId10" Type="http://schemas.openxmlformats.org/officeDocument/2006/relationships/hyperlink" Target="https://www.youtube.com/watch?v=GsvSWkEHNDk" TargetMode="External"/><Relationship Id="rId4" Type="http://schemas.openxmlformats.org/officeDocument/2006/relationships/image" Target="../media/image2.svg"/><Relationship Id="rId9" Type="http://schemas.openxmlformats.org/officeDocument/2006/relationships/hyperlink" Target="https://101fundraising.org/2014/09/friends-money-building-confidence-make-as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9200" y="8160712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o-KR"/>
          </a:p>
        </p:txBody>
      </p:sp>
      <p:sp>
        <p:nvSpPr>
          <p:cNvPr id="12" name="Freeform 12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2723771" y="8007641"/>
            <a:ext cx="7998404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937"/>
              </a:lnSpc>
            </a:pPr>
            <a:r>
              <a:rPr lang="ko-KR" sz="3600" b="0" i="0" u="none" baseline="0">
                <a:solidFill>
                  <a:schemeClr val="tx2"/>
                </a:solidFill>
                <a:latin typeface="Effra 2"/>
                <a:ea typeface="Effra 2"/>
                <a:cs typeface="Effra 2"/>
              </a:rPr>
              <a:t>2025 (리전명) 리전 총회</a:t>
            </a:r>
          </a:p>
          <a:p>
            <a:pPr algn="l" rtl="0">
              <a:lnSpc>
                <a:spcPts val="4937"/>
              </a:lnSpc>
            </a:pPr>
            <a:endParaRPr lang="ko-KR" sz="4114" spc="41">
              <a:solidFill>
                <a:srgbClr val="253572"/>
              </a:solidFill>
              <a:latin typeface="Effra 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23771" y="8835143"/>
            <a:ext cx="6899312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160"/>
              </a:lnSpc>
              <a:spcBef>
                <a:spcPct val="0"/>
              </a:spcBef>
            </a:pPr>
            <a:r>
              <a:rPr lang="ko-KR" sz="1800" b="0" i="0" u="none" spc="179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발표자 이름,</a:t>
            </a:r>
            <a:r>
              <a:rPr lang="ko-KR" b="0" i="0" u="none" spc="179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리전 모금 위원장</a:t>
            </a:r>
            <a:endParaRPr lang="ko-KR" sz="1800" spc="179">
              <a:solidFill>
                <a:srgbClr val="E68574"/>
              </a:solidFill>
              <a:latin typeface="Effra 1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1AF7C508-05C0-2630-D450-B66E5DF43882}"/>
              </a:ext>
            </a:extLst>
          </p:cNvPr>
          <p:cNvSpPr txBox="1"/>
          <p:nvPr/>
        </p:nvSpPr>
        <p:spPr>
          <a:xfrm>
            <a:off x="1028700" y="3871122"/>
            <a:ext cx="10491311" cy="2593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6998"/>
              </a:lnSpc>
            </a:pPr>
            <a:r>
              <a:rPr lang="ko-KR" sz="6950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  <a:sym typeface="Effra 1"/>
              </a:rPr>
              <a:t>기부 요청의 두려움 극복하기</a:t>
            </a:r>
          </a:p>
          <a:p>
            <a:pPr algn="l" rtl="0">
              <a:lnSpc>
                <a:spcPts val="6998"/>
              </a:lnSpc>
            </a:pPr>
            <a:r>
              <a:rPr lang="ko-KR" sz="4000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모금 활동에 필요한 자신감 쌓기</a:t>
            </a:r>
          </a:p>
        </p:txBody>
      </p:sp>
      <p:pic>
        <p:nvPicPr>
          <p:cNvPr id="9" name="Picture 8" descr="두려움 극복">
            <a:extLst>
              <a:ext uri="{FF2B5EF4-FFF2-40B4-BE49-F238E27FC236}">
                <a16:creationId xmlns:a16="http://schemas.microsoft.com/office/drawing/2014/main" id="{4BB32CCE-6EB3-C234-0FF6-C13524E6F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2443" y="4945673"/>
            <a:ext cx="6667500" cy="3048000"/>
          </a:xfrm>
          <a:prstGeom prst="rect">
            <a:avLst/>
          </a:prstGeom>
        </p:spPr>
      </p:pic>
      <p:sp>
        <p:nvSpPr>
          <p:cNvPr id="10" name="TextBox 13">
            <a:extLst>
              <a:ext uri="{FF2B5EF4-FFF2-40B4-BE49-F238E27FC236}">
                <a16:creationId xmlns:a16="http://schemas.microsoft.com/office/drawing/2014/main" id="{79A2EECB-F004-7B03-DDE3-0A360CF7EB66}"/>
              </a:ext>
            </a:extLst>
          </p:cNvPr>
          <p:cNvSpPr txBox="1"/>
          <p:nvPr/>
        </p:nvSpPr>
        <p:spPr>
          <a:xfrm rot="5400000">
            <a:off x="14209393" y="6145640"/>
            <a:ext cx="6539703" cy="680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>
              <a:lnSpc>
                <a:spcPts val="1763"/>
              </a:lnSpc>
            </a:pP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국제소롭티미스트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미주연합회</a:t>
            </a:r>
            <a:r>
              <a:rPr lang="en-US" alt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(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Soroptimist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international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of 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the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 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Americas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, </a:t>
            </a:r>
            <a:r>
              <a:rPr lang="ko-KR" sz="1469" b="0" i="0" u="none" spc="146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inc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.</a:t>
            </a:r>
            <a:r>
              <a:rPr lang="ko-KR" sz="1469" b="0" i="0" u="none" spc="146" baseline="3000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®</a:t>
            </a:r>
            <a:r>
              <a:rPr lang="ko-KR" sz="1469" b="0" i="0" u="none" spc="146" baseline="0" dirty="0">
                <a:solidFill>
                  <a:srgbClr val="F5EFEB"/>
                </a:solidFill>
                <a:latin typeface="Effra 1"/>
                <a:ea typeface="Effra 1"/>
                <a:cs typeface="Effra 1"/>
                <a:sym typeface="Effra 1"/>
              </a:rPr>
              <a:t>)</a:t>
            </a:r>
          </a:p>
          <a:p>
            <a:pPr marL="0" lvl="0" indent="0" algn="r" rtl="0">
              <a:lnSpc>
                <a:spcPts val="1763"/>
              </a:lnSpc>
              <a:spcBef>
                <a:spcPct val="0"/>
              </a:spcBef>
            </a:pPr>
            <a:endParaRPr lang="ko-KR" sz="1469" spc="146" dirty="0">
              <a:solidFill>
                <a:srgbClr val="F5EFEB"/>
              </a:solidFill>
              <a:latin typeface="Effra 1"/>
              <a:ea typeface="Effra 1"/>
              <a:cs typeface="Effra 1"/>
              <a:sym typeface="Effra 1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3160295"/>
            <a:ext cx="9498842" cy="7708527"/>
            <a:chOff x="0" y="0"/>
            <a:chExt cx="2481834" cy="19326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1834" cy="1932697"/>
            </a:xfrm>
            <a:custGeom>
              <a:avLst/>
              <a:gdLst/>
              <a:ahLst/>
              <a:cxnLst/>
              <a:rect l="l" t="t" r="r" b="b"/>
              <a:pathLst>
                <a:path w="2481834" h="1932697">
                  <a:moveTo>
                    <a:pt x="41079" y="0"/>
                  </a:moveTo>
                  <a:lnTo>
                    <a:pt x="2440755" y="0"/>
                  </a:lnTo>
                  <a:cubicBezTo>
                    <a:pt x="2451650" y="0"/>
                    <a:pt x="2462099" y="4328"/>
                    <a:pt x="2469803" y="12032"/>
                  </a:cubicBezTo>
                  <a:cubicBezTo>
                    <a:pt x="2477506" y="19736"/>
                    <a:pt x="2481834" y="30184"/>
                    <a:pt x="2481834" y="41079"/>
                  </a:cubicBezTo>
                  <a:lnTo>
                    <a:pt x="2481834" y="1891618"/>
                  </a:lnTo>
                  <a:cubicBezTo>
                    <a:pt x="2481834" y="1902513"/>
                    <a:pt x="2477506" y="1912961"/>
                    <a:pt x="2469803" y="1920665"/>
                  </a:cubicBezTo>
                  <a:cubicBezTo>
                    <a:pt x="2462099" y="1928369"/>
                    <a:pt x="2451650" y="1932697"/>
                    <a:pt x="2440755" y="1932697"/>
                  </a:cubicBezTo>
                  <a:lnTo>
                    <a:pt x="41079" y="1932697"/>
                  </a:lnTo>
                  <a:cubicBezTo>
                    <a:pt x="30184" y="1932697"/>
                    <a:pt x="19736" y="1928369"/>
                    <a:pt x="12032" y="1920665"/>
                  </a:cubicBezTo>
                  <a:cubicBezTo>
                    <a:pt x="4328" y="1912961"/>
                    <a:pt x="0" y="1902513"/>
                    <a:pt x="0" y="1891618"/>
                  </a:cubicBezTo>
                  <a:lnTo>
                    <a:pt x="0" y="41079"/>
                  </a:lnTo>
                  <a:cubicBezTo>
                    <a:pt x="0" y="30184"/>
                    <a:pt x="4328" y="19736"/>
                    <a:pt x="12032" y="12032"/>
                  </a:cubicBezTo>
                  <a:cubicBezTo>
                    <a:pt x="19736" y="4328"/>
                    <a:pt x="30184" y="0"/>
                    <a:pt x="41079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481834" cy="1980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7" name="Freeform 7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9"/>
          <p:cNvSpPr txBox="1"/>
          <p:nvPr/>
        </p:nvSpPr>
        <p:spPr>
          <a:xfrm>
            <a:off x="621638" y="4746628"/>
            <a:ext cx="7165201" cy="7937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6694"/>
              </a:lnSpc>
            </a:pPr>
            <a:r>
              <a:rPr lang="ko-KR" sz="4800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발표 목적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18615" y="5781421"/>
            <a:ext cx="8830101" cy="2023183"/>
            <a:chOff x="0" y="-76200"/>
            <a:chExt cx="10360471" cy="26975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1757" cy="2511765"/>
            </a:xfrm>
            <a:custGeom>
              <a:avLst/>
              <a:gdLst/>
              <a:ahLst/>
              <a:cxnLst/>
              <a:rect l="l" t="t" r="r" b="b"/>
              <a:pathLst>
                <a:path w="241757" h="2511765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30657" y="-76200"/>
              <a:ext cx="9829814" cy="26975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 rtl="0">
                <a:lnSpc>
                  <a:spcPts val="3959"/>
                </a:lnSpc>
              </a:pPr>
              <a:r>
                <a:rPr lang="ko-KR" sz="3200" b="0" i="0" u="none" baseline="0">
                  <a:solidFill>
                    <a:srgbClr val="293374"/>
                  </a:solidFill>
                  <a:latin typeface="Effra 2"/>
                  <a:ea typeface="Effra 2"/>
                  <a:cs typeface="Effra 2"/>
                </a:rPr>
                <a:t>접근 방법 개선하기</a:t>
              </a:r>
            </a:p>
            <a:p>
              <a:pPr algn="l" rtl="0">
                <a:lnSpc>
                  <a:spcPts val="3959"/>
                </a:lnSpc>
              </a:pPr>
              <a:r>
                <a:rPr lang="ko-KR" sz="3200" b="0" i="0" u="none" baseline="0">
                  <a:solidFill>
                    <a:srgbClr val="293374"/>
                  </a:solidFill>
                  <a:latin typeface="Effra 2"/>
                  <a:ea typeface="Effra 2"/>
                  <a:cs typeface="Effra 2"/>
                </a:rPr>
                <a:t>흔히 느끼는 두려움과 어려움 극복하기</a:t>
              </a:r>
            </a:p>
            <a:p>
              <a:pPr algn="l" rtl="0">
                <a:lnSpc>
                  <a:spcPts val="3959"/>
                </a:lnSpc>
              </a:pPr>
              <a:r>
                <a:rPr lang="ko-KR" sz="3200" b="0" i="0" u="none" baseline="0">
                  <a:solidFill>
                    <a:srgbClr val="293374"/>
                  </a:solidFill>
                  <a:latin typeface="Effra 2"/>
                  <a:ea typeface="Effra 2"/>
                  <a:cs typeface="Effra 2"/>
                </a:rPr>
                <a:t>잠재적인 후원자에게 영감 전하기</a:t>
              </a:r>
              <a:endParaRPr lang="ko-KR" sz="3200">
                <a:ea typeface="Calibri"/>
                <a:cs typeface="Calibri"/>
              </a:endParaRPr>
            </a:p>
            <a:p>
              <a:pPr algn="l" rtl="0">
                <a:lnSpc>
                  <a:spcPts val="3959"/>
                </a:lnSpc>
              </a:pPr>
              <a:r>
                <a:rPr lang="ko-KR" sz="3200" b="0" i="0" u="none" baseline="0">
                  <a:solidFill>
                    <a:srgbClr val="293374"/>
                  </a:solidFill>
                  <a:latin typeface="Effra 2"/>
                  <a:ea typeface="Effra 2"/>
                  <a:cs typeface="Effra 2"/>
                </a:rPr>
                <a:t>감사의 문화 조성하고 기부자와의 관계 강화하기</a:t>
              </a:r>
            </a:p>
          </p:txBody>
        </p:sp>
      </p:grpSp>
      <p:pic>
        <p:nvPicPr>
          <p:cNvPr id="2" name="Picture 5" descr="동전과 식물이 든 유리병을 양손으로 들고 있는 모습&#10;&#10;자동 생성 설명">
            <a:extLst>
              <a:ext uri="{FF2B5EF4-FFF2-40B4-BE49-F238E27FC236}">
                <a16:creationId xmlns:a16="http://schemas.microsoft.com/office/drawing/2014/main" id="{339F95B9-BB8C-5B4E-76BA-7C0F4F73004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378"/>
          <a:stretch/>
        </p:blipFill>
        <p:spPr>
          <a:xfrm>
            <a:off x="9498842" y="2255557"/>
            <a:ext cx="8789158" cy="6088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3723" y="8462500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443952" y="-963874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0" name="Group 10"/>
          <p:cNvGrpSpPr/>
          <p:nvPr/>
        </p:nvGrpSpPr>
        <p:grpSpPr>
          <a:xfrm>
            <a:off x="646145" y="4502016"/>
            <a:ext cx="10211325" cy="2215543"/>
            <a:chOff x="0" y="-85725"/>
            <a:chExt cx="9103885" cy="2954057"/>
          </a:xfrm>
        </p:grpSpPr>
        <p:sp>
          <p:nvSpPr>
            <p:cNvPr id="11" name="Freeform 11"/>
            <p:cNvSpPr/>
            <p:nvPr/>
          </p:nvSpPr>
          <p:spPr>
            <a:xfrm>
              <a:off x="0" y="145976"/>
              <a:ext cx="241757" cy="2511765"/>
            </a:xfrm>
            <a:custGeom>
              <a:avLst/>
              <a:gdLst/>
              <a:ahLst/>
              <a:cxnLst/>
              <a:rect l="l" t="t" r="r" b="b"/>
              <a:pathLst>
                <a:path w="241757" h="2511765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83057" y="-85725"/>
              <a:ext cx="8620828" cy="29540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4415"/>
                </a:lnSpc>
              </a:pPr>
              <a:r>
                <a:rPr lang="ko-KR" sz="3200" b="0" i="0" u="none" baseline="0" dirty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프로그램을 위한 모금을 유도할 수 있습니다.</a:t>
              </a:r>
            </a:p>
            <a:p>
              <a:pPr algn="l" rtl="0">
                <a:lnSpc>
                  <a:spcPts val="4415"/>
                </a:lnSpc>
              </a:pPr>
              <a:r>
                <a:rPr lang="ko-KR" sz="3200" b="0" i="0" u="none" baseline="0" dirty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더 강력한 유대를 구축하도록 도와줍니다. </a:t>
              </a:r>
            </a:p>
            <a:p>
              <a:pPr algn="l" rtl="0">
                <a:lnSpc>
                  <a:spcPts val="4415"/>
                </a:lnSpc>
              </a:pPr>
              <a:r>
                <a:rPr lang="ko-KR" sz="3200" b="0" i="0" u="none" baseline="0" dirty="0" err="1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소롭티미스트의</a:t>
              </a:r>
              <a:r>
                <a:rPr lang="ko-KR" sz="3200" b="0" i="0" u="none" baseline="0" dirty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 사명을 더 잘 알릴 수 있습니다</a:t>
              </a:r>
              <a:r>
                <a:rPr lang="en-US" altLang="ko-KR" sz="3200" dirty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.</a:t>
              </a:r>
              <a:r>
                <a:rPr lang="ko-KR" sz="3200" b="0" i="0" u="none" baseline="0" dirty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.</a:t>
              </a:r>
              <a:endParaRPr lang="ko-KR" dirty="0"/>
            </a:p>
            <a:p>
              <a:pPr algn="l" rtl="0">
                <a:lnSpc>
                  <a:spcPts val="4415"/>
                </a:lnSpc>
              </a:pPr>
              <a:r>
                <a:rPr lang="ko-KR" sz="3200" b="0" i="0" u="none" baseline="0" dirty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파트너십을 맺을 수 있는 기회가 됩니다. 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528681" y="2567177"/>
            <a:ext cx="9422326" cy="6077400"/>
          </a:xfrm>
          <a:custGeom>
            <a:avLst/>
            <a:gdLst/>
            <a:ahLst/>
            <a:cxnLst/>
            <a:rect l="l" t="t" r="r" b="b"/>
            <a:pathLst>
              <a:path w="9422326" h="6077400">
                <a:moveTo>
                  <a:pt x="0" y="0"/>
                </a:moveTo>
                <a:lnTo>
                  <a:pt x="9422326" y="0"/>
                </a:lnTo>
                <a:lnTo>
                  <a:pt x="9422326" y="6077400"/>
                </a:lnTo>
                <a:lnTo>
                  <a:pt x="0" y="60774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1028700" y="1176527"/>
            <a:ext cx="6356117" cy="2914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ko-KR" sz="75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'기부 요청'이 중요한 이유는 무엇일까요?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1254E1A-F477-90F5-80AC-6841945DC1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3307" y="2751848"/>
            <a:ext cx="7474637" cy="4808342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3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775992" y="3105664"/>
            <a:ext cx="7455272" cy="4395803"/>
            <a:chOff x="0" y="0"/>
            <a:chExt cx="2162495" cy="10734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62495" cy="1073428"/>
            </a:xfrm>
            <a:custGeom>
              <a:avLst/>
              <a:gdLst/>
              <a:ahLst/>
              <a:cxnLst/>
              <a:rect l="l" t="t" r="r" b="b"/>
              <a:pathLst>
                <a:path w="2162495" h="1073428">
                  <a:moveTo>
                    <a:pt x="47145" y="0"/>
                  </a:moveTo>
                  <a:lnTo>
                    <a:pt x="2115350" y="0"/>
                  </a:lnTo>
                  <a:cubicBezTo>
                    <a:pt x="2141388" y="0"/>
                    <a:pt x="2162495" y="21108"/>
                    <a:pt x="2162495" y="47145"/>
                  </a:cubicBezTo>
                  <a:lnTo>
                    <a:pt x="2162495" y="1026283"/>
                  </a:lnTo>
                  <a:cubicBezTo>
                    <a:pt x="2162495" y="1052320"/>
                    <a:pt x="2141388" y="1073428"/>
                    <a:pt x="2115350" y="1073428"/>
                  </a:cubicBezTo>
                  <a:lnTo>
                    <a:pt x="47145" y="1073428"/>
                  </a:lnTo>
                  <a:cubicBezTo>
                    <a:pt x="21108" y="1073428"/>
                    <a:pt x="0" y="1052320"/>
                    <a:pt x="0" y="1026283"/>
                  </a:cubicBezTo>
                  <a:lnTo>
                    <a:pt x="0" y="47145"/>
                  </a:lnTo>
                  <a:cubicBezTo>
                    <a:pt x="0" y="21108"/>
                    <a:pt x="21108" y="0"/>
                    <a:pt x="47145" y="0"/>
                  </a:cubicBezTo>
                  <a:close/>
                </a:path>
              </a:pathLst>
            </a:custGeom>
            <a:solidFill>
              <a:srgbClr val="168594"/>
            </a:solidFill>
            <a:ln w="95250" cap="rnd">
              <a:solidFill>
                <a:srgbClr val="93C9D0"/>
              </a:solidFill>
              <a:prstDash val="solid"/>
              <a:round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162495" cy="110200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 rtl="0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7" name="Freeform 7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060460" y="4334988"/>
            <a:ext cx="7180188" cy="3873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lvl="0" indent="-571500" algn="l" rtl="0">
              <a:lnSpc>
                <a:spcPts val="6085"/>
              </a:lnSpc>
              <a:buFont typeface="Arial" panose="020B0604020202020204" pitchFamily="34" charset="0"/>
              <a:buChar char="•"/>
            </a:pPr>
            <a:r>
              <a:rPr lang="ko-KR" sz="3600" b="0" i="0" u="none" baseline="0" dirty="0">
                <a:solidFill>
                  <a:srgbClr val="FFFFFF"/>
                </a:solidFill>
                <a:latin typeface="Effra 2"/>
                <a:ea typeface="Effra 2"/>
                <a:cs typeface="Effra 2"/>
              </a:rPr>
              <a:t>거절에 대한 두려움</a:t>
            </a:r>
          </a:p>
          <a:p>
            <a:pPr marL="571500" lvl="0" indent="-571500" algn="l" rtl="0">
              <a:lnSpc>
                <a:spcPts val="6085"/>
              </a:lnSpc>
              <a:buFont typeface="Arial" panose="020B0604020202020204" pitchFamily="34" charset="0"/>
              <a:buChar char="•"/>
            </a:pPr>
            <a:r>
              <a:rPr lang="ko-KR" sz="3600" b="0" i="0" u="none" baseline="0" dirty="0">
                <a:solidFill>
                  <a:srgbClr val="FFFFFF"/>
                </a:solidFill>
                <a:latin typeface="Effra 2"/>
                <a:ea typeface="Effra 2"/>
                <a:cs typeface="Effra 2"/>
              </a:rPr>
              <a:t>자신감 부족</a:t>
            </a:r>
          </a:p>
          <a:p>
            <a:pPr marL="571500" lvl="0" indent="-571500" algn="l" rtl="0">
              <a:lnSpc>
                <a:spcPts val="6085"/>
              </a:lnSpc>
              <a:buFont typeface="Arial" panose="020B0604020202020204" pitchFamily="34" charset="0"/>
              <a:buChar char="•"/>
            </a:pPr>
            <a:r>
              <a:rPr lang="ko-KR" sz="3600" b="0" i="0" u="none" baseline="0" dirty="0">
                <a:solidFill>
                  <a:srgbClr val="FFFFFF"/>
                </a:solidFill>
                <a:latin typeface="Effra 2"/>
                <a:ea typeface="Effra 2"/>
                <a:cs typeface="Effra 2"/>
              </a:rPr>
              <a:t>모금 활동을 부정적으로 바라보는 시선</a:t>
            </a:r>
          </a:p>
          <a:p>
            <a:pPr lvl="0" algn="l" rtl="0">
              <a:lnSpc>
                <a:spcPts val="6085"/>
              </a:lnSpc>
            </a:pPr>
            <a:endParaRPr lang="ko-KR" sz="4000" dirty="0">
              <a:solidFill>
                <a:srgbClr val="FFFFFF"/>
              </a:solidFill>
              <a:latin typeface="Effra 2"/>
            </a:endParaRPr>
          </a:p>
          <a:p>
            <a:pPr marL="0" lvl="0" indent="0" algn="r" rtl="0">
              <a:lnSpc>
                <a:spcPts val="6085"/>
              </a:lnSpc>
            </a:pPr>
            <a:endParaRPr lang="ko-KR" sz="5070" u="sng" dirty="0">
              <a:solidFill>
                <a:srgbClr val="FFFFFF"/>
              </a:solidFill>
              <a:latin typeface="Effra 2"/>
              <a:hlinkClick r:id="rId6" tooltip="https://www.soroptimist.org/for-clubs-and-members/federation-information/recognition-and-branding-tools/brand-visual-guide.htm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025245" y="3535926"/>
            <a:ext cx="6946711" cy="804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200"/>
              </a:lnSpc>
            </a:pPr>
            <a:r>
              <a:rPr lang="ko-KR" sz="3600" b="0" i="0" u="none" baseline="0">
                <a:solidFill>
                  <a:srgbClr val="BCF7FF"/>
                </a:solidFill>
                <a:latin typeface="Effra 1"/>
                <a:ea typeface="Effra 1"/>
                <a:cs typeface="Effra 1"/>
              </a:rPr>
              <a:t>모금 활동 시 흔히 겪게 되는 어려움:</a:t>
            </a:r>
          </a:p>
        </p:txBody>
      </p:sp>
      <p:pic>
        <p:nvPicPr>
          <p:cNvPr id="2" name="Picture 2" descr="ADHD가 있는 회원은 상사에게 말해야 할까요?">
            <a:extLst>
              <a:ext uri="{FF2B5EF4-FFF2-40B4-BE49-F238E27FC236}">
                <a16:creationId xmlns:a16="http://schemas.microsoft.com/office/drawing/2014/main" id="{DAD373D3-66BC-B6A8-8268-01BD73FE7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5" r="8045"/>
          <a:stretch/>
        </p:blipFill>
        <p:spPr bwMode="auto">
          <a:xfrm>
            <a:off x="1028701" y="1055678"/>
            <a:ext cx="7180188" cy="786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518E3E-850C-BC57-9F5A-4F6DC54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07B2D0-9C56-6464-BC15-503CED926809}"/>
              </a:ext>
            </a:extLst>
          </p:cNvPr>
          <p:cNvGrpSpPr/>
          <p:nvPr/>
        </p:nvGrpSpPr>
        <p:grpSpPr>
          <a:xfrm>
            <a:off x="0" y="-1425831"/>
            <a:ext cx="18288000" cy="11712831"/>
            <a:chOff x="0" y="-47625"/>
            <a:chExt cx="4816593" cy="51936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586208-9B44-7179-37E5-3D179723EFF7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24A214A-3E53-C040-0FEB-B6D126150BCD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7A6D97EA-9384-574D-2C2A-1FE73D800EC5}"/>
              </a:ext>
            </a:extLst>
          </p:cNvPr>
          <p:cNvSpPr/>
          <p:nvPr/>
        </p:nvSpPr>
        <p:spPr>
          <a:xfrm>
            <a:off x="1207838" y="3862540"/>
            <a:ext cx="164632" cy="1960911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497876C-9661-E3BB-A591-517DA4860490}"/>
              </a:ext>
            </a:extLst>
          </p:cNvPr>
          <p:cNvSpPr txBox="1"/>
          <p:nvPr/>
        </p:nvSpPr>
        <p:spPr>
          <a:xfrm>
            <a:off x="1702829" y="3792372"/>
            <a:ext cx="10632682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/>
            <a:r>
              <a:rPr lang="ko-KR" sz="32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소롭티미스트의 사명에 참여할 기회</a:t>
            </a:r>
          </a:p>
          <a:p>
            <a:pPr algn="l" rtl="0"/>
            <a:r>
              <a:rPr lang="ko-KR" sz="32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영향력 발휘</a:t>
            </a:r>
          </a:p>
          <a:p>
            <a:pPr algn="l" rtl="0"/>
            <a:r>
              <a:rPr lang="ko-KR" sz="32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가치와 열정에 부합하는 기부</a:t>
            </a:r>
          </a:p>
          <a:p>
            <a:pPr algn="l" rtl="0"/>
            <a:r>
              <a:rPr lang="ko-KR" sz="32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사람들은 어떤 방식으로 참여하고 싶어할까?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BF2CC34-456F-EBB0-9AB9-607B743EAC24}"/>
              </a:ext>
            </a:extLst>
          </p:cNvPr>
          <p:cNvSpPr txBox="1"/>
          <p:nvPr/>
        </p:nvSpPr>
        <p:spPr>
          <a:xfrm>
            <a:off x="1207836" y="320386"/>
            <a:ext cx="10340697" cy="2949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11519"/>
              </a:lnSpc>
            </a:pPr>
            <a:r>
              <a:rPr lang="ko-KR" sz="96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'기부 </a:t>
            </a:r>
            <a:r>
              <a:rPr lang="ko-KR" sz="9600" b="0" i="0" u="none" baseline="0" dirty="0" err="1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요청'에</a:t>
            </a:r>
            <a:r>
              <a:rPr lang="ko-KR" sz="96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 대한 관점 전환하기</a:t>
            </a:r>
          </a:p>
        </p:txBody>
      </p:sp>
      <p:pic>
        <p:nvPicPr>
          <p:cNvPr id="5" name="Google Shape;260;p34">
            <a:extLst>
              <a:ext uri="{FF2B5EF4-FFF2-40B4-BE49-F238E27FC236}">
                <a16:creationId xmlns:a16="http://schemas.microsoft.com/office/drawing/2014/main" id="{3CD76116-3F92-9916-EEB5-FF10E21C9A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" y="6487085"/>
            <a:ext cx="18287996" cy="48978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Box 15">
            <a:extLst>
              <a:ext uri="{FF2B5EF4-FFF2-40B4-BE49-F238E27FC236}">
                <a16:creationId xmlns:a16="http://schemas.microsoft.com/office/drawing/2014/main" id="{EBFDE2D7-0A08-2810-3D13-B1218881923E}"/>
              </a:ext>
            </a:extLst>
          </p:cNvPr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</p:spTree>
    <p:extLst>
      <p:ext uri="{BB962C8B-B14F-4D97-AF65-F5344CB8AC3E}">
        <p14:creationId xmlns:p14="http://schemas.microsoft.com/office/powerpoint/2010/main" val="1264568038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49003"/>
            <a:ext cx="18288000" cy="3837997"/>
            <a:chOff x="0" y="0"/>
            <a:chExt cx="4816593" cy="101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10830"/>
            </a:xfrm>
            <a:custGeom>
              <a:avLst/>
              <a:gdLst/>
              <a:ahLst/>
              <a:cxnLst/>
              <a:rect l="l" t="t" r="r" b="b"/>
              <a:pathLst>
                <a:path w="4816592" h="1010830">
                  <a:moveTo>
                    <a:pt x="0" y="0"/>
                  </a:moveTo>
                  <a:lnTo>
                    <a:pt x="4816592" y="0"/>
                  </a:lnTo>
                  <a:lnTo>
                    <a:pt x="4816592" y="1010830"/>
                  </a:lnTo>
                  <a:lnTo>
                    <a:pt x="0" y="1010830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1039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9465" y="5621098"/>
            <a:ext cx="5073204" cy="1785708"/>
            <a:chOff x="0" y="0"/>
            <a:chExt cx="1336153" cy="4703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6153" cy="470310"/>
            </a:xfrm>
            <a:custGeom>
              <a:avLst/>
              <a:gdLst/>
              <a:ahLst/>
              <a:cxnLst/>
              <a:rect l="l" t="t" r="r" b="b"/>
              <a:pathLst>
                <a:path w="1336153" h="470310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 rtl="0">
                <a:lnSpc>
                  <a:spcPts val="3120"/>
                </a:lnSpc>
              </a:pPr>
              <a:r>
                <a:rPr lang="ko-KR" sz="2600" b="0" i="0" u="none" baseline="0">
                  <a:solidFill>
                    <a:srgbClr val="FFFFFF"/>
                  </a:solidFill>
                  <a:latin typeface="Effra 1"/>
                  <a:ea typeface="Effra 1"/>
                  <a:cs typeface="Effra 1"/>
                </a:rPr>
                <a:t>명확한 '이유' 파악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02228" y="5703022"/>
            <a:ext cx="5073204" cy="1785708"/>
            <a:chOff x="0" y="0"/>
            <a:chExt cx="1336153" cy="4703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36153" cy="470310"/>
            </a:xfrm>
            <a:custGeom>
              <a:avLst/>
              <a:gdLst/>
              <a:ahLst/>
              <a:cxnLst/>
              <a:rect l="l" t="t" r="r" b="b"/>
              <a:pathLst>
                <a:path w="1336153" h="470310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 rtl="0">
                <a:lnSpc>
                  <a:spcPts val="3120"/>
                </a:lnSpc>
              </a:pPr>
              <a:r>
                <a:rPr lang="ko-KR" sz="2600" b="0" i="0" u="none" baseline="0">
                  <a:solidFill>
                    <a:srgbClr val="FFFFFF"/>
                  </a:solidFill>
                  <a:latin typeface="Effra 1"/>
                  <a:ea typeface="Effra 1"/>
                  <a:cs typeface="Effra 1"/>
                </a:rPr>
                <a:t>동료들과 요청 멘트 연습하기</a:t>
              </a:r>
            </a:p>
            <a:p>
              <a:pPr algn="l" rtl="0">
                <a:lnSpc>
                  <a:spcPts val="3120"/>
                </a:lnSpc>
              </a:pPr>
              <a:endParaRPr lang="ko-KR" sz="2600">
                <a:solidFill>
                  <a:srgbClr val="FFFFFF"/>
                </a:solidFill>
                <a:latin typeface="Effra 1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65989" y="5742511"/>
            <a:ext cx="5073204" cy="1785708"/>
            <a:chOff x="0" y="0"/>
            <a:chExt cx="1336153" cy="4703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6153" cy="470310"/>
            </a:xfrm>
            <a:custGeom>
              <a:avLst/>
              <a:gdLst/>
              <a:ahLst/>
              <a:cxnLst/>
              <a:rect l="l" t="t" r="r" b="b"/>
              <a:pathLst>
                <a:path w="1336153" h="470310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 rtl="0">
                <a:lnSpc>
                  <a:spcPts val="3120"/>
                </a:lnSpc>
              </a:pPr>
              <a:r>
                <a:rPr lang="ko-KR" sz="2600" b="0" i="0" u="none" baseline="0">
                  <a:solidFill>
                    <a:srgbClr val="FFFFFF"/>
                  </a:solidFill>
                  <a:latin typeface="Effra 1"/>
                  <a:ea typeface="Effra 1"/>
                  <a:cs typeface="Effra 1"/>
                </a:rPr>
                <a:t>진정성과 열정 갖추기</a:t>
              </a:r>
            </a:p>
            <a:p>
              <a:pPr algn="l" rtl="0">
                <a:lnSpc>
                  <a:spcPts val="3120"/>
                </a:lnSpc>
              </a:pPr>
              <a:r>
                <a:rPr lang="ko-KR" sz="2600" b="0" i="0" u="none" baseline="0">
                  <a:solidFill>
                    <a:srgbClr val="FFFFFF"/>
                  </a:solidFill>
                  <a:latin typeface="Effra 1"/>
                  <a:ea typeface="Effra 1"/>
                  <a:cs typeface="Effra 1"/>
                </a:rPr>
                <a:t> 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0"/>
            <a:ext cx="18288000" cy="6449003"/>
          </a:xfrm>
          <a:custGeom>
            <a:avLst/>
            <a:gdLst/>
            <a:ahLst/>
            <a:cxnLst/>
            <a:rect l="l" t="t" r="r" b="b"/>
            <a:pathLst>
              <a:path w="18288000" h="6449003">
                <a:moveTo>
                  <a:pt x="0" y="0"/>
                </a:moveTo>
                <a:lnTo>
                  <a:pt x="18288000" y="0"/>
                </a:lnTo>
                <a:lnTo>
                  <a:pt x="18288000" y="6449003"/>
                </a:lnTo>
                <a:lnTo>
                  <a:pt x="0" y="64490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97480" b="-156993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5" name="Group 15"/>
          <p:cNvGrpSpPr/>
          <p:nvPr/>
        </p:nvGrpSpPr>
        <p:grpSpPr>
          <a:xfrm>
            <a:off x="1023815" y="5021806"/>
            <a:ext cx="5073970" cy="2854394"/>
            <a:chOff x="-10867" y="-4730987"/>
            <a:chExt cx="11287760" cy="6350000"/>
          </a:xfrm>
        </p:grpSpPr>
        <p:sp>
          <p:nvSpPr>
            <p:cNvPr id="16" name="Freeform 16"/>
            <p:cNvSpPr/>
            <p:nvPr/>
          </p:nvSpPr>
          <p:spPr>
            <a:xfrm>
              <a:off x="-10867" y="-4730987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 lIns="91440" tIns="45720" rIns="91440" bIns="45720" anchor="t"/>
            <a:lstStyle/>
            <a:p>
              <a:endParaRPr lang="ko-KR" sz="3600">
                <a:ea typeface="Calibri"/>
                <a:cs typeface="Calibri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97344" y="5021806"/>
            <a:ext cx="5074541" cy="2854394"/>
            <a:chOff x="0" y="0"/>
            <a:chExt cx="1128903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164652" y="5021806"/>
            <a:ext cx="5074541" cy="2854394"/>
            <a:chOff x="0" y="0"/>
            <a:chExt cx="11289030" cy="635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22" name="Group 22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23" name="Freeform 23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945662" y="2297542"/>
            <a:ext cx="13090889" cy="1584553"/>
            <a:chOff x="-558869" y="309514"/>
            <a:chExt cx="17454519" cy="2112738"/>
          </a:xfrm>
        </p:grpSpPr>
        <p:sp>
          <p:nvSpPr>
            <p:cNvPr id="26" name="TextBox 26"/>
            <p:cNvSpPr txBox="1"/>
            <p:nvPr/>
          </p:nvSpPr>
          <p:spPr>
            <a:xfrm>
              <a:off x="-558869" y="309514"/>
              <a:ext cx="17454519" cy="12311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 rtl="0">
                <a:lnSpc>
                  <a:spcPts val="7200"/>
                </a:lnSpc>
              </a:pPr>
              <a:r>
                <a:rPr lang="ko-KR" sz="7200" b="0" i="0" u="none" baseline="0">
                  <a:solidFill>
                    <a:srgbClr val="F5EFEB"/>
                  </a:solidFill>
                  <a:latin typeface="Effra 1"/>
                  <a:ea typeface="Effra 1"/>
                  <a:cs typeface="Effra 1"/>
                </a:rPr>
                <a:t>당당한 기부 요청을 위한 전략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736452"/>
              <a:ext cx="15411163" cy="685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 rtl="0">
                <a:lnSpc>
                  <a:spcPts val="4079"/>
                </a:lnSpc>
                <a:spcBef>
                  <a:spcPct val="0"/>
                </a:spcBef>
              </a:pPr>
              <a:endParaRPr lang="ko-KR" sz="3400">
                <a:solidFill>
                  <a:srgbClr val="F5EFEB"/>
                </a:solidFill>
                <a:latin typeface="Effra 2"/>
              </a:endParaRP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443952" y="-963874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0" name="Freeform 10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80881" y="4771504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3" name="TextBox 13"/>
          <p:cNvSpPr txBox="1"/>
          <p:nvPr/>
        </p:nvSpPr>
        <p:spPr>
          <a:xfrm>
            <a:off x="1643174" y="4576297"/>
            <a:ext cx="4842384" cy="2207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ko-KR" sz="32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스토리텔링</a:t>
            </a:r>
          </a:p>
          <a:p>
            <a:pPr algn="l" rtl="0">
              <a:lnSpc>
                <a:spcPts val="4415"/>
              </a:lnSpc>
            </a:pPr>
            <a:r>
              <a:rPr lang="ko-KR" sz="32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네트워킹</a:t>
            </a:r>
          </a:p>
          <a:p>
            <a:pPr algn="l" rtl="0">
              <a:lnSpc>
                <a:spcPts val="4415"/>
              </a:lnSpc>
            </a:pPr>
            <a:r>
              <a:rPr lang="ko-KR" sz="32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투명성</a:t>
            </a:r>
          </a:p>
          <a:p>
            <a:pPr algn="l" rtl="0">
              <a:lnSpc>
                <a:spcPts val="4415"/>
              </a:lnSpc>
            </a:pPr>
            <a:r>
              <a:rPr lang="ko-KR" sz="32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SIA 자료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1033652"/>
            <a:ext cx="6232292" cy="2924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1519"/>
              </a:lnSpc>
            </a:pPr>
            <a:r>
              <a:rPr lang="ko-KR" sz="96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사용할 수 있는 도구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pic>
        <p:nvPicPr>
          <p:cNvPr id="16" name="Picture 6" descr="인포그래픽: 실행 가능한 소셜 미디어 마케팅 팁 15+ - 온라인 마케팅 연구소(Online Marketing Institute)">
            <a:extLst>
              <a:ext uri="{FF2B5EF4-FFF2-40B4-BE49-F238E27FC236}">
                <a16:creationId xmlns:a16="http://schemas.microsoft.com/office/drawing/2014/main" id="{4826F850-BEB2-3B15-13D8-AA0BE68007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7" r="16732"/>
          <a:stretch/>
        </p:blipFill>
        <p:spPr bwMode="auto">
          <a:xfrm>
            <a:off x="10685471" y="1722846"/>
            <a:ext cx="6232292" cy="682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04893" y="1102252"/>
            <a:ext cx="12083005" cy="7793538"/>
          </a:xfrm>
          <a:custGeom>
            <a:avLst/>
            <a:gdLst/>
            <a:ahLst/>
            <a:cxnLst/>
            <a:rect l="l" t="t" r="r" b="b"/>
            <a:pathLst>
              <a:path w="12083005" h="7793538">
                <a:moveTo>
                  <a:pt x="0" y="0"/>
                </a:moveTo>
                <a:lnTo>
                  <a:pt x="12083005" y="0"/>
                </a:lnTo>
                <a:lnTo>
                  <a:pt x="12083005" y="7793538"/>
                </a:lnTo>
                <a:lnTo>
                  <a:pt x="0" y="77935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6" name="Group 6"/>
          <p:cNvGrpSpPr/>
          <p:nvPr/>
        </p:nvGrpSpPr>
        <p:grpSpPr>
          <a:xfrm>
            <a:off x="10051044" y="2043484"/>
            <a:ext cx="8859926" cy="9034940"/>
            <a:chOff x="0" y="0"/>
            <a:chExt cx="2333478" cy="23795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33478" cy="2379573"/>
            </a:xfrm>
            <a:custGeom>
              <a:avLst/>
              <a:gdLst/>
              <a:ahLst/>
              <a:cxnLst/>
              <a:rect l="l" t="t" r="r" b="b"/>
              <a:pathLst>
                <a:path w="2333478" h="2379573">
                  <a:moveTo>
                    <a:pt x="43691" y="0"/>
                  </a:moveTo>
                  <a:lnTo>
                    <a:pt x="2289788" y="0"/>
                  </a:lnTo>
                  <a:cubicBezTo>
                    <a:pt x="2301375" y="0"/>
                    <a:pt x="2312488" y="4603"/>
                    <a:pt x="2320682" y="12797"/>
                  </a:cubicBezTo>
                  <a:cubicBezTo>
                    <a:pt x="2328875" y="20990"/>
                    <a:pt x="2333478" y="32103"/>
                    <a:pt x="2333478" y="43691"/>
                  </a:cubicBezTo>
                  <a:lnTo>
                    <a:pt x="2333478" y="2335882"/>
                  </a:lnTo>
                  <a:cubicBezTo>
                    <a:pt x="2333478" y="2347470"/>
                    <a:pt x="2328875" y="2358582"/>
                    <a:pt x="2320682" y="2366776"/>
                  </a:cubicBezTo>
                  <a:cubicBezTo>
                    <a:pt x="2312488" y="2374970"/>
                    <a:pt x="2301375" y="2379573"/>
                    <a:pt x="2289788" y="2379573"/>
                  </a:cubicBezTo>
                  <a:lnTo>
                    <a:pt x="43691" y="2379573"/>
                  </a:lnTo>
                  <a:cubicBezTo>
                    <a:pt x="32103" y="2379573"/>
                    <a:pt x="20990" y="2374970"/>
                    <a:pt x="12797" y="2366776"/>
                  </a:cubicBezTo>
                  <a:cubicBezTo>
                    <a:pt x="4603" y="2358582"/>
                    <a:pt x="0" y="2347470"/>
                    <a:pt x="0" y="2335882"/>
                  </a:cubicBezTo>
                  <a:lnTo>
                    <a:pt x="0" y="43691"/>
                  </a:lnTo>
                  <a:cubicBezTo>
                    <a:pt x="0" y="32103"/>
                    <a:pt x="4603" y="20990"/>
                    <a:pt x="12797" y="12797"/>
                  </a:cubicBezTo>
                  <a:cubicBezTo>
                    <a:pt x="20990" y="4603"/>
                    <a:pt x="32103" y="0"/>
                    <a:pt x="43691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333478" cy="240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727614" y="2863441"/>
            <a:ext cx="7502110" cy="1744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6811"/>
              </a:lnSpc>
            </a:pPr>
            <a:r>
              <a:rPr lang="ko-KR" sz="6811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후원자의 기부에 감사 표시하기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1" name="Freeform 11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6" name="TextBox 16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727614" y="5905859"/>
            <a:ext cx="6827914" cy="2207527"/>
            <a:chOff x="0" y="-85725"/>
            <a:chExt cx="9103885" cy="2943368"/>
          </a:xfrm>
        </p:grpSpPr>
        <p:sp>
          <p:nvSpPr>
            <p:cNvPr id="18" name="Freeform 18"/>
            <p:cNvSpPr/>
            <p:nvPr/>
          </p:nvSpPr>
          <p:spPr>
            <a:xfrm>
              <a:off x="0" y="145976"/>
              <a:ext cx="241757" cy="2511765"/>
            </a:xfrm>
            <a:custGeom>
              <a:avLst/>
              <a:gdLst/>
              <a:ahLst/>
              <a:cxnLst/>
              <a:rect l="l" t="t" r="r" b="b"/>
              <a:pathLst>
                <a:path w="241757" h="2511765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83057" y="-85725"/>
              <a:ext cx="8620828" cy="29433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4415"/>
                </a:lnSpc>
              </a:pPr>
              <a:r>
                <a:rPr lang="ko-KR" sz="2943" b="0" i="0" u="none" baseline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소셜 미디어를 이용한 감사 표현</a:t>
              </a:r>
            </a:p>
            <a:p>
              <a:pPr algn="l" rtl="0">
                <a:lnSpc>
                  <a:spcPts val="4415"/>
                </a:lnSpc>
              </a:pPr>
              <a:r>
                <a:rPr lang="ko-KR" sz="2943" b="0" i="0" u="none" baseline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뉴스레터로 인정하기</a:t>
              </a:r>
            </a:p>
            <a:p>
              <a:pPr algn="l" rtl="0">
                <a:lnSpc>
                  <a:spcPts val="4415"/>
                </a:lnSpc>
              </a:pPr>
              <a:r>
                <a:rPr lang="ko-KR" sz="2943" b="0" i="0" u="none" baseline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개인별 감사 편지 전송</a:t>
              </a:r>
            </a:p>
            <a:p>
              <a:pPr algn="l" rtl="0">
                <a:lnSpc>
                  <a:spcPts val="4415"/>
                </a:lnSpc>
              </a:pPr>
              <a:r>
                <a:rPr lang="ko-KR" sz="2943" b="0" i="0" u="none" baseline="0">
                  <a:solidFill>
                    <a:srgbClr val="F5EFEB"/>
                  </a:solidFill>
                  <a:latin typeface="Effra 2"/>
                  <a:ea typeface="Effra 2"/>
                  <a:cs typeface="Effra 2"/>
                </a:rPr>
                <a:t>스토리를 통한 영향력 강조</a:t>
              </a: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074918-6DE0-CFC8-A5B1-9A746B168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655" y="1476586"/>
            <a:ext cx="4285244" cy="5980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22196" y="-614576"/>
            <a:ext cx="12565804" cy="8290381"/>
          </a:xfrm>
          <a:custGeom>
            <a:avLst/>
            <a:gdLst/>
            <a:ahLst/>
            <a:cxnLst/>
            <a:rect l="l" t="t" r="r" b="b"/>
            <a:pathLst>
              <a:path w="12565804" h="8290381">
                <a:moveTo>
                  <a:pt x="0" y="0"/>
                </a:moveTo>
                <a:lnTo>
                  <a:pt x="12565804" y="0"/>
                </a:lnTo>
                <a:lnTo>
                  <a:pt x="12565804" y="8290381"/>
                </a:lnTo>
                <a:lnTo>
                  <a:pt x="0" y="82903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</a:blip>
            <a:stretch>
              <a:fillRect l="-1745" r="-1745"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3" name="Group 3"/>
          <p:cNvGrpSpPr/>
          <p:nvPr/>
        </p:nvGrpSpPr>
        <p:grpSpPr>
          <a:xfrm>
            <a:off x="-734110" y="3837885"/>
            <a:ext cx="8835050" cy="7030938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TextBox 9"/>
          <p:cNvSpPr txBox="1"/>
          <p:nvPr/>
        </p:nvSpPr>
        <p:spPr>
          <a:xfrm>
            <a:off x="1028700" y="4570589"/>
            <a:ext cx="5892627" cy="1977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873"/>
              </a:lnSpc>
            </a:pPr>
            <a:r>
              <a:rPr lang="ko-KR" sz="6561" b="0" i="0" u="none" baseline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기억해 둘 핵심 요점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6874080"/>
            <a:ext cx="6678346" cy="183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lvl="1" indent="-342900" algn="l" rtl="0">
              <a:lnSpc>
                <a:spcPts val="29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sz="2100" b="0" i="0" u="none" baseline="0">
                <a:solidFill>
                  <a:srgbClr val="293374"/>
                </a:solidFill>
                <a:latin typeface="Effra 2"/>
                <a:ea typeface="Effra 2"/>
                <a:cs typeface="Effra 2"/>
              </a:rPr>
              <a:t>여러분에게는 강력한 영향력이 있습니다... 클럽의 지원을 바탕으로 그러한 힘을 활용하세요! </a:t>
            </a:r>
          </a:p>
          <a:p>
            <a:pPr marL="342900" lvl="1" indent="-342900" algn="l" rtl="0">
              <a:lnSpc>
                <a:spcPts val="29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sz="2100" b="0" i="0" u="none" baseline="0">
                <a:solidFill>
                  <a:srgbClr val="293374"/>
                </a:solidFill>
                <a:latin typeface="Effra 2"/>
                <a:ea typeface="Effra 2"/>
                <a:cs typeface="Effra 2"/>
              </a:rPr>
              <a:t>사람은 본질적으로 베푸는 것을 좋아하지만, 대부분 요청을 받아본 적이 없기 때문에 주는 방법을 모릅니다. </a:t>
            </a:r>
          </a:p>
          <a:p>
            <a:pPr marL="342900" lvl="1" indent="-342900" algn="l" rtl="0">
              <a:lnSpc>
                <a:spcPts val="29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o-KR" sz="2100" b="0" i="0" u="none" baseline="0">
                <a:solidFill>
                  <a:srgbClr val="293374"/>
                </a:solidFill>
                <a:latin typeface="Effra 2"/>
                <a:ea typeface="Effra 2"/>
                <a:cs typeface="Effra 2"/>
              </a:rPr>
              <a:t>기부 요청 단계의 어려움을 극복하면 훨씬 더 큰 영향력으로 이어집니다. </a:t>
            </a:r>
          </a:p>
        </p:txBody>
      </p: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443952" y="-963874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ko-K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grpSp>
        <p:nvGrpSpPr>
          <p:cNvPr id="10" name="Group 10"/>
          <p:cNvGrpSpPr/>
          <p:nvPr/>
        </p:nvGrpSpPr>
        <p:grpSpPr>
          <a:xfrm>
            <a:off x="1280881" y="4597728"/>
            <a:ext cx="6827914" cy="2207527"/>
            <a:chOff x="0" y="-85725"/>
            <a:chExt cx="9103885" cy="2943370"/>
          </a:xfrm>
        </p:grpSpPr>
        <p:sp>
          <p:nvSpPr>
            <p:cNvPr id="11" name="Freeform 11"/>
            <p:cNvSpPr/>
            <p:nvPr/>
          </p:nvSpPr>
          <p:spPr>
            <a:xfrm>
              <a:off x="0" y="145976"/>
              <a:ext cx="241757" cy="2511765"/>
            </a:xfrm>
            <a:custGeom>
              <a:avLst/>
              <a:gdLst/>
              <a:ahLst/>
              <a:cxnLst/>
              <a:rect l="l" t="t" r="r" b="b"/>
              <a:pathLst>
                <a:path w="241757" h="2511765">
                  <a:moveTo>
                    <a:pt x="0" y="0"/>
                  </a:moveTo>
                  <a:lnTo>
                    <a:pt x="241757" y="0"/>
                  </a:lnTo>
                  <a:lnTo>
                    <a:pt x="241757" y="2511765"/>
                  </a:lnTo>
                  <a:lnTo>
                    <a:pt x="0" y="2511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83057" y="-85725"/>
              <a:ext cx="8620828" cy="29433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0">
                <a:lnSpc>
                  <a:spcPts val="4415"/>
                </a:lnSpc>
              </a:pPr>
              <a:r>
                <a:rPr lang="ko-KR" sz="2943" b="0" i="0" u="none" baseline="0">
                  <a:solidFill>
                    <a:schemeClr val="bg1"/>
                  </a:solidFill>
                  <a:latin typeface="Effra 2"/>
                  <a:ea typeface="Effra 2"/>
                  <a:cs typeface="Effra 2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기부 요청 방법</a:t>
              </a:r>
              <a:endParaRPr lang="ko-KR" sz="2943">
                <a:solidFill>
                  <a:schemeClr val="bg1"/>
                </a:solidFill>
                <a:latin typeface="Effra 2"/>
              </a:endParaRPr>
            </a:p>
            <a:p>
              <a:pPr algn="l" rtl="0">
                <a:lnSpc>
                  <a:spcPts val="4415"/>
                </a:lnSpc>
              </a:pPr>
              <a:r>
                <a:rPr lang="ko-KR" sz="2943" b="0" i="0" u="none" baseline="0">
                  <a:solidFill>
                    <a:schemeClr val="bg1"/>
                  </a:solidFill>
                  <a:latin typeface="Effra 2"/>
                  <a:ea typeface="Effra 2"/>
                  <a:cs typeface="Effra 2"/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'기부 요청'을 위한 자신감 쌓기 </a:t>
              </a:r>
              <a:endParaRPr lang="ko-KR" sz="2943">
                <a:solidFill>
                  <a:schemeClr val="bg1"/>
                </a:solidFill>
                <a:latin typeface="Effra 2"/>
              </a:endParaRPr>
            </a:p>
            <a:p>
              <a:pPr algn="l" rtl="0">
                <a:lnSpc>
                  <a:spcPts val="4415"/>
                </a:lnSpc>
              </a:pPr>
              <a:r>
                <a:rPr lang="ko-KR" sz="2943" b="0" i="0" u="none" baseline="0">
                  <a:solidFill>
                    <a:schemeClr val="bg1"/>
                  </a:solidFill>
                  <a:latin typeface="Effra 2"/>
                  <a:ea typeface="Effra 2"/>
                  <a:cs typeface="Effra 2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모금 활동 입문 과정: Ted 강연</a:t>
              </a:r>
              <a:endParaRPr lang="ko-KR" sz="2943">
                <a:solidFill>
                  <a:schemeClr val="bg1"/>
                </a:solidFill>
                <a:latin typeface="Effra 2"/>
              </a:endParaRPr>
            </a:p>
            <a:p>
              <a:pPr algn="l" rtl="0">
                <a:lnSpc>
                  <a:spcPts val="4415"/>
                </a:lnSpc>
              </a:pPr>
              <a:r>
                <a:rPr lang="ko-KR" sz="2943" b="0" i="0" u="none" baseline="0">
                  <a:solidFill>
                    <a:schemeClr val="bg1"/>
                  </a:solidFill>
                  <a:latin typeface="Effra 2"/>
                  <a:ea typeface="Effra 2"/>
                  <a:cs typeface="Effra 2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SIA 모금 개발 팀</a:t>
              </a:r>
              <a:endParaRPr lang="ko-KR" sz="2943">
                <a:solidFill>
                  <a:schemeClr val="bg1"/>
                </a:solidFill>
                <a:latin typeface="Effra 2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8528681" y="2567177"/>
            <a:ext cx="9422326" cy="6077400"/>
          </a:xfrm>
          <a:custGeom>
            <a:avLst/>
            <a:gdLst/>
            <a:ahLst/>
            <a:cxnLst/>
            <a:rect l="l" t="t" r="r" b="b"/>
            <a:pathLst>
              <a:path w="9422326" h="6077400">
                <a:moveTo>
                  <a:pt x="0" y="0"/>
                </a:moveTo>
                <a:lnTo>
                  <a:pt x="9422326" y="0"/>
                </a:lnTo>
                <a:lnTo>
                  <a:pt x="9422326" y="6077400"/>
                </a:lnTo>
                <a:lnTo>
                  <a:pt x="0" y="6077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ko-KR"/>
          </a:p>
        </p:txBody>
      </p:sp>
      <p:sp>
        <p:nvSpPr>
          <p:cNvPr id="14" name="TextBox 14"/>
          <p:cNvSpPr txBox="1"/>
          <p:nvPr/>
        </p:nvSpPr>
        <p:spPr>
          <a:xfrm>
            <a:off x="1028700" y="1176527"/>
            <a:ext cx="7764226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ko-KR" sz="7500" b="0" i="0" u="none" baseline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자료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ko-K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2025 SIA 리전 총회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D5F6AA1-A0CE-F70E-3F2B-D832186D8CF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800" r="-2" b="16253"/>
          <a:stretch/>
        </p:blipFill>
        <p:spPr>
          <a:xfrm>
            <a:off x="9436690" y="2825119"/>
            <a:ext cx="7403510" cy="4828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1734</Words>
  <Application>Microsoft Office PowerPoint</Application>
  <PresentationFormat>사용자 지정</PresentationFormat>
  <Paragraphs>144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Effra 2</vt:lpstr>
      <vt:lpstr>Arial</vt:lpstr>
      <vt:lpstr>Effra 1</vt:lpstr>
      <vt:lpstr>Calibri</vt:lpstr>
      <vt:lpstr>Segoe UI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2024 Region Conference Template</dc:title>
  <dc:creator>Michael Kang</dc:creator>
  <cp:lastModifiedBy>Michael Kang</cp:lastModifiedBy>
  <cp:revision>17</cp:revision>
  <dcterms:created xsi:type="dcterms:W3CDTF">2006-08-16T00:00:00Z</dcterms:created>
  <dcterms:modified xsi:type="dcterms:W3CDTF">2025-02-19T16:03:35Z</dcterms:modified>
  <dc:identifier>DAF4xHWVG_U</dc:identifier>
</cp:coreProperties>
</file>