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62" r:id="rId3"/>
    <p:sldId id="257" r:id="rId4"/>
    <p:sldId id="261" r:id="rId5"/>
    <p:sldId id="269" r:id="rId6"/>
    <p:sldId id="268" r:id="rId7"/>
    <p:sldId id="265" r:id="rId8"/>
    <p:sldId id="260" r:id="rId9"/>
    <p:sldId id="259" r:id="rId10"/>
    <p:sldId id="264" r:id="rId11"/>
  </p:sldIdLst>
  <p:sldSz cx="18288000" cy="10287000"/>
  <p:notesSz cx="6858000" cy="9144000"/>
  <p:embeddedFontLst>
    <p:embeddedFont>
      <p:font typeface="Effra 1" panose="020B0604020202020204" charset="0"/>
      <p:regular r:id="rId13"/>
      <p:bold r:id="rId14"/>
    </p:embeddedFont>
    <p:embeddedFont>
      <p:font typeface="Effra 2" panose="020B0604020202020204" charset="0"/>
      <p:regular r:id="rId15"/>
    </p:embeddedFont>
    <p:embeddedFont>
      <p:font typeface="Segoe UI" panose="020B0502040204020203"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7B8F62-E139-C407-02FA-CE9AB04D96ED}" v="9" dt="2025-02-03T19:17:09.260"/>
    <p1510:client id="{F3A33B0E-D9DF-4DDE-10E8-4FBAE089F9E8}" v="78" dt="2025-02-05T15:32:37.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452" y="3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berlie Adams" userId="S::kymberlie@soroptimist.org::500ac72d-1841-4669-af89-eee92ff044b9" providerId="AD" clId="Web-{527B8F62-E139-C407-02FA-CE9AB04D96ED}"/>
    <pc:docChg chg="modSld">
      <pc:chgData name="Kymberlie Adams" userId="S::kymberlie@soroptimist.org::500ac72d-1841-4669-af89-eee92ff044b9" providerId="AD" clId="Web-{527B8F62-E139-C407-02FA-CE9AB04D96ED}" dt="2025-02-03T19:17:09.260" v="6"/>
      <pc:docMkLst>
        <pc:docMk/>
      </pc:docMkLst>
      <pc:sldChg chg="delSp modSp">
        <pc:chgData name="Kymberlie Adams" userId="S::kymberlie@soroptimist.org::500ac72d-1841-4669-af89-eee92ff044b9" providerId="AD" clId="Web-{527B8F62-E139-C407-02FA-CE9AB04D96ED}" dt="2025-02-03T19:17:09.260" v="6"/>
        <pc:sldMkLst>
          <pc:docMk/>
          <pc:sldMk cId="0" sldId="256"/>
        </pc:sldMkLst>
        <pc:spChg chg="del mod">
          <ac:chgData name="Kymberlie Adams" userId="S::kymberlie@soroptimist.org::500ac72d-1841-4669-af89-eee92ff044b9" providerId="AD" clId="Web-{527B8F62-E139-C407-02FA-CE9AB04D96ED}" dt="2025-02-03T19:17:09.260" v="6"/>
          <ac:spMkLst>
            <pc:docMk/>
            <pc:sldMk cId="0" sldId="256"/>
            <ac:spMk id="13" creationId="{00000000-0000-0000-0000-000000000000}"/>
          </ac:spMkLst>
        </pc:spChg>
      </pc:sldChg>
    </pc:docChg>
  </pc:docChgLst>
  <pc:docChgLst>
    <pc:chgData name="Erica Cheslock" userId="S::erica@soroptimist.org::41ba2fca-9f4e-4ffe-8786-9a39c858394d" providerId="AD" clId="Web-{F7B10455-8ECA-48B8-388C-A52024B1E972}"/>
    <pc:docChg chg="modSld">
      <pc:chgData name="Erica Cheslock" userId="S::erica@soroptimist.org::41ba2fca-9f4e-4ffe-8786-9a39c858394d" providerId="AD" clId="Web-{F7B10455-8ECA-48B8-388C-A52024B1E972}" dt="2025-01-23T15:17:57.017" v="830" actId="1076"/>
      <pc:docMkLst>
        <pc:docMk/>
      </pc:docMkLst>
      <pc:sldChg chg="modSp modNotes">
        <pc:chgData name="Erica Cheslock" userId="S::erica@soroptimist.org::41ba2fca-9f4e-4ffe-8786-9a39c858394d" providerId="AD" clId="Web-{F7B10455-8ECA-48B8-388C-A52024B1E972}" dt="2025-01-22T21:19:23.662" v="176"/>
        <pc:sldMkLst>
          <pc:docMk/>
          <pc:sldMk cId="0" sldId="256"/>
        </pc:sldMkLst>
        <pc:spChg chg="mod">
          <ac:chgData name="Erica Cheslock" userId="S::erica@soroptimist.org::41ba2fca-9f4e-4ffe-8786-9a39c858394d" providerId="AD" clId="Web-{F7B10455-8ECA-48B8-388C-A52024B1E972}" dt="2025-01-22T21:15:37.535" v="7" actId="20577"/>
          <ac:spMkLst>
            <pc:docMk/>
            <pc:sldMk cId="0" sldId="256"/>
            <ac:spMk id="13" creationId="{00000000-0000-0000-0000-000000000000}"/>
          </ac:spMkLst>
        </pc:spChg>
        <pc:spChg chg="mod">
          <ac:chgData name="Erica Cheslock" userId="S::erica@soroptimist.org::41ba2fca-9f4e-4ffe-8786-9a39c858394d" providerId="AD" clId="Web-{F7B10455-8ECA-48B8-388C-A52024B1E972}" dt="2025-01-22T21:15:57.582" v="30" actId="20577"/>
          <ac:spMkLst>
            <pc:docMk/>
            <pc:sldMk cId="0" sldId="256"/>
            <ac:spMk id="14" creationId="{00000000-0000-0000-0000-000000000000}"/>
          </ac:spMkLst>
        </pc:spChg>
        <pc:spChg chg="mod">
          <ac:chgData name="Erica Cheslock" userId="S::erica@soroptimist.org::41ba2fca-9f4e-4ffe-8786-9a39c858394d" providerId="AD" clId="Web-{F7B10455-8ECA-48B8-388C-A52024B1E972}" dt="2025-01-22T21:16:11.770" v="47" actId="20577"/>
          <ac:spMkLst>
            <pc:docMk/>
            <pc:sldMk cId="0" sldId="256"/>
            <ac:spMk id="16" creationId="{00000000-0000-0000-0000-000000000000}"/>
          </ac:spMkLst>
        </pc:spChg>
      </pc:sldChg>
      <pc:sldChg chg="modSp modNotes">
        <pc:chgData name="Erica Cheslock" userId="S::erica@soroptimist.org::41ba2fca-9f4e-4ffe-8786-9a39c858394d" providerId="AD" clId="Web-{F7B10455-8ECA-48B8-388C-A52024B1E972}" dt="2025-01-23T15:17:57.017" v="830" actId="1076"/>
        <pc:sldMkLst>
          <pc:docMk/>
          <pc:sldMk cId="0" sldId="257"/>
        </pc:sldMkLst>
        <pc:spChg chg="mod">
          <ac:chgData name="Erica Cheslock" userId="S::erica@soroptimist.org::41ba2fca-9f4e-4ffe-8786-9a39c858394d" providerId="AD" clId="Web-{F7B10455-8ECA-48B8-388C-A52024B1E972}" dt="2025-01-23T15:04:47.722" v="273" actId="20577"/>
          <ac:spMkLst>
            <pc:docMk/>
            <pc:sldMk cId="0" sldId="257"/>
            <ac:spMk id="12" creationId="{00000000-0000-0000-0000-000000000000}"/>
          </ac:spMkLst>
        </pc:spChg>
        <pc:grpChg chg="mod">
          <ac:chgData name="Erica Cheslock" userId="S::erica@soroptimist.org::41ba2fca-9f4e-4ffe-8786-9a39c858394d" providerId="AD" clId="Web-{F7B10455-8ECA-48B8-388C-A52024B1E972}" dt="2025-01-23T15:17:57.017" v="830" actId="1076"/>
          <ac:grpSpMkLst>
            <pc:docMk/>
            <pc:sldMk cId="0" sldId="257"/>
            <ac:grpSpMk id="10" creationId="{00000000-0000-0000-0000-000000000000}"/>
          </ac:grpSpMkLst>
        </pc:grpChg>
      </pc:sldChg>
      <pc:sldChg chg="modNotes">
        <pc:chgData name="Erica Cheslock" userId="S::erica@soroptimist.org::41ba2fca-9f4e-4ffe-8786-9a39c858394d" providerId="AD" clId="Web-{F7B10455-8ECA-48B8-388C-A52024B1E972}" dt="2025-01-23T15:16:12.765" v="827"/>
        <pc:sldMkLst>
          <pc:docMk/>
          <pc:sldMk cId="0" sldId="259"/>
        </pc:sldMkLst>
      </pc:sldChg>
      <pc:sldChg chg="modSp modNotes">
        <pc:chgData name="Erica Cheslock" userId="S::erica@soroptimist.org::41ba2fca-9f4e-4ffe-8786-9a39c858394d" providerId="AD" clId="Web-{F7B10455-8ECA-48B8-388C-A52024B1E972}" dt="2025-01-23T15:08:50.335" v="558"/>
        <pc:sldMkLst>
          <pc:docMk/>
          <pc:sldMk cId="0" sldId="261"/>
        </pc:sldMkLst>
        <pc:spChg chg="mod">
          <ac:chgData name="Erica Cheslock" userId="S::erica@soroptimist.org::41ba2fca-9f4e-4ffe-8786-9a39c858394d" providerId="AD" clId="Web-{F7B10455-8ECA-48B8-388C-A52024B1E972}" dt="2025-01-23T15:06:33.286" v="309" actId="1076"/>
          <ac:spMkLst>
            <pc:docMk/>
            <pc:sldMk cId="0" sldId="261"/>
            <ac:spMk id="10" creationId="{00000000-0000-0000-0000-000000000000}"/>
          </ac:spMkLst>
        </pc:spChg>
        <pc:spChg chg="mod">
          <ac:chgData name="Erica Cheslock" userId="S::erica@soroptimist.org::41ba2fca-9f4e-4ffe-8786-9a39c858394d" providerId="AD" clId="Web-{F7B10455-8ECA-48B8-388C-A52024B1E972}" dt="2025-01-23T15:06:27.473" v="308" actId="1076"/>
          <ac:spMkLst>
            <pc:docMk/>
            <pc:sldMk cId="0" sldId="261"/>
            <ac:spMk id="11" creationId="{00000000-0000-0000-0000-000000000000}"/>
          </ac:spMkLst>
        </pc:spChg>
        <pc:grpChg chg="mod">
          <ac:chgData name="Erica Cheslock" userId="S::erica@soroptimist.org::41ba2fca-9f4e-4ffe-8786-9a39c858394d" providerId="AD" clId="Web-{F7B10455-8ECA-48B8-388C-A52024B1E972}" dt="2025-01-23T15:06:23.176" v="307" actId="1076"/>
          <ac:grpSpMkLst>
            <pc:docMk/>
            <pc:sldMk cId="0" sldId="261"/>
            <ac:grpSpMk id="3" creationId="{00000000-0000-0000-0000-000000000000}"/>
          </ac:grpSpMkLst>
        </pc:grpChg>
      </pc:sldChg>
      <pc:sldChg chg="modSp">
        <pc:chgData name="Erica Cheslock" userId="S::erica@soroptimist.org::41ba2fca-9f4e-4ffe-8786-9a39c858394d" providerId="AD" clId="Web-{F7B10455-8ECA-48B8-388C-A52024B1E972}" dt="2025-01-23T15:03:57.721" v="264" actId="20577"/>
        <pc:sldMkLst>
          <pc:docMk/>
          <pc:sldMk cId="0" sldId="262"/>
        </pc:sldMkLst>
        <pc:spChg chg="mod">
          <ac:chgData name="Erica Cheslock" userId="S::erica@soroptimist.org::41ba2fca-9f4e-4ffe-8786-9a39c858394d" providerId="AD" clId="Web-{F7B10455-8ECA-48B8-388C-A52024B1E972}" dt="2025-01-23T15:03:57.721" v="264" actId="20577"/>
          <ac:spMkLst>
            <pc:docMk/>
            <pc:sldMk cId="0" sldId="262"/>
            <ac:spMk id="13" creationId="{00000000-0000-0000-0000-000000000000}"/>
          </ac:spMkLst>
        </pc:spChg>
      </pc:sldChg>
      <pc:sldChg chg="modNotes">
        <pc:chgData name="Erica Cheslock" userId="S::erica@soroptimist.org::41ba2fca-9f4e-4ffe-8786-9a39c858394d" providerId="AD" clId="Web-{F7B10455-8ECA-48B8-388C-A52024B1E972}" dt="2025-01-23T15:17:48.642" v="829"/>
        <pc:sldMkLst>
          <pc:docMk/>
          <pc:sldMk cId="0" sldId="264"/>
        </pc:sldMkLst>
      </pc:sldChg>
      <pc:sldChg chg="modSp">
        <pc:chgData name="Erica Cheslock" userId="S::erica@soroptimist.org::41ba2fca-9f4e-4ffe-8786-9a39c858394d" providerId="AD" clId="Web-{F7B10455-8ECA-48B8-388C-A52024B1E972}" dt="2025-01-23T15:13:18.340" v="617"/>
        <pc:sldMkLst>
          <pc:docMk/>
          <pc:sldMk cId="0" sldId="265"/>
        </pc:sldMkLst>
        <pc:spChg chg="mod">
          <ac:chgData name="Erica Cheslock" userId="S::erica@soroptimist.org::41ba2fca-9f4e-4ffe-8786-9a39c858394d" providerId="AD" clId="Web-{F7B10455-8ECA-48B8-388C-A52024B1E972}" dt="2025-01-23T15:13:18.340" v="617"/>
          <ac:spMkLst>
            <pc:docMk/>
            <pc:sldMk cId="0" sldId="265"/>
            <ac:spMk id="13" creationId="{00000000-0000-0000-0000-000000000000}"/>
          </ac:spMkLst>
        </pc:spChg>
      </pc:sldChg>
      <pc:sldChg chg="modSp">
        <pc:chgData name="Erica Cheslock" userId="S::erica@soroptimist.org::41ba2fca-9f4e-4ffe-8786-9a39c858394d" providerId="AD" clId="Web-{F7B10455-8ECA-48B8-388C-A52024B1E972}" dt="2025-01-23T15:13:00.777" v="616"/>
        <pc:sldMkLst>
          <pc:docMk/>
          <pc:sldMk cId="0" sldId="268"/>
        </pc:sldMkLst>
        <pc:spChg chg="mod">
          <ac:chgData name="Erica Cheslock" userId="S::erica@soroptimist.org::41ba2fca-9f4e-4ffe-8786-9a39c858394d" providerId="AD" clId="Web-{F7B10455-8ECA-48B8-388C-A52024B1E972}" dt="2025-01-23T15:13:00.777" v="616"/>
          <ac:spMkLst>
            <pc:docMk/>
            <pc:sldMk cId="0" sldId="268"/>
            <ac:spMk id="16" creationId="{00000000-0000-0000-0000-000000000000}"/>
          </ac:spMkLst>
        </pc:spChg>
      </pc:sldChg>
      <pc:sldChg chg="modSp">
        <pc:chgData name="Erica Cheslock" userId="S::erica@soroptimist.org::41ba2fca-9f4e-4ffe-8786-9a39c858394d" providerId="AD" clId="Web-{F7B10455-8ECA-48B8-388C-A52024B1E972}" dt="2025-01-23T15:11:08.619" v="613" actId="20577"/>
        <pc:sldMkLst>
          <pc:docMk/>
          <pc:sldMk cId="1264568038" sldId="269"/>
        </pc:sldMkLst>
        <pc:spChg chg="mod">
          <ac:chgData name="Erica Cheslock" userId="S::erica@soroptimist.org::41ba2fca-9f4e-4ffe-8786-9a39c858394d" providerId="AD" clId="Web-{F7B10455-8ECA-48B8-388C-A52024B1E972}" dt="2025-01-23T15:11:08.619" v="613" actId="20577"/>
          <ac:spMkLst>
            <pc:docMk/>
            <pc:sldMk cId="1264568038" sldId="269"/>
            <ac:spMk id="13" creationId="{0497876C-9661-E3BB-A591-517DA4860490}"/>
          </ac:spMkLst>
        </pc:spChg>
      </pc:sldChg>
    </pc:docChg>
  </pc:docChgLst>
  <pc:docChgLst>
    <pc:chgData name="Ilana Hirsch" userId="1a4b2c8a-d082-4888-88ce-9cc339e91866" providerId="ADAL" clId="{05221C4A-DFA8-4095-B7E6-79E929487B76}"/>
    <pc:docChg chg="modSld">
      <pc:chgData name="Ilana Hirsch" userId="1a4b2c8a-d082-4888-88ce-9cc339e91866" providerId="ADAL" clId="{05221C4A-DFA8-4095-B7E6-79E929487B76}" dt="2025-01-22T19:21:00.489" v="3" actId="20577"/>
      <pc:docMkLst>
        <pc:docMk/>
      </pc:docMkLst>
      <pc:sldChg chg="modNotesTx">
        <pc:chgData name="Ilana Hirsch" userId="1a4b2c8a-d082-4888-88ce-9cc339e91866" providerId="ADAL" clId="{05221C4A-DFA8-4095-B7E6-79E929487B76}" dt="2025-01-22T19:21:00.489" v="3" actId="20577"/>
        <pc:sldMkLst>
          <pc:docMk/>
          <pc:sldMk cId="0" sldId="256"/>
        </pc:sldMkLst>
      </pc:sldChg>
    </pc:docChg>
  </pc:docChgLst>
  <pc:docChgLst>
    <pc:chgData name="Erica Cheslock" userId="S::erica@soroptimist.org::41ba2fca-9f4e-4ffe-8786-9a39c858394d" providerId="AD" clId="Web-{F3A33B0E-D9DF-4DDE-10E8-4FBAE089F9E8}"/>
    <pc:docChg chg="modSld">
      <pc:chgData name="Erica Cheslock" userId="S::erica@soroptimist.org::41ba2fca-9f4e-4ffe-8786-9a39c858394d" providerId="AD" clId="Web-{F3A33B0E-D9DF-4DDE-10E8-4FBAE089F9E8}" dt="2025-02-05T15:32:37.188" v="46" actId="1076"/>
      <pc:docMkLst>
        <pc:docMk/>
      </pc:docMkLst>
      <pc:sldChg chg="addSp modSp">
        <pc:chgData name="Erica Cheslock" userId="S::erica@soroptimist.org::41ba2fca-9f4e-4ffe-8786-9a39c858394d" providerId="AD" clId="Web-{F3A33B0E-D9DF-4DDE-10E8-4FBAE089F9E8}" dt="2025-02-05T15:32:37.188" v="46" actId="1076"/>
        <pc:sldMkLst>
          <pc:docMk/>
          <pc:sldMk cId="0" sldId="256"/>
        </pc:sldMkLst>
        <pc:spChg chg="add mod">
          <ac:chgData name="Erica Cheslock" userId="S::erica@soroptimist.org::41ba2fca-9f4e-4ffe-8786-9a39c858394d" providerId="AD" clId="Web-{F3A33B0E-D9DF-4DDE-10E8-4FBAE089F9E8}" dt="2025-02-05T15:29:57.095" v="39" actId="20577"/>
          <ac:spMkLst>
            <pc:docMk/>
            <pc:sldMk cId="0" sldId="256"/>
            <ac:spMk id="8" creationId="{1AF7C508-05C0-2630-D450-B66E5DF43882}"/>
          </ac:spMkLst>
        </pc:spChg>
        <pc:spChg chg="add">
          <ac:chgData name="Erica Cheslock" userId="S::erica@soroptimist.org::41ba2fca-9f4e-4ffe-8786-9a39c858394d" providerId="AD" clId="Web-{F3A33B0E-D9DF-4DDE-10E8-4FBAE089F9E8}" dt="2025-02-05T15:32:24.282" v="43"/>
          <ac:spMkLst>
            <pc:docMk/>
            <pc:sldMk cId="0" sldId="256"/>
            <ac:spMk id="10" creationId="{79A2EECB-F004-7B03-DDE3-0A360CF7EB66}"/>
          </ac:spMkLst>
        </pc:spChg>
        <pc:picChg chg="add mod">
          <ac:chgData name="Erica Cheslock" userId="S::erica@soroptimist.org::41ba2fca-9f4e-4ffe-8786-9a39c858394d" providerId="AD" clId="Web-{F3A33B0E-D9DF-4DDE-10E8-4FBAE089F9E8}" dt="2025-02-05T15:32:37.188" v="46" actId="1076"/>
          <ac:picMkLst>
            <pc:docMk/>
            <pc:sldMk cId="0" sldId="256"/>
            <ac:picMk id="9" creationId="{4BB32CCE-6EB3-C234-0FF6-C13524E6F1D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‹nº›</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4000" b="0" i="0" u="none" baseline="0"/>
              <a:t>Meu nome é [inserir nome] e estou muito feliz de estar aqui com vocês hoje para discutir um tópico com o qual muitos de nós podemos nos identificar: superar o medo de arrecadar fundos. Pedir que os outros apoiem financeiramente os nossos programas às vezes pode parecer intimidador, mas também é uma das maneiras mais impactantes de garantir o sucesso do trabalho incrível que fazemos para empoderar mulheres e meninas.</a:t>
            </a:r>
          </a:p>
          <a:p>
            <a:endParaRPr lang="pt-br" sz="4000"/>
          </a:p>
          <a:p>
            <a:pPr algn="l" rtl="0" fontAlgn="base"/>
            <a:endParaRPr lang="pt-br"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lgn="l" rtl="0"/>
            <a:fld id="{F71108A7-A47F-CD43-94C8-4F2460747BCD}" type="slidenum">
              <a:rPr/>
              <a:t>1</a:t>
            </a:fld>
            <a:endParaRPr lang="pt-br"/>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1200" b="0" i="0" u="none" baseline="0"/>
              <a:t>Atualmente, o meu objetivo é fornecer estratégias e dicas para aumentar a sua confiança ao pedir apoio. Vamos nos concentrar em técnicas para fortalecer a sua abordagem, superar medos comuns e inspirar doadores em potencial a se juntarem a você para fazer a diferença.</a:t>
            </a:r>
          </a:p>
          <a:p>
            <a:endParaRPr lang="pt-br" sz="1200"/>
          </a:p>
          <a:p>
            <a:pPr algn="l" rtl="0"/>
            <a:r>
              <a:rPr lang="pt-br" sz="1200" b="0" i="0" u="none" baseline="0"/>
              <a:t>Muitos de vocês já devem ter experiência em arrecadação de fundos ou histórias de sucesso, e eu incentivo que vocês as compartilhem. Vamos começar!</a:t>
            </a:r>
          </a:p>
          <a:p>
            <a:endParaRPr lang="pt-br"/>
          </a:p>
        </p:txBody>
      </p:sp>
      <p:sp>
        <p:nvSpPr>
          <p:cNvPr id="4" name="Slide Number Placeholder 3"/>
          <p:cNvSpPr>
            <a:spLocks noGrp="1"/>
          </p:cNvSpPr>
          <p:nvPr>
            <p:ph type="sldNum" sz="quarter" idx="5"/>
          </p:nvPr>
        </p:nvSpPr>
        <p:spPr/>
        <p:txBody>
          <a:bodyPr/>
          <a:lstStyle/>
          <a:p>
            <a:pPr algn="l" rtl="0"/>
            <a:fld id="{F71108A7-A47F-CD43-94C8-4F2460747BCD}" type="slidenum">
              <a:rPr/>
              <a:t>2</a:t>
            </a:fld>
            <a:endParaRPr lang="pt-br"/>
          </a:p>
        </p:txBody>
      </p:sp>
    </p:spTree>
    <p:extLst>
      <p:ext uri="{BB962C8B-B14F-4D97-AF65-F5344CB8AC3E}">
        <p14:creationId xmlns:p14="http://schemas.microsoft.com/office/powerpoint/2010/main" val="294078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1" u="none" baseline="0"/>
              <a:t>O Pedido</a:t>
            </a:r>
            <a:r>
              <a:rPr lang="pt-br" b="0" i="0" u="none" baseline="0"/>
              <a:t> é mais do que apenas arrecadação de fundos; é a base para o avanço da nossa missão e criação de impacto.</a:t>
            </a:r>
          </a:p>
          <a:p>
            <a:endParaRPr lang="pt-br"/>
          </a:p>
          <a:p>
            <a:pPr algn="l" rtl="0"/>
            <a:r>
              <a:rPr lang="pt-br" b="0" i="0" u="none" baseline="0"/>
              <a:t>Primeiro, ele gera o financiamento necessário para implementar os nossos programas, como os </a:t>
            </a:r>
            <a:r>
              <a:rPr lang="pt-br" b="1" i="0" u="none" baseline="0"/>
              <a:t>Prêmios Viva o Seu Sonho</a:t>
            </a:r>
            <a:r>
              <a:rPr lang="pt-br" b="0" i="0" u="none" baseline="0"/>
              <a:t>®</a:t>
            </a:r>
            <a:r>
              <a:rPr lang="pt-br" b="1" i="0" u="none" baseline="0"/>
              <a:t> </a:t>
            </a:r>
            <a:r>
              <a:rPr lang="pt-br" b="0" i="0" u="none" baseline="0"/>
              <a:t>e o </a:t>
            </a:r>
            <a:r>
              <a:rPr lang="pt-br" b="1" i="0" u="none" baseline="0"/>
              <a:t>Sonhe, Realize.</a:t>
            </a:r>
            <a:endParaRPr lang="pt-br"/>
          </a:p>
          <a:p>
            <a:endParaRPr lang="pt-br"/>
          </a:p>
          <a:p>
            <a:pPr algn="l" rtl="0"/>
            <a:r>
              <a:rPr lang="pt-br" b="0" i="0" u="none" baseline="0"/>
              <a:t>Segundo, ele constrói relacionamentos mais fortes. Perguntar abre um diálogo que promove confiança e conexões de longo prazo com os associados, doadores e parceiros.</a:t>
            </a:r>
            <a:endParaRPr lang="pt-br">
              <a:ea typeface="Calibri"/>
              <a:cs typeface="Calibri"/>
            </a:endParaRPr>
          </a:p>
          <a:p>
            <a:endParaRPr lang="pt-br"/>
          </a:p>
          <a:p>
            <a:pPr algn="l" rtl="0"/>
            <a:r>
              <a:rPr lang="pt-br" b="0" i="0" u="none" baseline="0"/>
              <a:t>Terceiro, aumenta a conscientização sobre a nossa missão. Cada solicitação é uma oportunidade de compartilhar a nossa história e ampliar o nosso alcance.</a:t>
            </a:r>
            <a:endParaRPr lang="pt-br">
              <a:ea typeface="Calibri"/>
              <a:cs typeface="Calibri"/>
            </a:endParaRPr>
          </a:p>
          <a:p>
            <a:endParaRPr lang="pt-br"/>
          </a:p>
          <a:p>
            <a:pPr algn="l" rtl="0"/>
            <a:r>
              <a:rPr lang="pt-br" b="0" i="0" u="none" baseline="0"/>
              <a:t>Por fim, abre portas para parcerias. As empresas e as organizações querem se envolver em um trabalho significativo, e o seu pedido pode criar novas oportunidades de colaboração.</a:t>
            </a:r>
            <a:endParaRPr lang="pt-br">
              <a:ea typeface="Calibri"/>
              <a:cs typeface="Calibri"/>
            </a:endParaRPr>
          </a:p>
          <a:p>
            <a:endParaRPr lang="pt-br"/>
          </a:p>
          <a:p>
            <a:pPr algn="l" rtl="0"/>
            <a:r>
              <a:rPr lang="pt-br" b="0" i="0" u="none" baseline="0"/>
              <a:t>Lembre-se: </a:t>
            </a:r>
            <a:r>
              <a:rPr lang="pt-br" b="0" i="1" u="none" baseline="0"/>
              <a:t>O Pedido</a:t>
            </a:r>
            <a:r>
              <a:rPr lang="pt-br" b="0" i="0" u="none" baseline="0"/>
              <a:t> não se resume a dinheiro. Trata-se de construir relacionamentos, inspirar outras pessoas e criar mudanças duradouras.</a:t>
            </a:r>
          </a:p>
          <a:p>
            <a:endParaRPr lang="pt-br"/>
          </a:p>
        </p:txBody>
      </p:sp>
      <p:sp>
        <p:nvSpPr>
          <p:cNvPr id="4" name="Slide Number Placeholder 3"/>
          <p:cNvSpPr>
            <a:spLocks noGrp="1"/>
          </p:cNvSpPr>
          <p:nvPr>
            <p:ph type="sldNum" sz="quarter" idx="5"/>
          </p:nvPr>
        </p:nvSpPr>
        <p:spPr/>
        <p:txBody>
          <a:bodyPr/>
          <a:lstStyle/>
          <a:p>
            <a:pPr algn="l" rtl="0"/>
            <a:fld id="{F71108A7-A47F-CD43-94C8-4F2460747BCD}" type="slidenum">
              <a:rPr/>
              <a:t>3</a:t>
            </a:fld>
            <a:endParaRPr lang="pt-br"/>
          </a:p>
        </p:txBody>
      </p:sp>
    </p:spTree>
    <p:extLst>
      <p:ext uri="{BB962C8B-B14F-4D97-AF65-F5344CB8AC3E}">
        <p14:creationId xmlns:p14="http://schemas.microsoft.com/office/powerpoint/2010/main" val="2771960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4000" b="0" i="0" u="none" baseline="0"/>
              <a:t>A arrecadação de fundos pode parecer desafiadora, mas entender as barreiras comuns pode nos ajudar a superá-las.</a:t>
            </a:r>
          </a:p>
          <a:p>
            <a:endParaRPr lang="pt-br" sz="4000"/>
          </a:p>
          <a:p>
            <a:pPr algn="l" rtl="0"/>
            <a:r>
              <a:rPr lang="pt-br" sz="4000" b="0" i="0" u="none" baseline="0"/>
              <a:t>Primeiro, há o </a:t>
            </a:r>
            <a:r>
              <a:rPr lang="pt-br" sz="4000" b="0" i="1" u="none" baseline="0"/>
              <a:t>medo da rejeição</a:t>
            </a:r>
            <a:r>
              <a:rPr lang="pt-br" sz="4000" b="0" i="0" u="none" baseline="0"/>
              <a:t>. Ouvir um "não" pode ser desanimador, mas lembre-se: NÃO é pessoal. Cada pedido planta uma semente para oportunidades futuras!</a:t>
            </a:r>
            <a:endParaRPr lang="pt-br" sz="4000">
              <a:ea typeface="Calibri"/>
              <a:cs typeface="Calibri"/>
            </a:endParaRPr>
          </a:p>
          <a:p>
            <a:endParaRPr lang="pt-br" sz="4000"/>
          </a:p>
          <a:p>
            <a:pPr algn="l" rtl="0"/>
            <a:r>
              <a:rPr lang="pt-br" sz="4000" b="0" i="0" u="none" baseline="0"/>
              <a:t>Em segundo lugar, a falta de confiança pode nos impedir de progredir. A confiança cresce com preparação e paixão. Quando você acredita na nossa missão, outras pessoas também acreditam.</a:t>
            </a:r>
            <a:endParaRPr lang="pt-br" sz="4000">
              <a:ea typeface="Calibri"/>
              <a:cs typeface="Calibri"/>
            </a:endParaRPr>
          </a:p>
          <a:p>
            <a:endParaRPr lang="pt-br" sz="4000"/>
          </a:p>
          <a:p>
            <a:pPr algn="l" rtl="0"/>
            <a:r>
              <a:rPr lang="pt-br" sz="4000" b="0" i="0" u="none" baseline="0"/>
              <a:t>Por fim, as visões negativas sobre a </a:t>
            </a:r>
            <a:r>
              <a:rPr lang="pt-br" sz="4000" b="0" i="1" u="none" baseline="0"/>
              <a:t>arrecadação de fundos</a:t>
            </a:r>
            <a:r>
              <a:rPr lang="pt-br" sz="4000" b="0" i="0" u="none" baseline="0"/>
              <a:t> e sobre </a:t>
            </a:r>
            <a:r>
              <a:rPr lang="pt-br" sz="4000" b="0" i="1" u="none" baseline="0"/>
              <a:t>falar de dinheiro</a:t>
            </a:r>
            <a:r>
              <a:rPr lang="pt-br" sz="4000" b="0" i="0" u="none" baseline="0"/>
              <a:t> podem tornar o processo desconfortável. Em vez de focar no pedido como uma transação, pense nele como um convite para criar mudanças significativas juntos. Às vezes, conseguimos nos convencer a não pedir nada porque tomamos decisões preliminares para o doador com pensamentos como: "Eles vão dizer não” ou “eles doaram no ano passado". Ou "Eles me disseram que estavam doando para outra organização sem fins lucrativos".</a:t>
            </a:r>
            <a:endParaRPr lang="pt-br" sz="4000">
              <a:ea typeface="Calibri"/>
              <a:cs typeface="Calibri"/>
            </a:endParaRPr>
          </a:p>
          <a:p>
            <a:endParaRPr lang="pt-br" sz="4000"/>
          </a:p>
          <a:p>
            <a:pPr algn="l" rtl="0"/>
            <a:r>
              <a:rPr lang="pt-br" sz="4000" b="0" i="0" u="none" baseline="0"/>
              <a:t>Ao reconhecer essas barreiras, podemos mudar a nossa mentalidade e abordar a arrecadação de fundos com confiança e propósito.</a:t>
            </a:r>
            <a:endParaRPr lang="pt-br" sz="4000">
              <a:ea typeface="Calibri"/>
              <a:cs typeface="Calibri"/>
            </a:endParaRPr>
          </a:p>
          <a:p>
            <a:pPr algn="l" rtl="0" fontAlgn="base"/>
            <a:endParaRPr lang="pt-br"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lgn="l" rtl="0"/>
            <a:fld id="{F71108A7-A47F-CD43-94C8-4F2460747BCD}" type="slidenum">
              <a:rPr/>
              <a:t>4</a:t>
            </a:fld>
            <a:endParaRPr lang="pt-br"/>
          </a:p>
        </p:txBody>
      </p:sp>
    </p:spTree>
    <p:extLst>
      <p:ext uri="{BB962C8B-B14F-4D97-AF65-F5344CB8AC3E}">
        <p14:creationId xmlns:p14="http://schemas.microsoft.com/office/powerpoint/2010/main" val="595084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pPr algn="l" rtl="0"/>
            <a:r>
              <a:rPr lang="pt-br" b="0" i="0" u="none" baseline="0"/>
              <a:t>Mudar a forma como vemos </a:t>
            </a:r>
            <a:r>
              <a:rPr lang="pt-br" b="0" i="1" u="none" baseline="0"/>
              <a:t>O Pedido</a:t>
            </a:r>
            <a:r>
              <a:rPr lang="pt-br" b="0" i="0" u="none" baseline="0"/>
              <a:t> pode fazer toda a diferença. Em vez de ver isso como um pedido, imagine algo como uma oferta de oportunidade: um convite para alguém se juntar à nossa missão e fazer parte da criação de uma mudança significativa.</a:t>
            </a:r>
          </a:p>
          <a:p>
            <a:endParaRPr lang="pt-br"/>
          </a:p>
          <a:p>
            <a:pPr algn="l" rtl="0"/>
            <a:r>
              <a:rPr lang="pt-br" b="0" i="0" u="none" baseline="0"/>
              <a:t>Lembre-se: os doadores querem causar impacto. As pessoas doam porque acreditam em algo maior que elas. O seu trabalho é mostrar a elas como o apoio que deram contribui diretamente para os nossos programas. </a:t>
            </a:r>
          </a:p>
          <a:p>
            <a:endParaRPr lang="pt-br"/>
          </a:p>
          <a:p>
            <a:pPr algn="l" rtl="0"/>
            <a:r>
              <a:rPr lang="pt-br" b="0" i="0" u="none" baseline="0"/>
              <a:t>Também é importante </a:t>
            </a:r>
            <a:r>
              <a:rPr lang="pt-br" b="0" i="1" u="none" baseline="0"/>
              <a:t>alinhar O Pedido aos seus valores e paixões</a:t>
            </a:r>
            <a:r>
              <a:rPr lang="pt-br" b="0" i="0" u="none" baseline="0"/>
              <a:t>. Reserve um tempo para entender o que é mais importante para seus potenciais doadores e adapte o seu pedido para refletir essa conexão. Isso faz com que o pedido pareça pessoal e significativo.</a:t>
            </a:r>
          </a:p>
          <a:p>
            <a:endParaRPr lang="pt-br"/>
          </a:p>
          <a:p>
            <a:pPr algn="l" rtl="0"/>
            <a:r>
              <a:rPr lang="pt-br" b="0" i="0" u="none" baseline="0"/>
              <a:t>Por fim, não suponha como alguém pode querer ajudar. </a:t>
            </a:r>
            <a:r>
              <a:rPr lang="pt-br" b="0" i="1" u="none" baseline="0"/>
              <a:t>Pergunte a elas como gostariam de se envolver</a:t>
            </a:r>
            <a:r>
              <a:rPr lang="pt-br" b="0" i="0" u="none" baseline="0"/>
              <a:t>. Seja por meio de doação, voluntariado ou parceria, dar às pessoas opções garante que se sintam engajadas de uma forma que sintam identificados.</a:t>
            </a: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pPr algn="l" rtl="0"/>
            <a:fld id="{F71108A7-A47F-CD43-94C8-4F2460747BCD}" type="slidenum">
              <a:rPr/>
              <a:t>5</a:t>
            </a:fld>
            <a:endParaRPr lang="pt-br"/>
          </a:p>
        </p:txBody>
      </p:sp>
    </p:spTree>
    <p:extLst>
      <p:ext uri="{BB962C8B-B14F-4D97-AF65-F5344CB8AC3E}">
        <p14:creationId xmlns:p14="http://schemas.microsoft.com/office/powerpoint/2010/main" val="64978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A confiança é extremamente importante quando se trata de fazer o pedido. Vamos explorar algumas estratégias para ajudar você a se sentir preparada(o) e fortalecida(o).</a:t>
            </a:r>
          </a:p>
          <a:p>
            <a:endParaRPr lang="pt-br"/>
          </a:p>
          <a:p>
            <a:pPr algn="l" rtl="0"/>
            <a:r>
              <a:rPr lang="pt-br" b="0" i="0" u="none" baseline="0"/>
              <a:t>Primeiro, </a:t>
            </a:r>
            <a:r>
              <a:rPr lang="pt-br" b="0" i="1" u="none" baseline="0"/>
              <a:t>conheça o seu “porquê”</a:t>
            </a:r>
            <a:r>
              <a:rPr lang="pt-br" b="0" i="0" u="none" baseline="0"/>
              <a:t>. Reserve um tempo para refletir sobre o motivo pelo qual você é apaixonada(o) pela nossa missão e o impacto que ela tem. Quando você tem clareza sobre o seu propósito, é mais fácil comunicar a sua mensagem com convicção. Pense na sua história favorita da SIA, o motivo pelo qual se juntou ou pelo qual você ainda está aqui! </a:t>
            </a:r>
          </a:p>
          <a:p>
            <a:endParaRPr lang="pt-br"/>
          </a:p>
          <a:p>
            <a:pPr algn="l" rtl="0"/>
            <a:r>
              <a:rPr lang="pt-br" b="0" i="0" u="none" baseline="0"/>
              <a:t>Em seguida, </a:t>
            </a:r>
            <a:r>
              <a:rPr lang="pt-br" b="0" i="1" u="none" baseline="0"/>
              <a:t>pratique o seu discurso com as(os) colegas</a:t>
            </a:r>
            <a:r>
              <a:rPr lang="pt-br" b="0" i="0" u="none" baseline="0"/>
              <a:t>. Ensaiar o que você vai dizer ajuda a refinar a sua abordagem e a superar qualquer nervosismo. As(os) colegas podem dar feedback valioso e ajudar você a se sentir mais confortável.</a:t>
            </a:r>
          </a:p>
          <a:p>
            <a:endParaRPr lang="pt-br"/>
          </a:p>
          <a:p>
            <a:pPr algn="l" rtl="0"/>
            <a:r>
              <a:rPr lang="pt-br" b="0" i="0" u="none" baseline="0"/>
              <a:t>Por fim, seja autêntica(o) e apaixonada(o). As pessoas respondem à sinceridade. Quando você fala com o coração e transparece a sua paixão pela missão da SIA, o seu entusiasmo inspirará outros a se juntarem a você.</a:t>
            </a:r>
          </a:p>
          <a:p>
            <a:endParaRPr lang="pt-br"/>
          </a:p>
          <a:p>
            <a:pPr algn="l" rtl="0"/>
            <a:r>
              <a:rPr lang="pt-br" b="0" i="0" u="none" baseline="0"/>
              <a:t>Lembre-se: um pedido confiante não se trata de perfeição. Trata-se de preparo, genuinidade e paixão pela mudança que você deseja criar.</a:t>
            </a:r>
          </a:p>
          <a:p>
            <a:endParaRPr lang="pt-br"/>
          </a:p>
        </p:txBody>
      </p:sp>
      <p:sp>
        <p:nvSpPr>
          <p:cNvPr id="4" name="Slide Number Placeholder 3"/>
          <p:cNvSpPr>
            <a:spLocks noGrp="1"/>
          </p:cNvSpPr>
          <p:nvPr>
            <p:ph type="sldNum" sz="quarter" idx="5"/>
          </p:nvPr>
        </p:nvSpPr>
        <p:spPr/>
        <p:txBody>
          <a:bodyPr/>
          <a:lstStyle/>
          <a:p>
            <a:pPr algn="l" rtl="0"/>
            <a:fld id="{F71108A7-A47F-CD43-94C8-4F2460747BCD}" type="slidenum">
              <a:rPr/>
              <a:t>6</a:t>
            </a:fld>
            <a:endParaRPr lang="pt-br"/>
          </a:p>
        </p:txBody>
      </p:sp>
    </p:spTree>
    <p:extLst>
      <p:ext uri="{BB962C8B-B14F-4D97-AF65-F5344CB8AC3E}">
        <p14:creationId xmlns:p14="http://schemas.microsoft.com/office/powerpoint/2010/main" val="1499934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Para tornar o seu pedido mais eficaz, é importante usar as ferramentas certas. Essas estratégias ajudarão você a se conectar com doadores e inspirá-los a apoiar a nossa missão.</a:t>
            </a:r>
          </a:p>
          <a:p>
            <a:endParaRPr lang="pt-br" i="0"/>
          </a:p>
          <a:p>
            <a:pPr algn="l" rtl="0"/>
            <a:r>
              <a:rPr lang="pt-br" b="0" i="0" u="none" baseline="0"/>
              <a:t>Primeiro, há a narrativa. Compartilhando uma história envolvente sobre um seminário do Sonhe, Realize, uma beneficiária do Sonhe, Realize ou uma lembrança favorita da SIA. As histórias criam uma conexão emocional, mostrando aos doadores o impacto real do seu apoio e o que significa fazer parte da nossa missão.</a:t>
            </a:r>
          </a:p>
          <a:p>
            <a:endParaRPr lang="pt-br" i="0"/>
          </a:p>
          <a:p>
            <a:pPr algn="l" rtl="0"/>
            <a:r>
              <a:rPr lang="pt-br" b="0" i="0" u="none" baseline="0"/>
              <a:t>Em seguida, concentre-se no networking. Criar relacionamentos dentro da sua comunidade, tanto pessoalmente quanto on-line, ajuda a expandir o seu alcance. O networking cria oportunidades de se conectar com pessoas que compartilham a sua paixão e querem se envolver. Utilizar a sua rede atual também é uma ótima opção para ajudar a divulgar o trabalho do seu clube! </a:t>
            </a:r>
          </a:p>
          <a:p>
            <a:endParaRPr lang="pt-br" i="0"/>
          </a:p>
          <a:p>
            <a:pPr algn="l" rtl="0"/>
            <a:r>
              <a:rPr lang="pt-br" b="0" i="0" u="none" baseline="0"/>
              <a:t>A transparência também é fundamental. Seja clara sobre para onde vão as doações e como elas apoiam diretamente os nossos programas. Quando os doadores veem os resultados tangíveis das suas contribuições, há mais probabilidade de permanecer engajados e continuar doando.</a:t>
            </a:r>
          </a:p>
          <a:p>
            <a:endParaRPr lang="pt-br" i="0"/>
          </a:p>
          <a:p>
            <a:pPr algn="l" rtl="0"/>
            <a:r>
              <a:rPr lang="pt-br" b="0" i="0" u="none" baseline="0"/>
              <a:t>Não se esqueça de usar os recursos da SIA. De modelos e guias a kits de ferramentas para arrecadação de fundos, a Soroptimist fornece uma grande variedade de materiais para apoiar os seus esforços. Essas ferramentas foram projetadas para tornar a sua arrecadação de fundos mais fácil e eficaz.</a:t>
            </a:r>
          </a:p>
          <a:p>
            <a:pPr algn="l" rtl="0">
              <a:spcBef>
                <a:spcPts val="0"/>
              </a:spcBef>
              <a:spcAft>
                <a:spcPts val="0"/>
              </a:spcAft>
            </a:pPr>
            <a:endParaRPr lang="pt-br"/>
          </a:p>
        </p:txBody>
      </p:sp>
      <p:sp>
        <p:nvSpPr>
          <p:cNvPr id="4" name="Slide Number Placeholder 3"/>
          <p:cNvSpPr>
            <a:spLocks noGrp="1"/>
          </p:cNvSpPr>
          <p:nvPr>
            <p:ph type="sldNum" sz="quarter" idx="5"/>
          </p:nvPr>
        </p:nvSpPr>
        <p:spPr/>
        <p:txBody>
          <a:bodyPr/>
          <a:lstStyle/>
          <a:p>
            <a:pPr algn="l" rtl="0"/>
            <a:fld id="{F71108A7-A47F-CD43-94C8-4F2460747BCD}" type="slidenum">
              <a:rPr/>
              <a:t>7</a:t>
            </a:fld>
            <a:endParaRPr lang="pt-br"/>
          </a:p>
        </p:txBody>
      </p:sp>
    </p:spTree>
    <p:extLst>
      <p:ext uri="{BB962C8B-B14F-4D97-AF65-F5344CB8AC3E}">
        <p14:creationId xmlns:p14="http://schemas.microsoft.com/office/powerpoint/2010/main" val="1331263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Reconhecer os doadores é uma parte fundamental do processo de arrecadação de fundos. Isso demonstra apreço, constrói relacionamentos mais fortes e inspira apoio contínuo. Vamos falar sobre algumas maneiras eficazes de reconhecer a generosidade dos nossos doadores.</a:t>
            </a:r>
          </a:p>
          <a:p>
            <a:endParaRPr lang="pt-br" i="0"/>
          </a:p>
          <a:p>
            <a:pPr algn="l" rtl="0"/>
            <a:r>
              <a:rPr lang="pt-br" b="0" i="0" u="none" baseline="0"/>
              <a:t>Utilize as páginas de mídia social do seu clube para fazer comentários nas mídias sociais. Agradecer publicamente aos doadores em plataformas como Instagram, Facebook ou LinkedIn não apenas demonstra a sua gratidão, mas também aumenta a conscientização sobre o apoio deles e inspira outras pessoas a doar. Se for uma empresa, marque-a, e isso ajudará a sua publicação a alcançar mais pessoas! </a:t>
            </a:r>
          </a:p>
          <a:p>
            <a:endParaRPr lang="pt-br" i="0"/>
          </a:p>
          <a:p>
            <a:pPr algn="l" rtl="0"/>
            <a:r>
              <a:rPr lang="pt-br" b="0" i="0" u="none" baseline="0"/>
              <a:t>Outra ótima opção é o reconhecimento por meio de boletins informativos. Incluir nomes de doadores ou destacar as suas contribuições no boletim informativo do seu clube lhes dá um econhecimento merecido e, ao mesmo tempo, mostra como o seu apoio faz a diferença. Não se esqueça de adicioná-los à sua lista de e-mail antes de fazer isso! Isso também os manterá informados sobre novas oportunidades de apoiar seu clube. </a:t>
            </a:r>
          </a:p>
          <a:p>
            <a:endParaRPr lang="pt-br" i="0"/>
          </a:p>
          <a:p>
            <a:pPr algn="l" rtl="0"/>
            <a:r>
              <a:rPr lang="pt-br" b="0" i="0" u="none" baseline="0"/>
              <a:t>Notas de agradecimento personalizadas são incrivelmente significativas. Reservar um tempo para escrever uma mensagem individual e sincera mostra aos doadores que a sua contribuição é valorizada e apreciada.</a:t>
            </a:r>
          </a:p>
          <a:p>
            <a:endParaRPr lang="pt-br" i="0"/>
          </a:p>
          <a:p>
            <a:pPr algn="l" rtl="0"/>
            <a:r>
              <a:rPr lang="pt-br" b="0" i="0" u="none" baseline="0"/>
              <a:t>Por fim, destaque o impacto do apoio deles por meio de histórias. Compartilhe exemplos específicos de como as suas doações ajudaram a transformar a vida de mulheres e meninas. Quando os doadores veem os resultados diretos da sua generosidade, isso reforça a importância das suas contribuições.</a:t>
            </a:r>
          </a:p>
          <a:p>
            <a:endParaRPr lang="pt-br" i="0"/>
          </a:p>
          <a:p>
            <a:pPr algn="l" rtl="0"/>
            <a:r>
              <a:rPr lang="pt-br" b="0" i="0" u="none" baseline="0"/>
              <a:t>Ao incorporar esses métodos, você não está apenas dando reconhecimento aos doadores, mas também construindo conexões mais profundas e inspirando envolvimento contínuo na nossa missão.</a:t>
            </a:r>
          </a:p>
          <a:p>
            <a:endParaRPr lang="pt-br"/>
          </a:p>
        </p:txBody>
      </p:sp>
      <p:sp>
        <p:nvSpPr>
          <p:cNvPr id="4" name="Slide Number Placeholder 3"/>
          <p:cNvSpPr>
            <a:spLocks noGrp="1"/>
          </p:cNvSpPr>
          <p:nvPr>
            <p:ph type="sldNum" sz="quarter" idx="5"/>
          </p:nvPr>
        </p:nvSpPr>
        <p:spPr/>
        <p:txBody>
          <a:bodyPr/>
          <a:lstStyle/>
          <a:p>
            <a:pPr algn="l" rtl="0"/>
            <a:fld id="{F71108A7-A47F-CD43-94C8-4F2460747BCD}" type="slidenum">
              <a:rPr/>
              <a:t>8</a:t>
            </a:fld>
            <a:endParaRPr lang="pt-br"/>
          </a:p>
        </p:txBody>
      </p:sp>
    </p:spTree>
    <p:extLst>
      <p:ext uri="{BB962C8B-B14F-4D97-AF65-F5344CB8AC3E}">
        <p14:creationId xmlns:p14="http://schemas.microsoft.com/office/powerpoint/2010/main" val="828482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sz="2800" b="0" i="0" u="none" baseline="0"/>
              <a:t>Para finalizar, vamos nos concentrar em alguns pontos essenciais para ter em mente ao abordar a arrecadação de fundos com confiança e propósito.</a:t>
            </a:r>
          </a:p>
          <a:p>
            <a:endParaRPr lang="pt-br" sz="2800" i="0"/>
          </a:p>
          <a:p>
            <a:pPr algn="l" rtl="0"/>
            <a:r>
              <a:rPr lang="pt-br" sz="2800" b="0" i="0" u="none" baseline="0"/>
              <a:t>Primeiro, lembre-se de que você tem uma poderosa esfera de influência. A sua rede de amigos, familiares, colegas e conexões da comunidade é um recurso incrível. Aproveite esses relacionamentos para compartilhar a missão da Soroptimista e convidar outras pessoas a apoiar os esforços do seu clube.</a:t>
            </a:r>
            <a:endParaRPr lang="pt-br" sz="2800" i="0">
              <a:ea typeface="Calibri"/>
              <a:cs typeface="Calibri"/>
            </a:endParaRPr>
          </a:p>
          <a:p>
            <a:endParaRPr lang="pt-br" sz="2800" i="0"/>
          </a:p>
          <a:p>
            <a:pPr algn="l" rtl="0"/>
            <a:r>
              <a:rPr lang="pt-br" sz="2800" b="0" i="0" u="none" baseline="0"/>
              <a:t>Segundo, as pessoas gostam intrinsecamente de doar. Muitos querem fazer a diferença, mas não o fazem porque nunca receberam um pedido. Ao tomar a iniciativa de fazer o pedido, você está dando a eles uma oportunidade de alinhar sua generosidade com uma causa significativa. Ter a coragem de receber um sim ou um não significa que você está no caminho certo para uma arrecadação de fundos bem-sucedida!</a:t>
            </a:r>
            <a:endParaRPr lang="pt-br" sz="2800">
              <a:ea typeface="Calibri" panose="020F0502020204030204"/>
              <a:cs typeface="Calibri" panose="020F0502020204030204"/>
            </a:endParaRPr>
          </a:p>
          <a:p>
            <a:endParaRPr lang="pt-br" sz="2800"/>
          </a:p>
          <a:p>
            <a:pPr algn="l" rtl="0"/>
            <a:r>
              <a:rPr lang="pt-br" sz="2800" b="0" i="0" u="none" baseline="0"/>
              <a:t>Por fim, superar o pedido gera um impacto maior. Cada vez que você sai da sua zona de conforto para pedir apoio, você ajuda a fortalecer os nossos programas, ampliar o nosso alcance e criar mudanças duradouras para mulheres e meninas no mundo todo.</a:t>
            </a:r>
            <a:endParaRPr lang="pt-br">
              <a:ea typeface="Calibri"/>
              <a:cs typeface="Calibri"/>
            </a:endParaRPr>
          </a:p>
          <a:p>
            <a:endParaRPr lang="pt-br" sz="2800" i="0"/>
          </a:p>
          <a:p>
            <a:pPr algn="l" rtl="0"/>
            <a:r>
              <a:rPr lang="pt-br" sz="2800" b="0" i="0" u="none" baseline="0"/>
              <a:t>Lembre-se: SEUS esforços são importantes. O nosso impacto coletivo continua crescendo por causa de VOCÊ!</a:t>
            </a:r>
            <a:endParaRPr lang="pt-br" sz="2800" i="0">
              <a:ea typeface="Calibri"/>
              <a:cs typeface="Calibri"/>
            </a:endParaRPr>
          </a:p>
          <a:p>
            <a:pPr algn="l" rtl="0"/>
            <a:br>
              <a:rPr lang="pt-br">
                <a:cs typeface="+mn-lt"/>
              </a:rPr>
            </a:br>
            <a:endParaRPr lang="pt-br"/>
          </a:p>
        </p:txBody>
      </p:sp>
      <p:sp>
        <p:nvSpPr>
          <p:cNvPr id="4" name="Slide Number Placeholder 3"/>
          <p:cNvSpPr>
            <a:spLocks noGrp="1"/>
          </p:cNvSpPr>
          <p:nvPr>
            <p:ph type="sldNum" sz="quarter" idx="5"/>
          </p:nvPr>
        </p:nvSpPr>
        <p:spPr/>
        <p:txBody>
          <a:bodyPr/>
          <a:lstStyle/>
          <a:p>
            <a:pPr algn="l" rtl="0"/>
            <a:fld id="{F71108A7-A47F-CD43-94C8-4F2460747BCD}" type="slidenum">
              <a:rPr/>
              <a:t>9</a:t>
            </a:fld>
            <a:endParaRPr lang="pt-br"/>
          </a:p>
        </p:txBody>
      </p:sp>
    </p:spTree>
    <p:extLst>
      <p:ext uri="{BB962C8B-B14F-4D97-AF65-F5344CB8AC3E}">
        <p14:creationId xmlns:p14="http://schemas.microsoft.com/office/powerpoint/2010/main" val="236472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pt-br" b="0" i="0" u="none" baseline="0"/>
              <a:t>Há muitos recursos disponíveis para ajudar você a construir a sua confiança e superar os desafios. De materiais da SIA a conselhos dos seus colegas, você tem tudo o que precisa para ter sucesso no seu trabalho de arrecadação de fundos.</a:t>
            </a:r>
          </a:p>
          <a:p>
            <a:endParaRPr lang="pt-br"/>
          </a:p>
          <a:p>
            <a:pPr algn="l" rtl="0"/>
            <a:r>
              <a:rPr lang="pt-br" b="0" i="0" u="none" baseline="0"/>
              <a:t>Aqui estão listados alguns sites e recursos sugeridos para gerar ideias e fornecer ferramentas para o sucesso.</a:t>
            </a:r>
            <a:endParaRPr lang="pt-br">
              <a:ea typeface="Calibri"/>
              <a:cs typeface="Calibri"/>
            </a:endParaRPr>
          </a:p>
          <a:p>
            <a:endParaRPr lang="pt-br"/>
          </a:p>
          <a:p>
            <a:pPr algn="l" rtl="0"/>
            <a:r>
              <a:rPr lang="pt-br" b="0" i="0" u="none" baseline="0"/>
              <a:t>Não hesite em entrar em contato comigo ou com a equipe de Captação de Recursos da SIA em caso de dúvida. Elas estão aqui para orientar e apoiar você em cada passo do caminho.</a:t>
            </a:r>
            <a:endParaRPr lang="pt-br">
              <a:ea typeface="Calibri"/>
              <a:cs typeface="Calibri"/>
            </a:endParaRPr>
          </a:p>
          <a:p>
            <a:endParaRPr lang="pt-br"/>
          </a:p>
          <a:p>
            <a:pPr algn="l" rtl="0"/>
            <a:r>
              <a:rPr lang="pt-br" b="0" i="0" u="none" baseline="0"/>
              <a:t>Obrigada pela sua dedicação à nossa missão!</a:t>
            </a:r>
            <a:endParaRPr lang="pt-br">
              <a:ea typeface="Calibri"/>
              <a:cs typeface="Calibri"/>
            </a:endParaRPr>
          </a:p>
          <a:p>
            <a:endParaRPr lang="pt-br"/>
          </a:p>
          <a:p>
            <a:pPr algn="l" rtl="0"/>
            <a:r>
              <a:rPr lang="pt-br" b="0" i="0" u="none" baseline="0"/>
              <a:t>{Se o tempo permitir, pergunte ao grupo: "Alguém gostaria de compartilhar uma história de sucesso ou estratégia que usou para se sentir mais confiante nos seus esforços de arrecadação de fundos?'}"</a:t>
            </a:r>
            <a:endParaRPr lang="pt-br">
              <a:ea typeface="Calibri"/>
              <a:cs typeface="Calibri"/>
            </a:endParaRPr>
          </a:p>
          <a:p>
            <a:endParaRPr lang="pt-br"/>
          </a:p>
        </p:txBody>
      </p:sp>
      <p:sp>
        <p:nvSpPr>
          <p:cNvPr id="4" name="Slide Number Placeholder 3"/>
          <p:cNvSpPr>
            <a:spLocks noGrp="1"/>
          </p:cNvSpPr>
          <p:nvPr>
            <p:ph type="sldNum" sz="quarter" idx="5"/>
          </p:nvPr>
        </p:nvSpPr>
        <p:spPr/>
        <p:txBody>
          <a:bodyPr/>
          <a:lstStyle/>
          <a:p>
            <a:pPr algn="l" rtl="0"/>
            <a:fld id="{F71108A7-A47F-CD43-94C8-4F2460747BCD}" type="slidenum">
              <a:rPr/>
              <a:t>10</a:t>
            </a:fld>
            <a:endParaRPr lang="pt-br"/>
          </a:p>
        </p:txBody>
      </p:sp>
    </p:spTree>
    <p:extLst>
      <p:ext uri="{BB962C8B-B14F-4D97-AF65-F5344CB8AC3E}">
        <p14:creationId xmlns:p14="http://schemas.microsoft.com/office/powerpoint/2010/main" val="515941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soroptimist.org/for-clubs-and-members/federation-information/recognition-and-branding-tools/brand-visual-guide.html" TargetMode="External"/><Relationship Id="rId5" Type="http://schemas.openxmlformats.org/officeDocument/2006/relationships/image" Target="../media/image1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jpe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hyperlink" Target="https://neonone.com/resources/blog/how-to-ask-for-donations/" TargetMode="External"/><Relationship Id="rId13" Type="http://schemas.openxmlformats.org/officeDocument/2006/relationships/image" Target="../media/image22.jpeg"/><Relationship Id="rId3" Type="http://schemas.openxmlformats.org/officeDocument/2006/relationships/image" Target="../media/image1.png"/><Relationship Id="rId7" Type="http://schemas.openxmlformats.org/officeDocument/2006/relationships/image" Target="../media/image10.sv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hyperlink" Target="https://www.soroptimist.org/for-clubs-and-members/donate/fund-development-team.html" TargetMode="External"/><Relationship Id="rId5" Type="http://schemas.openxmlformats.org/officeDocument/2006/relationships/image" Target="../media/image5.png"/><Relationship Id="rId10" Type="http://schemas.openxmlformats.org/officeDocument/2006/relationships/hyperlink" Target="https://www.youtube.com/watch?v=GsvSWkEHNDk" TargetMode="External"/><Relationship Id="rId4" Type="http://schemas.openxmlformats.org/officeDocument/2006/relationships/image" Target="../media/image2.svg"/><Relationship Id="rId9" Type="http://schemas.openxmlformats.org/officeDocument/2006/relationships/hyperlink" Target="https://101fundraising.org/2014/09/friends-money-building-confidence-make-a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pt-br"/>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rtl="0">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pt-b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pt-br"/>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pt-br"/>
          </a:p>
        </p:txBody>
      </p:sp>
      <p:sp>
        <p:nvSpPr>
          <p:cNvPr id="14" name="TextBox 14"/>
          <p:cNvSpPr txBox="1"/>
          <p:nvPr/>
        </p:nvSpPr>
        <p:spPr>
          <a:xfrm>
            <a:off x="2723771" y="8007641"/>
            <a:ext cx="9524376" cy="1256754"/>
          </a:xfrm>
          <a:prstGeom prst="rect">
            <a:avLst/>
          </a:prstGeom>
        </p:spPr>
        <p:txBody>
          <a:bodyPr wrap="square" lIns="0" tIns="0" rIns="0" bIns="0" rtlCol="0" anchor="t">
            <a:spAutoFit/>
          </a:bodyPr>
          <a:lstStyle/>
          <a:p>
            <a:pPr algn="l" rtl="0">
              <a:lnSpc>
                <a:spcPts val="4937"/>
              </a:lnSpc>
            </a:pPr>
            <a:r>
              <a:rPr lang="pt-br" sz="3600" b="0" i="0" u="none" baseline="0" dirty="0">
                <a:solidFill>
                  <a:schemeClr val="tx2"/>
                </a:solidFill>
                <a:latin typeface="Effra 2"/>
                <a:ea typeface="Effra 2"/>
                <a:cs typeface="Effra 2"/>
              </a:rPr>
              <a:t>Conferência regional de 2025 (nome da região)</a:t>
            </a:r>
          </a:p>
          <a:p>
            <a:pPr algn="l" rtl="0">
              <a:lnSpc>
                <a:spcPts val="4937"/>
              </a:lnSpc>
            </a:pPr>
            <a:endParaRPr lang="pt-br" sz="4114" spc="41" dirty="0">
              <a:solidFill>
                <a:srgbClr val="253572"/>
              </a:solidFill>
              <a:latin typeface="Effra 2"/>
            </a:endParaRPr>
          </a:p>
        </p:txBody>
      </p:sp>
      <p:sp>
        <p:nvSpPr>
          <p:cNvPr id="16" name="TextBox 16"/>
          <p:cNvSpPr txBox="1"/>
          <p:nvPr/>
        </p:nvSpPr>
        <p:spPr>
          <a:xfrm>
            <a:off x="2723771" y="8835143"/>
            <a:ext cx="6829303" cy="549702"/>
          </a:xfrm>
          <a:prstGeom prst="rect">
            <a:avLst/>
          </a:prstGeom>
        </p:spPr>
        <p:txBody>
          <a:bodyPr wrap="square" lIns="0" tIns="0" rIns="0" bIns="0" rtlCol="0" anchor="t">
            <a:spAutoFit/>
          </a:bodyPr>
          <a:lstStyle/>
          <a:p>
            <a:pPr algn="l" rtl="0">
              <a:lnSpc>
                <a:spcPts val="2160"/>
              </a:lnSpc>
              <a:spcBef>
                <a:spcPct val="0"/>
              </a:spcBef>
            </a:pPr>
            <a:r>
              <a:rPr lang="pt-br" sz="1800" b="0" i="0" u="none" spc="179" baseline="0" dirty="0">
                <a:solidFill>
                  <a:srgbClr val="E68574"/>
                </a:solidFill>
                <a:latin typeface="Effra 1"/>
                <a:ea typeface="Effra 1"/>
                <a:cs typeface="Effra 1"/>
              </a:rPr>
              <a:t>NOME DA APRESENTADORA,</a:t>
            </a:r>
            <a:r>
              <a:rPr lang="pt-br" b="0" i="0" u="none" spc="179" baseline="0" dirty="0">
                <a:solidFill>
                  <a:srgbClr val="E68574"/>
                </a:solidFill>
                <a:latin typeface="Effra 1"/>
                <a:ea typeface="Effra 1"/>
                <a:cs typeface="Effra 1"/>
              </a:rPr>
              <a:t>COORDENADORA REGIONAL DE ARRECADAÇÃO DE RECURSOS</a:t>
            </a:r>
            <a:endParaRPr lang="pt-br" sz="1800" spc="179" dirty="0">
              <a:solidFill>
                <a:srgbClr val="E68574"/>
              </a:solidFill>
              <a:latin typeface="Effra 1"/>
            </a:endParaRPr>
          </a:p>
        </p:txBody>
      </p:sp>
      <p:sp>
        <p:nvSpPr>
          <p:cNvPr id="8" name="TextBox 11">
            <a:extLst>
              <a:ext uri="{FF2B5EF4-FFF2-40B4-BE49-F238E27FC236}">
                <a16:creationId xmlns:a16="http://schemas.microsoft.com/office/drawing/2014/main" id="{1AF7C508-05C0-2630-D450-B66E5DF43882}"/>
              </a:ext>
            </a:extLst>
          </p:cNvPr>
          <p:cNvSpPr txBox="1"/>
          <p:nvPr/>
        </p:nvSpPr>
        <p:spPr>
          <a:xfrm>
            <a:off x="1028700" y="3871122"/>
            <a:ext cx="11219447" cy="3026470"/>
          </a:xfrm>
          <a:prstGeom prst="rect">
            <a:avLst/>
          </a:prstGeom>
        </p:spPr>
        <p:txBody>
          <a:bodyPr wrap="square" lIns="0" tIns="0" rIns="0" bIns="0" rtlCol="0" anchor="t">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ts val="6998"/>
              </a:lnSpc>
            </a:pPr>
            <a:r>
              <a:rPr lang="pt-br" sz="6950" b="0" i="0" u="none" baseline="0" dirty="0">
                <a:solidFill>
                  <a:srgbClr val="253572"/>
                </a:solidFill>
                <a:latin typeface="Effra 1"/>
                <a:ea typeface="Effra 1"/>
                <a:cs typeface="Effra 1"/>
                <a:sym typeface="Effra 1"/>
              </a:rPr>
              <a:t>Superando sua insegurança de fazer um pedido</a:t>
            </a:r>
          </a:p>
          <a:p>
            <a:pPr algn="l" rtl="0"/>
            <a:r>
              <a:rPr lang="pt-br" sz="4000" b="0" i="1" u="none" baseline="0" dirty="0">
                <a:solidFill>
                  <a:srgbClr val="253572"/>
                </a:solidFill>
                <a:latin typeface="Effra 1"/>
                <a:ea typeface="Effra 1"/>
                <a:cs typeface="Effra 1"/>
              </a:rPr>
              <a:t>Como construir confiança na </a:t>
            </a:r>
            <a:br>
              <a:rPr lang="pt-br" sz="4000" b="0" i="1" u="none" baseline="0" dirty="0">
                <a:solidFill>
                  <a:srgbClr val="253572"/>
                </a:solidFill>
                <a:latin typeface="Effra 1"/>
                <a:ea typeface="Effra 1"/>
                <a:cs typeface="Effra 1"/>
              </a:rPr>
            </a:br>
            <a:r>
              <a:rPr lang="pt-br" sz="4000" b="0" i="1" u="none" baseline="0" dirty="0">
                <a:solidFill>
                  <a:srgbClr val="253572"/>
                </a:solidFill>
                <a:latin typeface="Effra 1"/>
                <a:ea typeface="Effra 1"/>
                <a:cs typeface="Effra 1"/>
              </a:rPr>
              <a:t>arrecadação de fundos</a:t>
            </a:r>
          </a:p>
        </p:txBody>
      </p:sp>
      <p:pic>
        <p:nvPicPr>
          <p:cNvPr id="9" name="Picture 8" descr="superando o medo">
            <a:extLst>
              <a:ext uri="{FF2B5EF4-FFF2-40B4-BE49-F238E27FC236}">
                <a16:creationId xmlns:a16="http://schemas.microsoft.com/office/drawing/2014/main" id="{4BB32CCE-6EB3-C234-0FF6-C13524E6F1D8}"/>
              </a:ext>
            </a:extLst>
          </p:cNvPr>
          <p:cNvPicPr>
            <a:picLocks noChangeAspect="1"/>
          </p:cNvPicPr>
          <p:nvPr/>
        </p:nvPicPr>
        <p:blipFill>
          <a:blip r:embed="rId6"/>
          <a:stretch>
            <a:fillRect/>
          </a:stretch>
        </p:blipFill>
        <p:spPr>
          <a:xfrm>
            <a:off x="10162443" y="4945673"/>
            <a:ext cx="6667500" cy="3048000"/>
          </a:xfrm>
          <a:prstGeom prst="rect">
            <a:avLst/>
          </a:prstGeom>
        </p:spPr>
      </p:pic>
      <p:sp>
        <p:nvSpPr>
          <p:cNvPr id="10" name="TextBox 13">
            <a:extLst>
              <a:ext uri="{FF2B5EF4-FFF2-40B4-BE49-F238E27FC236}">
                <a16:creationId xmlns:a16="http://schemas.microsoft.com/office/drawing/2014/main" id="{79A2EECB-F004-7B03-DDE3-0A360CF7EB66}"/>
              </a:ext>
            </a:extLst>
          </p:cNvPr>
          <p:cNvSpPr txBox="1"/>
          <p:nvPr/>
        </p:nvSpPr>
        <p:spPr>
          <a:xfrm rot="5400000">
            <a:off x="14209393" y="6265949"/>
            <a:ext cx="6539703" cy="439889"/>
          </a:xfrm>
          <a:prstGeom prst="rect">
            <a:avLst/>
          </a:prstGeom>
        </p:spPr>
        <p:txBody>
          <a:bodyPr lIns="0" tIns="0" rIns="0" bIns="0" rtlCol="0" anchor="t">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lnSpc>
                <a:spcPts val="1763"/>
              </a:lnSpc>
            </a:pPr>
            <a:r>
              <a:rPr lang="pt-br" sz="1469" b="0" i="0" u="none" spc="146" baseline="0">
                <a:solidFill>
                  <a:srgbClr val="F5EFEB"/>
                </a:solidFill>
                <a:latin typeface="Effra 1"/>
                <a:ea typeface="Effra 1"/>
                <a:cs typeface="Effra 1"/>
                <a:sym typeface="Effra 1"/>
              </a:rPr>
              <a:t>SOROPTIMIST INTERNATIONAL OF THE AMERICAS, INC.®</a:t>
            </a:r>
          </a:p>
          <a:p>
            <a:pPr marL="0" lvl="0" indent="0" algn="r" rtl="0">
              <a:lnSpc>
                <a:spcPts val="1763"/>
              </a:lnSpc>
              <a:spcBef>
                <a:spcPct val="0"/>
              </a:spcBef>
            </a:pPr>
            <a:endParaRPr lang="pt-br" sz="1469" spc="146">
              <a:solidFill>
                <a:srgbClr val="F5EFEB"/>
              </a:solidFill>
              <a:latin typeface="Effra 1"/>
              <a:ea typeface="Effra 1"/>
              <a:cs typeface="Effra 1"/>
              <a:sym typeface="Effra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0" y="3160295"/>
            <a:ext cx="9498842" cy="7708527"/>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pt-br"/>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rtl="0">
                <a:lnSpc>
                  <a:spcPts val="2100"/>
                </a:lnSpc>
              </a:pPr>
              <a:endParaRPr/>
            </a:p>
          </p:txBody>
        </p:sp>
      </p:grpSp>
      <p:sp>
        <p:nvSpPr>
          <p:cNvPr id="6" name="Freeform 6"/>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pt-br"/>
          </a:p>
        </p:txBody>
      </p:sp>
      <p:sp>
        <p:nvSpPr>
          <p:cNvPr id="9" name="TextBox 9"/>
          <p:cNvSpPr txBox="1"/>
          <p:nvPr/>
        </p:nvSpPr>
        <p:spPr>
          <a:xfrm>
            <a:off x="621638" y="4746628"/>
            <a:ext cx="8167521" cy="793743"/>
          </a:xfrm>
          <a:prstGeom prst="rect">
            <a:avLst/>
          </a:prstGeom>
        </p:spPr>
        <p:txBody>
          <a:bodyPr wrap="square" lIns="0" tIns="0" rIns="0" bIns="0" rtlCol="0" anchor="t">
            <a:spAutoFit/>
          </a:bodyPr>
          <a:lstStyle/>
          <a:p>
            <a:pPr marL="0" lvl="0" indent="0" algn="l" rtl="0">
              <a:lnSpc>
                <a:spcPts val="6694"/>
              </a:lnSpc>
            </a:pPr>
            <a:r>
              <a:rPr lang="pt-br" sz="4800" b="0" i="0" u="none" baseline="0" dirty="0">
                <a:solidFill>
                  <a:srgbClr val="253572"/>
                </a:solidFill>
                <a:latin typeface="Effra 1"/>
                <a:ea typeface="Effra 1"/>
                <a:cs typeface="Effra 1"/>
              </a:rPr>
              <a:t>Objetivos da apresentação</a:t>
            </a:r>
          </a:p>
        </p:txBody>
      </p:sp>
      <p:grpSp>
        <p:nvGrpSpPr>
          <p:cNvPr id="11" name="Group 11"/>
          <p:cNvGrpSpPr/>
          <p:nvPr/>
        </p:nvGrpSpPr>
        <p:grpSpPr>
          <a:xfrm>
            <a:off x="518615" y="5781421"/>
            <a:ext cx="8830101" cy="2023183"/>
            <a:chOff x="0" y="-76200"/>
            <a:chExt cx="10360471" cy="2697577"/>
          </a:xfrm>
        </p:grpSpPr>
        <p:sp>
          <p:nvSpPr>
            <p:cNvPr id="12" name="Freeform 12"/>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sp>
          <p:nvSpPr>
            <p:cNvPr id="13" name="TextBox 13"/>
            <p:cNvSpPr txBox="1"/>
            <p:nvPr/>
          </p:nvSpPr>
          <p:spPr>
            <a:xfrm>
              <a:off x="530657" y="-76200"/>
              <a:ext cx="9829814" cy="2697577"/>
            </a:xfrm>
            <a:prstGeom prst="rect">
              <a:avLst/>
            </a:prstGeom>
          </p:spPr>
          <p:txBody>
            <a:bodyPr wrap="square" lIns="0" tIns="0" rIns="0" bIns="0" rtlCol="0" anchor="t">
              <a:spAutoFit/>
            </a:bodyPr>
            <a:lstStyle/>
            <a:p>
              <a:pPr algn="l" rtl="0">
                <a:lnSpc>
                  <a:spcPts val="3959"/>
                </a:lnSpc>
              </a:pPr>
              <a:r>
                <a:rPr lang="pt-br" sz="3200" b="0" i="0" u="none" baseline="0" dirty="0">
                  <a:solidFill>
                    <a:srgbClr val="293374"/>
                  </a:solidFill>
                  <a:latin typeface="Effra 2"/>
                  <a:ea typeface="Effra 2"/>
                  <a:cs typeface="Effra 2"/>
                </a:rPr>
                <a:t>Fortalecer a sua abordagem</a:t>
              </a:r>
            </a:p>
            <a:p>
              <a:pPr algn="l" rtl="0">
                <a:lnSpc>
                  <a:spcPts val="3959"/>
                </a:lnSpc>
              </a:pPr>
              <a:r>
                <a:rPr lang="pt-br" sz="3200" b="0" i="0" u="none" baseline="0" dirty="0">
                  <a:solidFill>
                    <a:srgbClr val="293374"/>
                  </a:solidFill>
                  <a:latin typeface="Effra 2"/>
                  <a:ea typeface="Effra 2"/>
                  <a:cs typeface="Effra 2"/>
                </a:rPr>
                <a:t>Superar medos e barreiras comuns</a:t>
              </a:r>
            </a:p>
            <a:p>
              <a:pPr algn="l" rtl="0">
                <a:lnSpc>
                  <a:spcPts val="3959"/>
                </a:lnSpc>
              </a:pPr>
              <a:r>
                <a:rPr lang="pt-br" sz="3200" b="0" i="0" u="none" baseline="0" dirty="0">
                  <a:solidFill>
                    <a:srgbClr val="293374"/>
                  </a:solidFill>
                  <a:latin typeface="Effra 2"/>
                  <a:ea typeface="Effra 2"/>
                  <a:cs typeface="Effra 2"/>
                </a:rPr>
                <a:t>Inspirar potenciais doadores</a:t>
              </a:r>
              <a:endParaRPr lang="pt-br" sz="3200" dirty="0">
                <a:ea typeface="Calibri"/>
                <a:cs typeface="Calibri"/>
              </a:endParaRPr>
            </a:p>
            <a:p>
              <a:pPr algn="l" rtl="0">
                <a:lnSpc>
                  <a:spcPts val="3959"/>
                </a:lnSpc>
              </a:pPr>
              <a:r>
                <a:rPr lang="pt-br" sz="3200" b="0" i="0" u="none" baseline="0" dirty="0">
                  <a:solidFill>
                    <a:srgbClr val="293374"/>
                  </a:solidFill>
                  <a:latin typeface="Effra 2"/>
                  <a:ea typeface="Effra 2"/>
                  <a:cs typeface="Effra 2"/>
                </a:rPr>
                <a:t>Promover uma cultura de gratidão e relações com os doadores</a:t>
              </a:r>
            </a:p>
          </p:txBody>
        </p:sp>
      </p:grpSp>
      <p:pic>
        <p:nvPicPr>
          <p:cNvPr id="2" name="Picture 5" descr="Mãos segurando um jarro com moedas e uma planta dentro&#10;&#10;Descrição gerada automaticamente">
            <a:extLst>
              <a:ext uri="{FF2B5EF4-FFF2-40B4-BE49-F238E27FC236}">
                <a16:creationId xmlns:a16="http://schemas.microsoft.com/office/drawing/2014/main" id="{339F95B9-BB8C-5B4E-76BA-7C0F4F73004E}"/>
              </a:ext>
            </a:extLst>
          </p:cNvPr>
          <p:cNvPicPr>
            <a:picLocks noChangeAspect="1"/>
          </p:cNvPicPr>
          <p:nvPr/>
        </p:nvPicPr>
        <p:blipFill rotWithShape="1">
          <a:blip r:embed="rId8"/>
          <a:srcRect l="4378"/>
          <a:stretch/>
        </p:blipFill>
        <p:spPr>
          <a:xfrm>
            <a:off x="9498842" y="2255557"/>
            <a:ext cx="8789158" cy="60883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3723" y="8462500"/>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pt-br"/>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pt-b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pt-br"/>
          </a:p>
        </p:txBody>
      </p:sp>
      <p:grpSp>
        <p:nvGrpSpPr>
          <p:cNvPr id="10" name="Group 10"/>
          <p:cNvGrpSpPr/>
          <p:nvPr/>
        </p:nvGrpSpPr>
        <p:grpSpPr>
          <a:xfrm>
            <a:off x="646145" y="4502016"/>
            <a:ext cx="8497855" cy="2203039"/>
            <a:chOff x="0" y="-85725"/>
            <a:chExt cx="9103885" cy="2937385"/>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sz="1600"/>
            </a:p>
          </p:txBody>
        </p:sp>
        <p:sp>
          <p:nvSpPr>
            <p:cNvPr id="12" name="TextBox 12"/>
            <p:cNvSpPr txBox="1"/>
            <p:nvPr/>
          </p:nvSpPr>
          <p:spPr>
            <a:xfrm>
              <a:off x="483057" y="-85725"/>
              <a:ext cx="8620828" cy="2937385"/>
            </a:xfrm>
            <a:prstGeom prst="rect">
              <a:avLst/>
            </a:prstGeom>
          </p:spPr>
          <p:txBody>
            <a:bodyPr lIns="0" tIns="0" rIns="0" bIns="0" rtlCol="0" anchor="t">
              <a:spAutoFit/>
            </a:bodyPr>
            <a:lstStyle/>
            <a:p>
              <a:pPr algn="l" rtl="0">
                <a:lnSpc>
                  <a:spcPts val="4415"/>
                </a:lnSpc>
              </a:pPr>
              <a:r>
                <a:rPr lang="pt-br" sz="2800" b="0" i="0" u="none" baseline="0" dirty="0">
                  <a:solidFill>
                    <a:srgbClr val="F5EFEB"/>
                  </a:solidFill>
                  <a:latin typeface="Effra 2"/>
                  <a:ea typeface="Effra 2"/>
                  <a:cs typeface="Effra 2"/>
                </a:rPr>
                <a:t>Gera financiamento para os nossos programas</a:t>
              </a:r>
            </a:p>
            <a:p>
              <a:pPr algn="l" rtl="0">
                <a:lnSpc>
                  <a:spcPts val="4415"/>
                </a:lnSpc>
              </a:pPr>
              <a:r>
                <a:rPr lang="pt-br" sz="2800" b="0" i="0" u="none" baseline="0" dirty="0">
                  <a:solidFill>
                    <a:srgbClr val="F5EFEB"/>
                  </a:solidFill>
                  <a:latin typeface="Effra 2"/>
                  <a:ea typeface="Effra 2"/>
                  <a:cs typeface="Effra 2"/>
                </a:rPr>
                <a:t>Ajuda a construir conexões mais fortes </a:t>
              </a:r>
            </a:p>
            <a:p>
              <a:pPr algn="l" rtl="0">
                <a:lnSpc>
                  <a:spcPts val="4415"/>
                </a:lnSpc>
              </a:pPr>
              <a:r>
                <a:rPr lang="pt-br" sz="2800" b="0" i="0" u="none" baseline="0" dirty="0">
                  <a:solidFill>
                    <a:srgbClr val="F5EFEB"/>
                  </a:solidFill>
                  <a:latin typeface="Effra 2"/>
                  <a:ea typeface="Effra 2"/>
                  <a:cs typeface="Effra 2"/>
                </a:rPr>
                <a:t>Aumenta a conscientização sobre a nossa missão</a:t>
              </a:r>
              <a:endParaRPr lang="pt-br" sz="1600" dirty="0"/>
            </a:p>
            <a:p>
              <a:pPr algn="l" rtl="0">
                <a:lnSpc>
                  <a:spcPts val="4415"/>
                </a:lnSpc>
              </a:pPr>
              <a:r>
                <a:rPr lang="pt-br" sz="2800" b="0" i="0" u="none" baseline="0" dirty="0">
                  <a:solidFill>
                    <a:srgbClr val="F5EFEB"/>
                  </a:solidFill>
                  <a:latin typeface="Effra 2"/>
                  <a:ea typeface="Effra 2"/>
                  <a:cs typeface="Effra 2"/>
                </a:rPr>
                <a:t>Abre as portas para oportunidades de parceria. </a:t>
              </a: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8"/>
            <a:stretch>
              <a:fillRect/>
            </a:stretch>
          </a:blipFill>
        </p:spPr>
        <p:txBody>
          <a:bodyPr/>
          <a:lstStyle/>
          <a:p>
            <a:endParaRPr lang="pt-br"/>
          </a:p>
        </p:txBody>
      </p:sp>
      <p:sp>
        <p:nvSpPr>
          <p:cNvPr id="14" name="TextBox 14"/>
          <p:cNvSpPr txBox="1"/>
          <p:nvPr/>
        </p:nvSpPr>
        <p:spPr>
          <a:xfrm>
            <a:off x="1028700" y="1176527"/>
            <a:ext cx="6356117" cy="2885405"/>
          </a:xfrm>
          <a:prstGeom prst="rect">
            <a:avLst/>
          </a:prstGeom>
        </p:spPr>
        <p:txBody>
          <a:bodyPr wrap="square" lIns="0" tIns="0" rIns="0" bIns="0" rtlCol="0" anchor="t">
            <a:spAutoFit/>
          </a:bodyPr>
          <a:lstStyle/>
          <a:p>
            <a:pPr marL="0" lvl="0" indent="0" algn="l" rtl="0">
              <a:lnSpc>
                <a:spcPts val="7500"/>
              </a:lnSpc>
            </a:pPr>
            <a:r>
              <a:rPr lang="pt-br" sz="7500" b="0" i="0" u="none" baseline="0" dirty="0">
                <a:solidFill>
                  <a:srgbClr val="F5EFEB"/>
                </a:solidFill>
                <a:latin typeface="Effra 1"/>
                <a:ea typeface="Effra 1"/>
                <a:cs typeface="Effra 1"/>
              </a:rPr>
              <a:t>Por que </a:t>
            </a:r>
            <a:br>
              <a:rPr lang="pt-br" sz="7500" b="0" i="0" u="none" baseline="0" dirty="0">
                <a:solidFill>
                  <a:srgbClr val="F5EFEB"/>
                </a:solidFill>
                <a:latin typeface="Effra 1"/>
                <a:ea typeface="Effra 1"/>
                <a:cs typeface="Effra 1"/>
              </a:rPr>
            </a:br>
            <a:r>
              <a:rPr lang="pt-br" sz="7500" b="0" i="0" u="none" baseline="0" dirty="0">
                <a:solidFill>
                  <a:srgbClr val="F5EFEB"/>
                </a:solidFill>
                <a:latin typeface="Effra 1"/>
                <a:ea typeface="Effra 1"/>
                <a:cs typeface="Effra 1"/>
              </a:rPr>
              <a:t>“O Pedido” </a:t>
            </a:r>
            <a:br>
              <a:rPr lang="pt-br" sz="7500" b="0" i="0" u="none" baseline="0" dirty="0">
                <a:solidFill>
                  <a:srgbClr val="F5EFEB"/>
                </a:solidFill>
                <a:latin typeface="Effra 1"/>
                <a:ea typeface="Effra 1"/>
                <a:cs typeface="Effra 1"/>
              </a:rPr>
            </a:br>
            <a:r>
              <a:rPr lang="pt-br" sz="7500" b="0" i="0" u="none" baseline="0" dirty="0">
                <a:solidFill>
                  <a:srgbClr val="F5EFEB"/>
                </a:solidFill>
                <a:latin typeface="Effra 1"/>
                <a:ea typeface="Effra 1"/>
                <a:cs typeface="Effra 1"/>
              </a:rPr>
              <a:t>é importante?</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pt-br" sz="1400" b="0" i="0" u="none" spc="140" baseline="0">
                <a:solidFill>
                  <a:srgbClr val="E68574"/>
                </a:solidFill>
                <a:latin typeface="Effra 1"/>
                <a:ea typeface="Effra 1"/>
                <a:cs typeface="Effra 1"/>
              </a:rPr>
              <a:t>CONFERÊNCIA REGIONAL DA SIA, 2025</a:t>
            </a:r>
          </a:p>
        </p:txBody>
      </p:sp>
      <p:pic>
        <p:nvPicPr>
          <p:cNvPr id="19" name="Picture 18">
            <a:extLst>
              <a:ext uri="{FF2B5EF4-FFF2-40B4-BE49-F238E27FC236}">
                <a16:creationId xmlns:a16="http://schemas.microsoft.com/office/drawing/2014/main" id="{41254E1A-F477-90F5-80AC-6841945DC1AE}"/>
              </a:ext>
            </a:extLst>
          </p:cNvPr>
          <p:cNvPicPr>
            <a:picLocks noChangeAspect="1"/>
          </p:cNvPicPr>
          <p:nvPr/>
        </p:nvPicPr>
        <p:blipFill>
          <a:blip r:embed="rId9"/>
          <a:stretch>
            <a:fillRect/>
          </a:stretch>
        </p:blipFill>
        <p:spPr>
          <a:xfrm>
            <a:off x="9403307" y="2751848"/>
            <a:ext cx="7474637" cy="4808342"/>
          </a:xfrm>
          <a:prstGeom prst="rect">
            <a:avLst/>
          </a:prstGeom>
        </p:spPr>
      </p:pic>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grpSp>
        <p:nvGrpSpPr>
          <p:cNvPr id="3" name="Group 3"/>
          <p:cNvGrpSpPr/>
          <p:nvPr/>
        </p:nvGrpSpPr>
        <p:grpSpPr>
          <a:xfrm>
            <a:off x="9775992" y="3105664"/>
            <a:ext cx="7455272" cy="5292378"/>
            <a:chOff x="0" y="0"/>
            <a:chExt cx="2162495" cy="1073428"/>
          </a:xfrm>
        </p:grpSpPr>
        <p:sp>
          <p:nvSpPr>
            <p:cNvPr id="4" name="Freeform 4"/>
            <p:cNvSpPr/>
            <p:nvPr/>
          </p:nvSpPr>
          <p:spPr>
            <a:xfrm>
              <a:off x="0" y="0"/>
              <a:ext cx="2162495" cy="1073428"/>
            </a:xfrm>
            <a:custGeom>
              <a:avLst/>
              <a:gdLst/>
              <a:ahLst/>
              <a:cxnLst/>
              <a:rect l="l" t="t" r="r" b="b"/>
              <a:pathLst>
                <a:path w="2162495" h="1073428">
                  <a:moveTo>
                    <a:pt x="47145" y="0"/>
                  </a:moveTo>
                  <a:lnTo>
                    <a:pt x="2115350" y="0"/>
                  </a:lnTo>
                  <a:cubicBezTo>
                    <a:pt x="2141388" y="0"/>
                    <a:pt x="2162495" y="21108"/>
                    <a:pt x="2162495" y="47145"/>
                  </a:cubicBezTo>
                  <a:lnTo>
                    <a:pt x="2162495" y="1026283"/>
                  </a:lnTo>
                  <a:cubicBezTo>
                    <a:pt x="2162495" y="1052320"/>
                    <a:pt x="2141388" y="1073428"/>
                    <a:pt x="2115350" y="1073428"/>
                  </a:cubicBezTo>
                  <a:lnTo>
                    <a:pt x="47145" y="1073428"/>
                  </a:lnTo>
                  <a:cubicBezTo>
                    <a:pt x="21108" y="1073428"/>
                    <a:pt x="0" y="1052320"/>
                    <a:pt x="0" y="1026283"/>
                  </a:cubicBezTo>
                  <a:lnTo>
                    <a:pt x="0" y="47145"/>
                  </a:lnTo>
                  <a:cubicBezTo>
                    <a:pt x="0" y="21108"/>
                    <a:pt x="21108" y="0"/>
                    <a:pt x="47145" y="0"/>
                  </a:cubicBezTo>
                  <a:close/>
                </a:path>
              </a:pathLst>
            </a:custGeom>
            <a:solidFill>
              <a:srgbClr val="168594"/>
            </a:solidFill>
            <a:ln w="95250" cap="rnd">
              <a:solidFill>
                <a:srgbClr val="93C9D0"/>
              </a:solidFill>
              <a:prstDash val="solid"/>
              <a:round/>
            </a:ln>
          </p:spPr>
          <p:txBody>
            <a:bodyPr/>
            <a:lstStyle/>
            <a:p>
              <a:endParaRPr lang="pt-br"/>
            </a:p>
          </p:txBody>
        </p:sp>
        <p:sp>
          <p:nvSpPr>
            <p:cNvPr id="5" name="TextBox 5"/>
            <p:cNvSpPr txBox="1"/>
            <p:nvPr/>
          </p:nvSpPr>
          <p:spPr>
            <a:xfrm>
              <a:off x="0" y="-28575"/>
              <a:ext cx="2162495" cy="1102003"/>
            </a:xfrm>
            <a:prstGeom prst="rect">
              <a:avLst/>
            </a:prstGeom>
          </p:spPr>
          <p:txBody>
            <a:bodyPr lIns="254000" tIns="254000" rIns="254000" bIns="254000" rtlCol="0" anchor="ctr"/>
            <a:lstStyle/>
            <a:p>
              <a:pPr algn="l" rtl="0">
                <a:lnSpc>
                  <a:spcPts val="2879"/>
                </a:lnSpc>
              </a:pPr>
              <a:endParaRPr/>
            </a:p>
          </p:txBody>
        </p:sp>
      </p:grpSp>
      <p:grpSp>
        <p:nvGrpSpPr>
          <p:cNvPr id="6" name="Group 6"/>
          <p:cNvGrpSpPr/>
          <p:nvPr/>
        </p:nvGrpSpPr>
        <p:grpSpPr>
          <a:xfrm>
            <a:off x="15738227" y="542156"/>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pt-br"/>
            </a:p>
          </p:txBody>
        </p:sp>
      </p:grpSp>
      <p:sp>
        <p:nvSpPr>
          <p:cNvPr id="10" name="TextBox 10"/>
          <p:cNvSpPr txBox="1"/>
          <p:nvPr/>
        </p:nvSpPr>
        <p:spPr>
          <a:xfrm>
            <a:off x="10060460" y="4825855"/>
            <a:ext cx="7669310" cy="4655762"/>
          </a:xfrm>
          <a:prstGeom prst="rect">
            <a:avLst/>
          </a:prstGeom>
        </p:spPr>
        <p:txBody>
          <a:bodyPr wrap="square" lIns="0" tIns="0" rIns="0" bIns="0" rtlCol="0" anchor="t">
            <a:spAutoFit/>
          </a:bodyPr>
          <a:lstStyle/>
          <a:p>
            <a:pPr marL="571500" lvl="0" indent="-571500" algn="l" rtl="0">
              <a:lnSpc>
                <a:spcPts val="6085"/>
              </a:lnSpc>
              <a:buFont typeface="Arial" panose="020B0604020202020204" pitchFamily="34" charset="0"/>
              <a:buChar char="•"/>
            </a:pPr>
            <a:r>
              <a:rPr lang="pt-br" sz="3600" b="0" i="0" u="none" baseline="0" dirty="0">
                <a:solidFill>
                  <a:srgbClr val="FFFFFF"/>
                </a:solidFill>
                <a:latin typeface="Effra 2"/>
                <a:ea typeface="Effra 2"/>
                <a:cs typeface="Effra 2"/>
              </a:rPr>
              <a:t>Medo de rejeição</a:t>
            </a:r>
          </a:p>
          <a:p>
            <a:pPr marL="571500" lvl="0" indent="-571500" algn="l" rtl="0">
              <a:lnSpc>
                <a:spcPts val="6085"/>
              </a:lnSpc>
              <a:buFont typeface="Arial" panose="020B0604020202020204" pitchFamily="34" charset="0"/>
              <a:buChar char="•"/>
            </a:pPr>
            <a:r>
              <a:rPr lang="pt-br" sz="3600" b="0" i="0" u="none" baseline="0" dirty="0">
                <a:solidFill>
                  <a:srgbClr val="FFFFFF"/>
                </a:solidFill>
                <a:latin typeface="Effra 2"/>
                <a:ea typeface="Effra 2"/>
                <a:cs typeface="Effra 2"/>
              </a:rPr>
              <a:t>Falta de confiança</a:t>
            </a:r>
          </a:p>
          <a:p>
            <a:pPr marL="571500" lvl="0" indent="-571500" algn="l" rtl="0">
              <a:lnSpc>
                <a:spcPts val="6085"/>
              </a:lnSpc>
              <a:buFont typeface="Arial" panose="020B0604020202020204" pitchFamily="34" charset="0"/>
              <a:buChar char="•"/>
            </a:pPr>
            <a:r>
              <a:rPr lang="pt-br" sz="3600" b="0" i="0" u="none" baseline="0" dirty="0">
                <a:solidFill>
                  <a:srgbClr val="FFFFFF"/>
                </a:solidFill>
                <a:latin typeface="Effra 2"/>
                <a:ea typeface="Effra 2"/>
                <a:cs typeface="Effra 2"/>
              </a:rPr>
              <a:t>Visões negativas sobre a angariação de fundos</a:t>
            </a:r>
          </a:p>
          <a:p>
            <a:pPr lvl="0" algn="l" rtl="0">
              <a:lnSpc>
                <a:spcPts val="6085"/>
              </a:lnSpc>
            </a:pPr>
            <a:endParaRPr lang="pt-br" sz="4000" dirty="0">
              <a:solidFill>
                <a:srgbClr val="FFFFFF"/>
              </a:solidFill>
              <a:latin typeface="Effra 2"/>
            </a:endParaRPr>
          </a:p>
          <a:p>
            <a:pPr marL="0" lvl="0" indent="0" algn="r" rtl="0">
              <a:lnSpc>
                <a:spcPts val="6085"/>
              </a:lnSpc>
            </a:pPr>
            <a:endParaRPr lang="pt-br" sz="5070" u="sng" dirty="0">
              <a:solidFill>
                <a:srgbClr val="FFFFFF"/>
              </a:solidFill>
              <a:latin typeface="Effra 2"/>
              <a:hlinkClick r:id="rId6" tooltip="https://www.soroptimist.org/for-clubs-and-members/federation-information/recognition-and-branding-tools/brand-visual-guide.html"/>
            </a:endParaRPr>
          </a:p>
        </p:txBody>
      </p:sp>
      <p:sp>
        <p:nvSpPr>
          <p:cNvPr id="11" name="TextBox 11"/>
          <p:cNvSpPr txBox="1"/>
          <p:nvPr/>
        </p:nvSpPr>
        <p:spPr>
          <a:xfrm>
            <a:off x="10025245" y="3535926"/>
            <a:ext cx="7455272" cy="1107996"/>
          </a:xfrm>
          <a:prstGeom prst="rect">
            <a:avLst/>
          </a:prstGeom>
        </p:spPr>
        <p:txBody>
          <a:bodyPr wrap="square" lIns="0" tIns="0" rIns="0" bIns="0" rtlCol="0" anchor="t">
            <a:spAutoFit/>
          </a:bodyPr>
          <a:lstStyle/>
          <a:p>
            <a:pPr marL="0" lvl="0" indent="0" algn="l" rtl="0"/>
            <a:r>
              <a:rPr lang="pt-br" sz="3600" b="0" i="0" u="none" baseline="0" dirty="0">
                <a:solidFill>
                  <a:srgbClr val="BCF7FF"/>
                </a:solidFill>
                <a:latin typeface="Effra 1"/>
                <a:ea typeface="Effra 1"/>
                <a:cs typeface="Effra 1"/>
              </a:rPr>
              <a:t>Barreiras comuns à captação de recursos:</a:t>
            </a:r>
          </a:p>
        </p:txBody>
      </p:sp>
      <p:pic>
        <p:nvPicPr>
          <p:cNvPr id="2" name="Picture 2" descr="Você deve contar ao seu chefe sobre seu TDAH?">
            <a:extLst>
              <a:ext uri="{FF2B5EF4-FFF2-40B4-BE49-F238E27FC236}">
                <a16:creationId xmlns:a16="http://schemas.microsoft.com/office/drawing/2014/main" id="{DAD373D3-66BC-B6A8-8268-01BD73FE7EA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8545" r="8045"/>
          <a:stretch/>
        </p:blipFill>
        <p:spPr bwMode="auto">
          <a:xfrm>
            <a:off x="1028701" y="1055678"/>
            <a:ext cx="7180188" cy="78644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1425831"/>
            <a:ext cx="18288000" cy="11712831"/>
            <a:chOff x="0" y="-47625"/>
            <a:chExt cx="4816593" cy="519362"/>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pt-br"/>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sp>
        <p:nvSpPr>
          <p:cNvPr id="12" name="Freeform 12">
            <a:extLst>
              <a:ext uri="{FF2B5EF4-FFF2-40B4-BE49-F238E27FC236}">
                <a16:creationId xmlns:a16="http://schemas.microsoft.com/office/drawing/2014/main" id="{7A6D97EA-9384-574D-2C2A-1FE73D800EC5}"/>
              </a:ext>
            </a:extLst>
          </p:cNvPr>
          <p:cNvSpPr/>
          <p:nvPr/>
        </p:nvSpPr>
        <p:spPr>
          <a:xfrm>
            <a:off x="1207838" y="3862540"/>
            <a:ext cx="164632" cy="1960911"/>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13" name="TextBox 13">
            <a:extLst>
              <a:ext uri="{FF2B5EF4-FFF2-40B4-BE49-F238E27FC236}">
                <a16:creationId xmlns:a16="http://schemas.microsoft.com/office/drawing/2014/main" id="{0497876C-9661-E3BB-A591-517DA4860490}"/>
              </a:ext>
            </a:extLst>
          </p:cNvPr>
          <p:cNvSpPr txBox="1"/>
          <p:nvPr/>
        </p:nvSpPr>
        <p:spPr>
          <a:xfrm>
            <a:off x="1702829" y="3792372"/>
            <a:ext cx="10632682" cy="1969770"/>
          </a:xfrm>
          <a:prstGeom prst="rect">
            <a:avLst/>
          </a:prstGeom>
        </p:spPr>
        <p:txBody>
          <a:bodyPr wrap="square" lIns="0" tIns="0" rIns="0" bIns="0" rtlCol="0" anchor="t">
            <a:spAutoFit/>
          </a:bodyPr>
          <a:lstStyle/>
          <a:p>
            <a:pPr algn="l" rtl="0"/>
            <a:r>
              <a:rPr lang="pt-br" sz="3200" b="0" i="0" u="none" baseline="0">
                <a:solidFill>
                  <a:srgbClr val="F5EFEB"/>
                </a:solidFill>
                <a:latin typeface="Effra 2"/>
                <a:ea typeface="Effra 2"/>
                <a:cs typeface="Effra 2"/>
              </a:rPr>
              <a:t>Oportunidade de fazer parte da missão da Soroptimista</a:t>
            </a:r>
          </a:p>
          <a:p>
            <a:pPr algn="l" rtl="0"/>
            <a:r>
              <a:rPr lang="pt-br" sz="3200" b="0" i="0" u="none" baseline="0">
                <a:solidFill>
                  <a:srgbClr val="F5EFEB"/>
                </a:solidFill>
                <a:latin typeface="Effra 2"/>
                <a:ea typeface="Effra 2"/>
                <a:cs typeface="Effra 2"/>
              </a:rPr>
              <a:t>Fazer um impacto</a:t>
            </a:r>
          </a:p>
          <a:p>
            <a:pPr algn="l" rtl="0"/>
            <a:r>
              <a:rPr lang="pt-br" sz="3200" b="0" i="0" u="none" baseline="0">
                <a:solidFill>
                  <a:srgbClr val="F5EFEB"/>
                </a:solidFill>
                <a:latin typeface="Effra 2"/>
                <a:ea typeface="Effra 2"/>
                <a:cs typeface="Effra 2"/>
              </a:rPr>
              <a:t>Alinhamento com valores e paixão</a:t>
            </a:r>
          </a:p>
          <a:p>
            <a:pPr algn="l" rtl="0"/>
            <a:r>
              <a:rPr lang="pt-br" sz="3200" b="0" i="0" u="none" baseline="0">
                <a:solidFill>
                  <a:srgbClr val="F5EFEB"/>
                </a:solidFill>
                <a:latin typeface="Effra 2"/>
                <a:ea typeface="Effra 2"/>
                <a:cs typeface="Effra 2"/>
              </a:rPr>
              <a:t>Como eles querem se envolver?</a:t>
            </a:r>
          </a:p>
        </p:txBody>
      </p:sp>
      <p:sp>
        <p:nvSpPr>
          <p:cNvPr id="14" name="TextBox 14">
            <a:extLst>
              <a:ext uri="{FF2B5EF4-FFF2-40B4-BE49-F238E27FC236}">
                <a16:creationId xmlns:a16="http://schemas.microsoft.com/office/drawing/2014/main" id="{3BF2CC34-456F-EBB0-9AB9-607B743EAC24}"/>
              </a:ext>
            </a:extLst>
          </p:cNvPr>
          <p:cNvSpPr txBox="1"/>
          <p:nvPr/>
        </p:nvSpPr>
        <p:spPr>
          <a:xfrm>
            <a:off x="1207835" y="320386"/>
            <a:ext cx="8417427" cy="2949525"/>
          </a:xfrm>
          <a:prstGeom prst="rect">
            <a:avLst/>
          </a:prstGeom>
        </p:spPr>
        <p:txBody>
          <a:bodyPr wrap="square" lIns="0" tIns="0" rIns="0" bIns="0" rtlCol="0" anchor="t">
            <a:spAutoFit/>
          </a:bodyPr>
          <a:lstStyle/>
          <a:p>
            <a:pPr marL="0" lvl="0" indent="0" algn="l" rtl="0">
              <a:lnSpc>
                <a:spcPts val="11519"/>
              </a:lnSpc>
            </a:pPr>
            <a:r>
              <a:rPr lang="pt-br" sz="9600" b="0" i="0" u="none" baseline="0" dirty="0">
                <a:solidFill>
                  <a:srgbClr val="F5EFEB"/>
                </a:solidFill>
                <a:latin typeface="Effra 1"/>
                <a:ea typeface="Effra 1"/>
                <a:cs typeface="Effra 1"/>
              </a:rPr>
              <a:t>Reformulando O Pedido</a:t>
            </a:r>
          </a:p>
        </p:txBody>
      </p:sp>
      <p:pic>
        <p:nvPicPr>
          <p:cNvPr id="5" name="Google Shape;260;p34">
            <a:extLst>
              <a:ext uri="{FF2B5EF4-FFF2-40B4-BE49-F238E27FC236}">
                <a16:creationId xmlns:a16="http://schemas.microsoft.com/office/drawing/2014/main" id="{3CD76116-3F92-9916-EEB5-FF10E21C9A31}"/>
              </a:ext>
            </a:extLst>
          </p:cNvPr>
          <p:cNvPicPr>
            <a:picLocks noChangeAspect="1"/>
          </p:cNvPicPr>
          <p:nvPr/>
        </p:nvPicPr>
        <p:blipFill>
          <a:blip r:embed="rId5"/>
          <a:srcRect/>
          <a:stretch>
            <a:fillRect/>
          </a:stretch>
        </p:blipFill>
        <p:spPr>
          <a:xfrm>
            <a:off x="4" y="6487085"/>
            <a:ext cx="18287996" cy="4897811"/>
          </a:xfrm>
          <a:prstGeom prst="rect">
            <a:avLst/>
          </a:prstGeom>
          <a:noFill/>
          <a:ln cap="flat">
            <a:noFill/>
          </a:ln>
        </p:spPr>
      </p:pic>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pt-br" sz="1400" b="0" i="0" u="none" spc="140" baseline="0">
                <a:solidFill>
                  <a:srgbClr val="E68574"/>
                </a:solidFill>
                <a:latin typeface="Effra 1"/>
                <a:ea typeface="Effra 1"/>
                <a:cs typeface="Effra 1"/>
              </a:rPr>
              <a:t>CONFERÊNCIA REGIONAL DA SIA, 2025</a:t>
            </a:r>
          </a:p>
        </p:txBody>
      </p:sp>
    </p:spTree>
    <p:extLst>
      <p:ext uri="{BB962C8B-B14F-4D97-AF65-F5344CB8AC3E}">
        <p14:creationId xmlns:p14="http://schemas.microsoft.com/office/powerpoint/2010/main" val="1264568038"/>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pt-br"/>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rtl="0">
                <a:lnSpc>
                  <a:spcPts val="2879"/>
                </a:lnSpc>
              </a:pPr>
              <a:endParaRPr/>
            </a:p>
          </p:txBody>
        </p:sp>
      </p:grpSp>
      <p:grpSp>
        <p:nvGrpSpPr>
          <p:cNvPr id="5" name="Group 5"/>
          <p:cNvGrpSpPr/>
          <p:nvPr/>
        </p:nvGrpSpPr>
        <p:grpSpPr>
          <a:xfrm>
            <a:off x="1029465" y="5621098"/>
            <a:ext cx="5073204" cy="1785708"/>
            <a:chOff x="0" y="0"/>
            <a:chExt cx="1336153" cy="470310"/>
          </a:xfrm>
        </p:grpSpPr>
        <p:sp>
          <p:nvSpPr>
            <p:cNvPr id="6" name="Freeform 6"/>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p:spPr>
          <p:txBody>
            <a:bodyPr/>
            <a:lstStyle/>
            <a:p>
              <a:endParaRPr lang="pt-br"/>
            </a:p>
          </p:txBody>
        </p:sp>
        <p:sp>
          <p:nvSpPr>
            <p:cNvPr id="7" name="TextBox 7"/>
            <p:cNvSpPr txBox="1"/>
            <p:nvPr/>
          </p:nvSpPr>
          <p:spPr>
            <a:xfrm>
              <a:off x="0" y="-9525"/>
              <a:ext cx="1336153" cy="479835"/>
            </a:xfrm>
            <a:prstGeom prst="rect">
              <a:avLst/>
            </a:prstGeom>
          </p:spPr>
          <p:txBody>
            <a:bodyPr lIns="254000" tIns="254000" rIns="254000" bIns="254000" rtlCol="0" anchor="ctr"/>
            <a:lstStyle/>
            <a:p>
              <a:pPr algn="ctr" rtl="0">
                <a:lnSpc>
                  <a:spcPts val="3120"/>
                </a:lnSpc>
              </a:pPr>
              <a:r>
                <a:rPr lang="pt-br" sz="2600" b="0" i="0" u="none" baseline="0">
                  <a:solidFill>
                    <a:srgbClr val="FFFFFF"/>
                  </a:solidFill>
                  <a:latin typeface="Effra 1"/>
                  <a:ea typeface="Effra 1"/>
                  <a:cs typeface="Effra 1"/>
                </a:rPr>
                <a:t>Conheça o seu “porquê”</a:t>
              </a:r>
            </a:p>
          </p:txBody>
        </p:sp>
      </p:grpSp>
      <p:grpSp>
        <p:nvGrpSpPr>
          <p:cNvPr id="8" name="Group 8"/>
          <p:cNvGrpSpPr/>
          <p:nvPr/>
        </p:nvGrpSpPr>
        <p:grpSpPr>
          <a:xfrm>
            <a:off x="6602228" y="5703022"/>
            <a:ext cx="5073204" cy="1785708"/>
            <a:chOff x="0" y="0"/>
            <a:chExt cx="1336153" cy="470310"/>
          </a:xfrm>
        </p:grpSpPr>
        <p:sp>
          <p:nvSpPr>
            <p:cNvPr id="9" name="Freeform 9"/>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pt-br"/>
            </a:p>
          </p:txBody>
        </p:sp>
        <p:sp>
          <p:nvSpPr>
            <p:cNvPr id="10" name="TextBox 10"/>
            <p:cNvSpPr txBox="1"/>
            <p:nvPr/>
          </p:nvSpPr>
          <p:spPr>
            <a:xfrm>
              <a:off x="0" y="-9525"/>
              <a:ext cx="1336153" cy="479835"/>
            </a:xfrm>
            <a:prstGeom prst="rect">
              <a:avLst/>
            </a:prstGeom>
          </p:spPr>
          <p:txBody>
            <a:bodyPr lIns="254000" tIns="254000" rIns="254000" bIns="254000" rtlCol="0" anchor="ctr"/>
            <a:lstStyle/>
            <a:p>
              <a:pPr algn="ctr" rtl="0">
                <a:lnSpc>
                  <a:spcPts val="3120"/>
                </a:lnSpc>
              </a:pPr>
              <a:r>
                <a:rPr lang="pt-br" sz="2600" b="0" i="0" u="none" baseline="0" dirty="0">
                  <a:solidFill>
                    <a:srgbClr val="FFFFFF"/>
                  </a:solidFill>
                  <a:latin typeface="Effra 1"/>
                  <a:ea typeface="Effra 1"/>
                  <a:cs typeface="Effra 1"/>
                </a:rPr>
                <a:t>Pratique o seu discurso com colegas</a:t>
              </a:r>
            </a:p>
            <a:p>
              <a:pPr algn="ctr" rtl="0">
                <a:lnSpc>
                  <a:spcPts val="3120"/>
                </a:lnSpc>
              </a:pPr>
              <a:endParaRPr lang="pt-br" sz="2600" dirty="0">
                <a:solidFill>
                  <a:srgbClr val="FFFFFF"/>
                </a:solidFill>
                <a:latin typeface="Effra 1"/>
              </a:endParaRPr>
            </a:p>
          </p:txBody>
        </p:sp>
      </p:grpSp>
      <p:grpSp>
        <p:nvGrpSpPr>
          <p:cNvPr id="11" name="Group 11"/>
          <p:cNvGrpSpPr/>
          <p:nvPr/>
        </p:nvGrpSpPr>
        <p:grpSpPr>
          <a:xfrm>
            <a:off x="12165989" y="5742511"/>
            <a:ext cx="5073204" cy="1785708"/>
            <a:chOff x="0" y="0"/>
            <a:chExt cx="1336153" cy="470310"/>
          </a:xfrm>
        </p:grpSpPr>
        <p:sp>
          <p:nvSpPr>
            <p:cNvPr id="12" name="Freeform 12"/>
            <p:cNvSpPr/>
            <p:nvPr/>
          </p:nvSpPr>
          <p:spPr>
            <a:xfrm>
              <a:off x="0" y="0"/>
              <a:ext cx="1336153" cy="470310"/>
            </a:xfrm>
            <a:custGeom>
              <a:avLst/>
              <a:gdLst/>
              <a:ahLst/>
              <a:cxnLst/>
              <a:rect l="l" t="t" r="r" b="b"/>
              <a:pathLst>
                <a:path w="1336153" h="470310">
                  <a:moveTo>
                    <a:pt x="30521" y="0"/>
                  </a:moveTo>
                  <a:lnTo>
                    <a:pt x="1305632" y="0"/>
                  </a:lnTo>
                  <a:cubicBezTo>
                    <a:pt x="1322488" y="0"/>
                    <a:pt x="1336153" y="13665"/>
                    <a:pt x="1336153" y="30521"/>
                  </a:cubicBezTo>
                  <a:lnTo>
                    <a:pt x="1336153" y="439789"/>
                  </a:lnTo>
                  <a:cubicBezTo>
                    <a:pt x="1336153" y="456645"/>
                    <a:pt x="1322488" y="470310"/>
                    <a:pt x="1305632" y="470310"/>
                  </a:cubicBezTo>
                  <a:lnTo>
                    <a:pt x="30521" y="470310"/>
                  </a:lnTo>
                  <a:cubicBezTo>
                    <a:pt x="13665" y="470310"/>
                    <a:pt x="0" y="456645"/>
                    <a:pt x="0" y="439789"/>
                  </a:cubicBezTo>
                  <a:lnTo>
                    <a:pt x="0" y="30521"/>
                  </a:lnTo>
                  <a:cubicBezTo>
                    <a:pt x="0" y="13665"/>
                    <a:pt x="13665" y="0"/>
                    <a:pt x="30521" y="0"/>
                  </a:cubicBezTo>
                  <a:close/>
                </a:path>
              </a:pathLst>
            </a:custGeom>
            <a:solidFill>
              <a:srgbClr val="E68574"/>
            </a:solidFill>
            <a:ln cap="sq">
              <a:noFill/>
              <a:prstDash val="solid"/>
              <a:miter/>
            </a:ln>
          </p:spPr>
          <p:txBody>
            <a:bodyPr/>
            <a:lstStyle/>
            <a:p>
              <a:endParaRPr lang="pt-br"/>
            </a:p>
          </p:txBody>
        </p:sp>
        <p:sp>
          <p:nvSpPr>
            <p:cNvPr id="13" name="TextBox 13"/>
            <p:cNvSpPr txBox="1"/>
            <p:nvPr/>
          </p:nvSpPr>
          <p:spPr>
            <a:xfrm>
              <a:off x="0" y="-9525"/>
              <a:ext cx="1336153" cy="479835"/>
            </a:xfrm>
            <a:prstGeom prst="rect">
              <a:avLst/>
            </a:prstGeom>
          </p:spPr>
          <p:txBody>
            <a:bodyPr lIns="254000" tIns="254000" rIns="254000" bIns="254000" rtlCol="0" anchor="ctr"/>
            <a:lstStyle/>
            <a:p>
              <a:pPr algn="ctr" rtl="0">
                <a:lnSpc>
                  <a:spcPts val="3120"/>
                </a:lnSpc>
              </a:pPr>
              <a:r>
                <a:rPr lang="pt-br" sz="2600" b="0" i="0" u="none" baseline="0">
                  <a:solidFill>
                    <a:srgbClr val="FFFFFF"/>
                  </a:solidFill>
                  <a:latin typeface="Effra 1"/>
                  <a:ea typeface="Effra 1"/>
                  <a:cs typeface="Effra 1"/>
                </a:rPr>
                <a:t>Seja autêntica(o) e apaixonada(o)</a:t>
              </a:r>
            </a:p>
            <a:p>
              <a:pPr algn="l" rtl="0">
                <a:lnSpc>
                  <a:spcPts val="3120"/>
                </a:lnSpc>
              </a:pPr>
              <a:r>
                <a:rPr lang="pt-br" sz="2600" b="0" i="0" u="none" baseline="0">
                  <a:solidFill>
                    <a:srgbClr val="FFFFFF"/>
                  </a:solidFill>
                  <a:latin typeface="Effra 1"/>
                  <a:ea typeface="Effra 1"/>
                  <a:cs typeface="Effra 1"/>
                </a:rPr>
                <a:t> </a:t>
              </a:r>
            </a:p>
          </p:txBody>
        </p:sp>
      </p:grpSp>
      <p:sp>
        <p:nvSpPr>
          <p:cNvPr id="14" name="Freeform 14"/>
          <p:cNvSpPr/>
          <p:nvPr/>
        </p:nvSpPr>
        <p:spPr>
          <a:xfrm>
            <a:off x="0" y="0"/>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pt-br"/>
          </a:p>
        </p:txBody>
      </p:sp>
      <p:grpSp>
        <p:nvGrpSpPr>
          <p:cNvPr id="15" name="Group 15"/>
          <p:cNvGrpSpPr/>
          <p:nvPr/>
        </p:nvGrpSpPr>
        <p:grpSpPr>
          <a:xfrm>
            <a:off x="1023815" y="5021806"/>
            <a:ext cx="5073970" cy="2854394"/>
            <a:chOff x="-10867" y="-4730987"/>
            <a:chExt cx="11287760" cy="6350000"/>
          </a:xfrm>
        </p:grpSpPr>
        <p:sp>
          <p:nvSpPr>
            <p:cNvPr id="16" name="Freeform 16"/>
            <p:cNvSpPr/>
            <p:nvPr/>
          </p:nvSpPr>
          <p:spPr>
            <a:xfrm>
              <a:off x="-10867" y="-4730987"/>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lIns="91440" tIns="45720" rIns="91440" bIns="45720" anchor="t"/>
            <a:lstStyle/>
            <a:p>
              <a:endParaRPr lang="pt-br" sz="3600">
                <a:ea typeface="Calibri"/>
                <a:cs typeface="Calibri"/>
              </a:endParaRPr>
            </a:p>
          </p:txBody>
        </p:sp>
      </p:grpSp>
      <p:grpSp>
        <p:nvGrpSpPr>
          <p:cNvPr id="19" name="Group 19"/>
          <p:cNvGrpSpPr/>
          <p:nvPr/>
        </p:nvGrpSpPr>
        <p:grpSpPr>
          <a:xfrm>
            <a:off x="12164652" y="5021806"/>
            <a:ext cx="5074541" cy="2854394"/>
            <a:chOff x="0" y="0"/>
            <a:chExt cx="11289030" cy="6350000"/>
          </a:xfrm>
        </p:grpSpPr>
        <p:sp>
          <p:nvSpPr>
            <p:cNvPr id="20" name="Freeform 20"/>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pt-br"/>
            </a:p>
          </p:txBody>
        </p:sp>
      </p:gr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pt-br"/>
            </a:p>
          </p:txBody>
        </p:sp>
      </p:grpSp>
      <p:grpSp>
        <p:nvGrpSpPr>
          <p:cNvPr id="25" name="Group 25"/>
          <p:cNvGrpSpPr/>
          <p:nvPr/>
        </p:nvGrpSpPr>
        <p:grpSpPr>
          <a:xfrm>
            <a:off x="2945662" y="2297542"/>
            <a:ext cx="13090889" cy="1584553"/>
            <a:chOff x="-558869" y="309514"/>
            <a:chExt cx="17454519" cy="2112738"/>
          </a:xfrm>
        </p:grpSpPr>
        <p:sp>
          <p:nvSpPr>
            <p:cNvPr id="26" name="TextBox 26"/>
            <p:cNvSpPr txBox="1"/>
            <p:nvPr/>
          </p:nvSpPr>
          <p:spPr>
            <a:xfrm>
              <a:off x="-558869" y="309514"/>
              <a:ext cx="17454519" cy="1231107"/>
            </a:xfrm>
            <a:prstGeom prst="rect">
              <a:avLst/>
            </a:prstGeom>
          </p:spPr>
          <p:txBody>
            <a:bodyPr wrap="square" lIns="0" tIns="0" rIns="0" bIns="0" rtlCol="0" anchor="t">
              <a:spAutoFit/>
            </a:bodyPr>
            <a:lstStyle/>
            <a:p>
              <a:pPr marL="0" lvl="0" indent="0" algn="ctr" rtl="0">
                <a:lnSpc>
                  <a:spcPts val="7200"/>
                </a:lnSpc>
              </a:pPr>
              <a:r>
                <a:rPr lang="pt-br" sz="7200" b="0" i="0" u="none" baseline="0">
                  <a:solidFill>
                    <a:srgbClr val="F5EFEB"/>
                  </a:solidFill>
                  <a:latin typeface="Effra 1"/>
                  <a:ea typeface="Effra 1"/>
                  <a:cs typeface="Effra 1"/>
                </a:rPr>
                <a:t>Estratégias para uma pergunta confiante</a:t>
              </a:r>
            </a:p>
          </p:txBody>
        </p:sp>
        <p:sp>
          <p:nvSpPr>
            <p:cNvPr id="27" name="TextBox 27"/>
            <p:cNvSpPr txBox="1"/>
            <p:nvPr/>
          </p:nvSpPr>
          <p:spPr>
            <a:xfrm>
              <a:off x="0" y="1736452"/>
              <a:ext cx="15411163" cy="685800"/>
            </a:xfrm>
            <a:prstGeom prst="rect">
              <a:avLst/>
            </a:prstGeom>
          </p:spPr>
          <p:txBody>
            <a:bodyPr lIns="0" tIns="0" rIns="0" bIns="0" rtlCol="0" anchor="t">
              <a:spAutoFit/>
            </a:bodyPr>
            <a:lstStyle/>
            <a:p>
              <a:pPr marL="0" lvl="0" indent="0" algn="ctr" rtl="0">
                <a:lnSpc>
                  <a:spcPts val="4079"/>
                </a:lnSpc>
                <a:spcBef>
                  <a:spcPct val="0"/>
                </a:spcBef>
              </a:pPr>
              <a:endParaRPr lang="pt-br" sz="3400">
                <a:solidFill>
                  <a:srgbClr val="F5EFEB"/>
                </a:solidFill>
                <a:latin typeface="Effra 2"/>
              </a:endParaRPr>
            </a:p>
          </p:txBody>
        </p:sp>
      </p:grpSp>
      <p:sp>
        <p:nvSpPr>
          <p:cNvPr id="28" name="TextBox 28"/>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pt-br" sz="1400" b="0" i="0" u="none" spc="140" baseline="0">
                <a:solidFill>
                  <a:srgbClr val="E68574"/>
                </a:solidFill>
                <a:latin typeface="Effra 1"/>
                <a:ea typeface="Effra 1"/>
                <a:cs typeface="Effra 1"/>
              </a:rPr>
              <a:t>CONFERÊNCIA REGIONAL DA SIA, 2025</a:t>
            </a:r>
          </a:p>
        </p:txBody>
      </p:sp>
      <p:grpSp>
        <p:nvGrpSpPr>
          <p:cNvPr id="29" name="Group 17"/>
          <p:cNvGrpSpPr/>
          <p:nvPr/>
        </p:nvGrpSpPr>
        <p:grpSpPr>
          <a:xfrm>
            <a:off x="6597344" y="5021806"/>
            <a:ext cx="5074541" cy="2854394"/>
            <a:chOff x="0" y="0"/>
            <a:chExt cx="11289030" cy="6350000"/>
          </a:xfrm>
        </p:grpSpPr>
        <p:sp>
          <p:nvSpPr>
            <p:cNvPr id="30" name="Freeform 18"/>
            <p:cNvSpPr/>
            <p:nvPr/>
          </p:nvSpPr>
          <p:spPr>
            <a:xfrm>
              <a:off x="0" y="0"/>
              <a:ext cx="11287760" cy="6350000"/>
            </a:xfrm>
            <a:custGeom>
              <a:avLst/>
              <a:gdLst/>
              <a:ahLst/>
              <a:cxnLst/>
              <a:rect l="l" t="t" r="r" b="b"/>
              <a:pathLst>
                <a:path w="11287760" h="635000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solidFill>
              <a:srgbClr val="000000">
                <a:alpha val="0"/>
              </a:srgbClr>
            </a:solidFill>
            <a:ln w="12700">
              <a:solidFill>
                <a:srgbClr val="000000"/>
              </a:solidFill>
            </a:ln>
          </p:spPr>
          <p:txBody>
            <a:bodyPr/>
            <a:lstStyle/>
            <a:p>
              <a:endParaRPr lang="pt-br" dirty="0"/>
            </a:p>
          </p:txBody>
        </p:sp>
      </p:gr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pt-br"/>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pt-b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pt-br"/>
            </a:p>
          </p:txBody>
        </p:sp>
      </p:grpSp>
      <p:sp>
        <p:nvSpPr>
          <p:cNvPr id="12" name="Freeform 12"/>
          <p:cNvSpPr/>
          <p:nvPr/>
        </p:nvSpPr>
        <p:spPr>
          <a:xfrm>
            <a:off x="1280881" y="4771504"/>
            <a:ext cx="181318" cy="1883824"/>
          </a:xfrm>
          <a:custGeom>
            <a:avLst/>
            <a:gdLst/>
            <a:ahLst/>
            <a:cxnLst/>
            <a:rect l="l" t="t" r="r" b="b"/>
            <a:pathLst>
              <a:path w="181318" h="1883824">
                <a:moveTo>
                  <a:pt x="0" y="0"/>
                </a:moveTo>
                <a:lnTo>
                  <a:pt x="181318" y="0"/>
                </a:lnTo>
                <a:lnTo>
                  <a:pt x="181318" y="1883824"/>
                </a:lnTo>
                <a:lnTo>
                  <a:pt x="0" y="18838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a:p>
        </p:txBody>
      </p:sp>
      <p:sp>
        <p:nvSpPr>
          <p:cNvPr id="13" name="TextBox 13"/>
          <p:cNvSpPr txBox="1"/>
          <p:nvPr/>
        </p:nvSpPr>
        <p:spPr>
          <a:xfrm>
            <a:off x="1643174" y="4576297"/>
            <a:ext cx="4842384" cy="2207527"/>
          </a:xfrm>
          <a:prstGeom prst="rect">
            <a:avLst/>
          </a:prstGeom>
        </p:spPr>
        <p:txBody>
          <a:bodyPr lIns="0" tIns="0" rIns="0" bIns="0" rtlCol="0" anchor="t">
            <a:spAutoFit/>
          </a:bodyPr>
          <a:lstStyle/>
          <a:p>
            <a:pPr algn="l" rtl="0">
              <a:lnSpc>
                <a:spcPts val="4415"/>
              </a:lnSpc>
            </a:pPr>
            <a:r>
              <a:rPr lang="pt-br" sz="3200" b="0" i="0" u="none" baseline="0">
                <a:solidFill>
                  <a:srgbClr val="F5EFEB"/>
                </a:solidFill>
                <a:latin typeface="Effra 2"/>
                <a:ea typeface="Effra 2"/>
                <a:cs typeface="Effra 2"/>
              </a:rPr>
              <a:t>Narrativas</a:t>
            </a:r>
          </a:p>
          <a:p>
            <a:pPr algn="l" rtl="0">
              <a:lnSpc>
                <a:spcPts val="4415"/>
              </a:lnSpc>
            </a:pPr>
            <a:r>
              <a:rPr lang="pt-br" sz="3200" b="0" i="0" u="none" baseline="0">
                <a:solidFill>
                  <a:srgbClr val="F5EFEB"/>
                </a:solidFill>
                <a:latin typeface="Effra 2"/>
                <a:ea typeface="Effra 2"/>
                <a:cs typeface="Effra 2"/>
              </a:rPr>
              <a:t>Networking</a:t>
            </a:r>
          </a:p>
          <a:p>
            <a:pPr algn="l" rtl="0">
              <a:lnSpc>
                <a:spcPts val="4415"/>
              </a:lnSpc>
            </a:pPr>
            <a:r>
              <a:rPr lang="pt-br" sz="3200" b="0" i="0" u="none" baseline="0">
                <a:solidFill>
                  <a:srgbClr val="F5EFEB"/>
                </a:solidFill>
                <a:latin typeface="Effra 2"/>
                <a:ea typeface="Effra 2"/>
                <a:cs typeface="Effra 2"/>
              </a:rPr>
              <a:t>Transparência</a:t>
            </a:r>
          </a:p>
          <a:p>
            <a:pPr algn="l" rtl="0">
              <a:lnSpc>
                <a:spcPts val="4415"/>
              </a:lnSpc>
            </a:pPr>
            <a:r>
              <a:rPr lang="pt-br" sz="3200" b="0" i="0" u="none" baseline="0">
                <a:solidFill>
                  <a:srgbClr val="F5EFEB"/>
                </a:solidFill>
                <a:latin typeface="Effra 2"/>
                <a:ea typeface="Effra 2"/>
                <a:cs typeface="Effra 2"/>
              </a:rPr>
              <a:t>Recursos da SIA</a:t>
            </a:r>
          </a:p>
        </p:txBody>
      </p:sp>
      <p:sp>
        <p:nvSpPr>
          <p:cNvPr id="14" name="TextBox 14"/>
          <p:cNvSpPr txBox="1"/>
          <p:nvPr/>
        </p:nvSpPr>
        <p:spPr>
          <a:xfrm>
            <a:off x="1028700" y="1033652"/>
            <a:ext cx="8970706" cy="2708434"/>
          </a:xfrm>
          <a:prstGeom prst="rect">
            <a:avLst/>
          </a:prstGeom>
        </p:spPr>
        <p:txBody>
          <a:bodyPr wrap="square" lIns="0" tIns="0" rIns="0" bIns="0" rtlCol="0" anchor="t">
            <a:spAutoFit/>
          </a:bodyPr>
          <a:lstStyle/>
          <a:p>
            <a:pPr marL="0" lvl="0" indent="0" algn="l" rtl="0"/>
            <a:r>
              <a:rPr lang="pt-br" sz="8800" b="0" i="0" u="none" baseline="0" dirty="0">
                <a:solidFill>
                  <a:srgbClr val="F5EFEB"/>
                </a:solidFill>
                <a:latin typeface="Effra 1"/>
                <a:ea typeface="Effra 1"/>
                <a:cs typeface="Effra 1"/>
              </a:rPr>
              <a:t>Ferramentas que você pode usar</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pt-br" sz="1400" b="0" i="0" u="none" spc="140" baseline="0">
                <a:solidFill>
                  <a:srgbClr val="E68574"/>
                </a:solidFill>
                <a:latin typeface="Effra 1"/>
                <a:ea typeface="Effra 1"/>
                <a:cs typeface="Effra 1"/>
              </a:rPr>
              <a:t>CONFERÊNCIA REGIONAL DA SIA, 2025</a:t>
            </a:r>
          </a:p>
        </p:txBody>
      </p:sp>
      <p:pic>
        <p:nvPicPr>
          <p:cNvPr id="16" name="Picture 6" descr="Infográfico: Mais de 15 dicas práticas de marketing de mídia social - Online Marketing Institute">
            <a:extLst>
              <a:ext uri="{FF2B5EF4-FFF2-40B4-BE49-F238E27FC236}">
                <a16:creationId xmlns:a16="http://schemas.microsoft.com/office/drawing/2014/main" id="{4826F850-BEB2-3B15-13D8-AA0BE68007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967" r="16732"/>
          <a:stretch/>
        </p:blipFill>
        <p:spPr bwMode="auto">
          <a:xfrm>
            <a:off x="10685471" y="1722846"/>
            <a:ext cx="6232292" cy="68262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F5EFEB"/>
            </a:solidFill>
          </p:spPr>
          <p:txBody>
            <a:bodyPr/>
            <a:lstStyle/>
            <a:p>
              <a:endParaRPr lang="pt-br"/>
            </a:p>
          </p:txBody>
        </p:sp>
        <p:sp>
          <p:nvSpPr>
            <p:cNvPr id="4" name="TextBox 4"/>
            <p:cNvSpPr txBox="1"/>
            <p:nvPr/>
          </p:nvSpPr>
          <p:spPr>
            <a:xfrm>
              <a:off x="0" y="-47625"/>
              <a:ext cx="4816593" cy="519362"/>
            </a:xfrm>
            <a:prstGeom prst="rect">
              <a:avLst/>
            </a:prstGeom>
          </p:spPr>
          <p:txBody>
            <a:bodyPr lIns="50800" tIns="50800" rIns="50800" bIns="50800" rtlCol="0" anchor="ctr"/>
            <a:lstStyle/>
            <a:p>
              <a:pPr algn="ctr" rtl="0">
                <a:lnSpc>
                  <a:spcPts val="2100"/>
                </a:lnSpc>
              </a:pPr>
              <a:endParaRPr/>
            </a:p>
          </p:txBody>
        </p:sp>
      </p:grpSp>
      <p:sp>
        <p:nvSpPr>
          <p:cNvPr id="5" name="Freeform 5"/>
          <p:cNvSpPr/>
          <p:nvPr/>
        </p:nvSpPr>
        <p:spPr>
          <a:xfrm>
            <a:off x="504893" y="1102252"/>
            <a:ext cx="12083005" cy="7793538"/>
          </a:xfrm>
          <a:custGeom>
            <a:avLst/>
            <a:gdLst/>
            <a:ahLst/>
            <a:cxnLst/>
            <a:rect l="l" t="t" r="r" b="b"/>
            <a:pathLst>
              <a:path w="12083005" h="7793538">
                <a:moveTo>
                  <a:pt x="0" y="0"/>
                </a:moveTo>
                <a:lnTo>
                  <a:pt x="12083005" y="0"/>
                </a:lnTo>
                <a:lnTo>
                  <a:pt x="12083005" y="7793538"/>
                </a:lnTo>
                <a:lnTo>
                  <a:pt x="0" y="7793538"/>
                </a:lnTo>
                <a:lnTo>
                  <a:pt x="0" y="0"/>
                </a:lnTo>
                <a:close/>
              </a:path>
            </a:pathLst>
          </a:custGeom>
          <a:blipFill>
            <a:blip r:embed="rId3"/>
            <a:stretch>
              <a:fillRect/>
            </a:stretch>
          </a:blipFill>
        </p:spPr>
        <p:txBody>
          <a:bodyPr/>
          <a:lstStyle/>
          <a:p>
            <a:endParaRPr lang="pt-br"/>
          </a:p>
        </p:txBody>
      </p:sp>
      <p:grpSp>
        <p:nvGrpSpPr>
          <p:cNvPr id="6" name="Group 6"/>
          <p:cNvGrpSpPr/>
          <p:nvPr/>
        </p:nvGrpSpPr>
        <p:grpSpPr>
          <a:xfrm>
            <a:off x="10051044" y="2043484"/>
            <a:ext cx="8859926" cy="9034940"/>
            <a:chOff x="0" y="0"/>
            <a:chExt cx="2333478" cy="2379573"/>
          </a:xfrm>
        </p:grpSpPr>
        <p:sp>
          <p:nvSpPr>
            <p:cNvPr id="7" name="Freeform 7"/>
            <p:cNvSpPr/>
            <p:nvPr/>
          </p:nvSpPr>
          <p:spPr>
            <a:xfrm>
              <a:off x="0" y="0"/>
              <a:ext cx="2333478" cy="2379573"/>
            </a:xfrm>
            <a:custGeom>
              <a:avLst/>
              <a:gdLst/>
              <a:ahLst/>
              <a:cxnLst/>
              <a:rect l="l" t="t" r="r" b="b"/>
              <a:pathLst>
                <a:path w="2333478" h="2379573">
                  <a:moveTo>
                    <a:pt x="43691" y="0"/>
                  </a:moveTo>
                  <a:lnTo>
                    <a:pt x="2289788" y="0"/>
                  </a:lnTo>
                  <a:cubicBezTo>
                    <a:pt x="2301375" y="0"/>
                    <a:pt x="2312488" y="4603"/>
                    <a:pt x="2320682" y="12797"/>
                  </a:cubicBezTo>
                  <a:cubicBezTo>
                    <a:pt x="2328875" y="20990"/>
                    <a:pt x="2333478" y="32103"/>
                    <a:pt x="2333478" y="43691"/>
                  </a:cubicBezTo>
                  <a:lnTo>
                    <a:pt x="2333478" y="2335882"/>
                  </a:lnTo>
                  <a:cubicBezTo>
                    <a:pt x="2333478" y="2347470"/>
                    <a:pt x="2328875" y="2358582"/>
                    <a:pt x="2320682" y="2366776"/>
                  </a:cubicBezTo>
                  <a:cubicBezTo>
                    <a:pt x="2312488" y="2374970"/>
                    <a:pt x="2301375" y="2379573"/>
                    <a:pt x="2289788" y="2379573"/>
                  </a:cubicBezTo>
                  <a:lnTo>
                    <a:pt x="43691" y="2379573"/>
                  </a:lnTo>
                  <a:cubicBezTo>
                    <a:pt x="32103" y="2379573"/>
                    <a:pt x="20990" y="2374970"/>
                    <a:pt x="12797" y="2366776"/>
                  </a:cubicBezTo>
                  <a:cubicBezTo>
                    <a:pt x="4603" y="2358582"/>
                    <a:pt x="0" y="2347470"/>
                    <a:pt x="0" y="2335882"/>
                  </a:cubicBezTo>
                  <a:lnTo>
                    <a:pt x="0" y="43691"/>
                  </a:lnTo>
                  <a:cubicBezTo>
                    <a:pt x="0" y="32103"/>
                    <a:pt x="4603" y="20990"/>
                    <a:pt x="12797" y="12797"/>
                  </a:cubicBezTo>
                  <a:cubicBezTo>
                    <a:pt x="20990" y="4603"/>
                    <a:pt x="32103" y="0"/>
                    <a:pt x="43691" y="0"/>
                  </a:cubicBezTo>
                  <a:close/>
                </a:path>
              </a:pathLst>
            </a:custGeom>
            <a:solidFill>
              <a:srgbClr val="253572"/>
            </a:solidFill>
          </p:spPr>
          <p:txBody>
            <a:bodyPr/>
            <a:lstStyle/>
            <a:p>
              <a:endParaRPr lang="pt-br"/>
            </a:p>
          </p:txBody>
        </p:sp>
        <p:sp>
          <p:nvSpPr>
            <p:cNvPr id="8" name="TextBox 8"/>
            <p:cNvSpPr txBox="1"/>
            <p:nvPr/>
          </p:nvSpPr>
          <p:spPr>
            <a:xfrm>
              <a:off x="0" y="-28575"/>
              <a:ext cx="2333478" cy="2408148"/>
            </a:xfrm>
            <a:prstGeom prst="rect">
              <a:avLst/>
            </a:prstGeom>
          </p:spPr>
          <p:txBody>
            <a:bodyPr lIns="50800" tIns="50800" rIns="50800" bIns="50800" rtlCol="0" anchor="ctr"/>
            <a:lstStyle/>
            <a:p>
              <a:pPr algn="ctr" rtl="0">
                <a:lnSpc>
                  <a:spcPts val="2100"/>
                </a:lnSpc>
              </a:pPr>
              <a:endParaRPr/>
            </a:p>
          </p:txBody>
        </p:sp>
      </p:grpSp>
      <p:sp>
        <p:nvSpPr>
          <p:cNvPr id="9" name="TextBox 9"/>
          <p:cNvSpPr txBox="1"/>
          <p:nvPr/>
        </p:nvSpPr>
        <p:spPr>
          <a:xfrm>
            <a:off x="10727614" y="2863441"/>
            <a:ext cx="7502110" cy="1744067"/>
          </a:xfrm>
          <a:prstGeom prst="rect">
            <a:avLst/>
          </a:prstGeom>
        </p:spPr>
        <p:txBody>
          <a:bodyPr wrap="square" lIns="0" tIns="0" rIns="0" bIns="0" rtlCol="0" anchor="t">
            <a:spAutoFit/>
          </a:bodyPr>
          <a:lstStyle/>
          <a:p>
            <a:pPr marL="0" lvl="0" indent="0" algn="l" rtl="0">
              <a:lnSpc>
                <a:spcPts val="6811"/>
              </a:lnSpc>
            </a:pPr>
            <a:r>
              <a:rPr lang="pt-br" sz="6811" b="0" i="0" u="none" baseline="0">
                <a:solidFill>
                  <a:srgbClr val="F5EFEB"/>
                </a:solidFill>
                <a:latin typeface="Effra 1"/>
                <a:ea typeface="Effra 1"/>
                <a:cs typeface="Effra 1"/>
              </a:rPr>
              <a:t>Reconhecendo as contribuições dos doadores</a:t>
            </a:r>
          </a:p>
        </p:txBody>
      </p:sp>
      <p:sp>
        <p:nvSpPr>
          <p:cNvPr id="10" name="Freeform 10"/>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11" name="Freeform 11"/>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pt-br"/>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pt-br" sz="1400" b="0" i="0" u="none" spc="140" baseline="0">
                <a:solidFill>
                  <a:srgbClr val="E68574"/>
                </a:solidFill>
                <a:latin typeface="Effra 1"/>
                <a:ea typeface="Effra 1"/>
                <a:cs typeface="Effra 1"/>
              </a:rPr>
              <a:t>CONFERÊNCIA REGIONAL DA SIA, 2025</a:t>
            </a:r>
          </a:p>
        </p:txBody>
      </p:sp>
      <p:grpSp>
        <p:nvGrpSpPr>
          <p:cNvPr id="17" name="Group 17"/>
          <p:cNvGrpSpPr/>
          <p:nvPr/>
        </p:nvGrpSpPr>
        <p:grpSpPr>
          <a:xfrm>
            <a:off x="10727614" y="5905859"/>
            <a:ext cx="7864403" cy="2207527"/>
            <a:chOff x="0" y="-85725"/>
            <a:chExt cx="10485870" cy="2943368"/>
          </a:xfrm>
        </p:grpSpPr>
        <p:sp>
          <p:nvSpPr>
            <p:cNvPr id="18" name="Freeform 18"/>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br"/>
            </a:p>
          </p:txBody>
        </p:sp>
        <p:sp>
          <p:nvSpPr>
            <p:cNvPr id="19" name="TextBox 19"/>
            <p:cNvSpPr txBox="1"/>
            <p:nvPr/>
          </p:nvSpPr>
          <p:spPr>
            <a:xfrm>
              <a:off x="483057" y="-85725"/>
              <a:ext cx="10002813" cy="2943368"/>
            </a:xfrm>
            <a:prstGeom prst="rect">
              <a:avLst/>
            </a:prstGeom>
          </p:spPr>
          <p:txBody>
            <a:bodyPr wrap="square" lIns="0" tIns="0" rIns="0" bIns="0" rtlCol="0" anchor="t">
              <a:spAutoFit/>
            </a:bodyPr>
            <a:lstStyle/>
            <a:p>
              <a:pPr algn="l" rtl="0">
                <a:lnSpc>
                  <a:spcPts val="4415"/>
                </a:lnSpc>
              </a:pPr>
              <a:r>
                <a:rPr lang="pt-br" sz="2943" b="0" i="0" u="none" baseline="0" dirty="0">
                  <a:solidFill>
                    <a:srgbClr val="F5EFEB"/>
                  </a:solidFill>
                  <a:latin typeface="Effra 2"/>
                  <a:ea typeface="Effra 2"/>
                  <a:cs typeface="Effra 2"/>
                </a:rPr>
                <a:t>Anúncios de mídias sociais</a:t>
              </a:r>
            </a:p>
            <a:p>
              <a:pPr algn="l" rtl="0">
                <a:lnSpc>
                  <a:spcPts val="4415"/>
                </a:lnSpc>
              </a:pPr>
              <a:r>
                <a:rPr lang="pt-br" sz="2943" b="0" i="0" u="none" baseline="0" dirty="0">
                  <a:solidFill>
                    <a:srgbClr val="F5EFEB"/>
                  </a:solidFill>
                  <a:latin typeface="Effra 2"/>
                  <a:ea typeface="Effra 2"/>
                  <a:cs typeface="Effra 2"/>
                </a:rPr>
                <a:t>Reconhecimento do boletim informativo</a:t>
              </a:r>
            </a:p>
            <a:p>
              <a:pPr algn="l" rtl="0">
                <a:lnSpc>
                  <a:spcPts val="4415"/>
                </a:lnSpc>
              </a:pPr>
              <a:r>
                <a:rPr lang="pt-br" sz="2943" b="0" i="0" u="none" baseline="0" dirty="0">
                  <a:solidFill>
                    <a:srgbClr val="F5EFEB"/>
                  </a:solidFill>
                  <a:latin typeface="Effra 2"/>
                  <a:ea typeface="Effra 2"/>
                  <a:cs typeface="Effra 2"/>
                </a:rPr>
                <a:t>Notas de agradecimento personalizadas</a:t>
              </a:r>
            </a:p>
            <a:p>
              <a:pPr algn="l" rtl="0">
                <a:lnSpc>
                  <a:spcPts val="4415"/>
                </a:lnSpc>
              </a:pPr>
              <a:r>
                <a:rPr lang="pt-br" sz="2943" b="0" i="0" u="none" baseline="0" dirty="0">
                  <a:solidFill>
                    <a:srgbClr val="F5EFEB"/>
                  </a:solidFill>
                  <a:latin typeface="Effra 2"/>
                  <a:ea typeface="Effra 2"/>
                  <a:cs typeface="Effra 2"/>
                </a:rPr>
                <a:t>Destacando o impacto por meio de histórias</a:t>
              </a:r>
            </a:p>
          </p:txBody>
        </p:sp>
      </p:grpSp>
      <p:pic>
        <p:nvPicPr>
          <p:cNvPr id="1026" name="Picture 2">
            <a:extLst>
              <a:ext uri="{FF2B5EF4-FFF2-40B4-BE49-F238E27FC236}">
                <a16:creationId xmlns:a16="http://schemas.microsoft.com/office/drawing/2014/main" id="{31074918-6DE0-CFC8-A5B1-9A746B168DA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79655" y="1476586"/>
            <a:ext cx="4285244" cy="5980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sp>
        <p:nvSpPr>
          <p:cNvPr id="2" name="Freeform 2"/>
          <p:cNvSpPr/>
          <p:nvPr/>
        </p:nvSpPr>
        <p:spPr>
          <a:xfrm>
            <a:off x="5722196" y="-614576"/>
            <a:ext cx="12565804" cy="8290381"/>
          </a:xfrm>
          <a:custGeom>
            <a:avLst/>
            <a:gdLst/>
            <a:ahLst/>
            <a:cxnLst/>
            <a:rect l="l" t="t" r="r" b="b"/>
            <a:pathLst>
              <a:path w="12565804" h="8290381">
                <a:moveTo>
                  <a:pt x="0" y="0"/>
                </a:moveTo>
                <a:lnTo>
                  <a:pt x="12565804" y="0"/>
                </a:lnTo>
                <a:lnTo>
                  <a:pt x="12565804" y="8290381"/>
                </a:lnTo>
                <a:lnTo>
                  <a:pt x="0" y="8290381"/>
                </a:lnTo>
                <a:lnTo>
                  <a:pt x="0" y="0"/>
                </a:lnTo>
                <a:close/>
              </a:path>
            </a:pathLst>
          </a:custGeom>
          <a:blipFill>
            <a:blip r:embed="rId3">
              <a:alphaModFix amt="90000"/>
            </a:blip>
            <a:stretch>
              <a:fillRect l="-1745" r="-1745"/>
            </a:stretch>
          </a:blipFill>
        </p:spPr>
        <p:txBody>
          <a:bodyPr/>
          <a:lstStyle/>
          <a:p>
            <a:endParaRPr lang="pt-br"/>
          </a:p>
        </p:txBody>
      </p:sp>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pt-br"/>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rtl="0">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br"/>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pt-br"/>
          </a:p>
        </p:txBody>
      </p:sp>
      <p:sp>
        <p:nvSpPr>
          <p:cNvPr id="9" name="TextBox 9"/>
          <p:cNvSpPr txBox="1"/>
          <p:nvPr/>
        </p:nvSpPr>
        <p:spPr>
          <a:xfrm>
            <a:off x="1028700" y="4570589"/>
            <a:ext cx="6678346" cy="1977080"/>
          </a:xfrm>
          <a:prstGeom prst="rect">
            <a:avLst/>
          </a:prstGeom>
        </p:spPr>
        <p:txBody>
          <a:bodyPr wrap="square" lIns="0" tIns="0" rIns="0" bIns="0" rtlCol="0" anchor="t">
            <a:spAutoFit/>
          </a:bodyPr>
          <a:lstStyle/>
          <a:p>
            <a:pPr marL="0" lvl="0" indent="0" algn="l" rtl="0">
              <a:lnSpc>
                <a:spcPts val="7873"/>
              </a:lnSpc>
            </a:pPr>
            <a:r>
              <a:rPr lang="pt-br" sz="6561" b="0" i="0" u="none" baseline="0" dirty="0" err="1">
                <a:solidFill>
                  <a:srgbClr val="253572"/>
                </a:solidFill>
                <a:latin typeface="Effra 1"/>
                <a:ea typeface="Effra 1"/>
                <a:cs typeface="Effra 1"/>
              </a:rPr>
              <a:t>Pontos-chave</a:t>
            </a:r>
            <a:r>
              <a:rPr lang="pt-br" sz="6561" b="0" i="0" u="none" baseline="0" dirty="0">
                <a:solidFill>
                  <a:srgbClr val="253572"/>
                </a:solidFill>
                <a:latin typeface="Effra 1"/>
                <a:ea typeface="Effra 1"/>
                <a:cs typeface="Effra 1"/>
              </a:rPr>
              <a:t> a serem lembrados</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pt-br" sz="1400" b="0" i="0" u="none" spc="140" baseline="0">
                <a:solidFill>
                  <a:srgbClr val="E68574"/>
                </a:solidFill>
                <a:latin typeface="Effra 1"/>
                <a:ea typeface="Effra 1"/>
                <a:cs typeface="Effra 1"/>
              </a:rPr>
              <a:t>CONFERÊNCIA REGIONAL DA SIA, 2025</a:t>
            </a:r>
          </a:p>
        </p:txBody>
      </p:sp>
      <p:sp>
        <p:nvSpPr>
          <p:cNvPr id="13" name="TextBox 13"/>
          <p:cNvSpPr txBox="1"/>
          <p:nvPr/>
        </p:nvSpPr>
        <p:spPr>
          <a:xfrm>
            <a:off x="1028700" y="6874080"/>
            <a:ext cx="6678346" cy="1831848"/>
          </a:xfrm>
          <a:prstGeom prst="rect">
            <a:avLst/>
          </a:prstGeom>
        </p:spPr>
        <p:txBody>
          <a:bodyPr lIns="0" tIns="0" rIns="0" bIns="0" rtlCol="0" anchor="t">
            <a:spAutoFit/>
          </a:bodyPr>
          <a:lstStyle/>
          <a:p>
            <a:pPr marL="342900" lvl="1" indent="-342900" algn="l" rtl="0">
              <a:lnSpc>
                <a:spcPts val="2940"/>
              </a:lnSpc>
              <a:spcBef>
                <a:spcPct val="0"/>
              </a:spcBef>
              <a:buFont typeface="Arial" panose="020B0604020202020204" pitchFamily="34" charset="0"/>
              <a:buChar char="•"/>
            </a:pPr>
            <a:r>
              <a:rPr lang="pt-br" sz="2100" b="0" i="0" u="none" baseline="0" dirty="0">
                <a:solidFill>
                  <a:srgbClr val="293374"/>
                </a:solidFill>
                <a:latin typeface="Effra 2"/>
                <a:ea typeface="Effra 2"/>
                <a:cs typeface="Effra 2"/>
              </a:rPr>
              <a:t>VOCÊ tem uma poderosa esfera de influência. Aproveite-a para dar apoio ao seu clube!</a:t>
            </a:r>
          </a:p>
          <a:p>
            <a:pPr marL="342900" lvl="1" indent="-342900" algn="l" rtl="0">
              <a:lnSpc>
                <a:spcPts val="2940"/>
              </a:lnSpc>
              <a:spcBef>
                <a:spcPct val="0"/>
              </a:spcBef>
              <a:buFont typeface="Arial" panose="020B0604020202020204" pitchFamily="34" charset="0"/>
              <a:buChar char="•"/>
            </a:pPr>
            <a:r>
              <a:rPr lang="pt-br" sz="2100" b="0" i="0" u="none" baseline="0" dirty="0">
                <a:solidFill>
                  <a:srgbClr val="293374"/>
                </a:solidFill>
                <a:latin typeface="Effra 2"/>
                <a:ea typeface="Effra 2"/>
                <a:cs typeface="Effra 2"/>
              </a:rPr>
              <a:t>As pessoas gostam intrinsecamente de doar. No entanto, muitas não o fazem porque nunca recebem um pedido. </a:t>
            </a:r>
          </a:p>
          <a:p>
            <a:pPr marL="342900" lvl="1" indent="-342900" algn="l" rtl="0">
              <a:lnSpc>
                <a:spcPts val="2940"/>
              </a:lnSpc>
              <a:spcBef>
                <a:spcPct val="0"/>
              </a:spcBef>
              <a:buFont typeface="Arial" panose="020B0604020202020204" pitchFamily="34" charset="0"/>
              <a:buChar char="•"/>
            </a:pPr>
            <a:r>
              <a:rPr lang="pt-br" sz="2100" b="0" i="0" u="none" baseline="0" dirty="0">
                <a:solidFill>
                  <a:srgbClr val="293374"/>
                </a:solidFill>
                <a:latin typeface="Effra 2"/>
                <a:ea typeface="Effra 2"/>
                <a:cs typeface="Effra 2"/>
              </a:rPr>
              <a:t>Superar o pedido leva a um impacto maior. </a:t>
            </a:r>
          </a:p>
        </p:txBody>
      </p:sp>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pt-br"/>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rtl="0">
                <a:lnSpc>
                  <a:spcPts val="2100"/>
                </a:lnSpc>
                <a:buFont typeface="Arial"/>
                <a:buChar char="•"/>
              </a:pPr>
              <a:endParaRPr/>
            </a:p>
          </p:txBody>
        </p:sp>
      </p:grpSp>
      <p:grpSp>
        <p:nvGrpSpPr>
          <p:cNvPr id="5" name="Group 5"/>
          <p:cNvGrpSpPr/>
          <p:nvPr/>
        </p:nvGrpSpPr>
        <p:grpSpPr>
          <a:xfrm>
            <a:off x="-2443952" y="-963874"/>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pt-br"/>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rtl="0">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br"/>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pt-br"/>
          </a:p>
        </p:txBody>
      </p:sp>
      <p:grpSp>
        <p:nvGrpSpPr>
          <p:cNvPr id="10" name="Group 10"/>
          <p:cNvGrpSpPr/>
          <p:nvPr/>
        </p:nvGrpSpPr>
        <p:grpSpPr>
          <a:xfrm>
            <a:off x="992271" y="4597728"/>
            <a:ext cx="8571043" cy="2206181"/>
            <a:chOff x="0" y="-85725"/>
            <a:chExt cx="10093906" cy="2941575"/>
          </a:xfrm>
        </p:grpSpPr>
        <p:sp>
          <p:nvSpPr>
            <p:cNvPr id="11" name="Freeform 11"/>
            <p:cNvSpPr/>
            <p:nvPr/>
          </p:nvSpPr>
          <p:spPr>
            <a:xfrm>
              <a:off x="0" y="145976"/>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t-br" dirty="0"/>
            </a:p>
          </p:txBody>
        </p:sp>
        <p:sp>
          <p:nvSpPr>
            <p:cNvPr id="12" name="TextBox 12"/>
            <p:cNvSpPr txBox="1"/>
            <p:nvPr/>
          </p:nvSpPr>
          <p:spPr>
            <a:xfrm>
              <a:off x="483057" y="-85725"/>
              <a:ext cx="9610849" cy="2941575"/>
            </a:xfrm>
            <a:prstGeom prst="rect">
              <a:avLst/>
            </a:prstGeom>
          </p:spPr>
          <p:txBody>
            <a:bodyPr wrap="square" lIns="0" tIns="0" rIns="0" bIns="0" rtlCol="0" anchor="t">
              <a:spAutoFit/>
            </a:bodyPr>
            <a:lstStyle/>
            <a:p>
              <a:pPr algn="l" rtl="0">
                <a:lnSpc>
                  <a:spcPts val="4415"/>
                </a:lnSpc>
              </a:pPr>
              <a:r>
                <a:rPr lang="pt-br" sz="2800" b="0" i="0" u="none" baseline="0" dirty="0">
                  <a:solidFill>
                    <a:schemeClr val="bg1"/>
                  </a:solidFill>
                  <a:latin typeface="Effra 2"/>
                  <a:ea typeface="Effra 2"/>
                  <a:cs typeface="Effra 2"/>
                  <a:hlinkClick r:id="rId8">
                    <a:extLst>
                      <a:ext uri="{A12FA001-AC4F-418D-AE19-62706E023703}">
                        <ahyp:hlinkClr xmlns:ahyp="http://schemas.microsoft.com/office/drawing/2018/hyperlinkcolor" val="tx"/>
                      </a:ext>
                    </a:extLst>
                  </a:hlinkClick>
                </a:rPr>
                <a:t>Como pedir doações</a:t>
              </a:r>
              <a:endParaRPr lang="pt-br" sz="2800" dirty="0">
                <a:solidFill>
                  <a:schemeClr val="bg1"/>
                </a:solidFill>
                <a:latin typeface="Effra 2"/>
              </a:endParaRPr>
            </a:p>
            <a:p>
              <a:pPr algn="l" rtl="0">
                <a:lnSpc>
                  <a:spcPts val="4415"/>
                </a:lnSpc>
              </a:pPr>
              <a:r>
                <a:rPr lang="pt-br" sz="2800" b="0" i="0" u="none" baseline="0" dirty="0">
                  <a:solidFill>
                    <a:schemeClr val="bg1"/>
                  </a:solidFill>
                  <a:latin typeface="Effra 2"/>
                  <a:ea typeface="Effra 2"/>
                  <a:cs typeface="Effra 2"/>
                  <a:hlinkClick r:id="rId9">
                    <a:extLst>
                      <a:ext uri="{A12FA001-AC4F-418D-AE19-62706E023703}">
                        <ahyp:hlinkClr xmlns:ahyp="http://schemas.microsoft.com/office/drawing/2018/hyperlinkcolor" val="tx"/>
                      </a:ext>
                    </a:extLst>
                  </a:hlinkClick>
                </a:rPr>
                <a:t>Construindo confiança para fazer “O Pedido” </a:t>
              </a:r>
              <a:endParaRPr lang="pt-br" sz="2800" dirty="0">
                <a:solidFill>
                  <a:schemeClr val="bg1"/>
                </a:solidFill>
                <a:latin typeface="Effra 2"/>
              </a:endParaRPr>
            </a:p>
            <a:p>
              <a:pPr algn="l" rtl="0">
                <a:lnSpc>
                  <a:spcPts val="4415"/>
                </a:lnSpc>
              </a:pPr>
              <a:r>
                <a:rPr lang="pt-br" sz="2800" b="0" i="0" u="none" baseline="0" dirty="0">
                  <a:solidFill>
                    <a:schemeClr val="bg1"/>
                  </a:solidFill>
                  <a:latin typeface="Effra 2"/>
                  <a:ea typeface="Effra 2"/>
                  <a:cs typeface="Effra 2"/>
                  <a:hlinkClick r:id="rId10">
                    <a:extLst>
                      <a:ext uri="{A12FA001-AC4F-418D-AE19-62706E023703}">
                        <ahyp:hlinkClr xmlns:ahyp="http://schemas.microsoft.com/office/drawing/2018/hyperlinkcolor" val="tx"/>
                      </a:ext>
                    </a:extLst>
                  </a:hlinkClick>
                </a:rPr>
                <a:t>Fundamentos da arrecadação de fundos: Ted Talk</a:t>
              </a:r>
              <a:endParaRPr lang="pt-br" sz="2800" dirty="0">
                <a:solidFill>
                  <a:schemeClr val="bg1"/>
                </a:solidFill>
                <a:latin typeface="Effra 2"/>
              </a:endParaRPr>
            </a:p>
            <a:p>
              <a:pPr algn="l" rtl="0">
                <a:lnSpc>
                  <a:spcPts val="4415"/>
                </a:lnSpc>
              </a:pPr>
              <a:r>
                <a:rPr lang="pt-br" sz="2800" b="0" i="0" u="none" baseline="0" dirty="0">
                  <a:solidFill>
                    <a:schemeClr val="bg1"/>
                  </a:solidFill>
                  <a:latin typeface="Effra 2"/>
                  <a:ea typeface="Effra 2"/>
                  <a:cs typeface="Effra 2"/>
                  <a:hlinkClick r:id="rId11">
                    <a:extLst>
                      <a:ext uri="{A12FA001-AC4F-418D-AE19-62706E023703}">
                        <ahyp:hlinkClr xmlns:ahyp="http://schemas.microsoft.com/office/drawing/2018/hyperlinkcolor" val="tx"/>
                      </a:ext>
                    </a:extLst>
                  </a:hlinkClick>
                </a:rPr>
                <a:t>Equipe de Captação de Recursos da SIA</a:t>
              </a:r>
              <a:endParaRPr lang="pt-br" sz="2800" dirty="0">
                <a:solidFill>
                  <a:schemeClr val="bg1"/>
                </a:solidFill>
                <a:latin typeface="Effra 2"/>
              </a:endParaRPr>
            </a:p>
          </p:txBody>
        </p:sp>
      </p:grpSp>
      <p:sp>
        <p:nvSpPr>
          <p:cNvPr id="13" name="Freeform 13"/>
          <p:cNvSpPr/>
          <p:nvPr/>
        </p:nvSpPr>
        <p:spPr>
          <a:xfrm>
            <a:off x="8528681" y="2567177"/>
            <a:ext cx="9422326" cy="6077400"/>
          </a:xfrm>
          <a:custGeom>
            <a:avLst/>
            <a:gdLst/>
            <a:ahLst/>
            <a:cxnLst/>
            <a:rect l="l" t="t" r="r" b="b"/>
            <a:pathLst>
              <a:path w="9422326" h="6077400">
                <a:moveTo>
                  <a:pt x="0" y="0"/>
                </a:moveTo>
                <a:lnTo>
                  <a:pt x="9422326" y="0"/>
                </a:lnTo>
                <a:lnTo>
                  <a:pt x="9422326" y="6077400"/>
                </a:lnTo>
                <a:lnTo>
                  <a:pt x="0" y="6077400"/>
                </a:lnTo>
                <a:lnTo>
                  <a:pt x="0" y="0"/>
                </a:lnTo>
                <a:close/>
              </a:path>
            </a:pathLst>
          </a:custGeom>
          <a:blipFill>
            <a:blip r:embed="rId12"/>
            <a:stretch>
              <a:fillRect/>
            </a:stretch>
          </a:blipFill>
        </p:spPr>
        <p:txBody>
          <a:bodyPr/>
          <a:lstStyle/>
          <a:p>
            <a:endParaRPr lang="pt-br"/>
          </a:p>
        </p:txBody>
      </p:sp>
      <p:sp>
        <p:nvSpPr>
          <p:cNvPr id="14" name="TextBox 14"/>
          <p:cNvSpPr txBox="1"/>
          <p:nvPr/>
        </p:nvSpPr>
        <p:spPr>
          <a:xfrm>
            <a:off x="1028700" y="1176527"/>
            <a:ext cx="7764226" cy="961802"/>
          </a:xfrm>
          <a:prstGeom prst="rect">
            <a:avLst/>
          </a:prstGeom>
        </p:spPr>
        <p:txBody>
          <a:bodyPr lIns="0" tIns="0" rIns="0" bIns="0" rtlCol="0" anchor="t">
            <a:spAutoFit/>
          </a:bodyPr>
          <a:lstStyle/>
          <a:p>
            <a:pPr marL="0" lvl="0" indent="0" algn="l" rtl="0">
              <a:lnSpc>
                <a:spcPts val="7500"/>
              </a:lnSpc>
            </a:pPr>
            <a:r>
              <a:rPr lang="pt-br" sz="7500" b="0" i="0" u="none" baseline="0">
                <a:solidFill>
                  <a:srgbClr val="F5EFEB"/>
                </a:solidFill>
                <a:latin typeface="Effra 1"/>
                <a:ea typeface="Effra 1"/>
                <a:cs typeface="Effra 1"/>
              </a:rPr>
              <a:t>MATERIAIS E FERRAMENTAS</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rtl="0">
              <a:lnSpc>
                <a:spcPts val="1680"/>
              </a:lnSpc>
              <a:spcBef>
                <a:spcPct val="0"/>
              </a:spcBef>
            </a:pPr>
            <a:r>
              <a:rPr lang="pt-br" sz="1400" b="0" i="0" u="none" spc="140" baseline="0">
                <a:solidFill>
                  <a:srgbClr val="E68574"/>
                </a:solidFill>
                <a:latin typeface="Effra 1"/>
                <a:ea typeface="Effra 1"/>
                <a:cs typeface="Effra 1"/>
              </a:rPr>
              <a:t>CONFERÊNCIA REGIONAL DA SIA, 2025</a:t>
            </a:r>
          </a:p>
        </p:txBody>
      </p:sp>
      <p:pic>
        <p:nvPicPr>
          <p:cNvPr id="16" name="Picture 15">
            <a:extLst>
              <a:ext uri="{FF2B5EF4-FFF2-40B4-BE49-F238E27FC236}">
                <a16:creationId xmlns:a16="http://schemas.microsoft.com/office/drawing/2014/main" id="{CD5F6AA1-A0CE-F70E-3F2B-D832186D8CFE}"/>
              </a:ext>
            </a:extLst>
          </p:cNvPr>
          <p:cNvPicPr>
            <a:picLocks noChangeAspect="1"/>
          </p:cNvPicPr>
          <p:nvPr/>
        </p:nvPicPr>
        <p:blipFill rotWithShape="1">
          <a:blip r:embed="rId13"/>
          <a:srcRect t="1800" r="-2" b="16253"/>
          <a:stretch/>
        </p:blipFill>
        <p:spPr>
          <a:xfrm>
            <a:off x="9436690" y="2825119"/>
            <a:ext cx="7403510" cy="4828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2169</Words>
  <Application>Microsoft Office PowerPoint</Application>
  <PresentationFormat>Personalizar</PresentationFormat>
  <Paragraphs>144</Paragraphs>
  <Slides>10</Slides>
  <Notes>10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Segoe UI</vt:lpstr>
      <vt:lpstr>Effra 2</vt:lpstr>
      <vt:lpstr>Arial</vt:lpstr>
      <vt:lpstr>Calibri</vt:lpstr>
      <vt:lpstr>Effra 1</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lastModifiedBy>Vitor Cavalcante Diagramador</cp:lastModifiedBy>
  <cp:revision>17</cp:revision>
  <dcterms:created xsi:type="dcterms:W3CDTF">2006-08-16T00:00:00Z</dcterms:created>
  <dcterms:modified xsi:type="dcterms:W3CDTF">2025-02-19T00:55:32Z</dcterms:modified>
  <dc:identifier>DAF4xHWVG_U</dc:identifier>
</cp:coreProperties>
</file>