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71" r:id="rId4"/>
    <p:sldId id="276" r:id="rId5"/>
    <p:sldId id="277" r:id="rId6"/>
    <p:sldId id="278" r:id="rId7"/>
    <p:sldId id="262" r:id="rId8"/>
    <p:sldId id="263" r:id="rId9"/>
    <p:sldId id="279" r:id="rId10"/>
    <p:sldId id="280" r:id="rId11"/>
    <p:sldId id="267" r:id="rId12"/>
    <p:sldId id="281" r:id="rId13"/>
    <p:sldId id="282" r:id="rId14"/>
    <p:sldId id="283" r:id="rId15"/>
    <p:sldId id="284" r:id="rId16"/>
    <p:sldId id="285" r:id="rId17"/>
    <p:sldId id="286" r:id="rId18"/>
    <p:sldId id="274" r:id="rId19"/>
    <p:sldId id="275" r:id="rId20"/>
    <p:sldId id="287" r:id="rId21"/>
    <p:sldId id="288" r:id="rId22"/>
    <p:sldId id="290" r:id="rId23"/>
    <p:sldId id="291" r:id="rId24"/>
    <p:sldId id="292" r:id="rId25"/>
    <p:sldId id="269" r:id="rId26"/>
    <p:sldId id="293" r:id="rId27"/>
  </p:sldIdLst>
  <p:sldSz cx="18288000" cy="10287000"/>
  <p:notesSz cx="6858000" cy="9144000"/>
  <p:embeddedFontLst>
    <p:embeddedFont>
      <p:font typeface="Noto Sans CJK TC Light" panose="020B0604020202020204" charset="-128"/>
      <p:regular r:id="rId29"/>
    </p:embeddedFont>
    <p:embeddedFont>
      <p:font typeface="Noto Sans CJK TC Medium" panose="020B0604020202020204" charset="-128"/>
      <p:regular r:id="rId30"/>
    </p:embeddedFont>
    <p:embeddedFont>
      <p:font typeface="Noto Sans CJK TC Regular" panose="020B0604020202020204" charset="-128"/>
      <p:regular r:id="rId31"/>
    </p:embeddedFont>
    <p:embeddedFont>
      <p:font typeface="Arimo" panose="020B0604020202020204" charset="0"/>
      <p:regular r:id="rId32"/>
      <p:bold r:id="rId33"/>
      <p:italic r:id="rId34"/>
      <p:boldItalic r:id="rId35"/>
    </p:embeddedFont>
    <p:embeddedFont>
      <p:font typeface="Effra 1" panose="020B0604020202020204" charset="0"/>
      <p:regular r:id="rId36"/>
      <p:bold r:id="rId37"/>
    </p:embeddedFont>
    <p:embeddedFont>
      <p:font typeface="Noto Sans CJK TC Bold" panose="020B0800000000000000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1EAD36-67B0-A267-9592-2ABDCA1CDE8B}" name="Sarah Detwiler" initials="SD" userId="S::sarahd@soroptimist.org::3d5100d8-aaa0-42b6-8233-af09b39f17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572"/>
    <a:srgbClr val="F69170"/>
    <a:srgbClr val="F5EFEB"/>
    <a:srgbClr val="FFFFFF"/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7043" autoAdjust="0"/>
  </p:normalViewPr>
  <p:slideViewPr>
    <p:cSldViewPr snapToGrid="0">
      <p:cViewPr varScale="1">
        <p:scale>
          <a:sx n="32" d="100"/>
          <a:sy n="32" d="100"/>
        </p:scale>
        <p:origin x="200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大家好，我是</a:t>
            </a:r>
            <a:r>
              <a:rPr lang="zh-TW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（姓名與職稱）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，很榮幸今天能與大家分享影響力支柱的簡報。我們將會討論透過「夢想計畫」和「大目標加速專案」來增加所屬分會可觸及婦女與女青年的人數。我們也會來聽聽來自數個分會激勵人心的想法，這些分會在去年榮獲聯盟最佳獎，並瞭解她們的計畫成功的秘訣。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「大目標」是什麼？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（徵求觀眾的意見；考慮向答對的觀眾贈送貼紙、筆或其他小獎品）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475C5-5A0D-9935-AF76-D1B9905E9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8C52E-A29D-B4B4-24C1-32869581A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6F509-90FB-729E-F37D-0EA460986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我們的大目標是在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2031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年為止，透過獲得教育的機會，讓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50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萬名婦女與女青年受教育，投資她們的夢想。在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23/24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分會年度結尾，我們已經達成該目標的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18.6%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，從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2021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年起讓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93,085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名婦女與女青年受惠。距離完成目標只剩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406,915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人！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82C29-3DFD-98B4-D99C-77DD98892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2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早在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2020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年時，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SIA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總部就對數據進行了分析，以瞭解我們每個計畫每年需要增加多少影響力，才能在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2031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年實現大目標。如果我們的成績比計畫的更好，或稍微落後於計畫，則這些目標可能會隨著時間而改變，但仍可以成為引導我們實現大目標的良好路線圖。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有人知道我們每年需要增加多少百分比，才能達成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與「大目標加速專案」目標嗎？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（徵求觀眾的意見；考慮向答對的觀眾贈送貼紙、筆或其他小獎品）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61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為了在時限之內完成大目標，我們每年需要增加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10%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獲得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的人數，以及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10%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「大目標加速專案」所觸及的婦女與女青年人數。這意味著在這段時間內，有大約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30000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位婦女將會獲得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，有約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150000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位婦女與女青年將會參與「大目標加速專案」。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96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而針對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，每年需要增加多少百分比呢？這一點不太好估計，因為會在「大目標」實現的過程中改變！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（徵求觀眾的意見；考慮向答對的觀眾贈送貼紙、筆或其他小獎品）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為了在時限之內完成大目標，在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26/27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年度前，我們每年需要增加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25%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觸及的女青年人數，之後每年增加百分比會緩降到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15%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。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表示到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2031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年為止，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能惠及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320000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位女青年！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04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這些數字確實非常驚人，沒有任何單一分會或會員，甚至是單一專區可以獨力完成。我們將與全球的蘭馨會成員攜手合作，各自貢獻一己之力，透過獲得教育機會與經濟賦權，藉此改變婦女與女青年的人生。今天我們就會學習實現此目標的方法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在思考這些訣竅的時候，最重要的事就是保持開放的心態。如果您的分會之前嘗試過某些做法，但是並沒有成功觸及到更多婦女與女青年，不表示再次嘗試也會失敗！積極正面的態度與嘗試新的方法都可以幫助我們度過瓶頸，並成功達成「大目標」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38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如同大家方才看到的數字，我們有力量透過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嘉惠如此眾多女青年。如果貴分會沒有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專案，那我的第一個建議就是這個。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專案可以影響許多女青年，而且與獎學金等其他計畫相比，每位女青年的成本要低得多；過去三年各分會為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計畫提供的平均成本僅為每位女青年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美元。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這些專案是強而有力的工具，能吸引有興趣的新成員、當地企業或其他支持者擔任志工。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3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如果貴分會已著手進行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專案，請考慮如何擴大影響範圍。此計畫可以一年舉辦多次嗎？您是否可以聯絡社群中新的學校或慈善組織，幫助您觸及更多女青年？您能否提供一些獎勵來鼓勵女青年們帶朋友來參加活動，例如提供禮品卡或抽獎券，用以兌換換取她們可能喜歡一些物品？也許您可以讓過去的參與者組成一個策劃委員會，負責策劃下一輪活動，確保該計畫對相同處境的女青年們來說具有相關性、充滿意義與樂趣？您是否確保您的計畫可以提供食物、靠近交通設施，或將在參與者容易前往的地點等（在她們的學校或設施），以此盡可能提高便利性？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與學校長官們聯絡有時候確實很困難，讓人感覺幾乎不可能打開這扇門。但首先從貴分會開始；思考貴分會中是否有人認識與您當地學校或學區有聯繫的人（或認識某人的人！）。如果您能夠聯繫到有興趣但有所保留的行政人員或學校輔導員，請盡力理解他們的想法，並得知您可以做些什麼來緩解這些擔憂。例如：她們是否想要進行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，但是擔心女孩們下課後留在學校，會沒有交通工具回家？貴分會是否能提供公車票，甚至出錢請公車送她們安全回家？不要因既有概念而故步自封！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34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我們現在要來看幾個來自菲律賓專區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SI/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瓜瓜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(Guagua)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的成功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專案。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她們與當地教育部門辦公室合作，幫助分會將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計畫的影響力擴大到瓜瓜地方鄰里之外。一開始只有一間學校中的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50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位女孩，最終成果是在最後一間學校時達到了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400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位參與者。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帶來的影響透過老師們口耳相傳，讓該學區中其他學校相繼舉辦此活動。她們最終透過會議式專案接觸了六所學校，並相信強大且相關的內容正是讓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「夢想它、實現它」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計畫獨特且引人入勝的原因。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接下們我們會談談與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有關的秘訣。首先，請評估貴分會去年頒發了多少獎項，並考慮您是否還可多發一個獎。然後確保您的分會有足夠基金來頒發更多獎項，如有必要，請考慮調用預算中的資金來支持獎項。也可以尋求當地企業或個人贊助獎項。邀請贊助獎項的企業或個人擔任評委，讓他們進一步參與評獎過程。他們的反應可能會讓您大感驚喜，而且能參加評審也會讓他們倍感榮幸！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當您確保有充足資金，可以頒發更多獎項時，就必須確保貴地方鄰里的女性知道這些獎項與如何申請！與服務該獎項目標人群的非營利組織或學校分享申請書或傳單，並確保您在那裡有可以幫您宣傳的個人聯絡人。在這些組織舉辦申請研討會，幫助女性申請並回答任何問題，讓她們感到被支持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最後一個關於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的秘訣是將申請範圍擴大到您所在鄰里以外的地區。您可以與擁有大量申請的專區中分會聯繫，讓他們與您的分會分享申請，以便更多的女性獲得獎項。在美國與加拿大，您可以與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SIA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總部聯繫，獲得額外的申請名額。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SIA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總部每年都會收到數百份來自非各分會當地女性的申請，她都們有為了實現夢想的遠大目標！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讓我們一起來看看一個成功的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例子，這個例子來自於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SI/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克洛維。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她們為當地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35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位女性頒發了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，總獎金為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38000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美元。她們將自己的影響力範圍如此之大歸功於幾個因素。首先該地區有幾所當地社區學院，其中有大量符合資格的女性，這當然有助於招募符合條件的申請人。若貴分會沒有當地社區大學或類似計畫，您可以前往女性聚集的之處招募申請人！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此外該分會過去的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得主之一現在已成為會員，並且仍在大學就讀。她親自與財務援助部門合作來招募申請人。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SI/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克洛維還將分會會員直接派遣到負責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目標人群的學院工作人員中，尋找可能的候選人。會員會一再追蹤學院進度，且在許多學校都召開過研討會。該分會還在學校周圍設有當地媒體、社交媒體與海報，但她們認為真正發揮作用的是她們親力親為，無論是透過電話與電子郵件進行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當然，為了頒發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35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份獎金，貴分會在資金籌募上也必須獲得成功。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SI/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克洛維強調透過個人關係寄送其年度籌款活動的邀請，並且還利用與當地社區大學的聯繫來增加出席率。該分會過去曾接受過</a:t>
            </a:r>
            <a:r>
              <a:rPr lang="zh-TW" sz="1800" i="1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「實現妳的夢想獎」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的獲獎人，在活動中發出真誠的行動號召，鼓勵兩位大額贈助者在拍賣期間慷慨解囊，最終讓活動十分成功。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該分會表示「一場如同『實現妳的夢想獎』這樣的活動如果獲得成功，將可以提高公眾意識、增加會員人數，並成功籌集資金。這些支柱相互作用，相互促進並共同成長。」所以健全的計畫不僅能促進影響，更能全面提升蘭馨會！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先前分享的許多技巧也適用於「大目標加速專案」，我們總是鼓勵分會審視現有專案，看看可以進行哪些改變或增加以符合資格。若貴分會正在考慮開始新的專案，那麼關於「大目標加速專案」的一個小秘訣是選擇能夠惠及大量婦女與女青年的專案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4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例如，如果貴分會可以為兩名低收入女青年購買兩台筆記型電腦來上大學，或者可以為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50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名低收入女青年舉辦面試和工作技能課程，那麼課程的影響範圍就會更大。另一個值得考慮的優秀專案是直接向低收入學校、寄養機構、庇護所、地方型大專院校和您所在地區的其他組織提供月經產品。當您向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SIA 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總部報告時，您可能需要為此類專案預估受益人數，但這是一個可以影響數千人的簡單方式，同時可以幫助這些婦女與女青年留在學校和參加工作。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當然，如果貴分會有一個您喜歡推動的專案但沒能吸引大量受衆，諸如每年提供一個人獎學金，也不必停止！我想鼓勵您跳出框架，思考如何透過該專案影響更多的婦女與女青年。您可以利用今天學到的哪些知識來擴展該專案？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接下來我們會分享日本東部專區成功的「大目標加速專案」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SI/</a:t>
            </a: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新瀉西部與一家寄養兒童之家保持著長期合作關係，為年幼的孩子們提供有趣的活動，例如帶他們去水族館一日遊等。他們想要增加一個符合「大目標」要求的要素。由於這些孩子們通常在高中畢業後就必須離開團體家屋，因此她們在大學期間往往得不到任何支持，而且還要忙於工作來養活自己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該分會決定為曾經住在這個團體家屋的年輕女性提供兩項獎學金，以提供高等教育支持；一項獎學金幫助那些已經入讀大學的女性，另一項獎學金為高中生提供入學費用，支持她們參加大學考試。一名獲獎人表示：「由於我沒有父母的支持，所以這筆獎學金對我來說幫助很大，我即將於明年三月畢業且已經找到工作了。」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這是一個很好的例子，該分會在原有的基礎上增加了符合「大目標」要求的元素。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現在，我希望大家花點時間思考一下，您想向貴分會提出哪些建議，以便在未來觸及更多婦女與女青年。您會專注在哪一項計畫？您會建議哪一種策略？請花點時間思考。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現在請大家轉向旁邊的人，並分享您的想法和觀點。如果您還不確定的話，請尋求協助，一同腦力激盪！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（給觀眾幾分鐘時間完成討論）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有人願意分享自己計劃要做的事情，或是隔壁鄰居建議的事情嗎？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（給觀眾幾分鐘時間分享並讚賞其見解）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6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zh-TW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謝謝大家今天的分享與參與！我希望您從中獲得了啟發，並將一些策略想法帶回貴分會分享。 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1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image" Target="../media/image7.sv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1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17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5.svg"/><Relationship Id="rId5" Type="http://schemas.openxmlformats.org/officeDocument/2006/relationships/image" Target="../media/image1.png"/><Relationship Id="rId10" Type="http://schemas.openxmlformats.org/officeDocument/2006/relationships/image" Target="../media/image14.png"/><Relationship Id="rId4" Type="http://schemas.openxmlformats.org/officeDocument/2006/relationships/image" Target="../media/image7.sv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1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17.sv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jpeg"/><Relationship Id="rId10" Type="http://schemas.openxmlformats.org/officeDocument/2006/relationships/image" Target="../media/image30.png"/><Relationship Id="rId4" Type="http://schemas.openxmlformats.org/officeDocument/2006/relationships/image" Target="../media/image26.sv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3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8.png"/><Relationship Id="rId7" Type="http://schemas.openxmlformats.org/officeDocument/2006/relationships/image" Target="../media/image34.jpe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5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9.svg"/><Relationship Id="rId9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44.svg"/><Relationship Id="rId3" Type="http://schemas.openxmlformats.org/officeDocument/2006/relationships/image" Target="../media/image37.png"/><Relationship Id="rId7" Type="http://schemas.openxmlformats.org/officeDocument/2006/relationships/image" Target="../media/image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11" Type="http://schemas.openxmlformats.org/officeDocument/2006/relationships/image" Target="../media/image42.svg"/><Relationship Id="rId5" Type="http://schemas.openxmlformats.org/officeDocument/2006/relationships/image" Target="../media/image39.png"/><Relationship Id="rId10" Type="http://schemas.openxmlformats.org/officeDocument/2006/relationships/image" Target="../media/image41.png"/><Relationship Id="rId4" Type="http://schemas.openxmlformats.org/officeDocument/2006/relationships/image" Target="../media/image38.sv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5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48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30.png"/><Relationship Id="rId4" Type="http://schemas.openxmlformats.org/officeDocument/2006/relationships/image" Target="../media/image8.svg"/><Relationship Id="rId9" Type="http://schemas.openxmlformats.org/officeDocument/2006/relationships/image" Target="../media/image5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6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57.svg"/><Relationship Id="rId9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59.png"/><Relationship Id="rId5" Type="http://schemas.openxmlformats.org/officeDocument/2006/relationships/image" Target="../media/image18.png"/><Relationship Id="rId10" Type="http://schemas.openxmlformats.org/officeDocument/2006/relationships/image" Target="../media/image58.jpeg"/><Relationship Id="rId4" Type="http://schemas.openxmlformats.org/officeDocument/2006/relationships/image" Target="../media/image17.sv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1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62.png"/><Relationship Id="rId5" Type="http://schemas.openxmlformats.org/officeDocument/2006/relationships/image" Target="../media/image25.png"/><Relationship Id="rId10" Type="http://schemas.openxmlformats.org/officeDocument/2006/relationships/image" Target="../media/image61.png"/><Relationship Id="rId4" Type="http://schemas.openxmlformats.org/officeDocument/2006/relationships/image" Target="../media/image29.svg"/><Relationship Id="rId9" Type="http://schemas.openxmlformats.org/officeDocument/2006/relationships/image" Target="../media/image30.png"/><Relationship Id="rId14" Type="http://schemas.openxmlformats.org/officeDocument/2006/relationships/image" Target="../media/image3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7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4.jpeg"/><Relationship Id="rId10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111915" y="2339130"/>
            <a:ext cx="9553466" cy="5001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000"/>
              </a:lnSpc>
            </a:pPr>
            <a:r>
              <a:rPr lang="zh-TW" altLang="en-US" sz="11149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攜手一同</a:t>
            </a:r>
            <a:r>
              <a:rPr lang="en-US" sz="11149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 </a:t>
            </a:r>
            <a:br>
              <a:rPr lang="en-US" sz="11149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</a:br>
            <a:r>
              <a:rPr lang="zh-TW" altLang="en-US" sz="11149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達成</a:t>
            </a:r>
            <a:br>
              <a:rPr lang="en-US" sz="11149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</a:br>
            <a:r>
              <a:rPr lang="zh-TW" altLang="en-US" sz="11149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大目標</a:t>
            </a:r>
            <a:endParaRPr lang="en-US" sz="11149" dirty="0">
              <a:solidFill>
                <a:srgbClr val="253572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23771" y="8034937"/>
            <a:ext cx="7998404" cy="628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37"/>
              </a:lnSpc>
            </a:pPr>
            <a:r>
              <a:rPr lang="zh-TW" altLang="en-US" sz="4114" spc="41" dirty="0">
                <a:solidFill>
                  <a:srgbClr val="253572"/>
                </a:solidFill>
                <a:latin typeface="Noto Sans CJK TC Medium" panose="020B0600000000000000" pitchFamily="34" charset="-120"/>
                <a:ea typeface="Noto Sans CJK TC Medium" panose="020B0600000000000000" pitchFamily="34" charset="-120"/>
              </a:rPr>
              <a:t>最佳慣例</a:t>
            </a:r>
            <a:endParaRPr lang="en-US" sz="4114" spc="41" dirty="0">
              <a:solidFill>
                <a:srgbClr val="253572"/>
              </a:solidFill>
              <a:latin typeface="Noto Sans CJK TC Medium" panose="020B0600000000000000" pitchFamily="34" charset="-120"/>
              <a:ea typeface="Noto Sans CJK TC Medium" panose="020B0600000000000000" pitchFamily="34" charset="-12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23771" y="8862439"/>
            <a:ext cx="6899312" cy="271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zh-TW" altLang="en-US" sz="1800" spc="179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演講者姓名、演講者職稱</a:t>
            </a:r>
            <a:endParaRPr lang="en-US" sz="1800" spc="179" dirty="0">
              <a:solidFill>
                <a:srgbClr val="E685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group of women in graduation gowns and caps raising up diplomas  Description automatically generated">
            <a:extLst>
              <a:ext uri="{FF2B5EF4-FFF2-40B4-BE49-F238E27FC236}">
                <a16:creationId xmlns:a16="http://schemas.microsoft.com/office/drawing/2014/main" id="{F31581D7-4D06-B6FF-D0C1-9C316C3E354B}"/>
              </a:ext>
            </a:extLst>
          </p:cNvPr>
          <p:cNvSpPr/>
          <p:nvPr/>
        </p:nvSpPr>
        <p:spPr>
          <a:xfrm>
            <a:off x="5588000" y="-1552828"/>
            <a:ext cx="14057862" cy="8601459"/>
          </a:xfrm>
          <a:custGeom>
            <a:avLst/>
            <a:gdLst/>
            <a:ahLst/>
            <a:cxnLst/>
            <a:rect l="l" t="t" r="r" b="b"/>
            <a:pathLst>
              <a:path w="14057862" h="8601459">
                <a:moveTo>
                  <a:pt x="0" y="0"/>
                </a:moveTo>
                <a:lnTo>
                  <a:pt x="14057862" y="0"/>
                </a:lnTo>
                <a:lnTo>
                  <a:pt x="14057862" y="8601459"/>
                </a:lnTo>
                <a:lnTo>
                  <a:pt x="0" y="86014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</a:blip>
            <a:stretch>
              <a:fillRect l="-9575" t="-15537" r="-20514" b="-405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5113565"/>
            <a:ext cx="6010729" cy="2590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500"/>
              </a:lnSpc>
              <a:spcAft>
                <a:spcPts val="1200"/>
              </a:spcAft>
            </a:pPr>
            <a:r>
              <a:rPr lang="zh-TW" altLang="en-US" sz="7200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什麼是</a:t>
            </a:r>
            <a:endParaRPr lang="en-US" sz="7200" dirty="0">
              <a:solidFill>
                <a:srgbClr val="253572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</a:endParaRPr>
          </a:p>
          <a:p>
            <a:pPr marL="0" lvl="0" indent="0" algn="l">
              <a:lnSpc>
                <a:spcPts val="9500"/>
              </a:lnSpc>
            </a:pPr>
            <a:r>
              <a:rPr lang="zh-TW" altLang="en-US" sz="96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大目標？</a:t>
            </a:r>
            <a:endParaRPr lang="en-US" sz="96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6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73752F-AC42-6F18-AD0A-852DC5D99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group of women in graduation gowns and caps raising up diplomas  Description automatically generated">
            <a:extLst>
              <a:ext uri="{FF2B5EF4-FFF2-40B4-BE49-F238E27FC236}">
                <a16:creationId xmlns:a16="http://schemas.microsoft.com/office/drawing/2014/main" id="{187CC5F3-11E6-71F8-4407-CA9E1A9A96A5}"/>
              </a:ext>
            </a:extLst>
          </p:cNvPr>
          <p:cNvSpPr/>
          <p:nvPr/>
        </p:nvSpPr>
        <p:spPr>
          <a:xfrm>
            <a:off x="5588000" y="-1552828"/>
            <a:ext cx="14057862" cy="8601459"/>
          </a:xfrm>
          <a:custGeom>
            <a:avLst/>
            <a:gdLst/>
            <a:ahLst/>
            <a:cxnLst/>
            <a:rect l="l" t="t" r="r" b="b"/>
            <a:pathLst>
              <a:path w="14057862" h="8601459">
                <a:moveTo>
                  <a:pt x="0" y="0"/>
                </a:moveTo>
                <a:lnTo>
                  <a:pt x="14057862" y="0"/>
                </a:lnTo>
                <a:lnTo>
                  <a:pt x="14057862" y="8601459"/>
                </a:lnTo>
                <a:lnTo>
                  <a:pt x="0" y="86014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550"/>
            </a:blip>
            <a:stretch>
              <a:fillRect l="-9575" t="-15537" r="-20514" b="-405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2E8F9E4-DD28-A69D-FD2A-B5E8BFD661D5}"/>
              </a:ext>
            </a:extLst>
          </p:cNvPr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16AF20-07A0-B8DA-1997-0C1A90087A53}"/>
                </a:ext>
              </a:extLst>
            </p:cNvPr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923941E-3263-845E-61C4-526537552F92}"/>
                </a:ext>
              </a:extLst>
            </p:cNvPr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384FDB40-172A-06EB-6B8B-35873A676526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F2838F06-840A-CA9C-4820-1A55AE9F1E43}"/>
              </a:ext>
            </a:extLst>
          </p:cNvPr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55AB131-1544-4E4B-6A6D-ECF238E0CC8B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B6E350A-9D98-44C7-9465-CF195613FD7F}"/>
              </a:ext>
            </a:extLst>
          </p:cNvPr>
          <p:cNvSpPr txBox="1"/>
          <p:nvPr/>
        </p:nvSpPr>
        <p:spPr>
          <a:xfrm>
            <a:off x="9144000" y="3225306"/>
            <a:ext cx="8356866" cy="7552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altLang="zh-TW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2023/2024 </a:t>
            </a: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分會年度結束時：</a:t>
            </a:r>
            <a:endParaRPr lang="en-US" sz="4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0F5883E3-BA28-2525-7BBA-FDBB89371EC9}"/>
              </a:ext>
            </a:extLst>
          </p:cNvPr>
          <p:cNvSpPr txBox="1"/>
          <p:nvPr/>
        </p:nvSpPr>
        <p:spPr>
          <a:xfrm>
            <a:off x="9532388" y="4375004"/>
            <a:ext cx="8665029" cy="2361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58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18.6% </a:t>
            </a:r>
            <a:r>
              <a:rPr lang="zh-TW" alt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達成率！</a:t>
            </a:r>
            <a:endParaRPr lang="en-US" sz="4000" dirty="0">
              <a:solidFill>
                <a:schemeClr val="bg1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marL="2333625" indent="-2333625" algn="l">
              <a:lnSpc>
                <a:spcPts val="6300"/>
              </a:lnSpc>
            </a:pPr>
            <a:r>
              <a:rPr lang="en-US" sz="58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93,085</a:t>
            </a:r>
            <a:r>
              <a:rPr lang="zh-TW" altLang="en-US" sz="42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位</a:t>
            </a:r>
            <a:r>
              <a:rPr lang="zh-TW" altLang="en-US" sz="40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婦女與女青年受到影響</a:t>
            </a:r>
            <a:r>
              <a:rPr 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	</a:t>
            </a:r>
            <a:br>
              <a:rPr 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　（自 </a:t>
            </a:r>
            <a:r>
              <a:rPr lang="en-US" altLang="zh-TW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2021 </a:t>
            </a:r>
            <a:r>
              <a:rPr lang="zh-TW" alt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年起）</a:t>
            </a:r>
            <a:endParaRPr lang="en-US" sz="4000" dirty="0">
              <a:solidFill>
                <a:schemeClr val="bg1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44852B-7FED-EC27-D57E-47F3B6BA1C2D}"/>
              </a:ext>
            </a:extLst>
          </p:cNvPr>
          <p:cNvSpPr txBox="1"/>
          <p:nvPr/>
        </p:nvSpPr>
        <p:spPr>
          <a:xfrm>
            <a:off x="9690822" y="8257912"/>
            <a:ext cx="8444155" cy="1546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zh-TW" alt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還需要觸及 </a:t>
            </a:r>
            <a:r>
              <a:rPr lang="en-US" sz="58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406,915</a:t>
            </a:r>
            <a:r>
              <a:rPr lang="zh-TW" altLang="en-US" sz="42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位</a:t>
            </a:r>
            <a:r>
              <a:rPr lang="en-US" sz="42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</a:t>
            </a:r>
            <a:br>
              <a:rPr lang="en-US" sz="42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4000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婦女與女青年</a:t>
            </a:r>
            <a:endParaRPr lang="en-US" sz="4000" dirty="0">
              <a:solidFill>
                <a:schemeClr val="bg1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3F6F3FC-FF83-9C04-E29A-DC9F430EC3E4}"/>
              </a:ext>
            </a:extLst>
          </p:cNvPr>
          <p:cNvCxnSpPr>
            <a:cxnSpLocks/>
          </p:cNvCxnSpPr>
          <p:nvPr/>
        </p:nvCxnSpPr>
        <p:spPr>
          <a:xfrm>
            <a:off x="9144000" y="4171155"/>
            <a:ext cx="6261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B49B591-E9A2-DE22-7977-8D92A2B81D40}"/>
              </a:ext>
            </a:extLst>
          </p:cNvPr>
          <p:cNvSpPr txBox="1"/>
          <p:nvPr/>
        </p:nvSpPr>
        <p:spPr>
          <a:xfrm>
            <a:off x="9144000" y="7468421"/>
            <a:ext cx="7921076" cy="48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1"/>
              </a:lnSpc>
            </a:pP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為了達成「大目標」： </a:t>
            </a:r>
            <a:r>
              <a:rPr lang="en-US" sz="2474" dirty="0">
                <a:solidFill>
                  <a:schemeClr val="bg1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2821C8-F59E-053C-2098-8BF3A42DA9FC}"/>
              </a:ext>
            </a:extLst>
          </p:cNvPr>
          <p:cNvCxnSpPr>
            <a:cxnSpLocks/>
          </p:cNvCxnSpPr>
          <p:nvPr/>
        </p:nvCxnSpPr>
        <p:spPr>
          <a:xfrm>
            <a:off x="9243344" y="8094008"/>
            <a:ext cx="6261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9">
            <a:extLst>
              <a:ext uri="{FF2B5EF4-FFF2-40B4-BE49-F238E27FC236}">
                <a16:creationId xmlns:a16="http://schemas.microsoft.com/office/drawing/2014/main" id="{497F7E5A-0D51-21A9-B732-76D6D46C1186}"/>
              </a:ext>
            </a:extLst>
          </p:cNvPr>
          <p:cNvSpPr txBox="1"/>
          <p:nvPr/>
        </p:nvSpPr>
        <p:spPr>
          <a:xfrm>
            <a:off x="1028700" y="5252377"/>
            <a:ext cx="6624330" cy="2590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500"/>
              </a:lnSpc>
              <a:spcAft>
                <a:spcPts val="1200"/>
              </a:spcAft>
            </a:pPr>
            <a:r>
              <a:rPr lang="zh-TW" altLang="en-US" sz="7200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達成</a:t>
            </a:r>
            <a:endParaRPr lang="en-US" sz="7200" dirty="0">
              <a:solidFill>
                <a:srgbClr val="253572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</a:endParaRPr>
          </a:p>
          <a:p>
            <a:pPr marL="0" lvl="0" indent="0" algn="l">
              <a:lnSpc>
                <a:spcPts val="9500"/>
              </a:lnSpc>
            </a:pPr>
            <a:r>
              <a:rPr lang="zh-TW" altLang="en-US" sz="96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大目標</a:t>
            </a:r>
            <a:endParaRPr lang="en-US" sz="96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765435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33660"/>
            <a:ext cx="18288000" cy="4819293"/>
          </a:xfrm>
          <a:custGeom>
            <a:avLst/>
            <a:gdLst/>
            <a:ahLst/>
            <a:cxnLst/>
            <a:rect l="l" t="t" r="r" b="b"/>
            <a:pathLst>
              <a:path w="18288000" h="4819293">
                <a:moveTo>
                  <a:pt x="0" y="0"/>
                </a:moveTo>
                <a:lnTo>
                  <a:pt x="18288000" y="0"/>
                </a:lnTo>
                <a:lnTo>
                  <a:pt x="18288000" y="4819293"/>
                </a:lnTo>
                <a:lnTo>
                  <a:pt x="0" y="48192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897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455703" y="9799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5738227" y="6564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446208" y="5744285"/>
            <a:ext cx="17664219" cy="3334121"/>
          </a:xfrm>
          <a:custGeom>
            <a:avLst/>
            <a:gdLst/>
            <a:ahLst/>
            <a:cxnLst/>
            <a:rect l="l" t="t" r="r" b="b"/>
            <a:pathLst>
              <a:path w="17664219" h="3334121">
                <a:moveTo>
                  <a:pt x="0" y="0"/>
                </a:moveTo>
                <a:lnTo>
                  <a:pt x="17664219" y="0"/>
                </a:lnTo>
                <a:lnTo>
                  <a:pt x="17664219" y="3334121"/>
                </a:lnTo>
                <a:lnTo>
                  <a:pt x="0" y="33341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12812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573766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508123" y="4790365"/>
            <a:ext cx="4902543" cy="330278"/>
          </a:xfrm>
          <a:custGeom>
            <a:avLst/>
            <a:gdLst/>
            <a:ahLst/>
            <a:cxnLst/>
            <a:rect l="l" t="t" r="r" b="b"/>
            <a:pathLst>
              <a:path w="4902543" h="330278">
                <a:moveTo>
                  <a:pt x="0" y="0"/>
                </a:moveTo>
                <a:lnTo>
                  <a:pt x="4902543" y="0"/>
                </a:lnTo>
                <a:lnTo>
                  <a:pt x="490254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283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6036551" y="3667511"/>
            <a:ext cx="2454867" cy="1475989"/>
          </a:xfrm>
          <a:custGeom>
            <a:avLst/>
            <a:gdLst/>
            <a:ahLst/>
            <a:cxnLst/>
            <a:rect l="l" t="t" r="r" b="b"/>
            <a:pathLst>
              <a:path w="2454867" h="1475989">
                <a:moveTo>
                  <a:pt x="0" y="0"/>
                </a:moveTo>
                <a:lnTo>
                  <a:pt x="2454868" y="0"/>
                </a:lnTo>
                <a:lnTo>
                  <a:pt x="2454868" y="1475989"/>
                </a:lnTo>
                <a:lnTo>
                  <a:pt x="0" y="14759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20705" y="5233903"/>
            <a:ext cx="82134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77687" y="5233903"/>
            <a:ext cx="80403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27733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01328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63682" y="5251366"/>
            <a:ext cx="82595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2052" y="1516562"/>
            <a:ext cx="1421635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zh-TW" altLang="en-US" sz="66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我們每年需要增加多少百分比？</a:t>
            </a:r>
            <a:endParaRPr lang="en-US" sz="6600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7555" y="3022021"/>
            <a:ext cx="14470672" cy="540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zh-TW" altLang="en-US" sz="4400" i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Italics"/>
                <a:sym typeface="Arimo Italics"/>
              </a:rPr>
              <a:t>實現妳的夢想獎 </a:t>
            </a:r>
            <a:r>
              <a:rPr lang="zh-TW" altLang="en-US" sz="44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與大目標加速專案標的</a:t>
            </a:r>
            <a:endParaRPr lang="en-US" sz="44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015444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19556" y="5233903"/>
            <a:ext cx="89801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003374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2027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24499" y="5233903"/>
            <a:ext cx="87405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2028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866320" y="5233903"/>
            <a:ext cx="82432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2029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376441" y="5233903"/>
            <a:ext cx="74177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2030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893097" y="5233903"/>
            <a:ext cx="74177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2031</a:t>
            </a: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FB55C540-AA8D-AC29-6B1A-C8DB08CE6FBF}"/>
              </a:ext>
            </a:extLst>
          </p:cNvPr>
          <p:cNvSpPr txBox="1"/>
          <p:nvPr/>
        </p:nvSpPr>
        <p:spPr>
          <a:xfrm>
            <a:off x="-233380" y="2633568"/>
            <a:ext cx="18724798" cy="784558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819476"/>
            <a:ext cx="18288000" cy="3601781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488532" y="5393032"/>
            <a:ext cx="5073204" cy="2334341"/>
            <a:chOff x="0" y="0"/>
            <a:chExt cx="6764272" cy="31124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64274" cy="3112476"/>
            </a:xfrm>
            <a:custGeom>
              <a:avLst/>
              <a:gdLst/>
              <a:ahLst/>
              <a:cxnLst/>
              <a:rect l="l" t="t" r="r" b="b"/>
              <a:pathLst>
                <a:path w="6764274" h="3112476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90372"/>
                    <a:pt x="6764274" y="202082"/>
                  </a:cubicBezTo>
                  <a:lnTo>
                    <a:pt x="6764274" y="2910427"/>
                  </a:lnTo>
                  <a:cubicBezTo>
                    <a:pt x="6764274" y="3021823"/>
                    <a:pt x="6695059" y="3112476"/>
                    <a:pt x="6609715" y="3112476"/>
                  </a:cubicBezTo>
                  <a:lnTo>
                    <a:pt x="154559" y="3112476"/>
                  </a:lnTo>
                  <a:cubicBezTo>
                    <a:pt x="69215" y="3112476"/>
                    <a:pt x="0" y="3022137"/>
                    <a:pt x="0" y="2910427"/>
                  </a:cubicBezTo>
                  <a:lnTo>
                    <a:pt x="0" y="202082"/>
                  </a:lnTo>
                  <a:cubicBezTo>
                    <a:pt x="0" y="90372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48159" y="5393032"/>
            <a:ext cx="5073204" cy="2334341"/>
            <a:chOff x="0" y="0"/>
            <a:chExt cx="6764272" cy="31124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74" cy="3112475"/>
            </a:xfrm>
            <a:custGeom>
              <a:avLst/>
              <a:gdLst/>
              <a:ahLst/>
              <a:cxnLst/>
              <a:rect l="l" t="t" r="r" b="b"/>
              <a:pathLst>
                <a:path w="6764274" h="3112475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90372"/>
                    <a:pt x="6764274" y="202082"/>
                  </a:cubicBezTo>
                  <a:lnTo>
                    <a:pt x="6764274" y="2910424"/>
                  </a:lnTo>
                  <a:cubicBezTo>
                    <a:pt x="6764274" y="3021820"/>
                    <a:pt x="6695059" y="3112475"/>
                    <a:pt x="6609715" y="3112475"/>
                  </a:cubicBezTo>
                  <a:lnTo>
                    <a:pt x="154559" y="3112475"/>
                  </a:lnTo>
                  <a:cubicBezTo>
                    <a:pt x="69215" y="3112475"/>
                    <a:pt x="0" y="3022134"/>
                    <a:pt x="0" y="2910424"/>
                  </a:cubicBezTo>
                  <a:lnTo>
                    <a:pt x="0" y="202082"/>
                  </a:lnTo>
                  <a:cubicBezTo>
                    <a:pt x="0" y="90372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2866635" y="5707712"/>
            <a:ext cx="1807809" cy="1771653"/>
          </a:xfrm>
          <a:custGeom>
            <a:avLst/>
            <a:gdLst/>
            <a:ahLst/>
            <a:cxnLst/>
            <a:rect l="l" t="t" r="r" b="b"/>
            <a:pathLst>
              <a:path w="1807809" h="1771653">
                <a:moveTo>
                  <a:pt x="0" y="0"/>
                </a:moveTo>
                <a:lnTo>
                  <a:pt x="1807809" y="0"/>
                </a:lnTo>
                <a:lnTo>
                  <a:pt x="1807809" y="1771653"/>
                </a:lnTo>
                <a:lnTo>
                  <a:pt x="0" y="17716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866635" y="3597538"/>
            <a:ext cx="4043276" cy="157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zh-TW" altLang="en-US" sz="4800" i="1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Italics"/>
                <a:sym typeface="Arimo Italics"/>
              </a:rPr>
              <a:t>實現妳的</a:t>
            </a:r>
            <a:br>
              <a:rPr lang="en-US" altLang="zh-TW" sz="4800" i="1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Italics"/>
                <a:sym typeface="Arimo Italics"/>
              </a:rPr>
            </a:br>
            <a:r>
              <a:rPr lang="zh-TW" altLang="en-US" sz="4800" i="1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Italics"/>
                <a:sym typeface="Arimo Italics"/>
              </a:rPr>
              <a:t>夢想獎</a:t>
            </a:r>
            <a:endParaRPr lang="en-US" sz="4800" i="1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Italics"/>
              <a:sym typeface="Arimo Italic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17259" y="3593967"/>
            <a:ext cx="5684658" cy="1573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zh-TW" altLang="en-US" sz="48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大目標 </a:t>
            </a:r>
          </a:p>
          <a:p>
            <a:pPr algn="ctr">
              <a:lnSpc>
                <a:spcPts val="6300"/>
              </a:lnSpc>
            </a:pPr>
            <a:r>
              <a:rPr lang="zh-TW" altLang="en-US" sz="48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加速專案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00987" y="618751"/>
            <a:ext cx="12753756" cy="2517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99"/>
              </a:lnSpc>
            </a:pPr>
            <a:r>
              <a:rPr lang="zh-TW" altLang="en-US" sz="66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為了達成「大目標」的</a:t>
            </a:r>
            <a:r>
              <a:rPr lang="en-US" sz="66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 </a:t>
            </a:r>
          </a:p>
          <a:p>
            <a:pPr algn="ctr">
              <a:lnSpc>
                <a:spcPts val="13200"/>
              </a:lnSpc>
            </a:pPr>
            <a:r>
              <a:rPr lang="zh-TW" altLang="en-US" sz="88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年度增加百分比</a:t>
            </a:r>
            <a:endParaRPr lang="en-US" sz="88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0746915" y="5635924"/>
            <a:ext cx="1807809" cy="1771653"/>
          </a:xfrm>
          <a:custGeom>
            <a:avLst/>
            <a:gdLst/>
            <a:ahLst/>
            <a:cxnLst/>
            <a:rect l="l" t="t" r="r" b="b"/>
            <a:pathLst>
              <a:path w="1807809" h="1771653">
                <a:moveTo>
                  <a:pt x="0" y="0"/>
                </a:moveTo>
                <a:lnTo>
                  <a:pt x="1807809" y="0"/>
                </a:lnTo>
                <a:lnTo>
                  <a:pt x="1807809" y="1771653"/>
                </a:lnTo>
                <a:lnTo>
                  <a:pt x="0" y="17716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2554723" y="5707712"/>
            <a:ext cx="2866641" cy="1562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</a:pPr>
            <a:r>
              <a:rPr lang="en-US" sz="9399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10%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72403" y="8041255"/>
            <a:ext cx="6905462" cy="56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8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30,000</a:t>
            </a:r>
            <a:r>
              <a:rPr lang="zh-TW" altLang="en-US" sz="42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位獲獎人</a:t>
            </a:r>
            <a:endParaRPr lang="en-US" sz="42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506857" y="8001422"/>
            <a:ext cx="6905462" cy="57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8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150,000</a:t>
            </a:r>
            <a:r>
              <a:rPr lang="zh-TW" altLang="en-US" sz="42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位參與者</a:t>
            </a:r>
            <a:endParaRPr lang="en-US" sz="42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D8C7E2F-2792-90A0-1BC1-E79948BA293A}"/>
              </a:ext>
            </a:extLst>
          </p:cNvPr>
          <p:cNvSpPr txBox="1"/>
          <p:nvPr/>
        </p:nvSpPr>
        <p:spPr>
          <a:xfrm>
            <a:off x="4634334" y="5779194"/>
            <a:ext cx="2866641" cy="1562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</a:pPr>
            <a:r>
              <a:rPr lang="en-US" sz="9399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10%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33660"/>
            <a:ext cx="18288000" cy="4819293"/>
          </a:xfrm>
          <a:custGeom>
            <a:avLst/>
            <a:gdLst/>
            <a:ahLst/>
            <a:cxnLst/>
            <a:rect l="l" t="t" r="r" b="b"/>
            <a:pathLst>
              <a:path w="18288000" h="4819293">
                <a:moveTo>
                  <a:pt x="0" y="0"/>
                </a:moveTo>
                <a:lnTo>
                  <a:pt x="18288000" y="0"/>
                </a:lnTo>
                <a:lnTo>
                  <a:pt x="18288000" y="4819293"/>
                </a:lnTo>
                <a:lnTo>
                  <a:pt x="0" y="48192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897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455703" y="9799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5738227" y="6564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612812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573766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508123" y="4790365"/>
            <a:ext cx="4902543" cy="330278"/>
          </a:xfrm>
          <a:custGeom>
            <a:avLst/>
            <a:gdLst/>
            <a:ahLst/>
            <a:cxnLst/>
            <a:rect l="l" t="t" r="r" b="b"/>
            <a:pathLst>
              <a:path w="4902543" h="330278">
                <a:moveTo>
                  <a:pt x="0" y="0"/>
                </a:moveTo>
                <a:lnTo>
                  <a:pt x="4902543" y="0"/>
                </a:lnTo>
                <a:lnTo>
                  <a:pt x="490254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283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036551" y="3667511"/>
            <a:ext cx="2454867" cy="1475989"/>
          </a:xfrm>
          <a:custGeom>
            <a:avLst/>
            <a:gdLst/>
            <a:ahLst/>
            <a:cxnLst/>
            <a:rect l="l" t="t" r="r" b="b"/>
            <a:pathLst>
              <a:path w="2454867" h="1475989">
                <a:moveTo>
                  <a:pt x="0" y="0"/>
                </a:moveTo>
                <a:lnTo>
                  <a:pt x="2454868" y="0"/>
                </a:lnTo>
                <a:lnTo>
                  <a:pt x="2454868" y="1475989"/>
                </a:lnTo>
                <a:lnTo>
                  <a:pt x="0" y="14759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0" y="5270416"/>
            <a:ext cx="18288000" cy="5001328"/>
            <a:chOff x="0" y="0"/>
            <a:chExt cx="2972108" cy="812800"/>
          </a:xfrm>
        </p:grpSpPr>
        <p:sp>
          <p:nvSpPr>
            <p:cNvPr id="11" name="Freeform 11"/>
            <p:cNvSpPr/>
            <p:nvPr/>
          </p:nvSpPr>
          <p:spPr>
            <a:xfrm flipH="1">
              <a:off x="0" y="0"/>
              <a:ext cx="2972108" cy="812800"/>
            </a:xfrm>
            <a:custGeom>
              <a:avLst/>
              <a:gdLst/>
              <a:ahLst/>
              <a:cxnLst/>
              <a:rect l="l" t="t" r="r" b="b"/>
              <a:pathLst>
                <a:path w="2972108" h="812800">
                  <a:moveTo>
                    <a:pt x="2972108" y="0"/>
                  </a:moveTo>
                  <a:lnTo>
                    <a:pt x="0" y="0"/>
                  </a:lnTo>
                  <a:lnTo>
                    <a:pt x="0" y="812800"/>
                  </a:lnTo>
                  <a:lnTo>
                    <a:pt x="2972108" y="812800"/>
                  </a:lnTo>
                  <a:close/>
                </a:path>
              </a:pathLst>
            </a:custGeom>
            <a:blipFill>
              <a:blip r:embed="rId12">
                <a:alphaModFix amt="47000"/>
              </a:blip>
              <a:stretch>
                <a:fillRect t="-80900" b="-627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001328" y="5233903"/>
            <a:ext cx="756412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63682" y="5251366"/>
            <a:ext cx="825957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2052" y="1521043"/>
            <a:ext cx="1421635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zh-TW" altLang="en-US" sz="66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我們每年需要增加多少百分比？</a:t>
            </a:r>
            <a:endParaRPr lang="en-US" sz="66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67555" y="3026502"/>
            <a:ext cx="12699783" cy="54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79"/>
              </a:lnSpc>
            </a:pPr>
            <a:r>
              <a:rPr lang="zh-TW" altLang="en-US" sz="4400" i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Italics"/>
                <a:sym typeface="Arimo Italics"/>
              </a:rPr>
              <a:t>夢想它、實現它 </a:t>
            </a:r>
            <a:r>
              <a:rPr lang="zh-TW" altLang="en-US" sz="44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標的</a:t>
            </a:r>
            <a:endParaRPr lang="en-US" sz="44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015444" y="5233903"/>
            <a:ext cx="756412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19556" y="5233903"/>
            <a:ext cx="898018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03374" y="5233903"/>
            <a:ext cx="756412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24499" y="5233903"/>
            <a:ext cx="874053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66320" y="5233903"/>
            <a:ext cx="824321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2029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76441" y="5233903"/>
            <a:ext cx="741776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893097" y="5233903"/>
            <a:ext cx="741776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2031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20705" y="5233903"/>
            <a:ext cx="821347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77687" y="5233903"/>
            <a:ext cx="804037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27733" y="5233903"/>
            <a:ext cx="756412" cy="3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altLang="zh-TW" sz="1399" spc="140" dirty="0">
                <a:solidFill>
                  <a:srgbClr val="253572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2025 </a:t>
            </a:r>
            <a:r>
              <a:rPr lang="zh-TW" altLang="en-US" sz="1399" spc="140" dirty="0">
                <a:solidFill>
                  <a:srgbClr val="253572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年 </a:t>
            </a:r>
            <a:r>
              <a:rPr lang="en-US" sz="1399" spc="140" dirty="0">
                <a:solidFill>
                  <a:srgbClr val="253572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SIA </a:t>
            </a:r>
            <a:r>
              <a:rPr lang="zh-TW" altLang="en-US" sz="1399" spc="140" dirty="0">
                <a:solidFill>
                  <a:srgbClr val="253572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專區會議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654321"/>
            <a:ext cx="18489478" cy="4792334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346682" y="5228067"/>
            <a:ext cx="5073204" cy="2354510"/>
            <a:chOff x="0" y="0"/>
            <a:chExt cx="6764272" cy="27308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64274" cy="2730852"/>
            </a:xfrm>
            <a:custGeom>
              <a:avLst/>
              <a:gdLst/>
              <a:ahLst/>
              <a:cxnLst/>
              <a:rect l="l" t="t" r="r" b="b"/>
              <a:pathLst>
                <a:path w="6764274" h="2730852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79292"/>
                    <a:pt x="6764274" y="177305"/>
                  </a:cubicBezTo>
                  <a:lnTo>
                    <a:pt x="6764274" y="2553573"/>
                  </a:lnTo>
                  <a:cubicBezTo>
                    <a:pt x="6764274" y="2651311"/>
                    <a:pt x="6695059" y="2730852"/>
                    <a:pt x="6609715" y="2730852"/>
                  </a:cubicBezTo>
                  <a:lnTo>
                    <a:pt x="154559" y="2730852"/>
                  </a:lnTo>
                  <a:cubicBezTo>
                    <a:pt x="69215" y="2730852"/>
                    <a:pt x="0" y="2651586"/>
                    <a:pt x="0" y="2553573"/>
                  </a:cubicBezTo>
                  <a:lnTo>
                    <a:pt x="0" y="177305"/>
                  </a:lnTo>
                  <a:cubicBezTo>
                    <a:pt x="0" y="79292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63779" y="5229827"/>
            <a:ext cx="5073204" cy="2352750"/>
            <a:chOff x="0" y="0"/>
            <a:chExt cx="6764272" cy="27308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74" cy="2730850"/>
            </a:xfrm>
            <a:custGeom>
              <a:avLst/>
              <a:gdLst/>
              <a:ahLst/>
              <a:cxnLst/>
              <a:rect l="l" t="t" r="r" b="b"/>
              <a:pathLst>
                <a:path w="6764274" h="2730850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79291"/>
                    <a:pt x="6764274" y="177305"/>
                  </a:cubicBezTo>
                  <a:lnTo>
                    <a:pt x="6764274" y="2553570"/>
                  </a:lnTo>
                  <a:cubicBezTo>
                    <a:pt x="6764274" y="2651308"/>
                    <a:pt x="6695059" y="2730850"/>
                    <a:pt x="6609715" y="2730850"/>
                  </a:cubicBezTo>
                  <a:lnTo>
                    <a:pt x="154559" y="2730850"/>
                  </a:lnTo>
                  <a:cubicBezTo>
                    <a:pt x="69215" y="2730850"/>
                    <a:pt x="0" y="2651583"/>
                    <a:pt x="0" y="2553570"/>
                  </a:cubicBezTo>
                  <a:lnTo>
                    <a:pt x="0" y="177305"/>
                  </a:lnTo>
                  <a:cubicBezTo>
                    <a:pt x="0" y="79291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89728" y="5588027"/>
            <a:ext cx="1664989" cy="1631689"/>
          </a:xfrm>
          <a:custGeom>
            <a:avLst/>
            <a:gdLst/>
            <a:ahLst/>
            <a:cxnLst/>
            <a:rect l="l" t="t" r="r" b="b"/>
            <a:pathLst>
              <a:path w="1664989" h="1631689">
                <a:moveTo>
                  <a:pt x="0" y="0"/>
                </a:moveTo>
                <a:lnTo>
                  <a:pt x="1664989" y="0"/>
                </a:lnTo>
                <a:lnTo>
                  <a:pt x="1664989" y="1631689"/>
                </a:lnTo>
                <a:lnTo>
                  <a:pt x="0" y="16316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581651" y="5453321"/>
            <a:ext cx="2547627" cy="1618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</a:pPr>
            <a:r>
              <a:rPr lang="en-US" sz="9399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25%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32930" y="5382065"/>
            <a:ext cx="2722224" cy="1618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59"/>
              </a:lnSpc>
            </a:pPr>
            <a:r>
              <a:rPr lang="en-US" sz="9399" dirty="0">
                <a:solidFill>
                  <a:srgbClr val="FFFFFF"/>
                </a:solidFill>
                <a:latin typeface="Effra 1"/>
                <a:ea typeface="Effra 1"/>
                <a:cs typeface="Effra 1"/>
                <a:sym typeface="Effra 1"/>
              </a:rPr>
              <a:t>15%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00083" y="8036612"/>
            <a:ext cx="12487834" cy="748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zh-TW" altLang="en-US" sz="66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到 </a:t>
            </a:r>
            <a:r>
              <a:rPr lang="en-US" altLang="zh-TW" sz="66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2031 </a:t>
            </a:r>
            <a:r>
              <a:rPr lang="zh-TW" altLang="en-US" sz="66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年前 </a:t>
            </a:r>
            <a:r>
              <a:rPr lang="en-US" altLang="zh-TW" sz="66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320,000 </a:t>
            </a:r>
            <a:r>
              <a:rPr lang="zh-TW" altLang="en-US" sz="66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位女孩！</a:t>
            </a:r>
            <a:endParaRPr lang="en-US" sz="66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377719" y="3628213"/>
            <a:ext cx="5445325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zh-TW" altLang="en-US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  <a:t>到 </a:t>
            </a:r>
            <a:r>
              <a:rPr lang="en-US" altLang="zh-TW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  <a:t>2031 </a:t>
            </a:r>
            <a:r>
              <a:rPr lang="zh-TW" altLang="en-US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  <a:t>年</a:t>
            </a:r>
            <a:br>
              <a:rPr lang="en-US" altLang="zh-TW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</a:br>
            <a:r>
              <a:rPr lang="zh-TW" altLang="en-US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  <a:t>為止每年</a:t>
            </a:r>
            <a:endParaRPr lang="en-US" sz="4800" dirty="0">
              <a:solidFill>
                <a:srgbClr val="FFFFFF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Effra 3"/>
              <a:sym typeface="Effra 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604964" y="3646755"/>
            <a:ext cx="4814924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zh-TW" altLang="en-US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  <a:t>到 </a:t>
            </a:r>
            <a:r>
              <a:rPr lang="en-US" altLang="zh-TW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  <a:t>2026/2027 </a:t>
            </a:r>
            <a:r>
              <a:rPr lang="zh-TW" altLang="en-US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Effra 3"/>
                <a:sym typeface="Effra 3"/>
              </a:rPr>
              <a:t>年為止每年</a:t>
            </a:r>
            <a:endParaRPr lang="en-US" sz="4800" dirty="0">
              <a:solidFill>
                <a:srgbClr val="FFFFFF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Effra 3"/>
              <a:sym typeface="Effra 3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2016736" y="5538058"/>
            <a:ext cx="1664989" cy="1631689"/>
          </a:xfrm>
          <a:custGeom>
            <a:avLst/>
            <a:gdLst/>
            <a:ahLst/>
            <a:cxnLst/>
            <a:rect l="l" t="t" r="r" b="b"/>
            <a:pathLst>
              <a:path w="1664989" h="1631689">
                <a:moveTo>
                  <a:pt x="0" y="0"/>
                </a:moveTo>
                <a:lnTo>
                  <a:pt x="1664989" y="0"/>
                </a:lnTo>
                <a:lnTo>
                  <a:pt x="1664989" y="1631689"/>
                </a:lnTo>
                <a:lnTo>
                  <a:pt x="0" y="16316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1784581C-6AC6-39C7-251B-A01D14EE5F02}"/>
              </a:ext>
            </a:extLst>
          </p:cNvPr>
          <p:cNvSpPr txBox="1"/>
          <p:nvPr/>
        </p:nvSpPr>
        <p:spPr>
          <a:xfrm>
            <a:off x="2100987" y="618751"/>
            <a:ext cx="12753756" cy="2517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99"/>
              </a:lnSpc>
            </a:pPr>
            <a:r>
              <a:rPr lang="zh-TW" altLang="en-US" sz="66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為了達成「大目標」的</a:t>
            </a:r>
            <a:r>
              <a:rPr lang="en-US" sz="66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 </a:t>
            </a:r>
          </a:p>
          <a:p>
            <a:pPr algn="ctr">
              <a:lnSpc>
                <a:spcPts val="13200"/>
              </a:lnSpc>
            </a:pPr>
            <a:r>
              <a:rPr lang="zh-TW" altLang="en-US" sz="88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年度增加百分比</a:t>
            </a:r>
            <a:endParaRPr lang="en-US" sz="88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pic>
        <p:nvPicPr>
          <p:cNvPr id="24" name="Picture 23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A76A48BC-1E28-E1CF-F460-5515579601C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589" y="5914510"/>
            <a:ext cx="3790466" cy="137166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57713" y="0"/>
            <a:ext cx="393125" cy="10287000"/>
            <a:chOff x="0" y="0"/>
            <a:chExt cx="103539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539" cy="2709333"/>
            </a:xfrm>
            <a:custGeom>
              <a:avLst/>
              <a:gdLst/>
              <a:ahLst/>
              <a:cxnLst/>
              <a:rect l="l" t="t" r="r" b="b"/>
              <a:pathLst>
                <a:path w="103539" h="2709333">
                  <a:moveTo>
                    <a:pt x="0" y="0"/>
                  </a:moveTo>
                  <a:lnTo>
                    <a:pt x="103539" y="0"/>
                  </a:lnTo>
                  <a:lnTo>
                    <a:pt x="1035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9170">
                <a:alpha val="8784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353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8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5514" y="0"/>
            <a:ext cx="12122199" cy="10287000"/>
          </a:xfrm>
          <a:custGeom>
            <a:avLst/>
            <a:gdLst/>
            <a:ahLst/>
            <a:cxnLst/>
            <a:rect l="l" t="t" r="r" b="b"/>
            <a:pathLst>
              <a:path w="12122199" h="10287000">
                <a:moveTo>
                  <a:pt x="0" y="0"/>
                </a:moveTo>
                <a:lnTo>
                  <a:pt x="12122199" y="0"/>
                </a:lnTo>
                <a:lnTo>
                  <a:pt x="121221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-15431" r="-119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2878779" y="2039937"/>
            <a:ext cx="5171422" cy="4552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zh-TW" altLang="en-US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我們將與</a:t>
            </a:r>
            <a:br>
              <a:rPr lang="en-US" altLang="zh-TW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所有</a:t>
            </a:r>
            <a:r>
              <a:rPr lang="en-US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</a:t>
            </a:r>
            <a:br>
              <a:rPr lang="en-US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56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  <a:t>蘭馨會的姊妹們</a:t>
            </a:r>
            <a:r>
              <a:rPr lang="en-US" sz="56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</a:t>
            </a:r>
            <a:br>
              <a:rPr lang="en-US" sz="56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共同完成</a:t>
            </a:r>
            <a:br>
              <a:rPr lang="en-US" altLang="zh-TW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5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此目標</a:t>
            </a:r>
            <a:endParaRPr lang="en-US" sz="5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723770" y="7898185"/>
            <a:ext cx="5101587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6500"/>
              </a:lnSpc>
            </a:pPr>
            <a:r>
              <a:rPr lang="zh-TW" altLang="en-US" sz="46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一起來</a:t>
            </a:r>
            <a:br>
              <a:rPr lang="en-US" altLang="zh-TW" sz="54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</a:br>
            <a:r>
              <a:rPr lang="zh-TW" altLang="en-US" sz="52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瞭解該怎麼做！</a:t>
            </a:r>
            <a:endParaRPr lang="en-US" sz="5200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43952" y="-1144700"/>
            <a:ext cx="13301422" cy="9640571"/>
          </a:xfrm>
          <a:custGeom>
            <a:avLst/>
            <a:gdLst/>
            <a:ahLst/>
            <a:cxnLst/>
            <a:rect l="l" t="t" r="r" b="b"/>
            <a:pathLst>
              <a:path w="13301422" h="9640571">
                <a:moveTo>
                  <a:pt x="0" y="0"/>
                </a:moveTo>
                <a:lnTo>
                  <a:pt x="13301422" y="0"/>
                </a:lnTo>
                <a:lnTo>
                  <a:pt x="13301422" y="9640571"/>
                </a:lnTo>
                <a:lnTo>
                  <a:pt x="0" y="96405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772726" y="0"/>
            <a:ext cx="13171894" cy="8495871"/>
            <a:chOff x="0" y="0"/>
            <a:chExt cx="12563101" cy="8103200"/>
          </a:xfrm>
        </p:grpSpPr>
        <p:sp>
          <p:nvSpPr>
            <p:cNvPr id="4" name="Freeform 4"/>
            <p:cNvSpPr/>
            <p:nvPr/>
          </p:nvSpPr>
          <p:spPr>
            <a:xfrm flipH="1">
              <a:off x="0" y="0"/>
              <a:ext cx="12563094" cy="8103235"/>
            </a:xfrm>
            <a:custGeom>
              <a:avLst/>
              <a:gdLst/>
              <a:ahLst/>
              <a:cxnLst/>
              <a:rect l="l" t="t" r="r" b="b"/>
              <a:pathLst>
                <a:path w="12563094" h="8103235">
                  <a:moveTo>
                    <a:pt x="12563094" y="0"/>
                  </a:moveTo>
                  <a:lnTo>
                    <a:pt x="0" y="0"/>
                  </a:lnTo>
                  <a:lnTo>
                    <a:pt x="0" y="8103235"/>
                  </a:lnTo>
                  <a:lnTo>
                    <a:pt x="12563094" y="8103235"/>
                  </a:lnTo>
                  <a:lnTo>
                    <a:pt x="12563094" y="0"/>
                  </a:lnTo>
                  <a:close/>
                </a:path>
              </a:pathLst>
            </a:custGeom>
            <a:blipFill>
              <a:blip r:embed="rId5"/>
              <a:stretch>
                <a:fillRect l="-4823" t="-22902" r="-20445" b="-67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315046"/>
            <a:ext cx="18288000" cy="1971954"/>
          </a:xfrm>
          <a:custGeom>
            <a:avLst/>
            <a:gdLst/>
            <a:ahLst/>
            <a:cxnLst/>
            <a:rect l="l" t="t" r="r" b="b"/>
            <a:pathLst>
              <a:path w="18288000" h="1971954">
                <a:moveTo>
                  <a:pt x="0" y="0"/>
                </a:moveTo>
                <a:lnTo>
                  <a:pt x="18288000" y="0"/>
                </a:lnTo>
                <a:lnTo>
                  <a:pt x="18288000" y="1971954"/>
                </a:lnTo>
                <a:lnTo>
                  <a:pt x="0" y="1971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44716" y="960905"/>
            <a:ext cx="776422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</a:pPr>
            <a:r>
              <a:rPr lang="zh-TW" altLang="en-US" sz="72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提示：</a:t>
            </a:r>
            <a:endParaRPr lang="en-US" sz="72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88383" y="2842849"/>
            <a:ext cx="266639" cy="1914077"/>
          </a:xfrm>
          <a:custGeom>
            <a:avLst/>
            <a:gdLst/>
            <a:ahLst/>
            <a:cxnLst/>
            <a:rect l="l" t="t" r="r" b="b"/>
            <a:pathLst>
              <a:path w="266639" h="1914077">
                <a:moveTo>
                  <a:pt x="0" y="0"/>
                </a:moveTo>
                <a:lnTo>
                  <a:pt x="266639" y="0"/>
                </a:lnTo>
                <a:lnTo>
                  <a:pt x="266639" y="1914076"/>
                </a:lnTo>
                <a:lnTo>
                  <a:pt x="0" y="19140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161" b="-41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20226" y="2582363"/>
            <a:ext cx="4316246" cy="2301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94"/>
              </a:lnSpc>
            </a:pP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開放心態</a:t>
            </a:r>
          </a:p>
          <a:p>
            <a:pPr algn="l">
              <a:lnSpc>
                <a:spcPts val="6194"/>
              </a:lnSpc>
            </a:pP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再接再勵！</a:t>
            </a:r>
          </a:p>
          <a:p>
            <a:pPr algn="l">
              <a:lnSpc>
                <a:spcPts val="6194"/>
              </a:lnSpc>
            </a:pP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正面積極的態度</a:t>
            </a:r>
            <a:endParaRPr lang="en-US" sz="4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532589"/>
            <a:chOff x="0" y="0"/>
            <a:chExt cx="2833290" cy="857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857143"/>
            </a:xfrm>
            <a:custGeom>
              <a:avLst/>
              <a:gdLst/>
              <a:ahLst/>
              <a:cxnLst/>
              <a:rect l="l" t="t" r="r" b="b"/>
              <a:pathLst>
                <a:path w="2833290" h="857143">
                  <a:moveTo>
                    <a:pt x="0" y="0"/>
                  </a:moveTo>
                  <a:lnTo>
                    <a:pt x="2833290" y="0"/>
                  </a:lnTo>
                  <a:lnTo>
                    <a:pt x="2833290" y="857143"/>
                  </a:lnTo>
                  <a:lnTo>
                    <a:pt x="0" y="857143"/>
                  </a:lnTo>
                  <a:close/>
                </a:path>
              </a:pathLst>
            </a:custGeom>
            <a:blipFill>
              <a:blip r:embed="rId3"/>
              <a:stretch>
                <a:fillRect l="-3141" t="-74260" r="-4341" b="-922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5382776"/>
            <a:ext cx="20223887" cy="5009548"/>
          </a:xfrm>
          <a:custGeom>
            <a:avLst/>
            <a:gdLst/>
            <a:ahLst/>
            <a:cxnLst/>
            <a:rect l="l" t="t" r="r" b="b"/>
            <a:pathLst>
              <a:path w="20223887" h="5009548">
                <a:moveTo>
                  <a:pt x="0" y="0"/>
                </a:moveTo>
                <a:lnTo>
                  <a:pt x="20223887" y="0"/>
                </a:lnTo>
                <a:lnTo>
                  <a:pt x="20223887" y="5009549"/>
                </a:lnTo>
                <a:lnTo>
                  <a:pt x="0" y="50095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47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455704" y="393588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5738228" y="70089"/>
            <a:ext cx="596649" cy="973088"/>
            <a:chOff x="0" y="0"/>
            <a:chExt cx="795532" cy="12974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45043" y="5978079"/>
            <a:ext cx="12436391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zh-TW" altLang="en-US" sz="50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啟動</a:t>
            </a:r>
            <a:r>
              <a:rPr lang="en-US" sz="50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 </a:t>
            </a:r>
            <a:r>
              <a:rPr lang="zh-TW" altLang="en-US" sz="6000" b="1" i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Effra 1"/>
              </a:rPr>
              <a:t>夢想它、實現它</a:t>
            </a:r>
            <a:r>
              <a:rPr lang="en-US" sz="6000" i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Effra 1"/>
              </a:rPr>
              <a:t>  </a:t>
            </a:r>
            <a:r>
              <a:rPr lang="zh-TW" altLang="en-US" sz="50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計畫！</a:t>
            </a:r>
            <a:endParaRPr lang="en-US" sz="50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D09C96-83A5-9E75-7657-E3D6A0003BF5}"/>
              </a:ext>
            </a:extLst>
          </p:cNvPr>
          <p:cNvSpPr txBox="1"/>
          <p:nvPr/>
        </p:nvSpPr>
        <p:spPr>
          <a:xfrm>
            <a:off x="7449049" y="8117924"/>
            <a:ext cx="10218057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6500"/>
              </a:lnSpc>
            </a:pPr>
            <a:r>
              <a:rPr lang="zh-TW" altLang="en-US" sz="50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  <a:t>最重要的是要能觸及更多</a:t>
            </a:r>
            <a:r>
              <a:rPr lang="zh-TW" altLang="en-US" sz="6000" b="1" u="sng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  <a:t>女青年</a:t>
            </a:r>
            <a:r>
              <a:rPr lang="zh-TW" altLang="en-US" sz="60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  <a:t>！</a:t>
            </a:r>
            <a:endParaRPr lang="en-US" sz="6000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sym typeface="Arim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9EEC19-2D54-A516-0DAC-D854261B54FE}"/>
              </a:ext>
            </a:extLst>
          </p:cNvPr>
          <p:cNvSpPr txBox="1"/>
          <p:nvPr/>
        </p:nvSpPr>
        <p:spPr>
          <a:xfrm>
            <a:off x="2342308" y="7024833"/>
            <a:ext cx="12616412" cy="749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zh-TW" altLang="en-US" sz="36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  <a:t>讓新會員、當地企業與其他協助者參與。</a:t>
            </a:r>
            <a:endParaRPr lang="en-US" sz="36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sym typeface="Arimo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315046"/>
            <a:ext cx="18288000" cy="1971954"/>
          </a:xfrm>
          <a:custGeom>
            <a:avLst/>
            <a:gdLst/>
            <a:ahLst/>
            <a:cxnLst/>
            <a:rect l="l" t="t" r="r" b="b"/>
            <a:pathLst>
              <a:path w="18288000" h="1971954">
                <a:moveTo>
                  <a:pt x="0" y="0"/>
                </a:moveTo>
                <a:lnTo>
                  <a:pt x="18288000" y="0"/>
                </a:lnTo>
                <a:lnTo>
                  <a:pt x="18288000" y="1971954"/>
                </a:lnTo>
                <a:lnTo>
                  <a:pt x="0" y="1971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2443952" y="-1144700"/>
            <a:ext cx="13301422" cy="9640571"/>
          </a:xfrm>
          <a:custGeom>
            <a:avLst/>
            <a:gdLst/>
            <a:ahLst/>
            <a:cxnLst/>
            <a:rect l="l" t="t" r="r" b="b"/>
            <a:pathLst>
              <a:path w="13301422" h="9640571">
                <a:moveTo>
                  <a:pt x="0" y="0"/>
                </a:moveTo>
                <a:lnTo>
                  <a:pt x="13301422" y="0"/>
                </a:lnTo>
                <a:lnTo>
                  <a:pt x="13301422" y="9640571"/>
                </a:lnTo>
                <a:lnTo>
                  <a:pt x="0" y="96405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875520" y="0"/>
            <a:ext cx="8864691" cy="10839976"/>
          </a:xfrm>
          <a:custGeom>
            <a:avLst/>
            <a:gdLst/>
            <a:ahLst/>
            <a:cxnLst/>
            <a:rect l="l" t="t" r="r" b="b"/>
            <a:pathLst>
              <a:path w="8864691" h="10839976">
                <a:moveTo>
                  <a:pt x="0" y="0"/>
                </a:moveTo>
                <a:lnTo>
                  <a:pt x="8864691" y="0"/>
                </a:lnTo>
                <a:lnTo>
                  <a:pt x="8864691" y="10839976"/>
                </a:lnTo>
                <a:lnTo>
                  <a:pt x="0" y="10839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998" r="-53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637382" y="379111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919906" y="55612"/>
            <a:ext cx="596649" cy="973088"/>
            <a:chOff x="0" y="0"/>
            <a:chExt cx="795532" cy="12974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43767" y="542149"/>
            <a:ext cx="8260966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zh-TW" altLang="en-US" sz="60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擴展現有專案</a:t>
            </a:r>
            <a:endParaRPr lang="en-US" sz="60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84742" y="2355354"/>
            <a:ext cx="9048834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0"/>
              </a:lnSpc>
            </a:pPr>
            <a:r>
              <a:rPr lang="zh-TW" altLang="en-US" sz="3604" dirty="0">
                <a:solidFill>
                  <a:srgbClr val="F5EFEB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一年舉辦多次計畫</a:t>
            </a:r>
          </a:p>
          <a:p>
            <a:pPr algn="l">
              <a:lnSpc>
                <a:spcPts val="4000"/>
              </a:lnSpc>
            </a:pPr>
            <a:endParaRPr lang="zh-TW" altLang="en-US" sz="3604" dirty="0">
              <a:solidFill>
                <a:srgbClr val="F5EFEB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  <a:cs typeface="Arimo"/>
              <a:sym typeface="Arimo"/>
            </a:endParaRPr>
          </a:p>
          <a:p>
            <a:pPr algn="l">
              <a:lnSpc>
                <a:spcPts val="4000"/>
              </a:lnSpc>
            </a:pPr>
            <a:r>
              <a:rPr lang="zh-TW" altLang="en-US" sz="3604" dirty="0">
                <a:solidFill>
                  <a:srgbClr val="F5EFEB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聯繫新的學校或慈善組織</a:t>
            </a:r>
          </a:p>
          <a:p>
            <a:pPr algn="l">
              <a:lnSpc>
                <a:spcPts val="4000"/>
              </a:lnSpc>
            </a:pPr>
            <a:endParaRPr lang="zh-TW" altLang="en-US" sz="3604" dirty="0">
              <a:solidFill>
                <a:srgbClr val="F5EFEB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  <a:cs typeface="Arimo"/>
              <a:sym typeface="Arimo"/>
            </a:endParaRPr>
          </a:p>
          <a:p>
            <a:pPr algn="l">
              <a:lnSpc>
                <a:spcPts val="4000"/>
              </a:lnSpc>
            </a:pPr>
            <a:r>
              <a:rPr lang="zh-TW" altLang="en-US" sz="3604" dirty="0">
                <a:solidFill>
                  <a:srgbClr val="F5EFEB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提供獎勵，鼓勵女青年帶朋友來</a:t>
            </a:r>
          </a:p>
          <a:p>
            <a:pPr algn="l">
              <a:lnSpc>
                <a:spcPts val="4000"/>
              </a:lnSpc>
            </a:pPr>
            <a:endParaRPr lang="zh-TW" altLang="en-US" sz="3604" dirty="0">
              <a:solidFill>
                <a:srgbClr val="F5EFEB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  <a:cs typeface="Arimo"/>
              <a:sym typeface="Arimo"/>
            </a:endParaRPr>
          </a:p>
          <a:p>
            <a:pPr algn="l">
              <a:lnSpc>
                <a:spcPts val="4000"/>
              </a:lnSpc>
            </a:pPr>
            <a:r>
              <a:rPr lang="zh-TW" altLang="en-US" sz="3604" dirty="0">
                <a:solidFill>
                  <a:srgbClr val="F5EFEB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與過往參與者組成規劃委員會</a:t>
            </a:r>
          </a:p>
          <a:p>
            <a:pPr algn="l">
              <a:lnSpc>
                <a:spcPts val="4000"/>
              </a:lnSpc>
            </a:pPr>
            <a:endParaRPr lang="zh-TW" altLang="en-US" sz="3604" dirty="0">
              <a:solidFill>
                <a:srgbClr val="F5EFEB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  <a:cs typeface="Arimo"/>
              <a:sym typeface="Arimo"/>
            </a:endParaRPr>
          </a:p>
          <a:p>
            <a:pPr algn="l">
              <a:lnSpc>
                <a:spcPts val="4000"/>
              </a:lnSpc>
            </a:pPr>
            <a:r>
              <a:rPr lang="zh-TW" altLang="en-US" sz="3604" dirty="0">
                <a:solidFill>
                  <a:srgbClr val="F5EFEB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確保計畫的便利性（提供食物與交通）</a:t>
            </a:r>
            <a:endParaRPr lang="en-US" sz="3604" dirty="0">
              <a:solidFill>
                <a:srgbClr val="F5EFEB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  <a:cs typeface="Arimo"/>
              <a:sym typeface="Arimo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97243" y="2455083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9"/>
                </a:lnTo>
                <a:lnTo>
                  <a:pt x="0" y="2930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97243" y="3430302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97243" y="4456845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97243" y="5473132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9"/>
                </a:lnTo>
                <a:lnTo>
                  <a:pt x="0" y="2930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97243" y="6470577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805588" y="8625840"/>
            <a:ext cx="790156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80"/>
              </a:lnSpc>
            </a:pPr>
            <a:r>
              <a:rPr lang="en-US" sz="1700" dirty="0">
                <a:solidFill>
                  <a:srgbClr val="FFFFFF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Soroptimist International of Fond du Lac, WI </a:t>
            </a:r>
          </a:p>
          <a:p>
            <a:pPr algn="r">
              <a:lnSpc>
                <a:spcPts val="2380"/>
              </a:lnSpc>
            </a:pPr>
            <a:r>
              <a:rPr lang="zh-TW" altLang="en-US" sz="1700" dirty="0">
                <a:solidFill>
                  <a:srgbClr val="FFFFFF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  <a:cs typeface="Arimo"/>
                <a:sym typeface="Arimo"/>
              </a:rPr>
              <a:t>（中西部地區）</a:t>
            </a:r>
            <a:endParaRPr lang="en-US" sz="1700" dirty="0">
              <a:solidFill>
                <a:srgbClr val="FFFFFF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  <a:cs typeface="Arimo"/>
              <a:sym typeface="Arimo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3844" y="-1722131"/>
            <a:ext cx="12431856" cy="12431856"/>
          </a:xfrm>
          <a:custGeom>
            <a:avLst/>
            <a:gdLst/>
            <a:ahLst/>
            <a:cxnLst/>
            <a:rect l="l" t="t" r="r" b="b"/>
            <a:pathLst>
              <a:path w="12431856" h="12431856">
                <a:moveTo>
                  <a:pt x="0" y="0"/>
                </a:moveTo>
                <a:lnTo>
                  <a:pt x="12431856" y="0"/>
                </a:lnTo>
                <a:lnTo>
                  <a:pt x="12431856" y="12431857"/>
                </a:lnTo>
                <a:lnTo>
                  <a:pt x="0" y="124318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8319313"/>
            <a:ext cx="18248424" cy="1967687"/>
          </a:xfrm>
          <a:custGeom>
            <a:avLst/>
            <a:gdLst/>
            <a:ahLst/>
            <a:cxnLst/>
            <a:rect l="l" t="t" r="r" b="b"/>
            <a:pathLst>
              <a:path w="18248424" h="1967687">
                <a:moveTo>
                  <a:pt x="0" y="0"/>
                </a:moveTo>
                <a:lnTo>
                  <a:pt x="18248424" y="0"/>
                </a:lnTo>
                <a:lnTo>
                  <a:pt x="18248424" y="1967687"/>
                </a:lnTo>
                <a:lnTo>
                  <a:pt x="0" y="19676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1210810" y="1830391"/>
            <a:ext cx="7444446" cy="9247919"/>
            <a:chOff x="0" y="0"/>
            <a:chExt cx="1960677" cy="24356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60677" cy="2435666"/>
            </a:xfrm>
            <a:custGeom>
              <a:avLst/>
              <a:gdLst/>
              <a:ahLst/>
              <a:cxnLst/>
              <a:rect l="l" t="t" r="r" b="b"/>
              <a:pathLst>
                <a:path w="1960677" h="2435666">
                  <a:moveTo>
                    <a:pt x="53038" y="0"/>
                  </a:moveTo>
                  <a:lnTo>
                    <a:pt x="1907639" y="0"/>
                  </a:lnTo>
                  <a:cubicBezTo>
                    <a:pt x="1936931" y="0"/>
                    <a:pt x="1960677" y="23746"/>
                    <a:pt x="1960677" y="53038"/>
                  </a:cubicBezTo>
                  <a:lnTo>
                    <a:pt x="1960677" y="2382628"/>
                  </a:lnTo>
                  <a:cubicBezTo>
                    <a:pt x="1960677" y="2411920"/>
                    <a:pt x="1936931" y="2435666"/>
                    <a:pt x="1907639" y="2435666"/>
                  </a:cubicBezTo>
                  <a:lnTo>
                    <a:pt x="53038" y="2435666"/>
                  </a:lnTo>
                  <a:cubicBezTo>
                    <a:pt x="23746" y="2435666"/>
                    <a:pt x="0" y="2411920"/>
                    <a:pt x="0" y="2382628"/>
                  </a:cubicBezTo>
                  <a:lnTo>
                    <a:pt x="0" y="53038"/>
                  </a:lnTo>
                  <a:cubicBezTo>
                    <a:pt x="0" y="23746"/>
                    <a:pt x="23746" y="0"/>
                    <a:pt x="53038" y="0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960677" cy="2483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291837" y="2332504"/>
            <a:ext cx="5140376" cy="3472244"/>
            <a:chOff x="0" y="0"/>
            <a:chExt cx="1243450" cy="83993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43450" cy="839931"/>
            </a:xfrm>
            <a:custGeom>
              <a:avLst/>
              <a:gdLst/>
              <a:ahLst/>
              <a:cxnLst/>
              <a:rect l="l" t="t" r="r" b="b"/>
              <a:pathLst>
                <a:path w="1243450" h="839931">
                  <a:moveTo>
                    <a:pt x="76811" y="0"/>
                  </a:moveTo>
                  <a:lnTo>
                    <a:pt x="1166639" y="0"/>
                  </a:lnTo>
                  <a:cubicBezTo>
                    <a:pt x="1187011" y="0"/>
                    <a:pt x="1206548" y="8093"/>
                    <a:pt x="1220953" y="22497"/>
                  </a:cubicBezTo>
                  <a:cubicBezTo>
                    <a:pt x="1235358" y="36902"/>
                    <a:pt x="1243450" y="56440"/>
                    <a:pt x="1243450" y="76811"/>
                  </a:cubicBezTo>
                  <a:lnTo>
                    <a:pt x="1243450" y="763120"/>
                  </a:lnTo>
                  <a:cubicBezTo>
                    <a:pt x="1243450" y="805542"/>
                    <a:pt x="1209061" y="839931"/>
                    <a:pt x="1166639" y="839931"/>
                  </a:cubicBezTo>
                  <a:lnTo>
                    <a:pt x="76811" y="839931"/>
                  </a:lnTo>
                  <a:cubicBezTo>
                    <a:pt x="56440" y="839931"/>
                    <a:pt x="36902" y="831839"/>
                    <a:pt x="22497" y="817434"/>
                  </a:cubicBezTo>
                  <a:cubicBezTo>
                    <a:pt x="8093" y="803029"/>
                    <a:pt x="0" y="783492"/>
                    <a:pt x="0" y="763120"/>
                  </a:cubicBezTo>
                  <a:lnTo>
                    <a:pt x="0" y="76811"/>
                  </a:lnTo>
                  <a:cubicBezTo>
                    <a:pt x="0" y="34389"/>
                    <a:pt x="34389" y="0"/>
                    <a:pt x="7681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243450" cy="887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440351" y="2805448"/>
            <a:ext cx="1495333" cy="1782811"/>
          </a:xfrm>
          <a:custGeom>
            <a:avLst/>
            <a:gdLst/>
            <a:ahLst/>
            <a:cxnLst/>
            <a:rect l="l" t="t" r="r" b="b"/>
            <a:pathLst>
              <a:path w="1495333" h="1782811">
                <a:moveTo>
                  <a:pt x="0" y="0"/>
                </a:moveTo>
                <a:lnTo>
                  <a:pt x="1495333" y="0"/>
                </a:lnTo>
                <a:lnTo>
                  <a:pt x="1495333" y="1782811"/>
                </a:lnTo>
                <a:lnTo>
                  <a:pt x="0" y="17828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2291837" y="6409110"/>
            <a:ext cx="5140376" cy="3472244"/>
            <a:chOff x="0" y="0"/>
            <a:chExt cx="1243450" cy="83993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43450" cy="839931"/>
            </a:xfrm>
            <a:custGeom>
              <a:avLst/>
              <a:gdLst/>
              <a:ahLst/>
              <a:cxnLst/>
              <a:rect l="l" t="t" r="r" b="b"/>
              <a:pathLst>
                <a:path w="1243450" h="839931">
                  <a:moveTo>
                    <a:pt x="76811" y="0"/>
                  </a:moveTo>
                  <a:lnTo>
                    <a:pt x="1166639" y="0"/>
                  </a:lnTo>
                  <a:cubicBezTo>
                    <a:pt x="1187011" y="0"/>
                    <a:pt x="1206548" y="8093"/>
                    <a:pt x="1220953" y="22497"/>
                  </a:cubicBezTo>
                  <a:cubicBezTo>
                    <a:pt x="1235358" y="36902"/>
                    <a:pt x="1243450" y="56440"/>
                    <a:pt x="1243450" y="76811"/>
                  </a:cubicBezTo>
                  <a:lnTo>
                    <a:pt x="1243450" y="763120"/>
                  </a:lnTo>
                  <a:cubicBezTo>
                    <a:pt x="1243450" y="805542"/>
                    <a:pt x="1209061" y="839931"/>
                    <a:pt x="1166639" y="839931"/>
                  </a:cubicBezTo>
                  <a:lnTo>
                    <a:pt x="76811" y="839931"/>
                  </a:lnTo>
                  <a:cubicBezTo>
                    <a:pt x="56440" y="839931"/>
                    <a:pt x="36902" y="831839"/>
                    <a:pt x="22497" y="817434"/>
                  </a:cubicBezTo>
                  <a:cubicBezTo>
                    <a:pt x="8093" y="803029"/>
                    <a:pt x="0" y="783492"/>
                    <a:pt x="0" y="763120"/>
                  </a:cubicBezTo>
                  <a:lnTo>
                    <a:pt x="0" y="76811"/>
                  </a:lnTo>
                  <a:cubicBezTo>
                    <a:pt x="0" y="34389"/>
                    <a:pt x="34389" y="0"/>
                    <a:pt x="7681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243450" cy="887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5600296" y="6903406"/>
            <a:ext cx="1175442" cy="1567255"/>
          </a:xfrm>
          <a:custGeom>
            <a:avLst/>
            <a:gdLst/>
            <a:ahLst/>
            <a:cxnLst/>
            <a:rect l="l" t="t" r="r" b="b"/>
            <a:pathLst>
              <a:path w="1175442" h="1567255">
                <a:moveTo>
                  <a:pt x="0" y="0"/>
                </a:moveTo>
                <a:lnTo>
                  <a:pt x="1175441" y="0"/>
                </a:lnTo>
                <a:lnTo>
                  <a:pt x="1175441" y="1567256"/>
                </a:lnTo>
                <a:lnTo>
                  <a:pt x="0" y="1567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716482" y="3787558"/>
            <a:ext cx="4134604" cy="1580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Aft>
                <a:spcPts val="1800"/>
              </a:spcAft>
            </a:pPr>
            <a:r>
              <a:rPr lang="zh-TW" altLang="en-US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會員是否有人脈？ </a:t>
            </a:r>
          </a:p>
          <a:p>
            <a:pPr algn="l">
              <a:lnSpc>
                <a:spcPts val="3600"/>
              </a:lnSpc>
              <a:spcAft>
                <a:spcPts val="1800"/>
              </a:spcAft>
            </a:pPr>
            <a:r>
              <a:rPr lang="en-US" altLang="zh-TW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……</a:t>
            </a:r>
            <a:r>
              <a:rPr lang="zh-TW" altLang="en-US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或是認識</a:t>
            </a:r>
            <a:br>
              <a:rPr lang="en-US" altLang="zh-TW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</a:br>
            <a:r>
              <a:rPr lang="zh-TW" altLang="en-US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有人脈的朋友？</a:t>
            </a:r>
            <a:endParaRPr lang="en-US" sz="2400" dirty="0">
              <a:solidFill>
                <a:srgbClr val="191919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705822" y="2669003"/>
            <a:ext cx="3099021" cy="933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zh-TW" altLang="en-US" sz="30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從您的 </a:t>
            </a:r>
          </a:p>
          <a:p>
            <a:pPr algn="l">
              <a:lnSpc>
                <a:spcPts val="3600"/>
              </a:lnSpc>
            </a:pPr>
            <a:r>
              <a:rPr lang="zh-TW" altLang="en-US" sz="30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分會開始</a:t>
            </a:r>
            <a:endParaRPr lang="en-US" sz="3000" b="1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705822" y="7868289"/>
            <a:ext cx="4398289" cy="1580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Aft>
                <a:spcPts val="1800"/>
              </a:spcAft>
            </a:pPr>
            <a:r>
              <a:rPr lang="zh-TW" altLang="en-US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他們有何擔憂？</a:t>
            </a:r>
            <a:br>
              <a:rPr lang="en-US" altLang="zh-TW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</a:br>
            <a:r>
              <a:rPr lang="zh-TW" altLang="en-US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您可以如何解決？ </a:t>
            </a:r>
          </a:p>
          <a:p>
            <a:pPr algn="l">
              <a:lnSpc>
                <a:spcPts val="3600"/>
              </a:lnSpc>
              <a:spcAft>
                <a:spcPts val="1800"/>
              </a:spcAft>
            </a:pPr>
            <a:r>
              <a:rPr lang="zh-TW" altLang="en-US" sz="2400" dirty="0">
                <a:solidFill>
                  <a:srgbClr val="191919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不要因既有概念而故步自封！</a:t>
            </a:r>
            <a:endParaRPr lang="en-US" sz="2400" dirty="0">
              <a:solidFill>
                <a:srgbClr val="191919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705822" y="6745278"/>
            <a:ext cx="441878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zh-TW" altLang="en-US" sz="30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認識</a:t>
            </a:r>
            <a:br>
              <a:rPr lang="en-US" altLang="zh-TW" sz="30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</a:br>
            <a:r>
              <a:rPr lang="zh-TW" altLang="en-US" sz="30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潛在夥伴</a:t>
            </a:r>
            <a:endParaRPr lang="en-US" sz="3000" b="1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872724" y="1304606"/>
            <a:ext cx="8158719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zh-TW" altLang="en-US" sz="44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聯繫學校行政人員</a:t>
            </a:r>
            <a:endParaRPr lang="en-US" sz="4400" b="1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96696" y="180081"/>
            <a:ext cx="1222040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zh-TW" altLang="en-US" sz="6600" b="1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提示：展開新合作關係</a:t>
            </a:r>
            <a:endParaRPr lang="en-US" sz="6600" b="1" dirty="0">
              <a:solidFill>
                <a:srgbClr val="253572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9069" y="0"/>
            <a:ext cx="16990628" cy="11480321"/>
            <a:chOff x="0" y="0"/>
            <a:chExt cx="16359447" cy="110538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59391" cy="11053826"/>
            </a:xfrm>
            <a:custGeom>
              <a:avLst/>
              <a:gdLst/>
              <a:ahLst/>
              <a:cxnLst/>
              <a:rect l="l" t="t" r="r" b="b"/>
              <a:pathLst>
                <a:path w="16359391" h="11053826">
                  <a:moveTo>
                    <a:pt x="0" y="0"/>
                  </a:moveTo>
                  <a:lnTo>
                    <a:pt x="16359391" y="0"/>
                  </a:lnTo>
                  <a:lnTo>
                    <a:pt x="16359391" y="11053826"/>
                  </a:lnTo>
                  <a:lnTo>
                    <a:pt x="0" y="11053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81000"/>
              </a:blip>
              <a:stretch>
                <a:fillRect l="-5601" r="-145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674917" y="-192747"/>
            <a:ext cx="9242712" cy="3288137"/>
            <a:chOff x="0" y="0"/>
            <a:chExt cx="2434294" cy="8660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4294" cy="866011"/>
            </a:xfrm>
            <a:custGeom>
              <a:avLst/>
              <a:gdLst/>
              <a:ahLst/>
              <a:cxnLst/>
              <a:rect l="l" t="t" r="r" b="b"/>
              <a:pathLst>
                <a:path w="2434294" h="866011">
                  <a:moveTo>
                    <a:pt x="42719" y="0"/>
                  </a:moveTo>
                  <a:lnTo>
                    <a:pt x="2391576" y="0"/>
                  </a:lnTo>
                  <a:cubicBezTo>
                    <a:pt x="2415168" y="0"/>
                    <a:pt x="2434294" y="19126"/>
                    <a:pt x="2434294" y="42719"/>
                  </a:cubicBezTo>
                  <a:lnTo>
                    <a:pt x="2434294" y="823292"/>
                  </a:lnTo>
                  <a:cubicBezTo>
                    <a:pt x="2434294" y="834622"/>
                    <a:pt x="2429794" y="845488"/>
                    <a:pt x="2421782" y="853499"/>
                  </a:cubicBezTo>
                  <a:cubicBezTo>
                    <a:pt x="2413771" y="861511"/>
                    <a:pt x="2402905" y="866011"/>
                    <a:pt x="2391576" y="866011"/>
                  </a:cubicBezTo>
                  <a:lnTo>
                    <a:pt x="42719" y="866011"/>
                  </a:lnTo>
                  <a:cubicBezTo>
                    <a:pt x="31389" y="866011"/>
                    <a:pt x="20523" y="861511"/>
                    <a:pt x="12512" y="853499"/>
                  </a:cubicBezTo>
                  <a:cubicBezTo>
                    <a:pt x="4501" y="845488"/>
                    <a:pt x="0" y="834622"/>
                    <a:pt x="0" y="823292"/>
                  </a:cubicBezTo>
                  <a:lnTo>
                    <a:pt x="0" y="42719"/>
                  </a:lnTo>
                  <a:cubicBezTo>
                    <a:pt x="0" y="31389"/>
                    <a:pt x="4501" y="20523"/>
                    <a:pt x="12512" y="12512"/>
                  </a:cubicBezTo>
                  <a:cubicBezTo>
                    <a:pt x="20523" y="4501"/>
                    <a:pt x="31389" y="0"/>
                    <a:pt x="42719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434294" cy="885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8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632588" y="8142514"/>
            <a:ext cx="10794606" cy="3078841"/>
          </a:xfrm>
          <a:custGeom>
            <a:avLst/>
            <a:gdLst/>
            <a:ahLst/>
            <a:cxnLst/>
            <a:rect l="l" t="t" r="r" b="b"/>
            <a:pathLst>
              <a:path w="2843024" h="704807">
                <a:moveTo>
                  <a:pt x="36577" y="0"/>
                </a:moveTo>
                <a:lnTo>
                  <a:pt x="2806447" y="0"/>
                </a:lnTo>
                <a:cubicBezTo>
                  <a:pt x="2826648" y="0"/>
                  <a:pt x="2843024" y="16376"/>
                  <a:pt x="2843024" y="36577"/>
                </a:cubicBezTo>
                <a:lnTo>
                  <a:pt x="2843024" y="668230"/>
                </a:lnTo>
                <a:cubicBezTo>
                  <a:pt x="2843024" y="688431"/>
                  <a:pt x="2826648" y="704807"/>
                  <a:pt x="2806447" y="704807"/>
                </a:cubicBezTo>
                <a:lnTo>
                  <a:pt x="36577" y="704807"/>
                </a:lnTo>
                <a:cubicBezTo>
                  <a:pt x="16376" y="704807"/>
                  <a:pt x="0" y="688431"/>
                  <a:pt x="0" y="668230"/>
                </a:cubicBezTo>
                <a:lnTo>
                  <a:pt x="0" y="36577"/>
                </a:lnTo>
                <a:cubicBezTo>
                  <a:pt x="0" y="16376"/>
                  <a:pt x="16376" y="0"/>
                  <a:pt x="36577" y="0"/>
                </a:cubicBezTo>
                <a:close/>
              </a:path>
            </a:pathLst>
          </a:custGeom>
          <a:solidFill>
            <a:srgbClr val="25357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7647102" y="8472958"/>
            <a:ext cx="10794606" cy="274839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38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2015120" y="8887833"/>
            <a:ext cx="1722433" cy="912890"/>
          </a:xfrm>
          <a:custGeom>
            <a:avLst/>
            <a:gdLst/>
            <a:ahLst/>
            <a:cxnLst/>
            <a:rect l="l" t="t" r="r" b="b"/>
            <a:pathLst>
              <a:path w="1722433" h="912890">
                <a:moveTo>
                  <a:pt x="0" y="0"/>
                </a:moveTo>
                <a:lnTo>
                  <a:pt x="1722433" y="0"/>
                </a:lnTo>
                <a:lnTo>
                  <a:pt x="1722433" y="912890"/>
                </a:lnTo>
                <a:lnTo>
                  <a:pt x="0" y="912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629069" y="97870"/>
            <a:ext cx="6634739" cy="1940339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 algn="ctr">
              <a:lnSpc>
                <a:spcPts val="5160"/>
              </a:lnSpc>
            </a:pPr>
            <a:r>
              <a:rPr lang="zh-TW" altLang="en-US" sz="4300" dirty="0">
                <a:solidFill>
                  <a:srgbClr val="F69170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國際蘭馨交流協會</a:t>
            </a:r>
          </a:p>
          <a:p>
            <a:pPr algn="ctr">
              <a:lnSpc>
                <a:spcPts val="5160"/>
              </a:lnSpc>
            </a:pPr>
            <a:r>
              <a:rPr lang="zh-TW" altLang="en-US" sz="4300" dirty="0">
                <a:solidFill>
                  <a:srgbClr val="F69170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瓜瓜分會</a:t>
            </a:r>
            <a:endParaRPr lang="en-US" altLang="zh-TW" sz="4300" dirty="0">
              <a:solidFill>
                <a:srgbClr val="F69170"/>
              </a:solidFill>
              <a:latin typeface="Effra 1" panose="020B0604020202020204" charset="0"/>
              <a:ea typeface="Arimo"/>
              <a:cs typeface="Arimo"/>
              <a:sym typeface="Arimo"/>
            </a:endParaRPr>
          </a:p>
          <a:p>
            <a:pPr algn="ctr">
              <a:lnSpc>
                <a:spcPts val="5160"/>
              </a:lnSpc>
            </a:pPr>
            <a:r>
              <a:rPr lang="zh-TW" altLang="en-US" sz="3200" dirty="0">
                <a:solidFill>
                  <a:srgbClr val="F69170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（菲律賓專區）</a:t>
            </a:r>
            <a:endParaRPr lang="en-US" sz="3200" dirty="0">
              <a:solidFill>
                <a:srgbClr val="F69170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03057" y="8617188"/>
            <a:ext cx="3689353" cy="1415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42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1 </a:t>
            </a:r>
            <a:r>
              <a:rPr lang="zh-TW" altLang="en-US" sz="32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間學校</a:t>
            </a:r>
            <a:endParaRPr lang="en-US" sz="3200" b="1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  <a:p>
            <a:pPr algn="ctr">
              <a:lnSpc>
                <a:spcPts val="3800"/>
              </a:lnSpc>
            </a:pPr>
            <a:r>
              <a:rPr lang="zh-TW" altLang="en-US" sz="26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的</a:t>
            </a:r>
            <a:endParaRPr lang="en-US" sz="2600" b="1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  <a:p>
            <a:pPr algn="ctr">
              <a:lnSpc>
                <a:spcPts val="4200"/>
              </a:lnSpc>
            </a:pPr>
            <a:r>
              <a:rPr lang="en-US" altLang="zh-TW" sz="42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50</a:t>
            </a:r>
            <a:r>
              <a:rPr lang="zh-TW" altLang="en-US" sz="36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位</a:t>
            </a:r>
            <a:r>
              <a:rPr lang="en-US" sz="3499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 </a:t>
            </a:r>
            <a:r>
              <a:rPr lang="zh-TW" altLang="en-US" sz="32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女孩</a:t>
            </a:r>
            <a:endParaRPr lang="en-US" sz="3200" b="1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12236" y="2349879"/>
            <a:ext cx="5468404" cy="48731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3840"/>
              </a:lnSpc>
            </a:pPr>
            <a:r>
              <a:rPr lang="zh-TW" altLang="en-US" sz="32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與當地教育部門合作</a:t>
            </a:r>
            <a:endParaRPr lang="en-US" sz="3200" dirty="0">
              <a:solidFill>
                <a:srgbClr val="FFFFFF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6240D16-3481-0F9F-B4D8-11AFBC9EF75A}"/>
              </a:ext>
            </a:extLst>
          </p:cNvPr>
          <p:cNvSpPr txBox="1"/>
          <p:nvPr/>
        </p:nvSpPr>
        <p:spPr>
          <a:xfrm>
            <a:off x="14177359" y="8617187"/>
            <a:ext cx="3689353" cy="1415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42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5 </a:t>
            </a:r>
            <a:r>
              <a:rPr lang="zh-TW" altLang="en-US" sz="32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間學校</a:t>
            </a:r>
            <a:endParaRPr lang="en-US" sz="3200" b="1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  <a:p>
            <a:pPr algn="ctr">
              <a:lnSpc>
                <a:spcPts val="3800"/>
              </a:lnSpc>
            </a:pPr>
            <a:r>
              <a:rPr lang="zh-TW" altLang="en-US" sz="26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的</a:t>
            </a:r>
            <a:endParaRPr lang="en-US" sz="2600" b="1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  <a:p>
            <a:pPr algn="ctr">
              <a:lnSpc>
                <a:spcPts val="4200"/>
              </a:lnSpc>
            </a:pPr>
            <a:r>
              <a:rPr lang="en-US" altLang="zh-TW" sz="42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400</a:t>
            </a:r>
            <a:r>
              <a:rPr lang="zh-TW" altLang="en-US" sz="36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位</a:t>
            </a:r>
            <a:r>
              <a:rPr lang="en-US" sz="3499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 </a:t>
            </a:r>
            <a:r>
              <a:rPr lang="zh-TW" altLang="en-US" sz="3200" b="1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 Bold"/>
                <a:sym typeface="Arimo Bold"/>
              </a:rPr>
              <a:t>女孩</a:t>
            </a:r>
            <a:endParaRPr lang="en-US" sz="3200" b="1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 Bold"/>
              <a:sym typeface="Arimo Bold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212848" cy="10287000"/>
            <a:chOff x="0" y="0"/>
            <a:chExt cx="216305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3055" cy="2709333"/>
            </a:xfrm>
            <a:custGeom>
              <a:avLst/>
              <a:gdLst/>
              <a:ahLst/>
              <a:cxnLst/>
              <a:rect l="l" t="t" r="r" b="b"/>
              <a:pathLst>
                <a:path w="2163055" h="2709333">
                  <a:moveTo>
                    <a:pt x="0" y="0"/>
                  </a:moveTo>
                  <a:lnTo>
                    <a:pt x="2163055" y="0"/>
                  </a:lnTo>
                  <a:lnTo>
                    <a:pt x="216305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63055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12848" y="-226630"/>
            <a:ext cx="10984316" cy="7902435"/>
            <a:chOff x="0" y="0"/>
            <a:chExt cx="15364744" cy="110538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64692" cy="11053826"/>
            </a:xfrm>
            <a:custGeom>
              <a:avLst/>
              <a:gdLst/>
              <a:ahLst/>
              <a:cxnLst/>
              <a:rect l="l" t="t" r="r" b="b"/>
              <a:pathLst>
                <a:path w="15364692" h="11053826">
                  <a:moveTo>
                    <a:pt x="0" y="0"/>
                  </a:moveTo>
                  <a:lnTo>
                    <a:pt x="15364692" y="0"/>
                  </a:lnTo>
                  <a:lnTo>
                    <a:pt x="15364692" y="11053826"/>
                  </a:lnTo>
                  <a:lnTo>
                    <a:pt x="0" y="11053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8400"/>
              </a:blip>
              <a:stretch>
                <a:fillRect l="-7982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567803" y="8047361"/>
            <a:ext cx="9241659" cy="959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72"/>
              </a:lnSpc>
            </a:pPr>
            <a:r>
              <a:rPr lang="zh-TW" altLang="en-US" sz="6000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提示：</a:t>
            </a:r>
            <a:r>
              <a:rPr lang="zh-TW" altLang="en-US" sz="6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增加獎項數</a:t>
            </a:r>
            <a:endParaRPr lang="en-US" sz="6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58953" y="3012659"/>
            <a:ext cx="7160761" cy="1591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6695" lvl="1" algn="l">
              <a:lnSpc>
                <a:spcPts val="4000"/>
              </a:lnSpc>
              <a:spcAft>
                <a:spcPts val="1200"/>
              </a:spcAft>
            </a:pPr>
            <a:r>
              <a:rPr lang="zh-TW" altLang="en-US" sz="54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考慮比去年多發一個獎</a:t>
            </a:r>
            <a:endParaRPr lang="en-US" sz="5400" b="1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marL="906780" lvl="2" indent="-302260" algn="l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zh-TW" altLang="en-US" sz="3600" dirty="0">
                <a:solidFill>
                  <a:srgbClr val="293374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籌募資金以頒發更多獎項</a:t>
            </a:r>
          </a:p>
          <a:p>
            <a:pPr marL="906780" lvl="2" indent="-302260" algn="l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zh-TW" altLang="en-US" sz="3600" dirty="0">
                <a:solidFill>
                  <a:srgbClr val="293374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修改預算，支持更多獎項</a:t>
            </a:r>
            <a:endParaRPr lang="en-US" sz="3600" dirty="0">
              <a:solidFill>
                <a:srgbClr val="293374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68166" y="5464331"/>
            <a:ext cx="6998115" cy="2052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Aft>
                <a:spcPts val="1200"/>
              </a:spcAft>
            </a:pPr>
            <a:r>
              <a:rPr lang="zh-TW" altLang="en-US" sz="54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尋找新的贊助者</a:t>
            </a:r>
            <a:endParaRPr lang="en-US" sz="5400" b="1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marL="453390" lvl="1" indent="-226695" algn="l">
              <a:lnSpc>
                <a:spcPts val="2940"/>
              </a:lnSpc>
              <a:spcAft>
                <a:spcPts val="1200"/>
              </a:spcAft>
              <a:buFont typeface="Arial"/>
              <a:buChar char="•"/>
            </a:pPr>
            <a:r>
              <a:rPr lang="zh-TW" altLang="en-US" sz="3600" b="1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尋找當地企業或個人贊助</a:t>
            </a:r>
            <a:endParaRPr lang="en-US" sz="3600" b="1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marL="906780" lvl="2" indent="-302260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zh-TW" altLang="en-US" sz="3600" dirty="0">
                <a:solidFill>
                  <a:srgbClr val="293374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讓他們參與頒獎</a:t>
            </a:r>
          </a:p>
          <a:p>
            <a:pPr marL="906780" lvl="2" indent="-302260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zh-TW" altLang="en-US" sz="3600" dirty="0">
                <a:solidFill>
                  <a:srgbClr val="293374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邀請他們擔任評審</a:t>
            </a:r>
            <a:endParaRPr lang="en-US" sz="3600" dirty="0">
              <a:solidFill>
                <a:srgbClr val="293374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E52EB903-1EA4-BBE2-DB23-D52D9E0747AE}"/>
              </a:ext>
            </a:extLst>
          </p:cNvPr>
          <p:cNvSpPr/>
          <p:nvPr/>
        </p:nvSpPr>
        <p:spPr>
          <a:xfrm>
            <a:off x="283595" y="2920360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0B37299C-5FFB-5A88-25F5-7C5068C330B4}"/>
              </a:ext>
            </a:extLst>
          </p:cNvPr>
          <p:cNvSpPr/>
          <p:nvPr/>
        </p:nvSpPr>
        <p:spPr>
          <a:xfrm>
            <a:off x="452275" y="5262107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8" name="Picture 17" descr="A black background with purple and blue text&#10;&#10;Description automatically generated">
            <a:extLst>
              <a:ext uri="{FF2B5EF4-FFF2-40B4-BE49-F238E27FC236}">
                <a16:creationId xmlns:a16="http://schemas.microsoft.com/office/drawing/2014/main" id="{04CD9A7F-981B-6534-C819-E522CEE206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4" y="280844"/>
            <a:ext cx="2383541" cy="187147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45018" y="4098079"/>
            <a:ext cx="9616059" cy="7345706"/>
            <a:chOff x="0" y="0"/>
            <a:chExt cx="2532625" cy="19346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32625" cy="1934672"/>
            </a:xfrm>
            <a:custGeom>
              <a:avLst/>
              <a:gdLst/>
              <a:ahLst/>
              <a:cxnLst/>
              <a:rect l="l" t="t" r="r" b="b"/>
              <a:pathLst>
                <a:path w="2532625" h="1934672">
                  <a:moveTo>
                    <a:pt x="41060" y="0"/>
                  </a:moveTo>
                  <a:lnTo>
                    <a:pt x="2491564" y="0"/>
                  </a:lnTo>
                  <a:cubicBezTo>
                    <a:pt x="2502454" y="0"/>
                    <a:pt x="2512898" y="4326"/>
                    <a:pt x="2520598" y="12026"/>
                  </a:cubicBezTo>
                  <a:cubicBezTo>
                    <a:pt x="2528299" y="19727"/>
                    <a:pt x="2532625" y="30170"/>
                    <a:pt x="2532625" y="41060"/>
                  </a:cubicBezTo>
                  <a:lnTo>
                    <a:pt x="2532625" y="1893611"/>
                  </a:lnTo>
                  <a:cubicBezTo>
                    <a:pt x="2532625" y="1916288"/>
                    <a:pt x="2514241" y="1934672"/>
                    <a:pt x="2491564" y="1934672"/>
                  </a:cubicBezTo>
                  <a:lnTo>
                    <a:pt x="41060" y="1934672"/>
                  </a:lnTo>
                  <a:cubicBezTo>
                    <a:pt x="18383" y="1934672"/>
                    <a:pt x="0" y="1916288"/>
                    <a:pt x="0" y="1893611"/>
                  </a:cubicBezTo>
                  <a:lnTo>
                    <a:pt x="0" y="41060"/>
                  </a:lnTo>
                  <a:cubicBezTo>
                    <a:pt x="0" y="30170"/>
                    <a:pt x="4326" y="19727"/>
                    <a:pt x="12026" y="12026"/>
                  </a:cubicBezTo>
                  <a:cubicBezTo>
                    <a:pt x="19727" y="4326"/>
                    <a:pt x="30170" y="0"/>
                    <a:pt x="41060" y="0"/>
                  </a:cubicBezTo>
                  <a:close/>
                </a:path>
              </a:pathLst>
            </a:custGeom>
            <a:solidFill>
              <a:srgbClr val="16859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532625" cy="1953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353100" y="4881264"/>
            <a:ext cx="8695747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599" lvl="1" indent="-431800" algn="l">
              <a:lnSpc>
                <a:spcPts val="6000"/>
              </a:lnSpc>
              <a:spcAft>
                <a:spcPts val="2400"/>
              </a:spcAft>
              <a:buFont typeface="Arial"/>
              <a:buChar char="•"/>
            </a:pPr>
            <a:r>
              <a:rPr lang="zh-TW" altLang="en-US" sz="60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與慈善組織、學校分享</a:t>
            </a:r>
            <a:br>
              <a:rPr lang="en-US" altLang="zh-TW" sz="60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60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申請書與傳單</a:t>
            </a:r>
            <a:endParaRPr lang="en-US" altLang="zh-TW" sz="6000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marL="863599" lvl="1" indent="-431800">
              <a:lnSpc>
                <a:spcPts val="6000"/>
              </a:lnSpc>
              <a:spcAft>
                <a:spcPts val="2400"/>
              </a:spcAft>
              <a:buFont typeface="Arial"/>
              <a:buChar char="•"/>
            </a:pPr>
            <a:r>
              <a:rPr lang="zh-TW" altLang="en-US" sz="60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尋找個人關係</a:t>
            </a:r>
            <a:endParaRPr lang="en-US" altLang="zh-TW" sz="6000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marL="863599" lvl="1" indent="-431800">
              <a:lnSpc>
                <a:spcPts val="6000"/>
              </a:lnSpc>
              <a:spcAft>
                <a:spcPts val="2400"/>
              </a:spcAft>
              <a:buFont typeface="Arial"/>
              <a:buChar char="•"/>
            </a:pPr>
            <a:r>
              <a:rPr lang="zh-TW" altLang="en-US" sz="60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舉辦申請研討會</a:t>
            </a:r>
            <a:endParaRPr lang="en-US" sz="6000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03284" y="2756655"/>
            <a:ext cx="7003860" cy="903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zh-TW" altLang="en-US" sz="8800" dirty="0">
                <a:solidFill>
                  <a:srgbClr val="BCF7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口口相傳！</a:t>
            </a:r>
            <a:endParaRPr lang="en-US" sz="8800" dirty="0">
              <a:solidFill>
                <a:srgbClr val="BCF7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6ECF6D92-3EB3-C84C-14A1-B33614745FB8}"/>
              </a:ext>
            </a:extLst>
          </p:cNvPr>
          <p:cNvSpPr txBox="1"/>
          <p:nvPr/>
        </p:nvSpPr>
        <p:spPr>
          <a:xfrm>
            <a:off x="1028700" y="9634221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1ED234-1CC8-F8E6-A013-5FE47D9CC0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560" y="475888"/>
            <a:ext cx="5233905" cy="67597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623483-AAC3-669C-85D7-F1EDD84A31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3499" y="2619613"/>
            <a:ext cx="5233905" cy="676908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26954" y="-415240"/>
            <a:ext cx="7867634" cy="9164036"/>
            <a:chOff x="0" y="0"/>
            <a:chExt cx="2072134" cy="24135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2134" cy="2413573"/>
            </a:xfrm>
            <a:custGeom>
              <a:avLst/>
              <a:gdLst/>
              <a:ahLst/>
              <a:cxnLst/>
              <a:rect l="l" t="t" r="r" b="b"/>
              <a:pathLst>
                <a:path w="2072134" h="2413573">
                  <a:moveTo>
                    <a:pt x="50185" y="0"/>
                  </a:moveTo>
                  <a:lnTo>
                    <a:pt x="2021949" y="0"/>
                  </a:lnTo>
                  <a:cubicBezTo>
                    <a:pt x="2035259" y="0"/>
                    <a:pt x="2048024" y="5287"/>
                    <a:pt x="2057435" y="14699"/>
                  </a:cubicBezTo>
                  <a:cubicBezTo>
                    <a:pt x="2066847" y="24110"/>
                    <a:pt x="2072134" y="36875"/>
                    <a:pt x="2072134" y="50185"/>
                  </a:cubicBezTo>
                  <a:lnTo>
                    <a:pt x="2072134" y="2363388"/>
                  </a:lnTo>
                  <a:cubicBezTo>
                    <a:pt x="2072134" y="2376698"/>
                    <a:pt x="2066847" y="2389463"/>
                    <a:pt x="2057435" y="2398874"/>
                  </a:cubicBezTo>
                  <a:cubicBezTo>
                    <a:pt x="2048024" y="2408286"/>
                    <a:pt x="2035259" y="2413573"/>
                    <a:pt x="2021949" y="2413573"/>
                  </a:cubicBezTo>
                  <a:lnTo>
                    <a:pt x="50185" y="2413573"/>
                  </a:lnTo>
                  <a:cubicBezTo>
                    <a:pt x="36875" y="2413573"/>
                    <a:pt x="24110" y="2408286"/>
                    <a:pt x="14699" y="2398874"/>
                  </a:cubicBezTo>
                  <a:cubicBezTo>
                    <a:pt x="5287" y="2389463"/>
                    <a:pt x="0" y="2376698"/>
                    <a:pt x="0" y="2363388"/>
                  </a:cubicBezTo>
                  <a:lnTo>
                    <a:pt x="0" y="50185"/>
                  </a:lnTo>
                  <a:cubicBezTo>
                    <a:pt x="0" y="36875"/>
                    <a:pt x="5287" y="24110"/>
                    <a:pt x="14699" y="14699"/>
                  </a:cubicBezTo>
                  <a:cubicBezTo>
                    <a:pt x="24110" y="5287"/>
                    <a:pt x="36875" y="0"/>
                    <a:pt x="50185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072134" cy="2470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4070621" y="3795186"/>
            <a:ext cx="4616886" cy="4114800"/>
          </a:xfrm>
          <a:custGeom>
            <a:avLst/>
            <a:gdLst/>
            <a:ahLst/>
            <a:cxnLst/>
            <a:rect l="l" t="t" r="r" b="b"/>
            <a:pathLst>
              <a:path w="4616886" h="4114800">
                <a:moveTo>
                  <a:pt x="0" y="0"/>
                </a:moveTo>
                <a:lnTo>
                  <a:pt x="4616887" y="0"/>
                </a:lnTo>
                <a:lnTo>
                  <a:pt x="46168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3071650">
            <a:off x="7001348" y="2997525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1" name="Freeform 11"/>
          <p:cNvSpPr/>
          <p:nvPr/>
        </p:nvSpPr>
        <p:spPr>
          <a:xfrm rot="-256659">
            <a:off x="8622047" y="4384194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6"/>
                </a:lnTo>
                <a:lnTo>
                  <a:pt x="0" y="4940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2049939">
            <a:off x="8452956" y="7070444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8" y="0"/>
                </a:lnTo>
                <a:lnTo>
                  <a:pt x="1382088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6515152">
            <a:off x="6142438" y="8625833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8" y="0"/>
                </a:lnTo>
                <a:lnTo>
                  <a:pt x="1382088" y="494096"/>
                </a:lnTo>
                <a:lnTo>
                  <a:pt x="0" y="4940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9811522">
            <a:off x="3650241" y="7070444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7988932">
            <a:off x="2782980" y="3548138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468297" y="312489"/>
            <a:ext cx="9872442" cy="280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00"/>
              </a:lnSpc>
            </a:pPr>
            <a:r>
              <a:rPr lang="zh-TW" altLang="en-US" sz="6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將申請範圍</a:t>
            </a:r>
            <a:r>
              <a:rPr lang="en-US" sz="6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 </a:t>
            </a:r>
            <a:br>
              <a:rPr lang="en-US" sz="6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</a:br>
            <a:r>
              <a:rPr lang="zh-TW" altLang="en-US" sz="6560" b="1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Effra 1"/>
              </a:rPr>
              <a:t>擴大到您所在鄰里</a:t>
            </a:r>
            <a:br>
              <a:rPr lang="en-US" altLang="zh-TW" sz="6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Effra 1"/>
              </a:rPr>
            </a:br>
            <a:r>
              <a:rPr lang="zh-TW" altLang="en-US" sz="6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以外的地區</a:t>
            </a:r>
            <a:endParaRPr lang="en-US" sz="6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910556" y="3302629"/>
            <a:ext cx="5999020" cy="386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3" lvl="1" indent="-367026" algn="l">
              <a:lnSpc>
                <a:spcPts val="5400"/>
              </a:lnSpc>
              <a:spcAft>
                <a:spcPts val="3600"/>
              </a:spcAft>
              <a:buFont typeface="Arial"/>
              <a:buChar char="•"/>
            </a:pPr>
            <a:r>
              <a:rPr lang="zh-TW" altLang="en-US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聯絡貴專區內的分會，</a:t>
            </a:r>
            <a:br>
              <a:rPr lang="en-US" altLang="zh-TW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瞭解她們是否有可以分享的申請名額</a:t>
            </a:r>
          </a:p>
          <a:p>
            <a:pPr marL="734053" lvl="1" indent="-367026" algn="l">
              <a:lnSpc>
                <a:spcPts val="5400"/>
              </a:lnSpc>
              <a:spcAft>
                <a:spcPts val="3600"/>
              </a:spcAft>
              <a:buFont typeface="Arial"/>
              <a:buChar char="•"/>
            </a:pPr>
            <a:r>
              <a:rPr lang="zh-TW" altLang="en-US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美國／加拿大：</a:t>
            </a:r>
            <a:br>
              <a:rPr lang="en-US" altLang="zh-TW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向總部要求申請名額</a:t>
            </a:r>
            <a:endParaRPr lang="en-US" sz="44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0D1485-BCBA-AFDC-1697-5E2E0C7174DD}"/>
              </a:ext>
            </a:extLst>
          </p:cNvPr>
          <p:cNvSpPr txBox="1"/>
          <p:nvPr/>
        </p:nvSpPr>
        <p:spPr>
          <a:xfrm>
            <a:off x="11466685" y="577196"/>
            <a:ext cx="4306537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00"/>
              </a:lnSpc>
            </a:pPr>
            <a:r>
              <a:rPr lang="zh-TW" altLang="en-US" sz="5400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有申請名額</a:t>
            </a:r>
            <a:br>
              <a:rPr lang="en-US" altLang="zh-TW" sz="5400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5400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可以分享</a:t>
            </a:r>
            <a:br>
              <a:rPr lang="en-US" altLang="zh-TW" sz="5400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5400" dirty="0">
                <a:solidFill>
                  <a:srgbClr val="E685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給他人！</a:t>
            </a:r>
            <a:endParaRPr lang="en-US" sz="5400" dirty="0">
              <a:solidFill>
                <a:srgbClr val="E685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DE6DD7-0683-0FA9-95C3-3A8335F13B3D}"/>
              </a:ext>
            </a:extLst>
          </p:cNvPr>
          <p:cNvCxnSpPr>
            <a:cxnSpLocks/>
          </p:cNvCxnSpPr>
          <p:nvPr/>
        </p:nvCxnSpPr>
        <p:spPr>
          <a:xfrm>
            <a:off x="11466685" y="2914093"/>
            <a:ext cx="3194278" cy="0"/>
          </a:xfrm>
          <a:prstGeom prst="line">
            <a:avLst/>
          </a:prstGeom>
          <a:ln>
            <a:solidFill>
              <a:srgbClr val="253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210318" y="-76020"/>
            <a:ext cx="18077682" cy="10668328"/>
          </a:xfrm>
          <a:custGeom>
            <a:avLst/>
            <a:gdLst/>
            <a:ahLst/>
            <a:cxnLst/>
            <a:rect l="l" t="t" r="r" b="b"/>
            <a:pathLst>
              <a:path w="17653637" h="10668328">
                <a:moveTo>
                  <a:pt x="0" y="0"/>
                </a:moveTo>
                <a:lnTo>
                  <a:pt x="17653637" y="0"/>
                </a:lnTo>
                <a:lnTo>
                  <a:pt x="17653637" y="10668328"/>
                </a:lnTo>
                <a:lnTo>
                  <a:pt x="0" y="10668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383" t="-1062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-1" y="126608"/>
            <a:ext cx="8271803" cy="10160391"/>
            <a:chOff x="0" y="0"/>
            <a:chExt cx="210725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7259" cy="2709333"/>
            </a:xfrm>
            <a:custGeom>
              <a:avLst/>
              <a:gdLst/>
              <a:ahLst/>
              <a:cxnLst/>
              <a:rect l="l" t="t" r="r" b="b"/>
              <a:pathLst>
                <a:path w="2107259" h="2709333">
                  <a:moveTo>
                    <a:pt x="0" y="0"/>
                  </a:moveTo>
                  <a:lnTo>
                    <a:pt x="2107259" y="0"/>
                  </a:lnTo>
                  <a:lnTo>
                    <a:pt x="210725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10725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7" name="Group 2">
            <a:extLst>
              <a:ext uri="{FF2B5EF4-FFF2-40B4-BE49-F238E27FC236}">
                <a16:creationId xmlns:a16="http://schemas.microsoft.com/office/drawing/2014/main" id="{06CD0D36-5A75-7003-6C2B-157FBC8BC0DF}"/>
              </a:ext>
            </a:extLst>
          </p:cNvPr>
          <p:cNvGrpSpPr/>
          <p:nvPr/>
        </p:nvGrpSpPr>
        <p:grpSpPr>
          <a:xfrm>
            <a:off x="10826953" y="2975634"/>
            <a:ext cx="6876080" cy="6803797"/>
            <a:chOff x="0" y="0"/>
            <a:chExt cx="2072134" cy="2413573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20DB4173-2BE0-2FE2-4AF4-F4F7AC7C8821}"/>
                </a:ext>
              </a:extLst>
            </p:cNvPr>
            <p:cNvSpPr/>
            <p:nvPr/>
          </p:nvSpPr>
          <p:spPr>
            <a:xfrm>
              <a:off x="0" y="0"/>
              <a:ext cx="2072134" cy="2413573"/>
            </a:xfrm>
            <a:custGeom>
              <a:avLst/>
              <a:gdLst/>
              <a:ahLst/>
              <a:cxnLst/>
              <a:rect l="l" t="t" r="r" b="b"/>
              <a:pathLst>
                <a:path w="2072134" h="2413573">
                  <a:moveTo>
                    <a:pt x="50185" y="0"/>
                  </a:moveTo>
                  <a:lnTo>
                    <a:pt x="2021949" y="0"/>
                  </a:lnTo>
                  <a:cubicBezTo>
                    <a:pt x="2035259" y="0"/>
                    <a:pt x="2048024" y="5287"/>
                    <a:pt x="2057435" y="14699"/>
                  </a:cubicBezTo>
                  <a:cubicBezTo>
                    <a:pt x="2066847" y="24110"/>
                    <a:pt x="2072134" y="36875"/>
                    <a:pt x="2072134" y="50185"/>
                  </a:cubicBezTo>
                  <a:lnTo>
                    <a:pt x="2072134" y="2363388"/>
                  </a:lnTo>
                  <a:cubicBezTo>
                    <a:pt x="2072134" y="2376698"/>
                    <a:pt x="2066847" y="2389463"/>
                    <a:pt x="2057435" y="2398874"/>
                  </a:cubicBezTo>
                  <a:cubicBezTo>
                    <a:pt x="2048024" y="2408286"/>
                    <a:pt x="2035259" y="2413573"/>
                    <a:pt x="2021949" y="2413573"/>
                  </a:cubicBezTo>
                  <a:lnTo>
                    <a:pt x="50185" y="2413573"/>
                  </a:lnTo>
                  <a:cubicBezTo>
                    <a:pt x="36875" y="2413573"/>
                    <a:pt x="24110" y="2408286"/>
                    <a:pt x="14699" y="2398874"/>
                  </a:cubicBezTo>
                  <a:cubicBezTo>
                    <a:pt x="5287" y="2389463"/>
                    <a:pt x="0" y="2376698"/>
                    <a:pt x="0" y="2363388"/>
                  </a:cubicBezTo>
                  <a:lnTo>
                    <a:pt x="0" y="50185"/>
                  </a:lnTo>
                  <a:cubicBezTo>
                    <a:pt x="0" y="36875"/>
                    <a:pt x="5287" y="24110"/>
                    <a:pt x="14699" y="14699"/>
                  </a:cubicBezTo>
                  <a:cubicBezTo>
                    <a:pt x="24110" y="5287"/>
                    <a:pt x="36875" y="0"/>
                    <a:pt x="50185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4">
              <a:extLst>
                <a:ext uri="{FF2B5EF4-FFF2-40B4-BE49-F238E27FC236}">
                  <a16:creationId xmlns:a16="http://schemas.microsoft.com/office/drawing/2014/main" id="{9E65E8C0-B913-F187-198F-ECC822F891D7}"/>
                </a:ext>
              </a:extLst>
            </p:cNvPr>
            <p:cNvSpPr txBox="1"/>
            <p:nvPr/>
          </p:nvSpPr>
          <p:spPr>
            <a:xfrm>
              <a:off x="0" y="-57150"/>
              <a:ext cx="2072134" cy="2470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07837" y="5082590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209" r="-22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07837" y="7374476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209" r="-22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0" y="13235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0" y="3487412"/>
            <a:ext cx="10480331" cy="3338646"/>
            <a:chOff x="0" y="0"/>
            <a:chExt cx="2760252" cy="8793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60252" cy="879314"/>
            </a:xfrm>
            <a:custGeom>
              <a:avLst/>
              <a:gdLst/>
              <a:ahLst/>
              <a:cxnLst/>
              <a:rect l="l" t="t" r="r" b="b"/>
              <a:pathLst>
                <a:path w="2760252" h="879314">
                  <a:moveTo>
                    <a:pt x="0" y="0"/>
                  </a:moveTo>
                  <a:lnTo>
                    <a:pt x="2760252" y="0"/>
                  </a:lnTo>
                  <a:lnTo>
                    <a:pt x="2760252" y="879314"/>
                  </a:lnTo>
                  <a:lnTo>
                    <a:pt x="0" y="879314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760252" cy="8983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530786" y="4090459"/>
            <a:ext cx="7418758" cy="2069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</a:pPr>
            <a:r>
              <a:rPr lang="zh-TW" altLang="en-US" sz="4599" dirty="0">
                <a:solidFill>
                  <a:srgbClr val="F5EFEB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國際蘭馨交流協會 </a:t>
            </a:r>
          </a:p>
          <a:p>
            <a:pPr algn="ctr">
              <a:lnSpc>
                <a:spcPts val="5515"/>
              </a:lnSpc>
            </a:pPr>
            <a:r>
              <a:rPr lang="zh-TW" altLang="en-US" sz="4599" dirty="0">
                <a:solidFill>
                  <a:srgbClr val="F5EFEB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克洛維分會 </a:t>
            </a:r>
            <a:endParaRPr lang="en-US" altLang="zh-TW" sz="4599" dirty="0">
              <a:solidFill>
                <a:srgbClr val="F5EFEB"/>
              </a:solidFill>
              <a:latin typeface="Effra 1" panose="020B0604020202020204" charset="0"/>
              <a:ea typeface="Arimo"/>
              <a:cs typeface="Arimo"/>
              <a:sym typeface="Arimo"/>
            </a:endParaRPr>
          </a:p>
          <a:p>
            <a:pPr algn="ctr">
              <a:lnSpc>
                <a:spcPts val="5515"/>
              </a:lnSpc>
            </a:pPr>
            <a:r>
              <a:rPr lang="zh-TW" altLang="en-US" sz="36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（內華達山脈太平洋地區）</a:t>
            </a:r>
            <a:endParaRPr lang="en-US" sz="3600" dirty="0">
              <a:solidFill>
                <a:srgbClr val="F5EFEB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01688" y="9437762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610188" y="831481"/>
            <a:ext cx="7092845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412"/>
              </a:lnSpc>
              <a:spcAft>
                <a:spcPts val="2400"/>
              </a:spcAft>
            </a:pPr>
            <a:r>
              <a:rPr lang="en-US" sz="70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35</a:t>
            </a:r>
            <a:r>
              <a:rPr lang="zh-TW" altLang="en-US" sz="62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位</a:t>
            </a:r>
            <a:r>
              <a:rPr 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</a:t>
            </a: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獲獎者</a:t>
            </a:r>
            <a:endParaRPr lang="en-US" sz="4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algn="r">
              <a:lnSpc>
                <a:spcPts val="4415"/>
              </a:lnSpc>
              <a:spcAft>
                <a:spcPts val="2400"/>
              </a:spcAft>
            </a:pP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總共</a:t>
            </a:r>
            <a:r>
              <a:rPr 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</a:t>
            </a:r>
            <a:r>
              <a:rPr lang="en-US" sz="60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$38,000 </a:t>
            </a: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的</a:t>
            </a:r>
            <a:br>
              <a:rPr lang="en-US" altLang="zh-TW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獎項資金</a:t>
            </a:r>
            <a:endParaRPr lang="en-US" sz="4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428803" y="3526202"/>
            <a:ext cx="5672379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4"/>
              </a:lnSpc>
            </a:pPr>
            <a:r>
              <a:rPr lang="zh-TW" altLang="en-US" sz="40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她們如何做這一點？</a:t>
            </a:r>
            <a:endParaRPr lang="en-US" sz="4000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575129" y="4478359"/>
            <a:ext cx="5783957" cy="4273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00"/>
              </a:lnSpc>
              <a:spcAft>
                <a:spcPts val="2400"/>
              </a:spcAft>
            </a:pPr>
            <a:r>
              <a:rPr lang="zh-TW" altLang="en-US" sz="2799" dirty="0">
                <a:solidFill>
                  <a:srgbClr val="253572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過去的獲獎人轉為會員，</a:t>
            </a:r>
            <a:br>
              <a:rPr lang="en-US" altLang="zh-TW" sz="2799" dirty="0">
                <a:solidFill>
                  <a:srgbClr val="253572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</a:br>
            <a:r>
              <a:rPr lang="zh-TW" altLang="en-US" sz="2799" dirty="0">
                <a:solidFill>
                  <a:srgbClr val="253572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與財務援助部門合作招募申請者</a:t>
            </a:r>
            <a:endParaRPr lang="en-US" altLang="zh-TW" sz="2799" dirty="0">
              <a:solidFill>
                <a:srgbClr val="253572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  <a:p>
            <a:pPr algn="l">
              <a:lnSpc>
                <a:spcPts val="4000"/>
              </a:lnSpc>
              <a:spcAft>
                <a:spcPts val="2400"/>
              </a:spcAft>
            </a:pPr>
            <a:r>
              <a:rPr lang="zh-TW" altLang="en-US" sz="2799" dirty="0">
                <a:solidFill>
                  <a:srgbClr val="253572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當地社區學院</a:t>
            </a:r>
          </a:p>
          <a:p>
            <a:pPr algn="l">
              <a:lnSpc>
                <a:spcPts val="4000"/>
              </a:lnSpc>
              <a:spcAft>
                <a:spcPts val="2400"/>
              </a:spcAft>
            </a:pPr>
            <a:r>
              <a:rPr lang="zh-TW" altLang="en-US" sz="2799" dirty="0">
                <a:solidFill>
                  <a:srgbClr val="253572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分會會員直接與學院工作人員合作</a:t>
            </a:r>
          </a:p>
          <a:p>
            <a:pPr algn="l">
              <a:lnSpc>
                <a:spcPts val="4000"/>
              </a:lnSpc>
              <a:spcAft>
                <a:spcPts val="2400"/>
              </a:spcAft>
            </a:pPr>
            <a:r>
              <a:rPr lang="zh-TW" altLang="en-US" sz="2799" dirty="0">
                <a:solidFill>
                  <a:srgbClr val="253572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與學院進行追蹤</a:t>
            </a:r>
          </a:p>
          <a:p>
            <a:pPr algn="l">
              <a:lnSpc>
                <a:spcPts val="4000"/>
              </a:lnSpc>
              <a:spcAft>
                <a:spcPts val="2400"/>
              </a:spcAft>
            </a:pPr>
            <a:r>
              <a:rPr lang="zh-TW" altLang="en-US" sz="2799" dirty="0">
                <a:solidFill>
                  <a:srgbClr val="253572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舉辦研討會</a:t>
            </a:r>
            <a:endParaRPr lang="en-US" altLang="zh-TW" sz="2799" dirty="0">
              <a:solidFill>
                <a:srgbClr val="253572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C6666E4-63FF-9813-8A90-44C155ABAA90}"/>
              </a:ext>
            </a:extLst>
          </p:cNvPr>
          <p:cNvSpPr/>
          <p:nvPr/>
        </p:nvSpPr>
        <p:spPr>
          <a:xfrm>
            <a:off x="11120539" y="4595447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F9AB9B35-1378-9045-038B-CE3BE58FEE92}"/>
              </a:ext>
            </a:extLst>
          </p:cNvPr>
          <p:cNvSpPr/>
          <p:nvPr/>
        </p:nvSpPr>
        <p:spPr>
          <a:xfrm>
            <a:off x="11094251" y="5917682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D086676A-49B3-4C6D-84FC-3D70332FC622}"/>
              </a:ext>
            </a:extLst>
          </p:cNvPr>
          <p:cNvSpPr/>
          <p:nvPr/>
        </p:nvSpPr>
        <p:spPr>
          <a:xfrm>
            <a:off x="11120539" y="6738553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12">
            <a:extLst>
              <a:ext uri="{FF2B5EF4-FFF2-40B4-BE49-F238E27FC236}">
                <a16:creationId xmlns:a16="http://schemas.microsoft.com/office/drawing/2014/main" id="{F84177A0-42BD-7824-132F-3898DF674386}"/>
              </a:ext>
            </a:extLst>
          </p:cNvPr>
          <p:cNvSpPr/>
          <p:nvPr/>
        </p:nvSpPr>
        <p:spPr>
          <a:xfrm>
            <a:off x="11120539" y="7521121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356385F1-0CF9-C57E-B109-6A3DEE9A7403}"/>
              </a:ext>
            </a:extLst>
          </p:cNvPr>
          <p:cNvSpPr/>
          <p:nvPr/>
        </p:nvSpPr>
        <p:spPr>
          <a:xfrm>
            <a:off x="11120539" y="8340802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8" y="6340507"/>
            <a:ext cx="18288000" cy="3946493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28111" y="6863687"/>
            <a:ext cx="15833114" cy="1600508"/>
            <a:chOff x="0" y="0"/>
            <a:chExt cx="21110819" cy="21340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110821" cy="2134062"/>
            </a:xfrm>
            <a:custGeom>
              <a:avLst/>
              <a:gdLst/>
              <a:ahLst/>
              <a:cxnLst/>
              <a:rect l="l" t="t" r="r" b="b"/>
              <a:pathLst>
                <a:path w="21110821" h="2134062">
                  <a:moveTo>
                    <a:pt x="482368" y="0"/>
                  </a:moveTo>
                  <a:lnTo>
                    <a:pt x="20628459" y="0"/>
                  </a:lnTo>
                  <a:cubicBezTo>
                    <a:pt x="20894810" y="0"/>
                    <a:pt x="21110821" y="62037"/>
                    <a:pt x="21110821" y="138529"/>
                  </a:cubicBezTo>
                  <a:lnTo>
                    <a:pt x="21110821" y="1995528"/>
                  </a:lnTo>
                  <a:cubicBezTo>
                    <a:pt x="21110821" y="2072020"/>
                    <a:pt x="20894810" y="2134062"/>
                    <a:pt x="20628459" y="2134062"/>
                  </a:cubicBezTo>
                  <a:lnTo>
                    <a:pt x="482368" y="2134062"/>
                  </a:lnTo>
                  <a:cubicBezTo>
                    <a:pt x="216015" y="2134062"/>
                    <a:pt x="0" y="2072020"/>
                    <a:pt x="0" y="1995528"/>
                  </a:cubicBezTo>
                  <a:lnTo>
                    <a:pt x="0" y="138529"/>
                  </a:lnTo>
                  <a:cubicBezTo>
                    <a:pt x="0" y="62037"/>
                    <a:pt x="216015" y="0"/>
                    <a:pt x="482368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-314875" y="171450"/>
            <a:ext cx="19234077" cy="6083332"/>
          </a:xfrm>
          <a:custGeom>
            <a:avLst/>
            <a:gdLst/>
            <a:ahLst/>
            <a:cxnLst/>
            <a:rect l="l" t="t" r="r" b="b"/>
            <a:pathLst>
              <a:path w="19234077" h="6083332">
                <a:moveTo>
                  <a:pt x="0" y="0"/>
                </a:moveTo>
                <a:lnTo>
                  <a:pt x="19234077" y="0"/>
                </a:lnTo>
                <a:lnTo>
                  <a:pt x="19234077" y="6083332"/>
                </a:lnTo>
                <a:lnTo>
                  <a:pt x="0" y="60833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07861" b="-1083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30174" y="6606710"/>
            <a:ext cx="1050261" cy="707613"/>
          </a:xfrm>
          <a:custGeom>
            <a:avLst/>
            <a:gdLst/>
            <a:ahLst/>
            <a:cxnLst/>
            <a:rect l="l" t="t" r="r" b="b"/>
            <a:pathLst>
              <a:path w="1050261" h="707613">
                <a:moveTo>
                  <a:pt x="0" y="0"/>
                </a:moveTo>
                <a:lnTo>
                  <a:pt x="1050261" y="0"/>
                </a:lnTo>
                <a:lnTo>
                  <a:pt x="1050261" y="707614"/>
                </a:lnTo>
                <a:lnTo>
                  <a:pt x="0" y="7076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10736170">
            <a:off x="16495069" y="7959947"/>
            <a:ext cx="1050261" cy="707613"/>
          </a:xfrm>
          <a:custGeom>
            <a:avLst/>
            <a:gdLst/>
            <a:ahLst/>
            <a:cxnLst/>
            <a:rect l="l" t="t" r="r" b="b"/>
            <a:pathLst>
              <a:path w="1050261" h="707613">
                <a:moveTo>
                  <a:pt x="0" y="0"/>
                </a:moveTo>
                <a:lnTo>
                  <a:pt x="1050261" y="0"/>
                </a:lnTo>
                <a:lnTo>
                  <a:pt x="1050261" y="707613"/>
                </a:lnTo>
                <a:lnTo>
                  <a:pt x="0" y="7076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63630" y="7225791"/>
            <a:ext cx="15077066" cy="856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zh-TW" altLang="en-US" sz="2799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一場如同「實現妳的夢想獎」這樣的活動如果獲得成功，將可以提高公眾意識、增加會員人數，並成功籌集資金。這些支柱領域相互作用，相互促進並共同成長。</a:t>
            </a:r>
            <a:endParaRPr lang="en-US" sz="2799" dirty="0">
              <a:solidFill>
                <a:srgbClr val="FFFFFF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504310" y="8658199"/>
            <a:ext cx="5532242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20"/>
              </a:lnSpc>
            </a:pPr>
            <a:r>
              <a:rPr lang="en-US" sz="2600" dirty="0">
                <a:solidFill>
                  <a:srgbClr val="253572"/>
                </a:solidFill>
                <a:latin typeface="Arimo"/>
                <a:ea typeface="Noto Sans CJK TC Regular" panose="020B0500000000000000" pitchFamily="34" charset="-120"/>
                <a:cs typeface="Arimo"/>
                <a:sym typeface="Arimo"/>
              </a:rPr>
              <a:t>~ Soroptimist International of Clovis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3723" y="8281674"/>
            <a:ext cx="18288000" cy="1971954"/>
          </a:xfrm>
          <a:custGeom>
            <a:avLst/>
            <a:gdLst/>
            <a:ahLst/>
            <a:cxnLst/>
            <a:rect l="l" t="t" r="r" b="b"/>
            <a:pathLst>
              <a:path w="18288000" h="1971954">
                <a:moveTo>
                  <a:pt x="0" y="0"/>
                </a:moveTo>
                <a:lnTo>
                  <a:pt x="18288000" y="0"/>
                </a:lnTo>
                <a:lnTo>
                  <a:pt x="18288000" y="1971954"/>
                </a:lnTo>
                <a:lnTo>
                  <a:pt x="0" y="1971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2443952" y="-1144700"/>
            <a:ext cx="13301422" cy="9640571"/>
          </a:xfrm>
          <a:custGeom>
            <a:avLst/>
            <a:gdLst/>
            <a:ahLst/>
            <a:cxnLst/>
            <a:rect l="l" t="t" r="r" b="b"/>
            <a:pathLst>
              <a:path w="13301422" h="9640571">
                <a:moveTo>
                  <a:pt x="0" y="0"/>
                </a:moveTo>
                <a:lnTo>
                  <a:pt x="13301422" y="0"/>
                </a:lnTo>
                <a:lnTo>
                  <a:pt x="13301422" y="9640571"/>
                </a:lnTo>
                <a:lnTo>
                  <a:pt x="0" y="96405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28681" y="2567177"/>
            <a:ext cx="9422326" cy="6077400"/>
            <a:chOff x="0" y="0"/>
            <a:chExt cx="12563101" cy="8103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563094" cy="8103235"/>
            </a:xfrm>
            <a:custGeom>
              <a:avLst/>
              <a:gdLst/>
              <a:ahLst/>
              <a:cxnLst/>
              <a:rect l="l" t="t" r="r" b="b"/>
              <a:pathLst>
                <a:path w="12563094" h="8103235">
                  <a:moveTo>
                    <a:pt x="0" y="0"/>
                  </a:moveTo>
                  <a:lnTo>
                    <a:pt x="12563094" y="0"/>
                  </a:lnTo>
                  <a:lnTo>
                    <a:pt x="12563094" y="8103235"/>
                  </a:lnTo>
                  <a:lnTo>
                    <a:pt x="0" y="8103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2" r="-4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6142282" y="5180840"/>
            <a:ext cx="2234036" cy="1639224"/>
          </a:xfrm>
          <a:custGeom>
            <a:avLst/>
            <a:gdLst/>
            <a:ahLst/>
            <a:cxnLst/>
            <a:rect l="l" t="t" r="r" b="b"/>
            <a:pathLst>
              <a:path w="2234036" h="1639224">
                <a:moveTo>
                  <a:pt x="0" y="0"/>
                </a:moveTo>
                <a:lnTo>
                  <a:pt x="2234036" y="0"/>
                </a:lnTo>
                <a:lnTo>
                  <a:pt x="2234036" y="1639224"/>
                </a:lnTo>
                <a:lnTo>
                  <a:pt x="0" y="16392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677349" y="1219854"/>
            <a:ext cx="8561017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zh-TW" altLang="en-US" sz="80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大目標</a:t>
            </a:r>
            <a:br>
              <a:rPr lang="en-US" altLang="zh-TW" sz="80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8000" b="1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加速專案</a:t>
            </a:r>
            <a:endParaRPr lang="en-US" sz="8000" b="1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518667" y="3657600"/>
            <a:ext cx="7132928" cy="28029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zh-TW" altLang="en-US" sz="5600" dirty="0">
                <a:solidFill>
                  <a:srgbClr val="93C9D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購買 </a:t>
            </a:r>
            <a:r>
              <a:rPr lang="en-US" altLang="zh-TW" sz="5600" dirty="0">
                <a:solidFill>
                  <a:srgbClr val="93C9D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2 </a:t>
            </a:r>
            <a:r>
              <a:rPr lang="zh-TW" altLang="en-US" sz="5600" dirty="0">
                <a:solidFill>
                  <a:srgbClr val="93C9D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台筆記型電腦</a:t>
            </a:r>
            <a:endParaRPr lang="en-US" sz="5600" dirty="0">
              <a:solidFill>
                <a:srgbClr val="93C9D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algn="ctr">
              <a:lnSpc>
                <a:spcPts val="5599"/>
              </a:lnSpc>
            </a:pPr>
            <a:r>
              <a:rPr lang="zh-TW" altLang="en-US" sz="3600" dirty="0">
                <a:solidFill>
                  <a:srgbClr val="93C9D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與</a:t>
            </a:r>
            <a:endParaRPr lang="en-US" sz="3600" dirty="0">
              <a:solidFill>
                <a:srgbClr val="93C9D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algn="ctr">
              <a:lnSpc>
                <a:spcPts val="8400"/>
              </a:lnSpc>
            </a:pPr>
            <a:r>
              <a:rPr lang="zh-TW" altLang="en-US" sz="5600" dirty="0">
                <a:solidFill>
                  <a:srgbClr val="93C9D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舉辦 </a:t>
            </a:r>
            <a:r>
              <a:rPr lang="en-US" altLang="zh-TW" sz="5600" dirty="0">
                <a:solidFill>
                  <a:srgbClr val="93C9D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50 </a:t>
            </a:r>
            <a:r>
              <a:rPr lang="zh-TW" altLang="en-US" sz="5600" dirty="0">
                <a:solidFill>
                  <a:srgbClr val="93C9D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人的課程</a:t>
            </a:r>
            <a:endParaRPr lang="en-US" sz="5600" dirty="0">
              <a:solidFill>
                <a:srgbClr val="93C9D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77348" y="4345948"/>
            <a:ext cx="6848057" cy="13744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您可以對現有專案進行哪些更改或新增，以使其符合資格？</a:t>
            </a:r>
            <a:endParaRPr lang="en-US" sz="4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26897" y="6134313"/>
            <a:ext cx="6043146" cy="1373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zh-TW" altLang="en-US" sz="40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選擇有潛力能夠惠及眾多婦女與女青年的專案。</a:t>
            </a:r>
            <a:endParaRPr lang="en-US" sz="40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79152" y="4520979"/>
            <a:ext cx="377230" cy="377230"/>
          </a:xfrm>
          <a:custGeom>
            <a:avLst/>
            <a:gdLst/>
            <a:ahLst/>
            <a:cxnLst/>
            <a:rect l="l" t="t" r="r" b="b"/>
            <a:pathLst>
              <a:path w="377230" h="377230">
                <a:moveTo>
                  <a:pt x="0" y="0"/>
                </a:moveTo>
                <a:lnTo>
                  <a:pt x="377231" y="0"/>
                </a:lnTo>
                <a:lnTo>
                  <a:pt x="377231" y="377230"/>
                </a:lnTo>
                <a:lnTo>
                  <a:pt x="0" y="3772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028700" y="6327829"/>
            <a:ext cx="377230" cy="377230"/>
          </a:xfrm>
          <a:custGeom>
            <a:avLst/>
            <a:gdLst/>
            <a:ahLst/>
            <a:cxnLst/>
            <a:rect l="l" t="t" r="r" b="b"/>
            <a:pathLst>
              <a:path w="377230" h="377230">
                <a:moveTo>
                  <a:pt x="0" y="0"/>
                </a:moveTo>
                <a:lnTo>
                  <a:pt x="377230" y="0"/>
                </a:lnTo>
                <a:lnTo>
                  <a:pt x="377230" y="377231"/>
                </a:lnTo>
                <a:lnTo>
                  <a:pt x="0" y="37723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28943" y="230654"/>
            <a:ext cx="4929455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zh-TW" altLang="en-US" sz="54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提示： </a:t>
            </a:r>
            <a:endParaRPr lang="en-US" sz="54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677349" y="3632886"/>
            <a:ext cx="6492240" cy="0"/>
          </a:xfrm>
          <a:prstGeom prst="line">
            <a:avLst/>
          </a:prstGeom>
          <a:ln w="38100" cap="flat">
            <a:solidFill>
              <a:srgbClr val="F5EFE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50063" y="-749061"/>
            <a:ext cx="12565804" cy="8290381"/>
            <a:chOff x="0" y="0"/>
            <a:chExt cx="16754405" cy="110538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754348" cy="11053826"/>
            </a:xfrm>
            <a:custGeom>
              <a:avLst/>
              <a:gdLst/>
              <a:ahLst/>
              <a:cxnLst/>
              <a:rect l="l" t="t" r="r" b="b"/>
              <a:pathLst>
                <a:path w="16754348" h="11053826">
                  <a:moveTo>
                    <a:pt x="0" y="0"/>
                  </a:moveTo>
                  <a:lnTo>
                    <a:pt x="16754348" y="0"/>
                  </a:lnTo>
                  <a:lnTo>
                    <a:pt x="16754348" y="11053826"/>
                  </a:lnTo>
                  <a:lnTo>
                    <a:pt x="0" y="11053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 b="-140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73155" y="5548393"/>
            <a:ext cx="7795365" cy="6227315"/>
            <a:chOff x="0" y="0"/>
            <a:chExt cx="2102439" cy="16386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2439" cy="1638647"/>
            </a:xfrm>
            <a:custGeom>
              <a:avLst/>
              <a:gdLst/>
              <a:ahLst/>
              <a:cxnLst/>
              <a:rect l="l" t="t" r="r" b="b"/>
              <a:pathLst>
                <a:path w="2102439" h="1638647">
                  <a:moveTo>
                    <a:pt x="49462" y="0"/>
                  </a:moveTo>
                  <a:lnTo>
                    <a:pt x="2052978" y="0"/>
                  </a:lnTo>
                  <a:cubicBezTo>
                    <a:pt x="2080295" y="0"/>
                    <a:pt x="2102439" y="22145"/>
                    <a:pt x="2102439" y="49462"/>
                  </a:cubicBezTo>
                  <a:lnTo>
                    <a:pt x="2102439" y="1589185"/>
                  </a:lnTo>
                  <a:cubicBezTo>
                    <a:pt x="2102439" y="1616502"/>
                    <a:pt x="2080295" y="1638647"/>
                    <a:pt x="2052978" y="1638647"/>
                  </a:cubicBezTo>
                  <a:lnTo>
                    <a:pt x="49462" y="1638647"/>
                  </a:lnTo>
                  <a:cubicBezTo>
                    <a:pt x="22145" y="1638647"/>
                    <a:pt x="0" y="1616502"/>
                    <a:pt x="0" y="1589185"/>
                  </a:cubicBezTo>
                  <a:lnTo>
                    <a:pt x="0" y="49462"/>
                  </a:lnTo>
                  <a:cubicBezTo>
                    <a:pt x="0" y="22145"/>
                    <a:pt x="22145" y="0"/>
                    <a:pt x="4946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102439" cy="1657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060170" y="7847609"/>
            <a:ext cx="7921076" cy="199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00"/>
              </a:lnSpc>
            </a:pPr>
            <a:r>
              <a:rPr lang="en-US" sz="3000" dirty="0">
                <a:solidFill>
                  <a:srgbClr val="F5EFEB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Soroptimist International of El Cerrito </a:t>
            </a:r>
          </a:p>
          <a:p>
            <a:pPr algn="r">
              <a:lnSpc>
                <a:spcPts val="4200"/>
              </a:lnSpc>
              <a:spcAft>
                <a:spcPts val="300"/>
              </a:spcAft>
            </a:pPr>
            <a:r>
              <a:rPr lang="zh-TW" altLang="en-US" sz="26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（創始人專區）</a:t>
            </a:r>
            <a:endParaRPr lang="en-US" sz="26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algn="r">
              <a:lnSpc>
                <a:spcPts val="3400"/>
              </a:lnSpc>
            </a:pPr>
            <a:r>
              <a:rPr lang="zh-TW" altLang="en-US" sz="22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大目標加速專案 </a:t>
            </a:r>
            <a:r>
              <a:rPr lang="en-US" altLang="zh-TW" sz="22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2022-2023</a:t>
            </a:r>
          </a:p>
          <a:p>
            <a:pPr algn="r">
              <a:lnSpc>
                <a:spcPts val="3400"/>
              </a:lnSpc>
            </a:pPr>
            <a:r>
              <a:rPr lang="zh-TW" altLang="en-US" sz="22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月經用品套裝</a:t>
            </a:r>
            <a:endParaRPr lang="en-US" sz="22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98285" y="6095252"/>
            <a:ext cx="5291156" cy="2564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00"/>
              </a:lnSpc>
            </a:pPr>
            <a:r>
              <a:rPr lang="zh-TW" altLang="en-US" sz="5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  <a:t>選出能夠惠及</a:t>
            </a:r>
            <a:br>
              <a:rPr lang="en-US" altLang="zh-TW" sz="5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</a:br>
            <a:r>
              <a:rPr lang="zh-TW" altLang="en-US" sz="5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sym typeface="Arimo"/>
              </a:rPr>
              <a:t>眾多婦女與女青年的專案！</a:t>
            </a:r>
            <a:endParaRPr lang="en-US" sz="54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sym typeface="Arimo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77222" y="-892329"/>
            <a:ext cx="12111157" cy="8069058"/>
          </a:xfrm>
          <a:custGeom>
            <a:avLst/>
            <a:gdLst/>
            <a:ahLst/>
            <a:cxnLst/>
            <a:rect l="l" t="t" r="r" b="b"/>
            <a:pathLst>
              <a:path w="12111157" h="8069058">
                <a:moveTo>
                  <a:pt x="0" y="0"/>
                </a:moveTo>
                <a:lnTo>
                  <a:pt x="12111156" y="0"/>
                </a:lnTo>
                <a:lnTo>
                  <a:pt x="12111156" y="8069059"/>
                </a:lnTo>
                <a:lnTo>
                  <a:pt x="0" y="80690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89914" y="4863680"/>
            <a:ext cx="10743867" cy="6221736"/>
            <a:chOff x="0" y="0"/>
            <a:chExt cx="2829660" cy="16386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29660" cy="1638647"/>
            </a:xfrm>
            <a:custGeom>
              <a:avLst/>
              <a:gdLst/>
              <a:ahLst/>
              <a:cxnLst/>
              <a:rect l="l" t="t" r="r" b="b"/>
              <a:pathLst>
                <a:path w="2829660" h="1638647">
                  <a:moveTo>
                    <a:pt x="36750" y="0"/>
                  </a:moveTo>
                  <a:lnTo>
                    <a:pt x="2792910" y="0"/>
                  </a:lnTo>
                  <a:cubicBezTo>
                    <a:pt x="2813207" y="0"/>
                    <a:pt x="2829660" y="16454"/>
                    <a:pt x="2829660" y="36750"/>
                  </a:cubicBezTo>
                  <a:lnTo>
                    <a:pt x="2829660" y="1601897"/>
                  </a:lnTo>
                  <a:cubicBezTo>
                    <a:pt x="2829660" y="1622193"/>
                    <a:pt x="2813207" y="1638647"/>
                    <a:pt x="2792910" y="1638647"/>
                  </a:cubicBezTo>
                  <a:lnTo>
                    <a:pt x="36750" y="1638647"/>
                  </a:lnTo>
                  <a:cubicBezTo>
                    <a:pt x="16454" y="1638647"/>
                    <a:pt x="0" y="1622193"/>
                    <a:pt x="0" y="1601897"/>
                  </a:cubicBezTo>
                  <a:lnTo>
                    <a:pt x="0" y="36750"/>
                  </a:lnTo>
                  <a:cubicBezTo>
                    <a:pt x="0" y="16454"/>
                    <a:pt x="16454" y="0"/>
                    <a:pt x="36750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829660" cy="1657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774207" y="5283786"/>
            <a:ext cx="7485092" cy="134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zh-TW" altLang="en-US" sz="4600" dirty="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蘭馨會新瀉西部分會 </a:t>
            </a:r>
            <a:endParaRPr lang="en-US" altLang="zh-TW" sz="4600" dirty="0">
              <a:solidFill>
                <a:srgbClr val="253572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  <a:p>
            <a:pPr algn="l">
              <a:lnSpc>
                <a:spcPts val="5520"/>
              </a:lnSpc>
            </a:pPr>
            <a:r>
              <a:rPr lang="zh-TW" altLang="en-US" sz="3600">
                <a:solidFill>
                  <a:srgbClr val="253572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（日本東部專區）</a:t>
            </a:r>
            <a:endParaRPr lang="en-US" sz="3600" dirty="0">
              <a:solidFill>
                <a:srgbClr val="253572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104609" y="2661633"/>
            <a:ext cx="65144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zh-TW" altLang="en-US" sz="66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在現有專案中</a:t>
            </a:r>
            <a:br>
              <a:rPr lang="en-US" altLang="zh-TW" sz="66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6600" dirty="0">
                <a:solidFill>
                  <a:srgbClr val="F69170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加入新的元素！</a:t>
            </a:r>
            <a:endParaRPr lang="en-US" sz="6600" dirty="0">
              <a:solidFill>
                <a:srgbClr val="F69170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4A0E8-2F1F-E265-7384-5EF94A9FAF31}"/>
              </a:ext>
            </a:extLst>
          </p:cNvPr>
          <p:cNvSpPr txBox="1"/>
          <p:nvPr/>
        </p:nvSpPr>
        <p:spPr>
          <a:xfrm>
            <a:off x="9774206" y="7255866"/>
            <a:ext cx="5170093" cy="1138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00"/>
              </a:lnSpc>
            </a:pPr>
            <a:r>
              <a:rPr lang="zh-TW" altLang="en-US" sz="3200" dirty="0">
                <a:solidFill>
                  <a:srgbClr val="F69170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為住在集體家屋的年輕女性提供 </a:t>
            </a:r>
            <a:r>
              <a:rPr lang="en-US" altLang="zh-TW" sz="3200" dirty="0">
                <a:solidFill>
                  <a:srgbClr val="F69170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2 </a:t>
            </a:r>
            <a:r>
              <a:rPr lang="zh-TW" altLang="en-US" sz="3200" dirty="0">
                <a:solidFill>
                  <a:srgbClr val="F69170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個新獎學金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DC6CEE-4966-BF5B-31E7-049B7403E57E}"/>
              </a:ext>
            </a:extLst>
          </p:cNvPr>
          <p:cNvCxnSpPr>
            <a:cxnSpLocks/>
          </p:cNvCxnSpPr>
          <p:nvPr/>
        </p:nvCxnSpPr>
        <p:spPr>
          <a:xfrm>
            <a:off x="9774207" y="6797775"/>
            <a:ext cx="6681496" cy="0"/>
          </a:xfrm>
          <a:prstGeom prst="line">
            <a:avLst/>
          </a:prstGeom>
          <a:ln>
            <a:solidFill>
              <a:srgbClr val="253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A05B47-2463-E543-7D32-B30F0FF41CB8}"/>
              </a:ext>
            </a:extLst>
          </p:cNvPr>
          <p:cNvSpPr txBox="1"/>
          <p:nvPr/>
        </p:nvSpPr>
        <p:spPr>
          <a:xfrm>
            <a:off x="9774207" y="8840589"/>
            <a:ext cx="7485092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00"/>
              </a:lnSpc>
            </a:pPr>
            <a:r>
              <a:rPr lang="zh-TW" altLang="en-US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將現有專案轉變為</a:t>
            </a:r>
            <a:br>
              <a:rPr lang="en-US" altLang="zh-TW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</a:br>
            <a:r>
              <a:rPr lang="zh-TW" altLang="en-US" sz="4400" dirty="0">
                <a:solidFill>
                  <a:srgbClr val="293374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「大目標加速專案」！</a:t>
            </a:r>
            <a:endParaRPr lang="en-US" sz="4400" dirty="0">
              <a:solidFill>
                <a:srgbClr val="293374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46" y="-45593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31076" y="2455004"/>
            <a:ext cx="8983205" cy="7055842"/>
          </a:xfrm>
          <a:custGeom>
            <a:avLst/>
            <a:gdLst/>
            <a:ahLst/>
            <a:cxnLst/>
            <a:rect l="l" t="t" r="r" b="b"/>
            <a:pathLst>
              <a:path w="2085350" h="1916851">
                <a:moveTo>
                  <a:pt x="49867" y="0"/>
                </a:moveTo>
                <a:lnTo>
                  <a:pt x="2035483" y="0"/>
                </a:lnTo>
                <a:cubicBezTo>
                  <a:pt x="2048708" y="0"/>
                  <a:pt x="2061392" y="5254"/>
                  <a:pt x="2070744" y="14606"/>
                </a:cubicBezTo>
                <a:cubicBezTo>
                  <a:pt x="2080096" y="23958"/>
                  <a:pt x="2085350" y="36641"/>
                  <a:pt x="2085350" y="49867"/>
                </a:cubicBezTo>
                <a:lnTo>
                  <a:pt x="2085350" y="1866984"/>
                </a:lnTo>
                <a:cubicBezTo>
                  <a:pt x="2085350" y="1894525"/>
                  <a:pt x="2063024" y="1916851"/>
                  <a:pt x="2035483" y="1916851"/>
                </a:cubicBezTo>
                <a:lnTo>
                  <a:pt x="49867" y="1916851"/>
                </a:lnTo>
                <a:cubicBezTo>
                  <a:pt x="22326" y="1916851"/>
                  <a:pt x="0" y="1894525"/>
                  <a:pt x="0" y="1866984"/>
                </a:cubicBezTo>
                <a:lnTo>
                  <a:pt x="0" y="49867"/>
                </a:lnTo>
                <a:cubicBezTo>
                  <a:pt x="0" y="22326"/>
                  <a:pt x="22326" y="0"/>
                  <a:pt x="49867" y="0"/>
                </a:cubicBezTo>
                <a:close/>
              </a:path>
            </a:pathLst>
          </a:custGeom>
          <a:solidFill>
            <a:srgbClr val="168594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8431076" y="2160473"/>
            <a:ext cx="8983205" cy="735037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680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9594439" y="6592430"/>
            <a:ext cx="7038932" cy="1682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82092" lvl="1" indent="-241046" algn="l">
              <a:lnSpc>
                <a:spcPts val="6083"/>
              </a:lnSpc>
              <a:spcAft>
                <a:spcPts val="1200"/>
              </a:spcAft>
              <a:buFont typeface="Arial"/>
              <a:buChar char="•"/>
            </a:pPr>
            <a:r>
              <a:rPr lang="zh-TW" altLang="en-US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 您會專注在哪一項計畫？</a:t>
            </a:r>
          </a:p>
          <a:p>
            <a:pPr marL="482092" lvl="1" indent="-241046" algn="l">
              <a:lnSpc>
                <a:spcPts val="6083"/>
              </a:lnSpc>
              <a:spcAft>
                <a:spcPts val="1200"/>
              </a:spcAft>
              <a:buFont typeface="Arial"/>
              <a:buChar char="•"/>
            </a:pPr>
            <a:r>
              <a:rPr lang="zh-TW" altLang="en-US" sz="4800" dirty="0">
                <a:solidFill>
                  <a:srgbClr val="FFFFFF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  <a:cs typeface="Arimo"/>
                <a:sym typeface="Arimo"/>
              </a:rPr>
              <a:t> 您會建議哪一種策略？</a:t>
            </a:r>
            <a:endParaRPr lang="en-US" sz="5400" dirty="0">
              <a:solidFill>
                <a:srgbClr val="FFFFFF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040599" y="804824"/>
            <a:ext cx="6780954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zh-TW" altLang="en-US" sz="88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腦力激盪</a:t>
            </a:r>
            <a:endParaRPr lang="en-US" sz="8800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77279" y="3010165"/>
            <a:ext cx="7890797" cy="2937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zh-TW" altLang="en-US" sz="5599" dirty="0">
                <a:solidFill>
                  <a:srgbClr val="BCF7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貴分會如何能夠 </a:t>
            </a:r>
          </a:p>
          <a:p>
            <a:pPr algn="ctr">
              <a:lnSpc>
                <a:spcPts val="7800"/>
              </a:lnSpc>
            </a:pPr>
            <a:r>
              <a:rPr lang="zh-TW" altLang="en-US" sz="5599" dirty="0">
                <a:solidFill>
                  <a:srgbClr val="BCF7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觸及更多 </a:t>
            </a:r>
          </a:p>
          <a:p>
            <a:pPr algn="ctr">
              <a:lnSpc>
                <a:spcPts val="7800"/>
              </a:lnSpc>
            </a:pPr>
            <a:r>
              <a:rPr lang="zh-TW" altLang="en-US" sz="5599" dirty="0">
                <a:solidFill>
                  <a:srgbClr val="BCF7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婦女與女青年？</a:t>
            </a:r>
            <a:endParaRPr lang="en-US" sz="5599" dirty="0">
              <a:solidFill>
                <a:srgbClr val="BCF7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911179" y="2479923"/>
            <a:ext cx="18262169" cy="7807077"/>
          </a:xfrm>
          <a:custGeom>
            <a:avLst/>
            <a:gdLst/>
            <a:ahLst/>
            <a:cxnLst/>
            <a:rect l="l" t="t" r="r" b="b"/>
            <a:pathLst>
              <a:path w="18262169" h="7807077">
                <a:moveTo>
                  <a:pt x="0" y="0"/>
                </a:moveTo>
                <a:lnTo>
                  <a:pt x="18262169" y="0"/>
                </a:lnTo>
                <a:lnTo>
                  <a:pt x="18262169" y="7807077"/>
                </a:lnTo>
                <a:lnTo>
                  <a:pt x="0" y="7807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04177" y="3440624"/>
            <a:ext cx="8083823" cy="3316637"/>
          </a:xfrm>
          <a:custGeom>
            <a:avLst/>
            <a:gdLst/>
            <a:ahLst/>
            <a:cxnLst/>
            <a:rect l="l" t="t" r="r" b="b"/>
            <a:pathLst>
              <a:path w="7783649" h="4437323">
                <a:moveTo>
                  <a:pt x="0" y="0"/>
                </a:moveTo>
                <a:lnTo>
                  <a:pt x="7783650" y="0"/>
                </a:lnTo>
                <a:lnTo>
                  <a:pt x="7783650" y="4437323"/>
                </a:lnTo>
                <a:lnTo>
                  <a:pt x="0" y="44373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376930" y="4116178"/>
            <a:ext cx="7448029" cy="1655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82600" lvl="1" indent="-241300" algn="l">
              <a:lnSpc>
                <a:spcPts val="6085"/>
              </a:lnSpc>
              <a:spcAft>
                <a:spcPts val="1200"/>
              </a:spcAft>
              <a:buFont typeface="Arial"/>
              <a:buChar char="•"/>
            </a:pPr>
            <a:r>
              <a:rPr lang="zh-TW" altLang="en-US" sz="44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分享您的想法與概念</a:t>
            </a:r>
          </a:p>
          <a:p>
            <a:pPr marL="482600" lvl="1" indent="-241300" algn="l">
              <a:lnSpc>
                <a:spcPts val="6085"/>
              </a:lnSpc>
              <a:spcAft>
                <a:spcPts val="1200"/>
              </a:spcAft>
              <a:buFont typeface="Arial"/>
              <a:buChar char="•"/>
            </a:pPr>
            <a:r>
              <a:rPr lang="zh-TW" altLang="en-US" sz="44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rPr>
              <a:t> 尋求協助，一同腦力激盪！</a:t>
            </a:r>
            <a:endParaRPr lang="en-US" sz="4400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Arimo"/>
              <a:sym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344900" y="944774"/>
            <a:ext cx="6780954" cy="95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zh-TW" altLang="en-US" sz="88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分享時間！</a:t>
            </a:r>
            <a:endParaRPr lang="en-US" sz="8800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4846" y="2813357"/>
            <a:ext cx="7008978" cy="5847268"/>
            <a:chOff x="0" y="0"/>
            <a:chExt cx="1845986" cy="1540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5986" cy="1540021"/>
            </a:xfrm>
            <a:custGeom>
              <a:avLst/>
              <a:gdLst/>
              <a:ahLst/>
              <a:cxnLst/>
              <a:rect l="l" t="t" r="r" b="b"/>
              <a:pathLst>
                <a:path w="1845986" h="1540021">
                  <a:moveTo>
                    <a:pt x="56333" y="0"/>
                  </a:moveTo>
                  <a:lnTo>
                    <a:pt x="1789653" y="0"/>
                  </a:lnTo>
                  <a:cubicBezTo>
                    <a:pt x="1804594" y="0"/>
                    <a:pt x="1818922" y="5935"/>
                    <a:pt x="1829487" y="16500"/>
                  </a:cubicBezTo>
                  <a:cubicBezTo>
                    <a:pt x="1840051" y="27064"/>
                    <a:pt x="1845986" y="41393"/>
                    <a:pt x="1845986" y="56333"/>
                  </a:cubicBezTo>
                  <a:lnTo>
                    <a:pt x="1845986" y="1483688"/>
                  </a:lnTo>
                  <a:cubicBezTo>
                    <a:pt x="1845986" y="1514800"/>
                    <a:pt x="1820765" y="1540021"/>
                    <a:pt x="1789653" y="1540021"/>
                  </a:cubicBezTo>
                  <a:lnTo>
                    <a:pt x="56333" y="1540021"/>
                  </a:lnTo>
                  <a:cubicBezTo>
                    <a:pt x="25221" y="1540021"/>
                    <a:pt x="0" y="1514800"/>
                    <a:pt x="0" y="1483688"/>
                  </a:cubicBezTo>
                  <a:lnTo>
                    <a:pt x="0" y="56333"/>
                  </a:lnTo>
                  <a:cubicBezTo>
                    <a:pt x="0" y="25221"/>
                    <a:pt x="25221" y="0"/>
                    <a:pt x="56333" y="0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845986" cy="1559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40330" y="3678799"/>
            <a:ext cx="5918010" cy="4116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00"/>
              </a:lnSpc>
            </a:pPr>
            <a:r>
              <a:rPr lang="zh-TW" altLang="en-US" sz="52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誰願意分享</a:t>
            </a:r>
            <a:br>
              <a:rPr lang="en-US" altLang="zh-TW" sz="52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</a:br>
            <a:r>
              <a:rPr lang="zh-TW" altLang="en-US" sz="52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自己的想法， </a:t>
            </a:r>
          </a:p>
          <a:p>
            <a:pPr algn="ctr">
              <a:lnSpc>
                <a:spcPts val="8200"/>
              </a:lnSpc>
            </a:pPr>
            <a:r>
              <a:rPr lang="zh-TW" altLang="en-US" sz="52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或是隔壁鄰居</a:t>
            </a:r>
            <a:br>
              <a:rPr lang="en-US" altLang="zh-TW" sz="52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</a:br>
            <a:r>
              <a:rPr lang="zh-TW" altLang="en-US" sz="52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的建議？</a:t>
            </a:r>
            <a:endParaRPr lang="en-US" sz="5200" dirty="0">
              <a:solidFill>
                <a:srgbClr val="FFFFFF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996455" y="0"/>
            <a:ext cx="12830310" cy="12573703"/>
          </a:xfrm>
          <a:custGeom>
            <a:avLst/>
            <a:gdLst/>
            <a:ahLst/>
            <a:cxnLst/>
            <a:rect l="l" t="t" r="r" b="b"/>
            <a:pathLst>
              <a:path w="12830310" h="12573703">
                <a:moveTo>
                  <a:pt x="0" y="0"/>
                </a:moveTo>
                <a:lnTo>
                  <a:pt x="12830309" y="0"/>
                </a:lnTo>
                <a:lnTo>
                  <a:pt x="12830309" y="12573703"/>
                </a:lnTo>
                <a:lnTo>
                  <a:pt x="0" y="12573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351776"/>
            <a:ext cx="18288000" cy="10638776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A6D97EA-9384-574D-2C2A-1FE73D800EC5}"/>
              </a:ext>
            </a:extLst>
          </p:cNvPr>
          <p:cNvSpPr/>
          <p:nvPr/>
        </p:nvSpPr>
        <p:spPr>
          <a:xfrm>
            <a:off x="1207837" y="4226440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1702829" y="4226440"/>
            <a:ext cx="6720175" cy="3988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zh-TW" altLang="en-US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請造訪我們的網站 </a:t>
            </a:r>
            <a:br>
              <a:rPr lang="en-US" altLang="zh-TW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</a:br>
            <a:r>
              <a:rPr lang="en-US" altLang="zh-TW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#TechTalks </a:t>
            </a:r>
            <a:r>
              <a:rPr lang="zh-TW" altLang="en-US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學習中心，</a:t>
            </a:r>
            <a:br>
              <a:rPr lang="en-US" altLang="zh-TW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</a:br>
            <a:r>
              <a:rPr lang="zh-TW" altLang="en-US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瞭解 </a:t>
            </a:r>
            <a:r>
              <a:rPr lang="en-US" altLang="zh-TW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SIA </a:t>
            </a:r>
            <a:r>
              <a:rPr lang="zh-TW" altLang="en-US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最新的技術轉型。 </a:t>
            </a:r>
          </a:p>
          <a:p>
            <a:pPr algn="l">
              <a:lnSpc>
                <a:spcPts val="4500"/>
              </a:lnSpc>
            </a:pPr>
            <a:endParaRPr lang="zh-TW" altLang="en-US" sz="2800" dirty="0">
              <a:solidFill>
                <a:srgbClr val="F5EFEB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</a:endParaRPr>
          </a:p>
          <a:p>
            <a:pPr algn="l">
              <a:lnSpc>
                <a:spcPts val="4500"/>
              </a:lnSpc>
            </a:pPr>
            <a:r>
              <a:rPr lang="zh-TW" altLang="en-US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您會看到常見問題、示範影片與說明指引，在我們引導改變並共同學習新科技時，</a:t>
            </a:r>
            <a:br>
              <a:rPr lang="en-US" altLang="zh-TW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</a:br>
            <a:r>
              <a:rPr lang="zh-TW" altLang="en-US" sz="2800" dirty="0">
                <a:solidFill>
                  <a:srgbClr val="F5EFEB"/>
                </a:solidFill>
                <a:latin typeface="Noto Sans CJK TC Regular" panose="020B0500000000000000" pitchFamily="34" charset="-120"/>
                <a:ea typeface="Noto Sans CJK TC Regular" panose="020B0500000000000000" pitchFamily="34" charset="-120"/>
              </a:rPr>
              <a:t>為您提供支援！</a:t>
            </a:r>
            <a:endParaRPr lang="en-US" sz="2800" dirty="0">
              <a:solidFill>
                <a:srgbClr val="F5EFEB"/>
              </a:solidFill>
              <a:latin typeface="Noto Sans CJK TC Regular" panose="020B0500000000000000" pitchFamily="34" charset="-120"/>
              <a:ea typeface="Noto Sans CJK TC Regular" panose="020B0500000000000000" pitchFamily="34" charset="-12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1207836" y="819150"/>
            <a:ext cx="6720175" cy="2949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1519"/>
              </a:lnSpc>
            </a:pPr>
            <a:r>
              <a:rPr lang="zh-TW" altLang="en-US" sz="92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技術性</a:t>
            </a:r>
            <a:br>
              <a:rPr lang="en-US" altLang="zh-TW" sz="92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</a:br>
            <a:r>
              <a:rPr lang="zh-TW" altLang="en-US" sz="92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</a:rPr>
              <a:t>工具</a:t>
            </a:r>
            <a:endParaRPr lang="en-US" sz="92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14D1D4F0-4511-EB06-76D1-DF153CE9E5B6}"/>
              </a:ext>
            </a:extLst>
          </p:cNvPr>
          <p:cNvSpPr/>
          <p:nvPr/>
        </p:nvSpPr>
        <p:spPr>
          <a:xfrm>
            <a:off x="1207837" y="6518326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 descr="A qr code on a blue and white background&#10;&#10;AI-generated content may be incorrect.">
            <a:extLst>
              <a:ext uri="{FF2B5EF4-FFF2-40B4-BE49-F238E27FC236}">
                <a16:creationId xmlns:a16="http://schemas.microsoft.com/office/drawing/2014/main" id="{B7FBD019-3551-3F54-5CA3-E43A488D3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192" y="-334166"/>
            <a:ext cx="7511971" cy="1062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340507"/>
            <a:ext cx="18288000" cy="3946493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18288000" cy="6449003"/>
            <a:chOff x="0" y="0"/>
            <a:chExt cx="24384000" cy="85986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8598662"/>
            </a:xfrm>
            <a:custGeom>
              <a:avLst/>
              <a:gdLst/>
              <a:ahLst/>
              <a:cxnLst/>
              <a:rect l="l" t="t" r="r" b="b"/>
              <a:pathLst>
                <a:path w="24384000" h="8598662">
                  <a:moveTo>
                    <a:pt x="0" y="0"/>
                  </a:moveTo>
                  <a:lnTo>
                    <a:pt x="24384000" y="0"/>
                  </a:lnTo>
                  <a:lnTo>
                    <a:pt x="24384000" y="8598662"/>
                  </a:lnTo>
                  <a:lnTo>
                    <a:pt x="0" y="8598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9999"/>
              </a:blip>
              <a:stretch>
                <a:fillRect t="-14966" b="-739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6" r="-87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7C5D0E9C-95E5-E444-A53F-FF13FCA7EB7C}"/>
              </a:ext>
            </a:extLst>
          </p:cNvPr>
          <p:cNvGrpSpPr/>
          <p:nvPr/>
        </p:nvGrpSpPr>
        <p:grpSpPr>
          <a:xfrm>
            <a:off x="4979296" y="6783195"/>
            <a:ext cx="8329409" cy="2415806"/>
            <a:chOff x="5092122" y="6714955"/>
            <a:chExt cx="8329409" cy="2415806"/>
          </a:xfrm>
        </p:grpSpPr>
        <p:grpSp>
          <p:nvGrpSpPr>
            <p:cNvPr id="3" name="Group 3"/>
            <p:cNvGrpSpPr/>
            <p:nvPr/>
          </p:nvGrpSpPr>
          <p:grpSpPr>
            <a:xfrm>
              <a:off x="5092122" y="6714955"/>
              <a:ext cx="8329409" cy="2415806"/>
              <a:chOff x="0" y="0"/>
              <a:chExt cx="10805005" cy="238094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805007" cy="2380996"/>
              </a:xfrm>
              <a:custGeom>
                <a:avLst/>
                <a:gdLst/>
                <a:ahLst/>
                <a:cxnLst/>
                <a:rect l="l" t="t" r="r" b="b"/>
                <a:pathLst>
                  <a:path w="10805007" h="2380996">
                    <a:moveTo>
                      <a:pt x="246887" y="0"/>
                    </a:moveTo>
                    <a:lnTo>
                      <a:pt x="10558121" y="0"/>
                    </a:lnTo>
                    <a:cubicBezTo>
                      <a:pt x="10694446" y="0"/>
                      <a:pt x="10805007" y="69215"/>
                      <a:pt x="10805007" y="154559"/>
                    </a:cubicBezTo>
                    <a:lnTo>
                      <a:pt x="10805007" y="2226437"/>
                    </a:lnTo>
                    <a:cubicBezTo>
                      <a:pt x="10805007" y="2311781"/>
                      <a:pt x="10694446" y="2380996"/>
                      <a:pt x="10558121" y="2380996"/>
                    </a:cubicBezTo>
                    <a:lnTo>
                      <a:pt x="246887" y="2380996"/>
                    </a:lnTo>
                    <a:cubicBezTo>
                      <a:pt x="110562" y="2380996"/>
                      <a:pt x="0" y="2311781"/>
                      <a:pt x="0" y="2226437"/>
                    </a:cubicBezTo>
                    <a:lnTo>
                      <a:pt x="0" y="154559"/>
                    </a:lnTo>
                    <a:cubicBezTo>
                      <a:pt x="0" y="69215"/>
                      <a:pt x="110562" y="0"/>
                      <a:pt x="246887" y="0"/>
                    </a:cubicBezTo>
                    <a:close/>
                  </a:path>
                </a:pathLst>
              </a:custGeom>
              <a:solidFill>
                <a:srgbClr val="E6857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5610680" y="7023221"/>
              <a:ext cx="7292293" cy="1881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zh-TW" altLang="en-US" sz="4000" dirty="0">
                  <a:solidFill>
                    <a:srgbClr val="FFFFFF"/>
                  </a:solidFill>
                  <a:latin typeface="Noto Sans CJK TC Bold" panose="020B0800000000000000" pitchFamily="34" charset="-120"/>
                  <a:ea typeface="Noto Sans CJK TC Bold" panose="020B0800000000000000" pitchFamily="34" charset="-120"/>
                  <a:cs typeface="Arimo"/>
                  <a:sym typeface="Arimo"/>
                </a:rPr>
                <a:t>姓名</a:t>
              </a:r>
            </a:p>
            <a:p>
              <a:pPr algn="ctr">
                <a:lnSpc>
                  <a:spcPts val="5000"/>
                </a:lnSpc>
              </a:pPr>
              <a:r>
                <a:rPr lang="zh-TW" altLang="en-US" sz="4000" dirty="0">
                  <a:solidFill>
                    <a:srgbClr val="FFFFFF"/>
                  </a:solidFill>
                  <a:latin typeface="Noto Sans CJK TC Bold" panose="020B0800000000000000" pitchFamily="34" charset="-120"/>
                  <a:ea typeface="Noto Sans CJK TC Bold" panose="020B0800000000000000" pitchFamily="34" charset="-120"/>
                  <a:cs typeface="Arimo"/>
                  <a:sym typeface="Arimo"/>
                </a:rPr>
                <a:t>您的職稱</a:t>
              </a:r>
            </a:p>
            <a:p>
              <a:pPr algn="ctr">
                <a:lnSpc>
                  <a:spcPts val="5000"/>
                </a:lnSpc>
              </a:pPr>
              <a:r>
                <a:rPr lang="zh-TW" altLang="en-US" sz="4000" dirty="0">
                  <a:solidFill>
                    <a:srgbClr val="FFFFFF"/>
                  </a:solidFill>
                  <a:latin typeface="Noto Sans CJK TC Bold" panose="020B0800000000000000" pitchFamily="34" charset="-120"/>
                  <a:ea typeface="Noto Sans CJK TC Bold" panose="020B0800000000000000" pitchFamily="34" charset="-120"/>
                  <a:cs typeface="Arimo"/>
                  <a:sym typeface="Arimo"/>
                </a:rPr>
                <a:t>聯絡人</a:t>
              </a:r>
              <a:endParaRPr lang="en-US" sz="4000" dirty="0">
                <a:solidFill>
                  <a:srgbClr val="FFFFFF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Arimo"/>
                <a:sym typeface="Arimo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364814" y="5064704"/>
            <a:ext cx="11558372" cy="1108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zh-TW" altLang="en-US" sz="9600" dirty="0">
                <a:solidFill>
                  <a:srgbClr val="F5EFEB"/>
                </a:solidFill>
                <a:latin typeface="Noto Sans CJK TC Bold" panose="020B0800000000000000" pitchFamily="34" charset="-120"/>
                <a:ea typeface="Noto Sans CJK TC Bold" panose="020B0800000000000000" pitchFamily="34" charset="-120"/>
                <a:cs typeface="Effra 1"/>
                <a:sym typeface="Effra 1"/>
              </a:rPr>
              <a:t>非常感謝！</a:t>
            </a:r>
            <a:endParaRPr lang="en-US" sz="9600" dirty="0">
              <a:solidFill>
                <a:srgbClr val="F5EFEB"/>
              </a:solidFill>
              <a:latin typeface="Noto Sans CJK TC Bold" panose="020B0800000000000000" pitchFamily="34" charset="-120"/>
              <a:ea typeface="Noto Sans CJK TC Bold" panose="020B0800000000000000" pitchFamily="34" charset="-120"/>
              <a:cs typeface="Effra 1"/>
              <a:sym typeface="Effra 1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9239250"/>
            <a:ext cx="6899312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2025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年 </a:t>
            </a:r>
            <a:r>
              <a:rPr lang="en-US" altLang="zh-TW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SIA </a:t>
            </a:r>
            <a:r>
              <a:rPr lang="zh-TW" altLang="en-US" sz="1400" spc="140" dirty="0">
                <a:solidFill>
                  <a:srgbClr val="E68574"/>
                </a:solidFill>
                <a:latin typeface="Noto Sans CJK TC Light" panose="020B0300000000000000" pitchFamily="34" charset="-120"/>
                <a:ea typeface="Noto Sans CJK TC Light" panose="020B0300000000000000" pitchFamily="34" charset="-120"/>
              </a:rPr>
              <a:t>專區會議</a:t>
            </a:r>
            <a:endParaRPr lang="en-US" altLang="zh-TW" sz="1400" spc="140" dirty="0">
              <a:solidFill>
                <a:srgbClr val="E68574"/>
              </a:solidFill>
              <a:latin typeface="Noto Sans CJK TC Light" panose="020B0300000000000000" pitchFamily="34" charset="-120"/>
              <a:ea typeface="Noto Sans CJK TC Light" panose="020B0300000000000000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5403</Words>
  <Application>Microsoft Office PowerPoint</Application>
  <PresentationFormat>Custom</PresentationFormat>
  <Paragraphs>261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Noto Sans CJK TC Medium</vt:lpstr>
      <vt:lpstr>Calibri</vt:lpstr>
      <vt:lpstr>Aptos</vt:lpstr>
      <vt:lpstr>Effra 1</vt:lpstr>
      <vt:lpstr>Noto Sans CJK TC Bold</vt:lpstr>
      <vt:lpstr>Noto Sans CJK TC Light</vt:lpstr>
      <vt:lpstr>Arimo</vt:lpstr>
      <vt:lpstr>Arial</vt:lpstr>
      <vt:lpstr>Noto Sans CJK TC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dc:creator>Sarah Detwiler</dc:creator>
  <cp:lastModifiedBy>Lydia Tortolero</cp:lastModifiedBy>
  <cp:revision>29</cp:revision>
  <dcterms:created xsi:type="dcterms:W3CDTF">2006-08-16T00:00:00Z</dcterms:created>
  <dcterms:modified xsi:type="dcterms:W3CDTF">2025-02-13T22:58:41Z</dcterms:modified>
  <dc:identifier>DAF4xHWVG_U</dc:identifier>
</cp:coreProperties>
</file>