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59" r:id="rId3"/>
    <p:sldId id="271" r:id="rId4"/>
    <p:sldId id="276" r:id="rId5"/>
    <p:sldId id="277" r:id="rId6"/>
    <p:sldId id="278" r:id="rId7"/>
    <p:sldId id="262" r:id="rId8"/>
    <p:sldId id="263" r:id="rId9"/>
    <p:sldId id="279" r:id="rId10"/>
    <p:sldId id="280" r:id="rId11"/>
    <p:sldId id="267" r:id="rId12"/>
    <p:sldId id="281" r:id="rId13"/>
    <p:sldId id="282" r:id="rId14"/>
    <p:sldId id="283" r:id="rId15"/>
    <p:sldId id="284" r:id="rId16"/>
    <p:sldId id="285" r:id="rId17"/>
    <p:sldId id="286" r:id="rId18"/>
    <p:sldId id="274" r:id="rId19"/>
    <p:sldId id="275" r:id="rId20"/>
    <p:sldId id="287" r:id="rId21"/>
    <p:sldId id="288" r:id="rId22"/>
    <p:sldId id="290" r:id="rId23"/>
    <p:sldId id="291" r:id="rId24"/>
    <p:sldId id="292" r:id="rId25"/>
    <p:sldId id="269" r:id="rId26"/>
    <p:sldId id="293" r:id="rId27"/>
  </p:sldIdLst>
  <p:sldSz cx="18288000" cy="10287000"/>
  <p:notesSz cx="6858000" cy="9144000"/>
  <p:embeddedFontLst>
    <p:embeddedFont>
      <p:font typeface="LINE Seed Sans KR Bold" panose="020B0604020202020204" charset="-128"/>
      <p:bold r:id="rId29"/>
    </p:embeddedFont>
    <p:embeddedFont>
      <p:font typeface="LINE Seed Sans KR Regular" panose="020B0604020202020204" charset="-128"/>
      <p:regular r:id="rId30"/>
    </p:embeddedFont>
    <p:embeddedFont>
      <p:font typeface="Arimo" panose="020B0604020202020204" charset="0"/>
      <p:regular r:id="rId31"/>
      <p:bold r:id="rId32"/>
      <p:italic r:id="rId33"/>
      <p:boldItalic r:id="rId34"/>
    </p:embeddedFont>
    <p:embeddedFont>
      <p:font typeface="Effra 1" panose="020B0604020202020204" charset="0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1EAD36-67B0-A267-9592-2ABDCA1CDE8B}" name="Sarah Detwiler" initials="SD" userId="S::sarahd@soroptimist.org::3d5100d8-aaa0-42b6-8233-af09b39f17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572"/>
    <a:srgbClr val="F69170"/>
    <a:srgbClr val="F5EFEB"/>
    <a:srgbClr val="FFFFFF"/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97" autoAdjust="0"/>
  </p:normalViewPr>
  <p:slideViewPr>
    <p:cSldViewPr snapToGrid="0">
      <p:cViewPr>
        <p:scale>
          <a:sx n="70" d="100"/>
          <a:sy n="70" d="100"/>
        </p:scale>
        <p:origin x="-451" y="-1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안녕하세요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저는 </a:t>
            </a:r>
            <a:r>
              <a:rPr lang="en-US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ko-KR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이름 및 직책</a:t>
            </a:r>
            <a:r>
              <a:rPr lang="en-US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)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오늘 핵심 영향력을 주제로 발표하게 되어 기쁩니다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지금부터 소롭티미스트 클럽이 어떻게 하면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프로그램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과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 액셀러레이터 프로젝트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를 통해 더 많은 여성과 소녀를 지원할 수 있을지에 관해 말씀드리겠습니다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작년에 최우수 연맹상을 수상했던 클럽들이 프로그램을 성공적으로 이끈 비결에 관한 흥미로운 이야기도 들어보겠습니다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란 무엇일까요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청중으로부터 답변을 받습니다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정답을 맞춘 사람에게 스티커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펜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또는 소정의 상품을 제공하는 것도 고려해 보세요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.)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475C5-5A0D-9935-AF76-D1B9905E9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8C52E-A29D-B4B4-24C1-32869581A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F6F509-90FB-729E-F37D-0EA460986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소롭티미스트의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2031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년까지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50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만 명의 여성과 소녀에게 교육 기회를 제공하여 그들의 꿈에 투자하는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2023/2024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클럽 연도 말을 기준으로 해당 목표치의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18.6%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를 달성했으며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2021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년 이래로 총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93,085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명의 여성과 소녀를 지원했습니다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406,915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명이 남았습니다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82C29-3DFD-98B4-D99C-77DD98892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2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SIA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본부는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2020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년에 매년 프로그램별로 영향력을 얼마나 확대해야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2031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년까지 원대한 목표를 달성할 수 있을 것인지 알아보기 위해 수치를 분석했습니다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이러한 목표치는 계획보다 성과가 좋거나 예정보다 앞서 목표를 달성하게 될 경우 중간에 수정될 수도 있지만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여전히 원대한 목표를 달성해 나가는 데 좋은 로드맵 역할을 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여러분 중에서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과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 액셀러레이터 프로젝트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의 목표치를 달성하려면 매년 얼마의 비율을 높여야 하는지 아시는 분 계십니까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청중으로부터 답변을 받습니다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정답을 맞춘 사람에게 스티커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펜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또는 소정의 상품을 제공하는 것도 고려해 보세요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.)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61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목표 날짜 안에 원대한 목표를 달성하려면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을 수상하는 여성이 매년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10%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씩 늘어야 하고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 액셀러레이터 프로젝트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가 매년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10%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더 많은 여성 및 소녀에게 도달해야 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즉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약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만 명의 여성이 해당 기간에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을 수상하고 약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15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만 명의 여성 및 소녀가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 액셀러레이터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에 참여해야 한다는 뜻입니다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96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의 경우 매년 참가자가 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%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씩 늘어야 할까요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 프로그램은 원대한 목표 기간의 중반부쯤 변경되기 때문에 조금 까다로울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청중으로부터 답변을 받습니다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정답을 맞춘 사람에게 스티커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펜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또는 소정의 상품을 제공하는 것도 고려해 보세요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.)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기한 내에 원대한 목표에 도달하려면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혜택을 받는 소녀의 수가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 2026/2027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까지 매년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25%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씩 증가해야 하고 이후부처는 조금씩 줄어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15%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씩 증가해야 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즉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약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32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만 명의 소녀가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2031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년까지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혜택을 경험할 수 있게 되는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04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물론 수치가 이렇게 커진 이상 어떤 클럽 또는 회원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어떤 리전도 이 목표를 단독으로 달성할 수는 없을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전 세계 소롭티미스트 회원과 함께 각자의 역할을 수행하며 교육 기회를 제공하고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경제적 자립 능력을 함양시킴으로써 여성과 소녀의 삶을 바꾸어 나갈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그리고 오늘은 그 방법을 살펴보겠습니다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 모든 팁을 살펴보는 동안 열린 마음을 유지하는 것이 중요합니다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클럽에서 좋은 일을 시도했음에도 불구하고 생각 만큼 많은 여성과 소녀에게 도움을 주지 못했을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하지만 그렇다고 다시 시도하지 말란 법은 없습니다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긍정적이고 새로운 것을 시도하는 태도는 임계점을 넘어 마침내 원대한 목표를 달성하도록 도와줍니다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38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앞서 본 수치에서 알 수 있듯이 소롭티미스트는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을 통해 아주 많은 소녀에게 도달할 수 있는 힘이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클럽이 아직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 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프로젝트를 진행하지 않고 있다면 시작해 보십시오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 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프로젝트는 장학금과 같은 타 프로젝트에 비해 수혜자 한 명 당 훨씬 적은 비용으로 많은 소녀에게 도움을 줄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년 간 클럽에서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 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의 인당 평균 진행 비용은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달러였습니다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이러한 프로젝트는 관심있는 신규 회원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지역 업체 또는 그 외 자원봉사자를 참여시키는 강력한 도구를 제공합니다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3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이미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에 참여하고 있는 클럽이라면 어떻게 도달 범위를 확대할 수 있을지 생각해 보십시오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매년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회 이상 프로그램을 운영할 수 있었습니까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지역 내 새로운 학교나 비영리 단체와 연계하여 더 많은 소녀에게 도달할 수 있었습니까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세션에 친구를 데려오는 소녀에게 일정 인센티브를 제공할 수 있었습니까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소녀들이 좋아할 만한 상품권 또는 선물 바구니를 준비하여 추첨을 통해 나눠줄 수도 있을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과거 참가자로서 현재 회원인 사람들을 모아 계획 위원회를 구성하고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또래 집단에게 공감을 살 수 있으면서도 의미있고 재미있는 다음 라운드를 계획해 보는 건 어떨까요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프로그램에 쉽게 참가할 수 있을 정도로 접근성이 좋습니까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음식을 제공하고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교통이 편한 곳 또는 소녀들이 찾아오기 쉬운 장소에서 개최됩니까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교직원들과 연계할 기회를 찾기 어렵거나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협업을 시작하기가 불가능한 것처럼 생각될 때도 있을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하지만 클럽 안에서부터 시작해 보세요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클럽 회원 중에 혹시 지역 학교 또는 학군 내에 지인이 있는지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(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또는 알음알음으로 아는 사람이라도 있는지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)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알아보세요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관심은 있지만 확신이 부족한 관리자 또는 학교 상담 교사와 직접 연락할 수 있다면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이들이 망설이는 이유가 무엇인지 파악하고 걱정을 덜기 위해 무엇을 해줄 수 있을지 생각해 보세요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예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: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에 참여하고 싶지만 방과 후에 여학생들이 이용할 교통편이 마땅치 않아 망설이고 있나요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클럽에서 버스 승차권을 제공하거나 버스를 대절하는 방식으로 소녀들의 귀가를 안전하게 책임질 방안은 없을까요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고정관념에서 벗어나 창의적으로 생각해 보시기 바랍니다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34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다음은 필리핀 리전에서 큰 성공을 거둔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SI/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구아구아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(Guagua)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의 사례를 살펴보겠습니다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SI/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구아구아 클럽은 지역 교육청과 파트너십을 맺음으로써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프로그램의 범위를 구아구아 내의 인접 공동체 너머로 확대할 수 있었습니다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처음에는 한 학교에서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50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명의 소녀와 함께 시작했지만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마지막으로 방문한 학교에서는 약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400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명의 참가자가 나왔습니다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의 영향력은 교사들의 입소문으로 퍼져나가며 같은 학군에 있는 다른 학교 교사들도 프로그램을 긍정적으로 인식하여 진행하게 되었습니다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결국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6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개 학교에서 컨퍼런스 형태로 프로젝트가 진행되었으며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드림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비 잇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의 강력하면서도 공감력 있는 콘텐츠의 고유성과 매력을 인정받게 되었습니다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다음으로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과 관련된 팁을 살펴보겠습니다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먼저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클럽에서 작년에 몇 개의 상을 수여했는지 확인하고 한 개를 더 추가할 수 있는지 고려해 보세요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또한 클럽이 더 많은 상을 수여할 만큼 충분한 자금을 확보하고 있는지 확인해야 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필요한 경우 예산에서 자금을 변경하는 방법도 고려해 볼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지역 기업 또는 개인에게 시상에 필요한 후원을 요청하는 방법도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상을 후원하는 기업이나 개인을 심사위원으로 초청하여 시상 과정에 조금 더 적극적으로 참여하도록 배려하세요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초청받은 사람들 가운데 매우 긍정적으로 반응하고 심사위원으로 참여할 수 있어 기뻐하는 분들도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더 많은 상을 수여할 정도의 예산이 준비되었다면 해당 커뮤니티의 여성들에게 상과 지원 방법에 관해 알려야 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수상 대상 여성과 소녀를 만날 수 있는 비영리 단체나 학교에 지원서 또는 전단지를 배포하고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개인 네트워크를 통해서도 시상 관련 소식을 전합니다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이러한 단체들에서 설명회를 개최하여 여성들의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지원을 돕고 모든 질문에 성실히 답변한다면 이들을 진심으로 응원하고 있다는 느낌을 줄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관련 마지막 팁은 인접 커뮤니티 밖의 지원자도 수용하는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지원자가 많이 접수된 리전의 클럽과 연락하여 지원서 공유를 요청해 보세요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그렇게 하면 더 많은 여성들이 상을 받을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미국과 캐나다의 경우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SIA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본부에 문의하여 지원자를 추가로 받을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SIA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본부는 클럽이 속한 지역의 주민이 아니더라도 꿈을 이루고자 하는 수백 명의 여성으로부터 매년 지원서를 받고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프로그램을 매우 성공적으로 진행한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SI/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클로비스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(Clovis)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를 예로 들어 보겠습니다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이들은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35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명의 현지 여성에게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을 수여했으며 총 상금이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8000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달러에 달했습니다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이런 성공이 가능했던 이유를 말씀드리겠습니다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먼저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지원 자격을 충족하는 여성이 많이 속해 있는 지역 대학이 몇 군데 있어 적격 지원자를 모집하는 데 도움이 되었습니다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만약 클럽 인근에 지역 대학이나 유사 교육 프로그램이 없다면 여성이 모인 곳으로 찾아가서 지원자를 모집해 보세요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과거에 클럽의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을 수상한 분이 현재 회원으로 활동하면서 대학을 다닌다고 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그 여성이 개인적으로 대학의 재정 지원 부서에 문의하여 지원자를 모집했습니다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또한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SI/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클로비스는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지원 자격이 되는 학생들을 담당하는 대학 직원에게 클럽 회원을 직접 파견하여 지원 가능한 학생들을 찾아 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회원들은 계속해서 대학과 교류를 이어갔으며 여러 학교에서 워크숍을 진행하기도 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지역 언론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소셜 미디어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학교 주변의 포스터도 활용했지만 이 클럽이 결정적으로 차별화될 수 있었던 이유는 전화와 이메일로 성실하게 소통했던 점이라고 밝혔습니다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물론 한 클럽에서 상을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35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개씩 수여하려면 성공적인 자금 조달이 필수입니다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SI/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클로비스는 자금 조달을 위해 매년 후원을 요청할 때마다 긴밀하고 개인적인 연결감을 강조하는 동시에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지역 대학과의 연계를 활용하여 참여도를 높였습니다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앞서 말한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수상자이자 클럽에서 활동 중인 회원은 행사에서 진심 어린 자세로 참여를 촉구했고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경매 중 두 명의 거액 기부자가 나타나 행사를 매우 성공적으로 마칠 수 있었습니다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해당 클럽은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''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리브 유어 드림 상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과 같이 훌륭한 프로그램은 대중의 인지도 높이고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회원을 확대하며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성공적인 자금 조달을 가능하게 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이러한 요소들은 상호작용을 통해 서로의 성장을 견인합니다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라고 말했습니다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따라서 강력한 프로그램 하나는 한 영역뿐만 아니라 소롭티미스트의 다른 모든 영역에 영향력을 미치게 되는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앞서 공유한 여러 팁은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 액셀러레이터 프로젝트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에도 적용할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소롭티미스트 클럽 회원 여러분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항상 기존 프로젝트에서 어떤 것을 바꾸고 추가하면 원대한 목표 달성에 도움이 될 것인지 생각해 주시기 바랍니다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반면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소속 클럽이 새로운 프로젝트를 시작하고자 하는 경우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 액셀러레이터 프로젝트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와 관련된 중요한 방법은 많은 여성과 소녀에게 기회를 줄 수 있는 프로젝트를 선정하는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4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예를 들어 클럽에서 저소득층 소녀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2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명이 대학에 다니도록 노트북 두 대를 구입해 줄 수도 있고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저소득층 소녀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50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명을 대상으로 면접 및 직무 기술에 관한 수업을 개최할 수 있다면 어떨까요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후자가 더 많은 소녀에게 도움을 줄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그 외에 고려해 볼 수 있는 훌륭한 프로젝트로는 생리대 키트를 저소득층 학교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위탁 돌봄 시설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쉼터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지역 대학을 비롯한 관내 여러 기관에 직접 전달하는 방법이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이러한 프로젝트를 진행하기 전에 수상자의 수를 추정해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SIA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본부에 보고해야 하는 번거러움도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하지만 이는 수천 명의 여성과 소녀에게 손을 내밀고 이들이 계속해서 학교 또는 직장에 다니도록 쉽게 도울 수 있는 방법입니다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물론 규모가 크지 않더라도 클럽에서 이미 적극적으로 진행 중인 프로젝트가 있다면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예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: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매년 한 사람에게 지급하는 장학금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)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계속 진행해야 합니다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단지 그러한 프로젝트를 통해 보다 많은 여성과 소녀에게 다가갈 수 있는 방법을 편견 없이 고민해 보시라고 말씀드리고 싶습니다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오늘 프로젝트를 확장할 수 있는 여러 내용을 배웠습니다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여러분은 어떤 것을 활용하고 싶으십니까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 액셀러레이터 프로젝트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성공 사례로 일본 히가시 리전을 들 수 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SI/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니가타 니시는 위탁 보호를 받는 아동을 위한 아동 보호 시설과 지속적인 관계를 유지해 왔으며 그곳에서 어린이를 위해 수족관 당일 나들이 같은 재미있는 활동을 함께했습니다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 클럽은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를 달성할 만한 요소를 추가하고자 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아이들은 일반적으로 고등학교를 졸업한 후 보호 시설을 떠나야 하며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대학 진학 시에도 지원을 거의 받지 못하거나 스스로 생계를 유지하느라 바쁜 경우가 많습니다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클럽은 이 보호 시설에 살다가 막 성인이 된 여성에게 두 가지 장학금을 제공하기로 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첫 번째는 이미 대학을 다니는 여성의 고등 교육을 지원하고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두 번째는 고등학교 고학년 학생의 대학 입학 시험 비용을 지원하는 것입니다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한 장학금 수혜자는 이렇게 이야기했습니다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"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부모님의 지원을 조금도 받지 못하는 제게 장학금은 큰 도움이 되었어요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졸업 후 다가오는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3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월에 취업할 기회도 얻었습니다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."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이미 진행 중인 프로그램에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 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원대한 목표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'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를 달성하기 위해 필요한 요소를 가미하여 실행한 클럽의 모범 사례로 볼 수 있겠습니다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지금부터 잠시 생각해 봅시다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여러분은 더 많은 여성과 소녀를 지원하기 위해 소속 클럽에 어떤 변화가 필요하다고 생각하십니까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어떤 프로그램에 집중할 것이며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어떤 전략을 추천하시겠습니까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잠시 시간을 내어 생각해 보세요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이제 옆 사람에게 여러분의 생각을 공유해 주세요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잘 모르겠다면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브레인스토밍을 할 수 있도록 옆 사람에게 도움을 요청하세요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몇 분 동안 논의할 시간을 줍니다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.)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여러분 중에 수립 중인 계획이나 옆 사람의 제안 사항을 공유해 주실 분이 계십니까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?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ko-KR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몇 분 동안 생각을 공유하고 피드백할 시간을 줍니다</a:t>
            </a:r>
            <a:r>
              <a:rPr lang="en-US" sz="1800" i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.)</a:t>
            </a:r>
            <a:endParaRPr lang="en-US" sz="1800" kern="100" dirty="0">
              <a:effectLst/>
              <a:latin typeface="Aptos" panose="020B00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68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오늘 의견을 공유해 주시고 참석해 주신 모든 분께 감사드립니다</a:t>
            </a:r>
            <a:r>
              <a:rPr lang="en-US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! </a:t>
            </a:r>
            <a:r>
              <a:rPr lang="ko-KR" sz="1800" kern="100" dirty="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여러분의 클럽 역시 전략적인 아이디어를 제공할 만큼 많은 영감을 받았기를 바랍니다</a:t>
            </a:r>
            <a:r>
              <a:rPr lang="en-US" sz="1800" kern="100">
                <a:effectLst/>
                <a:latin typeface="Aptos" panose="020B000402020202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1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1.png"/><Relationship Id="rId10" Type="http://schemas.openxmlformats.org/officeDocument/2006/relationships/image" Target="../media/image12.png"/><Relationship Id="rId4" Type="http://schemas.openxmlformats.org/officeDocument/2006/relationships/image" Target="../media/image7.sv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1.sv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17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5.svg"/><Relationship Id="rId5" Type="http://schemas.openxmlformats.org/officeDocument/2006/relationships/image" Target="../media/image1.png"/><Relationship Id="rId10" Type="http://schemas.openxmlformats.org/officeDocument/2006/relationships/image" Target="../media/image14.png"/><Relationship Id="rId4" Type="http://schemas.openxmlformats.org/officeDocument/2006/relationships/image" Target="../media/image7.svg"/><Relationship Id="rId9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1.sv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17.sv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jpeg"/><Relationship Id="rId10" Type="http://schemas.openxmlformats.org/officeDocument/2006/relationships/image" Target="../media/image30.png"/><Relationship Id="rId4" Type="http://schemas.openxmlformats.org/officeDocument/2006/relationships/image" Target="../media/image26.svg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3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8.png"/><Relationship Id="rId7" Type="http://schemas.openxmlformats.org/officeDocument/2006/relationships/image" Target="../media/image34.jpe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5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9.svg"/><Relationship Id="rId9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44.svg"/><Relationship Id="rId3" Type="http://schemas.openxmlformats.org/officeDocument/2006/relationships/image" Target="../media/image37.png"/><Relationship Id="rId7" Type="http://schemas.openxmlformats.org/officeDocument/2006/relationships/image" Target="../media/image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11" Type="http://schemas.openxmlformats.org/officeDocument/2006/relationships/image" Target="../media/image42.svg"/><Relationship Id="rId5" Type="http://schemas.openxmlformats.org/officeDocument/2006/relationships/image" Target="../media/image39.png"/><Relationship Id="rId10" Type="http://schemas.openxmlformats.org/officeDocument/2006/relationships/image" Target="../media/image41.png"/><Relationship Id="rId4" Type="http://schemas.openxmlformats.org/officeDocument/2006/relationships/image" Target="../media/image38.sv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5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48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.pn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30.png"/><Relationship Id="rId4" Type="http://schemas.openxmlformats.org/officeDocument/2006/relationships/image" Target="../media/image8.svg"/><Relationship Id="rId9" Type="http://schemas.openxmlformats.org/officeDocument/2006/relationships/image" Target="../media/image5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6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57.svg"/><Relationship Id="rId9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12" Type="http://schemas.openxmlformats.org/officeDocument/2006/relationships/image" Target="../media/image6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59.png"/><Relationship Id="rId5" Type="http://schemas.openxmlformats.org/officeDocument/2006/relationships/image" Target="../media/image18.png"/><Relationship Id="rId10" Type="http://schemas.openxmlformats.org/officeDocument/2006/relationships/image" Target="../media/image58.jpeg"/><Relationship Id="rId4" Type="http://schemas.openxmlformats.org/officeDocument/2006/relationships/image" Target="../media/image17.sv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1.png"/><Relationship Id="rId12" Type="http://schemas.openxmlformats.org/officeDocument/2006/relationships/image" Target="../media/image6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62.png"/><Relationship Id="rId5" Type="http://schemas.openxmlformats.org/officeDocument/2006/relationships/image" Target="../media/image25.png"/><Relationship Id="rId10" Type="http://schemas.openxmlformats.org/officeDocument/2006/relationships/image" Target="../media/image61.png"/><Relationship Id="rId4" Type="http://schemas.openxmlformats.org/officeDocument/2006/relationships/image" Target="../media/image29.svg"/><Relationship Id="rId9" Type="http://schemas.openxmlformats.org/officeDocument/2006/relationships/image" Target="../media/image30.png"/><Relationship Id="rId14" Type="http://schemas.openxmlformats.org/officeDocument/2006/relationships/image" Target="../media/image3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7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6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4.jpeg"/><Relationship Id="rId10" Type="http://schemas.openxmlformats.org/officeDocument/2006/relationships/image" Target="../media/image9.png"/><Relationship Id="rId4" Type="http://schemas.openxmlformats.org/officeDocument/2006/relationships/image" Target="../media/image17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9200" y="816071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o-KR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11915" y="2339130"/>
            <a:ext cx="9553466" cy="4343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1149"/>
              </a:lnSpc>
            </a:pPr>
            <a:r>
              <a:rPr lang="ko-KR" sz="11149" b="0" i="0" u="none" baseline="0" dirty="0" err="1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다함께</a:t>
            </a:r>
            <a:endParaRPr lang="en-US" altLang="ko-KR" sz="11149" dirty="0">
              <a:solidFill>
                <a:srgbClr val="253572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Effra 1"/>
            </a:endParaRPr>
          </a:p>
          <a:p>
            <a:pPr marL="0" lvl="0" indent="0" algn="l" rtl="0">
              <a:lnSpc>
                <a:spcPts val="11149"/>
              </a:lnSpc>
            </a:pPr>
            <a:r>
              <a:rPr lang="ko-KR" sz="11149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원대한 </a:t>
            </a:r>
            <a:r>
              <a:rPr lang="ko-KR" sz="11149" b="1" i="0" u="none" baseline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목표 </a:t>
            </a:r>
            <a:r>
              <a:rPr lang="ko-KR" sz="11149" b="0" i="0" u="none" baseline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달성하기</a:t>
            </a:r>
            <a:endParaRPr lang="ko-KR" sz="11149" b="0" i="0" u="none" baseline="0" dirty="0">
              <a:solidFill>
                <a:srgbClr val="253572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Effra 1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723771" y="8007641"/>
            <a:ext cx="7998404" cy="628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ko-KR" sz="4114" b="0" i="0" u="none" spc="41" baseline="0" dirty="0">
                <a:solidFill>
                  <a:srgbClr val="25357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2"/>
              </a:rPr>
              <a:t>모범 사례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23771" y="8835143"/>
            <a:ext cx="6899312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2160"/>
              </a:lnSpc>
              <a:spcBef>
                <a:spcPct val="0"/>
              </a:spcBef>
            </a:pPr>
            <a:r>
              <a:rPr lang="ko-KR" sz="1800" b="0" i="0" u="none" spc="179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발표자 이름, 발표자 직책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졸업 가운과 모자를 착용하고 졸업장을 높이 든  한 무리의 여성. 자동 생성된 설명">
            <a:extLst>
              <a:ext uri="{FF2B5EF4-FFF2-40B4-BE49-F238E27FC236}">
                <a16:creationId xmlns:a16="http://schemas.microsoft.com/office/drawing/2014/main" id="{F31581D7-4D06-B6FF-D0C1-9C316C3E354B}"/>
              </a:ext>
            </a:extLst>
          </p:cNvPr>
          <p:cNvSpPr/>
          <p:nvPr/>
        </p:nvSpPr>
        <p:spPr>
          <a:xfrm>
            <a:off x="5588000" y="-1552828"/>
            <a:ext cx="14057862" cy="8601459"/>
          </a:xfrm>
          <a:custGeom>
            <a:avLst/>
            <a:gdLst/>
            <a:ahLst/>
            <a:cxnLst/>
            <a:rect l="l" t="t" r="r" b="b"/>
            <a:pathLst>
              <a:path w="14057862" h="8601459">
                <a:moveTo>
                  <a:pt x="0" y="0"/>
                </a:moveTo>
                <a:lnTo>
                  <a:pt x="14057862" y="0"/>
                </a:lnTo>
                <a:lnTo>
                  <a:pt x="14057862" y="8601459"/>
                </a:lnTo>
                <a:lnTo>
                  <a:pt x="0" y="86014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5000"/>
            </a:blip>
            <a:stretch>
              <a:fillRect l="-9575" t="-15537" r="-20514" b="-4057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5347323"/>
            <a:ext cx="6783805" cy="4006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873"/>
              </a:lnSpc>
            </a:pPr>
            <a:r>
              <a:rPr lang="ko-KR" sz="66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원대한</a:t>
            </a:r>
            <a:r>
              <a:rPr lang="en-US" altLang="ko-KR" sz="66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 </a:t>
            </a:r>
            <a:r>
              <a:rPr lang="ko-KR" sz="66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목표</a:t>
            </a:r>
            <a:endParaRPr lang="en-US" altLang="ko-KR" sz="6600" b="1" i="0" u="none" baseline="0" dirty="0">
              <a:solidFill>
                <a:srgbClr val="F6917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Effra 1"/>
            </a:endParaRPr>
          </a:p>
          <a:p>
            <a:pPr lvl="0">
              <a:lnSpc>
                <a:spcPts val="7873"/>
              </a:lnSpc>
            </a:pPr>
            <a:r>
              <a:rPr lang="ko-KR" sz="66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(BIG GOAL)</a:t>
            </a:r>
            <a:r>
              <a:rPr lang="ko-KR" altLang="ko-KR" sz="540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란 </a:t>
            </a:r>
          </a:p>
          <a:p>
            <a:pPr lvl="0">
              <a:lnSpc>
                <a:spcPts val="7873"/>
              </a:lnSpc>
            </a:pPr>
            <a:r>
              <a:rPr lang="ko-KR" altLang="ko-KR" sz="540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무엇일까요?</a:t>
            </a:r>
          </a:p>
          <a:p>
            <a:pPr marL="0" lvl="0" indent="0" algn="l" rtl="0">
              <a:lnSpc>
                <a:spcPts val="7873"/>
              </a:lnSpc>
            </a:pPr>
            <a:endParaRPr lang="ko-KR" sz="5400" b="0" i="0" u="none" baseline="0" dirty="0">
              <a:solidFill>
                <a:srgbClr val="253572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Effra 1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925830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2025 SIA </a:t>
            </a:r>
            <a:r>
              <a:rPr lang="ko-KR" sz="1400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리전</a:t>
            </a:r>
            <a:r>
              <a:rPr lang="ko-KR" sz="1400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 총회</a:t>
            </a:r>
          </a:p>
        </p:txBody>
      </p:sp>
      <p:sp>
        <p:nvSpPr>
          <p:cNvPr id="16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7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73752F-AC42-6F18-AD0A-852DC5D99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졸업 가운과 모자를 착용하고 졸업장을 높이 든  한 무리의 여성. 자동 생성된 설명">
            <a:extLst>
              <a:ext uri="{FF2B5EF4-FFF2-40B4-BE49-F238E27FC236}">
                <a16:creationId xmlns:a16="http://schemas.microsoft.com/office/drawing/2014/main" id="{187CC5F3-11E6-71F8-4407-CA9E1A9A96A5}"/>
              </a:ext>
            </a:extLst>
          </p:cNvPr>
          <p:cNvSpPr/>
          <p:nvPr/>
        </p:nvSpPr>
        <p:spPr>
          <a:xfrm>
            <a:off x="5588000" y="-1552828"/>
            <a:ext cx="14057862" cy="8601459"/>
          </a:xfrm>
          <a:custGeom>
            <a:avLst/>
            <a:gdLst/>
            <a:ahLst/>
            <a:cxnLst/>
            <a:rect l="l" t="t" r="r" b="b"/>
            <a:pathLst>
              <a:path w="14057862" h="8601459">
                <a:moveTo>
                  <a:pt x="0" y="0"/>
                </a:moveTo>
                <a:lnTo>
                  <a:pt x="14057862" y="0"/>
                </a:lnTo>
                <a:lnTo>
                  <a:pt x="14057862" y="8601459"/>
                </a:lnTo>
                <a:lnTo>
                  <a:pt x="0" y="86014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550"/>
            </a:blip>
            <a:stretch>
              <a:fillRect l="-9575" t="-15537" r="-20514" b="-4057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2E8F9E4-DD28-A69D-FD2A-B5E8BFD661D5}"/>
              </a:ext>
            </a:extLst>
          </p:cNvPr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16AF20-07A0-B8DA-1997-0C1A90087A53}"/>
                </a:ext>
              </a:extLst>
            </p:cNvPr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923941E-3263-845E-61C4-526537552F92}"/>
                </a:ext>
              </a:extLst>
            </p:cNvPr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384FDB40-172A-06EB-6B8B-35873A676526}"/>
              </a:ext>
            </a:extLst>
          </p:cNvPr>
          <p:cNvSpPr txBox="1"/>
          <p:nvPr/>
        </p:nvSpPr>
        <p:spPr>
          <a:xfrm>
            <a:off x="1028700" y="925830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2025 SIA </a:t>
            </a:r>
            <a:r>
              <a:rPr lang="ko-KR" sz="1400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리전</a:t>
            </a:r>
            <a:r>
              <a:rPr lang="ko-KR" sz="1400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 총회</a:t>
            </a: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F2838F06-840A-CA9C-4820-1A55AE9F1E43}"/>
              </a:ext>
            </a:extLst>
          </p:cNvPr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55AB131-1544-4E4B-6A6D-ECF238E0CC8B}"/>
              </a:ext>
            </a:extLst>
          </p:cNvPr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B6E350A-9D98-44C7-9465-CF195613FD7F}"/>
              </a:ext>
            </a:extLst>
          </p:cNvPr>
          <p:cNvSpPr txBox="1"/>
          <p:nvPr/>
        </p:nvSpPr>
        <p:spPr>
          <a:xfrm>
            <a:off x="9144000" y="3225306"/>
            <a:ext cx="8356866" cy="7552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300"/>
              </a:lnSpc>
            </a:pPr>
            <a:r>
              <a:rPr lang="ko-KR" sz="4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2023/2024 클럽 연도 말: 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0F5883E3-BA28-2525-7BBA-FDBB89371EC9}"/>
              </a:ext>
            </a:extLst>
          </p:cNvPr>
          <p:cNvSpPr txBox="1"/>
          <p:nvPr/>
        </p:nvSpPr>
        <p:spPr>
          <a:xfrm>
            <a:off x="9532388" y="4423130"/>
            <a:ext cx="8665029" cy="2383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300"/>
              </a:lnSpc>
            </a:pPr>
            <a:r>
              <a:rPr lang="ko-KR" sz="60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18.6% </a:t>
            </a:r>
            <a:r>
              <a:rPr lang="ko-KR" sz="3600" b="0" i="0" u="none" baseline="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달성!</a:t>
            </a:r>
            <a:endParaRPr lang="ko-KR" sz="4200" b="0" i="0" u="none" baseline="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Arimo"/>
              <a:sym typeface="Arimo"/>
            </a:endParaRPr>
          </a:p>
          <a:p>
            <a:pPr algn="l" rtl="0"/>
            <a:r>
              <a:rPr lang="ko-KR" sz="60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93,085명</a:t>
            </a:r>
            <a:r>
              <a:rPr lang="ko-KR" sz="42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</a:t>
            </a:r>
            <a:r>
              <a:rPr lang="ko-KR" sz="3600" b="0" i="0" u="none" baseline="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혜택을 받은 여성과 소녀</a:t>
            </a:r>
            <a:r>
              <a:rPr lang="ko-KR" sz="4200" b="0" i="0" u="none" baseline="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			</a:t>
            </a:r>
            <a:r>
              <a:rPr lang="en-US" altLang="ko-KR" sz="4200" b="0" i="0" u="none" baseline="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     </a:t>
            </a:r>
            <a:r>
              <a:rPr lang="ko-KR" sz="3600" b="0" i="0" u="none" baseline="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(2021년 이후)</a:t>
            </a:r>
            <a:endParaRPr lang="ko-KR" sz="4200" b="0" i="0" u="none" baseline="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Arimo"/>
              <a:sym typeface="Arim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44852B-7FED-EC27-D57E-47F3B6BA1C2D}"/>
              </a:ext>
            </a:extLst>
          </p:cNvPr>
          <p:cNvSpPr txBox="1"/>
          <p:nvPr/>
        </p:nvSpPr>
        <p:spPr>
          <a:xfrm>
            <a:off x="9532388" y="8494953"/>
            <a:ext cx="835686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ko-KR" sz="60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406,915명</a:t>
            </a:r>
            <a:r>
              <a:rPr lang="ko-KR" sz="4200" b="0" i="0" u="none" baseline="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</a:t>
            </a:r>
            <a:r>
              <a:rPr lang="ko-KR" sz="3600" b="0" i="0" u="none" baseline="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혜택을 받을 여성과 소녀의 수</a:t>
            </a:r>
            <a:endParaRPr lang="ko-KR" sz="4200" b="0" i="0" u="none" baseline="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Arimo"/>
              <a:sym typeface="Arim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3F6F3FC-FF83-9C04-E29A-DC9F430EC3E4}"/>
              </a:ext>
            </a:extLst>
          </p:cNvPr>
          <p:cNvCxnSpPr>
            <a:cxnSpLocks/>
          </p:cNvCxnSpPr>
          <p:nvPr/>
        </p:nvCxnSpPr>
        <p:spPr>
          <a:xfrm>
            <a:off x="9144000" y="4171155"/>
            <a:ext cx="6261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B49B591-E9A2-DE22-7977-8D92A2B81D40}"/>
              </a:ext>
            </a:extLst>
          </p:cNvPr>
          <p:cNvSpPr txBox="1"/>
          <p:nvPr/>
        </p:nvSpPr>
        <p:spPr>
          <a:xfrm>
            <a:off x="9144000" y="7673141"/>
            <a:ext cx="7921076" cy="50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711"/>
              </a:lnSpc>
            </a:pPr>
            <a:r>
              <a:rPr lang="ko-KR" sz="4000" b="1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원대한 목표</a:t>
            </a:r>
            <a:r>
              <a:rPr lang="ko-KR" sz="4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달성까지:</a:t>
            </a:r>
            <a:r>
              <a:rPr lang="ko-KR" sz="2474" b="0" i="0" u="none" baseline="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2821C8-F59E-053C-2098-8BF3A42DA9FC}"/>
              </a:ext>
            </a:extLst>
          </p:cNvPr>
          <p:cNvCxnSpPr>
            <a:cxnSpLocks/>
          </p:cNvCxnSpPr>
          <p:nvPr/>
        </p:nvCxnSpPr>
        <p:spPr>
          <a:xfrm>
            <a:off x="9243344" y="8298728"/>
            <a:ext cx="6261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9">
            <a:extLst>
              <a:ext uri="{FF2B5EF4-FFF2-40B4-BE49-F238E27FC236}">
                <a16:creationId xmlns:a16="http://schemas.microsoft.com/office/drawing/2014/main" id="{497F7E5A-0D51-21A9-B732-76D6D46C1186}"/>
              </a:ext>
            </a:extLst>
          </p:cNvPr>
          <p:cNvSpPr txBox="1"/>
          <p:nvPr/>
        </p:nvSpPr>
        <p:spPr>
          <a:xfrm>
            <a:off x="1028700" y="5252377"/>
            <a:ext cx="6624330" cy="1980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ko-KR" sz="72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원대한 목표</a:t>
            </a:r>
            <a:r>
              <a:rPr lang="ko-KR" sz="54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를 향한</a:t>
            </a:r>
            <a:r>
              <a:rPr lang="en-US" altLang="ko-KR" sz="54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 </a:t>
            </a:r>
            <a:r>
              <a:rPr lang="ko-KR" sz="54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발걸음</a:t>
            </a:r>
          </a:p>
        </p:txBody>
      </p:sp>
    </p:spTree>
    <p:extLst>
      <p:ext uri="{BB962C8B-B14F-4D97-AF65-F5344CB8AC3E}">
        <p14:creationId xmlns:p14="http://schemas.microsoft.com/office/powerpoint/2010/main" val="293765435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33660"/>
            <a:ext cx="18288000" cy="4819293"/>
          </a:xfrm>
          <a:custGeom>
            <a:avLst/>
            <a:gdLst/>
            <a:ahLst/>
            <a:cxnLst/>
            <a:rect l="l" t="t" r="r" b="b"/>
            <a:pathLst>
              <a:path w="18288000" h="4819293">
                <a:moveTo>
                  <a:pt x="0" y="0"/>
                </a:moveTo>
                <a:lnTo>
                  <a:pt x="18288000" y="0"/>
                </a:lnTo>
                <a:lnTo>
                  <a:pt x="18288000" y="4819293"/>
                </a:lnTo>
                <a:lnTo>
                  <a:pt x="0" y="48192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8978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16455703" y="9799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5738227" y="656456"/>
            <a:ext cx="596649" cy="973088"/>
            <a:chOff x="0" y="0"/>
            <a:chExt cx="795532" cy="12974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6" name="Freeform 6"/>
          <p:cNvSpPr/>
          <p:nvPr/>
        </p:nvSpPr>
        <p:spPr>
          <a:xfrm>
            <a:off x="446208" y="5744285"/>
            <a:ext cx="17664219" cy="3334121"/>
          </a:xfrm>
          <a:custGeom>
            <a:avLst/>
            <a:gdLst/>
            <a:ahLst/>
            <a:cxnLst/>
            <a:rect l="l" t="t" r="r" b="b"/>
            <a:pathLst>
              <a:path w="17664219" h="3334121">
                <a:moveTo>
                  <a:pt x="0" y="0"/>
                </a:moveTo>
                <a:lnTo>
                  <a:pt x="17664219" y="0"/>
                </a:lnTo>
                <a:lnTo>
                  <a:pt x="17664219" y="3334121"/>
                </a:lnTo>
                <a:lnTo>
                  <a:pt x="0" y="33341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612812" y="4790365"/>
            <a:ext cx="6291003" cy="330278"/>
          </a:xfrm>
          <a:custGeom>
            <a:avLst/>
            <a:gdLst/>
            <a:ahLst/>
            <a:cxnLst/>
            <a:rect l="l" t="t" r="r" b="b"/>
            <a:pathLst>
              <a:path w="6291003" h="330278">
                <a:moveTo>
                  <a:pt x="0" y="0"/>
                </a:moveTo>
                <a:lnTo>
                  <a:pt x="6291003" y="0"/>
                </a:lnTo>
                <a:lnTo>
                  <a:pt x="629100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6573766" y="4790365"/>
            <a:ext cx="6291003" cy="330278"/>
          </a:xfrm>
          <a:custGeom>
            <a:avLst/>
            <a:gdLst/>
            <a:ahLst/>
            <a:cxnLst/>
            <a:rect l="l" t="t" r="r" b="b"/>
            <a:pathLst>
              <a:path w="6291003" h="330278">
                <a:moveTo>
                  <a:pt x="0" y="0"/>
                </a:moveTo>
                <a:lnTo>
                  <a:pt x="6291003" y="0"/>
                </a:lnTo>
                <a:lnTo>
                  <a:pt x="629100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2508123" y="4790365"/>
            <a:ext cx="4902543" cy="330278"/>
          </a:xfrm>
          <a:custGeom>
            <a:avLst/>
            <a:gdLst/>
            <a:ahLst/>
            <a:cxnLst/>
            <a:rect l="l" t="t" r="r" b="b"/>
            <a:pathLst>
              <a:path w="4902543" h="330278">
                <a:moveTo>
                  <a:pt x="0" y="0"/>
                </a:moveTo>
                <a:lnTo>
                  <a:pt x="4902543" y="0"/>
                </a:lnTo>
                <a:lnTo>
                  <a:pt x="490254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2832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0" name="Freeform 10"/>
          <p:cNvSpPr/>
          <p:nvPr/>
        </p:nvSpPr>
        <p:spPr>
          <a:xfrm>
            <a:off x="16036551" y="3667511"/>
            <a:ext cx="2454867" cy="1475989"/>
          </a:xfrm>
          <a:custGeom>
            <a:avLst/>
            <a:gdLst/>
            <a:ahLst/>
            <a:cxnLst/>
            <a:rect l="l" t="t" r="r" b="b"/>
            <a:pathLst>
              <a:path w="2454867" h="1475989">
                <a:moveTo>
                  <a:pt x="0" y="0"/>
                </a:moveTo>
                <a:lnTo>
                  <a:pt x="2454868" y="0"/>
                </a:lnTo>
                <a:lnTo>
                  <a:pt x="2454868" y="1475989"/>
                </a:lnTo>
                <a:lnTo>
                  <a:pt x="0" y="14759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1" name="TextBox 11"/>
          <p:cNvSpPr txBox="1"/>
          <p:nvPr/>
        </p:nvSpPr>
        <p:spPr>
          <a:xfrm>
            <a:off x="420705" y="5233903"/>
            <a:ext cx="82134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 dirty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77687" y="5233903"/>
            <a:ext cx="80403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27733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01328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363682" y="5251366"/>
            <a:ext cx="82595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2052" y="2095992"/>
            <a:ext cx="14216357" cy="94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200"/>
              </a:lnSpc>
            </a:pPr>
            <a:r>
              <a:rPr lang="ko-KR" sz="66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매년 몇 퍼센트씩</a:t>
            </a:r>
            <a:r>
              <a:rPr lang="en-US" altLang="ko-KR" sz="660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</a:t>
            </a:r>
            <a:r>
              <a:rPr lang="ko-KR" sz="66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증가해야 할까요?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7555" y="3524156"/>
            <a:ext cx="14470672" cy="563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079"/>
              </a:lnSpc>
            </a:pPr>
            <a:r>
              <a:rPr lang="ko-KR" sz="4400" b="0" i="1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'</a:t>
            </a:r>
            <a:r>
              <a:rPr lang="ko-KR" sz="4400" b="0" i="1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리브</a:t>
            </a:r>
            <a:r>
              <a:rPr lang="ko-KR" sz="4400" b="0" i="1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 </a:t>
            </a:r>
            <a:r>
              <a:rPr lang="ko-KR" sz="4400" b="0" i="1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유어</a:t>
            </a:r>
            <a:r>
              <a:rPr lang="ko-KR" sz="4400" b="0" i="1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 드림 </a:t>
            </a:r>
            <a:r>
              <a:rPr lang="ko-KR" sz="4400" b="0" i="1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상'</a:t>
            </a:r>
            <a:r>
              <a:rPr lang="ko-KR" sz="4400" b="0" i="0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과</a:t>
            </a:r>
            <a:r>
              <a:rPr lang="ko-KR" sz="44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'원대한 목표 액셀러레이터' 목표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15444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19556" y="5233903"/>
            <a:ext cx="89801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003374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2027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24499" y="5233903"/>
            <a:ext cx="87405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2028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866320" y="5233903"/>
            <a:ext cx="82432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2029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376441" y="5233903"/>
            <a:ext cx="74177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2030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893097" y="5233903"/>
            <a:ext cx="74177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0" i="0" u="none" baseline="0">
                <a:solidFill>
                  <a:srgbClr val="293374"/>
                </a:solidFill>
                <a:latin typeface="Effra 1" panose="020B0604020202020204" charset="0"/>
                <a:ea typeface="Arimo"/>
                <a:cs typeface="Arimo"/>
                <a:sym typeface="Arimo"/>
              </a:rPr>
              <a:t>2031</a:t>
            </a: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FB55C540-AA8D-AC29-6B1A-C8DB08CE6FBF}"/>
              </a:ext>
            </a:extLst>
          </p:cNvPr>
          <p:cNvSpPr txBox="1"/>
          <p:nvPr/>
        </p:nvSpPr>
        <p:spPr>
          <a:xfrm>
            <a:off x="-233380" y="2633568"/>
            <a:ext cx="18724798" cy="784558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2100"/>
              </a:lnSpc>
            </a:pPr>
            <a:endParaRPr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340507"/>
            <a:ext cx="18288000" cy="3946493"/>
          </a:xfrm>
          <a:custGeom>
            <a:avLst/>
            <a:gdLst/>
            <a:ahLst/>
            <a:cxnLst/>
            <a:rect l="l" t="t" r="r" b="b"/>
            <a:pathLst>
              <a:path w="18288000" h="3946493">
                <a:moveTo>
                  <a:pt x="0" y="0"/>
                </a:moveTo>
                <a:lnTo>
                  <a:pt x="18288000" y="0"/>
                </a:lnTo>
                <a:lnTo>
                  <a:pt x="18288000" y="3946493"/>
                </a:lnTo>
                <a:lnTo>
                  <a:pt x="0" y="394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2488532" y="4914063"/>
            <a:ext cx="5073204" cy="2334341"/>
            <a:chOff x="0" y="0"/>
            <a:chExt cx="6764272" cy="31124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64274" cy="3112476"/>
            </a:xfrm>
            <a:custGeom>
              <a:avLst/>
              <a:gdLst/>
              <a:ahLst/>
              <a:cxnLst/>
              <a:rect l="l" t="t" r="r" b="b"/>
              <a:pathLst>
                <a:path w="6764274" h="3112476">
                  <a:moveTo>
                    <a:pt x="154559" y="0"/>
                  </a:moveTo>
                  <a:lnTo>
                    <a:pt x="6609715" y="0"/>
                  </a:lnTo>
                  <a:cubicBezTo>
                    <a:pt x="6695059" y="0"/>
                    <a:pt x="6764274" y="90372"/>
                    <a:pt x="6764274" y="202082"/>
                  </a:cubicBezTo>
                  <a:lnTo>
                    <a:pt x="6764274" y="2910427"/>
                  </a:lnTo>
                  <a:cubicBezTo>
                    <a:pt x="6764274" y="3021823"/>
                    <a:pt x="6695059" y="3112476"/>
                    <a:pt x="6609715" y="3112476"/>
                  </a:cubicBezTo>
                  <a:lnTo>
                    <a:pt x="154559" y="3112476"/>
                  </a:lnTo>
                  <a:cubicBezTo>
                    <a:pt x="69215" y="3112476"/>
                    <a:pt x="0" y="3022137"/>
                    <a:pt x="0" y="2910427"/>
                  </a:cubicBezTo>
                  <a:lnTo>
                    <a:pt x="0" y="202082"/>
                  </a:lnTo>
                  <a:cubicBezTo>
                    <a:pt x="0" y="90372"/>
                    <a:pt x="69215" y="0"/>
                    <a:pt x="154559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348159" y="4914063"/>
            <a:ext cx="5073204" cy="2334341"/>
            <a:chOff x="0" y="0"/>
            <a:chExt cx="6764272" cy="31124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74" cy="3112475"/>
            </a:xfrm>
            <a:custGeom>
              <a:avLst/>
              <a:gdLst/>
              <a:ahLst/>
              <a:cxnLst/>
              <a:rect l="l" t="t" r="r" b="b"/>
              <a:pathLst>
                <a:path w="6764274" h="3112475">
                  <a:moveTo>
                    <a:pt x="154559" y="0"/>
                  </a:moveTo>
                  <a:lnTo>
                    <a:pt x="6609715" y="0"/>
                  </a:lnTo>
                  <a:cubicBezTo>
                    <a:pt x="6695059" y="0"/>
                    <a:pt x="6764274" y="90372"/>
                    <a:pt x="6764274" y="202082"/>
                  </a:cubicBezTo>
                  <a:lnTo>
                    <a:pt x="6764274" y="2910424"/>
                  </a:lnTo>
                  <a:cubicBezTo>
                    <a:pt x="6764274" y="3021820"/>
                    <a:pt x="6695059" y="3112475"/>
                    <a:pt x="6609715" y="3112475"/>
                  </a:cubicBezTo>
                  <a:lnTo>
                    <a:pt x="154559" y="3112475"/>
                  </a:lnTo>
                  <a:cubicBezTo>
                    <a:pt x="69215" y="3112475"/>
                    <a:pt x="0" y="3022134"/>
                    <a:pt x="0" y="2910424"/>
                  </a:cubicBezTo>
                  <a:lnTo>
                    <a:pt x="0" y="202082"/>
                  </a:lnTo>
                  <a:cubicBezTo>
                    <a:pt x="0" y="90372"/>
                    <a:pt x="69215" y="0"/>
                    <a:pt x="154559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7" name="Freeform 7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9" name="Group 9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2770383" y="5228743"/>
            <a:ext cx="1807809" cy="1771653"/>
          </a:xfrm>
          <a:custGeom>
            <a:avLst/>
            <a:gdLst/>
            <a:ahLst/>
            <a:cxnLst/>
            <a:rect l="l" t="t" r="r" b="b"/>
            <a:pathLst>
              <a:path w="1807809" h="1771653">
                <a:moveTo>
                  <a:pt x="0" y="0"/>
                </a:moveTo>
                <a:lnTo>
                  <a:pt x="1807809" y="0"/>
                </a:lnTo>
                <a:lnTo>
                  <a:pt x="1807809" y="1771653"/>
                </a:lnTo>
                <a:lnTo>
                  <a:pt x="0" y="17716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2"/>
          <p:cNvSpPr txBox="1"/>
          <p:nvPr/>
        </p:nvSpPr>
        <p:spPr>
          <a:xfrm>
            <a:off x="2290554" y="4002300"/>
            <a:ext cx="546916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800"/>
              </a:lnSpc>
            </a:pPr>
            <a:r>
              <a:rPr lang="ko-KR" sz="4800" b="0" i="1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'</a:t>
            </a:r>
            <a:r>
              <a:rPr lang="ko-KR" sz="4800" b="0" i="1" u="none" baseline="0" dirty="0" err="1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리브</a:t>
            </a:r>
            <a:r>
              <a:rPr lang="ko-KR" sz="4800" b="0" i="1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 </a:t>
            </a:r>
            <a:r>
              <a:rPr lang="ko-KR" sz="4800" b="0" i="1" u="none" baseline="0" dirty="0" err="1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유어</a:t>
            </a:r>
            <a:r>
              <a:rPr lang="ko-KR" sz="4800" b="0" i="1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 드림 상'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44765" y="3593967"/>
            <a:ext cx="6229646" cy="1261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800"/>
              </a:lnSpc>
            </a:pPr>
            <a:r>
              <a:rPr lang="ko-KR" sz="44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원대한 목표 </a:t>
            </a:r>
          </a:p>
          <a:p>
            <a:pPr algn="ctr" rtl="0">
              <a:lnSpc>
                <a:spcPts val="4800"/>
              </a:lnSpc>
            </a:pPr>
            <a:r>
              <a:rPr lang="ko-KR" sz="44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액셀러레이터 프로젝트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00987" y="687442"/>
            <a:ext cx="12753756" cy="2369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/>
            <a:r>
              <a:rPr lang="ko-KR" sz="66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달성까지 연간 증가율 </a:t>
            </a:r>
          </a:p>
          <a:p>
            <a:pPr algn="ctr" rtl="0"/>
            <a:r>
              <a:rPr lang="ko-KR" sz="88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원대한 목표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650663" y="5228743"/>
            <a:ext cx="1807809" cy="1771653"/>
          </a:xfrm>
          <a:custGeom>
            <a:avLst/>
            <a:gdLst/>
            <a:ahLst/>
            <a:cxnLst/>
            <a:rect l="l" t="t" r="r" b="b"/>
            <a:pathLst>
              <a:path w="1807809" h="1771653">
                <a:moveTo>
                  <a:pt x="0" y="0"/>
                </a:moveTo>
                <a:lnTo>
                  <a:pt x="1807809" y="0"/>
                </a:lnTo>
                <a:lnTo>
                  <a:pt x="1807809" y="1771653"/>
                </a:lnTo>
                <a:lnTo>
                  <a:pt x="0" y="17716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8" name="TextBox 18"/>
          <p:cNvSpPr txBox="1"/>
          <p:nvPr/>
        </p:nvSpPr>
        <p:spPr>
          <a:xfrm>
            <a:off x="12378261" y="5228743"/>
            <a:ext cx="2866641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3159"/>
              </a:lnSpc>
            </a:pPr>
            <a:r>
              <a:rPr lang="ko-KR" sz="9399" b="0" i="0" u="none" baseline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10%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72403" y="7562286"/>
            <a:ext cx="6905462" cy="588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200"/>
              </a:lnSpc>
            </a:pPr>
            <a:r>
              <a:rPr lang="ko-KR" sz="4800" b="1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30,000</a:t>
            </a:r>
            <a:r>
              <a:rPr lang="ko-KR" sz="42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명의 </a:t>
            </a:r>
            <a:r>
              <a:rPr lang="ko-KR" sz="48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수혜자</a:t>
            </a:r>
            <a:endParaRPr lang="ko-KR" sz="4200" dirty="0">
              <a:solidFill>
                <a:srgbClr val="293374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Effra 1"/>
              <a:sym typeface="Effra 1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506857" y="7522453"/>
            <a:ext cx="6905462" cy="588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200"/>
              </a:lnSpc>
            </a:pPr>
            <a:r>
              <a:rPr lang="ko-KR" sz="4800" b="1" i="0" u="none" baseline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150,000</a:t>
            </a:r>
            <a:r>
              <a:rPr lang="ko-KR" sz="4200" b="0" i="0" u="none" baseline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명의 </a:t>
            </a:r>
            <a:r>
              <a:rPr lang="ko-KR" sz="4800" b="0" i="0" u="none" baseline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지원자</a:t>
            </a:r>
            <a:endParaRPr lang="ko-KR" sz="4200" dirty="0">
              <a:solidFill>
                <a:srgbClr val="293374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Effra 1"/>
              <a:sym typeface="Effra 1"/>
            </a:endParaRP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D8C7E2F-2792-90A0-1BC1-E79948BA293A}"/>
              </a:ext>
            </a:extLst>
          </p:cNvPr>
          <p:cNvSpPr txBox="1"/>
          <p:nvPr/>
        </p:nvSpPr>
        <p:spPr>
          <a:xfrm>
            <a:off x="4457872" y="5300225"/>
            <a:ext cx="2866641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3159"/>
              </a:lnSpc>
            </a:pPr>
            <a:r>
              <a:rPr lang="ko-KR" sz="9399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10%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33660"/>
            <a:ext cx="18288000" cy="4819293"/>
          </a:xfrm>
          <a:custGeom>
            <a:avLst/>
            <a:gdLst/>
            <a:ahLst/>
            <a:cxnLst/>
            <a:rect l="l" t="t" r="r" b="b"/>
            <a:pathLst>
              <a:path w="18288000" h="4819293">
                <a:moveTo>
                  <a:pt x="0" y="0"/>
                </a:moveTo>
                <a:lnTo>
                  <a:pt x="18288000" y="0"/>
                </a:lnTo>
                <a:lnTo>
                  <a:pt x="18288000" y="4819293"/>
                </a:lnTo>
                <a:lnTo>
                  <a:pt x="0" y="48192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8978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16455703" y="9799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5738227" y="656456"/>
            <a:ext cx="596649" cy="973088"/>
            <a:chOff x="0" y="0"/>
            <a:chExt cx="795532" cy="12974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6" name="Freeform 6"/>
          <p:cNvSpPr/>
          <p:nvPr/>
        </p:nvSpPr>
        <p:spPr>
          <a:xfrm>
            <a:off x="612812" y="4790365"/>
            <a:ext cx="6291003" cy="330278"/>
          </a:xfrm>
          <a:custGeom>
            <a:avLst/>
            <a:gdLst/>
            <a:ahLst/>
            <a:cxnLst/>
            <a:rect l="l" t="t" r="r" b="b"/>
            <a:pathLst>
              <a:path w="6291003" h="330278">
                <a:moveTo>
                  <a:pt x="0" y="0"/>
                </a:moveTo>
                <a:lnTo>
                  <a:pt x="6291003" y="0"/>
                </a:lnTo>
                <a:lnTo>
                  <a:pt x="629100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6573766" y="4790365"/>
            <a:ext cx="6291003" cy="330278"/>
          </a:xfrm>
          <a:custGeom>
            <a:avLst/>
            <a:gdLst/>
            <a:ahLst/>
            <a:cxnLst/>
            <a:rect l="l" t="t" r="r" b="b"/>
            <a:pathLst>
              <a:path w="6291003" h="330278">
                <a:moveTo>
                  <a:pt x="0" y="0"/>
                </a:moveTo>
                <a:lnTo>
                  <a:pt x="6291003" y="0"/>
                </a:lnTo>
                <a:lnTo>
                  <a:pt x="629100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2508123" y="4790365"/>
            <a:ext cx="4902543" cy="330278"/>
          </a:xfrm>
          <a:custGeom>
            <a:avLst/>
            <a:gdLst/>
            <a:ahLst/>
            <a:cxnLst/>
            <a:rect l="l" t="t" r="r" b="b"/>
            <a:pathLst>
              <a:path w="4902543" h="330278">
                <a:moveTo>
                  <a:pt x="0" y="0"/>
                </a:moveTo>
                <a:lnTo>
                  <a:pt x="4902543" y="0"/>
                </a:lnTo>
                <a:lnTo>
                  <a:pt x="4902543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28321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6036551" y="3667511"/>
            <a:ext cx="2454867" cy="1475989"/>
          </a:xfrm>
          <a:custGeom>
            <a:avLst/>
            <a:gdLst/>
            <a:ahLst/>
            <a:cxnLst/>
            <a:rect l="l" t="t" r="r" b="b"/>
            <a:pathLst>
              <a:path w="2454867" h="1475989">
                <a:moveTo>
                  <a:pt x="0" y="0"/>
                </a:moveTo>
                <a:lnTo>
                  <a:pt x="2454868" y="0"/>
                </a:lnTo>
                <a:lnTo>
                  <a:pt x="2454868" y="1475989"/>
                </a:lnTo>
                <a:lnTo>
                  <a:pt x="0" y="14759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0" name="Group 10"/>
          <p:cNvGrpSpPr/>
          <p:nvPr/>
        </p:nvGrpSpPr>
        <p:grpSpPr>
          <a:xfrm>
            <a:off x="0" y="5270416"/>
            <a:ext cx="18288000" cy="5001328"/>
            <a:chOff x="0" y="0"/>
            <a:chExt cx="2972108" cy="812800"/>
          </a:xfrm>
        </p:grpSpPr>
        <p:sp>
          <p:nvSpPr>
            <p:cNvPr id="11" name="Freeform 11"/>
            <p:cNvSpPr/>
            <p:nvPr/>
          </p:nvSpPr>
          <p:spPr>
            <a:xfrm flipH="1">
              <a:off x="0" y="0"/>
              <a:ext cx="2972108" cy="812800"/>
            </a:xfrm>
            <a:custGeom>
              <a:avLst/>
              <a:gdLst/>
              <a:ahLst/>
              <a:cxnLst/>
              <a:rect l="l" t="t" r="r" b="b"/>
              <a:pathLst>
                <a:path w="2972108" h="812800">
                  <a:moveTo>
                    <a:pt x="2972108" y="0"/>
                  </a:moveTo>
                  <a:lnTo>
                    <a:pt x="0" y="0"/>
                  </a:lnTo>
                  <a:lnTo>
                    <a:pt x="0" y="812800"/>
                  </a:lnTo>
                  <a:lnTo>
                    <a:pt x="2972108" y="812800"/>
                  </a:lnTo>
                  <a:close/>
                </a:path>
              </a:pathLst>
            </a:custGeom>
            <a:blipFill>
              <a:blip r:embed="rId12">
                <a:alphaModFix amt="47000"/>
              </a:blip>
              <a:stretch>
                <a:fillRect t="-80900" b="-62722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001328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63682" y="5251366"/>
            <a:ext cx="82595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67555" y="3524156"/>
            <a:ext cx="12699783" cy="563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079"/>
              </a:lnSpc>
            </a:pPr>
            <a:r>
              <a:rPr lang="ko-KR" sz="4400" b="0" i="1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'드림 </a:t>
            </a:r>
            <a:r>
              <a:rPr lang="ko-KR" sz="4400" b="0" i="1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잇</a:t>
            </a:r>
            <a:r>
              <a:rPr lang="ko-KR" sz="4400" b="0" i="1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, 비 </a:t>
            </a:r>
            <a:r>
              <a:rPr lang="ko-KR" sz="4400" b="0" i="1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잇</a:t>
            </a:r>
            <a:r>
              <a:rPr lang="ko-KR" sz="4400" b="0" i="1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Italics"/>
                <a:sym typeface="Arimo Italics"/>
              </a:rPr>
              <a:t>'</a:t>
            </a:r>
            <a:r>
              <a:rPr lang="ko-KR" sz="44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목표</a:t>
            </a:r>
            <a:endParaRPr lang="ko-KR" sz="4400" dirty="0">
              <a:solidFill>
                <a:srgbClr val="F5EFEB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Arimo"/>
              <a:sym typeface="Arim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015444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19556" y="5233903"/>
            <a:ext cx="89801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03374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24499" y="5233903"/>
            <a:ext cx="87405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66320" y="5233903"/>
            <a:ext cx="82432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2029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76441" y="5233903"/>
            <a:ext cx="74177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893097" y="5233903"/>
            <a:ext cx="74177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2031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20705" y="5233903"/>
            <a:ext cx="82134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 dirty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77687" y="5233903"/>
            <a:ext cx="80403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427733" y="5233903"/>
            <a:ext cx="75641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639"/>
              </a:lnSpc>
            </a:pPr>
            <a:r>
              <a:rPr lang="ko-KR" sz="2199" b="1" i="0" u="none" baseline="0">
                <a:solidFill>
                  <a:srgbClr val="293374"/>
                </a:solidFill>
                <a:latin typeface="Arimo"/>
                <a:ea typeface="Arimo"/>
                <a:cs typeface="Arimo"/>
                <a:sym typeface="Arimo"/>
              </a:rPr>
              <a:t>2022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25357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25357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25357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01D34928-138F-A5AF-59EA-24F439E54539}"/>
              </a:ext>
            </a:extLst>
          </p:cNvPr>
          <p:cNvSpPr txBox="1"/>
          <p:nvPr/>
        </p:nvSpPr>
        <p:spPr>
          <a:xfrm>
            <a:off x="1242052" y="2095992"/>
            <a:ext cx="14216357" cy="94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200"/>
              </a:lnSpc>
            </a:pPr>
            <a:r>
              <a:rPr lang="ko-KR" sz="66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매년 몇 퍼센트씩</a:t>
            </a:r>
            <a:r>
              <a:rPr lang="en-US" altLang="ko-KR" sz="660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</a:t>
            </a:r>
            <a:r>
              <a:rPr lang="ko-KR" sz="66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증가해야 할까요?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494667"/>
            <a:ext cx="18489478" cy="4792334"/>
          </a:xfrm>
          <a:custGeom>
            <a:avLst/>
            <a:gdLst/>
            <a:ahLst/>
            <a:cxnLst/>
            <a:rect l="l" t="t" r="r" b="b"/>
            <a:pathLst>
              <a:path w="18288000" h="3946493">
                <a:moveTo>
                  <a:pt x="0" y="0"/>
                </a:moveTo>
                <a:lnTo>
                  <a:pt x="18288000" y="0"/>
                </a:lnTo>
                <a:lnTo>
                  <a:pt x="18288000" y="3946493"/>
                </a:lnTo>
                <a:lnTo>
                  <a:pt x="0" y="394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dirty="0"/>
          </a:p>
        </p:txBody>
      </p:sp>
      <p:grpSp>
        <p:nvGrpSpPr>
          <p:cNvPr id="3" name="Group 3"/>
          <p:cNvGrpSpPr/>
          <p:nvPr/>
        </p:nvGrpSpPr>
        <p:grpSpPr>
          <a:xfrm>
            <a:off x="1346682" y="4952301"/>
            <a:ext cx="5073204" cy="2048122"/>
            <a:chOff x="0" y="0"/>
            <a:chExt cx="6764272" cy="27308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64274" cy="2730852"/>
            </a:xfrm>
            <a:custGeom>
              <a:avLst/>
              <a:gdLst/>
              <a:ahLst/>
              <a:cxnLst/>
              <a:rect l="l" t="t" r="r" b="b"/>
              <a:pathLst>
                <a:path w="6764274" h="2730852">
                  <a:moveTo>
                    <a:pt x="154559" y="0"/>
                  </a:moveTo>
                  <a:lnTo>
                    <a:pt x="6609715" y="0"/>
                  </a:lnTo>
                  <a:cubicBezTo>
                    <a:pt x="6695059" y="0"/>
                    <a:pt x="6764274" y="79292"/>
                    <a:pt x="6764274" y="177305"/>
                  </a:cubicBezTo>
                  <a:lnTo>
                    <a:pt x="6764274" y="2553573"/>
                  </a:lnTo>
                  <a:cubicBezTo>
                    <a:pt x="6764274" y="2651311"/>
                    <a:pt x="6695059" y="2730852"/>
                    <a:pt x="6609715" y="2730852"/>
                  </a:cubicBezTo>
                  <a:lnTo>
                    <a:pt x="154559" y="2730852"/>
                  </a:lnTo>
                  <a:cubicBezTo>
                    <a:pt x="69215" y="2730852"/>
                    <a:pt x="0" y="2651586"/>
                    <a:pt x="0" y="2553573"/>
                  </a:cubicBezTo>
                  <a:lnTo>
                    <a:pt x="0" y="177305"/>
                  </a:lnTo>
                  <a:cubicBezTo>
                    <a:pt x="0" y="79292"/>
                    <a:pt x="69215" y="0"/>
                    <a:pt x="154559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63779" y="4954061"/>
            <a:ext cx="5073204" cy="2048122"/>
            <a:chOff x="0" y="0"/>
            <a:chExt cx="6764272" cy="27308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74" cy="2730850"/>
            </a:xfrm>
            <a:custGeom>
              <a:avLst/>
              <a:gdLst/>
              <a:ahLst/>
              <a:cxnLst/>
              <a:rect l="l" t="t" r="r" b="b"/>
              <a:pathLst>
                <a:path w="6764274" h="2730850">
                  <a:moveTo>
                    <a:pt x="154559" y="0"/>
                  </a:moveTo>
                  <a:lnTo>
                    <a:pt x="6609715" y="0"/>
                  </a:lnTo>
                  <a:cubicBezTo>
                    <a:pt x="6695059" y="0"/>
                    <a:pt x="6764274" y="79291"/>
                    <a:pt x="6764274" y="177305"/>
                  </a:cubicBezTo>
                  <a:lnTo>
                    <a:pt x="6764274" y="2553570"/>
                  </a:lnTo>
                  <a:cubicBezTo>
                    <a:pt x="6764274" y="2651308"/>
                    <a:pt x="6695059" y="2730850"/>
                    <a:pt x="6609715" y="2730850"/>
                  </a:cubicBezTo>
                  <a:lnTo>
                    <a:pt x="154559" y="2730850"/>
                  </a:lnTo>
                  <a:cubicBezTo>
                    <a:pt x="69215" y="2730850"/>
                    <a:pt x="0" y="2651583"/>
                    <a:pt x="0" y="2553570"/>
                  </a:cubicBezTo>
                  <a:lnTo>
                    <a:pt x="0" y="177305"/>
                  </a:lnTo>
                  <a:cubicBezTo>
                    <a:pt x="0" y="79291"/>
                    <a:pt x="69215" y="0"/>
                    <a:pt x="154559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7" name="Freeform 7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9" name="Group 9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73616" y="5301761"/>
            <a:ext cx="1664989" cy="1631689"/>
          </a:xfrm>
          <a:custGeom>
            <a:avLst/>
            <a:gdLst/>
            <a:ahLst/>
            <a:cxnLst/>
            <a:rect l="l" t="t" r="r" b="b"/>
            <a:pathLst>
              <a:path w="1664989" h="1631689">
                <a:moveTo>
                  <a:pt x="0" y="0"/>
                </a:moveTo>
                <a:lnTo>
                  <a:pt x="1664989" y="0"/>
                </a:lnTo>
                <a:lnTo>
                  <a:pt x="1664989" y="1631689"/>
                </a:lnTo>
                <a:lnTo>
                  <a:pt x="0" y="16316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08421" y="5138003"/>
            <a:ext cx="2933082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3159"/>
              </a:lnSpc>
            </a:pPr>
            <a:r>
              <a:rPr lang="ko-KR" sz="9399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25%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38968" y="5138003"/>
            <a:ext cx="2722224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3159"/>
              </a:lnSpc>
            </a:pPr>
            <a:r>
              <a:rPr lang="ko-KR" sz="9399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15%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53875" y="7655198"/>
            <a:ext cx="9380249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/>
            <a:r>
              <a:rPr lang="ko-KR" sz="54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2031년까지 혜택을 받을 소녀의 수 32만 명!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377719" y="3584671"/>
            <a:ext cx="5445325" cy="1261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800"/>
              </a:lnSpc>
            </a:pPr>
            <a:r>
              <a:rPr lang="ko-KR" sz="48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3"/>
                <a:sym typeface="Effra 3"/>
              </a:rPr>
              <a:t>2031년까지</a:t>
            </a:r>
            <a:endParaRPr lang="en-US" altLang="ko-KR" sz="4800" b="0" i="0" u="none" baseline="0" dirty="0">
              <a:solidFill>
                <a:srgbClr val="FFFFFF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Effra 3"/>
              <a:sym typeface="Effra 3"/>
            </a:endParaRPr>
          </a:p>
          <a:p>
            <a:pPr algn="ctr" rtl="0">
              <a:lnSpc>
                <a:spcPts val="4800"/>
              </a:lnSpc>
            </a:pPr>
            <a:r>
              <a:rPr lang="ko-KR" sz="48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3"/>
                <a:sym typeface="Effra 3"/>
              </a:rPr>
              <a:t>매년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73266" y="3584671"/>
            <a:ext cx="5421469" cy="1264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800"/>
              </a:lnSpc>
            </a:pPr>
            <a:r>
              <a:rPr lang="ko-KR" sz="48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3"/>
                <a:sym typeface="Effra 3"/>
              </a:rPr>
              <a:t>2026/2027년까지 매년</a:t>
            </a:r>
          </a:p>
        </p:txBody>
      </p:sp>
      <p:sp>
        <p:nvSpPr>
          <p:cNvPr id="20" name="Freeform 20"/>
          <p:cNvSpPr/>
          <p:nvPr/>
        </p:nvSpPr>
        <p:spPr>
          <a:xfrm>
            <a:off x="11858606" y="5293996"/>
            <a:ext cx="1664989" cy="1631689"/>
          </a:xfrm>
          <a:custGeom>
            <a:avLst/>
            <a:gdLst/>
            <a:ahLst/>
            <a:cxnLst/>
            <a:rect l="l" t="t" r="r" b="b"/>
            <a:pathLst>
              <a:path w="1664989" h="1631689">
                <a:moveTo>
                  <a:pt x="0" y="0"/>
                </a:moveTo>
                <a:lnTo>
                  <a:pt x="1664989" y="0"/>
                </a:lnTo>
                <a:lnTo>
                  <a:pt x="1664989" y="1631689"/>
                </a:lnTo>
                <a:lnTo>
                  <a:pt x="0" y="16316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00F012A5-1DAF-14B7-66A0-859D29D162A2}"/>
              </a:ext>
            </a:extLst>
          </p:cNvPr>
          <p:cNvSpPr txBox="1"/>
          <p:nvPr/>
        </p:nvSpPr>
        <p:spPr>
          <a:xfrm>
            <a:off x="2100987" y="687442"/>
            <a:ext cx="12753756" cy="2369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/>
            <a:r>
              <a:rPr lang="ko-KR" sz="66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달성까지 연간 증가율 </a:t>
            </a:r>
          </a:p>
          <a:p>
            <a:pPr algn="ctr" rtl="0"/>
            <a:r>
              <a:rPr lang="ko-KR" sz="88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원대한 목표</a:t>
            </a:r>
          </a:p>
        </p:txBody>
      </p:sp>
      <p:pic>
        <p:nvPicPr>
          <p:cNvPr id="21" name="Picture 20" descr="A screen shot of a video game&#10;&#10;Description automatically generated">
            <a:extLst>
              <a:ext uri="{FF2B5EF4-FFF2-40B4-BE49-F238E27FC236}">
                <a16:creationId xmlns:a16="http://schemas.microsoft.com/office/drawing/2014/main" id="{987670F2-F0C7-088C-E9C1-529E918A3DE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471" y="5731499"/>
            <a:ext cx="4102725" cy="148426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57713" y="0"/>
            <a:ext cx="393125" cy="10287000"/>
            <a:chOff x="0" y="0"/>
            <a:chExt cx="103539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539" cy="2709333"/>
            </a:xfrm>
            <a:custGeom>
              <a:avLst/>
              <a:gdLst/>
              <a:ahLst/>
              <a:cxnLst/>
              <a:rect l="l" t="t" r="r" b="b"/>
              <a:pathLst>
                <a:path w="103539" h="2709333">
                  <a:moveTo>
                    <a:pt x="0" y="0"/>
                  </a:moveTo>
                  <a:lnTo>
                    <a:pt x="103539" y="0"/>
                  </a:lnTo>
                  <a:lnTo>
                    <a:pt x="10353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9170">
                <a:alpha val="87843"/>
              </a:srgbClr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353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38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5514" y="0"/>
            <a:ext cx="12122199" cy="10287000"/>
          </a:xfrm>
          <a:custGeom>
            <a:avLst/>
            <a:gdLst/>
            <a:ahLst/>
            <a:cxnLst/>
            <a:rect l="l" t="t" r="r" b="b"/>
            <a:pathLst>
              <a:path w="12122199" h="10287000">
                <a:moveTo>
                  <a:pt x="0" y="0"/>
                </a:moveTo>
                <a:lnTo>
                  <a:pt x="12122199" y="0"/>
                </a:lnTo>
                <a:lnTo>
                  <a:pt x="121221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-15431" r="-11939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/>
          <p:cNvSpPr txBox="1"/>
          <p:nvPr/>
        </p:nvSpPr>
        <p:spPr>
          <a:xfrm>
            <a:off x="13009407" y="2256757"/>
            <a:ext cx="5171422" cy="424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/>
            <a:r>
              <a:rPr lang="ko-KR" sz="5400" b="0" i="0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소롭티미스트</a:t>
            </a:r>
            <a:r>
              <a:rPr lang="ko-KR" sz="54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회원님들이 </a:t>
            </a:r>
            <a:r>
              <a:rPr lang="ko-KR" sz="60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Arimo"/>
              </a:rPr>
              <a:t>함께한다면</a:t>
            </a:r>
            <a:r>
              <a:rPr lang="ko-KR" sz="6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</a:t>
            </a:r>
            <a:r>
              <a:rPr lang="ko-KR" sz="54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달성할 수 있습니다.</a:t>
            </a:r>
            <a:endParaRPr lang="ko-KR" sz="6000" dirty="0">
              <a:solidFill>
                <a:srgbClr val="F5EFEB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030715" y="7245601"/>
            <a:ext cx="4228585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0"/>
            <a:r>
              <a:rPr lang="ko-KR" sz="54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어떻게 달성할지 알아봅시다!</a:t>
            </a:r>
            <a:endParaRPr lang="ko-KR" sz="5400" b="1" dirty="0">
              <a:solidFill>
                <a:srgbClr val="F6917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Effra 1"/>
              <a:sym typeface="Effra 1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43952" y="-1144700"/>
            <a:ext cx="13301422" cy="9640571"/>
          </a:xfrm>
          <a:custGeom>
            <a:avLst/>
            <a:gdLst/>
            <a:ahLst/>
            <a:cxnLst/>
            <a:rect l="l" t="t" r="r" b="b"/>
            <a:pathLst>
              <a:path w="13301422" h="9640571">
                <a:moveTo>
                  <a:pt x="0" y="0"/>
                </a:moveTo>
                <a:lnTo>
                  <a:pt x="13301422" y="0"/>
                </a:lnTo>
                <a:lnTo>
                  <a:pt x="13301422" y="9640571"/>
                </a:lnTo>
                <a:lnTo>
                  <a:pt x="0" y="96405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5772726" y="0"/>
            <a:ext cx="13171894" cy="8495871"/>
            <a:chOff x="0" y="0"/>
            <a:chExt cx="12563101" cy="8103200"/>
          </a:xfrm>
        </p:grpSpPr>
        <p:sp>
          <p:nvSpPr>
            <p:cNvPr id="4" name="Freeform 4"/>
            <p:cNvSpPr/>
            <p:nvPr/>
          </p:nvSpPr>
          <p:spPr>
            <a:xfrm flipH="1">
              <a:off x="0" y="0"/>
              <a:ext cx="12563094" cy="8103235"/>
            </a:xfrm>
            <a:custGeom>
              <a:avLst/>
              <a:gdLst/>
              <a:ahLst/>
              <a:cxnLst/>
              <a:rect l="l" t="t" r="r" b="b"/>
              <a:pathLst>
                <a:path w="12563094" h="8103235">
                  <a:moveTo>
                    <a:pt x="12563094" y="0"/>
                  </a:moveTo>
                  <a:lnTo>
                    <a:pt x="0" y="0"/>
                  </a:lnTo>
                  <a:lnTo>
                    <a:pt x="0" y="8103235"/>
                  </a:lnTo>
                  <a:lnTo>
                    <a:pt x="12563094" y="8103235"/>
                  </a:lnTo>
                  <a:lnTo>
                    <a:pt x="12563094" y="0"/>
                  </a:lnTo>
                  <a:close/>
                </a:path>
              </a:pathLst>
            </a:custGeom>
            <a:blipFill>
              <a:blip r:embed="rId5"/>
              <a:stretch>
                <a:fillRect l="-4823" t="-22902" r="-20445" b="-6735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315046"/>
            <a:ext cx="18288000" cy="1971954"/>
          </a:xfrm>
          <a:custGeom>
            <a:avLst/>
            <a:gdLst/>
            <a:ahLst/>
            <a:cxnLst/>
            <a:rect l="l" t="t" r="r" b="b"/>
            <a:pathLst>
              <a:path w="18288000" h="1971954">
                <a:moveTo>
                  <a:pt x="0" y="0"/>
                </a:moveTo>
                <a:lnTo>
                  <a:pt x="18288000" y="0"/>
                </a:lnTo>
                <a:lnTo>
                  <a:pt x="18288000" y="1971954"/>
                </a:lnTo>
                <a:lnTo>
                  <a:pt x="0" y="19719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7" name="Group 7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44716" y="960905"/>
            <a:ext cx="7764226" cy="1009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500"/>
              </a:lnSpc>
            </a:pPr>
            <a:r>
              <a:rPr lang="ko-KR" sz="75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팁: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88383" y="2842849"/>
            <a:ext cx="266639" cy="1914077"/>
          </a:xfrm>
          <a:custGeom>
            <a:avLst/>
            <a:gdLst/>
            <a:ahLst/>
            <a:cxnLst/>
            <a:rect l="l" t="t" r="r" b="b"/>
            <a:pathLst>
              <a:path w="266639" h="1914077">
                <a:moveTo>
                  <a:pt x="0" y="0"/>
                </a:moveTo>
                <a:lnTo>
                  <a:pt x="266639" y="0"/>
                </a:lnTo>
                <a:lnTo>
                  <a:pt x="266639" y="1914076"/>
                </a:lnTo>
                <a:lnTo>
                  <a:pt x="0" y="19140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161" b="-41603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2"/>
          <p:cNvSpPr txBox="1"/>
          <p:nvPr/>
        </p:nvSpPr>
        <p:spPr>
          <a:xfrm>
            <a:off x="1720226" y="2582363"/>
            <a:ext cx="4316246" cy="2345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194"/>
              </a:lnSpc>
            </a:pPr>
            <a:r>
              <a:rPr lang="ko-KR" sz="4129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열린 마음</a:t>
            </a:r>
          </a:p>
          <a:p>
            <a:pPr algn="l" rtl="0">
              <a:lnSpc>
                <a:spcPts val="6194"/>
              </a:lnSpc>
            </a:pPr>
            <a:r>
              <a:rPr lang="ko-KR" sz="4129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꾸준한 노력!</a:t>
            </a:r>
          </a:p>
          <a:p>
            <a:pPr algn="l" rtl="0">
              <a:lnSpc>
                <a:spcPts val="6195"/>
              </a:lnSpc>
            </a:pPr>
            <a:r>
              <a:rPr lang="ko-KR" sz="4129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긍정적 자세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532589"/>
            <a:chOff x="0" y="0"/>
            <a:chExt cx="2833290" cy="857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857143"/>
            </a:xfrm>
            <a:custGeom>
              <a:avLst/>
              <a:gdLst/>
              <a:ahLst/>
              <a:cxnLst/>
              <a:rect l="l" t="t" r="r" b="b"/>
              <a:pathLst>
                <a:path w="2833290" h="857143">
                  <a:moveTo>
                    <a:pt x="0" y="0"/>
                  </a:moveTo>
                  <a:lnTo>
                    <a:pt x="2833290" y="0"/>
                  </a:lnTo>
                  <a:lnTo>
                    <a:pt x="2833290" y="857143"/>
                  </a:lnTo>
                  <a:lnTo>
                    <a:pt x="0" y="857143"/>
                  </a:lnTo>
                  <a:close/>
                </a:path>
              </a:pathLst>
            </a:custGeom>
            <a:blipFill>
              <a:blip r:embed="rId3"/>
              <a:stretch>
                <a:fillRect l="-3141" t="-74260" r="-4341" b="-92203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5382776"/>
            <a:ext cx="20223887" cy="5009548"/>
          </a:xfrm>
          <a:custGeom>
            <a:avLst/>
            <a:gdLst/>
            <a:ahLst/>
            <a:cxnLst/>
            <a:rect l="l" t="t" r="r" b="b"/>
            <a:pathLst>
              <a:path w="20223887" h="5009548">
                <a:moveTo>
                  <a:pt x="0" y="0"/>
                </a:moveTo>
                <a:lnTo>
                  <a:pt x="20223887" y="0"/>
                </a:lnTo>
                <a:lnTo>
                  <a:pt x="20223887" y="5009549"/>
                </a:lnTo>
                <a:lnTo>
                  <a:pt x="0" y="50095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4785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Freeform 5"/>
          <p:cNvSpPr/>
          <p:nvPr/>
        </p:nvSpPr>
        <p:spPr>
          <a:xfrm>
            <a:off x="16455704" y="393588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TextBox 6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738228" y="70089"/>
            <a:ext cx="596649" cy="973088"/>
            <a:chOff x="0" y="0"/>
            <a:chExt cx="795532" cy="12974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45043" y="5747705"/>
            <a:ext cx="12436391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000"/>
              </a:lnSpc>
            </a:pPr>
            <a:r>
              <a:rPr lang="ko-KR" sz="6000" b="0" i="1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'드림 </a:t>
            </a:r>
            <a:r>
              <a:rPr lang="ko-KR" sz="6000" b="0" i="1" u="none" baseline="0" dirty="0" err="1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잇</a:t>
            </a:r>
            <a:r>
              <a:rPr lang="ko-KR" sz="6000" b="0" i="1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, 비 </a:t>
            </a:r>
            <a:r>
              <a:rPr lang="ko-KR" sz="6000" b="0" i="1" u="none" baseline="0" dirty="0" err="1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잇</a:t>
            </a:r>
            <a:r>
              <a:rPr lang="ko-KR" sz="6000" b="0" i="1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'  </a:t>
            </a:r>
            <a:r>
              <a:rPr lang="ko-KR" sz="50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프로그램을 시작하세요!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D09C96-83A5-9E75-7657-E3D6A0003BF5}"/>
              </a:ext>
            </a:extLst>
          </p:cNvPr>
          <p:cNvSpPr txBox="1"/>
          <p:nvPr/>
        </p:nvSpPr>
        <p:spPr>
          <a:xfrm>
            <a:off x="5861608" y="7887550"/>
            <a:ext cx="11790819" cy="879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500"/>
              </a:lnSpc>
            </a:pPr>
            <a:r>
              <a:rPr lang="ko-KR" sz="48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Arimo"/>
              </a:rPr>
              <a:t>더 많은 </a:t>
            </a:r>
            <a:r>
              <a:rPr lang="ko-KR" sz="6600" b="0" i="0" u="sng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Arimo"/>
              </a:rPr>
              <a:t>소녀</a:t>
            </a:r>
            <a:r>
              <a:rPr lang="ko-KR" sz="48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Arimo"/>
              </a:rPr>
              <a:t>를 돕는 것이 가장 중요합니다!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9EEC19-2D54-A516-0DAC-D854261B54FE}"/>
              </a:ext>
            </a:extLst>
          </p:cNvPr>
          <p:cNvSpPr txBox="1"/>
          <p:nvPr/>
        </p:nvSpPr>
        <p:spPr>
          <a:xfrm>
            <a:off x="2202674" y="6794459"/>
            <a:ext cx="14398172" cy="763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500"/>
              </a:lnSpc>
            </a:pPr>
            <a:r>
              <a:rPr lang="ko-KR" sz="32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Arimo"/>
              </a:rPr>
              <a:t>신규 회원, 지역 기업 및 기타 후원자의 참여를 유도합니다.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315046"/>
            <a:ext cx="18288000" cy="1971954"/>
          </a:xfrm>
          <a:custGeom>
            <a:avLst/>
            <a:gdLst/>
            <a:ahLst/>
            <a:cxnLst/>
            <a:rect l="l" t="t" r="r" b="b"/>
            <a:pathLst>
              <a:path w="18288000" h="1971954">
                <a:moveTo>
                  <a:pt x="0" y="0"/>
                </a:moveTo>
                <a:lnTo>
                  <a:pt x="18288000" y="0"/>
                </a:lnTo>
                <a:lnTo>
                  <a:pt x="18288000" y="1971954"/>
                </a:lnTo>
                <a:lnTo>
                  <a:pt x="0" y="1971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-2443952" y="-1144700"/>
            <a:ext cx="13301422" cy="9640571"/>
          </a:xfrm>
          <a:custGeom>
            <a:avLst/>
            <a:gdLst/>
            <a:ahLst/>
            <a:cxnLst/>
            <a:rect l="l" t="t" r="r" b="b"/>
            <a:pathLst>
              <a:path w="13301422" h="9640571">
                <a:moveTo>
                  <a:pt x="0" y="0"/>
                </a:moveTo>
                <a:lnTo>
                  <a:pt x="13301422" y="0"/>
                </a:lnTo>
                <a:lnTo>
                  <a:pt x="13301422" y="9640571"/>
                </a:lnTo>
                <a:lnTo>
                  <a:pt x="0" y="96405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9875520" y="0"/>
            <a:ext cx="8864691" cy="10839976"/>
          </a:xfrm>
          <a:custGeom>
            <a:avLst/>
            <a:gdLst/>
            <a:ahLst/>
            <a:cxnLst/>
            <a:rect l="l" t="t" r="r" b="b"/>
            <a:pathLst>
              <a:path w="8864691" h="10839976">
                <a:moveTo>
                  <a:pt x="0" y="0"/>
                </a:moveTo>
                <a:lnTo>
                  <a:pt x="8864691" y="0"/>
                </a:lnTo>
                <a:lnTo>
                  <a:pt x="8864691" y="10839976"/>
                </a:lnTo>
                <a:lnTo>
                  <a:pt x="0" y="108399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998" r="-531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5" name="Freeform 5"/>
          <p:cNvSpPr/>
          <p:nvPr/>
        </p:nvSpPr>
        <p:spPr>
          <a:xfrm>
            <a:off x="14637382" y="379111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6" name="Group 6"/>
          <p:cNvGrpSpPr/>
          <p:nvPr/>
        </p:nvGrpSpPr>
        <p:grpSpPr>
          <a:xfrm>
            <a:off x="13919906" y="55612"/>
            <a:ext cx="596649" cy="973088"/>
            <a:chOff x="0" y="0"/>
            <a:chExt cx="795532" cy="12974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90292" y="544513"/>
            <a:ext cx="8260966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000"/>
              </a:lnSpc>
            </a:pPr>
            <a:r>
              <a:rPr lang="ko-KR" sz="50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기존 프로젝트 확장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6686" y="2355354"/>
            <a:ext cx="9048834" cy="4639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604"/>
              </a:lnSpc>
            </a:pPr>
            <a:r>
              <a:rPr lang="ko-KR" sz="3604" b="1" i="0" u="none" baseline="0" dirty="0">
                <a:solidFill>
                  <a:srgbClr val="F5EFEB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연 2회 이상 프로그램 진행</a:t>
            </a:r>
          </a:p>
          <a:p>
            <a:pPr algn="l" rtl="0">
              <a:lnSpc>
                <a:spcPts val="3604"/>
              </a:lnSpc>
            </a:pPr>
            <a:endParaRPr lang="ko-KR" sz="3604" b="1" dirty="0">
              <a:solidFill>
                <a:srgbClr val="F5EFEB"/>
              </a:solidFill>
              <a:latin typeface="LINE Seed Sans KR Bold" panose="020B0603020203020204" pitchFamily="50" charset="-127"/>
              <a:ea typeface="LINE Seed Sans KR Bold" panose="020B0603020203020204" pitchFamily="50" charset="-127"/>
              <a:cs typeface="LINE Seed Sans KR Bold" panose="020B0603020203020204" pitchFamily="50" charset="-127"/>
              <a:sym typeface="Arimo"/>
            </a:endParaRPr>
          </a:p>
          <a:p>
            <a:pPr algn="l" rtl="0">
              <a:lnSpc>
                <a:spcPts val="3604"/>
              </a:lnSpc>
            </a:pPr>
            <a:r>
              <a:rPr lang="ko-KR" sz="3604" b="1" i="0" u="none" baseline="0" dirty="0">
                <a:solidFill>
                  <a:srgbClr val="F5EFEB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새로운 학교 또는 비영리 단체와 연계</a:t>
            </a:r>
          </a:p>
          <a:p>
            <a:pPr algn="l" rtl="0">
              <a:lnSpc>
                <a:spcPts val="3604"/>
              </a:lnSpc>
            </a:pPr>
            <a:endParaRPr lang="ko-KR" sz="3604" b="1" dirty="0">
              <a:solidFill>
                <a:srgbClr val="F5EFEB"/>
              </a:solidFill>
              <a:latin typeface="LINE Seed Sans KR Bold" panose="020B0603020203020204" pitchFamily="50" charset="-127"/>
              <a:ea typeface="LINE Seed Sans KR Bold" panose="020B0603020203020204" pitchFamily="50" charset="-127"/>
              <a:cs typeface="LINE Seed Sans KR Bold" panose="020B0603020203020204" pitchFamily="50" charset="-127"/>
              <a:sym typeface="Arimo"/>
            </a:endParaRPr>
          </a:p>
          <a:p>
            <a:pPr algn="l" rtl="0">
              <a:lnSpc>
                <a:spcPts val="3604"/>
              </a:lnSpc>
            </a:pPr>
            <a:r>
              <a:rPr lang="ko-KR" sz="3604" b="1" i="0" u="none" baseline="0" dirty="0">
                <a:solidFill>
                  <a:srgbClr val="F5EFEB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친구를 소개하는 소녀에게 보상 제공</a:t>
            </a:r>
          </a:p>
          <a:p>
            <a:pPr algn="l" rtl="0">
              <a:lnSpc>
                <a:spcPts val="3604"/>
              </a:lnSpc>
            </a:pPr>
            <a:endParaRPr lang="ko-KR" sz="3604" b="1" dirty="0">
              <a:solidFill>
                <a:srgbClr val="F5EFEB"/>
              </a:solidFill>
              <a:latin typeface="LINE Seed Sans KR Bold" panose="020B0603020203020204" pitchFamily="50" charset="-127"/>
              <a:ea typeface="LINE Seed Sans KR Bold" panose="020B0603020203020204" pitchFamily="50" charset="-127"/>
              <a:cs typeface="LINE Seed Sans KR Bold" panose="020B0603020203020204" pitchFamily="50" charset="-127"/>
              <a:sym typeface="Arimo"/>
            </a:endParaRPr>
          </a:p>
          <a:p>
            <a:pPr algn="l" rtl="0">
              <a:lnSpc>
                <a:spcPts val="3604"/>
              </a:lnSpc>
            </a:pPr>
            <a:r>
              <a:rPr lang="ko-KR" sz="3604" b="1" i="0" u="none" baseline="0" dirty="0">
                <a:solidFill>
                  <a:srgbClr val="F5EFEB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과거 참여자로 구성된 계획 위원회 조직</a:t>
            </a:r>
          </a:p>
          <a:p>
            <a:pPr algn="l" rtl="0">
              <a:lnSpc>
                <a:spcPts val="3604"/>
              </a:lnSpc>
            </a:pPr>
            <a:endParaRPr lang="ko-KR" sz="3604" b="1" dirty="0">
              <a:solidFill>
                <a:srgbClr val="F5EFEB"/>
              </a:solidFill>
              <a:latin typeface="LINE Seed Sans KR Bold" panose="020B0603020203020204" pitchFamily="50" charset="-127"/>
              <a:ea typeface="LINE Seed Sans KR Bold" panose="020B0603020203020204" pitchFamily="50" charset="-127"/>
              <a:cs typeface="LINE Seed Sans KR Bold" panose="020B0603020203020204" pitchFamily="50" charset="-127"/>
              <a:sym typeface="Arimo"/>
            </a:endParaRPr>
          </a:p>
          <a:p>
            <a:pPr algn="l" rtl="0">
              <a:lnSpc>
                <a:spcPts val="3604"/>
              </a:lnSpc>
            </a:pPr>
            <a:r>
              <a:rPr lang="ko-KR" sz="3604" b="1" i="0" u="none" baseline="0" dirty="0">
                <a:solidFill>
                  <a:srgbClr val="F5EFEB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프로그램 접근성 제고(음식 및 교통편 제공)</a:t>
            </a:r>
          </a:p>
          <a:p>
            <a:pPr marL="434905" lvl="1" indent="-217452" algn="r" rtl="0">
              <a:lnSpc>
                <a:spcPts val="3604"/>
              </a:lnSpc>
            </a:pPr>
            <a:endParaRPr lang="ko-KR" sz="3604" b="1" dirty="0">
              <a:solidFill>
                <a:srgbClr val="F5EFEB"/>
              </a:solidFill>
              <a:latin typeface="LINE Seed Sans KR Bold" panose="020B0603020203020204" pitchFamily="50" charset="-127"/>
              <a:ea typeface="LINE Seed Sans KR Bold" panose="020B0603020203020204" pitchFamily="50" charset="-127"/>
              <a:cs typeface="LINE Seed Sans KR Bold" panose="020B0603020203020204" pitchFamily="50" charset="-127"/>
              <a:sym typeface="Arimo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397243" y="2389768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9"/>
                </a:lnTo>
                <a:lnTo>
                  <a:pt x="0" y="2930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Freeform 12"/>
          <p:cNvSpPr/>
          <p:nvPr/>
        </p:nvSpPr>
        <p:spPr>
          <a:xfrm>
            <a:off x="397243" y="3292417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Freeform 13"/>
          <p:cNvSpPr/>
          <p:nvPr/>
        </p:nvSpPr>
        <p:spPr>
          <a:xfrm>
            <a:off x="397243" y="4205750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Freeform 14"/>
          <p:cNvSpPr/>
          <p:nvPr/>
        </p:nvSpPr>
        <p:spPr>
          <a:xfrm>
            <a:off x="397243" y="5132044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9"/>
                </a:lnTo>
                <a:lnTo>
                  <a:pt x="0" y="2930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5" name="Freeform 15"/>
          <p:cNvSpPr/>
          <p:nvPr/>
        </p:nvSpPr>
        <p:spPr>
          <a:xfrm>
            <a:off x="397243" y="6019182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TextBox 16"/>
          <p:cNvSpPr txBox="1"/>
          <p:nvPr/>
        </p:nvSpPr>
        <p:spPr>
          <a:xfrm>
            <a:off x="1805588" y="8625840"/>
            <a:ext cx="7901568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0">
              <a:lnSpc>
                <a:spcPts val="2380"/>
              </a:lnSpc>
            </a:pPr>
            <a:r>
              <a:rPr lang="ko-KR" sz="1700" b="0" i="0" u="none" baseline="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국제소롭티미스트</a:t>
            </a: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</a:t>
            </a:r>
            <a:r>
              <a:rPr lang="ko-KR" sz="1700" b="0" i="0" u="none" baseline="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폰드</a:t>
            </a: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두 </a:t>
            </a:r>
            <a:r>
              <a:rPr lang="ko-KR" sz="1700" b="0" i="0" u="none" baseline="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락</a:t>
            </a: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(</a:t>
            </a:r>
            <a:r>
              <a:rPr lang="ko-KR" sz="1700" b="0" i="0" u="none" baseline="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Fond</a:t>
            </a: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</a:t>
            </a:r>
            <a:r>
              <a:rPr lang="ko-KR" sz="1700" b="0" i="0" u="none" baseline="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du</a:t>
            </a: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</a:t>
            </a:r>
            <a:r>
              <a:rPr lang="ko-KR" sz="1700" b="0" i="0" u="none" baseline="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Lac</a:t>
            </a: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, WI) </a:t>
            </a:r>
          </a:p>
          <a:p>
            <a:pPr algn="r" rtl="0">
              <a:lnSpc>
                <a:spcPts val="2380"/>
              </a:lnSpc>
            </a:pP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(</a:t>
            </a:r>
            <a:r>
              <a:rPr lang="ko-KR" sz="1700" b="0" i="0" u="none" baseline="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미드웨스턴</a:t>
            </a: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</a:t>
            </a:r>
            <a:r>
              <a:rPr lang="ko-KR" sz="1700" b="0" i="0" u="none" baseline="0" dirty="0" err="1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700" b="0" i="0" u="none" baseline="0" dirty="0">
                <a:solidFill>
                  <a:srgbClr val="FFFFFF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)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3844" y="-1722131"/>
            <a:ext cx="12431856" cy="12431856"/>
          </a:xfrm>
          <a:custGeom>
            <a:avLst/>
            <a:gdLst/>
            <a:ahLst/>
            <a:cxnLst/>
            <a:rect l="l" t="t" r="r" b="b"/>
            <a:pathLst>
              <a:path w="12431856" h="12431856">
                <a:moveTo>
                  <a:pt x="0" y="0"/>
                </a:moveTo>
                <a:lnTo>
                  <a:pt x="12431856" y="0"/>
                </a:lnTo>
                <a:lnTo>
                  <a:pt x="12431856" y="12431857"/>
                </a:lnTo>
                <a:lnTo>
                  <a:pt x="0" y="124318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0" y="8319313"/>
            <a:ext cx="18248424" cy="1967687"/>
          </a:xfrm>
          <a:custGeom>
            <a:avLst/>
            <a:gdLst/>
            <a:ahLst/>
            <a:cxnLst/>
            <a:rect l="l" t="t" r="r" b="b"/>
            <a:pathLst>
              <a:path w="18248424" h="1967687">
                <a:moveTo>
                  <a:pt x="0" y="0"/>
                </a:moveTo>
                <a:lnTo>
                  <a:pt x="18248424" y="0"/>
                </a:lnTo>
                <a:lnTo>
                  <a:pt x="18248424" y="1967687"/>
                </a:lnTo>
                <a:lnTo>
                  <a:pt x="0" y="19676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1210810" y="1830391"/>
            <a:ext cx="7444446" cy="9247919"/>
            <a:chOff x="0" y="0"/>
            <a:chExt cx="1960677" cy="243566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60677" cy="2435666"/>
            </a:xfrm>
            <a:custGeom>
              <a:avLst/>
              <a:gdLst/>
              <a:ahLst/>
              <a:cxnLst/>
              <a:rect l="l" t="t" r="r" b="b"/>
              <a:pathLst>
                <a:path w="1960677" h="2435666">
                  <a:moveTo>
                    <a:pt x="53038" y="0"/>
                  </a:moveTo>
                  <a:lnTo>
                    <a:pt x="1907639" y="0"/>
                  </a:lnTo>
                  <a:cubicBezTo>
                    <a:pt x="1936931" y="0"/>
                    <a:pt x="1960677" y="23746"/>
                    <a:pt x="1960677" y="53038"/>
                  </a:cubicBezTo>
                  <a:lnTo>
                    <a:pt x="1960677" y="2382628"/>
                  </a:lnTo>
                  <a:cubicBezTo>
                    <a:pt x="1960677" y="2411920"/>
                    <a:pt x="1936931" y="2435666"/>
                    <a:pt x="1907639" y="2435666"/>
                  </a:cubicBezTo>
                  <a:lnTo>
                    <a:pt x="53038" y="2435666"/>
                  </a:lnTo>
                  <a:cubicBezTo>
                    <a:pt x="23746" y="2435666"/>
                    <a:pt x="0" y="2411920"/>
                    <a:pt x="0" y="2382628"/>
                  </a:cubicBezTo>
                  <a:lnTo>
                    <a:pt x="0" y="53038"/>
                  </a:lnTo>
                  <a:cubicBezTo>
                    <a:pt x="0" y="23746"/>
                    <a:pt x="23746" y="0"/>
                    <a:pt x="53038" y="0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960677" cy="2483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8" name="Group 8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291837" y="2332504"/>
            <a:ext cx="5140376" cy="3055415"/>
            <a:chOff x="0" y="0"/>
            <a:chExt cx="1243450" cy="83993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43450" cy="839931"/>
            </a:xfrm>
            <a:custGeom>
              <a:avLst/>
              <a:gdLst/>
              <a:ahLst/>
              <a:cxnLst/>
              <a:rect l="l" t="t" r="r" b="b"/>
              <a:pathLst>
                <a:path w="1243450" h="839931">
                  <a:moveTo>
                    <a:pt x="76811" y="0"/>
                  </a:moveTo>
                  <a:lnTo>
                    <a:pt x="1166639" y="0"/>
                  </a:lnTo>
                  <a:cubicBezTo>
                    <a:pt x="1187011" y="0"/>
                    <a:pt x="1206548" y="8093"/>
                    <a:pt x="1220953" y="22497"/>
                  </a:cubicBezTo>
                  <a:cubicBezTo>
                    <a:pt x="1235358" y="36902"/>
                    <a:pt x="1243450" y="56440"/>
                    <a:pt x="1243450" y="76811"/>
                  </a:cubicBezTo>
                  <a:lnTo>
                    <a:pt x="1243450" y="763120"/>
                  </a:lnTo>
                  <a:cubicBezTo>
                    <a:pt x="1243450" y="805542"/>
                    <a:pt x="1209061" y="839931"/>
                    <a:pt x="1166639" y="839931"/>
                  </a:cubicBezTo>
                  <a:lnTo>
                    <a:pt x="76811" y="839931"/>
                  </a:lnTo>
                  <a:cubicBezTo>
                    <a:pt x="56440" y="839931"/>
                    <a:pt x="36902" y="831839"/>
                    <a:pt x="22497" y="817434"/>
                  </a:cubicBezTo>
                  <a:cubicBezTo>
                    <a:pt x="8093" y="803029"/>
                    <a:pt x="0" y="783492"/>
                    <a:pt x="0" y="763120"/>
                  </a:cubicBezTo>
                  <a:lnTo>
                    <a:pt x="0" y="76811"/>
                  </a:lnTo>
                  <a:cubicBezTo>
                    <a:pt x="0" y="34389"/>
                    <a:pt x="34389" y="0"/>
                    <a:pt x="76811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 sz="16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243450" cy="887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00"/>
                </a:lnSpc>
              </a:pPr>
              <a:endParaRPr sz="160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803542" y="3344093"/>
            <a:ext cx="1386382" cy="1652914"/>
          </a:xfrm>
          <a:custGeom>
            <a:avLst/>
            <a:gdLst/>
            <a:ahLst/>
            <a:cxnLst/>
            <a:rect l="l" t="t" r="r" b="b"/>
            <a:pathLst>
              <a:path w="1495333" h="1782811">
                <a:moveTo>
                  <a:pt x="0" y="0"/>
                </a:moveTo>
                <a:lnTo>
                  <a:pt x="1495333" y="0"/>
                </a:lnTo>
                <a:lnTo>
                  <a:pt x="1495333" y="1782811"/>
                </a:lnTo>
                <a:lnTo>
                  <a:pt x="0" y="17828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4" name="Group 14"/>
          <p:cNvGrpSpPr/>
          <p:nvPr/>
        </p:nvGrpSpPr>
        <p:grpSpPr>
          <a:xfrm>
            <a:off x="12291837" y="5728799"/>
            <a:ext cx="5140376" cy="4133658"/>
            <a:chOff x="0" y="0"/>
            <a:chExt cx="1243450" cy="83993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43450" cy="839931"/>
            </a:xfrm>
            <a:custGeom>
              <a:avLst/>
              <a:gdLst/>
              <a:ahLst/>
              <a:cxnLst/>
              <a:rect l="l" t="t" r="r" b="b"/>
              <a:pathLst>
                <a:path w="1243450" h="839931">
                  <a:moveTo>
                    <a:pt x="76811" y="0"/>
                  </a:moveTo>
                  <a:lnTo>
                    <a:pt x="1166639" y="0"/>
                  </a:lnTo>
                  <a:cubicBezTo>
                    <a:pt x="1187011" y="0"/>
                    <a:pt x="1206548" y="8093"/>
                    <a:pt x="1220953" y="22497"/>
                  </a:cubicBezTo>
                  <a:cubicBezTo>
                    <a:pt x="1235358" y="36902"/>
                    <a:pt x="1243450" y="56440"/>
                    <a:pt x="1243450" y="76811"/>
                  </a:cubicBezTo>
                  <a:lnTo>
                    <a:pt x="1243450" y="763120"/>
                  </a:lnTo>
                  <a:cubicBezTo>
                    <a:pt x="1243450" y="805542"/>
                    <a:pt x="1209061" y="839931"/>
                    <a:pt x="1166639" y="839931"/>
                  </a:cubicBezTo>
                  <a:lnTo>
                    <a:pt x="76811" y="839931"/>
                  </a:lnTo>
                  <a:cubicBezTo>
                    <a:pt x="56440" y="839931"/>
                    <a:pt x="36902" y="831839"/>
                    <a:pt x="22497" y="817434"/>
                  </a:cubicBezTo>
                  <a:cubicBezTo>
                    <a:pt x="8093" y="803029"/>
                    <a:pt x="0" y="783492"/>
                    <a:pt x="0" y="763120"/>
                  </a:cubicBezTo>
                  <a:lnTo>
                    <a:pt x="0" y="76811"/>
                  </a:lnTo>
                  <a:cubicBezTo>
                    <a:pt x="0" y="34389"/>
                    <a:pt x="34389" y="0"/>
                    <a:pt x="76811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243450" cy="887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5887816" y="7940858"/>
            <a:ext cx="1175442" cy="1567255"/>
          </a:xfrm>
          <a:custGeom>
            <a:avLst/>
            <a:gdLst/>
            <a:ahLst/>
            <a:cxnLst/>
            <a:rect l="l" t="t" r="r" b="b"/>
            <a:pathLst>
              <a:path w="1175442" h="1567255">
                <a:moveTo>
                  <a:pt x="0" y="0"/>
                </a:moveTo>
                <a:lnTo>
                  <a:pt x="1175441" y="0"/>
                </a:lnTo>
                <a:lnTo>
                  <a:pt x="1175441" y="1567256"/>
                </a:lnTo>
                <a:lnTo>
                  <a:pt x="0" y="1567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o-KR"/>
          </a:p>
        </p:txBody>
      </p:sp>
      <p:sp>
        <p:nvSpPr>
          <p:cNvPr id="18" name="TextBox 18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705822" y="3543202"/>
            <a:ext cx="292753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ko-KR" sz="2400" b="0" i="0" u="none" baseline="0" dirty="0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회원의 지인이 있습니까? </a:t>
            </a:r>
          </a:p>
          <a:p>
            <a:pPr algn="l" rtl="0"/>
            <a:endParaRPr lang="ko-KR" sz="2400" dirty="0">
              <a:solidFill>
                <a:srgbClr val="191919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  <a:sym typeface="Arimo"/>
            </a:endParaRPr>
          </a:p>
          <a:p>
            <a:pPr algn="l" rtl="0"/>
            <a:r>
              <a:rPr lang="ko-KR" sz="2400" b="0" i="0" u="none" baseline="0" dirty="0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... 또는 </a:t>
            </a:r>
            <a:r>
              <a:rPr lang="ko-KR" sz="2400" b="0" i="0" u="none" baseline="0" dirty="0" err="1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알음알음으로</a:t>
            </a:r>
            <a:endParaRPr lang="en-US" altLang="ko-KR" sz="2400" dirty="0">
              <a:solidFill>
                <a:srgbClr val="191919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  <a:sym typeface="Arimo"/>
            </a:endParaRPr>
          </a:p>
          <a:p>
            <a:pPr algn="l" rtl="0"/>
            <a:r>
              <a:rPr lang="ko-KR" sz="2400" b="0" i="0" u="none" baseline="0" dirty="0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아는 사람이 있습니까?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705822" y="2557839"/>
            <a:ext cx="3099021" cy="88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600"/>
              </a:lnSpc>
            </a:pPr>
            <a:r>
              <a:rPr lang="ko-KR" sz="2800" b="1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소속 클럽에서부터 </a:t>
            </a:r>
          </a:p>
          <a:p>
            <a:pPr algn="l" rtl="0">
              <a:lnSpc>
                <a:spcPts val="3600"/>
              </a:lnSpc>
            </a:pPr>
            <a:r>
              <a:rPr lang="ko-KR" sz="2800" b="1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시작하세요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687146" y="7034029"/>
            <a:ext cx="362905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ko-KR" sz="2400" b="0" i="0" u="none" baseline="0" dirty="0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기관들의 우려는 무엇입니까?</a:t>
            </a:r>
          </a:p>
          <a:p>
            <a:pPr algn="l" rtl="0"/>
            <a:r>
              <a:rPr lang="ko-KR" sz="2400" b="0" i="0" u="none" baseline="0" dirty="0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그러한 우려를 어떻게 해결할 수 있겠습니까? </a:t>
            </a:r>
            <a:endParaRPr lang="ko-KR" altLang="en-US" sz="2400" b="0" i="0" u="none" baseline="0" dirty="0">
              <a:solidFill>
                <a:srgbClr val="191919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  <a:sym typeface="Arim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705822" y="5993269"/>
            <a:ext cx="4418787" cy="933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600"/>
              </a:lnSpc>
            </a:pPr>
            <a:r>
              <a:rPr lang="ko-KR" sz="3000" b="1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협력 가능한 기관을 파악하세요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91526" y="1516205"/>
            <a:ext cx="8158719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79"/>
              </a:lnSpc>
            </a:pPr>
            <a:r>
              <a:rPr lang="ko-KR" sz="4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교직원 연계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-158117" y="320359"/>
            <a:ext cx="12220402" cy="946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7200"/>
              </a:lnSpc>
            </a:pPr>
            <a:r>
              <a:rPr lang="ko-KR" sz="6500" b="1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팁: 새로운 파트너십 맺기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4C80C97A-FCE8-3696-CB7D-05BB9B0C45CB}"/>
              </a:ext>
            </a:extLst>
          </p:cNvPr>
          <p:cNvSpPr txBox="1"/>
          <p:nvPr/>
        </p:nvSpPr>
        <p:spPr>
          <a:xfrm>
            <a:off x="12705822" y="8427302"/>
            <a:ext cx="362905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ko-KR" altLang="ko-KR" sz="2400" b="0" i="0" u="none" baseline="0" dirty="0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고정관념에서 벗어나</a:t>
            </a:r>
            <a:endParaRPr lang="en-US" altLang="ko-KR" sz="2400" b="0" i="0" u="none" baseline="0" dirty="0">
              <a:solidFill>
                <a:srgbClr val="191919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  <a:sym typeface="Arimo"/>
            </a:endParaRPr>
          </a:p>
          <a:p>
            <a:pPr algn="l" rtl="0"/>
            <a:r>
              <a:rPr lang="ko-KR" altLang="ko-KR" sz="2400" b="0" i="0" u="none" baseline="0" dirty="0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창의적으로 생각하시기</a:t>
            </a:r>
            <a:endParaRPr lang="en-US" altLang="ko-KR" sz="2400" b="0" i="0" u="none" baseline="0" dirty="0">
              <a:solidFill>
                <a:srgbClr val="191919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  <a:sym typeface="Arimo"/>
            </a:endParaRPr>
          </a:p>
          <a:p>
            <a:pPr algn="l" rtl="0"/>
            <a:r>
              <a:rPr lang="ko-KR" altLang="ko-KR" sz="2400" b="0" i="0" u="none" baseline="0" dirty="0">
                <a:solidFill>
                  <a:srgbClr val="191919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바랍니다!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9069" y="0"/>
            <a:ext cx="16990628" cy="11480321"/>
            <a:chOff x="0" y="0"/>
            <a:chExt cx="16359447" cy="110538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359391" cy="11053826"/>
            </a:xfrm>
            <a:custGeom>
              <a:avLst/>
              <a:gdLst/>
              <a:ahLst/>
              <a:cxnLst/>
              <a:rect l="l" t="t" r="r" b="b"/>
              <a:pathLst>
                <a:path w="16359391" h="11053826">
                  <a:moveTo>
                    <a:pt x="0" y="0"/>
                  </a:moveTo>
                  <a:lnTo>
                    <a:pt x="16359391" y="0"/>
                  </a:lnTo>
                  <a:lnTo>
                    <a:pt x="16359391" y="11053826"/>
                  </a:lnTo>
                  <a:lnTo>
                    <a:pt x="0" y="11053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81000"/>
              </a:blip>
              <a:stretch>
                <a:fillRect l="-5601" r="-14520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4" name="Freeform 4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5" name="Group 5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674917" y="-192747"/>
            <a:ext cx="9242712" cy="3288137"/>
            <a:chOff x="0" y="0"/>
            <a:chExt cx="2434294" cy="8660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4294" cy="866011"/>
            </a:xfrm>
            <a:custGeom>
              <a:avLst/>
              <a:gdLst/>
              <a:ahLst/>
              <a:cxnLst/>
              <a:rect l="l" t="t" r="r" b="b"/>
              <a:pathLst>
                <a:path w="2434294" h="866011">
                  <a:moveTo>
                    <a:pt x="42719" y="0"/>
                  </a:moveTo>
                  <a:lnTo>
                    <a:pt x="2391576" y="0"/>
                  </a:lnTo>
                  <a:cubicBezTo>
                    <a:pt x="2415168" y="0"/>
                    <a:pt x="2434294" y="19126"/>
                    <a:pt x="2434294" y="42719"/>
                  </a:cubicBezTo>
                  <a:lnTo>
                    <a:pt x="2434294" y="823292"/>
                  </a:lnTo>
                  <a:cubicBezTo>
                    <a:pt x="2434294" y="834622"/>
                    <a:pt x="2429794" y="845488"/>
                    <a:pt x="2421782" y="853499"/>
                  </a:cubicBezTo>
                  <a:cubicBezTo>
                    <a:pt x="2413771" y="861511"/>
                    <a:pt x="2402905" y="866011"/>
                    <a:pt x="2391576" y="866011"/>
                  </a:cubicBezTo>
                  <a:lnTo>
                    <a:pt x="42719" y="866011"/>
                  </a:lnTo>
                  <a:cubicBezTo>
                    <a:pt x="31389" y="866011"/>
                    <a:pt x="20523" y="861511"/>
                    <a:pt x="12512" y="853499"/>
                  </a:cubicBezTo>
                  <a:cubicBezTo>
                    <a:pt x="4501" y="845488"/>
                    <a:pt x="0" y="834622"/>
                    <a:pt x="0" y="823292"/>
                  </a:cubicBezTo>
                  <a:lnTo>
                    <a:pt x="0" y="42719"/>
                  </a:lnTo>
                  <a:cubicBezTo>
                    <a:pt x="0" y="31389"/>
                    <a:pt x="4501" y="20523"/>
                    <a:pt x="12512" y="12512"/>
                  </a:cubicBezTo>
                  <a:cubicBezTo>
                    <a:pt x="20523" y="4501"/>
                    <a:pt x="31389" y="0"/>
                    <a:pt x="42719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434294" cy="885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38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47102" y="8545289"/>
            <a:ext cx="10794606" cy="2676066"/>
            <a:chOff x="0" y="0"/>
            <a:chExt cx="2843024" cy="7048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43024" cy="704807"/>
            </a:xfrm>
            <a:custGeom>
              <a:avLst/>
              <a:gdLst/>
              <a:ahLst/>
              <a:cxnLst/>
              <a:rect l="l" t="t" r="r" b="b"/>
              <a:pathLst>
                <a:path w="2843024" h="704807">
                  <a:moveTo>
                    <a:pt x="36577" y="0"/>
                  </a:moveTo>
                  <a:lnTo>
                    <a:pt x="2806447" y="0"/>
                  </a:lnTo>
                  <a:cubicBezTo>
                    <a:pt x="2826648" y="0"/>
                    <a:pt x="2843024" y="16376"/>
                    <a:pt x="2843024" y="36577"/>
                  </a:cubicBezTo>
                  <a:lnTo>
                    <a:pt x="2843024" y="668230"/>
                  </a:lnTo>
                  <a:cubicBezTo>
                    <a:pt x="2843024" y="688431"/>
                    <a:pt x="2826648" y="704807"/>
                    <a:pt x="2806447" y="704807"/>
                  </a:cubicBezTo>
                  <a:lnTo>
                    <a:pt x="36577" y="704807"/>
                  </a:lnTo>
                  <a:cubicBezTo>
                    <a:pt x="16376" y="704807"/>
                    <a:pt x="0" y="688431"/>
                    <a:pt x="0" y="668230"/>
                  </a:cubicBezTo>
                  <a:lnTo>
                    <a:pt x="0" y="36577"/>
                  </a:lnTo>
                  <a:cubicBezTo>
                    <a:pt x="0" y="16376"/>
                    <a:pt x="16376" y="0"/>
                    <a:pt x="36577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2843024" cy="723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38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1983981" y="9009623"/>
            <a:ext cx="1722433" cy="912890"/>
          </a:xfrm>
          <a:custGeom>
            <a:avLst/>
            <a:gdLst/>
            <a:ahLst/>
            <a:cxnLst/>
            <a:rect l="l" t="t" r="r" b="b"/>
            <a:pathLst>
              <a:path w="1722433" h="912890">
                <a:moveTo>
                  <a:pt x="0" y="0"/>
                </a:moveTo>
                <a:lnTo>
                  <a:pt x="1722433" y="0"/>
                </a:lnTo>
                <a:lnTo>
                  <a:pt x="1722433" y="912890"/>
                </a:lnTo>
                <a:lnTo>
                  <a:pt x="0" y="912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629069" y="119062"/>
            <a:ext cx="6634739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5160"/>
              </a:lnSpc>
            </a:pPr>
            <a:r>
              <a:rPr lang="ko-KR" sz="4300" b="0" i="0" u="none" baseline="0" dirty="0" err="1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국제소롭티미스트</a:t>
            </a:r>
            <a:r>
              <a:rPr lang="ko-KR" sz="43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</a:t>
            </a:r>
            <a:r>
              <a:rPr lang="ko-KR" sz="4300" b="0" i="0" u="none" baseline="0" dirty="0" err="1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구아구아</a:t>
            </a:r>
            <a:r>
              <a:rPr lang="ko-KR" sz="43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(</a:t>
            </a:r>
            <a:r>
              <a:rPr lang="ko-KR" sz="4300" b="0" i="0" u="none" baseline="0" dirty="0" err="1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Guagua</a:t>
            </a:r>
            <a:r>
              <a:rPr lang="ko-KR" sz="43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) </a:t>
            </a:r>
          </a:p>
          <a:p>
            <a:pPr algn="ctr" rtl="0">
              <a:lnSpc>
                <a:spcPts val="3840"/>
              </a:lnSpc>
            </a:pPr>
            <a:r>
              <a:rPr lang="ko-KR" sz="3200" b="0" i="0" u="none" baseline="0" dirty="0">
                <a:solidFill>
                  <a:srgbClr val="F6917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(필리핀 </a:t>
            </a:r>
            <a:r>
              <a:rPr lang="ko-KR" sz="3200" b="0" i="0" u="none" baseline="0" dirty="0" err="1">
                <a:solidFill>
                  <a:srgbClr val="F6917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3200" b="0" i="0" u="none" baseline="0" dirty="0">
                <a:solidFill>
                  <a:srgbClr val="F69170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14488" y="8767489"/>
            <a:ext cx="3689353" cy="141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/>
            <a:r>
              <a:rPr lang="ko-KR" sz="36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50명</a:t>
            </a:r>
            <a:r>
              <a:rPr lang="ko-KR" sz="24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의 </a:t>
            </a:r>
            <a:r>
              <a:rPr lang="ko-KR" sz="2400" b="1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소녀</a:t>
            </a:r>
          </a:p>
          <a:p>
            <a:pPr algn="ctr" rtl="0"/>
            <a:r>
              <a:rPr lang="ko-KR" sz="2000" b="1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/ </a:t>
            </a:r>
          </a:p>
          <a:p>
            <a:pPr algn="ctr" rtl="0"/>
            <a:r>
              <a:rPr lang="ko-KR" sz="36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1개</a:t>
            </a:r>
            <a:r>
              <a:rPr lang="ko-KR" sz="24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 </a:t>
            </a:r>
            <a:r>
              <a:rPr lang="ko-KR" sz="2400" b="1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학교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87655" y="8767489"/>
            <a:ext cx="3689353" cy="1415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/>
            <a:r>
              <a:rPr lang="ko-KR" sz="36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400명</a:t>
            </a:r>
            <a:r>
              <a:rPr lang="ko-KR" sz="24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의 </a:t>
            </a:r>
            <a:r>
              <a:rPr lang="ko-KR" sz="2400" b="1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소녀</a:t>
            </a:r>
          </a:p>
          <a:p>
            <a:pPr algn="ctr" rtl="0"/>
            <a:r>
              <a:rPr lang="ko-KR" sz="2000" b="1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/ </a:t>
            </a:r>
          </a:p>
          <a:p>
            <a:pPr algn="ctr" rtl="0"/>
            <a:r>
              <a:rPr lang="ko-KR" sz="36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5개</a:t>
            </a:r>
            <a:r>
              <a:rPr lang="ko-KR" sz="3200" b="1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 </a:t>
            </a:r>
            <a:r>
              <a:rPr lang="ko-KR" sz="2400" b="1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 Bold"/>
                <a:sym typeface="Arimo Bold"/>
              </a:rPr>
              <a:t>학교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7653" y="2349879"/>
            <a:ext cx="8248125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840"/>
              </a:lnSpc>
            </a:pPr>
            <a:r>
              <a:rPr lang="ko-KR" sz="32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지역 교육청과의 협업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212848" cy="10287000"/>
            <a:chOff x="0" y="0"/>
            <a:chExt cx="216305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3055" cy="2709333"/>
            </a:xfrm>
            <a:custGeom>
              <a:avLst/>
              <a:gdLst/>
              <a:ahLst/>
              <a:cxnLst/>
              <a:rect l="l" t="t" r="r" b="b"/>
              <a:pathLst>
                <a:path w="2163055" h="2709333">
                  <a:moveTo>
                    <a:pt x="0" y="0"/>
                  </a:moveTo>
                  <a:lnTo>
                    <a:pt x="2163055" y="0"/>
                  </a:lnTo>
                  <a:lnTo>
                    <a:pt x="216305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63055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12848" y="-226630"/>
            <a:ext cx="10984316" cy="7902435"/>
            <a:chOff x="0" y="0"/>
            <a:chExt cx="15364744" cy="110538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64692" cy="11053826"/>
            </a:xfrm>
            <a:custGeom>
              <a:avLst/>
              <a:gdLst/>
              <a:ahLst/>
              <a:cxnLst/>
              <a:rect l="l" t="t" r="r" b="b"/>
              <a:pathLst>
                <a:path w="15364692" h="11053826">
                  <a:moveTo>
                    <a:pt x="0" y="0"/>
                  </a:moveTo>
                  <a:lnTo>
                    <a:pt x="15364692" y="0"/>
                  </a:lnTo>
                  <a:lnTo>
                    <a:pt x="15364692" y="11053826"/>
                  </a:lnTo>
                  <a:lnTo>
                    <a:pt x="0" y="11053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8400"/>
              </a:blip>
              <a:stretch>
                <a:fillRect l="-7982"/>
              </a:stretch>
            </a:blipFill>
          </p:spPr>
          <p:txBody>
            <a:bodyPr/>
            <a:lstStyle/>
            <a:p>
              <a:endParaRPr lang="ko-KR"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8" name="Group 8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567803" y="8047361"/>
            <a:ext cx="9241659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872"/>
              </a:lnSpc>
            </a:pPr>
            <a:r>
              <a:rPr lang="ko-KR" sz="6000" b="0" i="0" u="none" baseline="0">
                <a:solidFill>
                  <a:srgbClr val="E685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팁: </a:t>
            </a:r>
            <a:r>
              <a:rPr lang="ko-KR" sz="6000" b="0" i="0" u="none" baseline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시상 개수 확대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7251" y="2920360"/>
            <a:ext cx="6678346" cy="2464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6695" lvl="1" algn="l" rtl="0">
              <a:lnSpc>
                <a:spcPts val="4000"/>
              </a:lnSpc>
              <a:spcAft>
                <a:spcPts val="1200"/>
              </a:spcAft>
            </a:pPr>
            <a:r>
              <a:rPr lang="ko-KR" sz="44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지난해 대비 시상 한 건 더 확대 고려</a:t>
            </a:r>
          </a:p>
          <a:p>
            <a:pPr marL="906780" lvl="2" indent="-302260" algn="l" rtl="0">
              <a:lnSpc>
                <a:spcPts val="2940"/>
              </a:lnSpc>
              <a:spcAft>
                <a:spcPts val="1200"/>
              </a:spcAft>
              <a:buFont typeface="Arial"/>
              <a:buChar char="⚬"/>
            </a:pPr>
            <a:r>
              <a:rPr lang="ko-KR" sz="2800" b="1" i="0" u="none" baseline="0" dirty="0">
                <a:solidFill>
                  <a:srgbClr val="293374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더 많은 상금을 수여할 수 있도록 자금 조달</a:t>
            </a:r>
          </a:p>
          <a:p>
            <a:pPr marL="906780" lvl="2" indent="-302260" algn="l" rtl="0">
              <a:lnSpc>
                <a:spcPts val="2940"/>
              </a:lnSpc>
              <a:spcAft>
                <a:spcPts val="1200"/>
              </a:spcAft>
              <a:buFont typeface="Arial"/>
              <a:buChar char="⚬"/>
            </a:pPr>
            <a:r>
              <a:rPr lang="ko-KR" sz="2800" b="1" i="0" u="none" baseline="0" dirty="0">
                <a:solidFill>
                  <a:srgbClr val="293374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예산 자금 변경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7251" y="6021165"/>
            <a:ext cx="6899312" cy="2412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3499"/>
              </a:lnSpc>
              <a:spcAft>
                <a:spcPts val="1200"/>
              </a:spcAft>
            </a:pPr>
            <a:r>
              <a:rPr lang="ko-KR" sz="44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새로운 후원자 발굴</a:t>
            </a:r>
          </a:p>
          <a:p>
            <a:pPr marL="453390" lvl="1" indent="-226695" algn="l" rtl="0">
              <a:lnSpc>
                <a:spcPts val="2940"/>
              </a:lnSpc>
              <a:spcAft>
                <a:spcPts val="1200"/>
              </a:spcAft>
              <a:buFont typeface="Arial"/>
              <a:buChar char="•"/>
            </a:pPr>
            <a:r>
              <a:rPr lang="ko-KR" sz="2800" b="0" i="0" u="none" baseline="0" dirty="0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지역 기업 또는 개인에게 요청</a:t>
            </a:r>
          </a:p>
          <a:p>
            <a:pPr marL="906780" lvl="2" indent="-302260" algn="l" rtl="0">
              <a:lnSpc>
                <a:spcPts val="2940"/>
              </a:lnSpc>
              <a:spcAft>
                <a:spcPts val="1200"/>
              </a:spcAft>
              <a:buFont typeface="Arial"/>
              <a:buChar char="⚬"/>
            </a:pPr>
            <a:r>
              <a:rPr lang="ko-KR" sz="2800" b="1" i="0" u="none" baseline="0" dirty="0">
                <a:solidFill>
                  <a:srgbClr val="293374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후원자가 시상 과정에 적극적으로 참여하도록 유도</a:t>
            </a:r>
          </a:p>
          <a:p>
            <a:pPr marL="906780" lvl="2" indent="-302260" algn="l" rtl="0">
              <a:lnSpc>
                <a:spcPts val="2940"/>
              </a:lnSpc>
              <a:spcAft>
                <a:spcPts val="1200"/>
              </a:spcAft>
              <a:buFont typeface="Arial"/>
              <a:buChar char="⚬"/>
            </a:pPr>
            <a:r>
              <a:rPr lang="ko-KR" sz="2800" b="1" i="0" u="none" baseline="0" dirty="0">
                <a:solidFill>
                  <a:srgbClr val="293374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후원자의 심사위원 참여 권유</a:t>
            </a: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E52EB903-1EA4-BBE2-DB23-D52D9E0747AE}"/>
              </a:ext>
            </a:extLst>
          </p:cNvPr>
          <p:cNvSpPr/>
          <p:nvPr/>
        </p:nvSpPr>
        <p:spPr>
          <a:xfrm>
            <a:off x="283595" y="2920360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0B37299C-5FFB-5A88-25F5-7C5068C330B4}"/>
              </a:ext>
            </a:extLst>
          </p:cNvPr>
          <p:cNvSpPr/>
          <p:nvPr/>
        </p:nvSpPr>
        <p:spPr>
          <a:xfrm>
            <a:off x="286802" y="6041758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18" name="Picture 17" descr="A black background with purple and blue writing&#10;&#10;Description automatically generated">
            <a:extLst>
              <a:ext uri="{FF2B5EF4-FFF2-40B4-BE49-F238E27FC236}">
                <a16:creationId xmlns:a16="http://schemas.microsoft.com/office/drawing/2014/main" id="{0F4A4AD2-D39C-CE70-C47A-4471C7BF1BC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06" y="247633"/>
            <a:ext cx="2710641" cy="185859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45018" y="4098079"/>
            <a:ext cx="9616059" cy="7345706"/>
            <a:chOff x="0" y="0"/>
            <a:chExt cx="2532625" cy="19346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32625" cy="1934672"/>
            </a:xfrm>
            <a:custGeom>
              <a:avLst/>
              <a:gdLst/>
              <a:ahLst/>
              <a:cxnLst/>
              <a:rect l="l" t="t" r="r" b="b"/>
              <a:pathLst>
                <a:path w="2532625" h="1934672">
                  <a:moveTo>
                    <a:pt x="41060" y="0"/>
                  </a:moveTo>
                  <a:lnTo>
                    <a:pt x="2491564" y="0"/>
                  </a:lnTo>
                  <a:cubicBezTo>
                    <a:pt x="2502454" y="0"/>
                    <a:pt x="2512898" y="4326"/>
                    <a:pt x="2520598" y="12026"/>
                  </a:cubicBezTo>
                  <a:cubicBezTo>
                    <a:pt x="2528299" y="19727"/>
                    <a:pt x="2532625" y="30170"/>
                    <a:pt x="2532625" y="41060"/>
                  </a:cubicBezTo>
                  <a:lnTo>
                    <a:pt x="2532625" y="1893611"/>
                  </a:lnTo>
                  <a:cubicBezTo>
                    <a:pt x="2532625" y="1916288"/>
                    <a:pt x="2514241" y="1934672"/>
                    <a:pt x="2491564" y="1934672"/>
                  </a:cubicBezTo>
                  <a:lnTo>
                    <a:pt x="41060" y="1934672"/>
                  </a:lnTo>
                  <a:cubicBezTo>
                    <a:pt x="18383" y="1934672"/>
                    <a:pt x="0" y="1916288"/>
                    <a:pt x="0" y="1893611"/>
                  </a:cubicBezTo>
                  <a:lnTo>
                    <a:pt x="0" y="41060"/>
                  </a:lnTo>
                  <a:cubicBezTo>
                    <a:pt x="0" y="30170"/>
                    <a:pt x="4326" y="19727"/>
                    <a:pt x="12026" y="12026"/>
                  </a:cubicBezTo>
                  <a:cubicBezTo>
                    <a:pt x="19727" y="4326"/>
                    <a:pt x="30170" y="0"/>
                    <a:pt x="41060" y="0"/>
                  </a:cubicBezTo>
                  <a:close/>
                </a:path>
              </a:pathLst>
            </a:custGeom>
            <a:solidFill>
              <a:srgbClr val="16859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532625" cy="1953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3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592253" y="5157036"/>
            <a:ext cx="7821606" cy="1291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 rtl="0">
              <a:lnSpc>
                <a:spcPts val="5000"/>
              </a:lnSpc>
              <a:buFont typeface="Arial"/>
              <a:buChar char="•"/>
            </a:pPr>
            <a:r>
              <a:rPr lang="ko-KR" sz="4400" b="0" i="0" u="none" baseline="0" dirty="0">
                <a:solidFill>
                  <a:srgbClr val="FFFFFF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비영리 단체 및 학교에 지원서 및 전단지 배포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53641" y="2829225"/>
            <a:ext cx="7003860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6719"/>
              </a:lnSpc>
            </a:pPr>
            <a:r>
              <a:rPr lang="ko-KR" sz="6600" b="0" i="0" u="none" baseline="0" dirty="0">
                <a:solidFill>
                  <a:srgbClr val="BCF7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입소문을 내주세요!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92253" y="7527560"/>
            <a:ext cx="7821606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 rtl="0">
              <a:lnSpc>
                <a:spcPts val="4399"/>
              </a:lnSpc>
              <a:buFont typeface="Arial"/>
              <a:buChar char="•"/>
            </a:pPr>
            <a:r>
              <a:rPr lang="ko-KR" sz="4400" b="0" i="0" u="none" baseline="0">
                <a:solidFill>
                  <a:srgbClr val="FFFFFF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개인 홍보처 발굴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92253" y="8549155"/>
            <a:ext cx="807269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600" lvl="1" indent="-431800" algn="l" rtl="0">
              <a:lnSpc>
                <a:spcPts val="5160"/>
              </a:lnSpc>
              <a:buFont typeface="Arial"/>
              <a:buChar char="•"/>
            </a:pPr>
            <a:r>
              <a:rPr lang="ko-KR" sz="4400" b="0" i="0" u="none" baseline="0">
                <a:solidFill>
                  <a:srgbClr val="FFFFFF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지원자를 위한 워크숍 개최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6ECF6D92-3EB3-C84C-14A1-B33614745FB8}"/>
              </a:ext>
            </a:extLst>
          </p:cNvPr>
          <p:cNvSpPr txBox="1"/>
          <p:nvPr/>
        </p:nvSpPr>
        <p:spPr>
          <a:xfrm>
            <a:off x="1028700" y="9634221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42A4D8-6B74-B5FA-BACE-28F4044DB2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123" y="434771"/>
            <a:ext cx="5090971" cy="67132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DD2A82-606A-C0EA-B076-B463CA818D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2733" y="2762015"/>
            <a:ext cx="4981628" cy="65134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26954" y="-415240"/>
            <a:ext cx="7867634" cy="9164036"/>
            <a:chOff x="0" y="0"/>
            <a:chExt cx="2072134" cy="24135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2134" cy="2413573"/>
            </a:xfrm>
            <a:custGeom>
              <a:avLst/>
              <a:gdLst/>
              <a:ahLst/>
              <a:cxnLst/>
              <a:rect l="l" t="t" r="r" b="b"/>
              <a:pathLst>
                <a:path w="2072134" h="2413573">
                  <a:moveTo>
                    <a:pt x="50185" y="0"/>
                  </a:moveTo>
                  <a:lnTo>
                    <a:pt x="2021949" y="0"/>
                  </a:lnTo>
                  <a:cubicBezTo>
                    <a:pt x="2035259" y="0"/>
                    <a:pt x="2048024" y="5287"/>
                    <a:pt x="2057435" y="14699"/>
                  </a:cubicBezTo>
                  <a:cubicBezTo>
                    <a:pt x="2066847" y="24110"/>
                    <a:pt x="2072134" y="36875"/>
                    <a:pt x="2072134" y="50185"/>
                  </a:cubicBezTo>
                  <a:lnTo>
                    <a:pt x="2072134" y="2363388"/>
                  </a:lnTo>
                  <a:cubicBezTo>
                    <a:pt x="2072134" y="2376698"/>
                    <a:pt x="2066847" y="2389463"/>
                    <a:pt x="2057435" y="2398874"/>
                  </a:cubicBezTo>
                  <a:cubicBezTo>
                    <a:pt x="2048024" y="2408286"/>
                    <a:pt x="2035259" y="2413573"/>
                    <a:pt x="2021949" y="2413573"/>
                  </a:cubicBezTo>
                  <a:lnTo>
                    <a:pt x="50185" y="2413573"/>
                  </a:lnTo>
                  <a:cubicBezTo>
                    <a:pt x="36875" y="2413573"/>
                    <a:pt x="24110" y="2408286"/>
                    <a:pt x="14699" y="2398874"/>
                  </a:cubicBezTo>
                  <a:cubicBezTo>
                    <a:pt x="5287" y="2389463"/>
                    <a:pt x="0" y="2376698"/>
                    <a:pt x="0" y="2363388"/>
                  </a:cubicBezTo>
                  <a:lnTo>
                    <a:pt x="0" y="50185"/>
                  </a:lnTo>
                  <a:cubicBezTo>
                    <a:pt x="0" y="36875"/>
                    <a:pt x="5287" y="24110"/>
                    <a:pt x="14699" y="14699"/>
                  </a:cubicBezTo>
                  <a:cubicBezTo>
                    <a:pt x="24110" y="5287"/>
                    <a:pt x="36875" y="0"/>
                    <a:pt x="50185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072134" cy="2470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6" name="Group 6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8" name="Freeform 8"/>
          <p:cNvSpPr/>
          <p:nvPr/>
        </p:nvSpPr>
        <p:spPr>
          <a:xfrm>
            <a:off x="4070621" y="3795186"/>
            <a:ext cx="4616886" cy="4114800"/>
          </a:xfrm>
          <a:custGeom>
            <a:avLst/>
            <a:gdLst/>
            <a:ahLst/>
            <a:cxnLst/>
            <a:rect l="l" t="t" r="r" b="b"/>
            <a:pathLst>
              <a:path w="4616886" h="4114800">
                <a:moveTo>
                  <a:pt x="0" y="0"/>
                </a:moveTo>
                <a:lnTo>
                  <a:pt x="4616887" y="0"/>
                </a:lnTo>
                <a:lnTo>
                  <a:pt x="46168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 rot="-3071650">
            <a:off x="7001348" y="2997525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9" y="0"/>
                </a:lnTo>
                <a:lnTo>
                  <a:pt x="1382089" y="494097"/>
                </a:lnTo>
                <a:lnTo>
                  <a:pt x="0" y="49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0" name="TextBox 10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1" name="Freeform 11"/>
          <p:cNvSpPr/>
          <p:nvPr/>
        </p:nvSpPr>
        <p:spPr>
          <a:xfrm rot="-256659">
            <a:off x="8622047" y="4384194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9" y="0"/>
                </a:lnTo>
                <a:lnTo>
                  <a:pt x="1382089" y="494096"/>
                </a:lnTo>
                <a:lnTo>
                  <a:pt x="0" y="4940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Freeform 12"/>
          <p:cNvSpPr/>
          <p:nvPr/>
        </p:nvSpPr>
        <p:spPr>
          <a:xfrm rot="2049939">
            <a:off x="8452956" y="7070444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8" y="0"/>
                </a:lnTo>
                <a:lnTo>
                  <a:pt x="1382088" y="494097"/>
                </a:lnTo>
                <a:lnTo>
                  <a:pt x="0" y="49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Freeform 13"/>
          <p:cNvSpPr/>
          <p:nvPr/>
        </p:nvSpPr>
        <p:spPr>
          <a:xfrm rot="6515152">
            <a:off x="6142438" y="8625833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8" y="0"/>
                </a:lnTo>
                <a:lnTo>
                  <a:pt x="1382088" y="494096"/>
                </a:lnTo>
                <a:lnTo>
                  <a:pt x="0" y="4940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Freeform 14"/>
          <p:cNvSpPr/>
          <p:nvPr/>
        </p:nvSpPr>
        <p:spPr>
          <a:xfrm rot="9811522">
            <a:off x="3650241" y="7070444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9" y="0"/>
                </a:lnTo>
                <a:lnTo>
                  <a:pt x="1382089" y="494097"/>
                </a:lnTo>
                <a:lnTo>
                  <a:pt x="0" y="49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5" name="Freeform 15"/>
          <p:cNvSpPr/>
          <p:nvPr/>
        </p:nvSpPr>
        <p:spPr>
          <a:xfrm rot="-7988932">
            <a:off x="2782980" y="3548138"/>
            <a:ext cx="1382089" cy="494097"/>
          </a:xfrm>
          <a:custGeom>
            <a:avLst/>
            <a:gdLst/>
            <a:ahLst/>
            <a:cxnLst/>
            <a:rect l="l" t="t" r="r" b="b"/>
            <a:pathLst>
              <a:path w="1382089" h="494097">
                <a:moveTo>
                  <a:pt x="0" y="0"/>
                </a:moveTo>
                <a:lnTo>
                  <a:pt x="1382089" y="0"/>
                </a:lnTo>
                <a:lnTo>
                  <a:pt x="1382089" y="494097"/>
                </a:lnTo>
                <a:lnTo>
                  <a:pt x="0" y="49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TextBox 16"/>
          <p:cNvSpPr txBox="1"/>
          <p:nvPr/>
        </p:nvSpPr>
        <p:spPr>
          <a:xfrm>
            <a:off x="551355" y="570156"/>
            <a:ext cx="9872442" cy="1712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600"/>
              </a:lnSpc>
            </a:pPr>
            <a:r>
              <a:rPr lang="ko-KR" sz="6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인근 커뮤니티 </a:t>
            </a:r>
            <a:r>
              <a:rPr lang="ko-KR" sz="6560" b="0" i="0" u="none" baseline="0" dirty="0">
                <a:solidFill>
                  <a:srgbClr val="E685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Effra 1"/>
              </a:rPr>
              <a:t>이외 지역의</a:t>
            </a:r>
            <a:r>
              <a:rPr lang="ko-KR" sz="6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 지원자 수용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910556" y="3122059"/>
            <a:ext cx="6348744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3" lvl="1" indent="-367026" algn="l" rtl="0">
              <a:lnSpc>
                <a:spcPts val="4759"/>
              </a:lnSpc>
              <a:buFont typeface="Arial"/>
              <a:buChar char="•"/>
            </a:pPr>
            <a:r>
              <a:rPr lang="ko-KR" sz="3399" b="0" i="0" u="none" baseline="0" dirty="0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지원자 공유를 위해 </a:t>
            </a:r>
            <a:r>
              <a:rPr lang="ko-KR" sz="3399" b="0" i="0" u="none" baseline="0" dirty="0" err="1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리전</a:t>
            </a:r>
            <a:r>
              <a:rPr lang="ko-KR" sz="3399" b="0" i="0" u="none" baseline="0" dirty="0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 소속</a:t>
            </a:r>
            <a:r>
              <a:rPr lang="en-US" altLang="ko-KR" sz="3399" dirty="0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 </a:t>
            </a:r>
            <a:r>
              <a:rPr lang="ko-KR" sz="3399" b="0" i="0" u="none" baseline="0" dirty="0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클럽</a:t>
            </a:r>
            <a:r>
              <a:rPr lang="en-US" altLang="ko-KR" sz="3399" dirty="0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 </a:t>
            </a:r>
            <a:r>
              <a:rPr lang="ko-KR" sz="3399" b="0" i="0" u="none" baseline="0" dirty="0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간 연결</a:t>
            </a:r>
          </a:p>
          <a:p>
            <a:pPr algn="l" rtl="0">
              <a:lnSpc>
                <a:spcPts val="4759"/>
              </a:lnSpc>
            </a:pPr>
            <a:endParaRPr lang="ko-KR" sz="3399" dirty="0">
              <a:solidFill>
                <a:srgbClr val="293374"/>
              </a:solidFill>
              <a:latin typeface="LINE Seed Sans KR Bold" panose="020B0603020203020204" pitchFamily="50" charset="-127"/>
              <a:ea typeface="LINE Seed Sans KR Bold" panose="020B0603020203020204" pitchFamily="50" charset="-127"/>
              <a:cs typeface="LINE Seed Sans KR Bold" panose="020B0603020203020204" pitchFamily="50" charset="-127"/>
              <a:sym typeface="Arimo"/>
            </a:endParaRPr>
          </a:p>
          <a:p>
            <a:pPr marL="734053" lvl="1" indent="-367026" algn="l" rtl="0">
              <a:lnSpc>
                <a:spcPts val="4759"/>
              </a:lnSpc>
              <a:buFont typeface="Arial"/>
              <a:buChar char="•"/>
            </a:pPr>
            <a:r>
              <a:rPr lang="ko-KR" sz="3399" b="0" i="0" u="none" baseline="0" dirty="0">
                <a:solidFill>
                  <a:srgbClr val="293374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미국/캐나다의 경우 - 본부에 지원자 공유 요청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0D1485-BCBA-AFDC-1697-5E2E0C7174DD}"/>
              </a:ext>
            </a:extLst>
          </p:cNvPr>
          <p:cNvSpPr txBox="1"/>
          <p:nvPr/>
        </p:nvSpPr>
        <p:spPr>
          <a:xfrm>
            <a:off x="10894677" y="394818"/>
            <a:ext cx="4306537" cy="2062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5500"/>
              </a:lnSpc>
            </a:pPr>
            <a:r>
              <a:rPr lang="ko-KR" sz="4400" b="0" i="0" u="none" baseline="0" dirty="0">
                <a:solidFill>
                  <a:srgbClr val="E685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지원자를 </a:t>
            </a:r>
          </a:p>
          <a:p>
            <a:pPr algn="ctr" rtl="0">
              <a:lnSpc>
                <a:spcPts val="5500"/>
              </a:lnSpc>
            </a:pPr>
            <a:r>
              <a:rPr lang="ko-KR" sz="4400" b="0" i="0" u="none" baseline="0" dirty="0">
                <a:solidFill>
                  <a:srgbClr val="E685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공유할 수</a:t>
            </a:r>
            <a:endParaRPr lang="en-US" altLang="ko-KR" sz="4400" b="0" i="0" u="none" baseline="0" dirty="0">
              <a:solidFill>
                <a:srgbClr val="E68574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  <a:cs typeface="Arimo"/>
              <a:sym typeface="Arimo"/>
            </a:endParaRPr>
          </a:p>
          <a:p>
            <a:pPr algn="ctr" rtl="0">
              <a:lnSpc>
                <a:spcPts val="5500"/>
              </a:lnSpc>
            </a:pPr>
            <a:r>
              <a:rPr lang="ko-KR" sz="4400" b="0" i="0" u="none" baseline="0" dirty="0">
                <a:solidFill>
                  <a:srgbClr val="E685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있습니다!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DE6DD7-0683-0FA9-95C3-3A8335F13B3D}"/>
              </a:ext>
            </a:extLst>
          </p:cNvPr>
          <p:cNvCxnSpPr>
            <a:cxnSpLocks/>
          </p:cNvCxnSpPr>
          <p:nvPr/>
        </p:nvCxnSpPr>
        <p:spPr>
          <a:xfrm>
            <a:off x="11466685" y="2551239"/>
            <a:ext cx="3194278" cy="0"/>
          </a:xfrm>
          <a:prstGeom prst="line">
            <a:avLst/>
          </a:prstGeom>
          <a:ln>
            <a:solidFill>
              <a:srgbClr val="253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210318" y="-76020"/>
            <a:ext cx="18077682" cy="10668328"/>
          </a:xfrm>
          <a:custGeom>
            <a:avLst/>
            <a:gdLst/>
            <a:ahLst/>
            <a:cxnLst/>
            <a:rect l="l" t="t" r="r" b="b"/>
            <a:pathLst>
              <a:path w="17653637" h="10668328">
                <a:moveTo>
                  <a:pt x="0" y="0"/>
                </a:moveTo>
                <a:lnTo>
                  <a:pt x="17653637" y="0"/>
                </a:lnTo>
                <a:lnTo>
                  <a:pt x="17653637" y="10668328"/>
                </a:lnTo>
                <a:lnTo>
                  <a:pt x="0" y="106683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383" t="-10628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" name="Group 2"/>
          <p:cNvGrpSpPr/>
          <p:nvPr/>
        </p:nvGrpSpPr>
        <p:grpSpPr>
          <a:xfrm>
            <a:off x="0" y="0"/>
            <a:ext cx="8001000" cy="10287000"/>
            <a:chOff x="0" y="0"/>
            <a:chExt cx="210725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7259" cy="2709333"/>
            </a:xfrm>
            <a:custGeom>
              <a:avLst/>
              <a:gdLst/>
              <a:ahLst/>
              <a:cxnLst/>
              <a:rect l="l" t="t" r="r" b="b"/>
              <a:pathLst>
                <a:path w="2107259" h="2709333">
                  <a:moveTo>
                    <a:pt x="0" y="0"/>
                  </a:moveTo>
                  <a:lnTo>
                    <a:pt x="2107259" y="0"/>
                  </a:lnTo>
                  <a:lnTo>
                    <a:pt x="210725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10725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27" name="Group 2">
            <a:extLst>
              <a:ext uri="{FF2B5EF4-FFF2-40B4-BE49-F238E27FC236}">
                <a16:creationId xmlns:a16="http://schemas.microsoft.com/office/drawing/2014/main" id="{06CD0D36-5A75-7003-6C2B-157FBC8BC0DF}"/>
              </a:ext>
            </a:extLst>
          </p:cNvPr>
          <p:cNvGrpSpPr/>
          <p:nvPr/>
        </p:nvGrpSpPr>
        <p:grpSpPr>
          <a:xfrm>
            <a:off x="10826953" y="2975635"/>
            <a:ext cx="6876080" cy="6680136"/>
            <a:chOff x="0" y="0"/>
            <a:chExt cx="2072134" cy="2413573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20DB4173-2BE0-2FE2-4AF4-F4F7AC7C8821}"/>
                </a:ext>
              </a:extLst>
            </p:cNvPr>
            <p:cNvSpPr/>
            <p:nvPr/>
          </p:nvSpPr>
          <p:spPr>
            <a:xfrm>
              <a:off x="0" y="0"/>
              <a:ext cx="2072134" cy="2413573"/>
            </a:xfrm>
            <a:custGeom>
              <a:avLst/>
              <a:gdLst/>
              <a:ahLst/>
              <a:cxnLst/>
              <a:rect l="l" t="t" r="r" b="b"/>
              <a:pathLst>
                <a:path w="2072134" h="2413573">
                  <a:moveTo>
                    <a:pt x="50185" y="0"/>
                  </a:moveTo>
                  <a:lnTo>
                    <a:pt x="2021949" y="0"/>
                  </a:lnTo>
                  <a:cubicBezTo>
                    <a:pt x="2035259" y="0"/>
                    <a:pt x="2048024" y="5287"/>
                    <a:pt x="2057435" y="14699"/>
                  </a:cubicBezTo>
                  <a:cubicBezTo>
                    <a:pt x="2066847" y="24110"/>
                    <a:pt x="2072134" y="36875"/>
                    <a:pt x="2072134" y="50185"/>
                  </a:cubicBezTo>
                  <a:lnTo>
                    <a:pt x="2072134" y="2363388"/>
                  </a:lnTo>
                  <a:cubicBezTo>
                    <a:pt x="2072134" y="2376698"/>
                    <a:pt x="2066847" y="2389463"/>
                    <a:pt x="2057435" y="2398874"/>
                  </a:cubicBezTo>
                  <a:cubicBezTo>
                    <a:pt x="2048024" y="2408286"/>
                    <a:pt x="2035259" y="2413573"/>
                    <a:pt x="2021949" y="2413573"/>
                  </a:cubicBezTo>
                  <a:lnTo>
                    <a:pt x="50185" y="2413573"/>
                  </a:lnTo>
                  <a:cubicBezTo>
                    <a:pt x="36875" y="2413573"/>
                    <a:pt x="24110" y="2408286"/>
                    <a:pt x="14699" y="2398874"/>
                  </a:cubicBezTo>
                  <a:cubicBezTo>
                    <a:pt x="5287" y="2389463"/>
                    <a:pt x="0" y="2376698"/>
                    <a:pt x="0" y="2363388"/>
                  </a:cubicBezTo>
                  <a:lnTo>
                    <a:pt x="0" y="50185"/>
                  </a:lnTo>
                  <a:cubicBezTo>
                    <a:pt x="0" y="36875"/>
                    <a:pt x="5287" y="24110"/>
                    <a:pt x="14699" y="14699"/>
                  </a:cubicBezTo>
                  <a:cubicBezTo>
                    <a:pt x="24110" y="5287"/>
                    <a:pt x="36875" y="0"/>
                    <a:pt x="50185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29" name="TextBox 4">
              <a:extLst>
                <a:ext uri="{FF2B5EF4-FFF2-40B4-BE49-F238E27FC236}">
                  <a16:creationId xmlns:a16="http://schemas.microsoft.com/office/drawing/2014/main" id="{9E65E8C0-B913-F187-198F-ECC822F891D7}"/>
                </a:ext>
              </a:extLst>
            </p:cNvPr>
            <p:cNvSpPr txBox="1"/>
            <p:nvPr/>
          </p:nvSpPr>
          <p:spPr>
            <a:xfrm>
              <a:off x="0" y="-57150"/>
              <a:ext cx="2072134" cy="2470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07837" y="5082590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209" r="-2209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207837" y="7374476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209" r="-2209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0" y="13235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9" name="Group 9"/>
          <p:cNvGrpSpPr/>
          <p:nvPr/>
        </p:nvGrpSpPr>
        <p:grpSpPr>
          <a:xfrm>
            <a:off x="0" y="3487412"/>
            <a:ext cx="10480331" cy="3338646"/>
            <a:chOff x="0" y="0"/>
            <a:chExt cx="2760252" cy="8793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60252" cy="879314"/>
            </a:xfrm>
            <a:custGeom>
              <a:avLst/>
              <a:gdLst/>
              <a:ahLst/>
              <a:cxnLst/>
              <a:rect l="l" t="t" r="r" b="b"/>
              <a:pathLst>
                <a:path w="2760252" h="879314">
                  <a:moveTo>
                    <a:pt x="0" y="0"/>
                  </a:moveTo>
                  <a:lnTo>
                    <a:pt x="2760252" y="0"/>
                  </a:lnTo>
                  <a:lnTo>
                    <a:pt x="2760252" y="879314"/>
                  </a:lnTo>
                  <a:lnTo>
                    <a:pt x="0" y="879314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760252" cy="8983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566027" y="5936467"/>
            <a:ext cx="6225183" cy="504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4"/>
              </a:lnSpc>
            </a:pPr>
            <a:r>
              <a:rPr lang="ko-KR" sz="2799" b="1" i="0" u="none" baseline="0">
                <a:solidFill>
                  <a:srgbClr val="253572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지역 대학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30786" y="4090459"/>
            <a:ext cx="7418758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5515"/>
              </a:lnSpc>
            </a:pPr>
            <a:r>
              <a:rPr lang="ko-KR" sz="4599" b="0" i="0" u="none" baseline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국제소롭티미스트 </a:t>
            </a:r>
          </a:p>
          <a:p>
            <a:pPr algn="ctr" rtl="0">
              <a:lnSpc>
                <a:spcPts val="5515"/>
              </a:lnSpc>
            </a:pPr>
            <a:r>
              <a:rPr lang="ko-KR" sz="4599" b="0" i="0" u="none" baseline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클로비스(Clovis) </a:t>
            </a:r>
          </a:p>
          <a:p>
            <a:pPr algn="ctr" rtl="0">
              <a:lnSpc>
                <a:spcPts val="4799"/>
              </a:lnSpc>
            </a:pPr>
            <a:r>
              <a:rPr lang="ko-KR" sz="3600" b="0" i="0" u="none" baseline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(시에라 퍼시픽 리전)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1688" y="9437762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10188" y="831481"/>
            <a:ext cx="7092845" cy="1526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0">
              <a:lnSpc>
                <a:spcPts val="4412"/>
              </a:lnSpc>
              <a:spcAft>
                <a:spcPts val="2400"/>
              </a:spcAft>
            </a:pPr>
            <a:r>
              <a:rPr lang="ko-KR" sz="4000" b="0" i="0" u="none" baseline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수상자 </a:t>
            </a:r>
            <a:r>
              <a:rPr lang="ko-KR" sz="7000" b="0" i="0" u="none" baseline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35명</a:t>
            </a:r>
          </a:p>
          <a:p>
            <a:pPr algn="r" rtl="0">
              <a:lnSpc>
                <a:spcPts val="4415"/>
              </a:lnSpc>
              <a:spcAft>
                <a:spcPts val="2400"/>
              </a:spcAft>
            </a:pPr>
            <a:r>
              <a:rPr lang="ko-KR" sz="4000" b="0" i="0" u="none" baseline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총 상금 </a:t>
            </a:r>
            <a:r>
              <a:rPr lang="ko-KR" sz="6000" b="0" i="0" u="none" baseline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$38,000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28803" y="3445338"/>
            <a:ext cx="5672379" cy="1141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414"/>
              </a:lnSpc>
            </a:pPr>
            <a:r>
              <a:rPr lang="ko-KR" sz="40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이 수치를 어떻게 달성했을까요?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75130" y="4852764"/>
            <a:ext cx="579564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3600"/>
              </a:lnSpc>
            </a:pPr>
            <a:r>
              <a:rPr lang="ko-KR" sz="2799" b="1" i="0" u="none" baseline="0" dirty="0">
                <a:solidFill>
                  <a:srgbClr val="253572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과거 수상자인 회원이 재정 지원 부서와 협업하여 지원자 모집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66026" y="6820436"/>
            <a:ext cx="6225183" cy="88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3600"/>
              </a:lnSpc>
            </a:pPr>
            <a:r>
              <a:rPr lang="ko-KR" sz="2799" b="1" i="0" u="none" baseline="0" dirty="0">
                <a:solidFill>
                  <a:srgbClr val="253572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대학 직원과 직접적으로 협업하는</a:t>
            </a:r>
            <a:endParaRPr lang="en-US" altLang="ko-KR" sz="2799" b="1" i="0" u="none" baseline="0" dirty="0">
              <a:solidFill>
                <a:srgbClr val="253572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  <a:sym typeface="Arimo"/>
            </a:endParaRPr>
          </a:p>
          <a:p>
            <a:pPr algn="l" rtl="0">
              <a:lnSpc>
                <a:spcPts val="3600"/>
              </a:lnSpc>
            </a:pPr>
            <a:r>
              <a:rPr lang="ko-KR" sz="2799" b="1" i="0" u="none" baseline="0" dirty="0">
                <a:solidFill>
                  <a:srgbClr val="253572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클럽 회원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75130" y="8055393"/>
            <a:ext cx="6225183" cy="504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4"/>
              </a:lnSpc>
            </a:pPr>
            <a:r>
              <a:rPr lang="ko-KR" sz="2799" b="1" i="0" u="none" baseline="0" dirty="0">
                <a:solidFill>
                  <a:srgbClr val="253572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대학과의 지속적인 교류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566025" y="8812801"/>
            <a:ext cx="6225183" cy="504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4"/>
              </a:lnSpc>
            </a:pPr>
            <a:r>
              <a:rPr lang="ko-KR" sz="2799" b="1" i="0" u="none" baseline="0" dirty="0">
                <a:solidFill>
                  <a:srgbClr val="253572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워크숍 개최</a:t>
            </a: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C6666E4-63FF-9813-8A90-44C155ABAA90}"/>
              </a:ext>
            </a:extLst>
          </p:cNvPr>
          <p:cNvSpPr/>
          <p:nvPr/>
        </p:nvSpPr>
        <p:spPr>
          <a:xfrm>
            <a:off x="11065947" y="4928001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F9AB9B35-1378-9045-038B-CE3BE58FEE92}"/>
              </a:ext>
            </a:extLst>
          </p:cNvPr>
          <p:cNvSpPr/>
          <p:nvPr/>
        </p:nvSpPr>
        <p:spPr>
          <a:xfrm>
            <a:off x="11039659" y="6070822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D086676A-49B3-4C6D-84FC-3D70332FC622}"/>
              </a:ext>
            </a:extLst>
          </p:cNvPr>
          <p:cNvSpPr/>
          <p:nvPr/>
        </p:nvSpPr>
        <p:spPr>
          <a:xfrm>
            <a:off x="11065947" y="6881011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5" name="Freeform 12">
            <a:extLst>
              <a:ext uri="{FF2B5EF4-FFF2-40B4-BE49-F238E27FC236}">
                <a16:creationId xmlns:a16="http://schemas.microsoft.com/office/drawing/2014/main" id="{F84177A0-42BD-7824-132F-3898DF674386}"/>
              </a:ext>
            </a:extLst>
          </p:cNvPr>
          <p:cNvSpPr/>
          <p:nvPr/>
        </p:nvSpPr>
        <p:spPr>
          <a:xfrm>
            <a:off x="11065947" y="8203191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356385F1-0CF9-C57E-B109-6A3DEE9A7403}"/>
              </a:ext>
            </a:extLst>
          </p:cNvPr>
          <p:cNvSpPr/>
          <p:nvPr/>
        </p:nvSpPr>
        <p:spPr>
          <a:xfrm>
            <a:off x="11065947" y="8968028"/>
            <a:ext cx="293049" cy="293049"/>
          </a:xfrm>
          <a:custGeom>
            <a:avLst/>
            <a:gdLst/>
            <a:ahLst/>
            <a:cxnLst/>
            <a:rect l="l" t="t" r="r" b="b"/>
            <a:pathLst>
              <a:path w="293049" h="293049">
                <a:moveTo>
                  <a:pt x="0" y="0"/>
                </a:moveTo>
                <a:lnTo>
                  <a:pt x="293049" y="0"/>
                </a:lnTo>
                <a:lnTo>
                  <a:pt x="293049" y="293048"/>
                </a:lnTo>
                <a:lnTo>
                  <a:pt x="0" y="293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8" y="6340507"/>
            <a:ext cx="18288000" cy="3946493"/>
          </a:xfrm>
          <a:custGeom>
            <a:avLst/>
            <a:gdLst/>
            <a:ahLst/>
            <a:cxnLst/>
            <a:rect l="l" t="t" r="r" b="b"/>
            <a:pathLst>
              <a:path w="18288000" h="3946493">
                <a:moveTo>
                  <a:pt x="0" y="0"/>
                </a:moveTo>
                <a:lnTo>
                  <a:pt x="18288000" y="0"/>
                </a:lnTo>
                <a:lnTo>
                  <a:pt x="18288000" y="3946493"/>
                </a:lnTo>
                <a:lnTo>
                  <a:pt x="0" y="394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1228111" y="6863687"/>
            <a:ext cx="15833114" cy="1600508"/>
            <a:chOff x="0" y="0"/>
            <a:chExt cx="21110819" cy="21340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110821" cy="2134062"/>
            </a:xfrm>
            <a:custGeom>
              <a:avLst/>
              <a:gdLst/>
              <a:ahLst/>
              <a:cxnLst/>
              <a:rect l="l" t="t" r="r" b="b"/>
              <a:pathLst>
                <a:path w="21110821" h="2134062">
                  <a:moveTo>
                    <a:pt x="482368" y="0"/>
                  </a:moveTo>
                  <a:lnTo>
                    <a:pt x="20628459" y="0"/>
                  </a:lnTo>
                  <a:cubicBezTo>
                    <a:pt x="20894810" y="0"/>
                    <a:pt x="21110821" y="62037"/>
                    <a:pt x="21110821" y="138529"/>
                  </a:cubicBezTo>
                  <a:lnTo>
                    <a:pt x="21110821" y="1995528"/>
                  </a:lnTo>
                  <a:cubicBezTo>
                    <a:pt x="21110821" y="2072020"/>
                    <a:pt x="20894810" y="2134062"/>
                    <a:pt x="20628459" y="2134062"/>
                  </a:cubicBezTo>
                  <a:lnTo>
                    <a:pt x="482368" y="2134062"/>
                  </a:lnTo>
                  <a:cubicBezTo>
                    <a:pt x="216015" y="2134062"/>
                    <a:pt x="0" y="2072020"/>
                    <a:pt x="0" y="1995528"/>
                  </a:cubicBezTo>
                  <a:lnTo>
                    <a:pt x="0" y="138529"/>
                  </a:lnTo>
                  <a:cubicBezTo>
                    <a:pt x="0" y="62037"/>
                    <a:pt x="216015" y="0"/>
                    <a:pt x="482368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5" name="Freeform 5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6" name="Freeform 6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7" name="Group 7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9" name="Freeform 9"/>
          <p:cNvSpPr/>
          <p:nvPr/>
        </p:nvSpPr>
        <p:spPr>
          <a:xfrm>
            <a:off x="-314875" y="171450"/>
            <a:ext cx="19234077" cy="6083332"/>
          </a:xfrm>
          <a:custGeom>
            <a:avLst/>
            <a:gdLst/>
            <a:ahLst/>
            <a:cxnLst/>
            <a:rect l="l" t="t" r="r" b="b"/>
            <a:pathLst>
              <a:path w="19234077" h="6083332">
                <a:moveTo>
                  <a:pt x="0" y="0"/>
                </a:moveTo>
                <a:lnTo>
                  <a:pt x="19234077" y="0"/>
                </a:lnTo>
                <a:lnTo>
                  <a:pt x="19234077" y="6083332"/>
                </a:lnTo>
                <a:lnTo>
                  <a:pt x="0" y="60833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07861" b="-108314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0" name="Freeform 10"/>
          <p:cNvSpPr/>
          <p:nvPr/>
        </p:nvSpPr>
        <p:spPr>
          <a:xfrm>
            <a:off x="730174" y="6606710"/>
            <a:ext cx="1050261" cy="707613"/>
          </a:xfrm>
          <a:custGeom>
            <a:avLst/>
            <a:gdLst/>
            <a:ahLst/>
            <a:cxnLst/>
            <a:rect l="l" t="t" r="r" b="b"/>
            <a:pathLst>
              <a:path w="1050261" h="707613">
                <a:moveTo>
                  <a:pt x="0" y="0"/>
                </a:moveTo>
                <a:lnTo>
                  <a:pt x="1050261" y="0"/>
                </a:lnTo>
                <a:lnTo>
                  <a:pt x="1050261" y="707614"/>
                </a:lnTo>
                <a:lnTo>
                  <a:pt x="0" y="7076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1" name="Freeform 11"/>
          <p:cNvSpPr/>
          <p:nvPr/>
        </p:nvSpPr>
        <p:spPr>
          <a:xfrm rot="-10736170">
            <a:off x="16495069" y="7959947"/>
            <a:ext cx="1050261" cy="707613"/>
          </a:xfrm>
          <a:custGeom>
            <a:avLst/>
            <a:gdLst/>
            <a:ahLst/>
            <a:cxnLst/>
            <a:rect l="l" t="t" r="r" b="b"/>
            <a:pathLst>
              <a:path w="1050261" h="707613">
                <a:moveTo>
                  <a:pt x="0" y="0"/>
                </a:moveTo>
                <a:lnTo>
                  <a:pt x="1050261" y="0"/>
                </a:lnTo>
                <a:lnTo>
                  <a:pt x="1050261" y="707613"/>
                </a:lnTo>
                <a:lnTo>
                  <a:pt x="0" y="7076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2" name="TextBox 12"/>
          <p:cNvSpPr txBox="1"/>
          <p:nvPr/>
        </p:nvSpPr>
        <p:spPr>
          <a:xfrm>
            <a:off x="1411524" y="7225791"/>
            <a:ext cx="15077066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359"/>
              </a:lnSpc>
            </a:pPr>
            <a:r>
              <a:rPr lang="ko-KR" sz="2799" b="1" i="0" u="none" baseline="0" dirty="0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'</a:t>
            </a:r>
            <a:r>
              <a:rPr lang="ko-KR" sz="2799" b="1" i="0" u="none" baseline="0" dirty="0" err="1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리브</a:t>
            </a:r>
            <a:r>
              <a:rPr lang="ko-KR" sz="2799" b="1" i="0" u="none" baseline="0" dirty="0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 </a:t>
            </a:r>
            <a:r>
              <a:rPr lang="ko-KR" sz="2799" b="1" i="0" u="none" baseline="0" dirty="0" err="1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유어</a:t>
            </a:r>
            <a:r>
              <a:rPr lang="ko-KR" sz="2799" b="1" i="0" u="none" baseline="0" dirty="0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 </a:t>
            </a:r>
            <a:r>
              <a:rPr lang="ko-KR" sz="2799" b="1" i="0" u="none" baseline="0" dirty="0" err="1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드림'과</a:t>
            </a:r>
            <a:r>
              <a:rPr lang="ko-KR" sz="2799" b="1" i="0" u="none" baseline="0" dirty="0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 같은 성공적인 프로그램은 대중 인지도 제고, 회원 모집 및 자금 조달에 도움이 됩니다. 이러한 요소들은 상호작용을 통해 서로의 성장을 견인합니다.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04310" y="8658199"/>
            <a:ext cx="5532242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3120"/>
              </a:lnSpc>
            </a:pPr>
            <a:r>
              <a:rPr lang="ko-KR" sz="2600" b="0" i="0" u="none" baseline="0" dirty="0">
                <a:solidFill>
                  <a:srgbClr val="25357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~ </a:t>
            </a:r>
            <a:r>
              <a:rPr lang="ko-KR" sz="2600" b="0" i="0" u="none" baseline="0" dirty="0" err="1">
                <a:solidFill>
                  <a:srgbClr val="25357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국제소롭티미스트</a:t>
            </a:r>
            <a:r>
              <a:rPr lang="ko-KR" sz="2600" b="0" i="0" u="none" baseline="0" dirty="0">
                <a:solidFill>
                  <a:srgbClr val="25357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</a:t>
            </a:r>
            <a:r>
              <a:rPr lang="ko-KR" sz="2600" b="0" i="0" u="none" baseline="0" dirty="0" err="1">
                <a:solidFill>
                  <a:srgbClr val="25357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클로비스</a:t>
            </a:r>
            <a:endParaRPr lang="ko-KR" sz="2600" b="0" i="0" u="none" baseline="0" dirty="0">
              <a:solidFill>
                <a:srgbClr val="253572"/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  <a:cs typeface="Arimo"/>
              <a:sym typeface="Arimo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3723" y="8281674"/>
            <a:ext cx="18288000" cy="1971954"/>
          </a:xfrm>
          <a:custGeom>
            <a:avLst/>
            <a:gdLst/>
            <a:ahLst/>
            <a:cxnLst/>
            <a:rect l="l" t="t" r="r" b="b"/>
            <a:pathLst>
              <a:path w="18288000" h="1971954">
                <a:moveTo>
                  <a:pt x="0" y="0"/>
                </a:moveTo>
                <a:lnTo>
                  <a:pt x="18288000" y="0"/>
                </a:lnTo>
                <a:lnTo>
                  <a:pt x="18288000" y="1971954"/>
                </a:lnTo>
                <a:lnTo>
                  <a:pt x="0" y="1971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-2443952" y="-1144700"/>
            <a:ext cx="13301422" cy="9640571"/>
          </a:xfrm>
          <a:custGeom>
            <a:avLst/>
            <a:gdLst/>
            <a:ahLst/>
            <a:cxnLst/>
            <a:rect l="l" t="t" r="r" b="b"/>
            <a:pathLst>
              <a:path w="13301422" h="9640571">
                <a:moveTo>
                  <a:pt x="0" y="0"/>
                </a:moveTo>
                <a:lnTo>
                  <a:pt x="13301422" y="0"/>
                </a:lnTo>
                <a:lnTo>
                  <a:pt x="13301422" y="9640571"/>
                </a:lnTo>
                <a:lnTo>
                  <a:pt x="0" y="96405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sz="1600"/>
          </a:p>
        </p:txBody>
      </p:sp>
      <p:sp>
        <p:nvSpPr>
          <p:cNvPr id="4" name="Freeform 4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5" name="Group 5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28681" y="2567177"/>
            <a:ext cx="9422326" cy="6077400"/>
            <a:chOff x="0" y="0"/>
            <a:chExt cx="12563101" cy="8103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563094" cy="8103235"/>
            </a:xfrm>
            <a:custGeom>
              <a:avLst/>
              <a:gdLst/>
              <a:ahLst/>
              <a:cxnLst/>
              <a:rect l="l" t="t" r="r" b="b"/>
              <a:pathLst>
                <a:path w="12563094" h="8103235">
                  <a:moveTo>
                    <a:pt x="0" y="0"/>
                  </a:moveTo>
                  <a:lnTo>
                    <a:pt x="12563094" y="0"/>
                  </a:lnTo>
                  <a:lnTo>
                    <a:pt x="12563094" y="8103235"/>
                  </a:lnTo>
                  <a:lnTo>
                    <a:pt x="0" y="8103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2" r="-42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6142282" y="5180840"/>
            <a:ext cx="2234036" cy="1639224"/>
          </a:xfrm>
          <a:custGeom>
            <a:avLst/>
            <a:gdLst/>
            <a:ahLst/>
            <a:cxnLst/>
            <a:rect l="l" t="t" r="r" b="b"/>
            <a:pathLst>
              <a:path w="2234036" h="1639224">
                <a:moveTo>
                  <a:pt x="0" y="0"/>
                </a:moveTo>
                <a:lnTo>
                  <a:pt x="2234036" y="0"/>
                </a:lnTo>
                <a:lnTo>
                  <a:pt x="2234036" y="1639224"/>
                </a:lnTo>
                <a:lnTo>
                  <a:pt x="0" y="16392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0" name="TextBox 10"/>
          <p:cNvSpPr txBox="1"/>
          <p:nvPr/>
        </p:nvSpPr>
        <p:spPr>
          <a:xfrm>
            <a:off x="1333147" y="1303732"/>
            <a:ext cx="8561017" cy="1758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600"/>
              </a:lnSpc>
            </a:pPr>
            <a:r>
              <a:rPr lang="ko-KR" sz="60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원대한 목표 액셀러레이터 프로젝트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27094" y="3657600"/>
            <a:ext cx="6625499" cy="278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8400"/>
              </a:lnSpc>
            </a:pPr>
            <a:r>
              <a:rPr lang="ko-KR" sz="4800" b="0" i="0" u="none" baseline="0" dirty="0">
                <a:solidFill>
                  <a:srgbClr val="93C9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노트북 2개 구입</a:t>
            </a:r>
          </a:p>
          <a:p>
            <a:pPr algn="ctr" rtl="0">
              <a:lnSpc>
                <a:spcPts val="5599"/>
              </a:lnSpc>
            </a:pPr>
            <a:r>
              <a:rPr lang="ko-KR" sz="3999" b="0" i="0" u="none" baseline="0" dirty="0" err="1">
                <a:solidFill>
                  <a:srgbClr val="93C9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vs</a:t>
            </a:r>
            <a:r>
              <a:rPr lang="ko-KR" sz="3999" b="0" i="0" u="none" baseline="0" dirty="0">
                <a:solidFill>
                  <a:srgbClr val="93C9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.</a:t>
            </a:r>
          </a:p>
          <a:p>
            <a:pPr algn="ctr" rtl="0">
              <a:lnSpc>
                <a:spcPts val="8400"/>
              </a:lnSpc>
            </a:pPr>
            <a:r>
              <a:rPr lang="ko-KR" sz="4800" b="0" i="0" u="none" baseline="0" dirty="0">
                <a:solidFill>
                  <a:srgbClr val="93C9D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50명을 위한 수업 진행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7349" y="3895816"/>
            <a:ext cx="7132928" cy="1201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899"/>
              </a:lnSpc>
            </a:pPr>
            <a:r>
              <a:rPr lang="ko-KR" sz="3499" b="0" i="0" u="none" baseline="0" dirty="0">
                <a:solidFill>
                  <a:srgbClr val="F5EFEB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기존 프로젝트에서 무엇을 바꾸거나 추가해야 할까요?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6896" y="6104419"/>
            <a:ext cx="6829873" cy="1201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899"/>
              </a:lnSpc>
            </a:pPr>
            <a:r>
              <a:rPr lang="ko-KR" sz="3499" b="0" i="0" u="none" baseline="0">
                <a:solidFill>
                  <a:srgbClr val="F5EFEB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많은 여성과 소녀에게 도달할 수 있는 새로운 프로젝트를 선택하세요.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79152" y="4016255"/>
            <a:ext cx="377230" cy="377230"/>
          </a:xfrm>
          <a:custGeom>
            <a:avLst/>
            <a:gdLst/>
            <a:ahLst/>
            <a:cxnLst/>
            <a:rect l="l" t="t" r="r" b="b"/>
            <a:pathLst>
              <a:path w="377230" h="377230">
                <a:moveTo>
                  <a:pt x="0" y="0"/>
                </a:moveTo>
                <a:lnTo>
                  <a:pt x="377231" y="0"/>
                </a:lnTo>
                <a:lnTo>
                  <a:pt x="377231" y="377230"/>
                </a:lnTo>
                <a:lnTo>
                  <a:pt x="0" y="37723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Freeform 16"/>
          <p:cNvSpPr/>
          <p:nvPr/>
        </p:nvSpPr>
        <p:spPr>
          <a:xfrm>
            <a:off x="1028700" y="6258161"/>
            <a:ext cx="377230" cy="377230"/>
          </a:xfrm>
          <a:custGeom>
            <a:avLst/>
            <a:gdLst/>
            <a:ahLst/>
            <a:cxnLst/>
            <a:rect l="l" t="t" r="r" b="b"/>
            <a:pathLst>
              <a:path w="377230" h="377230">
                <a:moveTo>
                  <a:pt x="0" y="0"/>
                </a:moveTo>
                <a:lnTo>
                  <a:pt x="377230" y="0"/>
                </a:lnTo>
                <a:lnTo>
                  <a:pt x="377230" y="377231"/>
                </a:lnTo>
                <a:lnTo>
                  <a:pt x="0" y="37723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7" name="TextBox 17"/>
          <p:cNvSpPr txBox="1"/>
          <p:nvPr/>
        </p:nvSpPr>
        <p:spPr>
          <a:xfrm>
            <a:off x="851457" y="239963"/>
            <a:ext cx="4929455" cy="730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159"/>
              </a:lnSpc>
            </a:pPr>
            <a:r>
              <a:rPr lang="ko-KR" sz="48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팁: 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677349" y="3301815"/>
            <a:ext cx="6492240" cy="0"/>
          </a:xfrm>
          <a:prstGeom prst="line">
            <a:avLst/>
          </a:prstGeom>
          <a:ln w="38100" cap="flat">
            <a:solidFill>
              <a:srgbClr val="F5EFE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50063" y="-749061"/>
            <a:ext cx="12565804" cy="8290381"/>
            <a:chOff x="0" y="0"/>
            <a:chExt cx="16754405" cy="110538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754348" cy="11053826"/>
            </a:xfrm>
            <a:custGeom>
              <a:avLst/>
              <a:gdLst/>
              <a:ahLst/>
              <a:cxnLst/>
              <a:rect l="l" t="t" r="r" b="b"/>
              <a:pathLst>
                <a:path w="16754348" h="11053826">
                  <a:moveTo>
                    <a:pt x="0" y="0"/>
                  </a:moveTo>
                  <a:lnTo>
                    <a:pt x="16754348" y="0"/>
                  </a:lnTo>
                  <a:lnTo>
                    <a:pt x="16754348" y="11053826"/>
                  </a:lnTo>
                  <a:lnTo>
                    <a:pt x="0" y="11053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 b="-14056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4" name="Freeform 4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5" name="Group 5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73155" y="5548393"/>
            <a:ext cx="7795365" cy="6227315"/>
            <a:chOff x="0" y="0"/>
            <a:chExt cx="2102439" cy="16386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2439" cy="1638647"/>
            </a:xfrm>
            <a:custGeom>
              <a:avLst/>
              <a:gdLst/>
              <a:ahLst/>
              <a:cxnLst/>
              <a:rect l="l" t="t" r="r" b="b"/>
              <a:pathLst>
                <a:path w="2102439" h="1638647">
                  <a:moveTo>
                    <a:pt x="49462" y="0"/>
                  </a:moveTo>
                  <a:lnTo>
                    <a:pt x="2052978" y="0"/>
                  </a:lnTo>
                  <a:cubicBezTo>
                    <a:pt x="2080295" y="0"/>
                    <a:pt x="2102439" y="22145"/>
                    <a:pt x="2102439" y="49462"/>
                  </a:cubicBezTo>
                  <a:lnTo>
                    <a:pt x="2102439" y="1589185"/>
                  </a:lnTo>
                  <a:cubicBezTo>
                    <a:pt x="2102439" y="1616502"/>
                    <a:pt x="2080295" y="1638647"/>
                    <a:pt x="2052978" y="1638647"/>
                  </a:cubicBezTo>
                  <a:lnTo>
                    <a:pt x="49462" y="1638647"/>
                  </a:lnTo>
                  <a:cubicBezTo>
                    <a:pt x="22145" y="1638647"/>
                    <a:pt x="0" y="1616502"/>
                    <a:pt x="0" y="1589185"/>
                  </a:cubicBezTo>
                  <a:lnTo>
                    <a:pt x="0" y="49462"/>
                  </a:lnTo>
                  <a:cubicBezTo>
                    <a:pt x="0" y="22145"/>
                    <a:pt x="22145" y="0"/>
                    <a:pt x="4946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102439" cy="16576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60170" y="7705999"/>
            <a:ext cx="7921076" cy="2038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0">
              <a:lnSpc>
                <a:spcPts val="4500"/>
              </a:lnSpc>
            </a:pPr>
            <a:r>
              <a:rPr lang="ko-KR" sz="3000" b="0" i="0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국제소롭티미스트</a:t>
            </a:r>
            <a:r>
              <a:rPr lang="ko-KR" sz="3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엘 </a:t>
            </a:r>
            <a:r>
              <a:rPr lang="ko-KR" sz="3000" b="0" i="0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세리토</a:t>
            </a:r>
            <a:r>
              <a:rPr lang="ko-KR" sz="3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(El </a:t>
            </a:r>
            <a:r>
              <a:rPr lang="ko-KR" sz="3000" b="0" i="0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Cerrito</a:t>
            </a:r>
            <a:r>
              <a:rPr lang="ko-KR" sz="30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) </a:t>
            </a:r>
          </a:p>
          <a:p>
            <a:pPr algn="r" rtl="0">
              <a:lnSpc>
                <a:spcPts val="4200"/>
              </a:lnSpc>
            </a:pPr>
            <a:r>
              <a:rPr lang="ko-KR" sz="28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(창립 </a:t>
            </a:r>
            <a:r>
              <a:rPr lang="ko-KR" sz="2800" b="0" i="0" u="none" baseline="0" dirty="0" err="1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리전</a:t>
            </a:r>
            <a:r>
              <a:rPr lang="ko-KR" sz="28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)</a:t>
            </a:r>
          </a:p>
          <a:p>
            <a:pPr algn="r" rtl="0">
              <a:lnSpc>
                <a:spcPts val="3711"/>
              </a:lnSpc>
            </a:pPr>
            <a:r>
              <a:rPr lang="ko-KR" sz="2474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2022-2023년 원대한 목표 액셀러레이터 프로젝트</a:t>
            </a:r>
          </a:p>
          <a:p>
            <a:pPr algn="r" rtl="0">
              <a:lnSpc>
                <a:spcPts val="3711"/>
              </a:lnSpc>
            </a:pPr>
            <a:r>
              <a:rPr lang="ko-KR" sz="2474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생리대 키트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5222" y="6040660"/>
            <a:ext cx="6570341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6000"/>
              </a:lnSpc>
            </a:pPr>
            <a:r>
              <a:rPr lang="ko-KR" sz="50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Arimo"/>
              </a:rPr>
              <a:t>많은 여성과 소녀에게 도달할 수 있는 프로젝트를 선택하세요!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77222" y="-892329"/>
            <a:ext cx="12111157" cy="8069058"/>
          </a:xfrm>
          <a:custGeom>
            <a:avLst/>
            <a:gdLst/>
            <a:ahLst/>
            <a:cxnLst/>
            <a:rect l="l" t="t" r="r" b="b"/>
            <a:pathLst>
              <a:path w="12111157" h="8069058">
                <a:moveTo>
                  <a:pt x="0" y="0"/>
                </a:moveTo>
                <a:lnTo>
                  <a:pt x="12111156" y="0"/>
                </a:lnTo>
                <a:lnTo>
                  <a:pt x="12111156" y="8069059"/>
                </a:lnTo>
                <a:lnTo>
                  <a:pt x="0" y="80690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89914" y="4863680"/>
            <a:ext cx="10743867" cy="6221736"/>
            <a:chOff x="0" y="0"/>
            <a:chExt cx="2829660" cy="16386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29660" cy="1638647"/>
            </a:xfrm>
            <a:custGeom>
              <a:avLst/>
              <a:gdLst/>
              <a:ahLst/>
              <a:cxnLst/>
              <a:rect l="l" t="t" r="r" b="b"/>
              <a:pathLst>
                <a:path w="2829660" h="1638647">
                  <a:moveTo>
                    <a:pt x="36750" y="0"/>
                  </a:moveTo>
                  <a:lnTo>
                    <a:pt x="2792910" y="0"/>
                  </a:lnTo>
                  <a:cubicBezTo>
                    <a:pt x="2813207" y="0"/>
                    <a:pt x="2829660" y="16454"/>
                    <a:pt x="2829660" y="36750"/>
                  </a:cubicBezTo>
                  <a:lnTo>
                    <a:pt x="2829660" y="1601897"/>
                  </a:lnTo>
                  <a:cubicBezTo>
                    <a:pt x="2829660" y="1622193"/>
                    <a:pt x="2813207" y="1638647"/>
                    <a:pt x="2792910" y="1638647"/>
                  </a:cubicBezTo>
                  <a:lnTo>
                    <a:pt x="36750" y="1638647"/>
                  </a:lnTo>
                  <a:cubicBezTo>
                    <a:pt x="16454" y="1638647"/>
                    <a:pt x="0" y="1622193"/>
                    <a:pt x="0" y="1601897"/>
                  </a:cubicBezTo>
                  <a:lnTo>
                    <a:pt x="0" y="36750"/>
                  </a:lnTo>
                  <a:cubicBezTo>
                    <a:pt x="0" y="16454"/>
                    <a:pt x="16454" y="0"/>
                    <a:pt x="36750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829660" cy="16576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168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774207" y="5073733"/>
            <a:ext cx="7312010" cy="1962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5520"/>
              </a:lnSpc>
            </a:pPr>
            <a:r>
              <a:rPr lang="ko-KR" sz="4000" b="0" i="0" u="none" baseline="0" dirty="0" err="1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소롭티미스트</a:t>
            </a:r>
            <a:r>
              <a:rPr lang="ko-KR" sz="40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니가타-</a:t>
            </a:r>
            <a:r>
              <a:rPr lang="ko-KR" sz="4000" b="0" i="0" u="none" baseline="0" dirty="0" err="1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니시</a:t>
            </a:r>
            <a:r>
              <a:rPr lang="ko-KR" sz="40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(</a:t>
            </a:r>
            <a:r>
              <a:rPr lang="ko-KR" sz="4000" b="0" i="0" u="none" baseline="0" dirty="0" err="1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Niigata-Nishi</a:t>
            </a:r>
            <a:r>
              <a:rPr lang="ko-KR" sz="40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) </a:t>
            </a:r>
          </a:p>
          <a:p>
            <a:pPr algn="l" rtl="0">
              <a:lnSpc>
                <a:spcPts val="4320"/>
              </a:lnSpc>
            </a:pPr>
            <a:r>
              <a:rPr lang="ko-KR" sz="32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(일본 </a:t>
            </a:r>
            <a:r>
              <a:rPr lang="ko-KR" sz="3200" b="0" i="0" u="none" baseline="0" dirty="0" err="1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히가시</a:t>
            </a:r>
            <a:r>
              <a:rPr lang="ko-KR" sz="32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 </a:t>
            </a:r>
            <a:r>
              <a:rPr lang="ko-KR" sz="3200" b="0" i="0" u="none" baseline="0" dirty="0" err="1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리전</a:t>
            </a:r>
            <a:r>
              <a:rPr lang="ko-KR" sz="3200" b="0" i="0" u="none" baseline="0" dirty="0">
                <a:solidFill>
                  <a:srgbClr val="25357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43025" y="2174030"/>
            <a:ext cx="651447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/>
            <a:r>
              <a:rPr lang="ko-KR" sz="4800" b="0" i="0" u="none" baseline="0" dirty="0">
                <a:solidFill>
                  <a:srgbClr val="F69170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기존 프로젝트에 새로운 요소를 추가하세요!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A4A0E8-2F1F-E265-7384-5EF94A9FAF31}"/>
              </a:ext>
            </a:extLst>
          </p:cNvPr>
          <p:cNvSpPr txBox="1"/>
          <p:nvPr/>
        </p:nvSpPr>
        <p:spPr>
          <a:xfrm>
            <a:off x="9774207" y="7288324"/>
            <a:ext cx="7664708" cy="990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3959"/>
              </a:lnSpc>
            </a:pPr>
            <a:r>
              <a:rPr lang="ko-KR" sz="3200" b="0" i="0" u="none" baseline="0" dirty="0">
                <a:solidFill>
                  <a:srgbClr val="F69170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그룹 홈에서 살던 젊은 여성 두 명에게</a:t>
            </a:r>
            <a:endParaRPr lang="en-US" altLang="ko-KR" sz="3200" b="0" i="0" u="none" baseline="0" dirty="0">
              <a:solidFill>
                <a:srgbClr val="F69170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  <a:sym typeface="Arimo"/>
            </a:endParaRPr>
          </a:p>
          <a:p>
            <a:pPr algn="l" rtl="0">
              <a:lnSpc>
                <a:spcPts val="3959"/>
              </a:lnSpc>
            </a:pPr>
            <a:r>
              <a:rPr lang="ko-KR" sz="3200" b="0" i="0" u="none" baseline="0" dirty="0">
                <a:solidFill>
                  <a:srgbClr val="F69170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장학금 지급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DC6CEE-4966-BF5B-31E7-049B7403E57E}"/>
              </a:ext>
            </a:extLst>
          </p:cNvPr>
          <p:cNvCxnSpPr>
            <a:cxnSpLocks/>
          </p:cNvCxnSpPr>
          <p:nvPr/>
        </p:nvCxnSpPr>
        <p:spPr>
          <a:xfrm>
            <a:off x="9653377" y="7108032"/>
            <a:ext cx="6681496" cy="0"/>
          </a:xfrm>
          <a:prstGeom prst="line">
            <a:avLst/>
          </a:prstGeom>
          <a:ln>
            <a:solidFill>
              <a:srgbClr val="253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A05B47-2463-E543-7D32-B30F0FF41CB8}"/>
              </a:ext>
            </a:extLst>
          </p:cNvPr>
          <p:cNvSpPr txBox="1"/>
          <p:nvPr/>
        </p:nvSpPr>
        <p:spPr>
          <a:xfrm>
            <a:off x="9774207" y="8424681"/>
            <a:ext cx="806965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ko-KR" sz="3600" b="0" i="0" u="none" baseline="0" dirty="0">
                <a:solidFill>
                  <a:srgbClr val="293374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이들은 기존의 프로젝트를 원대한 목표 액셀러레이터 프로젝트로 변경했습니다!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46" y="-45593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4" name="Group 4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31076" y="2232803"/>
            <a:ext cx="8983205" cy="7278043"/>
            <a:chOff x="0" y="0"/>
            <a:chExt cx="2085350" cy="19168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85350" cy="1916851"/>
            </a:xfrm>
            <a:custGeom>
              <a:avLst/>
              <a:gdLst/>
              <a:ahLst/>
              <a:cxnLst/>
              <a:rect l="l" t="t" r="r" b="b"/>
              <a:pathLst>
                <a:path w="2085350" h="1916851">
                  <a:moveTo>
                    <a:pt x="49867" y="0"/>
                  </a:moveTo>
                  <a:lnTo>
                    <a:pt x="2035483" y="0"/>
                  </a:lnTo>
                  <a:cubicBezTo>
                    <a:pt x="2048708" y="0"/>
                    <a:pt x="2061392" y="5254"/>
                    <a:pt x="2070744" y="14606"/>
                  </a:cubicBezTo>
                  <a:cubicBezTo>
                    <a:pt x="2080096" y="23958"/>
                    <a:pt x="2085350" y="36641"/>
                    <a:pt x="2085350" y="49867"/>
                  </a:cubicBezTo>
                  <a:lnTo>
                    <a:pt x="2085350" y="1866984"/>
                  </a:lnTo>
                  <a:cubicBezTo>
                    <a:pt x="2085350" y="1894525"/>
                    <a:pt x="2063024" y="1916851"/>
                    <a:pt x="2035483" y="1916851"/>
                  </a:cubicBezTo>
                  <a:lnTo>
                    <a:pt x="49867" y="1916851"/>
                  </a:lnTo>
                  <a:cubicBezTo>
                    <a:pt x="22326" y="1916851"/>
                    <a:pt x="0" y="1894525"/>
                    <a:pt x="0" y="1866984"/>
                  </a:cubicBezTo>
                  <a:lnTo>
                    <a:pt x="0" y="49867"/>
                  </a:lnTo>
                  <a:cubicBezTo>
                    <a:pt x="0" y="22326"/>
                    <a:pt x="22326" y="0"/>
                    <a:pt x="49867" y="0"/>
                  </a:cubicBezTo>
                  <a:close/>
                </a:path>
              </a:pathLst>
            </a:custGeom>
            <a:solidFill>
              <a:srgbClr val="16859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085350" cy="1935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168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743277" y="6236106"/>
            <a:ext cx="8214027" cy="163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82092" lvl="1" indent="-241046" algn="l" rtl="0">
              <a:lnSpc>
                <a:spcPts val="6083"/>
              </a:lnSpc>
              <a:spcAft>
                <a:spcPts val="1200"/>
              </a:spcAft>
              <a:buFont typeface="Arial"/>
              <a:buChar char="•"/>
            </a:pPr>
            <a:r>
              <a:rPr lang="ko-KR" sz="3999" b="1" i="0" u="none" baseline="0" dirty="0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어떤 프로그램에 </a:t>
            </a:r>
            <a:r>
              <a:rPr lang="ko-KR" sz="3999" b="1" i="0" u="none" baseline="0" dirty="0" err="1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집중하시겠습니까</a:t>
            </a:r>
            <a:r>
              <a:rPr lang="ko-KR" sz="3999" b="1" i="0" u="none" baseline="0" dirty="0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?</a:t>
            </a:r>
          </a:p>
          <a:p>
            <a:pPr marL="482092" lvl="1" indent="-241046" algn="l" rtl="0">
              <a:lnSpc>
                <a:spcPts val="6085"/>
              </a:lnSpc>
              <a:spcAft>
                <a:spcPts val="1200"/>
              </a:spcAft>
              <a:buFont typeface="Arial"/>
              <a:buChar char="•"/>
            </a:pPr>
            <a:r>
              <a:rPr lang="ko-KR" sz="4000" b="1" i="0" u="none" baseline="0" dirty="0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어떤 전략을 </a:t>
            </a:r>
            <a:r>
              <a:rPr lang="ko-KR" sz="4000" b="1" i="0" u="none" baseline="0" dirty="0" err="1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추천하시겠습니까</a:t>
            </a:r>
            <a:r>
              <a:rPr lang="ko-KR" sz="4000" b="1" i="0" u="none" baseline="0" dirty="0">
                <a:solidFill>
                  <a:srgbClr val="FFFFFF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  <a:sym typeface="Arimo"/>
              </a:rPr>
              <a:t>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51010" y="632603"/>
            <a:ext cx="6780954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200"/>
              </a:lnSpc>
            </a:pPr>
            <a:r>
              <a:rPr lang="ko-KR" sz="6000" b="0" i="0" u="none" baseline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Arimo"/>
                <a:sym typeface="Arimo"/>
              </a:rPr>
              <a:t>브레인스토밍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77279" y="2940904"/>
            <a:ext cx="7890797" cy="257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719"/>
              </a:lnSpc>
            </a:pPr>
            <a:r>
              <a:rPr lang="ko-KR" sz="5599" b="0" i="0" u="none" baseline="0" dirty="0">
                <a:solidFill>
                  <a:srgbClr val="BCF7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클럽이 어떻게 하면 </a:t>
            </a:r>
          </a:p>
          <a:p>
            <a:pPr algn="ctr" rtl="0">
              <a:lnSpc>
                <a:spcPts val="6719"/>
              </a:lnSpc>
            </a:pPr>
            <a:r>
              <a:rPr lang="ko-KR" sz="5599" b="0" i="0" u="none" baseline="0" dirty="0">
                <a:solidFill>
                  <a:srgbClr val="BCF7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더 많은 여성과 소녀에게 </a:t>
            </a:r>
          </a:p>
          <a:p>
            <a:pPr algn="ctr" rtl="0">
              <a:lnSpc>
                <a:spcPts val="6719"/>
              </a:lnSpc>
            </a:pPr>
            <a:r>
              <a:rPr lang="ko-KR" sz="5599" b="0" i="0" u="none" baseline="0" dirty="0">
                <a:solidFill>
                  <a:srgbClr val="BCF7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영향을 줄 수 있을까요?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911179" y="2479923"/>
            <a:ext cx="18262169" cy="7807077"/>
          </a:xfrm>
          <a:custGeom>
            <a:avLst/>
            <a:gdLst/>
            <a:ahLst/>
            <a:cxnLst/>
            <a:rect l="l" t="t" r="r" b="b"/>
            <a:pathLst>
              <a:path w="18262169" h="7807077">
                <a:moveTo>
                  <a:pt x="0" y="0"/>
                </a:moveTo>
                <a:lnTo>
                  <a:pt x="18262169" y="0"/>
                </a:lnTo>
                <a:lnTo>
                  <a:pt x="18262169" y="7807077"/>
                </a:lnTo>
                <a:lnTo>
                  <a:pt x="0" y="7807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3" name="Freeform 3"/>
          <p:cNvSpPr/>
          <p:nvPr/>
        </p:nvSpPr>
        <p:spPr>
          <a:xfrm>
            <a:off x="10204177" y="3440624"/>
            <a:ext cx="8083823" cy="3316637"/>
          </a:xfrm>
          <a:custGeom>
            <a:avLst/>
            <a:gdLst/>
            <a:ahLst/>
            <a:cxnLst/>
            <a:rect l="l" t="t" r="r" b="b"/>
            <a:pathLst>
              <a:path w="7783649" h="4437323">
                <a:moveTo>
                  <a:pt x="0" y="0"/>
                </a:moveTo>
                <a:lnTo>
                  <a:pt x="7783650" y="0"/>
                </a:lnTo>
                <a:lnTo>
                  <a:pt x="7783650" y="4437323"/>
                </a:lnTo>
                <a:lnTo>
                  <a:pt x="0" y="44373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4" name="Freeform 4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5" name="Group 5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343075" y="4065295"/>
            <a:ext cx="7448029" cy="1815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82600" lvl="1" indent="-241300" algn="l" rtl="0">
              <a:spcAft>
                <a:spcPts val="1200"/>
              </a:spcAft>
              <a:buFont typeface="Arial"/>
              <a:buChar char="•"/>
            </a:pPr>
            <a:r>
              <a:rPr lang="ko-KR" sz="3600" b="0" i="0" u="none" baseline="0" dirty="0">
                <a:solidFill>
                  <a:srgbClr val="FFFFFF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여러분의 생각과 아이디어를 공유해 주세요.</a:t>
            </a:r>
          </a:p>
          <a:p>
            <a:pPr marL="482092" lvl="1" indent="-241046" algn="l" rtl="0">
              <a:spcAft>
                <a:spcPts val="1200"/>
              </a:spcAft>
              <a:buFont typeface="Arial"/>
              <a:buChar char="•"/>
            </a:pPr>
            <a:r>
              <a:rPr lang="ko-KR" sz="3600" b="0" i="0" u="none" baseline="0" dirty="0">
                <a:solidFill>
                  <a:srgbClr val="FFFFFF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브레인스토밍의 도움을 받으세요!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44900" y="856130"/>
            <a:ext cx="6780954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200"/>
              </a:lnSpc>
            </a:pPr>
            <a:r>
              <a:rPr lang="ko-KR" sz="60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의견을 나누는 시간!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4846" y="2813357"/>
            <a:ext cx="7008978" cy="5847268"/>
            <a:chOff x="0" y="0"/>
            <a:chExt cx="1845986" cy="15400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5986" cy="1540021"/>
            </a:xfrm>
            <a:custGeom>
              <a:avLst/>
              <a:gdLst/>
              <a:ahLst/>
              <a:cxnLst/>
              <a:rect l="l" t="t" r="r" b="b"/>
              <a:pathLst>
                <a:path w="1845986" h="1540021">
                  <a:moveTo>
                    <a:pt x="56333" y="0"/>
                  </a:moveTo>
                  <a:lnTo>
                    <a:pt x="1789653" y="0"/>
                  </a:lnTo>
                  <a:cubicBezTo>
                    <a:pt x="1804594" y="0"/>
                    <a:pt x="1818922" y="5935"/>
                    <a:pt x="1829487" y="16500"/>
                  </a:cubicBezTo>
                  <a:cubicBezTo>
                    <a:pt x="1840051" y="27064"/>
                    <a:pt x="1845986" y="41393"/>
                    <a:pt x="1845986" y="56333"/>
                  </a:cubicBezTo>
                  <a:lnTo>
                    <a:pt x="1845986" y="1483688"/>
                  </a:lnTo>
                  <a:cubicBezTo>
                    <a:pt x="1845986" y="1514800"/>
                    <a:pt x="1820765" y="1540021"/>
                    <a:pt x="1789653" y="1540021"/>
                  </a:cubicBezTo>
                  <a:lnTo>
                    <a:pt x="56333" y="1540021"/>
                  </a:lnTo>
                  <a:cubicBezTo>
                    <a:pt x="25221" y="1540021"/>
                    <a:pt x="0" y="1514800"/>
                    <a:pt x="0" y="1483688"/>
                  </a:cubicBezTo>
                  <a:lnTo>
                    <a:pt x="0" y="56333"/>
                  </a:lnTo>
                  <a:cubicBezTo>
                    <a:pt x="0" y="25221"/>
                    <a:pt x="25221" y="0"/>
                    <a:pt x="56333" y="0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845986" cy="1559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168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1913" y="3737135"/>
            <a:ext cx="6174844" cy="3404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6600"/>
              </a:lnSpc>
            </a:pPr>
            <a:r>
              <a:rPr lang="ko-KR" sz="60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여러분의 아이디어나 </a:t>
            </a:r>
          </a:p>
          <a:p>
            <a:pPr algn="ctr" rtl="0">
              <a:lnSpc>
                <a:spcPts val="6600"/>
              </a:lnSpc>
            </a:pPr>
            <a:r>
              <a:rPr lang="ko-KR" sz="6000" b="0" i="0" u="none" baseline="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주변 사람들의 제안을 공유하세요!</a:t>
            </a:r>
          </a:p>
        </p:txBody>
      </p:sp>
      <p:sp>
        <p:nvSpPr>
          <p:cNvPr id="7" name="Freeform 7"/>
          <p:cNvSpPr/>
          <p:nvPr/>
        </p:nvSpPr>
        <p:spPr>
          <a:xfrm>
            <a:off x="5996455" y="0"/>
            <a:ext cx="12830310" cy="12573703"/>
          </a:xfrm>
          <a:custGeom>
            <a:avLst/>
            <a:gdLst/>
            <a:ahLst/>
            <a:cxnLst/>
            <a:rect l="l" t="t" r="r" b="b"/>
            <a:pathLst>
              <a:path w="12830310" h="12573703">
                <a:moveTo>
                  <a:pt x="0" y="0"/>
                </a:moveTo>
                <a:lnTo>
                  <a:pt x="12830309" y="0"/>
                </a:lnTo>
                <a:lnTo>
                  <a:pt x="12830309" y="12573703"/>
                </a:lnTo>
                <a:lnTo>
                  <a:pt x="0" y="125737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351776"/>
            <a:ext cx="18288000" cy="10638776"/>
            <a:chOff x="0" y="0"/>
            <a:chExt cx="4816593" cy="4717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A6D97EA-9384-574D-2C2A-1FE73D800EC5}"/>
              </a:ext>
            </a:extLst>
          </p:cNvPr>
          <p:cNvSpPr/>
          <p:nvPr/>
        </p:nvSpPr>
        <p:spPr>
          <a:xfrm>
            <a:off x="1207837" y="4226440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1702829" y="4226440"/>
            <a:ext cx="6225183" cy="3890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ko-KR" sz="2800" b="1" i="0" u="none" baseline="0" dirty="0">
                <a:solidFill>
                  <a:srgbClr val="F5EFEB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</a:rPr>
              <a:t>#TechTalks 러닝 허브를 </a:t>
            </a:r>
            <a:r>
              <a:rPr lang="ko-KR" sz="2800" b="1" i="0" u="none" baseline="0" dirty="0">
                <a:solidFill>
                  <a:srgbClr val="F5EFEB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</a:rPr>
              <a:t>통해</a:t>
            </a:r>
            <a:endParaRPr lang="en-US" altLang="ko-KR" sz="2800" b="1" i="0" u="none" baseline="0" dirty="0">
              <a:solidFill>
                <a:srgbClr val="F5EFEB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</a:endParaRPr>
          </a:p>
          <a:p>
            <a:pPr algn="l" rtl="0">
              <a:lnSpc>
                <a:spcPts val="4415"/>
              </a:lnSpc>
            </a:pPr>
            <a:r>
              <a:rPr lang="ko-KR" sz="2800" b="1" i="0" u="none" baseline="0" dirty="0" err="1">
                <a:solidFill>
                  <a:srgbClr val="F5EFEB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</a:rPr>
              <a:t>SIA의</a:t>
            </a:r>
            <a:r>
              <a:rPr lang="ko-KR" sz="2800" b="1" i="0" u="none" baseline="0" dirty="0">
                <a:solidFill>
                  <a:srgbClr val="F5EFEB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</a:rPr>
              <a:t> 기술 혁신을</a:t>
            </a:r>
            <a:endParaRPr lang="en-US" altLang="ko-KR" sz="2800" b="1" i="0" u="none" baseline="0" dirty="0">
              <a:solidFill>
                <a:srgbClr val="F5EFEB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</a:endParaRPr>
          </a:p>
          <a:p>
            <a:pPr algn="l" rtl="0">
              <a:lnSpc>
                <a:spcPts val="4415"/>
              </a:lnSpc>
            </a:pPr>
            <a:r>
              <a:rPr lang="ko-KR" sz="2800" b="1" i="0" u="none" baseline="0" dirty="0">
                <a:solidFill>
                  <a:srgbClr val="F5EFEB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</a:rPr>
              <a:t>알아 보세요. </a:t>
            </a:r>
          </a:p>
          <a:p>
            <a:pPr algn="l" rtl="0">
              <a:lnSpc>
                <a:spcPts val="4415"/>
              </a:lnSpc>
            </a:pPr>
            <a:endParaRPr lang="ko-KR" sz="2800" b="1" dirty="0">
              <a:solidFill>
                <a:srgbClr val="F5EFEB"/>
              </a:solidFill>
              <a:latin typeface="LINE Seed Sans KR Regular" panose="020B0603020203020204" pitchFamily="50" charset="-127"/>
              <a:ea typeface="LINE Seed Sans KR Regular" panose="020B0603020203020204" pitchFamily="50" charset="-127"/>
              <a:cs typeface="LINE Seed Sans KR Regular" panose="020B0603020203020204" pitchFamily="50" charset="-127"/>
            </a:endParaRPr>
          </a:p>
          <a:p>
            <a:pPr algn="l" rtl="0">
              <a:lnSpc>
                <a:spcPts val="4415"/>
              </a:lnSpc>
            </a:pPr>
            <a:r>
              <a:rPr lang="ko-KR" sz="2800" b="1" i="0" u="none" baseline="0" dirty="0">
                <a:solidFill>
                  <a:srgbClr val="F5EFEB"/>
                </a:solidFill>
                <a:latin typeface="LINE Seed Sans KR Regular" panose="020B0603020203020204" pitchFamily="50" charset="-127"/>
                <a:ea typeface="LINE Seed Sans KR Regular" panose="020B0603020203020204" pitchFamily="50" charset="-127"/>
                <a:cs typeface="LINE Seed Sans KR Regular" panose="020B0603020203020204" pitchFamily="50" charset="-127"/>
              </a:rPr>
              <a:t>자주 하는 질문, 동영상 데모, 사용 방법 안내 등을 통해 변경 사항을 확인하고 새로운 기술을 익히는 데 도움을 받을 수 있습니다.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1207837" y="819150"/>
            <a:ext cx="5318702" cy="1475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11519"/>
              </a:lnSpc>
            </a:pPr>
            <a:r>
              <a:rPr lang="ko-KR" sz="9600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</a:rPr>
              <a:t>기술 도구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2025 SIA </a:t>
            </a:r>
            <a:r>
              <a:rPr lang="ko-KR" sz="1400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리전</a:t>
            </a:r>
            <a:r>
              <a:rPr lang="ko-KR" sz="1400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Effra 1"/>
              </a:rPr>
              <a:t> 총회</a:t>
            </a: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14D1D4F0-4511-EB06-76D1-DF153CE9E5B6}"/>
              </a:ext>
            </a:extLst>
          </p:cNvPr>
          <p:cNvSpPr/>
          <p:nvPr/>
        </p:nvSpPr>
        <p:spPr>
          <a:xfrm>
            <a:off x="1207837" y="6518326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pic>
        <p:nvPicPr>
          <p:cNvPr id="6" name="Picture 5" descr="A blue and white cover with a qr code&#10;&#10;AI-generated content may be incorrect.">
            <a:extLst>
              <a:ext uri="{FF2B5EF4-FFF2-40B4-BE49-F238E27FC236}">
                <a16:creationId xmlns:a16="http://schemas.microsoft.com/office/drawing/2014/main" id="{3C1B0A35-EA72-6126-8ED2-6958C3919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40" y="-351776"/>
            <a:ext cx="7520596" cy="1063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340507"/>
            <a:ext cx="18288000" cy="3946493"/>
          </a:xfrm>
          <a:custGeom>
            <a:avLst/>
            <a:gdLst/>
            <a:ahLst/>
            <a:cxnLst/>
            <a:rect l="l" t="t" r="r" b="b"/>
            <a:pathLst>
              <a:path w="18288000" h="3946493">
                <a:moveTo>
                  <a:pt x="0" y="0"/>
                </a:moveTo>
                <a:lnTo>
                  <a:pt x="18288000" y="0"/>
                </a:lnTo>
                <a:lnTo>
                  <a:pt x="18288000" y="3946493"/>
                </a:lnTo>
                <a:lnTo>
                  <a:pt x="0" y="394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5092122" y="6714955"/>
            <a:ext cx="8329409" cy="2415806"/>
            <a:chOff x="0" y="0"/>
            <a:chExt cx="10805005" cy="23809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805007" cy="2380996"/>
            </a:xfrm>
            <a:custGeom>
              <a:avLst/>
              <a:gdLst/>
              <a:ahLst/>
              <a:cxnLst/>
              <a:rect l="l" t="t" r="r" b="b"/>
              <a:pathLst>
                <a:path w="10805007" h="2380996">
                  <a:moveTo>
                    <a:pt x="246887" y="0"/>
                  </a:moveTo>
                  <a:lnTo>
                    <a:pt x="10558121" y="0"/>
                  </a:lnTo>
                  <a:cubicBezTo>
                    <a:pt x="10694446" y="0"/>
                    <a:pt x="10805007" y="69215"/>
                    <a:pt x="10805007" y="154559"/>
                  </a:cubicBezTo>
                  <a:lnTo>
                    <a:pt x="10805007" y="2226437"/>
                  </a:lnTo>
                  <a:cubicBezTo>
                    <a:pt x="10805007" y="2311781"/>
                    <a:pt x="10694446" y="2380996"/>
                    <a:pt x="10558121" y="2380996"/>
                  </a:cubicBezTo>
                  <a:lnTo>
                    <a:pt x="246887" y="2380996"/>
                  </a:lnTo>
                  <a:cubicBezTo>
                    <a:pt x="110562" y="2380996"/>
                    <a:pt x="0" y="2311781"/>
                    <a:pt x="0" y="2226437"/>
                  </a:cubicBezTo>
                  <a:lnTo>
                    <a:pt x="0" y="154559"/>
                  </a:lnTo>
                  <a:cubicBezTo>
                    <a:pt x="0" y="69215"/>
                    <a:pt x="110562" y="0"/>
                    <a:pt x="246887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6449003"/>
            <a:chOff x="0" y="0"/>
            <a:chExt cx="24384000" cy="85986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8598662"/>
            </a:xfrm>
            <a:custGeom>
              <a:avLst/>
              <a:gdLst/>
              <a:ahLst/>
              <a:cxnLst/>
              <a:rect l="l" t="t" r="r" b="b"/>
              <a:pathLst>
                <a:path w="24384000" h="8598662">
                  <a:moveTo>
                    <a:pt x="0" y="0"/>
                  </a:moveTo>
                  <a:lnTo>
                    <a:pt x="24384000" y="0"/>
                  </a:lnTo>
                  <a:lnTo>
                    <a:pt x="24384000" y="8598662"/>
                  </a:lnTo>
                  <a:lnTo>
                    <a:pt x="0" y="8598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9999"/>
              </a:blip>
              <a:stretch>
                <a:fillRect t="-14966" b="-73968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7" name="Freeform 7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6455703" y="865655"/>
            <a:ext cx="803596" cy="355044"/>
          </a:xfrm>
          <a:custGeom>
            <a:avLst/>
            <a:gdLst/>
            <a:ahLst/>
            <a:cxnLst/>
            <a:rect l="l" t="t" r="r" b="b"/>
            <a:pathLst>
              <a:path w="803596" h="355044">
                <a:moveTo>
                  <a:pt x="0" y="0"/>
                </a:moveTo>
                <a:lnTo>
                  <a:pt x="803596" y="0"/>
                </a:lnTo>
                <a:lnTo>
                  <a:pt x="803596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593" b="-5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9" name="Group 9"/>
          <p:cNvGrpSpPr/>
          <p:nvPr/>
        </p:nvGrpSpPr>
        <p:grpSpPr>
          <a:xfrm>
            <a:off x="15738227" y="542156"/>
            <a:ext cx="596649" cy="973088"/>
            <a:chOff x="0" y="0"/>
            <a:chExt cx="795532" cy="1297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" cy="1297432"/>
            </a:xfrm>
            <a:custGeom>
              <a:avLst/>
              <a:gdLst/>
              <a:ahLst/>
              <a:cxnLst/>
              <a:rect l="l" t="t" r="r" b="b"/>
              <a:pathLst>
                <a:path w="795528" h="1297432">
                  <a:moveTo>
                    <a:pt x="0" y="0"/>
                  </a:moveTo>
                  <a:lnTo>
                    <a:pt x="795528" y="0"/>
                  </a:lnTo>
                  <a:lnTo>
                    <a:pt x="795528" y="1297432"/>
                  </a:lnTo>
                  <a:lnTo>
                    <a:pt x="0" y="129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6" r="-87" b="-1"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374145" y="7055223"/>
            <a:ext cx="7292293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500"/>
              </a:lnSpc>
            </a:pPr>
            <a:r>
              <a:rPr lang="ko-KR" sz="3200" b="0" i="0" u="none" baseline="0" dirty="0">
                <a:solidFill>
                  <a:srgbClr val="FFFFFF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이름</a:t>
            </a:r>
          </a:p>
          <a:p>
            <a:pPr algn="ctr" rtl="0">
              <a:lnSpc>
                <a:spcPts val="4500"/>
              </a:lnSpc>
            </a:pPr>
            <a:r>
              <a:rPr lang="ko-KR" sz="3200" b="0" i="0" u="none" baseline="0" dirty="0">
                <a:solidFill>
                  <a:srgbClr val="FFFFFF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직책</a:t>
            </a:r>
          </a:p>
          <a:p>
            <a:pPr algn="ctr" rtl="0">
              <a:lnSpc>
                <a:spcPts val="4500"/>
              </a:lnSpc>
            </a:pPr>
            <a:r>
              <a:rPr lang="ko-KR" sz="3200" b="0" i="0" u="none" baseline="0" dirty="0">
                <a:solidFill>
                  <a:srgbClr val="FFFFFF"/>
                </a:solidFill>
                <a:latin typeface="LINE Seed Sans KR Bold" panose="020B0603020203020204" pitchFamily="50" charset="-127"/>
                <a:ea typeface="LINE Seed Sans KR Bold" panose="020B0603020203020204" pitchFamily="50" charset="-127"/>
                <a:cs typeface="LINE Seed Sans KR Bold" panose="020B0603020203020204" pitchFamily="50" charset="-127"/>
                <a:sym typeface="Arimo"/>
              </a:rPr>
              <a:t>연락처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64814" y="5125899"/>
            <a:ext cx="11558372" cy="113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8399"/>
              </a:lnSpc>
            </a:pPr>
            <a:r>
              <a:rPr lang="ko-KR" sz="8399" b="0" i="0" u="none" baseline="0" dirty="0">
                <a:solidFill>
                  <a:srgbClr val="F5EFEB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  <a:cs typeface="Effra 1"/>
                <a:sym typeface="Effra 1"/>
              </a:rPr>
              <a:t>감사합니다!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239250"/>
            <a:ext cx="689931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2025 SIA </a:t>
            </a:r>
            <a:r>
              <a:rPr lang="ko-KR" sz="1399" b="0" i="0" u="none" spc="140" baseline="0" dirty="0" err="1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리전</a:t>
            </a:r>
            <a:r>
              <a:rPr lang="ko-KR" sz="1399" b="0" i="0" u="none" spc="140" baseline="0" dirty="0">
                <a:solidFill>
                  <a:srgbClr val="E68574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rimo"/>
                <a:sym typeface="Arimo"/>
              </a:rPr>
              <a:t> 총회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2791</Words>
  <Application>Microsoft Office PowerPoint</Application>
  <PresentationFormat>Custom</PresentationFormat>
  <Paragraphs>274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Effra 1</vt:lpstr>
      <vt:lpstr>Calibri</vt:lpstr>
      <vt:lpstr>Aptos</vt:lpstr>
      <vt:lpstr>G마켓 산스 TTF Medium</vt:lpstr>
      <vt:lpstr>G마켓 산스 TTF Bold</vt:lpstr>
      <vt:lpstr>Arimo</vt:lpstr>
      <vt:lpstr>Arial</vt:lpstr>
      <vt:lpstr>LINE Seed Sans KR Regular</vt:lpstr>
      <vt:lpstr>LINE Seed Sans KR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dc:creator>Sarah Detwiler</dc:creator>
  <cp:lastModifiedBy>Lydia Tortolero</cp:lastModifiedBy>
  <cp:revision>25</cp:revision>
  <dcterms:created xsi:type="dcterms:W3CDTF">2006-08-16T00:00:00Z</dcterms:created>
  <dcterms:modified xsi:type="dcterms:W3CDTF">2025-02-13T23:02:28Z</dcterms:modified>
  <dc:identifier>DAF4xHWVG_U</dc:identifier>
</cp:coreProperties>
</file>