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Arimo"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jFzdbfjNQnr9cRkn5JijSS1SIF9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373" autoAdjust="0"/>
  </p:normalViewPr>
  <p:slideViewPr>
    <p:cSldViewPr snapToGrid="0">
      <p:cViewPr varScale="1">
        <p:scale>
          <a:sx n="52" d="100"/>
          <a:sy n="52" d="100"/>
        </p:scale>
        <p:origin x="85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B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Olá, eu sou </a:t>
            </a:r>
            <a:r>
              <a:rPr lang="pt-BR"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(NOME E TÍTULO)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e estou animada para compartilhar a apresentação do Impacto principal com vocês hoje. Vamos discutir maneiras de aumentar o número de mulheres e meninas que os nossos clubes alcançam por meio dos Programas de Sonhos e dos Projetos Aceleradores do Grande Objetivo Também ouviremos algumas ideias interessantes de clubes que se classificaram para o prêmio Melhor da Federação no ano passado e o que fez os seus programas se tornarem tão bem-sucedidos.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Qual é o Grande Objetivo?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(Permita que o público forneça as respostas. Considere dar um adesivo, caneta ou outro pequeno prêmio para as respostas corretas)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03" name="Google Shape;1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O nosso Grande Objetivo é investir nos sonhos de meio milhão de mulheres e meninas por meio do acesso à educação até 2031. No final de 2023/2024, o nosso clube atingiu 18,6% desse objetivo, o que significa 93.085 mulheres e meninas desde 2021. Faltam apenas 406.915!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16" name="Google Shape;11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Em 2020, a sede da SIA analisou os números para ver o quanto precisaríamos aumentar o nosso impacto a cada ano para cada um dos nossos programas a fim de atingir o Grande Objetivo até 2031. Essas metas podem mudar ao longo do tempo se estivermos indo melhor do que o planejado ou se o cronograma estiver um pouco atrasado. No entanto, elas servem como um bom roteiro para nos guiar em direção ao nosso Grande Objetivo.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Alguém sabe qual a porcentagem que precisamos aumentar a cada ano para atingir nossas metas do Prêmio Viva seu Sonho e do Projeto Aceleador do Grande Objetivo?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(Permita que o público forneça as respostas. Considere dar um adesivo, caneta ou outro pequeno prêmio para as respostas corretas)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35" name="Google Shape;13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Para atingir o nosso Grande Objetivo a tempo, precisamos aumentar o número de mulheres que recebem 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 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em 10% a cada ano, bem como o número de mulheres e meninas alcançadas pelos Projetos Aceleradores do Grande Objetivo em 10% anualmente. Isso significa que aproximadamente 30.000 mulheres receberão um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 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nesse período, e cerca de 150.000 mulheres e meninas participarão dos Aceleradores do Grande Objetivo.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64" name="Google Shape;16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Para 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qual porcentual precisamos aumentar a cada ano? Isso é um pouco complicado, porque há uma mudança na metade do período do Grande Objetivo!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(Permita que o público forneça as respostas. Considere dar um adesivo, caneta ou outro pequeno prêmio para as respostas corretas)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85" name="Google Shape;18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Para atingir o nosso Grande Objetivo a tempo, precisamos aumentar o número de meninas alcançadas pelo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 </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em 25% a cada ano até 2026/2027, quando esse porcentual diminuirá para um aumento anual de 15%.</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Isso significa que aproximadamente 320.000 meninas poderão conhecer 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até 2031!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13" name="Google Shape;21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3" name="Google Shape;233;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234" name="Google Shape;234;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É claro que, com números tão grandes, nenhum clube, associada ou mesmo região pode fazer isso sozinho. Junto com as nossas irmãs da Soroptimista no mundo todo, estamos fazendo a nossa parte para mudar a vida de mulheres e meninas por meio do acesso à educação e ao empoderamento econômico. E hoje, vamos aprender algumas maneiras de fazer exatamente isso.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36" name="Google Shape;236;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7" name="Google Shape;237;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Uma coisa importante a ter em mente ao considerar todas essas dicas é ter mente aberta! Se o seu clube já tentou algo antes e não conseguiu alcançar mais mulheres e meninas, isso não significa que não conseguirá se você tentar novamente! Uma atitude positiva e tentar coisas novas podem nos ajudar a ultrapassar o limite para atingir o nosso Grande Objetivo.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50" name="Google Shape;25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Como você viu nos números anteriores, temos o poder de alcançar muitas meninas por meio do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Portanto, se o seu clube não tem um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essa seria a primeira sugestão. Os projetos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podem impactar muitas meninas com um custo muito menor por menina alcançada pelo projeto em comparação a outros projetos como, por exemplo, uma bolsa de estudo. O custo médio dos últimos três anos para os clubes fornecerem 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foi de apenas US$ 20 por menina.</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Esses projetos também fornecem uma ferramenta poderosa para envolver novas associadas interessadas, empresas locais ou outros apoiadores como voluntárias.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64" name="Google Shape;26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76" name="Google Shape;276;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277" name="Google Shape;277;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Se o seu clube já participa do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pense em como você pode expandir o seu alcance. Você poderia executar o programa mais de uma vez por ano? Você poderia se conectar com uma nova escola ou organização sem fins lucrativos na sua comunidade para alcançar mais meninas? Você poderia oferecer alguns incentivos para que as meninas levem uma amiga para uma sessão, como um vale-presente ou rifa para uma cesta de itens de que elas possam gostar? Talvez você possa ter um comitê de planejamento de participantes anteriores para planejar a próxima rodada, garantindo que o programa seja relevante, significativo e divertido para as suas colegas? Você está garantindo que o seu programa seja totalmente acessível, oferecendo comida e podendo ser acessado por transporte em um local que não seja problema para as meninas (na escola ou instituição)?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79" name="Google Shape;279;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0" name="Google Shape;280;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7000"/>
              </a:lnSpc>
              <a:spcBef>
                <a:spcPts val="0"/>
              </a:spcBef>
              <a:spcAft>
                <a:spcPts val="0"/>
              </a:spcAft>
              <a:buClr>
                <a:srgbClr val="000000"/>
              </a:buClr>
              <a:buSzPts val="1400"/>
              <a:buFont typeface="Arial"/>
              <a:buNone/>
              <a:tabLst/>
              <a:defRPr/>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Às vezes, pode ser difícil entrar em contato com os responsáveis ​​pela escola, e tentar iniciar uma parceria pode parecer impossível. Mas você pode começar com seu clube. Pense se alguém no seu clube conhece alguém (ou conhece alguém que conhece alguém!) que esteja conectado à sua escola local ou distrito escolar. Se você conseguir entrar em contato com uma administradora ou orientadora da escola que esteja interessada, mas tenha reservas, faça o possível para entender quais são essas reservas e se há algo que você pode fazer para amenizar essas preocupações. Por exemplo: Eles querem implementar 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mas não têm transporte se as meninas ficarem depois do horário escolar? O seu clube pode oferecer passagens de ônibus ou até mesmo pagar um motorista para transportar as meninas para casa com segurança? Pense de forma inovadora!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lvl="0" indent="0" algn="l" rtl="0">
              <a:lnSpc>
                <a:spcPct val="107000"/>
              </a:lnSpc>
              <a:spcBef>
                <a:spcPts val="0"/>
              </a:spcBef>
              <a:spcAft>
                <a:spcPts val="0"/>
              </a:spcAft>
              <a:buNone/>
            </a:pPr>
            <a:endParaRPr dirty="0"/>
          </a:p>
        </p:txBody>
      </p:sp>
      <p:sp>
        <p:nvSpPr>
          <p:cNvPr id="299" name="Google Shape;29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25" name="Google Shape;325;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326" name="Google Shape;326;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Agora vamos analisar um exemplo de um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de grande sucesso da SI/Guagua nas Filipinas.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Elas fizeram uma parceria com o departamento local de educação para permitir que o clube expandisse o alcance do programa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além de sua comunidade imediata em Guagua. Elas começaram com 50 meninas em uma escola e terminaram com aproximadamente 400 participantes na última escola que visitaram. Os professores compartilharam o impacto do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por meio do boca a boca, e isso deixou os professores das outras escolas do distrito animados para organizar o programa. Elas finalmente alcançaram seis escolas com projetos no estilo de conferência e acreditam que o conteúdo poderoso e relacionável é o que faz do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Sonhe, Realize</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um projeto único e envolvente.</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328" name="Google Shape;328;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29" name="Google Shape;329;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48" name="Google Shape;348;p1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349" name="Google Shape;349;p1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Agora vamos passar para dicas relacionadas aos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Prêmios 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Primeiro, avalie quantos prêmios o seu clube concedeu no ano passado e considere se você pode conceder mais um prêmio. Em seguida, certifique-se de que o seu clube tenha fundos suficientes para conceder mais prêmios e, se necessário, considere transferir fundos no orçamento para apoiar isso. Você também pode pedir que as empresas ou pessoas locais patrocinem um prêmio. Envolva-os ainda mais no processo de premiação convidando a empresa ou o patrocinador do prêmio para atuar como jurado. Você pode ficar agradavelmente surpresa com a resposta deles, e eles vão adorar a oportunidade de participar do julgamento!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351" name="Google Shape;351;p1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52" name="Google Shape;352;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69" name="Google Shape;369;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370" name="Google Shape;370;p1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Depois de ter certeza de que você tem orçamento para dar mais prêmios, você deverá garantir que as mulheres da sua comunidade conheçam o prêmio e como fazem para se inscrever! Compartilhe inscrições ou folhetos com organizações sem fins lucrativos ou escolas que atinjam o nosso público-alvo para o prêmio e certifique-se de ter um contato pessoal para ajudar a divulgar. Organize workshops de inscrição nessas organizações para ajudar as mulheres a se inscreverem e responder a quaisquer perguntas para que elas se sintam apoiadas.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372" name="Google Shape;372;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73" name="Google Shape;373;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89" name="Google Shape;389;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390" name="Google Shape;390;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 nossa dica final do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 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é incluir inscrições além da sua comunidade imediata. Você pode entrar em contato com clubes na sua região que tenham muitas inscrições e pedir que compartilhem as inscrições com o seu clube para que mais mulheres recebam um prêmio. Nos EUA e no Canadá, você pode entrar em contato com a sede da SIA para obter inscrições adicionais. A sede da SIA recebe centenas de inscrições todos os anos de mulheres que não frequentam o clube e têm objetivos que desejam alcançar para viver seus sonhos!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392" name="Google Shape;392;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93" name="Google Shape;393;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4" name="Google Shape;414;p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415" name="Google Shape;415;p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Para um exemplo de um programa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Prêmios 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muito bem-sucedido, veremos a SI/Clovis.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Elas concederam 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 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a 35 mulheres locais, totalizando US$ 38.000. Elas atribuem esse alcance a alguns fatores. Primeiro, algumas universidades comunitárias locais têm um grande grupo de mulheres elegíveis, o que, é claro, ajuda a recrutar candidatas elegíveis. Se o seu clube não tiver uma universidade comunitária local ou programa similar, você poderá ir aonde as mulheres estão para recrutar candidatas!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Além disso, uma das antigas premiadas do clube do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agora é associada e ainda está matriculada na universidade. Ela trabalhou pessoalmente com o departamento de auxílio financeiro para recrutar candidatas. A SI/Clovis também enviou associadas do clube diretamente para a equipe da universidade, que é responsável pelo público-alvo do projeto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 Viva Seu Sonho </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 fim de identificar possíveis candidatas. As associadas fizeram acompanhamentos repetidamente nas universidades e realizaram workshops em muitas delas. O clube também tinha imprensa local, mídias sociais e cartazes nas escolas, mas foi a diligência pessoal, por telefone e por e-mail que, segundo elas, fez a diferença.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É claro que, para conceder 35 prêmios, o seu clube também precisa ter sucesso na arrecadação de fundos. A SI/Clovis enfatizou conexões pessoais para enviar convites para o seu evento anual de arrecadação de fundos e também aproveitou as conexões com universidades comunitárias locais para aumentar a participação. A associada que recebeu 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Prêmio 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fez anteriormente um apelo sincero à ação no evento, o que incentivou dois grandes doadores a se manifestarem durante o leilão, o que resultou em um evento extremamente bem-sucedido.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O clube declarou que “Um programa de sucesso como o </a:t>
            </a:r>
            <a:r>
              <a:rPr lang="pt-BR" sz="1800" i="1" kern="100" dirty="0">
                <a:effectLst/>
                <a:latin typeface="Aptos" panose="020B0004020202020204" pitchFamily="34" charset="0"/>
                <a:ea typeface="Batang" panose="02030600000101010101" pitchFamily="18" charset="-127"/>
                <a:cs typeface="Times New Roman" panose="02020603050405020304" pitchFamily="18" charset="0"/>
              </a:rPr>
              <a:t>Viva Seu Sonho</a:t>
            </a:r>
            <a:r>
              <a:rPr lang="pt-BR" sz="1800" kern="100" dirty="0">
                <a:effectLst/>
                <a:latin typeface="Aptos" panose="020B0004020202020204" pitchFamily="34" charset="0"/>
                <a:ea typeface="Batang" panose="02030600000101010101" pitchFamily="18" charset="-127"/>
                <a:cs typeface="Times New Roman" panose="02020603050405020304" pitchFamily="18" charset="0"/>
              </a:rPr>
              <a:t> pode gerar conscientização pública, aumento do número de associadas e arrecadação de fundos bem-sucedida. Os pilares interagem entre si o que faz com que cresçam mutuamente”. Portanto, um programa robusto pode ajudar não apenas com o impacto, mas com todas as outras áreas da Soroptimista!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lvl="0" indent="0" algn="l" rtl="0">
              <a:lnSpc>
                <a:spcPct val="107000"/>
              </a:lnSpc>
              <a:spcBef>
                <a:spcPts val="800"/>
              </a:spcBef>
              <a:spcAft>
                <a:spcPts val="0"/>
              </a:spcAft>
              <a:buNone/>
            </a:pPr>
            <a:endParaRPr dirty="0"/>
          </a:p>
        </p:txBody>
      </p:sp>
      <p:sp>
        <p:nvSpPr>
          <p:cNvPr id="417" name="Google Shape;417;p1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8" name="Google Shape;418;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9" name="Google Shape;44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Muitas das dicas compartilhadas anteriormente também se aplicam aos Projetos Aceleradores do Grande Objetivo, e sempre incentivamos os clubes a analisar os seus projetos existentes para ver o que podem mudar ou adicionar para se tornarem elegíveis. Mas se o seu clube estiver pensando em iniciar um novo projeto, uma dica importante dos Projetos Aceleradores do Grande Objetivo é escolher projetos que tenham o potencial de alcançar muitas mulheres e meninas.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50" name="Google Shape;45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65" name="Google Shape;465;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466" name="Google Shape;466;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Por exemplo, se o seu clube puder comprar dois notebooks para duas meninas de baixa renda frequentarem a faculdade ou puder organizar uma aula sobre entrevistas e habilidades profissionais para 50 meninas de baixa renda, a aula terá um alcance maior em termos de números. Outro ótimo projeto a ser considerado é fornecer kits menstruais diretamente para escolas de baixa renda, instituições de assistência social, abrigos, universidades comunitárias e outras organizações na sua área. Você pode ter que estimar o número de beneficiárias com esse tipo de projeto ao informá-lo à sede da SIA, mas é uma maneira fácil de atingir potencialmente milhares e ajudar essas mulheres e meninas a permanecerem na escola ou irem ao trabalho.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68" name="Google Shape;468;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69" name="Google Shape;469;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2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88" name="Google Shape;488;p2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489" name="Google Shape;489;p2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7000"/>
              </a:lnSpc>
              <a:spcBef>
                <a:spcPts val="0"/>
              </a:spcBef>
              <a:spcAft>
                <a:spcPts val="0"/>
              </a:spcAft>
              <a:buClr>
                <a:srgbClr val="000000"/>
              </a:buClr>
              <a:buSzPts val="1400"/>
              <a:buFont typeface="Arial"/>
              <a:buNone/>
              <a:tabLst/>
              <a:defRPr/>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Claro, se o seu clube tem um projeto existente que você ama, mas ele não alcança um grande público, como uma bolsa de estudos que você pode dar a uma pessoa por ano, você não precisa cancelá-lo! Eu apenas incentivo você a pensar de forma inovadora sobre como você pode alcançar mais mulheres e meninas por meio desse projeto. O que você pode aproveitar do que aprendeu hoje para expandir esse projeto?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lvl="0" indent="0" algn="l" rtl="0">
              <a:lnSpc>
                <a:spcPct val="107000"/>
              </a:lnSpc>
              <a:spcBef>
                <a:spcPts val="0"/>
              </a:spcBef>
              <a:spcAft>
                <a:spcPts val="0"/>
              </a:spcAft>
              <a:buNone/>
            </a:pPr>
            <a:endParaRPr dirty="0"/>
          </a:p>
        </p:txBody>
      </p:sp>
      <p:sp>
        <p:nvSpPr>
          <p:cNvPr id="491" name="Google Shape;491;p2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2" name="Google Shape;492;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05" name="Google Shape;505;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506" name="Google Shape;506;p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O nosso exemplo de um Projeto Acelerador do Grande Objetivo bem-sucedido está na região de Higashi, no Japão. A SI/Niigata-Nishi tinha um relacionamento contínuo com um lar infantil para crianças em orfanatos, onde ofereciam atividades divertidas para crianças mais novas como, por exemplo, levá-las para um passeio de um dia em um aquário. Elas queriam adicionar um componente que fosse elegível para o Grande Objetivo. Como as crianças geralmente precisam deixar o lar coletivo depois de concluírem o ensino médio, elas geralmente têm pouco ou nenhum apoio durante a faculdade e também estão ocupadas trabalhando para se sustentar.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O clube decidiu fornecer duas bolsas de estudo para as jovens adultas que moravam neste lar coletivo a fim de fornecer suporte ao ensino superior, com uma bolsa para auxiliar aquelas já matriculadas na faculdade e uma para fornecer suporte para as estudantes do último ano do ensino médio com despesas para pagar a sua prova de admissão para a faculdade. Uma beneficiária afirmou: “A bolsa foi uma grande ajuda para mim, pois não tenho apoio dos meus pais, e me ofereceram um emprego depois da formatura no próximo mês de março.”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Este é um ótimo exemplo de um clube que pegou o que já estava fazendo e adicionou um componente que é elegível para o Grande Objetivo.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lvl="0" indent="0" algn="l" rtl="0">
              <a:lnSpc>
                <a:spcPct val="107000"/>
              </a:lnSpc>
              <a:spcBef>
                <a:spcPts val="0"/>
              </a:spcBef>
              <a:spcAft>
                <a:spcPts val="0"/>
              </a:spcAft>
              <a:buNone/>
            </a:pPr>
            <a:endParaRPr dirty="0"/>
          </a:p>
        </p:txBody>
      </p:sp>
      <p:sp>
        <p:nvSpPr>
          <p:cNvPr id="508" name="Google Shape;508;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09" name="Google Shape;509;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25" name="Google Shape;525;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526" name="Google Shape;526;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Agora, gostaria que todos parassem um momento e pensassem sobre o que gostariam de recomendar ao seu clube para fazer diferente daqui para frente a fim de alcançar mais mulheres e meninas. Em qual programa você irá se concentrar e quais táticas você recomendará? Pense um pouco sobre isso.</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28" name="Google Shape;528;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29" name="Google Shape;529;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2" name="Google Shape;542;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1.7.2013</a:t>
            </a:r>
            <a:endParaRPr/>
          </a:p>
        </p:txBody>
      </p:sp>
      <p:sp>
        <p:nvSpPr>
          <p:cNvPr id="543" name="Google Shape;543;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Agora, eu gostaria que você se voltasse para a pessoa ao seu lado e compartilhasse os seus pensamentos e ideias. Ou peça ajuda a essa pessoa para fazer um brainstorming se você não tiver certeza!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(Dê alguns minutos para que as pessoas possam discutir)</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45" name="Google Shape;545;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6" name="Google Shape;546;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pt-BR"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Alguém gostaria de compartilhar o que está planejando fazer ou algo que a sua colega sugeriu?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pt-BR" sz="1800" i="1"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(dê alguns minutos para que as pessoas possam compartilhar e elogiar as suas ideias)</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57" name="Google Shape;55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pt-BR" sz="1800" kern="100" dirty="0">
                <a:effectLst/>
                <a:latin typeface="Aptos" panose="020B0004020202020204" pitchFamily="34" charset="0"/>
                <a:ea typeface="Batang" panose="02030600000101010101" pitchFamily="18" charset="-127"/>
                <a:cs typeface="Times New Roman" panose="02020603050405020304" pitchFamily="18" charset="0"/>
              </a:rPr>
              <a:t>Obrigada a todas por compartilharem e participarem hoje! </a:t>
            </a:r>
            <a:r>
              <a:rPr lang="pt-BR" sz="1800" kern="100">
                <a:effectLst/>
                <a:latin typeface="Aptos" panose="020B0004020202020204" pitchFamily="34" charset="0"/>
                <a:ea typeface="Batang" panose="02030600000101010101" pitchFamily="18" charset="-127"/>
                <a:cs typeface="Times New Roman" panose="02020603050405020304" pitchFamily="18" charset="0"/>
              </a:rPr>
              <a:t>Espero que vocês se sintam inspiradas a trazer algumas ideias práticas para o seu clube. </a:t>
            </a:r>
            <a:endParaRPr lang="en-US" sz="1800" kern="10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82" name="Google Shape;58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3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6"/>
          <p:cNvSpPr>
            <a:spLocks noGrp="1"/>
          </p:cNvSpPr>
          <p:nvPr>
            <p:ph type="pic" idx="2"/>
          </p:nvPr>
        </p:nvSpPr>
        <p:spPr>
          <a:xfrm>
            <a:off x="1792288" y="612775"/>
            <a:ext cx="5486400" cy="4114800"/>
          </a:xfrm>
          <a:prstGeom prst="rect">
            <a:avLst/>
          </a:prstGeom>
          <a:noFill/>
          <a:ln>
            <a:noFill/>
          </a:ln>
        </p:spPr>
      </p:sp>
      <p:sp>
        <p:nvSpPr>
          <p:cNvPr id="68" name="Google Shape;68;p3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8.pn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2.jp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6.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9.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37.jp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0.png"/><Relationship Id="rId7" Type="http://schemas.openxmlformats.org/officeDocument/2006/relationships/image" Target="../media/image37.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8.pn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16.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4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Shape 88"/>
        <p:cNvGrpSpPr/>
        <p:nvPr/>
      </p:nvGrpSpPr>
      <p:grpSpPr>
        <a:xfrm>
          <a:off x="0" y="0"/>
          <a:ext cx="0" cy="0"/>
          <a:chOff x="0" y="0"/>
          <a:chExt cx="0" cy="0"/>
        </a:xfrm>
      </p:grpSpPr>
      <p:grpSp>
        <p:nvGrpSpPr>
          <p:cNvPr id="89" name="Google Shape;89;p1"/>
          <p:cNvGrpSpPr/>
          <p:nvPr/>
        </p:nvGrpSpPr>
        <p:grpSpPr>
          <a:xfrm>
            <a:off x="0" y="-197512"/>
            <a:ext cx="18288000" cy="3626512"/>
            <a:chOff x="0" y="-47625"/>
            <a:chExt cx="4816593" cy="955131"/>
          </a:xfrm>
        </p:grpSpPr>
        <p:sp>
          <p:nvSpPr>
            <p:cNvPr id="90" name="Google Shape;90;p1"/>
            <p:cNvSpPr/>
            <p:nvPr/>
          </p:nvSpPr>
          <p:spPr>
            <a:xfrm>
              <a:off x="0" y="0"/>
              <a:ext cx="4816592" cy="907506"/>
            </a:xfrm>
            <a:custGeom>
              <a:avLst/>
              <a:gdLst/>
              <a:ahLst/>
              <a:cxnLst/>
              <a:rect l="l" t="t" r="r" b="b"/>
              <a:pathLst>
                <a:path w="4816592" h="907506" extrusionOk="0">
                  <a:moveTo>
                    <a:pt x="0" y="0"/>
                  </a:moveTo>
                  <a:lnTo>
                    <a:pt x="4816592" y="0"/>
                  </a:lnTo>
                  <a:lnTo>
                    <a:pt x="4816592" y="907506"/>
                  </a:lnTo>
                  <a:lnTo>
                    <a:pt x="0" y="907506"/>
                  </a:ln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91" name="Google Shape;91;p1"/>
            <p:cNvSpPr txBox="1"/>
            <p:nvPr/>
          </p:nvSpPr>
          <p:spPr>
            <a:xfrm>
              <a:off x="0" y="-47625"/>
              <a:ext cx="4816593" cy="955131"/>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grpSp>
        <p:nvGrpSpPr>
          <p:cNvPr id="92" name="Google Shape;92;p1"/>
          <p:cNvGrpSpPr/>
          <p:nvPr/>
        </p:nvGrpSpPr>
        <p:grpSpPr>
          <a:xfrm>
            <a:off x="-705190" y="1228251"/>
            <a:ext cx="13301422" cy="9640571"/>
            <a:chOff x="0" y="-47625"/>
            <a:chExt cx="3503255" cy="2539081"/>
          </a:xfrm>
        </p:grpSpPr>
        <p:sp>
          <p:nvSpPr>
            <p:cNvPr id="93" name="Google Shape;93;p1"/>
            <p:cNvSpPr/>
            <p:nvPr/>
          </p:nvSpPr>
          <p:spPr>
            <a:xfrm>
              <a:off x="0" y="0"/>
              <a:ext cx="3503255" cy="2491456"/>
            </a:xfrm>
            <a:custGeom>
              <a:avLst/>
              <a:gdLst/>
              <a:ahLst/>
              <a:cxnLst/>
              <a:rect l="l" t="t" r="r" b="b"/>
              <a:pathLst>
                <a:path w="3503255" h="2491456" extrusionOk="0">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94" name="Google Shape;94;p1"/>
            <p:cNvSpPr txBox="1"/>
            <p:nvPr/>
          </p:nvSpPr>
          <p:spPr>
            <a:xfrm>
              <a:off x="0" y="-47625"/>
              <a:ext cx="3503255" cy="2539081"/>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sp>
        <p:nvSpPr>
          <p:cNvPr id="95" name="Google Shape;95;p1"/>
          <p:cNvSpPr/>
          <p:nvPr/>
        </p:nvSpPr>
        <p:spPr>
          <a:xfrm>
            <a:off x="1219200" y="8160712"/>
            <a:ext cx="1059983" cy="468320"/>
          </a:xfrm>
          <a:custGeom>
            <a:avLst/>
            <a:gdLst/>
            <a:ahLst/>
            <a:cxnLst/>
            <a:rect l="l" t="t" r="r" b="b"/>
            <a:pathLst>
              <a:path w="1059983" h="468320" extrusionOk="0">
                <a:moveTo>
                  <a:pt x="0" y="0"/>
                </a:moveTo>
                <a:lnTo>
                  <a:pt x="1059983" y="0"/>
                </a:lnTo>
                <a:lnTo>
                  <a:pt x="1059983" y="468319"/>
                </a:lnTo>
                <a:lnTo>
                  <a:pt x="0" y="46831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96" name="Google Shape;96;p1"/>
          <p:cNvSpPr/>
          <p:nvPr/>
        </p:nvSpPr>
        <p:spPr>
          <a:xfrm>
            <a:off x="15054791" y="404740"/>
            <a:ext cx="2204509" cy="1761937"/>
          </a:xfrm>
          <a:custGeom>
            <a:avLst/>
            <a:gdLst/>
            <a:ahLst/>
            <a:cxnLst/>
            <a:rect l="l" t="t" r="r" b="b"/>
            <a:pathLst>
              <a:path w="2204509" h="1761937" extrusionOk="0">
                <a:moveTo>
                  <a:pt x="0" y="0"/>
                </a:moveTo>
                <a:lnTo>
                  <a:pt x="2204509" y="0"/>
                </a:lnTo>
                <a:lnTo>
                  <a:pt x="2204509" y="1761937"/>
                </a:lnTo>
                <a:lnTo>
                  <a:pt x="0" y="176193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97" name="Google Shape;97;p1"/>
          <p:cNvSpPr txBox="1"/>
          <p:nvPr/>
        </p:nvSpPr>
        <p:spPr>
          <a:xfrm>
            <a:off x="1111926" y="2339125"/>
            <a:ext cx="10939500" cy="5148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pt-BR" sz="11149" b="1" i="0" u="none">
                <a:solidFill>
                  <a:srgbClr val="253572"/>
                </a:solidFill>
                <a:latin typeface="Effra" panose="02000506080000020004" pitchFamily="2" charset="0"/>
                <a:sym typeface="Arial"/>
              </a:rPr>
              <a:t>Alcançando o </a:t>
            </a:r>
            <a:r>
              <a:rPr lang="pt-BR" sz="11149" b="1" i="0" u="none">
                <a:solidFill>
                  <a:srgbClr val="F69170"/>
                </a:solidFill>
                <a:latin typeface="Effra" panose="02000506080000020004" pitchFamily="2" charset="0"/>
                <a:sym typeface="Arial"/>
              </a:rPr>
              <a:t>Grande Objetivo </a:t>
            </a:r>
            <a:r>
              <a:rPr lang="pt-BR" sz="11149" b="1" i="0" u="none">
                <a:solidFill>
                  <a:srgbClr val="253572"/>
                </a:solidFill>
                <a:latin typeface="Effra" panose="02000506080000020004" pitchFamily="2" charset="0"/>
                <a:sym typeface="Arial"/>
              </a:rPr>
              <a:t>Juntas</a:t>
            </a:r>
            <a:endParaRPr b="1" dirty="0">
              <a:latin typeface="Effra" panose="02000506080000020004" pitchFamily="2" charset="0"/>
            </a:endParaRPr>
          </a:p>
        </p:txBody>
      </p:sp>
      <p:sp>
        <p:nvSpPr>
          <p:cNvPr id="98" name="Google Shape;98;p1"/>
          <p:cNvSpPr txBox="1"/>
          <p:nvPr/>
        </p:nvSpPr>
        <p:spPr>
          <a:xfrm>
            <a:off x="2723771" y="8007641"/>
            <a:ext cx="7998404" cy="759760"/>
          </a:xfrm>
          <a:prstGeom prst="rect">
            <a:avLst/>
          </a:prstGeom>
          <a:noFill/>
          <a:ln>
            <a:noFill/>
          </a:ln>
        </p:spPr>
        <p:txBody>
          <a:bodyPr spcFirstLastPara="1" wrap="square" lIns="0" tIns="0" rIns="0" bIns="0" anchor="t" anchorCtr="0">
            <a:spAutoFit/>
          </a:bodyPr>
          <a:lstStyle/>
          <a:p>
            <a:pPr marL="0" marR="0" lvl="0" indent="0" algn="l" rtl="0">
              <a:lnSpc>
                <a:spcPct val="120004"/>
              </a:lnSpc>
              <a:spcBef>
                <a:spcPts val="0"/>
              </a:spcBef>
              <a:spcAft>
                <a:spcPts val="0"/>
              </a:spcAft>
              <a:buNone/>
            </a:pPr>
            <a:r>
              <a:rPr lang="pt-BR" sz="4114" i="0" u="none" dirty="0">
                <a:solidFill>
                  <a:srgbClr val="253572"/>
                </a:solidFill>
                <a:latin typeface="Effra" panose="02000506080000020004" pitchFamily="2" charset="0"/>
                <a:sym typeface="Arial"/>
              </a:rPr>
              <a:t>PRÁTICAS RECOMENDADAS</a:t>
            </a:r>
            <a:endParaRPr dirty="0">
              <a:latin typeface="Effra" panose="02000506080000020004" pitchFamily="2" charset="0"/>
            </a:endParaRPr>
          </a:p>
        </p:txBody>
      </p:sp>
      <p:sp>
        <p:nvSpPr>
          <p:cNvPr id="99" name="Google Shape;99;p1"/>
          <p:cNvSpPr txBox="1"/>
          <p:nvPr/>
        </p:nvSpPr>
        <p:spPr>
          <a:xfrm>
            <a:off x="2723771" y="8835143"/>
            <a:ext cx="6899312" cy="33239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pt-BR" sz="1800" b="1" i="0" u="none">
                <a:solidFill>
                  <a:srgbClr val="E68574"/>
                </a:solidFill>
                <a:latin typeface="Effra" panose="02000506080000020004" pitchFamily="2" charset="0"/>
                <a:sym typeface="Arial"/>
              </a:rPr>
              <a:t>NOME DA APRESENTADORA, TÍTULO DA APRESENTADORA</a:t>
            </a:r>
            <a:endParaRPr b="1">
              <a:latin typeface="Effra" panose="02000506080000020004" pitchFamily="2"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104"/>
        <p:cNvGrpSpPr/>
        <p:nvPr/>
      </p:nvGrpSpPr>
      <p:grpSpPr>
        <a:xfrm>
          <a:off x="0" y="0"/>
          <a:ext cx="0" cy="0"/>
          <a:chOff x="0" y="0"/>
          <a:chExt cx="0" cy="0"/>
        </a:xfrm>
      </p:grpSpPr>
      <p:sp>
        <p:nvSpPr>
          <p:cNvPr id="105" name="Google Shape;105;p2" descr="Um grupo de mulheres em trajes de formatura com capelos levantando diplomas Descrição gerada automaticamente"/>
          <p:cNvSpPr/>
          <p:nvPr/>
        </p:nvSpPr>
        <p:spPr>
          <a:xfrm>
            <a:off x="5588000" y="-1552828"/>
            <a:ext cx="14057862" cy="8601459"/>
          </a:xfrm>
          <a:custGeom>
            <a:avLst/>
            <a:gdLst/>
            <a:ahLst/>
            <a:cxnLst/>
            <a:rect l="l" t="t" r="r" b="b"/>
            <a:pathLst>
              <a:path w="14057862" h="8601459" extrusionOk="0">
                <a:moveTo>
                  <a:pt x="0" y="0"/>
                </a:moveTo>
                <a:lnTo>
                  <a:pt x="14057862" y="0"/>
                </a:lnTo>
                <a:lnTo>
                  <a:pt x="14057862" y="8601459"/>
                </a:lnTo>
                <a:lnTo>
                  <a:pt x="0" y="8601459"/>
                </a:lnTo>
                <a:lnTo>
                  <a:pt x="0" y="0"/>
                </a:lnTo>
                <a:close/>
              </a:path>
            </a:pathLst>
          </a:custGeom>
          <a:blipFill rotWithShape="1">
            <a:blip r:embed="rId3">
              <a:alphaModFix amt="85000"/>
            </a:blip>
            <a:stretch>
              <a:fillRect l="-9574" t="-15534" r="-20512" b="-40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nvGrpSpPr>
          <p:cNvPr id="106" name="Google Shape;106;p2"/>
          <p:cNvGrpSpPr/>
          <p:nvPr/>
        </p:nvGrpSpPr>
        <p:grpSpPr>
          <a:xfrm>
            <a:off x="-734110" y="3657059"/>
            <a:ext cx="8835050" cy="7211764"/>
            <a:chOff x="0" y="-47625"/>
            <a:chExt cx="2326927" cy="1899395"/>
          </a:xfrm>
        </p:grpSpPr>
        <p:sp>
          <p:nvSpPr>
            <p:cNvPr id="107" name="Google Shape;107;p2"/>
            <p:cNvSpPr/>
            <p:nvPr/>
          </p:nvSpPr>
          <p:spPr>
            <a:xfrm>
              <a:off x="0" y="0"/>
              <a:ext cx="2326927" cy="1851770"/>
            </a:xfrm>
            <a:custGeom>
              <a:avLst/>
              <a:gdLst/>
              <a:ahLst/>
              <a:cxnLst/>
              <a:rect l="l" t="t" r="r" b="b"/>
              <a:pathLst>
                <a:path w="2326927" h="1851770" extrusionOk="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08" name="Google Shape;108;p2"/>
            <p:cNvSpPr txBox="1"/>
            <p:nvPr/>
          </p:nvSpPr>
          <p:spPr>
            <a:xfrm>
              <a:off x="0" y="-47625"/>
              <a:ext cx="2326927" cy="1899395"/>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sp>
        <p:nvSpPr>
          <p:cNvPr id="109" name="Google Shape;109;p2"/>
          <p:cNvSpPr txBox="1"/>
          <p:nvPr/>
        </p:nvSpPr>
        <p:spPr>
          <a:xfrm>
            <a:off x="1028700" y="5347323"/>
            <a:ext cx="5892627" cy="304698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5400" b="1" i="0" u="none" dirty="0">
                <a:solidFill>
                  <a:srgbClr val="253572"/>
                </a:solidFill>
                <a:latin typeface="Effra" panose="02000506080000020004" pitchFamily="2" charset="0"/>
                <a:sym typeface="Arial"/>
              </a:rPr>
              <a:t>Qual é o </a:t>
            </a:r>
            <a:endParaRPr b="1" dirty="0">
              <a:latin typeface="Effra" panose="02000506080000020004" pitchFamily="2" charset="0"/>
            </a:endParaRPr>
          </a:p>
          <a:p>
            <a:pPr marL="0" marR="0" lvl="0" indent="0" algn="l" rtl="0">
              <a:spcBef>
                <a:spcPts val="0"/>
              </a:spcBef>
              <a:spcAft>
                <a:spcPts val="0"/>
              </a:spcAft>
              <a:buNone/>
            </a:pPr>
            <a:r>
              <a:rPr lang="pt-BR" sz="7200" b="1" i="0" u="none" dirty="0">
                <a:solidFill>
                  <a:srgbClr val="F69170"/>
                </a:solidFill>
                <a:latin typeface="Effra" panose="02000506080000020004" pitchFamily="2" charset="0"/>
                <a:sym typeface="Arial"/>
              </a:rPr>
              <a:t>GRANDE OBJETIVO?</a:t>
            </a:r>
            <a:endParaRPr b="1" dirty="0">
              <a:latin typeface="Effra" panose="02000506080000020004" pitchFamily="2" charset="0"/>
            </a:endParaRPr>
          </a:p>
        </p:txBody>
      </p:sp>
      <p:sp>
        <p:nvSpPr>
          <p:cNvPr id="110" name="Google Shape;110;p2"/>
          <p:cNvSpPr txBox="1"/>
          <p:nvPr/>
        </p:nvSpPr>
        <p:spPr>
          <a:xfrm>
            <a:off x="1028700" y="9258300"/>
            <a:ext cx="6899312" cy="258532"/>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pt-BR" sz="1400" b="1" i="0" u="none">
                <a:solidFill>
                  <a:srgbClr val="E68574"/>
                </a:solidFill>
                <a:latin typeface="Effra" panose="02000506080000020004" pitchFamily="2" charset="0"/>
                <a:sym typeface="Arial"/>
              </a:rPr>
              <a:t>CONFERÊNCIA REGIONAL DA SIA 2025</a:t>
            </a:r>
            <a:endParaRPr b="1">
              <a:latin typeface="Effra" panose="02000506080000020004" pitchFamily="2" charset="0"/>
            </a:endParaRPr>
          </a:p>
        </p:txBody>
      </p:sp>
      <p:sp>
        <p:nvSpPr>
          <p:cNvPr id="111" name="Google Shape;111;p2"/>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12" name="Google Shape;112;p2"/>
          <p:cNvSpPr/>
          <p:nvPr/>
        </p:nvSpPr>
        <p:spPr>
          <a:xfrm>
            <a:off x="15738227" y="542156"/>
            <a:ext cx="596649" cy="973088"/>
          </a:xfrm>
          <a:custGeom>
            <a:avLst/>
            <a:gdLst/>
            <a:ahLst/>
            <a:cxnLst/>
            <a:rect l="l" t="t" r="r" b="b"/>
            <a:pathLst>
              <a:path w="596649" h="973088" extrusionOk="0">
                <a:moveTo>
                  <a:pt x="0" y="0"/>
                </a:moveTo>
                <a:lnTo>
                  <a:pt x="596648" y="0"/>
                </a:lnTo>
                <a:lnTo>
                  <a:pt x="596648" y="973088"/>
                </a:lnTo>
                <a:lnTo>
                  <a:pt x="0" y="97308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117"/>
        <p:cNvGrpSpPr/>
        <p:nvPr/>
      </p:nvGrpSpPr>
      <p:grpSpPr>
        <a:xfrm>
          <a:off x="0" y="0"/>
          <a:ext cx="0" cy="0"/>
          <a:chOff x="0" y="0"/>
          <a:chExt cx="0" cy="0"/>
        </a:xfrm>
      </p:grpSpPr>
      <p:sp>
        <p:nvSpPr>
          <p:cNvPr id="118" name="Google Shape;118;p3" descr="Um grupo de mulheres em trajes de formatura com capelos levantando diplomas Descrição gerada automaticamente"/>
          <p:cNvSpPr/>
          <p:nvPr/>
        </p:nvSpPr>
        <p:spPr>
          <a:xfrm>
            <a:off x="5588000" y="-1552828"/>
            <a:ext cx="14057862" cy="8601459"/>
          </a:xfrm>
          <a:custGeom>
            <a:avLst/>
            <a:gdLst/>
            <a:ahLst/>
            <a:cxnLst/>
            <a:rect l="l" t="t" r="r" b="b"/>
            <a:pathLst>
              <a:path w="14057862" h="8601459" extrusionOk="0">
                <a:moveTo>
                  <a:pt x="0" y="0"/>
                </a:moveTo>
                <a:lnTo>
                  <a:pt x="14057862" y="0"/>
                </a:lnTo>
                <a:lnTo>
                  <a:pt x="14057862" y="8601459"/>
                </a:lnTo>
                <a:lnTo>
                  <a:pt x="0" y="8601459"/>
                </a:lnTo>
                <a:lnTo>
                  <a:pt x="0" y="0"/>
                </a:lnTo>
                <a:close/>
              </a:path>
            </a:pathLst>
          </a:custGeom>
          <a:blipFill rotWithShape="1">
            <a:blip r:embed="rId3">
              <a:alphaModFix amt="19550"/>
            </a:blip>
            <a:stretch>
              <a:fillRect l="-9574" t="-15534" r="-20512" b="-40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nvGrpSpPr>
          <p:cNvPr id="119" name="Google Shape;119;p3"/>
          <p:cNvGrpSpPr/>
          <p:nvPr/>
        </p:nvGrpSpPr>
        <p:grpSpPr>
          <a:xfrm>
            <a:off x="-734110" y="3657059"/>
            <a:ext cx="8835050" cy="7211764"/>
            <a:chOff x="0" y="-47625"/>
            <a:chExt cx="2326927" cy="1899395"/>
          </a:xfrm>
        </p:grpSpPr>
        <p:sp>
          <p:nvSpPr>
            <p:cNvPr id="120" name="Google Shape;120;p3"/>
            <p:cNvSpPr/>
            <p:nvPr/>
          </p:nvSpPr>
          <p:spPr>
            <a:xfrm>
              <a:off x="0" y="0"/>
              <a:ext cx="2326927" cy="1851770"/>
            </a:xfrm>
            <a:custGeom>
              <a:avLst/>
              <a:gdLst/>
              <a:ahLst/>
              <a:cxnLst/>
              <a:rect l="l" t="t" r="r" b="b"/>
              <a:pathLst>
                <a:path w="2326927" h="1851770" extrusionOk="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21" name="Google Shape;121;p3"/>
            <p:cNvSpPr txBox="1"/>
            <p:nvPr/>
          </p:nvSpPr>
          <p:spPr>
            <a:xfrm>
              <a:off x="0" y="-47625"/>
              <a:ext cx="2326927" cy="1899395"/>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sp>
        <p:nvSpPr>
          <p:cNvPr id="122" name="Google Shape;122;p3"/>
          <p:cNvSpPr txBox="1"/>
          <p:nvPr/>
        </p:nvSpPr>
        <p:spPr>
          <a:xfrm>
            <a:off x="1028700" y="9258300"/>
            <a:ext cx="6899312"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400" b="1" i="0" u="none">
                <a:solidFill>
                  <a:srgbClr val="E68574"/>
                </a:solidFill>
                <a:latin typeface="Effra" panose="02000506080000020004" pitchFamily="2" charset="0"/>
                <a:sym typeface="Arial"/>
              </a:rPr>
              <a:t>CONFERÊNCIA REGIONAL DA SIA 2025</a:t>
            </a:r>
            <a:endParaRPr b="1">
              <a:latin typeface="Effra" panose="02000506080000020004" pitchFamily="2" charset="0"/>
            </a:endParaRPr>
          </a:p>
        </p:txBody>
      </p:sp>
      <p:sp>
        <p:nvSpPr>
          <p:cNvPr id="123" name="Google Shape;123;p3"/>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24" name="Google Shape;124;p3"/>
          <p:cNvSpPr/>
          <p:nvPr/>
        </p:nvSpPr>
        <p:spPr>
          <a:xfrm>
            <a:off x="15738227" y="542156"/>
            <a:ext cx="596649" cy="973088"/>
          </a:xfrm>
          <a:custGeom>
            <a:avLst/>
            <a:gdLst/>
            <a:ahLst/>
            <a:cxnLst/>
            <a:rect l="l" t="t" r="r" b="b"/>
            <a:pathLst>
              <a:path w="596649" h="973088" extrusionOk="0">
                <a:moveTo>
                  <a:pt x="0" y="0"/>
                </a:moveTo>
                <a:lnTo>
                  <a:pt x="596648" y="0"/>
                </a:lnTo>
                <a:lnTo>
                  <a:pt x="596648" y="973088"/>
                </a:lnTo>
                <a:lnTo>
                  <a:pt x="0" y="97308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25" name="Google Shape;125;p3"/>
          <p:cNvSpPr txBox="1"/>
          <p:nvPr/>
        </p:nvSpPr>
        <p:spPr>
          <a:xfrm>
            <a:off x="9144000" y="3225306"/>
            <a:ext cx="8356866" cy="5539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3600" b="1" i="0" u="none">
                <a:solidFill>
                  <a:srgbClr val="F5EFEB"/>
                </a:solidFill>
                <a:latin typeface="Effra" panose="02000506080000020004" pitchFamily="2" charset="0"/>
                <a:sym typeface="Arial"/>
              </a:rPr>
              <a:t>Fim do ano do clube 2023/2024: </a:t>
            </a:r>
            <a:endParaRPr sz="1200" b="1">
              <a:latin typeface="Effra" panose="02000506080000020004" pitchFamily="2" charset="0"/>
            </a:endParaRPr>
          </a:p>
        </p:txBody>
      </p:sp>
      <p:sp>
        <p:nvSpPr>
          <p:cNvPr id="126" name="Google Shape;126;p3"/>
          <p:cNvSpPr txBox="1"/>
          <p:nvPr/>
        </p:nvSpPr>
        <p:spPr>
          <a:xfrm>
            <a:off x="9532400" y="4375000"/>
            <a:ext cx="8356800" cy="2308324"/>
          </a:xfrm>
          <a:prstGeom prst="rect">
            <a:avLst/>
          </a:prstGeom>
          <a:noFill/>
          <a:ln>
            <a:noFill/>
          </a:ln>
        </p:spPr>
        <p:txBody>
          <a:bodyPr spcFirstLastPara="1" wrap="square" lIns="0" tIns="0" rIns="0" bIns="0" anchor="t" anchorCtr="0">
            <a:spAutoFit/>
          </a:bodyPr>
          <a:lstStyle/>
          <a:p>
            <a:pPr marL="2506663" marR="0" lvl="0" indent="-2506663" algn="l" rtl="0">
              <a:spcBef>
                <a:spcPts val="0"/>
              </a:spcBef>
              <a:spcAft>
                <a:spcPts val="0"/>
              </a:spcAft>
              <a:buNone/>
            </a:pPr>
            <a:r>
              <a:rPr lang="pt-BR" sz="5400" b="1" i="0" u="none" dirty="0">
                <a:solidFill>
                  <a:srgbClr val="F69170"/>
                </a:solidFill>
                <a:latin typeface="Effra" panose="02000506080000020004" pitchFamily="2" charset="0"/>
                <a:sym typeface="Arial"/>
              </a:rPr>
              <a:t>18.6% </a:t>
            </a:r>
            <a:r>
              <a:rPr lang="pt-BR" sz="4000" b="1" i="0" u="none" dirty="0">
                <a:solidFill>
                  <a:schemeClr val="lt1"/>
                </a:solidFill>
                <a:latin typeface="Effra" panose="02000506080000020004" pitchFamily="2" charset="0"/>
                <a:sym typeface="Arial"/>
              </a:rPr>
              <a:t>do objetivo alcançado!</a:t>
            </a:r>
            <a:endParaRPr sz="1200" b="1" dirty="0">
              <a:latin typeface="Effra" panose="02000506080000020004" pitchFamily="2" charset="0"/>
            </a:endParaRPr>
          </a:p>
          <a:p>
            <a:pPr marL="2506663" marR="0" lvl="0" indent="-2506663" algn="l" rtl="0">
              <a:spcBef>
                <a:spcPts val="0"/>
              </a:spcBef>
              <a:spcAft>
                <a:spcPts val="0"/>
              </a:spcAft>
              <a:buNone/>
            </a:pPr>
            <a:r>
              <a:rPr lang="pt-BR" sz="5400" b="1" i="0" u="none" dirty="0">
                <a:solidFill>
                  <a:srgbClr val="F69170"/>
                </a:solidFill>
                <a:latin typeface="Effra" panose="02000506080000020004" pitchFamily="2" charset="0"/>
                <a:sym typeface="Arial"/>
              </a:rPr>
              <a:t>93.085</a:t>
            </a:r>
            <a:r>
              <a:rPr lang="pt-BR" sz="4000" b="1" i="0" u="none" dirty="0">
                <a:solidFill>
                  <a:srgbClr val="F69170"/>
                </a:solidFill>
                <a:latin typeface="Effra" panose="02000506080000020004" pitchFamily="2" charset="0"/>
                <a:sym typeface="Arial"/>
              </a:rPr>
              <a:t> </a:t>
            </a:r>
            <a:r>
              <a:rPr lang="pt-BR" sz="4000" b="1" i="0" u="none" dirty="0">
                <a:solidFill>
                  <a:schemeClr val="lt1"/>
                </a:solidFill>
                <a:latin typeface="Effra" panose="02000506080000020004" pitchFamily="2" charset="0"/>
                <a:sym typeface="Arial"/>
              </a:rPr>
              <a:t>mulheres e meninas alcançadas</a:t>
            </a:r>
            <a:r>
              <a:rPr lang="pt-BR" sz="4000" b="1" dirty="0">
                <a:solidFill>
                  <a:schemeClr val="lt1"/>
                </a:solidFill>
                <a:latin typeface="Effra" panose="02000506080000020004" pitchFamily="2" charset="0"/>
              </a:rPr>
              <a:t> </a:t>
            </a:r>
            <a:r>
              <a:rPr lang="pt-BR" sz="4000" b="1" i="0" u="none" dirty="0">
                <a:solidFill>
                  <a:schemeClr val="lt1"/>
                </a:solidFill>
                <a:latin typeface="Effra" panose="02000506080000020004" pitchFamily="2" charset="0"/>
                <a:sym typeface="Arial"/>
              </a:rPr>
              <a:t>(desde 2021)</a:t>
            </a:r>
            <a:endParaRPr sz="1200" b="1" dirty="0">
              <a:latin typeface="Effra" panose="02000506080000020004" pitchFamily="2" charset="0"/>
            </a:endParaRPr>
          </a:p>
        </p:txBody>
      </p:sp>
      <p:sp>
        <p:nvSpPr>
          <p:cNvPr id="127" name="Google Shape;127;p3"/>
          <p:cNvSpPr txBox="1"/>
          <p:nvPr/>
        </p:nvSpPr>
        <p:spPr>
          <a:xfrm>
            <a:off x="9532398" y="8747125"/>
            <a:ext cx="8835050" cy="83099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5400" b="1" i="0" u="none" dirty="0">
                <a:solidFill>
                  <a:srgbClr val="F69170"/>
                </a:solidFill>
                <a:latin typeface="Effra" panose="02000506080000020004" pitchFamily="2" charset="0"/>
                <a:sym typeface="Arial"/>
              </a:rPr>
              <a:t>406.915</a:t>
            </a:r>
            <a:r>
              <a:rPr lang="pt-BR" sz="2400" b="1" i="0" u="none" dirty="0">
                <a:solidFill>
                  <a:schemeClr val="lt1"/>
                </a:solidFill>
                <a:latin typeface="Effra" panose="02000506080000020004" pitchFamily="2" charset="0"/>
                <a:sym typeface="Arial"/>
              </a:rPr>
              <a:t> </a:t>
            </a:r>
            <a:r>
              <a:rPr lang="pt-BR" sz="4000" b="1" i="0" u="none" dirty="0">
                <a:solidFill>
                  <a:schemeClr val="lt1"/>
                </a:solidFill>
                <a:latin typeface="Effra" panose="02000506080000020004" pitchFamily="2" charset="0"/>
                <a:sym typeface="Arial"/>
              </a:rPr>
              <a:t>mais mulheres e meninas</a:t>
            </a:r>
            <a:endParaRPr sz="1200" b="1" dirty="0">
              <a:latin typeface="Effra" panose="02000506080000020004" pitchFamily="2" charset="0"/>
            </a:endParaRPr>
          </a:p>
        </p:txBody>
      </p:sp>
      <p:cxnSp>
        <p:nvCxnSpPr>
          <p:cNvPr id="128" name="Google Shape;128;p3"/>
          <p:cNvCxnSpPr/>
          <p:nvPr/>
        </p:nvCxnSpPr>
        <p:spPr>
          <a:xfrm>
            <a:off x="9144000" y="4171155"/>
            <a:ext cx="6261154" cy="0"/>
          </a:xfrm>
          <a:prstGeom prst="straightConnector1">
            <a:avLst/>
          </a:prstGeom>
          <a:noFill/>
          <a:ln w="9525" cap="flat" cmpd="sng">
            <a:solidFill>
              <a:srgbClr val="4A7DBA"/>
            </a:solidFill>
            <a:prstDash val="solid"/>
            <a:round/>
            <a:headEnd type="none" w="sm" len="sm"/>
            <a:tailEnd type="none" w="sm" len="sm"/>
          </a:ln>
        </p:spPr>
      </p:cxnSp>
      <p:sp>
        <p:nvSpPr>
          <p:cNvPr id="129" name="Google Shape;129;p3"/>
          <p:cNvSpPr txBox="1"/>
          <p:nvPr/>
        </p:nvSpPr>
        <p:spPr>
          <a:xfrm>
            <a:off x="9144000" y="7673150"/>
            <a:ext cx="9144000" cy="5539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3600" b="1" i="0" u="none">
                <a:solidFill>
                  <a:srgbClr val="F5EFEB"/>
                </a:solidFill>
                <a:latin typeface="Effra" panose="02000506080000020004" pitchFamily="2" charset="0"/>
                <a:sym typeface="Arial"/>
              </a:rPr>
              <a:t>Para atingir o GRANDE OBJETIVO:</a:t>
            </a:r>
            <a:r>
              <a:rPr lang="pt-BR" sz="2400" b="1" i="0" u="none">
                <a:solidFill>
                  <a:schemeClr val="lt1"/>
                </a:solidFill>
                <a:latin typeface="Effra" panose="02000506080000020004" pitchFamily="2" charset="0"/>
                <a:sym typeface="Arial"/>
              </a:rPr>
              <a:t> </a:t>
            </a:r>
            <a:endParaRPr sz="1200" b="1">
              <a:latin typeface="Effra" panose="02000506080000020004" pitchFamily="2" charset="0"/>
            </a:endParaRPr>
          </a:p>
        </p:txBody>
      </p:sp>
      <p:cxnSp>
        <p:nvCxnSpPr>
          <p:cNvPr id="130" name="Google Shape;130;p3"/>
          <p:cNvCxnSpPr/>
          <p:nvPr/>
        </p:nvCxnSpPr>
        <p:spPr>
          <a:xfrm>
            <a:off x="9243344" y="8298728"/>
            <a:ext cx="6261154" cy="0"/>
          </a:xfrm>
          <a:prstGeom prst="straightConnector1">
            <a:avLst/>
          </a:prstGeom>
          <a:noFill/>
          <a:ln w="9525" cap="flat" cmpd="sng">
            <a:solidFill>
              <a:srgbClr val="4A7DBA"/>
            </a:solidFill>
            <a:prstDash val="solid"/>
            <a:round/>
            <a:headEnd type="none" w="sm" len="sm"/>
            <a:tailEnd type="none" w="sm" len="sm"/>
          </a:ln>
        </p:spPr>
      </p:cxnSp>
      <p:sp>
        <p:nvSpPr>
          <p:cNvPr id="131" name="Google Shape;131;p3"/>
          <p:cNvSpPr txBox="1"/>
          <p:nvPr/>
        </p:nvSpPr>
        <p:spPr>
          <a:xfrm>
            <a:off x="1028700" y="5252375"/>
            <a:ext cx="6395100" cy="295465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4800" b="1" i="0" u="none" dirty="0">
                <a:solidFill>
                  <a:srgbClr val="253572"/>
                </a:solidFill>
                <a:latin typeface="Effra" panose="02000506080000020004" pitchFamily="2" charset="0"/>
                <a:sym typeface="Arial"/>
              </a:rPr>
              <a:t>Progresso em direção ao</a:t>
            </a:r>
            <a:endParaRPr sz="1200" b="1" dirty="0">
              <a:latin typeface="Effra" panose="02000506080000020004" pitchFamily="2" charset="0"/>
            </a:endParaRPr>
          </a:p>
          <a:p>
            <a:pPr marL="0" marR="0" lvl="0" indent="0" algn="l" rtl="0">
              <a:spcBef>
                <a:spcPts val="0"/>
              </a:spcBef>
              <a:spcAft>
                <a:spcPts val="0"/>
              </a:spcAft>
              <a:buNone/>
            </a:pPr>
            <a:r>
              <a:rPr lang="pt-BR" sz="7200" b="1" i="0" u="none" dirty="0">
                <a:solidFill>
                  <a:srgbClr val="F69170"/>
                </a:solidFill>
                <a:latin typeface="Effra" panose="02000506080000020004" pitchFamily="2" charset="0"/>
                <a:sym typeface="Arial"/>
              </a:rPr>
              <a:t>GRANDE OBJETIVO</a:t>
            </a:r>
            <a:endParaRPr b="1" dirty="0">
              <a:latin typeface="Effra" panose="02000506080000020004" pitchFamily="2"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136"/>
        <p:cNvGrpSpPr/>
        <p:nvPr/>
      </p:nvGrpSpPr>
      <p:grpSpPr>
        <a:xfrm>
          <a:off x="0" y="0"/>
          <a:ext cx="0" cy="0"/>
          <a:chOff x="0" y="0"/>
          <a:chExt cx="0" cy="0"/>
        </a:xfrm>
      </p:grpSpPr>
      <p:sp>
        <p:nvSpPr>
          <p:cNvPr id="137" name="Google Shape;137;p4"/>
          <p:cNvSpPr/>
          <p:nvPr/>
        </p:nvSpPr>
        <p:spPr>
          <a:xfrm>
            <a:off x="0" y="433660"/>
            <a:ext cx="18288000" cy="4819293"/>
          </a:xfrm>
          <a:custGeom>
            <a:avLst/>
            <a:gdLst/>
            <a:ahLst/>
            <a:cxnLst/>
            <a:rect l="l" t="t" r="r" b="b"/>
            <a:pathLst>
              <a:path w="18288000" h="4819293" extrusionOk="0">
                <a:moveTo>
                  <a:pt x="0" y="0"/>
                </a:moveTo>
                <a:lnTo>
                  <a:pt x="18288000" y="0"/>
                </a:lnTo>
                <a:lnTo>
                  <a:pt x="18288000" y="4819293"/>
                </a:lnTo>
                <a:lnTo>
                  <a:pt x="0" y="4819293"/>
                </a:lnTo>
                <a:lnTo>
                  <a:pt x="0" y="0"/>
                </a:lnTo>
                <a:close/>
              </a:path>
            </a:pathLst>
          </a:custGeom>
          <a:blipFill rotWithShape="1">
            <a:blip r:embed="rId3">
              <a:alphaModFix/>
            </a:blip>
            <a:stretch>
              <a:fillRect b="-89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138" name="Google Shape;138;p4"/>
          <p:cNvSpPr/>
          <p:nvPr/>
        </p:nvSpPr>
        <p:spPr>
          <a:xfrm>
            <a:off x="16455703" y="9799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39" name="Google Shape;139;p4"/>
          <p:cNvSpPr/>
          <p:nvPr/>
        </p:nvSpPr>
        <p:spPr>
          <a:xfrm>
            <a:off x="15738227" y="6564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140" name="Google Shape;140;p4"/>
          <p:cNvSpPr/>
          <p:nvPr/>
        </p:nvSpPr>
        <p:spPr>
          <a:xfrm>
            <a:off x="446208" y="5744285"/>
            <a:ext cx="17664219" cy="3334121"/>
          </a:xfrm>
          <a:custGeom>
            <a:avLst/>
            <a:gdLst/>
            <a:ahLst/>
            <a:cxnLst/>
            <a:rect l="l" t="t" r="r" b="b"/>
            <a:pathLst>
              <a:path w="17664219" h="3334121" extrusionOk="0">
                <a:moveTo>
                  <a:pt x="0" y="0"/>
                </a:moveTo>
                <a:lnTo>
                  <a:pt x="17664219" y="0"/>
                </a:lnTo>
                <a:lnTo>
                  <a:pt x="17664219" y="3334121"/>
                </a:lnTo>
                <a:lnTo>
                  <a:pt x="0" y="333412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141" name="Google Shape;141;p4"/>
          <p:cNvSpPr/>
          <p:nvPr/>
        </p:nvSpPr>
        <p:spPr>
          <a:xfrm>
            <a:off x="612812"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142" name="Google Shape;142;p4"/>
          <p:cNvSpPr/>
          <p:nvPr/>
        </p:nvSpPr>
        <p:spPr>
          <a:xfrm>
            <a:off x="6573766"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143" name="Google Shape;143;p4"/>
          <p:cNvSpPr/>
          <p:nvPr/>
        </p:nvSpPr>
        <p:spPr>
          <a:xfrm>
            <a:off x="12508123" y="4790365"/>
            <a:ext cx="4902543" cy="330278"/>
          </a:xfrm>
          <a:custGeom>
            <a:avLst/>
            <a:gdLst/>
            <a:ahLst/>
            <a:cxnLst/>
            <a:rect l="l" t="t" r="r" b="b"/>
            <a:pathLst>
              <a:path w="4902543" h="330278" extrusionOk="0">
                <a:moveTo>
                  <a:pt x="0" y="0"/>
                </a:moveTo>
                <a:lnTo>
                  <a:pt x="4902543" y="0"/>
                </a:lnTo>
                <a:lnTo>
                  <a:pt x="4902543" y="330278"/>
                </a:lnTo>
                <a:lnTo>
                  <a:pt x="0" y="330278"/>
                </a:lnTo>
                <a:lnTo>
                  <a:pt x="0" y="0"/>
                </a:lnTo>
                <a:close/>
              </a:path>
            </a:pathLst>
          </a:custGeom>
          <a:blipFill rotWithShape="1">
            <a:blip r:embed="rId7">
              <a:alphaModFix/>
            </a:blip>
            <a:stretch>
              <a:fillRect r="-2832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144" name="Google Shape;144;p4"/>
          <p:cNvSpPr/>
          <p:nvPr/>
        </p:nvSpPr>
        <p:spPr>
          <a:xfrm>
            <a:off x="16036551" y="3667511"/>
            <a:ext cx="2454867" cy="1475989"/>
          </a:xfrm>
          <a:custGeom>
            <a:avLst/>
            <a:gdLst/>
            <a:ahLst/>
            <a:cxnLst/>
            <a:rect l="l" t="t" r="r" b="b"/>
            <a:pathLst>
              <a:path w="2454867" h="1475989" extrusionOk="0">
                <a:moveTo>
                  <a:pt x="0" y="0"/>
                </a:moveTo>
                <a:lnTo>
                  <a:pt x="2454868" y="0"/>
                </a:lnTo>
                <a:lnTo>
                  <a:pt x="2454868" y="1475989"/>
                </a:lnTo>
                <a:lnTo>
                  <a:pt x="0" y="14759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145" name="Google Shape;145;p4"/>
          <p:cNvSpPr txBox="1"/>
          <p:nvPr/>
        </p:nvSpPr>
        <p:spPr>
          <a:xfrm>
            <a:off x="420705" y="5233903"/>
            <a:ext cx="821347"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2020</a:t>
            </a:r>
            <a:endParaRPr>
              <a:latin typeface="Effra" panose="02000506080000020004" pitchFamily="2" charset="0"/>
            </a:endParaRPr>
          </a:p>
        </p:txBody>
      </p:sp>
      <p:sp>
        <p:nvSpPr>
          <p:cNvPr id="146" name="Google Shape;146;p4"/>
          <p:cNvSpPr txBox="1"/>
          <p:nvPr/>
        </p:nvSpPr>
        <p:spPr>
          <a:xfrm>
            <a:off x="1977687" y="5233903"/>
            <a:ext cx="804037"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2021</a:t>
            </a:r>
            <a:endParaRPr>
              <a:latin typeface="Effra" panose="02000506080000020004" pitchFamily="2" charset="0"/>
            </a:endParaRPr>
          </a:p>
        </p:txBody>
      </p:sp>
      <p:sp>
        <p:nvSpPr>
          <p:cNvPr id="147" name="Google Shape;147;p4"/>
          <p:cNvSpPr txBox="1"/>
          <p:nvPr/>
        </p:nvSpPr>
        <p:spPr>
          <a:xfrm>
            <a:off x="3427733" y="5233903"/>
            <a:ext cx="756412"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2022</a:t>
            </a:r>
            <a:endParaRPr>
              <a:latin typeface="Effra" panose="02000506080000020004" pitchFamily="2" charset="0"/>
            </a:endParaRPr>
          </a:p>
        </p:txBody>
      </p:sp>
      <p:sp>
        <p:nvSpPr>
          <p:cNvPr id="148" name="Google Shape;148;p4"/>
          <p:cNvSpPr txBox="1"/>
          <p:nvPr/>
        </p:nvSpPr>
        <p:spPr>
          <a:xfrm>
            <a:off x="5001328" y="5233903"/>
            <a:ext cx="756412"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2023</a:t>
            </a:r>
            <a:endParaRPr>
              <a:latin typeface="Effra" panose="02000506080000020004" pitchFamily="2" charset="0"/>
            </a:endParaRPr>
          </a:p>
        </p:txBody>
      </p:sp>
      <p:sp>
        <p:nvSpPr>
          <p:cNvPr id="149" name="Google Shape;149;p4"/>
          <p:cNvSpPr txBox="1"/>
          <p:nvPr/>
        </p:nvSpPr>
        <p:spPr>
          <a:xfrm>
            <a:off x="6363682" y="5251366"/>
            <a:ext cx="825957"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2024</a:t>
            </a:r>
            <a:endParaRPr>
              <a:latin typeface="Effra" panose="02000506080000020004" pitchFamily="2" charset="0"/>
            </a:endParaRPr>
          </a:p>
        </p:txBody>
      </p:sp>
      <p:sp>
        <p:nvSpPr>
          <p:cNvPr id="150" name="Google Shape;150;p4"/>
          <p:cNvSpPr txBox="1"/>
          <p:nvPr/>
        </p:nvSpPr>
        <p:spPr>
          <a:xfrm>
            <a:off x="1242052" y="1247775"/>
            <a:ext cx="14134389" cy="2031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6600" b="1" i="0" u="none" dirty="0">
                <a:solidFill>
                  <a:srgbClr val="F69170"/>
                </a:solidFill>
                <a:latin typeface="Effra" panose="02000506080000020004" pitchFamily="2" charset="0"/>
                <a:sym typeface="Arial"/>
              </a:rPr>
              <a:t>Qual porcentagem precisamos aumentar a cada ano?</a:t>
            </a:r>
            <a:endParaRPr b="1" dirty="0">
              <a:latin typeface="Effra" panose="02000506080000020004" pitchFamily="2" charset="0"/>
            </a:endParaRPr>
          </a:p>
        </p:txBody>
      </p:sp>
      <p:sp>
        <p:nvSpPr>
          <p:cNvPr id="151" name="Google Shape;151;p4"/>
          <p:cNvSpPr txBox="1"/>
          <p:nvPr/>
        </p:nvSpPr>
        <p:spPr>
          <a:xfrm>
            <a:off x="1267555" y="3524156"/>
            <a:ext cx="14470672" cy="5539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3600" b="1" i="1" u="none">
                <a:solidFill>
                  <a:srgbClr val="F5EFEB"/>
                </a:solidFill>
                <a:latin typeface="Effra" panose="02000506080000020004" pitchFamily="2" charset="0"/>
                <a:sym typeface="Arial"/>
              </a:rPr>
              <a:t>Prêmios Viva Seu Sonho </a:t>
            </a:r>
            <a:r>
              <a:rPr lang="pt-BR" sz="3600" b="1" i="0" u="none">
                <a:solidFill>
                  <a:srgbClr val="F5EFEB"/>
                </a:solidFill>
                <a:latin typeface="Effra" panose="02000506080000020004" pitchFamily="2" charset="0"/>
                <a:sym typeface="Arial"/>
              </a:rPr>
              <a:t>e Metas Aceleradoras do Grande Objetivo</a:t>
            </a:r>
            <a:endParaRPr sz="1100" b="1">
              <a:latin typeface="Effra" panose="02000506080000020004" pitchFamily="2" charset="0"/>
            </a:endParaRPr>
          </a:p>
        </p:txBody>
      </p:sp>
      <p:sp>
        <p:nvSpPr>
          <p:cNvPr id="152" name="Google Shape;152;p4"/>
          <p:cNvSpPr txBox="1"/>
          <p:nvPr/>
        </p:nvSpPr>
        <p:spPr>
          <a:xfrm>
            <a:off x="1028700" y="9239250"/>
            <a:ext cx="6899312" cy="2153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399" b="0" i="0" u="none">
                <a:solidFill>
                  <a:srgbClr val="E68574"/>
                </a:solidFill>
                <a:latin typeface="Effra" panose="02000506080000020004" pitchFamily="2" charset="0"/>
                <a:ea typeface="Arimo"/>
                <a:cs typeface="Arimo"/>
                <a:sym typeface="Arimo"/>
              </a:rPr>
              <a:t>CONFERÊNCIA REGIONAL DA SIA 2025</a:t>
            </a:r>
            <a:endParaRPr>
              <a:latin typeface="Effra" panose="02000506080000020004" pitchFamily="2" charset="0"/>
            </a:endParaRPr>
          </a:p>
        </p:txBody>
      </p:sp>
      <p:sp>
        <p:nvSpPr>
          <p:cNvPr id="153" name="Google Shape;153;p4"/>
          <p:cNvSpPr txBox="1"/>
          <p:nvPr/>
        </p:nvSpPr>
        <p:spPr>
          <a:xfrm>
            <a:off x="8015444" y="5233903"/>
            <a:ext cx="756412"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2025</a:t>
            </a:r>
            <a:endParaRPr>
              <a:latin typeface="Effra" panose="02000506080000020004" pitchFamily="2" charset="0"/>
            </a:endParaRPr>
          </a:p>
        </p:txBody>
      </p:sp>
      <p:sp>
        <p:nvSpPr>
          <p:cNvPr id="154" name="Google Shape;154;p4"/>
          <p:cNvSpPr txBox="1"/>
          <p:nvPr/>
        </p:nvSpPr>
        <p:spPr>
          <a:xfrm>
            <a:off x="9419556" y="5233903"/>
            <a:ext cx="898018"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2026</a:t>
            </a:r>
            <a:endParaRPr>
              <a:latin typeface="Effra" panose="02000506080000020004" pitchFamily="2" charset="0"/>
            </a:endParaRPr>
          </a:p>
        </p:txBody>
      </p:sp>
      <p:sp>
        <p:nvSpPr>
          <p:cNvPr id="155" name="Google Shape;155;p4"/>
          <p:cNvSpPr txBox="1"/>
          <p:nvPr/>
        </p:nvSpPr>
        <p:spPr>
          <a:xfrm>
            <a:off x="11003374" y="5233903"/>
            <a:ext cx="756412"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2027</a:t>
            </a:r>
            <a:endParaRPr>
              <a:latin typeface="Effra" panose="02000506080000020004" pitchFamily="2" charset="0"/>
            </a:endParaRPr>
          </a:p>
        </p:txBody>
      </p:sp>
      <p:sp>
        <p:nvSpPr>
          <p:cNvPr id="156" name="Google Shape;156;p4"/>
          <p:cNvSpPr txBox="1"/>
          <p:nvPr/>
        </p:nvSpPr>
        <p:spPr>
          <a:xfrm>
            <a:off x="12224499" y="5233903"/>
            <a:ext cx="874053"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2028</a:t>
            </a:r>
            <a:endParaRPr>
              <a:latin typeface="Effra" panose="02000506080000020004" pitchFamily="2" charset="0"/>
            </a:endParaRPr>
          </a:p>
        </p:txBody>
      </p:sp>
      <p:sp>
        <p:nvSpPr>
          <p:cNvPr id="157" name="Google Shape;157;p4"/>
          <p:cNvSpPr txBox="1"/>
          <p:nvPr/>
        </p:nvSpPr>
        <p:spPr>
          <a:xfrm>
            <a:off x="13866320" y="5233903"/>
            <a:ext cx="824321"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2029</a:t>
            </a:r>
            <a:endParaRPr>
              <a:latin typeface="Effra" panose="02000506080000020004" pitchFamily="2" charset="0"/>
            </a:endParaRPr>
          </a:p>
        </p:txBody>
      </p:sp>
      <p:sp>
        <p:nvSpPr>
          <p:cNvPr id="158" name="Google Shape;158;p4"/>
          <p:cNvSpPr txBox="1"/>
          <p:nvPr/>
        </p:nvSpPr>
        <p:spPr>
          <a:xfrm>
            <a:off x="15376441" y="5233903"/>
            <a:ext cx="741776"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2030</a:t>
            </a:r>
            <a:endParaRPr>
              <a:latin typeface="Effra" panose="02000506080000020004" pitchFamily="2" charset="0"/>
            </a:endParaRPr>
          </a:p>
        </p:txBody>
      </p:sp>
      <p:sp>
        <p:nvSpPr>
          <p:cNvPr id="159" name="Google Shape;159;p4"/>
          <p:cNvSpPr txBox="1"/>
          <p:nvPr/>
        </p:nvSpPr>
        <p:spPr>
          <a:xfrm>
            <a:off x="16893097" y="5233903"/>
            <a:ext cx="741776" cy="33842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99" b="0" i="0" u="none">
                <a:solidFill>
                  <a:srgbClr val="293374"/>
                </a:solidFill>
                <a:latin typeface="Effra" panose="02000506080000020004" pitchFamily="2" charset="0"/>
                <a:sym typeface="Arial"/>
              </a:rPr>
              <a:t>2031</a:t>
            </a:r>
            <a:endParaRPr>
              <a:latin typeface="Effra" panose="02000506080000020004" pitchFamily="2" charset="0"/>
            </a:endParaRPr>
          </a:p>
        </p:txBody>
      </p:sp>
      <p:sp>
        <p:nvSpPr>
          <p:cNvPr id="160" name="Google Shape;160;p4"/>
          <p:cNvSpPr txBox="1"/>
          <p:nvPr/>
        </p:nvSpPr>
        <p:spPr>
          <a:xfrm>
            <a:off x="-233380" y="2633568"/>
            <a:ext cx="18724798" cy="7845582"/>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165"/>
        <p:cNvGrpSpPr/>
        <p:nvPr/>
      </p:nvGrpSpPr>
      <p:grpSpPr>
        <a:xfrm>
          <a:off x="0" y="0"/>
          <a:ext cx="0" cy="0"/>
          <a:chOff x="0" y="0"/>
          <a:chExt cx="0" cy="0"/>
        </a:xfrm>
      </p:grpSpPr>
      <p:sp>
        <p:nvSpPr>
          <p:cNvPr id="166" name="Google Shape;166;p5"/>
          <p:cNvSpPr/>
          <p:nvPr/>
        </p:nvSpPr>
        <p:spPr>
          <a:xfrm>
            <a:off x="0" y="6340507"/>
            <a:ext cx="18288000" cy="3946493"/>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67" name="Google Shape;167;p5"/>
          <p:cNvSpPr/>
          <p:nvPr/>
        </p:nvSpPr>
        <p:spPr>
          <a:xfrm>
            <a:off x="2488532" y="4914063"/>
            <a:ext cx="5073206" cy="2334358"/>
          </a:xfrm>
          <a:custGeom>
            <a:avLst/>
            <a:gdLst/>
            <a:ahLst/>
            <a:cxnLst/>
            <a:rect l="l" t="t" r="r" b="b"/>
            <a:pathLst>
              <a:path w="6764274" h="3112476" extrusionOk="0">
                <a:moveTo>
                  <a:pt x="154559" y="0"/>
                </a:moveTo>
                <a:lnTo>
                  <a:pt x="6609715" y="0"/>
                </a:lnTo>
                <a:cubicBezTo>
                  <a:pt x="6695059" y="0"/>
                  <a:pt x="6764274" y="90372"/>
                  <a:pt x="6764274" y="202082"/>
                </a:cubicBezTo>
                <a:lnTo>
                  <a:pt x="6764274" y="2910427"/>
                </a:lnTo>
                <a:cubicBezTo>
                  <a:pt x="6764274" y="3021823"/>
                  <a:pt x="6695059" y="3112476"/>
                  <a:pt x="6609715" y="3112476"/>
                </a:cubicBezTo>
                <a:lnTo>
                  <a:pt x="154559" y="3112476"/>
                </a:lnTo>
                <a:cubicBezTo>
                  <a:pt x="69215" y="3112476"/>
                  <a:pt x="0" y="3022137"/>
                  <a:pt x="0" y="2910427"/>
                </a:cubicBezTo>
                <a:lnTo>
                  <a:pt x="0" y="202082"/>
                </a:lnTo>
                <a:cubicBezTo>
                  <a:pt x="0" y="90372"/>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68" name="Google Shape;168;p5"/>
          <p:cNvSpPr/>
          <p:nvPr/>
        </p:nvSpPr>
        <p:spPr>
          <a:xfrm>
            <a:off x="10348159" y="4914063"/>
            <a:ext cx="5073205" cy="2334357"/>
          </a:xfrm>
          <a:custGeom>
            <a:avLst/>
            <a:gdLst/>
            <a:ahLst/>
            <a:cxnLst/>
            <a:rect l="l" t="t" r="r" b="b"/>
            <a:pathLst>
              <a:path w="6764274" h="3112475" extrusionOk="0">
                <a:moveTo>
                  <a:pt x="154559" y="0"/>
                </a:moveTo>
                <a:lnTo>
                  <a:pt x="6609715" y="0"/>
                </a:lnTo>
                <a:cubicBezTo>
                  <a:pt x="6695059" y="0"/>
                  <a:pt x="6764274" y="90372"/>
                  <a:pt x="6764274" y="202082"/>
                </a:cubicBezTo>
                <a:lnTo>
                  <a:pt x="6764274" y="2910424"/>
                </a:lnTo>
                <a:cubicBezTo>
                  <a:pt x="6764274" y="3021820"/>
                  <a:pt x="6695059" y="3112475"/>
                  <a:pt x="6609715" y="3112475"/>
                </a:cubicBezTo>
                <a:lnTo>
                  <a:pt x="154559" y="3112475"/>
                </a:lnTo>
                <a:cubicBezTo>
                  <a:pt x="69215" y="3112475"/>
                  <a:pt x="0" y="3022134"/>
                  <a:pt x="0" y="2910424"/>
                </a:cubicBezTo>
                <a:lnTo>
                  <a:pt x="0" y="202082"/>
                </a:lnTo>
                <a:cubicBezTo>
                  <a:pt x="0" y="90372"/>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69" name="Google Shape;169;p5"/>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70" name="Google Shape;170;p5"/>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71" name="Google Shape;171;p5"/>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72" name="Google Shape;172;p5"/>
          <p:cNvSpPr/>
          <p:nvPr/>
        </p:nvSpPr>
        <p:spPr>
          <a:xfrm>
            <a:off x="2866635" y="5228743"/>
            <a:ext cx="1807809" cy="1771653"/>
          </a:xfrm>
          <a:custGeom>
            <a:avLst/>
            <a:gdLst/>
            <a:ahLst/>
            <a:cxnLst/>
            <a:rect l="l" t="t" r="r" b="b"/>
            <a:pathLst>
              <a:path w="1807809" h="1771653" extrusionOk="0">
                <a:moveTo>
                  <a:pt x="0" y="0"/>
                </a:moveTo>
                <a:lnTo>
                  <a:pt x="1807809" y="0"/>
                </a:lnTo>
                <a:lnTo>
                  <a:pt x="1807809" y="1771653"/>
                </a:lnTo>
                <a:lnTo>
                  <a:pt x="0" y="177165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73" name="Google Shape;173;p5"/>
          <p:cNvSpPr txBox="1"/>
          <p:nvPr/>
        </p:nvSpPr>
        <p:spPr>
          <a:xfrm>
            <a:off x="2866635" y="3420556"/>
            <a:ext cx="4043276" cy="147732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1" i="1" u="none" dirty="0">
                <a:solidFill>
                  <a:srgbClr val="FFFFFF"/>
                </a:solidFill>
                <a:latin typeface="Effra" panose="02000506080000020004" pitchFamily="2" charset="0"/>
                <a:sym typeface="Arial"/>
              </a:rPr>
              <a:t>Prêmios Viva Seu Sonho</a:t>
            </a:r>
            <a:endParaRPr b="1" dirty="0">
              <a:latin typeface="Effra" panose="02000506080000020004" pitchFamily="2" charset="0"/>
            </a:endParaRPr>
          </a:p>
        </p:txBody>
      </p:sp>
      <p:sp>
        <p:nvSpPr>
          <p:cNvPr id="174" name="Google Shape;174;p5"/>
          <p:cNvSpPr txBox="1"/>
          <p:nvPr/>
        </p:nvSpPr>
        <p:spPr>
          <a:xfrm>
            <a:off x="9329437" y="3416985"/>
            <a:ext cx="7005436" cy="147732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1" i="0" u="none" dirty="0">
                <a:solidFill>
                  <a:srgbClr val="FFFFFF"/>
                </a:solidFill>
                <a:latin typeface="Effra" panose="02000506080000020004" pitchFamily="2" charset="0"/>
                <a:sym typeface="Arial"/>
              </a:rPr>
              <a:t>Projetos Aceleradores </a:t>
            </a:r>
            <a:endParaRPr b="1" dirty="0">
              <a:latin typeface="Effra" panose="02000506080000020004" pitchFamily="2" charset="0"/>
            </a:endParaRPr>
          </a:p>
          <a:p>
            <a:pPr marL="0" marR="0" lvl="0" indent="0" algn="ctr" rtl="0">
              <a:spcBef>
                <a:spcPts val="0"/>
              </a:spcBef>
              <a:spcAft>
                <a:spcPts val="0"/>
              </a:spcAft>
              <a:buNone/>
            </a:pPr>
            <a:r>
              <a:rPr lang="pt-BR" sz="4800" b="1" i="0" u="none" dirty="0">
                <a:solidFill>
                  <a:srgbClr val="FFFFFF"/>
                </a:solidFill>
                <a:latin typeface="Effra" panose="02000506080000020004" pitchFamily="2" charset="0"/>
                <a:sym typeface="Arial"/>
              </a:rPr>
              <a:t>do Grande Objetivo</a:t>
            </a:r>
            <a:endParaRPr b="1" dirty="0">
              <a:latin typeface="Effra" panose="02000506080000020004" pitchFamily="2" charset="0"/>
            </a:endParaRPr>
          </a:p>
        </p:txBody>
      </p:sp>
      <p:sp>
        <p:nvSpPr>
          <p:cNvPr id="175" name="Google Shape;175;p5"/>
          <p:cNvSpPr txBox="1"/>
          <p:nvPr/>
        </p:nvSpPr>
        <p:spPr>
          <a:xfrm>
            <a:off x="2100987" y="504620"/>
            <a:ext cx="12753756" cy="23698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6600" b="1" i="0" u="none">
                <a:solidFill>
                  <a:srgbClr val="F5EFEB"/>
                </a:solidFill>
                <a:latin typeface="Effra" panose="02000506080000020004" pitchFamily="2" charset="0"/>
                <a:sym typeface="Arial"/>
              </a:rPr>
              <a:t>Aumentos anuais para atingir o </a:t>
            </a:r>
            <a:endParaRPr b="1">
              <a:latin typeface="Effra" panose="02000506080000020004" pitchFamily="2" charset="0"/>
            </a:endParaRPr>
          </a:p>
          <a:p>
            <a:pPr marL="0" marR="0" lvl="0" indent="0" algn="ctr" rtl="0">
              <a:spcBef>
                <a:spcPts val="0"/>
              </a:spcBef>
              <a:spcAft>
                <a:spcPts val="0"/>
              </a:spcAft>
              <a:buNone/>
            </a:pPr>
            <a:r>
              <a:rPr lang="pt-BR" sz="8800" b="1" i="0" u="none">
                <a:solidFill>
                  <a:srgbClr val="F69170"/>
                </a:solidFill>
                <a:latin typeface="Effra" panose="02000506080000020004" pitchFamily="2" charset="0"/>
                <a:sym typeface="Arial"/>
              </a:rPr>
              <a:t>GRANDE OBJETIVO</a:t>
            </a:r>
            <a:endParaRPr b="1">
              <a:latin typeface="Effra" panose="02000506080000020004" pitchFamily="2" charset="0"/>
            </a:endParaRPr>
          </a:p>
        </p:txBody>
      </p:sp>
      <p:sp>
        <p:nvSpPr>
          <p:cNvPr id="176" name="Google Shape;176;p5"/>
          <p:cNvSpPr txBox="1"/>
          <p:nvPr/>
        </p:nvSpPr>
        <p:spPr>
          <a:xfrm>
            <a:off x="1028700" y="9239250"/>
            <a:ext cx="6899312" cy="2153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399" b="1" i="0" u="none">
                <a:solidFill>
                  <a:srgbClr val="E68574"/>
                </a:solidFill>
                <a:latin typeface="Effra" panose="02000506080000020004" pitchFamily="2" charset="0"/>
                <a:ea typeface="Arimo"/>
                <a:cs typeface="Arimo"/>
                <a:sym typeface="Arimo"/>
              </a:rPr>
              <a:t>CONFERÊNCIA REGIONAL DA SIA 2025</a:t>
            </a:r>
            <a:endParaRPr b="1">
              <a:latin typeface="Effra" panose="02000506080000020004" pitchFamily="2" charset="0"/>
            </a:endParaRPr>
          </a:p>
        </p:txBody>
      </p:sp>
      <p:sp>
        <p:nvSpPr>
          <p:cNvPr id="177" name="Google Shape;177;p5"/>
          <p:cNvSpPr/>
          <p:nvPr/>
        </p:nvSpPr>
        <p:spPr>
          <a:xfrm>
            <a:off x="10746915" y="5156955"/>
            <a:ext cx="1807809" cy="1771653"/>
          </a:xfrm>
          <a:custGeom>
            <a:avLst/>
            <a:gdLst/>
            <a:ahLst/>
            <a:cxnLst/>
            <a:rect l="l" t="t" r="r" b="b"/>
            <a:pathLst>
              <a:path w="1807809" h="1771653" extrusionOk="0">
                <a:moveTo>
                  <a:pt x="0" y="0"/>
                </a:moveTo>
                <a:lnTo>
                  <a:pt x="1807809" y="0"/>
                </a:lnTo>
                <a:lnTo>
                  <a:pt x="1807809" y="1771653"/>
                </a:lnTo>
                <a:lnTo>
                  <a:pt x="0" y="177165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178" name="Google Shape;178;p5"/>
          <p:cNvSpPr txBox="1"/>
          <p:nvPr/>
        </p:nvSpPr>
        <p:spPr>
          <a:xfrm>
            <a:off x="12554723" y="5228743"/>
            <a:ext cx="2866641" cy="144642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9399" b="1" i="0" u="none">
                <a:solidFill>
                  <a:srgbClr val="FFFFFF"/>
                </a:solidFill>
                <a:latin typeface="Effra" panose="02000506080000020004" pitchFamily="2" charset="0"/>
                <a:sym typeface="Arial"/>
              </a:rPr>
              <a:t>10%</a:t>
            </a:r>
            <a:endParaRPr b="1">
              <a:latin typeface="Effra" panose="02000506080000020004" pitchFamily="2" charset="0"/>
            </a:endParaRPr>
          </a:p>
        </p:txBody>
      </p:sp>
      <p:sp>
        <p:nvSpPr>
          <p:cNvPr id="179" name="Google Shape;179;p5"/>
          <p:cNvSpPr txBox="1"/>
          <p:nvPr/>
        </p:nvSpPr>
        <p:spPr>
          <a:xfrm>
            <a:off x="1572403" y="7562286"/>
            <a:ext cx="6905462" cy="73866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1" i="0" u="none">
                <a:solidFill>
                  <a:srgbClr val="293374"/>
                </a:solidFill>
                <a:latin typeface="Effra" panose="02000506080000020004" pitchFamily="2" charset="0"/>
                <a:sym typeface="Arial"/>
              </a:rPr>
              <a:t>30.000</a:t>
            </a:r>
            <a:r>
              <a:rPr lang="pt-BR" sz="4200" b="1" i="0" u="none">
                <a:solidFill>
                  <a:srgbClr val="293374"/>
                </a:solidFill>
                <a:latin typeface="Effra" panose="02000506080000020004" pitchFamily="2" charset="0"/>
                <a:sym typeface="Arial"/>
              </a:rPr>
              <a:t> </a:t>
            </a:r>
            <a:r>
              <a:rPr lang="pt-BR" sz="4800" b="1" i="0" u="none">
                <a:solidFill>
                  <a:srgbClr val="293374"/>
                </a:solidFill>
                <a:latin typeface="Effra" panose="02000506080000020004" pitchFamily="2" charset="0"/>
                <a:sym typeface="Arial"/>
              </a:rPr>
              <a:t>beneficiadas</a:t>
            </a:r>
            <a:endParaRPr sz="4200" b="1">
              <a:solidFill>
                <a:srgbClr val="293374"/>
              </a:solidFill>
              <a:latin typeface="Effra" panose="02000506080000020004" pitchFamily="2" charset="0"/>
              <a:sym typeface="Arial"/>
            </a:endParaRPr>
          </a:p>
        </p:txBody>
      </p:sp>
      <p:sp>
        <p:nvSpPr>
          <p:cNvPr id="180" name="Google Shape;180;p5"/>
          <p:cNvSpPr txBox="1"/>
          <p:nvPr/>
        </p:nvSpPr>
        <p:spPr>
          <a:xfrm>
            <a:off x="9506857" y="7522453"/>
            <a:ext cx="6905462" cy="73866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1" i="0" u="none">
                <a:solidFill>
                  <a:srgbClr val="293374"/>
                </a:solidFill>
                <a:latin typeface="Effra" panose="02000506080000020004" pitchFamily="2" charset="0"/>
                <a:sym typeface="Arial"/>
              </a:rPr>
              <a:t>150.000</a:t>
            </a:r>
            <a:r>
              <a:rPr lang="pt-BR" sz="4200" b="1" i="0" u="none">
                <a:solidFill>
                  <a:srgbClr val="293374"/>
                </a:solidFill>
                <a:latin typeface="Effra" panose="02000506080000020004" pitchFamily="2" charset="0"/>
                <a:sym typeface="Arial"/>
              </a:rPr>
              <a:t> </a:t>
            </a:r>
            <a:r>
              <a:rPr lang="pt-BR" sz="4800" b="1" i="0" u="none">
                <a:solidFill>
                  <a:srgbClr val="293374"/>
                </a:solidFill>
                <a:latin typeface="Effra" panose="02000506080000020004" pitchFamily="2" charset="0"/>
                <a:sym typeface="Arial"/>
              </a:rPr>
              <a:t>participantes</a:t>
            </a:r>
            <a:endParaRPr sz="4200" b="1">
              <a:solidFill>
                <a:srgbClr val="293374"/>
              </a:solidFill>
              <a:latin typeface="Effra" panose="02000506080000020004" pitchFamily="2" charset="0"/>
              <a:sym typeface="Arial"/>
            </a:endParaRPr>
          </a:p>
        </p:txBody>
      </p:sp>
      <p:sp>
        <p:nvSpPr>
          <p:cNvPr id="181" name="Google Shape;181;p5"/>
          <p:cNvSpPr txBox="1"/>
          <p:nvPr/>
        </p:nvSpPr>
        <p:spPr>
          <a:xfrm>
            <a:off x="4634334" y="5300225"/>
            <a:ext cx="2866641" cy="144642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9399" b="1" i="0" u="none">
                <a:solidFill>
                  <a:srgbClr val="FFFFFF"/>
                </a:solidFill>
                <a:latin typeface="Effra" panose="02000506080000020004" pitchFamily="2" charset="0"/>
                <a:sym typeface="Arial"/>
              </a:rPr>
              <a:t>10%</a:t>
            </a:r>
            <a:endParaRPr b="1">
              <a:latin typeface="Effra" panose="02000506080000020004" pitchFamily="2" charset="0"/>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186"/>
        <p:cNvGrpSpPr/>
        <p:nvPr/>
      </p:nvGrpSpPr>
      <p:grpSpPr>
        <a:xfrm>
          <a:off x="0" y="0"/>
          <a:ext cx="0" cy="0"/>
          <a:chOff x="0" y="0"/>
          <a:chExt cx="0" cy="0"/>
        </a:xfrm>
      </p:grpSpPr>
      <p:sp>
        <p:nvSpPr>
          <p:cNvPr id="187" name="Google Shape;187;p6"/>
          <p:cNvSpPr/>
          <p:nvPr/>
        </p:nvSpPr>
        <p:spPr>
          <a:xfrm>
            <a:off x="0" y="433660"/>
            <a:ext cx="18288000" cy="4819293"/>
          </a:xfrm>
          <a:custGeom>
            <a:avLst/>
            <a:gdLst/>
            <a:ahLst/>
            <a:cxnLst/>
            <a:rect l="l" t="t" r="r" b="b"/>
            <a:pathLst>
              <a:path w="18288000" h="4819293" extrusionOk="0">
                <a:moveTo>
                  <a:pt x="0" y="0"/>
                </a:moveTo>
                <a:lnTo>
                  <a:pt x="18288000" y="0"/>
                </a:lnTo>
                <a:lnTo>
                  <a:pt x="18288000" y="4819293"/>
                </a:lnTo>
                <a:lnTo>
                  <a:pt x="0" y="4819293"/>
                </a:lnTo>
                <a:lnTo>
                  <a:pt x="0" y="0"/>
                </a:lnTo>
                <a:close/>
              </a:path>
            </a:pathLst>
          </a:custGeom>
          <a:blipFill rotWithShape="1">
            <a:blip r:embed="rId3">
              <a:alphaModFix/>
            </a:blip>
            <a:stretch>
              <a:fillRect b="-89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6"/>
          <p:cNvSpPr/>
          <p:nvPr/>
        </p:nvSpPr>
        <p:spPr>
          <a:xfrm>
            <a:off x="16455703" y="9799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6"/>
          <p:cNvSpPr/>
          <p:nvPr/>
        </p:nvSpPr>
        <p:spPr>
          <a:xfrm>
            <a:off x="15738227" y="6564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0" name="Google Shape;190;p6"/>
          <p:cNvSpPr/>
          <p:nvPr/>
        </p:nvSpPr>
        <p:spPr>
          <a:xfrm>
            <a:off x="612812"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6"/>
          <p:cNvSpPr/>
          <p:nvPr/>
        </p:nvSpPr>
        <p:spPr>
          <a:xfrm>
            <a:off x="6573766"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6"/>
          <p:cNvSpPr/>
          <p:nvPr/>
        </p:nvSpPr>
        <p:spPr>
          <a:xfrm>
            <a:off x="12508123" y="4790365"/>
            <a:ext cx="4902543" cy="330278"/>
          </a:xfrm>
          <a:custGeom>
            <a:avLst/>
            <a:gdLst/>
            <a:ahLst/>
            <a:cxnLst/>
            <a:rect l="l" t="t" r="r" b="b"/>
            <a:pathLst>
              <a:path w="4902543" h="330278" extrusionOk="0">
                <a:moveTo>
                  <a:pt x="0" y="0"/>
                </a:moveTo>
                <a:lnTo>
                  <a:pt x="4902543" y="0"/>
                </a:lnTo>
                <a:lnTo>
                  <a:pt x="4902543" y="330278"/>
                </a:lnTo>
                <a:lnTo>
                  <a:pt x="0" y="330278"/>
                </a:lnTo>
                <a:lnTo>
                  <a:pt x="0" y="0"/>
                </a:lnTo>
                <a:close/>
              </a:path>
            </a:pathLst>
          </a:custGeom>
          <a:blipFill rotWithShape="1">
            <a:blip r:embed="rId6">
              <a:alphaModFix/>
            </a:blip>
            <a:stretch>
              <a:fillRect r="-2832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6"/>
          <p:cNvSpPr/>
          <p:nvPr/>
        </p:nvSpPr>
        <p:spPr>
          <a:xfrm>
            <a:off x="16036551" y="3667511"/>
            <a:ext cx="2454867" cy="1475989"/>
          </a:xfrm>
          <a:custGeom>
            <a:avLst/>
            <a:gdLst/>
            <a:ahLst/>
            <a:cxnLst/>
            <a:rect l="l" t="t" r="r" b="b"/>
            <a:pathLst>
              <a:path w="2454867" h="1475989" extrusionOk="0">
                <a:moveTo>
                  <a:pt x="0" y="0"/>
                </a:moveTo>
                <a:lnTo>
                  <a:pt x="2454868" y="0"/>
                </a:lnTo>
                <a:lnTo>
                  <a:pt x="2454868" y="1475989"/>
                </a:lnTo>
                <a:lnTo>
                  <a:pt x="0" y="14759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6"/>
          <p:cNvSpPr/>
          <p:nvPr/>
        </p:nvSpPr>
        <p:spPr>
          <a:xfrm flipH="1">
            <a:off x="0" y="5270416"/>
            <a:ext cx="18288000" cy="5001328"/>
          </a:xfrm>
          <a:custGeom>
            <a:avLst/>
            <a:gdLst/>
            <a:ahLst/>
            <a:cxnLst/>
            <a:rect l="l" t="t" r="r" b="b"/>
            <a:pathLst>
              <a:path w="2972108" h="812800" extrusionOk="0">
                <a:moveTo>
                  <a:pt x="2972108" y="0"/>
                </a:moveTo>
                <a:lnTo>
                  <a:pt x="0" y="0"/>
                </a:lnTo>
                <a:lnTo>
                  <a:pt x="0" y="812800"/>
                </a:lnTo>
                <a:lnTo>
                  <a:pt x="2972108" y="812800"/>
                </a:lnTo>
                <a:close/>
              </a:path>
            </a:pathLst>
          </a:custGeom>
          <a:blipFill rotWithShape="1">
            <a:blip r:embed="rId8">
              <a:alphaModFix amt="47000"/>
            </a:blip>
            <a:stretch>
              <a:fillRect t="-80896" b="-627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6"/>
          <p:cNvSpPr txBox="1"/>
          <p:nvPr/>
        </p:nvSpPr>
        <p:spPr>
          <a:xfrm>
            <a:off x="5001328" y="5233903"/>
            <a:ext cx="756412"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2023</a:t>
            </a:r>
            <a:endParaRPr/>
          </a:p>
        </p:txBody>
      </p:sp>
      <p:sp>
        <p:nvSpPr>
          <p:cNvPr id="196" name="Google Shape;196;p6"/>
          <p:cNvSpPr txBox="1"/>
          <p:nvPr/>
        </p:nvSpPr>
        <p:spPr>
          <a:xfrm>
            <a:off x="6363682" y="5251366"/>
            <a:ext cx="825957"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2024</a:t>
            </a:r>
            <a:endParaRPr/>
          </a:p>
        </p:txBody>
      </p:sp>
      <p:sp>
        <p:nvSpPr>
          <p:cNvPr id="197" name="Google Shape;197;p6"/>
          <p:cNvSpPr txBox="1"/>
          <p:nvPr/>
        </p:nvSpPr>
        <p:spPr>
          <a:xfrm>
            <a:off x="1242053" y="1247775"/>
            <a:ext cx="13743190" cy="2214196"/>
          </a:xfrm>
          <a:prstGeom prst="rect">
            <a:avLst/>
          </a:prstGeom>
          <a:noFill/>
          <a:ln>
            <a:noFill/>
          </a:ln>
        </p:spPr>
        <p:txBody>
          <a:bodyPr spcFirstLastPara="1" wrap="square" lIns="0" tIns="0" rIns="0" bIns="0" anchor="t" anchorCtr="0">
            <a:spAutoFit/>
          </a:bodyPr>
          <a:lstStyle/>
          <a:p>
            <a:pPr marL="0" marR="0" lvl="0" indent="0" algn="l" rtl="0">
              <a:lnSpc>
                <a:spcPct val="109090"/>
              </a:lnSpc>
              <a:spcBef>
                <a:spcPts val="0"/>
              </a:spcBef>
              <a:spcAft>
                <a:spcPts val="0"/>
              </a:spcAft>
              <a:buNone/>
            </a:pPr>
            <a:r>
              <a:rPr lang="pt-BR" sz="6600" b="1" i="0" u="none" dirty="0">
                <a:solidFill>
                  <a:srgbClr val="F69170"/>
                </a:solidFill>
                <a:latin typeface="Effra" panose="02000506080000020004" pitchFamily="2" charset="0"/>
                <a:sym typeface="Arial"/>
              </a:rPr>
              <a:t>Qual porcentagem precisamos aumentar a cada ano?</a:t>
            </a:r>
            <a:endParaRPr b="1" dirty="0">
              <a:latin typeface="Effra" panose="02000506080000020004" pitchFamily="2" charset="0"/>
            </a:endParaRPr>
          </a:p>
        </p:txBody>
      </p:sp>
      <p:sp>
        <p:nvSpPr>
          <p:cNvPr id="198" name="Google Shape;198;p6"/>
          <p:cNvSpPr txBox="1"/>
          <p:nvPr/>
        </p:nvSpPr>
        <p:spPr>
          <a:xfrm>
            <a:off x="1267555" y="3524156"/>
            <a:ext cx="12699783" cy="629724"/>
          </a:xfrm>
          <a:prstGeom prst="rect">
            <a:avLst/>
          </a:prstGeom>
          <a:noFill/>
          <a:ln>
            <a:noFill/>
          </a:ln>
        </p:spPr>
        <p:txBody>
          <a:bodyPr spcFirstLastPara="1" wrap="square" lIns="0" tIns="0" rIns="0" bIns="0" anchor="t" anchorCtr="0">
            <a:spAutoFit/>
          </a:bodyPr>
          <a:lstStyle/>
          <a:p>
            <a:pPr marL="0" marR="0" lvl="0" indent="0" algn="l" rtl="0">
              <a:lnSpc>
                <a:spcPct val="92704"/>
              </a:lnSpc>
              <a:spcBef>
                <a:spcPts val="0"/>
              </a:spcBef>
              <a:spcAft>
                <a:spcPts val="0"/>
              </a:spcAft>
              <a:buNone/>
            </a:pPr>
            <a:r>
              <a:rPr lang="pt-BR" sz="4400" b="1" i="0" u="none">
                <a:solidFill>
                  <a:srgbClr val="F5EFEB"/>
                </a:solidFill>
                <a:latin typeface="Effra" panose="02000506080000020004" pitchFamily="2" charset="0"/>
                <a:sym typeface="Arial"/>
              </a:rPr>
              <a:t>Metas para o projeto </a:t>
            </a:r>
            <a:r>
              <a:rPr lang="pt-BR" sz="4400" b="1" i="1" u="none">
                <a:solidFill>
                  <a:srgbClr val="F5EFEB"/>
                </a:solidFill>
                <a:latin typeface="Effra" panose="02000506080000020004" pitchFamily="2" charset="0"/>
                <a:sym typeface="Arial"/>
              </a:rPr>
              <a:t>Sonhe, Realize</a:t>
            </a:r>
            <a:endParaRPr sz="4400" b="1">
              <a:solidFill>
                <a:srgbClr val="F5EFEB"/>
              </a:solidFill>
              <a:latin typeface="Effra" panose="02000506080000020004" pitchFamily="2" charset="0"/>
              <a:sym typeface="Arial"/>
            </a:endParaRPr>
          </a:p>
        </p:txBody>
      </p:sp>
      <p:sp>
        <p:nvSpPr>
          <p:cNvPr id="199" name="Google Shape;199;p6"/>
          <p:cNvSpPr txBox="1"/>
          <p:nvPr/>
        </p:nvSpPr>
        <p:spPr>
          <a:xfrm>
            <a:off x="8015444" y="5233903"/>
            <a:ext cx="756412"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2025</a:t>
            </a:r>
            <a:endParaRPr/>
          </a:p>
        </p:txBody>
      </p:sp>
      <p:sp>
        <p:nvSpPr>
          <p:cNvPr id="200" name="Google Shape;200;p6"/>
          <p:cNvSpPr txBox="1"/>
          <p:nvPr/>
        </p:nvSpPr>
        <p:spPr>
          <a:xfrm>
            <a:off x="9419556" y="5233903"/>
            <a:ext cx="898018"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2026</a:t>
            </a:r>
            <a:endParaRPr/>
          </a:p>
        </p:txBody>
      </p:sp>
      <p:sp>
        <p:nvSpPr>
          <p:cNvPr id="201" name="Google Shape;201;p6"/>
          <p:cNvSpPr txBox="1"/>
          <p:nvPr/>
        </p:nvSpPr>
        <p:spPr>
          <a:xfrm>
            <a:off x="11003374" y="5233903"/>
            <a:ext cx="756412"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2027</a:t>
            </a:r>
            <a:endParaRPr/>
          </a:p>
        </p:txBody>
      </p:sp>
      <p:sp>
        <p:nvSpPr>
          <p:cNvPr id="202" name="Google Shape;202;p6"/>
          <p:cNvSpPr txBox="1"/>
          <p:nvPr/>
        </p:nvSpPr>
        <p:spPr>
          <a:xfrm>
            <a:off x="12224499" y="5233903"/>
            <a:ext cx="874053"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dirty="0">
                <a:solidFill>
                  <a:srgbClr val="293374"/>
                </a:solidFill>
                <a:latin typeface="Arimo"/>
                <a:ea typeface="Arimo"/>
                <a:cs typeface="Arimo"/>
                <a:sym typeface="Arimo"/>
              </a:rPr>
              <a:t>2028</a:t>
            </a:r>
            <a:endParaRPr dirty="0"/>
          </a:p>
        </p:txBody>
      </p:sp>
      <p:sp>
        <p:nvSpPr>
          <p:cNvPr id="203" name="Google Shape;203;p6"/>
          <p:cNvSpPr txBox="1"/>
          <p:nvPr/>
        </p:nvSpPr>
        <p:spPr>
          <a:xfrm>
            <a:off x="13866320" y="5233903"/>
            <a:ext cx="824321"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2029</a:t>
            </a:r>
            <a:endParaRPr/>
          </a:p>
        </p:txBody>
      </p:sp>
      <p:sp>
        <p:nvSpPr>
          <p:cNvPr id="204" name="Google Shape;204;p6"/>
          <p:cNvSpPr txBox="1"/>
          <p:nvPr/>
        </p:nvSpPr>
        <p:spPr>
          <a:xfrm>
            <a:off x="15376441" y="5233903"/>
            <a:ext cx="741776"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2030</a:t>
            </a:r>
            <a:endParaRPr/>
          </a:p>
        </p:txBody>
      </p:sp>
      <p:sp>
        <p:nvSpPr>
          <p:cNvPr id="205" name="Google Shape;205;p6"/>
          <p:cNvSpPr txBox="1"/>
          <p:nvPr/>
        </p:nvSpPr>
        <p:spPr>
          <a:xfrm>
            <a:off x="16893097" y="5233903"/>
            <a:ext cx="741776"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2031</a:t>
            </a:r>
            <a:endParaRPr/>
          </a:p>
        </p:txBody>
      </p:sp>
      <p:sp>
        <p:nvSpPr>
          <p:cNvPr id="206" name="Google Shape;206;p6"/>
          <p:cNvSpPr txBox="1"/>
          <p:nvPr/>
        </p:nvSpPr>
        <p:spPr>
          <a:xfrm>
            <a:off x="420705" y="5233903"/>
            <a:ext cx="821347"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2020</a:t>
            </a:r>
            <a:endParaRPr/>
          </a:p>
        </p:txBody>
      </p:sp>
      <p:sp>
        <p:nvSpPr>
          <p:cNvPr id="207" name="Google Shape;207;p6"/>
          <p:cNvSpPr txBox="1"/>
          <p:nvPr/>
        </p:nvSpPr>
        <p:spPr>
          <a:xfrm>
            <a:off x="1977687" y="5233903"/>
            <a:ext cx="804037"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2021</a:t>
            </a:r>
            <a:endParaRPr/>
          </a:p>
        </p:txBody>
      </p:sp>
      <p:sp>
        <p:nvSpPr>
          <p:cNvPr id="208" name="Google Shape;208;p6"/>
          <p:cNvSpPr txBox="1"/>
          <p:nvPr/>
        </p:nvSpPr>
        <p:spPr>
          <a:xfrm>
            <a:off x="3427733" y="5233903"/>
            <a:ext cx="756412" cy="352400"/>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pt-BR" sz="2199" b="0" i="0" u="none">
                <a:solidFill>
                  <a:srgbClr val="293374"/>
                </a:solidFill>
                <a:latin typeface="Arimo"/>
                <a:ea typeface="Arimo"/>
                <a:cs typeface="Arimo"/>
                <a:sym typeface="Arimo"/>
              </a:rPr>
              <a:t>2022</a:t>
            </a:r>
            <a:endParaRPr/>
          </a:p>
        </p:txBody>
      </p:sp>
      <p:sp>
        <p:nvSpPr>
          <p:cNvPr id="209" name="Google Shape;209;p6"/>
          <p:cNvSpPr txBox="1"/>
          <p:nvPr/>
        </p:nvSpPr>
        <p:spPr>
          <a:xfrm>
            <a:off x="1028700" y="9239250"/>
            <a:ext cx="6899312" cy="228600"/>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0" i="0" u="none" dirty="0">
                <a:solidFill>
                  <a:srgbClr val="253572"/>
                </a:solidFill>
                <a:latin typeface="Arimo"/>
                <a:ea typeface="Arimo"/>
                <a:cs typeface="Arimo"/>
                <a:sym typeface="Arimo"/>
              </a:rPr>
              <a:t>CONFERÊNCIA REGIONAL DA SIA 2025</a:t>
            </a:r>
            <a:endParaRPr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214"/>
        <p:cNvGrpSpPr/>
        <p:nvPr/>
      </p:nvGrpSpPr>
      <p:grpSpPr>
        <a:xfrm>
          <a:off x="0" y="0"/>
          <a:ext cx="0" cy="0"/>
          <a:chOff x="0" y="0"/>
          <a:chExt cx="0" cy="0"/>
        </a:xfrm>
      </p:grpSpPr>
      <p:sp>
        <p:nvSpPr>
          <p:cNvPr id="215" name="Google Shape;215;p7"/>
          <p:cNvSpPr/>
          <p:nvPr/>
        </p:nvSpPr>
        <p:spPr>
          <a:xfrm>
            <a:off x="0" y="5494667"/>
            <a:ext cx="18489478" cy="4792334"/>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216" name="Google Shape;216;p7"/>
          <p:cNvSpPr/>
          <p:nvPr/>
        </p:nvSpPr>
        <p:spPr>
          <a:xfrm>
            <a:off x="1346682" y="5032573"/>
            <a:ext cx="5073205" cy="2353768"/>
          </a:xfrm>
          <a:custGeom>
            <a:avLst/>
            <a:gdLst/>
            <a:ahLst/>
            <a:cxnLst/>
            <a:rect l="l" t="t" r="r" b="b"/>
            <a:pathLst>
              <a:path w="6764274" h="2730852" extrusionOk="0">
                <a:moveTo>
                  <a:pt x="154559" y="0"/>
                </a:moveTo>
                <a:lnTo>
                  <a:pt x="6609715" y="0"/>
                </a:lnTo>
                <a:cubicBezTo>
                  <a:pt x="6695059" y="0"/>
                  <a:pt x="6764274" y="79292"/>
                  <a:pt x="6764274" y="177305"/>
                </a:cubicBezTo>
                <a:lnTo>
                  <a:pt x="6764274" y="2553573"/>
                </a:lnTo>
                <a:cubicBezTo>
                  <a:pt x="6764274" y="2651311"/>
                  <a:pt x="6695059" y="2730852"/>
                  <a:pt x="6609715" y="2730852"/>
                </a:cubicBezTo>
                <a:lnTo>
                  <a:pt x="154559" y="2730852"/>
                </a:lnTo>
                <a:cubicBezTo>
                  <a:pt x="69215" y="2730852"/>
                  <a:pt x="0" y="2651586"/>
                  <a:pt x="0" y="2553573"/>
                </a:cubicBezTo>
                <a:lnTo>
                  <a:pt x="0" y="177305"/>
                </a:lnTo>
                <a:cubicBezTo>
                  <a:pt x="0" y="79292"/>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217" name="Google Shape;217;p7"/>
          <p:cNvSpPr/>
          <p:nvPr/>
        </p:nvSpPr>
        <p:spPr>
          <a:xfrm>
            <a:off x="11679831" y="5032573"/>
            <a:ext cx="4957154" cy="2353768"/>
          </a:xfrm>
          <a:custGeom>
            <a:avLst/>
            <a:gdLst/>
            <a:ahLst/>
            <a:cxnLst/>
            <a:rect l="l" t="t" r="r" b="b"/>
            <a:pathLst>
              <a:path w="6764274" h="2730850" extrusionOk="0">
                <a:moveTo>
                  <a:pt x="154559" y="0"/>
                </a:moveTo>
                <a:lnTo>
                  <a:pt x="6609715" y="0"/>
                </a:lnTo>
                <a:cubicBezTo>
                  <a:pt x="6695059" y="0"/>
                  <a:pt x="6764274" y="79291"/>
                  <a:pt x="6764274" y="177305"/>
                </a:cubicBezTo>
                <a:lnTo>
                  <a:pt x="6764274" y="2553570"/>
                </a:lnTo>
                <a:cubicBezTo>
                  <a:pt x="6764274" y="2651308"/>
                  <a:pt x="6695059" y="2730850"/>
                  <a:pt x="6609715" y="2730850"/>
                </a:cubicBezTo>
                <a:lnTo>
                  <a:pt x="154559" y="2730850"/>
                </a:lnTo>
                <a:cubicBezTo>
                  <a:pt x="69215" y="2730850"/>
                  <a:pt x="0" y="2651583"/>
                  <a:pt x="0" y="2553570"/>
                </a:cubicBezTo>
                <a:lnTo>
                  <a:pt x="0" y="177305"/>
                </a:lnTo>
                <a:cubicBezTo>
                  <a:pt x="0" y="79291"/>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218" name="Google Shape;218;p7"/>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219" name="Google Shape;219;p7"/>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220" name="Google Shape;220;p7"/>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221" name="Google Shape;221;p7"/>
          <p:cNvSpPr/>
          <p:nvPr/>
        </p:nvSpPr>
        <p:spPr>
          <a:xfrm>
            <a:off x="1651015" y="5466872"/>
            <a:ext cx="1664989" cy="1631689"/>
          </a:xfrm>
          <a:custGeom>
            <a:avLst/>
            <a:gdLst/>
            <a:ahLst/>
            <a:cxnLst/>
            <a:rect l="l" t="t" r="r" b="b"/>
            <a:pathLst>
              <a:path w="1664989" h="1631689" extrusionOk="0">
                <a:moveTo>
                  <a:pt x="0" y="0"/>
                </a:moveTo>
                <a:lnTo>
                  <a:pt x="1664989" y="0"/>
                </a:lnTo>
                <a:lnTo>
                  <a:pt x="1664989" y="1631689"/>
                </a:lnTo>
                <a:lnTo>
                  <a:pt x="0" y="16316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222" name="Google Shape;222;p7"/>
          <p:cNvSpPr txBox="1"/>
          <p:nvPr/>
        </p:nvSpPr>
        <p:spPr>
          <a:xfrm>
            <a:off x="2338574" y="458683"/>
            <a:ext cx="12753756" cy="23698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6600" b="1" i="0" u="none" dirty="0">
                <a:solidFill>
                  <a:srgbClr val="F5EFEB"/>
                </a:solidFill>
                <a:latin typeface="Effra" panose="02000506080000020004" pitchFamily="2" charset="0"/>
                <a:sym typeface="Arial"/>
              </a:rPr>
              <a:t>Aumentos anuais para atingir o </a:t>
            </a:r>
            <a:endParaRPr b="1" dirty="0">
              <a:latin typeface="Effra" panose="02000506080000020004" pitchFamily="2" charset="0"/>
            </a:endParaRPr>
          </a:p>
          <a:p>
            <a:pPr marL="0" marR="0" lvl="0" indent="0" algn="ctr" rtl="0">
              <a:spcBef>
                <a:spcPts val="0"/>
              </a:spcBef>
              <a:spcAft>
                <a:spcPts val="0"/>
              </a:spcAft>
              <a:buNone/>
            </a:pPr>
            <a:r>
              <a:rPr lang="pt-BR" sz="8800" b="1" i="0" u="none" dirty="0">
                <a:solidFill>
                  <a:srgbClr val="F69170"/>
                </a:solidFill>
                <a:latin typeface="Effra" panose="02000506080000020004" pitchFamily="2" charset="0"/>
                <a:sym typeface="Arial"/>
              </a:rPr>
              <a:t>GRANDE OBJETIVO</a:t>
            </a:r>
            <a:endParaRPr b="1" dirty="0">
              <a:latin typeface="Effra" panose="02000506080000020004" pitchFamily="2" charset="0"/>
            </a:endParaRPr>
          </a:p>
        </p:txBody>
      </p:sp>
      <p:sp>
        <p:nvSpPr>
          <p:cNvPr id="223" name="Google Shape;223;p7"/>
          <p:cNvSpPr txBox="1"/>
          <p:nvPr/>
        </p:nvSpPr>
        <p:spPr>
          <a:xfrm>
            <a:off x="1028700" y="9239250"/>
            <a:ext cx="6899312" cy="2153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399" b="0" i="0" u="none">
                <a:solidFill>
                  <a:srgbClr val="E68574"/>
                </a:solidFill>
                <a:latin typeface="Effra" panose="02000506080000020004" pitchFamily="2" charset="0"/>
                <a:ea typeface="Arimo"/>
                <a:cs typeface="Arimo"/>
                <a:sym typeface="Arimo"/>
              </a:rPr>
              <a:t>CONFERÊNCIA REGIONAL DA SIA 2025</a:t>
            </a:r>
            <a:endParaRPr>
              <a:latin typeface="Effra" panose="02000506080000020004" pitchFamily="2" charset="0"/>
            </a:endParaRPr>
          </a:p>
        </p:txBody>
      </p:sp>
      <p:sp>
        <p:nvSpPr>
          <p:cNvPr id="224" name="Google Shape;224;p7"/>
          <p:cNvSpPr txBox="1"/>
          <p:nvPr/>
        </p:nvSpPr>
        <p:spPr>
          <a:xfrm>
            <a:off x="3316004" y="5466872"/>
            <a:ext cx="2547627" cy="144642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9399" b="1" i="0" u="none" dirty="0">
                <a:solidFill>
                  <a:srgbClr val="FFFFFF"/>
                </a:solidFill>
                <a:latin typeface="Effra" panose="02000506080000020004" pitchFamily="2" charset="0"/>
                <a:sym typeface="Arial"/>
              </a:rPr>
              <a:t>25%</a:t>
            </a:r>
            <a:endParaRPr b="1" dirty="0">
              <a:latin typeface="Effra" panose="02000506080000020004" pitchFamily="2" charset="0"/>
            </a:endParaRPr>
          </a:p>
        </p:txBody>
      </p:sp>
      <p:sp>
        <p:nvSpPr>
          <p:cNvPr id="225" name="Google Shape;225;p7"/>
          <p:cNvSpPr txBox="1"/>
          <p:nvPr/>
        </p:nvSpPr>
        <p:spPr>
          <a:xfrm>
            <a:off x="13753357" y="5439592"/>
            <a:ext cx="2722224" cy="144642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9399" b="1" i="0" u="none" dirty="0">
                <a:solidFill>
                  <a:srgbClr val="FFFFFF"/>
                </a:solidFill>
                <a:latin typeface="Effra" panose="02000506080000020004" pitchFamily="2" charset="0"/>
                <a:sym typeface="Arial"/>
              </a:rPr>
              <a:t>15%</a:t>
            </a:r>
            <a:endParaRPr b="1" dirty="0">
              <a:latin typeface="Effra" panose="02000506080000020004" pitchFamily="2" charset="0"/>
            </a:endParaRPr>
          </a:p>
        </p:txBody>
      </p:sp>
      <p:sp>
        <p:nvSpPr>
          <p:cNvPr id="226" name="Google Shape;226;p7"/>
          <p:cNvSpPr txBox="1"/>
          <p:nvPr/>
        </p:nvSpPr>
        <p:spPr>
          <a:xfrm>
            <a:off x="4129548" y="7662350"/>
            <a:ext cx="10441858" cy="1015663"/>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6600" b="1" i="0" u="none" dirty="0">
                <a:solidFill>
                  <a:srgbClr val="293374"/>
                </a:solidFill>
                <a:latin typeface="Effra" panose="02000506080000020004" pitchFamily="2" charset="0"/>
                <a:sym typeface="Arial"/>
              </a:rPr>
              <a:t>320.000 meninas até 2031!</a:t>
            </a:r>
            <a:endParaRPr b="1" dirty="0">
              <a:latin typeface="Effra" panose="02000506080000020004" pitchFamily="2" charset="0"/>
            </a:endParaRPr>
          </a:p>
        </p:txBody>
      </p:sp>
      <p:sp>
        <p:nvSpPr>
          <p:cNvPr id="227" name="Google Shape;227;p7"/>
          <p:cNvSpPr txBox="1"/>
          <p:nvPr/>
        </p:nvSpPr>
        <p:spPr>
          <a:xfrm>
            <a:off x="11553761" y="3555246"/>
            <a:ext cx="4957154" cy="147732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0" i="0" u="none" dirty="0">
                <a:solidFill>
                  <a:srgbClr val="FFFFFF"/>
                </a:solidFill>
                <a:latin typeface="Effra" panose="02000506080000020004" pitchFamily="2" charset="0"/>
                <a:sym typeface="Arial"/>
              </a:rPr>
              <a:t>A cada ano até 2031</a:t>
            </a:r>
            <a:endParaRPr dirty="0">
              <a:latin typeface="Effra" panose="02000506080000020004" pitchFamily="2" charset="0"/>
            </a:endParaRPr>
          </a:p>
        </p:txBody>
      </p:sp>
      <p:sp>
        <p:nvSpPr>
          <p:cNvPr id="228" name="Google Shape;228;p7"/>
          <p:cNvSpPr txBox="1"/>
          <p:nvPr/>
        </p:nvSpPr>
        <p:spPr>
          <a:xfrm>
            <a:off x="1861646" y="3508580"/>
            <a:ext cx="4043276" cy="147732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0" i="0" u="none" dirty="0">
                <a:solidFill>
                  <a:srgbClr val="FFFFFF"/>
                </a:solidFill>
                <a:latin typeface="Effra" panose="02000506080000020004" pitchFamily="2" charset="0"/>
                <a:sym typeface="Arial"/>
              </a:rPr>
              <a:t>Anualmente até 2026/2027</a:t>
            </a:r>
            <a:endParaRPr dirty="0">
              <a:latin typeface="Effra" panose="02000506080000020004" pitchFamily="2" charset="0"/>
            </a:endParaRPr>
          </a:p>
        </p:txBody>
      </p:sp>
      <p:sp>
        <p:nvSpPr>
          <p:cNvPr id="229" name="Google Shape;229;p7"/>
          <p:cNvSpPr/>
          <p:nvPr/>
        </p:nvSpPr>
        <p:spPr>
          <a:xfrm>
            <a:off x="12147362" y="5293996"/>
            <a:ext cx="1664989" cy="1631689"/>
          </a:xfrm>
          <a:custGeom>
            <a:avLst/>
            <a:gdLst/>
            <a:ahLst/>
            <a:cxnLst/>
            <a:rect l="l" t="t" r="r" b="b"/>
            <a:pathLst>
              <a:path w="1664989" h="1631689" extrusionOk="0">
                <a:moveTo>
                  <a:pt x="0" y="0"/>
                </a:moveTo>
                <a:lnTo>
                  <a:pt x="1664989" y="0"/>
                </a:lnTo>
                <a:lnTo>
                  <a:pt x="1664989" y="1631689"/>
                </a:lnTo>
                <a:lnTo>
                  <a:pt x="0" y="16316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pic>
        <p:nvPicPr>
          <p:cNvPr id="7" name="Picture 6" descr="A text on a black background&#10;&#10;Description automatically generated">
            <a:extLst>
              <a:ext uri="{FF2B5EF4-FFF2-40B4-BE49-F238E27FC236}">
                <a16:creationId xmlns:a16="http://schemas.microsoft.com/office/drawing/2014/main" id="{6351F2B2-93A3-5A9A-7294-EAF055946A01}"/>
              </a:ext>
            </a:extLst>
          </p:cNvPr>
          <p:cNvPicPr>
            <a:picLocks noChangeAspect="1"/>
          </p:cNvPicPr>
          <p:nvPr/>
        </p:nvPicPr>
        <p:blipFill>
          <a:blip r:embed="rId8"/>
          <a:stretch>
            <a:fillRect/>
          </a:stretch>
        </p:blipFill>
        <p:spPr>
          <a:xfrm>
            <a:off x="6807851" y="5803411"/>
            <a:ext cx="4411323" cy="1562028"/>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238"/>
        <p:cNvGrpSpPr/>
        <p:nvPr/>
      </p:nvGrpSpPr>
      <p:grpSpPr>
        <a:xfrm>
          <a:off x="0" y="0"/>
          <a:ext cx="0" cy="0"/>
          <a:chOff x="0" y="0"/>
          <a:chExt cx="0" cy="0"/>
        </a:xfrm>
      </p:grpSpPr>
      <p:sp>
        <p:nvSpPr>
          <p:cNvPr id="239" name="Google Shape;239;p8"/>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3">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40" name="Google Shape;240;p8"/>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4">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nvGrpSpPr>
          <p:cNvPr id="241" name="Google Shape;241;p8"/>
          <p:cNvGrpSpPr/>
          <p:nvPr/>
        </p:nvGrpSpPr>
        <p:grpSpPr>
          <a:xfrm>
            <a:off x="12157713" y="-72330"/>
            <a:ext cx="393125" cy="10359330"/>
            <a:chOff x="0" y="-19050"/>
            <a:chExt cx="103539" cy="2728383"/>
          </a:xfrm>
        </p:grpSpPr>
        <p:sp>
          <p:nvSpPr>
            <p:cNvPr id="242" name="Google Shape;242;p8"/>
            <p:cNvSpPr/>
            <p:nvPr/>
          </p:nvSpPr>
          <p:spPr>
            <a:xfrm>
              <a:off x="0" y="0"/>
              <a:ext cx="103539" cy="2709333"/>
            </a:xfrm>
            <a:custGeom>
              <a:avLst/>
              <a:gdLst/>
              <a:ahLst/>
              <a:cxnLst/>
              <a:rect l="l" t="t" r="r" b="b"/>
              <a:pathLst>
                <a:path w="103539" h="2709333" extrusionOk="0">
                  <a:moveTo>
                    <a:pt x="0" y="0"/>
                  </a:moveTo>
                  <a:lnTo>
                    <a:pt x="103539" y="0"/>
                  </a:lnTo>
                  <a:lnTo>
                    <a:pt x="103539" y="2709333"/>
                  </a:lnTo>
                  <a:lnTo>
                    <a:pt x="0" y="2709333"/>
                  </a:lnTo>
                  <a:close/>
                </a:path>
              </a:pathLst>
            </a:custGeom>
            <a:solidFill>
              <a:srgbClr val="F69170">
                <a:alpha val="8745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43" name="Google Shape;243;p8"/>
            <p:cNvSpPr txBox="1"/>
            <p:nvPr/>
          </p:nvSpPr>
          <p:spPr>
            <a:xfrm>
              <a:off x="0" y="-19050"/>
              <a:ext cx="103539" cy="2728383"/>
            </a:xfrm>
            <a:prstGeom prst="rect">
              <a:avLst/>
            </a:prstGeom>
            <a:noFill/>
            <a:ln>
              <a:noFill/>
            </a:ln>
          </p:spPr>
          <p:txBody>
            <a:bodyPr spcFirstLastPara="1" wrap="square" lIns="50800" tIns="50800" rIns="50800" bIns="50800" anchor="ctr" anchorCtr="0">
              <a:noAutofit/>
            </a:bodyPr>
            <a:lstStyle/>
            <a:p>
              <a:pPr marL="0" marR="0" lvl="0" indent="0" algn="ctr" rtl="0">
                <a:lnSpc>
                  <a:spcPct val="146555"/>
                </a:lnSpc>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sp>
        <p:nvSpPr>
          <p:cNvPr id="244" name="Google Shape;244;p8"/>
          <p:cNvSpPr/>
          <p:nvPr/>
        </p:nvSpPr>
        <p:spPr>
          <a:xfrm>
            <a:off x="35514" y="0"/>
            <a:ext cx="12122199" cy="10287000"/>
          </a:xfrm>
          <a:custGeom>
            <a:avLst/>
            <a:gdLst/>
            <a:ahLst/>
            <a:cxnLst/>
            <a:rect l="l" t="t" r="r" b="b"/>
            <a:pathLst>
              <a:path w="12122199" h="10287000" extrusionOk="0">
                <a:moveTo>
                  <a:pt x="0" y="0"/>
                </a:moveTo>
                <a:lnTo>
                  <a:pt x="12122199" y="0"/>
                </a:lnTo>
                <a:lnTo>
                  <a:pt x="12122199" y="10287000"/>
                </a:lnTo>
                <a:lnTo>
                  <a:pt x="0" y="10287000"/>
                </a:lnTo>
                <a:lnTo>
                  <a:pt x="0" y="0"/>
                </a:lnTo>
                <a:close/>
              </a:path>
            </a:pathLst>
          </a:custGeom>
          <a:blipFill rotWithShape="1">
            <a:blip r:embed="rId5">
              <a:alphaModFix amt="80000"/>
            </a:blip>
            <a:stretch>
              <a:fillRect l="-15430" r="-1193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45" name="Google Shape;245;p8"/>
          <p:cNvSpPr txBox="1"/>
          <p:nvPr/>
        </p:nvSpPr>
        <p:spPr>
          <a:xfrm>
            <a:off x="13009407" y="2039937"/>
            <a:ext cx="4849953" cy="4587153"/>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None/>
            </a:pPr>
            <a:r>
              <a:rPr lang="pt-BR" sz="5400" b="1" i="0" u="none" dirty="0">
                <a:solidFill>
                  <a:srgbClr val="F5EFEB"/>
                </a:solidFill>
                <a:latin typeface="Effra" panose="02000506080000020004" pitchFamily="2" charset="0"/>
                <a:sym typeface="Arial"/>
              </a:rPr>
              <a:t>Nós podemos conseguir isso </a:t>
            </a:r>
            <a:r>
              <a:rPr lang="pt-BR" sz="6000" b="1" i="0" u="none" dirty="0">
                <a:solidFill>
                  <a:srgbClr val="F69170"/>
                </a:solidFill>
                <a:latin typeface="Effra" panose="02000506080000020004" pitchFamily="2" charset="0"/>
                <a:sym typeface="Arial"/>
              </a:rPr>
              <a:t>JUNTAS</a:t>
            </a:r>
            <a:r>
              <a:rPr lang="pt-BR" sz="6000" b="1" i="0" u="none" dirty="0">
                <a:solidFill>
                  <a:srgbClr val="F5EFEB"/>
                </a:solidFill>
                <a:latin typeface="Effra" panose="02000506080000020004" pitchFamily="2" charset="0"/>
                <a:sym typeface="Arial"/>
              </a:rPr>
              <a:t> </a:t>
            </a:r>
            <a:r>
              <a:rPr lang="pt-BR" sz="5400" b="1" i="0" u="none" dirty="0">
                <a:solidFill>
                  <a:srgbClr val="F5EFEB"/>
                </a:solidFill>
                <a:latin typeface="Effra" panose="02000506080000020004" pitchFamily="2" charset="0"/>
                <a:sym typeface="Arial"/>
              </a:rPr>
              <a:t>com as nossas irmãs da </a:t>
            </a:r>
            <a:r>
              <a:rPr lang="pt-BR" sz="5400" b="1" i="0" u="none" dirty="0" err="1">
                <a:solidFill>
                  <a:srgbClr val="F5EFEB"/>
                </a:solidFill>
                <a:latin typeface="Effra" panose="02000506080000020004" pitchFamily="2" charset="0"/>
                <a:sym typeface="Arial"/>
              </a:rPr>
              <a:t>Soroptimist</a:t>
            </a:r>
            <a:endParaRPr sz="6000" b="1" dirty="0">
              <a:solidFill>
                <a:srgbClr val="F5EFEB"/>
              </a:solidFill>
              <a:latin typeface="Effra" panose="02000506080000020004" pitchFamily="2" charset="0"/>
              <a:sym typeface="Arial"/>
            </a:endParaRPr>
          </a:p>
        </p:txBody>
      </p:sp>
      <p:sp>
        <p:nvSpPr>
          <p:cNvPr id="246" name="Google Shape;246;p8"/>
          <p:cNvSpPr txBox="1"/>
          <p:nvPr/>
        </p:nvSpPr>
        <p:spPr>
          <a:xfrm>
            <a:off x="12550839" y="7446328"/>
            <a:ext cx="4708462" cy="2436693"/>
          </a:xfrm>
          <a:prstGeom prst="rect">
            <a:avLst/>
          </a:prstGeom>
          <a:noFill/>
          <a:ln>
            <a:noFill/>
          </a:ln>
        </p:spPr>
        <p:txBody>
          <a:bodyPr spcFirstLastPara="1" wrap="square" lIns="0" tIns="0" rIns="0" bIns="0" anchor="t" anchorCtr="0">
            <a:spAutoFit/>
          </a:bodyPr>
          <a:lstStyle/>
          <a:p>
            <a:pPr marL="0" marR="0" lvl="0" indent="0" algn="r" rtl="0">
              <a:lnSpc>
                <a:spcPct val="90909"/>
              </a:lnSpc>
              <a:spcBef>
                <a:spcPts val="0"/>
              </a:spcBef>
              <a:spcAft>
                <a:spcPts val="0"/>
              </a:spcAft>
              <a:buNone/>
            </a:pPr>
            <a:r>
              <a:rPr lang="pt-BR" sz="5400" b="1" i="0" u="none" dirty="0">
                <a:solidFill>
                  <a:srgbClr val="F69170"/>
                </a:solidFill>
                <a:latin typeface="Effra" panose="02000506080000020004" pitchFamily="2" charset="0"/>
                <a:sym typeface="Arial"/>
              </a:rPr>
              <a:t>Vamos aprender </a:t>
            </a:r>
            <a:r>
              <a:rPr lang="pt-BR" sz="6600" b="1" i="0" u="none" dirty="0">
                <a:solidFill>
                  <a:srgbClr val="F69170"/>
                </a:solidFill>
                <a:latin typeface="Effra" panose="02000506080000020004" pitchFamily="2" charset="0"/>
                <a:sym typeface="Arial"/>
              </a:rPr>
              <a:t>COMO!</a:t>
            </a:r>
            <a:endParaRPr sz="6000" b="1" dirty="0">
              <a:solidFill>
                <a:srgbClr val="F69170"/>
              </a:solidFill>
              <a:latin typeface="Effra" panose="02000506080000020004" pitchFamily="2" charset="0"/>
              <a:sym typeface="Arial"/>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9"/>
          <p:cNvSpPr/>
          <p:nvPr/>
        </p:nvSpPr>
        <p:spPr>
          <a:xfrm>
            <a:off x="-2443952" y="-1144700"/>
            <a:ext cx="13301422" cy="9640571"/>
          </a:xfrm>
          <a:custGeom>
            <a:avLst/>
            <a:gdLst/>
            <a:ahLst/>
            <a:cxnLst/>
            <a:rect l="l" t="t" r="r" b="b"/>
            <a:pathLst>
              <a:path w="13301422" h="9640571" extrusionOk="0">
                <a:moveTo>
                  <a:pt x="0" y="0"/>
                </a:moveTo>
                <a:lnTo>
                  <a:pt x="13301422" y="0"/>
                </a:lnTo>
                <a:lnTo>
                  <a:pt x="13301422" y="9640571"/>
                </a:lnTo>
                <a:lnTo>
                  <a:pt x="0" y="964057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53" name="Google Shape;253;p9"/>
          <p:cNvSpPr/>
          <p:nvPr/>
        </p:nvSpPr>
        <p:spPr>
          <a:xfrm flipH="1">
            <a:off x="5772726" y="0"/>
            <a:ext cx="13171887" cy="8495908"/>
          </a:xfrm>
          <a:custGeom>
            <a:avLst/>
            <a:gdLst/>
            <a:ahLst/>
            <a:cxnLst/>
            <a:rect l="l" t="t" r="r" b="b"/>
            <a:pathLst>
              <a:path w="12563094" h="8103235" extrusionOk="0">
                <a:moveTo>
                  <a:pt x="12563094" y="0"/>
                </a:moveTo>
                <a:lnTo>
                  <a:pt x="0" y="0"/>
                </a:lnTo>
                <a:lnTo>
                  <a:pt x="0" y="8103235"/>
                </a:lnTo>
                <a:lnTo>
                  <a:pt x="12563094" y="8103235"/>
                </a:lnTo>
                <a:lnTo>
                  <a:pt x="12563094" y="0"/>
                </a:lnTo>
                <a:close/>
              </a:path>
            </a:pathLst>
          </a:custGeom>
          <a:blipFill rotWithShape="1">
            <a:blip r:embed="rId4">
              <a:alphaModFix/>
            </a:blip>
            <a:stretch>
              <a:fillRect l="-4822" t="-22901" r="-20443" b="-67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54" name="Google Shape;254;p9"/>
          <p:cNvSpPr/>
          <p:nvPr/>
        </p:nvSpPr>
        <p:spPr>
          <a:xfrm>
            <a:off x="0" y="8315046"/>
            <a:ext cx="18288000" cy="1971954"/>
          </a:xfrm>
          <a:custGeom>
            <a:avLst/>
            <a:gdLst/>
            <a:ahLst/>
            <a:cxnLst/>
            <a:rect l="l" t="t" r="r" b="b"/>
            <a:pathLst>
              <a:path w="18288000" h="1971954" extrusionOk="0">
                <a:moveTo>
                  <a:pt x="0" y="0"/>
                </a:moveTo>
                <a:lnTo>
                  <a:pt x="18288000" y="0"/>
                </a:lnTo>
                <a:lnTo>
                  <a:pt x="18288000" y="1971954"/>
                </a:lnTo>
                <a:lnTo>
                  <a:pt x="0" y="197195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55" name="Google Shape;255;p9"/>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6">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56" name="Google Shape;256;p9"/>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7">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57" name="Google Shape;257;p9"/>
          <p:cNvSpPr txBox="1"/>
          <p:nvPr/>
        </p:nvSpPr>
        <p:spPr>
          <a:xfrm>
            <a:off x="444716" y="960905"/>
            <a:ext cx="7764226" cy="115416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pt-BR" sz="7500" b="1" i="0" u="none">
                <a:solidFill>
                  <a:srgbClr val="F69170"/>
                </a:solidFill>
                <a:latin typeface="Effra" panose="02000506080000020004" pitchFamily="2" charset="0"/>
                <a:sym typeface="Arial"/>
              </a:rPr>
              <a:t>DICAS:</a:t>
            </a:r>
            <a:endParaRPr b="1">
              <a:latin typeface="Effra" panose="02000506080000020004" pitchFamily="2" charset="0"/>
            </a:endParaRPr>
          </a:p>
        </p:txBody>
      </p:sp>
      <p:sp>
        <p:nvSpPr>
          <p:cNvPr id="258" name="Google Shape;258;p9"/>
          <p:cNvSpPr txBox="1"/>
          <p:nvPr/>
        </p:nvSpPr>
        <p:spPr>
          <a:xfrm>
            <a:off x="1028700" y="9239250"/>
            <a:ext cx="6899312" cy="258404"/>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1" i="0" u="none" dirty="0">
                <a:solidFill>
                  <a:srgbClr val="E68574"/>
                </a:solidFill>
                <a:latin typeface="Effra" panose="02000506080000020004" pitchFamily="2" charset="0"/>
                <a:ea typeface="Arimo"/>
                <a:cs typeface="Arimo"/>
                <a:sym typeface="Arimo"/>
              </a:rPr>
              <a:t>CONFERÊNCIA REGIONAL DA SIA 2025</a:t>
            </a:r>
            <a:endParaRPr b="1" dirty="0">
              <a:latin typeface="Effra" panose="02000506080000020004" pitchFamily="2" charset="0"/>
            </a:endParaRPr>
          </a:p>
        </p:txBody>
      </p:sp>
      <p:sp>
        <p:nvSpPr>
          <p:cNvPr id="259" name="Google Shape;259;p9"/>
          <p:cNvSpPr/>
          <p:nvPr/>
        </p:nvSpPr>
        <p:spPr>
          <a:xfrm>
            <a:off x="690771" y="2961564"/>
            <a:ext cx="337929" cy="2181936"/>
          </a:xfrm>
          <a:custGeom>
            <a:avLst/>
            <a:gdLst/>
            <a:ahLst/>
            <a:cxnLst/>
            <a:rect l="l" t="t" r="r" b="b"/>
            <a:pathLst>
              <a:path w="266639" h="1914077" extrusionOk="0">
                <a:moveTo>
                  <a:pt x="0" y="0"/>
                </a:moveTo>
                <a:lnTo>
                  <a:pt x="266639" y="0"/>
                </a:lnTo>
                <a:lnTo>
                  <a:pt x="266639" y="1914076"/>
                </a:lnTo>
                <a:lnTo>
                  <a:pt x="0" y="1914076"/>
                </a:lnTo>
                <a:lnTo>
                  <a:pt x="0" y="0"/>
                </a:lnTo>
                <a:close/>
              </a:path>
            </a:pathLst>
          </a:custGeom>
          <a:blipFill rotWithShape="1">
            <a:blip r:embed="rId8">
              <a:alphaModFix/>
            </a:blip>
            <a:stretch>
              <a:fillRect l="-2160" b="-4160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60" name="Google Shape;260;p9"/>
          <p:cNvSpPr txBox="1"/>
          <p:nvPr/>
        </p:nvSpPr>
        <p:spPr>
          <a:xfrm>
            <a:off x="1276464" y="2527771"/>
            <a:ext cx="5080245" cy="2859437"/>
          </a:xfrm>
          <a:prstGeom prst="rect">
            <a:avLst/>
          </a:prstGeom>
          <a:noFill/>
          <a:ln>
            <a:noFill/>
          </a:ln>
        </p:spPr>
        <p:txBody>
          <a:bodyPr spcFirstLastPara="1" wrap="square" lIns="0" tIns="0" rIns="0" bIns="0" anchor="t" anchorCtr="0">
            <a:spAutoFit/>
          </a:bodyPr>
          <a:lstStyle/>
          <a:p>
            <a:pPr marL="0" marR="0" lvl="0" indent="0" algn="l" rtl="0">
              <a:lnSpc>
                <a:spcPct val="150012"/>
              </a:lnSpc>
              <a:spcBef>
                <a:spcPts val="0"/>
              </a:spcBef>
              <a:spcAft>
                <a:spcPts val="0"/>
              </a:spcAft>
              <a:buNone/>
            </a:pPr>
            <a:r>
              <a:rPr lang="pt-BR" sz="4129" b="1" i="0" u="none" dirty="0">
                <a:solidFill>
                  <a:srgbClr val="F5EFEB"/>
                </a:solidFill>
                <a:latin typeface="Effra" panose="02000506080000020004" pitchFamily="2" charset="0"/>
                <a:sym typeface="Arial"/>
              </a:rPr>
              <a:t>Mente aberta</a:t>
            </a:r>
            <a:endParaRPr b="1" dirty="0">
              <a:latin typeface="Effra" panose="02000506080000020004" pitchFamily="2" charset="0"/>
            </a:endParaRPr>
          </a:p>
          <a:p>
            <a:pPr marL="0" marR="0" lvl="0" indent="0" algn="l" rtl="0">
              <a:lnSpc>
                <a:spcPct val="150012"/>
              </a:lnSpc>
              <a:spcBef>
                <a:spcPts val="0"/>
              </a:spcBef>
              <a:spcAft>
                <a:spcPts val="0"/>
              </a:spcAft>
              <a:buNone/>
            </a:pPr>
            <a:r>
              <a:rPr lang="pt-BR" sz="4129" b="1" i="0" u="none" dirty="0">
                <a:solidFill>
                  <a:srgbClr val="F5EFEB"/>
                </a:solidFill>
                <a:latin typeface="Effra" panose="02000506080000020004" pitchFamily="2" charset="0"/>
                <a:sym typeface="Arial"/>
              </a:rPr>
              <a:t>Tente novamente!</a:t>
            </a:r>
            <a:endParaRPr b="1" dirty="0">
              <a:latin typeface="Effra" panose="02000506080000020004" pitchFamily="2" charset="0"/>
            </a:endParaRPr>
          </a:p>
          <a:p>
            <a:pPr marL="0" marR="0" lvl="0" indent="0" algn="l" rtl="0">
              <a:lnSpc>
                <a:spcPct val="150036"/>
              </a:lnSpc>
              <a:spcBef>
                <a:spcPts val="0"/>
              </a:spcBef>
              <a:spcAft>
                <a:spcPts val="0"/>
              </a:spcAft>
              <a:buNone/>
            </a:pPr>
            <a:r>
              <a:rPr lang="pt-BR" sz="4129" b="1" i="0" u="none" dirty="0">
                <a:solidFill>
                  <a:srgbClr val="F5EFEB"/>
                </a:solidFill>
                <a:latin typeface="Effra" panose="02000506080000020004" pitchFamily="2" charset="0"/>
                <a:sym typeface="Arial"/>
              </a:rPr>
              <a:t>Atitude positiva</a:t>
            </a:r>
            <a:endParaRPr b="1" dirty="0">
              <a:latin typeface="Effra" panose="02000506080000020004" pitchFamily="2" charset="0"/>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0"/>
          <p:cNvSpPr/>
          <p:nvPr/>
        </p:nvSpPr>
        <p:spPr>
          <a:xfrm>
            <a:off x="0" y="0"/>
            <a:ext cx="18288000" cy="5532589"/>
          </a:xfrm>
          <a:custGeom>
            <a:avLst/>
            <a:gdLst/>
            <a:ahLst/>
            <a:cxnLst/>
            <a:rect l="l" t="t" r="r" b="b"/>
            <a:pathLst>
              <a:path w="2833290" h="857143" extrusionOk="0">
                <a:moveTo>
                  <a:pt x="0" y="0"/>
                </a:moveTo>
                <a:lnTo>
                  <a:pt x="2833290" y="0"/>
                </a:lnTo>
                <a:lnTo>
                  <a:pt x="2833290" y="857143"/>
                </a:lnTo>
                <a:lnTo>
                  <a:pt x="0" y="857143"/>
                </a:lnTo>
                <a:close/>
              </a:path>
            </a:pathLst>
          </a:custGeom>
          <a:blipFill rotWithShape="1">
            <a:blip r:embed="rId3">
              <a:alphaModFix/>
            </a:blip>
            <a:stretch>
              <a:fillRect l="-3140" t="-74253" r="-4340" b="-921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67" name="Google Shape;267;p10"/>
          <p:cNvSpPr/>
          <p:nvPr/>
        </p:nvSpPr>
        <p:spPr>
          <a:xfrm>
            <a:off x="0" y="5382776"/>
            <a:ext cx="20223887" cy="5009548"/>
          </a:xfrm>
          <a:custGeom>
            <a:avLst/>
            <a:gdLst/>
            <a:ahLst/>
            <a:cxnLst/>
            <a:rect l="l" t="t" r="r" b="b"/>
            <a:pathLst>
              <a:path w="20223887" h="5009548" extrusionOk="0">
                <a:moveTo>
                  <a:pt x="0" y="0"/>
                </a:moveTo>
                <a:lnTo>
                  <a:pt x="20223887" y="0"/>
                </a:lnTo>
                <a:lnTo>
                  <a:pt x="20223887" y="5009549"/>
                </a:lnTo>
                <a:lnTo>
                  <a:pt x="0" y="5009549"/>
                </a:lnTo>
                <a:lnTo>
                  <a:pt x="0" y="0"/>
                </a:lnTo>
                <a:close/>
              </a:path>
            </a:pathLst>
          </a:custGeom>
          <a:blipFill rotWithShape="1">
            <a:blip r:embed="rId4">
              <a:alphaModFix/>
            </a:blip>
            <a:stretch>
              <a:fillRect l="-147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68" name="Google Shape;268;p10"/>
          <p:cNvSpPr/>
          <p:nvPr/>
        </p:nvSpPr>
        <p:spPr>
          <a:xfrm>
            <a:off x="16455704" y="393588"/>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69" name="Google Shape;269;p10"/>
          <p:cNvSpPr txBox="1"/>
          <p:nvPr/>
        </p:nvSpPr>
        <p:spPr>
          <a:xfrm>
            <a:off x="1028700" y="9239250"/>
            <a:ext cx="6899312" cy="258404"/>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1" i="0" u="none">
                <a:solidFill>
                  <a:srgbClr val="E68574"/>
                </a:solidFill>
                <a:latin typeface="Effra" panose="02000506080000020004" pitchFamily="2" charset="0"/>
                <a:ea typeface="Arimo"/>
                <a:cs typeface="Arimo"/>
                <a:sym typeface="Arimo"/>
              </a:rPr>
              <a:t>CONFERÊNCIA REGIONAL DA SIA 2025</a:t>
            </a:r>
            <a:endParaRPr b="1">
              <a:latin typeface="Effra" panose="02000506080000020004" pitchFamily="2" charset="0"/>
            </a:endParaRPr>
          </a:p>
        </p:txBody>
      </p:sp>
      <p:sp>
        <p:nvSpPr>
          <p:cNvPr id="270" name="Google Shape;270;p10"/>
          <p:cNvSpPr/>
          <p:nvPr/>
        </p:nvSpPr>
        <p:spPr>
          <a:xfrm>
            <a:off x="15738228" y="70089"/>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271" name="Google Shape;271;p10"/>
          <p:cNvSpPr txBox="1"/>
          <p:nvPr/>
        </p:nvSpPr>
        <p:spPr>
          <a:xfrm>
            <a:off x="845053" y="5747700"/>
            <a:ext cx="17987100" cy="1080296"/>
          </a:xfrm>
          <a:prstGeom prst="rect">
            <a:avLst/>
          </a:prstGeom>
          <a:noFill/>
          <a:ln>
            <a:noFill/>
          </a:ln>
        </p:spPr>
        <p:txBody>
          <a:bodyPr spcFirstLastPara="1" wrap="square" lIns="0" tIns="0" rIns="0" bIns="0" anchor="t" anchorCtr="0">
            <a:spAutoFit/>
          </a:bodyPr>
          <a:lstStyle/>
          <a:p>
            <a:pPr marL="0" marR="0" lvl="0" indent="0" algn="l" rtl="0">
              <a:lnSpc>
                <a:spcPct val="116666"/>
              </a:lnSpc>
              <a:spcBef>
                <a:spcPts val="0"/>
              </a:spcBef>
              <a:spcAft>
                <a:spcPts val="0"/>
              </a:spcAft>
              <a:buNone/>
            </a:pPr>
            <a:r>
              <a:rPr lang="pt-BR" sz="5000" b="1" i="0" u="none">
                <a:solidFill>
                  <a:srgbClr val="293374"/>
                </a:solidFill>
                <a:latin typeface="Effra" panose="02000506080000020004" pitchFamily="2" charset="0"/>
                <a:sym typeface="Arial"/>
              </a:rPr>
              <a:t>Comece um novo programa </a:t>
            </a:r>
            <a:r>
              <a:rPr lang="pt-BR" sz="6000" b="1" i="1" u="none">
                <a:solidFill>
                  <a:srgbClr val="F69170"/>
                </a:solidFill>
                <a:latin typeface="Effra" panose="02000506080000020004" pitchFamily="2" charset="0"/>
                <a:sym typeface="Arial"/>
              </a:rPr>
              <a:t>Sonhe, Realize! </a:t>
            </a:r>
            <a:endParaRPr b="1">
              <a:latin typeface="Effra" panose="02000506080000020004" pitchFamily="2" charset="0"/>
            </a:endParaRPr>
          </a:p>
        </p:txBody>
      </p:sp>
      <p:sp>
        <p:nvSpPr>
          <p:cNvPr id="272" name="Google Shape;272;p10"/>
          <p:cNvSpPr txBox="1"/>
          <p:nvPr/>
        </p:nvSpPr>
        <p:spPr>
          <a:xfrm>
            <a:off x="5622675" y="7887550"/>
            <a:ext cx="13592100" cy="997196"/>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None/>
            </a:pPr>
            <a:r>
              <a:rPr lang="pt-BR" sz="5000" b="1" i="0" u="none">
                <a:solidFill>
                  <a:srgbClr val="293374"/>
                </a:solidFill>
                <a:latin typeface="Effra" panose="02000506080000020004" pitchFamily="2" charset="0"/>
                <a:sym typeface="Arial"/>
              </a:rPr>
              <a:t>E o mais importante: alcance mais </a:t>
            </a:r>
            <a:r>
              <a:rPr lang="pt-BR" sz="6000" b="1" i="0" u="sng">
                <a:solidFill>
                  <a:srgbClr val="F69170"/>
                </a:solidFill>
                <a:latin typeface="Effra" panose="02000506080000020004" pitchFamily="2" charset="0"/>
                <a:sym typeface="Arial"/>
              </a:rPr>
              <a:t>MENINAS</a:t>
            </a:r>
            <a:r>
              <a:rPr lang="pt-BR" sz="6000" b="1" i="0" u="none">
                <a:solidFill>
                  <a:srgbClr val="F69170"/>
                </a:solidFill>
                <a:latin typeface="Effra" panose="02000506080000020004" pitchFamily="2" charset="0"/>
                <a:sym typeface="Arial"/>
              </a:rPr>
              <a:t>!</a:t>
            </a:r>
            <a:endParaRPr b="1">
              <a:latin typeface="Effra" panose="02000506080000020004" pitchFamily="2" charset="0"/>
            </a:endParaRPr>
          </a:p>
        </p:txBody>
      </p:sp>
      <p:sp>
        <p:nvSpPr>
          <p:cNvPr id="273" name="Google Shape;273;p10"/>
          <p:cNvSpPr txBox="1"/>
          <p:nvPr/>
        </p:nvSpPr>
        <p:spPr>
          <a:xfrm>
            <a:off x="2202674" y="6794459"/>
            <a:ext cx="14398172" cy="1002710"/>
          </a:xfrm>
          <a:prstGeom prst="rect">
            <a:avLst/>
          </a:prstGeom>
          <a:noFill/>
          <a:ln>
            <a:noFill/>
          </a:ln>
        </p:spPr>
        <p:txBody>
          <a:bodyPr spcFirstLastPara="1" wrap="square" lIns="0" tIns="0" rIns="0" bIns="0" anchor="t" anchorCtr="0">
            <a:spAutoFit/>
          </a:bodyPr>
          <a:lstStyle/>
          <a:p>
            <a:pPr marL="0" marR="0" lvl="0" indent="0" algn="l" rtl="0">
              <a:lnSpc>
                <a:spcPct val="180555"/>
              </a:lnSpc>
              <a:spcBef>
                <a:spcPts val="0"/>
              </a:spcBef>
              <a:spcAft>
                <a:spcPts val="0"/>
              </a:spcAft>
              <a:buNone/>
            </a:pPr>
            <a:r>
              <a:rPr lang="pt-BR" sz="3600" b="1" i="0" u="none">
                <a:solidFill>
                  <a:srgbClr val="293374"/>
                </a:solidFill>
                <a:latin typeface="Effra" panose="02000506080000020004" pitchFamily="2" charset="0"/>
                <a:sym typeface="Arial"/>
              </a:rPr>
              <a:t>Envolva novas associadas, empresas locais e outros apoiadores.</a:t>
            </a:r>
            <a:endParaRPr b="1">
              <a:latin typeface="Effra" panose="02000506080000020004" pitchFamily="2"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1"/>
          <p:cNvSpPr/>
          <p:nvPr/>
        </p:nvSpPr>
        <p:spPr>
          <a:xfrm>
            <a:off x="0" y="8315046"/>
            <a:ext cx="18288000" cy="1971954"/>
          </a:xfrm>
          <a:custGeom>
            <a:avLst/>
            <a:gdLst/>
            <a:ahLst/>
            <a:cxnLst/>
            <a:rect l="l" t="t" r="r" b="b"/>
            <a:pathLst>
              <a:path w="18288000" h="1971954" extrusionOk="0">
                <a:moveTo>
                  <a:pt x="0" y="0"/>
                </a:moveTo>
                <a:lnTo>
                  <a:pt x="18288000" y="0"/>
                </a:lnTo>
                <a:lnTo>
                  <a:pt x="18288000" y="1971954"/>
                </a:lnTo>
                <a:lnTo>
                  <a:pt x="0" y="197195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11"/>
          <p:cNvSpPr/>
          <p:nvPr/>
        </p:nvSpPr>
        <p:spPr>
          <a:xfrm>
            <a:off x="-2443952" y="-1144700"/>
            <a:ext cx="13301422" cy="9640571"/>
          </a:xfrm>
          <a:custGeom>
            <a:avLst/>
            <a:gdLst/>
            <a:ahLst/>
            <a:cxnLst/>
            <a:rect l="l" t="t" r="r" b="b"/>
            <a:pathLst>
              <a:path w="13301422" h="9640571" extrusionOk="0">
                <a:moveTo>
                  <a:pt x="0" y="0"/>
                </a:moveTo>
                <a:lnTo>
                  <a:pt x="13301422" y="0"/>
                </a:lnTo>
                <a:lnTo>
                  <a:pt x="13301422" y="9640571"/>
                </a:lnTo>
                <a:lnTo>
                  <a:pt x="0" y="964057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11"/>
          <p:cNvSpPr/>
          <p:nvPr/>
        </p:nvSpPr>
        <p:spPr>
          <a:xfrm>
            <a:off x="9875520" y="0"/>
            <a:ext cx="8864691" cy="10839976"/>
          </a:xfrm>
          <a:custGeom>
            <a:avLst/>
            <a:gdLst/>
            <a:ahLst/>
            <a:cxnLst/>
            <a:rect l="l" t="t" r="r" b="b"/>
            <a:pathLst>
              <a:path w="8864691" h="10839976" extrusionOk="0">
                <a:moveTo>
                  <a:pt x="0" y="0"/>
                </a:moveTo>
                <a:lnTo>
                  <a:pt x="8864691" y="0"/>
                </a:lnTo>
                <a:lnTo>
                  <a:pt x="8864691" y="10839976"/>
                </a:lnTo>
                <a:lnTo>
                  <a:pt x="0" y="10839976"/>
                </a:lnTo>
                <a:lnTo>
                  <a:pt x="0" y="0"/>
                </a:lnTo>
                <a:close/>
              </a:path>
            </a:pathLst>
          </a:custGeom>
          <a:blipFill rotWithShape="1">
            <a:blip r:embed="rId5">
              <a:alphaModFix/>
            </a:blip>
            <a:stretch>
              <a:fillRect t="-5997" r="-531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p11"/>
          <p:cNvSpPr/>
          <p:nvPr/>
        </p:nvSpPr>
        <p:spPr>
          <a:xfrm>
            <a:off x="14637382" y="379111"/>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6">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p11"/>
          <p:cNvSpPr/>
          <p:nvPr/>
        </p:nvSpPr>
        <p:spPr>
          <a:xfrm>
            <a:off x="13919906" y="55612"/>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7">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11"/>
          <p:cNvSpPr txBox="1"/>
          <p:nvPr/>
        </p:nvSpPr>
        <p:spPr>
          <a:xfrm>
            <a:off x="1028700" y="9239250"/>
            <a:ext cx="6899312" cy="228600"/>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0" i="0" u="none" dirty="0">
                <a:solidFill>
                  <a:srgbClr val="E68574"/>
                </a:solidFill>
                <a:latin typeface="Arimo"/>
                <a:ea typeface="Arimo"/>
                <a:cs typeface="Arimo"/>
                <a:sym typeface="Arimo"/>
              </a:rPr>
              <a:t>CONFERÊNCIA REGIONAL DA SIA 2025</a:t>
            </a:r>
            <a:endParaRPr dirty="0"/>
          </a:p>
        </p:txBody>
      </p:sp>
      <p:sp>
        <p:nvSpPr>
          <p:cNvPr id="288" name="Google Shape;288;p11"/>
          <p:cNvSpPr txBox="1"/>
          <p:nvPr/>
        </p:nvSpPr>
        <p:spPr>
          <a:xfrm>
            <a:off x="690301" y="544525"/>
            <a:ext cx="9237300" cy="107721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pt-BR" sz="5000" b="1" i="0" u="none" dirty="0">
                <a:solidFill>
                  <a:srgbClr val="F69170"/>
                </a:solidFill>
                <a:latin typeface="Effra" panose="02000506080000020004" pitchFamily="2" charset="0"/>
                <a:sym typeface="Arial"/>
              </a:rPr>
              <a:t>Expanda os projetos existentes</a:t>
            </a:r>
            <a:endParaRPr b="1" dirty="0">
              <a:latin typeface="Effra" panose="02000506080000020004" pitchFamily="2" charset="0"/>
            </a:endParaRPr>
          </a:p>
        </p:txBody>
      </p:sp>
      <p:sp>
        <p:nvSpPr>
          <p:cNvPr id="289" name="Google Shape;289;p11"/>
          <p:cNvSpPr txBox="1"/>
          <p:nvPr/>
        </p:nvSpPr>
        <p:spPr>
          <a:xfrm>
            <a:off x="826686" y="2355354"/>
            <a:ext cx="8596623" cy="60324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pt-BR" sz="2800" b="0" i="0" u="none" dirty="0">
                <a:solidFill>
                  <a:srgbClr val="F5EFEB"/>
                </a:solidFill>
                <a:latin typeface="Arimo"/>
                <a:ea typeface="Arimo"/>
                <a:cs typeface="Arimo"/>
                <a:sym typeface="Arimo"/>
              </a:rPr>
              <a:t>Execute o programa mais de uma vez por ano</a:t>
            </a:r>
            <a:endParaRPr sz="1050" dirty="0"/>
          </a:p>
          <a:p>
            <a:pPr marL="0" marR="0" lvl="0" indent="0" algn="l" rtl="0">
              <a:lnSpc>
                <a:spcPct val="100000"/>
              </a:lnSpc>
              <a:spcBef>
                <a:spcPts val="0"/>
              </a:spcBef>
              <a:spcAft>
                <a:spcPts val="0"/>
              </a:spcAft>
              <a:buNone/>
            </a:pPr>
            <a:endParaRPr sz="2800" dirty="0">
              <a:solidFill>
                <a:srgbClr val="F5EFEB"/>
              </a:solidFill>
              <a:latin typeface="Arimo"/>
              <a:ea typeface="Arimo"/>
              <a:cs typeface="Arimo"/>
              <a:sym typeface="Arimo"/>
            </a:endParaRPr>
          </a:p>
          <a:p>
            <a:pPr marL="0" marR="0" lvl="0" indent="0" algn="l" rtl="0">
              <a:lnSpc>
                <a:spcPct val="100000"/>
              </a:lnSpc>
              <a:spcBef>
                <a:spcPts val="0"/>
              </a:spcBef>
              <a:spcAft>
                <a:spcPts val="0"/>
              </a:spcAft>
              <a:buNone/>
            </a:pPr>
            <a:r>
              <a:rPr lang="pt-BR" sz="2800" b="0" i="0" u="none" dirty="0">
                <a:solidFill>
                  <a:srgbClr val="F5EFEB"/>
                </a:solidFill>
                <a:latin typeface="Arimo"/>
                <a:ea typeface="Arimo"/>
                <a:cs typeface="Arimo"/>
                <a:sym typeface="Arimo"/>
              </a:rPr>
              <a:t>Conecte-se com novas escolas ou organizações sem fins lucrativos</a:t>
            </a:r>
            <a:endParaRPr sz="1050" dirty="0"/>
          </a:p>
          <a:p>
            <a:pPr marL="0" marR="0" lvl="0" indent="0" algn="l" rtl="0">
              <a:lnSpc>
                <a:spcPct val="100000"/>
              </a:lnSpc>
              <a:spcBef>
                <a:spcPts val="0"/>
              </a:spcBef>
              <a:spcAft>
                <a:spcPts val="0"/>
              </a:spcAft>
              <a:buNone/>
            </a:pPr>
            <a:endParaRPr sz="2800" dirty="0">
              <a:solidFill>
                <a:srgbClr val="F5EFEB"/>
              </a:solidFill>
              <a:latin typeface="Arimo"/>
              <a:ea typeface="Arimo"/>
              <a:cs typeface="Arimo"/>
              <a:sym typeface="Arimo"/>
            </a:endParaRPr>
          </a:p>
          <a:p>
            <a:pPr marL="0" marR="0" lvl="0" indent="0" algn="l" rtl="0">
              <a:lnSpc>
                <a:spcPct val="100000"/>
              </a:lnSpc>
              <a:spcBef>
                <a:spcPts val="0"/>
              </a:spcBef>
              <a:spcAft>
                <a:spcPts val="0"/>
              </a:spcAft>
              <a:buNone/>
            </a:pPr>
            <a:r>
              <a:rPr lang="pt-BR" sz="2800" b="0" i="0" u="none" dirty="0">
                <a:solidFill>
                  <a:srgbClr val="F5EFEB"/>
                </a:solidFill>
                <a:latin typeface="Arimo"/>
                <a:ea typeface="Arimo"/>
                <a:cs typeface="Arimo"/>
                <a:sym typeface="Arimo"/>
              </a:rPr>
              <a:t>Ofereça incentivos para que as meninas tragam uma amiga</a:t>
            </a:r>
            <a:endParaRPr sz="1050" dirty="0"/>
          </a:p>
          <a:p>
            <a:pPr marL="0" marR="0" lvl="0" indent="0" algn="l" rtl="0">
              <a:lnSpc>
                <a:spcPct val="100000"/>
              </a:lnSpc>
              <a:spcBef>
                <a:spcPts val="0"/>
              </a:spcBef>
              <a:spcAft>
                <a:spcPts val="0"/>
              </a:spcAft>
              <a:buNone/>
            </a:pPr>
            <a:endParaRPr sz="2800" dirty="0">
              <a:solidFill>
                <a:srgbClr val="F5EFEB"/>
              </a:solidFill>
              <a:latin typeface="Arimo"/>
              <a:ea typeface="Arimo"/>
              <a:cs typeface="Arimo"/>
              <a:sym typeface="Arimo"/>
            </a:endParaRPr>
          </a:p>
          <a:p>
            <a:pPr marL="0" marR="0" lvl="0" indent="0" algn="l" rtl="0">
              <a:lnSpc>
                <a:spcPct val="100000"/>
              </a:lnSpc>
              <a:spcBef>
                <a:spcPts val="0"/>
              </a:spcBef>
              <a:spcAft>
                <a:spcPts val="0"/>
              </a:spcAft>
              <a:buNone/>
            </a:pPr>
            <a:r>
              <a:rPr lang="pt-BR" sz="2800" b="0" i="0" u="none" dirty="0">
                <a:solidFill>
                  <a:srgbClr val="F5EFEB"/>
                </a:solidFill>
                <a:latin typeface="Arimo"/>
                <a:ea typeface="Arimo"/>
                <a:cs typeface="Arimo"/>
                <a:sym typeface="Arimo"/>
              </a:rPr>
              <a:t>Crie um comitê de planejamento com participantes anteriores</a:t>
            </a:r>
            <a:endParaRPr sz="1050" dirty="0"/>
          </a:p>
          <a:p>
            <a:pPr marL="0" marR="0" lvl="0" indent="0" algn="l" rtl="0">
              <a:lnSpc>
                <a:spcPct val="100000"/>
              </a:lnSpc>
              <a:spcBef>
                <a:spcPts val="0"/>
              </a:spcBef>
              <a:spcAft>
                <a:spcPts val="0"/>
              </a:spcAft>
              <a:buNone/>
            </a:pPr>
            <a:endParaRPr sz="2800" dirty="0">
              <a:solidFill>
                <a:srgbClr val="F5EFEB"/>
              </a:solidFill>
              <a:latin typeface="Arimo"/>
              <a:ea typeface="Arimo"/>
              <a:cs typeface="Arimo"/>
              <a:sym typeface="Arimo"/>
            </a:endParaRPr>
          </a:p>
          <a:p>
            <a:pPr marL="0" marR="0" lvl="0" indent="0" algn="l" rtl="0">
              <a:lnSpc>
                <a:spcPct val="100000"/>
              </a:lnSpc>
              <a:spcBef>
                <a:spcPts val="0"/>
              </a:spcBef>
              <a:spcAft>
                <a:spcPts val="0"/>
              </a:spcAft>
              <a:buNone/>
            </a:pPr>
            <a:r>
              <a:rPr lang="pt-BR" sz="2800" b="0" i="0" u="none" dirty="0">
                <a:solidFill>
                  <a:srgbClr val="F5EFEB"/>
                </a:solidFill>
                <a:latin typeface="Arimo"/>
                <a:ea typeface="Arimo"/>
                <a:cs typeface="Arimo"/>
                <a:sym typeface="Arimo"/>
              </a:rPr>
              <a:t>Garanta que o seu programa seja totalmente acessível (forneça alimentação e transporte)</a:t>
            </a:r>
            <a:endParaRPr sz="1050" dirty="0"/>
          </a:p>
          <a:p>
            <a:pPr marL="434905" marR="0" lvl="1" indent="-217451" algn="r" rtl="0">
              <a:lnSpc>
                <a:spcPct val="100000"/>
              </a:lnSpc>
              <a:spcBef>
                <a:spcPts val="0"/>
              </a:spcBef>
              <a:spcAft>
                <a:spcPts val="0"/>
              </a:spcAft>
              <a:buNone/>
            </a:pPr>
            <a:endParaRPr sz="2800" b="0" i="0" u="none" strike="noStrike" cap="none" dirty="0">
              <a:solidFill>
                <a:srgbClr val="F5EFEB"/>
              </a:solidFill>
              <a:latin typeface="Arimo"/>
              <a:ea typeface="Arimo"/>
              <a:cs typeface="Arimo"/>
              <a:sym typeface="Arimo"/>
            </a:endParaRPr>
          </a:p>
        </p:txBody>
      </p:sp>
      <p:sp>
        <p:nvSpPr>
          <p:cNvPr id="290" name="Google Shape;290;p11"/>
          <p:cNvSpPr/>
          <p:nvPr/>
        </p:nvSpPr>
        <p:spPr>
          <a:xfrm>
            <a:off x="397243" y="2455083"/>
            <a:ext cx="293049" cy="293049"/>
          </a:xfrm>
          <a:custGeom>
            <a:avLst/>
            <a:gdLst/>
            <a:ahLst/>
            <a:cxnLst/>
            <a:rect l="l" t="t" r="r" b="b"/>
            <a:pathLst>
              <a:path w="293049" h="293049" extrusionOk="0">
                <a:moveTo>
                  <a:pt x="0" y="0"/>
                </a:moveTo>
                <a:lnTo>
                  <a:pt x="293049" y="0"/>
                </a:lnTo>
                <a:lnTo>
                  <a:pt x="293049" y="293049"/>
                </a:lnTo>
                <a:lnTo>
                  <a:pt x="0" y="29304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11"/>
          <p:cNvSpPr/>
          <p:nvPr/>
        </p:nvSpPr>
        <p:spPr>
          <a:xfrm>
            <a:off x="397243" y="3357732"/>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11"/>
          <p:cNvSpPr/>
          <p:nvPr/>
        </p:nvSpPr>
        <p:spPr>
          <a:xfrm>
            <a:off x="397243" y="4544841"/>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11"/>
          <p:cNvSpPr/>
          <p:nvPr/>
        </p:nvSpPr>
        <p:spPr>
          <a:xfrm>
            <a:off x="397243" y="5845059"/>
            <a:ext cx="293049" cy="293049"/>
          </a:xfrm>
          <a:custGeom>
            <a:avLst/>
            <a:gdLst/>
            <a:ahLst/>
            <a:cxnLst/>
            <a:rect l="l" t="t" r="r" b="b"/>
            <a:pathLst>
              <a:path w="293049" h="293049" extrusionOk="0">
                <a:moveTo>
                  <a:pt x="0" y="0"/>
                </a:moveTo>
                <a:lnTo>
                  <a:pt x="293049" y="0"/>
                </a:lnTo>
                <a:lnTo>
                  <a:pt x="293049" y="293049"/>
                </a:lnTo>
                <a:lnTo>
                  <a:pt x="0" y="29304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p11"/>
          <p:cNvSpPr/>
          <p:nvPr/>
        </p:nvSpPr>
        <p:spPr>
          <a:xfrm>
            <a:off x="397243" y="7176333"/>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11"/>
          <p:cNvSpPr txBox="1"/>
          <p:nvPr/>
        </p:nvSpPr>
        <p:spPr>
          <a:xfrm>
            <a:off x="1805588" y="8625840"/>
            <a:ext cx="7901568" cy="59499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pt-BR" sz="1700" b="0" i="0" u="none" dirty="0" err="1">
                <a:solidFill>
                  <a:srgbClr val="FFFFFF"/>
                </a:solidFill>
                <a:latin typeface="Arimo"/>
                <a:ea typeface="Arimo"/>
                <a:cs typeface="Arimo"/>
                <a:sym typeface="Arimo"/>
              </a:rPr>
              <a:t>Soroptimista</a:t>
            </a:r>
            <a:r>
              <a:rPr lang="pt-BR" sz="1700" b="0" i="0" u="none" dirty="0">
                <a:solidFill>
                  <a:srgbClr val="FFFFFF"/>
                </a:solidFill>
                <a:latin typeface="Arimo"/>
                <a:ea typeface="Arimo"/>
                <a:cs typeface="Arimo"/>
                <a:sym typeface="Arimo"/>
              </a:rPr>
              <a:t> Internacional de </a:t>
            </a:r>
            <a:r>
              <a:rPr lang="pt-BR" sz="1700" b="0" i="0" u="none" dirty="0" err="1">
                <a:solidFill>
                  <a:srgbClr val="FFFFFF"/>
                </a:solidFill>
                <a:latin typeface="Arimo"/>
                <a:ea typeface="Arimo"/>
                <a:cs typeface="Arimo"/>
                <a:sym typeface="Arimo"/>
              </a:rPr>
              <a:t>Fond</a:t>
            </a:r>
            <a:r>
              <a:rPr lang="pt-BR" sz="1700" b="0" i="0" u="none" dirty="0">
                <a:solidFill>
                  <a:srgbClr val="FFFFFF"/>
                </a:solidFill>
                <a:latin typeface="Arimo"/>
                <a:ea typeface="Arimo"/>
                <a:cs typeface="Arimo"/>
                <a:sym typeface="Arimo"/>
              </a:rPr>
              <a:t> </a:t>
            </a:r>
            <a:r>
              <a:rPr lang="pt-BR" sz="1700" b="0" i="0" u="none" dirty="0" err="1">
                <a:solidFill>
                  <a:srgbClr val="FFFFFF"/>
                </a:solidFill>
                <a:latin typeface="Arimo"/>
                <a:ea typeface="Arimo"/>
                <a:cs typeface="Arimo"/>
                <a:sym typeface="Arimo"/>
              </a:rPr>
              <a:t>du</a:t>
            </a:r>
            <a:r>
              <a:rPr lang="pt-BR" sz="1700" b="0" i="0" u="none" dirty="0">
                <a:solidFill>
                  <a:srgbClr val="FFFFFF"/>
                </a:solidFill>
                <a:latin typeface="Arimo"/>
                <a:ea typeface="Arimo"/>
                <a:cs typeface="Arimo"/>
                <a:sym typeface="Arimo"/>
              </a:rPr>
              <a:t> </a:t>
            </a:r>
            <a:r>
              <a:rPr lang="pt-BR" sz="1700" b="0" i="0" u="none" dirty="0" err="1">
                <a:solidFill>
                  <a:srgbClr val="FFFFFF"/>
                </a:solidFill>
                <a:latin typeface="Arimo"/>
                <a:ea typeface="Arimo"/>
                <a:cs typeface="Arimo"/>
                <a:sym typeface="Arimo"/>
              </a:rPr>
              <a:t>Lac</a:t>
            </a:r>
            <a:r>
              <a:rPr lang="pt-BR" sz="1700" b="0" i="0" u="none" dirty="0">
                <a:solidFill>
                  <a:srgbClr val="FFFFFF"/>
                </a:solidFill>
                <a:latin typeface="Arimo"/>
                <a:ea typeface="Arimo"/>
                <a:cs typeface="Arimo"/>
                <a:sym typeface="Arimo"/>
              </a:rPr>
              <a:t>, WI </a:t>
            </a:r>
            <a:endParaRPr dirty="0"/>
          </a:p>
          <a:p>
            <a:pPr marL="0" marR="0" lvl="0" indent="0" algn="r" rtl="0">
              <a:lnSpc>
                <a:spcPct val="140000"/>
              </a:lnSpc>
              <a:spcBef>
                <a:spcPts val="0"/>
              </a:spcBef>
              <a:spcAft>
                <a:spcPts val="0"/>
              </a:spcAft>
              <a:buNone/>
            </a:pPr>
            <a:r>
              <a:rPr lang="pt-BR" sz="1700" b="0" i="0" u="none" dirty="0">
                <a:solidFill>
                  <a:srgbClr val="FFFFFF"/>
                </a:solidFill>
                <a:latin typeface="Arimo"/>
                <a:ea typeface="Arimo"/>
                <a:cs typeface="Arimo"/>
                <a:sym typeface="Arimo"/>
              </a:rPr>
              <a:t>(Região do centro-oeste)</a:t>
            </a:r>
            <a:endParaRPr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300"/>
        <p:cNvGrpSpPr/>
        <p:nvPr/>
      </p:nvGrpSpPr>
      <p:grpSpPr>
        <a:xfrm>
          <a:off x="0" y="0"/>
          <a:ext cx="0" cy="0"/>
          <a:chOff x="0" y="0"/>
          <a:chExt cx="0" cy="0"/>
        </a:xfrm>
      </p:grpSpPr>
      <p:sp>
        <p:nvSpPr>
          <p:cNvPr id="301" name="Google Shape;301;p12"/>
          <p:cNvSpPr/>
          <p:nvPr/>
        </p:nvSpPr>
        <p:spPr>
          <a:xfrm>
            <a:off x="-263844" y="-1722131"/>
            <a:ext cx="12431856" cy="12431856"/>
          </a:xfrm>
          <a:custGeom>
            <a:avLst/>
            <a:gdLst/>
            <a:ahLst/>
            <a:cxnLst/>
            <a:rect l="l" t="t" r="r" b="b"/>
            <a:pathLst>
              <a:path w="12431856" h="12431856" extrusionOk="0">
                <a:moveTo>
                  <a:pt x="0" y="0"/>
                </a:moveTo>
                <a:lnTo>
                  <a:pt x="12431856" y="0"/>
                </a:lnTo>
                <a:lnTo>
                  <a:pt x="12431856" y="12431857"/>
                </a:lnTo>
                <a:lnTo>
                  <a:pt x="0" y="12431857"/>
                </a:lnTo>
                <a:lnTo>
                  <a:pt x="0" y="0"/>
                </a:lnTo>
                <a:close/>
              </a:path>
            </a:pathLst>
          </a:custGeom>
          <a:blipFill rotWithShape="1">
            <a:blip r:embed="rId3">
              <a:alphaModFix amt="43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02" name="Google Shape;302;p12"/>
          <p:cNvSpPr/>
          <p:nvPr/>
        </p:nvSpPr>
        <p:spPr>
          <a:xfrm>
            <a:off x="0" y="8319313"/>
            <a:ext cx="18248424" cy="1967687"/>
          </a:xfrm>
          <a:custGeom>
            <a:avLst/>
            <a:gdLst/>
            <a:ahLst/>
            <a:cxnLst/>
            <a:rect l="l" t="t" r="r" b="b"/>
            <a:pathLst>
              <a:path w="18248424" h="1967687" extrusionOk="0">
                <a:moveTo>
                  <a:pt x="0" y="0"/>
                </a:moveTo>
                <a:lnTo>
                  <a:pt x="18248424" y="0"/>
                </a:lnTo>
                <a:lnTo>
                  <a:pt x="18248424" y="1967687"/>
                </a:lnTo>
                <a:lnTo>
                  <a:pt x="0" y="196768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nvGrpSpPr>
          <p:cNvPr id="303" name="Google Shape;303;p12"/>
          <p:cNvGrpSpPr/>
          <p:nvPr/>
        </p:nvGrpSpPr>
        <p:grpSpPr>
          <a:xfrm>
            <a:off x="11210810" y="1649565"/>
            <a:ext cx="7444446" cy="9428745"/>
            <a:chOff x="0" y="-47625"/>
            <a:chExt cx="1960677" cy="2483291"/>
          </a:xfrm>
        </p:grpSpPr>
        <p:sp>
          <p:nvSpPr>
            <p:cNvPr id="304" name="Google Shape;304;p12"/>
            <p:cNvSpPr/>
            <p:nvPr/>
          </p:nvSpPr>
          <p:spPr>
            <a:xfrm>
              <a:off x="0" y="0"/>
              <a:ext cx="1960677" cy="2435666"/>
            </a:xfrm>
            <a:custGeom>
              <a:avLst/>
              <a:gdLst/>
              <a:ahLst/>
              <a:cxnLst/>
              <a:rect l="l" t="t" r="r" b="b"/>
              <a:pathLst>
                <a:path w="1960677" h="2435666" extrusionOk="0">
                  <a:moveTo>
                    <a:pt x="53038" y="0"/>
                  </a:moveTo>
                  <a:lnTo>
                    <a:pt x="1907639" y="0"/>
                  </a:lnTo>
                  <a:cubicBezTo>
                    <a:pt x="1936931" y="0"/>
                    <a:pt x="1960677" y="23746"/>
                    <a:pt x="1960677" y="53038"/>
                  </a:cubicBezTo>
                  <a:lnTo>
                    <a:pt x="1960677" y="2382628"/>
                  </a:lnTo>
                  <a:cubicBezTo>
                    <a:pt x="1960677" y="2411920"/>
                    <a:pt x="1936931" y="2435666"/>
                    <a:pt x="1907639" y="2435666"/>
                  </a:cubicBezTo>
                  <a:lnTo>
                    <a:pt x="53038" y="2435666"/>
                  </a:lnTo>
                  <a:cubicBezTo>
                    <a:pt x="23746" y="2435666"/>
                    <a:pt x="0" y="2411920"/>
                    <a:pt x="0" y="2382628"/>
                  </a:cubicBezTo>
                  <a:lnTo>
                    <a:pt x="0" y="53038"/>
                  </a:lnTo>
                  <a:cubicBezTo>
                    <a:pt x="0" y="23746"/>
                    <a:pt x="23746" y="0"/>
                    <a:pt x="53038" y="0"/>
                  </a:cubicBez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05" name="Google Shape;305;p12"/>
            <p:cNvSpPr txBox="1"/>
            <p:nvPr/>
          </p:nvSpPr>
          <p:spPr>
            <a:xfrm>
              <a:off x="0" y="-47625"/>
              <a:ext cx="1960677" cy="2483291"/>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sp>
        <p:nvSpPr>
          <p:cNvPr id="306" name="Google Shape;306;p12"/>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07" name="Google Shape;307;p12"/>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nvGrpSpPr>
          <p:cNvPr id="308" name="Google Shape;308;p12"/>
          <p:cNvGrpSpPr/>
          <p:nvPr/>
        </p:nvGrpSpPr>
        <p:grpSpPr>
          <a:xfrm>
            <a:off x="12291837" y="2135624"/>
            <a:ext cx="5140376" cy="3669124"/>
            <a:chOff x="0" y="-47625"/>
            <a:chExt cx="1243450" cy="887556"/>
          </a:xfrm>
        </p:grpSpPr>
        <p:sp>
          <p:nvSpPr>
            <p:cNvPr id="309" name="Google Shape;309;p12"/>
            <p:cNvSpPr/>
            <p:nvPr/>
          </p:nvSpPr>
          <p:spPr>
            <a:xfrm>
              <a:off x="0" y="0"/>
              <a:ext cx="1243450" cy="839931"/>
            </a:xfrm>
            <a:custGeom>
              <a:avLst/>
              <a:gdLst/>
              <a:ahLst/>
              <a:cxnLst/>
              <a:rect l="l" t="t" r="r" b="b"/>
              <a:pathLst>
                <a:path w="1243450" h="839931" extrusionOk="0">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10" name="Google Shape;310;p12"/>
            <p:cNvSpPr txBox="1"/>
            <p:nvPr/>
          </p:nvSpPr>
          <p:spPr>
            <a:xfrm>
              <a:off x="0" y="-47625"/>
              <a:ext cx="1243450" cy="887556"/>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sp>
        <p:nvSpPr>
          <p:cNvPr id="311" name="Google Shape;311;p12"/>
          <p:cNvSpPr/>
          <p:nvPr/>
        </p:nvSpPr>
        <p:spPr>
          <a:xfrm>
            <a:off x="15484952" y="3070772"/>
            <a:ext cx="1495333" cy="1782811"/>
          </a:xfrm>
          <a:custGeom>
            <a:avLst/>
            <a:gdLst/>
            <a:ahLst/>
            <a:cxnLst/>
            <a:rect l="l" t="t" r="r" b="b"/>
            <a:pathLst>
              <a:path w="1495333" h="1782811" extrusionOk="0">
                <a:moveTo>
                  <a:pt x="0" y="0"/>
                </a:moveTo>
                <a:lnTo>
                  <a:pt x="1495333" y="0"/>
                </a:lnTo>
                <a:lnTo>
                  <a:pt x="1495333" y="1782811"/>
                </a:lnTo>
                <a:lnTo>
                  <a:pt x="0" y="178281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nvGrpSpPr>
          <p:cNvPr id="312" name="Google Shape;312;p12"/>
          <p:cNvGrpSpPr/>
          <p:nvPr/>
        </p:nvGrpSpPr>
        <p:grpSpPr>
          <a:xfrm>
            <a:off x="12291837" y="6212230"/>
            <a:ext cx="5140376" cy="3669124"/>
            <a:chOff x="0" y="-47625"/>
            <a:chExt cx="1243450" cy="887556"/>
          </a:xfrm>
        </p:grpSpPr>
        <p:sp>
          <p:nvSpPr>
            <p:cNvPr id="313" name="Google Shape;313;p12"/>
            <p:cNvSpPr/>
            <p:nvPr/>
          </p:nvSpPr>
          <p:spPr>
            <a:xfrm>
              <a:off x="0" y="0"/>
              <a:ext cx="1243450" cy="839931"/>
            </a:xfrm>
            <a:custGeom>
              <a:avLst/>
              <a:gdLst/>
              <a:ahLst/>
              <a:cxnLst/>
              <a:rect l="l" t="t" r="r" b="b"/>
              <a:pathLst>
                <a:path w="1243450" h="839931" extrusionOk="0">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14" name="Google Shape;314;p12"/>
            <p:cNvSpPr txBox="1"/>
            <p:nvPr/>
          </p:nvSpPr>
          <p:spPr>
            <a:xfrm>
              <a:off x="0" y="-47625"/>
              <a:ext cx="1243450" cy="887556"/>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sp>
        <p:nvSpPr>
          <p:cNvPr id="315" name="Google Shape;315;p12"/>
          <p:cNvSpPr/>
          <p:nvPr/>
        </p:nvSpPr>
        <p:spPr>
          <a:xfrm>
            <a:off x="15804843" y="7657899"/>
            <a:ext cx="1175442" cy="1567255"/>
          </a:xfrm>
          <a:custGeom>
            <a:avLst/>
            <a:gdLst/>
            <a:ahLst/>
            <a:cxnLst/>
            <a:rect l="l" t="t" r="r" b="b"/>
            <a:pathLst>
              <a:path w="1175442" h="1567255" extrusionOk="0">
                <a:moveTo>
                  <a:pt x="0" y="0"/>
                </a:moveTo>
                <a:lnTo>
                  <a:pt x="1175441" y="0"/>
                </a:lnTo>
                <a:lnTo>
                  <a:pt x="1175441" y="1567256"/>
                </a:lnTo>
                <a:lnTo>
                  <a:pt x="0" y="1567256"/>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16" name="Google Shape;316;p12"/>
          <p:cNvSpPr txBox="1"/>
          <p:nvPr/>
        </p:nvSpPr>
        <p:spPr>
          <a:xfrm>
            <a:off x="1028700" y="9239250"/>
            <a:ext cx="6899312"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200" b="0" i="0" u="none">
                <a:solidFill>
                  <a:srgbClr val="E68574"/>
                </a:solidFill>
                <a:latin typeface="Effra" panose="02000506080000020004" pitchFamily="2" charset="0"/>
                <a:ea typeface="Arimo"/>
                <a:cs typeface="Arimo"/>
                <a:sym typeface="Arimo"/>
              </a:rPr>
              <a:t>CONFERÊNCIA REGIONAL DA SIA 2025</a:t>
            </a:r>
            <a:endParaRPr sz="1200">
              <a:latin typeface="Effra" panose="02000506080000020004" pitchFamily="2" charset="0"/>
            </a:endParaRPr>
          </a:p>
        </p:txBody>
      </p:sp>
      <p:sp>
        <p:nvSpPr>
          <p:cNvPr id="317" name="Google Shape;317;p12"/>
          <p:cNvSpPr txBox="1"/>
          <p:nvPr/>
        </p:nvSpPr>
        <p:spPr>
          <a:xfrm>
            <a:off x="12523272" y="3543202"/>
            <a:ext cx="2927538" cy="15388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000" b="0" i="0" u="none">
                <a:solidFill>
                  <a:srgbClr val="191919"/>
                </a:solidFill>
                <a:latin typeface="Effra" panose="02000506080000020004" pitchFamily="2" charset="0"/>
                <a:sym typeface="Arial"/>
              </a:rPr>
              <a:t>Alguma associada conhece alguém? </a:t>
            </a:r>
            <a:endParaRPr sz="1200">
              <a:latin typeface="Effra" panose="02000506080000020004" pitchFamily="2" charset="0"/>
            </a:endParaRPr>
          </a:p>
          <a:p>
            <a:pPr marL="0" marR="0" lvl="0" indent="0" algn="l" rtl="0">
              <a:spcBef>
                <a:spcPts val="0"/>
              </a:spcBef>
              <a:spcAft>
                <a:spcPts val="0"/>
              </a:spcAft>
              <a:buNone/>
            </a:pPr>
            <a:endParaRPr sz="2000">
              <a:solidFill>
                <a:srgbClr val="191919"/>
              </a:solidFill>
              <a:latin typeface="Effra" panose="02000506080000020004" pitchFamily="2" charset="0"/>
              <a:sym typeface="Arial"/>
            </a:endParaRPr>
          </a:p>
          <a:p>
            <a:pPr marL="0" marR="0" lvl="0" indent="0" algn="l" rtl="0">
              <a:spcBef>
                <a:spcPts val="0"/>
              </a:spcBef>
              <a:spcAft>
                <a:spcPts val="0"/>
              </a:spcAft>
              <a:buNone/>
            </a:pPr>
            <a:r>
              <a:rPr lang="pt-BR" sz="2000" b="0" i="0" u="none">
                <a:solidFill>
                  <a:srgbClr val="191919"/>
                </a:solidFill>
                <a:latin typeface="Effra" panose="02000506080000020004" pitchFamily="2" charset="0"/>
                <a:sym typeface="Arial"/>
              </a:rPr>
              <a:t>...ou conhece alguém que conhece alguém?</a:t>
            </a:r>
            <a:endParaRPr sz="1200">
              <a:latin typeface="Effra" panose="02000506080000020004" pitchFamily="2" charset="0"/>
            </a:endParaRPr>
          </a:p>
        </p:txBody>
      </p:sp>
      <p:sp>
        <p:nvSpPr>
          <p:cNvPr id="318" name="Google Shape;318;p12"/>
          <p:cNvSpPr txBox="1"/>
          <p:nvPr/>
        </p:nvSpPr>
        <p:spPr>
          <a:xfrm>
            <a:off x="12705822" y="2470057"/>
            <a:ext cx="3099021"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800" b="1" i="0" u="none">
                <a:solidFill>
                  <a:srgbClr val="293374"/>
                </a:solidFill>
                <a:latin typeface="Effra" panose="02000506080000020004" pitchFamily="2" charset="0"/>
                <a:sym typeface="Arial"/>
              </a:rPr>
              <a:t>COMECE COM O </a:t>
            </a:r>
            <a:endParaRPr sz="1200">
              <a:latin typeface="Effra" panose="02000506080000020004" pitchFamily="2" charset="0"/>
            </a:endParaRPr>
          </a:p>
          <a:p>
            <a:pPr marL="0" marR="0" lvl="0" indent="0" algn="l" rtl="0">
              <a:spcBef>
                <a:spcPts val="0"/>
              </a:spcBef>
              <a:spcAft>
                <a:spcPts val="0"/>
              </a:spcAft>
              <a:buNone/>
            </a:pPr>
            <a:r>
              <a:rPr lang="pt-BR" sz="2800" b="1" i="0" u="none">
                <a:solidFill>
                  <a:srgbClr val="293374"/>
                </a:solidFill>
                <a:latin typeface="Effra" panose="02000506080000020004" pitchFamily="2" charset="0"/>
                <a:sym typeface="Arial"/>
              </a:rPr>
              <a:t>SEU CLUBE</a:t>
            </a:r>
            <a:endParaRPr sz="1200">
              <a:latin typeface="Effra" panose="02000506080000020004" pitchFamily="2" charset="0"/>
            </a:endParaRPr>
          </a:p>
        </p:txBody>
      </p:sp>
      <p:sp>
        <p:nvSpPr>
          <p:cNvPr id="319" name="Google Shape;319;p12"/>
          <p:cNvSpPr txBox="1"/>
          <p:nvPr/>
        </p:nvSpPr>
        <p:spPr>
          <a:xfrm>
            <a:off x="12705822" y="7662088"/>
            <a:ext cx="3099021" cy="184665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000" b="0" i="0" u="none" dirty="0">
                <a:solidFill>
                  <a:srgbClr val="191919"/>
                </a:solidFill>
                <a:latin typeface="Effra" panose="02000506080000020004" pitchFamily="2" charset="0"/>
                <a:sym typeface="Arial"/>
              </a:rPr>
              <a:t>Quais são as preocupações deles?</a:t>
            </a:r>
            <a:endParaRPr sz="1200" dirty="0">
              <a:latin typeface="Effra" panose="02000506080000020004" pitchFamily="2" charset="0"/>
            </a:endParaRPr>
          </a:p>
          <a:p>
            <a:pPr marL="0" marR="0" lvl="0" indent="0" algn="l" rtl="0">
              <a:spcBef>
                <a:spcPts val="0"/>
              </a:spcBef>
              <a:spcAft>
                <a:spcPts val="0"/>
              </a:spcAft>
              <a:buNone/>
            </a:pPr>
            <a:r>
              <a:rPr lang="pt-BR" sz="2000" b="0" i="0" u="none" dirty="0">
                <a:solidFill>
                  <a:srgbClr val="191919"/>
                </a:solidFill>
                <a:latin typeface="Effra" panose="02000506080000020004" pitchFamily="2" charset="0"/>
                <a:sym typeface="Arial"/>
              </a:rPr>
              <a:t>Como você pode resolver essas preocupações? </a:t>
            </a:r>
            <a:endParaRPr sz="1200" dirty="0">
              <a:latin typeface="Effra" panose="02000506080000020004" pitchFamily="2" charset="0"/>
            </a:endParaRPr>
          </a:p>
          <a:p>
            <a:pPr marL="0" marR="0" lvl="0" indent="0" algn="l" rtl="0">
              <a:spcBef>
                <a:spcPts val="0"/>
              </a:spcBef>
              <a:spcAft>
                <a:spcPts val="0"/>
              </a:spcAft>
              <a:buNone/>
            </a:pPr>
            <a:endParaRPr sz="2000" dirty="0">
              <a:solidFill>
                <a:srgbClr val="191919"/>
              </a:solidFill>
              <a:latin typeface="Effra" panose="02000506080000020004" pitchFamily="2" charset="0"/>
              <a:sym typeface="Arial"/>
            </a:endParaRPr>
          </a:p>
          <a:p>
            <a:pPr marL="0" marR="0" lvl="0" indent="0" algn="l" rtl="0">
              <a:spcBef>
                <a:spcPts val="0"/>
              </a:spcBef>
              <a:spcAft>
                <a:spcPts val="0"/>
              </a:spcAft>
              <a:buNone/>
            </a:pPr>
            <a:r>
              <a:rPr lang="pt-BR" sz="2000" b="0" i="0" u="none" dirty="0">
                <a:solidFill>
                  <a:srgbClr val="191919"/>
                </a:solidFill>
                <a:latin typeface="Effra" panose="02000506080000020004" pitchFamily="2" charset="0"/>
                <a:sym typeface="Arial"/>
              </a:rPr>
              <a:t>Pense de forma inovadora!</a:t>
            </a:r>
            <a:endParaRPr sz="1200" dirty="0">
              <a:latin typeface="Effra" panose="02000506080000020004" pitchFamily="2" charset="0"/>
            </a:endParaRPr>
          </a:p>
        </p:txBody>
      </p:sp>
      <p:sp>
        <p:nvSpPr>
          <p:cNvPr id="320" name="Google Shape;320;p12"/>
          <p:cNvSpPr txBox="1"/>
          <p:nvPr/>
        </p:nvSpPr>
        <p:spPr>
          <a:xfrm>
            <a:off x="12705822" y="6585798"/>
            <a:ext cx="4418787"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800" b="1" i="0" u="none">
                <a:solidFill>
                  <a:srgbClr val="293374"/>
                </a:solidFill>
                <a:latin typeface="Effra" panose="02000506080000020004" pitchFamily="2" charset="0"/>
                <a:ea typeface="Arimo"/>
                <a:cs typeface="Arimo"/>
                <a:sym typeface="Arimo"/>
              </a:rPr>
              <a:t>Conheça PARCEIROS EM POTENCIAL</a:t>
            </a:r>
            <a:endParaRPr sz="1200">
              <a:latin typeface="Effra" panose="02000506080000020004" pitchFamily="2" charset="0"/>
            </a:endParaRPr>
          </a:p>
        </p:txBody>
      </p:sp>
      <p:sp>
        <p:nvSpPr>
          <p:cNvPr id="321" name="Google Shape;321;p12"/>
          <p:cNvSpPr txBox="1"/>
          <p:nvPr/>
        </p:nvSpPr>
        <p:spPr>
          <a:xfrm>
            <a:off x="1592826" y="1238955"/>
            <a:ext cx="9232489" cy="492443"/>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3200" b="1" i="0" u="none" dirty="0">
                <a:solidFill>
                  <a:srgbClr val="F5EFEB"/>
                </a:solidFill>
                <a:latin typeface="Effra" panose="02000506080000020004" pitchFamily="2" charset="0"/>
                <a:sym typeface="Arial"/>
              </a:rPr>
              <a:t>Entre em contato com os responsáveis ​​da escola</a:t>
            </a:r>
            <a:endParaRPr sz="1200" b="1" dirty="0">
              <a:latin typeface="Effra" panose="02000506080000020004" pitchFamily="2" charset="0"/>
            </a:endParaRPr>
          </a:p>
        </p:txBody>
      </p:sp>
      <p:sp>
        <p:nvSpPr>
          <p:cNvPr id="322" name="Google Shape;322;p12"/>
          <p:cNvSpPr txBox="1"/>
          <p:nvPr/>
        </p:nvSpPr>
        <p:spPr>
          <a:xfrm>
            <a:off x="-158117" y="221312"/>
            <a:ext cx="12220402" cy="83099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5400" b="1" i="0" u="none" dirty="0">
                <a:solidFill>
                  <a:srgbClr val="253572"/>
                </a:solidFill>
                <a:latin typeface="Effra" panose="02000506080000020004" pitchFamily="2" charset="0"/>
                <a:sym typeface="Arial"/>
              </a:rPr>
              <a:t>Dicas: Iniciando novas parcerias</a:t>
            </a:r>
            <a:endParaRPr sz="1100" dirty="0">
              <a:latin typeface="Effra" panose="02000506080000020004" pitchFamily="2"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30"/>
        <p:cNvGrpSpPr/>
        <p:nvPr/>
      </p:nvGrpSpPr>
      <p:grpSpPr>
        <a:xfrm>
          <a:off x="0" y="0"/>
          <a:ext cx="0" cy="0"/>
          <a:chOff x="0" y="0"/>
          <a:chExt cx="0" cy="0"/>
        </a:xfrm>
      </p:grpSpPr>
      <p:sp>
        <p:nvSpPr>
          <p:cNvPr id="331" name="Google Shape;331;p13"/>
          <p:cNvSpPr/>
          <p:nvPr/>
        </p:nvSpPr>
        <p:spPr>
          <a:xfrm>
            <a:off x="629069" y="0"/>
            <a:ext cx="16990570" cy="11480305"/>
          </a:xfrm>
          <a:custGeom>
            <a:avLst/>
            <a:gdLst/>
            <a:ahLst/>
            <a:cxnLst/>
            <a:rect l="l" t="t" r="r" b="b"/>
            <a:pathLst>
              <a:path w="16359391" h="11053826" extrusionOk="0">
                <a:moveTo>
                  <a:pt x="0" y="0"/>
                </a:moveTo>
                <a:lnTo>
                  <a:pt x="16359391" y="0"/>
                </a:lnTo>
                <a:lnTo>
                  <a:pt x="16359391" y="11053826"/>
                </a:lnTo>
                <a:lnTo>
                  <a:pt x="0" y="11053826"/>
                </a:lnTo>
                <a:lnTo>
                  <a:pt x="0" y="0"/>
                </a:lnTo>
                <a:close/>
              </a:path>
            </a:pathLst>
          </a:custGeom>
          <a:blipFill rotWithShape="1">
            <a:blip r:embed="rId3">
              <a:alphaModFix amt="81000"/>
            </a:blip>
            <a:stretch>
              <a:fillRect l="-5599" r="-1451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332" name="Google Shape;332;p13"/>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333" name="Google Shape;333;p13"/>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grpSp>
        <p:nvGrpSpPr>
          <p:cNvPr id="334" name="Google Shape;334;p13"/>
          <p:cNvGrpSpPr/>
          <p:nvPr/>
        </p:nvGrpSpPr>
        <p:grpSpPr>
          <a:xfrm>
            <a:off x="-674917" y="-265078"/>
            <a:ext cx="9242712" cy="3360468"/>
            <a:chOff x="0" y="-19050"/>
            <a:chExt cx="2434294" cy="885061"/>
          </a:xfrm>
        </p:grpSpPr>
        <p:sp>
          <p:nvSpPr>
            <p:cNvPr id="335" name="Google Shape;335;p13"/>
            <p:cNvSpPr/>
            <p:nvPr/>
          </p:nvSpPr>
          <p:spPr>
            <a:xfrm>
              <a:off x="0" y="0"/>
              <a:ext cx="2434294" cy="866011"/>
            </a:xfrm>
            <a:custGeom>
              <a:avLst/>
              <a:gdLst/>
              <a:ahLst/>
              <a:cxnLst/>
              <a:rect l="l" t="t" r="r" b="b"/>
              <a:pathLst>
                <a:path w="2434294" h="866011" extrusionOk="0">
                  <a:moveTo>
                    <a:pt x="42719" y="0"/>
                  </a:moveTo>
                  <a:lnTo>
                    <a:pt x="2391576" y="0"/>
                  </a:lnTo>
                  <a:cubicBezTo>
                    <a:pt x="2415168" y="0"/>
                    <a:pt x="2434294" y="19126"/>
                    <a:pt x="2434294" y="42719"/>
                  </a:cubicBezTo>
                  <a:lnTo>
                    <a:pt x="2434294" y="823292"/>
                  </a:lnTo>
                  <a:cubicBezTo>
                    <a:pt x="2434294" y="834622"/>
                    <a:pt x="2429794" y="845488"/>
                    <a:pt x="2421782" y="853499"/>
                  </a:cubicBezTo>
                  <a:cubicBezTo>
                    <a:pt x="2413771" y="861511"/>
                    <a:pt x="2402905" y="866011"/>
                    <a:pt x="2391576" y="866011"/>
                  </a:cubicBezTo>
                  <a:lnTo>
                    <a:pt x="42719" y="866011"/>
                  </a:lnTo>
                  <a:cubicBezTo>
                    <a:pt x="31389" y="866011"/>
                    <a:pt x="20523" y="861511"/>
                    <a:pt x="12512" y="853499"/>
                  </a:cubicBezTo>
                  <a:cubicBezTo>
                    <a:pt x="4501" y="845488"/>
                    <a:pt x="0" y="834622"/>
                    <a:pt x="0" y="823292"/>
                  </a:cubicBezTo>
                  <a:lnTo>
                    <a:pt x="0" y="42719"/>
                  </a:lnTo>
                  <a:cubicBezTo>
                    <a:pt x="0" y="31389"/>
                    <a:pt x="4501" y="20523"/>
                    <a:pt x="12512" y="12512"/>
                  </a:cubicBezTo>
                  <a:cubicBezTo>
                    <a:pt x="20523" y="4501"/>
                    <a:pt x="31389" y="0"/>
                    <a:pt x="42719" y="0"/>
                  </a:cubicBezTo>
                  <a:close/>
                </a:path>
              </a:pathLst>
            </a:custGeom>
            <a:solidFill>
              <a:srgbClr val="25357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336" name="Google Shape;336;p13"/>
            <p:cNvSpPr txBox="1"/>
            <p:nvPr/>
          </p:nvSpPr>
          <p:spPr>
            <a:xfrm>
              <a:off x="0" y="-19050"/>
              <a:ext cx="2434294" cy="885061"/>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grpSp>
      <p:grpSp>
        <p:nvGrpSpPr>
          <p:cNvPr id="337" name="Google Shape;337;p13"/>
          <p:cNvGrpSpPr/>
          <p:nvPr/>
        </p:nvGrpSpPr>
        <p:grpSpPr>
          <a:xfrm>
            <a:off x="7647102" y="8472958"/>
            <a:ext cx="10794606" cy="2748397"/>
            <a:chOff x="0" y="-19050"/>
            <a:chExt cx="2843024" cy="723857"/>
          </a:xfrm>
        </p:grpSpPr>
        <p:sp>
          <p:nvSpPr>
            <p:cNvPr id="338" name="Google Shape;338;p13"/>
            <p:cNvSpPr/>
            <p:nvPr/>
          </p:nvSpPr>
          <p:spPr>
            <a:xfrm>
              <a:off x="0" y="0"/>
              <a:ext cx="2843024" cy="704807"/>
            </a:xfrm>
            <a:custGeom>
              <a:avLst/>
              <a:gdLst/>
              <a:ahLst/>
              <a:cxnLst/>
              <a:rect l="l" t="t" r="r" b="b"/>
              <a:pathLst>
                <a:path w="2843024" h="704807" extrusionOk="0">
                  <a:moveTo>
                    <a:pt x="36577" y="0"/>
                  </a:moveTo>
                  <a:lnTo>
                    <a:pt x="2806447" y="0"/>
                  </a:lnTo>
                  <a:cubicBezTo>
                    <a:pt x="2826648" y="0"/>
                    <a:pt x="2843024" y="16376"/>
                    <a:pt x="2843024" y="36577"/>
                  </a:cubicBezTo>
                  <a:lnTo>
                    <a:pt x="2843024" y="668230"/>
                  </a:lnTo>
                  <a:cubicBezTo>
                    <a:pt x="2843024" y="688431"/>
                    <a:pt x="2826648" y="704807"/>
                    <a:pt x="2806447" y="704807"/>
                  </a:cubicBezTo>
                  <a:lnTo>
                    <a:pt x="36577" y="704807"/>
                  </a:lnTo>
                  <a:cubicBezTo>
                    <a:pt x="16376" y="704807"/>
                    <a:pt x="0" y="688431"/>
                    <a:pt x="0" y="668230"/>
                  </a:cubicBezTo>
                  <a:lnTo>
                    <a:pt x="0" y="36577"/>
                  </a:lnTo>
                  <a:cubicBezTo>
                    <a:pt x="0" y="16376"/>
                    <a:pt x="16376" y="0"/>
                    <a:pt x="36577" y="0"/>
                  </a:cubicBezTo>
                  <a:close/>
                </a:path>
              </a:pathLst>
            </a:custGeom>
            <a:solidFill>
              <a:srgbClr val="25357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339" name="Google Shape;339;p13"/>
            <p:cNvSpPr txBox="1"/>
            <p:nvPr/>
          </p:nvSpPr>
          <p:spPr>
            <a:xfrm>
              <a:off x="0" y="-19050"/>
              <a:ext cx="2843024" cy="723857"/>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grpSp>
      <p:sp>
        <p:nvSpPr>
          <p:cNvPr id="340" name="Google Shape;340;p13"/>
          <p:cNvSpPr/>
          <p:nvPr/>
        </p:nvSpPr>
        <p:spPr>
          <a:xfrm>
            <a:off x="12492068" y="8970432"/>
            <a:ext cx="1722433" cy="912890"/>
          </a:xfrm>
          <a:custGeom>
            <a:avLst/>
            <a:gdLst/>
            <a:ahLst/>
            <a:cxnLst/>
            <a:rect l="l" t="t" r="r" b="b"/>
            <a:pathLst>
              <a:path w="1722433" h="912890" extrusionOk="0">
                <a:moveTo>
                  <a:pt x="0" y="0"/>
                </a:moveTo>
                <a:lnTo>
                  <a:pt x="1722433" y="0"/>
                </a:lnTo>
                <a:lnTo>
                  <a:pt x="1722433" y="912890"/>
                </a:lnTo>
                <a:lnTo>
                  <a:pt x="0" y="91289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341" name="Google Shape;341;p13"/>
          <p:cNvSpPr txBox="1"/>
          <p:nvPr/>
        </p:nvSpPr>
        <p:spPr>
          <a:xfrm>
            <a:off x="629069" y="119062"/>
            <a:ext cx="6634739" cy="181588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300" b="1" i="0" u="none" dirty="0" err="1">
                <a:solidFill>
                  <a:srgbClr val="F69170"/>
                </a:solidFill>
                <a:latin typeface="Effra" panose="02000506080000020004" pitchFamily="2" charset="0"/>
                <a:sym typeface="Arial"/>
              </a:rPr>
              <a:t>Soroptimista</a:t>
            </a:r>
            <a:r>
              <a:rPr lang="pt-BR" sz="4300" b="1" i="0" u="none" dirty="0">
                <a:solidFill>
                  <a:srgbClr val="F69170"/>
                </a:solidFill>
                <a:latin typeface="Effra" panose="02000506080000020004" pitchFamily="2" charset="0"/>
                <a:sym typeface="Arial"/>
              </a:rPr>
              <a:t> Internacional de </a:t>
            </a:r>
            <a:r>
              <a:rPr lang="pt-BR" sz="4300" b="1" i="0" u="none" dirty="0" err="1">
                <a:solidFill>
                  <a:srgbClr val="F69170"/>
                </a:solidFill>
                <a:latin typeface="Effra" panose="02000506080000020004" pitchFamily="2" charset="0"/>
                <a:sym typeface="Arial"/>
              </a:rPr>
              <a:t>Guagua</a:t>
            </a:r>
            <a:r>
              <a:rPr lang="pt-BR" sz="4300" b="1" i="0" u="none" dirty="0">
                <a:solidFill>
                  <a:srgbClr val="F69170"/>
                </a:solidFill>
                <a:latin typeface="Effra" panose="02000506080000020004" pitchFamily="2" charset="0"/>
                <a:sym typeface="Arial"/>
              </a:rPr>
              <a:t> </a:t>
            </a:r>
            <a:endParaRPr b="1" dirty="0">
              <a:latin typeface="Effra" panose="02000506080000020004" pitchFamily="2" charset="0"/>
            </a:endParaRPr>
          </a:p>
          <a:p>
            <a:pPr marL="0" marR="0" lvl="0" indent="0" algn="ctr" rtl="0">
              <a:spcBef>
                <a:spcPts val="0"/>
              </a:spcBef>
              <a:spcAft>
                <a:spcPts val="0"/>
              </a:spcAft>
              <a:buNone/>
            </a:pPr>
            <a:r>
              <a:rPr lang="pt-BR" sz="3200" b="0" i="0" u="none" dirty="0">
                <a:solidFill>
                  <a:srgbClr val="F69170"/>
                </a:solidFill>
                <a:latin typeface="Effra" panose="02000506080000020004" pitchFamily="2" charset="0"/>
                <a:sym typeface="Arial"/>
              </a:rPr>
              <a:t>(Cidade nas Filipinas)</a:t>
            </a:r>
            <a:endParaRPr dirty="0">
              <a:latin typeface="Effra" panose="02000506080000020004" pitchFamily="2" charset="0"/>
            </a:endParaRPr>
          </a:p>
        </p:txBody>
      </p:sp>
      <p:sp>
        <p:nvSpPr>
          <p:cNvPr id="342" name="Google Shape;342;p13"/>
          <p:cNvSpPr txBox="1"/>
          <p:nvPr/>
        </p:nvSpPr>
        <p:spPr>
          <a:xfrm>
            <a:off x="1028700" y="9239250"/>
            <a:ext cx="6899312" cy="2153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399" b="0" i="0" u="none">
                <a:solidFill>
                  <a:srgbClr val="E68574"/>
                </a:solidFill>
                <a:latin typeface="Effra" panose="02000506080000020004" pitchFamily="2" charset="0"/>
                <a:ea typeface="Arimo"/>
                <a:cs typeface="Arimo"/>
                <a:sym typeface="Arimo"/>
              </a:rPr>
              <a:t>CONFERÊNCIA REGIONAL DA SIA 2025</a:t>
            </a:r>
            <a:endParaRPr>
              <a:latin typeface="Effra" panose="02000506080000020004" pitchFamily="2" charset="0"/>
            </a:endParaRPr>
          </a:p>
        </p:txBody>
      </p:sp>
      <p:sp>
        <p:nvSpPr>
          <p:cNvPr id="343" name="Google Shape;343;p13"/>
          <p:cNvSpPr txBox="1"/>
          <p:nvPr/>
        </p:nvSpPr>
        <p:spPr>
          <a:xfrm>
            <a:off x="8322575" y="8690970"/>
            <a:ext cx="3689353" cy="1428083"/>
          </a:xfrm>
          <a:prstGeom prst="rect">
            <a:avLst/>
          </a:prstGeom>
          <a:noFill/>
          <a:ln>
            <a:noFill/>
          </a:ln>
        </p:spPr>
        <p:txBody>
          <a:bodyPr spcFirstLastPara="1" wrap="square" lIns="0" tIns="0" rIns="0" bIns="0" anchor="t" anchorCtr="0">
            <a:spAutoFit/>
          </a:bodyPr>
          <a:lstStyle/>
          <a:p>
            <a:pPr marL="0" marR="0" lvl="0" indent="0" algn="ctr" rtl="0">
              <a:lnSpc>
                <a:spcPct val="80000"/>
              </a:lnSpc>
              <a:spcBef>
                <a:spcPts val="0"/>
              </a:spcBef>
              <a:spcAft>
                <a:spcPts val="0"/>
              </a:spcAft>
              <a:buNone/>
            </a:pPr>
            <a:r>
              <a:rPr lang="pt-BR" sz="4400" b="1" i="0" u="none" dirty="0">
                <a:solidFill>
                  <a:srgbClr val="F69170"/>
                </a:solidFill>
                <a:latin typeface="Effra" panose="02000506080000020004" pitchFamily="2" charset="0"/>
                <a:sym typeface="Arial"/>
              </a:rPr>
              <a:t>50</a:t>
            </a:r>
            <a:r>
              <a:rPr lang="pt-BR" sz="3200" b="1" i="0" u="none" dirty="0">
                <a:solidFill>
                  <a:srgbClr val="F69170"/>
                </a:solidFill>
                <a:latin typeface="Effra" panose="02000506080000020004" pitchFamily="2" charset="0"/>
                <a:sym typeface="Arial"/>
              </a:rPr>
              <a:t> </a:t>
            </a:r>
            <a:r>
              <a:rPr lang="pt-BR" sz="3200" b="1" i="0" u="none" dirty="0">
                <a:solidFill>
                  <a:srgbClr val="F5EFEB"/>
                </a:solidFill>
                <a:latin typeface="Effra" panose="02000506080000020004" pitchFamily="2" charset="0"/>
                <a:sym typeface="Arial"/>
              </a:rPr>
              <a:t>MENINAS</a:t>
            </a:r>
            <a:endParaRPr sz="1200" dirty="0">
              <a:latin typeface="Effra" panose="02000506080000020004" pitchFamily="2" charset="0"/>
            </a:endParaRPr>
          </a:p>
          <a:p>
            <a:pPr marL="0" marR="0" lvl="0" indent="0" algn="ctr" rtl="0">
              <a:lnSpc>
                <a:spcPct val="80000"/>
              </a:lnSpc>
              <a:spcBef>
                <a:spcPts val="0"/>
              </a:spcBef>
              <a:spcAft>
                <a:spcPts val="0"/>
              </a:spcAft>
              <a:buNone/>
            </a:pPr>
            <a:r>
              <a:rPr lang="pt-BR" sz="2800" b="1" i="0" u="none" dirty="0">
                <a:solidFill>
                  <a:srgbClr val="F5EFEB"/>
                </a:solidFill>
                <a:latin typeface="Effra" panose="02000506080000020004" pitchFamily="2" charset="0"/>
                <a:sym typeface="Arial"/>
              </a:rPr>
              <a:t>em </a:t>
            </a:r>
            <a:endParaRPr sz="1200" dirty="0">
              <a:latin typeface="Effra" panose="02000506080000020004" pitchFamily="2" charset="0"/>
            </a:endParaRPr>
          </a:p>
          <a:p>
            <a:pPr marL="0" marR="0" lvl="0" indent="0" algn="ctr" rtl="0">
              <a:lnSpc>
                <a:spcPct val="80000"/>
              </a:lnSpc>
              <a:spcBef>
                <a:spcPts val="0"/>
              </a:spcBef>
              <a:spcAft>
                <a:spcPts val="0"/>
              </a:spcAft>
              <a:buNone/>
            </a:pPr>
            <a:r>
              <a:rPr lang="pt-BR" sz="4400" b="1" i="0" u="none" dirty="0">
                <a:solidFill>
                  <a:srgbClr val="F69170"/>
                </a:solidFill>
                <a:latin typeface="Effra" panose="02000506080000020004" pitchFamily="2" charset="0"/>
                <a:sym typeface="Arial"/>
              </a:rPr>
              <a:t>1</a:t>
            </a:r>
            <a:r>
              <a:rPr lang="pt-BR" sz="3200" b="1" i="0" u="none" dirty="0">
                <a:solidFill>
                  <a:srgbClr val="F69170"/>
                </a:solidFill>
                <a:latin typeface="Effra" panose="02000506080000020004" pitchFamily="2" charset="0"/>
                <a:sym typeface="Arial"/>
              </a:rPr>
              <a:t> </a:t>
            </a:r>
            <a:r>
              <a:rPr lang="pt-BR" sz="3200" b="1" i="0" u="none" dirty="0">
                <a:solidFill>
                  <a:srgbClr val="F5EFEB"/>
                </a:solidFill>
                <a:latin typeface="Effra" panose="02000506080000020004" pitchFamily="2" charset="0"/>
                <a:sym typeface="Arial"/>
              </a:rPr>
              <a:t>ESCOLA</a:t>
            </a:r>
            <a:endParaRPr sz="1200" dirty="0">
              <a:latin typeface="Effra" panose="02000506080000020004" pitchFamily="2" charset="0"/>
            </a:endParaRPr>
          </a:p>
        </p:txBody>
      </p:sp>
      <p:sp>
        <p:nvSpPr>
          <p:cNvPr id="344" name="Google Shape;344;p13"/>
          <p:cNvSpPr txBox="1"/>
          <p:nvPr/>
        </p:nvSpPr>
        <p:spPr>
          <a:xfrm>
            <a:off x="14694641" y="8690969"/>
            <a:ext cx="3390454" cy="1428083"/>
          </a:xfrm>
          <a:prstGeom prst="rect">
            <a:avLst/>
          </a:prstGeom>
          <a:noFill/>
          <a:ln>
            <a:noFill/>
          </a:ln>
        </p:spPr>
        <p:txBody>
          <a:bodyPr spcFirstLastPara="1" wrap="square" lIns="0" tIns="0" rIns="0" bIns="0" anchor="t" anchorCtr="0">
            <a:spAutoFit/>
          </a:bodyPr>
          <a:lstStyle/>
          <a:p>
            <a:pPr marL="0" marR="0" lvl="0" indent="0" algn="ctr" rtl="0">
              <a:lnSpc>
                <a:spcPct val="80000"/>
              </a:lnSpc>
              <a:spcBef>
                <a:spcPts val="0"/>
              </a:spcBef>
              <a:spcAft>
                <a:spcPts val="0"/>
              </a:spcAft>
              <a:buNone/>
            </a:pPr>
            <a:r>
              <a:rPr lang="pt-BR" sz="4400" b="1" i="0" u="none" dirty="0">
                <a:solidFill>
                  <a:srgbClr val="F69170"/>
                </a:solidFill>
                <a:latin typeface="Effra" panose="02000506080000020004" pitchFamily="2" charset="0"/>
                <a:sym typeface="Arial"/>
              </a:rPr>
              <a:t>400</a:t>
            </a:r>
            <a:r>
              <a:rPr lang="pt-BR" sz="3200" b="1" i="0" u="none" dirty="0">
                <a:solidFill>
                  <a:srgbClr val="F69170"/>
                </a:solidFill>
                <a:latin typeface="Effra" panose="02000506080000020004" pitchFamily="2" charset="0"/>
                <a:sym typeface="Arial"/>
              </a:rPr>
              <a:t> </a:t>
            </a:r>
            <a:r>
              <a:rPr lang="pt-BR" sz="3200" b="1" i="0" u="none" dirty="0">
                <a:solidFill>
                  <a:srgbClr val="F5EFEB"/>
                </a:solidFill>
                <a:latin typeface="Effra" panose="02000506080000020004" pitchFamily="2" charset="0"/>
                <a:sym typeface="Arial"/>
              </a:rPr>
              <a:t>MENINAS </a:t>
            </a:r>
            <a:endParaRPr sz="1200" dirty="0">
              <a:latin typeface="Effra" panose="02000506080000020004" pitchFamily="2" charset="0"/>
            </a:endParaRPr>
          </a:p>
          <a:p>
            <a:pPr marL="0" marR="0" lvl="0" indent="0" algn="ctr" rtl="0">
              <a:lnSpc>
                <a:spcPct val="80000"/>
              </a:lnSpc>
              <a:spcBef>
                <a:spcPts val="0"/>
              </a:spcBef>
              <a:spcAft>
                <a:spcPts val="0"/>
              </a:spcAft>
              <a:buNone/>
            </a:pPr>
            <a:r>
              <a:rPr lang="pt-BR" sz="2800" b="1" i="0" u="none" dirty="0">
                <a:solidFill>
                  <a:srgbClr val="F5EFEB"/>
                </a:solidFill>
                <a:latin typeface="Effra" panose="02000506080000020004" pitchFamily="2" charset="0"/>
                <a:sym typeface="Arial"/>
              </a:rPr>
              <a:t>em </a:t>
            </a:r>
            <a:endParaRPr sz="1200" dirty="0">
              <a:latin typeface="Effra" panose="02000506080000020004" pitchFamily="2" charset="0"/>
            </a:endParaRPr>
          </a:p>
          <a:p>
            <a:pPr marL="0" marR="0" lvl="0" indent="0" algn="ctr" rtl="0">
              <a:lnSpc>
                <a:spcPct val="80000"/>
              </a:lnSpc>
              <a:spcBef>
                <a:spcPts val="0"/>
              </a:spcBef>
              <a:spcAft>
                <a:spcPts val="0"/>
              </a:spcAft>
              <a:buNone/>
            </a:pPr>
            <a:r>
              <a:rPr lang="pt-BR" sz="4400" b="1" i="0" u="none" dirty="0">
                <a:solidFill>
                  <a:srgbClr val="F69170"/>
                </a:solidFill>
                <a:latin typeface="Effra" panose="02000506080000020004" pitchFamily="2" charset="0"/>
                <a:sym typeface="Arial"/>
              </a:rPr>
              <a:t>5</a:t>
            </a:r>
            <a:r>
              <a:rPr lang="pt-BR" sz="4000" b="1" i="0" u="none" dirty="0">
                <a:solidFill>
                  <a:srgbClr val="F69170"/>
                </a:solidFill>
                <a:latin typeface="Effra" panose="02000506080000020004" pitchFamily="2" charset="0"/>
                <a:sym typeface="Arial"/>
              </a:rPr>
              <a:t> </a:t>
            </a:r>
            <a:r>
              <a:rPr lang="pt-BR" sz="3200" b="1" i="0" u="none" dirty="0">
                <a:solidFill>
                  <a:srgbClr val="F5EFEB"/>
                </a:solidFill>
                <a:latin typeface="Effra" panose="02000506080000020004" pitchFamily="2" charset="0"/>
                <a:sym typeface="Arial"/>
              </a:rPr>
              <a:t>ESCOLAS</a:t>
            </a:r>
            <a:endParaRPr sz="1200" dirty="0">
              <a:latin typeface="Effra" panose="02000506080000020004" pitchFamily="2" charset="0"/>
            </a:endParaRPr>
          </a:p>
        </p:txBody>
      </p:sp>
      <p:sp>
        <p:nvSpPr>
          <p:cNvPr id="345" name="Google Shape;345;p13"/>
          <p:cNvSpPr txBox="1"/>
          <p:nvPr/>
        </p:nvSpPr>
        <p:spPr>
          <a:xfrm>
            <a:off x="177653" y="2349879"/>
            <a:ext cx="8248125" cy="43088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800" b="0" i="0" u="none" dirty="0">
                <a:solidFill>
                  <a:srgbClr val="FFFFFF"/>
                </a:solidFill>
                <a:latin typeface="Effra" panose="02000506080000020004" pitchFamily="2" charset="0"/>
                <a:sym typeface="Arial"/>
              </a:rPr>
              <a:t>Em parceria com o departamento local de educação</a:t>
            </a:r>
            <a:endParaRPr sz="1200" dirty="0">
              <a:latin typeface="Effra" panose="02000506080000020004" pitchFamily="2" charset="0"/>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53"/>
        <p:cNvGrpSpPr/>
        <p:nvPr/>
      </p:nvGrpSpPr>
      <p:grpSpPr>
        <a:xfrm>
          <a:off x="0" y="0"/>
          <a:ext cx="0" cy="0"/>
          <a:chOff x="0" y="0"/>
          <a:chExt cx="0" cy="0"/>
        </a:xfrm>
      </p:grpSpPr>
      <p:grpSp>
        <p:nvGrpSpPr>
          <p:cNvPr id="354" name="Google Shape;354;p14"/>
          <p:cNvGrpSpPr/>
          <p:nvPr/>
        </p:nvGrpSpPr>
        <p:grpSpPr>
          <a:xfrm>
            <a:off x="0" y="-180826"/>
            <a:ext cx="8212848" cy="10467826"/>
            <a:chOff x="0" y="-47625"/>
            <a:chExt cx="2163055" cy="2756958"/>
          </a:xfrm>
        </p:grpSpPr>
        <p:sp>
          <p:nvSpPr>
            <p:cNvPr id="355" name="Google Shape;355;p14"/>
            <p:cNvSpPr/>
            <p:nvPr/>
          </p:nvSpPr>
          <p:spPr>
            <a:xfrm>
              <a:off x="0" y="0"/>
              <a:ext cx="2163055" cy="2709333"/>
            </a:xfrm>
            <a:custGeom>
              <a:avLst/>
              <a:gdLst/>
              <a:ahLst/>
              <a:cxnLst/>
              <a:rect l="l" t="t" r="r" b="b"/>
              <a:pathLst>
                <a:path w="2163055" h="2709333" extrusionOk="0">
                  <a:moveTo>
                    <a:pt x="0" y="0"/>
                  </a:moveTo>
                  <a:lnTo>
                    <a:pt x="2163055" y="0"/>
                  </a:lnTo>
                  <a:lnTo>
                    <a:pt x="2163055" y="2709333"/>
                  </a:lnTo>
                  <a:lnTo>
                    <a:pt x="0" y="2709333"/>
                  </a:ln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56" name="Google Shape;356;p14"/>
            <p:cNvSpPr txBox="1"/>
            <p:nvPr/>
          </p:nvSpPr>
          <p:spPr>
            <a:xfrm>
              <a:off x="0" y="-47625"/>
              <a:ext cx="2163055"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sp>
        <p:nvSpPr>
          <p:cNvPr id="357" name="Google Shape;357;p14"/>
          <p:cNvSpPr/>
          <p:nvPr/>
        </p:nvSpPr>
        <p:spPr>
          <a:xfrm>
            <a:off x="8212848" y="-226630"/>
            <a:ext cx="10984279" cy="7902424"/>
          </a:xfrm>
          <a:custGeom>
            <a:avLst/>
            <a:gdLst/>
            <a:ahLst/>
            <a:cxnLst/>
            <a:rect l="l" t="t" r="r" b="b"/>
            <a:pathLst>
              <a:path w="15364692" h="11053826" extrusionOk="0">
                <a:moveTo>
                  <a:pt x="0" y="0"/>
                </a:moveTo>
                <a:lnTo>
                  <a:pt x="15364692" y="0"/>
                </a:lnTo>
                <a:lnTo>
                  <a:pt x="15364692" y="11053826"/>
                </a:lnTo>
                <a:lnTo>
                  <a:pt x="0" y="11053826"/>
                </a:lnTo>
                <a:lnTo>
                  <a:pt x="0" y="0"/>
                </a:lnTo>
                <a:close/>
              </a:path>
            </a:pathLst>
          </a:custGeom>
          <a:blipFill rotWithShape="1">
            <a:blip r:embed="rId3">
              <a:alphaModFix amt="68400"/>
            </a:blip>
            <a:stretch>
              <a:fillRect l="-79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58" name="Google Shape;358;p14"/>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59" name="Google Shape;359;p14"/>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61" name="Google Shape;361;p14"/>
          <p:cNvSpPr txBox="1"/>
          <p:nvPr/>
        </p:nvSpPr>
        <p:spPr>
          <a:xfrm>
            <a:off x="8567803" y="8047361"/>
            <a:ext cx="9241659" cy="166199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5400" b="1" i="0" u="none" dirty="0">
                <a:solidFill>
                  <a:srgbClr val="E68574"/>
                </a:solidFill>
                <a:latin typeface="Effra" panose="02000506080000020004" pitchFamily="2" charset="0"/>
                <a:sym typeface="Arial"/>
              </a:rPr>
              <a:t>DICAS: </a:t>
            </a:r>
            <a:r>
              <a:rPr lang="pt-BR" sz="5400" b="1" i="0" u="none" dirty="0">
                <a:solidFill>
                  <a:srgbClr val="F5EFEB"/>
                </a:solidFill>
                <a:latin typeface="Effra" panose="02000506080000020004" pitchFamily="2" charset="0"/>
                <a:sym typeface="Arial"/>
              </a:rPr>
              <a:t>Aumente o número de prêmios</a:t>
            </a:r>
            <a:endParaRPr sz="1200" b="1" dirty="0">
              <a:latin typeface="Effra" panose="02000506080000020004" pitchFamily="2" charset="0"/>
            </a:endParaRPr>
          </a:p>
        </p:txBody>
      </p:sp>
      <p:sp>
        <p:nvSpPr>
          <p:cNvPr id="362" name="Google Shape;362;p14"/>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200" b="0" i="0" u="none">
                <a:solidFill>
                  <a:srgbClr val="E68574"/>
                </a:solidFill>
                <a:latin typeface="Effra" panose="02000506080000020004" pitchFamily="2" charset="0"/>
                <a:ea typeface="Arimo"/>
                <a:cs typeface="Arimo"/>
                <a:sym typeface="Arimo"/>
              </a:rPr>
              <a:t>CONFERÊNCIA REGIONAL DA SIA 2025</a:t>
            </a:r>
            <a:endParaRPr sz="1200">
              <a:latin typeface="Effra" panose="02000506080000020004" pitchFamily="2" charset="0"/>
            </a:endParaRPr>
          </a:p>
        </p:txBody>
      </p:sp>
      <p:sp>
        <p:nvSpPr>
          <p:cNvPr id="363" name="Google Shape;363;p14"/>
          <p:cNvSpPr txBox="1"/>
          <p:nvPr/>
        </p:nvSpPr>
        <p:spPr>
          <a:xfrm>
            <a:off x="767251" y="2920360"/>
            <a:ext cx="6678346" cy="2268313"/>
          </a:xfrm>
          <a:prstGeom prst="rect">
            <a:avLst/>
          </a:prstGeom>
          <a:noFill/>
          <a:ln>
            <a:noFill/>
          </a:ln>
        </p:spPr>
        <p:txBody>
          <a:bodyPr spcFirstLastPara="1" wrap="square" lIns="0" tIns="0" rIns="0" bIns="0" anchor="t" anchorCtr="0">
            <a:spAutoFit/>
          </a:bodyPr>
          <a:lstStyle/>
          <a:p>
            <a:pPr marL="226695" marR="0" lvl="1" indent="0" algn="l" rtl="0">
              <a:lnSpc>
                <a:spcPct val="90909"/>
              </a:lnSpc>
              <a:spcBef>
                <a:spcPts val="0"/>
              </a:spcBef>
              <a:spcAft>
                <a:spcPts val="0"/>
              </a:spcAft>
              <a:buNone/>
            </a:pPr>
            <a:r>
              <a:rPr lang="pt-BR" sz="4000" b="1" i="0" u="none" strike="noStrike" cap="none" dirty="0">
                <a:solidFill>
                  <a:srgbClr val="293374"/>
                </a:solidFill>
                <a:latin typeface="Effra" panose="02000506080000020004" pitchFamily="2" charset="0"/>
                <a:sym typeface="Arial"/>
              </a:rPr>
              <a:t>Considere dar UM prêmio a mais do que no ano passado</a:t>
            </a:r>
            <a:endParaRPr sz="1200" b="1" dirty="0">
              <a:latin typeface="Effra" panose="02000506080000020004" pitchFamily="2" charset="0"/>
            </a:endParaRPr>
          </a:p>
          <a:p>
            <a:pPr marL="906780" marR="0" lvl="2" indent="-302260" algn="l" rtl="0">
              <a:lnSpc>
                <a:spcPct val="104999"/>
              </a:lnSpc>
              <a:spcBef>
                <a:spcPts val="1200"/>
              </a:spcBef>
              <a:spcAft>
                <a:spcPts val="0"/>
              </a:spcAft>
              <a:buClr>
                <a:srgbClr val="293374"/>
              </a:buClr>
              <a:buSzPts val="2800"/>
              <a:buFont typeface="Arial"/>
              <a:buChar char="⚬"/>
            </a:pPr>
            <a:r>
              <a:rPr lang="pt-BR" sz="2400" b="0" i="0" u="none" strike="noStrike" cap="none" dirty="0">
                <a:solidFill>
                  <a:srgbClr val="293374"/>
                </a:solidFill>
                <a:latin typeface="Effra" panose="02000506080000020004" pitchFamily="2" charset="0"/>
                <a:sym typeface="Arial"/>
              </a:rPr>
              <a:t>Arrecade fundos para dar mais prêmios</a:t>
            </a:r>
            <a:endParaRPr sz="1200" dirty="0">
              <a:latin typeface="Effra" panose="02000506080000020004" pitchFamily="2" charset="0"/>
            </a:endParaRPr>
          </a:p>
          <a:p>
            <a:pPr marL="906780" marR="0" lvl="2" indent="-302260" algn="l" rtl="0">
              <a:lnSpc>
                <a:spcPct val="104999"/>
              </a:lnSpc>
              <a:spcBef>
                <a:spcPts val="1200"/>
              </a:spcBef>
              <a:spcAft>
                <a:spcPts val="0"/>
              </a:spcAft>
              <a:buClr>
                <a:srgbClr val="293374"/>
              </a:buClr>
              <a:buSzPts val="2800"/>
              <a:buFont typeface="Arial"/>
              <a:buChar char="⚬"/>
            </a:pPr>
            <a:r>
              <a:rPr lang="pt-BR" sz="2400" b="0" i="0" u="none" strike="noStrike" cap="none" dirty="0">
                <a:solidFill>
                  <a:srgbClr val="293374"/>
                </a:solidFill>
                <a:latin typeface="Effra" panose="02000506080000020004" pitchFamily="2" charset="0"/>
                <a:sym typeface="Arial"/>
              </a:rPr>
              <a:t>Transfira fundos no orçamento</a:t>
            </a:r>
            <a:endParaRPr sz="1200" dirty="0">
              <a:latin typeface="Effra" panose="02000506080000020004" pitchFamily="2" charset="0"/>
            </a:endParaRPr>
          </a:p>
        </p:txBody>
      </p:sp>
      <p:sp>
        <p:nvSpPr>
          <p:cNvPr id="364" name="Google Shape;364;p14"/>
          <p:cNvSpPr txBox="1"/>
          <p:nvPr/>
        </p:nvSpPr>
        <p:spPr>
          <a:xfrm>
            <a:off x="1028700" y="5944430"/>
            <a:ext cx="6899312" cy="2117503"/>
          </a:xfrm>
          <a:prstGeom prst="rect">
            <a:avLst/>
          </a:prstGeom>
          <a:noFill/>
          <a:ln>
            <a:noFill/>
          </a:ln>
        </p:spPr>
        <p:txBody>
          <a:bodyPr spcFirstLastPara="1" wrap="square" lIns="0" tIns="0" rIns="0" bIns="0" anchor="t" anchorCtr="0">
            <a:spAutoFit/>
          </a:bodyPr>
          <a:lstStyle/>
          <a:p>
            <a:pPr marL="0" marR="0" lvl="0" indent="0" algn="l" rtl="0">
              <a:lnSpc>
                <a:spcPct val="79522"/>
              </a:lnSpc>
              <a:spcBef>
                <a:spcPts val="0"/>
              </a:spcBef>
              <a:spcAft>
                <a:spcPts val="0"/>
              </a:spcAft>
              <a:buNone/>
            </a:pPr>
            <a:r>
              <a:rPr lang="pt-BR" sz="4000" b="1" i="0" u="none" dirty="0">
                <a:solidFill>
                  <a:srgbClr val="293374"/>
                </a:solidFill>
                <a:latin typeface="Effra" panose="02000506080000020004" pitchFamily="2" charset="0"/>
                <a:sym typeface="Arial"/>
              </a:rPr>
              <a:t>Encontre novos patrocinadores</a:t>
            </a:r>
            <a:endParaRPr sz="1200" b="1" dirty="0">
              <a:latin typeface="Effra" panose="02000506080000020004" pitchFamily="2" charset="0"/>
            </a:endParaRPr>
          </a:p>
          <a:p>
            <a:pPr marL="453390" marR="0" lvl="1" indent="-226695" algn="l" rtl="0">
              <a:lnSpc>
                <a:spcPct val="104999"/>
              </a:lnSpc>
              <a:spcBef>
                <a:spcPts val="1200"/>
              </a:spcBef>
              <a:spcAft>
                <a:spcPts val="0"/>
              </a:spcAft>
              <a:buClr>
                <a:srgbClr val="293374"/>
              </a:buClr>
              <a:buSzPts val="2800"/>
              <a:buFont typeface="Arial"/>
              <a:buChar char="•"/>
            </a:pPr>
            <a:r>
              <a:rPr lang="pt-BR" sz="2400" b="1" i="0" u="none" strike="noStrike" cap="none" dirty="0">
                <a:solidFill>
                  <a:srgbClr val="293374"/>
                </a:solidFill>
                <a:latin typeface="Effra" panose="02000506080000020004" pitchFamily="2" charset="0"/>
                <a:sym typeface="Arial"/>
              </a:rPr>
              <a:t>Entre em contato com empresas locais e pessoas</a:t>
            </a:r>
            <a:endParaRPr sz="1200" b="1" dirty="0">
              <a:latin typeface="Effra" panose="02000506080000020004" pitchFamily="2" charset="0"/>
            </a:endParaRPr>
          </a:p>
          <a:p>
            <a:pPr marL="906780" marR="0" lvl="2" indent="-302260" algn="l" rtl="0">
              <a:lnSpc>
                <a:spcPct val="104999"/>
              </a:lnSpc>
              <a:spcBef>
                <a:spcPts val="1200"/>
              </a:spcBef>
              <a:spcAft>
                <a:spcPts val="0"/>
              </a:spcAft>
              <a:buClr>
                <a:srgbClr val="293374"/>
              </a:buClr>
              <a:buSzPts val="2800"/>
              <a:buFont typeface="Arial"/>
              <a:buChar char="⚬"/>
            </a:pPr>
            <a:r>
              <a:rPr lang="pt-BR" sz="2400" b="0" i="0" u="none" strike="noStrike" cap="none" dirty="0">
                <a:solidFill>
                  <a:srgbClr val="293374"/>
                </a:solidFill>
                <a:latin typeface="Effra" panose="02000506080000020004" pitchFamily="2" charset="0"/>
                <a:sym typeface="Arial"/>
              </a:rPr>
              <a:t>Envolva-as no processo de premiação</a:t>
            </a:r>
            <a:endParaRPr sz="1200" dirty="0">
              <a:latin typeface="Effra" panose="02000506080000020004" pitchFamily="2" charset="0"/>
            </a:endParaRPr>
          </a:p>
          <a:p>
            <a:pPr marL="906780" marR="0" lvl="2" indent="-302260" algn="l" rtl="0">
              <a:lnSpc>
                <a:spcPct val="104999"/>
              </a:lnSpc>
              <a:spcBef>
                <a:spcPts val="1200"/>
              </a:spcBef>
              <a:spcAft>
                <a:spcPts val="0"/>
              </a:spcAft>
              <a:buClr>
                <a:srgbClr val="293374"/>
              </a:buClr>
              <a:buSzPts val="2800"/>
              <a:buFont typeface="Arial"/>
              <a:buChar char="⚬"/>
            </a:pPr>
            <a:r>
              <a:rPr lang="pt-BR" sz="2400" b="0" i="0" u="none" strike="noStrike" cap="none" dirty="0">
                <a:solidFill>
                  <a:srgbClr val="293374"/>
                </a:solidFill>
                <a:latin typeface="Effra" panose="02000506080000020004" pitchFamily="2" charset="0"/>
                <a:sym typeface="Arial"/>
              </a:rPr>
              <a:t>Convide-as a participar como jurados</a:t>
            </a:r>
            <a:endParaRPr sz="1200" dirty="0">
              <a:latin typeface="Effra" panose="02000506080000020004" pitchFamily="2" charset="0"/>
            </a:endParaRPr>
          </a:p>
        </p:txBody>
      </p:sp>
      <p:sp>
        <p:nvSpPr>
          <p:cNvPr id="365" name="Google Shape;365;p14"/>
          <p:cNvSpPr/>
          <p:nvPr/>
        </p:nvSpPr>
        <p:spPr>
          <a:xfrm>
            <a:off x="474202" y="2999597"/>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366" name="Google Shape;366;p14"/>
          <p:cNvSpPr/>
          <p:nvPr/>
        </p:nvSpPr>
        <p:spPr>
          <a:xfrm>
            <a:off x="498550" y="6018688"/>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pic>
        <p:nvPicPr>
          <p:cNvPr id="5" name="Picture 4" descr="A purple and blue text on a black background&#10;&#10;Description automatically generated">
            <a:extLst>
              <a:ext uri="{FF2B5EF4-FFF2-40B4-BE49-F238E27FC236}">
                <a16:creationId xmlns:a16="http://schemas.microsoft.com/office/drawing/2014/main" id="{81F01E6B-EE75-41B1-617D-38AE879C7A6A}"/>
              </a:ext>
            </a:extLst>
          </p:cNvPr>
          <p:cNvPicPr>
            <a:picLocks noChangeAspect="1"/>
          </p:cNvPicPr>
          <p:nvPr/>
        </p:nvPicPr>
        <p:blipFill>
          <a:blip r:embed="rId7"/>
          <a:stretch>
            <a:fillRect/>
          </a:stretch>
        </p:blipFill>
        <p:spPr>
          <a:xfrm>
            <a:off x="620726" y="438890"/>
            <a:ext cx="3776480" cy="1892812"/>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74"/>
        <p:cNvGrpSpPr/>
        <p:nvPr/>
      </p:nvGrpSpPr>
      <p:grpSpPr>
        <a:xfrm>
          <a:off x="0" y="0"/>
          <a:ext cx="0" cy="0"/>
          <a:chOff x="0" y="0"/>
          <a:chExt cx="0" cy="0"/>
        </a:xfrm>
      </p:grpSpPr>
      <p:sp>
        <p:nvSpPr>
          <p:cNvPr id="375" name="Google Shape;375;p15"/>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3">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376" name="Google Shape;376;p15"/>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4">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nvGrpSpPr>
          <p:cNvPr id="379" name="Google Shape;379;p15"/>
          <p:cNvGrpSpPr/>
          <p:nvPr/>
        </p:nvGrpSpPr>
        <p:grpSpPr>
          <a:xfrm>
            <a:off x="9245018" y="4025749"/>
            <a:ext cx="9616059" cy="7418036"/>
            <a:chOff x="0" y="-19050"/>
            <a:chExt cx="2532625" cy="1953722"/>
          </a:xfrm>
        </p:grpSpPr>
        <p:sp>
          <p:nvSpPr>
            <p:cNvPr id="380" name="Google Shape;380;p15"/>
            <p:cNvSpPr/>
            <p:nvPr/>
          </p:nvSpPr>
          <p:spPr>
            <a:xfrm>
              <a:off x="0" y="0"/>
              <a:ext cx="2532625" cy="1934672"/>
            </a:xfrm>
            <a:custGeom>
              <a:avLst/>
              <a:gdLst/>
              <a:ahLst/>
              <a:cxnLst/>
              <a:rect l="l" t="t" r="r" b="b"/>
              <a:pathLst>
                <a:path w="2532625" h="1934672" extrusionOk="0">
                  <a:moveTo>
                    <a:pt x="41060" y="0"/>
                  </a:moveTo>
                  <a:lnTo>
                    <a:pt x="2491564" y="0"/>
                  </a:lnTo>
                  <a:cubicBezTo>
                    <a:pt x="2502454" y="0"/>
                    <a:pt x="2512898" y="4326"/>
                    <a:pt x="2520598" y="12026"/>
                  </a:cubicBezTo>
                  <a:cubicBezTo>
                    <a:pt x="2528299" y="19727"/>
                    <a:pt x="2532625" y="30170"/>
                    <a:pt x="2532625" y="41060"/>
                  </a:cubicBezTo>
                  <a:lnTo>
                    <a:pt x="2532625" y="1893611"/>
                  </a:lnTo>
                  <a:cubicBezTo>
                    <a:pt x="2532625" y="1916288"/>
                    <a:pt x="2514241" y="1934672"/>
                    <a:pt x="2491564" y="1934672"/>
                  </a:cubicBezTo>
                  <a:lnTo>
                    <a:pt x="41060" y="1934672"/>
                  </a:lnTo>
                  <a:cubicBezTo>
                    <a:pt x="18383" y="1934672"/>
                    <a:pt x="0" y="1916288"/>
                    <a:pt x="0" y="1893611"/>
                  </a:cubicBezTo>
                  <a:lnTo>
                    <a:pt x="0" y="41060"/>
                  </a:lnTo>
                  <a:cubicBezTo>
                    <a:pt x="0" y="30170"/>
                    <a:pt x="4326" y="19727"/>
                    <a:pt x="12026" y="12026"/>
                  </a:cubicBezTo>
                  <a:cubicBezTo>
                    <a:pt x="19727" y="4326"/>
                    <a:pt x="30170" y="0"/>
                    <a:pt x="41060" y="0"/>
                  </a:cubicBezTo>
                  <a:close/>
                </a:path>
              </a:pathLst>
            </a:custGeom>
            <a:solidFill>
              <a:srgbClr val="16859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381" name="Google Shape;381;p15"/>
            <p:cNvSpPr txBox="1"/>
            <p:nvPr/>
          </p:nvSpPr>
          <p:spPr>
            <a:xfrm>
              <a:off x="0" y="-19050"/>
              <a:ext cx="2532625" cy="1953722"/>
            </a:xfrm>
            <a:prstGeom prst="rect">
              <a:avLst/>
            </a:prstGeom>
            <a:noFill/>
            <a:ln>
              <a:noFill/>
            </a:ln>
          </p:spPr>
          <p:txBody>
            <a:bodyPr spcFirstLastPara="1" wrap="square" lIns="50800" tIns="50800" rIns="50800" bIns="50800" anchor="ctr" anchorCtr="0">
              <a:noAutofit/>
            </a:bodyPr>
            <a:lstStyle/>
            <a:p>
              <a:pPr marL="0" marR="0" lvl="0" indent="0" algn="ctr" rtl="0">
                <a:lnSpc>
                  <a:spcPct val="146555"/>
                </a:lnSpc>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sp>
        <p:nvSpPr>
          <p:cNvPr id="382" name="Google Shape;382;p15"/>
          <p:cNvSpPr txBox="1"/>
          <p:nvPr/>
        </p:nvSpPr>
        <p:spPr>
          <a:xfrm>
            <a:off x="9592253" y="5157036"/>
            <a:ext cx="7821606" cy="2105192"/>
          </a:xfrm>
          <a:prstGeom prst="rect">
            <a:avLst/>
          </a:prstGeom>
          <a:noFill/>
          <a:ln>
            <a:noFill/>
          </a:ln>
        </p:spPr>
        <p:txBody>
          <a:bodyPr spcFirstLastPara="1" wrap="square" lIns="0" tIns="0" rIns="0" bIns="0" anchor="t" anchorCtr="0">
            <a:spAutoFit/>
          </a:bodyPr>
          <a:lstStyle/>
          <a:p>
            <a:pPr marL="863599" marR="0" lvl="1" indent="-431800" algn="l" rtl="0">
              <a:lnSpc>
                <a:spcPct val="113636"/>
              </a:lnSpc>
              <a:spcBef>
                <a:spcPts val="0"/>
              </a:spcBef>
              <a:spcAft>
                <a:spcPts val="0"/>
              </a:spcAft>
              <a:buClr>
                <a:srgbClr val="FFFFFF"/>
              </a:buClr>
              <a:buSzPts val="4400"/>
              <a:buFont typeface="Arial"/>
              <a:buChar char="•"/>
            </a:pPr>
            <a:r>
              <a:rPr lang="pt-BR" sz="4000" b="1" i="0" u="none" strike="noStrike" cap="none" dirty="0">
                <a:solidFill>
                  <a:srgbClr val="FFFFFF"/>
                </a:solidFill>
                <a:latin typeface="Effra" panose="02000506080000020004" pitchFamily="2" charset="0"/>
                <a:sym typeface="Arial"/>
              </a:rPr>
              <a:t>Compartilhe inscrições e folhetos com organizações sem fins lucrativos e escolas</a:t>
            </a:r>
            <a:endParaRPr sz="1200" b="1" dirty="0">
              <a:latin typeface="Effra" panose="02000506080000020004" pitchFamily="2" charset="0"/>
            </a:endParaRPr>
          </a:p>
        </p:txBody>
      </p:sp>
      <p:sp>
        <p:nvSpPr>
          <p:cNvPr id="383" name="Google Shape;383;p15"/>
          <p:cNvSpPr txBox="1"/>
          <p:nvPr/>
        </p:nvSpPr>
        <p:spPr>
          <a:xfrm>
            <a:off x="9853641" y="2829225"/>
            <a:ext cx="7003860" cy="1035989"/>
          </a:xfrm>
          <a:prstGeom prst="rect">
            <a:avLst/>
          </a:prstGeom>
          <a:noFill/>
          <a:ln>
            <a:noFill/>
          </a:ln>
        </p:spPr>
        <p:txBody>
          <a:bodyPr spcFirstLastPara="1" wrap="square" lIns="0" tIns="0" rIns="0" bIns="0" anchor="t" anchorCtr="0">
            <a:spAutoFit/>
          </a:bodyPr>
          <a:lstStyle/>
          <a:p>
            <a:pPr marL="0" marR="0" lvl="0" indent="0" algn="ctr" rtl="0">
              <a:lnSpc>
                <a:spcPct val="101803"/>
              </a:lnSpc>
              <a:spcBef>
                <a:spcPts val="0"/>
              </a:spcBef>
              <a:spcAft>
                <a:spcPts val="0"/>
              </a:spcAft>
              <a:buNone/>
            </a:pPr>
            <a:r>
              <a:rPr lang="pt-BR" sz="6600" b="1" i="0" u="none">
                <a:solidFill>
                  <a:srgbClr val="BCF7FF"/>
                </a:solidFill>
                <a:latin typeface="Effra" panose="02000506080000020004" pitchFamily="2" charset="0"/>
                <a:sym typeface="Arial"/>
              </a:rPr>
              <a:t>Divulgue!</a:t>
            </a:r>
            <a:endParaRPr b="1">
              <a:latin typeface="Effra" panose="02000506080000020004" pitchFamily="2" charset="0"/>
            </a:endParaRPr>
          </a:p>
        </p:txBody>
      </p:sp>
      <p:sp>
        <p:nvSpPr>
          <p:cNvPr id="384" name="Google Shape;384;p15"/>
          <p:cNvSpPr txBox="1"/>
          <p:nvPr/>
        </p:nvSpPr>
        <p:spPr>
          <a:xfrm>
            <a:off x="9592253" y="7527560"/>
            <a:ext cx="7821606" cy="615553"/>
          </a:xfrm>
          <a:prstGeom prst="rect">
            <a:avLst/>
          </a:prstGeom>
          <a:noFill/>
          <a:ln>
            <a:noFill/>
          </a:ln>
        </p:spPr>
        <p:txBody>
          <a:bodyPr spcFirstLastPara="1" wrap="square" lIns="0" tIns="0" rIns="0" bIns="0" anchor="t" anchorCtr="0">
            <a:spAutoFit/>
          </a:bodyPr>
          <a:lstStyle/>
          <a:p>
            <a:pPr marL="863599" marR="0" lvl="1" indent="-431800" algn="l" rtl="0">
              <a:lnSpc>
                <a:spcPct val="99977"/>
              </a:lnSpc>
              <a:spcBef>
                <a:spcPts val="0"/>
              </a:spcBef>
              <a:spcAft>
                <a:spcPts val="0"/>
              </a:spcAft>
              <a:buClr>
                <a:srgbClr val="FFFFFF"/>
              </a:buClr>
              <a:buSzPts val="4400"/>
              <a:buFont typeface="Arial"/>
              <a:buChar char="•"/>
            </a:pPr>
            <a:r>
              <a:rPr lang="pt-BR" sz="4000" b="1" i="0" u="none" strike="noStrike" cap="none" dirty="0">
                <a:solidFill>
                  <a:srgbClr val="FFFFFF"/>
                </a:solidFill>
                <a:latin typeface="Effra" panose="02000506080000020004" pitchFamily="2" charset="0"/>
                <a:sym typeface="Arial"/>
              </a:rPr>
              <a:t>Encontre contatos pessoais</a:t>
            </a:r>
            <a:endParaRPr sz="1200" b="1" dirty="0">
              <a:latin typeface="Effra" panose="02000506080000020004" pitchFamily="2" charset="0"/>
            </a:endParaRPr>
          </a:p>
        </p:txBody>
      </p:sp>
      <p:sp>
        <p:nvSpPr>
          <p:cNvPr id="385" name="Google Shape;385;p15"/>
          <p:cNvSpPr txBox="1"/>
          <p:nvPr/>
        </p:nvSpPr>
        <p:spPr>
          <a:xfrm>
            <a:off x="9592253" y="8549155"/>
            <a:ext cx="8902224" cy="720197"/>
          </a:xfrm>
          <a:prstGeom prst="rect">
            <a:avLst/>
          </a:prstGeom>
          <a:noFill/>
          <a:ln>
            <a:noFill/>
          </a:ln>
        </p:spPr>
        <p:txBody>
          <a:bodyPr spcFirstLastPara="1" wrap="square" lIns="0" tIns="0" rIns="0" bIns="0" anchor="t" anchorCtr="0">
            <a:spAutoFit/>
          </a:bodyPr>
          <a:lstStyle/>
          <a:p>
            <a:pPr marL="863600" marR="0" lvl="1" indent="-431800" algn="l" rtl="0">
              <a:lnSpc>
                <a:spcPct val="117272"/>
              </a:lnSpc>
              <a:spcBef>
                <a:spcPts val="0"/>
              </a:spcBef>
              <a:spcAft>
                <a:spcPts val="0"/>
              </a:spcAft>
              <a:buClr>
                <a:srgbClr val="FFFFFF"/>
              </a:buClr>
              <a:buSzPts val="4400"/>
              <a:buFont typeface="Arial"/>
              <a:buChar char="•"/>
            </a:pPr>
            <a:r>
              <a:rPr lang="pt-BR" sz="4000" b="1" i="0" u="none" strike="noStrike" cap="none" dirty="0">
                <a:solidFill>
                  <a:srgbClr val="FFFFFF"/>
                </a:solidFill>
                <a:latin typeface="Effra" panose="02000506080000020004" pitchFamily="2" charset="0"/>
                <a:sym typeface="Arial"/>
              </a:rPr>
              <a:t>Organize workshops de inscrições</a:t>
            </a:r>
            <a:endParaRPr sz="1200" b="1" dirty="0">
              <a:latin typeface="Effra" panose="02000506080000020004" pitchFamily="2" charset="0"/>
            </a:endParaRPr>
          </a:p>
        </p:txBody>
      </p:sp>
      <p:sp>
        <p:nvSpPr>
          <p:cNvPr id="386" name="Google Shape;386;p15"/>
          <p:cNvSpPr txBox="1"/>
          <p:nvPr/>
        </p:nvSpPr>
        <p:spPr>
          <a:xfrm>
            <a:off x="1028700" y="9634221"/>
            <a:ext cx="6899312" cy="258404"/>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1" i="0" u="none">
                <a:solidFill>
                  <a:srgbClr val="E68574"/>
                </a:solidFill>
                <a:latin typeface="Effra" panose="02000506080000020004" pitchFamily="2" charset="0"/>
                <a:ea typeface="Arimo"/>
                <a:cs typeface="Arimo"/>
                <a:sym typeface="Arimo"/>
              </a:rPr>
              <a:t>CONFERÊNCIA REGIONAL DA SIA 2025</a:t>
            </a:r>
            <a:endParaRPr b="1">
              <a:latin typeface="Effra" panose="02000506080000020004" pitchFamily="2" charset="0"/>
            </a:endParaRPr>
          </a:p>
        </p:txBody>
      </p:sp>
      <p:pic>
        <p:nvPicPr>
          <p:cNvPr id="5" name="Picture 4">
            <a:extLst>
              <a:ext uri="{FF2B5EF4-FFF2-40B4-BE49-F238E27FC236}">
                <a16:creationId xmlns:a16="http://schemas.microsoft.com/office/drawing/2014/main" id="{0657263C-BDB7-1687-C779-F80ACF5E25A0}"/>
              </a:ext>
            </a:extLst>
          </p:cNvPr>
          <p:cNvPicPr>
            <a:picLocks noChangeAspect="1"/>
          </p:cNvPicPr>
          <p:nvPr/>
        </p:nvPicPr>
        <p:blipFill>
          <a:blip r:embed="rId5"/>
          <a:stretch>
            <a:fillRect/>
          </a:stretch>
        </p:blipFill>
        <p:spPr>
          <a:xfrm>
            <a:off x="353855" y="278717"/>
            <a:ext cx="5013791" cy="6444524"/>
          </a:xfrm>
          <a:prstGeom prst="rect">
            <a:avLst/>
          </a:prstGeom>
        </p:spPr>
      </p:pic>
      <p:pic>
        <p:nvPicPr>
          <p:cNvPr id="3" name="Picture 2">
            <a:extLst>
              <a:ext uri="{FF2B5EF4-FFF2-40B4-BE49-F238E27FC236}">
                <a16:creationId xmlns:a16="http://schemas.microsoft.com/office/drawing/2014/main" id="{8EB2AD30-8083-66FB-2AB5-62011E854F6A}"/>
              </a:ext>
            </a:extLst>
          </p:cNvPr>
          <p:cNvPicPr>
            <a:picLocks noChangeAspect="1"/>
          </p:cNvPicPr>
          <p:nvPr/>
        </p:nvPicPr>
        <p:blipFill>
          <a:blip r:embed="rId6"/>
          <a:stretch>
            <a:fillRect/>
          </a:stretch>
        </p:blipFill>
        <p:spPr>
          <a:xfrm>
            <a:off x="3230088" y="2364105"/>
            <a:ext cx="5379522" cy="7016480"/>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94"/>
        <p:cNvGrpSpPr/>
        <p:nvPr/>
      </p:nvGrpSpPr>
      <p:grpSpPr>
        <a:xfrm>
          <a:off x="0" y="0"/>
          <a:ext cx="0" cy="0"/>
          <a:chOff x="0" y="0"/>
          <a:chExt cx="0" cy="0"/>
        </a:xfrm>
      </p:grpSpPr>
      <p:grpSp>
        <p:nvGrpSpPr>
          <p:cNvPr id="395" name="Google Shape;395;p16"/>
          <p:cNvGrpSpPr/>
          <p:nvPr/>
        </p:nvGrpSpPr>
        <p:grpSpPr>
          <a:xfrm>
            <a:off x="10826954" y="-632231"/>
            <a:ext cx="7867634" cy="9381027"/>
            <a:chOff x="0" y="-57150"/>
            <a:chExt cx="2072134" cy="2470723"/>
          </a:xfrm>
        </p:grpSpPr>
        <p:sp>
          <p:nvSpPr>
            <p:cNvPr id="396" name="Google Shape;396;p16"/>
            <p:cNvSpPr/>
            <p:nvPr/>
          </p:nvSpPr>
          <p:spPr>
            <a:xfrm>
              <a:off x="0" y="0"/>
              <a:ext cx="2072134" cy="2413573"/>
            </a:xfrm>
            <a:custGeom>
              <a:avLst/>
              <a:gdLst/>
              <a:ahLst/>
              <a:cxnLst/>
              <a:rect l="l" t="t" r="r" b="b"/>
              <a:pathLst>
                <a:path w="2072134" h="2413573" extrusionOk="0">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397" name="Google Shape;397;p16"/>
            <p:cNvSpPr txBox="1"/>
            <p:nvPr/>
          </p:nvSpPr>
          <p:spPr>
            <a:xfrm>
              <a:off x="0" y="-57150"/>
              <a:ext cx="2072134" cy="2470723"/>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grpSp>
      <p:sp>
        <p:nvSpPr>
          <p:cNvPr id="398" name="Google Shape;398;p16"/>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3">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399" name="Google Shape;399;p16"/>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4">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0" name="Google Shape;400;p16"/>
          <p:cNvSpPr/>
          <p:nvPr/>
        </p:nvSpPr>
        <p:spPr>
          <a:xfrm>
            <a:off x="4070621" y="3795186"/>
            <a:ext cx="4616886" cy="4114800"/>
          </a:xfrm>
          <a:custGeom>
            <a:avLst/>
            <a:gdLst/>
            <a:ahLst/>
            <a:cxnLst/>
            <a:rect l="l" t="t" r="r" b="b"/>
            <a:pathLst>
              <a:path w="4616886" h="4114800" extrusionOk="0">
                <a:moveTo>
                  <a:pt x="0" y="0"/>
                </a:moveTo>
                <a:lnTo>
                  <a:pt x="4616887" y="0"/>
                </a:lnTo>
                <a:lnTo>
                  <a:pt x="4616887" y="4114800"/>
                </a:lnTo>
                <a:lnTo>
                  <a:pt x="0" y="41148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1" name="Google Shape;401;p16"/>
          <p:cNvSpPr/>
          <p:nvPr/>
        </p:nvSpPr>
        <p:spPr>
          <a:xfrm rot="-3071650">
            <a:off x="7001348" y="2997525"/>
            <a:ext cx="1382089" cy="494097"/>
          </a:xfrm>
          <a:custGeom>
            <a:avLst/>
            <a:gdLst/>
            <a:ahLst/>
            <a:cxnLst/>
            <a:rect l="l" t="t" r="r" b="b"/>
            <a:pathLst>
              <a:path w="1382089" h="494097" extrusionOk="0">
                <a:moveTo>
                  <a:pt x="0" y="0"/>
                </a:moveTo>
                <a:lnTo>
                  <a:pt x="1382089" y="0"/>
                </a:lnTo>
                <a:lnTo>
                  <a:pt x="1382089"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2" name="Google Shape;402;p16"/>
          <p:cNvSpPr txBox="1"/>
          <p:nvPr/>
        </p:nvSpPr>
        <p:spPr>
          <a:xfrm>
            <a:off x="1028700" y="9239250"/>
            <a:ext cx="6899312" cy="2153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399" b="1" i="0" u="none">
                <a:solidFill>
                  <a:srgbClr val="E68574"/>
                </a:solidFill>
                <a:latin typeface="Effra" panose="02000506080000020004" pitchFamily="2" charset="0"/>
                <a:ea typeface="Arimo"/>
                <a:cs typeface="Arimo"/>
                <a:sym typeface="Arimo"/>
              </a:rPr>
              <a:t>CONFERÊNCIA REGIONAL DA SIA 2025</a:t>
            </a:r>
            <a:endParaRPr b="1">
              <a:latin typeface="Effra" panose="02000506080000020004" pitchFamily="2" charset="0"/>
            </a:endParaRPr>
          </a:p>
        </p:txBody>
      </p:sp>
      <p:sp>
        <p:nvSpPr>
          <p:cNvPr id="403" name="Google Shape;403;p16"/>
          <p:cNvSpPr/>
          <p:nvPr/>
        </p:nvSpPr>
        <p:spPr>
          <a:xfrm rot="-256659">
            <a:off x="8622047" y="4384194"/>
            <a:ext cx="1382089" cy="494097"/>
          </a:xfrm>
          <a:custGeom>
            <a:avLst/>
            <a:gdLst/>
            <a:ahLst/>
            <a:cxnLst/>
            <a:rect l="l" t="t" r="r" b="b"/>
            <a:pathLst>
              <a:path w="1382089" h="494097" extrusionOk="0">
                <a:moveTo>
                  <a:pt x="0" y="0"/>
                </a:moveTo>
                <a:lnTo>
                  <a:pt x="1382089" y="0"/>
                </a:lnTo>
                <a:lnTo>
                  <a:pt x="1382089" y="494096"/>
                </a:lnTo>
                <a:lnTo>
                  <a:pt x="0" y="49409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4" name="Google Shape;404;p16"/>
          <p:cNvSpPr/>
          <p:nvPr/>
        </p:nvSpPr>
        <p:spPr>
          <a:xfrm rot="2049939">
            <a:off x="8452956" y="7070444"/>
            <a:ext cx="1382089" cy="494097"/>
          </a:xfrm>
          <a:custGeom>
            <a:avLst/>
            <a:gdLst/>
            <a:ahLst/>
            <a:cxnLst/>
            <a:rect l="l" t="t" r="r" b="b"/>
            <a:pathLst>
              <a:path w="1382089" h="494097" extrusionOk="0">
                <a:moveTo>
                  <a:pt x="0" y="0"/>
                </a:moveTo>
                <a:lnTo>
                  <a:pt x="1382088" y="0"/>
                </a:lnTo>
                <a:lnTo>
                  <a:pt x="1382088"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5" name="Google Shape;405;p16"/>
          <p:cNvSpPr/>
          <p:nvPr/>
        </p:nvSpPr>
        <p:spPr>
          <a:xfrm rot="6515152">
            <a:off x="6142438" y="8625833"/>
            <a:ext cx="1382089" cy="494097"/>
          </a:xfrm>
          <a:custGeom>
            <a:avLst/>
            <a:gdLst/>
            <a:ahLst/>
            <a:cxnLst/>
            <a:rect l="l" t="t" r="r" b="b"/>
            <a:pathLst>
              <a:path w="1382089" h="494097" extrusionOk="0">
                <a:moveTo>
                  <a:pt x="0" y="0"/>
                </a:moveTo>
                <a:lnTo>
                  <a:pt x="1382088" y="0"/>
                </a:lnTo>
                <a:lnTo>
                  <a:pt x="1382088" y="494096"/>
                </a:lnTo>
                <a:lnTo>
                  <a:pt x="0" y="49409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6" name="Google Shape;406;p16"/>
          <p:cNvSpPr/>
          <p:nvPr/>
        </p:nvSpPr>
        <p:spPr>
          <a:xfrm rot="9811522">
            <a:off x="3650241" y="7070444"/>
            <a:ext cx="1382089" cy="494097"/>
          </a:xfrm>
          <a:custGeom>
            <a:avLst/>
            <a:gdLst/>
            <a:ahLst/>
            <a:cxnLst/>
            <a:rect l="l" t="t" r="r" b="b"/>
            <a:pathLst>
              <a:path w="1382089" h="494097" extrusionOk="0">
                <a:moveTo>
                  <a:pt x="0" y="0"/>
                </a:moveTo>
                <a:lnTo>
                  <a:pt x="1382089" y="0"/>
                </a:lnTo>
                <a:lnTo>
                  <a:pt x="1382089"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7" name="Google Shape;407;p16"/>
          <p:cNvSpPr/>
          <p:nvPr/>
        </p:nvSpPr>
        <p:spPr>
          <a:xfrm rot="-7988932">
            <a:off x="2782980" y="3548138"/>
            <a:ext cx="1382089" cy="494097"/>
          </a:xfrm>
          <a:custGeom>
            <a:avLst/>
            <a:gdLst/>
            <a:ahLst/>
            <a:cxnLst/>
            <a:rect l="l" t="t" r="r" b="b"/>
            <a:pathLst>
              <a:path w="1382089" h="494097" extrusionOk="0">
                <a:moveTo>
                  <a:pt x="0" y="0"/>
                </a:moveTo>
                <a:lnTo>
                  <a:pt x="1382089" y="0"/>
                </a:lnTo>
                <a:lnTo>
                  <a:pt x="1382089"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08" name="Google Shape;408;p16"/>
          <p:cNvSpPr txBox="1"/>
          <p:nvPr/>
        </p:nvSpPr>
        <p:spPr>
          <a:xfrm>
            <a:off x="551355" y="205098"/>
            <a:ext cx="9303168" cy="285616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6000" b="1" i="0" u="none" dirty="0">
                <a:solidFill>
                  <a:srgbClr val="F5EFEB"/>
                </a:solidFill>
                <a:latin typeface="Effra" panose="02000506080000020004" pitchFamily="2" charset="0"/>
                <a:sym typeface="Arial"/>
              </a:rPr>
              <a:t>Inclua inscrições </a:t>
            </a:r>
            <a:br>
              <a:rPr lang="pt-BR" sz="6000" b="1" i="0" u="none" dirty="0">
                <a:solidFill>
                  <a:srgbClr val="F5EFEB"/>
                </a:solidFill>
                <a:latin typeface="Effra" panose="02000506080000020004" pitchFamily="2" charset="0"/>
                <a:sym typeface="Arial"/>
              </a:rPr>
            </a:br>
            <a:r>
              <a:rPr lang="pt-BR" sz="6560" b="1" i="0" u="none" dirty="0">
                <a:solidFill>
                  <a:srgbClr val="E68574"/>
                </a:solidFill>
                <a:latin typeface="Effra" panose="02000506080000020004" pitchFamily="2" charset="0"/>
                <a:sym typeface="Arial"/>
              </a:rPr>
              <a:t>ALÉM</a:t>
            </a:r>
            <a:r>
              <a:rPr lang="pt-BR" sz="6000" b="1" i="0" u="none" dirty="0">
                <a:solidFill>
                  <a:srgbClr val="F5EFEB"/>
                </a:solidFill>
                <a:latin typeface="Effra" panose="02000506080000020004" pitchFamily="2" charset="0"/>
                <a:sym typeface="Arial"/>
              </a:rPr>
              <a:t> da sua comunidade imediata</a:t>
            </a:r>
            <a:endParaRPr b="1" dirty="0">
              <a:latin typeface="Effra" panose="02000506080000020004" pitchFamily="2" charset="0"/>
            </a:endParaRPr>
          </a:p>
        </p:txBody>
      </p:sp>
      <p:sp>
        <p:nvSpPr>
          <p:cNvPr id="409" name="Google Shape;409;p16"/>
          <p:cNvSpPr txBox="1"/>
          <p:nvPr/>
        </p:nvSpPr>
        <p:spPr>
          <a:xfrm>
            <a:off x="10910556" y="3079833"/>
            <a:ext cx="6826089" cy="3138551"/>
          </a:xfrm>
          <a:prstGeom prst="rect">
            <a:avLst/>
          </a:prstGeom>
          <a:noFill/>
          <a:ln>
            <a:noFill/>
          </a:ln>
        </p:spPr>
        <p:txBody>
          <a:bodyPr spcFirstLastPara="1" wrap="square" lIns="0" tIns="0" rIns="0" bIns="0" anchor="t" anchorCtr="0">
            <a:spAutoFit/>
          </a:bodyPr>
          <a:lstStyle/>
          <a:p>
            <a:pPr marL="734053" marR="0" lvl="1" indent="-367026" algn="l" rtl="0">
              <a:spcBef>
                <a:spcPts val="0"/>
              </a:spcBef>
              <a:spcAft>
                <a:spcPts val="0"/>
              </a:spcAft>
              <a:buClr>
                <a:srgbClr val="293374"/>
              </a:buClr>
              <a:buSzPts val="3399"/>
              <a:buFont typeface="Arial"/>
              <a:buChar char="•"/>
            </a:pPr>
            <a:r>
              <a:rPr lang="pt-BR" sz="3399" b="1" i="0" u="none" strike="noStrike" cap="none" dirty="0">
                <a:solidFill>
                  <a:srgbClr val="293374"/>
                </a:solidFill>
                <a:latin typeface="Effra" panose="02000506080000020004" pitchFamily="2" charset="0"/>
                <a:sym typeface="Arial"/>
              </a:rPr>
              <a:t>Conecte-se com clubes na sua região que tenham inscrições para compartilhar</a:t>
            </a:r>
            <a:endParaRPr b="1" dirty="0">
              <a:latin typeface="Effra" panose="02000506080000020004" pitchFamily="2" charset="0"/>
            </a:endParaRPr>
          </a:p>
          <a:p>
            <a:pPr marL="0" marR="0" lvl="0" indent="0" algn="l" rtl="0">
              <a:spcBef>
                <a:spcPts val="0"/>
              </a:spcBef>
              <a:spcAft>
                <a:spcPts val="0"/>
              </a:spcAft>
              <a:buNone/>
            </a:pPr>
            <a:endParaRPr sz="3399" b="1" dirty="0">
              <a:solidFill>
                <a:srgbClr val="293374"/>
              </a:solidFill>
              <a:latin typeface="Effra" panose="02000506080000020004" pitchFamily="2" charset="0"/>
              <a:sym typeface="Arial"/>
            </a:endParaRPr>
          </a:p>
          <a:p>
            <a:pPr marL="734053" marR="0" lvl="1" indent="-367026" algn="l" rtl="0">
              <a:spcBef>
                <a:spcPts val="0"/>
              </a:spcBef>
              <a:spcAft>
                <a:spcPts val="0"/>
              </a:spcAft>
              <a:buClr>
                <a:srgbClr val="293374"/>
              </a:buClr>
              <a:buSzPts val="3399"/>
              <a:buFont typeface="Arial"/>
              <a:buChar char="•"/>
            </a:pPr>
            <a:r>
              <a:rPr lang="pt-BR" sz="3399" b="1" i="0" u="none" strike="noStrike" cap="none" dirty="0">
                <a:solidFill>
                  <a:srgbClr val="293374"/>
                </a:solidFill>
                <a:latin typeface="Effra" panose="02000506080000020004" pitchFamily="2" charset="0"/>
                <a:sym typeface="Arial"/>
              </a:rPr>
              <a:t>EUA/Canadá - Solicite as inscrições da sede</a:t>
            </a:r>
            <a:endParaRPr b="1" dirty="0">
              <a:latin typeface="Effra" panose="02000506080000020004" pitchFamily="2" charset="0"/>
            </a:endParaRPr>
          </a:p>
        </p:txBody>
      </p:sp>
      <p:sp>
        <p:nvSpPr>
          <p:cNvPr id="410" name="Google Shape;410;p16"/>
          <p:cNvSpPr txBox="1"/>
          <p:nvPr/>
        </p:nvSpPr>
        <p:spPr>
          <a:xfrm>
            <a:off x="10869006" y="482035"/>
            <a:ext cx="4389636" cy="147732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1" i="0" u="none" dirty="0">
                <a:solidFill>
                  <a:srgbClr val="E68574"/>
                </a:solidFill>
                <a:latin typeface="Effra" panose="02000506080000020004" pitchFamily="2" charset="0"/>
                <a:sym typeface="Arial"/>
              </a:rPr>
              <a:t>Há inscrições a compartilhar!</a:t>
            </a:r>
            <a:endParaRPr b="1" dirty="0">
              <a:latin typeface="Effra" panose="02000506080000020004" pitchFamily="2" charset="0"/>
            </a:endParaRPr>
          </a:p>
        </p:txBody>
      </p:sp>
      <p:cxnSp>
        <p:nvCxnSpPr>
          <p:cNvPr id="411" name="Google Shape;411;p16"/>
          <p:cNvCxnSpPr/>
          <p:nvPr/>
        </p:nvCxnSpPr>
        <p:spPr>
          <a:xfrm>
            <a:off x="11466685" y="2223693"/>
            <a:ext cx="3194278" cy="0"/>
          </a:xfrm>
          <a:prstGeom prst="straightConnector1">
            <a:avLst/>
          </a:prstGeom>
          <a:noFill/>
          <a:ln w="9525" cap="flat" cmpd="sng">
            <a:solidFill>
              <a:srgbClr val="253572"/>
            </a:solidFill>
            <a:prstDash val="solid"/>
            <a:round/>
            <a:headEnd type="none" w="sm" len="sm"/>
            <a:tailEnd type="none" w="sm" len="sm"/>
          </a:ln>
        </p:spPr>
      </p:cxn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9"/>
        <p:cNvGrpSpPr/>
        <p:nvPr/>
      </p:nvGrpSpPr>
      <p:grpSpPr>
        <a:xfrm>
          <a:off x="0" y="0"/>
          <a:ext cx="0" cy="0"/>
          <a:chOff x="0" y="0"/>
          <a:chExt cx="0" cy="0"/>
        </a:xfrm>
      </p:grpSpPr>
      <p:sp>
        <p:nvSpPr>
          <p:cNvPr id="420" name="Google Shape;420;p17"/>
          <p:cNvSpPr/>
          <p:nvPr/>
        </p:nvSpPr>
        <p:spPr>
          <a:xfrm>
            <a:off x="210318" y="-76020"/>
            <a:ext cx="18077682" cy="10668328"/>
          </a:xfrm>
          <a:custGeom>
            <a:avLst/>
            <a:gdLst/>
            <a:ahLst/>
            <a:cxnLst/>
            <a:rect l="l" t="t" r="r" b="b"/>
            <a:pathLst>
              <a:path w="17653637" h="10668328" extrusionOk="0">
                <a:moveTo>
                  <a:pt x="0" y="0"/>
                </a:moveTo>
                <a:lnTo>
                  <a:pt x="17653637" y="0"/>
                </a:lnTo>
                <a:lnTo>
                  <a:pt x="17653637" y="10668328"/>
                </a:lnTo>
                <a:lnTo>
                  <a:pt x="0" y="10668328"/>
                </a:lnTo>
                <a:lnTo>
                  <a:pt x="0" y="0"/>
                </a:lnTo>
                <a:close/>
              </a:path>
            </a:pathLst>
          </a:custGeom>
          <a:blipFill rotWithShape="1">
            <a:blip r:embed="rId3">
              <a:alphaModFix/>
            </a:blip>
            <a:stretch>
              <a:fillRect l="-4381" t="-106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nvGrpSpPr>
          <p:cNvPr id="421" name="Google Shape;421;p17"/>
          <p:cNvGrpSpPr/>
          <p:nvPr/>
        </p:nvGrpSpPr>
        <p:grpSpPr>
          <a:xfrm>
            <a:off x="0" y="-72330"/>
            <a:ext cx="8001000" cy="10359330"/>
            <a:chOff x="0" y="-19050"/>
            <a:chExt cx="2107259" cy="2728383"/>
          </a:xfrm>
        </p:grpSpPr>
        <p:sp>
          <p:nvSpPr>
            <p:cNvPr id="422" name="Google Shape;422;p17"/>
            <p:cNvSpPr/>
            <p:nvPr/>
          </p:nvSpPr>
          <p:spPr>
            <a:xfrm>
              <a:off x="0" y="0"/>
              <a:ext cx="2107259" cy="2709333"/>
            </a:xfrm>
            <a:custGeom>
              <a:avLst/>
              <a:gdLst/>
              <a:ahLst/>
              <a:cxnLst/>
              <a:rect l="l" t="t" r="r" b="b"/>
              <a:pathLst>
                <a:path w="2107259" h="2709333" extrusionOk="0">
                  <a:moveTo>
                    <a:pt x="0" y="0"/>
                  </a:moveTo>
                  <a:lnTo>
                    <a:pt x="2107259" y="0"/>
                  </a:lnTo>
                  <a:lnTo>
                    <a:pt x="2107259" y="2709333"/>
                  </a:lnTo>
                  <a:lnTo>
                    <a:pt x="0" y="270933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sp>
          <p:nvSpPr>
            <p:cNvPr id="423" name="Google Shape;423;p17"/>
            <p:cNvSpPr txBox="1"/>
            <p:nvPr/>
          </p:nvSpPr>
          <p:spPr>
            <a:xfrm>
              <a:off x="0" y="-19050"/>
              <a:ext cx="2107259" cy="2728383"/>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grpSp>
        <p:nvGrpSpPr>
          <p:cNvPr id="424" name="Google Shape;424;p17"/>
          <p:cNvGrpSpPr/>
          <p:nvPr/>
        </p:nvGrpSpPr>
        <p:grpSpPr>
          <a:xfrm>
            <a:off x="10826953" y="2814530"/>
            <a:ext cx="6876080" cy="6964901"/>
            <a:chOff x="0" y="-57150"/>
            <a:chExt cx="2072134" cy="2470723"/>
          </a:xfrm>
        </p:grpSpPr>
        <p:sp>
          <p:nvSpPr>
            <p:cNvPr id="425" name="Google Shape;425;p17"/>
            <p:cNvSpPr/>
            <p:nvPr/>
          </p:nvSpPr>
          <p:spPr>
            <a:xfrm>
              <a:off x="0" y="0"/>
              <a:ext cx="2072134" cy="2413573"/>
            </a:xfrm>
            <a:custGeom>
              <a:avLst/>
              <a:gdLst/>
              <a:ahLst/>
              <a:cxnLst/>
              <a:rect l="l" t="t" r="r" b="b"/>
              <a:pathLst>
                <a:path w="2072134" h="2413573" extrusionOk="0">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426" name="Google Shape;426;p17"/>
            <p:cNvSpPr txBox="1"/>
            <p:nvPr/>
          </p:nvSpPr>
          <p:spPr>
            <a:xfrm>
              <a:off x="0" y="-57150"/>
              <a:ext cx="2072134" cy="2470723"/>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grpSp>
      <p:sp>
        <p:nvSpPr>
          <p:cNvPr id="427" name="Google Shape;427;p17"/>
          <p:cNvSpPr/>
          <p:nvPr/>
        </p:nvSpPr>
        <p:spPr>
          <a:xfrm>
            <a:off x="1207837" y="5082590"/>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4">
              <a:alphaModFix/>
            </a:blip>
            <a:stretch>
              <a:fillRect l="-2207" r="-22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428" name="Google Shape;428;p17"/>
          <p:cNvSpPr/>
          <p:nvPr/>
        </p:nvSpPr>
        <p:spPr>
          <a:xfrm>
            <a:off x="1207837" y="7374476"/>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4">
              <a:alphaModFix/>
            </a:blip>
            <a:stretch>
              <a:fillRect l="-2207" r="-22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429" name="Google Shape;429;p17"/>
          <p:cNvSpPr/>
          <p:nvPr/>
        </p:nvSpPr>
        <p:spPr>
          <a:xfrm>
            <a:off x="0" y="-413"/>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Effra" panose="02000506080000020004" pitchFamily="2" charset="0"/>
              <a:ea typeface="Calibri"/>
              <a:cs typeface="Calibri"/>
              <a:sym typeface="Calibri"/>
            </a:endParaRPr>
          </a:p>
        </p:txBody>
      </p:sp>
      <p:grpSp>
        <p:nvGrpSpPr>
          <p:cNvPr id="430" name="Google Shape;430;p17"/>
          <p:cNvGrpSpPr/>
          <p:nvPr/>
        </p:nvGrpSpPr>
        <p:grpSpPr>
          <a:xfrm>
            <a:off x="0" y="3415082"/>
            <a:ext cx="10480331" cy="3410976"/>
            <a:chOff x="0" y="-19050"/>
            <a:chExt cx="2760252" cy="898364"/>
          </a:xfrm>
        </p:grpSpPr>
        <p:sp>
          <p:nvSpPr>
            <p:cNvPr id="431" name="Google Shape;431;p17"/>
            <p:cNvSpPr/>
            <p:nvPr/>
          </p:nvSpPr>
          <p:spPr>
            <a:xfrm>
              <a:off x="0" y="0"/>
              <a:ext cx="2760252" cy="879314"/>
            </a:xfrm>
            <a:custGeom>
              <a:avLst/>
              <a:gdLst/>
              <a:ahLst/>
              <a:cxnLst/>
              <a:rect l="l" t="t" r="r" b="b"/>
              <a:pathLst>
                <a:path w="2760252" h="879314" extrusionOk="0">
                  <a:moveTo>
                    <a:pt x="0" y="0"/>
                  </a:moveTo>
                  <a:lnTo>
                    <a:pt x="2760252" y="0"/>
                  </a:lnTo>
                  <a:lnTo>
                    <a:pt x="2760252" y="879314"/>
                  </a:lnTo>
                  <a:lnTo>
                    <a:pt x="0" y="879314"/>
                  </a:ln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432" name="Google Shape;432;p17"/>
            <p:cNvSpPr txBox="1"/>
            <p:nvPr/>
          </p:nvSpPr>
          <p:spPr>
            <a:xfrm>
              <a:off x="0" y="-19050"/>
              <a:ext cx="2760252" cy="898364"/>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grpSp>
      <p:sp>
        <p:nvSpPr>
          <p:cNvPr id="433" name="Google Shape;433;p17"/>
          <p:cNvSpPr txBox="1"/>
          <p:nvPr/>
        </p:nvSpPr>
        <p:spPr>
          <a:xfrm>
            <a:off x="11543026" y="6595417"/>
            <a:ext cx="6225183" cy="4001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600" b="0" i="0" u="none" dirty="0">
                <a:solidFill>
                  <a:srgbClr val="253572"/>
                </a:solidFill>
                <a:latin typeface="Effra" panose="02000506080000020004" pitchFamily="2" charset="0"/>
                <a:sym typeface="Arial"/>
              </a:rPr>
              <a:t>Universidades comunitárias locais</a:t>
            </a:r>
            <a:endParaRPr sz="2600" dirty="0">
              <a:latin typeface="Effra" panose="02000506080000020004" pitchFamily="2" charset="0"/>
            </a:endParaRPr>
          </a:p>
        </p:txBody>
      </p:sp>
      <p:sp>
        <p:nvSpPr>
          <p:cNvPr id="434" name="Google Shape;434;p17"/>
          <p:cNvSpPr txBox="1"/>
          <p:nvPr/>
        </p:nvSpPr>
        <p:spPr>
          <a:xfrm>
            <a:off x="1530786" y="4090459"/>
            <a:ext cx="8001000" cy="203132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1" i="0" u="none" dirty="0" err="1">
                <a:solidFill>
                  <a:srgbClr val="F5EFEB"/>
                </a:solidFill>
                <a:latin typeface="Effra" panose="02000506080000020004" pitchFamily="2" charset="0"/>
                <a:sym typeface="Arial"/>
              </a:rPr>
              <a:t>Soroptimista</a:t>
            </a:r>
            <a:r>
              <a:rPr lang="pt-BR" sz="4800" b="1" i="0" u="none" dirty="0">
                <a:solidFill>
                  <a:srgbClr val="F5EFEB"/>
                </a:solidFill>
                <a:latin typeface="Effra" panose="02000506080000020004" pitchFamily="2" charset="0"/>
                <a:sym typeface="Arial"/>
              </a:rPr>
              <a:t> Internacional de Clovis </a:t>
            </a:r>
            <a:endParaRPr b="1" dirty="0">
              <a:latin typeface="Effra" panose="02000506080000020004" pitchFamily="2" charset="0"/>
            </a:endParaRPr>
          </a:p>
          <a:p>
            <a:pPr marL="0" marR="0" lvl="0" indent="0" algn="ctr" rtl="0">
              <a:spcBef>
                <a:spcPts val="0"/>
              </a:spcBef>
              <a:spcAft>
                <a:spcPts val="0"/>
              </a:spcAft>
              <a:buNone/>
            </a:pPr>
            <a:r>
              <a:rPr lang="pt-BR" sz="3600" b="0" i="0" u="none" dirty="0">
                <a:solidFill>
                  <a:srgbClr val="F5EFEB"/>
                </a:solidFill>
                <a:latin typeface="Effra" panose="02000506080000020004" pitchFamily="2" charset="0"/>
                <a:sym typeface="Arial"/>
              </a:rPr>
              <a:t>(Região de </a:t>
            </a:r>
            <a:r>
              <a:rPr lang="pt-BR" sz="3600" b="0" i="0" u="none" dirty="0" err="1">
                <a:solidFill>
                  <a:srgbClr val="F5EFEB"/>
                </a:solidFill>
                <a:latin typeface="Effra" panose="02000506080000020004" pitchFamily="2" charset="0"/>
                <a:sym typeface="Arial"/>
              </a:rPr>
              <a:t>Sierra</a:t>
            </a:r>
            <a:r>
              <a:rPr lang="pt-BR" sz="3600" b="0" i="0" u="none" dirty="0">
                <a:solidFill>
                  <a:srgbClr val="F5EFEB"/>
                </a:solidFill>
                <a:latin typeface="Effra" panose="02000506080000020004" pitchFamily="2" charset="0"/>
                <a:sym typeface="Arial"/>
              </a:rPr>
              <a:t> Pacific)</a:t>
            </a:r>
            <a:endParaRPr dirty="0">
              <a:latin typeface="Effra" panose="02000506080000020004" pitchFamily="2" charset="0"/>
            </a:endParaRPr>
          </a:p>
        </p:txBody>
      </p:sp>
      <p:sp>
        <p:nvSpPr>
          <p:cNvPr id="435" name="Google Shape;435;p17"/>
          <p:cNvSpPr txBox="1"/>
          <p:nvPr/>
        </p:nvSpPr>
        <p:spPr>
          <a:xfrm>
            <a:off x="1101688" y="9437762"/>
            <a:ext cx="6899312"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b="0" i="0" u="none">
                <a:solidFill>
                  <a:srgbClr val="E68574"/>
                </a:solidFill>
                <a:latin typeface="Effra" panose="02000506080000020004" pitchFamily="2" charset="0"/>
                <a:ea typeface="Arimo"/>
                <a:cs typeface="Arimo"/>
                <a:sym typeface="Arimo"/>
              </a:rPr>
              <a:t>CONFERÊNCIA REGIONAL DA SIA 2025</a:t>
            </a:r>
            <a:endParaRPr>
              <a:latin typeface="Effra" panose="02000506080000020004" pitchFamily="2" charset="0"/>
            </a:endParaRPr>
          </a:p>
        </p:txBody>
      </p:sp>
      <p:sp>
        <p:nvSpPr>
          <p:cNvPr id="436" name="Google Shape;436;p17"/>
          <p:cNvSpPr txBox="1"/>
          <p:nvPr/>
        </p:nvSpPr>
        <p:spPr>
          <a:xfrm>
            <a:off x="10380459" y="125352"/>
            <a:ext cx="7092845" cy="2646878"/>
          </a:xfrm>
          <a:prstGeom prst="rect">
            <a:avLst/>
          </a:prstGeom>
          <a:noFill/>
          <a:ln>
            <a:noFill/>
          </a:ln>
        </p:spPr>
        <p:txBody>
          <a:bodyPr spcFirstLastPara="1" wrap="square" lIns="0" tIns="0" rIns="0" bIns="0" anchor="t" anchorCtr="0">
            <a:spAutoFit/>
          </a:bodyPr>
          <a:lstStyle/>
          <a:p>
            <a:pPr marL="0" marR="0" lvl="0" indent="0" algn="r" rtl="0">
              <a:spcAft>
                <a:spcPts val="0"/>
              </a:spcAft>
              <a:buNone/>
            </a:pPr>
            <a:r>
              <a:rPr lang="pt-BR" sz="7200" b="1" i="0" u="none" dirty="0">
                <a:solidFill>
                  <a:srgbClr val="F69170"/>
                </a:solidFill>
                <a:latin typeface="Effra" panose="02000506080000020004" pitchFamily="2" charset="0"/>
                <a:sym typeface="Arial"/>
              </a:rPr>
              <a:t>35</a:t>
            </a:r>
            <a:r>
              <a:rPr lang="pt-BR" sz="4000" b="1" i="0" u="none" dirty="0">
                <a:solidFill>
                  <a:srgbClr val="F5EFEB"/>
                </a:solidFill>
                <a:latin typeface="Effra" panose="02000506080000020004" pitchFamily="2" charset="0"/>
                <a:sym typeface="Arial"/>
              </a:rPr>
              <a:t> ganhadoras do prêmio</a:t>
            </a:r>
            <a:endParaRPr b="1" dirty="0">
              <a:latin typeface="Effra" panose="02000506080000020004" pitchFamily="2" charset="0"/>
            </a:endParaRPr>
          </a:p>
          <a:p>
            <a:pPr marL="0" marR="0" lvl="0" indent="0" algn="r" rtl="0">
              <a:spcAft>
                <a:spcPts val="0"/>
              </a:spcAft>
              <a:buNone/>
            </a:pPr>
            <a:r>
              <a:rPr lang="pt-BR" sz="4000" b="1" i="0" u="none" dirty="0">
                <a:solidFill>
                  <a:srgbClr val="F5EFEB"/>
                </a:solidFill>
                <a:latin typeface="Effra" panose="02000506080000020004" pitchFamily="2" charset="0"/>
                <a:sym typeface="Arial"/>
              </a:rPr>
              <a:t>Total de </a:t>
            </a:r>
            <a:r>
              <a:rPr lang="pt-BR" sz="6000" b="1" i="0" u="none" dirty="0">
                <a:solidFill>
                  <a:srgbClr val="F69170"/>
                </a:solidFill>
                <a:latin typeface="Effra" panose="02000506080000020004" pitchFamily="2" charset="0"/>
                <a:sym typeface="Arial"/>
              </a:rPr>
              <a:t>US$ 38.000 </a:t>
            </a:r>
            <a:r>
              <a:rPr lang="pt-BR" sz="4000" b="1" i="0" u="none" dirty="0">
                <a:solidFill>
                  <a:srgbClr val="F5EFEB"/>
                </a:solidFill>
                <a:latin typeface="Effra" panose="02000506080000020004" pitchFamily="2" charset="0"/>
                <a:sym typeface="Arial"/>
              </a:rPr>
              <a:t>de fundos de premiação</a:t>
            </a:r>
            <a:endParaRPr b="1" dirty="0">
              <a:latin typeface="Effra" panose="02000506080000020004" pitchFamily="2" charset="0"/>
            </a:endParaRPr>
          </a:p>
        </p:txBody>
      </p:sp>
      <p:sp>
        <p:nvSpPr>
          <p:cNvPr id="437" name="Google Shape;437;p17"/>
          <p:cNvSpPr txBox="1"/>
          <p:nvPr/>
        </p:nvSpPr>
        <p:spPr>
          <a:xfrm>
            <a:off x="11428803" y="3200279"/>
            <a:ext cx="5672379" cy="123110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4000" b="1" i="0" u="none" dirty="0">
                <a:solidFill>
                  <a:srgbClr val="F69170"/>
                </a:solidFill>
                <a:latin typeface="Effra" panose="02000506080000020004" pitchFamily="2" charset="0"/>
                <a:sym typeface="Arial"/>
              </a:rPr>
              <a:t>COMO ELAS CONSEGUIRAM ISSO?</a:t>
            </a:r>
            <a:endParaRPr b="1" dirty="0">
              <a:latin typeface="Effra" panose="02000506080000020004" pitchFamily="2" charset="0"/>
            </a:endParaRPr>
          </a:p>
        </p:txBody>
      </p:sp>
      <p:sp>
        <p:nvSpPr>
          <p:cNvPr id="438" name="Google Shape;438;p17"/>
          <p:cNvSpPr txBox="1"/>
          <p:nvPr/>
        </p:nvSpPr>
        <p:spPr>
          <a:xfrm>
            <a:off x="11575130" y="4696175"/>
            <a:ext cx="5795644" cy="160043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600" b="0" i="0" u="none" dirty="0">
                <a:solidFill>
                  <a:srgbClr val="253572"/>
                </a:solidFill>
                <a:latin typeface="Effra" panose="02000506080000020004" pitchFamily="2" charset="0"/>
                <a:sym typeface="Arial"/>
              </a:rPr>
              <a:t>Antiga beneficiária que se tornou associada e colaborou com o departamento de auxílio financeiro para recrutar inscrições</a:t>
            </a:r>
            <a:endParaRPr sz="2600" dirty="0">
              <a:latin typeface="Effra" panose="02000506080000020004" pitchFamily="2" charset="0"/>
            </a:endParaRPr>
          </a:p>
        </p:txBody>
      </p:sp>
      <p:sp>
        <p:nvSpPr>
          <p:cNvPr id="439" name="Google Shape;439;p17"/>
          <p:cNvSpPr txBox="1"/>
          <p:nvPr/>
        </p:nvSpPr>
        <p:spPr>
          <a:xfrm>
            <a:off x="11566026" y="7245102"/>
            <a:ext cx="6225183" cy="80021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600" b="0" i="0" u="none" dirty="0">
                <a:solidFill>
                  <a:srgbClr val="253572"/>
                </a:solidFill>
                <a:latin typeface="Effra" panose="02000506080000020004" pitchFamily="2" charset="0"/>
                <a:sym typeface="Arial"/>
              </a:rPr>
              <a:t>As associadas do clube trabalharam diretamente com a equipe da universidade</a:t>
            </a:r>
            <a:endParaRPr sz="2600" dirty="0">
              <a:latin typeface="Effra" panose="02000506080000020004" pitchFamily="2" charset="0"/>
            </a:endParaRPr>
          </a:p>
        </p:txBody>
      </p:sp>
      <p:sp>
        <p:nvSpPr>
          <p:cNvPr id="440" name="Google Shape;440;p17"/>
          <p:cNvSpPr txBox="1"/>
          <p:nvPr/>
        </p:nvSpPr>
        <p:spPr>
          <a:xfrm>
            <a:off x="11575130" y="8261797"/>
            <a:ext cx="6225183" cy="80021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600" b="0" i="0" u="none" dirty="0">
                <a:solidFill>
                  <a:srgbClr val="253572"/>
                </a:solidFill>
                <a:latin typeface="Effra" panose="02000506080000020004" pitchFamily="2" charset="0"/>
                <a:sym typeface="Arial"/>
              </a:rPr>
              <a:t>Foi feito acompanhamento junto às universidades</a:t>
            </a:r>
            <a:endParaRPr sz="2600" dirty="0">
              <a:latin typeface="Effra" panose="02000506080000020004" pitchFamily="2" charset="0"/>
            </a:endParaRPr>
          </a:p>
        </p:txBody>
      </p:sp>
      <p:sp>
        <p:nvSpPr>
          <p:cNvPr id="441" name="Google Shape;441;p17"/>
          <p:cNvSpPr txBox="1"/>
          <p:nvPr/>
        </p:nvSpPr>
        <p:spPr>
          <a:xfrm>
            <a:off x="11575130" y="9210906"/>
            <a:ext cx="6225183" cy="4001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2600" b="0" i="0" u="none" dirty="0">
                <a:solidFill>
                  <a:srgbClr val="253572"/>
                </a:solidFill>
                <a:latin typeface="Effra" panose="02000506080000020004" pitchFamily="2" charset="0"/>
                <a:sym typeface="Arial"/>
              </a:rPr>
              <a:t>Foram realizados workshops</a:t>
            </a:r>
            <a:endParaRPr sz="2600" dirty="0">
              <a:latin typeface="Effra" panose="02000506080000020004" pitchFamily="2" charset="0"/>
            </a:endParaRPr>
          </a:p>
        </p:txBody>
      </p:sp>
      <p:sp>
        <p:nvSpPr>
          <p:cNvPr id="442" name="Google Shape;442;p17"/>
          <p:cNvSpPr/>
          <p:nvPr/>
        </p:nvSpPr>
        <p:spPr>
          <a:xfrm>
            <a:off x="11065947" y="4774653"/>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600">
              <a:solidFill>
                <a:schemeClr val="dk1"/>
              </a:solidFill>
              <a:latin typeface="Effra" panose="02000506080000020004" pitchFamily="2" charset="0"/>
              <a:ea typeface="Calibri"/>
              <a:cs typeface="Calibri"/>
              <a:sym typeface="Calibri"/>
            </a:endParaRPr>
          </a:p>
        </p:txBody>
      </p:sp>
      <p:sp>
        <p:nvSpPr>
          <p:cNvPr id="443" name="Google Shape;443;p17"/>
          <p:cNvSpPr/>
          <p:nvPr/>
        </p:nvSpPr>
        <p:spPr>
          <a:xfrm>
            <a:off x="11039659" y="6681748"/>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600">
              <a:solidFill>
                <a:schemeClr val="dk1"/>
              </a:solidFill>
              <a:latin typeface="Effra" panose="02000506080000020004" pitchFamily="2" charset="0"/>
              <a:ea typeface="Calibri"/>
              <a:cs typeface="Calibri"/>
              <a:sym typeface="Calibri"/>
            </a:endParaRPr>
          </a:p>
        </p:txBody>
      </p:sp>
      <p:sp>
        <p:nvSpPr>
          <p:cNvPr id="444" name="Google Shape;444;p17"/>
          <p:cNvSpPr/>
          <p:nvPr/>
        </p:nvSpPr>
        <p:spPr>
          <a:xfrm>
            <a:off x="11065947" y="7331803"/>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600">
              <a:solidFill>
                <a:schemeClr val="dk1"/>
              </a:solidFill>
              <a:latin typeface="Effra" panose="02000506080000020004" pitchFamily="2" charset="0"/>
              <a:ea typeface="Calibri"/>
              <a:cs typeface="Calibri"/>
              <a:sym typeface="Calibri"/>
            </a:endParaRPr>
          </a:p>
        </p:txBody>
      </p:sp>
      <p:sp>
        <p:nvSpPr>
          <p:cNvPr id="445" name="Google Shape;445;p17"/>
          <p:cNvSpPr/>
          <p:nvPr/>
        </p:nvSpPr>
        <p:spPr>
          <a:xfrm>
            <a:off x="11065947" y="8370406"/>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600">
              <a:solidFill>
                <a:schemeClr val="dk1"/>
              </a:solidFill>
              <a:latin typeface="Effra" panose="02000506080000020004" pitchFamily="2" charset="0"/>
              <a:ea typeface="Calibri"/>
              <a:cs typeface="Calibri"/>
              <a:sym typeface="Calibri"/>
            </a:endParaRPr>
          </a:p>
        </p:txBody>
      </p:sp>
      <p:sp>
        <p:nvSpPr>
          <p:cNvPr id="446" name="Google Shape;446;p17"/>
          <p:cNvSpPr/>
          <p:nvPr/>
        </p:nvSpPr>
        <p:spPr>
          <a:xfrm>
            <a:off x="11065947" y="9284973"/>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600">
              <a:solidFill>
                <a:schemeClr val="dk1"/>
              </a:solidFill>
              <a:latin typeface="Effra" panose="02000506080000020004" pitchFamily="2" charset="0"/>
              <a:ea typeface="Calibri"/>
              <a:cs typeface="Calibri"/>
              <a:sym typeface="Calibri"/>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451"/>
        <p:cNvGrpSpPr/>
        <p:nvPr/>
      </p:nvGrpSpPr>
      <p:grpSpPr>
        <a:xfrm>
          <a:off x="0" y="0"/>
          <a:ext cx="0" cy="0"/>
          <a:chOff x="0" y="0"/>
          <a:chExt cx="0" cy="0"/>
        </a:xfrm>
      </p:grpSpPr>
      <p:sp>
        <p:nvSpPr>
          <p:cNvPr id="452" name="Google Shape;452;p18"/>
          <p:cNvSpPr/>
          <p:nvPr/>
        </p:nvSpPr>
        <p:spPr>
          <a:xfrm>
            <a:off x="668" y="6340507"/>
            <a:ext cx="18288000" cy="3946493"/>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18"/>
          <p:cNvSpPr/>
          <p:nvPr/>
        </p:nvSpPr>
        <p:spPr>
          <a:xfrm>
            <a:off x="1228111" y="6863687"/>
            <a:ext cx="15833115" cy="1600547"/>
          </a:xfrm>
          <a:custGeom>
            <a:avLst/>
            <a:gdLst/>
            <a:ahLst/>
            <a:cxnLst/>
            <a:rect l="l" t="t" r="r" b="b"/>
            <a:pathLst>
              <a:path w="21110821" h="2134062" extrusionOk="0">
                <a:moveTo>
                  <a:pt x="482368" y="0"/>
                </a:moveTo>
                <a:lnTo>
                  <a:pt x="20628459" y="0"/>
                </a:lnTo>
                <a:cubicBezTo>
                  <a:pt x="20894810" y="0"/>
                  <a:pt x="21110821" y="62037"/>
                  <a:pt x="21110821" y="138529"/>
                </a:cubicBezTo>
                <a:lnTo>
                  <a:pt x="21110821" y="1995528"/>
                </a:lnTo>
                <a:cubicBezTo>
                  <a:pt x="21110821" y="2072020"/>
                  <a:pt x="20894810" y="2134062"/>
                  <a:pt x="20628459" y="2134062"/>
                </a:cubicBezTo>
                <a:lnTo>
                  <a:pt x="482368" y="2134062"/>
                </a:lnTo>
                <a:cubicBezTo>
                  <a:pt x="216015" y="2134062"/>
                  <a:pt x="0" y="2072020"/>
                  <a:pt x="0" y="1995528"/>
                </a:cubicBezTo>
                <a:lnTo>
                  <a:pt x="0" y="138529"/>
                </a:lnTo>
                <a:cubicBezTo>
                  <a:pt x="0" y="62037"/>
                  <a:pt x="216015" y="0"/>
                  <a:pt x="482368"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18"/>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5" name="Google Shape;455;p18"/>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6" name="Google Shape;456;p18"/>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7" name="Google Shape;457;p18"/>
          <p:cNvSpPr/>
          <p:nvPr/>
        </p:nvSpPr>
        <p:spPr>
          <a:xfrm>
            <a:off x="-314875" y="171450"/>
            <a:ext cx="19234077" cy="6083332"/>
          </a:xfrm>
          <a:custGeom>
            <a:avLst/>
            <a:gdLst/>
            <a:ahLst/>
            <a:cxnLst/>
            <a:rect l="l" t="t" r="r" b="b"/>
            <a:pathLst>
              <a:path w="19234077" h="6083332" extrusionOk="0">
                <a:moveTo>
                  <a:pt x="0" y="0"/>
                </a:moveTo>
                <a:lnTo>
                  <a:pt x="19234077" y="0"/>
                </a:lnTo>
                <a:lnTo>
                  <a:pt x="19234077" y="6083332"/>
                </a:lnTo>
                <a:lnTo>
                  <a:pt x="0" y="6083332"/>
                </a:lnTo>
                <a:lnTo>
                  <a:pt x="0" y="0"/>
                </a:lnTo>
                <a:close/>
              </a:path>
            </a:pathLst>
          </a:custGeom>
          <a:blipFill rotWithShape="1">
            <a:blip r:embed="rId7">
              <a:alphaModFix/>
            </a:blip>
            <a:stretch>
              <a:fillRect t="-107853" b="-10830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8" name="Google Shape;458;p18"/>
          <p:cNvSpPr/>
          <p:nvPr/>
        </p:nvSpPr>
        <p:spPr>
          <a:xfrm>
            <a:off x="730174" y="6606710"/>
            <a:ext cx="1050261" cy="707613"/>
          </a:xfrm>
          <a:custGeom>
            <a:avLst/>
            <a:gdLst/>
            <a:ahLst/>
            <a:cxnLst/>
            <a:rect l="l" t="t" r="r" b="b"/>
            <a:pathLst>
              <a:path w="1050261" h="707613" extrusionOk="0">
                <a:moveTo>
                  <a:pt x="0" y="0"/>
                </a:moveTo>
                <a:lnTo>
                  <a:pt x="1050261" y="0"/>
                </a:lnTo>
                <a:lnTo>
                  <a:pt x="1050261" y="707614"/>
                </a:lnTo>
                <a:lnTo>
                  <a:pt x="0" y="70761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18"/>
          <p:cNvSpPr/>
          <p:nvPr/>
        </p:nvSpPr>
        <p:spPr>
          <a:xfrm rot="-10736170">
            <a:off x="16495069" y="7959947"/>
            <a:ext cx="1050261" cy="707613"/>
          </a:xfrm>
          <a:custGeom>
            <a:avLst/>
            <a:gdLst/>
            <a:ahLst/>
            <a:cxnLst/>
            <a:rect l="l" t="t" r="r" b="b"/>
            <a:pathLst>
              <a:path w="1050261" h="707613" extrusionOk="0">
                <a:moveTo>
                  <a:pt x="0" y="0"/>
                </a:moveTo>
                <a:lnTo>
                  <a:pt x="1050261" y="0"/>
                </a:lnTo>
                <a:lnTo>
                  <a:pt x="1050261" y="707613"/>
                </a:lnTo>
                <a:lnTo>
                  <a:pt x="0" y="70761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0" name="Google Shape;460;p18"/>
          <p:cNvSpPr txBox="1"/>
          <p:nvPr/>
        </p:nvSpPr>
        <p:spPr>
          <a:xfrm>
            <a:off x="1836838" y="7129458"/>
            <a:ext cx="14930650" cy="110799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400" b="0" i="0" u="none" dirty="0">
                <a:solidFill>
                  <a:srgbClr val="FFFFFF"/>
                </a:solidFill>
                <a:latin typeface="Arimo"/>
                <a:ea typeface="Arimo"/>
                <a:cs typeface="Arimo"/>
                <a:sym typeface="Arimo"/>
              </a:rPr>
              <a:t>Um programa de sucesso como o </a:t>
            </a:r>
            <a:r>
              <a:rPr lang="pt-BR" sz="2400" b="0" i="1" u="none" dirty="0">
                <a:solidFill>
                  <a:srgbClr val="FFFFFF"/>
                </a:solidFill>
                <a:latin typeface="Arimo"/>
                <a:ea typeface="Arimo"/>
                <a:cs typeface="Arimo"/>
                <a:sym typeface="Arimo"/>
              </a:rPr>
              <a:t>Viva Seu Sonho</a:t>
            </a:r>
            <a:r>
              <a:rPr lang="pt-BR" sz="2400" b="0" i="0" u="none" dirty="0">
                <a:solidFill>
                  <a:srgbClr val="FFFFFF"/>
                </a:solidFill>
                <a:latin typeface="Arimo"/>
                <a:ea typeface="Arimo"/>
                <a:cs typeface="Arimo"/>
                <a:sym typeface="Arimo"/>
              </a:rPr>
              <a:t> pode gerar conscientização pública, aumento no número de associadas e uma arrecadação de fundos bem-sucedida. Os pilares interagem e fazem com que todos cresçam mutuamente. </a:t>
            </a:r>
            <a:endParaRPr sz="1200" dirty="0"/>
          </a:p>
        </p:txBody>
      </p:sp>
      <p:sp>
        <p:nvSpPr>
          <p:cNvPr id="461" name="Google Shape;461;p18"/>
          <p:cNvSpPr txBox="1"/>
          <p:nvPr/>
        </p:nvSpPr>
        <p:spPr>
          <a:xfrm>
            <a:off x="1028700" y="9239250"/>
            <a:ext cx="6899312" cy="228600"/>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0" i="0" u="none">
                <a:solidFill>
                  <a:srgbClr val="E68574"/>
                </a:solidFill>
                <a:latin typeface="Arimo"/>
                <a:ea typeface="Arimo"/>
                <a:cs typeface="Arimo"/>
                <a:sym typeface="Arimo"/>
              </a:rPr>
              <a:t>CONFERÊNCIA REGIONAL DA SIA 2025</a:t>
            </a:r>
            <a:endParaRPr/>
          </a:p>
        </p:txBody>
      </p:sp>
      <p:sp>
        <p:nvSpPr>
          <p:cNvPr id="462" name="Google Shape;462;p18"/>
          <p:cNvSpPr txBox="1"/>
          <p:nvPr/>
        </p:nvSpPr>
        <p:spPr>
          <a:xfrm>
            <a:off x="10359990" y="8658199"/>
            <a:ext cx="5676562" cy="480131"/>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pt-BR" sz="2600" b="0" i="0" u="none" dirty="0">
                <a:solidFill>
                  <a:srgbClr val="253572"/>
                </a:solidFill>
                <a:latin typeface="Arimo"/>
                <a:ea typeface="Arimo"/>
                <a:cs typeface="Arimo"/>
                <a:sym typeface="Arimo"/>
              </a:rPr>
              <a:t>~ </a:t>
            </a:r>
            <a:r>
              <a:rPr lang="pt-BR" sz="2600" b="0" i="0" u="none" dirty="0" err="1">
                <a:solidFill>
                  <a:srgbClr val="253572"/>
                </a:solidFill>
                <a:latin typeface="Arimo"/>
                <a:ea typeface="Arimo"/>
                <a:cs typeface="Arimo"/>
                <a:sym typeface="Arimo"/>
              </a:rPr>
              <a:t>Soroptimista</a:t>
            </a:r>
            <a:r>
              <a:rPr lang="pt-BR" sz="2600" b="0" i="0" u="none" dirty="0">
                <a:solidFill>
                  <a:srgbClr val="253572"/>
                </a:solidFill>
                <a:latin typeface="Arimo"/>
                <a:ea typeface="Arimo"/>
                <a:cs typeface="Arimo"/>
                <a:sym typeface="Arimo"/>
              </a:rPr>
              <a:t> Internacional de Clovis</a:t>
            </a:r>
            <a:endParaRPr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470"/>
        <p:cNvGrpSpPr/>
        <p:nvPr/>
      </p:nvGrpSpPr>
      <p:grpSpPr>
        <a:xfrm>
          <a:off x="0" y="0"/>
          <a:ext cx="0" cy="0"/>
          <a:chOff x="0" y="0"/>
          <a:chExt cx="0" cy="0"/>
        </a:xfrm>
      </p:grpSpPr>
      <p:sp>
        <p:nvSpPr>
          <p:cNvPr id="471" name="Google Shape;471;p19"/>
          <p:cNvSpPr/>
          <p:nvPr/>
        </p:nvSpPr>
        <p:spPr>
          <a:xfrm>
            <a:off x="-333723" y="8281674"/>
            <a:ext cx="18288000" cy="1971954"/>
          </a:xfrm>
          <a:custGeom>
            <a:avLst/>
            <a:gdLst/>
            <a:ahLst/>
            <a:cxnLst/>
            <a:rect l="l" t="t" r="r" b="b"/>
            <a:pathLst>
              <a:path w="18288000" h="1971954" extrusionOk="0">
                <a:moveTo>
                  <a:pt x="0" y="0"/>
                </a:moveTo>
                <a:lnTo>
                  <a:pt x="18288000" y="0"/>
                </a:lnTo>
                <a:lnTo>
                  <a:pt x="18288000" y="1971954"/>
                </a:lnTo>
                <a:lnTo>
                  <a:pt x="0" y="197195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72" name="Google Shape;472;p19"/>
          <p:cNvSpPr/>
          <p:nvPr/>
        </p:nvSpPr>
        <p:spPr>
          <a:xfrm>
            <a:off x="-2443952" y="-1144700"/>
            <a:ext cx="13301422" cy="9640571"/>
          </a:xfrm>
          <a:custGeom>
            <a:avLst/>
            <a:gdLst/>
            <a:ahLst/>
            <a:cxnLst/>
            <a:rect l="l" t="t" r="r" b="b"/>
            <a:pathLst>
              <a:path w="13301422" h="9640571" extrusionOk="0">
                <a:moveTo>
                  <a:pt x="0" y="0"/>
                </a:moveTo>
                <a:lnTo>
                  <a:pt x="13301422" y="0"/>
                </a:lnTo>
                <a:lnTo>
                  <a:pt x="13301422" y="9640571"/>
                </a:lnTo>
                <a:lnTo>
                  <a:pt x="0" y="964057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73" name="Google Shape;473;p19"/>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74" name="Google Shape;474;p19"/>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75" name="Google Shape;475;p19"/>
          <p:cNvSpPr/>
          <p:nvPr/>
        </p:nvSpPr>
        <p:spPr>
          <a:xfrm>
            <a:off x="8528681" y="2567177"/>
            <a:ext cx="9422321" cy="6077426"/>
          </a:xfrm>
          <a:custGeom>
            <a:avLst/>
            <a:gdLst/>
            <a:ahLst/>
            <a:cxnLst/>
            <a:rect l="l" t="t" r="r" b="b"/>
            <a:pathLst>
              <a:path w="12563094" h="8103235" extrusionOk="0">
                <a:moveTo>
                  <a:pt x="0" y="0"/>
                </a:moveTo>
                <a:lnTo>
                  <a:pt x="12563094" y="0"/>
                </a:lnTo>
                <a:lnTo>
                  <a:pt x="12563094" y="8103235"/>
                </a:lnTo>
                <a:lnTo>
                  <a:pt x="0" y="8103235"/>
                </a:lnTo>
                <a:lnTo>
                  <a:pt x="0" y="0"/>
                </a:lnTo>
                <a:close/>
              </a:path>
            </a:pathLst>
          </a:custGeom>
          <a:blipFill rotWithShape="1">
            <a:blip r:embed="rId7">
              <a:alphaModFix/>
            </a:blip>
            <a:stretch>
              <a:fillRect l="-41" r="-4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76" name="Google Shape;476;p19"/>
          <p:cNvSpPr/>
          <p:nvPr/>
        </p:nvSpPr>
        <p:spPr>
          <a:xfrm rot="6466001">
            <a:off x="15665962" y="5939293"/>
            <a:ext cx="2234036" cy="1639224"/>
          </a:xfrm>
          <a:custGeom>
            <a:avLst/>
            <a:gdLst/>
            <a:ahLst/>
            <a:cxnLst/>
            <a:rect l="l" t="t" r="r" b="b"/>
            <a:pathLst>
              <a:path w="2234036" h="1639224" extrusionOk="0">
                <a:moveTo>
                  <a:pt x="0" y="0"/>
                </a:moveTo>
                <a:lnTo>
                  <a:pt x="2234036" y="0"/>
                </a:lnTo>
                <a:lnTo>
                  <a:pt x="2234036" y="1639224"/>
                </a:lnTo>
                <a:lnTo>
                  <a:pt x="0" y="163922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77" name="Google Shape;477;p19"/>
          <p:cNvSpPr txBox="1"/>
          <p:nvPr/>
        </p:nvSpPr>
        <p:spPr>
          <a:xfrm>
            <a:off x="1677349" y="1306424"/>
            <a:ext cx="8561017" cy="2031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6600" b="1" i="0" u="none">
                <a:solidFill>
                  <a:srgbClr val="F69170"/>
                </a:solidFill>
                <a:latin typeface="Effra" panose="02000506080000020004" pitchFamily="2" charset="0"/>
                <a:sym typeface="Arial"/>
              </a:rPr>
              <a:t>Projetos Aceleradores do Grande Objetivo</a:t>
            </a:r>
            <a:endParaRPr b="1">
              <a:latin typeface="Effra" panose="02000506080000020004" pitchFamily="2" charset="0"/>
            </a:endParaRPr>
          </a:p>
        </p:txBody>
      </p:sp>
      <p:sp>
        <p:nvSpPr>
          <p:cNvPr id="478" name="Google Shape;478;p19"/>
          <p:cNvSpPr txBox="1"/>
          <p:nvPr/>
        </p:nvSpPr>
        <p:spPr>
          <a:xfrm>
            <a:off x="1028700" y="9239250"/>
            <a:ext cx="6899312" cy="2153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399" i="0" u="none" dirty="0">
                <a:solidFill>
                  <a:srgbClr val="E68574"/>
                </a:solidFill>
                <a:latin typeface="Effra" panose="02000506080000020004" pitchFamily="2" charset="0"/>
                <a:ea typeface="Arimo"/>
                <a:cs typeface="Arimo"/>
                <a:sym typeface="Arimo"/>
              </a:rPr>
              <a:t>CONFERÊNCIA REGIONAL DA SIA 2025</a:t>
            </a:r>
            <a:endParaRPr dirty="0">
              <a:latin typeface="Effra" panose="02000506080000020004" pitchFamily="2" charset="0"/>
            </a:endParaRPr>
          </a:p>
        </p:txBody>
      </p:sp>
      <p:sp>
        <p:nvSpPr>
          <p:cNvPr id="479" name="Google Shape;479;p19"/>
          <p:cNvSpPr txBox="1"/>
          <p:nvPr/>
        </p:nvSpPr>
        <p:spPr>
          <a:xfrm>
            <a:off x="9926342" y="3371633"/>
            <a:ext cx="6625499" cy="335463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5800" b="1" i="0" u="none" dirty="0">
                <a:solidFill>
                  <a:srgbClr val="93C9D0"/>
                </a:solidFill>
                <a:latin typeface="Effra" panose="02000506080000020004" pitchFamily="2" charset="0"/>
                <a:sym typeface="Arial"/>
              </a:rPr>
              <a:t>Comprar 2 notebooks</a:t>
            </a:r>
            <a:endParaRPr sz="5800" b="1" dirty="0">
              <a:latin typeface="Effra" panose="02000506080000020004" pitchFamily="2" charset="0"/>
            </a:endParaRPr>
          </a:p>
          <a:p>
            <a:pPr marL="0" marR="0" lvl="0" indent="0" algn="ctr" rtl="0">
              <a:spcBef>
                <a:spcPts val="0"/>
              </a:spcBef>
              <a:spcAft>
                <a:spcPts val="0"/>
              </a:spcAft>
              <a:buNone/>
            </a:pPr>
            <a:r>
              <a:rPr lang="pt-BR" sz="3999" b="1" i="0" u="none" dirty="0">
                <a:solidFill>
                  <a:srgbClr val="93C9D0"/>
                </a:solidFill>
                <a:latin typeface="Effra" panose="02000506080000020004" pitchFamily="2" charset="0"/>
                <a:sym typeface="Arial"/>
              </a:rPr>
              <a:t>ou</a:t>
            </a:r>
            <a:endParaRPr b="1" dirty="0">
              <a:latin typeface="Effra" panose="02000506080000020004" pitchFamily="2" charset="0"/>
            </a:endParaRPr>
          </a:p>
          <a:p>
            <a:pPr marL="0" marR="0" lvl="0" indent="0" algn="ctr" rtl="0">
              <a:spcBef>
                <a:spcPts val="0"/>
              </a:spcBef>
              <a:spcAft>
                <a:spcPts val="0"/>
              </a:spcAft>
              <a:buNone/>
            </a:pPr>
            <a:r>
              <a:rPr lang="pt-BR" sz="6000" b="1" i="0" u="none" dirty="0">
                <a:solidFill>
                  <a:srgbClr val="93C9D0"/>
                </a:solidFill>
                <a:latin typeface="Effra" panose="02000506080000020004" pitchFamily="2" charset="0"/>
                <a:sym typeface="Arial"/>
              </a:rPr>
              <a:t>Organizar uma aula para 50 pessoas</a:t>
            </a:r>
            <a:endParaRPr b="1" dirty="0">
              <a:latin typeface="Effra" panose="02000506080000020004" pitchFamily="2" charset="0"/>
            </a:endParaRPr>
          </a:p>
        </p:txBody>
      </p:sp>
      <p:sp>
        <p:nvSpPr>
          <p:cNvPr id="480" name="Google Shape;480;p19"/>
          <p:cNvSpPr txBox="1"/>
          <p:nvPr/>
        </p:nvSpPr>
        <p:spPr>
          <a:xfrm>
            <a:off x="1677349" y="3950408"/>
            <a:ext cx="7132928" cy="161544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3499" b="1" i="0" u="none" dirty="0">
                <a:solidFill>
                  <a:srgbClr val="F5EFEB"/>
                </a:solidFill>
                <a:latin typeface="Effra" panose="02000506080000020004" pitchFamily="2" charset="0"/>
                <a:sym typeface="Arial"/>
              </a:rPr>
              <a:t>O que você pode alterar ou adicionar aos projetos existentes para torná-los elegíveis?</a:t>
            </a:r>
            <a:endParaRPr b="1" dirty="0">
              <a:latin typeface="Effra" panose="02000506080000020004" pitchFamily="2" charset="0"/>
            </a:endParaRPr>
          </a:p>
        </p:txBody>
      </p:sp>
      <p:sp>
        <p:nvSpPr>
          <p:cNvPr id="481" name="Google Shape;481;p19"/>
          <p:cNvSpPr txBox="1"/>
          <p:nvPr/>
        </p:nvSpPr>
        <p:spPr>
          <a:xfrm>
            <a:off x="1626896" y="6227251"/>
            <a:ext cx="6829873" cy="161544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3499" b="1" i="0" u="none" dirty="0">
                <a:solidFill>
                  <a:srgbClr val="F5EFEB"/>
                </a:solidFill>
                <a:latin typeface="Effra" panose="02000506080000020004" pitchFamily="2" charset="0"/>
                <a:sym typeface="Arial"/>
              </a:rPr>
              <a:t>Escolha um novo projeto que tenha potencial para alcançar muitas mulheres e meninas.</a:t>
            </a:r>
            <a:endParaRPr b="1" dirty="0">
              <a:latin typeface="Effra" panose="02000506080000020004" pitchFamily="2" charset="0"/>
            </a:endParaRPr>
          </a:p>
        </p:txBody>
      </p:sp>
      <p:sp>
        <p:nvSpPr>
          <p:cNvPr id="482" name="Google Shape;482;p19"/>
          <p:cNvSpPr/>
          <p:nvPr/>
        </p:nvSpPr>
        <p:spPr>
          <a:xfrm>
            <a:off x="1079152" y="4016255"/>
            <a:ext cx="377230" cy="377230"/>
          </a:xfrm>
          <a:custGeom>
            <a:avLst/>
            <a:gdLst/>
            <a:ahLst/>
            <a:cxnLst/>
            <a:rect l="l" t="t" r="r" b="b"/>
            <a:pathLst>
              <a:path w="377230" h="377230" extrusionOk="0">
                <a:moveTo>
                  <a:pt x="0" y="0"/>
                </a:moveTo>
                <a:lnTo>
                  <a:pt x="377231" y="0"/>
                </a:lnTo>
                <a:lnTo>
                  <a:pt x="377231" y="377230"/>
                </a:lnTo>
                <a:lnTo>
                  <a:pt x="0" y="37723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83" name="Google Shape;483;p19"/>
          <p:cNvSpPr/>
          <p:nvPr/>
        </p:nvSpPr>
        <p:spPr>
          <a:xfrm>
            <a:off x="1028700" y="6284287"/>
            <a:ext cx="377230" cy="377230"/>
          </a:xfrm>
          <a:custGeom>
            <a:avLst/>
            <a:gdLst/>
            <a:ahLst/>
            <a:cxnLst/>
            <a:rect l="l" t="t" r="r" b="b"/>
            <a:pathLst>
              <a:path w="377230" h="377230" extrusionOk="0">
                <a:moveTo>
                  <a:pt x="0" y="0"/>
                </a:moveTo>
                <a:lnTo>
                  <a:pt x="377230" y="0"/>
                </a:lnTo>
                <a:lnTo>
                  <a:pt x="377230" y="377231"/>
                </a:lnTo>
                <a:lnTo>
                  <a:pt x="0" y="37723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484" name="Google Shape;484;p19"/>
          <p:cNvSpPr txBox="1"/>
          <p:nvPr/>
        </p:nvSpPr>
        <p:spPr>
          <a:xfrm>
            <a:off x="328943" y="230654"/>
            <a:ext cx="4929455" cy="67698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4399" b="1" i="0" u="none">
                <a:solidFill>
                  <a:srgbClr val="F5EFEB"/>
                </a:solidFill>
                <a:latin typeface="Effra" panose="02000506080000020004" pitchFamily="2" charset="0"/>
                <a:sym typeface="Arial"/>
              </a:rPr>
              <a:t>DICAS: </a:t>
            </a:r>
            <a:endParaRPr b="1">
              <a:latin typeface="Effra" panose="02000506080000020004" pitchFamily="2" charset="0"/>
            </a:endParaRPr>
          </a:p>
        </p:txBody>
      </p:sp>
      <p:cxnSp>
        <p:nvCxnSpPr>
          <p:cNvPr id="485" name="Google Shape;485;p19"/>
          <p:cNvCxnSpPr/>
          <p:nvPr/>
        </p:nvCxnSpPr>
        <p:spPr>
          <a:xfrm>
            <a:off x="1677349" y="3479236"/>
            <a:ext cx="6492240" cy="0"/>
          </a:xfrm>
          <a:prstGeom prst="straightConnector1">
            <a:avLst/>
          </a:prstGeom>
          <a:noFill/>
          <a:ln w="38100" cap="flat" cmpd="sng">
            <a:solidFill>
              <a:srgbClr val="F5EFEB"/>
            </a:solidFill>
            <a:prstDash val="solid"/>
            <a:round/>
            <a:headEnd type="none" w="sm" len="sm"/>
            <a:tailEnd type="none" w="sm" len="sm"/>
          </a:ln>
        </p:spPr>
      </p:cxn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493"/>
        <p:cNvGrpSpPr/>
        <p:nvPr/>
      </p:nvGrpSpPr>
      <p:grpSpPr>
        <a:xfrm>
          <a:off x="0" y="0"/>
          <a:ext cx="0" cy="0"/>
          <a:chOff x="0" y="0"/>
          <a:chExt cx="0" cy="0"/>
        </a:xfrm>
      </p:grpSpPr>
      <p:sp>
        <p:nvSpPr>
          <p:cNvPr id="494" name="Google Shape;494;p20"/>
          <p:cNvSpPr/>
          <p:nvPr/>
        </p:nvSpPr>
        <p:spPr>
          <a:xfrm>
            <a:off x="6350063" y="-749061"/>
            <a:ext cx="12565761" cy="8290370"/>
          </a:xfrm>
          <a:custGeom>
            <a:avLst/>
            <a:gdLst/>
            <a:ahLst/>
            <a:cxnLst/>
            <a:rect l="l" t="t" r="r" b="b"/>
            <a:pathLst>
              <a:path w="16754348" h="11053826" extrusionOk="0">
                <a:moveTo>
                  <a:pt x="0" y="0"/>
                </a:moveTo>
                <a:lnTo>
                  <a:pt x="16754348" y="0"/>
                </a:lnTo>
                <a:lnTo>
                  <a:pt x="16754348" y="11053826"/>
                </a:lnTo>
                <a:lnTo>
                  <a:pt x="0" y="11053826"/>
                </a:lnTo>
                <a:lnTo>
                  <a:pt x="0" y="0"/>
                </a:lnTo>
                <a:close/>
              </a:path>
            </a:pathLst>
          </a:custGeom>
          <a:blipFill rotWithShape="1">
            <a:blip r:embed="rId3">
              <a:alphaModFix amt="90000"/>
            </a:blip>
            <a:stretch>
              <a:fillRect b="-140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5" name="Google Shape;495;p20"/>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6" name="Google Shape;496;p20"/>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97" name="Google Shape;497;p20"/>
          <p:cNvGrpSpPr/>
          <p:nvPr/>
        </p:nvGrpSpPr>
        <p:grpSpPr>
          <a:xfrm>
            <a:off x="-573155" y="5475998"/>
            <a:ext cx="7795365" cy="6299710"/>
            <a:chOff x="0" y="-19050"/>
            <a:chExt cx="2102439" cy="1657697"/>
          </a:xfrm>
        </p:grpSpPr>
        <p:sp>
          <p:nvSpPr>
            <p:cNvPr id="498" name="Google Shape;498;p20"/>
            <p:cNvSpPr/>
            <p:nvPr/>
          </p:nvSpPr>
          <p:spPr>
            <a:xfrm>
              <a:off x="0" y="0"/>
              <a:ext cx="2102439" cy="1638647"/>
            </a:xfrm>
            <a:custGeom>
              <a:avLst/>
              <a:gdLst/>
              <a:ahLst/>
              <a:cxnLst/>
              <a:rect l="l" t="t" r="r" b="b"/>
              <a:pathLst>
                <a:path w="2102439" h="1638647" extrusionOk="0">
                  <a:moveTo>
                    <a:pt x="49462" y="0"/>
                  </a:moveTo>
                  <a:lnTo>
                    <a:pt x="2052978" y="0"/>
                  </a:lnTo>
                  <a:cubicBezTo>
                    <a:pt x="2080295" y="0"/>
                    <a:pt x="2102439" y="22145"/>
                    <a:pt x="2102439" y="49462"/>
                  </a:cubicBezTo>
                  <a:lnTo>
                    <a:pt x="2102439" y="1589185"/>
                  </a:lnTo>
                  <a:cubicBezTo>
                    <a:pt x="2102439" y="1616502"/>
                    <a:pt x="2080295" y="1638647"/>
                    <a:pt x="2052978" y="1638647"/>
                  </a:cubicBezTo>
                  <a:lnTo>
                    <a:pt x="49462" y="1638647"/>
                  </a:lnTo>
                  <a:cubicBezTo>
                    <a:pt x="22145" y="1638647"/>
                    <a:pt x="0" y="1616502"/>
                    <a:pt x="0" y="1589185"/>
                  </a:cubicBezTo>
                  <a:lnTo>
                    <a:pt x="0" y="49462"/>
                  </a:lnTo>
                  <a:cubicBezTo>
                    <a:pt x="0" y="22145"/>
                    <a:pt x="22145" y="0"/>
                    <a:pt x="49462"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9" name="Google Shape;499;p20"/>
            <p:cNvSpPr txBox="1"/>
            <p:nvPr/>
          </p:nvSpPr>
          <p:spPr>
            <a:xfrm>
              <a:off x="0" y="-19050"/>
              <a:ext cx="2102439" cy="1657697"/>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00" name="Google Shape;500;p20"/>
          <p:cNvSpPr txBox="1"/>
          <p:nvPr/>
        </p:nvSpPr>
        <p:spPr>
          <a:xfrm>
            <a:off x="1028700" y="9239250"/>
            <a:ext cx="6899312" cy="228600"/>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0" i="0" u="none" dirty="0">
                <a:solidFill>
                  <a:srgbClr val="E68574"/>
                </a:solidFill>
                <a:latin typeface="Arimo"/>
                <a:ea typeface="Arimo"/>
                <a:cs typeface="Arimo"/>
                <a:sym typeface="Arimo"/>
              </a:rPr>
              <a:t>CONFERÊNCIA REGIONAL DA SIA 2025</a:t>
            </a:r>
            <a:endParaRPr dirty="0"/>
          </a:p>
        </p:txBody>
      </p:sp>
      <p:sp>
        <p:nvSpPr>
          <p:cNvPr id="501" name="Google Shape;501;p20"/>
          <p:cNvSpPr txBox="1"/>
          <p:nvPr/>
        </p:nvSpPr>
        <p:spPr>
          <a:xfrm>
            <a:off x="10046522" y="7755308"/>
            <a:ext cx="7921076" cy="2154436"/>
          </a:xfrm>
          <a:prstGeom prst="rect">
            <a:avLst/>
          </a:prstGeom>
          <a:noFill/>
          <a:ln>
            <a:noFill/>
          </a:ln>
        </p:spPr>
        <p:txBody>
          <a:bodyPr spcFirstLastPara="1" wrap="square" lIns="0" tIns="0" rIns="0" bIns="0" anchor="t" anchorCtr="0">
            <a:spAutoFit/>
          </a:bodyPr>
          <a:lstStyle/>
          <a:p>
            <a:pPr marL="0" marR="0" lvl="0" indent="0" algn="r" rtl="0">
              <a:lnSpc>
                <a:spcPts val="4200"/>
              </a:lnSpc>
              <a:spcBef>
                <a:spcPts val="0"/>
              </a:spcBef>
              <a:spcAft>
                <a:spcPts val="0"/>
              </a:spcAft>
              <a:buNone/>
            </a:pPr>
            <a:r>
              <a:rPr lang="pt-BR" sz="3000" b="1" i="0" u="none" dirty="0" err="1">
                <a:solidFill>
                  <a:srgbClr val="F5EFEB"/>
                </a:solidFill>
                <a:latin typeface="Effra" panose="02000506080000020004" pitchFamily="2" charset="0"/>
                <a:sym typeface="Arial"/>
              </a:rPr>
              <a:t>Soroptimista</a:t>
            </a:r>
            <a:r>
              <a:rPr lang="pt-BR" sz="3000" b="1" i="0" u="none" dirty="0">
                <a:solidFill>
                  <a:srgbClr val="F5EFEB"/>
                </a:solidFill>
                <a:latin typeface="Effra" panose="02000506080000020004" pitchFamily="2" charset="0"/>
                <a:sym typeface="Arial"/>
              </a:rPr>
              <a:t> Internacional de El </a:t>
            </a:r>
            <a:r>
              <a:rPr lang="pt-BR" sz="3000" b="1" i="0" u="none" dirty="0" err="1">
                <a:solidFill>
                  <a:srgbClr val="F5EFEB"/>
                </a:solidFill>
                <a:latin typeface="Effra" panose="02000506080000020004" pitchFamily="2" charset="0"/>
                <a:sym typeface="Arial"/>
              </a:rPr>
              <a:t>Cerrito</a:t>
            </a:r>
            <a:r>
              <a:rPr lang="pt-BR" sz="3000" b="1" i="0" u="none" dirty="0">
                <a:solidFill>
                  <a:srgbClr val="F5EFEB"/>
                </a:solidFill>
                <a:latin typeface="Effra" panose="02000506080000020004" pitchFamily="2" charset="0"/>
                <a:sym typeface="Arial"/>
              </a:rPr>
              <a:t> </a:t>
            </a:r>
            <a:endParaRPr b="1" dirty="0">
              <a:latin typeface="Effra" panose="02000506080000020004" pitchFamily="2" charset="0"/>
            </a:endParaRPr>
          </a:p>
          <a:p>
            <a:pPr marL="0" marR="0" lvl="0" indent="0" algn="r" rtl="0">
              <a:lnSpc>
                <a:spcPts val="4200"/>
              </a:lnSpc>
              <a:spcBef>
                <a:spcPts val="0"/>
              </a:spcBef>
              <a:spcAft>
                <a:spcPts val="0"/>
              </a:spcAft>
              <a:buNone/>
            </a:pPr>
            <a:r>
              <a:rPr lang="pt-BR" sz="2800" b="1" i="0" u="none" dirty="0">
                <a:solidFill>
                  <a:srgbClr val="F5EFEB"/>
                </a:solidFill>
                <a:latin typeface="Effra" panose="02000506080000020004" pitchFamily="2" charset="0"/>
                <a:sym typeface="Arial"/>
              </a:rPr>
              <a:t>(Região fundadora)</a:t>
            </a:r>
            <a:endParaRPr b="1" dirty="0">
              <a:latin typeface="Effra" panose="02000506080000020004" pitchFamily="2" charset="0"/>
            </a:endParaRPr>
          </a:p>
          <a:p>
            <a:pPr marL="0" marR="0" lvl="0" indent="0" algn="r" rtl="0">
              <a:lnSpc>
                <a:spcPts val="4200"/>
              </a:lnSpc>
              <a:spcBef>
                <a:spcPts val="0"/>
              </a:spcBef>
              <a:spcAft>
                <a:spcPts val="0"/>
              </a:spcAft>
              <a:buNone/>
            </a:pPr>
            <a:r>
              <a:rPr lang="pt-BR" sz="2474" b="1" i="0" u="none" dirty="0">
                <a:solidFill>
                  <a:srgbClr val="F5EFEB"/>
                </a:solidFill>
                <a:latin typeface="Effra" panose="02000506080000020004" pitchFamily="2" charset="0"/>
                <a:sym typeface="Arial"/>
              </a:rPr>
              <a:t>Projetos Aceleradores do Grande Objetivo, 2022/2023</a:t>
            </a:r>
            <a:endParaRPr b="1" dirty="0">
              <a:latin typeface="Effra" panose="02000506080000020004" pitchFamily="2" charset="0"/>
            </a:endParaRPr>
          </a:p>
          <a:p>
            <a:pPr marL="0" marR="0" lvl="0" indent="0" algn="r" rtl="0">
              <a:lnSpc>
                <a:spcPts val="4200"/>
              </a:lnSpc>
              <a:spcBef>
                <a:spcPts val="0"/>
              </a:spcBef>
              <a:spcAft>
                <a:spcPts val="0"/>
              </a:spcAft>
              <a:buNone/>
            </a:pPr>
            <a:r>
              <a:rPr lang="pt-BR" sz="2474" b="1" i="0" u="none" dirty="0">
                <a:solidFill>
                  <a:srgbClr val="F5EFEB"/>
                </a:solidFill>
                <a:latin typeface="Effra" panose="02000506080000020004" pitchFamily="2" charset="0"/>
                <a:sym typeface="Arial"/>
              </a:rPr>
              <a:t>Kits menstruais</a:t>
            </a:r>
            <a:endParaRPr b="1" dirty="0">
              <a:latin typeface="Effra" panose="02000506080000020004" pitchFamily="2" charset="0"/>
            </a:endParaRPr>
          </a:p>
        </p:txBody>
      </p:sp>
      <p:sp>
        <p:nvSpPr>
          <p:cNvPr id="502" name="Google Shape;502;p20"/>
          <p:cNvSpPr txBox="1"/>
          <p:nvPr/>
        </p:nvSpPr>
        <p:spPr>
          <a:xfrm>
            <a:off x="522790" y="6040660"/>
            <a:ext cx="6281856" cy="2631490"/>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pt-BR" sz="5000" b="1" i="0" u="none" dirty="0">
                <a:solidFill>
                  <a:srgbClr val="293374"/>
                </a:solidFill>
                <a:latin typeface="Effra" panose="02000506080000020004" pitchFamily="2" charset="0"/>
                <a:sym typeface="Arial"/>
              </a:rPr>
              <a:t>Escolha um projeto que alcance muitas mulheres e meninas!</a:t>
            </a:r>
            <a:endParaRPr b="1" dirty="0">
              <a:latin typeface="Effra" panose="02000506080000020004" pitchFamily="2" charset="0"/>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10"/>
        <p:cNvGrpSpPr/>
        <p:nvPr/>
      </p:nvGrpSpPr>
      <p:grpSpPr>
        <a:xfrm>
          <a:off x="0" y="0"/>
          <a:ext cx="0" cy="0"/>
          <a:chOff x="0" y="0"/>
          <a:chExt cx="0" cy="0"/>
        </a:xfrm>
      </p:grpSpPr>
      <p:sp>
        <p:nvSpPr>
          <p:cNvPr id="511" name="Google Shape;511;p21"/>
          <p:cNvSpPr/>
          <p:nvPr/>
        </p:nvSpPr>
        <p:spPr>
          <a:xfrm>
            <a:off x="-1577222" y="-892329"/>
            <a:ext cx="12111157" cy="8069058"/>
          </a:xfrm>
          <a:custGeom>
            <a:avLst/>
            <a:gdLst/>
            <a:ahLst/>
            <a:cxnLst/>
            <a:rect l="l" t="t" r="r" b="b"/>
            <a:pathLst>
              <a:path w="12111157" h="8069058" extrusionOk="0">
                <a:moveTo>
                  <a:pt x="0" y="0"/>
                </a:moveTo>
                <a:lnTo>
                  <a:pt x="12111156" y="0"/>
                </a:lnTo>
                <a:lnTo>
                  <a:pt x="12111156" y="8069059"/>
                </a:lnTo>
                <a:lnTo>
                  <a:pt x="0" y="806905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512" name="Google Shape;512;p21"/>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513" name="Google Shape;513;p21"/>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grpSp>
        <p:nvGrpSpPr>
          <p:cNvPr id="514" name="Google Shape;514;p21"/>
          <p:cNvGrpSpPr/>
          <p:nvPr/>
        </p:nvGrpSpPr>
        <p:grpSpPr>
          <a:xfrm>
            <a:off x="8989914" y="4791350"/>
            <a:ext cx="10743867" cy="6294066"/>
            <a:chOff x="0" y="-19050"/>
            <a:chExt cx="2829660" cy="1657697"/>
          </a:xfrm>
        </p:grpSpPr>
        <p:sp>
          <p:nvSpPr>
            <p:cNvPr id="515" name="Google Shape;515;p21"/>
            <p:cNvSpPr/>
            <p:nvPr/>
          </p:nvSpPr>
          <p:spPr>
            <a:xfrm>
              <a:off x="0" y="0"/>
              <a:ext cx="2829660" cy="1638647"/>
            </a:xfrm>
            <a:custGeom>
              <a:avLst/>
              <a:gdLst/>
              <a:ahLst/>
              <a:cxnLst/>
              <a:rect l="l" t="t" r="r" b="b"/>
              <a:pathLst>
                <a:path w="2829660" h="1638647" extrusionOk="0">
                  <a:moveTo>
                    <a:pt x="36750" y="0"/>
                  </a:moveTo>
                  <a:lnTo>
                    <a:pt x="2792910" y="0"/>
                  </a:lnTo>
                  <a:cubicBezTo>
                    <a:pt x="2813207" y="0"/>
                    <a:pt x="2829660" y="16454"/>
                    <a:pt x="2829660" y="36750"/>
                  </a:cubicBezTo>
                  <a:lnTo>
                    <a:pt x="2829660" y="1601897"/>
                  </a:lnTo>
                  <a:cubicBezTo>
                    <a:pt x="2829660" y="1622193"/>
                    <a:pt x="2813207" y="1638647"/>
                    <a:pt x="2792910" y="1638647"/>
                  </a:cubicBezTo>
                  <a:lnTo>
                    <a:pt x="36750" y="1638647"/>
                  </a:lnTo>
                  <a:cubicBezTo>
                    <a:pt x="16454" y="1638647"/>
                    <a:pt x="0" y="1622193"/>
                    <a:pt x="0" y="1601897"/>
                  </a:cubicBezTo>
                  <a:lnTo>
                    <a:pt x="0" y="36750"/>
                  </a:lnTo>
                  <a:cubicBezTo>
                    <a:pt x="0" y="16454"/>
                    <a:pt x="16454" y="0"/>
                    <a:pt x="36750"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sp>
          <p:nvSpPr>
            <p:cNvPr id="516" name="Google Shape;516;p21"/>
            <p:cNvSpPr txBox="1"/>
            <p:nvPr/>
          </p:nvSpPr>
          <p:spPr>
            <a:xfrm>
              <a:off x="0" y="-19050"/>
              <a:ext cx="2829660" cy="1657697"/>
            </a:xfrm>
            <a:prstGeom prst="rect">
              <a:avLst/>
            </a:prstGeom>
            <a:noFill/>
            <a:ln>
              <a:noFill/>
            </a:ln>
          </p:spPr>
          <p:txBody>
            <a:bodyPr spcFirstLastPara="1" wrap="square" lIns="50800" tIns="50800" rIns="50800" bIns="50800" anchor="ctr" anchorCtr="0">
              <a:noAutofit/>
            </a:bodyPr>
            <a:lstStyle/>
            <a:p>
              <a:pPr marL="0" marR="0" lvl="0" indent="0" algn="ctr" rtl="0">
                <a:spcBef>
                  <a:spcPts val="0"/>
                </a:spcBef>
                <a:spcAft>
                  <a:spcPts val="0"/>
                </a:spcAft>
                <a:buNone/>
              </a:pPr>
              <a:endParaRPr sz="1800">
                <a:solidFill>
                  <a:schemeClr val="dk1"/>
                </a:solidFill>
                <a:latin typeface="Effra" panose="02000506080000020004" pitchFamily="2" charset="0"/>
                <a:ea typeface="Calibri"/>
                <a:cs typeface="Calibri"/>
                <a:sym typeface="Calibri"/>
              </a:endParaRPr>
            </a:p>
          </p:txBody>
        </p:sp>
      </p:grpSp>
      <p:sp>
        <p:nvSpPr>
          <p:cNvPr id="517" name="Google Shape;517;p21"/>
          <p:cNvSpPr txBox="1"/>
          <p:nvPr/>
        </p:nvSpPr>
        <p:spPr>
          <a:xfrm>
            <a:off x="9774207" y="5283786"/>
            <a:ext cx="8100838" cy="126188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4600" b="1" i="0" u="none" dirty="0" err="1">
                <a:solidFill>
                  <a:srgbClr val="253572"/>
                </a:solidFill>
                <a:latin typeface="Effra" panose="02000506080000020004" pitchFamily="2" charset="0"/>
                <a:sym typeface="Arial"/>
              </a:rPr>
              <a:t>Soroptimista</a:t>
            </a:r>
            <a:r>
              <a:rPr lang="pt-BR" sz="4600" b="1" i="0" u="none" dirty="0">
                <a:solidFill>
                  <a:srgbClr val="253572"/>
                </a:solidFill>
                <a:latin typeface="Effra" panose="02000506080000020004" pitchFamily="2" charset="0"/>
                <a:sym typeface="Arial"/>
              </a:rPr>
              <a:t> de Niigata-Nishi </a:t>
            </a:r>
            <a:endParaRPr b="1" dirty="0">
              <a:latin typeface="Effra" panose="02000506080000020004" pitchFamily="2" charset="0"/>
            </a:endParaRPr>
          </a:p>
          <a:p>
            <a:pPr marL="0" marR="0" lvl="0" indent="0" algn="l" rtl="0">
              <a:spcBef>
                <a:spcPts val="0"/>
              </a:spcBef>
              <a:spcAft>
                <a:spcPts val="0"/>
              </a:spcAft>
              <a:buNone/>
            </a:pPr>
            <a:r>
              <a:rPr lang="pt-BR" sz="3600" b="1" i="0" u="none" dirty="0">
                <a:solidFill>
                  <a:srgbClr val="253572"/>
                </a:solidFill>
                <a:latin typeface="Effra" panose="02000506080000020004" pitchFamily="2" charset="0"/>
                <a:sym typeface="Arial"/>
              </a:rPr>
              <a:t>(Região de Higashi, Japão)</a:t>
            </a:r>
            <a:endParaRPr b="1" dirty="0">
              <a:latin typeface="Effra" panose="02000506080000020004" pitchFamily="2" charset="0"/>
            </a:endParaRPr>
          </a:p>
        </p:txBody>
      </p:sp>
      <p:sp>
        <p:nvSpPr>
          <p:cNvPr id="518" name="Google Shape;518;p21"/>
          <p:cNvSpPr txBox="1"/>
          <p:nvPr/>
        </p:nvSpPr>
        <p:spPr>
          <a:xfrm>
            <a:off x="1028700" y="9239250"/>
            <a:ext cx="6899312" cy="2153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1399" b="0" i="0" u="none">
                <a:solidFill>
                  <a:srgbClr val="E68574"/>
                </a:solidFill>
                <a:latin typeface="Effra" panose="02000506080000020004" pitchFamily="2" charset="0"/>
                <a:ea typeface="Arimo"/>
                <a:cs typeface="Arimo"/>
                <a:sym typeface="Arimo"/>
              </a:rPr>
              <a:t>CONFERÊNCIA REGIONAL DA SIA 2025</a:t>
            </a:r>
            <a:endParaRPr>
              <a:latin typeface="Effra" panose="02000506080000020004" pitchFamily="2" charset="0"/>
            </a:endParaRPr>
          </a:p>
        </p:txBody>
      </p:sp>
      <p:sp>
        <p:nvSpPr>
          <p:cNvPr id="519" name="Google Shape;519;p21"/>
          <p:cNvSpPr txBox="1"/>
          <p:nvPr/>
        </p:nvSpPr>
        <p:spPr>
          <a:xfrm>
            <a:off x="10781731" y="2196406"/>
            <a:ext cx="6837354" cy="2215991"/>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4800" b="1" i="0" u="none" dirty="0">
                <a:solidFill>
                  <a:srgbClr val="F69170"/>
                </a:solidFill>
                <a:latin typeface="Effra" panose="02000506080000020004" pitchFamily="2" charset="0"/>
                <a:sym typeface="Arial"/>
              </a:rPr>
              <a:t>Adicione um novo componente a um projeto existente!</a:t>
            </a:r>
            <a:endParaRPr b="1" dirty="0">
              <a:latin typeface="Effra" panose="02000506080000020004" pitchFamily="2" charset="0"/>
            </a:endParaRPr>
          </a:p>
        </p:txBody>
      </p:sp>
      <p:sp>
        <p:nvSpPr>
          <p:cNvPr id="520" name="Google Shape;520;p21"/>
          <p:cNvSpPr txBox="1"/>
          <p:nvPr/>
        </p:nvSpPr>
        <p:spPr>
          <a:xfrm>
            <a:off x="9774206" y="7297431"/>
            <a:ext cx="8100838" cy="9848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3200" b="0" i="0" u="none" dirty="0">
                <a:solidFill>
                  <a:srgbClr val="F69170"/>
                </a:solidFill>
                <a:latin typeface="Effra" panose="02000506080000020004" pitchFamily="2" charset="0"/>
                <a:sym typeface="Arial"/>
              </a:rPr>
              <a:t>2 novas bolsas de estudo para mulheres jovens adultas que vivem em um lar coletivo</a:t>
            </a:r>
            <a:endParaRPr dirty="0">
              <a:latin typeface="Effra" panose="02000506080000020004" pitchFamily="2" charset="0"/>
            </a:endParaRPr>
          </a:p>
        </p:txBody>
      </p:sp>
      <p:cxnSp>
        <p:nvCxnSpPr>
          <p:cNvPr id="521" name="Google Shape;521;p21"/>
          <p:cNvCxnSpPr>
            <a:cxnSpLocks/>
          </p:cNvCxnSpPr>
          <p:nvPr/>
        </p:nvCxnSpPr>
        <p:spPr>
          <a:xfrm>
            <a:off x="9774207" y="6797775"/>
            <a:ext cx="8100838" cy="0"/>
          </a:xfrm>
          <a:prstGeom prst="straightConnector1">
            <a:avLst/>
          </a:prstGeom>
          <a:noFill/>
          <a:ln w="9525" cap="flat" cmpd="sng">
            <a:solidFill>
              <a:srgbClr val="253572"/>
            </a:solidFill>
            <a:prstDash val="solid"/>
            <a:round/>
            <a:headEnd type="none" w="sm" len="sm"/>
            <a:tailEnd type="none" w="sm" len="sm"/>
          </a:ln>
        </p:spPr>
      </p:cxnSp>
      <p:sp>
        <p:nvSpPr>
          <p:cNvPr id="522" name="Google Shape;522;p21"/>
          <p:cNvSpPr txBox="1"/>
          <p:nvPr/>
        </p:nvSpPr>
        <p:spPr>
          <a:xfrm>
            <a:off x="9774207" y="8781971"/>
            <a:ext cx="8720941" cy="9848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3200" b="1" i="0" u="none" dirty="0">
                <a:solidFill>
                  <a:srgbClr val="293374"/>
                </a:solidFill>
                <a:latin typeface="Effra" panose="02000506080000020004" pitchFamily="2" charset="0"/>
                <a:sym typeface="Arial"/>
              </a:rPr>
              <a:t>Elas transformaram um projeto existente em um Projeto Acelerador do Grande Objetivo!</a:t>
            </a:r>
            <a:endParaRPr sz="1200" b="1" dirty="0">
              <a:latin typeface="Effra" panose="02000506080000020004" pitchFamily="2" charset="0"/>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30"/>
        <p:cNvGrpSpPr/>
        <p:nvPr/>
      </p:nvGrpSpPr>
      <p:grpSpPr>
        <a:xfrm>
          <a:off x="0" y="0"/>
          <a:ext cx="0" cy="0"/>
          <a:chOff x="0" y="0"/>
          <a:chExt cx="0" cy="0"/>
        </a:xfrm>
      </p:grpSpPr>
      <p:sp>
        <p:nvSpPr>
          <p:cNvPr id="531" name="Google Shape;531;p22"/>
          <p:cNvSpPr/>
          <p:nvPr/>
        </p:nvSpPr>
        <p:spPr>
          <a:xfrm>
            <a:off x="-4148546" y="-45593"/>
            <a:ext cx="18288000" cy="12207240"/>
          </a:xfrm>
          <a:custGeom>
            <a:avLst/>
            <a:gdLst/>
            <a:ahLst/>
            <a:cxnLst/>
            <a:rect l="l" t="t" r="r" b="b"/>
            <a:pathLst>
              <a:path w="18288000" h="12207240" extrusionOk="0">
                <a:moveTo>
                  <a:pt x="0" y="0"/>
                </a:moveTo>
                <a:lnTo>
                  <a:pt x="18288000" y="0"/>
                </a:lnTo>
                <a:lnTo>
                  <a:pt x="18288000" y="12207240"/>
                </a:lnTo>
                <a:lnTo>
                  <a:pt x="0" y="122072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2" name="Google Shape;532;p22"/>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3" name="Google Shape;533;p22"/>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34" name="Google Shape;534;p22"/>
          <p:cNvGrpSpPr/>
          <p:nvPr/>
        </p:nvGrpSpPr>
        <p:grpSpPr>
          <a:xfrm>
            <a:off x="8431076" y="2160473"/>
            <a:ext cx="8983205" cy="7350373"/>
            <a:chOff x="0" y="-19050"/>
            <a:chExt cx="2085350" cy="1935901"/>
          </a:xfrm>
        </p:grpSpPr>
        <p:sp>
          <p:nvSpPr>
            <p:cNvPr id="535" name="Google Shape;535;p22"/>
            <p:cNvSpPr/>
            <p:nvPr/>
          </p:nvSpPr>
          <p:spPr>
            <a:xfrm>
              <a:off x="0" y="0"/>
              <a:ext cx="2085350" cy="1916851"/>
            </a:xfrm>
            <a:custGeom>
              <a:avLst/>
              <a:gdLst/>
              <a:ahLst/>
              <a:cxnLst/>
              <a:rect l="l" t="t" r="r" b="b"/>
              <a:pathLst>
                <a:path w="2085350" h="1916851" extrusionOk="0">
                  <a:moveTo>
                    <a:pt x="49867" y="0"/>
                  </a:moveTo>
                  <a:lnTo>
                    <a:pt x="2035483" y="0"/>
                  </a:lnTo>
                  <a:cubicBezTo>
                    <a:pt x="2048708" y="0"/>
                    <a:pt x="2061392" y="5254"/>
                    <a:pt x="2070744" y="14606"/>
                  </a:cubicBezTo>
                  <a:cubicBezTo>
                    <a:pt x="2080096" y="23958"/>
                    <a:pt x="2085350" y="36641"/>
                    <a:pt x="2085350" y="49867"/>
                  </a:cubicBezTo>
                  <a:lnTo>
                    <a:pt x="2085350" y="1866984"/>
                  </a:lnTo>
                  <a:cubicBezTo>
                    <a:pt x="2085350" y="1894525"/>
                    <a:pt x="2063024" y="1916851"/>
                    <a:pt x="2035483" y="1916851"/>
                  </a:cubicBezTo>
                  <a:lnTo>
                    <a:pt x="49867" y="1916851"/>
                  </a:lnTo>
                  <a:cubicBezTo>
                    <a:pt x="22326" y="1916851"/>
                    <a:pt x="0" y="1894525"/>
                    <a:pt x="0" y="1866984"/>
                  </a:cubicBezTo>
                  <a:lnTo>
                    <a:pt x="0" y="49867"/>
                  </a:lnTo>
                  <a:cubicBezTo>
                    <a:pt x="0" y="22326"/>
                    <a:pt x="22326" y="0"/>
                    <a:pt x="49867" y="0"/>
                  </a:cubicBezTo>
                  <a:close/>
                </a:path>
              </a:pathLst>
            </a:custGeom>
            <a:solidFill>
              <a:srgbClr val="16859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6" name="Google Shape;536;p22"/>
            <p:cNvSpPr txBox="1"/>
            <p:nvPr/>
          </p:nvSpPr>
          <p:spPr>
            <a:xfrm>
              <a:off x="0" y="-19050"/>
              <a:ext cx="2085350" cy="1935901"/>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37" name="Google Shape;537;p22"/>
          <p:cNvSpPr txBox="1"/>
          <p:nvPr/>
        </p:nvSpPr>
        <p:spPr>
          <a:xfrm>
            <a:off x="9005455" y="6079137"/>
            <a:ext cx="8408826" cy="2615844"/>
          </a:xfrm>
          <a:prstGeom prst="rect">
            <a:avLst/>
          </a:prstGeom>
          <a:noFill/>
          <a:ln>
            <a:noFill/>
          </a:ln>
        </p:spPr>
        <p:txBody>
          <a:bodyPr spcFirstLastPara="1" wrap="square" lIns="0" tIns="0" rIns="0" bIns="0" anchor="t" anchorCtr="0">
            <a:spAutoFit/>
          </a:bodyPr>
          <a:lstStyle/>
          <a:p>
            <a:pPr marL="482092" marR="0" lvl="1" indent="-253936" algn="l" rtl="0">
              <a:spcBef>
                <a:spcPts val="0"/>
              </a:spcBef>
              <a:spcAft>
                <a:spcPts val="0"/>
              </a:spcAft>
              <a:buClr>
                <a:srgbClr val="FFFFFF"/>
              </a:buClr>
              <a:buSzPts val="3999"/>
              <a:buFont typeface="Arial"/>
              <a:buChar char="•"/>
            </a:pPr>
            <a:r>
              <a:rPr lang="pt-BR" sz="3999" b="0" i="0" u="none" strike="noStrike" cap="none" dirty="0">
                <a:solidFill>
                  <a:srgbClr val="FFFFFF"/>
                </a:solidFill>
                <a:latin typeface="Arimo"/>
                <a:ea typeface="Arimo"/>
                <a:cs typeface="Arimo"/>
                <a:sym typeface="Arimo"/>
              </a:rPr>
              <a:t>Em qual programa você vai se concentrar?</a:t>
            </a:r>
            <a:endParaRPr dirty="0"/>
          </a:p>
          <a:p>
            <a:pPr marL="482092" marR="0" lvl="1" indent="-254000" algn="l" rtl="0">
              <a:spcBef>
                <a:spcPts val="1200"/>
              </a:spcBef>
              <a:spcAft>
                <a:spcPts val="0"/>
              </a:spcAft>
              <a:buClr>
                <a:srgbClr val="FFFFFF"/>
              </a:buClr>
              <a:buSzPts val="4000"/>
              <a:buFont typeface="Arial"/>
              <a:buChar char="•"/>
            </a:pPr>
            <a:r>
              <a:rPr lang="pt-BR" sz="4000" b="0" i="0" u="none" strike="noStrike" cap="none" dirty="0">
                <a:solidFill>
                  <a:srgbClr val="FFFFFF"/>
                </a:solidFill>
                <a:latin typeface="Arimo"/>
                <a:ea typeface="Arimo"/>
                <a:cs typeface="Arimo"/>
                <a:sym typeface="Arimo"/>
              </a:rPr>
              <a:t>Que medidas práticas você recomendaria?</a:t>
            </a:r>
            <a:endParaRPr dirty="0"/>
          </a:p>
        </p:txBody>
      </p:sp>
      <p:sp>
        <p:nvSpPr>
          <p:cNvPr id="538" name="Google Shape;538;p22"/>
          <p:cNvSpPr txBox="1"/>
          <p:nvPr/>
        </p:nvSpPr>
        <p:spPr>
          <a:xfrm>
            <a:off x="5951009" y="632603"/>
            <a:ext cx="8649893" cy="1107996"/>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pt-BR" sz="6000" b="1" i="0" u="none" dirty="0">
                <a:solidFill>
                  <a:srgbClr val="FFFFFF"/>
                </a:solidFill>
                <a:latin typeface="Effra" panose="02000506080000020004" pitchFamily="2" charset="0"/>
                <a:sym typeface="Arial"/>
              </a:rPr>
              <a:t>LEVANTE HIPÓTESES</a:t>
            </a:r>
            <a:endParaRPr b="1" dirty="0">
              <a:latin typeface="Effra" panose="02000506080000020004" pitchFamily="2" charset="0"/>
            </a:endParaRPr>
          </a:p>
        </p:txBody>
      </p:sp>
      <p:sp>
        <p:nvSpPr>
          <p:cNvPr id="539" name="Google Shape;539;p22"/>
          <p:cNvSpPr txBox="1"/>
          <p:nvPr/>
        </p:nvSpPr>
        <p:spPr>
          <a:xfrm>
            <a:off x="8431076" y="2940904"/>
            <a:ext cx="8983205" cy="249299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5400" b="1" i="0" u="none" dirty="0">
                <a:solidFill>
                  <a:srgbClr val="BCF7FF"/>
                </a:solidFill>
                <a:latin typeface="Effra" panose="02000506080000020004" pitchFamily="2" charset="0"/>
                <a:sym typeface="Arial"/>
              </a:rPr>
              <a:t>Como o seu clube pode alcançar  MAIS </a:t>
            </a:r>
            <a:endParaRPr sz="1200" b="1" dirty="0">
              <a:latin typeface="Effra" panose="02000506080000020004" pitchFamily="2" charset="0"/>
            </a:endParaRPr>
          </a:p>
          <a:p>
            <a:pPr marL="0" marR="0" lvl="0" indent="0" algn="ctr" rtl="0">
              <a:spcBef>
                <a:spcPts val="0"/>
              </a:spcBef>
              <a:spcAft>
                <a:spcPts val="0"/>
              </a:spcAft>
              <a:buNone/>
            </a:pPr>
            <a:r>
              <a:rPr lang="pt-BR" sz="5400" b="1" i="0" u="none" dirty="0">
                <a:solidFill>
                  <a:srgbClr val="BCF7FF"/>
                </a:solidFill>
                <a:latin typeface="Effra" panose="02000506080000020004" pitchFamily="2" charset="0"/>
                <a:sym typeface="Arial"/>
              </a:rPr>
              <a:t>mulheres e meninas?</a:t>
            </a:r>
            <a:endParaRPr sz="1200" b="1" dirty="0">
              <a:latin typeface="Effra" panose="02000506080000020004" pitchFamily="2" charset="0"/>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47"/>
        <p:cNvGrpSpPr/>
        <p:nvPr/>
      </p:nvGrpSpPr>
      <p:grpSpPr>
        <a:xfrm>
          <a:off x="0" y="0"/>
          <a:ext cx="0" cy="0"/>
          <a:chOff x="0" y="0"/>
          <a:chExt cx="0" cy="0"/>
        </a:xfrm>
      </p:grpSpPr>
      <p:sp>
        <p:nvSpPr>
          <p:cNvPr id="548" name="Google Shape;548;p23"/>
          <p:cNvSpPr/>
          <p:nvPr/>
        </p:nvSpPr>
        <p:spPr>
          <a:xfrm>
            <a:off x="-2911179" y="2479923"/>
            <a:ext cx="18262169" cy="7807077"/>
          </a:xfrm>
          <a:custGeom>
            <a:avLst/>
            <a:gdLst/>
            <a:ahLst/>
            <a:cxnLst/>
            <a:rect l="l" t="t" r="r" b="b"/>
            <a:pathLst>
              <a:path w="18262169" h="7807077" extrusionOk="0">
                <a:moveTo>
                  <a:pt x="0" y="0"/>
                </a:moveTo>
                <a:lnTo>
                  <a:pt x="18262169" y="0"/>
                </a:lnTo>
                <a:lnTo>
                  <a:pt x="18262169" y="7807077"/>
                </a:lnTo>
                <a:lnTo>
                  <a:pt x="0" y="780707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549" name="Google Shape;549;p23"/>
          <p:cNvSpPr/>
          <p:nvPr/>
        </p:nvSpPr>
        <p:spPr>
          <a:xfrm>
            <a:off x="10204177" y="3440624"/>
            <a:ext cx="8083823" cy="3668099"/>
          </a:xfrm>
          <a:custGeom>
            <a:avLst/>
            <a:gdLst/>
            <a:ahLst/>
            <a:cxnLst/>
            <a:rect l="l" t="t" r="r" b="b"/>
            <a:pathLst>
              <a:path w="7783649" h="4437323" extrusionOk="0">
                <a:moveTo>
                  <a:pt x="0" y="0"/>
                </a:moveTo>
                <a:lnTo>
                  <a:pt x="7783650" y="0"/>
                </a:lnTo>
                <a:lnTo>
                  <a:pt x="7783650" y="4437323"/>
                </a:lnTo>
                <a:lnTo>
                  <a:pt x="0" y="443732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550" name="Google Shape;550;p23"/>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551" name="Google Shape;551;p23"/>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Effra" panose="02000506080000020004" pitchFamily="2" charset="0"/>
              <a:ea typeface="Calibri"/>
              <a:cs typeface="Calibri"/>
              <a:sym typeface="Calibri"/>
            </a:endParaRPr>
          </a:p>
        </p:txBody>
      </p:sp>
      <p:sp>
        <p:nvSpPr>
          <p:cNvPr id="552" name="Google Shape;552;p23"/>
          <p:cNvSpPr txBox="1"/>
          <p:nvPr/>
        </p:nvSpPr>
        <p:spPr>
          <a:xfrm>
            <a:off x="10699908" y="3835449"/>
            <a:ext cx="7448029" cy="2616101"/>
          </a:xfrm>
          <a:prstGeom prst="rect">
            <a:avLst/>
          </a:prstGeom>
          <a:noFill/>
          <a:ln>
            <a:noFill/>
          </a:ln>
        </p:spPr>
        <p:txBody>
          <a:bodyPr spcFirstLastPara="1" wrap="square" lIns="0" tIns="0" rIns="0" bIns="0" anchor="t" anchorCtr="0">
            <a:spAutoFit/>
          </a:bodyPr>
          <a:lstStyle/>
          <a:p>
            <a:pPr marL="482600" marR="0" lvl="1" indent="-254000" algn="l" rtl="0">
              <a:spcBef>
                <a:spcPts val="0"/>
              </a:spcBef>
              <a:spcAft>
                <a:spcPts val="0"/>
              </a:spcAft>
              <a:buClr>
                <a:srgbClr val="FFFFFF"/>
              </a:buClr>
              <a:buSzPts val="4000"/>
              <a:buFont typeface="Arial"/>
              <a:buChar char="•"/>
            </a:pPr>
            <a:r>
              <a:rPr lang="pt-BR" sz="4000" b="1" i="0" u="none" strike="noStrike" cap="none" dirty="0">
                <a:solidFill>
                  <a:srgbClr val="FFFFFF"/>
                </a:solidFill>
                <a:latin typeface="Effra" panose="02000506080000020004" pitchFamily="2" charset="0"/>
                <a:sym typeface="Arial"/>
              </a:rPr>
              <a:t>Compartilhe os seus pensamentos e ideias</a:t>
            </a:r>
            <a:endParaRPr b="1" dirty="0">
              <a:latin typeface="Effra" panose="02000506080000020004" pitchFamily="2" charset="0"/>
            </a:endParaRPr>
          </a:p>
          <a:p>
            <a:pPr marL="482092" marR="0" lvl="1" indent="-254000" algn="l" rtl="0">
              <a:spcBef>
                <a:spcPts val="1200"/>
              </a:spcBef>
              <a:spcAft>
                <a:spcPts val="0"/>
              </a:spcAft>
              <a:buClr>
                <a:srgbClr val="FFFFFF"/>
              </a:buClr>
              <a:buSzPts val="4000"/>
              <a:buFont typeface="Arial"/>
              <a:buChar char="•"/>
            </a:pPr>
            <a:r>
              <a:rPr lang="pt-BR" sz="4000" b="1" i="0" u="none" strike="noStrike" cap="none" dirty="0">
                <a:solidFill>
                  <a:srgbClr val="FFFFFF"/>
                </a:solidFill>
                <a:latin typeface="Effra" panose="02000506080000020004" pitchFamily="2" charset="0"/>
                <a:sym typeface="Arial"/>
              </a:rPr>
              <a:t>Peça ajuda para fazer um brainstorming!</a:t>
            </a:r>
            <a:endParaRPr b="1" dirty="0">
              <a:latin typeface="Effra" panose="02000506080000020004" pitchFamily="2" charset="0"/>
            </a:endParaRPr>
          </a:p>
        </p:txBody>
      </p:sp>
      <p:sp>
        <p:nvSpPr>
          <p:cNvPr id="553" name="Google Shape;553;p23"/>
          <p:cNvSpPr txBox="1"/>
          <p:nvPr/>
        </p:nvSpPr>
        <p:spPr>
          <a:xfrm>
            <a:off x="3598607" y="856130"/>
            <a:ext cx="10825316" cy="92333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6000" b="1" i="0" u="none" dirty="0">
                <a:solidFill>
                  <a:srgbClr val="FFFFFF"/>
                </a:solidFill>
                <a:latin typeface="Effra" panose="02000506080000020004" pitchFamily="2" charset="0"/>
                <a:sym typeface="Arial"/>
              </a:rPr>
              <a:t>É HORA DE COMPARTILHAR!</a:t>
            </a:r>
            <a:endParaRPr b="1" dirty="0">
              <a:latin typeface="Effra" panose="02000506080000020004" pitchFamily="2" charset="0"/>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558"/>
        <p:cNvGrpSpPr/>
        <p:nvPr/>
      </p:nvGrpSpPr>
      <p:grpSpPr>
        <a:xfrm>
          <a:off x="0" y="0"/>
          <a:ext cx="0" cy="0"/>
          <a:chOff x="0" y="0"/>
          <a:chExt cx="0" cy="0"/>
        </a:xfrm>
      </p:grpSpPr>
      <p:grpSp>
        <p:nvGrpSpPr>
          <p:cNvPr id="559" name="Google Shape;559;p24"/>
          <p:cNvGrpSpPr/>
          <p:nvPr/>
        </p:nvGrpSpPr>
        <p:grpSpPr>
          <a:xfrm>
            <a:off x="394846" y="2741027"/>
            <a:ext cx="7008978" cy="5919598"/>
            <a:chOff x="0" y="-19050"/>
            <a:chExt cx="1845986" cy="1559071"/>
          </a:xfrm>
        </p:grpSpPr>
        <p:sp>
          <p:nvSpPr>
            <p:cNvPr id="560" name="Google Shape;560;p24"/>
            <p:cNvSpPr/>
            <p:nvPr/>
          </p:nvSpPr>
          <p:spPr>
            <a:xfrm>
              <a:off x="0" y="0"/>
              <a:ext cx="1845986" cy="1540021"/>
            </a:xfrm>
            <a:custGeom>
              <a:avLst/>
              <a:gdLst/>
              <a:ahLst/>
              <a:cxnLst/>
              <a:rect l="l" t="t" r="r" b="b"/>
              <a:pathLst>
                <a:path w="1845986" h="1540021" extrusionOk="0">
                  <a:moveTo>
                    <a:pt x="56333" y="0"/>
                  </a:moveTo>
                  <a:lnTo>
                    <a:pt x="1789653" y="0"/>
                  </a:lnTo>
                  <a:cubicBezTo>
                    <a:pt x="1804594" y="0"/>
                    <a:pt x="1818922" y="5935"/>
                    <a:pt x="1829487" y="16500"/>
                  </a:cubicBezTo>
                  <a:cubicBezTo>
                    <a:pt x="1840051" y="27064"/>
                    <a:pt x="1845986" y="41393"/>
                    <a:pt x="1845986" y="56333"/>
                  </a:cubicBezTo>
                  <a:lnTo>
                    <a:pt x="1845986" y="1483688"/>
                  </a:lnTo>
                  <a:cubicBezTo>
                    <a:pt x="1845986" y="1514800"/>
                    <a:pt x="1820765" y="1540021"/>
                    <a:pt x="1789653" y="1540021"/>
                  </a:cubicBezTo>
                  <a:lnTo>
                    <a:pt x="56333" y="1540021"/>
                  </a:lnTo>
                  <a:cubicBezTo>
                    <a:pt x="25221" y="1540021"/>
                    <a:pt x="0" y="1514800"/>
                    <a:pt x="0" y="1483688"/>
                  </a:cubicBezTo>
                  <a:lnTo>
                    <a:pt x="0" y="56333"/>
                  </a:lnTo>
                  <a:cubicBezTo>
                    <a:pt x="0" y="25221"/>
                    <a:pt x="25221" y="0"/>
                    <a:pt x="56333" y="0"/>
                  </a:cubicBez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1" name="Google Shape;561;p24"/>
            <p:cNvSpPr txBox="1"/>
            <p:nvPr/>
          </p:nvSpPr>
          <p:spPr>
            <a:xfrm>
              <a:off x="0" y="-19050"/>
              <a:ext cx="1845986" cy="1559071"/>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62" name="Google Shape;562;p24"/>
          <p:cNvSpPr txBox="1"/>
          <p:nvPr/>
        </p:nvSpPr>
        <p:spPr>
          <a:xfrm>
            <a:off x="1028700" y="9239250"/>
            <a:ext cx="6899312" cy="228600"/>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0" i="0" u="none">
                <a:solidFill>
                  <a:srgbClr val="E68574"/>
                </a:solidFill>
                <a:latin typeface="Arimo"/>
                <a:ea typeface="Arimo"/>
                <a:cs typeface="Arimo"/>
                <a:sym typeface="Arimo"/>
              </a:rPr>
              <a:t>CONFERÊNCIA REGIONAL DA SIA 2025</a:t>
            </a:r>
            <a:endParaRPr/>
          </a:p>
        </p:txBody>
      </p:sp>
      <p:sp>
        <p:nvSpPr>
          <p:cNvPr id="563" name="Google Shape;563;p24"/>
          <p:cNvSpPr txBox="1"/>
          <p:nvPr/>
        </p:nvSpPr>
        <p:spPr>
          <a:xfrm>
            <a:off x="811913" y="3584862"/>
            <a:ext cx="6174844" cy="423192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5500" b="1" i="0" u="none" dirty="0">
                <a:solidFill>
                  <a:srgbClr val="FFFFFF"/>
                </a:solidFill>
                <a:latin typeface="Effra" panose="02000506080000020004" pitchFamily="2" charset="0"/>
                <a:sym typeface="Arial"/>
              </a:rPr>
              <a:t>Quem gostaria de compartilhar as suas ideias </a:t>
            </a:r>
            <a:endParaRPr b="1" dirty="0">
              <a:latin typeface="Effra" panose="02000506080000020004" pitchFamily="2" charset="0"/>
            </a:endParaRPr>
          </a:p>
          <a:p>
            <a:pPr marL="0" marR="0" lvl="0" indent="0" algn="ctr" rtl="0">
              <a:spcBef>
                <a:spcPts val="0"/>
              </a:spcBef>
              <a:spcAft>
                <a:spcPts val="0"/>
              </a:spcAft>
              <a:buNone/>
            </a:pPr>
            <a:r>
              <a:rPr lang="pt-BR" sz="5500" b="1" i="0" u="none" dirty="0">
                <a:solidFill>
                  <a:srgbClr val="FFFFFF"/>
                </a:solidFill>
                <a:latin typeface="Effra" panose="02000506080000020004" pitchFamily="2" charset="0"/>
                <a:sym typeface="Arial"/>
              </a:rPr>
              <a:t>ou as sugestões da sua colega ao lado?</a:t>
            </a:r>
            <a:endParaRPr b="1" dirty="0">
              <a:latin typeface="Effra" panose="02000506080000020004" pitchFamily="2" charset="0"/>
            </a:endParaRPr>
          </a:p>
        </p:txBody>
      </p:sp>
      <p:sp>
        <p:nvSpPr>
          <p:cNvPr id="564" name="Google Shape;564;p24"/>
          <p:cNvSpPr/>
          <p:nvPr/>
        </p:nvSpPr>
        <p:spPr>
          <a:xfrm>
            <a:off x="5996455" y="0"/>
            <a:ext cx="12830310" cy="12573703"/>
          </a:xfrm>
          <a:custGeom>
            <a:avLst/>
            <a:gdLst/>
            <a:ahLst/>
            <a:cxnLst/>
            <a:rect l="l" t="t" r="r" b="b"/>
            <a:pathLst>
              <a:path w="12830310" h="12573703" extrusionOk="0">
                <a:moveTo>
                  <a:pt x="0" y="0"/>
                </a:moveTo>
                <a:lnTo>
                  <a:pt x="12830309" y="0"/>
                </a:lnTo>
                <a:lnTo>
                  <a:pt x="12830309" y="12573703"/>
                </a:lnTo>
                <a:lnTo>
                  <a:pt x="0" y="1257370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grpSp>
        <p:nvGrpSpPr>
          <p:cNvPr id="570" name="Google Shape;570;p25"/>
          <p:cNvGrpSpPr/>
          <p:nvPr/>
        </p:nvGrpSpPr>
        <p:grpSpPr>
          <a:xfrm>
            <a:off x="0" y="-1425831"/>
            <a:ext cx="18288000" cy="11712831"/>
            <a:chOff x="0" y="-47625"/>
            <a:chExt cx="4816593" cy="519362"/>
          </a:xfrm>
        </p:grpSpPr>
        <p:sp>
          <p:nvSpPr>
            <p:cNvPr id="571" name="Google Shape;571;p25"/>
            <p:cNvSpPr/>
            <p:nvPr/>
          </p:nvSpPr>
          <p:spPr>
            <a:xfrm>
              <a:off x="0" y="0"/>
              <a:ext cx="4816592" cy="471737"/>
            </a:xfrm>
            <a:custGeom>
              <a:avLst/>
              <a:gdLst/>
              <a:ahLst/>
              <a:cxnLst/>
              <a:rect l="l" t="t" r="r" b="b"/>
              <a:pathLst>
                <a:path w="4816592" h="471737" extrusionOk="0">
                  <a:moveTo>
                    <a:pt x="0" y="0"/>
                  </a:moveTo>
                  <a:lnTo>
                    <a:pt x="4816592" y="0"/>
                  </a:lnTo>
                  <a:lnTo>
                    <a:pt x="4816592" y="471737"/>
                  </a:lnTo>
                  <a:lnTo>
                    <a:pt x="0" y="471737"/>
                  </a:ln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2" name="Google Shape;572;p25"/>
            <p:cNvSpPr txBox="1"/>
            <p:nvPr/>
          </p:nvSpPr>
          <p:spPr>
            <a:xfrm>
              <a:off x="0" y="-47625"/>
              <a:ext cx="4816593" cy="519362"/>
            </a:xfrm>
            <a:prstGeom prst="rect">
              <a:avLst/>
            </a:prstGeom>
            <a:noFill/>
            <a:ln>
              <a:noFill/>
            </a:ln>
          </p:spPr>
          <p:txBody>
            <a:bodyPr spcFirstLastPara="1" wrap="square" lIns="50800" tIns="50800" rIns="50800" bIns="50800" anchor="ctr" anchorCtr="0">
              <a:noAutofit/>
            </a:bodyPr>
            <a:lstStyle/>
            <a:p>
              <a:pPr marL="323850" marR="0" lvl="1" indent="-47625" algn="ctr" rtl="0">
                <a:lnSpc>
                  <a:spcPct val="116666"/>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73" name="Google Shape;573;p25"/>
          <p:cNvSpPr/>
          <p:nvPr/>
        </p:nvSpPr>
        <p:spPr>
          <a:xfrm>
            <a:off x="1207837" y="4226440"/>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4" name="Google Shape;574;p25"/>
          <p:cNvSpPr txBox="1"/>
          <p:nvPr/>
        </p:nvSpPr>
        <p:spPr>
          <a:xfrm>
            <a:off x="1702829" y="4226440"/>
            <a:ext cx="7253883" cy="4514056"/>
          </a:xfrm>
          <a:prstGeom prst="rect">
            <a:avLst/>
          </a:prstGeom>
          <a:noFill/>
          <a:ln>
            <a:noFill/>
          </a:ln>
        </p:spPr>
        <p:txBody>
          <a:bodyPr spcFirstLastPara="1" wrap="square" lIns="0" tIns="0" rIns="0" bIns="0" anchor="t" anchorCtr="0">
            <a:spAutoFit/>
          </a:bodyPr>
          <a:lstStyle/>
          <a:p>
            <a:pPr marL="0" marR="0" lvl="0" indent="0" algn="l" rtl="0">
              <a:lnSpc>
                <a:spcPts val="4415"/>
              </a:lnSpc>
              <a:spcBef>
                <a:spcPts val="0"/>
              </a:spcBef>
              <a:spcAft>
                <a:spcPts val="0"/>
              </a:spcAft>
              <a:buNone/>
            </a:pPr>
            <a:r>
              <a:rPr lang="pt-BR" sz="2800" b="0" i="0" u="none" dirty="0">
                <a:solidFill>
                  <a:srgbClr val="F5EFEB"/>
                </a:solidFill>
                <a:latin typeface="Effra" panose="02000506080000020004" pitchFamily="2" charset="0"/>
                <a:sym typeface="Arial"/>
              </a:rPr>
              <a:t>Acompanhe o progresso da Transformação Tecnológica da SIA visitando nosso </a:t>
            </a:r>
            <a:endParaRPr dirty="0">
              <a:latin typeface="Effra" panose="02000506080000020004" pitchFamily="2" charset="0"/>
            </a:endParaRPr>
          </a:p>
          <a:p>
            <a:pPr marL="0" marR="0" lvl="0" indent="0" algn="l" rtl="0">
              <a:lnSpc>
                <a:spcPts val="4415"/>
              </a:lnSpc>
              <a:spcBef>
                <a:spcPts val="0"/>
              </a:spcBef>
              <a:spcAft>
                <a:spcPts val="0"/>
              </a:spcAft>
              <a:buNone/>
            </a:pPr>
            <a:r>
              <a:rPr lang="pt-BR" sz="2800" b="0" i="0" u="none" dirty="0">
                <a:solidFill>
                  <a:srgbClr val="F5EFEB"/>
                </a:solidFill>
                <a:latin typeface="Effra" panose="02000506080000020004" pitchFamily="2" charset="0"/>
                <a:sym typeface="Arial"/>
              </a:rPr>
              <a:t>Centro de Aprendizagem #TechTalks. </a:t>
            </a:r>
            <a:endParaRPr dirty="0">
              <a:latin typeface="Effra" panose="02000506080000020004" pitchFamily="2" charset="0"/>
            </a:endParaRPr>
          </a:p>
          <a:p>
            <a:pPr marL="0" marR="0" lvl="0" indent="0" algn="l" rtl="0">
              <a:lnSpc>
                <a:spcPts val="4415"/>
              </a:lnSpc>
              <a:spcBef>
                <a:spcPts val="0"/>
              </a:spcBef>
              <a:spcAft>
                <a:spcPts val="0"/>
              </a:spcAft>
              <a:buNone/>
            </a:pPr>
            <a:endParaRPr sz="2800" dirty="0">
              <a:solidFill>
                <a:srgbClr val="F5EFEB"/>
              </a:solidFill>
              <a:latin typeface="Effra" panose="02000506080000020004" pitchFamily="2" charset="0"/>
              <a:sym typeface="Arial"/>
            </a:endParaRPr>
          </a:p>
          <a:p>
            <a:pPr marL="0" marR="0" lvl="0" indent="0" algn="l" rtl="0">
              <a:lnSpc>
                <a:spcPts val="4415"/>
              </a:lnSpc>
              <a:spcBef>
                <a:spcPts val="0"/>
              </a:spcBef>
              <a:spcAft>
                <a:spcPts val="0"/>
              </a:spcAft>
              <a:buNone/>
            </a:pPr>
            <a:r>
              <a:rPr lang="pt-BR" sz="2800" b="0" i="0" u="none" dirty="0">
                <a:solidFill>
                  <a:srgbClr val="F5EFEB"/>
                </a:solidFill>
                <a:latin typeface="Effra" panose="02000506080000020004" pitchFamily="2" charset="0"/>
                <a:sym typeface="Arial"/>
              </a:rPr>
              <a:t>Você encontrará perguntas frequentes, demonstrações em vídeo e guias práticos para ajudar você enquanto navegamos juntos pelas mudanças e novas tecnologias!</a:t>
            </a:r>
            <a:endParaRPr dirty="0">
              <a:latin typeface="Effra" panose="02000506080000020004" pitchFamily="2" charset="0"/>
            </a:endParaRPr>
          </a:p>
        </p:txBody>
      </p:sp>
      <p:sp>
        <p:nvSpPr>
          <p:cNvPr id="575" name="Google Shape;575;p25"/>
          <p:cNvSpPr txBox="1"/>
          <p:nvPr/>
        </p:nvSpPr>
        <p:spPr>
          <a:xfrm>
            <a:off x="1207836" y="819150"/>
            <a:ext cx="8998048" cy="270843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pt-BR" sz="8800" b="1" i="0" u="none" dirty="0">
                <a:solidFill>
                  <a:srgbClr val="F5EFEB"/>
                </a:solidFill>
                <a:latin typeface="Effra" panose="02000506080000020004" pitchFamily="2" charset="0"/>
                <a:sym typeface="Arial"/>
              </a:rPr>
              <a:t>Ferramentas de tecnologia</a:t>
            </a:r>
            <a:endParaRPr sz="1200" b="1" dirty="0">
              <a:latin typeface="Effra" panose="02000506080000020004" pitchFamily="2" charset="0"/>
            </a:endParaRPr>
          </a:p>
        </p:txBody>
      </p:sp>
      <p:sp>
        <p:nvSpPr>
          <p:cNvPr id="576" name="Google Shape;576;p25"/>
          <p:cNvSpPr txBox="1"/>
          <p:nvPr/>
        </p:nvSpPr>
        <p:spPr>
          <a:xfrm>
            <a:off x="1028700" y="9258300"/>
            <a:ext cx="6899312" cy="20955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pt-BR" sz="1400" b="0" i="0" u="none">
                <a:solidFill>
                  <a:srgbClr val="E68574"/>
                </a:solidFill>
                <a:latin typeface="Arial"/>
                <a:ea typeface="Arial"/>
                <a:cs typeface="Arial"/>
                <a:sym typeface="Arial"/>
              </a:rPr>
              <a:t>CONFERÊNCIA REGIONAL DA SIA 2025</a:t>
            </a:r>
            <a:endParaRPr/>
          </a:p>
        </p:txBody>
      </p:sp>
      <p:sp>
        <p:nvSpPr>
          <p:cNvPr id="577" name="Google Shape;577;p25"/>
          <p:cNvSpPr/>
          <p:nvPr/>
        </p:nvSpPr>
        <p:spPr>
          <a:xfrm>
            <a:off x="1207837" y="6518326"/>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 name="Picture 2" descr="A blue and white poster with a qr code&#10;&#10;AI-generated content may be incorrect.">
            <a:extLst>
              <a:ext uri="{FF2B5EF4-FFF2-40B4-BE49-F238E27FC236}">
                <a16:creationId xmlns:a16="http://schemas.microsoft.com/office/drawing/2014/main" id="{8124DC75-08EC-2D23-F6F7-A912A00C4FF9}"/>
              </a:ext>
            </a:extLst>
          </p:cNvPr>
          <p:cNvPicPr>
            <a:picLocks noChangeAspect="1"/>
          </p:cNvPicPr>
          <p:nvPr/>
        </p:nvPicPr>
        <p:blipFill>
          <a:blip r:embed="rId4"/>
          <a:stretch>
            <a:fillRect/>
          </a:stretch>
        </p:blipFill>
        <p:spPr>
          <a:xfrm>
            <a:off x="9568193" y="-338115"/>
            <a:ext cx="7511970" cy="10626574"/>
          </a:xfrm>
          <a:prstGeom prst="rect">
            <a:avLst/>
          </a:prstGeom>
        </p:spPr>
      </p:pic>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83"/>
        <p:cNvGrpSpPr/>
        <p:nvPr/>
      </p:nvGrpSpPr>
      <p:grpSpPr>
        <a:xfrm>
          <a:off x="0" y="0"/>
          <a:ext cx="0" cy="0"/>
          <a:chOff x="0" y="0"/>
          <a:chExt cx="0" cy="0"/>
        </a:xfrm>
      </p:grpSpPr>
      <p:sp>
        <p:nvSpPr>
          <p:cNvPr id="584" name="Google Shape;584;p26"/>
          <p:cNvSpPr/>
          <p:nvPr/>
        </p:nvSpPr>
        <p:spPr>
          <a:xfrm>
            <a:off x="0" y="6340507"/>
            <a:ext cx="18288000" cy="3946493"/>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5" name="Google Shape;585;p26"/>
          <p:cNvSpPr/>
          <p:nvPr/>
        </p:nvSpPr>
        <p:spPr>
          <a:xfrm>
            <a:off x="5092122" y="6714955"/>
            <a:ext cx="8329411" cy="2415859"/>
          </a:xfrm>
          <a:custGeom>
            <a:avLst/>
            <a:gdLst/>
            <a:ahLst/>
            <a:cxnLst/>
            <a:rect l="l" t="t" r="r" b="b"/>
            <a:pathLst>
              <a:path w="10805007" h="2380996" extrusionOk="0">
                <a:moveTo>
                  <a:pt x="246887" y="0"/>
                </a:moveTo>
                <a:lnTo>
                  <a:pt x="10558121" y="0"/>
                </a:lnTo>
                <a:cubicBezTo>
                  <a:pt x="10694446" y="0"/>
                  <a:pt x="10805007" y="69215"/>
                  <a:pt x="10805007" y="154559"/>
                </a:cubicBezTo>
                <a:lnTo>
                  <a:pt x="10805007" y="2226437"/>
                </a:lnTo>
                <a:cubicBezTo>
                  <a:pt x="10805007" y="2311781"/>
                  <a:pt x="10694446" y="2380996"/>
                  <a:pt x="10558121" y="2380996"/>
                </a:cubicBezTo>
                <a:lnTo>
                  <a:pt x="246887" y="2380996"/>
                </a:lnTo>
                <a:cubicBezTo>
                  <a:pt x="110562" y="2380996"/>
                  <a:pt x="0" y="2311781"/>
                  <a:pt x="0" y="2226437"/>
                </a:cubicBezTo>
                <a:lnTo>
                  <a:pt x="0" y="154559"/>
                </a:lnTo>
                <a:cubicBezTo>
                  <a:pt x="0" y="69215"/>
                  <a:pt x="110562" y="0"/>
                  <a:pt x="246887"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6" name="Google Shape;586;p26"/>
          <p:cNvSpPr/>
          <p:nvPr/>
        </p:nvSpPr>
        <p:spPr>
          <a:xfrm>
            <a:off x="0" y="0"/>
            <a:ext cx="18288000" cy="6448996"/>
          </a:xfrm>
          <a:custGeom>
            <a:avLst/>
            <a:gdLst/>
            <a:ahLst/>
            <a:cxnLst/>
            <a:rect l="l" t="t" r="r" b="b"/>
            <a:pathLst>
              <a:path w="24384000" h="8598662" extrusionOk="0">
                <a:moveTo>
                  <a:pt x="0" y="0"/>
                </a:moveTo>
                <a:lnTo>
                  <a:pt x="24384000" y="0"/>
                </a:lnTo>
                <a:lnTo>
                  <a:pt x="24384000" y="8598662"/>
                </a:lnTo>
                <a:lnTo>
                  <a:pt x="0" y="8598662"/>
                </a:lnTo>
                <a:lnTo>
                  <a:pt x="0" y="0"/>
                </a:lnTo>
                <a:close/>
              </a:path>
            </a:pathLst>
          </a:custGeom>
          <a:blipFill rotWithShape="1">
            <a:blip r:embed="rId4">
              <a:alphaModFix amt="9999"/>
            </a:blip>
            <a:stretch>
              <a:fillRect t="-14965" b="-7396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6"/>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26"/>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6">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9" name="Google Shape;589;p26"/>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7">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0" name="Google Shape;590;p26"/>
          <p:cNvSpPr txBox="1"/>
          <p:nvPr/>
        </p:nvSpPr>
        <p:spPr>
          <a:xfrm>
            <a:off x="5374145" y="7002971"/>
            <a:ext cx="7292293" cy="1684115"/>
          </a:xfrm>
          <a:prstGeom prst="rect">
            <a:avLst/>
          </a:prstGeom>
          <a:noFill/>
          <a:ln>
            <a:noFill/>
          </a:ln>
        </p:spPr>
        <p:txBody>
          <a:bodyPr spcFirstLastPara="1" wrap="square" lIns="0" tIns="0" rIns="0" bIns="0" anchor="t" anchorCtr="0">
            <a:spAutoFit/>
          </a:bodyPr>
          <a:lstStyle/>
          <a:p>
            <a:pPr marL="0" marR="0" lvl="0" indent="0" algn="ctr" rtl="0">
              <a:lnSpc>
                <a:spcPct val="114000"/>
              </a:lnSpc>
              <a:spcBef>
                <a:spcPts val="0"/>
              </a:spcBef>
              <a:spcAft>
                <a:spcPts val="0"/>
              </a:spcAft>
              <a:buNone/>
            </a:pPr>
            <a:r>
              <a:rPr lang="pt-BR" sz="3200" b="1" i="0" u="none" dirty="0">
                <a:solidFill>
                  <a:srgbClr val="FFFFFF"/>
                </a:solidFill>
                <a:latin typeface="Effra" panose="02000506080000020004" pitchFamily="2" charset="0"/>
                <a:sym typeface="Arial"/>
              </a:rPr>
              <a:t>Nome</a:t>
            </a:r>
            <a:endParaRPr b="1" dirty="0">
              <a:latin typeface="Effra" panose="02000506080000020004" pitchFamily="2" charset="0"/>
            </a:endParaRPr>
          </a:p>
          <a:p>
            <a:pPr marL="0" marR="0" lvl="0" indent="0" algn="ctr" rtl="0">
              <a:lnSpc>
                <a:spcPct val="114000"/>
              </a:lnSpc>
              <a:spcBef>
                <a:spcPts val="0"/>
              </a:spcBef>
              <a:spcAft>
                <a:spcPts val="0"/>
              </a:spcAft>
              <a:buNone/>
            </a:pPr>
            <a:r>
              <a:rPr lang="pt-BR" sz="3200" b="1" i="0" u="none">
                <a:solidFill>
                  <a:srgbClr val="FFFFFF"/>
                </a:solidFill>
                <a:latin typeface="Effra" panose="02000506080000020004" pitchFamily="2" charset="0"/>
                <a:sym typeface="Arial"/>
              </a:rPr>
              <a:t>Título</a:t>
            </a:r>
            <a:endParaRPr b="1" dirty="0">
              <a:latin typeface="Effra" panose="02000506080000020004" pitchFamily="2" charset="0"/>
            </a:endParaRPr>
          </a:p>
          <a:p>
            <a:pPr marL="0" marR="0" lvl="0" indent="0" algn="ctr" rtl="0">
              <a:lnSpc>
                <a:spcPct val="114000"/>
              </a:lnSpc>
              <a:spcBef>
                <a:spcPts val="0"/>
              </a:spcBef>
              <a:spcAft>
                <a:spcPts val="0"/>
              </a:spcAft>
              <a:buNone/>
            </a:pPr>
            <a:r>
              <a:rPr lang="pt-BR" sz="3200" b="1" i="0" u="none" dirty="0">
                <a:solidFill>
                  <a:srgbClr val="FFFFFF"/>
                </a:solidFill>
                <a:latin typeface="Effra" panose="02000506080000020004" pitchFamily="2" charset="0"/>
                <a:sym typeface="Arial"/>
              </a:rPr>
              <a:t>Contato</a:t>
            </a:r>
            <a:endParaRPr b="1" dirty="0">
              <a:latin typeface="Effra" panose="02000506080000020004" pitchFamily="2" charset="0"/>
            </a:endParaRPr>
          </a:p>
        </p:txBody>
      </p:sp>
      <p:sp>
        <p:nvSpPr>
          <p:cNvPr id="591" name="Google Shape;591;p26"/>
          <p:cNvSpPr txBox="1"/>
          <p:nvPr/>
        </p:nvSpPr>
        <p:spPr>
          <a:xfrm>
            <a:off x="3364814" y="4975516"/>
            <a:ext cx="11558372" cy="1473480"/>
          </a:xfrm>
          <a:prstGeom prst="rect">
            <a:avLst/>
          </a:prstGeom>
          <a:noFill/>
          <a:ln>
            <a:noFill/>
          </a:ln>
        </p:spPr>
        <p:txBody>
          <a:bodyPr spcFirstLastPara="1" wrap="square" lIns="0" tIns="0" rIns="0" bIns="0" anchor="t" anchorCtr="0">
            <a:spAutoFit/>
          </a:bodyPr>
          <a:lstStyle/>
          <a:p>
            <a:pPr marL="0" marR="0" lvl="0" indent="0" algn="ctr" rtl="0">
              <a:lnSpc>
                <a:spcPct val="114000"/>
              </a:lnSpc>
              <a:spcBef>
                <a:spcPts val="0"/>
              </a:spcBef>
              <a:spcAft>
                <a:spcPts val="0"/>
              </a:spcAft>
              <a:buNone/>
            </a:pPr>
            <a:r>
              <a:rPr lang="pt-BR" sz="8399" b="1" i="0" u="none" dirty="0">
                <a:solidFill>
                  <a:srgbClr val="F5EFEB"/>
                </a:solidFill>
                <a:latin typeface="Effra" panose="02000506080000020004" pitchFamily="2" charset="0"/>
                <a:sym typeface="Arial"/>
              </a:rPr>
              <a:t>MUITO OBRIGADA!</a:t>
            </a:r>
            <a:endParaRPr b="1" dirty="0">
              <a:latin typeface="Effra" panose="02000506080000020004" pitchFamily="2" charset="0"/>
            </a:endParaRPr>
          </a:p>
        </p:txBody>
      </p:sp>
      <p:sp>
        <p:nvSpPr>
          <p:cNvPr id="592" name="Google Shape;592;p26"/>
          <p:cNvSpPr txBox="1"/>
          <p:nvPr/>
        </p:nvSpPr>
        <p:spPr>
          <a:xfrm>
            <a:off x="1028700" y="9239250"/>
            <a:ext cx="6899312" cy="228600"/>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pt-BR" sz="1399" b="0" i="0" u="none">
                <a:solidFill>
                  <a:srgbClr val="E68574"/>
                </a:solidFill>
                <a:latin typeface="Arimo"/>
                <a:ea typeface="Arimo"/>
                <a:cs typeface="Arimo"/>
                <a:sym typeface="Arimo"/>
              </a:rPr>
              <a:t>CONFERÊNCIA REGIONAL DA SIA 2025</a:t>
            </a:r>
            <a:endParaRP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3501</Words>
  <Application>Microsoft Office PowerPoint</Application>
  <PresentationFormat>Custom</PresentationFormat>
  <Paragraphs>263</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Calibri</vt:lpstr>
      <vt:lpstr>Aptos</vt:lpstr>
      <vt:lpstr>Effra</vt:lpstr>
      <vt:lpstr>Arial</vt:lpstr>
      <vt:lpstr>Arimo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Sarah Detwiler</dc:creator>
  <cp:lastModifiedBy>Lydia Tortolero</cp:lastModifiedBy>
  <cp:revision>16</cp:revision>
  <dcterms:created xsi:type="dcterms:W3CDTF">2006-08-16T00:00:00Z</dcterms:created>
  <dcterms:modified xsi:type="dcterms:W3CDTF">2025-02-13T23:04:23Z</dcterms:modified>
</cp:coreProperties>
</file>