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gBccYY3yAAnjGgNmF9jQix8Fxz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歡迎大家！今天我們將深入探討讓貴分會擁有最大影響力的工具之一：專業、使用者友善且符合我們的使命的網站。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我們知道從零開始建立網站會讓人感到不知所措，但如果您擁有明確的計畫，那就一點都不難。為了讓過程更加有趣，我們首先會進行一個趣味小測驗，看看大家的基礎知識程度並介紹關鍵概念。不需要有壓力，這是個共同學習的過程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在每一道問題之後，我們都會花點時間探索答案並分享實用小秘訣。在本課程結尾，您將會清楚理解開始打造或改進貴分會網站的概念！讓我們開始吧！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備註：由演講者決定該怎麼進行。聽眾可以舉手回答，或在適當時直接大聲說出答案。</a:t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8" name="Google Shape;108;p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1：建造分會網站的第一步為何？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購買網域名稱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定義目標與受眾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設計首頁</a:t>
            </a:r>
            <a:endParaRPr/>
          </a:p>
        </p:txBody>
      </p:sp>
      <p:sp>
        <p:nvSpPr>
          <p:cNvPr id="110" name="Google Shape;110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8" name="Google Shape;128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正確答案：B. 定義目標與受眾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規劃與設定目標，對於打造符合貴分會使命的網站來說至關重要。思考您希望網站訪客在您的網站上做些什麼；入會、捐款或瞭解貴分會的工作。清楚定義可以幫助形塑網站的內容與設計，之後的流程會更容易。</a:t>
            </a:r>
            <a:endParaRPr/>
          </a:p>
        </p:txBody>
      </p:sp>
      <p:sp>
        <p:nvSpPr>
          <p:cNvPr id="130" name="Google Shape;130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8" name="Google Shape;148;p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2：一個使用者友善的網站具有哪項重要特質？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充滿酷炫動畫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簡潔且專業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具有眾多頁面與功能</a:t>
            </a:r>
            <a:endParaRPr/>
          </a:p>
        </p:txBody>
      </p:sp>
      <p:sp>
        <p:nvSpPr>
          <p:cNvPr id="150" name="Google Shape;150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8" name="Google Shape;168;p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正確答案：B. 簡潔且專業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您的網站越簡單，就越能有效傳達您的訊息。乾淨整齊的設計有助於訪客輕鬆瀏覽和找到所需內容。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同時，擁有能夠反映分會與 SIA 的一致品牌形象，也有助於提升您網站的專業度。 </a:t>
            </a:r>
            <a:endParaRPr/>
          </a:p>
        </p:txBody>
      </p:sp>
      <p:sp>
        <p:nvSpPr>
          <p:cNvPr id="170" name="Google Shape;170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8" name="Google Shape;188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3：您應該多常更新網站？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每月一次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每年一次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只有在有重要活動時</a:t>
            </a:r>
            <a:endParaRPr/>
          </a:p>
        </p:txBody>
      </p:sp>
      <p:sp>
        <p:nvSpPr>
          <p:cNvPr id="190" name="Google Shape;190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8" name="Google Shape;208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正確答案：A. 每月一次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網站應至少每月更新一次，讓網站資訊保持最新且相關。設定例行流程，檢查頁面、修正損壞的連結與更新表格等。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過時的網站會讓訪客認為貴分會已經沒有活動，這是大家都想避免的。</a:t>
            </a:r>
            <a:endParaRPr/>
          </a:p>
        </p:txBody>
      </p:sp>
      <p:sp>
        <p:nvSpPr>
          <p:cNvPr id="210" name="Google Shape;210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29" name="Google Shape;229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4：分會網站的關鍵安全性措施為何？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張貼會員密碼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分享登入憑證，以加速存取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使用安全的代管平台並更新軟體</a:t>
            </a:r>
            <a:endParaRPr/>
          </a:p>
        </p:txBody>
      </p:sp>
      <p:sp>
        <p:nvSpPr>
          <p:cNvPr id="231" name="Google Shape;231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8" name="Google Shape;248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正確答案：C. 使用安全的代管平台並更新軟體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要保護網站、訪客資料與分會資訊，就得講求安全性。使用安全的代管供應商可確保網站具有內建的安全功能，諸如防火牆與加密等。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您也需要定期更新軟體，防止駭客入侵、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改善效能並修正錯誤，讓網站能夠順暢運作。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您通常可以設定自動更新，許多代管服務供應商都提供自動安全監控，這是您務必使用的功能。 </a:t>
            </a:r>
            <a:endParaRPr/>
          </a:p>
        </p:txBody>
      </p:sp>
      <p:sp>
        <p:nvSpPr>
          <p:cNvPr id="250" name="Google Shape;250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8" name="Google Shape;268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5：如何確保您的網站保持適當管理的最佳方法為何？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指派一個人專責管理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成立一個小型委員會以分攤責任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希望網站會自己更新</a:t>
            </a:r>
            <a:endParaRPr/>
          </a:p>
        </p:txBody>
      </p:sp>
      <p:sp>
        <p:nvSpPr>
          <p:cNvPr id="270" name="Google Shape;270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8" name="Google Shape;288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正確答案：B. 成立一個小型委員會以分攤責任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成立委員會可確保多元化的意見，更能反映貴分會的目標，並使工作量更易於管理。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可以指派諸如內容創作者、設計者與維護主管等職責，確保持續成功經營網站。</a:t>
            </a:r>
            <a:endParaRPr/>
          </a:p>
        </p:txBody>
      </p:sp>
      <p:sp>
        <p:nvSpPr>
          <p:cNvPr id="290" name="Google Shape;290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8" name="Google Shape;308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問題 6：說出一種使網站更易於存取，且符合 ADA 要求的方法？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A. 確保所有圖像都有替代文字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B. 增加裝飾文字，讓網站在視覺上更有吸引力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C. 僅在網站上使用黑白兩色，力求簡潔</a:t>
            </a:r>
            <a:endParaRPr/>
          </a:p>
        </p:txBody>
      </p:sp>
      <p:sp>
        <p:nvSpPr>
          <p:cNvPr id="310" name="Google Shape;310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7" name="Google Shape;327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正確答案：A. 確保所有圖像都有替代文字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易於存取的網站不但是很好的做法，還能拓展受眾範圍，並反映出貴分會對包容性的承諾。符合 ADA 標準意味著您網站的設計要讓以便每個人 (包括殘疾人) 都可以使用和與之互動。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主要做法包括為圖像加入替代文字，讓螢幕閱讀器用以描述視覺效果；使用清晰的導覽與標籤；並確保影片配有字幕或逐字稿，方便聽力障礙的使用者閱讀。</a:t>
            </a:r>
            <a:endParaRPr/>
          </a:p>
        </p:txBody>
      </p:sp>
      <p:sp>
        <p:nvSpPr>
          <p:cNvPr id="329" name="Google Shape;329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47" name="Google Shape;347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我們已經介紹了打造成功的分會網站的基本知識，現在讓我們花點時間來討論可以幫助您的網站生動又吸引人的工具。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市面上有很多製作網站的平台，每個平台都有各自的強項。比較受歡迎的選擇包括：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WordPress：這是最廣泛採用的平台之一，彈性且可自行定義。適合希望自行控制網站設計與功能性的分會。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Squarespace：以其精美的範本與易用性而知名，適合想要擁有專業外觀而又不想處理複雜編碼的分會。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Wix 與 Weebly：皆為拖放式網站建立平台，使用者友善且可以快速建立。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Google Sites：免費平台且易於使用，適合不需要進階功能的分會。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除了網站建立平台之外，還有其他工具可以幫助管理並維護貴分會的網站，包括：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Canva 可以製作吸睛的圖像與橫幅。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Google Analytics 可以追蹤網站訪客並瞭解訪客與您的網站互動的方法。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而若您希望在網站中加入電子郵件註冊與電子報功能，則可以使用 Mailchimp 或 Constant Contact。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大家最喜愛使用的網站製作平台或工具是哪些呢？(暫停，讓觀眾回應並參與。)</a:t>
            </a:r>
            <a:endParaRPr/>
          </a:p>
        </p:txBody>
      </p:sp>
      <p:sp>
        <p:nvSpPr>
          <p:cNvPr id="349" name="Google Shape;349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69" name="Google Shape;369;p1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讓我們快速回顧一下學習重點。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在建立網站之前定義目標與受眾。擁有清晰的願景，可確保您的網站有效地傳達分會使命。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保持簡潔且專業。簡潔、使用者友善的設計，讓訪客更容易瀏覽與參與貴分會。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定期更新您的網站。清新且活潑的網站代表貴分會參與度高且蓬勃發展。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優先考量安全性。使用安全的代管供應商，並保持軟體為最新狀態，藉此保護貴分會的資訊。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建立一個小型團隊來管理網站。這樣可以確保長期成功，且不會讓單一個人負擔過大。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讓所有人都可以使用網站。確保網站符合 ADA 規定，讓所有訪客都能與您的內容互動。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透過應用這些原則並使用正確的工具，貴分會可以打造出不僅有效益，也是助您完成使命的珍貴資產。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如需更多指引，我建議大家檢視 SIA 網站「表彰與品牌建立」部分提供的網站指引。這些指引提供了最佳慣例、品牌推廣技巧與技術建議，幫助您建立符合我們組織標準的網站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感謝大家今天的熱情參與！如果您有任何疑問或疑慮，請隨時聯絡我們。 </a:t>
            </a:r>
            <a:endParaRPr/>
          </a:p>
        </p:txBody>
      </p:sp>
      <p:sp>
        <p:nvSpPr>
          <p:cNvPr id="371" name="Google Shape;371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jp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8574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"/>
          <p:cNvGrpSpPr/>
          <p:nvPr/>
        </p:nvGrpSpPr>
        <p:grpSpPr>
          <a:xfrm>
            <a:off x="0" y="-197512"/>
            <a:ext cx="18288000" cy="3626512"/>
            <a:chOff x="0" y="-47625"/>
            <a:chExt cx="4816593" cy="955131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4816592" cy="907506"/>
            </a:xfrm>
            <a:custGeom>
              <a:rect b="b" l="l" r="r" t="t"/>
              <a:pathLst>
                <a:path extrusionOk="0" h="90750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94" name="Google Shape;94;p1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"/>
          <p:cNvGrpSpPr/>
          <p:nvPr/>
        </p:nvGrpSpPr>
        <p:grpSpPr>
          <a:xfrm>
            <a:off x="-705190" y="1228251"/>
            <a:ext cx="13301422" cy="9640571"/>
            <a:chOff x="0" y="-47625"/>
            <a:chExt cx="3503255" cy="2539081"/>
          </a:xfrm>
        </p:grpSpPr>
        <p:sp>
          <p:nvSpPr>
            <p:cNvPr id="96" name="Google Shape;96;p1"/>
            <p:cNvSpPr/>
            <p:nvPr/>
          </p:nvSpPr>
          <p:spPr>
            <a:xfrm>
              <a:off x="0" y="0"/>
              <a:ext cx="3503255" cy="2491456"/>
            </a:xfrm>
            <a:custGeom>
              <a:rect b="b" l="l" r="r" t="t"/>
              <a:pathLst>
                <a:path extrusionOk="0" h="2491456" w="3503255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1"/>
          <p:cNvSpPr/>
          <p:nvPr/>
        </p:nvSpPr>
        <p:spPr>
          <a:xfrm>
            <a:off x="1219200" y="7713702"/>
            <a:ext cx="1059983" cy="468320"/>
          </a:xfrm>
          <a:custGeom>
            <a:rect b="b" l="l" r="r" t="t"/>
            <a:pathLst>
              <a:path extrusionOk="0" h="468320" w="1059983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>
            <a:off x="15054791" y="404740"/>
            <a:ext cx="2204509" cy="1761937"/>
          </a:xfrm>
          <a:custGeom>
            <a:rect b="b" l="l" r="r" t="t"/>
            <a:pathLst>
              <a:path extrusionOk="0" h="1761937" w="2204509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9587961" y="5426055"/>
            <a:ext cx="7310274" cy="4870470"/>
          </a:xfrm>
          <a:custGeom>
            <a:rect b="b" l="l" r="r" t="t"/>
            <a:pathLst>
              <a:path extrusionOk="0" h="4870470" w="7310274">
                <a:moveTo>
                  <a:pt x="0" y="0"/>
                </a:moveTo>
                <a:lnTo>
                  <a:pt x="7310274" y="0"/>
                </a:lnTo>
                <a:lnTo>
                  <a:pt x="7310274" y="4870470"/>
                </a:lnTo>
                <a:lnTo>
                  <a:pt x="0" y="4870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1028700" y="3871122"/>
            <a:ext cx="9553466" cy="1825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999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打造分會網站：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999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從願景到上線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2723771" y="7560631"/>
            <a:ext cx="7998404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114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2025 年專區會議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 rot="5400000">
            <a:off x="14209393" y="6265949"/>
            <a:ext cx="6539703" cy="439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69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國際蘭馨交流協會美洲聯盟®</a:t>
            </a:r>
            <a:endParaRPr/>
          </a:p>
          <a:p>
            <a:pPr indent="0" lvl="0" marL="0" marR="0" rtl="0" algn="r">
              <a:lnSpc>
                <a:spcPct val="12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9" u="none" cap="none" strike="noStrike">
              <a:solidFill>
                <a:srgbClr val="F5EFE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2723771" y="8496965"/>
            <a:ext cx="700544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100" u="none" cap="none" strike="noStrike">
                <a:solidFill>
                  <a:srgbClr val="F69170"/>
                </a:solidFill>
                <a:latin typeface="Arial"/>
                <a:ea typeface="Arial"/>
                <a:cs typeface="Arial"/>
                <a:sym typeface="Arial"/>
              </a:rPr>
              <a:t>演講者姓名、演講者職稱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115" name="Google Shape;115;p2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-2395657" y="-1144700"/>
            <a:ext cx="20683657" cy="5104950"/>
            <a:chOff x="0" y="-47625"/>
            <a:chExt cx="5447547" cy="1344514"/>
          </a:xfrm>
        </p:grpSpPr>
        <p:sp>
          <p:nvSpPr>
            <p:cNvPr id="117" name="Google Shape;117;p2"/>
            <p:cNvSpPr/>
            <p:nvPr/>
          </p:nvSpPr>
          <p:spPr>
            <a:xfrm>
              <a:off x="0" y="0"/>
              <a:ext cx="5447547" cy="1296889"/>
            </a:xfrm>
            <a:custGeom>
              <a:rect b="b" l="l" r="r" t="t"/>
              <a:pathLst>
                <a:path extrusionOk="0" h="1296889" w="5447547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2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186953" y="300048"/>
            <a:ext cx="2457629" cy="2162713"/>
          </a:xfrm>
          <a:custGeom>
            <a:rect b="b" l="l" r="r" t="t"/>
            <a:pathLst>
              <a:path extrusionOk="0" h="2162713" w="2457629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2"/>
          <p:cNvSpPr/>
          <p:nvPr/>
        </p:nvSpPr>
        <p:spPr>
          <a:xfrm>
            <a:off x="9007701" y="3173730"/>
            <a:ext cx="9289824" cy="6189345"/>
          </a:xfrm>
          <a:custGeom>
            <a:rect b="b" l="l" r="r" t="t"/>
            <a:pathLst>
              <a:path extrusionOk="0" h="6189345" w="9289824">
                <a:moveTo>
                  <a:pt x="0" y="0"/>
                </a:moveTo>
                <a:lnTo>
                  <a:pt x="9289824" y="0"/>
                </a:lnTo>
                <a:lnTo>
                  <a:pt x="9289824" y="6189345"/>
                </a:lnTo>
                <a:lnTo>
                  <a:pt x="0" y="6189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2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購買網域名稱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定義目標與受眾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設計首頁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建造網站的第一步為何？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3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134" name="Google Shape;134;p3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135" name="Google Shape;135;p3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3"/>
          <p:cNvGrpSpPr/>
          <p:nvPr/>
        </p:nvGrpSpPr>
        <p:grpSpPr>
          <a:xfrm>
            <a:off x="-2395657" y="-1144700"/>
            <a:ext cx="20683657" cy="5104950"/>
            <a:chOff x="0" y="-47625"/>
            <a:chExt cx="5447547" cy="1344514"/>
          </a:xfrm>
        </p:grpSpPr>
        <p:sp>
          <p:nvSpPr>
            <p:cNvPr id="137" name="Google Shape;137;p3"/>
            <p:cNvSpPr/>
            <p:nvPr/>
          </p:nvSpPr>
          <p:spPr>
            <a:xfrm>
              <a:off x="0" y="0"/>
              <a:ext cx="5447547" cy="1296889"/>
            </a:xfrm>
            <a:custGeom>
              <a:rect b="b" l="l" r="r" t="t"/>
              <a:pathLst>
                <a:path extrusionOk="0" h="1296889" w="5447547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3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>
            <a:off x="186953" y="300048"/>
            <a:ext cx="2457629" cy="2162713"/>
          </a:xfrm>
          <a:custGeom>
            <a:rect b="b" l="l" r="r" t="t"/>
            <a:pathLst>
              <a:path extrusionOk="0" h="2162713" w="2457629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1028700" y="5444317"/>
            <a:ext cx="15511919" cy="13163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B. 定義目標與受眾 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建造網站的第一步為何？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028700" y="4286803"/>
            <a:ext cx="13888248" cy="103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4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154" name="Google Shape;154;p4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155" name="Google Shape;155;p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-2395657" y="-1144701"/>
            <a:ext cx="21239198" cy="5104985"/>
            <a:chOff x="0" y="-47625"/>
            <a:chExt cx="5593826" cy="1344514"/>
          </a:xfrm>
        </p:grpSpPr>
        <p:sp>
          <p:nvSpPr>
            <p:cNvPr id="157" name="Google Shape;157;p4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4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4"/>
          <p:cNvSpPr/>
          <p:nvPr/>
        </p:nvSpPr>
        <p:spPr>
          <a:xfrm>
            <a:off x="259397" y="404544"/>
            <a:ext cx="2457629" cy="2187290"/>
          </a:xfrm>
          <a:custGeom>
            <a:rect b="b" l="l" r="r" t="t"/>
            <a:pathLst>
              <a:path extrusionOk="0" h="2187290" w="2457629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4"/>
          <p:cNvSpPr/>
          <p:nvPr/>
        </p:nvSpPr>
        <p:spPr>
          <a:xfrm>
            <a:off x="8989090" y="3816879"/>
            <a:ext cx="9394160" cy="5683467"/>
          </a:xfrm>
          <a:custGeom>
            <a:rect b="b" l="l" r="r" t="t"/>
            <a:pathLst>
              <a:path extrusionOk="0" h="5683467" w="9394160">
                <a:moveTo>
                  <a:pt x="0" y="0"/>
                </a:moveTo>
                <a:lnTo>
                  <a:pt x="9394160" y="0"/>
                </a:lnTo>
                <a:lnTo>
                  <a:pt x="9394160" y="5683467"/>
                </a:lnTo>
                <a:lnTo>
                  <a:pt x="0" y="5683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4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充滿酷炫動畫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簡潔且專業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具有眾多頁面與功能</a:t>
            </a:r>
            <a:endParaRPr/>
          </a:p>
        </p:txBody>
      </p:sp>
      <p:sp>
        <p:nvSpPr>
          <p:cNvPr id="163" name="Google Shape;163;p4"/>
          <p:cNvSpPr txBox="1"/>
          <p:nvPr/>
        </p:nvSpPr>
        <p:spPr>
          <a:xfrm>
            <a:off x="1342625" y="1387725"/>
            <a:ext cx="17500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一個使用者友善的網站具有哪項重要特質？</a:t>
            </a:r>
            <a:endParaRPr/>
          </a:p>
        </p:txBody>
      </p:sp>
      <p:sp>
        <p:nvSpPr>
          <p:cNvPr id="164" name="Google Shape;164;p4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174" name="Google Shape;174;p5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175" name="Google Shape;175;p5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6" name="Google Shape;176;p5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177" name="Google Shape;177;p5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5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5"/>
          <p:cNvSpPr/>
          <p:nvPr/>
        </p:nvSpPr>
        <p:spPr>
          <a:xfrm>
            <a:off x="259397" y="404544"/>
            <a:ext cx="2457629" cy="2187290"/>
          </a:xfrm>
          <a:custGeom>
            <a:rect b="b" l="l" r="r" t="t"/>
            <a:pathLst>
              <a:path extrusionOk="0" h="2187290" w="2457629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5"/>
          <p:cNvSpPr txBox="1"/>
          <p:nvPr/>
        </p:nvSpPr>
        <p:spPr>
          <a:xfrm>
            <a:off x="1488211" y="5325056"/>
            <a:ext cx="16230600" cy="13163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B. 簡潔且專業</a:t>
            </a:r>
            <a:endParaRPr/>
          </a:p>
        </p:txBody>
      </p:sp>
      <p:sp>
        <p:nvSpPr>
          <p:cNvPr id="182" name="Google Shape;182;p5"/>
          <p:cNvSpPr txBox="1"/>
          <p:nvPr/>
        </p:nvSpPr>
        <p:spPr>
          <a:xfrm>
            <a:off x="1342625" y="1387725"/>
            <a:ext cx="17500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一個使用者友善的網站具有哪項重要特質？</a:t>
            </a:r>
            <a:endParaRPr/>
          </a:p>
        </p:txBody>
      </p:sp>
      <p:sp>
        <p:nvSpPr>
          <p:cNvPr id="183" name="Google Shape;183;p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184" name="Google Shape;184;p5"/>
          <p:cNvSpPr txBox="1"/>
          <p:nvPr/>
        </p:nvSpPr>
        <p:spPr>
          <a:xfrm>
            <a:off x="1488211" y="4261684"/>
            <a:ext cx="13888248" cy="103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6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194" name="Google Shape;194;p6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195" name="Google Shape;195;p6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6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197" name="Google Shape;197;p6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6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6"/>
          <p:cNvSpPr/>
          <p:nvPr/>
        </p:nvSpPr>
        <p:spPr>
          <a:xfrm>
            <a:off x="259397" y="404544"/>
            <a:ext cx="2457629" cy="2181146"/>
          </a:xfrm>
          <a:custGeom>
            <a:rect b="b" l="l" r="r" t="t"/>
            <a:pathLst>
              <a:path extrusionOk="0" h="2181146" w="2457629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/>
          <p:nvPr/>
        </p:nvSpPr>
        <p:spPr>
          <a:xfrm>
            <a:off x="9144000" y="3121464"/>
            <a:ext cx="9144000" cy="6092190"/>
          </a:xfrm>
          <a:custGeom>
            <a:rect b="b" l="l" r="r" t="t"/>
            <a:pathLst>
              <a:path extrusionOk="0" h="6092190" w="9144000">
                <a:moveTo>
                  <a:pt x="0" y="0"/>
                </a:moveTo>
                <a:lnTo>
                  <a:pt x="9144000" y="0"/>
                </a:lnTo>
                <a:lnTo>
                  <a:pt x="9144000" y="6092190"/>
                </a:lnTo>
                <a:lnTo>
                  <a:pt x="0" y="6092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6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每月一次 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每年一次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只有在有重要活動時</a:t>
            </a:r>
            <a:r>
              <a:rPr b="0" i="0" lang="zh-TW" sz="37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您應該多常更新網站？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7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214" name="Google Shape;214;p7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215" name="Google Shape;215;p7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7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217" name="Google Shape;217;p7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7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7"/>
          <p:cNvSpPr/>
          <p:nvPr/>
        </p:nvSpPr>
        <p:spPr>
          <a:xfrm>
            <a:off x="259397" y="404544"/>
            <a:ext cx="2457629" cy="2181146"/>
          </a:xfrm>
          <a:custGeom>
            <a:rect b="b" l="l" r="r" t="t"/>
            <a:pathLst>
              <a:path extrusionOk="0" h="2181146" w="2457629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7"/>
          <p:cNvSpPr/>
          <p:nvPr/>
        </p:nvSpPr>
        <p:spPr>
          <a:xfrm>
            <a:off x="9600812" y="2965905"/>
            <a:ext cx="8687188" cy="6515391"/>
          </a:xfrm>
          <a:custGeom>
            <a:rect b="b" l="l" r="r" t="t"/>
            <a:pathLst>
              <a:path extrusionOk="0" h="6515391" w="8687188">
                <a:moveTo>
                  <a:pt x="0" y="0"/>
                </a:moveTo>
                <a:lnTo>
                  <a:pt x="8687188" y="0"/>
                </a:lnTo>
                <a:lnTo>
                  <a:pt x="8687188" y="6515391"/>
                </a:lnTo>
                <a:lnTo>
                  <a:pt x="0" y="6515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7"/>
          <p:cNvSpPr txBox="1"/>
          <p:nvPr/>
        </p:nvSpPr>
        <p:spPr>
          <a:xfrm>
            <a:off x="1342623" y="5443519"/>
            <a:ext cx="12454314" cy="13163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A. 每月一次</a:t>
            </a:r>
            <a:endParaRPr/>
          </a:p>
        </p:txBody>
      </p:sp>
      <p:sp>
        <p:nvSpPr>
          <p:cNvPr id="223" name="Google Shape;223;p7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您應該多常更新網站？</a:t>
            </a:r>
            <a:endParaRPr/>
          </a:p>
        </p:txBody>
      </p:sp>
      <p:sp>
        <p:nvSpPr>
          <p:cNvPr id="224" name="Google Shape;224;p7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225" name="Google Shape;225;p7"/>
          <p:cNvSpPr txBox="1"/>
          <p:nvPr/>
        </p:nvSpPr>
        <p:spPr>
          <a:xfrm>
            <a:off x="1342623" y="4322998"/>
            <a:ext cx="13888248" cy="103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8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235" name="Google Shape;235;p8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236" name="Google Shape;236;p8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7" name="Google Shape;237;p8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238" name="Google Shape;238;p8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8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8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8"/>
          <p:cNvSpPr/>
          <p:nvPr/>
        </p:nvSpPr>
        <p:spPr>
          <a:xfrm>
            <a:off x="230822" y="404544"/>
            <a:ext cx="2563714" cy="2262477"/>
          </a:xfrm>
          <a:custGeom>
            <a:rect b="b" l="l" r="r" t="t"/>
            <a:pathLst>
              <a:path extrusionOk="0" h="2262477" w="2563714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8"/>
          <p:cNvSpPr txBox="1"/>
          <p:nvPr/>
        </p:nvSpPr>
        <p:spPr>
          <a:xfrm>
            <a:off x="1342623" y="5029200"/>
            <a:ext cx="11560839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張貼會員密碼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分享登入憑證，以加速存取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使用安全的代管平台並更新軟體</a:t>
            </a:r>
            <a:endParaRPr/>
          </a:p>
        </p:txBody>
      </p:sp>
      <p:sp>
        <p:nvSpPr>
          <p:cNvPr id="243" name="Google Shape;243;p8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分會網站的關鍵安全性措施為何？</a:t>
            </a:r>
            <a:endParaRPr/>
          </a:p>
        </p:txBody>
      </p:sp>
      <p:sp>
        <p:nvSpPr>
          <p:cNvPr id="244" name="Google Shape;244;p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9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254" name="Google Shape;254;p9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255" name="Google Shape;255;p9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6" name="Google Shape;256;p9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257" name="Google Shape;257;p9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9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9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/>
          <p:nvPr/>
        </p:nvSpPr>
        <p:spPr>
          <a:xfrm>
            <a:off x="230822" y="404544"/>
            <a:ext cx="2563714" cy="2262477"/>
          </a:xfrm>
          <a:custGeom>
            <a:rect b="b" l="l" r="r" t="t"/>
            <a:pathLst>
              <a:path extrusionOk="0" h="2262477" w="2563714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9"/>
          <p:cNvSpPr txBox="1"/>
          <p:nvPr/>
        </p:nvSpPr>
        <p:spPr>
          <a:xfrm>
            <a:off x="1342623" y="5691255"/>
            <a:ext cx="15255476" cy="19274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C. 使用安全的代管平台並更新軟體</a:t>
            </a:r>
            <a:endParaRPr/>
          </a:p>
        </p:txBody>
      </p:sp>
      <p:sp>
        <p:nvSpPr>
          <p:cNvPr id="262" name="Google Shape;262;p9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80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分會網站的關鍵安全性措施為何？</a:t>
            </a:r>
            <a:endParaRPr/>
          </a:p>
        </p:txBody>
      </p:sp>
      <p:sp>
        <p:nvSpPr>
          <p:cNvPr id="263" name="Google Shape;263;p9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264" name="Google Shape;264;p9"/>
          <p:cNvSpPr txBox="1"/>
          <p:nvPr/>
        </p:nvSpPr>
        <p:spPr>
          <a:xfrm>
            <a:off x="1342623" y="4284984"/>
            <a:ext cx="13888248" cy="10347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10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274" name="Google Shape;274;p10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275" name="Google Shape;275;p10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0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277" name="Google Shape;277;p10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0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p10"/>
          <p:cNvSpPr/>
          <p:nvPr/>
        </p:nvSpPr>
        <p:spPr>
          <a:xfrm>
            <a:off x="249872" y="404544"/>
            <a:ext cx="2542109" cy="2262477"/>
          </a:xfrm>
          <a:custGeom>
            <a:rect b="b" l="l" r="r" t="t"/>
            <a:pathLst>
              <a:path extrusionOk="0" h="2262477" w="2542109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0"/>
          <p:cNvSpPr/>
          <p:nvPr/>
        </p:nvSpPr>
        <p:spPr>
          <a:xfrm>
            <a:off x="8981985" y="3068752"/>
            <a:ext cx="9315540" cy="6218123"/>
          </a:xfrm>
          <a:custGeom>
            <a:rect b="b" l="l" r="r" t="t"/>
            <a:pathLst>
              <a:path extrusionOk="0" h="6218123" w="9315540">
                <a:moveTo>
                  <a:pt x="0" y="0"/>
                </a:moveTo>
                <a:lnTo>
                  <a:pt x="9315540" y="0"/>
                </a:lnTo>
                <a:lnTo>
                  <a:pt x="9315540" y="6218123"/>
                </a:lnTo>
                <a:lnTo>
                  <a:pt x="0" y="6218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0"/>
          <p:cNvSpPr txBox="1"/>
          <p:nvPr/>
        </p:nvSpPr>
        <p:spPr>
          <a:xfrm>
            <a:off x="1342623" y="5172733"/>
            <a:ext cx="11560839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指派一個人專責管理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成立一個小型委員會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希望網站會自己更新</a:t>
            </a:r>
            <a:endParaRPr/>
          </a:p>
        </p:txBody>
      </p:sp>
      <p:sp>
        <p:nvSpPr>
          <p:cNvPr id="283" name="Google Shape;283;p10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7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如何確保您的網站有適當管理？</a:t>
            </a:r>
            <a:endParaRPr/>
          </a:p>
        </p:txBody>
      </p:sp>
      <p:sp>
        <p:nvSpPr>
          <p:cNvPr id="284" name="Google Shape;284;p10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11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294" name="Google Shape;294;p11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295" name="Google Shape;295;p11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6" name="Google Shape;296;p11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297" name="Google Shape;297;p11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1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1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1"/>
          <p:cNvSpPr/>
          <p:nvPr/>
        </p:nvSpPr>
        <p:spPr>
          <a:xfrm>
            <a:off x="249872" y="404544"/>
            <a:ext cx="2542109" cy="2262477"/>
          </a:xfrm>
          <a:custGeom>
            <a:rect b="b" l="l" r="r" t="t"/>
            <a:pathLst>
              <a:path extrusionOk="0" h="2262477" w="2542109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1"/>
          <p:cNvSpPr txBox="1"/>
          <p:nvPr/>
        </p:nvSpPr>
        <p:spPr>
          <a:xfrm>
            <a:off x="1342623" y="5717925"/>
            <a:ext cx="14274616" cy="2044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B. 成立一個小型委員會以分攤責任</a:t>
            </a:r>
            <a:endParaRPr/>
          </a:p>
        </p:txBody>
      </p:sp>
      <p:sp>
        <p:nvSpPr>
          <p:cNvPr id="302" name="Google Shape;302;p11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7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如何確保您的網站有適當管理？</a:t>
            </a:r>
            <a:endParaRPr/>
          </a:p>
        </p:txBody>
      </p:sp>
      <p:sp>
        <p:nvSpPr>
          <p:cNvPr id="303" name="Google Shape;303;p11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304" name="Google Shape;304;p11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12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314" name="Google Shape;314;p12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315" name="Google Shape;315;p12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6" name="Google Shape;316;p12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317" name="Google Shape;317;p12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2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2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12"/>
          <p:cNvSpPr/>
          <p:nvPr/>
        </p:nvSpPr>
        <p:spPr>
          <a:xfrm>
            <a:off x="173672" y="301413"/>
            <a:ext cx="2754519" cy="2468738"/>
          </a:xfrm>
          <a:custGeom>
            <a:rect b="b" l="l" r="r" t="t"/>
            <a:pathLst>
              <a:path extrusionOk="0" h="2468738" w="2754519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12"/>
          <p:cNvSpPr txBox="1"/>
          <p:nvPr/>
        </p:nvSpPr>
        <p:spPr>
          <a:xfrm>
            <a:off x="1342623" y="5172733"/>
            <a:ext cx="15279624" cy="2086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A. 確保所有圖像都有替代文字 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B. 增加裝飾文字，讓網站在視覺上更有吸引力</a:t>
            </a:r>
            <a:endParaRPr/>
          </a:p>
          <a:p>
            <a:pPr indent="0" lvl="0" marL="0" marR="0" rtl="0" algn="l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743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C. 僅在網站上使用黑白兩色，力求簡潔</a:t>
            </a:r>
            <a:endParaRPr/>
          </a:p>
        </p:txBody>
      </p:sp>
      <p:sp>
        <p:nvSpPr>
          <p:cNvPr id="322" name="Google Shape;322;p12"/>
          <p:cNvSpPr txBox="1"/>
          <p:nvPr/>
        </p:nvSpPr>
        <p:spPr>
          <a:xfrm>
            <a:off x="1342623" y="1378197"/>
            <a:ext cx="16462418" cy="200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7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說出一種使網站更易於存取，且符合 ADA 要求的方法？</a:t>
            </a:r>
            <a:endParaRPr/>
          </a:p>
        </p:txBody>
      </p:sp>
      <p:sp>
        <p:nvSpPr>
          <p:cNvPr id="323" name="Google Shape;323;p12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13"/>
          <p:cNvGrpSpPr/>
          <p:nvPr/>
        </p:nvGrpSpPr>
        <p:grpSpPr>
          <a:xfrm>
            <a:off x="0" y="8404906"/>
            <a:ext cx="18288000" cy="1971954"/>
            <a:chOff x="0" y="-47625"/>
            <a:chExt cx="4816593" cy="519362"/>
          </a:xfrm>
        </p:grpSpPr>
        <p:sp>
          <p:nvSpPr>
            <p:cNvPr id="333" name="Google Shape;333;p13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334" name="Google Shape;334;p13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5" name="Google Shape;335;p13"/>
          <p:cNvGrpSpPr/>
          <p:nvPr/>
        </p:nvGrpSpPr>
        <p:grpSpPr>
          <a:xfrm>
            <a:off x="-2395657" y="-1144700"/>
            <a:ext cx="21239059" cy="5104950"/>
            <a:chOff x="0" y="-47625"/>
            <a:chExt cx="5593826" cy="1344514"/>
          </a:xfrm>
        </p:grpSpPr>
        <p:sp>
          <p:nvSpPr>
            <p:cNvPr id="336" name="Google Shape;336;p13"/>
            <p:cNvSpPr/>
            <p:nvPr/>
          </p:nvSpPr>
          <p:spPr>
            <a:xfrm>
              <a:off x="0" y="0"/>
              <a:ext cx="5593826" cy="1296889"/>
            </a:xfrm>
            <a:custGeom>
              <a:rect b="b" l="l" r="r" t="t"/>
              <a:pathLst>
                <a:path extrusionOk="0" h="1296889" w="5593826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3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3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3"/>
          <p:cNvSpPr/>
          <p:nvPr/>
        </p:nvSpPr>
        <p:spPr>
          <a:xfrm>
            <a:off x="177428" y="299866"/>
            <a:ext cx="2754519" cy="2468738"/>
          </a:xfrm>
          <a:custGeom>
            <a:rect b="b" l="l" r="r" t="t"/>
            <a:pathLst>
              <a:path extrusionOk="0" h="2468738" w="2754519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3"/>
          <p:cNvSpPr txBox="1"/>
          <p:nvPr/>
        </p:nvSpPr>
        <p:spPr>
          <a:xfrm>
            <a:off x="1342623" y="5717925"/>
            <a:ext cx="14274616" cy="10347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168594"/>
                </a:solidFill>
                <a:latin typeface="Arial"/>
                <a:ea typeface="Arial"/>
                <a:cs typeface="Arial"/>
                <a:sym typeface="Arial"/>
              </a:rPr>
              <a:t>A. 確保所有圖像都有替代文字 </a:t>
            </a:r>
            <a:endParaRPr/>
          </a:p>
        </p:txBody>
      </p:sp>
      <p:sp>
        <p:nvSpPr>
          <p:cNvPr id="341" name="Google Shape;341;p13"/>
          <p:cNvSpPr txBox="1"/>
          <p:nvPr/>
        </p:nvSpPr>
        <p:spPr>
          <a:xfrm>
            <a:off x="1342623" y="1378197"/>
            <a:ext cx="16583157" cy="200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7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說出一種使網站更易於存取，且符合 ADA 要求的方法？</a:t>
            </a:r>
            <a:endParaRPr/>
          </a:p>
        </p:txBody>
      </p:sp>
      <p:sp>
        <p:nvSpPr>
          <p:cNvPr id="342" name="Google Shape;342;p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343" name="Google Shape;343;p13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2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答案：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72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4"/>
          <p:cNvSpPr/>
          <p:nvPr/>
        </p:nvSpPr>
        <p:spPr>
          <a:xfrm>
            <a:off x="5993378" y="30447"/>
            <a:ext cx="12542272" cy="8371967"/>
          </a:xfrm>
          <a:custGeom>
            <a:rect b="b" l="l" r="r" t="t"/>
            <a:pathLst>
              <a:path extrusionOk="0" h="8371967" w="12542272">
                <a:moveTo>
                  <a:pt x="0" y="0"/>
                </a:moveTo>
                <a:lnTo>
                  <a:pt x="12542272" y="0"/>
                </a:lnTo>
                <a:lnTo>
                  <a:pt x="12542272" y="8371967"/>
                </a:lnTo>
                <a:lnTo>
                  <a:pt x="0" y="8371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3" name="Google Shape;353;p14"/>
          <p:cNvGrpSpPr/>
          <p:nvPr/>
        </p:nvGrpSpPr>
        <p:grpSpPr>
          <a:xfrm>
            <a:off x="-734110" y="3657059"/>
            <a:ext cx="8835050" cy="7211764"/>
            <a:chOff x="0" y="-47625"/>
            <a:chExt cx="2326927" cy="1899395"/>
          </a:xfrm>
        </p:grpSpPr>
        <p:sp>
          <p:nvSpPr>
            <p:cNvPr id="354" name="Google Shape;354;p14"/>
            <p:cNvSpPr/>
            <p:nvPr/>
          </p:nvSpPr>
          <p:spPr>
            <a:xfrm>
              <a:off x="0" y="0"/>
              <a:ext cx="2326927" cy="1851770"/>
            </a:xfrm>
            <a:custGeom>
              <a:rect b="b" l="l" r="r" t="t"/>
              <a:pathLst>
                <a:path extrusionOk="0" h="1851770" w="2326927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4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14"/>
          <p:cNvSpPr txBox="1"/>
          <p:nvPr/>
        </p:nvSpPr>
        <p:spPr>
          <a:xfrm>
            <a:off x="9898228" y="9031779"/>
            <a:ext cx="7090319" cy="534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74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您建議哪種工具呢？</a:t>
            </a:r>
            <a:endParaRPr/>
          </a:p>
        </p:txBody>
      </p:sp>
      <p:sp>
        <p:nvSpPr>
          <p:cNvPr id="357" name="Google Shape;357;p14"/>
          <p:cNvSpPr/>
          <p:nvPr/>
        </p:nvSpPr>
        <p:spPr>
          <a:xfrm>
            <a:off x="495622" y="5401969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8" name="Google Shape;358;p14"/>
          <p:cNvSpPr txBox="1"/>
          <p:nvPr/>
        </p:nvSpPr>
        <p:spPr>
          <a:xfrm>
            <a:off x="857915" y="5206762"/>
            <a:ext cx="6465621" cy="2735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WordPress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Squarespace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Wix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Weebly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Google Sites</a:t>
            </a:r>
            <a:endParaRPr/>
          </a:p>
        </p:txBody>
      </p:sp>
      <p:sp>
        <p:nvSpPr>
          <p:cNvPr id="359" name="Google Shape;359;p14"/>
          <p:cNvSpPr/>
          <p:nvPr/>
        </p:nvSpPr>
        <p:spPr>
          <a:xfrm>
            <a:off x="495622" y="5953502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14"/>
          <p:cNvSpPr/>
          <p:nvPr/>
        </p:nvSpPr>
        <p:spPr>
          <a:xfrm>
            <a:off x="4278034" y="5401969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14"/>
          <p:cNvSpPr/>
          <p:nvPr/>
        </p:nvSpPr>
        <p:spPr>
          <a:xfrm>
            <a:off x="8700518" y="8885285"/>
            <a:ext cx="886964" cy="927544"/>
          </a:xfrm>
          <a:custGeom>
            <a:rect b="b" l="l" r="r" t="t"/>
            <a:pathLst>
              <a:path extrusionOk="0" h="927544" w="886964">
                <a:moveTo>
                  <a:pt x="0" y="0"/>
                </a:moveTo>
                <a:lnTo>
                  <a:pt x="886964" y="0"/>
                </a:lnTo>
                <a:lnTo>
                  <a:pt x="886964" y="927544"/>
                </a:lnTo>
                <a:lnTo>
                  <a:pt x="0" y="927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14"/>
          <p:cNvSpPr txBox="1"/>
          <p:nvPr/>
        </p:nvSpPr>
        <p:spPr>
          <a:xfrm>
            <a:off x="495622" y="4135722"/>
            <a:ext cx="5892627" cy="1007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561" u="none" cap="none" strike="noStrik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工具</a:t>
            </a:r>
            <a:endParaRPr/>
          </a:p>
        </p:txBody>
      </p:sp>
      <p:sp>
        <p:nvSpPr>
          <p:cNvPr id="363" name="Google Shape;363;p14"/>
          <p:cNvSpPr txBox="1"/>
          <p:nvPr/>
        </p:nvSpPr>
        <p:spPr>
          <a:xfrm>
            <a:off x="495622" y="9708054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2024 年 SIA 專區會議</a:t>
            </a:r>
            <a:endParaRPr/>
          </a:p>
        </p:txBody>
      </p:sp>
      <p:sp>
        <p:nvSpPr>
          <p:cNvPr id="364" name="Google Shape;364;p14"/>
          <p:cNvSpPr txBox="1"/>
          <p:nvPr/>
        </p:nvSpPr>
        <p:spPr>
          <a:xfrm>
            <a:off x="495622" y="8389794"/>
            <a:ext cx="6678346" cy="727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100" u="none" cap="none" strike="noStrike">
                <a:solidFill>
                  <a:srgbClr val="293374"/>
                </a:solidFill>
                <a:latin typeface="Arial"/>
                <a:ea typeface="Arial"/>
                <a:cs typeface="Arial"/>
                <a:sym typeface="Arial"/>
              </a:rPr>
              <a:t>它有多種用途，使簡報成為說服與教學的有力工具。 </a:t>
            </a:r>
            <a:endParaRPr/>
          </a:p>
        </p:txBody>
      </p:sp>
      <p:sp>
        <p:nvSpPr>
          <p:cNvPr id="365" name="Google Shape;365;p14"/>
          <p:cNvSpPr txBox="1"/>
          <p:nvPr/>
        </p:nvSpPr>
        <p:spPr>
          <a:xfrm>
            <a:off x="4640327" y="5206762"/>
            <a:ext cx="6465600" cy="27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D3671"/>
                </a:solidFill>
                <a:latin typeface="Arial"/>
                <a:ea typeface="Arial"/>
                <a:cs typeface="Arial"/>
                <a:sym typeface="Arial"/>
              </a:rPr>
              <a:t>Canva</a:t>
            </a:r>
            <a:endParaRPr/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D3671"/>
                </a:solidFill>
                <a:latin typeface="Arial"/>
                <a:ea typeface="Arial"/>
                <a:cs typeface="Arial"/>
                <a:sym typeface="Arial"/>
              </a:rPr>
              <a:t>Google Analytics</a:t>
            </a:r>
            <a:endParaRPr/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D3671"/>
                </a:solidFill>
                <a:latin typeface="Arial"/>
                <a:ea typeface="Arial"/>
                <a:cs typeface="Arial"/>
                <a:sym typeface="Arial"/>
              </a:rPr>
              <a:t>Mailchimp </a:t>
            </a:r>
            <a:endParaRPr/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2D3671"/>
                </a:solidFill>
                <a:latin typeface="Arial"/>
                <a:ea typeface="Arial"/>
                <a:cs typeface="Arial"/>
                <a:sym typeface="Arial"/>
              </a:rPr>
              <a:t>Constant Contact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43" u="none" cap="none" strike="noStrike">
              <a:solidFill>
                <a:srgbClr val="2D36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15"/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375" name="Google Shape;375;p15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</p:sp>
        <p:sp>
          <p:nvSpPr>
            <p:cNvPr id="376" name="Google Shape;376;p15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7" name="Google Shape;377;p15"/>
          <p:cNvGrpSpPr/>
          <p:nvPr/>
        </p:nvGrpSpPr>
        <p:grpSpPr>
          <a:xfrm>
            <a:off x="-2443952" y="-1144700"/>
            <a:ext cx="14853884" cy="9640571"/>
            <a:chOff x="0" y="-47625"/>
            <a:chExt cx="3912134" cy="2539081"/>
          </a:xfrm>
        </p:grpSpPr>
        <p:sp>
          <p:nvSpPr>
            <p:cNvPr id="378" name="Google Shape;378;p15"/>
            <p:cNvSpPr/>
            <p:nvPr/>
          </p:nvSpPr>
          <p:spPr>
            <a:xfrm>
              <a:off x="0" y="0"/>
              <a:ext cx="3912134" cy="2491456"/>
            </a:xfrm>
            <a:custGeom>
              <a:rect b="b" l="l" r="r" t="t"/>
              <a:pathLst>
                <a:path extrusionOk="0" h="2491456" w="3912134">
                  <a:moveTo>
                    <a:pt x="26060" y="0"/>
                  </a:moveTo>
                  <a:lnTo>
                    <a:pt x="3886074" y="0"/>
                  </a:lnTo>
                  <a:cubicBezTo>
                    <a:pt x="3892985" y="0"/>
                    <a:pt x="3899614" y="2746"/>
                    <a:pt x="3904501" y="7633"/>
                  </a:cubicBezTo>
                  <a:cubicBezTo>
                    <a:pt x="3909389" y="12520"/>
                    <a:pt x="3912134" y="19149"/>
                    <a:pt x="3912134" y="26060"/>
                  </a:cubicBezTo>
                  <a:lnTo>
                    <a:pt x="3912134" y="2465395"/>
                  </a:lnTo>
                  <a:cubicBezTo>
                    <a:pt x="3912134" y="2472307"/>
                    <a:pt x="3909389" y="2478936"/>
                    <a:pt x="3904501" y="2483823"/>
                  </a:cubicBezTo>
                  <a:cubicBezTo>
                    <a:pt x="3899614" y="2488710"/>
                    <a:pt x="3892985" y="2491456"/>
                    <a:pt x="3886074" y="2491456"/>
                  </a:cubicBezTo>
                  <a:lnTo>
                    <a:pt x="26060" y="2491456"/>
                  </a:lnTo>
                  <a:cubicBezTo>
                    <a:pt x="19149" y="2491456"/>
                    <a:pt x="12520" y="2488710"/>
                    <a:pt x="7633" y="2483823"/>
                  </a:cubicBezTo>
                  <a:cubicBezTo>
                    <a:pt x="2746" y="2478936"/>
                    <a:pt x="0" y="2472307"/>
                    <a:pt x="0" y="2465395"/>
                  </a:cubicBezTo>
                  <a:lnTo>
                    <a:pt x="0" y="26060"/>
                  </a:lnTo>
                  <a:cubicBezTo>
                    <a:pt x="0" y="19149"/>
                    <a:pt x="2746" y="12520"/>
                    <a:pt x="7633" y="7633"/>
                  </a:cubicBezTo>
                  <a:cubicBezTo>
                    <a:pt x="12520" y="2746"/>
                    <a:pt x="19149" y="0"/>
                    <a:pt x="26060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5"/>
            <p:cNvSpPr txBox="1"/>
            <p:nvPr/>
          </p:nvSpPr>
          <p:spPr>
            <a:xfrm>
              <a:off x="0" y="-47625"/>
              <a:ext cx="3912134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0" name="Google Shape;380;p15"/>
          <p:cNvSpPr/>
          <p:nvPr/>
        </p:nvSpPr>
        <p:spPr>
          <a:xfrm>
            <a:off x="1280881" y="3924819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15"/>
          <p:cNvSpPr txBox="1"/>
          <p:nvPr/>
        </p:nvSpPr>
        <p:spPr>
          <a:xfrm>
            <a:off x="1643174" y="3745757"/>
            <a:ext cx="10503165" cy="3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在建立網站之前定義目標與受眾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保持簡潔且專業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定期更新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優先考量安全性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建立一個小型團隊來管理網站</a:t>
            </a:r>
            <a:endParaRPr/>
          </a:p>
          <a:p>
            <a:pPr indent="0" lvl="0" marL="0" marR="0" rtl="0" algn="l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43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讓所有人都可以使用網站</a:t>
            </a:r>
            <a:endParaRPr/>
          </a:p>
        </p:txBody>
      </p:sp>
      <p:sp>
        <p:nvSpPr>
          <p:cNvPr id="382" name="Google Shape;382;p15"/>
          <p:cNvSpPr/>
          <p:nvPr/>
        </p:nvSpPr>
        <p:spPr>
          <a:xfrm>
            <a:off x="1280881" y="5067300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83" name="Google Shape;383;p15"/>
          <p:cNvGrpSpPr/>
          <p:nvPr/>
        </p:nvGrpSpPr>
        <p:grpSpPr>
          <a:xfrm>
            <a:off x="10076299" y="4866731"/>
            <a:ext cx="7859046" cy="5069085"/>
            <a:chOff x="0" y="0"/>
            <a:chExt cx="10478728" cy="6758780"/>
          </a:xfrm>
        </p:grpSpPr>
        <p:sp>
          <p:nvSpPr>
            <p:cNvPr id="384" name="Google Shape;384;p15"/>
            <p:cNvSpPr/>
            <p:nvPr/>
          </p:nvSpPr>
          <p:spPr>
            <a:xfrm>
              <a:off x="0" y="0"/>
              <a:ext cx="10478728" cy="6758780"/>
            </a:xfrm>
            <a:custGeom>
              <a:rect b="b" l="l" r="r" t="t"/>
              <a:pathLst>
                <a:path extrusionOk="0" h="6758780" w="10478728">
                  <a:moveTo>
                    <a:pt x="0" y="0"/>
                  </a:moveTo>
                  <a:lnTo>
                    <a:pt x="10478728" y="0"/>
                  </a:lnTo>
                  <a:lnTo>
                    <a:pt x="10478728" y="6758780"/>
                  </a:lnTo>
                  <a:lnTo>
                    <a:pt x="0" y="67587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85" name="Google Shape;385;p15"/>
            <p:cNvSpPr/>
            <p:nvPr/>
          </p:nvSpPr>
          <p:spPr>
            <a:xfrm>
              <a:off x="1159182" y="2091923"/>
              <a:ext cx="7993214" cy="3261520"/>
            </a:xfrm>
            <a:custGeom>
              <a:rect b="b" l="l" r="r" t="t"/>
              <a:pathLst>
                <a:path extrusionOk="0" h="3261520" w="7993214">
                  <a:moveTo>
                    <a:pt x="0" y="0"/>
                  </a:moveTo>
                  <a:lnTo>
                    <a:pt x="7993214" y="0"/>
                  </a:lnTo>
                  <a:lnTo>
                    <a:pt x="7993214" y="3261520"/>
                  </a:lnTo>
                  <a:lnTo>
                    <a:pt x="0" y="3261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52568" l="-16587" r="-15996" t="-30203"/>
              </a:stretch>
            </a:blipFill>
            <a:ln>
              <a:noFill/>
            </a:ln>
          </p:spPr>
        </p:sp>
        <p:sp>
          <p:nvSpPr>
            <p:cNvPr id="386" name="Google Shape;386;p15"/>
            <p:cNvSpPr/>
            <p:nvPr/>
          </p:nvSpPr>
          <p:spPr>
            <a:xfrm>
              <a:off x="1950488" y="425280"/>
              <a:ext cx="6410602" cy="1768442"/>
            </a:xfrm>
            <a:custGeom>
              <a:rect b="b" l="l" r="r" t="t"/>
              <a:pathLst>
                <a:path extrusionOk="0" h="1768442" w="6410602">
                  <a:moveTo>
                    <a:pt x="0" y="0"/>
                  </a:moveTo>
                  <a:lnTo>
                    <a:pt x="6410602" y="0"/>
                  </a:lnTo>
                  <a:lnTo>
                    <a:pt x="6410602" y="1768442"/>
                  </a:lnTo>
                  <a:lnTo>
                    <a:pt x="0" y="17684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54809" l="-38111" r="-41193" t="-110781"/>
              </a:stretch>
            </a:blipFill>
            <a:ln>
              <a:noFill/>
            </a:ln>
          </p:spPr>
        </p:sp>
      </p:grpSp>
      <p:sp>
        <p:nvSpPr>
          <p:cNvPr id="387" name="Google Shape;387;p15"/>
          <p:cNvSpPr txBox="1"/>
          <p:nvPr/>
        </p:nvSpPr>
        <p:spPr>
          <a:xfrm>
            <a:off x="1028700" y="1176527"/>
            <a:ext cx="6899312" cy="961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500" u="none" cap="none" strike="noStrik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回顧與學習要點</a:t>
            </a:r>
            <a:endParaRPr/>
          </a:p>
        </p:txBody>
      </p:sp>
      <p:sp>
        <p:nvSpPr>
          <p:cNvPr id="388" name="Google Shape;388;p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 cap="none" strike="noStrik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2024 年 SIA 專區會議</a:t>
            </a:r>
            <a:endParaRPr/>
          </a:p>
        </p:txBody>
      </p:sp>
      <p:grpSp>
        <p:nvGrpSpPr>
          <p:cNvPr id="389" name="Google Shape;389;p15"/>
          <p:cNvGrpSpPr/>
          <p:nvPr/>
        </p:nvGrpSpPr>
        <p:grpSpPr>
          <a:xfrm>
            <a:off x="11499472" y="781617"/>
            <a:ext cx="7638986" cy="3097490"/>
            <a:chOff x="0" y="-28575"/>
            <a:chExt cx="2011914" cy="815800"/>
          </a:xfrm>
        </p:grpSpPr>
        <p:sp>
          <p:nvSpPr>
            <p:cNvPr id="390" name="Google Shape;390;p15"/>
            <p:cNvSpPr/>
            <p:nvPr/>
          </p:nvSpPr>
          <p:spPr>
            <a:xfrm>
              <a:off x="0" y="0"/>
              <a:ext cx="2011914" cy="787225"/>
            </a:xfrm>
            <a:custGeom>
              <a:rect b="b" l="l" r="r" t="t"/>
              <a:pathLst>
                <a:path extrusionOk="0" h="787225" w="2011914">
                  <a:moveTo>
                    <a:pt x="50674" y="0"/>
                  </a:moveTo>
                  <a:lnTo>
                    <a:pt x="1961240" y="0"/>
                  </a:lnTo>
                  <a:cubicBezTo>
                    <a:pt x="1989227" y="0"/>
                    <a:pt x="2011914" y="22687"/>
                    <a:pt x="2011914" y="50674"/>
                  </a:cubicBezTo>
                  <a:lnTo>
                    <a:pt x="2011914" y="736551"/>
                  </a:lnTo>
                  <a:cubicBezTo>
                    <a:pt x="2011914" y="749991"/>
                    <a:pt x="2006575" y="762880"/>
                    <a:pt x="1997072" y="772383"/>
                  </a:cubicBezTo>
                  <a:cubicBezTo>
                    <a:pt x="1987569" y="781886"/>
                    <a:pt x="1974680" y="787225"/>
                    <a:pt x="1961240" y="787225"/>
                  </a:cubicBezTo>
                  <a:lnTo>
                    <a:pt x="50674" y="787225"/>
                  </a:lnTo>
                  <a:cubicBezTo>
                    <a:pt x="37234" y="787225"/>
                    <a:pt x="24345" y="781886"/>
                    <a:pt x="14842" y="772383"/>
                  </a:cubicBezTo>
                  <a:cubicBezTo>
                    <a:pt x="5339" y="762880"/>
                    <a:pt x="0" y="749991"/>
                    <a:pt x="0" y="736551"/>
                  </a:cubicBezTo>
                  <a:lnTo>
                    <a:pt x="0" y="50674"/>
                  </a:lnTo>
                  <a:cubicBezTo>
                    <a:pt x="0" y="37234"/>
                    <a:pt x="5339" y="24345"/>
                    <a:pt x="14842" y="14842"/>
                  </a:cubicBezTo>
                  <a:cubicBezTo>
                    <a:pt x="24345" y="5339"/>
                    <a:pt x="37234" y="0"/>
                    <a:pt x="50674" y="0"/>
                  </a:cubicBezTo>
                  <a:close/>
                </a:path>
              </a:pathLst>
            </a:custGeom>
            <a:solidFill>
              <a:srgbClr val="168594"/>
            </a:solidFill>
            <a:ln cap="rnd" cmpd="sng" w="95250">
              <a:solidFill>
                <a:srgbClr val="1685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0" y="-28575"/>
              <a:ext cx="2011914" cy="8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15"/>
          <p:cNvSpPr txBox="1"/>
          <p:nvPr/>
        </p:nvSpPr>
        <p:spPr>
          <a:xfrm>
            <a:off x="12409931" y="1647540"/>
            <a:ext cx="51312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97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檢視 SIA 網站上「表彰與品牌建立」章節中的「SIA</a:t>
            </a:r>
            <a:r>
              <a:rPr b="0" i="0" lang="zh-TW" sz="297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zh-TW" sz="297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網站指引」！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Michael Kang</dc:creator>
</cp:coreProperties>
</file>