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1"/>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Effra 1" charset="1" panose="020B0803020203020204"/>
      <p:regular r:id="rId24"/>
    </p:embeddedFont>
    <p:embeddedFont>
      <p:font typeface="Effra 2" charset="1" panose="020B0603020203090204"/>
      <p:regular r:id="rId25"/>
    </p:embeddedFont>
    <p:embeddedFont>
      <p:font typeface="Effra 3" charset="1" panose="020B0603020203020204"/>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notesMasters/notesMaster1.xml" Type="http://schemas.openxmlformats.org/officeDocument/2006/relationships/notesMaster"/><Relationship Id="rId22" Target="theme/theme2.xml" Type="http://schemas.openxmlformats.org/officeDocument/2006/relationships/theme"/><Relationship Id="rId23" Target="notesSlides/notesSlide1.xml" Type="http://schemas.openxmlformats.org/officeDocument/2006/relationships/notesSlide"/><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notesSlides/notesSlide2.xml" Type="http://schemas.openxmlformats.org/officeDocument/2006/relationships/notesSlide"/><Relationship Id="rId28" Target="notesSlides/notesSlide3.xml" Type="http://schemas.openxmlformats.org/officeDocument/2006/relationships/notesSlide"/><Relationship Id="rId29" Target="notesSlides/notesSlide4.xml" Type="http://schemas.openxmlformats.org/officeDocument/2006/relationships/notesSlide"/><Relationship Id="rId3" Target="viewProps.xml" Type="http://schemas.openxmlformats.org/officeDocument/2006/relationships/viewProps"/><Relationship Id="rId30" Target="notesSlides/notesSlide5.xml" Type="http://schemas.openxmlformats.org/officeDocument/2006/relationships/notesSlide"/><Relationship Id="rId31" Target="notesSlides/notesSlide6.xml" Type="http://schemas.openxmlformats.org/officeDocument/2006/relationships/notesSlide"/><Relationship Id="rId32" Target="notesSlides/notesSlide7.xml" Type="http://schemas.openxmlformats.org/officeDocument/2006/relationships/notesSlide"/><Relationship Id="rId33" Target="notesSlides/notesSlide8.xml" Type="http://schemas.openxmlformats.org/officeDocument/2006/relationships/notesSlide"/><Relationship Id="rId34" Target="notesSlides/notesSlide9.xml" Type="http://schemas.openxmlformats.org/officeDocument/2006/relationships/notesSlide"/><Relationship Id="rId35" Target="notesSlides/notesSlide10.xml" Type="http://schemas.openxmlformats.org/officeDocument/2006/relationships/notesSlide"/><Relationship Id="rId36" Target="notesSlides/notesSlide11.xml" Type="http://schemas.openxmlformats.org/officeDocument/2006/relationships/notesSlide"/><Relationship Id="rId37" Target="notesSlides/notesSlide12.xml" Type="http://schemas.openxmlformats.org/officeDocument/2006/relationships/notesSlide"/><Relationship Id="rId38" Target="notesSlides/notesSlide13.xml" Type="http://schemas.openxmlformats.org/officeDocument/2006/relationships/notesSlide"/><Relationship Id="rId39" Target="notesSlides/notesSlide14.xml" Type="http://schemas.openxmlformats.org/officeDocument/2006/relationships/notesSlide"/><Relationship Id="rId4" Target="theme/theme1.xml" Type="http://schemas.openxmlformats.org/officeDocument/2006/relationships/theme"/><Relationship Id="rId40" Target="notesSlides/notesSlide15.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Welcome, everyone! Today, we’re diving into one of the most impactful tools your club can have: a website that’s professional, user-friendly and aligned with our mission.</a:t>
            </a:r>
          </a:p>
          <a:p>
            <a:r>
              <a:rPr lang="en-US"/>
              <a:t/>
            </a:r>
          </a:p>
          <a:p>
            <a:r>
              <a:rPr lang="en-US"/>
              <a:t>We know building a website from scratch can feel overwhelming, but if you approach it with a clear plan, it does not have to be overwhelming at all. To keep things interesting, we’ll kick off with a fun quiz to test your knowledge and introduce key concepts. No pressure—this is all about learning together!</a:t>
            </a:r>
          </a:p>
          <a:p>
            <a:r>
              <a:rPr lang="en-US"/>
              <a:t/>
            </a:r>
          </a:p>
          <a:p>
            <a:r>
              <a:rPr lang="en-US"/>
              <a:t>After each question, we’ll take a moment to explore the answer and share practical tips. By the end of the session, you’ll walk away with clear ideas to start or improve your club’s website. Let’s begin!</a:t>
            </a:r>
          </a:p>
          <a:p>
            <a:r>
              <a:rPr lang="en-US"/>
              <a:t/>
            </a:r>
          </a:p>
          <a:p>
            <a:r>
              <a:rPr lang="en-US"/>
              <a:t>NOTE: UP TO PRESENTER TO DECIDE HOW THEY’D LIKE TO DO THIS. Participants can raise their hands or call out answers if appropriate.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Question 1: What is the first step to building a club website?</a:t>
            </a:r>
          </a:p>
          <a:p>
            <a:r>
              <a:rPr lang="en-US"/>
              <a:t/>
            </a:r>
          </a:p>
          <a:p>
            <a:r>
              <a:rPr lang="en-US"/>
              <a:t>A. Buying a domain name</a:t>
            </a:r>
          </a:p>
          <a:p>
            <a:r>
              <a:rPr lang="en-US"/>
              <a:t>B. Defining your goals and audience</a:t>
            </a:r>
          </a:p>
          <a:p>
            <a:r>
              <a:rPr lang="en-US"/>
              <a:t>C. Designing the homepage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Correct Answer: B. Defining your goals and audience</a:t>
            </a:r>
          </a:p>
          <a:p>
            <a:r>
              <a:rPr lang="en-US"/>
              <a:t/>
            </a:r>
          </a:p>
          <a:p>
            <a:r>
              <a:rPr lang="en-US"/>
              <a:t>Planning and setting goals are essential for creating a website that aligns with your club’s mission. Think about what you want visitors to do on your site—join, donate or learn about your work. Having that clarity helps shape the website’s content and design and makes the rest of the process easier.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Question 2: What is an important quality of a user-friendly website?</a:t>
            </a:r>
          </a:p>
          <a:p>
            <a:r>
              <a:rPr lang="en-US"/>
              <a:t/>
            </a:r>
          </a:p>
          <a:p>
            <a:r>
              <a:rPr lang="en-US"/>
              <a:t>A. Flashy animations</a:t>
            </a:r>
          </a:p>
          <a:p>
            <a:r>
              <a:rPr lang="en-US"/>
              <a:t>B. Simplicity and professionalism</a:t>
            </a:r>
          </a:p>
          <a:p>
            <a:r>
              <a:rPr lang="en-US"/>
              <a:t>C. Lots of pages and features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Correct Answer: B. Simplicity and professionalism</a:t>
            </a:r>
          </a:p>
          <a:p>
            <a:r>
              <a:rPr lang="en-US"/>
              <a:t/>
            </a:r>
          </a:p>
          <a:p>
            <a:r>
              <a:rPr lang="en-US"/>
              <a:t>The simpler your website, the more effective it is in communicating your message. A clean, uncluttered design helps visitors navigate easily and find what they need.</a:t>
            </a:r>
          </a:p>
          <a:p>
            <a:r>
              <a:rPr lang="en-US"/>
              <a:t/>
            </a:r>
          </a:p>
          <a:p>
            <a:r>
              <a:rPr lang="en-US"/>
              <a:t>Also, having consistent branding that reflects the club and SIA's identity helps elevate the professionalism of your site as well.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Question 3: How often should you update your website?</a:t>
            </a:r>
          </a:p>
          <a:p>
            <a:r>
              <a:rPr lang="en-US"/>
              <a:t/>
            </a:r>
          </a:p>
          <a:p>
            <a:r>
              <a:rPr lang="en-US"/>
              <a:t>A. Monthly</a:t>
            </a:r>
          </a:p>
          <a:p>
            <a:r>
              <a:rPr lang="en-US"/>
              <a:t>B. Once a year</a:t>
            </a:r>
          </a:p>
          <a:p>
            <a:r>
              <a:rPr lang="en-US"/>
              <a:t>C. Only when there’s a major event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Correct Answer: A. Monthly </a:t>
            </a:r>
          </a:p>
          <a:p>
            <a:r>
              <a:rPr lang="en-US"/>
              <a:t/>
            </a:r>
          </a:p>
          <a:p>
            <a:r>
              <a:rPr lang="en-US"/>
              <a:t>Websites should be updated at least once a month to keep information fresh and relevant. Set a routine to review pages, fix broken links, and update forms.</a:t>
            </a:r>
          </a:p>
          <a:p>
            <a:r>
              <a:rPr lang="en-US"/>
              <a:t/>
            </a:r>
          </a:p>
          <a:p>
            <a:r>
              <a:rPr lang="en-US"/>
              <a:t>An outdated website can give the impression that your club isn’t active, which is something we all want to avoid.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Question 4: What is a critical security measure for a club website?</a:t>
            </a:r>
          </a:p>
          <a:p>
            <a:r>
              <a:rPr lang="en-US"/>
              <a:t/>
            </a:r>
          </a:p>
          <a:p>
            <a:r>
              <a:rPr lang="en-US"/>
              <a:t>A. Posting member passwords</a:t>
            </a:r>
          </a:p>
          <a:p>
            <a:r>
              <a:rPr lang="en-US"/>
              <a:t>B. Sharing your login credentials for easy access</a:t>
            </a:r>
          </a:p>
          <a:p>
            <a:r>
              <a:rPr lang="en-US"/>
              <a:t>C. Using a secure hosting platform and updating software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Correct Answer: C. Using a secure hosting platform and updating software</a:t>
            </a:r>
          </a:p>
          <a:p>
            <a:r>
              <a:rPr lang="en-US"/>
              <a:t/>
            </a:r>
          </a:p>
          <a:p>
            <a:r>
              <a:rPr lang="en-US"/>
              <a:t>Security is essential for protecting your website, visitor data and club information. Using a secure hosting provider ensures your site has built-in security features, such as firewalls and encryption.</a:t>
            </a:r>
          </a:p>
          <a:p>
            <a:r>
              <a:rPr lang="en-US"/>
              <a:t/>
            </a:r>
          </a:p>
          <a:p>
            <a:r>
              <a:rPr lang="en-US"/>
              <a:t>You'll also want to update your software regularly to help keep hackers out,</a:t>
            </a:r>
          </a:p>
          <a:p>
            <a:r>
              <a:rPr lang="en-US"/>
              <a:t>improve performance and fix bugs so that your site runs smoothly.</a:t>
            </a:r>
          </a:p>
          <a:p>
            <a:r>
              <a:rPr lang="en-US"/>
              <a:t/>
            </a:r>
          </a:p>
          <a:p>
            <a:r>
              <a:rPr lang="en-US"/>
              <a:t>A lot of times you can set up automatic updates and many hosting providers provide automatic security monitoring, which you'll definitely want to take advantage of.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Question 5: What’s the best way to ensure your website remains well-managed?</a:t>
            </a:r>
          </a:p>
          <a:p>
            <a:r>
              <a:rPr lang="en-US"/>
              <a:t/>
            </a:r>
          </a:p>
          <a:p>
            <a:r>
              <a:rPr lang="en-US"/>
              <a:t>A. Assign one person to manage</a:t>
            </a:r>
          </a:p>
          <a:p>
            <a:r>
              <a:rPr lang="en-US"/>
              <a:t>B. Form a small committee to share responsibilities </a:t>
            </a:r>
          </a:p>
          <a:p>
            <a:r>
              <a:rPr lang="en-US"/>
              <a:t>C. Hope it updates itself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Correct Answer: B. Form a small committee to share responsibilities</a:t>
            </a:r>
          </a:p>
          <a:p>
            <a:r>
              <a:rPr lang="en-US"/>
              <a:t/>
            </a:r>
          </a:p>
          <a:p>
            <a:r>
              <a:rPr lang="en-US"/>
              <a:t>Forming a committee ensures diverse input that is more reflective of your club's goals and makes the workload more manageable.</a:t>
            </a:r>
          </a:p>
          <a:p>
            <a:r>
              <a:rPr lang="en-US"/>
              <a:t/>
            </a:r>
          </a:p>
          <a:p>
            <a:r>
              <a:rPr lang="en-US"/>
              <a:t>You can assign roles such as content creator, designer and maintenance lead to ensure ongoing success.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Question 6: Name a way to make your website more accessible and ADA-compliant?</a:t>
            </a:r>
          </a:p>
          <a:p>
            <a:r>
              <a:rPr lang="en-US"/>
              <a:t/>
            </a:r>
          </a:p>
          <a:p>
            <a:r>
              <a:rPr lang="en-US"/>
              <a:t>A. Ensure all images have alt text </a:t>
            </a:r>
          </a:p>
          <a:p>
            <a:r>
              <a:rPr lang="en-US"/>
              <a:t>B. Add decorative fonts to make site more visually appealing</a:t>
            </a:r>
          </a:p>
          <a:p>
            <a:r>
              <a:rPr lang="en-US"/>
              <a:t>C. Limit website colors to black and white for simplicity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Correct Answer: A. Ensure all images have alt text </a:t>
            </a:r>
          </a:p>
          <a:p>
            <a:r>
              <a:rPr lang="en-US"/>
              <a:t/>
            </a:r>
          </a:p>
          <a:p>
            <a:r>
              <a:rPr lang="en-US"/>
              <a:t>An accessible website isn’t just good practice—it broadens your audience and reflects your club’s commitment to inclusivity. Being ADA compliant means designing your website so that everyone, including people with disabilities, can use and interact with it.</a:t>
            </a:r>
          </a:p>
          <a:p>
            <a:r>
              <a:rPr lang="en-US"/>
              <a:t/>
            </a:r>
          </a:p>
          <a:p>
            <a:r>
              <a:rPr lang="en-US"/>
              <a:t>Key practices include adding alt text for images to describe visuals for screen readers; using clear navigation and labels; and making sure videos have captions or transcripts for hearing-impaired users.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that we’ve covered the essentials of creating an effective club website, let’s take a moment to discuss the tools that can help bring your site to life.</a:t>
            </a:r>
          </a:p>
          <a:p>
            <a:r>
              <a:rPr lang="en-US"/>
              <a:t/>
            </a:r>
          </a:p>
          <a:p>
            <a:r>
              <a:rPr lang="en-US"/>
              <a:t>There are many website-building platforms available, and each has its own strengths. Some popular choices include:</a:t>
            </a:r>
          </a:p>
          <a:p>
            <a:r>
              <a:rPr lang="en-US"/>
              <a:t/>
            </a:r>
          </a:p>
          <a:p>
            <a:r>
              <a:rPr lang="en-US"/>
              <a:t>WordPress – is one of the most widely used platforms, offering flexibility and customization. Great for clubs that want control over their site’s design and functionality.</a:t>
            </a:r>
          </a:p>
          <a:p>
            <a:r>
              <a:rPr lang="en-US"/>
              <a:t/>
            </a:r>
          </a:p>
          <a:p>
            <a:r>
              <a:rPr lang="en-US"/>
              <a:t>Squarespace – is known for its sleek templates and ease of use, perfect for clubs that want a professional-looking site without dealing with complex coding.</a:t>
            </a:r>
          </a:p>
          <a:p>
            <a:r>
              <a:rPr lang="en-US"/>
              <a:t/>
            </a:r>
          </a:p>
          <a:p>
            <a:r>
              <a:rPr lang="en-US"/>
              <a:t>Wix and Weebly – are both drag-and-drop website builders that are user-friendly and allows for quick setup.</a:t>
            </a:r>
          </a:p>
          <a:p>
            <a:r>
              <a:rPr lang="en-US"/>
              <a:t/>
            </a:r>
          </a:p>
          <a:p>
            <a:r>
              <a:rPr lang="en-US"/>
              <a:t>Google Sites – is free and easy-to-use option for clubs that don’t need advanced features.</a:t>
            </a:r>
          </a:p>
          <a:p>
            <a:r>
              <a:rPr lang="en-US"/>
              <a:t/>
            </a:r>
          </a:p>
          <a:p>
            <a:r>
              <a:rPr lang="en-US"/>
              <a:t>Beyond website builders, there are other tools that can help manage and maintain your club’s website including: </a:t>
            </a:r>
          </a:p>
          <a:p>
            <a:r>
              <a:rPr lang="en-US"/>
              <a:t>Canva for creating eye-catching graphics and banners.</a:t>
            </a:r>
          </a:p>
          <a:p>
            <a:r>
              <a:rPr lang="en-US"/>
              <a:t/>
            </a:r>
          </a:p>
          <a:p>
            <a:r>
              <a:rPr lang="en-US"/>
              <a:t>Google Analytics to track website visitors and understand how people are engaging with your site.</a:t>
            </a:r>
          </a:p>
          <a:p>
            <a:r>
              <a:rPr lang="en-US"/>
              <a:t/>
            </a:r>
          </a:p>
          <a:p>
            <a:r>
              <a:rPr lang="en-US"/>
              <a:t>And Mailchimp or Constant Contact if you want to integrate email sign-ups and newsletters.</a:t>
            </a:r>
          </a:p>
          <a:p>
            <a:r>
              <a:rPr lang="en-US"/>
              <a:t/>
            </a:r>
          </a:p>
          <a:p>
            <a:r>
              <a:rPr lang="en-US"/>
              <a:t>Does anyone have a favorite website builder or tool to recommend? (Pause for audience responses and engagement.)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quickly recap the key takeaways.</a:t>
            </a:r>
          </a:p>
          <a:p>
            <a:r>
              <a:rPr lang="en-US"/>
              <a:t/>
            </a:r>
          </a:p>
          <a:p>
            <a:r>
              <a:rPr lang="en-US"/>
              <a:t>Define your goals and audience before building your website. Having a clear vision ensures your website serves your club’s mission effectively.</a:t>
            </a:r>
          </a:p>
          <a:p>
            <a:r>
              <a:rPr lang="en-US"/>
              <a:t/>
            </a:r>
          </a:p>
          <a:p>
            <a:r>
              <a:rPr lang="en-US"/>
              <a:t>Keep it simple and professional. A clean, user-friendly design makes it easier for visitors to navigate and engage with your club.</a:t>
            </a:r>
          </a:p>
          <a:p>
            <a:r>
              <a:rPr lang="en-US"/>
              <a:t/>
            </a:r>
          </a:p>
          <a:p>
            <a:r>
              <a:rPr lang="en-US"/>
              <a:t>Update your website regularly. A fresh, active website signals that your club is engaged and thriving.</a:t>
            </a:r>
          </a:p>
          <a:p>
            <a:r>
              <a:rPr lang="en-US"/>
              <a:t/>
            </a:r>
          </a:p>
          <a:p>
            <a:r>
              <a:rPr lang="en-US"/>
              <a:t>Prioritize security. Use a secure hosting provider and keep your software up to date to protect your club’s information.</a:t>
            </a:r>
          </a:p>
          <a:p>
            <a:r>
              <a:rPr lang="en-US"/>
              <a:t/>
            </a:r>
          </a:p>
          <a:p>
            <a:r>
              <a:rPr lang="en-US"/>
              <a:t>Form a small team to manage the website. This ensures long-term success without overloading one person.</a:t>
            </a:r>
          </a:p>
          <a:p>
            <a:r>
              <a:rPr lang="en-US"/>
              <a:t/>
            </a:r>
          </a:p>
          <a:p>
            <a:r>
              <a:rPr lang="en-US"/>
              <a:t>Make your website accessible to everyone. Ensure it’s ADA-compliant so all visitors can interact with your content.</a:t>
            </a:r>
          </a:p>
          <a:p>
            <a:r>
              <a:rPr lang="en-US"/>
              <a:t/>
            </a:r>
          </a:p>
          <a:p>
            <a:r>
              <a:rPr lang="en-US"/>
              <a:t>By applying these principles and using the right tools, your club can create a website that is not only effective but also an asset for your mission.</a:t>
            </a:r>
          </a:p>
          <a:p>
            <a:r>
              <a:rPr lang="en-US"/>
              <a:t/>
            </a:r>
          </a:p>
          <a:p>
            <a:r>
              <a:rPr lang="en-US"/>
              <a:t>For additional guidance, I encourage you to check out the website guidelines available in the Recognition &amp; Branding section of SIA’s website. These guidelines offer best practices, branding tips, and technical recommendations to help you build a site that aligns with our organization’s standards</a:t>
            </a:r>
          </a:p>
          <a:p>
            <a:r>
              <a:rPr lang="en-US"/>
              <a:t/>
            </a:r>
          </a:p>
          <a:p>
            <a:r>
              <a:rPr lang="en-US"/>
              <a:t>Thank you all for your participation today! If you have any further questions, feel free to reach out.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8.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5.pn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5.pn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5.pn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5.pn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18.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5.pn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21.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5.pn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5.png" Type="http://schemas.openxmlformats.org/officeDocument/2006/relationships/image"/><Relationship Id="rId4" Target="../media/image24.png" Type="http://schemas.openxmlformats.org/officeDocument/2006/relationships/image"/><Relationship Id="rId5" Target="../media/image25.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5.png" Type="http://schemas.openxmlformats.org/officeDocument/2006/relationships/image"/><Relationship Id="rId4" Target="../media/image26.png" Type="http://schemas.openxmlformats.org/officeDocument/2006/relationships/image"/><Relationship Id="rId5" Target="../media/image27.svg" Type="http://schemas.openxmlformats.org/officeDocument/2006/relationships/image"/><Relationship Id="rId6" Target="../media/image28.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5.pn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5.png" Type="http://schemas.openxmlformats.org/officeDocument/2006/relationships/image"/><Relationship Id="rId4" Target="../media/image31.png" Type="http://schemas.openxmlformats.org/officeDocument/2006/relationships/image"/><Relationship Id="rId5" Target="../media/image32.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5.pn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35.jpeg" Type="http://schemas.openxmlformats.org/officeDocument/2006/relationships/image"/><Relationship Id="rId4" Target="../media/image36.png" Type="http://schemas.openxmlformats.org/officeDocument/2006/relationships/image"/><Relationship Id="rId5" Target="../media/image37.svg" Type="http://schemas.openxmlformats.org/officeDocument/2006/relationships/image"/><Relationship Id="rId6" Target="../media/image38.png" Type="http://schemas.openxmlformats.org/officeDocument/2006/relationships/image"/><Relationship Id="rId7" Target="../media/image39.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36.png" Type="http://schemas.openxmlformats.org/officeDocument/2006/relationships/image"/><Relationship Id="rId4" Target="../media/image37.svg" Type="http://schemas.openxmlformats.org/officeDocument/2006/relationships/image"/><Relationship Id="rId5" Target="../media/image40.png" Type="http://schemas.openxmlformats.org/officeDocument/2006/relationships/image"/><Relationship Id="rId6" Target="../media/image41.png" Type="http://schemas.openxmlformats.org/officeDocument/2006/relationships/image"/><Relationship Id="rId7" Target="../media/image4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68574"/>
        </a:solidFill>
      </p:bgPr>
    </p:bg>
    <p:spTree>
      <p:nvGrpSpPr>
        <p:cNvPr id="1" name=""/>
        <p:cNvGrpSpPr/>
        <p:nvPr/>
      </p:nvGrpSpPr>
      <p:grpSpPr>
        <a:xfrm>
          <a:off x="0" y="0"/>
          <a:ext cx="0" cy="0"/>
          <a:chOff x="0" y="0"/>
          <a:chExt cx="0" cy="0"/>
        </a:xfrm>
      </p:grpSpPr>
      <p:grpSp>
        <p:nvGrpSpPr>
          <p:cNvPr name="Group 2" id="2"/>
          <p:cNvGrpSpPr/>
          <p:nvPr/>
        </p:nvGrpSpPr>
        <p:grpSpPr>
          <a:xfrm rot="0">
            <a:off x="0" y="-16686"/>
            <a:ext cx="18288000" cy="3445686"/>
            <a:chOff x="0" y="0"/>
            <a:chExt cx="4816593" cy="907506"/>
          </a:xfrm>
        </p:grpSpPr>
        <p:sp>
          <p:nvSpPr>
            <p:cNvPr name="Freeform 3" id="3"/>
            <p:cNvSpPr/>
            <p:nvPr/>
          </p:nvSpPr>
          <p:spPr>
            <a:xfrm flipH="false" flipV="false" rot="0">
              <a:off x="0" y="0"/>
              <a:ext cx="4816592" cy="907506"/>
            </a:xfrm>
            <a:custGeom>
              <a:avLst/>
              <a:gdLst/>
              <a:ahLst/>
              <a:cxnLst/>
              <a:rect r="r" b="b" t="t" l="l"/>
              <a:pathLst>
                <a:path h="907506" w="4816592">
                  <a:moveTo>
                    <a:pt x="0" y="0"/>
                  </a:moveTo>
                  <a:lnTo>
                    <a:pt x="4816592" y="0"/>
                  </a:lnTo>
                  <a:lnTo>
                    <a:pt x="4816592" y="907506"/>
                  </a:lnTo>
                  <a:lnTo>
                    <a:pt x="0" y="907506"/>
                  </a:lnTo>
                  <a:close/>
                </a:path>
              </a:pathLst>
            </a:custGeom>
            <a:solidFill>
              <a:srgbClr val="293374"/>
            </a:solidFill>
          </p:spPr>
        </p:sp>
        <p:sp>
          <p:nvSpPr>
            <p:cNvPr name="TextBox 4" id="4"/>
            <p:cNvSpPr txBox="true"/>
            <p:nvPr/>
          </p:nvSpPr>
          <p:spPr>
            <a:xfrm>
              <a:off x="0" y="-47625"/>
              <a:ext cx="4816593" cy="955131"/>
            </a:xfrm>
            <a:prstGeom prst="rect">
              <a:avLst/>
            </a:prstGeom>
          </p:spPr>
          <p:txBody>
            <a:bodyPr anchor="ctr" rtlCol="false" tIns="50800" lIns="50800" bIns="50800" rIns="50800"/>
            <a:lstStyle/>
            <a:p>
              <a:pPr algn="ctr">
                <a:lnSpc>
                  <a:spcPts val="2100"/>
                </a:lnSpc>
              </a:pPr>
            </a:p>
          </p:txBody>
        </p:sp>
      </p:grpSp>
      <p:grpSp>
        <p:nvGrpSpPr>
          <p:cNvPr name="Group 5" id="5"/>
          <p:cNvGrpSpPr/>
          <p:nvPr/>
        </p:nvGrpSpPr>
        <p:grpSpPr>
          <a:xfrm rot="0">
            <a:off x="-705190" y="1409077"/>
            <a:ext cx="13301422" cy="9459745"/>
            <a:chOff x="0" y="0"/>
            <a:chExt cx="3503255" cy="2491456"/>
          </a:xfrm>
        </p:grpSpPr>
        <p:sp>
          <p:nvSpPr>
            <p:cNvPr name="Freeform 6" id="6"/>
            <p:cNvSpPr/>
            <p:nvPr/>
          </p:nvSpPr>
          <p:spPr>
            <a:xfrm flipH="false" flipV="false" rot="0">
              <a:off x="0" y="0"/>
              <a:ext cx="3503255" cy="2491456"/>
            </a:xfrm>
            <a:custGeom>
              <a:avLst/>
              <a:gdLst/>
              <a:ahLst/>
              <a:cxnLst/>
              <a:rect r="r" b="b" t="t" l="l"/>
              <a:pathLst>
                <a:path h="2491456" w="3503255">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sp>
        <p:sp>
          <p:nvSpPr>
            <p:cNvPr name="TextBox 7" id="7"/>
            <p:cNvSpPr txBox="true"/>
            <p:nvPr/>
          </p:nvSpPr>
          <p:spPr>
            <a:xfrm>
              <a:off x="0" y="-47625"/>
              <a:ext cx="3503255" cy="2539081"/>
            </a:xfrm>
            <a:prstGeom prst="rect">
              <a:avLst/>
            </a:prstGeom>
          </p:spPr>
          <p:txBody>
            <a:bodyPr anchor="ctr" rtlCol="false" tIns="50800" lIns="50800" bIns="50800" rIns="50800"/>
            <a:lstStyle/>
            <a:p>
              <a:pPr algn="ctr">
                <a:lnSpc>
                  <a:spcPts val="2100"/>
                </a:lnSpc>
              </a:pPr>
            </a:p>
          </p:txBody>
        </p:sp>
      </p:grpSp>
      <p:sp>
        <p:nvSpPr>
          <p:cNvPr name="Freeform 8" id="8"/>
          <p:cNvSpPr/>
          <p:nvPr/>
        </p:nvSpPr>
        <p:spPr>
          <a:xfrm flipH="false" flipV="false" rot="0">
            <a:off x="1219200" y="7713702"/>
            <a:ext cx="1059983" cy="468320"/>
          </a:xfrm>
          <a:custGeom>
            <a:avLst/>
            <a:gdLst/>
            <a:ahLst/>
            <a:cxnLst/>
            <a:rect r="r" b="b" t="t" l="l"/>
            <a:pathLst>
              <a:path h="468320" w="1059983">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9" id="9"/>
          <p:cNvSpPr/>
          <p:nvPr/>
        </p:nvSpPr>
        <p:spPr>
          <a:xfrm flipH="false" flipV="false" rot="0">
            <a:off x="15054791" y="404740"/>
            <a:ext cx="2204509" cy="1761937"/>
          </a:xfrm>
          <a:custGeom>
            <a:avLst/>
            <a:gdLst/>
            <a:ahLst/>
            <a:cxnLst/>
            <a:rect r="r" b="b" t="t" l="l"/>
            <a:pathLst>
              <a:path h="1761937" w="2204509">
                <a:moveTo>
                  <a:pt x="0" y="0"/>
                </a:moveTo>
                <a:lnTo>
                  <a:pt x="2204509" y="0"/>
                </a:lnTo>
                <a:lnTo>
                  <a:pt x="2204509" y="1761937"/>
                </a:lnTo>
                <a:lnTo>
                  <a:pt x="0" y="1761937"/>
                </a:lnTo>
                <a:lnTo>
                  <a:pt x="0" y="0"/>
                </a:lnTo>
                <a:close/>
              </a:path>
            </a:pathLst>
          </a:custGeom>
          <a:blipFill>
            <a:blip r:embed="rId5"/>
            <a:stretch>
              <a:fillRect l="0" t="0" r="0" b="0"/>
            </a:stretch>
          </a:blipFill>
        </p:spPr>
      </p:sp>
      <p:sp>
        <p:nvSpPr>
          <p:cNvPr name="Freeform 10" id="10"/>
          <p:cNvSpPr/>
          <p:nvPr/>
        </p:nvSpPr>
        <p:spPr>
          <a:xfrm flipH="false" flipV="false" rot="0">
            <a:off x="9587961" y="5426055"/>
            <a:ext cx="7310274" cy="4870470"/>
          </a:xfrm>
          <a:custGeom>
            <a:avLst/>
            <a:gdLst/>
            <a:ahLst/>
            <a:cxnLst/>
            <a:rect r="r" b="b" t="t" l="l"/>
            <a:pathLst>
              <a:path h="4870470" w="7310274">
                <a:moveTo>
                  <a:pt x="0" y="0"/>
                </a:moveTo>
                <a:lnTo>
                  <a:pt x="7310274" y="0"/>
                </a:lnTo>
                <a:lnTo>
                  <a:pt x="7310274" y="4870470"/>
                </a:lnTo>
                <a:lnTo>
                  <a:pt x="0" y="4870470"/>
                </a:lnTo>
                <a:lnTo>
                  <a:pt x="0" y="0"/>
                </a:lnTo>
                <a:close/>
              </a:path>
            </a:pathLst>
          </a:custGeom>
          <a:blipFill>
            <a:blip r:embed="rId6"/>
            <a:stretch>
              <a:fillRect l="0" t="0" r="0" b="0"/>
            </a:stretch>
          </a:blipFill>
        </p:spPr>
      </p:sp>
      <p:sp>
        <p:nvSpPr>
          <p:cNvPr name="TextBox 11" id="11"/>
          <p:cNvSpPr txBox="true"/>
          <p:nvPr/>
        </p:nvSpPr>
        <p:spPr>
          <a:xfrm rot="0">
            <a:off x="1028700" y="3871122"/>
            <a:ext cx="9553466" cy="1825625"/>
          </a:xfrm>
          <a:prstGeom prst="rect">
            <a:avLst/>
          </a:prstGeom>
        </p:spPr>
        <p:txBody>
          <a:bodyPr anchor="t" rtlCol="false" tIns="0" lIns="0" bIns="0" rIns="0">
            <a:spAutoFit/>
          </a:bodyPr>
          <a:lstStyle/>
          <a:p>
            <a:pPr algn="l">
              <a:lnSpc>
                <a:spcPts val="6999"/>
              </a:lnSpc>
            </a:pPr>
            <a:r>
              <a:rPr lang="en-US" sz="6999">
                <a:solidFill>
                  <a:srgbClr val="253572"/>
                </a:solidFill>
                <a:latin typeface="Effra 1"/>
                <a:ea typeface="Effra 1"/>
                <a:cs typeface="Effra 1"/>
                <a:sym typeface="Effra 1"/>
              </a:rPr>
              <a:t>Building a Club Website:</a:t>
            </a:r>
          </a:p>
          <a:p>
            <a:pPr algn="l" marL="0" indent="0" lvl="0">
              <a:lnSpc>
                <a:spcPts val="6999"/>
              </a:lnSpc>
            </a:pPr>
            <a:r>
              <a:rPr lang="en-US" sz="6999">
                <a:solidFill>
                  <a:srgbClr val="253572"/>
                </a:solidFill>
                <a:latin typeface="Effra 2"/>
                <a:ea typeface="Effra 2"/>
                <a:cs typeface="Effra 2"/>
                <a:sym typeface="Effra 2"/>
              </a:rPr>
              <a:t>From Vision to Launch</a:t>
            </a:r>
          </a:p>
        </p:txBody>
      </p:sp>
      <p:sp>
        <p:nvSpPr>
          <p:cNvPr name="TextBox 12" id="12"/>
          <p:cNvSpPr txBox="true"/>
          <p:nvPr/>
        </p:nvSpPr>
        <p:spPr>
          <a:xfrm rot="0">
            <a:off x="2723771" y="7560631"/>
            <a:ext cx="7998404" cy="628650"/>
          </a:xfrm>
          <a:prstGeom prst="rect">
            <a:avLst/>
          </a:prstGeom>
        </p:spPr>
        <p:txBody>
          <a:bodyPr anchor="t" rtlCol="false" tIns="0" lIns="0" bIns="0" rIns="0">
            <a:spAutoFit/>
          </a:bodyPr>
          <a:lstStyle/>
          <a:p>
            <a:pPr algn="l">
              <a:lnSpc>
                <a:spcPts val="4937"/>
              </a:lnSpc>
            </a:pPr>
            <a:r>
              <a:rPr lang="en-US" sz="4114" spc="41">
                <a:solidFill>
                  <a:srgbClr val="253572"/>
                </a:solidFill>
                <a:latin typeface="Effra 3"/>
                <a:ea typeface="Effra 3"/>
                <a:cs typeface="Effra 3"/>
                <a:sym typeface="Effra 3"/>
              </a:rPr>
              <a:t>2025 Region Conference</a:t>
            </a:r>
          </a:p>
        </p:txBody>
      </p:sp>
      <p:sp>
        <p:nvSpPr>
          <p:cNvPr name="TextBox 13" id="13"/>
          <p:cNvSpPr txBox="true"/>
          <p:nvPr/>
        </p:nvSpPr>
        <p:spPr>
          <a:xfrm rot="5400000">
            <a:off x="14209393" y="6265949"/>
            <a:ext cx="6539703" cy="439889"/>
          </a:xfrm>
          <a:prstGeom prst="rect">
            <a:avLst/>
          </a:prstGeom>
        </p:spPr>
        <p:txBody>
          <a:bodyPr anchor="t" rtlCol="false" tIns="0" lIns="0" bIns="0" rIns="0">
            <a:spAutoFit/>
          </a:bodyPr>
          <a:lstStyle/>
          <a:p>
            <a:pPr algn="r">
              <a:lnSpc>
                <a:spcPts val="1763"/>
              </a:lnSpc>
            </a:pPr>
            <a:r>
              <a:rPr lang="en-US" sz="1469" spc="146">
                <a:solidFill>
                  <a:srgbClr val="F5EFEB"/>
                </a:solidFill>
                <a:latin typeface="Effra 1"/>
                <a:ea typeface="Effra 1"/>
                <a:cs typeface="Effra 1"/>
                <a:sym typeface="Effra 1"/>
              </a:rPr>
              <a:t>SOROPTIMIST INTERNATIONAL OF THE AMERICAS, INC.®</a:t>
            </a:r>
          </a:p>
          <a:p>
            <a:pPr algn="r" marL="0" indent="0" lvl="0">
              <a:lnSpc>
                <a:spcPts val="1763"/>
              </a:lnSpc>
              <a:spcBef>
                <a:spcPct val="0"/>
              </a:spcBef>
            </a:pPr>
          </a:p>
        </p:txBody>
      </p:sp>
      <p:sp>
        <p:nvSpPr>
          <p:cNvPr name="TextBox 14" id="14"/>
          <p:cNvSpPr txBox="true"/>
          <p:nvPr/>
        </p:nvSpPr>
        <p:spPr>
          <a:xfrm rot="0">
            <a:off x="2723771" y="8496965"/>
            <a:ext cx="7005441" cy="314325"/>
          </a:xfrm>
          <a:prstGeom prst="rect">
            <a:avLst/>
          </a:prstGeom>
        </p:spPr>
        <p:txBody>
          <a:bodyPr anchor="t" rtlCol="false" tIns="0" lIns="0" bIns="0" rIns="0">
            <a:spAutoFit/>
          </a:bodyPr>
          <a:lstStyle/>
          <a:p>
            <a:pPr algn="l" marL="0" indent="0" lvl="0">
              <a:lnSpc>
                <a:spcPts val="2520"/>
              </a:lnSpc>
              <a:spcBef>
                <a:spcPct val="0"/>
              </a:spcBef>
            </a:pPr>
            <a:r>
              <a:rPr lang="en-US" sz="2100" spc="210">
                <a:solidFill>
                  <a:srgbClr val="F69170"/>
                </a:solidFill>
                <a:latin typeface="Effra 1"/>
                <a:ea typeface="Effra 1"/>
                <a:cs typeface="Effra 1"/>
                <a:sym typeface="Effra 1"/>
              </a:rPr>
              <a:t>PRESENTER NAME, PRESENTER TITLE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5EFEB"/>
        </a:solidFill>
      </p:bgPr>
    </p:bg>
    <p:spTree>
      <p:nvGrpSpPr>
        <p:cNvPr id="1" name=""/>
        <p:cNvGrpSpPr/>
        <p:nvPr/>
      </p:nvGrpSpPr>
      <p:grpSpPr>
        <a:xfrm>
          <a:off x="0" y="0"/>
          <a:ext cx="0" cy="0"/>
          <a:chOff x="0" y="0"/>
          <a:chExt cx="0" cy="0"/>
        </a:xfrm>
      </p:grpSpPr>
      <p:grpSp>
        <p:nvGrpSpPr>
          <p:cNvPr name="Group 2" id="2"/>
          <p:cNvGrpSpPr/>
          <p:nvPr/>
        </p:nvGrpSpPr>
        <p:grpSpPr>
          <a:xfrm rot="0">
            <a:off x="0" y="8585732"/>
            <a:ext cx="18288000" cy="1791128"/>
            <a:chOff x="0" y="0"/>
            <a:chExt cx="4816593" cy="471737"/>
          </a:xfrm>
        </p:grpSpPr>
        <p:sp>
          <p:nvSpPr>
            <p:cNvPr name="Freeform 3" id="3"/>
            <p:cNvSpPr/>
            <p:nvPr/>
          </p:nvSpPr>
          <p:spPr>
            <a:xfrm flipH="false" flipV="false" rot="0">
              <a:off x="0" y="0"/>
              <a:ext cx="4816592" cy="471737"/>
            </a:xfrm>
            <a:custGeom>
              <a:avLst/>
              <a:gdLst/>
              <a:ahLst/>
              <a:cxnLst/>
              <a:rect r="r" b="b" t="t" l="l"/>
              <a:pathLst>
                <a:path h="471737" w="4816592">
                  <a:moveTo>
                    <a:pt x="0" y="0"/>
                  </a:moveTo>
                  <a:lnTo>
                    <a:pt x="4816592" y="0"/>
                  </a:lnTo>
                  <a:lnTo>
                    <a:pt x="4816592" y="471737"/>
                  </a:lnTo>
                  <a:lnTo>
                    <a:pt x="0" y="471737"/>
                  </a:lnTo>
                  <a:close/>
                </a:path>
              </a:pathLst>
            </a:custGeom>
            <a:solidFill>
              <a:srgbClr val="293374"/>
            </a:solidFill>
          </p:spPr>
        </p:sp>
        <p:sp>
          <p:nvSpPr>
            <p:cNvPr name="TextBox 4" id="4"/>
            <p:cNvSpPr txBox="true"/>
            <p:nvPr/>
          </p:nvSpPr>
          <p:spPr>
            <a:xfrm>
              <a:off x="0" y="-47625"/>
              <a:ext cx="4816593" cy="519362"/>
            </a:xfrm>
            <a:prstGeom prst="rect">
              <a:avLst/>
            </a:prstGeom>
          </p:spPr>
          <p:txBody>
            <a:bodyPr anchor="ctr" rtlCol="false" tIns="50800" lIns="50800" bIns="50800" rIns="50800"/>
            <a:lstStyle/>
            <a:p>
              <a:pPr algn="ctr" marL="323850" indent="-161925" lvl="1">
                <a:lnSpc>
                  <a:spcPts val="2100"/>
                </a:lnSpc>
                <a:buAutoNum type="arabicPeriod" startAt="1"/>
              </a:pPr>
            </a:p>
          </p:txBody>
        </p:sp>
      </p:grpSp>
      <p:grpSp>
        <p:nvGrpSpPr>
          <p:cNvPr name="Group 5" id="5"/>
          <p:cNvGrpSpPr/>
          <p:nvPr/>
        </p:nvGrpSpPr>
        <p:grpSpPr>
          <a:xfrm rot="0">
            <a:off x="-2395657" y="-963874"/>
            <a:ext cx="20683657" cy="4924124"/>
            <a:chOff x="0" y="0"/>
            <a:chExt cx="5447547" cy="1296889"/>
          </a:xfrm>
        </p:grpSpPr>
        <p:sp>
          <p:nvSpPr>
            <p:cNvPr name="Freeform 6" id="6"/>
            <p:cNvSpPr/>
            <p:nvPr/>
          </p:nvSpPr>
          <p:spPr>
            <a:xfrm flipH="false" flipV="false" rot="0">
              <a:off x="0" y="0"/>
              <a:ext cx="5447547" cy="1296889"/>
            </a:xfrm>
            <a:custGeom>
              <a:avLst/>
              <a:gdLst/>
              <a:ahLst/>
              <a:cxnLst/>
              <a:rect r="r" b="b" t="t" l="l"/>
              <a:pathLst>
                <a:path h="1296889" w="5447547">
                  <a:moveTo>
                    <a:pt x="18715" y="0"/>
                  </a:moveTo>
                  <a:lnTo>
                    <a:pt x="5428832" y="0"/>
                  </a:lnTo>
                  <a:cubicBezTo>
                    <a:pt x="5439168" y="0"/>
                    <a:pt x="5447547" y="8379"/>
                    <a:pt x="5447547" y="18715"/>
                  </a:cubicBezTo>
                  <a:lnTo>
                    <a:pt x="5447547" y="1278174"/>
                  </a:lnTo>
                  <a:cubicBezTo>
                    <a:pt x="5447547" y="1288510"/>
                    <a:pt x="5439168" y="1296889"/>
                    <a:pt x="5428832" y="1296889"/>
                  </a:cubicBezTo>
                  <a:lnTo>
                    <a:pt x="18715" y="1296889"/>
                  </a:lnTo>
                  <a:cubicBezTo>
                    <a:pt x="8379" y="1296889"/>
                    <a:pt x="0" y="1288510"/>
                    <a:pt x="0" y="1278174"/>
                  </a:cubicBezTo>
                  <a:lnTo>
                    <a:pt x="0" y="18715"/>
                  </a:lnTo>
                  <a:cubicBezTo>
                    <a:pt x="0" y="8379"/>
                    <a:pt x="8379" y="0"/>
                    <a:pt x="18715" y="0"/>
                  </a:cubicBezTo>
                  <a:close/>
                </a:path>
              </a:pathLst>
            </a:custGeom>
            <a:solidFill>
              <a:srgbClr val="253572"/>
            </a:solidFill>
          </p:spPr>
        </p:sp>
        <p:sp>
          <p:nvSpPr>
            <p:cNvPr name="TextBox 7" id="7"/>
            <p:cNvSpPr txBox="true"/>
            <p:nvPr/>
          </p:nvSpPr>
          <p:spPr>
            <a:xfrm>
              <a:off x="0" y="-47625"/>
              <a:ext cx="5447547" cy="1344514"/>
            </a:xfrm>
            <a:prstGeom prst="rect">
              <a:avLst/>
            </a:prstGeom>
          </p:spPr>
          <p:txBody>
            <a:bodyPr anchor="ctr" rtlCol="false" tIns="50800" lIns="50800" bIns="50800" rIns="50800"/>
            <a:lstStyle/>
            <a:p>
              <a:pPr algn="ctr">
                <a:lnSpc>
                  <a:spcPts val="2100"/>
                </a:lnSpc>
              </a:pPr>
            </a:p>
          </p:txBody>
        </p:sp>
      </p:grpSp>
      <p:sp>
        <p:nvSpPr>
          <p:cNvPr name="Freeform 8" id="8"/>
          <p:cNvSpPr/>
          <p:nvPr/>
        </p:nvSpPr>
        <p:spPr>
          <a:xfrm flipH="false" flipV="false" rot="0">
            <a:off x="15738227" y="542156"/>
            <a:ext cx="596649" cy="973088"/>
          </a:xfrm>
          <a:custGeom>
            <a:avLst/>
            <a:gdLst/>
            <a:ahLst/>
            <a:cxnLst/>
            <a:rect r="r" b="b" t="t" l="l"/>
            <a:pathLst>
              <a:path h="973088" w="596649">
                <a:moveTo>
                  <a:pt x="0" y="0"/>
                </a:moveTo>
                <a:lnTo>
                  <a:pt x="596648" y="0"/>
                </a:lnTo>
                <a:lnTo>
                  <a:pt x="596648" y="973088"/>
                </a:lnTo>
                <a:lnTo>
                  <a:pt x="0" y="973088"/>
                </a:lnTo>
                <a:lnTo>
                  <a:pt x="0" y="0"/>
                </a:lnTo>
                <a:close/>
              </a:path>
            </a:pathLst>
          </a:custGeom>
          <a:blipFill>
            <a:blip r:embed="rId3"/>
            <a:stretch>
              <a:fillRect l="0" t="0" r="0" b="0"/>
            </a:stretch>
          </a:blipFill>
          <a:ln cap="sq">
            <a:noFill/>
            <a:prstDash val="solid"/>
            <a:miter/>
          </a:ln>
        </p:spPr>
      </p:sp>
      <p:sp>
        <p:nvSpPr>
          <p:cNvPr name="Freeform 9" id="9"/>
          <p:cNvSpPr/>
          <p:nvPr/>
        </p:nvSpPr>
        <p:spPr>
          <a:xfrm flipH="false" flipV="false" rot="0">
            <a:off x="186953" y="300048"/>
            <a:ext cx="2457629" cy="2162713"/>
          </a:xfrm>
          <a:custGeom>
            <a:avLst/>
            <a:gdLst/>
            <a:ahLst/>
            <a:cxnLst/>
            <a:rect r="r" b="b" t="t" l="l"/>
            <a:pathLst>
              <a:path h="2162713" w="2457629">
                <a:moveTo>
                  <a:pt x="0" y="0"/>
                </a:moveTo>
                <a:lnTo>
                  <a:pt x="2457628" y="0"/>
                </a:lnTo>
                <a:lnTo>
                  <a:pt x="2457628" y="2162713"/>
                </a:lnTo>
                <a:lnTo>
                  <a:pt x="0" y="2162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9007701" y="3173730"/>
            <a:ext cx="9289824" cy="6189345"/>
          </a:xfrm>
          <a:custGeom>
            <a:avLst/>
            <a:gdLst/>
            <a:ahLst/>
            <a:cxnLst/>
            <a:rect r="r" b="b" t="t" l="l"/>
            <a:pathLst>
              <a:path h="6189345" w="9289824">
                <a:moveTo>
                  <a:pt x="0" y="0"/>
                </a:moveTo>
                <a:lnTo>
                  <a:pt x="9289824" y="0"/>
                </a:lnTo>
                <a:lnTo>
                  <a:pt x="9289824" y="6189345"/>
                </a:lnTo>
                <a:lnTo>
                  <a:pt x="0" y="6189345"/>
                </a:lnTo>
                <a:lnTo>
                  <a:pt x="0" y="0"/>
                </a:lnTo>
                <a:close/>
              </a:path>
            </a:pathLst>
          </a:custGeom>
          <a:blipFill>
            <a:blip r:embed="rId6"/>
            <a:stretch>
              <a:fillRect l="0" t="0" r="0" b="0"/>
            </a:stretch>
          </a:blipFill>
        </p:spPr>
      </p:sp>
      <p:sp>
        <p:nvSpPr>
          <p:cNvPr name="TextBox 11" id="11"/>
          <p:cNvSpPr txBox="true"/>
          <p:nvPr/>
        </p:nvSpPr>
        <p:spPr>
          <a:xfrm rot="0">
            <a:off x="1028700" y="5029200"/>
            <a:ext cx="7310799" cy="2086217"/>
          </a:xfrm>
          <a:prstGeom prst="rect">
            <a:avLst/>
          </a:prstGeom>
        </p:spPr>
        <p:txBody>
          <a:bodyPr anchor="t" rtlCol="false" tIns="0" lIns="0" bIns="0" rIns="0">
            <a:spAutoFit/>
          </a:bodyPr>
          <a:lstStyle/>
          <a:p>
            <a:pPr algn="l">
              <a:lnSpc>
                <a:spcPts val="5615"/>
              </a:lnSpc>
            </a:pPr>
            <a:r>
              <a:rPr lang="en-US" sz="3743">
                <a:solidFill>
                  <a:srgbClr val="E68574"/>
                </a:solidFill>
                <a:latin typeface="Effra 3"/>
                <a:ea typeface="Effra 3"/>
                <a:cs typeface="Effra 3"/>
                <a:sym typeface="Effra 3"/>
              </a:rPr>
              <a:t>A. Buying a domain name</a:t>
            </a:r>
          </a:p>
          <a:p>
            <a:pPr algn="l">
              <a:lnSpc>
                <a:spcPts val="5615"/>
              </a:lnSpc>
            </a:pPr>
            <a:r>
              <a:rPr lang="en-US" sz="3743">
                <a:solidFill>
                  <a:srgbClr val="E68574"/>
                </a:solidFill>
                <a:latin typeface="Effra 3"/>
                <a:ea typeface="Effra 3"/>
                <a:cs typeface="Effra 3"/>
                <a:sym typeface="Effra 3"/>
              </a:rPr>
              <a:t>B. Defining your goals and audience</a:t>
            </a:r>
          </a:p>
          <a:p>
            <a:pPr algn="l">
              <a:lnSpc>
                <a:spcPts val="5615"/>
              </a:lnSpc>
            </a:pPr>
            <a:r>
              <a:rPr lang="en-US" sz="3743">
                <a:solidFill>
                  <a:srgbClr val="E68574"/>
                </a:solidFill>
                <a:latin typeface="Effra 3"/>
                <a:ea typeface="Effra 3"/>
                <a:cs typeface="Effra 3"/>
                <a:sym typeface="Effra 3"/>
              </a:rPr>
              <a:t>C. Designing the homepage</a:t>
            </a:r>
            <a:r>
              <a:rPr lang="en-US" sz="3743">
                <a:solidFill>
                  <a:srgbClr val="F5EFEB"/>
                </a:solidFill>
                <a:latin typeface="Effra 3"/>
                <a:ea typeface="Effra 3"/>
                <a:cs typeface="Effra 3"/>
                <a:sym typeface="Effra 3"/>
              </a:rPr>
              <a:t> </a:t>
            </a:r>
          </a:p>
        </p:txBody>
      </p:sp>
      <p:sp>
        <p:nvSpPr>
          <p:cNvPr name="TextBox 12" id="12"/>
          <p:cNvSpPr txBox="true"/>
          <p:nvPr/>
        </p:nvSpPr>
        <p:spPr>
          <a:xfrm rot="0">
            <a:off x="1028700" y="1363574"/>
            <a:ext cx="17259300" cy="2079626"/>
          </a:xfrm>
          <a:prstGeom prst="rect">
            <a:avLst/>
          </a:prstGeom>
        </p:spPr>
        <p:txBody>
          <a:bodyPr anchor="t" rtlCol="false" tIns="0" lIns="0" bIns="0" rIns="0">
            <a:spAutoFit/>
          </a:bodyPr>
          <a:lstStyle/>
          <a:p>
            <a:pPr algn="l" marL="0" indent="0" lvl="0">
              <a:lnSpc>
                <a:spcPts val="8000"/>
              </a:lnSpc>
            </a:pPr>
            <a:r>
              <a:rPr lang="en-US" sz="8000">
                <a:solidFill>
                  <a:srgbClr val="F5EFEB"/>
                </a:solidFill>
                <a:latin typeface="Effra 1"/>
                <a:ea typeface="Effra 1"/>
                <a:cs typeface="Effra 1"/>
                <a:sym typeface="Effra 1"/>
              </a:rPr>
              <a:t>What is the first step to building a website?</a:t>
            </a:r>
          </a:p>
        </p:txBody>
      </p:sp>
      <p:sp>
        <p:nvSpPr>
          <p:cNvPr name="TextBox 13" id="13"/>
          <p:cNvSpPr txBox="true"/>
          <p:nvPr/>
        </p:nvSpPr>
        <p:spPr>
          <a:xfrm rot="0">
            <a:off x="1028700" y="9258300"/>
            <a:ext cx="6899312" cy="209550"/>
          </a:xfrm>
          <a:prstGeom prst="rect">
            <a:avLst/>
          </a:prstGeom>
        </p:spPr>
        <p:txBody>
          <a:bodyPr anchor="t" rtlCol="false" tIns="0" lIns="0" bIns="0" rIns="0">
            <a:spAutoFit/>
          </a:bodyPr>
          <a:lstStyle/>
          <a:p>
            <a:pPr algn="l" marL="0" indent="0" lvl="0">
              <a:lnSpc>
                <a:spcPts val="1680"/>
              </a:lnSpc>
              <a:spcBef>
                <a:spcPct val="0"/>
              </a:spcBef>
            </a:pPr>
            <a:r>
              <a:rPr lang="en-US" sz="1400" spc="140">
                <a:solidFill>
                  <a:srgbClr val="E68574"/>
                </a:solidFill>
                <a:latin typeface="Effra 1"/>
                <a:ea typeface="Effra 1"/>
                <a:cs typeface="Effra 1"/>
                <a:sym typeface="Effra 1"/>
              </a:rPr>
              <a:t>2025 SIA REGION CONFERENCE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5EFEB"/>
        </a:solidFill>
      </p:bgPr>
    </p:bg>
    <p:spTree>
      <p:nvGrpSpPr>
        <p:cNvPr id="1" name=""/>
        <p:cNvGrpSpPr/>
        <p:nvPr/>
      </p:nvGrpSpPr>
      <p:grpSpPr>
        <a:xfrm>
          <a:off x="0" y="0"/>
          <a:ext cx="0" cy="0"/>
          <a:chOff x="0" y="0"/>
          <a:chExt cx="0" cy="0"/>
        </a:xfrm>
      </p:grpSpPr>
      <p:grpSp>
        <p:nvGrpSpPr>
          <p:cNvPr name="Group 2" id="2"/>
          <p:cNvGrpSpPr/>
          <p:nvPr/>
        </p:nvGrpSpPr>
        <p:grpSpPr>
          <a:xfrm rot="0">
            <a:off x="0" y="8585732"/>
            <a:ext cx="18288000" cy="1791128"/>
            <a:chOff x="0" y="0"/>
            <a:chExt cx="4816593" cy="471737"/>
          </a:xfrm>
        </p:grpSpPr>
        <p:sp>
          <p:nvSpPr>
            <p:cNvPr name="Freeform 3" id="3"/>
            <p:cNvSpPr/>
            <p:nvPr/>
          </p:nvSpPr>
          <p:spPr>
            <a:xfrm flipH="false" flipV="false" rot="0">
              <a:off x="0" y="0"/>
              <a:ext cx="4816592" cy="471737"/>
            </a:xfrm>
            <a:custGeom>
              <a:avLst/>
              <a:gdLst/>
              <a:ahLst/>
              <a:cxnLst/>
              <a:rect r="r" b="b" t="t" l="l"/>
              <a:pathLst>
                <a:path h="471737" w="4816592">
                  <a:moveTo>
                    <a:pt x="0" y="0"/>
                  </a:moveTo>
                  <a:lnTo>
                    <a:pt x="4816592" y="0"/>
                  </a:lnTo>
                  <a:lnTo>
                    <a:pt x="4816592" y="471737"/>
                  </a:lnTo>
                  <a:lnTo>
                    <a:pt x="0" y="471737"/>
                  </a:lnTo>
                  <a:close/>
                </a:path>
              </a:pathLst>
            </a:custGeom>
            <a:solidFill>
              <a:srgbClr val="293374"/>
            </a:solidFill>
          </p:spPr>
        </p:sp>
        <p:sp>
          <p:nvSpPr>
            <p:cNvPr name="TextBox 4" id="4"/>
            <p:cNvSpPr txBox="true"/>
            <p:nvPr/>
          </p:nvSpPr>
          <p:spPr>
            <a:xfrm>
              <a:off x="0" y="-47625"/>
              <a:ext cx="4816593" cy="519362"/>
            </a:xfrm>
            <a:prstGeom prst="rect">
              <a:avLst/>
            </a:prstGeom>
          </p:spPr>
          <p:txBody>
            <a:bodyPr anchor="ctr" rtlCol="false" tIns="50800" lIns="50800" bIns="50800" rIns="50800"/>
            <a:lstStyle/>
            <a:p>
              <a:pPr algn="ctr" marL="323850" indent="-161925" lvl="1">
                <a:lnSpc>
                  <a:spcPts val="2100"/>
                </a:lnSpc>
                <a:buAutoNum type="arabicPeriod" startAt="1"/>
              </a:pPr>
            </a:p>
          </p:txBody>
        </p:sp>
      </p:grpSp>
      <p:grpSp>
        <p:nvGrpSpPr>
          <p:cNvPr name="Group 5" id="5"/>
          <p:cNvGrpSpPr/>
          <p:nvPr/>
        </p:nvGrpSpPr>
        <p:grpSpPr>
          <a:xfrm rot="0">
            <a:off x="-2395657" y="-963874"/>
            <a:ext cx="20683657" cy="4924124"/>
            <a:chOff x="0" y="0"/>
            <a:chExt cx="5447547" cy="1296889"/>
          </a:xfrm>
        </p:grpSpPr>
        <p:sp>
          <p:nvSpPr>
            <p:cNvPr name="Freeform 6" id="6"/>
            <p:cNvSpPr/>
            <p:nvPr/>
          </p:nvSpPr>
          <p:spPr>
            <a:xfrm flipH="false" flipV="false" rot="0">
              <a:off x="0" y="0"/>
              <a:ext cx="5447547" cy="1296889"/>
            </a:xfrm>
            <a:custGeom>
              <a:avLst/>
              <a:gdLst/>
              <a:ahLst/>
              <a:cxnLst/>
              <a:rect r="r" b="b" t="t" l="l"/>
              <a:pathLst>
                <a:path h="1296889" w="5447547">
                  <a:moveTo>
                    <a:pt x="18715" y="0"/>
                  </a:moveTo>
                  <a:lnTo>
                    <a:pt x="5428832" y="0"/>
                  </a:lnTo>
                  <a:cubicBezTo>
                    <a:pt x="5439168" y="0"/>
                    <a:pt x="5447547" y="8379"/>
                    <a:pt x="5447547" y="18715"/>
                  </a:cubicBezTo>
                  <a:lnTo>
                    <a:pt x="5447547" y="1278174"/>
                  </a:lnTo>
                  <a:cubicBezTo>
                    <a:pt x="5447547" y="1288510"/>
                    <a:pt x="5439168" y="1296889"/>
                    <a:pt x="5428832" y="1296889"/>
                  </a:cubicBezTo>
                  <a:lnTo>
                    <a:pt x="18715" y="1296889"/>
                  </a:lnTo>
                  <a:cubicBezTo>
                    <a:pt x="8379" y="1296889"/>
                    <a:pt x="0" y="1288510"/>
                    <a:pt x="0" y="1278174"/>
                  </a:cubicBezTo>
                  <a:lnTo>
                    <a:pt x="0" y="18715"/>
                  </a:lnTo>
                  <a:cubicBezTo>
                    <a:pt x="0" y="8379"/>
                    <a:pt x="8379" y="0"/>
                    <a:pt x="18715" y="0"/>
                  </a:cubicBezTo>
                  <a:close/>
                </a:path>
              </a:pathLst>
            </a:custGeom>
            <a:solidFill>
              <a:srgbClr val="253572"/>
            </a:solidFill>
          </p:spPr>
        </p:sp>
        <p:sp>
          <p:nvSpPr>
            <p:cNvPr name="TextBox 7" id="7"/>
            <p:cNvSpPr txBox="true"/>
            <p:nvPr/>
          </p:nvSpPr>
          <p:spPr>
            <a:xfrm>
              <a:off x="0" y="-47625"/>
              <a:ext cx="5447547" cy="1344514"/>
            </a:xfrm>
            <a:prstGeom prst="rect">
              <a:avLst/>
            </a:prstGeom>
          </p:spPr>
          <p:txBody>
            <a:bodyPr anchor="ctr" rtlCol="false" tIns="50800" lIns="50800" bIns="50800" rIns="50800"/>
            <a:lstStyle/>
            <a:p>
              <a:pPr algn="ctr">
                <a:lnSpc>
                  <a:spcPts val="2100"/>
                </a:lnSpc>
              </a:pPr>
            </a:p>
          </p:txBody>
        </p:sp>
      </p:grpSp>
      <p:sp>
        <p:nvSpPr>
          <p:cNvPr name="Freeform 8" id="8"/>
          <p:cNvSpPr/>
          <p:nvPr/>
        </p:nvSpPr>
        <p:spPr>
          <a:xfrm flipH="false" flipV="false" rot="0">
            <a:off x="15738227" y="542156"/>
            <a:ext cx="596649" cy="973088"/>
          </a:xfrm>
          <a:custGeom>
            <a:avLst/>
            <a:gdLst/>
            <a:ahLst/>
            <a:cxnLst/>
            <a:rect r="r" b="b" t="t" l="l"/>
            <a:pathLst>
              <a:path h="973088" w="596649">
                <a:moveTo>
                  <a:pt x="0" y="0"/>
                </a:moveTo>
                <a:lnTo>
                  <a:pt x="596648" y="0"/>
                </a:lnTo>
                <a:lnTo>
                  <a:pt x="596648" y="973088"/>
                </a:lnTo>
                <a:lnTo>
                  <a:pt x="0" y="973088"/>
                </a:lnTo>
                <a:lnTo>
                  <a:pt x="0" y="0"/>
                </a:lnTo>
                <a:close/>
              </a:path>
            </a:pathLst>
          </a:custGeom>
          <a:blipFill>
            <a:blip r:embed="rId3"/>
            <a:stretch>
              <a:fillRect l="0" t="0" r="0" b="0"/>
            </a:stretch>
          </a:blipFill>
          <a:ln cap="sq">
            <a:noFill/>
            <a:prstDash val="solid"/>
            <a:miter/>
          </a:ln>
        </p:spPr>
      </p:sp>
      <p:sp>
        <p:nvSpPr>
          <p:cNvPr name="Freeform 9" id="9"/>
          <p:cNvSpPr/>
          <p:nvPr/>
        </p:nvSpPr>
        <p:spPr>
          <a:xfrm flipH="false" flipV="false" rot="0">
            <a:off x="186953" y="300048"/>
            <a:ext cx="2457629" cy="2162713"/>
          </a:xfrm>
          <a:custGeom>
            <a:avLst/>
            <a:gdLst/>
            <a:ahLst/>
            <a:cxnLst/>
            <a:rect r="r" b="b" t="t" l="l"/>
            <a:pathLst>
              <a:path h="2162713" w="2457629">
                <a:moveTo>
                  <a:pt x="0" y="0"/>
                </a:moveTo>
                <a:lnTo>
                  <a:pt x="2457628" y="0"/>
                </a:lnTo>
                <a:lnTo>
                  <a:pt x="2457628" y="2162713"/>
                </a:lnTo>
                <a:lnTo>
                  <a:pt x="0" y="2162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1028700" y="5444317"/>
            <a:ext cx="15511919" cy="1316349"/>
          </a:xfrm>
          <a:prstGeom prst="rect">
            <a:avLst/>
          </a:prstGeom>
        </p:spPr>
        <p:txBody>
          <a:bodyPr anchor="t" rtlCol="false" tIns="0" lIns="0" bIns="0" rIns="0">
            <a:spAutoFit/>
          </a:bodyPr>
          <a:lstStyle/>
          <a:p>
            <a:pPr algn="l">
              <a:lnSpc>
                <a:spcPts val="10800"/>
              </a:lnSpc>
            </a:pPr>
            <a:r>
              <a:rPr lang="en-US" sz="7200">
                <a:solidFill>
                  <a:srgbClr val="168594"/>
                </a:solidFill>
                <a:latin typeface="Effra 3"/>
                <a:ea typeface="Effra 3"/>
                <a:cs typeface="Effra 3"/>
                <a:sym typeface="Effra 3"/>
              </a:rPr>
              <a:t>B. Defining your goals and audience </a:t>
            </a:r>
          </a:p>
        </p:txBody>
      </p:sp>
      <p:sp>
        <p:nvSpPr>
          <p:cNvPr name="TextBox 11" id="11"/>
          <p:cNvSpPr txBox="true"/>
          <p:nvPr/>
        </p:nvSpPr>
        <p:spPr>
          <a:xfrm rot="0">
            <a:off x="1028700" y="1363574"/>
            <a:ext cx="17259300" cy="2079626"/>
          </a:xfrm>
          <a:prstGeom prst="rect">
            <a:avLst/>
          </a:prstGeom>
        </p:spPr>
        <p:txBody>
          <a:bodyPr anchor="t" rtlCol="false" tIns="0" lIns="0" bIns="0" rIns="0">
            <a:spAutoFit/>
          </a:bodyPr>
          <a:lstStyle/>
          <a:p>
            <a:pPr algn="l" marL="0" indent="0" lvl="0">
              <a:lnSpc>
                <a:spcPts val="8000"/>
              </a:lnSpc>
            </a:pPr>
            <a:r>
              <a:rPr lang="en-US" sz="8000">
                <a:solidFill>
                  <a:srgbClr val="F5EFEB"/>
                </a:solidFill>
                <a:latin typeface="Effra 1"/>
                <a:ea typeface="Effra 1"/>
                <a:cs typeface="Effra 1"/>
                <a:sym typeface="Effra 1"/>
              </a:rPr>
              <a:t>What is the first step to building a website?</a:t>
            </a:r>
          </a:p>
        </p:txBody>
      </p:sp>
      <p:sp>
        <p:nvSpPr>
          <p:cNvPr name="TextBox 12" id="12"/>
          <p:cNvSpPr txBox="true"/>
          <p:nvPr/>
        </p:nvSpPr>
        <p:spPr>
          <a:xfrm rot="0">
            <a:off x="1028700" y="9258300"/>
            <a:ext cx="6899312" cy="209550"/>
          </a:xfrm>
          <a:prstGeom prst="rect">
            <a:avLst/>
          </a:prstGeom>
        </p:spPr>
        <p:txBody>
          <a:bodyPr anchor="t" rtlCol="false" tIns="0" lIns="0" bIns="0" rIns="0">
            <a:spAutoFit/>
          </a:bodyPr>
          <a:lstStyle/>
          <a:p>
            <a:pPr algn="l" marL="0" indent="0" lvl="0">
              <a:lnSpc>
                <a:spcPts val="1680"/>
              </a:lnSpc>
              <a:spcBef>
                <a:spcPct val="0"/>
              </a:spcBef>
            </a:pPr>
            <a:r>
              <a:rPr lang="en-US" sz="1400" spc="140">
                <a:solidFill>
                  <a:srgbClr val="E68574"/>
                </a:solidFill>
                <a:latin typeface="Effra 1"/>
                <a:ea typeface="Effra 1"/>
                <a:cs typeface="Effra 1"/>
                <a:sym typeface="Effra 1"/>
              </a:rPr>
              <a:t>2025 SIA REGION CONFERENCE</a:t>
            </a:r>
          </a:p>
        </p:txBody>
      </p:sp>
      <p:sp>
        <p:nvSpPr>
          <p:cNvPr name="TextBox 13" id="13"/>
          <p:cNvSpPr txBox="true"/>
          <p:nvPr/>
        </p:nvSpPr>
        <p:spPr>
          <a:xfrm rot="0">
            <a:off x="1028700" y="4286803"/>
            <a:ext cx="13888248" cy="1034797"/>
          </a:xfrm>
          <a:prstGeom prst="rect">
            <a:avLst/>
          </a:prstGeom>
        </p:spPr>
        <p:txBody>
          <a:bodyPr anchor="t" rtlCol="false" tIns="0" lIns="0" bIns="0" rIns="0">
            <a:spAutoFit/>
          </a:bodyPr>
          <a:lstStyle/>
          <a:p>
            <a:pPr algn="l">
              <a:lnSpc>
                <a:spcPts val="7992"/>
              </a:lnSpc>
            </a:pPr>
            <a:r>
              <a:rPr lang="en-US" sz="7200">
                <a:solidFill>
                  <a:srgbClr val="E68574"/>
                </a:solidFill>
                <a:latin typeface="Effra 3"/>
                <a:ea typeface="Effra 3"/>
                <a:cs typeface="Effra 3"/>
                <a:sym typeface="Effra 3"/>
              </a:rPr>
              <a:t>Answer:</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5EFEB"/>
        </a:solidFill>
      </p:bgPr>
    </p:bg>
    <p:spTree>
      <p:nvGrpSpPr>
        <p:cNvPr id="1" name=""/>
        <p:cNvGrpSpPr/>
        <p:nvPr/>
      </p:nvGrpSpPr>
      <p:grpSpPr>
        <a:xfrm>
          <a:off x="0" y="0"/>
          <a:ext cx="0" cy="0"/>
          <a:chOff x="0" y="0"/>
          <a:chExt cx="0" cy="0"/>
        </a:xfrm>
      </p:grpSpPr>
      <p:grpSp>
        <p:nvGrpSpPr>
          <p:cNvPr name="Group 2" id="2"/>
          <p:cNvGrpSpPr/>
          <p:nvPr/>
        </p:nvGrpSpPr>
        <p:grpSpPr>
          <a:xfrm rot="0">
            <a:off x="0" y="8585732"/>
            <a:ext cx="18288000" cy="1791128"/>
            <a:chOff x="0" y="0"/>
            <a:chExt cx="4816593" cy="471737"/>
          </a:xfrm>
        </p:grpSpPr>
        <p:sp>
          <p:nvSpPr>
            <p:cNvPr name="Freeform 3" id="3"/>
            <p:cNvSpPr/>
            <p:nvPr/>
          </p:nvSpPr>
          <p:spPr>
            <a:xfrm flipH="false" flipV="false" rot="0">
              <a:off x="0" y="0"/>
              <a:ext cx="4816592" cy="471737"/>
            </a:xfrm>
            <a:custGeom>
              <a:avLst/>
              <a:gdLst/>
              <a:ahLst/>
              <a:cxnLst/>
              <a:rect r="r" b="b" t="t" l="l"/>
              <a:pathLst>
                <a:path h="471737" w="4816592">
                  <a:moveTo>
                    <a:pt x="0" y="0"/>
                  </a:moveTo>
                  <a:lnTo>
                    <a:pt x="4816592" y="0"/>
                  </a:lnTo>
                  <a:lnTo>
                    <a:pt x="4816592" y="471737"/>
                  </a:lnTo>
                  <a:lnTo>
                    <a:pt x="0" y="471737"/>
                  </a:lnTo>
                  <a:close/>
                </a:path>
              </a:pathLst>
            </a:custGeom>
            <a:solidFill>
              <a:srgbClr val="293374"/>
            </a:solidFill>
          </p:spPr>
        </p:sp>
        <p:sp>
          <p:nvSpPr>
            <p:cNvPr name="TextBox 4" id="4"/>
            <p:cNvSpPr txBox="true"/>
            <p:nvPr/>
          </p:nvSpPr>
          <p:spPr>
            <a:xfrm>
              <a:off x="0" y="-47625"/>
              <a:ext cx="4816593" cy="519362"/>
            </a:xfrm>
            <a:prstGeom prst="rect">
              <a:avLst/>
            </a:prstGeom>
          </p:spPr>
          <p:txBody>
            <a:bodyPr anchor="ctr" rtlCol="false" tIns="50800" lIns="50800" bIns="50800" rIns="50800"/>
            <a:lstStyle/>
            <a:p>
              <a:pPr algn="ctr" marL="323850" indent="-161925" lvl="1">
                <a:lnSpc>
                  <a:spcPts val="2100"/>
                </a:lnSpc>
                <a:buAutoNum type="arabicPeriod" startAt="1"/>
              </a:pPr>
            </a:p>
          </p:txBody>
        </p:sp>
      </p:grpSp>
      <p:grpSp>
        <p:nvGrpSpPr>
          <p:cNvPr name="Group 5" id="5"/>
          <p:cNvGrpSpPr/>
          <p:nvPr/>
        </p:nvGrpSpPr>
        <p:grpSpPr>
          <a:xfrm rot="0">
            <a:off x="-2395657" y="-963874"/>
            <a:ext cx="21239059" cy="4924124"/>
            <a:chOff x="0" y="0"/>
            <a:chExt cx="5593826" cy="1296889"/>
          </a:xfrm>
        </p:grpSpPr>
        <p:sp>
          <p:nvSpPr>
            <p:cNvPr name="Freeform 6" id="6"/>
            <p:cNvSpPr/>
            <p:nvPr/>
          </p:nvSpPr>
          <p:spPr>
            <a:xfrm flipH="false" flipV="false" rot="0">
              <a:off x="0" y="0"/>
              <a:ext cx="5593826" cy="1296889"/>
            </a:xfrm>
            <a:custGeom>
              <a:avLst/>
              <a:gdLst/>
              <a:ahLst/>
              <a:cxnLst/>
              <a:rect r="r" b="b" t="t" l="l"/>
              <a:pathLst>
                <a:path h="1296889" w="5593826">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name="TextBox 7" id="7"/>
            <p:cNvSpPr txBox="true"/>
            <p:nvPr/>
          </p:nvSpPr>
          <p:spPr>
            <a:xfrm>
              <a:off x="0" y="-47625"/>
              <a:ext cx="5593826" cy="1344514"/>
            </a:xfrm>
            <a:prstGeom prst="rect">
              <a:avLst/>
            </a:prstGeom>
          </p:spPr>
          <p:txBody>
            <a:bodyPr anchor="ctr" rtlCol="false" tIns="50800" lIns="50800" bIns="50800" rIns="50800"/>
            <a:lstStyle/>
            <a:p>
              <a:pPr algn="ctr">
                <a:lnSpc>
                  <a:spcPts val="2100"/>
                </a:lnSpc>
              </a:pPr>
            </a:p>
          </p:txBody>
        </p:sp>
      </p:grpSp>
      <p:sp>
        <p:nvSpPr>
          <p:cNvPr name="Freeform 8" id="8"/>
          <p:cNvSpPr/>
          <p:nvPr/>
        </p:nvSpPr>
        <p:spPr>
          <a:xfrm flipH="false" flipV="false" rot="0">
            <a:off x="15738227" y="542156"/>
            <a:ext cx="596649" cy="973088"/>
          </a:xfrm>
          <a:custGeom>
            <a:avLst/>
            <a:gdLst/>
            <a:ahLst/>
            <a:cxnLst/>
            <a:rect r="r" b="b" t="t" l="l"/>
            <a:pathLst>
              <a:path h="973088" w="596649">
                <a:moveTo>
                  <a:pt x="0" y="0"/>
                </a:moveTo>
                <a:lnTo>
                  <a:pt x="596648" y="0"/>
                </a:lnTo>
                <a:lnTo>
                  <a:pt x="596648" y="973088"/>
                </a:lnTo>
                <a:lnTo>
                  <a:pt x="0" y="973088"/>
                </a:lnTo>
                <a:lnTo>
                  <a:pt x="0" y="0"/>
                </a:lnTo>
                <a:close/>
              </a:path>
            </a:pathLst>
          </a:custGeom>
          <a:blipFill>
            <a:blip r:embed="rId3"/>
            <a:stretch>
              <a:fillRect l="0" t="0" r="0" b="0"/>
            </a:stretch>
          </a:blipFill>
          <a:ln cap="sq">
            <a:noFill/>
            <a:prstDash val="solid"/>
            <a:miter/>
          </a:ln>
        </p:spPr>
      </p:sp>
      <p:sp>
        <p:nvSpPr>
          <p:cNvPr name="Freeform 9" id="9"/>
          <p:cNvSpPr/>
          <p:nvPr/>
        </p:nvSpPr>
        <p:spPr>
          <a:xfrm flipH="false" flipV="false" rot="0">
            <a:off x="259397" y="404544"/>
            <a:ext cx="2457629" cy="2187290"/>
          </a:xfrm>
          <a:custGeom>
            <a:avLst/>
            <a:gdLst/>
            <a:ahLst/>
            <a:cxnLst/>
            <a:rect r="r" b="b" t="t" l="l"/>
            <a:pathLst>
              <a:path h="2187290" w="2457629">
                <a:moveTo>
                  <a:pt x="0" y="0"/>
                </a:moveTo>
                <a:lnTo>
                  <a:pt x="2457628" y="0"/>
                </a:lnTo>
                <a:lnTo>
                  <a:pt x="2457628" y="2187289"/>
                </a:lnTo>
                <a:lnTo>
                  <a:pt x="0" y="218728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8989090" y="3816879"/>
            <a:ext cx="9394160" cy="5683467"/>
          </a:xfrm>
          <a:custGeom>
            <a:avLst/>
            <a:gdLst/>
            <a:ahLst/>
            <a:cxnLst/>
            <a:rect r="r" b="b" t="t" l="l"/>
            <a:pathLst>
              <a:path h="5683467" w="9394160">
                <a:moveTo>
                  <a:pt x="0" y="0"/>
                </a:moveTo>
                <a:lnTo>
                  <a:pt x="9394160" y="0"/>
                </a:lnTo>
                <a:lnTo>
                  <a:pt x="9394160" y="5683467"/>
                </a:lnTo>
                <a:lnTo>
                  <a:pt x="0" y="5683467"/>
                </a:lnTo>
                <a:lnTo>
                  <a:pt x="0" y="0"/>
                </a:lnTo>
                <a:close/>
              </a:path>
            </a:pathLst>
          </a:custGeom>
          <a:blipFill>
            <a:blip r:embed="rId6"/>
            <a:stretch>
              <a:fillRect l="0" t="0" r="0" b="0"/>
            </a:stretch>
          </a:blipFill>
        </p:spPr>
      </p:sp>
      <p:sp>
        <p:nvSpPr>
          <p:cNvPr name="TextBox 11" id="11"/>
          <p:cNvSpPr txBox="true"/>
          <p:nvPr/>
        </p:nvSpPr>
        <p:spPr>
          <a:xfrm rot="0">
            <a:off x="1028700" y="5029200"/>
            <a:ext cx="7310799" cy="2086217"/>
          </a:xfrm>
          <a:prstGeom prst="rect">
            <a:avLst/>
          </a:prstGeom>
        </p:spPr>
        <p:txBody>
          <a:bodyPr anchor="t" rtlCol="false" tIns="0" lIns="0" bIns="0" rIns="0">
            <a:spAutoFit/>
          </a:bodyPr>
          <a:lstStyle/>
          <a:p>
            <a:pPr algn="l">
              <a:lnSpc>
                <a:spcPts val="5615"/>
              </a:lnSpc>
            </a:pPr>
            <a:r>
              <a:rPr lang="en-US" sz="3743">
                <a:solidFill>
                  <a:srgbClr val="E68574"/>
                </a:solidFill>
                <a:latin typeface="Effra 3"/>
                <a:ea typeface="Effra 3"/>
                <a:cs typeface="Effra 3"/>
                <a:sym typeface="Effra 3"/>
              </a:rPr>
              <a:t>A. Flashy animations</a:t>
            </a:r>
          </a:p>
          <a:p>
            <a:pPr algn="l">
              <a:lnSpc>
                <a:spcPts val="5615"/>
              </a:lnSpc>
            </a:pPr>
            <a:r>
              <a:rPr lang="en-US" sz="3743">
                <a:solidFill>
                  <a:srgbClr val="E68574"/>
                </a:solidFill>
                <a:latin typeface="Effra 3"/>
                <a:ea typeface="Effra 3"/>
                <a:cs typeface="Effra 3"/>
                <a:sym typeface="Effra 3"/>
              </a:rPr>
              <a:t>B. Simplicity and professionalism</a:t>
            </a:r>
          </a:p>
          <a:p>
            <a:pPr algn="l">
              <a:lnSpc>
                <a:spcPts val="5615"/>
              </a:lnSpc>
            </a:pPr>
            <a:r>
              <a:rPr lang="en-US" sz="3743">
                <a:solidFill>
                  <a:srgbClr val="E68574"/>
                </a:solidFill>
                <a:latin typeface="Effra 3"/>
                <a:ea typeface="Effra 3"/>
                <a:cs typeface="Effra 3"/>
                <a:sym typeface="Effra 3"/>
              </a:rPr>
              <a:t>C. Lots of pages and features</a:t>
            </a:r>
            <a:r>
              <a:rPr lang="en-US" sz="3743">
                <a:solidFill>
                  <a:srgbClr val="F5EFEB"/>
                </a:solidFill>
                <a:latin typeface="Effra 3"/>
                <a:ea typeface="Effra 3"/>
                <a:cs typeface="Effra 3"/>
                <a:sym typeface="Effra 3"/>
              </a:rPr>
              <a:t> </a:t>
            </a:r>
          </a:p>
        </p:txBody>
      </p:sp>
      <p:sp>
        <p:nvSpPr>
          <p:cNvPr name="TextBox 12" id="12"/>
          <p:cNvSpPr txBox="true"/>
          <p:nvPr/>
        </p:nvSpPr>
        <p:spPr>
          <a:xfrm rot="0">
            <a:off x="1342623" y="1387722"/>
            <a:ext cx="16945377" cy="2079626"/>
          </a:xfrm>
          <a:prstGeom prst="rect">
            <a:avLst/>
          </a:prstGeom>
        </p:spPr>
        <p:txBody>
          <a:bodyPr anchor="t" rtlCol="false" tIns="0" lIns="0" bIns="0" rIns="0">
            <a:spAutoFit/>
          </a:bodyPr>
          <a:lstStyle/>
          <a:p>
            <a:pPr algn="l" marL="0" indent="0" lvl="0">
              <a:lnSpc>
                <a:spcPts val="8000"/>
              </a:lnSpc>
            </a:pPr>
            <a:r>
              <a:rPr lang="en-US" sz="8000">
                <a:solidFill>
                  <a:srgbClr val="F5EFEB"/>
                </a:solidFill>
                <a:latin typeface="Effra 1"/>
                <a:ea typeface="Effra 1"/>
                <a:cs typeface="Effra 1"/>
                <a:sym typeface="Effra 1"/>
              </a:rPr>
              <a:t>What is an important quality of a user-friendly website?</a:t>
            </a:r>
          </a:p>
        </p:txBody>
      </p:sp>
      <p:sp>
        <p:nvSpPr>
          <p:cNvPr name="TextBox 13" id="13"/>
          <p:cNvSpPr txBox="true"/>
          <p:nvPr/>
        </p:nvSpPr>
        <p:spPr>
          <a:xfrm rot="0">
            <a:off x="1028700" y="9258300"/>
            <a:ext cx="6899312" cy="209550"/>
          </a:xfrm>
          <a:prstGeom prst="rect">
            <a:avLst/>
          </a:prstGeom>
        </p:spPr>
        <p:txBody>
          <a:bodyPr anchor="t" rtlCol="false" tIns="0" lIns="0" bIns="0" rIns="0">
            <a:spAutoFit/>
          </a:bodyPr>
          <a:lstStyle/>
          <a:p>
            <a:pPr algn="l" marL="0" indent="0" lvl="0">
              <a:lnSpc>
                <a:spcPts val="1680"/>
              </a:lnSpc>
              <a:spcBef>
                <a:spcPct val="0"/>
              </a:spcBef>
            </a:pPr>
            <a:r>
              <a:rPr lang="en-US" sz="1400" spc="140">
                <a:solidFill>
                  <a:srgbClr val="E68574"/>
                </a:solidFill>
                <a:latin typeface="Effra 1"/>
                <a:ea typeface="Effra 1"/>
                <a:cs typeface="Effra 1"/>
                <a:sym typeface="Effra 1"/>
              </a:rPr>
              <a:t>2025 SIA REGION CONFERENCE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5EFEB"/>
        </a:solidFill>
      </p:bgPr>
    </p:bg>
    <p:spTree>
      <p:nvGrpSpPr>
        <p:cNvPr id="1" name=""/>
        <p:cNvGrpSpPr/>
        <p:nvPr/>
      </p:nvGrpSpPr>
      <p:grpSpPr>
        <a:xfrm>
          <a:off x="0" y="0"/>
          <a:ext cx="0" cy="0"/>
          <a:chOff x="0" y="0"/>
          <a:chExt cx="0" cy="0"/>
        </a:xfrm>
      </p:grpSpPr>
      <p:grpSp>
        <p:nvGrpSpPr>
          <p:cNvPr name="Group 2" id="2"/>
          <p:cNvGrpSpPr/>
          <p:nvPr/>
        </p:nvGrpSpPr>
        <p:grpSpPr>
          <a:xfrm rot="0">
            <a:off x="0" y="8585732"/>
            <a:ext cx="18288000" cy="1791128"/>
            <a:chOff x="0" y="0"/>
            <a:chExt cx="4816593" cy="471737"/>
          </a:xfrm>
        </p:grpSpPr>
        <p:sp>
          <p:nvSpPr>
            <p:cNvPr name="Freeform 3" id="3"/>
            <p:cNvSpPr/>
            <p:nvPr/>
          </p:nvSpPr>
          <p:spPr>
            <a:xfrm flipH="false" flipV="false" rot="0">
              <a:off x="0" y="0"/>
              <a:ext cx="4816592" cy="471737"/>
            </a:xfrm>
            <a:custGeom>
              <a:avLst/>
              <a:gdLst/>
              <a:ahLst/>
              <a:cxnLst/>
              <a:rect r="r" b="b" t="t" l="l"/>
              <a:pathLst>
                <a:path h="471737" w="4816592">
                  <a:moveTo>
                    <a:pt x="0" y="0"/>
                  </a:moveTo>
                  <a:lnTo>
                    <a:pt x="4816592" y="0"/>
                  </a:lnTo>
                  <a:lnTo>
                    <a:pt x="4816592" y="471737"/>
                  </a:lnTo>
                  <a:lnTo>
                    <a:pt x="0" y="471737"/>
                  </a:lnTo>
                  <a:close/>
                </a:path>
              </a:pathLst>
            </a:custGeom>
            <a:solidFill>
              <a:srgbClr val="293374"/>
            </a:solidFill>
          </p:spPr>
        </p:sp>
        <p:sp>
          <p:nvSpPr>
            <p:cNvPr name="TextBox 4" id="4"/>
            <p:cNvSpPr txBox="true"/>
            <p:nvPr/>
          </p:nvSpPr>
          <p:spPr>
            <a:xfrm>
              <a:off x="0" y="-47625"/>
              <a:ext cx="4816593" cy="519362"/>
            </a:xfrm>
            <a:prstGeom prst="rect">
              <a:avLst/>
            </a:prstGeom>
          </p:spPr>
          <p:txBody>
            <a:bodyPr anchor="ctr" rtlCol="false" tIns="50800" lIns="50800" bIns="50800" rIns="50800"/>
            <a:lstStyle/>
            <a:p>
              <a:pPr algn="ctr" marL="323850" indent="-161925" lvl="1">
                <a:lnSpc>
                  <a:spcPts val="2100"/>
                </a:lnSpc>
                <a:buAutoNum type="arabicPeriod" startAt="1"/>
              </a:pPr>
            </a:p>
          </p:txBody>
        </p:sp>
      </p:grpSp>
      <p:grpSp>
        <p:nvGrpSpPr>
          <p:cNvPr name="Group 5" id="5"/>
          <p:cNvGrpSpPr/>
          <p:nvPr/>
        </p:nvGrpSpPr>
        <p:grpSpPr>
          <a:xfrm rot="0">
            <a:off x="-2395657" y="-963874"/>
            <a:ext cx="21239059" cy="4924124"/>
            <a:chOff x="0" y="0"/>
            <a:chExt cx="5593826" cy="1296889"/>
          </a:xfrm>
        </p:grpSpPr>
        <p:sp>
          <p:nvSpPr>
            <p:cNvPr name="Freeform 6" id="6"/>
            <p:cNvSpPr/>
            <p:nvPr/>
          </p:nvSpPr>
          <p:spPr>
            <a:xfrm flipH="false" flipV="false" rot="0">
              <a:off x="0" y="0"/>
              <a:ext cx="5593826" cy="1296889"/>
            </a:xfrm>
            <a:custGeom>
              <a:avLst/>
              <a:gdLst/>
              <a:ahLst/>
              <a:cxnLst/>
              <a:rect r="r" b="b" t="t" l="l"/>
              <a:pathLst>
                <a:path h="1296889" w="5593826">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name="TextBox 7" id="7"/>
            <p:cNvSpPr txBox="true"/>
            <p:nvPr/>
          </p:nvSpPr>
          <p:spPr>
            <a:xfrm>
              <a:off x="0" y="-47625"/>
              <a:ext cx="5593826" cy="1344514"/>
            </a:xfrm>
            <a:prstGeom prst="rect">
              <a:avLst/>
            </a:prstGeom>
          </p:spPr>
          <p:txBody>
            <a:bodyPr anchor="ctr" rtlCol="false" tIns="50800" lIns="50800" bIns="50800" rIns="50800"/>
            <a:lstStyle/>
            <a:p>
              <a:pPr algn="ctr">
                <a:lnSpc>
                  <a:spcPts val="2100"/>
                </a:lnSpc>
              </a:pPr>
            </a:p>
          </p:txBody>
        </p:sp>
      </p:grpSp>
      <p:sp>
        <p:nvSpPr>
          <p:cNvPr name="Freeform 8" id="8"/>
          <p:cNvSpPr/>
          <p:nvPr/>
        </p:nvSpPr>
        <p:spPr>
          <a:xfrm flipH="false" flipV="false" rot="0">
            <a:off x="15738227" y="542156"/>
            <a:ext cx="596649" cy="973088"/>
          </a:xfrm>
          <a:custGeom>
            <a:avLst/>
            <a:gdLst/>
            <a:ahLst/>
            <a:cxnLst/>
            <a:rect r="r" b="b" t="t" l="l"/>
            <a:pathLst>
              <a:path h="973088" w="596649">
                <a:moveTo>
                  <a:pt x="0" y="0"/>
                </a:moveTo>
                <a:lnTo>
                  <a:pt x="596648" y="0"/>
                </a:lnTo>
                <a:lnTo>
                  <a:pt x="596648" y="973088"/>
                </a:lnTo>
                <a:lnTo>
                  <a:pt x="0" y="973088"/>
                </a:lnTo>
                <a:lnTo>
                  <a:pt x="0" y="0"/>
                </a:lnTo>
                <a:close/>
              </a:path>
            </a:pathLst>
          </a:custGeom>
          <a:blipFill>
            <a:blip r:embed="rId3"/>
            <a:stretch>
              <a:fillRect l="0" t="0" r="0" b="0"/>
            </a:stretch>
          </a:blipFill>
          <a:ln cap="sq">
            <a:noFill/>
            <a:prstDash val="solid"/>
            <a:miter/>
          </a:ln>
        </p:spPr>
      </p:sp>
      <p:sp>
        <p:nvSpPr>
          <p:cNvPr name="Freeform 9" id="9"/>
          <p:cNvSpPr/>
          <p:nvPr/>
        </p:nvSpPr>
        <p:spPr>
          <a:xfrm flipH="false" flipV="false" rot="0">
            <a:off x="259397" y="404544"/>
            <a:ext cx="2457629" cy="2187290"/>
          </a:xfrm>
          <a:custGeom>
            <a:avLst/>
            <a:gdLst/>
            <a:ahLst/>
            <a:cxnLst/>
            <a:rect r="r" b="b" t="t" l="l"/>
            <a:pathLst>
              <a:path h="2187290" w="2457629">
                <a:moveTo>
                  <a:pt x="0" y="0"/>
                </a:moveTo>
                <a:lnTo>
                  <a:pt x="2457628" y="0"/>
                </a:lnTo>
                <a:lnTo>
                  <a:pt x="2457628" y="2187289"/>
                </a:lnTo>
                <a:lnTo>
                  <a:pt x="0" y="218728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1488211" y="5325056"/>
            <a:ext cx="16230600" cy="1316349"/>
          </a:xfrm>
          <a:prstGeom prst="rect">
            <a:avLst/>
          </a:prstGeom>
        </p:spPr>
        <p:txBody>
          <a:bodyPr anchor="t" rtlCol="false" tIns="0" lIns="0" bIns="0" rIns="0">
            <a:spAutoFit/>
          </a:bodyPr>
          <a:lstStyle/>
          <a:p>
            <a:pPr algn="l">
              <a:lnSpc>
                <a:spcPts val="10800"/>
              </a:lnSpc>
            </a:pPr>
            <a:r>
              <a:rPr lang="en-US" sz="7200">
                <a:solidFill>
                  <a:srgbClr val="168594"/>
                </a:solidFill>
                <a:latin typeface="Effra 3"/>
                <a:ea typeface="Effra 3"/>
                <a:cs typeface="Effra 3"/>
                <a:sym typeface="Effra 3"/>
              </a:rPr>
              <a:t>B. Simplicity and professionalism</a:t>
            </a:r>
          </a:p>
        </p:txBody>
      </p:sp>
      <p:sp>
        <p:nvSpPr>
          <p:cNvPr name="TextBox 11" id="11"/>
          <p:cNvSpPr txBox="true"/>
          <p:nvPr/>
        </p:nvSpPr>
        <p:spPr>
          <a:xfrm rot="0">
            <a:off x="1342623" y="1387722"/>
            <a:ext cx="16945377" cy="2079626"/>
          </a:xfrm>
          <a:prstGeom prst="rect">
            <a:avLst/>
          </a:prstGeom>
        </p:spPr>
        <p:txBody>
          <a:bodyPr anchor="t" rtlCol="false" tIns="0" lIns="0" bIns="0" rIns="0">
            <a:spAutoFit/>
          </a:bodyPr>
          <a:lstStyle/>
          <a:p>
            <a:pPr algn="l" marL="0" indent="0" lvl="0">
              <a:lnSpc>
                <a:spcPts val="8000"/>
              </a:lnSpc>
            </a:pPr>
            <a:r>
              <a:rPr lang="en-US" sz="8000">
                <a:solidFill>
                  <a:srgbClr val="F5EFEB"/>
                </a:solidFill>
                <a:latin typeface="Effra 1"/>
                <a:ea typeface="Effra 1"/>
                <a:cs typeface="Effra 1"/>
                <a:sym typeface="Effra 1"/>
              </a:rPr>
              <a:t>What is an important quality of a user-friendly website?</a:t>
            </a:r>
          </a:p>
        </p:txBody>
      </p:sp>
      <p:sp>
        <p:nvSpPr>
          <p:cNvPr name="TextBox 12" id="12"/>
          <p:cNvSpPr txBox="true"/>
          <p:nvPr/>
        </p:nvSpPr>
        <p:spPr>
          <a:xfrm rot="0">
            <a:off x="1028700" y="9258300"/>
            <a:ext cx="6899312" cy="209550"/>
          </a:xfrm>
          <a:prstGeom prst="rect">
            <a:avLst/>
          </a:prstGeom>
        </p:spPr>
        <p:txBody>
          <a:bodyPr anchor="t" rtlCol="false" tIns="0" lIns="0" bIns="0" rIns="0">
            <a:spAutoFit/>
          </a:bodyPr>
          <a:lstStyle/>
          <a:p>
            <a:pPr algn="l" marL="0" indent="0" lvl="0">
              <a:lnSpc>
                <a:spcPts val="1680"/>
              </a:lnSpc>
              <a:spcBef>
                <a:spcPct val="0"/>
              </a:spcBef>
            </a:pPr>
            <a:r>
              <a:rPr lang="en-US" sz="1400" spc="140">
                <a:solidFill>
                  <a:srgbClr val="E68574"/>
                </a:solidFill>
                <a:latin typeface="Effra 1"/>
                <a:ea typeface="Effra 1"/>
                <a:cs typeface="Effra 1"/>
                <a:sym typeface="Effra 1"/>
              </a:rPr>
              <a:t>2025 SIA REGION CONFERENCE</a:t>
            </a:r>
          </a:p>
        </p:txBody>
      </p:sp>
      <p:sp>
        <p:nvSpPr>
          <p:cNvPr name="TextBox 13" id="13"/>
          <p:cNvSpPr txBox="true"/>
          <p:nvPr/>
        </p:nvSpPr>
        <p:spPr>
          <a:xfrm rot="0">
            <a:off x="1488211" y="4261684"/>
            <a:ext cx="13888248" cy="1034797"/>
          </a:xfrm>
          <a:prstGeom prst="rect">
            <a:avLst/>
          </a:prstGeom>
        </p:spPr>
        <p:txBody>
          <a:bodyPr anchor="t" rtlCol="false" tIns="0" lIns="0" bIns="0" rIns="0">
            <a:spAutoFit/>
          </a:bodyPr>
          <a:lstStyle/>
          <a:p>
            <a:pPr algn="l">
              <a:lnSpc>
                <a:spcPts val="7992"/>
              </a:lnSpc>
            </a:pPr>
            <a:r>
              <a:rPr lang="en-US" sz="7200">
                <a:solidFill>
                  <a:srgbClr val="E68574"/>
                </a:solidFill>
                <a:latin typeface="Effra 3"/>
                <a:ea typeface="Effra 3"/>
                <a:cs typeface="Effra 3"/>
                <a:sym typeface="Effra 3"/>
              </a:rPr>
              <a:t>Answer:</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5EFEB"/>
        </a:solidFill>
      </p:bgPr>
    </p:bg>
    <p:spTree>
      <p:nvGrpSpPr>
        <p:cNvPr id="1" name=""/>
        <p:cNvGrpSpPr/>
        <p:nvPr/>
      </p:nvGrpSpPr>
      <p:grpSpPr>
        <a:xfrm>
          <a:off x="0" y="0"/>
          <a:ext cx="0" cy="0"/>
          <a:chOff x="0" y="0"/>
          <a:chExt cx="0" cy="0"/>
        </a:xfrm>
      </p:grpSpPr>
      <p:grpSp>
        <p:nvGrpSpPr>
          <p:cNvPr name="Group 2" id="2"/>
          <p:cNvGrpSpPr/>
          <p:nvPr/>
        </p:nvGrpSpPr>
        <p:grpSpPr>
          <a:xfrm rot="0">
            <a:off x="0" y="8585732"/>
            <a:ext cx="18288000" cy="1791128"/>
            <a:chOff x="0" y="0"/>
            <a:chExt cx="4816593" cy="471737"/>
          </a:xfrm>
        </p:grpSpPr>
        <p:sp>
          <p:nvSpPr>
            <p:cNvPr name="Freeform 3" id="3"/>
            <p:cNvSpPr/>
            <p:nvPr/>
          </p:nvSpPr>
          <p:spPr>
            <a:xfrm flipH="false" flipV="false" rot="0">
              <a:off x="0" y="0"/>
              <a:ext cx="4816592" cy="471737"/>
            </a:xfrm>
            <a:custGeom>
              <a:avLst/>
              <a:gdLst/>
              <a:ahLst/>
              <a:cxnLst/>
              <a:rect r="r" b="b" t="t" l="l"/>
              <a:pathLst>
                <a:path h="471737" w="4816592">
                  <a:moveTo>
                    <a:pt x="0" y="0"/>
                  </a:moveTo>
                  <a:lnTo>
                    <a:pt x="4816592" y="0"/>
                  </a:lnTo>
                  <a:lnTo>
                    <a:pt x="4816592" y="471737"/>
                  </a:lnTo>
                  <a:lnTo>
                    <a:pt x="0" y="471737"/>
                  </a:lnTo>
                  <a:close/>
                </a:path>
              </a:pathLst>
            </a:custGeom>
            <a:solidFill>
              <a:srgbClr val="293374"/>
            </a:solidFill>
          </p:spPr>
        </p:sp>
        <p:sp>
          <p:nvSpPr>
            <p:cNvPr name="TextBox 4" id="4"/>
            <p:cNvSpPr txBox="true"/>
            <p:nvPr/>
          </p:nvSpPr>
          <p:spPr>
            <a:xfrm>
              <a:off x="0" y="-47625"/>
              <a:ext cx="4816593" cy="519362"/>
            </a:xfrm>
            <a:prstGeom prst="rect">
              <a:avLst/>
            </a:prstGeom>
          </p:spPr>
          <p:txBody>
            <a:bodyPr anchor="ctr" rtlCol="false" tIns="50800" lIns="50800" bIns="50800" rIns="50800"/>
            <a:lstStyle/>
            <a:p>
              <a:pPr algn="ctr" marL="323850" indent="-161925" lvl="1">
                <a:lnSpc>
                  <a:spcPts val="2100"/>
                </a:lnSpc>
                <a:buAutoNum type="arabicPeriod" startAt="1"/>
              </a:pPr>
            </a:p>
          </p:txBody>
        </p:sp>
      </p:grpSp>
      <p:grpSp>
        <p:nvGrpSpPr>
          <p:cNvPr name="Group 5" id="5"/>
          <p:cNvGrpSpPr/>
          <p:nvPr/>
        </p:nvGrpSpPr>
        <p:grpSpPr>
          <a:xfrm rot="0">
            <a:off x="-2395657" y="-963874"/>
            <a:ext cx="21239059" cy="4924124"/>
            <a:chOff x="0" y="0"/>
            <a:chExt cx="5593826" cy="1296889"/>
          </a:xfrm>
        </p:grpSpPr>
        <p:sp>
          <p:nvSpPr>
            <p:cNvPr name="Freeform 6" id="6"/>
            <p:cNvSpPr/>
            <p:nvPr/>
          </p:nvSpPr>
          <p:spPr>
            <a:xfrm flipH="false" flipV="false" rot="0">
              <a:off x="0" y="0"/>
              <a:ext cx="5593826" cy="1296889"/>
            </a:xfrm>
            <a:custGeom>
              <a:avLst/>
              <a:gdLst/>
              <a:ahLst/>
              <a:cxnLst/>
              <a:rect r="r" b="b" t="t" l="l"/>
              <a:pathLst>
                <a:path h="1296889" w="5593826">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name="TextBox 7" id="7"/>
            <p:cNvSpPr txBox="true"/>
            <p:nvPr/>
          </p:nvSpPr>
          <p:spPr>
            <a:xfrm>
              <a:off x="0" y="-47625"/>
              <a:ext cx="5593826" cy="1344514"/>
            </a:xfrm>
            <a:prstGeom prst="rect">
              <a:avLst/>
            </a:prstGeom>
          </p:spPr>
          <p:txBody>
            <a:bodyPr anchor="ctr" rtlCol="false" tIns="50800" lIns="50800" bIns="50800" rIns="50800"/>
            <a:lstStyle/>
            <a:p>
              <a:pPr algn="ctr">
                <a:lnSpc>
                  <a:spcPts val="2100"/>
                </a:lnSpc>
              </a:pPr>
            </a:p>
          </p:txBody>
        </p:sp>
      </p:grpSp>
      <p:sp>
        <p:nvSpPr>
          <p:cNvPr name="Freeform 8" id="8"/>
          <p:cNvSpPr/>
          <p:nvPr/>
        </p:nvSpPr>
        <p:spPr>
          <a:xfrm flipH="false" flipV="false" rot="0">
            <a:off x="15738227" y="542156"/>
            <a:ext cx="596649" cy="973088"/>
          </a:xfrm>
          <a:custGeom>
            <a:avLst/>
            <a:gdLst/>
            <a:ahLst/>
            <a:cxnLst/>
            <a:rect r="r" b="b" t="t" l="l"/>
            <a:pathLst>
              <a:path h="973088" w="596649">
                <a:moveTo>
                  <a:pt x="0" y="0"/>
                </a:moveTo>
                <a:lnTo>
                  <a:pt x="596648" y="0"/>
                </a:lnTo>
                <a:lnTo>
                  <a:pt x="596648" y="973088"/>
                </a:lnTo>
                <a:lnTo>
                  <a:pt x="0" y="973088"/>
                </a:lnTo>
                <a:lnTo>
                  <a:pt x="0" y="0"/>
                </a:lnTo>
                <a:close/>
              </a:path>
            </a:pathLst>
          </a:custGeom>
          <a:blipFill>
            <a:blip r:embed="rId3"/>
            <a:stretch>
              <a:fillRect l="0" t="0" r="0" b="0"/>
            </a:stretch>
          </a:blipFill>
          <a:ln cap="sq">
            <a:noFill/>
            <a:prstDash val="solid"/>
            <a:miter/>
          </a:ln>
        </p:spPr>
      </p:sp>
      <p:sp>
        <p:nvSpPr>
          <p:cNvPr name="Freeform 9" id="9"/>
          <p:cNvSpPr/>
          <p:nvPr/>
        </p:nvSpPr>
        <p:spPr>
          <a:xfrm flipH="false" flipV="false" rot="0">
            <a:off x="259397" y="404544"/>
            <a:ext cx="2457629" cy="2181146"/>
          </a:xfrm>
          <a:custGeom>
            <a:avLst/>
            <a:gdLst/>
            <a:ahLst/>
            <a:cxnLst/>
            <a:rect r="r" b="b" t="t" l="l"/>
            <a:pathLst>
              <a:path h="2181146" w="2457629">
                <a:moveTo>
                  <a:pt x="0" y="0"/>
                </a:moveTo>
                <a:lnTo>
                  <a:pt x="2457628" y="0"/>
                </a:lnTo>
                <a:lnTo>
                  <a:pt x="2457628" y="2181145"/>
                </a:lnTo>
                <a:lnTo>
                  <a:pt x="0" y="218114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9144000" y="3121464"/>
            <a:ext cx="9144000" cy="6092190"/>
          </a:xfrm>
          <a:custGeom>
            <a:avLst/>
            <a:gdLst/>
            <a:ahLst/>
            <a:cxnLst/>
            <a:rect r="r" b="b" t="t" l="l"/>
            <a:pathLst>
              <a:path h="6092190" w="9144000">
                <a:moveTo>
                  <a:pt x="0" y="0"/>
                </a:moveTo>
                <a:lnTo>
                  <a:pt x="9144000" y="0"/>
                </a:lnTo>
                <a:lnTo>
                  <a:pt x="9144000" y="6092190"/>
                </a:lnTo>
                <a:lnTo>
                  <a:pt x="0" y="6092190"/>
                </a:lnTo>
                <a:lnTo>
                  <a:pt x="0" y="0"/>
                </a:lnTo>
                <a:close/>
              </a:path>
            </a:pathLst>
          </a:custGeom>
          <a:blipFill>
            <a:blip r:embed="rId6"/>
            <a:stretch>
              <a:fillRect l="0" t="0" r="0" b="0"/>
            </a:stretch>
          </a:blipFill>
        </p:spPr>
      </p:sp>
      <p:sp>
        <p:nvSpPr>
          <p:cNvPr name="TextBox 11" id="11"/>
          <p:cNvSpPr txBox="true"/>
          <p:nvPr/>
        </p:nvSpPr>
        <p:spPr>
          <a:xfrm rot="0">
            <a:off x="1028700" y="5029200"/>
            <a:ext cx="7310799" cy="2086217"/>
          </a:xfrm>
          <a:prstGeom prst="rect">
            <a:avLst/>
          </a:prstGeom>
        </p:spPr>
        <p:txBody>
          <a:bodyPr anchor="t" rtlCol="false" tIns="0" lIns="0" bIns="0" rIns="0">
            <a:spAutoFit/>
          </a:bodyPr>
          <a:lstStyle/>
          <a:p>
            <a:pPr algn="l">
              <a:lnSpc>
                <a:spcPts val="5615"/>
              </a:lnSpc>
            </a:pPr>
            <a:r>
              <a:rPr lang="en-US" sz="3743">
                <a:solidFill>
                  <a:srgbClr val="E68574"/>
                </a:solidFill>
                <a:latin typeface="Effra 3"/>
                <a:ea typeface="Effra 3"/>
                <a:cs typeface="Effra 3"/>
                <a:sym typeface="Effra 3"/>
              </a:rPr>
              <a:t>A. Monthly </a:t>
            </a:r>
          </a:p>
          <a:p>
            <a:pPr algn="l">
              <a:lnSpc>
                <a:spcPts val="5615"/>
              </a:lnSpc>
            </a:pPr>
            <a:r>
              <a:rPr lang="en-US" sz="3743">
                <a:solidFill>
                  <a:srgbClr val="E68574"/>
                </a:solidFill>
                <a:latin typeface="Effra 3"/>
                <a:ea typeface="Effra 3"/>
                <a:cs typeface="Effra 3"/>
                <a:sym typeface="Effra 3"/>
              </a:rPr>
              <a:t>B. Once a year</a:t>
            </a:r>
          </a:p>
          <a:p>
            <a:pPr algn="l">
              <a:lnSpc>
                <a:spcPts val="5615"/>
              </a:lnSpc>
            </a:pPr>
            <a:r>
              <a:rPr lang="en-US" sz="3743">
                <a:solidFill>
                  <a:srgbClr val="E68574"/>
                </a:solidFill>
                <a:latin typeface="Effra 3"/>
                <a:ea typeface="Effra 3"/>
                <a:cs typeface="Effra 3"/>
                <a:sym typeface="Effra 3"/>
              </a:rPr>
              <a:t>C. Only when there’s a major event</a:t>
            </a:r>
            <a:r>
              <a:rPr lang="en-US" sz="3743">
                <a:solidFill>
                  <a:srgbClr val="F5EFEB"/>
                </a:solidFill>
                <a:latin typeface="Effra 3"/>
                <a:ea typeface="Effra 3"/>
                <a:cs typeface="Effra 3"/>
                <a:sym typeface="Effra 3"/>
              </a:rPr>
              <a:t> </a:t>
            </a:r>
          </a:p>
        </p:txBody>
      </p:sp>
      <p:sp>
        <p:nvSpPr>
          <p:cNvPr name="TextBox 12" id="12"/>
          <p:cNvSpPr txBox="true"/>
          <p:nvPr/>
        </p:nvSpPr>
        <p:spPr>
          <a:xfrm rot="0">
            <a:off x="1342623" y="1387722"/>
            <a:ext cx="16945377" cy="2079626"/>
          </a:xfrm>
          <a:prstGeom prst="rect">
            <a:avLst/>
          </a:prstGeom>
        </p:spPr>
        <p:txBody>
          <a:bodyPr anchor="t" rtlCol="false" tIns="0" lIns="0" bIns="0" rIns="0">
            <a:spAutoFit/>
          </a:bodyPr>
          <a:lstStyle/>
          <a:p>
            <a:pPr algn="l" marL="0" indent="0" lvl="0">
              <a:lnSpc>
                <a:spcPts val="8000"/>
              </a:lnSpc>
            </a:pPr>
            <a:r>
              <a:rPr lang="en-US" sz="8000">
                <a:solidFill>
                  <a:srgbClr val="F5EFEB"/>
                </a:solidFill>
                <a:latin typeface="Effra 1"/>
                <a:ea typeface="Effra 1"/>
                <a:cs typeface="Effra 1"/>
                <a:sym typeface="Effra 1"/>
              </a:rPr>
              <a:t>How often should you update your website?</a:t>
            </a:r>
          </a:p>
        </p:txBody>
      </p:sp>
      <p:sp>
        <p:nvSpPr>
          <p:cNvPr name="TextBox 13" id="13"/>
          <p:cNvSpPr txBox="true"/>
          <p:nvPr/>
        </p:nvSpPr>
        <p:spPr>
          <a:xfrm rot="0">
            <a:off x="1028700" y="9258300"/>
            <a:ext cx="6899312" cy="209550"/>
          </a:xfrm>
          <a:prstGeom prst="rect">
            <a:avLst/>
          </a:prstGeom>
        </p:spPr>
        <p:txBody>
          <a:bodyPr anchor="t" rtlCol="false" tIns="0" lIns="0" bIns="0" rIns="0">
            <a:spAutoFit/>
          </a:bodyPr>
          <a:lstStyle/>
          <a:p>
            <a:pPr algn="l" marL="0" indent="0" lvl="0">
              <a:lnSpc>
                <a:spcPts val="1680"/>
              </a:lnSpc>
              <a:spcBef>
                <a:spcPct val="0"/>
              </a:spcBef>
            </a:pPr>
            <a:r>
              <a:rPr lang="en-US" sz="1400" spc="140">
                <a:solidFill>
                  <a:srgbClr val="E68574"/>
                </a:solidFill>
                <a:latin typeface="Effra 1"/>
                <a:ea typeface="Effra 1"/>
                <a:cs typeface="Effra 1"/>
                <a:sym typeface="Effra 1"/>
              </a:rPr>
              <a:t>2025 SIA REGION CONFERENCE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5EFEB"/>
        </a:solidFill>
      </p:bgPr>
    </p:bg>
    <p:spTree>
      <p:nvGrpSpPr>
        <p:cNvPr id="1" name=""/>
        <p:cNvGrpSpPr/>
        <p:nvPr/>
      </p:nvGrpSpPr>
      <p:grpSpPr>
        <a:xfrm>
          <a:off x="0" y="0"/>
          <a:ext cx="0" cy="0"/>
          <a:chOff x="0" y="0"/>
          <a:chExt cx="0" cy="0"/>
        </a:xfrm>
      </p:grpSpPr>
      <p:grpSp>
        <p:nvGrpSpPr>
          <p:cNvPr name="Group 2" id="2"/>
          <p:cNvGrpSpPr/>
          <p:nvPr/>
        </p:nvGrpSpPr>
        <p:grpSpPr>
          <a:xfrm rot="0">
            <a:off x="0" y="8585732"/>
            <a:ext cx="18288000" cy="1791128"/>
            <a:chOff x="0" y="0"/>
            <a:chExt cx="4816593" cy="471737"/>
          </a:xfrm>
        </p:grpSpPr>
        <p:sp>
          <p:nvSpPr>
            <p:cNvPr name="Freeform 3" id="3"/>
            <p:cNvSpPr/>
            <p:nvPr/>
          </p:nvSpPr>
          <p:spPr>
            <a:xfrm flipH="false" flipV="false" rot="0">
              <a:off x="0" y="0"/>
              <a:ext cx="4816592" cy="471737"/>
            </a:xfrm>
            <a:custGeom>
              <a:avLst/>
              <a:gdLst/>
              <a:ahLst/>
              <a:cxnLst/>
              <a:rect r="r" b="b" t="t" l="l"/>
              <a:pathLst>
                <a:path h="471737" w="4816592">
                  <a:moveTo>
                    <a:pt x="0" y="0"/>
                  </a:moveTo>
                  <a:lnTo>
                    <a:pt x="4816592" y="0"/>
                  </a:lnTo>
                  <a:lnTo>
                    <a:pt x="4816592" y="471737"/>
                  </a:lnTo>
                  <a:lnTo>
                    <a:pt x="0" y="471737"/>
                  </a:lnTo>
                  <a:close/>
                </a:path>
              </a:pathLst>
            </a:custGeom>
            <a:solidFill>
              <a:srgbClr val="293374"/>
            </a:solidFill>
          </p:spPr>
        </p:sp>
        <p:sp>
          <p:nvSpPr>
            <p:cNvPr name="TextBox 4" id="4"/>
            <p:cNvSpPr txBox="true"/>
            <p:nvPr/>
          </p:nvSpPr>
          <p:spPr>
            <a:xfrm>
              <a:off x="0" y="-47625"/>
              <a:ext cx="4816593" cy="519362"/>
            </a:xfrm>
            <a:prstGeom prst="rect">
              <a:avLst/>
            </a:prstGeom>
          </p:spPr>
          <p:txBody>
            <a:bodyPr anchor="ctr" rtlCol="false" tIns="50800" lIns="50800" bIns="50800" rIns="50800"/>
            <a:lstStyle/>
            <a:p>
              <a:pPr algn="ctr" marL="323850" indent="-161925" lvl="1">
                <a:lnSpc>
                  <a:spcPts val="2100"/>
                </a:lnSpc>
                <a:buAutoNum type="arabicPeriod" startAt="1"/>
              </a:pPr>
            </a:p>
          </p:txBody>
        </p:sp>
      </p:grpSp>
      <p:grpSp>
        <p:nvGrpSpPr>
          <p:cNvPr name="Group 5" id="5"/>
          <p:cNvGrpSpPr/>
          <p:nvPr/>
        </p:nvGrpSpPr>
        <p:grpSpPr>
          <a:xfrm rot="0">
            <a:off x="-2395657" y="-963874"/>
            <a:ext cx="21239059" cy="4924124"/>
            <a:chOff x="0" y="0"/>
            <a:chExt cx="5593826" cy="1296889"/>
          </a:xfrm>
        </p:grpSpPr>
        <p:sp>
          <p:nvSpPr>
            <p:cNvPr name="Freeform 6" id="6"/>
            <p:cNvSpPr/>
            <p:nvPr/>
          </p:nvSpPr>
          <p:spPr>
            <a:xfrm flipH="false" flipV="false" rot="0">
              <a:off x="0" y="0"/>
              <a:ext cx="5593826" cy="1296889"/>
            </a:xfrm>
            <a:custGeom>
              <a:avLst/>
              <a:gdLst/>
              <a:ahLst/>
              <a:cxnLst/>
              <a:rect r="r" b="b" t="t" l="l"/>
              <a:pathLst>
                <a:path h="1296889" w="5593826">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name="TextBox 7" id="7"/>
            <p:cNvSpPr txBox="true"/>
            <p:nvPr/>
          </p:nvSpPr>
          <p:spPr>
            <a:xfrm>
              <a:off x="0" y="-47625"/>
              <a:ext cx="5593826" cy="1344514"/>
            </a:xfrm>
            <a:prstGeom prst="rect">
              <a:avLst/>
            </a:prstGeom>
          </p:spPr>
          <p:txBody>
            <a:bodyPr anchor="ctr" rtlCol="false" tIns="50800" lIns="50800" bIns="50800" rIns="50800"/>
            <a:lstStyle/>
            <a:p>
              <a:pPr algn="ctr">
                <a:lnSpc>
                  <a:spcPts val="2100"/>
                </a:lnSpc>
              </a:pPr>
            </a:p>
          </p:txBody>
        </p:sp>
      </p:grpSp>
      <p:sp>
        <p:nvSpPr>
          <p:cNvPr name="Freeform 8" id="8"/>
          <p:cNvSpPr/>
          <p:nvPr/>
        </p:nvSpPr>
        <p:spPr>
          <a:xfrm flipH="false" flipV="false" rot="0">
            <a:off x="15738227" y="542156"/>
            <a:ext cx="596649" cy="973088"/>
          </a:xfrm>
          <a:custGeom>
            <a:avLst/>
            <a:gdLst/>
            <a:ahLst/>
            <a:cxnLst/>
            <a:rect r="r" b="b" t="t" l="l"/>
            <a:pathLst>
              <a:path h="973088" w="596649">
                <a:moveTo>
                  <a:pt x="0" y="0"/>
                </a:moveTo>
                <a:lnTo>
                  <a:pt x="596648" y="0"/>
                </a:lnTo>
                <a:lnTo>
                  <a:pt x="596648" y="973088"/>
                </a:lnTo>
                <a:lnTo>
                  <a:pt x="0" y="973088"/>
                </a:lnTo>
                <a:lnTo>
                  <a:pt x="0" y="0"/>
                </a:lnTo>
                <a:close/>
              </a:path>
            </a:pathLst>
          </a:custGeom>
          <a:blipFill>
            <a:blip r:embed="rId3"/>
            <a:stretch>
              <a:fillRect l="0" t="0" r="0" b="0"/>
            </a:stretch>
          </a:blipFill>
          <a:ln cap="sq">
            <a:noFill/>
            <a:prstDash val="solid"/>
            <a:miter/>
          </a:ln>
        </p:spPr>
      </p:sp>
      <p:sp>
        <p:nvSpPr>
          <p:cNvPr name="Freeform 9" id="9"/>
          <p:cNvSpPr/>
          <p:nvPr/>
        </p:nvSpPr>
        <p:spPr>
          <a:xfrm flipH="false" flipV="false" rot="0">
            <a:off x="259397" y="404544"/>
            <a:ext cx="2457629" cy="2181146"/>
          </a:xfrm>
          <a:custGeom>
            <a:avLst/>
            <a:gdLst/>
            <a:ahLst/>
            <a:cxnLst/>
            <a:rect r="r" b="b" t="t" l="l"/>
            <a:pathLst>
              <a:path h="2181146" w="2457629">
                <a:moveTo>
                  <a:pt x="0" y="0"/>
                </a:moveTo>
                <a:lnTo>
                  <a:pt x="2457628" y="0"/>
                </a:lnTo>
                <a:lnTo>
                  <a:pt x="2457628" y="2181145"/>
                </a:lnTo>
                <a:lnTo>
                  <a:pt x="0" y="218114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9600812" y="2965905"/>
            <a:ext cx="8687188" cy="6515391"/>
          </a:xfrm>
          <a:custGeom>
            <a:avLst/>
            <a:gdLst/>
            <a:ahLst/>
            <a:cxnLst/>
            <a:rect r="r" b="b" t="t" l="l"/>
            <a:pathLst>
              <a:path h="6515391" w="8687188">
                <a:moveTo>
                  <a:pt x="0" y="0"/>
                </a:moveTo>
                <a:lnTo>
                  <a:pt x="8687188" y="0"/>
                </a:lnTo>
                <a:lnTo>
                  <a:pt x="8687188" y="6515391"/>
                </a:lnTo>
                <a:lnTo>
                  <a:pt x="0" y="6515391"/>
                </a:lnTo>
                <a:lnTo>
                  <a:pt x="0" y="0"/>
                </a:lnTo>
                <a:close/>
              </a:path>
            </a:pathLst>
          </a:custGeom>
          <a:blipFill>
            <a:blip r:embed="rId6"/>
            <a:stretch>
              <a:fillRect l="0" t="0" r="0" b="0"/>
            </a:stretch>
          </a:blipFill>
        </p:spPr>
      </p:sp>
      <p:sp>
        <p:nvSpPr>
          <p:cNvPr name="TextBox 11" id="11"/>
          <p:cNvSpPr txBox="true"/>
          <p:nvPr/>
        </p:nvSpPr>
        <p:spPr>
          <a:xfrm rot="0">
            <a:off x="1342623" y="5443519"/>
            <a:ext cx="12454314" cy="1316349"/>
          </a:xfrm>
          <a:prstGeom prst="rect">
            <a:avLst/>
          </a:prstGeom>
        </p:spPr>
        <p:txBody>
          <a:bodyPr anchor="t" rtlCol="false" tIns="0" lIns="0" bIns="0" rIns="0">
            <a:spAutoFit/>
          </a:bodyPr>
          <a:lstStyle/>
          <a:p>
            <a:pPr algn="l">
              <a:lnSpc>
                <a:spcPts val="10800"/>
              </a:lnSpc>
            </a:pPr>
            <a:r>
              <a:rPr lang="en-US" sz="7200">
                <a:solidFill>
                  <a:srgbClr val="168594"/>
                </a:solidFill>
                <a:latin typeface="Effra 3"/>
                <a:ea typeface="Effra 3"/>
                <a:cs typeface="Effra 3"/>
                <a:sym typeface="Effra 3"/>
              </a:rPr>
              <a:t>A. Monthly</a:t>
            </a:r>
          </a:p>
        </p:txBody>
      </p:sp>
      <p:sp>
        <p:nvSpPr>
          <p:cNvPr name="TextBox 12" id="12"/>
          <p:cNvSpPr txBox="true"/>
          <p:nvPr/>
        </p:nvSpPr>
        <p:spPr>
          <a:xfrm rot="0">
            <a:off x="1342623" y="1387722"/>
            <a:ext cx="16945377" cy="2079626"/>
          </a:xfrm>
          <a:prstGeom prst="rect">
            <a:avLst/>
          </a:prstGeom>
        </p:spPr>
        <p:txBody>
          <a:bodyPr anchor="t" rtlCol="false" tIns="0" lIns="0" bIns="0" rIns="0">
            <a:spAutoFit/>
          </a:bodyPr>
          <a:lstStyle/>
          <a:p>
            <a:pPr algn="l" marL="0" indent="0" lvl="0">
              <a:lnSpc>
                <a:spcPts val="8000"/>
              </a:lnSpc>
            </a:pPr>
            <a:r>
              <a:rPr lang="en-US" sz="8000">
                <a:solidFill>
                  <a:srgbClr val="F5EFEB"/>
                </a:solidFill>
                <a:latin typeface="Effra 1"/>
                <a:ea typeface="Effra 1"/>
                <a:cs typeface="Effra 1"/>
                <a:sym typeface="Effra 1"/>
              </a:rPr>
              <a:t>How often should you update your  website?</a:t>
            </a:r>
          </a:p>
        </p:txBody>
      </p:sp>
      <p:sp>
        <p:nvSpPr>
          <p:cNvPr name="TextBox 13" id="13"/>
          <p:cNvSpPr txBox="true"/>
          <p:nvPr/>
        </p:nvSpPr>
        <p:spPr>
          <a:xfrm rot="0">
            <a:off x="1028700" y="9258300"/>
            <a:ext cx="6899312" cy="209550"/>
          </a:xfrm>
          <a:prstGeom prst="rect">
            <a:avLst/>
          </a:prstGeom>
        </p:spPr>
        <p:txBody>
          <a:bodyPr anchor="t" rtlCol="false" tIns="0" lIns="0" bIns="0" rIns="0">
            <a:spAutoFit/>
          </a:bodyPr>
          <a:lstStyle/>
          <a:p>
            <a:pPr algn="l" marL="0" indent="0" lvl="0">
              <a:lnSpc>
                <a:spcPts val="1680"/>
              </a:lnSpc>
              <a:spcBef>
                <a:spcPct val="0"/>
              </a:spcBef>
            </a:pPr>
            <a:r>
              <a:rPr lang="en-US" sz="1400" spc="140">
                <a:solidFill>
                  <a:srgbClr val="E68574"/>
                </a:solidFill>
                <a:latin typeface="Effra 1"/>
                <a:ea typeface="Effra 1"/>
                <a:cs typeface="Effra 1"/>
                <a:sym typeface="Effra 1"/>
              </a:rPr>
              <a:t>2025 SIA REGION CONFERENCE</a:t>
            </a:r>
          </a:p>
        </p:txBody>
      </p:sp>
      <p:sp>
        <p:nvSpPr>
          <p:cNvPr name="TextBox 14" id="14"/>
          <p:cNvSpPr txBox="true"/>
          <p:nvPr/>
        </p:nvSpPr>
        <p:spPr>
          <a:xfrm rot="0">
            <a:off x="1342623" y="4322998"/>
            <a:ext cx="13888248" cy="1034797"/>
          </a:xfrm>
          <a:prstGeom prst="rect">
            <a:avLst/>
          </a:prstGeom>
        </p:spPr>
        <p:txBody>
          <a:bodyPr anchor="t" rtlCol="false" tIns="0" lIns="0" bIns="0" rIns="0">
            <a:spAutoFit/>
          </a:bodyPr>
          <a:lstStyle/>
          <a:p>
            <a:pPr algn="l">
              <a:lnSpc>
                <a:spcPts val="7992"/>
              </a:lnSpc>
            </a:pPr>
            <a:r>
              <a:rPr lang="en-US" sz="7200">
                <a:solidFill>
                  <a:srgbClr val="E68574"/>
                </a:solidFill>
                <a:latin typeface="Effra 3"/>
                <a:ea typeface="Effra 3"/>
                <a:cs typeface="Effra 3"/>
                <a:sym typeface="Effra 3"/>
              </a:rPr>
              <a:t>Answer:</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5EFEB"/>
        </a:solidFill>
      </p:bgPr>
    </p:bg>
    <p:spTree>
      <p:nvGrpSpPr>
        <p:cNvPr id="1" name=""/>
        <p:cNvGrpSpPr/>
        <p:nvPr/>
      </p:nvGrpSpPr>
      <p:grpSpPr>
        <a:xfrm>
          <a:off x="0" y="0"/>
          <a:ext cx="0" cy="0"/>
          <a:chOff x="0" y="0"/>
          <a:chExt cx="0" cy="0"/>
        </a:xfrm>
      </p:grpSpPr>
      <p:grpSp>
        <p:nvGrpSpPr>
          <p:cNvPr name="Group 2" id="2"/>
          <p:cNvGrpSpPr/>
          <p:nvPr/>
        </p:nvGrpSpPr>
        <p:grpSpPr>
          <a:xfrm rot="0">
            <a:off x="0" y="8585732"/>
            <a:ext cx="18288000" cy="1791128"/>
            <a:chOff x="0" y="0"/>
            <a:chExt cx="4816593" cy="471737"/>
          </a:xfrm>
        </p:grpSpPr>
        <p:sp>
          <p:nvSpPr>
            <p:cNvPr name="Freeform 3" id="3"/>
            <p:cNvSpPr/>
            <p:nvPr/>
          </p:nvSpPr>
          <p:spPr>
            <a:xfrm flipH="false" flipV="false" rot="0">
              <a:off x="0" y="0"/>
              <a:ext cx="4816592" cy="471737"/>
            </a:xfrm>
            <a:custGeom>
              <a:avLst/>
              <a:gdLst/>
              <a:ahLst/>
              <a:cxnLst/>
              <a:rect r="r" b="b" t="t" l="l"/>
              <a:pathLst>
                <a:path h="471737" w="4816592">
                  <a:moveTo>
                    <a:pt x="0" y="0"/>
                  </a:moveTo>
                  <a:lnTo>
                    <a:pt x="4816592" y="0"/>
                  </a:lnTo>
                  <a:lnTo>
                    <a:pt x="4816592" y="471737"/>
                  </a:lnTo>
                  <a:lnTo>
                    <a:pt x="0" y="471737"/>
                  </a:lnTo>
                  <a:close/>
                </a:path>
              </a:pathLst>
            </a:custGeom>
            <a:solidFill>
              <a:srgbClr val="293374"/>
            </a:solidFill>
          </p:spPr>
        </p:sp>
        <p:sp>
          <p:nvSpPr>
            <p:cNvPr name="TextBox 4" id="4"/>
            <p:cNvSpPr txBox="true"/>
            <p:nvPr/>
          </p:nvSpPr>
          <p:spPr>
            <a:xfrm>
              <a:off x="0" y="-47625"/>
              <a:ext cx="4816593" cy="519362"/>
            </a:xfrm>
            <a:prstGeom prst="rect">
              <a:avLst/>
            </a:prstGeom>
          </p:spPr>
          <p:txBody>
            <a:bodyPr anchor="ctr" rtlCol="false" tIns="50800" lIns="50800" bIns="50800" rIns="50800"/>
            <a:lstStyle/>
            <a:p>
              <a:pPr algn="ctr" marL="323850" indent="-161925" lvl="1">
                <a:lnSpc>
                  <a:spcPts val="2100"/>
                </a:lnSpc>
                <a:buAutoNum type="arabicPeriod" startAt="1"/>
              </a:pPr>
            </a:p>
          </p:txBody>
        </p:sp>
      </p:grpSp>
      <p:grpSp>
        <p:nvGrpSpPr>
          <p:cNvPr name="Group 5" id="5"/>
          <p:cNvGrpSpPr/>
          <p:nvPr/>
        </p:nvGrpSpPr>
        <p:grpSpPr>
          <a:xfrm rot="0">
            <a:off x="-2395657" y="-963874"/>
            <a:ext cx="21239059" cy="4924124"/>
            <a:chOff x="0" y="0"/>
            <a:chExt cx="5593826" cy="1296889"/>
          </a:xfrm>
        </p:grpSpPr>
        <p:sp>
          <p:nvSpPr>
            <p:cNvPr name="Freeform 6" id="6"/>
            <p:cNvSpPr/>
            <p:nvPr/>
          </p:nvSpPr>
          <p:spPr>
            <a:xfrm flipH="false" flipV="false" rot="0">
              <a:off x="0" y="0"/>
              <a:ext cx="5593826" cy="1296889"/>
            </a:xfrm>
            <a:custGeom>
              <a:avLst/>
              <a:gdLst/>
              <a:ahLst/>
              <a:cxnLst/>
              <a:rect r="r" b="b" t="t" l="l"/>
              <a:pathLst>
                <a:path h="1296889" w="5593826">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name="TextBox 7" id="7"/>
            <p:cNvSpPr txBox="true"/>
            <p:nvPr/>
          </p:nvSpPr>
          <p:spPr>
            <a:xfrm>
              <a:off x="0" y="-47625"/>
              <a:ext cx="5593826" cy="1344514"/>
            </a:xfrm>
            <a:prstGeom prst="rect">
              <a:avLst/>
            </a:prstGeom>
          </p:spPr>
          <p:txBody>
            <a:bodyPr anchor="ctr" rtlCol="false" tIns="50800" lIns="50800" bIns="50800" rIns="50800"/>
            <a:lstStyle/>
            <a:p>
              <a:pPr algn="ctr">
                <a:lnSpc>
                  <a:spcPts val="2100"/>
                </a:lnSpc>
              </a:pPr>
            </a:p>
          </p:txBody>
        </p:sp>
      </p:grpSp>
      <p:sp>
        <p:nvSpPr>
          <p:cNvPr name="Freeform 8" id="8"/>
          <p:cNvSpPr/>
          <p:nvPr/>
        </p:nvSpPr>
        <p:spPr>
          <a:xfrm flipH="false" flipV="false" rot="0">
            <a:off x="15738227" y="542156"/>
            <a:ext cx="596649" cy="973088"/>
          </a:xfrm>
          <a:custGeom>
            <a:avLst/>
            <a:gdLst/>
            <a:ahLst/>
            <a:cxnLst/>
            <a:rect r="r" b="b" t="t" l="l"/>
            <a:pathLst>
              <a:path h="973088" w="596649">
                <a:moveTo>
                  <a:pt x="0" y="0"/>
                </a:moveTo>
                <a:lnTo>
                  <a:pt x="596648" y="0"/>
                </a:lnTo>
                <a:lnTo>
                  <a:pt x="596648" y="973088"/>
                </a:lnTo>
                <a:lnTo>
                  <a:pt x="0" y="973088"/>
                </a:lnTo>
                <a:lnTo>
                  <a:pt x="0" y="0"/>
                </a:lnTo>
                <a:close/>
              </a:path>
            </a:pathLst>
          </a:custGeom>
          <a:blipFill>
            <a:blip r:embed="rId3"/>
            <a:stretch>
              <a:fillRect l="0" t="0" r="0" b="0"/>
            </a:stretch>
          </a:blipFill>
          <a:ln cap="sq">
            <a:noFill/>
            <a:prstDash val="solid"/>
            <a:miter/>
          </a:ln>
        </p:spPr>
      </p:sp>
      <p:sp>
        <p:nvSpPr>
          <p:cNvPr name="Freeform 9" id="9"/>
          <p:cNvSpPr/>
          <p:nvPr/>
        </p:nvSpPr>
        <p:spPr>
          <a:xfrm flipH="false" flipV="false" rot="0">
            <a:off x="230822" y="404544"/>
            <a:ext cx="2563714" cy="2262477"/>
          </a:xfrm>
          <a:custGeom>
            <a:avLst/>
            <a:gdLst/>
            <a:ahLst/>
            <a:cxnLst/>
            <a:rect r="r" b="b" t="t" l="l"/>
            <a:pathLst>
              <a:path h="2262477" w="2563714">
                <a:moveTo>
                  <a:pt x="0" y="0"/>
                </a:moveTo>
                <a:lnTo>
                  <a:pt x="2563713" y="0"/>
                </a:lnTo>
                <a:lnTo>
                  <a:pt x="2563713" y="2262477"/>
                </a:lnTo>
                <a:lnTo>
                  <a:pt x="0" y="226247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1342623" y="5029200"/>
            <a:ext cx="11560839" cy="2086217"/>
          </a:xfrm>
          <a:prstGeom prst="rect">
            <a:avLst/>
          </a:prstGeom>
        </p:spPr>
        <p:txBody>
          <a:bodyPr anchor="t" rtlCol="false" tIns="0" lIns="0" bIns="0" rIns="0">
            <a:spAutoFit/>
          </a:bodyPr>
          <a:lstStyle/>
          <a:p>
            <a:pPr algn="l">
              <a:lnSpc>
                <a:spcPts val="5615"/>
              </a:lnSpc>
            </a:pPr>
            <a:r>
              <a:rPr lang="en-US" sz="3743">
                <a:solidFill>
                  <a:srgbClr val="E68574"/>
                </a:solidFill>
                <a:latin typeface="Effra 3"/>
                <a:ea typeface="Effra 3"/>
                <a:cs typeface="Effra 3"/>
                <a:sym typeface="Effra 3"/>
              </a:rPr>
              <a:t>A. Posting member passwords</a:t>
            </a:r>
          </a:p>
          <a:p>
            <a:pPr algn="l">
              <a:lnSpc>
                <a:spcPts val="5615"/>
              </a:lnSpc>
            </a:pPr>
            <a:r>
              <a:rPr lang="en-US" sz="3743">
                <a:solidFill>
                  <a:srgbClr val="E68574"/>
                </a:solidFill>
                <a:latin typeface="Effra 3"/>
                <a:ea typeface="Effra 3"/>
                <a:cs typeface="Effra 3"/>
                <a:sym typeface="Effra 3"/>
              </a:rPr>
              <a:t>B. Sharing your login credentials for easy access</a:t>
            </a:r>
          </a:p>
          <a:p>
            <a:pPr algn="l">
              <a:lnSpc>
                <a:spcPts val="5615"/>
              </a:lnSpc>
            </a:pPr>
            <a:r>
              <a:rPr lang="en-US" sz="3743">
                <a:solidFill>
                  <a:srgbClr val="E68574"/>
                </a:solidFill>
                <a:latin typeface="Effra 3"/>
                <a:ea typeface="Effra 3"/>
                <a:cs typeface="Effra 3"/>
                <a:sym typeface="Effra 3"/>
              </a:rPr>
              <a:t>C. Using secure hosting platform and updating software</a:t>
            </a:r>
          </a:p>
        </p:txBody>
      </p:sp>
      <p:sp>
        <p:nvSpPr>
          <p:cNvPr name="TextBox 11" id="11"/>
          <p:cNvSpPr txBox="true"/>
          <p:nvPr/>
        </p:nvSpPr>
        <p:spPr>
          <a:xfrm rot="0">
            <a:off x="1342623" y="1387722"/>
            <a:ext cx="16945377" cy="2079626"/>
          </a:xfrm>
          <a:prstGeom prst="rect">
            <a:avLst/>
          </a:prstGeom>
        </p:spPr>
        <p:txBody>
          <a:bodyPr anchor="t" rtlCol="false" tIns="0" lIns="0" bIns="0" rIns="0">
            <a:spAutoFit/>
          </a:bodyPr>
          <a:lstStyle/>
          <a:p>
            <a:pPr algn="l" marL="0" indent="0" lvl="0">
              <a:lnSpc>
                <a:spcPts val="8000"/>
              </a:lnSpc>
            </a:pPr>
            <a:r>
              <a:rPr lang="en-US" sz="8000">
                <a:solidFill>
                  <a:srgbClr val="F5EFEB"/>
                </a:solidFill>
                <a:latin typeface="Effra 1"/>
                <a:ea typeface="Effra 1"/>
                <a:cs typeface="Effra 1"/>
                <a:sym typeface="Effra 1"/>
              </a:rPr>
              <a:t>What is a critical security measure for a club website?</a:t>
            </a:r>
          </a:p>
        </p:txBody>
      </p:sp>
      <p:sp>
        <p:nvSpPr>
          <p:cNvPr name="TextBox 12" id="12"/>
          <p:cNvSpPr txBox="true"/>
          <p:nvPr/>
        </p:nvSpPr>
        <p:spPr>
          <a:xfrm rot="0">
            <a:off x="1028700" y="9258300"/>
            <a:ext cx="6899312" cy="209550"/>
          </a:xfrm>
          <a:prstGeom prst="rect">
            <a:avLst/>
          </a:prstGeom>
        </p:spPr>
        <p:txBody>
          <a:bodyPr anchor="t" rtlCol="false" tIns="0" lIns="0" bIns="0" rIns="0">
            <a:spAutoFit/>
          </a:bodyPr>
          <a:lstStyle/>
          <a:p>
            <a:pPr algn="l" marL="0" indent="0" lvl="0">
              <a:lnSpc>
                <a:spcPts val="1680"/>
              </a:lnSpc>
              <a:spcBef>
                <a:spcPct val="0"/>
              </a:spcBef>
            </a:pPr>
            <a:r>
              <a:rPr lang="en-US" sz="1400" spc="140">
                <a:solidFill>
                  <a:srgbClr val="E68574"/>
                </a:solidFill>
                <a:latin typeface="Effra 1"/>
                <a:ea typeface="Effra 1"/>
                <a:cs typeface="Effra 1"/>
                <a:sym typeface="Effra 1"/>
              </a:rPr>
              <a:t>2025 SIA REGION CONFERENCE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5EFEB"/>
        </a:solidFill>
      </p:bgPr>
    </p:bg>
    <p:spTree>
      <p:nvGrpSpPr>
        <p:cNvPr id="1" name=""/>
        <p:cNvGrpSpPr/>
        <p:nvPr/>
      </p:nvGrpSpPr>
      <p:grpSpPr>
        <a:xfrm>
          <a:off x="0" y="0"/>
          <a:ext cx="0" cy="0"/>
          <a:chOff x="0" y="0"/>
          <a:chExt cx="0" cy="0"/>
        </a:xfrm>
      </p:grpSpPr>
      <p:grpSp>
        <p:nvGrpSpPr>
          <p:cNvPr name="Group 2" id="2"/>
          <p:cNvGrpSpPr/>
          <p:nvPr/>
        </p:nvGrpSpPr>
        <p:grpSpPr>
          <a:xfrm rot="0">
            <a:off x="0" y="8585732"/>
            <a:ext cx="18288000" cy="1791128"/>
            <a:chOff x="0" y="0"/>
            <a:chExt cx="4816593" cy="471737"/>
          </a:xfrm>
        </p:grpSpPr>
        <p:sp>
          <p:nvSpPr>
            <p:cNvPr name="Freeform 3" id="3"/>
            <p:cNvSpPr/>
            <p:nvPr/>
          </p:nvSpPr>
          <p:spPr>
            <a:xfrm flipH="false" flipV="false" rot="0">
              <a:off x="0" y="0"/>
              <a:ext cx="4816592" cy="471737"/>
            </a:xfrm>
            <a:custGeom>
              <a:avLst/>
              <a:gdLst/>
              <a:ahLst/>
              <a:cxnLst/>
              <a:rect r="r" b="b" t="t" l="l"/>
              <a:pathLst>
                <a:path h="471737" w="4816592">
                  <a:moveTo>
                    <a:pt x="0" y="0"/>
                  </a:moveTo>
                  <a:lnTo>
                    <a:pt x="4816592" y="0"/>
                  </a:lnTo>
                  <a:lnTo>
                    <a:pt x="4816592" y="471737"/>
                  </a:lnTo>
                  <a:lnTo>
                    <a:pt x="0" y="471737"/>
                  </a:lnTo>
                  <a:close/>
                </a:path>
              </a:pathLst>
            </a:custGeom>
            <a:solidFill>
              <a:srgbClr val="293374"/>
            </a:solidFill>
          </p:spPr>
        </p:sp>
        <p:sp>
          <p:nvSpPr>
            <p:cNvPr name="TextBox 4" id="4"/>
            <p:cNvSpPr txBox="true"/>
            <p:nvPr/>
          </p:nvSpPr>
          <p:spPr>
            <a:xfrm>
              <a:off x="0" y="-47625"/>
              <a:ext cx="4816593" cy="519362"/>
            </a:xfrm>
            <a:prstGeom prst="rect">
              <a:avLst/>
            </a:prstGeom>
          </p:spPr>
          <p:txBody>
            <a:bodyPr anchor="ctr" rtlCol="false" tIns="50800" lIns="50800" bIns="50800" rIns="50800"/>
            <a:lstStyle/>
            <a:p>
              <a:pPr algn="ctr" marL="323850" indent="-161925" lvl="1">
                <a:lnSpc>
                  <a:spcPts val="2100"/>
                </a:lnSpc>
                <a:buAutoNum type="arabicPeriod" startAt="1"/>
              </a:pPr>
            </a:p>
          </p:txBody>
        </p:sp>
      </p:grpSp>
      <p:grpSp>
        <p:nvGrpSpPr>
          <p:cNvPr name="Group 5" id="5"/>
          <p:cNvGrpSpPr/>
          <p:nvPr/>
        </p:nvGrpSpPr>
        <p:grpSpPr>
          <a:xfrm rot="0">
            <a:off x="-2395657" y="-963874"/>
            <a:ext cx="21239059" cy="4924124"/>
            <a:chOff x="0" y="0"/>
            <a:chExt cx="5593826" cy="1296889"/>
          </a:xfrm>
        </p:grpSpPr>
        <p:sp>
          <p:nvSpPr>
            <p:cNvPr name="Freeform 6" id="6"/>
            <p:cNvSpPr/>
            <p:nvPr/>
          </p:nvSpPr>
          <p:spPr>
            <a:xfrm flipH="false" flipV="false" rot="0">
              <a:off x="0" y="0"/>
              <a:ext cx="5593826" cy="1296889"/>
            </a:xfrm>
            <a:custGeom>
              <a:avLst/>
              <a:gdLst/>
              <a:ahLst/>
              <a:cxnLst/>
              <a:rect r="r" b="b" t="t" l="l"/>
              <a:pathLst>
                <a:path h="1296889" w="5593826">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name="TextBox 7" id="7"/>
            <p:cNvSpPr txBox="true"/>
            <p:nvPr/>
          </p:nvSpPr>
          <p:spPr>
            <a:xfrm>
              <a:off x="0" y="-47625"/>
              <a:ext cx="5593826" cy="1344514"/>
            </a:xfrm>
            <a:prstGeom prst="rect">
              <a:avLst/>
            </a:prstGeom>
          </p:spPr>
          <p:txBody>
            <a:bodyPr anchor="ctr" rtlCol="false" tIns="50800" lIns="50800" bIns="50800" rIns="50800"/>
            <a:lstStyle/>
            <a:p>
              <a:pPr algn="ctr">
                <a:lnSpc>
                  <a:spcPts val="2100"/>
                </a:lnSpc>
              </a:pPr>
            </a:p>
          </p:txBody>
        </p:sp>
      </p:grpSp>
      <p:sp>
        <p:nvSpPr>
          <p:cNvPr name="Freeform 8" id="8"/>
          <p:cNvSpPr/>
          <p:nvPr/>
        </p:nvSpPr>
        <p:spPr>
          <a:xfrm flipH="false" flipV="false" rot="0">
            <a:off x="15738227" y="542156"/>
            <a:ext cx="596649" cy="973088"/>
          </a:xfrm>
          <a:custGeom>
            <a:avLst/>
            <a:gdLst/>
            <a:ahLst/>
            <a:cxnLst/>
            <a:rect r="r" b="b" t="t" l="l"/>
            <a:pathLst>
              <a:path h="973088" w="596649">
                <a:moveTo>
                  <a:pt x="0" y="0"/>
                </a:moveTo>
                <a:lnTo>
                  <a:pt x="596648" y="0"/>
                </a:lnTo>
                <a:lnTo>
                  <a:pt x="596648" y="973088"/>
                </a:lnTo>
                <a:lnTo>
                  <a:pt x="0" y="973088"/>
                </a:lnTo>
                <a:lnTo>
                  <a:pt x="0" y="0"/>
                </a:lnTo>
                <a:close/>
              </a:path>
            </a:pathLst>
          </a:custGeom>
          <a:blipFill>
            <a:blip r:embed="rId3"/>
            <a:stretch>
              <a:fillRect l="0" t="0" r="0" b="0"/>
            </a:stretch>
          </a:blipFill>
          <a:ln cap="sq">
            <a:noFill/>
            <a:prstDash val="solid"/>
            <a:miter/>
          </a:ln>
        </p:spPr>
      </p:sp>
      <p:sp>
        <p:nvSpPr>
          <p:cNvPr name="Freeform 9" id="9"/>
          <p:cNvSpPr/>
          <p:nvPr/>
        </p:nvSpPr>
        <p:spPr>
          <a:xfrm flipH="false" flipV="false" rot="0">
            <a:off x="230822" y="404544"/>
            <a:ext cx="2563714" cy="2262477"/>
          </a:xfrm>
          <a:custGeom>
            <a:avLst/>
            <a:gdLst/>
            <a:ahLst/>
            <a:cxnLst/>
            <a:rect r="r" b="b" t="t" l="l"/>
            <a:pathLst>
              <a:path h="2262477" w="2563714">
                <a:moveTo>
                  <a:pt x="0" y="0"/>
                </a:moveTo>
                <a:lnTo>
                  <a:pt x="2563713" y="0"/>
                </a:lnTo>
                <a:lnTo>
                  <a:pt x="2563713" y="2262477"/>
                </a:lnTo>
                <a:lnTo>
                  <a:pt x="0" y="226247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1342623" y="5691255"/>
            <a:ext cx="15255476" cy="1927479"/>
          </a:xfrm>
          <a:prstGeom prst="rect">
            <a:avLst/>
          </a:prstGeom>
        </p:spPr>
        <p:txBody>
          <a:bodyPr anchor="t" rtlCol="false" tIns="0" lIns="0" bIns="0" rIns="0">
            <a:spAutoFit/>
          </a:bodyPr>
          <a:lstStyle/>
          <a:p>
            <a:pPr algn="l">
              <a:lnSpc>
                <a:spcPts val="7488"/>
              </a:lnSpc>
            </a:pPr>
            <a:r>
              <a:rPr lang="en-US" sz="7200">
                <a:solidFill>
                  <a:srgbClr val="168594"/>
                </a:solidFill>
                <a:latin typeface="Effra 3"/>
                <a:ea typeface="Effra 3"/>
                <a:cs typeface="Effra 3"/>
                <a:sym typeface="Effra 3"/>
              </a:rPr>
              <a:t>C. Using secure hosting platform and updating software</a:t>
            </a:r>
          </a:p>
        </p:txBody>
      </p:sp>
      <p:sp>
        <p:nvSpPr>
          <p:cNvPr name="TextBox 11" id="11"/>
          <p:cNvSpPr txBox="true"/>
          <p:nvPr/>
        </p:nvSpPr>
        <p:spPr>
          <a:xfrm rot="0">
            <a:off x="1342623" y="1387722"/>
            <a:ext cx="16945377" cy="2079626"/>
          </a:xfrm>
          <a:prstGeom prst="rect">
            <a:avLst/>
          </a:prstGeom>
        </p:spPr>
        <p:txBody>
          <a:bodyPr anchor="t" rtlCol="false" tIns="0" lIns="0" bIns="0" rIns="0">
            <a:spAutoFit/>
          </a:bodyPr>
          <a:lstStyle/>
          <a:p>
            <a:pPr algn="l" marL="0" indent="0" lvl="0">
              <a:lnSpc>
                <a:spcPts val="8000"/>
              </a:lnSpc>
            </a:pPr>
            <a:r>
              <a:rPr lang="en-US" sz="8000">
                <a:solidFill>
                  <a:srgbClr val="F5EFEB"/>
                </a:solidFill>
                <a:latin typeface="Effra 1"/>
                <a:ea typeface="Effra 1"/>
                <a:cs typeface="Effra 1"/>
                <a:sym typeface="Effra 1"/>
              </a:rPr>
              <a:t>What is a critical security measure for a club website?</a:t>
            </a:r>
          </a:p>
        </p:txBody>
      </p:sp>
      <p:sp>
        <p:nvSpPr>
          <p:cNvPr name="TextBox 12" id="12"/>
          <p:cNvSpPr txBox="true"/>
          <p:nvPr/>
        </p:nvSpPr>
        <p:spPr>
          <a:xfrm rot="0">
            <a:off x="1028700" y="9258300"/>
            <a:ext cx="6899312" cy="209550"/>
          </a:xfrm>
          <a:prstGeom prst="rect">
            <a:avLst/>
          </a:prstGeom>
        </p:spPr>
        <p:txBody>
          <a:bodyPr anchor="t" rtlCol="false" tIns="0" lIns="0" bIns="0" rIns="0">
            <a:spAutoFit/>
          </a:bodyPr>
          <a:lstStyle/>
          <a:p>
            <a:pPr algn="l" marL="0" indent="0" lvl="0">
              <a:lnSpc>
                <a:spcPts val="1680"/>
              </a:lnSpc>
              <a:spcBef>
                <a:spcPct val="0"/>
              </a:spcBef>
            </a:pPr>
            <a:r>
              <a:rPr lang="en-US" sz="1400" spc="140">
                <a:solidFill>
                  <a:srgbClr val="E68574"/>
                </a:solidFill>
                <a:latin typeface="Effra 1"/>
                <a:ea typeface="Effra 1"/>
                <a:cs typeface="Effra 1"/>
                <a:sym typeface="Effra 1"/>
              </a:rPr>
              <a:t>2025 SIA REGION CONFERENCE</a:t>
            </a:r>
          </a:p>
        </p:txBody>
      </p:sp>
      <p:sp>
        <p:nvSpPr>
          <p:cNvPr name="TextBox 13" id="13"/>
          <p:cNvSpPr txBox="true"/>
          <p:nvPr/>
        </p:nvSpPr>
        <p:spPr>
          <a:xfrm rot="0">
            <a:off x="1342623" y="4284984"/>
            <a:ext cx="13888248" cy="1034796"/>
          </a:xfrm>
          <a:prstGeom prst="rect">
            <a:avLst/>
          </a:prstGeom>
        </p:spPr>
        <p:txBody>
          <a:bodyPr anchor="t" rtlCol="false" tIns="0" lIns="0" bIns="0" rIns="0">
            <a:spAutoFit/>
          </a:bodyPr>
          <a:lstStyle/>
          <a:p>
            <a:pPr algn="l">
              <a:lnSpc>
                <a:spcPts val="7992"/>
              </a:lnSpc>
            </a:pPr>
            <a:r>
              <a:rPr lang="en-US" sz="7200">
                <a:solidFill>
                  <a:srgbClr val="E68574"/>
                </a:solidFill>
                <a:latin typeface="Effra 3"/>
                <a:ea typeface="Effra 3"/>
                <a:cs typeface="Effra 3"/>
                <a:sym typeface="Effra 3"/>
              </a:rPr>
              <a:t>Answer:</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5EFEB"/>
        </a:solidFill>
      </p:bgPr>
    </p:bg>
    <p:spTree>
      <p:nvGrpSpPr>
        <p:cNvPr id="1" name=""/>
        <p:cNvGrpSpPr/>
        <p:nvPr/>
      </p:nvGrpSpPr>
      <p:grpSpPr>
        <a:xfrm>
          <a:off x="0" y="0"/>
          <a:ext cx="0" cy="0"/>
          <a:chOff x="0" y="0"/>
          <a:chExt cx="0" cy="0"/>
        </a:xfrm>
      </p:grpSpPr>
      <p:grpSp>
        <p:nvGrpSpPr>
          <p:cNvPr name="Group 2" id="2"/>
          <p:cNvGrpSpPr/>
          <p:nvPr/>
        </p:nvGrpSpPr>
        <p:grpSpPr>
          <a:xfrm rot="0">
            <a:off x="0" y="8585732"/>
            <a:ext cx="18288000" cy="1791128"/>
            <a:chOff x="0" y="0"/>
            <a:chExt cx="4816593" cy="471737"/>
          </a:xfrm>
        </p:grpSpPr>
        <p:sp>
          <p:nvSpPr>
            <p:cNvPr name="Freeform 3" id="3"/>
            <p:cNvSpPr/>
            <p:nvPr/>
          </p:nvSpPr>
          <p:spPr>
            <a:xfrm flipH="false" flipV="false" rot="0">
              <a:off x="0" y="0"/>
              <a:ext cx="4816592" cy="471737"/>
            </a:xfrm>
            <a:custGeom>
              <a:avLst/>
              <a:gdLst/>
              <a:ahLst/>
              <a:cxnLst/>
              <a:rect r="r" b="b" t="t" l="l"/>
              <a:pathLst>
                <a:path h="471737" w="4816592">
                  <a:moveTo>
                    <a:pt x="0" y="0"/>
                  </a:moveTo>
                  <a:lnTo>
                    <a:pt x="4816592" y="0"/>
                  </a:lnTo>
                  <a:lnTo>
                    <a:pt x="4816592" y="471737"/>
                  </a:lnTo>
                  <a:lnTo>
                    <a:pt x="0" y="471737"/>
                  </a:lnTo>
                  <a:close/>
                </a:path>
              </a:pathLst>
            </a:custGeom>
            <a:solidFill>
              <a:srgbClr val="293374"/>
            </a:solidFill>
          </p:spPr>
        </p:sp>
        <p:sp>
          <p:nvSpPr>
            <p:cNvPr name="TextBox 4" id="4"/>
            <p:cNvSpPr txBox="true"/>
            <p:nvPr/>
          </p:nvSpPr>
          <p:spPr>
            <a:xfrm>
              <a:off x="0" y="-47625"/>
              <a:ext cx="4816593" cy="519362"/>
            </a:xfrm>
            <a:prstGeom prst="rect">
              <a:avLst/>
            </a:prstGeom>
          </p:spPr>
          <p:txBody>
            <a:bodyPr anchor="ctr" rtlCol="false" tIns="50800" lIns="50800" bIns="50800" rIns="50800"/>
            <a:lstStyle/>
            <a:p>
              <a:pPr algn="ctr" marL="323850" indent="-161925" lvl="1">
                <a:lnSpc>
                  <a:spcPts val="2100"/>
                </a:lnSpc>
                <a:buAutoNum type="arabicPeriod" startAt="1"/>
              </a:pPr>
            </a:p>
          </p:txBody>
        </p:sp>
      </p:grpSp>
      <p:grpSp>
        <p:nvGrpSpPr>
          <p:cNvPr name="Group 5" id="5"/>
          <p:cNvGrpSpPr/>
          <p:nvPr/>
        </p:nvGrpSpPr>
        <p:grpSpPr>
          <a:xfrm rot="0">
            <a:off x="-2395657" y="-963874"/>
            <a:ext cx="21239059" cy="4924124"/>
            <a:chOff x="0" y="0"/>
            <a:chExt cx="5593826" cy="1296889"/>
          </a:xfrm>
        </p:grpSpPr>
        <p:sp>
          <p:nvSpPr>
            <p:cNvPr name="Freeform 6" id="6"/>
            <p:cNvSpPr/>
            <p:nvPr/>
          </p:nvSpPr>
          <p:spPr>
            <a:xfrm flipH="false" flipV="false" rot="0">
              <a:off x="0" y="0"/>
              <a:ext cx="5593826" cy="1296889"/>
            </a:xfrm>
            <a:custGeom>
              <a:avLst/>
              <a:gdLst/>
              <a:ahLst/>
              <a:cxnLst/>
              <a:rect r="r" b="b" t="t" l="l"/>
              <a:pathLst>
                <a:path h="1296889" w="5593826">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name="TextBox 7" id="7"/>
            <p:cNvSpPr txBox="true"/>
            <p:nvPr/>
          </p:nvSpPr>
          <p:spPr>
            <a:xfrm>
              <a:off x="0" y="-47625"/>
              <a:ext cx="5593826" cy="1344514"/>
            </a:xfrm>
            <a:prstGeom prst="rect">
              <a:avLst/>
            </a:prstGeom>
          </p:spPr>
          <p:txBody>
            <a:bodyPr anchor="ctr" rtlCol="false" tIns="50800" lIns="50800" bIns="50800" rIns="50800"/>
            <a:lstStyle/>
            <a:p>
              <a:pPr algn="ctr">
                <a:lnSpc>
                  <a:spcPts val="2100"/>
                </a:lnSpc>
              </a:pPr>
            </a:p>
          </p:txBody>
        </p:sp>
      </p:grpSp>
      <p:sp>
        <p:nvSpPr>
          <p:cNvPr name="Freeform 8" id="8"/>
          <p:cNvSpPr/>
          <p:nvPr/>
        </p:nvSpPr>
        <p:spPr>
          <a:xfrm flipH="false" flipV="false" rot="0">
            <a:off x="15738227" y="542156"/>
            <a:ext cx="596649" cy="973088"/>
          </a:xfrm>
          <a:custGeom>
            <a:avLst/>
            <a:gdLst/>
            <a:ahLst/>
            <a:cxnLst/>
            <a:rect r="r" b="b" t="t" l="l"/>
            <a:pathLst>
              <a:path h="973088" w="596649">
                <a:moveTo>
                  <a:pt x="0" y="0"/>
                </a:moveTo>
                <a:lnTo>
                  <a:pt x="596648" y="0"/>
                </a:lnTo>
                <a:lnTo>
                  <a:pt x="596648" y="973088"/>
                </a:lnTo>
                <a:lnTo>
                  <a:pt x="0" y="973088"/>
                </a:lnTo>
                <a:lnTo>
                  <a:pt x="0" y="0"/>
                </a:lnTo>
                <a:close/>
              </a:path>
            </a:pathLst>
          </a:custGeom>
          <a:blipFill>
            <a:blip r:embed="rId3"/>
            <a:stretch>
              <a:fillRect l="0" t="0" r="0" b="0"/>
            </a:stretch>
          </a:blipFill>
          <a:ln cap="sq">
            <a:noFill/>
            <a:prstDash val="solid"/>
            <a:miter/>
          </a:ln>
        </p:spPr>
      </p:sp>
      <p:sp>
        <p:nvSpPr>
          <p:cNvPr name="Freeform 9" id="9"/>
          <p:cNvSpPr/>
          <p:nvPr/>
        </p:nvSpPr>
        <p:spPr>
          <a:xfrm flipH="false" flipV="false" rot="0">
            <a:off x="249872" y="404544"/>
            <a:ext cx="2542109" cy="2262477"/>
          </a:xfrm>
          <a:custGeom>
            <a:avLst/>
            <a:gdLst/>
            <a:ahLst/>
            <a:cxnLst/>
            <a:rect r="r" b="b" t="t" l="l"/>
            <a:pathLst>
              <a:path h="2262477" w="2542109">
                <a:moveTo>
                  <a:pt x="0" y="0"/>
                </a:moveTo>
                <a:lnTo>
                  <a:pt x="2542109" y="0"/>
                </a:lnTo>
                <a:lnTo>
                  <a:pt x="2542109" y="2262477"/>
                </a:lnTo>
                <a:lnTo>
                  <a:pt x="0" y="226247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8981985" y="3068752"/>
            <a:ext cx="9315540" cy="6218123"/>
          </a:xfrm>
          <a:custGeom>
            <a:avLst/>
            <a:gdLst/>
            <a:ahLst/>
            <a:cxnLst/>
            <a:rect r="r" b="b" t="t" l="l"/>
            <a:pathLst>
              <a:path h="6218123" w="9315540">
                <a:moveTo>
                  <a:pt x="0" y="0"/>
                </a:moveTo>
                <a:lnTo>
                  <a:pt x="9315540" y="0"/>
                </a:lnTo>
                <a:lnTo>
                  <a:pt x="9315540" y="6218123"/>
                </a:lnTo>
                <a:lnTo>
                  <a:pt x="0" y="6218123"/>
                </a:lnTo>
                <a:lnTo>
                  <a:pt x="0" y="0"/>
                </a:lnTo>
                <a:close/>
              </a:path>
            </a:pathLst>
          </a:custGeom>
          <a:blipFill>
            <a:blip r:embed="rId6"/>
            <a:stretch>
              <a:fillRect l="0" t="0" r="0" b="0"/>
            </a:stretch>
          </a:blipFill>
        </p:spPr>
      </p:sp>
      <p:sp>
        <p:nvSpPr>
          <p:cNvPr name="TextBox 11" id="11"/>
          <p:cNvSpPr txBox="true"/>
          <p:nvPr/>
        </p:nvSpPr>
        <p:spPr>
          <a:xfrm rot="0">
            <a:off x="1342623" y="5172733"/>
            <a:ext cx="11560839" cy="2086217"/>
          </a:xfrm>
          <a:prstGeom prst="rect">
            <a:avLst/>
          </a:prstGeom>
        </p:spPr>
        <p:txBody>
          <a:bodyPr anchor="t" rtlCol="false" tIns="0" lIns="0" bIns="0" rIns="0">
            <a:spAutoFit/>
          </a:bodyPr>
          <a:lstStyle/>
          <a:p>
            <a:pPr algn="l">
              <a:lnSpc>
                <a:spcPts val="5615"/>
              </a:lnSpc>
            </a:pPr>
            <a:r>
              <a:rPr lang="en-US" sz="3743">
                <a:solidFill>
                  <a:srgbClr val="E68574"/>
                </a:solidFill>
                <a:latin typeface="Effra 3"/>
                <a:ea typeface="Effra 3"/>
                <a:cs typeface="Effra 3"/>
                <a:sym typeface="Effra 3"/>
              </a:rPr>
              <a:t>A. Assign one person to manage</a:t>
            </a:r>
          </a:p>
          <a:p>
            <a:pPr algn="l">
              <a:lnSpc>
                <a:spcPts val="5615"/>
              </a:lnSpc>
            </a:pPr>
            <a:r>
              <a:rPr lang="en-US" sz="3743">
                <a:solidFill>
                  <a:srgbClr val="E68574"/>
                </a:solidFill>
                <a:latin typeface="Effra 3"/>
                <a:ea typeface="Effra 3"/>
                <a:cs typeface="Effra 3"/>
                <a:sym typeface="Effra 3"/>
              </a:rPr>
              <a:t>B. Form a small committee</a:t>
            </a:r>
          </a:p>
          <a:p>
            <a:pPr algn="l">
              <a:lnSpc>
                <a:spcPts val="5615"/>
              </a:lnSpc>
            </a:pPr>
            <a:r>
              <a:rPr lang="en-US" sz="3743">
                <a:solidFill>
                  <a:srgbClr val="E68574"/>
                </a:solidFill>
                <a:latin typeface="Effra 3"/>
                <a:ea typeface="Effra 3"/>
                <a:cs typeface="Effra 3"/>
                <a:sym typeface="Effra 3"/>
              </a:rPr>
              <a:t>C. Hope it updates itself</a:t>
            </a:r>
          </a:p>
        </p:txBody>
      </p:sp>
      <p:sp>
        <p:nvSpPr>
          <p:cNvPr name="TextBox 12" id="12"/>
          <p:cNvSpPr txBox="true"/>
          <p:nvPr/>
        </p:nvSpPr>
        <p:spPr>
          <a:xfrm rot="0">
            <a:off x="1342623" y="1378197"/>
            <a:ext cx="16945377" cy="2005333"/>
          </a:xfrm>
          <a:prstGeom prst="rect">
            <a:avLst/>
          </a:prstGeom>
        </p:spPr>
        <p:txBody>
          <a:bodyPr anchor="t" rtlCol="false" tIns="0" lIns="0" bIns="0" rIns="0">
            <a:spAutoFit/>
          </a:bodyPr>
          <a:lstStyle/>
          <a:p>
            <a:pPr algn="l" marL="0" indent="0" lvl="0">
              <a:lnSpc>
                <a:spcPts val="7700"/>
              </a:lnSpc>
            </a:pPr>
            <a:r>
              <a:rPr lang="en-US" sz="7700">
                <a:solidFill>
                  <a:srgbClr val="F5EFEB"/>
                </a:solidFill>
                <a:latin typeface="Effra 1"/>
                <a:ea typeface="Effra 1"/>
                <a:cs typeface="Effra 1"/>
                <a:sym typeface="Effra 1"/>
              </a:rPr>
              <a:t>How to ensure your website is well-managed?</a:t>
            </a:r>
          </a:p>
        </p:txBody>
      </p:sp>
      <p:sp>
        <p:nvSpPr>
          <p:cNvPr name="TextBox 13" id="13"/>
          <p:cNvSpPr txBox="true"/>
          <p:nvPr/>
        </p:nvSpPr>
        <p:spPr>
          <a:xfrm rot="0">
            <a:off x="1028700" y="9248775"/>
            <a:ext cx="6899312" cy="209550"/>
          </a:xfrm>
          <a:prstGeom prst="rect">
            <a:avLst/>
          </a:prstGeom>
        </p:spPr>
        <p:txBody>
          <a:bodyPr anchor="t" rtlCol="false" tIns="0" lIns="0" bIns="0" rIns="0">
            <a:spAutoFit/>
          </a:bodyPr>
          <a:lstStyle/>
          <a:p>
            <a:pPr algn="l" marL="0" indent="0" lvl="0">
              <a:lnSpc>
                <a:spcPts val="1680"/>
              </a:lnSpc>
              <a:spcBef>
                <a:spcPct val="0"/>
              </a:spcBef>
            </a:pPr>
            <a:r>
              <a:rPr lang="en-US" sz="1400" spc="140">
                <a:solidFill>
                  <a:srgbClr val="E68574"/>
                </a:solidFill>
                <a:latin typeface="Effra 1"/>
                <a:ea typeface="Effra 1"/>
                <a:cs typeface="Effra 1"/>
                <a:sym typeface="Effra 1"/>
              </a:rPr>
              <a:t>2025 SIA REGION CONFERENCE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5EFEB"/>
        </a:solidFill>
      </p:bgPr>
    </p:bg>
    <p:spTree>
      <p:nvGrpSpPr>
        <p:cNvPr id="1" name=""/>
        <p:cNvGrpSpPr/>
        <p:nvPr/>
      </p:nvGrpSpPr>
      <p:grpSpPr>
        <a:xfrm>
          <a:off x="0" y="0"/>
          <a:ext cx="0" cy="0"/>
          <a:chOff x="0" y="0"/>
          <a:chExt cx="0" cy="0"/>
        </a:xfrm>
      </p:grpSpPr>
      <p:grpSp>
        <p:nvGrpSpPr>
          <p:cNvPr name="Group 2" id="2"/>
          <p:cNvGrpSpPr/>
          <p:nvPr/>
        </p:nvGrpSpPr>
        <p:grpSpPr>
          <a:xfrm rot="0">
            <a:off x="0" y="8585732"/>
            <a:ext cx="18288000" cy="1791128"/>
            <a:chOff x="0" y="0"/>
            <a:chExt cx="4816593" cy="471737"/>
          </a:xfrm>
        </p:grpSpPr>
        <p:sp>
          <p:nvSpPr>
            <p:cNvPr name="Freeform 3" id="3"/>
            <p:cNvSpPr/>
            <p:nvPr/>
          </p:nvSpPr>
          <p:spPr>
            <a:xfrm flipH="false" flipV="false" rot="0">
              <a:off x="0" y="0"/>
              <a:ext cx="4816592" cy="471737"/>
            </a:xfrm>
            <a:custGeom>
              <a:avLst/>
              <a:gdLst/>
              <a:ahLst/>
              <a:cxnLst/>
              <a:rect r="r" b="b" t="t" l="l"/>
              <a:pathLst>
                <a:path h="471737" w="4816592">
                  <a:moveTo>
                    <a:pt x="0" y="0"/>
                  </a:moveTo>
                  <a:lnTo>
                    <a:pt x="4816592" y="0"/>
                  </a:lnTo>
                  <a:lnTo>
                    <a:pt x="4816592" y="471737"/>
                  </a:lnTo>
                  <a:lnTo>
                    <a:pt x="0" y="471737"/>
                  </a:lnTo>
                  <a:close/>
                </a:path>
              </a:pathLst>
            </a:custGeom>
            <a:solidFill>
              <a:srgbClr val="293374"/>
            </a:solidFill>
          </p:spPr>
        </p:sp>
        <p:sp>
          <p:nvSpPr>
            <p:cNvPr name="TextBox 4" id="4"/>
            <p:cNvSpPr txBox="true"/>
            <p:nvPr/>
          </p:nvSpPr>
          <p:spPr>
            <a:xfrm>
              <a:off x="0" y="-47625"/>
              <a:ext cx="4816593" cy="519362"/>
            </a:xfrm>
            <a:prstGeom prst="rect">
              <a:avLst/>
            </a:prstGeom>
          </p:spPr>
          <p:txBody>
            <a:bodyPr anchor="ctr" rtlCol="false" tIns="50800" lIns="50800" bIns="50800" rIns="50800"/>
            <a:lstStyle/>
            <a:p>
              <a:pPr algn="ctr" marL="323850" indent="-161925" lvl="1">
                <a:lnSpc>
                  <a:spcPts val="2100"/>
                </a:lnSpc>
                <a:buAutoNum type="arabicPeriod" startAt="1"/>
              </a:pPr>
            </a:p>
          </p:txBody>
        </p:sp>
      </p:grpSp>
      <p:grpSp>
        <p:nvGrpSpPr>
          <p:cNvPr name="Group 5" id="5"/>
          <p:cNvGrpSpPr/>
          <p:nvPr/>
        </p:nvGrpSpPr>
        <p:grpSpPr>
          <a:xfrm rot="0">
            <a:off x="-2395657" y="-963874"/>
            <a:ext cx="21239059" cy="4924124"/>
            <a:chOff x="0" y="0"/>
            <a:chExt cx="5593826" cy="1296889"/>
          </a:xfrm>
        </p:grpSpPr>
        <p:sp>
          <p:nvSpPr>
            <p:cNvPr name="Freeform 6" id="6"/>
            <p:cNvSpPr/>
            <p:nvPr/>
          </p:nvSpPr>
          <p:spPr>
            <a:xfrm flipH="false" flipV="false" rot="0">
              <a:off x="0" y="0"/>
              <a:ext cx="5593826" cy="1296889"/>
            </a:xfrm>
            <a:custGeom>
              <a:avLst/>
              <a:gdLst/>
              <a:ahLst/>
              <a:cxnLst/>
              <a:rect r="r" b="b" t="t" l="l"/>
              <a:pathLst>
                <a:path h="1296889" w="5593826">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name="TextBox 7" id="7"/>
            <p:cNvSpPr txBox="true"/>
            <p:nvPr/>
          </p:nvSpPr>
          <p:spPr>
            <a:xfrm>
              <a:off x="0" y="-47625"/>
              <a:ext cx="5593826" cy="1344514"/>
            </a:xfrm>
            <a:prstGeom prst="rect">
              <a:avLst/>
            </a:prstGeom>
          </p:spPr>
          <p:txBody>
            <a:bodyPr anchor="ctr" rtlCol="false" tIns="50800" lIns="50800" bIns="50800" rIns="50800"/>
            <a:lstStyle/>
            <a:p>
              <a:pPr algn="ctr">
                <a:lnSpc>
                  <a:spcPts val="2100"/>
                </a:lnSpc>
              </a:pPr>
            </a:p>
          </p:txBody>
        </p:sp>
      </p:grpSp>
      <p:sp>
        <p:nvSpPr>
          <p:cNvPr name="Freeform 8" id="8"/>
          <p:cNvSpPr/>
          <p:nvPr/>
        </p:nvSpPr>
        <p:spPr>
          <a:xfrm flipH="false" flipV="false" rot="0">
            <a:off x="15738227" y="542156"/>
            <a:ext cx="596649" cy="973088"/>
          </a:xfrm>
          <a:custGeom>
            <a:avLst/>
            <a:gdLst/>
            <a:ahLst/>
            <a:cxnLst/>
            <a:rect r="r" b="b" t="t" l="l"/>
            <a:pathLst>
              <a:path h="973088" w="596649">
                <a:moveTo>
                  <a:pt x="0" y="0"/>
                </a:moveTo>
                <a:lnTo>
                  <a:pt x="596648" y="0"/>
                </a:lnTo>
                <a:lnTo>
                  <a:pt x="596648" y="973088"/>
                </a:lnTo>
                <a:lnTo>
                  <a:pt x="0" y="973088"/>
                </a:lnTo>
                <a:lnTo>
                  <a:pt x="0" y="0"/>
                </a:lnTo>
                <a:close/>
              </a:path>
            </a:pathLst>
          </a:custGeom>
          <a:blipFill>
            <a:blip r:embed="rId3"/>
            <a:stretch>
              <a:fillRect l="0" t="0" r="0" b="0"/>
            </a:stretch>
          </a:blipFill>
          <a:ln cap="sq">
            <a:noFill/>
            <a:prstDash val="solid"/>
            <a:miter/>
          </a:ln>
        </p:spPr>
      </p:sp>
      <p:sp>
        <p:nvSpPr>
          <p:cNvPr name="Freeform 9" id="9"/>
          <p:cNvSpPr/>
          <p:nvPr/>
        </p:nvSpPr>
        <p:spPr>
          <a:xfrm flipH="false" flipV="false" rot="0">
            <a:off x="249872" y="404544"/>
            <a:ext cx="2542109" cy="2262477"/>
          </a:xfrm>
          <a:custGeom>
            <a:avLst/>
            <a:gdLst/>
            <a:ahLst/>
            <a:cxnLst/>
            <a:rect r="r" b="b" t="t" l="l"/>
            <a:pathLst>
              <a:path h="2262477" w="2542109">
                <a:moveTo>
                  <a:pt x="0" y="0"/>
                </a:moveTo>
                <a:lnTo>
                  <a:pt x="2542109" y="0"/>
                </a:lnTo>
                <a:lnTo>
                  <a:pt x="2542109" y="2262477"/>
                </a:lnTo>
                <a:lnTo>
                  <a:pt x="0" y="226247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1342623" y="5717925"/>
            <a:ext cx="14274616" cy="2044446"/>
          </a:xfrm>
          <a:prstGeom prst="rect">
            <a:avLst/>
          </a:prstGeom>
        </p:spPr>
        <p:txBody>
          <a:bodyPr anchor="t" rtlCol="false" tIns="0" lIns="0" bIns="0" rIns="0">
            <a:spAutoFit/>
          </a:bodyPr>
          <a:lstStyle/>
          <a:p>
            <a:pPr algn="l">
              <a:lnSpc>
                <a:spcPts val="7992"/>
              </a:lnSpc>
            </a:pPr>
            <a:r>
              <a:rPr lang="en-US" sz="7200">
                <a:solidFill>
                  <a:srgbClr val="168594"/>
                </a:solidFill>
                <a:latin typeface="Effra 3"/>
                <a:ea typeface="Effra 3"/>
                <a:cs typeface="Effra 3"/>
                <a:sym typeface="Effra 3"/>
              </a:rPr>
              <a:t>B. Form a small committee to share responsibilities</a:t>
            </a:r>
          </a:p>
        </p:txBody>
      </p:sp>
      <p:sp>
        <p:nvSpPr>
          <p:cNvPr name="TextBox 11" id="11"/>
          <p:cNvSpPr txBox="true"/>
          <p:nvPr/>
        </p:nvSpPr>
        <p:spPr>
          <a:xfrm rot="0">
            <a:off x="1342623" y="1378197"/>
            <a:ext cx="16945377" cy="2005333"/>
          </a:xfrm>
          <a:prstGeom prst="rect">
            <a:avLst/>
          </a:prstGeom>
        </p:spPr>
        <p:txBody>
          <a:bodyPr anchor="t" rtlCol="false" tIns="0" lIns="0" bIns="0" rIns="0">
            <a:spAutoFit/>
          </a:bodyPr>
          <a:lstStyle/>
          <a:p>
            <a:pPr algn="l" marL="0" indent="0" lvl="0">
              <a:lnSpc>
                <a:spcPts val="7700"/>
              </a:lnSpc>
            </a:pPr>
            <a:r>
              <a:rPr lang="en-US" sz="7700">
                <a:solidFill>
                  <a:srgbClr val="F5EFEB"/>
                </a:solidFill>
                <a:latin typeface="Effra 1"/>
                <a:ea typeface="Effra 1"/>
                <a:cs typeface="Effra 1"/>
                <a:sym typeface="Effra 1"/>
              </a:rPr>
              <a:t>How to ensure your website is well-managed?</a:t>
            </a:r>
          </a:p>
        </p:txBody>
      </p:sp>
      <p:sp>
        <p:nvSpPr>
          <p:cNvPr name="TextBox 12" id="12"/>
          <p:cNvSpPr txBox="true"/>
          <p:nvPr/>
        </p:nvSpPr>
        <p:spPr>
          <a:xfrm rot="0">
            <a:off x="1028700" y="9258300"/>
            <a:ext cx="6899312" cy="209550"/>
          </a:xfrm>
          <a:prstGeom prst="rect">
            <a:avLst/>
          </a:prstGeom>
        </p:spPr>
        <p:txBody>
          <a:bodyPr anchor="t" rtlCol="false" tIns="0" lIns="0" bIns="0" rIns="0">
            <a:spAutoFit/>
          </a:bodyPr>
          <a:lstStyle/>
          <a:p>
            <a:pPr algn="l" marL="0" indent="0" lvl="0">
              <a:lnSpc>
                <a:spcPts val="1680"/>
              </a:lnSpc>
              <a:spcBef>
                <a:spcPct val="0"/>
              </a:spcBef>
            </a:pPr>
            <a:r>
              <a:rPr lang="en-US" sz="1400" spc="140">
                <a:solidFill>
                  <a:srgbClr val="E68574"/>
                </a:solidFill>
                <a:latin typeface="Effra 1"/>
                <a:ea typeface="Effra 1"/>
                <a:cs typeface="Effra 1"/>
                <a:sym typeface="Effra 1"/>
              </a:rPr>
              <a:t>2025 SIA REGION CONFERENCE</a:t>
            </a:r>
          </a:p>
        </p:txBody>
      </p:sp>
      <p:sp>
        <p:nvSpPr>
          <p:cNvPr name="TextBox 13" id="13"/>
          <p:cNvSpPr txBox="true"/>
          <p:nvPr/>
        </p:nvSpPr>
        <p:spPr>
          <a:xfrm rot="0">
            <a:off x="1342623" y="4321179"/>
            <a:ext cx="13888248" cy="1034796"/>
          </a:xfrm>
          <a:prstGeom prst="rect">
            <a:avLst/>
          </a:prstGeom>
        </p:spPr>
        <p:txBody>
          <a:bodyPr anchor="t" rtlCol="false" tIns="0" lIns="0" bIns="0" rIns="0">
            <a:spAutoFit/>
          </a:bodyPr>
          <a:lstStyle/>
          <a:p>
            <a:pPr algn="l">
              <a:lnSpc>
                <a:spcPts val="7992"/>
              </a:lnSpc>
            </a:pPr>
            <a:r>
              <a:rPr lang="en-US" sz="7200">
                <a:solidFill>
                  <a:srgbClr val="E68574"/>
                </a:solidFill>
                <a:latin typeface="Effra 3"/>
                <a:ea typeface="Effra 3"/>
                <a:cs typeface="Effra 3"/>
                <a:sym typeface="Effra 3"/>
              </a:rPr>
              <a:t>Answer:</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5EFEB"/>
        </a:solidFill>
      </p:bgPr>
    </p:bg>
    <p:spTree>
      <p:nvGrpSpPr>
        <p:cNvPr id="1" name=""/>
        <p:cNvGrpSpPr/>
        <p:nvPr/>
      </p:nvGrpSpPr>
      <p:grpSpPr>
        <a:xfrm>
          <a:off x="0" y="0"/>
          <a:ext cx="0" cy="0"/>
          <a:chOff x="0" y="0"/>
          <a:chExt cx="0" cy="0"/>
        </a:xfrm>
      </p:grpSpPr>
      <p:grpSp>
        <p:nvGrpSpPr>
          <p:cNvPr name="Group 2" id="2"/>
          <p:cNvGrpSpPr/>
          <p:nvPr/>
        </p:nvGrpSpPr>
        <p:grpSpPr>
          <a:xfrm rot="0">
            <a:off x="0" y="8585732"/>
            <a:ext cx="18288000" cy="1791128"/>
            <a:chOff x="0" y="0"/>
            <a:chExt cx="4816593" cy="471737"/>
          </a:xfrm>
        </p:grpSpPr>
        <p:sp>
          <p:nvSpPr>
            <p:cNvPr name="Freeform 3" id="3"/>
            <p:cNvSpPr/>
            <p:nvPr/>
          </p:nvSpPr>
          <p:spPr>
            <a:xfrm flipH="false" flipV="false" rot="0">
              <a:off x="0" y="0"/>
              <a:ext cx="4816592" cy="471737"/>
            </a:xfrm>
            <a:custGeom>
              <a:avLst/>
              <a:gdLst/>
              <a:ahLst/>
              <a:cxnLst/>
              <a:rect r="r" b="b" t="t" l="l"/>
              <a:pathLst>
                <a:path h="471737" w="4816592">
                  <a:moveTo>
                    <a:pt x="0" y="0"/>
                  </a:moveTo>
                  <a:lnTo>
                    <a:pt x="4816592" y="0"/>
                  </a:lnTo>
                  <a:lnTo>
                    <a:pt x="4816592" y="471737"/>
                  </a:lnTo>
                  <a:lnTo>
                    <a:pt x="0" y="471737"/>
                  </a:lnTo>
                  <a:close/>
                </a:path>
              </a:pathLst>
            </a:custGeom>
            <a:solidFill>
              <a:srgbClr val="293374"/>
            </a:solidFill>
          </p:spPr>
        </p:sp>
        <p:sp>
          <p:nvSpPr>
            <p:cNvPr name="TextBox 4" id="4"/>
            <p:cNvSpPr txBox="true"/>
            <p:nvPr/>
          </p:nvSpPr>
          <p:spPr>
            <a:xfrm>
              <a:off x="0" y="-47625"/>
              <a:ext cx="4816593" cy="519362"/>
            </a:xfrm>
            <a:prstGeom prst="rect">
              <a:avLst/>
            </a:prstGeom>
          </p:spPr>
          <p:txBody>
            <a:bodyPr anchor="ctr" rtlCol="false" tIns="50800" lIns="50800" bIns="50800" rIns="50800"/>
            <a:lstStyle/>
            <a:p>
              <a:pPr algn="ctr" marL="323850" indent="-161925" lvl="1">
                <a:lnSpc>
                  <a:spcPts val="2100"/>
                </a:lnSpc>
                <a:buAutoNum type="arabicPeriod" startAt="1"/>
              </a:pPr>
            </a:p>
          </p:txBody>
        </p:sp>
      </p:grpSp>
      <p:grpSp>
        <p:nvGrpSpPr>
          <p:cNvPr name="Group 5" id="5"/>
          <p:cNvGrpSpPr/>
          <p:nvPr/>
        </p:nvGrpSpPr>
        <p:grpSpPr>
          <a:xfrm rot="0">
            <a:off x="-2395657" y="-963874"/>
            <a:ext cx="21239059" cy="4924124"/>
            <a:chOff x="0" y="0"/>
            <a:chExt cx="5593826" cy="1296889"/>
          </a:xfrm>
        </p:grpSpPr>
        <p:sp>
          <p:nvSpPr>
            <p:cNvPr name="Freeform 6" id="6"/>
            <p:cNvSpPr/>
            <p:nvPr/>
          </p:nvSpPr>
          <p:spPr>
            <a:xfrm flipH="false" flipV="false" rot="0">
              <a:off x="0" y="0"/>
              <a:ext cx="5593826" cy="1296889"/>
            </a:xfrm>
            <a:custGeom>
              <a:avLst/>
              <a:gdLst/>
              <a:ahLst/>
              <a:cxnLst/>
              <a:rect r="r" b="b" t="t" l="l"/>
              <a:pathLst>
                <a:path h="1296889" w="5593826">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name="TextBox 7" id="7"/>
            <p:cNvSpPr txBox="true"/>
            <p:nvPr/>
          </p:nvSpPr>
          <p:spPr>
            <a:xfrm>
              <a:off x="0" y="-47625"/>
              <a:ext cx="5593826" cy="1344514"/>
            </a:xfrm>
            <a:prstGeom prst="rect">
              <a:avLst/>
            </a:prstGeom>
          </p:spPr>
          <p:txBody>
            <a:bodyPr anchor="ctr" rtlCol="false" tIns="50800" lIns="50800" bIns="50800" rIns="50800"/>
            <a:lstStyle/>
            <a:p>
              <a:pPr algn="ctr">
                <a:lnSpc>
                  <a:spcPts val="2100"/>
                </a:lnSpc>
              </a:pPr>
            </a:p>
          </p:txBody>
        </p:sp>
      </p:grpSp>
      <p:sp>
        <p:nvSpPr>
          <p:cNvPr name="Freeform 8" id="8"/>
          <p:cNvSpPr/>
          <p:nvPr/>
        </p:nvSpPr>
        <p:spPr>
          <a:xfrm flipH="false" flipV="false" rot="0">
            <a:off x="15738227" y="542156"/>
            <a:ext cx="596649" cy="973088"/>
          </a:xfrm>
          <a:custGeom>
            <a:avLst/>
            <a:gdLst/>
            <a:ahLst/>
            <a:cxnLst/>
            <a:rect r="r" b="b" t="t" l="l"/>
            <a:pathLst>
              <a:path h="973088" w="596649">
                <a:moveTo>
                  <a:pt x="0" y="0"/>
                </a:moveTo>
                <a:lnTo>
                  <a:pt x="596648" y="0"/>
                </a:lnTo>
                <a:lnTo>
                  <a:pt x="596648" y="973088"/>
                </a:lnTo>
                <a:lnTo>
                  <a:pt x="0" y="973088"/>
                </a:lnTo>
                <a:lnTo>
                  <a:pt x="0" y="0"/>
                </a:lnTo>
                <a:close/>
              </a:path>
            </a:pathLst>
          </a:custGeom>
          <a:blipFill>
            <a:blip r:embed="rId3"/>
            <a:stretch>
              <a:fillRect l="0" t="0" r="0" b="0"/>
            </a:stretch>
          </a:blipFill>
          <a:ln cap="sq">
            <a:noFill/>
            <a:prstDash val="solid"/>
            <a:miter/>
          </a:ln>
        </p:spPr>
      </p:sp>
      <p:sp>
        <p:nvSpPr>
          <p:cNvPr name="Freeform 9" id="9"/>
          <p:cNvSpPr/>
          <p:nvPr/>
        </p:nvSpPr>
        <p:spPr>
          <a:xfrm flipH="false" flipV="false" rot="0">
            <a:off x="173672" y="301413"/>
            <a:ext cx="2754519" cy="2468738"/>
          </a:xfrm>
          <a:custGeom>
            <a:avLst/>
            <a:gdLst/>
            <a:ahLst/>
            <a:cxnLst/>
            <a:rect r="r" b="b" t="t" l="l"/>
            <a:pathLst>
              <a:path h="2468738" w="2754519">
                <a:moveTo>
                  <a:pt x="0" y="0"/>
                </a:moveTo>
                <a:lnTo>
                  <a:pt x="2754519" y="0"/>
                </a:lnTo>
                <a:lnTo>
                  <a:pt x="2754519" y="2468738"/>
                </a:lnTo>
                <a:lnTo>
                  <a:pt x="0" y="24687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1342623" y="5172733"/>
            <a:ext cx="15279624" cy="2086217"/>
          </a:xfrm>
          <a:prstGeom prst="rect">
            <a:avLst/>
          </a:prstGeom>
        </p:spPr>
        <p:txBody>
          <a:bodyPr anchor="t" rtlCol="false" tIns="0" lIns="0" bIns="0" rIns="0">
            <a:spAutoFit/>
          </a:bodyPr>
          <a:lstStyle/>
          <a:p>
            <a:pPr algn="l">
              <a:lnSpc>
                <a:spcPts val="5615"/>
              </a:lnSpc>
            </a:pPr>
            <a:r>
              <a:rPr lang="en-US" sz="3743">
                <a:solidFill>
                  <a:srgbClr val="E68574"/>
                </a:solidFill>
                <a:latin typeface="Effra 3"/>
                <a:ea typeface="Effra 3"/>
                <a:cs typeface="Effra 3"/>
                <a:sym typeface="Effra 3"/>
              </a:rPr>
              <a:t>A. Ensure all images have alt text </a:t>
            </a:r>
          </a:p>
          <a:p>
            <a:pPr algn="l">
              <a:lnSpc>
                <a:spcPts val="5615"/>
              </a:lnSpc>
            </a:pPr>
            <a:r>
              <a:rPr lang="en-US" sz="3743">
                <a:solidFill>
                  <a:srgbClr val="E68574"/>
                </a:solidFill>
                <a:latin typeface="Effra 3"/>
                <a:ea typeface="Effra 3"/>
                <a:cs typeface="Effra 3"/>
                <a:sym typeface="Effra 3"/>
              </a:rPr>
              <a:t>B. Add decorative fonts to make site more visually appealing</a:t>
            </a:r>
          </a:p>
          <a:p>
            <a:pPr algn="l">
              <a:lnSpc>
                <a:spcPts val="5615"/>
              </a:lnSpc>
            </a:pPr>
            <a:r>
              <a:rPr lang="en-US" sz="3743">
                <a:solidFill>
                  <a:srgbClr val="E68574"/>
                </a:solidFill>
                <a:latin typeface="Effra 3"/>
                <a:ea typeface="Effra 3"/>
                <a:cs typeface="Effra 3"/>
                <a:sym typeface="Effra 3"/>
              </a:rPr>
              <a:t>C. Limit website colors to black and white for simplicity</a:t>
            </a:r>
          </a:p>
        </p:txBody>
      </p:sp>
      <p:sp>
        <p:nvSpPr>
          <p:cNvPr name="TextBox 11" id="11"/>
          <p:cNvSpPr txBox="true"/>
          <p:nvPr/>
        </p:nvSpPr>
        <p:spPr>
          <a:xfrm rot="0">
            <a:off x="1342623" y="1378197"/>
            <a:ext cx="16462418" cy="2005333"/>
          </a:xfrm>
          <a:prstGeom prst="rect">
            <a:avLst/>
          </a:prstGeom>
        </p:spPr>
        <p:txBody>
          <a:bodyPr anchor="t" rtlCol="false" tIns="0" lIns="0" bIns="0" rIns="0">
            <a:spAutoFit/>
          </a:bodyPr>
          <a:lstStyle/>
          <a:p>
            <a:pPr algn="l" marL="0" indent="0" lvl="0">
              <a:lnSpc>
                <a:spcPts val="7700"/>
              </a:lnSpc>
            </a:pPr>
            <a:r>
              <a:rPr lang="en-US" sz="7700">
                <a:solidFill>
                  <a:srgbClr val="F5EFEB"/>
                </a:solidFill>
                <a:latin typeface="Effra 1"/>
                <a:ea typeface="Effra 1"/>
                <a:cs typeface="Effra 1"/>
                <a:sym typeface="Effra 1"/>
              </a:rPr>
              <a:t>Name a way to make website more accessible and ADA-compliant?</a:t>
            </a:r>
          </a:p>
        </p:txBody>
      </p:sp>
      <p:sp>
        <p:nvSpPr>
          <p:cNvPr name="TextBox 12" id="12"/>
          <p:cNvSpPr txBox="true"/>
          <p:nvPr/>
        </p:nvSpPr>
        <p:spPr>
          <a:xfrm rot="0">
            <a:off x="1028700" y="9248775"/>
            <a:ext cx="6899312" cy="209550"/>
          </a:xfrm>
          <a:prstGeom prst="rect">
            <a:avLst/>
          </a:prstGeom>
        </p:spPr>
        <p:txBody>
          <a:bodyPr anchor="t" rtlCol="false" tIns="0" lIns="0" bIns="0" rIns="0">
            <a:spAutoFit/>
          </a:bodyPr>
          <a:lstStyle/>
          <a:p>
            <a:pPr algn="l" marL="0" indent="0" lvl="0">
              <a:lnSpc>
                <a:spcPts val="1680"/>
              </a:lnSpc>
              <a:spcBef>
                <a:spcPct val="0"/>
              </a:spcBef>
            </a:pPr>
            <a:r>
              <a:rPr lang="en-US" sz="1400" spc="140">
                <a:solidFill>
                  <a:srgbClr val="E68574"/>
                </a:solidFill>
                <a:latin typeface="Effra 1"/>
                <a:ea typeface="Effra 1"/>
                <a:cs typeface="Effra 1"/>
                <a:sym typeface="Effra 1"/>
              </a:rPr>
              <a:t>2025 SIA REGION CONFERENCE</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5EFEB"/>
        </a:solidFill>
      </p:bgPr>
    </p:bg>
    <p:spTree>
      <p:nvGrpSpPr>
        <p:cNvPr id="1" name=""/>
        <p:cNvGrpSpPr/>
        <p:nvPr/>
      </p:nvGrpSpPr>
      <p:grpSpPr>
        <a:xfrm>
          <a:off x="0" y="0"/>
          <a:ext cx="0" cy="0"/>
          <a:chOff x="0" y="0"/>
          <a:chExt cx="0" cy="0"/>
        </a:xfrm>
      </p:grpSpPr>
      <p:grpSp>
        <p:nvGrpSpPr>
          <p:cNvPr name="Group 2" id="2"/>
          <p:cNvGrpSpPr/>
          <p:nvPr/>
        </p:nvGrpSpPr>
        <p:grpSpPr>
          <a:xfrm rot="0">
            <a:off x="0" y="8585732"/>
            <a:ext cx="18288000" cy="1791128"/>
            <a:chOff x="0" y="0"/>
            <a:chExt cx="4816593" cy="471737"/>
          </a:xfrm>
        </p:grpSpPr>
        <p:sp>
          <p:nvSpPr>
            <p:cNvPr name="Freeform 3" id="3"/>
            <p:cNvSpPr/>
            <p:nvPr/>
          </p:nvSpPr>
          <p:spPr>
            <a:xfrm flipH="false" flipV="false" rot="0">
              <a:off x="0" y="0"/>
              <a:ext cx="4816592" cy="471737"/>
            </a:xfrm>
            <a:custGeom>
              <a:avLst/>
              <a:gdLst/>
              <a:ahLst/>
              <a:cxnLst/>
              <a:rect r="r" b="b" t="t" l="l"/>
              <a:pathLst>
                <a:path h="471737" w="4816592">
                  <a:moveTo>
                    <a:pt x="0" y="0"/>
                  </a:moveTo>
                  <a:lnTo>
                    <a:pt x="4816592" y="0"/>
                  </a:lnTo>
                  <a:lnTo>
                    <a:pt x="4816592" y="471737"/>
                  </a:lnTo>
                  <a:lnTo>
                    <a:pt x="0" y="471737"/>
                  </a:lnTo>
                  <a:close/>
                </a:path>
              </a:pathLst>
            </a:custGeom>
            <a:solidFill>
              <a:srgbClr val="293374"/>
            </a:solidFill>
          </p:spPr>
        </p:sp>
        <p:sp>
          <p:nvSpPr>
            <p:cNvPr name="TextBox 4" id="4"/>
            <p:cNvSpPr txBox="true"/>
            <p:nvPr/>
          </p:nvSpPr>
          <p:spPr>
            <a:xfrm>
              <a:off x="0" y="-47625"/>
              <a:ext cx="4816593" cy="519362"/>
            </a:xfrm>
            <a:prstGeom prst="rect">
              <a:avLst/>
            </a:prstGeom>
          </p:spPr>
          <p:txBody>
            <a:bodyPr anchor="ctr" rtlCol="false" tIns="50800" lIns="50800" bIns="50800" rIns="50800"/>
            <a:lstStyle/>
            <a:p>
              <a:pPr algn="ctr" marL="323850" indent="-161925" lvl="1">
                <a:lnSpc>
                  <a:spcPts val="2100"/>
                </a:lnSpc>
                <a:buAutoNum type="arabicPeriod" startAt="1"/>
              </a:pPr>
            </a:p>
          </p:txBody>
        </p:sp>
      </p:grpSp>
      <p:grpSp>
        <p:nvGrpSpPr>
          <p:cNvPr name="Group 5" id="5"/>
          <p:cNvGrpSpPr/>
          <p:nvPr/>
        </p:nvGrpSpPr>
        <p:grpSpPr>
          <a:xfrm rot="0">
            <a:off x="-2395657" y="-963874"/>
            <a:ext cx="21239059" cy="4924124"/>
            <a:chOff x="0" y="0"/>
            <a:chExt cx="5593826" cy="1296889"/>
          </a:xfrm>
        </p:grpSpPr>
        <p:sp>
          <p:nvSpPr>
            <p:cNvPr name="Freeform 6" id="6"/>
            <p:cNvSpPr/>
            <p:nvPr/>
          </p:nvSpPr>
          <p:spPr>
            <a:xfrm flipH="false" flipV="false" rot="0">
              <a:off x="0" y="0"/>
              <a:ext cx="5593826" cy="1296889"/>
            </a:xfrm>
            <a:custGeom>
              <a:avLst/>
              <a:gdLst/>
              <a:ahLst/>
              <a:cxnLst/>
              <a:rect r="r" b="b" t="t" l="l"/>
              <a:pathLst>
                <a:path h="1296889" w="5593826">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sp>
        <p:sp>
          <p:nvSpPr>
            <p:cNvPr name="TextBox 7" id="7"/>
            <p:cNvSpPr txBox="true"/>
            <p:nvPr/>
          </p:nvSpPr>
          <p:spPr>
            <a:xfrm>
              <a:off x="0" y="-47625"/>
              <a:ext cx="5593826" cy="1344514"/>
            </a:xfrm>
            <a:prstGeom prst="rect">
              <a:avLst/>
            </a:prstGeom>
          </p:spPr>
          <p:txBody>
            <a:bodyPr anchor="ctr" rtlCol="false" tIns="50800" lIns="50800" bIns="50800" rIns="50800"/>
            <a:lstStyle/>
            <a:p>
              <a:pPr algn="ctr">
                <a:lnSpc>
                  <a:spcPts val="2100"/>
                </a:lnSpc>
              </a:pPr>
            </a:p>
          </p:txBody>
        </p:sp>
      </p:grpSp>
      <p:sp>
        <p:nvSpPr>
          <p:cNvPr name="Freeform 8" id="8"/>
          <p:cNvSpPr/>
          <p:nvPr/>
        </p:nvSpPr>
        <p:spPr>
          <a:xfrm flipH="false" flipV="false" rot="0">
            <a:off x="15738227" y="542156"/>
            <a:ext cx="596649" cy="973088"/>
          </a:xfrm>
          <a:custGeom>
            <a:avLst/>
            <a:gdLst/>
            <a:ahLst/>
            <a:cxnLst/>
            <a:rect r="r" b="b" t="t" l="l"/>
            <a:pathLst>
              <a:path h="973088" w="596649">
                <a:moveTo>
                  <a:pt x="0" y="0"/>
                </a:moveTo>
                <a:lnTo>
                  <a:pt x="596648" y="0"/>
                </a:lnTo>
                <a:lnTo>
                  <a:pt x="596648" y="973088"/>
                </a:lnTo>
                <a:lnTo>
                  <a:pt x="0" y="973088"/>
                </a:lnTo>
                <a:lnTo>
                  <a:pt x="0" y="0"/>
                </a:lnTo>
                <a:close/>
              </a:path>
            </a:pathLst>
          </a:custGeom>
          <a:blipFill>
            <a:blip r:embed="rId3"/>
            <a:stretch>
              <a:fillRect l="0" t="0" r="0" b="0"/>
            </a:stretch>
          </a:blipFill>
          <a:ln cap="sq">
            <a:noFill/>
            <a:prstDash val="solid"/>
            <a:miter/>
          </a:ln>
        </p:spPr>
      </p:sp>
      <p:sp>
        <p:nvSpPr>
          <p:cNvPr name="Freeform 9" id="9"/>
          <p:cNvSpPr/>
          <p:nvPr/>
        </p:nvSpPr>
        <p:spPr>
          <a:xfrm flipH="false" flipV="false" rot="0">
            <a:off x="177428" y="299866"/>
            <a:ext cx="2754519" cy="2468738"/>
          </a:xfrm>
          <a:custGeom>
            <a:avLst/>
            <a:gdLst/>
            <a:ahLst/>
            <a:cxnLst/>
            <a:rect r="r" b="b" t="t" l="l"/>
            <a:pathLst>
              <a:path h="2468738" w="2754519">
                <a:moveTo>
                  <a:pt x="0" y="0"/>
                </a:moveTo>
                <a:lnTo>
                  <a:pt x="2754519" y="0"/>
                </a:lnTo>
                <a:lnTo>
                  <a:pt x="2754519" y="2468738"/>
                </a:lnTo>
                <a:lnTo>
                  <a:pt x="0" y="24687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1342623" y="5717925"/>
            <a:ext cx="14274616" cy="1034796"/>
          </a:xfrm>
          <a:prstGeom prst="rect">
            <a:avLst/>
          </a:prstGeom>
        </p:spPr>
        <p:txBody>
          <a:bodyPr anchor="t" rtlCol="false" tIns="0" lIns="0" bIns="0" rIns="0">
            <a:spAutoFit/>
          </a:bodyPr>
          <a:lstStyle/>
          <a:p>
            <a:pPr algn="l">
              <a:lnSpc>
                <a:spcPts val="7992"/>
              </a:lnSpc>
            </a:pPr>
            <a:r>
              <a:rPr lang="en-US" sz="7200">
                <a:solidFill>
                  <a:srgbClr val="168594"/>
                </a:solidFill>
                <a:latin typeface="Effra 3"/>
                <a:ea typeface="Effra 3"/>
                <a:cs typeface="Effra 3"/>
                <a:sym typeface="Effra 3"/>
              </a:rPr>
              <a:t>A. Ensure all images have alt text </a:t>
            </a:r>
          </a:p>
        </p:txBody>
      </p:sp>
      <p:sp>
        <p:nvSpPr>
          <p:cNvPr name="TextBox 11" id="11"/>
          <p:cNvSpPr txBox="true"/>
          <p:nvPr/>
        </p:nvSpPr>
        <p:spPr>
          <a:xfrm rot="0">
            <a:off x="1342623" y="1378197"/>
            <a:ext cx="16583157" cy="2005333"/>
          </a:xfrm>
          <a:prstGeom prst="rect">
            <a:avLst/>
          </a:prstGeom>
        </p:spPr>
        <p:txBody>
          <a:bodyPr anchor="t" rtlCol="false" tIns="0" lIns="0" bIns="0" rIns="0">
            <a:spAutoFit/>
          </a:bodyPr>
          <a:lstStyle/>
          <a:p>
            <a:pPr algn="l" marL="0" indent="0" lvl="0">
              <a:lnSpc>
                <a:spcPts val="7700"/>
              </a:lnSpc>
            </a:pPr>
            <a:r>
              <a:rPr lang="en-US" sz="7700">
                <a:solidFill>
                  <a:srgbClr val="F5EFEB"/>
                </a:solidFill>
                <a:latin typeface="Effra 1"/>
                <a:ea typeface="Effra 1"/>
                <a:cs typeface="Effra 1"/>
                <a:sym typeface="Effra 1"/>
              </a:rPr>
              <a:t>Name way to make website more accessible and ADA-compliant?</a:t>
            </a:r>
          </a:p>
        </p:txBody>
      </p:sp>
      <p:sp>
        <p:nvSpPr>
          <p:cNvPr name="TextBox 12" id="12"/>
          <p:cNvSpPr txBox="true"/>
          <p:nvPr/>
        </p:nvSpPr>
        <p:spPr>
          <a:xfrm rot="0">
            <a:off x="1028700" y="9258300"/>
            <a:ext cx="6899312" cy="209550"/>
          </a:xfrm>
          <a:prstGeom prst="rect">
            <a:avLst/>
          </a:prstGeom>
        </p:spPr>
        <p:txBody>
          <a:bodyPr anchor="t" rtlCol="false" tIns="0" lIns="0" bIns="0" rIns="0">
            <a:spAutoFit/>
          </a:bodyPr>
          <a:lstStyle/>
          <a:p>
            <a:pPr algn="l" marL="0" indent="0" lvl="0">
              <a:lnSpc>
                <a:spcPts val="1680"/>
              </a:lnSpc>
              <a:spcBef>
                <a:spcPct val="0"/>
              </a:spcBef>
            </a:pPr>
            <a:r>
              <a:rPr lang="en-US" sz="1400" spc="140">
                <a:solidFill>
                  <a:srgbClr val="E68574"/>
                </a:solidFill>
                <a:latin typeface="Effra 1"/>
                <a:ea typeface="Effra 1"/>
                <a:cs typeface="Effra 1"/>
                <a:sym typeface="Effra 1"/>
              </a:rPr>
              <a:t>2025 SIA REGION CONFERENCE</a:t>
            </a:r>
          </a:p>
        </p:txBody>
      </p:sp>
      <p:sp>
        <p:nvSpPr>
          <p:cNvPr name="TextBox 13" id="13"/>
          <p:cNvSpPr txBox="true"/>
          <p:nvPr/>
        </p:nvSpPr>
        <p:spPr>
          <a:xfrm rot="0">
            <a:off x="1342623" y="4321179"/>
            <a:ext cx="13888248" cy="1034796"/>
          </a:xfrm>
          <a:prstGeom prst="rect">
            <a:avLst/>
          </a:prstGeom>
        </p:spPr>
        <p:txBody>
          <a:bodyPr anchor="t" rtlCol="false" tIns="0" lIns="0" bIns="0" rIns="0">
            <a:spAutoFit/>
          </a:bodyPr>
          <a:lstStyle/>
          <a:p>
            <a:pPr algn="l">
              <a:lnSpc>
                <a:spcPts val="7992"/>
              </a:lnSpc>
            </a:pPr>
            <a:r>
              <a:rPr lang="en-US" sz="7200">
                <a:solidFill>
                  <a:srgbClr val="E68574"/>
                </a:solidFill>
                <a:latin typeface="Effra 3"/>
                <a:ea typeface="Effra 3"/>
                <a:cs typeface="Effra 3"/>
                <a:sym typeface="Effra 3"/>
              </a:rPr>
              <a:t>Answer:</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253572"/>
        </a:solidFill>
      </p:bgPr>
    </p:bg>
    <p:spTree>
      <p:nvGrpSpPr>
        <p:cNvPr id="1" name=""/>
        <p:cNvGrpSpPr/>
        <p:nvPr/>
      </p:nvGrpSpPr>
      <p:grpSpPr>
        <a:xfrm>
          <a:off x="0" y="0"/>
          <a:ext cx="0" cy="0"/>
          <a:chOff x="0" y="0"/>
          <a:chExt cx="0" cy="0"/>
        </a:xfrm>
      </p:grpSpPr>
      <p:sp>
        <p:nvSpPr>
          <p:cNvPr name="Freeform 2" id="2"/>
          <p:cNvSpPr/>
          <p:nvPr/>
        </p:nvSpPr>
        <p:spPr>
          <a:xfrm flipH="false" flipV="false" rot="0">
            <a:off x="5993378" y="30447"/>
            <a:ext cx="12542272" cy="8371967"/>
          </a:xfrm>
          <a:custGeom>
            <a:avLst/>
            <a:gdLst/>
            <a:ahLst/>
            <a:cxnLst/>
            <a:rect r="r" b="b" t="t" l="l"/>
            <a:pathLst>
              <a:path h="8371967" w="12542272">
                <a:moveTo>
                  <a:pt x="0" y="0"/>
                </a:moveTo>
                <a:lnTo>
                  <a:pt x="12542272" y="0"/>
                </a:lnTo>
                <a:lnTo>
                  <a:pt x="12542272" y="8371967"/>
                </a:lnTo>
                <a:lnTo>
                  <a:pt x="0" y="8371967"/>
                </a:lnTo>
                <a:lnTo>
                  <a:pt x="0" y="0"/>
                </a:lnTo>
                <a:close/>
              </a:path>
            </a:pathLst>
          </a:custGeom>
          <a:blipFill>
            <a:blip r:embed="rId3"/>
            <a:stretch>
              <a:fillRect l="0" t="0" r="0" b="0"/>
            </a:stretch>
          </a:blipFill>
        </p:spPr>
      </p:sp>
      <p:grpSp>
        <p:nvGrpSpPr>
          <p:cNvPr name="Group 3" id="3"/>
          <p:cNvGrpSpPr/>
          <p:nvPr/>
        </p:nvGrpSpPr>
        <p:grpSpPr>
          <a:xfrm rot="0">
            <a:off x="-734110" y="3837885"/>
            <a:ext cx="8835050" cy="7030938"/>
            <a:chOff x="0" y="0"/>
            <a:chExt cx="2326927" cy="1851770"/>
          </a:xfrm>
        </p:grpSpPr>
        <p:sp>
          <p:nvSpPr>
            <p:cNvPr name="Freeform 4" id="4"/>
            <p:cNvSpPr/>
            <p:nvPr/>
          </p:nvSpPr>
          <p:spPr>
            <a:xfrm flipH="false" flipV="false" rot="0">
              <a:off x="0" y="0"/>
              <a:ext cx="2326927" cy="1851770"/>
            </a:xfrm>
            <a:custGeom>
              <a:avLst/>
              <a:gdLst/>
              <a:ahLst/>
              <a:cxnLst/>
              <a:rect r="r" b="b" t="t" l="l"/>
              <a:pathLst>
                <a:path h="1851770" w="2326927">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sp>
        <p:sp>
          <p:nvSpPr>
            <p:cNvPr name="TextBox 5" id="5"/>
            <p:cNvSpPr txBox="true"/>
            <p:nvPr/>
          </p:nvSpPr>
          <p:spPr>
            <a:xfrm>
              <a:off x="0" y="-47625"/>
              <a:ext cx="2326927" cy="1899395"/>
            </a:xfrm>
            <a:prstGeom prst="rect">
              <a:avLst/>
            </a:prstGeom>
          </p:spPr>
          <p:txBody>
            <a:bodyPr anchor="ctr" rtlCol="false" tIns="50800" lIns="50800" bIns="50800" rIns="50800"/>
            <a:lstStyle/>
            <a:p>
              <a:pPr algn="ctr">
                <a:lnSpc>
                  <a:spcPts val="2100"/>
                </a:lnSpc>
              </a:pPr>
            </a:p>
          </p:txBody>
        </p:sp>
      </p:grpSp>
      <p:sp>
        <p:nvSpPr>
          <p:cNvPr name="TextBox 6" id="6"/>
          <p:cNvSpPr txBox="true"/>
          <p:nvPr/>
        </p:nvSpPr>
        <p:spPr>
          <a:xfrm rot="0">
            <a:off x="9898228" y="9031779"/>
            <a:ext cx="7090319" cy="534369"/>
          </a:xfrm>
          <a:prstGeom prst="rect">
            <a:avLst/>
          </a:prstGeom>
        </p:spPr>
        <p:txBody>
          <a:bodyPr anchor="t" rtlCol="false" tIns="0" lIns="0" bIns="0" rIns="0">
            <a:spAutoFit/>
          </a:bodyPr>
          <a:lstStyle/>
          <a:p>
            <a:pPr algn="l">
              <a:lnSpc>
                <a:spcPts val="4461"/>
              </a:lnSpc>
            </a:pPr>
            <a:r>
              <a:rPr lang="en-US" sz="2974">
                <a:solidFill>
                  <a:srgbClr val="F5EFEB"/>
                </a:solidFill>
                <a:latin typeface="Effra 3"/>
                <a:ea typeface="Effra 3"/>
                <a:cs typeface="Effra 3"/>
                <a:sym typeface="Effra 3"/>
              </a:rPr>
              <a:t>What tools do you recommend?</a:t>
            </a:r>
          </a:p>
        </p:txBody>
      </p:sp>
      <p:sp>
        <p:nvSpPr>
          <p:cNvPr name="Freeform 7" id="7"/>
          <p:cNvSpPr/>
          <p:nvPr/>
        </p:nvSpPr>
        <p:spPr>
          <a:xfrm flipH="false" flipV="false" rot="0">
            <a:off x="495622" y="5401969"/>
            <a:ext cx="181318" cy="1883824"/>
          </a:xfrm>
          <a:custGeom>
            <a:avLst/>
            <a:gdLst/>
            <a:ahLst/>
            <a:cxnLst/>
            <a:rect r="r" b="b" t="t" l="l"/>
            <a:pathLst>
              <a:path h="1883824" w="181318">
                <a:moveTo>
                  <a:pt x="0" y="0"/>
                </a:moveTo>
                <a:lnTo>
                  <a:pt x="181318" y="0"/>
                </a:lnTo>
                <a:lnTo>
                  <a:pt x="181318" y="1883824"/>
                </a:lnTo>
                <a:lnTo>
                  <a:pt x="0" y="188382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857915" y="5206762"/>
            <a:ext cx="6465621" cy="2735822"/>
          </a:xfrm>
          <a:prstGeom prst="rect">
            <a:avLst/>
          </a:prstGeom>
        </p:spPr>
        <p:txBody>
          <a:bodyPr anchor="t" rtlCol="false" tIns="0" lIns="0" bIns="0" rIns="0">
            <a:spAutoFit/>
          </a:bodyPr>
          <a:lstStyle/>
          <a:p>
            <a:pPr algn="l">
              <a:lnSpc>
                <a:spcPts val="4415"/>
              </a:lnSpc>
            </a:pPr>
            <a:r>
              <a:rPr lang="en-US" sz="2943">
                <a:solidFill>
                  <a:srgbClr val="253572"/>
                </a:solidFill>
                <a:latin typeface="Effra 3"/>
                <a:ea typeface="Effra 3"/>
                <a:cs typeface="Effra 3"/>
                <a:sym typeface="Effra 3"/>
              </a:rPr>
              <a:t>WordPress</a:t>
            </a:r>
          </a:p>
          <a:p>
            <a:pPr algn="l">
              <a:lnSpc>
                <a:spcPts val="4415"/>
              </a:lnSpc>
            </a:pPr>
            <a:r>
              <a:rPr lang="en-US" sz="2943">
                <a:solidFill>
                  <a:srgbClr val="253572"/>
                </a:solidFill>
                <a:latin typeface="Effra 3"/>
                <a:ea typeface="Effra 3"/>
                <a:cs typeface="Effra 3"/>
                <a:sym typeface="Effra 3"/>
              </a:rPr>
              <a:t>Squarespace</a:t>
            </a:r>
          </a:p>
          <a:p>
            <a:pPr algn="l">
              <a:lnSpc>
                <a:spcPts val="4415"/>
              </a:lnSpc>
            </a:pPr>
            <a:r>
              <a:rPr lang="en-US" sz="2943">
                <a:solidFill>
                  <a:srgbClr val="253572"/>
                </a:solidFill>
                <a:latin typeface="Effra 3"/>
                <a:ea typeface="Effra 3"/>
                <a:cs typeface="Effra 3"/>
                <a:sym typeface="Effra 3"/>
              </a:rPr>
              <a:t>Wix</a:t>
            </a:r>
          </a:p>
          <a:p>
            <a:pPr algn="l">
              <a:lnSpc>
                <a:spcPts val="4415"/>
              </a:lnSpc>
            </a:pPr>
            <a:r>
              <a:rPr lang="en-US" sz="2943">
                <a:solidFill>
                  <a:srgbClr val="253572"/>
                </a:solidFill>
                <a:latin typeface="Effra 3"/>
                <a:ea typeface="Effra 3"/>
                <a:cs typeface="Effra 3"/>
                <a:sym typeface="Effra 3"/>
              </a:rPr>
              <a:t>Weebly</a:t>
            </a:r>
          </a:p>
          <a:p>
            <a:pPr algn="l">
              <a:lnSpc>
                <a:spcPts val="4415"/>
              </a:lnSpc>
            </a:pPr>
            <a:r>
              <a:rPr lang="en-US" sz="2943">
                <a:solidFill>
                  <a:srgbClr val="253572"/>
                </a:solidFill>
                <a:latin typeface="Effra 3"/>
                <a:ea typeface="Effra 3"/>
                <a:cs typeface="Effra 3"/>
                <a:sym typeface="Effra 3"/>
              </a:rPr>
              <a:t>Google Sites</a:t>
            </a:r>
          </a:p>
        </p:txBody>
      </p:sp>
      <p:sp>
        <p:nvSpPr>
          <p:cNvPr name="Freeform 9" id="9"/>
          <p:cNvSpPr/>
          <p:nvPr/>
        </p:nvSpPr>
        <p:spPr>
          <a:xfrm flipH="false" flipV="false" rot="0">
            <a:off x="495622" y="5953502"/>
            <a:ext cx="181318" cy="1883824"/>
          </a:xfrm>
          <a:custGeom>
            <a:avLst/>
            <a:gdLst/>
            <a:ahLst/>
            <a:cxnLst/>
            <a:rect r="r" b="b" t="t" l="l"/>
            <a:pathLst>
              <a:path h="1883824" w="181318">
                <a:moveTo>
                  <a:pt x="0" y="0"/>
                </a:moveTo>
                <a:lnTo>
                  <a:pt x="181318" y="0"/>
                </a:lnTo>
                <a:lnTo>
                  <a:pt x="181318" y="1883824"/>
                </a:lnTo>
                <a:lnTo>
                  <a:pt x="0" y="188382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4278034" y="5401969"/>
            <a:ext cx="181318" cy="1883824"/>
          </a:xfrm>
          <a:custGeom>
            <a:avLst/>
            <a:gdLst/>
            <a:ahLst/>
            <a:cxnLst/>
            <a:rect r="r" b="b" t="t" l="l"/>
            <a:pathLst>
              <a:path h="1883824" w="181318">
                <a:moveTo>
                  <a:pt x="0" y="0"/>
                </a:moveTo>
                <a:lnTo>
                  <a:pt x="181318" y="0"/>
                </a:lnTo>
                <a:lnTo>
                  <a:pt x="181318" y="1883824"/>
                </a:lnTo>
                <a:lnTo>
                  <a:pt x="0" y="188382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8700518" y="8885285"/>
            <a:ext cx="886964" cy="927544"/>
          </a:xfrm>
          <a:custGeom>
            <a:avLst/>
            <a:gdLst/>
            <a:ahLst/>
            <a:cxnLst/>
            <a:rect r="r" b="b" t="t" l="l"/>
            <a:pathLst>
              <a:path h="927544" w="886964">
                <a:moveTo>
                  <a:pt x="0" y="0"/>
                </a:moveTo>
                <a:lnTo>
                  <a:pt x="886964" y="0"/>
                </a:lnTo>
                <a:lnTo>
                  <a:pt x="886964" y="927544"/>
                </a:lnTo>
                <a:lnTo>
                  <a:pt x="0" y="92754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2" id="12"/>
          <p:cNvSpPr txBox="true"/>
          <p:nvPr/>
        </p:nvSpPr>
        <p:spPr>
          <a:xfrm rot="0">
            <a:off x="495622" y="4135722"/>
            <a:ext cx="5892627" cy="1007778"/>
          </a:xfrm>
          <a:prstGeom prst="rect">
            <a:avLst/>
          </a:prstGeom>
        </p:spPr>
        <p:txBody>
          <a:bodyPr anchor="t" rtlCol="false" tIns="0" lIns="0" bIns="0" rIns="0">
            <a:spAutoFit/>
          </a:bodyPr>
          <a:lstStyle/>
          <a:p>
            <a:pPr algn="l" marL="0" indent="0" lvl="0">
              <a:lnSpc>
                <a:spcPts val="7873"/>
              </a:lnSpc>
            </a:pPr>
            <a:r>
              <a:rPr lang="en-US" sz="6561">
                <a:solidFill>
                  <a:srgbClr val="253572"/>
                </a:solidFill>
                <a:latin typeface="Effra 1"/>
                <a:ea typeface="Effra 1"/>
                <a:cs typeface="Effra 1"/>
                <a:sym typeface="Effra 1"/>
              </a:rPr>
              <a:t>Tools</a:t>
            </a:r>
          </a:p>
        </p:txBody>
      </p:sp>
      <p:sp>
        <p:nvSpPr>
          <p:cNvPr name="TextBox 13" id="13"/>
          <p:cNvSpPr txBox="true"/>
          <p:nvPr/>
        </p:nvSpPr>
        <p:spPr>
          <a:xfrm rot="0">
            <a:off x="495622" y="9708054"/>
            <a:ext cx="6899312" cy="209550"/>
          </a:xfrm>
          <a:prstGeom prst="rect">
            <a:avLst/>
          </a:prstGeom>
        </p:spPr>
        <p:txBody>
          <a:bodyPr anchor="t" rtlCol="false" tIns="0" lIns="0" bIns="0" rIns="0">
            <a:spAutoFit/>
          </a:bodyPr>
          <a:lstStyle/>
          <a:p>
            <a:pPr algn="l" marL="0" indent="0" lvl="0">
              <a:lnSpc>
                <a:spcPts val="1680"/>
              </a:lnSpc>
              <a:spcBef>
                <a:spcPct val="0"/>
              </a:spcBef>
            </a:pPr>
            <a:r>
              <a:rPr lang="en-US" sz="1400" spc="140">
                <a:solidFill>
                  <a:srgbClr val="E68574"/>
                </a:solidFill>
                <a:latin typeface="Effra 1"/>
                <a:ea typeface="Effra 1"/>
                <a:cs typeface="Effra 1"/>
                <a:sym typeface="Effra 1"/>
              </a:rPr>
              <a:t>2024 SIA REGION CONFERENCE</a:t>
            </a:r>
          </a:p>
        </p:txBody>
      </p:sp>
      <p:sp>
        <p:nvSpPr>
          <p:cNvPr name="TextBox 14" id="14"/>
          <p:cNvSpPr txBox="true"/>
          <p:nvPr/>
        </p:nvSpPr>
        <p:spPr>
          <a:xfrm rot="0">
            <a:off x="495622" y="8389794"/>
            <a:ext cx="6678346" cy="727710"/>
          </a:xfrm>
          <a:prstGeom prst="rect">
            <a:avLst/>
          </a:prstGeom>
        </p:spPr>
        <p:txBody>
          <a:bodyPr anchor="t" rtlCol="false" tIns="0" lIns="0" bIns="0" rIns="0">
            <a:spAutoFit/>
          </a:bodyPr>
          <a:lstStyle/>
          <a:p>
            <a:pPr algn="l" marL="0" indent="0" lvl="1">
              <a:lnSpc>
                <a:spcPts val="2940"/>
              </a:lnSpc>
              <a:spcBef>
                <a:spcPct val="0"/>
              </a:spcBef>
            </a:pPr>
            <a:r>
              <a:rPr lang="en-US" sz="2100">
                <a:solidFill>
                  <a:srgbClr val="293374"/>
                </a:solidFill>
                <a:latin typeface="Effra 3"/>
                <a:ea typeface="Effra 3"/>
                <a:cs typeface="Effra 3"/>
                <a:sym typeface="Effra 3"/>
              </a:rPr>
              <a:t>I</a:t>
            </a:r>
            <a:r>
              <a:rPr lang="en-US" sz="2100" u="none">
                <a:solidFill>
                  <a:srgbClr val="293374"/>
                </a:solidFill>
                <a:latin typeface="Effra 3"/>
                <a:ea typeface="Effra 3"/>
                <a:cs typeface="Effra 3"/>
                <a:sym typeface="Effra 3"/>
              </a:rPr>
              <a:t>t serves a variety of purposes, making presentations powerful tools for convincing and teaching. </a:t>
            </a:r>
          </a:p>
        </p:txBody>
      </p:sp>
      <p:sp>
        <p:nvSpPr>
          <p:cNvPr name="TextBox 15" id="15"/>
          <p:cNvSpPr txBox="true"/>
          <p:nvPr/>
        </p:nvSpPr>
        <p:spPr>
          <a:xfrm rot="0">
            <a:off x="4640327" y="5206762"/>
            <a:ext cx="6465621" cy="2735822"/>
          </a:xfrm>
          <a:prstGeom prst="rect">
            <a:avLst/>
          </a:prstGeom>
        </p:spPr>
        <p:txBody>
          <a:bodyPr anchor="t" rtlCol="false" tIns="0" lIns="0" bIns="0" rIns="0">
            <a:spAutoFit/>
          </a:bodyPr>
          <a:lstStyle/>
          <a:p>
            <a:pPr algn="l">
              <a:lnSpc>
                <a:spcPts val="4415"/>
              </a:lnSpc>
            </a:pPr>
            <a:r>
              <a:rPr lang="en-US" sz="2943">
                <a:solidFill>
                  <a:srgbClr val="2D3671"/>
                </a:solidFill>
                <a:latin typeface="Effra 3"/>
                <a:ea typeface="Effra 3"/>
                <a:cs typeface="Effra 3"/>
                <a:sym typeface="Effra 3"/>
              </a:rPr>
              <a:t>Canva</a:t>
            </a:r>
          </a:p>
          <a:p>
            <a:pPr algn="l">
              <a:lnSpc>
                <a:spcPts val="4415"/>
              </a:lnSpc>
            </a:pPr>
            <a:r>
              <a:rPr lang="en-US" sz="2943">
                <a:solidFill>
                  <a:srgbClr val="2D3671"/>
                </a:solidFill>
                <a:latin typeface="Effra 3"/>
                <a:ea typeface="Effra 3"/>
                <a:cs typeface="Effra 3"/>
                <a:sym typeface="Effra 3"/>
              </a:rPr>
              <a:t>Google Analytics</a:t>
            </a:r>
          </a:p>
          <a:p>
            <a:pPr algn="l">
              <a:lnSpc>
                <a:spcPts val="4415"/>
              </a:lnSpc>
            </a:pPr>
            <a:r>
              <a:rPr lang="en-US" sz="2943">
                <a:solidFill>
                  <a:srgbClr val="2D3671"/>
                </a:solidFill>
                <a:latin typeface="Effra 3"/>
                <a:ea typeface="Effra 3"/>
                <a:cs typeface="Effra 3"/>
                <a:sym typeface="Effra 3"/>
              </a:rPr>
              <a:t>Mailchimp </a:t>
            </a:r>
          </a:p>
          <a:p>
            <a:pPr algn="l">
              <a:lnSpc>
                <a:spcPts val="4415"/>
              </a:lnSpc>
            </a:pPr>
            <a:r>
              <a:rPr lang="en-US" sz="2943">
                <a:solidFill>
                  <a:srgbClr val="2D3671"/>
                </a:solidFill>
                <a:latin typeface="Effra 3"/>
                <a:ea typeface="Effra 3"/>
                <a:cs typeface="Effra 3"/>
                <a:sym typeface="Effra 3"/>
              </a:rPr>
              <a:t>Constant Contact</a:t>
            </a:r>
          </a:p>
          <a:p>
            <a:pPr algn="l">
              <a:lnSpc>
                <a:spcPts val="4415"/>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5EFEB"/>
        </a:solidFill>
      </p:bgPr>
    </p:bg>
    <p:spTree>
      <p:nvGrpSpPr>
        <p:cNvPr id="1" name=""/>
        <p:cNvGrpSpPr/>
        <p:nvPr/>
      </p:nvGrpSpPr>
      <p:grpSpPr>
        <a:xfrm>
          <a:off x="0" y="0"/>
          <a:ext cx="0" cy="0"/>
          <a:chOff x="0" y="0"/>
          <a:chExt cx="0" cy="0"/>
        </a:xfrm>
      </p:grpSpPr>
      <p:grpSp>
        <p:nvGrpSpPr>
          <p:cNvPr name="Group 2" id="2"/>
          <p:cNvGrpSpPr/>
          <p:nvPr/>
        </p:nvGrpSpPr>
        <p:grpSpPr>
          <a:xfrm rot="0">
            <a:off x="0" y="8495872"/>
            <a:ext cx="18288000" cy="1791128"/>
            <a:chOff x="0" y="0"/>
            <a:chExt cx="4816593" cy="471737"/>
          </a:xfrm>
        </p:grpSpPr>
        <p:sp>
          <p:nvSpPr>
            <p:cNvPr name="Freeform 3" id="3"/>
            <p:cNvSpPr/>
            <p:nvPr/>
          </p:nvSpPr>
          <p:spPr>
            <a:xfrm flipH="false" flipV="false" rot="0">
              <a:off x="0" y="0"/>
              <a:ext cx="4816592" cy="471737"/>
            </a:xfrm>
            <a:custGeom>
              <a:avLst/>
              <a:gdLst/>
              <a:ahLst/>
              <a:cxnLst/>
              <a:rect r="r" b="b" t="t" l="l"/>
              <a:pathLst>
                <a:path h="471737" w="4816592">
                  <a:moveTo>
                    <a:pt x="0" y="0"/>
                  </a:moveTo>
                  <a:lnTo>
                    <a:pt x="4816592" y="0"/>
                  </a:lnTo>
                  <a:lnTo>
                    <a:pt x="4816592" y="471737"/>
                  </a:lnTo>
                  <a:lnTo>
                    <a:pt x="0" y="471737"/>
                  </a:lnTo>
                  <a:close/>
                </a:path>
              </a:pathLst>
            </a:custGeom>
            <a:solidFill>
              <a:srgbClr val="293374"/>
            </a:solidFill>
          </p:spPr>
        </p:sp>
        <p:sp>
          <p:nvSpPr>
            <p:cNvPr name="TextBox 4" id="4"/>
            <p:cNvSpPr txBox="true"/>
            <p:nvPr/>
          </p:nvSpPr>
          <p:spPr>
            <a:xfrm>
              <a:off x="0" y="-47625"/>
              <a:ext cx="4816593" cy="519362"/>
            </a:xfrm>
            <a:prstGeom prst="rect">
              <a:avLst/>
            </a:prstGeom>
          </p:spPr>
          <p:txBody>
            <a:bodyPr anchor="ctr" rtlCol="false" tIns="50800" lIns="50800" bIns="50800" rIns="50800"/>
            <a:lstStyle/>
            <a:p>
              <a:pPr algn="ctr" marL="323850" indent="-161925" lvl="1">
                <a:lnSpc>
                  <a:spcPts val="2100"/>
                </a:lnSpc>
                <a:buAutoNum type="arabicPeriod" startAt="1"/>
              </a:pPr>
            </a:p>
          </p:txBody>
        </p:sp>
      </p:grpSp>
      <p:grpSp>
        <p:nvGrpSpPr>
          <p:cNvPr name="Group 5" id="5"/>
          <p:cNvGrpSpPr/>
          <p:nvPr/>
        </p:nvGrpSpPr>
        <p:grpSpPr>
          <a:xfrm rot="0">
            <a:off x="-2443952" y="-963874"/>
            <a:ext cx="14853884" cy="9459745"/>
            <a:chOff x="0" y="0"/>
            <a:chExt cx="3912134" cy="2491456"/>
          </a:xfrm>
        </p:grpSpPr>
        <p:sp>
          <p:nvSpPr>
            <p:cNvPr name="Freeform 6" id="6"/>
            <p:cNvSpPr/>
            <p:nvPr/>
          </p:nvSpPr>
          <p:spPr>
            <a:xfrm flipH="false" flipV="false" rot="0">
              <a:off x="0" y="0"/>
              <a:ext cx="3912134" cy="2491456"/>
            </a:xfrm>
            <a:custGeom>
              <a:avLst/>
              <a:gdLst/>
              <a:ahLst/>
              <a:cxnLst/>
              <a:rect r="r" b="b" t="t" l="l"/>
              <a:pathLst>
                <a:path h="2491456" w="3912134">
                  <a:moveTo>
                    <a:pt x="26060" y="0"/>
                  </a:moveTo>
                  <a:lnTo>
                    <a:pt x="3886074" y="0"/>
                  </a:lnTo>
                  <a:cubicBezTo>
                    <a:pt x="3892985" y="0"/>
                    <a:pt x="3899614" y="2746"/>
                    <a:pt x="3904501" y="7633"/>
                  </a:cubicBezTo>
                  <a:cubicBezTo>
                    <a:pt x="3909389" y="12520"/>
                    <a:pt x="3912134" y="19149"/>
                    <a:pt x="3912134" y="26060"/>
                  </a:cubicBezTo>
                  <a:lnTo>
                    <a:pt x="3912134" y="2465395"/>
                  </a:lnTo>
                  <a:cubicBezTo>
                    <a:pt x="3912134" y="2472307"/>
                    <a:pt x="3909389" y="2478936"/>
                    <a:pt x="3904501" y="2483823"/>
                  </a:cubicBezTo>
                  <a:cubicBezTo>
                    <a:pt x="3899614" y="2488710"/>
                    <a:pt x="3892985" y="2491456"/>
                    <a:pt x="3886074" y="2491456"/>
                  </a:cubicBezTo>
                  <a:lnTo>
                    <a:pt x="26060" y="2491456"/>
                  </a:lnTo>
                  <a:cubicBezTo>
                    <a:pt x="19149" y="2491456"/>
                    <a:pt x="12520" y="2488710"/>
                    <a:pt x="7633" y="2483823"/>
                  </a:cubicBezTo>
                  <a:cubicBezTo>
                    <a:pt x="2746" y="2478936"/>
                    <a:pt x="0" y="2472307"/>
                    <a:pt x="0" y="2465395"/>
                  </a:cubicBezTo>
                  <a:lnTo>
                    <a:pt x="0" y="26060"/>
                  </a:lnTo>
                  <a:cubicBezTo>
                    <a:pt x="0" y="19149"/>
                    <a:pt x="2746" y="12520"/>
                    <a:pt x="7633" y="7633"/>
                  </a:cubicBezTo>
                  <a:cubicBezTo>
                    <a:pt x="12520" y="2746"/>
                    <a:pt x="19149" y="0"/>
                    <a:pt x="26060" y="0"/>
                  </a:cubicBezTo>
                  <a:close/>
                </a:path>
              </a:pathLst>
            </a:custGeom>
            <a:solidFill>
              <a:srgbClr val="253572"/>
            </a:solidFill>
          </p:spPr>
        </p:sp>
        <p:sp>
          <p:nvSpPr>
            <p:cNvPr name="TextBox 7" id="7"/>
            <p:cNvSpPr txBox="true"/>
            <p:nvPr/>
          </p:nvSpPr>
          <p:spPr>
            <a:xfrm>
              <a:off x="0" y="-47625"/>
              <a:ext cx="3912134" cy="2539081"/>
            </a:xfrm>
            <a:prstGeom prst="rect">
              <a:avLst/>
            </a:prstGeom>
          </p:spPr>
          <p:txBody>
            <a:bodyPr anchor="ctr" rtlCol="false" tIns="50800" lIns="50800" bIns="50800" rIns="50800"/>
            <a:lstStyle/>
            <a:p>
              <a:pPr algn="ctr">
                <a:lnSpc>
                  <a:spcPts val="2100"/>
                </a:lnSpc>
              </a:pPr>
            </a:p>
          </p:txBody>
        </p:sp>
      </p:grpSp>
      <p:sp>
        <p:nvSpPr>
          <p:cNvPr name="Freeform 8" id="8"/>
          <p:cNvSpPr/>
          <p:nvPr/>
        </p:nvSpPr>
        <p:spPr>
          <a:xfrm flipH="false" flipV="false" rot="0">
            <a:off x="1280881" y="3924819"/>
            <a:ext cx="181318" cy="1883824"/>
          </a:xfrm>
          <a:custGeom>
            <a:avLst/>
            <a:gdLst/>
            <a:ahLst/>
            <a:cxnLst/>
            <a:rect r="r" b="b" t="t" l="l"/>
            <a:pathLst>
              <a:path h="1883824" w="181318">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9" id="9"/>
          <p:cNvSpPr txBox="true"/>
          <p:nvPr/>
        </p:nvSpPr>
        <p:spPr>
          <a:xfrm rot="0">
            <a:off x="1643174" y="3745757"/>
            <a:ext cx="10503165" cy="3278094"/>
          </a:xfrm>
          <a:prstGeom prst="rect">
            <a:avLst/>
          </a:prstGeom>
        </p:spPr>
        <p:txBody>
          <a:bodyPr anchor="t" rtlCol="false" tIns="0" lIns="0" bIns="0" rIns="0">
            <a:spAutoFit/>
          </a:bodyPr>
          <a:lstStyle/>
          <a:p>
            <a:pPr algn="l">
              <a:lnSpc>
                <a:spcPts val="4415"/>
              </a:lnSpc>
            </a:pPr>
            <a:r>
              <a:rPr lang="en-US" sz="2943">
                <a:solidFill>
                  <a:srgbClr val="F5EFEB"/>
                </a:solidFill>
                <a:latin typeface="Effra 3"/>
                <a:ea typeface="Effra 3"/>
                <a:cs typeface="Effra 3"/>
                <a:sym typeface="Effra 3"/>
              </a:rPr>
              <a:t>Define your goals and audiences before building your website</a:t>
            </a:r>
          </a:p>
          <a:p>
            <a:pPr algn="l">
              <a:lnSpc>
                <a:spcPts val="4415"/>
              </a:lnSpc>
            </a:pPr>
            <a:r>
              <a:rPr lang="en-US" sz="2943">
                <a:solidFill>
                  <a:srgbClr val="F5EFEB"/>
                </a:solidFill>
                <a:latin typeface="Effra 3"/>
                <a:ea typeface="Effra 3"/>
                <a:cs typeface="Effra 3"/>
                <a:sym typeface="Effra 3"/>
              </a:rPr>
              <a:t>Keep it simple and professional</a:t>
            </a:r>
          </a:p>
          <a:p>
            <a:pPr algn="l">
              <a:lnSpc>
                <a:spcPts val="4415"/>
              </a:lnSpc>
            </a:pPr>
            <a:r>
              <a:rPr lang="en-US" sz="2943">
                <a:solidFill>
                  <a:srgbClr val="F5EFEB"/>
                </a:solidFill>
                <a:latin typeface="Effra 3"/>
                <a:ea typeface="Effra 3"/>
                <a:cs typeface="Effra 3"/>
                <a:sym typeface="Effra 3"/>
              </a:rPr>
              <a:t>Update regularly</a:t>
            </a:r>
          </a:p>
          <a:p>
            <a:pPr algn="l">
              <a:lnSpc>
                <a:spcPts val="4415"/>
              </a:lnSpc>
            </a:pPr>
            <a:r>
              <a:rPr lang="en-US" sz="2943">
                <a:solidFill>
                  <a:srgbClr val="F5EFEB"/>
                </a:solidFill>
                <a:latin typeface="Effra 3"/>
                <a:ea typeface="Effra 3"/>
                <a:cs typeface="Effra 3"/>
                <a:sym typeface="Effra 3"/>
              </a:rPr>
              <a:t>Prioritize security</a:t>
            </a:r>
          </a:p>
          <a:p>
            <a:pPr algn="l">
              <a:lnSpc>
                <a:spcPts val="4415"/>
              </a:lnSpc>
            </a:pPr>
            <a:r>
              <a:rPr lang="en-US" sz="2943">
                <a:solidFill>
                  <a:srgbClr val="F5EFEB"/>
                </a:solidFill>
                <a:latin typeface="Effra 3"/>
                <a:ea typeface="Effra 3"/>
                <a:cs typeface="Effra 3"/>
                <a:sym typeface="Effra 3"/>
              </a:rPr>
              <a:t>Form a small team to manage website</a:t>
            </a:r>
          </a:p>
          <a:p>
            <a:pPr algn="l">
              <a:lnSpc>
                <a:spcPts val="4415"/>
              </a:lnSpc>
            </a:pPr>
            <a:r>
              <a:rPr lang="en-US" sz="2943">
                <a:solidFill>
                  <a:srgbClr val="F5EFEB"/>
                </a:solidFill>
                <a:latin typeface="Effra 3"/>
                <a:ea typeface="Effra 3"/>
                <a:cs typeface="Effra 3"/>
                <a:sym typeface="Effra 3"/>
              </a:rPr>
              <a:t>Make accessible to everyone</a:t>
            </a:r>
          </a:p>
        </p:txBody>
      </p:sp>
      <p:sp>
        <p:nvSpPr>
          <p:cNvPr name="Freeform 10" id="10"/>
          <p:cNvSpPr/>
          <p:nvPr/>
        </p:nvSpPr>
        <p:spPr>
          <a:xfrm flipH="false" flipV="false" rot="0">
            <a:off x="1280881" y="5067300"/>
            <a:ext cx="181318" cy="1883824"/>
          </a:xfrm>
          <a:custGeom>
            <a:avLst/>
            <a:gdLst/>
            <a:ahLst/>
            <a:cxnLst/>
            <a:rect r="r" b="b" t="t" l="l"/>
            <a:pathLst>
              <a:path h="1883824" w="181318">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1" id="11"/>
          <p:cNvGrpSpPr/>
          <p:nvPr/>
        </p:nvGrpSpPr>
        <p:grpSpPr>
          <a:xfrm rot="0">
            <a:off x="10076299" y="4866731"/>
            <a:ext cx="7859046" cy="5069085"/>
            <a:chOff x="0" y="0"/>
            <a:chExt cx="10478728" cy="6758780"/>
          </a:xfrm>
        </p:grpSpPr>
        <p:sp>
          <p:nvSpPr>
            <p:cNvPr name="Freeform 12" id="12"/>
            <p:cNvSpPr/>
            <p:nvPr/>
          </p:nvSpPr>
          <p:spPr>
            <a:xfrm flipH="false" flipV="false" rot="0">
              <a:off x="0" y="0"/>
              <a:ext cx="10478728" cy="6758780"/>
            </a:xfrm>
            <a:custGeom>
              <a:avLst/>
              <a:gdLst/>
              <a:ahLst/>
              <a:cxnLst/>
              <a:rect r="r" b="b" t="t" l="l"/>
              <a:pathLst>
                <a:path h="6758780" w="10478728">
                  <a:moveTo>
                    <a:pt x="0" y="0"/>
                  </a:moveTo>
                  <a:lnTo>
                    <a:pt x="10478728" y="0"/>
                  </a:lnTo>
                  <a:lnTo>
                    <a:pt x="10478728" y="6758780"/>
                  </a:lnTo>
                  <a:lnTo>
                    <a:pt x="0" y="6758780"/>
                  </a:lnTo>
                  <a:lnTo>
                    <a:pt x="0" y="0"/>
                  </a:lnTo>
                  <a:close/>
                </a:path>
              </a:pathLst>
            </a:custGeom>
            <a:blipFill>
              <a:blip r:embed="rId5"/>
              <a:stretch>
                <a:fillRect l="0" t="0" r="0" b="0"/>
              </a:stretch>
            </a:blipFill>
          </p:spPr>
        </p:sp>
        <p:sp>
          <p:nvSpPr>
            <p:cNvPr name="Freeform 13" id="13"/>
            <p:cNvSpPr/>
            <p:nvPr/>
          </p:nvSpPr>
          <p:spPr>
            <a:xfrm flipH="false" flipV="false" rot="0">
              <a:off x="1159182" y="2091923"/>
              <a:ext cx="7993214" cy="3261520"/>
            </a:xfrm>
            <a:custGeom>
              <a:avLst/>
              <a:gdLst/>
              <a:ahLst/>
              <a:cxnLst/>
              <a:rect r="r" b="b" t="t" l="l"/>
              <a:pathLst>
                <a:path h="3261520" w="7993214">
                  <a:moveTo>
                    <a:pt x="0" y="0"/>
                  </a:moveTo>
                  <a:lnTo>
                    <a:pt x="7993214" y="0"/>
                  </a:lnTo>
                  <a:lnTo>
                    <a:pt x="7993214" y="3261520"/>
                  </a:lnTo>
                  <a:lnTo>
                    <a:pt x="0" y="3261520"/>
                  </a:lnTo>
                  <a:lnTo>
                    <a:pt x="0" y="0"/>
                  </a:lnTo>
                  <a:close/>
                </a:path>
              </a:pathLst>
            </a:custGeom>
            <a:blipFill>
              <a:blip r:embed="rId6"/>
              <a:stretch>
                <a:fillRect l="-16588" t="-30205" r="-15998" b="-52573"/>
              </a:stretch>
            </a:blipFill>
          </p:spPr>
        </p:sp>
        <p:sp>
          <p:nvSpPr>
            <p:cNvPr name="Freeform 14" id="14"/>
            <p:cNvSpPr/>
            <p:nvPr/>
          </p:nvSpPr>
          <p:spPr>
            <a:xfrm flipH="false" flipV="false" rot="0">
              <a:off x="1950488" y="425280"/>
              <a:ext cx="6410602" cy="1768442"/>
            </a:xfrm>
            <a:custGeom>
              <a:avLst/>
              <a:gdLst/>
              <a:ahLst/>
              <a:cxnLst/>
              <a:rect r="r" b="b" t="t" l="l"/>
              <a:pathLst>
                <a:path h="1768442" w="6410602">
                  <a:moveTo>
                    <a:pt x="0" y="0"/>
                  </a:moveTo>
                  <a:lnTo>
                    <a:pt x="6410602" y="0"/>
                  </a:lnTo>
                  <a:lnTo>
                    <a:pt x="6410602" y="1768442"/>
                  </a:lnTo>
                  <a:lnTo>
                    <a:pt x="0" y="1768442"/>
                  </a:lnTo>
                  <a:lnTo>
                    <a:pt x="0" y="0"/>
                  </a:lnTo>
                  <a:close/>
                </a:path>
              </a:pathLst>
            </a:custGeom>
            <a:blipFill>
              <a:blip r:embed="rId7"/>
              <a:stretch>
                <a:fillRect l="-38114" t="-110799" r="-41196" b="-154826"/>
              </a:stretch>
            </a:blipFill>
          </p:spPr>
        </p:sp>
      </p:grpSp>
      <p:sp>
        <p:nvSpPr>
          <p:cNvPr name="TextBox 15" id="15"/>
          <p:cNvSpPr txBox="true"/>
          <p:nvPr/>
        </p:nvSpPr>
        <p:spPr>
          <a:xfrm rot="0">
            <a:off x="1028700" y="1176527"/>
            <a:ext cx="6356117" cy="1962150"/>
          </a:xfrm>
          <a:prstGeom prst="rect">
            <a:avLst/>
          </a:prstGeom>
        </p:spPr>
        <p:txBody>
          <a:bodyPr anchor="t" rtlCol="false" tIns="0" lIns="0" bIns="0" rIns="0">
            <a:spAutoFit/>
          </a:bodyPr>
          <a:lstStyle/>
          <a:p>
            <a:pPr algn="l" marL="0" indent="0" lvl="0">
              <a:lnSpc>
                <a:spcPts val="7500"/>
              </a:lnSpc>
            </a:pPr>
            <a:r>
              <a:rPr lang="en-US" sz="7500">
                <a:solidFill>
                  <a:srgbClr val="F5EFEB"/>
                </a:solidFill>
                <a:latin typeface="Effra 1"/>
                <a:ea typeface="Effra 1"/>
                <a:cs typeface="Effra 1"/>
                <a:sym typeface="Effra 1"/>
              </a:rPr>
              <a:t>Recap &amp; Takeaways</a:t>
            </a:r>
          </a:p>
        </p:txBody>
      </p:sp>
      <p:sp>
        <p:nvSpPr>
          <p:cNvPr name="TextBox 16" id="16"/>
          <p:cNvSpPr txBox="true"/>
          <p:nvPr/>
        </p:nvSpPr>
        <p:spPr>
          <a:xfrm rot="0">
            <a:off x="1028700" y="9258300"/>
            <a:ext cx="6899312" cy="209550"/>
          </a:xfrm>
          <a:prstGeom prst="rect">
            <a:avLst/>
          </a:prstGeom>
        </p:spPr>
        <p:txBody>
          <a:bodyPr anchor="t" rtlCol="false" tIns="0" lIns="0" bIns="0" rIns="0">
            <a:spAutoFit/>
          </a:bodyPr>
          <a:lstStyle/>
          <a:p>
            <a:pPr algn="l" marL="0" indent="0" lvl="0">
              <a:lnSpc>
                <a:spcPts val="1680"/>
              </a:lnSpc>
              <a:spcBef>
                <a:spcPct val="0"/>
              </a:spcBef>
            </a:pPr>
            <a:r>
              <a:rPr lang="en-US" sz="1400" spc="140">
                <a:solidFill>
                  <a:srgbClr val="E68574"/>
                </a:solidFill>
                <a:latin typeface="Effra 1"/>
                <a:ea typeface="Effra 1"/>
                <a:cs typeface="Effra 1"/>
                <a:sym typeface="Effra 1"/>
              </a:rPr>
              <a:t>2024 SIA REGION CONFERENCE</a:t>
            </a:r>
          </a:p>
        </p:txBody>
      </p:sp>
      <p:grpSp>
        <p:nvGrpSpPr>
          <p:cNvPr name="Group 17" id="17"/>
          <p:cNvGrpSpPr/>
          <p:nvPr/>
        </p:nvGrpSpPr>
        <p:grpSpPr>
          <a:xfrm rot="0">
            <a:off x="11499472" y="890113"/>
            <a:ext cx="7638986" cy="2988994"/>
            <a:chOff x="0" y="0"/>
            <a:chExt cx="2011914" cy="787225"/>
          </a:xfrm>
        </p:grpSpPr>
        <p:sp>
          <p:nvSpPr>
            <p:cNvPr name="Freeform 18" id="18"/>
            <p:cNvSpPr/>
            <p:nvPr/>
          </p:nvSpPr>
          <p:spPr>
            <a:xfrm flipH="false" flipV="false" rot="0">
              <a:off x="0" y="0"/>
              <a:ext cx="2011914" cy="787225"/>
            </a:xfrm>
            <a:custGeom>
              <a:avLst/>
              <a:gdLst/>
              <a:ahLst/>
              <a:cxnLst/>
              <a:rect r="r" b="b" t="t" l="l"/>
              <a:pathLst>
                <a:path h="787225" w="2011914">
                  <a:moveTo>
                    <a:pt x="50674" y="0"/>
                  </a:moveTo>
                  <a:lnTo>
                    <a:pt x="1961240" y="0"/>
                  </a:lnTo>
                  <a:cubicBezTo>
                    <a:pt x="1989227" y="0"/>
                    <a:pt x="2011914" y="22687"/>
                    <a:pt x="2011914" y="50674"/>
                  </a:cubicBezTo>
                  <a:lnTo>
                    <a:pt x="2011914" y="736551"/>
                  </a:lnTo>
                  <a:cubicBezTo>
                    <a:pt x="2011914" y="749991"/>
                    <a:pt x="2006575" y="762880"/>
                    <a:pt x="1997072" y="772383"/>
                  </a:cubicBezTo>
                  <a:cubicBezTo>
                    <a:pt x="1987569" y="781886"/>
                    <a:pt x="1974680" y="787225"/>
                    <a:pt x="1961240" y="787225"/>
                  </a:cubicBezTo>
                  <a:lnTo>
                    <a:pt x="50674" y="787225"/>
                  </a:lnTo>
                  <a:cubicBezTo>
                    <a:pt x="37234" y="787225"/>
                    <a:pt x="24345" y="781886"/>
                    <a:pt x="14842" y="772383"/>
                  </a:cubicBezTo>
                  <a:cubicBezTo>
                    <a:pt x="5339" y="762880"/>
                    <a:pt x="0" y="749991"/>
                    <a:pt x="0" y="736551"/>
                  </a:cubicBezTo>
                  <a:lnTo>
                    <a:pt x="0" y="50674"/>
                  </a:lnTo>
                  <a:cubicBezTo>
                    <a:pt x="0" y="37234"/>
                    <a:pt x="5339" y="24345"/>
                    <a:pt x="14842" y="14842"/>
                  </a:cubicBezTo>
                  <a:cubicBezTo>
                    <a:pt x="24345" y="5339"/>
                    <a:pt x="37234" y="0"/>
                    <a:pt x="50674" y="0"/>
                  </a:cubicBezTo>
                  <a:close/>
                </a:path>
              </a:pathLst>
            </a:custGeom>
            <a:solidFill>
              <a:srgbClr val="168594"/>
            </a:solidFill>
            <a:ln w="95250" cap="rnd">
              <a:solidFill>
                <a:srgbClr val="168594"/>
              </a:solidFill>
              <a:prstDash val="solid"/>
              <a:round/>
            </a:ln>
          </p:spPr>
        </p:sp>
        <p:sp>
          <p:nvSpPr>
            <p:cNvPr name="TextBox 19" id="19"/>
            <p:cNvSpPr txBox="true"/>
            <p:nvPr/>
          </p:nvSpPr>
          <p:spPr>
            <a:xfrm>
              <a:off x="0" y="-28575"/>
              <a:ext cx="2011914" cy="815800"/>
            </a:xfrm>
            <a:prstGeom prst="rect">
              <a:avLst/>
            </a:prstGeom>
          </p:spPr>
          <p:txBody>
            <a:bodyPr anchor="ctr" rtlCol="false" tIns="254000" lIns="254000" bIns="254000" rIns="254000"/>
            <a:lstStyle/>
            <a:p>
              <a:pPr algn="l">
                <a:lnSpc>
                  <a:spcPts val="2879"/>
                </a:lnSpc>
              </a:pPr>
            </a:p>
          </p:txBody>
        </p:sp>
      </p:grpSp>
      <p:sp>
        <p:nvSpPr>
          <p:cNvPr name="TextBox 20" id="20"/>
          <p:cNvSpPr txBox="true"/>
          <p:nvPr/>
        </p:nvSpPr>
        <p:spPr>
          <a:xfrm rot="0">
            <a:off x="12409931" y="1647540"/>
            <a:ext cx="5131339" cy="1343025"/>
          </a:xfrm>
          <a:prstGeom prst="rect">
            <a:avLst/>
          </a:prstGeom>
        </p:spPr>
        <p:txBody>
          <a:bodyPr anchor="t" rtlCol="false" tIns="0" lIns="0" bIns="0" rIns="0">
            <a:spAutoFit/>
          </a:bodyPr>
          <a:lstStyle/>
          <a:p>
            <a:pPr algn="just" marL="0" indent="0" lvl="0">
              <a:lnSpc>
                <a:spcPts val="3565"/>
              </a:lnSpc>
            </a:pPr>
            <a:r>
              <a:rPr lang="en-US" sz="2970">
                <a:solidFill>
                  <a:srgbClr val="FFFFFF"/>
                </a:solidFill>
                <a:latin typeface="Effra 3"/>
                <a:ea typeface="Effra 3"/>
                <a:cs typeface="Effra 3"/>
                <a:sym typeface="Effra 3"/>
              </a:rPr>
              <a:t>View SIA Website Guidelines in Recognition &amp; Branding section of SIA website!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DAGeFgRUn3s</dc:identifier>
  <dcterms:modified xsi:type="dcterms:W3CDTF">2011-08-01T06:04:30Z</dcterms:modified>
  <cp:revision>1</cp:revision>
  <dc:title>2025 Region Conference Public Awareness Websites</dc:title>
</cp:coreProperties>
</file>