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Noto Sans CJK JP Bold" panose="020B0500000000000000" pitchFamily="34" charset="-128"/>
      <p:bold r:id="rId18"/>
    </p:embeddedFont>
    <p:embeddedFont>
      <p:font typeface="Noto Sans CJK JP Medium" panose="020B0500000000000000" pitchFamily="34" charset="-128"/>
      <p:regular r:id="rId19"/>
    </p:embeddedFont>
    <p:embeddedFont>
      <p:font typeface="Noto Sans CJK JP Regular" panose="020B0500000000000000" pitchFamily="34" charset="-128"/>
      <p:regular r:id="rId20"/>
    </p:embeddedFon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76" autoAdjust="0"/>
    <p:restoredTop sz="81838" autoAdjust="0"/>
  </p:normalViewPr>
  <p:slideViewPr>
    <p:cSldViewPr>
      <p:cViewPr varScale="1">
        <p:scale>
          <a:sx n="60" d="100"/>
          <a:sy n="60" d="100"/>
        </p:scale>
        <p:origin x="111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dirty="0"/>
              <a:t>皆さん、こんにちは。本日は、クラブで利用できる最も影響力のあるツールの1つであるウェブサイトを、いかにプロフェッショナルで使いやすく、当団体のミッションと合致するものにするかを説明していきたいと思います。</a:t>
            </a:r>
          </a:p>
          <a:p>
            <a:pPr algn="l" rtl="0"/>
            <a:endParaRPr lang="ja" b="0" i="0" u="none" baseline="0" dirty="0"/>
          </a:p>
          <a:p>
            <a:pPr algn="l" rtl="0"/>
            <a:r>
              <a:rPr lang="ja" b="0" i="0" u="none" baseline="0" dirty="0"/>
              <a:t>ゼロからウェブサイトを制作するのは大変な作業に思えるかもしれませんが、明確なプランを立てて制作にのぞめば難しいことではありません。プレゼンテーションをお楽しみいただけるように、皆さんの知識を試し、重要なコンセプトをご紹介するためのクイズから始めたいと思います。一緒に学ぶことに意味がありますので、リラックスしてご参加ください。</a:t>
            </a:r>
          </a:p>
          <a:p>
            <a:pPr algn="l" rtl="0"/>
            <a:endParaRPr lang="ja" b="0" i="0" u="none" baseline="0" dirty="0"/>
          </a:p>
          <a:p>
            <a:pPr algn="l" rtl="0"/>
            <a:r>
              <a:rPr lang="ja" b="0" i="0" u="none" baseline="0" dirty="0"/>
              <a:t>問題を出した後に、少し時間をとって答えを考えていただき、実用的な情報を共有いたします。本セッションにご参加いただくことにより、クラブのウェブサイトの立ち上げや改善にあたっての明確なアイデアが得られるかと思います。早速始めましょう！</a:t>
            </a:r>
          </a:p>
          <a:p>
            <a:pPr algn="l" rtl="0"/>
            <a:endParaRPr lang="ja" b="0" i="0" u="none" baseline="0" dirty="0"/>
          </a:p>
          <a:p>
            <a:pPr algn="l" rtl="0"/>
            <a:r>
              <a:rPr lang="ja" b="0" i="0" u="none" baseline="0" dirty="0"/>
              <a:t>注記：進行のアプローチは講演者におまかせします。参加者に挙手による回答を促しても、適切な場合は自由に発言してもらっても構いません。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第1問：クラブのウェブサイトを構築するための最初のステップは何でしょうか？</a:t>
            </a:r>
          </a:p>
          <a:p>
            <a:pPr algn="l" rtl="0"/>
            <a:endParaRPr lang="ja" b="0" i="0" u="none" baseline="0"/>
          </a:p>
          <a:p>
            <a:pPr algn="l" rtl="0"/>
            <a:r>
              <a:rPr lang="ja" b="0" i="0" u="none" baseline="0"/>
              <a:t>A. ドメイン名を購入する</a:t>
            </a:r>
          </a:p>
          <a:p>
            <a:pPr algn="l" rtl="0"/>
            <a:r>
              <a:rPr lang="ja" b="0" i="0" u="none" baseline="0"/>
              <a:t>B. 目標とオーディエンスを定める</a:t>
            </a:r>
          </a:p>
          <a:p>
            <a:pPr algn="l" rtl="0"/>
            <a:r>
              <a:rPr lang="ja" b="0" i="0" u="none" baseline="0"/>
              <a:t>C. ホームページをデザインする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正解：B. 目標とオーディエンスを定める</a:t>
            </a:r>
          </a:p>
          <a:p>
            <a:pPr algn="l" rtl="0"/>
            <a:endParaRPr lang="ja" b="0" i="0" u="none" baseline="0"/>
          </a:p>
          <a:p>
            <a:pPr algn="l" rtl="0"/>
            <a:r>
              <a:rPr lang="ja" b="0" i="0" u="none" baseline="0"/>
              <a:t>計画を立て、目標を設定することは、クラブのミッションが反映されたウェブサイトを構築するために必要不可欠です。入会する、寄付する、活動について知るなど、サイトの訪問者にどのようなアクションを取ってもらいたいか考えます。目的を明確にすることで、ウェブサイトのコンテンツやデザインを決めやすくなり、残りのプロセスも簡易化でき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第2問：使いやすいウェブサイトに欠かせない要素とは何でしょうか？</a:t>
            </a:r>
          </a:p>
          <a:p>
            <a:pPr algn="l" rtl="0"/>
            <a:endParaRPr lang="ja" b="0" i="0" u="none" baseline="0"/>
          </a:p>
          <a:p>
            <a:pPr algn="l" rtl="0"/>
            <a:r>
              <a:rPr lang="ja" b="0" i="0" u="none" baseline="0"/>
              <a:t>A. 華やかなアニメーション</a:t>
            </a:r>
          </a:p>
          <a:p>
            <a:pPr algn="l" rtl="0"/>
            <a:r>
              <a:rPr lang="ja" b="0" i="0" u="none" baseline="0"/>
              <a:t>B. シンプルかつプロフェッショナルであること</a:t>
            </a:r>
          </a:p>
          <a:p>
            <a:pPr algn="l" rtl="0"/>
            <a:r>
              <a:rPr lang="ja" b="0" i="0" u="none" baseline="0"/>
              <a:t>C. ページと機能の多さ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正解：B. シンプルかつプロフェッショナルであること</a:t>
            </a:r>
          </a:p>
          <a:p>
            <a:pPr algn="l" rtl="0"/>
            <a:endParaRPr lang="ja" b="0" i="0" u="none" baseline="0"/>
          </a:p>
          <a:p>
            <a:pPr algn="l" rtl="0"/>
            <a:r>
              <a:rPr lang="ja" b="0" i="0" u="none" baseline="0"/>
              <a:t>ウェブサイトがシンプルであればあるほど、メッセージを効果的に伝えられます。ごちゃごちゃしていないシンプルなデザインにすることで、訪問者が容易にページ間を移動したり、必要な情報を見つけたりできます。</a:t>
            </a:r>
          </a:p>
          <a:p>
            <a:pPr algn="l" rtl="0"/>
            <a:endParaRPr lang="ja" b="0" i="0" u="none" baseline="0"/>
          </a:p>
          <a:p>
            <a:pPr algn="l" rtl="0"/>
            <a:r>
              <a:rPr lang="ja" b="0" i="0" u="none" baseline="0"/>
              <a:t>また、クラブとSIAのアイデンティティが反映された一貫性のあるブランディングを用いることで、プロフェッショナルな印象を強めることができます。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第3問：ウェブサイトはどのくらいの頻度で更新すべきでしょうか？</a:t>
            </a:r>
          </a:p>
          <a:p>
            <a:pPr algn="l" rtl="0"/>
            <a:endParaRPr lang="ja" b="0" i="0" u="none" baseline="0"/>
          </a:p>
          <a:p>
            <a:pPr algn="l" rtl="0"/>
            <a:r>
              <a:rPr lang="ja" b="0" i="0" u="none" baseline="0"/>
              <a:t>A. 毎月</a:t>
            </a:r>
          </a:p>
          <a:p>
            <a:pPr algn="l" rtl="0"/>
            <a:r>
              <a:rPr lang="ja" b="0" i="0" u="none" baseline="0"/>
              <a:t>B. 年に1回</a:t>
            </a:r>
          </a:p>
          <a:p>
            <a:pPr algn="l" rtl="0"/>
            <a:r>
              <a:rPr lang="ja" b="0" i="0" u="none" baseline="0"/>
              <a:t>C. 主要なイベントが開催される時のみ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endParaRPr/>
          </a:p>
          <a:p>
            <a:pPr algn="l" rtl="0"/>
            <a:r>
              <a:rPr lang="ja" b="0" i="0" u="none" baseline="0"/>
              <a:t>正解：A. 毎月 </a:t>
            </a:r>
          </a:p>
          <a:p>
            <a:pPr algn="l" rtl="0"/>
            <a:endParaRPr lang="ja" b="0" i="0" u="none" baseline="0"/>
          </a:p>
          <a:p>
            <a:pPr algn="l" rtl="0"/>
            <a:r>
              <a:rPr lang="ja" b="0" i="0" u="none" baseline="0"/>
              <a:t>ウェブサイトは少なくとも月に1回更新し、最新で関連性の高い情報を常に掲載する必要があります。ページの見直し、機能しないリンクの修正、フォームの更新などは定期的に行ってください。</a:t>
            </a:r>
          </a:p>
          <a:p>
            <a:pPr algn="l" rtl="0"/>
            <a:endParaRPr lang="ja" b="0" i="0" u="none" baseline="0"/>
          </a:p>
          <a:p>
            <a:pPr algn="l" rtl="0"/>
            <a:r>
              <a:rPr lang="ja" b="0" i="0" u="none" baseline="0"/>
              <a:t>ウェブサイトが更新されていないと、クラブが活動していないような印象を与えてしまいます。このような事態は避ける必要があります。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第4問：クラブのウェブサイトに欠かせないセキュリティ対策とは何でしょうか？</a:t>
            </a:r>
          </a:p>
          <a:p>
            <a:pPr algn="l" rtl="0"/>
            <a:endParaRPr lang="ja" b="0" i="0" u="none" baseline="0"/>
          </a:p>
          <a:p>
            <a:pPr algn="l" rtl="0"/>
            <a:r>
              <a:rPr lang="ja" b="0" i="0" u="none" baseline="0"/>
              <a:t>A. 会員のパスワードを投稿する</a:t>
            </a:r>
          </a:p>
          <a:p>
            <a:pPr algn="l" rtl="0"/>
            <a:r>
              <a:rPr lang="ja" b="0" i="0" u="none" baseline="0"/>
              <a:t>B. 簡単にアクセスできるようにログイン情報を共有する</a:t>
            </a:r>
          </a:p>
          <a:p>
            <a:pPr algn="l" rtl="0"/>
            <a:r>
              <a:rPr lang="ja" b="0" i="0" u="none" baseline="0"/>
              <a:t>C. 安全なホスティングプラットフォームを使用し、ソフトウェアをアップデートする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正解：C. 安全なホスティングプラットフォームを使用し、ソフトウェアをアップデートする</a:t>
            </a:r>
          </a:p>
          <a:p>
            <a:pPr algn="l" rtl="0"/>
            <a:endParaRPr lang="ja" b="0" i="0" u="none" baseline="0"/>
          </a:p>
          <a:p>
            <a:pPr algn="l" rtl="0"/>
            <a:r>
              <a:rPr lang="ja" b="0" i="0" u="none" baseline="0"/>
              <a:t>ウェブサイト、訪問者のデータ、クラブの情報を保護するためにセキュリティは欠かせません。安全なホスティングプロバイダーを使うことで、ファイアウォールや暗号化などのセキュリティ機能を確実にサイトに搭載することができます。</a:t>
            </a:r>
          </a:p>
          <a:p>
            <a:pPr algn="l" rtl="0"/>
            <a:endParaRPr lang="ja" b="0" i="0" u="none" baseline="0"/>
          </a:p>
          <a:p>
            <a:pPr algn="l" rtl="0"/>
            <a:r>
              <a:rPr lang="ja" b="0" i="0" u="none" baseline="0"/>
              <a:t>また、ソフトウェアを定期的にアップデートすることで、ハッカーによる侵入を防ぎ、</a:t>
            </a:r>
          </a:p>
          <a:p>
            <a:pPr algn="l" rtl="0"/>
            <a:r>
              <a:rPr lang="ja" b="0" i="0" u="none" baseline="0"/>
              <a:t>パフォーマンスを改善し、バグを修正して、サイトをスムーズに動作させることができます。</a:t>
            </a:r>
          </a:p>
          <a:p>
            <a:pPr algn="l" rtl="0"/>
            <a:endParaRPr lang="ja" b="0" i="0" u="none" baseline="0"/>
          </a:p>
          <a:p>
            <a:pPr algn="l" rtl="0"/>
            <a:r>
              <a:rPr lang="ja" b="0" i="0" u="none" baseline="0"/>
              <a:t>ほとんどの場合は自動更新を設定できるほか、多くのホスティングプロバイダーがセキュリティの自動モニタリングを提供していますので、これらをぜひご活用ください。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第5問：ウェブサイトが適切に管理されていることを確認する最善の方法とは何でしょうか？</a:t>
            </a:r>
          </a:p>
          <a:p>
            <a:pPr algn="l" rtl="0"/>
            <a:endParaRPr lang="ja" b="0" i="0" u="none" baseline="0"/>
          </a:p>
          <a:p>
            <a:pPr algn="l" rtl="0"/>
            <a:r>
              <a:rPr lang="ja" b="0" i="0" u="none" baseline="0"/>
              <a:t>A. 誰か一人を管理者に割り当てる</a:t>
            </a:r>
          </a:p>
          <a:p>
            <a:pPr algn="l" rtl="0"/>
            <a:r>
              <a:rPr lang="ja" b="0" i="0" u="none" baseline="0"/>
              <a:t>B. 少人数の委員会を編成して作業を共有する </a:t>
            </a:r>
          </a:p>
          <a:p>
            <a:pPr algn="l" rtl="0"/>
            <a:r>
              <a:rPr lang="ja" b="0" i="0" u="none" baseline="0"/>
              <a:t>C. ウェブサイトが自動更新されていることを期待する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正解：B. 少人数の委員会を編成して作業を共有する</a:t>
            </a:r>
          </a:p>
          <a:p>
            <a:pPr algn="l" rtl="0"/>
            <a:endParaRPr lang="ja" b="0" i="0" u="none" baseline="0"/>
          </a:p>
          <a:p>
            <a:pPr algn="l" rtl="0"/>
            <a:r>
              <a:rPr lang="ja" b="0" i="0" u="none" baseline="0"/>
              <a:t>委員会を作ることで、クラブの目標をしっかりと反映する多様な意見が得たり、作業を分担したりできます。</a:t>
            </a:r>
          </a:p>
          <a:p>
            <a:pPr algn="l" rtl="0"/>
            <a:endParaRPr lang="ja" b="0" i="0" u="none" baseline="0"/>
          </a:p>
          <a:p>
            <a:pPr algn="l" rtl="0"/>
            <a:r>
              <a:rPr lang="ja" b="0" i="0" u="none" baseline="0"/>
              <a:t>コンテンツクリエイターやデザイナー、メンテナンス責任者など役割を割り当て、常にウェブサイトを管理された状態に維持します。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第6問：優れたアクセシビリティを備え、米国障害者法（ADA）に準拠したサイトにする方法とは何でしょうか？</a:t>
            </a:r>
          </a:p>
          <a:p>
            <a:pPr algn="l" rtl="0"/>
            <a:endParaRPr lang="ja" b="0" i="0" u="none" baseline="0"/>
          </a:p>
          <a:p>
            <a:pPr algn="l" rtl="0"/>
            <a:r>
              <a:rPr lang="ja" b="0" i="0" u="none" baseline="0"/>
              <a:t>A. すべての画像に代替テキストがあることを徹底する </a:t>
            </a:r>
          </a:p>
          <a:p>
            <a:pPr algn="l" rtl="0"/>
            <a:r>
              <a:rPr lang="ja" b="0" i="0" u="none" baseline="0"/>
              <a:t>B. サイトの外観をさらに魅力的にするため、装飾的なフォントを追加する</a:t>
            </a:r>
          </a:p>
          <a:p>
            <a:pPr algn="l" rtl="0"/>
            <a:r>
              <a:rPr lang="ja" b="0" i="0" u="none" baseline="0"/>
              <a:t>C. シンプルさを追求し、ウェブサイトの色を白と黒に統一する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正解：A. すべての画像に代替テキストがあることを徹底する </a:t>
            </a:r>
          </a:p>
          <a:p>
            <a:pPr algn="l" rtl="0"/>
            <a:endParaRPr lang="ja" b="0" i="0" u="none" baseline="0"/>
          </a:p>
          <a:p>
            <a:pPr algn="l" rtl="0"/>
            <a:r>
              <a:rPr lang="ja" b="0" i="0" u="none" baseline="0"/>
              <a:t>アクセシビリティへの配慮は、単なる「良い行い」にとどまりません。訪問者の幅を広げ、包括性を約束するクラブの取り組みを反映するものでもあります。米国障害者法（ADA）に準拠するためには、障害のある方々も含め、あらゆる人々が使用・操作できるウェブサイトの設計とデザインを行う必要があります。</a:t>
            </a:r>
          </a:p>
          <a:p>
            <a:pPr algn="l" rtl="0"/>
            <a:endParaRPr lang="ja" b="0" i="0" u="none" baseline="0"/>
          </a:p>
          <a:p>
            <a:pPr algn="l" rtl="0"/>
            <a:r>
              <a:rPr lang="ja" b="0" i="0" u="none" baseline="0"/>
              <a:t>ビジュアル要素を説明するスクリーンリーダー用の代替テキストを画像に追加したり、明確なナビゲーションやラベルを使用したり、聴覚に障がいがある方のために動画に字幕を付けたりすることが、その主な方法として挙げられ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t>効果的なクラブウェブサイトを制作するにあたり欠かせない要素についてご覧いただきました。次に、サイトの構築に役立つツールについて少しお話ししたいと思います。</a:t>
            </a:r>
          </a:p>
          <a:p>
            <a:pPr algn="l" rtl="0"/>
            <a:endParaRPr lang="ja" b="0" i="0" u="none" baseline="0"/>
          </a:p>
          <a:p>
            <a:pPr algn="l" rtl="0"/>
            <a:r>
              <a:rPr lang="ja" b="0" i="0" u="none" baseline="0"/>
              <a:t>ウェブサイト制作用のプラットフォームは数多くあり、それぞれに独自のメリットがあります。中でも人気があるプラットフォームは次の通りです。</a:t>
            </a:r>
          </a:p>
          <a:p>
            <a:pPr algn="l" rtl="0"/>
            <a:endParaRPr lang="ja" b="0" i="0" u="none" baseline="0"/>
          </a:p>
          <a:p>
            <a:pPr algn="l" rtl="0"/>
            <a:r>
              <a:rPr lang="ja" b="0" i="0" u="none" baseline="0"/>
              <a:t>WordPressは、最も幅広く使用されているプラットフォームで、柔軟性があり、カスタマイズが可能です。サイトのデザインや機能を自分たちで管理したいクラブに最適です。</a:t>
            </a:r>
          </a:p>
          <a:p>
            <a:pPr algn="l" rtl="0"/>
            <a:endParaRPr lang="ja" b="0" i="0" u="none" baseline="0"/>
          </a:p>
          <a:p>
            <a:pPr algn="l" rtl="0"/>
            <a:r>
              <a:rPr lang="ja" b="0" i="0" u="none" baseline="0"/>
              <a:t>Squarespaceは、シンプルなテンプレートと使いやすさで知られています。複雑なプログラミングを行うことなくプロフェッショナルな外観のサイトを制作したいクラブに最適です。</a:t>
            </a:r>
          </a:p>
          <a:p>
            <a:pPr algn="l" rtl="0"/>
            <a:endParaRPr lang="ja" b="0" i="0" u="none" baseline="0"/>
          </a:p>
          <a:p>
            <a:pPr algn="l" rtl="0"/>
            <a:r>
              <a:rPr lang="ja" b="0" i="0" u="none" baseline="0"/>
              <a:t>WixとWeeblyは、いずれもドラッグアンドドロップでウェブサイトを制作できるビルダーです。使いやすく、簡単にセットアップできます。</a:t>
            </a:r>
          </a:p>
          <a:p>
            <a:pPr algn="l" rtl="0"/>
            <a:endParaRPr lang="ja" b="0" i="0" u="none" baseline="0"/>
          </a:p>
          <a:p>
            <a:pPr algn="l" rtl="0"/>
            <a:r>
              <a:rPr lang="ja" b="0" i="0" u="none" baseline="0"/>
              <a:t>Google Sitesは、無料で簡単に利用できる選択肢で、高度な機能を必要としないクラブに適しています。</a:t>
            </a:r>
          </a:p>
          <a:p>
            <a:pPr algn="l" rtl="0"/>
            <a:endParaRPr lang="ja" b="0" i="0" u="none" baseline="0"/>
          </a:p>
          <a:p>
            <a:pPr algn="l" rtl="0"/>
            <a:r>
              <a:rPr lang="ja" b="0" i="0" u="none" baseline="0"/>
              <a:t>ウェブサイトビルダーに加え、クラブのウェブサイトの管理と維持に役立つその他のツールも併せてご紹介します。 </a:t>
            </a:r>
          </a:p>
          <a:p>
            <a:pPr algn="l" rtl="0"/>
            <a:r>
              <a:rPr lang="ja" b="0" i="0" u="none" baseline="0"/>
              <a:t>「Canva」は、目を引く画像やバナーを制作できるツールです。</a:t>
            </a:r>
          </a:p>
          <a:p>
            <a:pPr algn="l" rtl="0"/>
            <a:endParaRPr lang="ja" b="0" i="0" u="none" baseline="0"/>
          </a:p>
          <a:p>
            <a:pPr algn="l" rtl="0"/>
            <a:r>
              <a:rPr lang="ja" b="0" i="0" u="none" baseline="0"/>
              <a:t>「Google Analytics」はウェブサイトの訪問者を追跡し、訪問者がサイトをどのように利用しているかを把握するためのツールです。</a:t>
            </a:r>
          </a:p>
          <a:p>
            <a:pPr algn="l" rtl="0"/>
            <a:endParaRPr lang="ja" b="0" i="0" u="none" baseline="0"/>
          </a:p>
          <a:p>
            <a:pPr algn="l" rtl="0"/>
            <a:r>
              <a:rPr lang="ja" b="0" i="0" u="none" baseline="0"/>
              <a:t>「Mailchimp」や「Constant Contact」は、メールやニュースレターの配信登録機能を組み込みたい場合に役立ちます。</a:t>
            </a:r>
          </a:p>
          <a:p>
            <a:pPr algn="l" rtl="0"/>
            <a:endParaRPr lang="ja" b="0" i="0" u="none" baseline="0"/>
          </a:p>
          <a:p>
            <a:pPr algn="l" rtl="0"/>
            <a:r>
              <a:rPr lang="ja" b="0" i="0" u="none" baseline="0"/>
              <a:t>おすすめのウェブサイトビルダーやツールを紹介できる方はいらっしゃいますか？（参加者の回答や反応を待ってください）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dirty="0"/>
              <a:t>本日学習した内容をまとめ、重要なポイントを簡単におさらいしましょう。</a:t>
            </a:r>
          </a:p>
          <a:p>
            <a:pPr algn="l" rtl="0"/>
            <a:endParaRPr lang="ja" b="0" i="0" u="none" baseline="0" dirty="0"/>
          </a:p>
          <a:p>
            <a:pPr algn="l" rtl="0"/>
            <a:r>
              <a:rPr lang="ja" b="0" i="0" u="none" baseline="0" dirty="0"/>
              <a:t>ウェブサイトの制作を始める前に目標とオーディエンスを定めましょう。明確なビジョンを持つことで、効果的にクラブの目的を果たすウェブサイトを構築できます。</a:t>
            </a:r>
          </a:p>
          <a:p>
            <a:pPr algn="l" rtl="0"/>
            <a:endParaRPr lang="ja" b="0" i="0" u="none" baseline="0" dirty="0"/>
          </a:p>
          <a:p>
            <a:pPr algn="l" rtl="0"/>
            <a:r>
              <a:rPr lang="ja" b="0" i="0" u="none" baseline="0" dirty="0"/>
              <a:t>シンプルかつプロフェッショナルなウェブサイトを制作しましょう。シンプルで使いやすいデザインにすることで、訪問者が容易にサイトを閲覧し、クラブに関わることができます。</a:t>
            </a:r>
          </a:p>
          <a:p>
            <a:pPr algn="l" rtl="0"/>
            <a:endParaRPr lang="ja" b="0" i="0" u="none" baseline="0" dirty="0"/>
          </a:p>
          <a:p>
            <a:pPr algn="l" rtl="0"/>
            <a:r>
              <a:rPr lang="ja" b="0" i="0" u="none" baseline="0" dirty="0"/>
              <a:t>ウェブサイトを定期的に更新しましょう。ウェブサイトを常に最新の状態に保つことで、クラブが積極的に活動に取り組んでいることを示しましょう。</a:t>
            </a:r>
          </a:p>
          <a:p>
            <a:pPr algn="l" rtl="0"/>
            <a:endParaRPr lang="ja" b="0" i="0" u="none" baseline="0" dirty="0"/>
          </a:p>
          <a:p>
            <a:pPr algn="l" rtl="0"/>
            <a:r>
              <a:rPr lang="ja" b="0" i="0" u="none" baseline="0" dirty="0"/>
              <a:t>セキュリティを最優先しましょう。安全なホスティングプロバイダーを使用し、ソフトウェアを最新の状態に維持して、クラブの情報を保護しましょう。</a:t>
            </a:r>
          </a:p>
          <a:p>
            <a:pPr algn="l" rtl="0"/>
            <a:endParaRPr lang="ja" b="0" i="0" u="none" baseline="0" dirty="0"/>
          </a:p>
          <a:p>
            <a:pPr algn="l" rtl="0"/>
            <a:r>
              <a:rPr lang="ja" b="0" i="0" u="none" baseline="0" dirty="0"/>
              <a:t>少人数のチームを編成してウェブサイトの管理を行いましょう。これにより、一人の担当者に過剰な負担をかけることなく、長期的な成果を出すことができます。</a:t>
            </a:r>
          </a:p>
          <a:p>
            <a:pPr algn="l" rtl="0"/>
            <a:endParaRPr lang="ja" b="0" i="0" u="none" baseline="0" dirty="0"/>
          </a:p>
          <a:p>
            <a:pPr algn="l" rtl="0"/>
            <a:r>
              <a:rPr lang="ja" b="0" i="0" u="none" baseline="0" dirty="0"/>
              <a:t>誰もがアクセスできるウェブサイトにしましょう。すべての訪問者がサイトのコンテンツを利用できるように、米国障害者法（ADA）に準拠したサイト運営を徹底してください。</a:t>
            </a:r>
          </a:p>
          <a:p>
            <a:pPr algn="l" rtl="0"/>
            <a:endParaRPr lang="ja" b="0" i="0" u="none" baseline="0" dirty="0"/>
          </a:p>
          <a:p>
            <a:pPr algn="l" rtl="0"/>
            <a:r>
              <a:rPr lang="ja" b="0" i="0" u="none" baseline="0" dirty="0"/>
              <a:t>これらの原則を適用し、適切なツールを活用することで、効果的なクラブウェブサイトを構築できるだけでなく、ミッションを果たすためのアセットとしてサイトを活用することができます。</a:t>
            </a:r>
          </a:p>
          <a:p>
            <a:pPr algn="l" rtl="0"/>
            <a:endParaRPr lang="ja" b="0" i="0" u="none" baseline="0" dirty="0"/>
          </a:p>
          <a:p>
            <a:pPr algn="l" rtl="0"/>
            <a:r>
              <a:rPr lang="ja" b="0" i="0" u="none" baseline="0" dirty="0"/>
              <a:t>その他の情報については、SIAウェブサイトの「Recognition &amp; Branding」（認知＆ブランディング）セクションで、ウェブサイトに関するガイドラインをご覧ください。これらのガイドラインには、ブランディングに役立つ情報や、当団体の基準に合致するサイトの制作に役立つ技術的な推奨事項が記載されています。</a:t>
            </a:r>
          </a:p>
          <a:p>
            <a:pPr algn="l" rtl="0"/>
            <a:endParaRPr lang="ja" b="0" i="0" u="none" baseline="0" dirty="0"/>
          </a:p>
          <a:p>
            <a:pPr algn="l" rtl="0"/>
            <a:r>
              <a:rPr lang="ja" b="0" i="0" u="none" baseline="0" dirty="0"/>
              <a:t>本日はお忙しい中、ご参加いただき誠にありがとうございました。ご不明点がありましたら、お気軽にご連絡ください。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sv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sv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219200" y="771370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9" name="Freeform 9"/>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sp>
      <p:sp>
        <p:nvSpPr>
          <p:cNvPr id="10" name="Freeform 10"/>
          <p:cNvSpPr/>
          <p:nvPr/>
        </p:nvSpPr>
        <p:spPr>
          <a:xfrm>
            <a:off x="9587961" y="5426055"/>
            <a:ext cx="7310274" cy="4870470"/>
          </a:xfrm>
          <a:custGeom>
            <a:avLst/>
            <a:gdLst/>
            <a:ahLst/>
            <a:cxnLst/>
            <a:rect l="l" t="t" r="r" b="b"/>
            <a:pathLst>
              <a:path w="7310274" h="4870470">
                <a:moveTo>
                  <a:pt x="0" y="0"/>
                </a:moveTo>
                <a:lnTo>
                  <a:pt x="7310274" y="0"/>
                </a:lnTo>
                <a:lnTo>
                  <a:pt x="7310274" y="4870470"/>
                </a:lnTo>
                <a:lnTo>
                  <a:pt x="0" y="4870470"/>
                </a:lnTo>
                <a:lnTo>
                  <a:pt x="0" y="0"/>
                </a:lnTo>
                <a:close/>
              </a:path>
            </a:pathLst>
          </a:custGeom>
          <a:blipFill>
            <a:blip r:embed="rId6"/>
            <a:stretch>
              <a:fillRect/>
            </a:stretch>
          </a:blipFill>
        </p:spPr>
      </p:sp>
      <p:sp>
        <p:nvSpPr>
          <p:cNvPr id="11" name="TextBox 11"/>
          <p:cNvSpPr txBox="1"/>
          <p:nvPr/>
        </p:nvSpPr>
        <p:spPr>
          <a:xfrm>
            <a:off x="1028700" y="3871122"/>
            <a:ext cx="9553466" cy="2772041"/>
          </a:xfrm>
          <a:prstGeom prst="rect">
            <a:avLst/>
          </a:prstGeom>
        </p:spPr>
        <p:txBody>
          <a:bodyPr wrap="square" lIns="0" tIns="0" rIns="0" bIns="0" rtlCol="0" anchor="t">
            <a:spAutoFit/>
          </a:bodyPr>
          <a:lstStyle/>
          <a:p>
            <a:pPr algn="l" rtl="0">
              <a:lnSpc>
                <a:spcPts val="7199"/>
              </a:lnSpc>
            </a:pPr>
            <a:r>
              <a:rPr lang="ja" sz="6999" b="1" u="none" baseline="0" dirty="0">
                <a:solidFill>
                  <a:srgbClr val="253572"/>
                </a:solidFill>
                <a:latin typeface="Noto Sans CJK JP Bold" panose="020B0500000000000000" pitchFamily="34" charset="-128"/>
                <a:ea typeface="Noto Sans CJK JP Bold" panose="020B0500000000000000" pitchFamily="34" charset="-128"/>
                <a:cs typeface="Effra 1"/>
                <a:sym typeface="Effra 1"/>
              </a:rPr>
              <a:t>クラブのウェブサイトを制作する</a:t>
            </a:r>
          </a:p>
          <a:p>
            <a:pPr marL="0" lvl="0" indent="0" algn="l" rtl="0">
              <a:lnSpc>
                <a:spcPts val="7199"/>
              </a:lnSpc>
            </a:pPr>
            <a:r>
              <a:rPr lang="ja" sz="6999" i="1" u="none" baseline="0" dirty="0">
                <a:solidFill>
                  <a:srgbClr val="253572"/>
                </a:solidFill>
                <a:latin typeface="Noto Sans CJK JP Regular" panose="020B0500000000000000" pitchFamily="34" charset="-128"/>
                <a:ea typeface="Noto Sans CJK JP Regular" panose="020B0500000000000000" pitchFamily="34" charset="-128"/>
                <a:cs typeface="Effra 2"/>
                <a:sym typeface="Effra 2"/>
              </a:rPr>
              <a:t>構想から公開まで</a:t>
            </a:r>
          </a:p>
        </p:txBody>
      </p:sp>
      <p:sp>
        <p:nvSpPr>
          <p:cNvPr id="12" name="TextBox 12"/>
          <p:cNvSpPr txBox="1"/>
          <p:nvPr/>
        </p:nvSpPr>
        <p:spPr>
          <a:xfrm>
            <a:off x="2723771" y="7560631"/>
            <a:ext cx="7998404" cy="604396"/>
          </a:xfrm>
          <a:prstGeom prst="rect">
            <a:avLst/>
          </a:prstGeom>
        </p:spPr>
        <p:txBody>
          <a:bodyPr lIns="0" tIns="0" rIns="0" bIns="0" rtlCol="0" anchor="t">
            <a:spAutoFit/>
          </a:bodyPr>
          <a:lstStyle/>
          <a:p>
            <a:pPr algn="l" rtl="0">
              <a:lnSpc>
                <a:spcPts val="4937"/>
              </a:lnSpc>
            </a:pPr>
            <a:r>
              <a:rPr lang="ja" sz="3800" u="none" spc="41" baseline="0" dirty="0">
                <a:solidFill>
                  <a:srgbClr val="253572"/>
                </a:solidFill>
                <a:latin typeface="Noto Sans CJK JP Medium" panose="020B0500000000000000" pitchFamily="34" charset="-128"/>
                <a:ea typeface="Noto Sans CJK JP Medium" panose="020B0500000000000000" pitchFamily="34" charset="-128"/>
                <a:cs typeface="Effra 3"/>
                <a:sym typeface="Effra 3"/>
              </a:rPr>
              <a:t>2025年度地域カンファレンス</a:t>
            </a:r>
          </a:p>
        </p:txBody>
      </p:sp>
      <p:sp>
        <p:nvSpPr>
          <p:cNvPr id="13" name="TextBox 13"/>
          <p:cNvSpPr txBox="1"/>
          <p:nvPr/>
        </p:nvSpPr>
        <p:spPr>
          <a:xfrm rot="5400000">
            <a:off x="14209393" y="6261056"/>
            <a:ext cx="6539703" cy="449675"/>
          </a:xfrm>
          <a:prstGeom prst="rect">
            <a:avLst/>
          </a:prstGeom>
        </p:spPr>
        <p:txBody>
          <a:bodyPr lIns="0" tIns="0" rIns="0" bIns="0" rtlCol="0" anchor="t">
            <a:spAutoFit/>
          </a:bodyPr>
          <a:lstStyle/>
          <a:p>
            <a:pPr algn="r" rtl="0">
              <a:lnSpc>
                <a:spcPts val="1763"/>
              </a:lnSpc>
            </a:pPr>
            <a:r>
              <a:rPr lang="ja" sz="1469" b="1" u="none" spc="146"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国際ソロプチミストアメリカ</a:t>
            </a:r>
          </a:p>
          <a:p>
            <a:pPr marL="0" lvl="0" indent="0" algn="r" rtl="0">
              <a:lnSpc>
                <a:spcPts val="1763"/>
              </a:lnSpc>
              <a:spcBef>
                <a:spcPct val="0"/>
              </a:spcBef>
            </a:pPr>
            <a:endParaRPr lang="ja" sz="1469" b="1" u="none" spc="146" baseline="0" dirty="0">
              <a:solidFill>
                <a:srgbClr val="F5EFEB"/>
              </a:solidFill>
              <a:latin typeface="Noto Sans CJK JP Bold" panose="020B0500000000000000" pitchFamily="34" charset="-128"/>
              <a:ea typeface="Noto Sans CJK JP Bold" panose="020B0500000000000000" pitchFamily="34" charset="-128"/>
              <a:cs typeface="Effra 1"/>
              <a:sym typeface="Effra 1"/>
            </a:endParaRPr>
          </a:p>
        </p:txBody>
      </p:sp>
      <p:sp>
        <p:nvSpPr>
          <p:cNvPr id="14" name="TextBox 14"/>
          <p:cNvSpPr txBox="1"/>
          <p:nvPr/>
        </p:nvSpPr>
        <p:spPr>
          <a:xfrm>
            <a:off x="2723771" y="8496965"/>
            <a:ext cx="7005441" cy="320601"/>
          </a:xfrm>
          <a:prstGeom prst="rect">
            <a:avLst/>
          </a:prstGeom>
        </p:spPr>
        <p:txBody>
          <a:bodyPr lIns="0" tIns="0" rIns="0" bIns="0" rtlCol="0" anchor="t">
            <a:spAutoFit/>
          </a:bodyPr>
          <a:lstStyle/>
          <a:p>
            <a:pPr marL="0" lvl="0" indent="0" algn="l" rtl="0">
              <a:lnSpc>
                <a:spcPts val="2520"/>
              </a:lnSpc>
              <a:spcBef>
                <a:spcPct val="0"/>
              </a:spcBef>
            </a:pPr>
            <a:r>
              <a:rPr lang="ja" sz="2100" b="1" u="none" spc="210" baseline="0" dirty="0">
                <a:solidFill>
                  <a:srgbClr val="F69170"/>
                </a:solidFill>
                <a:latin typeface="Noto Sans CJK JP Bold" panose="020B0500000000000000" pitchFamily="34" charset="-128"/>
                <a:ea typeface="Noto Sans CJK JP Bold" panose="020B0500000000000000" pitchFamily="34" charset="-128"/>
                <a:cs typeface="Effra 1"/>
                <a:sym typeface="Effra 1"/>
              </a:rPr>
              <a:t>講演者名、講演者役職名</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0683657" cy="4924124"/>
            <a:chOff x="0" y="0"/>
            <a:chExt cx="5447547" cy="1296889"/>
          </a:xfrm>
        </p:grpSpPr>
        <p:sp>
          <p:nvSpPr>
            <p:cNvPr id="6" name="Freeform 6"/>
            <p:cNvSpPr/>
            <p:nvPr/>
          </p:nvSpPr>
          <p:spPr>
            <a:xfrm>
              <a:off x="0" y="0"/>
              <a:ext cx="5447547" cy="1296889"/>
            </a:xfrm>
            <a:custGeom>
              <a:avLst/>
              <a:gdLst/>
              <a:ahLst/>
              <a:cxnLst/>
              <a:rect l="l" t="t" r="r" b="b"/>
              <a:pathLst>
                <a:path w="5447547" h="1296889">
                  <a:moveTo>
                    <a:pt x="18715" y="0"/>
                  </a:moveTo>
                  <a:lnTo>
                    <a:pt x="5428832" y="0"/>
                  </a:lnTo>
                  <a:cubicBezTo>
                    <a:pt x="5439168" y="0"/>
                    <a:pt x="5447547" y="8379"/>
                    <a:pt x="5447547" y="18715"/>
                  </a:cubicBezTo>
                  <a:lnTo>
                    <a:pt x="5447547" y="1278174"/>
                  </a:lnTo>
                  <a:cubicBezTo>
                    <a:pt x="5447547" y="1288510"/>
                    <a:pt x="5439168" y="1296889"/>
                    <a:pt x="5428832" y="1296889"/>
                  </a:cubicBezTo>
                  <a:lnTo>
                    <a:pt x="18715" y="1296889"/>
                  </a:lnTo>
                  <a:cubicBezTo>
                    <a:pt x="8379" y="1296889"/>
                    <a:pt x="0" y="1288510"/>
                    <a:pt x="0" y="1278174"/>
                  </a:cubicBezTo>
                  <a:lnTo>
                    <a:pt x="0" y="18715"/>
                  </a:lnTo>
                  <a:cubicBezTo>
                    <a:pt x="0" y="8379"/>
                    <a:pt x="8379" y="0"/>
                    <a:pt x="18715" y="0"/>
                  </a:cubicBezTo>
                  <a:close/>
                </a:path>
              </a:pathLst>
            </a:custGeom>
            <a:solidFill>
              <a:srgbClr val="253572"/>
            </a:solidFill>
          </p:spPr>
        </p:sp>
        <p:sp>
          <p:nvSpPr>
            <p:cNvPr id="7" name="TextBox 7"/>
            <p:cNvSpPr txBox="1"/>
            <p:nvPr/>
          </p:nvSpPr>
          <p:spPr>
            <a:xfrm>
              <a:off x="0" y="-47625"/>
              <a:ext cx="5447547"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186953" y="300048"/>
            <a:ext cx="2457629" cy="2162713"/>
          </a:xfrm>
          <a:custGeom>
            <a:avLst/>
            <a:gdLst/>
            <a:ahLst/>
            <a:cxnLst/>
            <a:rect l="l" t="t" r="r" b="b"/>
            <a:pathLst>
              <a:path w="2457629" h="2162713">
                <a:moveTo>
                  <a:pt x="0" y="0"/>
                </a:moveTo>
                <a:lnTo>
                  <a:pt x="2457628" y="0"/>
                </a:lnTo>
                <a:lnTo>
                  <a:pt x="2457628" y="2162713"/>
                </a:lnTo>
                <a:lnTo>
                  <a:pt x="0" y="21627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9007701" y="3526155"/>
            <a:ext cx="9289824" cy="6189345"/>
          </a:xfrm>
          <a:custGeom>
            <a:avLst/>
            <a:gdLst/>
            <a:ahLst/>
            <a:cxnLst/>
            <a:rect l="l" t="t" r="r" b="b"/>
            <a:pathLst>
              <a:path w="9289824" h="6189345">
                <a:moveTo>
                  <a:pt x="0" y="0"/>
                </a:moveTo>
                <a:lnTo>
                  <a:pt x="9289824" y="0"/>
                </a:lnTo>
                <a:lnTo>
                  <a:pt x="9289824" y="6189345"/>
                </a:lnTo>
                <a:lnTo>
                  <a:pt x="0" y="6189345"/>
                </a:lnTo>
                <a:lnTo>
                  <a:pt x="0" y="0"/>
                </a:lnTo>
                <a:close/>
              </a:path>
            </a:pathLst>
          </a:custGeom>
          <a:blipFill>
            <a:blip r:embed="rId6"/>
            <a:stretch>
              <a:fillRect/>
            </a:stretch>
          </a:blipFill>
        </p:spPr>
      </p:sp>
      <p:sp>
        <p:nvSpPr>
          <p:cNvPr id="11" name="TextBox 11"/>
          <p:cNvSpPr txBox="1"/>
          <p:nvPr/>
        </p:nvSpPr>
        <p:spPr>
          <a:xfrm>
            <a:off x="1028700" y="5029200"/>
            <a:ext cx="7310799" cy="2086217"/>
          </a:xfrm>
          <a:prstGeom prst="rect">
            <a:avLst/>
          </a:prstGeom>
        </p:spPr>
        <p:txBody>
          <a:bodyPr lIns="0" tIns="0" rIns="0" bIns="0" rtlCol="0" anchor="t">
            <a:spAutoFit/>
          </a:bodyPr>
          <a:lstStyle/>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A. ドメイン名を購入する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B. 目標とオーディエンスを定める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C. ホームページをデザインする</a:t>
            </a:r>
            <a:r>
              <a:rPr lang="ja" sz="37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 </a:t>
            </a:r>
          </a:p>
        </p:txBody>
      </p:sp>
      <p:sp>
        <p:nvSpPr>
          <p:cNvPr id="12" name="TextBox 12"/>
          <p:cNvSpPr txBox="1"/>
          <p:nvPr/>
        </p:nvSpPr>
        <p:spPr>
          <a:xfrm>
            <a:off x="1028700" y="1363574"/>
            <a:ext cx="17259300" cy="2079626"/>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ウェブサイトを構築するための</a:t>
            </a:r>
            <a:br>
              <a:rPr lang="en-GB" alt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最初のステップとは？</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0683657" cy="4924124"/>
            <a:chOff x="0" y="0"/>
            <a:chExt cx="5447547" cy="1296889"/>
          </a:xfrm>
        </p:grpSpPr>
        <p:sp>
          <p:nvSpPr>
            <p:cNvPr id="6" name="Freeform 6"/>
            <p:cNvSpPr/>
            <p:nvPr/>
          </p:nvSpPr>
          <p:spPr>
            <a:xfrm>
              <a:off x="0" y="0"/>
              <a:ext cx="5447547" cy="1296889"/>
            </a:xfrm>
            <a:custGeom>
              <a:avLst/>
              <a:gdLst/>
              <a:ahLst/>
              <a:cxnLst/>
              <a:rect l="l" t="t" r="r" b="b"/>
              <a:pathLst>
                <a:path w="5447547" h="1296889">
                  <a:moveTo>
                    <a:pt x="18715" y="0"/>
                  </a:moveTo>
                  <a:lnTo>
                    <a:pt x="5428832" y="0"/>
                  </a:lnTo>
                  <a:cubicBezTo>
                    <a:pt x="5439168" y="0"/>
                    <a:pt x="5447547" y="8379"/>
                    <a:pt x="5447547" y="18715"/>
                  </a:cubicBezTo>
                  <a:lnTo>
                    <a:pt x="5447547" y="1278174"/>
                  </a:lnTo>
                  <a:cubicBezTo>
                    <a:pt x="5447547" y="1288510"/>
                    <a:pt x="5439168" y="1296889"/>
                    <a:pt x="5428832" y="1296889"/>
                  </a:cubicBezTo>
                  <a:lnTo>
                    <a:pt x="18715" y="1296889"/>
                  </a:lnTo>
                  <a:cubicBezTo>
                    <a:pt x="8379" y="1296889"/>
                    <a:pt x="0" y="1288510"/>
                    <a:pt x="0" y="1278174"/>
                  </a:cubicBezTo>
                  <a:lnTo>
                    <a:pt x="0" y="18715"/>
                  </a:lnTo>
                  <a:cubicBezTo>
                    <a:pt x="0" y="8379"/>
                    <a:pt x="8379" y="0"/>
                    <a:pt x="18715" y="0"/>
                  </a:cubicBezTo>
                  <a:close/>
                </a:path>
              </a:pathLst>
            </a:custGeom>
            <a:solidFill>
              <a:srgbClr val="253572"/>
            </a:solidFill>
          </p:spPr>
        </p:sp>
        <p:sp>
          <p:nvSpPr>
            <p:cNvPr id="7" name="TextBox 7"/>
            <p:cNvSpPr txBox="1"/>
            <p:nvPr/>
          </p:nvSpPr>
          <p:spPr>
            <a:xfrm>
              <a:off x="0" y="-47625"/>
              <a:ext cx="5447547"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186953" y="300048"/>
            <a:ext cx="2457629" cy="2162713"/>
          </a:xfrm>
          <a:custGeom>
            <a:avLst/>
            <a:gdLst/>
            <a:ahLst/>
            <a:cxnLst/>
            <a:rect l="l" t="t" r="r" b="b"/>
            <a:pathLst>
              <a:path w="2457629" h="2162713">
                <a:moveTo>
                  <a:pt x="0" y="0"/>
                </a:moveTo>
                <a:lnTo>
                  <a:pt x="2457628" y="0"/>
                </a:lnTo>
                <a:lnTo>
                  <a:pt x="2457628" y="2162713"/>
                </a:lnTo>
                <a:lnTo>
                  <a:pt x="0" y="21627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028700" y="5444317"/>
            <a:ext cx="15511919" cy="1316349"/>
          </a:xfrm>
          <a:prstGeom prst="rect">
            <a:avLst/>
          </a:prstGeom>
        </p:spPr>
        <p:txBody>
          <a:bodyPr lIns="0" tIns="0" rIns="0" bIns="0" rtlCol="0" anchor="t">
            <a:spAutoFit/>
          </a:bodyPr>
          <a:lstStyle/>
          <a:p>
            <a:pPr algn="l" rtl="0">
              <a:lnSpc>
                <a:spcPts val="10800"/>
              </a:lnSpc>
            </a:pP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B. 目標とオーディエンスを定める </a:t>
            </a:r>
          </a:p>
        </p:txBody>
      </p:sp>
      <p:sp>
        <p:nvSpPr>
          <p:cNvPr id="11" name="TextBox 11"/>
          <p:cNvSpPr txBox="1"/>
          <p:nvPr/>
        </p:nvSpPr>
        <p:spPr>
          <a:xfrm>
            <a:off x="1028700" y="1363574"/>
            <a:ext cx="17259300" cy="2079626"/>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ウェブサイトを構築するための</a:t>
            </a:r>
            <a:br>
              <a:rPr lang="en-GB" alt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最初のステップとは？</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
        <p:nvSpPr>
          <p:cNvPr id="13" name="TextBox 13"/>
          <p:cNvSpPr txBox="1"/>
          <p:nvPr/>
        </p:nvSpPr>
        <p:spPr>
          <a:xfrm>
            <a:off x="1028700" y="4286803"/>
            <a:ext cx="13888248" cy="1034797"/>
          </a:xfrm>
          <a:prstGeom prst="rect">
            <a:avLst/>
          </a:prstGeom>
        </p:spPr>
        <p:txBody>
          <a:bodyPr lIns="0" tIns="0" rIns="0" bIns="0" rtlCol="0" anchor="t">
            <a:spAutoFit/>
          </a:bodyPr>
          <a:lstStyle/>
          <a:p>
            <a:pPr algn="l" rtl="0">
              <a:lnSpc>
                <a:spcPts val="7992"/>
              </a:lnSpc>
            </a:pPr>
            <a:r>
              <a:rPr lang="ja" sz="7200"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正解：</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59397" y="404544"/>
            <a:ext cx="2457629" cy="2187290"/>
          </a:xfrm>
          <a:custGeom>
            <a:avLst/>
            <a:gdLst/>
            <a:ahLst/>
            <a:cxnLst/>
            <a:rect l="l" t="t" r="r" b="b"/>
            <a:pathLst>
              <a:path w="2457629" h="2187290">
                <a:moveTo>
                  <a:pt x="0" y="0"/>
                </a:moveTo>
                <a:lnTo>
                  <a:pt x="2457628" y="0"/>
                </a:lnTo>
                <a:lnTo>
                  <a:pt x="2457628" y="2187289"/>
                </a:lnTo>
                <a:lnTo>
                  <a:pt x="0" y="2187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8989090" y="3816879"/>
            <a:ext cx="9394160" cy="5683467"/>
          </a:xfrm>
          <a:custGeom>
            <a:avLst/>
            <a:gdLst/>
            <a:ahLst/>
            <a:cxnLst/>
            <a:rect l="l" t="t" r="r" b="b"/>
            <a:pathLst>
              <a:path w="9394160" h="5683467">
                <a:moveTo>
                  <a:pt x="0" y="0"/>
                </a:moveTo>
                <a:lnTo>
                  <a:pt x="9394160" y="0"/>
                </a:lnTo>
                <a:lnTo>
                  <a:pt x="9394160" y="5683467"/>
                </a:lnTo>
                <a:lnTo>
                  <a:pt x="0" y="5683467"/>
                </a:lnTo>
                <a:lnTo>
                  <a:pt x="0" y="0"/>
                </a:lnTo>
                <a:close/>
              </a:path>
            </a:pathLst>
          </a:custGeom>
          <a:blipFill>
            <a:blip r:embed="rId6"/>
            <a:stretch>
              <a:fillRect/>
            </a:stretch>
          </a:blipFill>
        </p:spPr>
      </p:sp>
      <p:sp>
        <p:nvSpPr>
          <p:cNvPr id="11" name="TextBox 11"/>
          <p:cNvSpPr txBox="1"/>
          <p:nvPr/>
        </p:nvSpPr>
        <p:spPr>
          <a:xfrm>
            <a:off x="1028700" y="5029200"/>
            <a:ext cx="7310799" cy="2802755"/>
          </a:xfrm>
          <a:prstGeom prst="rect">
            <a:avLst/>
          </a:prstGeom>
        </p:spPr>
        <p:txBody>
          <a:bodyPr lIns="0" tIns="0" rIns="0" bIns="0" rtlCol="0" anchor="t">
            <a:spAutoFit/>
          </a:bodyPr>
          <a:lstStyle/>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A. 華やかなアニメーション</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B. シンプルかつ</a:t>
            </a:r>
            <a:br>
              <a:rPr lang="en-US" alt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br>
            <a:r>
              <a:rPr lang="ja-JP" altLang="en-US" sz="3743" u="none" baseline="0">
                <a:solidFill>
                  <a:srgbClr val="E68574"/>
                </a:solidFill>
                <a:latin typeface="Noto Sans CJK JP Medium" panose="020B0500000000000000" pitchFamily="34" charset="-128"/>
                <a:ea typeface="Noto Sans CJK JP Medium" panose="020B0500000000000000" pitchFamily="34" charset="-128"/>
                <a:cs typeface="Effra 3"/>
                <a:sym typeface="Effra 3"/>
              </a:rPr>
              <a:t>　</a:t>
            </a: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プロフェッショナルであること</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C. ページと機能の多さ</a:t>
            </a:r>
            <a:r>
              <a:rPr lang="ja" sz="37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 </a:t>
            </a:r>
          </a:p>
        </p:txBody>
      </p:sp>
      <p:sp>
        <p:nvSpPr>
          <p:cNvPr id="12" name="TextBox 12"/>
          <p:cNvSpPr txBox="1"/>
          <p:nvPr/>
        </p:nvSpPr>
        <p:spPr>
          <a:xfrm>
            <a:off x="1342623" y="1387722"/>
            <a:ext cx="16945377" cy="2079626"/>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使いやすいウェブサイトに</a:t>
            </a:r>
            <a:br>
              <a:rPr lang="en-GB" alt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欠かせない要素とは？</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59397" y="404544"/>
            <a:ext cx="2457629" cy="2187290"/>
          </a:xfrm>
          <a:custGeom>
            <a:avLst/>
            <a:gdLst/>
            <a:ahLst/>
            <a:cxnLst/>
            <a:rect l="l" t="t" r="r" b="b"/>
            <a:pathLst>
              <a:path w="2457629" h="2187290">
                <a:moveTo>
                  <a:pt x="0" y="0"/>
                </a:moveTo>
                <a:lnTo>
                  <a:pt x="2457628" y="0"/>
                </a:lnTo>
                <a:lnTo>
                  <a:pt x="2457628" y="2187289"/>
                </a:lnTo>
                <a:lnTo>
                  <a:pt x="0" y="2187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488211" y="5325056"/>
            <a:ext cx="16230600" cy="2371547"/>
          </a:xfrm>
          <a:prstGeom prst="rect">
            <a:avLst/>
          </a:prstGeom>
        </p:spPr>
        <p:txBody>
          <a:bodyPr lIns="0" tIns="0" rIns="0" bIns="0" rtlCol="0" anchor="t">
            <a:spAutoFit/>
          </a:bodyPr>
          <a:lstStyle/>
          <a:p>
            <a:pPr algn="l" rtl="0">
              <a:lnSpc>
                <a:spcPts val="9500"/>
              </a:lnSpc>
            </a:pP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B. シンプルかつ</a:t>
            </a:r>
            <a:br>
              <a:rPr lang="en-GB"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br>
            <a:r>
              <a:rPr lang="en-GB"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     </a:t>
            </a: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プロフェッショナルであること</a:t>
            </a:r>
          </a:p>
        </p:txBody>
      </p:sp>
      <p:sp>
        <p:nvSpPr>
          <p:cNvPr id="11" name="TextBox 11"/>
          <p:cNvSpPr txBox="1"/>
          <p:nvPr/>
        </p:nvSpPr>
        <p:spPr>
          <a:xfrm>
            <a:off x="1342623" y="1387722"/>
            <a:ext cx="16945377" cy="2079626"/>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使いやすいウェブサイトに</a:t>
            </a:r>
            <a:br>
              <a:rPr lang="en-GB" alt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欠かせない要素とは？</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
        <p:nvSpPr>
          <p:cNvPr id="13" name="TextBox 13"/>
          <p:cNvSpPr txBox="1"/>
          <p:nvPr/>
        </p:nvSpPr>
        <p:spPr>
          <a:xfrm>
            <a:off x="1488211" y="4261684"/>
            <a:ext cx="13888248" cy="1034797"/>
          </a:xfrm>
          <a:prstGeom prst="rect">
            <a:avLst/>
          </a:prstGeom>
        </p:spPr>
        <p:txBody>
          <a:bodyPr lIns="0" tIns="0" rIns="0" bIns="0" rtlCol="0" anchor="t">
            <a:spAutoFit/>
          </a:bodyPr>
          <a:lstStyle/>
          <a:p>
            <a:pPr algn="l" rtl="0">
              <a:lnSpc>
                <a:spcPts val="7992"/>
              </a:lnSpc>
            </a:pPr>
            <a:r>
              <a:rPr lang="ja" sz="7200"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正解：</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59397" y="404544"/>
            <a:ext cx="2457629" cy="2181146"/>
          </a:xfrm>
          <a:custGeom>
            <a:avLst/>
            <a:gdLst/>
            <a:ahLst/>
            <a:cxnLst/>
            <a:rect l="l" t="t" r="r" b="b"/>
            <a:pathLst>
              <a:path w="2457629" h="2181146">
                <a:moveTo>
                  <a:pt x="0" y="0"/>
                </a:moveTo>
                <a:lnTo>
                  <a:pt x="2457628" y="0"/>
                </a:lnTo>
                <a:lnTo>
                  <a:pt x="2457628" y="2181145"/>
                </a:lnTo>
                <a:lnTo>
                  <a:pt x="0" y="21811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9144000" y="3121464"/>
            <a:ext cx="9144000" cy="6092190"/>
          </a:xfrm>
          <a:custGeom>
            <a:avLst/>
            <a:gdLst/>
            <a:ahLst/>
            <a:cxnLst/>
            <a:rect l="l" t="t" r="r" b="b"/>
            <a:pathLst>
              <a:path w="9144000" h="6092190">
                <a:moveTo>
                  <a:pt x="0" y="0"/>
                </a:moveTo>
                <a:lnTo>
                  <a:pt x="9144000" y="0"/>
                </a:lnTo>
                <a:lnTo>
                  <a:pt x="9144000" y="6092190"/>
                </a:lnTo>
                <a:lnTo>
                  <a:pt x="0" y="6092190"/>
                </a:lnTo>
                <a:lnTo>
                  <a:pt x="0" y="0"/>
                </a:lnTo>
                <a:close/>
              </a:path>
            </a:pathLst>
          </a:custGeom>
          <a:blipFill>
            <a:blip r:embed="rId6"/>
            <a:stretch>
              <a:fillRect/>
            </a:stretch>
          </a:blipFill>
        </p:spPr>
      </p:sp>
      <p:sp>
        <p:nvSpPr>
          <p:cNvPr id="11" name="TextBox 11"/>
          <p:cNvSpPr txBox="1"/>
          <p:nvPr/>
        </p:nvSpPr>
        <p:spPr>
          <a:xfrm>
            <a:off x="1028700" y="5029200"/>
            <a:ext cx="7310799" cy="2802755"/>
          </a:xfrm>
          <a:prstGeom prst="rect">
            <a:avLst/>
          </a:prstGeom>
        </p:spPr>
        <p:txBody>
          <a:bodyPr lIns="0" tIns="0" rIns="0" bIns="0" rtlCol="0" anchor="t">
            <a:spAutoFit/>
          </a:bodyPr>
          <a:lstStyle/>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A. 毎月 </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B. 年に1回</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C. 主要なイベントが開催される</a:t>
            </a:r>
            <a:endParaRPr lang="en-GB" alt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endParaRPr>
          </a:p>
          <a:p>
            <a:pPr algn="l" rtl="0">
              <a:lnSpc>
                <a:spcPts val="5615"/>
              </a:lnSpc>
            </a:pPr>
            <a:r>
              <a:rPr lang="en-GB" altLang="ja" sz="3743" dirty="0">
                <a:solidFill>
                  <a:srgbClr val="E68574"/>
                </a:solidFill>
                <a:latin typeface="Noto Sans CJK JP Medium" panose="020B0500000000000000" pitchFamily="34" charset="-128"/>
                <a:ea typeface="Noto Sans CJK JP Medium" panose="020B0500000000000000" pitchFamily="34" charset="-128"/>
                <a:cs typeface="Effra 3"/>
                <a:sym typeface="Effra 3"/>
              </a:rPr>
              <a:t>     </a:t>
            </a: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時のみ</a:t>
            </a:r>
            <a:r>
              <a:rPr lang="ja" sz="37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 </a:t>
            </a:r>
          </a:p>
        </p:txBody>
      </p:sp>
      <p:sp>
        <p:nvSpPr>
          <p:cNvPr id="12" name="TextBox 12"/>
          <p:cNvSpPr txBox="1"/>
          <p:nvPr/>
        </p:nvSpPr>
        <p:spPr>
          <a:xfrm>
            <a:off x="1342623" y="1387722"/>
            <a:ext cx="16945377" cy="1035605"/>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ウェブサイトの更新頻度は？</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59397" y="404544"/>
            <a:ext cx="2457629" cy="2181146"/>
          </a:xfrm>
          <a:custGeom>
            <a:avLst/>
            <a:gdLst/>
            <a:ahLst/>
            <a:cxnLst/>
            <a:rect l="l" t="t" r="r" b="b"/>
            <a:pathLst>
              <a:path w="2457629" h="2181146">
                <a:moveTo>
                  <a:pt x="0" y="0"/>
                </a:moveTo>
                <a:lnTo>
                  <a:pt x="2457628" y="0"/>
                </a:lnTo>
                <a:lnTo>
                  <a:pt x="2457628" y="2181145"/>
                </a:lnTo>
                <a:lnTo>
                  <a:pt x="0" y="21811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9600812" y="2965905"/>
            <a:ext cx="8687188" cy="6515391"/>
          </a:xfrm>
          <a:custGeom>
            <a:avLst/>
            <a:gdLst/>
            <a:ahLst/>
            <a:cxnLst/>
            <a:rect l="l" t="t" r="r" b="b"/>
            <a:pathLst>
              <a:path w="8687188" h="6515391">
                <a:moveTo>
                  <a:pt x="0" y="0"/>
                </a:moveTo>
                <a:lnTo>
                  <a:pt x="8687188" y="0"/>
                </a:lnTo>
                <a:lnTo>
                  <a:pt x="8687188" y="6515391"/>
                </a:lnTo>
                <a:lnTo>
                  <a:pt x="0" y="6515391"/>
                </a:lnTo>
                <a:lnTo>
                  <a:pt x="0" y="0"/>
                </a:lnTo>
                <a:close/>
              </a:path>
            </a:pathLst>
          </a:custGeom>
          <a:blipFill>
            <a:blip r:embed="rId6"/>
            <a:stretch>
              <a:fillRect/>
            </a:stretch>
          </a:blipFill>
        </p:spPr>
      </p:sp>
      <p:sp>
        <p:nvSpPr>
          <p:cNvPr id="11" name="TextBox 11"/>
          <p:cNvSpPr txBox="1"/>
          <p:nvPr/>
        </p:nvSpPr>
        <p:spPr>
          <a:xfrm>
            <a:off x="1342623" y="5443519"/>
            <a:ext cx="12454314" cy="1316349"/>
          </a:xfrm>
          <a:prstGeom prst="rect">
            <a:avLst/>
          </a:prstGeom>
        </p:spPr>
        <p:txBody>
          <a:bodyPr lIns="0" tIns="0" rIns="0" bIns="0" rtlCol="0" anchor="t">
            <a:spAutoFit/>
          </a:bodyPr>
          <a:lstStyle/>
          <a:p>
            <a:pPr algn="l" rtl="0">
              <a:lnSpc>
                <a:spcPts val="10800"/>
              </a:lnSpc>
            </a:pP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A. 毎月</a:t>
            </a:r>
          </a:p>
        </p:txBody>
      </p:sp>
      <p:sp>
        <p:nvSpPr>
          <p:cNvPr id="12" name="TextBox 12"/>
          <p:cNvSpPr txBox="1"/>
          <p:nvPr/>
        </p:nvSpPr>
        <p:spPr>
          <a:xfrm>
            <a:off x="1342623" y="1387722"/>
            <a:ext cx="16945377" cy="1035605"/>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ウェブサイトの更新頻度は？</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
        <p:nvSpPr>
          <p:cNvPr id="14" name="TextBox 14"/>
          <p:cNvSpPr txBox="1"/>
          <p:nvPr/>
        </p:nvSpPr>
        <p:spPr>
          <a:xfrm>
            <a:off x="1342623" y="4322998"/>
            <a:ext cx="13888248" cy="1034797"/>
          </a:xfrm>
          <a:prstGeom prst="rect">
            <a:avLst/>
          </a:prstGeom>
        </p:spPr>
        <p:txBody>
          <a:bodyPr lIns="0" tIns="0" rIns="0" bIns="0" rtlCol="0" anchor="t">
            <a:spAutoFit/>
          </a:bodyPr>
          <a:lstStyle/>
          <a:p>
            <a:pPr algn="l" rtl="0">
              <a:lnSpc>
                <a:spcPts val="7992"/>
              </a:lnSpc>
            </a:pPr>
            <a:r>
              <a:rPr lang="ja" sz="7200"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正解：</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30822" y="404544"/>
            <a:ext cx="2563714" cy="2262477"/>
          </a:xfrm>
          <a:custGeom>
            <a:avLst/>
            <a:gdLst/>
            <a:ahLst/>
            <a:cxnLst/>
            <a:rect l="l" t="t" r="r" b="b"/>
            <a:pathLst>
              <a:path w="2563714" h="2262477">
                <a:moveTo>
                  <a:pt x="0" y="0"/>
                </a:moveTo>
                <a:lnTo>
                  <a:pt x="2563713" y="0"/>
                </a:lnTo>
                <a:lnTo>
                  <a:pt x="2563713"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342623" y="5029200"/>
            <a:ext cx="14395604" cy="2817566"/>
          </a:xfrm>
          <a:prstGeom prst="rect">
            <a:avLst/>
          </a:prstGeom>
        </p:spPr>
        <p:txBody>
          <a:bodyPr wrap="square" lIns="0" tIns="0" rIns="0" bIns="0" rtlCol="0" anchor="t">
            <a:spAutoFit/>
          </a:bodyPr>
          <a:lstStyle/>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A. 会員のパスワードを投稿する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B. 簡単にアクセスできるようにログイン情報を共有する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C. 安全なホスティングプラットフォームを使用し、ソフトウェアを</a:t>
            </a:r>
            <a:r>
              <a:rPr lang="en-GB" alt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  </a:t>
            </a:r>
          </a:p>
          <a:p>
            <a:pPr algn="l" rtl="0">
              <a:lnSpc>
                <a:spcPts val="5615"/>
              </a:lnSpc>
            </a:pPr>
            <a:r>
              <a:rPr lang="en-GB" altLang="ja" sz="3743" dirty="0">
                <a:solidFill>
                  <a:srgbClr val="E68574"/>
                </a:solidFill>
                <a:latin typeface="Noto Sans CJK JP Medium" panose="020B0500000000000000" pitchFamily="34" charset="-128"/>
                <a:ea typeface="Noto Sans CJK JP Medium" panose="020B0500000000000000" pitchFamily="34" charset="-128"/>
                <a:cs typeface="Effra 3"/>
                <a:sym typeface="Effra 3"/>
              </a:rPr>
              <a:t>     </a:t>
            </a: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アップデートする</a:t>
            </a:r>
          </a:p>
        </p:txBody>
      </p:sp>
      <p:sp>
        <p:nvSpPr>
          <p:cNvPr id="11" name="TextBox 11"/>
          <p:cNvSpPr txBox="1"/>
          <p:nvPr/>
        </p:nvSpPr>
        <p:spPr>
          <a:xfrm>
            <a:off x="1342623" y="1387722"/>
            <a:ext cx="16945377" cy="2079626"/>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クラブのウェブサイトに欠かせないセキュリティ対策とは？</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30822" y="404544"/>
            <a:ext cx="2563714" cy="2262477"/>
          </a:xfrm>
          <a:custGeom>
            <a:avLst/>
            <a:gdLst/>
            <a:ahLst/>
            <a:cxnLst/>
            <a:rect l="l" t="t" r="r" b="b"/>
            <a:pathLst>
              <a:path w="2563714" h="2262477">
                <a:moveTo>
                  <a:pt x="0" y="0"/>
                </a:moveTo>
                <a:lnTo>
                  <a:pt x="2563713" y="0"/>
                </a:lnTo>
                <a:lnTo>
                  <a:pt x="2563713"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342622" y="5519501"/>
            <a:ext cx="14659377" cy="2885405"/>
          </a:xfrm>
          <a:prstGeom prst="rect">
            <a:avLst/>
          </a:prstGeom>
        </p:spPr>
        <p:txBody>
          <a:bodyPr wrap="square" lIns="0" tIns="0" rIns="0" bIns="0" rtlCol="0" anchor="t">
            <a:spAutoFit/>
          </a:bodyPr>
          <a:lstStyle/>
          <a:p>
            <a:pPr algn="l" rtl="0">
              <a:lnSpc>
                <a:spcPts val="7488"/>
              </a:lnSpc>
            </a:pP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C. 安全なホスティングプラット</a:t>
            </a:r>
            <a:br>
              <a:rPr lang="en-US"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br>
            <a:r>
              <a:rPr lang="ja-JP" altLang="en-US" sz="7200" u="none" baseline="0">
                <a:solidFill>
                  <a:srgbClr val="168594"/>
                </a:solidFill>
                <a:latin typeface="Noto Sans CJK JP Medium" panose="020B0500000000000000" pitchFamily="34" charset="-128"/>
                <a:ea typeface="Noto Sans CJK JP Medium" panose="020B0500000000000000" pitchFamily="34" charset="-128"/>
                <a:cs typeface="Effra 3"/>
                <a:sym typeface="Effra 3"/>
              </a:rPr>
              <a:t>　</a:t>
            </a: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フォームを使用し、ソフトウェア</a:t>
            </a:r>
            <a:br>
              <a:rPr lang="en-US"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br>
            <a:r>
              <a:rPr lang="ja-JP" altLang="en-US" sz="7200" u="none" baseline="0">
                <a:solidFill>
                  <a:srgbClr val="168594"/>
                </a:solidFill>
                <a:latin typeface="Noto Sans CJK JP Medium" panose="020B0500000000000000" pitchFamily="34" charset="-128"/>
                <a:ea typeface="Noto Sans CJK JP Medium" panose="020B0500000000000000" pitchFamily="34" charset="-128"/>
                <a:cs typeface="Effra 3"/>
                <a:sym typeface="Effra 3"/>
              </a:rPr>
              <a:t>　</a:t>
            </a: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をアップデートする</a:t>
            </a:r>
          </a:p>
        </p:txBody>
      </p:sp>
      <p:sp>
        <p:nvSpPr>
          <p:cNvPr id="11" name="TextBox 11"/>
          <p:cNvSpPr txBox="1"/>
          <p:nvPr/>
        </p:nvSpPr>
        <p:spPr>
          <a:xfrm>
            <a:off x="1342623" y="1387722"/>
            <a:ext cx="16945377" cy="2079626"/>
          </a:xfrm>
          <a:prstGeom prst="rect">
            <a:avLst/>
          </a:prstGeom>
        </p:spPr>
        <p:txBody>
          <a:bodyPr lIns="0" tIns="0" rIns="0" bIns="0" rtlCol="0" anchor="t">
            <a:spAutoFit/>
          </a:bodyPr>
          <a:lstStyle/>
          <a:p>
            <a:pPr marL="0" lvl="0" indent="0" algn="l" rtl="0">
              <a:lnSpc>
                <a:spcPts val="8000"/>
              </a:lnSpc>
            </a:pPr>
            <a:r>
              <a:rPr lang="ja" sz="80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クラブのウェブサイトに欠かせないセキュリティ対策とは？</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
        <p:nvSpPr>
          <p:cNvPr id="13" name="TextBox 13"/>
          <p:cNvSpPr txBox="1"/>
          <p:nvPr/>
        </p:nvSpPr>
        <p:spPr>
          <a:xfrm>
            <a:off x="1342623" y="4284984"/>
            <a:ext cx="13888248" cy="1034796"/>
          </a:xfrm>
          <a:prstGeom prst="rect">
            <a:avLst/>
          </a:prstGeom>
        </p:spPr>
        <p:txBody>
          <a:bodyPr lIns="0" tIns="0" rIns="0" bIns="0" rtlCol="0" anchor="t">
            <a:spAutoFit/>
          </a:bodyPr>
          <a:lstStyle/>
          <a:p>
            <a:pPr algn="l" rtl="0">
              <a:lnSpc>
                <a:spcPts val="7992"/>
              </a:lnSpc>
            </a:pPr>
            <a:r>
              <a:rPr lang="ja" sz="7200"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正解：</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49872" y="404544"/>
            <a:ext cx="2542109" cy="2262477"/>
          </a:xfrm>
          <a:custGeom>
            <a:avLst/>
            <a:gdLst/>
            <a:ahLst/>
            <a:cxnLst/>
            <a:rect l="l" t="t" r="r" b="b"/>
            <a:pathLst>
              <a:path w="2542109" h="2262477">
                <a:moveTo>
                  <a:pt x="0" y="0"/>
                </a:moveTo>
                <a:lnTo>
                  <a:pt x="2542109" y="0"/>
                </a:lnTo>
                <a:lnTo>
                  <a:pt x="2542109"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8981985" y="3068752"/>
            <a:ext cx="9315540" cy="6218123"/>
          </a:xfrm>
          <a:custGeom>
            <a:avLst/>
            <a:gdLst/>
            <a:ahLst/>
            <a:cxnLst/>
            <a:rect l="l" t="t" r="r" b="b"/>
            <a:pathLst>
              <a:path w="9315540" h="6218123">
                <a:moveTo>
                  <a:pt x="0" y="0"/>
                </a:moveTo>
                <a:lnTo>
                  <a:pt x="9315540" y="0"/>
                </a:lnTo>
                <a:lnTo>
                  <a:pt x="9315540" y="6218123"/>
                </a:lnTo>
                <a:lnTo>
                  <a:pt x="0" y="6218123"/>
                </a:lnTo>
                <a:lnTo>
                  <a:pt x="0" y="0"/>
                </a:lnTo>
                <a:close/>
              </a:path>
            </a:pathLst>
          </a:custGeom>
          <a:blipFill>
            <a:blip r:embed="rId6"/>
            <a:stretch>
              <a:fillRect/>
            </a:stretch>
          </a:blipFill>
        </p:spPr>
      </p:sp>
      <p:sp>
        <p:nvSpPr>
          <p:cNvPr id="11" name="TextBox 11"/>
          <p:cNvSpPr txBox="1"/>
          <p:nvPr/>
        </p:nvSpPr>
        <p:spPr>
          <a:xfrm>
            <a:off x="1342623" y="5172733"/>
            <a:ext cx="7344177" cy="2817566"/>
          </a:xfrm>
          <a:prstGeom prst="rect">
            <a:avLst/>
          </a:prstGeom>
        </p:spPr>
        <p:txBody>
          <a:bodyPr wrap="square" lIns="0" tIns="0" rIns="0" bIns="0" rtlCol="0" anchor="t">
            <a:spAutoFit/>
          </a:bodyPr>
          <a:lstStyle/>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A. 誰か一人を管理者に割り当てる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B. 少人数の委員会を編成する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C. ウェブサイトが自動更新されて</a:t>
            </a:r>
            <a:endParaRPr lang="en-GB" alt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endParaRPr>
          </a:p>
          <a:p>
            <a:pPr algn="l" rtl="0">
              <a:lnSpc>
                <a:spcPts val="5615"/>
              </a:lnSpc>
            </a:pPr>
            <a:r>
              <a:rPr lang="en-GB" altLang="ja" sz="3743" dirty="0">
                <a:solidFill>
                  <a:srgbClr val="E68574"/>
                </a:solidFill>
                <a:latin typeface="Noto Sans CJK JP Medium" panose="020B0500000000000000" pitchFamily="34" charset="-128"/>
                <a:ea typeface="Noto Sans CJK JP Medium" panose="020B0500000000000000" pitchFamily="34" charset="-128"/>
                <a:cs typeface="Effra 3"/>
                <a:sym typeface="Effra 3"/>
              </a:rPr>
              <a:t>      </a:t>
            </a: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いることを期待する</a:t>
            </a:r>
          </a:p>
        </p:txBody>
      </p:sp>
      <p:sp>
        <p:nvSpPr>
          <p:cNvPr id="12" name="TextBox 12"/>
          <p:cNvSpPr txBox="1"/>
          <p:nvPr/>
        </p:nvSpPr>
        <p:spPr>
          <a:xfrm>
            <a:off x="1342623" y="1076295"/>
            <a:ext cx="16945377" cy="2005333"/>
          </a:xfrm>
          <a:prstGeom prst="rect">
            <a:avLst/>
          </a:prstGeom>
        </p:spPr>
        <p:txBody>
          <a:bodyPr lIns="0" tIns="0" rIns="0" bIns="0" rtlCol="0" anchor="t">
            <a:spAutoFit/>
          </a:bodyPr>
          <a:lstStyle/>
          <a:p>
            <a:pPr marL="0" lvl="0" indent="0" algn="l" rtl="0">
              <a:lnSpc>
                <a:spcPts val="7700"/>
              </a:lnSpc>
            </a:pP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ウェブサイトが適切に管理されていることを確認する方法とは？</a:t>
            </a:r>
          </a:p>
        </p:txBody>
      </p:sp>
      <p:sp>
        <p:nvSpPr>
          <p:cNvPr id="13" name="TextBox 13"/>
          <p:cNvSpPr txBox="1"/>
          <p:nvPr/>
        </p:nvSpPr>
        <p:spPr>
          <a:xfrm>
            <a:off x="1028700" y="9248775"/>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249872" y="404544"/>
            <a:ext cx="2542109" cy="2262477"/>
          </a:xfrm>
          <a:custGeom>
            <a:avLst/>
            <a:gdLst/>
            <a:ahLst/>
            <a:cxnLst/>
            <a:rect l="l" t="t" r="r" b="b"/>
            <a:pathLst>
              <a:path w="2542109" h="2262477">
                <a:moveTo>
                  <a:pt x="0" y="0"/>
                </a:moveTo>
                <a:lnTo>
                  <a:pt x="2542109" y="0"/>
                </a:lnTo>
                <a:lnTo>
                  <a:pt x="2542109"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342623" y="5717925"/>
            <a:ext cx="14274616" cy="2044446"/>
          </a:xfrm>
          <a:prstGeom prst="rect">
            <a:avLst/>
          </a:prstGeom>
        </p:spPr>
        <p:txBody>
          <a:bodyPr lIns="0" tIns="0" rIns="0" bIns="0" rtlCol="0" anchor="t">
            <a:spAutoFit/>
          </a:bodyPr>
          <a:lstStyle/>
          <a:p>
            <a:pPr algn="l" rtl="0">
              <a:lnSpc>
                <a:spcPts val="7992"/>
              </a:lnSpc>
            </a:pP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B. 少人数の委員会を編成して</a:t>
            </a:r>
            <a:endParaRPr lang="en-GB"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endParaRPr>
          </a:p>
          <a:p>
            <a:pPr algn="l" rtl="0">
              <a:lnSpc>
                <a:spcPts val="7992"/>
              </a:lnSpc>
            </a:pPr>
            <a:r>
              <a:rPr lang="en-GB" altLang="ja" sz="7200" dirty="0">
                <a:solidFill>
                  <a:srgbClr val="168594"/>
                </a:solidFill>
                <a:latin typeface="Noto Sans CJK JP Medium" panose="020B0500000000000000" pitchFamily="34" charset="-128"/>
                <a:ea typeface="Noto Sans CJK JP Medium" panose="020B0500000000000000" pitchFamily="34" charset="-128"/>
                <a:cs typeface="Effra 3"/>
                <a:sym typeface="Effra 3"/>
              </a:rPr>
              <a:t>     </a:t>
            </a: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作業を共有する</a:t>
            </a:r>
          </a:p>
        </p:txBody>
      </p:sp>
      <p:sp>
        <p:nvSpPr>
          <p:cNvPr id="11" name="TextBox 11"/>
          <p:cNvSpPr txBox="1"/>
          <p:nvPr/>
        </p:nvSpPr>
        <p:spPr>
          <a:xfrm>
            <a:off x="1342623" y="1203830"/>
            <a:ext cx="16945377" cy="2005333"/>
          </a:xfrm>
          <a:prstGeom prst="rect">
            <a:avLst/>
          </a:prstGeom>
        </p:spPr>
        <p:txBody>
          <a:bodyPr lIns="0" tIns="0" rIns="0" bIns="0" rtlCol="0" anchor="t">
            <a:spAutoFit/>
          </a:bodyPr>
          <a:lstStyle/>
          <a:p>
            <a:pPr marL="0" lvl="0" indent="0" algn="l" rtl="0">
              <a:lnSpc>
                <a:spcPts val="7700"/>
              </a:lnSpc>
            </a:pP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ウェブサイトが適切に管理されていることを確認する方法とは？</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
        <p:nvSpPr>
          <p:cNvPr id="13" name="TextBox 13"/>
          <p:cNvSpPr txBox="1"/>
          <p:nvPr/>
        </p:nvSpPr>
        <p:spPr>
          <a:xfrm>
            <a:off x="1342623" y="4321179"/>
            <a:ext cx="13888248" cy="1034796"/>
          </a:xfrm>
          <a:prstGeom prst="rect">
            <a:avLst/>
          </a:prstGeom>
        </p:spPr>
        <p:txBody>
          <a:bodyPr lIns="0" tIns="0" rIns="0" bIns="0" rtlCol="0" anchor="t">
            <a:spAutoFit/>
          </a:bodyPr>
          <a:lstStyle/>
          <a:p>
            <a:pPr algn="l" rtl="0">
              <a:lnSpc>
                <a:spcPts val="7992"/>
              </a:lnSpc>
            </a:pPr>
            <a:r>
              <a:rPr lang="ja" sz="7200"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正解：</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173672" y="301413"/>
            <a:ext cx="2754519" cy="2468738"/>
          </a:xfrm>
          <a:custGeom>
            <a:avLst/>
            <a:gdLst/>
            <a:ahLst/>
            <a:cxnLst/>
            <a:rect l="l" t="t" r="r" b="b"/>
            <a:pathLst>
              <a:path w="2754519" h="2468738">
                <a:moveTo>
                  <a:pt x="0" y="0"/>
                </a:moveTo>
                <a:lnTo>
                  <a:pt x="2754519" y="0"/>
                </a:lnTo>
                <a:lnTo>
                  <a:pt x="2754519" y="2468738"/>
                </a:lnTo>
                <a:lnTo>
                  <a:pt x="0" y="24687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342622" y="5172733"/>
            <a:ext cx="16030977" cy="2099421"/>
          </a:xfrm>
          <a:prstGeom prst="rect">
            <a:avLst/>
          </a:prstGeom>
        </p:spPr>
        <p:txBody>
          <a:bodyPr wrap="square" lIns="0" tIns="0" rIns="0" bIns="0" rtlCol="0" anchor="t">
            <a:spAutoFit/>
          </a:bodyPr>
          <a:lstStyle/>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A. すべての画像に代替テキストがあることを徹底する </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B. サイトの外観をさらに魅力的にするため、装飾的なフォントを追加する</a:t>
            </a:r>
          </a:p>
          <a:p>
            <a:pPr algn="l" rtl="0">
              <a:lnSpc>
                <a:spcPts val="5615"/>
              </a:lnSpc>
            </a:pPr>
            <a:r>
              <a:rPr lang="ja" sz="3743"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C. シンプルさを追求し、ウェブサイトの色を白と黒に統一する</a:t>
            </a:r>
          </a:p>
        </p:txBody>
      </p:sp>
      <p:sp>
        <p:nvSpPr>
          <p:cNvPr id="11" name="TextBox 11"/>
          <p:cNvSpPr txBox="1"/>
          <p:nvPr/>
        </p:nvSpPr>
        <p:spPr>
          <a:xfrm>
            <a:off x="1342623" y="967415"/>
            <a:ext cx="16462418" cy="2971711"/>
          </a:xfrm>
          <a:prstGeom prst="rect">
            <a:avLst/>
          </a:prstGeom>
        </p:spPr>
        <p:txBody>
          <a:bodyPr lIns="0" tIns="0" rIns="0" bIns="0" rtlCol="0" anchor="t">
            <a:spAutoFit/>
          </a:bodyPr>
          <a:lstStyle/>
          <a:p>
            <a:pPr marL="0" lvl="0" indent="0" algn="l" rtl="0">
              <a:lnSpc>
                <a:spcPts val="7700"/>
              </a:lnSpc>
            </a:pP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優れたアクセシビリティを備え、</a:t>
            </a:r>
            <a:br>
              <a:rPr lang="en-GB" alt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米国障害者法（ADA）に準拠した</a:t>
            </a:r>
            <a:br>
              <a:rPr lang="en-GB" alt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サイトにする方法とは？</a:t>
            </a:r>
          </a:p>
        </p:txBody>
      </p:sp>
      <p:sp>
        <p:nvSpPr>
          <p:cNvPr id="12" name="TextBox 12"/>
          <p:cNvSpPr txBox="1"/>
          <p:nvPr/>
        </p:nvSpPr>
        <p:spPr>
          <a:xfrm>
            <a:off x="1028700" y="9248775"/>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sp>
      <p:sp>
        <p:nvSpPr>
          <p:cNvPr id="9" name="Freeform 9"/>
          <p:cNvSpPr/>
          <p:nvPr/>
        </p:nvSpPr>
        <p:spPr>
          <a:xfrm>
            <a:off x="177428" y="299866"/>
            <a:ext cx="2754519" cy="2468738"/>
          </a:xfrm>
          <a:custGeom>
            <a:avLst/>
            <a:gdLst/>
            <a:ahLst/>
            <a:cxnLst/>
            <a:rect l="l" t="t" r="r" b="b"/>
            <a:pathLst>
              <a:path w="2754519" h="2468738">
                <a:moveTo>
                  <a:pt x="0" y="0"/>
                </a:moveTo>
                <a:lnTo>
                  <a:pt x="2754519" y="0"/>
                </a:lnTo>
                <a:lnTo>
                  <a:pt x="2754519" y="2468738"/>
                </a:lnTo>
                <a:lnTo>
                  <a:pt x="0" y="24687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342623" y="5717925"/>
            <a:ext cx="14274616" cy="2051844"/>
          </a:xfrm>
          <a:prstGeom prst="rect">
            <a:avLst/>
          </a:prstGeom>
        </p:spPr>
        <p:txBody>
          <a:bodyPr lIns="0" tIns="0" rIns="0" bIns="0" rtlCol="0" anchor="t">
            <a:spAutoFit/>
          </a:bodyPr>
          <a:lstStyle/>
          <a:p>
            <a:pPr marL="1143000" indent="-1143000" algn="l" rtl="0">
              <a:lnSpc>
                <a:spcPts val="7992"/>
              </a:lnSpc>
              <a:buAutoNum type="alphaUcPeriod"/>
            </a:pP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すべての画像に代替テキストが</a:t>
            </a:r>
            <a:endParaRPr lang="en-GB"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endParaRPr>
          </a:p>
          <a:p>
            <a:pPr algn="l" rtl="0">
              <a:lnSpc>
                <a:spcPts val="7992"/>
              </a:lnSpc>
            </a:pPr>
            <a:r>
              <a:rPr lang="en-GB" alt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      </a:t>
            </a:r>
            <a:r>
              <a:rPr lang="ja" sz="7200" u="none" baseline="0" dirty="0">
                <a:solidFill>
                  <a:srgbClr val="168594"/>
                </a:solidFill>
                <a:latin typeface="Noto Sans CJK JP Medium" panose="020B0500000000000000" pitchFamily="34" charset="-128"/>
                <a:ea typeface="Noto Sans CJK JP Medium" panose="020B0500000000000000" pitchFamily="34" charset="-128"/>
                <a:cs typeface="Effra 3"/>
                <a:sym typeface="Effra 3"/>
              </a:rPr>
              <a:t>あることを徹底する </a:t>
            </a:r>
          </a:p>
        </p:txBody>
      </p:sp>
      <p:sp>
        <p:nvSpPr>
          <p:cNvPr id="11" name="TextBox 11"/>
          <p:cNvSpPr txBox="1"/>
          <p:nvPr/>
        </p:nvSpPr>
        <p:spPr>
          <a:xfrm>
            <a:off x="1342623" y="920926"/>
            <a:ext cx="16583157" cy="2971711"/>
          </a:xfrm>
          <a:prstGeom prst="rect">
            <a:avLst/>
          </a:prstGeom>
        </p:spPr>
        <p:txBody>
          <a:bodyPr lIns="0" tIns="0" rIns="0" bIns="0" rtlCol="0" anchor="t">
            <a:spAutoFit/>
          </a:bodyPr>
          <a:lstStyle/>
          <a:p>
            <a:pPr marL="0" lvl="0" indent="0" algn="l" rtl="0">
              <a:lnSpc>
                <a:spcPts val="7700"/>
              </a:lnSpc>
            </a:pP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優れたアクセシビリティを備え、</a:t>
            </a:r>
            <a:br>
              <a:rPr lang="en-GB" alt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米国障害者法（ADA）に準拠した</a:t>
            </a:r>
            <a:br>
              <a:rPr lang="en-GB" alt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77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サイトにする方法とは？</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2025年度SIA地域カンファレンス</a:t>
            </a:r>
          </a:p>
        </p:txBody>
      </p:sp>
      <p:sp>
        <p:nvSpPr>
          <p:cNvPr id="13" name="TextBox 13"/>
          <p:cNvSpPr txBox="1"/>
          <p:nvPr/>
        </p:nvSpPr>
        <p:spPr>
          <a:xfrm>
            <a:off x="1342623" y="4321179"/>
            <a:ext cx="13888248" cy="1034796"/>
          </a:xfrm>
          <a:prstGeom prst="rect">
            <a:avLst/>
          </a:prstGeom>
        </p:spPr>
        <p:txBody>
          <a:bodyPr lIns="0" tIns="0" rIns="0" bIns="0" rtlCol="0" anchor="t">
            <a:spAutoFit/>
          </a:bodyPr>
          <a:lstStyle/>
          <a:p>
            <a:pPr algn="l" rtl="0">
              <a:lnSpc>
                <a:spcPts val="7992"/>
              </a:lnSpc>
            </a:pPr>
            <a:r>
              <a:rPr lang="ja" sz="7200" u="none" baseline="0" dirty="0">
                <a:solidFill>
                  <a:srgbClr val="E68574"/>
                </a:solidFill>
                <a:latin typeface="Noto Sans CJK JP Medium" panose="020B0500000000000000" pitchFamily="34" charset="-128"/>
                <a:ea typeface="Noto Sans CJK JP Medium" panose="020B0500000000000000" pitchFamily="34" charset="-128"/>
                <a:cs typeface="Effra 3"/>
                <a:sym typeface="Effra 3"/>
              </a:rPr>
              <a:t>正解：</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993378" y="30447"/>
            <a:ext cx="12542272" cy="8371967"/>
          </a:xfrm>
          <a:custGeom>
            <a:avLst/>
            <a:gdLst/>
            <a:ahLst/>
            <a:cxnLst/>
            <a:rect l="l" t="t" r="r" b="b"/>
            <a:pathLst>
              <a:path w="12542272" h="8371967">
                <a:moveTo>
                  <a:pt x="0" y="0"/>
                </a:moveTo>
                <a:lnTo>
                  <a:pt x="12542272" y="0"/>
                </a:lnTo>
                <a:lnTo>
                  <a:pt x="12542272" y="8371967"/>
                </a:lnTo>
                <a:lnTo>
                  <a:pt x="0" y="8371967"/>
                </a:lnTo>
                <a:lnTo>
                  <a:pt x="0" y="0"/>
                </a:lnTo>
                <a:close/>
              </a:path>
            </a:pathLst>
          </a:custGeom>
          <a:blipFill>
            <a:blip r:embed="rId3"/>
            <a:stretch>
              <a:fillRect/>
            </a:stretch>
          </a:blipFill>
        </p:spPr>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6" name="TextBox 6"/>
          <p:cNvSpPr txBox="1"/>
          <p:nvPr/>
        </p:nvSpPr>
        <p:spPr>
          <a:xfrm>
            <a:off x="9898228" y="9031779"/>
            <a:ext cx="7090319" cy="534369"/>
          </a:xfrm>
          <a:prstGeom prst="rect">
            <a:avLst/>
          </a:prstGeom>
        </p:spPr>
        <p:txBody>
          <a:bodyPr lIns="0" tIns="0" rIns="0" bIns="0" rtlCol="0" anchor="t">
            <a:spAutoFit/>
          </a:bodyPr>
          <a:lstStyle/>
          <a:p>
            <a:pPr algn="l" rtl="0">
              <a:lnSpc>
                <a:spcPts val="4461"/>
              </a:lnSpc>
            </a:pPr>
            <a:r>
              <a:rPr lang="ja" sz="2974"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おすすめのツールは？</a:t>
            </a:r>
          </a:p>
        </p:txBody>
      </p:sp>
      <p:sp>
        <p:nvSpPr>
          <p:cNvPr id="7" name="Freeform 7"/>
          <p:cNvSpPr/>
          <p:nvPr/>
        </p:nvSpPr>
        <p:spPr>
          <a:xfrm>
            <a:off x="495622" y="5401969"/>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857915" y="5206762"/>
            <a:ext cx="2820541" cy="2766463"/>
          </a:xfrm>
          <a:prstGeom prst="rect">
            <a:avLst/>
          </a:prstGeom>
        </p:spPr>
        <p:txBody>
          <a:bodyPr wrap="square" lIns="0" tIns="0" rIns="0" bIns="0" rtlCol="0" anchor="t">
            <a:spAutoFit/>
          </a:bodyPr>
          <a:lstStyle/>
          <a:p>
            <a:pPr algn="l" rtl="0">
              <a:lnSpc>
                <a:spcPts val="4415"/>
              </a:lnSpc>
            </a:pPr>
            <a:r>
              <a:rPr lang="ja" sz="2943" u="none" baseline="0" dirty="0">
                <a:solidFill>
                  <a:srgbClr val="253572"/>
                </a:solidFill>
                <a:latin typeface="Noto Sans CJK JP Medium" panose="020B0500000000000000" pitchFamily="34" charset="-128"/>
                <a:ea typeface="Noto Sans CJK JP Medium" panose="020B0500000000000000" pitchFamily="34" charset="-128"/>
                <a:cs typeface="Effra 3"/>
                <a:sym typeface="Effra 3"/>
              </a:rPr>
              <a:t>WordPress</a:t>
            </a:r>
          </a:p>
          <a:p>
            <a:pPr algn="l" rtl="0">
              <a:lnSpc>
                <a:spcPts val="4415"/>
              </a:lnSpc>
            </a:pPr>
            <a:r>
              <a:rPr lang="ja" sz="2943" u="none" baseline="0" dirty="0">
                <a:solidFill>
                  <a:srgbClr val="253572"/>
                </a:solidFill>
                <a:latin typeface="Noto Sans CJK JP Medium" panose="020B0500000000000000" pitchFamily="34" charset="-128"/>
                <a:ea typeface="Noto Sans CJK JP Medium" panose="020B0500000000000000" pitchFamily="34" charset="-128"/>
                <a:cs typeface="Effra 3"/>
                <a:sym typeface="Effra 3"/>
              </a:rPr>
              <a:t>Squarespace</a:t>
            </a:r>
          </a:p>
          <a:p>
            <a:pPr algn="l" rtl="0">
              <a:lnSpc>
                <a:spcPts val="4415"/>
              </a:lnSpc>
            </a:pPr>
            <a:r>
              <a:rPr lang="ja" sz="2943" u="none" baseline="0" dirty="0">
                <a:solidFill>
                  <a:srgbClr val="253572"/>
                </a:solidFill>
                <a:latin typeface="Noto Sans CJK JP Medium" panose="020B0500000000000000" pitchFamily="34" charset="-128"/>
                <a:ea typeface="Noto Sans CJK JP Medium" panose="020B0500000000000000" pitchFamily="34" charset="-128"/>
                <a:cs typeface="Effra 3"/>
                <a:sym typeface="Effra 3"/>
              </a:rPr>
              <a:t>Wix</a:t>
            </a:r>
          </a:p>
          <a:p>
            <a:pPr algn="l" rtl="0">
              <a:lnSpc>
                <a:spcPts val="4415"/>
              </a:lnSpc>
            </a:pPr>
            <a:r>
              <a:rPr lang="ja" sz="2943" u="none" baseline="0" dirty="0">
                <a:solidFill>
                  <a:srgbClr val="253572"/>
                </a:solidFill>
                <a:latin typeface="Noto Sans CJK JP Medium" panose="020B0500000000000000" pitchFamily="34" charset="-128"/>
                <a:ea typeface="Noto Sans CJK JP Medium" panose="020B0500000000000000" pitchFamily="34" charset="-128"/>
                <a:cs typeface="Effra 3"/>
                <a:sym typeface="Effra 3"/>
              </a:rPr>
              <a:t>Weebly</a:t>
            </a:r>
          </a:p>
          <a:p>
            <a:pPr algn="l" rtl="0">
              <a:lnSpc>
                <a:spcPts val="4415"/>
              </a:lnSpc>
            </a:pPr>
            <a:r>
              <a:rPr lang="ja" sz="2943" u="none" baseline="0" dirty="0">
                <a:solidFill>
                  <a:srgbClr val="253572"/>
                </a:solidFill>
                <a:latin typeface="Noto Sans CJK JP Medium" panose="020B0500000000000000" pitchFamily="34" charset="-128"/>
                <a:ea typeface="Noto Sans CJK JP Medium" panose="020B0500000000000000" pitchFamily="34" charset="-128"/>
                <a:cs typeface="Effra 3"/>
                <a:sym typeface="Effra 3"/>
              </a:rPr>
              <a:t>Googleサイト</a:t>
            </a:r>
          </a:p>
        </p:txBody>
      </p:sp>
      <p:sp>
        <p:nvSpPr>
          <p:cNvPr id="9" name="Freeform 9"/>
          <p:cNvSpPr/>
          <p:nvPr/>
        </p:nvSpPr>
        <p:spPr>
          <a:xfrm>
            <a:off x="495622" y="5953502"/>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3587948" y="5401969"/>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8700518" y="8885285"/>
            <a:ext cx="886964" cy="927544"/>
          </a:xfrm>
          <a:custGeom>
            <a:avLst/>
            <a:gdLst/>
            <a:ahLst/>
            <a:cxnLst/>
            <a:rect l="l" t="t" r="r" b="b"/>
            <a:pathLst>
              <a:path w="886964" h="927544">
                <a:moveTo>
                  <a:pt x="0" y="0"/>
                </a:moveTo>
                <a:lnTo>
                  <a:pt x="886964" y="0"/>
                </a:lnTo>
                <a:lnTo>
                  <a:pt x="886964" y="927544"/>
                </a:lnTo>
                <a:lnTo>
                  <a:pt x="0" y="9275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495622" y="4135722"/>
            <a:ext cx="5892627" cy="1007778"/>
          </a:xfrm>
          <a:prstGeom prst="rect">
            <a:avLst/>
          </a:prstGeom>
        </p:spPr>
        <p:txBody>
          <a:bodyPr lIns="0" tIns="0" rIns="0" bIns="0" rtlCol="0" anchor="t">
            <a:spAutoFit/>
          </a:bodyPr>
          <a:lstStyle/>
          <a:p>
            <a:pPr marL="0" lvl="0" indent="0" algn="l" rtl="0">
              <a:lnSpc>
                <a:spcPts val="7873"/>
              </a:lnSpc>
            </a:pPr>
            <a:r>
              <a:rPr lang="ja" sz="6561" b="1" u="none" baseline="0" dirty="0">
                <a:solidFill>
                  <a:srgbClr val="253572"/>
                </a:solidFill>
                <a:latin typeface="Noto Sans CJK JP Bold" panose="020B0500000000000000" pitchFamily="34" charset="-128"/>
                <a:ea typeface="Noto Sans CJK JP Bold" panose="020B0500000000000000" pitchFamily="34" charset="-128"/>
                <a:cs typeface="Effra 1"/>
                <a:sym typeface="Effra 1"/>
              </a:rPr>
              <a:t>ツール</a:t>
            </a:r>
          </a:p>
        </p:txBody>
      </p:sp>
      <p:sp>
        <p:nvSpPr>
          <p:cNvPr id="13" name="TextBox 13"/>
          <p:cNvSpPr txBox="1"/>
          <p:nvPr/>
        </p:nvSpPr>
        <p:spPr>
          <a:xfrm>
            <a:off x="495622" y="9708054"/>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2024年度SIA地域カンファレンス</a:t>
            </a:r>
          </a:p>
        </p:txBody>
      </p:sp>
      <p:sp>
        <p:nvSpPr>
          <p:cNvPr id="14" name="TextBox 14"/>
          <p:cNvSpPr txBox="1"/>
          <p:nvPr/>
        </p:nvSpPr>
        <p:spPr>
          <a:xfrm>
            <a:off x="495622" y="8389794"/>
            <a:ext cx="6678346" cy="727710"/>
          </a:xfrm>
          <a:prstGeom prst="rect">
            <a:avLst/>
          </a:prstGeom>
        </p:spPr>
        <p:txBody>
          <a:bodyPr lIns="0" tIns="0" rIns="0" bIns="0" rtlCol="0" anchor="t">
            <a:spAutoFit/>
          </a:bodyPr>
          <a:lstStyle/>
          <a:p>
            <a:pPr marL="0" lvl="1" indent="0" algn="l" rtl="0">
              <a:lnSpc>
                <a:spcPts val="2940"/>
              </a:lnSpc>
              <a:spcBef>
                <a:spcPct val="0"/>
              </a:spcBef>
            </a:pPr>
            <a:r>
              <a:rPr lang="ja" sz="2100" u="none" baseline="0" dirty="0">
                <a:solidFill>
                  <a:srgbClr val="293374"/>
                </a:solidFill>
                <a:latin typeface="Noto Sans CJK JP Medium" panose="020B0500000000000000" pitchFamily="34" charset="-128"/>
                <a:ea typeface="Noto Sans CJK JP Medium" panose="020B0500000000000000" pitchFamily="34" charset="-128"/>
                <a:cs typeface="Effra 3"/>
                <a:sym typeface="Effra 3"/>
              </a:rPr>
              <a:t>ツールを活用することで、説得力のあるプレゼンテーションや指導向けのプレゼンテーションを作成できます。 </a:t>
            </a:r>
          </a:p>
        </p:txBody>
      </p:sp>
      <p:sp>
        <p:nvSpPr>
          <p:cNvPr id="15" name="TextBox 15"/>
          <p:cNvSpPr txBox="1"/>
          <p:nvPr/>
        </p:nvSpPr>
        <p:spPr>
          <a:xfrm>
            <a:off x="3950241" y="5206762"/>
            <a:ext cx="6465621" cy="2771784"/>
          </a:xfrm>
          <a:prstGeom prst="rect">
            <a:avLst/>
          </a:prstGeom>
        </p:spPr>
        <p:txBody>
          <a:bodyPr lIns="0" tIns="0" rIns="0" bIns="0" rtlCol="0" anchor="t">
            <a:spAutoFit/>
          </a:bodyPr>
          <a:lstStyle/>
          <a:p>
            <a:pPr algn="l" rtl="0">
              <a:lnSpc>
                <a:spcPts val="4415"/>
              </a:lnSpc>
            </a:pPr>
            <a:r>
              <a:rPr lang="ja" sz="2943" u="none" baseline="0" dirty="0">
                <a:solidFill>
                  <a:srgbClr val="2D3671"/>
                </a:solidFill>
                <a:latin typeface="Noto Sans CJK JP Medium" panose="020B0500000000000000" pitchFamily="34" charset="-128"/>
                <a:ea typeface="Noto Sans CJK JP Medium" panose="020B0500000000000000" pitchFamily="34" charset="-128"/>
                <a:cs typeface="Effra 3"/>
                <a:sym typeface="Effra 3"/>
              </a:rPr>
              <a:t>Canva</a:t>
            </a:r>
          </a:p>
          <a:p>
            <a:pPr algn="l" rtl="0">
              <a:lnSpc>
                <a:spcPts val="4415"/>
              </a:lnSpc>
            </a:pPr>
            <a:r>
              <a:rPr lang="ja" sz="2943" u="none" baseline="0" dirty="0">
                <a:solidFill>
                  <a:srgbClr val="2D3671"/>
                </a:solidFill>
                <a:latin typeface="Noto Sans CJK JP Medium" panose="020B0500000000000000" pitchFamily="34" charset="-128"/>
                <a:ea typeface="Noto Sans CJK JP Medium" panose="020B0500000000000000" pitchFamily="34" charset="-128"/>
                <a:cs typeface="Effra 3"/>
                <a:sym typeface="Effra 3"/>
              </a:rPr>
              <a:t>Googleアナリティクス</a:t>
            </a:r>
          </a:p>
          <a:p>
            <a:pPr algn="l" rtl="0">
              <a:lnSpc>
                <a:spcPts val="4415"/>
              </a:lnSpc>
            </a:pPr>
            <a:r>
              <a:rPr lang="ja" sz="2943" u="none" baseline="0" dirty="0">
                <a:solidFill>
                  <a:srgbClr val="2D3671"/>
                </a:solidFill>
                <a:latin typeface="Noto Sans CJK JP Medium" panose="020B0500000000000000" pitchFamily="34" charset="-128"/>
                <a:ea typeface="Noto Sans CJK JP Medium" panose="020B0500000000000000" pitchFamily="34" charset="-128"/>
                <a:cs typeface="Effra 3"/>
                <a:sym typeface="Effra 3"/>
              </a:rPr>
              <a:t>Mailchimp </a:t>
            </a:r>
          </a:p>
          <a:p>
            <a:pPr algn="l" rtl="0">
              <a:lnSpc>
                <a:spcPts val="4415"/>
              </a:lnSpc>
            </a:pPr>
            <a:r>
              <a:rPr lang="ja" sz="2943" u="none" baseline="0" dirty="0">
                <a:solidFill>
                  <a:srgbClr val="2D3671"/>
                </a:solidFill>
                <a:latin typeface="Noto Sans CJK JP Medium" panose="020B0500000000000000" pitchFamily="34" charset="-128"/>
                <a:ea typeface="Noto Sans CJK JP Medium" panose="020B0500000000000000" pitchFamily="34" charset="-128"/>
                <a:cs typeface="Effra 3"/>
                <a:sym typeface="Effra 3"/>
              </a:rPr>
              <a:t>Constant Contact</a:t>
            </a:r>
          </a:p>
          <a:p>
            <a:pPr algn="l" rtl="0">
              <a:lnSpc>
                <a:spcPts val="4415"/>
              </a:lnSpc>
            </a:pPr>
            <a:endParaRPr lang="ja" sz="2943" u="none" baseline="0" dirty="0">
              <a:solidFill>
                <a:srgbClr val="2D3671"/>
              </a:solidFill>
              <a:latin typeface="Noto Sans CJK JP Medium" panose="020B0500000000000000" pitchFamily="34" charset="-128"/>
              <a:ea typeface="Noto Sans CJK JP Medium" panose="020B0500000000000000" pitchFamily="34" charset="-128"/>
              <a:cs typeface="Effra 3"/>
              <a:sym typeface="Effra 3"/>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133600" y="-723900"/>
            <a:ext cx="14853884" cy="9459745"/>
            <a:chOff x="0" y="0"/>
            <a:chExt cx="3912134" cy="2491456"/>
          </a:xfrm>
        </p:grpSpPr>
        <p:sp>
          <p:nvSpPr>
            <p:cNvPr id="6" name="Freeform 6"/>
            <p:cNvSpPr/>
            <p:nvPr/>
          </p:nvSpPr>
          <p:spPr>
            <a:xfrm>
              <a:off x="0" y="0"/>
              <a:ext cx="3912134" cy="2491456"/>
            </a:xfrm>
            <a:custGeom>
              <a:avLst/>
              <a:gdLst/>
              <a:ahLst/>
              <a:cxnLst/>
              <a:rect l="l" t="t" r="r" b="b"/>
              <a:pathLst>
                <a:path w="3912134" h="2491456">
                  <a:moveTo>
                    <a:pt x="26060" y="0"/>
                  </a:moveTo>
                  <a:lnTo>
                    <a:pt x="3886074" y="0"/>
                  </a:lnTo>
                  <a:cubicBezTo>
                    <a:pt x="3892985" y="0"/>
                    <a:pt x="3899614" y="2746"/>
                    <a:pt x="3904501" y="7633"/>
                  </a:cubicBezTo>
                  <a:cubicBezTo>
                    <a:pt x="3909389" y="12520"/>
                    <a:pt x="3912134" y="19149"/>
                    <a:pt x="3912134" y="26060"/>
                  </a:cubicBezTo>
                  <a:lnTo>
                    <a:pt x="3912134" y="2465395"/>
                  </a:lnTo>
                  <a:cubicBezTo>
                    <a:pt x="3912134" y="2472307"/>
                    <a:pt x="3909389" y="2478936"/>
                    <a:pt x="3904501" y="2483823"/>
                  </a:cubicBezTo>
                  <a:cubicBezTo>
                    <a:pt x="3899614" y="2488710"/>
                    <a:pt x="3892985" y="2491456"/>
                    <a:pt x="3886074" y="2491456"/>
                  </a:cubicBezTo>
                  <a:lnTo>
                    <a:pt x="26060" y="2491456"/>
                  </a:lnTo>
                  <a:cubicBezTo>
                    <a:pt x="19149" y="2491456"/>
                    <a:pt x="12520" y="2488710"/>
                    <a:pt x="7633" y="2483823"/>
                  </a:cubicBezTo>
                  <a:cubicBezTo>
                    <a:pt x="2746" y="2478936"/>
                    <a:pt x="0" y="2472307"/>
                    <a:pt x="0" y="2465395"/>
                  </a:cubicBezTo>
                  <a:lnTo>
                    <a:pt x="0" y="26060"/>
                  </a:lnTo>
                  <a:cubicBezTo>
                    <a:pt x="0" y="19149"/>
                    <a:pt x="2746" y="12520"/>
                    <a:pt x="7633" y="7633"/>
                  </a:cubicBezTo>
                  <a:cubicBezTo>
                    <a:pt x="12520" y="2746"/>
                    <a:pt x="19149" y="0"/>
                    <a:pt x="26060" y="0"/>
                  </a:cubicBezTo>
                  <a:close/>
                </a:path>
              </a:pathLst>
            </a:custGeom>
            <a:solidFill>
              <a:srgbClr val="253572"/>
            </a:solidFill>
          </p:spPr>
        </p:sp>
        <p:sp>
          <p:nvSpPr>
            <p:cNvPr id="7" name="TextBox 7"/>
            <p:cNvSpPr txBox="1"/>
            <p:nvPr/>
          </p:nvSpPr>
          <p:spPr>
            <a:xfrm>
              <a:off x="0" y="-47625"/>
              <a:ext cx="3912134"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280881" y="3924819"/>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TextBox 9"/>
          <p:cNvSpPr txBox="1"/>
          <p:nvPr/>
        </p:nvSpPr>
        <p:spPr>
          <a:xfrm>
            <a:off x="1643174" y="3745757"/>
            <a:ext cx="10503165" cy="4470904"/>
          </a:xfrm>
          <a:prstGeom prst="rect">
            <a:avLst/>
          </a:prstGeom>
        </p:spPr>
        <p:txBody>
          <a:bodyPr lIns="0" tIns="0" rIns="0" bIns="0" rtlCol="0" anchor="t">
            <a:spAutoFit/>
          </a:bodyPr>
          <a:lstStyle/>
          <a:p>
            <a:pPr algn="l" rtl="0">
              <a:lnSpc>
                <a:spcPts val="4415"/>
              </a:lnSpc>
            </a:pP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ウェブサイトの制作を始める前に目標と</a:t>
            </a:r>
            <a:br>
              <a:rPr lang="en-US" alt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b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オーディエンスを定める</a:t>
            </a:r>
          </a:p>
          <a:p>
            <a:pPr algn="l" rtl="0">
              <a:lnSpc>
                <a:spcPts val="4415"/>
              </a:lnSpc>
            </a:pP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シンプルかつプロフェッショナルなウェブサイトを</a:t>
            </a:r>
            <a:br>
              <a:rPr lang="en-GB" alt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b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制作する</a:t>
            </a:r>
          </a:p>
          <a:p>
            <a:pPr algn="l" rtl="0">
              <a:lnSpc>
                <a:spcPts val="4415"/>
              </a:lnSpc>
            </a:pP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定期的に更新する</a:t>
            </a:r>
          </a:p>
          <a:p>
            <a:pPr algn="l" rtl="0">
              <a:lnSpc>
                <a:spcPts val="4415"/>
              </a:lnSpc>
            </a:pP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セキュリティを最優先する</a:t>
            </a:r>
          </a:p>
          <a:p>
            <a:pPr algn="l" rtl="0">
              <a:lnSpc>
                <a:spcPts val="4415"/>
              </a:lnSpc>
            </a:pP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少人数のチームでウェブサイトの管理を行う</a:t>
            </a:r>
          </a:p>
          <a:p>
            <a:pPr algn="l" rtl="0">
              <a:lnSpc>
                <a:spcPts val="4415"/>
              </a:lnSpc>
            </a:pPr>
            <a:r>
              <a:rPr lang="ja" sz="2943" u="none" baseline="0" dirty="0">
                <a:solidFill>
                  <a:srgbClr val="F5EFEB"/>
                </a:solidFill>
                <a:latin typeface="Noto Sans CJK JP Medium" panose="020B0500000000000000" pitchFamily="34" charset="-128"/>
                <a:ea typeface="Noto Sans CJK JP Medium" panose="020B0500000000000000" pitchFamily="34" charset="-128"/>
                <a:cs typeface="Effra 3"/>
                <a:sym typeface="Effra 3"/>
              </a:rPr>
              <a:t>誰もがアクセスできるウェブサイトにする</a:t>
            </a:r>
          </a:p>
        </p:txBody>
      </p:sp>
      <p:sp>
        <p:nvSpPr>
          <p:cNvPr id="10" name="Freeform 10"/>
          <p:cNvSpPr/>
          <p:nvPr/>
        </p:nvSpPr>
        <p:spPr>
          <a:xfrm>
            <a:off x="1280881" y="6119932"/>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10076299" y="4866731"/>
            <a:ext cx="7859046" cy="5069085"/>
            <a:chOff x="0" y="0"/>
            <a:chExt cx="10478728" cy="6758780"/>
          </a:xfrm>
        </p:grpSpPr>
        <p:sp>
          <p:nvSpPr>
            <p:cNvPr id="12" name="Freeform 12"/>
            <p:cNvSpPr/>
            <p:nvPr/>
          </p:nvSpPr>
          <p:spPr>
            <a:xfrm>
              <a:off x="0" y="0"/>
              <a:ext cx="10478728" cy="6758780"/>
            </a:xfrm>
            <a:custGeom>
              <a:avLst/>
              <a:gdLst/>
              <a:ahLst/>
              <a:cxnLst/>
              <a:rect l="l" t="t" r="r" b="b"/>
              <a:pathLst>
                <a:path w="10478728" h="6758780">
                  <a:moveTo>
                    <a:pt x="0" y="0"/>
                  </a:moveTo>
                  <a:lnTo>
                    <a:pt x="10478728" y="0"/>
                  </a:lnTo>
                  <a:lnTo>
                    <a:pt x="10478728" y="6758780"/>
                  </a:lnTo>
                  <a:lnTo>
                    <a:pt x="0" y="6758780"/>
                  </a:lnTo>
                  <a:lnTo>
                    <a:pt x="0" y="0"/>
                  </a:lnTo>
                  <a:close/>
                </a:path>
              </a:pathLst>
            </a:custGeom>
            <a:blipFill>
              <a:blip r:embed="rId5"/>
              <a:stretch>
                <a:fillRect/>
              </a:stretch>
            </a:blipFill>
          </p:spPr>
        </p:sp>
        <p:sp>
          <p:nvSpPr>
            <p:cNvPr id="13" name="Freeform 13"/>
            <p:cNvSpPr/>
            <p:nvPr/>
          </p:nvSpPr>
          <p:spPr>
            <a:xfrm>
              <a:off x="1159182" y="2091923"/>
              <a:ext cx="7993214" cy="3261520"/>
            </a:xfrm>
            <a:custGeom>
              <a:avLst/>
              <a:gdLst/>
              <a:ahLst/>
              <a:cxnLst/>
              <a:rect l="l" t="t" r="r" b="b"/>
              <a:pathLst>
                <a:path w="7993214" h="3261520">
                  <a:moveTo>
                    <a:pt x="0" y="0"/>
                  </a:moveTo>
                  <a:lnTo>
                    <a:pt x="7993214" y="0"/>
                  </a:lnTo>
                  <a:lnTo>
                    <a:pt x="7993214" y="3261520"/>
                  </a:lnTo>
                  <a:lnTo>
                    <a:pt x="0" y="3261520"/>
                  </a:lnTo>
                  <a:lnTo>
                    <a:pt x="0" y="0"/>
                  </a:lnTo>
                  <a:close/>
                </a:path>
              </a:pathLst>
            </a:custGeom>
            <a:blipFill>
              <a:blip r:embed="rId6"/>
              <a:stretch>
                <a:fillRect l="-16588" t="-30205" r="-15998" b="-52573"/>
              </a:stretch>
            </a:blipFill>
          </p:spPr>
        </p:sp>
        <p:sp>
          <p:nvSpPr>
            <p:cNvPr id="14" name="Freeform 14"/>
            <p:cNvSpPr/>
            <p:nvPr/>
          </p:nvSpPr>
          <p:spPr>
            <a:xfrm>
              <a:off x="1950488" y="425280"/>
              <a:ext cx="6410602" cy="1768442"/>
            </a:xfrm>
            <a:custGeom>
              <a:avLst/>
              <a:gdLst/>
              <a:ahLst/>
              <a:cxnLst/>
              <a:rect l="l" t="t" r="r" b="b"/>
              <a:pathLst>
                <a:path w="6410602" h="1768442">
                  <a:moveTo>
                    <a:pt x="0" y="0"/>
                  </a:moveTo>
                  <a:lnTo>
                    <a:pt x="6410602" y="0"/>
                  </a:lnTo>
                  <a:lnTo>
                    <a:pt x="6410602" y="1768442"/>
                  </a:lnTo>
                  <a:lnTo>
                    <a:pt x="0" y="1768442"/>
                  </a:lnTo>
                  <a:lnTo>
                    <a:pt x="0" y="0"/>
                  </a:lnTo>
                  <a:close/>
                </a:path>
              </a:pathLst>
            </a:custGeom>
            <a:blipFill>
              <a:blip r:embed="rId7"/>
              <a:stretch>
                <a:fillRect l="-38114" t="-110799" r="-41196" b="-154826"/>
              </a:stretch>
            </a:blipFill>
          </p:spPr>
        </p:sp>
      </p:grpSp>
      <p:sp>
        <p:nvSpPr>
          <p:cNvPr id="15" name="TextBox 15"/>
          <p:cNvSpPr txBox="1"/>
          <p:nvPr/>
        </p:nvSpPr>
        <p:spPr>
          <a:xfrm>
            <a:off x="1028700" y="1176527"/>
            <a:ext cx="6356117" cy="1962150"/>
          </a:xfrm>
          <a:prstGeom prst="rect">
            <a:avLst/>
          </a:prstGeom>
        </p:spPr>
        <p:txBody>
          <a:bodyPr lIns="0" tIns="0" rIns="0" bIns="0" rtlCol="0" anchor="t">
            <a:spAutoFit/>
          </a:bodyPr>
          <a:lstStyle/>
          <a:p>
            <a:pPr marL="0" lvl="0" indent="0" algn="l" rtl="0">
              <a:lnSpc>
                <a:spcPts val="7500"/>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まとめ＆</a:t>
            </a:r>
            <a:br>
              <a:rPr lang="en-GB" altLang="ja" sz="75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b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重要ポイント</a:t>
            </a:r>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sym typeface="Effra 1"/>
              </a:rPr>
              <a:t>2024年度SIA地域カンファレンス</a:t>
            </a:r>
          </a:p>
        </p:txBody>
      </p:sp>
      <p:grpSp>
        <p:nvGrpSpPr>
          <p:cNvPr id="17" name="Group 17"/>
          <p:cNvGrpSpPr/>
          <p:nvPr/>
        </p:nvGrpSpPr>
        <p:grpSpPr>
          <a:xfrm>
            <a:off x="11499472" y="890113"/>
            <a:ext cx="7638986" cy="2988994"/>
            <a:chOff x="0" y="0"/>
            <a:chExt cx="2011914" cy="787225"/>
          </a:xfrm>
        </p:grpSpPr>
        <p:sp>
          <p:nvSpPr>
            <p:cNvPr id="18" name="Freeform 18"/>
            <p:cNvSpPr/>
            <p:nvPr/>
          </p:nvSpPr>
          <p:spPr>
            <a:xfrm>
              <a:off x="0" y="0"/>
              <a:ext cx="2011914" cy="787225"/>
            </a:xfrm>
            <a:custGeom>
              <a:avLst/>
              <a:gdLst/>
              <a:ahLst/>
              <a:cxnLst/>
              <a:rect l="l" t="t" r="r" b="b"/>
              <a:pathLst>
                <a:path w="2011914" h="787225">
                  <a:moveTo>
                    <a:pt x="50674" y="0"/>
                  </a:moveTo>
                  <a:lnTo>
                    <a:pt x="1961240" y="0"/>
                  </a:lnTo>
                  <a:cubicBezTo>
                    <a:pt x="1989227" y="0"/>
                    <a:pt x="2011914" y="22687"/>
                    <a:pt x="2011914" y="50674"/>
                  </a:cubicBezTo>
                  <a:lnTo>
                    <a:pt x="2011914" y="736551"/>
                  </a:lnTo>
                  <a:cubicBezTo>
                    <a:pt x="2011914" y="749991"/>
                    <a:pt x="2006575" y="762880"/>
                    <a:pt x="1997072" y="772383"/>
                  </a:cubicBezTo>
                  <a:cubicBezTo>
                    <a:pt x="1987569" y="781886"/>
                    <a:pt x="1974680" y="787225"/>
                    <a:pt x="1961240" y="787225"/>
                  </a:cubicBezTo>
                  <a:lnTo>
                    <a:pt x="50674" y="787225"/>
                  </a:lnTo>
                  <a:cubicBezTo>
                    <a:pt x="37234" y="787225"/>
                    <a:pt x="24345" y="781886"/>
                    <a:pt x="14842" y="772383"/>
                  </a:cubicBezTo>
                  <a:cubicBezTo>
                    <a:pt x="5339" y="762880"/>
                    <a:pt x="0" y="749991"/>
                    <a:pt x="0" y="736551"/>
                  </a:cubicBezTo>
                  <a:lnTo>
                    <a:pt x="0" y="50674"/>
                  </a:lnTo>
                  <a:cubicBezTo>
                    <a:pt x="0" y="37234"/>
                    <a:pt x="5339" y="24345"/>
                    <a:pt x="14842" y="14842"/>
                  </a:cubicBezTo>
                  <a:cubicBezTo>
                    <a:pt x="24345" y="5339"/>
                    <a:pt x="37234" y="0"/>
                    <a:pt x="50674" y="0"/>
                  </a:cubicBezTo>
                  <a:close/>
                </a:path>
              </a:pathLst>
            </a:custGeom>
            <a:solidFill>
              <a:srgbClr val="168594"/>
            </a:solidFill>
            <a:ln w="95250" cap="rnd">
              <a:solidFill>
                <a:srgbClr val="168594"/>
              </a:solidFill>
              <a:prstDash val="solid"/>
              <a:round/>
            </a:ln>
          </p:spPr>
        </p:sp>
        <p:sp>
          <p:nvSpPr>
            <p:cNvPr id="19" name="TextBox 19"/>
            <p:cNvSpPr txBox="1"/>
            <p:nvPr/>
          </p:nvSpPr>
          <p:spPr>
            <a:xfrm>
              <a:off x="0" y="-28575"/>
              <a:ext cx="2011914" cy="815800"/>
            </a:xfrm>
            <a:prstGeom prst="rect">
              <a:avLst/>
            </a:prstGeom>
          </p:spPr>
          <p:txBody>
            <a:bodyPr lIns="254000" tIns="254000" rIns="254000" bIns="254000" rtlCol="0" anchor="ctr"/>
            <a:lstStyle/>
            <a:p>
              <a:pPr algn="l" rtl="0">
                <a:lnSpc>
                  <a:spcPts val="2879"/>
                </a:lnSpc>
              </a:pPr>
              <a:endParaRPr/>
            </a:p>
          </p:txBody>
        </p:sp>
      </p:grpSp>
      <p:sp>
        <p:nvSpPr>
          <p:cNvPr id="20" name="TextBox 20"/>
          <p:cNvSpPr txBox="1"/>
          <p:nvPr/>
        </p:nvSpPr>
        <p:spPr>
          <a:xfrm>
            <a:off x="12409931" y="1234221"/>
            <a:ext cx="5525414" cy="2286075"/>
          </a:xfrm>
          <a:prstGeom prst="rect">
            <a:avLst/>
          </a:prstGeom>
        </p:spPr>
        <p:txBody>
          <a:bodyPr wrap="square" lIns="0" tIns="0" rIns="0" bIns="0" rtlCol="0" anchor="t">
            <a:spAutoFit/>
          </a:bodyPr>
          <a:lstStyle/>
          <a:p>
            <a:pPr marL="0" lvl="0" indent="0" algn="just" rtl="0">
              <a:lnSpc>
                <a:spcPts val="3565"/>
              </a:lnSpc>
            </a:pPr>
            <a:r>
              <a:rPr lang="ja" sz="2800" u="none" baseline="0" dirty="0">
                <a:solidFill>
                  <a:srgbClr val="FFFFFF"/>
                </a:solidFill>
                <a:latin typeface="Noto Sans CJK JP Medium" panose="020B0500000000000000" pitchFamily="34" charset="-128"/>
                <a:ea typeface="Noto Sans CJK JP Medium" panose="020B0500000000000000" pitchFamily="34" charset="-128"/>
                <a:cs typeface="Effra 3"/>
                <a:sym typeface="Effra 3"/>
              </a:rPr>
              <a:t>SIAウェブサイトの「Recognition &amp; Branding」（認知＆ブランディング）セクションで、「SIAウェブサイトに関するガイドライン」をご覧ください。</a:t>
            </a:r>
          </a:p>
        </p:txBody>
      </p:sp>
      <p:grpSp>
        <p:nvGrpSpPr>
          <p:cNvPr id="25" name="Group 5">
            <a:extLst>
              <a:ext uri="{FF2B5EF4-FFF2-40B4-BE49-F238E27FC236}">
                <a16:creationId xmlns:a16="http://schemas.microsoft.com/office/drawing/2014/main" id="{D6A30E64-8504-521F-7BA6-6DED78C1E0B2}"/>
              </a:ext>
            </a:extLst>
          </p:cNvPr>
          <p:cNvGrpSpPr/>
          <p:nvPr/>
        </p:nvGrpSpPr>
        <p:grpSpPr>
          <a:xfrm>
            <a:off x="1214420" y="4446081"/>
            <a:ext cx="338265" cy="292319"/>
            <a:chOff x="0" y="0"/>
            <a:chExt cx="3912134" cy="2491456"/>
          </a:xfrm>
        </p:grpSpPr>
        <p:sp>
          <p:nvSpPr>
            <p:cNvPr id="26" name="Freeform 6">
              <a:extLst>
                <a:ext uri="{FF2B5EF4-FFF2-40B4-BE49-F238E27FC236}">
                  <a16:creationId xmlns:a16="http://schemas.microsoft.com/office/drawing/2014/main" id="{30659E32-B89A-9428-7AE0-57B8B76A43B9}"/>
                </a:ext>
              </a:extLst>
            </p:cNvPr>
            <p:cNvSpPr/>
            <p:nvPr/>
          </p:nvSpPr>
          <p:spPr>
            <a:xfrm>
              <a:off x="0" y="0"/>
              <a:ext cx="3912134" cy="2491456"/>
            </a:xfrm>
            <a:custGeom>
              <a:avLst/>
              <a:gdLst/>
              <a:ahLst/>
              <a:cxnLst/>
              <a:rect l="l" t="t" r="r" b="b"/>
              <a:pathLst>
                <a:path w="3912134" h="2491456">
                  <a:moveTo>
                    <a:pt x="26060" y="0"/>
                  </a:moveTo>
                  <a:lnTo>
                    <a:pt x="3886074" y="0"/>
                  </a:lnTo>
                  <a:cubicBezTo>
                    <a:pt x="3892985" y="0"/>
                    <a:pt x="3899614" y="2746"/>
                    <a:pt x="3904501" y="7633"/>
                  </a:cubicBezTo>
                  <a:cubicBezTo>
                    <a:pt x="3909389" y="12520"/>
                    <a:pt x="3912134" y="19149"/>
                    <a:pt x="3912134" y="26060"/>
                  </a:cubicBezTo>
                  <a:lnTo>
                    <a:pt x="3912134" y="2465395"/>
                  </a:lnTo>
                  <a:cubicBezTo>
                    <a:pt x="3912134" y="2472307"/>
                    <a:pt x="3909389" y="2478936"/>
                    <a:pt x="3904501" y="2483823"/>
                  </a:cubicBezTo>
                  <a:cubicBezTo>
                    <a:pt x="3899614" y="2488710"/>
                    <a:pt x="3892985" y="2491456"/>
                    <a:pt x="3886074" y="2491456"/>
                  </a:cubicBezTo>
                  <a:lnTo>
                    <a:pt x="26060" y="2491456"/>
                  </a:lnTo>
                  <a:cubicBezTo>
                    <a:pt x="19149" y="2491456"/>
                    <a:pt x="12520" y="2488710"/>
                    <a:pt x="7633" y="2483823"/>
                  </a:cubicBezTo>
                  <a:cubicBezTo>
                    <a:pt x="2746" y="2478936"/>
                    <a:pt x="0" y="2472307"/>
                    <a:pt x="0" y="2465395"/>
                  </a:cubicBezTo>
                  <a:lnTo>
                    <a:pt x="0" y="26060"/>
                  </a:lnTo>
                  <a:cubicBezTo>
                    <a:pt x="0" y="19149"/>
                    <a:pt x="2746" y="12520"/>
                    <a:pt x="7633" y="7633"/>
                  </a:cubicBezTo>
                  <a:cubicBezTo>
                    <a:pt x="12520" y="2746"/>
                    <a:pt x="19149" y="0"/>
                    <a:pt x="26060" y="0"/>
                  </a:cubicBezTo>
                  <a:close/>
                </a:path>
              </a:pathLst>
            </a:custGeom>
            <a:solidFill>
              <a:srgbClr val="253572"/>
            </a:solidFill>
          </p:spPr>
        </p:sp>
        <p:sp>
          <p:nvSpPr>
            <p:cNvPr id="27" name="TextBox 7">
              <a:extLst>
                <a:ext uri="{FF2B5EF4-FFF2-40B4-BE49-F238E27FC236}">
                  <a16:creationId xmlns:a16="http://schemas.microsoft.com/office/drawing/2014/main" id="{A44FE2BE-1A6A-7C06-8159-15BC872401F4}"/>
                </a:ext>
              </a:extLst>
            </p:cNvPr>
            <p:cNvSpPr txBox="1"/>
            <p:nvPr/>
          </p:nvSpPr>
          <p:spPr>
            <a:xfrm>
              <a:off x="0" y="-47625"/>
              <a:ext cx="3912134" cy="2539081"/>
            </a:xfrm>
            <a:prstGeom prst="rect">
              <a:avLst/>
            </a:prstGeom>
          </p:spPr>
          <p:txBody>
            <a:bodyPr lIns="50800" tIns="50800" rIns="50800" bIns="50800" rtlCol="0" anchor="ctr"/>
            <a:lstStyle/>
            <a:p>
              <a:pPr algn="ctr" rtl="0">
                <a:lnSpc>
                  <a:spcPts val="2100"/>
                </a:lnSpc>
              </a:pPr>
              <a:endParaRPr/>
            </a:p>
          </p:txBody>
        </p:sp>
      </p:grpSp>
      <p:grpSp>
        <p:nvGrpSpPr>
          <p:cNvPr id="28" name="Group 5">
            <a:extLst>
              <a:ext uri="{FF2B5EF4-FFF2-40B4-BE49-F238E27FC236}">
                <a16:creationId xmlns:a16="http://schemas.microsoft.com/office/drawing/2014/main" id="{10E23A74-5079-313F-F025-915BED9770B9}"/>
              </a:ext>
            </a:extLst>
          </p:cNvPr>
          <p:cNvGrpSpPr/>
          <p:nvPr/>
        </p:nvGrpSpPr>
        <p:grpSpPr>
          <a:xfrm>
            <a:off x="1214420" y="5561959"/>
            <a:ext cx="338265" cy="292319"/>
            <a:chOff x="0" y="0"/>
            <a:chExt cx="3912134" cy="2491456"/>
          </a:xfrm>
        </p:grpSpPr>
        <p:sp>
          <p:nvSpPr>
            <p:cNvPr id="29" name="Freeform 6">
              <a:extLst>
                <a:ext uri="{FF2B5EF4-FFF2-40B4-BE49-F238E27FC236}">
                  <a16:creationId xmlns:a16="http://schemas.microsoft.com/office/drawing/2014/main" id="{110101E8-0722-B74C-0E94-4F9270FC22D5}"/>
                </a:ext>
              </a:extLst>
            </p:cNvPr>
            <p:cNvSpPr/>
            <p:nvPr/>
          </p:nvSpPr>
          <p:spPr>
            <a:xfrm>
              <a:off x="0" y="0"/>
              <a:ext cx="3912134" cy="2491456"/>
            </a:xfrm>
            <a:custGeom>
              <a:avLst/>
              <a:gdLst/>
              <a:ahLst/>
              <a:cxnLst/>
              <a:rect l="l" t="t" r="r" b="b"/>
              <a:pathLst>
                <a:path w="3912134" h="2491456">
                  <a:moveTo>
                    <a:pt x="26060" y="0"/>
                  </a:moveTo>
                  <a:lnTo>
                    <a:pt x="3886074" y="0"/>
                  </a:lnTo>
                  <a:cubicBezTo>
                    <a:pt x="3892985" y="0"/>
                    <a:pt x="3899614" y="2746"/>
                    <a:pt x="3904501" y="7633"/>
                  </a:cubicBezTo>
                  <a:cubicBezTo>
                    <a:pt x="3909389" y="12520"/>
                    <a:pt x="3912134" y="19149"/>
                    <a:pt x="3912134" y="26060"/>
                  </a:cubicBezTo>
                  <a:lnTo>
                    <a:pt x="3912134" y="2465395"/>
                  </a:lnTo>
                  <a:cubicBezTo>
                    <a:pt x="3912134" y="2472307"/>
                    <a:pt x="3909389" y="2478936"/>
                    <a:pt x="3904501" y="2483823"/>
                  </a:cubicBezTo>
                  <a:cubicBezTo>
                    <a:pt x="3899614" y="2488710"/>
                    <a:pt x="3892985" y="2491456"/>
                    <a:pt x="3886074" y="2491456"/>
                  </a:cubicBezTo>
                  <a:lnTo>
                    <a:pt x="26060" y="2491456"/>
                  </a:lnTo>
                  <a:cubicBezTo>
                    <a:pt x="19149" y="2491456"/>
                    <a:pt x="12520" y="2488710"/>
                    <a:pt x="7633" y="2483823"/>
                  </a:cubicBezTo>
                  <a:cubicBezTo>
                    <a:pt x="2746" y="2478936"/>
                    <a:pt x="0" y="2472307"/>
                    <a:pt x="0" y="2465395"/>
                  </a:cubicBezTo>
                  <a:lnTo>
                    <a:pt x="0" y="26060"/>
                  </a:lnTo>
                  <a:cubicBezTo>
                    <a:pt x="0" y="19149"/>
                    <a:pt x="2746" y="12520"/>
                    <a:pt x="7633" y="7633"/>
                  </a:cubicBezTo>
                  <a:cubicBezTo>
                    <a:pt x="12520" y="2746"/>
                    <a:pt x="19149" y="0"/>
                    <a:pt x="26060" y="0"/>
                  </a:cubicBezTo>
                  <a:close/>
                </a:path>
              </a:pathLst>
            </a:custGeom>
            <a:solidFill>
              <a:srgbClr val="253572"/>
            </a:solidFill>
          </p:spPr>
        </p:sp>
        <p:sp>
          <p:nvSpPr>
            <p:cNvPr id="30" name="TextBox 7">
              <a:extLst>
                <a:ext uri="{FF2B5EF4-FFF2-40B4-BE49-F238E27FC236}">
                  <a16:creationId xmlns:a16="http://schemas.microsoft.com/office/drawing/2014/main" id="{EAF75A6F-22D5-8559-A3AB-EEC18477F6E1}"/>
                </a:ext>
              </a:extLst>
            </p:cNvPr>
            <p:cNvSpPr txBox="1"/>
            <p:nvPr/>
          </p:nvSpPr>
          <p:spPr>
            <a:xfrm>
              <a:off x="0" y="-47625"/>
              <a:ext cx="3912134" cy="2539081"/>
            </a:xfrm>
            <a:prstGeom prst="rect">
              <a:avLst/>
            </a:prstGeom>
          </p:spPr>
          <p:txBody>
            <a:bodyPr lIns="50800" tIns="50800" rIns="50800" bIns="50800" rtlCol="0" anchor="ctr"/>
            <a:lstStyle/>
            <a:p>
              <a:pPr algn="ctr" rtl="0">
                <a:lnSpc>
                  <a:spcPts val="2100"/>
                </a:lnSpc>
              </a:pPr>
              <a:endParaRPr/>
            </a:p>
          </p:txBody>
        </p:sp>
      </p:grpSp>
      <p:cxnSp>
        <p:nvCxnSpPr>
          <p:cNvPr id="32" name="直線コネクタ 31">
            <a:extLst>
              <a:ext uri="{FF2B5EF4-FFF2-40B4-BE49-F238E27FC236}">
                <a16:creationId xmlns:a16="http://schemas.microsoft.com/office/drawing/2014/main" id="{5E642F25-AD16-DB13-36B5-9D4801A1D9F8}"/>
              </a:ext>
            </a:extLst>
          </p:cNvPr>
          <p:cNvCxnSpPr>
            <a:cxnSpLocks/>
          </p:cNvCxnSpPr>
          <p:nvPr/>
        </p:nvCxnSpPr>
        <p:spPr>
          <a:xfrm>
            <a:off x="1371540" y="4152900"/>
            <a:ext cx="0" cy="8382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E938F0B5-959F-EED9-B29B-D2F8112C8994}"/>
              </a:ext>
            </a:extLst>
          </p:cNvPr>
          <p:cNvCxnSpPr>
            <a:cxnSpLocks/>
          </p:cNvCxnSpPr>
          <p:nvPr/>
        </p:nvCxnSpPr>
        <p:spPr>
          <a:xfrm>
            <a:off x="1371540" y="5273674"/>
            <a:ext cx="0" cy="784226"/>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2375</Words>
  <Application>Microsoft Macintosh PowerPoint</Application>
  <PresentationFormat>ユーザー設定</PresentationFormat>
  <Paragraphs>224</Paragraphs>
  <Slides>15</Slides>
  <Notes>15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Noto Sans CJK JP Regular</vt:lpstr>
      <vt:lpstr>Noto Sans CJK JP Medium</vt:lpstr>
      <vt:lpstr>Arial</vt:lpstr>
      <vt:lpstr>Calibri</vt:lpstr>
      <vt:lpstr>Noto Sans CJK JP Bold</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 Region Conference Public Awareness Websites</dc:title>
  <cp:lastModifiedBy>Hiroshima Hello</cp:lastModifiedBy>
  <cp:revision>5</cp:revision>
  <dcterms:created xsi:type="dcterms:W3CDTF">2006-08-16T00:00:00Z</dcterms:created>
  <dcterms:modified xsi:type="dcterms:W3CDTF">2025-02-19T07:43:27Z</dcterms:modified>
  <dc:identifier>DAGeFgRUn3s</dc:identifier>
</cp:coreProperties>
</file>