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8288000" cy="10287000"/>
  <p:notesSz cx="6858000" cy="9144000"/>
  <p:embeddedFontLst>
    <p:embeddedFont>
      <p:font typeface="Calibri" panose="020F0502020204030204" pitchFamily="34" charset="0"/>
      <p:regular r:id="rId18"/>
      <p:bold r:id="rId19"/>
      <p:italic r:id="rId20"/>
      <p:boldItalic r:id="rId21"/>
    </p:embeddedFont>
    <p:embeddedFont>
      <p:font typeface="Effra 1" panose="020B0600000101010101" charset="0"/>
      <p:regular r:id="rId22"/>
      <p:bold r:id="rId23"/>
    </p:embeddedFont>
    <p:embeddedFont>
      <p:font typeface="Effra 2" panose="020B0600000101010101" charset="0"/>
      <p:regular r:id="rId24"/>
    </p:embeddedFont>
    <p:embeddedFont>
      <p:font typeface="Effra 3" panose="020B0600000101010101" charset="0"/>
      <p:regular r:id="rId2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2474" autoAdjust="0"/>
  </p:normalViewPr>
  <p:slideViewPr>
    <p:cSldViewPr>
      <p:cViewPr varScale="1">
        <p:scale>
          <a:sx n="52" d="100"/>
          <a:sy n="52" d="100"/>
        </p:scale>
        <p:origin x="850" y="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font" Target="fonts/font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5" Type="http://schemas.openxmlformats.org/officeDocument/2006/relationships/font" Target="fonts/font8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3.fntdata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7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6.fntdata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5.fntdata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19.02.2025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algn="l" rtl="0"/>
            <a:r>
              <a:rPr lang="ko-KR" b="0" i="0" u="none" baseline="0"/>
              <a:t>2013년 7월 1일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algn="l" rtl="0"/>
            <a:r>
              <a:rPr lang="ko-KR" b="0" i="0" u="none" baseline="0"/>
              <a:t>안녕하세요, 여러분! 오늘은 클럽이 갖출 수 있는 가장 영향력 있는 도구 중 하나인 웹사이트에 관해 살펴보도록 하겠습니다. 웹사이트는 전문적이고 사용자 친화적이며 소롭티미스트의 사명과도 일치해야 합니다.</a:t>
            </a:r>
          </a:p>
          <a:p>
            <a:pPr algn="l" rtl="0"/>
            <a:endParaRPr lang="ko-KR" b="0" i="0" u="none" baseline="0"/>
          </a:p>
          <a:p>
            <a:pPr algn="l" rtl="0"/>
            <a:r>
              <a:rPr lang="ko-KR" b="0" i="0" u="none" baseline="0"/>
              <a:t>웹사이트를 처음부터 새로 제작할 때 얼마나 막막한 기분이 드는지 잘 알고 있습니다. 하지만 명확한 계획을 갖고 접근한다면 한결 쉽게 느껴지실 것입니다. 먼저 재미있는 퀴즈로 시작해 볼까요? 여러분의 지식을 테스트하고 핵심 개념을 배울 수 있는 퀴즈입니다. 부담을 갖지 마세요. 함께 배우는 것만으로 충분합니다!</a:t>
            </a:r>
          </a:p>
          <a:p>
            <a:pPr algn="l" rtl="0"/>
            <a:endParaRPr lang="ko-KR" b="0" i="0" u="none" baseline="0"/>
          </a:p>
          <a:p>
            <a:pPr algn="l" rtl="0"/>
            <a:r>
              <a:rPr lang="ko-KR" b="0" i="0" u="none" baseline="0"/>
              <a:t>질문이 나오면 잠시 답을 생각해 보고 실용적인 팁을 공유해 주세요. 세션이 끝나면 클럽 웹사이트를 새로 만들거나 개선하는 데 필요한 명확한 아이디어를 얻으실 수 있을 것입니다. 그럼 시작하겠습니다!</a:t>
            </a:r>
          </a:p>
          <a:p>
            <a:pPr algn="l" rtl="0"/>
            <a:endParaRPr lang="ko-KR" b="0" i="0" u="none" baseline="0"/>
          </a:p>
          <a:p>
            <a:pPr algn="l" rtl="0"/>
            <a:r>
              <a:rPr lang="ko-KR" b="0" i="0" u="none" baseline="0"/>
              <a:t>참고: 퀴즈는 발표자가 원하는 방식으로 진행하면 됩니다. 참가자들은 적절한 경우 손을 들거나 구두로 답할 수 있습니다.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algn="l" rtl="0"/>
            <a:r>
              <a:rPr lang="ko-KR" b="0" i="0" u="none" baseline="0"/>
              <a:t>‹#›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algn="l" rtl="0"/>
            <a:r>
              <a:rPr lang="ko-KR" b="0" i="0" u="none" baseline="0"/>
              <a:t>2013년 7월 1일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algn="l" rtl="0"/>
            <a:r>
              <a:rPr lang="ko-KR" b="0" i="0" u="none" baseline="0"/>
              <a:t>질문 1: 웹사이트를 구축하기 위한 첫 번째 단계는 무엇일까요?</a:t>
            </a:r>
          </a:p>
          <a:p>
            <a:pPr algn="l" rtl="0"/>
            <a:endParaRPr lang="ko-KR" b="0" i="0" u="none" baseline="0"/>
          </a:p>
          <a:p>
            <a:pPr algn="l" rtl="0"/>
            <a:r>
              <a:rPr lang="ko-KR" b="0" i="0" u="none" baseline="0"/>
              <a:t>A. 도메인 구입</a:t>
            </a:r>
          </a:p>
          <a:p>
            <a:pPr algn="l" rtl="0"/>
            <a:r>
              <a:rPr lang="ko-KR" b="0" i="0" u="none" baseline="0"/>
              <a:t>B. 목표와 대상층 설정</a:t>
            </a:r>
          </a:p>
          <a:p>
            <a:pPr algn="l" rtl="0"/>
            <a:r>
              <a:rPr lang="ko-KR" b="0" i="0" u="none" baseline="0"/>
              <a:t>C. 홈페이지 디자인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algn="l" rtl="0"/>
            <a:r>
              <a:rPr lang="ko-KR" b="0" i="0" u="none" baseline="0"/>
              <a:t>‹#›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algn="l" rtl="0"/>
            <a:r>
              <a:rPr lang="ko-KR" b="0" i="0" u="none" baseline="0"/>
              <a:t>2013년 7월 1일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algn="l" rtl="0"/>
            <a:r>
              <a:rPr lang="ko-KR" b="0" i="0" u="none" baseline="0" dirty="0"/>
              <a:t>정답: </a:t>
            </a:r>
            <a:r>
              <a:rPr lang="ko-KR" b="0" i="0" u="none" baseline="0" dirty="0" err="1"/>
              <a:t>B</a:t>
            </a:r>
            <a:r>
              <a:rPr lang="ko-KR" b="0" i="0" u="none" baseline="0" dirty="0"/>
              <a:t>. 목표와 </a:t>
            </a:r>
            <a:r>
              <a:rPr lang="ko-KR" b="0" i="0" u="none" baseline="0" dirty="0" err="1"/>
              <a:t>대상층</a:t>
            </a:r>
            <a:r>
              <a:rPr lang="ko-KR" b="0" i="0" u="none" baseline="0" dirty="0"/>
              <a:t> 설정</a:t>
            </a:r>
          </a:p>
          <a:p>
            <a:pPr algn="l" rtl="0"/>
            <a:endParaRPr lang="ko-KR" b="0" i="0" u="none" baseline="0" dirty="0"/>
          </a:p>
          <a:p>
            <a:pPr algn="l" rtl="0"/>
            <a:r>
              <a:rPr lang="ko-KR" b="0" i="0" u="none" baseline="0" dirty="0"/>
              <a:t>클럽의 사명과 일치하는 웹사이트를 만들려면 목표를 계획하고 설정하는 것이 필수입니다. 가입, 기부, 또는 클럽의 활동 등 방문자가 사이트에서 어떤 정보를 얻고 싶어 하는지 생각해 보세요. 목표를 명확하게 설정하면 웹사이트의 콘텐츠와 디자인이 형태를 갖추게 되고 나머지 절차도 한결 쉬워집니다.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algn="l" rtl="0"/>
            <a:r>
              <a:rPr lang="ko-KR" b="0" i="0" u="none" baseline="0"/>
              <a:t>‹#›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algn="l" rtl="0"/>
            <a:r>
              <a:rPr lang="ko-KR" b="0" i="0" u="none" baseline="0"/>
              <a:t>2013년 7월 1일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algn="l" rtl="0"/>
            <a:r>
              <a:rPr lang="ko-KR" b="0" i="0" u="none" baseline="0"/>
              <a:t>질문 2: 사용자 친화적인 웹사이트의 중요한 특성을 한 가지 꼽는다면 무엇일까요?</a:t>
            </a:r>
          </a:p>
          <a:p>
            <a:pPr algn="l" rtl="0"/>
            <a:endParaRPr lang="ko-KR" b="0" i="0" u="none" baseline="0"/>
          </a:p>
          <a:p>
            <a:pPr algn="l" rtl="0"/>
            <a:r>
              <a:rPr lang="ko-KR" b="0" i="0" u="none" baseline="0"/>
              <a:t>A. 플래시 애니메이션</a:t>
            </a:r>
          </a:p>
          <a:p>
            <a:pPr algn="l" rtl="0"/>
            <a:r>
              <a:rPr lang="ko-KR" b="0" i="0" u="none" baseline="0"/>
              <a:t>B. 간결성 및 전문성</a:t>
            </a:r>
          </a:p>
          <a:p>
            <a:pPr algn="l" rtl="0"/>
            <a:r>
              <a:rPr lang="ko-KR" b="0" i="0" u="none" baseline="0"/>
              <a:t>C. 다수의 페이지 및 기능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algn="l" rtl="0"/>
            <a:r>
              <a:rPr lang="ko-KR" b="0" i="0" u="none" baseline="0"/>
              <a:t>‹#›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algn="l" rtl="0"/>
            <a:r>
              <a:rPr lang="ko-KR" b="0" i="0" u="none" baseline="0"/>
              <a:t>2013년 7월 1일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algn="l" rtl="0"/>
            <a:r>
              <a:rPr lang="ko-KR" b="0" i="0" u="none" baseline="0"/>
              <a:t>정답: B. 간결성 및 전문성</a:t>
            </a:r>
          </a:p>
          <a:p>
            <a:pPr algn="l" rtl="0"/>
            <a:endParaRPr lang="ko-KR" b="0" i="0" u="none" baseline="0"/>
          </a:p>
          <a:p>
            <a:pPr algn="l" rtl="0"/>
            <a:r>
              <a:rPr lang="ko-KR" b="0" i="0" u="none" baseline="0"/>
              <a:t>웹사이트가 간결할수록 메시지를 효과적으로 전달할 수 있습니다. 디자인이 깔끔하게 정돈되어 있으면 방문자가 쉽게 웹사이트를 둘러볼 수 있고 필요한 것을 찾을 수 있습니다.</a:t>
            </a:r>
          </a:p>
          <a:p>
            <a:pPr algn="l" rtl="0"/>
            <a:endParaRPr lang="ko-KR" b="0" i="0" u="none" baseline="0"/>
          </a:p>
          <a:p>
            <a:pPr algn="l" rtl="0"/>
            <a:r>
              <a:rPr lang="ko-KR" b="0" i="0" u="none" baseline="0"/>
              <a:t>또한, 클럽과 SIA의 정체성이 일관성 있게 반영된 브랜드 홍보는 웹사이트의 전문성을 한층 높여줍니다. 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algn="l" rtl="0"/>
            <a:r>
              <a:rPr lang="ko-KR" b="0" i="0" u="none" baseline="0"/>
              <a:t>‹#›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algn="l" rtl="0"/>
            <a:r>
              <a:rPr lang="ko-KR" b="0" i="0" u="none" baseline="0"/>
              <a:t>2013년 7월 1일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algn="l" rtl="0"/>
            <a:r>
              <a:rPr lang="ko-KR" b="0" i="0" u="none" baseline="0"/>
              <a:t>질문 3: 웹사이트는 얼마나 자주 업데이트해야 할까요?</a:t>
            </a:r>
          </a:p>
          <a:p>
            <a:pPr algn="l" rtl="0"/>
            <a:endParaRPr lang="ko-KR" b="0" i="0" u="none" baseline="0"/>
          </a:p>
          <a:p>
            <a:pPr algn="l" rtl="0"/>
            <a:r>
              <a:rPr lang="ko-KR" b="0" i="0" u="none" baseline="0"/>
              <a:t>A. 한 달에 한 번</a:t>
            </a:r>
          </a:p>
          <a:p>
            <a:pPr algn="l" rtl="0"/>
            <a:r>
              <a:rPr lang="ko-KR" b="0" i="0" u="none" baseline="0"/>
              <a:t>B. 일 년에 한 번</a:t>
            </a:r>
          </a:p>
          <a:p>
            <a:pPr algn="l" rtl="0"/>
            <a:r>
              <a:rPr lang="ko-KR" b="0" i="0" u="none" baseline="0"/>
              <a:t>C. 주요 행사가 있을 때만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algn="l" rtl="0"/>
            <a:r>
              <a:rPr lang="ko-KR" b="0" i="0" u="none" baseline="0"/>
              <a:t>‹#›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algn="l" rtl="0"/>
            <a:r>
              <a:rPr lang="ko-KR" b="0" i="0" u="none" baseline="0"/>
              <a:t>2013년 7월 1일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algn="l" rtl="0"/>
            <a:endParaRPr/>
          </a:p>
          <a:p>
            <a:pPr algn="l" rtl="0"/>
            <a:r>
              <a:rPr lang="ko-KR" b="0" i="0" u="none" baseline="0"/>
              <a:t>정답: A. 한 달에 한 번 </a:t>
            </a:r>
          </a:p>
          <a:p>
            <a:pPr algn="l" rtl="0"/>
            <a:endParaRPr lang="ko-KR" b="0" i="0" u="none" baseline="0"/>
          </a:p>
          <a:p>
            <a:pPr algn="l" rtl="0"/>
            <a:r>
              <a:rPr lang="ko-KR" b="0" i="0" u="none" baseline="0"/>
              <a:t>웹사이트는 적어도 한 달에 한 번 업데이트해 정보를 최신으로, 그리고 관련성 있게 유지해야 합니다. 페이지를 검토하고, 깨진 링크를 수정하고, 양식을 업데이트하는 루틴을 만드세요.</a:t>
            </a:r>
          </a:p>
          <a:p>
            <a:pPr algn="l" rtl="0"/>
            <a:endParaRPr lang="ko-KR" b="0" i="0" u="none" baseline="0"/>
          </a:p>
          <a:p>
            <a:pPr algn="l" rtl="0"/>
            <a:r>
              <a:rPr lang="ko-KR" b="0" i="0" u="none" baseline="0"/>
              <a:t>오래된 웹사이트는 클럽이 활성화되지 않았다는 인상을 줄 수 있습니다. 누구나 그런 인상을 주기를 바라지는 않을 것입니다.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algn="l" rtl="0"/>
            <a:r>
              <a:rPr lang="ko-KR" b="0" i="0" u="none" baseline="0"/>
              <a:t>‹#›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algn="l" rtl="0"/>
            <a:r>
              <a:rPr lang="ko-KR" b="0" i="0" u="none" baseline="0"/>
              <a:t>2013년 7월 1일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algn="l" rtl="0"/>
            <a:r>
              <a:rPr lang="ko-KR" b="0" i="0" u="none" baseline="0"/>
              <a:t>질문 4: 클럽 웹사이트에 중요한 보안 조치는 무엇일까요?</a:t>
            </a:r>
          </a:p>
          <a:p>
            <a:pPr algn="l" rtl="0"/>
            <a:endParaRPr lang="ko-KR" b="0" i="0" u="none" baseline="0"/>
          </a:p>
          <a:p>
            <a:pPr algn="l" rtl="0"/>
            <a:r>
              <a:rPr lang="ko-KR" b="0" i="0" u="none" baseline="0"/>
              <a:t>A. 회원의 암호 게시</a:t>
            </a:r>
          </a:p>
          <a:p>
            <a:pPr algn="l" rtl="0"/>
            <a:r>
              <a:rPr lang="ko-KR" b="0" i="0" u="none" baseline="0"/>
              <a:t>B. 간편한 접속을 위한 개인 로그인 정보 공유</a:t>
            </a:r>
          </a:p>
          <a:p>
            <a:pPr algn="l" rtl="0"/>
            <a:r>
              <a:rPr lang="ko-KR" b="0" i="0" u="none" baseline="0"/>
              <a:t>C. 안전한 호스팅 플랫폼 사용 및 소프트웨어 업데이트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algn="l" rtl="0"/>
            <a:r>
              <a:rPr lang="ko-KR" b="0" i="0" u="none" baseline="0"/>
              <a:t>‹#›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algn="l" rtl="0"/>
            <a:r>
              <a:rPr lang="ko-KR" b="0" i="0" u="none" baseline="0"/>
              <a:t>2013년 7월 1일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algn="l" rtl="0"/>
            <a:r>
              <a:rPr lang="ko-KR" b="0" i="0" u="none" baseline="0"/>
              <a:t>정답: C. 안전한 호스팅 플랫폼 사용 및 소프트웨어 업데이트</a:t>
            </a:r>
          </a:p>
          <a:p>
            <a:pPr algn="l" rtl="0"/>
            <a:endParaRPr lang="ko-KR" b="0" i="0" u="none" baseline="0"/>
          </a:p>
          <a:p>
            <a:pPr algn="l" rtl="0"/>
            <a:r>
              <a:rPr lang="ko-KR" b="0" i="0" u="none" baseline="0"/>
              <a:t>웹사이트, 방문자 데이터, 클럽 정보를 보호하려면 보안이 필수입니다. 안전한 호스팅 공급업체를 이용하면 사이트에 방화벽이나 암호화 같은 보안 기능을 기본적으로 갖출 수 있습니다.</a:t>
            </a:r>
          </a:p>
          <a:p>
            <a:pPr algn="l" rtl="0"/>
            <a:endParaRPr lang="ko-KR" b="0" i="0" u="none" baseline="0"/>
          </a:p>
          <a:p>
            <a:pPr algn="l" rtl="0"/>
            <a:r>
              <a:rPr lang="ko-KR" b="0" i="0" u="none" baseline="0"/>
              <a:t>또한, 소프트웨어를 주기적으로 업데이트하여 해커들로부터 안전하게 보호하며,</a:t>
            </a:r>
          </a:p>
          <a:p>
            <a:pPr algn="l" rtl="0"/>
            <a:r>
              <a:rPr lang="ko-KR" b="0" i="0" u="none" baseline="0"/>
              <a:t>성능을 개선하고 오류를 수정하여 사이트를 원활하게 운영해야 합니다.</a:t>
            </a:r>
          </a:p>
          <a:p>
            <a:pPr algn="l" rtl="0"/>
            <a:endParaRPr lang="ko-KR" b="0" i="0" u="none" baseline="0"/>
          </a:p>
          <a:p>
            <a:pPr algn="l" rtl="0"/>
            <a:r>
              <a:rPr lang="ko-KR" b="0" i="0" u="none" baseline="0"/>
              <a:t>많은 경우 자동 업데이트를 설정할 수 있으며 여러 호스팅 제공업체에서 자동 보안 모니터링 기능을 제공하고 있으므로 얼마든지 활용할 수 있습니다. 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algn="l" rtl="0"/>
            <a:r>
              <a:rPr lang="ko-KR" b="0" i="0" u="none" baseline="0"/>
              <a:t>‹#›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algn="l" rtl="0"/>
            <a:r>
              <a:rPr lang="ko-KR" b="0" i="0" u="none" baseline="0"/>
              <a:t>2013년 7월 1일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algn="l" rtl="0"/>
            <a:r>
              <a:rPr lang="ko-KR" b="0" i="0" u="none" baseline="0"/>
              <a:t>질문 5: 웹사이트를 잘 관리된 상태로 유지하려면 어떤 방법이 최선일까요?</a:t>
            </a:r>
          </a:p>
          <a:p>
            <a:pPr algn="l" rtl="0"/>
            <a:endParaRPr lang="ko-KR" b="0" i="0" u="none" baseline="0"/>
          </a:p>
          <a:p>
            <a:pPr algn="l" rtl="0"/>
            <a:r>
              <a:rPr lang="ko-KR" b="0" i="0" u="none" baseline="0"/>
              <a:t>A. 관리자를 한 사람으로 지정</a:t>
            </a:r>
          </a:p>
          <a:p>
            <a:pPr algn="l" rtl="0"/>
            <a:r>
              <a:rPr lang="ko-KR" b="0" i="0" u="none" baseline="0"/>
              <a:t>B. 소규모 위원회 구성 </a:t>
            </a:r>
          </a:p>
          <a:p>
            <a:pPr algn="l" rtl="0"/>
            <a:r>
              <a:rPr lang="ko-KR" b="0" i="0" u="none" baseline="0"/>
              <a:t>C. 자동 업데이트 설정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algn="l" rtl="0"/>
            <a:r>
              <a:rPr lang="ko-KR" b="0" i="0" u="none" baseline="0"/>
              <a:t>‹#›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algn="l" rtl="0"/>
            <a:r>
              <a:rPr lang="ko-KR" b="0" i="0" u="none" baseline="0"/>
              <a:t>2013년 7월 1일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algn="l" rtl="0"/>
            <a:r>
              <a:rPr lang="ko-KR" b="0" i="0" u="none" baseline="0"/>
              <a:t>정답: B. 소규모 위원회 구성</a:t>
            </a:r>
          </a:p>
          <a:p>
            <a:pPr algn="l" rtl="0"/>
            <a:endParaRPr lang="ko-KR" b="0" i="0" u="none" baseline="0"/>
          </a:p>
          <a:p>
            <a:pPr algn="l" rtl="0"/>
            <a:r>
              <a:rPr lang="ko-KR" b="0" i="0" u="none" baseline="0"/>
              <a:t>위원회를 구성하면 클럽의 목표가 반영된 다양한 의견을 수집할 수 있으며 업무량을 관리하기도 더 쉽습니다.</a:t>
            </a:r>
          </a:p>
          <a:p>
            <a:pPr algn="l" rtl="0"/>
            <a:endParaRPr lang="ko-KR" b="0" i="0" u="none" baseline="0"/>
          </a:p>
          <a:p>
            <a:pPr algn="l" rtl="0"/>
            <a:r>
              <a:rPr lang="ko-KR" b="0" i="0" u="none" baseline="0"/>
              <a:t>콘텐츠 크리에이터, 디자이너, 유지 관리 리드와 같은 역할을 할당하면 지속적이고 효율적인 관리가 가능해집니다.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algn="l" rtl="0"/>
            <a:r>
              <a:rPr lang="ko-KR" b="0" i="0" u="none" baseline="0"/>
              <a:t>‹#›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algn="l" rtl="0"/>
            <a:r>
              <a:rPr lang="ko-KR" b="0" i="0" u="none" baseline="0"/>
              <a:t>2013년 7월 1일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algn="l" rtl="0"/>
            <a:r>
              <a:rPr lang="ko-KR" b="0" i="0" u="none" baseline="0"/>
              <a:t>질문 6: 웹사이트의 접근성을 높이고 ADA(미국 장애인법)를 준수할 방법을 한 가지만 선택해 주시겠습니까?</a:t>
            </a:r>
          </a:p>
          <a:p>
            <a:pPr algn="l" rtl="0"/>
            <a:endParaRPr lang="ko-KR" b="0" i="0" u="none" baseline="0"/>
          </a:p>
          <a:p>
            <a:pPr algn="l" rtl="0"/>
            <a:r>
              <a:rPr lang="ko-KR" b="0" i="0" u="none" baseline="0"/>
              <a:t>A. 모든 이미지에 대체 텍스트를 포함한다. </a:t>
            </a:r>
          </a:p>
          <a:p>
            <a:pPr algn="l" rtl="0"/>
            <a:r>
              <a:rPr lang="ko-KR" b="0" i="0" u="none" baseline="0"/>
              <a:t>B. 장식적인 폰트를 추가해 사이트를 조금 더 매력적으로 보이게 한다.</a:t>
            </a:r>
          </a:p>
          <a:p>
            <a:pPr algn="l" rtl="0"/>
            <a:r>
              <a:rPr lang="ko-KR" b="0" i="0" u="none" baseline="0"/>
              <a:t>C. 웹사이트 색상을 흑백으로 제한해 단순하게 만든다.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algn="l" rtl="0"/>
            <a:r>
              <a:rPr lang="ko-KR" b="0" i="0" u="none" baseline="0"/>
              <a:t>‹#›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algn="l" rtl="0"/>
            <a:r>
              <a:rPr lang="ko-KR" b="0" i="0" u="none" baseline="0"/>
              <a:t>2013년 7월 1일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algn="l" rtl="0"/>
            <a:r>
              <a:rPr lang="ko-KR" b="0" i="0" u="none" baseline="0"/>
              <a:t>정답: A. 모든 이미지에 대체 텍스트를 포함한다. </a:t>
            </a:r>
          </a:p>
          <a:p>
            <a:pPr algn="l" rtl="0"/>
            <a:endParaRPr lang="ko-KR" b="0" i="0" u="none" baseline="0"/>
          </a:p>
          <a:p>
            <a:pPr algn="l" rtl="0"/>
            <a:r>
              <a:rPr lang="ko-KR" b="0" i="0" u="none" baseline="0"/>
              <a:t>웹사이트의 접근성을 높이는 것은 단순히 좋은 관행을 넘어 대상층을 넓혀주고 포용성을 향한 클럽의 노력을 반영합니다. ADA 준수는 장애인을 포함한 모든 사람이 웹사이트를 이용할 수 있고 웹사이트와의 상호작용이 가능하다는 것을 의미합니다.</a:t>
            </a:r>
          </a:p>
          <a:p>
            <a:pPr algn="l" rtl="0"/>
            <a:endParaRPr lang="ko-KR" b="0" i="0" u="none" baseline="0"/>
          </a:p>
          <a:p>
            <a:pPr algn="l" rtl="0"/>
            <a:r>
              <a:rPr lang="ko-KR" b="0" i="0" u="none" baseline="0"/>
              <a:t>주요 실천 사항으로는 화면의 이미지를 설명하는 대체 텍스트 추가, 명확한 탐색 기능과 라벨 사용, 청각 장애가 있는 사용자를 위해 동영상에 자막 또는 번역 자막 포함 등이 있습니다.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algn="l" rtl="0"/>
            <a:r>
              <a:rPr lang="ko-KR" b="0" i="0" u="none" baseline="0"/>
              <a:t>‹#›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algn="l" rtl="0"/>
            <a:r>
              <a:rPr lang="ko-KR" b="0" i="0" u="none" baseline="0"/>
              <a:t>2013년 7월 1일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algn="l" rtl="0"/>
            <a:r>
              <a:rPr lang="ko-KR" b="0" i="0" u="none" baseline="0" dirty="0"/>
              <a:t>지금까지 효과적인 클럽 웹사이트를 제작하는 데 필요한 사항을 살펴보았습니다. 지금부터는 사이트에 활기를 불어넣어 줄 도구에 관해 잠시 이야기해 보겠습니다.</a:t>
            </a:r>
          </a:p>
          <a:p>
            <a:pPr algn="l" rtl="0"/>
            <a:endParaRPr lang="ko-KR" b="0" i="0" u="none" baseline="0" dirty="0"/>
          </a:p>
          <a:p>
            <a:pPr algn="l" rtl="0"/>
            <a:r>
              <a:rPr lang="ko-KR" b="0" i="0" u="none" baseline="0" dirty="0"/>
              <a:t>시중에는 여러 가지 웹사이트 구축 플랫폼이 출시되어 있으며 플랫폼마다 고유한 강점이 있습니다. 특히 많이 이용되는 플랫폼을 몇 가지 소개하겠습니다.</a:t>
            </a:r>
          </a:p>
          <a:p>
            <a:pPr algn="l" rtl="0"/>
            <a:endParaRPr lang="ko-KR" b="0" i="0" u="none" baseline="0" dirty="0"/>
          </a:p>
          <a:p>
            <a:pPr algn="l" rtl="0"/>
            <a:r>
              <a:rPr lang="ko-KR" b="0" i="0" u="none" baseline="0" dirty="0" err="1"/>
              <a:t>WordPress는</a:t>
            </a:r>
            <a:r>
              <a:rPr lang="ko-KR" b="0" i="0" u="none" baseline="0" dirty="0"/>
              <a:t> 가장 널리 이용되는 플랫폼 중 하나로 유연한 맞춤화 기능을 제공합니다. 사이트의 디자인과 기능을 전반적으로 제어하고자 하는 클럽에게 이상적입니다.</a:t>
            </a:r>
          </a:p>
          <a:p>
            <a:pPr algn="l" rtl="0"/>
            <a:endParaRPr lang="ko-KR" b="0" i="0" u="none" baseline="0" dirty="0"/>
          </a:p>
          <a:p>
            <a:pPr algn="l" rtl="0"/>
            <a:r>
              <a:rPr lang="ko-KR" b="0" i="0" u="none" baseline="0" dirty="0" err="1"/>
              <a:t>Squarespace는</a:t>
            </a:r>
            <a:r>
              <a:rPr lang="ko-KR" b="0" i="0" u="none" baseline="0" dirty="0"/>
              <a:t> 템플릿이 깔끔하고 사용법이 간편한 것으로 유명합니다. 따라서 복잡한 코딩을 처리하지 않고도 사이트에 전문적인 느낌을 내고 싶은 클럽에게 완벽한 플랫폼입니다.</a:t>
            </a:r>
          </a:p>
          <a:p>
            <a:pPr algn="l" rtl="0"/>
            <a:endParaRPr lang="ko-KR" b="0" i="0" u="none" baseline="0" dirty="0"/>
          </a:p>
          <a:p>
            <a:pPr algn="l" rtl="0"/>
            <a:r>
              <a:rPr lang="ko-KR" b="0" i="0" u="none" baseline="0" dirty="0" err="1"/>
              <a:t>Wix와</a:t>
            </a:r>
            <a:r>
              <a:rPr lang="ko-KR" b="0" i="0" u="none" baseline="0" dirty="0"/>
              <a:t> </a:t>
            </a:r>
            <a:r>
              <a:rPr lang="ko-KR" b="0" i="0" u="none" baseline="0" dirty="0" err="1"/>
              <a:t>Weebly는</a:t>
            </a:r>
            <a:r>
              <a:rPr lang="ko-KR" b="0" i="0" u="none" baseline="0" dirty="0"/>
              <a:t> 둘 다 사용자 친화적인 '드래그 앤 드롭' 방식의 웹사이트 구축 플랫폼으로 신속하게 웹사이트를 구축할 수 있습니다.</a:t>
            </a:r>
          </a:p>
          <a:p>
            <a:pPr algn="l" rtl="0"/>
            <a:endParaRPr lang="ko-KR" b="0" i="0" u="none" baseline="0" dirty="0"/>
          </a:p>
          <a:p>
            <a:pPr algn="l" rtl="0"/>
            <a:r>
              <a:rPr lang="ko-KR" b="0" i="0" u="none" baseline="0" dirty="0"/>
              <a:t>Google </a:t>
            </a:r>
            <a:r>
              <a:rPr lang="ko-KR" b="0" i="0" u="none" baseline="0" dirty="0" err="1"/>
              <a:t>Sites는</a:t>
            </a:r>
            <a:r>
              <a:rPr lang="ko-KR" b="0" i="0" u="none" baseline="0" dirty="0"/>
              <a:t> 사용하기 간편한 무료 서비스이기 때문에 고급 기능이 필요하지 않은 클럽에 적합합니다.</a:t>
            </a:r>
          </a:p>
          <a:p>
            <a:pPr algn="l" rtl="0"/>
            <a:endParaRPr lang="ko-KR" b="0" i="0" u="none" baseline="0" dirty="0"/>
          </a:p>
          <a:p>
            <a:pPr algn="l" rtl="0"/>
            <a:r>
              <a:rPr lang="ko-KR" b="0" i="0" u="none" baseline="0" dirty="0"/>
              <a:t>웹사이트 구축용 플랫폼 외에 클럽 웹사이트를 관리하고 유지 관리하는 데 도움이 되는 다른 도구도 있습니다. </a:t>
            </a:r>
          </a:p>
          <a:p>
            <a:pPr algn="l" rtl="0"/>
            <a:r>
              <a:rPr lang="ko-KR" b="0" i="0" u="none" baseline="0" dirty="0" err="1"/>
              <a:t>Canva를</a:t>
            </a:r>
            <a:r>
              <a:rPr lang="ko-KR" b="0" i="0" u="none" baseline="0" dirty="0"/>
              <a:t> 이용하면 시선을 사로잡는 그래픽과 배너를 만들 수 있습니다.</a:t>
            </a:r>
          </a:p>
          <a:p>
            <a:pPr algn="l" rtl="0"/>
            <a:endParaRPr lang="ko-KR" b="0" i="0" u="none" baseline="0" dirty="0"/>
          </a:p>
          <a:p>
            <a:pPr algn="l" rtl="0"/>
            <a:r>
              <a:rPr lang="ko-KR" b="0" i="0" u="none" baseline="0" dirty="0"/>
              <a:t>Google </a:t>
            </a:r>
            <a:r>
              <a:rPr lang="ko-KR" b="0" i="0" u="none" baseline="0" dirty="0" err="1"/>
              <a:t>Analytics는</a:t>
            </a:r>
            <a:r>
              <a:rPr lang="ko-KR" b="0" i="0" u="none" baseline="0" dirty="0"/>
              <a:t> 웹사이트 방문자를 추적하고 이들이 사이트에 참여하는 방식을 파악할 수 있게 해 줍니다.</a:t>
            </a:r>
          </a:p>
          <a:p>
            <a:pPr algn="l" rtl="0"/>
            <a:endParaRPr lang="ko-KR" b="0" i="0" u="none" baseline="0" dirty="0"/>
          </a:p>
          <a:p>
            <a:pPr algn="l" rtl="0"/>
            <a:r>
              <a:rPr lang="ko-KR" b="0" i="0" u="none" baseline="0" dirty="0" err="1"/>
              <a:t>Mailchimp</a:t>
            </a:r>
            <a:r>
              <a:rPr lang="ko-KR" b="0" i="0" u="none" baseline="0" dirty="0"/>
              <a:t> 또는 </a:t>
            </a:r>
            <a:r>
              <a:rPr lang="ko-KR" b="0" i="0" u="none" baseline="0" dirty="0" err="1"/>
              <a:t>Constant</a:t>
            </a:r>
            <a:r>
              <a:rPr lang="ko-KR" b="0" i="0" u="none" baseline="0" dirty="0"/>
              <a:t> </a:t>
            </a:r>
            <a:r>
              <a:rPr lang="ko-KR" b="0" i="0" u="none" baseline="0" dirty="0" err="1"/>
              <a:t>Contact는</a:t>
            </a:r>
            <a:r>
              <a:rPr lang="ko-KR" b="0" i="0" u="none" baseline="0" dirty="0"/>
              <a:t> 이메일 가입과 뉴스레터를 통합하려고 하는 경우에 적절합니다.</a:t>
            </a:r>
          </a:p>
          <a:p>
            <a:pPr algn="l" rtl="0"/>
            <a:endParaRPr lang="ko-KR" b="0" i="0" u="none" baseline="0" dirty="0"/>
          </a:p>
          <a:p>
            <a:pPr algn="l" rtl="0"/>
            <a:r>
              <a:rPr lang="ko-KR" b="0" i="0" u="none" baseline="0" dirty="0"/>
              <a:t>혹시 선호하는 웹사이트 구축용 플랫폼이나 도구를 추천해 주실 분 계십니까? (청중의 응답과 참여를 기다리는 동안 일시 중지)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algn="l" rtl="0"/>
            <a:r>
              <a:rPr lang="ko-KR" b="0" i="0" u="none" baseline="0"/>
              <a:t>‹#›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algn="l" rtl="0"/>
            <a:r>
              <a:rPr lang="ko-KR" b="0" i="0" u="none" baseline="0"/>
              <a:t>2013년 7월 1일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algn="l" rtl="0"/>
            <a:r>
              <a:rPr lang="ko-KR" b="0" i="0" u="none" baseline="0"/>
              <a:t>핵심 포인트를 빠르게 요약해 보겠습니다.</a:t>
            </a:r>
          </a:p>
          <a:p>
            <a:pPr algn="l" rtl="0"/>
            <a:endParaRPr lang="ko-KR" b="0" i="0" u="none" baseline="0" dirty="0"/>
          </a:p>
          <a:p>
            <a:pPr algn="l" rtl="0"/>
            <a:r>
              <a:rPr lang="ko-KR" b="0" i="0" u="none" baseline="0" dirty="0"/>
              <a:t>웹사이트를 구축하기 전에는 목표와 대상층을 설정하세요. 명확한 비전이 있으면 웹사이트가 클럽의 사명을 효과적으로 수행할 수 있습니다.</a:t>
            </a:r>
          </a:p>
          <a:p>
            <a:pPr algn="l" rtl="0"/>
            <a:endParaRPr lang="ko-KR" b="0" i="0" u="none" baseline="0" dirty="0"/>
          </a:p>
          <a:p>
            <a:pPr algn="l" rtl="0"/>
            <a:r>
              <a:rPr lang="ko-KR" b="0" i="0" u="none" baseline="0" dirty="0"/>
              <a:t>간결성과 전문성을 유지하세요. 디자인이 깔끔하고 사용자 친화적이라면 방문자가 한결 수월하게 클럽에 대해 알아보고 참여할 수 있습니다.</a:t>
            </a:r>
          </a:p>
          <a:p>
            <a:pPr algn="l" rtl="0"/>
            <a:endParaRPr lang="ko-KR" b="0" i="0" u="none" baseline="0" dirty="0"/>
          </a:p>
          <a:p>
            <a:pPr algn="l" rtl="0"/>
            <a:r>
              <a:rPr lang="ko-KR" b="0" i="0" u="none" baseline="0" dirty="0"/>
              <a:t>주기적으로 웹사이트를 업데이트하세요. 웹사이트가 잘 관리되고 활성화되어 있으면 클럽이 활발히 활동하며 번창하고 있다는 느낌을 줍니다.</a:t>
            </a:r>
          </a:p>
          <a:p>
            <a:pPr algn="l" rtl="0"/>
            <a:endParaRPr lang="ko-KR" b="0" i="0" u="none" baseline="0" dirty="0"/>
          </a:p>
          <a:p>
            <a:pPr algn="l" rtl="0"/>
            <a:r>
              <a:rPr lang="ko-KR" b="0" i="0" u="none" baseline="0" dirty="0"/>
              <a:t>보안을 우선 순위에 두세요. 안전한 호스팅 공급업체를 이용하고 소프트웨어를 최신으로 유지하여 클럽의 정보를 보호하세요.</a:t>
            </a:r>
          </a:p>
          <a:p>
            <a:pPr algn="l" rtl="0"/>
            <a:endParaRPr lang="ko-KR" b="0" i="0" u="none" baseline="0" dirty="0"/>
          </a:p>
          <a:p>
            <a:pPr algn="l" rtl="0"/>
            <a:r>
              <a:rPr lang="ko-KR" b="0" i="0" u="none" baseline="0" dirty="0"/>
              <a:t>웹사이트를 관리할 소규모 팀을 구성하세요. 그러면 한 사람에게 업무 부담을 지우지 않고 장기적이고 효과적인 관리를 할 수 있습니다.</a:t>
            </a:r>
          </a:p>
          <a:p>
            <a:pPr algn="l" rtl="0"/>
            <a:endParaRPr lang="ko-KR" b="0" i="0" u="none" baseline="0" dirty="0"/>
          </a:p>
          <a:p>
            <a:pPr algn="l" rtl="0"/>
            <a:r>
              <a:rPr lang="ko-KR" b="0" i="0" u="none" baseline="0" dirty="0"/>
              <a:t>누구나 접근할 수 있는 웹사이트를 제작하세요. </a:t>
            </a:r>
            <a:r>
              <a:rPr lang="ko-KR" b="0" i="0" u="none" baseline="0" dirty="0" err="1"/>
              <a:t>ADA를</a:t>
            </a:r>
            <a:r>
              <a:rPr lang="ko-KR" b="0" i="0" u="none" baseline="0" dirty="0"/>
              <a:t> 준수하여 모든 방문자가 콘텐츠와 상호 작용할 수 있도록 합니다.</a:t>
            </a:r>
          </a:p>
          <a:p>
            <a:pPr algn="l" rtl="0"/>
            <a:endParaRPr lang="ko-KR" b="0" i="0" u="none" baseline="0" dirty="0"/>
          </a:p>
          <a:p>
            <a:pPr algn="l" rtl="0"/>
            <a:r>
              <a:rPr lang="ko-KR" b="0" i="0" u="none" baseline="0" dirty="0"/>
              <a:t>이러한 원칙들을 적용하고 올바른 도구를 사용하면 클럽은 효과적일 뿐만 아니라 클럽의 사명에 자산이 될 웹사이트를 만들 수 있습니다.</a:t>
            </a:r>
          </a:p>
          <a:p>
            <a:pPr algn="l" rtl="0"/>
            <a:endParaRPr lang="ko-KR" b="0" i="0" u="none" baseline="0" dirty="0"/>
          </a:p>
          <a:p>
            <a:pPr algn="l" rtl="0"/>
            <a:r>
              <a:rPr lang="ko-KR" b="0" i="0" u="none" baseline="0" dirty="0"/>
              <a:t>추가 안내가 필요한 경우, SIA 웹사이트의 인지도 및 브랜드 홍보 섹션에서 웹사이트 가이드라인을 확인해 보시기 바랍니다. 이 가이드라인에는 모범 사례, 브랜드 홍보 팁, 기술 권장 사항이 소개되어 있으므로 조직의 기준을 충족하는 웹사이트를 제작하는 데 도움이 됩니다.</a:t>
            </a:r>
          </a:p>
          <a:p>
            <a:pPr algn="l" rtl="0"/>
            <a:endParaRPr lang="ko-KR" b="0" i="0" u="none" baseline="0" dirty="0"/>
          </a:p>
          <a:p>
            <a:pPr algn="l" rtl="0"/>
            <a:r>
              <a:rPr lang="ko-KR" b="0" i="0" u="none" baseline="0" dirty="0"/>
              <a:t>오늘 이 자리에 함께해 주신 모든 분께 감사드립니다! 질문이 더 있는 경우, 언제든지 문의해 주시기 바랍니다. 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algn="l" rtl="0"/>
            <a:r>
              <a:rPr lang="ko-KR" b="0" i="0" u="none" baseline="0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2/19/2025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2/19/2025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2/19/2025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jpe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jpeg"/><Relationship Id="rId5" Type="http://schemas.openxmlformats.org/officeDocument/2006/relationships/image" Target="../media/image7.sv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jpeg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svg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jpeg"/><Relationship Id="rId5" Type="http://schemas.openxmlformats.org/officeDocument/2006/relationships/image" Target="../media/image17.svg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jpeg"/><Relationship Id="rId5" Type="http://schemas.openxmlformats.org/officeDocument/2006/relationships/image" Target="../media/image20.svg"/><Relationship Id="rId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svg"/><Relationship Id="rId4" Type="http://schemas.openxmlformats.org/officeDocument/2006/relationships/image" Target="../media/image2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5.svg"/><Relationship Id="rId4" Type="http://schemas.openxmlformats.org/officeDocument/2006/relationships/image" Target="../media/image2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jpeg"/><Relationship Id="rId5" Type="http://schemas.openxmlformats.org/officeDocument/2006/relationships/image" Target="../media/image27.svg"/><Relationship Id="rId4" Type="http://schemas.openxmlformats.org/officeDocument/2006/relationships/image" Target="../media/image2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0.svg"/><Relationship Id="rId4" Type="http://schemas.openxmlformats.org/officeDocument/2006/relationships/image" Target="../media/image2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2.svg"/><Relationship Id="rId4" Type="http://schemas.openxmlformats.org/officeDocument/2006/relationships/image" Target="../media/image3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4.svg"/><Relationship Id="rId4" Type="http://schemas.openxmlformats.org/officeDocument/2006/relationships/image" Target="../media/image3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7" Type="http://schemas.openxmlformats.org/officeDocument/2006/relationships/image" Target="../media/image39.sv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.png"/><Relationship Id="rId5" Type="http://schemas.openxmlformats.org/officeDocument/2006/relationships/image" Target="../media/image37.svg"/><Relationship Id="rId4" Type="http://schemas.openxmlformats.org/officeDocument/2006/relationships/image" Target="../media/image3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4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7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857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-16686"/>
            <a:ext cx="18288000" cy="3445686"/>
            <a:chOff x="0" y="0"/>
            <a:chExt cx="4816593" cy="90750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907506"/>
            </a:xfrm>
            <a:custGeom>
              <a:avLst/>
              <a:gdLst/>
              <a:ahLst/>
              <a:cxnLst/>
              <a:rect l="l" t="t" r="r" b="b"/>
              <a:pathLst>
                <a:path w="4816592" h="907506">
                  <a:moveTo>
                    <a:pt x="0" y="0"/>
                  </a:moveTo>
                  <a:lnTo>
                    <a:pt x="4816592" y="0"/>
                  </a:lnTo>
                  <a:lnTo>
                    <a:pt x="4816592" y="907506"/>
                  </a:lnTo>
                  <a:lnTo>
                    <a:pt x="0" y="907506"/>
                  </a:lnTo>
                  <a:close/>
                </a:path>
              </a:pathLst>
            </a:custGeom>
            <a:solidFill>
              <a:srgbClr val="293374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4816593" cy="95513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2100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-705190" y="1409077"/>
            <a:ext cx="13301422" cy="9459745"/>
            <a:chOff x="0" y="0"/>
            <a:chExt cx="3503255" cy="2491456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3503255" cy="2491456"/>
            </a:xfrm>
            <a:custGeom>
              <a:avLst/>
              <a:gdLst/>
              <a:ahLst/>
              <a:cxnLst/>
              <a:rect l="l" t="t" r="r" b="b"/>
              <a:pathLst>
                <a:path w="3503255" h="2491456">
                  <a:moveTo>
                    <a:pt x="29102" y="0"/>
                  </a:moveTo>
                  <a:lnTo>
                    <a:pt x="3474153" y="0"/>
                  </a:lnTo>
                  <a:cubicBezTo>
                    <a:pt x="3490226" y="0"/>
                    <a:pt x="3503255" y="13029"/>
                    <a:pt x="3503255" y="29102"/>
                  </a:cubicBezTo>
                  <a:lnTo>
                    <a:pt x="3503255" y="2462354"/>
                  </a:lnTo>
                  <a:cubicBezTo>
                    <a:pt x="3503255" y="2478426"/>
                    <a:pt x="3490226" y="2491456"/>
                    <a:pt x="3474153" y="2491456"/>
                  </a:cubicBezTo>
                  <a:lnTo>
                    <a:pt x="29102" y="2491456"/>
                  </a:lnTo>
                  <a:cubicBezTo>
                    <a:pt x="13029" y="2491456"/>
                    <a:pt x="0" y="2478426"/>
                    <a:pt x="0" y="2462354"/>
                  </a:cubicBezTo>
                  <a:lnTo>
                    <a:pt x="0" y="29102"/>
                  </a:lnTo>
                  <a:cubicBezTo>
                    <a:pt x="0" y="13029"/>
                    <a:pt x="13029" y="0"/>
                    <a:pt x="29102" y="0"/>
                  </a:cubicBezTo>
                  <a:close/>
                </a:path>
              </a:pathLst>
            </a:custGeom>
            <a:solidFill>
              <a:srgbClr val="F5EFEB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47625"/>
              <a:ext cx="3503255" cy="253908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2100"/>
                </a:lnSpc>
              </a:pPr>
              <a:endParaRPr/>
            </a:p>
          </p:txBody>
        </p:sp>
      </p:grpSp>
      <p:sp>
        <p:nvSpPr>
          <p:cNvPr id="8" name="Freeform 8"/>
          <p:cNvSpPr/>
          <p:nvPr/>
        </p:nvSpPr>
        <p:spPr>
          <a:xfrm>
            <a:off x="1219200" y="7713702"/>
            <a:ext cx="1059983" cy="468320"/>
          </a:xfrm>
          <a:custGeom>
            <a:avLst/>
            <a:gdLst/>
            <a:ahLst/>
            <a:cxnLst/>
            <a:rect l="l" t="t" r="r" b="b"/>
            <a:pathLst>
              <a:path w="1059983" h="468320">
                <a:moveTo>
                  <a:pt x="0" y="0"/>
                </a:moveTo>
                <a:lnTo>
                  <a:pt x="1059983" y="0"/>
                </a:lnTo>
                <a:lnTo>
                  <a:pt x="1059983" y="468319"/>
                </a:lnTo>
                <a:lnTo>
                  <a:pt x="0" y="46831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9" name="Freeform 9"/>
          <p:cNvSpPr/>
          <p:nvPr/>
        </p:nvSpPr>
        <p:spPr>
          <a:xfrm>
            <a:off x="15054791" y="404740"/>
            <a:ext cx="2204509" cy="1761937"/>
          </a:xfrm>
          <a:custGeom>
            <a:avLst/>
            <a:gdLst/>
            <a:ahLst/>
            <a:cxnLst/>
            <a:rect l="l" t="t" r="r" b="b"/>
            <a:pathLst>
              <a:path w="2204509" h="1761937">
                <a:moveTo>
                  <a:pt x="0" y="0"/>
                </a:moveTo>
                <a:lnTo>
                  <a:pt x="2204509" y="0"/>
                </a:lnTo>
                <a:lnTo>
                  <a:pt x="2204509" y="1761937"/>
                </a:lnTo>
                <a:lnTo>
                  <a:pt x="0" y="176193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9587961" y="5426055"/>
            <a:ext cx="7310274" cy="4870470"/>
          </a:xfrm>
          <a:custGeom>
            <a:avLst/>
            <a:gdLst/>
            <a:ahLst/>
            <a:cxnLst/>
            <a:rect l="l" t="t" r="r" b="b"/>
            <a:pathLst>
              <a:path w="7310274" h="4870470">
                <a:moveTo>
                  <a:pt x="0" y="0"/>
                </a:moveTo>
                <a:lnTo>
                  <a:pt x="7310274" y="0"/>
                </a:lnTo>
                <a:lnTo>
                  <a:pt x="7310274" y="4870470"/>
                </a:lnTo>
                <a:lnTo>
                  <a:pt x="0" y="487047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11" name="TextBox 11"/>
          <p:cNvSpPr txBox="1"/>
          <p:nvPr/>
        </p:nvSpPr>
        <p:spPr>
          <a:xfrm>
            <a:off x="1028700" y="3871122"/>
            <a:ext cx="9553466" cy="1825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 rtl="0">
              <a:lnSpc>
                <a:spcPts val="6999"/>
              </a:lnSpc>
            </a:pPr>
            <a:r>
              <a:rPr lang="ko-KR" sz="6999" b="0" i="0" u="none" baseline="0">
                <a:solidFill>
                  <a:srgbClr val="253572"/>
                </a:solidFill>
                <a:latin typeface="Effra 1"/>
                <a:ea typeface="Effra 1"/>
                <a:cs typeface="Effra 1"/>
                <a:sym typeface="Effra 1"/>
              </a:rPr>
              <a:t>클럽 웹사이트 구축하기:</a:t>
            </a:r>
          </a:p>
          <a:p>
            <a:pPr marL="0" lvl="0" indent="0" algn="l" rtl="0">
              <a:lnSpc>
                <a:spcPts val="6999"/>
              </a:lnSpc>
            </a:pPr>
            <a:r>
              <a:rPr lang="ko-KR" sz="6999" b="0" i="0" u="none" baseline="0">
                <a:solidFill>
                  <a:srgbClr val="253572"/>
                </a:solidFill>
                <a:latin typeface="Effra 2"/>
                <a:ea typeface="Effra 2"/>
                <a:cs typeface="Effra 2"/>
                <a:sym typeface="Effra 2"/>
              </a:rPr>
              <a:t>비전 설계부터 출시까지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723771" y="7560631"/>
            <a:ext cx="7998404" cy="628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 rtl="0">
              <a:lnSpc>
                <a:spcPts val="4937"/>
              </a:lnSpc>
            </a:pPr>
            <a:r>
              <a:rPr lang="ko-KR" sz="4114" b="0" i="0" u="none" spc="41" baseline="0">
                <a:solidFill>
                  <a:srgbClr val="253572"/>
                </a:solidFill>
                <a:latin typeface="Effra 3"/>
                <a:ea typeface="Effra 3"/>
                <a:cs typeface="Effra 3"/>
                <a:sym typeface="Effra 3"/>
              </a:rPr>
              <a:t>2025 리전 총회</a:t>
            </a:r>
          </a:p>
        </p:txBody>
      </p:sp>
      <p:sp>
        <p:nvSpPr>
          <p:cNvPr id="13" name="TextBox 13"/>
          <p:cNvSpPr txBox="1"/>
          <p:nvPr/>
        </p:nvSpPr>
        <p:spPr>
          <a:xfrm rot="5400000">
            <a:off x="14077950" y="6212947"/>
            <a:ext cx="7086598" cy="68050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 rtl="0">
              <a:lnSpc>
                <a:spcPts val="1763"/>
              </a:lnSpc>
            </a:pPr>
            <a:r>
              <a:rPr lang="ko-KR" sz="1469" b="0" i="0" u="none" spc="146" baseline="0" dirty="0">
                <a:solidFill>
                  <a:srgbClr val="F5EFEB"/>
                </a:solidFill>
                <a:latin typeface="Effra 1"/>
                <a:ea typeface="Effra 1"/>
                <a:cs typeface="Effra 1"/>
                <a:sym typeface="Effra 1"/>
              </a:rPr>
              <a:t>국제 </a:t>
            </a:r>
            <a:r>
              <a:rPr lang="ko-KR" sz="1469" b="0" i="0" u="none" spc="146" baseline="0" dirty="0" err="1">
                <a:solidFill>
                  <a:srgbClr val="F5EFEB"/>
                </a:solidFill>
                <a:latin typeface="Effra 1"/>
                <a:ea typeface="Effra 1"/>
                <a:cs typeface="Effra 1"/>
                <a:sym typeface="Effra 1"/>
              </a:rPr>
              <a:t>소롭티미스트</a:t>
            </a:r>
            <a:r>
              <a:rPr lang="ko-KR" sz="1469" b="0" i="0" u="none" spc="146" baseline="0" dirty="0">
                <a:solidFill>
                  <a:srgbClr val="F5EFEB"/>
                </a:solidFill>
                <a:latin typeface="Effra 1"/>
                <a:ea typeface="Effra 1"/>
                <a:cs typeface="Effra 1"/>
                <a:sym typeface="Effra 1"/>
              </a:rPr>
              <a:t> 미주 연합회</a:t>
            </a:r>
            <a:r>
              <a:rPr lang="en-US" altLang="ko-KR" sz="1469" b="0" i="0" u="none" spc="146" baseline="0" dirty="0">
                <a:solidFill>
                  <a:srgbClr val="F5EFEB"/>
                </a:solidFill>
                <a:latin typeface="Effra 1"/>
                <a:ea typeface="Effra 1"/>
                <a:cs typeface="Effra 1"/>
                <a:sym typeface="Effra 1"/>
              </a:rPr>
              <a:t> </a:t>
            </a:r>
            <a:r>
              <a:rPr lang="ko-KR" sz="1469" b="0" i="0" u="none" spc="146" baseline="0" dirty="0">
                <a:solidFill>
                  <a:srgbClr val="F5EFEB"/>
                </a:solidFill>
                <a:latin typeface="Effra 1"/>
                <a:ea typeface="Effra 1"/>
                <a:cs typeface="Effra 1"/>
                <a:sym typeface="Effra 1"/>
              </a:rPr>
              <a:t>(</a:t>
            </a:r>
            <a:r>
              <a:rPr lang="ko-KR" sz="1469" b="0" i="0" u="none" spc="146" baseline="0" dirty="0" err="1">
                <a:solidFill>
                  <a:srgbClr val="F5EFEB"/>
                </a:solidFill>
                <a:latin typeface="Effra 1"/>
                <a:ea typeface="Effra 1"/>
                <a:cs typeface="Effra 1"/>
                <a:sym typeface="Effra 1"/>
              </a:rPr>
              <a:t>Soroptimist</a:t>
            </a:r>
            <a:r>
              <a:rPr lang="ko-KR" sz="1469" b="0" i="0" u="none" spc="146" baseline="0" dirty="0">
                <a:solidFill>
                  <a:srgbClr val="F5EFEB"/>
                </a:solidFill>
                <a:latin typeface="Effra 1"/>
                <a:ea typeface="Effra 1"/>
                <a:cs typeface="Effra 1"/>
                <a:sym typeface="Effra 1"/>
              </a:rPr>
              <a:t> </a:t>
            </a:r>
            <a:r>
              <a:rPr lang="ko-KR" sz="1469" b="0" i="0" u="none" spc="146" baseline="0" dirty="0" err="1">
                <a:solidFill>
                  <a:srgbClr val="F5EFEB"/>
                </a:solidFill>
                <a:latin typeface="Effra 1"/>
                <a:ea typeface="Effra 1"/>
                <a:cs typeface="Effra 1"/>
                <a:sym typeface="Effra 1"/>
              </a:rPr>
              <a:t>international</a:t>
            </a:r>
            <a:r>
              <a:rPr lang="ko-KR" sz="1469" b="0" i="0" u="none" spc="146" baseline="0" dirty="0">
                <a:solidFill>
                  <a:srgbClr val="F5EFEB"/>
                </a:solidFill>
                <a:latin typeface="Effra 1"/>
                <a:ea typeface="Effra 1"/>
                <a:cs typeface="Effra 1"/>
                <a:sym typeface="Effra 1"/>
              </a:rPr>
              <a:t> of </a:t>
            </a:r>
            <a:r>
              <a:rPr lang="ko-KR" sz="1469" b="0" i="0" u="none" spc="146" baseline="0" dirty="0" err="1">
                <a:solidFill>
                  <a:srgbClr val="F5EFEB"/>
                </a:solidFill>
                <a:latin typeface="Effra 1"/>
                <a:ea typeface="Effra 1"/>
                <a:cs typeface="Effra 1"/>
                <a:sym typeface="Effra 1"/>
              </a:rPr>
              <a:t>the</a:t>
            </a:r>
            <a:r>
              <a:rPr lang="ko-KR" sz="1469" b="0" i="0" u="none" spc="146" baseline="0" dirty="0">
                <a:solidFill>
                  <a:srgbClr val="F5EFEB"/>
                </a:solidFill>
                <a:latin typeface="Effra 1"/>
                <a:ea typeface="Effra 1"/>
                <a:cs typeface="Effra 1"/>
                <a:sym typeface="Effra 1"/>
              </a:rPr>
              <a:t> </a:t>
            </a:r>
            <a:r>
              <a:rPr lang="ko-KR" sz="1469" b="0" i="0" u="none" spc="146" baseline="0" dirty="0" err="1">
                <a:solidFill>
                  <a:srgbClr val="F5EFEB"/>
                </a:solidFill>
                <a:latin typeface="Effra 1"/>
                <a:ea typeface="Effra 1"/>
                <a:cs typeface="Effra 1"/>
                <a:sym typeface="Effra 1"/>
              </a:rPr>
              <a:t>Americas</a:t>
            </a:r>
            <a:r>
              <a:rPr lang="ko-KR" sz="1469" b="0" i="0" u="none" spc="146" baseline="0" dirty="0">
                <a:solidFill>
                  <a:srgbClr val="F5EFEB"/>
                </a:solidFill>
                <a:latin typeface="Effra 1"/>
                <a:ea typeface="Effra 1"/>
                <a:cs typeface="Effra 1"/>
                <a:sym typeface="Effra 1"/>
              </a:rPr>
              <a:t>, </a:t>
            </a:r>
            <a:r>
              <a:rPr lang="ko-KR" sz="1469" b="0" i="0" u="none" spc="146" baseline="0" dirty="0" err="1">
                <a:solidFill>
                  <a:srgbClr val="F5EFEB"/>
                </a:solidFill>
                <a:latin typeface="Effra 1"/>
                <a:ea typeface="Effra 1"/>
                <a:cs typeface="Effra 1"/>
                <a:sym typeface="Effra 1"/>
              </a:rPr>
              <a:t>inc</a:t>
            </a:r>
            <a:r>
              <a:rPr lang="ko-KR" sz="1469" b="0" i="0" u="none" spc="146" baseline="0" dirty="0">
                <a:solidFill>
                  <a:srgbClr val="F5EFEB"/>
                </a:solidFill>
                <a:latin typeface="Effra 1"/>
                <a:ea typeface="Effra 1"/>
                <a:cs typeface="Effra 1"/>
                <a:sym typeface="Effra 1"/>
              </a:rPr>
              <a:t>.</a:t>
            </a:r>
            <a:r>
              <a:rPr lang="ko-KR" sz="1469" b="0" i="0" u="none" spc="146" baseline="30000" dirty="0">
                <a:solidFill>
                  <a:srgbClr val="F5EFEB"/>
                </a:solidFill>
                <a:latin typeface="Effra 1"/>
                <a:ea typeface="Effra 1"/>
                <a:cs typeface="Effra 1"/>
                <a:sym typeface="Effra 1"/>
              </a:rPr>
              <a:t>®</a:t>
            </a:r>
            <a:r>
              <a:rPr lang="ko-KR" sz="1469" b="0" i="0" u="none" spc="146" baseline="0" dirty="0">
                <a:solidFill>
                  <a:srgbClr val="F5EFEB"/>
                </a:solidFill>
                <a:latin typeface="Effra 1"/>
                <a:ea typeface="Effra 1"/>
                <a:cs typeface="Effra 1"/>
                <a:sym typeface="Effra 1"/>
              </a:rPr>
              <a:t>)</a:t>
            </a:r>
          </a:p>
          <a:p>
            <a:pPr marL="0" lvl="0" indent="0" algn="r" rtl="0">
              <a:lnSpc>
                <a:spcPts val="1763"/>
              </a:lnSpc>
              <a:spcBef>
                <a:spcPct val="0"/>
              </a:spcBef>
            </a:pPr>
            <a:endParaRPr lang="ko-KR" sz="1469" b="0" i="0" u="none" spc="146" baseline="0" dirty="0">
              <a:solidFill>
                <a:srgbClr val="F5EFEB"/>
              </a:solidFill>
              <a:latin typeface="Effra 1"/>
              <a:ea typeface="Effra 1"/>
              <a:cs typeface="Effra 1"/>
              <a:sym typeface="Effra 1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2723771" y="8496965"/>
            <a:ext cx="7005441" cy="314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 rtl="0">
              <a:lnSpc>
                <a:spcPts val="2520"/>
              </a:lnSpc>
              <a:spcBef>
                <a:spcPct val="0"/>
              </a:spcBef>
            </a:pPr>
            <a:r>
              <a:rPr lang="ko-KR" sz="2100" b="0" i="0" u="none" spc="210" baseline="0">
                <a:solidFill>
                  <a:srgbClr val="F69170"/>
                </a:solidFill>
                <a:latin typeface="Effra 1"/>
                <a:ea typeface="Effra 1"/>
                <a:cs typeface="Effra 1"/>
                <a:sym typeface="Effra 1"/>
              </a:rPr>
              <a:t>발표자 이름, 발표자 직책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EF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8585732"/>
            <a:ext cx="18288000" cy="1791128"/>
            <a:chOff x="0" y="0"/>
            <a:chExt cx="4816593" cy="47173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471737"/>
            </a:xfrm>
            <a:custGeom>
              <a:avLst/>
              <a:gdLst/>
              <a:ahLst/>
              <a:cxnLst/>
              <a:rect l="l" t="t" r="r" b="b"/>
              <a:pathLst>
                <a:path w="4816592" h="471737">
                  <a:moveTo>
                    <a:pt x="0" y="0"/>
                  </a:moveTo>
                  <a:lnTo>
                    <a:pt x="4816592" y="0"/>
                  </a:lnTo>
                  <a:lnTo>
                    <a:pt x="4816592" y="471737"/>
                  </a:lnTo>
                  <a:lnTo>
                    <a:pt x="0" y="471737"/>
                  </a:lnTo>
                  <a:close/>
                </a:path>
              </a:pathLst>
            </a:custGeom>
            <a:solidFill>
              <a:srgbClr val="293374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4816593" cy="51936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323850" lvl="1" indent="-161925" algn="ctr" rtl="0">
                <a:lnSpc>
                  <a:spcPts val="2100"/>
                </a:lnSpc>
                <a:buAutoNum type="arabicPeriod"/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-2395657" y="-963874"/>
            <a:ext cx="20683657" cy="4924124"/>
            <a:chOff x="0" y="0"/>
            <a:chExt cx="5447547" cy="1296889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5447547" cy="1296889"/>
            </a:xfrm>
            <a:custGeom>
              <a:avLst/>
              <a:gdLst/>
              <a:ahLst/>
              <a:cxnLst/>
              <a:rect l="l" t="t" r="r" b="b"/>
              <a:pathLst>
                <a:path w="5447547" h="1296889">
                  <a:moveTo>
                    <a:pt x="18715" y="0"/>
                  </a:moveTo>
                  <a:lnTo>
                    <a:pt x="5428832" y="0"/>
                  </a:lnTo>
                  <a:cubicBezTo>
                    <a:pt x="5439168" y="0"/>
                    <a:pt x="5447547" y="8379"/>
                    <a:pt x="5447547" y="18715"/>
                  </a:cubicBezTo>
                  <a:lnTo>
                    <a:pt x="5447547" y="1278174"/>
                  </a:lnTo>
                  <a:cubicBezTo>
                    <a:pt x="5447547" y="1288510"/>
                    <a:pt x="5439168" y="1296889"/>
                    <a:pt x="5428832" y="1296889"/>
                  </a:cubicBezTo>
                  <a:lnTo>
                    <a:pt x="18715" y="1296889"/>
                  </a:lnTo>
                  <a:cubicBezTo>
                    <a:pt x="8379" y="1296889"/>
                    <a:pt x="0" y="1288510"/>
                    <a:pt x="0" y="1278174"/>
                  </a:cubicBezTo>
                  <a:lnTo>
                    <a:pt x="0" y="18715"/>
                  </a:lnTo>
                  <a:cubicBezTo>
                    <a:pt x="0" y="8379"/>
                    <a:pt x="8379" y="0"/>
                    <a:pt x="18715" y="0"/>
                  </a:cubicBezTo>
                  <a:close/>
                </a:path>
              </a:pathLst>
            </a:custGeom>
            <a:solidFill>
              <a:srgbClr val="253572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47625"/>
              <a:ext cx="5447547" cy="134451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2100"/>
                </a:lnSpc>
              </a:pPr>
              <a:endParaRPr/>
            </a:p>
          </p:txBody>
        </p:sp>
      </p:grpSp>
      <p:sp>
        <p:nvSpPr>
          <p:cNvPr id="8" name="Freeform 8"/>
          <p:cNvSpPr/>
          <p:nvPr/>
        </p:nvSpPr>
        <p:spPr>
          <a:xfrm>
            <a:off x="15738227" y="542156"/>
            <a:ext cx="596649" cy="973088"/>
          </a:xfrm>
          <a:custGeom>
            <a:avLst/>
            <a:gdLst/>
            <a:ahLst/>
            <a:cxnLst/>
            <a:rect l="l" t="t" r="r" b="b"/>
            <a:pathLst>
              <a:path w="596649" h="973088">
                <a:moveTo>
                  <a:pt x="0" y="0"/>
                </a:moveTo>
                <a:lnTo>
                  <a:pt x="596648" y="0"/>
                </a:lnTo>
                <a:lnTo>
                  <a:pt x="596648" y="973088"/>
                </a:lnTo>
                <a:lnTo>
                  <a:pt x="0" y="97308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9" name="Freeform 9"/>
          <p:cNvSpPr/>
          <p:nvPr/>
        </p:nvSpPr>
        <p:spPr>
          <a:xfrm>
            <a:off x="186953" y="300048"/>
            <a:ext cx="2457629" cy="2162713"/>
          </a:xfrm>
          <a:custGeom>
            <a:avLst/>
            <a:gdLst/>
            <a:ahLst/>
            <a:cxnLst/>
            <a:rect l="l" t="t" r="r" b="b"/>
            <a:pathLst>
              <a:path w="2457629" h="2162713">
                <a:moveTo>
                  <a:pt x="0" y="0"/>
                </a:moveTo>
                <a:lnTo>
                  <a:pt x="2457628" y="0"/>
                </a:lnTo>
                <a:lnTo>
                  <a:pt x="2457628" y="2162713"/>
                </a:lnTo>
                <a:lnTo>
                  <a:pt x="0" y="216271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9007701" y="3173730"/>
            <a:ext cx="9289824" cy="6189345"/>
          </a:xfrm>
          <a:custGeom>
            <a:avLst/>
            <a:gdLst/>
            <a:ahLst/>
            <a:cxnLst/>
            <a:rect l="l" t="t" r="r" b="b"/>
            <a:pathLst>
              <a:path w="9289824" h="6189345">
                <a:moveTo>
                  <a:pt x="0" y="0"/>
                </a:moveTo>
                <a:lnTo>
                  <a:pt x="9289824" y="0"/>
                </a:lnTo>
                <a:lnTo>
                  <a:pt x="9289824" y="6189345"/>
                </a:lnTo>
                <a:lnTo>
                  <a:pt x="0" y="618934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11" name="TextBox 11"/>
          <p:cNvSpPr txBox="1"/>
          <p:nvPr/>
        </p:nvSpPr>
        <p:spPr>
          <a:xfrm>
            <a:off x="1028700" y="5029200"/>
            <a:ext cx="7310799" cy="20862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 rtl="0">
              <a:lnSpc>
                <a:spcPts val="5615"/>
              </a:lnSpc>
            </a:pPr>
            <a:r>
              <a:rPr lang="ko-KR" sz="3743" b="0" i="0" u="none" baseline="0">
                <a:solidFill>
                  <a:srgbClr val="E68574"/>
                </a:solidFill>
                <a:latin typeface="Effra 3"/>
                <a:ea typeface="Effra 3"/>
                <a:cs typeface="Effra 3"/>
                <a:sym typeface="Effra 3"/>
              </a:rPr>
              <a:t>A. 도메인 구입</a:t>
            </a:r>
          </a:p>
          <a:p>
            <a:pPr algn="l" rtl="0">
              <a:lnSpc>
                <a:spcPts val="5615"/>
              </a:lnSpc>
            </a:pPr>
            <a:r>
              <a:rPr lang="ko-KR" sz="3743" b="0" i="0" u="none" baseline="0">
                <a:solidFill>
                  <a:srgbClr val="E68574"/>
                </a:solidFill>
                <a:latin typeface="Effra 3"/>
                <a:ea typeface="Effra 3"/>
                <a:cs typeface="Effra 3"/>
                <a:sym typeface="Effra 3"/>
              </a:rPr>
              <a:t>B. 목표와 대상층 설정</a:t>
            </a:r>
          </a:p>
          <a:p>
            <a:pPr algn="l" rtl="0">
              <a:lnSpc>
                <a:spcPts val="5615"/>
              </a:lnSpc>
            </a:pPr>
            <a:r>
              <a:rPr lang="ko-KR" sz="3743" b="0" i="0" u="none" baseline="0">
                <a:solidFill>
                  <a:srgbClr val="E68574"/>
                </a:solidFill>
                <a:latin typeface="Effra 3"/>
                <a:ea typeface="Effra 3"/>
                <a:cs typeface="Effra 3"/>
                <a:sym typeface="Effra 3"/>
              </a:rPr>
              <a:t>C. 홈페이지 디자인</a:t>
            </a:r>
            <a:r>
              <a:rPr lang="ko-KR" sz="3743" b="0" i="0" u="none" baseline="0">
                <a:solidFill>
                  <a:srgbClr val="F5EFEB"/>
                </a:solidFill>
                <a:latin typeface="Effra 3"/>
                <a:ea typeface="Effra 3"/>
                <a:cs typeface="Effra 3"/>
                <a:sym typeface="Effra 3"/>
              </a:rPr>
              <a:t> 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28700" y="1363574"/>
            <a:ext cx="17259300" cy="20796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 rtl="0">
              <a:lnSpc>
                <a:spcPts val="8000"/>
              </a:lnSpc>
            </a:pPr>
            <a:r>
              <a:rPr lang="ko-KR" sz="8000" b="0" i="0" u="none" baseline="0">
                <a:solidFill>
                  <a:srgbClr val="F5EFEB"/>
                </a:solidFill>
                <a:latin typeface="Effra 1"/>
                <a:ea typeface="Effra 1"/>
                <a:cs typeface="Effra 1"/>
                <a:sym typeface="Effra 1"/>
              </a:rPr>
              <a:t>웹사이트를 구축하기 위한 첫 번째 단계는 무엇일까요?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28700" y="9258300"/>
            <a:ext cx="6899312" cy="209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 rtl="0">
              <a:lnSpc>
                <a:spcPts val="1680"/>
              </a:lnSpc>
              <a:spcBef>
                <a:spcPct val="0"/>
              </a:spcBef>
            </a:pPr>
            <a:r>
              <a:rPr lang="ko-KR" sz="1400" b="0" i="0" u="none" spc="140" baseline="0">
                <a:solidFill>
                  <a:srgbClr val="E68574"/>
                </a:solidFill>
                <a:latin typeface="Effra 1"/>
                <a:ea typeface="Effra 1"/>
                <a:cs typeface="Effra 1"/>
                <a:sym typeface="Effra 1"/>
              </a:rPr>
              <a:t>2025 SIA 리전 총회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EF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8585732"/>
            <a:ext cx="18288000" cy="1791128"/>
            <a:chOff x="0" y="0"/>
            <a:chExt cx="4816593" cy="47173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471737"/>
            </a:xfrm>
            <a:custGeom>
              <a:avLst/>
              <a:gdLst/>
              <a:ahLst/>
              <a:cxnLst/>
              <a:rect l="l" t="t" r="r" b="b"/>
              <a:pathLst>
                <a:path w="4816592" h="471737">
                  <a:moveTo>
                    <a:pt x="0" y="0"/>
                  </a:moveTo>
                  <a:lnTo>
                    <a:pt x="4816592" y="0"/>
                  </a:lnTo>
                  <a:lnTo>
                    <a:pt x="4816592" y="471737"/>
                  </a:lnTo>
                  <a:lnTo>
                    <a:pt x="0" y="471737"/>
                  </a:lnTo>
                  <a:close/>
                </a:path>
              </a:pathLst>
            </a:custGeom>
            <a:solidFill>
              <a:srgbClr val="293374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4816593" cy="51936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323850" lvl="1" indent="-161925" algn="ctr" rtl="0">
                <a:lnSpc>
                  <a:spcPts val="2100"/>
                </a:lnSpc>
                <a:buAutoNum type="arabicPeriod"/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-2395657" y="-963874"/>
            <a:ext cx="20683657" cy="4924124"/>
            <a:chOff x="0" y="0"/>
            <a:chExt cx="5447547" cy="1296889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5447547" cy="1296889"/>
            </a:xfrm>
            <a:custGeom>
              <a:avLst/>
              <a:gdLst/>
              <a:ahLst/>
              <a:cxnLst/>
              <a:rect l="l" t="t" r="r" b="b"/>
              <a:pathLst>
                <a:path w="5447547" h="1296889">
                  <a:moveTo>
                    <a:pt x="18715" y="0"/>
                  </a:moveTo>
                  <a:lnTo>
                    <a:pt x="5428832" y="0"/>
                  </a:lnTo>
                  <a:cubicBezTo>
                    <a:pt x="5439168" y="0"/>
                    <a:pt x="5447547" y="8379"/>
                    <a:pt x="5447547" y="18715"/>
                  </a:cubicBezTo>
                  <a:lnTo>
                    <a:pt x="5447547" y="1278174"/>
                  </a:lnTo>
                  <a:cubicBezTo>
                    <a:pt x="5447547" y="1288510"/>
                    <a:pt x="5439168" y="1296889"/>
                    <a:pt x="5428832" y="1296889"/>
                  </a:cubicBezTo>
                  <a:lnTo>
                    <a:pt x="18715" y="1296889"/>
                  </a:lnTo>
                  <a:cubicBezTo>
                    <a:pt x="8379" y="1296889"/>
                    <a:pt x="0" y="1288510"/>
                    <a:pt x="0" y="1278174"/>
                  </a:cubicBezTo>
                  <a:lnTo>
                    <a:pt x="0" y="18715"/>
                  </a:lnTo>
                  <a:cubicBezTo>
                    <a:pt x="0" y="8379"/>
                    <a:pt x="8379" y="0"/>
                    <a:pt x="18715" y="0"/>
                  </a:cubicBezTo>
                  <a:close/>
                </a:path>
              </a:pathLst>
            </a:custGeom>
            <a:solidFill>
              <a:srgbClr val="253572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47625"/>
              <a:ext cx="5447547" cy="134451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2100"/>
                </a:lnSpc>
              </a:pPr>
              <a:endParaRPr/>
            </a:p>
          </p:txBody>
        </p:sp>
      </p:grpSp>
      <p:sp>
        <p:nvSpPr>
          <p:cNvPr id="8" name="Freeform 8"/>
          <p:cNvSpPr/>
          <p:nvPr/>
        </p:nvSpPr>
        <p:spPr>
          <a:xfrm>
            <a:off x="15738227" y="542156"/>
            <a:ext cx="596649" cy="973088"/>
          </a:xfrm>
          <a:custGeom>
            <a:avLst/>
            <a:gdLst/>
            <a:ahLst/>
            <a:cxnLst/>
            <a:rect l="l" t="t" r="r" b="b"/>
            <a:pathLst>
              <a:path w="596649" h="973088">
                <a:moveTo>
                  <a:pt x="0" y="0"/>
                </a:moveTo>
                <a:lnTo>
                  <a:pt x="596648" y="0"/>
                </a:lnTo>
                <a:lnTo>
                  <a:pt x="596648" y="973088"/>
                </a:lnTo>
                <a:lnTo>
                  <a:pt x="0" y="97308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9" name="Freeform 9"/>
          <p:cNvSpPr/>
          <p:nvPr/>
        </p:nvSpPr>
        <p:spPr>
          <a:xfrm>
            <a:off x="186953" y="300048"/>
            <a:ext cx="2457629" cy="2162713"/>
          </a:xfrm>
          <a:custGeom>
            <a:avLst/>
            <a:gdLst/>
            <a:ahLst/>
            <a:cxnLst/>
            <a:rect l="l" t="t" r="r" b="b"/>
            <a:pathLst>
              <a:path w="2457629" h="2162713">
                <a:moveTo>
                  <a:pt x="0" y="0"/>
                </a:moveTo>
                <a:lnTo>
                  <a:pt x="2457628" y="0"/>
                </a:lnTo>
                <a:lnTo>
                  <a:pt x="2457628" y="2162713"/>
                </a:lnTo>
                <a:lnTo>
                  <a:pt x="0" y="216271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1028700" y="5444317"/>
            <a:ext cx="15511919" cy="13163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 rtl="0">
              <a:lnSpc>
                <a:spcPts val="10800"/>
              </a:lnSpc>
            </a:pPr>
            <a:r>
              <a:rPr lang="ko-KR" sz="7200" b="0" i="0" u="none" baseline="0">
                <a:solidFill>
                  <a:srgbClr val="168594"/>
                </a:solidFill>
                <a:latin typeface="Effra 3"/>
                <a:ea typeface="Effra 3"/>
                <a:cs typeface="Effra 3"/>
                <a:sym typeface="Effra 3"/>
              </a:rPr>
              <a:t>B. 목표와 대상층 설정 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028700" y="1363574"/>
            <a:ext cx="17259300" cy="20796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 rtl="0">
              <a:lnSpc>
                <a:spcPts val="8000"/>
              </a:lnSpc>
            </a:pPr>
            <a:r>
              <a:rPr lang="ko-KR" sz="8000" b="0" i="0" u="none" baseline="0">
                <a:solidFill>
                  <a:srgbClr val="F5EFEB"/>
                </a:solidFill>
                <a:latin typeface="Effra 1"/>
                <a:ea typeface="Effra 1"/>
                <a:cs typeface="Effra 1"/>
                <a:sym typeface="Effra 1"/>
              </a:rPr>
              <a:t>웹사이트를 구축하기 위한 첫 번째 단계는 무엇일까요?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28700" y="9258300"/>
            <a:ext cx="6899312" cy="209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 rtl="0">
              <a:lnSpc>
                <a:spcPts val="1680"/>
              </a:lnSpc>
              <a:spcBef>
                <a:spcPct val="0"/>
              </a:spcBef>
            </a:pPr>
            <a:r>
              <a:rPr lang="ko-KR" sz="1400" b="0" i="0" u="none" spc="140" baseline="0">
                <a:solidFill>
                  <a:srgbClr val="E68574"/>
                </a:solidFill>
                <a:latin typeface="Effra 1"/>
                <a:ea typeface="Effra 1"/>
                <a:cs typeface="Effra 1"/>
                <a:sym typeface="Effra 1"/>
              </a:rPr>
              <a:t>2025 SIA 리전 총회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28700" y="4286803"/>
            <a:ext cx="13888248" cy="10347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 rtl="0">
              <a:lnSpc>
                <a:spcPts val="7992"/>
              </a:lnSpc>
            </a:pPr>
            <a:r>
              <a:rPr lang="ko-KR" sz="7200" b="0" i="0" u="none" baseline="0">
                <a:solidFill>
                  <a:srgbClr val="E68574"/>
                </a:solidFill>
                <a:latin typeface="Effra 3"/>
                <a:ea typeface="Effra 3"/>
                <a:cs typeface="Effra 3"/>
                <a:sym typeface="Effra 3"/>
              </a:rPr>
              <a:t>답: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EF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8585732"/>
            <a:ext cx="18288000" cy="1791128"/>
            <a:chOff x="0" y="0"/>
            <a:chExt cx="4816593" cy="47173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471737"/>
            </a:xfrm>
            <a:custGeom>
              <a:avLst/>
              <a:gdLst/>
              <a:ahLst/>
              <a:cxnLst/>
              <a:rect l="l" t="t" r="r" b="b"/>
              <a:pathLst>
                <a:path w="4816592" h="471737">
                  <a:moveTo>
                    <a:pt x="0" y="0"/>
                  </a:moveTo>
                  <a:lnTo>
                    <a:pt x="4816592" y="0"/>
                  </a:lnTo>
                  <a:lnTo>
                    <a:pt x="4816592" y="471737"/>
                  </a:lnTo>
                  <a:lnTo>
                    <a:pt x="0" y="471737"/>
                  </a:lnTo>
                  <a:close/>
                </a:path>
              </a:pathLst>
            </a:custGeom>
            <a:solidFill>
              <a:srgbClr val="293374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4816593" cy="51936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323850" lvl="1" indent="-161925" algn="ctr" rtl="0">
                <a:lnSpc>
                  <a:spcPts val="2100"/>
                </a:lnSpc>
                <a:buAutoNum type="arabicPeriod"/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-2395657" y="-963874"/>
            <a:ext cx="21239059" cy="4924124"/>
            <a:chOff x="0" y="0"/>
            <a:chExt cx="5593826" cy="1296889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5593826" cy="1296889"/>
            </a:xfrm>
            <a:custGeom>
              <a:avLst/>
              <a:gdLst/>
              <a:ahLst/>
              <a:cxnLst/>
              <a:rect l="l" t="t" r="r" b="b"/>
              <a:pathLst>
                <a:path w="5593826" h="1296889">
                  <a:moveTo>
                    <a:pt x="18226" y="0"/>
                  </a:moveTo>
                  <a:lnTo>
                    <a:pt x="5575601" y="0"/>
                  </a:lnTo>
                  <a:cubicBezTo>
                    <a:pt x="5585666" y="0"/>
                    <a:pt x="5593826" y="8160"/>
                    <a:pt x="5593826" y="18226"/>
                  </a:cubicBezTo>
                  <a:lnTo>
                    <a:pt x="5593826" y="1278663"/>
                  </a:lnTo>
                  <a:cubicBezTo>
                    <a:pt x="5593826" y="1283497"/>
                    <a:pt x="5591906" y="1288132"/>
                    <a:pt x="5588488" y="1291550"/>
                  </a:cubicBezTo>
                  <a:cubicBezTo>
                    <a:pt x="5585070" y="1294968"/>
                    <a:pt x="5580435" y="1296889"/>
                    <a:pt x="5575601" y="1296889"/>
                  </a:cubicBezTo>
                  <a:lnTo>
                    <a:pt x="18226" y="1296889"/>
                  </a:lnTo>
                  <a:cubicBezTo>
                    <a:pt x="8160" y="1296889"/>
                    <a:pt x="0" y="1288729"/>
                    <a:pt x="0" y="1278663"/>
                  </a:cubicBezTo>
                  <a:lnTo>
                    <a:pt x="0" y="18226"/>
                  </a:lnTo>
                  <a:cubicBezTo>
                    <a:pt x="0" y="8160"/>
                    <a:pt x="8160" y="0"/>
                    <a:pt x="18226" y="0"/>
                  </a:cubicBezTo>
                  <a:close/>
                </a:path>
              </a:pathLst>
            </a:custGeom>
            <a:solidFill>
              <a:srgbClr val="253572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47625"/>
              <a:ext cx="5593826" cy="134451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2100"/>
                </a:lnSpc>
              </a:pPr>
              <a:endParaRPr/>
            </a:p>
          </p:txBody>
        </p:sp>
      </p:grpSp>
      <p:sp>
        <p:nvSpPr>
          <p:cNvPr id="8" name="Freeform 8"/>
          <p:cNvSpPr/>
          <p:nvPr/>
        </p:nvSpPr>
        <p:spPr>
          <a:xfrm>
            <a:off x="15738227" y="542156"/>
            <a:ext cx="596649" cy="973088"/>
          </a:xfrm>
          <a:custGeom>
            <a:avLst/>
            <a:gdLst/>
            <a:ahLst/>
            <a:cxnLst/>
            <a:rect l="l" t="t" r="r" b="b"/>
            <a:pathLst>
              <a:path w="596649" h="973088">
                <a:moveTo>
                  <a:pt x="0" y="0"/>
                </a:moveTo>
                <a:lnTo>
                  <a:pt x="596648" y="0"/>
                </a:lnTo>
                <a:lnTo>
                  <a:pt x="596648" y="973088"/>
                </a:lnTo>
                <a:lnTo>
                  <a:pt x="0" y="97308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9" name="Freeform 9"/>
          <p:cNvSpPr/>
          <p:nvPr/>
        </p:nvSpPr>
        <p:spPr>
          <a:xfrm>
            <a:off x="259397" y="404544"/>
            <a:ext cx="2457629" cy="2187290"/>
          </a:xfrm>
          <a:custGeom>
            <a:avLst/>
            <a:gdLst/>
            <a:ahLst/>
            <a:cxnLst/>
            <a:rect l="l" t="t" r="r" b="b"/>
            <a:pathLst>
              <a:path w="2457629" h="2187290">
                <a:moveTo>
                  <a:pt x="0" y="0"/>
                </a:moveTo>
                <a:lnTo>
                  <a:pt x="2457628" y="0"/>
                </a:lnTo>
                <a:lnTo>
                  <a:pt x="2457628" y="2187289"/>
                </a:lnTo>
                <a:lnTo>
                  <a:pt x="0" y="218728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8989090" y="3816879"/>
            <a:ext cx="9394160" cy="5683467"/>
          </a:xfrm>
          <a:custGeom>
            <a:avLst/>
            <a:gdLst/>
            <a:ahLst/>
            <a:cxnLst/>
            <a:rect l="l" t="t" r="r" b="b"/>
            <a:pathLst>
              <a:path w="9394160" h="5683467">
                <a:moveTo>
                  <a:pt x="0" y="0"/>
                </a:moveTo>
                <a:lnTo>
                  <a:pt x="9394160" y="0"/>
                </a:lnTo>
                <a:lnTo>
                  <a:pt x="9394160" y="5683467"/>
                </a:lnTo>
                <a:lnTo>
                  <a:pt x="0" y="5683467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11" name="TextBox 11"/>
          <p:cNvSpPr txBox="1"/>
          <p:nvPr/>
        </p:nvSpPr>
        <p:spPr>
          <a:xfrm>
            <a:off x="1028700" y="5029200"/>
            <a:ext cx="7310799" cy="20862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 rtl="0">
              <a:lnSpc>
                <a:spcPts val="5615"/>
              </a:lnSpc>
            </a:pPr>
            <a:r>
              <a:rPr lang="ko-KR" sz="3743" b="0" i="0" u="none" baseline="0">
                <a:solidFill>
                  <a:srgbClr val="E68574"/>
                </a:solidFill>
                <a:latin typeface="Effra 3"/>
                <a:ea typeface="Effra 3"/>
                <a:cs typeface="Effra 3"/>
                <a:sym typeface="Effra 3"/>
              </a:rPr>
              <a:t>A. 플래시 애니메이션</a:t>
            </a:r>
          </a:p>
          <a:p>
            <a:pPr algn="l" rtl="0">
              <a:lnSpc>
                <a:spcPts val="5615"/>
              </a:lnSpc>
            </a:pPr>
            <a:r>
              <a:rPr lang="ko-KR" sz="3743" b="0" i="0" u="none" baseline="0">
                <a:solidFill>
                  <a:srgbClr val="E68574"/>
                </a:solidFill>
                <a:latin typeface="Effra 3"/>
                <a:ea typeface="Effra 3"/>
                <a:cs typeface="Effra 3"/>
                <a:sym typeface="Effra 3"/>
              </a:rPr>
              <a:t>B. 간결성 및 전문성</a:t>
            </a:r>
          </a:p>
          <a:p>
            <a:pPr algn="l" rtl="0">
              <a:lnSpc>
                <a:spcPts val="5615"/>
              </a:lnSpc>
            </a:pPr>
            <a:r>
              <a:rPr lang="ko-KR" sz="3743" b="0" i="0" u="none" baseline="0">
                <a:solidFill>
                  <a:srgbClr val="E68574"/>
                </a:solidFill>
                <a:latin typeface="Effra 3"/>
                <a:ea typeface="Effra 3"/>
                <a:cs typeface="Effra 3"/>
                <a:sym typeface="Effra 3"/>
              </a:rPr>
              <a:t>C. 다수의 페이지 및 기능</a:t>
            </a:r>
            <a:r>
              <a:rPr lang="ko-KR" sz="3743" b="0" i="0" u="none" baseline="0">
                <a:solidFill>
                  <a:srgbClr val="F5EFEB"/>
                </a:solidFill>
                <a:latin typeface="Effra 3"/>
                <a:ea typeface="Effra 3"/>
                <a:cs typeface="Effra 3"/>
                <a:sym typeface="Effra 3"/>
              </a:rPr>
              <a:t> 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342623" y="1387722"/>
            <a:ext cx="16945377" cy="20796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 rtl="0">
              <a:lnSpc>
                <a:spcPts val="8000"/>
              </a:lnSpc>
            </a:pPr>
            <a:r>
              <a:rPr lang="ko-KR" sz="8000" b="0" i="0" u="none" baseline="0">
                <a:solidFill>
                  <a:srgbClr val="F5EFEB"/>
                </a:solidFill>
                <a:latin typeface="Effra 1"/>
                <a:ea typeface="Effra 1"/>
                <a:cs typeface="Effra 1"/>
                <a:sym typeface="Effra 1"/>
              </a:rPr>
              <a:t>사용자 친화적인 웹사이트의 중요한 특성을 한 가지 꼽는다면 무엇일까요?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28700" y="9258300"/>
            <a:ext cx="6899312" cy="209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 rtl="0">
              <a:lnSpc>
                <a:spcPts val="1680"/>
              </a:lnSpc>
              <a:spcBef>
                <a:spcPct val="0"/>
              </a:spcBef>
            </a:pPr>
            <a:r>
              <a:rPr lang="ko-KR" sz="1400" b="0" i="0" u="none" spc="140" baseline="0">
                <a:solidFill>
                  <a:srgbClr val="E68574"/>
                </a:solidFill>
                <a:latin typeface="Effra 1"/>
                <a:ea typeface="Effra 1"/>
                <a:cs typeface="Effra 1"/>
                <a:sym typeface="Effra 1"/>
              </a:rPr>
              <a:t>2025 SIA 리전 총회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EF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8585732"/>
            <a:ext cx="18288000" cy="1791128"/>
            <a:chOff x="0" y="0"/>
            <a:chExt cx="4816593" cy="47173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471737"/>
            </a:xfrm>
            <a:custGeom>
              <a:avLst/>
              <a:gdLst/>
              <a:ahLst/>
              <a:cxnLst/>
              <a:rect l="l" t="t" r="r" b="b"/>
              <a:pathLst>
                <a:path w="4816592" h="471737">
                  <a:moveTo>
                    <a:pt x="0" y="0"/>
                  </a:moveTo>
                  <a:lnTo>
                    <a:pt x="4816592" y="0"/>
                  </a:lnTo>
                  <a:lnTo>
                    <a:pt x="4816592" y="471737"/>
                  </a:lnTo>
                  <a:lnTo>
                    <a:pt x="0" y="471737"/>
                  </a:lnTo>
                  <a:close/>
                </a:path>
              </a:pathLst>
            </a:custGeom>
            <a:solidFill>
              <a:srgbClr val="293374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4816593" cy="51936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323850" lvl="1" indent="-161925" algn="ctr" rtl="0">
                <a:lnSpc>
                  <a:spcPts val="2100"/>
                </a:lnSpc>
                <a:buAutoNum type="arabicPeriod"/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-2395657" y="-963874"/>
            <a:ext cx="21239059" cy="4924124"/>
            <a:chOff x="0" y="0"/>
            <a:chExt cx="5593826" cy="1296889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5593826" cy="1296889"/>
            </a:xfrm>
            <a:custGeom>
              <a:avLst/>
              <a:gdLst/>
              <a:ahLst/>
              <a:cxnLst/>
              <a:rect l="l" t="t" r="r" b="b"/>
              <a:pathLst>
                <a:path w="5593826" h="1296889">
                  <a:moveTo>
                    <a:pt x="18226" y="0"/>
                  </a:moveTo>
                  <a:lnTo>
                    <a:pt x="5575601" y="0"/>
                  </a:lnTo>
                  <a:cubicBezTo>
                    <a:pt x="5585666" y="0"/>
                    <a:pt x="5593826" y="8160"/>
                    <a:pt x="5593826" y="18226"/>
                  </a:cubicBezTo>
                  <a:lnTo>
                    <a:pt x="5593826" y="1278663"/>
                  </a:lnTo>
                  <a:cubicBezTo>
                    <a:pt x="5593826" y="1283497"/>
                    <a:pt x="5591906" y="1288132"/>
                    <a:pt x="5588488" y="1291550"/>
                  </a:cubicBezTo>
                  <a:cubicBezTo>
                    <a:pt x="5585070" y="1294968"/>
                    <a:pt x="5580435" y="1296889"/>
                    <a:pt x="5575601" y="1296889"/>
                  </a:cubicBezTo>
                  <a:lnTo>
                    <a:pt x="18226" y="1296889"/>
                  </a:lnTo>
                  <a:cubicBezTo>
                    <a:pt x="8160" y="1296889"/>
                    <a:pt x="0" y="1288729"/>
                    <a:pt x="0" y="1278663"/>
                  </a:cubicBezTo>
                  <a:lnTo>
                    <a:pt x="0" y="18226"/>
                  </a:lnTo>
                  <a:cubicBezTo>
                    <a:pt x="0" y="8160"/>
                    <a:pt x="8160" y="0"/>
                    <a:pt x="18226" y="0"/>
                  </a:cubicBezTo>
                  <a:close/>
                </a:path>
              </a:pathLst>
            </a:custGeom>
            <a:solidFill>
              <a:srgbClr val="253572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47625"/>
              <a:ext cx="5593826" cy="134451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2100"/>
                </a:lnSpc>
              </a:pPr>
              <a:endParaRPr/>
            </a:p>
          </p:txBody>
        </p:sp>
      </p:grpSp>
      <p:sp>
        <p:nvSpPr>
          <p:cNvPr id="8" name="Freeform 8"/>
          <p:cNvSpPr/>
          <p:nvPr/>
        </p:nvSpPr>
        <p:spPr>
          <a:xfrm>
            <a:off x="15738227" y="542156"/>
            <a:ext cx="596649" cy="973088"/>
          </a:xfrm>
          <a:custGeom>
            <a:avLst/>
            <a:gdLst/>
            <a:ahLst/>
            <a:cxnLst/>
            <a:rect l="l" t="t" r="r" b="b"/>
            <a:pathLst>
              <a:path w="596649" h="973088">
                <a:moveTo>
                  <a:pt x="0" y="0"/>
                </a:moveTo>
                <a:lnTo>
                  <a:pt x="596648" y="0"/>
                </a:lnTo>
                <a:lnTo>
                  <a:pt x="596648" y="973088"/>
                </a:lnTo>
                <a:lnTo>
                  <a:pt x="0" y="97308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9" name="Freeform 9"/>
          <p:cNvSpPr/>
          <p:nvPr/>
        </p:nvSpPr>
        <p:spPr>
          <a:xfrm>
            <a:off x="259397" y="404544"/>
            <a:ext cx="2457629" cy="2187290"/>
          </a:xfrm>
          <a:custGeom>
            <a:avLst/>
            <a:gdLst/>
            <a:ahLst/>
            <a:cxnLst/>
            <a:rect l="l" t="t" r="r" b="b"/>
            <a:pathLst>
              <a:path w="2457629" h="2187290">
                <a:moveTo>
                  <a:pt x="0" y="0"/>
                </a:moveTo>
                <a:lnTo>
                  <a:pt x="2457628" y="0"/>
                </a:lnTo>
                <a:lnTo>
                  <a:pt x="2457628" y="2187289"/>
                </a:lnTo>
                <a:lnTo>
                  <a:pt x="0" y="218728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1488211" y="5325056"/>
            <a:ext cx="16230600" cy="13163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 rtl="0">
              <a:lnSpc>
                <a:spcPts val="10800"/>
              </a:lnSpc>
            </a:pPr>
            <a:r>
              <a:rPr lang="ko-KR" sz="7200" b="0" i="0" u="none" baseline="0">
                <a:solidFill>
                  <a:srgbClr val="168594"/>
                </a:solidFill>
                <a:latin typeface="Effra 3"/>
                <a:ea typeface="Effra 3"/>
                <a:cs typeface="Effra 3"/>
                <a:sym typeface="Effra 3"/>
              </a:rPr>
              <a:t>B. 간결성 및 전문성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342623" y="1387722"/>
            <a:ext cx="16945377" cy="20796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 rtl="0">
              <a:lnSpc>
                <a:spcPts val="8000"/>
              </a:lnSpc>
            </a:pPr>
            <a:r>
              <a:rPr lang="ko-KR" sz="8000" b="0" i="0" u="none" baseline="0">
                <a:solidFill>
                  <a:srgbClr val="F5EFEB"/>
                </a:solidFill>
                <a:latin typeface="Effra 1"/>
                <a:ea typeface="Effra 1"/>
                <a:cs typeface="Effra 1"/>
                <a:sym typeface="Effra 1"/>
              </a:rPr>
              <a:t>사용자 친화적인 웹사이트의 중요한 특성을 한 가지 꼽는다면 무엇일까요?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28700" y="9258300"/>
            <a:ext cx="6899312" cy="209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 rtl="0">
              <a:lnSpc>
                <a:spcPts val="1680"/>
              </a:lnSpc>
              <a:spcBef>
                <a:spcPct val="0"/>
              </a:spcBef>
            </a:pPr>
            <a:r>
              <a:rPr lang="ko-KR" sz="1400" b="0" i="0" u="none" spc="140" baseline="0">
                <a:solidFill>
                  <a:srgbClr val="E68574"/>
                </a:solidFill>
                <a:latin typeface="Effra 1"/>
                <a:ea typeface="Effra 1"/>
                <a:cs typeface="Effra 1"/>
                <a:sym typeface="Effra 1"/>
              </a:rPr>
              <a:t>2025 SIA 리전 총회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488211" y="4261684"/>
            <a:ext cx="13888248" cy="10347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 rtl="0">
              <a:lnSpc>
                <a:spcPts val="7992"/>
              </a:lnSpc>
            </a:pPr>
            <a:r>
              <a:rPr lang="ko-KR" sz="7200" b="0" i="0" u="none" baseline="0">
                <a:solidFill>
                  <a:srgbClr val="E68574"/>
                </a:solidFill>
                <a:latin typeface="Effra 3"/>
                <a:ea typeface="Effra 3"/>
                <a:cs typeface="Effra 3"/>
                <a:sym typeface="Effra 3"/>
              </a:rPr>
              <a:t>답: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EF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8585732"/>
            <a:ext cx="18288000" cy="1791128"/>
            <a:chOff x="0" y="0"/>
            <a:chExt cx="4816593" cy="47173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471737"/>
            </a:xfrm>
            <a:custGeom>
              <a:avLst/>
              <a:gdLst/>
              <a:ahLst/>
              <a:cxnLst/>
              <a:rect l="l" t="t" r="r" b="b"/>
              <a:pathLst>
                <a:path w="4816592" h="471737">
                  <a:moveTo>
                    <a:pt x="0" y="0"/>
                  </a:moveTo>
                  <a:lnTo>
                    <a:pt x="4816592" y="0"/>
                  </a:lnTo>
                  <a:lnTo>
                    <a:pt x="4816592" y="471737"/>
                  </a:lnTo>
                  <a:lnTo>
                    <a:pt x="0" y="471737"/>
                  </a:lnTo>
                  <a:close/>
                </a:path>
              </a:pathLst>
            </a:custGeom>
            <a:solidFill>
              <a:srgbClr val="293374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4816593" cy="51936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323850" lvl="1" indent="-161925" algn="ctr" rtl="0">
                <a:lnSpc>
                  <a:spcPts val="2100"/>
                </a:lnSpc>
                <a:buAutoNum type="arabicPeriod"/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-2395657" y="-963874"/>
            <a:ext cx="21239059" cy="4924124"/>
            <a:chOff x="0" y="0"/>
            <a:chExt cx="5593826" cy="1296889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5593826" cy="1296889"/>
            </a:xfrm>
            <a:custGeom>
              <a:avLst/>
              <a:gdLst/>
              <a:ahLst/>
              <a:cxnLst/>
              <a:rect l="l" t="t" r="r" b="b"/>
              <a:pathLst>
                <a:path w="5593826" h="1296889">
                  <a:moveTo>
                    <a:pt x="18226" y="0"/>
                  </a:moveTo>
                  <a:lnTo>
                    <a:pt x="5575601" y="0"/>
                  </a:lnTo>
                  <a:cubicBezTo>
                    <a:pt x="5585666" y="0"/>
                    <a:pt x="5593826" y="8160"/>
                    <a:pt x="5593826" y="18226"/>
                  </a:cubicBezTo>
                  <a:lnTo>
                    <a:pt x="5593826" y="1278663"/>
                  </a:lnTo>
                  <a:cubicBezTo>
                    <a:pt x="5593826" y="1283497"/>
                    <a:pt x="5591906" y="1288132"/>
                    <a:pt x="5588488" y="1291550"/>
                  </a:cubicBezTo>
                  <a:cubicBezTo>
                    <a:pt x="5585070" y="1294968"/>
                    <a:pt x="5580435" y="1296889"/>
                    <a:pt x="5575601" y="1296889"/>
                  </a:cubicBezTo>
                  <a:lnTo>
                    <a:pt x="18226" y="1296889"/>
                  </a:lnTo>
                  <a:cubicBezTo>
                    <a:pt x="8160" y="1296889"/>
                    <a:pt x="0" y="1288729"/>
                    <a:pt x="0" y="1278663"/>
                  </a:cubicBezTo>
                  <a:lnTo>
                    <a:pt x="0" y="18226"/>
                  </a:lnTo>
                  <a:cubicBezTo>
                    <a:pt x="0" y="8160"/>
                    <a:pt x="8160" y="0"/>
                    <a:pt x="18226" y="0"/>
                  </a:cubicBezTo>
                  <a:close/>
                </a:path>
              </a:pathLst>
            </a:custGeom>
            <a:solidFill>
              <a:srgbClr val="253572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47625"/>
              <a:ext cx="5593826" cy="134451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2100"/>
                </a:lnSpc>
              </a:pPr>
              <a:endParaRPr/>
            </a:p>
          </p:txBody>
        </p:sp>
      </p:grpSp>
      <p:sp>
        <p:nvSpPr>
          <p:cNvPr id="8" name="Freeform 8"/>
          <p:cNvSpPr/>
          <p:nvPr/>
        </p:nvSpPr>
        <p:spPr>
          <a:xfrm>
            <a:off x="15738227" y="542156"/>
            <a:ext cx="596649" cy="973088"/>
          </a:xfrm>
          <a:custGeom>
            <a:avLst/>
            <a:gdLst/>
            <a:ahLst/>
            <a:cxnLst/>
            <a:rect l="l" t="t" r="r" b="b"/>
            <a:pathLst>
              <a:path w="596649" h="973088">
                <a:moveTo>
                  <a:pt x="0" y="0"/>
                </a:moveTo>
                <a:lnTo>
                  <a:pt x="596648" y="0"/>
                </a:lnTo>
                <a:lnTo>
                  <a:pt x="596648" y="973088"/>
                </a:lnTo>
                <a:lnTo>
                  <a:pt x="0" y="97308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9" name="Freeform 9"/>
          <p:cNvSpPr/>
          <p:nvPr/>
        </p:nvSpPr>
        <p:spPr>
          <a:xfrm>
            <a:off x="259397" y="404544"/>
            <a:ext cx="2457629" cy="2181146"/>
          </a:xfrm>
          <a:custGeom>
            <a:avLst/>
            <a:gdLst/>
            <a:ahLst/>
            <a:cxnLst/>
            <a:rect l="l" t="t" r="r" b="b"/>
            <a:pathLst>
              <a:path w="2457629" h="2181146">
                <a:moveTo>
                  <a:pt x="0" y="0"/>
                </a:moveTo>
                <a:lnTo>
                  <a:pt x="2457628" y="0"/>
                </a:lnTo>
                <a:lnTo>
                  <a:pt x="2457628" y="2181145"/>
                </a:lnTo>
                <a:lnTo>
                  <a:pt x="0" y="218114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9144000" y="3121464"/>
            <a:ext cx="9144000" cy="6092190"/>
          </a:xfrm>
          <a:custGeom>
            <a:avLst/>
            <a:gdLst/>
            <a:ahLst/>
            <a:cxnLst/>
            <a:rect l="l" t="t" r="r" b="b"/>
            <a:pathLst>
              <a:path w="9144000" h="6092190">
                <a:moveTo>
                  <a:pt x="0" y="0"/>
                </a:moveTo>
                <a:lnTo>
                  <a:pt x="9144000" y="0"/>
                </a:lnTo>
                <a:lnTo>
                  <a:pt x="9144000" y="6092190"/>
                </a:lnTo>
                <a:lnTo>
                  <a:pt x="0" y="609219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11" name="TextBox 11"/>
          <p:cNvSpPr txBox="1"/>
          <p:nvPr/>
        </p:nvSpPr>
        <p:spPr>
          <a:xfrm>
            <a:off x="1028700" y="5029200"/>
            <a:ext cx="7310799" cy="20862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 rtl="0">
              <a:lnSpc>
                <a:spcPts val="5615"/>
              </a:lnSpc>
            </a:pPr>
            <a:r>
              <a:rPr lang="ko-KR" sz="3743" b="0" i="0" u="none" baseline="0">
                <a:solidFill>
                  <a:srgbClr val="E68574"/>
                </a:solidFill>
                <a:latin typeface="Effra 3"/>
                <a:ea typeface="Effra 3"/>
                <a:cs typeface="Effra 3"/>
                <a:sym typeface="Effra 3"/>
              </a:rPr>
              <a:t>A. 한 달에 한 번 </a:t>
            </a:r>
          </a:p>
          <a:p>
            <a:pPr algn="l" rtl="0">
              <a:lnSpc>
                <a:spcPts val="5615"/>
              </a:lnSpc>
            </a:pPr>
            <a:r>
              <a:rPr lang="ko-KR" sz="3743" b="0" i="0" u="none" baseline="0">
                <a:solidFill>
                  <a:srgbClr val="E68574"/>
                </a:solidFill>
                <a:latin typeface="Effra 3"/>
                <a:ea typeface="Effra 3"/>
                <a:cs typeface="Effra 3"/>
                <a:sym typeface="Effra 3"/>
              </a:rPr>
              <a:t>B. 일 년에 한 번</a:t>
            </a:r>
          </a:p>
          <a:p>
            <a:pPr algn="l" rtl="0">
              <a:lnSpc>
                <a:spcPts val="5615"/>
              </a:lnSpc>
            </a:pPr>
            <a:r>
              <a:rPr lang="ko-KR" sz="3743" b="0" i="0" u="none" baseline="0">
                <a:solidFill>
                  <a:srgbClr val="E68574"/>
                </a:solidFill>
                <a:latin typeface="Effra 3"/>
                <a:ea typeface="Effra 3"/>
                <a:cs typeface="Effra 3"/>
                <a:sym typeface="Effra 3"/>
              </a:rPr>
              <a:t>C. 주요 행사가 있을 때만</a:t>
            </a:r>
            <a:r>
              <a:rPr lang="ko-KR" sz="3743" b="0" i="0" u="none" baseline="0">
                <a:solidFill>
                  <a:srgbClr val="F5EFEB"/>
                </a:solidFill>
                <a:latin typeface="Effra 3"/>
                <a:ea typeface="Effra 3"/>
                <a:cs typeface="Effra 3"/>
                <a:sym typeface="Effra 3"/>
              </a:rPr>
              <a:t> 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342623" y="1387722"/>
            <a:ext cx="16945377" cy="20796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 rtl="0">
              <a:lnSpc>
                <a:spcPts val="8000"/>
              </a:lnSpc>
            </a:pPr>
            <a:r>
              <a:rPr lang="ko-KR" sz="8000" b="0" i="0" u="none" baseline="0">
                <a:solidFill>
                  <a:srgbClr val="F5EFEB"/>
                </a:solidFill>
                <a:latin typeface="Effra 1"/>
                <a:ea typeface="Effra 1"/>
                <a:cs typeface="Effra 1"/>
                <a:sym typeface="Effra 1"/>
              </a:rPr>
              <a:t>웹사이트는 얼마나 자주 업데이트해야 할까요?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28700" y="9258300"/>
            <a:ext cx="6899312" cy="209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 rtl="0">
              <a:lnSpc>
                <a:spcPts val="1680"/>
              </a:lnSpc>
              <a:spcBef>
                <a:spcPct val="0"/>
              </a:spcBef>
            </a:pPr>
            <a:r>
              <a:rPr lang="ko-KR" sz="1400" b="0" i="0" u="none" spc="140" baseline="0">
                <a:solidFill>
                  <a:srgbClr val="E68574"/>
                </a:solidFill>
                <a:latin typeface="Effra 1"/>
                <a:ea typeface="Effra 1"/>
                <a:cs typeface="Effra 1"/>
                <a:sym typeface="Effra 1"/>
              </a:rPr>
              <a:t>2025 SIA 리전 총회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EF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8585732"/>
            <a:ext cx="18288000" cy="1791128"/>
            <a:chOff x="0" y="0"/>
            <a:chExt cx="4816593" cy="47173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471737"/>
            </a:xfrm>
            <a:custGeom>
              <a:avLst/>
              <a:gdLst/>
              <a:ahLst/>
              <a:cxnLst/>
              <a:rect l="l" t="t" r="r" b="b"/>
              <a:pathLst>
                <a:path w="4816592" h="471737">
                  <a:moveTo>
                    <a:pt x="0" y="0"/>
                  </a:moveTo>
                  <a:lnTo>
                    <a:pt x="4816592" y="0"/>
                  </a:lnTo>
                  <a:lnTo>
                    <a:pt x="4816592" y="471737"/>
                  </a:lnTo>
                  <a:lnTo>
                    <a:pt x="0" y="471737"/>
                  </a:lnTo>
                  <a:close/>
                </a:path>
              </a:pathLst>
            </a:custGeom>
            <a:solidFill>
              <a:srgbClr val="293374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4816593" cy="51936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323850" lvl="1" indent="-161925" algn="ctr" rtl="0">
                <a:lnSpc>
                  <a:spcPts val="2100"/>
                </a:lnSpc>
                <a:buAutoNum type="arabicPeriod"/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-2395657" y="-963874"/>
            <a:ext cx="21239059" cy="4924124"/>
            <a:chOff x="0" y="0"/>
            <a:chExt cx="5593826" cy="1296889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5593826" cy="1296889"/>
            </a:xfrm>
            <a:custGeom>
              <a:avLst/>
              <a:gdLst/>
              <a:ahLst/>
              <a:cxnLst/>
              <a:rect l="l" t="t" r="r" b="b"/>
              <a:pathLst>
                <a:path w="5593826" h="1296889">
                  <a:moveTo>
                    <a:pt x="18226" y="0"/>
                  </a:moveTo>
                  <a:lnTo>
                    <a:pt x="5575601" y="0"/>
                  </a:lnTo>
                  <a:cubicBezTo>
                    <a:pt x="5585666" y="0"/>
                    <a:pt x="5593826" y="8160"/>
                    <a:pt x="5593826" y="18226"/>
                  </a:cubicBezTo>
                  <a:lnTo>
                    <a:pt x="5593826" y="1278663"/>
                  </a:lnTo>
                  <a:cubicBezTo>
                    <a:pt x="5593826" y="1283497"/>
                    <a:pt x="5591906" y="1288132"/>
                    <a:pt x="5588488" y="1291550"/>
                  </a:cubicBezTo>
                  <a:cubicBezTo>
                    <a:pt x="5585070" y="1294968"/>
                    <a:pt x="5580435" y="1296889"/>
                    <a:pt x="5575601" y="1296889"/>
                  </a:cubicBezTo>
                  <a:lnTo>
                    <a:pt x="18226" y="1296889"/>
                  </a:lnTo>
                  <a:cubicBezTo>
                    <a:pt x="8160" y="1296889"/>
                    <a:pt x="0" y="1288729"/>
                    <a:pt x="0" y="1278663"/>
                  </a:cubicBezTo>
                  <a:lnTo>
                    <a:pt x="0" y="18226"/>
                  </a:lnTo>
                  <a:cubicBezTo>
                    <a:pt x="0" y="8160"/>
                    <a:pt x="8160" y="0"/>
                    <a:pt x="18226" y="0"/>
                  </a:cubicBezTo>
                  <a:close/>
                </a:path>
              </a:pathLst>
            </a:custGeom>
            <a:solidFill>
              <a:srgbClr val="253572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47625"/>
              <a:ext cx="5593826" cy="134451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2100"/>
                </a:lnSpc>
              </a:pPr>
              <a:endParaRPr/>
            </a:p>
          </p:txBody>
        </p:sp>
      </p:grpSp>
      <p:sp>
        <p:nvSpPr>
          <p:cNvPr id="8" name="Freeform 8"/>
          <p:cNvSpPr/>
          <p:nvPr/>
        </p:nvSpPr>
        <p:spPr>
          <a:xfrm>
            <a:off x="15738227" y="542156"/>
            <a:ext cx="596649" cy="973088"/>
          </a:xfrm>
          <a:custGeom>
            <a:avLst/>
            <a:gdLst/>
            <a:ahLst/>
            <a:cxnLst/>
            <a:rect l="l" t="t" r="r" b="b"/>
            <a:pathLst>
              <a:path w="596649" h="973088">
                <a:moveTo>
                  <a:pt x="0" y="0"/>
                </a:moveTo>
                <a:lnTo>
                  <a:pt x="596648" y="0"/>
                </a:lnTo>
                <a:lnTo>
                  <a:pt x="596648" y="973088"/>
                </a:lnTo>
                <a:lnTo>
                  <a:pt x="0" y="97308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9" name="Freeform 9"/>
          <p:cNvSpPr/>
          <p:nvPr/>
        </p:nvSpPr>
        <p:spPr>
          <a:xfrm>
            <a:off x="259397" y="404544"/>
            <a:ext cx="2457629" cy="2181146"/>
          </a:xfrm>
          <a:custGeom>
            <a:avLst/>
            <a:gdLst/>
            <a:ahLst/>
            <a:cxnLst/>
            <a:rect l="l" t="t" r="r" b="b"/>
            <a:pathLst>
              <a:path w="2457629" h="2181146">
                <a:moveTo>
                  <a:pt x="0" y="0"/>
                </a:moveTo>
                <a:lnTo>
                  <a:pt x="2457628" y="0"/>
                </a:lnTo>
                <a:lnTo>
                  <a:pt x="2457628" y="2181145"/>
                </a:lnTo>
                <a:lnTo>
                  <a:pt x="0" y="218114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9600812" y="2965905"/>
            <a:ext cx="8687188" cy="6515391"/>
          </a:xfrm>
          <a:custGeom>
            <a:avLst/>
            <a:gdLst/>
            <a:ahLst/>
            <a:cxnLst/>
            <a:rect l="l" t="t" r="r" b="b"/>
            <a:pathLst>
              <a:path w="8687188" h="6515391">
                <a:moveTo>
                  <a:pt x="0" y="0"/>
                </a:moveTo>
                <a:lnTo>
                  <a:pt x="8687188" y="0"/>
                </a:lnTo>
                <a:lnTo>
                  <a:pt x="8687188" y="6515391"/>
                </a:lnTo>
                <a:lnTo>
                  <a:pt x="0" y="6515391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11" name="TextBox 11"/>
          <p:cNvSpPr txBox="1"/>
          <p:nvPr/>
        </p:nvSpPr>
        <p:spPr>
          <a:xfrm>
            <a:off x="1342623" y="5443519"/>
            <a:ext cx="12454314" cy="13163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 rtl="0">
              <a:lnSpc>
                <a:spcPts val="10800"/>
              </a:lnSpc>
            </a:pPr>
            <a:r>
              <a:rPr lang="ko-KR" sz="7200" b="0" i="0" u="none" baseline="0">
                <a:solidFill>
                  <a:srgbClr val="168594"/>
                </a:solidFill>
                <a:latin typeface="Effra 3"/>
                <a:ea typeface="Effra 3"/>
                <a:cs typeface="Effra 3"/>
                <a:sym typeface="Effra 3"/>
              </a:rPr>
              <a:t>A. 한 달에 한 번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342623" y="1387722"/>
            <a:ext cx="16945377" cy="20796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 rtl="0">
              <a:lnSpc>
                <a:spcPts val="8000"/>
              </a:lnSpc>
            </a:pPr>
            <a:r>
              <a:rPr lang="ko-KR" sz="8000" b="0" i="0" u="none" baseline="0">
                <a:solidFill>
                  <a:srgbClr val="F5EFEB"/>
                </a:solidFill>
                <a:latin typeface="Effra 1"/>
                <a:ea typeface="Effra 1"/>
                <a:cs typeface="Effra 1"/>
                <a:sym typeface="Effra 1"/>
              </a:rPr>
              <a:t>웹사이트는 얼마나 자주 업데이트해야 할까요?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28700" y="9258300"/>
            <a:ext cx="6899312" cy="209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 rtl="0">
              <a:lnSpc>
                <a:spcPts val="1680"/>
              </a:lnSpc>
              <a:spcBef>
                <a:spcPct val="0"/>
              </a:spcBef>
            </a:pPr>
            <a:r>
              <a:rPr lang="ko-KR" sz="1400" b="0" i="0" u="none" spc="140" baseline="0">
                <a:solidFill>
                  <a:srgbClr val="E68574"/>
                </a:solidFill>
                <a:latin typeface="Effra 1"/>
                <a:ea typeface="Effra 1"/>
                <a:cs typeface="Effra 1"/>
                <a:sym typeface="Effra 1"/>
              </a:rPr>
              <a:t>2025 SIA 리전 총회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342623" y="4322998"/>
            <a:ext cx="13888248" cy="10347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 rtl="0">
              <a:lnSpc>
                <a:spcPts val="7992"/>
              </a:lnSpc>
            </a:pPr>
            <a:r>
              <a:rPr lang="ko-KR" sz="7200" b="0" i="0" u="none" baseline="0">
                <a:solidFill>
                  <a:srgbClr val="E68574"/>
                </a:solidFill>
                <a:latin typeface="Effra 3"/>
                <a:ea typeface="Effra 3"/>
                <a:cs typeface="Effra 3"/>
                <a:sym typeface="Effra 3"/>
              </a:rPr>
              <a:t>답: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EF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8585732"/>
            <a:ext cx="18288000" cy="1791128"/>
            <a:chOff x="0" y="0"/>
            <a:chExt cx="4816593" cy="47173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471737"/>
            </a:xfrm>
            <a:custGeom>
              <a:avLst/>
              <a:gdLst/>
              <a:ahLst/>
              <a:cxnLst/>
              <a:rect l="l" t="t" r="r" b="b"/>
              <a:pathLst>
                <a:path w="4816592" h="471737">
                  <a:moveTo>
                    <a:pt x="0" y="0"/>
                  </a:moveTo>
                  <a:lnTo>
                    <a:pt x="4816592" y="0"/>
                  </a:lnTo>
                  <a:lnTo>
                    <a:pt x="4816592" y="471737"/>
                  </a:lnTo>
                  <a:lnTo>
                    <a:pt x="0" y="471737"/>
                  </a:lnTo>
                  <a:close/>
                </a:path>
              </a:pathLst>
            </a:custGeom>
            <a:solidFill>
              <a:srgbClr val="293374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4816593" cy="51936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323850" lvl="1" indent="-161925" algn="ctr" rtl="0">
                <a:lnSpc>
                  <a:spcPts val="2100"/>
                </a:lnSpc>
                <a:buAutoNum type="arabicPeriod"/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-2395657" y="-963874"/>
            <a:ext cx="21239059" cy="4924124"/>
            <a:chOff x="0" y="0"/>
            <a:chExt cx="5593826" cy="1296889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5593826" cy="1296889"/>
            </a:xfrm>
            <a:custGeom>
              <a:avLst/>
              <a:gdLst/>
              <a:ahLst/>
              <a:cxnLst/>
              <a:rect l="l" t="t" r="r" b="b"/>
              <a:pathLst>
                <a:path w="5593826" h="1296889">
                  <a:moveTo>
                    <a:pt x="18226" y="0"/>
                  </a:moveTo>
                  <a:lnTo>
                    <a:pt x="5575601" y="0"/>
                  </a:lnTo>
                  <a:cubicBezTo>
                    <a:pt x="5585666" y="0"/>
                    <a:pt x="5593826" y="8160"/>
                    <a:pt x="5593826" y="18226"/>
                  </a:cubicBezTo>
                  <a:lnTo>
                    <a:pt x="5593826" y="1278663"/>
                  </a:lnTo>
                  <a:cubicBezTo>
                    <a:pt x="5593826" y="1283497"/>
                    <a:pt x="5591906" y="1288132"/>
                    <a:pt x="5588488" y="1291550"/>
                  </a:cubicBezTo>
                  <a:cubicBezTo>
                    <a:pt x="5585070" y="1294968"/>
                    <a:pt x="5580435" y="1296889"/>
                    <a:pt x="5575601" y="1296889"/>
                  </a:cubicBezTo>
                  <a:lnTo>
                    <a:pt x="18226" y="1296889"/>
                  </a:lnTo>
                  <a:cubicBezTo>
                    <a:pt x="8160" y="1296889"/>
                    <a:pt x="0" y="1288729"/>
                    <a:pt x="0" y="1278663"/>
                  </a:cubicBezTo>
                  <a:lnTo>
                    <a:pt x="0" y="18226"/>
                  </a:lnTo>
                  <a:cubicBezTo>
                    <a:pt x="0" y="8160"/>
                    <a:pt x="8160" y="0"/>
                    <a:pt x="18226" y="0"/>
                  </a:cubicBezTo>
                  <a:close/>
                </a:path>
              </a:pathLst>
            </a:custGeom>
            <a:solidFill>
              <a:srgbClr val="253572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47625"/>
              <a:ext cx="5593826" cy="134451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2100"/>
                </a:lnSpc>
              </a:pPr>
              <a:endParaRPr/>
            </a:p>
          </p:txBody>
        </p:sp>
      </p:grpSp>
      <p:sp>
        <p:nvSpPr>
          <p:cNvPr id="8" name="Freeform 8"/>
          <p:cNvSpPr/>
          <p:nvPr/>
        </p:nvSpPr>
        <p:spPr>
          <a:xfrm>
            <a:off x="15738227" y="542156"/>
            <a:ext cx="596649" cy="973088"/>
          </a:xfrm>
          <a:custGeom>
            <a:avLst/>
            <a:gdLst/>
            <a:ahLst/>
            <a:cxnLst/>
            <a:rect l="l" t="t" r="r" b="b"/>
            <a:pathLst>
              <a:path w="596649" h="973088">
                <a:moveTo>
                  <a:pt x="0" y="0"/>
                </a:moveTo>
                <a:lnTo>
                  <a:pt x="596648" y="0"/>
                </a:lnTo>
                <a:lnTo>
                  <a:pt x="596648" y="973088"/>
                </a:lnTo>
                <a:lnTo>
                  <a:pt x="0" y="97308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9" name="Freeform 9"/>
          <p:cNvSpPr/>
          <p:nvPr/>
        </p:nvSpPr>
        <p:spPr>
          <a:xfrm>
            <a:off x="230822" y="404544"/>
            <a:ext cx="2563714" cy="2262477"/>
          </a:xfrm>
          <a:custGeom>
            <a:avLst/>
            <a:gdLst/>
            <a:ahLst/>
            <a:cxnLst/>
            <a:rect l="l" t="t" r="r" b="b"/>
            <a:pathLst>
              <a:path w="2563714" h="2262477">
                <a:moveTo>
                  <a:pt x="0" y="0"/>
                </a:moveTo>
                <a:lnTo>
                  <a:pt x="2563713" y="0"/>
                </a:lnTo>
                <a:lnTo>
                  <a:pt x="2563713" y="2262477"/>
                </a:lnTo>
                <a:lnTo>
                  <a:pt x="0" y="226247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1342623" y="5029200"/>
            <a:ext cx="11560839" cy="20862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 rtl="0">
              <a:lnSpc>
                <a:spcPts val="5615"/>
              </a:lnSpc>
            </a:pPr>
            <a:r>
              <a:rPr lang="ko-KR" sz="3743" b="0" i="0" u="none" baseline="0">
                <a:solidFill>
                  <a:srgbClr val="E68574"/>
                </a:solidFill>
                <a:latin typeface="Effra 3"/>
                <a:ea typeface="Effra 3"/>
                <a:cs typeface="Effra 3"/>
                <a:sym typeface="Effra 3"/>
              </a:rPr>
              <a:t>A. 회원의 암호 게시</a:t>
            </a:r>
          </a:p>
          <a:p>
            <a:pPr algn="l" rtl="0">
              <a:lnSpc>
                <a:spcPts val="5615"/>
              </a:lnSpc>
            </a:pPr>
            <a:r>
              <a:rPr lang="ko-KR" sz="3743" b="0" i="0" u="none" baseline="0">
                <a:solidFill>
                  <a:srgbClr val="E68574"/>
                </a:solidFill>
                <a:latin typeface="Effra 3"/>
                <a:ea typeface="Effra 3"/>
                <a:cs typeface="Effra 3"/>
                <a:sym typeface="Effra 3"/>
              </a:rPr>
              <a:t>B. 간편한 접속을 위한 개인 로그인 정보 공유</a:t>
            </a:r>
          </a:p>
          <a:p>
            <a:pPr algn="l" rtl="0">
              <a:lnSpc>
                <a:spcPts val="5615"/>
              </a:lnSpc>
            </a:pPr>
            <a:r>
              <a:rPr lang="ko-KR" sz="3743" b="0" i="0" u="none" baseline="0">
                <a:solidFill>
                  <a:srgbClr val="E68574"/>
                </a:solidFill>
                <a:latin typeface="Effra 3"/>
                <a:ea typeface="Effra 3"/>
                <a:cs typeface="Effra 3"/>
                <a:sym typeface="Effra 3"/>
              </a:rPr>
              <a:t>C. 안전한 호스팅 플랫폼 사용 및 소프트웨어 업데이트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342623" y="1387722"/>
            <a:ext cx="16945377" cy="20796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 rtl="0">
              <a:lnSpc>
                <a:spcPts val="8000"/>
              </a:lnSpc>
            </a:pPr>
            <a:r>
              <a:rPr lang="ko-KR" sz="8000" b="0" i="0" u="none" baseline="0">
                <a:solidFill>
                  <a:srgbClr val="F5EFEB"/>
                </a:solidFill>
                <a:latin typeface="Effra 1"/>
                <a:ea typeface="Effra 1"/>
                <a:cs typeface="Effra 1"/>
                <a:sym typeface="Effra 1"/>
              </a:rPr>
              <a:t>클럽 웹사이트에 중요한 보안 조치는 무엇일까요?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28700" y="9258300"/>
            <a:ext cx="6899312" cy="209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 rtl="0">
              <a:lnSpc>
                <a:spcPts val="1680"/>
              </a:lnSpc>
              <a:spcBef>
                <a:spcPct val="0"/>
              </a:spcBef>
            </a:pPr>
            <a:r>
              <a:rPr lang="ko-KR" sz="1400" b="0" i="0" u="none" spc="140" baseline="0">
                <a:solidFill>
                  <a:srgbClr val="E68574"/>
                </a:solidFill>
                <a:latin typeface="Effra 1"/>
                <a:ea typeface="Effra 1"/>
                <a:cs typeface="Effra 1"/>
                <a:sym typeface="Effra 1"/>
              </a:rPr>
              <a:t>2025 SIA 리전 총회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EF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8585732"/>
            <a:ext cx="18288000" cy="1791128"/>
            <a:chOff x="0" y="0"/>
            <a:chExt cx="4816593" cy="47173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471737"/>
            </a:xfrm>
            <a:custGeom>
              <a:avLst/>
              <a:gdLst/>
              <a:ahLst/>
              <a:cxnLst/>
              <a:rect l="l" t="t" r="r" b="b"/>
              <a:pathLst>
                <a:path w="4816592" h="471737">
                  <a:moveTo>
                    <a:pt x="0" y="0"/>
                  </a:moveTo>
                  <a:lnTo>
                    <a:pt x="4816592" y="0"/>
                  </a:lnTo>
                  <a:lnTo>
                    <a:pt x="4816592" y="471737"/>
                  </a:lnTo>
                  <a:lnTo>
                    <a:pt x="0" y="471737"/>
                  </a:lnTo>
                  <a:close/>
                </a:path>
              </a:pathLst>
            </a:custGeom>
            <a:solidFill>
              <a:srgbClr val="293374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4816593" cy="51936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323850" lvl="1" indent="-161925" algn="ctr" rtl="0">
                <a:lnSpc>
                  <a:spcPts val="2100"/>
                </a:lnSpc>
                <a:buAutoNum type="arabicPeriod"/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-2395657" y="-963874"/>
            <a:ext cx="21239059" cy="4924124"/>
            <a:chOff x="0" y="0"/>
            <a:chExt cx="5593826" cy="1296889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5593826" cy="1296889"/>
            </a:xfrm>
            <a:custGeom>
              <a:avLst/>
              <a:gdLst/>
              <a:ahLst/>
              <a:cxnLst/>
              <a:rect l="l" t="t" r="r" b="b"/>
              <a:pathLst>
                <a:path w="5593826" h="1296889">
                  <a:moveTo>
                    <a:pt x="18226" y="0"/>
                  </a:moveTo>
                  <a:lnTo>
                    <a:pt x="5575601" y="0"/>
                  </a:lnTo>
                  <a:cubicBezTo>
                    <a:pt x="5585666" y="0"/>
                    <a:pt x="5593826" y="8160"/>
                    <a:pt x="5593826" y="18226"/>
                  </a:cubicBezTo>
                  <a:lnTo>
                    <a:pt x="5593826" y="1278663"/>
                  </a:lnTo>
                  <a:cubicBezTo>
                    <a:pt x="5593826" y="1283497"/>
                    <a:pt x="5591906" y="1288132"/>
                    <a:pt x="5588488" y="1291550"/>
                  </a:cubicBezTo>
                  <a:cubicBezTo>
                    <a:pt x="5585070" y="1294968"/>
                    <a:pt x="5580435" y="1296889"/>
                    <a:pt x="5575601" y="1296889"/>
                  </a:cubicBezTo>
                  <a:lnTo>
                    <a:pt x="18226" y="1296889"/>
                  </a:lnTo>
                  <a:cubicBezTo>
                    <a:pt x="8160" y="1296889"/>
                    <a:pt x="0" y="1288729"/>
                    <a:pt x="0" y="1278663"/>
                  </a:cubicBezTo>
                  <a:lnTo>
                    <a:pt x="0" y="18226"/>
                  </a:lnTo>
                  <a:cubicBezTo>
                    <a:pt x="0" y="8160"/>
                    <a:pt x="8160" y="0"/>
                    <a:pt x="18226" y="0"/>
                  </a:cubicBezTo>
                  <a:close/>
                </a:path>
              </a:pathLst>
            </a:custGeom>
            <a:solidFill>
              <a:srgbClr val="253572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47625"/>
              <a:ext cx="5593826" cy="134451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2100"/>
                </a:lnSpc>
              </a:pPr>
              <a:endParaRPr/>
            </a:p>
          </p:txBody>
        </p:sp>
      </p:grpSp>
      <p:sp>
        <p:nvSpPr>
          <p:cNvPr id="8" name="Freeform 8"/>
          <p:cNvSpPr/>
          <p:nvPr/>
        </p:nvSpPr>
        <p:spPr>
          <a:xfrm>
            <a:off x="15738227" y="542156"/>
            <a:ext cx="596649" cy="973088"/>
          </a:xfrm>
          <a:custGeom>
            <a:avLst/>
            <a:gdLst/>
            <a:ahLst/>
            <a:cxnLst/>
            <a:rect l="l" t="t" r="r" b="b"/>
            <a:pathLst>
              <a:path w="596649" h="973088">
                <a:moveTo>
                  <a:pt x="0" y="0"/>
                </a:moveTo>
                <a:lnTo>
                  <a:pt x="596648" y="0"/>
                </a:lnTo>
                <a:lnTo>
                  <a:pt x="596648" y="973088"/>
                </a:lnTo>
                <a:lnTo>
                  <a:pt x="0" y="97308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9" name="Freeform 9"/>
          <p:cNvSpPr/>
          <p:nvPr/>
        </p:nvSpPr>
        <p:spPr>
          <a:xfrm>
            <a:off x="230822" y="404544"/>
            <a:ext cx="2563714" cy="2262477"/>
          </a:xfrm>
          <a:custGeom>
            <a:avLst/>
            <a:gdLst/>
            <a:ahLst/>
            <a:cxnLst/>
            <a:rect l="l" t="t" r="r" b="b"/>
            <a:pathLst>
              <a:path w="2563714" h="2262477">
                <a:moveTo>
                  <a:pt x="0" y="0"/>
                </a:moveTo>
                <a:lnTo>
                  <a:pt x="2563713" y="0"/>
                </a:lnTo>
                <a:lnTo>
                  <a:pt x="2563713" y="2262477"/>
                </a:lnTo>
                <a:lnTo>
                  <a:pt x="0" y="226247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1342623" y="5691255"/>
            <a:ext cx="15255476" cy="19274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 rtl="0">
              <a:lnSpc>
                <a:spcPts val="7488"/>
              </a:lnSpc>
            </a:pPr>
            <a:r>
              <a:rPr lang="ko-KR" sz="7200" b="0" i="0" u="none" baseline="0">
                <a:solidFill>
                  <a:srgbClr val="168594"/>
                </a:solidFill>
                <a:latin typeface="Effra 3"/>
                <a:ea typeface="Effra 3"/>
                <a:cs typeface="Effra 3"/>
                <a:sym typeface="Effra 3"/>
              </a:rPr>
              <a:t>C. 안전한 호스팅 플랫폼 사용 및 소프트웨어 업데이트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342623" y="1387722"/>
            <a:ext cx="16945377" cy="20796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 rtl="0">
              <a:lnSpc>
                <a:spcPts val="8000"/>
              </a:lnSpc>
            </a:pPr>
            <a:r>
              <a:rPr lang="ko-KR" sz="8000" b="0" i="0" u="none" baseline="0">
                <a:solidFill>
                  <a:srgbClr val="F5EFEB"/>
                </a:solidFill>
                <a:latin typeface="Effra 1"/>
                <a:ea typeface="Effra 1"/>
                <a:cs typeface="Effra 1"/>
                <a:sym typeface="Effra 1"/>
              </a:rPr>
              <a:t>클럽 웹사이트에 중요한 보안 조치는 무엇일까요?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28700" y="9258300"/>
            <a:ext cx="6899312" cy="209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 rtl="0">
              <a:lnSpc>
                <a:spcPts val="1680"/>
              </a:lnSpc>
              <a:spcBef>
                <a:spcPct val="0"/>
              </a:spcBef>
            </a:pPr>
            <a:r>
              <a:rPr lang="ko-KR" sz="1400" b="0" i="0" u="none" spc="140" baseline="0">
                <a:solidFill>
                  <a:srgbClr val="E68574"/>
                </a:solidFill>
                <a:latin typeface="Effra 1"/>
                <a:ea typeface="Effra 1"/>
                <a:cs typeface="Effra 1"/>
                <a:sym typeface="Effra 1"/>
              </a:rPr>
              <a:t>2025 SIA 리전 총회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342623" y="4284984"/>
            <a:ext cx="13888248" cy="10347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 rtl="0">
              <a:lnSpc>
                <a:spcPts val="7992"/>
              </a:lnSpc>
            </a:pPr>
            <a:r>
              <a:rPr lang="ko-KR" sz="7200" b="0" i="0" u="none" baseline="0">
                <a:solidFill>
                  <a:srgbClr val="E68574"/>
                </a:solidFill>
                <a:latin typeface="Effra 3"/>
                <a:ea typeface="Effra 3"/>
                <a:cs typeface="Effra 3"/>
                <a:sym typeface="Effra 3"/>
              </a:rPr>
              <a:t>답: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EF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8585732"/>
            <a:ext cx="18288000" cy="1791128"/>
            <a:chOff x="0" y="0"/>
            <a:chExt cx="4816593" cy="47173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471737"/>
            </a:xfrm>
            <a:custGeom>
              <a:avLst/>
              <a:gdLst/>
              <a:ahLst/>
              <a:cxnLst/>
              <a:rect l="l" t="t" r="r" b="b"/>
              <a:pathLst>
                <a:path w="4816592" h="471737">
                  <a:moveTo>
                    <a:pt x="0" y="0"/>
                  </a:moveTo>
                  <a:lnTo>
                    <a:pt x="4816592" y="0"/>
                  </a:lnTo>
                  <a:lnTo>
                    <a:pt x="4816592" y="471737"/>
                  </a:lnTo>
                  <a:lnTo>
                    <a:pt x="0" y="471737"/>
                  </a:lnTo>
                  <a:close/>
                </a:path>
              </a:pathLst>
            </a:custGeom>
            <a:solidFill>
              <a:srgbClr val="293374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4816593" cy="51936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323850" lvl="1" indent="-161925" algn="ctr" rtl="0">
                <a:lnSpc>
                  <a:spcPts val="2100"/>
                </a:lnSpc>
                <a:buAutoNum type="arabicPeriod"/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-2395657" y="-963874"/>
            <a:ext cx="21239059" cy="4924124"/>
            <a:chOff x="0" y="0"/>
            <a:chExt cx="5593826" cy="1296889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5593826" cy="1296889"/>
            </a:xfrm>
            <a:custGeom>
              <a:avLst/>
              <a:gdLst/>
              <a:ahLst/>
              <a:cxnLst/>
              <a:rect l="l" t="t" r="r" b="b"/>
              <a:pathLst>
                <a:path w="5593826" h="1296889">
                  <a:moveTo>
                    <a:pt x="18226" y="0"/>
                  </a:moveTo>
                  <a:lnTo>
                    <a:pt x="5575601" y="0"/>
                  </a:lnTo>
                  <a:cubicBezTo>
                    <a:pt x="5585666" y="0"/>
                    <a:pt x="5593826" y="8160"/>
                    <a:pt x="5593826" y="18226"/>
                  </a:cubicBezTo>
                  <a:lnTo>
                    <a:pt x="5593826" y="1278663"/>
                  </a:lnTo>
                  <a:cubicBezTo>
                    <a:pt x="5593826" y="1283497"/>
                    <a:pt x="5591906" y="1288132"/>
                    <a:pt x="5588488" y="1291550"/>
                  </a:cubicBezTo>
                  <a:cubicBezTo>
                    <a:pt x="5585070" y="1294968"/>
                    <a:pt x="5580435" y="1296889"/>
                    <a:pt x="5575601" y="1296889"/>
                  </a:cubicBezTo>
                  <a:lnTo>
                    <a:pt x="18226" y="1296889"/>
                  </a:lnTo>
                  <a:cubicBezTo>
                    <a:pt x="8160" y="1296889"/>
                    <a:pt x="0" y="1288729"/>
                    <a:pt x="0" y="1278663"/>
                  </a:cubicBezTo>
                  <a:lnTo>
                    <a:pt x="0" y="18226"/>
                  </a:lnTo>
                  <a:cubicBezTo>
                    <a:pt x="0" y="8160"/>
                    <a:pt x="8160" y="0"/>
                    <a:pt x="18226" y="0"/>
                  </a:cubicBezTo>
                  <a:close/>
                </a:path>
              </a:pathLst>
            </a:custGeom>
            <a:solidFill>
              <a:srgbClr val="253572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47625"/>
              <a:ext cx="5593826" cy="134451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2100"/>
                </a:lnSpc>
              </a:pPr>
              <a:endParaRPr/>
            </a:p>
          </p:txBody>
        </p:sp>
      </p:grpSp>
      <p:sp>
        <p:nvSpPr>
          <p:cNvPr id="8" name="Freeform 8"/>
          <p:cNvSpPr/>
          <p:nvPr/>
        </p:nvSpPr>
        <p:spPr>
          <a:xfrm>
            <a:off x="15738227" y="542156"/>
            <a:ext cx="596649" cy="973088"/>
          </a:xfrm>
          <a:custGeom>
            <a:avLst/>
            <a:gdLst/>
            <a:ahLst/>
            <a:cxnLst/>
            <a:rect l="l" t="t" r="r" b="b"/>
            <a:pathLst>
              <a:path w="596649" h="973088">
                <a:moveTo>
                  <a:pt x="0" y="0"/>
                </a:moveTo>
                <a:lnTo>
                  <a:pt x="596648" y="0"/>
                </a:lnTo>
                <a:lnTo>
                  <a:pt x="596648" y="973088"/>
                </a:lnTo>
                <a:lnTo>
                  <a:pt x="0" y="97308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9" name="Freeform 9"/>
          <p:cNvSpPr/>
          <p:nvPr/>
        </p:nvSpPr>
        <p:spPr>
          <a:xfrm>
            <a:off x="249872" y="404544"/>
            <a:ext cx="2542109" cy="2262477"/>
          </a:xfrm>
          <a:custGeom>
            <a:avLst/>
            <a:gdLst/>
            <a:ahLst/>
            <a:cxnLst/>
            <a:rect l="l" t="t" r="r" b="b"/>
            <a:pathLst>
              <a:path w="2542109" h="2262477">
                <a:moveTo>
                  <a:pt x="0" y="0"/>
                </a:moveTo>
                <a:lnTo>
                  <a:pt x="2542109" y="0"/>
                </a:lnTo>
                <a:lnTo>
                  <a:pt x="2542109" y="2262477"/>
                </a:lnTo>
                <a:lnTo>
                  <a:pt x="0" y="226247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8981985" y="3068752"/>
            <a:ext cx="9315540" cy="6218123"/>
          </a:xfrm>
          <a:custGeom>
            <a:avLst/>
            <a:gdLst/>
            <a:ahLst/>
            <a:cxnLst/>
            <a:rect l="l" t="t" r="r" b="b"/>
            <a:pathLst>
              <a:path w="9315540" h="6218123">
                <a:moveTo>
                  <a:pt x="0" y="0"/>
                </a:moveTo>
                <a:lnTo>
                  <a:pt x="9315540" y="0"/>
                </a:lnTo>
                <a:lnTo>
                  <a:pt x="9315540" y="6218123"/>
                </a:lnTo>
                <a:lnTo>
                  <a:pt x="0" y="6218123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11" name="TextBox 11"/>
          <p:cNvSpPr txBox="1"/>
          <p:nvPr/>
        </p:nvSpPr>
        <p:spPr>
          <a:xfrm>
            <a:off x="1342623" y="5172733"/>
            <a:ext cx="11560839" cy="20862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 rtl="0">
              <a:lnSpc>
                <a:spcPts val="5615"/>
              </a:lnSpc>
            </a:pPr>
            <a:r>
              <a:rPr lang="ko-KR" sz="3743" b="0" i="0" u="none" baseline="0">
                <a:solidFill>
                  <a:srgbClr val="E68574"/>
                </a:solidFill>
                <a:latin typeface="Effra 3"/>
                <a:ea typeface="Effra 3"/>
                <a:cs typeface="Effra 3"/>
                <a:sym typeface="Effra 3"/>
              </a:rPr>
              <a:t>A. 관리자를 한 사람으로 지정</a:t>
            </a:r>
          </a:p>
          <a:p>
            <a:pPr algn="l" rtl="0">
              <a:lnSpc>
                <a:spcPts val="5615"/>
              </a:lnSpc>
            </a:pPr>
            <a:r>
              <a:rPr lang="ko-KR" sz="3743" b="0" i="0" u="none" baseline="0">
                <a:solidFill>
                  <a:srgbClr val="E68574"/>
                </a:solidFill>
                <a:latin typeface="Effra 3"/>
                <a:ea typeface="Effra 3"/>
                <a:cs typeface="Effra 3"/>
                <a:sym typeface="Effra 3"/>
              </a:rPr>
              <a:t>B. 소규모 위원회 구성</a:t>
            </a:r>
          </a:p>
          <a:p>
            <a:pPr algn="l" rtl="0">
              <a:lnSpc>
                <a:spcPts val="5615"/>
              </a:lnSpc>
            </a:pPr>
            <a:r>
              <a:rPr lang="ko-KR" sz="3743" b="0" i="0" u="none" baseline="0">
                <a:solidFill>
                  <a:srgbClr val="E68574"/>
                </a:solidFill>
                <a:latin typeface="Effra 3"/>
                <a:ea typeface="Effra 3"/>
                <a:cs typeface="Effra 3"/>
                <a:sym typeface="Effra 3"/>
              </a:rPr>
              <a:t>C. 자동 업데이트 설정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342623" y="1378197"/>
            <a:ext cx="16945377" cy="20053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 rtl="0">
              <a:lnSpc>
                <a:spcPts val="7700"/>
              </a:lnSpc>
            </a:pPr>
            <a:r>
              <a:rPr lang="ko-KR" sz="7700" b="0" i="0" u="none" baseline="0">
                <a:solidFill>
                  <a:srgbClr val="F5EFEB"/>
                </a:solidFill>
                <a:latin typeface="Effra 1"/>
                <a:ea typeface="Effra 1"/>
                <a:cs typeface="Effra 1"/>
                <a:sym typeface="Effra 1"/>
              </a:rPr>
              <a:t>웹사이트를 잘 관리하려면 어떻게 해야 할까요?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28700" y="9248775"/>
            <a:ext cx="6899312" cy="209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 rtl="0">
              <a:lnSpc>
                <a:spcPts val="1680"/>
              </a:lnSpc>
              <a:spcBef>
                <a:spcPct val="0"/>
              </a:spcBef>
            </a:pPr>
            <a:r>
              <a:rPr lang="ko-KR" sz="1400" b="0" i="0" u="none" spc="140" baseline="0">
                <a:solidFill>
                  <a:srgbClr val="E68574"/>
                </a:solidFill>
                <a:latin typeface="Effra 1"/>
                <a:ea typeface="Effra 1"/>
                <a:cs typeface="Effra 1"/>
                <a:sym typeface="Effra 1"/>
              </a:rPr>
              <a:t>2025 SIA 리전 총회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EF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8585732"/>
            <a:ext cx="18288000" cy="1791128"/>
            <a:chOff x="0" y="0"/>
            <a:chExt cx="4816593" cy="47173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471737"/>
            </a:xfrm>
            <a:custGeom>
              <a:avLst/>
              <a:gdLst/>
              <a:ahLst/>
              <a:cxnLst/>
              <a:rect l="l" t="t" r="r" b="b"/>
              <a:pathLst>
                <a:path w="4816592" h="471737">
                  <a:moveTo>
                    <a:pt x="0" y="0"/>
                  </a:moveTo>
                  <a:lnTo>
                    <a:pt x="4816592" y="0"/>
                  </a:lnTo>
                  <a:lnTo>
                    <a:pt x="4816592" y="471737"/>
                  </a:lnTo>
                  <a:lnTo>
                    <a:pt x="0" y="471737"/>
                  </a:lnTo>
                  <a:close/>
                </a:path>
              </a:pathLst>
            </a:custGeom>
            <a:solidFill>
              <a:srgbClr val="293374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4816593" cy="51936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323850" lvl="1" indent="-161925" algn="ctr" rtl="0">
                <a:lnSpc>
                  <a:spcPts val="2100"/>
                </a:lnSpc>
                <a:buAutoNum type="arabicPeriod"/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-2395657" y="-963874"/>
            <a:ext cx="21239059" cy="4924124"/>
            <a:chOff x="0" y="0"/>
            <a:chExt cx="5593826" cy="1296889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5593826" cy="1296889"/>
            </a:xfrm>
            <a:custGeom>
              <a:avLst/>
              <a:gdLst/>
              <a:ahLst/>
              <a:cxnLst/>
              <a:rect l="l" t="t" r="r" b="b"/>
              <a:pathLst>
                <a:path w="5593826" h="1296889">
                  <a:moveTo>
                    <a:pt x="18226" y="0"/>
                  </a:moveTo>
                  <a:lnTo>
                    <a:pt x="5575601" y="0"/>
                  </a:lnTo>
                  <a:cubicBezTo>
                    <a:pt x="5585666" y="0"/>
                    <a:pt x="5593826" y="8160"/>
                    <a:pt x="5593826" y="18226"/>
                  </a:cubicBezTo>
                  <a:lnTo>
                    <a:pt x="5593826" y="1278663"/>
                  </a:lnTo>
                  <a:cubicBezTo>
                    <a:pt x="5593826" y="1283497"/>
                    <a:pt x="5591906" y="1288132"/>
                    <a:pt x="5588488" y="1291550"/>
                  </a:cubicBezTo>
                  <a:cubicBezTo>
                    <a:pt x="5585070" y="1294968"/>
                    <a:pt x="5580435" y="1296889"/>
                    <a:pt x="5575601" y="1296889"/>
                  </a:cubicBezTo>
                  <a:lnTo>
                    <a:pt x="18226" y="1296889"/>
                  </a:lnTo>
                  <a:cubicBezTo>
                    <a:pt x="8160" y="1296889"/>
                    <a:pt x="0" y="1288729"/>
                    <a:pt x="0" y="1278663"/>
                  </a:cubicBezTo>
                  <a:lnTo>
                    <a:pt x="0" y="18226"/>
                  </a:lnTo>
                  <a:cubicBezTo>
                    <a:pt x="0" y="8160"/>
                    <a:pt x="8160" y="0"/>
                    <a:pt x="18226" y="0"/>
                  </a:cubicBezTo>
                  <a:close/>
                </a:path>
              </a:pathLst>
            </a:custGeom>
            <a:solidFill>
              <a:srgbClr val="253572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47625"/>
              <a:ext cx="5593826" cy="134451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2100"/>
                </a:lnSpc>
              </a:pPr>
              <a:endParaRPr/>
            </a:p>
          </p:txBody>
        </p:sp>
      </p:grpSp>
      <p:sp>
        <p:nvSpPr>
          <p:cNvPr id="8" name="Freeform 8"/>
          <p:cNvSpPr/>
          <p:nvPr/>
        </p:nvSpPr>
        <p:spPr>
          <a:xfrm>
            <a:off x="15738227" y="542156"/>
            <a:ext cx="596649" cy="973088"/>
          </a:xfrm>
          <a:custGeom>
            <a:avLst/>
            <a:gdLst/>
            <a:ahLst/>
            <a:cxnLst/>
            <a:rect l="l" t="t" r="r" b="b"/>
            <a:pathLst>
              <a:path w="596649" h="973088">
                <a:moveTo>
                  <a:pt x="0" y="0"/>
                </a:moveTo>
                <a:lnTo>
                  <a:pt x="596648" y="0"/>
                </a:lnTo>
                <a:lnTo>
                  <a:pt x="596648" y="973088"/>
                </a:lnTo>
                <a:lnTo>
                  <a:pt x="0" y="97308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9" name="Freeform 9"/>
          <p:cNvSpPr/>
          <p:nvPr/>
        </p:nvSpPr>
        <p:spPr>
          <a:xfrm>
            <a:off x="249872" y="404544"/>
            <a:ext cx="2542109" cy="2262477"/>
          </a:xfrm>
          <a:custGeom>
            <a:avLst/>
            <a:gdLst/>
            <a:ahLst/>
            <a:cxnLst/>
            <a:rect l="l" t="t" r="r" b="b"/>
            <a:pathLst>
              <a:path w="2542109" h="2262477">
                <a:moveTo>
                  <a:pt x="0" y="0"/>
                </a:moveTo>
                <a:lnTo>
                  <a:pt x="2542109" y="0"/>
                </a:lnTo>
                <a:lnTo>
                  <a:pt x="2542109" y="2262477"/>
                </a:lnTo>
                <a:lnTo>
                  <a:pt x="0" y="226247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1342623" y="5717925"/>
            <a:ext cx="14274616" cy="20444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 rtl="0">
              <a:lnSpc>
                <a:spcPts val="7992"/>
              </a:lnSpc>
            </a:pPr>
            <a:r>
              <a:rPr lang="ko-KR" sz="7200" b="0" i="0" u="none" baseline="0">
                <a:solidFill>
                  <a:srgbClr val="168594"/>
                </a:solidFill>
                <a:latin typeface="Effra 3"/>
                <a:ea typeface="Effra 3"/>
                <a:cs typeface="Effra 3"/>
                <a:sym typeface="Effra 3"/>
              </a:rPr>
              <a:t>B. 소규모 위원회 구성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342623" y="1378197"/>
            <a:ext cx="16945377" cy="20053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 rtl="0">
              <a:lnSpc>
                <a:spcPts val="7700"/>
              </a:lnSpc>
            </a:pPr>
            <a:r>
              <a:rPr lang="ko-KR" sz="7700" b="0" i="0" u="none" baseline="0">
                <a:solidFill>
                  <a:srgbClr val="F5EFEB"/>
                </a:solidFill>
                <a:latin typeface="Effra 1"/>
                <a:ea typeface="Effra 1"/>
                <a:cs typeface="Effra 1"/>
                <a:sym typeface="Effra 1"/>
              </a:rPr>
              <a:t>웹사이트를 잘 관리하려면 어떻게 해야 할까요?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28700" y="9258300"/>
            <a:ext cx="6899312" cy="209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 rtl="0">
              <a:lnSpc>
                <a:spcPts val="1680"/>
              </a:lnSpc>
              <a:spcBef>
                <a:spcPct val="0"/>
              </a:spcBef>
            </a:pPr>
            <a:r>
              <a:rPr lang="ko-KR" sz="1400" b="0" i="0" u="none" spc="140" baseline="0">
                <a:solidFill>
                  <a:srgbClr val="E68574"/>
                </a:solidFill>
                <a:latin typeface="Effra 1"/>
                <a:ea typeface="Effra 1"/>
                <a:cs typeface="Effra 1"/>
                <a:sym typeface="Effra 1"/>
              </a:rPr>
              <a:t>2025 SIA 리전 총회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342623" y="4321179"/>
            <a:ext cx="13888248" cy="10347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 rtl="0">
              <a:lnSpc>
                <a:spcPts val="7992"/>
              </a:lnSpc>
            </a:pPr>
            <a:r>
              <a:rPr lang="ko-KR" sz="7200" b="0" i="0" u="none" baseline="0">
                <a:solidFill>
                  <a:srgbClr val="E68574"/>
                </a:solidFill>
                <a:latin typeface="Effra 3"/>
                <a:ea typeface="Effra 3"/>
                <a:cs typeface="Effra 3"/>
                <a:sym typeface="Effra 3"/>
              </a:rPr>
              <a:t>답: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EF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8585732"/>
            <a:ext cx="18288000" cy="1791128"/>
            <a:chOff x="0" y="0"/>
            <a:chExt cx="4816593" cy="47173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471737"/>
            </a:xfrm>
            <a:custGeom>
              <a:avLst/>
              <a:gdLst/>
              <a:ahLst/>
              <a:cxnLst/>
              <a:rect l="l" t="t" r="r" b="b"/>
              <a:pathLst>
                <a:path w="4816592" h="471737">
                  <a:moveTo>
                    <a:pt x="0" y="0"/>
                  </a:moveTo>
                  <a:lnTo>
                    <a:pt x="4816592" y="0"/>
                  </a:lnTo>
                  <a:lnTo>
                    <a:pt x="4816592" y="471737"/>
                  </a:lnTo>
                  <a:lnTo>
                    <a:pt x="0" y="471737"/>
                  </a:lnTo>
                  <a:close/>
                </a:path>
              </a:pathLst>
            </a:custGeom>
            <a:solidFill>
              <a:srgbClr val="293374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4816593" cy="51936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323850" lvl="1" indent="-161925" algn="ctr" rtl="0">
                <a:lnSpc>
                  <a:spcPts val="2100"/>
                </a:lnSpc>
                <a:buAutoNum type="arabicPeriod"/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-2395657" y="-963874"/>
            <a:ext cx="21239059" cy="4924124"/>
            <a:chOff x="0" y="0"/>
            <a:chExt cx="5593826" cy="1296889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5593826" cy="1296889"/>
            </a:xfrm>
            <a:custGeom>
              <a:avLst/>
              <a:gdLst/>
              <a:ahLst/>
              <a:cxnLst/>
              <a:rect l="l" t="t" r="r" b="b"/>
              <a:pathLst>
                <a:path w="5593826" h="1296889">
                  <a:moveTo>
                    <a:pt x="18226" y="0"/>
                  </a:moveTo>
                  <a:lnTo>
                    <a:pt x="5575601" y="0"/>
                  </a:lnTo>
                  <a:cubicBezTo>
                    <a:pt x="5585666" y="0"/>
                    <a:pt x="5593826" y="8160"/>
                    <a:pt x="5593826" y="18226"/>
                  </a:cubicBezTo>
                  <a:lnTo>
                    <a:pt x="5593826" y="1278663"/>
                  </a:lnTo>
                  <a:cubicBezTo>
                    <a:pt x="5593826" y="1283497"/>
                    <a:pt x="5591906" y="1288132"/>
                    <a:pt x="5588488" y="1291550"/>
                  </a:cubicBezTo>
                  <a:cubicBezTo>
                    <a:pt x="5585070" y="1294968"/>
                    <a:pt x="5580435" y="1296889"/>
                    <a:pt x="5575601" y="1296889"/>
                  </a:cubicBezTo>
                  <a:lnTo>
                    <a:pt x="18226" y="1296889"/>
                  </a:lnTo>
                  <a:cubicBezTo>
                    <a:pt x="8160" y="1296889"/>
                    <a:pt x="0" y="1288729"/>
                    <a:pt x="0" y="1278663"/>
                  </a:cubicBezTo>
                  <a:lnTo>
                    <a:pt x="0" y="18226"/>
                  </a:lnTo>
                  <a:cubicBezTo>
                    <a:pt x="0" y="8160"/>
                    <a:pt x="8160" y="0"/>
                    <a:pt x="18226" y="0"/>
                  </a:cubicBezTo>
                  <a:close/>
                </a:path>
              </a:pathLst>
            </a:custGeom>
            <a:solidFill>
              <a:srgbClr val="253572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47625"/>
              <a:ext cx="5593826" cy="134451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2100"/>
                </a:lnSpc>
              </a:pPr>
              <a:endParaRPr/>
            </a:p>
          </p:txBody>
        </p:sp>
      </p:grpSp>
      <p:sp>
        <p:nvSpPr>
          <p:cNvPr id="8" name="Freeform 8"/>
          <p:cNvSpPr/>
          <p:nvPr/>
        </p:nvSpPr>
        <p:spPr>
          <a:xfrm>
            <a:off x="15738227" y="542156"/>
            <a:ext cx="596649" cy="973088"/>
          </a:xfrm>
          <a:custGeom>
            <a:avLst/>
            <a:gdLst/>
            <a:ahLst/>
            <a:cxnLst/>
            <a:rect l="l" t="t" r="r" b="b"/>
            <a:pathLst>
              <a:path w="596649" h="973088">
                <a:moveTo>
                  <a:pt x="0" y="0"/>
                </a:moveTo>
                <a:lnTo>
                  <a:pt x="596648" y="0"/>
                </a:lnTo>
                <a:lnTo>
                  <a:pt x="596648" y="973088"/>
                </a:lnTo>
                <a:lnTo>
                  <a:pt x="0" y="97308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9" name="Freeform 9"/>
          <p:cNvSpPr/>
          <p:nvPr/>
        </p:nvSpPr>
        <p:spPr>
          <a:xfrm>
            <a:off x="173672" y="301413"/>
            <a:ext cx="2754519" cy="2468738"/>
          </a:xfrm>
          <a:custGeom>
            <a:avLst/>
            <a:gdLst/>
            <a:ahLst/>
            <a:cxnLst/>
            <a:rect l="l" t="t" r="r" b="b"/>
            <a:pathLst>
              <a:path w="2754519" h="2468738">
                <a:moveTo>
                  <a:pt x="0" y="0"/>
                </a:moveTo>
                <a:lnTo>
                  <a:pt x="2754519" y="0"/>
                </a:lnTo>
                <a:lnTo>
                  <a:pt x="2754519" y="2468738"/>
                </a:lnTo>
                <a:lnTo>
                  <a:pt x="0" y="246873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1342623" y="5172733"/>
            <a:ext cx="15279624" cy="20862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 rtl="0">
              <a:lnSpc>
                <a:spcPts val="5615"/>
              </a:lnSpc>
            </a:pPr>
            <a:r>
              <a:rPr lang="ko-KR" sz="3743" b="0" i="0" u="none" baseline="0" dirty="0" err="1">
                <a:solidFill>
                  <a:srgbClr val="E68574"/>
                </a:solidFill>
                <a:latin typeface="Effra 3"/>
                <a:ea typeface="Effra 3"/>
                <a:cs typeface="Effra 3"/>
                <a:sym typeface="Effra 3"/>
              </a:rPr>
              <a:t>A</a:t>
            </a:r>
            <a:r>
              <a:rPr lang="ko-KR" sz="3743" b="0" i="0" u="none" baseline="0" dirty="0">
                <a:solidFill>
                  <a:srgbClr val="E68574"/>
                </a:solidFill>
                <a:latin typeface="Effra 3"/>
                <a:ea typeface="Effra 3"/>
                <a:cs typeface="Effra 3"/>
                <a:sym typeface="Effra 3"/>
              </a:rPr>
              <a:t>. 모든 이미지에 대체 텍스트를 포함한다. </a:t>
            </a:r>
          </a:p>
          <a:p>
            <a:pPr algn="l" rtl="0">
              <a:lnSpc>
                <a:spcPts val="5615"/>
              </a:lnSpc>
            </a:pPr>
            <a:r>
              <a:rPr lang="ko-KR" sz="3743" b="0" i="0" u="none" baseline="0" dirty="0" err="1">
                <a:solidFill>
                  <a:srgbClr val="E68574"/>
                </a:solidFill>
                <a:latin typeface="Effra 3"/>
                <a:ea typeface="Effra 3"/>
                <a:cs typeface="Effra 3"/>
                <a:sym typeface="Effra 3"/>
              </a:rPr>
              <a:t>B</a:t>
            </a:r>
            <a:r>
              <a:rPr lang="ko-KR" sz="3743" b="0" i="0" u="none" baseline="0" dirty="0">
                <a:solidFill>
                  <a:srgbClr val="E68574"/>
                </a:solidFill>
                <a:latin typeface="Effra 3"/>
                <a:ea typeface="Effra 3"/>
                <a:cs typeface="Effra 3"/>
                <a:sym typeface="Effra 3"/>
              </a:rPr>
              <a:t>. 장식적인 폰트를 추가해 사이트를 조금 더 매력적으로 보이게 한다.</a:t>
            </a:r>
          </a:p>
          <a:p>
            <a:pPr algn="l" rtl="0">
              <a:lnSpc>
                <a:spcPts val="5615"/>
              </a:lnSpc>
            </a:pPr>
            <a:r>
              <a:rPr lang="ko-KR" sz="3743" b="0" i="0" u="none" baseline="0" dirty="0">
                <a:solidFill>
                  <a:srgbClr val="E68574"/>
                </a:solidFill>
                <a:latin typeface="Effra 3"/>
                <a:ea typeface="Effra 3"/>
                <a:cs typeface="Effra 3"/>
                <a:sym typeface="Effra 3"/>
              </a:rPr>
              <a:t>C. 웹사이트 색상을 흑백으로 제한해 단순하게 만든다.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377259" y="997527"/>
            <a:ext cx="16462418" cy="20053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 rtl="0">
              <a:lnSpc>
                <a:spcPts val="7700"/>
              </a:lnSpc>
            </a:pPr>
            <a:r>
              <a:rPr lang="ko-KR" sz="7700" b="0" i="0" u="none" baseline="0" dirty="0">
                <a:solidFill>
                  <a:srgbClr val="F5EFEB"/>
                </a:solidFill>
                <a:latin typeface="Effra 1"/>
                <a:ea typeface="Effra 1"/>
                <a:cs typeface="Effra 1"/>
                <a:sym typeface="Effra 1"/>
              </a:rPr>
              <a:t>웹사이트의 접근성을 높이고 ADA(미국 장애인법)</a:t>
            </a:r>
            <a:r>
              <a:rPr lang="ko-KR" sz="7700" b="0" i="0" u="none" baseline="0" dirty="0" err="1">
                <a:solidFill>
                  <a:srgbClr val="F5EFEB"/>
                </a:solidFill>
                <a:latin typeface="Effra 1"/>
                <a:ea typeface="Effra 1"/>
                <a:cs typeface="Effra 1"/>
                <a:sym typeface="Effra 1"/>
              </a:rPr>
              <a:t>를</a:t>
            </a:r>
            <a:r>
              <a:rPr lang="ko-KR" sz="7700" b="0" i="0" u="none" baseline="0" dirty="0">
                <a:solidFill>
                  <a:srgbClr val="F5EFEB"/>
                </a:solidFill>
                <a:latin typeface="Effra 1"/>
                <a:ea typeface="Effra 1"/>
                <a:cs typeface="Effra 1"/>
                <a:sym typeface="Effra 1"/>
              </a:rPr>
              <a:t> 준수할 방법을 한 가지만 선택해 주시겠습니까?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28700" y="9248775"/>
            <a:ext cx="6899312" cy="209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 rtl="0">
              <a:lnSpc>
                <a:spcPts val="1680"/>
              </a:lnSpc>
              <a:spcBef>
                <a:spcPct val="0"/>
              </a:spcBef>
            </a:pPr>
            <a:r>
              <a:rPr lang="ko-KR" sz="1400" b="0" i="0" u="none" spc="140" baseline="0">
                <a:solidFill>
                  <a:srgbClr val="E68574"/>
                </a:solidFill>
                <a:latin typeface="Effra 1"/>
                <a:ea typeface="Effra 1"/>
                <a:cs typeface="Effra 1"/>
                <a:sym typeface="Effra 1"/>
              </a:rPr>
              <a:t>2025 SIA 리전 총회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EF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8585732"/>
            <a:ext cx="18288000" cy="1791128"/>
            <a:chOff x="0" y="0"/>
            <a:chExt cx="4816593" cy="47173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471737"/>
            </a:xfrm>
            <a:custGeom>
              <a:avLst/>
              <a:gdLst/>
              <a:ahLst/>
              <a:cxnLst/>
              <a:rect l="l" t="t" r="r" b="b"/>
              <a:pathLst>
                <a:path w="4816592" h="471737">
                  <a:moveTo>
                    <a:pt x="0" y="0"/>
                  </a:moveTo>
                  <a:lnTo>
                    <a:pt x="4816592" y="0"/>
                  </a:lnTo>
                  <a:lnTo>
                    <a:pt x="4816592" y="471737"/>
                  </a:lnTo>
                  <a:lnTo>
                    <a:pt x="0" y="471737"/>
                  </a:lnTo>
                  <a:close/>
                </a:path>
              </a:pathLst>
            </a:custGeom>
            <a:solidFill>
              <a:srgbClr val="293374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4816593" cy="51936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323850" lvl="1" indent="-161925" algn="ctr" rtl="0">
                <a:lnSpc>
                  <a:spcPts val="2100"/>
                </a:lnSpc>
                <a:buAutoNum type="arabicPeriod"/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-2395657" y="-963874"/>
            <a:ext cx="21239059" cy="4924124"/>
            <a:chOff x="0" y="0"/>
            <a:chExt cx="5593826" cy="1296889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5593826" cy="1296889"/>
            </a:xfrm>
            <a:custGeom>
              <a:avLst/>
              <a:gdLst/>
              <a:ahLst/>
              <a:cxnLst/>
              <a:rect l="l" t="t" r="r" b="b"/>
              <a:pathLst>
                <a:path w="5593826" h="1296889">
                  <a:moveTo>
                    <a:pt x="18226" y="0"/>
                  </a:moveTo>
                  <a:lnTo>
                    <a:pt x="5575601" y="0"/>
                  </a:lnTo>
                  <a:cubicBezTo>
                    <a:pt x="5585666" y="0"/>
                    <a:pt x="5593826" y="8160"/>
                    <a:pt x="5593826" y="18226"/>
                  </a:cubicBezTo>
                  <a:lnTo>
                    <a:pt x="5593826" y="1278663"/>
                  </a:lnTo>
                  <a:cubicBezTo>
                    <a:pt x="5593826" y="1283497"/>
                    <a:pt x="5591906" y="1288132"/>
                    <a:pt x="5588488" y="1291550"/>
                  </a:cubicBezTo>
                  <a:cubicBezTo>
                    <a:pt x="5585070" y="1294968"/>
                    <a:pt x="5580435" y="1296889"/>
                    <a:pt x="5575601" y="1296889"/>
                  </a:cubicBezTo>
                  <a:lnTo>
                    <a:pt x="18226" y="1296889"/>
                  </a:lnTo>
                  <a:cubicBezTo>
                    <a:pt x="8160" y="1296889"/>
                    <a:pt x="0" y="1288729"/>
                    <a:pt x="0" y="1278663"/>
                  </a:cubicBezTo>
                  <a:lnTo>
                    <a:pt x="0" y="18226"/>
                  </a:lnTo>
                  <a:cubicBezTo>
                    <a:pt x="0" y="8160"/>
                    <a:pt x="8160" y="0"/>
                    <a:pt x="18226" y="0"/>
                  </a:cubicBezTo>
                  <a:close/>
                </a:path>
              </a:pathLst>
            </a:custGeom>
            <a:solidFill>
              <a:srgbClr val="253572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47625"/>
              <a:ext cx="5593826" cy="134451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2100"/>
                </a:lnSpc>
              </a:pPr>
              <a:endParaRPr/>
            </a:p>
          </p:txBody>
        </p:sp>
      </p:grpSp>
      <p:sp>
        <p:nvSpPr>
          <p:cNvPr id="8" name="Freeform 8"/>
          <p:cNvSpPr/>
          <p:nvPr/>
        </p:nvSpPr>
        <p:spPr>
          <a:xfrm>
            <a:off x="15738227" y="542156"/>
            <a:ext cx="596649" cy="973088"/>
          </a:xfrm>
          <a:custGeom>
            <a:avLst/>
            <a:gdLst/>
            <a:ahLst/>
            <a:cxnLst/>
            <a:rect l="l" t="t" r="r" b="b"/>
            <a:pathLst>
              <a:path w="596649" h="973088">
                <a:moveTo>
                  <a:pt x="0" y="0"/>
                </a:moveTo>
                <a:lnTo>
                  <a:pt x="596648" y="0"/>
                </a:lnTo>
                <a:lnTo>
                  <a:pt x="596648" y="973088"/>
                </a:lnTo>
                <a:lnTo>
                  <a:pt x="0" y="97308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9" name="Freeform 9"/>
          <p:cNvSpPr/>
          <p:nvPr/>
        </p:nvSpPr>
        <p:spPr>
          <a:xfrm>
            <a:off x="177428" y="299866"/>
            <a:ext cx="2754519" cy="2468738"/>
          </a:xfrm>
          <a:custGeom>
            <a:avLst/>
            <a:gdLst/>
            <a:ahLst/>
            <a:cxnLst/>
            <a:rect l="l" t="t" r="r" b="b"/>
            <a:pathLst>
              <a:path w="2754519" h="2468738">
                <a:moveTo>
                  <a:pt x="0" y="0"/>
                </a:moveTo>
                <a:lnTo>
                  <a:pt x="2754519" y="0"/>
                </a:lnTo>
                <a:lnTo>
                  <a:pt x="2754519" y="2468738"/>
                </a:lnTo>
                <a:lnTo>
                  <a:pt x="0" y="246873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1342623" y="5717925"/>
            <a:ext cx="14274616" cy="10347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 rtl="0">
              <a:lnSpc>
                <a:spcPts val="7992"/>
              </a:lnSpc>
            </a:pPr>
            <a:r>
              <a:rPr lang="ko-KR" sz="7200" b="0" i="0" u="none" baseline="0">
                <a:solidFill>
                  <a:srgbClr val="168594"/>
                </a:solidFill>
                <a:latin typeface="Effra 3"/>
                <a:ea typeface="Effra 3"/>
                <a:cs typeface="Effra 3"/>
                <a:sym typeface="Effra 3"/>
              </a:rPr>
              <a:t>A. 모든 이미지에 대체 텍스트를 포함한다. 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342623" y="1172344"/>
            <a:ext cx="16583157" cy="20053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 rtl="0">
              <a:lnSpc>
                <a:spcPts val="7700"/>
              </a:lnSpc>
            </a:pPr>
            <a:r>
              <a:rPr lang="ko-KR" sz="7700" b="0" i="0" u="none" baseline="0" dirty="0">
                <a:solidFill>
                  <a:srgbClr val="F5EFEB"/>
                </a:solidFill>
                <a:latin typeface="Effra 1"/>
                <a:ea typeface="Effra 1"/>
                <a:cs typeface="Effra 1"/>
                <a:sym typeface="Effra 1"/>
              </a:rPr>
              <a:t>웹사이트의 접근성을 높이고 ADA(미국 장애인법)</a:t>
            </a:r>
            <a:r>
              <a:rPr lang="ko-KR" sz="7700" b="0" i="0" u="none" baseline="0" dirty="0" err="1">
                <a:solidFill>
                  <a:srgbClr val="F5EFEB"/>
                </a:solidFill>
                <a:latin typeface="Effra 1"/>
                <a:ea typeface="Effra 1"/>
                <a:cs typeface="Effra 1"/>
                <a:sym typeface="Effra 1"/>
              </a:rPr>
              <a:t>를</a:t>
            </a:r>
            <a:r>
              <a:rPr lang="ko-KR" sz="7700" b="0" i="0" u="none" baseline="0" dirty="0">
                <a:solidFill>
                  <a:srgbClr val="F5EFEB"/>
                </a:solidFill>
                <a:latin typeface="Effra 1"/>
                <a:ea typeface="Effra 1"/>
                <a:cs typeface="Effra 1"/>
                <a:sym typeface="Effra 1"/>
              </a:rPr>
              <a:t> 준수할 방법을 한 가지만 선택해 주시겠습니까?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28700" y="9258300"/>
            <a:ext cx="6899312" cy="209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 rtl="0">
              <a:lnSpc>
                <a:spcPts val="1680"/>
              </a:lnSpc>
              <a:spcBef>
                <a:spcPct val="0"/>
              </a:spcBef>
            </a:pPr>
            <a:r>
              <a:rPr lang="ko-KR" sz="1400" b="0" i="0" u="none" spc="140" baseline="0">
                <a:solidFill>
                  <a:srgbClr val="E68574"/>
                </a:solidFill>
                <a:latin typeface="Effra 1"/>
                <a:ea typeface="Effra 1"/>
                <a:cs typeface="Effra 1"/>
                <a:sym typeface="Effra 1"/>
              </a:rPr>
              <a:t>2025 SIA 리전 총회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342623" y="4321179"/>
            <a:ext cx="13888248" cy="10347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 rtl="0">
              <a:lnSpc>
                <a:spcPts val="7992"/>
              </a:lnSpc>
            </a:pPr>
            <a:r>
              <a:rPr lang="ko-KR" sz="7200" b="0" i="0" u="none" baseline="0">
                <a:solidFill>
                  <a:srgbClr val="E68574"/>
                </a:solidFill>
                <a:latin typeface="Effra 3"/>
                <a:ea typeface="Effra 3"/>
                <a:cs typeface="Effra 3"/>
                <a:sym typeface="Effra 3"/>
              </a:rPr>
              <a:t>답: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5357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993378" y="30447"/>
            <a:ext cx="12542272" cy="8371967"/>
          </a:xfrm>
          <a:custGeom>
            <a:avLst/>
            <a:gdLst/>
            <a:ahLst/>
            <a:cxnLst/>
            <a:rect l="l" t="t" r="r" b="b"/>
            <a:pathLst>
              <a:path w="12542272" h="8371967">
                <a:moveTo>
                  <a:pt x="0" y="0"/>
                </a:moveTo>
                <a:lnTo>
                  <a:pt x="12542272" y="0"/>
                </a:lnTo>
                <a:lnTo>
                  <a:pt x="12542272" y="8371967"/>
                </a:lnTo>
                <a:lnTo>
                  <a:pt x="0" y="837196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-734110" y="3837885"/>
            <a:ext cx="8835050" cy="7030938"/>
            <a:chOff x="0" y="0"/>
            <a:chExt cx="2326927" cy="185177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326927" cy="1851770"/>
            </a:xfrm>
            <a:custGeom>
              <a:avLst/>
              <a:gdLst/>
              <a:ahLst/>
              <a:cxnLst/>
              <a:rect l="l" t="t" r="r" b="b"/>
              <a:pathLst>
                <a:path w="2326927" h="1851770">
                  <a:moveTo>
                    <a:pt x="43814" y="0"/>
                  </a:moveTo>
                  <a:lnTo>
                    <a:pt x="2283113" y="0"/>
                  </a:lnTo>
                  <a:cubicBezTo>
                    <a:pt x="2294733" y="0"/>
                    <a:pt x="2305877" y="4616"/>
                    <a:pt x="2314094" y="12833"/>
                  </a:cubicBezTo>
                  <a:cubicBezTo>
                    <a:pt x="2322311" y="21049"/>
                    <a:pt x="2326927" y="32194"/>
                    <a:pt x="2326927" y="43814"/>
                  </a:cubicBezTo>
                  <a:lnTo>
                    <a:pt x="2326927" y="1807956"/>
                  </a:lnTo>
                  <a:cubicBezTo>
                    <a:pt x="2326927" y="1832153"/>
                    <a:pt x="2307311" y="1851770"/>
                    <a:pt x="2283113" y="1851770"/>
                  </a:cubicBezTo>
                  <a:lnTo>
                    <a:pt x="43814" y="1851770"/>
                  </a:lnTo>
                  <a:cubicBezTo>
                    <a:pt x="19616" y="1851770"/>
                    <a:pt x="0" y="1832153"/>
                    <a:pt x="0" y="1807956"/>
                  </a:cubicBezTo>
                  <a:lnTo>
                    <a:pt x="0" y="43814"/>
                  </a:lnTo>
                  <a:cubicBezTo>
                    <a:pt x="0" y="19616"/>
                    <a:pt x="19616" y="0"/>
                    <a:pt x="43814" y="0"/>
                  </a:cubicBezTo>
                  <a:close/>
                </a:path>
              </a:pathLst>
            </a:custGeom>
            <a:solidFill>
              <a:srgbClr val="F5EFEB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2326927" cy="189939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2100"/>
                </a:lnSpc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9898228" y="9031779"/>
            <a:ext cx="7090319" cy="5343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 rtl="0">
              <a:lnSpc>
                <a:spcPts val="4461"/>
              </a:lnSpc>
            </a:pPr>
            <a:r>
              <a:rPr lang="ko-KR" sz="2974" b="0" i="0" u="none" baseline="0">
                <a:solidFill>
                  <a:srgbClr val="F5EFEB"/>
                </a:solidFill>
                <a:latin typeface="Effra 3"/>
                <a:ea typeface="Effra 3"/>
                <a:cs typeface="Effra 3"/>
                <a:sym typeface="Effra 3"/>
              </a:rPr>
              <a:t>어떤 도구를 추천하시겠습니까?</a:t>
            </a:r>
          </a:p>
        </p:txBody>
      </p:sp>
      <p:sp>
        <p:nvSpPr>
          <p:cNvPr id="7" name="Freeform 7"/>
          <p:cNvSpPr/>
          <p:nvPr/>
        </p:nvSpPr>
        <p:spPr>
          <a:xfrm>
            <a:off x="495622" y="5401969"/>
            <a:ext cx="181318" cy="1883824"/>
          </a:xfrm>
          <a:custGeom>
            <a:avLst/>
            <a:gdLst/>
            <a:ahLst/>
            <a:cxnLst/>
            <a:rect l="l" t="t" r="r" b="b"/>
            <a:pathLst>
              <a:path w="181318" h="1883824">
                <a:moveTo>
                  <a:pt x="0" y="0"/>
                </a:moveTo>
                <a:lnTo>
                  <a:pt x="181318" y="0"/>
                </a:lnTo>
                <a:lnTo>
                  <a:pt x="181318" y="1883824"/>
                </a:lnTo>
                <a:lnTo>
                  <a:pt x="0" y="188382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857915" y="5206762"/>
            <a:ext cx="6465621" cy="27358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 rtl="0">
              <a:lnSpc>
                <a:spcPts val="4415"/>
              </a:lnSpc>
            </a:pPr>
            <a:r>
              <a:rPr lang="ko-KR" sz="2943" b="0" i="0" u="none" baseline="0">
                <a:solidFill>
                  <a:srgbClr val="253572"/>
                </a:solidFill>
                <a:latin typeface="Effra 3"/>
                <a:ea typeface="Effra 3"/>
                <a:cs typeface="Effra 3"/>
                <a:sym typeface="Effra 3"/>
              </a:rPr>
              <a:t>WordPress</a:t>
            </a:r>
          </a:p>
          <a:p>
            <a:pPr algn="l" rtl="0">
              <a:lnSpc>
                <a:spcPts val="4415"/>
              </a:lnSpc>
            </a:pPr>
            <a:r>
              <a:rPr lang="ko-KR" sz="2943" b="0" i="0" u="none" baseline="0">
                <a:solidFill>
                  <a:srgbClr val="253572"/>
                </a:solidFill>
                <a:latin typeface="Effra 3"/>
                <a:ea typeface="Effra 3"/>
                <a:cs typeface="Effra 3"/>
                <a:sym typeface="Effra 3"/>
              </a:rPr>
              <a:t>Squarespace</a:t>
            </a:r>
          </a:p>
          <a:p>
            <a:pPr algn="l" rtl="0">
              <a:lnSpc>
                <a:spcPts val="4415"/>
              </a:lnSpc>
            </a:pPr>
            <a:r>
              <a:rPr lang="ko-KR" sz="2943" b="0" i="0" u="none" baseline="0">
                <a:solidFill>
                  <a:srgbClr val="253572"/>
                </a:solidFill>
                <a:latin typeface="Effra 3"/>
                <a:ea typeface="Effra 3"/>
                <a:cs typeface="Effra 3"/>
                <a:sym typeface="Effra 3"/>
              </a:rPr>
              <a:t>Wix</a:t>
            </a:r>
          </a:p>
          <a:p>
            <a:pPr algn="l" rtl="0">
              <a:lnSpc>
                <a:spcPts val="4415"/>
              </a:lnSpc>
            </a:pPr>
            <a:r>
              <a:rPr lang="ko-KR" sz="2943" b="0" i="0" u="none" baseline="0">
                <a:solidFill>
                  <a:srgbClr val="253572"/>
                </a:solidFill>
                <a:latin typeface="Effra 3"/>
                <a:ea typeface="Effra 3"/>
                <a:cs typeface="Effra 3"/>
                <a:sym typeface="Effra 3"/>
              </a:rPr>
              <a:t>Weebly</a:t>
            </a:r>
          </a:p>
          <a:p>
            <a:pPr algn="l" rtl="0">
              <a:lnSpc>
                <a:spcPts val="4415"/>
              </a:lnSpc>
            </a:pPr>
            <a:r>
              <a:rPr lang="ko-KR" sz="2943" b="0" i="0" u="none" baseline="0">
                <a:solidFill>
                  <a:srgbClr val="253572"/>
                </a:solidFill>
                <a:latin typeface="Effra 3"/>
                <a:ea typeface="Effra 3"/>
                <a:cs typeface="Effra 3"/>
                <a:sym typeface="Effra 3"/>
              </a:rPr>
              <a:t>Google Sites</a:t>
            </a:r>
          </a:p>
        </p:txBody>
      </p:sp>
      <p:sp>
        <p:nvSpPr>
          <p:cNvPr id="9" name="Freeform 9"/>
          <p:cNvSpPr/>
          <p:nvPr/>
        </p:nvSpPr>
        <p:spPr>
          <a:xfrm>
            <a:off x="495622" y="5953502"/>
            <a:ext cx="181318" cy="1883824"/>
          </a:xfrm>
          <a:custGeom>
            <a:avLst/>
            <a:gdLst/>
            <a:ahLst/>
            <a:cxnLst/>
            <a:rect l="l" t="t" r="r" b="b"/>
            <a:pathLst>
              <a:path w="181318" h="1883824">
                <a:moveTo>
                  <a:pt x="0" y="0"/>
                </a:moveTo>
                <a:lnTo>
                  <a:pt x="181318" y="0"/>
                </a:lnTo>
                <a:lnTo>
                  <a:pt x="181318" y="1883824"/>
                </a:lnTo>
                <a:lnTo>
                  <a:pt x="0" y="188382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4278034" y="5401969"/>
            <a:ext cx="181318" cy="1883824"/>
          </a:xfrm>
          <a:custGeom>
            <a:avLst/>
            <a:gdLst/>
            <a:ahLst/>
            <a:cxnLst/>
            <a:rect l="l" t="t" r="r" b="b"/>
            <a:pathLst>
              <a:path w="181318" h="1883824">
                <a:moveTo>
                  <a:pt x="0" y="0"/>
                </a:moveTo>
                <a:lnTo>
                  <a:pt x="181318" y="0"/>
                </a:lnTo>
                <a:lnTo>
                  <a:pt x="181318" y="1883824"/>
                </a:lnTo>
                <a:lnTo>
                  <a:pt x="0" y="188382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8700518" y="8885285"/>
            <a:ext cx="886964" cy="927544"/>
          </a:xfrm>
          <a:custGeom>
            <a:avLst/>
            <a:gdLst/>
            <a:ahLst/>
            <a:cxnLst/>
            <a:rect l="l" t="t" r="r" b="b"/>
            <a:pathLst>
              <a:path w="886964" h="927544">
                <a:moveTo>
                  <a:pt x="0" y="0"/>
                </a:moveTo>
                <a:lnTo>
                  <a:pt x="886964" y="0"/>
                </a:lnTo>
                <a:lnTo>
                  <a:pt x="886964" y="927544"/>
                </a:lnTo>
                <a:lnTo>
                  <a:pt x="0" y="92754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2" name="TextBox 12"/>
          <p:cNvSpPr txBox="1"/>
          <p:nvPr/>
        </p:nvSpPr>
        <p:spPr>
          <a:xfrm>
            <a:off x="495622" y="4135722"/>
            <a:ext cx="5892627" cy="10077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 rtl="0">
              <a:lnSpc>
                <a:spcPts val="7873"/>
              </a:lnSpc>
            </a:pPr>
            <a:r>
              <a:rPr lang="ko-KR" sz="6561" b="0" i="0" u="none" baseline="0">
                <a:solidFill>
                  <a:srgbClr val="253572"/>
                </a:solidFill>
                <a:latin typeface="Effra 1"/>
                <a:ea typeface="Effra 1"/>
                <a:cs typeface="Effra 1"/>
                <a:sym typeface="Effra 1"/>
              </a:rPr>
              <a:t>도구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95622" y="9708054"/>
            <a:ext cx="6899312" cy="209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 rtl="0">
              <a:lnSpc>
                <a:spcPts val="1680"/>
              </a:lnSpc>
              <a:spcBef>
                <a:spcPct val="0"/>
              </a:spcBef>
            </a:pPr>
            <a:r>
              <a:rPr lang="ko-KR" sz="1400" b="0" i="0" u="none" spc="140" baseline="0">
                <a:solidFill>
                  <a:srgbClr val="E68574"/>
                </a:solidFill>
                <a:latin typeface="Effra 1"/>
                <a:ea typeface="Effra 1"/>
                <a:cs typeface="Effra 1"/>
                <a:sym typeface="Effra 1"/>
              </a:rPr>
              <a:t>2024년 SIA 리전 총회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95622" y="8389794"/>
            <a:ext cx="6678346" cy="7277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1" indent="0" algn="l" rtl="0">
              <a:lnSpc>
                <a:spcPts val="2940"/>
              </a:lnSpc>
              <a:spcBef>
                <a:spcPct val="0"/>
              </a:spcBef>
            </a:pPr>
            <a:r>
              <a:rPr lang="ko-KR" sz="2100" b="0" i="0" u="none" baseline="0">
                <a:solidFill>
                  <a:srgbClr val="293374"/>
                </a:solidFill>
                <a:latin typeface="Effra 3"/>
                <a:ea typeface="Effra 3"/>
                <a:cs typeface="Effra 3"/>
                <a:sym typeface="Effra 3"/>
              </a:rPr>
              <a:t>이러한 서비스는 다양한 목적으로 사용되며, 특히 프레젠테이션을 효과적인 설득 및 교육 도구로 만들어 줍니다. 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40327" y="5206762"/>
            <a:ext cx="6465621" cy="27358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 rtl="0">
              <a:lnSpc>
                <a:spcPts val="4415"/>
              </a:lnSpc>
            </a:pPr>
            <a:r>
              <a:rPr lang="ko-KR" sz="2943" b="0" i="0" u="none" baseline="0">
                <a:solidFill>
                  <a:srgbClr val="2D3671"/>
                </a:solidFill>
                <a:latin typeface="Effra 3"/>
                <a:ea typeface="Effra 3"/>
                <a:cs typeface="Effra 3"/>
                <a:sym typeface="Effra 3"/>
              </a:rPr>
              <a:t>Canva</a:t>
            </a:r>
          </a:p>
          <a:p>
            <a:pPr algn="l" rtl="0">
              <a:lnSpc>
                <a:spcPts val="4415"/>
              </a:lnSpc>
            </a:pPr>
            <a:r>
              <a:rPr lang="ko-KR" sz="2943" b="0" i="0" u="none" baseline="0">
                <a:solidFill>
                  <a:srgbClr val="2D3671"/>
                </a:solidFill>
                <a:latin typeface="Effra 3"/>
                <a:ea typeface="Effra 3"/>
                <a:cs typeface="Effra 3"/>
                <a:sym typeface="Effra 3"/>
              </a:rPr>
              <a:t>Google Analytics</a:t>
            </a:r>
          </a:p>
          <a:p>
            <a:pPr algn="l" rtl="0">
              <a:lnSpc>
                <a:spcPts val="4415"/>
              </a:lnSpc>
            </a:pPr>
            <a:r>
              <a:rPr lang="ko-KR" sz="2943" b="0" i="0" u="none" baseline="0">
                <a:solidFill>
                  <a:srgbClr val="2D3671"/>
                </a:solidFill>
                <a:latin typeface="Effra 3"/>
                <a:ea typeface="Effra 3"/>
                <a:cs typeface="Effra 3"/>
                <a:sym typeface="Effra 3"/>
              </a:rPr>
              <a:t>Mailchimp </a:t>
            </a:r>
          </a:p>
          <a:p>
            <a:pPr algn="l" rtl="0">
              <a:lnSpc>
                <a:spcPts val="4415"/>
              </a:lnSpc>
            </a:pPr>
            <a:r>
              <a:rPr lang="ko-KR" sz="2943" b="0" i="0" u="none" baseline="0">
                <a:solidFill>
                  <a:srgbClr val="2D3671"/>
                </a:solidFill>
                <a:latin typeface="Effra 3"/>
                <a:ea typeface="Effra 3"/>
                <a:cs typeface="Effra 3"/>
                <a:sym typeface="Effra 3"/>
              </a:rPr>
              <a:t>Constant Contact</a:t>
            </a:r>
          </a:p>
          <a:p>
            <a:pPr algn="l" rtl="0">
              <a:lnSpc>
                <a:spcPts val="4415"/>
              </a:lnSpc>
            </a:pPr>
            <a:endParaRPr lang="ko-KR" sz="2943" b="0" i="0" u="none" baseline="0">
              <a:solidFill>
                <a:srgbClr val="2D3671"/>
              </a:solidFill>
              <a:latin typeface="Effra 3"/>
              <a:ea typeface="Effra 3"/>
              <a:cs typeface="Effra 3"/>
              <a:sym typeface="Effra 3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EF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8495872"/>
            <a:ext cx="18288000" cy="1791128"/>
            <a:chOff x="0" y="0"/>
            <a:chExt cx="4816593" cy="47173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471737"/>
            </a:xfrm>
            <a:custGeom>
              <a:avLst/>
              <a:gdLst/>
              <a:ahLst/>
              <a:cxnLst/>
              <a:rect l="l" t="t" r="r" b="b"/>
              <a:pathLst>
                <a:path w="4816592" h="471737">
                  <a:moveTo>
                    <a:pt x="0" y="0"/>
                  </a:moveTo>
                  <a:lnTo>
                    <a:pt x="4816592" y="0"/>
                  </a:lnTo>
                  <a:lnTo>
                    <a:pt x="4816592" y="471737"/>
                  </a:lnTo>
                  <a:lnTo>
                    <a:pt x="0" y="471737"/>
                  </a:lnTo>
                  <a:close/>
                </a:path>
              </a:pathLst>
            </a:custGeom>
            <a:solidFill>
              <a:srgbClr val="293374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4816593" cy="51936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323850" lvl="1" indent="-161925" algn="ctr" rtl="0">
                <a:lnSpc>
                  <a:spcPts val="2100"/>
                </a:lnSpc>
                <a:buAutoNum type="arabicPeriod"/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-2443952" y="-963874"/>
            <a:ext cx="14853884" cy="9459745"/>
            <a:chOff x="0" y="0"/>
            <a:chExt cx="3912134" cy="2491456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3912134" cy="2491456"/>
            </a:xfrm>
            <a:custGeom>
              <a:avLst/>
              <a:gdLst/>
              <a:ahLst/>
              <a:cxnLst/>
              <a:rect l="l" t="t" r="r" b="b"/>
              <a:pathLst>
                <a:path w="3912134" h="2491456">
                  <a:moveTo>
                    <a:pt x="26060" y="0"/>
                  </a:moveTo>
                  <a:lnTo>
                    <a:pt x="3886074" y="0"/>
                  </a:lnTo>
                  <a:cubicBezTo>
                    <a:pt x="3892985" y="0"/>
                    <a:pt x="3899614" y="2746"/>
                    <a:pt x="3904501" y="7633"/>
                  </a:cubicBezTo>
                  <a:cubicBezTo>
                    <a:pt x="3909389" y="12520"/>
                    <a:pt x="3912134" y="19149"/>
                    <a:pt x="3912134" y="26060"/>
                  </a:cubicBezTo>
                  <a:lnTo>
                    <a:pt x="3912134" y="2465395"/>
                  </a:lnTo>
                  <a:cubicBezTo>
                    <a:pt x="3912134" y="2472307"/>
                    <a:pt x="3909389" y="2478936"/>
                    <a:pt x="3904501" y="2483823"/>
                  </a:cubicBezTo>
                  <a:cubicBezTo>
                    <a:pt x="3899614" y="2488710"/>
                    <a:pt x="3892985" y="2491456"/>
                    <a:pt x="3886074" y="2491456"/>
                  </a:cubicBezTo>
                  <a:lnTo>
                    <a:pt x="26060" y="2491456"/>
                  </a:lnTo>
                  <a:cubicBezTo>
                    <a:pt x="19149" y="2491456"/>
                    <a:pt x="12520" y="2488710"/>
                    <a:pt x="7633" y="2483823"/>
                  </a:cubicBezTo>
                  <a:cubicBezTo>
                    <a:pt x="2746" y="2478936"/>
                    <a:pt x="0" y="2472307"/>
                    <a:pt x="0" y="2465395"/>
                  </a:cubicBezTo>
                  <a:lnTo>
                    <a:pt x="0" y="26060"/>
                  </a:lnTo>
                  <a:cubicBezTo>
                    <a:pt x="0" y="19149"/>
                    <a:pt x="2746" y="12520"/>
                    <a:pt x="7633" y="7633"/>
                  </a:cubicBezTo>
                  <a:cubicBezTo>
                    <a:pt x="12520" y="2746"/>
                    <a:pt x="19149" y="0"/>
                    <a:pt x="26060" y="0"/>
                  </a:cubicBezTo>
                  <a:close/>
                </a:path>
              </a:pathLst>
            </a:custGeom>
            <a:solidFill>
              <a:srgbClr val="253572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47625"/>
              <a:ext cx="3912134" cy="253908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2100"/>
                </a:lnSpc>
              </a:pPr>
              <a:endParaRPr/>
            </a:p>
          </p:txBody>
        </p:sp>
      </p:grpSp>
      <p:sp>
        <p:nvSpPr>
          <p:cNvPr id="8" name="Freeform 8"/>
          <p:cNvSpPr/>
          <p:nvPr/>
        </p:nvSpPr>
        <p:spPr>
          <a:xfrm>
            <a:off x="1280881" y="3924819"/>
            <a:ext cx="181318" cy="1883824"/>
          </a:xfrm>
          <a:custGeom>
            <a:avLst/>
            <a:gdLst/>
            <a:ahLst/>
            <a:cxnLst/>
            <a:rect l="l" t="t" r="r" b="b"/>
            <a:pathLst>
              <a:path w="181318" h="1883824">
                <a:moveTo>
                  <a:pt x="0" y="0"/>
                </a:moveTo>
                <a:lnTo>
                  <a:pt x="181318" y="0"/>
                </a:lnTo>
                <a:lnTo>
                  <a:pt x="181318" y="1883824"/>
                </a:lnTo>
                <a:lnTo>
                  <a:pt x="0" y="188382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1643174" y="3745757"/>
            <a:ext cx="10503165" cy="32780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 rtl="0">
              <a:lnSpc>
                <a:spcPts val="4415"/>
              </a:lnSpc>
            </a:pPr>
            <a:r>
              <a:rPr lang="ko-KR" sz="2943" b="0" i="0" u="none" baseline="0">
                <a:solidFill>
                  <a:srgbClr val="F5EFEB"/>
                </a:solidFill>
                <a:latin typeface="Effra 3"/>
                <a:ea typeface="Effra 3"/>
                <a:cs typeface="Effra 3"/>
                <a:sym typeface="Effra 3"/>
              </a:rPr>
              <a:t>웹사이트를 구축하기 전 목표와 대상층 설정</a:t>
            </a:r>
          </a:p>
          <a:p>
            <a:pPr algn="l" rtl="0">
              <a:lnSpc>
                <a:spcPts val="4415"/>
              </a:lnSpc>
            </a:pPr>
            <a:r>
              <a:rPr lang="ko-KR" sz="2943" b="0" i="0" u="none" baseline="0">
                <a:solidFill>
                  <a:srgbClr val="F5EFEB"/>
                </a:solidFill>
                <a:latin typeface="Effra 3"/>
                <a:ea typeface="Effra 3"/>
                <a:cs typeface="Effra 3"/>
                <a:sym typeface="Effra 3"/>
              </a:rPr>
              <a:t>간결성 및 전문성 유지</a:t>
            </a:r>
          </a:p>
          <a:p>
            <a:pPr algn="l" rtl="0">
              <a:lnSpc>
                <a:spcPts val="4415"/>
              </a:lnSpc>
            </a:pPr>
            <a:r>
              <a:rPr lang="ko-KR" sz="2943" b="0" i="0" u="none" baseline="0">
                <a:solidFill>
                  <a:srgbClr val="F5EFEB"/>
                </a:solidFill>
                <a:latin typeface="Effra 3"/>
                <a:ea typeface="Effra 3"/>
                <a:cs typeface="Effra 3"/>
                <a:sym typeface="Effra 3"/>
              </a:rPr>
              <a:t>주기적인 업데이트</a:t>
            </a:r>
          </a:p>
          <a:p>
            <a:pPr algn="l" rtl="0">
              <a:lnSpc>
                <a:spcPts val="4415"/>
              </a:lnSpc>
            </a:pPr>
            <a:r>
              <a:rPr lang="ko-KR" sz="2943" b="0" i="0" u="none" baseline="0">
                <a:solidFill>
                  <a:srgbClr val="F5EFEB"/>
                </a:solidFill>
                <a:latin typeface="Effra 3"/>
                <a:ea typeface="Effra 3"/>
                <a:cs typeface="Effra 3"/>
                <a:sym typeface="Effra 3"/>
              </a:rPr>
              <a:t>보안을 우선 순위에 두기</a:t>
            </a:r>
          </a:p>
          <a:p>
            <a:pPr algn="l" rtl="0">
              <a:lnSpc>
                <a:spcPts val="4415"/>
              </a:lnSpc>
            </a:pPr>
            <a:r>
              <a:rPr lang="ko-KR" sz="2943" b="0" i="0" u="none" baseline="0">
                <a:solidFill>
                  <a:srgbClr val="F5EFEB"/>
                </a:solidFill>
                <a:latin typeface="Effra 3"/>
                <a:ea typeface="Effra 3"/>
                <a:cs typeface="Effra 3"/>
                <a:sym typeface="Effra 3"/>
              </a:rPr>
              <a:t>웹사이트 관리를 분담할 소규모 팀 구성</a:t>
            </a:r>
          </a:p>
          <a:p>
            <a:pPr algn="l" rtl="0">
              <a:lnSpc>
                <a:spcPts val="4415"/>
              </a:lnSpc>
            </a:pPr>
            <a:r>
              <a:rPr lang="ko-KR" sz="2943" b="0" i="0" u="none" baseline="0">
                <a:solidFill>
                  <a:srgbClr val="F5EFEB"/>
                </a:solidFill>
                <a:latin typeface="Effra 3"/>
                <a:ea typeface="Effra 3"/>
                <a:cs typeface="Effra 3"/>
                <a:sym typeface="Effra 3"/>
              </a:rPr>
              <a:t>누구나 접근할 수 있는 웹사이트 제작</a:t>
            </a:r>
          </a:p>
        </p:txBody>
      </p:sp>
      <p:sp>
        <p:nvSpPr>
          <p:cNvPr id="10" name="Freeform 10"/>
          <p:cNvSpPr/>
          <p:nvPr/>
        </p:nvSpPr>
        <p:spPr>
          <a:xfrm>
            <a:off x="1280881" y="5067300"/>
            <a:ext cx="181318" cy="1883824"/>
          </a:xfrm>
          <a:custGeom>
            <a:avLst/>
            <a:gdLst/>
            <a:ahLst/>
            <a:cxnLst/>
            <a:rect l="l" t="t" r="r" b="b"/>
            <a:pathLst>
              <a:path w="181318" h="1883824">
                <a:moveTo>
                  <a:pt x="0" y="0"/>
                </a:moveTo>
                <a:lnTo>
                  <a:pt x="181318" y="0"/>
                </a:lnTo>
                <a:lnTo>
                  <a:pt x="181318" y="1883824"/>
                </a:lnTo>
                <a:lnTo>
                  <a:pt x="0" y="188382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grpSp>
        <p:nvGrpSpPr>
          <p:cNvPr id="11" name="Group 11"/>
          <p:cNvGrpSpPr/>
          <p:nvPr/>
        </p:nvGrpSpPr>
        <p:grpSpPr>
          <a:xfrm>
            <a:off x="10076299" y="4866731"/>
            <a:ext cx="7859046" cy="5069085"/>
            <a:chOff x="0" y="0"/>
            <a:chExt cx="10478728" cy="675878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0478728" cy="6758780"/>
            </a:xfrm>
            <a:custGeom>
              <a:avLst/>
              <a:gdLst/>
              <a:ahLst/>
              <a:cxnLst/>
              <a:rect l="l" t="t" r="r" b="b"/>
              <a:pathLst>
                <a:path w="10478728" h="6758780">
                  <a:moveTo>
                    <a:pt x="0" y="0"/>
                  </a:moveTo>
                  <a:lnTo>
                    <a:pt x="10478728" y="0"/>
                  </a:lnTo>
                  <a:lnTo>
                    <a:pt x="10478728" y="6758780"/>
                  </a:lnTo>
                  <a:lnTo>
                    <a:pt x="0" y="675878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</p:sp>
        <p:sp>
          <p:nvSpPr>
            <p:cNvPr id="13" name="Freeform 13"/>
            <p:cNvSpPr/>
            <p:nvPr/>
          </p:nvSpPr>
          <p:spPr>
            <a:xfrm>
              <a:off x="1159182" y="2091923"/>
              <a:ext cx="7993214" cy="3261520"/>
            </a:xfrm>
            <a:custGeom>
              <a:avLst/>
              <a:gdLst/>
              <a:ahLst/>
              <a:cxnLst/>
              <a:rect l="l" t="t" r="r" b="b"/>
              <a:pathLst>
                <a:path w="7993214" h="3261520">
                  <a:moveTo>
                    <a:pt x="0" y="0"/>
                  </a:moveTo>
                  <a:lnTo>
                    <a:pt x="7993214" y="0"/>
                  </a:lnTo>
                  <a:lnTo>
                    <a:pt x="7993214" y="3261520"/>
                  </a:lnTo>
                  <a:lnTo>
                    <a:pt x="0" y="326152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16588" t="-30205" r="-15998" b="-52573"/>
              </a:stretch>
            </a:blipFill>
          </p:spPr>
        </p:sp>
        <p:sp>
          <p:nvSpPr>
            <p:cNvPr id="14" name="Freeform 14"/>
            <p:cNvSpPr/>
            <p:nvPr/>
          </p:nvSpPr>
          <p:spPr>
            <a:xfrm>
              <a:off x="1950488" y="425280"/>
              <a:ext cx="6410602" cy="1768442"/>
            </a:xfrm>
            <a:custGeom>
              <a:avLst/>
              <a:gdLst/>
              <a:ahLst/>
              <a:cxnLst/>
              <a:rect l="l" t="t" r="r" b="b"/>
              <a:pathLst>
                <a:path w="6410602" h="1768442">
                  <a:moveTo>
                    <a:pt x="0" y="0"/>
                  </a:moveTo>
                  <a:lnTo>
                    <a:pt x="6410602" y="0"/>
                  </a:lnTo>
                  <a:lnTo>
                    <a:pt x="6410602" y="1768442"/>
                  </a:lnTo>
                  <a:lnTo>
                    <a:pt x="0" y="176844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-38114" t="-110799" r="-41196" b="-154826"/>
              </a:stretch>
            </a:blipFill>
          </p:spPr>
        </p:sp>
      </p:grpSp>
      <p:sp>
        <p:nvSpPr>
          <p:cNvPr id="15" name="TextBox 15"/>
          <p:cNvSpPr txBox="1"/>
          <p:nvPr/>
        </p:nvSpPr>
        <p:spPr>
          <a:xfrm>
            <a:off x="1028700" y="1176527"/>
            <a:ext cx="6356117" cy="1962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 rtl="0">
              <a:lnSpc>
                <a:spcPts val="7500"/>
              </a:lnSpc>
            </a:pPr>
            <a:r>
              <a:rPr lang="ko-KR" sz="7500" b="0" i="0" u="none" baseline="0">
                <a:solidFill>
                  <a:srgbClr val="F5EFEB"/>
                </a:solidFill>
                <a:latin typeface="Effra 1"/>
                <a:ea typeface="Effra 1"/>
                <a:cs typeface="Effra 1"/>
                <a:sym typeface="Effra 1"/>
              </a:rPr>
              <a:t>요약 및 핵심 포인트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28700" y="9258300"/>
            <a:ext cx="6899312" cy="209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 rtl="0">
              <a:lnSpc>
                <a:spcPts val="1680"/>
              </a:lnSpc>
              <a:spcBef>
                <a:spcPct val="0"/>
              </a:spcBef>
            </a:pPr>
            <a:r>
              <a:rPr lang="ko-KR" sz="1400" b="0" i="0" u="none" spc="140" baseline="0">
                <a:solidFill>
                  <a:srgbClr val="E68574"/>
                </a:solidFill>
                <a:latin typeface="Effra 1"/>
                <a:ea typeface="Effra 1"/>
                <a:cs typeface="Effra 1"/>
                <a:sym typeface="Effra 1"/>
              </a:rPr>
              <a:t>2024년 SIA 리전 총회</a:t>
            </a:r>
          </a:p>
        </p:txBody>
      </p:sp>
      <p:grpSp>
        <p:nvGrpSpPr>
          <p:cNvPr id="17" name="Group 17"/>
          <p:cNvGrpSpPr/>
          <p:nvPr/>
        </p:nvGrpSpPr>
        <p:grpSpPr>
          <a:xfrm>
            <a:off x="11499472" y="890113"/>
            <a:ext cx="7638986" cy="2988994"/>
            <a:chOff x="0" y="0"/>
            <a:chExt cx="2011914" cy="787225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2011914" cy="787225"/>
            </a:xfrm>
            <a:custGeom>
              <a:avLst/>
              <a:gdLst/>
              <a:ahLst/>
              <a:cxnLst/>
              <a:rect l="l" t="t" r="r" b="b"/>
              <a:pathLst>
                <a:path w="2011914" h="787225">
                  <a:moveTo>
                    <a:pt x="50674" y="0"/>
                  </a:moveTo>
                  <a:lnTo>
                    <a:pt x="1961240" y="0"/>
                  </a:lnTo>
                  <a:cubicBezTo>
                    <a:pt x="1989227" y="0"/>
                    <a:pt x="2011914" y="22687"/>
                    <a:pt x="2011914" y="50674"/>
                  </a:cubicBezTo>
                  <a:lnTo>
                    <a:pt x="2011914" y="736551"/>
                  </a:lnTo>
                  <a:cubicBezTo>
                    <a:pt x="2011914" y="749991"/>
                    <a:pt x="2006575" y="762880"/>
                    <a:pt x="1997072" y="772383"/>
                  </a:cubicBezTo>
                  <a:cubicBezTo>
                    <a:pt x="1987569" y="781886"/>
                    <a:pt x="1974680" y="787225"/>
                    <a:pt x="1961240" y="787225"/>
                  </a:cubicBezTo>
                  <a:lnTo>
                    <a:pt x="50674" y="787225"/>
                  </a:lnTo>
                  <a:cubicBezTo>
                    <a:pt x="37234" y="787225"/>
                    <a:pt x="24345" y="781886"/>
                    <a:pt x="14842" y="772383"/>
                  </a:cubicBezTo>
                  <a:cubicBezTo>
                    <a:pt x="5339" y="762880"/>
                    <a:pt x="0" y="749991"/>
                    <a:pt x="0" y="736551"/>
                  </a:cubicBezTo>
                  <a:lnTo>
                    <a:pt x="0" y="50674"/>
                  </a:lnTo>
                  <a:cubicBezTo>
                    <a:pt x="0" y="37234"/>
                    <a:pt x="5339" y="24345"/>
                    <a:pt x="14842" y="14842"/>
                  </a:cubicBezTo>
                  <a:cubicBezTo>
                    <a:pt x="24345" y="5339"/>
                    <a:pt x="37234" y="0"/>
                    <a:pt x="50674" y="0"/>
                  </a:cubicBezTo>
                  <a:close/>
                </a:path>
              </a:pathLst>
            </a:custGeom>
            <a:solidFill>
              <a:srgbClr val="168594"/>
            </a:solidFill>
            <a:ln w="95250" cap="rnd">
              <a:solidFill>
                <a:srgbClr val="168594"/>
              </a:solidFill>
              <a:prstDash val="solid"/>
              <a:round/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0" y="-28575"/>
              <a:ext cx="2011914" cy="815800"/>
            </a:xfrm>
            <a:prstGeom prst="rect">
              <a:avLst/>
            </a:prstGeom>
          </p:spPr>
          <p:txBody>
            <a:bodyPr lIns="254000" tIns="254000" rIns="254000" bIns="254000" rtlCol="0" anchor="ctr"/>
            <a:lstStyle/>
            <a:p>
              <a:pPr algn="l" rtl="0">
                <a:lnSpc>
                  <a:spcPts val="2879"/>
                </a:lnSpc>
              </a:pPr>
              <a:endParaRPr/>
            </a:p>
          </p:txBody>
        </p:sp>
      </p:grpSp>
      <p:sp>
        <p:nvSpPr>
          <p:cNvPr id="20" name="TextBox 20"/>
          <p:cNvSpPr txBox="1"/>
          <p:nvPr/>
        </p:nvSpPr>
        <p:spPr>
          <a:xfrm>
            <a:off x="12409931" y="1647540"/>
            <a:ext cx="5131339" cy="1343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 rtl="0">
              <a:lnSpc>
                <a:spcPts val="3565"/>
              </a:lnSpc>
            </a:pPr>
            <a:r>
              <a:rPr lang="ko-KR" sz="2970" b="0" i="0" u="none" baseline="0">
                <a:solidFill>
                  <a:srgbClr val="FFFFFF"/>
                </a:solidFill>
                <a:latin typeface="Effra 3"/>
                <a:ea typeface="Effra 3"/>
                <a:cs typeface="Effra 3"/>
                <a:sym typeface="Effra 3"/>
              </a:rPr>
              <a:t>SIA 웹사이트의 인지도 및 브랜드 홍보 섹션에서 SIA 웹사이트 가이드라인을 확인하세요!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1585</Words>
  <Application>Microsoft Office PowerPoint</Application>
  <PresentationFormat>사용자 지정</PresentationFormat>
  <Paragraphs>219</Paragraphs>
  <Slides>15</Slides>
  <Notes>15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15</vt:i4>
      </vt:variant>
    </vt:vector>
  </HeadingPairs>
  <TitlesOfParts>
    <vt:vector size="21" baseType="lpstr">
      <vt:lpstr>Effra 3</vt:lpstr>
      <vt:lpstr>Effra 2</vt:lpstr>
      <vt:lpstr>Arial</vt:lpstr>
      <vt:lpstr>Effra 1</vt:lpstr>
      <vt:lpstr>Calibri</vt:lpstr>
      <vt:lpstr>Office Theme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2025 Region Conference Public Awareness Websites</dc:title>
  <dc:creator>Michael Kang</dc:creator>
  <cp:lastModifiedBy>Michael Kang</cp:lastModifiedBy>
  <cp:revision>3</cp:revision>
  <dcterms:created xsi:type="dcterms:W3CDTF">2006-08-16T00:00:00Z</dcterms:created>
  <dcterms:modified xsi:type="dcterms:W3CDTF">2025-02-19T15:58:04Z</dcterms:modified>
  <dc:identifier>DAGeFgRUn3s</dc:identifier>
</cp:coreProperties>
</file>