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Effra 1" panose="020B0604020202020204" charset="0"/>
      <p:regular r:id="rId18"/>
    </p:embeddedFont>
    <p:embeddedFont>
      <p:font typeface="Effra 2" panose="020B0604020202020204" charset="0"/>
      <p:regular r:id="rId19"/>
    </p:embeddedFont>
    <p:embeddedFont>
      <p:font typeface="Effra 3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1452" y="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18.02.2025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‹nº›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Boas-vindas a todas! Hoje, vamos mergulhar em uma das ferramentas mais impactantes que o seu clube pode ter: um site profissional, fácil de usar e alinhado à nossa missão.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Sabemos que criar um site do zero pode parecer complicado, mas se você abordar esse tema com um plano claro, o processo poderá ser bastante simples. Para manter as coisas interessantes, começaremos com um teste divertido para testar o seu conhecimento e apresentar conceitos-chave. Sem pressão! O objetivo é aprender juntos!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Após cada pergunta, dedicaremos um momento para analisar a resposta e compartilhar dicas práticas. Ao final da sessão, você sairá com ideias claras para iniciar ou melhorar o site do seu clube. Vamos começar!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OBSERVAÇÃO: É RESPONSABILIDADE DA APRESENTADORA DECIDIR COMO QUER FAZER ISSO. Os participantes podem levantar as mãos ou dar as respostas em voz alta, se for apropriado.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Pergunta 1: Qual é o primeiro passo para criar um site para o clube?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A. Comprar o nome de um domínio</a:t>
            </a:r>
          </a:p>
          <a:p>
            <a:pPr algn="l" rtl="0"/>
            <a:r>
              <a:rPr lang="pt-br" b="0" i="0" u="none" baseline="0"/>
              <a:t>B. Definir os objetivos e o público</a:t>
            </a:r>
          </a:p>
          <a:p>
            <a:pPr algn="l" rtl="0"/>
            <a:r>
              <a:rPr lang="pt-br" b="0" i="0" u="none" baseline="0"/>
              <a:t>C. Criar a página inicial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Resposta correta: B. Definir os objetivos e o público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Planejar e definir metas são essenciais para criar um site alinhado à missão do seu clube. Pense no que você quer que os visitantes façam no seu site: participar, doar ou aprender sobre seu trabalho. Ter essa clareza ajuda a moldar o conteúdo e o design do site e facilita o resto do processo.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Pergunta 2: Qual é uma qualidade importante de um site intuitivo?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A. Animações chamativas</a:t>
            </a:r>
          </a:p>
          <a:p>
            <a:pPr algn="l" rtl="0"/>
            <a:r>
              <a:rPr lang="pt-br" b="0" i="0" u="none" baseline="0"/>
              <a:t>B. Simplicidade e profissionalismo</a:t>
            </a:r>
          </a:p>
          <a:p>
            <a:pPr algn="l" rtl="0"/>
            <a:r>
              <a:rPr lang="pt-br" b="0" i="0" u="none" baseline="0"/>
              <a:t>C. Muitas páginas e recursos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Resposta correta: B. Simplicidade e profissionalismo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Quanto mais simples o seu site for, mais eficaz ele será em comunicar a sua mensagem. Um design limpo e organizado ajuda os visitantes a navegar facilmente e encontrar o que precisam.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Além disso, ter uma marca consistente que reflita a identidade do clube e da SIA também ajuda a melhorar o profissionalismo do seu site.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Pergunta 3: Com que frequência você deve atualizar o seu site?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A. Uma vez por mês</a:t>
            </a:r>
          </a:p>
          <a:p>
            <a:pPr algn="l" rtl="0"/>
            <a:r>
              <a:rPr lang="pt-br" b="0" i="0" u="none" baseline="0"/>
              <a:t>B. Uma vez por ano</a:t>
            </a:r>
          </a:p>
          <a:p>
            <a:pPr algn="l" rtl="0"/>
            <a:r>
              <a:rPr lang="pt-br" b="0" i="0" u="none" baseline="0"/>
              <a:t>C. Somente quando há um grande evento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endParaRPr/>
          </a:p>
          <a:p>
            <a:pPr algn="l" rtl="0"/>
            <a:r>
              <a:rPr lang="pt-br" b="0" i="0" u="none" baseline="0"/>
              <a:t>Resposta correta: A. Uma vez por mês 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Os sites devem ser atualizados pelo menos uma vez por mês para manter as informações atualizadas e relevantes. Defina uma rotina para revisar páginas, corrigir links quebrados e atualizar formulários.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Um site desatualizado pode dar a impressão de que o seu clube não está ativo, e isso é algo que todos nós queremos evitar.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Pergunta 4: Qual é a medida de segurança crítica para um site de clube?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A. Publicar as senhas das associadas</a:t>
            </a:r>
          </a:p>
          <a:p>
            <a:pPr algn="l" rtl="0"/>
            <a:r>
              <a:rPr lang="pt-br" b="0" i="0" u="none" baseline="0"/>
              <a:t>B. Compartilhar as suas credenciais de login para fácil acesso</a:t>
            </a:r>
          </a:p>
          <a:p>
            <a:pPr algn="l" rtl="0"/>
            <a:r>
              <a:rPr lang="pt-br" b="0" i="0" u="none" baseline="0"/>
              <a:t>C. Usar a plataforma de hospedagem segura e atualizar o software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Resposta correta: C. Usar a plataforma de hospedagem segura e atualizar o software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A segurança é essencial para proteger o seu site, os dados dos visitantes e as informações do clube. Usar um provedor de hospedagem seguro garante que o seu site tenha recursos de segurança integrados, como firewalls e criptografia.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Você também deverá atualizar o seu software frequentemente para ajudar a manter os hackers afastados,</a:t>
            </a:r>
          </a:p>
          <a:p>
            <a:pPr algn="l" rtl="0"/>
            <a:r>
              <a:rPr lang="pt-br" b="0" i="0" u="none" baseline="0"/>
              <a:t>melhorar o desempenho e corrigir erros para que o seu site funcione sem problemas.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Frequentemente, você pode configurar atualizações automáticas. Muitos provedores de hospedagem fornecem monitoramento automático de segurança, o que é algo que você com certeza vai querer aproveitar.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Pergunta 5: Qual é a melhor maneira de garantir que o seu site permaneça bem administrado?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A. Designar uma pessoa para administrá-lo</a:t>
            </a:r>
          </a:p>
          <a:p>
            <a:pPr algn="l" rtl="0"/>
            <a:r>
              <a:rPr lang="pt-br" b="0" i="0" u="none" baseline="0"/>
              <a:t>B. Criar um pequeno comitê para compartilhar as responsabilidades </a:t>
            </a:r>
          </a:p>
          <a:p>
            <a:pPr algn="l" rtl="0"/>
            <a:r>
              <a:rPr lang="pt-br" b="0" i="0" u="none" baseline="0"/>
              <a:t>C. Esperar que ele se atualize por conta própria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Resposta correta: B. Criar um pequeno comitê para compartilhar as responsabilidades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A criação de um comitê garante contribuições diversificadas que refletem melhor os objetivos do seu clube e tornam a carga de trabalho mais administrável.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Você pode atribuir funções como criadora de conteúdo, designer e líder de manutenção para garantir o sucesso contínuo.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Pergunta 6: Cite uma maneira de tornar seu o site mais acessível e compatível com a ADA.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A. Certificar-se de que todas as imagens tenham texto alternativo </a:t>
            </a:r>
          </a:p>
          <a:p>
            <a:pPr algn="l" rtl="0"/>
            <a:r>
              <a:rPr lang="pt-br" b="0" i="0" u="none" baseline="0"/>
              <a:t>B. Adicionar fontes decorativas para tornar o site mais atraente visualmente</a:t>
            </a:r>
          </a:p>
          <a:p>
            <a:pPr algn="l" rtl="0"/>
            <a:r>
              <a:rPr lang="pt-br" b="0" i="0" u="none" baseline="0"/>
              <a:t>C. Limitar as cores do site a preto e branco para simplificar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Resposta correta: A. Certificar-se de que todas as imagens tenham texto alternativo 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Um site acessível não é apenas uma prática recomendada. Ele amplia seu público e reflete o comprometimento do seu clube com a inclusão. Estar em conformidade com a ADA significa criar o seu site para que todos, incluindo pessoas com deficiência, possam usá-lo e interagir com ele.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As principais práticas incluem adicionar texto alternativo às imagens para descrever elementos visuais para os leitores de tela, usar navegação e etiquetas claras, e garantir que os vídeos tenham legendas ou transcrições para usuários com deficiência auditiva.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Agora que cobrimos os fundamentos da criação de um site de clube eficaz, vamos reservar um momento para discutir as ferramentas que podem ajudar a dar vida ao seu site.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Existem muitas plataformas de criação de sites disponíveis, e cada uma tem seus pontos fortes. Algumas escolhas populares incluem: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WordPress – É uma das plataformas mais utilizadas, oferecendo flexibilidade e personalização. Ótimo para clubes que desejam controlar o design e a funcionalidade dos seus sites.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Squarespace – É conhecido pelos seus modelos elegantes e facilidade de uso, perfeito para clubes que desejam um site com aparência profissional sem lidar com codificação complexa.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Wix e Weebly – Ambos são criadores de sites do tipo arrasta-e-solta, fáceis de usar e permitem uma configuração rápida.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Google Sites – É uma opção gratuita e fácil de usar para clubes que não precisam de recursos avançados.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Além dos criadores de sites, existem outras ferramentas que podem ajudar a gerenciar e manter o site do seu clube, incluindo: </a:t>
            </a:r>
          </a:p>
          <a:p>
            <a:pPr algn="l" rtl="0"/>
            <a:r>
              <a:rPr lang="pt-br" b="0" i="0" u="none" baseline="0"/>
              <a:t>Canva para criar gráficos e banners atraentes.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Google Analytics para rastrear os visitantes do site e entender como as pessoas estão interagindo ele.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E Mailchimp ou Constant Contact, se você quiser integrar inscrições de e-mail e boletins informativos.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Alguém tem algum criador de site ou ferramenta favorita para recomendar? (Pausa para respostas e engajamento do público).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Vamos recapitular rapidamente as principais conclusões.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Defina os seus objetivos e público antes de criar o seu site. Ter uma visão clara garante que o seu site atenda à missão do seu clube de forma eficaz.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Mantenha-o simples e profissional. Um design limpo e fácil de usar facilita a navegação e o envolvimento dos visitantes com o seu clube.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Atualize o seu site frequentemente. Um site novo e ativo indica que o seu clube está engajado e prosperando.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Priorize a segurança. Use um provedor de hospedagem seguro e mantenha o seu software atualizado para proteger as informações do seu clube.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Forme uma pequena equipe para gerenciar o site. Isso garante sucesso no longo prazo sem sobrecarregar uma pessoa.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Torne o seu site acessível a todos. Certifique-se de que ele esteja em conformidade com a ADA para que todos os visitantes possam interagir com o seu conteúdo.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Ao aplicar esses princípios e usar as ferramentas certas, o seu clube poderá criar um site que não seja apenas eficaz, mas também um trunfo para a sua missão.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Para obter orientação adicional, recomendo que você verifique as diretrizes do site disponíveis na seção Reconhecimento e Marca no site da SIA. Essas diretrizes oferecem práticas recomendadas, dicas de branding e recomendações técnicas para ajudar você a criar um site alinhado aos padrões da nossa organização</a:t>
            </a:r>
          </a:p>
          <a:p>
            <a:pPr algn="l" rtl="0"/>
            <a:endParaRPr lang="pt-br" b="0" i="0" u="none" baseline="0"/>
          </a:p>
          <a:p>
            <a:pPr algn="l" rtl="0"/>
            <a:r>
              <a:rPr lang="pt-br" b="0" i="0" u="none" baseline="0"/>
              <a:t>Obrigada a todos pela participação hoje! Caso tenham alguma dúvida, sintam-se à vontade para entrar em contato.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85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6686"/>
            <a:ext cx="18288000" cy="3445686"/>
            <a:chOff x="0" y="0"/>
            <a:chExt cx="4816593" cy="9075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907506"/>
            </a:xfrm>
            <a:custGeom>
              <a:avLst/>
              <a:gdLst/>
              <a:ahLst/>
              <a:cxnLst/>
              <a:rect l="l" t="t" r="r" b="b"/>
              <a:pathLst>
                <a:path w="4816592" h="907506">
                  <a:moveTo>
                    <a:pt x="0" y="0"/>
                  </a:moveTo>
                  <a:lnTo>
                    <a:pt x="4816592" y="0"/>
                  </a:lnTo>
                  <a:lnTo>
                    <a:pt x="4816592" y="907506"/>
                  </a:lnTo>
                  <a:lnTo>
                    <a:pt x="0" y="907506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955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705190" y="1409077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F5EFE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219200" y="7713702"/>
            <a:ext cx="1059983" cy="468320"/>
          </a:xfrm>
          <a:custGeom>
            <a:avLst/>
            <a:gdLst/>
            <a:ahLst/>
            <a:cxnLst/>
            <a:rect l="l" t="t" r="r" b="b"/>
            <a:pathLst>
              <a:path w="1059983" h="468320">
                <a:moveTo>
                  <a:pt x="0" y="0"/>
                </a:moveTo>
                <a:lnTo>
                  <a:pt x="1059983" y="0"/>
                </a:lnTo>
                <a:lnTo>
                  <a:pt x="1059983" y="468319"/>
                </a:lnTo>
                <a:lnTo>
                  <a:pt x="0" y="468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5054791" y="404740"/>
            <a:ext cx="2204509" cy="1761937"/>
          </a:xfrm>
          <a:custGeom>
            <a:avLst/>
            <a:gdLst/>
            <a:ahLst/>
            <a:cxnLst/>
            <a:rect l="l" t="t" r="r" b="b"/>
            <a:pathLst>
              <a:path w="2204509" h="1761937">
                <a:moveTo>
                  <a:pt x="0" y="0"/>
                </a:moveTo>
                <a:lnTo>
                  <a:pt x="2204509" y="0"/>
                </a:lnTo>
                <a:lnTo>
                  <a:pt x="2204509" y="1761937"/>
                </a:lnTo>
                <a:lnTo>
                  <a:pt x="0" y="17619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587961" y="5426055"/>
            <a:ext cx="7310274" cy="4870470"/>
          </a:xfrm>
          <a:custGeom>
            <a:avLst/>
            <a:gdLst/>
            <a:ahLst/>
            <a:cxnLst/>
            <a:rect l="l" t="t" r="r" b="b"/>
            <a:pathLst>
              <a:path w="7310274" h="4870470">
                <a:moveTo>
                  <a:pt x="0" y="0"/>
                </a:moveTo>
                <a:lnTo>
                  <a:pt x="7310274" y="0"/>
                </a:lnTo>
                <a:lnTo>
                  <a:pt x="7310274" y="4870470"/>
                </a:lnTo>
                <a:lnTo>
                  <a:pt x="0" y="48704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28700" y="3871122"/>
            <a:ext cx="11567532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6999"/>
              </a:lnSpc>
            </a:pPr>
            <a:r>
              <a:rPr lang="pt-br" sz="6600" b="0" i="0" u="none" baseline="0" dirty="0">
                <a:solidFill>
                  <a:srgbClr val="253572"/>
                </a:solidFill>
                <a:latin typeface="Effra 1"/>
                <a:ea typeface="Effra 1"/>
                <a:cs typeface="Effra 1"/>
                <a:sym typeface="Effra 1"/>
              </a:rPr>
              <a:t>Como criar o site de um clube:</a:t>
            </a:r>
          </a:p>
          <a:p>
            <a:pPr marL="0" lvl="0" indent="0" algn="l" rtl="0">
              <a:lnSpc>
                <a:spcPts val="6999"/>
              </a:lnSpc>
            </a:pPr>
            <a:r>
              <a:rPr lang="pt-br" sz="6600" b="0" i="0" u="none" baseline="0" dirty="0">
                <a:solidFill>
                  <a:srgbClr val="253572"/>
                </a:solidFill>
                <a:latin typeface="Effra 2"/>
                <a:ea typeface="Effra 2"/>
                <a:cs typeface="Effra 2"/>
                <a:sym typeface="Effra 2"/>
              </a:rPr>
              <a:t>da visão ao lançamento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23771" y="7560631"/>
            <a:ext cx="799840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937"/>
              </a:lnSpc>
            </a:pPr>
            <a:r>
              <a:rPr lang="pt-br" sz="4114" b="0" i="0" u="none" spc="41" baseline="0" dirty="0">
                <a:solidFill>
                  <a:srgbClr val="253572"/>
                </a:solidFill>
                <a:latin typeface="Effra 3"/>
                <a:ea typeface="Effra 3"/>
                <a:cs typeface="Effra 3"/>
                <a:sym typeface="Effra 3"/>
              </a:rPr>
              <a:t>Conferência Regional, 2025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4209393" y="6265949"/>
            <a:ext cx="6539703" cy="439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0">
              <a:lnSpc>
                <a:spcPts val="1763"/>
              </a:lnSpc>
            </a:pPr>
            <a:r>
              <a:rPr lang="pt-br" sz="1469" b="0" i="0" u="none" spc="146" baseline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SOROPTIMIST INTERNATIONAL OF THE AMERICAS, INC.®</a:t>
            </a:r>
          </a:p>
          <a:p>
            <a:pPr marL="0" lvl="0" indent="0" algn="r" rtl="0">
              <a:lnSpc>
                <a:spcPts val="1763"/>
              </a:lnSpc>
              <a:spcBef>
                <a:spcPct val="0"/>
              </a:spcBef>
            </a:pPr>
            <a:endParaRPr lang="pt-br" sz="1469" b="0" i="0" u="none" spc="146" baseline="0">
              <a:solidFill>
                <a:srgbClr val="F5EFEB"/>
              </a:solidFill>
              <a:latin typeface="Effra 1"/>
              <a:ea typeface="Effra 1"/>
              <a:cs typeface="Effra 1"/>
              <a:sym typeface="Effra 1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723771" y="8496965"/>
            <a:ext cx="700544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2520"/>
              </a:lnSpc>
              <a:spcBef>
                <a:spcPct val="0"/>
              </a:spcBef>
            </a:pPr>
            <a:r>
              <a:rPr lang="pt-br" sz="2100" b="0" i="0" u="none" spc="210" baseline="0" dirty="0">
                <a:solidFill>
                  <a:srgbClr val="F69170"/>
                </a:solidFill>
                <a:latin typeface="Effra 1"/>
                <a:ea typeface="Effra 1"/>
                <a:cs typeface="Effra 1"/>
                <a:sym typeface="Effra 1"/>
              </a:rPr>
              <a:t>NOME DA APRESENTADORA, CARGO DA APRESENTADORA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0683657" cy="4924124"/>
            <a:chOff x="0" y="0"/>
            <a:chExt cx="5447547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47547" cy="1296889"/>
            </a:xfrm>
            <a:custGeom>
              <a:avLst/>
              <a:gdLst/>
              <a:ahLst/>
              <a:cxnLst/>
              <a:rect l="l" t="t" r="r" b="b"/>
              <a:pathLst>
                <a:path w="5447547" h="1296889">
                  <a:moveTo>
                    <a:pt x="18715" y="0"/>
                  </a:moveTo>
                  <a:lnTo>
                    <a:pt x="5428832" y="0"/>
                  </a:lnTo>
                  <a:cubicBezTo>
                    <a:pt x="5439168" y="0"/>
                    <a:pt x="5447547" y="8379"/>
                    <a:pt x="5447547" y="18715"/>
                  </a:cubicBezTo>
                  <a:lnTo>
                    <a:pt x="5447547" y="1278174"/>
                  </a:lnTo>
                  <a:cubicBezTo>
                    <a:pt x="5447547" y="1288510"/>
                    <a:pt x="5439168" y="1296889"/>
                    <a:pt x="5428832" y="1296889"/>
                  </a:cubicBezTo>
                  <a:lnTo>
                    <a:pt x="18715" y="1296889"/>
                  </a:lnTo>
                  <a:cubicBezTo>
                    <a:pt x="8379" y="1296889"/>
                    <a:pt x="0" y="1288510"/>
                    <a:pt x="0" y="1278174"/>
                  </a:cubicBezTo>
                  <a:lnTo>
                    <a:pt x="0" y="18715"/>
                  </a:lnTo>
                  <a:cubicBezTo>
                    <a:pt x="0" y="8379"/>
                    <a:pt x="8379" y="0"/>
                    <a:pt x="18715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447547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86953" y="300048"/>
            <a:ext cx="2457629" cy="2162713"/>
          </a:xfrm>
          <a:custGeom>
            <a:avLst/>
            <a:gdLst/>
            <a:ahLst/>
            <a:cxnLst/>
            <a:rect l="l" t="t" r="r" b="b"/>
            <a:pathLst>
              <a:path w="2457629" h="2162713">
                <a:moveTo>
                  <a:pt x="0" y="0"/>
                </a:moveTo>
                <a:lnTo>
                  <a:pt x="2457628" y="0"/>
                </a:lnTo>
                <a:lnTo>
                  <a:pt x="2457628" y="2162713"/>
                </a:lnTo>
                <a:lnTo>
                  <a:pt x="0" y="21627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007701" y="3173730"/>
            <a:ext cx="9289824" cy="6189345"/>
          </a:xfrm>
          <a:custGeom>
            <a:avLst/>
            <a:gdLst/>
            <a:ahLst/>
            <a:cxnLst/>
            <a:rect l="l" t="t" r="r" b="b"/>
            <a:pathLst>
              <a:path w="9289824" h="6189345">
                <a:moveTo>
                  <a:pt x="0" y="0"/>
                </a:moveTo>
                <a:lnTo>
                  <a:pt x="9289824" y="0"/>
                </a:lnTo>
                <a:lnTo>
                  <a:pt x="9289824" y="6189345"/>
                </a:lnTo>
                <a:lnTo>
                  <a:pt x="0" y="61893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28700" y="5029200"/>
            <a:ext cx="7310799" cy="2086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615"/>
              </a:lnSpc>
            </a:pPr>
            <a:r>
              <a:rPr lang="pt-b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A. Comprar o nome de um domínio</a:t>
            </a:r>
          </a:p>
          <a:p>
            <a:pPr algn="l" rtl="0">
              <a:lnSpc>
                <a:spcPts val="5615"/>
              </a:lnSpc>
            </a:pPr>
            <a:r>
              <a:rPr lang="pt-b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B. Definir os objetivos e o público</a:t>
            </a:r>
          </a:p>
          <a:p>
            <a:pPr algn="l" rtl="0">
              <a:lnSpc>
                <a:spcPts val="5615"/>
              </a:lnSpc>
            </a:pPr>
            <a:r>
              <a:rPr lang="pt-b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C. Criar a página inicial</a:t>
            </a:r>
            <a:r>
              <a:rPr lang="pt-br" sz="3743" b="0" i="0" u="none" baseline="0">
                <a:solidFill>
                  <a:srgbClr val="F5EFEB"/>
                </a:solidFill>
                <a:latin typeface="Effra 3"/>
                <a:ea typeface="Effra 3"/>
                <a:cs typeface="Effra 3"/>
                <a:sym typeface="Effra 3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1363574"/>
            <a:ext cx="17259300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8000"/>
              </a:lnSpc>
            </a:pPr>
            <a:r>
              <a:rPr lang="pt-br" sz="80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Qual é o primeiro passo para criar um site?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CONFERÊNCIA REGIONAL DA SIA, 2025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0683657" cy="4924124"/>
            <a:chOff x="0" y="0"/>
            <a:chExt cx="5447547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47547" cy="1296889"/>
            </a:xfrm>
            <a:custGeom>
              <a:avLst/>
              <a:gdLst/>
              <a:ahLst/>
              <a:cxnLst/>
              <a:rect l="l" t="t" r="r" b="b"/>
              <a:pathLst>
                <a:path w="5447547" h="1296889">
                  <a:moveTo>
                    <a:pt x="18715" y="0"/>
                  </a:moveTo>
                  <a:lnTo>
                    <a:pt x="5428832" y="0"/>
                  </a:lnTo>
                  <a:cubicBezTo>
                    <a:pt x="5439168" y="0"/>
                    <a:pt x="5447547" y="8379"/>
                    <a:pt x="5447547" y="18715"/>
                  </a:cubicBezTo>
                  <a:lnTo>
                    <a:pt x="5447547" y="1278174"/>
                  </a:lnTo>
                  <a:cubicBezTo>
                    <a:pt x="5447547" y="1288510"/>
                    <a:pt x="5439168" y="1296889"/>
                    <a:pt x="5428832" y="1296889"/>
                  </a:cubicBezTo>
                  <a:lnTo>
                    <a:pt x="18715" y="1296889"/>
                  </a:lnTo>
                  <a:cubicBezTo>
                    <a:pt x="8379" y="1296889"/>
                    <a:pt x="0" y="1288510"/>
                    <a:pt x="0" y="1278174"/>
                  </a:cubicBezTo>
                  <a:lnTo>
                    <a:pt x="0" y="18715"/>
                  </a:lnTo>
                  <a:cubicBezTo>
                    <a:pt x="0" y="8379"/>
                    <a:pt x="8379" y="0"/>
                    <a:pt x="18715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447547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86953" y="300048"/>
            <a:ext cx="2457629" cy="2162713"/>
          </a:xfrm>
          <a:custGeom>
            <a:avLst/>
            <a:gdLst/>
            <a:ahLst/>
            <a:cxnLst/>
            <a:rect l="l" t="t" r="r" b="b"/>
            <a:pathLst>
              <a:path w="2457629" h="2162713">
                <a:moveTo>
                  <a:pt x="0" y="0"/>
                </a:moveTo>
                <a:lnTo>
                  <a:pt x="2457628" y="0"/>
                </a:lnTo>
                <a:lnTo>
                  <a:pt x="2457628" y="2162713"/>
                </a:lnTo>
                <a:lnTo>
                  <a:pt x="0" y="21627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28700" y="5444317"/>
            <a:ext cx="15511919" cy="1316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0800"/>
              </a:lnSpc>
            </a:pPr>
            <a:r>
              <a:rPr lang="pt-br" sz="7200" b="0" i="0" u="none" baseline="0">
                <a:solidFill>
                  <a:srgbClr val="168594"/>
                </a:solidFill>
                <a:latin typeface="Effra 3"/>
                <a:ea typeface="Effra 3"/>
                <a:cs typeface="Effra 3"/>
                <a:sym typeface="Effra 3"/>
              </a:rPr>
              <a:t>B. Definir os objetivos e o público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1363574"/>
            <a:ext cx="17259300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8000"/>
              </a:lnSpc>
            </a:pPr>
            <a:r>
              <a:rPr lang="pt-br" sz="80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Qual é o primeiro passo para criar um site?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CONFERÊNCIA REGIONAL DA SIA, 2025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4286803"/>
            <a:ext cx="13888248" cy="1034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992"/>
              </a:lnSpc>
            </a:pPr>
            <a:r>
              <a:rPr lang="pt-br" sz="7200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Resposta: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1239059" cy="4924124"/>
            <a:chOff x="0" y="0"/>
            <a:chExt cx="5593826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93826" cy="1296889"/>
            </a:xfrm>
            <a:custGeom>
              <a:avLst/>
              <a:gdLst/>
              <a:ahLst/>
              <a:cxnLst/>
              <a:rect l="l" t="t" r="r" b="b"/>
              <a:pathLst>
                <a:path w="5593826" h="1296889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259397" y="404544"/>
            <a:ext cx="2457629" cy="2187290"/>
          </a:xfrm>
          <a:custGeom>
            <a:avLst/>
            <a:gdLst/>
            <a:ahLst/>
            <a:cxnLst/>
            <a:rect l="l" t="t" r="r" b="b"/>
            <a:pathLst>
              <a:path w="2457629" h="2187290">
                <a:moveTo>
                  <a:pt x="0" y="0"/>
                </a:moveTo>
                <a:lnTo>
                  <a:pt x="2457628" y="0"/>
                </a:lnTo>
                <a:lnTo>
                  <a:pt x="2457628" y="2187289"/>
                </a:lnTo>
                <a:lnTo>
                  <a:pt x="0" y="21872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989090" y="3816879"/>
            <a:ext cx="9394160" cy="5683467"/>
          </a:xfrm>
          <a:custGeom>
            <a:avLst/>
            <a:gdLst/>
            <a:ahLst/>
            <a:cxnLst/>
            <a:rect l="l" t="t" r="r" b="b"/>
            <a:pathLst>
              <a:path w="9394160" h="5683467">
                <a:moveTo>
                  <a:pt x="0" y="0"/>
                </a:moveTo>
                <a:lnTo>
                  <a:pt x="9394160" y="0"/>
                </a:lnTo>
                <a:lnTo>
                  <a:pt x="9394160" y="5683467"/>
                </a:lnTo>
                <a:lnTo>
                  <a:pt x="0" y="56834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28700" y="5029200"/>
            <a:ext cx="7310799" cy="2086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615"/>
              </a:lnSpc>
            </a:pPr>
            <a:r>
              <a:rPr lang="pt-b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A. Animações chamativas</a:t>
            </a:r>
          </a:p>
          <a:p>
            <a:pPr algn="l" rtl="0">
              <a:lnSpc>
                <a:spcPts val="5615"/>
              </a:lnSpc>
            </a:pPr>
            <a:r>
              <a:rPr lang="pt-b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B. Simplicidade e profissionalismo</a:t>
            </a:r>
          </a:p>
          <a:p>
            <a:pPr algn="l" rtl="0">
              <a:lnSpc>
                <a:spcPts val="5615"/>
              </a:lnSpc>
            </a:pPr>
            <a:r>
              <a:rPr lang="pt-b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C. Muitas páginas e recursos</a:t>
            </a:r>
            <a:r>
              <a:rPr lang="pt-br" sz="3743" b="0" i="0" u="none" baseline="0">
                <a:solidFill>
                  <a:srgbClr val="F5EFEB"/>
                </a:solidFill>
                <a:latin typeface="Effra 3"/>
                <a:ea typeface="Effra 3"/>
                <a:cs typeface="Effra 3"/>
                <a:sym typeface="Effra 3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42623" y="1387722"/>
            <a:ext cx="16945377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8000"/>
              </a:lnSpc>
            </a:pPr>
            <a:r>
              <a:rPr lang="pt-br" sz="80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Qual é a qualidade importante de um site intuitivo?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CONFERÊNCIA REGIONAL DA SIA, 2025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1239059" cy="4924124"/>
            <a:chOff x="0" y="0"/>
            <a:chExt cx="5593826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93826" cy="1296889"/>
            </a:xfrm>
            <a:custGeom>
              <a:avLst/>
              <a:gdLst/>
              <a:ahLst/>
              <a:cxnLst/>
              <a:rect l="l" t="t" r="r" b="b"/>
              <a:pathLst>
                <a:path w="5593826" h="1296889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259397" y="404544"/>
            <a:ext cx="2457629" cy="2187290"/>
          </a:xfrm>
          <a:custGeom>
            <a:avLst/>
            <a:gdLst/>
            <a:ahLst/>
            <a:cxnLst/>
            <a:rect l="l" t="t" r="r" b="b"/>
            <a:pathLst>
              <a:path w="2457629" h="2187290">
                <a:moveTo>
                  <a:pt x="0" y="0"/>
                </a:moveTo>
                <a:lnTo>
                  <a:pt x="2457628" y="0"/>
                </a:lnTo>
                <a:lnTo>
                  <a:pt x="2457628" y="2187289"/>
                </a:lnTo>
                <a:lnTo>
                  <a:pt x="0" y="21872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488211" y="5325056"/>
            <a:ext cx="16230600" cy="1316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0800"/>
              </a:lnSpc>
            </a:pPr>
            <a:r>
              <a:rPr lang="pt-br" sz="7200" b="0" i="0" u="none" baseline="0" dirty="0">
                <a:solidFill>
                  <a:srgbClr val="168594"/>
                </a:solidFill>
                <a:latin typeface="Effra 3"/>
                <a:ea typeface="Effra 3"/>
                <a:cs typeface="Effra 3"/>
                <a:sym typeface="Effra 3"/>
              </a:rPr>
              <a:t>B. Simplicidade e profissionalismo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2623" y="1387722"/>
            <a:ext cx="16945377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8000"/>
              </a:lnSpc>
            </a:pPr>
            <a:r>
              <a:rPr lang="pt-br" sz="80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Qual é uma qualidade importante de um site intuitivo?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CONFERÊNCIA REGIONAL DA SIA, 2025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88211" y="4261684"/>
            <a:ext cx="13888248" cy="1034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992"/>
              </a:lnSpc>
            </a:pPr>
            <a:r>
              <a:rPr lang="pt-br" sz="7200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Resposta: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1239059" cy="4924124"/>
            <a:chOff x="0" y="0"/>
            <a:chExt cx="5593826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93826" cy="1296889"/>
            </a:xfrm>
            <a:custGeom>
              <a:avLst/>
              <a:gdLst/>
              <a:ahLst/>
              <a:cxnLst/>
              <a:rect l="l" t="t" r="r" b="b"/>
              <a:pathLst>
                <a:path w="5593826" h="1296889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259397" y="404544"/>
            <a:ext cx="2457629" cy="2181146"/>
          </a:xfrm>
          <a:custGeom>
            <a:avLst/>
            <a:gdLst/>
            <a:ahLst/>
            <a:cxnLst/>
            <a:rect l="l" t="t" r="r" b="b"/>
            <a:pathLst>
              <a:path w="2457629" h="2181146">
                <a:moveTo>
                  <a:pt x="0" y="0"/>
                </a:moveTo>
                <a:lnTo>
                  <a:pt x="2457628" y="0"/>
                </a:lnTo>
                <a:lnTo>
                  <a:pt x="2457628" y="2181145"/>
                </a:lnTo>
                <a:lnTo>
                  <a:pt x="0" y="21811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144000" y="3121464"/>
            <a:ext cx="9144000" cy="6092190"/>
          </a:xfrm>
          <a:custGeom>
            <a:avLst/>
            <a:gdLst/>
            <a:ahLst/>
            <a:cxnLst/>
            <a:rect l="l" t="t" r="r" b="b"/>
            <a:pathLst>
              <a:path w="9144000" h="6092190">
                <a:moveTo>
                  <a:pt x="0" y="0"/>
                </a:moveTo>
                <a:lnTo>
                  <a:pt x="9144000" y="0"/>
                </a:lnTo>
                <a:lnTo>
                  <a:pt x="9144000" y="6092190"/>
                </a:lnTo>
                <a:lnTo>
                  <a:pt x="0" y="60921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28700" y="5029200"/>
            <a:ext cx="7310799" cy="2086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615"/>
              </a:lnSpc>
            </a:pPr>
            <a:r>
              <a:rPr lang="pt-br" sz="3743" b="0" i="0" u="none" baseline="0" dirty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A. Uma vez por mês </a:t>
            </a:r>
          </a:p>
          <a:p>
            <a:pPr algn="l" rtl="0">
              <a:lnSpc>
                <a:spcPts val="5615"/>
              </a:lnSpc>
            </a:pPr>
            <a:r>
              <a:rPr lang="pt-br" sz="3743" b="0" i="0" u="none" baseline="0" dirty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B. Uma vez por ano</a:t>
            </a:r>
          </a:p>
          <a:p>
            <a:pPr algn="l" rtl="0">
              <a:lnSpc>
                <a:spcPts val="5615"/>
              </a:lnSpc>
            </a:pPr>
            <a:r>
              <a:rPr lang="pt-br" sz="3743" b="0" i="0" u="none" baseline="0" dirty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C. Somente quando há um grande evento</a:t>
            </a:r>
            <a:r>
              <a:rPr lang="pt-br" sz="3743" b="0" i="0" u="none" baseline="0" dirty="0">
                <a:solidFill>
                  <a:srgbClr val="F5EFEB"/>
                </a:solidFill>
                <a:latin typeface="Effra 3"/>
                <a:ea typeface="Effra 3"/>
                <a:cs typeface="Effra 3"/>
                <a:sym typeface="Effra 3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CONFERÊNCIA REGIONAL DA SIA, 2025</a:t>
            </a:r>
          </a:p>
        </p:txBody>
      </p:sp>
      <p:sp>
        <p:nvSpPr>
          <p:cNvPr id="14" name="TextBox 12"/>
          <p:cNvSpPr txBox="1"/>
          <p:nvPr/>
        </p:nvSpPr>
        <p:spPr>
          <a:xfrm>
            <a:off x="1342623" y="1387722"/>
            <a:ext cx="17500779" cy="2079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8000"/>
              </a:lnSpc>
            </a:pPr>
            <a:r>
              <a:rPr lang="pt-br" sz="80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Com que frequência você deve atualizar o seu site?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1239059" cy="4924124"/>
            <a:chOff x="0" y="0"/>
            <a:chExt cx="5593826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93826" cy="1296889"/>
            </a:xfrm>
            <a:custGeom>
              <a:avLst/>
              <a:gdLst/>
              <a:ahLst/>
              <a:cxnLst/>
              <a:rect l="l" t="t" r="r" b="b"/>
              <a:pathLst>
                <a:path w="5593826" h="1296889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259397" y="404544"/>
            <a:ext cx="2457629" cy="2181146"/>
          </a:xfrm>
          <a:custGeom>
            <a:avLst/>
            <a:gdLst/>
            <a:ahLst/>
            <a:cxnLst/>
            <a:rect l="l" t="t" r="r" b="b"/>
            <a:pathLst>
              <a:path w="2457629" h="2181146">
                <a:moveTo>
                  <a:pt x="0" y="0"/>
                </a:moveTo>
                <a:lnTo>
                  <a:pt x="2457628" y="0"/>
                </a:lnTo>
                <a:lnTo>
                  <a:pt x="2457628" y="2181145"/>
                </a:lnTo>
                <a:lnTo>
                  <a:pt x="0" y="21811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600812" y="2965905"/>
            <a:ext cx="8687188" cy="6515391"/>
          </a:xfrm>
          <a:custGeom>
            <a:avLst/>
            <a:gdLst/>
            <a:ahLst/>
            <a:cxnLst/>
            <a:rect l="l" t="t" r="r" b="b"/>
            <a:pathLst>
              <a:path w="8687188" h="6515391">
                <a:moveTo>
                  <a:pt x="0" y="0"/>
                </a:moveTo>
                <a:lnTo>
                  <a:pt x="8687188" y="0"/>
                </a:lnTo>
                <a:lnTo>
                  <a:pt x="8687188" y="6515391"/>
                </a:lnTo>
                <a:lnTo>
                  <a:pt x="0" y="65153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342623" y="5443519"/>
            <a:ext cx="7801377" cy="12627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10800"/>
              </a:lnSpc>
            </a:pPr>
            <a:r>
              <a:rPr lang="pt-br" sz="7200" b="0" i="0" u="none" baseline="0" dirty="0">
                <a:solidFill>
                  <a:srgbClr val="168594"/>
                </a:solidFill>
                <a:latin typeface="Effra 3"/>
                <a:ea typeface="Effra 3"/>
                <a:cs typeface="Effra 3"/>
                <a:sym typeface="Effra 3"/>
              </a:rPr>
              <a:t>A. Uma vez por mês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42623" y="1387722"/>
            <a:ext cx="16945377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8000"/>
              </a:lnSpc>
            </a:pPr>
            <a:r>
              <a:rPr lang="pt-br" sz="80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Com que frequência você deve atualizar seu site?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CONFERÊNCIA REGIONAL DA SIA, 2025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42623" y="4322998"/>
            <a:ext cx="13888248" cy="1034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992"/>
              </a:lnSpc>
            </a:pPr>
            <a:r>
              <a:rPr lang="pt-br" sz="7200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Resposta: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1239059" cy="4924124"/>
            <a:chOff x="0" y="0"/>
            <a:chExt cx="5593826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93826" cy="1296889"/>
            </a:xfrm>
            <a:custGeom>
              <a:avLst/>
              <a:gdLst/>
              <a:ahLst/>
              <a:cxnLst/>
              <a:rect l="l" t="t" r="r" b="b"/>
              <a:pathLst>
                <a:path w="5593826" h="1296889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230822" y="404544"/>
            <a:ext cx="2563714" cy="2262477"/>
          </a:xfrm>
          <a:custGeom>
            <a:avLst/>
            <a:gdLst/>
            <a:ahLst/>
            <a:cxnLst/>
            <a:rect l="l" t="t" r="r" b="b"/>
            <a:pathLst>
              <a:path w="2563714" h="2262477">
                <a:moveTo>
                  <a:pt x="0" y="0"/>
                </a:moveTo>
                <a:lnTo>
                  <a:pt x="2563713" y="0"/>
                </a:lnTo>
                <a:lnTo>
                  <a:pt x="2563713" y="2262477"/>
                </a:lnTo>
                <a:lnTo>
                  <a:pt x="0" y="22624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42623" y="5029200"/>
            <a:ext cx="13668777" cy="2086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5615"/>
              </a:lnSpc>
            </a:pPr>
            <a:r>
              <a:rPr lang="pt-br" sz="3743" b="0" i="0" u="none" baseline="0" dirty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A. Publicar as senhas das associadas</a:t>
            </a:r>
          </a:p>
          <a:p>
            <a:pPr algn="l" rtl="0">
              <a:lnSpc>
                <a:spcPts val="5615"/>
              </a:lnSpc>
            </a:pPr>
            <a:r>
              <a:rPr lang="pt-br" sz="3743" b="0" i="0" u="none" baseline="0" dirty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B. Compartilhar as suas credenciais de login para fácil acesso</a:t>
            </a:r>
          </a:p>
          <a:p>
            <a:pPr algn="l" rtl="0">
              <a:lnSpc>
                <a:spcPts val="5615"/>
              </a:lnSpc>
            </a:pPr>
            <a:r>
              <a:rPr lang="pt-br" sz="3743" b="0" i="0" u="none" baseline="0" dirty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C. Usar a plataforma de hospedagem segura e atualizar o software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2623" y="1387722"/>
            <a:ext cx="16945377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8000"/>
              </a:lnSpc>
            </a:pPr>
            <a:r>
              <a:rPr lang="pt-br" sz="8000" b="0" i="0" u="none" baseline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Qual é a medida de segurança crítica para um site de clube?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CONFERÊNCIA REGIONAL DA SIA, 2025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1239059" cy="4924124"/>
            <a:chOff x="0" y="0"/>
            <a:chExt cx="5593826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93826" cy="1296889"/>
            </a:xfrm>
            <a:custGeom>
              <a:avLst/>
              <a:gdLst/>
              <a:ahLst/>
              <a:cxnLst/>
              <a:rect l="l" t="t" r="r" b="b"/>
              <a:pathLst>
                <a:path w="5593826" h="1296889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230822" y="404544"/>
            <a:ext cx="2563714" cy="2262477"/>
          </a:xfrm>
          <a:custGeom>
            <a:avLst/>
            <a:gdLst/>
            <a:ahLst/>
            <a:cxnLst/>
            <a:rect l="l" t="t" r="r" b="b"/>
            <a:pathLst>
              <a:path w="2563714" h="2262477">
                <a:moveTo>
                  <a:pt x="0" y="0"/>
                </a:moveTo>
                <a:lnTo>
                  <a:pt x="2563713" y="0"/>
                </a:lnTo>
                <a:lnTo>
                  <a:pt x="2563713" y="2262477"/>
                </a:lnTo>
                <a:lnTo>
                  <a:pt x="0" y="22624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42623" y="5691255"/>
            <a:ext cx="15255476" cy="1927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488"/>
              </a:lnSpc>
            </a:pPr>
            <a:r>
              <a:rPr lang="pt-br" sz="7200" b="0" i="0" u="none" baseline="0" dirty="0">
                <a:solidFill>
                  <a:srgbClr val="168594"/>
                </a:solidFill>
                <a:latin typeface="Effra 3"/>
                <a:ea typeface="Effra 3"/>
                <a:cs typeface="Effra 3"/>
                <a:sym typeface="Effra 3"/>
              </a:rPr>
              <a:t>C. Usar a plataforma de hospedagem segura e atualizar o software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2623" y="1387722"/>
            <a:ext cx="16945377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8000"/>
              </a:lnSpc>
            </a:pPr>
            <a:r>
              <a:rPr lang="pt-br" sz="8000" b="0" i="0" u="none" baseline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Qual é a medida de segurança crítica para um site de clube?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CONFERÊNCIA REGIONAL DA SIA, 2025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2623" y="4284984"/>
            <a:ext cx="13888248" cy="1034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992"/>
              </a:lnSpc>
            </a:pPr>
            <a:r>
              <a:rPr lang="pt-br" sz="7200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Resposta: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1239059" cy="4924124"/>
            <a:chOff x="0" y="0"/>
            <a:chExt cx="5593826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93826" cy="1296889"/>
            </a:xfrm>
            <a:custGeom>
              <a:avLst/>
              <a:gdLst/>
              <a:ahLst/>
              <a:cxnLst/>
              <a:rect l="l" t="t" r="r" b="b"/>
              <a:pathLst>
                <a:path w="5593826" h="1296889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249872" y="404544"/>
            <a:ext cx="2542109" cy="2262477"/>
          </a:xfrm>
          <a:custGeom>
            <a:avLst/>
            <a:gdLst/>
            <a:ahLst/>
            <a:cxnLst/>
            <a:rect l="l" t="t" r="r" b="b"/>
            <a:pathLst>
              <a:path w="2542109" h="2262477">
                <a:moveTo>
                  <a:pt x="0" y="0"/>
                </a:moveTo>
                <a:lnTo>
                  <a:pt x="2542109" y="0"/>
                </a:lnTo>
                <a:lnTo>
                  <a:pt x="2542109" y="2262477"/>
                </a:lnTo>
                <a:lnTo>
                  <a:pt x="0" y="22624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981985" y="3068752"/>
            <a:ext cx="9315540" cy="6218123"/>
          </a:xfrm>
          <a:custGeom>
            <a:avLst/>
            <a:gdLst/>
            <a:ahLst/>
            <a:cxnLst/>
            <a:rect l="l" t="t" r="r" b="b"/>
            <a:pathLst>
              <a:path w="9315540" h="6218123">
                <a:moveTo>
                  <a:pt x="0" y="0"/>
                </a:moveTo>
                <a:lnTo>
                  <a:pt x="9315540" y="0"/>
                </a:lnTo>
                <a:lnTo>
                  <a:pt x="9315540" y="6218123"/>
                </a:lnTo>
                <a:lnTo>
                  <a:pt x="0" y="62181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342624" y="4465244"/>
            <a:ext cx="7639362" cy="3527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5615"/>
              </a:lnSpc>
            </a:pPr>
            <a:r>
              <a:rPr lang="pt-br" sz="3743" b="0" i="0" u="none" baseline="0" dirty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A. Designar uma pessoa para administrá-lo</a:t>
            </a:r>
          </a:p>
          <a:p>
            <a:pPr algn="l" rtl="0">
              <a:lnSpc>
                <a:spcPts val="5615"/>
              </a:lnSpc>
            </a:pPr>
            <a:r>
              <a:rPr lang="pt-br" sz="3743" b="0" i="0" u="none" baseline="0" dirty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B. Criar um pequeno comitê</a:t>
            </a:r>
          </a:p>
          <a:p>
            <a:pPr algn="l" rtl="0">
              <a:lnSpc>
                <a:spcPts val="5615"/>
              </a:lnSpc>
            </a:pPr>
            <a:r>
              <a:rPr lang="pt-br" sz="3743" b="0" i="0" u="none" baseline="0" dirty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C. Esperar que ele se atualize por conta própria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42623" y="1378197"/>
            <a:ext cx="16945377" cy="2005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7700"/>
              </a:lnSpc>
            </a:pPr>
            <a:r>
              <a:rPr lang="pt-br" sz="7700" b="0" i="0" u="none" baseline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Como garantir que o seu site seja bem administrado?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9248775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CONFERÊNCIA REGIONAL DA SIA, 2025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1239059" cy="4924124"/>
            <a:chOff x="0" y="0"/>
            <a:chExt cx="5593826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93826" cy="1296889"/>
            </a:xfrm>
            <a:custGeom>
              <a:avLst/>
              <a:gdLst/>
              <a:ahLst/>
              <a:cxnLst/>
              <a:rect l="l" t="t" r="r" b="b"/>
              <a:pathLst>
                <a:path w="5593826" h="1296889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249872" y="404544"/>
            <a:ext cx="2542109" cy="2262477"/>
          </a:xfrm>
          <a:custGeom>
            <a:avLst/>
            <a:gdLst/>
            <a:ahLst/>
            <a:cxnLst/>
            <a:rect l="l" t="t" r="r" b="b"/>
            <a:pathLst>
              <a:path w="2542109" h="2262477">
                <a:moveTo>
                  <a:pt x="0" y="0"/>
                </a:moveTo>
                <a:lnTo>
                  <a:pt x="2542109" y="0"/>
                </a:lnTo>
                <a:lnTo>
                  <a:pt x="2542109" y="2262477"/>
                </a:lnTo>
                <a:lnTo>
                  <a:pt x="0" y="22624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42623" y="5717925"/>
            <a:ext cx="14274616" cy="2044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992"/>
              </a:lnSpc>
            </a:pPr>
            <a:r>
              <a:rPr lang="pt-br" sz="7200" b="0" i="0" u="none" baseline="0">
                <a:solidFill>
                  <a:srgbClr val="168594"/>
                </a:solidFill>
                <a:latin typeface="Effra 3"/>
                <a:ea typeface="Effra 3"/>
                <a:cs typeface="Effra 3"/>
                <a:sym typeface="Effra 3"/>
              </a:rPr>
              <a:t>B. Criar um pequeno comitê para compartilhar as responsabilidades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2623" y="1378197"/>
            <a:ext cx="16945377" cy="2005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7700"/>
              </a:lnSpc>
            </a:pPr>
            <a:r>
              <a:rPr lang="pt-br" sz="7700" b="0" i="0" u="none" baseline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Como garantir que o seu site seja bem administrado?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CONFERÊNCIA REGIONAL DA SIA, 2025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2623" y="4321179"/>
            <a:ext cx="13888248" cy="1034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992"/>
              </a:lnSpc>
            </a:pPr>
            <a:r>
              <a:rPr lang="pt-br" sz="7200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Resposta: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1239059" cy="4924124"/>
            <a:chOff x="0" y="0"/>
            <a:chExt cx="5593826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93826" cy="1296889"/>
            </a:xfrm>
            <a:custGeom>
              <a:avLst/>
              <a:gdLst/>
              <a:ahLst/>
              <a:cxnLst/>
              <a:rect l="l" t="t" r="r" b="b"/>
              <a:pathLst>
                <a:path w="5593826" h="1296889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73672" y="301413"/>
            <a:ext cx="2754519" cy="2468738"/>
          </a:xfrm>
          <a:custGeom>
            <a:avLst/>
            <a:gdLst/>
            <a:ahLst/>
            <a:cxnLst/>
            <a:rect l="l" t="t" r="r" b="b"/>
            <a:pathLst>
              <a:path w="2754519" h="2468738">
                <a:moveTo>
                  <a:pt x="0" y="0"/>
                </a:moveTo>
                <a:lnTo>
                  <a:pt x="2754519" y="0"/>
                </a:lnTo>
                <a:lnTo>
                  <a:pt x="2754519" y="2468738"/>
                </a:lnTo>
                <a:lnTo>
                  <a:pt x="0" y="24687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42623" y="5172733"/>
            <a:ext cx="15279624" cy="2086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615"/>
              </a:lnSpc>
            </a:pPr>
            <a:r>
              <a:rPr lang="pt-b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A. Certificar-se de que todas as imagens tenham texto alternativo </a:t>
            </a:r>
          </a:p>
          <a:p>
            <a:pPr algn="l" rtl="0">
              <a:lnSpc>
                <a:spcPts val="5615"/>
              </a:lnSpc>
            </a:pPr>
            <a:r>
              <a:rPr lang="pt-b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B. Adicionar fontes decorativas para tornar o site mais atraente visualmente</a:t>
            </a:r>
          </a:p>
          <a:p>
            <a:pPr algn="l" rtl="0">
              <a:lnSpc>
                <a:spcPts val="5615"/>
              </a:lnSpc>
            </a:pPr>
            <a:r>
              <a:rPr lang="pt-b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C. Limitar as cores do site a preto e branco para simplificar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2622" y="1378197"/>
            <a:ext cx="16771705" cy="20053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700"/>
              </a:lnSpc>
            </a:pPr>
            <a:r>
              <a:rPr lang="pt-br" sz="77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Cite uma maneira de tornar o site mais acessível e compatível com a ADA?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9248775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CONFERÊNCIA REGIONAL DA SIA, 2025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1239059" cy="4924124"/>
            <a:chOff x="0" y="0"/>
            <a:chExt cx="5593826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93826" cy="1296889"/>
            </a:xfrm>
            <a:custGeom>
              <a:avLst/>
              <a:gdLst/>
              <a:ahLst/>
              <a:cxnLst/>
              <a:rect l="l" t="t" r="r" b="b"/>
              <a:pathLst>
                <a:path w="5593826" h="1296889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77428" y="299866"/>
            <a:ext cx="2754519" cy="2468738"/>
          </a:xfrm>
          <a:custGeom>
            <a:avLst/>
            <a:gdLst/>
            <a:ahLst/>
            <a:cxnLst/>
            <a:rect l="l" t="t" r="r" b="b"/>
            <a:pathLst>
              <a:path w="2754519" h="2468738">
                <a:moveTo>
                  <a:pt x="0" y="0"/>
                </a:moveTo>
                <a:lnTo>
                  <a:pt x="2754519" y="0"/>
                </a:lnTo>
                <a:lnTo>
                  <a:pt x="2754519" y="2468738"/>
                </a:lnTo>
                <a:lnTo>
                  <a:pt x="0" y="24687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42623" y="5717925"/>
            <a:ext cx="14274616" cy="1034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992"/>
              </a:lnSpc>
            </a:pPr>
            <a:r>
              <a:rPr lang="pt-br" sz="7200" b="0" i="0" u="none" baseline="0">
                <a:solidFill>
                  <a:srgbClr val="168594"/>
                </a:solidFill>
                <a:latin typeface="Effra 3"/>
                <a:ea typeface="Effra 3"/>
                <a:cs typeface="Effra 3"/>
                <a:sym typeface="Effra 3"/>
              </a:rPr>
              <a:t>A. Certificar-se de que todas as imagens tenham texto alternativo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2623" y="1378197"/>
            <a:ext cx="16945373" cy="20053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700"/>
              </a:lnSpc>
            </a:pPr>
            <a:r>
              <a:rPr lang="pt-br" sz="77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Cite uma maneira de tornar o site mais acessível e compatível com a ADA.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CONFERÊNCIA REGIONAL DA SIA, 2025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2623" y="4321179"/>
            <a:ext cx="13888248" cy="1034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992"/>
              </a:lnSpc>
            </a:pPr>
            <a:r>
              <a:rPr lang="pt-br" sz="7200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Resposta: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93378" y="30447"/>
            <a:ext cx="12542272" cy="8371967"/>
          </a:xfrm>
          <a:custGeom>
            <a:avLst/>
            <a:gdLst/>
            <a:ahLst/>
            <a:cxnLst/>
            <a:rect l="l" t="t" r="r" b="b"/>
            <a:pathLst>
              <a:path w="12542272" h="8371967">
                <a:moveTo>
                  <a:pt x="0" y="0"/>
                </a:moveTo>
                <a:lnTo>
                  <a:pt x="12542272" y="0"/>
                </a:lnTo>
                <a:lnTo>
                  <a:pt x="12542272" y="8371967"/>
                </a:lnTo>
                <a:lnTo>
                  <a:pt x="0" y="83719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734110" y="3837885"/>
            <a:ext cx="8835050" cy="7030938"/>
            <a:chOff x="0" y="0"/>
            <a:chExt cx="2326927" cy="18517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26927" cy="1851770"/>
            </a:xfrm>
            <a:custGeom>
              <a:avLst/>
              <a:gdLst/>
              <a:ahLst/>
              <a:cxnLst/>
              <a:rect l="l" t="t" r="r" b="b"/>
              <a:pathLst>
                <a:path w="2326927" h="1851770">
                  <a:moveTo>
                    <a:pt x="43814" y="0"/>
                  </a:moveTo>
                  <a:lnTo>
                    <a:pt x="2283113" y="0"/>
                  </a:lnTo>
                  <a:cubicBezTo>
                    <a:pt x="2294733" y="0"/>
                    <a:pt x="2305877" y="4616"/>
                    <a:pt x="2314094" y="12833"/>
                  </a:cubicBezTo>
                  <a:cubicBezTo>
                    <a:pt x="2322311" y="21049"/>
                    <a:pt x="2326927" y="32194"/>
                    <a:pt x="2326927" y="43814"/>
                  </a:cubicBezTo>
                  <a:lnTo>
                    <a:pt x="2326927" y="1807956"/>
                  </a:lnTo>
                  <a:cubicBezTo>
                    <a:pt x="2326927" y="1832153"/>
                    <a:pt x="2307311" y="1851770"/>
                    <a:pt x="2283113" y="1851770"/>
                  </a:cubicBezTo>
                  <a:lnTo>
                    <a:pt x="43814" y="1851770"/>
                  </a:lnTo>
                  <a:cubicBezTo>
                    <a:pt x="19616" y="1851770"/>
                    <a:pt x="0" y="1832153"/>
                    <a:pt x="0" y="1807956"/>
                  </a:cubicBezTo>
                  <a:lnTo>
                    <a:pt x="0" y="43814"/>
                  </a:lnTo>
                  <a:cubicBezTo>
                    <a:pt x="0" y="19616"/>
                    <a:pt x="19616" y="0"/>
                    <a:pt x="43814" y="0"/>
                  </a:cubicBezTo>
                  <a:close/>
                </a:path>
              </a:pathLst>
            </a:custGeom>
            <a:solidFill>
              <a:srgbClr val="F5EFEB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26927" cy="18993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898228" y="9031779"/>
            <a:ext cx="7090319" cy="534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461"/>
              </a:lnSpc>
            </a:pPr>
            <a:r>
              <a:rPr lang="pt-br" sz="2974" b="0" i="0" u="none" baseline="0">
                <a:solidFill>
                  <a:srgbClr val="F5EFEB"/>
                </a:solidFill>
                <a:latin typeface="Effra 3"/>
                <a:ea typeface="Effra 3"/>
                <a:cs typeface="Effra 3"/>
                <a:sym typeface="Effra 3"/>
              </a:rPr>
              <a:t>Quais ferramentas você recomenda?</a:t>
            </a:r>
          </a:p>
        </p:txBody>
      </p:sp>
      <p:sp>
        <p:nvSpPr>
          <p:cNvPr id="7" name="Freeform 7"/>
          <p:cNvSpPr/>
          <p:nvPr/>
        </p:nvSpPr>
        <p:spPr>
          <a:xfrm>
            <a:off x="495622" y="5401969"/>
            <a:ext cx="181318" cy="1883824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57915" y="5206762"/>
            <a:ext cx="6465621" cy="2735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415"/>
              </a:lnSpc>
            </a:pPr>
            <a:r>
              <a:rPr lang="pt-br" sz="2943" b="0" i="0" u="none" baseline="0" dirty="0" err="1">
                <a:solidFill>
                  <a:srgbClr val="253572"/>
                </a:solidFill>
                <a:latin typeface="Effra 3"/>
                <a:ea typeface="Effra 3"/>
                <a:cs typeface="Effra 3"/>
                <a:sym typeface="Effra 3"/>
              </a:rPr>
              <a:t>WordPress</a:t>
            </a:r>
            <a:endParaRPr lang="pt-br" sz="2943" b="0" i="0" u="none" baseline="0" dirty="0">
              <a:solidFill>
                <a:srgbClr val="253572"/>
              </a:solidFill>
              <a:latin typeface="Effra 3"/>
              <a:ea typeface="Effra 3"/>
              <a:cs typeface="Effra 3"/>
              <a:sym typeface="Effra 3"/>
            </a:endParaRPr>
          </a:p>
          <a:p>
            <a:pPr algn="l" rtl="0">
              <a:lnSpc>
                <a:spcPts val="4415"/>
              </a:lnSpc>
            </a:pPr>
            <a:r>
              <a:rPr lang="pt-br" sz="2943" b="0" i="0" u="none" baseline="0" dirty="0" err="1">
                <a:solidFill>
                  <a:srgbClr val="253572"/>
                </a:solidFill>
                <a:latin typeface="Effra 3"/>
                <a:ea typeface="Effra 3"/>
                <a:cs typeface="Effra 3"/>
                <a:sym typeface="Effra 3"/>
              </a:rPr>
              <a:t>Squarespace</a:t>
            </a:r>
            <a:endParaRPr lang="pt-br" sz="2943" b="0" i="0" u="none" baseline="0" dirty="0">
              <a:solidFill>
                <a:srgbClr val="253572"/>
              </a:solidFill>
              <a:latin typeface="Effra 3"/>
              <a:ea typeface="Effra 3"/>
              <a:cs typeface="Effra 3"/>
              <a:sym typeface="Effra 3"/>
            </a:endParaRPr>
          </a:p>
          <a:p>
            <a:pPr algn="l" rtl="0">
              <a:lnSpc>
                <a:spcPts val="4415"/>
              </a:lnSpc>
            </a:pPr>
            <a:r>
              <a:rPr lang="pt-br" sz="2943" b="0" i="0" u="none" baseline="0" dirty="0" err="1">
                <a:solidFill>
                  <a:srgbClr val="253572"/>
                </a:solidFill>
                <a:latin typeface="Effra 3"/>
                <a:ea typeface="Effra 3"/>
                <a:cs typeface="Effra 3"/>
                <a:sym typeface="Effra 3"/>
              </a:rPr>
              <a:t>Wix</a:t>
            </a:r>
            <a:endParaRPr lang="pt-br" sz="2943" b="0" i="0" u="none" baseline="0" dirty="0">
              <a:solidFill>
                <a:srgbClr val="253572"/>
              </a:solidFill>
              <a:latin typeface="Effra 3"/>
              <a:ea typeface="Effra 3"/>
              <a:cs typeface="Effra 3"/>
              <a:sym typeface="Effra 3"/>
            </a:endParaRPr>
          </a:p>
          <a:p>
            <a:pPr algn="l" rtl="0">
              <a:lnSpc>
                <a:spcPts val="4415"/>
              </a:lnSpc>
            </a:pPr>
            <a:r>
              <a:rPr lang="pt-br" sz="2943" b="0" i="0" u="none" baseline="0" dirty="0" err="1">
                <a:solidFill>
                  <a:srgbClr val="253572"/>
                </a:solidFill>
                <a:latin typeface="Effra 3"/>
                <a:ea typeface="Effra 3"/>
                <a:cs typeface="Effra 3"/>
                <a:sym typeface="Effra 3"/>
              </a:rPr>
              <a:t>Weebly</a:t>
            </a:r>
            <a:endParaRPr lang="pt-br" sz="2943" b="0" i="0" u="none" baseline="0" dirty="0">
              <a:solidFill>
                <a:srgbClr val="253572"/>
              </a:solidFill>
              <a:latin typeface="Effra 3"/>
              <a:ea typeface="Effra 3"/>
              <a:cs typeface="Effra 3"/>
              <a:sym typeface="Effra 3"/>
            </a:endParaRPr>
          </a:p>
          <a:p>
            <a:pPr algn="l" rtl="0">
              <a:lnSpc>
                <a:spcPts val="4415"/>
              </a:lnSpc>
            </a:pPr>
            <a:r>
              <a:rPr lang="pt-br" sz="2943" b="0" i="0" u="none" baseline="0" dirty="0">
                <a:solidFill>
                  <a:srgbClr val="253572"/>
                </a:solidFill>
                <a:latin typeface="Effra 3"/>
                <a:ea typeface="Effra 3"/>
                <a:cs typeface="Effra 3"/>
                <a:sym typeface="Effra 3"/>
              </a:rPr>
              <a:t>Google Sites</a:t>
            </a:r>
          </a:p>
        </p:txBody>
      </p:sp>
      <p:sp>
        <p:nvSpPr>
          <p:cNvPr id="9" name="Freeform 9"/>
          <p:cNvSpPr/>
          <p:nvPr/>
        </p:nvSpPr>
        <p:spPr>
          <a:xfrm>
            <a:off x="495622" y="5953502"/>
            <a:ext cx="181318" cy="1883824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278034" y="5401969"/>
            <a:ext cx="181318" cy="1883824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700518" y="8885285"/>
            <a:ext cx="886964" cy="927544"/>
          </a:xfrm>
          <a:custGeom>
            <a:avLst/>
            <a:gdLst/>
            <a:ahLst/>
            <a:cxnLst/>
            <a:rect l="l" t="t" r="r" b="b"/>
            <a:pathLst>
              <a:path w="886964" h="927544">
                <a:moveTo>
                  <a:pt x="0" y="0"/>
                </a:moveTo>
                <a:lnTo>
                  <a:pt x="886964" y="0"/>
                </a:lnTo>
                <a:lnTo>
                  <a:pt x="886964" y="927544"/>
                </a:lnTo>
                <a:lnTo>
                  <a:pt x="0" y="9275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95622" y="4135722"/>
            <a:ext cx="5892627" cy="1007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7873"/>
              </a:lnSpc>
            </a:pPr>
            <a:r>
              <a:rPr lang="pt-br" sz="6561" b="0" i="0" u="none" baseline="0">
                <a:solidFill>
                  <a:srgbClr val="253572"/>
                </a:solidFill>
                <a:latin typeface="Effra 1"/>
                <a:ea typeface="Effra 1"/>
                <a:cs typeface="Effra 1"/>
                <a:sym typeface="Effra 1"/>
              </a:rPr>
              <a:t>Ferramentas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5622" y="9708054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CONFERÊNCIA REGIONAL DA SIA, 2024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95622" y="8389794"/>
            <a:ext cx="6678346" cy="727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 rtl="0">
              <a:lnSpc>
                <a:spcPts val="2940"/>
              </a:lnSpc>
              <a:spcBef>
                <a:spcPct val="0"/>
              </a:spcBef>
            </a:pPr>
            <a:r>
              <a:rPr lang="pt-br" sz="2100" b="0" i="0" u="none" baseline="0" dirty="0">
                <a:solidFill>
                  <a:srgbClr val="293374"/>
                </a:solidFill>
                <a:latin typeface="Effra 3"/>
                <a:ea typeface="Effra 3"/>
                <a:cs typeface="Effra 3"/>
                <a:sym typeface="Effra 3"/>
              </a:rPr>
              <a:t>Isso atende a uma série de propósitos, tornando as apresentações ferramentas poderosas para convencer e ensinar.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0327" y="5206762"/>
            <a:ext cx="6465621" cy="2735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415"/>
              </a:lnSpc>
            </a:pPr>
            <a:r>
              <a:rPr lang="pt-br" sz="2943" b="0" i="0" u="none" baseline="0" dirty="0" err="1">
                <a:solidFill>
                  <a:srgbClr val="2D3671"/>
                </a:solidFill>
                <a:latin typeface="Effra 3"/>
                <a:ea typeface="Effra 3"/>
                <a:cs typeface="Effra 3"/>
                <a:sym typeface="Effra 3"/>
              </a:rPr>
              <a:t>Canva</a:t>
            </a:r>
            <a:endParaRPr lang="pt-br" sz="2943" b="0" i="0" u="none" baseline="0" dirty="0">
              <a:solidFill>
                <a:srgbClr val="2D3671"/>
              </a:solidFill>
              <a:latin typeface="Effra 3"/>
              <a:ea typeface="Effra 3"/>
              <a:cs typeface="Effra 3"/>
              <a:sym typeface="Effra 3"/>
            </a:endParaRPr>
          </a:p>
          <a:p>
            <a:pPr algn="l" rtl="0">
              <a:lnSpc>
                <a:spcPts val="4415"/>
              </a:lnSpc>
            </a:pPr>
            <a:r>
              <a:rPr lang="pt-br" sz="2943" b="0" i="0" u="none" baseline="0" dirty="0">
                <a:solidFill>
                  <a:srgbClr val="2D3671"/>
                </a:solidFill>
                <a:latin typeface="Effra 3"/>
                <a:ea typeface="Effra 3"/>
                <a:cs typeface="Effra 3"/>
                <a:sym typeface="Effra 3"/>
              </a:rPr>
              <a:t>Google </a:t>
            </a:r>
            <a:r>
              <a:rPr lang="pt-br" sz="2943" b="0" i="0" u="none" baseline="0" dirty="0" err="1">
                <a:solidFill>
                  <a:srgbClr val="2D3671"/>
                </a:solidFill>
                <a:latin typeface="Effra 3"/>
                <a:ea typeface="Effra 3"/>
                <a:cs typeface="Effra 3"/>
                <a:sym typeface="Effra 3"/>
              </a:rPr>
              <a:t>Analytics</a:t>
            </a:r>
            <a:endParaRPr lang="pt-br" sz="2943" b="0" i="0" u="none" baseline="0" dirty="0">
              <a:solidFill>
                <a:srgbClr val="2D3671"/>
              </a:solidFill>
              <a:latin typeface="Effra 3"/>
              <a:ea typeface="Effra 3"/>
              <a:cs typeface="Effra 3"/>
              <a:sym typeface="Effra 3"/>
            </a:endParaRPr>
          </a:p>
          <a:p>
            <a:pPr algn="l" rtl="0">
              <a:lnSpc>
                <a:spcPts val="4415"/>
              </a:lnSpc>
            </a:pPr>
            <a:r>
              <a:rPr lang="pt-br" sz="2943" b="0" i="0" u="none" baseline="0" dirty="0" err="1">
                <a:solidFill>
                  <a:srgbClr val="2D3671"/>
                </a:solidFill>
                <a:latin typeface="Effra 3"/>
                <a:ea typeface="Effra 3"/>
                <a:cs typeface="Effra 3"/>
                <a:sym typeface="Effra 3"/>
              </a:rPr>
              <a:t>Mailchimp</a:t>
            </a:r>
            <a:r>
              <a:rPr lang="pt-br" sz="2943" b="0" i="0" u="none" baseline="0" dirty="0">
                <a:solidFill>
                  <a:srgbClr val="2D3671"/>
                </a:solidFill>
                <a:latin typeface="Effra 3"/>
                <a:ea typeface="Effra 3"/>
                <a:cs typeface="Effra 3"/>
                <a:sym typeface="Effra 3"/>
              </a:rPr>
              <a:t> </a:t>
            </a:r>
          </a:p>
          <a:p>
            <a:pPr algn="l" rtl="0">
              <a:lnSpc>
                <a:spcPts val="4415"/>
              </a:lnSpc>
            </a:pPr>
            <a:r>
              <a:rPr lang="pt-br" sz="2943" b="0" i="0" u="none" baseline="0" dirty="0">
                <a:solidFill>
                  <a:srgbClr val="2D3671"/>
                </a:solidFill>
                <a:latin typeface="Effra 3"/>
                <a:ea typeface="Effra 3"/>
                <a:cs typeface="Effra 3"/>
                <a:sym typeface="Effra 3"/>
              </a:rPr>
              <a:t>Constant Contact</a:t>
            </a:r>
          </a:p>
          <a:p>
            <a:pPr algn="l" rtl="0">
              <a:lnSpc>
                <a:spcPts val="4415"/>
              </a:lnSpc>
            </a:pPr>
            <a:endParaRPr lang="pt-br" sz="2943" b="0" i="0" u="none" baseline="0" dirty="0">
              <a:solidFill>
                <a:srgbClr val="2D3671"/>
              </a:solidFill>
              <a:latin typeface="Effra 3"/>
              <a:ea typeface="Effra 3"/>
              <a:cs typeface="Effra 3"/>
              <a:sym typeface="Effra 3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49587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443952" y="-963874"/>
            <a:ext cx="14853884" cy="9459745"/>
            <a:chOff x="0" y="0"/>
            <a:chExt cx="3912134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12134" cy="2491456"/>
            </a:xfrm>
            <a:custGeom>
              <a:avLst/>
              <a:gdLst/>
              <a:ahLst/>
              <a:cxnLst/>
              <a:rect l="l" t="t" r="r" b="b"/>
              <a:pathLst>
                <a:path w="3912134" h="2491456">
                  <a:moveTo>
                    <a:pt x="26060" y="0"/>
                  </a:moveTo>
                  <a:lnTo>
                    <a:pt x="3886074" y="0"/>
                  </a:lnTo>
                  <a:cubicBezTo>
                    <a:pt x="3892985" y="0"/>
                    <a:pt x="3899614" y="2746"/>
                    <a:pt x="3904501" y="7633"/>
                  </a:cubicBezTo>
                  <a:cubicBezTo>
                    <a:pt x="3909389" y="12520"/>
                    <a:pt x="3912134" y="19149"/>
                    <a:pt x="3912134" y="26060"/>
                  </a:cubicBezTo>
                  <a:lnTo>
                    <a:pt x="3912134" y="2465395"/>
                  </a:lnTo>
                  <a:cubicBezTo>
                    <a:pt x="3912134" y="2472307"/>
                    <a:pt x="3909389" y="2478936"/>
                    <a:pt x="3904501" y="2483823"/>
                  </a:cubicBezTo>
                  <a:cubicBezTo>
                    <a:pt x="3899614" y="2488710"/>
                    <a:pt x="3892985" y="2491456"/>
                    <a:pt x="3886074" y="2491456"/>
                  </a:cubicBezTo>
                  <a:lnTo>
                    <a:pt x="26060" y="2491456"/>
                  </a:lnTo>
                  <a:cubicBezTo>
                    <a:pt x="19149" y="2491456"/>
                    <a:pt x="12520" y="2488710"/>
                    <a:pt x="7633" y="2483823"/>
                  </a:cubicBezTo>
                  <a:cubicBezTo>
                    <a:pt x="2746" y="2478936"/>
                    <a:pt x="0" y="2472307"/>
                    <a:pt x="0" y="2465395"/>
                  </a:cubicBezTo>
                  <a:lnTo>
                    <a:pt x="0" y="26060"/>
                  </a:lnTo>
                  <a:cubicBezTo>
                    <a:pt x="0" y="19149"/>
                    <a:pt x="2746" y="12520"/>
                    <a:pt x="7633" y="7633"/>
                  </a:cubicBezTo>
                  <a:cubicBezTo>
                    <a:pt x="12520" y="2746"/>
                    <a:pt x="19149" y="0"/>
                    <a:pt x="26060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912134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280881" y="3924819"/>
            <a:ext cx="181318" cy="1883824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643174" y="3745757"/>
            <a:ext cx="10503165" cy="3278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415"/>
              </a:lnSpc>
            </a:pPr>
            <a:r>
              <a:rPr lang="pt-br" sz="2943" b="0" i="0" u="none" baseline="0" dirty="0">
                <a:solidFill>
                  <a:srgbClr val="F5EFEB"/>
                </a:solidFill>
                <a:latin typeface="Effra 3"/>
                <a:ea typeface="Effra 3"/>
                <a:cs typeface="Effra 3"/>
                <a:sym typeface="Effra 3"/>
              </a:rPr>
              <a:t>Defina os seus objetivos e o público antes de criar o seu site</a:t>
            </a:r>
          </a:p>
          <a:p>
            <a:pPr algn="l" rtl="0">
              <a:lnSpc>
                <a:spcPts val="4415"/>
              </a:lnSpc>
            </a:pPr>
            <a:r>
              <a:rPr lang="pt-br" sz="2943" b="0" i="0" u="none" baseline="0" dirty="0">
                <a:solidFill>
                  <a:srgbClr val="F5EFEB"/>
                </a:solidFill>
                <a:latin typeface="Effra 3"/>
                <a:ea typeface="Effra 3"/>
                <a:cs typeface="Effra 3"/>
                <a:sym typeface="Effra 3"/>
              </a:rPr>
              <a:t>Mantenha-o simples e profissional</a:t>
            </a:r>
          </a:p>
          <a:p>
            <a:pPr algn="l" rtl="0">
              <a:lnSpc>
                <a:spcPts val="4415"/>
              </a:lnSpc>
            </a:pPr>
            <a:r>
              <a:rPr lang="pt-br" sz="2943" b="0" i="0" u="none" baseline="0" dirty="0">
                <a:solidFill>
                  <a:srgbClr val="F5EFEB"/>
                </a:solidFill>
                <a:latin typeface="Effra 3"/>
                <a:ea typeface="Effra 3"/>
                <a:cs typeface="Effra 3"/>
                <a:sym typeface="Effra 3"/>
              </a:rPr>
              <a:t>Atualize-o regularmente</a:t>
            </a:r>
          </a:p>
          <a:p>
            <a:pPr algn="l" rtl="0">
              <a:lnSpc>
                <a:spcPts val="4415"/>
              </a:lnSpc>
            </a:pPr>
            <a:r>
              <a:rPr lang="pt-br" sz="2943" b="0" i="0" u="none" baseline="0" dirty="0">
                <a:solidFill>
                  <a:srgbClr val="F5EFEB"/>
                </a:solidFill>
                <a:latin typeface="Effra 3"/>
                <a:ea typeface="Effra 3"/>
                <a:cs typeface="Effra 3"/>
                <a:sym typeface="Effra 3"/>
              </a:rPr>
              <a:t>Priorize a segurança</a:t>
            </a:r>
          </a:p>
          <a:p>
            <a:pPr algn="l" rtl="0">
              <a:lnSpc>
                <a:spcPts val="4415"/>
              </a:lnSpc>
            </a:pPr>
            <a:r>
              <a:rPr lang="pt-br" sz="2943" b="0" i="0" u="none" baseline="0" dirty="0">
                <a:solidFill>
                  <a:srgbClr val="F5EFEB"/>
                </a:solidFill>
                <a:latin typeface="Effra 3"/>
                <a:ea typeface="Effra 3"/>
                <a:cs typeface="Effra 3"/>
                <a:sym typeface="Effra 3"/>
              </a:rPr>
              <a:t>Forme uma pequena equipe para gerenciar o site</a:t>
            </a:r>
          </a:p>
          <a:p>
            <a:pPr algn="l" rtl="0">
              <a:lnSpc>
                <a:spcPts val="4415"/>
              </a:lnSpc>
            </a:pPr>
            <a:r>
              <a:rPr lang="pt-br" sz="2943" b="0" i="0" u="none" baseline="0" dirty="0">
                <a:solidFill>
                  <a:srgbClr val="F5EFEB"/>
                </a:solidFill>
                <a:latin typeface="Effra 3"/>
                <a:ea typeface="Effra 3"/>
                <a:cs typeface="Effra 3"/>
                <a:sym typeface="Effra 3"/>
              </a:rPr>
              <a:t>Faça com que seja acessível a todos</a:t>
            </a:r>
          </a:p>
        </p:txBody>
      </p:sp>
      <p:sp>
        <p:nvSpPr>
          <p:cNvPr id="10" name="Freeform 10"/>
          <p:cNvSpPr/>
          <p:nvPr/>
        </p:nvSpPr>
        <p:spPr>
          <a:xfrm>
            <a:off x="1280881" y="5067300"/>
            <a:ext cx="181318" cy="1883824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0076299" y="4866731"/>
            <a:ext cx="7859046" cy="5069085"/>
            <a:chOff x="0" y="0"/>
            <a:chExt cx="10478728" cy="675878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478728" cy="6758780"/>
            </a:xfrm>
            <a:custGeom>
              <a:avLst/>
              <a:gdLst/>
              <a:ahLst/>
              <a:cxnLst/>
              <a:rect l="l" t="t" r="r" b="b"/>
              <a:pathLst>
                <a:path w="10478728" h="6758780">
                  <a:moveTo>
                    <a:pt x="0" y="0"/>
                  </a:moveTo>
                  <a:lnTo>
                    <a:pt x="10478728" y="0"/>
                  </a:lnTo>
                  <a:lnTo>
                    <a:pt x="10478728" y="6758780"/>
                  </a:lnTo>
                  <a:lnTo>
                    <a:pt x="0" y="6758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1159182" y="2091923"/>
              <a:ext cx="7993214" cy="3261520"/>
            </a:xfrm>
            <a:custGeom>
              <a:avLst/>
              <a:gdLst/>
              <a:ahLst/>
              <a:cxnLst/>
              <a:rect l="l" t="t" r="r" b="b"/>
              <a:pathLst>
                <a:path w="7993214" h="3261520">
                  <a:moveTo>
                    <a:pt x="0" y="0"/>
                  </a:moveTo>
                  <a:lnTo>
                    <a:pt x="7993214" y="0"/>
                  </a:lnTo>
                  <a:lnTo>
                    <a:pt x="7993214" y="3261520"/>
                  </a:lnTo>
                  <a:lnTo>
                    <a:pt x="0" y="3261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6588" t="-30205" r="-15998" b="-52573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1950488" y="425280"/>
              <a:ext cx="6410602" cy="1768442"/>
            </a:xfrm>
            <a:custGeom>
              <a:avLst/>
              <a:gdLst/>
              <a:ahLst/>
              <a:cxnLst/>
              <a:rect l="l" t="t" r="r" b="b"/>
              <a:pathLst>
                <a:path w="6410602" h="1768442">
                  <a:moveTo>
                    <a:pt x="0" y="0"/>
                  </a:moveTo>
                  <a:lnTo>
                    <a:pt x="6410602" y="0"/>
                  </a:lnTo>
                  <a:lnTo>
                    <a:pt x="6410602" y="1768442"/>
                  </a:lnTo>
                  <a:lnTo>
                    <a:pt x="0" y="1768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8114" t="-110799" r="-41196" b="-154826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028700" y="1176527"/>
            <a:ext cx="9916986" cy="1962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500"/>
              </a:lnSpc>
            </a:pPr>
            <a:r>
              <a:rPr lang="pt-br" sz="75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Recapitulação e principais conclusões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CONFERÊNCIA REGIONAL DA SIA, 2024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499472" y="890113"/>
            <a:ext cx="7638986" cy="2988994"/>
            <a:chOff x="0" y="0"/>
            <a:chExt cx="2011914" cy="78722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11914" cy="787225"/>
            </a:xfrm>
            <a:custGeom>
              <a:avLst/>
              <a:gdLst/>
              <a:ahLst/>
              <a:cxnLst/>
              <a:rect l="l" t="t" r="r" b="b"/>
              <a:pathLst>
                <a:path w="2011914" h="787225">
                  <a:moveTo>
                    <a:pt x="50674" y="0"/>
                  </a:moveTo>
                  <a:lnTo>
                    <a:pt x="1961240" y="0"/>
                  </a:lnTo>
                  <a:cubicBezTo>
                    <a:pt x="1989227" y="0"/>
                    <a:pt x="2011914" y="22687"/>
                    <a:pt x="2011914" y="50674"/>
                  </a:cubicBezTo>
                  <a:lnTo>
                    <a:pt x="2011914" y="736551"/>
                  </a:lnTo>
                  <a:cubicBezTo>
                    <a:pt x="2011914" y="749991"/>
                    <a:pt x="2006575" y="762880"/>
                    <a:pt x="1997072" y="772383"/>
                  </a:cubicBezTo>
                  <a:cubicBezTo>
                    <a:pt x="1987569" y="781886"/>
                    <a:pt x="1974680" y="787225"/>
                    <a:pt x="1961240" y="787225"/>
                  </a:cubicBezTo>
                  <a:lnTo>
                    <a:pt x="50674" y="787225"/>
                  </a:lnTo>
                  <a:cubicBezTo>
                    <a:pt x="37234" y="787225"/>
                    <a:pt x="24345" y="781886"/>
                    <a:pt x="14842" y="772383"/>
                  </a:cubicBezTo>
                  <a:cubicBezTo>
                    <a:pt x="5339" y="762880"/>
                    <a:pt x="0" y="749991"/>
                    <a:pt x="0" y="736551"/>
                  </a:cubicBezTo>
                  <a:lnTo>
                    <a:pt x="0" y="50674"/>
                  </a:lnTo>
                  <a:cubicBezTo>
                    <a:pt x="0" y="37234"/>
                    <a:pt x="5339" y="24345"/>
                    <a:pt x="14842" y="14842"/>
                  </a:cubicBezTo>
                  <a:cubicBezTo>
                    <a:pt x="24345" y="5339"/>
                    <a:pt x="37234" y="0"/>
                    <a:pt x="50674" y="0"/>
                  </a:cubicBezTo>
                  <a:close/>
                </a:path>
              </a:pathLst>
            </a:custGeom>
            <a:solidFill>
              <a:srgbClr val="168594"/>
            </a:solidFill>
            <a:ln w="95250" cap="rnd">
              <a:solidFill>
                <a:srgbClr val="168594"/>
              </a:solidFill>
              <a:prstDash val="solid"/>
              <a:round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2011914" cy="815800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 rtl="0">
                <a:lnSpc>
                  <a:spcPts val="287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409931" y="1647540"/>
            <a:ext cx="5525414" cy="1361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 rtl="0">
              <a:lnSpc>
                <a:spcPts val="3565"/>
              </a:lnSpc>
            </a:pPr>
            <a:r>
              <a:rPr lang="pt-br" sz="2970" b="0" i="0" u="none" baseline="0" dirty="0">
                <a:solidFill>
                  <a:srgbClr val="FFFFFF"/>
                </a:solidFill>
                <a:latin typeface="Effra 3"/>
                <a:ea typeface="Effra 3"/>
                <a:cs typeface="Effra 3"/>
                <a:sym typeface="Effra 3"/>
              </a:rPr>
              <a:t>Consulte as Diretrizes do site da SIA na seção Reconhecimento e Marca no site da SIA!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1980</Words>
  <Application>Microsoft Office PowerPoint</Application>
  <PresentationFormat>Personalizar</PresentationFormat>
  <Paragraphs>219</Paragraphs>
  <Slides>15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Effra 3</vt:lpstr>
      <vt:lpstr>Effra 2</vt:lpstr>
      <vt:lpstr>Effra 1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2025 Region Conference Public Awareness Websites</dc:title>
  <cp:lastModifiedBy>Vitor Cavalcante Diagramador</cp:lastModifiedBy>
  <cp:revision>3</cp:revision>
  <dcterms:created xsi:type="dcterms:W3CDTF">2006-08-16T00:00:00Z</dcterms:created>
  <dcterms:modified xsi:type="dcterms:W3CDTF">2025-02-19T00:46:53Z</dcterms:modified>
  <dc:identifier>DAGeFgRUn3s</dc:identifier>
</cp:coreProperties>
</file>