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Effra 1" panose="020B0604020202020204" charset="0"/>
      <p:regular r:id="rId18"/>
    </p:embeddedFont>
    <p:embeddedFont>
      <p:font typeface="Effra 2" panose="020B0604020202020204" charset="0"/>
      <p:regular r:id="rId19"/>
    </p:embeddedFont>
    <p:embeddedFont>
      <p:font typeface="Effra 3"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22" autoAdjust="0"/>
  </p:normalViewPr>
  <p:slideViewPr>
    <p:cSldViewPr>
      <p:cViewPr varScale="1">
        <p:scale>
          <a:sx n="53" d="100"/>
          <a:sy n="53" d="100"/>
        </p:scale>
        <p:origin x="835" y="9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a Villegas" userId="7ef73477-1de4-4a3f-86e9-8b0d1df5161b" providerId="ADAL" clId="{D6A858A2-2CB8-4A72-9137-02AC936B70B5}"/>
    <pc:docChg chg="undo custSel modSld">
      <pc:chgData name="Gabriela Villegas" userId="7ef73477-1de4-4a3f-86e9-8b0d1df5161b" providerId="ADAL" clId="{D6A858A2-2CB8-4A72-9137-02AC936B70B5}" dt="2025-02-19T04:10:48.329" v="106" actId="1076"/>
      <pc:docMkLst>
        <pc:docMk/>
      </pc:docMkLst>
      <pc:sldChg chg="modSp mod">
        <pc:chgData name="Gabriela Villegas" userId="7ef73477-1de4-4a3f-86e9-8b0d1df5161b" providerId="ADAL" clId="{D6A858A2-2CB8-4A72-9137-02AC936B70B5}" dt="2025-02-19T03:55:24.110" v="2" actId="1076"/>
        <pc:sldMkLst>
          <pc:docMk/>
          <pc:sldMk cId="0" sldId="256"/>
        </pc:sldMkLst>
        <pc:spChg chg="mod">
          <ac:chgData name="Gabriela Villegas" userId="7ef73477-1de4-4a3f-86e9-8b0d1df5161b" providerId="ADAL" clId="{D6A858A2-2CB8-4A72-9137-02AC936B70B5}" dt="2025-02-19T03:55:14.691" v="1" actId="20577"/>
          <ac:spMkLst>
            <pc:docMk/>
            <pc:sldMk cId="0" sldId="256"/>
            <ac:spMk id="11" creationId="{00000000-0000-0000-0000-000000000000}"/>
          </ac:spMkLst>
        </pc:spChg>
        <pc:spChg chg="mod">
          <ac:chgData name="Gabriela Villegas" userId="7ef73477-1de4-4a3f-86e9-8b0d1df5161b" providerId="ADAL" clId="{D6A858A2-2CB8-4A72-9137-02AC936B70B5}" dt="2025-02-19T03:55:24.110" v="2" actId="1076"/>
          <ac:spMkLst>
            <pc:docMk/>
            <pc:sldMk cId="0" sldId="256"/>
            <ac:spMk id="12" creationId="{00000000-0000-0000-0000-000000000000}"/>
          </ac:spMkLst>
        </pc:spChg>
        <pc:spChg chg="mod">
          <ac:chgData name="Gabriela Villegas" userId="7ef73477-1de4-4a3f-86e9-8b0d1df5161b" providerId="ADAL" clId="{D6A858A2-2CB8-4A72-9137-02AC936B70B5}" dt="2025-02-19T03:55:24.110" v="2" actId="1076"/>
          <ac:spMkLst>
            <pc:docMk/>
            <pc:sldMk cId="0" sldId="256"/>
            <ac:spMk id="14" creationId="{00000000-0000-0000-0000-000000000000}"/>
          </ac:spMkLst>
        </pc:spChg>
      </pc:sldChg>
      <pc:sldChg chg="modSp mod">
        <pc:chgData name="Gabriela Villegas" userId="7ef73477-1de4-4a3f-86e9-8b0d1df5161b" providerId="ADAL" clId="{D6A858A2-2CB8-4A72-9137-02AC936B70B5}" dt="2025-02-19T04:08:21.452" v="86" actId="948"/>
        <pc:sldMkLst>
          <pc:docMk/>
          <pc:sldMk cId="0" sldId="257"/>
        </pc:sldMkLst>
        <pc:spChg chg="mod">
          <ac:chgData name="Gabriela Villegas" userId="7ef73477-1de4-4a3f-86e9-8b0d1df5161b" providerId="ADAL" clId="{D6A858A2-2CB8-4A72-9137-02AC936B70B5}" dt="2025-02-19T04:08:21.452" v="86" actId="948"/>
          <ac:spMkLst>
            <pc:docMk/>
            <pc:sldMk cId="0" sldId="257"/>
            <ac:spMk id="11" creationId="{00000000-0000-0000-0000-000000000000}"/>
          </ac:spMkLst>
        </pc:spChg>
        <pc:spChg chg="mod">
          <ac:chgData name="Gabriela Villegas" userId="7ef73477-1de4-4a3f-86e9-8b0d1df5161b" providerId="ADAL" clId="{D6A858A2-2CB8-4A72-9137-02AC936B70B5}" dt="2025-02-19T04:03:25.721" v="24" actId="1035"/>
          <ac:spMkLst>
            <pc:docMk/>
            <pc:sldMk cId="0" sldId="257"/>
            <ac:spMk id="12" creationId="{00000000-0000-0000-0000-000000000000}"/>
          </ac:spMkLst>
        </pc:spChg>
      </pc:sldChg>
      <pc:sldChg chg="modSp mod">
        <pc:chgData name="Gabriela Villegas" userId="7ef73477-1de4-4a3f-86e9-8b0d1df5161b" providerId="ADAL" clId="{D6A858A2-2CB8-4A72-9137-02AC936B70B5}" dt="2025-02-19T04:03:20.577" v="21" actId="1035"/>
        <pc:sldMkLst>
          <pc:docMk/>
          <pc:sldMk cId="0" sldId="258"/>
        </pc:sldMkLst>
        <pc:spChg chg="mod">
          <ac:chgData name="Gabriela Villegas" userId="7ef73477-1de4-4a3f-86e9-8b0d1df5161b" providerId="ADAL" clId="{D6A858A2-2CB8-4A72-9137-02AC936B70B5}" dt="2025-02-19T04:03:20.577" v="21" actId="1035"/>
          <ac:spMkLst>
            <pc:docMk/>
            <pc:sldMk cId="0" sldId="258"/>
            <ac:spMk id="11" creationId="{00000000-0000-0000-0000-000000000000}"/>
          </ac:spMkLst>
        </pc:spChg>
      </pc:sldChg>
      <pc:sldChg chg="modSp mod">
        <pc:chgData name="Gabriela Villegas" userId="7ef73477-1de4-4a3f-86e9-8b0d1df5161b" providerId="ADAL" clId="{D6A858A2-2CB8-4A72-9137-02AC936B70B5}" dt="2025-02-19T04:08:30.808" v="87" actId="948"/>
        <pc:sldMkLst>
          <pc:docMk/>
          <pc:sldMk cId="0" sldId="259"/>
        </pc:sldMkLst>
        <pc:spChg chg="mod">
          <ac:chgData name="Gabriela Villegas" userId="7ef73477-1de4-4a3f-86e9-8b0d1df5161b" providerId="ADAL" clId="{D6A858A2-2CB8-4A72-9137-02AC936B70B5}" dt="2025-02-19T04:08:30.808" v="87" actId="948"/>
          <ac:spMkLst>
            <pc:docMk/>
            <pc:sldMk cId="0" sldId="259"/>
            <ac:spMk id="11" creationId="{00000000-0000-0000-0000-000000000000}"/>
          </ac:spMkLst>
        </pc:spChg>
        <pc:spChg chg="mod">
          <ac:chgData name="Gabriela Villegas" userId="7ef73477-1de4-4a3f-86e9-8b0d1df5161b" providerId="ADAL" clId="{D6A858A2-2CB8-4A72-9137-02AC936B70B5}" dt="2025-02-19T04:05:52.821" v="51" actId="552"/>
          <ac:spMkLst>
            <pc:docMk/>
            <pc:sldMk cId="0" sldId="259"/>
            <ac:spMk id="12" creationId="{00000000-0000-0000-0000-000000000000}"/>
          </ac:spMkLst>
        </pc:spChg>
      </pc:sldChg>
      <pc:sldChg chg="modSp mod">
        <pc:chgData name="Gabriela Villegas" userId="7ef73477-1de4-4a3f-86e9-8b0d1df5161b" providerId="ADAL" clId="{D6A858A2-2CB8-4A72-9137-02AC936B70B5}" dt="2025-02-19T04:06:05.724" v="53" actId="1076"/>
        <pc:sldMkLst>
          <pc:docMk/>
          <pc:sldMk cId="0" sldId="260"/>
        </pc:sldMkLst>
        <pc:spChg chg="mod">
          <ac:chgData name="Gabriela Villegas" userId="7ef73477-1de4-4a3f-86e9-8b0d1df5161b" providerId="ADAL" clId="{D6A858A2-2CB8-4A72-9137-02AC936B70B5}" dt="2025-02-19T04:06:05.724" v="53" actId="1076"/>
          <ac:spMkLst>
            <pc:docMk/>
            <pc:sldMk cId="0" sldId="260"/>
            <ac:spMk id="11" creationId="{00000000-0000-0000-0000-000000000000}"/>
          </ac:spMkLst>
        </pc:spChg>
      </pc:sldChg>
      <pc:sldChg chg="modSp mod">
        <pc:chgData name="Gabriela Villegas" userId="7ef73477-1de4-4a3f-86e9-8b0d1df5161b" providerId="ADAL" clId="{D6A858A2-2CB8-4A72-9137-02AC936B70B5}" dt="2025-02-19T04:08:52.836" v="90" actId="14100"/>
        <pc:sldMkLst>
          <pc:docMk/>
          <pc:sldMk cId="0" sldId="261"/>
        </pc:sldMkLst>
        <pc:spChg chg="mod">
          <ac:chgData name="Gabriela Villegas" userId="7ef73477-1de4-4a3f-86e9-8b0d1df5161b" providerId="ADAL" clId="{D6A858A2-2CB8-4A72-9137-02AC936B70B5}" dt="2025-02-19T04:06:21.585" v="58" actId="14100"/>
          <ac:spMkLst>
            <pc:docMk/>
            <pc:sldMk cId="0" sldId="261"/>
            <ac:spMk id="10" creationId="{00000000-0000-0000-0000-000000000000}"/>
          </ac:spMkLst>
        </pc:spChg>
        <pc:spChg chg="mod">
          <ac:chgData name="Gabriela Villegas" userId="7ef73477-1de4-4a3f-86e9-8b0d1df5161b" providerId="ADAL" clId="{D6A858A2-2CB8-4A72-9137-02AC936B70B5}" dt="2025-02-19T04:08:52.836" v="90" actId="14100"/>
          <ac:spMkLst>
            <pc:docMk/>
            <pc:sldMk cId="0" sldId="261"/>
            <ac:spMk id="11" creationId="{00000000-0000-0000-0000-000000000000}"/>
          </ac:spMkLst>
        </pc:spChg>
        <pc:spChg chg="mod">
          <ac:chgData name="Gabriela Villegas" userId="7ef73477-1de4-4a3f-86e9-8b0d1df5161b" providerId="ADAL" clId="{D6A858A2-2CB8-4A72-9137-02AC936B70B5}" dt="2025-02-19T04:06:17.912" v="57" actId="1036"/>
          <ac:spMkLst>
            <pc:docMk/>
            <pc:sldMk cId="0" sldId="261"/>
            <ac:spMk id="12" creationId="{00000000-0000-0000-0000-000000000000}"/>
          </ac:spMkLst>
        </pc:spChg>
      </pc:sldChg>
      <pc:sldChg chg="modSp mod">
        <pc:chgData name="Gabriela Villegas" userId="7ef73477-1de4-4a3f-86e9-8b0d1df5161b" providerId="ADAL" clId="{D6A858A2-2CB8-4A72-9137-02AC936B70B5}" dt="2025-02-19T04:07:04.778" v="68" actId="14100"/>
        <pc:sldMkLst>
          <pc:docMk/>
          <pc:sldMk cId="0" sldId="262"/>
        </pc:sldMkLst>
        <pc:spChg chg="mod">
          <ac:chgData name="Gabriela Villegas" userId="7ef73477-1de4-4a3f-86e9-8b0d1df5161b" providerId="ADAL" clId="{D6A858A2-2CB8-4A72-9137-02AC936B70B5}" dt="2025-02-19T04:07:04.778" v="68" actId="14100"/>
          <ac:spMkLst>
            <pc:docMk/>
            <pc:sldMk cId="0" sldId="262"/>
            <ac:spMk id="10" creationId="{00000000-0000-0000-0000-000000000000}"/>
          </ac:spMkLst>
        </pc:spChg>
        <pc:spChg chg="mod">
          <ac:chgData name="Gabriela Villegas" userId="7ef73477-1de4-4a3f-86e9-8b0d1df5161b" providerId="ADAL" clId="{D6A858A2-2CB8-4A72-9137-02AC936B70B5}" dt="2025-02-19T04:07:00.720" v="67" actId="1036"/>
          <ac:spMkLst>
            <pc:docMk/>
            <pc:sldMk cId="0" sldId="262"/>
            <ac:spMk id="12" creationId="{00000000-0000-0000-0000-000000000000}"/>
          </ac:spMkLst>
        </pc:spChg>
      </pc:sldChg>
      <pc:sldChg chg="modSp mod">
        <pc:chgData name="Gabriela Villegas" userId="7ef73477-1de4-4a3f-86e9-8b0d1df5161b" providerId="ADAL" clId="{D6A858A2-2CB8-4A72-9137-02AC936B70B5}" dt="2025-02-19T04:09:03.578" v="91" actId="948"/>
        <pc:sldMkLst>
          <pc:docMk/>
          <pc:sldMk cId="0" sldId="263"/>
        </pc:sldMkLst>
        <pc:spChg chg="mod">
          <ac:chgData name="Gabriela Villegas" userId="7ef73477-1de4-4a3f-86e9-8b0d1df5161b" providerId="ADAL" clId="{D6A858A2-2CB8-4A72-9137-02AC936B70B5}" dt="2025-02-19T04:09:03.578" v="91" actId="948"/>
          <ac:spMkLst>
            <pc:docMk/>
            <pc:sldMk cId="0" sldId="263"/>
            <ac:spMk id="10" creationId="{00000000-0000-0000-0000-000000000000}"/>
          </ac:spMkLst>
        </pc:spChg>
        <pc:spChg chg="mod">
          <ac:chgData name="Gabriela Villegas" userId="7ef73477-1de4-4a3f-86e9-8b0d1df5161b" providerId="ADAL" clId="{D6A858A2-2CB8-4A72-9137-02AC936B70B5}" dt="2025-02-19T04:07:11.669" v="71" actId="1036"/>
          <ac:spMkLst>
            <pc:docMk/>
            <pc:sldMk cId="0" sldId="263"/>
            <ac:spMk id="11" creationId="{00000000-0000-0000-0000-000000000000}"/>
          </ac:spMkLst>
        </pc:spChg>
      </pc:sldChg>
      <pc:sldChg chg="modSp mod">
        <pc:chgData name="Gabriela Villegas" userId="7ef73477-1de4-4a3f-86e9-8b0d1df5161b" providerId="ADAL" clId="{D6A858A2-2CB8-4A72-9137-02AC936B70B5}" dt="2025-02-19T04:09:16.078" v="93" actId="179"/>
        <pc:sldMkLst>
          <pc:docMk/>
          <pc:sldMk cId="0" sldId="264"/>
        </pc:sldMkLst>
        <pc:spChg chg="mod">
          <ac:chgData name="Gabriela Villegas" userId="7ef73477-1de4-4a3f-86e9-8b0d1df5161b" providerId="ADAL" clId="{D6A858A2-2CB8-4A72-9137-02AC936B70B5}" dt="2025-02-19T04:09:16.078" v="93" actId="179"/>
          <ac:spMkLst>
            <pc:docMk/>
            <pc:sldMk cId="0" sldId="264"/>
            <ac:spMk id="10" creationId="{00000000-0000-0000-0000-000000000000}"/>
          </ac:spMkLst>
        </pc:spChg>
        <pc:spChg chg="mod">
          <ac:chgData name="Gabriela Villegas" userId="7ef73477-1de4-4a3f-86e9-8b0d1df5161b" providerId="ADAL" clId="{D6A858A2-2CB8-4A72-9137-02AC936B70B5}" dt="2025-02-19T04:07:19.033" v="74" actId="1036"/>
          <ac:spMkLst>
            <pc:docMk/>
            <pc:sldMk cId="0" sldId="264"/>
            <ac:spMk id="11" creationId="{00000000-0000-0000-0000-000000000000}"/>
          </ac:spMkLst>
        </pc:spChg>
      </pc:sldChg>
      <pc:sldChg chg="modSp mod">
        <pc:chgData name="Gabriela Villegas" userId="7ef73477-1de4-4a3f-86e9-8b0d1df5161b" providerId="ADAL" clId="{D6A858A2-2CB8-4A72-9137-02AC936B70B5}" dt="2025-02-19T04:09:27.795" v="95" actId="14100"/>
        <pc:sldMkLst>
          <pc:docMk/>
          <pc:sldMk cId="0" sldId="265"/>
        </pc:sldMkLst>
        <pc:spChg chg="mod">
          <ac:chgData name="Gabriela Villegas" userId="7ef73477-1de4-4a3f-86e9-8b0d1df5161b" providerId="ADAL" clId="{D6A858A2-2CB8-4A72-9137-02AC936B70B5}" dt="2025-02-19T04:07:34.805" v="80" actId="14100"/>
          <ac:spMkLst>
            <pc:docMk/>
            <pc:sldMk cId="0" sldId="265"/>
            <ac:spMk id="10" creationId="{00000000-0000-0000-0000-000000000000}"/>
          </ac:spMkLst>
        </pc:spChg>
        <pc:spChg chg="mod">
          <ac:chgData name="Gabriela Villegas" userId="7ef73477-1de4-4a3f-86e9-8b0d1df5161b" providerId="ADAL" clId="{D6A858A2-2CB8-4A72-9137-02AC936B70B5}" dt="2025-02-19T04:09:27.795" v="95" actId="14100"/>
          <ac:spMkLst>
            <pc:docMk/>
            <pc:sldMk cId="0" sldId="265"/>
            <ac:spMk id="11" creationId="{00000000-0000-0000-0000-000000000000}"/>
          </ac:spMkLst>
        </pc:spChg>
        <pc:spChg chg="mod">
          <ac:chgData name="Gabriela Villegas" userId="7ef73477-1de4-4a3f-86e9-8b0d1df5161b" providerId="ADAL" clId="{D6A858A2-2CB8-4A72-9137-02AC936B70B5}" dt="2025-02-19T04:07:29.150" v="79" actId="1035"/>
          <ac:spMkLst>
            <pc:docMk/>
            <pc:sldMk cId="0" sldId="265"/>
            <ac:spMk id="12" creationId="{00000000-0000-0000-0000-000000000000}"/>
          </ac:spMkLst>
        </pc:spChg>
      </pc:sldChg>
      <pc:sldChg chg="modSp mod">
        <pc:chgData name="Gabriela Villegas" userId="7ef73477-1de4-4a3f-86e9-8b0d1df5161b" providerId="ADAL" clId="{D6A858A2-2CB8-4A72-9137-02AC936B70B5}" dt="2025-02-19T04:09:39.769" v="96" actId="179"/>
        <pc:sldMkLst>
          <pc:docMk/>
          <pc:sldMk cId="0" sldId="266"/>
        </pc:sldMkLst>
        <pc:spChg chg="mod">
          <ac:chgData name="Gabriela Villegas" userId="7ef73477-1de4-4a3f-86e9-8b0d1df5161b" providerId="ADAL" clId="{D6A858A2-2CB8-4A72-9137-02AC936B70B5}" dt="2025-02-19T04:09:39.769" v="96" actId="179"/>
          <ac:spMkLst>
            <pc:docMk/>
            <pc:sldMk cId="0" sldId="266"/>
            <ac:spMk id="10" creationId="{00000000-0000-0000-0000-000000000000}"/>
          </ac:spMkLst>
        </pc:spChg>
      </pc:sldChg>
      <pc:sldChg chg="modSp mod">
        <pc:chgData name="Gabriela Villegas" userId="7ef73477-1de4-4a3f-86e9-8b0d1df5161b" providerId="ADAL" clId="{D6A858A2-2CB8-4A72-9137-02AC936B70B5}" dt="2025-02-19T04:10:00.151" v="101" actId="14100"/>
        <pc:sldMkLst>
          <pc:docMk/>
          <pc:sldMk cId="0" sldId="267"/>
        </pc:sldMkLst>
        <pc:spChg chg="mod">
          <ac:chgData name="Gabriela Villegas" userId="7ef73477-1de4-4a3f-86e9-8b0d1df5161b" providerId="ADAL" clId="{D6A858A2-2CB8-4A72-9137-02AC936B70B5}" dt="2025-02-19T04:10:00.151" v="101" actId="14100"/>
          <ac:spMkLst>
            <pc:docMk/>
            <pc:sldMk cId="0" sldId="267"/>
            <ac:spMk id="10" creationId="{00000000-0000-0000-0000-000000000000}"/>
          </ac:spMkLst>
        </pc:spChg>
        <pc:spChg chg="mod">
          <ac:chgData name="Gabriela Villegas" userId="7ef73477-1de4-4a3f-86e9-8b0d1df5161b" providerId="ADAL" clId="{D6A858A2-2CB8-4A72-9137-02AC936B70B5}" dt="2025-02-19T04:09:49.835" v="99" actId="1036"/>
          <ac:spMkLst>
            <pc:docMk/>
            <pc:sldMk cId="0" sldId="267"/>
            <ac:spMk id="11" creationId="{00000000-0000-0000-0000-000000000000}"/>
          </ac:spMkLst>
        </pc:spChg>
      </pc:sldChg>
      <pc:sldChg chg="modSp mod">
        <pc:chgData name="Gabriela Villegas" userId="7ef73477-1de4-4a3f-86e9-8b0d1df5161b" providerId="ADAL" clId="{D6A858A2-2CB8-4A72-9137-02AC936B70B5}" dt="2025-02-19T04:10:19.950" v="104" actId="14100"/>
        <pc:sldMkLst>
          <pc:docMk/>
          <pc:sldMk cId="0" sldId="268"/>
        </pc:sldMkLst>
        <pc:spChg chg="mod">
          <ac:chgData name="Gabriela Villegas" userId="7ef73477-1de4-4a3f-86e9-8b0d1df5161b" providerId="ADAL" clId="{D6A858A2-2CB8-4A72-9137-02AC936B70B5}" dt="2025-02-19T04:10:19.950" v="104" actId="14100"/>
          <ac:spMkLst>
            <pc:docMk/>
            <pc:sldMk cId="0" sldId="268"/>
            <ac:spMk id="10" creationId="{00000000-0000-0000-0000-000000000000}"/>
          </ac:spMkLst>
        </pc:spChg>
        <pc:spChg chg="mod">
          <ac:chgData name="Gabriela Villegas" userId="7ef73477-1de4-4a3f-86e9-8b0d1df5161b" providerId="ADAL" clId="{D6A858A2-2CB8-4A72-9137-02AC936B70B5}" dt="2025-02-19T04:10:07.095" v="102" actId="14100"/>
          <ac:spMkLst>
            <pc:docMk/>
            <pc:sldMk cId="0" sldId="268"/>
            <ac:spMk id="11" creationId="{00000000-0000-0000-0000-000000000000}"/>
          </ac:spMkLst>
        </pc:spChg>
      </pc:sldChg>
      <pc:sldChg chg="modSp mod">
        <pc:chgData name="Gabriela Villegas" userId="7ef73477-1de4-4a3f-86e9-8b0d1df5161b" providerId="ADAL" clId="{D6A858A2-2CB8-4A72-9137-02AC936B70B5}" dt="2025-02-19T04:10:48.329" v="106" actId="1076"/>
        <pc:sldMkLst>
          <pc:docMk/>
          <pc:sldMk cId="0" sldId="270"/>
        </pc:sldMkLst>
        <pc:spChg chg="mod">
          <ac:chgData name="Gabriela Villegas" userId="7ef73477-1de4-4a3f-86e9-8b0d1df5161b" providerId="ADAL" clId="{D6A858A2-2CB8-4A72-9137-02AC936B70B5}" dt="2025-02-19T04:10:48.329" v="106" actId="1076"/>
          <ac:spMkLst>
            <pc:docMk/>
            <pc:sldMk cId="0" sldId="270"/>
            <ac:spMk id="2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18.02.2025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¡Les doy la bienvenida! Hoy nos centraremos en una de las herramientas más impactantes que puede tener su club: un sitio web profesional, fácil de usar y alineado con nuestra misión.</a:t>
            </a:r>
          </a:p>
          <a:p>
            <a:pPr algn="l" rtl="0"/>
            <a:endParaRPr lang="x-es-XL" b="0" i="0" u="none" baseline="0"/>
          </a:p>
          <a:p>
            <a:pPr algn="l" rtl="0"/>
            <a:r>
              <a:rPr lang="x-es-XL" b="0" i="0" u="none" baseline="0"/>
              <a:t>Sabemos que crear un sitio web desde cero puede resultar abrumador, pero si se aborda con un plan claro, no tiene por qué ser un problema en absoluto. Para hacerlo interesante, empezaremos con un divertido cuestionario para poner a prueba sus conocimientos e introducir conceptos clave. Sin presiones, ¡se trata de aprender en conjunto!</a:t>
            </a:r>
          </a:p>
          <a:p>
            <a:pPr algn="l" rtl="0"/>
            <a:endParaRPr lang="x-es-XL" b="0" i="0" u="none" baseline="0"/>
          </a:p>
          <a:p>
            <a:pPr algn="l" rtl="0"/>
            <a:r>
              <a:rPr lang="x-es-XL" b="0" i="0" u="none" baseline="0"/>
              <a:t>Después de cada pregunta, nos tomaremos un momento para analizar la respuesta y compartiremos consejos prácticos. Al final de la sesión, tendrán ideas claras para poner en marcha o mejorar el sitio web de su club. ¡Comencemos!</a:t>
            </a:r>
          </a:p>
          <a:p>
            <a:pPr algn="l" rtl="0"/>
            <a:endParaRPr lang="x-es-XL" b="0" i="0" u="none" baseline="0"/>
          </a:p>
          <a:p>
            <a:pPr algn="l" rtl="0"/>
            <a:r>
              <a:rPr lang="x-es-XL" b="0" i="0" u="none" baseline="0"/>
              <a:t>NOTA: QUIEN PRESENTA DECIDIRÁ CÓMO QUIERE HACERLO. Los participantes pueden levantar la mano o decir las respuestas si lo consideran oportuno.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Pregunta 1: ¿Cuál es el primer paso para crear un sitio web de club?</a:t>
            </a:r>
          </a:p>
          <a:p>
            <a:pPr algn="l" rtl="0"/>
            <a:endParaRPr lang="x-es-XL" b="0" i="0" u="none" baseline="0"/>
          </a:p>
          <a:p>
            <a:pPr algn="l" rtl="0"/>
            <a:r>
              <a:rPr lang="x-es-XL" b="0" i="0" u="none" baseline="0"/>
              <a:t>A. Comprar un nombre de dominio</a:t>
            </a:r>
          </a:p>
          <a:p>
            <a:pPr algn="l" rtl="0"/>
            <a:r>
              <a:rPr lang="x-es-XL" b="0" i="0" u="none" baseline="0"/>
              <a:t>B. Definir los objetivos y el público</a:t>
            </a:r>
          </a:p>
          <a:p>
            <a:pPr algn="l" rtl="0"/>
            <a:r>
              <a:rPr lang="x-es-XL" b="0" i="0" u="none" baseline="0"/>
              <a:t>C. Diseñar la página de inicio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Respuesta correcta: B. Definir los objetivos y el público</a:t>
            </a:r>
          </a:p>
          <a:p>
            <a:pPr algn="l" rtl="0"/>
            <a:endParaRPr lang="x-es-XL" b="0" i="0" u="none" baseline="0"/>
          </a:p>
          <a:p>
            <a:pPr algn="l" rtl="0"/>
            <a:r>
              <a:rPr lang="x-es-XL" b="0" i="0" u="none" baseline="0"/>
              <a:t>La planificación y el establecimiento de objetivos son esenciales para crear un sitio web acorde con la misión del club. Piensen en lo que quieren que hagan los visitantes de su sitio: unirse, donar o informarse sobre su trabajo. Esta claridad ayuda a definir el contenido y el diseño del sitio web y facilita el resto del proceso.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Pregunta 2: ¿Qué cualidad es importante para un sitio web fácil de usar?</a:t>
            </a:r>
          </a:p>
          <a:p>
            <a:pPr algn="l" rtl="0"/>
            <a:endParaRPr lang="x-es-XL" b="0" i="0" u="none" baseline="0"/>
          </a:p>
          <a:p>
            <a:pPr algn="l" rtl="0"/>
            <a:r>
              <a:rPr lang="x-es-XL" b="0" i="0" u="none" baseline="0"/>
              <a:t>A. Animaciones llamativas</a:t>
            </a:r>
          </a:p>
          <a:p>
            <a:pPr algn="l" rtl="0"/>
            <a:r>
              <a:rPr lang="x-es-XL" b="0" i="0" u="none" baseline="0"/>
              <a:t>B. Sencillez y profesionalidad</a:t>
            </a:r>
          </a:p>
          <a:p>
            <a:pPr algn="l" rtl="0"/>
            <a:r>
              <a:rPr lang="x-es-XL" b="0" i="0" u="none" baseline="0"/>
              <a:t>C. Muchas páginas y funciones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Respuesta correcta: B. Sencillez y profesionalidad</a:t>
            </a:r>
          </a:p>
          <a:p>
            <a:pPr algn="l" rtl="0"/>
            <a:endParaRPr lang="x-es-XL" b="0" i="0" u="none" baseline="0"/>
          </a:p>
          <a:p>
            <a:pPr algn="l" rtl="0"/>
            <a:r>
              <a:rPr lang="x-es-XL" b="0" i="0" u="none" baseline="0"/>
              <a:t>Cuanto más sencillo sea su sitio web, más eficaz será para comunicar su mensaje. Un diseño despejado y ordenado ayuda a los visitantes a navegar fácilmente y encontrar lo que necesitan.</a:t>
            </a:r>
          </a:p>
          <a:p>
            <a:pPr algn="l" rtl="0"/>
            <a:endParaRPr lang="x-es-XL" b="0" i="0" u="none" baseline="0"/>
          </a:p>
          <a:p>
            <a:pPr algn="l" rtl="0"/>
            <a:r>
              <a:rPr lang="x-es-XL" b="0" i="0" u="none" baseline="0"/>
              <a:t>Además, contar con una marca congruente que refleja la identidad del club y de SIA también ayuda a elevar la profesionalidad de su sitio.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Pregunta 3: ¿Con qué frecuencia deberían actualizar su sitio web?</a:t>
            </a:r>
          </a:p>
          <a:p>
            <a:pPr algn="l" rtl="0"/>
            <a:endParaRPr lang="x-es-XL" b="0" i="0" u="none" baseline="0"/>
          </a:p>
          <a:p>
            <a:pPr algn="l" rtl="0"/>
            <a:r>
              <a:rPr lang="x-es-XL" b="0" i="0" u="none" baseline="0"/>
              <a:t>A. Cada mes</a:t>
            </a:r>
          </a:p>
          <a:p>
            <a:pPr algn="l" rtl="0"/>
            <a:r>
              <a:rPr lang="x-es-XL" b="0" i="0" u="none" baseline="0"/>
              <a:t>B. Una vez al año</a:t>
            </a:r>
          </a:p>
          <a:p>
            <a:pPr algn="l" rtl="0"/>
            <a:r>
              <a:rPr lang="x-es-XL" b="0" i="0" u="none" baseline="0"/>
              <a:t>C. Solo cuando hay un evento importante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endParaRPr/>
          </a:p>
          <a:p>
            <a:pPr algn="l" rtl="0"/>
            <a:r>
              <a:rPr lang="x-es-XL" b="0" i="0" u="none" baseline="0"/>
              <a:t>Respuesta correcta: A. Cada mes </a:t>
            </a:r>
          </a:p>
          <a:p>
            <a:pPr algn="l" rtl="0"/>
            <a:endParaRPr lang="x-es-XL" b="0" i="0" u="none" baseline="0"/>
          </a:p>
          <a:p>
            <a:pPr algn="l" rtl="0"/>
            <a:r>
              <a:rPr lang="x-es-XL" b="0" i="0" u="none" baseline="0"/>
              <a:t>Los sitios web deben actualizarse al menos una vez al mes para mantener la información al día y según su importancia. Establezcan una rutina para revisar las páginas, arreglar los enlaces rotos y actualizar los formularios.</a:t>
            </a:r>
          </a:p>
          <a:p>
            <a:pPr algn="l" rtl="0"/>
            <a:endParaRPr lang="x-es-XL" b="0" i="0" u="none" baseline="0"/>
          </a:p>
          <a:p>
            <a:pPr algn="l" rtl="0"/>
            <a:r>
              <a:rPr lang="x-es-XL" b="0" i="0" u="none" baseline="0"/>
              <a:t>Un sitio web anticuado puede dar la impresión de que el club no está activo, algo que todos queremos evitar.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Pregunta 4: ¿Qué medida de seguridad es crítica para un sitio web de club?</a:t>
            </a:r>
          </a:p>
          <a:p>
            <a:pPr algn="l" rtl="0"/>
            <a:endParaRPr lang="x-es-XL" b="0" i="0" u="none" baseline="0"/>
          </a:p>
          <a:p>
            <a:pPr algn="l" rtl="0"/>
            <a:r>
              <a:rPr lang="x-es-XL" b="0" i="0" u="none" baseline="0"/>
              <a:t>A. Publicar las contraseñas de miembros</a:t>
            </a:r>
          </a:p>
          <a:p>
            <a:pPr algn="l" rtl="0"/>
            <a:r>
              <a:rPr lang="x-es-XL" b="0" i="0" u="none" baseline="0"/>
              <a:t>B. Compartir su información de inicio de sesión para facilitar el acceso</a:t>
            </a:r>
          </a:p>
          <a:p>
            <a:pPr algn="l" rtl="0"/>
            <a:r>
              <a:rPr lang="x-es-XL" b="0" i="0" u="none" baseline="0"/>
              <a:t>C. Utilizar una plataforma de hosting segura y actualizar el software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Respuesta correcta: C. Utilizar una plataforma de hosting segura y actualizar el software</a:t>
            </a:r>
          </a:p>
          <a:p>
            <a:pPr algn="l" rtl="0"/>
            <a:endParaRPr lang="x-es-XL" b="0" i="0" u="none" baseline="0"/>
          </a:p>
          <a:p>
            <a:pPr algn="l" rtl="0"/>
            <a:r>
              <a:rPr lang="x-es-XL" b="0" i="0" u="none" baseline="0"/>
              <a:t>La seguridad es esencial para proteger su sitio web, los datos de los visitantes y la información del club. Utilizar un proveedor de hosting seguro garantiza que su sitio tenga funciones de seguridad integradas, como cortafuegos y cifrado.</a:t>
            </a:r>
          </a:p>
          <a:p>
            <a:pPr algn="l" rtl="0"/>
            <a:endParaRPr lang="x-es-XL" b="0" i="0" u="none" baseline="0"/>
          </a:p>
          <a:p>
            <a:pPr algn="l" rtl="0"/>
            <a:r>
              <a:rPr lang="x-es-XL" b="0" i="0" u="none" baseline="0"/>
              <a:t>También es conveniente actualizar el software con regularidad para mantener alejados a los piratas informáticos,</a:t>
            </a:r>
          </a:p>
          <a:p>
            <a:pPr algn="l" rtl="0"/>
            <a:r>
              <a:rPr lang="x-es-XL" b="0" i="0" u="none" baseline="0"/>
              <a:t>mejorar el rendimiento y corregir errores para que el sitio funcione sin problemas.</a:t>
            </a:r>
          </a:p>
          <a:p>
            <a:pPr algn="l" rtl="0"/>
            <a:endParaRPr lang="x-es-XL" b="0" i="0" u="none" baseline="0"/>
          </a:p>
          <a:p>
            <a:pPr algn="l" rtl="0"/>
            <a:r>
              <a:rPr lang="x-es-XL" b="0" i="0" u="none" baseline="0"/>
              <a:t>A menudo, se pueden configurar actualizaciones automáticas y muchos proveedores de hosting ofrecen supervisión automática de la seguridad, que sin duda querrán aprovechar.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Pregunta 5: ¿Cuál es la mejor manera de garantizar la buena gestión de su sitio web?</a:t>
            </a:r>
          </a:p>
          <a:p>
            <a:pPr algn="l" rtl="0"/>
            <a:endParaRPr lang="x-es-XL" b="0" i="0" u="none" baseline="0"/>
          </a:p>
          <a:p>
            <a:pPr algn="l" rtl="0"/>
            <a:r>
              <a:rPr lang="x-es-XL" b="0" i="0" u="none" baseline="0"/>
              <a:t>A. Designar a alguien para que lo gestione</a:t>
            </a:r>
          </a:p>
          <a:p>
            <a:pPr algn="l" rtl="0"/>
            <a:r>
              <a:rPr lang="x-es-XL" b="0" i="0" u="none" baseline="0"/>
              <a:t>B. Crear un pequeño comité para compartir responsabilidades </a:t>
            </a:r>
          </a:p>
          <a:p>
            <a:pPr algn="l" rtl="0"/>
            <a:r>
              <a:rPr lang="x-es-XL" b="0" i="0" u="none" baseline="0"/>
              <a:t>C. Esperar que se actualice solo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Respuesta correcta: B. Crear un pequeño comité para compartir responsabilidades</a:t>
            </a:r>
          </a:p>
          <a:p>
            <a:pPr algn="l" rtl="0"/>
            <a:endParaRPr lang="x-es-XL" b="0" i="0" u="none" baseline="0"/>
          </a:p>
          <a:p>
            <a:pPr algn="l" rtl="0"/>
            <a:r>
              <a:rPr lang="x-es-XL" b="0" i="0" u="none" baseline="0"/>
              <a:t>La creación de un comité garantiza una aportación diversa que refleja mejor los objetivos del club y hace que el flujo de trabajo sea más manejable.</a:t>
            </a:r>
          </a:p>
          <a:p>
            <a:pPr algn="l" rtl="0"/>
            <a:endParaRPr lang="x-es-XL" b="0" i="0" u="none" baseline="0"/>
          </a:p>
          <a:p>
            <a:pPr algn="l" rtl="0"/>
            <a:r>
              <a:rPr lang="x-es-XL" b="0" i="0" u="none" baseline="0"/>
              <a:t>Puedes asignar funciones como creador(a) de contenidos, diseñador(a) y responsable de mantenimiento para garantizar el éxito continuo.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Pregunta 6: ¿Qué puede hacer que un sitio web sea más accesible y cumpla la ley ADA?</a:t>
            </a:r>
          </a:p>
          <a:p>
            <a:pPr algn="l" rtl="0"/>
            <a:endParaRPr lang="x-es-XL" b="0" i="0" u="none" baseline="0"/>
          </a:p>
          <a:p>
            <a:pPr algn="l" rtl="0"/>
            <a:r>
              <a:rPr lang="x-es-XL" b="0" i="0" u="none" baseline="0"/>
              <a:t>A. Asegurarse de que todas las imágenes tengan texto alternativo </a:t>
            </a:r>
          </a:p>
          <a:p>
            <a:pPr algn="l" rtl="0"/>
            <a:r>
              <a:rPr lang="x-es-XL" b="0" i="0" u="none" baseline="0"/>
              <a:t>B. Añadir fuentes decorativas para que el sitio sea más atractivo visualmente</a:t>
            </a:r>
          </a:p>
          <a:p>
            <a:pPr algn="l" rtl="0"/>
            <a:r>
              <a:rPr lang="x-es-XL" b="0" i="0" u="none" baseline="0"/>
              <a:t>C. Limitar los colores del sitio web a blanco y negro para mayor simpleza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Respuesta correcta: A. Asegurarse de que todas las imágenes tengan texto alternativo </a:t>
            </a:r>
          </a:p>
          <a:p>
            <a:pPr algn="l" rtl="0"/>
            <a:endParaRPr lang="x-es-XL" b="0" i="0" u="none" baseline="0"/>
          </a:p>
          <a:p>
            <a:pPr algn="l" rtl="0"/>
            <a:r>
              <a:rPr lang="x-es-XL" b="0" i="0" u="none" baseline="0"/>
              <a:t>Un sitio web accesible no es solo una buena práctica, sino que amplía su audiencia y refleja el compromiso de su club con la inclusión. Cumplir con la ley ADA significa diseñar el sitio web de forma que todo el mundo, incluidas las personas con discapacidad, pueda utilizarlo e interactuar con él.</a:t>
            </a:r>
          </a:p>
          <a:p>
            <a:pPr algn="l" rtl="0"/>
            <a:endParaRPr lang="x-es-XL" b="0" i="0" u="none" baseline="0"/>
          </a:p>
          <a:p>
            <a:pPr algn="l" rtl="0"/>
            <a:r>
              <a:rPr lang="x-es-XL" b="0" i="0" u="none" baseline="0"/>
              <a:t>Algunas de las prácticas clave son: añadir texto alternativo que describa imágenes para los lectores de pantalla; utilizar una navegación y etiquetas claras y asegurarse de que los vídeos tienen subtítulos o transcripciones para los usuarios con problemas de audición.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Ahora que hemos cubierto los aspectos esenciales de la creación de un sitio web eficaz para un club, dediquemos un momento a hablar de las herramientas que pueden ayudar a dar vida a su sitio.</a:t>
            </a:r>
          </a:p>
          <a:p>
            <a:pPr algn="l" rtl="0"/>
            <a:endParaRPr lang="x-es-XL" b="0" i="0" u="none" baseline="0"/>
          </a:p>
          <a:p>
            <a:pPr algn="l" rtl="0"/>
            <a:r>
              <a:rPr lang="x-es-XL" b="0" i="0" u="none" baseline="0"/>
              <a:t>Existen muchas plataformas de creación de sitios web y cada una tiene sus puntos fuertes. Algunas de las más populares son:</a:t>
            </a:r>
          </a:p>
          <a:p>
            <a:pPr algn="l" rtl="0"/>
            <a:endParaRPr lang="x-es-XL" b="0" i="0" u="none" baseline="0"/>
          </a:p>
          <a:p>
            <a:pPr algn="l" rtl="0"/>
            <a:r>
              <a:rPr lang="x-es-XL" b="0" i="0" u="none" baseline="0"/>
              <a:t>WordPress: es una de las plataformas más utilizadas y ofrece flexibilidad y personalización. Ideal para clubes que desean controlar el diseño y la funcionalidad de su sitio.</a:t>
            </a:r>
          </a:p>
          <a:p>
            <a:pPr algn="l" rtl="0"/>
            <a:endParaRPr lang="x-es-XL" b="0" i="0" u="none" baseline="0"/>
          </a:p>
          <a:p>
            <a:pPr algn="l" rtl="0"/>
            <a:r>
              <a:rPr lang="x-es-XL" b="0" i="0" u="none" baseline="0"/>
              <a:t>Squarespace: es conocida por sus elegantes plantillas y facilidad de uso. Ideal para clubes que desean un sitio de aspecto profesional sin tener que lidiar con codificación compleja.</a:t>
            </a:r>
          </a:p>
          <a:p>
            <a:pPr algn="l" rtl="0"/>
            <a:endParaRPr lang="x-es-XL" b="0" i="0" u="none" baseline="0"/>
          </a:p>
          <a:p>
            <a:pPr algn="l" rtl="0"/>
            <a:r>
              <a:rPr lang="x-es-XL" b="0" i="0" u="none" baseline="0"/>
              <a:t>Wix y Weebly: ambos son creadores de sitios web de arrastrar y soltar que son fáciles de usar y permiten una configuración rápida.</a:t>
            </a:r>
          </a:p>
          <a:p>
            <a:pPr algn="l" rtl="0"/>
            <a:endParaRPr lang="x-es-XL" b="0" i="0" u="none" baseline="0"/>
          </a:p>
          <a:p>
            <a:pPr algn="l" rtl="0"/>
            <a:r>
              <a:rPr lang="x-es-XL" b="0" i="0" u="none" baseline="0"/>
              <a:t>Google Sites: es una opción gratuita y fácil de usar para los clubes que no necesitan funciones avanzadas.</a:t>
            </a:r>
          </a:p>
          <a:p>
            <a:pPr algn="l" rtl="0"/>
            <a:endParaRPr lang="x-es-XL" b="0" i="0" u="none" baseline="0"/>
          </a:p>
          <a:p>
            <a:pPr algn="l" rtl="0"/>
            <a:r>
              <a:rPr lang="x-es-XL" b="0" i="0" u="none" baseline="0"/>
              <a:t>Además de los creadores de sitios web, existen otras herramientas que pueden ayudar a administrar y mantener el sitio web del club, entre ellas: </a:t>
            </a:r>
          </a:p>
          <a:p>
            <a:pPr algn="l" rtl="0"/>
            <a:r>
              <a:rPr lang="x-es-XL" b="0" i="0" u="none" baseline="0"/>
              <a:t>Canva para crear gráficos y banners llamativos.</a:t>
            </a:r>
          </a:p>
          <a:p>
            <a:pPr algn="l" rtl="0"/>
            <a:endParaRPr lang="x-es-XL" b="0" i="0" u="none" baseline="0"/>
          </a:p>
          <a:p>
            <a:pPr algn="l" rtl="0"/>
            <a:r>
              <a:rPr lang="x-es-XL" b="0" i="0" u="none" baseline="0"/>
              <a:t>Google Analytics para hacer un seguimiento de los visitantes del sitio web y comprender cómo interactúan las personas con su sitio.</a:t>
            </a:r>
          </a:p>
          <a:p>
            <a:pPr algn="l" rtl="0"/>
            <a:endParaRPr lang="x-es-XL" b="0" i="0" u="none" baseline="0"/>
          </a:p>
          <a:p>
            <a:pPr algn="l" rtl="0"/>
            <a:r>
              <a:rPr lang="x-es-XL" b="0" i="0" u="none" baseline="0"/>
              <a:t>Y Mailchimp o Constant Contact si quieres integrar suscripciones por correo electrónico y boletines informativos.</a:t>
            </a:r>
          </a:p>
          <a:p>
            <a:pPr algn="l" rtl="0"/>
            <a:endParaRPr lang="x-es-XL" b="0" i="0" u="none" baseline="0"/>
          </a:p>
          <a:p>
            <a:pPr algn="l" rtl="0"/>
            <a:r>
              <a:rPr lang="x-es-XL" b="0" i="0" u="none" baseline="0"/>
              <a:t>¿Alguien tiene un creador de sitios web favorito o una herramienta que recomendar? (Pausa para respuestas y participación del público.)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Recapitulemos rápidamente los aspectos clave.</a:t>
            </a:r>
          </a:p>
          <a:p>
            <a:pPr algn="l" rtl="0"/>
            <a:endParaRPr lang="x-es-XL" b="0" i="0" u="none" baseline="0"/>
          </a:p>
          <a:p>
            <a:pPr algn="l" rtl="0"/>
            <a:r>
              <a:rPr lang="x-es-XL" b="0" i="0" u="none" baseline="0"/>
              <a:t>Definan sus objetivos y su público antes de crear su sitio web. Tener una visión clara garantiza que el sitio web sirva eficazmente a la misión del club.</a:t>
            </a:r>
          </a:p>
          <a:p>
            <a:pPr algn="l" rtl="0"/>
            <a:endParaRPr lang="x-es-XL" b="0" i="0" u="none" baseline="0"/>
          </a:p>
          <a:p>
            <a:pPr algn="l" rtl="0"/>
            <a:r>
              <a:rPr lang="x-es-XL" b="0" i="0" u="none" baseline="0"/>
              <a:t>Háganlo sencillo y profesional. Un diseño despejado y fácil de usar facilita a los visitantes la navegación y el contacto con el club.</a:t>
            </a:r>
          </a:p>
          <a:p>
            <a:pPr algn="l" rtl="0"/>
            <a:endParaRPr lang="x-es-XL" b="0" i="0" u="none" baseline="0"/>
          </a:p>
          <a:p>
            <a:pPr algn="l" rtl="0"/>
            <a:r>
              <a:rPr lang="x-es-XL" b="0" i="0" u="none" baseline="0"/>
              <a:t>Actualicen su sitio web regularmente. Un sitio web al día y activo indica que su club está comprometido y prosperando.</a:t>
            </a:r>
          </a:p>
          <a:p>
            <a:pPr algn="l" rtl="0"/>
            <a:endParaRPr lang="x-es-XL" b="0" i="0" u="none" baseline="0"/>
          </a:p>
          <a:p>
            <a:pPr algn="l" rtl="0"/>
            <a:r>
              <a:rPr lang="x-es-XL" b="0" i="0" u="none" baseline="0"/>
              <a:t>Prioricen la seguridad. Utilicen un proveedor de hosting seguro y mantengan actualizado el software para proteger la información del club.</a:t>
            </a:r>
          </a:p>
          <a:p>
            <a:pPr algn="l" rtl="0"/>
            <a:endParaRPr lang="x-es-XL" b="0" i="0" u="none" baseline="0"/>
          </a:p>
          <a:p>
            <a:pPr algn="l" rtl="0"/>
            <a:r>
              <a:rPr lang="x-es-XL" b="0" i="0" u="none" baseline="0"/>
              <a:t>Creen un equipo pequeño para gestionar el sitio web. Esto garantiza el éxito a largo plazo sin sobrecargar a una sola persona.</a:t>
            </a:r>
          </a:p>
          <a:p>
            <a:pPr algn="l" rtl="0"/>
            <a:endParaRPr lang="x-es-XL" b="0" i="0" u="none" baseline="0"/>
          </a:p>
          <a:p>
            <a:pPr algn="l" rtl="0"/>
            <a:r>
              <a:rPr lang="x-es-XL" b="0" i="0" u="none" baseline="0"/>
              <a:t>Hagan que su sitio web sea accesible para todas las personas. Asegúrense de que se cumpla la ley ADA para que todos los visitantes puedan interactuar con su contenido.</a:t>
            </a:r>
          </a:p>
          <a:p>
            <a:pPr algn="l" rtl="0"/>
            <a:endParaRPr lang="x-es-XL" b="0" i="0" u="none" baseline="0"/>
          </a:p>
          <a:p>
            <a:pPr algn="l" rtl="0"/>
            <a:r>
              <a:rPr lang="x-es-XL" b="0" i="0" u="none" baseline="0"/>
              <a:t>Aplicando estos principios y utilizando las herramientas adecuadas, su club puede crear un sitio web que no solo sea eficaz, sino también un activo para su misión.</a:t>
            </a:r>
          </a:p>
          <a:p>
            <a:pPr algn="l" rtl="0"/>
            <a:endParaRPr lang="x-es-XL" b="0" i="0" u="none" baseline="0"/>
          </a:p>
          <a:p>
            <a:pPr algn="l" rtl="0"/>
            <a:r>
              <a:rPr lang="x-es-XL" b="0" i="0" u="none" baseline="0"/>
              <a:t>Para más información, consulten las directrices sobre sitios web disponibles en la sección Reconocimiento y Marca del sitio web de SIA. Estas directrices ofrecen buenas prácticas, consejos sobre la marca y recomendaciones técnicas para ayudarlas a crear un sitio que se ajuste a las normas de nuestra organización.</a:t>
            </a:r>
          </a:p>
          <a:p>
            <a:pPr algn="l" rtl="0"/>
            <a:endParaRPr lang="x-es-XL" b="0" i="0" u="none" baseline="0"/>
          </a:p>
          <a:p>
            <a:pPr algn="l" rtl="0"/>
            <a:r>
              <a:rPr lang="x-es-XL" b="0" i="0" u="none" baseline="0"/>
              <a:t>¡Gracias por participar hoy! Si tienen preguntas o dudas, comuníquense con nosotros.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sv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sv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sv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2.sv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rtl="0">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219200" y="771370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9" name="Freeform 9"/>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0" name="Freeform 10"/>
          <p:cNvSpPr/>
          <p:nvPr/>
        </p:nvSpPr>
        <p:spPr>
          <a:xfrm>
            <a:off x="9587961" y="5426055"/>
            <a:ext cx="7310274" cy="4870470"/>
          </a:xfrm>
          <a:custGeom>
            <a:avLst/>
            <a:gdLst/>
            <a:ahLst/>
            <a:cxnLst/>
            <a:rect l="l" t="t" r="r" b="b"/>
            <a:pathLst>
              <a:path w="7310274" h="4870470">
                <a:moveTo>
                  <a:pt x="0" y="0"/>
                </a:moveTo>
                <a:lnTo>
                  <a:pt x="7310274" y="0"/>
                </a:lnTo>
                <a:lnTo>
                  <a:pt x="7310274" y="4870470"/>
                </a:lnTo>
                <a:lnTo>
                  <a:pt x="0" y="4870470"/>
                </a:lnTo>
                <a:lnTo>
                  <a:pt x="0" y="0"/>
                </a:lnTo>
                <a:close/>
              </a:path>
            </a:pathLst>
          </a:custGeom>
          <a:blipFill>
            <a:blip r:embed="rId6"/>
            <a:stretch>
              <a:fillRect/>
            </a:stretch>
          </a:blipFill>
        </p:spPr>
        <p:txBody>
          <a:bodyPr/>
          <a:lstStyle/>
          <a:p>
            <a:endParaRPr lang="en-US"/>
          </a:p>
        </p:txBody>
      </p:sp>
      <p:sp>
        <p:nvSpPr>
          <p:cNvPr id="11" name="TextBox 11"/>
          <p:cNvSpPr txBox="1"/>
          <p:nvPr/>
        </p:nvSpPr>
        <p:spPr>
          <a:xfrm>
            <a:off x="1028700" y="3871122"/>
            <a:ext cx="11010900" cy="2693045"/>
          </a:xfrm>
          <a:prstGeom prst="rect">
            <a:avLst/>
          </a:prstGeom>
        </p:spPr>
        <p:txBody>
          <a:bodyPr wrap="square" lIns="0" tIns="0" rIns="0" bIns="0" rtlCol="0" anchor="t">
            <a:spAutoFit/>
          </a:bodyPr>
          <a:lstStyle/>
          <a:p>
            <a:pPr algn="l" rtl="0">
              <a:lnSpc>
                <a:spcPts val="6999"/>
              </a:lnSpc>
            </a:pPr>
            <a:r>
              <a:rPr lang="x-es-XL" sz="6999" b="0" i="0" u="none" baseline="0" dirty="0">
                <a:solidFill>
                  <a:srgbClr val="253572"/>
                </a:solidFill>
                <a:latin typeface="Effra 1"/>
                <a:ea typeface="Effra 1"/>
                <a:cs typeface="Effra 1"/>
                <a:sym typeface="Effra 1"/>
              </a:rPr>
              <a:t>Crear un sitio web de club:</a:t>
            </a:r>
          </a:p>
          <a:p>
            <a:pPr marL="0" lvl="0" indent="0" algn="l" rtl="0">
              <a:lnSpc>
                <a:spcPts val="6999"/>
              </a:lnSpc>
            </a:pPr>
            <a:r>
              <a:rPr lang="x-es-XL" sz="6999" b="0" i="0" u="none" baseline="0" dirty="0">
                <a:solidFill>
                  <a:srgbClr val="253572"/>
                </a:solidFill>
                <a:latin typeface="Effra 2"/>
                <a:ea typeface="Effra 2"/>
                <a:cs typeface="Effra 2"/>
                <a:sym typeface="Effra 2"/>
              </a:rPr>
              <a:t>Desde la visión hasta </a:t>
            </a:r>
            <a:br>
              <a:rPr lang="en-US" sz="6999" b="0" i="0" u="none" baseline="0" dirty="0">
                <a:solidFill>
                  <a:srgbClr val="253572"/>
                </a:solidFill>
                <a:latin typeface="Effra 2"/>
                <a:ea typeface="Effra 2"/>
                <a:cs typeface="Effra 2"/>
                <a:sym typeface="Effra 2"/>
              </a:rPr>
            </a:br>
            <a:r>
              <a:rPr lang="x-es-XL" sz="6999" b="0" i="0" u="none" baseline="0" dirty="0">
                <a:solidFill>
                  <a:srgbClr val="253572"/>
                </a:solidFill>
                <a:latin typeface="Effra 2"/>
                <a:ea typeface="Effra 2"/>
                <a:cs typeface="Effra 2"/>
                <a:sym typeface="Effra 2"/>
              </a:rPr>
              <a:t>el lanzamiento</a:t>
            </a:r>
          </a:p>
        </p:txBody>
      </p:sp>
      <p:sp>
        <p:nvSpPr>
          <p:cNvPr id="12" name="TextBox 12"/>
          <p:cNvSpPr txBox="1"/>
          <p:nvPr/>
        </p:nvSpPr>
        <p:spPr>
          <a:xfrm>
            <a:off x="2562189" y="7560631"/>
            <a:ext cx="7998404" cy="628650"/>
          </a:xfrm>
          <a:prstGeom prst="rect">
            <a:avLst/>
          </a:prstGeom>
        </p:spPr>
        <p:txBody>
          <a:bodyPr lIns="0" tIns="0" rIns="0" bIns="0" rtlCol="0" anchor="t">
            <a:spAutoFit/>
          </a:bodyPr>
          <a:lstStyle/>
          <a:p>
            <a:pPr algn="l" rtl="0">
              <a:lnSpc>
                <a:spcPts val="4937"/>
              </a:lnSpc>
            </a:pPr>
            <a:r>
              <a:rPr lang="x-es-XL" sz="4114" b="0" i="0" u="none" spc="41" baseline="0" dirty="0">
                <a:solidFill>
                  <a:srgbClr val="253572"/>
                </a:solidFill>
                <a:latin typeface="Effra 3"/>
                <a:ea typeface="Effra 3"/>
                <a:cs typeface="Effra 3"/>
                <a:sym typeface="Effra 3"/>
              </a:rPr>
              <a:t>Conferencia Regional de 2025</a:t>
            </a:r>
          </a:p>
        </p:txBody>
      </p:sp>
      <p:sp>
        <p:nvSpPr>
          <p:cNvPr id="13" name="TextBox 13"/>
          <p:cNvSpPr txBox="1"/>
          <p:nvPr/>
        </p:nvSpPr>
        <p:spPr>
          <a:xfrm rot="5400000">
            <a:off x="14209393" y="6265949"/>
            <a:ext cx="6539703" cy="439889"/>
          </a:xfrm>
          <a:prstGeom prst="rect">
            <a:avLst/>
          </a:prstGeom>
        </p:spPr>
        <p:txBody>
          <a:bodyPr lIns="0" tIns="0" rIns="0" bIns="0" rtlCol="0" anchor="t">
            <a:spAutoFit/>
          </a:bodyPr>
          <a:lstStyle/>
          <a:p>
            <a:pPr algn="r" rtl="0">
              <a:lnSpc>
                <a:spcPts val="1763"/>
              </a:lnSpc>
            </a:pPr>
            <a:r>
              <a:rPr lang="x-es-XL" sz="1469" b="0" i="0" u="none" spc="146" baseline="0">
                <a:solidFill>
                  <a:srgbClr val="F5EFEB"/>
                </a:solidFill>
                <a:latin typeface="Effra 1"/>
                <a:ea typeface="Effra 1"/>
                <a:cs typeface="Effra 1"/>
                <a:sym typeface="Effra 1"/>
              </a:rPr>
              <a:t>SOROPTIMIST INTERNATIONAL OF THE AMERICAS, INC.®</a:t>
            </a:r>
          </a:p>
          <a:p>
            <a:pPr marL="0" lvl="0" indent="0" algn="r" rtl="0">
              <a:lnSpc>
                <a:spcPts val="1763"/>
              </a:lnSpc>
              <a:spcBef>
                <a:spcPct val="0"/>
              </a:spcBef>
            </a:pPr>
            <a:endParaRPr lang="x-es-XL" sz="1469" b="0" i="0" u="none" spc="146" baseline="0">
              <a:solidFill>
                <a:srgbClr val="F5EFEB"/>
              </a:solidFill>
              <a:latin typeface="Effra 1"/>
              <a:ea typeface="Effra 1"/>
              <a:cs typeface="Effra 1"/>
              <a:sym typeface="Effra 1"/>
            </a:endParaRPr>
          </a:p>
        </p:txBody>
      </p:sp>
      <p:sp>
        <p:nvSpPr>
          <p:cNvPr id="14" name="TextBox 14"/>
          <p:cNvSpPr txBox="1"/>
          <p:nvPr/>
        </p:nvSpPr>
        <p:spPr>
          <a:xfrm>
            <a:off x="2562189" y="8496965"/>
            <a:ext cx="7005441" cy="314325"/>
          </a:xfrm>
          <a:prstGeom prst="rect">
            <a:avLst/>
          </a:prstGeom>
        </p:spPr>
        <p:txBody>
          <a:bodyPr lIns="0" tIns="0" rIns="0" bIns="0" rtlCol="0" anchor="t">
            <a:spAutoFit/>
          </a:bodyPr>
          <a:lstStyle/>
          <a:p>
            <a:pPr marL="0" lvl="0" indent="0" algn="l" rtl="0">
              <a:lnSpc>
                <a:spcPts val="2520"/>
              </a:lnSpc>
              <a:spcBef>
                <a:spcPct val="0"/>
              </a:spcBef>
            </a:pPr>
            <a:r>
              <a:rPr lang="x-es-XL" sz="2100" b="0" i="0" u="none" spc="210" baseline="0">
                <a:solidFill>
                  <a:srgbClr val="F69170"/>
                </a:solidFill>
                <a:latin typeface="Effra 1"/>
                <a:ea typeface="Effra 1"/>
                <a:cs typeface="Effra 1"/>
                <a:sym typeface="Effra 1"/>
              </a:rPr>
              <a:t>NOMBRE DE QUIEN PRESENTA, SU TÍTULO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0683657" cy="4924124"/>
            <a:chOff x="0" y="0"/>
            <a:chExt cx="5447547" cy="1296889"/>
          </a:xfrm>
        </p:grpSpPr>
        <p:sp>
          <p:nvSpPr>
            <p:cNvPr id="6" name="Freeform 6"/>
            <p:cNvSpPr/>
            <p:nvPr/>
          </p:nvSpPr>
          <p:spPr>
            <a:xfrm>
              <a:off x="0" y="0"/>
              <a:ext cx="5447547" cy="1296889"/>
            </a:xfrm>
            <a:custGeom>
              <a:avLst/>
              <a:gdLst/>
              <a:ahLst/>
              <a:cxnLst/>
              <a:rect l="l" t="t" r="r" b="b"/>
              <a:pathLst>
                <a:path w="5447547" h="1296889">
                  <a:moveTo>
                    <a:pt x="18715" y="0"/>
                  </a:moveTo>
                  <a:lnTo>
                    <a:pt x="5428832" y="0"/>
                  </a:lnTo>
                  <a:cubicBezTo>
                    <a:pt x="5439168" y="0"/>
                    <a:pt x="5447547" y="8379"/>
                    <a:pt x="5447547" y="18715"/>
                  </a:cubicBezTo>
                  <a:lnTo>
                    <a:pt x="5447547" y="1278174"/>
                  </a:lnTo>
                  <a:cubicBezTo>
                    <a:pt x="5447547" y="1288510"/>
                    <a:pt x="5439168" y="1296889"/>
                    <a:pt x="5428832" y="1296889"/>
                  </a:cubicBezTo>
                  <a:lnTo>
                    <a:pt x="18715" y="1296889"/>
                  </a:lnTo>
                  <a:cubicBezTo>
                    <a:pt x="8379" y="1296889"/>
                    <a:pt x="0" y="1288510"/>
                    <a:pt x="0" y="1278174"/>
                  </a:cubicBezTo>
                  <a:lnTo>
                    <a:pt x="0" y="18715"/>
                  </a:lnTo>
                  <a:cubicBezTo>
                    <a:pt x="0" y="8379"/>
                    <a:pt x="8379" y="0"/>
                    <a:pt x="18715" y="0"/>
                  </a:cubicBezTo>
                  <a:close/>
                </a:path>
              </a:pathLst>
            </a:custGeom>
            <a:solidFill>
              <a:srgbClr val="253572"/>
            </a:solidFill>
          </p:spPr>
          <p:txBody>
            <a:bodyPr/>
            <a:lstStyle/>
            <a:p>
              <a:endParaRPr lang="en-US"/>
            </a:p>
          </p:txBody>
        </p:sp>
        <p:sp>
          <p:nvSpPr>
            <p:cNvPr id="7" name="TextBox 7"/>
            <p:cNvSpPr txBox="1"/>
            <p:nvPr/>
          </p:nvSpPr>
          <p:spPr>
            <a:xfrm>
              <a:off x="0" y="-47625"/>
              <a:ext cx="5447547"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186953" y="300048"/>
            <a:ext cx="2457629" cy="2162713"/>
          </a:xfrm>
          <a:custGeom>
            <a:avLst/>
            <a:gdLst/>
            <a:ahLst/>
            <a:cxnLst/>
            <a:rect l="l" t="t" r="r" b="b"/>
            <a:pathLst>
              <a:path w="2457629" h="2162713">
                <a:moveTo>
                  <a:pt x="0" y="0"/>
                </a:moveTo>
                <a:lnTo>
                  <a:pt x="2457628" y="0"/>
                </a:lnTo>
                <a:lnTo>
                  <a:pt x="2457628" y="2162713"/>
                </a:lnTo>
                <a:lnTo>
                  <a:pt x="0" y="21627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9007701" y="3173730"/>
            <a:ext cx="9289824" cy="6189345"/>
          </a:xfrm>
          <a:custGeom>
            <a:avLst/>
            <a:gdLst/>
            <a:ahLst/>
            <a:cxnLst/>
            <a:rect l="l" t="t" r="r" b="b"/>
            <a:pathLst>
              <a:path w="9289824" h="6189345">
                <a:moveTo>
                  <a:pt x="0" y="0"/>
                </a:moveTo>
                <a:lnTo>
                  <a:pt x="9289824" y="0"/>
                </a:lnTo>
                <a:lnTo>
                  <a:pt x="9289824" y="6189345"/>
                </a:lnTo>
                <a:lnTo>
                  <a:pt x="0" y="6189345"/>
                </a:lnTo>
                <a:lnTo>
                  <a:pt x="0" y="0"/>
                </a:lnTo>
                <a:close/>
              </a:path>
            </a:pathLst>
          </a:custGeom>
          <a:blipFill>
            <a:blip r:embed="rId6"/>
            <a:stretch>
              <a:fillRect/>
            </a:stretch>
          </a:blipFill>
        </p:spPr>
        <p:txBody>
          <a:bodyPr/>
          <a:lstStyle/>
          <a:p>
            <a:endParaRPr lang="en-US"/>
          </a:p>
        </p:txBody>
      </p:sp>
      <p:sp>
        <p:nvSpPr>
          <p:cNvPr id="11" name="TextBox 11"/>
          <p:cNvSpPr txBox="1"/>
          <p:nvPr/>
        </p:nvSpPr>
        <p:spPr>
          <a:xfrm>
            <a:off x="1028700" y="5029200"/>
            <a:ext cx="7310799" cy="2189638"/>
          </a:xfrm>
          <a:prstGeom prst="rect">
            <a:avLst/>
          </a:prstGeom>
        </p:spPr>
        <p:txBody>
          <a:bodyPr lIns="0" tIns="0" rIns="0" bIns="0" rtlCol="0" anchor="t">
            <a:spAutoFit/>
          </a:bodyPr>
          <a:lstStyle/>
          <a:p>
            <a:pPr algn="l" rtl="0">
              <a:spcAft>
                <a:spcPts val="1800"/>
              </a:spcAft>
            </a:pPr>
            <a:r>
              <a:rPr lang="x-es-XL" sz="3743" b="0" i="0" u="none" baseline="0" dirty="0">
                <a:solidFill>
                  <a:srgbClr val="E68574"/>
                </a:solidFill>
                <a:latin typeface="Effra 3"/>
                <a:ea typeface="Effra 3"/>
                <a:cs typeface="Effra 3"/>
                <a:sym typeface="Effra 3"/>
              </a:rPr>
              <a:t>A. Comprar un nombre de dominio</a:t>
            </a:r>
          </a:p>
          <a:p>
            <a:pPr algn="l" rtl="0">
              <a:spcAft>
                <a:spcPts val="1800"/>
              </a:spcAft>
            </a:pPr>
            <a:r>
              <a:rPr lang="x-es-XL" sz="3743" b="0" i="0" u="none" baseline="0" dirty="0">
                <a:solidFill>
                  <a:srgbClr val="E68574"/>
                </a:solidFill>
                <a:latin typeface="Effra 3"/>
                <a:ea typeface="Effra 3"/>
                <a:cs typeface="Effra 3"/>
                <a:sym typeface="Effra 3"/>
              </a:rPr>
              <a:t>B. Definir los objetivos y el público</a:t>
            </a:r>
          </a:p>
          <a:p>
            <a:pPr algn="l" rtl="0">
              <a:spcAft>
                <a:spcPts val="1800"/>
              </a:spcAft>
            </a:pPr>
            <a:r>
              <a:rPr lang="x-es-XL" sz="3743" b="0" i="0" u="none" baseline="0" dirty="0">
                <a:solidFill>
                  <a:srgbClr val="E68574"/>
                </a:solidFill>
                <a:latin typeface="Effra 3"/>
                <a:ea typeface="Effra 3"/>
                <a:cs typeface="Effra 3"/>
                <a:sym typeface="Effra 3"/>
              </a:rPr>
              <a:t>C. Diseñar la página de inicio</a:t>
            </a:r>
            <a:r>
              <a:rPr lang="x-es-XL" sz="3743" b="0" i="0" u="none" baseline="0" dirty="0">
                <a:solidFill>
                  <a:srgbClr val="F5EFEB"/>
                </a:solidFill>
                <a:latin typeface="Effra 3"/>
                <a:ea typeface="Effra 3"/>
                <a:cs typeface="Effra 3"/>
                <a:sym typeface="Effra 3"/>
              </a:rPr>
              <a:t> </a:t>
            </a:r>
          </a:p>
        </p:txBody>
      </p:sp>
      <p:sp>
        <p:nvSpPr>
          <p:cNvPr id="12" name="TextBox 12"/>
          <p:cNvSpPr txBox="1"/>
          <p:nvPr/>
        </p:nvSpPr>
        <p:spPr>
          <a:xfrm>
            <a:off x="1028700" y="1181100"/>
            <a:ext cx="14439900" cy="2079626"/>
          </a:xfrm>
          <a:prstGeom prst="rect">
            <a:avLst/>
          </a:prstGeom>
        </p:spPr>
        <p:txBody>
          <a:bodyPr wrap="square" lIns="0" tIns="0" rIns="0" bIns="0" rtlCol="0" anchor="t">
            <a:spAutoFit/>
          </a:bodyPr>
          <a:lstStyle/>
          <a:p>
            <a:pPr marL="0" lvl="0" indent="0" algn="l" rtl="0">
              <a:lnSpc>
                <a:spcPts val="8000"/>
              </a:lnSpc>
            </a:pPr>
            <a:r>
              <a:rPr lang="x-es-XL" sz="8000" b="0" i="0" u="none" baseline="0" dirty="0">
                <a:solidFill>
                  <a:srgbClr val="F5EFEB"/>
                </a:solidFill>
                <a:latin typeface="Effra 1"/>
                <a:ea typeface="Effra 1"/>
                <a:cs typeface="Effra 1"/>
                <a:sym typeface="Effra 1"/>
              </a:rPr>
              <a:t>¿Cuál es el primer paso para crear un sitio web?</a:t>
            </a:r>
          </a:p>
        </p:txBody>
      </p:sp>
      <p:sp>
        <p:nvSpPr>
          <p:cNvPr id="13" name="TextBox 13"/>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0683657" cy="4924124"/>
            <a:chOff x="0" y="0"/>
            <a:chExt cx="5447547" cy="1296889"/>
          </a:xfrm>
        </p:grpSpPr>
        <p:sp>
          <p:nvSpPr>
            <p:cNvPr id="6" name="Freeform 6"/>
            <p:cNvSpPr/>
            <p:nvPr/>
          </p:nvSpPr>
          <p:spPr>
            <a:xfrm>
              <a:off x="0" y="0"/>
              <a:ext cx="5447547" cy="1296889"/>
            </a:xfrm>
            <a:custGeom>
              <a:avLst/>
              <a:gdLst/>
              <a:ahLst/>
              <a:cxnLst/>
              <a:rect l="l" t="t" r="r" b="b"/>
              <a:pathLst>
                <a:path w="5447547" h="1296889">
                  <a:moveTo>
                    <a:pt x="18715" y="0"/>
                  </a:moveTo>
                  <a:lnTo>
                    <a:pt x="5428832" y="0"/>
                  </a:lnTo>
                  <a:cubicBezTo>
                    <a:pt x="5439168" y="0"/>
                    <a:pt x="5447547" y="8379"/>
                    <a:pt x="5447547" y="18715"/>
                  </a:cubicBezTo>
                  <a:lnTo>
                    <a:pt x="5447547" y="1278174"/>
                  </a:lnTo>
                  <a:cubicBezTo>
                    <a:pt x="5447547" y="1288510"/>
                    <a:pt x="5439168" y="1296889"/>
                    <a:pt x="5428832" y="1296889"/>
                  </a:cubicBezTo>
                  <a:lnTo>
                    <a:pt x="18715" y="1296889"/>
                  </a:lnTo>
                  <a:cubicBezTo>
                    <a:pt x="8379" y="1296889"/>
                    <a:pt x="0" y="1288510"/>
                    <a:pt x="0" y="1278174"/>
                  </a:cubicBezTo>
                  <a:lnTo>
                    <a:pt x="0" y="18715"/>
                  </a:lnTo>
                  <a:cubicBezTo>
                    <a:pt x="0" y="8379"/>
                    <a:pt x="8379" y="0"/>
                    <a:pt x="18715" y="0"/>
                  </a:cubicBezTo>
                  <a:close/>
                </a:path>
              </a:pathLst>
            </a:custGeom>
            <a:solidFill>
              <a:srgbClr val="253572"/>
            </a:solidFill>
          </p:spPr>
          <p:txBody>
            <a:bodyPr/>
            <a:lstStyle/>
            <a:p>
              <a:endParaRPr lang="en-US"/>
            </a:p>
          </p:txBody>
        </p:sp>
        <p:sp>
          <p:nvSpPr>
            <p:cNvPr id="7" name="TextBox 7"/>
            <p:cNvSpPr txBox="1"/>
            <p:nvPr/>
          </p:nvSpPr>
          <p:spPr>
            <a:xfrm>
              <a:off x="0" y="-47625"/>
              <a:ext cx="5447547"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186953" y="300048"/>
            <a:ext cx="2457629" cy="2162713"/>
          </a:xfrm>
          <a:custGeom>
            <a:avLst/>
            <a:gdLst/>
            <a:ahLst/>
            <a:cxnLst/>
            <a:rect l="l" t="t" r="r" b="b"/>
            <a:pathLst>
              <a:path w="2457629" h="2162713">
                <a:moveTo>
                  <a:pt x="0" y="0"/>
                </a:moveTo>
                <a:lnTo>
                  <a:pt x="2457628" y="0"/>
                </a:lnTo>
                <a:lnTo>
                  <a:pt x="2457628" y="2162713"/>
                </a:lnTo>
                <a:lnTo>
                  <a:pt x="0" y="21627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1028700" y="5444317"/>
            <a:ext cx="15511919" cy="1316349"/>
          </a:xfrm>
          <a:prstGeom prst="rect">
            <a:avLst/>
          </a:prstGeom>
        </p:spPr>
        <p:txBody>
          <a:bodyPr lIns="0" tIns="0" rIns="0" bIns="0" rtlCol="0" anchor="t">
            <a:spAutoFit/>
          </a:bodyPr>
          <a:lstStyle/>
          <a:p>
            <a:pPr algn="l" rtl="0">
              <a:lnSpc>
                <a:spcPts val="10800"/>
              </a:lnSpc>
            </a:pPr>
            <a:r>
              <a:rPr lang="x-es-XL" sz="7200" b="0" i="0" u="none" baseline="0">
                <a:solidFill>
                  <a:srgbClr val="168594"/>
                </a:solidFill>
                <a:latin typeface="Effra 3"/>
                <a:ea typeface="Effra 3"/>
                <a:cs typeface="Effra 3"/>
                <a:sym typeface="Effra 3"/>
              </a:rPr>
              <a:t>B. Definir los objetivos y el público </a:t>
            </a:r>
          </a:p>
        </p:txBody>
      </p:sp>
      <p:sp>
        <p:nvSpPr>
          <p:cNvPr id="11" name="TextBox 11"/>
          <p:cNvSpPr txBox="1"/>
          <p:nvPr/>
        </p:nvSpPr>
        <p:spPr>
          <a:xfrm>
            <a:off x="1028700" y="1181100"/>
            <a:ext cx="14709527" cy="2079626"/>
          </a:xfrm>
          <a:prstGeom prst="rect">
            <a:avLst/>
          </a:prstGeom>
        </p:spPr>
        <p:txBody>
          <a:bodyPr wrap="square" lIns="0" tIns="0" rIns="0" bIns="0" rtlCol="0" anchor="t">
            <a:spAutoFit/>
          </a:bodyPr>
          <a:lstStyle/>
          <a:p>
            <a:pPr marL="0" lvl="0" indent="0" algn="l" rtl="0">
              <a:lnSpc>
                <a:spcPts val="8000"/>
              </a:lnSpc>
            </a:pPr>
            <a:r>
              <a:rPr lang="x-es-XL" sz="8000" b="0" i="0" u="none" baseline="0" dirty="0">
                <a:solidFill>
                  <a:srgbClr val="F5EFEB"/>
                </a:solidFill>
                <a:latin typeface="Effra 1"/>
                <a:ea typeface="Effra 1"/>
                <a:cs typeface="Effra 1"/>
                <a:sym typeface="Effra 1"/>
              </a:rPr>
              <a:t>¿Cuál es el primer paso para crear un sitio web?</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
        <p:nvSpPr>
          <p:cNvPr id="13" name="TextBox 13"/>
          <p:cNvSpPr txBox="1"/>
          <p:nvPr/>
        </p:nvSpPr>
        <p:spPr>
          <a:xfrm>
            <a:off x="1028700" y="4286803"/>
            <a:ext cx="13888248" cy="1034797"/>
          </a:xfrm>
          <a:prstGeom prst="rect">
            <a:avLst/>
          </a:prstGeom>
        </p:spPr>
        <p:txBody>
          <a:bodyPr lIns="0" tIns="0" rIns="0" bIns="0" rtlCol="0" anchor="t">
            <a:spAutoFit/>
          </a:bodyPr>
          <a:lstStyle/>
          <a:p>
            <a:pPr algn="l" rtl="0">
              <a:lnSpc>
                <a:spcPts val="7992"/>
              </a:lnSpc>
            </a:pPr>
            <a:r>
              <a:rPr lang="x-es-XL" sz="7200" b="0" i="0" u="none" baseline="0">
                <a:solidFill>
                  <a:srgbClr val="E68574"/>
                </a:solidFill>
                <a:latin typeface="Effra 3"/>
                <a:ea typeface="Effra 3"/>
                <a:cs typeface="Effra 3"/>
                <a:sym typeface="Effra 3"/>
              </a:rPr>
              <a:t>Respuesta: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txBody>
            <a:bodyPr/>
            <a:lstStyle/>
            <a:p>
              <a:endParaRPr lang="en-US"/>
            </a:p>
          </p:txBody>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259397" y="404544"/>
            <a:ext cx="2457629" cy="2187290"/>
          </a:xfrm>
          <a:custGeom>
            <a:avLst/>
            <a:gdLst/>
            <a:ahLst/>
            <a:cxnLst/>
            <a:rect l="l" t="t" r="r" b="b"/>
            <a:pathLst>
              <a:path w="2457629" h="2187290">
                <a:moveTo>
                  <a:pt x="0" y="0"/>
                </a:moveTo>
                <a:lnTo>
                  <a:pt x="2457628" y="0"/>
                </a:lnTo>
                <a:lnTo>
                  <a:pt x="2457628" y="2187289"/>
                </a:lnTo>
                <a:lnTo>
                  <a:pt x="0" y="21872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8989090" y="3816879"/>
            <a:ext cx="9394160" cy="5683467"/>
          </a:xfrm>
          <a:custGeom>
            <a:avLst/>
            <a:gdLst/>
            <a:ahLst/>
            <a:cxnLst/>
            <a:rect l="l" t="t" r="r" b="b"/>
            <a:pathLst>
              <a:path w="9394160" h="5683467">
                <a:moveTo>
                  <a:pt x="0" y="0"/>
                </a:moveTo>
                <a:lnTo>
                  <a:pt x="9394160" y="0"/>
                </a:lnTo>
                <a:lnTo>
                  <a:pt x="9394160" y="5683467"/>
                </a:lnTo>
                <a:lnTo>
                  <a:pt x="0" y="5683467"/>
                </a:lnTo>
                <a:lnTo>
                  <a:pt x="0" y="0"/>
                </a:lnTo>
                <a:close/>
              </a:path>
            </a:pathLst>
          </a:custGeom>
          <a:blipFill>
            <a:blip r:embed="rId6"/>
            <a:stretch>
              <a:fillRect/>
            </a:stretch>
          </a:blipFill>
        </p:spPr>
        <p:txBody>
          <a:bodyPr/>
          <a:lstStyle/>
          <a:p>
            <a:endParaRPr lang="en-US"/>
          </a:p>
        </p:txBody>
      </p:sp>
      <p:sp>
        <p:nvSpPr>
          <p:cNvPr id="11" name="TextBox 11"/>
          <p:cNvSpPr txBox="1"/>
          <p:nvPr/>
        </p:nvSpPr>
        <p:spPr>
          <a:xfrm>
            <a:off x="1338994" y="5029200"/>
            <a:ext cx="7310799" cy="2189638"/>
          </a:xfrm>
          <a:prstGeom prst="rect">
            <a:avLst/>
          </a:prstGeom>
        </p:spPr>
        <p:txBody>
          <a:bodyPr lIns="0" tIns="0" rIns="0" bIns="0" rtlCol="0" anchor="t">
            <a:spAutoFit/>
          </a:bodyPr>
          <a:lstStyle/>
          <a:p>
            <a:pPr algn="l" rtl="0">
              <a:spcAft>
                <a:spcPts val="1800"/>
              </a:spcAft>
            </a:pPr>
            <a:r>
              <a:rPr lang="x-es-XL" sz="3743" b="0" i="0" u="none" baseline="0" dirty="0">
                <a:solidFill>
                  <a:srgbClr val="E68574"/>
                </a:solidFill>
                <a:latin typeface="Effra 3"/>
                <a:ea typeface="Effra 3"/>
                <a:cs typeface="Effra 3"/>
                <a:sym typeface="Effra 3"/>
              </a:rPr>
              <a:t>A. Animaciones llamativas</a:t>
            </a:r>
          </a:p>
          <a:p>
            <a:pPr algn="l" rtl="0">
              <a:spcAft>
                <a:spcPts val="1800"/>
              </a:spcAft>
            </a:pPr>
            <a:r>
              <a:rPr lang="x-es-XL" sz="3743" b="0" i="0" u="none" baseline="0" dirty="0">
                <a:solidFill>
                  <a:srgbClr val="E68574"/>
                </a:solidFill>
                <a:latin typeface="Effra 3"/>
                <a:ea typeface="Effra 3"/>
                <a:cs typeface="Effra 3"/>
                <a:sym typeface="Effra 3"/>
              </a:rPr>
              <a:t>B. Sencillez y profesionalidad</a:t>
            </a:r>
          </a:p>
          <a:p>
            <a:pPr algn="l" rtl="0">
              <a:spcAft>
                <a:spcPts val="1800"/>
              </a:spcAft>
            </a:pPr>
            <a:r>
              <a:rPr lang="x-es-XL" sz="3743" b="0" i="0" u="none" baseline="0" dirty="0">
                <a:solidFill>
                  <a:srgbClr val="E68574"/>
                </a:solidFill>
                <a:latin typeface="Effra 3"/>
                <a:ea typeface="Effra 3"/>
                <a:cs typeface="Effra 3"/>
                <a:sym typeface="Effra 3"/>
              </a:rPr>
              <a:t>C. Muchas páginas y funciones</a:t>
            </a:r>
            <a:r>
              <a:rPr lang="x-es-XL" sz="3743" b="0" i="0" u="none" baseline="0" dirty="0">
                <a:solidFill>
                  <a:srgbClr val="F5EFEB"/>
                </a:solidFill>
                <a:latin typeface="Effra 3"/>
                <a:ea typeface="Effra 3"/>
                <a:cs typeface="Effra 3"/>
                <a:sym typeface="Effra 3"/>
              </a:rPr>
              <a:t> </a:t>
            </a:r>
          </a:p>
        </p:txBody>
      </p:sp>
      <p:sp>
        <p:nvSpPr>
          <p:cNvPr id="12" name="TextBox 12"/>
          <p:cNvSpPr txBox="1"/>
          <p:nvPr/>
        </p:nvSpPr>
        <p:spPr>
          <a:xfrm>
            <a:off x="1342623" y="1311274"/>
            <a:ext cx="14125977" cy="2079626"/>
          </a:xfrm>
          <a:prstGeom prst="rect">
            <a:avLst/>
          </a:prstGeom>
        </p:spPr>
        <p:txBody>
          <a:bodyPr wrap="square" lIns="0" tIns="0" rIns="0" bIns="0" rtlCol="0" anchor="t">
            <a:spAutoFit/>
          </a:bodyPr>
          <a:lstStyle/>
          <a:p>
            <a:pPr marL="0" lvl="0" indent="0" algn="l" rtl="0">
              <a:lnSpc>
                <a:spcPts val="8000"/>
              </a:lnSpc>
            </a:pPr>
            <a:r>
              <a:rPr lang="x-es-XL" sz="8000" b="0" i="0" u="none" baseline="0" dirty="0">
                <a:solidFill>
                  <a:srgbClr val="F5EFEB"/>
                </a:solidFill>
                <a:latin typeface="Effra 1"/>
                <a:ea typeface="Effra 1"/>
                <a:cs typeface="Effra 1"/>
                <a:sym typeface="Effra 1"/>
              </a:rPr>
              <a:t>¿Qué cualidad es importante para un sitio web fácil de usar?</a:t>
            </a:r>
          </a:p>
        </p:txBody>
      </p:sp>
      <p:sp>
        <p:nvSpPr>
          <p:cNvPr id="13" name="TextBox 13"/>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txBody>
            <a:bodyPr/>
            <a:lstStyle/>
            <a:p>
              <a:endParaRPr lang="en-US"/>
            </a:p>
          </p:txBody>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259397" y="404544"/>
            <a:ext cx="2457629" cy="2187290"/>
          </a:xfrm>
          <a:custGeom>
            <a:avLst/>
            <a:gdLst/>
            <a:ahLst/>
            <a:cxnLst/>
            <a:rect l="l" t="t" r="r" b="b"/>
            <a:pathLst>
              <a:path w="2457629" h="2187290">
                <a:moveTo>
                  <a:pt x="0" y="0"/>
                </a:moveTo>
                <a:lnTo>
                  <a:pt x="2457628" y="0"/>
                </a:lnTo>
                <a:lnTo>
                  <a:pt x="2457628" y="2187289"/>
                </a:lnTo>
                <a:lnTo>
                  <a:pt x="0" y="21872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1488211" y="5325056"/>
            <a:ext cx="16230600" cy="1316349"/>
          </a:xfrm>
          <a:prstGeom prst="rect">
            <a:avLst/>
          </a:prstGeom>
        </p:spPr>
        <p:txBody>
          <a:bodyPr lIns="0" tIns="0" rIns="0" bIns="0" rtlCol="0" anchor="t">
            <a:spAutoFit/>
          </a:bodyPr>
          <a:lstStyle/>
          <a:p>
            <a:pPr algn="l" rtl="0">
              <a:lnSpc>
                <a:spcPts val="10800"/>
              </a:lnSpc>
            </a:pPr>
            <a:r>
              <a:rPr lang="x-es-XL" sz="7200" b="0" i="0" u="none" baseline="0">
                <a:solidFill>
                  <a:srgbClr val="168594"/>
                </a:solidFill>
                <a:latin typeface="Effra 3"/>
                <a:ea typeface="Effra 3"/>
                <a:cs typeface="Effra 3"/>
                <a:sym typeface="Effra 3"/>
              </a:rPr>
              <a:t>B. Sencillez y profesionalidad</a:t>
            </a:r>
          </a:p>
        </p:txBody>
      </p:sp>
      <p:sp>
        <p:nvSpPr>
          <p:cNvPr id="11" name="TextBox 11"/>
          <p:cNvSpPr txBox="1"/>
          <p:nvPr/>
        </p:nvSpPr>
        <p:spPr>
          <a:xfrm>
            <a:off x="1342623" y="1323867"/>
            <a:ext cx="14202177" cy="2079626"/>
          </a:xfrm>
          <a:prstGeom prst="rect">
            <a:avLst/>
          </a:prstGeom>
        </p:spPr>
        <p:txBody>
          <a:bodyPr wrap="square" lIns="0" tIns="0" rIns="0" bIns="0" rtlCol="0" anchor="t">
            <a:spAutoFit/>
          </a:bodyPr>
          <a:lstStyle/>
          <a:p>
            <a:pPr marL="0" lvl="0" indent="0" algn="l" rtl="0">
              <a:lnSpc>
                <a:spcPts val="8000"/>
              </a:lnSpc>
            </a:pPr>
            <a:r>
              <a:rPr lang="x-es-XL" sz="8000" b="0" i="0" u="none" baseline="0" dirty="0">
                <a:solidFill>
                  <a:srgbClr val="F5EFEB"/>
                </a:solidFill>
                <a:latin typeface="Effra 1"/>
                <a:ea typeface="Effra 1"/>
                <a:cs typeface="Effra 1"/>
                <a:sym typeface="Effra 1"/>
              </a:rPr>
              <a:t>¿Qué cualidad es importante para un sitio web fácil de usar?</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
        <p:nvSpPr>
          <p:cNvPr id="13" name="TextBox 13"/>
          <p:cNvSpPr txBox="1"/>
          <p:nvPr/>
        </p:nvSpPr>
        <p:spPr>
          <a:xfrm>
            <a:off x="1488211" y="4261684"/>
            <a:ext cx="13888248" cy="1034797"/>
          </a:xfrm>
          <a:prstGeom prst="rect">
            <a:avLst/>
          </a:prstGeom>
        </p:spPr>
        <p:txBody>
          <a:bodyPr lIns="0" tIns="0" rIns="0" bIns="0" rtlCol="0" anchor="t">
            <a:spAutoFit/>
          </a:bodyPr>
          <a:lstStyle/>
          <a:p>
            <a:pPr algn="l" rtl="0">
              <a:lnSpc>
                <a:spcPts val="7992"/>
              </a:lnSpc>
            </a:pPr>
            <a:r>
              <a:rPr lang="x-es-XL" sz="7200" b="0" i="0" u="none" baseline="0">
                <a:solidFill>
                  <a:srgbClr val="E68574"/>
                </a:solidFill>
                <a:latin typeface="Effra 3"/>
                <a:ea typeface="Effra 3"/>
                <a:cs typeface="Effra 3"/>
                <a:sym typeface="Effra 3"/>
              </a:rPr>
              <a:t>Respuesta: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txBody>
            <a:bodyPr/>
            <a:lstStyle/>
            <a:p>
              <a:endParaRPr lang="en-US"/>
            </a:p>
          </p:txBody>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259397" y="404544"/>
            <a:ext cx="2457629" cy="2181146"/>
          </a:xfrm>
          <a:custGeom>
            <a:avLst/>
            <a:gdLst/>
            <a:ahLst/>
            <a:cxnLst/>
            <a:rect l="l" t="t" r="r" b="b"/>
            <a:pathLst>
              <a:path w="2457629" h="2181146">
                <a:moveTo>
                  <a:pt x="0" y="0"/>
                </a:moveTo>
                <a:lnTo>
                  <a:pt x="2457628" y="0"/>
                </a:lnTo>
                <a:lnTo>
                  <a:pt x="2457628" y="2181145"/>
                </a:lnTo>
                <a:lnTo>
                  <a:pt x="0" y="21811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9258300" y="3197616"/>
            <a:ext cx="9029700" cy="6016038"/>
          </a:xfrm>
          <a:custGeom>
            <a:avLst/>
            <a:gdLst/>
            <a:ahLst/>
            <a:cxnLst/>
            <a:rect l="l" t="t" r="r" b="b"/>
            <a:pathLst>
              <a:path w="9144000" h="6092190">
                <a:moveTo>
                  <a:pt x="0" y="0"/>
                </a:moveTo>
                <a:lnTo>
                  <a:pt x="9144000" y="0"/>
                </a:lnTo>
                <a:lnTo>
                  <a:pt x="9144000" y="6092190"/>
                </a:lnTo>
                <a:lnTo>
                  <a:pt x="0" y="6092190"/>
                </a:lnTo>
                <a:lnTo>
                  <a:pt x="0" y="0"/>
                </a:lnTo>
                <a:close/>
              </a:path>
            </a:pathLst>
          </a:custGeom>
          <a:blipFill>
            <a:blip r:embed="rId6"/>
            <a:stretch>
              <a:fillRect/>
            </a:stretch>
          </a:blipFill>
        </p:spPr>
        <p:txBody>
          <a:bodyPr/>
          <a:lstStyle/>
          <a:p>
            <a:endParaRPr lang="en-US"/>
          </a:p>
        </p:txBody>
      </p:sp>
      <p:sp>
        <p:nvSpPr>
          <p:cNvPr id="11" name="TextBox 11"/>
          <p:cNvSpPr txBox="1"/>
          <p:nvPr/>
        </p:nvSpPr>
        <p:spPr>
          <a:xfrm>
            <a:off x="1342623" y="5029200"/>
            <a:ext cx="5667777" cy="2765629"/>
          </a:xfrm>
          <a:prstGeom prst="rect">
            <a:avLst/>
          </a:prstGeom>
        </p:spPr>
        <p:txBody>
          <a:bodyPr wrap="square" lIns="0" tIns="0" rIns="0" bIns="0" rtlCol="0" anchor="t">
            <a:spAutoFit/>
          </a:bodyPr>
          <a:lstStyle/>
          <a:p>
            <a:pPr algn="l" rtl="0">
              <a:spcAft>
                <a:spcPts val="1800"/>
              </a:spcAft>
            </a:pPr>
            <a:r>
              <a:rPr lang="x-es-XL" sz="3743" b="0" i="0" u="none" baseline="0" dirty="0">
                <a:solidFill>
                  <a:srgbClr val="E68574"/>
                </a:solidFill>
                <a:latin typeface="Effra 3"/>
                <a:ea typeface="Effra 3"/>
                <a:cs typeface="Effra 3"/>
                <a:sym typeface="Effra 3"/>
              </a:rPr>
              <a:t>A. Cada mes </a:t>
            </a:r>
          </a:p>
          <a:p>
            <a:pPr algn="l" rtl="0">
              <a:spcAft>
                <a:spcPts val="1800"/>
              </a:spcAft>
            </a:pPr>
            <a:r>
              <a:rPr lang="x-es-XL" sz="3743" b="0" i="0" u="none" baseline="0" dirty="0">
                <a:solidFill>
                  <a:srgbClr val="E68574"/>
                </a:solidFill>
                <a:latin typeface="Effra 3"/>
                <a:ea typeface="Effra 3"/>
                <a:cs typeface="Effra 3"/>
                <a:sym typeface="Effra 3"/>
              </a:rPr>
              <a:t>B. Una vez al año</a:t>
            </a:r>
          </a:p>
          <a:p>
            <a:pPr marL="566738" indent="-566738" algn="l" rtl="0">
              <a:spcAft>
                <a:spcPts val="1800"/>
              </a:spcAft>
            </a:pPr>
            <a:r>
              <a:rPr lang="x-es-XL" sz="3743" b="0" i="0" u="none" baseline="0" dirty="0">
                <a:solidFill>
                  <a:srgbClr val="E68574"/>
                </a:solidFill>
                <a:latin typeface="Effra 3"/>
                <a:ea typeface="Effra 3"/>
                <a:cs typeface="Effra 3"/>
                <a:sym typeface="Effra 3"/>
              </a:rPr>
              <a:t>C. Solo cuando hay un evento importante</a:t>
            </a:r>
            <a:r>
              <a:rPr lang="x-es-XL" sz="3743" b="0" i="0" u="none" baseline="0" dirty="0">
                <a:solidFill>
                  <a:srgbClr val="F5EFEB"/>
                </a:solidFill>
                <a:latin typeface="Effra 3"/>
                <a:ea typeface="Effra 3"/>
                <a:cs typeface="Effra 3"/>
                <a:sym typeface="Effra 3"/>
              </a:rPr>
              <a:t> </a:t>
            </a:r>
          </a:p>
        </p:txBody>
      </p:sp>
      <p:sp>
        <p:nvSpPr>
          <p:cNvPr id="12" name="TextBox 12"/>
          <p:cNvSpPr txBox="1"/>
          <p:nvPr/>
        </p:nvSpPr>
        <p:spPr>
          <a:xfrm>
            <a:off x="1342623" y="1311274"/>
            <a:ext cx="16945377" cy="2079626"/>
          </a:xfrm>
          <a:prstGeom prst="rect">
            <a:avLst/>
          </a:prstGeom>
        </p:spPr>
        <p:txBody>
          <a:bodyPr lIns="0" tIns="0" rIns="0" bIns="0" rtlCol="0" anchor="t">
            <a:spAutoFit/>
          </a:bodyPr>
          <a:lstStyle/>
          <a:p>
            <a:pPr marL="0" lvl="0" indent="0" algn="l" rtl="0">
              <a:lnSpc>
                <a:spcPts val="8000"/>
              </a:lnSpc>
            </a:pPr>
            <a:r>
              <a:rPr lang="x-es-XL" sz="8000" b="0" i="0" u="none" baseline="0" dirty="0">
                <a:solidFill>
                  <a:srgbClr val="F5EFEB"/>
                </a:solidFill>
                <a:latin typeface="Effra 1"/>
                <a:ea typeface="Effra 1"/>
                <a:cs typeface="Effra 1"/>
                <a:sym typeface="Effra 1"/>
              </a:rPr>
              <a:t>¿Con qué frecuencia deberían actualizar su sitio web?</a:t>
            </a:r>
          </a:p>
        </p:txBody>
      </p:sp>
      <p:sp>
        <p:nvSpPr>
          <p:cNvPr id="13" name="TextBox 13"/>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txBody>
            <a:bodyPr/>
            <a:lstStyle/>
            <a:p>
              <a:endParaRPr lang="en-US"/>
            </a:p>
          </p:txBody>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259397" y="404544"/>
            <a:ext cx="2457629" cy="2181146"/>
          </a:xfrm>
          <a:custGeom>
            <a:avLst/>
            <a:gdLst/>
            <a:ahLst/>
            <a:cxnLst/>
            <a:rect l="l" t="t" r="r" b="b"/>
            <a:pathLst>
              <a:path w="2457629" h="2181146">
                <a:moveTo>
                  <a:pt x="0" y="0"/>
                </a:moveTo>
                <a:lnTo>
                  <a:pt x="2457628" y="0"/>
                </a:lnTo>
                <a:lnTo>
                  <a:pt x="2457628" y="2181145"/>
                </a:lnTo>
                <a:lnTo>
                  <a:pt x="0" y="21811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9982200" y="3251946"/>
            <a:ext cx="8305800" cy="6229350"/>
          </a:xfrm>
          <a:custGeom>
            <a:avLst/>
            <a:gdLst/>
            <a:ahLst/>
            <a:cxnLst/>
            <a:rect l="l" t="t" r="r" b="b"/>
            <a:pathLst>
              <a:path w="8687188" h="6515391">
                <a:moveTo>
                  <a:pt x="0" y="0"/>
                </a:moveTo>
                <a:lnTo>
                  <a:pt x="8687188" y="0"/>
                </a:lnTo>
                <a:lnTo>
                  <a:pt x="8687188" y="6515391"/>
                </a:lnTo>
                <a:lnTo>
                  <a:pt x="0" y="6515391"/>
                </a:lnTo>
                <a:lnTo>
                  <a:pt x="0" y="0"/>
                </a:lnTo>
                <a:close/>
              </a:path>
            </a:pathLst>
          </a:custGeom>
          <a:blipFill>
            <a:blip r:embed="rId6"/>
            <a:stretch>
              <a:fillRect/>
            </a:stretch>
          </a:blipFill>
        </p:spPr>
        <p:txBody>
          <a:bodyPr/>
          <a:lstStyle/>
          <a:p>
            <a:endParaRPr lang="en-US"/>
          </a:p>
        </p:txBody>
      </p:sp>
      <p:sp>
        <p:nvSpPr>
          <p:cNvPr id="11" name="TextBox 11"/>
          <p:cNvSpPr txBox="1"/>
          <p:nvPr/>
        </p:nvSpPr>
        <p:spPr>
          <a:xfrm>
            <a:off x="1342623" y="5443519"/>
            <a:ext cx="12454314" cy="1316349"/>
          </a:xfrm>
          <a:prstGeom prst="rect">
            <a:avLst/>
          </a:prstGeom>
        </p:spPr>
        <p:txBody>
          <a:bodyPr lIns="0" tIns="0" rIns="0" bIns="0" rtlCol="0" anchor="t">
            <a:spAutoFit/>
          </a:bodyPr>
          <a:lstStyle/>
          <a:p>
            <a:pPr algn="l" rtl="0">
              <a:lnSpc>
                <a:spcPts val="10800"/>
              </a:lnSpc>
            </a:pPr>
            <a:r>
              <a:rPr lang="x-es-XL" sz="7200" b="0" i="0" u="none" baseline="0" dirty="0">
                <a:solidFill>
                  <a:srgbClr val="168594"/>
                </a:solidFill>
                <a:latin typeface="Effra 3"/>
                <a:ea typeface="Effra 3"/>
                <a:cs typeface="Effra 3"/>
                <a:sym typeface="Effra 3"/>
              </a:rPr>
              <a:t>A. Cada mes</a:t>
            </a:r>
          </a:p>
        </p:txBody>
      </p:sp>
      <p:sp>
        <p:nvSpPr>
          <p:cNvPr id="12" name="TextBox 12"/>
          <p:cNvSpPr txBox="1"/>
          <p:nvPr/>
        </p:nvSpPr>
        <p:spPr>
          <a:xfrm>
            <a:off x="1342623" y="1311274"/>
            <a:ext cx="16945377" cy="2079626"/>
          </a:xfrm>
          <a:prstGeom prst="rect">
            <a:avLst/>
          </a:prstGeom>
        </p:spPr>
        <p:txBody>
          <a:bodyPr lIns="0" tIns="0" rIns="0" bIns="0" rtlCol="0" anchor="t">
            <a:spAutoFit/>
          </a:bodyPr>
          <a:lstStyle/>
          <a:p>
            <a:pPr marL="0" lvl="0" indent="0" algn="l" rtl="0">
              <a:lnSpc>
                <a:spcPts val="8000"/>
              </a:lnSpc>
            </a:pPr>
            <a:r>
              <a:rPr lang="x-es-XL" sz="8000" b="0" i="0" u="none" baseline="0" dirty="0">
                <a:solidFill>
                  <a:srgbClr val="F5EFEB"/>
                </a:solidFill>
                <a:latin typeface="Effra 1"/>
                <a:ea typeface="Effra 1"/>
                <a:cs typeface="Effra 1"/>
                <a:sym typeface="Effra 1"/>
              </a:rPr>
              <a:t>¿Con qué frecuencia deberías actualizar tu sitio web?</a:t>
            </a:r>
          </a:p>
        </p:txBody>
      </p:sp>
      <p:sp>
        <p:nvSpPr>
          <p:cNvPr id="13" name="TextBox 13"/>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
        <p:nvSpPr>
          <p:cNvPr id="14" name="TextBox 14"/>
          <p:cNvSpPr txBox="1"/>
          <p:nvPr/>
        </p:nvSpPr>
        <p:spPr>
          <a:xfrm>
            <a:off x="1342623" y="4322998"/>
            <a:ext cx="13888248" cy="1034797"/>
          </a:xfrm>
          <a:prstGeom prst="rect">
            <a:avLst/>
          </a:prstGeom>
        </p:spPr>
        <p:txBody>
          <a:bodyPr lIns="0" tIns="0" rIns="0" bIns="0" rtlCol="0" anchor="t">
            <a:spAutoFit/>
          </a:bodyPr>
          <a:lstStyle/>
          <a:p>
            <a:pPr algn="l" rtl="0">
              <a:lnSpc>
                <a:spcPts val="7992"/>
              </a:lnSpc>
            </a:pPr>
            <a:r>
              <a:rPr lang="x-es-XL" sz="7200" b="0" i="0" u="none" baseline="0">
                <a:solidFill>
                  <a:srgbClr val="E68574"/>
                </a:solidFill>
                <a:latin typeface="Effra 3"/>
                <a:ea typeface="Effra 3"/>
                <a:cs typeface="Effra 3"/>
                <a:sym typeface="Effra 3"/>
              </a:rPr>
              <a:t>Respuesta: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txBody>
            <a:bodyPr/>
            <a:lstStyle/>
            <a:p>
              <a:endParaRPr lang="en-US"/>
            </a:p>
          </p:txBody>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230822" y="404544"/>
            <a:ext cx="2563714" cy="2262477"/>
          </a:xfrm>
          <a:custGeom>
            <a:avLst/>
            <a:gdLst/>
            <a:ahLst/>
            <a:cxnLst/>
            <a:rect l="l" t="t" r="r" b="b"/>
            <a:pathLst>
              <a:path w="2563714" h="2262477">
                <a:moveTo>
                  <a:pt x="0" y="0"/>
                </a:moveTo>
                <a:lnTo>
                  <a:pt x="2563713" y="0"/>
                </a:lnTo>
                <a:lnTo>
                  <a:pt x="2563713"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1342623" y="5029200"/>
            <a:ext cx="15345177" cy="2189638"/>
          </a:xfrm>
          <a:prstGeom prst="rect">
            <a:avLst/>
          </a:prstGeom>
        </p:spPr>
        <p:txBody>
          <a:bodyPr wrap="square" lIns="0" tIns="0" rIns="0" bIns="0" rtlCol="0" anchor="t">
            <a:spAutoFit/>
          </a:bodyPr>
          <a:lstStyle/>
          <a:p>
            <a:pPr algn="l" rtl="0">
              <a:spcAft>
                <a:spcPts val="1800"/>
              </a:spcAft>
            </a:pPr>
            <a:r>
              <a:rPr lang="x-es-XL" sz="3743" b="0" i="0" u="none" baseline="0" dirty="0">
                <a:solidFill>
                  <a:srgbClr val="E68574"/>
                </a:solidFill>
                <a:latin typeface="Effra 3"/>
                <a:ea typeface="Effra 3"/>
                <a:cs typeface="Effra 3"/>
                <a:sym typeface="Effra 3"/>
              </a:rPr>
              <a:t>A. Publicar las contraseñas de miembros</a:t>
            </a:r>
          </a:p>
          <a:p>
            <a:pPr algn="l" rtl="0">
              <a:spcAft>
                <a:spcPts val="1800"/>
              </a:spcAft>
            </a:pPr>
            <a:r>
              <a:rPr lang="x-es-XL" sz="3743" b="0" i="0" u="none" baseline="0" dirty="0">
                <a:solidFill>
                  <a:srgbClr val="E68574"/>
                </a:solidFill>
                <a:latin typeface="Effra 3"/>
                <a:ea typeface="Effra 3"/>
                <a:cs typeface="Effra 3"/>
                <a:sym typeface="Effra 3"/>
              </a:rPr>
              <a:t>B. Compartir su información de inicio de sesión para facilitar el acceso</a:t>
            </a:r>
          </a:p>
          <a:p>
            <a:pPr algn="l" rtl="0">
              <a:spcAft>
                <a:spcPts val="1800"/>
              </a:spcAft>
            </a:pPr>
            <a:r>
              <a:rPr lang="x-es-XL" sz="3743" b="0" i="0" u="none" baseline="0" dirty="0">
                <a:solidFill>
                  <a:srgbClr val="E68574"/>
                </a:solidFill>
                <a:latin typeface="Effra 3"/>
                <a:ea typeface="Effra 3"/>
                <a:cs typeface="Effra 3"/>
                <a:sym typeface="Effra 3"/>
              </a:rPr>
              <a:t>C. Utilizar una plataforma de hosting segura y actualizar el software</a:t>
            </a:r>
          </a:p>
        </p:txBody>
      </p:sp>
      <p:sp>
        <p:nvSpPr>
          <p:cNvPr id="11" name="TextBox 11"/>
          <p:cNvSpPr txBox="1"/>
          <p:nvPr/>
        </p:nvSpPr>
        <p:spPr>
          <a:xfrm>
            <a:off x="1342623" y="1387474"/>
            <a:ext cx="14735577" cy="2079626"/>
          </a:xfrm>
          <a:prstGeom prst="rect">
            <a:avLst/>
          </a:prstGeom>
        </p:spPr>
        <p:txBody>
          <a:bodyPr wrap="square" lIns="0" tIns="0" rIns="0" bIns="0" rtlCol="0" anchor="t">
            <a:spAutoFit/>
          </a:bodyPr>
          <a:lstStyle/>
          <a:p>
            <a:pPr marL="0" lvl="0" indent="0" algn="l" rtl="0">
              <a:lnSpc>
                <a:spcPts val="8000"/>
              </a:lnSpc>
            </a:pPr>
            <a:r>
              <a:rPr lang="x-es-XL" sz="8000" b="0" i="0" u="none" baseline="0" dirty="0">
                <a:solidFill>
                  <a:srgbClr val="F5EFEB"/>
                </a:solidFill>
                <a:latin typeface="Effra 1"/>
                <a:ea typeface="Effra 1"/>
                <a:cs typeface="Effra 1"/>
                <a:sym typeface="Effra 1"/>
              </a:rPr>
              <a:t>¿Qué medida de seguridad es crítica para un sitio web de club?</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txBody>
            <a:bodyPr/>
            <a:lstStyle/>
            <a:p>
              <a:endParaRPr lang="en-US"/>
            </a:p>
          </p:txBody>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230822" y="404544"/>
            <a:ext cx="2563714" cy="2262477"/>
          </a:xfrm>
          <a:custGeom>
            <a:avLst/>
            <a:gdLst/>
            <a:ahLst/>
            <a:cxnLst/>
            <a:rect l="l" t="t" r="r" b="b"/>
            <a:pathLst>
              <a:path w="2563714" h="2262477">
                <a:moveTo>
                  <a:pt x="0" y="0"/>
                </a:moveTo>
                <a:lnTo>
                  <a:pt x="2563713" y="0"/>
                </a:lnTo>
                <a:lnTo>
                  <a:pt x="2563713"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1342623" y="5691255"/>
            <a:ext cx="15255476" cy="1927479"/>
          </a:xfrm>
          <a:prstGeom prst="rect">
            <a:avLst/>
          </a:prstGeom>
        </p:spPr>
        <p:txBody>
          <a:bodyPr lIns="0" tIns="0" rIns="0" bIns="0" rtlCol="0" anchor="t">
            <a:spAutoFit/>
          </a:bodyPr>
          <a:lstStyle/>
          <a:p>
            <a:pPr marL="1030288" indent="-1030288" algn="l" rtl="0">
              <a:lnSpc>
                <a:spcPts val="7488"/>
              </a:lnSpc>
            </a:pPr>
            <a:r>
              <a:rPr lang="x-es-XL" sz="7200" b="0" i="0" u="none" baseline="0" dirty="0">
                <a:solidFill>
                  <a:srgbClr val="168594"/>
                </a:solidFill>
                <a:latin typeface="Effra 3"/>
                <a:ea typeface="Effra 3"/>
                <a:cs typeface="Effra 3"/>
                <a:sym typeface="Effra 3"/>
              </a:rPr>
              <a:t>C. Utilizar una plataforma de hosting segura y actualizar el software</a:t>
            </a:r>
          </a:p>
        </p:txBody>
      </p:sp>
      <p:sp>
        <p:nvSpPr>
          <p:cNvPr id="11" name="TextBox 11"/>
          <p:cNvSpPr txBox="1"/>
          <p:nvPr/>
        </p:nvSpPr>
        <p:spPr>
          <a:xfrm>
            <a:off x="1342624" y="1387474"/>
            <a:ext cx="15255476" cy="2079626"/>
          </a:xfrm>
          <a:prstGeom prst="rect">
            <a:avLst/>
          </a:prstGeom>
        </p:spPr>
        <p:txBody>
          <a:bodyPr wrap="square" lIns="0" tIns="0" rIns="0" bIns="0" rtlCol="0" anchor="t">
            <a:spAutoFit/>
          </a:bodyPr>
          <a:lstStyle/>
          <a:p>
            <a:pPr marL="0" lvl="0" indent="0" algn="l" rtl="0">
              <a:lnSpc>
                <a:spcPts val="8000"/>
              </a:lnSpc>
            </a:pPr>
            <a:r>
              <a:rPr lang="x-es-XL" sz="8000" b="0" i="0" u="none" baseline="0" dirty="0">
                <a:solidFill>
                  <a:srgbClr val="F5EFEB"/>
                </a:solidFill>
                <a:latin typeface="Effra 1"/>
                <a:ea typeface="Effra 1"/>
                <a:cs typeface="Effra 1"/>
                <a:sym typeface="Effra 1"/>
              </a:rPr>
              <a:t>¿Qué medida de seguridad es crítica para un sitio web de club?</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
        <p:nvSpPr>
          <p:cNvPr id="13" name="TextBox 13"/>
          <p:cNvSpPr txBox="1"/>
          <p:nvPr/>
        </p:nvSpPr>
        <p:spPr>
          <a:xfrm>
            <a:off x="1342623" y="4284984"/>
            <a:ext cx="13888248" cy="1034796"/>
          </a:xfrm>
          <a:prstGeom prst="rect">
            <a:avLst/>
          </a:prstGeom>
        </p:spPr>
        <p:txBody>
          <a:bodyPr lIns="0" tIns="0" rIns="0" bIns="0" rtlCol="0" anchor="t">
            <a:spAutoFit/>
          </a:bodyPr>
          <a:lstStyle/>
          <a:p>
            <a:pPr algn="l" rtl="0">
              <a:lnSpc>
                <a:spcPts val="7992"/>
              </a:lnSpc>
            </a:pPr>
            <a:r>
              <a:rPr lang="x-es-XL" sz="7200" b="0" i="0" u="none" baseline="0">
                <a:solidFill>
                  <a:srgbClr val="E68574"/>
                </a:solidFill>
                <a:latin typeface="Effra 3"/>
                <a:ea typeface="Effra 3"/>
                <a:cs typeface="Effra 3"/>
                <a:sym typeface="Effra 3"/>
              </a:rPr>
              <a:t>Respuesta: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txBody>
            <a:bodyPr/>
            <a:lstStyle/>
            <a:p>
              <a:endParaRPr lang="en-US"/>
            </a:p>
          </p:txBody>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249872" y="404544"/>
            <a:ext cx="2542109" cy="2262477"/>
          </a:xfrm>
          <a:custGeom>
            <a:avLst/>
            <a:gdLst/>
            <a:ahLst/>
            <a:cxnLst/>
            <a:rect l="l" t="t" r="r" b="b"/>
            <a:pathLst>
              <a:path w="2542109" h="2262477">
                <a:moveTo>
                  <a:pt x="0" y="0"/>
                </a:moveTo>
                <a:lnTo>
                  <a:pt x="2542109" y="0"/>
                </a:lnTo>
                <a:lnTo>
                  <a:pt x="2542109"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9143999" y="3176897"/>
            <a:ext cx="9153525" cy="6109978"/>
          </a:xfrm>
          <a:custGeom>
            <a:avLst/>
            <a:gdLst/>
            <a:ahLst/>
            <a:cxnLst/>
            <a:rect l="l" t="t" r="r" b="b"/>
            <a:pathLst>
              <a:path w="9315540" h="6218123">
                <a:moveTo>
                  <a:pt x="0" y="0"/>
                </a:moveTo>
                <a:lnTo>
                  <a:pt x="9315540" y="0"/>
                </a:lnTo>
                <a:lnTo>
                  <a:pt x="9315540" y="6218123"/>
                </a:lnTo>
                <a:lnTo>
                  <a:pt x="0" y="6218123"/>
                </a:lnTo>
                <a:lnTo>
                  <a:pt x="0" y="0"/>
                </a:lnTo>
                <a:close/>
              </a:path>
            </a:pathLst>
          </a:custGeom>
          <a:blipFill>
            <a:blip r:embed="rId6"/>
            <a:stretch>
              <a:fillRect/>
            </a:stretch>
          </a:blipFill>
        </p:spPr>
        <p:txBody>
          <a:bodyPr/>
          <a:lstStyle/>
          <a:p>
            <a:endParaRPr lang="en-US"/>
          </a:p>
        </p:txBody>
      </p:sp>
      <p:sp>
        <p:nvSpPr>
          <p:cNvPr id="11" name="TextBox 11"/>
          <p:cNvSpPr txBox="1"/>
          <p:nvPr/>
        </p:nvSpPr>
        <p:spPr>
          <a:xfrm>
            <a:off x="1342623" y="5074085"/>
            <a:ext cx="6429777" cy="2765629"/>
          </a:xfrm>
          <a:prstGeom prst="rect">
            <a:avLst/>
          </a:prstGeom>
        </p:spPr>
        <p:txBody>
          <a:bodyPr wrap="square" lIns="0" tIns="0" rIns="0" bIns="0" rtlCol="0" anchor="t">
            <a:spAutoFit/>
          </a:bodyPr>
          <a:lstStyle/>
          <a:p>
            <a:pPr marL="566738" indent="-566738" algn="l" rtl="0">
              <a:spcAft>
                <a:spcPts val="1800"/>
              </a:spcAft>
            </a:pPr>
            <a:r>
              <a:rPr lang="x-es-XL" sz="3743" b="0" i="0" u="none" baseline="0" dirty="0">
                <a:solidFill>
                  <a:srgbClr val="E68574"/>
                </a:solidFill>
                <a:latin typeface="Effra 3"/>
                <a:ea typeface="Effra 3"/>
                <a:cs typeface="Effra 3"/>
                <a:sym typeface="Effra 3"/>
              </a:rPr>
              <a:t>A. Designar a alguien para que lo gestione</a:t>
            </a:r>
          </a:p>
          <a:p>
            <a:pPr algn="l" rtl="0">
              <a:spcAft>
                <a:spcPts val="1800"/>
              </a:spcAft>
            </a:pPr>
            <a:r>
              <a:rPr lang="x-es-XL" sz="3743" b="0" i="0" u="none" baseline="0" dirty="0">
                <a:solidFill>
                  <a:srgbClr val="E68574"/>
                </a:solidFill>
                <a:latin typeface="Effra 3"/>
                <a:ea typeface="Effra 3"/>
                <a:cs typeface="Effra 3"/>
                <a:sym typeface="Effra 3"/>
              </a:rPr>
              <a:t>B. Crear un pequeño comité</a:t>
            </a:r>
          </a:p>
          <a:p>
            <a:pPr algn="l" rtl="0">
              <a:spcAft>
                <a:spcPts val="1800"/>
              </a:spcAft>
            </a:pPr>
            <a:r>
              <a:rPr lang="x-es-XL" sz="3743" b="0" i="0" u="none" baseline="0" dirty="0">
                <a:solidFill>
                  <a:srgbClr val="E68574"/>
                </a:solidFill>
                <a:latin typeface="Effra 3"/>
                <a:ea typeface="Effra 3"/>
                <a:cs typeface="Effra 3"/>
                <a:sym typeface="Effra 3"/>
              </a:rPr>
              <a:t>C. Esperar que se actualice solo</a:t>
            </a:r>
          </a:p>
        </p:txBody>
      </p:sp>
      <p:sp>
        <p:nvSpPr>
          <p:cNvPr id="12" name="TextBox 12"/>
          <p:cNvSpPr txBox="1"/>
          <p:nvPr/>
        </p:nvSpPr>
        <p:spPr>
          <a:xfrm>
            <a:off x="1342623" y="1409700"/>
            <a:ext cx="14125977" cy="2005333"/>
          </a:xfrm>
          <a:prstGeom prst="rect">
            <a:avLst/>
          </a:prstGeom>
        </p:spPr>
        <p:txBody>
          <a:bodyPr wrap="square" lIns="0" tIns="0" rIns="0" bIns="0" rtlCol="0" anchor="t">
            <a:spAutoFit/>
          </a:bodyPr>
          <a:lstStyle/>
          <a:p>
            <a:pPr marL="0" lvl="0" indent="0" algn="l" rtl="0">
              <a:lnSpc>
                <a:spcPts val="7700"/>
              </a:lnSpc>
            </a:pPr>
            <a:r>
              <a:rPr lang="x-es-XL" sz="7700" b="0" i="0" u="none" baseline="0" dirty="0">
                <a:solidFill>
                  <a:srgbClr val="F5EFEB"/>
                </a:solidFill>
                <a:latin typeface="Effra 1"/>
                <a:ea typeface="Effra 1"/>
                <a:cs typeface="Effra 1"/>
                <a:sym typeface="Effra 1"/>
              </a:rPr>
              <a:t>¿Cómo asegurarse de que su sitio web esté bien gestionado?</a:t>
            </a:r>
          </a:p>
        </p:txBody>
      </p:sp>
      <p:sp>
        <p:nvSpPr>
          <p:cNvPr id="13" name="TextBox 13"/>
          <p:cNvSpPr txBox="1"/>
          <p:nvPr/>
        </p:nvSpPr>
        <p:spPr>
          <a:xfrm>
            <a:off x="1028700" y="9248775"/>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txBody>
            <a:bodyPr/>
            <a:lstStyle/>
            <a:p>
              <a:endParaRPr lang="en-US"/>
            </a:p>
          </p:txBody>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249872" y="404544"/>
            <a:ext cx="2542109" cy="2262477"/>
          </a:xfrm>
          <a:custGeom>
            <a:avLst/>
            <a:gdLst/>
            <a:ahLst/>
            <a:cxnLst/>
            <a:rect l="l" t="t" r="r" b="b"/>
            <a:pathLst>
              <a:path w="2542109" h="2262477">
                <a:moveTo>
                  <a:pt x="0" y="0"/>
                </a:moveTo>
                <a:lnTo>
                  <a:pt x="2542109" y="0"/>
                </a:lnTo>
                <a:lnTo>
                  <a:pt x="2542109" y="2262477"/>
                </a:lnTo>
                <a:lnTo>
                  <a:pt x="0" y="22624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1342623" y="5717925"/>
            <a:ext cx="14274616" cy="2044446"/>
          </a:xfrm>
          <a:prstGeom prst="rect">
            <a:avLst/>
          </a:prstGeom>
        </p:spPr>
        <p:txBody>
          <a:bodyPr lIns="0" tIns="0" rIns="0" bIns="0" rtlCol="0" anchor="t">
            <a:spAutoFit/>
          </a:bodyPr>
          <a:lstStyle/>
          <a:p>
            <a:pPr marL="973138" indent="-973138" algn="l" rtl="0">
              <a:lnSpc>
                <a:spcPts val="7992"/>
              </a:lnSpc>
            </a:pPr>
            <a:r>
              <a:rPr lang="x-es-XL" sz="7200" b="0" i="0" u="none" baseline="0" dirty="0">
                <a:solidFill>
                  <a:srgbClr val="168594"/>
                </a:solidFill>
                <a:latin typeface="Effra 3"/>
                <a:ea typeface="Effra 3"/>
                <a:cs typeface="Effra 3"/>
                <a:sym typeface="Effra 3"/>
              </a:rPr>
              <a:t>B. Crear un pequeño comité para compartir responsabilidades</a:t>
            </a:r>
          </a:p>
        </p:txBody>
      </p:sp>
      <p:sp>
        <p:nvSpPr>
          <p:cNvPr id="11" name="TextBox 11"/>
          <p:cNvSpPr txBox="1"/>
          <p:nvPr/>
        </p:nvSpPr>
        <p:spPr>
          <a:xfrm>
            <a:off x="1342623" y="1378197"/>
            <a:ext cx="16945377" cy="2005333"/>
          </a:xfrm>
          <a:prstGeom prst="rect">
            <a:avLst/>
          </a:prstGeom>
        </p:spPr>
        <p:txBody>
          <a:bodyPr lIns="0" tIns="0" rIns="0" bIns="0" rtlCol="0" anchor="t">
            <a:spAutoFit/>
          </a:bodyPr>
          <a:lstStyle/>
          <a:p>
            <a:pPr marL="0" lvl="0" indent="0" algn="l" rtl="0">
              <a:lnSpc>
                <a:spcPts val="7700"/>
              </a:lnSpc>
            </a:pPr>
            <a:r>
              <a:rPr lang="x-es-XL" sz="7700" b="0" i="0" u="none" baseline="0">
                <a:solidFill>
                  <a:srgbClr val="F5EFEB"/>
                </a:solidFill>
                <a:latin typeface="Effra 1"/>
                <a:ea typeface="Effra 1"/>
                <a:cs typeface="Effra 1"/>
                <a:sym typeface="Effra 1"/>
              </a:rPr>
              <a:t>¿Cómo asegurarse de que su sitio web esté bien gestionado?</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
        <p:nvSpPr>
          <p:cNvPr id="13" name="TextBox 13"/>
          <p:cNvSpPr txBox="1"/>
          <p:nvPr/>
        </p:nvSpPr>
        <p:spPr>
          <a:xfrm>
            <a:off x="1342623" y="4321179"/>
            <a:ext cx="13888248" cy="1034796"/>
          </a:xfrm>
          <a:prstGeom prst="rect">
            <a:avLst/>
          </a:prstGeom>
        </p:spPr>
        <p:txBody>
          <a:bodyPr lIns="0" tIns="0" rIns="0" bIns="0" rtlCol="0" anchor="t">
            <a:spAutoFit/>
          </a:bodyPr>
          <a:lstStyle/>
          <a:p>
            <a:pPr algn="l" rtl="0">
              <a:lnSpc>
                <a:spcPts val="7992"/>
              </a:lnSpc>
            </a:pPr>
            <a:r>
              <a:rPr lang="x-es-XL" sz="7200" b="0" i="0" u="none" baseline="0">
                <a:solidFill>
                  <a:srgbClr val="E68574"/>
                </a:solidFill>
                <a:latin typeface="Effra 3"/>
                <a:ea typeface="Effra 3"/>
                <a:cs typeface="Effra 3"/>
                <a:sym typeface="Effra 3"/>
              </a:rPr>
              <a:t>Respuesta: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txBody>
            <a:bodyPr/>
            <a:lstStyle/>
            <a:p>
              <a:endParaRPr lang="en-US"/>
            </a:p>
          </p:txBody>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173672" y="301413"/>
            <a:ext cx="2754519" cy="2468738"/>
          </a:xfrm>
          <a:custGeom>
            <a:avLst/>
            <a:gdLst/>
            <a:ahLst/>
            <a:cxnLst/>
            <a:rect l="l" t="t" r="r" b="b"/>
            <a:pathLst>
              <a:path w="2754519" h="2468738">
                <a:moveTo>
                  <a:pt x="0" y="0"/>
                </a:moveTo>
                <a:lnTo>
                  <a:pt x="2754519" y="0"/>
                </a:lnTo>
                <a:lnTo>
                  <a:pt x="2754519" y="2468738"/>
                </a:lnTo>
                <a:lnTo>
                  <a:pt x="0" y="24687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1342622" y="5172733"/>
            <a:ext cx="16259577" cy="2189638"/>
          </a:xfrm>
          <a:prstGeom prst="rect">
            <a:avLst/>
          </a:prstGeom>
        </p:spPr>
        <p:txBody>
          <a:bodyPr wrap="square" lIns="0" tIns="0" rIns="0" bIns="0" rtlCol="0" anchor="t">
            <a:spAutoFit/>
          </a:bodyPr>
          <a:lstStyle/>
          <a:p>
            <a:pPr algn="l" rtl="0">
              <a:spcAft>
                <a:spcPts val="1800"/>
              </a:spcAft>
            </a:pPr>
            <a:r>
              <a:rPr lang="x-es-XL" sz="3743" b="0" i="0" u="none" baseline="0" dirty="0">
                <a:solidFill>
                  <a:srgbClr val="E68574"/>
                </a:solidFill>
                <a:latin typeface="Effra 3"/>
                <a:ea typeface="Effra 3"/>
                <a:cs typeface="Effra 3"/>
                <a:sym typeface="Effra 3"/>
              </a:rPr>
              <a:t>A. Asegurarse de que todas las imágenes tengan texto alternativo </a:t>
            </a:r>
          </a:p>
          <a:p>
            <a:pPr algn="l" rtl="0">
              <a:spcAft>
                <a:spcPts val="1800"/>
              </a:spcAft>
            </a:pPr>
            <a:r>
              <a:rPr lang="x-es-XL" sz="3743" b="0" i="0" u="none" baseline="0" dirty="0">
                <a:solidFill>
                  <a:srgbClr val="E68574"/>
                </a:solidFill>
                <a:latin typeface="Effra 3"/>
                <a:ea typeface="Effra 3"/>
                <a:cs typeface="Effra 3"/>
                <a:sym typeface="Effra 3"/>
              </a:rPr>
              <a:t>B. Añadir fuentes decorativas para que el sitio sea más atractivo visualmente</a:t>
            </a:r>
          </a:p>
          <a:p>
            <a:pPr algn="l" rtl="0">
              <a:spcAft>
                <a:spcPts val="1800"/>
              </a:spcAft>
            </a:pPr>
            <a:r>
              <a:rPr lang="x-es-XL" sz="3743" b="0" i="0" u="none" baseline="0" dirty="0">
                <a:solidFill>
                  <a:srgbClr val="E68574"/>
                </a:solidFill>
                <a:latin typeface="Effra 3"/>
                <a:ea typeface="Effra 3"/>
                <a:cs typeface="Effra 3"/>
                <a:sym typeface="Effra 3"/>
              </a:rPr>
              <a:t>C. Limitar los colores del sitio web a blanco y negro para mayor simpleza</a:t>
            </a:r>
          </a:p>
        </p:txBody>
      </p:sp>
      <p:sp>
        <p:nvSpPr>
          <p:cNvPr id="11" name="TextBox 11"/>
          <p:cNvSpPr txBox="1"/>
          <p:nvPr/>
        </p:nvSpPr>
        <p:spPr>
          <a:xfrm>
            <a:off x="1342622" y="1537967"/>
            <a:ext cx="16945377" cy="2005333"/>
          </a:xfrm>
          <a:prstGeom prst="rect">
            <a:avLst/>
          </a:prstGeom>
        </p:spPr>
        <p:txBody>
          <a:bodyPr wrap="square" lIns="0" tIns="0" rIns="0" bIns="0" rtlCol="0" anchor="t">
            <a:spAutoFit/>
          </a:bodyPr>
          <a:lstStyle/>
          <a:p>
            <a:pPr marL="0" lvl="0" indent="0" algn="l" rtl="0">
              <a:lnSpc>
                <a:spcPts val="7700"/>
              </a:lnSpc>
            </a:pPr>
            <a:r>
              <a:rPr lang="x-es-XL" sz="7700" b="0" i="0" u="none" baseline="0" dirty="0">
                <a:solidFill>
                  <a:srgbClr val="F5EFEB"/>
                </a:solidFill>
                <a:latin typeface="Effra 1"/>
                <a:ea typeface="Effra 1"/>
                <a:cs typeface="Effra 1"/>
                <a:sym typeface="Effra 1"/>
              </a:rPr>
              <a:t>¿Qué puede hacer que un sitio web sea más accesible y cumpla la ley ADA?</a:t>
            </a:r>
          </a:p>
        </p:txBody>
      </p:sp>
      <p:sp>
        <p:nvSpPr>
          <p:cNvPr id="12" name="TextBox 12"/>
          <p:cNvSpPr txBox="1"/>
          <p:nvPr/>
        </p:nvSpPr>
        <p:spPr>
          <a:xfrm>
            <a:off x="1028700" y="9248775"/>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58573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395657" y="-963874"/>
            <a:ext cx="21239059" cy="4924124"/>
            <a:chOff x="0" y="0"/>
            <a:chExt cx="5593826" cy="1296889"/>
          </a:xfrm>
        </p:grpSpPr>
        <p:sp>
          <p:nvSpPr>
            <p:cNvPr id="6" name="Freeform 6"/>
            <p:cNvSpPr/>
            <p:nvPr/>
          </p:nvSpPr>
          <p:spPr>
            <a:xfrm>
              <a:off x="0" y="0"/>
              <a:ext cx="5593826" cy="1296889"/>
            </a:xfrm>
            <a:custGeom>
              <a:avLst/>
              <a:gdLst/>
              <a:ahLst/>
              <a:cxnLst/>
              <a:rect l="l" t="t" r="r" b="b"/>
              <a:pathLst>
                <a:path w="5593826" h="1296889">
                  <a:moveTo>
                    <a:pt x="18226" y="0"/>
                  </a:moveTo>
                  <a:lnTo>
                    <a:pt x="5575601" y="0"/>
                  </a:lnTo>
                  <a:cubicBezTo>
                    <a:pt x="5585666" y="0"/>
                    <a:pt x="5593826" y="8160"/>
                    <a:pt x="5593826" y="18226"/>
                  </a:cubicBezTo>
                  <a:lnTo>
                    <a:pt x="5593826" y="1278663"/>
                  </a:lnTo>
                  <a:cubicBezTo>
                    <a:pt x="5593826" y="1283497"/>
                    <a:pt x="5591906" y="1288132"/>
                    <a:pt x="5588488" y="1291550"/>
                  </a:cubicBezTo>
                  <a:cubicBezTo>
                    <a:pt x="5585070" y="1294968"/>
                    <a:pt x="5580435" y="1296889"/>
                    <a:pt x="5575601" y="1296889"/>
                  </a:cubicBezTo>
                  <a:lnTo>
                    <a:pt x="18226" y="1296889"/>
                  </a:lnTo>
                  <a:cubicBezTo>
                    <a:pt x="8160" y="1296889"/>
                    <a:pt x="0" y="1288729"/>
                    <a:pt x="0" y="1278663"/>
                  </a:cubicBezTo>
                  <a:lnTo>
                    <a:pt x="0" y="18226"/>
                  </a:lnTo>
                  <a:cubicBezTo>
                    <a:pt x="0" y="8160"/>
                    <a:pt x="8160" y="0"/>
                    <a:pt x="18226" y="0"/>
                  </a:cubicBezTo>
                  <a:close/>
                </a:path>
              </a:pathLst>
            </a:custGeom>
            <a:solidFill>
              <a:srgbClr val="253572"/>
            </a:solidFill>
          </p:spPr>
          <p:txBody>
            <a:bodyPr/>
            <a:lstStyle/>
            <a:p>
              <a:endParaRPr lang="en-US"/>
            </a:p>
          </p:txBody>
        </p:sp>
        <p:sp>
          <p:nvSpPr>
            <p:cNvPr id="7" name="TextBox 7"/>
            <p:cNvSpPr txBox="1"/>
            <p:nvPr/>
          </p:nvSpPr>
          <p:spPr>
            <a:xfrm>
              <a:off x="0" y="-47625"/>
              <a:ext cx="5593826" cy="1344514"/>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a:off x="177428" y="299866"/>
            <a:ext cx="2754519" cy="2468738"/>
          </a:xfrm>
          <a:custGeom>
            <a:avLst/>
            <a:gdLst/>
            <a:ahLst/>
            <a:cxnLst/>
            <a:rect l="l" t="t" r="r" b="b"/>
            <a:pathLst>
              <a:path w="2754519" h="2468738">
                <a:moveTo>
                  <a:pt x="0" y="0"/>
                </a:moveTo>
                <a:lnTo>
                  <a:pt x="2754519" y="0"/>
                </a:lnTo>
                <a:lnTo>
                  <a:pt x="2754519" y="2468738"/>
                </a:lnTo>
                <a:lnTo>
                  <a:pt x="0" y="24687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1342622" y="5717925"/>
            <a:ext cx="15497577" cy="2051844"/>
          </a:xfrm>
          <a:prstGeom prst="rect">
            <a:avLst/>
          </a:prstGeom>
        </p:spPr>
        <p:txBody>
          <a:bodyPr wrap="square" lIns="0" tIns="0" rIns="0" bIns="0" rtlCol="0" anchor="t">
            <a:spAutoFit/>
          </a:bodyPr>
          <a:lstStyle/>
          <a:p>
            <a:pPr marL="973138" indent="-973138" algn="l" rtl="0">
              <a:lnSpc>
                <a:spcPts val="7992"/>
              </a:lnSpc>
            </a:pPr>
            <a:r>
              <a:rPr lang="x-es-XL" sz="7200" b="0" i="0" u="none" baseline="0" dirty="0">
                <a:solidFill>
                  <a:srgbClr val="168594"/>
                </a:solidFill>
                <a:latin typeface="Effra 3"/>
                <a:ea typeface="Effra 3"/>
                <a:cs typeface="Effra 3"/>
                <a:sym typeface="Effra 3"/>
              </a:rPr>
              <a:t>A. Asegurarse de que todas las imágenes tengan texto alternativo </a:t>
            </a:r>
          </a:p>
        </p:txBody>
      </p:sp>
      <p:sp>
        <p:nvSpPr>
          <p:cNvPr id="11" name="TextBox 11"/>
          <p:cNvSpPr txBox="1"/>
          <p:nvPr/>
        </p:nvSpPr>
        <p:spPr>
          <a:xfrm>
            <a:off x="1342623" y="1378197"/>
            <a:ext cx="16767949" cy="2005333"/>
          </a:xfrm>
          <a:prstGeom prst="rect">
            <a:avLst/>
          </a:prstGeom>
        </p:spPr>
        <p:txBody>
          <a:bodyPr wrap="square" lIns="0" tIns="0" rIns="0" bIns="0" rtlCol="0" anchor="t">
            <a:spAutoFit/>
          </a:bodyPr>
          <a:lstStyle/>
          <a:p>
            <a:pPr marL="0" lvl="0" indent="0" algn="l" rtl="0">
              <a:lnSpc>
                <a:spcPts val="7700"/>
              </a:lnSpc>
            </a:pPr>
            <a:r>
              <a:rPr lang="x-es-XL" sz="7700" b="0" i="0" u="none" baseline="0" dirty="0">
                <a:solidFill>
                  <a:srgbClr val="F5EFEB"/>
                </a:solidFill>
                <a:latin typeface="Effra 1"/>
                <a:ea typeface="Effra 1"/>
                <a:cs typeface="Effra 1"/>
                <a:sym typeface="Effra 1"/>
              </a:rPr>
              <a:t>¿Qué puede hacer que un sitio web sea más accesible y cumpla la ley ADA?</a:t>
            </a:r>
          </a:p>
        </p:txBody>
      </p:sp>
      <p:sp>
        <p:nvSpPr>
          <p:cNvPr id="12" name="TextBox 12"/>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2025</a:t>
            </a:r>
          </a:p>
        </p:txBody>
      </p:sp>
      <p:sp>
        <p:nvSpPr>
          <p:cNvPr id="13" name="TextBox 13"/>
          <p:cNvSpPr txBox="1"/>
          <p:nvPr/>
        </p:nvSpPr>
        <p:spPr>
          <a:xfrm>
            <a:off x="1342623" y="4321179"/>
            <a:ext cx="13888248" cy="1034796"/>
          </a:xfrm>
          <a:prstGeom prst="rect">
            <a:avLst/>
          </a:prstGeom>
        </p:spPr>
        <p:txBody>
          <a:bodyPr lIns="0" tIns="0" rIns="0" bIns="0" rtlCol="0" anchor="t">
            <a:spAutoFit/>
          </a:bodyPr>
          <a:lstStyle/>
          <a:p>
            <a:pPr algn="l" rtl="0">
              <a:lnSpc>
                <a:spcPts val="7992"/>
              </a:lnSpc>
            </a:pPr>
            <a:r>
              <a:rPr lang="x-es-XL" sz="7200" b="0" i="0" u="none" baseline="0">
                <a:solidFill>
                  <a:srgbClr val="E68574"/>
                </a:solidFill>
                <a:latin typeface="Effra 3"/>
                <a:ea typeface="Effra 3"/>
                <a:cs typeface="Effra 3"/>
                <a:sym typeface="Effra 3"/>
              </a:rPr>
              <a:t>Respuesta: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5993378" y="30447"/>
            <a:ext cx="12542272" cy="8371967"/>
          </a:xfrm>
          <a:custGeom>
            <a:avLst/>
            <a:gdLst/>
            <a:ahLst/>
            <a:cxnLst/>
            <a:rect l="l" t="t" r="r" b="b"/>
            <a:pathLst>
              <a:path w="12542272" h="8371967">
                <a:moveTo>
                  <a:pt x="0" y="0"/>
                </a:moveTo>
                <a:lnTo>
                  <a:pt x="12542272" y="0"/>
                </a:lnTo>
                <a:lnTo>
                  <a:pt x="12542272" y="8371967"/>
                </a:lnTo>
                <a:lnTo>
                  <a:pt x="0" y="8371967"/>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en-US"/>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rtl="0">
                <a:lnSpc>
                  <a:spcPts val="2100"/>
                </a:lnSpc>
              </a:pPr>
              <a:endParaRPr/>
            </a:p>
          </p:txBody>
        </p:sp>
      </p:grpSp>
      <p:sp>
        <p:nvSpPr>
          <p:cNvPr id="6" name="TextBox 6"/>
          <p:cNvSpPr txBox="1"/>
          <p:nvPr/>
        </p:nvSpPr>
        <p:spPr>
          <a:xfrm>
            <a:off x="9898228" y="9031779"/>
            <a:ext cx="7090319" cy="534369"/>
          </a:xfrm>
          <a:prstGeom prst="rect">
            <a:avLst/>
          </a:prstGeom>
        </p:spPr>
        <p:txBody>
          <a:bodyPr lIns="0" tIns="0" rIns="0" bIns="0" rtlCol="0" anchor="t">
            <a:spAutoFit/>
          </a:bodyPr>
          <a:lstStyle/>
          <a:p>
            <a:pPr algn="l" rtl="0">
              <a:lnSpc>
                <a:spcPts val="4461"/>
              </a:lnSpc>
            </a:pPr>
            <a:r>
              <a:rPr lang="x-es-XL" sz="2974" b="0" i="0" u="none" baseline="0">
                <a:solidFill>
                  <a:srgbClr val="F5EFEB"/>
                </a:solidFill>
                <a:latin typeface="Effra 3"/>
                <a:ea typeface="Effra 3"/>
                <a:cs typeface="Effra 3"/>
                <a:sym typeface="Effra 3"/>
              </a:rPr>
              <a:t>¿Qué herramientas recomiendas?</a:t>
            </a:r>
          </a:p>
        </p:txBody>
      </p:sp>
      <p:sp>
        <p:nvSpPr>
          <p:cNvPr id="7" name="Freeform 7"/>
          <p:cNvSpPr/>
          <p:nvPr/>
        </p:nvSpPr>
        <p:spPr>
          <a:xfrm>
            <a:off x="495622" y="5401969"/>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857915" y="5206762"/>
            <a:ext cx="6465621" cy="2735822"/>
          </a:xfrm>
          <a:prstGeom prst="rect">
            <a:avLst/>
          </a:prstGeom>
        </p:spPr>
        <p:txBody>
          <a:bodyPr lIns="0" tIns="0" rIns="0" bIns="0" rtlCol="0" anchor="t">
            <a:spAutoFit/>
          </a:bodyPr>
          <a:lstStyle/>
          <a:p>
            <a:pPr algn="l" rtl="0">
              <a:lnSpc>
                <a:spcPts val="4415"/>
              </a:lnSpc>
            </a:pPr>
            <a:r>
              <a:rPr lang="x-es-XL" sz="2943" b="0" i="0" u="none" baseline="0" dirty="0">
                <a:solidFill>
                  <a:srgbClr val="253572"/>
                </a:solidFill>
                <a:latin typeface="Effra 3"/>
                <a:ea typeface="Effra 3"/>
                <a:cs typeface="Effra 3"/>
                <a:sym typeface="Effra 3"/>
              </a:rPr>
              <a:t>WordPress</a:t>
            </a:r>
          </a:p>
          <a:p>
            <a:pPr algn="l" rtl="0">
              <a:lnSpc>
                <a:spcPts val="4415"/>
              </a:lnSpc>
            </a:pPr>
            <a:r>
              <a:rPr lang="x-es-XL" sz="2943" b="0" i="0" u="none" baseline="0" dirty="0">
                <a:solidFill>
                  <a:srgbClr val="253572"/>
                </a:solidFill>
                <a:latin typeface="Effra 3"/>
                <a:ea typeface="Effra 3"/>
                <a:cs typeface="Effra 3"/>
                <a:sym typeface="Effra 3"/>
              </a:rPr>
              <a:t>Squarespace</a:t>
            </a:r>
          </a:p>
          <a:p>
            <a:pPr algn="l" rtl="0">
              <a:lnSpc>
                <a:spcPts val="4415"/>
              </a:lnSpc>
            </a:pPr>
            <a:r>
              <a:rPr lang="x-es-XL" sz="2943" b="0" i="0" u="none" baseline="0" dirty="0">
                <a:solidFill>
                  <a:srgbClr val="253572"/>
                </a:solidFill>
                <a:latin typeface="Effra 3"/>
                <a:ea typeface="Effra 3"/>
                <a:cs typeface="Effra 3"/>
                <a:sym typeface="Effra 3"/>
              </a:rPr>
              <a:t>Wix</a:t>
            </a:r>
          </a:p>
          <a:p>
            <a:pPr algn="l" rtl="0">
              <a:lnSpc>
                <a:spcPts val="4415"/>
              </a:lnSpc>
            </a:pPr>
            <a:r>
              <a:rPr lang="x-es-XL" sz="2943" b="0" i="0" u="none" baseline="0" dirty="0">
                <a:solidFill>
                  <a:srgbClr val="253572"/>
                </a:solidFill>
                <a:latin typeface="Effra 3"/>
                <a:ea typeface="Effra 3"/>
                <a:cs typeface="Effra 3"/>
                <a:sym typeface="Effra 3"/>
              </a:rPr>
              <a:t>Weebly</a:t>
            </a:r>
          </a:p>
          <a:p>
            <a:pPr algn="l" rtl="0">
              <a:lnSpc>
                <a:spcPts val="4415"/>
              </a:lnSpc>
            </a:pPr>
            <a:r>
              <a:rPr lang="x-es-XL" sz="2943" b="0" i="0" u="none" baseline="0" dirty="0">
                <a:solidFill>
                  <a:srgbClr val="253572"/>
                </a:solidFill>
                <a:latin typeface="Effra 3"/>
                <a:ea typeface="Effra 3"/>
                <a:cs typeface="Effra 3"/>
                <a:sym typeface="Effra 3"/>
              </a:rPr>
              <a:t>Google Sites</a:t>
            </a:r>
          </a:p>
        </p:txBody>
      </p:sp>
      <p:sp>
        <p:nvSpPr>
          <p:cNvPr id="9" name="Freeform 9"/>
          <p:cNvSpPr/>
          <p:nvPr/>
        </p:nvSpPr>
        <p:spPr>
          <a:xfrm>
            <a:off x="495622" y="5953502"/>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4278034" y="5401969"/>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8700518" y="8885285"/>
            <a:ext cx="886964" cy="927544"/>
          </a:xfrm>
          <a:custGeom>
            <a:avLst/>
            <a:gdLst/>
            <a:ahLst/>
            <a:cxnLst/>
            <a:rect l="l" t="t" r="r" b="b"/>
            <a:pathLst>
              <a:path w="886964" h="927544">
                <a:moveTo>
                  <a:pt x="0" y="0"/>
                </a:moveTo>
                <a:lnTo>
                  <a:pt x="886964" y="0"/>
                </a:lnTo>
                <a:lnTo>
                  <a:pt x="886964" y="927544"/>
                </a:lnTo>
                <a:lnTo>
                  <a:pt x="0" y="9275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495622" y="4135722"/>
            <a:ext cx="5892627" cy="1007778"/>
          </a:xfrm>
          <a:prstGeom prst="rect">
            <a:avLst/>
          </a:prstGeom>
        </p:spPr>
        <p:txBody>
          <a:bodyPr lIns="0" tIns="0" rIns="0" bIns="0" rtlCol="0" anchor="t">
            <a:spAutoFit/>
          </a:bodyPr>
          <a:lstStyle/>
          <a:p>
            <a:pPr marL="0" lvl="0" indent="0" algn="l" rtl="0">
              <a:lnSpc>
                <a:spcPts val="7873"/>
              </a:lnSpc>
            </a:pPr>
            <a:r>
              <a:rPr lang="x-es-XL" sz="6561" b="0" i="0" u="none" baseline="0">
                <a:solidFill>
                  <a:srgbClr val="253572"/>
                </a:solidFill>
                <a:latin typeface="Effra 1"/>
                <a:ea typeface="Effra 1"/>
                <a:cs typeface="Effra 1"/>
                <a:sym typeface="Effra 1"/>
              </a:rPr>
              <a:t>Herramientas</a:t>
            </a:r>
          </a:p>
        </p:txBody>
      </p:sp>
      <p:sp>
        <p:nvSpPr>
          <p:cNvPr id="13" name="TextBox 13"/>
          <p:cNvSpPr txBox="1"/>
          <p:nvPr/>
        </p:nvSpPr>
        <p:spPr>
          <a:xfrm>
            <a:off x="495622" y="9708054"/>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2024</a:t>
            </a:r>
          </a:p>
        </p:txBody>
      </p:sp>
      <p:sp>
        <p:nvSpPr>
          <p:cNvPr id="14" name="TextBox 14"/>
          <p:cNvSpPr txBox="1"/>
          <p:nvPr/>
        </p:nvSpPr>
        <p:spPr>
          <a:xfrm>
            <a:off x="495622" y="8389794"/>
            <a:ext cx="6678346" cy="727710"/>
          </a:xfrm>
          <a:prstGeom prst="rect">
            <a:avLst/>
          </a:prstGeom>
        </p:spPr>
        <p:txBody>
          <a:bodyPr lIns="0" tIns="0" rIns="0" bIns="0" rtlCol="0" anchor="t">
            <a:spAutoFit/>
          </a:bodyPr>
          <a:lstStyle/>
          <a:p>
            <a:pPr marL="0" lvl="1" indent="0" algn="l" rtl="0">
              <a:lnSpc>
                <a:spcPts val="2940"/>
              </a:lnSpc>
              <a:spcBef>
                <a:spcPct val="0"/>
              </a:spcBef>
            </a:pPr>
            <a:r>
              <a:rPr lang="x-es-XL" sz="2100" b="0" i="0" u="none" baseline="0" dirty="0">
                <a:solidFill>
                  <a:srgbClr val="293374"/>
                </a:solidFill>
                <a:latin typeface="Effra 3"/>
                <a:ea typeface="Effra 3"/>
                <a:cs typeface="Effra 3"/>
                <a:sym typeface="Effra 3"/>
              </a:rPr>
              <a:t>Sirve para diversos fines y convierte las presentaciones en poderosas herramientas para convencer y educar. </a:t>
            </a:r>
          </a:p>
        </p:txBody>
      </p:sp>
      <p:sp>
        <p:nvSpPr>
          <p:cNvPr id="15" name="TextBox 15"/>
          <p:cNvSpPr txBox="1"/>
          <p:nvPr/>
        </p:nvSpPr>
        <p:spPr>
          <a:xfrm>
            <a:off x="4640327" y="5206762"/>
            <a:ext cx="6465621" cy="2735822"/>
          </a:xfrm>
          <a:prstGeom prst="rect">
            <a:avLst/>
          </a:prstGeom>
        </p:spPr>
        <p:txBody>
          <a:bodyPr lIns="0" tIns="0" rIns="0" bIns="0" rtlCol="0" anchor="t">
            <a:spAutoFit/>
          </a:bodyPr>
          <a:lstStyle/>
          <a:p>
            <a:pPr algn="l" rtl="0">
              <a:lnSpc>
                <a:spcPts val="4415"/>
              </a:lnSpc>
            </a:pPr>
            <a:r>
              <a:rPr lang="x-es-XL" sz="2943" b="0" i="0" u="none" baseline="0">
                <a:solidFill>
                  <a:srgbClr val="2D3671"/>
                </a:solidFill>
                <a:latin typeface="Effra 3"/>
                <a:ea typeface="Effra 3"/>
                <a:cs typeface="Effra 3"/>
                <a:sym typeface="Effra 3"/>
              </a:rPr>
              <a:t>Canva</a:t>
            </a:r>
          </a:p>
          <a:p>
            <a:pPr algn="l" rtl="0">
              <a:lnSpc>
                <a:spcPts val="4415"/>
              </a:lnSpc>
            </a:pPr>
            <a:r>
              <a:rPr lang="x-es-XL" sz="2943" b="0" i="0" u="none" baseline="0">
                <a:solidFill>
                  <a:srgbClr val="2D3671"/>
                </a:solidFill>
                <a:latin typeface="Effra 3"/>
                <a:ea typeface="Effra 3"/>
                <a:cs typeface="Effra 3"/>
                <a:sym typeface="Effra 3"/>
              </a:rPr>
              <a:t>Google Analytics</a:t>
            </a:r>
          </a:p>
          <a:p>
            <a:pPr algn="l" rtl="0">
              <a:lnSpc>
                <a:spcPts val="4415"/>
              </a:lnSpc>
            </a:pPr>
            <a:r>
              <a:rPr lang="x-es-XL" sz="2943" b="0" i="0" u="none" baseline="0">
                <a:solidFill>
                  <a:srgbClr val="2D3671"/>
                </a:solidFill>
                <a:latin typeface="Effra 3"/>
                <a:ea typeface="Effra 3"/>
                <a:cs typeface="Effra 3"/>
                <a:sym typeface="Effra 3"/>
              </a:rPr>
              <a:t>Mailchimp </a:t>
            </a:r>
          </a:p>
          <a:p>
            <a:pPr algn="l" rtl="0">
              <a:lnSpc>
                <a:spcPts val="4415"/>
              </a:lnSpc>
            </a:pPr>
            <a:r>
              <a:rPr lang="x-es-XL" sz="2943" b="0" i="0" u="none" baseline="0">
                <a:solidFill>
                  <a:srgbClr val="2D3671"/>
                </a:solidFill>
                <a:latin typeface="Effra 3"/>
                <a:ea typeface="Effra 3"/>
                <a:cs typeface="Effra 3"/>
                <a:sym typeface="Effra 3"/>
              </a:rPr>
              <a:t>Constant Contact</a:t>
            </a:r>
          </a:p>
          <a:p>
            <a:pPr algn="l" rtl="0">
              <a:lnSpc>
                <a:spcPts val="4415"/>
              </a:lnSpc>
            </a:pPr>
            <a:endParaRPr lang="x-es-XL" sz="2943" b="0" i="0" u="none" baseline="0">
              <a:solidFill>
                <a:srgbClr val="2D3671"/>
              </a:solidFill>
              <a:latin typeface="Effra 3"/>
              <a:ea typeface="Effra 3"/>
              <a:cs typeface="Effra 3"/>
              <a:sym typeface="Effra 3"/>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AutoNum type="arabicPeriod"/>
              </a:pPr>
              <a:endParaRPr/>
            </a:p>
          </p:txBody>
        </p:sp>
      </p:grpSp>
      <p:grpSp>
        <p:nvGrpSpPr>
          <p:cNvPr id="5" name="Group 5"/>
          <p:cNvGrpSpPr/>
          <p:nvPr/>
        </p:nvGrpSpPr>
        <p:grpSpPr>
          <a:xfrm>
            <a:off x="-2443952" y="-963874"/>
            <a:ext cx="14853884" cy="9459745"/>
            <a:chOff x="0" y="0"/>
            <a:chExt cx="3912134" cy="2491456"/>
          </a:xfrm>
        </p:grpSpPr>
        <p:sp>
          <p:nvSpPr>
            <p:cNvPr id="6" name="Freeform 6"/>
            <p:cNvSpPr/>
            <p:nvPr/>
          </p:nvSpPr>
          <p:spPr>
            <a:xfrm>
              <a:off x="0" y="0"/>
              <a:ext cx="3912134" cy="2491456"/>
            </a:xfrm>
            <a:custGeom>
              <a:avLst/>
              <a:gdLst/>
              <a:ahLst/>
              <a:cxnLst/>
              <a:rect l="l" t="t" r="r" b="b"/>
              <a:pathLst>
                <a:path w="3912134" h="2491456">
                  <a:moveTo>
                    <a:pt x="26060" y="0"/>
                  </a:moveTo>
                  <a:lnTo>
                    <a:pt x="3886074" y="0"/>
                  </a:lnTo>
                  <a:cubicBezTo>
                    <a:pt x="3892985" y="0"/>
                    <a:pt x="3899614" y="2746"/>
                    <a:pt x="3904501" y="7633"/>
                  </a:cubicBezTo>
                  <a:cubicBezTo>
                    <a:pt x="3909389" y="12520"/>
                    <a:pt x="3912134" y="19149"/>
                    <a:pt x="3912134" y="26060"/>
                  </a:cubicBezTo>
                  <a:lnTo>
                    <a:pt x="3912134" y="2465395"/>
                  </a:lnTo>
                  <a:cubicBezTo>
                    <a:pt x="3912134" y="2472307"/>
                    <a:pt x="3909389" y="2478936"/>
                    <a:pt x="3904501" y="2483823"/>
                  </a:cubicBezTo>
                  <a:cubicBezTo>
                    <a:pt x="3899614" y="2488710"/>
                    <a:pt x="3892985" y="2491456"/>
                    <a:pt x="3886074" y="2491456"/>
                  </a:cubicBezTo>
                  <a:lnTo>
                    <a:pt x="26060" y="2491456"/>
                  </a:lnTo>
                  <a:cubicBezTo>
                    <a:pt x="19149" y="2491456"/>
                    <a:pt x="12520" y="2488710"/>
                    <a:pt x="7633" y="2483823"/>
                  </a:cubicBezTo>
                  <a:cubicBezTo>
                    <a:pt x="2746" y="2478936"/>
                    <a:pt x="0" y="2472307"/>
                    <a:pt x="0" y="2465395"/>
                  </a:cubicBezTo>
                  <a:lnTo>
                    <a:pt x="0" y="26060"/>
                  </a:lnTo>
                  <a:cubicBezTo>
                    <a:pt x="0" y="19149"/>
                    <a:pt x="2746" y="12520"/>
                    <a:pt x="7633" y="7633"/>
                  </a:cubicBezTo>
                  <a:cubicBezTo>
                    <a:pt x="12520" y="2746"/>
                    <a:pt x="19149" y="0"/>
                    <a:pt x="26060" y="0"/>
                  </a:cubicBezTo>
                  <a:close/>
                </a:path>
              </a:pathLst>
            </a:custGeom>
            <a:solidFill>
              <a:srgbClr val="253572"/>
            </a:solidFill>
          </p:spPr>
          <p:txBody>
            <a:bodyPr/>
            <a:lstStyle/>
            <a:p>
              <a:endParaRPr lang="en-US"/>
            </a:p>
          </p:txBody>
        </p:sp>
        <p:sp>
          <p:nvSpPr>
            <p:cNvPr id="7" name="TextBox 7"/>
            <p:cNvSpPr txBox="1"/>
            <p:nvPr/>
          </p:nvSpPr>
          <p:spPr>
            <a:xfrm>
              <a:off x="0" y="-47625"/>
              <a:ext cx="3912134"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280881" y="3924819"/>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1643174" y="3745757"/>
            <a:ext cx="10503165" cy="3278094"/>
          </a:xfrm>
          <a:prstGeom prst="rect">
            <a:avLst/>
          </a:prstGeom>
        </p:spPr>
        <p:txBody>
          <a:bodyPr lIns="0" tIns="0" rIns="0" bIns="0" rtlCol="0" anchor="t">
            <a:spAutoFit/>
          </a:bodyPr>
          <a:lstStyle/>
          <a:p>
            <a:pPr algn="l" rtl="0">
              <a:lnSpc>
                <a:spcPts val="4415"/>
              </a:lnSpc>
            </a:pPr>
            <a:r>
              <a:rPr lang="x-es-XL" sz="2943" b="0" i="0" u="none" baseline="0" dirty="0">
                <a:solidFill>
                  <a:srgbClr val="F5EFEB"/>
                </a:solidFill>
                <a:latin typeface="Effra 3"/>
                <a:ea typeface="Effra 3"/>
                <a:cs typeface="Effra 3"/>
                <a:sym typeface="Effra 3"/>
              </a:rPr>
              <a:t>Definan sus objetivos y su público antes de crear su sitio web</a:t>
            </a:r>
          </a:p>
          <a:p>
            <a:pPr algn="l" rtl="0">
              <a:lnSpc>
                <a:spcPts val="4415"/>
              </a:lnSpc>
            </a:pPr>
            <a:r>
              <a:rPr lang="x-es-XL" sz="2943" b="0" i="0" u="none" baseline="0">
                <a:solidFill>
                  <a:srgbClr val="F5EFEB"/>
                </a:solidFill>
                <a:latin typeface="Effra 3"/>
                <a:ea typeface="Effra 3"/>
                <a:cs typeface="Effra 3"/>
                <a:sym typeface="Effra 3"/>
              </a:rPr>
              <a:t>Háganlo sencillo y profesional</a:t>
            </a:r>
          </a:p>
          <a:p>
            <a:pPr algn="l" rtl="0">
              <a:lnSpc>
                <a:spcPts val="4415"/>
              </a:lnSpc>
            </a:pPr>
            <a:r>
              <a:rPr lang="x-es-XL" sz="2943" b="0" i="0" u="none" baseline="0" dirty="0">
                <a:solidFill>
                  <a:srgbClr val="F5EFEB"/>
                </a:solidFill>
                <a:latin typeface="Effra 3"/>
                <a:ea typeface="Effra 3"/>
                <a:cs typeface="Effra 3"/>
                <a:sym typeface="Effra 3"/>
              </a:rPr>
              <a:t>Actualícenlo con regularidad</a:t>
            </a:r>
          </a:p>
          <a:p>
            <a:pPr algn="l" rtl="0">
              <a:lnSpc>
                <a:spcPts val="4415"/>
              </a:lnSpc>
            </a:pPr>
            <a:r>
              <a:rPr lang="x-es-XL" sz="2943" b="0" i="0" u="none" baseline="0" dirty="0">
                <a:solidFill>
                  <a:srgbClr val="F5EFEB"/>
                </a:solidFill>
                <a:latin typeface="Effra 3"/>
                <a:ea typeface="Effra 3"/>
                <a:cs typeface="Effra 3"/>
                <a:sym typeface="Effra 3"/>
              </a:rPr>
              <a:t>Prioricen la seguridad</a:t>
            </a:r>
          </a:p>
          <a:p>
            <a:pPr algn="l" rtl="0">
              <a:lnSpc>
                <a:spcPts val="4415"/>
              </a:lnSpc>
            </a:pPr>
            <a:r>
              <a:rPr lang="x-es-XL" sz="2943" b="0" i="0" u="none" baseline="0" dirty="0">
                <a:solidFill>
                  <a:srgbClr val="F5EFEB"/>
                </a:solidFill>
                <a:latin typeface="Effra 3"/>
                <a:ea typeface="Effra 3"/>
                <a:cs typeface="Effra 3"/>
                <a:sym typeface="Effra 3"/>
              </a:rPr>
              <a:t>Creen un equipo pequeño para gestionar el sitio web</a:t>
            </a:r>
          </a:p>
          <a:p>
            <a:pPr algn="l" rtl="0">
              <a:lnSpc>
                <a:spcPts val="4415"/>
              </a:lnSpc>
            </a:pPr>
            <a:r>
              <a:rPr lang="x-es-XL" sz="2943" b="0" i="0" u="none" baseline="0" dirty="0">
                <a:solidFill>
                  <a:srgbClr val="F5EFEB"/>
                </a:solidFill>
                <a:latin typeface="Effra 3"/>
                <a:ea typeface="Effra 3"/>
                <a:cs typeface="Effra 3"/>
                <a:sym typeface="Effra 3"/>
              </a:rPr>
              <a:t>Háganlo accesible para todas las personas</a:t>
            </a:r>
          </a:p>
        </p:txBody>
      </p:sp>
      <p:sp>
        <p:nvSpPr>
          <p:cNvPr id="10" name="Freeform 10"/>
          <p:cNvSpPr/>
          <p:nvPr/>
        </p:nvSpPr>
        <p:spPr>
          <a:xfrm>
            <a:off x="1280881" y="5067300"/>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1" name="Group 11"/>
          <p:cNvGrpSpPr/>
          <p:nvPr/>
        </p:nvGrpSpPr>
        <p:grpSpPr>
          <a:xfrm>
            <a:off x="10076299" y="4866731"/>
            <a:ext cx="7859046" cy="5069085"/>
            <a:chOff x="0" y="0"/>
            <a:chExt cx="10478728" cy="6758780"/>
          </a:xfrm>
        </p:grpSpPr>
        <p:sp>
          <p:nvSpPr>
            <p:cNvPr id="12" name="Freeform 12"/>
            <p:cNvSpPr/>
            <p:nvPr/>
          </p:nvSpPr>
          <p:spPr>
            <a:xfrm>
              <a:off x="0" y="0"/>
              <a:ext cx="10478728" cy="6758780"/>
            </a:xfrm>
            <a:custGeom>
              <a:avLst/>
              <a:gdLst/>
              <a:ahLst/>
              <a:cxnLst/>
              <a:rect l="l" t="t" r="r" b="b"/>
              <a:pathLst>
                <a:path w="10478728" h="6758780">
                  <a:moveTo>
                    <a:pt x="0" y="0"/>
                  </a:moveTo>
                  <a:lnTo>
                    <a:pt x="10478728" y="0"/>
                  </a:lnTo>
                  <a:lnTo>
                    <a:pt x="10478728" y="6758780"/>
                  </a:lnTo>
                  <a:lnTo>
                    <a:pt x="0" y="6758780"/>
                  </a:lnTo>
                  <a:lnTo>
                    <a:pt x="0" y="0"/>
                  </a:lnTo>
                  <a:close/>
                </a:path>
              </a:pathLst>
            </a:custGeom>
            <a:blipFill>
              <a:blip r:embed="rId5"/>
              <a:stretch>
                <a:fillRect/>
              </a:stretch>
            </a:blipFill>
          </p:spPr>
          <p:txBody>
            <a:bodyPr/>
            <a:lstStyle/>
            <a:p>
              <a:endParaRPr lang="en-US"/>
            </a:p>
          </p:txBody>
        </p:sp>
        <p:sp>
          <p:nvSpPr>
            <p:cNvPr id="13" name="Freeform 13"/>
            <p:cNvSpPr/>
            <p:nvPr/>
          </p:nvSpPr>
          <p:spPr>
            <a:xfrm>
              <a:off x="1159182" y="2091923"/>
              <a:ext cx="7993214" cy="3261520"/>
            </a:xfrm>
            <a:custGeom>
              <a:avLst/>
              <a:gdLst/>
              <a:ahLst/>
              <a:cxnLst/>
              <a:rect l="l" t="t" r="r" b="b"/>
              <a:pathLst>
                <a:path w="7993214" h="3261520">
                  <a:moveTo>
                    <a:pt x="0" y="0"/>
                  </a:moveTo>
                  <a:lnTo>
                    <a:pt x="7993214" y="0"/>
                  </a:lnTo>
                  <a:lnTo>
                    <a:pt x="7993214" y="3261520"/>
                  </a:lnTo>
                  <a:lnTo>
                    <a:pt x="0" y="3261520"/>
                  </a:lnTo>
                  <a:lnTo>
                    <a:pt x="0" y="0"/>
                  </a:lnTo>
                  <a:close/>
                </a:path>
              </a:pathLst>
            </a:custGeom>
            <a:blipFill>
              <a:blip r:embed="rId6"/>
              <a:stretch>
                <a:fillRect l="-16588" t="-30205" r="-15998" b="-52573"/>
              </a:stretch>
            </a:blipFill>
          </p:spPr>
          <p:txBody>
            <a:bodyPr/>
            <a:lstStyle/>
            <a:p>
              <a:endParaRPr lang="en-US"/>
            </a:p>
          </p:txBody>
        </p:sp>
        <p:sp>
          <p:nvSpPr>
            <p:cNvPr id="14" name="Freeform 14"/>
            <p:cNvSpPr/>
            <p:nvPr/>
          </p:nvSpPr>
          <p:spPr>
            <a:xfrm>
              <a:off x="1950488" y="425280"/>
              <a:ext cx="6410602" cy="1768442"/>
            </a:xfrm>
            <a:custGeom>
              <a:avLst/>
              <a:gdLst/>
              <a:ahLst/>
              <a:cxnLst/>
              <a:rect l="l" t="t" r="r" b="b"/>
              <a:pathLst>
                <a:path w="6410602" h="1768442">
                  <a:moveTo>
                    <a:pt x="0" y="0"/>
                  </a:moveTo>
                  <a:lnTo>
                    <a:pt x="6410602" y="0"/>
                  </a:lnTo>
                  <a:lnTo>
                    <a:pt x="6410602" y="1768442"/>
                  </a:lnTo>
                  <a:lnTo>
                    <a:pt x="0" y="1768442"/>
                  </a:lnTo>
                  <a:lnTo>
                    <a:pt x="0" y="0"/>
                  </a:lnTo>
                  <a:close/>
                </a:path>
              </a:pathLst>
            </a:custGeom>
            <a:blipFill>
              <a:blip r:embed="rId7"/>
              <a:stretch>
                <a:fillRect l="-38114" t="-110799" r="-41196" b="-154826"/>
              </a:stretch>
            </a:blipFill>
          </p:spPr>
          <p:txBody>
            <a:bodyPr/>
            <a:lstStyle/>
            <a:p>
              <a:endParaRPr lang="en-US"/>
            </a:p>
          </p:txBody>
        </p:sp>
      </p:grpSp>
      <p:sp>
        <p:nvSpPr>
          <p:cNvPr id="15" name="TextBox 15"/>
          <p:cNvSpPr txBox="1"/>
          <p:nvPr/>
        </p:nvSpPr>
        <p:spPr>
          <a:xfrm>
            <a:off x="1028700" y="1176527"/>
            <a:ext cx="6356117" cy="1962150"/>
          </a:xfrm>
          <a:prstGeom prst="rect">
            <a:avLst/>
          </a:prstGeom>
        </p:spPr>
        <p:txBody>
          <a:bodyPr lIns="0" tIns="0" rIns="0" bIns="0" rtlCol="0" anchor="t">
            <a:spAutoFit/>
          </a:bodyPr>
          <a:lstStyle/>
          <a:p>
            <a:pPr marL="0" lvl="0" indent="0" algn="l" rtl="0">
              <a:lnSpc>
                <a:spcPts val="7500"/>
              </a:lnSpc>
            </a:pPr>
            <a:r>
              <a:rPr lang="x-es-XL" sz="7500" b="0" i="0" u="none" baseline="0">
                <a:solidFill>
                  <a:srgbClr val="F5EFEB"/>
                </a:solidFill>
                <a:latin typeface="Effra 1"/>
                <a:ea typeface="Effra 1"/>
                <a:cs typeface="Effra 1"/>
                <a:sym typeface="Effra 1"/>
              </a:rPr>
              <a:t>Resumen y aspectos clave</a:t>
            </a:r>
          </a:p>
        </p:txBody>
      </p:sp>
      <p:sp>
        <p:nvSpPr>
          <p:cNvPr id="16" name="TextBox 16"/>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sym typeface="Effra 1"/>
              </a:rPr>
              <a:t>CONFERENCIA REGIONAL DE SIA DE 2024</a:t>
            </a:r>
          </a:p>
        </p:txBody>
      </p:sp>
      <p:grpSp>
        <p:nvGrpSpPr>
          <p:cNvPr id="17" name="Group 17"/>
          <p:cNvGrpSpPr/>
          <p:nvPr/>
        </p:nvGrpSpPr>
        <p:grpSpPr>
          <a:xfrm>
            <a:off x="11499472" y="890113"/>
            <a:ext cx="7638986" cy="2988994"/>
            <a:chOff x="0" y="0"/>
            <a:chExt cx="2011914" cy="787225"/>
          </a:xfrm>
        </p:grpSpPr>
        <p:sp>
          <p:nvSpPr>
            <p:cNvPr id="18" name="Freeform 18"/>
            <p:cNvSpPr/>
            <p:nvPr/>
          </p:nvSpPr>
          <p:spPr>
            <a:xfrm>
              <a:off x="0" y="0"/>
              <a:ext cx="2011914" cy="787225"/>
            </a:xfrm>
            <a:custGeom>
              <a:avLst/>
              <a:gdLst/>
              <a:ahLst/>
              <a:cxnLst/>
              <a:rect l="l" t="t" r="r" b="b"/>
              <a:pathLst>
                <a:path w="2011914" h="787225">
                  <a:moveTo>
                    <a:pt x="50674" y="0"/>
                  </a:moveTo>
                  <a:lnTo>
                    <a:pt x="1961240" y="0"/>
                  </a:lnTo>
                  <a:cubicBezTo>
                    <a:pt x="1989227" y="0"/>
                    <a:pt x="2011914" y="22687"/>
                    <a:pt x="2011914" y="50674"/>
                  </a:cubicBezTo>
                  <a:lnTo>
                    <a:pt x="2011914" y="736551"/>
                  </a:lnTo>
                  <a:cubicBezTo>
                    <a:pt x="2011914" y="749991"/>
                    <a:pt x="2006575" y="762880"/>
                    <a:pt x="1997072" y="772383"/>
                  </a:cubicBezTo>
                  <a:cubicBezTo>
                    <a:pt x="1987569" y="781886"/>
                    <a:pt x="1974680" y="787225"/>
                    <a:pt x="1961240" y="787225"/>
                  </a:cubicBezTo>
                  <a:lnTo>
                    <a:pt x="50674" y="787225"/>
                  </a:lnTo>
                  <a:cubicBezTo>
                    <a:pt x="37234" y="787225"/>
                    <a:pt x="24345" y="781886"/>
                    <a:pt x="14842" y="772383"/>
                  </a:cubicBezTo>
                  <a:cubicBezTo>
                    <a:pt x="5339" y="762880"/>
                    <a:pt x="0" y="749991"/>
                    <a:pt x="0" y="736551"/>
                  </a:cubicBezTo>
                  <a:lnTo>
                    <a:pt x="0" y="50674"/>
                  </a:lnTo>
                  <a:cubicBezTo>
                    <a:pt x="0" y="37234"/>
                    <a:pt x="5339" y="24345"/>
                    <a:pt x="14842" y="14842"/>
                  </a:cubicBezTo>
                  <a:cubicBezTo>
                    <a:pt x="24345" y="5339"/>
                    <a:pt x="37234" y="0"/>
                    <a:pt x="50674" y="0"/>
                  </a:cubicBezTo>
                  <a:close/>
                </a:path>
              </a:pathLst>
            </a:custGeom>
            <a:solidFill>
              <a:srgbClr val="168594"/>
            </a:solidFill>
            <a:ln w="95250" cap="rnd">
              <a:solidFill>
                <a:srgbClr val="168594"/>
              </a:solidFill>
              <a:prstDash val="solid"/>
              <a:round/>
            </a:ln>
          </p:spPr>
          <p:txBody>
            <a:bodyPr/>
            <a:lstStyle/>
            <a:p>
              <a:endParaRPr lang="en-US"/>
            </a:p>
          </p:txBody>
        </p:sp>
        <p:sp>
          <p:nvSpPr>
            <p:cNvPr id="19" name="TextBox 19"/>
            <p:cNvSpPr txBox="1"/>
            <p:nvPr/>
          </p:nvSpPr>
          <p:spPr>
            <a:xfrm>
              <a:off x="0" y="-28575"/>
              <a:ext cx="2011914" cy="815800"/>
            </a:xfrm>
            <a:prstGeom prst="rect">
              <a:avLst/>
            </a:prstGeom>
          </p:spPr>
          <p:txBody>
            <a:bodyPr lIns="254000" tIns="254000" rIns="254000" bIns="254000" rtlCol="0" anchor="ctr"/>
            <a:lstStyle/>
            <a:p>
              <a:pPr algn="l" rtl="0">
                <a:lnSpc>
                  <a:spcPts val="2879"/>
                </a:lnSpc>
              </a:pPr>
              <a:endParaRPr/>
            </a:p>
          </p:txBody>
        </p:sp>
      </p:grpSp>
      <p:sp>
        <p:nvSpPr>
          <p:cNvPr id="20" name="TextBox 20"/>
          <p:cNvSpPr txBox="1"/>
          <p:nvPr/>
        </p:nvSpPr>
        <p:spPr>
          <a:xfrm>
            <a:off x="12285876" y="1562100"/>
            <a:ext cx="5649469" cy="1361976"/>
          </a:xfrm>
          <a:prstGeom prst="rect">
            <a:avLst/>
          </a:prstGeom>
        </p:spPr>
        <p:txBody>
          <a:bodyPr wrap="square" lIns="0" tIns="0" rIns="0" bIns="0" rtlCol="0" anchor="t">
            <a:spAutoFit/>
          </a:bodyPr>
          <a:lstStyle/>
          <a:p>
            <a:pPr marL="0" lvl="0" indent="0" algn="just" rtl="0">
              <a:lnSpc>
                <a:spcPts val="3565"/>
              </a:lnSpc>
            </a:pPr>
            <a:r>
              <a:rPr lang="x-es-XL" sz="2970" b="0" i="0" u="none" baseline="0" dirty="0">
                <a:solidFill>
                  <a:srgbClr val="FFFFFF"/>
                </a:solidFill>
                <a:latin typeface="Effra 3"/>
                <a:ea typeface="Effra 3"/>
                <a:cs typeface="Effra 3"/>
                <a:sym typeface="Effra 3"/>
              </a:rPr>
              <a:t>Consulten las Directrices de sitios web en la sección Reconocimiento y marca del sitio web de SIA.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2045</Words>
  <Application>Microsoft Office PowerPoint</Application>
  <PresentationFormat>Custom</PresentationFormat>
  <Paragraphs>219</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Effra 1</vt:lpstr>
      <vt:lpstr>Effra 3</vt:lpstr>
      <vt:lpstr>Arial</vt:lpstr>
      <vt:lpstr>Effra 2</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2025 Region Conference Public Awareness Websites</dc:title>
  <dc:creator>Gabriela Villegas</dc:creator>
  <cp:lastModifiedBy>Gabriela Villegas</cp:lastModifiedBy>
  <cp:revision>1</cp:revision>
  <dcterms:created xsi:type="dcterms:W3CDTF">2006-08-16T00:00:00Z</dcterms:created>
  <dcterms:modified xsi:type="dcterms:W3CDTF">2025-02-19T04:11:22Z</dcterms:modified>
  <dc:identifier>DAGeFgRUn3s</dc:identifier>
</cp:coreProperties>
</file>