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60" r:id="rId4"/>
    <p:sldId id="276" r:id="rId5"/>
    <p:sldId id="259" r:id="rId6"/>
    <p:sldId id="284" r:id="rId7"/>
    <p:sldId id="287" r:id="rId8"/>
    <p:sldId id="286" r:id="rId9"/>
    <p:sldId id="283" r:id="rId10"/>
    <p:sldId id="258" r:id="rId11"/>
    <p:sldId id="277" r:id="rId12"/>
    <p:sldId id="268" r:id="rId13"/>
    <p:sldId id="288" r:id="rId14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alibri (MS) Bold" panose="020B0604020202020204" charset="0"/>
      <p:regular r:id="rId17"/>
      <p:bold r:id="rId18"/>
    </p:embeddedFont>
    <p:embeddedFont>
      <p:font typeface="Effra" panose="020B0604020202020204" charset="0"/>
      <p:regular r:id="rId19"/>
      <p:bold r:id="rId20"/>
      <p:italic r:id="rId21"/>
      <p:boldItalic r:id="rId22"/>
    </p:embeddedFont>
    <p:embeddedFont>
      <p:font typeface="Yu Gothic" panose="020B0400000000000000" pitchFamily="34" charset="-128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11C"/>
    <a:srgbClr val="BB4075"/>
    <a:srgbClr val="DB5E5A"/>
    <a:srgbClr val="609EE0"/>
    <a:srgbClr val="528BC9"/>
    <a:srgbClr val="FAC800"/>
    <a:srgbClr val="325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375DA-A522-77C4-899E-9557668B1CD3}" v="129" dt="2025-12-01T19:24:33.402"/>
    <p1510:client id="{2576569F-5757-65AE-2B24-B3251C3752FE}" v="4" dt="2025-12-01T19:35:40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10" autoAdjust="0"/>
  </p:normalViewPr>
  <p:slideViewPr>
    <p:cSldViewPr snapToGrid="0">
      <p:cViewPr varScale="1">
        <p:scale>
          <a:sx n="49" d="100"/>
          <a:sy n="49" d="100"/>
        </p:scale>
        <p:origin x="1042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90171-6DE0-47DD-86F1-073FFBC32B0C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5BA80-4B40-47AC-8ACA-8F4CDC05B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6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42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62660-6BC2-18B1-CD6A-A60275FC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061D3-2341-83F4-8E73-E5E9F2924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4C724-ED84-81AD-E573-94589E90D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38BA1-0D89-4260-381F-BB5289223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23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83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DF004-987B-9C3A-8CE1-E06603B51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827C87-57CA-FA4B-15CC-2036CD352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031EEC-ED85-3B57-3C0F-DF25D427F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FB6D0-A5F8-BD47-6C9B-0F70635B9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57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95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62654-C4A2-CC9E-AFD5-08550511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1B0EF-5CB5-2A2E-A20C-376146E85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F055D-9C81-08EB-5A0D-076506B86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8E0DA-132D-BCF0-54AF-7BC466899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15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567F-F382-2D49-77B3-EFD1E383D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C6256-064D-B962-B5D7-57711EB6D9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1F94C-CE7F-8527-F264-F0AAFAA19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4C5B5-B476-0078-9BCF-0941F49DA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8EF15-8621-F90C-4999-D0F99F1CD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D48E97-4848-B890-5979-F3A55F8F3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9E856-059F-63A0-307D-7E6D971F8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26E21-3088-B60A-600C-8D549F172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45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D518A-4833-24E1-D0E8-9B46E4B3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AFC8CB-A586-500D-E986-9987A37C3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D9CDA-5ED5-721D-008D-758CA5179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67297-E22B-3B80-4E8D-9AB8F16FB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35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9D268-E27E-6E53-DD9A-F1DC00F5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BA6EB-7489-EBC8-C5FD-023EB7F90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130B2-248C-324B-31DD-5AC6CE0D0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E131F-2E14-E172-DFA1-F4C2A9BA8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73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5BA80-4B40-47AC-8ACA-8F4CDC05B63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19.png"/><Relationship Id="rId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02074" flipH="1">
            <a:off x="-3705602" y="2690215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2"/>
                </a:lnTo>
                <a:lnTo>
                  <a:pt x="18545990" y="14027512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1102074" flipH="1">
            <a:off x="-4375306" y="4594391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4"/>
                </a:lnTo>
                <a:lnTo>
                  <a:pt x="16114424" y="12188364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" name="Freeform 4"/>
          <p:cNvSpPr/>
          <p:nvPr/>
        </p:nvSpPr>
        <p:spPr>
          <a:xfrm>
            <a:off x="7887390" y="9360400"/>
            <a:ext cx="176421" cy="176421"/>
          </a:xfrm>
          <a:custGeom>
            <a:avLst/>
            <a:gdLst/>
            <a:ahLst/>
            <a:cxnLst/>
            <a:rect l="l" t="t" r="r" b="b"/>
            <a:pathLst>
              <a:path w="176421" h="176421">
                <a:moveTo>
                  <a:pt x="0" y="0"/>
                </a:moveTo>
                <a:lnTo>
                  <a:pt x="176421" y="0"/>
                </a:lnTo>
                <a:lnTo>
                  <a:pt x="176421" y="176421"/>
                </a:lnTo>
                <a:lnTo>
                  <a:pt x="0" y="17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5"/>
          <p:cNvSpPr txBox="1"/>
          <p:nvPr/>
        </p:nvSpPr>
        <p:spPr>
          <a:xfrm>
            <a:off x="1102588" y="1781418"/>
            <a:ext cx="9376622" cy="4286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11123"/>
              </a:lnSpc>
            </a:pPr>
            <a:r>
              <a:rPr lang="zh-TW" sz="11961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《帶動歡樂氣氛，鞏固會員關係》</a:t>
            </a:r>
          </a:p>
        </p:txBody>
      </p:sp>
      <p:sp>
        <p:nvSpPr>
          <p:cNvPr id="6" name="Freeform 6"/>
          <p:cNvSpPr/>
          <p:nvPr/>
        </p:nvSpPr>
        <p:spPr>
          <a:xfrm rot="-10181517" flipH="1">
            <a:off x="9830672" y="-3985155"/>
            <a:ext cx="11520966" cy="8714040"/>
          </a:xfrm>
          <a:custGeom>
            <a:avLst/>
            <a:gdLst/>
            <a:ahLst/>
            <a:cxnLst/>
            <a:rect l="l" t="t" r="r" b="b"/>
            <a:pathLst>
              <a:path w="11520966" h="8714040">
                <a:moveTo>
                  <a:pt x="11520966" y="0"/>
                </a:moveTo>
                <a:lnTo>
                  <a:pt x="0" y="0"/>
                </a:lnTo>
                <a:lnTo>
                  <a:pt x="0" y="8714040"/>
                </a:lnTo>
                <a:lnTo>
                  <a:pt x="11520966" y="8714040"/>
                </a:lnTo>
                <a:lnTo>
                  <a:pt x="1152096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Freeform 7"/>
          <p:cNvSpPr/>
          <p:nvPr/>
        </p:nvSpPr>
        <p:spPr>
          <a:xfrm>
            <a:off x="13398698" y="1213427"/>
            <a:ext cx="2378128" cy="3562836"/>
          </a:xfrm>
          <a:custGeom>
            <a:avLst/>
            <a:gdLst/>
            <a:ahLst/>
            <a:cxnLst/>
            <a:rect l="l" t="t" r="r" b="b"/>
            <a:pathLst>
              <a:path w="2378128" h="3562836">
                <a:moveTo>
                  <a:pt x="0" y="0"/>
                </a:moveTo>
                <a:lnTo>
                  <a:pt x="2378127" y="0"/>
                </a:lnTo>
                <a:lnTo>
                  <a:pt x="2378127" y="3562836"/>
                </a:lnTo>
                <a:lnTo>
                  <a:pt x="0" y="35628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/>
          <p:cNvSpPr txBox="1"/>
          <p:nvPr/>
        </p:nvSpPr>
        <p:spPr>
          <a:xfrm>
            <a:off x="806858" y="9331572"/>
            <a:ext cx="7092543" cy="37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2541"/>
              </a:lnSpc>
            </a:pPr>
            <a:r>
              <a:rPr lang="zh-TW" sz="2229" b="1" i="0" u="none" spc="109" baseline="0">
                <a:solidFill>
                  <a:srgbClr val="2933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國際蘭馨交流協會美洲聯盟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2588" y="5882551"/>
            <a:ext cx="12146420" cy="863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250"/>
              </a:lnSpc>
            </a:pPr>
            <a:r>
              <a:rPr lang="zh-TW" sz="5178" b="0" i="0" u="none" baseline="0">
                <a:solidFill>
                  <a:srgbClr val="518BC9"/>
                </a:solidFill>
                <a:latin typeface="Effra"/>
                <a:ea typeface="Effra"/>
                <a:cs typeface="Effra"/>
                <a:sym typeface="Effra"/>
              </a:rPr>
              <a:t>姓名，專區會籍主委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56435-8B2D-9D7D-8C7B-EED40BB3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87EEB9-FE04-07A6-0767-ABB5E28B2F9A}"/>
              </a:ext>
            </a:extLst>
          </p:cNvPr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C59D87-088E-2510-4029-7FE940163C43}"/>
              </a:ext>
            </a:extLst>
          </p:cNvPr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CB55ADE-A77E-EC46-A6CD-4E99EAC2187A}"/>
              </a:ext>
            </a:extLst>
          </p:cNvPr>
          <p:cNvSpPr txBox="1"/>
          <p:nvPr/>
        </p:nvSpPr>
        <p:spPr>
          <a:xfrm>
            <a:off x="1353403" y="1515855"/>
            <a:ext cx="8153208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想像……</a:t>
            </a:r>
          </a:p>
          <a:p>
            <a:pPr algn="just" rtl="0">
              <a:lnSpc>
                <a:spcPts val="7799"/>
              </a:lnSpc>
            </a:pPr>
            <a:endParaRPr lang="zh-TW" sz="65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  <a:p>
            <a:pPr algn="just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一個曾讓您感到喜悅的時刻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02BDEB4-CF2D-15AD-F2FD-68A4A0037A27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pic>
        <p:nvPicPr>
          <p:cNvPr id="1028" name="Picture 4" descr="於美國華盛頓州柏衛 (Bellevue) 舉行之第 48 屆蘭馨雙年會第 4 天，2024 年 7 月 27 日預覽。">
            <a:extLst>
              <a:ext uri="{FF2B5EF4-FFF2-40B4-BE49-F238E27FC236}">
                <a16:creationId xmlns:a16="http://schemas.microsoft.com/office/drawing/2014/main" id="{9FE1E50E-77C6-0CB1-8CB3-3B2D54BAA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6656"/>
          <a:stretch>
            <a:fillRect/>
          </a:stretch>
        </p:blipFill>
        <p:spPr bwMode="auto">
          <a:xfrm>
            <a:off x="10267927" y="1354684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18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9473314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TextBox 6"/>
          <p:cNvSpPr txBox="1"/>
          <p:nvPr/>
        </p:nvSpPr>
        <p:spPr>
          <a:xfrm>
            <a:off x="770075" y="1018109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消磨喜悅的因素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DB186B-1881-BF61-5A6D-D425B2944D45}"/>
              </a:ext>
            </a:extLst>
          </p:cNvPr>
          <p:cNvSpPr txBox="1"/>
          <p:nvPr/>
        </p:nvSpPr>
        <p:spPr>
          <a:xfrm>
            <a:off x="1146941" y="3040007"/>
            <a:ext cx="11343288" cy="3650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互動禮儀問題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zh-TW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只工作不玩樂</a:t>
            </a: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zh-TW" sz="3600" b="1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 marL="571500" marR="0" indent="-571500" algn="l" rtl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TW" sz="3600" b="1" i="0" u="none" kern="100" baseline="0">
                <a:effectLst/>
                <a:ea typeface="Yu Gothic" panose="020B0400000000000000" pitchFamily="34" charset="-128"/>
                <a:cs typeface="Times New Roman" panose="02020603050405020304" pitchFamily="18" charset="0"/>
              </a:rPr>
              <a:t>推動新倡議過程中遇到困難</a:t>
            </a:r>
            <a:endParaRPr lang="zh-TW" sz="3600" kern="100" dirty="0">
              <a:effectLst/>
              <a:ea typeface="Yu Gothic" panose="020B04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6A29-E6E0-8EFF-67DA-0CD1BE30B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C41BBE-311F-3132-5251-A97CBC7F2684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1174EA-67A5-050C-A32F-50B3A0B12475}"/>
              </a:ext>
            </a:extLst>
          </p:cNvPr>
          <p:cNvSpPr txBox="1"/>
          <p:nvPr/>
        </p:nvSpPr>
        <p:spPr>
          <a:xfrm>
            <a:off x="685800" y="2665573"/>
            <a:ext cx="10106488" cy="3772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5" lvl="1" algn="l" rtl="0">
              <a:lnSpc>
                <a:spcPts val="4059"/>
              </a:lnSpc>
            </a:pPr>
            <a:r>
              <a:rPr lang="zh-TW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幸福</a:t>
            </a:r>
          </a:p>
          <a:p>
            <a:pPr marL="313055" lvl="1" algn="l" rtl="0">
              <a:lnSpc>
                <a:spcPts val="4059"/>
              </a:lnSpc>
            </a:pPr>
            <a:endParaRPr lang="zh-TW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zh-TW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zh-TW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愉悅</a:t>
            </a:r>
          </a:p>
          <a:p>
            <a:pPr marL="313055" lvl="1" algn="l" rtl="0">
              <a:lnSpc>
                <a:spcPts val="4059"/>
              </a:lnSpc>
            </a:pPr>
            <a:endParaRPr lang="zh-TW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endParaRPr lang="zh-TW" sz="6600" dirty="0">
              <a:solidFill>
                <a:srgbClr val="E8E4ED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313055" lvl="1" algn="l" rtl="0">
              <a:lnSpc>
                <a:spcPts val="4059"/>
              </a:lnSpc>
            </a:pPr>
            <a:r>
              <a:rPr lang="zh-TW" sz="6600" b="0" i="0" u="none" baseline="0">
                <a:solidFill>
                  <a:srgbClr val="E8E4ED"/>
                </a:solidFill>
                <a:latin typeface="+mj-lt"/>
                <a:ea typeface="Calibri (MS)"/>
                <a:cs typeface="Calibri (MS)"/>
                <a:sym typeface="Calibri (MS)"/>
              </a:rPr>
              <a:t>驚喜！</a:t>
            </a:r>
            <a:endParaRPr lang="zh-TW" sz="6600" dirty="0">
              <a:solidFill>
                <a:srgbClr val="E8E4ED"/>
              </a:solidFill>
              <a:latin typeface="+mj-lt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6512D1-6810-B3B0-64DD-A0A53EE91840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什麼是喜悅？ </a:t>
            </a:r>
          </a:p>
        </p:txBody>
      </p:sp>
      <p:pic>
        <p:nvPicPr>
          <p:cNvPr id="2052" name="Picture 4" descr="於美國華盛頓州柏衛 (Bellevue) 舉行之第 48 屆蘭馨雙年會第 3 天，2024 年 7 月 25 日研討會。">
            <a:extLst>
              <a:ext uri="{FF2B5EF4-FFF2-40B4-BE49-F238E27FC236}">
                <a16:creationId xmlns:a16="http://schemas.microsoft.com/office/drawing/2014/main" id="{3A51427B-4594-3480-EE3D-23D0CB89C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1" r="37069"/>
          <a:stretch>
            <a:fillRect/>
          </a:stretch>
        </p:blipFill>
        <p:spPr bwMode="auto">
          <a:xfrm>
            <a:off x="11058330" y="0"/>
            <a:ext cx="7229670" cy="1033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8">
            <a:extLst>
              <a:ext uri="{FF2B5EF4-FFF2-40B4-BE49-F238E27FC236}">
                <a16:creationId xmlns:a16="http://schemas.microsoft.com/office/drawing/2014/main" id="{47091F92-976D-ECCC-6E68-FC4724F39C4C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65599AAD-CB5F-2271-3B59-E03D77017CEE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69029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12844" y="4510136"/>
            <a:ext cx="1462312" cy="1266728"/>
          </a:xfrm>
          <a:custGeom>
            <a:avLst/>
            <a:gdLst/>
            <a:ahLst/>
            <a:cxnLst/>
            <a:rect l="l" t="t" r="r" b="b"/>
            <a:pathLst>
              <a:path w="1462312" h="1266728">
                <a:moveTo>
                  <a:pt x="0" y="0"/>
                </a:moveTo>
                <a:lnTo>
                  <a:pt x="1462312" y="0"/>
                </a:lnTo>
                <a:lnTo>
                  <a:pt x="1462312" y="1266728"/>
                </a:lnTo>
                <a:lnTo>
                  <a:pt x="0" y="126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1" r="-151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" name="Freeform 3"/>
          <p:cNvSpPr/>
          <p:nvPr/>
        </p:nvSpPr>
        <p:spPr>
          <a:xfrm rot="-6203709" flipH="1">
            <a:off x="8477269" y="69379"/>
            <a:ext cx="13417146" cy="10148242"/>
          </a:xfrm>
          <a:custGeom>
            <a:avLst/>
            <a:gdLst/>
            <a:ahLst/>
            <a:cxnLst/>
            <a:rect l="l" t="t" r="r" b="b"/>
            <a:pathLst>
              <a:path w="13417146" h="10148242">
                <a:moveTo>
                  <a:pt x="13417146" y="0"/>
                </a:moveTo>
                <a:lnTo>
                  <a:pt x="0" y="0"/>
                </a:lnTo>
                <a:lnTo>
                  <a:pt x="0" y="10148242"/>
                </a:lnTo>
                <a:lnTo>
                  <a:pt x="13417146" y="10148242"/>
                </a:lnTo>
                <a:lnTo>
                  <a:pt x="134171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TextBox 8"/>
          <p:cNvSpPr txBox="1"/>
          <p:nvPr/>
        </p:nvSpPr>
        <p:spPr>
          <a:xfrm>
            <a:off x="990792" y="2587911"/>
            <a:ext cx="815320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體驗新事物，讓時間感覺流逝得更慢、更充實</a:t>
            </a:r>
          </a:p>
        </p:txBody>
      </p:sp>
      <p:sp>
        <p:nvSpPr>
          <p:cNvPr id="9" name="Freeform 9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83DFCFE5-4063-2FF2-8F3F-A990CFDC0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 bwMode="auto">
          <a:xfrm>
            <a:off x="9260200" y="1465043"/>
            <a:ext cx="6949440" cy="694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EF2C0-B5DB-29EF-BB60-8F8563FA9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57494E-3197-C05A-8498-DA98AAA84CE2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E5F4C4E-F18B-6AF4-1F5F-894460BF8D96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D4323-9868-252F-1825-161C7BB3881A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E39E6FF-1059-B8EE-240A-EB9413CB3E47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A802DAE-7A56-DF81-82ED-B133383F0834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C09754-CBBF-9ED8-3750-C63B60DA7DF5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1D3C114-AD0D-E747-25FE-E038AA3A2EC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95090D1E-3E77-CB65-835E-7AE0F2733E7B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18AC7910-8A45-8E25-7854-0C76869D6EE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0CCA651C-DCBE-7F3C-2C9D-A807EBE26C1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7FEF7CF2-B383-BD5C-EECE-4E9EDAAC705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70C1C43F-E997-A3FD-4A7B-9FAEBF4C8FAF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新鮮感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86F00962-2328-A064-D174-037725CD6FA6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改變一下！從會員發展、專案執行，再到募款 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CB00956C-D0B3-71F6-E664-5FFFCB72B685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如何增添喜悅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346A83B6-A172-5A90-4213-01654505D1AA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47FCB9C0-F58D-2771-9A68-D0A822E94FB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E1CCD69-04FC-292C-BED1-997D73A4E97B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7FD626-CEE6-D18A-B291-EDF0CC9A44FA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48438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03359-D4A5-8648-CFE0-7EF138EA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31582C-D5E5-C8FB-9FDB-3027CB798CBE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D5B372-0E22-F23B-8E9C-EBE98D063DC0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CEF3617-AD60-9337-E010-841827B34B9E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2162BD0-8840-798F-B538-ADB713985BCD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026F097-59EE-F4E3-81AE-DACC72727CDD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DE606E0-4C2C-67F1-50FB-DE3D378456AE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F2C81AF-BA71-78BB-55FA-3EBF7FB5E4E7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E530481-9366-2B3C-37AB-B5469124E304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0775AAE-3902-BA2E-5487-256C0A15A0F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252DB3A-2247-78FB-CBFC-F355465646AC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96E6CF4-CC2F-413C-BDC3-A5021D0AA95E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9B5A83D-684E-402D-A139-A13E2914B000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5EDE992D-6E0C-9958-99CC-DF2985B8D1C3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048ACCD2-159D-DAF2-108E-EEAD5FC32E77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E297FCBC-F6E3-4996-9814-32DA71842DC8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A0BE6B2-AE99-69BF-F344-1685AF518955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2D2437D7-6C38-8FB5-4DA6-5E7DF4F6CC0E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29FEBD5B-BE49-2356-DD7A-D732F979BA2B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新鮮感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D96EDD6D-8B4E-2EB5-308D-B9C4CF26C2BA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改變一下！從會員發展、專案執行，再到募款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1DEE89F-8BA6-3183-32F6-C8C78456B3D1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新會員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9B362A4-1CF2-2FEF-A8F9-70D8BCEC5B59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熱情友善地歡迎新會員！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E3F883C9-45BA-16B0-9082-3EEA09F8082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如何增添喜悅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D25B2129-E393-FE64-49EC-1E4827837CC8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90CB9CD-04CB-365D-4BB4-70A9D5FAD492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1D57F23E-3C71-4BB8-F933-837E8B421CFF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B8A38F64-878E-60AC-A7C4-01F53787CB5E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348748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D848E-477F-8A30-A67A-63949B56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B725735-D767-FF9A-2AD7-C2CA3D4BB6DD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873D94C-875D-F75D-19A3-8C0DE5655D3A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053FB14-CB2A-D34F-7B01-53F53381CA1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F705E40-499F-D372-886C-1A77F7D68A1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EDAD2C53-2244-88B5-9A9D-AA68A00A1582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EC24E20-3097-168F-73E7-C98428E743E1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365CC6A-73DC-17A8-C047-0390CB40BC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99F569E-DF5E-20FF-E933-BEF4FB0E498B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2184D0C-96D2-F1E0-6D27-AE04F75731C3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E98CB82-3431-0087-71D7-51C2D3521894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38739ED-0F0D-7509-8CC4-6C2597D7CA2F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74BF7A9-6C7B-4C5D-4AD5-39A0106A1663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F258E848-5000-CB58-42A1-B47A3308E036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7A18618F-85FF-C043-8EC3-11077ABA62ED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64DA704-8B15-807E-F3ED-E9B318D47021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75A549A-6366-7CE4-71B3-2CB0474E2186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61C9700-8747-1021-787F-18A72F25D875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D2A9FA9-58A7-A90C-891F-E452011DAF49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5F9DBCE-97CC-67CE-EFAC-5577C0CA20AD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7D8B087-BD15-01DD-68B6-D47A5517F8FA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7A2F83EA-2EF9-5A68-DEB0-4D0AA9B3F33F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D50A501-7DD7-5C56-18D3-C36FA21936DA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62586317-0175-8404-0798-6FFB46F4809A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05C150EE-13E1-087E-4832-219C1056AC26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新鮮感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579C6D09-0B98-E900-4154-7DF0501B9C53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改變一下！從會員發展、專案執行，再到募款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F21BDB14-FB95-A509-2A94-5B347635CF4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新會員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0268E61E-B072-341C-FA86-6330E7C6D4E0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熱情友善地歡迎新會員！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27BFBBEF-6338-A2FD-06C9-15C5C6C683B2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在會議、電子報及社群媒體上，表彰會員的辛勤工作和貢獻。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C9A675AE-985F-CBBF-FDB6-132D3C1F1A28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慶祝！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FBF8F138-D5EA-B13F-E516-63F86A5B5FA2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如何增添喜悅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CBC4A1E4-CDF7-107D-77BF-A7DCD789AFBF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90E1B4AD-68DB-4674-2E1E-474981F3FDF7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334C94C4-2DAE-6E82-7DE0-4A63734C8DB2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5BFCE4EF-BD67-C3DB-29C5-61200B426E95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59721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83861-A2FB-4EC1-EE15-95C975CA1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DFB197-5F2C-1461-AFC2-162FDBEAA72B}"/>
              </a:ext>
            </a:extLst>
          </p:cNvPr>
          <p:cNvSpPr/>
          <p:nvPr/>
        </p:nvSpPr>
        <p:spPr>
          <a:xfrm>
            <a:off x="-2351550" y="-7799490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2"/>
                </a:lnTo>
                <a:lnTo>
                  <a:pt x="0" y="100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E7DDBB-A5BD-1F85-1B47-D51FABD45E5F}"/>
              </a:ext>
            </a:extLst>
          </p:cNvPr>
          <p:cNvGrpSpPr/>
          <p:nvPr/>
        </p:nvGrpSpPr>
        <p:grpSpPr>
          <a:xfrm>
            <a:off x="1385856" y="3728235"/>
            <a:ext cx="3615584" cy="4084556"/>
            <a:chOff x="0" y="0"/>
            <a:chExt cx="952253" cy="107576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6740AC6-CB2E-640B-9A48-D05ACF71FE6B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4EF11B4-82B7-A156-2931-E8EEFC91CC5E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9460D12-EFBF-6525-F557-1AE1FAF2B487}"/>
              </a:ext>
            </a:extLst>
          </p:cNvPr>
          <p:cNvGrpSpPr/>
          <p:nvPr/>
        </p:nvGrpSpPr>
        <p:grpSpPr>
          <a:xfrm>
            <a:off x="2743976" y="3204980"/>
            <a:ext cx="899344" cy="1046510"/>
            <a:chOff x="0" y="0"/>
            <a:chExt cx="6985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6C1FE9-7BDA-72E3-C810-F953F982D6B9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18BC9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46876BF-FFEC-2828-710E-ACC9706A9F9D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28FF4D2-CB39-CC1D-F25B-7D33FEE3E348}"/>
              </a:ext>
            </a:extLst>
          </p:cNvPr>
          <p:cNvGrpSpPr/>
          <p:nvPr/>
        </p:nvGrpSpPr>
        <p:grpSpPr>
          <a:xfrm>
            <a:off x="5350541" y="3728235"/>
            <a:ext cx="3615584" cy="4084556"/>
            <a:chOff x="0" y="0"/>
            <a:chExt cx="952253" cy="107576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732DDF0-ED46-89CF-B861-34D2540358E0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323C0AD-3ED8-E4B0-7211-2B2D5868ED00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BE59D03-A424-02C8-D798-E45BE0FD8CA7}"/>
              </a:ext>
            </a:extLst>
          </p:cNvPr>
          <p:cNvGrpSpPr/>
          <p:nvPr/>
        </p:nvGrpSpPr>
        <p:grpSpPr>
          <a:xfrm>
            <a:off x="6708661" y="3204980"/>
            <a:ext cx="899344" cy="1046510"/>
            <a:chOff x="0" y="0"/>
            <a:chExt cx="6985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5431C2A-3166-BE6F-2D20-A72F7D9B31D7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BB4075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25CA3587-610A-9AA7-5A4A-376B60D10795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3CA91F4A-ADCE-9FA4-7DAB-A7B0D48F6773}"/>
              </a:ext>
            </a:extLst>
          </p:cNvPr>
          <p:cNvSpPr/>
          <p:nvPr/>
        </p:nvSpPr>
        <p:spPr>
          <a:xfrm>
            <a:off x="11461018" y="759168"/>
            <a:ext cx="9418799" cy="10078481"/>
          </a:xfrm>
          <a:custGeom>
            <a:avLst/>
            <a:gdLst/>
            <a:ahLst/>
            <a:cxnLst/>
            <a:rect l="l" t="t" r="r" b="b"/>
            <a:pathLst>
              <a:path w="9418799" h="10078481">
                <a:moveTo>
                  <a:pt x="0" y="0"/>
                </a:moveTo>
                <a:lnTo>
                  <a:pt x="9418799" y="0"/>
                </a:lnTo>
                <a:lnTo>
                  <a:pt x="9418799" y="10078481"/>
                </a:lnTo>
                <a:lnTo>
                  <a:pt x="0" y="100784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33649717-55DA-4251-8437-BF6861DD6292}"/>
              </a:ext>
            </a:extLst>
          </p:cNvPr>
          <p:cNvGrpSpPr/>
          <p:nvPr/>
        </p:nvGrpSpPr>
        <p:grpSpPr>
          <a:xfrm>
            <a:off x="9318550" y="3728235"/>
            <a:ext cx="3615584" cy="4084556"/>
            <a:chOff x="0" y="0"/>
            <a:chExt cx="952253" cy="1075768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8FF0B29-8D02-C624-3F8A-27484DD32EBD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F7FB368-28E1-A569-2165-8E7A60E3630B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FB69D6FD-AE5B-D0CF-4723-2C3B3C7BCB07}"/>
              </a:ext>
            </a:extLst>
          </p:cNvPr>
          <p:cNvGrpSpPr/>
          <p:nvPr/>
        </p:nvGrpSpPr>
        <p:grpSpPr>
          <a:xfrm>
            <a:off x="10676670" y="3204980"/>
            <a:ext cx="899344" cy="1046510"/>
            <a:chOff x="0" y="0"/>
            <a:chExt cx="6985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155AD7C-CB15-40CF-0C64-95870817DDDF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0FEE634-2386-1683-7DAC-E3D59CB6F560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4A0D3F8-421E-A50C-550B-B5A473637F2B}"/>
              </a:ext>
            </a:extLst>
          </p:cNvPr>
          <p:cNvGrpSpPr/>
          <p:nvPr/>
        </p:nvGrpSpPr>
        <p:grpSpPr>
          <a:xfrm>
            <a:off x="13286560" y="3728235"/>
            <a:ext cx="3615584" cy="4084556"/>
            <a:chOff x="0" y="0"/>
            <a:chExt cx="952253" cy="1075768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40D2580-516A-2479-C6B4-516AE8E4011C}"/>
                </a:ext>
              </a:extLst>
            </p:cNvPr>
            <p:cNvSpPr/>
            <p:nvPr/>
          </p:nvSpPr>
          <p:spPr>
            <a:xfrm>
              <a:off x="0" y="0"/>
              <a:ext cx="952253" cy="1075768"/>
            </a:xfrm>
            <a:custGeom>
              <a:avLst/>
              <a:gdLst/>
              <a:ahLst/>
              <a:cxnLst/>
              <a:rect l="l" t="t" r="r" b="b"/>
              <a:pathLst>
                <a:path w="952253" h="1075768">
                  <a:moveTo>
                    <a:pt x="32119" y="0"/>
                  </a:moveTo>
                  <a:lnTo>
                    <a:pt x="920134" y="0"/>
                  </a:lnTo>
                  <a:cubicBezTo>
                    <a:pt x="928652" y="0"/>
                    <a:pt x="936822" y="3384"/>
                    <a:pt x="942845" y="9407"/>
                  </a:cubicBezTo>
                  <a:cubicBezTo>
                    <a:pt x="948869" y="15431"/>
                    <a:pt x="952253" y="23600"/>
                    <a:pt x="952253" y="32119"/>
                  </a:cubicBezTo>
                  <a:lnTo>
                    <a:pt x="952253" y="1043649"/>
                  </a:lnTo>
                  <a:cubicBezTo>
                    <a:pt x="952253" y="1061388"/>
                    <a:pt x="937873" y="1075768"/>
                    <a:pt x="920134" y="1075768"/>
                  </a:cubicBezTo>
                  <a:lnTo>
                    <a:pt x="32119" y="1075768"/>
                  </a:lnTo>
                  <a:cubicBezTo>
                    <a:pt x="14380" y="1075768"/>
                    <a:pt x="0" y="1061388"/>
                    <a:pt x="0" y="1043649"/>
                  </a:cubicBezTo>
                  <a:lnTo>
                    <a:pt x="0" y="32119"/>
                  </a:lnTo>
                  <a:cubicBezTo>
                    <a:pt x="0" y="14380"/>
                    <a:pt x="14380" y="0"/>
                    <a:pt x="32119" y="0"/>
                  </a:cubicBezTo>
                  <a:close/>
                </a:path>
              </a:pathLst>
            </a:custGeom>
            <a:solidFill>
              <a:srgbClr val="F6F5F8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6A2F812-79F9-2753-9BDB-8CA48E24F578}"/>
                </a:ext>
              </a:extLst>
            </p:cNvPr>
            <p:cNvSpPr txBox="1"/>
            <p:nvPr/>
          </p:nvSpPr>
          <p:spPr>
            <a:xfrm>
              <a:off x="0" y="28575"/>
              <a:ext cx="952253" cy="1047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DC813F3-DCB5-85FB-9070-A6319638C0C8}"/>
              </a:ext>
            </a:extLst>
          </p:cNvPr>
          <p:cNvGrpSpPr/>
          <p:nvPr/>
        </p:nvGrpSpPr>
        <p:grpSpPr>
          <a:xfrm>
            <a:off x="14639110" y="3204980"/>
            <a:ext cx="899344" cy="1046510"/>
            <a:chOff x="0" y="0"/>
            <a:chExt cx="6985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395C5E8-505A-1D0E-AFCC-3ECE6355DA08}"/>
                </a:ext>
              </a:extLst>
            </p:cNvPr>
            <p:cNvSpPr/>
            <p:nvPr/>
          </p:nvSpPr>
          <p:spPr>
            <a:xfrm>
              <a:off x="0" y="21309"/>
              <a:ext cx="698500" cy="770183"/>
            </a:xfrm>
            <a:custGeom>
              <a:avLst/>
              <a:gdLst/>
              <a:ahLst/>
              <a:cxnLst/>
              <a:rect l="l" t="t" r="r" b="b"/>
              <a:pathLst>
                <a:path w="698500" h="770183">
                  <a:moveTo>
                    <a:pt x="445165" y="34496"/>
                  </a:moveTo>
                  <a:lnTo>
                    <a:pt x="602585" y="126086"/>
                  </a:lnTo>
                  <a:cubicBezTo>
                    <a:pt x="661968" y="160636"/>
                    <a:pt x="698500" y="224156"/>
                    <a:pt x="698500" y="292859"/>
                  </a:cubicBezTo>
                  <a:lnTo>
                    <a:pt x="698500" y="477323"/>
                  </a:lnTo>
                  <a:cubicBezTo>
                    <a:pt x="698500" y="546026"/>
                    <a:pt x="661968" y="609546"/>
                    <a:pt x="602585" y="644096"/>
                  </a:cubicBezTo>
                  <a:lnTo>
                    <a:pt x="445165" y="735686"/>
                  </a:lnTo>
                  <a:cubicBezTo>
                    <a:pt x="385874" y="770182"/>
                    <a:pt x="312626" y="770182"/>
                    <a:pt x="253335" y="735686"/>
                  </a:cubicBezTo>
                  <a:lnTo>
                    <a:pt x="95915" y="644096"/>
                  </a:lnTo>
                  <a:cubicBezTo>
                    <a:pt x="36532" y="609546"/>
                    <a:pt x="0" y="546026"/>
                    <a:pt x="0" y="477323"/>
                  </a:cubicBezTo>
                  <a:lnTo>
                    <a:pt x="0" y="292859"/>
                  </a:lnTo>
                  <a:cubicBezTo>
                    <a:pt x="0" y="224156"/>
                    <a:pt x="36532" y="160636"/>
                    <a:pt x="95915" y="126086"/>
                  </a:cubicBezTo>
                  <a:lnTo>
                    <a:pt x="253335" y="34496"/>
                  </a:lnTo>
                  <a:cubicBezTo>
                    <a:pt x="312626" y="0"/>
                    <a:pt x="385874" y="0"/>
                    <a:pt x="445165" y="34496"/>
                  </a:cubicBezTo>
                  <a:close/>
                </a:path>
              </a:pathLst>
            </a:custGeom>
            <a:solidFill>
              <a:srgbClr val="590E52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40228F0-9A0A-A867-EA01-D1E2C64D72FF}"/>
                </a:ext>
              </a:extLst>
            </p:cNvPr>
            <p:cNvSpPr txBox="1"/>
            <p:nvPr/>
          </p:nvSpPr>
          <p:spPr>
            <a:xfrm>
              <a:off x="0" y="168275"/>
              <a:ext cx="698500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21908018-69E4-1F51-EC6B-BA96F67DA16B}"/>
              </a:ext>
            </a:extLst>
          </p:cNvPr>
          <p:cNvGrpSpPr/>
          <p:nvPr/>
        </p:nvGrpSpPr>
        <p:grpSpPr>
          <a:xfrm>
            <a:off x="-674710" y="8498591"/>
            <a:ext cx="19281670" cy="2271793"/>
            <a:chOff x="0" y="0"/>
            <a:chExt cx="5078300" cy="598332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17DE1A7-F643-40CC-6530-23BFC20649AB}"/>
                </a:ext>
              </a:extLst>
            </p:cNvPr>
            <p:cNvSpPr/>
            <p:nvPr/>
          </p:nvSpPr>
          <p:spPr>
            <a:xfrm>
              <a:off x="0" y="0"/>
              <a:ext cx="5078300" cy="598332"/>
            </a:xfrm>
            <a:custGeom>
              <a:avLst/>
              <a:gdLst/>
              <a:ahLst/>
              <a:cxnLst/>
              <a:rect l="l" t="t" r="r" b="b"/>
              <a:pathLst>
                <a:path w="5078300" h="598332">
                  <a:moveTo>
                    <a:pt x="0" y="0"/>
                  </a:moveTo>
                  <a:lnTo>
                    <a:pt x="5078300" y="0"/>
                  </a:lnTo>
                  <a:lnTo>
                    <a:pt x="5078300" y="598332"/>
                  </a:lnTo>
                  <a:lnTo>
                    <a:pt x="0" y="598332"/>
                  </a:ln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587B5F7A-AC88-80A4-2B3B-3B45ECAE9FF4}"/>
                </a:ext>
              </a:extLst>
            </p:cNvPr>
            <p:cNvSpPr txBox="1"/>
            <p:nvPr/>
          </p:nvSpPr>
          <p:spPr>
            <a:xfrm>
              <a:off x="0" y="-38100"/>
              <a:ext cx="5078300" cy="636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F04FE591-5CA5-EE2C-56BE-A5E981AB1840}"/>
              </a:ext>
            </a:extLst>
          </p:cNvPr>
          <p:cNvSpPr txBox="1"/>
          <p:nvPr/>
        </p:nvSpPr>
        <p:spPr>
          <a:xfrm>
            <a:off x="2174814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新鮮感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1255BFC6-6D5E-32A3-9536-15FC25A4949E}"/>
              </a:ext>
            </a:extLst>
          </p:cNvPr>
          <p:cNvSpPr txBox="1"/>
          <p:nvPr/>
        </p:nvSpPr>
        <p:spPr>
          <a:xfrm>
            <a:off x="1926579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改變一下！從會員發展、專案執行，再到募款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1865A5CA-AF32-1CDA-5C42-7A4238B35312}"/>
              </a:ext>
            </a:extLst>
          </p:cNvPr>
          <p:cNvSpPr txBox="1"/>
          <p:nvPr/>
        </p:nvSpPr>
        <p:spPr>
          <a:xfrm>
            <a:off x="6139499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新會員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6FDD9EAC-91CF-8F52-4875-2EBA70A051D6}"/>
              </a:ext>
            </a:extLst>
          </p:cNvPr>
          <p:cNvSpPr txBox="1"/>
          <p:nvPr/>
        </p:nvSpPr>
        <p:spPr>
          <a:xfrm>
            <a:off x="5891264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熱情友善地歡迎新會員！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6B4D909-4B60-2B15-DD4B-0283DFAD8DD9}"/>
              </a:ext>
            </a:extLst>
          </p:cNvPr>
          <p:cNvSpPr txBox="1"/>
          <p:nvPr/>
        </p:nvSpPr>
        <p:spPr>
          <a:xfrm>
            <a:off x="9859273" y="5254654"/>
            <a:ext cx="2534140" cy="21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在會議、電子報及社群媒體上，表彰會員的辛勤工作和貢獻。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6F687BC-4038-DF34-28BF-5D0E63CAE9B8}"/>
              </a:ext>
            </a:extLst>
          </p:cNvPr>
          <p:cNvSpPr txBox="1"/>
          <p:nvPr/>
        </p:nvSpPr>
        <p:spPr>
          <a:xfrm>
            <a:off x="13827282" y="5254654"/>
            <a:ext cx="2534140" cy="105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799"/>
              </a:lnSpc>
            </a:pPr>
            <a:r>
              <a:rPr lang="zh-TW" sz="1999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鼓勵具備專長的會員分享知識！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0A412B11-89BA-20F1-5871-6EB797F87309}"/>
              </a:ext>
            </a:extLst>
          </p:cNvPr>
          <p:cNvSpPr txBox="1"/>
          <p:nvPr/>
        </p:nvSpPr>
        <p:spPr>
          <a:xfrm>
            <a:off x="10107866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慶祝！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F1B259D7-47C4-7A11-AAD9-CD7D4E61F27F}"/>
              </a:ext>
            </a:extLst>
          </p:cNvPr>
          <p:cNvSpPr txBox="1"/>
          <p:nvPr/>
        </p:nvSpPr>
        <p:spPr>
          <a:xfrm>
            <a:off x="14067610" y="4588882"/>
            <a:ext cx="2037669" cy="299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2299"/>
              </a:lnSpc>
            </a:pPr>
            <a:r>
              <a:rPr lang="zh-TW" sz="2299" b="1" i="0" u="none" baseline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一起學習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4FFEB0DE-7E1A-F1D9-DC31-E72C90120209}"/>
              </a:ext>
            </a:extLst>
          </p:cNvPr>
          <p:cNvSpPr txBox="1"/>
          <p:nvPr/>
        </p:nvSpPr>
        <p:spPr>
          <a:xfrm>
            <a:off x="5067396" y="141638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如何增添喜悅</a:t>
            </a:r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0BAF119F-C670-5446-0B46-9B152C09FF95}"/>
              </a:ext>
            </a:extLst>
          </p:cNvPr>
          <p:cNvSpPr/>
          <p:nvPr/>
        </p:nvSpPr>
        <p:spPr>
          <a:xfrm>
            <a:off x="14884488" y="3454975"/>
            <a:ext cx="405977" cy="565285"/>
          </a:xfrm>
          <a:custGeom>
            <a:avLst/>
            <a:gdLst/>
            <a:ahLst/>
            <a:cxnLst/>
            <a:rect l="l" t="t" r="r" b="b"/>
            <a:pathLst>
              <a:path w="405977" h="565285">
                <a:moveTo>
                  <a:pt x="0" y="0"/>
                </a:moveTo>
                <a:lnTo>
                  <a:pt x="405977" y="0"/>
                </a:lnTo>
                <a:lnTo>
                  <a:pt x="405977" y="565285"/>
                </a:lnTo>
                <a:lnTo>
                  <a:pt x="0" y="5652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2D636AE0-CBA1-CC60-0F87-B77E7818CFE7}"/>
              </a:ext>
            </a:extLst>
          </p:cNvPr>
          <p:cNvSpPr/>
          <p:nvPr/>
        </p:nvSpPr>
        <p:spPr>
          <a:xfrm>
            <a:off x="6892153" y="3498836"/>
            <a:ext cx="532362" cy="458799"/>
          </a:xfrm>
          <a:custGeom>
            <a:avLst/>
            <a:gdLst/>
            <a:ahLst/>
            <a:cxnLst/>
            <a:rect l="l" t="t" r="r" b="b"/>
            <a:pathLst>
              <a:path w="532362" h="458799">
                <a:moveTo>
                  <a:pt x="0" y="0"/>
                </a:moveTo>
                <a:lnTo>
                  <a:pt x="532361" y="0"/>
                </a:lnTo>
                <a:lnTo>
                  <a:pt x="532361" y="458799"/>
                </a:lnTo>
                <a:lnTo>
                  <a:pt x="0" y="4587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F6404708-F062-C9E3-3BA8-C5F2E35B95C3}"/>
              </a:ext>
            </a:extLst>
          </p:cNvPr>
          <p:cNvSpPr/>
          <p:nvPr/>
        </p:nvSpPr>
        <p:spPr>
          <a:xfrm>
            <a:off x="10934050" y="3453296"/>
            <a:ext cx="502274" cy="509688"/>
          </a:xfrm>
          <a:custGeom>
            <a:avLst/>
            <a:gdLst/>
            <a:ahLst/>
            <a:cxnLst/>
            <a:rect l="l" t="t" r="r" b="b"/>
            <a:pathLst>
              <a:path w="502274" h="509688">
                <a:moveTo>
                  <a:pt x="0" y="0"/>
                </a:moveTo>
                <a:lnTo>
                  <a:pt x="502274" y="0"/>
                </a:lnTo>
                <a:lnTo>
                  <a:pt x="502274" y="509688"/>
                </a:lnTo>
                <a:lnTo>
                  <a:pt x="0" y="5096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5D59D58A-1728-8267-252A-CC8D34100F6E}"/>
              </a:ext>
            </a:extLst>
          </p:cNvPr>
          <p:cNvSpPr/>
          <p:nvPr/>
        </p:nvSpPr>
        <p:spPr>
          <a:xfrm>
            <a:off x="2937971" y="3541819"/>
            <a:ext cx="508266" cy="362775"/>
          </a:xfrm>
          <a:custGeom>
            <a:avLst/>
            <a:gdLst/>
            <a:ahLst/>
            <a:cxnLst/>
            <a:rect l="l" t="t" r="r" b="b"/>
            <a:pathLst>
              <a:path w="508266" h="362775">
                <a:moveTo>
                  <a:pt x="0" y="0"/>
                </a:moveTo>
                <a:lnTo>
                  <a:pt x="508267" y="0"/>
                </a:lnTo>
                <a:lnTo>
                  <a:pt x="508267" y="362775"/>
                </a:lnTo>
                <a:lnTo>
                  <a:pt x="0" y="3627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0ACB4F29-CD3E-5F1D-7F8D-14F5A6833BE3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50868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369991" y="3805710"/>
            <a:ext cx="500647" cy="438066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293374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11442" y="-742156"/>
            <a:ext cx="9483991" cy="12212363"/>
            <a:chOff x="0" y="0"/>
            <a:chExt cx="1207697" cy="15551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07697" cy="1555130"/>
            </a:xfrm>
            <a:custGeom>
              <a:avLst/>
              <a:gdLst/>
              <a:ahLst/>
              <a:cxnLst/>
              <a:rect l="l" t="t" r="r" b="b"/>
              <a:pathLst>
                <a:path w="1207697" h="1555130">
                  <a:moveTo>
                    <a:pt x="603849" y="0"/>
                  </a:moveTo>
                  <a:cubicBezTo>
                    <a:pt x="270352" y="0"/>
                    <a:pt x="0" y="348128"/>
                    <a:pt x="0" y="777565"/>
                  </a:cubicBezTo>
                  <a:cubicBezTo>
                    <a:pt x="0" y="1207002"/>
                    <a:pt x="270352" y="1555130"/>
                    <a:pt x="603849" y="1555130"/>
                  </a:cubicBezTo>
                  <a:cubicBezTo>
                    <a:pt x="937345" y="1555130"/>
                    <a:pt x="1207697" y="1207002"/>
                    <a:pt x="1207697" y="777565"/>
                  </a:cubicBezTo>
                  <a:cubicBezTo>
                    <a:pt x="1207697" y="348128"/>
                    <a:pt x="937345" y="0"/>
                    <a:pt x="603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3222" y="79118"/>
              <a:ext cx="981254" cy="133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102074" flipH="1">
            <a:off x="-5048077" y="6018994"/>
            <a:ext cx="16114424" cy="12188364"/>
          </a:xfrm>
          <a:custGeom>
            <a:avLst/>
            <a:gdLst/>
            <a:ahLst/>
            <a:cxnLst/>
            <a:rect l="l" t="t" r="r" b="b"/>
            <a:pathLst>
              <a:path w="16114424" h="12188364">
                <a:moveTo>
                  <a:pt x="16114424" y="0"/>
                </a:moveTo>
                <a:lnTo>
                  <a:pt x="0" y="0"/>
                </a:lnTo>
                <a:lnTo>
                  <a:pt x="0" y="12188365"/>
                </a:lnTo>
                <a:lnTo>
                  <a:pt x="16114424" y="12188365"/>
                </a:lnTo>
                <a:lnTo>
                  <a:pt x="16114424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1369991" y="4714977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18BC9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1369991" y="5676635"/>
            <a:ext cx="500647" cy="438066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BB4075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1369991" y="6676392"/>
            <a:ext cx="500647" cy="438066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590E52">
                <a:alpha val="89804"/>
              </a:srgbClr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 rot="1102074" flipH="1">
            <a:off x="-4443685" y="4114818"/>
            <a:ext cx="18545990" cy="14027512"/>
          </a:xfrm>
          <a:custGeom>
            <a:avLst/>
            <a:gdLst/>
            <a:ahLst/>
            <a:cxnLst/>
            <a:rect l="l" t="t" r="r" b="b"/>
            <a:pathLst>
              <a:path w="18545990" h="14027512">
                <a:moveTo>
                  <a:pt x="18545990" y="0"/>
                </a:moveTo>
                <a:lnTo>
                  <a:pt x="0" y="0"/>
                </a:lnTo>
                <a:lnTo>
                  <a:pt x="0" y="14027513"/>
                </a:lnTo>
                <a:lnTo>
                  <a:pt x="18545990" y="14027513"/>
                </a:lnTo>
                <a:lnTo>
                  <a:pt x="1854599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1" name="Freeform 31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32" name="TextBox 32"/>
          <p:cNvSpPr txBox="1"/>
          <p:nvPr/>
        </p:nvSpPr>
        <p:spPr>
          <a:xfrm>
            <a:off x="2232952" y="3559155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季節性主題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32952" y="4468422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最大的影響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32952" y="5430080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展望新的一年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32952" y="6429837"/>
            <a:ext cx="4816156" cy="61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lnSpc>
                <a:spcPts val="5400"/>
              </a:lnSpc>
            </a:pPr>
            <a:r>
              <a:rPr lang="zh-TW" sz="2700" b="0" i="0" u="none" baseline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搜尋有助於開啟對話的點子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3104" y="1567092"/>
            <a:ext cx="10521041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7475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破冰活動與討論話題引子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60A39-01E0-955C-1288-B0C2F84EB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3D739AC-A436-BC10-A9F0-AAEE8EE13C9C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12ECD4E-59F3-286C-34EE-197004934F26}"/>
              </a:ext>
            </a:extLst>
          </p:cNvPr>
          <p:cNvSpPr txBox="1"/>
          <p:nvPr/>
        </p:nvSpPr>
        <p:spPr>
          <a:xfrm>
            <a:off x="685800" y="2665573"/>
            <a:ext cx="10106488" cy="159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zh-TW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服裝或主題</a:t>
            </a:r>
            <a:endParaRPr lang="zh-TW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zh-TW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遊戲</a:t>
            </a:r>
            <a:endParaRPr lang="zh-TW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  <a:p>
            <a:pPr marL="625475" lvl="1" indent="-312420" algn="l" rtl="0">
              <a:lnSpc>
                <a:spcPts val="4059"/>
              </a:lnSpc>
              <a:buFont typeface="Arial"/>
              <a:buChar char="•"/>
            </a:pPr>
            <a:r>
              <a:rPr lang="zh-TW" sz="4400" b="0" i="0" u="none" baseline="0">
                <a:solidFill>
                  <a:srgbClr val="E8E4ED"/>
                </a:solidFill>
                <a:latin typeface="Calibri (MS)"/>
                <a:ea typeface="Calibri (MS)"/>
                <a:cs typeface="Calibri (MS)"/>
                <a:sym typeface="Calibri (MS)"/>
              </a:rPr>
              <a:t>一起動起來 </a:t>
            </a:r>
            <a:endParaRPr lang="zh-TW" sz="4400" dirty="0">
              <a:solidFill>
                <a:srgbClr val="E8E4ED"/>
              </a:solidFill>
              <a:latin typeface="Calibri (MS)"/>
              <a:ea typeface="Calibri (MS)"/>
              <a:cs typeface="Calibri (MS)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664D78D-68D8-B2AA-CAA9-9AD916601AF4}"/>
              </a:ext>
            </a:extLst>
          </p:cNvPr>
          <p:cNvSpPr txBox="1"/>
          <p:nvPr/>
        </p:nvSpPr>
        <p:spPr>
          <a:xfrm>
            <a:off x="1028700" y="1202317"/>
            <a:ext cx="893622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FFFFFF"/>
                </a:solidFill>
                <a:latin typeface="Effra"/>
                <a:ea typeface="Effra"/>
                <a:cs typeface="Effra"/>
                <a:sym typeface="Effra"/>
              </a:rPr>
              <a:t>添點樂趣！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9B08D21-BD28-7D31-5F84-DA0A52FA2EE2}"/>
              </a:ext>
            </a:extLst>
          </p:cNvPr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B6FFD791-168E-54FB-3B9D-8F4D921F2FB7}"/>
              </a:ext>
            </a:extLst>
          </p:cNvPr>
          <p:cNvSpPr/>
          <p:nvPr/>
        </p:nvSpPr>
        <p:spPr>
          <a:xfrm>
            <a:off x="905957" y="9320139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8"/>
                </a:lnTo>
                <a:lnTo>
                  <a:pt x="0" y="55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  <p:pic>
        <p:nvPicPr>
          <p:cNvPr id="14" name="Picture 13" descr="一群盛裝打扮的人正在擺姿勢拍照&#10;&#10;人工智慧生成的內容可能不準確。">
            <a:extLst>
              <a:ext uri="{FF2B5EF4-FFF2-40B4-BE49-F238E27FC236}">
                <a16:creationId xmlns:a16="http://schemas.microsoft.com/office/drawing/2014/main" id="{4F6CF84B-95B7-DAC8-0D27-474A57977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295" y="-43142"/>
            <a:ext cx="7420112" cy="5072342"/>
          </a:xfrm>
          <a:prstGeom prst="rect">
            <a:avLst/>
          </a:prstGeom>
        </p:spPr>
      </p:pic>
      <p:pic>
        <p:nvPicPr>
          <p:cNvPr id="12" name="Picture 11" descr="一群婦女正在擺姿勢拍照&#10;&#10;人工智慧生成的內容可能不準確。">
            <a:extLst>
              <a:ext uri="{FF2B5EF4-FFF2-40B4-BE49-F238E27FC236}">
                <a16:creationId xmlns:a16="http://schemas.microsoft.com/office/drawing/2014/main" id="{D7B29C09-9C77-CC5F-20D0-48CC46518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351" y="4524703"/>
            <a:ext cx="7683063" cy="576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2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376402" y="4170619"/>
            <a:ext cx="18865637" cy="7072317"/>
            <a:chOff x="0" y="0"/>
            <a:chExt cx="3804182" cy="142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4182" cy="1463218"/>
            </a:xfrm>
            <a:custGeom>
              <a:avLst/>
              <a:gdLst/>
              <a:ahLst/>
              <a:cxnLst/>
              <a:rect l="l" t="t" r="r" b="b"/>
              <a:pathLst>
                <a:path w="3804182" h="1463218">
                  <a:moveTo>
                    <a:pt x="3796327" y="0"/>
                  </a:moveTo>
                  <a:lnTo>
                    <a:pt x="7855" y="0"/>
                  </a:lnTo>
                  <a:cubicBezTo>
                    <a:pt x="5772" y="0"/>
                    <a:pt x="3774" y="828"/>
                    <a:pt x="2301" y="2301"/>
                  </a:cubicBezTo>
                  <a:cubicBezTo>
                    <a:pt x="828" y="3774"/>
                    <a:pt x="0" y="5772"/>
                    <a:pt x="0" y="7855"/>
                  </a:cubicBezTo>
                  <a:lnTo>
                    <a:pt x="0" y="1279302"/>
                  </a:lnTo>
                  <a:cubicBezTo>
                    <a:pt x="202350" y="1390082"/>
                    <a:pt x="849870" y="1463218"/>
                    <a:pt x="1821147" y="1279302"/>
                  </a:cubicBezTo>
                  <a:cubicBezTo>
                    <a:pt x="2792433" y="1013423"/>
                    <a:pt x="3547873" y="1168518"/>
                    <a:pt x="3804182" y="1279302"/>
                  </a:cubicBezTo>
                  <a:lnTo>
                    <a:pt x="3804182" y="7855"/>
                  </a:lnTo>
                  <a:cubicBezTo>
                    <a:pt x="3804182" y="5772"/>
                    <a:pt x="3803355" y="3774"/>
                    <a:pt x="3801882" y="2301"/>
                  </a:cubicBezTo>
                  <a:cubicBezTo>
                    <a:pt x="3800408" y="828"/>
                    <a:pt x="3798410" y="0"/>
                    <a:pt x="3796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49CDC">
                    <a:alpha val="100000"/>
                  </a:srgbClr>
                </a:gs>
                <a:gs pos="100000">
                  <a:srgbClr val="19317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zh-TW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804182" cy="1187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18528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6" name="Freeform 6"/>
          <p:cNvSpPr/>
          <p:nvPr/>
        </p:nvSpPr>
        <p:spPr>
          <a:xfrm>
            <a:off x="7744004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7" name="Freeform 7"/>
          <p:cNvSpPr/>
          <p:nvPr/>
        </p:nvSpPr>
        <p:spPr>
          <a:xfrm>
            <a:off x="12869336" y="3580293"/>
            <a:ext cx="2795809" cy="2795809"/>
          </a:xfrm>
          <a:custGeom>
            <a:avLst/>
            <a:gdLst/>
            <a:ahLst/>
            <a:cxnLst/>
            <a:rect l="l" t="t" r="r" b="b"/>
            <a:pathLst>
              <a:path w="2795809" h="2795809">
                <a:moveTo>
                  <a:pt x="0" y="0"/>
                </a:moveTo>
                <a:lnTo>
                  <a:pt x="2795809" y="0"/>
                </a:lnTo>
                <a:lnTo>
                  <a:pt x="2795809" y="2795809"/>
                </a:lnTo>
                <a:lnTo>
                  <a:pt x="0" y="279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8" name="Freeform 8"/>
          <p:cNvSpPr/>
          <p:nvPr/>
        </p:nvSpPr>
        <p:spPr>
          <a:xfrm>
            <a:off x="13466848" y="4106687"/>
            <a:ext cx="1600786" cy="1621422"/>
          </a:xfrm>
          <a:custGeom>
            <a:avLst/>
            <a:gdLst/>
            <a:ahLst/>
            <a:cxnLst/>
            <a:rect l="l" t="t" r="r" b="b"/>
            <a:pathLst>
              <a:path w="1600786" h="1621422">
                <a:moveTo>
                  <a:pt x="0" y="0"/>
                </a:moveTo>
                <a:lnTo>
                  <a:pt x="1600786" y="0"/>
                </a:lnTo>
                <a:lnTo>
                  <a:pt x="1600786" y="1621422"/>
                </a:lnTo>
                <a:lnTo>
                  <a:pt x="0" y="16214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2" r="-52"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9" name="Freeform 9"/>
          <p:cNvSpPr/>
          <p:nvPr/>
        </p:nvSpPr>
        <p:spPr>
          <a:xfrm>
            <a:off x="3335282" y="4106687"/>
            <a:ext cx="1479049" cy="1479049"/>
          </a:xfrm>
          <a:custGeom>
            <a:avLst/>
            <a:gdLst/>
            <a:ahLst/>
            <a:cxnLst/>
            <a:rect l="l" t="t" r="r" b="b"/>
            <a:pathLst>
              <a:path w="1479049" h="1479049">
                <a:moveTo>
                  <a:pt x="0" y="0"/>
                </a:moveTo>
                <a:lnTo>
                  <a:pt x="1479049" y="0"/>
                </a:lnTo>
                <a:lnTo>
                  <a:pt x="1479049" y="1479049"/>
                </a:lnTo>
                <a:lnTo>
                  <a:pt x="0" y="14790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0" name="Freeform 10"/>
          <p:cNvSpPr/>
          <p:nvPr/>
        </p:nvSpPr>
        <p:spPr>
          <a:xfrm>
            <a:off x="8346252" y="4106687"/>
            <a:ext cx="1595495" cy="1569387"/>
          </a:xfrm>
          <a:custGeom>
            <a:avLst/>
            <a:gdLst/>
            <a:ahLst/>
            <a:cxnLst/>
            <a:rect l="l" t="t" r="r" b="b"/>
            <a:pathLst>
              <a:path w="1595495" h="1569387">
                <a:moveTo>
                  <a:pt x="0" y="0"/>
                </a:moveTo>
                <a:lnTo>
                  <a:pt x="1595496" y="0"/>
                </a:lnTo>
                <a:lnTo>
                  <a:pt x="1595496" y="1569387"/>
                </a:lnTo>
                <a:lnTo>
                  <a:pt x="0" y="1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/>
          </a:p>
        </p:txBody>
      </p:sp>
      <p:sp>
        <p:nvSpPr>
          <p:cNvPr id="14" name="TextBox 14"/>
          <p:cNvSpPr txBox="1"/>
          <p:nvPr/>
        </p:nvSpPr>
        <p:spPr>
          <a:xfrm>
            <a:off x="1830330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zh-TW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哪些做法最適合您的分會？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85464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zh-TW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您的分會目前已採取哪些做法來增添喜悅？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5806" y="7449348"/>
            <a:ext cx="4372206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3770"/>
              </a:lnSpc>
            </a:pPr>
            <a:r>
              <a:rPr lang="zh-TW" sz="3770" b="0" i="0" u="none" baseline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您最期待什麼？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67396" y="1289444"/>
            <a:ext cx="815320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lnSpc>
                <a:spcPts val="7799"/>
              </a:lnSpc>
            </a:pPr>
            <a:r>
              <a:rPr lang="zh-TW" sz="6500" b="0" i="0" u="none" baseline="0">
                <a:solidFill>
                  <a:srgbClr val="293374"/>
                </a:solidFill>
                <a:latin typeface="Effra"/>
                <a:ea typeface="Effra"/>
                <a:cs typeface="Effra"/>
                <a:sym typeface="Effra"/>
              </a:rPr>
              <a:t>分享與討論</a:t>
            </a:r>
            <a:endParaRPr lang="zh-TW" sz="6500" dirty="0">
              <a:solidFill>
                <a:srgbClr val="293374"/>
              </a:solidFill>
              <a:latin typeface="Effra"/>
              <a:ea typeface="Effra"/>
              <a:cs typeface="Effra"/>
              <a:sym typeface="Effra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193206" y="9043031"/>
            <a:ext cx="2413246" cy="554217"/>
          </a:xfrm>
          <a:custGeom>
            <a:avLst/>
            <a:gdLst/>
            <a:ahLst/>
            <a:cxnLst/>
            <a:rect l="l" t="t" r="r" b="b"/>
            <a:pathLst>
              <a:path w="2413246" h="554217">
                <a:moveTo>
                  <a:pt x="0" y="0"/>
                </a:moveTo>
                <a:lnTo>
                  <a:pt x="2413246" y="0"/>
                </a:lnTo>
                <a:lnTo>
                  <a:pt x="2413246" y="554217"/>
                </a:lnTo>
                <a:lnTo>
                  <a:pt x="0" y="5542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74" b="-74"/>
            </a:stretch>
          </a:blipFill>
        </p:spPr>
        <p:txBody>
          <a:bodyPr/>
          <a:lstStyle/>
          <a:p>
            <a:endParaRPr lang="zh-TW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C896-10D5-A8E8-9B5D-7BC38AB9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1C0009D-D9ED-153A-0F98-C106364A3343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30739" r="-17743" b="-8808"/>
            </a:stretch>
          </a:blipFill>
        </p:spPr>
        <p:txBody>
          <a:bodyPr/>
          <a:lstStyle/>
          <a:p>
            <a:endParaRPr lang="zh-TW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9291CB-A168-BBA3-A612-E93A336C7077}"/>
              </a:ext>
            </a:extLst>
          </p:cNvPr>
          <p:cNvGrpSpPr/>
          <p:nvPr/>
        </p:nvGrpSpPr>
        <p:grpSpPr>
          <a:xfrm>
            <a:off x="7689103" y="-270530"/>
            <a:ext cx="9522900" cy="8877530"/>
            <a:chOff x="0" y="0"/>
            <a:chExt cx="736600" cy="68668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46FE85-C36F-F71D-3796-A22AD3D3CAF9}"/>
                </a:ext>
              </a:extLst>
            </p:cNvPr>
            <p:cNvSpPr/>
            <p:nvPr/>
          </p:nvSpPr>
          <p:spPr>
            <a:xfrm>
              <a:off x="0" y="0"/>
              <a:ext cx="736600" cy="686680"/>
            </a:xfrm>
            <a:custGeom>
              <a:avLst/>
              <a:gdLst/>
              <a:ahLst/>
              <a:cxnLst/>
              <a:rect l="l" t="t" r="r" b="b"/>
              <a:pathLst>
                <a:path w="736600" h="686680">
                  <a:moveTo>
                    <a:pt x="736600" y="0"/>
                  </a:moveTo>
                  <a:lnTo>
                    <a:pt x="736600" y="686680"/>
                  </a:lnTo>
                  <a:lnTo>
                    <a:pt x="368300" y="559680"/>
                  </a:lnTo>
                  <a:lnTo>
                    <a:pt x="0" y="68668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293374"/>
            </a:solidFill>
          </p:spPr>
          <p:txBody>
            <a:bodyPr/>
            <a:lstStyle/>
            <a:p>
              <a:endParaRPr lang="zh-TW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C7C562B-54BD-0E53-1A93-19D5A7143F50}"/>
                </a:ext>
              </a:extLst>
            </p:cNvPr>
            <p:cNvSpPr txBox="1"/>
            <p:nvPr/>
          </p:nvSpPr>
          <p:spPr>
            <a:xfrm>
              <a:off x="0" y="-47625"/>
              <a:ext cx="736600" cy="607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1836F07-9075-55C6-29BE-AB1281128D82}"/>
              </a:ext>
            </a:extLst>
          </p:cNvPr>
          <p:cNvSpPr txBox="1"/>
          <p:nvPr/>
        </p:nvSpPr>
        <p:spPr>
          <a:xfrm>
            <a:off x="8466081" y="-699193"/>
            <a:ext cx="7472135" cy="3874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lnSpc>
                <a:spcPts val="34323"/>
              </a:lnSpc>
            </a:pPr>
            <a:r>
              <a:rPr lang="zh-TW" sz="17000" b="1" i="0" u="none" spc="-2500" baseline="0">
                <a:solidFill>
                  <a:srgbClr val="FFFFFF"/>
                </a:solidFill>
                <a:latin typeface="Calibri (MS) Bold" panose="020B0604020202020204" charset="0"/>
                <a:ea typeface="Flatory Sans Bold"/>
                <a:cs typeface="Calibri (MS) Bold" panose="020B0604020202020204" charset="0"/>
                <a:sym typeface="Flatory Sans Bold"/>
              </a:rPr>
              <a:t>謝謝！</a:t>
            </a:r>
          </a:p>
        </p:txBody>
      </p:sp>
    </p:spTree>
    <p:extLst>
      <p:ext uri="{BB962C8B-B14F-4D97-AF65-F5344CB8AC3E}">
        <p14:creationId xmlns:p14="http://schemas.microsoft.com/office/powerpoint/2010/main" val="1867396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467</Words>
  <Application>Microsoft Office PowerPoint</Application>
  <PresentationFormat>Custom</PresentationFormat>
  <Paragraphs>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Effra</vt:lpstr>
      <vt:lpstr>Aptos</vt:lpstr>
      <vt:lpstr>Arial</vt:lpstr>
      <vt:lpstr>Calibri (MS) Bold</vt:lpstr>
      <vt:lpstr>Yu Gothic</vt:lpstr>
      <vt:lpstr>Calibri (MS)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SIA PPT Template</dc:title>
  <dc:creator>Nicole Simmons</dc:creator>
  <cp:lastModifiedBy>Jackie Schrauger</cp:lastModifiedBy>
  <cp:revision>76</cp:revision>
  <dcterms:created xsi:type="dcterms:W3CDTF">2006-08-16T00:00:00Z</dcterms:created>
  <dcterms:modified xsi:type="dcterms:W3CDTF">2026-01-23T18:28:06Z</dcterms:modified>
  <dc:identifier>DAG2D4GzFFA</dc:identifier>
</cp:coreProperties>
</file>