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75" r:id="rId3"/>
    <p:sldId id="260" r:id="rId4"/>
    <p:sldId id="276" r:id="rId5"/>
    <p:sldId id="259" r:id="rId6"/>
    <p:sldId id="284" r:id="rId7"/>
    <p:sldId id="287" r:id="rId8"/>
    <p:sldId id="286" r:id="rId9"/>
    <p:sldId id="283" r:id="rId10"/>
    <p:sldId id="258" r:id="rId11"/>
    <p:sldId id="277" r:id="rId12"/>
    <p:sldId id="268" r:id="rId13"/>
    <p:sldId id="288" r:id="rId14"/>
  </p:sldIdLst>
  <p:sldSz cx="18288000" cy="10287000"/>
  <p:notesSz cx="6858000" cy="9144000"/>
  <p:embeddedFontLst>
    <p:embeddedFont>
      <p:font typeface="Calibri (MS)" panose="020B0604020202020204" charset="0"/>
      <p:regular r:id="rId16"/>
    </p:embeddedFont>
    <p:embeddedFont>
      <p:font typeface="Calibri (MS) Bold" panose="020B0604020202020204" charset="0"/>
      <p:regular r:id="rId17"/>
      <p:bold r:id="rId18"/>
    </p:embeddedFont>
    <p:embeddedFont>
      <p:font typeface="Effra" panose="020B0604020202020204" charset="0"/>
      <p:regular r:id="rId19"/>
      <p:bold r:id="rId20"/>
      <p:italic r:id="rId21"/>
      <p:boldItalic r:id="rId22"/>
    </p:embeddedFont>
    <p:embeddedFont>
      <p:font typeface="Yu Gothic" panose="020B0400000000000000" pitchFamily="34" charset="-128"/>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11C"/>
    <a:srgbClr val="BB4075"/>
    <a:srgbClr val="DB5E5A"/>
    <a:srgbClr val="609EE0"/>
    <a:srgbClr val="528BC9"/>
    <a:srgbClr val="FAC800"/>
    <a:srgbClr val="3255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1375DA-A522-77C4-899E-9557668B1CD3}" v="129" dt="2025-12-01T19:24:33.402"/>
    <p1510:client id="{2576569F-5757-65AE-2B24-B3251C3752FE}" v="4" dt="2025-12-01T19:35:40.5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610" autoAdjust="0"/>
  </p:normalViewPr>
  <p:slideViewPr>
    <p:cSldViewPr snapToGrid="0">
      <p:cViewPr varScale="1">
        <p:scale>
          <a:sx n="49" d="100"/>
          <a:sy n="49" d="100"/>
        </p:scale>
        <p:origin x="1042" y="2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90171-6DE0-47DD-86F1-073FFBC32B0C}"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95BA80-4B40-47AC-8ACA-8F4CDC05B63D}" type="slidenum">
              <a:rPr lang="en-US" smtClean="0"/>
              <a:t>‹#›</a:t>
            </a:fld>
            <a:endParaRPr lang="en-US"/>
          </a:p>
        </p:txBody>
      </p:sp>
    </p:spTree>
    <p:extLst>
      <p:ext uri="{BB962C8B-B14F-4D97-AF65-F5344CB8AC3E}">
        <p14:creationId xmlns:p14="http://schemas.microsoft.com/office/powerpoint/2010/main" val="4170266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my name is (NAME). I’m the region membership chair and I’m excited to talk to you today about how we can infuse JOY into the membership experience.</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a:t>
            </a:fld>
            <a:endParaRPr lang="en-US"/>
          </a:p>
        </p:txBody>
      </p:sp>
    </p:spTree>
    <p:extLst>
      <p:ext uri="{BB962C8B-B14F-4D97-AF65-F5344CB8AC3E}">
        <p14:creationId xmlns:p14="http://schemas.microsoft.com/office/powerpoint/2010/main" val="194414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62660-6BC2-18B1-CD6A-A60275FC7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061D3-2341-83F4-8E73-E5E9F2924A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B4C724-ED84-81AD-E573-94589E90D58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 want you to close or lower your eyes. Imagine the last time or a memorable time you felt joy. Maybe it was sharing a laugh with friends, or playing a game with a grandchild, or wrapping up a particular successful Dream It, Be It project with your club. Maybe you reached a goal at work that you’ve been striving towards for a long time. Or maybe you won the top prize at a recent Soroptimist fundraiser! </a:t>
            </a:r>
          </a:p>
          <a:p>
            <a:r>
              <a:rPr lang="en-US" sz="1200" kern="1200" dirty="0">
                <a:solidFill>
                  <a:schemeClr val="tx1"/>
                </a:solidFill>
                <a:effectLst/>
                <a:latin typeface="+mn-lt"/>
                <a:ea typeface="+mn-ea"/>
                <a:cs typeface="+mn-cs"/>
              </a:rPr>
              <a:t>Now, open your eyes. Does anyone want to share something recently that gave them joy and how that felt? </a:t>
            </a:r>
          </a:p>
          <a:p>
            <a:r>
              <a:rPr lang="en-US" sz="1200" i="1" kern="1200" dirty="0">
                <a:solidFill>
                  <a:schemeClr val="tx1"/>
                </a:solidFill>
                <a:effectLst/>
                <a:latin typeface="+mn-lt"/>
                <a:ea typeface="+mn-ea"/>
                <a:cs typeface="+mn-cs"/>
              </a:rPr>
              <a:t>(take some responses)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(follow up with this question if no one gave a Soroptimist example)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Did anyone have a joyful memory that they conjured up from a Soroptimist experience? What was it? </a:t>
            </a:r>
          </a:p>
          <a:p>
            <a:r>
              <a:rPr lang="en-US" sz="1200" i="1" kern="1200" dirty="0">
                <a:solidFill>
                  <a:schemeClr val="tx1"/>
                </a:solidFill>
                <a:effectLst/>
                <a:latin typeface="+mn-lt"/>
                <a:ea typeface="+mn-ea"/>
                <a:cs typeface="+mn-cs"/>
              </a:rPr>
              <a:t>(take some responses)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 you all for sharing those powerful and joyful moments! </a:t>
            </a:r>
          </a:p>
          <a:p>
            <a:r>
              <a:rPr lang="en-US" sz="1200" kern="1200" dirty="0">
                <a:solidFill>
                  <a:schemeClr val="tx1"/>
                </a:solidFill>
                <a:effectLst/>
                <a:latin typeface="+mn-lt"/>
                <a:ea typeface="+mn-ea"/>
                <a:cs typeface="+mn-cs"/>
              </a:rPr>
              <a:t>While we’re all united by our mission to empower women and girls through access to education, sometimes the stresses of planning meetings, obtaining background checks in time for a youth project, or fundraising can crowd out the meaning and the fun. This session will give you ideas for how to infuse joy into your club’s membership experience for yourself and others.  </a:t>
            </a:r>
          </a:p>
          <a:p>
            <a:endParaRPr lang="en-US" dirty="0"/>
          </a:p>
        </p:txBody>
      </p:sp>
      <p:sp>
        <p:nvSpPr>
          <p:cNvPr id="4" name="Slide Number Placeholder 3">
            <a:extLst>
              <a:ext uri="{FF2B5EF4-FFF2-40B4-BE49-F238E27FC236}">
                <a16:creationId xmlns:a16="http://schemas.microsoft.com/office/drawing/2014/main" id="{F3338BA1-0D89-4260-381F-BB52892233C5}"/>
              </a:ext>
            </a:extLst>
          </p:cNvPr>
          <p:cNvSpPr>
            <a:spLocks noGrp="1"/>
          </p:cNvSpPr>
          <p:nvPr>
            <p:ph type="sldNum" sz="quarter" idx="5"/>
          </p:nvPr>
        </p:nvSpPr>
        <p:spPr/>
        <p:txBody>
          <a:bodyPr/>
          <a:lstStyle/>
          <a:p>
            <a:fld id="{6295BA80-4B40-47AC-8ACA-8F4CDC05B63D}" type="slidenum">
              <a:rPr lang="en-US" smtClean="0"/>
              <a:t>2</a:t>
            </a:fld>
            <a:endParaRPr lang="en-US"/>
          </a:p>
        </p:txBody>
      </p:sp>
    </p:spTree>
    <p:extLst>
      <p:ext uri="{BB962C8B-B14F-4D97-AF65-F5344CB8AC3E}">
        <p14:creationId xmlns:p14="http://schemas.microsoft.com/office/powerpoint/2010/main" val="1497823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what are the kinds of things that can drain joy from the membership experience and how can we mitigate those? </a:t>
            </a:r>
          </a:p>
          <a:p>
            <a:r>
              <a:rPr lang="en-US" sz="1200" b="1" kern="1200" dirty="0">
                <a:solidFill>
                  <a:schemeClr val="tx1"/>
                </a:solidFill>
                <a:effectLst/>
                <a:latin typeface="+mn-lt"/>
                <a:ea typeface="+mn-ea"/>
                <a:cs typeface="+mn-cs"/>
              </a:rPr>
              <a:t>Civility issues</a:t>
            </a:r>
            <a:r>
              <a:rPr lang="en-US" sz="1200" kern="1200" dirty="0">
                <a:solidFill>
                  <a:schemeClr val="tx1"/>
                </a:solidFill>
                <a:effectLst/>
                <a:latin typeface="+mn-lt"/>
                <a:ea typeface="+mn-ea"/>
                <a:cs typeface="+mn-cs"/>
              </a:rPr>
              <a:t>—It is no surprise that interpersonal issues can be very draining. If you are facing these, your club president or region governor can be of service. </a:t>
            </a:r>
          </a:p>
          <a:p>
            <a:r>
              <a:rPr lang="en-US" sz="1200" b="1" kern="1200" dirty="0">
                <a:solidFill>
                  <a:schemeClr val="tx1"/>
                </a:solidFill>
                <a:effectLst/>
                <a:latin typeface="+mn-lt"/>
                <a:ea typeface="+mn-ea"/>
                <a:cs typeface="+mn-cs"/>
              </a:rPr>
              <a:t>All work and no play</a:t>
            </a:r>
            <a:r>
              <a:rPr lang="en-US" sz="1200" kern="1200" dirty="0">
                <a:solidFill>
                  <a:schemeClr val="tx1"/>
                </a:solidFill>
                <a:effectLst/>
                <a:latin typeface="+mn-lt"/>
                <a:ea typeface="+mn-ea"/>
                <a:cs typeface="+mn-cs"/>
              </a:rPr>
              <a:t>—if your time with Soroptimist is solely focused on things that don’t feel fun for you, it certainly can sap your joy. Everyone is different so while some people may find the work of being treasurer tedious, other members may love the detail oriented work, so this is unique to the individual. It’s key to make sure you employ some of the ideas we’ve learned today to help add some play back into your work/play balance! </a:t>
            </a:r>
          </a:p>
          <a:p>
            <a:r>
              <a:rPr lang="en-US" sz="1200" b="1" kern="1200" dirty="0">
                <a:solidFill>
                  <a:schemeClr val="tx1"/>
                </a:solidFill>
                <a:effectLst/>
                <a:latin typeface="+mn-lt"/>
                <a:ea typeface="+mn-ea"/>
                <a:cs typeface="+mn-cs"/>
              </a:rPr>
              <a:t>Difficulties with getting new initiatives off the ground</a:t>
            </a:r>
            <a:r>
              <a:rPr lang="en-US" sz="1200" kern="1200" dirty="0">
                <a:solidFill>
                  <a:schemeClr val="tx1"/>
                </a:solidFill>
                <a:effectLst/>
                <a:latin typeface="+mn-lt"/>
                <a:ea typeface="+mn-ea"/>
                <a:cs typeface="+mn-cs"/>
              </a:rPr>
              <a:t>—no matter how enthusiastic you and your club are about starting something new like a member recruitment strategy, a new fundraising event, or a first-time Dream It, Be It project, it can be difficult to make connections to launch something or get everyone on board with something new. In these cases, it can be good to share the workload with other members so that no one person gets burnt out. </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3</a:t>
            </a:fld>
            <a:endParaRPr lang="en-US"/>
          </a:p>
        </p:txBody>
      </p:sp>
    </p:spTree>
    <p:extLst>
      <p:ext uri="{BB962C8B-B14F-4D97-AF65-F5344CB8AC3E}">
        <p14:creationId xmlns:p14="http://schemas.microsoft.com/office/powerpoint/2010/main" val="549483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F004-987B-9C3A-8CE1-E06603B51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27C87-57CA-FA4B-15CC-2036CD352F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031EEC-ED85-3B57-3C0F-DF25D427F24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Now, let’s focus on more cheerful topics—what is JOY comprised of? There are lots of ways to think about joy, but for our purposes today, we will be thinking about ways to increase happiness, delight, and even surprise for yourself and other members in your club, district, or region. </a:t>
            </a:r>
          </a:p>
          <a:p>
            <a:pPr>
              <a:defRPr/>
            </a:pP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ndParaRPr>
          </a:p>
          <a:p>
            <a:endParaRPr lang="en-US" dirty="0"/>
          </a:p>
        </p:txBody>
      </p:sp>
      <p:sp>
        <p:nvSpPr>
          <p:cNvPr id="4" name="Slide Number Placeholder 3">
            <a:extLst>
              <a:ext uri="{FF2B5EF4-FFF2-40B4-BE49-F238E27FC236}">
                <a16:creationId xmlns:a16="http://schemas.microsoft.com/office/drawing/2014/main" id="{02FFB6D0-A5F8-BD47-6C9B-0F70635B970A}"/>
              </a:ext>
            </a:extLst>
          </p:cNvPr>
          <p:cNvSpPr>
            <a:spLocks noGrp="1"/>
          </p:cNvSpPr>
          <p:nvPr>
            <p:ph type="sldNum" sz="quarter" idx="5"/>
          </p:nvPr>
        </p:nvSpPr>
        <p:spPr/>
        <p:txBody>
          <a:bodyPr/>
          <a:lstStyle/>
          <a:p>
            <a:fld id="{6295BA80-4B40-47AC-8ACA-8F4CDC05B63D}" type="slidenum">
              <a:rPr lang="en-US" smtClean="0"/>
              <a:t>4</a:t>
            </a:fld>
            <a:endParaRPr lang="en-US"/>
          </a:p>
        </p:txBody>
      </p:sp>
    </p:spTree>
    <p:extLst>
      <p:ext uri="{BB962C8B-B14F-4D97-AF65-F5344CB8AC3E}">
        <p14:creationId xmlns:p14="http://schemas.microsoft.com/office/powerpoint/2010/main" val="999257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Scientists have found that one of the ways that makes time feel like it’s passing more slowly and feel more rich is when we experience something new—think of a time when you traveled to a foreign country or somewhere totally different from where you live. The first day in that new place often feels so long because you’re getting used to a new place, new time zone, different currency, and possibly different social norms. </a:t>
            </a:r>
          </a:p>
          <a:p>
            <a:r>
              <a:rPr lang="en-US" sz="1200" kern="1200" dirty="0">
                <a:solidFill>
                  <a:schemeClr val="tx1"/>
                </a:solidFill>
                <a:effectLst/>
                <a:latin typeface="+mn-lt"/>
                <a:ea typeface="+mn-ea"/>
                <a:cs typeface="+mn-cs"/>
              </a:rPr>
              <a:t>This novelty is why time seems to pass so slowly when we are children because the world is so new to us! As adults, we can find ways to add novelty to things we do frequently to make them feel fresh and new again.</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5</a:t>
            </a:fld>
            <a:endParaRPr lang="en-US"/>
          </a:p>
        </p:txBody>
      </p:sp>
    </p:spTree>
    <p:extLst>
      <p:ext uri="{BB962C8B-B14F-4D97-AF65-F5344CB8AC3E}">
        <p14:creationId xmlns:p14="http://schemas.microsoft.com/office/powerpoint/2010/main" val="336109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2654-C4A2-CC9E-AFD5-085505116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1B0EF-5CB5-2A2E-A20C-376146E85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F055D-9C81-08EB-5A0D-076506B8652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So, what does that have to do with adding more joy to your membership experience? Adding in novelty will help make meetings and events more memorable, especially for potential members who may be more likely to join! </a:t>
            </a:r>
          </a:p>
          <a:p>
            <a:r>
              <a:rPr lang="en-US" sz="1200" kern="1200" dirty="0">
                <a:solidFill>
                  <a:schemeClr val="tx1"/>
                </a:solidFill>
                <a:effectLst/>
                <a:latin typeface="+mn-lt"/>
                <a:ea typeface="+mn-ea"/>
                <a:cs typeface="+mn-cs"/>
              </a:rPr>
              <a:t>Consider ways to switch things up: can you meet in a different location? Could you do a walking meeting in a local park (with a stop at a picnic table to take notes if needed)? If your club has been celebrating Live Your Dream Awardees at the same location for several years, maybe it’s time to consider something new or more family friendly so their children can attend and celebrate them too. Perhaps your club could add a new component to a legacy project that would make it Big Goal eligible and engage different participants. Maybe it’s finding a new fundraising activity to engage different possible donors and supporters. The sky is the limit!</a:t>
            </a:r>
          </a:p>
          <a:p>
            <a:endParaRPr lang="en-US" dirty="0"/>
          </a:p>
        </p:txBody>
      </p:sp>
      <p:sp>
        <p:nvSpPr>
          <p:cNvPr id="4" name="Slide Number Placeholder 3">
            <a:extLst>
              <a:ext uri="{FF2B5EF4-FFF2-40B4-BE49-F238E27FC236}">
                <a16:creationId xmlns:a16="http://schemas.microsoft.com/office/drawing/2014/main" id="{D538E0DA-132D-BCF0-54AF-7BC46689974A}"/>
              </a:ext>
            </a:extLst>
          </p:cNvPr>
          <p:cNvSpPr>
            <a:spLocks noGrp="1"/>
          </p:cNvSpPr>
          <p:nvPr>
            <p:ph type="sldNum" sz="quarter" idx="5"/>
          </p:nvPr>
        </p:nvSpPr>
        <p:spPr/>
        <p:txBody>
          <a:bodyPr/>
          <a:lstStyle/>
          <a:p>
            <a:fld id="{6295BA80-4B40-47AC-8ACA-8F4CDC05B63D}" type="slidenum">
              <a:rPr lang="en-US" smtClean="0"/>
              <a:t>6</a:t>
            </a:fld>
            <a:endParaRPr lang="en-US"/>
          </a:p>
        </p:txBody>
      </p:sp>
    </p:spTree>
    <p:extLst>
      <p:ext uri="{BB962C8B-B14F-4D97-AF65-F5344CB8AC3E}">
        <p14:creationId xmlns:p14="http://schemas.microsoft.com/office/powerpoint/2010/main" val="2968515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F567F-F382-2D49-77B3-EFD1E383D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C6256-064D-B962-B5D7-57711EB6D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1F94C-CE7F-8527-F264-F0AAFAA19DD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Speaking of novelty, a key way to infuse more joy into the experience is to recruit new members and welcome them warmly to your club! Make new members feel valued from day one with a thoughtful process of introduction to your Soroptimist club, including welcome kits, personalized messages of welcome from fellow members, and a buddy or mentor system to help them navigate things. As we all know, there is a lot of Soroptimist specific lingo to learn and it can help to have a friendly face as you’re taking it all in! </a:t>
            </a:r>
          </a:p>
          <a:p>
            <a:endParaRPr lang="en-US" dirty="0"/>
          </a:p>
        </p:txBody>
      </p:sp>
      <p:sp>
        <p:nvSpPr>
          <p:cNvPr id="4" name="Slide Number Placeholder 3">
            <a:extLst>
              <a:ext uri="{FF2B5EF4-FFF2-40B4-BE49-F238E27FC236}">
                <a16:creationId xmlns:a16="http://schemas.microsoft.com/office/drawing/2014/main" id="{6A54C5B5-B476-0078-9BCF-0941F49DA7F7}"/>
              </a:ext>
            </a:extLst>
          </p:cNvPr>
          <p:cNvSpPr>
            <a:spLocks noGrp="1"/>
          </p:cNvSpPr>
          <p:nvPr>
            <p:ph type="sldNum" sz="quarter" idx="5"/>
          </p:nvPr>
        </p:nvSpPr>
        <p:spPr/>
        <p:txBody>
          <a:bodyPr/>
          <a:lstStyle/>
          <a:p>
            <a:fld id="{6295BA80-4B40-47AC-8ACA-8F4CDC05B63D}" type="slidenum">
              <a:rPr lang="en-US" smtClean="0"/>
              <a:t>7</a:t>
            </a:fld>
            <a:endParaRPr lang="en-US"/>
          </a:p>
        </p:txBody>
      </p:sp>
    </p:spTree>
    <p:extLst>
      <p:ext uri="{BB962C8B-B14F-4D97-AF65-F5344CB8AC3E}">
        <p14:creationId xmlns:p14="http://schemas.microsoft.com/office/powerpoint/2010/main" val="145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EF15-8621-F90C-4999-D0F99F1CD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48E97-4848-B890-5979-F3A55F8F3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89E856-059F-63A0-307D-7E6D971F824D}"/>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course, we can also celebrate and recognize all members publicly and privately. Celebrate members through highlights in your club or region newsletters, social media posts, or at events to thank them for their time and talent contributed to bringing the mission to life. Bear in mind that some members may not love the spotlight so if you know a member is shyer, they may appreciate a kind email or private remark instead of an announcement at a crowded event! </a:t>
            </a:r>
          </a:p>
          <a:p>
            <a:endParaRPr lang="en-US" dirty="0"/>
          </a:p>
        </p:txBody>
      </p:sp>
      <p:sp>
        <p:nvSpPr>
          <p:cNvPr id="4" name="Slide Number Placeholder 3">
            <a:extLst>
              <a:ext uri="{FF2B5EF4-FFF2-40B4-BE49-F238E27FC236}">
                <a16:creationId xmlns:a16="http://schemas.microsoft.com/office/drawing/2014/main" id="{84F26E21-3088-B60A-600C-8D549F172D98}"/>
              </a:ext>
            </a:extLst>
          </p:cNvPr>
          <p:cNvSpPr>
            <a:spLocks noGrp="1"/>
          </p:cNvSpPr>
          <p:nvPr>
            <p:ph type="sldNum" sz="quarter" idx="5"/>
          </p:nvPr>
        </p:nvSpPr>
        <p:spPr/>
        <p:txBody>
          <a:bodyPr/>
          <a:lstStyle/>
          <a:p>
            <a:fld id="{6295BA80-4B40-47AC-8ACA-8F4CDC05B63D}" type="slidenum">
              <a:rPr lang="en-US" smtClean="0"/>
              <a:t>8</a:t>
            </a:fld>
            <a:endParaRPr lang="en-US"/>
          </a:p>
        </p:txBody>
      </p:sp>
    </p:spTree>
    <p:extLst>
      <p:ext uri="{BB962C8B-B14F-4D97-AF65-F5344CB8AC3E}">
        <p14:creationId xmlns:p14="http://schemas.microsoft.com/office/powerpoint/2010/main" val="2443945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518A-4833-24E1-D0E8-9B46E4B3A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FC8CB-A586-500D-E986-9987A37C3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D9CDA-5ED5-721D-008D-758CA51796D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You also can consider doing occasional learning style meetings where a member knowledgeable about a certain aspect of Soroptimist presents to the rest of the club—perhaps the Live Your Dream Award chair gives a deep dive into the awards program, eligibility, and the stories of recent award recipients, or a long-time member can give a presentation about the history of the club. This is a great way for members to feel valued for their expertise and for all members to benefit from their knowledge---and it may even spark a member to get involved in an area of Soroptimist they’d never considered! </a:t>
            </a:r>
          </a:p>
          <a:p>
            <a:endParaRPr lang="en-US" dirty="0"/>
          </a:p>
        </p:txBody>
      </p:sp>
      <p:sp>
        <p:nvSpPr>
          <p:cNvPr id="4" name="Slide Number Placeholder 3">
            <a:extLst>
              <a:ext uri="{FF2B5EF4-FFF2-40B4-BE49-F238E27FC236}">
                <a16:creationId xmlns:a16="http://schemas.microsoft.com/office/drawing/2014/main" id="{91067297-E22B-3B80-4E8D-9AB8F16FB217}"/>
              </a:ext>
            </a:extLst>
          </p:cNvPr>
          <p:cNvSpPr>
            <a:spLocks noGrp="1"/>
          </p:cNvSpPr>
          <p:nvPr>
            <p:ph type="sldNum" sz="quarter" idx="5"/>
          </p:nvPr>
        </p:nvSpPr>
        <p:spPr/>
        <p:txBody>
          <a:bodyPr/>
          <a:lstStyle/>
          <a:p>
            <a:fld id="{6295BA80-4B40-47AC-8ACA-8F4CDC05B63D}" type="slidenum">
              <a:rPr lang="en-US" smtClean="0"/>
              <a:t>9</a:t>
            </a:fld>
            <a:endParaRPr lang="en-US"/>
          </a:p>
        </p:txBody>
      </p:sp>
    </p:spTree>
    <p:extLst>
      <p:ext uri="{BB962C8B-B14F-4D97-AF65-F5344CB8AC3E}">
        <p14:creationId xmlns:p14="http://schemas.microsoft.com/office/powerpoint/2010/main" val="100253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way to infuse joy is to lead ice breakers and discussion prompts—these are especially helpful to get new members into the fold and help them feel that they’re connecting with their club. You can tie ice breakers or discussion prompts these into seasonal themes like gratitude—what are you grateful for in your Soroptimist experience? At the conclusion of a club year, what moment of Soroptimist work had the greatest impact on you? Or perhaps at the start of a new year, what are you excited about for the club or yourself this year?  There are lots of ideas for conversation starters that you can find online to get you started. </a:t>
            </a:r>
          </a:p>
          <a:p>
            <a:r>
              <a:rPr lang="en-US" sz="1200" kern="1200" dirty="0">
                <a:solidFill>
                  <a:schemeClr val="tx1"/>
                </a:solidFill>
                <a:effectLst/>
                <a:latin typeface="+mn-lt"/>
                <a:ea typeface="+mn-ea"/>
                <a:cs typeface="+mn-cs"/>
              </a:rPr>
              <a:t>These kinds of activities are important, because they help forge connection within and beyond the Soroptimist mission. Even if your club may have several members who know each other well, you’d be surprised at what you can learn about each other or see what you have in common. </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10</a:t>
            </a:fld>
            <a:endParaRPr lang="en-US"/>
          </a:p>
        </p:txBody>
      </p:sp>
    </p:spTree>
    <p:extLst>
      <p:ext uri="{BB962C8B-B14F-4D97-AF65-F5344CB8AC3E}">
        <p14:creationId xmlns:p14="http://schemas.microsoft.com/office/powerpoint/2010/main" val="81700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D268-E27E-6E53-DD9A-F1DC00F5D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BA6EB-7489-EBC8-C5FD-023EB7F90D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4130B2-248C-324B-31DD-5AC6CE0D04D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Finally, don’t be afraid to be a bit silly—try a costume theme for a fundraiser or even regular meeting, or play a brief game or do a quick chair yoga stretch as a group before any meetings that you know will be long and potentially tedious. These moments can be some of the most memorable in your Soroptimist experience, so don’t discount them. </a:t>
            </a:r>
          </a:p>
          <a:p>
            <a:pPr>
              <a:defRPr/>
            </a:pP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ndParaRPr>
          </a:p>
          <a:p>
            <a:endParaRPr lang="en-US" dirty="0"/>
          </a:p>
        </p:txBody>
      </p:sp>
      <p:sp>
        <p:nvSpPr>
          <p:cNvPr id="4" name="Slide Number Placeholder 3">
            <a:extLst>
              <a:ext uri="{FF2B5EF4-FFF2-40B4-BE49-F238E27FC236}">
                <a16:creationId xmlns:a16="http://schemas.microsoft.com/office/drawing/2014/main" id="{99CE131F-2E14-E172-DFA1-F4C2A9BA836A}"/>
              </a:ext>
            </a:extLst>
          </p:cNvPr>
          <p:cNvSpPr>
            <a:spLocks noGrp="1"/>
          </p:cNvSpPr>
          <p:nvPr>
            <p:ph type="sldNum" sz="quarter" idx="5"/>
          </p:nvPr>
        </p:nvSpPr>
        <p:spPr/>
        <p:txBody>
          <a:bodyPr/>
          <a:lstStyle/>
          <a:p>
            <a:fld id="{6295BA80-4B40-47AC-8ACA-8F4CDC05B63D}" type="slidenum">
              <a:rPr lang="en-US" smtClean="0"/>
              <a:t>11</a:t>
            </a:fld>
            <a:endParaRPr lang="en-US"/>
          </a:p>
        </p:txBody>
      </p:sp>
    </p:spTree>
    <p:extLst>
      <p:ext uri="{BB962C8B-B14F-4D97-AF65-F5344CB8AC3E}">
        <p14:creationId xmlns:p14="http://schemas.microsoft.com/office/powerpoint/2010/main" val="315987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(engage in discussion here if time permits)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I’d love to hear from you—what’s one idea here that you’re excited about or think would work well? Or what’s something that your club already does that infuses joy into the membership experience? </a:t>
            </a:r>
          </a:p>
          <a:p>
            <a:r>
              <a:rPr lang="en-US" sz="1200" i="1" kern="1200" dirty="0">
                <a:solidFill>
                  <a:schemeClr val="tx1"/>
                </a:solidFill>
                <a:effectLst/>
                <a:latin typeface="+mn-lt"/>
                <a:ea typeface="+mn-ea"/>
                <a:cs typeface="+mn-cs"/>
              </a:rPr>
              <a:t>(take suggestions/ideas as long as time permits)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12</a:t>
            </a:fld>
            <a:endParaRPr lang="en-US"/>
          </a:p>
        </p:txBody>
      </p:sp>
    </p:spTree>
    <p:extLst>
      <p:ext uri="{BB962C8B-B14F-4D97-AF65-F5344CB8AC3E}">
        <p14:creationId xmlns:p14="http://schemas.microsoft.com/office/powerpoint/2010/main" val="4078823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I wrap up, I just want to leave you with one final thought: Just because our mission is important and the work we do to support women and girls changes lives doesn’t mean that we can’t have fun doing it! Thank you for your time today. </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13</a:t>
            </a:fld>
            <a:endParaRPr lang="en-US"/>
          </a:p>
        </p:txBody>
      </p:sp>
    </p:spTree>
    <p:extLst>
      <p:ext uri="{BB962C8B-B14F-4D97-AF65-F5344CB8AC3E}">
        <p14:creationId xmlns:p14="http://schemas.microsoft.com/office/powerpoint/2010/main" val="254245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19.png"/><Relationship Id="rId5" Type="http://schemas.openxmlformats.org/officeDocument/2006/relationships/image" Target="../media/image21.png"/><Relationship Id="rId10" Type="http://schemas.openxmlformats.org/officeDocument/2006/relationships/image" Target="../media/image18.svg"/><Relationship Id="rId4" Type="http://schemas.openxmlformats.org/officeDocument/2006/relationships/image" Target="../media/image14.sv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8.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05602"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1102588" y="1781418"/>
            <a:ext cx="9376622" cy="4286623"/>
          </a:xfrm>
          <a:prstGeom prst="rect">
            <a:avLst/>
          </a:prstGeom>
        </p:spPr>
        <p:txBody>
          <a:bodyPr lIns="0" tIns="0" rIns="0" bIns="0" rtlCol="0" anchor="t">
            <a:spAutoFit/>
          </a:bodyPr>
          <a:lstStyle/>
          <a:p>
            <a:pPr algn="l">
              <a:lnSpc>
                <a:spcPts val="11123"/>
              </a:lnSpc>
            </a:pPr>
            <a:r>
              <a:rPr lang="en-US" sz="11961" dirty="0">
                <a:solidFill>
                  <a:srgbClr val="293374"/>
                </a:solidFill>
                <a:latin typeface="Effra"/>
                <a:ea typeface="Effra"/>
                <a:cs typeface="Effra"/>
                <a:sym typeface="Effra"/>
              </a:rPr>
              <a:t>Infusing JOY into Membership</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a:lnSpc>
                <a:spcPts val="2541"/>
              </a:lnSpc>
            </a:pPr>
            <a:r>
              <a:rPr lang="en-US" sz="2229" b="1" spc="109" dirty="0">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102588" y="5882551"/>
            <a:ext cx="12146420" cy="863185"/>
          </a:xfrm>
          <a:prstGeom prst="rect">
            <a:avLst/>
          </a:prstGeom>
        </p:spPr>
        <p:txBody>
          <a:bodyPr wrap="square" lIns="0" tIns="0" rIns="0" bIns="0" rtlCol="0" anchor="t">
            <a:spAutoFit/>
          </a:bodyPr>
          <a:lstStyle/>
          <a:p>
            <a:pPr algn="l">
              <a:lnSpc>
                <a:spcPts val="7250"/>
              </a:lnSpc>
            </a:pPr>
            <a:r>
              <a:rPr lang="en-US" sz="5178" dirty="0">
                <a:solidFill>
                  <a:srgbClr val="518BC9"/>
                </a:solidFill>
                <a:latin typeface="Effra"/>
                <a:ea typeface="Effra"/>
                <a:cs typeface="Effra"/>
                <a:sym typeface="Effra"/>
              </a:rPr>
              <a:t>NAME, Region Membership Chair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6435-8B2D-9D7D-8C7B-EED40BB330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87EEB9-FE04-07A6-0767-ABB5E28B2F9A}"/>
              </a:ext>
            </a:extLst>
          </p:cNvPr>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a:extLst>
              <a:ext uri="{FF2B5EF4-FFF2-40B4-BE49-F238E27FC236}">
                <a16:creationId xmlns:a16="http://schemas.microsoft.com/office/drawing/2014/main" id="{46C59D87-088E-2510-4029-7FE940163C43}"/>
              </a:ext>
            </a:extLst>
          </p:cNvPr>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9CB55ADE-A77E-EC46-A6CD-4E99EAC2187A}"/>
              </a:ext>
            </a:extLst>
          </p:cNvPr>
          <p:cNvSpPr txBox="1"/>
          <p:nvPr/>
        </p:nvSpPr>
        <p:spPr>
          <a:xfrm>
            <a:off x="1353403" y="1515855"/>
            <a:ext cx="8153208" cy="3000821"/>
          </a:xfrm>
          <a:prstGeom prst="rect">
            <a:avLst/>
          </a:prstGeom>
        </p:spPr>
        <p:txBody>
          <a:bodyPr lIns="0" tIns="0" rIns="0" bIns="0" rtlCol="0" anchor="t">
            <a:spAutoFit/>
          </a:bodyPr>
          <a:lstStyle/>
          <a:p>
            <a:pPr algn="just">
              <a:lnSpc>
                <a:spcPts val="7799"/>
              </a:lnSpc>
            </a:pPr>
            <a:r>
              <a:rPr lang="en-US" sz="6500" dirty="0">
                <a:solidFill>
                  <a:srgbClr val="293374"/>
                </a:solidFill>
                <a:latin typeface="Effra"/>
                <a:ea typeface="Effra"/>
                <a:cs typeface="Effra"/>
                <a:sym typeface="Effra"/>
              </a:rPr>
              <a:t>Imagine…</a:t>
            </a:r>
          </a:p>
          <a:p>
            <a:pPr algn="just">
              <a:lnSpc>
                <a:spcPts val="7799"/>
              </a:lnSpc>
            </a:pPr>
            <a:endParaRPr lang="en-US" sz="6500" dirty="0">
              <a:solidFill>
                <a:srgbClr val="293374"/>
              </a:solidFill>
              <a:latin typeface="Effra"/>
              <a:ea typeface="Effra"/>
              <a:cs typeface="Effra"/>
              <a:sym typeface="Effra"/>
            </a:endParaRPr>
          </a:p>
          <a:p>
            <a:pPr algn="just">
              <a:lnSpc>
                <a:spcPts val="7799"/>
              </a:lnSpc>
            </a:pPr>
            <a:r>
              <a:rPr lang="en-US" sz="6500" dirty="0">
                <a:solidFill>
                  <a:srgbClr val="293374"/>
                </a:solidFill>
                <a:latin typeface="Effra"/>
                <a:ea typeface="Effra"/>
                <a:cs typeface="Effra"/>
                <a:sym typeface="Effra"/>
              </a:rPr>
              <a:t>A time you felt joy</a:t>
            </a:r>
          </a:p>
        </p:txBody>
      </p:sp>
      <p:sp>
        <p:nvSpPr>
          <p:cNvPr id="9" name="Freeform 9">
            <a:extLst>
              <a:ext uri="{FF2B5EF4-FFF2-40B4-BE49-F238E27FC236}">
                <a16:creationId xmlns:a16="http://schemas.microsoft.com/office/drawing/2014/main" id="{B02BDEB4-CF2D-15AD-F2FD-68A4A0037A27}"/>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pic>
        <p:nvPicPr>
          <p:cNvPr id="1028" name="Picture 4" descr="Day 4, 27th July 2024, of the Soroptimist 48th Biennial Conference, held in Bellevue, Washington, USA. Previews.">
            <a:extLst>
              <a:ext uri="{FF2B5EF4-FFF2-40B4-BE49-F238E27FC236}">
                <a16:creationId xmlns:a16="http://schemas.microsoft.com/office/drawing/2014/main" id="{9FE1E50E-77C6-0CB1-8CB3-3B2D54BAA734}"/>
              </a:ext>
            </a:extLst>
          </p:cNvPr>
          <p:cNvPicPr>
            <a:picLocks noChangeAspect="1" noChangeArrowheads="1"/>
          </p:cNvPicPr>
          <p:nvPr/>
        </p:nvPicPr>
        <p:blipFill rotWithShape="1">
          <a:blip r:embed="rId8">
            <a:alphaModFix amt="90000"/>
            <a:extLst>
              <a:ext uri="{28A0092B-C50C-407E-A947-70E740481C1C}">
                <a14:useLocalDpi xmlns:a14="http://schemas.microsoft.com/office/drawing/2010/main" val="0"/>
              </a:ext>
            </a:extLst>
          </a:blip>
          <a:srcRect l="16656" r="16656"/>
          <a:stretch>
            <a:fillRect/>
          </a:stretch>
        </p:blipFill>
        <p:spPr bwMode="auto">
          <a:xfrm>
            <a:off x="9228669" y="1354684"/>
            <a:ext cx="6949440" cy="694944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86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9473314"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770075" y="1018109"/>
            <a:ext cx="8153208" cy="1000274"/>
          </a:xfrm>
          <a:prstGeom prst="rect">
            <a:avLst/>
          </a:prstGeom>
        </p:spPr>
        <p:txBody>
          <a:bodyPr lIns="0" tIns="0" rIns="0" bIns="0" rtlCol="0" anchor="t">
            <a:spAutoFit/>
          </a:bodyPr>
          <a:lstStyle/>
          <a:p>
            <a:pPr algn="just">
              <a:lnSpc>
                <a:spcPts val="7799"/>
              </a:lnSpc>
            </a:pPr>
            <a:r>
              <a:rPr lang="en-US" sz="6500" dirty="0">
                <a:solidFill>
                  <a:srgbClr val="293374"/>
                </a:solidFill>
                <a:latin typeface="Effra"/>
                <a:ea typeface="Effra"/>
                <a:cs typeface="Effra"/>
                <a:sym typeface="Effra"/>
              </a:rPr>
              <a:t>Joy Sappers</a:t>
            </a:r>
          </a:p>
        </p:txBody>
      </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
        <p:nvSpPr>
          <p:cNvPr id="5" name="TextBox 4">
            <a:extLst>
              <a:ext uri="{FF2B5EF4-FFF2-40B4-BE49-F238E27FC236}">
                <a16:creationId xmlns:a16="http://schemas.microsoft.com/office/drawing/2014/main" id="{A6DB186B-1881-BF61-5A6D-D425B2944D45}"/>
              </a:ext>
            </a:extLst>
          </p:cNvPr>
          <p:cNvSpPr txBox="1"/>
          <p:nvPr/>
        </p:nvSpPr>
        <p:spPr>
          <a:xfrm>
            <a:off x="1146941" y="3040007"/>
            <a:ext cx="11343288" cy="3650808"/>
          </a:xfrm>
          <a:prstGeom prst="rect">
            <a:avLst/>
          </a:prstGeom>
          <a:noFill/>
        </p:spPr>
        <p:txBody>
          <a:bodyPr wrap="square">
            <a:spAutoFit/>
          </a:bodyPr>
          <a:lstStyle/>
          <a:p>
            <a:pPr marL="571500" marR="0" indent="-571500">
              <a:lnSpc>
                <a:spcPct val="115000"/>
              </a:lnSpc>
              <a:spcAft>
                <a:spcPts val="800"/>
              </a:spcAft>
              <a:buFont typeface="Arial" panose="020B0604020202020204" pitchFamily="34" charset="0"/>
              <a:buChar char="•"/>
            </a:pPr>
            <a:r>
              <a:rPr lang="en-US" sz="3600" b="1" kern="100" dirty="0">
                <a:effectLst/>
                <a:ea typeface="Yu Gothic" panose="020B0400000000000000" pitchFamily="34" charset="-128"/>
                <a:cs typeface="Times New Roman" panose="02020603050405020304" pitchFamily="18" charset="0"/>
              </a:rPr>
              <a:t>Civility issues</a:t>
            </a:r>
          </a:p>
          <a:p>
            <a:pPr marL="571500" marR="0" indent="-571500">
              <a:lnSpc>
                <a:spcPct val="115000"/>
              </a:lnSpc>
              <a:spcAft>
                <a:spcPts val="800"/>
              </a:spcAft>
              <a:buFont typeface="Arial" panose="020B0604020202020204" pitchFamily="34" charset="0"/>
              <a:buChar char="•"/>
            </a:pPr>
            <a:endParaRPr lang="en-US" sz="3600" b="1" kern="100" dirty="0">
              <a:effectLst/>
              <a:ea typeface="Yu Gothic" panose="020B0400000000000000" pitchFamily="34" charset="-128"/>
              <a:cs typeface="Times New Roman" panose="02020603050405020304" pitchFamily="18" charset="0"/>
            </a:endParaRPr>
          </a:p>
          <a:p>
            <a:pPr marL="571500" marR="0" indent="-571500">
              <a:lnSpc>
                <a:spcPct val="115000"/>
              </a:lnSpc>
              <a:spcAft>
                <a:spcPts val="800"/>
              </a:spcAft>
              <a:buFont typeface="Arial" panose="020B0604020202020204" pitchFamily="34" charset="0"/>
              <a:buChar char="•"/>
            </a:pPr>
            <a:r>
              <a:rPr lang="en-US" sz="3600" b="1" kern="100" dirty="0">
                <a:ea typeface="Yu Gothic" panose="020B0400000000000000" pitchFamily="34" charset="-128"/>
                <a:cs typeface="Times New Roman" panose="02020603050405020304" pitchFamily="18" charset="0"/>
              </a:rPr>
              <a:t>A</a:t>
            </a:r>
            <a:r>
              <a:rPr lang="en-US" sz="3600" b="1" kern="100" dirty="0">
                <a:effectLst/>
                <a:ea typeface="Yu Gothic" panose="020B0400000000000000" pitchFamily="34" charset="-128"/>
                <a:cs typeface="Times New Roman" panose="02020603050405020304" pitchFamily="18" charset="0"/>
              </a:rPr>
              <a:t>ll work and no play</a:t>
            </a:r>
          </a:p>
          <a:p>
            <a:pPr marL="571500" marR="0" indent="-571500">
              <a:lnSpc>
                <a:spcPct val="115000"/>
              </a:lnSpc>
              <a:spcAft>
                <a:spcPts val="800"/>
              </a:spcAft>
              <a:buFont typeface="Arial" panose="020B0604020202020204" pitchFamily="34" charset="0"/>
              <a:buChar char="•"/>
            </a:pPr>
            <a:endParaRPr lang="en-US" sz="3600" b="1" kern="100" dirty="0">
              <a:effectLst/>
              <a:ea typeface="Yu Gothic" panose="020B0400000000000000" pitchFamily="34" charset="-128"/>
              <a:cs typeface="Times New Roman" panose="02020603050405020304" pitchFamily="18" charset="0"/>
            </a:endParaRPr>
          </a:p>
          <a:p>
            <a:pPr marL="571500" marR="0" indent="-571500">
              <a:lnSpc>
                <a:spcPct val="115000"/>
              </a:lnSpc>
              <a:spcAft>
                <a:spcPts val="800"/>
              </a:spcAft>
              <a:buFont typeface="Arial" panose="020B0604020202020204" pitchFamily="34" charset="0"/>
              <a:buChar char="•"/>
            </a:pPr>
            <a:r>
              <a:rPr lang="en-US" sz="3600" b="1" kern="100" dirty="0">
                <a:effectLst/>
                <a:ea typeface="Yu Gothic" panose="020B0400000000000000" pitchFamily="34" charset="-128"/>
                <a:cs typeface="Times New Roman" panose="02020603050405020304" pitchFamily="18" charset="0"/>
              </a:rPr>
              <a:t>Difficulties with new initiatives</a:t>
            </a:r>
            <a:endParaRPr lang="en-US" sz="3600" kern="100" dirty="0">
              <a:effectLst/>
              <a:ea typeface="Yu Gothic" panose="020B0400000000000000" pitchFamily="34"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36A29-E6E0-8EFF-67DA-0CD1BE30BE9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C41BBE-311F-3132-5251-A97CBC7F2684}"/>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dirty="0"/>
          </a:p>
        </p:txBody>
      </p:sp>
      <p:sp>
        <p:nvSpPr>
          <p:cNvPr id="6" name="TextBox 6">
            <a:extLst>
              <a:ext uri="{FF2B5EF4-FFF2-40B4-BE49-F238E27FC236}">
                <a16:creationId xmlns:a16="http://schemas.microsoft.com/office/drawing/2014/main" id="{E11174EA-67A5-050C-A32F-50B3A0B12475}"/>
              </a:ext>
            </a:extLst>
          </p:cNvPr>
          <p:cNvSpPr txBox="1"/>
          <p:nvPr/>
        </p:nvSpPr>
        <p:spPr>
          <a:xfrm>
            <a:off x="685800" y="2665573"/>
            <a:ext cx="10106488" cy="3772508"/>
          </a:xfrm>
          <a:prstGeom prst="rect">
            <a:avLst/>
          </a:prstGeom>
        </p:spPr>
        <p:txBody>
          <a:bodyPr lIns="0" tIns="0" rIns="0" bIns="0" rtlCol="0" anchor="t">
            <a:spAutoFit/>
          </a:bodyPr>
          <a:lstStyle/>
          <a:p>
            <a:pPr marL="313055" lvl="1" algn="l">
              <a:lnSpc>
                <a:spcPts val="4059"/>
              </a:lnSpc>
            </a:pPr>
            <a:r>
              <a:rPr lang="en-US" sz="6600" dirty="0">
                <a:solidFill>
                  <a:srgbClr val="E8E4ED"/>
                </a:solidFill>
                <a:latin typeface="+mj-lt"/>
                <a:ea typeface="Calibri (MS)"/>
                <a:cs typeface="Calibri (MS)"/>
                <a:sym typeface="Calibri (MS)"/>
              </a:rPr>
              <a:t>Happiness</a:t>
            </a:r>
          </a:p>
          <a:p>
            <a:pPr marL="313055" lvl="1" algn="l">
              <a:lnSpc>
                <a:spcPts val="4059"/>
              </a:lnSpc>
            </a:pPr>
            <a:endParaRPr lang="en-US" sz="6600" dirty="0">
              <a:solidFill>
                <a:srgbClr val="E8E4ED"/>
              </a:solidFill>
              <a:latin typeface="+mj-lt"/>
              <a:ea typeface="Calibri (MS)"/>
              <a:cs typeface="Calibri (MS)"/>
              <a:sym typeface="Calibri (MS)"/>
            </a:endParaRPr>
          </a:p>
          <a:p>
            <a:pPr marL="313055" lvl="1" algn="l">
              <a:lnSpc>
                <a:spcPts val="4059"/>
              </a:lnSpc>
            </a:pPr>
            <a:endParaRPr lang="en-US" sz="6600" dirty="0">
              <a:solidFill>
                <a:srgbClr val="E8E4ED"/>
              </a:solidFill>
              <a:latin typeface="+mj-lt"/>
              <a:ea typeface="Calibri (MS)"/>
              <a:cs typeface="Calibri (MS)"/>
              <a:sym typeface="Calibri (MS)"/>
            </a:endParaRPr>
          </a:p>
          <a:p>
            <a:pPr marL="313055" lvl="1" algn="l">
              <a:lnSpc>
                <a:spcPts val="4059"/>
              </a:lnSpc>
            </a:pPr>
            <a:r>
              <a:rPr lang="en-US" sz="6600" dirty="0">
                <a:solidFill>
                  <a:srgbClr val="E8E4ED"/>
                </a:solidFill>
                <a:latin typeface="+mj-lt"/>
                <a:ea typeface="Calibri (MS)"/>
                <a:cs typeface="Calibri (MS)"/>
                <a:sym typeface="Calibri (MS)"/>
              </a:rPr>
              <a:t>Delight</a:t>
            </a:r>
          </a:p>
          <a:p>
            <a:pPr marL="313055" lvl="1" algn="l">
              <a:lnSpc>
                <a:spcPts val="4059"/>
              </a:lnSpc>
            </a:pPr>
            <a:endParaRPr lang="en-US" sz="6600" dirty="0">
              <a:solidFill>
                <a:srgbClr val="E8E4ED"/>
              </a:solidFill>
              <a:latin typeface="+mj-lt"/>
              <a:ea typeface="Calibri (MS)"/>
              <a:cs typeface="Calibri (MS)"/>
              <a:sym typeface="Calibri (MS)"/>
            </a:endParaRPr>
          </a:p>
          <a:p>
            <a:pPr marL="313055" lvl="1" algn="l">
              <a:lnSpc>
                <a:spcPts val="4059"/>
              </a:lnSpc>
            </a:pPr>
            <a:endParaRPr lang="en-US" sz="6600" dirty="0">
              <a:solidFill>
                <a:srgbClr val="E8E4ED"/>
              </a:solidFill>
              <a:latin typeface="+mj-lt"/>
              <a:ea typeface="Calibri (MS)"/>
              <a:cs typeface="Calibri (MS)"/>
              <a:sym typeface="Calibri (MS)"/>
            </a:endParaRPr>
          </a:p>
          <a:p>
            <a:pPr marL="313055" lvl="1" algn="l">
              <a:lnSpc>
                <a:spcPts val="4059"/>
              </a:lnSpc>
            </a:pPr>
            <a:r>
              <a:rPr lang="en-US" sz="6600" dirty="0">
                <a:solidFill>
                  <a:srgbClr val="E8E4ED"/>
                </a:solidFill>
                <a:latin typeface="+mj-lt"/>
                <a:ea typeface="Calibri (MS)"/>
                <a:cs typeface="Calibri (MS)"/>
                <a:sym typeface="Calibri (MS)"/>
              </a:rPr>
              <a:t>Surprise!</a:t>
            </a:r>
            <a:endParaRPr lang="en-US" sz="6600" dirty="0">
              <a:solidFill>
                <a:srgbClr val="E8E4ED"/>
              </a:solidFill>
              <a:latin typeface="+mj-lt"/>
              <a:ea typeface="Calibri (MS)"/>
              <a:cs typeface="Calibri (MS)"/>
            </a:endParaRPr>
          </a:p>
        </p:txBody>
      </p:sp>
      <p:sp>
        <p:nvSpPr>
          <p:cNvPr id="7" name="TextBox 7">
            <a:extLst>
              <a:ext uri="{FF2B5EF4-FFF2-40B4-BE49-F238E27FC236}">
                <a16:creationId xmlns:a16="http://schemas.microsoft.com/office/drawing/2014/main" id="{CD6512D1-6810-B3B0-64DD-A0A53EE91840}"/>
              </a:ext>
            </a:extLst>
          </p:cNvPr>
          <p:cNvSpPr txBox="1"/>
          <p:nvPr/>
        </p:nvSpPr>
        <p:spPr>
          <a:xfrm>
            <a:off x="1028700" y="1202317"/>
            <a:ext cx="8936221" cy="1000274"/>
          </a:xfrm>
          <a:prstGeom prst="rect">
            <a:avLst/>
          </a:prstGeom>
        </p:spPr>
        <p:txBody>
          <a:bodyPr lIns="0" tIns="0" rIns="0" bIns="0" rtlCol="0" anchor="t">
            <a:spAutoFit/>
          </a:bodyPr>
          <a:lstStyle/>
          <a:p>
            <a:pPr algn="just">
              <a:lnSpc>
                <a:spcPts val="7799"/>
              </a:lnSpc>
            </a:pPr>
            <a:r>
              <a:rPr lang="en-US" sz="6500" dirty="0">
                <a:solidFill>
                  <a:srgbClr val="FFFFFF"/>
                </a:solidFill>
                <a:latin typeface="Effra"/>
                <a:ea typeface="Effra"/>
                <a:cs typeface="Effra"/>
                <a:sym typeface="Effra"/>
              </a:rPr>
              <a:t>What is JOY? </a:t>
            </a:r>
          </a:p>
        </p:txBody>
      </p:sp>
      <p:pic>
        <p:nvPicPr>
          <p:cNvPr id="2052" name="Picture 4" descr="Day 3, 25th July 2024, of the Soroptimist 48th Biennial Conference, held in Bellevue, Washington, USA. Workshops.">
            <a:extLst>
              <a:ext uri="{FF2B5EF4-FFF2-40B4-BE49-F238E27FC236}">
                <a16:creationId xmlns:a16="http://schemas.microsoft.com/office/drawing/2014/main" id="{3A51427B-4594-3480-EE3D-23D0CB89CC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271" r="37069"/>
          <a:stretch>
            <a:fillRect/>
          </a:stretch>
        </p:blipFill>
        <p:spPr bwMode="auto">
          <a:xfrm>
            <a:off x="11058330" y="0"/>
            <a:ext cx="7229670" cy="1033272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8">
            <a:extLst>
              <a:ext uri="{FF2B5EF4-FFF2-40B4-BE49-F238E27FC236}">
                <a16:creationId xmlns:a16="http://schemas.microsoft.com/office/drawing/2014/main" id="{47091F92-976D-ECCC-6E68-FC4724F39C4C}"/>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9" name="Freeform 16">
            <a:extLst>
              <a:ext uri="{FF2B5EF4-FFF2-40B4-BE49-F238E27FC236}">
                <a16:creationId xmlns:a16="http://schemas.microsoft.com/office/drawing/2014/main" id="{65599AAD-CB5F-2271-3B59-E03D77017CEE}"/>
              </a:ext>
            </a:extLst>
          </p:cNvPr>
          <p:cNvSpPr/>
          <p:nvPr/>
        </p:nvSpPr>
        <p:spPr>
          <a:xfrm>
            <a:off x="905957" y="932013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txBody>
          <a:bodyPr/>
          <a:lstStyle/>
          <a:p>
            <a:endParaRPr lang="en-US"/>
          </a:p>
        </p:txBody>
      </p:sp>
    </p:spTree>
    <p:extLst>
      <p:ext uri="{BB962C8B-B14F-4D97-AF65-F5344CB8AC3E}">
        <p14:creationId xmlns:p14="http://schemas.microsoft.com/office/powerpoint/2010/main" val="3690291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990792" y="2587911"/>
            <a:ext cx="8153208" cy="2000548"/>
          </a:xfrm>
          <a:prstGeom prst="rect">
            <a:avLst/>
          </a:prstGeom>
        </p:spPr>
        <p:txBody>
          <a:bodyPr lIns="0" tIns="0" rIns="0" bIns="0" rtlCol="0" anchor="t">
            <a:spAutoFit/>
          </a:bodyPr>
          <a:lstStyle/>
          <a:p>
            <a:pPr>
              <a:lnSpc>
                <a:spcPts val="7799"/>
              </a:lnSpc>
            </a:pPr>
            <a:r>
              <a:rPr lang="en-US" sz="6500" dirty="0">
                <a:solidFill>
                  <a:srgbClr val="293374"/>
                </a:solidFill>
                <a:latin typeface="Effra"/>
                <a:ea typeface="Effra"/>
                <a:cs typeface="Effra"/>
                <a:sym typeface="Effra"/>
              </a:rPr>
              <a:t>New experiences enrich time passing</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pic>
        <p:nvPicPr>
          <p:cNvPr id="12" name="Picture 4">
            <a:extLst>
              <a:ext uri="{FF2B5EF4-FFF2-40B4-BE49-F238E27FC236}">
                <a16:creationId xmlns:a16="http://schemas.microsoft.com/office/drawing/2014/main" id="{83DFCFE5-4063-2FF2-8F3F-A990CFDC0BA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16667" r="16667"/>
          <a:stretch/>
        </p:blipFill>
        <p:spPr bwMode="auto">
          <a:xfrm>
            <a:off x="9260200" y="1465043"/>
            <a:ext cx="6949440" cy="6949440"/>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EF2C0-B5DB-29EF-BB60-8F8563FA9B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57494E-3197-C05A-8498-DA98AAA84CE2}"/>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a:extLst>
              <a:ext uri="{FF2B5EF4-FFF2-40B4-BE49-F238E27FC236}">
                <a16:creationId xmlns:a16="http://schemas.microsoft.com/office/drawing/2014/main" id="{1E5F4C4E-F18B-6AF4-1F5F-894460BF8D96}"/>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FEFD4323-9868-252F-1825-161C7BB3881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5" name="TextBox 5">
              <a:extLst>
                <a:ext uri="{FF2B5EF4-FFF2-40B4-BE49-F238E27FC236}">
                  <a16:creationId xmlns:a16="http://schemas.microsoft.com/office/drawing/2014/main" id="{FE39E6FF-1059-B8EE-240A-EB9413CB3E47}"/>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6" name="Group 6">
            <a:extLst>
              <a:ext uri="{FF2B5EF4-FFF2-40B4-BE49-F238E27FC236}">
                <a16:creationId xmlns:a16="http://schemas.microsoft.com/office/drawing/2014/main" id="{6A802DAE-7A56-DF81-82ED-B133383F0834}"/>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9DC09754-CBBF-9ED8-3750-C63B60DA7DF5}"/>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en-US"/>
            </a:p>
          </p:txBody>
        </p:sp>
        <p:sp>
          <p:nvSpPr>
            <p:cNvPr id="8" name="TextBox 8">
              <a:extLst>
                <a:ext uri="{FF2B5EF4-FFF2-40B4-BE49-F238E27FC236}">
                  <a16:creationId xmlns:a16="http://schemas.microsoft.com/office/drawing/2014/main" id="{E1D3C114-AD0D-E747-25FE-E038AA3A2ECA}"/>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15" name="Freeform 15">
            <a:extLst>
              <a:ext uri="{FF2B5EF4-FFF2-40B4-BE49-F238E27FC236}">
                <a16:creationId xmlns:a16="http://schemas.microsoft.com/office/drawing/2014/main" id="{95090D1E-3E77-CB65-835E-7AE0F2733E7B}"/>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18AC7910-8A45-8E25-7854-0C76869D6EEF}"/>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0CCA651C-DCBE-7F3C-2C9D-A807EBE26C1B}"/>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0" name="TextBox 30">
              <a:extLst>
                <a:ext uri="{FF2B5EF4-FFF2-40B4-BE49-F238E27FC236}">
                  <a16:creationId xmlns:a16="http://schemas.microsoft.com/office/drawing/2014/main" id="{7FEF7CF2-B383-BD5C-EECE-4E9EDAAC7054}"/>
                </a:ext>
              </a:extLst>
            </p:cNvPr>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31" name="TextBox 31">
            <a:extLst>
              <a:ext uri="{FF2B5EF4-FFF2-40B4-BE49-F238E27FC236}">
                <a16:creationId xmlns:a16="http://schemas.microsoft.com/office/drawing/2014/main" id="{70C1C43F-E997-A3FD-4A7B-9FAEBF4C8FAF}"/>
              </a:ext>
            </a:extLst>
          </p:cNvPr>
          <p:cNvSpPr txBox="1"/>
          <p:nvPr/>
        </p:nvSpPr>
        <p:spPr>
          <a:xfrm>
            <a:off x="2174814"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Novelty</a:t>
            </a:r>
          </a:p>
        </p:txBody>
      </p:sp>
      <p:sp>
        <p:nvSpPr>
          <p:cNvPr id="32" name="TextBox 32">
            <a:extLst>
              <a:ext uri="{FF2B5EF4-FFF2-40B4-BE49-F238E27FC236}">
                <a16:creationId xmlns:a16="http://schemas.microsoft.com/office/drawing/2014/main" id="{86F00962-2328-A064-D174-037725CD6FA6}"/>
              </a:ext>
            </a:extLst>
          </p:cNvPr>
          <p:cNvSpPr txBox="1"/>
          <p:nvPr/>
        </p:nvSpPr>
        <p:spPr>
          <a:xfrm>
            <a:off x="1926579"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Change things up! From membership to program to fundraising </a:t>
            </a:r>
          </a:p>
        </p:txBody>
      </p:sp>
      <p:sp>
        <p:nvSpPr>
          <p:cNvPr id="39" name="TextBox 39">
            <a:extLst>
              <a:ext uri="{FF2B5EF4-FFF2-40B4-BE49-F238E27FC236}">
                <a16:creationId xmlns:a16="http://schemas.microsoft.com/office/drawing/2014/main" id="{CB00956C-D0B3-71F6-E664-5FFFCB72B685}"/>
              </a:ext>
            </a:extLst>
          </p:cNvPr>
          <p:cNvSpPr txBox="1"/>
          <p:nvPr/>
        </p:nvSpPr>
        <p:spPr>
          <a:xfrm>
            <a:off x="5067396" y="1416384"/>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How to Add Joy</a:t>
            </a:r>
          </a:p>
        </p:txBody>
      </p:sp>
      <p:sp>
        <p:nvSpPr>
          <p:cNvPr id="41" name="Freeform 41">
            <a:extLst>
              <a:ext uri="{FF2B5EF4-FFF2-40B4-BE49-F238E27FC236}">
                <a16:creationId xmlns:a16="http://schemas.microsoft.com/office/drawing/2014/main" id="{346A83B6-A172-5A90-4213-01654505D1AA}"/>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47FCB9C0-F58D-2771-9A68-D0A822E94FB3}"/>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3E1CCD69-04FC-292C-BED1-997D73A4E97B}"/>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4" name="Freeform 44">
            <a:extLst>
              <a:ext uri="{FF2B5EF4-FFF2-40B4-BE49-F238E27FC236}">
                <a16:creationId xmlns:a16="http://schemas.microsoft.com/office/drawing/2014/main" id="{B87FD626-CEE6-D18A-B291-EDF0CC9A44FA}"/>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en-US"/>
          </a:p>
        </p:txBody>
      </p:sp>
    </p:spTree>
    <p:extLst>
      <p:ext uri="{BB962C8B-B14F-4D97-AF65-F5344CB8AC3E}">
        <p14:creationId xmlns:p14="http://schemas.microsoft.com/office/powerpoint/2010/main" val="348438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03359-D4A5-8648-CFE0-7EF138EA9C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31582C-D5E5-C8FB-9FDB-3027CB798CBE}"/>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a:extLst>
              <a:ext uri="{FF2B5EF4-FFF2-40B4-BE49-F238E27FC236}">
                <a16:creationId xmlns:a16="http://schemas.microsoft.com/office/drawing/2014/main" id="{3ED5B372-0E22-F23B-8E9C-EBE98D063DC0}"/>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3CEF3617-AD60-9337-E010-841827B34B9E}"/>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5" name="TextBox 5">
              <a:extLst>
                <a:ext uri="{FF2B5EF4-FFF2-40B4-BE49-F238E27FC236}">
                  <a16:creationId xmlns:a16="http://schemas.microsoft.com/office/drawing/2014/main" id="{82162BD0-8840-798F-B538-ADB713985BCD}"/>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6" name="Group 6">
            <a:extLst>
              <a:ext uri="{FF2B5EF4-FFF2-40B4-BE49-F238E27FC236}">
                <a16:creationId xmlns:a16="http://schemas.microsoft.com/office/drawing/2014/main" id="{8026F097-59EE-F4E3-81AE-DACC72727CDD}"/>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0DE606E0-4C2C-67F1-50FB-DE3D378456AE}"/>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en-US"/>
            </a:p>
          </p:txBody>
        </p:sp>
        <p:sp>
          <p:nvSpPr>
            <p:cNvPr id="8" name="TextBox 8">
              <a:extLst>
                <a:ext uri="{FF2B5EF4-FFF2-40B4-BE49-F238E27FC236}">
                  <a16:creationId xmlns:a16="http://schemas.microsoft.com/office/drawing/2014/main" id="{6F2C81AF-BA71-78BB-55FA-3EBF7FB5E4E7}"/>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9" name="Group 9">
            <a:extLst>
              <a:ext uri="{FF2B5EF4-FFF2-40B4-BE49-F238E27FC236}">
                <a16:creationId xmlns:a16="http://schemas.microsoft.com/office/drawing/2014/main" id="{6E530481-9366-2B3C-37AB-B5469124E304}"/>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E0775AAE-3902-BA2E-5487-256C0A15A0FC}"/>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1" name="TextBox 11">
              <a:extLst>
                <a:ext uri="{FF2B5EF4-FFF2-40B4-BE49-F238E27FC236}">
                  <a16:creationId xmlns:a16="http://schemas.microsoft.com/office/drawing/2014/main" id="{8252DB3A-2247-78FB-CBFC-F355465646AC}"/>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2" name="Group 12">
            <a:extLst>
              <a:ext uri="{FF2B5EF4-FFF2-40B4-BE49-F238E27FC236}">
                <a16:creationId xmlns:a16="http://schemas.microsoft.com/office/drawing/2014/main" id="{896E6CF4-CC2F-413C-BDC3-A5021D0AA95E}"/>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39B5A83D-684E-402D-A139-A13E2914B000}"/>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en-US"/>
            </a:p>
          </p:txBody>
        </p:sp>
        <p:sp>
          <p:nvSpPr>
            <p:cNvPr id="14" name="TextBox 14">
              <a:extLst>
                <a:ext uri="{FF2B5EF4-FFF2-40B4-BE49-F238E27FC236}">
                  <a16:creationId xmlns:a16="http://schemas.microsoft.com/office/drawing/2014/main" id="{5EDE992D-6E0C-9958-99CC-DF2985B8D1C3}"/>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15" name="Freeform 15">
            <a:extLst>
              <a:ext uri="{FF2B5EF4-FFF2-40B4-BE49-F238E27FC236}">
                <a16:creationId xmlns:a16="http://schemas.microsoft.com/office/drawing/2014/main" id="{048ACCD2-159D-DAF2-108E-EEAD5FC32E77}"/>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E297FCBC-F6E3-4996-9814-32DA71842DC8}"/>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BA0BE6B2-AE99-69BF-F344-1685AF518955}"/>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0" name="TextBox 30">
              <a:extLst>
                <a:ext uri="{FF2B5EF4-FFF2-40B4-BE49-F238E27FC236}">
                  <a16:creationId xmlns:a16="http://schemas.microsoft.com/office/drawing/2014/main" id="{2D2437D7-6C38-8FB5-4DA6-5E7DF4F6CC0E}"/>
                </a:ext>
              </a:extLst>
            </p:cNvPr>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31" name="TextBox 31">
            <a:extLst>
              <a:ext uri="{FF2B5EF4-FFF2-40B4-BE49-F238E27FC236}">
                <a16:creationId xmlns:a16="http://schemas.microsoft.com/office/drawing/2014/main" id="{29FEBD5B-BE49-2356-DD7A-D732F979BA2B}"/>
              </a:ext>
            </a:extLst>
          </p:cNvPr>
          <p:cNvSpPr txBox="1"/>
          <p:nvPr/>
        </p:nvSpPr>
        <p:spPr>
          <a:xfrm>
            <a:off x="2174814"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Novelty</a:t>
            </a:r>
          </a:p>
        </p:txBody>
      </p:sp>
      <p:sp>
        <p:nvSpPr>
          <p:cNvPr id="32" name="TextBox 32">
            <a:extLst>
              <a:ext uri="{FF2B5EF4-FFF2-40B4-BE49-F238E27FC236}">
                <a16:creationId xmlns:a16="http://schemas.microsoft.com/office/drawing/2014/main" id="{D96EDD6D-8B4E-2EB5-308D-B9C4CF26C2BA}"/>
              </a:ext>
            </a:extLst>
          </p:cNvPr>
          <p:cNvSpPr txBox="1"/>
          <p:nvPr/>
        </p:nvSpPr>
        <p:spPr>
          <a:xfrm>
            <a:off x="1926579"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Change things up! From membership to program to fundraising </a:t>
            </a:r>
          </a:p>
        </p:txBody>
      </p:sp>
      <p:sp>
        <p:nvSpPr>
          <p:cNvPr id="33" name="TextBox 33">
            <a:extLst>
              <a:ext uri="{FF2B5EF4-FFF2-40B4-BE49-F238E27FC236}">
                <a16:creationId xmlns:a16="http://schemas.microsoft.com/office/drawing/2014/main" id="{91DEE89F-8BA6-3183-32F6-C8C78456B3D1}"/>
              </a:ext>
            </a:extLst>
          </p:cNvPr>
          <p:cNvSpPr txBox="1"/>
          <p:nvPr/>
        </p:nvSpPr>
        <p:spPr>
          <a:xfrm>
            <a:off x="6139499"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New Members</a:t>
            </a:r>
          </a:p>
        </p:txBody>
      </p:sp>
      <p:sp>
        <p:nvSpPr>
          <p:cNvPr id="34" name="TextBox 34">
            <a:extLst>
              <a:ext uri="{FF2B5EF4-FFF2-40B4-BE49-F238E27FC236}">
                <a16:creationId xmlns:a16="http://schemas.microsoft.com/office/drawing/2014/main" id="{D9B362A4-1CF2-2FEF-A8F9-70D8BCEC5B59}"/>
              </a:ext>
            </a:extLst>
          </p:cNvPr>
          <p:cNvSpPr txBox="1"/>
          <p:nvPr/>
        </p:nvSpPr>
        <p:spPr>
          <a:xfrm>
            <a:off x="5891264"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Give new members a warm and supportive welcome!</a:t>
            </a:r>
          </a:p>
        </p:txBody>
      </p:sp>
      <p:sp>
        <p:nvSpPr>
          <p:cNvPr id="39" name="TextBox 39">
            <a:extLst>
              <a:ext uri="{FF2B5EF4-FFF2-40B4-BE49-F238E27FC236}">
                <a16:creationId xmlns:a16="http://schemas.microsoft.com/office/drawing/2014/main" id="{E3F883C9-45BA-16B0-9082-3EEA09F80829}"/>
              </a:ext>
            </a:extLst>
          </p:cNvPr>
          <p:cNvSpPr txBox="1"/>
          <p:nvPr/>
        </p:nvSpPr>
        <p:spPr>
          <a:xfrm>
            <a:off x="5067396" y="1416384"/>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How to Add Joy</a:t>
            </a:r>
          </a:p>
        </p:txBody>
      </p:sp>
      <p:sp>
        <p:nvSpPr>
          <p:cNvPr id="41" name="Freeform 41">
            <a:extLst>
              <a:ext uri="{FF2B5EF4-FFF2-40B4-BE49-F238E27FC236}">
                <a16:creationId xmlns:a16="http://schemas.microsoft.com/office/drawing/2014/main" id="{D25B2129-E393-FE64-49EC-1E4827837CC8}"/>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F90CB9CD-04CB-365D-4BB4-70A9D5FAD492}"/>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1D57F23E-3C71-4BB8-F933-837E8B421CFF}"/>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4" name="Freeform 44">
            <a:extLst>
              <a:ext uri="{FF2B5EF4-FFF2-40B4-BE49-F238E27FC236}">
                <a16:creationId xmlns:a16="http://schemas.microsoft.com/office/drawing/2014/main" id="{B8A38F64-878E-60AC-A7C4-01F53787CB5E}"/>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en-US"/>
          </a:p>
        </p:txBody>
      </p:sp>
    </p:spTree>
    <p:extLst>
      <p:ext uri="{BB962C8B-B14F-4D97-AF65-F5344CB8AC3E}">
        <p14:creationId xmlns:p14="http://schemas.microsoft.com/office/powerpoint/2010/main" val="234874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848E-477F-8A30-A67A-63949B564C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B725735-D767-FF9A-2AD7-C2CA3D4BB6DD}"/>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a:extLst>
              <a:ext uri="{FF2B5EF4-FFF2-40B4-BE49-F238E27FC236}">
                <a16:creationId xmlns:a16="http://schemas.microsoft.com/office/drawing/2014/main" id="{6873D94C-875D-F75D-19A3-8C0DE5655D3A}"/>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5053FB14-CB2A-D34F-7B01-53F53381CA1D}"/>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5" name="TextBox 5">
              <a:extLst>
                <a:ext uri="{FF2B5EF4-FFF2-40B4-BE49-F238E27FC236}">
                  <a16:creationId xmlns:a16="http://schemas.microsoft.com/office/drawing/2014/main" id="{5F705E40-499F-D372-886C-1A77F7D68A1E}"/>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6" name="Group 6">
            <a:extLst>
              <a:ext uri="{FF2B5EF4-FFF2-40B4-BE49-F238E27FC236}">
                <a16:creationId xmlns:a16="http://schemas.microsoft.com/office/drawing/2014/main" id="{EDAD2C53-2244-88B5-9A9D-AA68A00A1582}"/>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1EC24E20-3097-168F-73E7-C98428E743E1}"/>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en-US"/>
            </a:p>
          </p:txBody>
        </p:sp>
        <p:sp>
          <p:nvSpPr>
            <p:cNvPr id="8" name="TextBox 8">
              <a:extLst>
                <a:ext uri="{FF2B5EF4-FFF2-40B4-BE49-F238E27FC236}">
                  <a16:creationId xmlns:a16="http://schemas.microsoft.com/office/drawing/2014/main" id="{E365CC6A-73DC-17A8-C047-0390CB40BC95}"/>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9" name="Group 9">
            <a:extLst>
              <a:ext uri="{FF2B5EF4-FFF2-40B4-BE49-F238E27FC236}">
                <a16:creationId xmlns:a16="http://schemas.microsoft.com/office/drawing/2014/main" id="{099F569E-DF5E-20FF-E933-BEF4FB0E498B}"/>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32184D0C-96D2-F1E0-6D27-AE04F75731C3}"/>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1" name="TextBox 11">
              <a:extLst>
                <a:ext uri="{FF2B5EF4-FFF2-40B4-BE49-F238E27FC236}">
                  <a16:creationId xmlns:a16="http://schemas.microsoft.com/office/drawing/2014/main" id="{2E98CB82-3431-0087-71D7-51C2D3521894}"/>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2" name="Group 12">
            <a:extLst>
              <a:ext uri="{FF2B5EF4-FFF2-40B4-BE49-F238E27FC236}">
                <a16:creationId xmlns:a16="http://schemas.microsoft.com/office/drawing/2014/main" id="{538739ED-0F0D-7509-8CC4-6C2597D7CA2F}"/>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974BF7A9-6C7B-4C5D-4AD5-39A0106A1663}"/>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en-US"/>
            </a:p>
          </p:txBody>
        </p:sp>
        <p:sp>
          <p:nvSpPr>
            <p:cNvPr id="14" name="TextBox 14">
              <a:extLst>
                <a:ext uri="{FF2B5EF4-FFF2-40B4-BE49-F238E27FC236}">
                  <a16:creationId xmlns:a16="http://schemas.microsoft.com/office/drawing/2014/main" id="{F258E848-5000-CB58-42A1-B47A3308E036}"/>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15" name="Freeform 15">
            <a:extLst>
              <a:ext uri="{FF2B5EF4-FFF2-40B4-BE49-F238E27FC236}">
                <a16:creationId xmlns:a16="http://schemas.microsoft.com/office/drawing/2014/main" id="{7A18618F-85FF-C043-8EC3-11077ABA62ED}"/>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6" name="Group 16">
            <a:extLst>
              <a:ext uri="{FF2B5EF4-FFF2-40B4-BE49-F238E27FC236}">
                <a16:creationId xmlns:a16="http://schemas.microsoft.com/office/drawing/2014/main" id="{B64DA704-8B15-807E-F3ED-E9B318D47021}"/>
              </a:ext>
            </a:extLst>
          </p:cNvPr>
          <p:cNvGrpSpPr/>
          <p:nvPr/>
        </p:nvGrpSpPr>
        <p:grpSpPr>
          <a:xfrm>
            <a:off x="9318550" y="3728235"/>
            <a:ext cx="3615584" cy="4084556"/>
            <a:chOff x="0" y="0"/>
            <a:chExt cx="952253" cy="1075768"/>
          </a:xfrm>
        </p:grpSpPr>
        <p:sp>
          <p:nvSpPr>
            <p:cNvPr id="17" name="Freeform 17">
              <a:extLst>
                <a:ext uri="{FF2B5EF4-FFF2-40B4-BE49-F238E27FC236}">
                  <a16:creationId xmlns:a16="http://schemas.microsoft.com/office/drawing/2014/main" id="{375A549A-6366-7CE4-71B3-2CB0474E2186}"/>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8" name="TextBox 18">
              <a:extLst>
                <a:ext uri="{FF2B5EF4-FFF2-40B4-BE49-F238E27FC236}">
                  <a16:creationId xmlns:a16="http://schemas.microsoft.com/office/drawing/2014/main" id="{161C9700-8747-1021-787F-18A72F25D875}"/>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9" name="Group 19">
            <a:extLst>
              <a:ext uri="{FF2B5EF4-FFF2-40B4-BE49-F238E27FC236}">
                <a16:creationId xmlns:a16="http://schemas.microsoft.com/office/drawing/2014/main" id="{5D2A9FA9-58A7-A90C-891F-E452011DAF49}"/>
              </a:ext>
            </a:extLst>
          </p:cNvPr>
          <p:cNvGrpSpPr/>
          <p:nvPr/>
        </p:nvGrpSpPr>
        <p:grpSpPr>
          <a:xfrm>
            <a:off x="10676670" y="3204980"/>
            <a:ext cx="899344" cy="1046510"/>
            <a:chOff x="0" y="0"/>
            <a:chExt cx="698500" cy="812800"/>
          </a:xfrm>
        </p:grpSpPr>
        <p:sp>
          <p:nvSpPr>
            <p:cNvPr id="20" name="Freeform 20">
              <a:extLst>
                <a:ext uri="{FF2B5EF4-FFF2-40B4-BE49-F238E27FC236}">
                  <a16:creationId xmlns:a16="http://schemas.microsoft.com/office/drawing/2014/main" id="{35F9DBCE-97CC-67CE-EFAC-5577C0CA20AD}"/>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en-US"/>
            </a:p>
          </p:txBody>
        </p:sp>
        <p:sp>
          <p:nvSpPr>
            <p:cNvPr id="21" name="TextBox 21">
              <a:extLst>
                <a:ext uri="{FF2B5EF4-FFF2-40B4-BE49-F238E27FC236}">
                  <a16:creationId xmlns:a16="http://schemas.microsoft.com/office/drawing/2014/main" id="{97D8B087-BD15-01DD-68B6-D47A5517F8FA}"/>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8" name="Group 28">
            <a:extLst>
              <a:ext uri="{FF2B5EF4-FFF2-40B4-BE49-F238E27FC236}">
                <a16:creationId xmlns:a16="http://schemas.microsoft.com/office/drawing/2014/main" id="{7A2F83EA-2EF9-5A68-DEB0-4D0AA9B3F33F}"/>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BD50A501-7DD7-5C56-18D3-C36FA21936DA}"/>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0" name="TextBox 30">
              <a:extLst>
                <a:ext uri="{FF2B5EF4-FFF2-40B4-BE49-F238E27FC236}">
                  <a16:creationId xmlns:a16="http://schemas.microsoft.com/office/drawing/2014/main" id="{62586317-0175-8404-0798-6FFB46F4809A}"/>
                </a:ext>
              </a:extLst>
            </p:cNvPr>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31" name="TextBox 31">
            <a:extLst>
              <a:ext uri="{FF2B5EF4-FFF2-40B4-BE49-F238E27FC236}">
                <a16:creationId xmlns:a16="http://schemas.microsoft.com/office/drawing/2014/main" id="{05C150EE-13E1-087E-4832-219C1056AC26}"/>
              </a:ext>
            </a:extLst>
          </p:cNvPr>
          <p:cNvSpPr txBox="1"/>
          <p:nvPr/>
        </p:nvSpPr>
        <p:spPr>
          <a:xfrm>
            <a:off x="2174814"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Novelty</a:t>
            </a:r>
          </a:p>
        </p:txBody>
      </p:sp>
      <p:sp>
        <p:nvSpPr>
          <p:cNvPr id="32" name="TextBox 32">
            <a:extLst>
              <a:ext uri="{FF2B5EF4-FFF2-40B4-BE49-F238E27FC236}">
                <a16:creationId xmlns:a16="http://schemas.microsoft.com/office/drawing/2014/main" id="{579C6D09-0B98-E900-4154-7DF0501B9C53}"/>
              </a:ext>
            </a:extLst>
          </p:cNvPr>
          <p:cNvSpPr txBox="1"/>
          <p:nvPr/>
        </p:nvSpPr>
        <p:spPr>
          <a:xfrm>
            <a:off x="1926579"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Change things up! From membership to program to fundraising </a:t>
            </a:r>
          </a:p>
        </p:txBody>
      </p:sp>
      <p:sp>
        <p:nvSpPr>
          <p:cNvPr id="33" name="TextBox 33">
            <a:extLst>
              <a:ext uri="{FF2B5EF4-FFF2-40B4-BE49-F238E27FC236}">
                <a16:creationId xmlns:a16="http://schemas.microsoft.com/office/drawing/2014/main" id="{F21BDB14-FB95-A509-2A94-5B347635CF42}"/>
              </a:ext>
            </a:extLst>
          </p:cNvPr>
          <p:cNvSpPr txBox="1"/>
          <p:nvPr/>
        </p:nvSpPr>
        <p:spPr>
          <a:xfrm>
            <a:off x="6139499"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New Members</a:t>
            </a:r>
          </a:p>
        </p:txBody>
      </p:sp>
      <p:sp>
        <p:nvSpPr>
          <p:cNvPr id="34" name="TextBox 34">
            <a:extLst>
              <a:ext uri="{FF2B5EF4-FFF2-40B4-BE49-F238E27FC236}">
                <a16:creationId xmlns:a16="http://schemas.microsoft.com/office/drawing/2014/main" id="{0268E61E-B072-341C-FA86-6330E7C6D4E0}"/>
              </a:ext>
            </a:extLst>
          </p:cNvPr>
          <p:cNvSpPr txBox="1"/>
          <p:nvPr/>
        </p:nvSpPr>
        <p:spPr>
          <a:xfrm>
            <a:off x="5891264"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Give new members a warm and supportive welcome!</a:t>
            </a:r>
          </a:p>
        </p:txBody>
      </p:sp>
      <p:sp>
        <p:nvSpPr>
          <p:cNvPr id="35" name="TextBox 35">
            <a:extLst>
              <a:ext uri="{FF2B5EF4-FFF2-40B4-BE49-F238E27FC236}">
                <a16:creationId xmlns:a16="http://schemas.microsoft.com/office/drawing/2014/main" id="{27BFBBEF-6338-A2FD-06C9-15C5C6C683B2}"/>
              </a:ext>
            </a:extLst>
          </p:cNvPr>
          <p:cNvSpPr txBox="1"/>
          <p:nvPr/>
        </p:nvSpPr>
        <p:spPr>
          <a:xfrm>
            <a:off x="9859273" y="5254654"/>
            <a:ext cx="2534140" cy="2132379"/>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Celebrate member’s hard work and contributions at meetings, in newsletters, on social media.</a:t>
            </a:r>
          </a:p>
        </p:txBody>
      </p:sp>
      <p:sp>
        <p:nvSpPr>
          <p:cNvPr id="37" name="TextBox 37">
            <a:extLst>
              <a:ext uri="{FF2B5EF4-FFF2-40B4-BE49-F238E27FC236}">
                <a16:creationId xmlns:a16="http://schemas.microsoft.com/office/drawing/2014/main" id="{C9A675AE-985F-CBBF-FDB6-132D3C1F1A28}"/>
              </a:ext>
            </a:extLst>
          </p:cNvPr>
          <p:cNvSpPr txBox="1"/>
          <p:nvPr/>
        </p:nvSpPr>
        <p:spPr>
          <a:xfrm>
            <a:off x="10107866"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Celebrate!</a:t>
            </a:r>
          </a:p>
        </p:txBody>
      </p:sp>
      <p:sp>
        <p:nvSpPr>
          <p:cNvPr id="39" name="TextBox 39">
            <a:extLst>
              <a:ext uri="{FF2B5EF4-FFF2-40B4-BE49-F238E27FC236}">
                <a16:creationId xmlns:a16="http://schemas.microsoft.com/office/drawing/2014/main" id="{FBF8F138-D5EA-B13F-E516-63F86A5B5FA2}"/>
              </a:ext>
            </a:extLst>
          </p:cNvPr>
          <p:cNvSpPr txBox="1"/>
          <p:nvPr/>
        </p:nvSpPr>
        <p:spPr>
          <a:xfrm>
            <a:off x="5067396" y="1416384"/>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How to Add Joy</a:t>
            </a:r>
          </a:p>
        </p:txBody>
      </p:sp>
      <p:sp>
        <p:nvSpPr>
          <p:cNvPr id="41" name="Freeform 41">
            <a:extLst>
              <a:ext uri="{FF2B5EF4-FFF2-40B4-BE49-F238E27FC236}">
                <a16:creationId xmlns:a16="http://schemas.microsoft.com/office/drawing/2014/main" id="{CBC4A1E4-CDF7-107D-77BF-A7DCD789AFBF}"/>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90E1B4AD-68DB-4674-2E1E-474981F3FDF7}"/>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334C94C4-2DAE-6E82-7DE0-4A63734C8DB2}"/>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4" name="Freeform 44">
            <a:extLst>
              <a:ext uri="{FF2B5EF4-FFF2-40B4-BE49-F238E27FC236}">
                <a16:creationId xmlns:a16="http://schemas.microsoft.com/office/drawing/2014/main" id="{5BFCE4EF-BD67-C3DB-29C5-61200B426E95}"/>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en-US"/>
          </a:p>
        </p:txBody>
      </p:sp>
    </p:spTree>
    <p:extLst>
      <p:ext uri="{BB962C8B-B14F-4D97-AF65-F5344CB8AC3E}">
        <p14:creationId xmlns:p14="http://schemas.microsoft.com/office/powerpoint/2010/main" val="3597215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3861-A2FB-4EC1-EE15-95C975CA15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DFB197-5F2C-1461-AFC2-162FDBEAA72B}"/>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a:extLst>
              <a:ext uri="{FF2B5EF4-FFF2-40B4-BE49-F238E27FC236}">
                <a16:creationId xmlns:a16="http://schemas.microsoft.com/office/drawing/2014/main" id="{B4E7DDBB-A5BD-1F85-1B47-D51FABD45E5F}"/>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D6740AC6-CB2E-640B-9A48-D05ACF71FE6B}"/>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5" name="TextBox 5">
              <a:extLst>
                <a:ext uri="{FF2B5EF4-FFF2-40B4-BE49-F238E27FC236}">
                  <a16:creationId xmlns:a16="http://schemas.microsoft.com/office/drawing/2014/main" id="{24EF11B4-82B7-A156-2931-E8EEFC91CC5E}"/>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6" name="Group 6">
            <a:extLst>
              <a:ext uri="{FF2B5EF4-FFF2-40B4-BE49-F238E27FC236}">
                <a16:creationId xmlns:a16="http://schemas.microsoft.com/office/drawing/2014/main" id="{99460D12-EFBF-6525-F557-1AE1FAF2B487}"/>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9D6C1FE9-7BDA-72E3-C810-F953F982D6B9}"/>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en-US"/>
            </a:p>
          </p:txBody>
        </p:sp>
        <p:sp>
          <p:nvSpPr>
            <p:cNvPr id="8" name="TextBox 8">
              <a:extLst>
                <a:ext uri="{FF2B5EF4-FFF2-40B4-BE49-F238E27FC236}">
                  <a16:creationId xmlns:a16="http://schemas.microsoft.com/office/drawing/2014/main" id="{746876BF-FFEC-2828-710E-ACC9706A9F9D}"/>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9" name="Group 9">
            <a:extLst>
              <a:ext uri="{FF2B5EF4-FFF2-40B4-BE49-F238E27FC236}">
                <a16:creationId xmlns:a16="http://schemas.microsoft.com/office/drawing/2014/main" id="{D28FF4D2-CB39-CC1D-F25B-7D33FEE3E348}"/>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9732DDF0-ED46-89CF-B861-34D2540358E0}"/>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1" name="TextBox 11">
              <a:extLst>
                <a:ext uri="{FF2B5EF4-FFF2-40B4-BE49-F238E27FC236}">
                  <a16:creationId xmlns:a16="http://schemas.microsoft.com/office/drawing/2014/main" id="{3323C0AD-3ED8-E4B0-7211-2B2D5868ED00}"/>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2" name="Group 12">
            <a:extLst>
              <a:ext uri="{FF2B5EF4-FFF2-40B4-BE49-F238E27FC236}">
                <a16:creationId xmlns:a16="http://schemas.microsoft.com/office/drawing/2014/main" id="{6BE59D03-A424-02C8-D798-E45BE0FD8CA7}"/>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05431C2A-3166-BE6F-2D20-A72F7D9B31D7}"/>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en-US"/>
            </a:p>
          </p:txBody>
        </p:sp>
        <p:sp>
          <p:nvSpPr>
            <p:cNvPr id="14" name="TextBox 14">
              <a:extLst>
                <a:ext uri="{FF2B5EF4-FFF2-40B4-BE49-F238E27FC236}">
                  <a16:creationId xmlns:a16="http://schemas.microsoft.com/office/drawing/2014/main" id="{25CA3587-610A-9AA7-5A4A-376B60D10795}"/>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15" name="Freeform 15">
            <a:extLst>
              <a:ext uri="{FF2B5EF4-FFF2-40B4-BE49-F238E27FC236}">
                <a16:creationId xmlns:a16="http://schemas.microsoft.com/office/drawing/2014/main" id="{3CA91F4A-ADCE-9FA4-7DAB-A7B0D48F6773}"/>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6" name="Group 16">
            <a:extLst>
              <a:ext uri="{FF2B5EF4-FFF2-40B4-BE49-F238E27FC236}">
                <a16:creationId xmlns:a16="http://schemas.microsoft.com/office/drawing/2014/main" id="{33649717-55DA-4251-8437-BF6861DD6292}"/>
              </a:ext>
            </a:extLst>
          </p:cNvPr>
          <p:cNvGrpSpPr/>
          <p:nvPr/>
        </p:nvGrpSpPr>
        <p:grpSpPr>
          <a:xfrm>
            <a:off x="9318550" y="3728235"/>
            <a:ext cx="3615584" cy="4084556"/>
            <a:chOff x="0" y="0"/>
            <a:chExt cx="952253" cy="1075768"/>
          </a:xfrm>
        </p:grpSpPr>
        <p:sp>
          <p:nvSpPr>
            <p:cNvPr id="17" name="Freeform 17">
              <a:extLst>
                <a:ext uri="{FF2B5EF4-FFF2-40B4-BE49-F238E27FC236}">
                  <a16:creationId xmlns:a16="http://schemas.microsoft.com/office/drawing/2014/main" id="{D8FF0B29-8D02-C624-3F8A-27484DD32EBD}"/>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8" name="TextBox 18">
              <a:extLst>
                <a:ext uri="{FF2B5EF4-FFF2-40B4-BE49-F238E27FC236}">
                  <a16:creationId xmlns:a16="http://schemas.microsoft.com/office/drawing/2014/main" id="{5F7FB368-28E1-A569-2165-8E7A60E3630B}"/>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9" name="Group 19">
            <a:extLst>
              <a:ext uri="{FF2B5EF4-FFF2-40B4-BE49-F238E27FC236}">
                <a16:creationId xmlns:a16="http://schemas.microsoft.com/office/drawing/2014/main" id="{FB69D6FD-AE5B-D0CF-4723-2C3B3C7BCB07}"/>
              </a:ext>
            </a:extLst>
          </p:cNvPr>
          <p:cNvGrpSpPr/>
          <p:nvPr/>
        </p:nvGrpSpPr>
        <p:grpSpPr>
          <a:xfrm>
            <a:off x="10676670" y="3204980"/>
            <a:ext cx="899344" cy="1046510"/>
            <a:chOff x="0" y="0"/>
            <a:chExt cx="698500" cy="812800"/>
          </a:xfrm>
        </p:grpSpPr>
        <p:sp>
          <p:nvSpPr>
            <p:cNvPr id="20" name="Freeform 20">
              <a:extLst>
                <a:ext uri="{FF2B5EF4-FFF2-40B4-BE49-F238E27FC236}">
                  <a16:creationId xmlns:a16="http://schemas.microsoft.com/office/drawing/2014/main" id="{B155AD7C-CB15-40CF-0C64-95870817DDDF}"/>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en-US"/>
            </a:p>
          </p:txBody>
        </p:sp>
        <p:sp>
          <p:nvSpPr>
            <p:cNvPr id="21" name="TextBox 21">
              <a:extLst>
                <a:ext uri="{FF2B5EF4-FFF2-40B4-BE49-F238E27FC236}">
                  <a16:creationId xmlns:a16="http://schemas.microsoft.com/office/drawing/2014/main" id="{F0FEE634-2386-1683-7DAC-E3D59CB6F560}"/>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2" name="Group 22">
            <a:extLst>
              <a:ext uri="{FF2B5EF4-FFF2-40B4-BE49-F238E27FC236}">
                <a16:creationId xmlns:a16="http://schemas.microsoft.com/office/drawing/2014/main" id="{64A0D3F8-421E-A50C-550B-B5A473637F2B}"/>
              </a:ext>
            </a:extLst>
          </p:cNvPr>
          <p:cNvGrpSpPr/>
          <p:nvPr/>
        </p:nvGrpSpPr>
        <p:grpSpPr>
          <a:xfrm>
            <a:off x="13286560" y="3728235"/>
            <a:ext cx="3615584" cy="4084556"/>
            <a:chOff x="0" y="0"/>
            <a:chExt cx="952253" cy="1075768"/>
          </a:xfrm>
        </p:grpSpPr>
        <p:sp>
          <p:nvSpPr>
            <p:cNvPr id="23" name="Freeform 23">
              <a:extLst>
                <a:ext uri="{FF2B5EF4-FFF2-40B4-BE49-F238E27FC236}">
                  <a16:creationId xmlns:a16="http://schemas.microsoft.com/office/drawing/2014/main" id="{940D2580-516A-2479-C6B4-516AE8E4011C}"/>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24" name="TextBox 24">
              <a:extLst>
                <a:ext uri="{FF2B5EF4-FFF2-40B4-BE49-F238E27FC236}">
                  <a16:creationId xmlns:a16="http://schemas.microsoft.com/office/drawing/2014/main" id="{E6A2F812-79F9-2753-9BDB-8CA48E24F578}"/>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25" name="Group 25">
            <a:extLst>
              <a:ext uri="{FF2B5EF4-FFF2-40B4-BE49-F238E27FC236}">
                <a16:creationId xmlns:a16="http://schemas.microsoft.com/office/drawing/2014/main" id="{ADC813F3-DCB5-85FB-9070-A6319638C0C8}"/>
              </a:ext>
            </a:extLst>
          </p:cNvPr>
          <p:cNvGrpSpPr/>
          <p:nvPr/>
        </p:nvGrpSpPr>
        <p:grpSpPr>
          <a:xfrm>
            <a:off x="14639110" y="3204980"/>
            <a:ext cx="899344" cy="1046510"/>
            <a:chOff x="0" y="0"/>
            <a:chExt cx="698500" cy="812800"/>
          </a:xfrm>
        </p:grpSpPr>
        <p:sp>
          <p:nvSpPr>
            <p:cNvPr id="26" name="Freeform 26">
              <a:extLst>
                <a:ext uri="{FF2B5EF4-FFF2-40B4-BE49-F238E27FC236}">
                  <a16:creationId xmlns:a16="http://schemas.microsoft.com/office/drawing/2014/main" id="{2395C5E8-505A-1D0E-AFCC-3ECE6355DA08}"/>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90E52"/>
            </a:solidFill>
          </p:spPr>
          <p:txBody>
            <a:bodyPr/>
            <a:lstStyle/>
            <a:p>
              <a:endParaRPr lang="en-US"/>
            </a:p>
          </p:txBody>
        </p:sp>
        <p:sp>
          <p:nvSpPr>
            <p:cNvPr id="27" name="TextBox 27">
              <a:extLst>
                <a:ext uri="{FF2B5EF4-FFF2-40B4-BE49-F238E27FC236}">
                  <a16:creationId xmlns:a16="http://schemas.microsoft.com/office/drawing/2014/main" id="{140228F0-9A0A-A867-EA01-D1E2C64D72FF}"/>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8" name="Group 28">
            <a:extLst>
              <a:ext uri="{FF2B5EF4-FFF2-40B4-BE49-F238E27FC236}">
                <a16:creationId xmlns:a16="http://schemas.microsoft.com/office/drawing/2014/main" id="{21908018-69E4-1F51-EC6B-BA96F67DA16B}"/>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617DE1A7-F643-40CC-6530-23BFC20649AB}"/>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0" name="TextBox 30">
              <a:extLst>
                <a:ext uri="{FF2B5EF4-FFF2-40B4-BE49-F238E27FC236}">
                  <a16:creationId xmlns:a16="http://schemas.microsoft.com/office/drawing/2014/main" id="{587B5F7A-AC88-80A4-2B3B-3B45ECAE9FF4}"/>
                </a:ext>
              </a:extLst>
            </p:cNvPr>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31" name="TextBox 31">
            <a:extLst>
              <a:ext uri="{FF2B5EF4-FFF2-40B4-BE49-F238E27FC236}">
                <a16:creationId xmlns:a16="http://schemas.microsoft.com/office/drawing/2014/main" id="{F04FE591-5CA5-EE2C-56BE-A5E981AB1840}"/>
              </a:ext>
            </a:extLst>
          </p:cNvPr>
          <p:cNvSpPr txBox="1"/>
          <p:nvPr/>
        </p:nvSpPr>
        <p:spPr>
          <a:xfrm>
            <a:off x="2174814"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Novelty</a:t>
            </a:r>
          </a:p>
        </p:txBody>
      </p:sp>
      <p:sp>
        <p:nvSpPr>
          <p:cNvPr id="32" name="TextBox 32">
            <a:extLst>
              <a:ext uri="{FF2B5EF4-FFF2-40B4-BE49-F238E27FC236}">
                <a16:creationId xmlns:a16="http://schemas.microsoft.com/office/drawing/2014/main" id="{1255BFC6-6D5E-32A3-9536-15FC25A4949E}"/>
              </a:ext>
            </a:extLst>
          </p:cNvPr>
          <p:cNvSpPr txBox="1"/>
          <p:nvPr/>
        </p:nvSpPr>
        <p:spPr>
          <a:xfrm>
            <a:off x="1926579"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Change things up! From membership to program to fundraising </a:t>
            </a:r>
          </a:p>
        </p:txBody>
      </p:sp>
      <p:sp>
        <p:nvSpPr>
          <p:cNvPr id="33" name="TextBox 33">
            <a:extLst>
              <a:ext uri="{FF2B5EF4-FFF2-40B4-BE49-F238E27FC236}">
                <a16:creationId xmlns:a16="http://schemas.microsoft.com/office/drawing/2014/main" id="{1865A5CA-AF32-1CDA-5C42-7A4238B35312}"/>
              </a:ext>
            </a:extLst>
          </p:cNvPr>
          <p:cNvSpPr txBox="1"/>
          <p:nvPr/>
        </p:nvSpPr>
        <p:spPr>
          <a:xfrm>
            <a:off x="6139499"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New Members</a:t>
            </a:r>
          </a:p>
        </p:txBody>
      </p:sp>
      <p:sp>
        <p:nvSpPr>
          <p:cNvPr id="34" name="TextBox 34">
            <a:extLst>
              <a:ext uri="{FF2B5EF4-FFF2-40B4-BE49-F238E27FC236}">
                <a16:creationId xmlns:a16="http://schemas.microsoft.com/office/drawing/2014/main" id="{6FDD9EAC-91CF-8F52-4875-2EBA70A051D6}"/>
              </a:ext>
            </a:extLst>
          </p:cNvPr>
          <p:cNvSpPr txBox="1"/>
          <p:nvPr/>
        </p:nvSpPr>
        <p:spPr>
          <a:xfrm>
            <a:off x="5891264"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Give new members a warm and supportive welcome!</a:t>
            </a:r>
          </a:p>
        </p:txBody>
      </p:sp>
      <p:sp>
        <p:nvSpPr>
          <p:cNvPr id="35" name="TextBox 35">
            <a:extLst>
              <a:ext uri="{FF2B5EF4-FFF2-40B4-BE49-F238E27FC236}">
                <a16:creationId xmlns:a16="http://schemas.microsoft.com/office/drawing/2014/main" id="{A6B4D909-4B60-2B15-DD4B-0283DFAD8DD9}"/>
              </a:ext>
            </a:extLst>
          </p:cNvPr>
          <p:cNvSpPr txBox="1"/>
          <p:nvPr/>
        </p:nvSpPr>
        <p:spPr>
          <a:xfrm>
            <a:off x="9859273" y="5254654"/>
            <a:ext cx="2534140" cy="2132379"/>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Celebrate member’s hard work and contributions at meetings, in newsletters, on social media.</a:t>
            </a:r>
          </a:p>
        </p:txBody>
      </p:sp>
      <p:sp>
        <p:nvSpPr>
          <p:cNvPr id="36" name="TextBox 36">
            <a:extLst>
              <a:ext uri="{FF2B5EF4-FFF2-40B4-BE49-F238E27FC236}">
                <a16:creationId xmlns:a16="http://schemas.microsoft.com/office/drawing/2014/main" id="{06F687BC-4038-DF34-28BF-5D0E63CAE9B8}"/>
              </a:ext>
            </a:extLst>
          </p:cNvPr>
          <p:cNvSpPr txBox="1"/>
          <p:nvPr/>
        </p:nvSpPr>
        <p:spPr>
          <a:xfrm>
            <a:off x="13827282" y="5254654"/>
            <a:ext cx="2534140" cy="1055161"/>
          </a:xfrm>
          <a:prstGeom prst="rect">
            <a:avLst/>
          </a:prstGeom>
        </p:spPr>
        <p:txBody>
          <a:bodyPr lIns="0" tIns="0" rIns="0" bIns="0" rtlCol="0" anchor="t">
            <a:spAutoFit/>
          </a:bodyPr>
          <a:lstStyle/>
          <a:p>
            <a:pPr algn="ctr">
              <a:lnSpc>
                <a:spcPts val="2799"/>
              </a:lnSpc>
            </a:pPr>
            <a:r>
              <a:rPr lang="en-US" sz="1999" dirty="0">
                <a:solidFill>
                  <a:srgbClr val="000000"/>
                </a:solidFill>
                <a:latin typeface="Calibri (MS)"/>
                <a:ea typeface="Calibri (MS)"/>
                <a:cs typeface="Calibri (MS)"/>
                <a:sym typeface="Calibri (MS)"/>
              </a:rPr>
              <a:t>Let members who are knowledgeable share their knowledge!</a:t>
            </a:r>
          </a:p>
        </p:txBody>
      </p:sp>
      <p:sp>
        <p:nvSpPr>
          <p:cNvPr id="37" name="TextBox 37">
            <a:extLst>
              <a:ext uri="{FF2B5EF4-FFF2-40B4-BE49-F238E27FC236}">
                <a16:creationId xmlns:a16="http://schemas.microsoft.com/office/drawing/2014/main" id="{0A412B11-89BA-20F1-5871-6EB797F87309}"/>
              </a:ext>
            </a:extLst>
          </p:cNvPr>
          <p:cNvSpPr txBox="1"/>
          <p:nvPr/>
        </p:nvSpPr>
        <p:spPr>
          <a:xfrm>
            <a:off x="10107866"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Celebrate!</a:t>
            </a:r>
          </a:p>
        </p:txBody>
      </p:sp>
      <p:sp>
        <p:nvSpPr>
          <p:cNvPr id="38" name="TextBox 38">
            <a:extLst>
              <a:ext uri="{FF2B5EF4-FFF2-40B4-BE49-F238E27FC236}">
                <a16:creationId xmlns:a16="http://schemas.microsoft.com/office/drawing/2014/main" id="{F1B259D7-47C4-7A11-AAD9-CD7D4E61F27F}"/>
              </a:ext>
            </a:extLst>
          </p:cNvPr>
          <p:cNvSpPr txBox="1"/>
          <p:nvPr/>
        </p:nvSpPr>
        <p:spPr>
          <a:xfrm>
            <a:off x="14067610" y="4588882"/>
            <a:ext cx="2037669" cy="299056"/>
          </a:xfrm>
          <a:prstGeom prst="rect">
            <a:avLst/>
          </a:prstGeom>
        </p:spPr>
        <p:txBody>
          <a:bodyPr lIns="0" tIns="0" rIns="0" bIns="0" rtlCol="0" anchor="t">
            <a:spAutoFit/>
          </a:bodyPr>
          <a:lstStyle/>
          <a:p>
            <a:pPr algn="ctr">
              <a:lnSpc>
                <a:spcPts val="2299"/>
              </a:lnSpc>
            </a:pPr>
            <a:r>
              <a:rPr lang="en-US" sz="2299" b="1" dirty="0">
                <a:solidFill>
                  <a:srgbClr val="000000"/>
                </a:solidFill>
                <a:latin typeface="Calibri (MS) Bold"/>
                <a:ea typeface="Calibri (MS) Bold"/>
                <a:cs typeface="Calibri (MS) Bold"/>
                <a:sym typeface="Calibri (MS) Bold"/>
              </a:rPr>
              <a:t>Learn Together</a:t>
            </a:r>
          </a:p>
        </p:txBody>
      </p:sp>
      <p:sp>
        <p:nvSpPr>
          <p:cNvPr id="39" name="TextBox 39">
            <a:extLst>
              <a:ext uri="{FF2B5EF4-FFF2-40B4-BE49-F238E27FC236}">
                <a16:creationId xmlns:a16="http://schemas.microsoft.com/office/drawing/2014/main" id="{4FFEB0DE-7E1A-F1D9-DC31-E72C90120209}"/>
              </a:ext>
            </a:extLst>
          </p:cNvPr>
          <p:cNvSpPr txBox="1"/>
          <p:nvPr/>
        </p:nvSpPr>
        <p:spPr>
          <a:xfrm>
            <a:off x="5067396" y="1416384"/>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How to Add Joy</a:t>
            </a:r>
          </a:p>
        </p:txBody>
      </p:sp>
      <p:sp>
        <p:nvSpPr>
          <p:cNvPr id="40" name="Freeform 40">
            <a:extLst>
              <a:ext uri="{FF2B5EF4-FFF2-40B4-BE49-F238E27FC236}">
                <a16:creationId xmlns:a16="http://schemas.microsoft.com/office/drawing/2014/main" id="{0BAF119F-C670-5446-0B46-9B152C09FF95}"/>
              </a:ext>
            </a:extLst>
          </p:cNvPr>
          <p:cNvSpPr/>
          <p:nvPr/>
        </p:nvSpPr>
        <p:spPr>
          <a:xfrm>
            <a:off x="14884488" y="3454975"/>
            <a:ext cx="405977" cy="565285"/>
          </a:xfrm>
          <a:custGeom>
            <a:avLst/>
            <a:gdLst/>
            <a:ahLst/>
            <a:cxnLst/>
            <a:rect l="l" t="t" r="r" b="b"/>
            <a:pathLst>
              <a:path w="405977" h="565285">
                <a:moveTo>
                  <a:pt x="0" y="0"/>
                </a:moveTo>
                <a:lnTo>
                  <a:pt x="405977" y="0"/>
                </a:lnTo>
                <a:lnTo>
                  <a:pt x="405977" y="565285"/>
                </a:lnTo>
                <a:lnTo>
                  <a:pt x="0" y="5652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1" name="Freeform 41">
            <a:extLst>
              <a:ext uri="{FF2B5EF4-FFF2-40B4-BE49-F238E27FC236}">
                <a16:creationId xmlns:a16="http://schemas.microsoft.com/office/drawing/2014/main" id="{2D636AE0-CBA1-CC60-0F87-B77E7818CFE7}"/>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F6404708-F062-C9E3-3BA8-C5F2E35B95C3}"/>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5D59D58A-1728-8267-252A-CC8D34100F6E}"/>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4" name="Freeform 44">
            <a:extLst>
              <a:ext uri="{FF2B5EF4-FFF2-40B4-BE49-F238E27FC236}">
                <a16:creationId xmlns:a16="http://schemas.microsoft.com/office/drawing/2014/main" id="{0ACB4F29-CD3E-5F1D-7F8D-14F5A6833BE3}"/>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3"/>
            <a:stretch>
              <a:fillRect t="-74" b="-74"/>
            </a:stretch>
          </a:blipFill>
        </p:spPr>
        <p:txBody>
          <a:bodyPr/>
          <a:lstStyle/>
          <a:p>
            <a:endParaRPr lang="en-US"/>
          </a:p>
        </p:txBody>
      </p:sp>
    </p:spTree>
    <p:extLst>
      <p:ext uri="{BB962C8B-B14F-4D97-AF65-F5344CB8AC3E}">
        <p14:creationId xmlns:p14="http://schemas.microsoft.com/office/powerpoint/2010/main" val="3508685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8" name="Group 8"/>
          <p:cNvGrpSpPr/>
          <p:nvPr/>
        </p:nvGrpSpPr>
        <p:grpSpPr>
          <a:xfrm>
            <a:off x="12811442"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4" name="Freeform 24"/>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32" name="TextBox 32"/>
          <p:cNvSpPr txBox="1"/>
          <p:nvPr/>
        </p:nvSpPr>
        <p:spPr>
          <a:xfrm>
            <a:off x="2232952" y="3559155"/>
            <a:ext cx="4816156" cy="610745"/>
          </a:xfrm>
          <a:prstGeom prst="rect">
            <a:avLst/>
          </a:prstGeom>
        </p:spPr>
        <p:txBody>
          <a:bodyPr lIns="0" tIns="0" rIns="0" bIns="0" rtlCol="0" anchor="t">
            <a:spAutoFit/>
          </a:bodyPr>
          <a:lstStyle/>
          <a:p>
            <a:pPr algn="l">
              <a:lnSpc>
                <a:spcPts val="5400"/>
              </a:lnSpc>
            </a:pPr>
            <a:r>
              <a:rPr lang="en-US" sz="2700" dirty="0">
                <a:solidFill>
                  <a:srgbClr val="000000"/>
                </a:solidFill>
                <a:latin typeface="Calibri (MS)"/>
                <a:ea typeface="Calibri (MS)"/>
                <a:cs typeface="Calibri (MS)"/>
                <a:sym typeface="Calibri (MS)"/>
              </a:rPr>
              <a:t>Seasonal themes</a:t>
            </a:r>
          </a:p>
        </p:txBody>
      </p:sp>
      <p:sp>
        <p:nvSpPr>
          <p:cNvPr id="34" name="TextBox 34"/>
          <p:cNvSpPr txBox="1"/>
          <p:nvPr/>
        </p:nvSpPr>
        <p:spPr>
          <a:xfrm>
            <a:off x="2232952" y="4468422"/>
            <a:ext cx="4816156" cy="610745"/>
          </a:xfrm>
          <a:prstGeom prst="rect">
            <a:avLst/>
          </a:prstGeom>
        </p:spPr>
        <p:txBody>
          <a:bodyPr lIns="0" tIns="0" rIns="0" bIns="0" rtlCol="0" anchor="t">
            <a:spAutoFit/>
          </a:bodyPr>
          <a:lstStyle/>
          <a:p>
            <a:pPr algn="l">
              <a:lnSpc>
                <a:spcPts val="5400"/>
              </a:lnSpc>
            </a:pPr>
            <a:r>
              <a:rPr lang="en-US" sz="2700" dirty="0">
                <a:solidFill>
                  <a:srgbClr val="000000"/>
                </a:solidFill>
                <a:latin typeface="Calibri (MS)"/>
                <a:ea typeface="Calibri (MS)"/>
                <a:cs typeface="Calibri (MS)"/>
                <a:sym typeface="Calibri (MS)"/>
              </a:rPr>
              <a:t>Greatest impact</a:t>
            </a:r>
          </a:p>
        </p:txBody>
      </p:sp>
      <p:sp>
        <p:nvSpPr>
          <p:cNvPr id="36" name="TextBox 36"/>
          <p:cNvSpPr txBox="1"/>
          <p:nvPr/>
        </p:nvSpPr>
        <p:spPr>
          <a:xfrm>
            <a:off x="2232952" y="5430080"/>
            <a:ext cx="4816156" cy="610745"/>
          </a:xfrm>
          <a:prstGeom prst="rect">
            <a:avLst/>
          </a:prstGeom>
        </p:spPr>
        <p:txBody>
          <a:bodyPr lIns="0" tIns="0" rIns="0" bIns="0" rtlCol="0" anchor="t">
            <a:spAutoFit/>
          </a:bodyPr>
          <a:lstStyle/>
          <a:p>
            <a:pPr algn="l">
              <a:lnSpc>
                <a:spcPts val="5400"/>
              </a:lnSpc>
            </a:pPr>
            <a:r>
              <a:rPr lang="en-US" sz="2700" dirty="0">
                <a:solidFill>
                  <a:srgbClr val="000000"/>
                </a:solidFill>
                <a:latin typeface="Calibri (MS)"/>
                <a:ea typeface="Calibri (MS)"/>
                <a:cs typeface="Calibri (MS)"/>
                <a:sym typeface="Calibri (MS)"/>
              </a:rPr>
              <a:t>Excited at new year</a:t>
            </a:r>
          </a:p>
        </p:txBody>
      </p:sp>
      <p:sp>
        <p:nvSpPr>
          <p:cNvPr id="37" name="TextBox 37"/>
          <p:cNvSpPr txBox="1"/>
          <p:nvPr/>
        </p:nvSpPr>
        <p:spPr>
          <a:xfrm>
            <a:off x="2232952" y="6429837"/>
            <a:ext cx="4816156" cy="610745"/>
          </a:xfrm>
          <a:prstGeom prst="rect">
            <a:avLst/>
          </a:prstGeom>
        </p:spPr>
        <p:txBody>
          <a:bodyPr lIns="0" tIns="0" rIns="0" bIns="0" rtlCol="0" anchor="t">
            <a:spAutoFit/>
          </a:bodyPr>
          <a:lstStyle/>
          <a:p>
            <a:pPr algn="l">
              <a:lnSpc>
                <a:spcPts val="5400"/>
              </a:lnSpc>
            </a:pPr>
            <a:r>
              <a:rPr lang="en-US" sz="2700" dirty="0">
                <a:solidFill>
                  <a:srgbClr val="000000"/>
                </a:solidFill>
                <a:latin typeface="Calibri (MS)"/>
                <a:ea typeface="Calibri (MS)"/>
                <a:cs typeface="Calibri (MS)"/>
                <a:sym typeface="Calibri (MS)"/>
              </a:rPr>
              <a:t>Look up conversation starters </a:t>
            </a:r>
          </a:p>
        </p:txBody>
      </p:sp>
      <p:sp>
        <p:nvSpPr>
          <p:cNvPr id="40" name="TextBox 40"/>
          <p:cNvSpPr txBox="1"/>
          <p:nvPr/>
        </p:nvSpPr>
        <p:spPr>
          <a:xfrm>
            <a:off x="1413104" y="1567092"/>
            <a:ext cx="10521041" cy="1923604"/>
          </a:xfrm>
          <a:prstGeom prst="rect">
            <a:avLst/>
          </a:prstGeom>
        </p:spPr>
        <p:txBody>
          <a:bodyPr wrap="square" lIns="0" tIns="0" rIns="0" bIns="0" rtlCol="0" anchor="t">
            <a:spAutoFit/>
          </a:bodyPr>
          <a:lstStyle/>
          <a:p>
            <a:pPr algn="l">
              <a:lnSpc>
                <a:spcPts val="7475"/>
              </a:lnSpc>
            </a:pPr>
            <a:r>
              <a:rPr lang="en-US" sz="6500" dirty="0">
                <a:solidFill>
                  <a:srgbClr val="293374"/>
                </a:solidFill>
                <a:latin typeface="Effra"/>
                <a:ea typeface="Effra"/>
                <a:cs typeface="Effra"/>
                <a:sym typeface="Effra"/>
              </a:rPr>
              <a:t>Icebreakers and Discussion Prompts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60A39-01E0-955C-1288-B0C2F84EB5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D739AC-A436-BC10-A9F0-AAEE8EE13C9C}"/>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dirty="0"/>
          </a:p>
        </p:txBody>
      </p:sp>
      <p:sp>
        <p:nvSpPr>
          <p:cNvPr id="6" name="TextBox 6">
            <a:extLst>
              <a:ext uri="{FF2B5EF4-FFF2-40B4-BE49-F238E27FC236}">
                <a16:creationId xmlns:a16="http://schemas.microsoft.com/office/drawing/2014/main" id="{C12ECD4E-59F3-286C-34EE-197004934F26}"/>
              </a:ext>
            </a:extLst>
          </p:cNvPr>
          <p:cNvSpPr txBox="1"/>
          <p:nvPr/>
        </p:nvSpPr>
        <p:spPr>
          <a:xfrm>
            <a:off x="685800" y="2665573"/>
            <a:ext cx="10106488" cy="1594860"/>
          </a:xfrm>
          <a:prstGeom prst="rect">
            <a:avLst/>
          </a:prstGeom>
        </p:spPr>
        <p:txBody>
          <a:bodyPr lIns="0" tIns="0" rIns="0" bIns="0" rtlCol="0" anchor="t">
            <a:spAutoFit/>
          </a:bodyPr>
          <a:lstStyle/>
          <a:p>
            <a:pPr marL="625475" lvl="1" indent="-312420" algn="l">
              <a:lnSpc>
                <a:spcPts val="4059"/>
              </a:lnSpc>
              <a:buFont typeface="Arial"/>
              <a:buChar char="•"/>
            </a:pPr>
            <a:r>
              <a:rPr lang="en-US" sz="4400" dirty="0">
                <a:solidFill>
                  <a:srgbClr val="E8E4ED"/>
                </a:solidFill>
                <a:latin typeface="Calibri (MS)"/>
                <a:ea typeface="Calibri (MS)"/>
                <a:cs typeface="Calibri (MS)"/>
                <a:sym typeface="Calibri (MS)"/>
              </a:rPr>
              <a:t>Costumes or themes</a:t>
            </a:r>
            <a:endParaRPr lang="en-US" sz="4400" dirty="0">
              <a:solidFill>
                <a:srgbClr val="E8E4ED"/>
              </a:solidFill>
              <a:latin typeface="Calibri (MS)"/>
              <a:ea typeface="Calibri (MS)"/>
              <a:cs typeface="Calibri (MS)"/>
            </a:endParaRPr>
          </a:p>
          <a:p>
            <a:pPr marL="625475" lvl="1" indent="-312420">
              <a:lnSpc>
                <a:spcPts val="4059"/>
              </a:lnSpc>
              <a:buFont typeface="Arial"/>
              <a:buChar char="•"/>
            </a:pPr>
            <a:r>
              <a:rPr lang="en-US" sz="4400" dirty="0">
                <a:solidFill>
                  <a:srgbClr val="E8E4ED"/>
                </a:solidFill>
                <a:latin typeface="Calibri (MS)"/>
                <a:ea typeface="Calibri (MS)"/>
                <a:cs typeface="Calibri (MS)"/>
                <a:sym typeface="Calibri (MS)"/>
              </a:rPr>
              <a:t>Games</a:t>
            </a:r>
            <a:endParaRPr lang="en-US" sz="4400" dirty="0">
              <a:solidFill>
                <a:srgbClr val="E8E4ED"/>
              </a:solidFill>
              <a:latin typeface="Calibri (MS)"/>
              <a:ea typeface="Calibri (MS)"/>
              <a:cs typeface="Calibri (MS)"/>
            </a:endParaRPr>
          </a:p>
          <a:p>
            <a:pPr marL="625475" lvl="1" indent="-312420" algn="l">
              <a:lnSpc>
                <a:spcPts val="4059"/>
              </a:lnSpc>
              <a:buFont typeface="Arial"/>
              <a:buChar char="•"/>
            </a:pPr>
            <a:r>
              <a:rPr lang="en-US" sz="4400" dirty="0">
                <a:solidFill>
                  <a:srgbClr val="E8E4ED"/>
                </a:solidFill>
                <a:latin typeface="Calibri (MS)"/>
                <a:ea typeface="Calibri (MS)"/>
                <a:cs typeface="Calibri (MS)"/>
                <a:sym typeface="Calibri (MS)"/>
              </a:rPr>
              <a:t>Move together </a:t>
            </a:r>
            <a:endParaRPr lang="en-US" sz="4400" dirty="0">
              <a:solidFill>
                <a:srgbClr val="E8E4ED"/>
              </a:solidFill>
              <a:latin typeface="Calibri (MS)"/>
              <a:ea typeface="Calibri (MS)"/>
              <a:cs typeface="Calibri (MS)"/>
            </a:endParaRPr>
          </a:p>
        </p:txBody>
      </p:sp>
      <p:sp>
        <p:nvSpPr>
          <p:cNvPr id="7" name="TextBox 7">
            <a:extLst>
              <a:ext uri="{FF2B5EF4-FFF2-40B4-BE49-F238E27FC236}">
                <a16:creationId xmlns:a16="http://schemas.microsoft.com/office/drawing/2014/main" id="{C664D78D-68D8-B2AA-CAA9-9AD916601AF4}"/>
              </a:ext>
            </a:extLst>
          </p:cNvPr>
          <p:cNvSpPr txBox="1"/>
          <p:nvPr/>
        </p:nvSpPr>
        <p:spPr>
          <a:xfrm>
            <a:off x="1028700" y="1202317"/>
            <a:ext cx="8936221" cy="1000274"/>
          </a:xfrm>
          <a:prstGeom prst="rect">
            <a:avLst/>
          </a:prstGeom>
        </p:spPr>
        <p:txBody>
          <a:bodyPr lIns="0" tIns="0" rIns="0" bIns="0" rtlCol="0" anchor="t">
            <a:spAutoFit/>
          </a:bodyPr>
          <a:lstStyle/>
          <a:p>
            <a:pPr algn="just">
              <a:lnSpc>
                <a:spcPts val="7799"/>
              </a:lnSpc>
            </a:pPr>
            <a:r>
              <a:rPr lang="en-US" sz="6500" dirty="0">
                <a:solidFill>
                  <a:srgbClr val="FFFFFF"/>
                </a:solidFill>
                <a:latin typeface="Effra"/>
                <a:ea typeface="Effra"/>
                <a:cs typeface="Effra"/>
                <a:sym typeface="Effra"/>
              </a:rPr>
              <a:t>Have fun!</a:t>
            </a:r>
          </a:p>
        </p:txBody>
      </p:sp>
      <p:sp>
        <p:nvSpPr>
          <p:cNvPr id="8" name="Freeform 8">
            <a:extLst>
              <a:ext uri="{FF2B5EF4-FFF2-40B4-BE49-F238E27FC236}">
                <a16:creationId xmlns:a16="http://schemas.microsoft.com/office/drawing/2014/main" id="{49B08D21-BD28-7D31-5F84-DA0A52FA2EE2}"/>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9" name="Freeform 16">
            <a:extLst>
              <a:ext uri="{FF2B5EF4-FFF2-40B4-BE49-F238E27FC236}">
                <a16:creationId xmlns:a16="http://schemas.microsoft.com/office/drawing/2014/main" id="{B6FFD791-168E-54FB-3B9D-8F4D921F2FB7}"/>
              </a:ext>
            </a:extLst>
          </p:cNvPr>
          <p:cNvSpPr/>
          <p:nvPr/>
        </p:nvSpPr>
        <p:spPr>
          <a:xfrm>
            <a:off x="905957" y="932013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txBody>
          <a:bodyPr/>
          <a:lstStyle/>
          <a:p>
            <a:endParaRPr lang="en-US"/>
          </a:p>
        </p:txBody>
      </p:sp>
      <p:pic>
        <p:nvPicPr>
          <p:cNvPr id="14" name="Picture 13" descr="A group of people in clothing posing for a photo&#10;&#10;AI-generated content may be incorrect.">
            <a:extLst>
              <a:ext uri="{FF2B5EF4-FFF2-40B4-BE49-F238E27FC236}">
                <a16:creationId xmlns:a16="http://schemas.microsoft.com/office/drawing/2014/main" id="{4F6CF84B-95B7-DAC8-0D27-474A57977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3295" y="-43142"/>
            <a:ext cx="7420112" cy="5072342"/>
          </a:xfrm>
          <a:prstGeom prst="rect">
            <a:avLst/>
          </a:prstGeom>
        </p:spPr>
      </p:pic>
      <p:pic>
        <p:nvPicPr>
          <p:cNvPr id="12" name="Picture 11" descr="A group of women posing for a photo&#10;&#10;AI-generated content may be incorrect.">
            <a:extLst>
              <a:ext uri="{FF2B5EF4-FFF2-40B4-BE49-F238E27FC236}">
                <a16:creationId xmlns:a16="http://schemas.microsoft.com/office/drawing/2014/main" id="{D7B29C09-9C77-CC5F-20D0-48CC465189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73351" y="4524703"/>
            <a:ext cx="7683063" cy="5762297"/>
          </a:xfrm>
          <a:prstGeom prst="rect">
            <a:avLst/>
          </a:prstGeom>
        </p:spPr>
      </p:pic>
    </p:spTree>
    <p:extLst>
      <p:ext uri="{BB962C8B-B14F-4D97-AF65-F5344CB8AC3E}">
        <p14:creationId xmlns:p14="http://schemas.microsoft.com/office/powerpoint/2010/main" val="2796420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463218"/>
            </a:xfrm>
            <a:custGeom>
              <a:avLst/>
              <a:gdLst/>
              <a:ahLst/>
              <a:cxnLst/>
              <a:rect l="l" t="t" r="r" b="b"/>
              <a:pathLst>
                <a:path w="3804182" h="1463218">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3466848" y="4106687"/>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r:embed="rId5">
              <a:extLst>
                <a:ext uri="{96DAC541-7B7A-43D3-8B79-37D633B846F1}">
                  <asvg:svgBlip xmlns:asvg="http://schemas.microsoft.com/office/drawing/2016/SVG/main" r:embed="rId6"/>
                </a:ext>
              </a:extLst>
            </a:blip>
            <a:stretch>
              <a:fillRect l="-52" r="-52"/>
            </a:stretch>
          </a:blipFill>
        </p:spPr>
        <p:txBody>
          <a:bodyPr/>
          <a:lstStyle/>
          <a:p>
            <a:endParaRPr lang="en-US"/>
          </a:p>
        </p:txBody>
      </p:sp>
      <p:sp>
        <p:nvSpPr>
          <p:cNvPr id="9" name="Freeform 9"/>
          <p:cNvSpPr/>
          <p:nvPr/>
        </p:nvSpPr>
        <p:spPr>
          <a:xfrm>
            <a:off x="3335282" y="4106687"/>
            <a:ext cx="1479049" cy="1479049"/>
          </a:xfrm>
          <a:custGeom>
            <a:avLst/>
            <a:gdLst/>
            <a:ahLst/>
            <a:cxnLst/>
            <a:rect l="l" t="t" r="r" b="b"/>
            <a:pathLst>
              <a:path w="1479049" h="1479049">
                <a:moveTo>
                  <a:pt x="0" y="0"/>
                </a:moveTo>
                <a:lnTo>
                  <a:pt x="1479049" y="0"/>
                </a:lnTo>
                <a:lnTo>
                  <a:pt x="1479049" y="1479049"/>
                </a:lnTo>
                <a:lnTo>
                  <a:pt x="0" y="1479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8346252" y="410668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TextBox 14"/>
          <p:cNvSpPr txBox="1"/>
          <p:nvPr/>
        </p:nvSpPr>
        <p:spPr>
          <a:xfrm>
            <a:off x="1830330" y="7449348"/>
            <a:ext cx="4372206" cy="980461"/>
          </a:xfrm>
          <a:prstGeom prst="rect">
            <a:avLst/>
          </a:prstGeom>
        </p:spPr>
        <p:txBody>
          <a:bodyPr lIns="0" tIns="0" rIns="0" bIns="0" rtlCol="0" anchor="t">
            <a:spAutoFit/>
          </a:bodyPr>
          <a:lstStyle/>
          <a:p>
            <a:pPr algn="ctr">
              <a:lnSpc>
                <a:spcPts val="3770"/>
              </a:lnSpc>
            </a:pPr>
            <a:r>
              <a:rPr lang="en-US" sz="3770" dirty="0">
                <a:solidFill>
                  <a:srgbClr val="FFFFFF"/>
                </a:solidFill>
                <a:latin typeface="Calibri (MS)"/>
                <a:ea typeface="Calibri (MS)"/>
                <a:cs typeface="Calibri (MS)"/>
                <a:sym typeface="Calibri (MS)"/>
              </a:rPr>
              <a:t>What would work well for your club?</a:t>
            </a:r>
          </a:p>
        </p:txBody>
      </p:sp>
      <p:sp>
        <p:nvSpPr>
          <p:cNvPr id="15" name="TextBox 15"/>
          <p:cNvSpPr txBox="1"/>
          <p:nvPr/>
        </p:nvSpPr>
        <p:spPr>
          <a:xfrm>
            <a:off x="12085464" y="7449348"/>
            <a:ext cx="4372206" cy="980461"/>
          </a:xfrm>
          <a:prstGeom prst="rect">
            <a:avLst/>
          </a:prstGeom>
        </p:spPr>
        <p:txBody>
          <a:bodyPr lIns="0" tIns="0" rIns="0" bIns="0" rtlCol="0" anchor="t">
            <a:spAutoFit/>
          </a:bodyPr>
          <a:lstStyle/>
          <a:p>
            <a:pPr algn="ctr">
              <a:lnSpc>
                <a:spcPts val="3770"/>
              </a:lnSpc>
            </a:pPr>
            <a:r>
              <a:rPr lang="en-US" sz="3770" dirty="0">
                <a:solidFill>
                  <a:srgbClr val="FFFFFF"/>
                </a:solidFill>
                <a:latin typeface="Calibri (MS)"/>
                <a:ea typeface="Calibri (MS)"/>
                <a:cs typeface="Calibri (MS)"/>
                <a:sym typeface="Calibri (MS)"/>
              </a:rPr>
              <a:t>What does your club already do for joy?</a:t>
            </a:r>
          </a:p>
        </p:txBody>
      </p:sp>
      <p:sp>
        <p:nvSpPr>
          <p:cNvPr id="16" name="TextBox 16"/>
          <p:cNvSpPr txBox="1"/>
          <p:nvPr/>
        </p:nvSpPr>
        <p:spPr>
          <a:xfrm>
            <a:off x="6955806" y="7449348"/>
            <a:ext cx="4372206" cy="980461"/>
          </a:xfrm>
          <a:prstGeom prst="rect">
            <a:avLst/>
          </a:prstGeom>
        </p:spPr>
        <p:txBody>
          <a:bodyPr lIns="0" tIns="0" rIns="0" bIns="0" rtlCol="0" anchor="t">
            <a:spAutoFit/>
          </a:bodyPr>
          <a:lstStyle/>
          <a:p>
            <a:pPr algn="ctr">
              <a:lnSpc>
                <a:spcPts val="3770"/>
              </a:lnSpc>
            </a:pPr>
            <a:r>
              <a:rPr lang="en-US" sz="3770" dirty="0">
                <a:solidFill>
                  <a:srgbClr val="FFFFFF"/>
                </a:solidFill>
                <a:latin typeface="Calibri (MS)"/>
                <a:ea typeface="Calibri (MS)"/>
                <a:cs typeface="Calibri (MS)"/>
                <a:sym typeface="Calibri (MS)"/>
              </a:rPr>
              <a:t>What are you excited about?</a:t>
            </a:r>
          </a:p>
        </p:txBody>
      </p:sp>
      <p:sp>
        <p:nvSpPr>
          <p:cNvPr id="17" name="TextBox 17"/>
          <p:cNvSpPr txBox="1"/>
          <p:nvPr/>
        </p:nvSpPr>
        <p:spPr>
          <a:xfrm>
            <a:off x="5067396" y="1289444"/>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Share </a:t>
            </a:r>
            <a:r>
              <a:rPr lang="en-US" sz="6500">
                <a:solidFill>
                  <a:srgbClr val="293374"/>
                </a:solidFill>
                <a:latin typeface="Effra"/>
                <a:ea typeface="Effra"/>
                <a:cs typeface="Effra"/>
                <a:sym typeface="Effra"/>
              </a:rPr>
              <a:t>&amp; Discuss</a:t>
            </a:r>
            <a:endParaRPr lang="en-US" sz="6500" dirty="0">
              <a:solidFill>
                <a:srgbClr val="293374"/>
              </a:solidFill>
              <a:latin typeface="Effra"/>
              <a:ea typeface="Effra"/>
              <a:cs typeface="Effra"/>
              <a:sym typeface="Effra"/>
            </a:endParaRPr>
          </a:p>
        </p:txBody>
      </p:sp>
      <p:sp>
        <p:nvSpPr>
          <p:cNvPr id="18" name="Freeform 1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4C896-10D5-A8E8-9B5D-7BC38AB968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C0009D-D9ED-153A-0F98-C106364A3343}"/>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a:extLst>
              <a:ext uri="{FF2B5EF4-FFF2-40B4-BE49-F238E27FC236}">
                <a16:creationId xmlns:a16="http://schemas.microsoft.com/office/drawing/2014/main" id="{289291CB-A168-BBA3-A612-E93A336C7077}"/>
              </a:ext>
            </a:extLst>
          </p:cNvPr>
          <p:cNvGrpSpPr/>
          <p:nvPr/>
        </p:nvGrpSpPr>
        <p:grpSpPr>
          <a:xfrm>
            <a:off x="7689103" y="-270530"/>
            <a:ext cx="9522900" cy="8877530"/>
            <a:chOff x="0" y="0"/>
            <a:chExt cx="736600" cy="686680"/>
          </a:xfrm>
        </p:grpSpPr>
        <p:sp>
          <p:nvSpPr>
            <p:cNvPr id="4" name="Freeform 4">
              <a:extLst>
                <a:ext uri="{FF2B5EF4-FFF2-40B4-BE49-F238E27FC236}">
                  <a16:creationId xmlns:a16="http://schemas.microsoft.com/office/drawing/2014/main" id="{CE46FE85-C36F-F71D-3796-A22AD3D3CAF9}"/>
                </a:ext>
              </a:extLst>
            </p:cNvPr>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en-US"/>
            </a:p>
          </p:txBody>
        </p:sp>
        <p:sp>
          <p:nvSpPr>
            <p:cNvPr id="5" name="TextBox 5">
              <a:extLst>
                <a:ext uri="{FF2B5EF4-FFF2-40B4-BE49-F238E27FC236}">
                  <a16:creationId xmlns:a16="http://schemas.microsoft.com/office/drawing/2014/main" id="{4C7C562B-54BD-0E53-1A93-19D5A7143F50}"/>
                </a:ext>
              </a:extLst>
            </p:cNvPr>
            <p:cNvSpPr txBox="1"/>
            <p:nvPr/>
          </p:nvSpPr>
          <p:spPr>
            <a:xfrm>
              <a:off x="0" y="-47625"/>
              <a:ext cx="736600" cy="607305"/>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41836F07-9075-55C6-29BE-AB1281128D82}"/>
              </a:ext>
            </a:extLst>
          </p:cNvPr>
          <p:cNvSpPr txBox="1"/>
          <p:nvPr/>
        </p:nvSpPr>
        <p:spPr>
          <a:xfrm>
            <a:off x="8466081" y="-699193"/>
            <a:ext cx="7472135" cy="3874522"/>
          </a:xfrm>
          <a:prstGeom prst="rect">
            <a:avLst/>
          </a:prstGeom>
        </p:spPr>
        <p:txBody>
          <a:bodyPr wrap="square" lIns="0" tIns="0" rIns="0" bIns="0" rtlCol="0" anchor="t">
            <a:spAutoFit/>
          </a:bodyPr>
          <a:lstStyle/>
          <a:p>
            <a:pPr>
              <a:lnSpc>
                <a:spcPts val="34323"/>
              </a:lnSpc>
            </a:pPr>
            <a:r>
              <a:rPr lang="en-US" sz="17000" b="1" spc="-2500" dirty="0">
                <a:solidFill>
                  <a:srgbClr val="FFFFFF"/>
                </a:solidFill>
                <a:latin typeface="Calibri (MS) Bold" panose="020B0604020202020204" charset="0"/>
                <a:ea typeface="Flatory Sans Bold"/>
                <a:cs typeface="Calibri (MS) Bold" panose="020B0604020202020204" charset="0"/>
                <a:sym typeface="Flatory Sans Bold"/>
              </a:rPr>
              <a:t>Thank  you!</a:t>
            </a:r>
          </a:p>
        </p:txBody>
      </p:sp>
    </p:spTree>
    <p:extLst>
      <p:ext uri="{BB962C8B-B14F-4D97-AF65-F5344CB8AC3E}">
        <p14:creationId xmlns:p14="http://schemas.microsoft.com/office/powerpoint/2010/main" val="1867396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216</TotalTime>
  <Words>1751</Words>
  <Application>Microsoft Office PowerPoint</Application>
  <PresentationFormat>Custom</PresentationFormat>
  <Paragraphs>102</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vt:lpstr>
      <vt:lpstr>Effra</vt:lpstr>
      <vt:lpstr>Aptos</vt:lpstr>
      <vt:lpstr>Arial</vt:lpstr>
      <vt:lpstr>Calibri (MS) Bold</vt:lpstr>
      <vt:lpstr>Yu Gothic</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Nicole Simmons</dc:creator>
  <cp:lastModifiedBy>Jackie Schrauger</cp:lastModifiedBy>
  <cp:revision>75</cp:revision>
  <dcterms:created xsi:type="dcterms:W3CDTF">2006-08-16T00:00:00Z</dcterms:created>
  <dcterms:modified xsi:type="dcterms:W3CDTF">2025-12-08T16:44:28Z</dcterms:modified>
  <dc:identifier>DAG2D4GzFFA</dc:identifier>
</cp:coreProperties>
</file>