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256" r:id="rId2"/>
    <p:sldId id="275" r:id="rId3"/>
    <p:sldId id="260" r:id="rId4"/>
    <p:sldId id="276" r:id="rId5"/>
    <p:sldId id="259" r:id="rId6"/>
    <p:sldId id="284" r:id="rId7"/>
    <p:sldId id="287" r:id="rId8"/>
    <p:sldId id="286" r:id="rId9"/>
    <p:sldId id="283" r:id="rId10"/>
    <p:sldId id="258" r:id="rId11"/>
    <p:sldId id="277" r:id="rId12"/>
    <p:sldId id="268" r:id="rId13"/>
    <p:sldId id="288" r:id="rId14"/>
  </p:sldIdLst>
  <p:sldSz cx="18288000" cy="10287000"/>
  <p:notesSz cx="6858000" cy="9144000"/>
  <p:embeddedFontLst>
    <p:embeddedFont>
      <p:font typeface="Calibri (MS)" panose="020B0604020202020204" charset="0"/>
      <p:regular r:id="rId16"/>
    </p:embeddedFont>
    <p:embeddedFont>
      <p:font typeface="Calibri (MS) Bold" panose="020B0604020202020204" charset="0"/>
      <p:regular r:id="rId17"/>
      <p:bold r:id="rId18"/>
    </p:embeddedFont>
    <p:embeddedFont>
      <p:font typeface="Effra" panose="020B0604020202020204" charset="0"/>
      <p:regular r:id="rId19"/>
      <p:bold r:id="rId20"/>
      <p:italic r:id="rId21"/>
      <p:boldItalic r:id="rId22"/>
    </p:embeddedFont>
    <p:embeddedFont>
      <p:font typeface="Yu Gothic" panose="020B0400000000000000" pitchFamily="34" charset="-128"/>
      <p:regular r:id="rId23"/>
      <p:bold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B11C"/>
    <a:srgbClr val="BB4075"/>
    <a:srgbClr val="DB5E5A"/>
    <a:srgbClr val="609EE0"/>
    <a:srgbClr val="528BC9"/>
    <a:srgbClr val="FAC800"/>
    <a:srgbClr val="3255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1375DA-A522-77C4-899E-9557668B1CD3}" v="129" dt="2025-12-01T19:24:33.402"/>
    <p1510:client id="{2576569F-5757-65AE-2B24-B3251C3752FE}" v="4" dt="2025-12-01T19:35:40.5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6610" autoAdjust="0"/>
  </p:normalViewPr>
  <p:slideViewPr>
    <p:cSldViewPr snapToGrid="0">
      <p:cViewPr varScale="1">
        <p:scale>
          <a:sx n="49" d="100"/>
          <a:sy n="49" d="100"/>
        </p:scale>
        <p:origin x="1042" y="9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490171-6DE0-47DD-86F1-073FFBC32B0C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95BA80-4B40-47AC-8ACA-8F4CDC05B6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266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5BA80-4B40-47AC-8ACA-8F4CDC05B63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1423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B62660-6BC2-18B1-CD6A-A60275FC7D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A061D3-2341-83F4-8E73-E5E9F2924A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B4C724-ED84-81AD-E573-94589E90D5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338BA1-0D89-4260-381F-BB52892233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5BA80-4B40-47AC-8ACA-8F4CDC05B63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8232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5BA80-4B40-47AC-8ACA-8F4CDC05B63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4838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DF004-987B-9C3A-8CE1-E06603B514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827C87-57CA-FA4B-15CC-2036CD352F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031EEC-ED85-3B57-3C0F-DF25D427F2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FFB6D0-A5F8-BD47-6C9B-0F70635B97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5BA80-4B40-47AC-8ACA-8F4CDC05B63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2574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5BA80-4B40-47AC-8ACA-8F4CDC05B63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0959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62654-C4A2-CC9E-AFD5-085505116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11B0EF-5CB5-2A2E-A20C-376146E853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EF055D-9C81-08EB-5A0D-076506B865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38E0DA-132D-BCF0-54AF-7BC4668997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5BA80-4B40-47AC-8ACA-8F4CDC05B63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5155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F567F-F382-2D49-77B3-EFD1E383D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0C6256-064D-B962-B5D7-57711EB6D9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A1F94C-CE7F-8527-F264-F0AAFAA19D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54C5B5-B476-0078-9BCF-0941F49DA7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5BA80-4B40-47AC-8ACA-8F4CDC05B63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3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98EF15-8621-F90C-4999-D0F99F1CDA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D48E97-4848-B890-5979-F3A55F8F38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89E856-059F-63A0-307D-7E6D971F82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F26E21-3088-B60A-600C-8D549F172D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5BA80-4B40-47AC-8ACA-8F4CDC05B63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9459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FD518A-4833-24E1-D0E8-9B46E4B3A4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AFC8CB-A586-500D-E986-9987A37C31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DD9CDA-5ED5-721D-008D-758CA51796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067297-E22B-3B80-4E8D-9AB8F16FB2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5BA80-4B40-47AC-8ACA-8F4CDC05B63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5354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5BA80-4B40-47AC-8ACA-8F4CDC05B63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0092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69D268-E27E-6E53-DD9A-F1DC00F5D8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EBA6EB-7489-EBC8-C5FD-023EB7F90D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4130B2-248C-324B-31DD-5AC6CE0D04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CE131F-2E14-E172-DFA1-F4C2A9BA83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5BA80-4B40-47AC-8ACA-8F4CDC05B63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8738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5BA80-4B40-47AC-8ACA-8F4CDC05B63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8234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5BA80-4B40-47AC-8ACA-8F4CDC05B63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4569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8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8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8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8.pn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12" Type="http://schemas.openxmlformats.org/officeDocument/2006/relationships/image" Target="../media/image20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11" Type="http://schemas.openxmlformats.org/officeDocument/2006/relationships/image" Target="../media/image19.png"/><Relationship Id="rId5" Type="http://schemas.openxmlformats.org/officeDocument/2006/relationships/image" Target="../media/image21.png"/><Relationship Id="rId10" Type="http://schemas.openxmlformats.org/officeDocument/2006/relationships/image" Target="../media/image18.svg"/><Relationship Id="rId4" Type="http://schemas.openxmlformats.org/officeDocument/2006/relationships/image" Target="../media/image14.svg"/><Relationship Id="rId9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2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jp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svg"/><Relationship Id="rId11" Type="http://schemas.openxmlformats.org/officeDocument/2006/relationships/image" Target="../media/image8.png"/><Relationship Id="rId5" Type="http://schemas.openxmlformats.org/officeDocument/2006/relationships/image" Target="../media/image27.png"/><Relationship Id="rId10" Type="http://schemas.openxmlformats.org/officeDocument/2006/relationships/image" Target="../media/image32.svg"/><Relationship Id="rId4" Type="http://schemas.openxmlformats.org/officeDocument/2006/relationships/image" Target="../media/image26.svg"/><Relationship Id="rId9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102074" flipH="1">
            <a:off x="-3705602" y="2690215"/>
            <a:ext cx="18545990" cy="14027512"/>
          </a:xfrm>
          <a:custGeom>
            <a:avLst/>
            <a:gdLst/>
            <a:ahLst/>
            <a:cxnLst/>
            <a:rect l="l" t="t" r="r" b="b"/>
            <a:pathLst>
              <a:path w="18545990" h="14027512">
                <a:moveTo>
                  <a:pt x="18545990" y="0"/>
                </a:moveTo>
                <a:lnTo>
                  <a:pt x="0" y="0"/>
                </a:lnTo>
                <a:lnTo>
                  <a:pt x="0" y="14027512"/>
                </a:lnTo>
                <a:lnTo>
                  <a:pt x="18545990" y="14027512"/>
                </a:lnTo>
                <a:lnTo>
                  <a:pt x="1854599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"/>
          </a:p>
        </p:txBody>
      </p:sp>
      <p:sp>
        <p:nvSpPr>
          <p:cNvPr id="3" name="Freeform 3"/>
          <p:cNvSpPr/>
          <p:nvPr/>
        </p:nvSpPr>
        <p:spPr>
          <a:xfrm rot="1102074" flipH="1">
            <a:off x="-4375306" y="4594391"/>
            <a:ext cx="16114424" cy="12188364"/>
          </a:xfrm>
          <a:custGeom>
            <a:avLst/>
            <a:gdLst/>
            <a:ahLst/>
            <a:cxnLst/>
            <a:rect l="l" t="t" r="r" b="b"/>
            <a:pathLst>
              <a:path w="16114424" h="12188364">
                <a:moveTo>
                  <a:pt x="16114424" y="0"/>
                </a:moveTo>
                <a:lnTo>
                  <a:pt x="0" y="0"/>
                </a:lnTo>
                <a:lnTo>
                  <a:pt x="0" y="12188364"/>
                </a:lnTo>
                <a:lnTo>
                  <a:pt x="16114424" y="12188364"/>
                </a:lnTo>
                <a:lnTo>
                  <a:pt x="16114424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"/>
          </a:p>
        </p:txBody>
      </p:sp>
      <p:sp>
        <p:nvSpPr>
          <p:cNvPr id="4" name="Freeform 4"/>
          <p:cNvSpPr/>
          <p:nvPr/>
        </p:nvSpPr>
        <p:spPr>
          <a:xfrm>
            <a:off x="7887390" y="9360400"/>
            <a:ext cx="176421" cy="176421"/>
          </a:xfrm>
          <a:custGeom>
            <a:avLst/>
            <a:gdLst/>
            <a:ahLst/>
            <a:cxnLst/>
            <a:rect l="l" t="t" r="r" b="b"/>
            <a:pathLst>
              <a:path w="176421" h="176421">
                <a:moveTo>
                  <a:pt x="0" y="0"/>
                </a:moveTo>
                <a:lnTo>
                  <a:pt x="176421" y="0"/>
                </a:lnTo>
                <a:lnTo>
                  <a:pt x="176421" y="176421"/>
                </a:lnTo>
                <a:lnTo>
                  <a:pt x="0" y="1764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"/>
          </a:p>
        </p:txBody>
      </p:sp>
      <p:sp>
        <p:nvSpPr>
          <p:cNvPr id="5" name="TextBox 5"/>
          <p:cNvSpPr txBox="1"/>
          <p:nvPr/>
        </p:nvSpPr>
        <p:spPr>
          <a:xfrm>
            <a:off x="1102588" y="1781418"/>
            <a:ext cx="9376622" cy="42866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11123"/>
              </a:lnSpc>
            </a:pPr>
            <a:r>
              <a:rPr lang="ja" sz="11961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会員体験における「喜び」の創出</a:t>
            </a:r>
          </a:p>
        </p:txBody>
      </p:sp>
      <p:sp>
        <p:nvSpPr>
          <p:cNvPr id="6" name="Freeform 6"/>
          <p:cNvSpPr/>
          <p:nvPr/>
        </p:nvSpPr>
        <p:spPr>
          <a:xfrm rot="-10181517" flipH="1">
            <a:off x="9830672" y="-3985155"/>
            <a:ext cx="11520966" cy="8714040"/>
          </a:xfrm>
          <a:custGeom>
            <a:avLst/>
            <a:gdLst/>
            <a:ahLst/>
            <a:cxnLst/>
            <a:rect l="l" t="t" r="r" b="b"/>
            <a:pathLst>
              <a:path w="11520966" h="8714040">
                <a:moveTo>
                  <a:pt x="11520966" y="0"/>
                </a:moveTo>
                <a:lnTo>
                  <a:pt x="0" y="0"/>
                </a:lnTo>
                <a:lnTo>
                  <a:pt x="0" y="8714040"/>
                </a:lnTo>
                <a:lnTo>
                  <a:pt x="11520966" y="8714040"/>
                </a:lnTo>
                <a:lnTo>
                  <a:pt x="11520966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"/>
          </a:p>
        </p:txBody>
      </p:sp>
      <p:sp>
        <p:nvSpPr>
          <p:cNvPr id="7" name="Freeform 7"/>
          <p:cNvSpPr/>
          <p:nvPr/>
        </p:nvSpPr>
        <p:spPr>
          <a:xfrm>
            <a:off x="13398698" y="1213427"/>
            <a:ext cx="2378128" cy="3562836"/>
          </a:xfrm>
          <a:custGeom>
            <a:avLst/>
            <a:gdLst/>
            <a:ahLst/>
            <a:cxnLst/>
            <a:rect l="l" t="t" r="r" b="b"/>
            <a:pathLst>
              <a:path w="2378128" h="3562836">
                <a:moveTo>
                  <a:pt x="0" y="0"/>
                </a:moveTo>
                <a:lnTo>
                  <a:pt x="2378127" y="0"/>
                </a:lnTo>
                <a:lnTo>
                  <a:pt x="2378127" y="3562836"/>
                </a:lnTo>
                <a:lnTo>
                  <a:pt x="0" y="356283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ja"/>
          </a:p>
        </p:txBody>
      </p:sp>
      <p:sp>
        <p:nvSpPr>
          <p:cNvPr id="8" name="TextBox 8"/>
          <p:cNvSpPr txBox="1"/>
          <p:nvPr/>
        </p:nvSpPr>
        <p:spPr>
          <a:xfrm>
            <a:off x="806858" y="9331572"/>
            <a:ext cx="7092543" cy="3723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2541"/>
              </a:lnSpc>
            </a:pPr>
            <a:r>
              <a:rPr lang="ja" sz="2229" b="1" i="0" u="none" spc="109" baseline="0">
                <a:solidFill>
                  <a:srgbClr val="293374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国際ソロプチミストアメリカ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02588" y="5882551"/>
            <a:ext cx="12146420" cy="8631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7250"/>
              </a:lnSpc>
            </a:pPr>
            <a:r>
              <a:rPr lang="ja" sz="5178" b="0" i="0" u="none" baseline="0">
                <a:solidFill>
                  <a:srgbClr val="518BC9"/>
                </a:solidFill>
                <a:latin typeface="Effra"/>
                <a:ea typeface="Effra"/>
                <a:cs typeface="Effra"/>
                <a:sym typeface="Effra"/>
              </a:rPr>
              <a:t>氏名、メンバーシップ・リジョンチェア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56435-8B2D-9D7D-8C7B-EED40BB33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087EEB9-FE04-07A6-0767-ABB5E28B2F9A}"/>
              </a:ext>
            </a:extLst>
          </p:cNvPr>
          <p:cNvSpPr/>
          <p:nvPr/>
        </p:nvSpPr>
        <p:spPr>
          <a:xfrm>
            <a:off x="8412844" y="4510136"/>
            <a:ext cx="1462312" cy="1266728"/>
          </a:xfrm>
          <a:custGeom>
            <a:avLst/>
            <a:gdLst/>
            <a:ahLst/>
            <a:cxnLst/>
            <a:rect l="l" t="t" r="r" b="b"/>
            <a:pathLst>
              <a:path w="1462312" h="1266728">
                <a:moveTo>
                  <a:pt x="0" y="0"/>
                </a:moveTo>
                <a:lnTo>
                  <a:pt x="1462312" y="0"/>
                </a:lnTo>
                <a:lnTo>
                  <a:pt x="1462312" y="1266728"/>
                </a:lnTo>
                <a:lnTo>
                  <a:pt x="0" y="12667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1" r="-151"/>
            </a:stretch>
          </a:blipFill>
        </p:spPr>
        <p:txBody>
          <a:bodyPr/>
          <a:lstStyle/>
          <a:p>
            <a:endParaRPr lang="ja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46C59D87-088E-2510-4029-7FE940163C43}"/>
              </a:ext>
            </a:extLst>
          </p:cNvPr>
          <p:cNvSpPr/>
          <p:nvPr/>
        </p:nvSpPr>
        <p:spPr>
          <a:xfrm rot="-6203709" flipH="1">
            <a:off x="8477269" y="69379"/>
            <a:ext cx="13417146" cy="10148242"/>
          </a:xfrm>
          <a:custGeom>
            <a:avLst/>
            <a:gdLst/>
            <a:ahLst/>
            <a:cxnLst/>
            <a:rect l="l" t="t" r="r" b="b"/>
            <a:pathLst>
              <a:path w="13417146" h="10148242">
                <a:moveTo>
                  <a:pt x="13417146" y="0"/>
                </a:moveTo>
                <a:lnTo>
                  <a:pt x="0" y="0"/>
                </a:lnTo>
                <a:lnTo>
                  <a:pt x="0" y="10148242"/>
                </a:lnTo>
                <a:lnTo>
                  <a:pt x="13417146" y="10148242"/>
                </a:lnTo>
                <a:lnTo>
                  <a:pt x="1341714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9CB55ADE-A77E-EC46-A6CD-4E99EAC2187A}"/>
              </a:ext>
            </a:extLst>
          </p:cNvPr>
          <p:cNvSpPr txBox="1"/>
          <p:nvPr/>
        </p:nvSpPr>
        <p:spPr>
          <a:xfrm>
            <a:off x="1353403" y="1515855"/>
            <a:ext cx="8153208" cy="3000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 rtl="0">
              <a:lnSpc>
                <a:spcPts val="7799"/>
              </a:lnSpc>
            </a:pPr>
            <a:r>
              <a:rPr lang="ja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思い浮かべてください…</a:t>
            </a:r>
          </a:p>
          <a:p>
            <a:pPr algn="just" rtl="0">
              <a:lnSpc>
                <a:spcPts val="7799"/>
              </a:lnSpc>
            </a:pPr>
            <a:endParaRPr lang="ja" sz="6500" dirty="0">
              <a:solidFill>
                <a:srgbClr val="293374"/>
              </a:solidFill>
              <a:latin typeface="Effra"/>
              <a:ea typeface="Effra"/>
              <a:cs typeface="Effra"/>
              <a:sym typeface="Effra"/>
            </a:endParaRPr>
          </a:p>
          <a:p>
            <a:pPr algn="just" rtl="0">
              <a:lnSpc>
                <a:spcPts val="7799"/>
              </a:lnSpc>
            </a:pPr>
            <a:r>
              <a:rPr lang="ja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喜びを感じた時のことを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B02BDEB4-CF2D-15AD-F2FD-68A4A0037A27}"/>
              </a:ext>
            </a:extLst>
          </p:cNvPr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74" b="-74"/>
            </a:stretch>
          </a:blipFill>
        </p:spPr>
        <p:txBody>
          <a:bodyPr/>
          <a:lstStyle/>
          <a:p>
            <a:endParaRPr lang="ja"/>
          </a:p>
        </p:txBody>
      </p:sp>
      <p:pic>
        <p:nvPicPr>
          <p:cNvPr id="1028" name="Picture 4" descr="ソロプチミスト第48回隔年会議4日目（2024年7月27日 米国ワシントン州ベルビューにて開催）プレビュー：">
            <a:extLst>
              <a:ext uri="{FF2B5EF4-FFF2-40B4-BE49-F238E27FC236}">
                <a16:creationId xmlns:a16="http://schemas.microsoft.com/office/drawing/2014/main" id="{9FE1E50E-77C6-0CB1-8CB3-3B2D54BAA7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6" r="16656"/>
          <a:stretch>
            <a:fillRect/>
          </a:stretch>
        </p:blipFill>
        <p:spPr bwMode="auto">
          <a:xfrm>
            <a:off x="10537207" y="1515855"/>
            <a:ext cx="6949440" cy="694944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4186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12844" y="4510136"/>
            <a:ext cx="1462312" cy="1266728"/>
          </a:xfrm>
          <a:custGeom>
            <a:avLst/>
            <a:gdLst/>
            <a:ahLst/>
            <a:cxnLst/>
            <a:rect l="l" t="t" r="r" b="b"/>
            <a:pathLst>
              <a:path w="1462312" h="1266728">
                <a:moveTo>
                  <a:pt x="0" y="0"/>
                </a:moveTo>
                <a:lnTo>
                  <a:pt x="1462312" y="0"/>
                </a:lnTo>
                <a:lnTo>
                  <a:pt x="1462312" y="1266728"/>
                </a:lnTo>
                <a:lnTo>
                  <a:pt x="0" y="12667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1" r="-151"/>
            </a:stretch>
          </a:blipFill>
        </p:spPr>
        <p:txBody>
          <a:bodyPr/>
          <a:lstStyle/>
          <a:p>
            <a:endParaRPr lang="ja"/>
          </a:p>
        </p:txBody>
      </p:sp>
      <p:sp>
        <p:nvSpPr>
          <p:cNvPr id="3" name="Freeform 3"/>
          <p:cNvSpPr/>
          <p:nvPr/>
        </p:nvSpPr>
        <p:spPr>
          <a:xfrm rot="-6203709" flipH="1">
            <a:off x="9473314" y="69379"/>
            <a:ext cx="13417146" cy="10148242"/>
          </a:xfrm>
          <a:custGeom>
            <a:avLst/>
            <a:gdLst/>
            <a:ahLst/>
            <a:cxnLst/>
            <a:rect l="l" t="t" r="r" b="b"/>
            <a:pathLst>
              <a:path w="13417146" h="10148242">
                <a:moveTo>
                  <a:pt x="13417146" y="0"/>
                </a:moveTo>
                <a:lnTo>
                  <a:pt x="0" y="0"/>
                </a:lnTo>
                <a:lnTo>
                  <a:pt x="0" y="10148242"/>
                </a:lnTo>
                <a:lnTo>
                  <a:pt x="13417146" y="10148242"/>
                </a:lnTo>
                <a:lnTo>
                  <a:pt x="1341714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"/>
          </a:p>
        </p:txBody>
      </p:sp>
      <p:sp>
        <p:nvSpPr>
          <p:cNvPr id="6" name="TextBox 6"/>
          <p:cNvSpPr txBox="1"/>
          <p:nvPr/>
        </p:nvSpPr>
        <p:spPr>
          <a:xfrm>
            <a:off x="770075" y="1018109"/>
            <a:ext cx="8153208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 rtl="0">
              <a:lnSpc>
                <a:spcPts val="7799"/>
              </a:lnSpc>
            </a:pPr>
            <a:r>
              <a:rPr lang="ja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「喜び」を妨げる課題</a:t>
            </a:r>
          </a:p>
        </p:txBody>
      </p:sp>
      <p:sp>
        <p:nvSpPr>
          <p:cNvPr id="11" name="Freeform 11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74" b="-74"/>
            </a:stretch>
          </a:blipFill>
        </p:spPr>
        <p:txBody>
          <a:bodyPr/>
          <a:lstStyle/>
          <a:p>
            <a:endParaRPr lang="j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DB186B-1881-BF61-5A6D-D425B2944D45}"/>
              </a:ext>
            </a:extLst>
          </p:cNvPr>
          <p:cNvSpPr txBox="1"/>
          <p:nvPr/>
        </p:nvSpPr>
        <p:spPr>
          <a:xfrm>
            <a:off x="1146941" y="3040007"/>
            <a:ext cx="11343288" cy="3650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indent="-571500" algn="l" rtl="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ja" sz="3600" b="1" i="0" u="none" kern="100" baseline="0">
                <a:effectLst/>
                <a:ea typeface="Yu Gothic" panose="020B0400000000000000" pitchFamily="34" charset="-128"/>
                <a:cs typeface="Times New Roman" panose="02020603050405020304" pitchFamily="18" charset="0"/>
              </a:rPr>
              <a:t>礼節やマナーの問題</a:t>
            </a:r>
          </a:p>
          <a:p>
            <a:pPr marL="571500" marR="0" indent="-571500" algn="l" rtl="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ja" sz="3600" b="1" kern="100" dirty="0">
              <a:effectLst/>
              <a:ea typeface="Yu Gothic" panose="020B0400000000000000" pitchFamily="34" charset="-128"/>
              <a:cs typeface="Times New Roman" panose="02020603050405020304" pitchFamily="18" charset="0"/>
            </a:endParaRPr>
          </a:p>
          <a:p>
            <a:pPr marL="571500" marR="0" indent="-571500" algn="l" rtl="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ja" sz="3600" b="1" i="0" u="none" kern="100" baseline="0">
                <a:effectLst/>
                <a:ea typeface="Yu Gothic" panose="020B0400000000000000" pitchFamily="34" charset="-128"/>
                <a:cs typeface="Times New Roman" panose="02020603050405020304" pitchFamily="18" charset="0"/>
              </a:rPr>
              <a:t>業務ばかりで遊び心に欠ける</a:t>
            </a:r>
          </a:p>
          <a:p>
            <a:pPr marL="571500" marR="0" indent="-571500" algn="l" rtl="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ja" sz="3600" b="1" kern="100" dirty="0">
              <a:effectLst/>
              <a:ea typeface="Yu Gothic" panose="020B0400000000000000" pitchFamily="34" charset="-128"/>
              <a:cs typeface="Times New Roman" panose="02020603050405020304" pitchFamily="18" charset="0"/>
            </a:endParaRPr>
          </a:p>
          <a:p>
            <a:pPr marL="571500" marR="0" indent="-571500" algn="l" rtl="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ja" sz="3600" b="1" i="0" u="none" kern="100" baseline="0">
                <a:effectLst/>
                <a:ea typeface="Yu Gothic" panose="020B0400000000000000" pitchFamily="34" charset="-128"/>
                <a:cs typeface="Times New Roman" panose="02020603050405020304" pitchFamily="18" charset="0"/>
              </a:rPr>
              <a:t>新たなイニシアチブの課題</a:t>
            </a:r>
            <a:endParaRPr lang="ja" sz="3600" kern="100" dirty="0">
              <a:effectLst/>
              <a:ea typeface="Yu Gothic" panose="020B0400000000000000" pitchFamily="34" charset="-128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036A29-E6E0-8EFF-67DA-0CD1BE30BE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7C41BBE-311F-3132-5251-A97CBC7F2684}"/>
              </a:ext>
            </a:extLst>
          </p:cNvPr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3"/>
            <a:stretch>
              <a:fillRect t="-30739" r="-17743" b="-8808"/>
            </a:stretch>
          </a:blipFill>
        </p:spPr>
        <p:txBody>
          <a:bodyPr/>
          <a:lstStyle/>
          <a:p>
            <a:endParaRPr lang="ja" dirty="0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1174EA-67A5-050C-A32F-50B3A0B12475}"/>
              </a:ext>
            </a:extLst>
          </p:cNvPr>
          <p:cNvSpPr txBox="1"/>
          <p:nvPr/>
        </p:nvSpPr>
        <p:spPr>
          <a:xfrm>
            <a:off x="685800" y="2665573"/>
            <a:ext cx="10106488" cy="3772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13055" lvl="1" algn="l" rtl="0">
              <a:lnSpc>
                <a:spcPts val="4059"/>
              </a:lnSpc>
            </a:pPr>
            <a:r>
              <a:rPr lang="ja" sz="6600" b="0" i="0" u="none" baseline="0">
                <a:solidFill>
                  <a:srgbClr val="E8E4ED"/>
                </a:solidFill>
                <a:latin typeface="+mj-lt"/>
                <a:ea typeface="Calibri (MS)"/>
                <a:cs typeface="Calibri (MS)"/>
                <a:sym typeface="Calibri (MS)"/>
              </a:rPr>
              <a:t>幸せ</a:t>
            </a:r>
          </a:p>
          <a:p>
            <a:pPr marL="313055" lvl="1" algn="l" rtl="0">
              <a:lnSpc>
                <a:spcPts val="4059"/>
              </a:lnSpc>
            </a:pPr>
            <a:endParaRPr lang="ja" sz="6600" dirty="0">
              <a:solidFill>
                <a:srgbClr val="E8E4ED"/>
              </a:solidFill>
              <a:latin typeface="+mj-lt"/>
              <a:ea typeface="Calibri (MS)"/>
              <a:cs typeface="Calibri (MS)"/>
              <a:sym typeface="Calibri (MS)"/>
            </a:endParaRPr>
          </a:p>
          <a:p>
            <a:pPr marL="313055" lvl="1" algn="l" rtl="0">
              <a:lnSpc>
                <a:spcPts val="4059"/>
              </a:lnSpc>
            </a:pPr>
            <a:endParaRPr lang="ja" sz="6600" dirty="0">
              <a:solidFill>
                <a:srgbClr val="E8E4ED"/>
              </a:solidFill>
              <a:latin typeface="+mj-lt"/>
              <a:ea typeface="Calibri (MS)"/>
              <a:cs typeface="Calibri (MS)"/>
              <a:sym typeface="Calibri (MS)"/>
            </a:endParaRPr>
          </a:p>
          <a:p>
            <a:pPr marL="313055" lvl="1" algn="l" rtl="0">
              <a:lnSpc>
                <a:spcPts val="4059"/>
              </a:lnSpc>
            </a:pPr>
            <a:r>
              <a:rPr lang="ja" sz="6600" b="0" i="0" u="none" baseline="0">
                <a:solidFill>
                  <a:srgbClr val="E8E4ED"/>
                </a:solidFill>
                <a:latin typeface="+mj-lt"/>
                <a:ea typeface="Calibri (MS)"/>
                <a:cs typeface="Calibri (MS)"/>
                <a:sym typeface="Calibri (MS)"/>
              </a:rPr>
              <a:t>感動</a:t>
            </a:r>
          </a:p>
          <a:p>
            <a:pPr marL="313055" lvl="1" algn="l" rtl="0">
              <a:lnSpc>
                <a:spcPts val="4059"/>
              </a:lnSpc>
            </a:pPr>
            <a:endParaRPr lang="ja" sz="6600" dirty="0">
              <a:solidFill>
                <a:srgbClr val="E8E4ED"/>
              </a:solidFill>
              <a:latin typeface="+mj-lt"/>
              <a:ea typeface="Calibri (MS)"/>
              <a:cs typeface="Calibri (MS)"/>
              <a:sym typeface="Calibri (MS)"/>
            </a:endParaRPr>
          </a:p>
          <a:p>
            <a:pPr marL="313055" lvl="1" algn="l" rtl="0">
              <a:lnSpc>
                <a:spcPts val="4059"/>
              </a:lnSpc>
            </a:pPr>
            <a:endParaRPr lang="ja" sz="6600" dirty="0">
              <a:solidFill>
                <a:srgbClr val="E8E4ED"/>
              </a:solidFill>
              <a:latin typeface="+mj-lt"/>
              <a:ea typeface="Calibri (MS)"/>
              <a:cs typeface="Calibri (MS)"/>
              <a:sym typeface="Calibri (MS)"/>
            </a:endParaRPr>
          </a:p>
          <a:p>
            <a:pPr marL="313055" lvl="1" algn="l" rtl="0">
              <a:lnSpc>
                <a:spcPts val="4059"/>
              </a:lnSpc>
            </a:pPr>
            <a:r>
              <a:rPr lang="ja" sz="6600" b="0" i="0" u="none" baseline="0">
                <a:solidFill>
                  <a:srgbClr val="E8E4ED"/>
                </a:solidFill>
                <a:latin typeface="+mj-lt"/>
                <a:ea typeface="Calibri (MS)"/>
                <a:cs typeface="Calibri (MS)"/>
                <a:sym typeface="Calibri (MS)"/>
              </a:rPr>
              <a:t>驚き</a:t>
            </a:r>
            <a:endParaRPr lang="ja" sz="6600" dirty="0">
              <a:solidFill>
                <a:srgbClr val="E8E4ED"/>
              </a:solidFill>
              <a:latin typeface="+mj-lt"/>
              <a:ea typeface="Calibri (MS)"/>
              <a:cs typeface="Calibri (MS)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D6512D1-6810-B3B0-64DD-A0A53EE91840}"/>
              </a:ext>
            </a:extLst>
          </p:cNvPr>
          <p:cNvSpPr txBox="1"/>
          <p:nvPr/>
        </p:nvSpPr>
        <p:spPr>
          <a:xfrm>
            <a:off x="1028700" y="1202317"/>
            <a:ext cx="8936221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 rtl="0">
              <a:lnSpc>
                <a:spcPts val="7799"/>
              </a:lnSpc>
            </a:pPr>
            <a:r>
              <a:rPr lang="ja" sz="6500" b="0" i="0" u="none" baseline="0">
                <a:solidFill>
                  <a:srgbClr val="FFFFFF"/>
                </a:solidFill>
                <a:latin typeface="Effra"/>
                <a:ea typeface="Effra"/>
                <a:cs typeface="Effra"/>
                <a:sym typeface="Effra"/>
              </a:rPr>
              <a:t>「喜び」とは？ </a:t>
            </a:r>
          </a:p>
        </p:txBody>
      </p:sp>
      <p:pic>
        <p:nvPicPr>
          <p:cNvPr id="2052" name="Picture 4" descr="ソロプチミスト第48回隔年会議3日目（2024年7月27日 米国ワシントン州ベルビューにて開催）分科会：">
            <a:extLst>
              <a:ext uri="{FF2B5EF4-FFF2-40B4-BE49-F238E27FC236}">
                <a16:creationId xmlns:a16="http://schemas.microsoft.com/office/drawing/2014/main" id="{3A51427B-4594-3480-EE3D-23D0CB89CC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71" r="37069"/>
          <a:stretch>
            <a:fillRect/>
          </a:stretch>
        </p:blipFill>
        <p:spPr bwMode="auto">
          <a:xfrm>
            <a:off x="11058330" y="0"/>
            <a:ext cx="7229670" cy="10332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reeform 8">
            <a:extLst>
              <a:ext uri="{FF2B5EF4-FFF2-40B4-BE49-F238E27FC236}">
                <a16:creationId xmlns:a16="http://schemas.microsoft.com/office/drawing/2014/main" id="{47091F92-976D-ECCC-6E68-FC4724F39C4C}"/>
              </a:ext>
            </a:extLst>
          </p:cNvPr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4" b="-74"/>
            </a:stretch>
          </a:blipFill>
        </p:spPr>
        <p:txBody>
          <a:bodyPr/>
          <a:lstStyle/>
          <a:p>
            <a:endParaRPr lang="ja"/>
          </a:p>
        </p:txBody>
      </p:sp>
      <p:sp>
        <p:nvSpPr>
          <p:cNvPr id="9" name="Freeform 16">
            <a:extLst>
              <a:ext uri="{FF2B5EF4-FFF2-40B4-BE49-F238E27FC236}">
                <a16:creationId xmlns:a16="http://schemas.microsoft.com/office/drawing/2014/main" id="{65599AAD-CB5F-2271-3B59-E03D77017CEE}"/>
              </a:ext>
            </a:extLst>
          </p:cNvPr>
          <p:cNvSpPr/>
          <p:nvPr/>
        </p:nvSpPr>
        <p:spPr>
          <a:xfrm>
            <a:off x="905957" y="9320139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8"/>
                </a:lnTo>
                <a:lnTo>
                  <a:pt x="0" y="55421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4" b="-74"/>
            </a:stretch>
          </a:blipFill>
        </p:spPr>
        <p:txBody>
          <a:bodyPr/>
          <a:lstStyle/>
          <a:p>
            <a:endParaRPr lang="ja"/>
          </a:p>
        </p:txBody>
      </p:sp>
    </p:spTree>
    <p:extLst>
      <p:ext uri="{BB962C8B-B14F-4D97-AF65-F5344CB8AC3E}">
        <p14:creationId xmlns:p14="http://schemas.microsoft.com/office/powerpoint/2010/main" val="3690291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12844" y="4510136"/>
            <a:ext cx="1462312" cy="1266728"/>
          </a:xfrm>
          <a:custGeom>
            <a:avLst/>
            <a:gdLst/>
            <a:ahLst/>
            <a:cxnLst/>
            <a:rect l="l" t="t" r="r" b="b"/>
            <a:pathLst>
              <a:path w="1462312" h="1266728">
                <a:moveTo>
                  <a:pt x="0" y="0"/>
                </a:moveTo>
                <a:lnTo>
                  <a:pt x="1462312" y="0"/>
                </a:lnTo>
                <a:lnTo>
                  <a:pt x="1462312" y="1266728"/>
                </a:lnTo>
                <a:lnTo>
                  <a:pt x="0" y="12667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1" r="-151"/>
            </a:stretch>
          </a:blipFill>
        </p:spPr>
        <p:txBody>
          <a:bodyPr/>
          <a:lstStyle/>
          <a:p>
            <a:endParaRPr lang="ja"/>
          </a:p>
        </p:txBody>
      </p:sp>
      <p:sp>
        <p:nvSpPr>
          <p:cNvPr id="3" name="Freeform 3"/>
          <p:cNvSpPr/>
          <p:nvPr/>
        </p:nvSpPr>
        <p:spPr>
          <a:xfrm rot="-6203709" flipH="1">
            <a:off x="8477269" y="69379"/>
            <a:ext cx="13417146" cy="10148242"/>
          </a:xfrm>
          <a:custGeom>
            <a:avLst/>
            <a:gdLst/>
            <a:ahLst/>
            <a:cxnLst/>
            <a:rect l="l" t="t" r="r" b="b"/>
            <a:pathLst>
              <a:path w="13417146" h="10148242">
                <a:moveTo>
                  <a:pt x="13417146" y="0"/>
                </a:moveTo>
                <a:lnTo>
                  <a:pt x="0" y="0"/>
                </a:lnTo>
                <a:lnTo>
                  <a:pt x="0" y="10148242"/>
                </a:lnTo>
                <a:lnTo>
                  <a:pt x="13417146" y="10148242"/>
                </a:lnTo>
                <a:lnTo>
                  <a:pt x="1341714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"/>
          </a:p>
        </p:txBody>
      </p:sp>
      <p:sp>
        <p:nvSpPr>
          <p:cNvPr id="8" name="TextBox 8"/>
          <p:cNvSpPr txBox="1"/>
          <p:nvPr/>
        </p:nvSpPr>
        <p:spPr>
          <a:xfrm>
            <a:off x="990792" y="2587911"/>
            <a:ext cx="8153208" cy="2000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799"/>
              </a:lnSpc>
            </a:pPr>
            <a:r>
              <a:rPr lang="ja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新しい経験が時間を充実させる</a:t>
            </a:r>
          </a:p>
        </p:txBody>
      </p:sp>
      <p:sp>
        <p:nvSpPr>
          <p:cNvPr id="9" name="Freeform 9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74" b="-74"/>
            </a:stretch>
          </a:blipFill>
        </p:spPr>
        <p:txBody>
          <a:bodyPr/>
          <a:lstStyle/>
          <a:p>
            <a:endParaRPr lang="ja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83DFCFE5-4063-2FF2-8F3F-A990CFDC0B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/>
        </p:blipFill>
        <p:spPr bwMode="auto">
          <a:xfrm>
            <a:off x="9260200" y="1465043"/>
            <a:ext cx="6949440" cy="694944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9EF2C0-B5DB-29EF-BB60-8F8563FA9B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557494E-3197-C05A-8498-DA98AAA84CE2}"/>
              </a:ext>
            </a:extLst>
          </p:cNvPr>
          <p:cNvSpPr/>
          <p:nvPr/>
        </p:nvSpPr>
        <p:spPr>
          <a:xfrm>
            <a:off x="-2351550" y="-7799490"/>
            <a:ext cx="9418799" cy="10078481"/>
          </a:xfrm>
          <a:custGeom>
            <a:avLst/>
            <a:gdLst/>
            <a:ahLst/>
            <a:cxnLst/>
            <a:rect l="l" t="t" r="r" b="b"/>
            <a:pathLst>
              <a:path w="9418799" h="10078481">
                <a:moveTo>
                  <a:pt x="0" y="0"/>
                </a:moveTo>
                <a:lnTo>
                  <a:pt x="9418799" y="0"/>
                </a:lnTo>
                <a:lnTo>
                  <a:pt x="9418799" y="10078482"/>
                </a:lnTo>
                <a:lnTo>
                  <a:pt x="0" y="100784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1E5F4C4E-F18B-6AF4-1F5F-894460BF8D96}"/>
              </a:ext>
            </a:extLst>
          </p:cNvPr>
          <p:cNvGrpSpPr/>
          <p:nvPr/>
        </p:nvGrpSpPr>
        <p:grpSpPr>
          <a:xfrm>
            <a:off x="1385856" y="3728235"/>
            <a:ext cx="3615584" cy="4084556"/>
            <a:chOff x="0" y="0"/>
            <a:chExt cx="952253" cy="107576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EFD4323-9868-252F-1825-161C7BB3881A}"/>
                </a:ext>
              </a:extLst>
            </p:cNvPr>
            <p:cNvSpPr/>
            <p:nvPr/>
          </p:nvSpPr>
          <p:spPr>
            <a:xfrm>
              <a:off x="0" y="0"/>
              <a:ext cx="952253" cy="1075768"/>
            </a:xfrm>
            <a:custGeom>
              <a:avLst/>
              <a:gdLst/>
              <a:ahLst/>
              <a:cxnLst/>
              <a:rect l="l" t="t" r="r" b="b"/>
              <a:pathLst>
                <a:path w="952253" h="1075768">
                  <a:moveTo>
                    <a:pt x="32119" y="0"/>
                  </a:moveTo>
                  <a:lnTo>
                    <a:pt x="920134" y="0"/>
                  </a:lnTo>
                  <a:cubicBezTo>
                    <a:pt x="928652" y="0"/>
                    <a:pt x="936822" y="3384"/>
                    <a:pt x="942845" y="9407"/>
                  </a:cubicBezTo>
                  <a:cubicBezTo>
                    <a:pt x="948869" y="15431"/>
                    <a:pt x="952253" y="23600"/>
                    <a:pt x="952253" y="32119"/>
                  </a:cubicBezTo>
                  <a:lnTo>
                    <a:pt x="952253" y="1043649"/>
                  </a:lnTo>
                  <a:cubicBezTo>
                    <a:pt x="952253" y="1061388"/>
                    <a:pt x="937873" y="1075768"/>
                    <a:pt x="920134" y="1075768"/>
                  </a:cubicBezTo>
                  <a:lnTo>
                    <a:pt x="32119" y="1075768"/>
                  </a:lnTo>
                  <a:cubicBezTo>
                    <a:pt x="14380" y="1075768"/>
                    <a:pt x="0" y="1061388"/>
                    <a:pt x="0" y="1043649"/>
                  </a:cubicBezTo>
                  <a:lnTo>
                    <a:pt x="0" y="32119"/>
                  </a:lnTo>
                  <a:cubicBezTo>
                    <a:pt x="0" y="14380"/>
                    <a:pt x="14380" y="0"/>
                    <a:pt x="32119" y="0"/>
                  </a:cubicBezTo>
                  <a:close/>
                </a:path>
              </a:pathLst>
            </a:custGeom>
            <a:solidFill>
              <a:srgbClr val="F6F5F8"/>
            </a:solidFill>
          </p:spPr>
          <p:txBody>
            <a:bodyPr/>
            <a:lstStyle/>
            <a:p>
              <a:endParaRPr lang="ja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FE39E6FF-1059-B8EE-240A-EB9413CB3E47}"/>
                </a:ext>
              </a:extLst>
            </p:cNvPr>
            <p:cNvSpPr txBox="1"/>
            <p:nvPr/>
          </p:nvSpPr>
          <p:spPr>
            <a:xfrm>
              <a:off x="0" y="28575"/>
              <a:ext cx="952253" cy="10471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6A802DAE-7A56-DF81-82ED-B133383F0834}"/>
              </a:ext>
            </a:extLst>
          </p:cNvPr>
          <p:cNvGrpSpPr/>
          <p:nvPr/>
        </p:nvGrpSpPr>
        <p:grpSpPr>
          <a:xfrm>
            <a:off x="2743976" y="3204980"/>
            <a:ext cx="899344" cy="1046510"/>
            <a:chOff x="0" y="0"/>
            <a:chExt cx="698500" cy="81280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9DC09754-CBBF-9ED8-3750-C63B60DA7DF5}"/>
                </a:ext>
              </a:extLst>
            </p:cNvPr>
            <p:cNvSpPr/>
            <p:nvPr/>
          </p:nvSpPr>
          <p:spPr>
            <a:xfrm>
              <a:off x="0" y="21309"/>
              <a:ext cx="698500" cy="770183"/>
            </a:xfrm>
            <a:custGeom>
              <a:avLst/>
              <a:gdLst/>
              <a:ahLst/>
              <a:cxnLst/>
              <a:rect l="l" t="t" r="r" b="b"/>
              <a:pathLst>
                <a:path w="698500" h="770183">
                  <a:moveTo>
                    <a:pt x="445165" y="34496"/>
                  </a:moveTo>
                  <a:lnTo>
                    <a:pt x="602585" y="126086"/>
                  </a:lnTo>
                  <a:cubicBezTo>
                    <a:pt x="661968" y="160636"/>
                    <a:pt x="698500" y="224156"/>
                    <a:pt x="698500" y="292859"/>
                  </a:cubicBezTo>
                  <a:lnTo>
                    <a:pt x="698500" y="477323"/>
                  </a:lnTo>
                  <a:cubicBezTo>
                    <a:pt x="698500" y="546026"/>
                    <a:pt x="661968" y="609546"/>
                    <a:pt x="602585" y="644096"/>
                  </a:cubicBezTo>
                  <a:lnTo>
                    <a:pt x="445165" y="735686"/>
                  </a:lnTo>
                  <a:cubicBezTo>
                    <a:pt x="385874" y="770182"/>
                    <a:pt x="312626" y="770182"/>
                    <a:pt x="253335" y="735686"/>
                  </a:cubicBezTo>
                  <a:lnTo>
                    <a:pt x="95915" y="644096"/>
                  </a:lnTo>
                  <a:cubicBezTo>
                    <a:pt x="36532" y="609546"/>
                    <a:pt x="0" y="546026"/>
                    <a:pt x="0" y="477323"/>
                  </a:cubicBezTo>
                  <a:lnTo>
                    <a:pt x="0" y="292859"/>
                  </a:lnTo>
                  <a:cubicBezTo>
                    <a:pt x="0" y="224156"/>
                    <a:pt x="36532" y="160636"/>
                    <a:pt x="95915" y="126086"/>
                  </a:cubicBezTo>
                  <a:lnTo>
                    <a:pt x="253335" y="34496"/>
                  </a:lnTo>
                  <a:cubicBezTo>
                    <a:pt x="312626" y="0"/>
                    <a:pt x="385874" y="0"/>
                    <a:pt x="445165" y="34496"/>
                  </a:cubicBezTo>
                  <a:close/>
                </a:path>
              </a:pathLst>
            </a:custGeom>
            <a:solidFill>
              <a:srgbClr val="518BC9"/>
            </a:solidFill>
          </p:spPr>
          <p:txBody>
            <a:bodyPr/>
            <a:lstStyle/>
            <a:p>
              <a:endParaRPr lang="ja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E1D3C114-AD0D-E747-25FE-E038AA3A2ECA}"/>
                </a:ext>
              </a:extLst>
            </p:cNvPr>
            <p:cNvSpPr txBox="1"/>
            <p:nvPr/>
          </p:nvSpPr>
          <p:spPr>
            <a:xfrm>
              <a:off x="0" y="168275"/>
              <a:ext cx="698500" cy="504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15" name="Freeform 15">
            <a:extLst>
              <a:ext uri="{FF2B5EF4-FFF2-40B4-BE49-F238E27FC236}">
                <a16:creationId xmlns:a16="http://schemas.microsoft.com/office/drawing/2014/main" id="{95090D1E-3E77-CB65-835E-7AE0F2733E7B}"/>
              </a:ext>
            </a:extLst>
          </p:cNvPr>
          <p:cNvSpPr/>
          <p:nvPr/>
        </p:nvSpPr>
        <p:spPr>
          <a:xfrm>
            <a:off x="11461018" y="759168"/>
            <a:ext cx="9418799" cy="10078481"/>
          </a:xfrm>
          <a:custGeom>
            <a:avLst/>
            <a:gdLst/>
            <a:ahLst/>
            <a:cxnLst/>
            <a:rect l="l" t="t" r="r" b="b"/>
            <a:pathLst>
              <a:path w="9418799" h="10078481">
                <a:moveTo>
                  <a:pt x="0" y="0"/>
                </a:moveTo>
                <a:lnTo>
                  <a:pt x="9418799" y="0"/>
                </a:lnTo>
                <a:lnTo>
                  <a:pt x="9418799" y="10078481"/>
                </a:lnTo>
                <a:lnTo>
                  <a:pt x="0" y="100784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"/>
          </a:p>
        </p:txBody>
      </p:sp>
      <p:grpSp>
        <p:nvGrpSpPr>
          <p:cNvPr id="28" name="Group 28">
            <a:extLst>
              <a:ext uri="{FF2B5EF4-FFF2-40B4-BE49-F238E27FC236}">
                <a16:creationId xmlns:a16="http://schemas.microsoft.com/office/drawing/2014/main" id="{18AC7910-8A45-8E25-7854-0C76869D6EEF}"/>
              </a:ext>
            </a:extLst>
          </p:cNvPr>
          <p:cNvGrpSpPr/>
          <p:nvPr/>
        </p:nvGrpSpPr>
        <p:grpSpPr>
          <a:xfrm>
            <a:off x="-674710" y="8498591"/>
            <a:ext cx="19281670" cy="2271793"/>
            <a:chOff x="0" y="0"/>
            <a:chExt cx="5078300" cy="598332"/>
          </a:xfrm>
        </p:grpSpPr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0CCA651C-DCBE-7F3C-2C9D-A807EBE26C1B}"/>
                </a:ext>
              </a:extLst>
            </p:cNvPr>
            <p:cNvSpPr/>
            <p:nvPr/>
          </p:nvSpPr>
          <p:spPr>
            <a:xfrm>
              <a:off x="0" y="0"/>
              <a:ext cx="5078300" cy="598332"/>
            </a:xfrm>
            <a:custGeom>
              <a:avLst/>
              <a:gdLst/>
              <a:ahLst/>
              <a:cxnLst/>
              <a:rect l="l" t="t" r="r" b="b"/>
              <a:pathLst>
                <a:path w="5078300" h="598332">
                  <a:moveTo>
                    <a:pt x="0" y="0"/>
                  </a:moveTo>
                  <a:lnTo>
                    <a:pt x="5078300" y="0"/>
                  </a:lnTo>
                  <a:lnTo>
                    <a:pt x="5078300" y="598332"/>
                  </a:lnTo>
                  <a:lnTo>
                    <a:pt x="0" y="598332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ja"/>
            </a:p>
          </p:txBody>
        </p:sp>
        <p:sp>
          <p:nvSpPr>
            <p:cNvPr id="30" name="TextBox 30">
              <a:extLst>
                <a:ext uri="{FF2B5EF4-FFF2-40B4-BE49-F238E27FC236}">
                  <a16:creationId xmlns:a16="http://schemas.microsoft.com/office/drawing/2014/main" id="{7FEF7CF2-B383-BD5C-EECE-4E9EDAAC7054}"/>
                </a:ext>
              </a:extLst>
            </p:cNvPr>
            <p:cNvSpPr txBox="1"/>
            <p:nvPr/>
          </p:nvSpPr>
          <p:spPr>
            <a:xfrm>
              <a:off x="0" y="-38100"/>
              <a:ext cx="5078300" cy="6364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1" name="TextBox 31">
            <a:extLst>
              <a:ext uri="{FF2B5EF4-FFF2-40B4-BE49-F238E27FC236}">
                <a16:creationId xmlns:a16="http://schemas.microsoft.com/office/drawing/2014/main" id="{70C1C43F-E997-A3FD-4A7B-9FAEBF4C8FAF}"/>
              </a:ext>
            </a:extLst>
          </p:cNvPr>
          <p:cNvSpPr txBox="1"/>
          <p:nvPr/>
        </p:nvSpPr>
        <p:spPr>
          <a:xfrm>
            <a:off x="2174814" y="4588882"/>
            <a:ext cx="2037669" cy="299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299"/>
              </a:lnSpc>
            </a:pPr>
            <a:r>
              <a:rPr lang="ja" sz="2299" b="1" i="0" u="none" baseline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目新しさ</a:t>
            </a:r>
          </a:p>
        </p:txBody>
      </p:sp>
      <p:sp>
        <p:nvSpPr>
          <p:cNvPr id="32" name="TextBox 32">
            <a:extLst>
              <a:ext uri="{FF2B5EF4-FFF2-40B4-BE49-F238E27FC236}">
                <a16:creationId xmlns:a16="http://schemas.microsoft.com/office/drawing/2014/main" id="{86F00962-2328-A064-D174-037725CD6FA6}"/>
              </a:ext>
            </a:extLst>
          </p:cNvPr>
          <p:cNvSpPr txBox="1"/>
          <p:nvPr/>
        </p:nvSpPr>
        <p:spPr>
          <a:xfrm>
            <a:off x="1926579" y="5254654"/>
            <a:ext cx="2534140" cy="1055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799"/>
              </a:lnSpc>
            </a:pPr>
            <a:r>
              <a:rPr lang="ja" sz="1999" b="0" i="0" u="none" baseline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メンバーシップ、プログラム、資金調達などのアプローチを変えてみましょう！ </a:t>
            </a:r>
          </a:p>
        </p:txBody>
      </p:sp>
      <p:sp>
        <p:nvSpPr>
          <p:cNvPr id="39" name="TextBox 39">
            <a:extLst>
              <a:ext uri="{FF2B5EF4-FFF2-40B4-BE49-F238E27FC236}">
                <a16:creationId xmlns:a16="http://schemas.microsoft.com/office/drawing/2014/main" id="{CB00956C-D0B3-71F6-E664-5FFFCB72B685}"/>
              </a:ext>
            </a:extLst>
          </p:cNvPr>
          <p:cNvSpPr txBox="1"/>
          <p:nvPr/>
        </p:nvSpPr>
        <p:spPr>
          <a:xfrm>
            <a:off x="5067396" y="1416384"/>
            <a:ext cx="8153208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ja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「喜び」を高める方法</a:t>
            </a:r>
          </a:p>
        </p:txBody>
      </p:sp>
      <p:sp>
        <p:nvSpPr>
          <p:cNvPr id="41" name="Freeform 41">
            <a:extLst>
              <a:ext uri="{FF2B5EF4-FFF2-40B4-BE49-F238E27FC236}">
                <a16:creationId xmlns:a16="http://schemas.microsoft.com/office/drawing/2014/main" id="{346A83B6-A172-5A90-4213-01654505D1AA}"/>
              </a:ext>
            </a:extLst>
          </p:cNvPr>
          <p:cNvSpPr/>
          <p:nvPr/>
        </p:nvSpPr>
        <p:spPr>
          <a:xfrm>
            <a:off x="6892153" y="3498836"/>
            <a:ext cx="532362" cy="458799"/>
          </a:xfrm>
          <a:custGeom>
            <a:avLst/>
            <a:gdLst/>
            <a:ahLst/>
            <a:cxnLst/>
            <a:rect l="l" t="t" r="r" b="b"/>
            <a:pathLst>
              <a:path w="532362" h="458799">
                <a:moveTo>
                  <a:pt x="0" y="0"/>
                </a:moveTo>
                <a:lnTo>
                  <a:pt x="532361" y="0"/>
                </a:lnTo>
                <a:lnTo>
                  <a:pt x="532361" y="458799"/>
                </a:lnTo>
                <a:lnTo>
                  <a:pt x="0" y="45879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"/>
          </a:p>
        </p:txBody>
      </p:sp>
      <p:sp>
        <p:nvSpPr>
          <p:cNvPr id="42" name="Freeform 42">
            <a:extLst>
              <a:ext uri="{FF2B5EF4-FFF2-40B4-BE49-F238E27FC236}">
                <a16:creationId xmlns:a16="http://schemas.microsoft.com/office/drawing/2014/main" id="{47FCB9C0-F58D-2771-9A68-D0A822E94FB3}"/>
              </a:ext>
            </a:extLst>
          </p:cNvPr>
          <p:cNvSpPr/>
          <p:nvPr/>
        </p:nvSpPr>
        <p:spPr>
          <a:xfrm>
            <a:off x="10934050" y="3453296"/>
            <a:ext cx="502274" cy="509688"/>
          </a:xfrm>
          <a:custGeom>
            <a:avLst/>
            <a:gdLst/>
            <a:ahLst/>
            <a:cxnLst/>
            <a:rect l="l" t="t" r="r" b="b"/>
            <a:pathLst>
              <a:path w="502274" h="509688">
                <a:moveTo>
                  <a:pt x="0" y="0"/>
                </a:moveTo>
                <a:lnTo>
                  <a:pt x="502274" y="0"/>
                </a:lnTo>
                <a:lnTo>
                  <a:pt x="502274" y="509688"/>
                </a:lnTo>
                <a:lnTo>
                  <a:pt x="0" y="50968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"/>
          </a:p>
        </p:txBody>
      </p:sp>
      <p:sp>
        <p:nvSpPr>
          <p:cNvPr id="43" name="Freeform 43">
            <a:extLst>
              <a:ext uri="{FF2B5EF4-FFF2-40B4-BE49-F238E27FC236}">
                <a16:creationId xmlns:a16="http://schemas.microsoft.com/office/drawing/2014/main" id="{3E1CCD69-04FC-292C-BED1-997D73A4E97B}"/>
              </a:ext>
            </a:extLst>
          </p:cNvPr>
          <p:cNvSpPr/>
          <p:nvPr/>
        </p:nvSpPr>
        <p:spPr>
          <a:xfrm>
            <a:off x="2937971" y="3541819"/>
            <a:ext cx="508266" cy="362775"/>
          </a:xfrm>
          <a:custGeom>
            <a:avLst/>
            <a:gdLst/>
            <a:ahLst/>
            <a:cxnLst/>
            <a:rect l="l" t="t" r="r" b="b"/>
            <a:pathLst>
              <a:path w="508266" h="362775">
                <a:moveTo>
                  <a:pt x="0" y="0"/>
                </a:moveTo>
                <a:lnTo>
                  <a:pt x="508267" y="0"/>
                </a:lnTo>
                <a:lnTo>
                  <a:pt x="508267" y="362775"/>
                </a:lnTo>
                <a:lnTo>
                  <a:pt x="0" y="36277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"/>
          </a:p>
        </p:txBody>
      </p:sp>
      <p:sp>
        <p:nvSpPr>
          <p:cNvPr id="44" name="Freeform 44">
            <a:extLst>
              <a:ext uri="{FF2B5EF4-FFF2-40B4-BE49-F238E27FC236}">
                <a16:creationId xmlns:a16="http://schemas.microsoft.com/office/drawing/2014/main" id="{B87FD626-CEE6-D18A-B291-EDF0CC9A44FA}"/>
              </a:ext>
            </a:extLst>
          </p:cNvPr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74" b="-74"/>
            </a:stretch>
          </a:blipFill>
        </p:spPr>
        <p:txBody>
          <a:bodyPr/>
          <a:lstStyle/>
          <a:p>
            <a:endParaRPr lang="ja"/>
          </a:p>
        </p:txBody>
      </p:sp>
    </p:spTree>
    <p:extLst>
      <p:ext uri="{BB962C8B-B14F-4D97-AF65-F5344CB8AC3E}">
        <p14:creationId xmlns:p14="http://schemas.microsoft.com/office/powerpoint/2010/main" val="34843879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603359-D4A5-8648-CFE0-7EF138EA9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A31582C-D5E5-C8FB-9FDB-3027CB798CBE}"/>
              </a:ext>
            </a:extLst>
          </p:cNvPr>
          <p:cNvSpPr/>
          <p:nvPr/>
        </p:nvSpPr>
        <p:spPr>
          <a:xfrm>
            <a:off x="-2351550" y="-7799490"/>
            <a:ext cx="9418799" cy="10078481"/>
          </a:xfrm>
          <a:custGeom>
            <a:avLst/>
            <a:gdLst/>
            <a:ahLst/>
            <a:cxnLst/>
            <a:rect l="l" t="t" r="r" b="b"/>
            <a:pathLst>
              <a:path w="9418799" h="10078481">
                <a:moveTo>
                  <a:pt x="0" y="0"/>
                </a:moveTo>
                <a:lnTo>
                  <a:pt x="9418799" y="0"/>
                </a:lnTo>
                <a:lnTo>
                  <a:pt x="9418799" y="10078482"/>
                </a:lnTo>
                <a:lnTo>
                  <a:pt x="0" y="100784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3ED5B372-0E22-F23B-8E9C-EBE98D063DC0}"/>
              </a:ext>
            </a:extLst>
          </p:cNvPr>
          <p:cNvGrpSpPr/>
          <p:nvPr/>
        </p:nvGrpSpPr>
        <p:grpSpPr>
          <a:xfrm>
            <a:off x="1385856" y="3728235"/>
            <a:ext cx="3615584" cy="4084556"/>
            <a:chOff x="0" y="0"/>
            <a:chExt cx="952253" cy="107576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3CEF3617-AD60-9337-E010-841827B34B9E}"/>
                </a:ext>
              </a:extLst>
            </p:cNvPr>
            <p:cNvSpPr/>
            <p:nvPr/>
          </p:nvSpPr>
          <p:spPr>
            <a:xfrm>
              <a:off x="0" y="0"/>
              <a:ext cx="952253" cy="1075768"/>
            </a:xfrm>
            <a:custGeom>
              <a:avLst/>
              <a:gdLst/>
              <a:ahLst/>
              <a:cxnLst/>
              <a:rect l="l" t="t" r="r" b="b"/>
              <a:pathLst>
                <a:path w="952253" h="1075768">
                  <a:moveTo>
                    <a:pt x="32119" y="0"/>
                  </a:moveTo>
                  <a:lnTo>
                    <a:pt x="920134" y="0"/>
                  </a:lnTo>
                  <a:cubicBezTo>
                    <a:pt x="928652" y="0"/>
                    <a:pt x="936822" y="3384"/>
                    <a:pt x="942845" y="9407"/>
                  </a:cubicBezTo>
                  <a:cubicBezTo>
                    <a:pt x="948869" y="15431"/>
                    <a:pt x="952253" y="23600"/>
                    <a:pt x="952253" y="32119"/>
                  </a:cubicBezTo>
                  <a:lnTo>
                    <a:pt x="952253" y="1043649"/>
                  </a:lnTo>
                  <a:cubicBezTo>
                    <a:pt x="952253" y="1061388"/>
                    <a:pt x="937873" y="1075768"/>
                    <a:pt x="920134" y="1075768"/>
                  </a:cubicBezTo>
                  <a:lnTo>
                    <a:pt x="32119" y="1075768"/>
                  </a:lnTo>
                  <a:cubicBezTo>
                    <a:pt x="14380" y="1075768"/>
                    <a:pt x="0" y="1061388"/>
                    <a:pt x="0" y="1043649"/>
                  </a:cubicBezTo>
                  <a:lnTo>
                    <a:pt x="0" y="32119"/>
                  </a:lnTo>
                  <a:cubicBezTo>
                    <a:pt x="0" y="14380"/>
                    <a:pt x="14380" y="0"/>
                    <a:pt x="32119" y="0"/>
                  </a:cubicBezTo>
                  <a:close/>
                </a:path>
              </a:pathLst>
            </a:custGeom>
            <a:solidFill>
              <a:srgbClr val="F6F5F8"/>
            </a:solidFill>
          </p:spPr>
          <p:txBody>
            <a:bodyPr/>
            <a:lstStyle/>
            <a:p>
              <a:endParaRPr lang="ja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2162BD0-8840-798F-B538-ADB713985BCD}"/>
                </a:ext>
              </a:extLst>
            </p:cNvPr>
            <p:cNvSpPr txBox="1"/>
            <p:nvPr/>
          </p:nvSpPr>
          <p:spPr>
            <a:xfrm>
              <a:off x="0" y="28575"/>
              <a:ext cx="952253" cy="10471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8026F097-59EE-F4E3-81AE-DACC72727CDD}"/>
              </a:ext>
            </a:extLst>
          </p:cNvPr>
          <p:cNvGrpSpPr/>
          <p:nvPr/>
        </p:nvGrpSpPr>
        <p:grpSpPr>
          <a:xfrm>
            <a:off x="2743976" y="3204980"/>
            <a:ext cx="899344" cy="1046510"/>
            <a:chOff x="0" y="0"/>
            <a:chExt cx="698500" cy="81280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0DE606E0-4C2C-67F1-50FB-DE3D378456AE}"/>
                </a:ext>
              </a:extLst>
            </p:cNvPr>
            <p:cNvSpPr/>
            <p:nvPr/>
          </p:nvSpPr>
          <p:spPr>
            <a:xfrm>
              <a:off x="0" y="21309"/>
              <a:ext cx="698500" cy="770183"/>
            </a:xfrm>
            <a:custGeom>
              <a:avLst/>
              <a:gdLst/>
              <a:ahLst/>
              <a:cxnLst/>
              <a:rect l="l" t="t" r="r" b="b"/>
              <a:pathLst>
                <a:path w="698500" h="770183">
                  <a:moveTo>
                    <a:pt x="445165" y="34496"/>
                  </a:moveTo>
                  <a:lnTo>
                    <a:pt x="602585" y="126086"/>
                  </a:lnTo>
                  <a:cubicBezTo>
                    <a:pt x="661968" y="160636"/>
                    <a:pt x="698500" y="224156"/>
                    <a:pt x="698500" y="292859"/>
                  </a:cubicBezTo>
                  <a:lnTo>
                    <a:pt x="698500" y="477323"/>
                  </a:lnTo>
                  <a:cubicBezTo>
                    <a:pt x="698500" y="546026"/>
                    <a:pt x="661968" y="609546"/>
                    <a:pt x="602585" y="644096"/>
                  </a:cubicBezTo>
                  <a:lnTo>
                    <a:pt x="445165" y="735686"/>
                  </a:lnTo>
                  <a:cubicBezTo>
                    <a:pt x="385874" y="770182"/>
                    <a:pt x="312626" y="770182"/>
                    <a:pt x="253335" y="735686"/>
                  </a:cubicBezTo>
                  <a:lnTo>
                    <a:pt x="95915" y="644096"/>
                  </a:lnTo>
                  <a:cubicBezTo>
                    <a:pt x="36532" y="609546"/>
                    <a:pt x="0" y="546026"/>
                    <a:pt x="0" y="477323"/>
                  </a:cubicBezTo>
                  <a:lnTo>
                    <a:pt x="0" y="292859"/>
                  </a:lnTo>
                  <a:cubicBezTo>
                    <a:pt x="0" y="224156"/>
                    <a:pt x="36532" y="160636"/>
                    <a:pt x="95915" y="126086"/>
                  </a:cubicBezTo>
                  <a:lnTo>
                    <a:pt x="253335" y="34496"/>
                  </a:lnTo>
                  <a:cubicBezTo>
                    <a:pt x="312626" y="0"/>
                    <a:pt x="385874" y="0"/>
                    <a:pt x="445165" y="34496"/>
                  </a:cubicBezTo>
                  <a:close/>
                </a:path>
              </a:pathLst>
            </a:custGeom>
            <a:solidFill>
              <a:srgbClr val="518BC9"/>
            </a:solidFill>
          </p:spPr>
          <p:txBody>
            <a:bodyPr/>
            <a:lstStyle/>
            <a:p>
              <a:endParaRPr lang="ja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6F2C81AF-BA71-78BB-55FA-3EBF7FB5E4E7}"/>
                </a:ext>
              </a:extLst>
            </p:cNvPr>
            <p:cNvSpPr txBox="1"/>
            <p:nvPr/>
          </p:nvSpPr>
          <p:spPr>
            <a:xfrm>
              <a:off x="0" y="168275"/>
              <a:ext cx="698500" cy="504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6E530481-9366-2B3C-37AB-B5469124E304}"/>
              </a:ext>
            </a:extLst>
          </p:cNvPr>
          <p:cNvGrpSpPr/>
          <p:nvPr/>
        </p:nvGrpSpPr>
        <p:grpSpPr>
          <a:xfrm>
            <a:off x="5350541" y="3728235"/>
            <a:ext cx="3615584" cy="4084556"/>
            <a:chOff x="0" y="0"/>
            <a:chExt cx="952253" cy="1075768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E0775AAE-3902-BA2E-5487-256C0A15A0FC}"/>
                </a:ext>
              </a:extLst>
            </p:cNvPr>
            <p:cNvSpPr/>
            <p:nvPr/>
          </p:nvSpPr>
          <p:spPr>
            <a:xfrm>
              <a:off x="0" y="0"/>
              <a:ext cx="952253" cy="1075768"/>
            </a:xfrm>
            <a:custGeom>
              <a:avLst/>
              <a:gdLst/>
              <a:ahLst/>
              <a:cxnLst/>
              <a:rect l="l" t="t" r="r" b="b"/>
              <a:pathLst>
                <a:path w="952253" h="1075768">
                  <a:moveTo>
                    <a:pt x="32119" y="0"/>
                  </a:moveTo>
                  <a:lnTo>
                    <a:pt x="920134" y="0"/>
                  </a:lnTo>
                  <a:cubicBezTo>
                    <a:pt x="928652" y="0"/>
                    <a:pt x="936822" y="3384"/>
                    <a:pt x="942845" y="9407"/>
                  </a:cubicBezTo>
                  <a:cubicBezTo>
                    <a:pt x="948869" y="15431"/>
                    <a:pt x="952253" y="23600"/>
                    <a:pt x="952253" y="32119"/>
                  </a:cubicBezTo>
                  <a:lnTo>
                    <a:pt x="952253" y="1043649"/>
                  </a:lnTo>
                  <a:cubicBezTo>
                    <a:pt x="952253" y="1061388"/>
                    <a:pt x="937873" y="1075768"/>
                    <a:pt x="920134" y="1075768"/>
                  </a:cubicBezTo>
                  <a:lnTo>
                    <a:pt x="32119" y="1075768"/>
                  </a:lnTo>
                  <a:cubicBezTo>
                    <a:pt x="14380" y="1075768"/>
                    <a:pt x="0" y="1061388"/>
                    <a:pt x="0" y="1043649"/>
                  </a:cubicBezTo>
                  <a:lnTo>
                    <a:pt x="0" y="32119"/>
                  </a:lnTo>
                  <a:cubicBezTo>
                    <a:pt x="0" y="14380"/>
                    <a:pt x="14380" y="0"/>
                    <a:pt x="32119" y="0"/>
                  </a:cubicBezTo>
                  <a:close/>
                </a:path>
              </a:pathLst>
            </a:custGeom>
            <a:solidFill>
              <a:srgbClr val="F6F5F8"/>
            </a:solidFill>
          </p:spPr>
          <p:txBody>
            <a:bodyPr/>
            <a:lstStyle/>
            <a:p>
              <a:endParaRPr lang="ja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8252DB3A-2247-78FB-CBFC-F355465646AC}"/>
                </a:ext>
              </a:extLst>
            </p:cNvPr>
            <p:cNvSpPr txBox="1"/>
            <p:nvPr/>
          </p:nvSpPr>
          <p:spPr>
            <a:xfrm>
              <a:off x="0" y="28575"/>
              <a:ext cx="952253" cy="10471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896E6CF4-CC2F-413C-BDC3-A5021D0AA95E}"/>
              </a:ext>
            </a:extLst>
          </p:cNvPr>
          <p:cNvGrpSpPr/>
          <p:nvPr/>
        </p:nvGrpSpPr>
        <p:grpSpPr>
          <a:xfrm>
            <a:off x="6708661" y="3204980"/>
            <a:ext cx="899344" cy="1046510"/>
            <a:chOff x="0" y="0"/>
            <a:chExt cx="698500" cy="812800"/>
          </a:xfrm>
        </p:grpSpPr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39B5A83D-684E-402D-A139-A13E2914B000}"/>
                </a:ext>
              </a:extLst>
            </p:cNvPr>
            <p:cNvSpPr/>
            <p:nvPr/>
          </p:nvSpPr>
          <p:spPr>
            <a:xfrm>
              <a:off x="0" y="21309"/>
              <a:ext cx="698500" cy="770183"/>
            </a:xfrm>
            <a:custGeom>
              <a:avLst/>
              <a:gdLst/>
              <a:ahLst/>
              <a:cxnLst/>
              <a:rect l="l" t="t" r="r" b="b"/>
              <a:pathLst>
                <a:path w="698500" h="770183">
                  <a:moveTo>
                    <a:pt x="445165" y="34496"/>
                  </a:moveTo>
                  <a:lnTo>
                    <a:pt x="602585" y="126086"/>
                  </a:lnTo>
                  <a:cubicBezTo>
                    <a:pt x="661968" y="160636"/>
                    <a:pt x="698500" y="224156"/>
                    <a:pt x="698500" y="292859"/>
                  </a:cubicBezTo>
                  <a:lnTo>
                    <a:pt x="698500" y="477323"/>
                  </a:lnTo>
                  <a:cubicBezTo>
                    <a:pt x="698500" y="546026"/>
                    <a:pt x="661968" y="609546"/>
                    <a:pt x="602585" y="644096"/>
                  </a:cubicBezTo>
                  <a:lnTo>
                    <a:pt x="445165" y="735686"/>
                  </a:lnTo>
                  <a:cubicBezTo>
                    <a:pt x="385874" y="770182"/>
                    <a:pt x="312626" y="770182"/>
                    <a:pt x="253335" y="735686"/>
                  </a:cubicBezTo>
                  <a:lnTo>
                    <a:pt x="95915" y="644096"/>
                  </a:lnTo>
                  <a:cubicBezTo>
                    <a:pt x="36532" y="609546"/>
                    <a:pt x="0" y="546026"/>
                    <a:pt x="0" y="477323"/>
                  </a:cubicBezTo>
                  <a:lnTo>
                    <a:pt x="0" y="292859"/>
                  </a:lnTo>
                  <a:cubicBezTo>
                    <a:pt x="0" y="224156"/>
                    <a:pt x="36532" y="160636"/>
                    <a:pt x="95915" y="126086"/>
                  </a:cubicBezTo>
                  <a:lnTo>
                    <a:pt x="253335" y="34496"/>
                  </a:lnTo>
                  <a:cubicBezTo>
                    <a:pt x="312626" y="0"/>
                    <a:pt x="385874" y="0"/>
                    <a:pt x="445165" y="34496"/>
                  </a:cubicBezTo>
                  <a:close/>
                </a:path>
              </a:pathLst>
            </a:custGeom>
            <a:solidFill>
              <a:srgbClr val="BB4075"/>
            </a:solidFill>
          </p:spPr>
          <p:txBody>
            <a:bodyPr/>
            <a:lstStyle/>
            <a:p>
              <a:endParaRPr lang="ja"/>
            </a:p>
          </p:txBody>
        </p:sp>
        <p:sp>
          <p:nvSpPr>
            <p:cNvPr id="14" name="TextBox 14">
              <a:extLst>
                <a:ext uri="{FF2B5EF4-FFF2-40B4-BE49-F238E27FC236}">
                  <a16:creationId xmlns:a16="http://schemas.microsoft.com/office/drawing/2014/main" id="{5EDE992D-6E0C-9958-99CC-DF2985B8D1C3}"/>
                </a:ext>
              </a:extLst>
            </p:cNvPr>
            <p:cNvSpPr txBox="1"/>
            <p:nvPr/>
          </p:nvSpPr>
          <p:spPr>
            <a:xfrm>
              <a:off x="0" y="168275"/>
              <a:ext cx="698500" cy="504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15" name="Freeform 15">
            <a:extLst>
              <a:ext uri="{FF2B5EF4-FFF2-40B4-BE49-F238E27FC236}">
                <a16:creationId xmlns:a16="http://schemas.microsoft.com/office/drawing/2014/main" id="{048ACCD2-159D-DAF2-108E-EEAD5FC32E77}"/>
              </a:ext>
            </a:extLst>
          </p:cNvPr>
          <p:cNvSpPr/>
          <p:nvPr/>
        </p:nvSpPr>
        <p:spPr>
          <a:xfrm>
            <a:off x="11461018" y="759168"/>
            <a:ext cx="9418799" cy="10078481"/>
          </a:xfrm>
          <a:custGeom>
            <a:avLst/>
            <a:gdLst/>
            <a:ahLst/>
            <a:cxnLst/>
            <a:rect l="l" t="t" r="r" b="b"/>
            <a:pathLst>
              <a:path w="9418799" h="10078481">
                <a:moveTo>
                  <a:pt x="0" y="0"/>
                </a:moveTo>
                <a:lnTo>
                  <a:pt x="9418799" y="0"/>
                </a:lnTo>
                <a:lnTo>
                  <a:pt x="9418799" y="10078481"/>
                </a:lnTo>
                <a:lnTo>
                  <a:pt x="0" y="100784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"/>
          </a:p>
        </p:txBody>
      </p:sp>
      <p:grpSp>
        <p:nvGrpSpPr>
          <p:cNvPr id="28" name="Group 28">
            <a:extLst>
              <a:ext uri="{FF2B5EF4-FFF2-40B4-BE49-F238E27FC236}">
                <a16:creationId xmlns:a16="http://schemas.microsoft.com/office/drawing/2014/main" id="{E297FCBC-F6E3-4996-9814-32DA71842DC8}"/>
              </a:ext>
            </a:extLst>
          </p:cNvPr>
          <p:cNvGrpSpPr/>
          <p:nvPr/>
        </p:nvGrpSpPr>
        <p:grpSpPr>
          <a:xfrm>
            <a:off x="-674710" y="8498591"/>
            <a:ext cx="19281670" cy="2271793"/>
            <a:chOff x="0" y="0"/>
            <a:chExt cx="5078300" cy="598332"/>
          </a:xfrm>
        </p:grpSpPr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BA0BE6B2-AE99-69BF-F344-1685AF518955}"/>
                </a:ext>
              </a:extLst>
            </p:cNvPr>
            <p:cNvSpPr/>
            <p:nvPr/>
          </p:nvSpPr>
          <p:spPr>
            <a:xfrm>
              <a:off x="0" y="0"/>
              <a:ext cx="5078300" cy="598332"/>
            </a:xfrm>
            <a:custGeom>
              <a:avLst/>
              <a:gdLst/>
              <a:ahLst/>
              <a:cxnLst/>
              <a:rect l="l" t="t" r="r" b="b"/>
              <a:pathLst>
                <a:path w="5078300" h="598332">
                  <a:moveTo>
                    <a:pt x="0" y="0"/>
                  </a:moveTo>
                  <a:lnTo>
                    <a:pt x="5078300" y="0"/>
                  </a:lnTo>
                  <a:lnTo>
                    <a:pt x="5078300" y="598332"/>
                  </a:lnTo>
                  <a:lnTo>
                    <a:pt x="0" y="598332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ja"/>
            </a:p>
          </p:txBody>
        </p:sp>
        <p:sp>
          <p:nvSpPr>
            <p:cNvPr id="30" name="TextBox 30">
              <a:extLst>
                <a:ext uri="{FF2B5EF4-FFF2-40B4-BE49-F238E27FC236}">
                  <a16:creationId xmlns:a16="http://schemas.microsoft.com/office/drawing/2014/main" id="{2D2437D7-6C38-8FB5-4DA6-5E7DF4F6CC0E}"/>
                </a:ext>
              </a:extLst>
            </p:cNvPr>
            <p:cNvSpPr txBox="1"/>
            <p:nvPr/>
          </p:nvSpPr>
          <p:spPr>
            <a:xfrm>
              <a:off x="0" y="-38100"/>
              <a:ext cx="5078300" cy="6364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1" name="TextBox 31">
            <a:extLst>
              <a:ext uri="{FF2B5EF4-FFF2-40B4-BE49-F238E27FC236}">
                <a16:creationId xmlns:a16="http://schemas.microsoft.com/office/drawing/2014/main" id="{29FEBD5B-BE49-2356-DD7A-D732F979BA2B}"/>
              </a:ext>
            </a:extLst>
          </p:cNvPr>
          <p:cNvSpPr txBox="1"/>
          <p:nvPr/>
        </p:nvSpPr>
        <p:spPr>
          <a:xfrm>
            <a:off x="2174814" y="4588882"/>
            <a:ext cx="2037669" cy="299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299"/>
              </a:lnSpc>
            </a:pPr>
            <a:r>
              <a:rPr lang="ja" sz="2299" b="1" i="0" u="none" baseline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目新しさ</a:t>
            </a:r>
          </a:p>
        </p:txBody>
      </p:sp>
      <p:sp>
        <p:nvSpPr>
          <p:cNvPr id="32" name="TextBox 32">
            <a:extLst>
              <a:ext uri="{FF2B5EF4-FFF2-40B4-BE49-F238E27FC236}">
                <a16:creationId xmlns:a16="http://schemas.microsoft.com/office/drawing/2014/main" id="{D96EDD6D-8B4E-2EB5-308D-B9C4CF26C2BA}"/>
              </a:ext>
            </a:extLst>
          </p:cNvPr>
          <p:cNvSpPr txBox="1"/>
          <p:nvPr/>
        </p:nvSpPr>
        <p:spPr>
          <a:xfrm>
            <a:off x="1926579" y="5254654"/>
            <a:ext cx="2534140" cy="1055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799"/>
              </a:lnSpc>
            </a:pPr>
            <a:r>
              <a:rPr lang="ja" sz="1999" b="0" i="0" u="none" baseline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メンバーシップ、プログラム、資金調達などのアプローチを変えてみましょう！</a:t>
            </a:r>
          </a:p>
        </p:txBody>
      </p:sp>
      <p:sp>
        <p:nvSpPr>
          <p:cNvPr id="33" name="TextBox 33">
            <a:extLst>
              <a:ext uri="{FF2B5EF4-FFF2-40B4-BE49-F238E27FC236}">
                <a16:creationId xmlns:a16="http://schemas.microsoft.com/office/drawing/2014/main" id="{91DEE89F-8BA6-3183-32F6-C8C78456B3D1}"/>
              </a:ext>
            </a:extLst>
          </p:cNvPr>
          <p:cNvSpPr txBox="1"/>
          <p:nvPr/>
        </p:nvSpPr>
        <p:spPr>
          <a:xfrm>
            <a:off x="6139499" y="4588882"/>
            <a:ext cx="2037669" cy="299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299"/>
              </a:lnSpc>
            </a:pPr>
            <a:r>
              <a:rPr lang="ja" sz="2299" b="1" i="0" u="none" baseline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新会員</a:t>
            </a:r>
          </a:p>
        </p:txBody>
      </p:sp>
      <p:sp>
        <p:nvSpPr>
          <p:cNvPr id="34" name="TextBox 34">
            <a:extLst>
              <a:ext uri="{FF2B5EF4-FFF2-40B4-BE49-F238E27FC236}">
                <a16:creationId xmlns:a16="http://schemas.microsoft.com/office/drawing/2014/main" id="{D9B362A4-1CF2-2FEF-A8F9-70D8BCEC5B59}"/>
              </a:ext>
            </a:extLst>
          </p:cNvPr>
          <p:cNvSpPr txBox="1"/>
          <p:nvPr/>
        </p:nvSpPr>
        <p:spPr>
          <a:xfrm>
            <a:off x="5891264" y="5254654"/>
            <a:ext cx="2534140" cy="1055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799"/>
              </a:lnSpc>
            </a:pPr>
            <a:r>
              <a:rPr lang="ja" sz="1999" b="0" i="0" u="none" baseline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新会員を温かく迎え入れましょう！</a:t>
            </a:r>
          </a:p>
        </p:txBody>
      </p:sp>
      <p:sp>
        <p:nvSpPr>
          <p:cNvPr id="39" name="TextBox 39">
            <a:extLst>
              <a:ext uri="{FF2B5EF4-FFF2-40B4-BE49-F238E27FC236}">
                <a16:creationId xmlns:a16="http://schemas.microsoft.com/office/drawing/2014/main" id="{E3F883C9-45BA-16B0-9082-3EEA09F80829}"/>
              </a:ext>
            </a:extLst>
          </p:cNvPr>
          <p:cNvSpPr txBox="1"/>
          <p:nvPr/>
        </p:nvSpPr>
        <p:spPr>
          <a:xfrm>
            <a:off x="5067396" y="1416384"/>
            <a:ext cx="8153208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ja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「喜び」を高める方法</a:t>
            </a:r>
          </a:p>
        </p:txBody>
      </p:sp>
      <p:sp>
        <p:nvSpPr>
          <p:cNvPr id="41" name="Freeform 41">
            <a:extLst>
              <a:ext uri="{FF2B5EF4-FFF2-40B4-BE49-F238E27FC236}">
                <a16:creationId xmlns:a16="http://schemas.microsoft.com/office/drawing/2014/main" id="{D25B2129-E393-FE64-49EC-1E4827837CC8}"/>
              </a:ext>
            </a:extLst>
          </p:cNvPr>
          <p:cNvSpPr/>
          <p:nvPr/>
        </p:nvSpPr>
        <p:spPr>
          <a:xfrm>
            <a:off x="6892153" y="3498836"/>
            <a:ext cx="532362" cy="458799"/>
          </a:xfrm>
          <a:custGeom>
            <a:avLst/>
            <a:gdLst/>
            <a:ahLst/>
            <a:cxnLst/>
            <a:rect l="l" t="t" r="r" b="b"/>
            <a:pathLst>
              <a:path w="532362" h="458799">
                <a:moveTo>
                  <a:pt x="0" y="0"/>
                </a:moveTo>
                <a:lnTo>
                  <a:pt x="532361" y="0"/>
                </a:lnTo>
                <a:lnTo>
                  <a:pt x="532361" y="458799"/>
                </a:lnTo>
                <a:lnTo>
                  <a:pt x="0" y="45879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"/>
          </a:p>
        </p:txBody>
      </p:sp>
      <p:sp>
        <p:nvSpPr>
          <p:cNvPr id="42" name="Freeform 42">
            <a:extLst>
              <a:ext uri="{FF2B5EF4-FFF2-40B4-BE49-F238E27FC236}">
                <a16:creationId xmlns:a16="http://schemas.microsoft.com/office/drawing/2014/main" id="{F90CB9CD-04CB-365D-4BB4-70A9D5FAD492}"/>
              </a:ext>
            </a:extLst>
          </p:cNvPr>
          <p:cNvSpPr/>
          <p:nvPr/>
        </p:nvSpPr>
        <p:spPr>
          <a:xfrm>
            <a:off x="10934050" y="3453296"/>
            <a:ext cx="502274" cy="509688"/>
          </a:xfrm>
          <a:custGeom>
            <a:avLst/>
            <a:gdLst/>
            <a:ahLst/>
            <a:cxnLst/>
            <a:rect l="l" t="t" r="r" b="b"/>
            <a:pathLst>
              <a:path w="502274" h="509688">
                <a:moveTo>
                  <a:pt x="0" y="0"/>
                </a:moveTo>
                <a:lnTo>
                  <a:pt x="502274" y="0"/>
                </a:lnTo>
                <a:lnTo>
                  <a:pt x="502274" y="509688"/>
                </a:lnTo>
                <a:lnTo>
                  <a:pt x="0" y="50968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"/>
          </a:p>
        </p:txBody>
      </p:sp>
      <p:sp>
        <p:nvSpPr>
          <p:cNvPr id="43" name="Freeform 43">
            <a:extLst>
              <a:ext uri="{FF2B5EF4-FFF2-40B4-BE49-F238E27FC236}">
                <a16:creationId xmlns:a16="http://schemas.microsoft.com/office/drawing/2014/main" id="{1D57F23E-3C71-4BB8-F933-837E8B421CFF}"/>
              </a:ext>
            </a:extLst>
          </p:cNvPr>
          <p:cNvSpPr/>
          <p:nvPr/>
        </p:nvSpPr>
        <p:spPr>
          <a:xfrm>
            <a:off x="2937971" y="3541819"/>
            <a:ext cx="508266" cy="362775"/>
          </a:xfrm>
          <a:custGeom>
            <a:avLst/>
            <a:gdLst/>
            <a:ahLst/>
            <a:cxnLst/>
            <a:rect l="l" t="t" r="r" b="b"/>
            <a:pathLst>
              <a:path w="508266" h="362775">
                <a:moveTo>
                  <a:pt x="0" y="0"/>
                </a:moveTo>
                <a:lnTo>
                  <a:pt x="508267" y="0"/>
                </a:lnTo>
                <a:lnTo>
                  <a:pt x="508267" y="362775"/>
                </a:lnTo>
                <a:lnTo>
                  <a:pt x="0" y="36277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"/>
          </a:p>
        </p:txBody>
      </p:sp>
      <p:sp>
        <p:nvSpPr>
          <p:cNvPr id="44" name="Freeform 44">
            <a:extLst>
              <a:ext uri="{FF2B5EF4-FFF2-40B4-BE49-F238E27FC236}">
                <a16:creationId xmlns:a16="http://schemas.microsoft.com/office/drawing/2014/main" id="{B8A38F64-878E-60AC-A7C4-01F53787CB5E}"/>
              </a:ext>
            </a:extLst>
          </p:cNvPr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74" b="-74"/>
            </a:stretch>
          </a:blipFill>
        </p:spPr>
        <p:txBody>
          <a:bodyPr/>
          <a:lstStyle/>
          <a:p>
            <a:endParaRPr lang="ja"/>
          </a:p>
        </p:txBody>
      </p:sp>
    </p:spTree>
    <p:extLst>
      <p:ext uri="{BB962C8B-B14F-4D97-AF65-F5344CB8AC3E}">
        <p14:creationId xmlns:p14="http://schemas.microsoft.com/office/powerpoint/2010/main" val="23487480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5D848E-477F-8A30-A67A-63949B564C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B725735-D767-FF9A-2AD7-C2CA3D4BB6DD}"/>
              </a:ext>
            </a:extLst>
          </p:cNvPr>
          <p:cNvSpPr/>
          <p:nvPr/>
        </p:nvSpPr>
        <p:spPr>
          <a:xfrm>
            <a:off x="-2351550" y="-7799490"/>
            <a:ext cx="9418799" cy="10078481"/>
          </a:xfrm>
          <a:custGeom>
            <a:avLst/>
            <a:gdLst/>
            <a:ahLst/>
            <a:cxnLst/>
            <a:rect l="l" t="t" r="r" b="b"/>
            <a:pathLst>
              <a:path w="9418799" h="10078481">
                <a:moveTo>
                  <a:pt x="0" y="0"/>
                </a:moveTo>
                <a:lnTo>
                  <a:pt x="9418799" y="0"/>
                </a:lnTo>
                <a:lnTo>
                  <a:pt x="9418799" y="10078482"/>
                </a:lnTo>
                <a:lnTo>
                  <a:pt x="0" y="100784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873D94C-875D-F75D-19A3-8C0DE5655D3A}"/>
              </a:ext>
            </a:extLst>
          </p:cNvPr>
          <p:cNvGrpSpPr/>
          <p:nvPr/>
        </p:nvGrpSpPr>
        <p:grpSpPr>
          <a:xfrm>
            <a:off x="1385856" y="3728235"/>
            <a:ext cx="3615584" cy="4084556"/>
            <a:chOff x="0" y="0"/>
            <a:chExt cx="952253" cy="107576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053FB14-CB2A-D34F-7B01-53F53381CA1D}"/>
                </a:ext>
              </a:extLst>
            </p:cNvPr>
            <p:cNvSpPr/>
            <p:nvPr/>
          </p:nvSpPr>
          <p:spPr>
            <a:xfrm>
              <a:off x="0" y="0"/>
              <a:ext cx="952253" cy="1075768"/>
            </a:xfrm>
            <a:custGeom>
              <a:avLst/>
              <a:gdLst/>
              <a:ahLst/>
              <a:cxnLst/>
              <a:rect l="l" t="t" r="r" b="b"/>
              <a:pathLst>
                <a:path w="952253" h="1075768">
                  <a:moveTo>
                    <a:pt x="32119" y="0"/>
                  </a:moveTo>
                  <a:lnTo>
                    <a:pt x="920134" y="0"/>
                  </a:lnTo>
                  <a:cubicBezTo>
                    <a:pt x="928652" y="0"/>
                    <a:pt x="936822" y="3384"/>
                    <a:pt x="942845" y="9407"/>
                  </a:cubicBezTo>
                  <a:cubicBezTo>
                    <a:pt x="948869" y="15431"/>
                    <a:pt x="952253" y="23600"/>
                    <a:pt x="952253" y="32119"/>
                  </a:cubicBezTo>
                  <a:lnTo>
                    <a:pt x="952253" y="1043649"/>
                  </a:lnTo>
                  <a:cubicBezTo>
                    <a:pt x="952253" y="1061388"/>
                    <a:pt x="937873" y="1075768"/>
                    <a:pt x="920134" y="1075768"/>
                  </a:cubicBezTo>
                  <a:lnTo>
                    <a:pt x="32119" y="1075768"/>
                  </a:lnTo>
                  <a:cubicBezTo>
                    <a:pt x="14380" y="1075768"/>
                    <a:pt x="0" y="1061388"/>
                    <a:pt x="0" y="1043649"/>
                  </a:cubicBezTo>
                  <a:lnTo>
                    <a:pt x="0" y="32119"/>
                  </a:lnTo>
                  <a:cubicBezTo>
                    <a:pt x="0" y="14380"/>
                    <a:pt x="14380" y="0"/>
                    <a:pt x="32119" y="0"/>
                  </a:cubicBezTo>
                  <a:close/>
                </a:path>
              </a:pathLst>
            </a:custGeom>
            <a:solidFill>
              <a:srgbClr val="F6F5F8"/>
            </a:solidFill>
          </p:spPr>
          <p:txBody>
            <a:bodyPr/>
            <a:lstStyle/>
            <a:p>
              <a:endParaRPr lang="ja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F705E40-499F-D372-886C-1A77F7D68A1E}"/>
                </a:ext>
              </a:extLst>
            </p:cNvPr>
            <p:cNvSpPr txBox="1"/>
            <p:nvPr/>
          </p:nvSpPr>
          <p:spPr>
            <a:xfrm>
              <a:off x="0" y="28575"/>
              <a:ext cx="952253" cy="10471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EDAD2C53-2244-88B5-9A9D-AA68A00A1582}"/>
              </a:ext>
            </a:extLst>
          </p:cNvPr>
          <p:cNvGrpSpPr/>
          <p:nvPr/>
        </p:nvGrpSpPr>
        <p:grpSpPr>
          <a:xfrm>
            <a:off x="2743976" y="3204980"/>
            <a:ext cx="899344" cy="1046510"/>
            <a:chOff x="0" y="0"/>
            <a:chExt cx="698500" cy="81280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1EC24E20-3097-168F-73E7-C98428E743E1}"/>
                </a:ext>
              </a:extLst>
            </p:cNvPr>
            <p:cNvSpPr/>
            <p:nvPr/>
          </p:nvSpPr>
          <p:spPr>
            <a:xfrm>
              <a:off x="0" y="21309"/>
              <a:ext cx="698500" cy="770183"/>
            </a:xfrm>
            <a:custGeom>
              <a:avLst/>
              <a:gdLst/>
              <a:ahLst/>
              <a:cxnLst/>
              <a:rect l="l" t="t" r="r" b="b"/>
              <a:pathLst>
                <a:path w="698500" h="770183">
                  <a:moveTo>
                    <a:pt x="445165" y="34496"/>
                  </a:moveTo>
                  <a:lnTo>
                    <a:pt x="602585" y="126086"/>
                  </a:lnTo>
                  <a:cubicBezTo>
                    <a:pt x="661968" y="160636"/>
                    <a:pt x="698500" y="224156"/>
                    <a:pt x="698500" y="292859"/>
                  </a:cubicBezTo>
                  <a:lnTo>
                    <a:pt x="698500" y="477323"/>
                  </a:lnTo>
                  <a:cubicBezTo>
                    <a:pt x="698500" y="546026"/>
                    <a:pt x="661968" y="609546"/>
                    <a:pt x="602585" y="644096"/>
                  </a:cubicBezTo>
                  <a:lnTo>
                    <a:pt x="445165" y="735686"/>
                  </a:lnTo>
                  <a:cubicBezTo>
                    <a:pt x="385874" y="770182"/>
                    <a:pt x="312626" y="770182"/>
                    <a:pt x="253335" y="735686"/>
                  </a:cubicBezTo>
                  <a:lnTo>
                    <a:pt x="95915" y="644096"/>
                  </a:lnTo>
                  <a:cubicBezTo>
                    <a:pt x="36532" y="609546"/>
                    <a:pt x="0" y="546026"/>
                    <a:pt x="0" y="477323"/>
                  </a:cubicBezTo>
                  <a:lnTo>
                    <a:pt x="0" y="292859"/>
                  </a:lnTo>
                  <a:cubicBezTo>
                    <a:pt x="0" y="224156"/>
                    <a:pt x="36532" y="160636"/>
                    <a:pt x="95915" y="126086"/>
                  </a:cubicBezTo>
                  <a:lnTo>
                    <a:pt x="253335" y="34496"/>
                  </a:lnTo>
                  <a:cubicBezTo>
                    <a:pt x="312626" y="0"/>
                    <a:pt x="385874" y="0"/>
                    <a:pt x="445165" y="34496"/>
                  </a:cubicBezTo>
                  <a:close/>
                </a:path>
              </a:pathLst>
            </a:custGeom>
            <a:solidFill>
              <a:srgbClr val="518BC9"/>
            </a:solidFill>
          </p:spPr>
          <p:txBody>
            <a:bodyPr/>
            <a:lstStyle/>
            <a:p>
              <a:endParaRPr lang="ja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E365CC6A-73DC-17A8-C047-0390CB40BC95}"/>
                </a:ext>
              </a:extLst>
            </p:cNvPr>
            <p:cNvSpPr txBox="1"/>
            <p:nvPr/>
          </p:nvSpPr>
          <p:spPr>
            <a:xfrm>
              <a:off x="0" y="168275"/>
              <a:ext cx="698500" cy="504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099F569E-DF5E-20FF-E933-BEF4FB0E498B}"/>
              </a:ext>
            </a:extLst>
          </p:cNvPr>
          <p:cNvGrpSpPr/>
          <p:nvPr/>
        </p:nvGrpSpPr>
        <p:grpSpPr>
          <a:xfrm>
            <a:off x="5350541" y="3728235"/>
            <a:ext cx="3615584" cy="4084556"/>
            <a:chOff x="0" y="0"/>
            <a:chExt cx="952253" cy="1075768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32184D0C-96D2-F1E0-6D27-AE04F75731C3}"/>
                </a:ext>
              </a:extLst>
            </p:cNvPr>
            <p:cNvSpPr/>
            <p:nvPr/>
          </p:nvSpPr>
          <p:spPr>
            <a:xfrm>
              <a:off x="0" y="0"/>
              <a:ext cx="952253" cy="1075768"/>
            </a:xfrm>
            <a:custGeom>
              <a:avLst/>
              <a:gdLst/>
              <a:ahLst/>
              <a:cxnLst/>
              <a:rect l="l" t="t" r="r" b="b"/>
              <a:pathLst>
                <a:path w="952253" h="1075768">
                  <a:moveTo>
                    <a:pt x="32119" y="0"/>
                  </a:moveTo>
                  <a:lnTo>
                    <a:pt x="920134" y="0"/>
                  </a:lnTo>
                  <a:cubicBezTo>
                    <a:pt x="928652" y="0"/>
                    <a:pt x="936822" y="3384"/>
                    <a:pt x="942845" y="9407"/>
                  </a:cubicBezTo>
                  <a:cubicBezTo>
                    <a:pt x="948869" y="15431"/>
                    <a:pt x="952253" y="23600"/>
                    <a:pt x="952253" y="32119"/>
                  </a:cubicBezTo>
                  <a:lnTo>
                    <a:pt x="952253" y="1043649"/>
                  </a:lnTo>
                  <a:cubicBezTo>
                    <a:pt x="952253" y="1061388"/>
                    <a:pt x="937873" y="1075768"/>
                    <a:pt x="920134" y="1075768"/>
                  </a:cubicBezTo>
                  <a:lnTo>
                    <a:pt x="32119" y="1075768"/>
                  </a:lnTo>
                  <a:cubicBezTo>
                    <a:pt x="14380" y="1075768"/>
                    <a:pt x="0" y="1061388"/>
                    <a:pt x="0" y="1043649"/>
                  </a:cubicBezTo>
                  <a:lnTo>
                    <a:pt x="0" y="32119"/>
                  </a:lnTo>
                  <a:cubicBezTo>
                    <a:pt x="0" y="14380"/>
                    <a:pt x="14380" y="0"/>
                    <a:pt x="32119" y="0"/>
                  </a:cubicBezTo>
                  <a:close/>
                </a:path>
              </a:pathLst>
            </a:custGeom>
            <a:solidFill>
              <a:srgbClr val="F6F5F8"/>
            </a:solidFill>
          </p:spPr>
          <p:txBody>
            <a:bodyPr/>
            <a:lstStyle/>
            <a:p>
              <a:endParaRPr lang="ja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2E98CB82-3431-0087-71D7-51C2D3521894}"/>
                </a:ext>
              </a:extLst>
            </p:cNvPr>
            <p:cNvSpPr txBox="1"/>
            <p:nvPr/>
          </p:nvSpPr>
          <p:spPr>
            <a:xfrm>
              <a:off x="0" y="28575"/>
              <a:ext cx="952253" cy="10471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538739ED-0F0D-7509-8CC4-6C2597D7CA2F}"/>
              </a:ext>
            </a:extLst>
          </p:cNvPr>
          <p:cNvGrpSpPr/>
          <p:nvPr/>
        </p:nvGrpSpPr>
        <p:grpSpPr>
          <a:xfrm>
            <a:off x="6708661" y="3204980"/>
            <a:ext cx="899344" cy="1046510"/>
            <a:chOff x="0" y="0"/>
            <a:chExt cx="698500" cy="812800"/>
          </a:xfrm>
        </p:grpSpPr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974BF7A9-6C7B-4C5D-4AD5-39A0106A1663}"/>
                </a:ext>
              </a:extLst>
            </p:cNvPr>
            <p:cNvSpPr/>
            <p:nvPr/>
          </p:nvSpPr>
          <p:spPr>
            <a:xfrm>
              <a:off x="0" y="21309"/>
              <a:ext cx="698500" cy="770183"/>
            </a:xfrm>
            <a:custGeom>
              <a:avLst/>
              <a:gdLst/>
              <a:ahLst/>
              <a:cxnLst/>
              <a:rect l="l" t="t" r="r" b="b"/>
              <a:pathLst>
                <a:path w="698500" h="770183">
                  <a:moveTo>
                    <a:pt x="445165" y="34496"/>
                  </a:moveTo>
                  <a:lnTo>
                    <a:pt x="602585" y="126086"/>
                  </a:lnTo>
                  <a:cubicBezTo>
                    <a:pt x="661968" y="160636"/>
                    <a:pt x="698500" y="224156"/>
                    <a:pt x="698500" y="292859"/>
                  </a:cubicBezTo>
                  <a:lnTo>
                    <a:pt x="698500" y="477323"/>
                  </a:lnTo>
                  <a:cubicBezTo>
                    <a:pt x="698500" y="546026"/>
                    <a:pt x="661968" y="609546"/>
                    <a:pt x="602585" y="644096"/>
                  </a:cubicBezTo>
                  <a:lnTo>
                    <a:pt x="445165" y="735686"/>
                  </a:lnTo>
                  <a:cubicBezTo>
                    <a:pt x="385874" y="770182"/>
                    <a:pt x="312626" y="770182"/>
                    <a:pt x="253335" y="735686"/>
                  </a:cubicBezTo>
                  <a:lnTo>
                    <a:pt x="95915" y="644096"/>
                  </a:lnTo>
                  <a:cubicBezTo>
                    <a:pt x="36532" y="609546"/>
                    <a:pt x="0" y="546026"/>
                    <a:pt x="0" y="477323"/>
                  </a:cubicBezTo>
                  <a:lnTo>
                    <a:pt x="0" y="292859"/>
                  </a:lnTo>
                  <a:cubicBezTo>
                    <a:pt x="0" y="224156"/>
                    <a:pt x="36532" y="160636"/>
                    <a:pt x="95915" y="126086"/>
                  </a:cubicBezTo>
                  <a:lnTo>
                    <a:pt x="253335" y="34496"/>
                  </a:lnTo>
                  <a:cubicBezTo>
                    <a:pt x="312626" y="0"/>
                    <a:pt x="385874" y="0"/>
                    <a:pt x="445165" y="34496"/>
                  </a:cubicBezTo>
                  <a:close/>
                </a:path>
              </a:pathLst>
            </a:custGeom>
            <a:solidFill>
              <a:srgbClr val="BB4075"/>
            </a:solidFill>
          </p:spPr>
          <p:txBody>
            <a:bodyPr/>
            <a:lstStyle/>
            <a:p>
              <a:endParaRPr lang="ja"/>
            </a:p>
          </p:txBody>
        </p:sp>
        <p:sp>
          <p:nvSpPr>
            <p:cNvPr id="14" name="TextBox 14">
              <a:extLst>
                <a:ext uri="{FF2B5EF4-FFF2-40B4-BE49-F238E27FC236}">
                  <a16:creationId xmlns:a16="http://schemas.microsoft.com/office/drawing/2014/main" id="{F258E848-5000-CB58-42A1-B47A3308E036}"/>
                </a:ext>
              </a:extLst>
            </p:cNvPr>
            <p:cNvSpPr txBox="1"/>
            <p:nvPr/>
          </p:nvSpPr>
          <p:spPr>
            <a:xfrm>
              <a:off x="0" y="168275"/>
              <a:ext cx="698500" cy="504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15" name="Freeform 15">
            <a:extLst>
              <a:ext uri="{FF2B5EF4-FFF2-40B4-BE49-F238E27FC236}">
                <a16:creationId xmlns:a16="http://schemas.microsoft.com/office/drawing/2014/main" id="{7A18618F-85FF-C043-8EC3-11077ABA62ED}"/>
              </a:ext>
            </a:extLst>
          </p:cNvPr>
          <p:cNvSpPr/>
          <p:nvPr/>
        </p:nvSpPr>
        <p:spPr>
          <a:xfrm>
            <a:off x="11461018" y="759168"/>
            <a:ext cx="9418799" cy="10078481"/>
          </a:xfrm>
          <a:custGeom>
            <a:avLst/>
            <a:gdLst/>
            <a:ahLst/>
            <a:cxnLst/>
            <a:rect l="l" t="t" r="r" b="b"/>
            <a:pathLst>
              <a:path w="9418799" h="10078481">
                <a:moveTo>
                  <a:pt x="0" y="0"/>
                </a:moveTo>
                <a:lnTo>
                  <a:pt x="9418799" y="0"/>
                </a:lnTo>
                <a:lnTo>
                  <a:pt x="9418799" y="10078481"/>
                </a:lnTo>
                <a:lnTo>
                  <a:pt x="0" y="100784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"/>
          </a:p>
        </p:txBody>
      </p:sp>
      <p:grpSp>
        <p:nvGrpSpPr>
          <p:cNvPr id="16" name="Group 16">
            <a:extLst>
              <a:ext uri="{FF2B5EF4-FFF2-40B4-BE49-F238E27FC236}">
                <a16:creationId xmlns:a16="http://schemas.microsoft.com/office/drawing/2014/main" id="{B64DA704-8B15-807E-F3ED-E9B318D47021}"/>
              </a:ext>
            </a:extLst>
          </p:cNvPr>
          <p:cNvGrpSpPr/>
          <p:nvPr/>
        </p:nvGrpSpPr>
        <p:grpSpPr>
          <a:xfrm>
            <a:off x="9318550" y="3728235"/>
            <a:ext cx="3615584" cy="4084556"/>
            <a:chOff x="0" y="0"/>
            <a:chExt cx="952253" cy="1075768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375A549A-6366-7CE4-71B3-2CB0474E2186}"/>
                </a:ext>
              </a:extLst>
            </p:cNvPr>
            <p:cNvSpPr/>
            <p:nvPr/>
          </p:nvSpPr>
          <p:spPr>
            <a:xfrm>
              <a:off x="0" y="0"/>
              <a:ext cx="952253" cy="1075768"/>
            </a:xfrm>
            <a:custGeom>
              <a:avLst/>
              <a:gdLst/>
              <a:ahLst/>
              <a:cxnLst/>
              <a:rect l="l" t="t" r="r" b="b"/>
              <a:pathLst>
                <a:path w="952253" h="1075768">
                  <a:moveTo>
                    <a:pt x="32119" y="0"/>
                  </a:moveTo>
                  <a:lnTo>
                    <a:pt x="920134" y="0"/>
                  </a:lnTo>
                  <a:cubicBezTo>
                    <a:pt x="928652" y="0"/>
                    <a:pt x="936822" y="3384"/>
                    <a:pt x="942845" y="9407"/>
                  </a:cubicBezTo>
                  <a:cubicBezTo>
                    <a:pt x="948869" y="15431"/>
                    <a:pt x="952253" y="23600"/>
                    <a:pt x="952253" y="32119"/>
                  </a:cubicBezTo>
                  <a:lnTo>
                    <a:pt x="952253" y="1043649"/>
                  </a:lnTo>
                  <a:cubicBezTo>
                    <a:pt x="952253" y="1061388"/>
                    <a:pt x="937873" y="1075768"/>
                    <a:pt x="920134" y="1075768"/>
                  </a:cubicBezTo>
                  <a:lnTo>
                    <a:pt x="32119" y="1075768"/>
                  </a:lnTo>
                  <a:cubicBezTo>
                    <a:pt x="14380" y="1075768"/>
                    <a:pt x="0" y="1061388"/>
                    <a:pt x="0" y="1043649"/>
                  </a:cubicBezTo>
                  <a:lnTo>
                    <a:pt x="0" y="32119"/>
                  </a:lnTo>
                  <a:cubicBezTo>
                    <a:pt x="0" y="14380"/>
                    <a:pt x="14380" y="0"/>
                    <a:pt x="32119" y="0"/>
                  </a:cubicBezTo>
                  <a:close/>
                </a:path>
              </a:pathLst>
            </a:custGeom>
            <a:solidFill>
              <a:srgbClr val="F6F5F8"/>
            </a:solidFill>
          </p:spPr>
          <p:txBody>
            <a:bodyPr/>
            <a:lstStyle/>
            <a:p>
              <a:endParaRPr lang="ja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161C9700-8747-1021-787F-18A72F25D875}"/>
                </a:ext>
              </a:extLst>
            </p:cNvPr>
            <p:cNvSpPr txBox="1"/>
            <p:nvPr/>
          </p:nvSpPr>
          <p:spPr>
            <a:xfrm>
              <a:off x="0" y="28575"/>
              <a:ext cx="952253" cy="10471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5D2A9FA9-58A7-A90C-891F-E452011DAF49}"/>
              </a:ext>
            </a:extLst>
          </p:cNvPr>
          <p:cNvGrpSpPr/>
          <p:nvPr/>
        </p:nvGrpSpPr>
        <p:grpSpPr>
          <a:xfrm>
            <a:off x="10676670" y="3204980"/>
            <a:ext cx="899344" cy="1046510"/>
            <a:chOff x="0" y="0"/>
            <a:chExt cx="698500" cy="812800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35F9DBCE-97CC-67CE-EFAC-5577C0CA20AD}"/>
                </a:ext>
              </a:extLst>
            </p:cNvPr>
            <p:cNvSpPr/>
            <p:nvPr/>
          </p:nvSpPr>
          <p:spPr>
            <a:xfrm>
              <a:off x="0" y="21309"/>
              <a:ext cx="698500" cy="770183"/>
            </a:xfrm>
            <a:custGeom>
              <a:avLst/>
              <a:gdLst/>
              <a:ahLst/>
              <a:cxnLst/>
              <a:rect l="l" t="t" r="r" b="b"/>
              <a:pathLst>
                <a:path w="698500" h="770183">
                  <a:moveTo>
                    <a:pt x="445165" y="34496"/>
                  </a:moveTo>
                  <a:lnTo>
                    <a:pt x="602585" y="126086"/>
                  </a:lnTo>
                  <a:cubicBezTo>
                    <a:pt x="661968" y="160636"/>
                    <a:pt x="698500" y="224156"/>
                    <a:pt x="698500" y="292859"/>
                  </a:cubicBezTo>
                  <a:lnTo>
                    <a:pt x="698500" y="477323"/>
                  </a:lnTo>
                  <a:cubicBezTo>
                    <a:pt x="698500" y="546026"/>
                    <a:pt x="661968" y="609546"/>
                    <a:pt x="602585" y="644096"/>
                  </a:cubicBezTo>
                  <a:lnTo>
                    <a:pt x="445165" y="735686"/>
                  </a:lnTo>
                  <a:cubicBezTo>
                    <a:pt x="385874" y="770182"/>
                    <a:pt x="312626" y="770182"/>
                    <a:pt x="253335" y="735686"/>
                  </a:cubicBezTo>
                  <a:lnTo>
                    <a:pt x="95915" y="644096"/>
                  </a:lnTo>
                  <a:cubicBezTo>
                    <a:pt x="36532" y="609546"/>
                    <a:pt x="0" y="546026"/>
                    <a:pt x="0" y="477323"/>
                  </a:cubicBezTo>
                  <a:lnTo>
                    <a:pt x="0" y="292859"/>
                  </a:lnTo>
                  <a:cubicBezTo>
                    <a:pt x="0" y="224156"/>
                    <a:pt x="36532" y="160636"/>
                    <a:pt x="95915" y="126086"/>
                  </a:cubicBezTo>
                  <a:lnTo>
                    <a:pt x="253335" y="34496"/>
                  </a:lnTo>
                  <a:cubicBezTo>
                    <a:pt x="312626" y="0"/>
                    <a:pt x="385874" y="0"/>
                    <a:pt x="445165" y="34496"/>
                  </a:cubicBez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ja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97D8B087-BD15-01DD-68B6-D47A5517F8FA}"/>
                </a:ext>
              </a:extLst>
            </p:cNvPr>
            <p:cNvSpPr txBox="1"/>
            <p:nvPr/>
          </p:nvSpPr>
          <p:spPr>
            <a:xfrm>
              <a:off x="0" y="168275"/>
              <a:ext cx="698500" cy="504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28" name="Group 28">
            <a:extLst>
              <a:ext uri="{FF2B5EF4-FFF2-40B4-BE49-F238E27FC236}">
                <a16:creationId xmlns:a16="http://schemas.microsoft.com/office/drawing/2014/main" id="{7A2F83EA-2EF9-5A68-DEB0-4D0AA9B3F33F}"/>
              </a:ext>
            </a:extLst>
          </p:cNvPr>
          <p:cNvGrpSpPr/>
          <p:nvPr/>
        </p:nvGrpSpPr>
        <p:grpSpPr>
          <a:xfrm>
            <a:off x="-674710" y="8498591"/>
            <a:ext cx="19281670" cy="2271793"/>
            <a:chOff x="0" y="0"/>
            <a:chExt cx="5078300" cy="598332"/>
          </a:xfrm>
        </p:grpSpPr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BD50A501-7DD7-5C56-18D3-C36FA21936DA}"/>
                </a:ext>
              </a:extLst>
            </p:cNvPr>
            <p:cNvSpPr/>
            <p:nvPr/>
          </p:nvSpPr>
          <p:spPr>
            <a:xfrm>
              <a:off x="0" y="0"/>
              <a:ext cx="5078300" cy="598332"/>
            </a:xfrm>
            <a:custGeom>
              <a:avLst/>
              <a:gdLst/>
              <a:ahLst/>
              <a:cxnLst/>
              <a:rect l="l" t="t" r="r" b="b"/>
              <a:pathLst>
                <a:path w="5078300" h="598332">
                  <a:moveTo>
                    <a:pt x="0" y="0"/>
                  </a:moveTo>
                  <a:lnTo>
                    <a:pt x="5078300" y="0"/>
                  </a:lnTo>
                  <a:lnTo>
                    <a:pt x="5078300" y="598332"/>
                  </a:lnTo>
                  <a:lnTo>
                    <a:pt x="0" y="598332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ja"/>
            </a:p>
          </p:txBody>
        </p:sp>
        <p:sp>
          <p:nvSpPr>
            <p:cNvPr id="30" name="TextBox 30">
              <a:extLst>
                <a:ext uri="{FF2B5EF4-FFF2-40B4-BE49-F238E27FC236}">
                  <a16:creationId xmlns:a16="http://schemas.microsoft.com/office/drawing/2014/main" id="{62586317-0175-8404-0798-6FFB46F4809A}"/>
                </a:ext>
              </a:extLst>
            </p:cNvPr>
            <p:cNvSpPr txBox="1"/>
            <p:nvPr/>
          </p:nvSpPr>
          <p:spPr>
            <a:xfrm>
              <a:off x="0" y="-38100"/>
              <a:ext cx="5078300" cy="6364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1" name="TextBox 31">
            <a:extLst>
              <a:ext uri="{FF2B5EF4-FFF2-40B4-BE49-F238E27FC236}">
                <a16:creationId xmlns:a16="http://schemas.microsoft.com/office/drawing/2014/main" id="{05C150EE-13E1-087E-4832-219C1056AC26}"/>
              </a:ext>
            </a:extLst>
          </p:cNvPr>
          <p:cNvSpPr txBox="1"/>
          <p:nvPr/>
        </p:nvSpPr>
        <p:spPr>
          <a:xfrm>
            <a:off x="2174814" y="4588882"/>
            <a:ext cx="2037669" cy="299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299"/>
              </a:lnSpc>
            </a:pPr>
            <a:r>
              <a:rPr lang="ja" sz="2299" b="1" i="0" u="none" baseline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目新しさ</a:t>
            </a:r>
          </a:p>
        </p:txBody>
      </p:sp>
      <p:sp>
        <p:nvSpPr>
          <p:cNvPr id="32" name="TextBox 32">
            <a:extLst>
              <a:ext uri="{FF2B5EF4-FFF2-40B4-BE49-F238E27FC236}">
                <a16:creationId xmlns:a16="http://schemas.microsoft.com/office/drawing/2014/main" id="{579C6D09-0B98-E900-4154-7DF0501B9C53}"/>
              </a:ext>
            </a:extLst>
          </p:cNvPr>
          <p:cNvSpPr txBox="1"/>
          <p:nvPr/>
        </p:nvSpPr>
        <p:spPr>
          <a:xfrm>
            <a:off x="1926579" y="5254654"/>
            <a:ext cx="2534140" cy="1055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799"/>
              </a:lnSpc>
            </a:pPr>
            <a:r>
              <a:rPr lang="ja" sz="1999" b="0" i="0" u="none" baseline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メンバーシップ、プログラム、資金調達などのアプローチを変えてみましょう！ </a:t>
            </a:r>
          </a:p>
        </p:txBody>
      </p:sp>
      <p:sp>
        <p:nvSpPr>
          <p:cNvPr id="33" name="TextBox 33">
            <a:extLst>
              <a:ext uri="{FF2B5EF4-FFF2-40B4-BE49-F238E27FC236}">
                <a16:creationId xmlns:a16="http://schemas.microsoft.com/office/drawing/2014/main" id="{F21BDB14-FB95-A509-2A94-5B347635CF42}"/>
              </a:ext>
            </a:extLst>
          </p:cNvPr>
          <p:cNvSpPr txBox="1"/>
          <p:nvPr/>
        </p:nvSpPr>
        <p:spPr>
          <a:xfrm>
            <a:off x="6139499" y="4588882"/>
            <a:ext cx="2037669" cy="299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299"/>
              </a:lnSpc>
            </a:pPr>
            <a:r>
              <a:rPr lang="ja" sz="2299" b="1" i="0" u="none" baseline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新会員</a:t>
            </a:r>
          </a:p>
        </p:txBody>
      </p:sp>
      <p:sp>
        <p:nvSpPr>
          <p:cNvPr id="34" name="TextBox 34">
            <a:extLst>
              <a:ext uri="{FF2B5EF4-FFF2-40B4-BE49-F238E27FC236}">
                <a16:creationId xmlns:a16="http://schemas.microsoft.com/office/drawing/2014/main" id="{0268E61E-B072-341C-FA86-6330E7C6D4E0}"/>
              </a:ext>
            </a:extLst>
          </p:cNvPr>
          <p:cNvSpPr txBox="1"/>
          <p:nvPr/>
        </p:nvSpPr>
        <p:spPr>
          <a:xfrm>
            <a:off x="5891264" y="5254654"/>
            <a:ext cx="2534140" cy="1055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799"/>
              </a:lnSpc>
            </a:pPr>
            <a:r>
              <a:rPr lang="ja" sz="1999" b="0" i="0" u="none" baseline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新会員を温かく迎え入れましょう！</a:t>
            </a:r>
          </a:p>
        </p:txBody>
      </p:sp>
      <p:sp>
        <p:nvSpPr>
          <p:cNvPr id="35" name="TextBox 35">
            <a:extLst>
              <a:ext uri="{FF2B5EF4-FFF2-40B4-BE49-F238E27FC236}">
                <a16:creationId xmlns:a16="http://schemas.microsoft.com/office/drawing/2014/main" id="{27BFBBEF-6338-A2FD-06C9-15C5C6C683B2}"/>
              </a:ext>
            </a:extLst>
          </p:cNvPr>
          <p:cNvSpPr txBox="1"/>
          <p:nvPr/>
        </p:nvSpPr>
        <p:spPr>
          <a:xfrm>
            <a:off x="9859273" y="5254654"/>
            <a:ext cx="2534140" cy="2132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799"/>
              </a:lnSpc>
            </a:pPr>
            <a:r>
              <a:rPr lang="ja" sz="1999" b="0" i="0" u="none" baseline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例会、ニュースレター、SNS等で会員の努力と貢献を称えましょう。</a:t>
            </a:r>
          </a:p>
        </p:txBody>
      </p:sp>
      <p:sp>
        <p:nvSpPr>
          <p:cNvPr id="37" name="TextBox 37">
            <a:extLst>
              <a:ext uri="{FF2B5EF4-FFF2-40B4-BE49-F238E27FC236}">
                <a16:creationId xmlns:a16="http://schemas.microsoft.com/office/drawing/2014/main" id="{C9A675AE-985F-CBBF-FDB6-132D3C1F1A28}"/>
              </a:ext>
            </a:extLst>
          </p:cNvPr>
          <p:cNvSpPr txBox="1"/>
          <p:nvPr/>
        </p:nvSpPr>
        <p:spPr>
          <a:xfrm>
            <a:off x="10107866" y="4588882"/>
            <a:ext cx="2037669" cy="299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299"/>
              </a:lnSpc>
            </a:pPr>
            <a:r>
              <a:rPr lang="ja" sz="2299" b="1" i="0" u="none" baseline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お祝いする</a:t>
            </a:r>
          </a:p>
        </p:txBody>
      </p:sp>
      <p:sp>
        <p:nvSpPr>
          <p:cNvPr id="39" name="TextBox 39">
            <a:extLst>
              <a:ext uri="{FF2B5EF4-FFF2-40B4-BE49-F238E27FC236}">
                <a16:creationId xmlns:a16="http://schemas.microsoft.com/office/drawing/2014/main" id="{FBF8F138-D5EA-B13F-E516-63F86A5B5FA2}"/>
              </a:ext>
            </a:extLst>
          </p:cNvPr>
          <p:cNvSpPr txBox="1"/>
          <p:nvPr/>
        </p:nvSpPr>
        <p:spPr>
          <a:xfrm>
            <a:off x="5067396" y="1416384"/>
            <a:ext cx="8153208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ja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「喜び」を高める方法</a:t>
            </a:r>
          </a:p>
        </p:txBody>
      </p:sp>
      <p:sp>
        <p:nvSpPr>
          <p:cNvPr id="41" name="Freeform 41">
            <a:extLst>
              <a:ext uri="{FF2B5EF4-FFF2-40B4-BE49-F238E27FC236}">
                <a16:creationId xmlns:a16="http://schemas.microsoft.com/office/drawing/2014/main" id="{CBC4A1E4-CDF7-107D-77BF-A7DCD789AFBF}"/>
              </a:ext>
            </a:extLst>
          </p:cNvPr>
          <p:cNvSpPr/>
          <p:nvPr/>
        </p:nvSpPr>
        <p:spPr>
          <a:xfrm>
            <a:off x="6892153" y="3498836"/>
            <a:ext cx="532362" cy="458799"/>
          </a:xfrm>
          <a:custGeom>
            <a:avLst/>
            <a:gdLst/>
            <a:ahLst/>
            <a:cxnLst/>
            <a:rect l="l" t="t" r="r" b="b"/>
            <a:pathLst>
              <a:path w="532362" h="458799">
                <a:moveTo>
                  <a:pt x="0" y="0"/>
                </a:moveTo>
                <a:lnTo>
                  <a:pt x="532361" y="0"/>
                </a:lnTo>
                <a:lnTo>
                  <a:pt x="532361" y="458799"/>
                </a:lnTo>
                <a:lnTo>
                  <a:pt x="0" y="45879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"/>
          </a:p>
        </p:txBody>
      </p:sp>
      <p:sp>
        <p:nvSpPr>
          <p:cNvPr id="42" name="Freeform 42">
            <a:extLst>
              <a:ext uri="{FF2B5EF4-FFF2-40B4-BE49-F238E27FC236}">
                <a16:creationId xmlns:a16="http://schemas.microsoft.com/office/drawing/2014/main" id="{90E1B4AD-68DB-4674-2E1E-474981F3FDF7}"/>
              </a:ext>
            </a:extLst>
          </p:cNvPr>
          <p:cNvSpPr/>
          <p:nvPr/>
        </p:nvSpPr>
        <p:spPr>
          <a:xfrm>
            <a:off x="10934050" y="3453296"/>
            <a:ext cx="502274" cy="509688"/>
          </a:xfrm>
          <a:custGeom>
            <a:avLst/>
            <a:gdLst/>
            <a:ahLst/>
            <a:cxnLst/>
            <a:rect l="l" t="t" r="r" b="b"/>
            <a:pathLst>
              <a:path w="502274" h="509688">
                <a:moveTo>
                  <a:pt x="0" y="0"/>
                </a:moveTo>
                <a:lnTo>
                  <a:pt x="502274" y="0"/>
                </a:lnTo>
                <a:lnTo>
                  <a:pt x="502274" y="509688"/>
                </a:lnTo>
                <a:lnTo>
                  <a:pt x="0" y="50968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"/>
          </a:p>
        </p:txBody>
      </p:sp>
      <p:sp>
        <p:nvSpPr>
          <p:cNvPr id="43" name="Freeform 43">
            <a:extLst>
              <a:ext uri="{FF2B5EF4-FFF2-40B4-BE49-F238E27FC236}">
                <a16:creationId xmlns:a16="http://schemas.microsoft.com/office/drawing/2014/main" id="{334C94C4-2DAE-6E82-7DE0-4A63734C8DB2}"/>
              </a:ext>
            </a:extLst>
          </p:cNvPr>
          <p:cNvSpPr/>
          <p:nvPr/>
        </p:nvSpPr>
        <p:spPr>
          <a:xfrm>
            <a:off x="2937971" y="3541819"/>
            <a:ext cx="508266" cy="362775"/>
          </a:xfrm>
          <a:custGeom>
            <a:avLst/>
            <a:gdLst/>
            <a:ahLst/>
            <a:cxnLst/>
            <a:rect l="l" t="t" r="r" b="b"/>
            <a:pathLst>
              <a:path w="508266" h="362775">
                <a:moveTo>
                  <a:pt x="0" y="0"/>
                </a:moveTo>
                <a:lnTo>
                  <a:pt x="508267" y="0"/>
                </a:lnTo>
                <a:lnTo>
                  <a:pt x="508267" y="362775"/>
                </a:lnTo>
                <a:lnTo>
                  <a:pt x="0" y="36277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"/>
          </a:p>
        </p:txBody>
      </p:sp>
      <p:sp>
        <p:nvSpPr>
          <p:cNvPr id="44" name="Freeform 44">
            <a:extLst>
              <a:ext uri="{FF2B5EF4-FFF2-40B4-BE49-F238E27FC236}">
                <a16:creationId xmlns:a16="http://schemas.microsoft.com/office/drawing/2014/main" id="{5BFCE4EF-BD67-C3DB-29C5-61200B426E95}"/>
              </a:ext>
            </a:extLst>
          </p:cNvPr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74" b="-74"/>
            </a:stretch>
          </a:blipFill>
        </p:spPr>
        <p:txBody>
          <a:bodyPr/>
          <a:lstStyle/>
          <a:p>
            <a:endParaRPr lang="ja"/>
          </a:p>
        </p:txBody>
      </p:sp>
    </p:spTree>
    <p:extLst>
      <p:ext uri="{BB962C8B-B14F-4D97-AF65-F5344CB8AC3E}">
        <p14:creationId xmlns:p14="http://schemas.microsoft.com/office/powerpoint/2010/main" val="35972155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783861-A2FB-4EC1-EE15-95C975CA1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EDFB197-5F2C-1461-AFC2-162FDBEAA72B}"/>
              </a:ext>
            </a:extLst>
          </p:cNvPr>
          <p:cNvSpPr/>
          <p:nvPr/>
        </p:nvSpPr>
        <p:spPr>
          <a:xfrm>
            <a:off x="-2351550" y="-7799490"/>
            <a:ext cx="9418799" cy="10078481"/>
          </a:xfrm>
          <a:custGeom>
            <a:avLst/>
            <a:gdLst/>
            <a:ahLst/>
            <a:cxnLst/>
            <a:rect l="l" t="t" r="r" b="b"/>
            <a:pathLst>
              <a:path w="9418799" h="10078481">
                <a:moveTo>
                  <a:pt x="0" y="0"/>
                </a:moveTo>
                <a:lnTo>
                  <a:pt x="9418799" y="0"/>
                </a:lnTo>
                <a:lnTo>
                  <a:pt x="9418799" y="10078482"/>
                </a:lnTo>
                <a:lnTo>
                  <a:pt x="0" y="100784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4E7DDBB-A5BD-1F85-1B47-D51FABD45E5F}"/>
              </a:ext>
            </a:extLst>
          </p:cNvPr>
          <p:cNvGrpSpPr/>
          <p:nvPr/>
        </p:nvGrpSpPr>
        <p:grpSpPr>
          <a:xfrm>
            <a:off x="1385856" y="3728235"/>
            <a:ext cx="3615584" cy="4084556"/>
            <a:chOff x="0" y="0"/>
            <a:chExt cx="952253" cy="107576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6740AC6-CB2E-640B-9A48-D05ACF71FE6B}"/>
                </a:ext>
              </a:extLst>
            </p:cNvPr>
            <p:cNvSpPr/>
            <p:nvPr/>
          </p:nvSpPr>
          <p:spPr>
            <a:xfrm>
              <a:off x="0" y="0"/>
              <a:ext cx="952253" cy="1075768"/>
            </a:xfrm>
            <a:custGeom>
              <a:avLst/>
              <a:gdLst/>
              <a:ahLst/>
              <a:cxnLst/>
              <a:rect l="l" t="t" r="r" b="b"/>
              <a:pathLst>
                <a:path w="952253" h="1075768">
                  <a:moveTo>
                    <a:pt x="32119" y="0"/>
                  </a:moveTo>
                  <a:lnTo>
                    <a:pt x="920134" y="0"/>
                  </a:lnTo>
                  <a:cubicBezTo>
                    <a:pt x="928652" y="0"/>
                    <a:pt x="936822" y="3384"/>
                    <a:pt x="942845" y="9407"/>
                  </a:cubicBezTo>
                  <a:cubicBezTo>
                    <a:pt x="948869" y="15431"/>
                    <a:pt x="952253" y="23600"/>
                    <a:pt x="952253" y="32119"/>
                  </a:cubicBezTo>
                  <a:lnTo>
                    <a:pt x="952253" y="1043649"/>
                  </a:lnTo>
                  <a:cubicBezTo>
                    <a:pt x="952253" y="1061388"/>
                    <a:pt x="937873" y="1075768"/>
                    <a:pt x="920134" y="1075768"/>
                  </a:cubicBezTo>
                  <a:lnTo>
                    <a:pt x="32119" y="1075768"/>
                  </a:lnTo>
                  <a:cubicBezTo>
                    <a:pt x="14380" y="1075768"/>
                    <a:pt x="0" y="1061388"/>
                    <a:pt x="0" y="1043649"/>
                  </a:cubicBezTo>
                  <a:lnTo>
                    <a:pt x="0" y="32119"/>
                  </a:lnTo>
                  <a:cubicBezTo>
                    <a:pt x="0" y="14380"/>
                    <a:pt x="14380" y="0"/>
                    <a:pt x="32119" y="0"/>
                  </a:cubicBezTo>
                  <a:close/>
                </a:path>
              </a:pathLst>
            </a:custGeom>
            <a:solidFill>
              <a:srgbClr val="F6F5F8"/>
            </a:solidFill>
          </p:spPr>
          <p:txBody>
            <a:bodyPr/>
            <a:lstStyle/>
            <a:p>
              <a:endParaRPr lang="ja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24EF11B4-82B7-A156-2931-E8EEFC91CC5E}"/>
                </a:ext>
              </a:extLst>
            </p:cNvPr>
            <p:cNvSpPr txBox="1"/>
            <p:nvPr/>
          </p:nvSpPr>
          <p:spPr>
            <a:xfrm>
              <a:off x="0" y="28575"/>
              <a:ext cx="952253" cy="10471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99460D12-EFBF-6525-F557-1AE1FAF2B487}"/>
              </a:ext>
            </a:extLst>
          </p:cNvPr>
          <p:cNvGrpSpPr/>
          <p:nvPr/>
        </p:nvGrpSpPr>
        <p:grpSpPr>
          <a:xfrm>
            <a:off x="2743976" y="3204980"/>
            <a:ext cx="899344" cy="1046510"/>
            <a:chOff x="0" y="0"/>
            <a:chExt cx="698500" cy="81280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9D6C1FE9-7BDA-72E3-C810-F953F982D6B9}"/>
                </a:ext>
              </a:extLst>
            </p:cNvPr>
            <p:cNvSpPr/>
            <p:nvPr/>
          </p:nvSpPr>
          <p:spPr>
            <a:xfrm>
              <a:off x="0" y="21309"/>
              <a:ext cx="698500" cy="770183"/>
            </a:xfrm>
            <a:custGeom>
              <a:avLst/>
              <a:gdLst/>
              <a:ahLst/>
              <a:cxnLst/>
              <a:rect l="l" t="t" r="r" b="b"/>
              <a:pathLst>
                <a:path w="698500" h="770183">
                  <a:moveTo>
                    <a:pt x="445165" y="34496"/>
                  </a:moveTo>
                  <a:lnTo>
                    <a:pt x="602585" y="126086"/>
                  </a:lnTo>
                  <a:cubicBezTo>
                    <a:pt x="661968" y="160636"/>
                    <a:pt x="698500" y="224156"/>
                    <a:pt x="698500" y="292859"/>
                  </a:cubicBezTo>
                  <a:lnTo>
                    <a:pt x="698500" y="477323"/>
                  </a:lnTo>
                  <a:cubicBezTo>
                    <a:pt x="698500" y="546026"/>
                    <a:pt x="661968" y="609546"/>
                    <a:pt x="602585" y="644096"/>
                  </a:cubicBezTo>
                  <a:lnTo>
                    <a:pt x="445165" y="735686"/>
                  </a:lnTo>
                  <a:cubicBezTo>
                    <a:pt x="385874" y="770182"/>
                    <a:pt x="312626" y="770182"/>
                    <a:pt x="253335" y="735686"/>
                  </a:cubicBezTo>
                  <a:lnTo>
                    <a:pt x="95915" y="644096"/>
                  </a:lnTo>
                  <a:cubicBezTo>
                    <a:pt x="36532" y="609546"/>
                    <a:pt x="0" y="546026"/>
                    <a:pt x="0" y="477323"/>
                  </a:cubicBezTo>
                  <a:lnTo>
                    <a:pt x="0" y="292859"/>
                  </a:lnTo>
                  <a:cubicBezTo>
                    <a:pt x="0" y="224156"/>
                    <a:pt x="36532" y="160636"/>
                    <a:pt x="95915" y="126086"/>
                  </a:cubicBezTo>
                  <a:lnTo>
                    <a:pt x="253335" y="34496"/>
                  </a:lnTo>
                  <a:cubicBezTo>
                    <a:pt x="312626" y="0"/>
                    <a:pt x="385874" y="0"/>
                    <a:pt x="445165" y="34496"/>
                  </a:cubicBezTo>
                  <a:close/>
                </a:path>
              </a:pathLst>
            </a:custGeom>
            <a:solidFill>
              <a:srgbClr val="518BC9"/>
            </a:solidFill>
          </p:spPr>
          <p:txBody>
            <a:bodyPr/>
            <a:lstStyle/>
            <a:p>
              <a:endParaRPr lang="ja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746876BF-FFEC-2828-710E-ACC9706A9F9D}"/>
                </a:ext>
              </a:extLst>
            </p:cNvPr>
            <p:cNvSpPr txBox="1"/>
            <p:nvPr/>
          </p:nvSpPr>
          <p:spPr>
            <a:xfrm>
              <a:off x="0" y="168275"/>
              <a:ext cx="698500" cy="504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D28FF4D2-CB39-CC1D-F25B-7D33FEE3E348}"/>
              </a:ext>
            </a:extLst>
          </p:cNvPr>
          <p:cNvGrpSpPr/>
          <p:nvPr/>
        </p:nvGrpSpPr>
        <p:grpSpPr>
          <a:xfrm>
            <a:off x="5350541" y="3728235"/>
            <a:ext cx="3615584" cy="4084556"/>
            <a:chOff x="0" y="0"/>
            <a:chExt cx="952253" cy="1075768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9732DDF0-ED46-89CF-B861-34D2540358E0}"/>
                </a:ext>
              </a:extLst>
            </p:cNvPr>
            <p:cNvSpPr/>
            <p:nvPr/>
          </p:nvSpPr>
          <p:spPr>
            <a:xfrm>
              <a:off x="0" y="0"/>
              <a:ext cx="952253" cy="1075768"/>
            </a:xfrm>
            <a:custGeom>
              <a:avLst/>
              <a:gdLst/>
              <a:ahLst/>
              <a:cxnLst/>
              <a:rect l="l" t="t" r="r" b="b"/>
              <a:pathLst>
                <a:path w="952253" h="1075768">
                  <a:moveTo>
                    <a:pt x="32119" y="0"/>
                  </a:moveTo>
                  <a:lnTo>
                    <a:pt x="920134" y="0"/>
                  </a:lnTo>
                  <a:cubicBezTo>
                    <a:pt x="928652" y="0"/>
                    <a:pt x="936822" y="3384"/>
                    <a:pt x="942845" y="9407"/>
                  </a:cubicBezTo>
                  <a:cubicBezTo>
                    <a:pt x="948869" y="15431"/>
                    <a:pt x="952253" y="23600"/>
                    <a:pt x="952253" y="32119"/>
                  </a:cubicBezTo>
                  <a:lnTo>
                    <a:pt x="952253" y="1043649"/>
                  </a:lnTo>
                  <a:cubicBezTo>
                    <a:pt x="952253" y="1061388"/>
                    <a:pt x="937873" y="1075768"/>
                    <a:pt x="920134" y="1075768"/>
                  </a:cubicBezTo>
                  <a:lnTo>
                    <a:pt x="32119" y="1075768"/>
                  </a:lnTo>
                  <a:cubicBezTo>
                    <a:pt x="14380" y="1075768"/>
                    <a:pt x="0" y="1061388"/>
                    <a:pt x="0" y="1043649"/>
                  </a:cubicBezTo>
                  <a:lnTo>
                    <a:pt x="0" y="32119"/>
                  </a:lnTo>
                  <a:cubicBezTo>
                    <a:pt x="0" y="14380"/>
                    <a:pt x="14380" y="0"/>
                    <a:pt x="32119" y="0"/>
                  </a:cubicBezTo>
                  <a:close/>
                </a:path>
              </a:pathLst>
            </a:custGeom>
            <a:solidFill>
              <a:srgbClr val="F6F5F8"/>
            </a:solidFill>
          </p:spPr>
          <p:txBody>
            <a:bodyPr/>
            <a:lstStyle/>
            <a:p>
              <a:endParaRPr lang="ja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3323C0AD-3ED8-E4B0-7211-2B2D5868ED00}"/>
                </a:ext>
              </a:extLst>
            </p:cNvPr>
            <p:cNvSpPr txBox="1"/>
            <p:nvPr/>
          </p:nvSpPr>
          <p:spPr>
            <a:xfrm>
              <a:off x="0" y="28575"/>
              <a:ext cx="952253" cy="10471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6BE59D03-A424-02C8-D798-E45BE0FD8CA7}"/>
              </a:ext>
            </a:extLst>
          </p:cNvPr>
          <p:cNvGrpSpPr/>
          <p:nvPr/>
        </p:nvGrpSpPr>
        <p:grpSpPr>
          <a:xfrm>
            <a:off x="6708661" y="3204980"/>
            <a:ext cx="899344" cy="1046510"/>
            <a:chOff x="0" y="0"/>
            <a:chExt cx="698500" cy="812800"/>
          </a:xfrm>
        </p:grpSpPr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05431C2A-3166-BE6F-2D20-A72F7D9B31D7}"/>
                </a:ext>
              </a:extLst>
            </p:cNvPr>
            <p:cNvSpPr/>
            <p:nvPr/>
          </p:nvSpPr>
          <p:spPr>
            <a:xfrm>
              <a:off x="0" y="21309"/>
              <a:ext cx="698500" cy="770183"/>
            </a:xfrm>
            <a:custGeom>
              <a:avLst/>
              <a:gdLst/>
              <a:ahLst/>
              <a:cxnLst/>
              <a:rect l="l" t="t" r="r" b="b"/>
              <a:pathLst>
                <a:path w="698500" h="770183">
                  <a:moveTo>
                    <a:pt x="445165" y="34496"/>
                  </a:moveTo>
                  <a:lnTo>
                    <a:pt x="602585" y="126086"/>
                  </a:lnTo>
                  <a:cubicBezTo>
                    <a:pt x="661968" y="160636"/>
                    <a:pt x="698500" y="224156"/>
                    <a:pt x="698500" y="292859"/>
                  </a:cubicBezTo>
                  <a:lnTo>
                    <a:pt x="698500" y="477323"/>
                  </a:lnTo>
                  <a:cubicBezTo>
                    <a:pt x="698500" y="546026"/>
                    <a:pt x="661968" y="609546"/>
                    <a:pt x="602585" y="644096"/>
                  </a:cubicBezTo>
                  <a:lnTo>
                    <a:pt x="445165" y="735686"/>
                  </a:lnTo>
                  <a:cubicBezTo>
                    <a:pt x="385874" y="770182"/>
                    <a:pt x="312626" y="770182"/>
                    <a:pt x="253335" y="735686"/>
                  </a:cubicBezTo>
                  <a:lnTo>
                    <a:pt x="95915" y="644096"/>
                  </a:lnTo>
                  <a:cubicBezTo>
                    <a:pt x="36532" y="609546"/>
                    <a:pt x="0" y="546026"/>
                    <a:pt x="0" y="477323"/>
                  </a:cubicBezTo>
                  <a:lnTo>
                    <a:pt x="0" y="292859"/>
                  </a:lnTo>
                  <a:cubicBezTo>
                    <a:pt x="0" y="224156"/>
                    <a:pt x="36532" y="160636"/>
                    <a:pt x="95915" y="126086"/>
                  </a:cubicBezTo>
                  <a:lnTo>
                    <a:pt x="253335" y="34496"/>
                  </a:lnTo>
                  <a:cubicBezTo>
                    <a:pt x="312626" y="0"/>
                    <a:pt x="385874" y="0"/>
                    <a:pt x="445165" y="34496"/>
                  </a:cubicBezTo>
                  <a:close/>
                </a:path>
              </a:pathLst>
            </a:custGeom>
            <a:solidFill>
              <a:srgbClr val="BB4075"/>
            </a:solidFill>
          </p:spPr>
          <p:txBody>
            <a:bodyPr/>
            <a:lstStyle/>
            <a:p>
              <a:endParaRPr lang="ja"/>
            </a:p>
          </p:txBody>
        </p:sp>
        <p:sp>
          <p:nvSpPr>
            <p:cNvPr id="14" name="TextBox 14">
              <a:extLst>
                <a:ext uri="{FF2B5EF4-FFF2-40B4-BE49-F238E27FC236}">
                  <a16:creationId xmlns:a16="http://schemas.microsoft.com/office/drawing/2014/main" id="{25CA3587-610A-9AA7-5A4A-376B60D10795}"/>
                </a:ext>
              </a:extLst>
            </p:cNvPr>
            <p:cNvSpPr txBox="1"/>
            <p:nvPr/>
          </p:nvSpPr>
          <p:spPr>
            <a:xfrm>
              <a:off x="0" y="168275"/>
              <a:ext cx="698500" cy="504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15" name="Freeform 15">
            <a:extLst>
              <a:ext uri="{FF2B5EF4-FFF2-40B4-BE49-F238E27FC236}">
                <a16:creationId xmlns:a16="http://schemas.microsoft.com/office/drawing/2014/main" id="{3CA91F4A-ADCE-9FA4-7DAB-A7B0D48F6773}"/>
              </a:ext>
            </a:extLst>
          </p:cNvPr>
          <p:cNvSpPr/>
          <p:nvPr/>
        </p:nvSpPr>
        <p:spPr>
          <a:xfrm>
            <a:off x="11461018" y="759168"/>
            <a:ext cx="9418799" cy="10078481"/>
          </a:xfrm>
          <a:custGeom>
            <a:avLst/>
            <a:gdLst/>
            <a:ahLst/>
            <a:cxnLst/>
            <a:rect l="l" t="t" r="r" b="b"/>
            <a:pathLst>
              <a:path w="9418799" h="10078481">
                <a:moveTo>
                  <a:pt x="0" y="0"/>
                </a:moveTo>
                <a:lnTo>
                  <a:pt x="9418799" y="0"/>
                </a:lnTo>
                <a:lnTo>
                  <a:pt x="9418799" y="10078481"/>
                </a:lnTo>
                <a:lnTo>
                  <a:pt x="0" y="100784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"/>
          </a:p>
        </p:txBody>
      </p:sp>
      <p:grpSp>
        <p:nvGrpSpPr>
          <p:cNvPr id="16" name="Group 16">
            <a:extLst>
              <a:ext uri="{FF2B5EF4-FFF2-40B4-BE49-F238E27FC236}">
                <a16:creationId xmlns:a16="http://schemas.microsoft.com/office/drawing/2014/main" id="{33649717-55DA-4251-8437-BF6861DD6292}"/>
              </a:ext>
            </a:extLst>
          </p:cNvPr>
          <p:cNvGrpSpPr/>
          <p:nvPr/>
        </p:nvGrpSpPr>
        <p:grpSpPr>
          <a:xfrm>
            <a:off x="9318550" y="3728235"/>
            <a:ext cx="3615584" cy="4084556"/>
            <a:chOff x="0" y="0"/>
            <a:chExt cx="952253" cy="1075768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D8FF0B29-8D02-C624-3F8A-27484DD32EBD}"/>
                </a:ext>
              </a:extLst>
            </p:cNvPr>
            <p:cNvSpPr/>
            <p:nvPr/>
          </p:nvSpPr>
          <p:spPr>
            <a:xfrm>
              <a:off x="0" y="0"/>
              <a:ext cx="952253" cy="1075768"/>
            </a:xfrm>
            <a:custGeom>
              <a:avLst/>
              <a:gdLst/>
              <a:ahLst/>
              <a:cxnLst/>
              <a:rect l="l" t="t" r="r" b="b"/>
              <a:pathLst>
                <a:path w="952253" h="1075768">
                  <a:moveTo>
                    <a:pt x="32119" y="0"/>
                  </a:moveTo>
                  <a:lnTo>
                    <a:pt x="920134" y="0"/>
                  </a:lnTo>
                  <a:cubicBezTo>
                    <a:pt x="928652" y="0"/>
                    <a:pt x="936822" y="3384"/>
                    <a:pt x="942845" y="9407"/>
                  </a:cubicBezTo>
                  <a:cubicBezTo>
                    <a:pt x="948869" y="15431"/>
                    <a:pt x="952253" y="23600"/>
                    <a:pt x="952253" y="32119"/>
                  </a:cubicBezTo>
                  <a:lnTo>
                    <a:pt x="952253" y="1043649"/>
                  </a:lnTo>
                  <a:cubicBezTo>
                    <a:pt x="952253" y="1061388"/>
                    <a:pt x="937873" y="1075768"/>
                    <a:pt x="920134" y="1075768"/>
                  </a:cubicBezTo>
                  <a:lnTo>
                    <a:pt x="32119" y="1075768"/>
                  </a:lnTo>
                  <a:cubicBezTo>
                    <a:pt x="14380" y="1075768"/>
                    <a:pt x="0" y="1061388"/>
                    <a:pt x="0" y="1043649"/>
                  </a:cubicBezTo>
                  <a:lnTo>
                    <a:pt x="0" y="32119"/>
                  </a:lnTo>
                  <a:cubicBezTo>
                    <a:pt x="0" y="14380"/>
                    <a:pt x="14380" y="0"/>
                    <a:pt x="32119" y="0"/>
                  </a:cubicBezTo>
                  <a:close/>
                </a:path>
              </a:pathLst>
            </a:custGeom>
            <a:solidFill>
              <a:srgbClr val="F6F5F8"/>
            </a:solidFill>
          </p:spPr>
          <p:txBody>
            <a:bodyPr/>
            <a:lstStyle/>
            <a:p>
              <a:endParaRPr lang="ja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5F7FB368-28E1-A569-2165-8E7A60E3630B}"/>
                </a:ext>
              </a:extLst>
            </p:cNvPr>
            <p:cNvSpPr txBox="1"/>
            <p:nvPr/>
          </p:nvSpPr>
          <p:spPr>
            <a:xfrm>
              <a:off x="0" y="28575"/>
              <a:ext cx="952253" cy="10471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FB69D6FD-AE5B-D0CF-4723-2C3B3C7BCB07}"/>
              </a:ext>
            </a:extLst>
          </p:cNvPr>
          <p:cNvGrpSpPr/>
          <p:nvPr/>
        </p:nvGrpSpPr>
        <p:grpSpPr>
          <a:xfrm>
            <a:off x="10676670" y="3204980"/>
            <a:ext cx="899344" cy="1046510"/>
            <a:chOff x="0" y="0"/>
            <a:chExt cx="698500" cy="812800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B155AD7C-CB15-40CF-0C64-95870817DDDF}"/>
                </a:ext>
              </a:extLst>
            </p:cNvPr>
            <p:cNvSpPr/>
            <p:nvPr/>
          </p:nvSpPr>
          <p:spPr>
            <a:xfrm>
              <a:off x="0" y="21309"/>
              <a:ext cx="698500" cy="770183"/>
            </a:xfrm>
            <a:custGeom>
              <a:avLst/>
              <a:gdLst/>
              <a:ahLst/>
              <a:cxnLst/>
              <a:rect l="l" t="t" r="r" b="b"/>
              <a:pathLst>
                <a:path w="698500" h="770183">
                  <a:moveTo>
                    <a:pt x="445165" y="34496"/>
                  </a:moveTo>
                  <a:lnTo>
                    <a:pt x="602585" y="126086"/>
                  </a:lnTo>
                  <a:cubicBezTo>
                    <a:pt x="661968" y="160636"/>
                    <a:pt x="698500" y="224156"/>
                    <a:pt x="698500" y="292859"/>
                  </a:cubicBezTo>
                  <a:lnTo>
                    <a:pt x="698500" y="477323"/>
                  </a:lnTo>
                  <a:cubicBezTo>
                    <a:pt x="698500" y="546026"/>
                    <a:pt x="661968" y="609546"/>
                    <a:pt x="602585" y="644096"/>
                  </a:cubicBezTo>
                  <a:lnTo>
                    <a:pt x="445165" y="735686"/>
                  </a:lnTo>
                  <a:cubicBezTo>
                    <a:pt x="385874" y="770182"/>
                    <a:pt x="312626" y="770182"/>
                    <a:pt x="253335" y="735686"/>
                  </a:cubicBezTo>
                  <a:lnTo>
                    <a:pt x="95915" y="644096"/>
                  </a:lnTo>
                  <a:cubicBezTo>
                    <a:pt x="36532" y="609546"/>
                    <a:pt x="0" y="546026"/>
                    <a:pt x="0" y="477323"/>
                  </a:cubicBezTo>
                  <a:lnTo>
                    <a:pt x="0" y="292859"/>
                  </a:lnTo>
                  <a:cubicBezTo>
                    <a:pt x="0" y="224156"/>
                    <a:pt x="36532" y="160636"/>
                    <a:pt x="95915" y="126086"/>
                  </a:cubicBezTo>
                  <a:lnTo>
                    <a:pt x="253335" y="34496"/>
                  </a:lnTo>
                  <a:cubicBezTo>
                    <a:pt x="312626" y="0"/>
                    <a:pt x="385874" y="0"/>
                    <a:pt x="445165" y="34496"/>
                  </a:cubicBez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ja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F0FEE634-2386-1683-7DAC-E3D59CB6F560}"/>
                </a:ext>
              </a:extLst>
            </p:cNvPr>
            <p:cNvSpPr txBox="1"/>
            <p:nvPr/>
          </p:nvSpPr>
          <p:spPr>
            <a:xfrm>
              <a:off x="0" y="168275"/>
              <a:ext cx="698500" cy="504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64A0D3F8-421E-A50C-550B-B5A473637F2B}"/>
              </a:ext>
            </a:extLst>
          </p:cNvPr>
          <p:cNvGrpSpPr/>
          <p:nvPr/>
        </p:nvGrpSpPr>
        <p:grpSpPr>
          <a:xfrm>
            <a:off x="13286560" y="3728235"/>
            <a:ext cx="3615584" cy="4084556"/>
            <a:chOff x="0" y="0"/>
            <a:chExt cx="952253" cy="1075768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940D2580-516A-2479-C6B4-516AE8E4011C}"/>
                </a:ext>
              </a:extLst>
            </p:cNvPr>
            <p:cNvSpPr/>
            <p:nvPr/>
          </p:nvSpPr>
          <p:spPr>
            <a:xfrm>
              <a:off x="0" y="0"/>
              <a:ext cx="952253" cy="1075768"/>
            </a:xfrm>
            <a:custGeom>
              <a:avLst/>
              <a:gdLst/>
              <a:ahLst/>
              <a:cxnLst/>
              <a:rect l="l" t="t" r="r" b="b"/>
              <a:pathLst>
                <a:path w="952253" h="1075768">
                  <a:moveTo>
                    <a:pt x="32119" y="0"/>
                  </a:moveTo>
                  <a:lnTo>
                    <a:pt x="920134" y="0"/>
                  </a:lnTo>
                  <a:cubicBezTo>
                    <a:pt x="928652" y="0"/>
                    <a:pt x="936822" y="3384"/>
                    <a:pt x="942845" y="9407"/>
                  </a:cubicBezTo>
                  <a:cubicBezTo>
                    <a:pt x="948869" y="15431"/>
                    <a:pt x="952253" y="23600"/>
                    <a:pt x="952253" y="32119"/>
                  </a:cubicBezTo>
                  <a:lnTo>
                    <a:pt x="952253" y="1043649"/>
                  </a:lnTo>
                  <a:cubicBezTo>
                    <a:pt x="952253" y="1061388"/>
                    <a:pt x="937873" y="1075768"/>
                    <a:pt x="920134" y="1075768"/>
                  </a:cubicBezTo>
                  <a:lnTo>
                    <a:pt x="32119" y="1075768"/>
                  </a:lnTo>
                  <a:cubicBezTo>
                    <a:pt x="14380" y="1075768"/>
                    <a:pt x="0" y="1061388"/>
                    <a:pt x="0" y="1043649"/>
                  </a:cubicBezTo>
                  <a:lnTo>
                    <a:pt x="0" y="32119"/>
                  </a:lnTo>
                  <a:cubicBezTo>
                    <a:pt x="0" y="14380"/>
                    <a:pt x="14380" y="0"/>
                    <a:pt x="32119" y="0"/>
                  </a:cubicBezTo>
                  <a:close/>
                </a:path>
              </a:pathLst>
            </a:custGeom>
            <a:solidFill>
              <a:srgbClr val="F6F5F8"/>
            </a:solidFill>
          </p:spPr>
          <p:txBody>
            <a:bodyPr/>
            <a:lstStyle/>
            <a:p>
              <a:endParaRPr lang="ja"/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E6A2F812-79F9-2753-9BDB-8CA48E24F578}"/>
                </a:ext>
              </a:extLst>
            </p:cNvPr>
            <p:cNvSpPr txBox="1"/>
            <p:nvPr/>
          </p:nvSpPr>
          <p:spPr>
            <a:xfrm>
              <a:off x="0" y="28575"/>
              <a:ext cx="952253" cy="10471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25" name="Group 25">
            <a:extLst>
              <a:ext uri="{FF2B5EF4-FFF2-40B4-BE49-F238E27FC236}">
                <a16:creationId xmlns:a16="http://schemas.microsoft.com/office/drawing/2014/main" id="{ADC813F3-DCB5-85FB-9070-A6319638C0C8}"/>
              </a:ext>
            </a:extLst>
          </p:cNvPr>
          <p:cNvGrpSpPr/>
          <p:nvPr/>
        </p:nvGrpSpPr>
        <p:grpSpPr>
          <a:xfrm>
            <a:off x="14639110" y="3204980"/>
            <a:ext cx="899344" cy="1046510"/>
            <a:chOff x="0" y="0"/>
            <a:chExt cx="698500" cy="812800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2395C5E8-505A-1D0E-AFCC-3ECE6355DA08}"/>
                </a:ext>
              </a:extLst>
            </p:cNvPr>
            <p:cNvSpPr/>
            <p:nvPr/>
          </p:nvSpPr>
          <p:spPr>
            <a:xfrm>
              <a:off x="0" y="21309"/>
              <a:ext cx="698500" cy="770183"/>
            </a:xfrm>
            <a:custGeom>
              <a:avLst/>
              <a:gdLst/>
              <a:ahLst/>
              <a:cxnLst/>
              <a:rect l="l" t="t" r="r" b="b"/>
              <a:pathLst>
                <a:path w="698500" h="770183">
                  <a:moveTo>
                    <a:pt x="445165" y="34496"/>
                  </a:moveTo>
                  <a:lnTo>
                    <a:pt x="602585" y="126086"/>
                  </a:lnTo>
                  <a:cubicBezTo>
                    <a:pt x="661968" y="160636"/>
                    <a:pt x="698500" y="224156"/>
                    <a:pt x="698500" y="292859"/>
                  </a:cubicBezTo>
                  <a:lnTo>
                    <a:pt x="698500" y="477323"/>
                  </a:lnTo>
                  <a:cubicBezTo>
                    <a:pt x="698500" y="546026"/>
                    <a:pt x="661968" y="609546"/>
                    <a:pt x="602585" y="644096"/>
                  </a:cubicBezTo>
                  <a:lnTo>
                    <a:pt x="445165" y="735686"/>
                  </a:lnTo>
                  <a:cubicBezTo>
                    <a:pt x="385874" y="770182"/>
                    <a:pt x="312626" y="770182"/>
                    <a:pt x="253335" y="735686"/>
                  </a:cubicBezTo>
                  <a:lnTo>
                    <a:pt x="95915" y="644096"/>
                  </a:lnTo>
                  <a:cubicBezTo>
                    <a:pt x="36532" y="609546"/>
                    <a:pt x="0" y="546026"/>
                    <a:pt x="0" y="477323"/>
                  </a:cubicBezTo>
                  <a:lnTo>
                    <a:pt x="0" y="292859"/>
                  </a:lnTo>
                  <a:cubicBezTo>
                    <a:pt x="0" y="224156"/>
                    <a:pt x="36532" y="160636"/>
                    <a:pt x="95915" y="126086"/>
                  </a:cubicBezTo>
                  <a:lnTo>
                    <a:pt x="253335" y="34496"/>
                  </a:lnTo>
                  <a:cubicBezTo>
                    <a:pt x="312626" y="0"/>
                    <a:pt x="385874" y="0"/>
                    <a:pt x="445165" y="34496"/>
                  </a:cubicBezTo>
                  <a:close/>
                </a:path>
              </a:pathLst>
            </a:custGeom>
            <a:solidFill>
              <a:srgbClr val="590E52"/>
            </a:solidFill>
          </p:spPr>
          <p:txBody>
            <a:bodyPr/>
            <a:lstStyle/>
            <a:p>
              <a:endParaRPr lang="ja"/>
            </a:p>
          </p:txBody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140228F0-9A0A-A867-EA01-D1E2C64D72FF}"/>
                </a:ext>
              </a:extLst>
            </p:cNvPr>
            <p:cNvSpPr txBox="1"/>
            <p:nvPr/>
          </p:nvSpPr>
          <p:spPr>
            <a:xfrm>
              <a:off x="0" y="168275"/>
              <a:ext cx="698500" cy="504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28" name="Group 28">
            <a:extLst>
              <a:ext uri="{FF2B5EF4-FFF2-40B4-BE49-F238E27FC236}">
                <a16:creationId xmlns:a16="http://schemas.microsoft.com/office/drawing/2014/main" id="{21908018-69E4-1F51-EC6B-BA96F67DA16B}"/>
              </a:ext>
            </a:extLst>
          </p:cNvPr>
          <p:cNvGrpSpPr/>
          <p:nvPr/>
        </p:nvGrpSpPr>
        <p:grpSpPr>
          <a:xfrm>
            <a:off x="-674710" y="8498591"/>
            <a:ext cx="19281670" cy="2271793"/>
            <a:chOff x="0" y="0"/>
            <a:chExt cx="5078300" cy="598332"/>
          </a:xfrm>
        </p:grpSpPr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617DE1A7-F643-40CC-6530-23BFC20649AB}"/>
                </a:ext>
              </a:extLst>
            </p:cNvPr>
            <p:cNvSpPr/>
            <p:nvPr/>
          </p:nvSpPr>
          <p:spPr>
            <a:xfrm>
              <a:off x="0" y="0"/>
              <a:ext cx="5078300" cy="598332"/>
            </a:xfrm>
            <a:custGeom>
              <a:avLst/>
              <a:gdLst/>
              <a:ahLst/>
              <a:cxnLst/>
              <a:rect l="l" t="t" r="r" b="b"/>
              <a:pathLst>
                <a:path w="5078300" h="598332">
                  <a:moveTo>
                    <a:pt x="0" y="0"/>
                  </a:moveTo>
                  <a:lnTo>
                    <a:pt x="5078300" y="0"/>
                  </a:lnTo>
                  <a:lnTo>
                    <a:pt x="5078300" y="598332"/>
                  </a:lnTo>
                  <a:lnTo>
                    <a:pt x="0" y="598332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ja"/>
            </a:p>
          </p:txBody>
        </p:sp>
        <p:sp>
          <p:nvSpPr>
            <p:cNvPr id="30" name="TextBox 30">
              <a:extLst>
                <a:ext uri="{FF2B5EF4-FFF2-40B4-BE49-F238E27FC236}">
                  <a16:creationId xmlns:a16="http://schemas.microsoft.com/office/drawing/2014/main" id="{587B5F7A-AC88-80A4-2B3B-3B45ECAE9FF4}"/>
                </a:ext>
              </a:extLst>
            </p:cNvPr>
            <p:cNvSpPr txBox="1"/>
            <p:nvPr/>
          </p:nvSpPr>
          <p:spPr>
            <a:xfrm>
              <a:off x="0" y="-38100"/>
              <a:ext cx="5078300" cy="6364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1" name="TextBox 31">
            <a:extLst>
              <a:ext uri="{FF2B5EF4-FFF2-40B4-BE49-F238E27FC236}">
                <a16:creationId xmlns:a16="http://schemas.microsoft.com/office/drawing/2014/main" id="{F04FE591-5CA5-EE2C-56BE-A5E981AB1840}"/>
              </a:ext>
            </a:extLst>
          </p:cNvPr>
          <p:cNvSpPr txBox="1"/>
          <p:nvPr/>
        </p:nvSpPr>
        <p:spPr>
          <a:xfrm>
            <a:off x="2174814" y="4588882"/>
            <a:ext cx="2037669" cy="299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299"/>
              </a:lnSpc>
            </a:pPr>
            <a:r>
              <a:rPr lang="ja" sz="2299" b="1" i="0" u="none" baseline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目新しさ</a:t>
            </a:r>
          </a:p>
        </p:txBody>
      </p:sp>
      <p:sp>
        <p:nvSpPr>
          <p:cNvPr id="32" name="TextBox 32">
            <a:extLst>
              <a:ext uri="{FF2B5EF4-FFF2-40B4-BE49-F238E27FC236}">
                <a16:creationId xmlns:a16="http://schemas.microsoft.com/office/drawing/2014/main" id="{1255BFC6-6D5E-32A3-9536-15FC25A4949E}"/>
              </a:ext>
            </a:extLst>
          </p:cNvPr>
          <p:cNvSpPr txBox="1"/>
          <p:nvPr/>
        </p:nvSpPr>
        <p:spPr>
          <a:xfrm>
            <a:off x="1926579" y="5254654"/>
            <a:ext cx="2534140" cy="1055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799"/>
              </a:lnSpc>
            </a:pPr>
            <a:r>
              <a:rPr lang="ja" sz="1999" b="0" i="0" u="none" baseline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メンバーシップ、プログラム、資金調達などのアプローチを変えてみましょう！ </a:t>
            </a:r>
          </a:p>
        </p:txBody>
      </p:sp>
      <p:sp>
        <p:nvSpPr>
          <p:cNvPr id="33" name="TextBox 33">
            <a:extLst>
              <a:ext uri="{FF2B5EF4-FFF2-40B4-BE49-F238E27FC236}">
                <a16:creationId xmlns:a16="http://schemas.microsoft.com/office/drawing/2014/main" id="{1865A5CA-AF32-1CDA-5C42-7A4238B35312}"/>
              </a:ext>
            </a:extLst>
          </p:cNvPr>
          <p:cNvSpPr txBox="1"/>
          <p:nvPr/>
        </p:nvSpPr>
        <p:spPr>
          <a:xfrm>
            <a:off x="6139499" y="4588882"/>
            <a:ext cx="2037669" cy="299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299"/>
              </a:lnSpc>
            </a:pPr>
            <a:r>
              <a:rPr lang="ja" sz="2299" b="1" i="0" u="none" baseline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新会員</a:t>
            </a:r>
          </a:p>
        </p:txBody>
      </p:sp>
      <p:sp>
        <p:nvSpPr>
          <p:cNvPr id="34" name="TextBox 34">
            <a:extLst>
              <a:ext uri="{FF2B5EF4-FFF2-40B4-BE49-F238E27FC236}">
                <a16:creationId xmlns:a16="http://schemas.microsoft.com/office/drawing/2014/main" id="{6FDD9EAC-91CF-8F52-4875-2EBA70A051D6}"/>
              </a:ext>
            </a:extLst>
          </p:cNvPr>
          <p:cNvSpPr txBox="1"/>
          <p:nvPr/>
        </p:nvSpPr>
        <p:spPr>
          <a:xfrm>
            <a:off x="5891264" y="5254654"/>
            <a:ext cx="2534140" cy="1055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799"/>
              </a:lnSpc>
            </a:pPr>
            <a:r>
              <a:rPr lang="ja" sz="1999" b="0" i="0" u="none" baseline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新会員を温かく迎え入れましょう！</a:t>
            </a:r>
          </a:p>
        </p:txBody>
      </p:sp>
      <p:sp>
        <p:nvSpPr>
          <p:cNvPr id="35" name="TextBox 35">
            <a:extLst>
              <a:ext uri="{FF2B5EF4-FFF2-40B4-BE49-F238E27FC236}">
                <a16:creationId xmlns:a16="http://schemas.microsoft.com/office/drawing/2014/main" id="{A6B4D909-4B60-2B15-DD4B-0283DFAD8DD9}"/>
              </a:ext>
            </a:extLst>
          </p:cNvPr>
          <p:cNvSpPr txBox="1"/>
          <p:nvPr/>
        </p:nvSpPr>
        <p:spPr>
          <a:xfrm>
            <a:off x="9859273" y="5254654"/>
            <a:ext cx="2534140" cy="2132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799"/>
              </a:lnSpc>
            </a:pPr>
            <a:r>
              <a:rPr lang="ja" sz="1999" b="0" i="0" u="none" baseline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例会、ニュースレター、SNS等で会員の努力と貢献を称えましょう。</a:t>
            </a:r>
          </a:p>
        </p:txBody>
      </p:sp>
      <p:sp>
        <p:nvSpPr>
          <p:cNvPr id="36" name="TextBox 36">
            <a:extLst>
              <a:ext uri="{FF2B5EF4-FFF2-40B4-BE49-F238E27FC236}">
                <a16:creationId xmlns:a16="http://schemas.microsoft.com/office/drawing/2014/main" id="{06F687BC-4038-DF34-28BF-5D0E63CAE9B8}"/>
              </a:ext>
            </a:extLst>
          </p:cNvPr>
          <p:cNvSpPr txBox="1"/>
          <p:nvPr/>
        </p:nvSpPr>
        <p:spPr>
          <a:xfrm>
            <a:off x="13827282" y="5254654"/>
            <a:ext cx="2534140" cy="1055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799"/>
              </a:lnSpc>
            </a:pPr>
            <a:r>
              <a:rPr lang="ja" sz="1999" b="0" i="0" u="none" baseline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知識豊富な会員に知識を共有してもらいましょう！</a:t>
            </a:r>
          </a:p>
        </p:txBody>
      </p:sp>
      <p:sp>
        <p:nvSpPr>
          <p:cNvPr id="37" name="TextBox 37">
            <a:extLst>
              <a:ext uri="{FF2B5EF4-FFF2-40B4-BE49-F238E27FC236}">
                <a16:creationId xmlns:a16="http://schemas.microsoft.com/office/drawing/2014/main" id="{0A412B11-89BA-20F1-5871-6EB797F87309}"/>
              </a:ext>
            </a:extLst>
          </p:cNvPr>
          <p:cNvSpPr txBox="1"/>
          <p:nvPr/>
        </p:nvSpPr>
        <p:spPr>
          <a:xfrm>
            <a:off x="10107866" y="4588882"/>
            <a:ext cx="2037669" cy="299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299"/>
              </a:lnSpc>
            </a:pPr>
            <a:r>
              <a:rPr lang="ja" sz="2299" b="1" i="0" u="none" baseline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お祝いする</a:t>
            </a:r>
          </a:p>
        </p:txBody>
      </p:sp>
      <p:sp>
        <p:nvSpPr>
          <p:cNvPr id="38" name="TextBox 38">
            <a:extLst>
              <a:ext uri="{FF2B5EF4-FFF2-40B4-BE49-F238E27FC236}">
                <a16:creationId xmlns:a16="http://schemas.microsoft.com/office/drawing/2014/main" id="{F1B259D7-47C4-7A11-AAD9-CD7D4E61F27F}"/>
              </a:ext>
            </a:extLst>
          </p:cNvPr>
          <p:cNvSpPr txBox="1"/>
          <p:nvPr/>
        </p:nvSpPr>
        <p:spPr>
          <a:xfrm>
            <a:off x="14067610" y="4588882"/>
            <a:ext cx="2037669" cy="299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299"/>
              </a:lnSpc>
            </a:pPr>
            <a:r>
              <a:rPr lang="ja" sz="2299" b="1" i="0" u="none" baseline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共に学ぶ</a:t>
            </a:r>
          </a:p>
        </p:txBody>
      </p:sp>
      <p:sp>
        <p:nvSpPr>
          <p:cNvPr id="39" name="TextBox 39">
            <a:extLst>
              <a:ext uri="{FF2B5EF4-FFF2-40B4-BE49-F238E27FC236}">
                <a16:creationId xmlns:a16="http://schemas.microsoft.com/office/drawing/2014/main" id="{4FFEB0DE-7E1A-F1D9-DC31-E72C90120209}"/>
              </a:ext>
            </a:extLst>
          </p:cNvPr>
          <p:cNvSpPr txBox="1"/>
          <p:nvPr/>
        </p:nvSpPr>
        <p:spPr>
          <a:xfrm>
            <a:off x="5067396" y="1416384"/>
            <a:ext cx="8153208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ja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「喜び」を高める方法</a:t>
            </a:r>
          </a:p>
        </p:txBody>
      </p:sp>
      <p:sp>
        <p:nvSpPr>
          <p:cNvPr id="40" name="Freeform 40">
            <a:extLst>
              <a:ext uri="{FF2B5EF4-FFF2-40B4-BE49-F238E27FC236}">
                <a16:creationId xmlns:a16="http://schemas.microsoft.com/office/drawing/2014/main" id="{0BAF119F-C670-5446-0B46-9B152C09FF95}"/>
              </a:ext>
            </a:extLst>
          </p:cNvPr>
          <p:cNvSpPr/>
          <p:nvPr/>
        </p:nvSpPr>
        <p:spPr>
          <a:xfrm>
            <a:off x="14884488" y="3454975"/>
            <a:ext cx="405977" cy="565285"/>
          </a:xfrm>
          <a:custGeom>
            <a:avLst/>
            <a:gdLst/>
            <a:ahLst/>
            <a:cxnLst/>
            <a:rect l="l" t="t" r="r" b="b"/>
            <a:pathLst>
              <a:path w="405977" h="565285">
                <a:moveTo>
                  <a:pt x="0" y="0"/>
                </a:moveTo>
                <a:lnTo>
                  <a:pt x="405977" y="0"/>
                </a:lnTo>
                <a:lnTo>
                  <a:pt x="405977" y="565285"/>
                </a:lnTo>
                <a:lnTo>
                  <a:pt x="0" y="5652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"/>
          </a:p>
        </p:txBody>
      </p:sp>
      <p:sp>
        <p:nvSpPr>
          <p:cNvPr id="41" name="Freeform 41">
            <a:extLst>
              <a:ext uri="{FF2B5EF4-FFF2-40B4-BE49-F238E27FC236}">
                <a16:creationId xmlns:a16="http://schemas.microsoft.com/office/drawing/2014/main" id="{2D636AE0-CBA1-CC60-0F87-B77E7818CFE7}"/>
              </a:ext>
            </a:extLst>
          </p:cNvPr>
          <p:cNvSpPr/>
          <p:nvPr/>
        </p:nvSpPr>
        <p:spPr>
          <a:xfrm>
            <a:off x="6892153" y="3498836"/>
            <a:ext cx="532362" cy="458799"/>
          </a:xfrm>
          <a:custGeom>
            <a:avLst/>
            <a:gdLst/>
            <a:ahLst/>
            <a:cxnLst/>
            <a:rect l="l" t="t" r="r" b="b"/>
            <a:pathLst>
              <a:path w="532362" h="458799">
                <a:moveTo>
                  <a:pt x="0" y="0"/>
                </a:moveTo>
                <a:lnTo>
                  <a:pt x="532361" y="0"/>
                </a:lnTo>
                <a:lnTo>
                  <a:pt x="532361" y="458799"/>
                </a:lnTo>
                <a:lnTo>
                  <a:pt x="0" y="4587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"/>
          </a:p>
        </p:txBody>
      </p:sp>
      <p:sp>
        <p:nvSpPr>
          <p:cNvPr id="42" name="Freeform 42">
            <a:extLst>
              <a:ext uri="{FF2B5EF4-FFF2-40B4-BE49-F238E27FC236}">
                <a16:creationId xmlns:a16="http://schemas.microsoft.com/office/drawing/2014/main" id="{F6404708-F062-C9E3-3BA8-C5F2E35B95C3}"/>
              </a:ext>
            </a:extLst>
          </p:cNvPr>
          <p:cNvSpPr/>
          <p:nvPr/>
        </p:nvSpPr>
        <p:spPr>
          <a:xfrm>
            <a:off x="10934050" y="3453296"/>
            <a:ext cx="502274" cy="509688"/>
          </a:xfrm>
          <a:custGeom>
            <a:avLst/>
            <a:gdLst/>
            <a:ahLst/>
            <a:cxnLst/>
            <a:rect l="l" t="t" r="r" b="b"/>
            <a:pathLst>
              <a:path w="502274" h="509688">
                <a:moveTo>
                  <a:pt x="0" y="0"/>
                </a:moveTo>
                <a:lnTo>
                  <a:pt x="502274" y="0"/>
                </a:lnTo>
                <a:lnTo>
                  <a:pt x="502274" y="509688"/>
                </a:lnTo>
                <a:lnTo>
                  <a:pt x="0" y="50968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"/>
          </a:p>
        </p:txBody>
      </p:sp>
      <p:sp>
        <p:nvSpPr>
          <p:cNvPr id="43" name="Freeform 43">
            <a:extLst>
              <a:ext uri="{FF2B5EF4-FFF2-40B4-BE49-F238E27FC236}">
                <a16:creationId xmlns:a16="http://schemas.microsoft.com/office/drawing/2014/main" id="{5D59D58A-1728-8267-252A-CC8D34100F6E}"/>
              </a:ext>
            </a:extLst>
          </p:cNvPr>
          <p:cNvSpPr/>
          <p:nvPr/>
        </p:nvSpPr>
        <p:spPr>
          <a:xfrm>
            <a:off x="2937971" y="3541819"/>
            <a:ext cx="508266" cy="362775"/>
          </a:xfrm>
          <a:custGeom>
            <a:avLst/>
            <a:gdLst/>
            <a:ahLst/>
            <a:cxnLst/>
            <a:rect l="l" t="t" r="r" b="b"/>
            <a:pathLst>
              <a:path w="508266" h="362775">
                <a:moveTo>
                  <a:pt x="0" y="0"/>
                </a:moveTo>
                <a:lnTo>
                  <a:pt x="508267" y="0"/>
                </a:lnTo>
                <a:lnTo>
                  <a:pt x="508267" y="362775"/>
                </a:lnTo>
                <a:lnTo>
                  <a:pt x="0" y="36277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"/>
          </a:p>
        </p:txBody>
      </p:sp>
      <p:sp>
        <p:nvSpPr>
          <p:cNvPr id="44" name="Freeform 44">
            <a:extLst>
              <a:ext uri="{FF2B5EF4-FFF2-40B4-BE49-F238E27FC236}">
                <a16:creationId xmlns:a16="http://schemas.microsoft.com/office/drawing/2014/main" id="{0ACB4F29-CD3E-5F1D-7F8D-14F5A6833BE3}"/>
              </a:ext>
            </a:extLst>
          </p:cNvPr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t="-74" b="-74"/>
            </a:stretch>
          </a:blipFill>
        </p:spPr>
        <p:txBody>
          <a:bodyPr/>
          <a:lstStyle/>
          <a:p>
            <a:endParaRPr lang="ja"/>
          </a:p>
        </p:txBody>
      </p:sp>
    </p:spTree>
    <p:extLst>
      <p:ext uri="{BB962C8B-B14F-4D97-AF65-F5344CB8AC3E}">
        <p14:creationId xmlns:p14="http://schemas.microsoft.com/office/powerpoint/2010/main" val="35086856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1369991" y="3805710"/>
            <a:ext cx="500647" cy="438066"/>
            <a:chOff x="0" y="0"/>
            <a:chExt cx="812800" cy="711200"/>
          </a:xfrm>
        </p:grpSpPr>
        <p:sp>
          <p:nvSpPr>
            <p:cNvPr id="3" name="Freeform 3"/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293374">
                <a:alpha val="89804"/>
              </a:srgbClr>
            </a:solidFill>
          </p:spPr>
          <p:txBody>
            <a:bodyPr/>
            <a:lstStyle/>
            <a:p>
              <a:endParaRPr lang="j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811442" y="-742156"/>
            <a:ext cx="9483991" cy="12212363"/>
            <a:chOff x="0" y="0"/>
            <a:chExt cx="1207697" cy="155513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07697" cy="1555130"/>
            </a:xfrm>
            <a:custGeom>
              <a:avLst/>
              <a:gdLst/>
              <a:ahLst/>
              <a:cxnLst/>
              <a:rect l="l" t="t" r="r" b="b"/>
              <a:pathLst>
                <a:path w="1207697" h="1555130">
                  <a:moveTo>
                    <a:pt x="603849" y="0"/>
                  </a:moveTo>
                  <a:cubicBezTo>
                    <a:pt x="270352" y="0"/>
                    <a:pt x="0" y="348128"/>
                    <a:pt x="0" y="777565"/>
                  </a:cubicBezTo>
                  <a:cubicBezTo>
                    <a:pt x="0" y="1207002"/>
                    <a:pt x="270352" y="1555130"/>
                    <a:pt x="603849" y="1555130"/>
                  </a:cubicBezTo>
                  <a:cubicBezTo>
                    <a:pt x="937345" y="1555130"/>
                    <a:pt x="1207697" y="1207002"/>
                    <a:pt x="1207697" y="777565"/>
                  </a:cubicBezTo>
                  <a:cubicBezTo>
                    <a:pt x="1207697" y="348128"/>
                    <a:pt x="937345" y="0"/>
                    <a:pt x="603849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ja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3222" y="79118"/>
              <a:ext cx="981254" cy="1330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 rot="1102074" flipH="1">
            <a:off x="-5048077" y="6018994"/>
            <a:ext cx="16114424" cy="12188364"/>
          </a:xfrm>
          <a:custGeom>
            <a:avLst/>
            <a:gdLst/>
            <a:ahLst/>
            <a:cxnLst/>
            <a:rect l="l" t="t" r="r" b="b"/>
            <a:pathLst>
              <a:path w="16114424" h="12188364">
                <a:moveTo>
                  <a:pt x="16114424" y="0"/>
                </a:moveTo>
                <a:lnTo>
                  <a:pt x="0" y="0"/>
                </a:lnTo>
                <a:lnTo>
                  <a:pt x="0" y="12188365"/>
                </a:lnTo>
                <a:lnTo>
                  <a:pt x="16114424" y="12188365"/>
                </a:lnTo>
                <a:lnTo>
                  <a:pt x="16114424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"/>
          </a:p>
        </p:txBody>
      </p:sp>
      <p:grpSp>
        <p:nvGrpSpPr>
          <p:cNvPr id="12" name="Group 12"/>
          <p:cNvGrpSpPr/>
          <p:nvPr/>
        </p:nvGrpSpPr>
        <p:grpSpPr>
          <a:xfrm rot="5400000">
            <a:off x="1369991" y="4714977"/>
            <a:ext cx="500647" cy="438066"/>
            <a:chOff x="0" y="0"/>
            <a:chExt cx="812800" cy="711200"/>
          </a:xfrm>
        </p:grpSpPr>
        <p:sp>
          <p:nvSpPr>
            <p:cNvPr id="13" name="Freeform 13"/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518BC9">
                <a:alpha val="89804"/>
              </a:srgbClr>
            </a:solidFill>
          </p:spPr>
          <p:txBody>
            <a:bodyPr/>
            <a:lstStyle/>
            <a:p>
              <a:endParaRPr lang="ja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 rot="5400000">
            <a:off x="1369991" y="5676635"/>
            <a:ext cx="500647" cy="438066"/>
            <a:chOff x="0" y="0"/>
            <a:chExt cx="812800" cy="711200"/>
          </a:xfrm>
        </p:grpSpPr>
        <p:sp>
          <p:nvSpPr>
            <p:cNvPr id="19" name="Freeform 19"/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BB4075">
                <a:alpha val="89804"/>
              </a:srgbClr>
            </a:solidFill>
          </p:spPr>
          <p:txBody>
            <a:bodyPr/>
            <a:lstStyle/>
            <a:p>
              <a:endParaRPr lang="ja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 rot="5400000">
            <a:off x="1369991" y="6676392"/>
            <a:ext cx="500647" cy="438066"/>
            <a:chOff x="0" y="0"/>
            <a:chExt cx="812800" cy="711200"/>
          </a:xfrm>
        </p:grpSpPr>
        <p:sp>
          <p:nvSpPr>
            <p:cNvPr id="22" name="Freeform 22"/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590E52">
                <a:alpha val="89804"/>
              </a:srgbClr>
            </a:solidFill>
          </p:spPr>
          <p:txBody>
            <a:bodyPr/>
            <a:lstStyle/>
            <a:p>
              <a:endParaRPr lang="ja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24" name="Freeform 24"/>
          <p:cNvSpPr/>
          <p:nvPr/>
        </p:nvSpPr>
        <p:spPr>
          <a:xfrm rot="1102074" flipH="1">
            <a:off x="-4443685" y="4114818"/>
            <a:ext cx="18545990" cy="14027512"/>
          </a:xfrm>
          <a:custGeom>
            <a:avLst/>
            <a:gdLst/>
            <a:ahLst/>
            <a:cxnLst/>
            <a:rect l="l" t="t" r="r" b="b"/>
            <a:pathLst>
              <a:path w="18545990" h="14027512">
                <a:moveTo>
                  <a:pt x="18545990" y="0"/>
                </a:moveTo>
                <a:lnTo>
                  <a:pt x="0" y="0"/>
                </a:lnTo>
                <a:lnTo>
                  <a:pt x="0" y="14027513"/>
                </a:lnTo>
                <a:lnTo>
                  <a:pt x="18545990" y="14027513"/>
                </a:lnTo>
                <a:lnTo>
                  <a:pt x="1854599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"/>
          </a:p>
        </p:txBody>
      </p:sp>
      <p:sp>
        <p:nvSpPr>
          <p:cNvPr id="31" name="Freeform 31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4" b="-74"/>
            </a:stretch>
          </a:blipFill>
        </p:spPr>
        <p:txBody>
          <a:bodyPr/>
          <a:lstStyle/>
          <a:p>
            <a:endParaRPr lang="ja"/>
          </a:p>
        </p:txBody>
      </p:sp>
      <p:sp>
        <p:nvSpPr>
          <p:cNvPr id="32" name="TextBox 32"/>
          <p:cNvSpPr txBox="1"/>
          <p:nvPr/>
        </p:nvSpPr>
        <p:spPr>
          <a:xfrm>
            <a:off x="2232952" y="3559155"/>
            <a:ext cx="4816156" cy="610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5400"/>
              </a:lnSpc>
            </a:pPr>
            <a:r>
              <a:rPr lang="ja" sz="2700" b="0" i="0" u="none" baseline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季節のテーマ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2232952" y="4468422"/>
            <a:ext cx="4816156" cy="610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5400"/>
              </a:lnSpc>
            </a:pPr>
            <a:r>
              <a:rPr lang="ja" sz="2700" b="0" i="0" u="none" baseline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最大の影響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232952" y="5430080"/>
            <a:ext cx="4816156" cy="610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5400"/>
              </a:lnSpc>
            </a:pPr>
            <a:r>
              <a:rPr lang="ja" sz="2700" b="0" i="0" u="none" baseline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新年の抱負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232952" y="6429837"/>
            <a:ext cx="4816156" cy="610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5400"/>
              </a:lnSpc>
            </a:pPr>
            <a:r>
              <a:rPr lang="ja" sz="2700" b="0" i="0" u="none" baseline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会話のきっかけを探す 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413104" y="1567092"/>
            <a:ext cx="10521041" cy="19236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7475"/>
              </a:lnSpc>
            </a:pPr>
            <a:r>
              <a:rPr lang="ja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アイスブレイク／ディスカッションを促す話題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60A39-01E0-955C-1288-B0C2F84EB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3D739AC-A436-BC10-A9F0-AAEE8EE13C9C}"/>
              </a:ext>
            </a:extLst>
          </p:cNvPr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3"/>
            <a:stretch>
              <a:fillRect t="-30739" r="-17743" b="-8808"/>
            </a:stretch>
          </a:blipFill>
        </p:spPr>
        <p:txBody>
          <a:bodyPr/>
          <a:lstStyle/>
          <a:p>
            <a:endParaRPr lang="ja" dirty="0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12ECD4E-59F3-286C-34EE-197004934F26}"/>
              </a:ext>
            </a:extLst>
          </p:cNvPr>
          <p:cNvSpPr txBox="1"/>
          <p:nvPr/>
        </p:nvSpPr>
        <p:spPr>
          <a:xfrm>
            <a:off x="685800" y="2665573"/>
            <a:ext cx="10106488" cy="1594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5475" lvl="1" indent="-312420" algn="l" rtl="0">
              <a:lnSpc>
                <a:spcPts val="4059"/>
              </a:lnSpc>
              <a:buFont typeface="Arial"/>
              <a:buChar char="•"/>
            </a:pPr>
            <a:r>
              <a:rPr lang="ja" sz="4400" b="0" i="0" u="none" baseline="0">
                <a:solidFill>
                  <a:srgbClr val="E8E4ED"/>
                </a:solidFill>
                <a:latin typeface="Calibri (MS)"/>
                <a:ea typeface="Calibri (MS)"/>
                <a:cs typeface="Calibri (MS)"/>
                <a:sym typeface="Calibri (MS)"/>
              </a:rPr>
              <a:t>衣装やテーマ</a:t>
            </a:r>
            <a:endParaRPr lang="ja" sz="4400" dirty="0">
              <a:solidFill>
                <a:srgbClr val="E8E4ED"/>
              </a:solidFill>
              <a:latin typeface="Calibri (MS)"/>
              <a:ea typeface="Calibri (MS)"/>
              <a:cs typeface="Calibri (MS)"/>
            </a:endParaRPr>
          </a:p>
          <a:p>
            <a:pPr marL="625475" lvl="1" indent="-312420" algn="l" rtl="0">
              <a:lnSpc>
                <a:spcPts val="4059"/>
              </a:lnSpc>
              <a:buFont typeface="Arial"/>
              <a:buChar char="•"/>
            </a:pPr>
            <a:r>
              <a:rPr lang="ja" sz="4400" b="0" i="0" u="none" baseline="0">
                <a:solidFill>
                  <a:srgbClr val="E8E4ED"/>
                </a:solidFill>
                <a:latin typeface="Calibri (MS)"/>
                <a:ea typeface="Calibri (MS)"/>
                <a:cs typeface="Calibri (MS)"/>
                <a:sym typeface="Calibri (MS)"/>
              </a:rPr>
              <a:t>ゲーム</a:t>
            </a:r>
            <a:endParaRPr lang="ja" sz="4400" dirty="0">
              <a:solidFill>
                <a:srgbClr val="E8E4ED"/>
              </a:solidFill>
              <a:latin typeface="Calibri (MS)"/>
              <a:ea typeface="Calibri (MS)"/>
              <a:cs typeface="Calibri (MS)"/>
            </a:endParaRPr>
          </a:p>
          <a:p>
            <a:pPr marL="625475" lvl="1" indent="-312420" algn="l" rtl="0">
              <a:lnSpc>
                <a:spcPts val="4059"/>
              </a:lnSpc>
              <a:buFont typeface="Arial"/>
              <a:buChar char="•"/>
            </a:pPr>
            <a:r>
              <a:rPr lang="ja" sz="4400" b="0" i="0" u="none" baseline="0">
                <a:solidFill>
                  <a:srgbClr val="E8E4ED"/>
                </a:solidFill>
                <a:latin typeface="Calibri (MS)"/>
                <a:ea typeface="Calibri (MS)"/>
                <a:cs typeface="Calibri (MS)"/>
                <a:sym typeface="Calibri (MS)"/>
              </a:rPr>
              <a:t>ダンスや体操 </a:t>
            </a:r>
            <a:endParaRPr lang="ja" sz="4400" dirty="0">
              <a:solidFill>
                <a:srgbClr val="E8E4ED"/>
              </a:solidFill>
              <a:latin typeface="Calibri (MS)"/>
              <a:ea typeface="Calibri (MS)"/>
              <a:cs typeface="Calibri (MS)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664D78D-68D8-B2AA-CAA9-9AD916601AF4}"/>
              </a:ext>
            </a:extLst>
          </p:cNvPr>
          <p:cNvSpPr txBox="1"/>
          <p:nvPr/>
        </p:nvSpPr>
        <p:spPr>
          <a:xfrm>
            <a:off x="1028700" y="1202317"/>
            <a:ext cx="8936221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 rtl="0">
              <a:lnSpc>
                <a:spcPts val="7799"/>
              </a:lnSpc>
            </a:pPr>
            <a:r>
              <a:rPr lang="ja" sz="6500" b="0" i="0" u="none" baseline="0">
                <a:solidFill>
                  <a:srgbClr val="FFFFFF"/>
                </a:solidFill>
                <a:latin typeface="Effra"/>
                <a:ea typeface="Effra"/>
                <a:cs typeface="Effra"/>
                <a:sym typeface="Effra"/>
              </a:rPr>
              <a:t>楽しみましょう！</a:t>
            </a: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49B08D21-BD28-7D31-5F84-DA0A52FA2EE2}"/>
              </a:ext>
            </a:extLst>
          </p:cNvPr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74" b="-74"/>
            </a:stretch>
          </a:blipFill>
        </p:spPr>
        <p:txBody>
          <a:bodyPr/>
          <a:lstStyle/>
          <a:p>
            <a:endParaRPr lang="ja"/>
          </a:p>
        </p:txBody>
      </p:sp>
      <p:sp>
        <p:nvSpPr>
          <p:cNvPr id="9" name="Freeform 16">
            <a:extLst>
              <a:ext uri="{FF2B5EF4-FFF2-40B4-BE49-F238E27FC236}">
                <a16:creationId xmlns:a16="http://schemas.microsoft.com/office/drawing/2014/main" id="{B6FFD791-168E-54FB-3B9D-8F4D921F2FB7}"/>
              </a:ext>
            </a:extLst>
          </p:cNvPr>
          <p:cNvSpPr/>
          <p:nvPr/>
        </p:nvSpPr>
        <p:spPr>
          <a:xfrm>
            <a:off x="905957" y="9320139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8"/>
                </a:lnTo>
                <a:lnTo>
                  <a:pt x="0" y="5542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74" b="-74"/>
            </a:stretch>
          </a:blipFill>
        </p:spPr>
        <p:txBody>
          <a:bodyPr/>
          <a:lstStyle/>
          <a:p>
            <a:endParaRPr lang="ja"/>
          </a:p>
        </p:txBody>
      </p:sp>
      <p:pic>
        <p:nvPicPr>
          <p:cNvPr id="14" name="Picture 13" descr="服を着て写真を撮る人々のグループ&#10;&#10;AI によって生成されたコンテンツは不正確である可能性があります。">
            <a:extLst>
              <a:ext uri="{FF2B5EF4-FFF2-40B4-BE49-F238E27FC236}">
                <a16:creationId xmlns:a16="http://schemas.microsoft.com/office/drawing/2014/main" id="{4F6CF84B-95B7-DAC8-0D27-474A579771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295" y="-43142"/>
            <a:ext cx="7420112" cy="5072342"/>
          </a:xfrm>
          <a:prstGeom prst="rect">
            <a:avLst/>
          </a:prstGeom>
        </p:spPr>
      </p:pic>
      <p:pic>
        <p:nvPicPr>
          <p:cNvPr id="12" name="Picture 11" descr="写真を撮る女性グループ&#10;&#10;AI によって生成されたコンテンツは不正確である可能性があります。">
            <a:extLst>
              <a:ext uri="{FF2B5EF4-FFF2-40B4-BE49-F238E27FC236}">
                <a16:creationId xmlns:a16="http://schemas.microsoft.com/office/drawing/2014/main" id="{D7B29C09-9C77-CC5F-20D0-48CC465189B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3351" y="4524703"/>
            <a:ext cx="7683063" cy="5762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4200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-376402" y="4170619"/>
            <a:ext cx="18865637" cy="7072317"/>
            <a:chOff x="0" y="0"/>
            <a:chExt cx="3804182" cy="142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04182" cy="1463218"/>
            </a:xfrm>
            <a:custGeom>
              <a:avLst/>
              <a:gdLst/>
              <a:ahLst/>
              <a:cxnLst/>
              <a:rect l="l" t="t" r="r" b="b"/>
              <a:pathLst>
                <a:path w="3804182" h="1463218">
                  <a:moveTo>
                    <a:pt x="3796327" y="0"/>
                  </a:moveTo>
                  <a:lnTo>
                    <a:pt x="7855" y="0"/>
                  </a:lnTo>
                  <a:cubicBezTo>
                    <a:pt x="5772" y="0"/>
                    <a:pt x="3774" y="828"/>
                    <a:pt x="2301" y="2301"/>
                  </a:cubicBezTo>
                  <a:cubicBezTo>
                    <a:pt x="828" y="3774"/>
                    <a:pt x="0" y="5772"/>
                    <a:pt x="0" y="7855"/>
                  </a:cubicBezTo>
                  <a:lnTo>
                    <a:pt x="0" y="1279302"/>
                  </a:lnTo>
                  <a:cubicBezTo>
                    <a:pt x="202350" y="1390082"/>
                    <a:pt x="849870" y="1463218"/>
                    <a:pt x="1821147" y="1279302"/>
                  </a:cubicBezTo>
                  <a:cubicBezTo>
                    <a:pt x="2792433" y="1013423"/>
                    <a:pt x="3547873" y="1168518"/>
                    <a:pt x="3804182" y="1279302"/>
                  </a:cubicBezTo>
                  <a:lnTo>
                    <a:pt x="3804182" y="7855"/>
                  </a:lnTo>
                  <a:cubicBezTo>
                    <a:pt x="3804182" y="5772"/>
                    <a:pt x="3803355" y="3774"/>
                    <a:pt x="3801882" y="2301"/>
                  </a:cubicBezTo>
                  <a:cubicBezTo>
                    <a:pt x="3800408" y="828"/>
                    <a:pt x="3798410" y="0"/>
                    <a:pt x="379632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j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3804182" cy="11871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618528" y="3580293"/>
            <a:ext cx="2795809" cy="2795809"/>
          </a:xfrm>
          <a:custGeom>
            <a:avLst/>
            <a:gdLst/>
            <a:ahLst/>
            <a:cxnLst/>
            <a:rect l="l" t="t" r="r" b="b"/>
            <a:pathLst>
              <a:path w="2795809" h="2795809">
                <a:moveTo>
                  <a:pt x="0" y="0"/>
                </a:moveTo>
                <a:lnTo>
                  <a:pt x="2795809" y="0"/>
                </a:lnTo>
                <a:lnTo>
                  <a:pt x="2795809" y="2795809"/>
                </a:lnTo>
                <a:lnTo>
                  <a:pt x="0" y="27958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"/>
          </a:p>
        </p:txBody>
      </p:sp>
      <p:sp>
        <p:nvSpPr>
          <p:cNvPr id="6" name="Freeform 6"/>
          <p:cNvSpPr/>
          <p:nvPr/>
        </p:nvSpPr>
        <p:spPr>
          <a:xfrm>
            <a:off x="7744004" y="3580293"/>
            <a:ext cx="2795809" cy="2795809"/>
          </a:xfrm>
          <a:custGeom>
            <a:avLst/>
            <a:gdLst/>
            <a:ahLst/>
            <a:cxnLst/>
            <a:rect l="l" t="t" r="r" b="b"/>
            <a:pathLst>
              <a:path w="2795809" h="2795809">
                <a:moveTo>
                  <a:pt x="0" y="0"/>
                </a:moveTo>
                <a:lnTo>
                  <a:pt x="2795809" y="0"/>
                </a:lnTo>
                <a:lnTo>
                  <a:pt x="2795809" y="2795809"/>
                </a:lnTo>
                <a:lnTo>
                  <a:pt x="0" y="27958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"/>
          </a:p>
        </p:txBody>
      </p:sp>
      <p:sp>
        <p:nvSpPr>
          <p:cNvPr id="7" name="Freeform 7"/>
          <p:cNvSpPr/>
          <p:nvPr/>
        </p:nvSpPr>
        <p:spPr>
          <a:xfrm>
            <a:off x="12869336" y="3580293"/>
            <a:ext cx="2795809" cy="2795809"/>
          </a:xfrm>
          <a:custGeom>
            <a:avLst/>
            <a:gdLst/>
            <a:ahLst/>
            <a:cxnLst/>
            <a:rect l="l" t="t" r="r" b="b"/>
            <a:pathLst>
              <a:path w="2795809" h="2795809">
                <a:moveTo>
                  <a:pt x="0" y="0"/>
                </a:moveTo>
                <a:lnTo>
                  <a:pt x="2795809" y="0"/>
                </a:lnTo>
                <a:lnTo>
                  <a:pt x="2795809" y="2795809"/>
                </a:lnTo>
                <a:lnTo>
                  <a:pt x="0" y="27958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"/>
          </a:p>
        </p:txBody>
      </p:sp>
      <p:sp>
        <p:nvSpPr>
          <p:cNvPr id="8" name="Freeform 8"/>
          <p:cNvSpPr/>
          <p:nvPr/>
        </p:nvSpPr>
        <p:spPr>
          <a:xfrm>
            <a:off x="13466848" y="4106687"/>
            <a:ext cx="1600786" cy="1621422"/>
          </a:xfrm>
          <a:custGeom>
            <a:avLst/>
            <a:gdLst/>
            <a:ahLst/>
            <a:cxnLst/>
            <a:rect l="l" t="t" r="r" b="b"/>
            <a:pathLst>
              <a:path w="1600786" h="1621422">
                <a:moveTo>
                  <a:pt x="0" y="0"/>
                </a:moveTo>
                <a:lnTo>
                  <a:pt x="1600786" y="0"/>
                </a:lnTo>
                <a:lnTo>
                  <a:pt x="1600786" y="1621422"/>
                </a:lnTo>
                <a:lnTo>
                  <a:pt x="0" y="162142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52" r="-52"/>
            </a:stretch>
          </a:blipFill>
        </p:spPr>
        <p:txBody>
          <a:bodyPr/>
          <a:lstStyle/>
          <a:p>
            <a:endParaRPr lang="ja"/>
          </a:p>
        </p:txBody>
      </p:sp>
      <p:sp>
        <p:nvSpPr>
          <p:cNvPr id="9" name="Freeform 9"/>
          <p:cNvSpPr/>
          <p:nvPr/>
        </p:nvSpPr>
        <p:spPr>
          <a:xfrm>
            <a:off x="3335282" y="4106687"/>
            <a:ext cx="1479049" cy="1479049"/>
          </a:xfrm>
          <a:custGeom>
            <a:avLst/>
            <a:gdLst/>
            <a:ahLst/>
            <a:cxnLst/>
            <a:rect l="l" t="t" r="r" b="b"/>
            <a:pathLst>
              <a:path w="1479049" h="1479049">
                <a:moveTo>
                  <a:pt x="0" y="0"/>
                </a:moveTo>
                <a:lnTo>
                  <a:pt x="1479049" y="0"/>
                </a:lnTo>
                <a:lnTo>
                  <a:pt x="1479049" y="1479049"/>
                </a:lnTo>
                <a:lnTo>
                  <a:pt x="0" y="14790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"/>
          </a:p>
        </p:txBody>
      </p:sp>
      <p:sp>
        <p:nvSpPr>
          <p:cNvPr id="10" name="Freeform 10"/>
          <p:cNvSpPr/>
          <p:nvPr/>
        </p:nvSpPr>
        <p:spPr>
          <a:xfrm>
            <a:off x="8346252" y="4106687"/>
            <a:ext cx="1595495" cy="1569387"/>
          </a:xfrm>
          <a:custGeom>
            <a:avLst/>
            <a:gdLst/>
            <a:ahLst/>
            <a:cxnLst/>
            <a:rect l="l" t="t" r="r" b="b"/>
            <a:pathLst>
              <a:path w="1595495" h="1569387">
                <a:moveTo>
                  <a:pt x="0" y="0"/>
                </a:moveTo>
                <a:lnTo>
                  <a:pt x="1595496" y="0"/>
                </a:lnTo>
                <a:lnTo>
                  <a:pt x="1595496" y="1569387"/>
                </a:lnTo>
                <a:lnTo>
                  <a:pt x="0" y="156938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"/>
          </a:p>
        </p:txBody>
      </p:sp>
      <p:sp>
        <p:nvSpPr>
          <p:cNvPr id="14" name="TextBox 14"/>
          <p:cNvSpPr txBox="1"/>
          <p:nvPr/>
        </p:nvSpPr>
        <p:spPr>
          <a:xfrm>
            <a:off x="1830330" y="7449348"/>
            <a:ext cx="4372206" cy="980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770"/>
              </a:lnSpc>
            </a:pPr>
            <a:r>
              <a:rPr lang="ja" sz="3770" b="0" i="0" u="none" baseline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ご所属クラブに合う方法は？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085464" y="7449348"/>
            <a:ext cx="4372206" cy="980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770"/>
              </a:lnSpc>
            </a:pPr>
            <a:r>
              <a:rPr lang="ja" sz="3770" b="0" i="0" u="none" baseline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「喜び」のためにクラブで実行していることは？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955806" y="7449348"/>
            <a:ext cx="4372206" cy="980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770"/>
              </a:lnSpc>
            </a:pPr>
            <a:r>
              <a:rPr lang="ja" sz="3770" b="0" i="0" u="none" baseline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何にワクワクするか？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067396" y="1289444"/>
            <a:ext cx="8153208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ja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共有／ディスカッション</a:t>
            </a:r>
            <a:endParaRPr lang="ja" sz="6500" dirty="0">
              <a:solidFill>
                <a:srgbClr val="293374"/>
              </a:solidFill>
              <a:latin typeface="Effra"/>
              <a:ea typeface="Effra"/>
              <a:cs typeface="Effra"/>
              <a:sym typeface="Effra"/>
            </a:endParaRPr>
          </a:p>
        </p:txBody>
      </p:sp>
      <p:sp>
        <p:nvSpPr>
          <p:cNvPr id="18" name="Freeform 18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74" b="-74"/>
            </a:stretch>
          </a:blipFill>
        </p:spPr>
        <p:txBody>
          <a:bodyPr/>
          <a:lstStyle/>
          <a:p>
            <a:endParaRPr lang="ja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94C896-10D5-A8E8-9B5D-7BC38AB96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1C0009D-D9ED-153A-0F98-C106364A3343}"/>
              </a:ext>
            </a:extLst>
          </p:cNvPr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3"/>
            <a:stretch>
              <a:fillRect t="-30739" r="-17743" b="-8808"/>
            </a:stretch>
          </a:blipFill>
        </p:spPr>
        <p:txBody>
          <a:bodyPr/>
          <a:lstStyle/>
          <a:p>
            <a:endParaRPr lang="ja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89291CB-A168-BBA3-A612-E93A336C7077}"/>
              </a:ext>
            </a:extLst>
          </p:cNvPr>
          <p:cNvGrpSpPr/>
          <p:nvPr/>
        </p:nvGrpSpPr>
        <p:grpSpPr>
          <a:xfrm>
            <a:off x="7689103" y="-270530"/>
            <a:ext cx="9522900" cy="8877530"/>
            <a:chOff x="0" y="0"/>
            <a:chExt cx="736600" cy="68668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CE46FE85-C36F-F71D-3796-A22AD3D3CAF9}"/>
                </a:ext>
              </a:extLst>
            </p:cNvPr>
            <p:cNvSpPr/>
            <p:nvPr/>
          </p:nvSpPr>
          <p:spPr>
            <a:xfrm>
              <a:off x="0" y="0"/>
              <a:ext cx="736600" cy="686680"/>
            </a:xfrm>
            <a:custGeom>
              <a:avLst/>
              <a:gdLst/>
              <a:ahLst/>
              <a:cxnLst/>
              <a:rect l="l" t="t" r="r" b="b"/>
              <a:pathLst>
                <a:path w="736600" h="686680">
                  <a:moveTo>
                    <a:pt x="736600" y="0"/>
                  </a:moveTo>
                  <a:lnTo>
                    <a:pt x="736600" y="686680"/>
                  </a:lnTo>
                  <a:lnTo>
                    <a:pt x="368300" y="559680"/>
                  </a:lnTo>
                  <a:lnTo>
                    <a:pt x="0" y="686680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ja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4C7C562B-54BD-0E53-1A93-19D5A7143F50}"/>
                </a:ext>
              </a:extLst>
            </p:cNvPr>
            <p:cNvSpPr txBox="1"/>
            <p:nvPr/>
          </p:nvSpPr>
          <p:spPr>
            <a:xfrm>
              <a:off x="0" y="-47625"/>
              <a:ext cx="736600" cy="6073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41836F07-9075-55C6-29BE-AB1281128D82}"/>
              </a:ext>
            </a:extLst>
          </p:cNvPr>
          <p:cNvSpPr txBox="1"/>
          <p:nvPr/>
        </p:nvSpPr>
        <p:spPr>
          <a:xfrm>
            <a:off x="8466081" y="-699193"/>
            <a:ext cx="7472135" cy="80823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34323"/>
              </a:lnSpc>
            </a:pPr>
            <a:r>
              <a:rPr lang="ja" sz="11800" b="1" i="0" u="none" spc="-2500" baseline="0" dirty="0">
                <a:solidFill>
                  <a:srgbClr val="FFFFFF"/>
                </a:solidFill>
                <a:latin typeface="Calibri (MS) Bold" panose="020B0604020202020204" charset="0"/>
                <a:ea typeface="Flatory Sans Bold"/>
                <a:cs typeface="Calibri (MS) Bold" panose="020B0604020202020204" charset="0"/>
                <a:sym typeface="Flatory Sans Bold"/>
              </a:rPr>
              <a:t>ありがとうございました！</a:t>
            </a:r>
          </a:p>
        </p:txBody>
      </p:sp>
    </p:spTree>
    <p:extLst>
      <p:ext uri="{BB962C8B-B14F-4D97-AF65-F5344CB8AC3E}">
        <p14:creationId xmlns:p14="http://schemas.microsoft.com/office/powerpoint/2010/main" val="18673960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648</Words>
  <Application>Microsoft Office PowerPoint</Application>
  <PresentationFormat>Custom</PresentationFormat>
  <Paragraphs>74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Aptos</vt:lpstr>
      <vt:lpstr>Calibri (MS) Bold</vt:lpstr>
      <vt:lpstr>Effra</vt:lpstr>
      <vt:lpstr>Yu Gothic</vt:lpstr>
      <vt:lpstr>Calibri (MS)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SIA PPT Template</dc:title>
  <dc:creator>Nicole Simmons</dc:creator>
  <cp:lastModifiedBy>Jackie Schrauger</cp:lastModifiedBy>
  <cp:revision>77</cp:revision>
  <dcterms:created xsi:type="dcterms:W3CDTF">2006-08-16T00:00:00Z</dcterms:created>
  <dcterms:modified xsi:type="dcterms:W3CDTF">2026-01-23T18:24:28Z</dcterms:modified>
  <dc:identifier>DAG2D4GzFFA</dc:identifier>
</cp:coreProperties>
</file>