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99" r:id="rId3"/>
    <p:sldId id="258" r:id="rId4"/>
    <p:sldId id="259" r:id="rId5"/>
    <p:sldId id="279" r:id="rId6"/>
    <p:sldId id="293" r:id="rId7"/>
    <p:sldId id="283" r:id="rId8"/>
    <p:sldId id="280" r:id="rId9"/>
    <p:sldId id="297" r:id="rId10"/>
    <p:sldId id="287" r:id="rId11"/>
    <p:sldId id="266" r:id="rId12"/>
    <p:sldId id="296" r:id="rId13"/>
    <p:sldId id="271" r:id="rId14"/>
    <p:sldId id="269" r:id="rId15"/>
    <p:sldId id="270" r:id="rId16"/>
    <p:sldId id="290" r:id="rId17"/>
    <p:sldId id="272" r:id="rId18"/>
    <p:sldId id="298" r:id="rId19"/>
    <p:sldId id="274" r:id="rId20"/>
    <p:sldId id="295" r:id="rId21"/>
  </p:sldIdLst>
  <p:sldSz cx="18288000" cy="10287000"/>
  <p:notesSz cx="6858000" cy="9144000"/>
  <p:embeddedFontLst>
    <p:embeddedFont>
      <p:font typeface="Calibri (MS) Bold" panose="020B0604020202020204" charset="0"/>
      <p:regular r:id="rId23"/>
      <p:bold r:id="rId24"/>
    </p:embeddedFont>
    <p:embeddedFont>
      <p:font typeface="Effra" panose="020B0603020203020204" pitchFamily="34" charset="0"/>
      <p:regular r:id="rId25"/>
      <p:bold r:id="rId26"/>
      <p:italic r:id="rId27"/>
      <p:boldItalic r:id="rId28"/>
    </p:embeddedFont>
    <p:embeddedFont>
      <p:font typeface="Malgun Gothic" panose="020B0503020000020004" pitchFamily="34" charset="-127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90428-E83B-90BF-C2BA-1575AAC23593}" name="Sarah Detwiler" initials="SD" userId="S::sarah@soroptimist.org::3d5100d8-aaa0-42b6-8233-af09b39f17d9" providerId="AD"/>
  <p188:author id="{AABB296F-AA0D-69B5-2733-50DEF21D0878}" name="Aira Matin" initials="AM" userId="S::aira@soroptimist.org::47014298-ba6f-4dad-8877-f4b03836a06c" providerId="AD"/>
  <p188:author id="{C1692AC2-6570-E8B4-3D05-FB552B88E7ED}" name="Meghan Pennock" initials="MP" userId="S::meghan@soroptimist.org::fc0dfa88-3f78-45a4-9290-30c4ed7cb0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000000"/>
    <a:srgbClr val="F69170"/>
    <a:srgbClr val="5AC5C4"/>
    <a:srgbClr val="A92A61"/>
    <a:srgbClr val="FFC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41229-91AD-4838-A597-8C152CB5C326}" v="134" dt="2026-01-21T15:22:24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9" autoAdjust="0"/>
    <p:restoredTop sz="74570" autoAdjust="0"/>
  </p:normalViewPr>
  <p:slideViewPr>
    <p:cSldViewPr>
      <p:cViewPr varScale="1">
        <p:scale>
          <a:sx n="31" d="100"/>
          <a:sy n="31" d="100"/>
        </p:scale>
        <p:origin x="96" y="102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15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432C1-AFBE-4166-9DB9-35B381F03E0D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6E370-1B07-4DF9-A241-C06857018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8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rogram@soroptimist.org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안녕하세요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저는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이름 및 직책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오늘 영향력 주요 프레젠테이션을 진행하게 되어 기쁩니다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69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오늘은 언대한 목표 액셀러레이터 프로젝트가 무엇인지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그리고 여러분의 클럽이 어떻게 새로운 프로젝트를 시작하거나 기존 프로젝트를 수정하여 원대한 목표 달성에 기여할 수 있는지 살펴보겠습니다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1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연맹 전체는 하나의 원대한 목표를 공유하고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바로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2031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년까지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 명의 여성과 소녀가 교육을 통해 경제적 자립을 이루고 꿈을 실현할 수 있도록 투자하는 것입니다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0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우리 클럽들은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드림 잇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비 잇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',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리브 유어 드림 상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통해 놀라운 성과를 올리고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하지만 우리는 이 프로그램만으로는 원대한 목표를 달성하기 어렵다는 것을 알게 되었습니다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많은 클럽들이 이미 교육 접근성 제고나 경제적 역량 강화를 위한 지역 프로젝트를 운영하고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SIA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이사회는 이러한 프로젝트들이 원대한 목표 달성을 가속화하는 데 도움이 되기 때문에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원대한 목표 액셀러레이터 프로젝트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승인했습니다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그렇다면 원대한 목표 액셀러레이터 프로젝트란 무엇일까요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원대한 목표 액셀러레이터 프로젝트는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원대한 목표를 달성하는 데 직접적으로 기여하는 클럽 또는 리전 주도 프로젝트를 가리킵니다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원대한 목표 액셀러레이터 프로젝트는 다음 요건을 충족해야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성공하는 데 장벽이 있지만 드림 프로그램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(Dream Program)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참여하지 않은 여성과 소녀를 지원해야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정규 교육에 대한 접근성을 높이고 경제적 자립 역량을 강화해야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소롭티미스트가 주도해야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보고해야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한 항목씩 살펴봅시다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63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연맹 전체는 하나의 원대한 목표를 공유하고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바로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2031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년까지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 명의 여성과 소녀가 교육을 통해 경제적 자립을 이루고 꿈을 실현할 수 있도록 투자하는 것입니다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원대한 목표 액셀러레이터 프로젝트는 </a:t>
            </a:r>
            <a:r>
              <a:rPr lang="ko-KR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성공을 방해하는 장벽을 갖고 있으면서도 드림 프로그램에 참여하지 않는 여성과 소녀를 지원합니다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장벽은 성별에만 국한되지 않고 빈곤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십대 부모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언어 장벽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자녀 양육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약물 중독 장애 또는 노숙과 같은 다양한 요소를 포함합니다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부적격 사례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여고생이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진로를 아직 결정하지 못한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것이 유일한 문제라면 이는 실질적인 장벽이 될 수 없습니다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95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FB7EC-D0A5-B5A4-B091-3A9380890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8D5A7-D099-0841-7EFC-E81F18046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7A901D-552D-2902-9EDD-1B819456A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그렇다면 왜 프로젝트의 대상이 되는 여성과 소녀가 드림 프로그램에 참여하고 있는지 확인해야 하는 걸까요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2031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원대한 목표는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 명의 여성과 소녀에게 도달하는 것이며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동일한 대상자가 두 번 이상 포함되지 않도록 하기 위해서입니다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클럽에서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리브 유어 드림 상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수상자에게 출퇴근을 돕기 위해 버스 승차권을 제공하는 경우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같은 사람이 이미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리브 유어 드림 상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수상자였을 수도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클럽에서 여고생 전체를 대상으로 면접 교육을 실시하는 동안 같은 지역의 교회와 협력하여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드림 잇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비 잇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프로젝트를 진행하고 있다면 일부 참여자가 겹칠 수도 있을 것입니다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SIA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완벽함을 바라기보다 성실한 노력을 기대합니다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1AA6A-D00E-A492-E530-0DD96154A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99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다음으로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프로젝트가 </a:t>
            </a:r>
            <a:r>
              <a:rPr lang="ko-KR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정규 교육에 대한 접근성을 높이거나 경제적 역량을 강화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해야 한다는 적격성 요건에 관해 이야기해 보겠습니다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교육은 여성이 소득을 올려 경제적으로 자립하고 본인과 가족의 삶뿐만 아니라 지역 사회를 변화시키는 힘을 가지고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이것이 원대한 목표의 핵심이며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프로젝트가 교육이나 경제적 역량 강화와 직접적으로 연결되어야 하는 이유입니다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2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정규 교육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과 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교육 활동의 차이점을 살펴봅시다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이사회는 교육이란 자격을 인정받을 수 있는 공식적인 프로그램으로 정의합니다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이는 여성이나 소녀가 자격증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졸업장 또는 학위를 취득할 수 있도록 돕는 체계적인 프로그램을 의미하죠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직업 또는 기술 훈련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고등학교 졸업 또는 동등 학력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전문대학 또는 종합대학 학위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더 나은 업무 기회로 이어지는 직장 교육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이러한 교육은 여성이나 소녀가 취업하고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더 많은 소득을 얻고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장기적인 안정성을 구축할 수 있는 능력을 직접적으로 향상시킵니다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교육 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활동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정보를 공유하거나 인식을 높이는 활동이지만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정규 교육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아닙니다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이러한 교육은 유익하고 도움이 될 수 있으나 일반적으로 자격증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학위 취득 또는 취업으로 이어지지는 않습니다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다시 말해 교육 활동은 사람에게 영감을 줄 수는 있지만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학교를 졸업하거나 대학에 진학하거나 취업 자격을 얻을 가능성을 직접적으로 높여주지는 않습니다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2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다음으로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소롭티미스트가 주도하여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프로젝트를 진행해야 한다는 요건에 관해 이야기해 봅시다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프로젝트는 단순히 다른 단체에 기부하는 것이 아니라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 자체에서 주도적으로 추진해야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협력 관계인 경우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소롭티미스트 클럽이 클럽 회원들의 직접적인 참여로 프로젝트를 주도해야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클럽이 다른 국가의 어린이를 후원할 수 있을까요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일반적으로 다른 국가의 어린이는 지원 대상이 아닙니다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왜냐하면 지원금이 대개 다른 기관으로 보내지기 때문에 해당 기관이 자금을 배분하거나 서비스를 제공하는 등 프로젝트를 주도하기 때문입니다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하지만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클럽이 다른 국가의 학교에 장학금 보내고 있다면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클럽이 직접 신청서를 검토하고 장애가 있는 여학생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여성을 선발하여 학비로 사용하도록 하는 경우에 한하여 적격성 요건을 충족하는 것으로 간주될 수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장학금 지원은 학생의 학업 지속 가능성을 높일 수 있으므로 클럽이 주도적으로 추진해야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7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마지막 요건은 간단합니다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</a:t>
            </a:r>
            <a:r>
              <a:rPr lang="ko-KR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프로젝트를 보고하는 것입니다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보고서는 클럽 활동 연도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 이전에 온라인 보고서로 제출해야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보고서 작성에 도움이 필요하거나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클럽이 마감일을 놓친 경우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이메일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program@soroptimist.org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문의하시기 바랍니다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513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지금까지 적격성 요건에 관해 알아보았습니다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지금부터는 적격성을 충족하지 않는 프로젝트에 관해 이야기해 보겠습니다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몇 가지 예를 들면 다음과 같습니다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인식 제고 프로젝트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미화 프로젝트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일반 사회적 역량 강화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타 단체의 프로젝트 지원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금전적 기부 또는 보조금 지급 포함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드림 프로그램 과제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스카우트 대원들과 함께 나무를 심어 환경 문제에 대한 인식을 높이는 건 어떨까요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아주 훌륭한 일인 것 같습니다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하지만 아쉽게도 원대한 목표 액셀러레이터 프로젝트의 적합성 요건에는 부합하지 않습니다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20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클럽에서 원대한 목표 액셀러레이터 프로젝트를 시작하려고 하는데 도움이 되고 싶으십니까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어디서부터 시작해야 할지 잘 모르시겠나요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몇 가지 아이디어를 제안하겠습니다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원대한 목표 액셀러레이터 프로젝트에 참여할 수 있는 프로그램은 크게 세 가지 범주로 나뉩니다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전문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직업학교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대학원 학위 취득을 위한 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장학금 또는 상금 수여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컴퓨터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인터넷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교통수단 등 교육에 필요한 것들을 제공하고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대학 진학 준비 시험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대학 지원서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입학 시험 또는 전문 자격증 취득 비용을 지원함으로써 교육 접근성을 저해하는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장벽 제거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직업 및 기술 훈련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학자금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대학 진학 신청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컴퓨터 교육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진로 멘토링에 중점을 둔 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교육 또는 강좌 진행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가장 쉽게 시작할 수 있는 프로젝트는 장학금 지급이나 필요한 물품 제공입니다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9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클럽에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리브 유어 드림 상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신청 자격이 안 되는 훌륭한 지원자가 있는 경우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 부양자가 아니거나 부양가족이 없는 경우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다른 장학금으로 지원할 수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다른 이름을 부여하고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원대한 목표 액셀러레이터 프로젝트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 보고하세요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새로운 장학금을 지급할 때도 재정적 필요성이나 자녀 양육과 같은 장벽이 있어야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리브 유어 드림 상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수상하여 신청 자격이 없는 여성의 경우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이미 원대한 목표 지원 대상에 포함되었으므로 추가 장학금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상을 제공하는 것은 적절하지 않다는 점을 기억해 주시기 바랍니다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28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새로운 프로젝트를 시작하는 또 다른 쉬운 방법은 교육이나 업무에 필요한 물품을 제공하는 것입니다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다음과 같은 물품을 제공할 수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면허 취득 또는 시험 응시 비용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교과서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주유 카드 또는 버스 승차권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업무용 의류 또는 유니폼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생리용품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졸업하는 여학생이 직장 생활에 필요한 복장을 갖출 수 있도록 쇼핑을 함께 가는 것도 재미있고 의미 있는 경험이 될 수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지역 기관에 여성과 소녀가 교육을 받거나 일자리를 얻으려면 무엇이 필요한지 문의해 보세요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11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새로운 원대한 목표 액셀러레이터 프로젝트를 기획할 때는 도달 범위를 고려하세요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만약 저소득층 소녀 두 명에게 노트북을 제공하거나 저소득층 소녀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명에게 기술 워크숍에 참여할 기회를 줄 수 있다면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워크숍이 더 많은 사람들에게 도움이 될 것입니다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하지만 프로젝트를 포기하지는 마세요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무엇보다도 원대한 목표에 부합하는 프로젝트를 통해 더 많은 여성과 소녀에게 다가갈 수 있는 창의적인 방법을 생각해 보는 것이 중요합니다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03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클럽이 진행 중인 기존 프로젝트 중에서 적격성을 충족하도록 조정할 가능성이 있는 부분을 생각해 보시기 바랍니다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자신에게 다음 질문을 던져보세요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대상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누구에게 서비스를 제공하고 있는가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그들은 장벽에 직면해 있는가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성공을 가로막는 장벽을 만난 여성이나 소녀를 집중 지원하도록 클럽의 프로젝트를 개편해야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예를 들어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클럽에서 지역사회 봉사 프로젝트에 참여하는 고등학생 여학생들에게 장학금을 제공한다면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경제적 필요성이나 학업을 지속하지 못하게 하는 다른 장벽을 생각해 보세요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중점 사항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 프로젝트는 교육 접근성 향상에 중점을 두는가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아니면 취업 기회 확대에 중점을 두는가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지원 가능한 프로젝트 분야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수업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장학금 또는 교육에 필요한 물품 제공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 하나에 초점을 맞추세요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예를 들어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클럽에서 가정 폭력 피해자 보호소를 개보수한다면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보호소 직원에게 그곳에 거주하는 여성들의 교육적 필요를 충족시키는 데 도움을 줄 수 있는 방법이 있는지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노트북이 필요한지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물어보는 것도 좋은 방법입니다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교과서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버스 승차권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업무용 의류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보호소 측에서 허락한다면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회원들이 면접 방법이나 진로 멘토링에 초점을 맞춘 워크숍을 진행하는 것도 좋겠습니다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소롭티미스트 주도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소롭티미스트가 주도하고 있는가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타 단체의 사명을 지원하는 모금 활동이 아닌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우리 회원이 주도하는 프로젝트여야 합니다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만약 프로젝트가 빈곤층 소녀에게 교육을 제공하는 다른 단체에 기금을 기부하는 것을 포함한다면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 기금을 여러분의 클럽 회원들이 선발 과정에 참여할 수 있는 장학금 사업으로 전환하는 것을 고려해 보세요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32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다른 예를 살펴보겠습니다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애니타운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(Anytown)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현재 지역 저소득층 고등학교 여학생들을 대상으로 자기방어 및 인신매매 인식 제고에 중점을 둔 수업을 제공하고 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어떻게 하면 이 프로젝트를 적격성 요건에 부합하도록 조정할 수 있을까요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청중의 의견 수렴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수업에 직업 기술 훈련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면접 기술 또는 경제적 지원 신청과 같이 교육 및 경제적 역량 강화에 더욱 중점을 둔 구성 요소를 추가하면 좋겠죠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1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2564E-2549-6651-BAA4-9DD96E10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A70A1-A491-A619-F294-B21EB9657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EFCAA-BF94-0C99-E2DD-82D88522E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애니타운은 검정고시 수업을 제공하는 지역 기관에 넉넉한 기부금을 보냈습니다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어떻게 하면 이 프로젝트를 적격성 요건에 부합하도록 조정할 수 있을까요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청중의 의견 수렴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그보다는 검정고시 시험 응시료나 대학 원서비를 지원하는 방법을 고려해 보세요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또는 다른 장학금 지원을 제안해 보세요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D832C-5C95-4A25-E49D-0CB01FFD89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8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애니타운은 훌륭한 지역사회 봉사 프로젝트를 수행한 남녀 학생에게 노트북을 지원해 왔습니다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어떻게 하면 이 프로젝트를 적격성 요건에 부합하도록 조정할 수 있을까요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청중의 의견 수렴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장애를 가진 여성이나 소녀에게 초점을 맞추고 대상자 선발 과정에서 경제적 지원에 대한 필요성이나 기타 장벽의 요소를 추가할 필요가 있겠죠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38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9046-7A69-9C53-4B6B-E0A45EC13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768B9C-D2DE-0494-23ED-E86B31F2F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780B1-6B7E-BFF9-28B9-24C57082B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마무리하기 전에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여기 계신 모든 분들께 두 가지 질문에 대해 생각해 보시기를 권해드립니다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여러분의 클럽에서 진행 중인 프로젝트 중 원대한 목표 액셀러레이터 프로젝트의 적격성 요건에 부합하도록 조정할 수 있는 프로젝트가 있습니까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여러분의 클럽이 올해 시작할 수 있는 새로운 프로젝트 아이디어 중 원대한 목표 액셀러레이터 프로젝트에 부합하는 것은 무엇입니까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시간이 허락하는 경우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자원해서 의견을 공유하도록 유도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여성과 소녀를 위한 헌신과 공동의 원대한 목표를 향한 노력에 감사드립니다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이번 기회를 통해 여러분이 소속 클럽에 적용할 수 있는 아이디어를 얻어 가시길 바랍니다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새로운 것을 시작해도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이미 진행하는 것을 원대한 목표 달성에 기여할 수 있도록 조정해도 좋습니다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46FD8-2FEA-9E52-04A0-31EA24DD0A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16.svg"/><Relationship Id="rId10" Type="http://schemas.openxmlformats.org/officeDocument/2006/relationships/image" Target="../media/image20.sv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37.svg"/><Relationship Id="rId4" Type="http://schemas.openxmlformats.org/officeDocument/2006/relationships/image" Target="../media/image7.sv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9.png"/><Relationship Id="rId4" Type="http://schemas.openxmlformats.org/officeDocument/2006/relationships/image" Target="../media/image3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3" Type="http://schemas.openxmlformats.org/officeDocument/2006/relationships/image" Target="../media/image12.pn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1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9.png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microsoft.com/office/2007/relationships/hdphoto" Target="../media/hdphoto2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9.png"/><Relationship Id="rId4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225615" y="466624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dirty="0"/>
          </a:p>
        </p:txBody>
      </p:sp>
      <p:sp>
        <p:nvSpPr>
          <p:cNvPr id="4" name="Freeform 4"/>
          <p:cNvSpPr/>
          <p:nvPr/>
        </p:nvSpPr>
        <p:spPr>
          <a:xfrm>
            <a:off x="449580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TextBox 5"/>
          <p:cNvSpPr txBox="1"/>
          <p:nvPr/>
        </p:nvSpPr>
        <p:spPr>
          <a:xfrm>
            <a:off x="1069843" y="1213427"/>
            <a:ext cx="8864473" cy="3727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000"/>
              </a:lnSpc>
            </a:pPr>
            <a:r>
              <a:rPr lang="ko-KR" sz="8000" b="1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원대한 목표 액셀러레이터 프로젝트</a:t>
            </a:r>
            <a:endParaRPr lang="ko-KR" sz="8000" b="0" i="0" u="none" baseline="0" dirty="0">
              <a:solidFill>
                <a:srgbClr val="293374"/>
              </a:solidFill>
              <a:latin typeface="+mn-ea"/>
              <a:cs typeface="Effra"/>
              <a:sym typeface="Effra"/>
            </a:endParaRP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1069842" y="6195853"/>
            <a:ext cx="11350757" cy="869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ko-KR" sz="6000" u="none" baseline="0" dirty="0">
                <a:solidFill>
                  <a:srgbClr val="518BC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프로젝트 적격성 요건 심층 분석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BA996811-9D9D-1C6C-5320-E67053D4A7B9}"/>
              </a:ext>
            </a:extLst>
          </p:cNvPr>
          <p:cNvSpPr txBox="1"/>
          <p:nvPr/>
        </p:nvSpPr>
        <p:spPr>
          <a:xfrm>
            <a:off x="1069842" y="7423817"/>
            <a:ext cx="7921757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4199"/>
              </a:lnSpc>
            </a:pPr>
            <a:r>
              <a:rPr lang="ko-KR" sz="28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 2"/>
                <a:sym typeface="Effra 2"/>
              </a:rPr>
              <a:t>발표자 이름, 발표자 직책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8A1F045C-CBE0-D9F2-4DD6-E19C1D17B0F7}"/>
              </a:ext>
            </a:extLst>
          </p:cNvPr>
          <p:cNvSpPr txBox="1"/>
          <p:nvPr/>
        </p:nvSpPr>
        <p:spPr>
          <a:xfrm>
            <a:off x="1069843" y="4578419"/>
            <a:ext cx="9598157" cy="1112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000"/>
              </a:lnSpc>
            </a:pPr>
            <a:r>
              <a:rPr lang="en-US" altLang="ko-KR" sz="5000" dirty="0">
                <a:solidFill>
                  <a:srgbClr val="293374"/>
                </a:solidFill>
                <a:latin typeface="+mn-ea"/>
                <a:cs typeface="Effra"/>
                <a:sym typeface="Effra"/>
              </a:rPr>
              <a:t>(Big Goal Accelerator Projects)</a:t>
            </a:r>
            <a:endParaRPr lang="ko-KR" sz="5000" b="0" i="0" u="none" baseline="0" dirty="0">
              <a:solidFill>
                <a:srgbClr val="293374"/>
              </a:solidFill>
              <a:latin typeface="+mn-ea"/>
              <a:cs typeface="Effra"/>
              <a:sym typeface="Effra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8E6E9958-F494-353E-D26E-B41AE16956AD}"/>
              </a:ext>
            </a:extLst>
          </p:cNvPr>
          <p:cNvSpPr txBox="1"/>
          <p:nvPr/>
        </p:nvSpPr>
        <p:spPr>
          <a:xfrm>
            <a:off x="806858" y="9331572"/>
            <a:ext cx="765810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41"/>
              </a:lnSpc>
            </a:pPr>
            <a:r>
              <a:rPr lang="en-US" sz="2229" b="1" spc="109" dirty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SOROPTIMIST INTERNATIONAL OF THE AMERICAS, INC</a:t>
            </a: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86C67D72-9170-6038-3572-B3A5ACC1F7A3}"/>
              </a:ext>
            </a:extLst>
          </p:cNvPr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6666" r="-1666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83558F07-F5F4-9038-1DBE-4388EF75A6E4}"/>
              </a:ext>
            </a:extLst>
          </p:cNvPr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D0A1BE76-6D19-6BA8-2230-D2C02379FB1A}"/>
              </a:ext>
            </a:extLst>
          </p:cNvPr>
          <p:cNvSpPr txBox="1"/>
          <p:nvPr/>
        </p:nvSpPr>
        <p:spPr>
          <a:xfrm>
            <a:off x="990792" y="807819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sz="6500" b="1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학습 목표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0E3D9-BF6A-D683-BE4F-A275D40EB151}"/>
              </a:ext>
            </a:extLst>
          </p:cNvPr>
          <p:cNvGrpSpPr/>
          <p:nvPr/>
        </p:nvGrpSpPr>
        <p:grpSpPr>
          <a:xfrm rot="5400000">
            <a:off x="666846" y="3674955"/>
            <a:ext cx="420699" cy="382790"/>
            <a:chOff x="64898" y="89740"/>
            <a:chExt cx="683004" cy="621460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6B937524-0AD0-A8D0-DF87-F2F680EF52BC}"/>
                </a:ext>
              </a:extLst>
            </p:cNvPr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E1150999-863F-A461-8DD9-9512C44F16F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ko-K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437045C-0780-AB7E-F9E8-5A8C7942C376}"/>
              </a:ext>
            </a:extLst>
          </p:cNvPr>
          <p:cNvGrpSpPr/>
          <p:nvPr/>
        </p:nvGrpSpPr>
        <p:grpSpPr>
          <a:xfrm rot="5400000">
            <a:off x="660180" y="5512538"/>
            <a:ext cx="418582" cy="367342"/>
            <a:chOff x="66617" y="88022"/>
            <a:chExt cx="679567" cy="596379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B7DEA9A-DF3F-B680-DF05-028EE01B912F}"/>
                </a:ext>
              </a:extLst>
            </p:cNvPr>
            <p:cNvSpPr/>
            <p:nvPr/>
          </p:nvSpPr>
          <p:spPr>
            <a:xfrm>
              <a:off x="66617" y="88022"/>
              <a:ext cx="679567" cy="596379"/>
            </a:xfrm>
            <a:custGeom>
              <a:avLst/>
              <a:gdLst/>
              <a:ahLst/>
              <a:cxnLst/>
              <a:rect l="l" t="t" r="r" b="b"/>
              <a:pathLst>
                <a:path w="679567" h="596379">
                  <a:moveTo>
                    <a:pt x="418737" y="44941"/>
                  </a:moveTo>
                  <a:lnTo>
                    <a:pt x="667229" y="463415"/>
                  </a:lnTo>
                  <a:cubicBezTo>
                    <a:pt x="683383" y="490620"/>
                    <a:pt x="683694" y="524403"/>
                    <a:pt x="668042" y="551900"/>
                  </a:cubicBezTo>
                  <a:cubicBezTo>
                    <a:pt x="652390" y="579397"/>
                    <a:pt x="623185" y="596379"/>
                    <a:pt x="591545" y="596379"/>
                  </a:cubicBezTo>
                  <a:lnTo>
                    <a:pt x="88021" y="596379"/>
                  </a:lnTo>
                  <a:cubicBezTo>
                    <a:pt x="56381" y="596379"/>
                    <a:pt x="27176" y="579397"/>
                    <a:pt x="11524" y="551900"/>
                  </a:cubicBezTo>
                  <a:cubicBezTo>
                    <a:pt x="-4128" y="524403"/>
                    <a:pt x="-3817" y="490620"/>
                    <a:pt x="12337" y="463415"/>
                  </a:cubicBezTo>
                  <a:lnTo>
                    <a:pt x="260829" y="44941"/>
                  </a:lnTo>
                  <a:cubicBezTo>
                    <a:pt x="277374" y="17079"/>
                    <a:pt x="307379" y="0"/>
                    <a:pt x="339783" y="0"/>
                  </a:cubicBezTo>
                  <a:cubicBezTo>
                    <a:pt x="372187" y="0"/>
                    <a:pt x="402192" y="17079"/>
                    <a:pt x="418737" y="44941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8322BB78-799E-9457-1A05-071D6D120069}"/>
                </a:ext>
              </a:extLst>
            </p:cNvPr>
            <p:cNvSpPr txBox="1"/>
            <p:nvPr/>
          </p:nvSpPr>
          <p:spPr>
            <a:xfrm>
              <a:off x="127000" y="251082"/>
              <a:ext cx="558800" cy="384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ko-K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2D8CEE-8194-5C33-F1B9-4AA020A2C427}"/>
              </a:ext>
            </a:extLst>
          </p:cNvPr>
          <p:cNvGrpSpPr/>
          <p:nvPr/>
        </p:nvGrpSpPr>
        <p:grpSpPr>
          <a:xfrm rot="5400000">
            <a:off x="666846" y="7333073"/>
            <a:ext cx="420699" cy="382790"/>
            <a:chOff x="64898" y="89740"/>
            <a:chExt cx="683004" cy="621460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5351EC94-9D7D-0C9A-C92C-8C01CE5ADD7B}"/>
                </a:ext>
              </a:extLst>
            </p:cNvPr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0E6FDE92-E5EA-4EFC-CBC5-9BC113D406FF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ko-K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B6D502C8-8D60-A630-4D3F-B9E78B0FBCCB}"/>
              </a:ext>
            </a:extLst>
          </p:cNvPr>
          <p:cNvSpPr txBox="1"/>
          <p:nvPr/>
        </p:nvSpPr>
        <p:spPr>
          <a:xfrm>
            <a:off x="1389507" y="3304561"/>
            <a:ext cx="8153208" cy="1123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120000"/>
              </a:lnSpc>
            </a:pPr>
            <a:r>
              <a:rPr lang="ko-KR" sz="3200" b="0" i="0" u="none" spc="-59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원대한 목표 액셀러레이터 프로젝트 적격성 기준 이해.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D46DC529-2E87-F0E5-6C60-65C64B6302DA}"/>
              </a:ext>
            </a:extLst>
          </p:cNvPr>
          <p:cNvSpPr txBox="1"/>
          <p:nvPr/>
        </p:nvSpPr>
        <p:spPr>
          <a:xfrm>
            <a:off x="1389507" y="5134419"/>
            <a:ext cx="7754493" cy="1123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120000"/>
              </a:lnSpc>
            </a:pPr>
            <a:r>
              <a:rPr lang="ko-KR" sz="32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프로젝트 적격성 미비로 이어지는 흔한 요인 파악.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916CAB2A-D2FC-699A-18D2-49097A75968F}"/>
              </a:ext>
            </a:extLst>
          </p:cNvPr>
          <p:cNvSpPr txBox="1"/>
          <p:nvPr/>
        </p:nvSpPr>
        <p:spPr>
          <a:xfrm>
            <a:off x="1389507" y="6964277"/>
            <a:ext cx="8491500" cy="1123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120000"/>
              </a:lnSpc>
            </a:pPr>
            <a:r>
              <a:rPr lang="ko-KR" sz="32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원대한 목표 액셀러레이터 프로젝트 적격성 요건에 부합하는 신규 프로젝트 개발.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BBE5E409-F27B-2B74-B373-9AA5037B5C34}"/>
              </a:ext>
            </a:extLst>
          </p:cNvPr>
          <p:cNvSpPr/>
          <p:nvPr/>
        </p:nvSpPr>
        <p:spPr>
          <a:xfrm>
            <a:off x="796585" y="2630201"/>
            <a:ext cx="16687800" cy="2895601"/>
          </a:xfrm>
          <a:custGeom>
            <a:avLst/>
            <a:gdLst/>
            <a:ahLst/>
            <a:cxnLst/>
            <a:rect l="l" t="t" r="r" b="b"/>
            <a:pathLst>
              <a:path w="1329258" h="1621101">
                <a:moveTo>
                  <a:pt x="33747" y="0"/>
                </a:moveTo>
                <a:lnTo>
                  <a:pt x="1295511" y="0"/>
                </a:lnTo>
                <a:cubicBezTo>
                  <a:pt x="1304461" y="0"/>
                  <a:pt x="1313045" y="3555"/>
                  <a:pt x="1319373" y="9884"/>
                </a:cubicBezTo>
                <a:cubicBezTo>
                  <a:pt x="1325702" y="16213"/>
                  <a:pt x="1329258" y="24797"/>
                  <a:pt x="1329258" y="33747"/>
                </a:cubicBezTo>
                <a:lnTo>
                  <a:pt x="1329258" y="1587354"/>
                </a:lnTo>
                <a:cubicBezTo>
                  <a:pt x="1329258" y="1605992"/>
                  <a:pt x="1314149" y="1621101"/>
                  <a:pt x="1295511" y="1621101"/>
                </a:cubicBezTo>
                <a:lnTo>
                  <a:pt x="33747" y="1621101"/>
                </a:lnTo>
                <a:cubicBezTo>
                  <a:pt x="24797" y="1621101"/>
                  <a:pt x="16213" y="1617546"/>
                  <a:pt x="9884" y="1611217"/>
                </a:cubicBezTo>
                <a:cubicBezTo>
                  <a:pt x="3555" y="1604888"/>
                  <a:pt x="0" y="1596304"/>
                  <a:pt x="0" y="1587354"/>
                </a:cubicBezTo>
                <a:lnTo>
                  <a:pt x="0" y="33747"/>
                </a:lnTo>
                <a:cubicBezTo>
                  <a:pt x="0" y="15109"/>
                  <a:pt x="15109" y="0"/>
                  <a:pt x="33747" y="0"/>
                </a:cubicBezTo>
                <a:close/>
              </a:path>
            </a:pathLst>
          </a:custGeom>
          <a:gradFill rotWithShape="1">
            <a:gsLst>
              <a:gs pos="0">
                <a:srgbClr val="649CDC">
                  <a:alpha val="9000"/>
                </a:srgbClr>
              </a:gs>
              <a:gs pos="100000">
                <a:srgbClr val="19317D">
                  <a:alpha val="9000"/>
                </a:srgbClr>
              </a:gs>
            </a:gsLst>
            <a:lin ang="0"/>
          </a:gradFill>
          <a:ln cap="rnd">
            <a:noFill/>
            <a:prstDash val="solid"/>
            <a:round/>
          </a:ln>
        </p:spPr>
        <p:txBody>
          <a:bodyPr/>
          <a:lstStyle/>
          <a:p>
            <a:endParaRPr lang="ko-KR" dirty="0"/>
          </a:p>
        </p:txBody>
      </p:sp>
      <p:sp>
        <p:nvSpPr>
          <p:cNvPr id="2" name="Freeform 2"/>
          <p:cNvSpPr/>
          <p:nvPr/>
        </p:nvSpPr>
        <p:spPr>
          <a:xfrm>
            <a:off x="3563178" y="7349120"/>
            <a:ext cx="11161644" cy="5190164"/>
          </a:xfrm>
          <a:custGeom>
            <a:avLst/>
            <a:gdLst/>
            <a:ahLst/>
            <a:cxnLst/>
            <a:rect l="l" t="t" r="r" b="b"/>
            <a:pathLst>
              <a:path w="11161644" h="5190164">
                <a:moveTo>
                  <a:pt x="0" y="0"/>
                </a:moveTo>
                <a:lnTo>
                  <a:pt x="11161644" y="0"/>
                </a:lnTo>
                <a:lnTo>
                  <a:pt x="11161644" y="5190164"/>
                </a:lnTo>
                <a:lnTo>
                  <a:pt x="0" y="51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TextBox 4"/>
          <p:cNvSpPr txBox="1"/>
          <p:nvPr/>
        </p:nvSpPr>
        <p:spPr>
          <a:xfrm>
            <a:off x="-266700" y="394046"/>
            <a:ext cx="9677400" cy="14548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2816"/>
              </a:lnSpc>
            </a:pPr>
            <a:r>
              <a:rPr lang="ko-KR" sz="8000" b="1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SIA 원대한 목표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7CB3C0-AB62-318B-E2BF-E7B5F17F30AE}"/>
              </a:ext>
            </a:extLst>
          </p:cNvPr>
          <p:cNvGrpSpPr/>
          <p:nvPr/>
        </p:nvGrpSpPr>
        <p:grpSpPr>
          <a:xfrm>
            <a:off x="583604" y="6718262"/>
            <a:ext cx="7341195" cy="2000548"/>
            <a:chOff x="6283698" y="4413508"/>
            <a:chExt cx="2637569" cy="729991"/>
          </a:xfrm>
          <a:noFill/>
        </p:grpSpPr>
        <p:pic>
          <p:nvPicPr>
            <p:cNvPr id="8" name="Picture 4" descr="여자 졸업생 - 무료 사람 아이콘">
              <a:extLst>
                <a:ext uri="{FF2B5EF4-FFF2-40B4-BE49-F238E27FC236}">
                  <a16:creationId xmlns:a16="http://schemas.microsoft.com/office/drawing/2014/main" id="{9A6C39C3-05E1-1FA0-1878-66664D4E73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5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698" y="4458838"/>
              <a:ext cx="684661" cy="684661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9" name="Google Shape;244;p33">
              <a:extLst>
                <a:ext uri="{FF2B5EF4-FFF2-40B4-BE49-F238E27FC236}">
                  <a16:creationId xmlns:a16="http://schemas.microsoft.com/office/drawing/2014/main" id="{4A10722E-F8E1-522E-2B05-D6A6C2247672}"/>
                </a:ext>
              </a:extLst>
            </p:cNvPr>
            <p:cNvSpPr txBox="1">
              <a:spLocks/>
            </p:cNvSpPr>
            <p:nvPr/>
          </p:nvSpPr>
          <p:spPr>
            <a:xfrm>
              <a:off x="6886933" y="4413508"/>
              <a:ext cx="2034334" cy="68466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40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ssistant" pitchFamily="2" charset="-79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 rtl="0"/>
              <a:r>
                <a:rPr lang="ko-KR" sz="4800" b="1" u="none" baseline="0" dirty="0" err="1">
                  <a:solidFill>
                    <a:schemeClr val="tx2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imes New Roman" panose="02020603050405020304" pitchFamily="18" charset="0"/>
                </a:rPr>
                <a:t>x</a:t>
              </a:r>
              <a:r>
                <a:rPr lang="ko-KR" sz="2400" b="1" u="none" baseline="0" dirty="0">
                  <a:solidFill>
                    <a:schemeClr val="tx2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imes New Roman" panose="02020603050405020304" pitchFamily="18" charset="0"/>
                </a:rPr>
                <a:t> </a:t>
              </a:r>
              <a:r>
                <a:rPr lang="ko-KR" sz="5400" b="1" u="none" baseline="0" dirty="0">
                  <a:solidFill>
                    <a:schemeClr val="tx2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imes New Roman" panose="02020603050405020304" pitchFamily="18" charset="0"/>
                </a:rPr>
                <a:t>500,000</a:t>
              </a:r>
            </a:p>
            <a:p>
              <a:pPr algn="l" rtl="0"/>
              <a:r>
                <a:rPr lang="ko-KR" sz="1600" b="1" u="none" baseline="0" dirty="0">
                  <a:solidFill>
                    <a:schemeClr val="tx2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Times New Roman" panose="02020603050405020304" pitchFamily="18" charset="0"/>
                </a:rPr>
                <a:t>꿈 실현 지원</a:t>
              </a:r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509356EB-0181-6979-267E-3323F976F9CB}"/>
              </a:ext>
            </a:extLst>
          </p:cNvPr>
          <p:cNvSpPr txBox="1"/>
          <p:nvPr/>
        </p:nvSpPr>
        <p:spPr>
          <a:xfrm>
            <a:off x="1028700" y="3077727"/>
            <a:ext cx="162306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1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교육을 통해 여성과 소녀 50만 명의</a:t>
            </a:r>
            <a:endParaRPr lang="en-AU" altLang="ko-KR" sz="6500" b="1" u="none" baseline="0" dirty="0">
              <a:solidFill>
                <a:srgbClr val="A92A6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Effra"/>
              <a:sym typeface="Effra"/>
            </a:endParaRPr>
          </a:p>
          <a:p>
            <a:pPr algn="ctr" rtl="0">
              <a:lnSpc>
                <a:spcPts val="7799"/>
              </a:lnSpc>
            </a:pPr>
            <a:r>
              <a:rPr lang="ko-KR" sz="6500" b="1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꿈에 투자합니다.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BF5DF378-F830-24B6-790B-039286E347A0}"/>
              </a:ext>
            </a:extLst>
          </p:cNvPr>
          <p:cNvSpPr txBox="1"/>
          <p:nvPr/>
        </p:nvSpPr>
        <p:spPr>
          <a:xfrm>
            <a:off x="800100" y="2921670"/>
            <a:ext cx="16687800" cy="301469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750"/>
              </a:lnSpc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2739888" y="2451662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9322822" y="2451662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Freeform 5"/>
          <p:cNvSpPr/>
          <p:nvPr/>
        </p:nvSpPr>
        <p:spPr>
          <a:xfrm>
            <a:off x="9283229" y="5616810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2739888" y="5616810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TextBox 7"/>
          <p:cNvSpPr txBox="1"/>
          <p:nvPr/>
        </p:nvSpPr>
        <p:spPr>
          <a:xfrm>
            <a:off x="2268025" y="911857"/>
            <a:ext cx="13751950" cy="107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ko-KR" sz="6500" b="1" u="none" spc="-194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원대한 목표 액셀러레이터 프로젝트</a:t>
            </a:r>
            <a:r>
              <a:rPr lang="ko-KR" sz="6500" b="1" u="none" spc="-194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란?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00848" y="4092190"/>
            <a:ext cx="5503369" cy="1156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6"/>
              </a:lnSpc>
            </a:pPr>
            <a:r>
              <a:rPr lang="ko-KR" sz="3658" u="none" spc="-109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장벽에 직면한 여성과</a:t>
            </a:r>
            <a:br>
              <a:rPr lang="en-AU" altLang="ko-KR" sz="3658" u="none" spc="-109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</a:br>
            <a:r>
              <a:rPr lang="ko-KR" sz="3658" u="none" spc="-109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소녀 지원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83782" y="4092190"/>
            <a:ext cx="5516382" cy="1156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6"/>
              </a:lnSpc>
            </a:pPr>
            <a:r>
              <a:rPr lang="ko-KR" sz="3658" u="none" spc="-109" baseline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교육 접근성 제고/</a:t>
            </a:r>
          </a:p>
          <a:p>
            <a:pPr algn="l" rtl="0">
              <a:lnSpc>
                <a:spcPts val="4646"/>
              </a:lnSpc>
            </a:pPr>
            <a:r>
              <a:rPr lang="ko-KR" sz="3658" u="none" spc="-109" baseline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경제적 역량 강화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55340" y="7548926"/>
            <a:ext cx="5503369" cy="566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8"/>
              </a:lnSpc>
            </a:pPr>
            <a:r>
              <a:rPr lang="ko-KR" sz="3660" u="none" spc="-109" baseline="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소롭티미스트</a:t>
            </a:r>
            <a:r>
              <a:rPr lang="ko-KR" sz="3660" u="none" spc="-109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주도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96795" y="7548926"/>
            <a:ext cx="5503369" cy="54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8"/>
              </a:lnSpc>
            </a:pPr>
            <a:r>
              <a:rPr lang="ko-KR" sz="3660" u="none" spc="-109" baseline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SIA에 보고</a:t>
            </a:r>
          </a:p>
        </p:txBody>
      </p:sp>
      <p:sp>
        <p:nvSpPr>
          <p:cNvPr id="12" name="Freeform 12"/>
          <p:cNvSpPr/>
          <p:nvPr/>
        </p:nvSpPr>
        <p:spPr>
          <a:xfrm>
            <a:off x="7937377" y="918870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Freeform 13"/>
          <p:cNvSpPr/>
          <p:nvPr/>
        </p:nvSpPr>
        <p:spPr>
          <a:xfrm>
            <a:off x="3155340" y="2960199"/>
            <a:ext cx="930013" cy="1041766"/>
          </a:xfrm>
          <a:custGeom>
            <a:avLst/>
            <a:gdLst/>
            <a:ahLst/>
            <a:cxnLst/>
            <a:rect l="l" t="t" r="r" b="b"/>
            <a:pathLst>
              <a:path w="930013" h="1041766">
                <a:moveTo>
                  <a:pt x="0" y="0"/>
                </a:moveTo>
                <a:lnTo>
                  <a:pt x="930013" y="0"/>
                </a:lnTo>
                <a:lnTo>
                  <a:pt x="930013" y="1041766"/>
                </a:lnTo>
                <a:lnTo>
                  <a:pt x="0" y="1041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Freeform 14"/>
          <p:cNvSpPr/>
          <p:nvPr/>
        </p:nvSpPr>
        <p:spPr>
          <a:xfrm>
            <a:off x="9696795" y="2960199"/>
            <a:ext cx="1233765" cy="786525"/>
          </a:xfrm>
          <a:custGeom>
            <a:avLst/>
            <a:gdLst/>
            <a:ahLst/>
            <a:cxnLst/>
            <a:rect l="l" t="t" r="r" b="b"/>
            <a:pathLst>
              <a:path w="1233765" h="786525">
                <a:moveTo>
                  <a:pt x="0" y="0"/>
                </a:moveTo>
                <a:lnTo>
                  <a:pt x="1233765" y="0"/>
                </a:lnTo>
                <a:lnTo>
                  <a:pt x="1233765" y="786525"/>
                </a:lnTo>
                <a:lnTo>
                  <a:pt x="0" y="7865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5" name="Freeform 15"/>
          <p:cNvSpPr/>
          <p:nvPr/>
        </p:nvSpPr>
        <p:spPr>
          <a:xfrm>
            <a:off x="9696795" y="6318675"/>
            <a:ext cx="816205" cy="786525"/>
          </a:xfrm>
          <a:custGeom>
            <a:avLst/>
            <a:gdLst/>
            <a:ahLst/>
            <a:cxnLst/>
            <a:rect l="l" t="t" r="r" b="b"/>
            <a:pathLst>
              <a:path w="816205" h="786525">
                <a:moveTo>
                  <a:pt x="0" y="0"/>
                </a:moveTo>
                <a:lnTo>
                  <a:pt x="816205" y="0"/>
                </a:lnTo>
                <a:lnTo>
                  <a:pt x="816205" y="786525"/>
                </a:lnTo>
                <a:lnTo>
                  <a:pt x="0" y="786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Freeform 16"/>
          <p:cNvSpPr/>
          <p:nvPr/>
        </p:nvSpPr>
        <p:spPr>
          <a:xfrm>
            <a:off x="3155340" y="6256763"/>
            <a:ext cx="804521" cy="910349"/>
          </a:xfrm>
          <a:custGeom>
            <a:avLst/>
            <a:gdLst/>
            <a:ahLst/>
            <a:cxnLst/>
            <a:rect l="l" t="t" r="r" b="b"/>
            <a:pathLst>
              <a:path w="804521" h="910349">
                <a:moveTo>
                  <a:pt x="0" y="0"/>
                </a:moveTo>
                <a:lnTo>
                  <a:pt x="804521" y="0"/>
                </a:lnTo>
                <a:lnTo>
                  <a:pt x="804521" y="910349"/>
                </a:lnTo>
                <a:lnTo>
                  <a:pt x="0" y="91034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425F7-27F9-6FED-B576-817D469EC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5">
            <a:extLst>
              <a:ext uri="{FF2B5EF4-FFF2-40B4-BE49-F238E27FC236}">
                <a16:creationId xmlns:a16="http://schemas.microsoft.com/office/drawing/2014/main" id="{96A7AD8D-8F9E-42AD-01E4-8622F8D57363}"/>
              </a:ext>
            </a:extLst>
          </p:cNvPr>
          <p:cNvGrpSpPr/>
          <p:nvPr/>
        </p:nvGrpSpPr>
        <p:grpSpPr>
          <a:xfrm>
            <a:off x="12351117" y="2860049"/>
            <a:ext cx="5615542" cy="5873865"/>
            <a:chOff x="0" y="0"/>
            <a:chExt cx="1329258" cy="162110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81F687E0-4424-23CE-801F-15C789E6C711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56BE7F6-D191-C8AF-3AF4-DF6F907C4E07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144F89B-9296-4165-D8FD-8918E50D7BE1}"/>
              </a:ext>
            </a:extLst>
          </p:cNvPr>
          <p:cNvSpPr/>
          <p:nvPr/>
        </p:nvSpPr>
        <p:spPr>
          <a:xfrm>
            <a:off x="5543939" y="2338061"/>
            <a:ext cx="6554622" cy="7948939"/>
          </a:xfrm>
          <a:custGeom>
            <a:avLst/>
            <a:gdLst/>
            <a:ahLst/>
            <a:cxnLst/>
            <a:rect l="l" t="t" r="r" b="b"/>
            <a:pathLst>
              <a:path w="3677328" h="3677328">
                <a:moveTo>
                  <a:pt x="0" y="0"/>
                </a:moveTo>
                <a:lnTo>
                  <a:pt x="3677328" y="0"/>
                </a:lnTo>
                <a:lnTo>
                  <a:pt x="3677328" y="3677328"/>
                </a:lnTo>
                <a:lnTo>
                  <a:pt x="0" y="3677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7237" b="-17237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3CB41298-43F4-E3EB-9971-454A4E73987B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7172E40-E7F0-391F-E890-7D660A96B662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500E8AC-3D3A-236B-65CB-552E7C12550B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15F698D-53BB-B312-7EFB-DCB8D0BB67BE}"/>
              </a:ext>
            </a:extLst>
          </p:cNvPr>
          <p:cNvGrpSpPr/>
          <p:nvPr/>
        </p:nvGrpSpPr>
        <p:grpSpPr>
          <a:xfrm>
            <a:off x="831323" y="2860049"/>
            <a:ext cx="5047025" cy="5873865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13AEC0E-A3B9-972A-EBCA-8969311588D7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B4883D2-E8FF-C396-BC8F-54C0095A7D03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9F86557-249F-D0AF-58A1-F9AF348817A9}"/>
              </a:ext>
            </a:extLst>
          </p:cNvPr>
          <p:cNvSpPr txBox="1"/>
          <p:nvPr/>
        </p:nvSpPr>
        <p:spPr>
          <a:xfrm>
            <a:off x="1422638" y="3745137"/>
            <a:ext cx="3864395" cy="4103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8000"/>
              </a:lnSpc>
            </a:pPr>
            <a:r>
              <a:rPr lang="ko-KR" sz="7000" b="1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성별을 포함한 다양한 장벽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D0F6CBA-CF22-2C0F-ED73-B5583460F895}"/>
              </a:ext>
            </a:extLst>
          </p:cNvPr>
          <p:cNvSpPr txBox="1"/>
          <p:nvPr/>
        </p:nvSpPr>
        <p:spPr>
          <a:xfrm>
            <a:off x="13478869" y="3548793"/>
            <a:ext cx="4507124" cy="4566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000"/>
              </a:lnSpc>
            </a:pPr>
            <a:r>
              <a:rPr lang="ko-KR" sz="42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빈곤</a:t>
            </a:r>
          </a:p>
          <a:p>
            <a:pPr algn="l" rtl="0">
              <a:lnSpc>
                <a:spcPts val="6000"/>
              </a:lnSpc>
            </a:pPr>
            <a:r>
              <a:rPr lang="ko-KR" sz="42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십대 부모</a:t>
            </a:r>
          </a:p>
          <a:p>
            <a:pPr algn="l" rtl="0">
              <a:lnSpc>
                <a:spcPts val="6000"/>
              </a:lnSpc>
            </a:pPr>
            <a:r>
              <a:rPr lang="ko-KR" sz="42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언어 장벽</a:t>
            </a:r>
          </a:p>
          <a:p>
            <a:pPr algn="l" rtl="0">
              <a:lnSpc>
                <a:spcPts val="6000"/>
              </a:lnSpc>
            </a:pPr>
            <a:r>
              <a:rPr lang="ko-KR" sz="42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자녀 양육</a:t>
            </a:r>
          </a:p>
          <a:p>
            <a:pPr algn="l" rtl="0">
              <a:lnSpc>
                <a:spcPts val="6000"/>
              </a:lnSpc>
            </a:pPr>
            <a:r>
              <a:rPr lang="ko-KR" sz="42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약물 중독</a:t>
            </a:r>
          </a:p>
          <a:p>
            <a:pPr algn="l" rtl="0">
              <a:lnSpc>
                <a:spcPts val="6000"/>
              </a:lnSpc>
            </a:pPr>
            <a:r>
              <a:rPr lang="ko-KR" sz="42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노숙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5230CF85-0F00-B54F-7CCF-D328A0B8BAA3}"/>
              </a:ext>
            </a:extLst>
          </p:cNvPr>
          <p:cNvSpPr txBox="1"/>
          <p:nvPr/>
        </p:nvSpPr>
        <p:spPr>
          <a:xfrm>
            <a:off x="1143000" y="292808"/>
            <a:ext cx="9755645" cy="194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60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여성과 소녀의</a:t>
            </a:r>
            <a:br>
              <a:rPr lang="en-AU" altLang="ko-KR" sz="60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</a:br>
            <a:r>
              <a:rPr lang="ko-KR" sz="6000" b="1" u="none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성공을 가로막는 장벽</a:t>
            </a: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7837603F-8AAE-08E5-86DF-CDF7D819C7F6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8" name="Group 5">
            <a:extLst>
              <a:ext uri="{FF2B5EF4-FFF2-40B4-BE49-F238E27FC236}">
                <a16:creationId xmlns:a16="http://schemas.microsoft.com/office/drawing/2014/main" id="{2B3A0484-EFD2-ABD9-C523-8C974F1BDF1B}"/>
              </a:ext>
            </a:extLst>
          </p:cNvPr>
          <p:cNvGrpSpPr/>
          <p:nvPr/>
        </p:nvGrpSpPr>
        <p:grpSpPr>
          <a:xfrm rot="5400000">
            <a:off x="12979529" y="3845108"/>
            <a:ext cx="251608" cy="211576"/>
            <a:chOff x="0" y="0"/>
            <a:chExt cx="812800" cy="71120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12E4638-500B-5432-87D4-2185B436613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25301E0C-E597-5471-EC51-65B097842FC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3AA32E2B-390F-F1A5-1E11-49C89D44ADA6}"/>
              </a:ext>
            </a:extLst>
          </p:cNvPr>
          <p:cNvGrpSpPr/>
          <p:nvPr/>
        </p:nvGrpSpPr>
        <p:grpSpPr>
          <a:xfrm rot="5400000">
            <a:off x="12988312" y="4530908"/>
            <a:ext cx="251608" cy="211576"/>
            <a:chOff x="0" y="0"/>
            <a:chExt cx="812800" cy="711200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6B7BFEB-E747-B9F0-7FC5-8FA26987FC65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92C976A0-DD5A-E454-02CE-40B8346BFB90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25">
            <a:extLst>
              <a:ext uri="{FF2B5EF4-FFF2-40B4-BE49-F238E27FC236}">
                <a16:creationId xmlns:a16="http://schemas.microsoft.com/office/drawing/2014/main" id="{02C32574-88E6-EC72-C7C1-730D6C5AE6BF}"/>
              </a:ext>
            </a:extLst>
          </p:cNvPr>
          <p:cNvGrpSpPr/>
          <p:nvPr/>
        </p:nvGrpSpPr>
        <p:grpSpPr>
          <a:xfrm rot="5400000">
            <a:off x="12988312" y="6131108"/>
            <a:ext cx="251608" cy="211576"/>
            <a:chOff x="0" y="0"/>
            <a:chExt cx="812800" cy="711200"/>
          </a:xfrm>
        </p:grpSpPr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E54C0C6F-6BED-7BC5-A997-F68218AAF24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36" name="TextBox 27">
              <a:extLst>
                <a:ext uri="{FF2B5EF4-FFF2-40B4-BE49-F238E27FC236}">
                  <a16:creationId xmlns:a16="http://schemas.microsoft.com/office/drawing/2014/main" id="{2AE5637D-B3D4-2C11-FE31-933E82AAD17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7" name="Group 28">
            <a:extLst>
              <a:ext uri="{FF2B5EF4-FFF2-40B4-BE49-F238E27FC236}">
                <a16:creationId xmlns:a16="http://schemas.microsoft.com/office/drawing/2014/main" id="{EC16C508-8C8A-66A1-F2B0-A7E797ECD018}"/>
              </a:ext>
            </a:extLst>
          </p:cNvPr>
          <p:cNvGrpSpPr/>
          <p:nvPr/>
        </p:nvGrpSpPr>
        <p:grpSpPr>
          <a:xfrm rot="5400000">
            <a:off x="12988312" y="5369108"/>
            <a:ext cx="251608" cy="211576"/>
            <a:chOff x="0" y="0"/>
            <a:chExt cx="812800" cy="711200"/>
          </a:xfrm>
        </p:grpSpPr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2C6E971B-07D0-B31B-48B6-E9CF033105BA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39" name="TextBox 30">
              <a:extLst>
                <a:ext uri="{FF2B5EF4-FFF2-40B4-BE49-F238E27FC236}">
                  <a16:creationId xmlns:a16="http://schemas.microsoft.com/office/drawing/2014/main" id="{FDC08809-21F3-1FD3-75B3-C6A9431357E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0" name="Group 5">
            <a:extLst>
              <a:ext uri="{FF2B5EF4-FFF2-40B4-BE49-F238E27FC236}">
                <a16:creationId xmlns:a16="http://schemas.microsoft.com/office/drawing/2014/main" id="{0139F5DA-D025-0C6F-9A82-001312217EBE}"/>
              </a:ext>
            </a:extLst>
          </p:cNvPr>
          <p:cNvGrpSpPr/>
          <p:nvPr/>
        </p:nvGrpSpPr>
        <p:grpSpPr>
          <a:xfrm rot="5400000">
            <a:off x="13005410" y="6839916"/>
            <a:ext cx="251608" cy="211576"/>
            <a:chOff x="0" y="0"/>
            <a:chExt cx="812800" cy="711200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15A056B8-F639-DBA5-E12F-9A6BD19C8201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AB9276B5-B8EA-78BB-C96C-A4433B0CE84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3" name="Group 15">
            <a:extLst>
              <a:ext uri="{FF2B5EF4-FFF2-40B4-BE49-F238E27FC236}">
                <a16:creationId xmlns:a16="http://schemas.microsoft.com/office/drawing/2014/main" id="{D9975652-F776-3804-0C38-4C957FC97156}"/>
              </a:ext>
            </a:extLst>
          </p:cNvPr>
          <p:cNvGrpSpPr/>
          <p:nvPr/>
        </p:nvGrpSpPr>
        <p:grpSpPr>
          <a:xfrm rot="5400000">
            <a:off x="13019602" y="7655108"/>
            <a:ext cx="251607" cy="211576"/>
            <a:chOff x="0" y="0"/>
            <a:chExt cx="812800" cy="711200"/>
          </a:xfrm>
        </p:grpSpPr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A338666E-861E-53E8-36A2-FDB6CDE24E7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5" name="TextBox 17">
              <a:extLst>
                <a:ext uri="{FF2B5EF4-FFF2-40B4-BE49-F238E27FC236}">
                  <a16:creationId xmlns:a16="http://schemas.microsoft.com/office/drawing/2014/main" id="{4E6318F2-157C-9441-63AA-8F7EF4C137C2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13394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67E2-08AF-F8CC-50ED-A88EFF171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4AC0B8-1168-1415-F175-61CEBDD9CC83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9EC88D2-EC67-7BD6-DC89-62D26A80A4EF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BD10CE4-9F5C-5CED-70D0-2E3D036E2359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05953C4-D0D4-7665-5D4C-0FCB7FF4E557}"/>
              </a:ext>
            </a:extLst>
          </p:cNvPr>
          <p:cNvGrpSpPr/>
          <p:nvPr/>
        </p:nvGrpSpPr>
        <p:grpSpPr>
          <a:xfrm>
            <a:off x="681548" y="3009900"/>
            <a:ext cx="6024052" cy="4700231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0E46357-FAD2-64B2-44E3-2FCD81253A15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E31FFFD-7711-EC79-9325-96A803ED1619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92E9DAE-1F65-C193-3F8C-B5F6F5D3F63F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0B54EF9-B44A-9FCD-AAE1-85489D25B387}"/>
              </a:ext>
            </a:extLst>
          </p:cNvPr>
          <p:cNvSpPr txBox="1"/>
          <p:nvPr/>
        </p:nvSpPr>
        <p:spPr>
          <a:xfrm>
            <a:off x="8595792" y="7117005"/>
            <a:ext cx="7387935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5299"/>
              </a:lnSpc>
            </a:pPr>
            <a:r>
              <a:rPr lang="ko-KR" sz="6000" b="1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500,000명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C4A8513-27B0-A064-7C63-A8AD3A12C584}"/>
              </a:ext>
            </a:extLst>
          </p:cNvPr>
          <p:cNvSpPr txBox="1"/>
          <p:nvPr/>
        </p:nvSpPr>
        <p:spPr>
          <a:xfrm>
            <a:off x="8595792" y="7918296"/>
            <a:ext cx="7387935" cy="50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199"/>
              </a:lnSpc>
            </a:pPr>
            <a:r>
              <a:rPr lang="ko-KR" sz="3200" b="1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여성과 소녀 (개별 인원)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1B8AE40A-EA3B-923B-6FE6-3E44BB6EF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800" y="2586133"/>
            <a:ext cx="8729918" cy="4596323"/>
          </a:xfrm>
          <a:prstGeom prst="rect">
            <a:avLst/>
          </a:prstGeom>
        </p:spPr>
      </p:pic>
      <p:sp>
        <p:nvSpPr>
          <p:cNvPr id="15" name="TextBox 15">
            <a:extLst>
              <a:ext uri="{FF2B5EF4-FFF2-40B4-BE49-F238E27FC236}">
                <a16:creationId xmlns:a16="http://schemas.microsoft.com/office/drawing/2014/main" id="{CC90873B-5F6C-412D-4E8E-5B69D919A926}"/>
              </a:ext>
            </a:extLst>
          </p:cNvPr>
          <p:cNvSpPr txBox="1"/>
          <p:nvPr/>
        </p:nvSpPr>
        <p:spPr>
          <a:xfrm>
            <a:off x="1066800" y="803717"/>
            <a:ext cx="159258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ko-KR" sz="6000" b="1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드림 프로그램</a:t>
            </a:r>
            <a:r>
              <a:rPr lang="ko-KR" sz="60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 참여자는 왜 안되나요?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EDE7B883-C7EE-D516-0278-2FD2C55F45B7}"/>
              </a:ext>
            </a:extLst>
          </p:cNvPr>
          <p:cNvSpPr txBox="1"/>
          <p:nvPr/>
        </p:nvSpPr>
        <p:spPr>
          <a:xfrm>
            <a:off x="1555616" y="3862516"/>
            <a:ext cx="4275917" cy="188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500"/>
              </a:lnSpc>
            </a:pPr>
            <a:r>
              <a:rPr lang="ko-KR" sz="5400" b="1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신의 성실의 자세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FFF767F-5C6A-0319-243D-08D40B9DE376}"/>
              </a:ext>
            </a:extLst>
          </p:cNvPr>
          <p:cNvSpPr txBox="1"/>
          <p:nvPr/>
        </p:nvSpPr>
        <p:spPr>
          <a:xfrm>
            <a:off x="1555616" y="6001959"/>
            <a:ext cx="4275917" cy="85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500"/>
              </a:lnSpc>
            </a:pPr>
            <a:r>
              <a:rPr lang="ko-KR" sz="4800" b="1" u="none" baseline="0" dirty="0">
                <a:solidFill>
                  <a:schemeClr val="tx2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중복 합산 </a:t>
            </a:r>
            <a:r>
              <a:rPr lang="ko-KR" sz="4800" b="1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방지</a:t>
            </a:r>
            <a:r>
              <a:rPr lang="ko-KR" sz="4800" b="1" u="none" baseline="0" dirty="0">
                <a:solidFill>
                  <a:schemeClr val="tx2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!</a:t>
            </a:r>
            <a:endParaRPr lang="ko-KR" sz="4800" b="1" dirty="0">
              <a:solidFill>
                <a:schemeClr val="tx2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Calibri (MS)"/>
              <a:sym typeface="Calibri (MS)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7A2BBE-2B09-0370-5155-1415B3F571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575" y="8199277"/>
            <a:ext cx="2631026" cy="10034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025F59-24E6-7654-85EA-5940E0B8D7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030962"/>
            <a:ext cx="1551145" cy="106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A7DAA-DCF3-C570-CBCD-BF882E68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AFF16B-7957-40B7-03B8-B787E8E39AFC}"/>
              </a:ext>
            </a:extLst>
          </p:cNvPr>
          <p:cNvSpPr/>
          <p:nvPr/>
        </p:nvSpPr>
        <p:spPr>
          <a:xfrm>
            <a:off x="0" y="0"/>
            <a:ext cx="18288000" cy="10287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pic>
        <p:nvPicPr>
          <p:cNvPr id="3" name="Picture Placeholder 19">
            <a:extLst>
              <a:ext uri="{FF2B5EF4-FFF2-40B4-BE49-F238E27FC236}">
                <a16:creationId xmlns:a16="http://schemas.microsoft.com/office/drawing/2014/main" id="{C4395212-596B-50CE-B68E-CE62A942E1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30671" t="5433" r="34516" b="12050"/>
          <a:stretch/>
        </p:blipFill>
        <p:spPr>
          <a:xfrm rot="5400000">
            <a:off x="4074588" y="-4074592"/>
            <a:ext cx="10477500" cy="18626684"/>
          </a:xfrm>
          <a:prstGeom prst="rect">
            <a:avLst/>
          </a:prstGeom>
        </p:spPr>
      </p:pic>
      <p:grpSp>
        <p:nvGrpSpPr>
          <p:cNvPr id="14" name="Group 2">
            <a:extLst>
              <a:ext uri="{FF2B5EF4-FFF2-40B4-BE49-F238E27FC236}">
                <a16:creationId xmlns:a16="http://schemas.microsoft.com/office/drawing/2014/main" id="{6B1CC4AC-361D-4963-9B6D-4F2016652C87}"/>
              </a:ext>
            </a:extLst>
          </p:cNvPr>
          <p:cNvGrpSpPr/>
          <p:nvPr/>
        </p:nvGrpSpPr>
        <p:grpSpPr>
          <a:xfrm rot="-10800000">
            <a:off x="-376403" y="5829299"/>
            <a:ext cx="19234690" cy="5413635"/>
            <a:chOff x="0" y="0"/>
            <a:chExt cx="3804182" cy="1426105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3435845C-045A-53D2-B0C5-C6FB8DDDE900}"/>
                </a:ext>
              </a:extLst>
            </p:cNvPr>
            <p:cNvSpPr/>
            <p:nvPr/>
          </p:nvSpPr>
          <p:spPr>
            <a:xfrm>
              <a:off x="0" y="0"/>
              <a:ext cx="3804182" cy="1463218"/>
            </a:xfrm>
            <a:custGeom>
              <a:avLst/>
              <a:gdLst/>
              <a:ahLst/>
              <a:cxnLst/>
              <a:rect l="l" t="t" r="r" b="b"/>
              <a:pathLst>
                <a:path w="3804182" h="1463218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9E69DC9F-A463-0465-FFE0-2840F52D664E}"/>
                </a:ext>
              </a:extLst>
            </p:cNvPr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134DD52-69AE-12EB-3AB2-8A5BE5E8797D}"/>
              </a:ext>
            </a:extLst>
          </p:cNvPr>
          <p:cNvSpPr/>
          <p:nvPr/>
        </p:nvSpPr>
        <p:spPr>
          <a:xfrm>
            <a:off x="647672" y="8148343"/>
            <a:ext cx="1982724" cy="1263986"/>
          </a:xfrm>
          <a:custGeom>
            <a:avLst/>
            <a:gdLst/>
            <a:ahLst/>
            <a:cxnLst/>
            <a:rect l="l" t="t" r="r" b="b"/>
            <a:pathLst>
              <a:path w="1982724" h="1263986">
                <a:moveTo>
                  <a:pt x="0" y="0"/>
                </a:moveTo>
                <a:lnTo>
                  <a:pt x="1982724" y="0"/>
                </a:lnTo>
                <a:lnTo>
                  <a:pt x="1982724" y="1263986"/>
                </a:lnTo>
                <a:lnTo>
                  <a:pt x="0" y="12639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30EFC51-7B44-9F70-1AB9-5AA162EFB0F4}"/>
              </a:ext>
            </a:extLst>
          </p:cNvPr>
          <p:cNvSpPr txBox="1"/>
          <p:nvPr/>
        </p:nvSpPr>
        <p:spPr>
          <a:xfrm>
            <a:off x="3278068" y="7720578"/>
            <a:ext cx="10822445" cy="194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6000" b="1" u="none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교육 접근성</a:t>
            </a:r>
            <a:r>
              <a:rPr lang="ko-KR" sz="60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 또는</a:t>
            </a:r>
            <a:br>
              <a:rPr lang="en-AU" altLang="ko-KR" sz="60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</a:br>
            <a:r>
              <a:rPr lang="ko-KR" sz="6000" b="1" u="none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경제적 역량 강화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AD8F2E9-8B6D-573B-DA3E-4FB8770A602F}"/>
              </a:ext>
            </a:extLst>
          </p:cNvPr>
          <p:cNvSpPr/>
          <p:nvPr/>
        </p:nvSpPr>
        <p:spPr>
          <a:xfrm>
            <a:off x="15345606" y="91954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36671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FE8D-8AFF-E6EE-4E99-5F15F474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3182611-DC60-1E93-B3FD-357B72815F3D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3D472B-227B-41D8-0BB2-40A49397BB6F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F5F4AF3-BFEA-4DDB-CFCD-268E428F2589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4590D01-1361-D2BD-9EE5-11BBB83DB5E9}"/>
              </a:ext>
            </a:extLst>
          </p:cNvPr>
          <p:cNvGrpSpPr/>
          <p:nvPr/>
        </p:nvGrpSpPr>
        <p:grpSpPr>
          <a:xfrm>
            <a:off x="831324" y="3103182"/>
            <a:ext cx="5047025" cy="6155118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9961231-A2FA-7015-11FA-554C1CE4E96B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F78B701-99F5-8FC9-58AA-AF4998C9372D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A8A826EA-4252-3E81-D3B0-EDBBC5A68CEB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82D2850C-5DD0-1F0A-F6BA-55B8C1AF1CD2}"/>
              </a:ext>
            </a:extLst>
          </p:cNvPr>
          <p:cNvGrpSpPr/>
          <p:nvPr/>
        </p:nvGrpSpPr>
        <p:grpSpPr>
          <a:xfrm>
            <a:off x="6343929" y="3348393"/>
            <a:ext cx="9480103" cy="2059960"/>
            <a:chOff x="0" y="0"/>
            <a:chExt cx="2496817" cy="542541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C05EBF3-A5DD-4CD5-EF98-4A33F21AFBB2}"/>
                </a:ext>
              </a:extLst>
            </p:cNvPr>
            <p:cNvSpPr/>
            <p:nvPr/>
          </p:nvSpPr>
          <p:spPr>
            <a:xfrm>
              <a:off x="0" y="0"/>
              <a:ext cx="2496817" cy="542541"/>
            </a:xfrm>
            <a:custGeom>
              <a:avLst/>
              <a:gdLst/>
              <a:ahLst/>
              <a:cxnLst/>
              <a:rect l="l" t="t" r="r" b="b"/>
              <a:pathLst>
                <a:path w="2496817" h="542541">
                  <a:moveTo>
                    <a:pt x="41649" y="0"/>
                  </a:moveTo>
                  <a:lnTo>
                    <a:pt x="2455168" y="0"/>
                  </a:lnTo>
                  <a:cubicBezTo>
                    <a:pt x="2478170" y="0"/>
                    <a:pt x="2496817" y="18647"/>
                    <a:pt x="2496817" y="41649"/>
                  </a:cubicBezTo>
                  <a:lnTo>
                    <a:pt x="2496817" y="500892"/>
                  </a:lnTo>
                  <a:cubicBezTo>
                    <a:pt x="2496817" y="511938"/>
                    <a:pt x="2492429" y="522532"/>
                    <a:pt x="2484618" y="530342"/>
                  </a:cubicBezTo>
                  <a:cubicBezTo>
                    <a:pt x="2476808" y="538153"/>
                    <a:pt x="2466214" y="542541"/>
                    <a:pt x="2455168" y="542541"/>
                  </a:cubicBezTo>
                  <a:lnTo>
                    <a:pt x="41649" y="542541"/>
                  </a:lnTo>
                  <a:cubicBezTo>
                    <a:pt x="18647" y="542541"/>
                    <a:pt x="0" y="523894"/>
                    <a:pt x="0" y="500892"/>
                  </a:cubicBezTo>
                  <a:lnTo>
                    <a:pt x="0" y="41649"/>
                  </a:lnTo>
                  <a:cubicBezTo>
                    <a:pt x="0" y="18647"/>
                    <a:pt x="18647" y="0"/>
                    <a:pt x="41649" y="0"/>
                  </a:cubicBezTo>
                  <a:close/>
                </a:path>
              </a:pathLst>
            </a:custGeom>
            <a:solidFill>
              <a:srgbClr val="69A4E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52662A78-EC7A-1890-878B-AC2F5637DAA1}"/>
                </a:ext>
              </a:extLst>
            </p:cNvPr>
            <p:cNvSpPr txBox="1"/>
            <p:nvPr/>
          </p:nvSpPr>
          <p:spPr>
            <a:xfrm>
              <a:off x="0" y="-38100"/>
              <a:ext cx="2496817" cy="580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54A0EFE0-47FC-040C-100C-C55E75E0E3D8}"/>
              </a:ext>
            </a:extLst>
          </p:cNvPr>
          <p:cNvSpPr txBox="1"/>
          <p:nvPr/>
        </p:nvSpPr>
        <p:spPr>
          <a:xfrm>
            <a:off x="1107576" y="5044661"/>
            <a:ext cx="4494520" cy="2272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263"/>
              </a:lnSpc>
            </a:pPr>
            <a:r>
              <a:rPr lang="ko-KR" sz="6617" b="1" i="0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교육 </a:t>
            </a:r>
            <a:r>
              <a:rPr lang="ko-KR" sz="6617" b="1" i="0" u="none" baseline="0" dirty="0" err="1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vs</a:t>
            </a:r>
            <a:r>
              <a:rPr lang="ko-KR" sz="6617" b="1" i="0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. 교육</a:t>
            </a:r>
            <a:r>
              <a:rPr lang="ko-KR" sz="6617" b="0" i="0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 Italics"/>
                <a:sym typeface="Calibri (MS) Bold Italics"/>
              </a:rPr>
              <a:t> </a:t>
            </a:r>
            <a:r>
              <a:rPr lang="ko-KR" sz="6617" b="1" i="0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 Italics"/>
                <a:sym typeface="Calibri (MS) Bold Italics"/>
              </a:rPr>
              <a:t>활동</a:t>
            </a:r>
            <a:endParaRPr lang="ko-KR" sz="6617" b="1" i="1" dirty="0">
              <a:solidFill>
                <a:srgbClr val="A92A6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Calibri (MS) Bold Italics"/>
              <a:sym typeface="Calibri (MS) Bold Italic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AE685AF-7FDB-8846-3110-FAA739DD02E6}"/>
              </a:ext>
            </a:extLst>
          </p:cNvPr>
          <p:cNvSpPr txBox="1"/>
          <p:nvPr/>
        </p:nvSpPr>
        <p:spPr>
          <a:xfrm>
            <a:off x="8113242" y="3635542"/>
            <a:ext cx="7682357" cy="148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ko-KR" sz="48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정규 교육</a:t>
            </a:r>
            <a:r>
              <a:rPr lang="ko-KR" sz="48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</a:t>
            </a:r>
            <a:r>
              <a:rPr lang="ko-KR" sz="36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=</a:t>
            </a:r>
            <a:r>
              <a:rPr lang="ko-KR" sz="45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</a:t>
            </a:r>
            <a:r>
              <a:rPr lang="ko-KR" sz="36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체계적인 프로그램 (수료증, 졸업장, 학위)</a:t>
            </a:r>
            <a:endParaRPr lang="ko-KR" sz="4500" dirty="0">
              <a:solidFill>
                <a:srgbClr val="000000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Calibri (MS)"/>
              <a:sym typeface="Calibri (MS)"/>
            </a:endParaRP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820EA1FA-6B40-595B-CECA-41A92ADC8922}"/>
              </a:ext>
            </a:extLst>
          </p:cNvPr>
          <p:cNvGrpSpPr/>
          <p:nvPr/>
        </p:nvGrpSpPr>
        <p:grpSpPr>
          <a:xfrm>
            <a:off x="7645216" y="5735819"/>
            <a:ext cx="9961236" cy="2979746"/>
            <a:chOff x="0" y="0"/>
            <a:chExt cx="2623535" cy="784789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A37A6B6-F680-4729-51C2-E0DBD35E3ADD}"/>
                </a:ext>
              </a:extLst>
            </p:cNvPr>
            <p:cNvSpPr/>
            <p:nvPr/>
          </p:nvSpPr>
          <p:spPr>
            <a:xfrm>
              <a:off x="0" y="0"/>
              <a:ext cx="2623535" cy="784789"/>
            </a:xfrm>
            <a:custGeom>
              <a:avLst/>
              <a:gdLst/>
              <a:ahLst/>
              <a:cxnLst/>
              <a:rect l="l" t="t" r="r" b="b"/>
              <a:pathLst>
                <a:path w="2623535" h="784789">
                  <a:moveTo>
                    <a:pt x="39637" y="0"/>
                  </a:moveTo>
                  <a:lnTo>
                    <a:pt x="2583898" y="0"/>
                  </a:lnTo>
                  <a:cubicBezTo>
                    <a:pt x="2605789" y="0"/>
                    <a:pt x="2623535" y="17746"/>
                    <a:pt x="2623535" y="39637"/>
                  </a:cubicBezTo>
                  <a:lnTo>
                    <a:pt x="2623535" y="745152"/>
                  </a:lnTo>
                  <a:cubicBezTo>
                    <a:pt x="2623535" y="767043"/>
                    <a:pt x="2605789" y="784789"/>
                    <a:pt x="2583898" y="784789"/>
                  </a:cubicBezTo>
                  <a:lnTo>
                    <a:pt x="39637" y="784789"/>
                  </a:lnTo>
                  <a:cubicBezTo>
                    <a:pt x="17746" y="784789"/>
                    <a:pt x="0" y="767043"/>
                    <a:pt x="0" y="745152"/>
                  </a:cubicBezTo>
                  <a:lnTo>
                    <a:pt x="0" y="39637"/>
                  </a:lnTo>
                  <a:cubicBezTo>
                    <a:pt x="0" y="17746"/>
                    <a:pt x="17746" y="0"/>
                    <a:pt x="39637" y="0"/>
                  </a:cubicBezTo>
                  <a:close/>
                </a:path>
              </a:pathLst>
            </a:custGeom>
            <a:solidFill>
              <a:srgbClr val="69A4E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E0DA048-4735-BB97-C4D1-1B86935ED078}"/>
                </a:ext>
              </a:extLst>
            </p:cNvPr>
            <p:cNvSpPr txBox="1"/>
            <p:nvPr/>
          </p:nvSpPr>
          <p:spPr>
            <a:xfrm>
              <a:off x="0" y="-38100"/>
              <a:ext cx="2623535" cy="822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9A9DC158-7A0A-849C-0F46-FFC519DBA4C7}"/>
              </a:ext>
            </a:extLst>
          </p:cNvPr>
          <p:cNvSpPr txBox="1"/>
          <p:nvPr/>
        </p:nvSpPr>
        <p:spPr>
          <a:xfrm>
            <a:off x="8458200" y="6482861"/>
            <a:ext cx="8283491" cy="148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120000"/>
              </a:lnSpc>
              <a:spcBef>
                <a:spcPct val="0"/>
              </a:spcBef>
            </a:pPr>
            <a:r>
              <a:rPr lang="ko-KR" sz="48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교육 활동</a:t>
            </a:r>
            <a:r>
              <a:rPr lang="ko-KR" sz="4501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</a:t>
            </a:r>
            <a:r>
              <a:rPr lang="ko-KR" sz="36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=인식을 개선하지만</a:t>
            </a:r>
            <a:br>
              <a:rPr lang="en-AU" altLang="ko-KR" sz="36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</a:br>
            <a:r>
              <a:rPr lang="ko-KR" sz="36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자격 인정 가능성이 높지 않음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8808EE24-52A7-5E40-2766-AB82E376FE35}"/>
              </a:ext>
            </a:extLst>
          </p:cNvPr>
          <p:cNvSpPr/>
          <p:nvPr/>
        </p:nvSpPr>
        <p:spPr>
          <a:xfrm>
            <a:off x="6507934" y="3863779"/>
            <a:ext cx="1225222" cy="1029187"/>
          </a:xfrm>
          <a:custGeom>
            <a:avLst/>
            <a:gdLst/>
            <a:ahLst/>
            <a:cxnLst/>
            <a:rect l="l" t="t" r="r" b="b"/>
            <a:pathLst>
              <a:path w="1225222" h="1029187">
                <a:moveTo>
                  <a:pt x="0" y="0"/>
                </a:moveTo>
                <a:lnTo>
                  <a:pt x="1225223" y="0"/>
                </a:lnTo>
                <a:lnTo>
                  <a:pt x="1225223" y="1029187"/>
                </a:lnTo>
                <a:lnTo>
                  <a:pt x="0" y="10291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A4566823-0ED4-E1EF-93C6-F01FED7F991D}"/>
              </a:ext>
            </a:extLst>
          </p:cNvPr>
          <p:cNvSpPr/>
          <p:nvPr/>
        </p:nvSpPr>
        <p:spPr>
          <a:xfrm>
            <a:off x="15955202" y="6557996"/>
            <a:ext cx="1225222" cy="1335392"/>
          </a:xfrm>
          <a:custGeom>
            <a:avLst/>
            <a:gdLst/>
            <a:ahLst/>
            <a:cxnLst/>
            <a:rect l="l" t="t" r="r" b="b"/>
            <a:pathLst>
              <a:path w="1225222" h="1335392">
                <a:moveTo>
                  <a:pt x="0" y="0"/>
                </a:moveTo>
                <a:lnTo>
                  <a:pt x="1225222" y="0"/>
                </a:lnTo>
                <a:lnTo>
                  <a:pt x="1225222" y="1335392"/>
                </a:lnTo>
                <a:lnTo>
                  <a:pt x="0" y="13353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F4794FD-E938-37AB-C49A-B9D18D4D1708}"/>
              </a:ext>
            </a:extLst>
          </p:cNvPr>
          <p:cNvGrpSpPr/>
          <p:nvPr/>
        </p:nvGrpSpPr>
        <p:grpSpPr>
          <a:xfrm>
            <a:off x="-329479" y="-153027"/>
            <a:ext cx="19281670" cy="2836194"/>
            <a:chOff x="0" y="-38100"/>
            <a:chExt cx="5078300" cy="746981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EA057F8-521F-25A1-D744-2CD546D4148E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D481DC8A-7B89-7F18-9DB5-4D67BD7CA8BA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5E57A069-C1BC-007E-E6AA-740B706BCAAD}"/>
              </a:ext>
            </a:extLst>
          </p:cNvPr>
          <p:cNvSpPr txBox="1"/>
          <p:nvPr/>
        </p:nvSpPr>
        <p:spPr>
          <a:xfrm>
            <a:off x="3807955" y="292808"/>
            <a:ext cx="12382782" cy="1945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6000" b="1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교육 접근성 </a:t>
            </a:r>
          </a:p>
          <a:p>
            <a:pPr algn="l" rtl="0">
              <a:lnSpc>
                <a:spcPct val="110000"/>
              </a:lnSpc>
            </a:pPr>
            <a:r>
              <a:rPr lang="ko-KR" sz="6000" b="1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또는 경제적 역량 강화</a:t>
            </a: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45932A9A-66D2-03A0-5DFB-EB91CA5A8AF0}"/>
              </a:ext>
            </a:extLst>
          </p:cNvPr>
          <p:cNvSpPr/>
          <p:nvPr/>
        </p:nvSpPr>
        <p:spPr>
          <a:xfrm>
            <a:off x="983724" y="796917"/>
            <a:ext cx="1982724" cy="1263986"/>
          </a:xfrm>
          <a:custGeom>
            <a:avLst/>
            <a:gdLst/>
            <a:ahLst/>
            <a:cxnLst/>
            <a:rect l="l" t="t" r="r" b="b"/>
            <a:pathLst>
              <a:path w="1982724" h="1263986">
                <a:moveTo>
                  <a:pt x="0" y="0"/>
                </a:moveTo>
                <a:lnTo>
                  <a:pt x="1982724" y="0"/>
                </a:lnTo>
                <a:lnTo>
                  <a:pt x="1982724" y="1263986"/>
                </a:lnTo>
                <a:lnTo>
                  <a:pt x="0" y="12639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3276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6979" b="-42639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TextBox 7"/>
          <p:cNvSpPr txBox="1"/>
          <p:nvPr/>
        </p:nvSpPr>
        <p:spPr>
          <a:xfrm>
            <a:off x="2119463" y="3851838"/>
            <a:ext cx="7024537" cy="744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439"/>
              </a:lnSpc>
            </a:pPr>
            <a:r>
              <a:rPr lang="ko-KR" sz="44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회원 주도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19463" y="1257300"/>
            <a:ext cx="8153208" cy="917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sz="6000" b="1" u="none" baseline="0" dirty="0" err="1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소롭티미스트</a:t>
            </a:r>
            <a:r>
              <a:rPr lang="ko-KR" sz="6000" b="1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 주도</a:t>
            </a:r>
          </a:p>
        </p:txBody>
      </p:sp>
      <p:sp>
        <p:nvSpPr>
          <p:cNvPr id="9" name="Freeform 9"/>
          <p:cNvSpPr/>
          <p:nvPr/>
        </p:nvSpPr>
        <p:spPr>
          <a:xfrm>
            <a:off x="870475" y="1228186"/>
            <a:ext cx="804521" cy="910349"/>
          </a:xfrm>
          <a:custGeom>
            <a:avLst/>
            <a:gdLst/>
            <a:ahLst/>
            <a:cxnLst/>
            <a:rect l="l" t="t" r="r" b="b"/>
            <a:pathLst>
              <a:path w="804521" h="910349">
                <a:moveTo>
                  <a:pt x="0" y="0"/>
                </a:moveTo>
                <a:lnTo>
                  <a:pt x="804521" y="0"/>
                </a:lnTo>
                <a:lnTo>
                  <a:pt x="804521" y="910349"/>
                </a:lnTo>
                <a:lnTo>
                  <a:pt x="0" y="9103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o-KR"/>
          </a:p>
        </p:txBody>
      </p:sp>
      <p:sp>
        <p:nvSpPr>
          <p:cNvPr id="10" name="TextBox 10"/>
          <p:cNvSpPr txBox="1"/>
          <p:nvPr/>
        </p:nvSpPr>
        <p:spPr>
          <a:xfrm>
            <a:off x="2119463" y="7154229"/>
            <a:ext cx="748173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5243"/>
              </a:lnSpc>
            </a:pPr>
            <a:r>
              <a:rPr lang="ko-KR" sz="44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클럽 회원들의 직접적인 참여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19463" y="5523956"/>
            <a:ext cx="702453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243"/>
              </a:lnSpc>
            </a:pPr>
            <a:r>
              <a:rPr lang="ko-KR" sz="440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타 단체 기부 불가</a:t>
            </a:r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1424673" y="4004894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416419" y="5645011"/>
            <a:ext cx="500647" cy="421559"/>
            <a:chOff x="0" y="0"/>
            <a:chExt cx="812800" cy="684401"/>
          </a:xfrm>
        </p:grpSpPr>
        <p:sp>
          <p:nvSpPr>
            <p:cNvPr id="16" name="Freeform 16"/>
            <p:cNvSpPr/>
            <p:nvPr/>
          </p:nvSpPr>
          <p:spPr>
            <a:xfrm>
              <a:off x="66617" y="88022"/>
              <a:ext cx="679567" cy="596379"/>
            </a:xfrm>
            <a:custGeom>
              <a:avLst/>
              <a:gdLst/>
              <a:ahLst/>
              <a:cxnLst/>
              <a:rect l="l" t="t" r="r" b="b"/>
              <a:pathLst>
                <a:path w="679567" h="596379">
                  <a:moveTo>
                    <a:pt x="418737" y="44941"/>
                  </a:moveTo>
                  <a:lnTo>
                    <a:pt x="667229" y="463415"/>
                  </a:lnTo>
                  <a:cubicBezTo>
                    <a:pt x="683383" y="490620"/>
                    <a:pt x="683694" y="524403"/>
                    <a:pt x="668042" y="551900"/>
                  </a:cubicBezTo>
                  <a:cubicBezTo>
                    <a:pt x="652390" y="579397"/>
                    <a:pt x="623185" y="596379"/>
                    <a:pt x="591545" y="596379"/>
                  </a:cubicBezTo>
                  <a:lnTo>
                    <a:pt x="88021" y="596379"/>
                  </a:lnTo>
                  <a:cubicBezTo>
                    <a:pt x="56381" y="596379"/>
                    <a:pt x="27176" y="579397"/>
                    <a:pt x="11524" y="551900"/>
                  </a:cubicBezTo>
                  <a:cubicBezTo>
                    <a:pt x="-4128" y="524403"/>
                    <a:pt x="-3817" y="490620"/>
                    <a:pt x="12337" y="463415"/>
                  </a:cubicBezTo>
                  <a:lnTo>
                    <a:pt x="260829" y="44941"/>
                  </a:lnTo>
                  <a:cubicBezTo>
                    <a:pt x="277374" y="17079"/>
                    <a:pt x="307379" y="0"/>
                    <a:pt x="339783" y="0"/>
                  </a:cubicBezTo>
                  <a:cubicBezTo>
                    <a:pt x="372187" y="0"/>
                    <a:pt x="402192" y="17079"/>
                    <a:pt x="418737" y="44941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251082"/>
              <a:ext cx="558800" cy="384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424673" y="7268621"/>
            <a:ext cx="500647" cy="438066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9"/>
          <p:cNvGrpSpPr/>
          <p:nvPr/>
        </p:nvGrpSpPr>
        <p:grpSpPr>
          <a:xfrm>
            <a:off x="5334000" y="2160169"/>
            <a:ext cx="7558893" cy="5014247"/>
            <a:chOff x="0" y="0"/>
            <a:chExt cx="952253" cy="1075768"/>
          </a:xfrm>
        </p:grpSpPr>
        <p:sp>
          <p:nvSpPr>
            <p:cNvPr id="50" name="Freeform 10"/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6" name="Group 19">
            <a:extLst>
              <a:ext uri="{FF2B5EF4-FFF2-40B4-BE49-F238E27FC236}">
                <a16:creationId xmlns:a16="http://schemas.microsoft.com/office/drawing/2014/main" id="{15A5F3CB-C727-FFBA-C253-D88555B3E17F}"/>
              </a:ext>
            </a:extLst>
          </p:cNvPr>
          <p:cNvGrpSpPr/>
          <p:nvPr/>
        </p:nvGrpSpPr>
        <p:grpSpPr>
          <a:xfrm>
            <a:off x="8063748" y="4450162"/>
            <a:ext cx="2099396" cy="2041991"/>
            <a:chOff x="0" y="21309"/>
            <a:chExt cx="698500" cy="770183"/>
          </a:xfrm>
        </p:grpSpPr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50C65C7D-2C16-8E9C-E9E6-674547FEB58D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48" name="TextBox 21">
              <a:extLst>
                <a:ext uri="{FF2B5EF4-FFF2-40B4-BE49-F238E27FC236}">
                  <a16:creationId xmlns:a16="http://schemas.microsoft.com/office/drawing/2014/main" id="{4F269DA8-1A36-8107-E6E1-9FFBC253449F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" name="Freeform 2"/>
          <p:cNvSpPr/>
          <p:nvPr/>
        </p:nvSpPr>
        <p:spPr>
          <a:xfrm>
            <a:off x="-2362200" y="-6649481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dirty="0"/>
          </a:p>
        </p:txBody>
      </p:sp>
      <p:sp>
        <p:nvSpPr>
          <p:cNvPr id="14" name="TextBox 14"/>
          <p:cNvSpPr txBox="1"/>
          <p:nvPr/>
        </p:nvSpPr>
        <p:spPr>
          <a:xfrm>
            <a:off x="9353311" y="5181668"/>
            <a:ext cx="1661344" cy="107402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1" name="TextBox 21"/>
          <p:cNvSpPr txBox="1"/>
          <p:nvPr/>
        </p:nvSpPr>
        <p:spPr>
          <a:xfrm>
            <a:off x="10676670" y="3421640"/>
            <a:ext cx="899344" cy="6499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grpSp>
        <p:nvGrpSpPr>
          <p:cNvPr id="28" name="Group 28"/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334000" y="2324100"/>
            <a:ext cx="7558893" cy="1627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4557"/>
              </a:lnSpc>
            </a:pPr>
            <a:r>
              <a:rPr lang="ko-KR" sz="8000" b="1" i="0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6월 30일까지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63905" y="959532"/>
            <a:ext cx="8153208" cy="9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000" b="0" i="0" u="none" baseline="0" dirty="0" err="1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SIA에</a:t>
            </a:r>
            <a:r>
              <a:rPr lang="ko-KR" sz="6000" b="0" i="0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 보고</a:t>
            </a:r>
          </a:p>
        </p:txBody>
      </p:sp>
      <p:sp>
        <p:nvSpPr>
          <p:cNvPr id="44" name="Freeform 4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5" name="Freeform 13">
            <a:extLst>
              <a:ext uri="{FF2B5EF4-FFF2-40B4-BE49-F238E27FC236}">
                <a16:creationId xmlns:a16="http://schemas.microsoft.com/office/drawing/2014/main" id="{8B286910-6CCB-8AED-0CB5-D554985C864D}"/>
              </a:ext>
            </a:extLst>
          </p:cNvPr>
          <p:cNvSpPr/>
          <p:nvPr/>
        </p:nvSpPr>
        <p:spPr>
          <a:xfrm>
            <a:off x="8465056" y="4745917"/>
            <a:ext cx="1296780" cy="1296780"/>
          </a:xfrm>
          <a:custGeom>
            <a:avLst/>
            <a:gdLst/>
            <a:ahLst/>
            <a:cxnLst/>
            <a:rect l="l" t="t" r="r" b="b"/>
            <a:pathLst>
              <a:path w="1296780" h="1296780">
                <a:moveTo>
                  <a:pt x="0" y="0"/>
                </a:moveTo>
                <a:lnTo>
                  <a:pt x="1296781" y="0"/>
                </a:lnTo>
                <a:lnTo>
                  <a:pt x="1296781" y="1296781"/>
                </a:lnTo>
                <a:lnTo>
                  <a:pt x="0" y="1296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4" name="TextBox 10">
            <a:extLst>
              <a:ext uri="{FF2B5EF4-FFF2-40B4-BE49-F238E27FC236}">
                <a16:creationId xmlns:a16="http://schemas.microsoft.com/office/drawing/2014/main" id="{7C93B0A7-F61F-5DAA-B7E5-D07AF64335F7}"/>
              </a:ext>
            </a:extLst>
          </p:cNvPr>
          <p:cNvSpPr txBox="1"/>
          <p:nvPr/>
        </p:nvSpPr>
        <p:spPr>
          <a:xfrm>
            <a:off x="1034952" y="8774975"/>
            <a:ext cx="12071447" cy="1167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3600" b="0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질문이 있으십니까?</a:t>
            </a:r>
            <a:br>
              <a:rPr lang="en-AU" altLang="ko-KR" sz="3600" b="0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</a:br>
            <a:r>
              <a:rPr lang="ko-KR" sz="3600" b="0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이메일: </a:t>
            </a:r>
            <a:r>
              <a:rPr lang="ko-KR" sz="3600" b="0" i="0" u="none" baseline="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program@soroptimist.org로</a:t>
            </a:r>
            <a:r>
              <a:rPr lang="ko-KR" sz="3600" b="0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 문의하세요.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9">
            <a:extLst>
              <a:ext uri="{FF2B5EF4-FFF2-40B4-BE49-F238E27FC236}">
                <a16:creationId xmlns:a16="http://schemas.microsoft.com/office/drawing/2014/main" id="{5C1C33B0-EB1B-58FE-9825-5CB9960BE2D1}"/>
              </a:ext>
            </a:extLst>
          </p:cNvPr>
          <p:cNvGrpSpPr/>
          <p:nvPr/>
        </p:nvGrpSpPr>
        <p:grpSpPr>
          <a:xfrm>
            <a:off x="9848656" y="6545710"/>
            <a:ext cx="4353932" cy="3169790"/>
            <a:chOff x="0" y="0"/>
            <a:chExt cx="952253" cy="1075768"/>
          </a:xfrm>
        </p:grpSpPr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id="{A510B977-9F44-9176-21C5-518D8AB7A56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6" name="TextBox 11">
              <a:extLst>
                <a:ext uri="{FF2B5EF4-FFF2-40B4-BE49-F238E27FC236}">
                  <a16:creationId xmlns:a16="http://schemas.microsoft.com/office/drawing/2014/main" id="{43D6987D-BEE1-69A1-4308-48EC9CD6E17D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1" name="Group 9">
            <a:extLst>
              <a:ext uri="{FF2B5EF4-FFF2-40B4-BE49-F238E27FC236}">
                <a16:creationId xmlns:a16="http://schemas.microsoft.com/office/drawing/2014/main" id="{796D1A27-BC7F-31D2-1E8F-C9ABA8A89CCC}"/>
              </a:ext>
            </a:extLst>
          </p:cNvPr>
          <p:cNvGrpSpPr/>
          <p:nvPr/>
        </p:nvGrpSpPr>
        <p:grpSpPr>
          <a:xfrm>
            <a:off x="4083137" y="6537644"/>
            <a:ext cx="4353932" cy="3169790"/>
            <a:chOff x="0" y="0"/>
            <a:chExt cx="952253" cy="1075768"/>
          </a:xfrm>
        </p:grpSpPr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84A6B842-B982-4573-CDA5-2E367FD21B00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id="{11FD0249-970C-2FA7-C8A5-5D7AA25C5ED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8" name="Group 9">
            <a:extLst>
              <a:ext uri="{FF2B5EF4-FFF2-40B4-BE49-F238E27FC236}">
                <a16:creationId xmlns:a16="http://schemas.microsoft.com/office/drawing/2014/main" id="{38E5C615-B278-60D3-0F0B-4E1C10C60587}"/>
              </a:ext>
            </a:extLst>
          </p:cNvPr>
          <p:cNvGrpSpPr/>
          <p:nvPr/>
        </p:nvGrpSpPr>
        <p:grpSpPr>
          <a:xfrm>
            <a:off x="12714184" y="2704580"/>
            <a:ext cx="4353932" cy="3501566"/>
            <a:chOff x="0" y="0"/>
            <a:chExt cx="952253" cy="1075768"/>
          </a:xfrm>
        </p:grpSpPr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62E277FD-3929-A5D8-822B-669BE9A6D4F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0" name="TextBox 11">
              <a:extLst>
                <a:ext uri="{FF2B5EF4-FFF2-40B4-BE49-F238E27FC236}">
                  <a16:creationId xmlns:a16="http://schemas.microsoft.com/office/drawing/2014/main" id="{91EE7926-4EC3-79FA-937D-E9387447A75A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5" name="Group 9">
            <a:extLst>
              <a:ext uri="{FF2B5EF4-FFF2-40B4-BE49-F238E27FC236}">
                <a16:creationId xmlns:a16="http://schemas.microsoft.com/office/drawing/2014/main" id="{66ACC464-A4EF-D174-DD75-2808FBFA51C5}"/>
              </a:ext>
            </a:extLst>
          </p:cNvPr>
          <p:cNvGrpSpPr/>
          <p:nvPr/>
        </p:nvGrpSpPr>
        <p:grpSpPr>
          <a:xfrm>
            <a:off x="6981990" y="2699355"/>
            <a:ext cx="4353932" cy="3501566"/>
            <a:chOff x="0" y="0"/>
            <a:chExt cx="952253" cy="1075768"/>
          </a:xfrm>
        </p:grpSpPr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9F76D6A8-F6EB-5887-5A88-9A7A9A28BA6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37" name="TextBox 11">
              <a:extLst>
                <a:ext uri="{FF2B5EF4-FFF2-40B4-BE49-F238E27FC236}">
                  <a16:creationId xmlns:a16="http://schemas.microsoft.com/office/drawing/2014/main" id="{752BA9CE-4724-D5AB-864B-0D032468DEE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2" name="Group 9">
            <a:extLst>
              <a:ext uri="{FF2B5EF4-FFF2-40B4-BE49-F238E27FC236}">
                <a16:creationId xmlns:a16="http://schemas.microsoft.com/office/drawing/2014/main" id="{5BA95225-C67C-1F51-3A96-8E1D541D1510}"/>
              </a:ext>
            </a:extLst>
          </p:cNvPr>
          <p:cNvGrpSpPr/>
          <p:nvPr/>
        </p:nvGrpSpPr>
        <p:grpSpPr>
          <a:xfrm>
            <a:off x="1249796" y="2622335"/>
            <a:ext cx="4353932" cy="3501566"/>
            <a:chOff x="0" y="0"/>
            <a:chExt cx="952253" cy="1075768"/>
          </a:xfrm>
        </p:grpSpPr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B6A3471D-5918-AC06-29A9-E5F32E484067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AA354CB3-8B4D-49ED-7D69-4FD9DC4E0A07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-466923" y="-436199"/>
            <a:ext cx="19281670" cy="2691533"/>
            <a:chOff x="0" y="0"/>
            <a:chExt cx="5078300" cy="708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6" name="Group 6"/>
          <p:cNvGrpSpPr/>
          <p:nvPr/>
        </p:nvGrpSpPr>
        <p:grpSpPr>
          <a:xfrm>
            <a:off x="2625351" y="2893607"/>
            <a:ext cx="1697723" cy="169772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49796" y="4771134"/>
            <a:ext cx="4353932" cy="118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인식 제고</a:t>
            </a:r>
            <a:br>
              <a:rPr lang="en-AU" altLang="ko-KR" sz="3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</a:br>
            <a:r>
              <a:rPr lang="ko-KR" sz="3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프로젝트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5748" y="639744"/>
            <a:ext cx="8153208" cy="917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ko-KR" sz="6000" b="1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부적격 프로젝트</a:t>
            </a:r>
          </a:p>
        </p:txBody>
      </p:sp>
      <p:sp>
        <p:nvSpPr>
          <p:cNvPr id="11" name="Freeform 11"/>
          <p:cNvSpPr/>
          <p:nvPr/>
        </p:nvSpPr>
        <p:spPr>
          <a:xfrm>
            <a:off x="2966386" y="3173431"/>
            <a:ext cx="1076863" cy="1076863"/>
          </a:xfrm>
          <a:custGeom>
            <a:avLst/>
            <a:gdLst/>
            <a:ahLst/>
            <a:cxnLst/>
            <a:rect l="l" t="t" r="r" b="b"/>
            <a:pathLst>
              <a:path w="1076863" h="1076863">
                <a:moveTo>
                  <a:pt x="0" y="0"/>
                </a:moveTo>
                <a:lnTo>
                  <a:pt x="1076863" y="0"/>
                </a:lnTo>
                <a:lnTo>
                  <a:pt x="1076863" y="1076863"/>
                </a:lnTo>
                <a:lnTo>
                  <a:pt x="0" y="10768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2" name="Group 12"/>
          <p:cNvGrpSpPr/>
          <p:nvPr/>
        </p:nvGrpSpPr>
        <p:grpSpPr>
          <a:xfrm>
            <a:off x="8310094" y="2893607"/>
            <a:ext cx="1697723" cy="169772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8599485" y="3157338"/>
            <a:ext cx="1148854" cy="1054857"/>
          </a:xfrm>
          <a:custGeom>
            <a:avLst/>
            <a:gdLst/>
            <a:ahLst/>
            <a:cxnLst/>
            <a:rect l="l" t="t" r="r" b="b"/>
            <a:pathLst>
              <a:path w="1148854" h="1054857">
                <a:moveTo>
                  <a:pt x="0" y="0"/>
                </a:moveTo>
                <a:lnTo>
                  <a:pt x="1148853" y="0"/>
                </a:lnTo>
                <a:lnTo>
                  <a:pt x="1148853" y="1054856"/>
                </a:lnTo>
                <a:lnTo>
                  <a:pt x="0" y="1054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TextBox 16"/>
          <p:cNvSpPr txBox="1"/>
          <p:nvPr/>
        </p:nvSpPr>
        <p:spPr>
          <a:xfrm>
            <a:off x="6981990" y="4826540"/>
            <a:ext cx="4353932" cy="118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일반 사회적 역량 강화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992222" y="2893607"/>
            <a:ext cx="1697723" cy="169772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9701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4253208" y="3156283"/>
            <a:ext cx="1175751" cy="1116963"/>
          </a:xfrm>
          <a:custGeom>
            <a:avLst/>
            <a:gdLst/>
            <a:ahLst/>
            <a:cxnLst/>
            <a:rect l="l" t="t" r="r" b="b"/>
            <a:pathLst>
              <a:path w="1175751" h="1116963">
                <a:moveTo>
                  <a:pt x="0" y="0"/>
                </a:moveTo>
                <a:lnTo>
                  <a:pt x="1175751" y="0"/>
                </a:lnTo>
                <a:lnTo>
                  <a:pt x="1175751" y="1116964"/>
                </a:lnTo>
                <a:lnTo>
                  <a:pt x="0" y="11169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1" name="TextBox 21"/>
          <p:cNvSpPr txBox="1"/>
          <p:nvPr/>
        </p:nvSpPr>
        <p:spPr>
          <a:xfrm>
            <a:off x="12714184" y="4826540"/>
            <a:ext cx="4353932" cy="118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600" b="1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드림 프로그램 </a:t>
            </a:r>
          </a:p>
          <a:p>
            <a:pPr algn="ctr" rtl="0">
              <a:lnSpc>
                <a:spcPct val="110000"/>
              </a:lnSpc>
            </a:pPr>
            <a:r>
              <a:rPr lang="ko-KR" sz="3600" b="1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과제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5435925" y="6830166"/>
            <a:ext cx="1697723" cy="1697723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99A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201400" y="6905046"/>
            <a:ext cx="1697723" cy="169772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B1A63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083136" y="8921825"/>
            <a:ext cx="4314046" cy="57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600" b="1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미화 프로젝트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48657" y="8971182"/>
            <a:ext cx="4353931" cy="57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600" b="1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타 단체 지원</a:t>
            </a:r>
          </a:p>
        </p:txBody>
      </p:sp>
      <p:sp>
        <p:nvSpPr>
          <p:cNvPr id="30" name="Freeform 30"/>
          <p:cNvSpPr/>
          <p:nvPr/>
        </p:nvSpPr>
        <p:spPr>
          <a:xfrm>
            <a:off x="5657679" y="7333334"/>
            <a:ext cx="1254215" cy="691386"/>
          </a:xfrm>
          <a:custGeom>
            <a:avLst/>
            <a:gdLst/>
            <a:ahLst/>
            <a:cxnLst/>
            <a:rect l="l" t="t" r="r" b="b"/>
            <a:pathLst>
              <a:path w="1254215" h="691386">
                <a:moveTo>
                  <a:pt x="0" y="0"/>
                </a:moveTo>
                <a:lnTo>
                  <a:pt x="1254215" y="0"/>
                </a:lnTo>
                <a:lnTo>
                  <a:pt x="1254215" y="691386"/>
                </a:lnTo>
                <a:lnTo>
                  <a:pt x="0" y="6913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1" name="Freeform 31"/>
          <p:cNvSpPr/>
          <p:nvPr/>
        </p:nvSpPr>
        <p:spPr>
          <a:xfrm>
            <a:off x="11456187" y="7241924"/>
            <a:ext cx="1188147" cy="1023967"/>
          </a:xfrm>
          <a:custGeom>
            <a:avLst/>
            <a:gdLst/>
            <a:ahLst/>
            <a:cxnLst/>
            <a:rect l="l" t="t" r="r" b="b"/>
            <a:pathLst>
              <a:path w="1188147" h="1023967">
                <a:moveTo>
                  <a:pt x="0" y="0"/>
                </a:moveTo>
                <a:lnTo>
                  <a:pt x="1188147" y="0"/>
                </a:lnTo>
                <a:lnTo>
                  <a:pt x="1188147" y="1023967"/>
                </a:lnTo>
                <a:lnTo>
                  <a:pt x="0" y="10239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4256142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5067396" y="538149"/>
            <a:ext cx="8153208" cy="917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000" b="1" i="0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신규 프로젝트?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08346" y="1745200"/>
            <a:ext cx="12071309" cy="795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ko-KR" sz="4800" b="0" i="0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다음 프로젝트 중 하나로 시작하세요!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603033" y="3287629"/>
            <a:ext cx="4504672" cy="450467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9507" r="-5540" b="-31213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52551" y="8164898"/>
            <a:ext cx="5605636" cy="1037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200" b="1" i="0" u="none" baseline="0" dirty="0">
                <a:solidFill>
                  <a:srgbClr val="FDFDF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장학금 지급 </a:t>
            </a:r>
          </a:p>
          <a:p>
            <a:pPr algn="ctr" rtl="0">
              <a:lnSpc>
                <a:spcPct val="110000"/>
              </a:lnSpc>
            </a:pPr>
            <a:r>
              <a:rPr lang="ko-KR" sz="3200" b="1" i="0" u="none" baseline="0" dirty="0">
                <a:solidFill>
                  <a:srgbClr val="FDFDF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또는 시상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891664" y="3467426"/>
            <a:ext cx="4504672" cy="450467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69470" r="-27102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616423" y="8160240"/>
            <a:ext cx="5055154" cy="503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200" b="1" i="0" u="none" baseline="0" dirty="0">
                <a:solidFill>
                  <a:srgbClr val="FDFDF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장벽 제거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094802" y="3334766"/>
            <a:ext cx="4504672" cy="450467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2909" r="-4681" b="-16666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156764" y="8160240"/>
            <a:ext cx="4380748" cy="503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3200" b="1" i="0" u="none" baseline="0" dirty="0">
                <a:solidFill>
                  <a:srgbClr val="FDFDF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강좌 진행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">
            <a:extLst>
              <a:ext uri="{FF2B5EF4-FFF2-40B4-BE49-F238E27FC236}">
                <a16:creationId xmlns:a16="http://schemas.microsoft.com/office/drawing/2014/main" id="{76BE32D9-241E-D8B9-CBBE-2B2DE1B072CB}"/>
              </a:ext>
            </a:extLst>
          </p:cNvPr>
          <p:cNvGrpSpPr/>
          <p:nvPr/>
        </p:nvGrpSpPr>
        <p:grpSpPr>
          <a:xfrm>
            <a:off x="1066800" y="2938605"/>
            <a:ext cx="8915400" cy="6926792"/>
            <a:chOff x="0" y="-66675"/>
            <a:chExt cx="1681754" cy="1704046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BE1441A-6D8F-40F9-4AC9-26EF41A53985}"/>
                </a:ext>
              </a:extLst>
            </p:cNvPr>
            <p:cNvSpPr/>
            <p:nvPr/>
          </p:nvSpPr>
          <p:spPr>
            <a:xfrm>
              <a:off x="352496" y="16270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57939FCF-0D69-C44E-C4B6-E07B71DB353F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3" name="Freeform 3"/>
          <p:cNvSpPr/>
          <p:nvPr/>
        </p:nvSpPr>
        <p:spPr>
          <a:xfrm rot="-6203709" flipH="1">
            <a:off x="7718602" y="69378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11582400" y="1470161"/>
            <a:ext cx="6324600" cy="2955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8000"/>
              </a:lnSpc>
            </a:pPr>
            <a:r>
              <a:rPr lang="ko-KR" sz="48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자격에 부합하지 않는 </a:t>
            </a:r>
          </a:p>
          <a:p>
            <a:pPr algn="ctr" rtl="0">
              <a:lnSpc>
                <a:spcPts val="8000"/>
              </a:lnSpc>
            </a:pPr>
            <a:r>
              <a:rPr lang="ko-KR" sz="4800" b="0" i="1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'</a:t>
            </a:r>
            <a:r>
              <a:rPr lang="ko-KR" sz="4800" b="0" i="1" u="none" baseline="0" dirty="0" err="1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리브</a:t>
            </a:r>
            <a:r>
              <a:rPr lang="ko-KR" sz="4800" b="0" i="1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</a:t>
            </a:r>
            <a:r>
              <a:rPr lang="ko-KR" sz="4800" b="0" i="1" u="none" baseline="0" dirty="0" err="1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유어</a:t>
            </a:r>
            <a:r>
              <a:rPr lang="ko-KR" sz="4800" b="0" i="1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드림 상' </a:t>
            </a:r>
            <a:r>
              <a:rPr lang="ko-KR" sz="48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신청자가 있습니까?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3586" y="927027"/>
            <a:ext cx="8591978" cy="2139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6600" b="1" i="0" u="none" baseline="0" dirty="0">
                <a:solidFill>
                  <a:srgbClr val="F6917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장학금 지급</a:t>
            </a:r>
            <a:endParaRPr lang="en-AU" altLang="ko-KR" sz="6600" b="1" dirty="0">
              <a:solidFill>
                <a:srgbClr val="293374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Effra"/>
              <a:sym typeface="Effra"/>
            </a:endParaRPr>
          </a:p>
          <a:p>
            <a:pPr algn="l" rtl="0">
              <a:lnSpc>
                <a:spcPct val="110000"/>
              </a:lnSpc>
            </a:pPr>
            <a:r>
              <a:rPr lang="ko-KR" sz="6600" b="1" i="0" u="none" baseline="0" dirty="0">
                <a:solidFill>
                  <a:srgbClr val="293374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또는 </a:t>
            </a:r>
            <a:r>
              <a:rPr lang="ko-KR" sz="6600" b="1" i="0" u="none" baseline="0" dirty="0">
                <a:solidFill>
                  <a:srgbClr val="F6917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시상</a:t>
            </a: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82522C07-2541-60EA-6D14-950394B457D4}"/>
              </a:ext>
            </a:extLst>
          </p:cNvPr>
          <p:cNvSpPr/>
          <p:nvPr/>
        </p:nvSpPr>
        <p:spPr>
          <a:xfrm>
            <a:off x="3959749" y="4152900"/>
            <a:ext cx="4803251" cy="4572000"/>
          </a:xfrm>
          <a:custGeom>
            <a:avLst/>
            <a:gdLst/>
            <a:ahLst/>
            <a:cxnLst/>
            <a:rect l="l" t="t" r="r" b="b"/>
            <a:pathLst>
              <a:path w="3431651" h="3158679">
                <a:moveTo>
                  <a:pt x="0" y="0"/>
                </a:moveTo>
                <a:lnTo>
                  <a:pt x="3431651" y="0"/>
                </a:lnTo>
                <a:lnTo>
                  <a:pt x="3431651" y="3158679"/>
                </a:lnTo>
                <a:lnTo>
                  <a:pt x="0" y="31586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3C00E0AE-BDB6-5FFE-6EF7-DEFF7BBD3374}"/>
              </a:ext>
            </a:extLst>
          </p:cNvPr>
          <p:cNvSpPr txBox="1"/>
          <p:nvPr/>
        </p:nvSpPr>
        <p:spPr>
          <a:xfrm>
            <a:off x="12182146" y="4958253"/>
            <a:ext cx="5724854" cy="1264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20000"/>
              </a:lnSpc>
              <a:spcBef>
                <a:spcPct val="0"/>
              </a:spcBef>
            </a:pPr>
            <a:r>
              <a:rPr lang="ko-KR" sz="3600" b="0" i="0" u="none" baseline="0" dirty="0">
                <a:solidFill>
                  <a:srgbClr val="F6917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다른 장학금을</a:t>
            </a:r>
            <a:br>
              <a:rPr lang="en-AU" altLang="ko-KR" sz="3600" b="0" i="0" u="none" baseline="0" dirty="0">
                <a:solidFill>
                  <a:srgbClr val="F6917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</a:br>
            <a:r>
              <a:rPr lang="ko-KR" sz="3600" b="0" i="0" u="none" baseline="0" dirty="0">
                <a:solidFill>
                  <a:srgbClr val="F6917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지급하세요!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252528"/>
            <a:ext cx="19281670" cy="2866959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TextBox 6"/>
          <p:cNvSpPr txBox="1"/>
          <p:nvPr/>
        </p:nvSpPr>
        <p:spPr>
          <a:xfrm>
            <a:off x="1028700" y="765245"/>
            <a:ext cx="1285586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ko-KR" sz="6500" b="1" i="0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장애물 제거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31324" y="3103182"/>
            <a:ext cx="5047025" cy="6155118"/>
            <a:chOff x="0" y="0"/>
            <a:chExt cx="1329258" cy="162110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204261" y="3299166"/>
            <a:ext cx="9966254" cy="3825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69557" lvl="1" algn="l" rtl="0">
              <a:lnSpc>
                <a:spcPts val="6000"/>
              </a:lnSpc>
            </a:pPr>
            <a:r>
              <a:rPr lang="ko-KR" sz="40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생리용품</a:t>
            </a:r>
          </a:p>
          <a:p>
            <a:pPr marL="469557" lvl="1" algn="l" rtl="0">
              <a:lnSpc>
                <a:spcPts val="6000"/>
              </a:lnSpc>
            </a:pPr>
            <a:r>
              <a:rPr lang="ko-KR" sz="40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면허 취득 또는 시험 응시 비용</a:t>
            </a:r>
          </a:p>
          <a:p>
            <a:pPr marL="469557" lvl="1" algn="l" rtl="0">
              <a:lnSpc>
                <a:spcPts val="6089"/>
              </a:lnSpc>
            </a:pPr>
            <a:r>
              <a:rPr lang="ko-KR" sz="40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교과서</a:t>
            </a:r>
          </a:p>
          <a:p>
            <a:pPr marL="469557" lvl="1" algn="l" rtl="0">
              <a:lnSpc>
                <a:spcPts val="6089"/>
              </a:lnSpc>
            </a:pPr>
            <a:r>
              <a:rPr lang="ko-KR" sz="40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주유 카드</a:t>
            </a:r>
          </a:p>
          <a:p>
            <a:pPr marL="469557" lvl="1" algn="l" rtl="0">
              <a:lnSpc>
                <a:spcPts val="6089"/>
              </a:lnSpc>
            </a:pPr>
            <a:r>
              <a:rPr lang="ko-KR" sz="4000" b="0" i="0" u="none" baseline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업무용 의류 또는 유니폼</a:t>
            </a:r>
          </a:p>
        </p:txBody>
      </p:sp>
      <p:sp>
        <p:nvSpPr>
          <p:cNvPr id="12" name="Freeform 12"/>
          <p:cNvSpPr/>
          <p:nvPr/>
        </p:nvSpPr>
        <p:spPr>
          <a:xfrm>
            <a:off x="6477000" y="7734300"/>
            <a:ext cx="1325736" cy="1183219"/>
          </a:xfrm>
          <a:custGeom>
            <a:avLst/>
            <a:gdLst/>
            <a:ahLst/>
            <a:cxnLst/>
            <a:rect l="l" t="t" r="r" b="b"/>
            <a:pathLst>
              <a:path w="1325736" h="1183219">
                <a:moveTo>
                  <a:pt x="0" y="0"/>
                </a:moveTo>
                <a:lnTo>
                  <a:pt x="1325736" y="0"/>
                </a:lnTo>
                <a:lnTo>
                  <a:pt x="1325736" y="1183220"/>
                </a:lnTo>
                <a:lnTo>
                  <a:pt x="0" y="11832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TextBox 13"/>
          <p:cNvSpPr txBox="1"/>
          <p:nvPr/>
        </p:nvSpPr>
        <p:spPr>
          <a:xfrm>
            <a:off x="7924800" y="7894375"/>
            <a:ext cx="8839200" cy="46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20000"/>
              </a:lnSpc>
            </a:pPr>
            <a:r>
              <a:rPr lang="ko-KR" sz="2800" b="1" i="0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지역 기관에 여성과 소녀에게</a:t>
            </a:r>
            <a:r>
              <a:rPr lang="en-AU" altLang="ko-KR" sz="2800" b="1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</a:t>
            </a:r>
            <a:r>
              <a:rPr lang="ko-KR" sz="2800" b="1" i="0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무엇이 필요한지 문의.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1324" y="4192505"/>
            <a:ext cx="5047024" cy="3976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6000" b="1" i="0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교육 </a:t>
            </a:r>
            <a:r>
              <a:rPr lang="ko-KR" sz="60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또는 </a:t>
            </a:r>
            <a:r>
              <a:rPr lang="ko-KR" sz="6000" b="1" i="0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업무에</a:t>
            </a:r>
            <a:r>
              <a:rPr lang="ko-KR" sz="60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</a:t>
            </a:r>
          </a:p>
          <a:p>
            <a:pPr algn="ctr" rtl="0">
              <a:lnSpc>
                <a:spcPct val="110000"/>
              </a:lnSpc>
            </a:pPr>
            <a:r>
              <a:rPr lang="ko-KR" sz="6000" b="0" i="0" u="none" baseline="0" dirty="0">
                <a:solidFill>
                  <a:srgbClr val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필요한 </a:t>
            </a:r>
          </a:p>
          <a:p>
            <a:pPr algn="ctr" rtl="0">
              <a:lnSpc>
                <a:spcPct val="110000"/>
              </a:lnSpc>
            </a:pPr>
            <a:r>
              <a:rPr lang="ko-KR" sz="6000" b="1" i="0" u="none" baseline="0" dirty="0">
                <a:solidFill>
                  <a:srgbClr val="A92A6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물품 제공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C16C292A-F6B7-C764-66D8-57B64096BB2B}"/>
              </a:ext>
            </a:extLst>
          </p:cNvPr>
          <p:cNvGrpSpPr/>
          <p:nvPr/>
        </p:nvGrpSpPr>
        <p:grpSpPr>
          <a:xfrm rot="5400000">
            <a:off x="7193519" y="3543813"/>
            <a:ext cx="312818" cy="265240"/>
            <a:chOff x="0" y="0"/>
            <a:chExt cx="812800" cy="711200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0740244-6A69-E3A1-5E21-958A131236A6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32DF2A7D-CF3A-1951-251C-8848A559D0A5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 dirty="0"/>
            </a:p>
          </p:txBody>
        </p:sp>
      </p:grpSp>
      <p:grpSp>
        <p:nvGrpSpPr>
          <p:cNvPr id="18" name="Group 15">
            <a:extLst>
              <a:ext uri="{FF2B5EF4-FFF2-40B4-BE49-F238E27FC236}">
                <a16:creationId xmlns:a16="http://schemas.microsoft.com/office/drawing/2014/main" id="{2719C705-4613-562B-F5A1-6CEBA26A5BC4}"/>
              </a:ext>
            </a:extLst>
          </p:cNvPr>
          <p:cNvGrpSpPr/>
          <p:nvPr/>
        </p:nvGrpSpPr>
        <p:grpSpPr>
          <a:xfrm rot="5400000">
            <a:off x="7193519" y="4330728"/>
            <a:ext cx="312818" cy="265240"/>
            <a:chOff x="0" y="0"/>
            <a:chExt cx="812800" cy="711200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4CB6852B-2728-89BE-ED29-02573ED233DC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09A7C7AB-D0E2-5270-22B5-39B0A24EF660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5">
            <a:extLst>
              <a:ext uri="{FF2B5EF4-FFF2-40B4-BE49-F238E27FC236}">
                <a16:creationId xmlns:a16="http://schemas.microsoft.com/office/drawing/2014/main" id="{48701B0C-46DC-915E-D7B2-D42BA1747419}"/>
              </a:ext>
            </a:extLst>
          </p:cNvPr>
          <p:cNvGrpSpPr/>
          <p:nvPr/>
        </p:nvGrpSpPr>
        <p:grpSpPr>
          <a:xfrm rot="5400000">
            <a:off x="7192363" y="5814631"/>
            <a:ext cx="312818" cy="265240"/>
            <a:chOff x="0" y="0"/>
            <a:chExt cx="812800" cy="711200"/>
          </a:xfrm>
        </p:grpSpPr>
        <p:sp>
          <p:nvSpPr>
            <p:cNvPr id="22" name="Freeform 26">
              <a:extLst>
                <a:ext uri="{FF2B5EF4-FFF2-40B4-BE49-F238E27FC236}">
                  <a16:creationId xmlns:a16="http://schemas.microsoft.com/office/drawing/2014/main" id="{422F4803-53A7-14B4-2647-AA9CCC069E47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25E83618-B52F-0332-92E0-D4002C82229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4" name="Group 28">
            <a:extLst>
              <a:ext uri="{FF2B5EF4-FFF2-40B4-BE49-F238E27FC236}">
                <a16:creationId xmlns:a16="http://schemas.microsoft.com/office/drawing/2014/main" id="{041DAE06-AC48-2EFC-6619-D1A1AFFC55E0}"/>
              </a:ext>
            </a:extLst>
          </p:cNvPr>
          <p:cNvGrpSpPr/>
          <p:nvPr/>
        </p:nvGrpSpPr>
        <p:grpSpPr>
          <a:xfrm rot="5400000">
            <a:off x="7193519" y="5083298"/>
            <a:ext cx="312818" cy="265240"/>
            <a:chOff x="0" y="0"/>
            <a:chExt cx="812800" cy="711200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AB986598-176E-A771-7F9E-94C0C2CC978A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6" name="TextBox 30">
              <a:extLst>
                <a:ext uri="{FF2B5EF4-FFF2-40B4-BE49-F238E27FC236}">
                  <a16:creationId xmlns:a16="http://schemas.microsoft.com/office/drawing/2014/main" id="{36AB84ED-8BAF-A385-4CCD-1036053B6EC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7" name="Group 5">
            <a:extLst>
              <a:ext uri="{FF2B5EF4-FFF2-40B4-BE49-F238E27FC236}">
                <a16:creationId xmlns:a16="http://schemas.microsoft.com/office/drawing/2014/main" id="{A277C487-F6A7-FC1E-5DFF-C5EAD1860398}"/>
              </a:ext>
            </a:extLst>
          </p:cNvPr>
          <p:cNvGrpSpPr/>
          <p:nvPr/>
        </p:nvGrpSpPr>
        <p:grpSpPr>
          <a:xfrm rot="5400000">
            <a:off x="7192363" y="6612106"/>
            <a:ext cx="312817" cy="265240"/>
            <a:chOff x="0" y="0"/>
            <a:chExt cx="812800" cy="711200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44E0F8AA-2BAD-2B44-21FF-168F166E9B21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9" name="TextBox 7">
              <a:extLst>
                <a:ext uri="{FF2B5EF4-FFF2-40B4-BE49-F238E27FC236}">
                  <a16:creationId xmlns:a16="http://schemas.microsoft.com/office/drawing/2014/main" id="{582D04EB-1F3F-6473-26B3-E53F1BA1B1BD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TextBox 13">
            <a:extLst>
              <a:ext uri="{FF2B5EF4-FFF2-40B4-BE49-F238E27FC236}">
                <a16:creationId xmlns:a16="http://schemas.microsoft.com/office/drawing/2014/main" id="{5224D443-27CE-ADFA-F737-6A74B27E6984}"/>
              </a:ext>
            </a:extLst>
          </p:cNvPr>
          <p:cNvSpPr txBox="1"/>
          <p:nvPr/>
        </p:nvSpPr>
        <p:spPr>
          <a:xfrm>
            <a:off x="11953210" y="1407849"/>
            <a:ext cx="5217305" cy="992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000"/>
              </a:lnSpc>
            </a:pPr>
            <a:r>
              <a:rPr lang="ko-KR" sz="2800" b="1" i="1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보너스</a:t>
            </a:r>
            <a:r>
              <a:rPr lang="ko-KR" sz="28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: 5월 </a:t>
            </a:r>
            <a:r>
              <a:rPr lang="ko-KR" sz="2800" b="0" i="0" u="none" baseline="0" dirty="0" err="1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UpliftHER의</a:t>
            </a:r>
            <a:r>
              <a:rPr lang="en-AU" altLang="ko-KR" sz="28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sz="28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주제인 '생리 빈곤' 참여!</a:t>
            </a:r>
            <a:endParaRPr lang="ko-KR" sz="2800" b="1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Calibri (MS)"/>
              <a:sym typeface="Calibri (MS)"/>
            </a:endParaRPr>
          </a:p>
        </p:txBody>
      </p:sp>
      <p:pic>
        <p:nvPicPr>
          <p:cNvPr id="31" name="Graphic 30" descr="선 화살표: 반시계 방향 곡선에 단색 채우기">
            <a:extLst>
              <a:ext uri="{FF2B5EF4-FFF2-40B4-BE49-F238E27FC236}">
                <a16:creationId xmlns:a16="http://schemas.microsoft.com/office/drawing/2014/main" id="{BC470205-4488-3FBD-6BE2-864B939D8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956284">
            <a:off x="11681568" y="2295657"/>
            <a:ext cx="1854734" cy="185473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D3856DCB-6D18-6AF1-0CED-92D389459EEF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D7703238-D160-A000-5987-8B93D49AA7F0}"/>
              </a:ext>
            </a:extLst>
          </p:cNvPr>
          <p:cNvGrpSpPr/>
          <p:nvPr/>
        </p:nvGrpSpPr>
        <p:grpSpPr>
          <a:xfrm>
            <a:off x="228600" y="1787749"/>
            <a:ext cx="5257813" cy="5475401"/>
            <a:chOff x="-2104" y="-66675"/>
            <a:chExt cx="1331362" cy="1707790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7F53C85-9102-79A7-B86F-83F2BBAFA1BA}"/>
                </a:ext>
              </a:extLst>
            </p:cNvPr>
            <p:cNvSpPr/>
            <p:nvPr/>
          </p:nvSpPr>
          <p:spPr>
            <a:xfrm>
              <a:off x="-2104" y="20014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09052575-B43B-D565-BE4E-1C6EA7B3F36D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0" name="Group 7">
            <a:extLst>
              <a:ext uri="{FF2B5EF4-FFF2-40B4-BE49-F238E27FC236}">
                <a16:creationId xmlns:a16="http://schemas.microsoft.com/office/drawing/2014/main" id="{4699EF55-2D11-D5BC-C071-6DDFEBAF4E25}"/>
              </a:ext>
            </a:extLst>
          </p:cNvPr>
          <p:cNvGrpSpPr/>
          <p:nvPr/>
        </p:nvGrpSpPr>
        <p:grpSpPr>
          <a:xfrm>
            <a:off x="5423283" y="4653766"/>
            <a:ext cx="5320918" cy="5197464"/>
            <a:chOff x="0" y="0"/>
            <a:chExt cx="1329258" cy="1621101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AB3D192-CAB9-1935-4FF2-A7D378D29526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 dirty="0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24A417F6-3494-A8E9-BBDE-B7AEAFC09C66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2002627" y="0"/>
            <a:ext cx="6445462" cy="10286948"/>
            <a:chOff x="0" y="0"/>
            <a:chExt cx="8593950" cy="137159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93950" cy="13715931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6342" r="-56342"/>
              </a:stretch>
            </a:blipFill>
          </p:spPr>
          <p:txBody>
            <a:bodyPr/>
            <a:lstStyle/>
            <a:p>
              <a:endParaRPr lang="ko-KR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TextBox 5"/>
          <p:cNvSpPr txBox="1"/>
          <p:nvPr/>
        </p:nvSpPr>
        <p:spPr>
          <a:xfrm>
            <a:off x="838200" y="507859"/>
            <a:ext cx="10106488" cy="210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ko-KR" sz="65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 panose="020B0603020203020204" pitchFamily="34" charset="0"/>
                <a:sym typeface="Effra"/>
              </a:rPr>
              <a:t>프로젝트 도달</a:t>
            </a:r>
            <a:r>
              <a:rPr lang="en-AU" altLang="ko-KR" sz="6500" b="1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 panose="020B0603020203020204" pitchFamily="34" charset="0"/>
                <a:sym typeface="Effra"/>
              </a:rPr>
              <a:t> </a:t>
            </a:r>
            <a:r>
              <a:rPr lang="ko-KR" sz="65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 panose="020B0603020203020204" pitchFamily="34" charset="0"/>
                <a:sym typeface="Effra"/>
              </a:rPr>
              <a:t>범위</a:t>
            </a:r>
            <a:endParaRPr lang="en-AU" altLang="ko-KR" sz="6500" b="1" i="0" u="none" baseline="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Effra" panose="020B0603020203020204" pitchFamily="34" charset="0"/>
              <a:sym typeface="Effra"/>
            </a:endParaRPr>
          </a:p>
          <a:p>
            <a:pPr algn="l" rtl="0">
              <a:lnSpc>
                <a:spcPct val="110000"/>
              </a:lnSpc>
            </a:pPr>
            <a:r>
              <a:rPr lang="ko-KR" sz="65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 panose="020B0603020203020204" pitchFamily="34" charset="0"/>
                <a:sym typeface="Effra"/>
              </a:rPr>
              <a:t>고려</a:t>
            </a: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4761CCCB-BCEA-B76A-B4C5-4A6725627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00" y="2388800"/>
            <a:ext cx="5509400" cy="5509400"/>
          </a:xfrm>
          <a:prstGeom prst="rect">
            <a:avLst/>
          </a:prstGeom>
        </p:spPr>
      </p:pic>
      <p:pic>
        <p:nvPicPr>
          <p:cNvPr id="21" name="Picture 7">
            <a:extLst>
              <a:ext uri="{FF2B5EF4-FFF2-40B4-BE49-F238E27FC236}">
                <a16:creationId xmlns:a16="http://schemas.microsoft.com/office/drawing/2014/main" id="{841196F0-4B3D-FA81-3103-83F2CF69E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812931"/>
            <a:ext cx="5320918" cy="5320918"/>
          </a:xfrm>
          <a:prstGeom prst="rect">
            <a:avLst/>
          </a:prstGeom>
        </p:spPr>
      </p:pic>
      <p:sp>
        <p:nvSpPr>
          <p:cNvPr id="22" name="TextBox 8"/>
          <p:cNvSpPr txBox="1"/>
          <p:nvPr/>
        </p:nvSpPr>
        <p:spPr>
          <a:xfrm>
            <a:off x="1828800" y="4452638"/>
            <a:ext cx="2082505" cy="138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28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 panose="020B0604020202020204" charset="0"/>
                <a:sym typeface="Calibri (MS) Bold"/>
              </a:rPr>
              <a:t>2명의 여학생을</a:t>
            </a:r>
            <a:r>
              <a:rPr lang="en-AU" altLang="ko-KR" sz="28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 panose="020B0604020202020204" charset="0"/>
                <a:sym typeface="Calibri (MS) Bold"/>
              </a:rPr>
              <a:t> </a:t>
            </a:r>
            <a:r>
              <a:rPr lang="ko-KR" sz="28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 panose="020B0604020202020204" charset="0"/>
                <a:sym typeface="Calibri (MS) Bold"/>
              </a:rPr>
              <a:t>위한 노트북</a:t>
            </a:r>
          </a:p>
        </p:txBody>
      </p:sp>
      <p:sp>
        <p:nvSpPr>
          <p:cNvPr id="23" name="TextBox 9"/>
          <p:cNvSpPr txBox="1"/>
          <p:nvPr/>
        </p:nvSpPr>
        <p:spPr>
          <a:xfrm>
            <a:off x="6168812" y="6545540"/>
            <a:ext cx="2127294" cy="1855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10000"/>
              </a:lnSpc>
            </a:pPr>
            <a:r>
              <a:rPr lang="ko-KR" sz="28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 panose="020B0604020202020204" charset="0"/>
                <a:sym typeface="Calibri (MS) Bold"/>
              </a:rPr>
              <a:t>50명의 여학생을 위한 기술 워크숍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1E2B46-B10F-5075-6A7D-78A66873B0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4" t="25687" b="6468"/>
          <a:stretch>
            <a:fillRect/>
          </a:stretch>
        </p:blipFill>
        <p:spPr>
          <a:xfrm rot="5400000">
            <a:off x="9029699" y="800049"/>
            <a:ext cx="10287001" cy="8686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F0DED03F-E566-F397-895D-2DAACD056D0D}"/>
              </a:ext>
            </a:extLst>
          </p:cNvPr>
          <p:cNvSpPr/>
          <p:nvPr/>
        </p:nvSpPr>
        <p:spPr>
          <a:xfrm>
            <a:off x="6988734" y="3086364"/>
            <a:ext cx="4310533" cy="953475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1449844" y="4278700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6814867" y="4278700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12172456" y="4303264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TextBox 7"/>
          <p:cNvSpPr txBox="1"/>
          <p:nvPr/>
        </p:nvSpPr>
        <p:spPr>
          <a:xfrm>
            <a:off x="4797621" y="855189"/>
            <a:ext cx="8692758" cy="107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ko-KR" sz="6500" b="1" i="0" u="none" spc="-194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기존 프로젝트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8845" y="5085213"/>
            <a:ext cx="4638933" cy="4392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ko-KR" sz="3600" b="1" i="0" u="none" spc="-95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지원 대상</a:t>
            </a:r>
            <a:endParaRPr lang="ko-KR" sz="3191" b="1" spc="-95" dirty="0">
              <a:solidFill>
                <a:srgbClr val="FFCF0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Calibri (MS) Bold"/>
              <a:sym typeface="Calibri (MS)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69178" y="5991272"/>
            <a:ext cx="4638933" cy="1590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2400" b="0" i="0" u="none" spc="-64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누구에게 서비스를</a:t>
            </a:r>
            <a:br>
              <a:rPr lang="en-AU" altLang="ko-KR" sz="2400" b="0" i="0" u="none" spc="-64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</a:br>
            <a:r>
              <a:rPr lang="ko-KR" sz="2400" b="0" i="0" u="none" spc="-64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제공하고 있는가? </a:t>
            </a:r>
          </a:p>
          <a:p>
            <a:pPr algn="ctr" rtl="0">
              <a:lnSpc>
                <a:spcPct val="150000"/>
              </a:lnSpc>
            </a:pPr>
            <a:r>
              <a:rPr lang="ko-KR" sz="2400" b="0" i="0" u="none" spc="-64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그들은 장벽에 직면해 있는가?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72456" y="5085213"/>
            <a:ext cx="4658266" cy="4392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ko-KR" sz="3600" b="1" i="0" u="none" spc="-95" baseline="0" dirty="0" err="1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소롭티미스트</a:t>
            </a:r>
            <a:r>
              <a:rPr lang="ko-KR" sz="3600" b="1" i="0" u="none" spc="-95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 주도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24534" y="5085213"/>
            <a:ext cx="4638933" cy="4392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ko-KR" sz="3600" b="1" i="0" u="none" spc="-95" baseline="0" dirty="0">
                <a:solidFill>
                  <a:srgbClr val="FFCF0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중점 항목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14867" y="5991272"/>
            <a:ext cx="4658267" cy="1590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algn="ctr">
              <a:lnSpc>
                <a:spcPts val="4600"/>
              </a:lnSpc>
              <a:defRPr sz="3200" spc="-64">
                <a:solidFill>
                  <a:srgbClr val="FFFFFF"/>
                </a:solidFill>
                <a:latin typeface="Calibri (MS)"/>
                <a:ea typeface="Calibri (MS)"/>
                <a:cs typeface="Calibri (MS)"/>
              </a:defRPr>
            </a:lvl1pPr>
          </a:lstStyle>
          <a:p>
            <a:pPr rtl="0">
              <a:lnSpc>
                <a:spcPct val="150000"/>
              </a:lnSpc>
            </a:pPr>
            <a:r>
              <a:rPr lang="ko-KR" sz="2400" b="0" i="0" u="none" baseline="0" dirty="0">
                <a:latin typeface="Malgun Gothic" panose="020B0503020000020004" pitchFamily="34" charset="-127"/>
                <a:ea typeface="Malgun Gothic" panose="020B0503020000020004" pitchFamily="34" charset="-127"/>
                <a:sym typeface="Calibri (MS)"/>
              </a:rPr>
              <a:t>이 프로젝트는 </a:t>
            </a:r>
          </a:p>
          <a:p>
            <a:pPr rtl="0">
              <a:lnSpc>
                <a:spcPct val="150000"/>
              </a:lnSpc>
            </a:pPr>
            <a:r>
              <a:rPr lang="ko-KR" sz="2400" b="0" i="0" u="none" baseline="0" dirty="0">
                <a:latin typeface="Malgun Gothic" panose="020B0503020000020004" pitchFamily="34" charset="-127"/>
                <a:ea typeface="Malgun Gothic" panose="020B0503020000020004" pitchFamily="34" charset="-127"/>
                <a:sym typeface="Calibri (MS)"/>
              </a:rPr>
              <a:t>교육 또는 취업 기회 확대에</a:t>
            </a:r>
            <a:br>
              <a:rPr lang="en-AU" altLang="ko-KR" sz="2400" b="0" i="0" u="none" baseline="0" dirty="0">
                <a:latin typeface="Malgun Gothic" panose="020B0503020000020004" pitchFamily="34" charset="-127"/>
                <a:ea typeface="Malgun Gothic" panose="020B0503020000020004" pitchFamily="34" charset="-127"/>
                <a:sym typeface="Calibri (MS)"/>
              </a:rPr>
            </a:br>
            <a:r>
              <a:rPr lang="ko-KR" sz="2400" b="0" i="0" u="none" baseline="0" dirty="0">
                <a:latin typeface="Malgun Gothic" panose="020B0503020000020004" pitchFamily="34" charset="-127"/>
                <a:ea typeface="Malgun Gothic" panose="020B0503020000020004" pitchFamily="34" charset="-127"/>
                <a:sym typeface="Calibri (MS)"/>
              </a:rPr>
              <a:t>중점을 두고 있는가?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72456" y="6330608"/>
            <a:ext cx="4658267" cy="1036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2400" b="0" i="0" u="none" spc="-64" baseline="0" dirty="0" err="1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소롭티미스트가</a:t>
            </a:r>
            <a:r>
              <a:rPr lang="ko-KR" sz="2400" b="0" i="0" u="none" spc="-64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 </a:t>
            </a:r>
          </a:p>
          <a:p>
            <a:pPr algn="ctr" rtl="0">
              <a:lnSpc>
                <a:spcPct val="150000"/>
              </a:lnSpc>
            </a:pPr>
            <a:r>
              <a:rPr lang="ko-KR" sz="2400" b="0" i="0" u="none" spc="-64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프로젝트를 주도하고 있는가?</a:t>
            </a:r>
          </a:p>
        </p:txBody>
      </p:sp>
      <p:sp>
        <p:nvSpPr>
          <p:cNvPr id="16" name="Freeform 16"/>
          <p:cNvSpPr/>
          <p:nvPr/>
        </p:nvSpPr>
        <p:spPr>
          <a:xfrm>
            <a:off x="7937377" y="918870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D95738F8-204E-2DC9-3AAC-CFD92775C3B8}"/>
              </a:ext>
            </a:extLst>
          </p:cNvPr>
          <p:cNvSpPr txBox="1"/>
          <p:nvPr/>
        </p:nvSpPr>
        <p:spPr>
          <a:xfrm>
            <a:off x="2190750" y="1932663"/>
            <a:ext cx="13906500" cy="736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78"/>
              </a:lnSpc>
            </a:pPr>
            <a:r>
              <a:rPr lang="ko-KR" sz="3600" b="0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프로젝트를 원대한 목표에 부합하도록 조정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EF3BCAA9-0B7E-119D-DAFD-9E4D0A58BB42}"/>
              </a:ext>
            </a:extLst>
          </p:cNvPr>
          <p:cNvSpPr txBox="1"/>
          <p:nvPr/>
        </p:nvSpPr>
        <p:spPr>
          <a:xfrm>
            <a:off x="7152933" y="3133481"/>
            <a:ext cx="3982134" cy="714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78"/>
              </a:lnSpc>
            </a:pPr>
            <a:r>
              <a:rPr lang="ko-KR" sz="32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무엇이 빠졌을까요?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A73948-CF88-5B8B-7085-2BBE7917FBFE}"/>
              </a:ext>
            </a:extLst>
          </p:cNvPr>
          <p:cNvSpPr/>
          <p:nvPr/>
        </p:nvSpPr>
        <p:spPr>
          <a:xfrm>
            <a:off x="1295400" y="2232876"/>
            <a:ext cx="6096000" cy="27582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-125384"/>
            <a:ext cx="18821400" cy="11775348"/>
            <a:chOff x="0" y="0"/>
            <a:chExt cx="1247895" cy="812800"/>
          </a:xfrm>
        </p:grpSpPr>
        <p:sp>
          <p:nvSpPr>
            <p:cNvPr id="7" name="Freeform 7"/>
            <p:cNvSpPr>
              <a:spLocks noChangeAspect="1"/>
            </p:cNvSpPr>
            <p:nvPr/>
          </p:nvSpPr>
          <p:spPr>
            <a:xfrm>
              <a:off x="0" y="0"/>
              <a:ext cx="1247895" cy="812800"/>
            </a:xfrm>
            <a:custGeom>
              <a:avLst/>
              <a:gdLst/>
              <a:ahLst/>
              <a:cxnLst/>
              <a:rect l="l" t="t" r="r" b="b"/>
              <a:pathLst>
                <a:path w="1247895" h="812800">
                  <a:moveTo>
                    <a:pt x="28614" y="0"/>
                  </a:moveTo>
                  <a:lnTo>
                    <a:pt x="1219280" y="0"/>
                  </a:lnTo>
                  <a:cubicBezTo>
                    <a:pt x="1226869" y="0"/>
                    <a:pt x="1234148" y="3015"/>
                    <a:pt x="1239514" y="8381"/>
                  </a:cubicBezTo>
                  <a:cubicBezTo>
                    <a:pt x="1244880" y="13747"/>
                    <a:pt x="1247895" y="21025"/>
                    <a:pt x="1247895" y="28614"/>
                  </a:cubicBezTo>
                  <a:lnTo>
                    <a:pt x="1247895" y="784186"/>
                  </a:lnTo>
                  <a:cubicBezTo>
                    <a:pt x="1247895" y="791775"/>
                    <a:pt x="1244880" y="799053"/>
                    <a:pt x="1239514" y="804419"/>
                  </a:cubicBezTo>
                  <a:cubicBezTo>
                    <a:pt x="1234148" y="809785"/>
                    <a:pt x="1226869" y="812800"/>
                    <a:pt x="1219280" y="812800"/>
                  </a:cubicBezTo>
                  <a:lnTo>
                    <a:pt x="28614" y="812800"/>
                  </a:lnTo>
                  <a:cubicBezTo>
                    <a:pt x="21025" y="812800"/>
                    <a:pt x="13747" y="809785"/>
                    <a:pt x="8381" y="804419"/>
                  </a:cubicBezTo>
                  <a:cubicBezTo>
                    <a:pt x="3015" y="799053"/>
                    <a:pt x="0" y="791775"/>
                    <a:pt x="0" y="784186"/>
                  </a:cubicBezTo>
                  <a:lnTo>
                    <a:pt x="0" y="28614"/>
                  </a:lnTo>
                  <a:cubicBezTo>
                    <a:pt x="0" y="21025"/>
                    <a:pt x="3015" y="13747"/>
                    <a:pt x="8381" y="8381"/>
                  </a:cubicBezTo>
                  <a:cubicBezTo>
                    <a:pt x="13747" y="3015"/>
                    <a:pt x="21025" y="0"/>
                    <a:pt x="28614" y="0"/>
                  </a:cubicBez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l="-491" r="-491"/>
              </a:stretch>
            </a:blipFill>
          </p:spPr>
          <p:txBody>
            <a:bodyPr/>
            <a:lstStyle/>
            <a:p>
              <a:endParaRPr lang="ko-KR" dirty="0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-601468" y="-1048496"/>
            <a:ext cx="19281670" cy="2866959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/>
          <p:cNvSpPr txBox="1"/>
          <p:nvPr/>
        </p:nvSpPr>
        <p:spPr>
          <a:xfrm>
            <a:off x="1295399" y="2811954"/>
            <a:ext cx="6096001" cy="1721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ko-KR" sz="54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무엇을 바꿔야 할까요?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9600" y="601454"/>
            <a:ext cx="1513262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ko-KR" sz="48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저소득층 소녀를 위한 자기방어 및 인신매매 예방 교육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4C5B-08D7-A927-DEA6-0F989502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9526796-00BC-338A-E418-4A872A3CA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-1257300"/>
            <a:ext cx="21595783" cy="12147628"/>
          </a:xfrm>
          <a:prstGeom prst="rect">
            <a:avLst/>
          </a:prstGeom>
        </p:spPr>
      </p:pic>
      <p:grpSp>
        <p:nvGrpSpPr>
          <p:cNvPr id="10" name="Group 2">
            <a:extLst>
              <a:ext uri="{FF2B5EF4-FFF2-40B4-BE49-F238E27FC236}">
                <a16:creationId xmlns:a16="http://schemas.microsoft.com/office/drawing/2014/main" id="{6E36D0A4-07DC-0178-C871-4370A957A027}"/>
              </a:ext>
            </a:extLst>
          </p:cNvPr>
          <p:cNvGrpSpPr/>
          <p:nvPr/>
        </p:nvGrpSpPr>
        <p:grpSpPr>
          <a:xfrm>
            <a:off x="-601468" y="-1048496"/>
            <a:ext cx="19281670" cy="2866959"/>
            <a:chOff x="0" y="0"/>
            <a:chExt cx="5078300" cy="755084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AB91A2FD-21E2-9713-2510-DB2C90787A2C}"/>
                </a:ext>
              </a:extLst>
            </p:cNvPr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147774AF-1951-53AB-DD64-ED20E4443955}"/>
                </a:ext>
              </a:extLst>
            </p:cNvPr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6B2CBDC-3470-2A3B-6CBE-0D0645FD01EA}"/>
              </a:ext>
            </a:extLst>
          </p:cNvPr>
          <p:cNvSpPr/>
          <p:nvPr/>
        </p:nvSpPr>
        <p:spPr>
          <a:xfrm>
            <a:off x="12808192" y="4413254"/>
            <a:ext cx="5098807" cy="27582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72AFAF0-7D30-4BE6-8E41-6702FC3C9E27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F11BBE6-7CAE-636F-C43A-26DAB4C6F957}"/>
              </a:ext>
            </a:extLst>
          </p:cNvPr>
          <p:cNvSpPr txBox="1"/>
          <p:nvPr/>
        </p:nvSpPr>
        <p:spPr>
          <a:xfrm>
            <a:off x="706513" y="601454"/>
            <a:ext cx="1210168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ko-KR" sz="4800" b="1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검정고시 수업을 제공하는 지역 기관에 기부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0B14A4-DDD3-53DF-DC73-31AA36D14F28}"/>
              </a:ext>
            </a:extLst>
          </p:cNvPr>
          <p:cNvSpPr txBox="1"/>
          <p:nvPr/>
        </p:nvSpPr>
        <p:spPr>
          <a:xfrm>
            <a:off x="2133600" y="6896100"/>
            <a:ext cx="6975764" cy="952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ko-KR" sz="10000" b="1" u="none" baseline="0" dirty="0">
                <a:solidFill>
                  <a:srgbClr val="1F497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ldhabi" panose="020F0502020204030204" pitchFamily="2" charset="-78"/>
                <a:sym typeface="Calibri (MS) Bold"/>
              </a:rPr>
              <a:t>기부하세요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49B1852B-90BA-B42F-847F-87572B600CE2}"/>
              </a:ext>
            </a:extLst>
          </p:cNvPr>
          <p:cNvSpPr txBox="1"/>
          <p:nvPr/>
        </p:nvSpPr>
        <p:spPr>
          <a:xfrm>
            <a:off x="12808192" y="5021754"/>
            <a:ext cx="5098807" cy="1721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ko-KR" sz="5400" b="1" i="0" u="none" baseline="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 Bold"/>
                <a:sym typeface="Calibri (MS) Bold"/>
              </a:rPr>
              <a:t>무엇을 바꿔야 할까요?</a:t>
            </a:r>
          </a:p>
        </p:txBody>
      </p:sp>
    </p:spTree>
    <p:extLst>
      <p:ext uri="{BB962C8B-B14F-4D97-AF65-F5344CB8AC3E}">
        <p14:creationId xmlns:p14="http://schemas.microsoft.com/office/powerpoint/2010/main" val="3953593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CAD7BD1-0865-D2D1-5038-884728B4FFBE}"/>
              </a:ext>
            </a:extLst>
          </p:cNvPr>
          <p:cNvSpPr/>
          <p:nvPr/>
        </p:nvSpPr>
        <p:spPr>
          <a:xfrm>
            <a:off x="533400" y="2042308"/>
            <a:ext cx="5112327" cy="245637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40A620DD-E43E-07C2-E6AE-AAF8AE54359D}"/>
              </a:ext>
            </a:extLst>
          </p:cNvPr>
          <p:cNvGrpSpPr>
            <a:grpSpLocks noChangeAspect="1"/>
          </p:cNvGrpSpPr>
          <p:nvPr/>
        </p:nvGrpSpPr>
        <p:grpSpPr>
          <a:xfrm>
            <a:off x="-13852" y="-65377"/>
            <a:ext cx="18954531" cy="12345787"/>
            <a:chOff x="21029" y="15804"/>
            <a:chExt cx="1247895" cy="8128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66184427-3F3D-628F-7614-B9F5DE8908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029" y="15804"/>
              <a:ext cx="1247895" cy="812800"/>
            </a:xfrm>
            <a:custGeom>
              <a:avLst/>
              <a:gdLst/>
              <a:ahLst/>
              <a:cxnLst/>
              <a:rect l="l" t="t" r="r" b="b"/>
              <a:pathLst>
                <a:path w="1247895" h="812800">
                  <a:moveTo>
                    <a:pt x="28614" y="0"/>
                  </a:moveTo>
                  <a:lnTo>
                    <a:pt x="1219280" y="0"/>
                  </a:lnTo>
                  <a:cubicBezTo>
                    <a:pt x="1226869" y="0"/>
                    <a:pt x="1234148" y="3015"/>
                    <a:pt x="1239514" y="8381"/>
                  </a:cubicBezTo>
                  <a:cubicBezTo>
                    <a:pt x="1244880" y="13747"/>
                    <a:pt x="1247895" y="21025"/>
                    <a:pt x="1247895" y="28614"/>
                  </a:cubicBezTo>
                  <a:lnTo>
                    <a:pt x="1247895" y="784186"/>
                  </a:lnTo>
                  <a:cubicBezTo>
                    <a:pt x="1247895" y="791775"/>
                    <a:pt x="1244880" y="799053"/>
                    <a:pt x="1239514" y="804419"/>
                  </a:cubicBezTo>
                  <a:cubicBezTo>
                    <a:pt x="1234148" y="809785"/>
                    <a:pt x="1226869" y="812800"/>
                    <a:pt x="1219280" y="812800"/>
                  </a:cubicBezTo>
                  <a:lnTo>
                    <a:pt x="28614" y="812800"/>
                  </a:lnTo>
                  <a:cubicBezTo>
                    <a:pt x="21025" y="812800"/>
                    <a:pt x="13747" y="809785"/>
                    <a:pt x="8381" y="804419"/>
                  </a:cubicBezTo>
                  <a:cubicBezTo>
                    <a:pt x="3015" y="799053"/>
                    <a:pt x="0" y="791775"/>
                    <a:pt x="0" y="784186"/>
                  </a:cubicBezTo>
                  <a:lnTo>
                    <a:pt x="0" y="28614"/>
                  </a:lnTo>
                  <a:cubicBezTo>
                    <a:pt x="0" y="21025"/>
                    <a:pt x="3015" y="13747"/>
                    <a:pt x="8381" y="8381"/>
                  </a:cubicBezTo>
                  <a:cubicBezTo>
                    <a:pt x="13747" y="3015"/>
                    <a:pt x="21025" y="0"/>
                    <a:pt x="28614" y="0"/>
                  </a:cubicBez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b="-19369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2427610"/>
            <a:ext cx="5077015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ko-KR" sz="5400" b="1" i="0" u="none" baseline="0" dirty="0">
                <a:solidFill>
                  <a:srgbClr val="A92A6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무엇을 바꿔야 할까요?</a:t>
            </a: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21B928B2-CB12-D5B0-FAA5-26A164815D5A}"/>
              </a:ext>
            </a:extLst>
          </p:cNvPr>
          <p:cNvGrpSpPr/>
          <p:nvPr/>
        </p:nvGrpSpPr>
        <p:grpSpPr>
          <a:xfrm>
            <a:off x="-601468" y="-1048496"/>
            <a:ext cx="19281670" cy="2866959"/>
            <a:chOff x="0" y="0"/>
            <a:chExt cx="5078300" cy="755084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DA253FAB-2ABD-459B-0920-B3499B7CD6D4}"/>
                </a:ext>
              </a:extLst>
            </p:cNvPr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E69D2D72-2429-5600-1461-AFDD60FB0BDD}"/>
                </a:ext>
              </a:extLst>
            </p:cNvPr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8">
            <a:extLst>
              <a:ext uri="{FF2B5EF4-FFF2-40B4-BE49-F238E27FC236}">
                <a16:creationId xmlns:a16="http://schemas.microsoft.com/office/drawing/2014/main" id="{1A1108A6-FEF5-9DF5-8A91-8C939D1723E0}"/>
              </a:ext>
            </a:extLst>
          </p:cNvPr>
          <p:cNvSpPr txBox="1"/>
          <p:nvPr/>
        </p:nvSpPr>
        <p:spPr>
          <a:xfrm>
            <a:off x="706512" y="601454"/>
            <a:ext cx="1582888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</a:pPr>
            <a:r>
              <a:rPr lang="ko-KR" altLang="en-US" sz="4800" b="1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Calibri (MS)"/>
                <a:sym typeface="Calibri (MS)"/>
              </a:rPr>
              <a:t>지역사회 봉사활동에 참여한 남녀 학생에게 노트북 증정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370AB-1E70-6CE3-B2CB-9D2235D2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D1B639-696E-2599-5C9A-D522A002D8F1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AAC5C9-20A3-22FE-2712-7CE1500294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33"/>
          <a:stretch>
            <a:fillRect/>
          </a:stretch>
        </p:blipFill>
        <p:spPr>
          <a:xfrm>
            <a:off x="-3517" y="-190500"/>
            <a:ext cx="18287999" cy="12222177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2972F257-F8F6-11C9-5D09-2E9828D92912}"/>
              </a:ext>
            </a:extLst>
          </p:cNvPr>
          <p:cNvGrpSpPr/>
          <p:nvPr/>
        </p:nvGrpSpPr>
        <p:grpSpPr>
          <a:xfrm>
            <a:off x="4234048" y="-4686300"/>
            <a:ext cx="9939206" cy="8292355"/>
            <a:chOff x="0" y="0"/>
            <a:chExt cx="736600" cy="64141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572D508-2E64-670D-610E-182400FB5F43}"/>
                </a:ext>
              </a:extLst>
            </p:cNvPr>
            <p:cNvSpPr/>
            <p:nvPr/>
          </p:nvSpPr>
          <p:spPr>
            <a:xfrm>
              <a:off x="0" y="0"/>
              <a:ext cx="736600" cy="641417"/>
            </a:xfrm>
            <a:custGeom>
              <a:avLst/>
              <a:gdLst/>
              <a:ahLst/>
              <a:cxnLst/>
              <a:rect l="l" t="t" r="r" b="b"/>
              <a:pathLst>
                <a:path w="736600" h="641417">
                  <a:moveTo>
                    <a:pt x="736600" y="0"/>
                  </a:moveTo>
                  <a:lnTo>
                    <a:pt x="736600" y="641417"/>
                  </a:lnTo>
                  <a:lnTo>
                    <a:pt x="368300" y="514417"/>
                  </a:lnTo>
                  <a:lnTo>
                    <a:pt x="0" y="641417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ECAE6D-C4B4-5389-1409-BEF14E96C9EB}"/>
                </a:ext>
              </a:extLst>
            </p:cNvPr>
            <p:cNvSpPr txBox="1"/>
            <p:nvPr/>
          </p:nvSpPr>
          <p:spPr>
            <a:xfrm>
              <a:off x="0" y="-47625"/>
              <a:ext cx="736600" cy="562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D35B50F6-2153-5F5D-6D6C-3F775FAA023E}"/>
              </a:ext>
            </a:extLst>
          </p:cNvPr>
          <p:cNvSpPr txBox="1"/>
          <p:nvPr/>
        </p:nvSpPr>
        <p:spPr>
          <a:xfrm>
            <a:off x="4724400" y="684218"/>
            <a:ext cx="6172200" cy="1030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8000"/>
              </a:lnSpc>
            </a:pPr>
            <a:r>
              <a:rPr lang="ko-KR" sz="7200" b="1" u="none" baseline="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Effra"/>
                <a:sym typeface="Effra"/>
              </a:rPr>
              <a:t>감사합니다</a:t>
            </a:r>
            <a:r>
              <a:rPr lang="ko-KR" sz="7200" b="0" i="0" u="none" baseline="0" dirty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!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C5D0D8D-3767-DF1D-5800-5BD54CDA3775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614D6A-0700-726D-8E5C-BBD0DD2B85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034" b="78794" l="58382" r="93529">
                        <a14:foregroundMark x1="67031" y1="63056" x2="67031" y2="63056"/>
                        <a14:foregroundMark x1="68854" y1="67870" x2="68854" y2="67870"/>
                        <a14:foregroundMark x1="68646" y1="68056" x2="67760" y2="70370"/>
                        <a14:foregroundMark x1="61601" y1="40060" x2="64688" y2="38148"/>
                        <a14:foregroundMark x1="60052" y1="41019" x2="60757" y2="40582"/>
                        <a14:foregroundMark x1="64688" y1="38148" x2="65625" y2="36111"/>
                        <a14:foregroundMark x1="78958" y1="25185" x2="80313" y2="20278"/>
                        <a14:foregroundMark x1="91037" y1="57476" x2="91302" y2="58241"/>
                        <a14:foregroundMark x1="60771" y1="47593" x2="60767" y2="47066"/>
                        <a14:foregroundMark x1="60043" y1="50638" x2="59375" y2="52222"/>
                        <a14:backgroundMark x1="76510" y1="23796" x2="76510" y2="23796"/>
                        <a14:backgroundMark x1="76406" y1="22407" x2="76927" y2="24352"/>
                        <a14:backgroundMark x1="77708" y1="24907" x2="78333" y2="24352"/>
                        <a14:backgroundMark x1="75208" y1="21019" x2="75417" y2="22963"/>
                        <a14:backgroundMark x1="75208" y1="21389" x2="75208" y2="22407"/>
                        <a14:backgroundMark x1="75417" y1="22222" x2="78333" y2="24537"/>
                        <a14:backgroundMark x1="75417" y1="22222" x2="75417" y2="22222"/>
                        <a14:backgroundMark x1="75417" y1="21852" x2="75417" y2="21852"/>
                        <a14:backgroundMark x1="75729" y1="21204" x2="75417" y2="22778"/>
                        <a14:backgroundMark x1="60573" y1="43148" x2="60260" y2="49352"/>
                        <a14:backgroundMark x1="61146" y1="44630" x2="61146" y2="44630"/>
                        <a14:backgroundMark x1="61250" y1="43889" x2="61146" y2="46019"/>
                        <a14:backgroundMark x1="60729" y1="46204" x2="60833" y2="48148"/>
                        <a14:backgroundMark x1="60729" y1="45833" x2="61250" y2="46574"/>
                        <a14:backgroundMark x1="60729" y1="46019" x2="60729" y2="47593"/>
                        <a14:backgroundMark x1="60938" y1="48704" x2="60052" y2="49722"/>
                        <a14:backgroundMark x1="60260" y1="49907" x2="60260" y2="49907"/>
                        <a14:backgroundMark x1="60729" y1="43519" x2="60729" y2="43519"/>
                        <a14:backgroundMark x1="60365" y1="43333" x2="61250" y2="44074"/>
                        <a14:backgroundMark x1="60469" y1="41389" x2="61771" y2="41389"/>
                        <a14:backgroundMark x1="60365" y1="49907" x2="60052" y2="50648"/>
                        <a14:backgroundMark x1="92396" y1="51019" x2="90417" y2="56296"/>
                        <a14:backgroundMark x1="86302" y1="65370" x2="87396" y2="65370"/>
                        <a14:backgroundMark x1="86094" y1="65185" x2="85990" y2="65741"/>
                        <a14:backgroundMark x1="87708" y1="65370" x2="88021" y2="66389"/>
                        <a14:backgroundMark x1="78229" y1="24722" x2="78229" y2="24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89" t="7064" r="2078" b="13236"/>
          <a:stretch>
            <a:fillRect/>
          </a:stretch>
        </p:blipFill>
        <p:spPr>
          <a:xfrm>
            <a:off x="10667033" y="-419100"/>
            <a:ext cx="3386919" cy="345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29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2094</Words>
  <Application>Microsoft Office PowerPoint</Application>
  <PresentationFormat>Custom</PresentationFormat>
  <Paragraphs>228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Malgun Gothic</vt:lpstr>
      <vt:lpstr>Calibri (MS) Bold</vt:lpstr>
      <vt:lpstr>Effra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SIA Branded PPT Template</dc:title>
  <dc:creator>Sarah Detwiler</dc:creator>
  <cp:lastModifiedBy>Meghan Pennock</cp:lastModifiedBy>
  <cp:revision>25</cp:revision>
  <dcterms:created xsi:type="dcterms:W3CDTF">2006-08-16T00:00:00Z</dcterms:created>
  <dcterms:modified xsi:type="dcterms:W3CDTF">2026-02-06T20:28:19Z</dcterms:modified>
  <dc:identifier>DAG-m_xImr4</dc:identifier>
</cp:coreProperties>
</file>