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icrosoft Himalaya" panose="01010100010101010101" pitchFamily="2" charset="0"/>
      <p:regular r:id="rId14"/>
    </p:embeddedFont>
    <p:embeddedFont>
      <p:font typeface="Microsoft JhengHei" panose="020B0604030504040204" pitchFamily="34" charset="-12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65838" autoAdjust="0"/>
  </p:normalViewPr>
  <p:slideViewPr>
    <p:cSldViewPr>
      <p:cViewPr varScale="1">
        <p:scale>
          <a:sx n="31" d="100"/>
          <a:sy n="31" d="100"/>
        </p:scale>
        <p:origin x="2050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9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Himalaya" panose="01010100010101010101" pitchFamily="2" charset="0"/>
                <a:ea typeface="Microsoft JhengHei" panose="020B0604030504040204" pitchFamily="34" charset="-120"/>
                <a:cs typeface="Microsoft Himalaya" panose="01010100010101010101" pitchFamily="2" charset="0"/>
              </a:rPr>
              <a:t>歡迎大家！在本場次中，我們將探討貴分會的特質，其如何與 SIA 的全球品牌相輔相成、彼此呼應。這並非要限制創意，而是要擴大分會的影響力，讓人能一眼便能識別分會，從而建立信任、獲得關註，同時保留分會獨有的風格。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當人們看到分會的名稱、傳單、社群貼文或新聞報導時，往往會在短短幾秒內形成對分會的初步印象。 一致的品牌呈現，將幫助他們迅速辨識蘭馨會、理解我們的使命，並形成一種認知：貴分會隸屬於一個根基穩固、具公信力的組織。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即便是微不足道的小細節，如傳單、Facebook 貼文或活動橫幅，都會影響外界如何看待分會及整個蘭馨會。無論您是在招募會員、與在地組織合作，或是與媒體互動，一致性都至關重要。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我們的全球品牌，正是串連全球各個蘭馨會分會的樞紐。品牌超越了單純的標誌，而是存在於方方面面：我們「為婦女與女青年投資夢想」的使命、我們的視覺呈現方式，及對外溝通方式。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當分會與全球品牌保持一致，就能獲益於整個組織累積的品牌力量與聲譽。人們或許是先在當地認識分會，但在看到分會隸屬於更大的組織時，信任感便油然而生。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分會特色關乎於分會的獨特之處，由會員、社區，以及分會最關切的專案所塑造。沒有兩個分會完全一樣，而這正是我們的優勢。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即使兩個分會遵循同一套品牌規範，也仍能呈現截然不同的風貌。這是因為，分會的人、故事與在地影響力都是獨一無二的。品牌存在，並不是要抹去差異，而是要清晰專業地把這份特色展現出來。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把全球品牌想像成一股強大、易於辨識且值得信賴的力量。它蘊含架構與公信力。而分會特色則為品牌注入個性、真實感與在地連結。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將兩者結合，您的訊息會更清晰、專業、更具影響力，同時不會流於形式或千篇一律。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品牌規範不是施加限制，而是起到輔助作用。使用經核准的標誌、顏色與字體時，素材會立刻注入蘭馨會特色。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您仍可同時凸顯會員、活動，及分會的社區影響力。關鍵在於一致性，而非一成不變。若覺得品牌規範很難上手或不夠清晰，您並不孤單。這正是我們在著手開發更多工具與指南的原因。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SIA 提供品牌與風格規範，搭配可自訂的 Canva 範本與宣傳素材包，協助各分會在與 SIA 品牌保持一致的同時，把在地特色融入宣傳材料。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我想在此稍作停頓，與各位分享一則好消息。蘭馨會將推出標誌變體，希望能趕在下一個分會年度前發佈。SIA 行銷團隊正著手開發專供分會使用、可自訂的蘭馨會標誌變體。此變體仍在開發當中，但目標很明確，就是讓各分會更好地遵循品牌規範，同時展現分會的特色。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標誌變體設計以分會的實際需求出發，可用於活動傳單、橫幅、社群媒體圖像，以及其他在地宣傳工具。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許多採用分會或分部制度的會員型組織，如扶輪社（Rotary）、女童軍（Girl Scouts）、聯合勸募（United Way）和世界特殊奧林匹克運動會（Special Olympics），均提供地方團體自訂標誌版本。蘭馨會也希望採取類似作法，在維持穩健一致的品牌辨識之餘，賦予分會更大的靈活性。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目標是減少分會不得不找替代方案的情況，一開始就能輕鬆做對、做好。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即使是極小的偏差，也可能會削弱訊息的力量。修改過的標誌、非官方配色或不一致的設計，可能讓受眾感到困惑，讓素材看起來不夠可靠。</a:t>
            </a:r>
            <a:br>
              <a:rPr 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不是在追求完美，而是要做到清晰有力。在理想情況下，對方在開始閱讀文字前，就能先辨認出這是蘭馨會的訊息。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品牌一致性能讓分會脫穎而出。當素材看起來專業統一，合作夥伴、媒體與潛在會員就更可能認真看待分會。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您不僅在代表分會，更是代表一個聲譽良好、值得信賴的全球組織。這份集體公信力，會讓每個人受益。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讓我們花點時間，回顧貴分會的通訊情況，如社群媒體、傳單、電子郵件與簡報。哪些方面已經與 SIA 品牌保持高度一致？哪些方面只要稍作調整，就能帶來很好的效果？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是否有人願意分享一下自己的想法？我們不是要評判對錯，而是要成長及把握更多機會。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重點是，您無需在「個性」與「一致」之間二選一。當分會特色與 SIA 的全球品牌相結合，訊息就會更明晰、有力，富有成效。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身為專區社會知名度主委，我是各分會的資源與後盾。我不僅提供規範，也支持分會圍繞我們的共同使命，真實、自信地說好自己的獨特故事。</a:t>
            </a:r>
          </a:p>
          <a:p>
            <a:endParaRPr lang="zh-TW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 rtl="0"/>
            <a:r>
              <a:rPr lang="zh-TW" b="0" i="0" u="none" baseline="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感謝各位今天拔冗參加！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zh-TW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6.pn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image" Target="../media/image19.sv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3051963"/>
            <a:ext cx="10680169" cy="293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1123"/>
              </a:lnSpc>
            </a:pPr>
            <a:r>
              <a:rPr lang="zh-TW" sz="11961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分會特色</a:t>
            </a:r>
            <a:endParaRPr lang="en-US" altLang="zh-TW" sz="11961" b="1" i="0" u="none" baseline="0" dirty="0">
              <a:solidFill>
                <a:srgbClr val="293374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Effra 1"/>
              <a:sym typeface="Effra 1"/>
            </a:endParaRPr>
          </a:p>
          <a:p>
            <a:pPr algn="l" rtl="0">
              <a:lnSpc>
                <a:spcPts val="11123"/>
              </a:lnSpc>
            </a:pPr>
            <a:r>
              <a:rPr lang="zh-TW" sz="11961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與全球品牌：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zh-TW" sz="2229" b="1" i="0" u="none" spc="109" baseline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國際蘭馨交流協會美洲聯盟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2588" y="5882551"/>
            <a:ext cx="7889012" cy="887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zh-TW" sz="5178" b="0" i="0" u="none" baseline="0">
                <a:solidFill>
                  <a:srgbClr val="518BC9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兩者如何相輔相成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7" name="Group 7"/>
          <p:cNvGrpSpPr/>
          <p:nvPr/>
        </p:nvGrpSpPr>
        <p:grpSpPr>
          <a:xfrm>
            <a:off x="2232952" y="5386592"/>
            <a:ext cx="9224481" cy="1373136"/>
            <a:chOff x="0" y="0"/>
            <a:chExt cx="12299307" cy="1830848"/>
          </a:xfrm>
        </p:grpSpPr>
        <p:sp>
          <p:nvSpPr>
            <p:cNvPr id="8" name="TextBox 8"/>
            <p:cNvSpPr txBox="1"/>
            <p:nvPr/>
          </p:nvSpPr>
          <p:spPr>
            <a:xfrm>
              <a:off x="0" y="-266700"/>
              <a:ext cx="12299307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一致性有助人們認識我們和我們的工作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015510"/>
              <a:ext cx="10766412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強有力的品牌能吸引更多會員、合作夥伴與支持者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369991" y="4457180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369991" y="6328104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369991" y="5366447"/>
            <a:ext cx="500647" cy="438066"/>
            <a:chOff x="0" y="0"/>
            <a:chExt cx="812800" cy="711200"/>
          </a:xfrm>
        </p:grpSpPr>
        <p:sp>
          <p:nvSpPr>
            <p:cNvPr id="17" name="Freeform 17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232952" y="4210625"/>
            <a:ext cx="6343793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品牌 ＝ 辨識度、信任與公信力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01281" y="1551920"/>
            <a:ext cx="8906481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品牌為何重要，</a:t>
            </a:r>
            <a:endParaRPr lang="en-US" altLang="zh-TW" sz="6500" b="1" i="0" u="none" baseline="0" dirty="0">
              <a:solidFill>
                <a:srgbClr val="293374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Effra 1"/>
              <a:sym typeface="Effra 1"/>
            </a:endParaRPr>
          </a:p>
          <a:p>
            <a:pPr algn="l" rtl="0">
              <a:lnSpc>
                <a:spcPts val="7475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即便在分會層級亦然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341444" y="4080670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532043" y="4151857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8" y="0"/>
                </a:lnTo>
                <a:lnTo>
                  <a:pt x="1479048" y="1479048"/>
                </a:lnTo>
                <a:lnTo>
                  <a:pt x="0" y="1479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218685" y="4151857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44415" y="6899794"/>
            <a:ext cx="410593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36" b="1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我們的共同使命，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19941" y="6898119"/>
            <a:ext cx="250325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36" b="1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我們的聲音：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48889" y="6899794"/>
            <a:ext cx="390354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36" b="1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我們的視覺識別：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30330" y="7449348"/>
            <a:ext cx="4372206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zh-TW" sz="3770" b="0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願景和價值觀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85464" y="7449348"/>
            <a:ext cx="4372206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zh-TW" sz="3770" b="0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賦能、可靠、樂觀</a:t>
            </a:r>
            <a:endParaRPr lang="en-US" altLang="zh-TW" sz="3770" b="0" i="0" u="none" baseline="0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 (MS)"/>
              <a:sym typeface="Calibri (MS)"/>
            </a:endParaRPr>
          </a:p>
          <a:p>
            <a:pPr algn="ctr" rtl="0">
              <a:lnSpc>
                <a:spcPts val="3770"/>
              </a:lnSpc>
            </a:pPr>
            <a:r>
              <a:rPr lang="zh-TW" sz="3770" b="0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與包容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5806" y="7449348"/>
            <a:ext cx="4372206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zh-TW" sz="3770" b="0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標誌、顏色、字體與圖像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7467" y="1028700"/>
            <a:ext cx="947306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我們的全球品牌是什麼？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7792" y="8973856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7401" r="-17401"/>
              </a:stretch>
            </a:blip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792" y="2587911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什麼是分會特色？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937677" y="5386592"/>
            <a:ext cx="9224481" cy="1373136"/>
            <a:chOff x="0" y="0"/>
            <a:chExt cx="12299307" cy="1830848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266700"/>
              <a:ext cx="12299307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分會的社區重點領域和標誌性專案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015510"/>
              <a:ext cx="10766412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分會商店、相片與在地化表達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937677" y="4210625"/>
            <a:ext cx="6343793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分會的個性與在地文化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1385856" y="3728235"/>
            <a:ext cx="3615584" cy="3192458"/>
            <a:chOff x="0" y="0"/>
            <a:chExt cx="952253" cy="840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2253" cy="840812"/>
            </a:xfrm>
            <a:custGeom>
              <a:avLst/>
              <a:gdLst/>
              <a:ahLst/>
              <a:cxnLst/>
              <a:rect l="l" t="t" r="r" b="b"/>
              <a:pathLst>
                <a:path w="952253" h="840812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808693"/>
                  </a:lnTo>
                  <a:cubicBezTo>
                    <a:pt x="952253" y="826432"/>
                    <a:pt x="937873" y="840812"/>
                    <a:pt x="920134" y="840812"/>
                  </a:cubicBezTo>
                  <a:lnTo>
                    <a:pt x="32119" y="840812"/>
                  </a:lnTo>
                  <a:cubicBezTo>
                    <a:pt x="14380" y="840812"/>
                    <a:pt x="0" y="826432"/>
                    <a:pt x="0" y="808693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952253" cy="812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29933"/>
              <a:ext cx="698500" cy="752935"/>
            </a:xfrm>
            <a:custGeom>
              <a:avLst/>
              <a:gdLst/>
              <a:ahLst/>
              <a:cxnLst/>
              <a:rect l="l" t="t" r="r" b="b"/>
              <a:pathLst>
                <a:path w="698500" h="752935">
                  <a:moveTo>
                    <a:pt x="445165" y="25872"/>
                  </a:moveTo>
                  <a:lnTo>
                    <a:pt x="602585" y="117462"/>
                  </a:lnTo>
                  <a:cubicBezTo>
                    <a:pt x="661968" y="152012"/>
                    <a:pt x="698500" y="215532"/>
                    <a:pt x="698500" y="284235"/>
                  </a:cubicBezTo>
                  <a:lnTo>
                    <a:pt x="698500" y="468699"/>
                  </a:lnTo>
                  <a:cubicBezTo>
                    <a:pt x="698500" y="537402"/>
                    <a:pt x="661968" y="600922"/>
                    <a:pt x="602585" y="635472"/>
                  </a:cubicBezTo>
                  <a:lnTo>
                    <a:pt x="445165" y="727062"/>
                  </a:lnTo>
                  <a:cubicBezTo>
                    <a:pt x="385874" y="761558"/>
                    <a:pt x="312626" y="761558"/>
                    <a:pt x="253335" y="727062"/>
                  </a:cubicBezTo>
                  <a:lnTo>
                    <a:pt x="95915" y="635472"/>
                  </a:lnTo>
                  <a:cubicBezTo>
                    <a:pt x="36532" y="600922"/>
                    <a:pt x="0" y="537402"/>
                    <a:pt x="0" y="468699"/>
                  </a:cubicBezTo>
                  <a:lnTo>
                    <a:pt x="0" y="284235"/>
                  </a:lnTo>
                  <a:cubicBezTo>
                    <a:pt x="0" y="215532"/>
                    <a:pt x="36532" y="152012"/>
                    <a:pt x="95915" y="117462"/>
                  </a:cubicBezTo>
                  <a:lnTo>
                    <a:pt x="253335" y="25872"/>
                  </a:lnTo>
                  <a:cubicBezTo>
                    <a:pt x="312626" y="-8624"/>
                    <a:pt x="385874" y="-8624"/>
                    <a:pt x="445165" y="25872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10" name="Group 10"/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4" name="Freeform 14"/>
          <p:cNvSpPr/>
          <p:nvPr/>
        </p:nvSpPr>
        <p:spPr>
          <a:xfrm>
            <a:off x="2852874" y="3378560"/>
            <a:ext cx="668868" cy="668868"/>
          </a:xfrm>
          <a:custGeom>
            <a:avLst/>
            <a:gdLst/>
            <a:ahLst/>
            <a:cxnLst/>
            <a:rect l="l" t="t" r="r" b="b"/>
            <a:pathLst>
              <a:path w="668868" h="668868">
                <a:moveTo>
                  <a:pt x="0" y="0"/>
                </a:moveTo>
                <a:lnTo>
                  <a:pt x="668867" y="0"/>
                </a:lnTo>
                <a:lnTo>
                  <a:pt x="668867" y="668867"/>
                </a:lnTo>
                <a:lnTo>
                  <a:pt x="0" y="668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7155633" y="3204980"/>
            <a:ext cx="3615584" cy="3715713"/>
            <a:chOff x="0" y="0"/>
            <a:chExt cx="4820779" cy="495428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697673"/>
              <a:ext cx="4820779" cy="4256611"/>
              <a:chOff x="0" y="0"/>
              <a:chExt cx="952253" cy="84081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52253" cy="840812"/>
              </a:xfrm>
              <a:custGeom>
                <a:avLst/>
                <a:gdLst/>
                <a:ahLst/>
                <a:cxnLst/>
                <a:rect l="l" t="t" r="r" b="b"/>
                <a:pathLst>
                  <a:path w="952253" h="840812">
                    <a:moveTo>
                      <a:pt x="32119" y="0"/>
                    </a:moveTo>
                    <a:lnTo>
                      <a:pt x="920134" y="0"/>
                    </a:lnTo>
                    <a:cubicBezTo>
                      <a:pt x="928652" y="0"/>
                      <a:pt x="936822" y="3384"/>
                      <a:pt x="942845" y="9407"/>
                    </a:cubicBezTo>
                    <a:cubicBezTo>
                      <a:pt x="948869" y="15431"/>
                      <a:pt x="952253" y="23600"/>
                      <a:pt x="952253" y="32119"/>
                    </a:cubicBezTo>
                    <a:lnTo>
                      <a:pt x="952253" y="808693"/>
                    </a:lnTo>
                    <a:cubicBezTo>
                      <a:pt x="952253" y="826432"/>
                      <a:pt x="937873" y="840812"/>
                      <a:pt x="920134" y="840812"/>
                    </a:cubicBezTo>
                    <a:lnTo>
                      <a:pt x="32119" y="840812"/>
                    </a:lnTo>
                    <a:cubicBezTo>
                      <a:pt x="14380" y="840812"/>
                      <a:pt x="0" y="826432"/>
                      <a:pt x="0" y="808693"/>
                    </a:cubicBezTo>
                    <a:lnTo>
                      <a:pt x="0" y="32119"/>
                    </a:lnTo>
                    <a:cubicBezTo>
                      <a:pt x="0" y="14380"/>
                      <a:pt x="14380" y="0"/>
                      <a:pt x="32119" y="0"/>
                    </a:cubicBezTo>
                    <a:close/>
                  </a:path>
                </a:pathLst>
              </a:custGeom>
              <a:solidFill>
                <a:srgbClr val="F6F5F8"/>
              </a:solidFill>
            </p:spPr>
            <p:txBody>
              <a:bodyPr/>
              <a:lstStyle/>
              <a:p>
                <a:endParaRPr lang="zh-TW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28575"/>
                <a:ext cx="952253" cy="8122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810827" y="0"/>
              <a:ext cx="1199126" cy="1395346"/>
              <a:chOff x="0" y="0"/>
              <a:chExt cx="6985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29933"/>
                <a:ext cx="698500" cy="752935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752935">
                    <a:moveTo>
                      <a:pt x="445165" y="25872"/>
                    </a:moveTo>
                    <a:lnTo>
                      <a:pt x="602585" y="117462"/>
                    </a:lnTo>
                    <a:cubicBezTo>
                      <a:pt x="661968" y="152012"/>
                      <a:pt x="698500" y="215532"/>
                      <a:pt x="698500" y="284235"/>
                    </a:cubicBezTo>
                    <a:lnTo>
                      <a:pt x="698500" y="468699"/>
                    </a:lnTo>
                    <a:cubicBezTo>
                      <a:pt x="698500" y="537402"/>
                      <a:pt x="661968" y="600922"/>
                      <a:pt x="602585" y="635472"/>
                    </a:cubicBezTo>
                    <a:lnTo>
                      <a:pt x="445165" y="727062"/>
                    </a:lnTo>
                    <a:cubicBezTo>
                      <a:pt x="385874" y="761558"/>
                      <a:pt x="312626" y="761558"/>
                      <a:pt x="253335" y="727062"/>
                    </a:cubicBezTo>
                    <a:lnTo>
                      <a:pt x="95915" y="635472"/>
                    </a:lnTo>
                    <a:cubicBezTo>
                      <a:pt x="36532" y="600922"/>
                      <a:pt x="0" y="537402"/>
                      <a:pt x="0" y="468699"/>
                    </a:cubicBezTo>
                    <a:lnTo>
                      <a:pt x="0" y="284235"/>
                    </a:lnTo>
                    <a:cubicBezTo>
                      <a:pt x="0" y="215532"/>
                      <a:pt x="36532" y="152012"/>
                      <a:pt x="95915" y="117462"/>
                    </a:cubicBezTo>
                    <a:lnTo>
                      <a:pt x="253335" y="25872"/>
                    </a:lnTo>
                    <a:cubicBezTo>
                      <a:pt x="312626" y="-8624"/>
                      <a:pt x="385874" y="-8624"/>
                      <a:pt x="445165" y="25872"/>
                    </a:cubicBezTo>
                    <a:close/>
                  </a:path>
                </a:pathLst>
              </a:custGeom>
              <a:solidFill>
                <a:srgbClr val="BB4075"/>
              </a:solidFill>
            </p:spPr>
            <p:txBody>
              <a:bodyPr/>
              <a:lstStyle/>
              <a:p>
                <a:endParaRPr lang="zh-TW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168275"/>
                <a:ext cx="698500" cy="504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1987784" y="231440"/>
              <a:ext cx="845211" cy="776057"/>
            </a:xfrm>
            <a:custGeom>
              <a:avLst/>
              <a:gdLst/>
              <a:ahLst/>
              <a:cxnLst/>
              <a:rect l="l" t="t" r="r" b="b"/>
              <a:pathLst>
                <a:path w="845211" h="776057">
                  <a:moveTo>
                    <a:pt x="0" y="0"/>
                  </a:moveTo>
                  <a:lnTo>
                    <a:pt x="845211" y="0"/>
                  </a:lnTo>
                  <a:lnTo>
                    <a:pt x="845211" y="776057"/>
                  </a:lnTo>
                  <a:lnTo>
                    <a:pt x="0" y="77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1943" y="1845203"/>
              <a:ext cx="2716892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299"/>
                </a:lnSpc>
              </a:pPr>
              <a:r>
                <a:rPr lang="zh-TW" sz="2299" b="1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 Bold"/>
                  <a:sym typeface="Calibri (MS) Bold"/>
                </a:rPr>
                <a:t>分會特色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0963" y="2761473"/>
              <a:ext cx="3378853" cy="1427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799"/>
                </a:lnSpc>
              </a:pPr>
              <a:r>
                <a:rPr lang="zh-TW" sz="1999" b="0" i="0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個性</a:t>
              </a:r>
            </a:p>
            <a:p>
              <a:pPr algn="ctr" rtl="0">
                <a:lnSpc>
                  <a:spcPts val="2799"/>
                </a:lnSpc>
              </a:pPr>
              <a:r>
                <a:rPr lang="zh-TW" sz="1999" b="0" i="0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真實感</a:t>
              </a:r>
            </a:p>
            <a:p>
              <a:pPr algn="ctr" rtl="0">
                <a:lnSpc>
                  <a:spcPts val="2799"/>
                </a:lnSpc>
              </a:pPr>
              <a:r>
                <a:rPr lang="zh-TW" sz="1999" b="0" i="0" u="none" baseline="0" dirty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在地連結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717184" y="3204980"/>
            <a:ext cx="3615584" cy="3715713"/>
            <a:chOff x="0" y="0"/>
            <a:chExt cx="4820779" cy="4954284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697673"/>
              <a:ext cx="4820779" cy="4256611"/>
              <a:chOff x="0" y="0"/>
              <a:chExt cx="952253" cy="84081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52253" cy="840812"/>
              </a:xfrm>
              <a:custGeom>
                <a:avLst/>
                <a:gdLst/>
                <a:ahLst/>
                <a:cxnLst/>
                <a:rect l="l" t="t" r="r" b="b"/>
                <a:pathLst>
                  <a:path w="952253" h="840812">
                    <a:moveTo>
                      <a:pt x="32119" y="0"/>
                    </a:moveTo>
                    <a:lnTo>
                      <a:pt x="920134" y="0"/>
                    </a:lnTo>
                    <a:cubicBezTo>
                      <a:pt x="928652" y="0"/>
                      <a:pt x="936822" y="3384"/>
                      <a:pt x="942845" y="9407"/>
                    </a:cubicBezTo>
                    <a:cubicBezTo>
                      <a:pt x="948869" y="15431"/>
                      <a:pt x="952253" y="23600"/>
                      <a:pt x="952253" y="32119"/>
                    </a:cubicBezTo>
                    <a:lnTo>
                      <a:pt x="952253" y="808693"/>
                    </a:lnTo>
                    <a:cubicBezTo>
                      <a:pt x="952253" y="826432"/>
                      <a:pt x="937873" y="840812"/>
                      <a:pt x="920134" y="840812"/>
                    </a:cubicBezTo>
                    <a:lnTo>
                      <a:pt x="32119" y="840812"/>
                    </a:lnTo>
                    <a:cubicBezTo>
                      <a:pt x="14380" y="840812"/>
                      <a:pt x="0" y="826432"/>
                      <a:pt x="0" y="808693"/>
                    </a:cubicBezTo>
                    <a:lnTo>
                      <a:pt x="0" y="32119"/>
                    </a:lnTo>
                    <a:cubicBezTo>
                      <a:pt x="0" y="14380"/>
                      <a:pt x="14380" y="0"/>
                      <a:pt x="32119" y="0"/>
                    </a:cubicBezTo>
                    <a:close/>
                  </a:path>
                </a:pathLst>
              </a:custGeom>
              <a:solidFill>
                <a:srgbClr val="F6F5F8"/>
              </a:solidFill>
            </p:spPr>
            <p:txBody>
              <a:bodyPr/>
              <a:lstStyle/>
              <a:p>
                <a:endParaRPr lang="zh-TW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28575"/>
                <a:ext cx="952253" cy="8122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810827" y="0"/>
              <a:ext cx="1199126" cy="1395346"/>
              <a:chOff x="0" y="0"/>
              <a:chExt cx="6985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29933"/>
                <a:ext cx="698500" cy="752935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752935">
                    <a:moveTo>
                      <a:pt x="445165" y="25872"/>
                    </a:moveTo>
                    <a:lnTo>
                      <a:pt x="602585" y="117462"/>
                    </a:lnTo>
                    <a:cubicBezTo>
                      <a:pt x="661968" y="152012"/>
                      <a:pt x="698500" y="215532"/>
                      <a:pt x="698500" y="284235"/>
                    </a:cubicBezTo>
                    <a:lnTo>
                      <a:pt x="698500" y="468699"/>
                    </a:lnTo>
                    <a:cubicBezTo>
                      <a:pt x="698500" y="537402"/>
                      <a:pt x="661968" y="600922"/>
                      <a:pt x="602585" y="635472"/>
                    </a:cubicBezTo>
                    <a:lnTo>
                      <a:pt x="445165" y="727062"/>
                    </a:lnTo>
                    <a:cubicBezTo>
                      <a:pt x="385874" y="761558"/>
                      <a:pt x="312626" y="761558"/>
                      <a:pt x="253335" y="727062"/>
                    </a:cubicBezTo>
                    <a:lnTo>
                      <a:pt x="95915" y="635472"/>
                    </a:lnTo>
                    <a:cubicBezTo>
                      <a:pt x="36532" y="600922"/>
                      <a:pt x="0" y="537402"/>
                      <a:pt x="0" y="468699"/>
                    </a:cubicBezTo>
                    <a:lnTo>
                      <a:pt x="0" y="284235"/>
                    </a:lnTo>
                    <a:cubicBezTo>
                      <a:pt x="0" y="215532"/>
                      <a:pt x="36532" y="152012"/>
                      <a:pt x="95915" y="117462"/>
                    </a:cubicBezTo>
                    <a:lnTo>
                      <a:pt x="253335" y="25872"/>
                    </a:lnTo>
                    <a:cubicBezTo>
                      <a:pt x="312626" y="-8624"/>
                      <a:pt x="385874" y="-8624"/>
                      <a:pt x="445165" y="25872"/>
                    </a:cubicBezTo>
                    <a:close/>
                  </a:path>
                </a:pathLst>
              </a:custGeom>
              <a:solidFill>
                <a:srgbClr val="293374"/>
              </a:solidFill>
            </p:spPr>
            <p:txBody>
              <a:bodyPr/>
              <a:lstStyle/>
              <a:p>
                <a:endParaRPr lang="zh-TW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68275"/>
                <a:ext cx="698500" cy="504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2007515" y="362567"/>
              <a:ext cx="806704" cy="695232"/>
            </a:xfrm>
            <a:custGeom>
              <a:avLst/>
              <a:gdLst/>
              <a:ahLst/>
              <a:cxnLst/>
              <a:rect l="l" t="t" r="r" b="b"/>
              <a:pathLst>
                <a:path w="806704" h="695232">
                  <a:moveTo>
                    <a:pt x="0" y="0"/>
                  </a:moveTo>
                  <a:lnTo>
                    <a:pt x="806704" y="0"/>
                  </a:lnTo>
                  <a:lnTo>
                    <a:pt x="806704" y="695232"/>
                  </a:lnTo>
                  <a:lnTo>
                    <a:pt x="0" y="695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20963" y="2761473"/>
              <a:ext cx="3378854" cy="4375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799"/>
                </a:lnSpc>
              </a:pPr>
              <a:r>
                <a:rPr lang="zh-TW" sz="1999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訊息更清晰有力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52421" y="1845203"/>
              <a:ext cx="2716892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299"/>
                </a:lnSpc>
              </a:pPr>
              <a:r>
                <a:rPr lang="zh-TW" sz="2299" b="1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 Bold"/>
                  <a:sym typeface="Calibri (MS) Bold"/>
                </a:rPr>
                <a:t>互相結合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5502944" y="5001629"/>
            <a:ext cx="1014514" cy="1014514"/>
          </a:xfrm>
          <a:custGeom>
            <a:avLst/>
            <a:gdLst/>
            <a:ahLst/>
            <a:cxnLst/>
            <a:rect l="l" t="t" r="r" b="b"/>
            <a:pathLst>
              <a:path w="1014514" h="1014514">
                <a:moveTo>
                  <a:pt x="0" y="0"/>
                </a:moveTo>
                <a:lnTo>
                  <a:pt x="1014514" y="0"/>
                </a:lnTo>
                <a:lnTo>
                  <a:pt x="1014514" y="1014513"/>
                </a:lnTo>
                <a:lnTo>
                  <a:pt x="0" y="10145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11242764" y="5340379"/>
            <a:ext cx="983824" cy="602592"/>
          </a:xfrm>
          <a:custGeom>
            <a:avLst/>
            <a:gdLst/>
            <a:ahLst/>
            <a:cxnLst/>
            <a:rect l="l" t="t" r="r" b="b"/>
            <a:pathLst>
              <a:path w="983824" h="602592">
                <a:moveTo>
                  <a:pt x="0" y="0"/>
                </a:moveTo>
                <a:lnTo>
                  <a:pt x="983824" y="0"/>
                </a:lnTo>
                <a:lnTo>
                  <a:pt x="983824" y="602592"/>
                </a:lnTo>
                <a:lnTo>
                  <a:pt x="0" y="6025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174814" y="4588882"/>
            <a:ext cx="2037669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 Bold"/>
                <a:sym typeface="Calibri (MS) Bold"/>
              </a:rPr>
              <a:t>全球品牌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926579" y="5254654"/>
            <a:ext cx="2534140" cy="1046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強而有力</a:t>
            </a:r>
          </a:p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易於辨識</a:t>
            </a:r>
          </a:p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值得信賴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193648" y="585579"/>
            <a:ext cx="11892796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分會特色與全球品牌</a:t>
            </a:r>
            <a:endParaRPr lang="en-US" altLang="zh-TW" sz="6500" b="1" i="0" u="none" baseline="0" dirty="0">
              <a:solidFill>
                <a:srgbClr val="293374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Effra 1"/>
              <a:sym typeface="Effra 1"/>
            </a:endParaRPr>
          </a:p>
          <a:p>
            <a:pPr algn="ctr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如何相輔相成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46" r="-25046"/>
              </a:stretch>
            </a:blip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0792" y="1043057"/>
            <a:ext cx="9842374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套用品牌規範，</a:t>
            </a:r>
            <a:endParaRPr lang="en-US" altLang="zh-TW" sz="6500" b="1" i="0" u="none" baseline="0" dirty="0">
              <a:solidFill>
                <a:srgbClr val="293374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Effra 1"/>
              <a:sym typeface="Effra 1"/>
            </a:endParaRPr>
          </a:p>
          <a:p>
            <a:pPr algn="l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同時保留在地聲音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37677" y="4210625"/>
            <a:ext cx="6343793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使用經組織核准的標誌、色彩與字體</a:t>
            </a: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5" name="Freeform 15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8" name="Freeform 1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947946" y="5157625"/>
            <a:ext cx="6343793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遵循基本版面與設計標準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37677" y="6300943"/>
            <a:ext cx="6343793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024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加入在地照片、故事與案例，展現分會特色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0">
            <a:extLst>
              <a:ext uri="{FF2B5EF4-FFF2-40B4-BE49-F238E27FC236}">
                <a16:creationId xmlns:a16="http://schemas.microsoft.com/office/drawing/2014/main" id="{1161C2B3-1A87-9A5D-15EF-678B693D23C3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4285DA88-6225-D932-52DE-A25D217EFF6E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CA27F6F2-DAAA-5F8A-1715-18B73D4DDD99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4">
            <a:extLst>
              <a:ext uri="{FF2B5EF4-FFF2-40B4-BE49-F238E27FC236}">
                <a16:creationId xmlns:a16="http://schemas.microsoft.com/office/drawing/2014/main" id="{49E99D81-B2AB-AF6C-5C7C-0774E131E0F2}"/>
              </a:ext>
            </a:extLst>
          </p:cNvPr>
          <p:cNvSpPr txBox="1"/>
          <p:nvPr/>
        </p:nvSpPr>
        <p:spPr>
          <a:xfrm rot="10800000">
            <a:off x="-376402" y="5686119"/>
            <a:ext cx="18865637" cy="588747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1028700" y="1202317"/>
            <a:ext cx="927862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可自訂的分會標誌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025563"/>
            <a:ext cx="9278622" cy="9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319"/>
              </a:lnSpc>
            </a:pPr>
            <a:r>
              <a:rPr lang="zh-TW" sz="6100" b="1" i="1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2"/>
                <a:sym typeface="Effra 2"/>
              </a:rPr>
              <a:t>即將推出！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101852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37677" y="5386093"/>
            <a:ext cx="9224481" cy="1373635"/>
            <a:chOff x="0" y="0"/>
            <a:chExt cx="12299307" cy="1831513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266700"/>
              <a:ext cx="12299307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支持分會展現獨特個性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016175"/>
              <a:ext cx="11344689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適用於傳單、橫幅、社群圖片與在地宣傳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37677" y="4210625"/>
            <a:ext cx="8032970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符合品牌規範的標誌變體，方便分會進行在地化調整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1ABEAA81-50E0-C166-BCCC-89AAAFC65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0" y="4457922"/>
            <a:ext cx="269433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A4392A8E-602A-389B-0B6B-E686B490A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8" t="33110" b="12902"/>
          <a:stretch>
            <a:fillRect/>
          </a:stretch>
        </p:blipFill>
        <p:spPr bwMode="auto">
          <a:xfrm>
            <a:off x="14703552" y="4457152"/>
            <a:ext cx="2697480" cy="11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38B472DC-2D9D-A848-C551-C2E350238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9" b="18385"/>
          <a:stretch>
            <a:fillRect/>
          </a:stretch>
        </p:blipFill>
        <p:spPr bwMode="auto">
          <a:xfrm>
            <a:off x="13772610" y="5691841"/>
            <a:ext cx="1861883" cy="11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F3554555-CBB4-20B6-73A9-66395FF8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5747584"/>
            <a:ext cx="1267156" cy="99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FD55DA45-BBE7-259E-CC0F-56560FC08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400" y="5723521"/>
            <a:ext cx="928487" cy="103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12002627" y="0"/>
            <a:ext cx="6445425" cy="10287000"/>
            <a:chOff x="0" y="0"/>
            <a:chExt cx="85939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266" r="-326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202317"/>
            <a:ext cx="927862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避免常見的品牌陷阱</a:t>
            </a:r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EE9701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37677" y="5386093"/>
            <a:ext cx="9224481" cy="1373635"/>
            <a:chOff x="0" y="0"/>
            <a:chExt cx="12299307" cy="1831513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266700"/>
              <a:ext cx="12299307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在同一素材中混用多種視覺風格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016175"/>
              <a:ext cx="11344689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製作的素材與 SIA 缺少明確關聯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37677" y="4210625"/>
            <a:ext cx="8032970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擅自修改標誌或顏色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1074716" y="5222415"/>
            <a:ext cx="500647" cy="438066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074716" y="7093340"/>
            <a:ext cx="500647" cy="43806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074716" y="6131683"/>
            <a:ext cx="500647" cy="43806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90792" y="2587911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提高曝光度與公信力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937677" y="6151828"/>
            <a:ext cx="9224481" cy="1373136"/>
            <a:chOff x="0" y="0"/>
            <a:chExt cx="12299307" cy="183084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266700"/>
              <a:ext cx="12299307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與合作夥伴及媒體建立信任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015510"/>
              <a:ext cx="10766412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強化分會信譽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46" r="-2504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937677" y="4975860"/>
            <a:ext cx="6343793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營造專業、統一的形象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744279" cy="139186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44328" cy="13918586"/>
            </a:xfrm>
            <a:custGeom>
              <a:avLst/>
              <a:gdLst/>
              <a:ahLst/>
              <a:cxnLst/>
              <a:rect l="l" t="t" r="r" b="b"/>
              <a:pathLst>
                <a:path w="24744328" h="13918586">
                  <a:moveTo>
                    <a:pt x="0" y="0"/>
                  </a:moveTo>
                  <a:lnTo>
                    <a:pt x="24744328" y="0"/>
                  </a:lnTo>
                  <a:lnTo>
                    <a:pt x="24744328" y="13918586"/>
                  </a:lnTo>
                  <a:lnTo>
                    <a:pt x="0" y="1391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</a:blip>
              <a:stretch>
                <a:fillRect t="-9111" b="-9111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4744279" cy="139186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744328" cy="13918586"/>
            </a:xfrm>
            <a:custGeom>
              <a:avLst/>
              <a:gdLst/>
              <a:ahLst/>
              <a:cxnLst/>
              <a:rect l="l" t="t" r="r" b="b"/>
              <a:pathLst>
                <a:path w="24744328" h="13918586">
                  <a:moveTo>
                    <a:pt x="0" y="0"/>
                  </a:moveTo>
                  <a:lnTo>
                    <a:pt x="24744328" y="0"/>
                  </a:lnTo>
                  <a:lnTo>
                    <a:pt x="24744328" y="13918586"/>
                  </a:lnTo>
                  <a:lnTo>
                    <a:pt x="0" y="1391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</a:blip>
              <a:stretch>
                <a:fillRect t="-9111" b="-9111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24378" y="735188"/>
            <a:ext cx="9278622" cy="1949822"/>
            <a:chOff x="178920" y="0"/>
            <a:chExt cx="12371496" cy="2599762"/>
          </a:xfrm>
        </p:grpSpPr>
        <p:sp>
          <p:nvSpPr>
            <p:cNvPr id="8" name="TextBox 8"/>
            <p:cNvSpPr txBox="1"/>
            <p:nvPr/>
          </p:nvSpPr>
          <p:spPr>
            <a:xfrm>
              <a:off x="178920" y="0"/>
              <a:ext cx="12371496" cy="13336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7799"/>
                </a:lnSpc>
              </a:pPr>
              <a:r>
                <a:rPr lang="zh-TW" sz="6500" b="1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Effra 1"/>
                  <a:sym typeface="Effra 1"/>
                </a:rPr>
                <a:t>停頓與反思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11971" y="1836647"/>
              <a:ext cx="11159527" cy="763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endParaRPr b="1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3968018"/>
            <a:ext cx="5995678" cy="3086100"/>
            <a:chOff x="0" y="0"/>
            <a:chExt cx="157910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9109" cy="812800"/>
            </a:xfrm>
            <a:custGeom>
              <a:avLst/>
              <a:gdLst/>
              <a:ahLst/>
              <a:cxnLst/>
              <a:rect l="l" t="t" r="r" b="b"/>
              <a:pathLst>
                <a:path w="1579109" h="812800">
                  <a:moveTo>
                    <a:pt x="65854" y="0"/>
                  </a:moveTo>
                  <a:lnTo>
                    <a:pt x="1513255" y="0"/>
                  </a:lnTo>
                  <a:cubicBezTo>
                    <a:pt x="1530720" y="0"/>
                    <a:pt x="1547470" y="6938"/>
                    <a:pt x="1559820" y="19288"/>
                  </a:cubicBezTo>
                  <a:cubicBezTo>
                    <a:pt x="1572170" y="31638"/>
                    <a:pt x="1579109" y="48388"/>
                    <a:pt x="1579109" y="65854"/>
                  </a:cubicBezTo>
                  <a:lnTo>
                    <a:pt x="1579109" y="746946"/>
                  </a:lnTo>
                  <a:cubicBezTo>
                    <a:pt x="1579109" y="764412"/>
                    <a:pt x="1572170" y="781162"/>
                    <a:pt x="1559820" y="793512"/>
                  </a:cubicBezTo>
                  <a:cubicBezTo>
                    <a:pt x="1547470" y="805862"/>
                    <a:pt x="1530720" y="812800"/>
                    <a:pt x="1513255" y="812800"/>
                  </a:cubicBezTo>
                  <a:lnTo>
                    <a:pt x="65854" y="812800"/>
                  </a:lnTo>
                  <a:cubicBezTo>
                    <a:pt x="48388" y="812800"/>
                    <a:pt x="31638" y="805862"/>
                    <a:pt x="19288" y="793512"/>
                  </a:cubicBezTo>
                  <a:cubicBezTo>
                    <a:pt x="6938" y="781162"/>
                    <a:pt x="0" y="764412"/>
                    <a:pt x="0" y="746946"/>
                  </a:cubicBezTo>
                  <a:lnTo>
                    <a:pt x="0" y="65854"/>
                  </a:lnTo>
                  <a:cubicBezTo>
                    <a:pt x="0" y="48388"/>
                    <a:pt x="6938" y="31638"/>
                    <a:pt x="19288" y="19288"/>
                  </a:cubicBezTo>
                  <a:cubicBezTo>
                    <a:pt x="31638" y="6938"/>
                    <a:pt x="48388" y="0"/>
                    <a:pt x="65854" y="0"/>
                  </a:cubicBezTo>
                  <a:close/>
                </a:path>
              </a:pathLst>
            </a:custGeom>
            <a:solidFill>
              <a:srgbClr val="518BC9"/>
            </a:solidFill>
            <a:ln w="9525" cap="rnd">
              <a:solidFill>
                <a:srgbClr val="101852"/>
              </a:solidFill>
              <a:prstDash val="solid"/>
              <a:round/>
            </a:ln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579109" cy="879475"/>
            </a:xfrm>
            <a:prstGeom prst="rect">
              <a:avLst/>
            </a:prstGeom>
          </p:spPr>
          <p:txBody>
            <a:bodyPr lIns="165100" tIns="165100" rIns="165100" bIns="165100" rtlCol="0" anchor="ctr"/>
            <a:lstStyle/>
            <a:p>
              <a:pPr algn="ctr" rtl="0">
                <a:lnSpc>
                  <a:spcPts val="3750"/>
                </a:lnSpc>
              </a:pPr>
              <a:r>
                <a:rPr lang="zh-TW" sz="2500" b="1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TT Norms Bold"/>
                  <a:sym typeface="TT Norms Bold"/>
                </a:rPr>
                <a:t>貴分會在哪些方面</a:t>
              </a:r>
              <a:endParaRPr lang="en-US" altLang="zh-TW" sz="2500" b="1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T Norms Bold"/>
                <a:sym typeface="TT Norms Bold"/>
              </a:endParaRPr>
            </a:p>
            <a:p>
              <a:pPr algn="ctr" rtl="0">
                <a:lnSpc>
                  <a:spcPts val="3750"/>
                </a:lnSpc>
              </a:pPr>
              <a:r>
                <a:rPr lang="zh-TW" sz="2500" b="1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TT Norms Bold"/>
                  <a:sym typeface="TT Norms Bold"/>
                </a:rPr>
                <a:t>已經與 SIA 品牌保持一致？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63622" y="3968018"/>
            <a:ext cx="5995678" cy="3086100"/>
            <a:chOff x="0" y="0"/>
            <a:chExt cx="1579109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79109" cy="812800"/>
            </a:xfrm>
            <a:custGeom>
              <a:avLst/>
              <a:gdLst/>
              <a:ahLst/>
              <a:cxnLst/>
              <a:rect l="l" t="t" r="r" b="b"/>
              <a:pathLst>
                <a:path w="1579109" h="812800">
                  <a:moveTo>
                    <a:pt x="65854" y="0"/>
                  </a:moveTo>
                  <a:lnTo>
                    <a:pt x="1513255" y="0"/>
                  </a:lnTo>
                  <a:cubicBezTo>
                    <a:pt x="1530720" y="0"/>
                    <a:pt x="1547470" y="6938"/>
                    <a:pt x="1559820" y="19288"/>
                  </a:cubicBezTo>
                  <a:cubicBezTo>
                    <a:pt x="1572170" y="31638"/>
                    <a:pt x="1579109" y="48388"/>
                    <a:pt x="1579109" y="65854"/>
                  </a:cubicBezTo>
                  <a:lnTo>
                    <a:pt x="1579109" y="746946"/>
                  </a:lnTo>
                  <a:cubicBezTo>
                    <a:pt x="1579109" y="764412"/>
                    <a:pt x="1572170" y="781162"/>
                    <a:pt x="1559820" y="793512"/>
                  </a:cubicBezTo>
                  <a:cubicBezTo>
                    <a:pt x="1547470" y="805862"/>
                    <a:pt x="1530720" y="812800"/>
                    <a:pt x="1513255" y="812800"/>
                  </a:cubicBezTo>
                  <a:lnTo>
                    <a:pt x="65854" y="812800"/>
                  </a:lnTo>
                  <a:cubicBezTo>
                    <a:pt x="48388" y="812800"/>
                    <a:pt x="31638" y="805862"/>
                    <a:pt x="19288" y="793512"/>
                  </a:cubicBezTo>
                  <a:cubicBezTo>
                    <a:pt x="6938" y="781162"/>
                    <a:pt x="0" y="764412"/>
                    <a:pt x="0" y="746946"/>
                  </a:cubicBezTo>
                  <a:lnTo>
                    <a:pt x="0" y="65854"/>
                  </a:lnTo>
                  <a:cubicBezTo>
                    <a:pt x="0" y="48388"/>
                    <a:pt x="6938" y="31638"/>
                    <a:pt x="19288" y="19288"/>
                  </a:cubicBezTo>
                  <a:cubicBezTo>
                    <a:pt x="31638" y="6938"/>
                    <a:pt x="48388" y="0"/>
                    <a:pt x="65854" y="0"/>
                  </a:cubicBezTo>
                  <a:close/>
                </a:path>
              </a:pathLst>
            </a:custGeom>
            <a:solidFill>
              <a:srgbClr val="518BC9"/>
            </a:solidFill>
            <a:ln w="9525" cap="rnd">
              <a:solidFill>
                <a:srgbClr val="101852"/>
              </a:solidFill>
              <a:prstDash val="solid"/>
              <a:round/>
            </a:ln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579109" cy="879475"/>
            </a:xfrm>
            <a:prstGeom prst="rect">
              <a:avLst/>
            </a:prstGeom>
          </p:spPr>
          <p:txBody>
            <a:bodyPr lIns="165100" tIns="165100" rIns="165100" bIns="165100" rtlCol="0" anchor="ctr"/>
            <a:lstStyle/>
            <a:p>
              <a:pPr algn="ctr" rtl="0">
                <a:lnSpc>
                  <a:spcPts val="3750"/>
                </a:lnSpc>
              </a:pPr>
              <a:r>
                <a:rPr lang="zh-TW" sz="2500" b="1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TT Norms Bold"/>
                  <a:sym typeface="TT Norms Bold"/>
                </a:rPr>
                <a:t>在品牌塑造方面，</a:t>
              </a:r>
              <a:endParaRPr lang="en-US" altLang="zh-TW" sz="2500" b="1" i="0" u="none" baseline="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T Norms Bold"/>
                <a:sym typeface="TT Norms Bold"/>
              </a:endParaRPr>
            </a:p>
            <a:p>
              <a:pPr algn="ctr" rtl="0">
                <a:lnSpc>
                  <a:spcPts val="3750"/>
                </a:lnSpc>
              </a:pPr>
              <a:r>
                <a:rPr lang="zh-TW" sz="2500" b="1" i="0" u="none" baseline="0" dirty="0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TT Norms Bold"/>
                  <a:sym typeface="TT Norms Bold"/>
                </a:rPr>
                <a:t>哪些地方還可以更統一？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7" name="Group 7"/>
          <p:cNvGrpSpPr/>
          <p:nvPr/>
        </p:nvGrpSpPr>
        <p:grpSpPr>
          <a:xfrm>
            <a:off x="2232952" y="5386592"/>
            <a:ext cx="9224481" cy="1373136"/>
            <a:chOff x="0" y="0"/>
            <a:chExt cx="12299307" cy="1830848"/>
          </a:xfrm>
        </p:grpSpPr>
        <p:sp>
          <p:nvSpPr>
            <p:cNvPr id="8" name="TextBox 8"/>
            <p:cNvSpPr txBox="1"/>
            <p:nvPr/>
          </p:nvSpPr>
          <p:spPr>
            <a:xfrm>
              <a:off x="0" y="-266700"/>
              <a:ext cx="12299307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分會特色與全球品牌相結合，能實現最優效果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015510"/>
              <a:ext cx="10766412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zh-TW" sz="2700" b="0" i="0" u="none" baseline="0">
                  <a:solidFill>
                    <a:srgbClr val="00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Calibri (MS)"/>
                  <a:sym typeface="Calibri (MS)"/>
                </a:rPr>
                <a:t>微小調整，就能提升分會的曝光度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369991" y="4457180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369991" y="6328104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369991" y="5366447"/>
            <a:ext cx="500647" cy="438066"/>
            <a:chOff x="0" y="0"/>
            <a:chExt cx="812800" cy="711200"/>
          </a:xfrm>
        </p:grpSpPr>
        <p:sp>
          <p:nvSpPr>
            <p:cNvPr id="17" name="Freeform 17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232952" y="4210625"/>
            <a:ext cx="8074809" cy="59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 (MS)"/>
                <a:sym typeface="Calibri (MS)"/>
              </a:rPr>
              <a:t>在品牌塑造方面，一致性能強化信任與影響力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01281" y="1551920"/>
            <a:ext cx="8906481" cy="95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zh-TW" sz="6500" b="1" i="0" u="none" baseline="0" dirty="0">
                <a:solidFill>
                  <a:srgbClr val="293374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Effra 1"/>
                <a:sym typeface="Effra 1"/>
              </a:rPr>
              <a:t>重點整理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2375</Words>
  <Application>Microsoft Office PowerPoint</Application>
  <PresentationFormat>Custom</PresentationFormat>
  <Paragraphs>119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Microsoft Himalaya</vt:lpstr>
      <vt:lpstr>Microsoft JhengHei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SIA Branded PPT Template</dc:title>
  <dc:creator>Michael Kang</dc:creator>
  <cp:lastModifiedBy>Mike Kang</cp:lastModifiedBy>
  <cp:revision>4</cp:revision>
  <dcterms:created xsi:type="dcterms:W3CDTF">2006-08-16T00:00:00Z</dcterms:created>
  <dcterms:modified xsi:type="dcterms:W3CDTF">2026-02-17T18:50:28Z</dcterms:modified>
  <dc:identifier>DAHAewG5uvU</dc:identifier>
</cp:coreProperties>
</file>