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MS)" panose="020B0604020202020204" charset="0"/>
      <p:regular r:id="rId14"/>
    </p:embeddedFont>
    <p:embeddedFont>
      <p:font typeface="Calibri (MS) Bold" panose="020B0604020202020204" charset="0"/>
      <p:regular r:id="rId15"/>
    </p:embeddedFont>
    <p:embeddedFont>
      <p:font typeface="Effra 1" panose="020B0604020202020204" charset="0"/>
      <p:regular r:id="rId16"/>
    </p:embeddedFont>
    <p:embeddedFont>
      <p:font typeface="Effra 2" panose="020B0604020202020204" charset="0"/>
      <p:regular r:id="rId17"/>
    </p:embeddedFont>
    <p:embeddedFont>
      <p:font typeface="TT Norms Bold"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3680" autoAdjust="0"/>
  </p:normalViewPr>
  <p:slideViewPr>
    <p:cSldViewPr>
      <p:cViewPr varScale="1">
        <p:scale>
          <a:sx n="47" d="100"/>
          <a:sy n="47" d="100"/>
        </p:scale>
        <p:origin x="209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Welcome everyone! In this session, we’re going to talk about how your club’s unique personality fits beautifully within Soroptimist International of the Americas’ global brand. This isn’t about limiting creativity—it’s about amplifying your impact so your club is instantly recognizable, trusted and taken seriously, while still feeling authentically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When people see your club’s name, a flyer, a social post or a news article, they’re making a snap judgment—often in just a few seconds. Consistent branding helps them quickly recognize Soroptimist, understand our mission and trust that your club is part of something credible and established.</a:t>
            </a:r>
          </a:p>
          <a:p>
            <a:endParaRPr lang="en-US" dirty="0"/>
          </a:p>
          <a:p>
            <a:r>
              <a:rPr lang="en-US" dirty="0"/>
              <a:t>Even small things—like a flyer, a Facebook post or an event banner—play a role in how people see your club and Soroptimist as a whole. This matters whether you’re recruiting members, partnering with local organizations or engaging the media.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global brand is what connects every Soroptimist club around the world. It’s not just our logo—it’s our mission to invest in the dreams of women and girls, how we present ourselves visually and how we communicate.</a:t>
            </a:r>
          </a:p>
          <a:p>
            <a:endParaRPr lang="en-US"/>
          </a:p>
          <a:p>
            <a:r>
              <a:rPr lang="en-US"/>
              <a:t>When clubs align with this global brand, they benefit from the strength and reputation of the entire organization. People may meet your club locally, but they trust it more quickly because it’s clearly part of something bigger.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club identity is what makes your club special. It’s shaped by your members, your community and the projects you care most about. No two clubs are exactly alike—and that’s a strength.</a:t>
            </a:r>
          </a:p>
          <a:p>
            <a:endParaRPr lang="en-US"/>
          </a:p>
          <a:p>
            <a:r>
              <a:rPr lang="en-US"/>
              <a:t>Two clubs can follow the same brand guidelines and still feel very different, because your people, stories and local impact are unique. Branding isn’t about erasing that—it’s about showcasing it clearly and professionally.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Think of the global brand as a strong, recognizable and trusted force. It provides structure and credibility. Your club identity adds personality, authenticity and local relevance.</a:t>
            </a:r>
          </a:p>
          <a:p>
            <a:endParaRPr lang="en-US"/>
          </a:p>
          <a:p>
            <a:r>
              <a:rPr lang="en-US"/>
              <a:t>When both work together, your message is clearer, more professional and more impactful—without feeling generic or cookie-cutter.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Brand guidelines aren’t meant to be restrictive—they’re meant to help. By using approved logos, colors and fonts, your materials instantly connect to Soroptimist.</a:t>
            </a:r>
          </a:p>
          <a:p>
            <a:endParaRPr lang="en-US" dirty="0"/>
          </a:p>
          <a:p>
            <a:r>
              <a:rPr lang="en-US" dirty="0"/>
              <a:t>You still get to highlight your members, your events and your community impact. The key is consistency, not sameness. And if branding has ever felt overwhelming or unclear, you’re not alone—that’s exactly why more tools and guidance are being developed.</a:t>
            </a:r>
          </a:p>
          <a:p>
            <a:endParaRPr lang="en-US" dirty="0"/>
          </a:p>
          <a:p>
            <a:r>
              <a:rPr lang="en-US" dirty="0"/>
              <a:t>SIA provides brand and style guidelines, along with customizable Canva templates and publicity kits, to help clubs incorporate local flair into their publicity materials while staying aligned with the SIA brand.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 want to pause here and share something exciting that’s coming soon—hopefully in time for the next club year. The SIA marketing team is actively working on a customizable variation of the Soroptimist logo specifically for club use. This option is still in development, but the goal is simple: to make it easier for clubs to stay fully on brand and clearly show what makes your club unique.</a:t>
            </a:r>
          </a:p>
          <a:p>
            <a:endParaRPr lang="en-US" dirty="0"/>
          </a:p>
          <a:p>
            <a:r>
              <a:rPr lang="en-US" dirty="0"/>
              <a:t>This logo variation is being designed with real-life club needs in mind for materials such as event flyers, banners, social media graphics, and other local publicity tools.</a:t>
            </a:r>
          </a:p>
          <a:p>
            <a:endParaRPr lang="en-US" dirty="0"/>
          </a:p>
          <a:p>
            <a:r>
              <a:rPr lang="en-US" dirty="0"/>
              <a:t>Many membership-based organizations with clubs or chapters—like Rotary, Girl Scouts, United Way and Special Olympics—offer customizable logos for their local groups. We want to do something similar for Soroptimist, giving clubs flexibility while still maintaining strong, consistent brand recognition.</a:t>
            </a:r>
          </a:p>
          <a:p>
            <a:endParaRPr lang="en-US" dirty="0"/>
          </a:p>
          <a:p>
            <a:r>
              <a:rPr lang="en-US" dirty="0"/>
              <a:t>The goal is to reduce the need for workarounds and make it easier for clubs to do the right thing from the start.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Even small missteps can weaken your message. Altered logos, unofficial colors or inconsistent designs can confuse audiences or make materials feel less trustworthy.</a:t>
            </a:r>
            <a:br>
              <a:rPr lang="en-US" dirty="0"/>
            </a:br>
            <a:r>
              <a:rPr lang="en-US" dirty="0"/>
              <a:t>The goal isn’t perfection—it’s clarity. Ideally, someone should recognize your communication as Soroptimist before they even read the words.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Aligned branding helps your club stand out—in a good way. When your materials look polished and consistent, partners, media and potential members are more likely to take you seriously.</a:t>
            </a:r>
          </a:p>
          <a:p>
            <a:endParaRPr lang="en-US"/>
          </a:p>
          <a:p>
            <a:r>
              <a:rPr lang="en-US"/>
              <a:t>You’re not just representing your club—you’re representing a global organization with a strong, trusted reputation. That shared credibility benefits everyone.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take a moment to reflect on your club’s communications—social media, flyers, emails, and presentations. Where are you already doing a great job aligning with the Soroptimist brand? Where could small changes make a big difference?</a:t>
            </a:r>
          </a:p>
          <a:p>
            <a:endParaRPr lang="en-US" dirty="0"/>
          </a:p>
          <a:p>
            <a:r>
              <a:rPr lang="en-US" dirty="0"/>
              <a:t>Would anyone like to share their thoughts? This isn’t about judgment—it’s about growth and opportunity.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big takeaway is this: you don’t have to choose between being unique and being consistent. When your club identity aligns with SIA’s global brand, your message becomes clearer, stronger and more effective.</a:t>
            </a:r>
          </a:p>
          <a:p>
            <a:endParaRPr lang="en-US"/>
          </a:p>
          <a:p>
            <a:r>
              <a:rPr lang="en-US"/>
              <a:t>As your region public awareness chair, I’m here as a resource—not just to share guidelines, but to support you in telling your club’s story in a way that feels authentic, confident and aligned with our shared mission.</a:t>
            </a:r>
          </a:p>
          <a:p>
            <a:endParaRPr lang="en-US"/>
          </a:p>
          <a:p>
            <a:r>
              <a:rPr lang="en-US"/>
              <a:t>Thank you for your time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6.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8.pn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9.svg"/><Relationship Id="rId9" Type="http://schemas.openxmlformats.org/officeDocument/2006/relationships/image" Target="../media/image23.sv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5.png"/><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1028700" y="3051963"/>
            <a:ext cx="10680169" cy="2935363"/>
          </a:xfrm>
          <a:prstGeom prst="rect">
            <a:avLst/>
          </a:prstGeom>
        </p:spPr>
        <p:txBody>
          <a:bodyPr lIns="0" tIns="0" rIns="0" bIns="0" rtlCol="0" anchor="t">
            <a:spAutoFit/>
          </a:bodyPr>
          <a:lstStyle/>
          <a:p>
            <a:pPr algn="l">
              <a:lnSpc>
                <a:spcPts val="11123"/>
              </a:lnSpc>
            </a:pPr>
            <a:r>
              <a:rPr lang="en-US" sz="11961">
                <a:solidFill>
                  <a:srgbClr val="293374"/>
                </a:solidFill>
                <a:latin typeface="Effra 1"/>
                <a:ea typeface="Effra 1"/>
                <a:cs typeface="Effra 1"/>
                <a:sym typeface="Effra 1"/>
              </a:rPr>
              <a:t>Club Identity &amp; Global Brand</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a:lnSpc>
                <a:spcPts val="2541"/>
              </a:lnSpc>
            </a:pPr>
            <a:r>
              <a:rPr lang="en-US" sz="2229" b="1" spc="109">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102588" y="5882551"/>
            <a:ext cx="7889012" cy="887630"/>
          </a:xfrm>
          <a:prstGeom prst="rect">
            <a:avLst/>
          </a:prstGeom>
        </p:spPr>
        <p:txBody>
          <a:bodyPr wrap="square" lIns="0" tIns="0" rIns="0" bIns="0" rtlCol="0" anchor="t">
            <a:spAutoFit/>
          </a:bodyPr>
          <a:lstStyle/>
          <a:p>
            <a:pPr algn="l">
              <a:lnSpc>
                <a:spcPts val="7250"/>
              </a:lnSpc>
            </a:pPr>
            <a:r>
              <a:rPr lang="en-US" sz="5178" dirty="0">
                <a:solidFill>
                  <a:srgbClr val="518BC9"/>
                </a:solidFill>
                <a:latin typeface="Effra 1"/>
                <a:ea typeface="Effra 1"/>
                <a:cs typeface="Effra 1"/>
                <a:sym typeface="Effra 1"/>
              </a:rPr>
              <a:t>How They Work Together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grpSp>
        <p:nvGrpSpPr>
          <p:cNvPr id="7" name="Group 7"/>
          <p:cNvGrpSpPr/>
          <p:nvPr/>
        </p:nvGrpSpPr>
        <p:grpSpPr>
          <a:xfrm>
            <a:off x="2232952" y="5386592"/>
            <a:ext cx="9224481" cy="1373136"/>
            <a:chOff x="0" y="0"/>
            <a:chExt cx="12299307" cy="1830848"/>
          </a:xfrm>
        </p:grpSpPr>
        <p:sp>
          <p:nvSpPr>
            <p:cNvPr id="8" name="TextBox 8"/>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Consistency helps people understand who we are and what we do</a:t>
              </a:r>
            </a:p>
          </p:txBody>
        </p:sp>
        <p:sp>
          <p:nvSpPr>
            <p:cNvPr id="9" name="TextBox 9"/>
            <p:cNvSpPr txBox="1"/>
            <p:nvPr/>
          </p:nvSpPr>
          <p:spPr>
            <a:xfrm>
              <a:off x="0" y="1015510"/>
              <a:ext cx="10766412"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Strong brands attract members, partners and supporters</a:t>
              </a:r>
            </a:p>
          </p:txBody>
        </p:sp>
      </p:grpSp>
      <p:grpSp>
        <p:nvGrpSpPr>
          <p:cNvPr id="10" name="Group 10"/>
          <p:cNvGrpSpPr/>
          <p:nvPr/>
        </p:nvGrpSpPr>
        <p:grpSpPr>
          <a:xfrm rot="5400000">
            <a:off x="1369991"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3" name="Group 13"/>
          <p:cNvGrpSpPr/>
          <p:nvPr/>
        </p:nvGrpSpPr>
        <p:grpSpPr>
          <a:xfrm rot="5400000">
            <a:off x="1369991" y="6328104"/>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6" name="Group 16"/>
          <p:cNvGrpSpPr/>
          <p:nvPr/>
        </p:nvGrpSpPr>
        <p:grpSpPr>
          <a:xfrm rot="5400000">
            <a:off x="1369991" y="5366447"/>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9" name="TextBox 19"/>
          <p:cNvSpPr txBox="1"/>
          <p:nvPr/>
        </p:nvSpPr>
        <p:spPr>
          <a:xfrm>
            <a:off x="2232952" y="4210625"/>
            <a:ext cx="6343793"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Branding = recognition, trust and credibility</a:t>
            </a:r>
          </a:p>
        </p:txBody>
      </p:sp>
      <p:sp>
        <p:nvSpPr>
          <p:cNvPr id="20" name="TextBox 20"/>
          <p:cNvSpPr txBox="1"/>
          <p:nvPr/>
        </p:nvSpPr>
        <p:spPr>
          <a:xfrm>
            <a:off x="1401281" y="1551920"/>
            <a:ext cx="8906481" cy="1898650"/>
          </a:xfrm>
          <a:prstGeom prst="rect">
            <a:avLst/>
          </a:prstGeom>
        </p:spPr>
        <p:txBody>
          <a:bodyPr lIns="0" tIns="0" rIns="0" bIns="0" rtlCol="0" anchor="t">
            <a:spAutoFit/>
          </a:bodyPr>
          <a:lstStyle/>
          <a:p>
            <a:pPr algn="l">
              <a:lnSpc>
                <a:spcPts val="7475"/>
              </a:lnSpc>
            </a:pPr>
            <a:r>
              <a:rPr lang="en-US" sz="6500">
                <a:solidFill>
                  <a:srgbClr val="293374"/>
                </a:solidFill>
                <a:latin typeface="Effra 1"/>
                <a:ea typeface="Effra 1"/>
                <a:cs typeface="Effra 1"/>
                <a:sym typeface="Effra 1"/>
              </a:rPr>
              <a:t>Why Branding Matters – Even at the Club Level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8341444" y="4080670"/>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r:embed="rId5">
              <a:extLst>
                <a:ext uri="{96DAC541-7B7A-43D3-8B79-37D633B846F1}">
                  <asvg:svgBlip xmlns:asvg="http://schemas.microsoft.com/office/drawing/2016/SVG/main" r:embed="rId6"/>
                </a:ext>
              </a:extLst>
            </a:blip>
            <a:stretch>
              <a:fillRect l="-52" r="-52"/>
            </a:stretch>
          </a:blipFill>
        </p:spPr>
        <p:txBody>
          <a:bodyPr/>
          <a:lstStyle/>
          <a:p>
            <a:endParaRPr lang="en-US"/>
          </a:p>
        </p:txBody>
      </p:sp>
      <p:sp>
        <p:nvSpPr>
          <p:cNvPr id="9" name="Freeform 9"/>
          <p:cNvSpPr/>
          <p:nvPr/>
        </p:nvSpPr>
        <p:spPr>
          <a:xfrm>
            <a:off x="13532043" y="4151857"/>
            <a:ext cx="1479049" cy="1479049"/>
          </a:xfrm>
          <a:custGeom>
            <a:avLst/>
            <a:gdLst/>
            <a:ahLst/>
            <a:cxnLst/>
            <a:rect l="l" t="t" r="r" b="b"/>
            <a:pathLst>
              <a:path w="1479049" h="1479049">
                <a:moveTo>
                  <a:pt x="0" y="0"/>
                </a:moveTo>
                <a:lnTo>
                  <a:pt x="1479048" y="0"/>
                </a:lnTo>
                <a:lnTo>
                  <a:pt x="1479048" y="1479048"/>
                </a:lnTo>
                <a:lnTo>
                  <a:pt x="0" y="14790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3218685" y="415185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TextBox 11"/>
          <p:cNvSpPr txBox="1"/>
          <p:nvPr/>
        </p:nvSpPr>
        <p:spPr>
          <a:xfrm>
            <a:off x="1944415" y="6899794"/>
            <a:ext cx="4105937" cy="549554"/>
          </a:xfrm>
          <a:prstGeom prst="rect">
            <a:avLst/>
          </a:prstGeom>
        </p:spPr>
        <p:txBody>
          <a:bodyPr lIns="0" tIns="0" rIns="0" bIns="0" rtlCol="0" anchor="t">
            <a:spAutoFit/>
          </a:bodyPr>
          <a:lstStyle/>
          <a:p>
            <a:pPr algn="ctr">
              <a:lnSpc>
                <a:spcPts val="3636"/>
              </a:lnSpc>
            </a:pPr>
            <a:r>
              <a:rPr lang="en-US" sz="3636" b="1">
                <a:solidFill>
                  <a:srgbClr val="FFFFFF"/>
                </a:solidFill>
                <a:latin typeface="Calibri (MS) Bold"/>
                <a:ea typeface="Calibri (MS) Bold"/>
                <a:cs typeface="Calibri (MS) Bold"/>
                <a:sym typeface="Calibri (MS) Bold"/>
              </a:rPr>
              <a:t>Our shared mission,</a:t>
            </a:r>
          </a:p>
        </p:txBody>
      </p:sp>
      <p:sp>
        <p:nvSpPr>
          <p:cNvPr id="12" name="TextBox 12"/>
          <p:cNvSpPr txBox="1"/>
          <p:nvPr/>
        </p:nvSpPr>
        <p:spPr>
          <a:xfrm>
            <a:off x="13019941" y="6898119"/>
            <a:ext cx="2503251" cy="549554"/>
          </a:xfrm>
          <a:prstGeom prst="rect">
            <a:avLst/>
          </a:prstGeom>
        </p:spPr>
        <p:txBody>
          <a:bodyPr lIns="0" tIns="0" rIns="0" bIns="0" rtlCol="0" anchor="t">
            <a:spAutoFit/>
          </a:bodyPr>
          <a:lstStyle/>
          <a:p>
            <a:pPr algn="ctr">
              <a:lnSpc>
                <a:spcPts val="3636"/>
              </a:lnSpc>
            </a:pPr>
            <a:r>
              <a:rPr lang="en-US" sz="3636" b="1">
                <a:solidFill>
                  <a:srgbClr val="FFFFFF"/>
                </a:solidFill>
                <a:latin typeface="Calibri (MS) Bold"/>
                <a:ea typeface="Calibri (MS) Bold"/>
                <a:cs typeface="Calibri (MS) Bold"/>
                <a:sym typeface="Calibri (MS) Bold"/>
              </a:rPr>
              <a:t>Our voice:</a:t>
            </a:r>
          </a:p>
        </p:txBody>
      </p:sp>
      <p:sp>
        <p:nvSpPr>
          <p:cNvPr id="13" name="TextBox 13"/>
          <p:cNvSpPr txBox="1"/>
          <p:nvPr/>
        </p:nvSpPr>
        <p:spPr>
          <a:xfrm>
            <a:off x="7248889" y="6899794"/>
            <a:ext cx="3903548" cy="549554"/>
          </a:xfrm>
          <a:prstGeom prst="rect">
            <a:avLst/>
          </a:prstGeom>
        </p:spPr>
        <p:txBody>
          <a:bodyPr lIns="0" tIns="0" rIns="0" bIns="0" rtlCol="0" anchor="t">
            <a:spAutoFit/>
          </a:bodyPr>
          <a:lstStyle/>
          <a:p>
            <a:pPr algn="ctr">
              <a:lnSpc>
                <a:spcPts val="3636"/>
              </a:lnSpc>
            </a:pPr>
            <a:r>
              <a:rPr lang="en-US" sz="3636" b="1">
                <a:solidFill>
                  <a:srgbClr val="FFFFFF"/>
                </a:solidFill>
                <a:latin typeface="Calibri (MS) Bold"/>
                <a:ea typeface="Calibri (MS) Bold"/>
                <a:cs typeface="Calibri (MS) Bold"/>
                <a:sym typeface="Calibri (MS) Bold"/>
              </a:rPr>
              <a:t>Our visual identity:</a:t>
            </a:r>
          </a:p>
        </p:txBody>
      </p:sp>
      <p:sp>
        <p:nvSpPr>
          <p:cNvPr id="14" name="TextBox 14"/>
          <p:cNvSpPr txBox="1"/>
          <p:nvPr/>
        </p:nvSpPr>
        <p:spPr>
          <a:xfrm>
            <a:off x="1830330" y="7449348"/>
            <a:ext cx="4372206" cy="572008"/>
          </a:xfrm>
          <a:prstGeom prst="rect">
            <a:avLst/>
          </a:prstGeom>
        </p:spPr>
        <p:txBody>
          <a:bodyPr lIns="0" tIns="0" rIns="0" bIns="0" rtlCol="0" anchor="t">
            <a:spAutoFit/>
          </a:bodyPr>
          <a:lstStyle/>
          <a:p>
            <a:pPr algn="ctr">
              <a:lnSpc>
                <a:spcPts val="3770"/>
              </a:lnSpc>
            </a:pPr>
            <a:r>
              <a:rPr lang="en-US" sz="3770">
                <a:solidFill>
                  <a:srgbClr val="FFFFFF"/>
                </a:solidFill>
                <a:latin typeface="Calibri (MS)"/>
                <a:ea typeface="Calibri (MS)"/>
                <a:cs typeface="Calibri (MS)"/>
                <a:sym typeface="Calibri (MS)"/>
              </a:rPr>
              <a:t>vision and values</a:t>
            </a:r>
          </a:p>
        </p:txBody>
      </p:sp>
      <p:sp>
        <p:nvSpPr>
          <p:cNvPr id="15" name="TextBox 15"/>
          <p:cNvSpPr txBox="1"/>
          <p:nvPr/>
        </p:nvSpPr>
        <p:spPr>
          <a:xfrm>
            <a:off x="12085464" y="7449348"/>
            <a:ext cx="4372206" cy="1524508"/>
          </a:xfrm>
          <a:prstGeom prst="rect">
            <a:avLst/>
          </a:prstGeom>
        </p:spPr>
        <p:txBody>
          <a:bodyPr lIns="0" tIns="0" rIns="0" bIns="0" rtlCol="0" anchor="t">
            <a:spAutoFit/>
          </a:bodyPr>
          <a:lstStyle/>
          <a:p>
            <a:pPr algn="ctr">
              <a:lnSpc>
                <a:spcPts val="3770"/>
              </a:lnSpc>
            </a:pPr>
            <a:r>
              <a:rPr lang="en-US" sz="3770">
                <a:solidFill>
                  <a:srgbClr val="FFFFFF"/>
                </a:solidFill>
                <a:latin typeface="Calibri (MS)"/>
                <a:ea typeface="Calibri (MS)"/>
                <a:cs typeface="Calibri (MS)"/>
                <a:sym typeface="Calibri (MS)"/>
              </a:rPr>
              <a:t>empowering, credible, optimistic and inclusive</a:t>
            </a:r>
          </a:p>
        </p:txBody>
      </p:sp>
      <p:sp>
        <p:nvSpPr>
          <p:cNvPr id="16" name="TextBox 16"/>
          <p:cNvSpPr txBox="1"/>
          <p:nvPr/>
        </p:nvSpPr>
        <p:spPr>
          <a:xfrm>
            <a:off x="6955806" y="7449348"/>
            <a:ext cx="4372206" cy="1048258"/>
          </a:xfrm>
          <a:prstGeom prst="rect">
            <a:avLst/>
          </a:prstGeom>
        </p:spPr>
        <p:txBody>
          <a:bodyPr lIns="0" tIns="0" rIns="0" bIns="0" rtlCol="0" anchor="t">
            <a:spAutoFit/>
          </a:bodyPr>
          <a:lstStyle/>
          <a:p>
            <a:pPr algn="ctr">
              <a:lnSpc>
                <a:spcPts val="3770"/>
              </a:lnSpc>
            </a:pPr>
            <a:r>
              <a:rPr lang="en-US" sz="3770">
                <a:solidFill>
                  <a:srgbClr val="FFFFFF"/>
                </a:solidFill>
                <a:latin typeface="Calibri (MS)"/>
                <a:ea typeface="Calibri (MS)"/>
                <a:cs typeface="Calibri (MS)"/>
                <a:sym typeface="Calibri (MS)"/>
              </a:rPr>
              <a:t>logo, colors, fonts, and imagery</a:t>
            </a:r>
          </a:p>
        </p:txBody>
      </p:sp>
      <p:sp>
        <p:nvSpPr>
          <p:cNvPr id="17" name="TextBox 17"/>
          <p:cNvSpPr txBox="1"/>
          <p:nvPr/>
        </p:nvSpPr>
        <p:spPr>
          <a:xfrm>
            <a:off x="4407467" y="1028700"/>
            <a:ext cx="9473067" cy="2000548"/>
          </a:xfrm>
          <a:prstGeom prst="rect">
            <a:avLst/>
          </a:prstGeom>
        </p:spPr>
        <p:txBody>
          <a:bodyPr lIns="0" tIns="0" rIns="0" bIns="0" rtlCol="0" anchor="t">
            <a:spAutoFit/>
          </a:bodyPr>
          <a:lstStyle/>
          <a:p>
            <a:pPr algn="ctr">
              <a:lnSpc>
                <a:spcPts val="7799"/>
              </a:lnSpc>
            </a:pPr>
            <a:r>
              <a:rPr lang="en-US" sz="6500" dirty="0">
                <a:solidFill>
                  <a:srgbClr val="293374"/>
                </a:solidFill>
                <a:latin typeface="Effra 1"/>
                <a:ea typeface="Effra 1"/>
                <a:cs typeface="Effra 1"/>
                <a:sym typeface="Effra 1"/>
              </a:rPr>
              <a:t>What is Our Global Brand?</a:t>
            </a:r>
          </a:p>
        </p:txBody>
      </p:sp>
      <p:sp>
        <p:nvSpPr>
          <p:cNvPr id="18" name="Freeform 18"/>
          <p:cNvSpPr/>
          <p:nvPr/>
        </p:nvSpPr>
        <p:spPr>
          <a:xfrm>
            <a:off x="737792" y="8973856"/>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11"/>
            <a:stretch>
              <a:fillRect t="-74" b="-74"/>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7401" r="-17401"/>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en-US"/>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6" name="TextBox 16"/>
          <p:cNvSpPr txBox="1"/>
          <p:nvPr/>
        </p:nvSpPr>
        <p:spPr>
          <a:xfrm>
            <a:off x="990792" y="2587911"/>
            <a:ext cx="8153208" cy="981101"/>
          </a:xfrm>
          <a:prstGeom prst="rect">
            <a:avLst/>
          </a:prstGeom>
        </p:spPr>
        <p:txBody>
          <a:bodyPr lIns="0" tIns="0" rIns="0" bIns="0" rtlCol="0" anchor="t">
            <a:spAutoFit/>
          </a:bodyPr>
          <a:lstStyle/>
          <a:p>
            <a:pPr algn="just">
              <a:lnSpc>
                <a:spcPts val="7799"/>
              </a:lnSpc>
            </a:pPr>
            <a:r>
              <a:rPr lang="en-US" sz="6500">
                <a:solidFill>
                  <a:srgbClr val="293374"/>
                </a:solidFill>
                <a:latin typeface="Effra 1"/>
                <a:ea typeface="Effra 1"/>
                <a:cs typeface="Effra 1"/>
                <a:sym typeface="Effra 1"/>
              </a:rPr>
              <a:t>What is Club Identity?</a:t>
            </a:r>
          </a:p>
        </p:txBody>
      </p:sp>
      <p:grpSp>
        <p:nvGrpSpPr>
          <p:cNvPr id="17" name="Group 17"/>
          <p:cNvGrpSpPr/>
          <p:nvPr/>
        </p:nvGrpSpPr>
        <p:grpSpPr>
          <a:xfrm>
            <a:off x="1937677" y="5386592"/>
            <a:ext cx="9224481" cy="1373136"/>
            <a:chOff x="0" y="0"/>
            <a:chExt cx="12299307" cy="1830848"/>
          </a:xfrm>
        </p:grpSpPr>
        <p:sp>
          <p:nvSpPr>
            <p:cNvPr id="18" name="TextBox 18"/>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Your community focus and signature projects</a:t>
              </a:r>
            </a:p>
          </p:txBody>
        </p:sp>
        <p:sp>
          <p:nvSpPr>
            <p:cNvPr id="19" name="TextBox 19"/>
            <p:cNvSpPr txBox="1"/>
            <p:nvPr/>
          </p:nvSpPr>
          <p:spPr>
            <a:xfrm>
              <a:off x="0" y="1015510"/>
              <a:ext cx="10766412"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Your stores, photos and local voice</a:t>
              </a:r>
            </a:p>
          </p:txBody>
        </p:sp>
      </p:grpSp>
      <p:sp>
        <p:nvSpPr>
          <p:cNvPr id="20" name="TextBox 20"/>
          <p:cNvSpPr txBox="1"/>
          <p:nvPr/>
        </p:nvSpPr>
        <p:spPr>
          <a:xfrm>
            <a:off x="1937677" y="4210625"/>
            <a:ext cx="6343793"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Your club’s personality and local culture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385856" y="3728235"/>
            <a:ext cx="3615584" cy="3192458"/>
            <a:chOff x="0" y="0"/>
            <a:chExt cx="952253" cy="840812"/>
          </a:xfrm>
        </p:grpSpPr>
        <p:sp>
          <p:nvSpPr>
            <p:cNvPr id="4" name="Freeform 4"/>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en-US"/>
            </a:p>
          </p:txBody>
        </p:sp>
        <p:sp>
          <p:nvSpPr>
            <p:cNvPr id="5" name="TextBox 5"/>
            <p:cNvSpPr txBox="1"/>
            <p:nvPr/>
          </p:nvSpPr>
          <p:spPr>
            <a:xfrm>
              <a:off x="0" y="28575"/>
              <a:ext cx="952253" cy="812237"/>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a:off x="2743976" y="3204980"/>
            <a:ext cx="899344" cy="1046510"/>
            <a:chOff x="0" y="0"/>
            <a:chExt cx="698500" cy="812800"/>
          </a:xfrm>
        </p:grpSpPr>
        <p:sp>
          <p:nvSpPr>
            <p:cNvPr id="7" name="Freeform 7"/>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en-US"/>
            </a:p>
          </p:txBody>
        </p:sp>
        <p:sp>
          <p:nvSpPr>
            <p:cNvPr id="8" name="TextBox 8"/>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9" name="Freeform 9"/>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674710" y="8498591"/>
            <a:ext cx="19281670" cy="2271793"/>
            <a:chOff x="0" y="0"/>
            <a:chExt cx="5078300" cy="598332"/>
          </a:xfrm>
        </p:grpSpPr>
        <p:sp>
          <p:nvSpPr>
            <p:cNvPr id="11" name="Freeform 11"/>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2" name="TextBox 12"/>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14" name="Freeform 14"/>
          <p:cNvSpPr/>
          <p:nvPr/>
        </p:nvSpPr>
        <p:spPr>
          <a:xfrm>
            <a:off x="2852874" y="3378560"/>
            <a:ext cx="668868" cy="668868"/>
          </a:xfrm>
          <a:custGeom>
            <a:avLst/>
            <a:gdLst/>
            <a:ahLst/>
            <a:cxnLst/>
            <a:rect l="l" t="t" r="r" b="b"/>
            <a:pathLst>
              <a:path w="668868" h="668868">
                <a:moveTo>
                  <a:pt x="0" y="0"/>
                </a:moveTo>
                <a:lnTo>
                  <a:pt x="668867" y="0"/>
                </a:lnTo>
                <a:lnTo>
                  <a:pt x="668867" y="668867"/>
                </a:lnTo>
                <a:lnTo>
                  <a:pt x="0" y="668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5" name="Group 15"/>
          <p:cNvGrpSpPr/>
          <p:nvPr/>
        </p:nvGrpSpPr>
        <p:grpSpPr>
          <a:xfrm>
            <a:off x="7155633" y="3204980"/>
            <a:ext cx="3615584" cy="3715713"/>
            <a:chOff x="0" y="0"/>
            <a:chExt cx="4820779" cy="4954284"/>
          </a:xfrm>
        </p:grpSpPr>
        <p:grpSp>
          <p:nvGrpSpPr>
            <p:cNvPr id="16" name="Group 16"/>
            <p:cNvGrpSpPr/>
            <p:nvPr/>
          </p:nvGrpSpPr>
          <p:grpSpPr>
            <a:xfrm>
              <a:off x="0" y="697673"/>
              <a:ext cx="4820779" cy="4256611"/>
              <a:chOff x="0" y="0"/>
              <a:chExt cx="952253" cy="840812"/>
            </a:xfrm>
          </p:grpSpPr>
          <p:sp>
            <p:nvSpPr>
              <p:cNvPr id="17" name="Freeform 1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en-US"/>
              </a:p>
            </p:txBody>
          </p:sp>
          <p:sp>
            <p:nvSpPr>
              <p:cNvPr id="18" name="TextBox 18"/>
              <p:cNvSpPr txBox="1"/>
              <p:nvPr/>
            </p:nvSpPr>
            <p:spPr>
              <a:xfrm>
                <a:off x="0" y="28575"/>
                <a:ext cx="952253" cy="812237"/>
              </a:xfrm>
              <a:prstGeom prst="rect">
                <a:avLst/>
              </a:prstGeom>
            </p:spPr>
            <p:txBody>
              <a:bodyPr lIns="50800" tIns="50800" rIns="50800" bIns="50800" rtlCol="0" anchor="ctr"/>
              <a:lstStyle/>
              <a:p>
                <a:pPr algn="ctr">
                  <a:lnSpc>
                    <a:spcPts val="2100"/>
                  </a:lnSpc>
                </a:pPr>
                <a:endParaRPr/>
              </a:p>
            </p:txBody>
          </p:sp>
        </p:grpSp>
        <p:grpSp>
          <p:nvGrpSpPr>
            <p:cNvPr id="19" name="Group 19"/>
            <p:cNvGrpSpPr/>
            <p:nvPr/>
          </p:nvGrpSpPr>
          <p:grpSpPr>
            <a:xfrm>
              <a:off x="1810827" y="0"/>
              <a:ext cx="1199126" cy="1395346"/>
              <a:chOff x="0" y="0"/>
              <a:chExt cx="698500" cy="812800"/>
            </a:xfrm>
          </p:grpSpPr>
          <p:sp>
            <p:nvSpPr>
              <p:cNvPr id="20" name="Freeform 2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en-US"/>
              </a:p>
            </p:txBody>
          </p:sp>
          <p:sp>
            <p:nvSpPr>
              <p:cNvPr id="21" name="TextBox 21"/>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22" name="Freeform 22"/>
            <p:cNvSpPr/>
            <p:nvPr/>
          </p:nvSpPr>
          <p:spPr>
            <a:xfrm>
              <a:off x="1987784" y="231440"/>
              <a:ext cx="845211" cy="776057"/>
            </a:xfrm>
            <a:custGeom>
              <a:avLst/>
              <a:gdLst/>
              <a:ahLst/>
              <a:cxnLst/>
              <a:rect l="l" t="t" r="r" b="b"/>
              <a:pathLst>
                <a:path w="845211" h="776057">
                  <a:moveTo>
                    <a:pt x="0" y="0"/>
                  </a:moveTo>
                  <a:lnTo>
                    <a:pt x="845211" y="0"/>
                  </a:lnTo>
                  <a:lnTo>
                    <a:pt x="845211" y="776057"/>
                  </a:lnTo>
                  <a:lnTo>
                    <a:pt x="0" y="7760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TextBox 23"/>
            <p:cNvSpPr txBox="1"/>
            <p:nvPr/>
          </p:nvSpPr>
          <p:spPr>
            <a:xfrm>
              <a:off x="1051943" y="1845203"/>
              <a:ext cx="2716892" cy="458893"/>
            </a:xfrm>
            <a:prstGeom prst="rect">
              <a:avLst/>
            </a:prstGeom>
          </p:spPr>
          <p:txBody>
            <a:bodyPr lIns="0" tIns="0" rIns="0" bIns="0" rtlCol="0" anchor="t">
              <a:spAutoFit/>
            </a:bodyPr>
            <a:lstStyle/>
            <a:p>
              <a:pPr algn="ctr">
                <a:lnSpc>
                  <a:spcPts val="2299"/>
                </a:lnSpc>
              </a:pPr>
              <a:r>
                <a:rPr lang="en-US" sz="2299" b="1">
                  <a:solidFill>
                    <a:srgbClr val="000000"/>
                  </a:solidFill>
                  <a:latin typeface="Calibri (MS) Bold"/>
                  <a:ea typeface="Calibri (MS) Bold"/>
                  <a:cs typeface="Calibri (MS) Bold"/>
                  <a:sym typeface="Calibri (MS) Bold"/>
                </a:rPr>
                <a:t>Club Identity</a:t>
              </a:r>
            </a:p>
          </p:txBody>
        </p:sp>
        <p:sp>
          <p:nvSpPr>
            <p:cNvPr id="24" name="TextBox 24"/>
            <p:cNvSpPr txBox="1"/>
            <p:nvPr/>
          </p:nvSpPr>
          <p:spPr>
            <a:xfrm>
              <a:off x="720963" y="2761473"/>
              <a:ext cx="3378853" cy="1427692"/>
            </a:xfrm>
            <a:prstGeom prst="rect">
              <a:avLst/>
            </a:prstGeom>
          </p:spPr>
          <p:txBody>
            <a:bodyPr lIns="0" tIns="0" rIns="0" bIns="0" rtlCol="0" anchor="t">
              <a:spAutoFit/>
            </a:bodyPr>
            <a:lstStyle/>
            <a:p>
              <a:pPr algn="ctr">
                <a:lnSpc>
                  <a:spcPts val="2799"/>
                </a:lnSpc>
              </a:pPr>
              <a:r>
                <a:rPr lang="en-US" sz="1999">
                  <a:solidFill>
                    <a:srgbClr val="000000"/>
                  </a:solidFill>
                  <a:latin typeface="Calibri (MS)"/>
                  <a:ea typeface="Calibri (MS)"/>
                  <a:cs typeface="Calibri (MS)"/>
                  <a:sym typeface="Calibri (MS)"/>
                </a:rPr>
                <a:t>Personality</a:t>
              </a:r>
            </a:p>
            <a:p>
              <a:pPr algn="ctr">
                <a:lnSpc>
                  <a:spcPts val="2799"/>
                </a:lnSpc>
              </a:pPr>
              <a:r>
                <a:rPr lang="en-US" sz="1999">
                  <a:solidFill>
                    <a:srgbClr val="000000"/>
                  </a:solidFill>
                  <a:latin typeface="Calibri (MS)"/>
                  <a:ea typeface="Calibri (MS)"/>
                  <a:cs typeface="Calibri (MS)"/>
                  <a:sym typeface="Calibri (MS)"/>
                </a:rPr>
                <a:t>Authenticity</a:t>
              </a:r>
            </a:p>
            <a:p>
              <a:pPr algn="ctr">
                <a:lnSpc>
                  <a:spcPts val="2799"/>
                </a:lnSpc>
              </a:pPr>
              <a:r>
                <a:rPr lang="en-US" sz="1999">
                  <a:solidFill>
                    <a:srgbClr val="000000"/>
                  </a:solidFill>
                  <a:latin typeface="Calibri (MS)"/>
                  <a:ea typeface="Calibri (MS)"/>
                  <a:cs typeface="Calibri (MS)"/>
                  <a:sym typeface="Calibri (MS)"/>
                </a:rPr>
                <a:t>Local Relevance</a:t>
              </a:r>
            </a:p>
          </p:txBody>
        </p:sp>
      </p:grpSp>
      <p:grpSp>
        <p:nvGrpSpPr>
          <p:cNvPr id="25" name="Group 25"/>
          <p:cNvGrpSpPr/>
          <p:nvPr/>
        </p:nvGrpSpPr>
        <p:grpSpPr>
          <a:xfrm>
            <a:off x="12717184" y="3204980"/>
            <a:ext cx="3615584" cy="3715713"/>
            <a:chOff x="0" y="0"/>
            <a:chExt cx="4820779" cy="4954284"/>
          </a:xfrm>
        </p:grpSpPr>
        <p:grpSp>
          <p:nvGrpSpPr>
            <p:cNvPr id="26" name="Group 26"/>
            <p:cNvGrpSpPr/>
            <p:nvPr/>
          </p:nvGrpSpPr>
          <p:grpSpPr>
            <a:xfrm>
              <a:off x="0" y="697673"/>
              <a:ext cx="4820779" cy="4256611"/>
              <a:chOff x="0" y="0"/>
              <a:chExt cx="952253" cy="840812"/>
            </a:xfrm>
          </p:grpSpPr>
          <p:sp>
            <p:nvSpPr>
              <p:cNvPr id="27" name="Freeform 2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en-US"/>
              </a:p>
            </p:txBody>
          </p:sp>
          <p:sp>
            <p:nvSpPr>
              <p:cNvPr id="28" name="TextBox 28"/>
              <p:cNvSpPr txBox="1"/>
              <p:nvPr/>
            </p:nvSpPr>
            <p:spPr>
              <a:xfrm>
                <a:off x="0" y="28575"/>
                <a:ext cx="952253" cy="812237"/>
              </a:xfrm>
              <a:prstGeom prst="rect">
                <a:avLst/>
              </a:prstGeom>
            </p:spPr>
            <p:txBody>
              <a:bodyPr lIns="50800" tIns="50800" rIns="50800" bIns="50800" rtlCol="0" anchor="ctr"/>
              <a:lstStyle/>
              <a:p>
                <a:pPr algn="ctr">
                  <a:lnSpc>
                    <a:spcPts val="2100"/>
                  </a:lnSpc>
                </a:pPr>
                <a:endParaRPr/>
              </a:p>
            </p:txBody>
          </p:sp>
        </p:grpSp>
        <p:grpSp>
          <p:nvGrpSpPr>
            <p:cNvPr id="29" name="Group 29"/>
            <p:cNvGrpSpPr/>
            <p:nvPr/>
          </p:nvGrpSpPr>
          <p:grpSpPr>
            <a:xfrm>
              <a:off x="1810827" y="0"/>
              <a:ext cx="1199126" cy="1395346"/>
              <a:chOff x="0" y="0"/>
              <a:chExt cx="698500" cy="812800"/>
            </a:xfrm>
          </p:grpSpPr>
          <p:sp>
            <p:nvSpPr>
              <p:cNvPr id="30" name="Freeform 3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293374"/>
              </a:solidFill>
            </p:spPr>
            <p:txBody>
              <a:bodyPr/>
              <a:lstStyle/>
              <a:p>
                <a:endParaRPr lang="en-US"/>
              </a:p>
            </p:txBody>
          </p:sp>
          <p:sp>
            <p:nvSpPr>
              <p:cNvPr id="31" name="TextBox 31"/>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32" name="Freeform 32"/>
            <p:cNvSpPr/>
            <p:nvPr/>
          </p:nvSpPr>
          <p:spPr>
            <a:xfrm>
              <a:off x="2007515" y="362567"/>
              <a:ext cx="806704" cy="695232"/>
            </a:xfrm>
            <a:custGeom>
              <a:avLst/>
              <a:gdLst/>
              <a:ahLst/>
              <a:cxnLst/>
              <a:rect l="l" t="t" r="r" b="b"/>
              <a:pathLst>
                <a:path w="806704" h="695232">
                  <a:moveTo>
                    <a:pt x="0" y="0"/>
                  </a:moveTo>
                  <a:lnTo>
                    <a:pt x="806704" y="0"/>
                  </a:lnTo>
                  <a:lnTo>
                    <a:pt x="806704" y="695232"/>
                  </a:lnTo>
                  <a:lnTo>
                    <a:pt x="0" y="6952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3" name="TextBox 33"/>
            <p:cNvSpPr txBox="1"/>
            <p:nvPr/>
          </p:nvSpPr>
          <p:spPr>
            <a:xfrm>
              <a:off x="720963" y="2761473"/>
              <a:ext cx="3378853" cy="957792"/>
            </a:xfrm>
            <a:prstGeom prst="rect">
              <a:avLst/>
            </a:prstGeom>
          </p:spPr>
          <p:txBody>
            <a:bodyPr lIns="0" tIns="0" rIns="0" bIns="0" rtlCol="0" anchor="t">
              <a:spAutoFit/>
            </a:bodyPr>
            <a:lstStyle/>
            <a:p>
              <a:pPr algn="ctr">
                <a:lnSpc>
                  <a:spcPts val="2799"/>
                </a:lnSpc>
              </a:pPr>
              <a:r>
                <a:rPr lang="en-US" sz="1999">
                  <a:solidFill>
                    <a:srgbClr val="000000"/>
                  </a:solidFill>
                  <a:latin typeface="Calibri (MS)"/>
                  <a:ea typeface="Calibri (MS)"/>
                  <a:cs typeface="Calibri (MS)"/>
                  <a:sym typeface="Calibri (MS)"/>
                </a:rPr>
                <a:t>A stronger, clearer message</a:t>
              </a:r>
            </a:p>
          </p:txBody>
        </p:sp>
        <p:sp>
          <p:nvSpPr>
            <p:cNvPr id="34" name="TextBox 34"/>
            <p:cNvSpPr txBox="1"/>
            <p:nvPr/>
          </p:nvSpPr>
          <p:spPr>
            <a:xfrm>
              <a:off x="1052421" y="1845203"/>
              <a:ext cx="2716892" cy="458893"/>
            </a:xfrm>
            <a:prstGeom prst="rect">
              <a:avLst/>
            </a:prstGeom>
          </p:spPr>
          <p:txBody>
            <a:bodyPr lIns="0" tIns="0" rIns="0" bIns="0" rtlCol="0" anchor="t">
              <a:spAutoFit/>
            </a:bodyPr>
            <a:lstStyle/>
            <a:p>
              <a:pPr algn="ctr">
                <a:lnSpc>
                  <a:spcPts val="2299"/>
                </a:lnSpc>
              </a:pPr>
              <a:r>
                <a:rPr lang="en-US" sz="2299" b="1">
                  <a:solidFill>
                    <a:srgbClr val="000000"/>
                  </a:solidFill>
                  <a:latin typeface="Calibri (MS) Bold"/>
                  <a:ea typeface="Calibri (MS) Bold"/>
                  <a:cs typeface="Calibri (MS) Bold"/>
                  <a:sym typeface="Calibri (MS) Bold"/>
                </a:rPr>
                <a:t>Together</a:t>
              </a:r>
            </a:p>
          </p:txBody>
        </p:sp>
      </p:grpSp>
      <p:sp>
        <p:nvSpPr>
          <p:cNvPr id="35" name="Freeform 35"/>
          <p:cNvSpPr/>
          <p:nvPr/>
        </p:nvSpPr>
        <p:spPr>
          <a:xfrm>
            <a:off x="5502944" y="5001629"/>
            <a:ext cx="1014514" cy="1014514"/>
          </a:xfrm>
          <a:custGeom>
            <a:avLst/>
            <a:gdLst/>
            <a:ahLst/>
            <a:cxnLst/>
            <a:rect l="l" t="t" r="r" b="b"/>
            <a:pathLst>
              <a:path w="1014514" h="1014514">
                <a:moveTo>
                  <a:pt x="0" y="0"/>
                </a:moveTo>
                <a:lnTo>
                  <a:pt x="1014514" y="0"/>
                </a:lnTo>
                <a:lnTo>
                  <a:pt x="1014514" y="1014513"/>
                </a:lnTo>
                <a:lnTo>
                  <a:pt x="0" y="10145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6" name="Freeform 36"/>
          <p:cNvSpPr/>
          <p:nvPr/>
        </p:nvSpPr>
        <p:spPr>
          <a:xfrm>
            <a:off x="11242764" y="5340379"/>
            <a:ext cx="983824" cy="602592"/>
          </a:xfrm>
          <a:custGeom>
            <a:avLst/>
            <a:gdLst/>
            <a:ahLst/>
            <a:cxnLst/>
            <a:rect l="l" t="t" r="r" b="b"/>
            <a:pathLst>
              <a:path w="983824" h="602592">
                <a:moveTo>
                  <a:pt x="0" y="0"/>
                </a:moveTo>
                <a:lnTo>
                  <a:pt x="983824" y="0"/>
                </a:lnTo>
                <a:lnTo>
                  <a:pt x="983824" y="602592"/>
                </a:lnTo>
                <a:lnTo>
                  <a:pt x="0" y="60259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37" name="TextBox 37"/>
          <p:cNvSpPr txBox="1"/>
          <p:nvPr/>
        </p:nvSpPr>
        <p:spPr>
          <a:xfrm>
            <a:off x="2174814" y="4588882"/>
            <a:ext cx="2037669" cy="344170"/>
          </a:xfrm>
          <a:prstGeom prst="rect">
            <a:avLst/>
          </a:prstGeom>
        </p:spPr>
        <p:txBody>
          <a:bodyPr lIns="0" tIns="0" rIns="0" bIns="0" rtlCol="0" anchor="t">
            <a:spAutoFit/>
          </a:bodyPr>
          <a:lstStyle/>
          <a:p>
            <a:pPr algn="ctr">
              <a:lnSpc>
                <a:spcPts val="2299"/>
              </a:lnSpc>
            </a:pPr>
            <a:r>
              <a:rPr lang="en-US" sz="2299" b="1">
                <a:solidFill>
                  <a:srgbClr val="000000"/>
                </a:solidFill>
                <a:latin typeface="Calibri (MS) Bold"/>
                <a:ea typeface="Calibri (MS) Bold"/>
                <a:cs typeface="Calibri (MS) Bold"/>
                <a:sym typeface="Calibri (MS) Bold"/>
              </a:rPr>
              <a:t>Global Brand</a:t>
            </a:r>
          </a:p>
        </p:txBody>
      </p:sp>
      <p:sp>
        <p:nvSpPr>
          <p:cNvPr id="38" name="TextBox 38"/>
          <p:cNvSpPr txBox="1"/>
          <p:nvPr/>
        </p:nvSpPr>
        <p:spPr>
          <a:xfrm>
            <a:off x="1926579" y="5254654"/>
            <a:ext cx="2534140" cy="1092200"/>
          </a:xfrm>
          <a:prstGeom prst="rect">
            <a:avLst/>
          </a:prstGeom>
        </p:spPr>
        <p:txBody>
          <a:bodyPr lIns="0" tIns="0" rIns="0" bIns="0" rtlCol="0" anchor="t">
            <a:spAutoFit/>
          </a:bodyPr>
          <a:lstStyle/>
          <a:p>
            <a:pPr algn="ctr">
              <a:lnSpc>
                <a:spcPts val="2799"/>
              </a:lnSpc>
            </a:pPr>
            <a:r>
              <a:rPr lang="en-US" sz="1999">
                <a:solidFill>
                  <a:srgbClr val="000000"/>
                </a:solidFill>
                <a:latin typeface="Calibri (MS)"/>
                <a:ea typeface="Calibri (MS)"/>
                <a:cs typeface="Calibri (MS)"/>
                <a:sym typeface="Calibri (MS)"/>
              </a:rPr>
              <a:t>Strong</a:t>
            </a:r>
          </a:p>
          <a:p>
            <a:pPr algn="ctr">
              <a:lnSpc>
                <a:spcPts val="2799"/>
              </a:lnSpc>
            </a:pPr>
            <a:r>
              <a:rPr lang="en-US" sz="1999">
                <a:solidFill>
                  <a:srgbClr val="000000"/>
                </a:solidFill>
                <a:latin typeface="Calibri (MS)"/>
                <a:ea typeface="Calibri (MS)"/>
                <a:cs typeface="Calibri (MS)"/>
                <a:sym typeface="Calibri (MS)"/>
              </a:rPr>
              <a:t>Recognizable</a:t>
            </a:r>
          </a:p>
          <a:p>
            <a:pPr algn="ctr">
              <a:lnSpc>
                <a:spcPts val="2799"/>
              </a:lnSpc>
            </a:pPr>
            <a:r>
              <a:rPr lang="en-US" sz="1999">
                <a:solidFill>
                  <a:srgbClr val="000000"/>
                </a:solidFill>
                <a:latin typeface="Calibri (MS)"/>
                <a:ea typeface="Calibri (MS)"/>
                <a:cs typeface="Calibri (MS)"/>
                <a:sym typeface="Calibri (MS)"/>
              </a:rPr>
              <a:t>Trusted</a:t>
            </a:r>
          </a:p>
        </p:txBody>
      </p:sp>
      <p:sp>
        <p:nvSpPr>
          <p:cNvPr id="39" name="TextBox 39"/>
          <p:cNvSpPr txBox="1"/>
          <p:nvPr/>
        </p:nvSpPr>
        <p:spPr>
          <a:xfrm>
            <a:off x="3193648" y="585579"/>
            <a:ext cx="11892796" cy="1962176"/>
          </a:xfrm>
          <a:prstGeom prst="rect">
            <a:avLst/>
          </a:prstGeom>
        </p:spPr>
        <p:txBody>
          <a:bodyPr lIns="0" tIns="0" rIns="0" bIns="0" rtlCol="0" anchor="t">
            <a:spAutoFit/>
          </a:bodyPr>
          <a:lstStyle/>
          <a:p>
            <a:pPr algn="ctr">
              <a:lnSpc>
                <a:spcPts val="7799"/>
              </a:lnSpc>
            </a:pPr>
            <a:r>
              <a:rPr lang="en-US" sz="6500">
                <a:solidFill>
                  <a:srgbClr val="293374"/>
                </a:solidFill>
                <a:latin typeface="Effra 1"/>
                <a:ea typeface="Effra 1"/>
                <a:cs typeface="Effra 1"/>
                <a:sym typeface="Effra 1"/>
              </a:rPr>
              <a:t>How Club Identity &amp; Global Brand Work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9686017" y="3595783"/>
            <a:ext cx="5486521" cy="548652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r="-25046"/>
              </a:stretch>
            </a:blipFill>
          </p:spPr>
          <p:txBody>
            <a:bodyPr/>
            <a:lstStyle/>
            <a:p>
              <a:endParaRPr lang="en-US"/>
            </a:p>
          </p:txBody>
        </p:sp>
      </p:gr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en-US"/>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en-US"/>
          </a:p>
        </p:txBody>
      </p:sp>
      <p:sp>
        <p:nvSpPr>
          <p:cNvPr id="9" name="TextBox 9"/>
          <p:cNvSpPr txBox="1"/>
          <p:nvPr/>
        </p:nvSpPr>
        <p:spPr>
          <a:xfrm>
            <a:off x="990792" y="1043057"/>
            <a:ext cx="9842374" cy="1962176"/>
          </a:xfrm>
          <a:prstGeom prst="rect">
            <a:avLst/>
          </a:prstGeom>
        </p:spPr>
        <p:txBody>
          <a:bodyPr lIns="0" tIns="0" rIns="0" bIns="0" rtlCol="0" anchor="t">
            <a:spAutoFit/>
          </a:bodyPr>
          <a:lstStyle/>
          <a:p>
            <a:pPr algn="l">
              <a:lnSpc>
                <a:spcPts val="7799"/>
              </a:lnSpc>
            </a:pPr>
            <a:r>
              <a:rPr lang="en-US" sz="6500">
                <a:solidFill>
                  <a:srgbClr val="293374"/>
                </a:solidFill>
                <a:latin typeface="Effra 1"/>
                <a:ea typeface="Effra 1"/>
                <a:cs typeface="Effra 1"/>
                <a:sym typeface="Effra 1"/>
              </a:rPr>
              <a:t>Apply Brand Guidelines – Without Losing Your Voice</a:t>
            </a:r>
          </a:p>
        </p:txBody>
      </p:sp>
      <p:grpSp>
        <p:nvGrpSpPr>
          <p:cNvPr id="10" name="Group 10"/>
          <p:cNvGrpSpPr/>
          <p:nvPr/>
        </p:nvGrpSpPr>
        <p:grpSpPr>
          <a:xfrm rot="5400000">
            <a:off x="1074716"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3" name="TextBox 13"/>
          <p:cNvSpPr txBox="1"/>
          <p:nvPr/>
        </p:nvSpPr>
        <p:spPr>
          <a:xfrm>
            <a:off x="1937677" y="4210625"/>
            <a:ext cx="6343793"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Use approved logos, colors and fonts</a:t>
            </a:r>
          </a:p>
        </p:txBody>
      </p:sp>
      <p:grpSp>
        <p:nvGrpSpPr>
          <p:cNvPr id="14" name="Group 14"/>
          <p:cNvGrpSpPr/>
          <p:nvPr/>
        </p:nvGrpSpPr>
        <p:grpSpPr>
          <a:xfrm rot="5400000">
            <a:off x="1074716" y="6328104"/>
            <a:ext cx="500647" cy="438066"/>
            <a:chOff x="0" y="0"/>
            <a:chExt cx="812800" cy="711200"/>
          </a:xfrm>
        </p:grpSpPr>
        <p:sp>
          <p:nvSpPr>
            <p:cNvPr id="15" name="Freeform 15"/>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6" name="TextBox 16"/>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7" name="Group 17"/>
          <p:cNvGrpSpPr/>
          <p:nvPr/>
        </p:nvGrpSpPr>
        <p:grpSpPr>
          <a:xfrm rot="5400000">
            <a:off x="1074716" y="5366447"/>
            <a:ext cx="500647" cy="438066"/>
            <a:chOff x="0" y="0"/>
            <a:chExt cx="812800" cy="711200"/>
          </a:xfrm>
        </p:grpSpPr>
        <p:sp>
          <p:nvSpPr>
            <p:cNvPr id="18" name="Freeform 1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9" name="TextBox 19"/>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20" name="TextBox 20"/>
          <p:cNvSpPr txBox="1"/>
          <p:nvPr/>
        </p:nvSpPr>
        <p:spPr>
          <a:xfrm>
            <a:off x="1947946" y="5157625"/>
            <a:ext cx="6343793"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Follow basic layout and design standards</a:t>
            </a:r>
          </a:p>
        </p:txBody>
      </p:sp>
      <p:sp>
        <p:nvSpPr>
          <p:cNvPr id="21" name="TextBox 21"/>
          <p:cNvSpPr txBox="1"/>
          <p:nvPr/>
        </p:nvSpPr>
        <p:spPr>
          <a:xfrm>
            <a:off x="1937677" y="6300943"/>
            <a:ext cx="6343793" cy="827532"/>
          </a:xfrm>
          <a:prstGeom prst="rect">
            <a:avLst/>
          </a:prstGeom>
        </p:spPr>
        <p:txBody>
          <a:bodyPr lIns="0" tIns="0" rIns="0" bIns="0" rtlCol="0" anchor="t">
            <a:spAutoFit/>
          </a:bodyPr>
          <a:lstStyle/>
          <a:p>
            <a:pPr algn="l">
              <a:lnSpc>
                <a:spcPts val="3024"/>
              </a:lnSpc>
            </a:pPr>
            <a:r>
              <a:rPr lang="en-US" sz="2700">
                <a:solidFill>
                  <a:srgbClr val="000000"/>
                </a:solidFill>
                <a:latin typeface="Calibri (MS)"/>
                <a:ea typeface="Calibri (MS)"/>
                <a:cs typeface="Calibri (MS)"/>
                <a:sym typeface="Calibri (MS)"/>
              </a:rPr>
              <a:t>Customize with local photos, stories and examples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a:extLst>
              <a:ext uri="{FF2B5EF4-FFF2-40B4-BE49-F238E27FC236}">
                <a16:creationId xmlns:a16="http://schemas.microsoft.com/office/drawing/2014/main" id="{1161C2B3-1A87-9A5D-15EF-678B693D23C3}"/>
              </a:ext>
            </a:extLst>
          </p:cNvPr>
          <p:cNvGrpSpPr/>
          <p:nvPr/>
        </p:nvGrpSpPr>
        <p:grpSpPr>
          <a:xfrm>
            <a:off x="-674710" y="8498591"/>
            <a:ext cx="19281670" cy="2271793"/>
            <a:chOff x="0" y="0"/>
            <a:chExt cx="5078300" cy="598332"/>
          </a:xfrm>
        </p:grpSpPr>
        <p:sp>
          <p:nvSpPr>
            <p:cNvPr id="30" name="Freeform 11">
              <a:extLst>
                <a:ext uri="{FF2B5EF4-FFF2-40B4-BE49-F238E27FC236}">
                  <a16:creationId xmlns:a16="http://schemas.microsoft.com/office/drawing/2014/main" id="{4285DA88-6225-D932-52DE-A25D217EFF6E}"/>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1" name="TextBox 12">
              <a:extLst>
                <a:ext uri="{FF2B5EF4-FFF2-40B4-BE49-F238E27FC236}">
                  <a16:creationId xmlns:a16="http://schemas.microsoft.com/office/drawing/2014/main" id="{CA27F6F2-DAAA-5F8A-1715-18B73D4DDD99}"/>
                </a:ext>
              </a:extLst>
            </p:cNvPr>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28" name="TextBox 4">
            <a:extLst>
              <a:ext uri="{FF2B5EF4-FFF2-40B4-BE49-F238E27FC236}">
                <a16:creationId xmlns:a16="http://schemas.microsoft.com/office/drawing/2014/main" id="{49E99D81-B2AB-AF6C-5C7C-0774E131E0F2}"/>
              </a:ext>
            </a:extLst>
          </p:cNvPr>
          <p:cNvSpPr txBox="1"/>
          <p:nvPr/>
        </p:nvSpPr>
        <p:spPr>
          <a:xfrm rot="10800000">
            <a:off x="-376402" y="5686119"/>
            <a:ext cx="18865637" cy="5887476"/>
          </a:xfrm>
          <a:prstGeom prst="rect">
            <a:avLst/>
          </a:prstGeom>
        </p:spPr>
        <p:txBody>
          <a:bodyPr lIns="50800" tIns="50800" rIns="50800" bIns="50800" rtlCol="0" anchor="ctr"/>
          <a:lstStyle/>
          <a:p>
            <a:pPr algn="ctr">
              <a:lnSpc>
                <a:spcPts val="3750"/>
              </a:lnSpc>
            </a:pPr>
            <a:endParaRP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en-US"/>
          </a:p>
        </p:txBody>
      </p:sp>
      <p:sp>
        <p:nvSpPr>
          <p:cNvPr id="5" name="TextBox 5"/>
          <p:cNvSpPr txBox="1"/>
          <p:nvPr/>
        </p:nvSpPr>
        <p:spPr>
          <a:xfrm>
            <a:off x="1028700" y="1202317"/>
            <a:ext cx="9278622" cy="981101"/>
          </a:xfrm>
          <a:prstGeom prst="rect">
            <a:avLst/>
          </a:prstGeom>
        </p:spPr>
        <p:txBody>
          <a:bodyPr lIns="0" tIns="0" rIns="0" bIns="0" rtlCol="0" anchor="t">
            <a:spAutoFit/>
          </a:bodyPr>
          <a:lstStyle/>
          <a:p>
            <a:pPr algn="l">
              <a:lnSpc>
                <a:spcPts val="7799"/>
              </a:lnSpc>
            </a:pPr>
            <a:r>
              <a:rPr lang="en-US" sz="6500">
                <a:solidFill>
                  <a:srgbClr val="293374"/>
                </a:solidFill>
                <a:latin typeface="Effra 1"/>
                <a:ea typeface="Effra 1"/>
                <a:cs typeface="Effra 1"/>
                <a:sym typeface="Effra 1"/>
              </a:rPr>
              <a:t>Customizable Club Logo </a:t>
            </a:r>
          </a:p>
        </p:txBody>
      </p:sp>
      <p:sp>
        <p:nvSpPr>
          <p:cNvPr id="6" name="TextBox 6"/>
          <p:cNvSpPr txBox="1"/>
          <p:nvPr/>
        </p:nvSpPr>
        <p:spPr>
          <a:xfrm>
            <a:off x="1028700" y="2025563"/>
            <a:ext cx="9278622" cy="933475"/>
          </a:xfrm>
          <a:prstGeom prst="rect">
            <a:avLst/>
          </a:prstGeom>
        </p:spPr>
        <p:txBody>
          <a:bodyPr lIns="0" tIns="0" rIns="0" bIns="0" rtlCol="0" anchor="t">
            <a:spAutoFit/>
          </a:bodyPr>
          <a:lstStyle/>
          <a:p>
            <a:pPr algn="l">
              <a:lnSpc>
                <a:spcPts val="7319"/>
              </a:lnSpc>
            </a:pPr>
            <a:r>
              <a:rPr lang="en-US" sz="6100" dirty="0">
                <a:solidFill>
                  <a:srgbClr val="293374"/>
                </a:solidFill>
                <a:latin typeface="Effra 2"/>
                <a:ea typeface="Effra 2"/>
                <a:cs typeface="Effra 2"/>
                <a:sym typeface="Effra 2"/>
              </a:rPr>
              <a:t>Coming Soon!</a:t>
            </a:r>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101852">
                <a:alpha val="89804"/>
              </a:srgbClr>
            </a:solidFill>
          </p:spPr>
          <p:txBody>
            <a:bodyPr/>
            <a:lstStyle/>
            <a:p>
              <a:endParaRPr lang="en-US"/>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6" name="Group 16"/>
          <p:cNvGrpSpPr/>
          <p:nvPr/>
        </p:nvGrpSpPr>
        <p:grpSpPr>
          <a:xfrm>
            <a:off x="1937677" y="5386093"/>
            <a:ext cx="9224481" cy="1373635"/>
            <a:chOff x="0" y="0"/>
            <a:chExt cx="12299307" cy="1831513"/>
          </a:xfrm>
        </p:grpSpPr>
        <p:sp>
          <p:nvSpPr>
            <p:cNvPr id="17" name="TextBox 17"/>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Allow clubs to highlight their unique identity</a:t>
              </a:r>
            </a:p>
          </p:txBody>
        </p:sp>
        <p:sp>
          <p:nvSpPr>
            <p:cNvPr id="18" name="TextBox 18"/>
            <p:cNvSpPr txBox="1"/>
            <p:nvPr/>
          </p:nvSpPr>
          <p:spPr>
            <a:xfrm>
              <a:off x="0" y="1016175"/>
              <a:ext cx="11344689"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Ideal for flyers, banners, social graphics and local publicity</a:t>
              </a:r>
            </a:p>
          </p:txBody>
        </p:sp>
      </p:grpSp>
      <p:sp>
        <p:nvSpPr>
          <p:cNvPr id="19" name="TextBox 19"/>
          <p:cNvSpPr txBox="1"/>
          <p:nvPr/>
        </p:nvSpPr>
        <p:spPr>
          <a:xfrm>
            <a:off x="1937677" y="4210625"/>
            <a:ext cx="8032970" cy="678178"/>
          </a:xfrm>
          <a:prstGeom prst="rect">
            <a:avLst/>
          </a:prstGeom>
        </p:spPr>
        <p:txBody>
          <a:bodyPr lIns="0" tIns="0" rIns="0" bIns="0" rtlCol="0" anchor="t">
            <a:spAutoFit/>
          </a:bodyPr>
          <a:lstStyle/>
          <a:p>
            <a:pPr algn="l">
              <a:lnSpc>
                <a:spcPts val="5400"/>
              </a:lnSpc>
            </a:pPr>
            <a:r>
              <a:rPr lang="en-US" sz="2700" dirty="0">
                <a:solidFill>
                  <a:srgbClr val="000000"/>
                </a:solidFill>
                <a:latin typeface="Calibri (MS)"/>
                <a:ea typeface="Calibri (MS)"/>
                <a:cs typeface="Calibri (MS)"/>
                <a:sym typeface="Calibri (MS)"/>
              </a:rPr>
              <a:t>On-brand logo variation designed for local customization</a:t>
            </a:r>
          </a:p>
        </p:txBody>
      </p:sp>
      <p:pic>
        <p:nvPicPr>
          <p:cNvPr id="21" name="Picture 2">
            <a:extLst>
              <a:ext uri="{FF2B5EF4-FFF2-40B4-BE49-F238E27FC236}">
                <a16:creationId xmlns:a16="http://schemas.microsoft.com/office/drawing/2014/main" id="{1ABEAA81-50E0-C166-BCCC-89AAAFC65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2400" y="4457922"/>
            <a:ext cx="2694338" cy="9144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A4392A8E-602A-389B-0B6B-E686B490AA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818" t="33110" b="12902"/>
          <a:stretch>
            <a:fillRect/>
          </a:stretch>
        </p:blipFill>
        <p:spPr bwMode="auto">
          <a:xfrm>
            <a:off x="14703552" y="4457152"/>
            <a:ext cx="2697480"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38B472DC-2D9D-A848-C551-C2E35023811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029" b="18385"/>
          <a:stretch>
            <a:fillRect/>
          </a:stretch>
        </p:blipFill>
        <p:spPr bwMode="auto">
          <a:xfrm>
            <a:off x="13772610" y="5691841"/>
            <a:ext cx="1861883"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a:extLst>
              <a:ext uri="{FF2B5EF4-FFF2-40B4-BE49-F238E27FC236}">
                <a16:creationId xmlns:a16="http://schemas.microsoft.com/office/drawing/2014/main" id="{F3554555-CBB4-20B6-73A9-66395FF814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15800" y="5747584"/>
            <a:ext cx="1267156" cy="9966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FD55DA45-BBE7-259E-CC0F-56560FC086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54400" y="5723521"/>
            <a:ext cx="928487" cy="1033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12002627" y="0"/>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3266" r="-3266"/>
              </a:stretch>
            </a:blipFill>
          </p:spPr>
          <p:txBody>
            <a:bodyPr/>
            <a:lstStyle/>
            <a:p>
              <a:endParaRPr lang="en-US"/>
            </a:p>
          </p:txBody>
        </p:sp>
      </p:grpSp>
      <p:sp>
        <p:nvSpPr>
          <p:cNvPr id="5" name="TextBox 5"/>
          <p:cNvSpPr txBox="1"/>
          <p:nvPr/>
        </p:nvSpPr>
        <p:spPr>
          <a:xfrm>
            <a:off x="1028700" y="1202317"/>
            <a:ext cx="9278622" cy="1962176"/>
          </a:xfrm>
          <a:prstGeom prst="rect">
            <a:avLst/>
          </a:prstGeom>
        </p:spPr>
        <p:txBody>
          <a:bodyPr lIns="0" tIns="0" rIns="0" bIns="0" rtlCol="0" anchor="t">
            <a:spAutoFit/>
          </a:bodyPr>
          <a:lstStyle/>
          <a:p>
            <a:pPr algn="l">
              <a:lnSpc>
                <a:spcPts val="7799"/>
              </a:lnSpc>
            </a:pPr>
            <a:r>
              <a:rPr lang="en-US" sz="6500">
                <a:solidFill>
                  <a:srgbClr val="FFFFFF"/>
                </a:solidFill>
                <a:latin typeface="Effra 1"/>
                <a:ea typeface="Effra 1"/>
                <a:cs typeface="Effra 1"/>
                <a:sym typeface="Effra 1"/>
              </a:rPr>
              <a:t>Common Branding Pitfalls to Avoid</a:t>
            </a:r>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EE9701">
                <a:alpha val="89804"/>
              </a:srgbClr>
            </a:solidFill>
          </p:spPr>
          <p:txBody>
            <a:bodyPr/>
            <a:lstStyle/>
            <a:p>
              <a:endParaRPr lang="en-US"/>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6" name="Group 16"/>
          <p:cNvGrpSpPr/>
          <p:nvPr/>
        </p:nvGrpSpPr>
        <p:grpSpPr>
          <a:xfrm>
            <a:off x="1937677" y="5386093"/>
            <a:ext cx="9224481" cy="1373635"/>
            <a:chOff x="0" y="0"/>
            <a:chExt cx="12299307" cy="1831513"/>
          </a:xfrm>
        </p:grpSpPr>
        <p:sp>
          <p:nvSpPr>
            <p:cNvPr id="17" name="TextBox 17"/>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FFFFFF"/>
                  </a:solidFill>
                  <a:latin typeface="Calibri (MS)"/>
                  <a:ea typeface="Calibri (MS)"/>
                  <a:cs typeface="Calibri (MS)"/>
                  <a:sym typeface="Calibri (MS)"/>
                </a:rPr>
                <a:t>Mixing multiple visual styles in one place</a:t>
              </a:r>
            </a:p>
          </p:txBody>
        </p:sp>
        <p:sp>
          <p:nvSpPr>
            <p:cNvPr id="18" name="TextBox 18"/>
            <p:cNvSpPr txBox="1"/>
            <p:nvPr/>
          </p:nvSpPr>
          <p:spPr>
            <a:xfrm>
              <a:off x="0" y="1016175"/>
              <a:ext cx="11344689" cy="815338"/>
            </a:xfrm>
            <a:prstGeom prst="rect">
              <a:avLst/>
            </a:prstGeom>
          </p:spPr>
          <p:txBody>
            <a:bodyPr lIns="0" tIns="0" rIns="0" bIns="0" rtlCol="0" anchor="t">
              <a:spAutoFit/>
            </a:bodyPr>
            <a:lstStyle/>
            <a:p>
              <a:pPr algn="l">
                <a:lnSpc>
                  <a:spcPts val="5400"/>
                </a:lnSpc>
              </a:pPr>
              <a:r>
                <a:rPr lang="en-US" sz="2700">
                  <a:solidFill>
                    <a:srgbClr val="FFFFFF"/>
                  </a:solidFill>
                  <a:latin typeface="Calibri (MS)"/>
                  <a:ea typeface="Calibri (MS)"/>
                  <a:cs typeface="Calibri (MS)"/>
                  <a:sym typeface="Calibri (MS)"/>
                </a:rPr>
                <a:t>Creating materials that don’t clearly connect to SIA</a:t>
              </a:r>
            </a:p>
          </p:txBody>
        </p:sp>
      </p:grpSp>
      <p:sp>
        <p:nvSpPr>
          <p:cNvPr id="19" name="TextBox 19"/>
          <p:cNvSpPr txBox="1"/>
          <p:nvPr/>
        </p:nvSpPr>
        <p:spPr>
          <a:xfrm>
            <a:off x="1937677" y="4210625"/>
            <a:ext cx="8032970" cy="678178"/>
          </a:xfrm>
          <a:prstGeom prst="rect">
            <a:avLst/>
          </a:prstGeom>
        </p:spPr>
        <p:txBody>
          <a:bodyPr lIns="0" tIns="0" rIns="0" bIns="0" rtlCol="0" anchor="t">
            <a:spAutoFit/>
          </a:bodyPr>
          <a:lstStyle/>
          <a:p>
            <a:pPr algn="l">
              <a:lnSpc>
                <a:spcPts val="5400"/>
              </a:lnSpc>
            </a:pPr>
            <a:r>
              <a:rPr lang="en-US" sz="2700">
                <a:solidFill>
                  <a:srgbClr val="FFFFFF"/>
                </a:solidFill>
                <a:latin typeface="Calibri (MS)"/>
                <a:ea typeface="Calibri (MS)"/>
                <a:cs typeface="Calibri (MS)"/>
                <a:sym typeface="Calibri (MS)"/>
              </a:rPr>
              <a:t>Altering logos or colors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grpSp>
        <p:nvGrpSpPr>
          <p:cNvPr id="5" name="Group 5"/>
          <p:cNvGrpSpPr/>
          <p:nvPr/>
        </p:nvGrpSpPr>
        <p:grpSpPr>
          <a:xfrm rot="5400000">
            <a:off x="1074716" y="5222415"/>
            <a:ext cx="500647" cy="438066"/>
            <a:chOff x="0" y="0"/>
            <a:chExt cx="812800" cy="711200"/>
          </a:xfrm>
        </p:grpSpPr>
        <p:sp>
          <p:nvSpPr>
            <p:cNvPr id="6" name="Freeform 6"/>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8" name="Group 8"/>
          <p:cNvGrpSpPr/>
          <p:nvPr/>
        </p:nvGrpSpPr>
        <p:grpSpPr>
          <a:xfrm rot="5400000">
            <a:off x="1074716" y="7093340"/>
            <a:ext cx="500647" cy="438066"/>
            <a:chOff x="0" y="0"/>
            <a:chExt cx="812800" cy="711200"/>
          </a:xfrm>
        </p:grpSpPr>
        <p:sp>
          <p:nvSpPr>
            <p:cNvPr id="9" name="Freeform 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0" name="TextBox 1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1" name="Group 11"/>
          <p:cNvGrpSpPr/>
          <p:nvPr/>
        </p:nvGrpSpPr>
        <p:grpSpPr>
          <a:xfrm rot="5400000">
            <a:off x="1074716" y="6131683"/>
            <a:ext cx="500647" cy="438066"/>
            <a:chOff x="0" y="0"/>
            <a:chExt cx="812800" cy="711200"/>
          </a:xfrm>
        </p:grpSpPr>
        <p:sp>
          <p:nvSpPr>
            <p:cNvPr id="12" name="Freeform 12"/>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4" name="TextBox 14"/>
          <p:cNvSpPr txBox="1"/>
          <p:nvPr/>
        </p:nvSpPr>
        <p:spPr>
          <a:xfrm>
            <a:off x="990792" y="2587911"/>
            <a:ext cx="8153208" cy="1962176"/>
          </a:xfrm>
          <a:prstGeom prst="rect">
            <a:avLst/>
          </a:prstGeom>
        </p:spPr>
        <p:txBody>
          <a:bodyPr lIns="0" tIns="0" rIns="0" bIns="0" rtlCol="0" anchor="t">
            <a:spAutoFit/>
          </a:bodyPr>
          <a:lstStyle/>
          <a:p>
            <a:pPr algn="l">
              <a:lnSpc>
                <a:spcPts val="7799"/>
              </a:lnSpc>
            </a:pPr>
            <a:r>
              <a:rPr lang="en-US" sz="6500">
                <a:solidFill>
                  <a:srgbClr val="293374"/>
                </a:solidFill>
                <a:latin typeface="Effra 1"/>
                <a:ea typeface="Effra 1"/>
                <a:cs typeface="Effra 1"/>
                <a:sym typeface="Effra 1"/>
              </a:rPr>
              <a:t>Elevate Visibility &amp; Credibility</a:t>
            </a:r>
          </a:p>
        </p:txBody>
      </p:sp>
      <p:grpSp>
        <p:nvGrpSpPr>
          <p:cNvPr id="15" name="Group 15"/>
          <p:cNvGrpSpPr/>
          <p:nvPr/>
        </p:nvGrpSpPr>
        <p:grpSpPr>
          <a:xfrm>
            <a:off x="1937677" y="6151828"/>
            <a:ext cx="9224481" cy="1373136"/>
            <a:chOff x="0" y="0"/>
            <a:chExt cx="12299307" cy="1830848"/>
          </a:xfrm>
        </p:grpSpPr>
        <p:sp>
          <p:nvSpPr>
            <p:cNvPr id="16" name="TextBox 16"/>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Build trust with partners and media</a:t>
              </a:r>
            </a:p>
          </p:txBody>
        </p:sp>
        <p:sp>
          <p:nvSpPr>
            <p:cNvPr id="17" name="TextBox 17"/>
            <p:cNvSpPr txBox="1"/>
            <p:nvPr/>
          </p:nvSpPr>
          <p:spPr>
            <a:xfrm>
              <a:off x="0" y="1015510"/>
              <a:ext cx="10766412"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Strengthen your club’s reputation</a:t>
              </a:r>
            </a:p>
          </p:txBody>
        </p:sp>
      </p:grpSp>
      <p:grpSp>
        <p:nvGrpSpPr>
          <p:cNvPr id="18" name="Group 18"/>
          <p:cNvGrpSpPr/>
          <p:nvPr/>
        </p:nvGrpSpPr>
        <p:grpSpPr>
          <a:xfrm>
            <a:off x="10439988" y="1562751"/>
            <a:ext cx="6819312" cy="68193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en-US"/>
            </a:p>
          </p:txBody>
        </p:sp>
      </p:grpSp>
      <p:sp>
        <p:nvSpPr>
          <p:cNvPr id="20" name="TextBox 20"/>
          <p:cNvSpPr txBox="1"/>
          <p:nvPr/>
        </p:nvSpPr>
        <p:spPr>
          <a:xfrm>
            <a:off x="1937677" y="4975860"/>
            <a:ext cx="6343793"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Look professional and unified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0" y="0"/>
            <a:ext cx="18288000" cy="10287000"/>
            <a:chOff x="0" y="0"/>
            <a:chExt cx="24744279" cy="13918657"/>
          </a:xfrm>
        </p:grpSpPr>
        <p:sp>
          <p:nvSpPr>
            <p:cNvPr id="4" name="Freeform 4"/>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en-US"/>
            </a:p>
          </p:txBody>
        </p:sp>
      </p:grpSp>
      <p:grpSp>
        <p:nvGrpSpPr>
          <p:cNvPr id="5" name="Group 5"/>
          <p:cNvGrpSpPr/>
          <p:nvPr/>
        </p:nvGrpSpPr>
        <p:grpSpPr>
          <a:xfrm>
            <a:off x="0" y="0"/>
            <a:ext cx="18288000" cy="10287000"/>
            <a:chOff x="0" y="0"/>
            <a:chExt cx="24744279" cy="13918657"/>
          </a:xfrm>
        </p:grpSpPr>
        <p:sp>
          <p:nvSpPr>
            <p:cNvPr id="6" name="Freeform 6"/>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en-US"/>
            </a:p>
          </p:txBody>
        </p:sp>
      </p:grpSp>
      <p:grpSp>
        <p:nvGrpSpPr>
          <p:cNvPr id="7" name="Group 7"/>
          <p:cNvGrpSpPr/>
          <p:nvPr/>
        </p:nvGrpSpPr>
        <p:grpSpPr>
          <a:xfrm>
            <a:off x="6172200" y="1028700"/>
            <a:ext cx="9278622" cy="1988988"/>
            <a:chOff x="178920" y="0"/>
            <a:chExt cx="12371496" cy="2651984"/>
          </a:xfrm>
        </p:grpSpPr>
        <p:sp>
          <p:nvSpPr>
            <p:cNvPr id="8" name="TextBox 8"/>
            <p:cNvSpPr txBox="1"/>
            <p:nvPr/>
          </p:nvSpPr>
          <p:spPr>
            <a:xfrm>
              <a:off x="178920" y="0"/>
              <a:ext cx="12371496" cy="1333699"/>
            </a:xfrm>
            <a:prstGeom prst="rect">
              <a:avLst/>
            </a:prstGeom>
          </p:spPr>
          <p:txBody>
            <a:bodyPr lIns="0" tIns="0" rIns="0" bIns="0" rtlCol="0" anchor="t">
              <a:spAutoFit/>
            </a:bodyPr>
            <a:lstStyle/>
            <a:p>
              <a:pPr algn="l">
                <a:lnSpc>
                  <a:spcPts val="7799"/>
                </a:lnSpc>
              </a:pPr>
              <a:r>
                <a:rPr lang="en-US" sz="6500" dirty="0">
                  <a:solidFill>
                    <a:srgbClr val="FFFFFF"/>
                  </a:solidFill>
                  <a:latin typeface="Effra 1"/>
                  <a:ea typeface="Effra 1"/>
                  <a:cs typeface="Effra 1"/>
                  <a:sym typeface="Effra 1"/>
                </a:rPr>
                <a:t>Pause &amp; Reflect</a:t>
              </a:r>
            </a:p>
          </p:txBody>
        </p:sp>
        <p:sp>
          <p:nvSpPr>
            <p:cNvPr id="9" name="TextBox 9"/>
            <p:cNvSpPr txBox="1"/>
            <p:nvPr/>
          </p:nvSpPr>
          <p:spPr>
            <a:xfrm>
              <a:off x="1211970" y="1836646"/>
              <a:ext cx="11159526" cy="815338"/>
            </a:xfrm>
            <a:prstGeom prst="rect">
              <a:avLst/>
            </a:prstGeom>
          </p:spPr>
          <p:txBody>
            <a:bodyPr lIns="0" tIns="0" rIns="0" bIns="0" rtlCol="0" anchor="t">
              <a:spAutoFit/>
            </a:bodyPr>
            <a:lstStyle/>
            <a:p>
              <a:pPr algn="l">
                <a:lnSpc>
                  <a:spcPts val="5400"/>
                </a:lnSpc>
              </a:pPr>
              <a:endParaRPr/>
            </a:p>
          </p:txBody>
        </p:sp>
      </p:grpSp>
      <p:grpSp>
        <p:nvGrpSpPr>
          <p:cNvPr id="10" name="Group 10"/>
          <p:cNvGrpSpPr/>
          <p:nvPr/>
        </p:nvGrpSpPr>
        <p:grpSpPr>
          <a:xfrm>
            <a:off x="1028700" y="3968018"/>
            <a:ext cx="5995678" cy="3086100"/>
            <a:chOff x="0" y="0"/>
            <a:chExt cx="1579109" cy="812800"/>
          </a:xfrm>
        </p:grpSpPr>
        <p:sp>
          <p:nvSpPr>
            <p:cNvPr id="11" name="Freeform 11"/>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en-US"/>
            </a:p>
          </p:txBody>
        </p:sp>
        <p:sp>
          <p:nvSpPr>
            <p:cNvPr id="12" name="TextBox 12"/>
            <p:cNvSpPr txBox="1"/>
            <p:nvPr/>
          </p:nvSpPr>
          <p:spPr>
            <a:xfrm>
              <a:off x="0" y="-66675"/>
              <a:ext cx="1579109" cy="879475"/>
            </a:xfrm>
            <a:prstGeom prst="rect">
              <a:avLst/>
            </a:prstGeom>
          </p:spPr>
          <p:txBody>
            <a:bodyPr lIns="165100" tIns="165100" rIns="165100" bIns="165100" rtlCol="0" anchor="ctr"/>
            <a:lstStyle/>
            <a:p>
              <a:pPr algn="ctr">
                <a:lnSpc>
                  <a:spcPts val="3750"/>
                </a:lnSpc>
              </a:pPr>
              <a:r>
                <a:rPr lang="en-US" sz="2500" b="1">
                  <a:solidFill>
                    <a:srgbClr val="FFFFFF"/>
                  </a:solidFill>
                  <a:latin typeface="TT Norms Bold"/>
                  <a:ea typeface="TT Norms Bold"/>
                  <a:cs typeface="TT Norms Bold"/>
                  <a:sym typeface="TT Norms Bold"/>
                </a:rPr>
                <a:t>Where does your club already align well with SIA’s brand?</a:t>
              </a:r>
            </a:p>
          </p:txBody>
        </p:sp>
      </p:grpSp>
      <p:grpSp>
        <p:nvGrpSpPr>
          <p:cNvPr id="13" name="Group 13"/>
          <p:cNvGrpSpPr/>
          <p:nvPr/>
        </p:nvGrpSpPr>
        <p:grpSpPr>
          <a:xfrm>
            <a:off x="11263622" y="3968018"/>
            <a:ext cx="5995678" cy="3086100"/>
            <a:chOff x="0" y="0"/>
            <a:chExt cx="1579109" cy="812800"/>
          </a:xfrm>
        </p:grpSpPr>
        <p:sp>
          <p:nvSpPr>
            <p:cNvPr id="14" name="Freeform 14"/>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en-US"/>
            </a:p>
          </p:txBody>
        </p:sp>
        <p:sp>
          <p:nvSpPr>
            <p:cNvPr id="15" name="TextBox 15"/>
            <p:cNvSpPr txBox="1"/>
            <p:nvPr/>
          </p:nvSpPr>
          <p:spPr>
            <a:xfrm>
              <a:off x="0" y="-66675"/>
              <a:ext cx="1579109" cy="879475"/>
            </a:xfrm>
            <a:prstGeom prst="rect">
              <a:avLst/>
            </a:prstGeom>
          </p:spPr>
          <p:txBody>
            <a:bodyPr lIns="165100" tIns="165100" rIns="165100" bIns="165100" rtlCol="0" anchor="ctr"/>
            <a:lstStyle/>
            <a:p>
              <a:pPr algn="ctr">
                <a:lnSpc>
                  <a:spcPts val="3750"/>
                </a:lnSpc>
              </a:pPr>
              <a:r>
                <a:rPr lang="en-US" sz="2500" b="1">
                  <a:solidFill>
                    <a:srgbClr val="FFFFFF"/>
                  </a:solidFill>
                  <a:latin typeface="TT Norms Bold"/>
                  <a:ea typeface="TT Norms Bold"/>
                  <a:cs typeface="TT Norms Bold"/>
                  <a:sym typeface="TT Norms Bold"/>
                </a:rPr>
                <a:t>Where could your branding be more consistent?</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grpSp>
        <p:nvGrpSpPr>
          <p:cNvPr id="7" name="Group 7"/>
          <p:cNvGrpSpPr/>
          <p:nvPr/>
        </p:nvGrpSpPr>
        <p:grpSpPr>
          <a:xfrm>
            <a:off x="2232952" y="5386592"/>
            <a:ext cx="9224481" cy="1373136"/>
            <a:chOff x="0" y="0"/>
            <a:chExt cx="12299307" cy="1830848"/>
          </a:xfrm>
        </p:grpSpPr>
        <p:sp>
          <p:nvSpPr>
            <p:cNvPr id="8" name="TextBox 8"/>
            <p:cNvSpPr txBox="1"/>
            <p:nvPr/>
          </p:nvSpPr>
          <p:spPr>
            <a:xfrm>
              <a:off x="0" y="-266700"/>
              <a:ext cx="12299307"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Club identity and global brand work best together</a:t>
              </a:r>
            </a:p>
          </p:txBody>
        </p:sp>
        <p:sp>
          <p:nvSpPr>
            <p:cNvPr id="9" name="TextBox 9"/>
            <p:cNvSpPr txBox="1"/>
            <p:nvPr/>
          </p:nvSpPr>
          <p:spPr>
            <a:xfrm>
              <a:off x="0" y="1015510"/>
              <a:ext cx="10766412" cy="81533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Small alignment steps can elevate your club’s visibility</a:t>
              </a:r>
            </a:p>
          </p:txBody>
        </p:sp>
      </p:grpSp>
      <p:grpSp>
        <p:nvGrpSpPr>
          <p:cNvPr id="10" name="Group 10"/>
          <p:cNvGrpSpPr/>
          <p:nvPr/>
        </p:nvGrpSpPr>
        <p:grpSpPr>
          <a:xfrm rot="5400000">
            <a:off x="1369991"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3" name="Group 13"/>
          <p:cNvGrpSpPr/>
          <p:nvPr/>
        </p:nvGrpSpPr>
        <p:grpSpPr>
          <a:xfrm rot="5400000">
            <a:off x="1369991" y="6328104"/>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6" name="Group 16"/>
          <p:cNvGrpSpPr/>
          <p:nvPr/>
        </p:nvGrpSpPr>
        <p:grpSpPr>
          <a:xfrm rot="5400000">
            <a:off x="1369991" y="5366447"/>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9" name="TextBox 19"/>
          <p:cNvSpPr txBox="1"/>
          <p:nvPr/>
        </p:nvSpPr>
        <p:spPr>
          <a:xfrm>
            <a:off x="2232952" y="4210625"/>
            <a:ext cx="8074809" cy="678178"/>
          </a:xfrm>
          <a:prstGeom prst="rect">
            <a:avLst/>
          </a:prstGeom>
        </p:spPr>
        <p:txBody>
          <a:bodyPr lIns="0" tIns="0" rIns="0" bIns="0" rtlCol="0" anchor="t">
            <a:spAutoFit/>
          </a:bodyPr>
          <a:lstStyle/>
          <a:p>
            <a:pPr algn="l">
              <a:lnSpc>
                <a:spcPts val="5400"/>
              </a:lnSpc>
            </a:pPr>
            <a:r>
              <a:rPr lang="en-US" sz="2700">
                <a:solidFill>
                  <a:srgbClr val="000000"/>
                </a:solidFill>
                <a:latin typeface="Calibri (MS)"/>
                <a:ea typeface="Calibri (MS)"/>
                <a:cs typeface="Calibri (MS)"/>
                <a:sym typeface="Calibri (MS)"/>
              </a:rPr>
              <a:t>Consistent branding strengthens trust and impact</a:t>
            </a:r>
          </a:p>
        </p:txBody>
      </p:sp>
      <p:sp>
        <p:nvSpPr>
          <p:cNvPr id="20" name="TextBox 20"/>
          <p:cNvSpPr txBox="1"/>
          <p:nvPr/>
        </p:nvSpPr>
        <p:spPr>
          <a:xfrm>
            <a:off x="1401281" y="1551920"/>
            <a:ext cx="8906481" cy="955675"/>
          </a:xfrm>
          <a:prstGeom prst="rect">
            <a:avLst/>
          </a:prstGeom>
        </p:spPr>
        <p:txBody>
          <a:bodyPr lIns="0" tIns="0" rIns="0" bIns="0" rtlCol="0" anchor="t">
            <a:spAutoFit/>
          </a:bodyPr>
          <a:lstStyle/>
          <a:p>
            <a:pPr algn="l">
              <a:lnSpc>
                <a:spcPts val="7475"/>
              </a:lnSpc>
            </a:pPr>
            <a:r>
              <a:rPr lang="en-US" sz="6500">
                <a:solidFill>
                  <a:srgbClr val="293374"/>
                </a:solidFill>
                <a:latin typeface="Effra 1"/>
                <a:ea typeface="Effra 1"/>
                <a:cs typeface="Effra 1"/>
                <a:sym typeface="Effra 1"/>
              </a:rPr>
              <a:t>Key Takeaways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1219</TotalTime>
  <Words>1230</Words>
  <Application>Microsoft Office PowerPoint</Application>
  <PresentationFormat>Custom</PresentationFormat>
  <Paragraphs>112</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Calibri (MS)</vt:lpstr>
      <vt:lpstr>Effra 2</vt:lpstr>
      <vt:lpstr>Calibri (MS) Bold</vt:lpstr>
      <vt:lpstr>Arial</vt:lpstr>
      <vt:lpstr>Effra 1</vt:lpstr>
      <vt:lpstr>Calibri</vt:lpstr>
      <vt:lpstr>TT Norms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cp:lastModifiedBy>Kamali Brooks</cp:lastModifiedBy>
  <cp:revision>2</cp:revision>
  <dcterms:created xsi:type="dcterms:W3CDTF">2006-08-16T00:00:00Z</dcterms:created>
  <dcterms:modified xsi:type="dcterms:W3CDTF">2026-02-10T18:52:38Z</dcterms:modified>
  <dc:identifier>DAHAewG5uvU</dc:identifier>
</cp:coreProperties>
</file>