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MS) Bold" panose="020B0600000101010101"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7" autoAdjust="0"/>
    <p:restoredTop sz="63670" autoAdjust="0"/>
  </p:normalViewPr>
  <p:slideViewPr>
    <p:cSldViewPr>
      <p:cViewPr varScale="1">
        <p:scale>
          <a:sx n="29" d="100"/>
          <a:sy n="29" d="100"/>
        </p:scale>
        <p:origin x="2213" y="2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dirty="0"/>
              <a:t>皆さん、こんにちは。このセッションでは、皆様のクラブのユニークな個性を、国際ソロプチミストアメリカのグローバルブランドにおいていかに輝かせるかについてお話します。これは必ずしもクリエイティブな取り組みを制限するという意味ではありません。皆さん一人ひとりの影響力を最大限に活かすことで、クラブがすぐに認知され、信頼され、真剣に受け止められるようにするとともに、クラブの個性も感じられるようにすることを目的としてい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クラブの名前、チラシ、SNSの投稿、ニュース記事を目にした人々は、たいていはわずか数秒で判断を下します。ブランド化に一貫性を持たせることで、ソロプチミストをすぐに認識していただけるだけでなく、私たちの使命への理解を深めていただき、皆さまのクラブが信頼ある確立された団体の一員であることを伝えることができます。</a:t>
            </a:r>
          </a:p>
          <a:p>
            <a:endParaRPr lang="ja" dirty="0"/>
          </a:p>
          <a:p>
            <a:pPr algn="l" rtl="0"/>
            <a:r>
              <a:rPr lang="ja" b="0" i="0" u="none" baseline="0"/>
              <a:t>ちらし、Facebookの投稿、イベントのバナーなど、どんなに些細な情報も、クラブやソロプチミスト全体に対し人々が持つ印象に影響を与えます。これは、会員募集、地元の組織との提携、メディアとの関わりなど、様々な場面で重要となり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当団体のグローバルブランドが、世界中の全ソロプチミスト クラブを結び付けています。ブランドとは、単なるロゴにとどまりません。女性と女児の夢を応援する団体としての使命、その視覚的な表現、そして私たちのコミュニケーションへのアプローチを示すものです。</a:t>
            </a:r>
          </a:p>
          <a:p>
            <a:endParaRPr lang="ja"/>
          </a:p>
          <a:p>
            <a:pPr algn="l" rtl="0"/>
            <a:r>
              <a:rPr lang="ja" b="0" i="0" u="none" baseline="0"/>
              <a:t>各クラブは、このグローバルブランドと足並みを揃えることで、組織全体の強みと評判の恩恵を享受することができます。人々は地域社会を通じて皆さまのクラブを知るかもしれませんが、クラブがより大きな団体の一部であることを明確に示すことで、よりスムーズに信頼を得ることができ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クラブにアイデンティティを与えることで、特別な存在であることを示すことができます。アイデンティティは、クラブの会員、地域社会、そして大切に取り組んでいるプロジェクトにより形づくられてぇるものです。まったく同じクラブは2つとしてありません。それぞれの個性こそが強みとなります。</a:t>
            </a:r>
          </a:p>
          <a:p>
            <a:endParaRPr lang="ja"/>
          </a:p>
          <a:p>
            <a:pPr algn="l" rtl="0"/>
            <a:r>
              <a:rPr lang="ja" b="0" i="0" u="none" baseline="0"/>
              <a:t>2つのクラブが同じブランド ガイドラインに従っていたとしても、それぞれのクラブに属する人々、ストーリー、地域への影響が異なるため、与える印象もまったく違ってくる可能性があります。そのような個性を消し去るのではなく、明確かつプロフェッショナルな方法で示すのが、ブランド化で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グローバルブランドは、強力で、認知度が高く、信頼性のある推進力と捉えてください。グローバルブランドは、組織力と信頼性を与えます。これに、クラブのアイデンティティにより、個性、信頼性、地域との関連性が加わります。</a:t>
            </a:r>
          </a:p>
          <a:p>
            <a:endParaRPr lang="ja"/>
          </a:p>
          <a:p>
            <a:pPr algn="l" rtl="0"/>
            <a:r>
              <a:rPr lang="ja" b="0" i="0" u="none" baseline="0"/>
              <a:t>両者を組み合わせることで、ありきたりで型にはまった印象を避けつつ、より明確で、よりプロフェッショナルかつインパクトのあるメッセージにすることができます。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ブランド ガイドラインは制限するためのものではなく、皆さまの活動を支えるためのものです。承認されたロゴ、色、フォントを使用することで、各クラブの資料でソロプチミストとの関連性を簡単に示すことができます。</a:t>
            </a:r>
          </a:p>
          <a:p>
            <a:endParaRPr lang="ja" dirty="0"/>
          </a:p>
          <a:p>
            <a:pPr algn="l" rtl="0"/>
            <a:r>
              <a:rPr lang="ja" b="0" i="0" u="none" baseline="0"/>
              <a:t>その上で、それぞれのクラブの会員、イベント、地域社会への影響を強調することができます。重要なのは、「同じであること」ではなく「一貫性」です。ブランド化の取り組みが難しい、わかりにくいと感じている方は少なくありません。そのような方々のために、できるだけ多くのツールとガイダンスを開発しております。</a:t>
            </a:r>
          </a:p>
          <a:p>
            <a:endParaRPr lang="ja" dirty="0"/>
          </a:p>
          <a:p>
            <a:pPr algn="l" rtl="0"/>
            <a:r>
              <a:rPr lang="ja" b="0" i="0" u="none" baseline="0"/>
              <a:t>SIAは、カスタマイズ可能なCanvaテンプレートと宣伝キットに加え、ブランドとスタイルのガイドラインを提供し、クラブがSIAブランドに沿った形で各地域の雰囲気を宣伝資料に取り入れられるよう支援いたし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ここで一旦、今後のエキサイティングな取り組みについてお話ししたいと思います。こちらの取り組みは、次期クラブ年度までに開始できる見込みです。SIAのマーケティングチームは、クラブ専用にカスタマイズ可能なソロプチミスト ロゴのバリエーションの作成に積極的に取り組んでいます。このオプションはまだ開発段階にありますが、目標はシンプルです。クラブがソロプチミストとしてのブランドをしっかりと維持しつつ、その独自性も明確に示すことができるようにすることです。</a:t>
            </a:r>
          </a:p>
          <a:p>
            <a:endParaRPr lang="ja" dirty="0"/>
          </a:p>
          <a:p>
            <a:pPr algn="l" rtl="0"/>
            <a:r>
              <a:rPr lang="ja" b="0" i="0" u="none" baseline="0"/>
              <a:t>これらロゴのバリエーションは、イベントのちらし、バナー、SNS用の絵素材、その他の地域の宣伝ツールなどの資料に対する実際のクラブのニーズを考慮して設計されます。</a:t>
            </a:r>
          </a:p>
          <a:p>
            <a:endParaRPr lang="ja" dirty="0"/>
          </a:p>
          <a:p>
            <a:pPr algn="l" rtl="0"/>
            <a:r>
              <a:rPr lang="ja" b="0" i="0" u="none" baseline="0"/>
              <a:t>ロータリー、ガールスカウト、ユナイテッドウェイ、スペシャルオリンピックスなど、クラブや支部を持つ会員制の組織・団体の多くは、地域グループ向けにカスタマイズ可能なロゴを提供しています。私たちはソロプチミストでも同様の取り組みを行い、強力で一貫したブランド認知度を維持しながら、各クラブに柔軟性を与えたいと考えています。</a:t>
            </a:r>
          </a:p>
          <a:p>
            <a:endParaRPr lang="ja" dirty="0"/>
          </a:p>
          <a:p>
            <a:pPr algn="l" rtl="0"/>
            <a:r>
              <a:rPr lang="ja" b="0" i="0" u="none" baseline="0"/>
              <a:t>その目標は、調整作業の必要性を減らし、クラブが開始時点から正しい方向に進めるようにすることです。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たとえ小さな間違いでも、メッセージ性を弱めてしまう可能性があります。改変されたロゴ、非公式の色、一貫性のないデザインは、見る側を混乱させたり、資料の信頼性を低下させたりする可能性があります。</a:t>
            </a:r>
            <a:br>
              <a:rPr lang="ja"/>
            </a:br>
            <a:r>
              <a:rPr lang="ja" b="0" i="0" u="none" baseline="0"/>
              <a:t>完璧ではなく、「明確さ」を目標としてください。説明を読み始める前の段階で、資料や広告がソロプチミストのものであると認識してもらえるデザインにするのが理想的です。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統一されたブランド設定は、クラブを良い意味で目立たせるのに役立ちます。洗練されて一貫性のある資料を提供することで、パートナー、メディア、会員候補に、情報を真剣に受け止めてもらえる可能性が高くなります。</a:t>
            </a:r>
          </a:p>
          <a:p>
            <a:endParaRPr lang="ja"/>
          </a:p>
          <a:p>
            <a:pPr algn="l" rtl="0"/>
            <a:r>
              <a:rPr lang="ja" b="0" i="0" u="none" baseline="0"/>
              <a:t>こういった資料は、単にクラブを代表するものでなく、強力で信頼できる評判を持つ世界的な組織を代表するものとなります。その共通の信頼性は、あらゆる人々にとってメリットとなります。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少し時間を取って、クラブのコミュニケーション資料（SNS、ちらし、eメール、プレゼンテーション）の内容について考えてみましょう。ソロプチミスト ブランドとの統一化をすでにうまく図れているのはどのような点ですか？小さな変更が大きな違いを生む可能性があるのは、どのような点でしょうか？</a:t>
            </a:r>
          </a:p>
          <a:p>
            <a:endParaRPr lang="ja" dirty="0"/>
          </a:p>
          <a:p>
            <a:pPr algn="l" rtl="0"/>
            <a:r>
              <a:rPr lang="ja" b="0" i="0" u="none" baseline="0"/>
              <a:t>ご意見を共有してくださる方はいらっしゃいますか？批判や評価が目的ではありません。成長と可能性を広げるために、ご意見の共有をお願いしております。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重要なポイントは、独自性と一貫性のどちらかを選ぶ必要はないということです。クラブのアイデンティティとSIAのグローバルブランドを統一させることで、メッセージはより明確かつ強力なものになり、優れた効果を発揮します。</a:t>
            </a:r>
          </a:p>
          <a:p>
            <a:endParaRPr lang="ja"/>
          </a:p>
          <a:p>
            <a:pPr algn="l" rtl="0"/>
            <a:r>
              <a:rPr lang="ja" b="0" i="0" u="none" baseline="0"/>
              <a:t>一般的知名度 リジョンチェアである私に、なんでもお尋ねください。ガイドラインを共有するだけでなく、本物らしく説得力がある方法で、ソロプチミストの共通の使命に沿ってクラブのストーリーを伝えられるよう、皆様の取り組みをお手伝いいたします。</a:t>
            </a:r>
          </a:p>
          <a:p>
            <a:endParaRPr lang="ja"/>
          </a:p>
          <a:p>
            <a:pPr algn="l" rtl="0"/>
            <a:r>
              <a:rPr lang="ja" b="0" i="0" u="none" baseline="0"/>
              <a:t>本日はお忙しいところご参加いただきありがとうございました。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n-ea"/>
                <a:ea typeface="+mn-ea"/>
              </a:defRPr>
            </a:lvl1pPr>
          </a:lstStyle>
          <a:p>
            <a:fld id="{1D8BD707-D9CF-40AE-B4C6-C98DA3205C09}" type="datetimeFigureOut">
              <a:rPr lang="en-US" smtClean="0"/>
              <a:pPr/>
              <a:t>2/17/2026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n-ea"/>
                <a:ea typeface="+mn-ea"/>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mn-ea"/>
                <a:ea typeface="+mn-ea"/>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ea"/>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e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e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6.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8.pn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9.svg"/><Relationship Id="rId9" Type="http://schemas.openxmlformats.org/officeDocument/2006/relationships/image" Target="../media/image23.sv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5.png"/><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3" name="Freeform 3"/>
          <p:cNvSpPr/>
          <p:nvPr/>
        </p:nvSpPr>
        <p:spPr>
          <a:xfrm rot="1102074" flipH="1">
            <a:off x="-3704084" y="4666244"/>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5" name="TextBox 5"/>
          <p:cNvSpPr txBox="1"/>
          <p:nvPr/>
        </p:nvSpPr>
        <p:spPr>
          <a:xfrm>
            <a:off x="1028700" y="2270698"/>
            <a:ext cx="12596866" cy="4270400"/>
          </a:xfrm>
          <a:prstGeom prst="rect">
            <a:avLst/>
          </a:prstGeom>
        </p:spPr>
        <p:txBody>
          <a:bodyPr wrap="square" lIns="0" tIns="0" rIns="0" bIns="0" rtlCol="0" anchor="t">
            <a:spAutoFit/>
          </a:bodyPr>
          <a:lstStyle/>
          <a:p>
            <a:pPr algn="l" rtl="0">
              <a:lnSpc>
                <a:spcPts val="11123"/>
              </a:lnSpc>
            </a:pPr>
            <a:r>
              <a:rPr lang="ja" sz="10000" b="1" i="0" u="none" baseline="0" dirty="0">
                <a:solidFill>
                  <a:srgbClr val="293374"/>
                </a:solidFill>
                <a:latin typeface="+mj-ea"/>
                <a:ea typeface="+mj-ea"/>
                <a:cs typeface="Effra 1"/>
                <a:sym typeface="Effra 1"/>
              </a:rPr>
              <a:t>クラブの</a:t>
            </a:r>
            <a:br>
              <a:rPr lang="en-GB" altLang="ja" sz="10000" b="1" i="0" u="none" baseline="0" dirty="0">
                <a:solidFill>
                  <a:srgbClr val="293374"/>
                </a:solidFill>
                <a:latin typeface="+mj-ea"/>
                <a:ea typeface="+mj-ea"/>
                <a:cs typeface="Effra 1"/>
                <a:sym typeface="Effra 1"/>
              </a:rPr>
            </a:br>
            <a:r>
              <a:rPr lang="ja" sz="10000" b="1" i="0" u="none" baseline="0" dirty="0">
                <a:solidFill>
                  <a:srgbClr val="293374"/>
                </a:solidFill>
                <a:latin typeface="+mj-ea"/>
                <a:ea typeface="+mj-ea"/>
                <a:cs typeface="Effra 1"/>
                <a:sym typeface="Effra 1"/>
              </a:rPr>
              <a:t>アイデンティティと</a:t>
            </a:r>
            <a:br>
              <a:rPr lang="en-GB" altLang="ja" sz="10000" b="1" i="0" u="none" baseline="0" dirty="0">
                <a:solidFill>
                  <a:srgbClr val="293374"/>
                </a:solidFill>
                <a:latin typeface="+mj-ea"/>
                <a:ea typeface="+mj-ea"/>
                <a:cs typeface="Effra 1"/>
                <a:sym typeface="Effra 1"/>
              </a:rPr>
            </a:br>
            <a:r>
              <a:rPr lang="ja" sz="10000" b="1" i="0" u="none" baseline="0" dirty="0">
                <a:solidFill>
                  <a:srgbClr val="293374"/>
                </a:solidFill>
                <a:latin typeface="+mj-ea"/>
                <a:ea typeface="+mj-ea"/>
                <a:cs typeface="Effra 1"/>
                <a:sym typeface="Effra 1"/>
              </a:rPr>
              <a:t>グローバルブランド：</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ja"/>
          </a:p>
        </p:txBody>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ja" sz="2229" b="1" i="0" u="none" spc="109" baseline="0" dirty="0">
                <a:solidFill>
                  <a:srgbClr val="293374"/>
                </a:solidFill>
                <a:latin typeface="+mj-ea"/>
                <a:ea typeface="+mj-ea"/>
                <a:cs typeface="Calibri (MS) Bold"/>
                <a:sym typeface="Calibri (MS) Bold"/>
              </a:rPr>
              <a:t>国際ソロプチミストアメリカ</a:t>
            </a:r>
          </a:p>
        </p:txBody>
      </p:sp>
      <p:sp>
        <p:nvSpPr>
          <p:cNvPr id="9" name="TextBox 9"/>
          <p:cNvSpPr txBox="1"/>
          <p:nvPr/>
        </p:nvSpPr>
        <p:spPr>
          <a:xfrm>
            <a:off x="1102588" y="6784235"/>
            <a:ext cx="7889012" cy="814134"/>
          </a:xfrm>
          <a:prstGeom prst="rect">
            <a:avLst/>
          </a:prstGeom>
        </p:spPr>
        <p:txBody>
          <a:bodyPr wrap="square" lIns="0" tIns="0" rIns="0" bIns="0" rtlCol="0" anchor="t">
            <a:spAutoFit/>
          </a:bodyPr>
          <a:lstStyle/>
          <a:p>
            <a:pPr algn="l" rtl="0">
              <a:lnSpc>
                <a:spcPts val="7250"/>
              </a:lnSpc>
            </a:pPr>
            <a:r>
              <a:rPr lang="ja" sz="5178" b="0" i="0" u="none" baseline="0" dirty="0">
                <a:solidFill>
                  <a:srgbClr val="518BC9"/>
                </a:solidFill>
                <a:latin typeface="+mj-ea"/>
                <a:ea typeface="+mj-ea"/>
                <a:cs typeface="Effra 1"/>
                <a:sym typeface="Effra 1"/>
              </a:rPr>
              <a:t>どのように連携させるか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rot="1102074" flipH="1">
            <a:off x="-5043310" y="6000386"/>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grpSp>
        <p:nvGrpSpPr>
          <p:cNvPr id="7" name="Group 7"/>
          <p:cNvGrpSpPr/>
          <p:nvPr/>
        </p:nvGrpSpPr>
        <p:grpSpPr>
          <a:xfrm>
            <a:off x="2223120" y="5293151"/>
            <a:ext cx="9234313" cy="2060149"/>
            <a:chOff x="-13109" y="-266700"/>
            <a:chExt cx="12312416" cy="2746865"/>
          </a:xfrm>
        </p:grpSpPr>
        <p:sp>
          <p:nvSpPr>
            <p:cNvPr id="8" name="TextBox 8"/>
            <p:cNvSpPr txBox="1"/>
            <p:nvPr/>
          </p:nvSpPr>
          <p:spPr>
            <a:xfrm>
              <a:off x="0" y="-266700"/>
              <a:ext cx="12299307" cy="1107996"/>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一貫した取り組みは、私たちがどのような団体で、</a:t>
              </a:r>
              <a:br>
                <a:rPr lang="en-GB"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何をしているのかを人々に理解してもらうのに役立</a:t>
              </a:r>
              <a:r>
                <a:rPr lang="ja" altLang="en-US" sz="2700" dirty="0">
                  <a:solidFill>
                    <a:srgbClr val="000000"/>
                  </a:solidFill>
                  <a:latin typeface="+mn-ea"/>
                  <a:cs typeface="Calibri (MS)"/>
                  <a:sym typeface="Calibri (MS)"/>
                </a:rPr>
                <a:t>つ</a:t>
              </a:r>
              <a:endParaRPr lang="ja" sz="2700" b="0" i="0" u="none" baseline="0" dirty="0">
                <a:solidFill>
                  <a:srgbClr val="000000"/>
                </a:solidFill>
                <a:latin typeface="+mn-ea"/>
                <a:cs typeface="Calibri (MS)"/>
                <a:sym typeface="Calibri (MS)"/>
              </a:endParaRPr>
            </a:p>
          </p:txBody>
        </p:sp>
        <p:sp>
          <p:nvSpPr>
            <p:cNvPr id="9" name="TextBox 9"/>
            <p:cNvSpPr txBox="1"/>
            <p:nvPr/>
          </p:nvSpPr>
          <p:spPr>
            <a:xfrm>
              <a:off x="-13109" y="1372169"/>
              <a:ext cx="10766412" cy="1107996"/>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印象に残るブランドが、会員、パートナー、</a:t>
              </a:r>
              <a:br>
                <a:rPr lang="en-GB"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支援者を惹きつける</a:t>
              </a:r>
            </a:p>
          </p:txBody>
        </p:sp>
      </p:grpSp>
      <p:grpSp>
        <p:nvGrpSpPr>
          <p:cNvPr id="10" name="Group 10"/>
          <p:cNvGrpSpPr/>
          <p:nvPr/>
        </p:nvGrpSpPr>
        <p:grpSpPr>
          <a:xfrm rot="5400000">
            <a:off x="1382327" y="4386668"/>
            <a:ext cx="420699" cy="382790"/>
            <a:chOff x="64898" y="89740"/>
            <a:chExt cx="683005" cy="621459"/>
          </a:xfrm>
        </p:grpSpPr>
        <p:sp>
          <p:nvSpPr>
            <p:cNvPr id="11" name="Freeform 11"/>
            <p:cNvSpPr/>
            <p:nvPr/>
          </p:nvSpPr>
          <p:spPr>
            <a:xfrm>
              <a:off x="64898" y="89740"/>
              <a:ext cx="683005" cy="621459"/>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369991" y="6553594"/>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rot="5400000">
            <a:off x="1369991" y="5473031"/>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9" name="TextBox 19"/>
          <p:cNvSpPr txBox="1"/>
          <p:nvPr/>
        </p:nvSpPr>
        <p:spPr>
          <a:xfrm>
            <a:off x="2232952" y="4210625"/>
            <a:ext cx="6343793"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ブランド化 = 認知度、信頼、信用</a:t>
            </a:r>
          </a:p>
        </p:txBody>
      </p:sp>
      <p:sp>
        <p:nvSpPr>
          <p:cNvPr id="20" name="TextBox 20"/>
          <p:cNvSpPr txBox="1"/>
          <p:nvPr/>
        </p:nvSpPr>
        <p:spPr>
          <a:xfrm>
            <a:off x="1401281" y="1551920"/>
            <a:ext cx="8906481" cy="1923604"/>
          </a:xfrm>
          <a:prstGeom prst="rect">
            <a:avLst/>
          </a:prstGeom>
        </p:spPr>
        <p:txBody>
          <a:bodyPr lIns="0" tIns="0" rIns="0" bIns="0" rtlCol="0" anchor="t">
            <a:spAutoFit/>
          </a:bodyPr>
          <a:lstStyle/>
          <a:p>
            <a:pPr algn="l" rtl="0">
              <a:lnSpc>
                <a:spcPts val="7475"/>
              </a:lnSpc>
            </a:pPr>
            <a:r>
              <a:rPr lang="ja" sz="6500" b="1" i="0" u="none" baseline="0" dirty="0">
                <a:solidFill>
                  <a:srgbClr val="293374"/>
                </a:solidFill>
                <a:latin typeface="+mj-ea"/>
                <a:ea typeface="+mj-ea"/>
                <a:cs typeface="Effra 1"/>
                <a:sym typeface="Effra 1"/>
              </a:rPr>
              <a:t>クラブレベルでも</a:t>
            </a:r>
            <a:br>
              <a:rPr lang="en-GB" altLang="ja" sz="6500" b="1" i="0" u="none" baseline="0" dirty="0">
                <a:solidFill>
                  <a:srgbClr val="293374"/>
                </a:solidFill>
                <a:latin typeface="+mj-ea"/>
                <a:ea typeface="+mj-ea"/>
                <a:cs typeface="Effra 1"/>
                <a:sym typeface="Effra 1"/>
              </a:rPr>
            </a:br>
            <a:r>
              <a:rPr lang="ja" sz="6500" b="1" i="0" u="none" baseline="0" dirty="0">
                <a:solidFill>
                  <a:srgbClr val="293374"/>
                </a:solidFill>
                <a:latin typeface="+mj-ea"/>
                <a:ea typeface="+mj-ea"/>
                <a:cs typeface="Effra 1"/>
                <a:sym typeface="Effra 1"/>
              </a:rPr>
              <a:t>ブランド化が重要な理由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8341444" y="4080670"/>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r:embed="rId5">
              <a:extLst>
                <a:ext uri="{96DAC541-7B7A-43D3-8B79-37D633B846F1}">
                  <asvg:svgBlip xmlns:asvg="http://schemas.microsoft.com/office/drawing/2016/SVG/main" r:embed="rId6"/>
                </a:ext>
              </a:extLst>
            </a:blip>
            <a:stretch>
              <a:fillRect l="-52" r="-52"/>
            </a:stretch>
          </a:blipFill>
        </p:spPr>
        <p:txBody>
          <a:bodyPr/>
          <a:lstStyle/>
          <a:p>
            <a:endParaRPr lang="ja"/>
          </a:p>
        </p:txBody>
      </p:sp>
      <p:sp>
        <p:nvSpPr>
          <p:cNvPr id="9" name="Freeform 9"/>
          <p:cNvSpPr/>
          <p:nvPr/>
        </p:nvSpPr>
        <p:spPr>
          <a:xfrm>
            <a:off x="13532043" y="4151857"/>
            <a:ext cx="1479049" cy="1479049"/>
          </a:xfrm>
          <a:custGeom>
            <a:avLst/>
            <a:gdLst/>
            <a:ahLst/>
            <a:cxnLst/>
            <a:rect l="l" t="t" r="r" b="b"/>
            <a:pathLst>
              <a:path w="1479049" h="1479049">
                <a:moveTo>
                  <a:pt x="0" y="0"/>
                </a:moveTo>
                <a:lnTo>
                  <a:pt x="1479048" y="0"/>
                </a:lnTo>
                <a:lnTo>
                  <a:pt x="1479048" y="1479048"/>
                </a:lnTo>
                <a:lnTo>
                  <a:pt x="0" y="14790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
          </a:p>
        </p:txBody>
      </p:sp>
      <p:sp>
        <p:nvSpPr>
          <p:cNvPr id="10" name="Freeform 10"/>
          <p:cNvSpPr/>
          <p:nvPr/>
        </p:nvSpPr>
        <p:spPr>
          <a:xfrm>
            <a:off x="3218685" y="415185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
          </a:p>
        </p:txBody>
      </p:sp>
      <p:sp>
        <p:nvSpPr>
          <p:cNvPr id="11" name="TextBox 11"/>
          <p:cNvSpPr txBox="1"/>
          <p:nvPr/>
        </p:nvSpPr>
        <p:spPr>
          <a:xfrm>
            <a:off x="1944415" y="6899794"/>
            <a:ext cx="4105937" cy="923330"/>
          </a:xfrm>
          <a:prstGeom prst="rect">
            <a:avLst/>
          </a:prstGeom>
        </p:spPr>
        <p:txBody>
          <a:bodyPr lIns="0" tIns="0" rIns="0" bIns="0" rtlCol="0" anchor="t">
            <a:spAutoFit/>
          </a:bodyPr>
          <a:lstStyle/>
          <a:p>
            <a:pPr algn="ctr" rtl="0">
              <a:lnSpc>
                <a:spcPts val="3636"/>
              </a:lnSpc>
            </a:pPr>
            <a:r>
              <a:rPr lang="ja" sz="3636" b="1" i="0" u="none" baseline="0" dirty="0">
                <a:solidFill>
                  <a:srgbClr val="FFFFFF"/>
                </a:solidFill>
                <a:latin typeface="+mj-ea"/>
                <a:ea typeface="+mj-ea"/>
                <a:cs typeface="Calibri (MS) Bold"/>
                <a:sym typeface="Calibri (MS) Bold"/>
              </a:rPr>
              <a:t>私たちの共通の</a:t>
            </a:r>
            <a:br>
              <a:rPr lang="en-US" altLang="ja" sz="3636" b="1" i="0" u="none" baseline="0" dirty="0">
                <a:solidFill>
                  <a:srgbClr val="FFFFFF"/>
                </a:solidFill>
                <a:latin typeface="+mj-ea"/>
                <a:ea typeface="+mj-ea"/>
                <a:cs typeface="Calibri (MS) Bold"/>
                <a:sym typeface="Calibri (MS) Bold"/>
              </a:rPr>
            </a:br>
            <a:r>
              <a:rPr lang="ja" sz="3636" b="1" i="0" u="none" baseline="0" dirty="0">
                <a:solidFill>
                  <a:srgbClr val="FFFFFF"/>
                </a:solidFill>
                <a:latin typeface="+mj-ea"/>
                <a:ea typeface="+mj-ea"/>
                <a:cs typeface="Calibri (MS) Bold"/>
                <a:sym typeface="Calibri (MS) Bold"/>
              </a:rPr>
              <a:t>使命と、</a:t>
            </a:r>
          </a:p>
        </p:txBody>
      </p:sp>
      <p:sp>
        <p:nvSpPr>
          <p:cNvPr id="12" name="TextBox 12"/>
          <p:cNvSpPr txBox="1"/>
          <p:nvPr/>
        </p:nvSpPr>
        <p:spPr>
          <a:xfrm>
            <a:off x="12694727" y="6898119"/>
            <a:ext cx="3172218" cy="461665"/>
          </a:xfrm>
          <a:prstGeom prst="rect">
            <a:avLst/>
          </a:prstGeom>
        </p:spPr>
        <p:txBody>
          <a:bodyPr wrap="square" lIns="0" tIns="0" rIns="0" bIns="0" rtlCol="0" anchor="t">
            <a:spAutoFit/>
          </a:bodyPr>
          <a:lstStyle/>
          <a:p>
            <a:pPr algn="ctr" rtl="0">
              <a:lnSpc>
                <a:spcPts val="3636"/>
              </a:lnSpc>
            </a:pPr>
            <a:r>
              <a:rPr lang="ja" sz="3636" b="1" i="0" u="none" baseline="0" dirty="0">
                <a:solidFill>
                  <a:srgbClr val="FFFFFF"/>
                </a:solidFill>
                <a:latin typeface="+mj-ea"/>
                <a:ea typeface="+mj-ea"/>
                <a:cs typeface="Calibri (MS) Bold"/>
                <a:sym typeface="Calibri (MS) Bold"/>
              </a:rPr>
              <a:t>私たちの声：</a:t>
            </a:r>
          </a:p>
        </p:txBody>
      </p:sp>
      <p:sp>
        <p:nvSpPr>
          <p:cNvPr id="13" name="TextBox 13"/>
          <p:cNvSpPr txBox="1"/>
          <p:nvPr/>
        </p:nvSpPr>
        <p:spPr>
          <a:xfrm>
            <a:off x="6995960" y="6899794"/>
            <a:ext cx="4372206" cy="923330"/>
          </a:xfrm>
          <a:prstGeom prst="rect">
            <a:avLst/>
          </a:prstGeom>
        </p:spPr>
        <p:txBody>
          <a:bodyPr wrap="square" lIns="0" tIns="0" rIns="0" bIns="0" rtlCol="0" anchor="t">
            <a:spAutoFit/>
          </a:bodyPr>
          <a:lstStyle/>
          <a:p>
            <a:pPr algn="ctr" rtl="0">
              <a:lnSpc>
                <a:spcPts val="3636"/>
              </a:lnSpc>
            </a:pPr>
            <a:r>
              <a:rPr lang="ja" sz="3636" b="1" i="0" u="none" baseline="0" dirty="0">
                <a:solidFill>
                  <a:srgbClr val="FFFFFF"/>
                </a:solidFill>
                <a:latin typeface="+mj-ea"/>
                <a:ea typeface="+mj-ea"/>
                <a:cs typeface="Calibri (MS) Bold"/>
                <a:sym typeface="Calibri (MS) Bold"/>
              </a:rPr>
              <a:t>ビジュアル</a:t>
            </a:r>
            <a:br>
              <a:rPr lang="en-US" altLang="ja" sz="3636" b="1" i="0" u="none" baseline="0" dirty="0">
                <a:solidFill>
                  <a:srgbClr val="FFFFFF"/>
                </a:solidFill>
                <a:latin typeface="+mj-ea"/>
                <a:ea typeface="+mj-ea"/>
                <a:cs typeface="Calibri (MS) Bold"/>
                <a:sym typeface="Calibri (MS) Bold"/>
              </a:rPr>
            </a:br>
            <a:r>
              <a:rPr lang="ja" sz="3636" b="1" i="0" u="none" baseline="0" dirty="0">
                <a:solidFill>
                  <a:srgbClr val="FFFFFF"/>
                </a:solidFill>
                <a:latin typeface="+mj-ea"/>
                <a:ea typeface="+mj-ea"/>
                <a:cs typeface="Calibri (MS) Bold"/>
                <a:sym typeface="Calibri (MS) Bold"/>
              </a:rPr>
              <a:t>アイデンティティ：</a:t>
            </a:r>
          </a:p>
        </p:txBody>
      </p:sp>
      <p:sp>
        <p:nvSpPr>
          <p:cNvPr id="14" name="TextBox 14"/>
          <p:cNvSpPr txBox="1"/>
          <p:nvPr/>
        </p:nvSpPr>
        <p:spPr>
          <a:xfrm>
            <a:off x="1830330" y="8010807"/>
            <a:ext cx="4372206" cy="487313"/>
          </a:xfrm>
          <a:prstGeom prst="rect">
            <a:avLst/>
          </a:prstGeom>
        </p:spPr>
        <p:txBody>
          <a:bodyPr lIns="0" tIns="0" rIns="0" bIns="0" rtlCol="0" anchor="t">
            <a:spAutoFit/>
          </a:bodyPr>
          <a:lstStyle/>
          <a:p>
            <a:pPr algn="ctr" rtl="0">
              <a:lnSpc>
                <a:spcPts val="3770"/>
              </a:lnSpc>
            </a:pPr>
            <a:r>
              <a:rPr lang="ja" sz="3770" b="0" i="0" u="none" baseline="0" dirty="0">
                <a:solidFill>
                  <a:srgbClr val="FFFFFF"/>
                </a:solidFill>
                <a:latin typeface="+mn-ea"/>
                <a:cs typeface="Calibri (MS)"/>
                <a:sym typeface="Calibri (MS)"/>
              </a:rPr>
              <a:t>ビジョンと価値観</a:t>
            </a:r>
          </a:p>
        </p:txBody>
      </p:sp>
      <p:sp>
        <p:nvSpPr>
          <p:cNvPr id="15" name="TextBox 15"/>
          <p:cNvSpPr txBox="1"/>
          <p:nvPr/>
        </p:nvSpPr>
        <p:spPr>
          <a:xfrm>
            <a:off x="12085464" y="7496447"/>
            <a:ext cx="4372206" cy="1461939"/>
          </a:xfrm>
          <a:prstGeom prst="rect">
            <a:avLst/>
          </a:prstGeom>
        </p:spPr>
        <p:txBody>
          <a:bodyPr lIns="0" tIns="0" rIns="0" bIns="0" rtlCol="0" anchor="t">
            <a:spAutoFit/>
          </a:bodyPr>
          <a:lstStyle/>
          <a:p>
            <a:pPr algn="ctr" rtl="0">
              <a:lnSpc>
                <a:spcPts val="3770"/>
              </a:lnSpc>
            </a:pPr>
            <a:r>
              <a:rPr lang="ja" sz="3770" b="0" i="0" u="none" baseline="0" dirty="0">
                <a:solidFill>
                  <a:srgbClr val="FFFFFF"/>
                </a:solidFill>
                <a:latin typeface="+mn-ea"/>
                <a:cs typeface="Calibri (MS)"/>
                <a:sym typeface="Calibri (MS)"/>
              </a:rPr>
              <a:t>エンパワーメント、</a:t>
            </a:r>
            <a:br>
              <a:rPr lang="en-US" altLang="ja" sz="3770" b="0" i="0" u="none" baseline="0" dirty="0">
                <a:solidFill>
                  <a:srgbClr val="FFFFFF"/>
                </a:solidFill>
                <a:latin typeface="+mn-ea"/>
                <a:cs typeface="Calibri (MS)"/>
                <a:sym typeface="Calibri (MS)"/>
              </a:rPr>
            </a:br>
            <a:r>
              <a:rPr lang="ja" sz="3770" b="0" i="0" u="none" baseline="0" dirty="0">
                <a:solidFill>
                  <a:srgbClr val="FFFFFF"/>
                </a:solidFill>
                <a:latin typeface="+mn-ea"/>
                <a:cs typeface="Calibri (MS)"/>
                <a:sym typeface="Calibri (MS)"/>
              </a:rPr>
              <a:t>信頼、楽観的、</a:t>
            </a:r>
            <a:br>
              <a:rPr lang="en-US" altLang="ja" sz="3770" b="0" i="0" u="none" baseline="0" dirty="0">
                <a:solidFill>
                  <a:srgbClr val="FFFFFF"/>
                </a:solidFill>
                <a:latin typeface="+mn-ea"/>
                <a:cs typeface="Calibri (MS)"/>
                <a:sym typeface="Calibri (MS)"/>
              </a:rPr>
            </a:br>
            <a:r>
              <a:rPr lang="ja" sz="3770" b="0" i="0" u="none" baseline="0" dirty="0">
                <a:solidFill>
                  <a:srgbClr val="FFFFFF"/>
                </a:solidFill>
                <a:latin typeface="+mn-ea"/>
                <a:cs typeface="Calibri (MS)"/>
                <a:sym typeface="Calibri (MS)"/>
              </a:rPr>
              <a:t>包括的</a:t>
            </a:r>
          </a:p>
        </p:txBody>
      </p:sp>
      <p:sp>
        <p:nvSpPr>
          <p:cNvPr id="16" name="TextBox 16"/>
          <p:cNvSpPr txBox="1"/>
          <p:nvPr/>
        </p:nvSpPr>
        <p:spPr>
          <a:xfrm>
            <a:off x="6955806" y="7999230"/>
            <a:ext cx="4372206" cy="974626"/>
          </a:xfrm>
          <a:prstGeom prst="rect">
            <a:avLst/>
          </a:prstGeom>
        </p:spPr>
        <p:txBody>
          <a:bodyPr lIns="0" tIns="0" rIns="0" bIns="0" rtlCol="0" anchor="t">
            <a:spAutoFit/>
          </a:bodyPr>
          <a:lstStyle/>
          <a:p>
            <a:pPr algn="ctr" rtl="0">
              <a:lnSpc>
                <a:spcPts val="3770"/>
              </a:lnSpc>
            </a:pPr>
            <a:r>
              <a:rPr lang="ja" sz="3770" b="0" i="0" u="none" baseline="0" dirty="0">
                <a:solidFill>
                  <a:srgbClr val="FFFFFF"/>
                </a:solidFill>
                <a:latin typeface="+mn-ea"/>
                <a:cs typeface="Calibri (MS)"/>
                <a:sym typeface="Calibri (MS)"/>
              </a:rPr>
              <a:t>ロゴ、色、フォント、</a:t>
            </a:r>
            <a:br>
              <a:rPr lang="en-US" altLang="ja" sz="3770" b="0" i="0" u="none" baseline="0" dirty="0">
                <a:solidFill>
                  <a:srgbClr val="FFFFFF"/>
                </a:solidFill>
                <a:latin typeface="+mn-ea"/>
                <a:cs typeface="Calibri (MS)"/>
                <a:sym typeface="Calibri (MS)"/>
              </a:rPr>
            </a:br>
            <a:r>
              <a:rPr lang="ja" sz="3770" b="0" i="0" u="none" baseline="0" dirty="0">
                <a:solidFill>
                  <a:srgbClr val="FFFFFF"/>
                </a:solidFill>
                <a:latin typeface="+mn-ea"/>
                <a:cs typeface="Calibri (MS)"/>
                <a:sym typeface="Calibri (MS)"/>
              </a:rPr>
              <a:t>画像</a:t>
            </a:r>
          </a:p>
        </p:txBody>
      </p:sp>
      <p:sp>
        <p:nvSpPr>
          <p:cNvPr id="17" name="TextBox 17"/>
          <p:cNvSpPr txBox="1"/>
          <p:nvPr/>
        </p:nvSpPr>
        <p:spPr>
          <a:xfrm>
            <a:off x="4407467" y="1028700"/>
            <a:ext cx="9473067" cy="2000548"/>
          </a:xfrm>
          <a:prstGeom prst="rect">
            <a:avLst/>
          </a:prstGeom>
        </p:spPr>
        <p:txBody>
          <a:bodyPr lIns="0" tIns="0" rIns="0" bIns="0" rtlCol="0" anchor="t">
            <a:spAutoFit/>
          </a:bodyPr>
          <a:lstStyle/>
          <a:p>
            <a:pPr algn="ctr" rtl="0">
              <a:lnSpc>
                <a:spcPts val="7799"/>
              </a:lnSpc>
            </a:pPr>
            <a:r>
              <a:rPr lang="ja" sz="6500" b="1" i="0" u="none" baseline="0" dirty="0">
                <a:solidFill>
                  <a:srgbClr val="293374"/>
                </a:solidFill>
                <a:latin typeface="+mj-ea"/>
                <a:ea typeface="+mj-ea"/>
                <a:cs typeface="Effra 1"/>
                <a:sym typeface="Effra 1"/>
              </a:rPr>
              <a:t>ソロプチミストの</a:t>
            </a:r>
            <a:br>
              <a:rPr lang="en-US" altLang="ja" sz="6500" b="1" i="0" u="none" baseline="0" dirty="0">
                <a:solidFill>
                  <a:srgbClr val="293374"/>
                </a:solidFill>
                <a:latin typeface="+mj-ea"/>
                <a:ea typeface="+mj-ea"/>
                <a:cs typeface="Effra 1"/>
                <a:sym typeface="Effra 1"/>
              </a:rPr>
            </a:br>
            <a:r>
              <a:rPr lang="ja" sz="6500" b="1" i="0" u="none" baseline="0" dirty="0">
                <a:solidFill>
                  <a:srgbClr val="293374"/>
                </a:solidFill>
                <a:latin typeface="+mj-ea"/>
                <a:ea typeface="+mj-ea"/>
                <a:cs typeface="Effra 1"/>
                <a:sym typeface="Effra 1"/>
              </a:rPr>
              <a:t>グローバルブランドとは？</a:t>
            </a:r>
          </a:p>
        </p:txBody>
      </p:sp>
      <p:sp>
        <p:nvSpPr>
          <p:cNvPr id="18" name="Freeform 18"/>
          <p:cNvSpPr/>
          <p:nvPr/>
        </p:nvSpPr>
        <p:spPr>
          <a:xfrm>
            <a:off x="737792" y="8973856"/>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11"/>
            <a:stretch>
              <a:fillRect t="-74" b="-74"/>
            </a:stretch>
          </a:blipFill>
        </p:spPr>
        <p:txBody>
          <a:bodyPr/>
          <a:lstStyle/>
          <a:p>
            <a:endParaRPr lang="j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7401" r="-17401"/>
              </a:stretch>
            </a:blipFill>
          </p:spPr>
          <p:txBody>
            <a:bodyPr/>
            <a:lstStyle/>
            <a:p>
              <a:endParaRPr lang="ja"/>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ja"/>
          </a:p>
        </p:txBody>
      </p:sp>
      <p:grpSp>
        <p:nvGrpSpPr>
          <p:cNvPr id="7" name="Group 7"/>
          <p:cNvGrpSpPr/>
          <p:nvPr/>
        </p:nvGrpSpPr>
        <p:grpSpPr>
          <a:xfrm rot="5400000">
            <a:off x="1074716" y="5161459"/>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7032383"/>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6070726"/>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6" name="TextBox 16"/>
          <p:cNvSpPr txBox="1"/>
          <p:nvPr/>
        </p:nvSpPr>
        <p:spPr>
          <a:xfrm>
            <a:off x="990792" y="2440550"/>
            <a:ext cx="8153208" cy="2000548"/>
          </a:xfrm>
          <a:prstGeom prst="rect">
            <a:avLst/>
          </a:prstGeom>
        </p:spPr>
        <p:txBody>
          <a:bodyPr wrap="square" lIns="0" tIns="0" rIns="0" bIns="0" rtlCol="0" anchor="t">
            <a:spAutoFit/>
          </a:bodyPr>
          <a:lstStyle/>
          <a:p>
            <a:pPr rtl="0">
              <a:lnSpc>
                <a:spcPts val="7799"/>
              </a:lnSpc>
            </a:pPr>
            <a:r>
              <a:rPr lang="ja" sz="6500" b="1" i="0" u="none" baseline="0" dirty="0">
                <a:solidFill>
                  <a:srgbClr val="293374"/>
                </a:solidFill>
                <a:latin typeface="+mj-ea"/>
                <a:ea typeface="+mj-ea"/>
                <a:cs typeface="Effra 1"/>
                <a:sym typeface="Effra 1"/>
              </a:rPr>
              <a:t>クラブの</a:t>
            </a:r>
            <a:br>
              <a:rPr lang="en-US" altLang="ja" sz="6500" b="1" i="0" u="none" baseline="0" dirty="0">
                <a:solidFill>
                  <a:srgbClr val="293374"/>
                </a:solidFill>
                <a:latin typeface="+mj-ea"/>
                <a:ea typeface="+mj-ea"/>
                <a:cs typeface="Effra 1"/>
                <a:sym typeface="Effra 1"/>
              </a:rPr>
            </a:br>
            <a:r>
              <a:rPr lang="ja" sz="6500" b="1" i="0" u="none" baseline="0" dirty="0">
                <a:solidFill>
                  <a:srgbClr val="293374"/>
                </a:solidFill>
                <a:latin typeface="+mj-ea"/>
                <a:ea typeface="+mj-ea"/>
                <a:cs typeface="Effra 1"/>
                <a:sym typeface="Effra 1"/>
              </a:rPr>
              <a:t>アイデンティティとは？</a:t>
            </a:r>
          </a:p>
        </p:txBody>
      </p:sp>
      <p:grpSp>
        <p:nvGrpSpPr>
          <p:cNvPr id="17" name="Group 17"/>
          <p:cNvGrpSpPr/>
          <p:nvPr/>
        </p:nvGrpSpPr>
        <p:grpSpPr>
          <a:xfrm>
            <a:off x="1937677" y="5890846"/>
            <a:ext cx="9224481" cy="1539446"/>
            <a:chOff x="0" y="-266700"/>
            <a:chExt cx="12299307" cy="2052594"/>
          </a:xfrm>
        </p:grpSpPr>
        <p:sp>
          <p:nvSpPr>
            <p:cNvPr id="18" name="TextBox 18"/>
            <p:cNvSpPr txBox="1"/>
            <p:nvPr/>
          </p:nvSpPr>
          <p:spPr>
            <a:xfrm>
              <a:off x="0" y="-266700"/>
              <a:ext cx="12299307" cy="770383"/>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地域社会における焦点と代表的なプロジェクト</a:t>
              </a:r>
            </a:p>
          </p:txBody>
        </p:sp>
        <p:sp>
          <p:nvSpPr>
            <p:cNvPr id="19" name="TextBox 19"/>
            <p:cNvSpPr txBox="1"/>
            <p:nvPr/>
          </p:nvSpPr>
          <p:spPr>
            <a:xfrm>
              <a:off x="0" y="1015511"/>
              <a:ext cx="10766412" cy="770383"/>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ストア、写真、地元の声</a:t>
              </a:r>
            </a:p>
          </p:txBody>
        </p:sp>
      </p:grpSp>
      <p:sp>
        <p:nvSpPr>
          <p:cNvPr id="20" name="TextBox 20"/>
          <p:cNvSpPr txBox="1"/>
          <p:nvPr/>
        </p:nvSpPr>
        <p:spPr>
          <a:xfrm>
            <a:off x="1937677" y="4914904"/>
            <a:ext cx="6343793"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クラブの個性と地域文化</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grpSp>
        <p:nvGrpSpPr>
          <p:cNvPr id="3" name="Group 3"/>
          <p:cNvGrpSpPr/>
          <p:nvPr/>
        </p:nvGrpSpPr>
        <p:grpSpPr>
          <a:xfrm>
            <a:off x="1385856" y="3728235"/>
            <a:ext cx="3615584" cy="3192458"/>
            <a:chOff x="0" y="0"/>
            <a:chExt cx="952253" cy="840812"/>
          </a:xfrm>
        </p:grpSpPr>
        <p:sp>
          <p:nvSpPr>
            <p:cNvPr id="4" name="Freeform 4"/>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ja"/>
            </a:p>
          </p:txBody>
        </p:sp>
        <p:sp>
          <p:nvSpPr>
            <p:cNvPr id="5" name="TextBox 5"/>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6" name="Group 6"/>
          <p:cNvGrpSpPr/>
          <p:nvPr/>
        </p:nvGrpSpPr>
        <p:grpSpPr>
          <a:xfrm>
            <a:off x="2743976" y="3204980"/>
            <a:ext cx="899344" cy="1046510"/>
            <a:chOff x="0" y="0"/>
            <a:chExt cx="698500" cy="812800"/>
          </a:xfrm>
        </p:grpSpPr>
        <p:sp>
          <p:nvSpPr>
            <p:cNvPr id="7" name="Freeform 7"/>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ja"/>
            </a:p>
          </p:txBody>
        </p:sp>
        <p:sp>
          <p:nvSpPr>
            <p:cNvPr id="8" name="TextBox 8"/>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9" name="Freeform 9"/>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grpSp>
        <p:nvGrpSpPr>
          <p:cNvPr id="10" name="Group 10"/>
          <p:cNvGrpSpPr/>
          <p:nvPr/>
        </p:nvGrpSpPr>
        <p:grpSpPr>
          <a:xfrm>
            <a:off x="-674710" y="8498591"/>
            <a:ext cx="19281670" cy="2271793"/>
            <a:chOff x="0" y="0"/>
            <a:chExt cx="5078300" cy="598332"/>
          </a:xfrm>
        </p:grpSpPr>
        <p:sp>
          <p:nvSpPr>
            <p:cNvPr id="11" name="Freeform 11"/>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2" name="TextBox 12"/>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13" name="Freeform 1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14" name="Freeform 14"/>
          <p:cNvSpPr/>
          <p:nvPr/>
        </p:nvSpPr>
        <p:spPr>
          <a:xfrm>
            <a:off x="2852874" y="3378560"/>
            <a:ext cx="668868" cy="668868"/>
          </a:xfrm>
          <a:custGeom>
            <a:avLst/>
            <a:gdLst/>
            <a:ahLst/>
            <a:cxnLst/>
            <a:rect l="l" t="t" r="r" b="b"/>
            <a:pathLst>
              <a:path w="668868" h="668868">
                <a:moveTo>
                  <a:pt x="0" y="0"/>
                </a:moveTo>
                <a:lnTo>
                  <a:pt x="668867" y="0"/>
                </a:lnTo>
                <a:lnTo>
                  <a:pt x="668867" y="668867"/>
                </a:lnTo>
                <a:lnTo>
                  <a:pt x="0" y="668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grpSp>
        <p:nvGrpSpPr>
          <p:cNvPr id="15" name="Group 15"/>
          <p:cNvGrpSpPr/>
          <p:nvPr/>
        </p:nvGrpSpPr>
        <p:grpSpPr>
          <a:xfrm>
            <a:off x="7155633" y="3204980"/>
            <a:ext cx="3615584" cy="3715713"/>
            <a:chOff x="0" y="0"/>
            <a:chExt cx="4820779" cy="4954284"/>
          </a:xfrm>
        </p:grpSpPr>
        <p:grpSp>
          <p:nvGrpSpPr>
            <p:cNvPr id="16" name="Group 16"/>
            <p:cNvGrpSpPr/>
            <p:nvPr/>
          </p:nvGrpSpPr>
          <p:grpSpPr>
            <a:xfrm>
              <a:off x="0" y="697673"/>
              <a:ext cx="4820779" cy="4256611"/>
              <a:chOff x="0" y="0"/>
              <a:chExt cx="952253" cy="840812"/>
            </a:xfrm>
          </p:grpSpPr>
          <p:sp>
            <p:nvSpPr>
              <p:cNvPr id="17" name="Freeform 1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ja"/>
              </a:p>
            </p:txBody>
          </p:sp>
          <p:sp>
            <p:nvSpPr>
              <p:cNvPr id="18" name="TextBox 18"/>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19" name="Group 19"/>
            <p:cNvGrpSpPr/>
            <p:nvPr/>
          </p:nvGrpSpPr>
          <p:grpSpPr>
            <a:xfrm>
              <a:off x="1810827" y="0"/>
              <a:ext cx="1199126" cy="1395346"/>
              <a:chOff x="0" y="0"/>
              <a:chExt cx="698500" cy="812800"/>
            </a:xfrm>
          </p:grpSpPr>
          <p:sp>
            <p:nvSpPr>
              <p:cNvPr id="20" name="Freeform 2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ja"/>
              </a:p>
            </p:txBody>
          </p:sp>
          <p:sp>
            <p:nvSpPr>
              <p:cNvPr id="21" name="TextBox 21"/>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22" name="Freeform 22"/>
            <p:cNvSpPr/>
            <p:nvPr/>
          </p:nvSpPr>
          <p:spPr>
            <a:xfrm>
              <a:off x="1987784" y="231440"/>
              <a:ext cx="845211" cy="776057"/>
            </a:xfrm>
            <a:custGeom>
              <a:avLst/>
              <a:gdLst/>
              <a:ahLst/>
              <a:cxnLst/>
              <a:rect l="l" t="t" r="r" b="b"/>
              <a:pathLst>
                <a:path w="845211" h="776057">
                  <a:moveTo>
                    <a:pt x="0" y="0"/>
                  </a:moveTo>
                  <a:lnTo>
                    <a:pt x="845211" y="0"/>
                  </a:lnTo>
                  <a:lnTo>
                    <a:pt x="845211" y="776057"/>
                  </a:lnTo>
                  <a:lnTo>
                    <a:pt x="0" y="7760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
          <p:nvSpPr>
            <p:cNvPr id="23" name="TextBox 23"/>
            <p:cNvSpPr txBox="1"/>
            <p:nvPr/>
          </p:nvSpPr>
          <p:spPr>
            <a:xfrm>
              <a:off x="0" y="1845203"/>
              <a:ext cx="4820778" cy="786540"/>
            </a:xfrm>
            <a:prstGeom prst="rect">
              <a:avLst/>
            </a:prstGeom>
          </p:spPr>
          <p:txBody>
            <a:bodyPr wrap="square" lIns="0" tIns="0" rIns="0" bIns="0" rtlCol="0" anchor="t">
              <a:spAutoFit/>
            </a:bodyPr>
            <a:lstStyle/>
            <a:p>
              <a:pPr algn="ctr" rtl="0">
                <a:lnSpc>
                  <a:spcPts val="2299"/>
                </a:lnSpc>
              </a:pPr>
              <a:r>
                <a:rPr lang="ja" sz="2299" b="1" i="0" u="none" baseline="0" dirty="0">
                  <a:solidFill>
                    <a:srgbClr val="000000"/>
                  </a:solidFill>
                  <a:latin typeface="+mj-ea"/>
                  <a:ea typeface="+mj-ea"/>
                  <a:cs typeface="Calibri (MS) Bold"/>
                  <a:sym typeface="Calibri (MS) Bold"/>
                </a:rPr>
                <a:t>クラブ</a:t>
              </a:r>
              <a:r>
                <a:rPr lang="ja" sz="2299" b="1" i="0" u="none" baseline="0" dirty="0">
                  <a:solidFill>
                    <a:srgbClr val="000000"/>
                  </a:solidFill>
                  <a:latin typeface="Calibri (MS) Bold"/>
                  <a:ea typeface="Calibri (MS) Bold"/>
                  <a:cs typeface="Calibri (MS) Bold"/>
                  <a:sym typeface="Calibri (MS) Bold"/>
                </a:rPr>
                <a:t>の</a:t>
              </a:r>
              <a:br>
                <a:rPr lang="en-US" altLang="ja" sz="2299" b="1" i="0" u="none" baseline="0" dirty="0">
                  <a:solidFill>
                    <a:srgbClr val="000000"/>
                  </a:solidFill>
                  <a:latin typeface="Calibri (MS) Bold"/>
                  <a:ea typeface="Calibri (MS) Bold"/>
                  <a:cs typeface="Calibri (MS) Bold"/>
                  <a:sym typeface="Calibri (MS) Bold"/>
                </a:rPr>
              </a:br>
              <a:r>
                <a:rPr lang="ja" sz="2299" b="1" i="0" u="none" baseline="0" dirty="0">
                  <a:solidFill>
                    <a:srgbClr val="000000"/>
                  </a:solidFill>
                  <a:latin typeface="Calibri (MS) Bold"/>
                  <a:ea typeface="Calibri (MS) Bold"/>
                  <a:cs typeface="Calibri (MS) Bold"/>
                  <a:sym typeface="Calibri (MS) Bold"/>
                </a:rPr>
                <a:t>アイデンティティ</a:t>
              </a:r>
            </a:p>
          </p:txBody>
        </p:sp>
        <p:sp>
          <p:nvSpPr>
            <p:cNvPr id="24" name="TextBox 24"/>
            <p:cNvSpPr txBox="1"/>
            <p:nvPr/>
          </p:nvSpPr>
          <p:spPr>
            <a:xfrm>
              <a:off x="720963" y="2761473"/>
              <a:ext cx="3378853" cy="1427692"/>
            </a:xfrm>
            <a:prstGeom prst="rect">
              <a:avLst/>
            </a:prstGeom>
          </p:spPr>
          <p:txBody>
            <a:bodyPr lIns="0" tIns="0" rIns="0" bIns="0" rtlCol="0" anchor="t">
              <a:spAutoFit/>
            </a:bodyPr>
            <a:lstStyle/>
            <a:p>
              <a:pPr algn="ctr" rtl="0">
                <a:lnSpc>
                  <a:spcPts val="2799"/>
                </a:lnSpc>
              </a:pPr>
              <a:r>
                <a:rPr lang="ja" sz="1999" b="0" i="0" u="none" baseline="0" dirty="0">
                  <a:solidFill>
                    <a:srgbClr val="000000"/>
                  </a:solidFill>
                  <a:latin typeface="+mn-ea"/>
                  <a:cs typeface="Calibri (MS)"/>
                  <a:sym typeface="Calibri (MS)"/>
                </a:rPr>
                <a:t>個性</a:t>
              </a:r>
            </a:p>
            <a:p>
              <a:pPr algn="ctr" rtl="0">
                <a:lnSpc>
                  <a:spcPts val="2799"/>
                </a:lnSpc>
              </a:pPr>
              <a:r>
                <a:rPr lang="ja" sz="1999" b="0" i="0" u="none" baseline="0" dirty="0">
                  <a:solidFill>
                    <a:srgbClr val="000000"/>
                  </a:solidFill>
                  <a:latin typeface="+mn-ea"/>
                  <a:cs typeface="Calibri (MS)"/>
                  <a:sym typeface="Calibri (MS)"/>
                </a:rPr>
                <a:t>本物らしさ</a:t>
              </a:r>
            </a:p>
            <a:p>
              <a:pPr algn="ctr" rtl="0">
                <a:lnSpc>
                  <a:spcPts val="2799"/>
                </a:lnSpc>
              </a:pPr>
              <a:r>
                <a:rPr lang="ja" sz="1999" b="0" i="0" u="none" baseline="0" dirty="0">
                  <a:solidFill>
                    <a:srgbClr val="000000"/>
                  </a:solidFill>
                  <a:latin typeface="+mn-ea"/>
                  <a:cs typeface="Calibri (MS)"/>
                  <a:sym typeface="Calibri (MS)"/>
                </a:rPr>
                <a:t>地域との関連性</a:t>
              </a:r>
            </a:p>
          </p:txBody>
        </p:sp>
      </p:grpSp>
      <p:grpSp>
        <p:nvGrpSpPr>
          <p:cNvPr id="25" name="Group 25"/>
          <p:cNvGrpSpPr/>
          <p:nvPr/>
        </p:nvGrpSpPr>
        <p:grpSpPr>
          <a:xfrm>
            <a:off x="12717184" y="3204980"/>
            <a:ext cx="3615584" cy="3715713"/>
            <a:chOff x="0" y="0"/>
            <a:chExt cx="4820779" cy="4954284"/>
          </a:xfrm>
        </p:grpSpPr>
        <p:grpSp>
          <p:nvGrpSpPr>
            <p:cNvPr id="26" name="Group 26"/>
            <p:cNvGrpSpPr/>
            <p:nvPr/>
          </p:nvGrpSpPr>
          <p:grpSpPr>
            <a:xfrm>
              <a:off x="0" y="697673"/>
              <a:ext cx="4820779" cy="4256611"/>
              <a:chOff x="0" y="0"/>
              <a:chExt cx="952253" cy="840812"/>
            </a:xfrm>
          </p:grpSpPr>
          <p:sp>
            <p:nvSpPr>
              <p:cNvPr id="27" name="Freeform 2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ja"/>
              </a:p>
            </p:txBody>
          </p:sp>
          <p:sp>
            <p:nvSpPr>
              <p:cNvPr id="28" name="TextBox 28"/>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29" name="Group 29"/>
            <p:cNvGrpSpPr/>
            <p:nvPr/>
          </p:nvGrpSpPr>
          <p:grpSpPr>
            <a:xfrm>
              <a:off x="1810827" y="0"/>
              <a:ext cx="1199126" cy="1395346"/>
              <a:chOff x="0" y="0"/>
              <a:chExt cx="698500" cy="812800"/>
            </a:xfrm>
          </p:grpSpPr>
          <p:sp>
            <p:nvSpPr>
              <p:cNvPr id="30" name="Freeform 3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293374"/>
              </a:solidFill>
            </p:spPr>
            <p:txBody>
              <a:bodyPr/>
              <a:lstStyle/>
              <a:p>
                <a:endParaRPr lang="ja"/>
              </a:p>
            </p:txBody>
          </p:sp>
          <p:sp>
            <p:nvSpPr>
              <p:cNvPr id="31" name="TextBox 31"/>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32" name="Freeform 32"/>
            <p:cNvSpPr/>
            <p:nvPr/>
          </p:nvSpPr>
          <p:spPr>
            <a:xfrm>
              <a:off x="2007515" y="362567"/>
              <a:ext cx="806704" cy="695232"/>
            </a:xfrm>
            <a:custGeom>
              <a:avLst/>
              <a:gdLst/>
              <a:ahLst/>
              <a:cxnLst/>
              <a:rect l="l" t="t" r="r" b="b"/>
              <a:pathLst>
                <a:path w="806704" h="695232">
                  <a:moveTo>
                    <a:pt x="0" y="0"/>
                  </a:moveTo>
                  <a:lnTo>
                    <a:pt x="806704" y="0"/>
                  </a:lnTo>
                  <a:lnTo>
                    <a:pt x="806704" y="695232"/>
                  </a:lnTo>
                  <a:lnTo>
                    <a:pt x="0" y="6952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
            </a:p>
          </p:txBody>
        </p:sp>
        <p:sp>
          <p:nvSpPr>
            <p:cNvPr id="33" name="TextBox 33"/>
            <p:cNvSpPr txBox="1"/>
            <p:nvPr/>
          </p:nvSpPr>
          <p:spPr>
            <a:xfrm>
              <a:off x="720963" y="2761473"/>
              <a:ext cx="3378854" cy="895545"/>
            </a:xfrm>
            <a:prstGeom prst="rect">
              <a:avLst/>
            </a:prstGeom>
          </p:spPr>
          <p:txBody>
            <a:bodyPr lIns="0" tIns="0" rIns="0" bIns="0" rtlCol="0" anchor="t">
              <a:spAutoFit/>
            </a:bodyPr>
            <a:lstStyle/>
            <a:p>
              <a:pPr algn="ctr" rtl="0">
                <a:lnSpc>
                  <a:spcPts val="2799"/>
                </a:lnSpc>
              </a:pPr>
              <a:r>
                <a:rPr lang="ja" sz="1999" b="0" i="0" u="none" baseline="0" dirty="0">
                  <a:solidFill>
                    <a:srgbClr val="000000"/>
                  </a:solidFill>
                  <a:latin typeface="+mn-ea"/>
                  <a:cs typeface="Calibri (MS)"/>
                  <a:sym typeface="Calibri (MS)"/>
                </a:rPr>
                <a:t>より強力で明確な</a:t>
              </a:r>
              <a:br>
                <a:rPr lang="en-US" altLang="ja" sz="1999" b="0" i="0" u="none" baseline="0" dirty="0">
                  <a:solidFill>
                    <a:srgbClr val="000000"/>
                  </a:solidFill>
                  <a:latin typeface="+mn-ea"/>
                  <a:cs typeface="Calibri (MS)"/>
                  <a:sym typeface="Calibri (MS)"/>
                </a:rPr>
              </a:br>
              <a:r>
                <a:rPr lang="ja" sz="1999" b="0" i="0" u="none" baseline="0" dirty="0">
                  <a:solidFill>
                    <a:srgbClr val="000000"/>
                  </a:solidFill>
                  <a:latin typeface="+mn-ea"/>
                  <a:cs typeface="Calibri (MS)"/>
                  <a:sym typeface="Calibri (MS)"/>
                </a:rPr>
                <a:t>メッセージ</a:t>
              </a:r>
            </a:p>
          </p:txBody>
        </p:sp>
        <p:sp>
          <p:nvSpPr>
            <p:cNvPr id="34" name="TextBox 34"/>
            <p:cNvSpPr txBox="1"/>
            <p:nvPr/>
          </p:nvSpPr>
          <p:spPr>
            <a:xfrm>
              <a:off x="1052421" y="1845203"/>
              <a:ext cx="2716892" cy="393271"/>
            </a:xfrm>
            <a:prstGeom prst="rect">
              <a:avLst/>
            </a:prstGeom>
          </p:spPr>
          <p:txBody>
            <a:bodyPr lIns="0" tIns="0" rIns="0" bIns="0" rtlCol="0" anchor="t">
              <a:spAutoFit/>
            </a:bodyPr>
            <a:lstStyle/>
            <a:p>
              <a:pPr algn="ctr" rtl="0">
                <a:lnSpc>
                  <a:spcPts val="2299"/>
                </a:lnSpc>
              </a:pPr>
              <a:r>
                <a:rPr lang="ja" sz="2299" b="1" i="0" u="none" baseline="0" dirty="0">
                  <a:solidFill>
                    <a:srgbClr val="000000"/>
                  </a:solidFill>
                  <a:latin typeface="+mj-ea"/>
                  <a:ea typeface="+mj-ea"/>
                  <a:cs typeface="Calibri (MS) Bold"/>
                  <a:sym typeface="Calibri (MS) Bold"/>
                </a:rPr>
                <a:t>連携</a:t>
              </a:r>
            </a:p>
          </p:txBody>
        </p:sp>
      </p:grpSp>
      <p:sp>
        <p:nvSpPr>
          <p:cNvPr id="35" name="Freeform 35"/>
          <p:cNvSpPr/>
          <p:nvPr/>
        </p:nvSpPr>
        <p:spPr>
          <a:xfrm>
            <a:off x="5502944" y="5001629"/>
            <a:ext cx="1014514" cy="1014514"/>
          </a:xfrm>
          <a:custGeom>
            <a:avLst/>
            <a:gdLst/>
            <a:ahLst/>
            <a:cxnLst/>
            <a:rect l="l" t="t" r="r" b="b"/>
            <a:pathLst>
              <a:path w="1014514" h="1014514">
                <a:moveTo>
                  <a:pt x="0" y="0"/>
                </a:moveTo>
                <a:lnTo>
                  <a:pt x="1014514" y="0"/>
                </a:lnTo>
                <a:lnTo>
                  <a:pt x="1014514" y="1014513"/>
                </a:lnTo>
                <a:lnTo>
                  <a:pt x="0" y="10145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
          </a:p>
        </p:txBody>
      </p:sp>
      <p:sp>
        <p:nvSpPr>
          <p:cNvPr id="36" name="Freeform 36"/>
          <p:cNvSpPr/>
          <p:nvPr/>
        </p:nvSpPr>
        <p:spPr>
          <a:xfrm>
            <a:off x="11242764" y="5340379"/>
            <a:ext cx="983824" cy="602592"/>
          </a:xfrm>
          <a:custGeom>
            <a:avLst/>
            <a:gdLst/>
            <a:ahLst/>
            <a:cxnLst/>
            <a:rect l="l" t="t" r="r" b="b"/>
            <a:pathLst>
              <a:path w="983824" h="602592">
                <a:moveTo>
                  <a:pt x="0" y="0"/>
                </a:moveTo>
                <a:lnTo>
                  <a:pt x="983824" y="0"/>
                </a:lnTo>
                <a:lnTo>
                  <a:pt x="983824" y="602592"/>
                </a:lnTo>
                <a:lnTo>
                  <a:pt x="0" y="60259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ja"/>
          </a:p>
        </p:txBody>
      </p:sp>
      <p:sp>
        <p:nvSpPr>
          <p:cNvPr id="37" name="TextBox 37"/>
          <p:cNvSpPr txBox="1"/>
          <p:nvPr/>
        </p:nvSpPr>
        <p:spPr>
          <a:xfrm>
            <a:off x="1385855" y="4588882"/>
            <a:ext cx="3615583" cy="294953"/>
          </a:xfrm>
          <a:prstGeom prst="rect">
            <a:avLst/>
          </a:prstGeom>
        </p:spPr>
        <p:txBody>
          <a:bodyPr wrap="square" lIns="0" tIns="0" rIns="0" bIns="0" rtlCol="0" anchor="t">
            <a:spAutoFit/>
          </a:bodyPr>
          <a:lstStyle/>
          <a:p>
            <a:pPr algn="ctr" rtl="0">
              <a:lnSpc>
                <a:spcPts val="2299"/>
              </a:lnSpc>
            </a:pPr>
            <a:r>
              <a:rPr lang="ja" sz="2299" b="1" i="0" u="none" baseline="0" dirty="0">
                <a:solidFill>
                  <a:srgbClr val="000000"/>
                </a:solidFill>
                <a:latin typeface="+mj-ea"/>
                <a:ea typeface="+mj-ea"/>
                <a:cs typeface="Calibri (MS) Bold"/>
                <a:sym typeface="Calibri (MS) Bold"/>
              </a:rPr>
              <a:t>グローバルブランド</a:t>
            </a:r>
          </a:p>
        </p:txBody>
      </p:sp>
      <p:sp>
        <p:nvSpPr>
          <p:cNvPr id="38" name="TextBox 38"/>
          <p:cNvSpPr txBox="1"/>
          <p:nvPr/>
        </p:nvSpPr>
        <p:spPr>
          <a:xfrm>
            <a:off x="1926579" y="5254654"/>
            <a:ext cx="2534140" cy="1050159"/>
          </a:xfrm>
          <a:prstGeom prst="rect">
            <a:avLst/>
          </a:prstGeom>
        </p:spPr>
        <p:txBody>
          <a:bodyPr lIns="0" tIns="0" rIns="0" bIns="0" rtlCol="0" anchor="t">
            <a:spAutoFit/>
          </a:bodyPr>
          <a:lstStyle/>
          <a:p>
            <a:pPr algn="ctr" rtl="0">
              <a:lnSpc>
                <a:spcPts val="2799"/>
              </a:lnSpc>
            </a:pPr>
            <a:r>
              <a:rPr lang="ja" sz="1999" b="0" i="0" u="none" baseline="0" dirty="0">
                <a:solidFill>
                  <a:srgbClr val="000000"/>
                </a:solidFill>
                <a:latin typeface="+mn-ea"/>
                <a:cs typeface="Calibri (MS)"/>
                <a:sym typeface="Calibri (MS)"/>
              </a:rPr>
              <a:t>強力</a:t>
            </a:r>
          </a:p>
          <a:p>
            <a:pPr algn="ctr" rtl="0">
              <a:lnSpc>
                <a:spcPts val="2799"/>
              </a:lnSpc>
            </a:pPr>
            <a:r>
              <a:rPr lang="ja" sz="1999" b="0" i="0" u="none" baseline="0" dirty="0">
                <a:solidFill>
                  <a:srgbClr val="000000"/>
                </a:solidFill>
                <a:latin typeface="+mn-ea"/>
                <a:cs typeface="Calibri (MS)"/>
                <a:sym typeface="Calibri (MS)"/>
              </a:rPr>
              <a:t>認知度の高さ</a:t>
            </a:r>
          </a:p>
          <a:p>
            <a:pPr algn="ctr" rtl="0">
              <a:lnSpc>
                <a:spcPts val="2799"/>
              </a:lnSpc>
            </a:pPr>
            <a:r>
              <a:rPr lang="ja" sz="1999" b="0" i="0" u="none" baseline="0" dirty="0">
                <a:solidFill>
                  <a:srgbClr val="000000"/>
                </a:solidFill>
                <a:latin typeface="+mn-ea"/>
                <a:cs typeface="Calibri (MS)"/>
                <a:sym typeface="Calibri (MS)"/>
              </a:rPr>
              <a:t>信頼性</a:t>
            </a:r>
          </a:p>
        </p:txBody>
      </p:sp>
      <p:sp>
        <p:nvSpPr>
          <p:cNvPr id="39" name="TextBox 39"/>
          <p:cNvSpPr txBox="1"/>
          <p:nvPr/>
        </p:nvSpPr>
        <p:spPr>
          <a:xfrm>
            <a:off x="3193648" y="585579"/>
            <a:ext cx="11892796" cy="2000548"/>
          </a:xfrm>
          <a:prstGeom prst="rect">
            <a:avLst/>
          </a:prstGeom>
        </p:spPr>
        <p:txBody>
          <a:bodyPr lIns="0" tIns="0" rIns="0" bIns="0" rtlCol="0" anchor="t">
            <a:spAutoFit/>
          </a:bodyPr>
          <a:lstStyle/>
          <a:p>
            <a:pPr algn="ctr" rtl="0">
              <a:lnSpc>
                <a:spcPts val="7799"/>
              </a:lnSpc>
            </a:pPr>
            <a:r>
              <a:rPr lang="ja" sz="6500" b="1" i="0" u="none" baseline="0" dirty="0">
                <a:solidFill>
                  <a:srgbClr val="293374"/>
                </a:solidFill>
                <a:latin typeface="+mj-ea"/>
                <a:ea typeface="+mj-ea"/>
                <a:cs typeface="Effra 1"/>
                <a:sym typeface="Effra 1"/>
              </a:rPr>
              <a:t>クラブのアイデンティティと</a:t>
            </a:r>
            <a:br>
              <a:rPr lang="en-US" altLang="ja" sz="6500" b="1" i="0" u="none" baseline="0" dirty="0">
                <a:solidFill>
                  <a:srgbClr val="293374"/>
                </a:solidFill>
                <a:latin typeface="+mj-ea"/>
                <a:ea typeface="+mj-ea"/>
                <a:cs typeface="Effra 1"/>
                <a:sym typeface="Effra 1"/>
              </a:rPr>
            </a:br>
            <a:r>
              <a:rPr lang="ja" sz="6500" b="1" i="0" u="none" baseline="0" dirty="0">
                <a:solidFill>
                  <a:srgbClr val="293374"/>
                </a:solidFill>
                <a:latin typeface="+mj-ea"/>
                <a:ea typeface="+mj-ea"/>
                <a:cs typeface="Effra 1"/>
                <a:sym typeface="Effra 1"/>
              </a:rPr>
              <a:t>グローバルブランドの連携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grpSp>
        <p:nvGrpSpPr>
          <p:cNvPr id="4" name="Group 4"/>
          <p:cNvGrpSpPr/>
          <p:nvPr/>
        </p:nvGrpSpPr>
        <p:grpSpPr>
          <a:xfrm>
            <a:off x="9686017" y="3595783"/>
            <a:ext cx="5486521" cy="548652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r="-25046"/>
              </a:stretch>
            </a:blipFill>
          </p:spPr>
          <p:txBody>
            <a:bodyPr/>
            <a:lstStyle/>
            <a:p>
              <a:endParaRPr lang="ja"/>
            </a:p>
          </p:txBody>
        </p:sp>
      </p:gr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ja"/>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ja"/>
          </a:p>
        </p:txBody>
      </p:sp>
      <p:sp>
        <p:nvSpPr>
          <p:cNvPr id="9" name="TextBox 9"/>
          <p:cNvSpPr txBox="1"/>
          <p:nvPr/>
        </p:nvSpPr>
        <p:spPr>
          <a:xfrm>
            <a:off x="990792" y="1043057"/>
            <a:ext cx="9842374" cy="2000548"/>
          </a:xfrm>
          <a:prstGeom prst="rect">
            <a:avLst/>
          </a:prstGeom>
        </p:spPr>
        <p:txBody>
          <a:bodyPr lIns="0" tIns="0" rIns="0" bIns="0" rtlCol="0" anchor="t">
            <a:spAutoFit/>
          </a:bodyPr>
          <a:lstStyle/>
          <a:p>
            <a:pPr algn="l" rtl="0">
              <a:lnSpc>
                <a:spcPts val="7799"/>
              </a:lnSpc>
            </a:pPr>
            <a:r>
              <a:rPr lang="ja" sz="6500" b="1" i="0" u="none" baseline="0" dirty="0">
                <a:solidFill>
                  <a:srgbClr val="293374"/>
                </a:solidFill>
                <a:latin typeface="+mj-ea"/>
                <a:ea typeface="+mj-ea"/>
                <a:cs typeface="Effra 1"/>
                <a:sym typeface="Effra 1"/>
              </a:rPr>
              <a:t>個性を失うことなくブランド ガイドラインを活用する</a:t>
            </a:r>
          </a:p>
        </p:txBody>
      </p:sp>
      <p:grpSp>
        <p:nvGrpSpPr>
          <p:cNvPr id="10" name="Group 10"/>
          <p:cNvGrpSpPr/>
          <p:nvPr/>
        </p:nvGrpSpPr>
        <p:grpSpPr>
          <a:xfrm rot="5400000">
            <a:off x="1074716"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3" name="TextBox 13"/>
          <p:cNvSpPr txBox="1"/>
          <p:nvPr/>
        </p:nvSpPr>
        <p:spPr>
          <a:xfrm>
            <a:off x="1937677" y="4210625"/>
            <a:ext cx="7255942" cy="577787"/>
          </a:xfrm>
          <a:prstGeom prst="rect">
            <a:avLst/>
          </a:prstGeom>
        </p:spPr>
        <p:txBody>
          <a:bodyPr wrap="square"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承認されたロゴ、色、フォントを使用する</a:t>
            </a:r>
          </a:p>
        </p:txBody>
      </p:sp>
      <p:grpSp>
        <p:nvGrpSpPr>
          <p:cNvPr id="14" name="Group 14"/>
          <p:cNvGrpSpPr/>
          <p:nvPr/>
        </p:nvGrpSpPr>
        <p:grpSpPr>
          <a:xfrm rot="5400000">
            <a:off x="1074716" y="6328104"/>
            <a:ext cx="500647" cy="438066"/>
            <a:chOff x="0" y="0"/>
            <a:chExt cx="812800" cy="711200"/>
          </a:xfrm>
        </p:grpSpPr>
        <p:sp>
          <p:nvSpPr>
            <p:cNvPr id="15" name="Freeform 15"/>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6" name="TextBox 16"/>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7" name="Group 17"/>
          <p:cNvGrpSpPr/>
          <p:nvPr/>
        </p:nvGrpSpPr>
        <p:grpSpPr>
          <a:xfrm rot="5400000">
            <a:off x="1074716" y="5366447"/>
            <a:ext cx="500647" cy="438066"/>
            <a:chOff x="0" y="0"/>
            <a:chExt cx="812800" cy="711200"/>
          </a:xfrm>
        </p:grpSpPr>
        <p:sp>
          <p:nvSpPr>
            <p:cNvPr id="18" name="Freeform 1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9" name="TextBox 1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0" name="TextBox 20"/>
          <p:cNvSpPr txBox="1"/>
          <p:nvPr/>
        </p:nvSpPr>
        <p:spPr>
          <a:xfrm>
            <a:off x="1947946" y="5157625"/>
            <a:ext cx="6343793"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標準仕様のレイアウトとデザインに従う</a:t>
            </a:r>
          </a:p>
        </p:txBody>
      </p:sp>
      <p:sp>
        <p:nvSpPr>
          <p:cNvPr id="21" name="TextBox 21"/>
          <p:cNvSpPr txBox="1"/>
          <p:nvPr/>
        </p:nvSpPr>
        <p:spPr>
          <a:xfrm>
            <a:off x="1937677" y="6300943"/>
            <a:ext cx="6343793" cy="769441"/>
          </a:xfrm>
          <a:prstGeom prst="rect">
            <a:avLst/>
          </a:prstGeom>
        </p:spPr>
        <p:txBody>
          <a:bodyPr lIns="0" tIns="0" rIns="0" bIns="0" rtlCol="0" anchor="t">
            <a:spAutoFit/>
          </a:bodyPr>
          <a:lstStyle/>
          <a:p>
            <a:pPr algn="l" rtl="0">
              <a:lnSpc>
                <a:spcPts val="3024"/>
              </a:lnSpc>
            </a:pPr>
            <a:r>
              <a:rPr lang="ja" sz="2700" b="0" i="0" u="none" baseline="0" dirty="0">
                <a:solidFill>
                  <a:srgbClr val="000000"/>
                </a:solidFill>
                <a:latin typeface="+mn-ea"/>
                <a:cs typeface="Calibri (MS)"/>
                <a:sym typeface="Calibri (MS)"/>
              </a:rPr>
              <a:t>地元の写真、ストーリー、事例で</a:t>
            </a:r>
            <a:br>
              <a:rPr lang="en-US"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カスタマイズする</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a:extLst>
              <a:ext uri="{FF2B5EF4-FFF2-40B4-BE49-F238E27FC236}">
                <a16:creationId xmlns:a16="http://schemas.microsoft.com/office/drawing/2014/main" id="{1161C2B3-1A87-9A5D-15EF-678B693D23C3}"/>
              </a:ext>
            </a:extLst>
          </p:cNvPr>
          <p:cNvGrpSpPr/>
          <p:nvPr/>
        </p:nvGrpSpPr>
        <p:grpSpPr>
          <a:xfrm>
            <a:off x="-674710" y="8498591"/>
            <a:ext cx="19281670" cy="2271793"/>
            <a:chOff x="0" y="0"/>
            <a:chExt cx="5078300" cy="598332"/>
          </a:xfrm>
        </p:grpSpPr>
        <p:sp>
          <p:nvSpPr>
            <p:cNvPr id="30" name="Freeform 11">
              <a:extLst>
                <a:ext uri="{FF2B5EF4-FFF2-40B4-BE49-F238E27FC236}">
                  <a16:creationId xmlns:a16="http://schemas.microsoft.com/office/drawing/2014/main" id="{4285DA88-6225-D932-52DE-A25D217EFF6E}"/>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31" name="TextBox 12">
              <a:extLst>
                <a:ext uri="{FF2B5EF4-FFF2-40B4-BE49-F238E27FC236}">
                  <a16:creationId xmlns:a16="http://schemas.microsoft.com/office/drawing/2014/main" id="{CA27F6F2-DAAA-5F8A-1715-18B73D4DDD99}"/>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28" name="TextBox 4">
            <a:extLst>
              <a:ext uri="{FF2B5EF4-FFF2-40B4-BE49-F238E27FC236}">
                <a16:creationId xmlns:a16="http://schemas.microsoft.com/office/drawing/2014/main" id="{49E99D81-B2AB-AF6C-5C7C-0774E131E0F2}"/>
              </a:ext>
            </a:extLst>
          </p:cNvPr>
          <p:cNvSpPr txBox="1"/>
          <p:nvPr/>
        </p:nvSpPr>
        <p:spPr>
          <a:xfrm rot="10800000">
            <a:off x="-376402" y="5686119"/>
            <a:ext cx="18865637" cy="5887476"/>
          </a:xfrm>
          <a:prstGeom prst="rect">
            <a:avLst/>
          </a:prstGeom>
        </p:spPr>
        <p:txBody>
          <a:bodyPr lIns="50800" tIns="50800" rIns="50800" bIns="50800" rtlCol="0" anchor="ctr"/>
          <a:lstStyle/>
          <a:p>
            <a:pPr algn="ctr" rtl="0">
              <a:lnSpc>
                <a:spcPts val="3750"/>
              </a:lnSpc>
            </a:pPr>
            <a:endParaRP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ja"/>
          </a:p>
        </p:txBody>
      </p:sp>
      <p:sp>
        <p:nvSpPr>
          <p:cNvPr id="5" name="TextBox 5"/>
          <p:cNvSpPr txBox="1"/>
          <p:nvPr/>
        </p:nvSpPr>
        <p:spPr>
          <a:xfrm>
            <a:off x="1028700" y="1202317"/>
            <a:ext cx="11620500" cy="1000274"/>
          </a:xfrm>
          <a:prstGeom prst="rect">
            <a:avLst/>
          </a:prstGeom>
        </p:spPr>
        <p:txBody>
          <a:bodyPr wrap="square" lIns="0" tIns="0" rIns="0" bIns="0" rtlCol="0" anchor="t">
            <a:spAutoFit/>
          </a:bodyPr>
          <a:lstStyle/>
          <a:p>
            <a:pPr algn="l" rtl="0">
              <a:lnSpc>
                <a:spcPts val="7799"/>
              </a:lnSpc>
            </a:pPr>
            <a:r>
              <a:rPr lang="ja" sz="6500" b="1" i="0" u="none" baseline="0" dirty="0">
                <a:solidFill>
                  <a:srgbClr val="293374"/>
                </a:solidFill>
                <a:latin typeface="+mj-ea"/>
                <a:ea typeface="+mj-ea"/>
                <a:cs typeface="Effra 1"/>
                <a:sym typeface="Effra 1"/>
              </a:rPr>
              <a:t>カスタマイズ可能なクラブロゴ </a:t>
            </a:r>
          </a:p>
        </p:txBody>
      </p:sp>
      <p:sp>
        <p:nvSpPr>
          <p:cNvPr id="6" name="TextBox 6"/>
          <p:cNvSpPr txBox="1"/>
          <p:nvPr/>
        </p:nvSpPr>
        <p:spPr>
          <a:xfrm>
            <a:off x="1028700" y="2025563"/>
            <a:ext cx="9278622" cy="933475"/>
          </a:xfrm>
          <a:prstGeom prst="rect">
            <a:avLst/>
          </a:prstGeom>
        </p:spPr>
        <p:txBody>
          <a:bodyPr lIns="0" tIns="0" rIns="0" bIns="0" rtlCol="0" anchor="t">
            <a:spAutoFit/>
          </a:bodyPr>
          <a:lstStyle/>
          <a:p>
            <a:pPr algn="l" rtl="0">
              <a:lnSpc>
                <a:spcPts val="7319"/>
              </a:lnSpc>
            </a:pPr>
            <a:r>
              <a:rPr lang="ja" sz="6100" b="1" i="0" u="none" baseline="0" dirty="0">
                <a:solidFill>
                  <a:srgbClr val="293374"/>
                </a:solidFill>
                <a:latin typeface="+mj-ea"/>
                <a:ea typeface="+mj-ea"/>
                <a:cs typeface="Effra 2"/>
                <a:sym typeface="Effra 2"/>
              </a:rPr>
              <a:t>近日公開</a:t>
            </a:r>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101852">
                <a:alpha val="89804"/>
              </a:srgbClr>
            </a:solidFill>
          </p:spPr>
          <p:txBody>
            <a:bodyPr/>
            <a:lstStyle/>
            <a:p>
              <a:endParaRPr lang="ja"/>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6579143"/>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5512343"/>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a:off x="1937677" y="5448300"/>
            <a:ext cx="11315026" cy="1585380"/>
            <a:chOff x="0" y="-251776"/>
            <a:chExt cx="12299307" cy="2113840"/>
          </a:xfrm>
        </p:grpSpPr>
        <p:sp>
          <p:nvSpPr>
            <p:cNvPr id="17" name="TextBox 17"/>
            <p:cNvSpPr txBox="1"/>
            <p:nvPr/>
          </p:nvSpPr>
          <p:spPr>
            <a:xfrm>
              <a:off x="0" y="-251776"/>
              <a:ext cx="12299307" cy="1107996"/>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クラブが独自のアイデンティティを</a:t>
              </a:r>
              <a:br>
                <a:rPr lang="en-US"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アピールできるようにする</a:t>
              </a:r>
            </a:p>
          </p:txBody>
        </p:sp>
        <p:sp>
          <p:nvSpPr>
            <p:cNvPr id="18" name="TextBox 18"/>
            <p:cNvSpPr txBox="1"/>
            <p:nvPr/>
          </p:nvSpPr>
          <p:spPr>
            <a:xfrm>
              <a:off x="0" y="1308067"/>
              <a:ext cx="11344689" cy="553997"/>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ちらし、バナー、SNS用の絵素材、地域向けの広告として最適</a:t>
              </a:r>
            </a:p>
          </p:txBody>
        </p:sp>
      </p:grpSp>
      <p:sp>
        <p:nvSpPr>
          <p:cNvPr id="19" name="TextBox 19"/>
          <p:cNvSpPr txBox="1"/>
          <p:nvPr/>
        </p:nvSpPr>
        <p:spPr>
          <a:xfrm>
            <a:off x="1937676" y="4210625"/>
            <a:ext cx="11445279" cy="830997"/>
          </a:xfrm>
          <a:prstGeom prst="rect">
            <a:avLst/>
          </a:prstGeom>
        </p:spPr>
        <p:txBody>
          <a:bodyPr wrap="square" lIns="0" tIns="0" rIns="0" bIns="0" rtlCol="0" anchor="t">
            <a:spAutoFit/>
          </a:bodyPr>
          <a:lstStyle/>
          <a:p>
            <a:pPr algn="l" rtl="0"/>
            <a:r>
              <a:rPr lang="ja" sz="2700" b="0" i="0" u="none" baseline="0" dirty="0">
                <a:solidFill>
                  <a:srgbClr val="000000"/>
                </a:solidFill>
                <a:latin typeface="+mn-ea"/>
                <a:cs typeface="Calibri (MS)"/>
                <a:sym typeface="Calibri (MS)"/>
              </a:rPr>
              <a:t>地域ごとにカスタマイズして設計されたブランドロゴの</a:t>
            </a:r>
            <a:br>
              <a:rPr lang="en-US" altLang="ja" sz="2700" b="0" i="0" u="none" baseline="0" dirty="0">
                <a:solidFill>
                  <a:srgbClr val="000000"/>
                </a:solidFill>
                <a:latin typeface="+mn-ea"/>
                <a:cs typeface="Calibri (MS)"/>
                <a:sym typeface="Calibri (MS)"/>
              </a:rPr>
            </a:br>
            <a:r>
              <a:rPr lang="ja" sz="2700" b="0" i="0" u="none" baseline="0" dirty="0">
                <a:solidFill>
                  <a:srgbClr val="000000"/>
                </a:solidFill>
                <a:latin typeface="+mn-ea"/>
                <a:cs typeface="Calibri (MS)"/>
                <a:sym typeface="Calibri (MS)"/>
              </a:rPr>
              <a:t>バリエーション</a:t>
            </a:r>
          </a:p>
        </p:txBody>
      </p:sp>
      <p:pic>
        <p:nvPicPr>
          <p:cNvPr id="21" name="Picture 2">
            <a:extLst>
              <a:ext uri="{FF2B5EF4-FFF2-40B4-BE49-F238E27FC236}">
                <a16:creationId xmlns:a16="http://schemas.microsoft.com/office/drawing/2014/main" id="{1ABEAA81-50E0-C166-BCCC-89AAAFC65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2400" y="4457922"/>
            <a:ext cx="2694338" cy="9144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A4392A8E-602A-389B-0B6B-E686B490AA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818" t="33110" b="12902"/>
          <a:stretch>
            <a:fillRect/>
          </a:stretch>
        </p:blipFill>
        <p:spPr bwMode="auto">
          <a:xfrm>
            <a:off x="14703552" y="4457152"/>
            <a:ext cx="2697480"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38B472DC-2D9D-A848-C551-C2E35023811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029" b="18385"/>
          <a:stretch>
            <a:fillRect/>
          </a:stretch>
        </p:blipFill>
        <p:spPr bwMode="auto">
          <a:xfrm>
            <a:off x="13772610" y="5691841"/>
            <a:ext cx="1861883"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a:extLst>
              <a:ext uri="{FF2B5EF4-FFF2-40B4-BE49-F238E27FC236}">
                <a16:creationId xmlns:a16="http://schemas.microsoft.com/office/drawing/2014/main" id="{F3554555-CBB4-20B6-73A9-66395FF814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15800" y="5747584"/>
            <a:ext cx="1267156" cy="9966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FD55DA45-BBE7-259E-CC0F-56560FC086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54400" y="5723521"/>
            <a:ext cx="928487" cy="1033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3" name="Group 3"/>
          <p:cNvGrpSpPr/>
          <p:nvPr/>
        </p:nvGrpSpPr>
        <p:grpSpPr>
          <a:xfrm>
            <a:off x="12002627" y="0"/>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3266" r="-3266"/>
              </a:stretch>
            </a:blipFill>
          </p:spPr>
          <p:txBody>
            <a:bodyPr/>
            <a:lstStyle/>
            <a:p>
              <a:endParaRPr lang="ja"/>
            </a:p>
          </p:txBody>
        </p:sp>
      </p:grpSp>
      <p:sp>
        <p:nvSpPr>
          <p:cNvPr id="5" name="TextBox 5"/>
          <p:cNvSpPr txBox="1"/>
          <p:nvPr/>
        </p:nvSpPr>
        <p:spPr>
          <a:xfrm>
            <a:off x="1028700" y="1202317"/>
            <a:ext cx="9278622" cy="2000548"/>
          </a:xfrm>
          <a:prstGeom prst="rect">
            <a:avLst/>
          </a:prstGeom>
        </p:spPr>
        <p:txBody>
          <a:bodyPr lIns="0" tIns="0" rIns="0" bIns="0" rtlCol="0" anchor="t">
            <a:spAutoFit/>
          </a:bodyPr>
          <a:lstStyle/>
          <a:p>
            <a:pPr algn="l" rtl="0">
              <a:lnSpc>
                <a:spcPts val="7799"/>
              </a:lnSpc>
            </a:pPr>
            <a:r>
              <a:rPr lang="ja" sz="6500" b="1" i="0" u="none" baseline="0" dirty="0">
                <a:solidFill>
                  <a:srgbClr val="FFFFFF"/>
                </a:solidFill>
                <a:latin typeface="+mj-ea"/>
                <a:ea typeface="+mj-ea"/>
                <a:cs typeface="Effra 1"/>
                <a:sym typeface="Effra 1"/>
              </a:rPr>
              <a:t>避けるべき</a:t>
            </a:r>
            <a:br>
              <a:rPr lang="en-US" altLang="ja" sz="6500" b="1" i="0" u="none" baseline="0" dirty="0">
                <a:solidFill>
                  <a:srgbClr val="FFFFFF"/>
                </a:solidFill>
                <a:latin typeface="+mj-ea"/>
                <a:ea typeface="+mj-ea"/>
                <a:cs typeface="Effra 1"/>
                <a:sym typeface="Effra 1"/>
              </a:rPr>
            </a:br>
            <a:r>
              <a:rPr lang="ja" sz="6500" b="1" i="0" u="none" baseline="0" dirty="0">
                <a:solidFill>
                  <a:srgbClr val="FFFFFF"/>
                </a:solidFill>
                <a:latin typeface="+mj-ea"/>
                <a:ea typeface="+mj-ea"/>
                <a:cs typeface="Effra 1"/>
                <a:sym typeface="Effra 1"/>
              </a:rPr>
              <a:t>ブランド化の落とし穴</a:t>
            </a:r>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EE9701">
                <a:alpha val="89804"/>
              </a:srgbClr>
            </a:solidFill>
          </p:spPr>
          <p:txBody>
            <a:bodyPr/>
            <a:lstStyle/>
            <a:p>
              <a:endParaRPr lang="ja"/>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a:off x="1937677" y="5186068"/>
            <a:ext cx="9224481" cy="1539943"/>
            <a:chOff x="0" y="-266700"/>
            <a:chExt cx="12299307" cy="2053257"/>
          </a:xfrm>
        </p:grpSpPr>
        <p:sp>
          <p:nvSpPr>
            <p:cNvPr id="17" name="TextBox 17"/>
            <p:cNvSpPr txBox="1"/>
            <p:nvPr/>
          </p:nvSpPr>
          <p:spPr>
            <a:xfrm>
              <a:off x="0" y="-266700"/>
              <a:ext cx="12299307" cy="770383"/>
            </a:xfrm>
            <a:prstGeom prst="rect">
              <a:avLst/>
            </a:prstGeom>
          </p:spPr>
          <p:txBody>
            <a:bodyPr lIns="0" tIns="0" rIns="0" bIns="0" rtlCol="0" anchor="t">
              <a:spAutoFit/>
            </a:bodyPr>
            <a:lstStyle/>
            <a:p>
              <a:pPr algn="l" rtl="0">
                <a:lnSpc>
                  <a:spcPts val="5400"/>
                </a:lnSpc>
              </a:pPr>
              <a:r>
                <a:rPr lang="ja" sz="2700" b="0" i="0" u="none" baseline="0" dirty="0">
                  <a:solidFill>
                    <a:srgbClr val="FFFFFF"/>
                  </a:solidFill>
                  <a:latin typeface="+mn-ea"/>
                  <a:cs typeface="Calibri (MS)"/>
                  <a:sym typeface="Calibri (MS)"/>
                </a:rPr>
                <a:t>複数のビジュアルスタイルを一か所で併用すること</a:t>
              </a:r>
            </a:p>
          </p:txBody>
        </p:sp>
        <p:sp>
          <p:nvSpPr>
            <p:cNvPr id="18" name="TextBox 18"/>
            <p:cNvSpPr txBox="1"/>
            <p:nvPr/>
          </p:nvSpPr>
          <p:spPr>
            <a:xfrm>
              <a:off x="0" y="1016174"/>
              <a:ext cx="11344688" cy="770383"/>
            </a:xfrm>
            <a:prstGeom prst="rect">
              <a:avLst/>
            </a:prstGeom>
          </p:spPr>
          <p:txBody>
            <a:bodyPr lIns="0" tIns="0" rIns="0" bIns="0" rtlCol="0" anchor="t">
              <a:spAutoFit/>
            </a:bodyPr>
            <a:lstStyle/>
            <a:p>
              <a:pPr algn="l" rtl="0">
                <a:lnSpc>
                  <a:spcPts val="5400"/>
                </a:lnSpc>
              </a:pPr>
              <a:r>
                <a:rPr lang="ja" sz="2700" b="0" i="0" u="none" baseline="0" dirty="0">
                  <a:solidFill>
                    <a:srgbClr val="FFFFFF"/>
                  </a:solidFill>
                  <a:latin typeface="+mn-ea"/>
                  <a:cs typeface="Calibri (MS)"/>
                  <a:sym typeface="Calibri (MS)"/>
                </a:rPr>
                <a:t>SIAとの関係性を明確に示さない資料の作成</a:t>
              </a:r>
            </a:p>
          </p:txBody>
        </p:sp>
      </p:grpSp>
      <p:sp>
        <p:nvSpPr>
          <p:cNvPr id="19" name="TextBox 19"/>
          <p:cNvSpPr txBox="1"/>
          <p:nvPr/>
        </p:nvSpPr>
        <p:spPr>
          <a:xfrm>
            <a:off x="1937677" y="4210625"/>
            <a:ext cx="8032970" cy="577787"/>
          </a:xfrm>
          <a:prstGeom prst="rect">
            <a:avLst/>
          </a:prstGeom>
        </p:spPr>
        <p:txBody>
          <a:bodyPr lIns="0" tIns="0" rIns="0" bIns="0" rtlCol="0" anchor="t">
            <a:spAutoFit/>
          </a:bodyPr>
          <a:lstStyle/>
          <a:p>
            <a:pPr algn="l" rtl="0">
              <a:lnSpc>
                <a:spcPts val="5400"/>
              </a:lnSpc>
            </a:pPr>
            <a:r>
              <a:rPr lang="ja" sz="2700" b="0" i="0" u="none" baseline="0" dirty="0">
                <a:solidFill>
                  <a:srgbClr val="FFFFFF"/>
                </a:solidFill>
                <a:latin typeface="+mn-ea"/>
                <a:cs typeface="Calibri (MS)"/>
                <a:sym typeface="Calibri (MS)"/>
              </a:rPr>
              <a:t>ロゴや色の変更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ja"/>
          </a:p>
        </p:txBody>
      </p:sp>
      <p:grpSp>
        <p:nvGrpSpPr>
          <p:cNvPr id="5" name="Group 5"/>
          <p:cNvGrpSpPr/>
          <p:nvPr/>
        </p:nvGrpSpPr>
        <p:grpSpPr>
          <a:xfrm rot="5400000">
            <a:off x="1074716" y="5222415"/>
            <a:ext cx="500647" cy="438066"/>
            <a:chOff x="0" y="0"/>
            <a:chExt cx="812800" cy="711200"/>
          </a:xfrm>
        </p:grpSpPr>
        <p:sp>
          <p:nvSpPr>
            <p:cNvPr id="6" name="Freeform 6"/>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p:cNvGrpSpPr/>
          <p:nvPr/>
        </p:nvGrpSpPr>
        <p:grpSpPr>
          <a:xfrm rot="5400000">
            <a:off x="1074716" y="7093340"/>
            <a:ext cx="500647" cy="438066"/>
            <a:chOff x="0" y="0"/>
            <a:chExt cx="812800" cy="711200"/>
          </a:xfrm>
        </p:grpSpPr>
        <p:sp>
          <p:nvSpPr>
            <p:cNvPr id="9" name="Freeform 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0" name="TextBox 1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1" name="Group 11"/>
          <p:cNvGrpSpPr/>
          <p:nvPr/>
        </p:nvGrpSpPr>
        <p:grpSpPr>
          <a:xfrm rot="5400000">
            <a:off x="1074716" y="6131683"/>
            <a:ext cx="500647" cy="438066"/>
            <a:chOff x="0" y="0"/>
            <a:chExt cx="812800" cy="711200"/>
          </a:xfrm>
        </p:grpSpPr>
        <p:sp>
          <p:nvSpPr>
            <p:cNvPr id="12" name="Freeform 12"/>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4" name="TextBox 14"/>
          <p:cNvSpPr txBox="1"/>
          <p:nvPr/>
        </p:nvSpPr>
        <p:spPr>
          <a:xfrm>
            <a:off x="990792" y="2587911"/>
            <a:ext cx="8153208" cy="2000548"/>
          </a:xfrm>
          <a:prstGeom prst="rect">
            <a:avLst/>
          </a:prstGeom>
        </p:spPr>
        <p:txBody>
          <a:bodyPr lIns="0" tIns="0" rIns="0" bIns="0" rtlCol="0" anchor="t">
            <a:spAutoFit/>
          </a:bodyPr>
          <a:lstStyle/>
          <a:p>
            <a:pPr algn="l" rtl="0">
              <a:lnSpc>
                <a:spcPts val="7799"/>
              </a:lnSpc>
            </a:pPr>
            <a:r>
              <a:rPr lang="ja" sz="6500" b="1" i="0" u="none" baseline="0" dirty="0">
                <a:solidFill>
                  <a:srgbClr val="293374"/>
                </a:solidFill>
                <a:latin typeface="+mj-ea"/>
                <a:ea typeface="+mj-ea"/>
                <a:cs typeface="Effra 1"/>
                <a:sym typeface="Effra 1"/>
              </a:rPr>
              <a:t>可視性を高める&amp;</a:t>
            </a:r>
            <a:br>
              <a:rPr lang="en-US" altLang="ja" sz="6500" b="1" i="0" u="none" baseline="0" dirty="0">
                <a:solidFill>
                  <a:srgbClr val="293374"/>
                </a:solidFill>
                <a:latin typeface="+mj-ea"/>
                <a:ea typeface="+mj-ea"/>
                <a:cs typeface="Effra 1"/>
                <a:sym typeface="Effra 1"/>
              </a:rPr>
            </a:br>
            <a:r>
              <a:rPr lang="ja" sz="6500" b="1" i="0" u="none" baseline="0" dirty="0">
                <a:solidFill>
                  <a:srgbClr val="293374"/>
                </a:solidFill>
                <a:latin typeface="+mj-ea"/>
                <a:ea typeface="+mj-ea"/>
                <a:cs typeface="Effra 1"/>
                <a:sym typeface="Effra 1"/>
              </a:rPr>
              <a:t>信頼性</a:t>
            </a:r>
          </a:p>
        </p:txBody>
      </p:sp>
      <p:grpSp>
        <p:nvGrpSpPr>
          <p:cNvPr id="15" name="Group 15"/>
          <p:cNvGrpSpPr/>
          <p:nvPr/>
        </p:nvGrpSpPr>
        <p:grpSpPr>
          <a:xfrm>
            <a:off x="1937677" y="5951803"/>
            <a:ext cx="9224481" cy="1539446"/>
            <a:chOff x="0" y="-266700"/>
            <a:chExt cx="12299307" cy="2052594"/>
          </a:xfrm>
        </p:grpSpPr>
        <p:sp>
          <p:nvSpPr>
            <p:cNvPr id="16" name="TextBox 16"/>
            <p:cNvSpPr txBox="1"/>
            <p:nvPr/>
          </p:nvSpPr>
          <p:spPr>
            <a:xfrm>
              <a:off x="0" y="-266700"/>
              <a:ext cx="12299307" cy="770383"/>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パートナーやメディアとの信頼関係を築く</a:t>
              </a:r>
            </a:p>
          </p:txBody>
        </p:sp>
        <p:sp>
          <p:nvSpPr>
            <p:cNvPr id="17" name="TextBox 17"/>
            <p:cNvSpPr txBox="1"/>
            <p:nvPr/>
          </p:nvSpPr>
          <p:spPr>
            <a:xfrm>
              <a:off x="0" y="1015511"/>
              <a:ext cx="10766412" cy="770383"/>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クラブの評判を高める</a:t>
              </a:r>
            </a:p>
          </p:txBody>
        </p:sp>
      </p:grpSp>
      <p:grpSp>
        <p:nvGrpSpPr>
          <p:cNvPr id="18" name="Group 18"/>
          <p:cNvGrpSpPr/>
          <p:nvPr/>
        </p:nvGrpSpPr>
        <p:grpSpPr>
          <a:xfrm>
            <a:off x="10439988" y="1562751"/>
            <a:ext cx="6819312" cy="68193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ja"/>
            </a:p>
          </p:txBody>
        </p:sp>
      </p:grpSp>
      <p:sp>
        <p:nvSpPr>
          <p:cNvPr id="20" name="TextBox 20"/>
          <p:cNvSpPr txBox="1"/>
          <p:nvPr/>
        </p:nvSpPr>
        <p:spPr>
          <a:xfrm>
            <a:off x="1937677" y="4975860"/>
            <a:ext cx="6343793"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プロフェッショナルで統一感のある見た目</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3" name="Group 3"/>
          <p:cNvGrpSpPr/>
          <p:nvPr/>
        </p:nvGrpSpPr>
        <p:grpSpPr>
          <a:xfrm>
            <a:off x="0" y="0"/>
            <a:ext cx="18288000" cy="10287000"/>
            <a:chOff x="0" y="0"/>
            <a:chExt cx="24744279" cy="13918657"/>
          </a:xfrm>
        </p:grpSpPr>
        <p:sp>
          <p:nvSpPr>
            <p:cNvPr id="4" name="Freeform 4"/>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ja"/>
            </a:p>
          </p:txBody>
        </p:sp>
      </p:grpSp>
      <p:grpSp>
        <p:nvGrpSpPr>
          <p:cNvPr id="5" name="Group 5"/>
          <p:cNvGrpSpPr/>
          <p:nvPr/>
        </p:nvGrpSpPr>
        <p:grpSpPr>
          <a:xfrm>
            <a:off x="0" y="0"/>
            <a:ext cx="18288000" cy="10287000"/>
            <a:chOff x="0" y="0"/>
            <a:chExt cx="24744279" cy="13918657"/>
          </a:xfrm>
        </p:grpSpPr>
        <p:sp>
          <p:nvSpPr>
            <p:cNvPr id="6" name="Freeform 6"/>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ja"/>
            </a:p>
          </p:txBody>
        </p:sp>
      </p:grpSp>
      <p:grpSp>
        <p:nvGrpSpPr>
          <p:cNvPr id="7" name="Group 7"/>
          <p:cNvGrpSpPr/>
          <p:nvPr/>
        </p:nvGrpSpPr>
        <p:grpSpPr>
          <a:xfrm>
            <a:off x="6172200" y="1028700"/>
            <a:ext cx="9278622" cy="1988988"/>
            <a:chOff x="178920" y="0"/>
            <a:chExt cx="12371496" cy="2651984"/>
          </a:xfrm>
        </p:grpSpPr>
        <p:sp>
          <p:nvSpPr>
            <p:cNvPr id="8" name="TextBox 8"/>
            <p:cNvSpPr txBox="1"/>
            <p:nvPr/>
          </p:nvSpPr>
          <p:spPr>
            <a:xfrm>
              <a:off x="178920" y="0"/>
              <a:ext cx="12371496" cy="1333699"/>
            </a:xfrm>
            <a:prstGeom prst="rect">
              <a:avLst/>
            </a:prstGeom>
          </p:spPr>
          <p:txBody>
            <a:bodyPr lIns="0" tIns="0" rIns="0" bIns="0" rtlCol="0" anchor="t">
              <a:spAutoFit/>
            </a:bodyPr>
            <a:lstStyle/>
            <a:p>
              <a:pPr algn="l" rtl="0">
                <a:lnSpc>
                  <a:spcPts val="7799"/>
                </a:lnSpc>
              </a:pPr>
              <a:r>
                <a:rPr lang="ja" sz="6500" b="1" i="0" u="none" baseline="0" dirty="0">
                  <a:solidFill>
                    <a:srgbClr val="FFFFFF"/>
                  </a:solidFill>
                  <a:latin typeface="+mj-ea"/>
                  <a:ea typeface="+mj-ea"/>
                  <a:cs typeface="Effra 1"/>
                  <a:sym typeface="Effra 1"/>
                </a:rPr>
                <a:t>一旦止まって振り返る</a:t>
              </a:r>
            </a:p>
          </p:txBody>
        </p:sp>
        <p:sp>
          <p:nvSpPr>
            <p:cNvPr id="9" name="TextBox 9"/>
            <p:cNvSpPr txBox="1"/>
            <p:nvPr/>
          </p:nvSpPr>
          <p:spPr>
            <a:xfrm>
              <a:off x="1211970" y="1836646"/>
              <a:ext cx="11159526" cy="815338"/>
            </a:xfrm>
            <a:prstGeom prst="rect">
              <a:avLst/>
            </a:prstGeom>
          </p:spPr>
          <p:txBody>
            <a:bodyPr lIns="0" tIns="0" rIns="0" bIns="0" rtlCol="0" anchor="t">
              <a:spAutoFit/>
            </a:bodyPr>
            <a:lstStyle/>
            <a:p>
              <a:pPr algn="l" rtl="0">
                <a:lnSpc>
                  <a:spcPts val="5400"/>
                </a:lnSpc>
              </a:pPr>
              <a:endParaRPr/>
            </a:p>
          </p:txBody>
        </p:sp>
      </p:grpSp>
      <p:grpSp>
        <p:nvGrpSpPr>
          <p:cNvPr id="10" name="Group 10"/>
          <p:cNvGrpSpPr/>
          <p:nvPr/>
        </p:nvGrpSpPr>
        <p:grpSpPr>
          <a:xfrm>
            <a:off x="1028700" y="3968018"/>
            <a:ext cx="5995678" cy="3086100"/>
            <a:chOff x="0" y="0"/>
            <a:chExt cx="1579109" cy="812800"/>
          </a:xfrm>
        </p:grpSpPr>
        <p:sp>
          <p:nvSpPr>
            <p:cNvPr id="11" name="Freeform 11"/>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ja"/>
            </a:p>
          </p:txBody>
        </p:sp>
        <p:sp>
          <p:nvSpPr>
            <p:cNvPr id="12" name="TextBox 12"/>
            <p:cNvSpPr txBox="1"/>
            <p:nvPr/>
          </p:nvSpPr>
          <p:spPr>
            <a:xfrm>
              <a:off x="0" y="-66675"/>
              <a:ext cx="1579109" cy="879475"/>
            </a:xfrm>
            <a:prstGeom prst="rect">
              <a:avLst/>
            </a:prstGeom>
          </p:spPr>
          <p:txBody>
            <a:bodyPr lIns="165100" tIns="165100" rIns="165100" bIns="165100" rtlCol="0" anchor="ctr"/>
            <a:lstStyle/>
            <a:p>
              <a:pPr algn="ctr" rtl="0">
                <a:lnSpc>
                  <a:spcPts val="3750"/>
                </a:lnSpc>
              </a:pPr>
              <a:r>
                <a:rPr lang="ja" sz="2500" b="1" i="0" u="none" baseline="0" dirty="0">
                  <a:solidFill>
                    <a:srgbClr val="FFFFFF"/>
                  </a:solidFill>
                  <a:latin typeface="+mn-ea"/>
                  <a:cs typeface="TT Norms Bold"/>
                  <a:sym typeface="TT Norms Bold"/>
                </a:rPr>
                <a:t>あなたのクラブで、すでにSIAブランドと</a:t>
              </a:r>
              <a:br>
                <a:rPr lang="en-US" altLang="ja" sz="2500" b="1" i="0" u="none" baseline="0" dirty="0">
                  <a:solidFill>
                    <a:srgbClr val="FFFFFF"/>
                  </a:solidFill>
                  <a:latin typeface="+mn-ea"/>
                  <a:cs typeface="TT Norms Bold"/>
                  <a:sym typeface="TT Norms Bold"/>
                </a:rPr>
              </a:br>
              <a:r>
                <a:rPr lang="ja" sz="2500" b="1" i="0" u="none" baseline="0" dirty="0">
                  <a:solidFill>
                    <a:srgbClr val="FFFFFF"/>
                  </a:solidFill>
                  <a:latin typeface="+mn-ea"/>
                  <a:cs typeface="TT Norms Bold"/>
                  <a:sym typeface="TT Norms Bold"/>
                </a:rPr>
                <a:t>統一感があると感じている点は</a:t>
              </a:r>
              <a:br>
                <a:rPr lang="en-US" altLang="ja" sz="2500" b="1" i="0" u="none" baseline="0" dirty="0">
                  <a:solidFill>
                    <a:srgbClr val="FFFFFF"/>
                  </a:solidFill>
                  <a:latin typeface="+mn-ea"/>
                  <a:cs typeface="TT Norms Bold"/>
                  <a:sym typeface="TT Norms Bold"/>
                </a:rPr>
              </a:br>
              <a:r>
                <a:rPr lang="ja" sz="2500" b="1" i="0" u="none" baseline="0" dirty="0">
                  <a:solidFill>
                    <a:srgbClr val="FFFFFF"/>
                  </a:solidFill>
                  <a:latin typeface="+mn-ea"/>
                  <a:cs typeface="TT Norms Bold"/>
                  <a:sym typeface="TT Norms Bold"/>
                </a:rPr>
                <a:t>どこですか？</a:t>
              </a:r>
            </a:p>
          </p:txBody>
        </p:sp>
      </p:grpSp>
      <p:grpSp>
        <p:nvGrpSpPr>
          <p:cNvPr id="13" name="Group 13"/>
          <p:cNvGrpSpPr/>
          <p:nvPr/>
        </p:nvGrpSpPr>
        <p:grpSpPr>
          <a:xfrm>
            <a:off x="11263622" y="3968018"/>
            <a:ext cx="5995678" cy="3086100"/>
            <a:chOff x="0" y="0"/>
            <a:chExt cx="1579109" cy="812800"/>
          </a:xfrm>
        </p:grpSpPr>
        <p:sp>
          <p:nvSpPr>
            <p:cNvPr id="14" name="Freeform 14"/>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ja"/>
            </a:p>
          </p:txBody>
        </p:sp>
        <p:sp>
          <p:nvSpPr>
            <p:cNvPr id="15" name="TextBox 15"/>
            <p:cNvSpPr txBox="1"/>
            <p:nvPr/>
          </p:nvSpPr>
          <p:spPr>
            <a:xfrm>
              <a:off x="0" y="-66675"/>
              <a:ext cx="1579109" cy="879475"/>
            </a:xfrm>
            <a:prstGeom prst="rect">
              <a:avLst/>
            </a:prstGeom>
          </p:spPr>
          <p:txBody>
            <a:bodyPr lIns="165100" tIns="165100" rIns="165100" bIns="165100" rtlCol="0" anchor="ctr"/>
            <a:lstStyle/>
            <a:p>
              <a:pPr algn="ctr" rtl="0">
                <a:lnSpc>
                  <a:spcPts val="3750"/>
                </a:lnSpc>
              </a:pPr>
              <a:r>
                <a:rPr lang="ja" sz="2500" b="1" i="0" u="none" baseline="0" dirty="0">
                  <a:solidFill>
                    <a:srgbClr val="FFFFFF"/>
                  </a:solidFill>
                  <a:latin typeface="+mn-ea"/>
                  <a:cs typeface="TT Norms Bold"/>
                  <a:sym typeface="TT Norms Bold"/>
                </a:rPr>
                <a:t>ブランド化をより一貫性のあるものに</a:t>
              </a:r>
              <a:br>
                <a:rPr lang="en-US" altLang="ja" sz="2500" b="1" i="0" u="none" baseline="0" dirty="0">
                  <a:solidFill>
                    <a:srgbClr val="FFFFFF"/>
                  </a:solidFill>
                  <a:latin typeface="+mn-ea"/>
                  <a:cs typeface="TT Norms Bold"/>
                  <a:sym typeface="TT Norms Bold"/>
                </a:rPr>
              </a:br>
              <a:r>
                <a:rPr lang="ja" sz="2500" b="1" i="0" u="none" baseline="0" dirty="0">
                  <a:solidFill>
                    <a:srgbClr val="FFFFFF"/>
                  </a:solidFill>
                  <a:latin typeface="+mn-ea"/>
                  <a:cs typeface="TT Norms Bold"/>
                  <a:sym typeface="TT Norms Bold"/>
                </a:rPr>
                <a:t>するためには、どのような側面を</a:t>
              </a:r>
              <a:br>
                <a:rPr lang="en-US" altLang="ja" sz="2500" b="1" i="0" u="none" baseline="0" dirty="0">
                  <a:solidFill>
                    <a:srgbClr val="FFFFFF"/>
                  </a:solidFill>
                  <a:latin typeface="+mn-ea"/>
                  <a:cs typeface="TT Norms Bold"/>
                  <a:sym typeface="TT Norms Bold"/>
                </a:rPr>
              </a:br>
              <a:r>
                <a:rPr lang="ja" sz="2500" b="1" i="0" u="none" baseline="0" dirty="0">
                  <a:solidFill>
                    <a:srgbClr val="FFFFFF"/>
                  </a:solidFill>
                  <a:latin typeface="+mn-ea"/>
                  <a:cs typeface="TT Norms Bold"/>
                  <a:sym typeface="TT Norms Bold"/>
                </a:rPr>
                <a:t>改善すべきでしょうか？</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grpSp>
        <p:nvGrpSpPr>
          <p:cNvPr id="7" name="Group 7"/>
          <p:cNvGrpSpPr/>
          <p:nvPr/>
        </p:nvGrpSpPr>
        <p:grpSpPr>
          <a:xfrm>
            <a:off x="2232952" y="5219700"/>
            <a:ext cx="9224481" cy="1981200"/>
            <a:chOff x="0" y="-518093"/>
            <a:chExt cx="12299307" cy="2641600"/>
          </a:xfrm>
        </p:grpSpPr>
        <p:sp>
          <p:nvSpPr>
            <p:cNvPr id="8" name="TextBox 8"/>
            <p:cNvSpPr txBox="1"/>
            <p:nvPr/>
          </p:nvSpPr>
          <p:spPr>
            <a:xfrm>
              <a:off x="0" y="-518093"/>
              <a:ext cx="12299307" cy="1107996"/>
            </a:xfrm>
            <a:prstGeom prst="rect">
              <a:avLst/>
            </a:prstGeom>
          </p:spPr>
          <p:txBody>
            <a:bodyPr lIns="0" tIns="0" rIns="0" bIns="0" rtlCol="0" anchor="t">
              <a:spAutoFit/>
            </a:bodyPr>
            <a:lstStyle/>
            <a:p>
              <a:pPr algn="l" rtl="0"/>
              <a:r>
                <a:rPr lang="ja" sz="2700" b="0" i="0" u="none" baseline="0" dirty="0">
                  <a:solidFill>
                    <a:srgbClr val="000000"/>
                  </a:solidFill>
                  <a:latin typeface="+mn-ea"/>
                  <a:cs typeface="Calibri (MS)"/>
                  <a:sym typeface="Calibri (MS)"/>
                </a:rPr>
                <a:t>クラブのアイデンティティとグローバルブランドを連携させることで最大限の力を発揮できる</a:t>
              </a:r>
            </a:p>
          </p:txBody>
        </p:sp>
        <p:sp>
          <p:nvSpPr>
            <p:cNvPr id="9" name="TextBox 9"/>
            <p:cNvSpPr txBox="1"/>
            <p:nvPr/>
          </p:nvSpPr>
          <p:spPr>
            <a:xfrm>
              <a:off x="0" y="1015511"/>
              <a:ext cx="11348330" cy="1107996"/>
            </a:xfrm>
            <a:prstGeom prst="rect">
              <a:avLst/>
            </a:prstGeom>
          </p:spPr>
          <p:txBody>
            <a:bodyPr wrap="square" lIns="0" tIns="0" rIns="0" bIns="0" rtlCol="0" anchor="t">
              <a:spAutoFit/>
            </a:bodyPr>
            <a:lstStyle/>
            <a:p>
              <a:pPr algn="l" rtl="0"/>
              <a:r>
                <a:rPr lang="ja" sz="2700" b="0" i="0" u="none" baseline="0" dirty="0">
                  <a:solidFill>
                    <a:srgbClr val="000000"/>
                  </a:solidFill>
                  <a:latin typeface="+mn-ea"/>
                  <a:cs typeface="Calibri (MS)"/>
                  <a:sym typeface="Calibri (MS)"/>
                </a:rPr>
                <a:t>簡単な調整作業を行うことでクラブの認知度を高めることができる</a:t>
              </a:r>
            </a:p>
          </p:txBody>
        </p:sp>
      </p:grpSp>
      <p:grpSp>
        <p:nvGrpSpPr>
          <p:cNvPr id="10" name="Group 10"/>
          <p:cNvGrpSpPr/>
          <p:nvPr/>
        </p:nvGrpSpPr>
        <p:grpSpPr>
          <a:xfrm rot="5400000">
            <a:off x="1369991"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369991" y="6549782"/>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rot="5400000">
            <a:off x="1369991" y="5366447"/>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9" name="TextBox 19"/>
          <p:cNvSpPr txBox="1"/>
          <p:nvPr/>
        </p:nvSpPr>
        <p:spPr>
          <a:xfrm>
            <a:off x="2232952" y="4210625"/>
            <a:ext cx="8074809" cy="577787"/>
          </a:xfrm>
          <a:prstGeom prst="rect">
            <a:avLst/>
          </a:prstGeom>
        </p:spPr>
        <p:txBody>
          <a:bodyPr lIns="0" tIns="0" rIns="0" bIns="0" rtlCol="0" anchor="t">
            <a:spAutoFit/>
          </a:bodyPr>
          <a:lstStyle/>
          <a:p>
            <a:pPr algn="l" rtl="0">
              <a:lnSpc>
                <a:spcPts val="5400"/>
              </a:lnSpc>
            </a:pPr>
            <a:r>
              <a:rPr lang="ja" sz="2700" b="0" i="0" u="none" baseline="0" dirty="0">
                <a:solidFill>
                  <a:srgbClr val="000000"/>
                </a:solidFill>
                <a:latin typeface="+mn-ea"/>
                <a:cs typeface="Calibri (MS)"/>
                <a:sym typeface="Calibri (MS)"/>
              </a:rPr>
              <a:t>一貫したブランド化は信頼と影響力を強化する</a:t>
            </a:r>
          </a:p>
        </p:txBody>
      </p:sp>
      <p:sp>
        <p:nvSpPr>
          <p:cNvPr id="20" name="TextBox 20"/>
          <p:cNvSpPr txBox="1"/>
          <p:nvPr/>
        </p:nvSpPr>
        <p:spPr>
          <a:xfrm>
            <a:off x="1401281" y="1551920"/>
            <a:ext cx="8906481" cy="955675"/>
          </a:xfrm>
          <a:prstGeom prst="rect">
            <a:avLst/>
          </a:prstGeom>
        </p:spPr>
        <p:txBody>
          <a:bodyPr lIns="0" tIns="0" rIns="0" bIns="0" rtlCol="0" anchor="t">
            <a:spAutoFit/>
          </a:bodyPr>
          <a:lstStyle/>
          <a:p>
            <a:pPr algn="l" rtl="0">
              <a:lnSpc>
                <a:spcPts val="7475"/>
              </a:lnSpc>
            </a:pPr>
            <a:r>
              <a:rPr lang="ja" sz="6500" b="1" i="0" u="none" baseline="0" dirty="0">
                <a:solidFill>
                  <a:srgbClr val="293374"/>
                </a:solidFill>
                <a:latin typeface="+mj-ea"/>
                <a:ea typeface="+mj-ea"/>
                <a:cs typeface="Effra 1"/>
                <a:sym typeface="Effra 1"/>
              </a:rPr>
              <a:t>本日の要点</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TotalTime>
  <Words>3924</Words>
  <Application>Microsoft Office PowerPoint</Application>
  <PresentationFormat>Custom</PresentationFormat>
  <Paragraphs>112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Calibri (MS)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dc:creator>Michael Kang</dc:creator>
  <cp:lastModifiedBy>Mike Kang</cp:lastModifiedBy>
  <cp:revision>6</cp:revision>
  <dcterms:created xsi:type="dcterms:W3CDTF">2006-08-16T00:00:00Z</dcterms:created>
  <dcterms:modified xsi:type="dcterms:W3CDTF">2026-02-17T18:51:28Z</dcterms:modified>
  <dc:identifier>DAHAewG5uvU</dc:identifier>
</cp:coreProperties>
</file>