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8288000" cy="10287000"/>
  <p:notesSz cx="6858000" cy="9144000"/>
  <p:embeddedFontLst>
    <p:embeddedFont>
      <p:font typeface="Malgun Gothic" panose="020B0503020000020004" pitchFamily="50" charset="-127"/>
      <p:regular r:id="rId14"/>
      <p:bold r:id="rId15"/>
    </p:embeddedFont>
    <p:embeddedFont>
      <p:font typeface="Calibri (MS) Bold" panose="020B0600000101010101" charset="0"/>
      <p:regular r:id="rId16"/>
      <p:bold r:id="rId17"/>
    </p:embeddedFont>
    <p:embeddedFont>
      <p:font typeface="Effra 1" panose="020B0600000101010101" charset="0"/>
      <p:regular r:id="rId18"/>
      <p:bold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818" autoAdjust="0"/>
    <p:restoredTop sz="91027" autoAdjust="0"/>
  </p:normalViewPr>
  <p:slideViewPr>
    <p:cSldViewPr>
      <p:cViewPr varScale="1">
        <p:scale>
          <a:sx n="43" d="100"/>
          <a:sy n="43" d="100"/>
        </p:scale>
        <p:origin x="1094" y="245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293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17.02.2026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algn="l" rtl="0"/>
            <a:r>
              <a:rPr lang="ko-KR" b="0" i="0" u="none" baseline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algn="l" rtl="0"/>
            <a:r>
              <a:rPr lang="ko-KR" b="0" i="0" u="none" baseline="0"/>
              <a:t>안녕하세요, 여러분! 이번 시간에는 각 클럽의 고유한 개성이 국제소롭티미스트 미주연합회의 글로벌 브랜드 속에 얼마나 아름답게 녹아들 수 있는지 이야기해 보겠습니다. 브랜딩은 독창성을 제한하기보다, 클럽의 영향력을 극대화하여 바로 알아볼 수 있고, 신뢰받고, 진중하며, 클럽 본연의 모습을 유지할 수 있게 해줍니다.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algn="l" rtl="0"/>
            <a:r>
              <a:rPr lang="ko-KR" b="0" i="0" u="none" baseline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algn="l" rtl="0"/>
            <a:r>
              <a:rPr lang="ko-KR" b="0" i="0" u="none" baseline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algn="l" rtl="0"/>
            <a:r>
              <a:rPr lang="ko-KR" b="0" i="0" u="none" baseline="0"/>
              <a:t>사람들은 클럽 이름, 전단지, 소셜 미디어 게시물 또는 뉴스 기사를 보면 순식간에 판단을 내립니다. 그것도 단 몇 초 만에 말이죠. 일관된 브랜딩은 소롭티미스트를 빠르게 알아보고, 조직의 사명을 이해하며, 각 클럽이 신뢰할 수 있는 확고한 조직의 일원이라는 믿음을 줍니다.</a:t>
            </a:r>
          </a:p>
          <a:p>
            <a:endParaRPr lang="ko-KR" dirty="0"/>
          </a:p>
          <a:p>
            <a:pPr algn="l" rtl="0"/>
            <a:r>
              <a:rPr lang="ko-KR" b="0" i="0" u="none" baseline="0"/>
              <a:t>전단지, 페이스북 게시물, 행사 배너와 같은 사소한 것도 사람들이 각 클럽과 소롭티미스트 전체를 인식하는 방식에 영향을 미칩니다. 이는 회원을 모집하든, 지역 단체와 협력하든, 언론과 소통하든 매우 중요한 문제입니다.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algn="l" rtl="0"/>
            <a:r>
              <a:rPr lang="ko-KR" b="0" i="0" u="none" baseline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algn="l" rtl="0"/>
            <a:r>
              <a:rPr lang="ko-KR" b="0" i="0" u="none" baseline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algn="l" rtl="0"/>
            <a:r>
              <a:rPr lang="ko-KR" b="0" i="0" u="none" baseline="0"/>
              <a:t>우리의 글로벌 브랜드는 전 세계 모든 소롭티미스트 클럽을 연결하는 역할을 합니다. 로고는 단순한 시각적 이미지가 아니라 여성과 소녀의 꿈에 투자하는 조직의 사명, 우리 자신에 대한 시각적인 표현, 그리고 우리가 소통하는 방식을 모두 상징합니다.</a:t>
            </a:r>
          </a:p>
          <a:p>
            <a:endParaRPr lang="ko-KR"/>
          </a:p>
          <a:p>
            <a:pPr algn="l" rtl="0"/>
            <a:r>
              <a:rPr lang="ko-KR" b="0" i="0" u="none" baseline="0"/>
              <a:t>각 클럽이 이러한 글로벌 브랜드와 결을 같이 한다면, 조직 전체의 강점과 평판을 통해 많은 도움이 받을 수 있습니다. 지역에서 클럽을 접하는 사람들은 그 클럽이 큰 조직의 일부라는 이유로 더 빨리 신뢰할 것입니다.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algn="l" rtl="0"/>
            <a:r>
              <a:rPr lang="ko-KR" b="0" i="0" u="none" baseline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algn="l" rtl="0"/>
            <a:r>
              <a:rPr lang="ko-KR" b="0" i="0" u="none" baseline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algn="l" rtl="0"/>
            <a:r>
              <a:rPr lang="ko-KR" b="0" i="0" u="none" baseline="0"/>
              <a:t>클럽의 정체성이야말로 클럽을 특별하게 만드는 요소입니다. 그것은 클럽 회원, 지역사회, 그리고 여러분이 가장 중요하게 생각하는 프로젝트를 통해 형성됩니다. 어느 클럽도 완전히 똑같을 수는 없으며, 그것이 바로 강점이 됩니다.</a:t>
            </a:r>
          </a:p>
          <a:p>
            <a:endParaRPr lang="ko-KR"/>
          </a:p>
          <a:p>
            <a:pPr algn="l" rtl="0"/>
            <a:r>
              <a:rPr lang="ko-KR" b="0" i="0" u="none" baseline="0"/>
              <a:t>두 클럽이 동일한 브랜드 가이드라인을 따르더라도 회원, 스토리, 지역사회 영향력이 다양하기 때문에 매우 다른 분위기가 형성될 수 있습니다. 브랜딩은 그러한 특성을 지우기보다는 더욱 명료하고 전문적으로 보여주어야 합니다.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algn="l" rtl="0"/>
            <a:r>
              <a:rPr lang="ko-KR" b="0" i="0" u="none" baseline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algn="l" rtl="0"/>
            <a:r>
              <a:rPr lang="ko-KR" b="0" i="0" u="none" baseline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algn="l" rtl="0"/>
            <a:r>
              <a:rPr lang="ko-KR" b="0" i="0" u="none" baseline="0"/>
              <a:t>글로벌 브랜드를 강력하고, 인지도가 높으며, 신뢰받는 존재로 생각하세요. 글로벌 브랜드는 체계성과 신뢰성을 제공합니다. 클럽의 정체성은 개성, 진정성, 그리고 지역 연관성을 더합니다.</a:t>
            </a:r>
          </a:p>
          <a:p>
            <a:endParaRPr lang="ko-KR"/>
          </a:p>
          <a:p>
            <a:pPr algn="l" rtl="0"/>
            <a:r>
              <a:rPr lang="ko-KR" b="0" i="0" u="none" baseline="0"/>
              <a:t>이 두 가지가 조화를 이루면 메시지가 더욱 명료하고 전문적이며 영향력 있게 전달되면서도 진부하거나 틀에 박힌 느낌을 주지 않습니다.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algn="l" rtl="0"/>
            <a:r>
              <a:rPr lang="ko-KR" b="0" i="0" u="none" baseline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algn="l" rtl="0"/>
            <a:r>
              <a:rPr lang="ko-KR" b="0" i="0" u="none" baseline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algn="l" rtl="0"/>
            <a:r>
              <a:rPr lang="ko-KR" b="0" i="0" u="none" baseline="0"/>
              <a:t>브랜드 가이드라인은 제한을 두는 것이 아니라 도움을 주기 위한 것입니다. 승인된 로고, 색상 및 글꼴을 사용하면 클럽의 자료가 즉시 소롭티미스트와 연결됩니다.</a:t>
            </a:r>
          </a:p>
          <a:p>
            <a:endParaRPr lang="ko-KR" dirty="0"/>
          </a:p>
          <a:p>
            <a:pPr algn="l" rtl="0"/>
            <a:r>
              <a:rPr lang="ko-KR" b="0" i="0" u="none" baseline="0"/>
              <a:t>그러면 회원, 행사 및 지역사회에 미치는 영향력을 강조할 수 있습니다. 핵심은 동일성이 아니라 일관성입니다. 브랜딩이 어렵게 느껴지거나 불분명하게 느껴질 수도 있습니다. 바로 그런 이유로 더 많은 도구와 지침이 개발되고 있는 것입니다.</a:t>
            </a:r>
          </a:p>
          <a:p>
            <a:endParaRPr lang="ko-KR" dirty="0"/>
          </a:p>
          <a:p>
            <a:pPr algn="l" rtl="0"/>
            <a:r>
              <a:rPr lang="ko-KR" b="0" i="0" u="none" baseline="0"/>
              <a:t>SIA는 각 클럽이 SIA 브랜드에 부합하면서도 지역의 특색을 홍보 자료에 반영할 수 있도록 브랜드 및 스타일 가이드라인과 맞춤형 Canva 템플릿 및 홍보 키트를 제공합니다.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algn="l" rtl="0"/>
            <a:r>
              <a:rPr lang="ko-KR" b="0" i="0" u="none" baseline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algn="l" rtl="0"/>
            <a:r>
              <a:rPr lang="ko-KR" b="0" i="0" u="none" baseline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algn="l" rtl="0"/>
            <a:r>
              <a:rPr lang="ko-KR" b="0" i="0" u="none" baseline="0"/>
              <a:t>여기서 잠시 다음 클럽 활동 시즌에 맞춰 공개할 흥미로운 소식을 한 가지 말씀드리겠습니다. SIA 마케팅팀은 각 클럽이 사용할 수 있는 맞춤형 소롭티미스트 로고를 적극적으로 개발하고 있습니다. 이 로고는 아직 개발 중이지만 목표는 간단합니다. 각 클럽이 브랜드의 이미지를 완벽하게 유지하면서도 클럽만의 고유한 특징을 명확하게 보여줄 수 있도록 지원하기 위한 것입니다.</a:t>
            </a:r>
          </a:p>
          <a:p>
            <a:endParaRPr lang="ko-KR" dirty="0"/>
          </a:p>
          <a:p>
            <a:pPr algn="l" rtl="0"/>
            <a:r>
              <a:rPr lang="ko-KR" b="0" i="0" u="none" baseline="0"/>
              <a:t>이 맞춤형 로고는 행사 전단지, 배너, 소셜 미디어 그래픽 및 기타 지역 홍보 자료 제작에 있어 클럽의 실제 요구 사항을 반영하기 위해 제작되고 있습니다.</a:t>
            </a:r>
          </a:p>
          <a:p>
            <a:endParaRPr lang="ko-KR" dirty="0"/>
          </a:p>
          <a:p>
            <a:pPr algn="l" rtl="0"/>
            <a:r>
              <a:rPr lang="ko-KR" b="0" i="0" u="none" baseline="0"/>
              <a:t>로터리 클럽, 걸스카우트, 유나이티드 웨이, 스페셜 올림픽과 같이 클럽이나 지부를 둔 회원제 조직들은 대부분 지역에서 활용할 맞춤형 로고를 제공합니다. 소롭티미스트 역시 비슷한 방식을 적용하여, 클럽들이 유연성을 유지하면서도 강력하고 일관된 브랜드 인지도를 확보할 수 있도록 지원하고자 합니다.</a:t>
            </a:r>
          </a:p>
          <a:p>
            <a:endParaRPr lang="ko-KR" dirty="0"/>
          </a:p>
          <a:p>
            <a:pPr algn="l" rtl="0"/>
            <a:r>
              <a:rPr lang="ko-KR" b="0" i="0" u="none" baseline="0"/>
              <a:t>맞춤형 로고의 목표는 임시방편적인 업무를 줄이고 클럽들이 처음부터 필요한 일을 더 쉽게 할 수 있도록 돕는 것입니다.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algn="l" rtl="0"/>
            <a:r>
              <a:rPr lang="ko-KR" b="0" i="0" u="none" baseline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algn="l" rtl="0"/>
            <a:r>
              <a:rPr lang="ko-KR" b="0" i="0" u="none" baseline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algn="l" rtl="0"/>
            <a:r>
              <a:rPr lang="ko-KR" b="0" i="0" u="none" baseline="0"/>
              <a:t>작은 실수라도 메시지의 전달력을 약화시킬 수 있습니다. 로고를 변경하거나 공식적인 색상을 사용하지 않거나 디자인의 일관성이 없으면 대중에게 혼란을 주거나 자료의 신뢰도를 떨어뜨릴 수 있습니다.</a:t>
            </a:r>
            <a:br>
              <a:rPr lang="ko-KR"/>
            </a:br>
            <a:r>
              <a:rPr lang="ko-KR" b="0" i="0" u="none" baseline="0"/>
              <a:t>목표는 완벽함이 아니라 명료성입니다. 무엇보다도, 누군가가 홍보 문구를 읽기 전에 여러분이 소롭티미스트 회원이라는 것을 인지하도록 해야 합니다.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algn="l" rtl="0"/>
            <a:r>
              <a:rPr lang="ko-KR" b="0" i="0" u="none" baseline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algn="l" rtl="0"/>
            <a:r>
              <a:rPr lang="ko-KR" b="0" i="0" u="none" baseline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algn="l" rtl="0"/>
            <a:r>
              <a:rPr lang="ko-KR" b="0" i="0" u="none" baseline="0"/>
              <a:t>일관된 브랜딩은 클럽을 긍정적인 방향으로 돋보이게 하는 데 도움이 됩니다. 자료가 깔끔하고 일관성 있게 보이면 협력사, 언론 및 잠재 회원들이 여러분을 더 진지하게 받아들일 가능성이 높아집니다.</a:t>
            </a:r>
          </a:p>
          <a:p>
            <a:endParaRPr lang="ko-KR"/>
          </a:p>
          <a:p>
            <a:pPr algn="l" rtl="0"/>
            <a:r>
              <a:rPr lang="ko-KR" b="0" i="0" u="none" baseline="0"/>
              <a:t>여러분은 단순히 소속 클럽을 대표하는 것이 아니라, 탄탄하고 신뢰할 수 있는 명성을 가진 글로벌 조직을 대표하는 것입니다. 그렇게 공유된 신뢰는 모두에게 이익이 됩니다.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algn="l" rtl="0"/>
            <a:r>
              <a:rPr lang="ko-KR" b="0" i="0" u="none" baseline="0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algn="l" rtl="0"/>
            <a:r>
              <a:rPr lang="ko-KR" b="0" i="0" u="none" baseline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algn="l" rtl="0"/>
            <a:r>
              <a:rPr lang="ko-KR" b="0" i="0" u="none" baseline="0"/>
              <a:t>잠시 시간을 내어 여러분의 클럽에서 사용하는 소통 수단, 즉 소셜 미디어, 전단지, 이메일, 프레젠테이션 등을 떠올려 보세요. 어떤 부분에서 소롭티미스트 브랜드와 잘 어우러지고 있다고 생각하십니까? 어떤 부분에서 작은 변화로 큰 차이를 만들어낼 수 있을까요?</a:t>
            </a:r>
          </a:p>
          <a:p>
            <a:endParaRPr lang="ko-KR" dirty="0"/>
          </a:p>
          <a:p>
            <a:pPr algn="l" rtl="0"/>
            <a:r>
              <a:rPr lang="ko-KR" b="0" i="0" u="none" baseline="0"/>
              <a:t>의견을 말씀해 주실 분 계십니까? 이것은 판단의 문제가 아니라 성장과 기회의 문제입니다.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algn="l" rtl="0"/>
            <a:r>
              <a:rPr lang="ko-KR" b="0" i="0" u="none" baseline="0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algn="l" rtl="0"/>
            <a:r>
              <a:rPr lang="ko-KR" b="0" i="0" u="none" baseline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algn="l" rtl="0"/>
            <a:r>
              <a:rPr lang="ko-KR" b="0" i="0" u="none" baseline="0"/>
              <a:t>핵심은, 독창성과 일관성 중 하나를 선택할 필요가 없다는 것입니다. 클럽의 정체성이 SIA의 글로벌 브랜드와 일치할 때, 여러분의 메시지는 더욱 명확하고 강력하며 효과적입니다.</a:t>
            </a:r>
          </a:p>
          <a:p>
            <a:endParaRPr lang="ko-KR"/>
          </a:p>
          <a:p>
            <a:pPr algn="l" rtl="0"/>
            <a:r>
              <a:rPr lang="ko-KR" b="0" i="0" u="none" baseline="0"/>
              <a:t>저는 이 리전의 홍보 위원장으로서 앞으로도 단순히 지침을 공유하는 것을 넘어, 여러분이 클럽의 이야기를 진정성 있고 자신감 넘치며 우리의 사명에 부합하는 방식으로 전달할 수 있도록 지원하는 역할을 하겠습니다.</a:t>
            </a:r>
          </a:p>
          <a:p>
            <a:endParaRPr lang="ko-KR"/>
          </a:p>
          <a:p>
            <a:pPr algn="l" rtl="0"/>
            <a:r>
              <a:rPr lang="ko-KR" b="0" i="0" u="none" baseline="0"/>
              <a:t>오늘 귀한 시간을 내어주셔서 감사합니다!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algn="l" rtl="0"/>
            <a:r>
              <a:rPr lang="ko-KR" b="0" i="0" u="none" baseline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11" Type="http://schemas.openxmlformats.org/officeDocument/2006/relationships/image" Target="../media/image6.png"/><Relationship Id="rId5" Type="http://schemas.openxmlformats.org/officeDocument/2006/relationships/image" Target="../media/image9.png"/><Relationship Id="rId10" Type="http://schemas.openxmlformats.org/officeDocument/2006/relationships/image" Target="../media/image14.svg"/><Relationship Id="rId4" Type="http://schemas.openxmlformats.org/officeDocument/2006/relationships/image" Target="../media/image8.sv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5.pn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image" Target="../media/image16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svg"/><Relationship Id="rId3" Type="http://schemas.openxmlformats.org/officeDocument/2006/relationships/image" Target="../media/image18.png"/><Relationship Id="rId7" Type="http://schemas.openxmlformats.org/officeDocument/2006/relationships/image" Target="../media/image21.svg"/><Relationship Id="rId12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25.svg"/><Relationship Id="rId5" Type="http://schemas.openxmlformats.org/officeDocument/2006/relationships/image" Target="../media/image6.png"/><Relationship Id="rId15" Type="http://schemas.openxmlformats.org/officeDocument/2006/relationships/image" Target="../media/image29.svg"/><Relationship Id="rId10" Type="http://schemas.openxmlformats.org/officeDocument/2006/relationships/image" Target="../media/image24.png"/><Relationship Id="rId4" Type="http://schemas.openxmlformats.org/officeDocument/2006/relationships/image" Target="../media/image19.svg"/><Relationship Id="rId9" Type="http://schemas.openxmlformats.org/officeDocument/2006/relationships/image" Target="../media/image23.svg"/><Relationship Id="rId14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15.pn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image" Target="../media/image16.svg"/><Relationship Id="rId9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6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38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15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image" Target="../media/image16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102074" flipH="1">
            <a:off x="-3770915" y="2690215"/>
            <a:ext cx="18545990" cy="14027512"/>
          </a:xfrm>
          <a:custGeom>
            <a:avLst/>
            <a:gdLst/>
            <a:ahLst/>
            <a:cxnLst/>
            <a:rect l="l" t="t" r="r" b="b"/>
            <a:pathLst>
              <a:path w="18545990" h="14027512">
                <a:moveTo>
                  <a:pt x="18545990" y="0"/>
                </a:moveTo>
                <a:lnTo>
                  <a:pt x="0" y="0"/>
                </a:lnTo>
                <a:lnTo>
                  <a:pt x="0" y="14027512"/>
                </a:lnTo>
                <a:lnTo>
                  <a:pt x="18545990" y="14027512"/>
                </a:lnTo>
                <a:lnTo>
                  <a:pt x="18545990" y="0"/>
                </a:lnTo>
                <a:close/>
              </a:path>
            </a:pathLst>
          </a:custGeom>
          <a:blipFill>
            <a:blip r:embed="rId3"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3" name="Freeform 3"/>
          <p:cNvSpPr/>
          <p:nvPr/>
        </p:nvSpPr>
        <p:spPr>
          <a:xfrm rot="1102074" flipH="1">
            <a:off x="-4375306" y="4594391"/>
            <a:ext cx="16114424" cy="12188364"/>
          </a:xfrm>
          <a:custGeom>
            <a:avLst/>
            <a:gdLst/>
            <a:ahLst/>
            <a:cxnLst/>
            <a:rect l="l" t="t" r="r" b="b"/>
            <a:pathLst>
              <a:path w="16114424" h="12188364">
                <a:moveTo>
                  <a:pt x="16114424" y="0"/>
                </a:moveTo>
                <a:lnTo>
                  <a:pt x="0" y="0"/>
                </a:lnTo>
                <a:lnTo>
                  <a:pt x="0" y="12188364"/>
                </a:lnTo>
                <a:lnTo>
                  <a:pt x="16114424" y="12188364"/>
                </a:lnTo>
                <a:lnTo>
                  <a:pt x="16114424" y="0"/>
                </a:lnTo>
                <a:close/>
              </a:path>
            </a:pathLst>
          </a:custGeom>
          <a:blipFill>
            <a:blip r:embed="rId3"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4" name="Freeform 4"/>
          <p:cNvSpPr/>
          <p:nvPr/>
        </p:nvSpPr>
        <p:spPr>
          <a:xfrm>
            <a:off x="7887390" y="9360400"/>
            <a:ext cx="176421" cy="176421"/>
          </a:xfrm>
          <a:custGeom>
            <a:avLst/>
            <a:gdLst/>
            <a:ahLst/>
            <a:cxnLst/>
            <a:rect l="l" t="t" r="r" b="b"/>
            <a:pathLst>
              <a:path w="176421" h="176421">
                <a:moveTo>
                  <a:pt x="0" y="0"/>
                </a:moveTo>
                <a:lnTo>
                  <a:pt x="176421" y="0"/>
                </a:lnTo>
                <a:lnTo>
                  <a:pt x="176421" y="176421"/>
                </a:lnTo>
                <a:lnTo>
                  <a:pt x="0" y="17642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6" name="Freeform 6"/>
          <p:cNvSpPr/>
          <p:nvPr/>
        </p:nvSpPr>
        <p:spPr>
          <a:xfrm rot="-10181517" flipH="1">
            <a:off x="9830672" y="-3985155"/>
            <a:ext cx="11520966" cy="8714040"/>
          </a:xfrm>
          <a:custGeom>
            <a:avLst/>
            <a:gdLst/>
            <a:ahLst/>
            <a:cxnLst/>
            <a:rect l="l" t="t" r="r" b="b"/>
            <a:pathLst>
              <a:path w="11520966" h="8714040">
                <a:moveTo>
                  <a:pt x="11520966" y="0"/>
                </a:moveTo>
                <a:lnTo>
                  <a:pt x="0" y="0"/>
                </a:lnTo>
                <a:lnTo>
                  <a:pt x="0" y="8714040"/>
                </a:lnTo>
                <a:lnTo>
                  <a:pt x="11520966" y="8714040"/>
                </a:lnTo>
                <a:lnTo>
                  <a:pt x="11520966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7" name="Freeform 7"/>
          <p:cNvSpPr/>
          <p:nvPr/>
        </p:nvSpPr>
        <p:spPr>
          <a:xfrm>
            <a:off x="13398698" y="1213427"/>
            <a:ext cx="2378128" cy="3562836"/>
          </a:xfrm>
          <a:custGeom>
            <a:avLst/>
            <a:gdLst/>
            <a:ahLst/>
            <a:cxnLst/>
            <a:rect l="l" t="t" r="r" b="b"/>
            <a:pathLst>
              <a:path w="2378128" h="3562836">
                <a:moveTo>
                  <a:pt x="0" y="0"/>
                </a:moveTo>
                <a:lnTo>
                  <a:pt x="2378127" y="0"/>
                </a:lnTo>
                <a:lnTo>
                  <a:pt x="2378127" y="3562836"/>
                </a:lnTo>
                <a:lnTo>
                  <a:pt x="0" y="356283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8" name="TextBox 8"/>
          <p:cNvSpPr txBox="1"/>
          <p:nvPr/>
        </p:nvSpPr>
        <p:spPr>
          <a:xfrm>
            <a:off x="806858" y="9331572"/>
            <a:ext cx="7092543" cy="3723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2541"/>
              </a:lnSpc>
            </a:pPr>
            <a:r>
              <a:rPr lang="ko-KR" sz="2229" b="1" i="0" u="none" spc="109" baseline="0">
                <a:solidFill>
                  <a:srgbClr val="293374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SOROPTIMIST INTERNATIONAL OF THE AMERICAS, INC</a:t>
            </a:r>
          </a:p>
        </p:txBody>
      </p:sp>
      <p:sp>
        <p:nvSpPr>
          <p:cNvPr id="11" name="TextBox 9">
            <a:extLst>
              <a:ext uri="{FF2B5EF4-FFF2-40B4-BE49-F238E27FC236}">
                <a16:creationId xmlns:a16="http://schemas.microsoft.com/office/drawing/2014/main" id="{598FC1F1-55CB-6364-ED47-104B516A03FB}"/>
              </a:ext>
            </a:extLst>
          </p:cNvPr>
          <p:cNvSpPr txBox="1"/>
          <p:nvPr/>
        </p:nvSpPr>
        <p:spPr>
          <a:xfrm>
            <a:off x="1069842" y="6195853"/>
            <a:ext cx="11350757" cy="8699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lnSpc>
                <a:spcPts val="7250"/>
              </a:lnSpc>
            </a:pPr>
            <a:r>
              <a:rPr lang="ko-KR" altLang="en-US" sz="5400" u="none" baseline="0" dirty="0">
                <a:solidFill>
                  <a:srgbClr val="518BC9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Effra"/>
                <a:sym typeface="Effra"/>
              </a:rPr>
              <a:t>두 요소의 전략적 결합</a:t>
            </a:r>
          </a:p>
        </p:txBody>
      </p:sp>
      <p:sp>
        <p:nvSpPr>
          <p:cNvPr id="10" name="TextBox 5">
            <a:extLst>
              <a:ext uri="{FF2B5EF4-FFF2-40B4-BE49-F238E27FC236}">
                <a16:creationId xmlns:a16="http://schemas.microsoft.com/office/drawing/2014/main" id="{A724B8F7-8DF1-236C-523F-FE06A57E26F7}"/>
              </a:ext>
            </a:extLst>
          </p:cNvPr>
          <p:cNvSpPr txBox="1"/>
          <p:nvPr/>
        </p:nvSpPr>
        <p:spPr>
          <a:xfrm>
            <a:off x="1069843" y="2734691"/>
            <a:ext cx="8864473" cy="2954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/>
            <a:r>
              <a:rPr lang="ko-KR" altLang="en-US" sz="9600" b="1" u="none" baseline="0" dirty="0">
                <a:solidFill>
                  <a:srgbClr val="293374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Effra"/>
                <a:sym typeface="Effra"/>
              </a:rPr>
              <a:t>클럽 정체성과 글로벌 브랜드</a:t>
            </a:r>
            <a:r>
              <a:rPr lang="en-US" altLang="ko-KR" sz="9600" b="1" u="none" baseline="0" dirty="0">
                <a:solidFill>
                  <a:srgbClr val="293374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Effra"/>
                <a:sym typeface="Effra"/>
              </a:rPr>
              <a:t>,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811442" y="-742156"/>
            <a:ext cx="9483991" cy="12212363"/>
            <a:chOff x="0" y="0"/>
            <a:chExt cx="1207697" cy="155513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07697" cy="1555130"/>
            </a:xfrm>
            <a:custGeom>
              <a:avLst/>
              <a:gdLst/>
              <a:ahLst/>
              <a:cxnLst/>
              <a:rect l="l" t="t" r="r" b="b"/>
              <a:pathLst>
                <a:path w="1207697" h="1555130">
                  <a:moveTo>
                    <a:pt x="603849" y="0"/>
                  </a:moveTo>
                  <a:cubicBezTo>
                    <a:pt x="270352" y="0"/>
                    <a:pt x="0" y="348128"/>
                    <a:pt x="0" y="777565"/>
                  </a:cubicBezTo>
                  <a:cubicBezTo>
                    <a:pt x="0" y="1207002"/>
                    <a:pt x="270352" y="1555130"/>
                    <a:pt x="603849" y="1555130"/>
                  </a:cubicBezTo>
                  <a:cubicBezTo>
                    <a:pt x="937345" y="1555130"/>
                    <a:pt x="1207697" y="1207002"/>
                    <a:pt x="1207697" y="777565"/>
                  </a:cubicBezTo>
                  <a:cubicBezTo>
                    <a:pt x="1207697" y="348128"/>
                    <a:pt x="937345" y="0"/>
                    <a:pt x="603849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ko-K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13222" y="79118"/>
              <a:ext cx="981254" cy="13302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rot="1102074" flipH="1">
            <a:off x="-4812872" y="6076585"/>
            <a:ext cx="16114424" cy="12188364"/>
          </a:xfrm>
          <a:custGeom>
            <a:avLst/>
            <a:gdLst/>
            <a:ahLst/>
            <a:cxnLst/>
            <a:rect l="l" t="t" r="r" b="b"/>
            <a:pathLst>
              <a:path w="16114424" h="12188364">
                <a:moveTo>
                  <a:pt x="16114424" y="0"/>
                </a:moveTo>
                <a:lnTo>
                  <a:pt x="0" y="0"/>
                </a:lnTo>
                <a:lnTo>
                  <a:pt x="0" y="12188365"/>
                </a:lnTo>
                <a:lnTo>
                  <a:pt x="16114424" y="12188365"/>
                </a:lnTo>
                <a:lnTo>
                  <a:pt x="16114424" y="0"/>
                </a:lnTo>
                <a:close/>
              </a:path>
            </a:pathLst>
          </a:custGeom>
          <a:blipFill>
            <a:blip r:embed="rId3"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6" name="Freeform 6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4" b="-74"/>
            </a:stretch>
          </a:blipFill>
        </p:spPr>
        <p:txBody>
          <a:bodyPr/>
          <a:lstStyle/>
          <a:p>
            <a:endParaRPr lang="ko-KR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79FDC3C-8C22-A8A5-97A9-835AEB525D63}"/>
              </a:ext>
            </a:extLst>
          </p:cNvPr>
          <p:cNvGrpSpPr/>
          <p:nvPr/>
        </p:nvGrpSpPr>
        <p:grpSpPr>
          <a:xfrm>
            <a:off x="1665004" y="7127250"/>
            <a:ext cx="10257318" cy="500647"/>
            <a:chOff x="1401282" y="6367644"/>
            <a:chExt cx="10257318" cy="500647"/>
          </a:xfrm>
        </p:grpSpPr>
        <p:sp>
          <p:nvSpPr>
            <p:cNvPr id="9" name="TextBox 9"/>
            <p:cNvSpPr txBox="1"/>
            <p:nvPr/>
          </p:nvSpPr>
          <p:spPr>
            <a:xfrm>
              <a:off x="2232952" y="6384923"/>
              <a:ext cx="9425648" cy="46609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ko-KR" altLang="en-US" sz="2800" spc="-59" dirty="0">
                  <a:solidFill>
                    <a:srgbClr val="000000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Calibri (MS)"/>
                  <a:sym typeface="Calibri (MS)"/>
                </a:rPr>
                <a:t>강력한 브랜드는 회원</a:t>
              </a:r>
              <a:r>
                <a:rPr lang="en-US" altLang="ko-KR" sz="2800" spc="-59" dirty="0">
                  <a:solidFill>
                    <a:srgbClr val="000000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Calibri (MS)"/>
                  <a:sym typeface="Calibri (MS)"/>
                </a:rPr>
                <a:t>, </a:t>
              </a:r>
              <a:r>
                <a:rPr lang="ko-KR" altLang="en-US" sz="2800" spc="-59" dirty="0" err="1">
                  <a:solidFill>
                    <a:srgbClr val="000000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Calibri (MS)"/>
                  <a:sym typeface="Calibri (MS)"/>
                </a:rPr>
                <a:t>후원사</a:t>
              </a:r>
              <a:r>
                <a:rPr lang="en-US" altLang="ko-KR" sz="2800" spc="-59" dirty="0">
                  <a:solidFill>
                    <a:srgbClr val="000000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Calibri (MS)"/>
                  <a:sym typeface="Calibri (MS)"/>
                </a:rPr>
                <a:t>, </a:t>
              </a:r>
              <a:r>
                <a:rPr lang="ko-KR" altLang="en-US" sz="2800" spc="-59" dirty="0">
                  <a:solidFill>
                    <a:srgbClr val="000000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Calibri (MS)"/>
                  <a:sym typeface="Calibri (MS)"/>
                </a:rPr>
                <a:t>기부자의 관심을 끕니다</a:t>
              </a:r>
              <a:r>
                <a:rPr lang="en-US" altLang="ko-KR" sz="2800" spc="-59" dirty="0">
                  <a:solidFill>
                    <a:srgbClr val="000000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Calibri (MS)"/>
                  <a:sym typeface="Calibri (MS)"/>
                </a:rPr>
                <a:t>.</a:t>
              </a:r>
            </a:p>
          </p:txBody>
        </p:sp>
        <p:grpSp>
          <p:nvGrpSpPr>
            <p:cNvPr id="13" name="Group 13"/>
            <p:cNvGrpSpPr/>
            <p:nvPr/>
          </p:nvGrpSpPr>
          <p:grpSpPr>
            <a:xfrm rot="5400000">
              <a:off x="1369991" y="6398935"/>
              <a:ext cx="500647" cy="438066"/>
              <a:chOff x="0" y="0"/>
              <a:chExt cx="812800" cy="7112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64898" y="89740"/>
                <a:ext cx="683004" cy="621460"/>
              </a:xfrm>
              <a:custGeom>
                <a:avLst/>
                <a:gdLst/>
                <a:ahLst/>
                <a:cxnLst/>
                <a:rect l="l" t="t" r="r" b="b"/>
                <a:pathLst>
                  <a:path w="683004" h="621460">
                    <a:moveTo>
                      <a:pt x="418224" y="44524"/>
                    </a:moveTo>
                    <a:lnTo>
                      <a:pt x="671180" y="487196"/>
                    </a:lnTo>
                    <a:cubicBezTo>
                      <a:pt x="687051" y="514971"/>
                      <a:pt x="686937" y="549095"/>
                      <a:pt x="670881" y="576763"/>
                    </a:cubicBezTo>
                    <a:cubicBezTo>
                      <a:pt x="654824" y="604431"/>
                      <a:pt x="625253" y="621460"/>
                      <a:pt x="593264" y="621460"/>
                    </a:cubicBezTo>
                    <a:lnTo>
                      <a:pt x="89740" y="621460"/>
                    </a:lnTo>
                    <a:cubicBezTo>
                      <a:pt x="57751" y="621460"/>
                      <a:pt x="28180" y="604431"/>
                      <a:pt x="12123" y="576763"/>
                    </a:cubicBezTo>
                    <a:cubicBezTo>
                      <a:pt x="-3933" y="549095"/>
                      <a:pt x="-4047" y="514971"/>
                      <a:pt x="11824" y="487196"/>
                    </a:cubicBezTo>
                    <a:lnTo>
                      <a:pt x="264780" y="44524"/>
                    </a:lnTo>
                    <a:cubicBezTo>
                      <a:pt x="280513" y="16991"/>
                      <a:pt x="309792" y="0"/>
                      <a:pt x="341502" y="0"/>
                    </a:cubicBezTo>
                    <a:cubicBezTo>
                      <a:pt x="373212" y="0"/>
                      <a:pt x="402491" y="16991"/>
                      <a:pt x="418224" y="44524"/>
                    </a:cubicBezTo>
                    <a:close/>
                  </a:path>
                </a:pathLst>
              </a:custGeom>
              <a:solidFill>
                <a:srgbClr val="BB4075">
                  <a:alpha val="89804"/>
                </a:srgbClr>
              </a:solidFill>
            </p:spPr>
            <p:txBody>
              <a:bodyPr/>
              <a:lstStyle/>
              <a:p>
                <a:endParaRPr lang="ko-KR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127000" y="263525"/>
                <a:ext cx="558800" cy="3968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 rtl="0">
                  <a:lnSpc>
                    <a:spcPts val="3750"/>
                  </a:lnSpc>
                </a:pPr>
                <a:endParaRPr/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8B0CF51-F04E-566B-18E5-4EFA16331250}"/>
              </a:ext>
            </a:extLst>
          </p:cNvPr>
          <p:cNvGrpSpPr/>
          <p:nvPr/>
        </p:nvGrpSpPr>
        <p:grpSpPr>
          <a:xfrm>
            <a:off x="1665004" y="5859949"/>
            <a:ext cx="10056151" cy="983154"/>
            <a:chOff x="1401282" y="5186567"/>
            <a:chExt cx="10056151" cy="983154"/>
          </a:xfrm>
        </p:grpSpPr>
        <p:sp>
          <p:nvSpPr>
            <p:cNvPr id="8" name="TextBox 8"/>
            <p:cNvSpPr txBox="1"/>
            <p:nvPr/>
          </p:nvSpPr>
          <p:spPr>
            <a:xfrm>
              <a:off x="2232952" y="5186567"/>
              <a:ext cx="9224481" cy="9831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ko-KR" altLang="en-US" sz="2800" spc="-59" dirty="0">
                  <a:solidFill>
                    <a:srgbClr val="000000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Calibri (MS)"/>
                  <a:sym typeface="Calibri (MS)"/>
                </a:rPr>
                <a:t>일관성은 사람들이 우리가 누구이고 무엇을 하는지 이해하는 데 도움이 됩니다</a:t>
              </a:r>
              <a:r>
                <a:rPr lang="en-US" altLang="ko-KR" sz="2800" spc="-59" dirty="0">
                  <a:solidFill>
                    <a:srgbClr val="000000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Calibri (MS)"/>
                  <a:sym typeface="Calibri (MS)"/>
                </a:rPr>
                <a:t>.</a:t>
              </a:r>
            </a:p>
          </p:txBody>
        </p:sp>
        <p:grpSp>
          <p:nvGrpSpPr>
            <p:cNvPr id="16" name="Group 16"/>
            <p:cNvGrpSpPr/>
            <p:nvPr/>
          </p:nvGrpSpPr>
          <p:grpSpPr>
            <a:xfrm rot="5400000">
              <a:off x="1369991" y="5459111"/>
              <a:ext cx="500647" cy="438066"/>
              <a:chOff x="0" y="0"/>
              <a:chExt cx="812800" cy="71120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64898" y="89740"/>
                <a:ext cx="683004" cy="621460"/>
              </a:xfrm>
              <a:custGeom>
                <a:avLst/>
                <a:gdLst/>
                <a:ahLst/>
                <a:cxnLst/>
                <a:rect l="l" t="t" r="r" b="b"/>
                <a:pathLst>
                  <a:path w="683004" h="621460">
                    <a:moveTo>
                      <a:pt x="418224" y="44524"/>
                    </a:moveTo>
                    <a:lnTo>
                      <a:pt x="671180" y="487196"/>
                    </a:lnTo>
                    <a:cubicBezTo>
                      <a:pt x="687051" y="514971"/>
                      <a:pt x="686937" y="549095"/>
                      <a:pt x="670881" y="576763"/>
                    </a:cubicBezTo>
                    <a:cubicBezTo>
                      <a:pt x="654824" y="604431"/>
                      <a:pt x="625253" y="621460"/>
                      <a:pt x="593264" y="621460"/>
                    </a:cubicBezTo>
                    <a:lnTo>
                      <a:pt x="89740" y="621460"/>
                    </a:lnTo>
                    <a:cubicBezTo>
                      <a:pt x="57751" y="621460"/>
                      <a:pt x="28180" y="604431"/>
                      <a:pt x="12123" y="576763"/>
                    </a:cubicBezTo>
                    <a:cubicBezTo>
                      <a:pt x="-3933" y="549095"/>
                      <a:pt x="-4047" y="514971"/>
                      <a:pt x="11824" y="487196"/>
                    </a:cubicBezTo>
                    <a:lnTo>
                      <a:pt x="264780" y="44524"/>
                    </a:lnTo>
                    <a:cubicBezTo>
                      <a:pt x="280513" y="16991"/>
                      <a:pt x="309792" y="0"/>
                      <a:pt x="341502" y="0"/>
                    </a:cubicBezTo>
                    <a:cubicBezTo>
                      <a:pt x="373212" y="0"/>
                      <a:pt x="402491" y="16991"/>
                      <a:pt x="418224" y="44524"/>
                    </a:cubicBezTo>
                    <a:close/>
                  </a:path>
                </a:pathLst>
              </a:custGeom>
              <a:solidFill>
                <a:srgbClr val="518BC9">
                  <a:alpha val="89804"/>
                </a:srgbClr>
              </a:solidFill>
            </p:spPr>
            <p:txBody>
              <a:bodyPr/>
              <a:lstStyle/>
              <a:p>
                <a:endParaRPr lang="ko-KR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127000" y="263525"/>
                <a:ext cx="558800" cy="3968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 rtl="0">
                  <a:lnSpc>
                    <a:spcPts val="3750"/>
                  </a:lnSpc>
                </a:pPr>
                <a:endParaRPr/>
              </a:p>
            </p:txBody>
          </p:sp>
        </p:grpSp>
      </p:grpSp>
      <p:sp>
        <p:nvSpPr>
          <p:cNvPr id="20" name="TextBox 20"/>
          <p:cNvSpPr txBox="1"/>
          <p:nvPr/>
        </p:nvSpPr>
        <p:spPr>
          <a:xfrm>
            <a:off x="1665003" y="2428726"/>
            <a:ext cx="8906481" cy="2000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algn="just">
              <a:lnSpc>
                <a:spcPts val="7799"/>
              </a:lnSpc>
              <a:defRPr sz="6500" b="1" u="none" baseline="0">
                <a:solidFill>
                  <a:srgbClr val="293374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Effra"/>
              </a:defRPr>
            </a:lvl1pPr>
          </a:lstStyle>
          <a:p>
            <a:pPr algn="l"/>
            <a:r>
              <a:rPr lang="ko-KR" altLang="en-US" dirty="0">
                <a:sym typeface="Effra 1"/>
              </a:rPr>
              <a:t>클럽 차원에서도 브랜딩이 중요한 이유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EC5CC625-CBAE-03A2-45F8-E13F18293603}"/>
              </a:ext>
            </a:extLst>
          </p:cNvPr>
          <p:cNvGrpSpPr/>
          <p:nvPr/>
        </p:nvGrpSpPr>
        <p:grpSpPr>
          <a:xfrm>
            <a:off x="1665004" y="5075155"/>
            <a:ext cx="10257318" cy="500647"/>
            <a:chOff x="1665004" y="5075155"/>
            <a:chExt cx="10257318" cy="500647"/>
          </a:xfrm>
        </p:grpSpPr>
        <p:grpSp>
          <p:nvGrpSpPr>
            <p:cNvPr id="10" name="Group 10"/>
            <p:cNvGrpSpPr/>
            <p:nvPr/>
          </p:nvGrpSpPr>
          <p:grpSpPr>
            <a:xfrm rot="5400000">
              <a:off x="1633713" y="5106446"/>
              <a:ext cx="500647" cy="438066"/>
              <a:chOff x="0" y="0"/>
              <a:chExt cx="812800" cy="7112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64898" y="89740"/>
                <a:ext cx="683004" cy="621460"/>
              </a:xfrm>
              <a:custGeom>
                <a:avLst/>
                <a:gdLst/>
                <a:ahLst/>
                <a:cxnLst/>
                <a:rect l="l" t="t" r="r" b="b"/>
                <a:pathLst>
                  <a:path w="683004" h="621460">
                    <a:moveTo>
                      <a:pt x="418224" y="44524"/>
                    </a:moveTo>
                    <a:lnTo>
                      <a:pt x="671180" y="487196"/>
                    </a:lnTo>
                    <a:cubicBezTo>
                      <a:pt x="687051" y="514971"/>
                      <a:pt x="686937" y="549095"/>
                      <a:pt x="670881" y="576763"/>
                    </a:cubicBezTo>
                    <a:cubicBezTo>
                      <a:pt x="654824" y="604431"/>
                      <a:pt x="625253" y="621460"/>
                      <a:pt x="593264" y="621460"/>
                    </a:cubicBezTo>
                    <a:lnTo>
                      <a:pt x="89740" y="621460"/>
                    </a:lnTo>
                    <a:cubicBezTo>
                      <a:pt x="57751" y="621460"/>
                      <a:pt x="28180" y="604431"/>
                      <a:pt x="12123" y="576763"/>
                    </a:cubicBezTo>
                    <a:cubicBezTo>
                      <a:pt x="-3933" y="549095"/>
                      <a:pt x="-4047" y="514971"/>
                      <a:pt x="11824" y="487196"/>
                    </a:cubicBezTo>
                    <a:lnTo>
                      <a:pt x="264780" y="44524"/>
                    </a:lnTo>
                    <a:cubicBezTo>
                      <a:pt x="280513" y="16991"/>
                      <a:pt x="309792" y="0"/>
                      <a:pt x="341502" y="0"/>
                    </a:cubicBezTo>
                    <a:cubicBezTo>
                      <a:pt x="373212" y="0"/>
                      <a:pt x="402491" y="16991"/>
                      <a:pt x="418224" y="44524"/>
                    </a:cubicBezTo>
                    <a:close/>
                  </a:path>
                </a:pathLst>
              </a:custGeom>
              <a:solidFill>
                <a:srgbClr val="293374">
                  <a:alpha val="89804"/>
                </a:srgbClr>
              </a:solidFill>
            </p:spPr>
            <p:txBody>
              <a:bodyPr/>
              <a:lstStyle/>
              <a:p>
                <a:endParaRPr lang="ko-KR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127000" y="263525"/>
                <a:ext cx="558800" cy="3968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 rtl="0">
                  <a:lnSpc>
                    <a:spcPts val="3750"/>
                  </a:lnSpc>
                </a:pPr>
                <a:endParaRPr/>
              </a:p>
            </p:txBody>
          </p:sp>
        </p:grpSp>
        <p:sp>
          <p:nvSpPr>
            <p:cNvPr id="28" name="TextBox 9">
              <a:extLst>
                <a:ext uri="{FF2B5EF4-FFF2-40B4-BE49-F238E27FC236}">
                  <a16:creationId xmlns:a16="http://schemas.microsoft.com/office/drawing/2014/main" id="{0E9F9ED0-731C-9C59-8319-724B35676053}"/>
                </a:ext>
              </a:extLst>
            </p:cNvPr>
            <p:cNvSpPr txBox="1"/>
            <p:nvPr/>
          </p:nvSpPr>
          <p:spPr>
            <a:xfrm>
              <a:off x="2496674" y="5092434"/>
              <a:ext cx="9425648" cy="46609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ko-KR" altLang="en-US" sz="2800" spc="-59" dirty="0">
                  <a:solidFill>
                    <a:srgbClr val="000000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Calibri (MS)"/>
                  <a:sym typeface="Calibri (MS)"/>
                </a:rPr>
                <a:t>브랜딩 </a:t>
              </a:r>
              <a:r>
                <a:rPr lang="en-US" altLang="ko-KR" sz="2800" spc="-59" dirty="0">
                  <a:solidFill>
                    <a:srgbClr val="000000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Calibri (MS)"/>
                  <a:sym typeface="Calibri (MS)"/>
                </a:rPr>
                <a:t>= </a:t>
              </a:r>
              <a:r>
                <a:rPr lang="ko-KR" altLang="en-US" sz="2800" spc="-59" dirty="0">
                  <a:solidFill>
                    <a:srgbClr val="000000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Calibri (MS)"/>
                  <a:sym typeface="Calibri (MS)"/>
                </a:rPr>
                <a:t>인지도</a:t>
              </a:r>
              <a:r>
                <a:rPr lang="en-US" altLang="ko-KR" sz="2800" spc="-59" dirty="0">
                  <a:solidFill>
                    <a:srgbClr val="000000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Calibri (MS)"/>
                  <a:sym typeface="Calibri (MS)"/>
                </a:rPr>
                <a:t>, </a:t>
              </a:r>
              <a:r>
                <a:rPr lang="ko-KR" altLang="en-US" sz="2800" spc="-59" dirty="0">
                  <a:solidFill>
                    <a:srgbClr val="000000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Calibri (MS)"/>
                  <a:sym typeface="Calibri (MS)"/>
                </a:rPr>
                <a:t>진정성</a:t>
              </a:r>
              <a:r>
                <a:rPr lang="en-US" altLang="ko-KR" sz="2800" spc="-59" dirty="0">
                  <a:solidFill>
                    <a:srgbClr val="000000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Calibri (MS)"/>
                  <a:sym typeface="Calibri (MS)"/>
                </a:rPr>
                <a:t>, </a:t>
              </a:r>
              <a:r>
                <a:rPr lang="ko-KR" altLang="en-US" sz="2800" spc="-59" dirty="0">
                  <a:solidFill>
                    <a:srgbClr val="000000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Calibri (MS)"/>
                  <a:sym typeface="Calibri (MS)"/>
                </a:rPr>
                <a:t>신뢰성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-376402" y="4170619"/>
            <a:ext cx="18865637" cy="7072317"/>
            <a:chOff x="0" y="0"/>
            <a:chExt cx="3804182" cy="14261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804182" cy="1391465"/>
            </a:xfrm>
            <a:custGeom>
              <a:avLst/>
              <a:gdLst/>
              <a:ahLst/>
              <a:cxnLst/>
              <a:rect l="l" t="t" r="r" b="b"/>
              <a:pathLst>
                <a:path w="3804182" h="1391465">
                  <a:moveTo>
                    <a:pt x="3796327" y="0"/>
                  </a:moveTo>
                  <a:lnTo>
                    <a:pt x="7855" y="0"/>
                  </a:lnTo>
                  <a:cubicBezTo>
                    <a:pt x="5772" y="0"/>
                    <a:pt x="3774" y="828"/>
                    <a:pt x="2301" y="2301"/>
                  </a:cubicBezTo>
                  <a:cubicBezTo>
                    <a:pt x="828" y="3774"/>
                    <a:pt x="0" y="5772"/>
                    <a:pt x="0" y="7855"/>
                  </a:cubicBezTo>
                  <a:lnTo>
                    <a:pt x="0" y="1279302"/>
                  </a:lnTo>
                  <a:cubicBezTo>
                    <a:pt x="202350" y="1390082"/>
                    <a:pt x="849870" y="1463218"/>
                    <a:pt x="1821147" y="1279302"/>
                  </a:cubicBezTo>
                  <a:cubicBezTo>
                    <a:pt x="2792433" y="1013423"/>
                    <a:pt x="3547873" y="1168518"/>
                    <a:pt x="3804182" y="1279302"/>
                  </a:cubicBezTo>
                  <a:lnTo>
                    <a:pt x="3804182" y="7855"/>
                  </a:lnTo>
                  <a:cubicBezTo>
                    <a:pt x="3804182" y="5772"/>
                    <a:pt x="3803355" y="3774"/>
                    <a:pt x="3801882" y="2301"/>
                  </a:cubicBezTo>
                  <a:cubicBezTo>
                    <a:pt x="3800408" y="828"/>
                    <a:pt x="3798410" y="0"/>
                    <a:pt x="379632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ko-K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3804182" cy="11871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2618529" y="3580293"/>
            <a:ext cx="2795809" cy="2795809"/>
          </a:xfrm>
          <a:custGeom>
            <a:avLst/>
            <a:gdLst/>
            <a:ahLst/>
            <a:cxnLst/>
            <a:rect l="l" t="t" r="r" b="b"/>
            <a:pathLst>
              <a:path w="2795809" h="2795809">
                <a:moveTo>
                  <a:pt x="0" y="0"/>
                </a:moveTo>
                <a:lnTo>
                  <a:pt x="2795809" y="0"/>
                </a:lnTo>
                <a:lnTo>
                  <a:pt x="2795809" y="2795809"/>
                </a:lnTo>
                <a:lnTo>
                  <a:pt x="0" y="27958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6" name="Freeform 6"/>
          <p:cNvSpPr/>
          <p:nvPr/>
        </p:nvSpPr>
        <p:spPr>
          <a:xfrm>
            <a:off x="7746096" y="3580293"/>
            <a:ext cx="2795809" cy="2795809"/>
          </a:xfrm>
          <a:custGeom>
            <a:avLst/>
            <a:gdLst/>
            <a:ahLst/>
            <a:cxnLst/>
            <a:rect l="l" t="t" r="r" b="b"/>
            <a:pathLst>
              <a:path w="2795809" h="2795809">
                <a:moveTo>
                  <a:pt x="0" y="0"/>
                </a:moveTo>
                <a:lnTo>
                  <a:pt x="2795809" y="0"/>
                </a:lnTo>
                <a:lnTo>
                  <a:pt x="2795809" y="2795809"/>
                </a:lnTo>
                <a:lnTo>
                  <a:pt x="0" y="27958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7" name="Freeform 7"/>
          <p:cNvSpPr/>
          <p:nvPr/>
        </p:nvSpPr>
        <p:spPr>
          <a:xfrm>
            <a:off x="12873663" y="3580293"/>
            <a:ext cx="2795809" cy="2795809"/>
          </a:xfrm>
          <a:custGeom>
            <a:avLst/>
            <a:gdLst/>
            <a:ahLst/>
            <a:cxnLst/>
            <a:rect l="l" t="t" r="r" b="b"/>
            <a:pathLst>
              <a:path w="2795809" h="2795809">
                <a:moveTo>
                  <a:pt x="0" y="0"/>
                </a:moveTo>
                <a:lnTo>
                  <a:pt x="2795809" y="0"/>
                </a:lnTo>
                <a:lnTo>
                  <a:pt x="2795809" y="2795809"/>
                </a:lnTo>
                <a:lnTo>
                  <a:pt x="0" y="27958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8" name="Freeform 8"/>
          <p:cNvSpPr/>
          <p:nvPr/>
        </p:nvSpPr>
        <p:spPr>
          <a:xfrm>
            <a:off x="8341444" y="4080670"/>
            <a:ext cx="1600786" cy="1621422"/>
          </a:xfrm>
          <a:custGeom>
            <a:avLst/>
            <a:gdLst/>
            <a:ahLst/>
            <a:cxnLst/>
            <a:rect l="l" t="t" r="r" b="b"/>
            <a:pathLst>
              <a:path w="1600786" h="1621422">
                <a:moveTo>
                  <a:pt x="0" y="0"/>
                </a:moveTo>
                <a:lnTo>
                  <a:pt x="1600786" y="0"/>
                </a:lnTo>
                <a:lnTo>
                  <a:pt x="1600786" y="1621422"/>
                </a:lnTo>
                <a:lnTo>
                  <a:pt x="0" y="162142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52" r="-52"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9" name="Freeform 9"/>
          <p:cNvSpPr/>
          <p:nvPr/>
        </p:nvSpPr>
        <p:spPr>
          <a:xfrm>
            <a:off x="13532043" y="4151857"/>
            <a:ext cx="1479049" cy="1479049"/>
          </a:xfrm>
          <a:custGeom>
            <a:avLst/>
            <a:gdLst/>
            <a:ahLst/>
            <a:cxnLst/>
            <a:rect l="l" t="t" r="r" b="b"/>
            <a:pathLst>
              <a:path w="1479049" h="1479049">
                <a:moveTo>
                  <a:pt x="0" y="0"/>
                </a:moveTo>
                <a:lnTo>
                  <a:pt x="1479048" y="0"/>
                </a:lnTo>
                <a:lnTo>
                  <a:pt x="1479048" y="1479048"/>
                </a:lnTo>
                <a:lnTo>
                  <a:pt x="0" y="147904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10" name="Freeform 10"/>
          <p:cNvSpPr/>
          <p:nvPr/>
        </p:nvSpPr>
        <p:spPr>
          <a:xfrm>
            <a:off x="3218685" y="4151857"/>
            <a:ext cx="1595495" cy="1569387"/>
          </a:xfrm>
          <a:custGeom>
            <a:avLst/>
            <a:gdLst/>
            <a:ahLst/>
            <a:cxnLst/>
            <a:rect l="l" t="t" r="r" b="b"/>
            <a:pathLst>
              <a:path w="1595495" h="1569387">
                <a:moveTo>
                  <a:pt x="0" y="0"/>
                </a:moveTo>
                <a:lnTo>
                  <a:pt x="1595496" y="0"/>
                </a:lnTo>
                <a:lnTo>
                  <a:pt x="1595496" y="1569387"/>
                </a:lnTo>
                <a:lnTo>
                  <a:pt x="0" y="156938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11" name="TextBox 11"/>
          <p:cNvSpPr txBox="1"/>
          <p:nvPr/>
        </p:nvSpPr>
        <p:spPr>
          <a:xfrm>
            <a:off x="1963465" y="6905652"/>
            <a:ext cx="4105937" cy="461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3636"/>
              </a:lnSpc>
            </a:pPr>
            <a:r>
              <a:rPr lang="ko-KR" sz="3600" b="1" u="none" baseline="0" dirty="0">
                <a:solidFill>
                  <a:srgbClr val="FFFFFF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 Bold"/>
                <a:sym typeface="Calibri (MS) Bold"/>
              </a:rPr>
              <a:t>공동의 사명: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019942" y="6905652"/>
            <a:ext cx="2503251" cy="461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3636"/>
              </a:lnSpc>
            </a:pPr>
            <a:r>
              <a:rPr lang="ko-KR" sz="3600" b="1" u="none" baseline="0" dirty="0">
                <a:solidFill>
                  <a:srgbClr val="FFFFFF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 Bold"/>
                <a:sym typeface="Calibri (MS) Bold"/>
              </a:rPr>
              <a:t>목소리: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192226" y="6905652"/>
            <a:ext cx="3903548" cy="461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3636"/>
              </a:lnSpc>
            </a:pPr>
            <a:r>
              <a:rPr lang="ko-KR" sz="3600" b="1" u="none" baseline="0">
                <a:solidFill>
                  <a:srgbClr val="FFFFFF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 Bold"/>
                <a:sym typeface="Calibri (MS) Bold"/>
              </a:rPr>
              <a:t>시각적 정체성: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830330" y="7535100"/>
            <a:ext cx="4372206" cy="4957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ct val="110000"/>
              </a:lnSpc>
            </a:pPr>
            <a:r>
              <a:rPr lang="ko-KR" sz="3200" u="none" baseline="0" dirty="0">
                <a:solidFill>
                  <a:srgbClr val="FFFFFF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"/>
                <a:sym typeface="Calibri (MS)"/>
              </a:rPr>
              <a:t>비전과 가치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085464" y="7535100"/>
            <a:ext cx="4372206" cy="1037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ct val="110000"/>
              </a:lnSpc>
            </a:pPr>
            <a:r>
              <a:rPr lang="ko-KR" sz="3200" u="none" baseline="0" dirty="0">
                <a:solidFill>
                  <a:srgbClr val="FFFFFF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"/>
                <a:sym typeface="Calibri (MS)"/>
              </a:rPr>
              <a:t>자립 역량, 신뢰성, 낙관주의 및 포용성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957897" y="7535100"/>
            <a:ext cx="4372206" cy="1037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ct val="110000"/>
              </a:lnSpc>
            </a:pPr>
            <a:r>
              <a:rPr lang="ko-KR" sz="3200" u="none" baseline="0" dirty="0">
                <a:solidFill>
                  <a:srgbClr val="FFFFFF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"/>
                <a:sym typeface="Calibri (MS)"/>
              </a:rPr>
              <a:t>로고, 색상, 글꼴</a:t>
            </a:r>
            <a:br>
              <a:rPr lang="en-AU" altLang="ko-KR" sz="3200" u="none" baseline="0" dirty="0">
                <a:solidFill>
                  <a:srgbClr val="FFFFFF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"/>
                <a:sym typeface="Calibri (MS)"/>
              </a:rPr>
            </a:br>
            <a:r>
              <a:rPr lang="ko-KR" sz="3200" u="none" baseline="0" dirty="0">
                <a:solidFill>
                  <a:srgbClr val="FFFFFF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"/>
                <a:sym typeface="Calibri (MS)"/>
              </a:rPr>
              <a:t>및 이미지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407467" y="1028700"/>
            <a:ext cx="9473067" cy="2000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99"/>
              </a:lnSpc>
            </a:pPr>
            <a:r>
              <a:rPr lang="ko-KR" altLang="en-US" sz="6500" b="1" dirty="0">
                <a:solidFill>
                  <a:srgbClr val="293374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Effra"/>
                <a:sym typeface="Effra 1"/>
              </a:rPr>
              <a:t>우리의 글로벌 브랜드는 무엇일까요</a:t>
            </a:r>
            <a:r>
              <a:rPr lang="en-US" altLang="ko-KR" sz="6500" b="1" dirty="0">
                <a:solidFill>
                  <a:srgbClr val="293374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Effra"/>
                <a:sym typeface="Effra 1"/>
              </a:rPr>
              <a:t>?</a:t>
            </a:r>
          </a:p>
        </p:txBody>
      </p:sp>
      <p:sp>
        <p:nvSpPr>
          <p:cNvPr id="18" name="Freeform 18"/>
          <p:cNvSpPr/>
          <p:nvPr/>
        </p:nvSpPr>
        <p:spPr>
          <a:xfrm>
            <a:off x="737792" y="8973856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8"/>
                </a:lnTo>
                <a:lnTo>
                  <a:pt x="0" y="55421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74" b="-74"/>
            </a:stretch>
          </a:blipFill>
        </p:spPr>
        <p:txBody>
          <a:bodyPr/>
          <a:lstStyle/>
          <a:p>
            <a:endParaRPr lang="ko-K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412844" y="4510136"/>
            <a:ext cx="1462312" cy="1266728"/>
          </a:xfrm>
          <a:custGeom>
            <a:avLst/>
            <a:gdLst/>
            <a:ahLst/>
            <a:cxnLst/>
            <a:rect l="l" t="t" r="r" b="b"/>
            <a:pathLst>
              <a:path w="1462312" h="1266728">
                <a:moveTo>
                  <a:pt x="0" y="0"/>
                </a:moveTo>
                <a:lnTo>
                  <a:pt x="1462312" y="0"/>
                </a:lnTo>
                <a:lnTo>
                  <a:pt x="1462312" y="1266728"/>
                </a:lnTo>
                <a:lnTo>
                  <a:pt x="0" y="12667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1" r="-151"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3" name="Freeform 3"/>
          <p:cNvSpPr/>
          <p:nvPr/>
        </p:nvSpPr>
        <p:spPr>
          <a:xfrm rot="-6203709" flipH="1">
            <a:off x="8477269" y="69379"/>
            <a:ext cx="13417146" cy="10148242"/>
          </a:xfrm>
          <a:custGeom>
            <a:avLst/>
            <a:gdLst/>
            <a:ahLst/>
            <a:cxnLst/>
            <a:rect l="l" t="t" r="r" b="b"/>
            <a:pathLst>
              <a:path w="13417146" h="10148242">
                <a:moveTo>
                  <a:pt x="13417146" y="0"/>
                </a:moveTo>
                <a:lnTo>
                  <a:pt x="0" y="0"/>
                </a:lnTo>
                <a:lnTo>
                  <a:pt x="0" y="10148242"/>
                </a:lnTo>
                <a:lnTo>
                  <a:pt x="13417146" y="10148242"/>
                </a:lnTo>
                <a:lnTo>
                  <a:pt x="1341714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grpSp>
        <p:nvGrpSpPr>
          <p:cNvPr id="4" name="Group 4"/>
          <p:cNvGrpSpPr/>
          <p:nvPr/>
        </p:nvGrpSpPr>
        <p:grpSpPr>
          <a:xfrm>
            <a:off x="10439988" y="1562751"/>
            <a:ext cx="6819312" cy="6819312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7"/>
              <a:stretch>
                <a:fillRect l="-17401" r="-17401"/>
              </a:stretch>
            </a:blipFill>
          </p:spPr>
          <p:txBody>
            <a:bodyPr/>
            <a:lstStyle/>
            <a:p>
              <a:endParaRPr lang="ko-KR"/>
            </a:p>
          </p:txBody>
        </p:sp>
      </p:grpSp>
      <p:sp>
        <p:nvSpPr>
          <p:cNvPr id="6" name="Freeform 6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74" b="-74"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16" name="TextBox 16"/>
          <p:cNvSpPr txBox="1"/>
          <p:nvPr/>
        </p:nvSpPr>
        <p:spPr>
          <a:xfrm>
            <a:off x="1404936" y="3006112"/>
            <a:ext cx="8153208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 rtl="0">
              <a:lnSpc>
                <a:spcPts val="7799"/>
              </a:lnSpc>
            </a:pPr>
            <a:r>
              <a:rPr lang="ko-KR" altLang="en-US" sz="6500" b="1" dirty="0">
                <a:solidFill>
                  <a:srgbClr val="293374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Effra"/>
                <a:sym typeface="Effra 1"/>
              </a:rPr>
              <a:t>클럽 정체성이란</a:t>
            </a:r>
            <a:r>
              <a:rPr lang="en-US" altLang="ko-KR" sz="6500" b="1" dirty="0">
                <a:solidFill>
                  <a:srgbClr val="293374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Effra"/>
                <a:sym typeface="Effra 1"/>
              </a:rPr>
              <a:t>?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1CCD854-C6DD-0159-2598-60749E58940E}"/>
              </a:ext>
            </a:extLst>
          </p:cNvPr>
          <p:cNvGrpSpPr/>
          <p:nvPr/>
        </p:nvGrpSpPr>
        <p:grpSpPr>
          <a:xfrm>
            <a:off x="1520151" y="5776864"/>
            <a:ext cx="10056151" cy="500647"/>
            <a:chOff x="1106007" y="5334532"/>
            <a:chExt cx="10056151" cy="500647"/>
          </a:xfrm>
        </p:grpSpPr>
        <p:grpSp>
          <p:nvGrpSpPr>
            <p:cNvPr id="13" name="Group 13"/>
            <p:cNvGrpSpPr/>
            <p:nvPr/>
          </p:nvGrpSpPr>
          <p:grpSpPr>
            <a:xfrm rot="5400000">
              <a:off x="1074716" y="5365823"/>
              <a:ext cx="500647" cy="438066"/>
              <a:chOff x="0" y="0"/>
              <a:chExt cx="812800" cy="7112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64898" y="89740"/>
                <a:ext cx="683004" cy="621460"/>
              </a:xfrm>
              <a:custGeom>
                <a:avLst/>
                <a:gdLst/>
                <a:ahLst/>
                <a:cxnLst/>
                <a:rect l="l" t="t" r="r" b="b"/>
                <a:pathLst>
                  <a:path w="683004" h="621460">
                    <a:moveTo>
                      <a:pt x="418224" y="44524"/>
                    </a:moveTo>
                    <a:lnTo>
                      <a:pt x="671180" y="487196"/>
                    </a:lnTo>
                    <a:cubicBezTo>
                      <a:pt x="687051" y="514971"/>
                      <a:pt x="686937" y="549095"/>
                      <a:pt x="670881" y="576763"/>
                    </a:cubicBezTo>
                    <a:cubicBezTo>
                      <a:pt x="654824" y="604431"/>
                      <a:pt x="625253" y="621460"/>
                      <a:pt x="593264" y="621460"/>
                    </a:cubicBezTo>
                    <a:lnTo>
                      <a:pt x="89740" y="621460"/>
                    </a:lnTo>
                    <a:cubicBezTo>
                      <a:pt x="57751" y="621460"/>
                      <a:pt x="28180" y="604431"/>
                      <a:pt x="12123" y="576763"/>
                    </a:cubicBezTo>
                    <a:cubicBezTo>
                      <a:pt x="-3933" y="549095"/>
                      <a:pt x="-4047" y="514971"/>
                      <a:pt x="11824" y="487196"/>
                    </a:cubicBezTo>
                    <a:lnTo>
                      <a:pt x="264780" y="44524"/>
                    </a:lnTo>
                    <a:cubicBezTo>
                      <a:pt x="280513" y="16991"/>
                      <a:pt x="309792" y="0"/>
                      <a:pt x="341502" y="0"/>
                    </a:cubicBezTo>
                    <a:cubicBezTo>
                      <a:pt x="373212" y="0"/>
                      <a:pt x="402491" y="16991"/>
                      <a:pt x="418224" y="44524"/>
                    </a:cubicBezTo>
                    <a:close/>
                  </a:path>
                </a:pathLst>
              </a:custGeom>
              <a:solidFill>
                <a:srgbClr val="518BC9">
                  <a:alpha val="89804"/>
                </a:srgbClr>
              </a:solidFill>
            </p:spPr>
            <p:txBody>
              <a:bodyPr/>
              <a:lstStyle/>
              <a:p>
                <a:endParaRPr lang="ko-KR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127000" y="263525"/>
                <a:ext cx="558800" cy="3968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 rtl="0">
                  <a:lnSpc>
                    <a:spcPts val="3750"/>
                  </a:lnSpc>
                </a:pPr>
                <a:endParaRPr/>
              </a:p>
            </p:txBody>
          </p:sp>
        </p:grpSp>
        <p:sp>
          <p:nvSpPr>
            <p:cNvPr id="18" name="TextBox 18"/>
            <p:cNvSpPr txBox="1"/>
            <p:nvPr/>
          </p:nvSpPr>
          <p:spPr>
            <a:xfrm>
              <a:off x="1937677" y="5353896"/>
              <a:ext cx="9224481" cy="4619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ko-KR" altLang="en-US" sz="2800" spc="-59" dirty="0">
                  <a:solidFill>
                    <a:srgbClr val="000000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Calibri (MS)"/>
                  <a:sym typeface="Calibri (MS)"/>
                </a:rPr>
                <a:t>지역사회 중심 활동 및 </a:t>
              </a:r>
              <a:r>
                <a:rPr lang="ko-KR" altLang="en-US" sz="2800" spc="-59" dirty="0" err="1">
                  <a:solidFill>
                    <a:srgbClr val="000000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Calibri (MS)"/>
                  <a:sym typeface="Calibri (MS)"/>
                </a:rPr>
                <a:t>시그니처</a:t>
              </a:r>
              <a:r>
                <a:rPr lang="ko-KR" altLang="en-US" sz="2800" spc="-59" dirty="0">
                  <a:solidFill>
                    <a:srgbClr val="000000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Calibri (MS)"/>
                  <a:sym typeface="Calibri (MS)"/>
                </a:rPr>
                <a:t> 프로젝트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1B7BCE0-3083-9192-B743-813450401607}"/>
              </a:ext>
            </a:extLst>
          </p:cNvPr>
          <p:cNvGrpSpPr/>
          <p:nvPr/>
        </p:nvGrpSpPr>
        <p:grpSpPr>
          <a:xfrm>
            <a:off x="1520151" y="6709638"/>
            <a:ext cx="8906480" cy="500647"/>
            <a:chOff x="1106007" y="6291437"/>
            <a:chExt cx="8906480" cy="500647"/>
          </a:xfrm>
        </p:grpSpPr>
        <p:grpSp>
          <p:nvGrpSpPr>
            <p:cNvPr id="10" name="Group 10"/>
            <p:cNvGrpSpPr/>
            <p:nvPr/>
          </p:nvGrpSpPr>
          <p:grpSpPr>
            <a:xfrm rot="5400000">
              <a:off x="1074716" y="6322728"/>
              <a:ext cx="500647" cy="438066"/>
              <a:chOff x="0" y="0"/>
              <a:chExt cx="812800" cy="7112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64898" y="89740"/>
                <a:ext cx="683004" cy="621460"/>
              </a:xfrm>
              <a:custGeom>
                <a:avLst/>
                <a:gdLst/>
                <a:ahLst/>
                <a:cxnLst/>
                <a:rect l="l" t="t" r="r" b="b"/>
                <a:pathLst>
                  <a:path w="683004" h="621460">
                    <a:moveTo>
                      <a:pt x="418224" y="44524"/>
                    </a:moveTo>
                    <a:lnTo>
                      <a:pt x="671180" y="487196"/>
                    </a:lnTo>
                    <a:cubicBezTo>
                      <a:pt x="687051" y="514971"/>
                      <a:pt x="686937" y="549095"/>
                      <a:pt x="670881" y="576763"/>
                    </a:cubicBezTo>
                    <a:cubicBezTo>
                      <a:pt x="654824" y="604431"/>
                      <a:pt x="625253" y="621460"/>
                      <a:pt x="593264" y="621460"/>
                    </a:cubicBezTo>
                    <a:lnTo>
                      <a:pt x="89740" y="621460"/>
                    </a:lnTo>
                    <a:cubicBezTo>
                      <a:pt x="57751" y="621460"/>
                      <a:pt x="28180" y="604431"/>
                      <a:pt x="12123" y="576763"/>
                    </a:cubicBezTo>
                    <a:cubicBezTo>
                      <a:pt x="-3933" y="549095"/>
                      <a:pt x="-4047" y="514971"/>
                      <a:pt x="11824" y="487196"/>
                    </a:cubicBezTo>
                    <a:lnTo>
                      <a:pt x="264780" y="44524"/>
                    </a:lnTo>
                    <a:cubicBezTo>
                      <a:pt x="280513" y="16991"/>
                      <a:pt x="309792" y="0"/>
                      <a:pt x="341502" y="0"/>
                    </a:cubicBezTo>
                    <a:cubicBezTo>
                      <a:pt x="373212" y="0"/>
                      <a:pt x="402491" y="16991"/>
                      <a:pt x="418224" y="44524"/>
                    </a:cubicBezTo>
                    <a:close/>
                  </a:path>
                </a:pathLst>
              </a:custGeom>
              <a:solidFill>
                <a:srgbClr val="BB4075">
                  <a:alpha val="89804"/>
                </a:srgbClr>
              </a:solidFill>
            </p:spPr>
            <p:txBody>
              <a:bodyPr/>
              <a:lstStyle/>
              <a:p>
                <a:endParaRPr lang="ko-KR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127000" y="263525"/>
                <a:ext cx="558800" cy="3968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 rtl="0">
                  <a:lnSpc>
                    <a:spcPts val="3750"/>
                  </a:lnSpc>
                </a:pPr>
                <a:endParaRPr/>
              </a:p>
            </p:txBody>
          </p:sp>
        </p:grpSp>
        <p:sp>
          <p:nvSpPr>
            <p:cNvPr id="19" name="TextBox 19"/>
            <p:cNvSpPr txBox="1"/>
            <p:nvPr/>
          </p:nvSpPr>
          <p:spPr>
            <a:xfrm>
              <a:off x="1937677" y="6310801"/>
              <a:ext cx="8074810" cy="4619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ko-KR" altLang="en-US" sz="2800" spc="-59" dirty="0">
                  <a:solidFill>
                    <a:srgbClr val="000000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Calibri (MS)"/>
                  <a:sym typeface="Calibri (MS)"/>
                </a:rPr>
                <a:t>매장</a:t>
              </a:r>
              <a:r>
                <a:rPr lang="en-US" altLang="ko-KR" sz="2800" spc="-59" dirty="0">
                  <a:solidFill>
                    <a:srgbClr val="000000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Calibri (MS)"/>
                  <a:sym typeface="Calibri (MS)"/>
                </a:rPr>
                <a:t>, </a:t>
              </a:r>
              <a:r>
                <a:rPr lang="ko-KR" altLang="en-US" sz="2800" spc="-59" dirty="0">
                  <a:solidFill>
                    <a:srgbClr val="000000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Calibri (MS)"/>
                  <a:sym typeface="Calibri (MS)"/>
                </a:rPr>
                <a:t>사진 및 지역에서의 목소리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AAAFEC6-4857-5697-39C9-85756F5A099A}"/>
              </a:ext>
            </a:extLst>
          </p:cNvPr>
          <p:cNvGrpSpPr/>
          <p:nvPr/>
        </p:nvGrpSpPr>
        <p:grpSpPr>
          <a:xfrm>
            <a:off x="1520151" y="4844090"/>
            <a:ext cx="7175463" cy="500647"/>
            <a:chOff x="1106007" y="4425889"/>
            <a:chExt cx="7175463" cy="500647"/>
          </a:xfrm>
        </p:grpSpPr>
        <p:grpSp>
          <p:nvGrpSpPr>
            <p:cNvPr id="7" name="Group 7"/>
            <p:cNvGrpSpPr/>
            <p:nvPr/>
          </p:nvGrpSpPr>
          <p:grpSpPr>
            <a:xfrm rot="5400000">
              <a:off x="1074716" y="4457180"/>
              <a:ext cx="500647" cy="438066"/>
              <a:chOff x="0" y="0"/>
              <a:chExt cx="812800" cy="7112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64898" y="89740"/>
                <a:ext cx="683004" cy="621460"/>
              </a:xfrm>
              <a:custGeom>
                <a:avLst/>
                <a:gdLst/>
                <a:ahLst/>
                <a:cxnLst/>
                <a:rect l="l" t="t" r="r" b="b"/>
                <a:pathLst>
                  <a:path w="683004" h="621460">
                    <a:moveTo>
                      <a:pt x="418224" y="44524"/>
                    </a:moveTo>
                    <a:lnTo>
                      <a:pt x="671180" y="487196"/>
                    </a:lnTo>
                    <a:cubicBezTo>
                      <a:pt x="687051" y="514971"/>
                      <a:pt x="686937" y="549095"/>
                      <a:pt x="670881" y="576763"/>
                    </a:cubicBezTo>
                    <a:cubicBezTo>
                      <a:pt x="654824" y="604431"/>
                      <a:pt x="625253" y="621460"/>
                      <a:pt x="593264" y="621460"/>
                    </a:cubicBezTo>
                    <a:lnTo>
                      <a:pt x="89740" y="621460"/>
                    </a:lnTo>
                    <a:cubicBezTo>
                      <a:pt x="57751" y="621460"/>
                      <a:pt x="28180" y="604431"/>
                      <a:pt x="12123" y="576763"/>
                    </a:cubicBezTo>
                    <a:cubicBezTo>
                      <a:pt x="-3933" y="549095"/>
                      <a:pt x="-4047" y="514971"/>
                      <a:pt x="11824" y="487196"/>
                    </a:cubicBezTo>
                    <a:lnTo>
                      <a:pt x="264780" y="44524"/>
                    </a:lnTo>
                    <a:cubicBezTo>
                      <a:pt x="280513" y="16991"/>
                      <a:pt x="309792" y="0"/>
                      <a:pt x="341502" y="0"/>
                    </a:cubicBezTo>
                    <a:cubicBezTo>
                      <a:pt x="373212" y="0"/>
                      <a:pt x="402491" y="16991"/>
                      <a:pt x="418224" y="44524"/>
                    </a:cubicBezTo>
                    <a:close/>
                  </a:path>
                </a:pathLst>
              </a:custGeom>
              <a:solidFill>
                <a:srgbClr val="293374">
                  <a:alpha val="89804"/>
                </a:srgbClr>
              </a:solidFill>
            </p:spPr>
            <p:txBody>
              <a:bodyPr/>
              <a:lstStyle/>
              <a:p>
                <a:endParaRPr lang="ko-KR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127000" y="263525"/>
                <a:ext cx="558800" cy="3968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 rtl="0">
                  <a:lnSpc>
                    <a:spcPts val="3750"/>
                  </a:lnSpc>
                </a:pPr>
                <a:endParaRPr/>
              </a:p>
            </p:txBody>
          </p:sp>
        </p:grpSp>
        <p:sp>
          <p:nvSpPr>
            <p:cNvPr id="20" name="TextBox 20"/>
            <p:cNvSpPr txBox="1"/>
            <p:nvPr/>
          </p:nvSpPr>
          <p:spPr>
            <a:xfrm>
              <a:off x="1937677" y="4445253"/>
              <a:ext cx="6343793" cy="4619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ko-KR" altLang="en-US" sz="2800" spc="-59" dirty="0">
                  <a:solidFill>
                    <a:srgbClr val="000000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Calibri (MS)"/>
                  <a:sym typeface="Calibri (MS)"/>
                </a:rPr>
                <a:t>클럽의 개성과 지역 문화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351550" y="-7799490"/>
            <a:ext cx="9418799" cy="10078481"/>
          </a:xfrm>
          <a:custGeom>
            <a:avLst/>
            <a:gdLst/>
            <a:ahLst/>
            <a:cxnLst/>
            <a:rect l="l" t="t" r="r" b="b"/>
            <a:pathLst>
              <a:path w="9418799" h="10078481">
                <a:moveTo>
                  <a:pt x="0" y="0"/>
                </a:moveTo>
                <a:lnTo>
                  <a:pt x="9418799" y="0"/>
                </a:lnTo>
                <a:lnTo>
                  <a:pt x="9418799" y="10078482"/>
                </a:lnTo>
                <a:lnTo>
                  <a:pt x="0" y="1007848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4" name="Freeform 4"/>
          <p:cNvSpPr/>
          <p:nvPr/>
        </p:nvSpPr>
        <p:spPr>
          <a:xfrm>
            <a:off x="1385856" y="3728235"/>
            <a:ext cx="3615584" cy="3192458"/>
          </a:xfrm>
          <a:custGeom>
            <a:avLst/>
            <a:gdLst/>
            <a:ahLst/>
            <a:cxnLst/>
            <a:rect l="l" t="t" r="r" b="b"/>
            <a:pathLst>
              <a:path w="952253" h="840812">
                <a:moveTo>
                  <a:pt x="32119" y="0"/>
                </a:moveTo>
                <a:lnTo>
                  <a:pt x="920134" y="0"/>
                </a:lnTo>
                <a:cubicBezTo>
                  <a:pt x="928652" y="0"/>
                  <a:pt x="936822" y="3384"/>
                  <a:pt x="942845" y="9407"/>
                </a:cubicBezTo>
                <a:cubicBezTo>
                  <a:pt x="948869" y="15431"/>
                  <a:pt x="952253" y="23600"/>
                  <a:pt x="952253" y="32119"/>
                </a:cubicBezTo>
                <a:lnTo>
                  <a:pt x="952253" y="808693"/>
                </a:lnTo>
                <a:cubicBezTo>
                  <a:pt x="952253" y="826432"/>
                  <a:pt x="937873" y="840812"/>
                  <a:pt x="920134" y="840812"/>
                </a:cubicBezTo>
                <a:lnTo>
                  <a:pt x="32119" y="840812"/>
                </a:lnTo>
                <a:cubicBezTo>
                  <a:pt x="14380" y="840812"/>
                  <a:pt x="0" y="826432"/>
                  <a:pt x="0" y="808693"/>
                </a:cubicBezTo>
                <a:lnTo>
                  <a:pt x="0" y="32119"/>
                </a:lnTo>
                <a:cubicBezTo>
                  <a:pt x="0" y="14380"/>
                  <a:pt x="14380" y="0"/>
                  <a:pt x="32119" y="0"/>
                </a:cubicBezTo>
                <a:close/>
              </a:path>
            </a:pathLst>
          </a:custGeom>
          <a:solidFill>
            <a:srgbClr val="F6F5F8"/>
          </a:solidFill>
        </p:spPr>
        <p:txBody>
          <a:bodyPr/>
          <a:lstStyle/>
          <a:p>
            <a:endParaRPr lang="ko-KR"/>
          </a:p>
        </p:txBody>
      </p:sp>
      <p:sp>
        <p:nvSpPr>
          <p:cNvPr id="5" name="TextBox 5"/>
          <p:cNvSpPr txBox="1"/>
          <p:nvPr/>
        </p:nvSpPr>
        <p:spPr>
          <a:xfrm>
            <a:off x="1385856" y="3836731"/>
            <a:ext cx="3615584" cy="3083962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 rtl="0">
              <a:lnSpc>
                <a:spcPts val="2100"/>
              </a:lnSpc>
            </a:pPr>
            <a:endParaRPr/>
          </a:p>
        </p:txBody>
      </p:sp>
      <p:grpSp>
        <p:nvGrpSpPr>
          <p:cNvPr id="6" name="Group 6"/>
          <p:cNvGrpSpPr/>
          <p:nvPr/>
        </p:nvGrpSpPr>
        <p:grpSpPr>
          <a:xfrm>
            <a:off x="2743976" y="3204980"/>
            <a:ext cx="899344" cy="1046510"/>
            <a:chOff x="0" y="0"/>
            <a:chExt cx="6985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29933"/>
              <a:ext cx="698500" cy="752935"/>
            </a:xfrm>
            <a:custGeom>
              <a:avLst/>
              <a:gdLst/>
              <a:ahLst/>
              <a:cxnLst/>
              <a:rect l="l" t="t" r="r" b="b"/>
              <a:pathLst>
                <a:path w="698500" h="752935">
                  <a:moveTo>
                    <a:pt x="445165" y="25872"/>
                  </a:moveTo>
                  <a:lnTo>
                    <a:pt x="602585" y="117462"/>
                  </a:lnTo>
                  <a:cubicBezTo>
                    <a:pt x="661968" y="152012"/>
                    <a:pt x="698500" y="215532"/>
                    <a:pt x="698500" y="284235"/>
                  </a:cubicBezTo>
                  <a:lnTo>
                    <a:pt x="698500" y="468699"/>
                  </a:lnTo>
                  <a:cubicBezTo>
                    <a:pt x="698500" y="537402"/>
                    <a:pt x="661968" y="600922"/>
                    <a:pt x="602585" y="635472"/>
                  </a:cubicBezTo>
                  <a:lnTo>
                    <a:pt x="445165" y="727062"/>
                  </a:lnTo>
                  <a:cubicBezTo>
                    <a:pt x="385874" y="761558"/>
                    <a:pt x="312626" y="761558"/>
                    <a:pt x="253335" y="727062"/>
                  </a:cubicBezTo>
                  <a:lnTo>
                    <a:pt x="95915" y="635472"/>
                  </a:lnTo>
                  <a:cubicBezTo>
                    <a:pt x="36532" y="600922"/>
                    <a:pt x="0" y="537402"/>
                    <a:pt x="0" y="468699"/>
                  </a:cubicBezTo>
                  <a:lnTo>
                    <a:pt x="0" y="284235"/>
                  </a:lnTo>
                  <a:cubicBezTo>
                    <a:pt x="0" y="215532"/>
                    <a:pt x="36532" y="152012"/>
                    <a:pt x="95915" y="117462"/>
                  </a:cubicBezTo>
                  <a:lnTo>
                    <a:pt x="253335" y="25872"/>
                  </a:lnTo>
                  <a:cubicBezTo>
                    <a:pt x="312626" y="-8624"/>
                    <a:pt x="385874" y="-8624"/>
                    <a:pt x="445165" y="25872"/>
                  </a:cubicBezTo>
                  <a:close/>
                </a:path>
              </a:pathLst>
            </a:custGeom>
            <a:solidFill>
              <a:srgbClr val="518BC9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168275"/>
              <a:ext cx="698500" cy="5048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1461018" y="759168"/>
            <a:ext cx="9418799" cy="10078481"/>
          </a:xfrm>
          <a:custGeom>
            <a:avLst/>
            <a:gdLst/>
            <a:ahLst/>
            <a:cxnLst/>
            <a:rect l="l" t="t" r="r" b="b"/>
            <a:pathLst>
              <a:path w="9418799" h="10078481">
                <a:moveTo>
                  <a:pt x="0" y="0"/>
                </a:moveTo>
                <a:lnTo>
                  <a:pt x="9418799" y="0"/>
                </a:lnTo>
                <a:lnTo>
                  <a:pt x="9418799" y="10078481"/>
                </a:lnTo>
                <a:lnTo>
                  <a:pt x="0" y="1007848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grpSp>
        <p:nvGrpSpPr>
          <p:cNvPr id="10" name="Group 10"/>
          <p:cNvGrpSpPr/>
          <p:nvPr/>
        </p:nvGrpSpPr>
        <p:grpSpPr>
          <a:xfrm>
            <a:off x="-674710" y="8498591"/>
            <a:ext cx="19281670" cy="2271793"/>
            <a:chOff x="0" y="0"/>
            <a:chExt cx="5078300" cy="59833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078300" cy="598332"/>
            </a:xfrm>
            <a:custGeom>
              <a:avLst/>
              <a:gdLst/>
              <a:ahLst/>
              <a:cxnLst/>
              <a:rect l="l" t="t" r="r" b="b"/>
              <a:pathLst>
                <a:path w="5078300" h="598332">
                  <a:moveTo>
                    <a:pt x="0" y="0"/>
                  </a:moveTo>
                  <a:lnTo>
                    <a:pt x="5078300" y="0"/>
                  </a:lnTo>
                  <a:lnTo>
                    <a:pt x="5078300" y="598332"/>
                  </a:lnTo>
                  <a:lnTo>
                    <a:pt x="0" y="598332"/>
                  </a:ln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ko-KR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5078300" cy="6364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4" b="-74"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14" name="Freeform 14"/>
          <p:cNvSpPr/>
          <p:nvPr/>
        </p:nvSpPr>
        <p:spPr>
          <a:xfrm>
            <a:off x="2852874" y="3378560"/>
            <a:ext cx="668868" cy="668868"/>
          </a:xfrm>
          <a:custGeom>
            <a:avLst/>
            <a:gdLst/>
            <a:ahLst/>
            <a:cxnLst/>
            <a:rect l="l" t="t" r="r" b="b"/>
            <a:pathLst>
              <a:path w="668868" h="668868">
                <a:moveTo>
                  <a:pt x="0" y="0"/>
                </a:moveTo>
                <a:lnTo>
                  <a:pt x="668867" y="0"/>
                </a:lnTo>
                <a:lnTo>
                  <a:pt x="668867" y="668867"/>
                </a:lnTo>
                <a:lnTo>
                  <a:pt x="0" y="66886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grpSp>
        <p:nvGrpSpPr>
          <p:cNvPr id="16" name="Group 16"/>
          <p:cNvGrpSpPr/>
          <p:nvPr/>
        </p:nvGrpSpPr>
        <p:grpSpPr>
          <a:xfrm>
            <a:off x="7155633" y="3728235"/>
            <a:ext cx="3615584" cy="3192458"/>
            <a:chOff x="0" y="0"/>
            <a:chExt cx="952253" cy="840812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952253" cy="840812"/>
            </a:xfrm>
            <a:custGeom>
              <a:avLst/>
              <a:gdLst/>
              <a:ahLst/>
              <a:cxnLst/>
              <a:rect l="l" t="t" r="r" b="b"/>
              <a:pathLst>
                <a:path w="952253" h="840812">
                  <a:moveTo>
                    <a:pt x="32119" y="0"/>
                  </a:moveTo>
                  <a:lnTo>
                    <a:pt x="920134" y="0"/>
                  </a:lnTo>
                  <a:cubicBezTo>
                    <a:pt x="928652" y="0"/>
                    <a:pt x="936822" y="3384"/>
                    <a:pt x="942845" y="9407"/>
                  </a:cubicBezTo>
                  <a:cubicBezTo>
                    <a:pt x="948869" y="15431"/>
                    <a:pt x="952253" y="23600"/>
                    <a:pt x="952253" y="32119"/>
                  </a:cubicBezTo>
                  <a:lnTo>
                    <a:pt x="952253" y="808693"/>
                  </a:lnTo>
                  <a:cubicBezTo>
                    <a:pt x="952253" y="826432"/>
                    <a:pt x="937873" y="840812"/>
                    <a:pt x="920134" y="840812"/>
                  </a:cubicBezTo>
                  <a:lnTo>
                    <a:pt x="32119" y="840812"/>
                  </a:lnTo>
                  <a:cubicBezTo>
                    <a:pt x="14380" y="840812"/>
                    <a:pt x="0" y="826432"/>
                    <a:pt x="0" y="808693"/>
                  </a:cubicBezTo>
                  <a:lnTo>
                    <a:pt x="0" y="32119"/>
                  </a:lnTo>
                  <a:cubicBezTo>
                    <a:pt x="0" y="14380"/>
                    <a:pt x="14380" y="0"/>
                    <a:pt x="32119" y="0"/>
                  </a:cubicBezTo>
                  <a:close/>
                </a:path>
              </a:pathLst>
            </a:custGeom>
            <a:solidFill>
              <a:srgbClr val="F6F5F8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28575"/>
              <a:ext cx="952253" cy="8122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8513753" y="3204980"/>
            <a:ext cx="899344" cy="1046510"/>
            <a:chOff x="0" y="0"/>
            <a:chExt cx="698500" cy="812800"/>
          </a:xfrm>
        </p:grpSpPr>
        <p:sp>
          <p:nvSpPr>
            <p:cNvPr id="20" name="Freeform 20"/>
            <p:cNvSpPr/>
            <p:nvPr/>
          </p:nvSpPr>
          <p:spPr>
            <a:xfrm>
              <a:off x="0" y="29933"/>
              <a:ext cx="698500" cy="752935"/>
            </a:xfrm>
            <a:custGeom>
              <a:avLst/>
              <a:gdLst/>
              <a:ahLst/>
              <a:cxnLst/>
              <a:rect l="l" t="t" r="r" b="b"/>
              <a:pathLst>
                <a:path w="698500" h="752935">
                  <a:moveTo>
                    <a:pt x="445165" y="25872"/>
                  </a:moveTo>
                  <a:lnTo>
                    <a:pt x="602585" y="117462"/>
                  </a:lnTo>
                  <a:cubicBezTo>
                    <a:pt x="661968" y="152012"/>
                    <a:pt x="698500" y="215532"/>
                    <a:pt x="698500" y="284235"/>
                  </a:cubicBezTo>
                  <a:lnTo>
                    <a:pt x="698500" y="468699"/>
                  </a:lnTo>
                  <a:cubicBezTo>
                    <a:pt x="698500" y="537402"/>
                    <a:pt x="661968" y="600922"/>
                    <a:pt x="602585" y="635472"/>
                  </a:cubicBezTo>
                  <a:lnTo>
                    <a:pt x="445165" y="727062"/>
                  </a:lnTo>
                  <a:cubicBezTo>
                    <a:pt x="385874" y="761558"/>
                    <a:pt x="312626" y="761558"/>
                    <a:pt x="253335" y="727062"/>
                  </a:cubicBezTo>
                  <a:lnTo>
                    <a:pt x="95915" y="635472"/>
                  </a:lnTo>
                  <a:cubicBezTo>
                    <a:pt x="36532" y="600922"/>
                    <a:pt x="0" y="537402"/>
                    <a:pt x="0" y="468699"/>
                  </a:cubicBezTo>
                  <a:lnTo>
                    <a:pt x="0" y="284235"/>
                  </a:lnTo>
                  <a:cubicBezTo>
                    <a:pt x="0" y="215532"/>
                    <a:pt x="36532" y="152012"/>
                    <a:pt x="95915" y="117462"/>
                  </a:cubicBezTo>
                  <a:lnTo>
                    <a:pt x="253335" y="25872"/>
                  </a:lnTo>
                  <a:cubicBezTo>
                    <a:pt x="312626" y="-8624"/>
                    <a:pt x="385874" y="-8624"/>
                    <a:pt x="445165" y="25872"/>
                  </a:cubicBezTo>
                  <a:close/>
                </a:path>
              </a:pathLst>
            </a:custGeom>
            <a:solidFill>
              <a:srgbClr val="BB4075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168275"/>
              <a:ext cx="698500" cy="5048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sp>
        <p:nvSpPr>
          <p:cNvPr id="22" name="Freeform 22"/>
          <p:cNvSpPr/>
          <p:nvPr/>
        </p:nvSpPr>
        <p:spPr>
          <a:xfrm>
            <a:off x="8646471" y="3378560"/>
            <a:ext cx="633908" cy="582043"/>
          </a:xfrm>
          <a:custGeom>
            <a:avLst/>
            <a:gdLst/>
            <a:ahLst/>
            <a:cxnLst/>
            <a:rect l="l" t="t" r="r" b="b"/>
            <a:pathLst>
              <a:path w="845211" h="776057">
                <a:moveTo>
                  <a:pt x="0" y="0"/>
                </a:moveTo>
                <a:lnTo>
                  <a:pt x="845211" y="0"/>
                </a:lnTo>
                <a:lnTo>
                  <a:pt x="845211" y="776057"/>
                </a:lnTo>
                <a:lnTo>
                  <a:pt x="0" y="77605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23" name="TextBox 23"/>
          <p:cNvSpPr txBox="1"/>
          <p:nvPr/>
        </p:nvSpPr>
        <p:spPr>
          <a:xfrm>
            <a:off x="7944591" y="4686300"/>
            <a:ext cx="2037669" cy="540000"/>
          </a:xfrm>
          <a:prstGeom prst="rect">
            <a:avLst/>
          </a:prstGeom>
        </p:spPr>
        <p:txBody>
          <a:bodyPr lIns="0" tIns="0" rIns="0" bIns="0" rtlCol="0" anchor="ctr" anchorCtr="0">
            <a:spAutoFit/>
          </a:bodyPr>
          <a:lstStyle/>
          <a:p>
            <a:pPr algn="ctr" rtl="0">
              <a:lnSpc>
                <a:spcPts val="2299"/>
              </a:lnSpc>
            </a:pPr>
            <a:r>
              <a:rPr lang="ko-KR" sz="2600" b="1" i="0" u="none" baseline="0" dirty="0">
                <a:solidFill>
                  <a:srgbClr val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 Bold"/>
                <a:sym typeface="Calibri (MS) Bold"/>
              </a:rPr>
              <a:t>클럽 정체성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696355" y="5254654"/>
            <a:ext cx="2534140" cy="10707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799"/>
              </a:lnSpc>
            </a:pPr>
            <a:r>
              <a:rPr lang="ko-KR" sz="2400" b="0" i="0" u="none" baseline="0">
                <a:solidFill>
                  <a:srgbClr val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"/>
                <a:sym typeface="Calibri (MS)"/>
              </a:rPr>
              <a:t>개성</a:t>
            </a:r>
          </a:p>
          <a:p>
            <a:pPr algn="ctr" rtl="0">
              <a:lnSpc>
                <a:spcPts val="2799"/>
              </a:lnSpc>
            </a:pPr>
            <a:r>
              <a:rPr lang="ko-KR" sz="2400" b="0" i="0" u="none" baseline="0">
                <a:solidFill>
                  <a:srgbClr val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"/>
                <a:sym typeface="Calibri (MS)"/>
              </a:rPr>
              <a:t>진정성</a:t>
            </a:r>
          </a:p>
          <a:p>
            <a:pPr algn="ctr" rtl="0">
              <a:lnSpc>
                <a:spcPts val="2799"/>
              </a:lnSpc>
            </a:pPr>
            <a:r>
              <a:rPr lang="ko-KR" sz="2400" b="0" i="0" u="none" baseline="0">
                <a:solidFill>
                  <a:srgbClr val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"/>
                <a:sym typeface="Calibri (MS)"/>
              </a:rPr>
              <a:t>지역 연관성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12717184" y="3728235"/>
            <a:ext cx="3615584" cy="3192458"/>
            <a:chOff x="0" y="0"/>
            <a:chExt cx="952253" cy="840812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952253" cy="840812"/>
            </a:xfrm>
            <a:custGeom>
              <a:avLst/>
              <a:gdLst/>
              <a:ahLst/>
              <a:cxnLst/>
              <a:rect l="l" t="t" r="r" b="b"/>
              <a:pathLst>
                <a:path w="952253" h="840812">
                  <a:moveTo>
                    <a:pt x="32119" y="0"/>
                  </a:moveTo>
                  <a:lnTo>
                    <a:pt x="920134" y="0"/>
                  </a:lnTo>
                  <a:cubicBezTo>
                    <a:pt x="928652" y="0"/>
                    <a:pt x="936822" y="3384"/>
                    <a:pt x="942845" y="9407"/>
                  </a:cubicBezTo>
                  <a:cubicBezTo>
                    <a:pt x="948869" y="15431"/>
                    <a:pt x="952253" y="23600"/>
                    <a:pt x="952253" y="32119"/>
                  </a:cubicBezTo>
                  <a:lnTo>
                    <a:pt x="952253" y="808693"/>
                  </a:lnTo>
                  <a:cubicBezTo>
                    <a:pt x="952253" y="826432"/>
                    <a:pt x="937873" y="840812"/>
                    <a:pt x="920134" y="840812"/>
                  </a:cubicBezTo>
                  <a:lnTo>
                    <a:pt x="32119" y="840812"/>
                  </a:lnTo>
                  <a:cubicBezTo>
                    <a:pt x="14380" y="840812"/>
                    <a:pt x="0" y="826432"/>
                    <a:pt x="0" y="808693"/>
                  </a:cubicBezTo>
                  <a:lnTo>
                    <a:pt x="0" y="32119"/>
                  </a:lnTo>
                  <a:cubicBezTo>
                    <a:pt x="0" y="14380"/>
                    <a:pt x="14380" y="0"/>
                    <a:pt x="32119" y="0"/>
                  </a:cubicBezTo>
                  <a:close/>
                </a:path>
              </a:pathLst>
            </a:custGeom>
            <a:solidFill>
              <a:srgbClr val="F6F5F8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28575"/>
              <a:ext cx="952253" cy="8122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4075304" y="3204980"/>
            <a:ext cx="899344" cy="1046510"/>
            <a:chOff x="0" y="0"/>
            <a:chExt cx="698500" cy="812800"/>
          </a:xfrm>
        </p:grpSpPr>
        <p:sp>
          <p:nvSpPr>
            <p:cNvPr id="30" name="Freeform 30"/>
            <p:cNvSpPr/>
            <p:nvPr/>
          </p:nvSpPr>
          <p:spPr>
            <a:xfrm>
              <a:off x="0" y="29933"/>
              <a:ext cx="698500" cy="752935"/>
            </a:xfrm>
            <a:custGeom>
              <a:avLst/>
              <a:gdLst/>
              <a:ahLst/>
              <a:cxnLst/>
              <a:rect l="l" t="t" r="r" b="b"/>
              <a:pathLst>
                <a:path w="698500" h="752935">
                  <a:moveTo>
                    <a:pt x="445165" y="25872"/>
                  </a:moveTo>
                  <a:lnTo>
                    <a:pt x="602585" y="117462"/>
                  </a:lnTo>
                  <a:cubicBezTo>
                    <a:pt x="661968" y="152012"/>
                    <a:pt x="698500" y="215532"/>
                    <a:pt x="698500" y="284235"/>
                  </a:cubicBezTo>
                  <a:lnTo>
                    <a:pt x="698500" y="468699"/>
                  </a:lnTo>
                  <a:cubicBezTo>
                    <a:pt x="698500" y="537402"/>
                    <a:pt x="661968" y="600922"/>
                    <a:pt x="602585" y="635472"/>
                  </a:cubicBezTo>
                  <a:lnTo>
                    <a:pt x="445165" y="727062"/>
                  </a:lnTo>
                  <a:cubicBezTo>
                    <a:pt x="385874" y="761558"/>
                    <a:pt x="312626" y="761558"/>
                    <a:pt x="253335" y="727062"/>
                  </a:cubicBezTo>
                  <a:lnTo>
                    <a:pt x="95915" y="635472"/>
                  </a:lnTo>
                  <a:cubicBezTo>
                    <a:pt x="36532" y="600922"/>
                    <a:pt x="0" y="537402"/>
                    <a:pt x="0" y="468699"/>
                  </a:cubicBezTo>
                  <a:lnTo>
                    <a:pt x="0" y="284235"/>
                  </a:lnTo>
                  <a:cubicBezTo>
                    <a:pt x="0" y="215532"/>
                    <a:pt x="36532" y="152012"/>
                    <a:pt x="95915" y="117462"/>
                  </a:cubicBezTo>
                  <a:lnTo>
                    <a:pt x="253335" y="25872"/>
                  </a:lnTo>
                  <a:cubicBezTo>
                    <a:pt x="312626" y="-8624"/>
                    <a:pt x="385874" y="-8624"/>
                    <a:pt x="445165" y="25872"/>
                  </a:cubicBezTo>
                  <a:close/>
                </a:path>
              </a:pathLst>
            </a:custGeom>
            <a:solidFill>
              <a:srgbClr val="293374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168275"/>
              <a:ext cx="698500" cy="5048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sp>
        <p:nvSpPr>
          <p:cNvPr id="32" name="Freeform 32"/>
          <p:cNvSpPr/>
          <p:nvPr/>
        </p:nvSpPr>
        <p:spPr>
          <a:xfrm>
            <a:off x="14222820" y="3476905"/>
            <a:ext cx="605028" cy="521424"/>
          </a:xfrm>
          <a:custGeom>
            <a:avLst/>
            <a:gdLst/>
            <a:ahLst/>
            <a:cxnLst/>
            <a:rect l="l" t="t" r="r" b="b"/>
            <a:pathLst>
              <a:path w="806704" h="695232">
                <a:moveTo>
                  <a:pt x="0" y="0"/>
                </a:moveTo>
                <a:lnTo>
                  <a:pt x="806704" y="0"/>
                </a:lnTo>
                <a:lnTo>
                  <a:pt x="806704" y="695232"/>
                </a:lnTo>
                <a:lnTo>
                  <a:pt x="0" y="69523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33" name="TextBox 33"/>
          <p:cNvSpPr txBox="1"/>
          <p:nvPr/>
        </p:nvSpPr>
        <p:spPr>
          <a:xfrm>
            <a:off x="13257906" y="5433780"/>
            <a:ext cx="2534140" cy="718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799"/>
              </a:lnSpc>
            </a:pPr>
            <a:r>
              <a:rPr lang="ko-KR" sz="2400" b="0" i="0" u="none" baseline="0" dirty="0">
                <a:solidFill>
                  <a:srgbClr val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"/>
                <a:sym typeface="Calibri (MS)"/>
              </a:rPr>
              <a:t>더욱 강력하고 명료한 메시지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3506142" y="4865426"/>
            <a:ext cx="2037669" cy="540000"/>
          </a:xfrm>
          <a:prstGeom prst="rect">
            <a:avLst/>
          </a:prstGeom>
        </p:spPr>
        <p:txBody>
          <a:bodyPr lIns="0" tIns="0" rIns="0" bIns="0" rtlCol="0" anchor="ctr" anchorCtr="0">
            <a:spAutoFit/>
          </a:bodyPr>
          <a:lstStyle/>
          <a:p>
            <a:pPr algn="ctr" rtl="0">
              <a:lnSpc>
                <a:spcPts val="2299"/>
              </a:lnSpc>
            </a:pPr>
            <a:r>
              <a:rPr lang="ko-KR" sz="2600" b="1" i="0" u="none" baseline="0" dirty="0">
                <a:solidFill>
                  <a:srgbClr val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 Bold"/>
                <a:sym typeface="Calibri (MS) Bold"/>
              </a:rPr>
              <a:t>결합</a:t>
            </a:r>
          </a:p>
        </p:txBody>
      </p:sp>
      <p:sp>
        <p:nvSpPr>
          <p:cNvPr id="35" name="Freeform 35"/>
          <p:cNvSpPr/>
          <p:nvPr/>
        </p:nvSpPr>
        <p:spPr>
          <a:xfrm>
            <a:off x="5502944" y="5001629"/>
            <a:ext cx="1014514" cy="1014514"/>
          </a:xfrm>
          <a:custGeom>
            <a:avLst/>
            <a:gdLst/>
            <a:ahLst/>
            <a:cxnLst/>
            <a:rect l="l" t="t" r="r" b="b"/>
            <a:pathLst>
              <a:path w="1014514" h="1014514">
                <a:moveTo>
                  <a:pt x="0" y="0"/>
                </a:moveTo>
                <a:lnTo>
                  <a:pt x="1014514" y="0"/>
                </a:lnTo>
                <a:lnTo>
                  <a:pt x="1014514" y="1014513"/>
                </a:lnTo>
                <a:lnTo>
                  <a:pt x="0" y="101451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36" name="Freeform 36"/>
          <p:cNvSpPr/>
          <p:nvPr/>
        </p:nvSpPr>
        <p:spPr>
          <a:xfrm>
            <a:off x="11242764" y="5340379"/>
            <a:ext cx="983824" cy="602592"/>
          </a:xfrm>
          <a:custGeom>
            <a:avLst/>
            <a:gdLst/>
            <a:ahLst/>
            <a:cxnLst/>
            <a:rect l="l" t="t" r="r" b="b"/>
            <a:pathLst>
              <a:path w="983824" h="602592">
                <a:moveTo>
                  <a:pt x="0" y="0"/>
                </a:moveTo>
                <a:lnTo>
                  <a:pt x="983824" y="0"/>
                </a:lnTo>
                <a:lnTo>
                  <a:pt x="983824" y="602592"/>
                </a:lnTo>
                <a:lnTo>
                  <a:pt x="0" y="60259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37" name="TextBox 37"/>
          <p:cNvSpPr txBox="1"/>
          <p:nvPr/>
        </p:nvSpPr>
        <p:spPr>
          <a:xfrm>
            <a:off x="1926579" y="4686300"/>
            <a:ext cx="2534139" cy="540000"/>
          </a:xfrm>
          <a:prstGeom prst="rect">
            <a:avLst/>
          </a:prstGeom>
        </p:spPr>
        <p:txBody>
          <a:bodyPr wrap="square" lIns="0" tIns="0" rIns="0" bIns="0" rtlCol="0" anchor="ctr" anchorCtr="0">
            <a:spAutoFit/>
          </a:bodyPr>
          <a:lstStyle/>
          <a:p>
            <a:pPr algn="ctr" rtl="0">
              <a:lnSpc>
                <a:spcPts val="2299"/>
              </a:lnSpc>
            </a:pPr>
            <a:r>
              <a:rPr lang="ko-KR" sz="2600" b="1" i="0" u="none" baseline="0" dirty="0">
                <a:solidFill>
                  <a:srgbClr val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 Bold"/>
                <a:sym typeface="Calibri (MS) Bold"/>
              </a:rPr>
              <a:t>글로벌 브랜드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926579" y="5254654"/>
            <a:ext cx="2534140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799"/>
              </a:lnSpc>
            </a:pPr>
            <a:r>
              <a:rPr lang="ko-KR" sz="2400" b="0" i="0" u="none" baseline="0" dirty="0">
                <a:solidFill>
                  <a:srgbClr val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"/>
                <a:sym typeface="Calibri (MS)"/>
              </a:rPr>
              <a:t>강한 파급력</a:t>
            </a:r>
          </a:p>
          <a:p>
            <a:pPr algn="ctr" rtl="0">
              <a:lnSpc>
                <a:spcPts val="2799"/>
              </a:lnSpc>
            </a:pPr>
            <a:r>
              <a:rPr lang="ko-KR" sz="2400" b="0" i="0" u="none" baseline="0" dirty="0">
                <a:solidFill>
                  <a:srgbClr val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"/>
                <a:sym typeface="Calibri (MS)"/>
              </a:rPr>
              <a:t>인지도</a:t>
            </a:r>
          </a:p>
          <a:p>
            <a:pPr algn="ctr" rtl="0">
              <a:lnSpc>
                <a:spcPts val="2799"/>
              </a:lnSpc>
            </a:pPr>
            <a:r>
              <a:rPr lang="ko-KR" sz="2400" b="0" i="0" u="none" baseline="0" dirty="0">
                <a:solidFill>
                  <a:srgbClr val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"/>
                <a:sym typeface="Calibri (MS)"/>
              </a:rPr>
              <a:t>신뢰성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3193648" y="585579"/>
            <a:ext cx="11892796" cy="2000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99"/>
              </a:lnSpc>
            </a:pPr>
            <a:r>
              <a:rPr lang="ko-KR" altLang="en-US" sz="6500" b="1" dirty="0">
                <a:solidFill>
                  <a:srgbClr val="293374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Effra"/>
                <a:sym typeface="Effra 1"/>
              </a:rPr>
              <a:t>클럽 정체성과</a:t>
            </a:r>
            <a:br>
              <a:rPr lang="en-AU" altLang="ko-KR" sz="6500" b="1" dirty="0">
                <a:solidFill>
                  <a:srgbClr val="293374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Effra"/>
                <a:sym typeface="Effra 1"/>
              </a:rPr>
            </a:br>
            <a:r>
              <a:rPr lang="ko-KR" altLang="en-US" sz="6500" b="1" dirty="0">
                <a:solidFill>
                  <a:srgbClr val="293374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Effra"/>
                <a:sym typeface="Effra 1"/>
              </a:rPr>
              <a:t>글로벌 브랜드의 결합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412844" y="4510136"/>
            <a:ext cx="1462312" cy="1266728"/>
          </a:xfrm>
          <a:custGeom>
            <a:avLst/>
            <a:gdLst/>
            <a:ahLst/>
            <a:cxnLst/>
            <a:rect l="l" t="t" r="r" b="b"/>
            <a:pathLst>
              <a:path w="1462312" h="1266728">
                <a:moveTo>
                  <a:pt x="0" y="0"/>
                </a:moveTo>
                <a:lnTo>
                  <a:pt x="1462312" y="0"/>
                </a:lnTo>
                <a:lnTo>
                  <a:pt x="1462312" y="1266728"/>
                </a:lnTo>
                <a:lnTo>
                  <a:pt x="0" y="12667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1" r="-151"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3" name="Freeform 3"/>
          <p:cNvSpPr/>
          <p:nvPr/>
        </p:nvSpPr>
        <p:spPr>
          <a:xfrm rot="-6203709" flipH="1">
            <a:off x="8477269" y="69379"/>
            <a:ext cx="13417146" cy="10148242"/>
          </a:xfrm>
          <a:custGeom>
            <a:avLst/>
            <a:gdLst/>
            <a:ahLst/>
            <a:cxnLst/>
            <a:rect l="l" t="t" r="r" b="b"/>
            <a:pathLst>
              <a:path w="13417146" h="10148242">
                <a:moveTo>
                  <a:pt x="13417146" y="0"/>
                </a:moveTo>
                <a:lnTo>
                  <a:pt x="0" y="0"/>
                </a:lnTo>
                <a:lnTo>
                  <a:pt x="0" y="10148242"/>
                </a:lnTo>
                <a:lnTo>
                  <a:pt x="13417146" y="10148242"/>
                </a:lnTo>
                <a:lnTo>
                  <a:pt x="1341714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grpSp>
        <p:nvGrpSpPr>
          <p:cNvPr id="4" name="Group 4"/>
          <p:cNvGrpSpPr/>
          <p:nvPr/>
        </p:nvGrpSpPr>
        <p:grpSpPr>
          <a:xfrm>
            <a:off x="9686017" y="3595783"/>
            <a:ext cx="5486521" cy="5486521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7"/>
              <a:stretch>
                <a:fillRect l="-25046" r="-25046"/>
              </a:stretch>
            </a:blipFill>
          </p:spPr>
          <p:txBody>
            <a:bodyPr/>
            <a:lstStyle/>
            <a:p>
              <a:endParaRPr lang="ko-KR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2866723" y="811983"/>
            <a:ext cx="4214677" cy="4214677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8"/>
              <a:stretch>
                <a:fillRect l="-25046" r="-25046"/>
              </a:stretch>
            </a:blipFill>
          </p:spPr>
          <p:txBody>
            <a:bodyPr/>
            <a:lstStyle/>
            <a:p>
              <a:endParaRPr lang="ko-KR"/>
            </a:p>
          </p:txBody>
        </p:sp>
      </p:grpSp>
      <p:sp>
        <p:nvSpPr>
          <p:cNvPr id="8" name="Freeform 8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74" b="-74"/>
            </a:stretch>
          </a:blipFill>
        </p:spPr>
        <p:txBody>
          <a:bodyPr/>
          <a:lstStyle/>
          <a:p>
            <a:endParaRPr lang="ko-KR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2B5BF9D-E4E1-2595-1EEE-848F99713EF7}"/>
              </a:ext>
            </a:extLst>
          </p:cNvPr>
          <p:cNvGrpSpPr/>
          <p:nvPr/>
        </p:nvGrpSpPr>
        <p:grpSpPr>
          <a:xfrm>
            <a:off x="1665004" y="7718719"/>
            <a:ext cx="10257318" cy="500647"/>
            <a:chOff x="1401282" y="6367644"/>
            <a:chExt cx="10257318" cy="500647"/>
          </a:xfrm>
        </p:grpSpPr>
        <p:sp>
          <p:nvSpPr>
            <p:cNvPr id="23" name="TextBox 9">
              <a:extLst>
                <a:ext uri="{FF2B5EF4-FFF2-40B4-BE49-F238E27FC236}">
                  <a16:creationId xmlns:a16="http://schemas.microsoft.com/office/drawing/2014/main" id="{950799CF-D6C8-4E9E-03E0-EA1F62441F9D}"/>
                </a:ext>
              </a:extLst>
            </p:cNvPr>
            <p:cNvSpPr txBox="1"/>
            <p:nvPr/>
          </p:nvSpPr>
          <p:spPr>
            <a:xfrm>
              <a:off x="2232952" y="6384923"/>
              <a:ext cx="9425648" cy="46609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ko-KR" altLang="en-US" sz="2800" spc="-59" dirty="0">
                  <a:solidFill>
                    <a:srgbClr val="000000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Calibri (MS)"/>
                  <a:sym typeface="Calibri (MS)"/>
                </a:rPr>
                <a:t>지역 사진</a:t>
              </a:r>
              <a:r>
                <a:rPr lang="en-US" altLang="ko-KR" sz="2800" spc="-59" dirty="0">
                  <a:solidFill>
                    <a:srgbClr val="000000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Calibri (MS)"/>
                  <a:sym typeface="Calibri (MS)"/>
                </a:rPr>
                <a:t>, </a:t>
              </a:r>
              <a:r>
                <a:rPr lang="ko-KR" altLang="en-US" sz="2800" spc="-59" dirty="0">
                  <a:solidFill>
                    <a:srgbClr val="000000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Calibri (MS)"/>
                  <a:sym typeface="Calibri (MS)"/>
                </a:rPr>
                <a:t>스토리 및 사례로 맞춤 설정</a:t>
              </a:r>
            </a:p>
          </p:txBody>
        </p:sp>
        <p:grpSp>
          <p:nvGrpSpPr>
            <p:cNvPr id="24" name="Group 13">
              <a:extLst>
                <a:ext uri="{FF2B5EF4-FFF2-40B4-BE49-F238E27FC236}">
                  <a16:creationId xmlns:a16="http://schemas.microsoft.com/office/drawing/2014/main" id="{1380E976-4ADF-4C55-B5B5-7BBDB748D726}"/>
                </a:ext>
              </a:extLst>
            </p:cNvPr>
            <p:cNvGrpSpPr/>
            <p:nvPr/>
          </p:nvGrpSpPr>
          <p:grpSpPr>
            <a:xfrm rot="5400000">
              <a:off x="1369991" y="6398935"/>
              <a:ext cx="500647" cy="438066"/>
              <a:chOff x="0" y="0"/>
              <a:chExt cx="812800" cy="711200"/>
            </a:xfrm>
          </p:grpSpPr>
          <p:sp>
            <p:nvSpPr>
              <p:cNvPr id="25" name="Freeform 14">
                <a:extLst>
                  <a:ext uri="{FF2B5EF4-FFF2-40B4-BE49-F238E27FC236}">
                    <a16:creationId xmlns:a16="http://schemas.microsoft.com/office/drawing/2014/main" id="{9BF25282-0564-1FAD-ECA9-F40458A9FCA2}"/>
                  </a:ext>
                </a:extLst>
              </p:cNvPr>
              <p:cNvSpPr/>
              <p:nvPr/>
            </p:nvSpPr>
            <p:spPr>
              <a:xfrm>
                <a:off x="64898" y="89740"/>
                <a:ext cx="683004" cy="621460"/>
              </a:xfrm>
              <a:custGeom>
                <a:avLst/>
                <a:gdLst/>
                <a:ahLst/>
                <a:cxnLst/>
                <a:rect l="l" t="t" r="r" b="b"/>
                <a:pathLst>
                  <a:path w="683004" h="621460">
                    <a:moveTo>
                      <a:pt x="418224" y="44524"/>
                    </a:moveTo>
                    <a:lnTo>
                      <a:pt x="671180" y="487196"/>
                    </a:lnTo>
                    <a:cubicBezTo>
                      <a:pt x="687051" y="514971"/>
                      <a:pt x="686937" y="549095"/>
                      <a:pt x="670881" y="576763"/>
                    </a:cubicBezTo>
                    <a:cubicBezTo>
                      <a:pt x="654824" y="604431"/>
                      <a:pt x="625253" y="621460"/>
                      <a:pt x="593264" y="621460"/>
                    </a:cubicBezTo>
                    <a:lnTo>
                      <a:pt x="89740" y="621460"/>
                    </a:lnTo>
                    <a:cubicBezTo>
                      <a:pt x="57751" y="621460"/>
                      <a:pt x="28180" y="604431"/>
                      <a:pt x="12123" y="576763"/>
                    </a:cubicBezTo>
                    <a:cubicBezTo>
                      <a:pt x="-3933" y="549095"/>
                      <a:pt x="-4047" y="514971"/>
                      <a:pt x="11824" y="487196"/>
                    </a:cubicBezTo>
                    <a:lnTo>
                      <a:pt x="264780" y="44524"/>
                    </a:lnTo>
                    <a:cubicBezTo>
                      <a:pt x="280513" y="16991"/>
                      <a:pt x="309792" y="0"/>
                      <a:pt x="341502" y="0"/>
                    </a:cubicBezTo>
                    <a:cubicBezTo>
                      <a:pt x="373212" y="0"/>
                      <a:pt x="402491" y="16991"/>
                      <a:pt x="418224" y="44524"/>
                    </a:cubicBezTo>
                    <a:close/>
                  </a:path>
                </a:pathLst>
              </a:custGeom>
              <a:solidFill>
                <a:srgbClr val="BB4075">
                  <a:alpha val="89804"/>
                </a:srgbClr>
              </a:solidFill>
            </p:spPr>
            <p:txBody>
              <a:bodyPr/>
              <a:lstStyle/>
              <a:p>
                <a:endParaRPr lang="ko-KR"/>
              </a:p>
            </p:txBody>
          </p:sp>
          <p:sp>
            <p:nvSpPr>
              <p:cNvPr id="26" name="TextBox 15">
                <a:extLst>
                  <a:ext uri="{FF2B5EF4-FFF2-40B4-BE49-F238E27FC236}">
                    <a16:creationId xmlns:a16="http://schemas.microsoft.com/office/drawing/2014/main" id="{D23FFE78-EFBB-E58E-3D62-2D7ED19D5B43}"/>
                  </a:ext>
                </a:extLst>
              </p:cNvPr>
              <p:cNvSpPr txBox="1"/>
              <p:nvPr/>
            </p:nvSpPr>
            <p:spPr>
              <a:xfrm>
                <a:off x="127000" y="263525"/>
                <a:ext cx="558800" cy="3968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 rtl="0">
                  <a:lnSpc>
                    <a:spcPts val="3750"/>
                  </a:lnSpc>
                </a:pPr>
                <a:endParaRPr/>
              </a:p>
            </p:txBody>
          </p:sp>
        </p:grp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3076240-EDD3-71F7-311A-593D682770FE}"/>
              </a:ext>
            </a:extLst>
          </p:cNvPr>
          <p:cNvGrpSpPr/>
          <p:nvPr/>
        </p:nvGrpSpPr>
        <p:grpSpPr>
          <a:xfrm>
            <a:off x="1665004" y="6709950"/>
            <a:ext cx="10056151" cy="466090"/>
            <a:chOff x="1665004" y="6123898"/>
            <a:chExt cx="10056151" cy="466090"/>
          </a:xfrm>
        </p:grpSpPr>
        <p:sp>
          <p:nvSpPr>
            <p:cNvPr id="28" name="TextBox 8">
              <a:extLst>
                <a:ext uri="{FF2B5EF4-FFF2-40B4-BE49-F238E27FC236}">
                  <a16:creationId xmlns:a16="http://schemas.microsoft.com/office/drawing/2014/main" id="{14896B96-157D-45A7-1465-C453DEEA91AA}"/>
                </a:ext>
              </a:extLst>
            </p:cNvPr>
            <p:cNvSpPr txBox="1"/>
            <p:nvPr/>
          </p:nvSpPr>
          <p:spPr>
            <a:xfrm>
              <a:off x="2496674" y="6123898"/>
              <a:ext cx="9224481" cy="4660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ko-KR" altLang="en-US" sz="2800" spc="-59" dirty="0">
                  <a:solidFill>
                    <a:srgbClr val="000000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Calibri (MS)"/>
                  <a:sym typeface="Calibri (MS)"/>
                </a:rPr>
                <a:t>기본 레이아웃 및 디자인 표준 준수</a:t>
              </a:r>
            </a:p>
          </p:txBody>
        </p:sp>
        <p:sp>
          <p:nvSpPr>
            <p:cNvPr id="30" name="Freeform 17">
              <a:extLst>
                <a:ext uri="{FF2B5EF4-FFF2-40B4-BE49-F238E27FC236}">
                  <a16:creationId xmlns:a16="http://schemas.microsoft.com/office/drawing/2014/main" id="{D36ED090-C0F2-E8D7-6376-B334AD4472DC}"/>
                </a:ext>
              </a:extLst>
            </p:cNvPr>
            <p:cNvSpPr/>
            <p:nvPr/>
          </p:nvSpPr>
          <p:spPr>
            <a:xfrm rot="5400000">
              <a:off x="1646049" y="6165548"/>
              <a:ext cx="420699" cy="382790"/>
            </a:xfrm>
            <a:custGeom>
              <a:avLst/>
              <a:gdLst/>
              <a:ahLst/>
              <a:cxnLst/>
              <a:rect l="l" t="t" r="r" b="b"/>
              <a:pathLst>
                <a:path w="683004" h="621460">
                  <a:moveTo>
                    <a:pt x="418224" y="44524"/>
                  </a:moveTo>
                  <a:lnTo>
                    <a:pt x="671180" y="487196"/>
                  </a:lnTo>
                  <a:cubicBezTo>
                    <a:pt x="687051" y="514971"/>
                    <a:pt x="686937" y="549095"/>
                    <a:pt x="670881" y="576763"/>
                  </a:cubicBezTo>
                  <a:cubicBezTo>
                    <a:pt x="654824" y="604431"/>
                    <a:pt x="625253" y="621460"/>
                    <a:pt x="593264" y="621460"/>
                  </a:cubicBezTo>
                  <a:lnTo>
                    <a:pt x="89740" y="621460"/>
                  </a:lnTo>
                  <a:cubicBezTo>
                    <a:pt x="57751" y="621460"/>
                    <a:pt x="28180" y="604431"/>
                    <a:pt x="12123" y="576763"/>
                  </a:cubicBezTo>
                  <a:cubicBezTo>
                    <a:pt x="-3933" y="549095"/>
                    <a:pt x="-4047" y="514971"/>
                    <a:pt x="11824" y="487196"/>
                  </a:cubicBezTo>
                  <a:lnTo>
                    <a:pt x="264780" y="44524"/>
                  </a:lnTo>
                  <a:cubicBezTo>
                    <a:pt x="280513" y="16991"/>
                    <a:pt x="309792" y="0"/>
                    <a:pt x="341502" y="0"/>
                  </a:cubicBezTo>
                  <a:cubicBezTo>
                    <a:pt x="373212" y="0"/>
                    <a:pt x="402491" y="16991"/>
                    <a:pt x="418224" y="44524"/>
                  </a:cubicBezTo>
                  <a:close/>
                </a:path>
              </a:pathLst>
            </a:custGeom>
            <a:solidFill>
              <a:srgbClr val="518BC9">
                <a:alpha val="89804"/>
              </a:srgbClr>
            </a:solidFill>
          </p:spPr>
          <p:txBody>
            <a:bodyPr/>
            <a:lstStyle/>
            <a:p>
              <a:endParaRPr lang="ko-KR"/>
            </a:p>
          </p:txBody>
        </p:sp>
      </p:grpSp>
      <p:sp>
        <p:nvSpPr>
          <p:cNvPr id="31" name="TextBox 18">
            <a:extLst>
              <a:ext uri="{FF2B5EF4-FFF2-40B4-BE49-F238E27FC236}">
                <a16:creationId xmlns:a16="http://schemas.microsoft.com/office/drawing/2014/main" id="{C551B9BF-02F1-3BF7-103A-ABD487F38CAC}"/>
              </a:ext>
            </a:extLst>
          </p:cNvPr>
          <p:cNvSpPr txBox="1"/>
          <p:nvPr/>
        </p:nvSpPr>
        <p:spPr>
          <a:xfrm rot="5400000">
            <a:off x="1646425" y="6826184"/>
            <a:ext cx="344195" cy="244456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 rtl="0">
              <a:lnSpc>
                <a:spcPts val="3750"/>
              </a:lnSpc>
            </a:pPr>
            <a:endParaRPr/>
          </a:p>
        </p:txBody>
      </p:sp>
      <p:sp>
        <p:nvSpPr>
          <p:cNvPr id="32" name="TextBox 20">
            <a:extLst>
              <a:ext uri="{FF2B5EF4-FFF2-40B4-BE49-F238E27FC236}">
                <a16:creationId xmlns:a16="http://schemas.microsoft.com/office/drawing/2014/main" id="{0BCD5B1B-B27F-9693-BBF3-68968A37A027}"/>
              </a:ext>
            </a:extLst>
          </p:cNvPr>
          <p:cNvSpPr txBox="1"/>
          <p:nvPr/>
        </p:nvSpPr>
        <p:spPr>
          <a:xfrm>
            <a:off x="1528566" y="1928589"/>
            <a:ext cx="9842374" cy="30008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algn="just">
              <a:lnSpc>
                <a:spcPts val="7799"/>
              </a:lnSpc>
              <a:defRPr sz="6500" b="1" u="none" baseline="0">
                <a:solidFill>
                  <a:srgbClr val="293374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Effra"/>
              </a:defRPr>
            </a:lvl1pPr>
          </a:lstStyle>
          <a:p>
            <a:pPr algn="l"/>
            <a:r>
              <a:rPr lang="ko-KR" altLang="en-US" dirty="0">
                <a:sym typeface="Effra 1"/>
              </a:rPr>
              <a:t>브랜드</a:t>
            </a:r>
            <a:r>
              <a:rPr lang="en-AU" altLang="ko-KR" dirty="0">
                <a:sym typeface="Effra 1"/>
              </a:rPr>
              <a:t> </a:t>
            </a:r>
            <a:r>
              <a:rPr lang="ko-KR" altLang="en-US" dirty="0">
                <a:sym typeface="Effra 1"/>
              </a:rPr>
              <a:t>가이드라인</a:t>
            </a:r>
            <a:endParaRPr lang="en-US" altLang="ko-KR" dirty="0">
              <a:sym typeface="Effra 1"/>
            </a:endParaRPr>
          </a:p>
          <a:p>
            <a:pPr algn="l"/>
            <a:r>
              <a:rPr lang="ko-KR" altLang="en-US" dirty="0">
                <a:sym typeface="Effra 1"/>
              </a:rPr>
              <a:t>적용 </a:t>
            </a:r>
            <a:r>
              <a:rPr lang="en-US" altLang="ko-KR" dirty="0">
                <a:sym typeface="Effra 1"/>
              </a:rPr>
              <a:t>– </a:t>
            </a:r>
            <a:r>
              <a:rPr lang="ko-KR" altLang="en-US" dirty="0">
                <a:sym typeface="Effra 1"/>
              </a:rPr>
              <a:t>클럽 고유의</a:t>
            </a:r>
            <a:endParaRPr lang="en-AU" altLang="ko-KR" dirty="0">
              <a:sym typeface="Effra 1"/>
            </a:endParaRPr>
          </a:p>
          <a:p>
            <a:pPr algn="l"/>
            <a:r>
              <a:rPr lang="ko-KR" altLang="en-US" dirty="0">
                <a:sym typeface="Effra 1"/>
              </a:rPr>
              <a:t>목소리 유지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969E3EF4-57E9-6815-86F2-70FF1FB34871}"/>
              </a:ext>
            </a:extLst>
          </p:cNvPr>
          <p:cNvGrpSpPr/>
          <p:nvPr/>
        </p:nvGrpSpPr>
        <p:grpSpPr>
          <a:xfrm>
            <a:off x="1665004" y="5666624"/>
            <a:ext cx="10257318" cy="500647"/>
            <a:chOff x="1665004" y="5075155"/>
            <a:chExt cx="10257318" cy="500647"/>
          </a:xfrm>
        </p:grpSpPr>
        <p:grpSp>
          <p:nvGrpSpPr>
            <p:cNvPr id="34" name="Group 10">
              <a:extLst>
                <a:ext uri="{FF2B5EF4-FFF2-40B4-BE49-F238E27FC236}">
                  <a16:creationId xmlns:a16="http://schemas.microsoft.com/office/drawing/2014/main" id="{FA5ACED9-CA52-F02E-1CC5-362891E2646B}"/>
                </a:ext>
              </a:extLst>
            </p:cNvPr>
            <p:cNvGrpSpPr/>
            <p:nvPr/>
          </p:nvGrpSpPr>
          <p:grpSpPr>
            <a:xfrm rot="5400000">
              <a:off x="1633713" y="5106446"/>
              <a:ext cx="500647" cy="438066"/>
              <a:chOff x="0" y="0"/>
              <a:chExt cx="812800" cy="711200"/>
            </a:xfrm>
          </p:grpSpPr>
          <p:sp>
            <p:nvSpPr>
              <p:cNvPr id="36" name="Freeform 11">
                <a:extLst>
                  <a:ext uri="{FF2B5EF4-FFF2-40B4-BE49-F238E27FC236}">
                    <a16:creationId xmlns:a16="http://schemas.microsoft.com/office/drawing/2014/main" id="{87B8C50D-2D0A-6946-0A62-041D441259F4}"/>
                  </a:ext>
                </a:extLst>
              </p:cNvPr>
              <p:cNvSpPr/>
              <p:nvPr/>
            </p:nvSpPr>
            <p:spPr>
              <a:xfrm>
                <a:off x="64898" y="89740"/>
                <a:ext cx="683004" cy="621460"/>
              </a:xfrm>
              <a:custGeom>
                <a:avLst/>
                <a:gdLst/>
                <a:ahLst/>
                <a:cxnLst/>
                <a:rect l="l" t="t" r="r" b="b"/>
                <a:pathLst>
                  <a:path w="683004" h="621460">
                    <a:moveTo>
                      <a:pt x="418224" y="44524"/>
                    </a:moveTo>
                    <a:lnTo>
                      <a:pt x="671180" y="487196"/>
                    </a:lnTo>
                    <a:cubicBezTo>
                      <a:pt x="687051" y="514971"/>
                      <a:pt x="686937" y="549095"/>
                      <a:pt x="670881" y="576763"/>
                    </a:cubicBezTo>
                    <a:cubicBezTo>
                      <a:pt x="654824" y="604431"/>
                      <a:pt x="625253" y="621460"/>
                      <a:pt x="593264" y="621460"/>
                    </a:cubicBezTo>
                    <a:lnTo>
                      <a:pt x="89740" y="621460"/>
                    </a:lnTo>
                    <a:cubicBezTo>
                      <a:pt x="57751" y="621460"/>
                      <a:pt x="28180" y="604431"/>
                      <a:pt x="12123" y="576763"/>
                    </a:cubicBezTo>
                    <a:cubicBezTo>
                      <a:pt x="-3933" y="549095"/>
                      <a:pt x="-4047" y="514971"/>
                      <a:pt x="11824" y="487196"/>
                    </a:cubicBezTo>
                    <a:lnTo>
                      <a:pt x="264780" y="44524"/>
                    </a:lnTo>
                    <a:cubicBezTo>
                      <a:pt x="280513" y="16991"/>
                      <a:pt x="309792" y="0"/>
                      <a:pt x="341502" y="0"/>
                    </a:cubicBezTo>
                    <a:cubicBezTo>
                      <a:pt x="373212" y="0"/>
                      <a:pt x="402491" y="16991"/>
                      <a:pt x="418224" y="44524"/>
                    </a:cubicBezTo>
                    <a:close/>
                  </a:path>
                </a:pathLst>
              </a:custGeom>
              <a:solidFill>
                <a:srgbClr val="293374">
                  <a:alpha val="89804"/>
                </a:srgbClr>
              </a:solidFill>
            </p:spPr>
            <p:txBody>
              <a:bodyPr/>
              <a:lstStyle/>
              <a:p>
                <a:endParaRPr lang="ko-KR"/>
              </a:p>
            </p:txBody>
          </p:sp>
          <p:sp>
            <p:nvSpPr>
              <p:cNvPr id="37" name="TextBox 12">
                <a:extLst>
                  <a:ext uri="{FF2B5EF4-FFF2-40B4-BE49-F238E27FC236}">
                    <a16:creationId xmlns:a16="http://schemas.microsoft.com/office/drawing/2014/main" id="{74C9819E-3C47-37CF-BF79-67D72BE1964C}"/>
                  </a:ext>
                </a:extLst>
              </p:cNvPr>
              <p:cNvSpPr txBox="1"/>
              <p:nvPr/>
            </p:nvSpPr>
            <p:spPr>
              <a:xfrm>
                <a:off x="127000" y="263525"/>
                <a:ext cx="558800" cy="3968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 rtl="0">
                  <a:lnSpc>
                    <a:spcPts val="3750"/>
                  </a:lnSpc>
                </a:pPr>
                <a:endParaRPr/>
              </a:p>
            </p:txBody>
          </p:sp>
        </p:grp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4F1A2EE3-696D-1549-8CF1-DB8919CE873F}"/>
                </a:ext>
              </a:extLst>
            </p:cNvPr>
            <p:cNvSpPr txBox="1"/>
            <p:nvPr/>
          </p:nvSpPr>
          <p:spPr>
            <a:xfrm>
              <a:off x="2496674" y="5092434"/>
              <a:ext cx="9425648" cy="46609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ko-KR" altLang="en-US" sz="2800" spc="-59" dirty="0">
                  <a:solidFill>
                    <a:srgbClr val="000000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Calibri (MS)"/>
                  <a:sym typeface="Calibri (MS)"/>
                </a:rPr>
                <a:t>승인된 로고</a:t>
              </a:r>
              <a:r>
                <a:rPr lang="en-US" altLang="ko-KR" sz="2800" spc="-59" dirty="0">
                  <a:solidFill>
                    <a:srgbClr val="000000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Calibri (MS)"/>
                  <a:sym typeface="Calibri (MS)"/>
                </a:rPr>
                <a:t>, </a:t>
              </a:r>
              <a:r>
                <a:rPr lang="ko-KR" altLang="en-US" sz="2800" spc="-59" dirty="0">
                  <a:solidFill>
                    <a:srgbClr val="000000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Calibri (MS)"/>
                  <a:sym typeface="Calibri (MS)"/>
                </a:rPr>
                <a:t>색상 및 글꼴 사용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10">
            <a:extLst>
              <a:ext uri="{FF2B5EF4-FFF2-40B4-BE49-F238E27FC236}">
                <a16:creationId xmlns:a16="http://schemas.microsoft.com/office/drawing/2014/main" id="{1161C2B3-1A87-9A5D-15EF-678B693D23C3}"/>
              </a:ext>
            </a:extLst>
          </p:cNvPr>
          <p:cNvGrpSpPr/>
          <p:nvPr/>
        </p:nvGrpSpPr>
        <p:grpSpPr>
          <a:xfrm>
            <a:off x="-674710" y="8498591"/>
            <a:ext cx="19281670" cy="2271793"/>
            <a:chOff x="0" y="0"/>
            <a:chExt cx="5078300" cy="598332"/>
          </a:xfrm>
        </p:grpSpPr>
        <p:sp>
          <p:nvSpPr>
            <p:cNvPr id="30" name="Freeform 11">
              <a:extLst>
                <a:ext uri="{FF2B5EF4-FFF2-40B4-BE49-F238E27FC236}">
                  <a16:creationId xmlns:a16="http://schemas.microsoft.com/office/drawing/2014/main" id="{4285DA88-6225-D932-52DE-A25D217EFF6E}"/>
                </a:ext>
              </a:extLst>
            </p:cNvPr>
            <p:cNvSpPr/>
            <p:nvPr/>
          </p:nvSpPr>
          <p:spPr>
            <a:xfrm>
              <a:off x="0" y="0"/>
              <a:ext cx="5078300" cy="598332"/>
            </a:xfrm>
            <a:custGeom>
              <a:avLst/>
              <a:gdLst/>
              <a:ahLst/>
              <a:cxnLst/>
              <a:rect l="l" t="t" r="r" b="b"/>
              <a:pathLst>
                <a:path w="5078300" h="598332">
                  <a:moveTo>
                    <a:pt x="0" y="0"/>
                  </a:moveTo>
                  <a:lnTo>
                    <a:pt x="5078300" y="0"/>
                  </a:lnTo>
                  <a:lnTo>
                    <a:pt x="5078300" y="598332"/>
                  </a:lnTo>
                  <a:lnTo>
                    <a:pt x="0" y="598332"/>
                  </a:ln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ko-KR"/>
            </a:p>
          </p:txBody>
        </p:sp>
        <p:sp>
          <p:nvSpPr>
            <p:cNvPr id="31" name="TextBox 12">
              <a:extLst>
                <a:ext uri="{FF2B5EF4-FFF2-40B4-BE49-F238E27FC236}">
                  <a16:creationId xmlns:a16="http://schemas.microsoft.com/office/drawing/2014/main" id="{CA27F6F2-DAAA-5F8A-1715-18B73D4DDD99}"/>
                </a:ext>
              </a:extLst>
            </p:cNvPr>
            <p:cNvSpPr txBox="1"/>
            <p:nvPr/>
          </p:nvSpPr>
          <p:spPr>
            <a:xfrm>
              <a:off x="0" y="-38100"/>
              <a:ext cx="5078300" cy="6364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8" name="TextBox 4">
            <a:extLst>
              <a:ext uri="{FF2B5EF4-FFF2-40B4-BE49-F238E27FC236}">
                <a16:creationId xmlns:a16="http://schemas.microsoft.com/office/drawing/2014/main" id="{49E99D81-B2AB-AF6C-5C7C-0774E131E0F2}"/>
              </a:ext>
            </a:extLst>
          </p:cNvPr>
          <p:cNvSpPr txBox="1"/>
          <p:nvPr/>
        </p:nvSpPr>
        <p:spPr>
          <a:xfrm rot="10800000">
            <a:off x="-376402" y="5686119"/>
            <a:ext cx="18865637" cy="5887476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 rtl="0">
              <a:lnSpc>
                <a:spcPts val="3750"/>
              </a:lnSpc>
            </a:pPr>
            <a:endParaRPr/>
          </a:p>
        </p:txBody>
      </p:sp>
      <p:sp>
        <p:nvSpPr>
          <p:cNvPr id="4" name="Freeform 4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4" b="-74"/>
            </a:stretch>
          </a:blipFill>
        </p:spPr>
        <p:txBody>
          <a:bodyPr/>
          <a:lstStyle/>
          <a:p>
            <a:endParaRPr lang="ko-KR"/>
          </a:p>
        </p:txBody>
      </p:sp>
      <p:pic>
        <p:nvPicPr>
          <p:cNvPr id="21" name="Picture 2">
            <a:extLst>
              <a:ext uri="{FF2B5EF4-FFF2-40B4-BE49-F238E27FC236}">
                <a16:creationId xmlns:a16="http://schemas.microsoft.com/office/drawing/2014/main" id="{1ABEAA81-50E0-C166-BCCC-89AAAFC653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2400" y="4382270"/>
            <a:ext cx="2694338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>
            <a:extLst>
              <a:ext uri="{FF2B5EF4-FFF2-40B4-BE49-F238E27FC236}">
                <a16:creationId xmlns:a16="http://schemas.microsoft.com/office/drawing/2014/main" id="{A4392A8E-602A-389B-0B6B-E686B490AA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18" t="33110" b="12902"/>
          <a:stretch>
            <a:fillRect/>
          </a:stretch>
        </p:blipFill>
        <p:spPr bwMode="auto">
          <a:xfrm>
            <a:off x="14703552" y="4381500"/>
            <a:ext cx="2697480" cy="1128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6">
            <a:extLst>
              <a:ext uri="{FF2B5EF4-FFF2-40B4-BE49-F238E27FC236}">
                <a16:creationId xmlns:a16="http://schemas.microsoft.com/office/drawing/2014/main" id="{38B472DC-2D9D-A848-C551-C2E3502381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29" b="18385"/>
          <a:stretch>
            <a:fillRect/>
          </a:stretch>
        </p:blipFill>
        <p:spPr bwMode="auto">
          <a:xfrm>
            <a:off x="13772610" y="5616189"/>
            <a:ext cx="1861883" cy="1128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0">
            <a:extLst>
              <a:ext uri="{FF2B5EF4-FFF2-40B4-BE49-F238E27FC236}">
                <a16:creationId xmlns:a16="http://schemas.microsoft.com/office/drawing/2014/main" id="{F3554555-CBB4-20B6-73A9-66395FF814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5800" y="5671932"/>
            <a:ext cx="1267156" cy="996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2">
            <a:extLst>
              <a:ext uri="{FF2B5EF4-FFF2-40B4-BE49-F238E27FC236}">
                <a16:creationId xmlns:a16="http://schemas.microsoft.com/office/drawing/2014/main" id="{FD55DA45-BBE7-259E-CC0F-56560FC086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54400" y="5647869"/>
            <a:ext cx="928487" cy="1033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6">
            <a:extLst>
              <a:ext uri="{FF2B5EF4-FFF2-40B4-BE49-F238E27FC236}">
                <a16:creationId xmlns:a16="http://schemas.microsoft.com/office/drawing/2014/main" id="{A69EA053-3E2B-5236-F38B-BF54E2D7AD54}"/>
              </a:ext>
            </a:extLst>
          </p:cNvPr>
          <p:cNvSpPr txBox="1"/>
          <p:nvPr/>
        </p:nvSpPr>
        <p:spPr>
          <a:xfrm>
            <a:off x="1404936" y="2496436"/>
            <a:ext cx="11320464" cy="10002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rtl="0">
              <a:lnSpc>
                <a:spcPts val="7799"/>
              </a:lnSpc>
            </a:pPr>
            <a:r>
              <a:rPr lang="ko-KR" altLang="en-US" sz="6500" b="1" dirty="0">
                <a:solidFill>
                  <a:srgbClr val="293374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Effra"/>
                <a:sym typeface="Effra 1"/>
              </a:rPr>
              <a:t>곧 만나볼 수 있습니다</a:t>
            </a:r>
            <a:r>
              <a:rPr lang="en-US" altLang="ko-KR" sz="6500" b="1" dirty="0">
                <a:solidFill>
                  <a:srgbClr val="293374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Effra"/>
                <a:sym typeface="Effra 1"/>
              </a:rPr>
              <a:t>!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B2934AC-C9C1-25C4-41F9-A02E8D108068}"/>
              </a:ext>
            </a:extLst>
          </p:cNvPr>
          <p:cNvGrpSpPr/>
          <p:nvPr/>
        </p:nvGrpSpPr>
        <p:grpSpPr>
          <a:xfrm>
            <a:off x="1520151" y="5443593"/>
            <a:ext cx="10056151" cy="500647"/>
            <a:chOff x="1106007" y="5334532"/>
            <a:chExt cx="10056151" cy="500647"/>
          </a:xfrm>
        </p:grpSpPr>
        <p:grpSp>
          <p:nvGrpSpPr>
            <p:cNvPr id="20" name="Group 13">
              <a:extLst>
                <a:ext uri="{FF2B5EF4-FFF2-40B4-BE49-F238E27FC236}">
                  <a16:creationId xmlns:a16="http://schemas.microsoft.com/office/drawing/2014/main" id="{F897B778-B448-ECE9-C686-351BB12DF9B1}"/>
                </a:ext>
              </a:extLst>
            </p:cNvPr>
            <p:cNvGrpSpPr/>
            <p:nvPr/>
          </p:nvGrpSpPr>
          <p:grpSpPr>
            <a:xfrm rot="5400000">
              <a:off x="1074716" y="5365823"/>
              <a:ext cx="500647" cy="438066"/>
              <a:chOff x="0" y="0"/>
              <a:chExt cx="812800" cy="711200"/>
            </a:xfrm>
          </p:grpSpPr>
          <p:sp>
            <p:nvSpPr>
              <p:cNvPr id="27" name="Freeform 14">
                <a:extLst>
                  <a:ext uri="{FF2B5EF4-FFF2-40B4-BE49-F238E27FC236}">
                    <a16:creationId xmlns:a16="http://schemas.microsoft.com/office/drawing/2014/main" id="{4C3148C1-390E-1106-8FBA-71D52BDC61C2}"/>
                  </a:ext>
                </a:extLst>
              </p:cNvPr>
              <p:cNvSpPr/>
              <p:nvPr/>
            </p:nvSpPr>
            <p:spPr>
              <a:xfrm>
                <a:off x="64898" y="89740"/>
                <a:ext cx="683004" cy="621460"/>
              </a:xfrm>
              <a:custGeom>
                <a:avLst/>
                <a:gdLst/>
                <a:ahLst/>
                <a:cxnLst/>
                <a:rect l="l" t="t" r="r" b="b"/>
                <a:pathLst>
                  <a:path w="683004" h="621460">
                    <a:moveTo>
                      <a:pt x="418224" y="44524"/>
                    </a:moveTo>
                    <a:lnTo>
                      <a:pt x="671180" y="487196"/>
                    </a:lnTo>
                    <a:cubicBezTo>
                      <a:pt x="687051" y="514971"/>
                      <a:pt x="686937" y="549095"/>
                      <a:pt x="670881" y="576763"/>
                    </a:cubicBezTo>
                    <a:cubicBezTo>
                      <a:pt x="654824" y="604431"/>
                      <a:pt x="625253" y="621460"/>
                      <a:pt x="593264" y="621460"/>
                    </a:cubicBezTo>
                    <a:lnTo>
                      <a:pt x="89740" y="621460"/>
                    </a:lnTo>
                    <a:cubicBezTo>
                      <a:pt x="57751" y="621460"/>
                      <a:pt x="28180" y="604431"/>
                      <a:pt x="12123" y="576763"/>
                    </a:cubicBezTo>
                    <a:cubicBezTo>
                      <a:pt x="-3933" y="549095"/>
                      <a:pt x="-4047" y="514971"/>
                      <a:pt x="11824" y="487196"/>
                    </a:cubicBezTo>
                    <a:lnTo>
                      <a:pt x="264780" y="44524"/>
                    </a:lnTo>
                    <a:cubicBezTo>
                      <a:pt x="280513" y="16991"/>
                      <a:pt x="309792" y="0"/>
                      <a:pt x="341502" y="0"/>
                    </a:cubicBezTo>
                    <a:cubicBezTo>
                      <a:pt x="373212" y="0"/>
                      <a:pt x="402491" y="16991"/>
                      <a:pt x="418224" y="44524"/>
                    </a:cubicBezTo>
                    <a:close/>
                  </a:path>
                </a:pathLst>
              </a:custGeom>
              <a:solidFill>
                <a:srgbClr val="518BC9">
                  <a:alpha val="89804"/>
                </a:srgbClr>
              </a:solidFill>
            </p:spPr>
            <p:txBody>
              <a:bodyPr/>
              <a:lstStyle/>
              <a:p>
                <a:endParaRPr lang="ko-KR"/>
              </a:p>
            </p:txBody>
          </p:sp>
          <p:sp>
            <p:nvSpPr>
              <p:cNvPr id="32" name="TextBox 15">
                <a:extLst>
                  <a:ext uri="{FF2B5EF4-FFF2-40B4-BE49-F238E27FC236}">
                    <a16:creationId xmlns:a16="http://schemas.microsoft.com/office/drawing/2014/main" id="{00FAD95D-5169-4757-0AF1-070F2D7DC685}"/>
                  </a:ext>
                </a:extLst>
              </p:cNvPr>
              <p:cNvSpPr txBox="1"/>
              <p:nvPr/>
            </p:nvSpPr>
            <p:spPr>
              <a:xfrm>
                <a:off x="127000" y="263525"/>
                <a:ext cx="558800" cy="3968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 rtl="0">
                  <a:lnSpc>
                    <a:spcPts val="3750"/>
                  </a:lnSpc>
                </a:pPr>
                <a:endParaRPr/>
              </a:p>
            </p:txBody>
          </p:sp>
        </p:grpSp>
        <p:sp>
          <p:nvSpPr>
            <p:cNvPr id="26" name="TextBox 18">
              <a:extLst>
                <a:ext uri="{FF2B5EF4-FFF2-40B4-BE49-F238E27FC236}">
                  <a16:creationId xmlns:a16="http://schemas.microsoft.com/office/drawing/2014/main" id="{5A65BA0A-2229-D6E6-4738-18ABEC4BD848}"/>
                </a:ext>
              </a:extLst>
            </p:cNvPr>
            <p:cNvSpPr txBox="1"/>
            <p:nvPr/>
          </p:nvSpPr>
          <p:spPr>
            <a:xfrm>
              <a:off x="1937677" y="5353896"/>
              <a:ext cx="9224481" cy="4660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ko-KR" altLang="en-US" sz="2800" spc="-59" dirty="0">
                  <a:solidFill>
                    <a:srgbClr val="000000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Calibri (MS)"/>
                  <a:sym typeface="Calibri (MS)"/>
                </a:rPr>
                <a:t>각 클럽이 고유한 정체성을 강조하도록 지원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BC9634B2-C50E-6F8F-0DE0-411FD6DD0003}"/>
              </a:ext>
            </a:extLst>
          </p:cNvPr>
          <p:cNvGrpSpPr/>
          <p:nvPr/>
        </p:nvGrpSpPr>
        <p:grpSpPr>
          <a:xfrm>
            <a:off x="1520151" y="6471653"/>
            <a:ext cx="10290849" cy="500647"/>
            <a:chOff x="1520151" y="6094921"/>
            <a:chExt cx="10290849" cy="500647"/>
          </a:xfrm>
        </p:grpSpPr>
        <p:grpSp>
          <p:nvGrpSpPr>
            <p:cNvPr id="34" name="Group 10">
              <a:extLst>
                <a:ext uri="{FF2B5EF4-FFF2-40B4-BE49-F238E27FC236}">
                  <a16:creationId xmlns:a16="http://schemas.microsoft.com/office/drawing/2014/main" id="{4CEF8375-7E23-45BC-0247-DD945550D3FE}"/>
                </a:ext>
              </a:extLst>
            </p:cNvPr>
            <p:cNvGrpSpPr/>
            <p:nvPr/>
          </p:nvGrpSpPr>
          <p:grpSpPr>
            <a:xfrm rot="5400000">
              <a:off x="1488860" y="6126212"/>
              <a:ext cx="500647" cy="438066"/>
              <a:chOff x="0" y="0"/>
              <a:chExt cx="812800" cy="711200"/>
            </a:xfrm>
          </p:grpSpPr>
          <p:sp>
            <p:nvSpPr>
              <p:cNvPr id="36" name="Freeform 11">
                <a:extLst>
                  <a:ext uri="{FF2B5EF4-FFF2-40B4-BE49-F238E27FC236}">
                    <a16:creationId xmlns:a16="http://schemas.microsoft.com/office/drawing/2014/main" id="{E9A919DE-3528-13CE-FC36-4CA9522FB4FF}"/>
                  </a:ext>
                </a:extLst>
              </p:cNvPr>
              <p:cNvSpPr/>
              <p:nvPr/>
            </p:nvSpPr>
            <p:spPr>
              <a:xfrm>
                <a:off x="64898" y="89740"/>
                <a:ext cx="683004" cy="621460"/>
              </a:xfrm>
              <a:custGeom>
                <a:avLst/>
                <a:gdLst/>
                <a:ahLst/>
                <a:cxnLst/>
                <a:rect l="l" t="t" r="r" b="b"/>
                <a:pathLst>
                  <a:path w="683004" h="621460">
                    <a:moveTo>
                      <a:pt x="418224" y="44524"/>
                    </a:moveTo>
                    <a:lnTo>
                      <a:pt x="671180" y="487196"/>
                    </a:lnTo>
                    <a:cubicBezTo>
                      <a:pt x="687051" y="514971"/>
                      <a:pt x="686937" y="549095"/>
                      <a:pt x="670881" y="576763"/>
                    </a:cubicBezTo>
                    <a:cubicBezTo>
                      <a:pt x="654824" y="604431"/>
                      <a:pt x="625253" y="621460"/>
                      <a:pt x="593264" y="621460"/>
                    </a:cubicBezTo>
                    <a:lnTo>
                      <a:pt x="89740" y="621460"/>
                    </a:lnTo>
                    <a:cubicBezTo>
                      <a:pt x="57751" y="621460"/>
                      <a:pt x="28180" y="604431"/>
                      <a:pt x="12123" y="576763"/>
                    </a:cubicBezTo>
                    <a:cubicBezTo>
                      <a:pt x="-3933" y="549095"/>
                      <a:pt x="-4047" y="514971"/>
                      <a:pt x="11824" y="487196"/>
                    </a:cubicBezTo>
                    <a:lnTo>
                      <a:pt x="264780" y="44524"/>
                    </a:lnTo>
                    <a:cubicBezTo>
                      <a:pt x="280513" y="16991"/>
                      <a:pt x="309792" y="0"/>
                      <a:pt x="341502" y="0"/>
                    </a:cubicBezTo>
                    <a:cubicBezTo>
                      <a:pt x="373212" y="0"/>
                      <a:pt x="402491" y="16991"/>
                      <a:pt x="418224" y="44524"/>
                    </a:cubicBezTo>
                    <a:close/>
                  </a:path>
                </a:pathLst>
              </a:custGeom>
              <a:solidFill>
                <a:srgbClr val="BB4075">
                  <a:alpha val="89804"/>
                </a:srgbClr>
              </a:solidFill>
            </p:spPr>
            <p:txBody>
              <a:bodyPr/>
              <a:lstStyle/>
              <a:p>
                <a:endParaRPr lang="ko-KR"/>
              </a:p>
            </p:txBody>
          </p:sp>
          <p:sp>
            <p:nvSpPr>
              <p:cNvPr id="37" name="TextBox 12">
                <a:extLst>
                  <a:ext uri="{FF2B5EF4-FFF2-40B4-BE49-F238E27FC236}">
                    <a16:creationId xmlns:a16="http://schemas.microsoft.com/office/drawing/2014/main" id="{245625F2-0F2B-F839-2841-EEA071CB848A}"/>
                  </a:ext>
                </a:extLst>
              </p:cNvPr>
              <p:cNvSpPr txBox="1"/>
              <p:nvPr/>
            </p:nvSpPr>
            <p:spPr>
              <a:xfrm>
                <a:off x="127000" y="263525"/>
                <a:ext cx="558800" cy="3968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 rtl="0">
                  <a:lnSpc>
                    <a:spcPts val="3750"/>
                  </a:lnSpc>
                </a:pPr>
                <a:endParaRPr/>
              </a:p>
            </p:txBody>
          </p:sp>
        </p:grpSp>
        <p:sp>
          <p:nvSpPr>
            <p:cNvPr id="35" name="TextBox 19">
              <a:extLst>
                <a:ext uri="{FF2B5EF4-FFF2-40B4-BE49-F238E27FC236}">
                  <a16:creationId xmlns:a16="http://schemas.microsoft.com/office/drawing/2014/main" id="{8CFAEC0E-5FCD-CC2E-C204-B135A71579ED}"/>
                </a:ext>
              </a:extLst>
            </p:cNvPr>
            <p:cNvSpPr txBox="1"/>
            <p:nvPr/>
          </p:nvSpPr>
          <p:spPr>
            <a:xfrm>
              <a:off x="2351822" y="6114285"/>
              <a:ext cx="9459178" cy="46609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ko-KR" altLang="en-US" sz="2800" spc="-59" dirty="0">
                  <a:solidFill>
                    <a:srgbClr val="000000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Calibri (MS)"/>
                  <a:sym typeface="Calibri (MS)"/>
                </a:rPr>
                <a:t>전단지</a:t>
              </a:r>
              <a:r>
                <a:rPr lang="en-US" altLang="ko-KR" sz="2800" spc="-59" dirty="0">
                  <a:solidFill>
                    <a:srgbClr val="000000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Calibri (MS)"/>
                  <a:sym typeface="Calibri (MS)"/>
                </a:rPr>
                <a:t>, </a:t>
              </a:r>
              <a:r>
                <a:rPr lang="ko-KR" altLang="en-US" sz="2800" spc="-59" dirty="0">
                  <a:solidFill>
                    <a:srgbClr val="000000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Calibri (MS)"/>
                  <a:sym typeface="Calibri (MS)"/>
                </a:rPr>
                <a:t>배너</a:t>
              </a:r>
              <a:r>
                <a:rPr lang="en-US" altLang="ko-KR" sz="2800" spc="-59" dirty="0">
                  <a:solidFill>
                    <a:srgbClr val="000000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Calibri (MS)"/>
                  <a:sym typeface="Calibri (MS)"/>
                </a:rPr>
                <a:t>, </a:t>
              </a:r>
              <a:r>
                <a:rPr lang="ko-KR" altLang="en-US" sz="2800" spc="-59" dirty="0">
                  <a:solidFill>
                    <a:srgbClr val="000000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Calibri (MS)"/>
                  <a:sym typeface="Calibri (MS)"/>
                </a:rPr>
                <a:t>소셜 미디어 그래픽 및 지역 홍보에 적합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1EB49D86-5A75-2A54-C81D-270E50D9EDF2}"/>
              </a:ext>
            </a:extLst>
          </p:cNvPr>
          <p:cNvGrpSpPr/>
          <p:nvPr/>
        </p:nvGrpSpPr>
        <p:grpSpPr>
          <a:xfrm>
            <a:off x="1520151" y="4129173"/>
            <a:ext cx="9224480" cy="983154"/>
            <a:chOff x="1520151" y="4024132"/>
            <a:chExt cx="9224480" cy="983154"/>
          </a:xfrm>
        </p:grpSpPr>
        <p:grpSp>
          <p:nvGrpSpPr>
            <p:cNvPr id="39" name="Group 7">
              <a:extLst>
                <a:ext uri="{FF2B5EF4-FFF2-40B4-BE49-F238E27FC236}">
                  <a16:creationId xmlns:a16="http://schemas.microsoft.com/office/drawing/2014/main" id="{2141849F-BB19-53FC-EAB4-D0E7AA09EED6}"/>
                </a:ext>
              </a:extLst>
            </p:cNvPr>
            <p:cNvGrpSpPr/>
            <p:nvPr/>
          </p:nvGrpSpPr>
          <p:grpSpPr>
            <a:xfrm rot="5400000">
              <a:off x="1488860" y="4296676"/>
              <a:ext cx="500647" cy="438066"/>
              <a:chOff x="0" y="0"/>
              <a:chExt cx="812800" cy="711200"/>
            </a:xfrm>
          </p:grpSpPr>
          <p:sp>
            <p:nvSpPr>
              <p:cNvPr id="41" name="Freeform 8">
                <a:extLst>
                  <a:ext uri="{FF2B5EF4-FFF2-40B4-BE49-F238E27FC236}">
                    <a16:creationId xmlns:a16="http://schemas.microsoft.com/office/drawing/2014/main" id="{2184BDAE-A662-1E2D-47A0-A00063EBAADF}"/>
                  </a:ext>
                </a:extLst>
              </p:cNvPr>
              <p:cNvSpPr/>
              <p:nvPr/>
            </p:nvSpPr>
            <p:spPr>
              <a:xfrm>
                <a:off x="64898" y="89740"/>
                <a:ext cx="683004" cy="621460"/>
              </a:xfrm>
              <a:custGeom>
                <a:avLst/>
                <a:gdLst/>
                <a:ahLst/>
                <a:cxnLst/>
                <a:rect l="l" t="t" r="r" b="b"/>
                <a:pathLst>
                  <a:path w="683004" h="621460">
                    <a:moveTo>
                      <a:pt x="418224" y="44524"/>
                    </a:moveTo>
                    <a:lnTo>
                      <a:pt x="671180" y="487196"/>
                    </a:lnTo>
                    <a:cubicBezTo>
                      <a:pt x="687051" y="514971"/>
                      <a:pt x="686937" y="549095"/>
                      <a:pt x="670881" y="576763"/>
                    </a:cubicBezTo>
                    <a:cubicBezTo>
                      <a:pt x="654824" y="604431"/>
                      <a:pt x="625253" y="621460"/>
                      <a:pt x="593264" y="621460"/>
                    </a:cubicBezTo>
                    <a:lnTo>
                      <a:pt x="89740" y="621460"/>
                    </a:lnTo>
                    <a:cubicBezTo>
                      <a:pt x="57751" y="621460"/>
                      <a:pt x="28180" y="604431"/>
                      <a:pt x="12123" y="576763"/>
                    </a:cubicBezTo>
                    <a:cubicBezTo>
                      <a:pt x="-3933" y="549095"/>
                      <a:pt x="-4047" y="514971"/>
                      <a:pt x="11824" y="487196"/>
                    </a:cubicBezTo>
                    <a:lnTo>
                      <a:pt x="264780" y="44524"/>
                    </a:lnTo>
                    <a:cubicBezTo>
                      <a:pt x="280513" y="16991"/>
                      <a:pt x="309792" y="0"/>
                      <a:pt x="341502" y="0"/>
                    </a:cubicBezTo>
                    <a:cubicBezTo>
                      <a:pt x="373212" y="0"/>
                      <a:pt x="402491" y="16991"/>
                      <a:pt x="418224" y="44524"/>
                    </a:cubicBezTo>
                    <a:close/>
                  </a:path>
                </a:pathLst>
              </a:custGeom>
              <a:solidFill>
                <a:srgbClr val="293374">
                  <a:alpha val="89804"/>
                </a:srgbClr>
              </a:solidFill>
            </p:spPr>
            <p:txBody>
              <a:bodyPr/>
              <a:lstStyle/>
              <a:p>
                <a:endParaRPr lang="ko-KR"/>
              </a:p>
            </p:txBody>
          </p:sp>
          <p:sp>
            <p:nvSpPr>
              <p:cNvPr id="42" name="TextBox 9">
                <a:extLst>
                  <a:ext uri="{FF2B5EF4-FFF2-40B4-BE49-F238E27FC236}">
                    <a16:creationId xmlns:a16="http://schemas.microsoft.com/office/drawing/2014/main" id="{17976935-BAE6-7B0B-BD63-4C1CC9BF20D4}"/>
                  </a:ext>
                </a:extLst>
              </p:cNvPr>
              <p:cNvSpPr txBox="1"/>
              <p:nvPr/>
            </p:nvSpPr>
            <p:spPr>
              <a:xfrm>
                <a:off x="127000" y="263525"/>
                <a:ext cx="558800" cy="3968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 rtl="0">
                  <a:lnSpc>
                    <a:spcPts val="3750"/>
                  </a:lnSpc>
                </a:pPr>
                <a:endParaRPr/>
              </a:p>
            </p:txBody>
          </p:sp>
        </p:grpSp>
        <p:sp>
          <p:nvSpPr>
            <p:cNvPr id="40" name="TextBox 20">
              <a:extLst>
                <a:ext uri="{FF2B5EF4-FFF2-40B4-BE49-F238E27FC236}">
                  <a16:creationId xmlns:a16="http://schemas.microsoft.com/office/drawing/2014/main" id="{A32B885C-BC17-187B-6BCA-B1F3FC92A3DA}"/>
                </a:ext>
              </a:extLst>
            </p:cNvPr>
            <p:cNvSpPr txBox="1"/>
            <p:nvPr/>
          </p:nvSpPr>
          <p:spPr>
            <a:xfrm>
              <a:off x="2351821" y="4024132"/>
              <a:ext cx="8392810" cy="98315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ko-KR" altLang="en-US" sz="2800" spc="-59" dirty="0">
                  <a:solidFill>
                    <a:srgbClr val="000000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Calibri (MS)"/>
                  <a:sym typeface="Calibri (MS)"/>
                </a:rPr>
                <a:t>브랜드와 연결되면서 지역에 맞춤 설정할 수 있는 다양한 디자인의 로고</a:t>
              </a:r>
            </a:p>
          </p:txBody>
        </p:sp>
      </p:grpSp>
      <p:sp>
        <p:nvSpPr>
          <p:cNvPr id="43" name="TextBox 16">
            <a:extLst>
              <a:ext uri="{FF2B5EF4-FFF2-40B4-BE49-F238E27FC236}">
                <a16:creationId xmlns:a16="http://schemas.microsoft.com/office/drawing/2014/main" id="{0C3B04FB-6441-7C10-9096-D3A0B7E1F863}"/>
              </a:ext>
            </a:extLst>
          </p:cNvPr>
          <p:cNvSpPr txBox="1"/>
          <p:nvPr/>
        </p:nvSpPr>
        <p:spPr>
          <a:xfrm>
            <a:off x="1404936" y="1378836"/>
            <a:ext cx="11320464" cy="10002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rtl="0">
              <a:lnSpc>
                <a:spcPts val="7799"/>
              </a:lnSpc>
            </a:pPr>
            <a:r>
              <a:rPr lang="ko-KR" altLang="en-US" sz="6500" b="1" dirty="0">
                <a:solidFill>
                  <a:srgbClr val="293374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Effra"/>
                <a:sym typeface="Effra 1"/>
              </a:rPr>
              <a:t>맞춤 설정 가능한 클럽 로고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3"/>
            <a:stretch>
              <a:fillRect t="-30739" r="-17743" b="-8808"/>
            </a:stretch>
          </a:blipFill>
        </p:spPr>
        <p:txBody>
          <a:bodyPr/>
          <a:lstStyle/>
          <a:p>
            <a:endParaRPr lang="ko-KR"/>
          </a:p>
        </p:txBody>
      </p:sp>
      <p:grpSp>
        <p:nvGrpSpPr>
          <p:cNvPr id="3" name="Group 3"/>
          <p:cNvGrpSpPr/>
          <p:nvPr/>
        </p:nvGrpSpPr>
        <p:grpSpPr>
          <a:xfrm>
            <a:off x="12002627" y="0"/>
            <a:ext cx="6445425" cy="10287000"/>
            <a:chOff x="0" y="0"/>
            <a:chExt cx="8593900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593949" cy="13715930"/>
            </a:xfrm>
            <a:custGeom>
              <a:avLst/>
              <a:gdLst/>
              <a:ahLst/>
              <a:cxnLst/>
              <a:rect l="l" t="t" r="r" b="b"/>
              <a:pathLst>
                <a:path w="8593949" h="13715930">
                  <a:moveTo>
                    <a:pt x="0" y="0"/>
                  </a:moveTo>
                  <a:lnTo>
                    <a:pt x="8593949" y="0"/>
                  </a:lnTo>
                  <a:lnTo>
                    <a:pt x="8593949" y="13715930"/>
                  </a:lnTo>
                  <a:lnTo>
                    <a:pt x="0" y="137159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3266" r="-3266"/>
              </a:stretch>
            </a:blipFill>
          </p:spPr>
          <p:txBody>
            <a:bodyPr/>
            <a:lstStyle/>
            <a:p>
              <a:endParaRPr lang="ko-KR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646063" y="2095500"/>
            <a:ext cx="9278622" cy="2000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799"/>
              </a:lnSpc>
            </a:pPr>
            <a:r>
              <a:rPr lang="ko-KR" altLang="en-US" sz="6500" b="1" dirty="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sym typeface="Effra 1"/>
              </a:rPr>
              <a:t>브랜딩에서 피해야 할 흔한 실수</a:t>
            </a:r>
          </a:p>
        </p:txBody>
      </p:sp>
      <p:sp>
        <p:nvSpPr>
          <p:cNvPr id="6" name="Freeform 6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4" b="-74"/>
            </a:stretch>
          </a:blipFill>
        </p:spPr>
        <p:txBody>
          <a:bodyPr/>
          <a:lstStyle/>
          <a:p>
            <a:endParaRPr lang="ko-KR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583ABE4-41CF-F74B-D56D-6BF979B7CDF7}"/>
              </a:ext>
            </a:extLst>
          </p:cNvPr>
          <p:cNvGrpSpPr/>
          <p:nvPr/>
        </p:nvGrpSpPr>
        <p:grpSpPr>
          <a:xfrm>
            <a:off x="1723370" y="5146406"/>
            <a:ext cx="10048967" cy="500647"/>
            <a:chOff x="1106007" y="4253223"/>
            <a:chExt cx="10048967" cy="500647"/>
          </a:xfrm>
        </p:grpSpPr>
        <p:grpSp>
          <p:nvGrpSpPr>
            <p:cNvPr id="7" name="Group 7"/>
            <p:cNvGrpSpPr/>
            <p:nvPr/>
          </p:nvGrpSpPr>
          <p:grpSpPr>
            <a:xfrm rot="5400000">
              <a:off x="1074716" y="4284514"/>
              <a:ext cx="500647" cy="438066"/>
              <a:chOff x="0" y="0"/>
              <a:chExt cx="812800" cy="7112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64898" y="89740"/>
                <a:ext cx="683004" cy="621460"/>
              </a:xfrm>
              <a:custGeom>
                <a:avLst/>
                <a:gdLst/>
                <a:ahLst/>
                <a:cxnLst/>
                <a:rect l="l" t="t" r="r" b="b"/>
                <a:pathLst>
                  <a:path w="683004" h="621460">
                    <a:moveTo>
                      <a:pt x="418224" y="44524"/>
                    </a:moveTo>
                    <a:lnTo>
                      <a:pt x="671180" y="487196"/>
                    </a:lnTo>
                    <a:cubicBezTo>
                      <a:pt x="687051" y="514971"/>
                      <a:pt x="686937" y="549095"/>
                      <a:pt x="670881" y="576763"/>
                    </a:cubicBezTo>
                    <a:cubicBezTo>
                      <a:pt x="654824" y="604431"/>
                      <a:pt x="625253" y="621460"/>
                      <a:pt x="593264" y="621460"/>
                    </a:cubicBezTo>
                    <a:lnTo>
                      <a:pt x="89740" y="621460"/>
                    </a:lnTo>
                    <a:cubicBezTo>
                      <a:pt x="57751" y="621460"/>
                      <a:pt x="28180" y="604431"/>
                      <a:pt x="12123" y="576763"/>
                    </a:cubicBezTo>
                    <a:cubicBezTo>
                      <a:pt x="-3933" y="549095"/>
                      <a:pt x="-4047" y="514971"/>
                      <a:pt x="11824" y="487196"/>
                    </a:cubicBezTo>
                    <a:lnTo>
                      <a:pt x="264780" y="44524"/>
                    </a:lnTo>
                    <a:cubicBezTo>
                      <a:pt x="280513" y="16991"/>
                      <a:pt x="309792" y="0"/>
                      <a:pt x="341502" y="0"/>
                    </a:cubicBezTo>
                    <a:cubicBezTo>
                      <a:pt x="373212" y="0"/>
                      <a:pt x="402491" y="16991"/>
                      <a:pt x="418224" y="44524"/>
                    </a:cubicBezTo>
                    <a:close/>
                  </a:path>
                </a:pathLst>
              </a:custGeom>
              <a:solidFill>
                <a:srgbClr val="EE9701">
                  <a:alpha val="89804"/>
                </a:srgbClr>
              </a:solidFill>
            </p:spPr>
            <p:txBody>
              <a:bodyPr/>
              <a:lstStyle/>
              <a:p>
                <a:endParaRPr lang="ko-KR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127000" y="263525"/>
                <a:ext cx="558800" cy="3968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 rtl="0">
                  <a:lnSpc>
                    <a:spcPts val="3750"/>
                  </a:lnSpc>
                </a:pPr>
                <a:endParaRPr/>
              </a:p>
            </p:txBody>
          </p:sp>
        </p:grpSp>
        <p:sp>
          <p:nvSpPr>
            <p:cNvPr id="20" name="TextBox 18">
              <a:extLst>
                <a:ext uri="{FF2B5EF4-FFF2-40B4-BE49-F238E27FC236}">
                  <a16:creationId xmlns:a16="http://schemas.microsoft.com/office/drawing/2014/main" id="{AB369991-DD4F-B002-FF05-E5668D731A6F}"/>
                </a:ext>
              </a:extLst>
            </p:cNvPr>
            <p:cNvSpPr txBox="1"/>
            <p:nvPr/>
          </p:nvSpPr>
          <p:spPr>
            <a:xfrm>
              <a:off x="1930493" y="4270502"/>
              <a:ext cx="9224481" cy="4660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ko-KR" altLang="en-US" sz="2800" spc="-59" dirty="0">
                  <a:solidFill>
                    <a:schemeClr val="bg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Calibri (MS)"/>
                  <a:sym typeface="Calibri (MS)"/>
                </a:rPr>
                <a:t>로고나 색상 변경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9299B55-9282-4E01-C5B4-8A233288965F}"/>
              </a:ext>
            </a:extLst>
          </p:cNvPr>
          <p:cNvGrpSpPr/>
          <p:nvPr/>
        </p:nvGrpSpPr>
        <p:grpSpPr>
          <a:xfrm>
            <a:off x="1729260" y="6131170"/>
            <a:ext cx="10056151" cy="500647"/>
            <a:chOff x="1106007" y="5334532"/>
            <a:chExt cx="10056151" cy="500647"/>
          </a:xfrm>
        </p:grpSpPr>
        <p:grpSp>
          <p:nvGrpSpPr>
            <p:cNvPr id="22" name="Group 13">
              <a:extLst>
                <a:ext uri="{FF2B5EF4-FFF2-40B4-BE49-F238E27FC236}">
                  <a16:creationId xmlns:a16="http://schemas.microsoft.com/office/drawing/2014/main" id="{D6BB3535-1238-155C-5809-943BA4255B7F}"/>
                </a:ext>
              </a:extLst>
            </p:cNvPr>
            <p:cNvGrpSpPr/>
            <p:nvPr/>
          </p:nvGrpSpPr>
          <p:grpSpPr>
            <a:xfrm rot="5400000">
              <a:off x="1074716" y="5365823"/>
              <a:ext cx="500647" cy="438066"/>
              <a:chOff x="0" y="0"/>
              <a:chExt cx="812800" cy="711200"/>
            </a:xfrm>
          </p:grpSpPr>
          <p:sp>
            <p:nvSpPr>
              <p:cNvPr id="24" name="Freeform 14">
                <a:extLst>
                  <a:ext uri="{FF2B5EF4-FFF2-40B4-BE49-F238E27FC236}">
                    <a16:creationId xmlns:a16="http://schemas.microsoft.com/office/drawing/2014/main" id="{8B4C0D5D-DD2B-52BB-846F-10473B0FEBA6}"/>
                  </a:ext>
                </a:extLst>
              </p:cNvPr>
              <p:cNvSpPr/>
              <p:nvPr/>
            </p:nvSpPr>
            <p:spPr>
              <a:xfrm>
                <a:off x="64898" y="89740"/>
                <a:ext cx="683004" cy="621460"/>
              </a:xfrm>
              <a:custGeom>
                <a:avLst/>
                <a:gdLst/>
                <a:ahLst/>
                <a:cxnLst/>
                <a:rect l="l" t="t" r="r" b="b"/>
                <a:pathLst>
                  <a:path w="683004" h="621460">
                    <a:moveTo>
                      <a:pt x="418224" y="44524"/>
                    </a:moveTo>
                    <a:lnTo>
                      <a:pt x="671180" y="487196"/>
                    </a:lnTo>
                    <a:cubicBezTo>
                      <a:pt x="687051" y="514971"/>
                      <a:pt x="686937" y="549095"/>
                      <a:pt x="670881" y="576763"/>
                    </a:cubicBezTo>
                    <a:cubicBezTo>
                      <a:pt x="654824" y="604431"/>
                      <a:pt x="625253" y="621460"/>
                      <a:pt x="593264" y="621460"/>
                    </a:cubicBezTo>
                    <a:lnTo>
                      <a:pt x="89740" y="621460"/>
                    </a:lnTo>
                    <a:cubicBezTo>
                      <a:pt x="57751" y="621460"/>
                      <a:pt x="28180" y="604431"/>
                      <a:pt x="12123" y="576763"/>
                    </a:cubicBezTo>
                    <a:cubicBezTo>
                      <a:pt x="-3933" y="549095"/>
                      <a:pt x="-4047" y="514971"/>
                      <a:pt x="11824" y="487196"/>
                    </a:cubicBezTo>
                    <a:lnTo>
                      <a:pt x="264780" y="44524"/>
                    </a:lnTo>
                    <a:cubicBezTo>
                      <a:pt x="280513" y="16991"/>
                      <a:pt x="309792" y="0"/>
                      <a:pt x="341502" y="0"/>
                    </a:cubicBezTo>
                    <a:cubicBezTo>
                      <a:pt x="373212" y="0"/>
                      <a:pt x="402491" y="16991"/>
                      <a:pt x="418224" y="44524"/>
                    </a:cubicBezTo>
                    <a:close/>
                  </a:path>
                </a:pathLst>
              </a:custGeom>
              <a:solidFill>
                <a:srgbClr val="518BC9">
                  <a:alpha val="89804"/>
                </a:srgbClr>
              </a:solidFill>
            </p:spPr>
            <p:txBody>
              <a:bodyPr/>
              <a:lstStyle/>
              <a:p>
                <a:endParaRPr lang="ko-KR"/>
              </a:p>
            </p:txBody>
          </p:sp>
          <p:sp>
            <p:nvSpPr>
              <p:cNvPr id="25" name="TextBox 15">
                <a:extLst>
                  <a:ext uri="{FF2B5EF4-FFF2-40B4-BE49-F238E27FC236}">
                    <a16:creationId xmlns:a16="http://schemas.microsoft.com/office/drawing/2014/main" id="{EFC8DF4D-AA49-D3D2-7B90-62B735CE2710}"/>
                  </a:ext>
                </a:extLst>
              </p:cNvPr>
              <p:cNvSpPr txBox="1"/>
              <p:nvPr/>
            </p:nvSpPr>
            <p:spPr>
              <a:xfrm>
                <a:off x="127000" y="263525"/>
                <a:ext cx="558800" cy="3968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 rtl="0">
                  <a:lnSpc>
                    <a:spcPts val="3750"/>
                  </a:lnSpc>
                </a:pPr>
                <a:endParaRPr/>
              </a:p>
            </p:txBody>
          </p:sp>
        </p:grpSp>
        <p:sp>
          <p:nvSpPr>
            <p:cNvPr id="23" name="TextBox 18">
              <a:extLst>
                <a:ext uri="{FF2B5EF4-FFF2-40B4-BE49-F238E27FC236}">
                  <a16:creationId xmlns:a16="http://schemas.microsoft.com/office/drawing/2014/main" id="{01EF7EDF-7652-9E63-FEBC-63FB0E1C57BD}"/>
                </a:ext>
              </a:extLst>
            </p:cNvPr>
            <p:cNvSpPr txBox="1"/>
            <p:nvPr/>
          </p:nvSpPr>
          <p:spPr>
            <a:xfrm>
              <a:off x="1937677" y="5353896"/>
              <a:ext cx="9224481" cy="4660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ko-KR" altLang="en-US" sz="2800" spc="-59" dirty="0">
                  <a:solidFill>
                    <a:schemeClr val="bg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Calibri (MS)"/>
                  <a:sym typeface="Calibri (MS)"/>
                </a:rPr>
                <a:t>여러 시각적 스타일 융합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EAD6E65-D52A-789B-13A9-2F8489483731}"/>
              </a:ext>
            </a:extLst>
          </p:cNvPr>
          <p:cNvGrpSpPr/>
          <p:nvPr/>
        </p:nvGrpSpPr>
        <p:grpSpPr>
          <a:xfrm>
            <a:off x="1723370" y="7115701"/>
            <a:ext cx="10048967" cy="500647"/>
            <a:chOff x="1106007" y="6222518"/>
            <a:chExt cx="10048967" cy="500647"/>
          </a:xfrm>
        </p:grpSpPr>
        <p:grpSp>
          <p:nvGrpSpPr>
            <p:cNvPr id="10" name="Group 10"/>
            <p:cNvGrpSpPr/>
            <p:nvPr/>
          </p:nvGrpSpPr>
          <p:grpSpPr>
            <a:xfrm rot="5400000">
              <a:off x="1074716" y="6253809"/>
              <a:ext cx="500647" cy="438066"/>
              <a:chOff x="0" y="0"/>
              <a:chExt cx="812800" cy="7112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64898" y="89740"/>
                <a:ext cx="683004" cy="621460"/>
              </a:xfrm>
              <a:custGeom>
                <a:avLst/>
                <a:gdLst/>
                <a:ahLst/>
                <a:cxnLst/>
                <a:rect l="l" t="t" r="r" b="b"/>
                <a:pathLst>
                  <a:path w="683004" h="621460">
                    <a:moveTo>
                      <a:pt x="418224" y="44524"/>
                    </a:moveTo>
                    <a:lnTo>
                      <a:pt x="671180" y="487196"/>
                    </a:lnTo>
                    <a:cubicBezTo>
                      <a:pt x="687051" y="514971"/>
                      <a:pt x="686937" y="549095"/>
                      <a:pt x="670881" y="576763"/>
                    </a:cubicBezTo>
                    <a:cubicBezTo>
                      <a:pt x="654824" y="604431"/>
                      <a:pt x="625253" y="621460"/>
                      <a:pt x="593264" y="621460"/>
                    </a:cubicBezTo>
                    <a:lnTo>
                      <a:pt x="89740" y="621460"/>
                    </a:lnTo>
                    <a:cubicBezTo>
                      <a:pt x="57751" y="621460"/>
                      <a:pt x="28180" y="604431"/>
                      <a:pt x="12123" y="576763"/>
                    </a:cubicBezTo>
                    <a:cubicBezTo>
                      <a:pt x="-3933" y="549095"/>
                      <a:pt x="-4047" y="514971"/>
                      <a:pt x="11824" y="487196"/>
                    </a:cubicBezTo>
                    <a:lnTo>
                      <a:pt x="264780" y="44524"/>
                    </a:lnTo>
                    <a:cubicBezTo>
                      <a:pt x="280513" y="16991"/>
                      <a:pt x="309792" y="0"/>
                      <a:pt x="341502" y="0"/>
                    </a:cubicBezTo>
                    <a:cubicBezTo>
                      <a:pt x="373212" y="0"/>
                      <a:pt x="402491" y="16991"/>
                      <a:pt x="418224" y="44524"/>
                    </a:cubicBezTo>
                    <a:close/>
                  </a:path>
                </a:pathLst>
              </a:custGeom>
              <a:solidFill>
                <a:srgbClr val="BB4075">
                  <a:alpha val="89804"/>
                </a:srgbClr>
              </a:solidFill>
            </p:spPr>
            <p:txBody>
              <a:bodyPr/>
              <a:lstStyle/>
              <a:p>
                <a:endParaRPr lang="ko-KR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127000" y="263525"/>
                <a:ext cx="558800" cy="3968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 rtl="0">
                  <a:lnSpc>
                    <a:spcPts val="3750"/>
                  </a:lnSpc>
                </a:pPr>
                <a:endParaRPr/>
              </a:p>
            </p:txBody>
          </p:sp>
        </p:grpSp>
        <p:sp>
          <p:nvSpPr>
            <p:cNvPr id="26" name="TextBox 18">
              <a:extLst>
                <a:ext uri="{FF2B5EF4-FFF2-40B4-BE49-F238E27FC236}">
                  <a16:creationId xmlns:a16="http://schemas.microsoft.com/office/drawing/2014/main" id="{49282DA1-1271-6619-34B3-37FB0CD93C6E}"/>
                </a:ext>
              </a:extLst>
            </p:cNvPr>
            <p:cNvSpPr txBox="1"/>
            <p:nvPr/>
          </p:nvSpPr>
          <p:spPr>
            <a:xfrm>
              <a:off x="1930493" y="6239797"/>
              <a:ext cx="9224481" cy="4660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AU" altLang="ko-KR" sz="2800" spc="-59" dirty="0">
                  <a:solidFill>
                    <a:schemeClr val="bg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Calibri (MS)"/>
                  <a:sym typeface="Calibri (MS)"/>
                </a:rPr>
                <a:t>SIA</a:t>
              </a:r>
              <a:r>
                <a:rPr lang="ko-KR" altLang="en-US" sz="2800" spc="-59" dirty="0">
                  <a:solidFill>
                    <a:schemeClr val="bg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Calibri (MS)"/>
                  <a:sym typeface="Calibri (MS)"/>
                </a:rPr>
                <a:t>와 명확하게 연결되지 않는 자료 제작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412844" y="4510136"/>
            <a:ext cx="1462312" cy="1266728"/>
          </a:xfrm>
          <a:custGeom>
            <a:avLst/>
            <a:gdLst/>
            <a:ahLst/>
            <a:cxnLst/>
            <a:rect l="l" t="t" r="r" b="b"/>
            <a:pathLst>
              <a:path w="1462312" h="1266728">
                <a:moveTo>
                  <a:pt x="0" y="0"/>
                </a:moveTo>
                <a:lnTo>
                  <a:pt x="1462312" y="0"/>
                </a:lnTo>
                <a:lnTo>
                  <a:pt x="1462312" y="1266728"/>
                </a:lnTo>
                <a:lnTo>
                  <a:pt x="0" y="12667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1" r="-151"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3" name="Freeform 3"/>
          <p:cNvSpPr/>
          <p:nvPr/>
        </p:nvSpPr>
        <p:spPr>
          <a:xfrm rot="-6203709" flipH="1">
            <a:off x="8477269" y="69379"/>
            <a:ext cx="13417146" cy="10148242"/>
          </a:xfrm>
          <a:custGeom>
            <a:avLst/>
            <a:gdLst/>
            <a:ahLst/>
            <a:cxnLst/>
            <a:rect l="l" t="t" r="r" b="b"/>
            <a:pathLst>
              <a:path w="13417146" h="10148242">
                <a:moveTo>
                  <a:pt x="13417146" y="0"/>
                </a:moveTo>
                <a:lnTo>
                  <a:pt x="0" y="0"/>
                </a:lnTo>
                <a:lnTo>
                  <a:pt x="0" y="10148242"/>
                </a:lnTo>
                <a:lnTo>
                  <a:pt x="13417146" y="10148242"/>
                </a:lnTo>
                <a:lnTo>
                  <a:pt x="1341714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4" name="Freeform 4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74" b="-74"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14" name="TextBox 14"/>
          <p:cNvSpPr txBox="1"/>
          <p:nvPr/>
        </p:nvSpPr>
        <p:spPr>
          <a:xfrm>
            <a:off x="990792" y="2850231"/>
            <a:ext cx="8884364" cy="10002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799"/>
              </a:lnSpc>
            </a:pPr>
            <a:r>
              <a:rPr lang="ko-KR" altLang="en-US" sz="6500" b="1" dirty="0">
                <a:solidFill>
                  <a:srgbClr val="293374"/>
                </a:solidFill>
                <a:latin typeface="Malgun Gothic" panose="020B0503020000020004" pitchFamily="34" charset="-127"/>
                <a:ea typeface="Malgun Gothic" panose="020B0503020000020004" pitchFamily="34" charset="-127"/>
                <a:sym typeface="Effra 1"/>
              </a:rPr>
              <a:t>가시성 및 신뢰성 개선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10439988" y="1562751"/>
            <a:ext cx="6819312" cy="6819312"/>
            <a:chOff x="0" y="0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8"/>
              <a:stretch>
                <a:fillRect l="-25046" r="-25046"/>
              </a:stretch>
            </a:blipFill>
          </p:spPr>
          <p:txBody>
            <a:bodyPr/>
            <a:lstStyle/>
            <a:p>
              <a:endParaRPr lang="ko-KR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728943A-1720-F4DE-38A7-791FA93AC804}"/>
              </a:ext>
            </a:extLst>
          </p:cNvPr>
          <p:cNvGrpSpPr/>
          <p:nvPr/>
        </p:nvGrpSpPr>
        <p:grpSpPr>
          <a:xfrm>
            <a:off x="1028700" y="6785633"/>
            <a:ext cx="10257318" cy="500647"/>
            <a:chOff x="1401282" y="6367644"/>
            <a:chExt cx="10257318" cy="500647"/>
          </a:xfrm>
        </p:grpSpPr>
        <p:sp>
          <p:nvSpPr>
            <p:cNvPr id="22" name="TextBox 9">
              <a:extLst>
                <a:ext uri="{FF2B5EF4-FFF2-40B4-BE49-F238E27FC236}">
                  <a16:creationId xmlns:a16="http://schemas.microsoft.com/office/drawing/2014/main" id="{A71ED831-E26C-7EAA-F5C4-A8D1DED5AB3E}"/>
                </a:ext>
              </a:extLst>
            </p:cNvPr>
            <p:cNvSpPr txBox="1"/>
            <p:nvPr/>
          </p:nvSpPr>
          <p:spPr>
            <a:xfrm>
              <a:off x="2232952" y="6384923"/>
              <a:ext cx="9425648" cy="46609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ko-KR" altLang="en-US" sz="2800" spc="-59" dirty="0">
                  <a:solidFill>
                    <a:srgbClr val="000000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Calibri (MS)"/>
                  <a:sym typeface="Calibri (MS)"/>
                </a:rPr>
                <a:t>클럽 평판 강화</a:t>
              </a:r>
            </a:p>
          </p:txBody>
        </p:sp>
        <p:grpSp>
          <p:nvGrpSpPr>
            <p:cNvPr id="23" name="Group 13">
              <a:extLst>
                <a:ext uri="{FF2B5EF4-FFF2-40B4-BE49-F238E27FC236}">
                  <a16:creationId xmlns:a16="http://schemas.microsoft.com/office/drawing/2014/main" id="{35101356-FC2A-EBBE-F1A9-6B47350F298E}"/>
                </a:ext>
              </a:extLst>
            </p:cNvPr>
            <p:cNvGrpSpPr/>
            <p:nvPr/>
          </p:nvGrpSpPr>
          <p:grpSpPr>
            <a:xfrm rot="5400000">
              <a:off x="1369991" y="6398935"/>
              <a:ext cx="500647" cy="438066"/>
              <a:chOff x="0" y="0"/>
              <a:chExt cx="812800" cy="711200"/>
            </a:xfrm>
          </p:grpSpPr>
          <p:sp>
            <p:nvSpPr>
              <p:cNvPr id="24" name="Freeform 14">
                <a:extLst>
                  <a:ext uri="{FF2B5EF4-FFF2-40B4-BE49-F238E27FC236}">
                    <a16:creationId xmlns:a16="http://schemas.microsoft.com/office/drawing/2014/main" id="{C18A3923-B3C2-200A-B849-8DD4986E2287}"/>
                  </a:ext>
                </a:extLst>
              </p:cNvPr>
              <p:cNvSpPr/>
              <p:nvPr/>
            </p:nvSpPr>
            <p:spPr>
              <a:xfrm>
                <a:off x="64898" y="89740"/>
                <a:ext cx="683004" cy="621460"/>
              </a:xfrm>
              <a:custGeom>
                <a:avLst/>
                <a:gdLst/>
                <a:ahLst/>
                <a:cxnLst/>
                <a:rect l="l" t="t" r="r" b="b"/>
                <a:pathLst>
                  <a:path w="683004" h="621460">
                    <a:moveTo>
                      <a:pt x="418224" y="44524"/>
                    </a:moveTo>
                    <a:lnTo>
                      <a:pt x="671180" y="487196"/>
                    </a:lnTo>
                    <a:cubicBezTo>
                      <a:pt x="687051" y="514971"/>
                      <a:pt x="686937" y="549095"/>
                      <a:pt x="670881" y="576763"/>
                    </a:cubicBezTo>
                    <a:cubicBezTo>
                      <a:pt x="654824" y="604431"/>
                      <a:pt x="625253" y="621460"/>
                      <a:pt x="593264" y="621460"/>
                    </a:cubicBezTo>
                    <a:lnTo>
                      <a:pt x="89740" y="621460"/>
                    </a:lnTo>
                    <a:cubicBezTo>
                      <a:pt x="57751" y="621460"/>
                      <a:pt x="28180" y="604431"/>
                      <a:pt x="12123" y="576763"/>
                    </a:cubicBezTo>
                    <a:cubicBezTo>
                      <a:pt x="-3933" y="549095"/>
                      <a:pt x="-4047" y="514971"/>
                      <a:pt x="11824" y="487196"/>
                    </a:cubicBezTo>
                    <a:lnTo>
                      <a:pt x="264780" y="44524"/>
                    </a:lnTo>
                    <a:cubicBezTo>
                      <a:pt x="280513" y="16991"/>
                      <a:pt x="309792" y="0"/>
                      <a:pt x="341502" y="0"/>
                    </a:cubicBezTo>
                    <a:cubicBezTo>
                      <a:pt x="373212" y="0"/>
                      <a:pt x="402491" y="16991"/>
                      <a:pt x="418224" y="44524"/>
                    </a:cubicBezTo>
                    <a:close/>
                  </a:path>
                </a:pathLst>
              </a:custGeom>
              <a:solidFill>
                <a:srgbClr val="BB4075">
                  <a:alpha val="89804"/>
                </a:srgbClr>
              </a:solidFill>
            </p:spPr>
            <p:txBody>
              <a:bodyPr/>
              <a:lstStyle/>
              <a:p>
                <a:endParaRPr lang="ko-KR"/>
              </a:p>
            </p:txBody>
          </p:sp>
          <p:sp>
            <p:nvSpPr>
              <p:cNvPr id="25" name="TextBox 15">
                <a:extLst>
                  <a:ext uri="{FF2B5EF4-FFF2-40B4-BE49-F238E27FC236}">
                    <a16:creationId xmlns:a16="http://schemas.microsoft.com/office/drawing/2014/main" id="{39631C9D-9774-BBA9-2695-68CF12585C8E}"/>
                  </a:ext>
                </a:extLst>
              </p:cNvPr>
              <p:cNvSpPr txBox="1"/>
              <p:nvPr/>
            </p:nvSpPr>
            <p:spPr>
              <a:xfrm>
                <a:off x="127000" y="263525"/>
                <a:ext cx="558800" cy="3968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 rtl="0">
                  <a:lnSpc>
                    <a:spcPts val="3750"/>
                  </a:lnSpc>
                </a:pPr>
                <a:endParaRPr/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34E2EBA-C523-CD46-7BA5-297521089EBF}"/>
              </a:ext>
            </a:extLst>
          </p:cNvPr>
          <p:cNvGrpSpPr/>
          <p:nvPr/>
        </p:nvGrpSpPr>
        <p:grpSpPr>
          <a:xfrm>
            <a:off x="1028700" y="5776864"/>
            <a:ext cx="10056151" cy="466090"/>
            <a:chOff x="1665004" y="6123898"/>
            <a:chExt cx="10056151" cy="466090"/>
          </a:xfrm>
        </p:grpSpPr>
        <p:sp>
          <p:nvSpPr>
            <p:cNvPr id="27" name="TextBox 8">
              <a:extLst>
                <a:ext uri="{FF2B5EF4-FFF2-40B4-BE49-F238E27FC236}">
                  <a16:creationId xmlns:a16="http://schemas.microsoft.com/office/drawing/2014/main" id="{6D8F364A-7E09-13D2-AEEC-7961955237DE}"/>
                </a:ext>
              </a:extLst>
            </p:cNvPr>
            <p:cNvSpPr txBox="1"/>
            <p:nvPr/>
          </p:nvSpPr>
          <p:spPr>
            <a:xfrm>
              <a:off x="2496674" y="6123898"/>
              <a:ext cx="9224481" cy="4660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ko-KR" altLang="en-US" sz="2800" spc="-59" dirty="0" err="1">
                  <a:solidFill>
                    <a:srgbClr val="000000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Calibri (MS)"/>
                  <a:sym typeface="Calibri (MS)"/>
                </a:rPr>
                <a:t>후원사</a:t>
              </a:r>
              <a:r>
                <a:rPr lang="ko-KR" altLang="en-US" sz="2800" spc="-59" dirty="0">
                  <a:solidFill>
                    <a:srgbClr val="000000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Calibri (MS)"/>
                  <a:sym typeface="Calibri (MS)"/>
                </a:rPr>
                <a:t> 및 언론과의 신뢰 구축</a:t>
              </a:r>
            </a:p>
          </p:txBody>
        </p:sp>
        <p:sp>
          <p:nvSpPr>
            <p:cNvPr id="28" name="Freeform 17">
              <a:extLst>
                <a:ext uri="{FF2B5EF4-FFF2-40B4-BE49-F238E27FC236}">
                  <a16:creationId xmlns:a16="http://schemas.microsoft.com/office/drawing/2014/main" id="{BA3BF4B5-E24F-9545-4767-37E1B3702116}"/>
                </a:ext>
              </a:extLst>
            </p:cNvPr>
            <p:cNvSpPr/>
            <p:nvPr/>
          </p:nvSpPr>
          <p:spPr>
            <a:xfrm rot="5400000">
              <a:off x="1646049" y="6165548"/>
              <a:ext cx="420699" cy="382790"/>
            </a:xfrm>
            <a:custGeom>
              <a:avLst/>
              <a:gdLst/>
              <a:ahLst/>
              <a:cxnLst/>
              <a:rect l="l" t="t" r="r" b="b"/>
              <a:pathLst>
                <a:path w="683004" h="621460">
                  <a:moveTo>
                    <a:pt x="418224" y="44524"/>
                  </a:moveTo>
                  <a:lnTo>
                    <a:pt x="671180" y="487196"/>
                  </a:lnTo>
                  <a:cubicBezTo>
                    <a:pt x="687051" y="514971"/>
                    <a:pt x="686937" y="549095"/>
                    <a:pt x="670881" y="576763"/>
                  </a:cubicBezTo>
                  <a:cubicBezTo>
                    <a:pt x="654824" y="604431"/>
                    <a:pt x="625253" y="621460"/>
                    <a:pt x="593264" y="621460"/>
                  </a:cubicBezTo>
                  <a:lnTo>
                    <a:pt x="89740" y="621460"/>
                  </a:lnTo>
                  <a:cubicBezTo>
                    <a:pt x="57751" y="621460"/>
                    <a:pt x="28180" y="604431"/>
                    <a:pt x="12123" y="576763"/>
                  </a:cubicBezTo>
                  <a:cubicBezTo>
                    <a:pt x="-3933" y="549095"/>
                    <a:pt x="-4047" y="514971"/>
                    <a:pt x="11824" y="487196"/>
                  </a:cubicBezTo>
                  <a:lnTo>
                    <a:pt x="264780" y="44524"/>
                  </a:lnTo>
                  <a:cubicBezTo>
                    <a:pt x="280513" y="16991"/>
                    <a:pt x="309792" y="0"/>
                    <a:pt x="341502" y="0"/>
                  </a:cubicBezTo>
                  <a:cubicBezTo>
                    <a:pt x="373212" y="0"/>
                    <a:pt x="402491" y="16991"/>
                    <a:pt x="418224" y="44524"/>
                  </a:cubicBezTo>
                  <a:close/>
                </a:path>
              </a:pathLst>
            </a:custGeom>
            <a:solidFill>
              <a:srgbClr val="518BC9">
                <a:alpha val="89804"/>
              </a:srgbClr>
            </a:solidFill>
          </p:spPr>
          <p:txBody>
            <a:bodyPr/>
            <a:lstStyle/>
            <a:p>
              <a:endParaRPr lang="ko-KR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7BDD7D9C-AF21-A6FB-6B8C-E357BE586084}"/>
              </a:ext>
            </a:extLst>
          </p:cNvPr>
          <p:cNvGrpSpPr/>
          <p:nvPr/>
        </p:nvGrpSpPr>
        <p:grpSpPr>
          <a:xfrm>
            <a:off x="1028700" y="4733538"/>
            <a:ext cx="10257318" cy="500647"/>
            <a:chOff x="1665004" y="5075155"/>
            <a:chExt cx="10257318" cy="500647"/>
          </a:xfrm>
        </p:grpSpPr>
        <p:grpSp>
          <p:nvGrpSpPr>
            <p:cNvPr id="30" name="Group 10">
              <a:extLst>
                <a:ext uri="{FF2B5EF4-FFF2-40B4-BE49-F238E27FC236}">
                  <a16:creationId xmlns:a16="http://schemas.microsoft.com/office/drawing/2014/main" id="{EB5CDA28-29E6-41CE-705E-73CE1FBA66BD}"/>
                </a:ext>
              </a:extLst>
            </p:cNvPr>
            <p:cNvGrpSpPr/>
            <p:nvPr/>
          </p:nvGrpSpPr>
          <p:grpSpPr>
            <a:xfrm rot="5400000">
              <a:off x="1633713" y="5106446"/>
              <a:ext cx="500647" cy="438066"/>
              <a:chOff x="0" y="0"/>
              <a:chExt cx="812800" cy="711200"/>
            </a:xfrm>
          </p:grpSpPr>
          <p:sp>
            <p:nvSpPr>
              <p:cNvPr id="32" name="Freeform 11">
                <a:extLst>
                  <a:ext uri="{FF2B5EF4-FFF2-40B4-BE49-F238E27FC236}">
                    <a16:creationId xmlns:a16="http://schemas.microsoft.com/office/drawing/2014/main" id="{0D184A27-2F5D-38C1-F802-5596C1EE81C4}"/>
                  </a:ext>
                </a:extLst>
              </p:cNvPr>
              <p:cNvSpPr/>
              <p:nvPr/>
            </p:nvSpPr>
            <p:spPr>
              <a:xfrm>
                <a:off x="64898" y="89740"/>
                <a:ext cx="683004" cy="621460"/>
              </a:xfrm>
              <a:custGeom>
                <a:avLst/>
                <a:gdLst/>
                <a:ahLst/>
                <a:cxnLst/>
                <a:rect l="l" t="t" r="r" b="b"/>
                <a:pathLst>
                  <a:path w="683004" h="621460">
                    <a:moveTo>
                      <a:pt x="418224" y="44524"/>
                    </a:moveTo>
                    <a:lnTo>
                      <a:pt x="671180" y="487196"/>
                    </a:lnTo>
                    <a:cubicBezTo>
                      <a:pt x="687051" y="514971"/>
                      <a:pt x="686937" y="549095"/>
                      <a:pt x="670881" y="576763"/>
                    </a:cubicBezTo>
                    <a:cubicBezTo>
                      <a:pt x="654824" y="604431"/>
                      <a:pt x="625253" y="621460"/>
                      <a:pt x="593264" y="621460"/>
                    </a:cubicBezTo>
                    <a:lnTo>
                      <a:pt x="89740" y="621460"/>
                    </a:lnTo>
                    <a:cubicBezTo>
                      <a:pt x="57751" y="621460"/>
                      <a:pt x="28180" y="604431"/>
                      <a:pt x="12123" y="576763"/>
                    </a:cubicBezTo>
                    <a:cubicBezTo>
                      <a:pt x="-3933" y="549095"/>
                      <a:pt x="-4047" y="514971"/>
                      <a:pt x="11824" y="487196"/>
                    </a:cubicBezTo>
                    <a:lnTo>
                      <a:pt x="264780" y="44524"/>
                    </a:lnTo>
                    <a:cubicBezTo>
                      <a:pt x="280513" y="16991"/>
                      <a:pt x="309792" y="0"/>
                      <a:pt x="341502" y="0"/>
                    </a:cubicBezTo>
                    <a:cubicBezTo>
                      <a:pt x="373212" y="0"/>
                      <a:pt x="402491" y="16991"/>
                      <a:pt x="418224" y="44524"/>
                    </a:cubicBezTo>
                    <a:close/>
                  </a:path>
                </a:pathLst>
              </a:custGeom>
              <a:solidFill>
                <a:srgbClr val="293374">
                  <a:alpha val="89804"/>
                </a:srgbClr>
              </a:solidFill>
            </p:spPr>
            <p:txBody>
              <a:bodyPr/>
              <a:lstStyle/>
              <a:p>
                <a:endParaRPr lang="ko-KR"/>
              </a:p>
            </p:txBody>
          </p:sp>
          <p:sp>
            <p:nvSpPr>
              <p:cNvPr id="33" name="TextBox 12">
                <a:extLst>
                  <a:ext uri="{FF2B5EF4-FFF2-40B4-BE49-F238E27FC236}">
                    <a16:creationId xmlns:a16="http://schemas.microsoft.com/office/drawing/2014/main" id="{4259D937-0143-AA87-6324-A488B4B1508F}"/>
                  </a:ext>
                </a:extLst>
              </p:cNvPr>
              <p:cNvSpPr txBox="1"/>
              <p:nvPr/>
            </p:nvSpPr>
            <p:spPr>
              <a:xfrm>
                <a:off x="127000" y="263525"/>
                <a:ext cx="558800" cy="3968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 rtl="0">
                  <a:lnSpc>
                    <a:spcPts val="3750"/>
                  </a:lnSpc>
                </a:pPr>
                <a:endParaRPr/>
              </a:p>
            </p:txBody>
          </p:sp>
        </p:grpSp>
        <p:sp>
          <p:nvSpPr>
            <p:cNvPr id="31" name="TextBox 9">
              <a:extLst>
                <a:ext uri="{FF2B5EF4-FFF2-40B4-BE49-F238E27FC236}">
                  <a16:creationId xmlns:a16="http://schemas.microsoft.com/office/drawing/2014/main" id="{A5FB145C-04C7-D683-57BB-9C7A8255475D}"/>
                </a:ext>
              </a:extLst>
            </p:cNvPr>
            <p:cNvSpPr txBox="1"/>
            <p:nvPr/>
          </p:nvSpPr>
          <p:spPr>
            <a:xfrm>
              <a:off x="2496674" y="5092434"/>
              <a:ext cx="9425648" cy="46609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ko-KR" altLang="en-US" sz="2800" spc="-59" dirty="0">
                  <a:solidFill>
                    <a:srgbClr val="000000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Calibri (MS)"/>
                  <a:sym typeface="Calibri (MS)"/>
                </a:rPr>
                <a:t>전문성과 통일성 부각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3"/>
            <a:stretch>
              <a:fillRect t="-30739" r="-17743" b="-8808"/>
            </a:stretch>
          </a:blipFill>
        </p:spPr>
        <p:txBody>
          <a:bodyPr/>
          <a:lstStyle/>
          <a:p>
            <a:endParaRPr lang="ko-KR"/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18288000" cy="10287000"/>
            <a:chOff x="0" y="0"/>
            <a:chExt cx="24744279" cy="1391865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744328" cy="13918586"/>
            </a:xfrm>
            <a:custGeom>
              <a:avLst/>
              <a:gdLst/>
              <a:ahLst/>
              <a:cxnLst/>
              <a:rect l="l" t="t" r="r" b="b"/>
              <a:pathLst>
                <a:path w="24744328" h="13918586">
                  <a:moveTo>
                    <a:pt x="0" y="0"/>
                  </a:moveTo>
                  <a:lnTo>
                    <a:pt x="24744328" y="0"/>
                  </a:lnTo>
                  <a:lnTo>
                    <a:pt x="24744328" y="13918586"/>
                  </a:lnTo>
                  <a:lnTo>
                    <a:pt x="0" y="139185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8999"/>
              </a:blip>
              <a:stretch>
                <a:fillRect t="-9111" b="-9111"/>
              </a:stretch>
            </a:blipFill>
          </p:spPr>
          <p:txBody>
            <a:bodyPr/>
            <a:lstStyle/>
            <a:p>
              <a:endParaRPr lang="ko-KR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0"/>
            <a:ext cx="18288000" cy="10287000"/>
            <a:chOff x="0" y="0"/>
            <a:chExt cx="24744279" cy="1391865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4744328" cy="13918586"/>
            </a:xfrm>
            <a:custGeom>
              <a:avLst/>
              <a:gdLst/>
              <a:ahLst/>
              <a:cxnLst/>
              <a:rect l="l" t="t" r="r" b="b"/>
              <a:pathLst>
                <a:path w="24744328" h="13918586">
                  <a:moveTo>
                    <a:pt x="0" y="0"/>
                  </a:moveTo>
                  <a:lnTo>
                    <a:pt x="24744328" y="0"/>
                  </a:lnTo>
                  <a:lnTo>
                    <a:pt x="24744328" y="13918586"/>
                  </a:lnTo>
                  <a:lnTo>
                    <a:pt x="0" y="139185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8999"/>
              </a:blip>
              <a:stretch>
                <a:fillRect t="-9111" b="-9111"/>
              </a:stretch>
            </a:blipFill>
          </p:spPr>
          <p:txBody>
            <a:bodyPr/>
            <a:lstStyle/>
            <a:p>
              <a:endParaRPr lang="ko-KR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4504689" y="1638300"/>
            <a:ext cx="9278622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99"/>
              </a:lnSpc>
            </a:pPr>
            <a:r>
              <a:rPr lang="ko-KR" altLang="en-US" sz="6500" b="1" dirty="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sym typeface="Effra 1"/>
              </a:rPr>
              <a:t>잠시 생각해봅시다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9F0886E-0A54-869C-117D-476258471D19}"/>
              </a:ext>
            </a:extLst>
          </p:cNvPr>
          <p:cNvGrpSpPr/>
          <p:nvPr/>
        </p:nvGrpSpPr>
        <p:grpSpPr>
          <a:xfrm>
            <a:off x="1831336" y="3473871"/>
            <a:ext cx="14625328" cy="3339257"/>
            <a:chOff x="1574161" y="3714861"/>
            <a:chExt cx="14625328" cy="3339257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DC9750C-B1DB-2353-BAAF-A97EAB1B6186}"/>
                </a:ext>
              </a:extLst>
            </p:cNvPr>
            <p:cNvGrpSpPr/>
            <p:nvPr/>
          </p:nvGrpSpPr>
          <p:grpSpPr>
            <a:xfrm>
              <a:off x="1574161" y="3714861"/>
              <a:ext cx="5995678" cy="3339257"/>
              <a:chOff x="1028700" y="3714861"/>
              <a:chExt cx="5995678" cy="3339257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1028700" y="3968018"/>
                <a:ext cx="5995678" cy="3086100"/>
              </a:xfrm>
              <a:custGeom>
                <a:avLst/>
                <a:gdLst/>
                <a:ahLst/>
                <a:cxnLst/>
                <a:rect l="l" t="t" r="r" b="b"/>
                <a:pathLst>
                  <a:path w="1579109" h="812800">
                    <a:moveTo>
                      <a:pt x="65854" y="0"/>
                    </a:moveTo>
                    <a:lnTo>
                      <a:pt x="1513255" y="0"/>
                    </a:lnTo>
                    <a:cubicBezTo>
                      <a:pt x="1530720" y="0"/>
                      <a:pt x="1547470" y="6938"/>
                      <a:pt x="1559820" y="19288"/>
                    </a:cubicBezTo>
                    <a:cubicBezTo>
                      <a:pt x="1572170" y="31638"/>
                      <a:pt x="1579109" y="48388"/>
                      <a:pt x="1579109" y="65854"/>
                    </a:cubicBezTo>
                    <a:lnTo>
                      <a:pt x="1579109" y="746946"/>
                    </a:lnTo>
                    <a:cubicBezTo>
                      <a:pt x="1579109" y="764412"/>
                      <a:pt x="1572170" y="781162"/>
                      <a:pt x="1559820" y="793512"/>
                    </a:cubicBezTo>
                    <a:cubicBezTo>
                      <a:pt x="1547470" y="805862"/>
                      <a:pt x="1530720" y="812800"/>
                      <a:pt x="1513255" y="812800"/>
                    </a:cubicBezTo>
                    <a:lnTo>
                      <a:pt x="65854" y="812800"/>
                    </a:lnTo>
                    <a:cubicBezTo>
                      <a:pt x="48388" y="812800"/>
                      <a:pt x="31638" y="805862"/>
                      <a:pt x="19288" y="793512"/>
                    </a:cubicBezTo>
                    <a:cubicBezTo>
                      <a:pt x="6938" y="781162"/>
                      <a:pt x="0" y="764412"/>
                      <a:pt x="0" y="746946"/>
                    </a:cubicBezTo>
                    <a:lnTo>
                      <a:pt x="0" y="65854"/>
                    </a:lnTo>
                    <a:cubicBezTo>
                      <a:pt x="0" y="48388"/>
                      <a:pt x="6938" y="31638"/>
                      <a:pt x="19288" y="19288"/>
                    </a:cubicBezTo>
                    <a:cubicBezTo>
                      <a:pt x="31638" y="6938"/>
                      <a:pt x="48388" y="0"/>
                      <a:pt x="65854" y="0"/>
                    </a:cubicBezTo>
                    <a:close/>
                  </a:path>
                </a:pathLst>
              </a:custGeom>
              <a:solidFill>
                <a:srgbClr val="518BC9"/>
              </a:solidFill>
              <a:ln w="9525" cap="rnd">
                <a:solidFill>
                  <a:srgbClr val="101852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ko-KR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1028700" y="3714861"/>
                <a:ext cx="5995678" cy="3339257"/>
              </a:xfrm>
              <a:prstGeom prst="rect">
                <a:avLst/>
              </a:prstGeom>
            </p:spPr>
            <p:txBody>
              <a:bodyPr lIns="165100" tIns="165100" rIns="165100" bIns="165100" rtlCol="0" anchor="ctr"/>
              <a:lstStyle/>
              <a:p>
                <a:pPr algn="ctr" rtl="0">
                  <a:lnSpc>
                    <a:spcPts val="3750"/>
                  </a:lnSpc>
                </a:pPr>
                <a:r>
                  <a:rPr lang="ko-KR" sz="2800" u="none" baseline="0" dirty="0">
                    <a:solidFill>
                      <a:srgbClr val="FFFFFF"/>
                    </a:solidFill>
                    <a:latin typeface="Malgun Gothic" panose="020B0503020000020004" pitchFamily="34" charset="-127"/>
                    <a:ea typeface="Malgun Gothic" panose="020B0503020000020004" pitchFamily="34" charset="-127"/>
                    <a:cs typeface="TT Norms Bold"/>
                    <a:sym typeface="TT Norms Bold"/>
                  </a:rPr>
                  <a:t>여러분의 클럽은</a:t>
                </a:r>
                <a:endParaRPr lang="en-AU" altLang="ko-KR" sz="2800" u="none" baseline="0" dirty="0">
                  <a:solidFill>
                    <a:srgbClr val="FFFFFF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TT Norms Bold"/>
                  <a:sym typeface="TT Norms Bold"/>
                </a:endParaRPr>
              </a:p>
              <a:p>
                <a:pPr algn="ctr" rtl="0">
                  <a:lnSpc>
                    <a:spcPts val="3750"/>
                  </a:lnSpc>
                </a:pPr>
                <a:r>
                  <a:rPr lang="ko-KR" sz="2800" u="none" baseline="0" dirty="0">
                    <a:solidFill>
                      <a:srgbClr val="FFFFFF"/>
                    </a:solidFill>
                    <a:latin typeface="Malgun Gothic" panose="020B0503020000020004" pitchFamily="34" charset="-127"/>
                    <a:ea typeface="Malgun Gothic" panose="020B0503020000020004" pitchFamily="34" charset="-127"/>
                    <a:cs typeface="TT Norms Bold"/>
                    <a:sym typeface="TT Norms Bold"/>
                  </a:rPr>
                  <a:t>SIA 브랜드와</a:t>
                </a:r>
                <a:r>
                  <a:rPr lang="en-AU" altLang="ko-KR" sz="2800" dirty="0">
                    <a:solidFill>
                      <a:srgbClr val="FFFFFF"/>
                    </a:solidFill>
                    <a:latin typeface="Malgun Gothic" panose="020B0503020000020004" pitchFamily="34" charset="-127"/>
                    <a:ea typeface="Malgun Gothic" panose="020B0503020000020004" pitchFamily="34" charset="-127"/>
                    <a:cs typeface="TT Norms Bold"/>
                    <a:sym typeface="TT Norms Bold"/>
                  </a:rPr>
                  <a:t> </a:t>
                </a:r>
                <a:r>
                  <a:rPr lang="ko-KR" sz="2800" u="none" baseline="0" dirty="0">
                    <a:solidFill>
                      <a:srgbClr val="FFFFFF"/>
                    </a:solidFill>
                    <a:latin typeface="Malgun Gothic" panose="020B0503020000020004" pitchFamily="34" charset="-127"/>
                    <a:ea typeface="Malgun Gothic" panose="020B0503020000020004" pitchFamily="34" charset="-127"/>
                    <a:cs typeface="TT Norms Bold"/>
                    <a:sym typeface="TT Norms Bold"/>
                  </a:rPr>
                  <a:t>어떤 점에서</a:t>
                </a:r>
                <a:endParaRPr lang="en-AU" altLang="ko-KR" sz="2800" u="none" baseline="0" dirty="0">
                  <a:solidFill>
                    <a:srgbClr val="FFFFFF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TT Norms Bold"/>
                  <a:sym typeface="TT Norms Bold"/>
                </a:endParaRPr>
              </a:p>
              <a:p>
                <a:pPr algn="ctr" rtl="0">
                  <a:lnSpc>
                    <a:spcPts val="3750"/>
                  </a:lnSpc>
                </a:pPr>
                <a:r>
                  <a:rPr lang="ko-KR" sz="2800" u="none" baseline="0" dirty="0">
                    <a:solidFill>
                      <a:srgbClr val="FFFFFF"/>
                    </a:solidFill>
                    <a:latin typeface="Malgun Gothic" panose="020B0503020000020004" pitchFamily="34" charset="-127"/>
                    <a:ea typeface="Malgun Gothic" panose="020B0503020000020004" pitchFamily="34" charset="-127"/>
                    <a:cs typeface="TT Norms Bold"/>
                    <a:sym typeface="TT Norms Bold"/>
                  </a:rPr>
                  <a:t>잘 연결되어 있습니까?</a:t>
                </a:r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BAB90FCD-0AB5-3D62-40CE-FBCB593B38E0}"/>
                </a:ext>
              </a:extLst>
            </p:cNvPr>
            <p:cNvGrpSpPr/>
            <p:nvPr/>
          </p:nvGrpSpPr>
          <p:grpSpPr>
            <a:xfrm>
              <a:off x="10203811" y="3714861"/>
              <a:ext cx="5995678" cy="3339257"/>
              <a:chOff x="11263622" y="3714861"/>
              <a:chExt cx="5995678" cy="3339257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11263622" y="3968018"/>
                <a:ext cx="5995678" cy="3086100"/>
              </a:xfrm>
              <a:custGeom>
                <a:avLst/>
                <a:gdLst/>
                <a:ahLst/>
                <a:cxnLst/>
                <a:rect l="l" t="t" r="r" b="b"/>
                <a:pathLst>
                  <a:path w="1579109" h="812800">
                    <a:moveTo>
                      <a:pt x="65854" y="0"/>
                    </a:moveTo>
                    <a:lnTo>
                      <a:pt x="1513255" y="0"/>
                    </a:lnTo>
                    <a:cubicBezTo>
                      <a:pt x="1530720" y="0"/>
                      <a:pt x="1547470" y="6938"/>
                      <a:pt x="1559820" y="19288"/>
                    </a:cubicBezTo>
                    <a:cubicBezTo>
                      <a:pt x="1572170" y="31638"/>
                      <a:pt x="1579109" y="48388"/>
                      <a:pt x="1579109" y="65854"/>
                    </a:cubicBezTo>
                    <a:lnTo>
                      <a:pt x="1579109" y="746946"/>
                    </a:lnTo>
                    <a:cubicBezTo>
                      <a:pt x="1579109" y="764412"/>
                      <a:pt x="1572170" y="781162"/>
                      <a:pt x="1559820" y="793512"/>
                    </a:cubicBezTo>
                    <a:cubicBezTo>
                      <a:pt x="1547470" y="805862"/>
                      <a:pt x="1530720" y="812800"/>
                      <a:pt x="1513255" y="812800"/>
                    </a:cubicBezTo>
                    <a:lnTo>
                      <a:pt x="65854" y="812800"/>
                    </a:lnTo>
                    <a:cubicBezTo>
                      <a:pt x="48388" y="812800"/>
                      <a:pt x="31638" y="805862"/>
                      <a:pt x="19288" y="793512"/>
                    </a:cubicBezTo>
                    <a:cubicBezTo>
                      <a:pt x="6938" y="781162"/>
                      <a:pt x="0" y="764412"/>
                      <a:pt x="0" y="746946"/>
                    </a:cubicBezTo>
                    <a:lnTo>
                      <a:pt x="0" y="65854"/>
                    </a:lnTo>
                    <a:cubicBezTo>
                      <a:pt x="0" y="48388"/>
                      <a:pt x="6938" y="31638"/>
                      <a:pt x="19288" y="19288"/>
                    </a:cubicBezTo>
                    <a:cubicBezTo>
                      <a:pt x="31638" y="6938"/>
                      <a:pt x="48388" y="0"/>
                      <a:pt x="65854" y="0"/>
                    </a:cubicBezTo>
                    <a:close/>
                  </a:path>
                </a:pathLst>
              </a:custGeom>
              <a:solidFill>
                <a:srgbClr val="518BC9"/>
              </a:solidFill>
              <a:ln w="9525" cap="rnd">
                <a:solidFill>
                  <a:srgbClr val="101852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ko-KR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11263622" y="3714861"/>
                <a:ext cx="5995678" cy="3339257"/>
              </a:xfrm>
              <a:prstGeom prst="rect">
                <a:avLst/>
              </a:prstGeom>
            </p:spPr>
            <p:txBody>
              <a:bodyPr lIns="165100" tIns="165100" rIns="165100" bIns="165100" rtlCol="0" anchor="ctr"/>
              <a:lstStyle/>
              <a:p>
                <a:pPr algn="ctr" rtl="0">
                  <a:lnSpc>
                    <a:spcPts val="3750"/>
                  </a:lnSpc>
                </a:pPr>
                <a:r>
                  <a:rPr lang="ko-KR" sz="2800" u="none" baseline="0" dirty="0">
                    <a:solidFill>
                      <a:srgbClr val="FFFFFF"/>
                    </a:solidFill>
                    <a:latin typeface="Malgun Gothic" panose="020B0503020000020004" pitchFamily="34" charset="-127"/>
                    <a:ea typeface="Malgun Gothic" panose="020B0503020000020004" pitchFamily="34" charset="-127"/>
                    <a:cs typeface="TT Norms Bold"/>
                    <a:sym typeface="TT Norms Bold"/>
                  </a:rPr>
                  <a:t>어떤 부분에서</a:t>
                </a:r>
                <a:endParaRPr lang="en-AU" altLang="ko-KR" sz="2800" u="none" baseline="0" dirty="0">
                  <a:solidFill>
                    <a:srgbClr val="FFFFFF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TT Norms Bold"/>
                  <a:sym typeface="TT Norms Bold"/>
                </a:endParaRPr>
              </a:p>
              <a:p>
                <a:pPr algn="ctr" rtl="0">
                  <a:lnSpc>
                    <a:spcPts val="3750"/>
                  </a:lnSpc>
                </a:pPr>
                <a:r>
                  <a:rPr lang="ko-KR" sz="2800" u="none" baseline="0" dirty="0">
                    <a:solidFill>
                      <a:srgbClr val="FFFFFF"/>
                    </a:solidFill>
                    <a:latin typeface="Malgun Gothic" panose="020B0503020000020004" pitchFamily="34" charset="-127"/>
                    <a:ea typeface="Malgun Gothic" panose="020B0503020000020004" pitchFamily="34" charset="-127"/>
                    <a:cs typeface="TT Norms Bold"/>
                    <a:sym typeface="TT Norms Bold"/>
                  </a:rPr>
                  <a:t>브랜드 일관성을</a:t>
                </a:r>
                <a:endParaRPr lang="en-AU" altLang="ko-KR" sz="2800" u="none" baseline="0" dirty="0">
                  <a:solidFill>
                    <a:srgbClr val="FFFFFF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TT Norms Bold"/>
                  <a:sym typeface="TT Norms Bold"/>
                </a:endParaRPr>
              </a:p>
              <a:p>
                <a:pPr algn="ctr" rtl="0">
                  <a:lnSpc>
                    <a:spcPts val="3750"/>
                  </a:lnSpc>
                </a:pPr>
                <a:r>
                  <a:rPr lang="ko-KR" sz="2800" u="none" baseline="0" dirty="0">
                    <a:solidFill>
                      <a:srgbClr val="FFFFFF"/>
                    </a:solidFill>
                    <a:latin typeface="Malgun Gothic" panose="020B0503020000020004" pitchFamily="34" charset="-127"/>
                    <a:ea typeface="Malgun Gothic" panose="020B0503020000020004" pitchFamily="34" charset="-127"/>
                    <a:cs typeface="TT Norms Bold"/>
                    <a:sym typeface="TT Norms Bold"/>
                  </a:rPr>
                  <a:t>더욱 강화할 수 있을까요?</a:t>
                </a:r>
              </a:p>
            </p:txBody>
          </p:sp>
        </p:grp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811442" y="-742156"/>
            <a:ext cx="9483991" cy="12212363"/>
            <a:chOff x="0" y="0"/>
            <a:chExt cx="1207697" cy="155513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07697" cy="1555130"/>
            </a:xfrm>
            <a:custGeom>
              <a:avLst/>
              <a:gdLst/>
              <a:ahLst/>
              <a:cxnLst/>
              <a:rect l="l" t="t" r="r" b="b"/>
              <a:pathLst>
                <a:path w="1207697" h="1555130">
                  <a:moveTo>
                    <a:pt x="603849" y="0"/>
                  </a:moveTo>
                  <a:cubicBezTo>
                    <a:pt x="270352" y="0"/>
                    <a:pt x="0" y="348128"/>
                    <a:pt x="0" y="777565"/>
                  </a:cubicBezTo>
                  <a:cubicBezTo>
                    <a:pt x="0" y="1207002"/>
                    <a:pt x="270352" y="1555130"/>
                    <a:pt x="603849" y="1555130"/>
                  </a:cubicBezTo>
                  <a:cubicBezTo>
                    <a:pt x="937345" y="1555130"/>
                    <a:pt x="1207697" y="1207002"/>
                    <a:pt x="1207697" y="777565"/>
                  </a:cubicBezTo>
                  <a:cubicBezTo>
                    <a:pt x="1207697" y="348128"/>
                    <a:pt x="937345" y="0"/>
                    <a:pt x="603849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ko-K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13222" y="79118"/>
              <a:ext cx="981254" cy="13302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rot="1102074" flipH="1">
            <a:off x="-5048077" y="6018994"/>
            <a:ext cx="16114424" cy="12188364"/>
          </a:xfrm>
          <a:custGeom>
            <a:avLst/>
            <a:gdLst/>
            <a:ahLst/>
            <a:cxnLst/>
            <a:rect l="l" t="t" r="r" b="b"/>
            <a:pathLst>
              <a:path w="16114424" h="12188364">
                <a:moveTo>
                  <a:pt x="16114424" y="0"/>
                </a:moveTo>
                <a:lnTo>
                  <a:pt x="0" y="0"/>
                </a:lnTo>
                <a:lnTo>
                  <a:pt x="0" y="12188365"/>
                </a:lnTo>
                <a:lnTo>
                  <a:pt x="16114424" y="12188365"/>
                </a:lnTo>
                <a:lnTo>
                  <a:pt x="16114424" y="0"/>
                </a:lnTo>
                <a:close/>
              </a:path>
            </a:pathLst>
          </a:custGeom>
          <a:blipFill>
            <a:blip r:embed="rId3"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dirty="0"/>
          </a:p>
        </p:txBody>
      </p:sp>
      <p:sp>
        <p:nvSpPr>
          <p:cNvPr id="6" name="Freeform 6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4" b="-74"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21" name="TextBox 14">
            <a:extLst>
              <a:ext uri="{FF2B5EF4-FFF2-40B4-BE49-F238E27FC236}">
                <a16:creationId xmlns:a16="http://schemas.microsoft.com/office/drawing/2014/main" id="{AF64AA73-C192-5890-9F20-0255146EA208}"/>
              </a:ext>
            </a:extLst>
          </p:cNvPr>
          <p:cNvSpPr txBox="1"/>
          <p:nvPr/>
        </p:nvSpPr>
        <p:spPr>
          <a:xfrm>
            <a:off x="1905000" y="2428726"/>
            <a:ext cx="8884364" cy="10002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799"/>
              </a:lnSpc>
            </a:pPr>
            <a:r>
              <a:rPr lang="ko-KR" altLang="en-US" sz="6500" b="1" dirty="0">
                <a:solidFill>
                  <a:srgbClr val="293374"/>
                </a:solidFill>
                <a:latin typeface="Malgun Gothic" panose="020B0503020000020004" pitchFamily="34" charset="-127"/>
                <a:ea typeface="Malgun Gothic" panose="020B0503020000020004" pitchFamily="34" charset="-127"/>
                <a:sym typeface="Effra 1"/>
              </a:rPr>
              <a:t>핵심 요약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351F5598-6EB1-A543-C8CD-60391D6B8373}"/>
              </a:ext>
            </a:extLst>
          </p:cNvPr>
          <p:cNvGrpSpPr/>
          <p:nvPr/>
        </p:nvGrpSpPr>
        <p:grpSpPr>
          <a:xfrm>
            <a:off x="1942908" y="6630566"/>
            <a:ext cx="10257318" cy="983154"/>
            <a:chOff x="1028700" y="7052071"/>
            <a:chExt cx="10257318" cy="983154"/>
          </a:xfrm>
        </p:grpSpPr>
        <p:sp>
          <p:nvSpPr>
            <p:cNvPr id="23" name="TextBox 9">
              <a:extLst>
                <a:ext uri="{FF2B5EF4-FFF2-40B4-BE49-F238E27FC236}">
                  <a16:creationId xmlns:a16="http://schemas.microsoft.com/office/drawing/2014/main" id="{E81FCB1D-CD33-B665-8D31-C219E546BCEB}"/>
                </a:ext>
              </a:extLst>
            </p:cNvPr>
            <p:cNvSpPr txBox="1"/>
            <p:nvPr/>
          </p:nvSpPr>
          <p:spPr>
            <a:xfrm>
              <a:off x="1860370" y="7052071"/>
              <a:ext cx="9425648" cy="98315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ko-KR" altLang="en-US" sz="2800" spc="-59" dirty="0">
                  <a:solidFill>
                    <a:srgbClr val="000000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Calibri (MS)"/>
                  <a:sym typeface="Calibri (MS)"/>
                </a:rPr>
                <a:t>작은 부분을 글로벌 브랜드와 연결되도록 조정하는 것만으로도 클럽의 가시성을 높일 수 있습니다</a:t>
              </a:r>
              <a:r>
                <a:rPr lang="en-US" altLang="ko-KR" sz="2800" spc="-59" dirty="0">
                  <a:solidFill>
                    <a:srgbClr val="000000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Calibri (MS)"/>
                  <a:sym typeface="Calibri (MS)"/>
                </a:rPr>
                <a:t>.</a:t>
              </a:r>
            </a:p>
          </p:txBody>
        </p:sp>
        <p:grpSp>
          <p:nvGrpSpPr>
            <p:cNvPr id="24" name="Group 13">
              <a:extLst>
                <a:ext uri="{FF2B5EF4-FFF2-40B4-BE49-F238E27FC236}">
                  <a16:creationId xmlns:a16="http://schemas.microsoft.com/office/drawing/2014/main" id="{8E23351F-B90F-3C60-FDEC-4AD5E0A1380D}"/>
                </a:ext>
              </a:extLst>
            </p:cNvPr>
            <p:cNvGrpSpPr/>
            <p:nvPr/>
          </p:nvGrpSpPr>
          <p:grpSpPr>
            <a:xfrm rot="5400000">
              <a:off x="997409" y="7324615"/>
              <a:ext cx="500647" cy="438066"/>
              <a:chOff x="0" y="0"/>
              <a:chExt cx="812800" cy="711200"/>
            </a:xfrm>
          </p:grpSpPr>
          <p:sp>
            <p:nvSpPr>
              <p:cNvPr id="25" name="Freeform 14">
                <a:extLst>
                  <a:ext uri="{FF2B5EF4-FFF2-40B4-BE49-F238E27FC236}">
                    <a16:creationId xmlns:a16="http://schemas.microsoft.com/office/drawing/2014/main" id="{58B66515-BEB7-049F-71CA-83A3F34E696C}"/>
                  </a:ext>
                </a:extLst>
              </p:cNvPr>
              <p:cNvSpPr/>
              <p:nvPr/>
            </p:nvSpPr>
            <p:spPr>
              <a:xfrm>
                <a:off x="64898" y="89740"/>
                <a:ext cx="683004" cy="621460"/>
              </a:xfrm>
              <a:custGeom>
                <a:avLst/>
                <a:gdLst/>
                <a:ahLst/>
                <a:cxnLst/>
                <a:rect l="l" t="t" r="r" b="b"/>
                <a:pathLst>
                  <a:path w="683004" h="621460">
                    <a:moveTo>
                      <a:pt x="418224" y="44524"/>
                    </a:moveTo>
                    <a:lnTo>
                      <a:pt x="671180" y="487196"/>
                    </a:lnTo>
                    <a:cubicBezTo>
                      <a:pt x="687051" y="514971"/>
                      <a:pt x="686937" y="549095"/>
                      <a:pt x="670881" y="576763"/>
                    </a:cubicBezTo>
                    <a:cubicBezTo>
                      <a:pt x="654824" y="604431"/>
                      <a:pt x="625253" y="621460"/>
                      <a:pt x="593264" y="621460"/>
                    </a:cubicBezTo>
                    <a:lnTo>
                      <a:pt x="89740" y="621460"/>
                    </a:lnTo>
                    <a:cubicBezTo>
                      <a:pt x="57751" y="621460"/>
                      <a:pt x="28180" y="604431"/>
                      <a:pt x="12123" y="576763"/>
                    </a:cubicBezTo>
                    <a:cubicBezTo>
                      <a:pt x="-3933" y="549095"/>
                      <a:pt x="-4047" y="514971"/>
                      <a:pt x="11824" y="487196"/>
                    </a:cubicBezTo>
                    <a:lnTo>
                      <a:pt x="264780" y="44524"/>
                    </a:lnTo>
                    <a:cubicBezTo>
                      <a:pt x="280513" y="16991"/>
                      <a:pt x="309792" y="0"/>
                      <a:pt x="341502" y="0"/>
                    </a:cubicBezTo>
                    <a:cubicBezTo>
                      <a:pt x="373212" y="0"/>
                      <a:pt x="402491" y="16991"/>
                      <a:pt x="418224" y="44524"/>
                    </a:cubicBezTo>
                    <a:close/>
                  </a:path>
                </a:pathLst>
              </a:custGeom>
              <a:solidFill>
                <a:srgbClr val="BB4075">
                  <a:alpha val="89804"/>
                </a:srgbClr>
              </a:solidFill>
            </p:spPr>
            <p:txBody>
              <a:bodyPr/>
              <a:lstStyle/>
              <a:p>
                <a:endParaRPr lang="ko-KR"/>
              </a:p>
            </p:txBody>
          </p:sp>
          <p:sp>
            <p:nvSpPr>
              <p:cNvPr id="26" name="TextBox 15">
                <a:extLst>
                  <a:ext uri="{FF2B5EF4-FFF2-40B4-BE49-F238E27FC236}">
                    <a16:creationId xmlns:a16="http://schemas.microsoft.com/office/drawing/2014/main" id="{7D819959-0F49-280F-4322-C2DA9E6B2388}"/>
                  </a:ext>
                </a:extLst>
              </p:cNvPr>
              <p:cNvSpPr txBox="1"/>
              <p:nvPr/>
            </p:nvSpPr>
            <p:spPr>
              <a:xfrm>
                <a:off x="127000" y="263525"/>
                <a:ext cx="558800" cy="3968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 rtl="0">
                  <a:lnSpc>
                    <a:spcPts val="3750"/>
                  </a:lnSpc>
                </a:pPr>
                <a:endParaRPr/>
              </a:p>
            </p:txBody>
          </p:sp>
        </p:grp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D2369DE-6949-6BDC-A073-DCFCEB1CE4C9}"/>
              </a:ext>
            </a:extLst>
          </p:cNvPr>
          <p:cNvGrpSpPr/>
          <p:nvPr/>
        </p:nvGrpSpPr>
        <p:grpSpPr>
          <a:xfrm>
            <a:off x="1942908" y="5230046"/>
            <a:ext cx="10056151" cy="983154"/>
            <a:chOff x="1028700" y="5642912"/>
            <a:chExt cx="10056151" cy="983154"/>
          </a:xfrm>
        </p:grpSpPr>
        <p:sp>
          <p:nvSpPr>
            <p:cNvPr id="28" name="TextBox 8">
              <a:extLst>
                <a:ext uri="{FF2B5EF4-FFF2-40B4-BE49-F238E27FC236}">
                  <a16:creationId xmlns:a16="http://schemas.microsoft.com/office/drawing/2014/main" id="{17489B0E-3EB4-FF61-F364-D26215582F3D}"/>
                </a:ext>
              </a:extLst>
            </p:cNvPr>
            <p:cNvSpPr txBox="1"/>
            <p:nvPr/>
          </p:nvSpPr>
          <p:spPr>
            <a:xfrm>
              <a:off x="1860370" y="5642912"/>
              <a:ext cx="9224481" cy="9831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ko-KR" altLang="en-US" sz="2800" spc="-59" dirty="0">
                  <a:solidFill>
                    <a:srgbClr val="000000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Calibri (MS)"/>
                  <a:sym typeface="Calibri (MS)"/>
                </a:rPr>
                <a:t>클럽 정체성과 글로벌 브랜드는 함께 어우러질 때</a:t>
              </a:r>
              <a:br>
                <a:rPr lang="en-AU" altLang="ko-KR" sz="2800" spc="-59" dirty="0">
                  <a:solidFill>
                    <a:srgbClr val="000000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Calibri (MS)"/>
                  <a:sym typeface="Calibri (MS)"/>
                </a:rPr>
              </a:br>
              <a:r>
                <a:rPr lang="ko-KR" altLang="en-US" sz="2800" spc="-59" dirty="0">
                  <a:solidFill>
                    <a:srgbClr val="000000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Calibri (MS)"/>
                  <a:sym typeface="Calibri (MS)"/>
                </a:rPr>
                <a:t>가장 큰 시너지 효과를 냅니다</a:t>
              </a:r>
              <a:r>
                <a:rPr lang="en-US" altLang="ko-KR" sz="2800" spc="-59" dirty="0">
                  <a:solidFill>
                    <a:srgbClr val="000000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Calibri (MS)"/>
                  <a:sym typeface="Calibri (MS)"/>
                </a:rPr>
                <a:t>.</a:t>
              </a:r>
            </a:p>
          </p:txBody>
        </p:sp>
        <p:sp>
          <p:nvSpPr>
            <p:cNvPr id="29" name="Freeform 17">
              <a:extLst>
                <a:ext uri="{FF2B5EF4-FFF2-40B4-BE49-F238E27FC236}">
                  <a16:creationId xmlns:a16="http://schemas.microsoft.com/office/drawing/2014/main" id="{66E1A9CC-4377-8465-9C25-18621DB752C7}"/>
                </a:ext>
              </a:extLst>
            </p:cNvPr>
            <p:cNvSpPr/>
            <p:nvPr/>
          </p:nvSpPr>
          <p:spPr>
            <a:xfrm rot="5400000">
              <a:off x="1009745" y="5943094"/>
              <a:ext cx="420699" cy="382790"/>
            </a:xfrm>
            <a:custGeom>
              <a:avLst/>
              <a:gdLst/>
              <a:ahLst/>
              <a:cxnLst/>
              <a:rect l="l" t="t" r="r" b="b"/>
              <a:pathLst>
                <a:path w="683004" h="621460">
                  <a:moveTo>
                    <a:pt x="418224" y="44524"/>
                  </a:moveTo>
                  <a:lnTo>
                    <a:pt x="671180" y="487196"/>
                  </a:lnTo>
                  <a:cubicBezTo>
                    <a:pt x="687051" y="514971"/>
                    <a:pt x="686937" y="549095"/>
                    <a:pt x="670881" y="576763"/>
                  </a:cubicBezTo>
                  <a:cubicBezTo>
                    <a:pt x="654824" y="604431"/>
                    <a:pt x="625253" y="621460"/>
                    <a:pt x="593264" y="621460"/>
                  </a:cubicBezTo>
                  <a:lnTo>
                    <a:pt x="89740" y="621460"/>
                  </a:lnTo>
                  <a:cubicBezTo>
                    <a:pt x="57751" y="621460"/>
                    <a:pt x="28180" y="604431"/>
                    <a:pt x="12123" y="576763"/>
                  </a:cubicBezTo>
                  <a:cubicBezTo>
                    <a:pt x="-3933" y="549095"/>
                    <a:pt x="-4047" y="514971"/>
                    <a:pt x="11824" y="487196"/>
                  </a:cubicBezTo>
                  <a:lnTo>
                    <a:pt x="264780" y="44524"/>
                  </a:lnTo>
                  <a:cubicBezTo>
                    <a:pt x="280513" y="16991"/>
                    <a:pt x="309792" y="0"/>
                    <a:pt x="341502" y="0"/>
                  </a:cubicBezTo>
                  <a:cubicBezTo>
                    <a:pt x="373212" y="0"/>
                    <a:pt x="402491" y="16991"/>
                    <a:pt x="418224" y="44524"/>
                  </a:cubicBezTo>
                  <a:close/>
                </a:path>
              </a:pathLst>
            </a:custGeom>
            <a:solidFill>
              <a:srgbClr val="518BC9">
                <a:alpha val="89804"/>
              </a:srgbClr>
            </a:solidFill>
          </p:spPr>
          <p:txBody>
            <a:bodyPr/>
            <a:lstStyle/>
            <a:p>
              <a:endParaRPr lang="ko-KR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B505C532-BF22-B538-8117-F40FDA489DF3}"/>
              </a:ext>
            </a:extLst>
          </p:cNvPr>
          <p:cNvGrpSpPr/>
          <p:nvPr/>
        </p:nvGrpSpPr>
        <p:grpSpPr>
          <a:xfrm>
            <a:off x="1942908" y="4312033"/>
            <a:ext cx="10257318" cy="500647"/>
            <a:chOff x="1665004" y="5075155"/>
            <a:chExt cx="10257318" cy="500647"/>
          </a:xfrm>
        </p:grpSpPr>
        <p:grpSp>
          <p:nvGrpSpPr>
            <p:cNvPr id="31" name="Group 10">
              <a:extLst>
                <a:ext uri="{FF2B5EF4-FFF2-40B4-BE49-F238E27FC236}">
                  <a16:creationId xmlns:a16="http://schemas.microsoft.com/office/drawing/2014/main" id="{5B5687C7-34B1-44AB-94DC-9A42C40E23F3}"/>
                </a:ext>
              </a:extLst>
            </p:cNvPr>
            <p:cNvGrpSpPr/>
            <p:nvPr/>
          </p:nvGrpSpPr>
          <p:grpSpPr>
            <a:xfrm rot="5400000">
              <a:off x="1633713" y="5106446"/>
              <a:ext cx="500647" cy="438066"/>
              <a:chOff x="0" y="0"/>
              <a:chExt cx="812800" cy="711200"/>
            </a:xfrm>
          </p:grpSpPr>
          <p:sp>
            <p:nvSpPr>
              <p:cNvPr id="33" name="Freeform 11">
                <a:extLst>
                  <a:ext uri="{FF2B5EF4-FFF2-40B4-BE49-F238E27FC236}">
                    <a16:creationId xmlns:a16="http://schemas.microsoft.com/office/drawing/2014/main" id="{FBE65A2C-4CDF-923F-8FB4-D2796E2B58C5}"/>
                  </a:ext>
                </a:extLst>
              </p:cNvPr>
              <p:cNvSpPr/>
              <p:nvPr/>
            </p:nvSpPr>
            <p:spPr>
              <a:xfrm>
                <a:off x="64898" y="89740"/>
                <a:ext cx="683004" cy="621460"/>
              </a:xfrm>
              <a:custGeom>
                <a:avLst/>
                <a:gdLst/>
                <a:ahLst/>
                <a:cxnLst/>
                <a:rect l="l" t="t" r="r" b="b"/>
                <a:pathLst>
                  <a:path w="683004" h="621460">
                    <a:moveTo>
                      <a:pt x="418224" y="44524"/>
                    </a:moveTo>
                    <a:lnTo>
                      <a:pt x="671180" y="487196"/>
                    </a:lnTo>
                    <a:cubicBezTo>
                      <a:pt x="687051" y="514971"/>
                      <a:pt x="686937" y="549095"/>
                      <a:pt x="670881" y="576763"/>
                    </a:cubicBezTo>
                    <a:cubicBezTo>
                      <a:pt x="654824" y="604431"/>
                      <a:pt x="625253" y="621460"/>
                      <a:pt x="593264" y="621460"/>
                    </a:cubicBezTo>
                    <a:lnTo>
                      <a:pt x="89740" y="621460"/>
                    </a:lnTo>
                    <a:cubicBezTo>
                      <a:pt x="57751" y="621460"/>
                      <a:pt x="28180" y="604431"/>
                      <a:pt x="12123" y="576763"/>
                    </a:cubicBezTo>
                    <a:cubicBezTo>
                      <a:pt x="-3933" y="549095"/>
                      <a:pt x="-4047" y="514971"/>
                      <a:pt x="11824" y="487196"/>
                    </a:cubicBezTo>
                    <a:lnTo>
                      <a:pt x="264780" y="44524"/>
                    </a:lnTo>
                    <a:cubicBezTo>
                      <a:pt x="280513" y="16991"/>
                      <a:pt x="309792" y="0"/>
                      <a:pt x="341502" y="0"/>
                    </a:cubicBezTo>
                    <a:cubicBezTo>
                      <a:pt x="373212" y="0"/>
                      <a:pt x="402491" y="16991"/>
                      <a:pt x="418224" y="44524"/>
                    </a:cubicBezTo>
                    <a:close/>
                  </a:path>
                </a:pathLst>
              </a:custGeom>
              <a:solidFill>
                <a:srgbClr val="293374">
                  <a:alpha val="89804"/>
                </a:srgbClr>
              </a:solidFill>
            </p:spPr>
            <p:txBody>
              <a:bodyPr/>
              <a:lstStyle/>
              <a:p>
                <a:endParaRPr lang="ko-KR"/>
              </a:p>
            </p:txBody>
          </p:sp>
          <p:sp>
            <p:nvSpPr>
              <p:cNvPr id="34" name="TextBox 12">
                <a:extLst>
                  <a:ext uri="{FF2B5EF4-FFF2-40B4-BE49-F238E27FC236}">
                    <a16:creationId xmlns:a16="http://schemas.microsoft.com/office/drawing/2014/main" id="{9E061B3D-74FD-B323-0325-18DC3973FA01}"/>
                  </a:ext>
                </a:extLst>
              </p:cNvPr>
              <p:cNvSpPr txBox="1"/>
              <p:nvPr/>
            </p:nvSpPr>
            <p:spPr>
              <a:xfrm>
                <a:off x="127000" y="263525"/>
                <a:ext cx="558800" cy="3968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 rtl="0">
                  <a:lnSpc>
                    <a:spcPts val="3750"/>
                  </a:lnSpc>
                </a:pPr>
                <a:endParaRPr/>
              </a:p>
            </p:txBody>
          </p:sp>
        </p:grpSp>
        <p:sp>
          <p:nvSpPr>
            <p:cNvPr id="32" name="TextBox 9">
              <a:extLst>
                <a:ext uri="{FF2B5EF4-FFF2-40B4-BE49-F238E27FC236}">
                  <a16:creationId xmlns:a16="http://schemas.microsoft.com/office/drawing/2014/main" id="{1A7CB0AD-0E15-4497-5474-2F3C061C1B18}"/>
                </a:ext>
              </a:extLst>
            </p:cNvPr>
            <p:cNvSpPr txBox="1"/>
            <p:nvPr/>
          </p:nvSpPr>
          <p:spPr>
            <a:xfrm>
              <a:off x="2496674" y="5092434"/>
              <a:ext cx="9425648" cy="46609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ko-KR" altLang="en-US" sz="2800" spc="-59" dirty="0">
                  <a:solidFill>
                    <a:srgbClr val="000000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Calibri (MS)"/>
                  <a:sym typeface="Calibri (MS)"/>
                </a:rPr>
                <a:t>일관된 브랜딩은 신뢰와 영향력을 강화합니다</a:t>
              </a:r>
              <a:r>
                <a:rPr lang="en-US" altLang="ko-KR" sz="2800" spc="-59" dirty="0">
                  <a:solidFill>
                    <a:srgbClr val="000000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Calibri (MS)"/>
                  <a:sym typeface="Calibri (MS)"/>
                </a:rPr>
                <a:t>.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1260</TotalTime>
  <Words>1056</Words>
  <Application>Microsoft Office PowerPoint</Application>
  <PresentationFormat>Custom</PresentationFormat>
  <Paragraphs>118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Calibri</vt:lpstr>
      <vt:lpstr>Effra 1</vt:lpstr>
      <vt:lpstr>Calibri (MS) Bold</vt:lpstr>
      <vt:lpstr>Malgun Gothic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SIA Branded PPT Template</dc:title>
  <dc:creator>Michael Kang</dc:creator>
  <cp:lastModifiedBy>Mike Kang</cp:lastModifiedBy>
  <cp:revision>9</cp:revision>
  <dcterms:created xsi:type="dcterms:W3CDTF">2006-08-16T00:00:00Z</dcterms:created>
  <dcterms:modified xsi:type="dcterms:W3CDTF">2026-02-17T18:46:31Z</dcterms:modified>
  <dc:identifier>DAHAewG5uvU</dc:identifier>
</cp:coreProperties>
</file>