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 (MS)" panose="020B0604020202020204" charset="0"/>
      <p:regular r:id="rId14"/>
    </p:embeddedFont>
    <p:embeddedFont>
      <p:font typeface="Calibri (MS) Bold" panose="020B0604020202020204" charset="0"/>
      <p:regular r:id="rId15"/>
    </p:embeddedFont>
    <p:embeddedFont>
      <p:font typeface="Effra 1" panose="020B0604020202020204" charset="0"/>
      <p:regular r:id="rId16"/>
    </p:embeddedFont>
    <p:embeddedFont>
      <p:font typeface="Effra 2" panose="020B0604020202020204" charset="0"/>
      <p:regular r:id="rId17"/>
    </p:embeddedFont>
    <p:embeddedFont>
      <p:font typeface="TT Norm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3680" autoAdjust="0"/>
  </p:normalViewPr>
  <p:slideViewPr>
    <p:cSldViewPr>
      <p:cViewPr>
        <p:scale>
          <a:sx n="33" d="100"/>
          <a:sy n="33" d="100"/>
        </p:scale>
        <p:origin x="1536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-5"/>
    </p:cViewPr>
  </p:notesTextViewPr>
  <p:sorterViewPr>
    <p:cViewPr>
      <p:scale>
        <a:sx n="100" d="100"/>
        <a:sy n="100" d="100"/>
      </p:scale>
      <p:origin x="0" y="-29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Desejo boas-vindas a todos vocês! Nesta sessão, vamos explorar como o caráter único do seu clube se integra perfeitamente à marca global da Soroptimist International of the Americas. O objetivo não é limitar a criatividade, mas sim ampliar o seu impacto para que o clube seja imediatamente reconhecido, inspire confiança e credibilidade, sem perder sua autenticidade.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Quando as pessoas veem o nome do seu clube, um flyer, uma publicação nas redes sociais ou uma notícia, elas formam uma opinião rapidamente, muitas vezes em apenas alguns segundos. Branding consistente ajuda o público a reconhecer rapidamente a Soroptimist, entender a nossa missão e sentir confiança de que o seu clube faz parte uma rede consolidada e confiável.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Até os menores detalhes, como um flyer, uma publicação no Facebook ou um banner de evento, influenciam a percepção do público sobre o seu clube e sobre a Soroptimist como um todo. Isso é fundamental tanto para recrutar novas associadas, quanto para formar parcerias com organizações locais ou interagir com a mídia.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Nossa marca global é o elo que conecta todos os clubes Soroptimistas ao redor do mundo. Ela não se limita ao nosso logotipo, mas envolve a nossa missão de investir nos sonhos de mulheres e meninas, a nossa presença visual e a maneira como nos comunicamos.</a:t>
            </a:r>
          </a:p>
          <a:p>
            <a:endParaRPr lang="pt-br"/>
          </a:p>
          <a:p>
            <a:pPr algn="l" rtl="0"/>
            <a:r>
              <a:rPr lang="pt-br" b="0" i="0" u="none" baseline="0"/>
              <a:t>Ao se alinharem a essa marca global, os clubes se beneficiam da força e da reputação de toda a organização. As pessoas podem conhecer seu clube localmente, mas o que inspira confiança de forma mais imediata é a sua associação clara com algo maior.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A identidade do seu clube é o que o torna especial. Ela é formada por suas associadas, sua comunidade e pelos projetos que mais importam para o clube. Não há dois clubes iguais — e isso é uma grande vantagem.</a:t>
            </a:r>
          </a:p>
          <a:p>
            <a:endParaRPr lang="pt-br"/>
          </a:p>
          <a:p>
            <a:pPr algn="l" rtl="0"/>
            <a:r>
              <a:rPr lang="pt-br" b="0" i="0" u="none" baseline="0"/>
              <a:t>Dois clubes podem seguir as mesmas diretrizes de marca, mas suas identidades ainda serão muito distintas, porque as pessoas, as histórias e o impacto local de cada um são únicos. O objetivo de branding não é apagar essas diferenças, mas sim destacá-las de forma clara e profissional.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Pense em marca global como uma força sólida, reconhecida e confiável. Ela proporciona estrutura e credibilidade. A identidade do seu clube agrega caráter, autenticidade e relevância local.</a:t>
            </a:r>
          </a:p>
          <a:p>
            <a:endParaRPr lang="pt-br"/>
          </a:p>
          <a:p>
            <a:pPr algn="l" rtl="0"/>
            <a:r>
              <a:rPr lang="pt-br" b="0" i="0" u="none" baseline="0"/>
              <a:t>Quando ambas atuam em conjunto, sua mensagem se torna mais clara, mais profissional e mais impactante, sem parecer genérica ou padronizada.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As diretrizes da marca não devem ser encaradas como restritivas, mas sim úteis. Ao usar cores e fontes aprovadas, seus materiais criam uma conexão instantânea à Soroptimist.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Mesmo assim, ainda é possível destacar suas associadas, seus eventos e o impacto na comunidade. O segredo está na consistência, não na uniformidade. E se o branding já gerou em vocês sentimentos de sobrecarga ou confusão, saibam que não estão sós: justamente por esse motivo, estamos desenvolvendo ferramentas e orientações adicionais.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A SIA disponibiliza diretrizes de marca e estilo, além de modelos personalizáveis do Canva e kits de publicidade, para que os clubes possam adicionar seu toque local aos materiais de divulgação, sem perder o alinhamento com a marca da SIA.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Vou parar um pouco aqui para compartilhar uma novidade empolgante que deve estar disponível em breve — espero que seja a tempo para o próximo ano do clube. A equipe de marketing da SIA está criando uma versão personalizável do logotipo da Soroptimist, especificamente para uso dos clubes. Essa opção ainda está em desenvolvimento, mas o objetivo é simples: deixar mais fácil para os clubes mostrarem claramente suas características únicas e continuarem totalmente alinhados com a marca.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Essa versão do logotipo está sendo desenvolvida para atender às necessidades reais de clubes, mais especificamente, para materiais como flyers de eventos, banners, imagens para redes sociais e outras ferramentas de divulgação local.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Muitas organizações associativas, com clubes ou núcleos, como Rotary, Girl Scouts, United Way e Special Olympics, oferecem logotipos personalizáveis para suas divisões locais. Queremos fazer algo semelhante para a Soroptimist, oferecendo maior flexibilidade aos clubes, sem perder a força e a consistência no reconhecimento da marca.</a:t>
            </a:r>
          </a:p>
          <a:p>
            <a:endParaRPr lang="pt-br" dirty="0"/>
          </a:p>
          <a:p>
            <a:pPr algn="l" rtl="0"/>
            <a:r>
              <a:rPr lang="pt-br" b="0" i="0" u="none" baseline="0"/>
              <a:t>O objetivo é permitir que os clubes façam a coisa certa desde o início, sem precisar recorrer a soluções alternativas.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Até os menores deslizes podem enfraquecer sua mensagem. Alterações de logotipos, uso de cores não oficiais ou designs inconsistentes podem confundir o público ou reduzir a credibilidade dos materiais.</a:t>
            </a:r>
            <a:br>
              <a:rPr lang="pt-br"/>
            </a:br>
            <a:r>
              <a:rPr lang="pt-br" b="0" i="0" u="none" baseline="0"/>
              <a:t>O objetivo não é a perfeição, mas sim a clareza. Idealmente, a comunicação deve ser instantaneamente reconhecida como a da Soroptimist, mesmo antes de ler o conteúdo.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O branding bem alinhado ajuda seu clube a se destacar de forma positiva. Materiais com uma aparência profissional e consistente fazem com que parceiros, mídia e potenciais associadas vejam seu clube com mais seriedade.</a:t>
            </a:r>
          </a:p>
          <a:p>
            <a:endParaRPr lang="pt-br"/>
          </a:p>
          <a:p>
            <a:pPr algn="l" rtl="0"/>
            <a:r>
              <a:rPr lang="pt-br" b="0" i="0" u="none" baseline="0"/>
              <a:t>Vocês não estão representando apenas seus clubes, mas também uma organização global confiável, com reputação sólida. Essa credibilidade compartilhada beneficia todas as partes envolvidas.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 dirty="0"/>
              <a:t>Vamos parar um pouco e refletir sobre a comunicação do seu clube: nas redes sociais, em flyers, e-mails e apresentações. Em que áreas ela já está bem alinhada com a marca da </a:t>
            </a:r>
            <a:r>
              <a:rPr lang="pt-br" b="0" i="0" u="none" baseline="0" dirty="0" err="1"/>
              <a:t>Soroptimist</a:t>
            </a:r>
            <a:r>
              <a:rPr lang="pt-br" b="0" i="0" u="none" baseline="0" dirty="0"/>
              <a:t>? Em que áreas as pequenas mudanças poderiam fazer uma grande diferença?</a:t>
            </a:r>
          </a:p>
          <a:p>
            <a:endParaRPr lang="pt-br" dirty="0"/>
          </a:p>
          <a:p>
            <a:pPr algn="l" rtl="0"/>
            <a:r>
              <a:rPr lang="pt-br" b="0" i="0" u="none" baseline="0" dirty="0"/>
              <a:t>Alguém tem ideias que gostaria de compartilhar? Esse não é um momento de julgamento, mas sim de crescimento e oportunidade.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pt-br" b="0" i="0" u="none" baseline="0"/>
              <a:t>A principal conclusão é simples: não é preciso abrir mão da individualidade para manter a consistência. Quando a identidade do seu clube está alinhada com a marca global da SIA, sua mensagem se torna mais clara, mais forte e mais eficaz.</a:t>
            </a:r>
          </a:p>
          <a:p>
            <a:endParaRPr lang="pt-br"/>
          </a:p>
          <a:p>
            <a:pPr algn="l" rtl="0"/>
            <a:r>
              <a:rPr lang="pt-br" b="0" i="0" u="none" baseline="0"/>
              <a:t>Como Coordenadora Regional de Conscientização Pública, estou aqui para ajudar: não só dando diretrizes, mas também apoiando vocês e ajudando a contar a história dos seus clubes de forma autêntica, confiante e alinhada com nossa missão compartilhada.</a:t>
            </a:r>
          </a:p>
          <a:p>
            <a:endParaRPr lang="pt-br"/>
          </a:p>
          <a:p>
            <a:pPr algn="l" rtl="0"/>
            <a:r>
              <a:rPr lang="pt-br" b="0" i="0" u="none" baseline="0"/>
              <a:t>Obrigada pelo seu tempo e atenção!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pt-br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6.pn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image" Target="../media/image19.sv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028700" y="3051963"/>
            <a:ext cx="12220308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11123"/>
              </a:lnSpc>
            </a:pPr>
            <a:r>
              <a:rPr lang="pt-br" sz="100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Marca Global e Identidade do Clube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7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pt-br" sz="2229" b="1" i="0" u="none" spc="109" baseline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2588" y="5882551"/>
            <a:ext cx="9108212" cy="887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pt-br" sz="5178" b="0" i="0" u="none" baseline="0" dirty="0">
                <a:solidFill>
                  <a:srgbClr val="518BC9"/>
                </a:solidFill>
                <a:latin typeface="Effra 1"/>
                <a:ea typeface="Effra 1"/>
                <a:cs typeface="Effra 1"/>
                <a:sym typeface="Effra 1"/>
              </a:rPr>
              <a:t>Como elas atuam em conjunto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2232952" y="5342079"/>
            <a:ext cx="10374576" cy="1412807"/>
            <a:chOff x="0" y="-59351"/>
            <a:chExt cx="12299307" cy="1883743"/>
          </a:xfrm>
        </p:grpSpPr>
        <p:sp>
          <p:nvSpPr>
            <p:cNvPr id="8" name="TextBox 8"/>
            <p:cNvSpPr txBox="1"/>
            <p:nvPr/>
          </p:nvSpPr>
          <p:spPr>
            <a:xfrm>
              <a:off x="0" y="-59351"/>
              <a:ext cx="12299307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 rtl="0"/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Consistência ajuda as pessoas a entenderem quem somos e o que fazemos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270395"/>
              <a:ext cx="10766412" cy="553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/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Marcas fortes atraem associadas, parcerias e apoiadores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369991" y="4457180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369991" y="6328104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369991" y="5366447"/>
            <a:ext cx="500647" cy="438066"/>
            <a:chOff x="0" y="0"/>
            <a:chExt cx="812800" cy="711200"/>
          </a:xfrm>
        </p:grpSpPr>
        <p:sp>
          <p:nvSpPr>
            <p:cNvPr id="17" name="Freeform 17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232952" y="4432813"/>
            <a:ext cx="7673048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Branding = reconhecimento, confiança e credibilidade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01281" y="1551920"/>
            <a:ext cx="10056152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Por que </a:t>
            </a:r>
            <a:r>
              <a:rPr lang="pt-br" sz="6500" b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branding</a:t>
            </a:r>
            <a:r>
              <a:rPr lang="pt-br" sz="65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 importa – mesmo no nível de clubes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133600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8183182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3482114" y="3538645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8686800" y="4131678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>
            <a:spLocks/>
          </p:cNvSpPr>
          <p:nvPr/>
        </p:nvSpPr>
        <p:spPr>
          <a:xfrm>
            <a:off x="14271566" y="4116718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8" y="0"/>
                </a:lnTo>
                <a:lnTo>
                  <a:pt x="1479048" y="1479048"/>
                </a:lnTo>
                <a:lnTo>
                  <a:pt x="0" y="1479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2743200" y="4151855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641152" y="6578880"/>
            <a:ext cx="5799589" cy="46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36" b="1" i="0" u="none" baseline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Nossa missão compartilhada,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59464" y="6578880"/>
            <a:ext cx="2503251" cy="549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36" b="1" i="0" u="none" baseline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Nossa voz: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55440" y="6578880"/>
            <a:ext cx="4836574" cy="46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pt-br" sz="3636" b="1" i="0" u="none" baseline="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Nossa identidade visual: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0053" y="7199028"/>
            <a:ext cx="4372206" cy="572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pt-br" sz="3770" b="0" i="0" u="none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visão e valores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88429" y="7199733"/>
            <a:ext cx="4372206" cy="1467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pt-br" sz="3770" b="0" i="0" u="none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empoderadora, confiável, otimista e inclusiva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87624" y="719902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pt-br" sz="3770" b="0" i="0" u="none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logotipo, cores,</a:t>
            </a:r>
            <a:r>
              <a:rPr lang="pt-br" sz="377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br>
              <a:rPr lang="pt-br" sz="377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pt-br" sz="3770" b="0" i="0" u="none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fontes e imagens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7467" y="1028700"/>
            <a:ext cx="947306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O que é nossa</a:t>
            </a:r>
            <a:br>
              <a:rPr lang="pt-br" sz="65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</a:br>
            <a:r>
              <a:rPr lang="pt-br" sz="65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Marca Global?</a:t>
            </a:r>
          </a:p>
        </p:txBody>
      </p:sp>
      <p:sp>
        <p:nvSpPr>
          <p:cNvPr id="18" name="Freeform 18"/>
          <p:cNvSpPr/>
          <p:nvPr/>
        </p:nvSpPr>
        <p:spPr>
          <a:xfrm>
            <a:off x="737792" y="8973856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7401" r="-1740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792" y="2587911"/>
            <a:ext cx="9449196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0"/>
            <a:r>
              <a:rPr lang="pt-br" sz="54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O que é a Identidade do Clube?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937677" y="5189040"/>
            <a:ext cx="9224481" cy="1572480"/>
            <a:chOff x="0" y="-263402"/>
            <a:chExt cx="12299307" cy="209663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263402"/>
              <a:ext cx="12299307" cy="815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Seu foco na comunidade e os projetos emblemáticos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017899"/>
              <a:ext cx="10766412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Suas lojas, fotos e voz local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937677" y="4294229"/>
            <a:ext cx="6343793" cy="678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cultura local e o caráter do seu clube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385856" y="3728235"/>
            <a:ext cx="3615584" cy="3192458"/>
            <a:chOff x="0" y="0"/>
            <a:chExt cx="952253" cy="840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2253" cy="840812"/>
            </a:xfrm>
            <a:custGeom>
              <a:avLst/>
              <a:gdLst/>
              <a:ahLst/>
              <a:cxnLst/>
              <a:rect l="l" t="t" r="r" b="b"/>
              <a:pathLst>
                <a:path w="952253" h="840812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808693"/>
                  </a:lnTo>
                  <a:cubicBezTo>
                    <a:pt x="952253" y="826432"/>
                    <a:pt x="937873" y="840812"/>
                    <a:pt x="920134" y="840812"/>
                  </a:cubicBezTo>
                  <a:lnTo>
                    <a:pt x="32119" y="840812"/>
                  </a:lnTo>
                  <a:cubicBezTo>
                    <a:pt x="14380" y="840812"/>
                    <a:pt x="0" y="826432"/>
                    <a:pt x="0" y="808693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952253" cy="812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29933"/>
              <a:ext cx="698500" cy="752935"/>
            </a:xfrm>
            <a:custGeom>
              <a:avLst/>
              <a:gdLst/>
              <a:ahLst/>
              <a:cxnLst/>
              <a:rect l="l" t="t" r="r" b="b"/>
              <a:pathLst>
                <a:path w="698500" h="752935">
                  <a:moveTo>
                    <a:pt x="445165" y="25872"/>
                  </a:moveTo>
                  <a:lnTo>
                    <a:pt x="602585" y="117462"/>
                  </a:lnTo>
                  <a:cubicBezTo>
                    <a:pt x="661968" y="152012"/>
                    <a:pt x="698500" y="215532"/>
                    <a:pt x="698500" y="284235"/>
                  </a:cubicBezTo>
                  <a:lnTo>
                    <a:pt x="698500" y="468699"/>
                  </a:lnTo>
                  <a:cubicBezTo>
                    <a:pt x="698500" y="537402"/>
                    <a:pt x="661968" y="600922"/>
                    <a:pt x="602585" y="635472"/>
                  </a:cubicBezTo>
                  <a:lnTo>
                    <a:pt x="445165" y="727062"/>
                  </a:lnTo>
                  <a:cubicBezTo>
                    <a:pt x="385874" y="761558"/>
                    <a:pt x="312626" y="761558"/>
                    <a:pt x="253335" y="727062"/>
                  </a:cubicBezTo>
                  <a:lnTo>
                    <a:pt x="95915" y="635472"/>
                  </a:lnTo>
                  <a:cubicBezTo>
                    <a:pt x="36532" y="600922"/>
                    <a:pt x="0" y="537402"/>
                    <a:pt x="0" y="468699"/>
                  </a:cubicBezTo>
                  <a:lnTo>
                    <a:pt x="0" y="284235"/>
                  </a:lnTo>
                  <a:cubicBezTo>
                    <a:pt x="0" y="215532"/>
                    <a:pt x="36532" y="152012"/>
                    <a:pt x="95915" y="117462"/>
                  </a:cubicBezTo>
                  <a:lnTo>
                    <a:pt x="253335" y="25872"/>
                  </a:lnTo>
                  <a:cubicBezTo>
                    <a:pt x="312626" y="-8624"/>
                    <a:pt x="385874" y="-8624"/>
                    <a:pt x="445165" y="25872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2852874" y="3378560"/>
            <a:ext cx="668868" cy="668868"/>
          </a:xfrm>
          <a:custGeom>
            <a:avLst/>
            <a:gdLst/>
            <a:ahLst/>
            <a:cxnLst/>
            <a:rect l="l" t="t" r="r" b="b"/>
            <a:pathLst>
              <a:path w="668868" h="668868">
                <a:moveTo>
                  <a:pt x="0" y="0"/>
                </a:moveTo>
                <a:lnTo>
                  <a:pt x="668867" y="0"/>
                </a:lnTo>
                <a:lnTo>
                  <a:pt x="668867" y="668867"/>
                </a:lnTo>
                <a:lnTo>
                  <a:pt x="0" y="6688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7155633" y="3204980"/>
            <a:ext cx="3615584" cy="3715713"/>
            <a:chOff x="0" y="0"/>
            <a:chExt cx="4820779" cy="495428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697673"/>
              <a:ext cx="4820779" cy="4256611"/>
              <a:chOff x="0" y="0"/>
              <a:chExt cx="952253" cy="84081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52253" cy="840812"/>
              </a:xfrm>
              <a:custGeom>
                <a:avLst/>
                <a:gdLst/>
                <a:ahLst/>
                <a:cxnLst/>
                <a:rect l="l" t="t" r="r" b="b"/>
                <a:pathLst>
                  <a:path w="952253" h="840812">
                    <a:moveTo>
                      <a:pt x="32119" y="0"/>
                    </a:moveTo>
                    <a:lnTo>
                      <a:pt x="920134" y="0"/>
                    </a:lnTo>
                    <a:cubicBezTo>
                      <a:pt x="928652" y="0"/>
                      <a:pt x="936822" y="3384"/>
                      <a:pt x="942845" y="9407"/>
                    </a:cubicBezTo>
                    <a:cubicBezTo>
                      <a:pt x="948869" y="15431"/>
                      <a:pt x="952253" y="23600"/>
                      <a:pt x="952253" y="32119"/>
                    </a:cubicBezTo>
                    <a:lnTo>
                      <a:pt x="952253" y="808693"/>
                    </a:lnTo>
                    <a:cubicBezTo>
                      <a:pt x="952253" y="826432"/>
                      <a:pt x="937873" y="840812"/>
                      <a:pt x="920134" y="840812"/>
                    </a:cubicBezTo>
                    <a:lnTo>
                      <a:pt x="32119" y="840812"/>
                    </a:lnTo>
                    <a:cubicBezTo>
                      <a:pt x="14380" y="840812"/>
                      <a:pt x="0" y="826432"/>
                      <a:pt x="0" y="808693"/>
                    </a:cubicBezTo>
                    <a:lnTo>
                      <a:pt x="0" y="32119"/>
                    </a:lnTo>
                    <a:cubicBezTo>
                      <a:pt x="0" y="14380"/>
                      <a:pt x="14380" y="0"/>
                      <a:pt x="32119" y="0"/>
                    </a:cubicBezTo>
                    <a:close/>
                  </a:path>
                </a:pathLst>
              </a:custGeom>
              <a:solidFill>
                <a:srgbClr val="F6F5F8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28575"/>
                <a:ext cx="952253" cy="8122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810827" y="0"/>
              <a:ext cx="1199126" cy="1395346"/>
              <a:chOff x="0" y="0"/>
              <a:chExt cx="6985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29933"/>
                <a:ext cx="698500" cy="752935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752935">
                    <a:moveTo>
                      <a:pt x="445165" y="25872"/>
                    </a:moveTo>
                    <a:lnTo>
                      <a:pt x="602585" y="117462"/>
                    </a:lnTo>
                    <a:cubicBezTo>
                      <a:pt x="661968" y="152012"/>
                      <a:pt x="698500" y="215532"/>
                      <a:pt x="698500" y="284235"/>
                    </a:cubicBezTo>
                    <a:lnTo>
                      <a:pt x="698500" y="468699"/>
                    </a:lnTo>
                    <a:cubicBezTo>
                      <a:pt x="698500" y="537402"/>
                      <a:pt x="661968" y="600922"/>
                      <a:pt x="602585" y="635472"/>
                    </a:cubicBezTo>
                    <a:lnTo>
                      <a:pt x="445165" y="727062"/>
                    </a:lnTo>
                    <a:cubicBezTo>
                      <a:pt x="385874" y="761558"/>
                      <a:pt x="312626" y="761558"/>
                      <a:pt x="253335" y="727062"/>
                    </a:cubicBezTo>
                    <a:lnTo>
                      <a:pt x="95915" y="635472"/>
                    </a:lnTo>
                    <a:cubicBezTo>
                      <a:pt x="36532" y="600922"/>
                      <a:pt x="0" y="537402"/>
                      <a:pt x="0" y="468699"/>
                    </a:cubicBezTo>
                    <a:lnTo>
                      <a:pt x="0" y="284235"/>
                    </a:lnTo>
                    <a:cubicBezTo>
                      <a:pt x="0" y="215532"/>
                      <a:pt x="36532" y="152012"/>
                      <a:pt x="95915" y="117462"/>
                    </a:cubicBezTo>
                    <a:lnTo>
                      <a:pt x="253335" y="25872"/>
                    </a:lnTo>
                    <a:cubicBezTo>
                      <a:pt x="312626" y="-8624"/>
                      <a:pt x="385874" y="-8624"/>
                      <a:pt x="445165" y="25872"/>
                    </a:cubicBezTo>
                    <a:close/>
                  </a:path>
                </a:pathLst>
              </a:custGeom>
              <a:solidFill>
                <a:srgbClr val="BB4075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168275"/>
                <a:ext cx="698500" cy="504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1987784" y="231440"/>
              <a:ext cx="845211" cy="776057"/>
            </a:xfrm>
            <a:custGeom>
              <a:avLst/>
              <a:gdLst/>
              <a:ahLst/>
              <a:cxnLst/>
              <a:rect l="l" t="t" r="r" b="b"/>
              <a:pathLst>
                <a:path w="845211" h="776057">
                  <a:moveTo>
                    <a:pt x="0" y="0"/>
                  </a:moveTo>
                  <a:lnTo>
                    <a:pt x="845211" y="0"/>
                  </a:lnTo>
                  <a:lnTo>
                    <a:pt x="845211" y="776057"/>
                  </a:lnTo>
                  <a:lnTo>
                    <a:pt x="0" y="77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1943" y="1845203"/>
              <a:ext cx="2716892" cy="458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299"/>
                </a:lnSpc>
              </a:pPr>
              <a:r>
                <a:rPr lang="pt-br" sz="2299" b="1" i="0" u="none" baseline="0" dirty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Identidade do Clube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0963" y="2761473"/>
              <a:ext cx="3378853" cy="1427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799"/>
                </a:lnSpc>
              </a:pPr>
              <a:r>
                <a:rPr lang="pt-br" sz="1999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Caráter</a:t>
              </a:r>
            </a:p>
            <a:p>
              <a:pPr algn="ctr" rtl="0">
                <a:lnSpc>
                  <a:spcPts val="2799"/>
                </a:lnSpc>
              </a:pPr>
              <a:r>
                <a:rPr lang="pt-br" sz="1999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Autenticidade</a:t>
              </a:r>
            </a:p>
            <a:p>
              <a:pPr algn="ctr" rtl="0">
                <a:lnSpc>
                  <a:spcPts val="2799"/>
                </a:lnSpc>
              </a:pPr>
              <a:r>
                <a:rPr lang="pt-br" sz="1999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Relevância local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717184" y="3204980"/>
            <a:ext cx="3615584" cy="3715713"/>
            <a:chOff x="0" y="0"/>
            <a:chExt cx="4820779" cy="4954284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697673"/>
              <a:ext cx="4820779" cy="4256611"/>
              <a:chOff x="0" y="0"/>
              <a:chExt cx="952253" cy="84081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52253" cy="840812"/>
              </a:xfrm>
              <a:custGeom>
                <a:avLst/>
                <a:gdLst/>
                <a:ahLst/>
                <a:cxnLst/>
                <a:rect l="l" t="t" r="r" b="b"/>
                <a:pathLst>
                  <a:path w="952253" h="840812">
                    <a:moveTo>
                      <a:pt x="32119" y="0"/>
                    </a:moveTo>
                    <a:lnTo>
                      <a:pt x="920134" y="0"/>
                    </a:lnTo>
                    <a:cubicBezTo>
                      <a:pt x="928652" y="0"/>
                      <a:pt x="936822" y="3384"/>
                      <a:pt x="942845" y="9407"/>
                    </a:cubicBezTo>
                    <a:cubicBezTo>
                      <a:pt x="948869" y="15431"/>
                      <a:pt x="952253" y="23600"/>
                      <a:pt x="952253" y="32119"/>
                    </a:cubicBezTo>
                    <a:lnTo>
                      <a:pt x="952253" y="808693"/>
                    </a:lnTo>
                    <a:cubicBezTo>
                      <a:pt x="952253" y="826432"/>
                      <a:pt x="937873" y="840812"/>
                      <a:pt x="920134" y="840812"/>
                    </a:cubicBezTo>
                    <a:lnTo>
                      <a:pt x="32119" y="840812"/>
                    </a:lnTo>
                    <a:cubicBezTo>
                      <a:pt x="14380" y="840812"/>
                      <a:pt x="0" y="826432"/>
                      <a:pt x="0" y="808693"/>
                    </a:cubicBezTo>
                    <a:lnTo>
                      <a:pt x="0" y="32119"/>
                    </a:lnTo>
                    <a:cubicBezTo>
                      <a:pt x="0" y="14380"/>
                      <a:pt x="14380" y="0"/>
                      <a:pt x="32119" y="0"/>
                    </a:cubicBezTo>
                    <a:close/>
                  </a:path>
                </a:pathLst>
              </a:custGeom>
              <a:solidFill>
                <a:srgbClr val="F6F5F8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28575"/>
                <a:ext cx="952253" cy="8122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810827" y="0"/>
              <a:ext cx="1199126" cy="1395346"/>
              <a:chOff x="0" y="0"/>
              <a:chExt cx="6985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29933"/>
                <a:ext cx="698500" cy="752935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752935">
                    <a:moveTo>
                      <a:pt x="445165" y="25872"/>
                    </a:moveTo>
                    <a:lnTo>
                      <a:pt x="602585" y="117462"/>
                    </a:lnTo>
                    <a:cubicBezTo>
                      <a:pt x="661968" y="152012"/>
                      <a:pt x="698500" y="215532"/>
                      <a:pt x="698500" y="284235"/>
                    </a:cubicBezTo>
                    <a:lnTo>
                      <a:pt x="698500" y="468699"/>
                    </a:lnTo>
                    <a:cubicBezTo>
                      <a:pt x="698500" y="537402"/>
                      <a:pt x="661968" y="600922"/>
                      <a:pt x="602585" y="635472"/>
                    </a:cubicBezTo>
                    <a:lnTo>
                      <a:pt x="445165" y="727062"/>
                    </a:lnTo>
                    <a:cubicBezTo>
                      <a:pt x="385874" y="761558"/>
                      <a:pt x="312626" y="761558"/>
                      <a:pt x="253335" y="727062"/>
                    </a:cubicBezTo>
                    <a:lnTo>
                      <a:pt x="95915" y="635472"/>
                    </a:lnTo>
                    <a:cubicBezTo>
                      <a:pt x="36532" y="600922"/>
                      <a:pt x="0" y="537402"/>
                      <a:pt x="0" y="468699"/>
                    </a:cubicBezTo>
                    <a:lnTo>
                      <a:pt x="0" y="284235"/>
                    </a:lnTo>
                    <a:cubicBezTo>
                      <a:pt x="0" y="215532"/>
                      <a:pt x="36532" y="152012"/>
                      <a:pt x="95915" y="117462"/>
                    </a:cubicBezTo>
                    <a:lnTo>
                      <a:pt x="253335" y="25872"/>
                    </a:lnTo>
                    <a:cubicBezTo>
                      <a:pt x="312626" y="-8624"/>
                      <a:pt x="385874" y="-8624"/>
                      <a:pt x="445165" y="25872"/>
                    </a:cubicBezTo>
                    <a:close/>
                  </a:path>
                </a:pathLst>
              </a:custGeom>
              <a:solidFill>
                <a:srgbClr val="293374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68275"/>
                <a:ext cx="698500" cy="504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2007515" y="362567"/>
              <a:ext cx="806704" cy="695232"/>
            </a:xfrm>
            <a:custGeom>
              <a:avLst/>
              <a:gdLst/>
              <a:ahLst/>
              <a:cxnLst/>
              <a:rect l="l" t="t" r="r" b="b"/>
              <a:pathLst>
                <a:path w="806704" h="695232">
                  <a:moveTo>
                    <a:pt x="0" y="0"/>
                  </a:moveTo>
                  <a:lnTo>
                    <a:pt x="806704" y="0"/>
                  </a:lnTo>
                  <a:lnTo>
                    <a:pt x="806704" y="695232"/>
                  </a:lnTo>
                  <a:lnTo>
                    <a:pt x="0" y="695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20963" y="2761473"/>
              <a:ext cx="3378853" cy="957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799"/>
                </a:lnSpc>
              </a:pPr>
              <a:r>
                <a:rPr lang="pt-br" sz="1999" b="0" i="0" u="none" baseline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Uma mensagem mais forte e clara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52421" y="1845203"/>
              <a:ext cx="2716892" cy="458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0">
                <a:lnSpc>
                  <a:spcPts val="2299"/>
                </a:lnSpc>
              </a:pPr>
              <a:r>
                <a:rPr lang="pt-br" sz="2299" b="1" i="0" u="none" baseline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Em Conjunto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5505685" y="4871455"/>
            <a:ext cx="1014514" cy="1014514"/>
          </a:xfrm>
          <a:custGeom>
            <a:avLst/>
            <a:gdLst/>
            <a:ahLst/>
            <a:cxnLst/>
            <a:rect l="l" t="t" r="r" b="b"/>
            <a:pathLst>
              <a:path w="1014514" h="1014514">
                <a:moveTo>
                  <a:pt x="0" y="0"/>
                </a:moveTo>
                <a:lnTo>
                  <a:pt x="1014514" y="0"/>
                </a:lnTo>
                <a:lnTo>
                  <a:pt x="1014514" y="1014513"/>
                </a:lnTo>
                <a:lnTo>
                  <a:pt x="0" y="10145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1311939" y="5077416"/>
            <a:ext cx="983824" cy="602592"/>
          </a:xfrm>
          <a:custGeom>
            <a:avLst/>
            <a:gdLst/>
            <a:ahLst/>
            <a:cxnLst/>
            <a:rect l="l" t="t" r="r" b="b"/>
            <a:pathLst>
              <a:path w="983824" h="602592">
                <a:moveTo>
                  <a:pt x="0" y="0"/>
                </a:moveTo>
                <a:lnTo>
                  <a:pt x="983824" y="0"/>
                </a:lnTo>
                <a:lnTo>
                  <a:pt x="983824" y="602592"/>
                </a:lnTo>
                <a:lnTo>
                  <a:pt x="0" y="6025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TextBox 37"/>
          <p:cNvSpPr txBox="1"/>
          <p:nvPr/>
        </p:nvSpPr>
        <p:spPr>
          <a:xfrm>
            <a:off x="2174814" y="4588882"/>
            <a:ext cx="2037669" cy="344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pt-br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Marca Global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926579" y="5254654"/>
            <a:ext cx="2534140" cy="109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pt-br" sz="19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Forte</a:t>
            </a:r>
          </a:p>
          <a:p>
            <a:pPr algn="ctr" rtl="0">
              <a:lnSpc>
                <a:spcPts val="2799"/>
              </a:lnSpc>
            </a:pPr>
            <a:r>
              <a:rPr lang="pt-br" sz="19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Reconhecível</a:t>
            </a:r>
          </a:p>
          <a:p>
            <a:pPr algn="ctr" rtl="0">
              <a:lnSpc>
                <a:spcPts val="2799"/>
              </a:lnSpc>
            </a:pPr>
            <a:r>
              <a:rPr lang="pt-br" sz="19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Confiável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193648" y="585579"/>
            <a:ext cx="11892796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Como Marca Global e Identidade do Clube atuam em conjunto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46" r="-2504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990792" y="1043057"/>
            <a:ext cx="10363008" cy="1918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pt-br" sz="48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Como aplicar as diretrizes da marca – sem perder a voz própria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37676" y="4211838"/>
            <a:ext cx="6343793" cy="678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Usando logotipos, cores e fontes aprovados</a:t>
            </a: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5" name="Freeform 15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8" name="Freeform 1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937676" y="5342079"/>
            <a:ext cx="6343793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Seguindo os padrões básicos de layout e design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37676" y="6318765"/>
            <a:ext cx="6343793" cy="827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Personalizando com fotos, histórias e exemplos locais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0">
            <a:extLst>
              <a:ext uri="{FF2B5EF4-FFF2-40B4-BE49-F238E27FC236}">
                <a16:creationId xmlns:a16="http://schemas.microsoft.com/office/drawing/2014/main" id="{1161C2B3-1A87-9A5D-15EF-678B693D23C3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4285DA88-6225-D932-52DE-A25D217EFF6E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CA27F6F2-DAAA-5F8A-1715-18B73D4DDD99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4">
            <a:extLst>
              <a:ext uri="{FF2B5EF4-FFF2-40B4-BE49-F238E27FC236}">
                <a16:creationId xmlns:a16="http://schemas.microsoft.com/office/drawing/2014/main" id="{49E99D81-B2AB-AF6C-5C7C-0774E131E0F2}"/>
              </a:ext>
            </a:extLst>
          </p:cNvPr>
          <p:cNvSpPr txBox="1"/>
          <p:nvPr/>
        </p:nvSpPr>
        <p:spPr>
          <a:xfrm rot="10800000">
            <a:off x="-376402" y="5686119"/>
            <a:ext cx="18865637" cy="588747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028700" y="1202317"/>
            <a:ext cx="12743910" cy="936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pt-br" sz="58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Logotipo do clube personalizável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025563"/>
            <a:ext cx="9278622" cy="9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319"/>
              </a:lnSpc>
            </a:pPr>
            <a:r>
              <a:rPr lang="pt-br" sz="6100" b="0" i="0" u="none" baseline="0" dirty="0">
                <a:solidFill>
                  <a:srgbClr val="293374"/>
                </a:solidFill>
                <a:latin typeface="Effra 2"/>
                <a:ea typeface="Effra 2"/>
                <a:cs typeface="Effra 2"/>
                <a:sym typeface="Effra 2"/>
              </a:rPr>
              <a:t>Em breve!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101852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37677" y="5377462"/>
            <a:ext cx="9224481" cy="1585173"/>
            <a:chOff x="0" y="-11508"/>
            <a:chExt cx="12299307" cy="2113564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11508"/>
              <a:ext cx="12299307" cy="553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/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Permite que os clubes destaquem sua identidade única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994060"/>
              <a:ext cx="11344688" cy="1107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/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Ideal para flyers, banners, imagens para redes sociais e publicidade local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56727" y="4260714"/>
            <a:ext cx="8032970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Variação do logotipo alinhada à marca, pensada para permitir personalização local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1ABEAA81-50E0-C166-BCCC-89AAAFC65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0" y="4457922"/>
            <a:ext cx="269433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A4392A8E-602A-389B-0B6B-E686B490A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8" t="33110" b="12902"/>
          <a:stretch>
            <a:fillRect/>
          </a:stretch>
        </p:blipFill>
        <p:spPr bwMode="auto">
          <a:xfrm>
            <a:off x="14703552" y="4457152"/>
            <a:ext cx="2697480" cy="11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38B472DC-2D9D-A848-C551-C2E350238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9" b="18385"/>
          <a:stretch>
            <a:fillRect/>
          </a:stretch>
        </p:blipFill>
        <p:spPr bwMode="auto">
          <a:xfrm>
            <a:off x="13772610" y="5691841"/>
            <a:ext cx="1861883" cy="11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F3554555-CBB4-20B6-73A9-66395FF8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5747584"/>
            <a:ext cx="1267156" cy="99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FD55DA45-BBE7-259E-CC0F-56560FC08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400" y="5723521"/>
            <a:ext cx="928487" cy="103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2002627" y="0"/>
            <a:ext cx="6445425" cy="10287000"/>
            <a:chOff x="0" y="0"/>
            <a:chExt cx="85939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593949" cy="13715930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266" r="-32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202317"/>
            <a:ext cx="9278622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pt-br" sz="6000" b="0" i="0" u="none" baseline="0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Erros comuns de branding que devem ser evitados</a:t>
            </a:r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074716" y="4457180"/>
            <a:ext cx="500647" cy="438066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EE9701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074716" y="6328104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074716" y="5366447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37677" y="5143474"/>
            <a:ext cx="9224481" cy="1575761"/>
            <a:chOff x="0" y="-323492"/>
            <a:chExt cx="12299307" cy="2101015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323492"/>
              <a:ext cx="12299307" cy="815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pt-br" sz="2700" b="0" i="0" u="none" baseline="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Misturar vários estilos visuais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962184"/>
              <a:ext cx="12299307" cy="8153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pt-br" sz="2700" b="0" i="0" u="none" baseline="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Criar materiais que não estabeleçam uma conexão clara com a SIA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37677" y="4241854"/>
            <a:ext cx="8032970" cy="678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pt-br" sz="2700" b="0" i="0" u="none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Alterar logotipos ou cores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1074716" y="5222415"/>
            <a:ext cx="500647" cy="438066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074716" y="7093340"/>
            <a:ext cx="500647" cy="43806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074716" y="6131683"/>
            <a:ext cx="500647" cy="43806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90791" y="2587911"/>
            <a:ext cx="922448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pt-br" sz="6000" b="0" i="0" u="none" baseline="0" dirty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Como melhorar visibilidade e credibilidade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053629" y="5911310"/>
            <a:ext cx="9224481" cy="1573161"/>
            <a:chOff x="154603" y="-320691"/>
            <a:chExt cx="12299307" cy="2097549"/>
          </a:xfrm>
        </p:grpSpPr>
        <p:sp>
          <p:nvSpPr>
            <p:cNvPr id="16" name="TextBox 16"/>
            <p:cNvSpPr txBox="1"/>
            <p:nvPr/>
          </p:nvSpPr>
          <p:spPr>
            <a:xfrm>
              <a:off x="154603" y="-320691"/>
              <a:ext cx="12299307" cy="815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Construindo confiança com parceiros e a mídia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4603" y="961522"/>
              <a:ext cx="10766412" cy="8153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Fortalecendo a reputação do seu clube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46" r="-2504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053629" y="5198048"/>
            <a:ext cx="6641985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Criando uma aparência profissional e uniforme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744279" cy="139186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44328" cy="13918586"/>
            </a:xfrm>
            <a:custGeom>
              <a:avLst/>
              <a:gdLst/>
              <a:ahLst/>
              <a:cxnLst/>
              <a:rect l="l" t="t" r="r" b="b"/>
              <a:pathLst>
                <a:path w="24744328" h="13918586">
                  <a:moveTo>
                    <a:pt x="0" y="0"/>
                  </a:moveTo>
                  <a:lnTo>
                    <a:pt x="24744328" y="0"/>
                  </a:lnTo>
                  <a:lnTo>
                    <a:pt x="24744328" y="13918586"/>
                  </a:lnTo>
                  <a:lnTo>
                    <a:pt x="0" y="1391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</a:blip>
              <a:stretch>
                <a:fillRect t="-9111" b="-911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4744279" cy="139186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744328" cy="13918586"/>
            </a:xfrm>
            <a:custGeom>
              <a:avLst/>
              <a:gdLst/>
              <a:ahLst/>
              <a:cxnLst/>
              <a:rect l="l" t="t" r="r" b="b"/>
              <a:pathLst>
                <a:path w="24744328" h="13918586">
                  <a:moveTo>
                    <a:pt x="0" y="0"/>
                  </a:moveTo>
                  <a:lnTo>
                    <a:pt x="24744328" y="0"/>
                  </a:lnTo>
                  <a:lnTo>
                    <a:pt x="24744328" y="13918586"/>
                  </a:lnTo>
                  <a:lnTo>
                    <a:pt x="0" y="13918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</a:blip>
              <a:stretch>
                <a:fillRect t="-9111" b="-911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135239" y="1455856"/>
            <a:ext cx="10181393" cy="1561832"/>
            <a:chOff x="-1203695" y="569541"/>
            <a:chExt cx="13575191" cy="2082443"/>
          </a:xfrm>
        </p:grpSpPr>
        <p:sp>
          <p:nvSpPr>
            <p:cNvPr id="8" name="TextBox 8"/>
            <p:cNvSpPr txBox="1"/>
            <p:nvPr/>
          </p:nvSpPr>
          <p:spPr>
            <a:xfrm>
              <a:off x="-1203695" y="569541"/>
              <a:ext cx="12371496" cy="13336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7799"/>
                </a:lnSpc>
              </a:pPr>
              <a:r>
                <a:rPr lang="pt-br" sz="6500" b="0" i="0" u="none" baseline="0" dirty="0">
                  <a:solidFill>
                    <a:srgbClr val="FFFFFF"/>
                  </a:solidFill>
                  <a:latin typeface="Effra 1"/>
                  <a:ea typeface="Effra 1"/>
                  <a:cs typeface="Effra 1"/>
                  <a:sym typeface="Effra 1"/>
                </a:rPr>
                <a:t>Momento de reflexão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11970" y="1836646"/>
              <a:ext cx="11159526" cy="815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54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3968018"/>
            <a:ext cx="5995678" cy="3086100"/>
            <a:chOff x="0" y="0"/>
            <a:chExt cx="157910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9109" cy="812800"/>
            </a:xfrm>
            <a:custGeom>
              <a:avLst/>
              <a:gdLst/>
              <a:ahLst/>
              <a:cxnLst/>
              <a:rect l="l" t="t" r="r" b="b"/>
              <a:pathLst>
                <a:path w="1579109" h="812800">
                  <a:moveTo>
                    <a:pt x="65854" y="0"/>
                  </a:moveTo>
                  <a:lnTo>
                    <a:pt x="1513255" y="0"/>
                  </a:lnTo>
                  <a:cubicBezTo>
                    <a:pt x="1530720" y="0"/>
                    <a:pt x="1547470" y="6938"/>
                    <a:pt x="1559820" y="19288"/>
                  </a:cubicBezTo>
                  <a:cubicBezTo>
                    <a:pt x="1572170" y="31638"/>
                    <a:pt x="1579109" y="48388"/>
                    <a:pt x="1579109" y="65854"/>
                  </a:cubicBezTo>
                  <a:lnTo>
                    <a:pt x="1579109" y="746946"/>
                  </a:lnTo>
                  <a:cubicBezTo>
                    <a:pt x="1579109" y="764412"/>
                    <a:pt x="1572170" y="781162"/>
                    <a:pt x="1559820" y="793512"/>
                  </a:cubicBezTo>
                  <a:cubicBezTo>
                    <a:pt x="1547470" y="805862"/>
                    <a:pt x="1530720" y="812800"/>
                    <a:pt x="1513255" y="812800"/>
                  </a:cubicBezTo>
                  <a:lnTo>
                    <a:pt x="65854" y="812800"/>
                  </a:lnTo>
                  <a:cubicBezTo>
                    <a:pt x="48388" y="812800"/>
                    <a:pt x="31638" y="805862"/>
                    <a:pt x="19288" y="793512"/>
                  </a:cubicBezTo>
                  <a:cubicBezTo>
                    <a:pt x="6938" y="781162"/>
                    <a:pt x="0" y="764412"/>
                    <a:pt x="0" y="746946"/>
                  </a:cubicBezTo>
                  <a:lnTo>
                    <a:pt x="0" y="65854"/>
                  </a:lnTo>
                  <a:cubicBezTo>
                    <a:pt x="0" y="48388"/>
                    <a:pt x="6938" y="31638"/>
                    <a:pt x="19288" y="19288"/>
                  </a:cubicBezTo>
                  <a:cubicBezTo>
                    <a:pt x="31638" y="6938"/>
                    <a:pt x="48388" y="0"/>
                    <a:pt x="65854" y="0"/>
                  </a:cubicBezTo>
                  <a:close/>
                </a:path>
              </a:pathLst>
            </a:custGeom>
            <a:solidFill>
              <a:srgbClr val="518BC9"/>
            </a:solidFill>
            <a:ln w="9525" cap="rnd">
              <a:solidFill>
                <a:srgbClr val="101852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579109" cy="879475"/>
            </a:xfrm>
            <a:prstGeom prst="rect">
              <a:avLst/>
            </a:prstGeom>
          </p:spPr>
          <p:txBody>
            <a:bodyPr lIns="165100" tIns="165100" rIns="165100" bIns="165100" rtlCol="0" anchor="ctr"/>
            <a:lstStyle/>
            <a:p>
              <a:pPr algn="ctr" rtl="0">
                <a:lnSpc>
                  <a:spcPts val="3750"/>
                </a:lnSpc>
              </a:pPr>
              <a:r>
                <a:rPr lang="pt-br" sz="2500" b="1" i="0" u="none" baseline="0">
                  <a:solidFill>
                    <a:srgbClr val="FFFFFF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Em que áreas o seu clube já está bem alinhado com a marca da SIA?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63622" y="3968018"/>
            <a:ext cx="5995678" cy="3086100"/>
            <a:chOff x="0" y="0"/>
            <a:chExt cx="1579109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79109" cy="812800"/>
            </a:xfrm>
            <a:custGeom>
              <a:avLst/>
              <a:gdLst/>
              <a:ahLst/>
              <a:cxnLst/>
              <a:rect l="l" t="t" r="r" b="b"/>
              <a:pathLst>
                <a:path w="1579109" h="812800">
                  <a:moveTo>
                    <a:pt x="65854" y="0"/>
                  </a:moveTo>
                  <a:lnTo>
                    <a:pt x="1513255" y="0"/>
                  </a:lnTo>
                  <a:cubicBezTo>
                    <a:pt x="1530720" y="0"/>
                    <a:pt x="1547470" y="6938"/>
                    <a:pt x="1559820" y="19288"/>
                  </a:cubicBezTo>
                  <a:cubicBezTo>
                    <a:pt x="1572170" y="31638"/>
                    <a:pt x="1579109" y="48388"/>
                    <a:pt x="1579109" y="65854"/>
                  </a:cubicBezTo>
                  <a:lnTo>
                    <a:pt x="1579109" y="746946"/>
                  </a:lnTo>
                  <a:cubicBezTo>
                    <a:pt x="1579109" y="764412"/>
                    <a:pt x="1572170" y="781162"/>
                    <a:pt x="1559820" y="793512"/>
                  </a:cubicBezTo>
                  <a:cubicBezTo>
                    <a:pt x="1547470" y="805862"/>
                    <a:pt x="1530720" y="812800"/>
                    <a:pt x="1513255" y="812800"/>
                  </a:cubicBezTo>
                  <a:lnTo>
                    <a:pt x="65854" y="812800"/>
                  </a:lnTo>
                  <a:cubicBezTo>
                    <a:pt x="48388" y="812800"/>
                    <a:pt x="31638" y="805862"/>
                    <a:pt x="19288" y="793512"/>
                  </a:cubicBezTo>
                  <a:cubicBezTo>
                    <a:pt x="6938" y="781162"/>
                    <a:pt x="0" y="764412"/>
                    <a:pt x="0" y="746946"/>
                  </a:cubicBezTo>
                  <a:lnTo>
                    <a:pt x="0" y="65854"/>
                  </a:lnTo>
                  <a:cubicBezTo>
                    <a:pt x="0" y="48388"/>
                    <a:pt x="6938" y="31638"/>
                    <a:pt x="19288" y="19288"/>
                  </a:cubicBezTo>
                  <a:cubicBezTo>
                    <a:pt x="31638" y="6938"/>
                    <a:pt x="48388" y="0"/>
                    <a:pt x="65854" y="0"/>
                  </a:cubicBezTo>
                  <a:close/>
                </a:path>
              </a:pathLst>
            </a:custGeom>
            <a:solidFill>
              <a:srgbClr val="518BC9"/>
            </a:solidFill>
            <a:ln w="9525" cap="rnd">
              <a:solidFill>
                <a:srgbClr val="101852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579109" cy="879475"/>
            </a:xfrm>
            <a:prstGeom prst="rect">
              <a:avLst/>
            </a:prstGeom>
          </p:spPr>
          <p:txBody>
            <a:bodyPr lIns="165100" tIns="165100" rIns="165100" bIns="165100" rtlCol="0" anchor="ctr"/>
            <a:lstStyle/>
            <a:p>
              <a:pPr algn="ctr" rtl="0">
                <a:lnSpc>
                  <a:spcPts val="3750"/>
                </a:lnSpc>
              </a:pPr>
              <a:r>
                <a:rPr lang="pt-br" sz="2500" b="1" i="0" u="none" baseline="0">
                  <a:solidFill>
                    <a:srgbClr val="FFFFFF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Em que áreas seu branding poderia ser mais consistente?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2232952" y="5342079"/>
            <a:ext cx="9224481" cy="1792654"/>
            <a:chOff x="0" y="-59351"/>
            <a:chExt cx="12299307" cy="2390206"/>
          </a:xfrm>
        </p:grpSpPr>
        <p:sp>
          <p:nvSpPr>
            <p:cNvPr id="8" name="TextBox 8"/>
            <p:cNvSpPr txBox="1"/>
            <p:nvPr/>
          </p:nvSpPr>
          <p:spPr>
            <a:xfrm>
              <a:off x="0" y="-59351"/>
              <a:ext cx="12299307" cy="1107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/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 identidade do clube e a marca global atuam melhor em conjunto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222859"/>
              <a:ext cx="10766412" cy="11079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/>
              <a:r>
                <a:rPr lang="pt-br" sz="2700" b="0" i="0" u="none" baseline="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Pequenos ajustes no alinhamento podem fazer uma grande diferença na visibilidade do seu clube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369991" y="4457180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1369991" y="6328104"/>
            <a:ext cx="500647" cy="438066"/>
            <a:chOff x="0" y="0"/>
            <a:chExt cx="812800" cy="711200"/>
          </a:xfrm>
        </p:grpSpPr>
        <p:sp>
          <p:nvSpPr>
            <p:cNvPr id="14" name="Freeform 14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369991" y="5366447"/>
            <a:ext cx="500647" cy="438066"/>
            <a:chOff x="0" y="0"/>
            <a:chExt cx="812800" cy="711200"/>
          </a:xfrm>
        </p:grpSpPr>
        <p:sp>
          <p:nvSpPr>
            <p:cNvPr id="17" name="Freeform 17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232952" y="4432812"/>
            <a:ext cx="8074809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pt-br" sz="27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Branding consistente fortalece a confiança e amplia o impacto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01281" y="1551920"/>
            <a:ext cx="8906481" cy="95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pt-br" sz="6500" b="0" i="0" u="none" baseline="0">
                <a:solidFill>
                  <a:srgbClr val="293374"/>
                </a:solidFill>
                <a:latin typeface="Effra 1"/>
                <a:ea typeface="Effra 1"/>
                <a:cs typeface="Effra 1"/>
                <a:sym typeface="Effra 1"/>
              </a:rPr>
              <a:t>Principais conclusões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1438</Words>
  <Application>Microsoft Office PowerPoint</Application>
  <PresentationFormat>Custom</PresentationFormat>
  <Paragraphs>112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Effra 2</vt:lpstr>
      <vt:lpstr>Effra 1</vt:lpstr>
      <vt:lpstr>Arial</vt:lpstr>
      <vt:lpstr>Calibri (MS) Bold</vt:lpstr>
      <vt:lpstr>Calibri</vt:lpstr>
      <vt:lpstr>TT Norms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SIA Branded PPT Template</dc:title>
  <dc:creator>Michael Kang</dc:creator>
  <cp:lastModifiedBy>Danica Koishi</cp:lastModifiedBy>
  <cp:revision>3</cp:revision>
  <dcterms:created xsi:type="dcterms:W3CDTF">2006-08-16T00:00:00Z</dcterms:created>
  <dcterms:modified xsi:type="dcterms:W3CDTF">2026-02-16T21:18:12Z</dcterms:modified>
  <dc:identifier>DAHAewG5uvU</dc:identifier>
</cp:coreProperties>
</file>