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MS)" panose="020B0600000101010101" charset="0"/>
      <p:regular r:id="rId14"/>
    </p:embeddedFont>
    <p:embeddedFont>
      <p:font typeface="Calibri (MS) Bold" panose="020B0600000101010101" charset="0"/>
      <p:regular r:id="rId15"/>
    </p:embeddedFont>
    <p:embeddedFont>
      <p:font typeface="Effra 1" panose="020B0600000101010101" charset="0"/>
      <p:regular r:id="rId16"/>
    </p:embeddedFont>
    <p:embeddedFont>
      <p:font typeface="Effra 2" panose="020B0600000101010101" charset="0"/>
      <p:regular r:id="rId17"/>
    </p:embeddedFont>
    <p:embeddedFont>
      <p:font typeface="TT Norms Bold" panose="020B0600000101010101"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3680" autoAdjust="0"/>
  </p:normalViewPr>
  <p:slideViewPr>
    <p:cSldViewPr>
      <p:cViewPr varScale="1">
        <p:scale>
          <a:sx n="29" d="100"/>
          <a:sy n="29" d="100"/>
        </p:scale>
        <p:origin x="2194" y="2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¡Les doy la bienvenida! En esta sesión, hablaremos sobre cómo la personalidad única de su club encaja a la perfección con la marca global de Soroptimist International of the Americas. No se trata de limitar la creatividad, sino de amplificar el impacto para que el club sea reconocible al instante, confiable y que la gente lo tome en serio, sin dejar de ser fiel a ustedes mismos.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dirty="0"/>
              <a:t>Cuando las personas ven el nombre del club, un volante, una publicación en redes sociales o un artículo de noticias, forman una impresión en cuestión de segundos. Una marca coherente les permite reconocer a Soroptimist con rapidez, comprender nuestra misión y confiar en que el club forma parte de algo creíble y establecido.</a:t>
            </a:r>
          </a:p>
          <a:p>
            <a:endParaRPr lang="x-es-XL" dirty="0"/>
          </a:p>
          <a:p>
            <a:pPr algn="l" rtl="0"/>
            <a:r>
              <a:rPr lang="x-es-XL" b="0" i="0" u="none" baseline="0" dirty="0"/>
              <a:t>Incluso las cosas pequeñas, como un volante, una publicación en Facebook o un banner para un evento, influyen en la forma en que perciben al club y a Soroptimist de manera integral. Esto es importante tanto cuando buscan sumar miembros, como cuando colaboran con organizaciones locales o se relacionan con los medios de comunicación.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Nuestra marca global es lo que conecta a todos los clubes Soroptimist del mundo. No es solo nuestro logotipo: es nuestra misión de invertir en los sueños de mujeres y niñas, cómo nos presentamos de manera visual y cómo nos comunicamos.</a:t>
            </a:r>
          </a:p>
          <a:p>
            <a:endParaRPr lang="x-es-XL"/>
          </a:p>
          <a:p>
            <a:pPr algn="l" rtl="0"/>
            <a:r>
              <a:rPr lang="x-es-XL" b="0" i="0" u="none" baseline="0"/>
              <a:t>Cuando los clubes se alinean con esta marca global, se benefician de la fortaleza y la reputación de toda la organización. La gente puede conocer al club de manera local, pero confían más rápido cuando ven que forma parte de algo más grande.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La identidad del club es lo que lo hace especial. La determinan los miembros, la comunidad y los proyectos que más les interesan. No hay dos clubes iguales, y eso es una fortaleza.</a:t>
            </a:r>
          </a:p>
          <a:p>
            <a:endParaRPr lang="x-es-XL"/>
          </a:p>
          <a:p>
            <a:pPr algn="l" rtl="0"/>
            <a:r>
              <a:rPr lang="x-es-XL" b="0" i="0" u="none" baseline="0"/>
              <a:t>Dos clubes pueden seguir las mismas directrices de marca y aun así sentirse muy diferentes, porque la gente, las historias y el impacto local son únicos. El objetivo de la marca no es borrar eso, sino mostrarlo de forma clara y profesional.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Piensen en la marca global como una fuerza sólida, reconocible y confiable. Proporcionen estructura y credibilidad. La identidad del club aporta personalidad, autenticidad y relevancia local.</a:t>
            </a:r>
          </a:p>
          <a:p>
            <a:endParaRPr lang="x-es-XL"/>
          </a:p>
          <a:p>
            <a:pPr algn="l" rtl="0"/>
            <a:r>
              <a:rPr lang="x-es-XL" b="0" i="0" u="none" baseline="0"/>
              <a:t>Cuando ambos trabajan juntos, el mensaje es más claro, más profesional y con mayor impacto, sin parecer genérico o repetitivo.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dirty="0"/>
              <a:t>Las pautas de la marca no buscan limitar, sino apoyar y fortalecer el trabajo que hacen. Al utilizar logotipos, colores y fuentes aprobados, los materiales se conectan con Soroptimist al instante.</a:t>
            </a:r>
          </a:p>
          <a:p>
            <a:endParaRPr lang="x-es-XL" dirty="0"/>
          </a:p>
          <a:p>
            <a:pPr algn="l" rtl="0"/>
            <a:r>
              <a:rPr lang="x-es-XL" b="0" i="0" u="none" baseline="0" dirty="0"/>
              <a:t>Todavía pueden destacar a los miembros, los eventos y el impacto de la comunidad. La clave es la coherencia, no la repetición. Y si alguna vez la creación de una marca se sintió abrumadora o poco clara, no está</a:t>
            </a:r>
            <a:r>
              <a:rPr lang="es-AR" b="0" i="0" u="none" baseline="0" dirty="0"/>
              <a:t>n</a:t>
            </a:r>
            <a:r>
              <a:rPr lang="x-es-XL" b="0" i="0" u="none" baseline="0" dirty="0"/>
              <a:t> solo</a:t>
            </a:r>
            <a:r>
              <a:rPr lang="es-AR" b="0" i="0" u="none" baseline="0" dirty="0"/>
              <a:t>s</a:t>
            </a:r>
            <a:r>
              <a:rPr lang="x-es-XL" b="0" i="0" u="none" baseline="0" dirty="0"/>
              <a:t>: por eso se están desarrollando más herramientas y orientación.</a:t>
            </a:r>
          </a:p>
          <a:p>
            <a:endParaRPr lang="x-es-XL" dirty="0"/>
          </a:p>
          <a:p>
            <a:pPr algn="l" rtl="0"/>
            <a:r>
              <a:rPr lang="x-es-XL" b="0" i="0" u="none" baseline="0" dirty="0"/>
              <a:t>SIA ofrece </a:t>
            </a:r>
            <a:r>
              <a:rPr lang="es-AR" b="0" i="0" u="none" baseline="0" dirty="0"/>
              <a:t>pautas</a:t>
            </a:r>
            <a:r>
              <a:rPr lang="x-es-XL" b="0" i="0" u="none" baseline="0" dirty="0"/>
              <a:t> de marca y estilo, junto con plantillas personalizables en Canva y kits publicitarios, para ayudar a los clubes a incorporar un toque local en sus materiales publicitarios mientras se mantienen alineados con la marca SIA.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Quisiera hacer una pausa aquí y compartir algo emocionante que llegará pronto, con suerte a tiempo para el próximo año de club. El equipo de marketing de SIA está trabajando de manera activa en una variación personalizable del logotipo de Soroptimist en especial para uso del club. Esta opción aún está en desarrollo, pero el objetivo es simple: facilitar que los clubes se mantengan alineados con su marca y mostrar con claridad lo que los hace únicos.</a:t>
            </a:r>
          </a:p>
          <a:p>
            <a:endParaRPr lang="x-es-XL" dirty="0"/>
          </a:p>
          <a:p>
            <a:pPr algn="l" rtl="0"/>
            <a:r>
              <a:rPr lang="x-es-XL" b="0" i="0" u="none" baseline="0"/>
              <a:t>Esta variación del logotipo se diseña con las necesidades reales de los clubes en mente, para materiales como volantes de eventos, banners, gráficos de redes sociales y otras herramientas de publicidad local.</a:t>
            </a:r>
          </a:p>
          <a:p>
            <a:endParaRPr lang="x-es-XL" dirty="0"/>
          </a:p>
          <a:p>
            <a:pPr algn="l" rtl="0"/>
            <a:r>
              <a:rPr lang="x-es-XL" b="0" i="0" u="none" baseline="0"/>
              <a:t>Muchas organizaciones basadas en membresías con clubes o capítulos, como Rotary, Girl Scouts, United Way y Special Olympics, ofrecen logotipos personalizables para sus grupos locales. Queremos hacer algo similar para Soroptimist: dar a los clubes mayor flexibilidad y al mismo tiempo mantener un reconocimiento de marca sólido y coherente.</a:t>
            </a:r>
          </a:p>
          <a:p>
            <a:endParaRPr lang="x-es-XL" dirty="0"/>
          </a:p>
          <a:p>
            <a:pPr algn="l" rtl="0"/>
            <a:r>
              <a:rPr lang="x-es-XL" b="0" i="0" u="none" baseline="0"/>
              <a:t>El objetivo es reducir la necesidad de soluciones alternativas y facilitar que los clubes hagan lo correcto desde el principio.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Incluso pequeños errores pueden debilitar el mensaje. Los logotipos alterados, los colores no oficiales o los diseños incoherentes pueden confundir al público o hacer que los materiales parezcan menos confiables.</a:t>
            </a:r>
            <a:br>
              <a:rPr lang="x-es-XL"/>
            </a:br>
            <a:r>
              <a:rPr lang="x-es-XL" b="0" i="0" u="none" baseline="0"/>
              <a:t>El objetivo no es la perfección, sino la claridad. Lo ideal sería que alguien reconociera a Soroptimist en la comunicación incluso antes de leer las palabras.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a:t>Una marca alineada ayuda a que el club se destaque, en el buen sentido. Cuando los materiales muestran una imagen cuidada y coherente, es más probable que los socios, los medios de comunicación y los miembros potenciales lo tomen en serio.</a:t>
            </a:r>
          </a:p>
          <a:p>
            <a:endParaRPr lang="x-es-XL"/>
          </a:p>
          <a:p>
            <a:pPr algn="l" rtl="0"/>
            <a:r>
              <a:rPr lang="x-es-XL" b="0" i="0" u="none" baseline="0"/>
              <a:t>No solo representan al club, representan a una organización global con una reputación sólida y de confianza. Esa credibilidad compartida beneficia a todos.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dirty="0"/>
              <a:t>Tomémonos un momento para reflexionar sobre las comunicaciones del club: redes sociales, volantes, correos electrónicos y presentaciones. ¿En qué aspectos ya hace</a:t>
            </a:r>
            <a:r>
              <a:rPr lang="es-AR" b="0" i="0" u="none" baseline="0" dirty="0"/>
              <a:t>n</a:t>
            </a:r>
            <a:r>
              <a:rPr lang="x-es-XL" b="0" i="0" u="none" baseline="0" dirty="0"/>
              <a:t> un gran trabajo al alinearse con la marca Soroptimist? ¿Dónde podrían los pequeños cambios hacer una gran diferencia?</a:t>
            </a:r>
          </a:p>
          <a:p>
            <a:endParaRPr lang="x-es-XL" dirty="0"/>
          </a:p>
          <a:p>
            <a:pPr algn="l" rtl="0"/>
            <a:r>
              <a:rPr lang="x-es-XL" b="0" i="0" u="none" baseline="0" dirty="0"/>
              <a:t>¿Alguien quiere compartir sus ideas? No se trata de juzgar, se trata de impulsar el crecimiento y abrir oportunidades.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b="0" i="0" u="none" baseline="0" dirty="0"/>
              <a:t>El punto principal es este: no tiene</a:t>
            </a:r>
            <a:r>
              <a:rPr lang="es-AR" b="0" i="0" u="none" baseline="0" dirty="0"/>
              <a:t>n</a:t>
            </a:r>
            <a:r>
              <a:rPr lang="x-es-XL" b="0" i="0" u="none" baseline="0" dirty="0"/>
              <a:t> que elegir entre ser único</a:t>
            </a:r>
            <a:r>
              <a:rPr lang="es-AR" b="0" i="0" u="none" baseline="0" dirty="0"/>
              <a:t>s</a:t>
            </a:r>
            <a:r>
              <a:rPr lang="x-es-XL" b="0" i="0" u="none" baseline="0" dirty="0"/>
              <a:t> o ser coherente</a:t>
            </a:r>
            <a:r>
              <a:rPr lang="es-AR" b="0" i="0" u="none" baseline="0" dirty="0"/>
              <a:t>s</a:t>
            </a:r>
            <a:r>
              <a:rPr lang="x-es-XL" b="0" i="0" u="none" baseline="0" dirty="0"/>
              <a:t>. Cuando la identidad del club está alineada con la marca global de SIA, el mensaje es más claro, más fuerte y más eficaz.</a:t>
            </a:r>
          </a:p>
          <a:p>
            <a:endParaRPr lang="x-es-XL" dirty="0"/>
          </a:p>
          <a:p>
            <a:pPr algn="l" rtl="0"/>
            <a:r>
              <a:rPr lang="x-es-XL" b="0" i="0" u="none" baseline="0" dirty="0"/>
              <a:t>Como coordinadora regional de toma de conciencia pública, estoy aquí como un recurso, no solo para compartir </a:t>
            </a:r>
            <a:r>
              <a:rPr lang="es-AR" b="0" i="0" u="none" baseline="0" dirty="0"/>
              <a:t>pautas</a:t>
            </a:r>
            <a:r>
              <a:rPr lang="x-es-XL" b="0" i="0" u="none" baseline="0" dirty="0"/>
              <a:t>, sino para ayudar a contar la historia del club de una manera que se sienta auténtica, segura y alineada con nuestra misión compartida.</a:t>
            </a:r>
          </a:p>
          <a:p>
            <a:endParaRPr lang="x-es-XL" dirty="0"/>
          </a:p>
          <a:p>
            <a:pPr algn="l" rtl="0"/>
            <a:r>
              <a:rPr lang="x-es-XL" b="0" i="0" u="none" baseline="0" dirty="0"/>
              <a:t>¡Gracias por su tiempo hoy!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6.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8.pn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9.svg"/><Relationship Id="rId9" Type="http://schemas.openxmlformats.org/officeDocument/2006/relationships/image" Target="../media/image23.sv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5.png"/><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5" name="TextBox 5"/>
          <p:cNvSpPr txBox="1"/>
          <p:nvPr/>
        </p:nvSpPr>
        <p:spPr>
          <a:xfrm>
            <a:off x="1028700" y="3051963"/>
            <a:ext cx="10680169" cy="2935363"/>
          </a:xfrm>
          <a:prstGeom prst="rect">
            <a:avLst/>
          </a:prstGeom>
        </p:spPr>
        <p:txBody>
          <a:bodyPr lIns="0" tIns="0" rIns="0" bIns="0" rtlCol="0" anchor="t">
            <a:spAutoFit/>
          </a:bodyPr>
          <a:lstStyle/>
          <a:p>
            <a:pPr algn="l" rtl="0">
              <a:lnSpc>
                <a:spcPts val="11123"/>
              </a:lnSpc>
            </a:pPr>
            <a:r>
              <a:rPr lang="x-es-XL" sz="11961" b="0" i="0" u="none" baseline="0">
                <a:solidFill>
                  <a:srgbClr val="293374"/>
                </a:solidFill>
                <a:latin typeface="Effra 1"/>
                <a:ea typeface="Effra 1"/>
                <a:cs typeface="Effra 1"/>
                <a:sym typeface="Effra 1"/>
              </a:rPr>
              <a:t>Identidad del club y marca global</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x-es-XL"/>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rtl="0">
              <a:lnSpc>
                <a:spcPts val="2541"/>
              </a:lnSpc>
            </a:pPr>
            <a:r>
              <a:rPr lang="x-es-XL" sz="2229" b="1" i="0" u="none" spc="109" baseline="0">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028700" y="7323722"/>
            <a:ext cx="7889012" cy="887630"/>
          </a:xfrm>
          <a:prstGeom prst="rect">
            <a:avLst/>
          </a:prstGeom>
        </p:spPr>
        <p:txBody>
          <a:bodyPr wrap="square" lIns="0" tIns="0" rIns="0" bIns="0" rtlCol="0" anchor="t">
            <a:spAutoFit/>
          </a:bodyPr>
          <a:lstStyle/>
          <a:p>
            <a:pPr algn="l" rtl="0">
              <a:lnSpc>
                <a:spcPts val="7250"/>
              </a:lnSpc>
            </a:pPr>
            <a:r>
              <a:rPr lang="x-es-XL" sz="5178" b="0" i="0" u="none" baseline="0" dirty="0">
                <a:solidFill>
                  <a:srgbClr val="518BC9"/>
                </a:solidFill>
                <a:latin typeface="Effra 1"/>
                <a:ea typeface="Effra 1"/>
                <a:cs typeface="Effra 1"/>
                <a:sym typeface="Effra 1"/>
              </a:rPr>
              <a:t>Cómo trabajan juntos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grpSp>
        <p:nvGrpSpPr>
          <p:cNvPr id="7" name="Group 7"/>
          <p:cNvGrpSpPr/>
          <p:nvPr/>
        </p:nvGrpSpPr>
        <p:grpSpPr>
          <a:xfrm>
            <a:off x="1920320" y="6242689"/>
            <a:ext cx="12626048" cy="1490591"/>
            <a:chOff x="-416842" y="1141462"/>
            <a:chExt cx="16834729" cy="1987455"/>
          </a:xfrm>
        </p:grpSpPr>
        <p:sp>
          <p:nvSpPr>
            <p:cNvPr id="8" name="TextBox 8"/>
            <p:cNvSpPr txBox="1"/>
            <p:nvPr/>
          </p:nvSpPr>
          <p:spPr>
            <a:xfrm>
              <a:off x="-416842" y="1141462"/>
              <a:ext cx="16834729" cy="1107996"/>
            </a:xfrm>
            <a:prstGeom prst="rect">
              <a:avLst/>
            </a:prstGeom>
          </p:spPr>
          <p:txBody>
            <a:bodyPr wrap="square"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La coherencia ayuda a que las personas comprendan quiénes somos y </a:t>
              </a:r>
              <a:endParaRPr lang="es-AR" sz="2700" b="0" i="0" u="none" baseline="0" dirty="0">
                <a:solidFill>
                  <a:srgbClr val="000000"/>
                </a:solidFill>
                <a:latin typeface="Calibri (MS)"/>
                <a:ea typeface="Calibri (MS)"/>
                <a:cs typeface="Calibri (MS)"/>
                <a:sym typeface="Calibri (MS)"/>
              </a:endParaRPr>
            </a:p>
            <a:p>
              <a:pPr algn="l" rtl="0"/>
              <a:r>
                <a:rPr lang="x-es-XL" sz="2700" b="0" i="0" u="none" baseline="0" dirty="0">
                  <a:solidFill>
                    <a:srgbClr val="000000"/>
                  </a:solidFill>
                  <a:latin typeface="Calibri (MS)"/>
                  <a:ea typeface="Calibri (MS)"/>
                  <a:cs typeface="Calibri (MS)"/>
                  <a:sym typeface="Calibri (MS)"/>
                </a:rPr>
                <a:t>qué</a:t>
              </a:r>
              <a:r>
                <a:rPr lang="es-AR" sz="2700" b="0" i="0" u="none" baseline="0" dirty="0">
                  <a:solidFill>
                    <a:srgbClr val="000000"/>
                  </a:solidFill>
                  <a:latin typeface="Calibri (MS)"/>
                  <a:ea typeface="Calibri (MS)"/>
                  <a:cs typeface="Calibri (MS)"/>
                  <a:sym typeface="Calibri (MS)"/>
                </a:rPr>
                <a:t> </a:t>
              </a:r>
              <a:r>
                <a:rPr lang="x-es-XL" sz="2700" b="0" i="0" u="none" baseline="0" dirty="0">
                  <a:solidFill>
                    <a:srgbClr val="000000"/>
                  </a:solidFill>
                  <a:latin typeface="Calibri (MS)"/>
                  <a:ea typeface="Calibri (MS)"/>
                  <a:cs typeface="Calibri (MS)"/>
                  <a:sym typeface="Calibri (MS)"/>
                </a:rPr>
                <a:t>hacemos.</a:t>
              </a:r>
            </a:p>
          </p:txBody>
        </p:sp>
        <p:sp>
          <p:nvSpPr>
            <p:cNvPr id="9" name="TextBox 9"/>
            <p:cNvSpPr txBox="1"/>
            <p:nvPr/>
          </p:nvSpPr>
          <p:spPr>
            <a:xfrm>
              <a:off x="-416842" y="2313578"/>
              <a:ext cx="10766412" cy="815339"/>
            </a:xfrm>
            <a:prstGeom prst="rect">
              <a:avLst/>
            </a:prstGeom>
          </p:spPr>
          <p:txBody>
            <a:bodyPr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rPr>
                <a:t>Las marcas fuertes atraen miembros, socios y colaborades</a:t>
              </a:r>
            </a:p>
          </p:txBody>
        </p:sp>
      </p:grpSp>
      <p:grpSp>
        <p:nvGrpSpPr>
          <p:cNvPr id="10" name="Group 10"/>
          <p:cNvGrpSpPr/>
          <p:nvPr/>
        </p:nvGrpSpPr>
        <p:grpSpPr>
          <a:xfrm rot="5400000">
            <a:off x="1322322" y="5394888"/>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314715" y="7308391"/>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rot="5400000">
            <a:off x="1287076" y="6351640"/>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9" name="TextBox 19"/>
          <p:cNvSpPr txBox="1"/>
          <p:nvPr/>
        </p:nvSpPr>
        <p:spPr>
          <a:xfrm>
            <a:off x="1936362" y="5175274"/>
            <a:ext cx="6911048" cy="610745"/>
          </a:xfrm>
          <a:prstGeom prst="rect">
            <a:avLst/>
          </a:prstGeom>
        </p:spPr>
        <p:txBody>
          <a:bodyPr wrap="square"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rPr>
              <a:t>Marca = reconocimiento, confianza y credibilidad</a:t>
            </a:r>
          </a:p>
        </p:txBody>
      </p:sp>
      <p:sp>
        <p:nvSpPr>
          <p:cNvPr id="20" name="TextBox 20"/>
          <p:cNvSpPr txBox="1"/>
          <p:nvPr/>
        </p:nvSpPr>
        <p:spPr>
          <a:xfrm>
            <a:off x="1401281" y="1551920"/>
            <a:ext cx="8906481" cy="1898650"/>
          </a:xfrm>
          <a:prstGeom prst="rect">
            <a:avLst/>
          </a:prstGeom>
        </p:spPr>
        <p:txBody>
          <a:bodyPr lIns="0" tIns="0" rIns="0" bIns="0" rtlCol="0" anchor="t">
            <a:spAutoFit/>
          </a:bodyPr>
          <a:lstStyle/>
          <a:p>
            <a:pPr algn="l" rtl="0">
              <a:lnSpc>
                <a:spcPts val="7475"/>
              </a:lnSpc>
            </a:pPr>
            <a:r>
              <a:rPr lang="x-es-XL" sz="6500" b="0" i="0" u="none" baseline="0" dirty="0">
                <a:solidFill>
                  <a:srgbClr val="293374"/>
                </a:solidFill>
                <a:latin typeface="Effra 1"/>
                <a:ea typeface="Effra 1"/>
                <a:cs typeface="Effra 1"/>
                <a:sym typeface="Effra 1"/>
              </a:rPr>
              <a:t>Por qué es importante la marca, incluso en el nivel del club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8" name="Freeform 8"/>
          <p:cNvSpPr/>
          <p:nvPr/>
        </p:nvSpPr>
        <p:spPr>
          <a:xfrm>
            <a:off x="8341444" y="4080670"/>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r:embed="rId5">
              <a:extLst>
                <a:ext uri="{96DAC541-7B7A-43D3-8B79-37D633B846F1}">
                  <asvg:svgBlip xmlns:asvg="http://schemas.microsoft.com/office/drawing/2016/SVG/main" r:embed="rId6"/>
                </a:ext>
              </a:extLst>
            </a:blip>
            <a:stretch>
              <a:fillRect l="-52" r="-52"/>
            </a:stretch>
          </a:blipFill>
        </p:spPr>
        <p:txBody>
          <a:bodyPr/>
          <a:lstStyle/>
          <a:p>
            <a:endParaRPr lang="x-es-XL"/>
          </a:p>
        </p:txBody>
      </p:sp>
      <p:sp>
        <p:nvSpPr>
          <p:cNvPr id="9" name="Freeform 9"/>
          <p:cNvSpPr/>
          <p:nvPr/>
        </p:nvSpPr>
        <p:spPr>
          <a:xfrm>
            <a:off x="13532043" y="4151857"/>
            <a:ext cx="1479049" cy="1479049"/>
          </a:xfrm>
          <a:custGeom>
            <a:avLst/>
            <a:gdLst/>
            <a:ahLst/>
            <a:cxnLst/>
            <a:rect l="l" t="t" r="r" b="b"/>
            <a:pathLst>
              <a:path w="1479049" h="1479049">
                <a:moveTo>
                  <a:pt x="0" y="0"/>
                </a:moveTo>
                <a:lnTo>
                  <a:pt x="1479048" y="0"/>
                </a:lnTo>
                <a:lnTo>
                  <a:pt x="1479048" y="1479048"/>
                </a:lnTo>
                <a:lnTo>
                  <a:pt x="0" y="14790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x-es-XL"/>
          </a:p>
        </p:txBody>
      </p:sp>
      <p:sp>
        <p:nvSpPr>
          <p:cNvPr id="10" name="Freeform 10"/>
          <p:cNvSpPr/>
          <p:nvPr/>
        </p:nvSpPr>
        <p:spPr>
          <a:xfrm>
            <a:off x="3218685" y="415185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x-es-XL"/>
          </a:p>
        </p:txBody>
      </p:sp>
      <p:sp>
        <p:nvSpPr>
          <p:cNvPr id="11" name="TextBox 11"/>
          <p:cNvSpPr txBox="1"/>
          <p:nvPr/>
        </p:nvSpPr>
        <p:spPr>
          <a:xfrm>
            <a:off x="1944415" y="6899794"/>
            <a:ext cx="4105937" cy="549554"/>
          </a:xfrm>
          <a:prstGeom prst="rect">
            <a:avLst/>
          </a:prstGeom>
        </p:spPr>
        <p:txBody>
          <a:bodyPr lIns="0" tIns="0" rIns="0" bIns="0" rtlCol="0" anchor="t">
            <a:spAutoFit/>
          </a:bodyPr>
          <a:lstStyle/>
          <a:p>
            <a:pPr algn="ctr" rtl="0">
              <a:lnSpc>
                <a:spcPts val="3636"/>
              </a:lnSpc>
            </a:pPr>
            <a:r>
              <a:rPr lang="x-es-XL" sz="3636" b="1" i="0" u="none" baseline="0">
                <a:solidFill>
                  <a:srgbClr val="FFFFFF"/>
                </a:solidFill>
                <a:latin typeface="Calibri (MS) Bold"/>
                <a:ea typeface="Calibri (MS) Bold"/>
                <a:cs typeface="Calibri (MS) Bold"/>
                <a:sym typeface="Calibri (MS) Bold"/>
              </a:rPr>
              <a:t>Nuestra misión compartida,</a:t>
            </a:r>
          </a:p>
        </p:txBody>
      </p:sp>
      <p:sp>
        <p:nvSpPr>
          <p:cNvPr id="12" name="TextBox 12"/>
          <p:cNvSpPr txBox="1"/>
          <p:nvPr/>
        </p:nvSpPr>
        <p:spPr>
          <a:xfrm>
            <a:off x="13019941" y="6898119"/>
            <a:ext cx="2503251" cy="549554"/>
          </a:xfrm>
          <a:prstGeom prst="rect">
            <a:avLst/>
          </a:prstGeom>
        </p:spPr>
        <p:txBody>
          <a:bodyPr lIns="0" tIns="0" rIns="0" bIns="0" rtlCol="0" anchor="t">
            <a:spAutoFit/>
          </a:bodyPr>
          <a:lstStyle/>
          <a:p>
            <a:pPr algn="ctr" rtl="0">
              <a:lnSpc>
                <a:spcPts val="3636"/>
              </a:lnSpc>
            </a:pPr>
            <a:r>
              <a:rPr lang="x-es-XL" sz="3636" b="1" i="0" u="none" baseline="0">
                <a:solidFill>
                  <a:srgbClr val="FFFFFF"/>
                </a:solidFill>
                <a:latin typeface="Calibri (MS) Bold"/>
                <a:ea typeface="Calibri (MS) Bold"/>
                <a:cs typeface="Calibri (MS) Bold"/>
                <a:sym typeface="Calibri (MS) Bold"/>
              </a:rPr>
              <a:t>Nuestra voz:</a:t>
            </a:r>
          </a:p>
        </p:txBody>
      </p:sp>
      <p:sp>
        <p:nvSpPr>
          <p:cNvPr id="13" name="TextBox 13"/>
          <p:cNvSpPr txBox="1"/>
          <p:nvPr/>
        </p:nvSpPr>
        <p:spPr>
          <a:xfrm>
            <a:off x="7248889" y="6899794"/>
            <a:ext cx="3903548" cy="549554"/>
          </a:xfrm>
          <a:prstGeom prst="rect">
            <a:avLst/>
          </a:prstGeom>
        </p:spPr>
        <p:txBody>
          <a:bodyPr lIns="0" tIns="0" rIns="0" bIns="0" rtlCol="0" anchor="t">
            <a:spAutoFit/>
          </a:bodyPr>
          <a:lstStyle/>
          <a:p>
            <a:pPr algn="ctr" rtl="0">
              <a:lnSpc>
                <a:spcPts val="3636"/>
              </a:lnSpc>
            </a:pPr>
            <a:r>
              <a:rPr lang="x-es-XL" sz="3636" b="1" i="0" u="none" baseline="0">
                <a:solidFill>
                  <a:srgbClr val="FFFFFF"/>
                </a:solidFill>
                <a:latin typeface="Calibri (MS) Bold"/>
                <a:ea typeface="Calibri (MS) Bold"/>
                <a:cs typeface="Calibri (MS) Bold"/>
                <a:sym typeface="Calibri (MS) Bold"/>
              </a:rPr>
              <a:t>Nuestra identidad visual:</a:t>
            </a:r>
          </a:p>
        </p:txBody>
      </p:sp>
      <p:sp>
        <p:nvSpPr>
          <p:cNvPr id="14" name="TextBox 14"/>
          <p:cNvSpPr txBox="1"/>
          <p:nvPr/>
        </p:nvSpPr>
        <p:spPr>
          <a:xfrm>
            <a:off x="1944415" y="7796923"/>
            <a:ext cx="4372206" cy="572008"/>
          </a:xfrm>
          <a:prstGeom prst="rect">
            <a:avLst/>
          </a:prstGeom>
        </p:spPr>
        <p:txBody>
          <a:bodyPr lIns="0" tIns="0" rIns="0" bIns="0" rtlCol="0" anchor="t">
            <a:spAutoFit/>
          </a:bodyPr>
          <a:lstStyle/>
          <a:p>
            <a:pPr algn="ctr" rtl="0">
              <a:lnSpc>
                <a:spcPts val="3770"/>
              </a:lnSpc>
            </a:pPr>
            <a:r>
              <a:rPr lang="x-es-XL" sz="3770" b="0" i="0" u="none" baseline="0" dirty="0">
                <a:solidFill>
                  <a:srgbClr val="FFFFFF"/>
                </a:solidFill>
                <a:latin typeface="Calibri (MS)"/>
                <a:ea typeface="Calibri (MS)"/>
                <a:cs typeface="Calibri (MS)"/>
                <a:sym typeface="Calibri (MS)"/>
              </a:rPr>
              <a:t>visión y valores</a:t>
            </a:r>
          </a:p>
        </p:txBody>
      </p:sp>
      <p:sp>
        <p:nvSpPr>
          <p:cNvPr id="15" name="TextBox 15"/>
          <p:cNvSpPr txBox="1"/>
          <p:nvPr/>
        </p:nvSpPr>
        <p:spPr>
          <a:xfrm>
            <a:off x="12085464" y="7449348"/>
            <a:ext cx="4372206" cy="1524508"/>
          </a:xfrm>
          <a:prstGeom prst="rect">
            <a:avLst/>
          </a:prstGeom>
        </p:spPr>
        <p:txBody>
          <a:bodyPr lIns="0" tIns="0" rIns="0" bIns="0" rtlCol="0" anchor="t">
            <a:spAutoFit/>
          </a:bodyPr>
          <a:lstStyle/>
          <a:p>
            <a:pPr algn="ctr" rtl="0">
              <a:lnSpc>
                <a:spcPts val="3770"/>
              </a:lnSpc>
            </a:pPr>
            <a:r>
              <a:rPr lang="x-es-XL" sz="3770" b="0" i="0" u="none" baseline="0">
                <a:solidFill>
                  <a:srgbClr val="FFFFFF"/>
                </a:solidFill>
                <a:latin typeface="Calibri (MS)"/>
                <a:ea typeface="Calibri (MS)"/>
                <a:cs typeface="Calibri (MS)"/>
                <a:sym typeface="Calibri (MS)"/>
              </a:rPr>
              <a:t>empoderada, creíble, optimista e inclusiva</a:t>
            </a:r>
          </a:p>
        </p:txBody>
      </p:sp>
      <p:sp>
        <p:nvSpPr>
          <p:cNvPr id="16" name="TextBox 16"/>
          <p:cNvSpPr txBox="1"/>
          <p:nvPr/>
        </p:nvSpPr>
        <p:spPr>
          <a:xfrm>
            <a:off x="7014560" y="7844802"/>
            <a:ext cx="4372206" cy="1048258"/>
          </a:xfrm>
          <a:prstGeom prst="rect">
            <a:avLst/>
          </a:prstGeom>
        </p:spPr>
        <p:txBody>
          <a:bodyPr lIns="0" tIns="0" rIns="0" bIns="0" rtlCol="0" anchor="t">
            <a:spAutoFit/>
          </a:bodyPr>
          <a:lstStyle/>
          <a:p>
            <a:pPr algn="ctr" rtl="0">
              <a:lnSpc>
                <a:spcPts val="3770"/>
              </a:lnSpc>
            </a:pPr>
            <a:r>
              <a:rPr lang="x-es-XL" sz="3770" b="0" i="0" u="none" baseline="0" dirty="0">
                <a:solidFill>
                  <a:srgbClr val="FFFFFF"/>
                </a:solidFill>
                <a:latin typeface="Calibri (MS)"/>
                <a:ea typeface="Calibri (MS)"/>
                <a:cs typeface="Calibri (MS)"/>
                <a:sym typeface="Calibri (MS)"/>
              </a:rPr>
              <a:t>logotipo, colores, fuentes e imágenes</a:t>
            </a:r>
          </a:p>
        </p:txBody>
      </p:sp>
      <p:sp>
        <p:nvSpPr>
          <p:cNvPr id="17" name="TextBox 17"/>
          <p:cNvSpPr txBox="1"/>
          <p:nvPr/>
        </p:nvSpPr>
        <p:spPr>
          <a:xfrm>
            <a:off x="4407467" y="1028700"/>
            <a:ext cx="9473067" cy="2000548"/>
          </a:xfrm>
          <a:prstGeom prst="rect">
            <a:avLst/>
          </a:prstGeom>
        </p:spPr>
        <p:txBody>
          <a:bodyPr lIns="0" tIns="0" rIns="0" bIns="0" rtlCol="0" anchor="t">
            <a:spAutoFit/>
          </a:bodyPr>
          <a:lstStyle/>
          <a:p>
            <a:pPr algn="ctr" rtl="0">
              <a:lnSpc>
                <a:spcPts val="7799"/>
              </a:lnSpc>
            </a:pPr>
            <a:r>
              <a:rPr lang="x-es-XL" sz="6500" b="0" i="0" u="none" baseline="0">
                <a:solidFill>
                  <a:srgbClr val="293374"/>
                </a:solidFill>
                <a:latin typeface="Effra 1"/>
                <a:ea typeface="Effra 1"/>
                <a:cs typeface="Effra 1"/>
                <a:sym typeface="Effra 1"/>
              </a:rPr>
              <a:t>¿Cuál es nuestra marca global?</a:t>
            </a:r>
          </a:p>
        </p:txBody>
      </p:sp>
      <p:sp>
        <p:nvSpPr>
          <p:cNvPr id="18" name="Freeform 18"/>
          <p:cNvSpPr/>
          <p:nvPr/>
        </p:nvSpPr>
        <p:spPr>
          <a:xfrm>
            <a:off x="737792" y="8973856"/>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11"/>
            <a:stretch>
              <a:fillRect t="-74" b="-74"/>
            </a:stretch>
          </a:blipFill>
        </p:spPr>
        <p:txBody>
          <a:bodyPr/>
          <a:lstStyle/>
          <a:p>
            <a:endParaRPr lang="x-es-X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7401" r="-17401"/>
              </a:stretch>
            </a:blipFill>
          </p:spPr>
          <p:txBody>
            <a:bodyPr/>
            <a:lstStyle/>
            <a:p>
              <a:endParaRPr lang="x-es-XL"/>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x-es-XL"/>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6" name="TextBox 16"/>
          <p:cNvSpPr txBox="1"/>
          <p:nvPr/>
        </p:nvSpPr>
        <p:spPr>
          <a:xfrm>
            <a:off x="1106006" y="1711106"/>
            <a:ext cx="8153208" cy="981101"/>
          </a:xfrm>
          <a:prstGeom prst="rect">
            <a:avLst/>
          </a:prstGeom>
        </p:spPr>
        <p:txBody>
          <a:bodyPr lIns="0" tIns="0" rIns="0" bIns="0" rtlCol="0" anchor="t">
            <a:spAutoFit/>
          </a:bodyPr>
          <a:lstStyle/>
          <a:p>
            <a:pPr algn="just" rtl="0">
              <a:lnSpc>
                <a:spcPts val="7799"/>
              </a:lnSpc>
            </a:pPr>
            <a:r>
              <a:rPr lang="x-es-XL" sz="6500" b="0" i="0" u="none" baseline="0" dirty="0">
                <a:solidFill>
                  <a:srgbClr val="293374"/>
                </a:solidFill>
                <a:latin typeface="Effra 1"/>
                <a:ea typeface="Effra 1"/>
                <a:cs typeface="Effra 1"/>
                <a:sym typeface="Effra 1"/>
              </a:rPr>
              <a:t>¿Qué es la identidad del club?</a:t>
            </a:r>
          </a:p>
        </p:txBody>
      </p:sp>
      <p:grpSp>
        <p:nvGrpSpPr>
          <p:cNvPr id="17" name="Group 17"/>
          <p:cNvGrpSpPr/>
          <p:nvPr/>
        </p:nvGrpSpPr>
        <p:grpSpPr>
          <a:xfrm>
            <a:off x="1937677" y="5386592"/>
            <a:ext cx="9224481" cy="1373136"/>
            <a:chOff x="0" y="0"/>
            <a:chExt cx="12299307" cy="1830848"/>
          </a:xfrm>
        </p:grpSpPr>
        <p:sp>
          <p:nvSpPr>
            <p:cNvPr id="18" name="TextBox 18"/>
            <p:cNvSpPr txBox="1"/>
            <p:nvPr/>
          </p:nvSpPr>
          <p:spPr>
            <a:xfrm>
              <a:off x="0" y="-266700"/>
              <a:ext cx="12299307" cy="81533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El enfoque en la comunidad y proyectos distintivos</a:t>
              </a:r>
            </a:p>
          </p:txBody>
        </p:sp>
        <p:sp>
          <p:nvSpPr>
            <p:cNvPr id="19" name="TextBox 19"/>
            <p:cNvSpPr txBox="1"/>
            <p:nvPr/>
          </p:nvSpPr>
          <p:spPr>
            <a:xfrm>
              <a:off x="0" y="1015510"/>
              <a:ext cx="10766412" cy="81533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Las tiendas, fotos y voz local</a:t>
              </a:r>
            </a:p>
          </p:txBody>
        </p:sp>
      </p:grpSp>
      <p:sp>
        <p:nvSpPr>
          <p:cNvPr id="20" name="TextBox 20"/>
          <p:cNvSpPr txBox="1"/>
          <p:nvPr/>
        </p:nvSpPr>
        <p:spPr>
          <a:xfrm>
            <a:off x="1937677" y="4210625"/>
            <a:ext cx="6343793" cy="67817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La personalidad del club y su cultura local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51550" y="-7799490"/>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3" name="Group 3"/>
          <p:cNvGrpSpPr/>
          <p:nvPr/>
        </p:nvGrpSpPr>
        <p:grpSpPr>
          <a:xfrm>
            <a:off x="1541990" y="4316203"/>
            <a:ext cx="3615584" cy="3192458"/>
            <a:chOff x="0" y="0"/>
            <a:chExt cx="952253" cy="840812"/>
          </a:xfrm>
        </p:grpSpPr>
        <p:sp>
          <p:nvSpPr>
            <p:cNvPr id="4" name="Freeform 4"/>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x-es-XL"/>
            </a:p>
          </p:txBody>
        </p:sp>
        <p:sp>
          <p:nvSpPr>
            <p:cNvPr id="5" name="TextBox 5"/>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6" name="Group 6"/>
          <p:cNvGrpSpPr/>
          <p:nvPr/>
        </p:nvGrpSpPr>
        <p:grpSpPr>
          <a:xfrm>
            <a:off x="2819609" y="3499523"/>
            <a:ext cx="899344" cy="1046510"/>
            <a:chOff x="0" y="0"/>
            <a:chExt cx="698500" cy="812800"/>
          </a:xfrm>
        </p:grpSpPr>
        <p:sp>
          <p:nvSpPr>
            <p:cNvPr id="7" name="Freeform 7"/>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x-es-XL"/>
            </a:p>
          </p:txBody>
        </p:sp>
        <p:sp>
          <p:nvSpPr>
            <p:cNvPr id="8" name="TextBox 8"/>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9" name="Freeform 9"/>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10" name="Group 10"/>
          <p:cNvGrpSpPr/>
          <p:nvPr/>
        </p:nvGrpSpPr>
        <p:grpSpPr>
          <a:xfrm>
            <a:off x="-674710" y="8498591"/>
            <a:ext cx="19281670" cy="2271793"/>
            <a:chOff x="0" y="0"/>
            <a:chExt cx="5078300" cy="598332"/>
          </a:xfrm>
        </p:grpSpPr>
        <p:sp>
          <p:nvSpPr>
            <p:cNvPr id="11" name="Freeform 11"/>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12" name="TextBox 12"/>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13" name="Freeform 1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14" name="Freeform 14"/>
          <p:cNvSpPr/>
          <p:nvPr/>
        </p:nvSpPr>
        <p:spPr>
          <a:xfrm>
            <a:off x="2934847" y="3668228"/>
            <a:ext cx="668868" cy="668868"/>
          </a:xfrm>
          <a:custGeom>
            <a:avLst/>
            <a:gdLst/>
            <a:ahLst/>
            <a:cxnLst/>
            <a:rect l="l" t="t" r="r" b="b"/>
            <a:pathLst>
              <a:path w="668868" h="668868">
                <a:moveTo>
                  <a:pt x="0" y="0"/>
                </a:moveTo>
                <a:lnTo>
                  <a:pt x="668867" y="0"/>
                </a:lnTo>
                <a:lnTo>
                  <a:pt x="668867" y="668867"/>
                </a:lnTo>
                <a:lnTo>
                  <a:pt x="0" y="668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grpSp>
        <p:nvGrpSpPr>
          <p:cNvPr id="15" name="Group 15"/>
          <p:cNvGrpSpPr/>
          <p:nvPr/>
        </p:nvGrpSpPr>
        <p:grpSpPr>
          <a:xfrm>
            <a:off x="7154693" y="3538061"/>
            <a:ext cx="3615584" cy="3715713"/>
            <a:chOff x="0" y="0"/>
            <a:chExt cx="4820779" cy="4954284"/>
          </a:xfrm>
        </p:grpSpPr>
        <p:grpSp>
          <p:nvGrpSpPr>
            <p:cNvPr id="16" name="Group 16"/>
            <p:cNvGrpSpPr/>
            <p:nvPr/>
          </p:nvGrpSpPr>
          <p:grpSpPr>
            <a:xfrm>
              <a:off x="0" y="697673"/>
              <a:ext cx="4820779" cy="4256611"/>
              <a:chOff x="0" y="0"/>
              <a:chExt cx="952253" cy="840812"/>
            </a:xfrm>
          </p:grpSpPr>
          <p:sp>
            <p:nvSpPr>
              <p:cNvPr id="17" name="Freeform 1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x-es-XL"/>
              </a:p>
            </p:txBody>
          </p:sp>
          <p:sp>
            <p:nvSpPr>
              <p:cNvPr id="18" name="TextBox 18"/>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19" name="Group 19"/>
            <p:cNvGrpSpPr/>
            <p:nvPr/>
          </p:nvGrpSpPr>
          <p:grpSpPr>
            <a:xfrm>
              <a:off x="1810827" y="0"/>
              <a:ext cx="1199126" cy="1395346"/>
              <a:chOff x="0" y="0"/>
              <a:chExt cx="698500" cy="812800"/>
            </a:xfrm>
          </p:grpSpPr>
          <p:sp>
            <p:nvSpPr>
              <p:cNvPr id="20" name="Freeform 2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x-es-XL"/>
              </a:p>
            </p:txBody>
          </p:sp>
          <p:sp>
            <p:nvSpPr>
              <p:cNvPr id="21" name="TextBox 21"/>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22" name="Freeform 22"/>
            <p:cNvSpPr/>
            <p:nvPr/>
          </p:nvSpPr>
          <p:spPr>
            <a:xfrm>
              <a:off x="1987784" y="231440"/>
              <a:ext cx="845211" cy="776057"/>
            </a:xfrm>
            <a:custGeom>
              <a:avLst/>
              <a:gdLst/>
              <a:ahLst/>
              <a:cxnLst/>
              <a:rect l="l" t="t" r="r" b="b"/>
              <a:pathLst>
                <a:path w="845211" h="776057">
                  <a:moveTo>
                    <a:pt x="0" y="0"/>
                  </a:moveTo>
                  <a:lnTo>
                    <a:pt x="845211" y="0"/>
                  </a:lnTo>
                  <a:lnTo>
                    <a:pt x="845211" y="776057"/>
                  </a:lnTo>
                  <a:lnTo>
                    <a:pt x="0" y="7760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3" name="TextBox 23"/>
            <p:cNvSpPr txBox="1"/>
            <p:nvPr/>
          </p:nvSpPr>
          <p:spPr>
            <a:xfrm>
              <a:off x="1051943" y="1845203"/>
              <a:ext cx="2716892" cy="458893"/>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Identidad del club</a:t>
              </a:r>
            </a:p>
          </p:txBody>
        </p:sp>
        <p:sp>
          <p:nvSpPr>
            <p:cNvPr id="24" name="TextBox 24"/>
            <p:cNvSpPr txBox="1"/>
            <p:nvPr/>
          </p:nvSpPr>
          <p:spPr>
            <a:xfrm>
              <a:off x="720963" y="2761473"/>
              <a:ext cx="3378853" cy="1427692"/>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Personalidad</a:t>
              </a:r>
            </a:p>
            <a:p>
              <a:pPr algn="ctr" rtl="0">
                <a:lnSpc>
                  <a:spcPts val="2799"/>
                </a:lnSpc>
              </a:pPr>
              <a:r>
                <a:rPr lang="x-es-XL" sz="1999" b="0" i="0" u="none" baseline="0">
                  <a:solidFill>
                    <a:srgbClr val="000000"/>
                  </a:solidFill>
                  <a:latin typeface="Calibri (MS)"/>
                  <a:ea typeface="Calibri (MS)"/>
                  <a:cs typeface="Calibri (MS)"/>
                  <a:sym typeface="Calibri (MS)"/>
                </a:rPr>
                <a:t>Autenticidad</a:t>
              </a:r>
            </a:p>
            <a:p>
              <a:pPr algn="ctr" rtl="0">
                <a:lnSpc>
                  <a:spcPts val="2799"/>
                </a:lnSpc>
              </a:pPr>
              <a:r>
                <a:rPr lang="x-es-XL" sz="1999" b="0" i="0" u="none" baseline="0">
                  <a:solidFill>
                    <a:srgbClr val="000000"/>
                  </a:solidFill>
                  <a:latin typeface="Calibri (MS)"/>
                  <a:ea typeface="Calibri (MS)"/>
                  <a:cs typeface="Calibri (MS)"/>
                  <a:sym typeface="Calibri (MS)"/>
                </a:rPr>
                <a:t>Relevancia local</a:t>
              </a:r>
            </a:p>
          </p:txBody>
        </p:sp>
      </p:grpSp>
      <p:grpSp>
        <p:nvGrpSpPr>
          <p:cNvPr id="25" name="Group 25"/>
          <p:cNvGrpSpPr/>
          <p:nvPr/>
        </p:nvGrpSpPr>
        <p:grpSpPr>
          <a:xfrm>
            <a:off x="12698679" y="3610610"/>
            <a:ext cx="3615584" cy="3715713"/>
            <a:chOff x="0" y="0"/>
            <a:chExt cx="4820779" cy="4954284"/>
          </a:xfrm>
        </p:grpSpPr>
        <p:grpSp>
          <p:nvGrpSpPr>
            <p:cNvPr id="26" name="Group 26"/>
            <p:cNvGrpSpPr/>
            <p:nvPr/>
          </p:nvGrpSpPr>
          <p:grpSpPr>
            <a:xfrm>
              <a:off x="0" y="697673"/>
              <a:ext cx="4820779" cy="4256611"/>
              <a:chOff x="0" y="0"/>
              <a:chExt cx="952253" cy="840812"/>
            </a:xfrm>
          </p:grpSpPr>
          <p:sp>
            <p:nvSpPr>
              <p:cNvPr id="27" name="Freeform 27"/>
              <p:cNvSpPr/>
              <p:nvPr/>
            </p:nvSpPr>
            <p:spPr>
              <a:xfrm>
                <a:off x="0" y="0"/>
                <a:ext cx="952253" cy="840812"/>
              </a:xfrm>
              <a:custGeom>
                <a:avLst/>
                <a:gdLst/>
                <a:ahLst/>
                <a:cxnLst/>
                <a:rect l="l" t="t" r="r" b="b"/>
                <a:pathLst>
                  <a:path w="952253" h="840812">
                    <a:moveTo>
                      <a:pt x="32119" y="0"/>
                    </a:moveTo>
                    <a:lnTo>
                      <a:pt x="920134" y="0"/>
                    </a:lnTo>
                    <a:cubicBezTo>
                      <a:pt x="928652" y="0"/>
                      <a:pt x="936822" y="3384"/>
                      <a:pt x="942845" y="9407"/>
                    </a:cubicBezTo>
                    <a:cubicBezTo>
                      <a:pt x="948869" y="15431"/>
                      <a:pt x="952253" y="23600"/>
                      <a:pt x="952253" y="32119"/>
                    </a:cubicBezTo>
                    <a:lnTo>
                      <a:pt x="952253" y="808693"/>
                    </a:lnTo>
                    <a:cubicBezTo>
                      <a:pt x="952253" y="826432"/>
                      <a:pt x="937873" y="840812"/>
                      <a:pt x="920134" y="840812"/>
                    </a:cubicBezTo>
                    <a:lnTo>
                      <a:pt x="32119" y="840812"/>
                    </a:lnTo>
                    <a:cubicBezTo>
                      <a:pt x="14380" y="840812"/>
                      <a:pt x="0" y="826432"/>
                      <a:pt x="0" y="808693"/>
                    </a:cubicBezTo>
                    <a:lnTo>
                      <a:pt x="0" y="32119"/>
                    </a:lnTo>
                    <a:cubicBezTo>
                      <a:pt x="0" y="14380"/>
                      <a:pt x="14380" y="0"/>
                      <a:pt x="32119" y="0"/>
                    </a:cubicBezTo>
                    <a:close/>
                  </a:path>
                </a:pathLst>
              </a:custGeom>
              <a:solidFill>
                <a:srgbClr val="F6F5F8"/>
              </a:solidFill>
            </p:spPr>
            <p:txBody>
              <a:bodyPr/>
              <a:lstStyle/>
              <a:p>
                <a:endParaRPr lang="x-es-XL"/>
              </a:p>
            </p:txBody>
          </p:sp>
          <p:sp>
            <p:nvSpPr>
              <p:cNvPr id="28" name="TextBox 28"/>
              <p:cNvSpPr txBox="1"/>
              <p:nvPr/>
            </p:nvSpPr>
            <p:spPr>
              <a:xfrm>
                <a:off x="0" y="28575"/>
                <a:ext cx="952253" cy="812237"/>
              </a:xfrm>
              <a:prstGeom prst="rect">
                <a:avLst/>
              </a:prstGeom>
            </p:spPr>
            <p:txBody>
              <a:bodyPr lIns="50800" tIns="50800" rIns="50800" bIns="50800" rtlCol="0" anchor="ctr"/>
              <a:lstStyle/>
              <a:p>
                <a:pPr algn="ctr" rtl="0">
                  <a:lnSpc>
                    <a:spcPts val="2100"/>
                  </a:lnSpc>
                </a:pPr>
                <a:endParaRPr/>
              </a:p>
            </p:txBody>
          </p:sp>
        </p:grpSp>
        <p:grpSp>
          <p:nvGrpSpPr>
            <p:cNvPr id="29" name="Group 29"/>
            <p:cNvGrpSpPr/>
            <p:nvPr/>
          </p:nvGrpSpPr>
          <p:grpSpPr>
            <a:xfrm>
              <a:off x="1810827" y="0"/>
              <a:ext cx="1199126" cy="1395346"/>
              <a:chOff x="0" y="0"/>
              <a:chExt cx="698500" cy="812800"/>
            </a:xfrm>
          </p:grpSpPr>
          <p:sp>
            <p:nvSpPr>
              <p:cNvPr id="30" name="Freeform 30"/>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293374"/>
              </a:solidFill>
            </p:spPr>
            <p:txBody>
              <a:bodyPr/>
              <a:lstStyle/>
              <a:p>
                <a:endParaRPr lang="x-es-XL"/>
              </a:p>
            </p:txBody>
          </p:sp>
          <p:sp>
            <p:nvSpPr>
              <p:cNvPr id="31" name="TextBox 31"/>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32" name="Freeform 32"/>
            <p:cNvSpPr/>
            <p:nvPr/>
          </p:nvSpPr>
          <p:spPr>
            <a:xfrm>
              <a:off x="2007515" y="362567"/>
              <a:ext cx="806704" cy="695232"/>
            </a:xfrm>
            <a:custGeom>
              <a:avLst/>
              <a:gdLst/>
              <a:ahLst/>
              <a:cxnLst/>
              <a:rect l="l" t="t" r="r" b="b"/>
              <a:pathLst>
                <a:path w="806704" h="695232">
                  <a:moveTo>
                    <a:pt x="0" y="0"/>
                  </a:moveTo>
                  <a:lnTo>
                    <a:pt x="806704" y="0"/>
                  </a:lnTo>
                  <a:lnTo>
                    <a:pt x="806704" y="695232"/>
                  </a:lnTo>
                  <a:lnTo>
                    <a:pt x="0" y="6952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33" name="TextBox 33"/>
            <p:cNvSpPr txBox="1"/>
            <p:nvPr/>
          </p:nvSpPr>
          <p:spPr>
            <a:xfrm>
              <a:off x="720963" y="2761473"/>
              <a:ext cx="3378853" cy="957792"/>
            </a:xfrm>
            <a:prstGeom prst="rect">
              <a:avLst/>
            </a:prstGeom>
          </p:spPr>
          <p:txBody>
            <a:bodyPr lIns="0" tIns="0" rIns="0" bIns="0" rtlCol="0" anchor="t">
              <a:spAutoFit/>
            </a:bodyPr>
            <a:lstStyle/>
            <a:p>
              <a:pPr algn="ctr" rtl="0">
                <a:lnSpc>
                  <a:spcPts val="2799"/>
                </a:lnSpc>
              </a:pPr>
              <a:r>
                <a:rPr lang="x-es-XL" sz="1999" b="0" i="0" u="none" baseline="0">
                  <a:solidFill>
                    <a:srgbClr val="000000"/>
                  </a:solidFill>
                  <a:latin typeface="Calibri (MS)"/>
                  <a:ea typeface="Calibri (MS)"/>
                  <a:cs typeface="Calibri (MS)"/>
                  <a:sym typeface="Calibri (MS)"/>
                </a:rPr>
                <a:t>Un mensaje más fuerte y claro</a:t>
              </a:r>
            </a:p>
          </p:txBody>
        </p:sp>
        <p:sp>
          <p:nvSpPr>
            <p:cNvPr id="34" name="TextBox 34"/>
            <p:cNvSpPr txBox="1"/>
            <p:nvPr/>
          </p:nvSpPr>
          <p:spPr>
            <a:xfrm>
              <a:off x="1052421" y="1845203"/>
              <a:ext cx="2716892" cy="458893"/>
            </a:xfrm>
            <a:prstGeom prst="rect">
              <a:avLst/>
            </a:prstGeom>
          </p:spPr>
          <p:txBody>
            <a:bodyPr lIns="0" tIns="0" rIns="0" bIns="0" rtlCol="0" anchor="t">
              <a:spAutoFit/>
            </a:bodyPr>
            <a:lstStyle/>
            <a:p>
              <a:pPr algn="ctr" rtl="0">
                <a:lnSpc>
                  <a:spcPts val="2299"/>
                </a:lnSpc>
              </a:pPr>
              <a:r>
                <a:rPr lang="x-es-XL" sz="2299" b="1" i="0" u="none" baseline="0">
                  <a:solidFill>
                    <a:srgbClr val="000000"/>
                  </a:solidFill>
                  <a:latin typeface="Calibri (MS) Bold"/>
                  <a:ea typeface="Calibri (MS) Bold"/>
                  <a:cs typeface="Calibri (MS) Bold"/>
                  <a:sym typeface="Calibri (MS) Bold"/>
                </a:rPr>
                <a:t>Juntos</a:t>
              </a:r>
            </a:p>
          </p:txBody>
        </p:sp>
      </p:grpSp>
      <p:sp>
        <p:nvSpPr>
          <p:cNvPr id="35" name="Freeform 35"/>
          <p:cNvSpPr/>
          <p:nvPr/>
        </p:nvSpPr>
        <p:spPr>
          <a:xfrm>
            <a:off x="5502944" y="5001629"/>
            <a:ext cx="1014514" cy="1014514"/>
          </a:xfrm>
          <a:custGeom>
            <a:avLst/>
            <a:gdLst/>
            <a:ahLst/>
            <a:cxnLst/>
            <a:rect l="l" t="t" r="r" b="b"/>
            <a:pathLst>
              <a:path w="1014514" h="1014514">
                <a:moveTo>
                  <a:pt x="0" y="0"/>
                </a:moveTo>
                <a:lnTo>
                  <a:pt x="1014514" y="0"/>
                </a:lnTo>
                <a:lnTo>
                  <a:pt x="1014514" y="1014513"/>
                </a:lnTo>
                <a:lnTo>
                  <a:pt x="0" y="10145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x-es-XL"/>
          </a:p>
        </p:txBody>
      </p:sp>
      <p:sp>
        <p:nvSpPr>
          <p:cNvPr id="36" name="Freeform 36"/>
          <p:cNvSpPr/>
          <p:nvPr/>
        </p:nvSpPr>
        <p:spPr>
          <a:xfrm>
            <a:off x="11242764" y="5340379"/>
            <a:ext cx="983824" cy="602592"/>
          </a:xfrm>
          <a:custGeom>
            <a:avLst/>
            <a:gdLst/>
            <a:ahLst/>
            <a:cxnLst/>
            <a:rect l="l" t="t" r="r" b="b"/>
            <a:pathLst>
              <a:path w="983824" h="602592">
                <a:moveTo>
                  <a:pt x="0" y="0"/>
                </a:moveTo>
                <a:lnTo>
                  <a:pt x="983824" y="0"/>
                </a:lnTo>
                <a:lnTo>
                  <a:pt x="983824" y="602592"/>
                </a:lnTo>
                <a:lnTo>
                  <a:pt x="0" y="60259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x-es-XL"/>
          </a:p>
        </p:txBody>
      </p:sp>
      <p:sp>
        <p:nvSpPr>
          <p:cNvPr id="37" name="TextBox 37"/>
          <p:cNvSpPr txBox="1"/>
          <p:nvPr/>
        </p:nvSpPr>
        <p:spPr>
          <a:xfrm>
            <a:off x="2127823" y="4997713"/>
            <a:ext cx="2037669" cy="344170"/>
          </a:xfrm>
          <a:prstGeom prst="rect">
            <a:avLst/>
          </a:prstGeom>
        </p:spPr>
        <p:txBody>
          <a:bodyPr lIns="0" tIns="0" rIns="0" bIns="0" rtlCol="0" anchor="t">
            <a:spAutoFit/>
          </a:bodyPr>
          <a:lstStyle/>
          <a:p>
            <a:pPr algn="ctr" rtl="0">
              <a:lnSpc>
                <a:spcPts val="2299"/>
              </a:lnSpc>
            </a:pPr>
            <a:r>
              <a:rPr lang="x-es-XL" sz="2299" b="1" i="0" u="none" baseline="0" dirty="0">
                <a:solidFill>
                  <a:srgbClr val="000000"/>
                </a:solidFill>
                <a:latin typeface="Calibri (MS) Bold"/>
                <a:ea typeface="Calibri (MS) Bold"/>
                <a:cs typeface="Calibri (MS) Bold"/>
                <a:sym typeface="Calibri (MS) Bold"/>
              </a:rPr>
              <a:t>Marca global</a:t>
            </a:r>
          </a:p>
        </p:txBody>
      </p:sp>
      <p:sp>
        <p:nvSpPr>
          <p:cNvPr id="38" name="TextBox 38"/>
          <p:cNvSpPr txBox="1"/>
          <p:nvPr/>
        </p:nvSpPr>
        <p:spPr>
          <a:xfrm>
            <a:off x="1926578" y="5400792"/>
            <a:ext cx="2534140" cy="1092200"/>
          </a:xfrm>
          <a:prstGeom prst="rect">
            <a:avLst/>
          </a:prstGeom>
        </p:spPr>
        <p:txBody>
          <a:bodyPr lIns="0" tIns="0" rIns="0" bIns="0" rtlCol="0" anchor="t">
            <a:spAutoFit/>
          </a:bodyPr>
          <a:lstStyle/>
          <a:p>
            <a:pPr algn="ctr" rtl="0">
              <a:lnSpc>
                <a:spcPts val="2799"/>
              </a:lnSpc>
            </a:pPr>
            <a:r>
              <a:rPr lang="x-es-XL" sz="1999" b="0" i="0" u="none" baseline="0" dirty="0">
                <a:solidFill>
                  <a:srgbClr val="000000"/>
                </a:solidFill>
                <a:latin typeface="Calibri (MS)"/>
                <a:ea typeface="Calibri (MS)"/>
                <a:cs typeface="Calibri (MS)"/>
                <a:sym typeface="Calibri (MS)"/>
              </a:rPr>
              <a:t>Fuerte</a:t>
            </a:r>
          </a:p>
          <a:p>
            <a:pPr algn="ctr" rtl="0">
              <a:lnSpc>
                <a:spcPts val="2799"/>
              </a:lnSpc>
            </a:pPr>
            <a:r>
              <a:rPr lang="x-es-XL" sz="1999" b="0" i="0" u="none" baseline="0" dirty="0">
                <a:solidFill>
                  <a:srgbClr val="000000"/>
                </a:solidFill>
                <a:latin typeface="Calibri (MS)"/>
                <a:ea typeface="Calibri (MS)"/>
                <a:cs typeface="Calibri (MS)"/>
                <a:sym typeface="Calibri (MS)"/>
              </a:rPr>
              <a:t>Reconocible</a:t>
            </a:r>
          </a:p>
          <a:p>
            <a:pPr algn="ctr" rtl="0">
              <a:lnSpc>
                <a:spcPts val="2799"/>
              </a:lnSpc>
            </a:pPr>
            <a:r>
              <a:rPr lang="x-es-XL" sz="1999" b="0" i="0" u="none" baseline="0" dirty="0">
                <a:solidFill>
                  <a:srgbClr val="000000"/>
                </a:solidFill>
                <a:latin typeface="Calibri (MS)"/>
                <a:ea typeface="Calibri (MS)"/>
                <a:cs typeface="Calibri (MS)"/>
                <a:sym typeface="Calibri (MS)"/>
              </a:rPr>
              <a:t>De confianza</a:t>
            </a:r>
          </a:p>
        </p:txBody>
      </p:sp>
      <p:sp>
        <p:nvSpPr>
          <p:cNvPr id="39" name="TextBox 39"/>
          <p:cNvSpPr txBox="1"/>
          <p:nvPr/>
        </p:nvSpPr>
        <p:spPr>
          <a:xfrm>
            <a:off x="3194408" y="417251"/>
            <a:ext cx="11892796" cy="1962176"/>
          </a:xfrm>
          <a:prstGeom prst="rect">
            <a:avLst/>
          </a:prstGeom>
        </p:spPr>
        <p:txBody>
          <a:bodyPr lIns="0" tIns="0" rIns="0" bIns="0" rtlCol="0" anchor="t">
            <a:spAutoFit/>
          </a:bodyPr>
          <a:lstStyle/>
          <a:p>
            <a:pPr algn="ctr" rtl="0">
              <a:lnSpc>
                <a:spcPts val="7799"/>
              </a:lnSpc>
            </a:pPr>
            <a:r>
              <a:rPr lang="x-es-XL" sz="6500" b="0" i="0" u="none" baseline="0" dirty="0">
                <a:solidFill>
                  <a:srgbClr val="293374"/>
                </a:solidFill>
                <a:latin typeface="Effra 1"/>
                <a:ea typeface="Effra 1"/>
                <a:cs typeface="Effra 1"/>
                <a:sym typeface="Effra 1"/>
              </a:rPr>
              <a:t>Cómo trabajan juntas la identidad del club y la marca global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grpSp>
        <p:nvGrpSpPr>
          <p:cNvPr id="4" name="Group 4"/>
          <p:cNvGrpSpPr/>
          <p:nvPr/>
        </p:nvGrpSpPr>
        <p:grpSpPr>
          <a:xfrm>
            <a:off x="9686017" y="3595783"/>
            <a:ext cx="5486521" cy="548652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r="-25046"/>
              </a:stretch>
            </a:blipFill>
          </p:spPr>
          <p:txBody>
            <a:bodyPr/>
            <a:lstStyle/>
            <a:p>
              <a:endParaRPr lang="x-es-XL"/>
            </a:p>
          </p:txBody>
        </p:sp>
      </p:gr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x-es-XL"/>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x-es-XL"/>
          </a:p>
        </p:txBody>
      </p:sp>
      <p:sp>
        <p:nvSpPr>
          <p:cNvPr id="9" name="TextBox 9"/>
          <p:cNvSpPr txBox="1"/>
          <p:nvPr/>
        </p:nvSpPr>
        <p:spPr>
          <a:xfrm>
            <a:off x="990792" y="1043057"/>
            <a:ext cx="9842374" cy="3000821"/>
          </a:xfrm>
          <a:prstGeom prst="rect">
            <a:avLst/>
          </a:prstGeom>
        </p:spPr>
        <p:txBody>
          <a:bodyPr lIns="0" tIns="0" rIns="0" bIns="0" rtlCol="0" anchor="t">
            <a:spAutoFit/>
          </a:bodyPr>
          <a:lstStyle/>
          <a:p>
            <a:pPr algn="l" rtl="0">
              <a:lnSpc>
                <a:spcPts val="7799"/>
              </a:lnSpc>
            </a:pPr>
            <a:r>
              <a:rPr lang="x-es-XL" sz="6500" b="0" i="0" u="none" baseline="0" dirty="0">
                <a:solidFill>
                  <a:srgbClr val="293374"/>
                </a:solidFill>
                <a:latin typeface="Effra 1"/>
                <a:ea typeface="Effra 1"/>
                <a:cs typeface="Effra 1"/>
                <a:sym typeface="Effra 1"/>
              </a:rPr>
              <a:t>Apliquen las pautas de la marca, sin perder la voz propia</a:t>
            </a:r>
          </a:p>
        </p:txBody>
      </p:sp>
      <p:grpSp>
        <p:nvGrpSpPr>
          <p:cNvPr id="10" name="Group 10"/>
          <p:cNvGrpSpPr/>
          <p:nvPr/>
        </p:nvGrpSpPr>
        <p:grpSpPr>
          <a:xfrm rot="5400000">
            <a:off x="1074716"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3" name="TextBox 13"/>
          <p:cNvSpPr txBox="1"/>
          <p:nvPr/>
        </p:nvSpPr>
        <p:spPr>
          <a:xfrm>
            <a:off x="1890357" y="4394941"/>
            <a:ext cx="6343793"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Usen los logotipos, colores y tipografías aprobados.</a:t>
            </a:r>
          </a:p>
        </p:txBody>
      </p:sp>
      <p:grpSp>
        <p:nvGrpSpPr>
          <p:cNvPr id="14" name="Group 14"/>
          <p:cNvGrpSpPr/>
          <p:nvPr/>
        </p:nvGrpSpPr>
        <p:grpSpPr>
          <a:xfrm rot="5400000">
            <a:off x="1074716" y="6328104"/>
            <a:ext cx="500647" cy="438066"/>
            <a:chOff x="0" y="0"/>
            <a:chExt cx="812800" cy="711200"/>
          </a:xfrm>
        </p:grpSpPr>
        <p:sp>
          <p:nvSpPr>
            <p:cNvPr id="15" name="Freeform 15"/>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6" name="TextBox 16"/>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7" name="Group 17"/>
          <p:cNvGrpSpPr/>
          <p:nvPr/>
        </p:nvGrpSpPr>
        <p:grpSpPr>
          <a:xfrm rot="5400000">
            <a:off x="1074716" y="5366447"/>
            <a:ext cx="500647" cy="438066"/>
            <a:chOff x="0" y="0"/>
            <a:chExt cx="812800" cy="711200"/>
          </a:xfrm>
        </p:grpSpPr>
        <p:sp>
          <p:nvSpPr>
            <p:cNvPr id="18" name="Freeform 1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9" name="TextBox 1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0" name="TextBox 20"/>
          <p:cNvSpPr txBox="1"/>
          <p:nvPr/>
        </p:nvSpPr>
        <p:spPr>
          <a:xfrm>
            <a:off x="1855250" y="5321246"/>
            <a:ext cx="6343793"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Sigan los estándares básicos de diseño y composición.</a:t>
            </a:r>
          </a:p>
        </p:txBody>
      </p:sp>
      <p:sp>
        <p:nvSpPr>
          <p:cNvPr id="21" name="TextBox 21"/>
          <p:cNvSpPr txBox="1"/>
          <p:nvPr/>
        </p:nvSpPr>
        <p:spPr>
          <a:xfrm>
            <a:off x="1937677" y="6300943"/>
            <a:ext cx="6343793" cy="827532"/>
          </a:xfrm>
          <a:prstGeom prst="rect">
            <a:avLst/>
          </a:prstGeom>
        </p:spPr>
        <p:txBody>
          <a:bodyPr lIns="0" tIns="0" rIns="0" bIns="0" rtlCol="0" anchor="t">
            <a:spAutoFit/>
          </a:bodyPr>
          <a:lstStyle/>
          <a:p>
            <a:pPr algn="l" rtl="0">
              <a:lnSpc>
                <a:spcPts val="3024"/>
              </a:lnSpc>
            </a:pPr>
            <a:r>
              <a:rPr lang="x-es-XL" sz="2700" b="0" i="0" u="none" baseline="0" dirty="0">
                <a:solidFill>
                  <a:srgbClr val="000000"/>
                </a:solidFill>
                <a:latin typeface="Calibri (MS)"/>
                <a:ea typeface="Calibri (MS)"/>
                <a:cs typeface="Calibri (MS)"/>
                <a:sym typeface="Calibri (MS)"/>
              </a:rPr>
              <a:t>Personalicen el mensaje con fotos, historias y ejemplos locales.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a:extLst>
              <a:ext uri="{FF2B5EF4-FFF2-40B4-BE49-F238E27FC236}">
                <a16:creationId xmlns:a16="http://schemas.microsoft.com/office/drawing/2014/main" id="{1161C2B3-1A87-9A5D-15EF-678B693D23C3}"/>
              </a:ext>
            </a:extLst>
          </p:cNvPr>
          <p:cNvGrpSpPr/>
          <p:nvPr/>
        </p:nvGrpSpPr>
        <p:grpSpPr>
          <a:xfrm>
            <a:off x="-674710" y="8498591"/>
            <a:ext cx="19281670" cy="2271793"/>
            <a:chOff x="0" y="0"/>
            <a:chExt cx="5078300" cy="598332"/>
          </a:xfrm>
        </p:grpSpPr>
        <p:sp>
          <p:nvSpPr>
            <p:cNvPr id="30" name="Freeform 11">
              <a:extLst>
                <a:ext uri="{FF2B5EF4-FFF2-40B4-BE49-F238E27FC236}">
                  <a16:creationId xmlns:a16="http://schemas.microsoft.com/office/drawing/2014/main" id="{4285DA88-6225-D932-52DE-A25D217EFF6E}"/>
                </a:ext>
              </a:extLst>
            </p:cNvPr>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31" name="TextBox 12">
              <a:extLst>
                <a:ext uri="{FF2B5EF4-FFF2-40B4-BE49-F238E27FC236}">
                  <a16:creationId xmlns:a16="http://schemas.microsoft.com/office/drawing/2014/main" id="{CA27F6F2-DAAA-5F8A-1715-18B73D4DDD99}"/>
                </a:ext>
              </a:extLst>
            </p:cNvPr>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28" name="TextBox 4">
            <a:extLst>
              <a:ext uri="{FF2B5EF4-FFF2-40B4-BE49-F238E27FC236}">
                <a16:creationId xmlns:a16="http://schemas.microsoft.com/office/drawing/2014/main" id="{49E99D81-B2AB-AF6C-5C7C-0774E131E0F2}"/>
              </a:ext>
            </a:extLst>
          </p:cNvPr>
          <p:cNvSpPr txBox="1"/>
          <p:nvPr/>
        </p:nvSpPr>
        <p:spPr>
          <a:xfrm rot="10800000">
            <a:off x="-376402" y="5686119"/>
            <a:ext cx="18865637" cy="5887476"/>
          </a:xfrm>
          <a:prstGeom prst="rect">
            <a:avLst/>
          </a:prstGeom>
        </p:spPr>
        <p:txBody>
          <a:bodyPr lIns="50800" tIns="50800" rIns="50800" bIns="50800" rtlCol="0" anchor="ctr"/>
          <a:lstStyle/>
          <a:p>
            <a:pPr algn="ctr" rtl="0">
              <a:lnSpc>
                <a:spcPts val="3750"/>
              </a:lnSpc>
            </a:pPr>
            <a:endParaRP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x-es-XL"/>
          </a:p>
        </p:txBody>
      </p:sp>
      <p:sp>
        <p:nvSpPr>
          <p:cNvPr id="5" name="TextBox 5"/>
          <p:cNvSpPr txBox="1"/>
          <p:nvPr/>
        </p:nvSpPr>
        <p:spPr>
          <a:xfrm>
            <a:off x="1028700" y="1202317"/>
            <a:ext cx="9278622" cy="981101"/>
          </a:xfrm>
          <a:prstGeom prst="rect">
            <a:avLst/>
          </a:prstGeom>
        </p:spPr>
        <p:txBody>
          <a:bodyPr lIns="0" tIns="0" rIns="0" bIns="0" rtlCol="0" anchor="t">
            <a:spAutoFit/>
          </a:bodyPr>
          <a:lstStyle/>
          <a:p>
            <a:pPr algn="l" rtl="0">
              <a:lnSpc>
                <a:spcPts val="7799"/>
              </a:lnSpc>
            </a:pPr>
            <a:r>
              <a:rPr lang="x-es-XL" sz="6500" b="0" i="0" u="none" baseline="0" dirty="0">
                <a:solidFill>
                  <a:srgbClr val="293374"/>
                </a:solidFill>
                <a:latin typeface="Effra 1"/>
                <a:ea typeface="Effra 1"/>
                <a:cs typeface="Effra 1"/>
                <a:sym typeface="Effra 1"/>
              </a:rPr>
              <a:t>Logotipo personalizable del club </a:t>
            </a:r>
          </a:p>
        </p:txBody>
      </p:sp>
      <p:sp>
        <p:nvSpPr>
          <p:cNvPr id="6" name="TextBox 6"/>
          <p:cNvSpPr txBox="1"/>
          <p:nvPr/>
        </p:nvSpPr>
        <p:spPr>
          <a:xfrm>
            <a:off x="993531" y="3029683"/>
            <a:ext cx="9278622" cy="933475"/>
          </a:xfrm>
          <a:prstGeom prst="rect">
            <a:avLst/>
          </a:prstGeom>
        </p:spPr>
        <p:txBody>
          <a:bodyPr lIns="0" tIns="0" rIns="0" bIns="0" rtlCol="0" anchor="t">
            <a:spAutoFit/>
          </a:bodyPr>
          <a:lstStyle/>
          <a:p>
            <a:pPr algn="l" rtl="0">
              <a:lnSpc>
                <a:spcPts val="7319"/>
              </a:lnSpc>
            </a:pPr>
            <a:r>
              <a:rPr lang="x-es-XL" sz="6100" b="0" i="0" u="none" baseline="0" dirty="0">
                <a:solidFill>
                  <a:srgbClr val="293374"/>
                </a:solidFill>
                <a:latin typeface="Effra 2"/>
                <a:ea typeface="Effra 2"/>
                <a:cs typeface="Effra 2"/>
                <a:sym typeface="Effra 2"/>
              </a:rPr>
              <a:t>¡Muy pronto!</a:t>
            </a:r>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101852">
                <a:alpha val="89804"/>
              </a:srgbClr>
            </a:solidFill>
          </p:spPr>
          <p:txBody>
            <a:bodyPr/>
            <a:lstStyle/>
            <a:p>
              <a:endParaRPr lang="x-es-XL"/>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a:off x="1937677" y="5186068"/>
            <a:ext cx="9224481" cy="1886146"/>
            <a:chOff x="0" y="-266700"/>
            <a:chExt cx="12299307" cy="2514860"/>
          </a:xfrm>
        </p:grpSpPr>
        <p:sp>
          <p:nvSpPr>
            <p:cNvPr id="17" name="TextBox 17"/>
            <p:cNvSpPr txBox="1"/>
            <p:nvPr/>
          </p:nvSpPr>
          <p:spPr>
            <a:xfrm>
              <a:off x="0" y="-266700"/>
              <a:ext cx="12299307" cy="815338"/>
            </a:xfrm>
            <a:prstGeom prst="rect">
              <a:avLst/>
            </a:prstGeom>
          </p:spPr>
          <p:txBody>
            <a:bodyPr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rPr>
                <a:t>Permite que los clubes destaquen su identidad única</a:t>
              </a:r>
            </a:p>
          </p:txBody>
        </p:sp>
        <p:sp>
          <p:nvSpPr>
            <p:cNvPr id="18" name="TextBox 18"/>
            <p:cNvSpPr txBox="1"/>
            <p:nvPr/>
          </p:nvSpPr>
          <p:spPr>
            <a:xfrm>
              <a:off x="0" y="1140164"/>
              <a:ext cx="11344688" cy="1107996"/>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Ideal para volantes, banners, gráficos sociales y publicidad local</a:t>
              </a:r>
            </a:p>
          </p:txBody>
        </p:sp>
      </p:grpSp>
      <p:sp>
        <p:nvSpPr>
          <p:cNvPr id="19" name="TextBox 19"/>
          <p:cNvSpPr txBox="1"/>
          <p:nvPr/>
        </p:nvSpPr>
        <p:spPr>
          <a:xfrm>
            <a:off x="1915611" y="4324277"/>
            <a:ext cx="8032970"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Variación del logotipo de marca diseñada para personalización local</a:t>
            </a:r>
          </a:p>
        </p:txBody>
      </p:sp>
      <p:pic>
        <p:nvPicPr>
          <p:cNvPr id="21" name="Picture 2">
            <a:extLst>
              <a:ext uri="{FF2B5EF4-FFF2-40B4-BE49-F238E27FC236}">
                <a16:creationId xmlns:a16="http://schemas.microsoft.com/office/drawing/2014/main" id="{1ABEAA81-50E0-C166-BCCC-89AAAFC65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2400" y="4457922"/>
            <a:ext cx="2694338" cy="9144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A4392A8E-602A-389B-0B6B-E686B490AA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818" t="33110" b="12902"/>
          <a:stretch>
            <a:fillRect/>
          </a:stretch>
        </p:blipFill>
        <p:spPr bwMode="auto">
          <a:xfrm>
            <a:off x="14703552" y="4457152"/>
            <a:ext cx="2697480"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38B472DC-2D9D-A848-C551-C2E35023811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029" b="18385"/>
          <a:stretch>
            <a:fillRect/>
          </a:stretch>
        </p:blipFill>
        <p:spPr bwMode="auto">
          <a:xfrm>
            <a:off x="13772610" y="5691841"/>
            <a:ext cx="1861883" cy="112805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a:extLst>
              <a:ext uri="{FF2B5EF4-FFF2-40B4-BE49-F238E27FC236}">
                <a16:creationId xmlns:a16="http://schemas.microsoft.com/office/drawing/2014/main" id="{F3554555-CBB4-20B6-73A9-66395FF814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15800" y="5747584"/>
            <a:ext cx="1267156" cy="9966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FD55DA45-BBE7-259E-CC0F-56560FC086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54400" y="5723521"/>
            <a:ext cx="928487" cy="1033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p:cNvGrpSpPr/>
          <p:nvPr/>
        </p:nvGrpSpPr>
        <p:grpSpPr>
          <a:xfrm>
            <a:off x="12002627" y="0"/>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3266" r="-3266"/>
              </a:stretch>
            </a:blipFill>
          </p:spPr>
          <p:txBody>
            <a:bodyPr/>
            <a:lstStyle/>
            <a:p>
              <a:endParaRPr lang="x-es-XL"/>
            </a:p>
          </p:txBody>
        </p:sp>
      </p:grpSp>
      <p:sp>
        <p:nvSpPr>
          <p:cNvPr id="5" name="TextBox 5"/>
          <p:cNvSpPr txBox="1"/>
          <p:nvPr/>
        </p:nvSpPr>
        <p:spPr>
          <a:xfrm>
            <a:off x="1028700" y="1202317"/>
            <a:ext cx="9278622" cy="1962176"/>
          </a:xfrm>
          <a:prstGeom prst="rect">
            <a:avLst/>
          </a:prstGeom>
        </p:spPr>
        <p:txBody>
          <a:bodyPr lIns="0" tIns="0" rIns="0" bIns="0" rtlCol="0" anchor="t">
            <a:spAutoFit/>
          </a:bodyPr>
          <a:lstStyle/>
          <a:p>
            <a:pPr algn="l" rtl="0">
              <a:lnSpc>
                <a:spcPts val="7799"/>
              </a:lnSpc>
            </a:pPr>
            <a:r>
              <a:rPr lang="x-es-XL" sz="6500" b="0" i="0" u="none" baseline="0">
                <a:solidFill>
                  <a:srgbClr val="FFFFFF"/>
                </a:solidFill>
                <a:latin typeface="Effra 1"/>
                <a:ea typeface="Effra 1"/>
                <a:cs typeface="Effra 1"/>
                <a:sym typeface="Effra 1"/>
              </a:rPr>
              <a:t>Errores comunes de marca que se deben evitar</a:t>
            </a:r>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grpSp>
        <p:nvGrpSpPr>
          <p:cNvPr id="7" name="Group 7"/>
          <p:cNvGrpSpPr/>
          <p:nvPr/>
        </p:nvGrpSpPr>
        <p:grpSpPr>
          <a:xfrm rot="5400000">
            <a:off x="1074716" y="4457180"/>
            <a:ext cx="500647" cy="438066"/>
            <a:chOff x="0" y="0"/>
            <a:chExt cx="812800" cy="711200"/>
          </a:xfrm>
        </p:grpSpPr>
        <p:sp>
          <p:nvSpPr>
            <p:cNvPr id="8" name="Freeform 8"/>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EE9701">
                <a:alpha val="89804"/>
              </a:srgbClr>
            </a:solidFill>
          </p:spPr>
          <p:txBody>
            <a:bodyPr/>
            <a:lstStyle/>
            <a:p>
              <a:endParaRPr lang="x-es-XL"/>
            </a:p>
          </p:txBody>
        </p:sp>
        <p:sp>
          <p:nvSpPr>
            <p:cNvPr id="9" name="TextBox 9"/>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0" name="Group 10"/>
          <p:cNvGrpSpPr/>
          <p:nvPr/>
        </p:nvGrpSpPr>
        <p:grpSpPr>
          <a:xfrm rot="5400000">
            <a:off x="1074716" y="6328104"/>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074716" y="5366447"/>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a:off x="1937677" y="5386093"/>
            <a:ext cx="9224481" cy="1373635"/>
            <a:chOff x="0" y="0"/>
            <a:chExt cx="12299307" cy="1831513"/>
          </a:xfrm>
        </p:grpSpPr>
        <p:sp>
          <p:nvSpPr>
            <p:cNvPr id="17" name="TextBox 17"/>
            <p:cNvSpPr txBox="1"/>
            <p:nvPr/>
          </p:nvSpPr>
          <p:spPr>
            <a:xfrm>
              <a:off x="0" y="-266700"/>
              <a:ext cx="12299307" cy="815338"/>
            </a:xfrm>
            <a:prstGeom prst="rect">
              <a:avLst/>
            </a:prstGeom>
          </p:spPr>
          <p:txBody>
            <a:bodyPr lIns="0" tIns="0" rIns="0" bIns="0" rtlCol="0" anchor="t">
              <a:spAutoFit/>
            </a:bodyPr>
            <a:lstStyle/>
            <a:p>
              <a:pPr algn="l" rtl="0">
                <a:lnSpc>
                  <a:spcPts val="5400"/>
                </a:lnSpc>
              </a:pPr>
              <a:r>
                <a:rPr lang="x-es-XL" sz="2700" b="0" i="0" u="none" baseline="0">
                  <a:solidFill>
                    <a:srgbClr val="FFFFFF"/>
                  </a:solidFill>
                  <a:latin typeface="Calibri (MS)"/>
                  <a:ea typeface="Calibri (MS)"/>
                  <a:cs typeface="Calibri (MS)"/>
                  <a:sym typeface="Calibri (MS)"/>
                </a:rPr>
                <a:t>Mezclar múltiples estilos visuales en un solo lugar</a:t>
              </a:r>
            </a:p>
          </p:txBody>
        </p:sp>
        <p:sp>
          <p:nvSpPr>
            <p:cNvPr id="18" name="TextBox 18"/>
            <p:cNvSpPr txBox="1"/>
            <p:nvPr/>
          </p:nvSpPr>
          <p:spPr>
            <a:xfrm>
              <a:off x="0" y="1016175"/>
              <a:ext cx="11344689" cy="815338"/>
            </a:xfrm>
            <a:prstGeom prst="rect">
              <a:avLst/>
            </a:prstGeom>
          </p:spPr>
          <p:txBody>
            <a:bodyPr lIns="0" tIns="0" rIns="0" bIns="0" rtlCol="0" anchor="t">
              <a:spAutoFit/>
            </a:bodyPr>
            <a:lstStyle/>
            <a:p>
              <a:pPr algn="l" rtl="0">
                <a:lnSpc>
                  <a:spcPts val="5400"/>
                </a:lnSpc>
              </a:pPr>
              <a:r>
                <a:rPr lang="x-es-XL" sz="2700" b="0" i="0" u="none" baseline="0">
                  <a:solidFill>
                    <a:srgbClr val="FFFFFF"/>
                  </a:solidFill>
                  <a:latin typeface="Calibri (MS)"/>
                  <a:ea typeface="Calibri (MS)"/>
                  <a:cs typeface="Calibri (MS)"/>
                  <a:sym typeface="Calibri (MS)"/>
                </a:rPr>
                <a:t>Crear materiales que no conectan con claridad con SIA</a:t>
              </a:r>
            </a:p>
          </p:txBody>
        </p:sp>
      </p:grpSp>
      <p:sp>
        <p:nvSpPr>
          <p:cNvPr id="19" name="TextBox 19"/>
          <p:cNvSpPr txBox="1"/>
          <p:nvPr/>
        </p:nvSpPr>
        <p:spPr>
          <a:xfrm>
            <a:off x="1937677" y="4210625"/>
            <a:ext cx="8032970" cy="678178"/>
          </a:xfrm>
          <a:prstGeom prst="rect">
            <a:avLst/>
          </a:prstGeom>
        </p:spPr>
        <p:txBody>
          <a:bodyPr lIns="0" tIns="0" rIns="0" bIns="0" rtlCol="0" anchor="t">
            <a:spAutoFit/>
          </a:bodyPr>
          <a:lstStyle/>
          <a:p>
            <a:pPr algn="l" rtl="0">
              <a:lnSpc>
                <a:spcPts val="5400"/>
              </a:lnSpc>
            </a:pPr>
            <a:r>
              <a:rPr lang="x-es-XL" sz="2700" b="0" i="0" u="none" baseline="0">
                <a:solidFill>
                  <a:srgbClr val="FFFFFF"/>
                </a:solidFill>
                <a:latin typeface="Calibri (MS)"/>
                <a:ea typeface="Calibri (MS)"/>
                <a:cs typeface="Calibri (MS)"/>
                <a:sym typeface="Calibri (MS)"/>
              </a:rPr>
              <a:t>Alterar logotipos o colores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x-es-XL"/>
          </a:p>
        </p:txBody>
      </p:sp>
      <p:grpSp>
        <p:nvGrpSpPr>
          <p:cNvPr id="5" name="Group 5"/>
          <p:cNvGrpSpPr/>
          <p:nvPr/>
        </p:nvGrpSpPr>
        <p:grpSpPr>
          <a:xfrm rot="5400000">
            <a:off x="1074716" y="5222415"/>
            <a:ext cx="500647" cy="438066"/>
            <a:chOff x="0" y="0"/>
            <a:chExt cx="812800" cy="711200"/>
          </a:xfrm>
        </p:grpSpPr>
        <p:sp>
          <p:nvSpPr>
            <p:cNvPr id="6" name="Freeform 6"/>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p:cNvGrpSpPr/>
          <p:nvPr/>
        </p:nvGrpSpPr>
        <p:grpSpPr>
          <a:xfrm rot="5400000">
            <a:off x="1074716" y="7093340"/>
            <a:ext cx="500647" cy="438066"/>
            <a:chOff x="0" y="0"/>
            <a:chExt cx="812800" cy="711200"/>
          </a:xfrm>
        </p:grpSpPr>
        <p:sp>
          <p:nvSpPr>
            <p:cNvPr id="9" name="Freeform 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0" name="TextBox 1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1" name="Group 11"/>
          <p:cNvGrpSpPr/>
          <p:nvPr/>
        </p:nvGrpSpPr>
        <p:grpSpPr>
          <a:xfrm rot="5400000">
            <a:off x="1074716" y="6131683"/>
            <a:ext cx="500647" cy="438066"/>
            <a:chOff x="0" y="0"/>
            <a:chExt cx="812800" cy="711200"/>
          </a:xfrm>
        </p:grpSpPr>
        <p:sp>
          <p:nvSpPr>
            <p:cNvPr id="12" name="Freeform 12"/>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4" name="TextBox 14"/>
          <p:cNvSpPr txBox="1"/>
          <p:nvPr/>
        </p:nvSpPr>
        <p:spPr>
          <a:xfrm>
            <a:off x="1279578" y="1795101"/>
            <a:ext cx="8153208" cy="1962176"/>
          </a:xfrm>
          <a:prstGeom prst="rect">
            <a:avLst/>
          </a:prstGeom>
        </p:spPr>
        <p:txBody>
          <a:bodyPr lIns="0" tIns="0" rIns="0" bIns="0" rtlCol="0" anchor="t">
            <a:spAutoFit/>
          </a:bodyPr>
          <a:lstStyle/>
          <a:p>
            <a:pPr algn="l" rtl="0">
              <a:lnSpc>
                <a:spcPts val="7799"/>
              </a:lnSpc>
            </a:pPr>
            <a:r>
              <a:rPr lang="x-es-XL" sz="6500" b="0" i="0" u="none" baseline="0" dirty="0">
                <a:solidFill>
                  <a:srgbClr val="293374"/>
                </a:solidFill>
                <a:latin typeface="Effra 1"/>
                <a:ea typeface="Effra 1"/>
                <a:cs typeface="Effra 1"/>
                <a:sym typeface="Effra 1"/>
              </a:rPr>
              <a:t>Aumentar la visibilidad y la credibilidad</a:t>
            </a:r>
          </a:p>
        </p:txBody>
      </p:sp>
      <p:grpSp>
        <p:nvGrpSpPr>
          <p:cNvPr id="15" name="Group 15"/>
          <p:cNvGrpSpPr/>
          <p:nvPr/>
        </p:nvGrpSpPr>
        <p:grpSpPr>
          <a:xfrm>
            <a:off x="1937677" y="6151828"/>
            <a:ext cx="9224481" cy="1373136"/>
            <a:chOff x="0" y="0"/>
            <a:chExt cx="12299307" cy="1830848"/>
          </a:xfrm>
        </p:grpSpPr>
        <p:sp>
          <p:nvSpPr>
            <p:cNvPr id="16" name="TextBox 16"/>
            <p:cNvSpPr txBox="1"/>
            <p:nvPr/>
          </p:nvSpPr>
          <p:spPr>
            <a:xfrm>
              <a:off x="0" y="-266700"/>
              <a:ext cx="12299307" cy="81533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Generar confianza con socios y medios de comunicación</a:t>
              </a:r>
            </a:p>
          </p:txBody>
        </p:sp>
        <p:sp>
          <p:nvSpPr>
            <p:cNvPr id="17" name="TextBox 17"/>
            <p:cNvSpPr txBox="1"/>
            <p:nvPr/>
          </p:nvSpPr>
          <p:spPr>
            <a:xfrm>
              <a:off x="0" y="1015510"/>
              <a:ext cx="10766412" cy="81533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Fortalecer la reputación del club</a:t>
              </a:r>
            </a:p>
          </p:txBody>
        </p:sp>
      </p:grpSp>
      <p:grpSp>
        <p:nvGrpSpPr>
          <p:cNvPr id="18" name="Group 18"/>
          <p:cNvGrpSpPr/>
          <p:nvPr/>
        </p:nvGrpSpPr>
        <p:grpSpPr>
          <a:xfrm>
            <a:off x="10439988" y="1562751"/>
            <a:ext cx="6819312" cy="68193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x-es-XL"/>
            </a:p>
          </p:txBody>
        </p:sp>
      </p:grpSp>
      <p:sp>
        <p:nvSpPr>
          <p:cNvPr id="20" name="TextBox 20"/>
          <p:cNvSpPr txBox="1"/>
          <p:nvPr/>
        </p:nvSpPr>
        <p:spPr>
          <a:xfrm>
            <a:off x="1937677" y="4975860"/>
            <a:ext cx="6343793" cy="67817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Proyectar una imagen profesional y uniforme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p:cNvGrpSpPr/>
          <p:nvPr/>
        </p:nvGrpSpPr>
        <p:grpSpPr>
          <a:xfrm>
            <a:off x="0" y="0"/>
            <a:ext cx="18288000" cy="10287000"/>
            <a:chOff x="0" y="0"/>
            <a:chExt cx="24744279" cy="13918657"/>
          </a:xfrm>
        </p:grpSpPr>
        <p:sp>
          <p:nvSpPr>
            <p:cNvPr id="4" name="Freeform 4"/>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x-es-XL"/>
            </a:p>
          </p:txBody>
        </p:sp>
      </p:grpSp>
      <p:grpSp>
        <p:nvGrpSpPr>
          <p:cNvPr id="5" name="Group 5"/>
          <p:cNvGrpSpPr/>
          <p:nvPr/>
        </p:nvGrpSpPr>
        <p:grpSpPr>
          <a:xfrm>
            <a:off x="0" y="0"/>
            <a:ext cx="18288000" cy="10287000"/>
            <a:chOff x="0" y="0"/>
            <a:chExt cx="24744279" cy="13918657"/>
          </a:xfrm>
        </p:grpSpPr>
        <p:sp>
          <p:nvSpPr>
            <p:cNvPr id="6" name="Freeform 6"/>
            <p:cNvSpPr/>
            <p:nvPr/>
          </p:nvSpPr>
          <p:spPr>
            <a:xfrm>
              <a:off x="0" y="0"/>
              <a:ext cx="24744328" cy="13918586"/>
            </a:xfrm>
            <a:custGeom>
              <a:avLst/>
              <a:gdLst/>
              <a:ahLst/>
              <a:cxnLst/>
              <a:rect l="l" t="t" r="r" b="b"/>
              <a:pathLst>
                <a:path w="24744328" h="13918586">
                  <a:moveTo>
                    <a:pt x="0" y="0"/>
                  </a:moveTo>
                  <a:lnTo>
                    <a:pt x="24744328" y="0"/>
                  </a:lnTo>
                  <a:lnTo>
                    <a:pt x="24744328" y="13918586"/>
                  </a:lnTo>
                  <a:lnTo>
                    <a:pt x="0" y="13918586"/>
                  </a:lnTo>
                  <a:lnTo>
                    <a:pt x="0" y="0"/>
                  </a:lnTo>
                  <a:close/>
                </a:path>
              </a:pathLst>
            </a:custGeom>
            <a:blipFill>
              <a:blip r:embed="rId4">
                <a:alphaModFix amt="8999"/>
              </a:blip>
              <a:stretch>
                <a:fillRect t="-9111" b="-9111"/>
              </a:stretch>
            </a:blipFill>
          </p:spPr>
          <p:txBody>
            <a:bodyPr/>
            <a:lstStyle/>
            <a:p>
              <a:endParaRPr lang="x-es-XL"/>
            </a:p>
          </p:txBody>
        </p:sp>
      </p:grpSp>
      <p:grpSp>
        <p:nvGrpSpPr>
          <p:cNvPr id="7" name="Group 7"/>
          <p:cNvGrpSpPr/>
          <p:nvPr/>
        </p:nvGrpSpPr>
        <p:grpSpPr>
          <a:xfrm>
            <a:off x="6172200" y="1028700"/>
            <a:ext cx="9278622" cy="1988988"/>
            <a:chOff x="178920" y="0"/>
            <a:chExt cx="12371496" cy="2651984"/>
          </a:xfrm>
        </p:grpSpPr>
        <p:sp>
          <p:nvSpPr>
            <p:cNvPr id="8" name="TextBox 8"/>
            <p:cNvSpPr txBox="1"/>
            <p:nvPr/>
          </p:nvSpPr>
          <p:spPr>
            <a:xfrm>
              <a:off x="178920" y="0"/>
              <a:ext cx="12371496" cy="1333699"/>
            </a:xfrm>
            <a:prstGeom prst="rect">
              <a:avLst/>
            </a:prstGeom>
          </p:spPr>
          <p:txBody>
            <a:bodyPr lIns="0" tIns="0" rIns="0" bIns="0" rtlCol="0" anchor="t">
              <a:spAutoFit/>
            </a:bodyPr>
            <a:lstStyle/>
            <a:p>
              <a:pPr algn="l" rtl="0">
                <a:lnSpc>
                  <a:spcPts val="7799"/>
                </a:lnSpc>
              </a:pPr>
              <a:r>
                <a:rPr lang="x-es-XL" sz="6500" b="0" i="0" u="none" baseline="0">
                  <a:solidFill>
                    <a:srgbClr val="FFFFFF"/>
                  </a:solidFill>
                  <a:latin typeface="Effra 1"/>
                  <a:ea typeface="Effra 1"/>
                  <a:cs typeface="Effra 1"/>
                  <a:sym typeface="Effra 1"/>
                </a:rPr>
                <a:t>Pausa y reflexión</a:t>
              </a:r>
            </a:p>
          </p:txBody>
        </p:sp>
        <p:sp>
          <p:nvSpPr>
            <p:cNvPr id="9" name="TextBox 9"/>
            <p:cNvSpPr txBox="1"/>
            <p:nvPr/>
          </p:nvSpPr>
          <p:spPr>
            <a:xfrm>
              <a:off x="1211970" y="1836646"/>
              <a:ext cx="11159526" cy="815338"/>
            </a:xfrm>
            <a:prstGeom prst="rect">
              <a:avLst/>
            </a:prstGeom>
          </p:spPr>
          <p:txBody>
            <a:bodyPr lIns="0" tIns="0" rIns="0" bIns="0" rtlCol="0" anchor="t">
              <a:spAutoFit/>
            </a:bodyPr>
            <a:lstStyle/>
            <a:p>
              <a:pPr algn="l" rtl="0">
                <a:lnSpc>
                  <a:spcPts val="5400"/>
                </a:lnSpc>
              </a:pPr>
              <a:endParaRPr/>
            </a:p>
          </p:txBody>
        </p:sp>
      </p:grpSp>
      <p:grpSp>
        <p:nvGrpSpPr>
          <p:cNvPr id="10" name="Group 10"/>
          <p:cNvGrpSpPr/>
          <p:nvPr/>
        </p:nvGrpSpPr>
        <p:grpSpPr>
          <a:xfrm>
            <a:off x="1028700" y="3968018"/>
            <a:ext cx="5995678" cy="3086100"/>
            <a:chOff x="0" y="0"/>
            <a:chExt cx="1579109" cy="812800"/>
          </a:xfrm>
        </p:grpSpPr>
        <p:sp>
          <p:nvSpPr>
            <p:cNvPr id="11" name="Freeform 11"/>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x-es-XL"/>
            </a:p>
          </p:txBody>
        </p:sp>
        <p:sp>
          <p:nvSpPr>
            <p:cNvPr id="12" name="TextBox 12"/>
            <p:cNvSpPr txBox="1"/>
            <p:nvPr/>
          </p:nvSpPr>
          <p:spPr>
            <a:xfrm>
              <a:off x="0" y="-66675"/>
              <a:ext cx="1579109" cy="879475"/>
            </a:xfrm>
            <a:prstGeom prst="rect">
              <a:avLst/>
            </a:prstGeom>
          </p:spPr>
          <p:txBody>
            <a:bodyPr lIns="165100" tIns="165100" rIns="165100" bIns="165100" rtlCol="0" anchor="ctr"/>
            <a:lstStyle/>
            <a:p>
              <a:pPr algn="ctr" rtl="0">
                <a:lnSpc>
                  <a:spcPts val="3750"/>
                </a:lnSpc>
              </a:pPr>
              <a:r>
                <a:rPr lang="x-es-XL" sz="2500" b="1" i="0" u="none" baseline="0">
                  <a:solidFill>
                    <a:srgbClr val="FFFFFF"/>
                  </a:solidFill>
                  <a:latin typeface="TT Norms Bold"/>
                  <a:ea typeface="TT Norms Bold"/>
                  <a:cs typeface="TT Norms Bold"/>
                  <a:sym typeface="TT Norms Bold"/>
                </a:rPr>
                <a:t>¿En qué áreas el club ya se alinea bien con la marca SIA?</a:t>
              </a:r>
            </a:p>
          </p:txBody>
        </p:sp>
      </p:grpSp>
      <p:grpSp>
        <p:nvGrpSpPr>
          <p:cNvPr id="13" name="Group 13"/>
          <p:cNvGrpSpPr/>
          <p:nvPr/>
        </p:nvGrpSpPr>
        <p:grpSpPr>
          <a:xfrm>
            <a:off x="11263622" y="3968018"/>
            <a:ext cx="5995678" cy="3086100"/>
            <a:chOff x="0" y="0"/>
            <a:chExt cx="1579109" cy="812800"/>
          </a:xfrm>
        </p:grpSpPr>
        <p:sp>
          <p:nvSpPr>
            <p:cNvPr id="14" name="Freeform 14"/>
            <p:cNvSpPr/>
            <p:nvPr/>
          </p:nvSpPr>
          <p:spPr>
            <a:xfrm>
              <a:off x="0" y="0"/>
              <a:ext cx="1579109" cy="812800"/>
            </a:xfrm>
            <a:custGeom>
              <a:avLst/>
              <a:gdLst/>
              <a:ahLst/>
              <a:cxnLst/>
              <a:rect l="l" t="t" r="r" b="b"/>
              <a:pathLst>
                <a:path w="1579109" h="812800">
                  <a:moveTo>
                    <a:pt x="65854" y="0"/>
                  </a:moveTo>
                  <a:lnTo>
                    <a:pt x="1513255" y="0"/>
                  </a:lnTo>
                  <a:cubicBezTo>
                    <a:pt x="1530720" y="0"/>
                    <a:pt x="1547470" y="6938"/>
                    <a:pt x="1559820" y="19288"/>
                  </a:cubicBezTo>
                  <a:cubicBezTo>
                    <a:pt x="1572170" y="31638"/>
                    <a:pt x="1579109" y="48388"/>
                    <a:pt x="1579109" y="65854"/>
                  </a:cubicBezTo>
                  <a:lnTo>
                    <a:pt x="1579109" y="746946"/>
                  </a:lnTo>
                  <a:cubicBezTo>
                    <a:pt x="1579109" y="764412"/>
                    <a:pt x="1572170" y="781162"/>
                    <a:pt x="1559820" y="793512"/>
                  </a:cubicBezTo>
                  <a:cubicBezTo>
                    <a:pt x="1547470" y="805862"/>
                    <a:pt x="1530720" y="812800"/>
                    <a:pt x="1513255" y="812800"/>
                  </a:cubicBezTo>
                  <a:lnTo>
                    <a:pt x="65854" y="812800"/>
                  </a:lnTo>
                  <a:cubicBezTo>
                    <a:pt x="48388" y="812800"/>
                    <a:pt x="31638" y="805862"/>
                    <a:pt x="19288" y="793512"/>
                  </a:cubicBezTo>
                  <a:cubicBezTo>
                    <a:pt x="6938" y="781162"/>
                    <a:pt x="0" y="764412"/>
                    <a:pt x="0" y="746946"/>
                  </a:cubicBezTo>
                  <a:lnTo>
                    <a:pt x="0" y="65854"/>
                  </a:lnTo>
                  <a:cubicBezTo>
                    <a:pt x="0" y="48388"/>
                    <a:pt x="6938" y="31638"/>
                    <a:pt x="19288" y="19288"/>
                  </a:cubicBezTo>
                  <a:cubicBezTo>
                    <a:pt x="31638" y="6938"/>
                    <a:pt x="48388" y="0"/>
                    <a:pt x="65854" y="0"/>
                  </a:cubicBezTo>
                  <a:close/>
                </a:path>
              </a:pathLst>
            </a:custGeom>
            <a:solidFill>
              <a:srgbClr val="518BC9"/>
            </a:solidFill>
            <a:ln w="9525" cap="rnd">
              <a:solidFill>
                <a:srgbClr val="101852"/>
              </a:solidFill>
              <a:prstDash val="solid"/>
              <a:round/>
            </a:ln>
          </p:spPr>
          <p:txBody>
            <a:bodyPr/>
            <a:lstStyle/>
            <a:p>
              <a:endParaRPr lang="x-es-XL"/>
            </a:p>
          </p:txBody>
        </p:sp>
        <p:sp>
          <p:nvSpPr>
            <p:cNvPr id="15" name="TextBox 15"/>
            <p:cNvSpPr txBox="1"/>
            <p:nvPr/>
          </p:nvSpPr>
          <p:spPr>
            <a:xfrm>
              <a:off x="0" y="-66675"/>
              <a:ext cx="1579109" cy="879475"/>
            </a:xfrm>
            <a:prstGeom prst="rect">
              <a:avLst/>
            </a:prstGeom>
          </p:spPr>
          <p:txBody>
            <a:bodyPr lIns="165100" tIns="165100" rIns="165100" bIns="165100" rtlCol="0" anchor="ctr"/>
            <a:lstStyle/>
            <a:p>
              <a:pPr algn="ctr" rtl="0">
                <a:lnSpc>
                  <a:spcPts val="3750"/>
                </a:lnSpc>
              </a:pPr>
              <a:r>
                <a:rPr lang="x-es-XL" sz="2500" b="1" i="0" u="none" baseline="0">
                  <a:solidFill>
                    <a:srgbClr val="FFFFFF"/>
                  </a:solidFill>
                  <a:latin typeface="TT Norms Bold"/>
                  <a:ea typeface="TT Norms Bold"/>
                  <a:cs typeface="TT Norms Bold"/>
                  <a:sym typeface="TT Norms Bold"/>
                </a:rPr>
                <a:t>¿En qué áreas la marca podría ser más coherente?</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11442" y="-742156"/>
            <a:ext cx="9483991" cy="12212363"/>
            <a:chOff x="0" y="0"/>
            <a:chExt cx="1207697" cy="1555130"/>
          </a:xfrm>
        </p:grpSpPr>
        <p:sp>
          <p:nvSpPr>
            <p:cNvPr id="3" name="Freeform 3"/>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4" name="TextBox 4"/>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grpSp>
        <p:nvGrpSpPr>
          <p:cNvPr id="7" name="Group 7"/>
          <p:cNvGrpSpPr/>
          <p:nvPr/>
        </p:nvGrpSpPr>
        <p:grpSpPr>
          <a:xfrm>
            <a:off x="2232952" y="5186567"/>
            <a:ext cx="9224481" cy="2264900"/>
            <a:chOff x="0" y="-266700"/>
            <a:chExt cx="12299307" cy="3019867"/>
          </a:xfrm>
        </p:grpSpPr>
        <p:sp>
          <p:nvSpPr>
            <p:cNvPr id="8" name="TextBox 8"/>
            <p:cNvSpPr txBox="1"/>
            <p:nvPr/>
          </p:nvSpPr>
          <p:spPr>
            <a:xfrm>
              <a:off x="0" y="-266700"/>
              <a:ext cx="12299307" cy="81533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La identidad del club y la marca global funcionan mejor juntas</a:t>
              </a:r>
            </a:p>
          </p:txBody>
        </p:sp>
        <p:sp>
          <p:nvSpPr>
            <p:cNvPr id="9" name="TextBox 9"/>
            <p:cNvSpPr txBox="1"/>
            <p:nvPr/>
          </p:nvSpPr>
          <p:spPr>
            <a:xfrm>
              <a:off x="0" y="1015511"/>
              <a:ext cx="10766412" cy="1737656"/>
            </a:xfrm>
            <a:prstGeom prst="rect">
              <a:avLst/>
            </a:prstGeom>
          </p:spPr>
          <p:txBody>
            <a:bodyPr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rPr>
                <a:t>Pequeños pasos de alineación pueden aumentar la visibilidad de</a:t>
              </a:r>
              <a:r>
                <a:rPr lang="es-AR" sz="2700" b="0" i="0" u="none" baseline="0" dirty="0">
                  <a:solidFill>
                    <a:srgbClr val="000000"/>
                  </a:solidFill>
                  <a:latin typeface="Calibri (MS)"/>
                  <a:ea typeface="Calibri (MS)"/>
                  <a:cs typeface="Calibri (MS)"/>
                  <a:sym typeface="Calibri (MS)"/>
                </a:rPr>
                <a:t>l</a:t>
              </a:r>
              <a:r>
                <a:rPr lang="x-es-XL" sz="2700" b="0" i="0" u="none" baseline="0" dirty="0">
                  <a:solidFill>
                    <a:srgbClr val="000000"/>
                  </a:solidFill>
                  <a:latin typeface="Calibri (MS)"/>
                  <a:ea typeface="Calibri (MS)"/>
                  <a:cs typeface="Calibri (MS)"/>
                  <a:sym typeface="Calibri (MS)"/>
                </a:rPr>
                <a:t> club</a:t>
              </a:r>
            </a:p>
          </p:txBody>
        </p:sp>
      </p:grpSp>
      <p:grpSp>
        <p:nvGrpSpPr>
          <p:cNvPr id="10" name="Group 10"/>
          <p:cNvGrpSpPr/>
          <p:nvPr/>
        </p:nvGrpSpPr>
        <p:grpSpPr>
          <a:xfrm rot="5400000">
            <a:off x="1369991" y="4457180"/>
            <a:ext cx="500647" cy="438066"/>
            <a:chOff x="0" y="0"/>
            <a:chExt cx="812800" cy="711200"/>
          </a:xfrm>
        </p:grpSpPr>
        <p:sp>
          <p:nvSpPr>
            <p:cNvPr id="11" name="Freeform 11"/>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12" name="TextBox 12"/>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3" name="Group 13"/>
          <p:cNvGrpSpPr/>
          <p:nvPr/>
        </p:nvGrpSpPr>
        <p:grpSpPr>
          <a:xfrm rot="5400000">
            <a:off x="1369991" y="6328104"/>
            <a:ext cx="500647" cy="438066"/>
            <a:chOff x="0" y="0"/>
            <a:chExt cx="812800" cy="711200"/>
          </a:xfrm>
        </p:grpSpPr>
        <p:sp>
          <p:nvSpPr>
            <p:cNvPr id="14" name="Freeform 1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5" name="TextBox 1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6" name="Group 16"/>
          <p:cNvGrpSpPr/>
          <p:nvPr/>
        </p:nvGrpSpPr>
        <p:grpSpPr>
          <a:xfrm rot="5400000">
            <a:off x="1369991" y="5366447"/>
            <a:ext cx="500647" cy="438066"/>
            <a:chOff x="0" y="0"/>
            <a:chExt cx="812800" cy="711200"/>
          </a:xfrm>
        </p:grpSpPr>
        <p:sp>
          <p:nvSpPr>
            <p:cNvPr id="17" name="Freeform 17"/>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8" name="TextBox 18"/>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9" name="TextBox 19"/>
          <p:cNvSpPr txBox="1"/>
          <p:nvPr/>
        </p:nvSpPr>
        <p:spPr>
          <a:xfrm>
            <a:off x="2232952" y="4210625"/>
            <a:ext cx="8074809" cy="67817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Una marca coherente fortalece la confianza y el impacto</a:t>
            </a:r>
          </a:p>
        </p:txBody>
      </p:sp>
      <p:sp>
        <p:nvSpPr>
          <p:cNvPr id="20" name="TextBox 20"/>
          <p:cNvSpPr txBox="1"/>
          <p:nvPr/>
        </p:nvSpPr>
        <p:spPr>
          <a:xfrm>
            <a:off x="1401281" y="1551920"/>
            <a:ext cx="8906481" cy="955675"/>
          </a:xfrm>
          <a:prstGeom prst="rect">
            <a:avLst/>
          </a:prstGeom>
        </p:spPr>
        <p:txBody>
          <a:bodyPr lIns="0" tIns="0" rIns="0" bIns="0" rtlCol="0" anchor="t">
            <a:spAutoFit/>
          </a:bodyPr>
          <a:lstStyle/>
          <a:p>
            <a:pPr algn="l" rtl="0">
              <a:lnSpc>
                <a:spcPts val="7475"/>
              </a:lnSpc>
            </a:pPr>
            <a:r>
              <a:rPr lang="x-es-XL" sz="6500" b="0" i="0" u="none" baseline="0">
                <a:solidFill>
                  <a:srgbClr val="293374"/>
                </a:solidFill>
                <a:latin typeface="Effra 1"/>
                <a:ea typeface="Effra 1"/>
                <a:cs typeface="Effra 1"/>
                <a:sym typeface="Effra 1"/>
              </a:rPr>
              <a:t>Puntos clave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1244</TotalTime>
  <Words>1435</Words>
  <Application>Microsoft Office PowerPoint</Application>
  <PresentationFormat>Custom</PresentationFormat>
  <Paragraphs>113</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Calibri</vt:lpstr>
      <vt:lpstr>Calibri (MS)</vt:lpstr>
      <vt:lpstr>TT Norms Bold</vt:lpstr>
      <vt:lpstr>Effra 1</vt:lpstr>
      <vt:lpstr>Calibri (MS) Bold</vt:lpstr>
      <vt:lpstr>Effra 2</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dc:creator>Michael Kang</dc:creator>
  <cp:lastModifiedBy>Mike Kang</cp:lastModifiedBy>
  <cp:revision>3</cp:revision>
  <dcterms:created xsi:type="dcterms:W3CDTF">2006-08-16T00:00:00Z</dcterms:created>
  <dcterms:modified xsi:type="dcterms:W3CDTF">2026-02-17T18:49:11Z</dcterms:modified>
  <dc:identifier>DAHAewG5uvU</dc:identifier>
</cp:coreProperties>
</file>