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(MS)" panose="020B0604020202020204" charset="0"/>
      <p:regular r:id="rId21"/>
    </p:embeddedFont>
    <p:embeddedFont>
      <p:font typeface="Effra" panose="020B080302020302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95D09A-57F5-D810-6E50-293577C1D68B}" v="2" dt="2026-03-03T15:33:00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315" autoAdjust="0"/>
  </p:normalViewPr>
  <p:slideViewPr>
    <p:cSldViewPr snapToGrid="0">
      <p:cViewPr varScale="1">
        <p:scale>
          <a:sx n="40" d="100"/>
          <a:sy n="40" d="100"/>
        </p:scale>
        <p:origin x="2074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2AA8-23DF-49A6-8837-E0449819A9DB}" type="datetimeFigureOut"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2B081-7DCA-4A96-B8B8-920F8A74D8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今天能夠齊聚一堂，實在令人欣喜——跨越分會、跨越專區、跨越不同時區。</a:t>
            </a: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將我們連結在一起的，是一個強而有力且共同的使命：改善婦女與女青年的生活。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我們很多人最初來到蘭馨會時，只是想參加一兩次會議……看看它到底是做什麼的。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然而不知不覺間，這個組織成為我們生命的一部分。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因此，今天我們齊聚於此——共同探討變革型領導力……以及我們正為蘭馨會所建構的未來——更顯得格外有意義。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  <a:p>
            <a:endParaRPr lang="zh-TW" i="1" dirty="0">
              <a:solidFill>
                <a:srgbClr val="0066CC"/>
              </a:solidFill>
            </a:endParaRPr>
          </a:p>
          <a:p>
            <a:pPr algn="l" rtl="0"/>
            <a:r>
              <a:rPr lang="zh-TW" b="1" i="1" u="none" baseline="0">
                <a:solidFill>
                  <a:srgbClr val="0066CC"/>
                </a:solidFill>
              </a:rPr>
              <a:t>可選附加內容：輕鬆幽默分享您個人的蘭馨會之旅。</a:t>
            </a:r>
            <a:endParaRPr lang="zh-TW" b="1" dirty="0"/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623063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無論當初是什麼契機讓您加入蘭馨會……或是您此刻是如何來到這裡……</a:t>
            </a: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今天，我們將討論一項對SIA未來至關重要的議題。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我們將討論變革型領導力——這種領導力不是由頭銜定義的……而是由您創造的影響力定義的。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接下來幾分鐘，我們將探討變革型領導力真正的意涵。</a:t>
            </a:r>
            <a:br>
              <a:rPr lang="zh-TW">
                <a:cs typeface="+mn-lt"/>
              </a:rPr>
            </a:br>
            <a:r>
              <a:rPr lang="zh-TW" b="0" i="0" u="none" baseline="0"/>
              <a:t>你們當中有多少人可能已經在不知不覺中走上了這條路？</a:t>
            </a:r>
            <a:br>
              <a:rPr lang="zh-TW">
                <a:cs typeface="+mn-lt"/>
              </a:rPr>
            </a:br>
            <a:r>
              <a:rPr lang="zh-TW" b="0" i="0" u="none" baseline="0"/>
              <a:t>接下來，您可以採取一項行動來進一步提升您的領導力。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82074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 dirty="0"/>
              <a:t>變革型領導力，是為人、為分會、為社區……甚至在我們自己的家庭中，創造正向且持久的改變。</a:t>
            </a:r>
          </a:p>
          <a:p>
            <a:pPr algn="l" rtl="0"/>
            <a:r>
              <a:rPr lang="zh-TW" b="0" i="0" u="none" baseline="0" dirty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 dirty="0"/>
              <a:t>這是一種根植於使命與價值觀的領導力……體現在日常行動之中，並致力於改善婦女與女青年的生活。</a:t>
            </a:r>
          </a:p>
          <a:p>
            <a:pPr algn="l" rtl="0"/>
            <a:r>
              <a:rPr lang="zh-TW" b="0" i="0" u="none" baseline="0" dirty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 dirty="0"/>
              <a:t>它強調影響力勝於權威。</a:t>
            </a:r>
            <a:br>
              <a:rPr lang="zh-TW" dirty="0">
                <a:cs typeface="+mn-lt"/>
              </a:rPr>
            </a:br>
            <a:r>
              <a:rPr lang="zh-TW" b="0" i="0" u="none" baseline="0" dirty="0"/>
              <a:t>賦予權力而非控制。</a:t>
            </a:r>
            <a:br>
              <a:rPr lang="zh-TW" dirty="0">
                <a:cs typeface="+mn-lt"/>
              </a:rPr>
            </a:br>
            <a:r>
              <a:rPr lang="zh-TW" b="0" i="0" u="none" baseline="0" dirty="0"/>
              <a:t>目標比職位更重要。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 dirty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 dirty="0"/>
              <a:t>而最重要的是——每一位蘭馨會會員此刻都是領導者。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 dirty="0"/>
              <a:t>因為我們攜手所做的工作，本身就是一種真正的變革力量。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3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783033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或許您已經注意到……我們的社區正在改變。</a:t>
            </a:r>
          </a:p>
          <a:p>
            <a:pPr algn="l" rtl="0"/>
            <a:r>
              <a:rPr lang="zh-TW" b="0" i="0" u="none" baseline="0"/>
              <a:t>志工服務的型態也正在改變。</a:t>
            </a: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而領導力——在各個層面——比以往任何時候都更為重要。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蘭馨會的領導方式一向與眾不同。</a:t>
            </a:r>
            <a:endParaRPr lang="zh-TW" dirty="0">
              <a:ea typeface="Calibri"/>
              <a:cs typeface="Calibri"/>
            </a:endParaRPr>
          </a:p>
          <a:p>
            <a:pPr algn="l" rtl="0"/>
            <a:br>
              <a:rPr lang="zh-TW">
                <a:cs typeface="+mn-lt"/>
              </a:rPr>
            </a:br>
            <a:r>
              <a:rPr lang="zh-TW" b="0" i="0" u="none" baseline="0"/>
              <a:t>它強調協作。</a:t>
            </a:r>
            <a:br>
              <a:rPr lang="zh-TW">
                <a:cs typeface="+mn-lt"/>
              </a:rPr>
            </a:br>
            <a:r>
              <a:rPr lang="zh-TW" b="0" i="0" u="none" baseline="0"/>
              <a:t>它充滿同理。</a:t>
            </a:r>
            <a:br>
              <a:rPr lang="zh-TW">
                <a:cs typeface="+mn-lt"/>
              </a:rPr>
            </a:br>
            <a:r>
              <a:rPr lang="zh-TW" b="0" i="0" u="none" baseline="0"/>
              <a:t>它展現勇氣。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而這……正是變革型領導力的具體展現。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4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67973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領導並不總是站在講台上發言。</a:t>
            </a:r>
          </a:p>
          <a:p>
            <a:pPr algn="l" rtl="0"/>
            <a:r>
              <a:rPr lang="zh-TW" b="0" i="0" u="none" baseline="0"/>
              <a:t>有時，它體現在以身作則。</a:t>
            </a:r>
          </a:p>
          <a:p>
            <a:pPr algn="l" rtl="0"/>
            <a:br>
              <a:rPr lang="zh-TW"/>
            </a:br>
            <a:r>
              <a:rPr lang="zh-TW" b="0" i="0" u="none" baseline="0"/>
              <a:t>歡迎一位新會員加入。</a:t>
            </a:r>
            <a:br>
              <a:rPr lang="zh-TW"/>
            </a:br>
            <a:r>
              <a:rPr lang="zh-TW" b="0" i="0" u="none" baseline="0"/>
              <a:t>或提出那個關鍵問題——那個大家都在思考……卻可能不敢說出口的問題。</a:t>
            </a:r>
          </a:p>
          <a:p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5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17404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我想請您思考一個重要的問題。</a:t>
            </a:r>
          </a:p>
          <a:p>
            <a:pPr algn="l" rtl="0"/>
            <a:r>
              <a:rPr lang="zh-TW" b="0" i="0" u="none" baseline="0"/>
              <a:t>如果……我們不再問自己是否具備資格……而是自問：我們究竟如何展現自身，以支持這項使命？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此時此刻，我們正在做哪些事情——足以證明我們就是變革型領導者？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因為事實是……在座的許多人早已如此。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6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56250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領導不需要麥克風。</a:t>
            </a:r>
          </a:p>
          <a:p>
            <a:pPr algn="l" rtl="0"/>
            <a:r>
              <a:rPr lang="zh-TW" b="0" i="0" u="none" baseline="0"/>
              <a:t>它常常體現在日常生活中那些微小卻充滿鼓勵的時刻。 </a:t>
            </a:r>
          </a:p>
          <a:p>
            <a:endParaRPr lang="zh-TW" i="1" dirty="0">
              <a:solidFill>
                <a:srgbClr val="0066CC"/>
              </a:solidFill>
            </a:endParaRPr>
          </a:p>
          <a:p>
            <a:endParaRPr lang="zh-TW" i="1" dirty="0">
              <a:solidFill>
                <a:srgbClr val="0066CC"/>
              </a:solidFill>
            </a:endParaRPr>
          </a:p>
          <a:p>
            <a:pPr algn="l" rtl="0"/>
            <a:r>
              <a:rPr lang="zh-TW" b="0" i="1" u="none" baseline="0">
                <a:solidFill>
                  <a:srgbClr val="0066CC"/>
                </a:solidFill>
              </a:rPr>
              <a:t>可選附加內容：簡要舉例說明個人或專區在低調領導力方面的實例。</a:t>
            </a:r>
            <a:endParaRPr lang="zh-TW" dirty="0"/>
          </a:p>
          <a:p>
            <a:pPr algn="l" rtl="0"/>
            <a:r>
              <a:rPr lang="zh-TW" b="1" i="0" u="none" baseline="0">
                <a:solidFill>
                  <a:srgbClr val="C00000"/>
                </a:solidFill>
              </a:rPr>
              <a:t>⏱ 如果時間不夠，請跳過此部分</a:t>
            </a:r>
            <a:endParaRPr lang="zh-TW" dirty="0"/>
          </a:p>
          <a:p>
            <a:endParaRPr lang="zh-TW" b="1" i="1" dirty="0">
              <a:solidFill>
                <a:srgbClr val="76923C"/>
              </a:solidFill>
            </a:endParaRPr>
          </a:p>
          <a:p>
            <a:endParaRPr lang="zh-TW" b="1" i="1" dirty="0">
              <a:solidFill>
                <a:srgbClr val="76923C"/>
              </a:solidFill>
            </a:endParaRPr>
          </a:p>
          <a:p>
            <a:pPr algn="l" rtl="0"/>
            <a:r>
              <a:rPr lang="zh-TW" b="1" i="1" u="none" baseline="0">
                <a:solidFill>
                  <a:srgbClr val="76923C"/>
                </a:solidFill>
              </a:rPr>
              <a:t>例如：這可能表現在您於午餐前的簡報過程中，主動為同桌夥伴準備點心。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1" i="1" u="none" baseline="0">
                <a:solidFill>
                  <a:srgbClr val="76923C"/>
                </a:solidFill>
              </a:rPr>
              <a:t>或者在重要簡報之前，透過Zoom給團隊成員發條訊息，告訴對方穿這個顏色真好看，或稱讚她的髮型很好看……這樣的舉動也可能帶來變革的影響。</a:t>
            </a:r>
            <a:endParaRPr lang="zh-TW" dirty="0"/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7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909210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我們每個人都帶來不同的領導優勢，例如組織能力、鼓勵他人、為他人倡議，或是連結彼此。</a:t>
            </a:r>
          </a:p>
          <a:p>
            <a:endParaRPr lang="zh-TW" dirty="0">
              <a:ea typeface="Calibri"/>
              <a:cs typeface="Calibri"/>
            </a:endParaRPr>
          </a:p>
          <a:p>
            <a:endParaRPr lang="zh-TW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8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772030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在蘭馨會中，領導力體現在日常生活的點滴之中。</a:t>
            </a:r>
          </a:p>
          <a:p>
            <a:pPr algn="l" rtl="0"/>
            <a:r>
              <a:rPr lang="zh-TW" b="0" i="0" u="none" baseline="0"/>
              <a:t>這可能表現在邀請他人參與一場重要活動的規劃討論……嘗試新的會員參與方式……或是勇於發聲——並為他人創造被聽見的空間。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您不必事事親力親為。</a:t>
            </a:r>
            <a:br>
              <a:rPr lang="zh-TW">
                <a:cs typeface="+mn-lt"/>
              </a:rPr>
            </a:br>
            <a:r>
              <a:rPr lang="zh-TW" b="0" i="0" u="none" baseline="0"/>
              <a:t>您只需要採取一項行動。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  <a:p>
            <a:endParaRPr lang="zh-TW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9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322516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聽起來似乎很容易，對吧。請相信我，我深知女性整體而言面臨內在與外在的各種障礙。  </a:t>
            </a:r>
          </a:p>
          <a:p>
            <a:pPr algn="l" rtl="0"/>
            <a:r>
              <a:rPr lang="zh-TW" b="0" i="0" u="none" baseline="0"/>
              <a:t>自我懷疑、對失敗的恐懼、冒牌者症候群，以及外在期待，都是我們必須面對的障礙。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1" u="none" baseline="0">
                <a:solidFill>
                  <a:srgbClr val="000000"/>
                </a:solidFill>
              </a:rPr>
              <a:t>可選附加內容：個人克服障礙的例子。</a:t>
            </a:r>
            <a:r>
              <a:rPr lang="zh-TW" b="1" i="0" u="none" baseline="0">
                <a:solidFill>
                  <a:srgbClr val="000000"/>
                </a:solidFill>
              </a:rPr>
              <a:t> </a:t>
            </a:r>
            <a:r>
              <a:rPr lang="zh-TW" b="0" i="0" u="none" baseline="0">
                <a:solidFill>
                  <a:srgbClr val="000000"/>
                </a:solidFill>
              </a:rPr>
              <a:t> </a:t>
            </a:r>
            <a:endParaRPr lang="zh-TW" dirty="0"/>
          </a:p>
          <a:p>
            <a:pPr algn="l" rtl="0"/>
            <a:r>
              <a:rPr lang="zh-TW" b="1" i="0" u="none" baseline="0">
                <a:solidFill>
                  <a:srgbClr val="000000"/>
                </a:solidFill>
              </a:rPr>
              <a:t>⏱ 如果時間允許，可以跳過或邀請現場參與者分享範例</a:t>
            </a:r>
            <a:r>
              <a:rPr lang="zh-TW" b="0" i="0" u="none" baseline="0">
                <a:solidFill>
                  <a:srgbClr val="000000"/>
                </a:solidFill>
              </a:rPr>
              <a:t> </a:t>
            </a:r>
            <a:endParaRPr lang="zh-TW" dirty="0"/>
          </a:p>
          <a:p>
            <a:pPr algn="l" rtl="0"/>
            <a:r>
              <a:rPr lang="zh-TW" b="0" i="0" u="none" baseline="0">
                <a:solidFill>
                  <a:srgbClr val="000000"/>
                </a:solidFill>
              </a:rPr>
              <a:t> </a:t>
            </a:r>
            <a:endParaRPr lang="zh-TW" dirty="0"/>
          </a:p>
          <a:p>
            <a:pPr algn="l" rtl="0"/>
            <a:r>
              <a:rPr lang="zh-TW" b="0" i="1" u="none" baseline="0">
                <a:solidFill>
                  <a:srgbClr val="000000"/>
                </a:solidFill>
              </a:rPr>
              <a:t>例如：我個人也曾有過這樣的時刻——對失敗的恐懼悄悄浮現，或是不自覺陷入想要符合他人期待的壓力之中。當這樣的情況發生時，我會提醒自己：如果沒有失敗，我們就無法知道成功是什麼樣子。我們必須克服內心那些負面的聲音，持續向前邁進。 </a:t>
            </a:r>
            <a:r>
              <a:rPr lang="zh-TW" b="0" i="0" u="none" baseline="0">
                <a:solidFill>
                  <a:srgbClr val="000000"/>
                </a:solidFill>
              </a:rPr>
              <a:t> </a:t>
            </a:r>
            <a:endParaRPr lang="zh-TW" dirty="0"/>
          </a:p>
          <a:p>
            <a:endParaRPr lang="zh-TW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10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76849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變革型領導者會轉變自己的思維方式。</a:t>
            </a:r>
          </a:p>
          <a:p>
            <a:pPr algn="l" rtl="0"/>
            <a:r>
              <a:rPr lang="zh-TW" b="0" i="1" u="none" baseline="0"/>
              <a:t>從……「我還沒準備好」……轉變為……「我願意嘗試。」</a:t>
            </a:r>
            <a:endParaRPr lang="zh-TW"/>
          </a:p>
          <a:p>
            <a:pPr algn="l" rtl="0"/>
            <a:r>
              <a:rPr lang="zh-TW" b="0" i="1" u="none" baseline="0"/>
              <a:t>從……「我懂得還不夠多」……轉變為……「我可以學習。」</a:t>
            </a:r>
            <a:endParaRPr lang="zh-TW" dirty="0"/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因為領導力並非始於確定——而是始於願意。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rPr/>
              <a:t>11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257583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讓我們花一點時間靜心反思。</a:t>
            </a:r>
          </a:p>
          <a:p>
            <a:pPr algn="l" rtl="0"/>
            <a:r>
              <a:rPr lang="zh-TW" b="0" i="0" u="none" baseline="0"/>
              <a:t>您正被召喚在哪個領域發揮領導力？在未來30天內，您可以採取的一項行動是什麼？</a:t>
            </a:r>
          </a:p>
          <a:p>
            <a:pPr algn="l" rtl="0"/>
            <a:r>
              <a:rPr lang="zh-TW" b="1" i="0" u="none" baseline="0">
                <a:solidFill>
                  <a:srgbClr val="C00000"/>
                </a:solidFill>
              </a:rPr>
              <a:t>⏱若時間允許，請邀請彼此與鄰座或同桌成員分享。</a:t>
            </a:r>
            <a:endParaRPr lang="zh-TW"/>
          </a:p>
          <a:p>
            <a:endParaRPr lang="zh-TW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99210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領導力存在於我們每個人之中。</a:t>
            </a:r>
          </a:p>
          <a:p>
            <a:pPr algn="l" rtl="0"/>
            <a:r>
              <a:rPr lang="zh-TW" b="0" i="0" u="none" baseline="0"/>
              <a:t>記住……行動比頭銜更重要。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而持之以恆的小行動——將創造變革性的影響力。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 </a:t>
            </a:r>
            <a:endParaRPr lang="zh-TW" dirty="0">
              <a:ea typeface="Calibri"/>
              <a:cs typeface="Calibri"/>
            </a:endParaRPr>
          </a:p>
          <a:p>
            <a:pPr algn="l" rtl="0"/>
            <a:r>
              <a:rPr lang="zh-TW" b="0" i="0" u="none" baseline="0"/>
              <a:t>而這……正是我們改變生命的方式。</a:t>
            </a:r>
            <a:endParaRPr lang="zh-TW" dirty="0">
              <a:ea typeface="Calibri"/>
              <a:cs typeface="Calibri"/>
            </a:endParaRPr>
          </a:p>
          <a:p>
            <a:endParaRPr lang="zh-TW" dirty="0">
              <a:ea typeface="Calibri"/>
              <a:cs typeface="Calibri"/>
            </a:endParaRPr>
          </a:p>
          <a:p>
            <a:endParaRPr lang="zh-TW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13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125286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zh-TW" b="0" i="0" u="none" baseline="0"/>
              <a:t>領導力並非始於頭銜，而是始於一個選擇。</a:t>
            </a:r>
          </a:p>
          <a:p>
            <a:pPr algn="l" rtl="0"/>
            <a:r>
              <a:rPr lang="zh-TW" b="0" i="0" u="none" baseline="0"/>
              <a:t> </a:t>
            </a:r>
          </a:p>
          <a:p>
            <a:pPr algn="l" rtl="0"/>
            <a:r>
              <a:rPr lang="zh-TW" b="0" i="0" u="none" baseline="0"/>
              <a:t>蘭馨會的未來，是由女性選擇在各自所在之處發揮領導而建構而成。</a:t>
            </a:r>
          </a:p>
          <a:p>
            <a:pPr algn="l" rtl="0"/>
            <a:r>
              <a:rPr lang="zh-TW" b="0" i="0" u="none" baseline="0"/>
              <a:t> </a:t>
            </a:r>
          </a:p>
          <a:p>
            <a:pPr algn="l" rtl="0"/>
            <a:r>
              <a:rPr lang="zh-TW" b="0" i="0" u="none" baseline="0"/>
              <a:t>您不必做到完美領導……只需目標明確地領導即可。</a:t>
            </a:r>
          </a:p>
          <a:p>
            <a:pPr algn="l" rtl="0"/>
            <a:r>
              <a:rPr lang="zh-TW" b="0" i="0" u="none" baseline="0"/>
              <a:t> </a:t>
            </a:r>
          </a:p>
          <a:p>
            <a:pPr algn="l" rtl="0"/>
            <a:r>
              <a:rPr lang="zh-TW" b="0" i="0" u="none" baseline="0"/>
              <a:t>當眾人攜手採取小小行動——蘭馨會便能持續為全球婦女與女青年帶來改變。</a:t>
            </a:r>
          </a:p>
          <a:p>
            <a:endParaRPr lang="zh-TW" dirty="0">
              <a:ea typeface="Calibri"/>
              <a:cs typeface="Calibri"/>
            </a:endParaRPr>
          </a:p>
          <a:p>
            <a:endParaRPr lang="zh-TW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0AC2B081-7DCA-4A96-B8B8-920F8A74D83B}" type="slidenum">
              <a:t>14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15251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2.sv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7.sv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102074" flipH="1">
            <a:off x="-6767235" y="4731905"/>
            <a:ext cx="20543549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2" name="Freeform 2"/>
          <p:cNvSpPr/>
          <p:nvPr/>
        </p:nvSpPr>
        <p:spPr>
          <a:xfrm rot="1102074" flipH="1">
            <a:off x="-3770915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1028700" y="2937663"/>
            <a:ext cx="12712362" cy="444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8684"/>
              </a:lnSpc>
            </a:pPr>
            <a:r>
              <a:rPr lang="zh-TW" sz="8861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《建立變革型領導文化：推動影響》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zh-TW" sz="2200" b="1" i="0" u="none" spc="109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國際蘭馨交流協會美洲聯盟</a:t>
            </a:r>
            <a:endParaRPr lang="zh-TW" sz="2200" b="1" spc="109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342405"/>
            <a:ext cx="18865637" cy="7231185"/>
            <a:chOff x="0" y="-66675"/>
            <a:chExt cx="3804182" cy="14581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91465"/>
            </a:xfrm>
            <a:custGeom>
              <a:avLst/>
              <a:gdLst/>
              <a:ahLst/>
              <a:cxnLst/>
              <a:rect l="l" t="t" r="r" b="b"/>
              <a:pathLst>
                <a:path w="3804182" h="1391465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Freeform 8"/>
          <p:cNvSpPr/>
          <p:nvPr/>
        </p:nvSpPr>
        <p:spPr>
          <a:xfrm>
            <a:off x="3335282" y="4177874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0" name="Freeform 10"/>
          <p:cNvSpPr/>
          <p:nvPr/>
        </p:nvSpPr>
        <p:spPr>
          <a:xfrm>
            <a:off x="8363768" y="4202990"/>
            <a:ext cx="1556137" cy="1428817"/>
          </a:xfrm>
          <a:custGeom>
            <a:avLst/>
            <a:gdLst/>
            <a:ahLst/>
            <a:cxnLst/>
            <a:rect l="l" t="t" r="r" b="b"/>
            <a:pathLst>
              <a:path w="1556137" h="1428817">
                <a:moveTo>
                  <a:pt x="0" y="0"/>
                </a:moveTo>
                <a:lnTo>
                  <a:pt x="1556137" y="0"/>
                </a:lnTo>
                <a:lnTo>
                  <a:pt x="1556137" y="1428817"/>
                </a:lnTo>
                <a:lnTo>
                  <a:pt x="0" y="14288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1" name="Freeform 11"/>
          <p:cNvSpPr/>
          <p:nvPr/>
        </p:nvSpPr>
        <p:spPr>
          <a:xfrm rot="5400000">
            <a:off x="13676805" y="4277568"/>
            <a:ext cx="1360973" cy="1401260"/>
          </a:xfrm>
          <a:custGeom>
            <a:avLst/>
            <a:gdLst/>
            <a:ahLst/>
            <a:cxnLst/>
            <a:rect l="l" t="t" r="r" b="b"/>
            <a:pathLst>
              <a:path w="1360973" h="1401260">
                <a:moveTo>
                  <a:pt x="0" y="0"/>
                </a:moveTo>
                <a:lnTo>
                  <a:pt x="1360974" y="0"/>
                </a:lnTo>
                <a:lnTo>
                  <a:pt x="1360974" y="1401260"/>
                </a:lnTo>
                <a:lnTo>
                  <a:pt x="0" y="14012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2" name="TextBox 12"/>
          <p:cNvSpPr txBox="1"/>
          <p:nvPr/>
        </p:nvSpPr>
        <p:spPr>
          <a:xfrm>
            <a:off x="2764807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它是什麼</a:t>
            </a:r>
            <a:endParaRPr lang="zh-TW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019941" y="6898119"/>
            <a:ext cx="2503251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下一步行動</a:t>
            </a:r>
            <a:endParaRPr lang="zh-TW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744004" y="6898119"/>
            <a:ext cx="2795809" cy="4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 Bold"/>
              </a:rPr>
              <a:t>您如何領導</a:t>
            </a:r>
            <a:endParaRPr lang="zh-TW" sz="3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067396" y="1289444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今日目標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10809970" y="0"/>
            <a:ext cx="7638119" cy="10286948"/>
            <a:chOff x="0" y="0"/>
            <a:chExt cx="10184158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84158" cy="13715930"/>
            </a:xfrm>
            <a:custGeom>
              <a:avLst/>
              <a:gdLst/>
              <a:ahLst/>
              <a:cxnLst/>
              <a:rect l="l" t="t" r="r" b="b"/>
              <a:pathLst>
                <a:path w="10184158" h="13715930">
                  <a:moveTo>
                    <a:pt x="0" y="0"/>
                  </a:moveTo>
                  <a:lnTo>
                    <a:pt x="10184158" y="0"/>
                  </a:lnTo>
                  <a:lnTo>
                    <a:pt x="10184158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2211" r="-29933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3935094"/>
            <a:ext cx="10106488" cy="3302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 dirty="0">
                <a:solidFill>
                  <a:srgbClr val="FFFFFF"/>
                </a:solidFill>
                <a:latin typeface="Calibri"/>
                <a:ea typeface="Microsoft JhengHei" panose="020B0604030504040204" pitchFamily="34" charset="-120"/>
                <a:cs typeface="Calibri"/>
                <a:sym typeface="Calibri (MS)"/>
              </a:rPr>
              <a:t>創造長遠改變​</a:t>
            </a:r>
            <a:endParaRPr lang="zh-TW" sz="4550" dirty="0">
              <a:solidFill>
                <a:srgbClr val="FFFFFF"/>
              </a:solidFill>
              <a:latin typeface="Calibri"/>
              <a:ea typeface="Microsoft JhengHei" panose="020B0604030504040204" pitchFamily="34" charset="-120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 dirty="0">
                <a:solidFill>
                  <a:srgbClr val="FFFFFF"/>
                </a:solidFill>
                <a:latin typeface="Calibri"/>
                <a:ea typeface="Microsoft JhengHei" panose="020B0604030504040204" pitchFamily="34" charset="-120"/>
                <a:cs typeface="Calibri"/>
                <a:sym typeface="Calibri (MS)"/>
              </a:rPr>
              <a:t>以影響力勝於權威​</a:t>
            </a:r>
            <a:endParaRPr lang="zh-TW" sz="4550" dirty="0">
              <a:solidFill>
                <a:srgbClr val="FFFFFF"/>
              </a:solidFill>
              <a:latin typeface="Calibri"/>
              <a:ea typeface="Microsoft JhengHei" panose="020B0604030504040204" pitchFamily="34" charset="-120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 dirty="0">
                <a:solidFill>
                  <a:srgbClr val="FFFFFF"/>
                </a:solidFill>
                <a:latin typeface="Calibri"/>
                <a:ea typeface="Microsoft JhengHei" panose="020B0604030504040204" pitchFamily="34" charset="-120"/>
                <a:cs typeface="Calibri"/>
                <a:sym typeface="Calibri (MS)"/>
              </a:rPr>
              <a:t>以賦能勝於控制​</a:t>
            </a:r>
            <a:endParaRPr lang="zh-TW" sz="4550" dirty="0">
              <a:solidFill>
                <a:srgbClr val="FFFFFF"/>
              </a:solidFill>
              <a:latin typeface="Calibri"/>
              <a:ea typeface="Microsoft JhengHei" panose="020B0604030504040204" pitchFamily="34" charset="-120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 dirty="0">
                <a:solidFill>
                  <a:srgbClr val="FFFFFF"/>
                </a:solidFill>
                <a:latin typeface="Calibri"/>
                <a:ea typeface="Microsoft JhengHei" panose="020B0604030504040204" pitchFamily="34" charset="-120"/>
                <a:cs typeface="Calibri"/>
                <a:sym typeface="Calibri (MS)"/>
              </a:rPr>
              <a:t>以使命勝於職位</a:t>
            </a:r>
            <a:endParaRPr lang="zh-TW" sz="4550" dirty="0">
              <a:solidFill>
                <a:srgbClr val="FFFFFF"/>
              </a:solidFill>
              <a:latin typeface="Calibri"/>
              <a:ea typeface="Microsoft JhengHei" panose="020B0604030504040204" pitchFamily="34" charset="-120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735717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zh-TW" sz="6400" b="0" i="0" u="none" baseline="0" dirty="0">
                <a:solidFill>
                  <a:srgbClr val="FFFFFF"/>
                </a:solidFill>
                <a:latin typeface="Effra"/>
                <a:ea typeface="Microsoft JhengHei" panose="020B0604030504040204" pitchFamily="34" charset="-120"/>
                <a:cs typeface="Effra"/>
                <a:sym typeface="Effra"/>
              </a:rPr>
              <a:t>什麼是變革型領導力？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18528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>
            <a:off x="7744004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Freeform 4"/>
          <p:cNvSpPr/>
          <p:nvPr/>
        </p:nvSpPr>
        <p:spPr>
          <a:xfrm>
            <a:off x="12869336" y="3315821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Freeform 5"/>
          <p:cNvSpPr/>
          <p:nvPr/>
        </p:nvSpPr>
        <p:spPr>
          <a:xfrm>
            <a:off x="3218685" y="3929032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5" y="0"/>
                </a:lnTo>
                <a:lnTo>
                  <a:pt x="1595495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/>
          <p:cNvSpPr txBox="1"/>
          <p:nvPr/>
        </p:nvSpPr>
        <p:spPr>
          <a:xfrm>
            <a:off x="2691668" y="6633647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社區變遷​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15615" y="6633647"/>
            <a:ext cx="2503251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領導力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至關重要​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782665" y="6681499"/>
            <a:ext cx="2795809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志工服務</a:t>
            </a:r>
          </a:p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持續演變​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為何此刻尤為重要​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4" name="Freeform 14"/>
          <p:cNvSpPr/>
          <p:nvPr/>
        </p:nvSpPr>
        <p:spPr>
          <a:xfrm>
            <a:off x="13634724" y="4026018"/>
            <a:ext cx="1265033" cy="1201781"/>
          </a:xfrm>
          <a:custGeom>
            <a:avLst/>
            <a:gdLst/>
            <a:ahLst/>
            <a:cxnLst/>
            <a:rect l="l" t="t" r="r" b="b"/>
            <a:pathLst>
              <a:path w="1265033" h="1201781">
                <a:moveTo>
                  <a:pt x="0" y="0"/>
                </a:moveTo>
                <a:lnTo>
                  <a:pt x="1265033" y="0"/>
                </a:lnTo>
                <a:lnTo>
                  <a:pt x="1265033" y="1201781"/>
                </a:lnTo>
                <a:lnTo>
                  <a:pt x="0" y="1201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5" name="Freeform 15"/>
          <p:cNvSpPr/>
          <p:nvPr/>
        </p:nvSpPr>
        <p:spPr>
          <a:xfrm>
            <a:off x="8538688" y="4162135"/>
            <a:ext cx="1210624" cy="1103181"/>
          </a:xfrm>
          <a:custGeom>
            <a:avLst/>
            <a:gdLst/>
            <a:ahLst/>
            <a:cxnLst/>
            <a:rect l="l" t="t" r="r" b="b"/>
            <a:pathLst>
              <a:path w="1210624" h="1103181">
                <a:moveTo>
                  <a:pt x="0" y="0"/>
                </a:moveTo>
                <a:lnTo>
                  <a:pt x="1210624" y="0"/>
                </a:lnTo>
                <a:lnTo>
                  <a:pt x="1210624" y="1103181"/>
                </a:lnTo>
                <a:lnTo>
                  <a:pt x="0" y="1103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01642" y="2851099"/>
            <a:ext cx="4647529" cy="1538442"/>
            <a:chOff x="0" y="-66675"/>
            <a:chExt cx="1224041" cy="405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4041" cy="338511"/>
            </a:xfrm>
            <a:custGeom>
              <a:avLst/>
              <a:gdLst/>
              <a:ahLst/>
              <a:cxnLst/>
              <a:rect l="l" t="t" r="r" b="b"/>
              <a:pathLst>
                <a:path w="1224041" h="338511">
                  <a:moveTo>
                    <a:pt x="36648" y="0"/>
                  </a:moveTo>
                  <a:lnTo>
                    <a:pt x="1187393" y="0"/>
                  </a:lnTo>
                  <a:cubicBezTo>
                    <a:pt x="1207633" y="0"/>
                    <a:pt x="1224041" y="16408"/>
                    <a:pt x="1224041" y="36648"/>
                  </a:cubicBezTo>
                  <a:lnTo>
                    <a:pt x="1224041" y="301863"/>
                  </a:lnTo>
                  <a:cubicBezTo>
                    <a:pt x="1224041" y="322103"/>
                    <a:pt x="1207633" y="338511"/>
                    <a:pt x="1187393" y="338511"/>
                  </a:cubicBezTo>
                  <a:lnTo>
                    <a:pt x="36648" y="338511"/>
                  </a:lnTo>
                  <a:cubicBezTo>
                    <a:pt x="26928" y="338511"/>
                    <a:pt x="17607" y="334650"/>
                    <a:pt x="10734" y="327777"/>
                  </a:cubicBezTo>
                  <a:cubicBezTo>
                    <a:pt x="3861" y="320904"/>
                    <a:pt x="0" y="311583"/>
                    <a:pt x="0" y="301863"/>
                  </a:cubicBezTo>
                  <a:lnTo>
                    <a:pt x="0" y="36648"/>
                  </a:lnTo>
                  <a:cubicBezTo>
                    <a:pt x="0" y="16408"/>
                    <a:pt x="16408" y="0"/>
                    <a:pt x="36648" y="0"/>
                  </a:cubicBezTo>
                  <a:close/>
                </a:path>
              </a:pathLst>
            </a:custGeom>
            <a:solidFill>
              <a:srgbClr val="29337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224041" cy="405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9" name="Group 9"/>
          <p:cNvGrpSpPr/>
          <p:nvPr/>
        </p:nvGrpSpPr>
        <p:grpSpPr>
          <a:xfrm>
            <a:off x="4731015" y="6155818"/>
            <a:ext cx="3086100" cy="317770"/>
            <a:chOff x="0" y="-38100"/>
            <a:chExt cx="812800" cy="836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97688" y="4789050"/>
            <a:ext cx="3369076" cy="336907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68935" y="6155818"/>
            <a:ext cx="3086100" cy="317770"/>
            <a:chOff x="0" y="-38100"/>
            <a:chExt cx="812800" cy="836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45592"/>
            </a:xfrm>
            <a:custGeom>
              <a:avLst/>
              <a:gdLst/>
              <a:ahLst/>
              <a:cxnLst/>
              <a:rect l="l" t="t" r="r" b="b"/>
              <a:pathLst>
                <a:path w="812800" h="45592">
                  <a:moveTo>
                    <a:pt x="0" y="0"/>
                  </a:moveTo>
                  <a:lnTo>
                    <a:pt x="812800" y="0"/>
                  </a:lnTo>
                  <a:lnTo>
                    <a:pt x="812800" y="45592"/>
                  </a:lnTo>
                  <a:lnTo>
                    <a:pt x="0" y="45592"/>
                  </a:ln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3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021236" y="4789050"/>
            <a:ext cx="3369076" cy="336907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57514" y="4789050"/>
            <a:ext cx="3369076" cy="336907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5FC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960641" y="3448020"/>
            <a:ext cx="4329531" cy="503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199"/>
              </a:lnSpc>
            </a:pPr>
            <a:r>
              <a:rPr lang="zh-TW" sz="29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領導力體現在：</a:t>
            </a:r>
            <a:endParaRPr lang="zh-TW" sz="29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262724" y="1028700"/>
            <a:ext cx="9762552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重新思考領導力​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57461" y="5970211"/>
            <a:ext cx="2649530" cy="92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以身作則​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479746" y="5951161"/>
            <a:ext cx="2452056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提出重要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問題​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043770" y="5951161"/>
            <a:ext cx="2196565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歡迎新會員​</a:t>
            </a:r>
            <a:endParaRPr lang="zh-TW" sz="360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531796" y="498910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91622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55344" y="4970059"/>
            <a:ext cx="2100860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203" y="0"/>
            <a:ext cx="7475885" cy="10286948"/>
            <a:chOff x="0" y="0"/>
            <a:chExt cx="9967847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7847" cy="13715930"/>
            </a:xfrm>
            <a:custGeom>
              <a:avLst/>
              <a:gdLst/>
              <a:ahLst/>
              <a:cxnLst/>
              <a:rect l="l" t="t" r="r" b="b"/>
              <a:pathLst>
                <a:path w="9967847" h="13715930">
                  <a:moveTo>
                    <a:pt x="0" y="0"/>
                  </a:moveTo>
                  <a:lnTo>
                    <a:pt x="9967847" y="0"/>
                  </a:lnTo>
                  <a:lnTo>
                    <a:pt x="9967847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494" r="-3603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您是如何展現自己的？​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990792" y="3357092"/>
            <a:ext cx="8153208" cy="196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日常時刻中的領導​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86017" y="3595783"/>
            <a:ext cx="5486521" cy="54865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46" r="-25046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66723" y="811983"/>
            <a:ext cx="4214677" cy="421467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8714" r="-21379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484209"/>
            <a:ext cx="18865637" cy="7089379"/>
            <a:chOff x="0" y="-66675"/>
            <a:chExt cx="3804182" cy="14295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362871"/>
            </a:xfrm>
            <a:custGeom>
              <a:avLst/>
              <a:gdLst/>
              <a:ahLst/>
              <a:cxnLst/>
              <a:rect l="l" t="t" r="r" b="b"/>
              <a:pathLst>
                <a:path w="3804182" h="1362871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52719"/>
                  </a:lnTo>
                  <a:cubicBezTo>
                    <a:pt x="202350" y="1361197"/>
                    <a:pt x="849870" y="1433585"/>
                    <a:pt x="1821147" y="1252719"/>
                  </a:cubicBezTo>
                  <a:cubicBezTo>
                    <a:pt x="2792433" y="992365"/>
                    <a:pt x="3547873" y="1144237"/>
                    <a:pt x="3804182" y="1252719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63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67003" y="3748127"/>
            <a:ext cx="3130788" cy="313078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7343" r="-13338" b="-8947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2138" y="3748127"/>
            <a:ext cx="3130788" cy="313078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63573" t="-2742" r="-41966" b="-12873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675075" y="3748127"/>
            <a:ext cx="3130788" cy="313078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4076" r="-36017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zh-TW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90209" y="3748127"/>
            <a:ext cx="3130788" cy="313078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4023" t="-6582" b="-9360"/>
              </a:stretch>
            </a:blipFill>
            <a:ln w="95250" cap="sq">
              <a:solidFill>
                <a:srgbClr val="518BC9"/>
              </a:solidFill>
              <a:prstDash val="solid"/>
              <a:miter/>
            </a:ln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59935" y="1370052"/>
            <a:ext cx="14768130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9100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您已具備領導優勢​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30502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zh-TW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組織能力​</a:t>
            </a:r>
            <a:endParaRPr lang="zh-TW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75075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zh-TW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鼓勵他人​</a:t>
            </a:r>
            <a:endParaRPr lang="zh-TW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45637" y="723849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zh-TW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倡議發聲​</a:t>
            </a:r>
            <a:endParaRPr lang="zh-TW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290209" y="7255004"/>
            <a:ext cx="3003789" cy="48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034"/>
              </a:lnSpc>
            </a:pPr>
            <a:r>
              <a:rPr lang="zh-TW" sz="2850" b="1" i="0" u="none" spc="63" baseline="0">
                <a:solidFill>
                  <a:srgbClr val="FDFDFD"/>
                </a:solidFill>
                <a:latin typeface="Calibri"/>
                <a:ea typeface="Calibri"/>
                <a:cs typeface="Calibri"/>
                <a:sym typeface="Calibri (MS) Bold"/>
              </a:rPr>
              <a:t>連結他人​</a:t>
            </a:r>
            <a:endParaRPr lang="zh-TW" sz="2850" b="1" spc="63">
              <a:solidFill>
                <a:srgbClr val="FDFDF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10353950" y="0"/>
            <a:ext cx="8094139" cy="10286948"/>
            <a:chOff x="0" y="0"/>
            <a:chExt cx="10792185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92185" cy="13715930"/>
            </a:xfrm>
            <a:custGeom>
              <a:avLst/>
              <a:gdLst/>
              <a:ahLst/>
              <a:cxnLst/>
              <a:rect l="l" t="t" r="r" b="b"/>
              <a:pathLst>
                <a:path w="10792185" h="13715930">
                  <a:moveTo>
                    <a:pt x="0" y="0"/>
                  </a:moveTo>
                  <a:lnTo>
                    <a:pt x="10792185" y="0"/>
                  </a:lnTo>
                  <a:lnTo>
                    <a:pt x="10792185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559" r="-59839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03482" y="4207656"/>
            <a:ext cx="10106488" cy="249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邀請他人加入​</a:t>
            </a:r>
            <a:endParaRPr lang="zh-TW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嘗試新方法​​</a:t>
            </a:r>
            <a:endParaRPr lang="zh-TW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 (MS)"/>
              </a:rPr>
              <a:t> 勇於發聲​</a:t>
            </a:r>
            <a:endParaRPr lang="zh-TW" sz="455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764899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zh-TW" sz="64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微小的行動塑造文化​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4" name="Group 4"/>
          <p:cNvGrpSpPr/>
          <p:nvPr/>
        </p:nvGrpSpPr>
        <p:grpSpPr>
          <a:xfrm>
            <a:off x="10439988" y="1562751"/>
            <a:ext cx="6819312" cy="68193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8719" r="-1373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0792" y="2587911"/>
            <a:ext cx="815320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女性面臨的障礙​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/>
          <p:cNvSpPr txBox="1"/>
          <p:nvPr/>
        </p:nvSpPr>
        <p:spPr>
          <a:xfrm>
            <a:off x="703482" y="3696229"/>
            <a:ext cx="10106488" cy="411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自我懷疑</a:t>
            </a:r>
            <a:endParaRPr lang="zh-TW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對失敗的恐懼​</a:t>
            </a:r>
            <a:endParaRPr lang="zh-TW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冒牌者症候群​</a:t>
            </a:r>
            <a:endParaRPr lang="zh-TW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992505" lvl="1" indent="-495935" algn="l" rtl="0">
              <a:lnSpc>
                <a:spcPts val="6439"/>
              </a:lnSpc>
              <a:buFont typeface="Arial"/>
              <a:buChar char="•"/>
            </a:pPr>
            <a:r>
              <a:rPr lang="zh-TW" sz="45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外在期待​</a:t>
            </a:r>
            <a:endParaRPr lang="zh-TW" sz="45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6439"/>
              </a:lnSpc>
            </a:pPr>
            <a:endParaRPr lang="zh-TW" sz="45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1879" y="-305427"/>
            <a:ext cx="19281670" cy="2836194"/>
            <a:chOff x="0" y="-38100"/>
            <a:chExt cx="5078300" cy="7469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8300" cy="708881"/>
            </a:xfrm>
            <a:custGeom>
              <a:avLst/>
              <a:gdLst/>
              <a:ahLst/>
              <a:cxnLst/>
              <a:rect l="l" t="t" r="r" b="b"/>
              <a:pathLst>
                <a:path w="5078300" h="708881">
                  <a:moveTo>
                    <a:pt x="0" y="0"/>
                  </a:moveTo>
                  <a:lnTo>
                    <a:pt x="5078300" y="0"/>
                  </a:lnTo>
                  <a:lnTo>
                    <a:pt x="5078300" y="708881"/>
                  </a:lnTo>
                  <a:lnTo>
                    <a:pt x="0" y="70888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78300" cy="746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77282" y="3954798"/>
            <a:ext cx="6618686" cy="3332211"/>
            <a:chOff x="0" y="-66675"/>
            <a:chExt cx="1329258" cy="6692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" r="-19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9" name="Group 9"/>
          <p:cNvGrpSpPr/>
          <p:nvPr/>
        </p:nvGrpSpPr>
        <p:grpSpPr>
          <a:xfrm>
            <a:off x="3289764" y="5340580"/>
            <a:ext cx="4047122" cy="415295"/>
            <a:chOff x="0" y="-66675"/>
            <a:chExt cx="812800" cy="834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856943" y="1028700"/>
            <a:ext cx="10647253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選擇一種新的內在聲音​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75021" y="4759683"/>
            <a:ext cx="4623208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zh-TW" sz="475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「我還沒準備好」​</a:t>
            </a:r>
            <a:endParaRPr lang="zh-TW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863517" y="6079944"/>
            <a:ext cx="4834712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zh-TW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「我願意嘗試」​</a:t>
            </a:r>
            <a:endParaRPr lang="zh-TW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9592032" y="3954798"/>
            <a:ext cx="6618686" cy="3332211"/>
            <a:chOff x="0" y="-66675"/>
            <a:chExt cx="1329258" cy="6692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9258" cy="602546"/>
            </a:xfrm>
            <a:custGeom>
              <a:avLst/>
              <a:gdLst/>
              <a:ahLst/>
              <a:cxnLst/>
              <a:rect l="l" t="t" r="r" b="b"/>
              <a:pathLst>
                <a:path w="1329258" h="602546">
                  <a:moveTo>
                    <a:pt x="25734" y="0"/>
                  </a:moveTo>
                  <a:lnTo>
                    <a:pt x="1303524" y="0"/>
                  </a:lnTo>
                  <a:cubicBezTo>
                    <a:pt x="1310349" y="0"/>
                    <a:pt x="1316895" y="2711"/>
                    <a:pt x="1321721" y="7537"/>
                  </a:cubicBezTo>
                  <a:cubicBezTo>
                    <a:pt x="1326547" y="12363"/>
                    <a:pt x="1329258" y="18909"/>
                    <a:pt x="1329258" y="25734"/>
                  </a:cubicBezTo>
                  <a:lnTo>
                    <a:pt x="1329258" y="576813"/>
                  </a:lnTo>
                  <a:cubicBezTo>
                    <a:pt x="1329258" y="583638"/>
                    <a:pt x="1326547" y="590183"/>
                    <a:pt x="1321721" y="595009"/>
                  </a:cubicBezTo>
                  <a:cubicBezTo>
                    <a:pt x="1316895" y="599835"/>
                    <a:pt x="1310349" y="602546"/>
                    <a:pt x="1303524" y="602546"/>
                  </a:cubicBezTo>
                  <a:lnTo>
                    <a:pt x="25734" y="602546"/>
                  </a:lnTo>
                  <a:cubicBezTo>
                    <a:pt x="18909" y="602546"/>
                    <a:pt x="12363" y="599835"/>
                    <a:pt x="7537" y="595009"/>
                  </a:cubicBezTo>
                  <a:cubicBezTo>
                    <a:pt x="2711" y="590183"/>
                    <a:pt x="0" y="583638"/>
                    <a:pt x="0" y="576813"/>
                  </a:cubicBezTo>
                  <a:lnTo>
                    <a:pt x="0" y="25734"/>
                  </a:lnTo>
                  <a:cubicBezTo>
                    <a:pt x="0" y="18909"/>
                    <a:pt x="2711" y="12363"/>
                    <a:pt x="7537" y="7537"/>
                  </a:cubicBezTo>
                  <a:cubicBezTo>
                    <a:pt x="12363" y="2711"/>
                    <a:pt x="18909" y="0"/>
                    <a:pt x="257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329258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804514" y="5340580"/>
            <a:ext cx="4047122" cy="415295"/>
            <a:chOff x="0" y="-66675"/>
            <a:chExt cx="812800" cy="834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6731"/>
            </a:xfrm>
            <a:custGeom>
              <a:avLst/>
              <a:gdLst/>
              <a:ahLst/>
              <a:cxnLst/>
              <a:rect l="l" t="t" r="r" b="b"/>
              <a:pathLst>
                <a:path w="812800" h="16731">
                  <a:moveTo>
                    <a:pt x="0" y="0"/>
                  </a:moveTo>
                  <a:lnTo>
                    <a:pt x="812800" y="0"/>
                  </a:lnTo>
                  <a:lnTo>
                    <a:pt x="812800" y="16731"/>
                  </a:lnTo>
                  <a:lnTo>
                    <a:pt x="0" y="16731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812800" cy="83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954343" y="4759683"/>
            <a:ext cx="5894063" cy="622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zh-TW" sz="475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「我懂得還不夠多」​</a:t>
            </a:r>
            <a:endParaRPr lang="zh-TW" sz="4750" b="1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250905" y="6079944"/>
            <a:ext cx="5173577" cy="622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4768"/>
              </a:lnSpc>
            </a:pPr>
            <a:r>
              <a:rPr lang="zh-TW" sz="4750" b="1" i="0" u="none" baseline="0" dirty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「我可以學習」​</a:t>
            </a:r>
            <a:endParaRPr lang="zh-TW" sz="4750" b="1" dirty="0">
              <a:solidFill>
                <a:srgbClr val="293374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61114" y="0"/>
            <a:ext cx="7286974" cy="10286948"/>
            <a:chOff x="0" y="0"/>
            <a:chExt cx="9715966" cy="137159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15966" cy="13715930"/>
            </a:xfrm>
            <a:custGeom>
              <a:avLst/>
              <a:gdLst/>
              <a:ahLst/>
              <a:cxnLst/>
              <a:rect l="l" t="t" r="r" b="b"/>
              <a:pathLst>
                <a:path w="9715966" h="13715930">
                  <a:moveTo>
                    <a:pt x="0" y="0"/>
                  </a:moveTo>
                  <a:lnTo>
                    <a:pt x="9715966" y="0"/>
                  </a:lnTo>
                  <a:lnTo>
                    <a:pt x="9715966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038" r="-69847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995207"/>
            <a:ext cx="8936221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反思時刻​</a:t>
            </a:r>
          </a:p>
        </p:txBody>
      </p:sp>
      <p:sp>
        <p:nvSpPr>
          <p:cNvPr id="5" name="Freeform 5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/>
          <p:cNvSpPr txBox="1"/>
          <p:nvPr/>
        </p:nvSpPr>
        <p:spPr>
          <a:xfrm>
            <a:off x="1028700" y="5010150"/>
            <a:ext cx="9080589" cy="1142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4619"/>
              </a:lnSpc>
            </a:pPr>
            <a:r>
              <a:rPr lang="zh-TW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您被召喚在哪個領域發揮領導力？​</a:t>
            </a:r>
            <a:endParaRPr lang="zh-TW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 rtl="0">
              <a:lnSpc>
                <a:spcPts val="4619"/>
              </a:lnSpc>
            </a:pPr>
            <a:r>
              <a:rPr lang="zh-TW" sz="3250" b="0" i="0" u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 (MS)"/>
              </a:rPr>
              <a:t>在接下來的30天裡，您可以採取的一項行動是什麼？​</a:t>
            </a:r>
            <a:endParaRPr lang="zh-TW" sz="32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6936" y="3078938"/>
            <a:ext cx="4038507" cy="3332211"/>
            <a:chOff x="0" y="-66675"/>
            <a:chExt cx="811070" cy="669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1424" y="4179062"/>
            <a:ext cx="2649530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領導力存在於我們每個人之中。​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172557" y="3078938"/>
            <a:ext cx="4038507" cy="3332211"/>
            <a:chOff x="0" y="-66675"/>
            <a:chExt cx="811070" cy="6692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29222" y="3950462"/>
            <a:ext cx="3725177" cy="192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小小行動也能產生變革性的影響​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124400" y="3078938"/>
            <a:ext cx="4038507" cy="3332211"/>
            <a:chOff x="0" y="-66675"/>
            <a:chExt cx="811070" cy="6692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1070" cy="602546"/>
            </a:xfrm>
            <a:custGeom>
              <a:avLst/>
              <a:gdLst/>
              <a:ahLst/>
              <a:cxnLst/>
              <a:rect l="l" t="t" r="r" b="b"/>
              <a:pathLst>
                <a:path w="811070" h="602546">
                  <a:moveTo>
                    <a:pt x="42175" y="0"/>
                  </a:moveTo>
                  <a:lnTo>
                    <a:pt x="768895" y="0"/>
                  </a:lnTo>
                  <a:cubicBezTo>
                    <a:pt x="780081" y="0"/>
                    <a:pt x="790808" y="4443"/>
                    <a:pt x="798717" y="12353"/>
                  </a:cubicBezTo>
                  <a:cubicBezTo>
                    <a:pt x="806627" y="20262"/>
                    <a:pt x="811070" y="30989"/>
                    <a:pt x="811070" y="42175"/>
                  </a:cubicBezTo>
                  <a:lnTo>
                    <a:pt x="811070" y="560372"/>
                  </a:lnTo>
                  <a:cubicBezTo>
                    <a:pt x="811070" y="583664"/>
                    <a:pt x="792188" y="602546"/>
                    <a:pt x="768895" y="602546"/>
                  </a:cubicBezTo>
                  <a:lnTo>
                    <a:pt x="42175" y="602546"/>
                  </a:lnTo>
                  <a:cubicBezTo>
                    <a:pt x="18882" y="602546"/>
                    <a:pt x="0" y="583664"/>
                    <a:pt x="0" y="560372"/>
                  </a:cubicBezTo>
                  <a:lnTo>
                    <a:pt x="0" y="42175"/>
                  </a:lnTo>
                  <a:cubicBezTo>
                    <a:pt x="0" y="30989"/>
                    <a:pt x="4443" y="20262"/>
                    <a:pt x="12353" y="12353"/>
                  </a:cubicBezTo>
                  <a:cubicBezTo>
                    <a:pt x="20262" y="4443"/>
                    <a:pt x="30989" y="0"/>
                    <a:pt x="421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9000"/>
                  </a:srgbClr>
                </a:gs>
                <a:gs pos="100000">
                  <a:srgbClr val="19317D">
                    <a:alpha val="9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811070" cy="669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745749" y="4179062"/>
            <a:ext cx="2795809" cy="1391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636"/>
              </a:lnSpc>
            </a:pPr>
            <a:r>
              <a:rPr lang="zh-TW" sz="3600" b="1" i="0" u="none" baseline="0">
                <a:solidFill>
                  <a:srgbClr val="293374"/>
                </a:solidFill>
                <a:latin typeface="Calibri"/>
                <a:ea typeface="Calibri"/>
                <a:cs typeface="Calibri"/>
                <a:sym typeface="Calibri (MS) Bold"/>
              </a:rPr>
              <a:t>行動比頭銜更重要。​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01636" y="1284742"/>
            <a:ext cx="8884728" cy="9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重點摘要​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674710" y="8353930"/>
            <a:ext cx="19281670" cy="2416454"/>
            <a:chOff x="0" y="-38100"/>
            <a:chExt cx="5078300" cy="6364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/>
          <p:cNvGrpSpPr/>
          <p:nvPr/>
        </p:nvGrpSpPr>
        <p:grpSpPr>
          <a:xfrm>
            <a:off x="11023725" y="0"/>
            <a:ext cx="7424364" cy="10286948"/>
            <a:chOff x="0" y="0"/>
            <a:chExt cx="9899152" cy="137159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99152" cy="13715930"/>
            </a:xfrm>
            <a:custGeom>
              <a:avLst/>
              <a:gdLst/>
              <a:ahLst/>
              <a:cxnLst/>
              <a:rect l="l" t="t" r="r" b="b"/>
              <a:pathLst>
                <a:path w="9899152" h="13715930">
                  <a:moveTo>
                    <a:pt x="0" y="0"/>
                  </a:moveTo>
                  <a:lnTo>
                    <a:pt x="9899152" y="0"/>
                  </a:lnTo>
                  <a:lnTo>
                    <a:pt x="9899152" y="13715930"/>
                  </a:lnTo>
                  <a:lnTo>
                    <a:pt x="0" y="13715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3659" r="-38890"/>
              </a:stretch>
            </a:blipFill>
          </p:spPr>
          <p:txBody>
            <a:bodyPr/>
            <a:lstStyle/>
            <a:p>
              <a:endParaRPr lang="zh-TW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036916"/>
            <a:ext cx="9024544" cy="159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6439"/>
              </a:lnSpc>
            </a:pPr>
            <a:r>
              <a:rPr lang="zh-TW" sz="4550" b="0" i="0" u="none" baseline="0">
                <a:solidFill>
                  <a:srgbClr val="FFFFFF"/>
                </a:solidFill>
                <a:latin typeface="Calibri"/>
                <a:ea typeface="Microsoft JhengHei" panose="020B0604030504040204" pitchFamily="34" charset="-120"/>
                <a:cs typeface="Calibri"/>
                <a:sym typeface="Calibri (MS)"/>
              </a:rPr>
              <a:t>您不必做到完美領導，只需目標明確地領導即可。​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79119"/>
            <a:ext cx="9781270" cy="19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679"/>
              </a:lnSpc>
            </a:pPr>
            <a:r>
              <a:rPr lang="zh-TW" sz="6400" b="0" i="0" u="none" baseline="0">
                <a:solidFill>
                  <a:srgbClr val="FFFFFF"/>
                </a:solidFill>
                <a:latin typeface="Effra"/>
                <a:ea typeface="Microsoft JhengHei" panose="020B0604030504040204" pitchFamily="34" charset="-120"/>
                <a:cs typeface="Effra"/>
                <a:sym typeface="Effra"/>
              </a:rPr>
              <a:t>領導力始於一個選擇。​</a:t>
            </a:r>
          </a:p>
        </p:txBody>
      </p:sp>
      <p:sp>
        <p:nvSpPr>
          <p:cNvPr id="7" name="Freeform 7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2193</Words>
  <Application>Microsoft Office PowerPoint</Application>
  <PresentationFormat>Custom</PresentationFormat>
  <Paragraphs>155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Effra</vt:lpstr>
      <vt:lpstr>Arial</vt:lpstr>
      <vt:lpstr>Calibri (MS)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Michelle RC pptx</dc:title>
  <dc:creator>Michelle Burnette</dc:creator>
  <cp:lastModifiedBy>Lydia Tortolero</cp:lastModifiedBy>
  <cp:revision>34</cp:revision>
  <dcterms:created xsi:type="dcterms:W3CDTF">2006-08-16T00:00:00Z</dcterms:created>
  <dcterms:modified xsi:type="dcterms:W3CDTF">2026-03-03T19:59:00Z</dcterms:modified>
  <dc:identifier>DAHBDGf_e10</dc:identifier>
</cp:coreProperties>
</file>