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(MS)" panose="020B0604020202020204" charset="0"/>
      <p:regular r:id="rId21"/>
    </p:embeddedFont>
    <p:embeddedFont>
      <p:font typeface="Effra" panose="020B080302020302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826076-BD35-40DB-8E55-D8EB28EBBF60}" v="718" dt="2026-02-19T17:57:40.948"/>
    <p1510:client id="{AA394413-FCF0-C5AD-36A5-A0F879A73AF5}" v="6" dt="2026-02-19T17:38:50.245"/>
    <p1510:client id="{C0437061-7375-9E91-8202-9D478F7A5129}" v="4" dt="2026-02-20T22:09:21.260"/>
    <p1510:client id="{CD9D2863-B545-C269-F2D5-A621A8D2A6CE}" v="1" dt="2026-02-20T18:29:47.906"/>
    <p1510:client id="{D91375C1-AF91-9C9A-9AD1-1B48C1DC5691}" v="113" dt="2026-02-18T22:50:16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8673" autoAdjust="0"/>
  </p:normalViewPr>
  <p:slideViewPr>
    <p:cSldViewPr snapToGrid="0">
      <p:cViewPr varScale="1">
        <p:scale>
          <a:sx n="23" d="100"/>
          <a:sy n="23" d="100"/>
        </p:scale>
        <p:origin x="53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2AA8-23DF-49A6-8837-E0449819A9DB}" type="datetimeFigureOut"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2B081-7DCA-4A96-B8B8-920F8A74D8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It is truly wonderful to be together today… across clubs, across regions, and across time zones.</a:t>
            </a: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 connects all of us is one powerful, shared purpose: improving the lives of women and girls.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Many of us first came to Soroptimist thinking we might attend a meeting or two… just to see what it was about.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somehow, along the way, this organization became part of who we are.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 it feels especially meaningful that we are here today—together—talking about transformational leadership… and the future we are building for Soroptimist.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i="1" dirty="0">
              <a:solidFill>
                <a:srgbClr val="0066CC"/>
              </a:solidFill>
            </a:endParaRPr>
          </a:p>
          <a:p>
            <a:r>
              <a:rPr lang="en-US" b="1" i="1" dirty="0">
                <a:solidFill>
                  <a:srgbClr val="0066CC"/>
                </a:solidFill>
              </a:rPr>
              <a:t>OPTIONAL ADD-IN: Light humor or personal connection about your personal Soroptimist journey.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endParaRPr lang="en-US" b="1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06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 matter what first brought you to Soroptimist… or how you found yourself here at this moment…</a:t>
            </a: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Today, we’re going to talk about something that truly matters to the future of SIA.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We’re going to talk about transformational leadership — leadership that isn’t defined by a title… but by the impact you create.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Over the next few minutes, we’ll explore what transformational leadership really means,</a:t>
            </a:r>
            <a:br>
              <a:rPr lang="en-US" dirty="0">
                <a:cs typeface="+mn-lt"/>
              </a:rPr>
            </a:br>
            <a:r>
              <a:rPr lang="en-US" dirty="0"/>
              <a:t>how many of you are probably already leading this way without even realizing it,</a:t>
            </a:r>
            <a:br>
              <a:rPr lang="en-US" dirty="0">
                <a:cs typeface="+mn-lt"/>
              </a:rPr>
            </a:br>
            <a:r>
              <a:rPr lang="en-US" dirty="0"/>
              <a:t>and one action you can take next to grow your leadership even further.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74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Transformational leadership is about creating positive, lasting change — in people, in our clubs, in our communities… and even in our own homes.</a:t>
            </a: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/>
              <a:t>It’s leadership rooted in purpose and values…and in the everyday actions that improve the lives of women and girls.</a:t>
            </a: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It’s about influence more than authority.</a:t>
            </a:r>
            <a:br>
              <a:rPr lang="en-US" dirty="0">
                <a:cs typeface="+mn-lt"/>
              </a:rPr>
            </a:br>
            <a:r>
              <a:rPr lang="en-US" dirty="0"/>
              <a:t>Empowerment more than control.</a:t>
            </a:r>
            <a:br>
              <a:rPr lang="en-US" dirty="0">
                <a:cs typeface="+mn-lt"/>
              </a:rPr>
            </a:br>
            <a:r>
              <a:rPr lang="en-US" dirty="0"/>
              <a:t>Purpose more than position.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here’s the most important part — every Soroptimist is a leader… right now.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the work we do, together, is truly transformational.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33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case you haven’t noticed… our communities are changing.</a:t>
            </a:r>
          </a:p>
          <a:p>
            <a:r>
              <a:rPr lang="en-US"/>
              <a:t>Volunteerism is changing.</a:t>
            </a: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leadership — at every level — matters more than ever.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Soroptimist leadership has always been different.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>
                <a:cs typeface="+mn-lt"/>
              </a:rPr>
            </a:br>
            <a:r>
              <a:rPr lang="en-US" dirty="0"/>
              <a:t>It’s collaborative.</a:t>
            </a:r>
            <a:br>
              <a:rPr lang="en-US" dirty="0">
                <a:cs typeface="+mn-lt"/>
              </a:rPr>
            </a:br>
            <a:r>
              <a:rPr lang="en-US" dirty="0"/>
              <a:t>It’s compassionate.</a:t>
            </a:r>
            <a:br>
              <a:rPr lang="en-US" dirty="0">
                <a:cs typeface="+mn-lt"/>
              </a:rPr>
            </a:br>
            <a:r>
              <a:rPr lang="en-US" dirty="0"/>
              <a:t>And it’s courageous.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that… is transformational leadership in action.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3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Leadership doesn’t always look like standing at a podium.</a:t>
            </a:r>
          </a:p>
          <a:p>
            <a:r>
              <a:rPr lang="en-US" dirty="0"/>
              <a:t>Sometimes it looks like setting an example.</a:t>
            </a:r>
          </a:p>
          <a:p>
            <a:br>
              <a:rPr lang="en-US" dirty="0"/>
            </a:br>
            <a:r>
              <a:rPr lang="en-US" dirty="0"/>
              <a:t>Welcoming a new member.</a:t>
            </a:r>
            <a:br>
              <a:rPr lang="en-US" dirty="0"/>
            </a:br>
            <a:r>
              <a:rPr lang="en-US" dirty="0"/>
              <a:t>Or asking that one important question…the one everyone else is thinking…but may be afraid to say out loud.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4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want to ask you an important question.</a:t>
            </a:r>
          </a:p>
          <a:p>
            <a:r>
              <a:rPr lang="en-US" dirty="0"/>
              <a:t>What would it feel like if…instead of asking whether we’re qualified…we asked ourselves how we are already showing up to support the mission?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 are we already doing—right now—that demonstrates we are transformational leaders?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the truth is…many of you already are.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0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Leadership does not require a microphone.</a:t>
            </a:r>
          </a:p>
          <a:p>
            <a:r>
              <a:rPr lang="en-US" dirty="0"/>
              <a:t>It often shows up in small, everyday moments of encouragement. </a:t>
            </a:r>
          </a:p>
          <a:p>
            <a:endParaRPr lang="en-US" i="1" dirty="0">
              <a:solidFill>
                <a:srgbClr val="0066CC"/>
              </a:solidFill>
            </a:endParaRPr>
          </a:p>
          <a:p>
            <a:endParaRPr lang="en-US" i="1" dirty="0">
              <a:solidFill>
                <a:srgbClr val="0066CC"/>
              </a:solidFill>
            </a:endParaRPr>
          </a:p>
          <a:p>
            <a:r>
              <a:rPr lang="en-US" i="1" dirty="0">
                <a:solidFill>
                  <a:srgbClr val="0066CC"/>
                </a:solidFill>
              </a:rPr>
              <a:t>OPTIONAL ADD-IN: Brief personal or region example of quiet leadership.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⏱ SKIP THIS SECTION IF SHORT ON TIME</a:t>
            </a:r>
            <a:endParaRPr lang="en-US" dirty="0"/>
          </a:p>
          <a:p>
            <a:endParaRPr lang="en-US" b="1" i="1" dirty="0">
              <a:solidFill>
                <a:srgbClr val="76923C"/>
              </a:solidFill>
            </a:endParaRPr>
          </a:p>
          <a:p>
            <a:endParaRPr lang="en-US" b="1" i="1" dirty="0">
              <a:solidFill>
                <a:srgbClr val="76923C"/>
              </a:solidFill>
            </a:endParaRPr>
          </a:p>
          <a:p>
            <a:r>
              <a:rPr lang="en-US" b="1" i="1" dirty="0">
                <a:solidFill>
                  <a:srgbClr val="76923C"/>
                </a:solidFill>
              </a:rPr>
              <a:t>Example: It could look like taking the lead to grab snacks for your table as you sit through a presentation just before lunch.</a:t>
            </a:r>
            <a:endParaRPr lang="en-US" dirty="0">
              <a:ea typeface="Calibri"/>
              <a:cs typeface="Calibri"/>
            </a:endParaRPr>
          </a:p>
          <a:p>
            <a:r>
              <a:rPr lang="en-US" b="1" i="1" dirty="0">
                <a:solidFill>
                  <a:srgbClr val="76923C"/>
                </a:solidFill>
              </a:rPr>
              <a:t>Or sending members on your team a message in Zoom just before a big presentation to say they look really nice in that color or you like their hair…now that can be transformational</a:t>
            </a:r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10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of us brings leadership strengths such as organizing, encouraging, advocating, or connecting others.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030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Leadership shows up in Soroptimist in small, everyday moments.</a:t>
            </a:r>
          </a:p>
          <a:p>
            <a:r>
              <a:rPr lang="en-US" dirty="0"/>
              <a:t>It might look like inviting someone into a planning conversation for a major event… trying a new approach to member engagement…or speaking up—and making space for others to be heard.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You don’t have to do everything.</a:t>
            </a:r>
            <a:br>
              <a:rPr lang="en-US" dirty="0">
                <a:cs typeface="+mn-lt"/>
              </a:rPr>
            </a:br>
            <a:r>
              <a:rPr lang="en-US" dirty="0"/>
              <a:t>You just have to do something.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16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Seems easy right. Trust me, I am aware that women collectively face internal and external barriers.  </a:t>
            </a:r>
          </a:p>
          <a:p>
            <a:r>
              <a:rPr lang="en-US" dirty="0"/>
              <a:t>Self-doubt, fear of failure, imposter syndrome and external expectations are all barriers.. </a:t>
            </a:r>
            <a:endParaRPr lang="en-US" dirty="0">
              <a:ea typeface="Calibri"/>
              <a:cs typeface="Calibri"/>
            </a:endParaRPr>
          </a:p>
          <a:p>
            <a:r>
              <a:rPr lang="en-US" i="1" dirty="0">
                <a:solidFill>
                  <a:srgbClr val="000000"/>
                </a:solidFill>
              </a:rPr>
              <a:t>OPTIONAL ADD-IN: Personal example of overcoming a barrier.</a:t>
            </a:r>
            <a:r>
              <a:rPr lang="en-US" b="1" dirty="0">
                <a:solidFill>
                  <a:srgbClr val="000000"/>
                </a:solidFill>
              </a:rPr>
              <a:t> </a:t>
            </a:r>
            <a:r>
              <a:rPr lang="en-US" dirty="0">
                <a:solidFill>
                  <a:srgbClr val="000000"/>
                </a:solidFill>
              </a:rPr>
              <a:t> </a:t>
            </a:r>
            <a:endParaRPr lang="en-US" dirty="0"/>
          </a:p>
          <a:p>
            <a:r>
              <a:rPr lang="en-US" b="1" dirty="0">
                <a:solidFill>
                  <a:srgbClr val="000000"/>
                </a:solidFill>
              </a:rPr>
              <a:t>⏱ SKIP or ASK FOR EXAMPLES FROM THE AUDIENCE IF TIME PERMITS</a:t>
            </a:r>
            <a:r>
              <a:rPr lang="en-US" dirty="0">
                <a:solidFill>
                  <a:srgbClr val="000000"/>
                </a:solidFill>
              </a:rPr>
              <a:t> 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</a:rPr>
              <a:t> </a:t>
            </a:r>
            <a:endParaRPr lang="en-US" dirty="0"/>
          </a:p>
          <a:p>
            <a:r>
              <a:rPr lang="en-US" i="1" dirty="0">
                <a:solidFill>
                  <a:srgbClr val="000000"/>
                </a:solidFill>
              </a:rPr>
              <a:t>Example: I personally have moments when fear of failure try to creep in or when I get caught in trying to live up to someone else’s expectation.  When that happens I remind myself that with out failures we wouldn’t know what success looks like.  We have to push through that negative internal chatter and keep moving forward. </a:t>
            </a:r>
            <a:r>
              <a:rPr lang="en-US" dirty="0">
                <a:solidFill>
                  <a:srgbClr val="000000"/>
                </a:solidFill>
              </a:rPr>
              <a:t> </a:t>
            </a:r>
            <a:endParaRPr lang="en-US" dirty="0"/>
          </a:p>
          <a:p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9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Transformational leaders shift their thinking.</a:t>
            </a:r>
          </a:p>
          <a:p>
            <a:r>
              <a:rPr lang="en-US"/>
              <a:t>From… </a:t>
            </a:r>
            <a:r>
              <a:rPr lang="en-US" i="1"/>
              <a:t>“I’m not ready”…</a:t>
            </a:r>
            <a:r>
              <a:rPr lang="en-US"/>
              <a:t>to… </a:t>
            </a:r>
            <a:r>
              <a:rPr lang="en-US" i="1"/>
              <a:t>“I’m willing.”</a:t>
            </a:r>
            <a:endParaRPr lang="en-US"/>
          </a:p>
          <a:p>
            <a:r>
              <a:rPr lang="en-US" dirty="0"/>
              <a:t>From… </a:t>
            </a:r>
            <a:r>
              <a:rPr lang="en-US" i="1" dirty="0"/>
              <a:t>“I don’t know enough”…</a:t>
            </a:r>
            <a:r>
              <a:rPr lang="en-US" dirty="0"/>
              <a:t> to… </a:t>
            </a:r>
            <a:r>
              <a:rPr lang="en-US" i="1" dirty="0"/>
              <a:t>“I can learn.”</a:t>
            </a:r>
            <a:endParaRPr lang="en-US" dirty="0"/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leadership doesn’t start with certainty—it starts with willingness.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83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 take a moment for quiet reflection.</a:t>
            </a:r>
          </a:p>
          <a:p>
            <a:r>
              <a:rPr lang="en-US"/>
              <a:t>Where are you being called to lead, and what is one action you can take in the next 30 days?</a:t>
            </a:r>
          </a:p>
          <a:p>
            <a:r>
              <a:rPr lang="en-US" b="1">
                <a:solidFill>
                  <a:srgbClr val="C00000"/>
                </a:solidFill>
              </a:rPr>
              <a:t>⏱ IF TIME PERMITS ASK THEM TO SHARE WITH THEIR NEIGHBOR OR AT THEIR TABLES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0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Leadership lives in each of us.</a:t>
            </a:r>
          </a:p>
          <a:p>
            <a:r>
              <a:rPr lang="en-US" dirty="0"/>
              <a:t>Remember… actions matter more than titles.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small actions—taken consistently—create transformational impact.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that… is how we change lives.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6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Leadership doesn’t begin with a title — it begins with a choice.</a:t>
            </a:r>
          </a:p>
          <a:p>
            <a:r>
              <a:rPr lang="en-US"/>
              <a:t> </a:t>
            </a:r>
          </a:p>
          <a:p>
            <a:r>
              <a:rPr lang="en-US"/>
              <a:t>Soroptimist’s future is built by women choosing to lead where they are.</a:t>
            </a:r>
          </a:p>
          <a:p>
            <a:r>
              <a:rPr lang="en-US"/>
              <a:t> </a:t>
            </a:r>
          </a:p>
          <a:p>
            <a:r>
              <a:rPr lang="en-US"/>
              <a:t>You don’t have to lead perfectly…you just have to lead purposefully.</a:t>
            </a:r>
          </a:p>
          <a:p>
            <a:r>
              <a:rPr lang="en-US"/>
              <a:t> </a:t>
            </a:r>
          </a:p>
          <a:p>
            <a:r>
              <a:rPr lang="en-US"/>
              <a:t>And when small actions are taken together —that is how Soroptimist continues to change lives for women and girls around the world.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2B081-7DCA-4A96-B8B8-920F8A74D83B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1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7.sv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102074" flipH="1">
            <a:off x="-6767235" y="4731905"/>
            <a:ext cx="20543549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2937663"/>
            <a:ext cx="12712362" cy="444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4"/>
              </a:lnSpc>
            </a:pPr>
            <a:r>
              <a:rPr lang="en-US" sz="8861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Building a Culture of Transformational Leadership: Inspiring Impact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1"/>
              </a:lnSpc>
            </a:pPr>
            <a:r>
              <a:rPr lang="en-US" sz="2200" b="1" spc="109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SOROPTIMIST INTERNATIONAL OF THE AMERICAS, INC</a:t>
            </a:r>
            <a:endParaRPr lang="en-US" sz="2200" b="1" spc="109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342405"/>
            <a:ext cx="18865637" cy="7231185"/>
            <a:chOff x="0" y="-66675"/>
            <a:chExt cx="3804182" cy="14581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335282" y="4177874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363768" y="4202990"/>
            <a:ext cx="1556137" cy="1428817"/>
          </a:xfrm>
          <a:custGeom>
            <a:avLst/>
            <a:gdLst/>
            <a:ahLst/>
            <a:cxnLst/>
            <a:rect l="l" t="t" r="r" b="b"/>
            <a:pathLst>
              <a:path w="1556137" h="1428817">
                <a:moveTo>
                  <a:pt x="0" y="0"/>
                </a:moveTo>
                <a:lnTo>
                  <a:pt x="1556137" y="0"/>
                </a:lnTo>
                <a:lnTo>
                  <a:pt x="1556137" y="1428817"/>
                </a:lnTo>
                <a:lnTo>
                  <a:pt x="0" y="14288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00000">
            <a:off x="13676805" y="4277568"/>
            <a:ext cx="1360973" cy="1401260"/>
          </a:xfrm>
          <a:custGeom>
            <a:avLst/>
            <a:gdLst/>
            <a:ahLst/>
            <a:cxnLst/>
            <a:rect l="l" t="t" r="r" b="b"/>
            <a:pathLst>
              <a:path w="1360973" h="1401260">
                <a:moveTo>
                  <a:pt x="0" y="0"/>
                </a:moveTo>
                <a:lnTo>
                  <a:pt x="1360974" y="0"/>
                </a:lnTo>
                <a:lnTo>
                  <a:pt x="1360974" y="1401260"/>
                </a:lnTo>
                <a:lnTo>
                  <a:pt x="0" y="14012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764807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What It Is</a:t>
            </a:r>
            <a:endParaRPr lang="en-US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019941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Next Action</a:t>
            </a:r>
            <a:endParaRPr lang="en-US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744004" y="6898119"/>
            <a:ext cx="2795809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How You Lead</a:t>
            </a:r>
            <a:endParaRPr lang="en-US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067396" y="1289444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Today’s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809970" y="0"/>
            <a:ext cx="7638119" cy="10286948"/>
            <a:chOff x="0" y="0"/>
            <a:chExt cx="10184158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84158" cy="13715930"/>
            </a:xfrm>
            <a:custGeom>
              <a:avLst/>
              <a:gdLst/>
              <a:ahLst/>
              <a:cxnLst/>
              <a:rect l="l" t="t" r="r" b="b"/>
              <a:pathLst>
                <a:path w="10184158" h="13715930">
                  <a:moveTo>
                    <a:pt x="0" y="0"/>
                  </a:moveTo>
                  <a:lnTo>
                    <a:pt x="10184158" y="0"/>
                  </a:lnTo>
                  <a:lnTo>
                    <a:pt x="10184158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2211" r="-2993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3935094"/>
            <a:ext cx="10106488" cy="3302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Creates lasting change​</a:t>
            </a:r>
            <a:endParaRPr lang="en-US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Influence over authority​</a:t>
            </a:r>
            <a:endParaRPr lang="en-US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Empowerment over control​</a:t>
            </a:r>
            <a:endParaRPr lang="en-US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Purpose over position</a:t>
            </a:r>
            <a:endParaRPr lang="en-US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735717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40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What is Transformational Leadership?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18528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744004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869336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218685" y="3929032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5" y="0"/>
                </a:lnTo>
                <a:lnTo>
                  <a:pt x="1595495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691668" y="6633647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Communities Changing​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15615" y="6633647"/>
            <a:ext cx="2503251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Leadership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Matters​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782665" y="6681499"/>
            <a:ext cx="2795809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Volunteerism</a:t>
            </a:r>
          </a:p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Evolving​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Why This Matters Now​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3634724" y="4026018"/>
            <a:ext cx="1265033" cy="1201781"/>
          </a:xfrm>
          <a:custGeom>
            <a:avLst/>
            <a:gdLst/>
            <a:ahLst/>
            <a:cxnLst/>
            <a:rect l="l" t="t" r="r" b="b"/>
            <a:pathLst>
              <a:path w="1265033" h="1201781">
                <a:moveTo>
                  <a:pt x="0" y="0"/>
                </a:moveTo>
                <a:lnTo>
                  <a:pt x="1265033" y="0"/>
                </a:lnTo>
                <a:lnTo>
                  <a:pt x="1265033" y="1201781"/>
                </a:lnTo>
                <a:lnTo>
                  <a:pt x="0" y="1201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8538688" y="4162135"/>
            <a:ext cx="1210624" cy="1103181"/>
          </a:xfrm>
          <a:custGeom>
            <a:avLst/>
            <a:gdLst/>
            <a:ahLst/>
            <a:cxnLst/>
            <a:rect l="l" t="t" r="r" b="b"/>
            <a:pathLst>
              <a:path w="1210624" h="1103181">
                <a:moveTo>
                  <a:pt x="0" y="0"/>
                </a:moveTo>
                <a:lnTo>
                  <a:pt x="1210624" y="0"/>
                </a:lnTo>
                <a:lnTo>
                  <a:pt x="1210624" y="1103181"/>
                </a:lnTo>
                <a:lnTo>
                  <a:pt x="0" y="1103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01642" y="2851099"/>
            <a:ext cx="4647529" cy="1538442"/>
            <a:chOff x="0" y="-66675"/>
            <a:chExt cx="1224041" cy="405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4041" cy="338511"/>
            </a:xfrm>
            <a:custGeom>
              <a:avLst/>
              <a:gdLst/>
              <a:ahLst/>
              <a:cxnLst/>
              <a:rect l="l" t="t" r="r" b="b"/>
              <a:pathLst>
                <a:path w="1224041" h="338511">
                  <a:moveTo>
                    <a:pt x="36648" y="0"/>
                  </a:moveTo>
                  <a:lnTo>
                    <a:pt x="1187393" y="0"/>
                  </a:lnTo>
                  <a:cubicBezTo>
                    <a:pt x="1207633" y="0"/>
                    <a:pt x="1224041" y="16408"/>
                    <a:pt x="1224041" y="36648"/>
                  </a:cubicBezTo>
                  <a:lnTo>
                    <a:pt x="1224041" y="301863"/>
                  </a:lnTo>
                  <a:cubicBezTo>
                    <a:pt x="1224041" y="322103"/>
                    <a:pt x="1207633" y="338511"/>
                    <a:pt x="1187393" y="338511"/>
                  </a:cubicBezTo>
                  <a:lnTo>
                    <a:pt x="36648" y="338511"/>
                  </a:lnTo>
                  <a:cubicBezTo>
                    <a:pt x="26928" y="338511"/>
                    <a:pt x="17607" y="334650"/>
                    <a:pt x="10734" y="327777"/>
                  </a:cubicBezTo>
                  <a:cubicBezTo>
                    <a:pt x="3861" y="320904"/>
                    <a:pt x="0" y="311583"/>
                    <a:pt x="0" y="301863"/>
                  </a:cubicBezTo>
                  <a:lnTo>
                    <a:pt x="0" y="36648"/>
                  </a:lnTo>
                  <a:cubicBezTo>
                    <a:pt x="0" y="16408"/>
                    <a:pt x="16408" y="0"/>
                    <a:pt x="36648" y="0"/>
                  </a:cubicBezTo>
                  <a:close/>
                </a:path>
              </a:pathLst>
            </a:custGeom>
            <a:solidFill>
              <a:srgbClr val="29337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224041" cy="405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4731015" y="6155818"/>
            <a:ext cx="3086100" cy="317770"/>
            <a:chOff x="0" y="-38100"/>
            <a:chExt cx="812800" cy="836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97688" y="4789050"/>
            <a:ext cx="3369076" cy="336907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68935" y="6155818"/>
            <a:ext cx="3086100" cy="317770"/>
            <a:chOff x="0" y="-38100"/>
            <a:chExt cx="812800" cy="836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021236" y="4789050"/>
            <a:ext cx="3369076" cy="336907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57514" y="4789050"/>
            <a:ext cx="3369076" cy="336907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960641" y="3448020"/>
            <a:ext cx="4329531" cy="503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Leadership looks like:</a:t>
            </a:r>
            <a:endParaRPr lang="en-US" sz="29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262724" y="1028700"/>
            <a:ext cx="9762552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Rethinking Leadership​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57461" y="5970211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Being an example​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479746" y="5951161"/>
            <a:ext cx="2452056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Asking important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questions​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043770" y="5951161"/>
            <a:ext cx="2196565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Welcoming new members​</a:t>
            </a:r>
            <a:endParaRPr lang="en-US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531796" y="498910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91622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55344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203" y="0"/>
            <a:ext cx="7475885" cy="10286948"/>
            <a:chOff x="0" y="0"/>
            <a:chExt cx="9967847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7847" cy="13715930"/>
            </a:xfrm>
            <a:custGeom>
              <a:avLst/>
              <a:gdLst/>
              <a:ahLst/>
              <a:cxnLst/>
              <a:rect l="l" t="t" r="r" b="b"/>
              <a:pathLst>
                <a:path w="9967847" h="13715930">
                  <a:moveTo>
                    <a:pt x="0" y="0"/>
                  </a:moveTo>
                  <a:lnTo>
                    <a:pt x="9967847" y="0"/>
                  </a:lnTo>
                  <a:lnTo>
                    <a:pt x="9967847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494" r="-360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How do you already show up?​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90792" y="3357092"/>
            <a:ext cx="8153208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Leadership in Everyday Moments​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8714" r="-213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484209"/>
            <a:ext cx="18865637" cy="7089379"/>
            <a:chOff x="0" y="-66675"/>
            <a:chExt cx="3804182" cy="14295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62871"/>
            </a:xfrm>
            <a:custGeom>
              <a:avLst/>
              <a:gdLst/>
              <a:ahLst/>
              <a:cxnLst/>
              <a:rect l="l" t="t" r="r" b="b"/>
              <a:pathLst>
                <a:path w="3804182" h="1362871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52719"/>
                  </a:lnTo>
                  <a:cubicBezTo>
                    <a:pt x="202350" y="1361197"/>
                    <a:pt x="849870" y="1433585"/>
                    <a:pt x="1821147" y="1252719"/>
                  </a:cubicBezTo>
                  <a:cubicBezTo>
                    <a:pt x="2792433" y="992365"/>
                    <a:pt x="3547873" y="1144237"/>
                    <a:pt x="3804182" y="1252719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63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67003" y="3748127"/>
            <a:ext cx="3130788" cy="313078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7343" r="-13338" b="-8947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2138" y="3748127"/>
            <a:ext cx="3130788" cy="313078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63573" t="-2742" r="-41966" b="-12873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675075" y="3748127"/>
            <a:ext cx="3130788" cy="313078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4076" r="-36017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90209" y="3748127"/>
            <a:ext cx="3130788" cy="313078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4023" t="-6582" b="-936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59935" y="1370052"/>
            <a:ext cx="14768130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You Already Have Leadership Strengths​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30502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4"/>
              </a:lnSpc>
            </a:pPr>
            <a:r>
              <a:rPr lang="en-US" sz="2850" b="1" spc="63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Organizing​</a:t>
            </a:r>
            <a:endParaRPr lang="en-US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75075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4"/>
              </a:lnSpc>
            </a:pPr>
            <a:r>
              <a:rPr lang="en-US" sz="2850" b="1" spc="63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Encouraging​</a:t>
            </a:r>
            <a:endParaRPr lang="en-US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45637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4"/>
              </a:lnSpc>
            </a:pPr>
            <a:r>
              <a:rPr lang="en-US" sz="2850" b="1" spc="63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Advocating​</a:t>
            </a:r>
            <a:endParaRPr lang="en-US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290209" y="725500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4"/>
              </a:lnSpc>
            </a:pPr>
            <a:r>
              <a:rPr lang="en-US" sz="2850" b="1" spc="63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Connecting​</a:t>
            </a:r>
            <a:endParaRPr lang="en-US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353950" y="0"/>
            <a:ext cx="8094139" cy="10286948"/>
            <a:chOff x="0" y="0"/>
            <a:chExt cx="10792185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92185" cy="13715930"/>
            </a:xfrm>
            <a:custGeom>
              <a:avLst/>
              <a:gdLst/>
              <a:ahLst/>
              <a:cxnLst/>
              <a:rect l="l" t="t" r="r" b="b"/>
              <a:pathLst>
                <a:path w="10792185" h="13715930">
                  <a:moveTo>
                    <a:pt x="0" y="0"/>
                  </a:moveTo>
                  <a:lnTo>
                    <a:pt x="10792185" y="0"/>
                  </a:lnTo>
                  <a:lnTo>
                    <a:pt x="10792185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559" r="-598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4207656"/>
            <a:ext cx="10106488" cy="249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Invite someone in​</a:t>
            </a:r>
            <a:endParaRPr lang="en-US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Try new approaches​​</a:t>
            </a:r>
            <a:endParaRPr lang="en-US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Speak up​</a:t>
            </a:r>
            <a:endParaRPr lang="en-US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202317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40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Small Actions Shape Culture​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8719" r="-137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0792" y="2587911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Barriers Women Face​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03482" y="3696229"/>
            <a:ext cx="10106488" cy="411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Self-doubt</a:t>
            </a:r>
            <a:endParaRPr lang="en-US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Fear of failure​</a:t>
            </a:r>
            <a:endParaRPr lang="en-US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Imposter syndrome​</a:t>
            </a:r>
            <a:endParaRPr lang="en-US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>
              <a:lnSpc>
                <a:spcPts val="6439"/>
              </a:lnSpc>
              <a:buFont typeface="Arial"/>
              <a:buChar char="•"/>
            </a:pPr>
            <a:r>
              <a:rPr lang="en-US" sz="45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External expectations​</a:t>
            </a:r>
            <a:endParaRPr lang="en-US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ts val="6439"/>
              </a:lnSpc>
            </a:pPr>
            <a:endParaRPr lang="en-US" sz="45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77282" y="3954798"/>
            <a:ext cx="6618686" cy="3332211"/>
            <a:chOff x="0" y="-66675"/>
            <a:chExt cx="1329258" cy="6692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3289764" y="5340580"/>
            <a:ext cx="4047122" cy="415295"/>
            <a:chOff x="0" y="-66675"/>
            <a:chExt cx="812800" cy="834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856943" y="1028700"/>
            <a:ext cx="10647253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Choosing a New Inner Voice​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75021" y="4759683"/>
            <a:ext cx="4623208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75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"I'm not ready"​</a:t>
            </a:r>
            <a:endParaRPr lang="en-US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53409" y="6079944"/>
            <a:ext cx="366643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75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"I'm willing"​</a:t>
            </a:r>
            <a:endParaRPr lang="en-US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9592032" y="3954798"/>
            <a:ext cx="6618686" cy="3332211"/>
            <a:chOff x="0" y="-66675"/>
            <a:chExt cx="1329258" cy="6692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804514" y="5340580"/>
            <a:ext cx="4047122" cy="415295"/>
            <a:chOff x="0" y="-66675"/>
            <a:chExt cx="812800" cy="834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954343" y="4759683"/>
            <a:ext cx="589406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75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"I don't know enough"​</a:t>
            </a:r>
            <a:endParaRPr lang="en-US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068158" y="6079944"/>
            <a:ext cx="366643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8"/>
              </a:lnSpc>
            </a:pPr>
            <a:r>
              <a:rPr lang="en-US" sz="475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"I can learn"​</a:t>
            </a:r>
            <a:endParaRPr lang="en-US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61114" y="0"/>
            <a:ext cx="7286974" cy="10286948"/>
            <a:chOff x="0" y="0"/>
            <a:chExt cx="9715966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15966" cy="13715930"/>
            </a:xfrm>
            <a:custGeom>
              <a:avLst/>
              <a:gdLst/>
              <a:ahLst/>
              <a:cxnLst/>
              <a:rect l="l" t="t" r="r" b="b"/>
              <a:pathLst>
                <a:path w="9715966" h="13715930">
                  <a:moveTo>
                    <a:pt x="0" y="0"/>
                  </a:moveTo>
                  <a:lnTo>
                    <a:pt x="9715966" y="0"/>
                  </a:lnTo>
                  <a:lnTo>
                    <a:pt x="9715966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038" r="-698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Reflection Moment​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5010150"/>
            <a:ext cx="9080589" cy="1142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Where are you being called to lead?​</a:t>
            </a:r>
            <a:endParaRPr lang="en-US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ts val="4619"/>
              </a:lnSpc>
            </a:pPr>
            <a:r>
              <a:rPr lang="en-US" sz="3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What is one action you can take in the next 30 days?​</a:t>
            </a:r>
            <a:endParaRPr lang="en-US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6936" y="3078938"/>
            <a:ext cx="4038507" cy="3332211"/>
            <a:chOff x="0" y="-66675"/>
            <a:chExt cx="811070" cy="669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1424" y="4179062"/>
            <a:ext cx="2649530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Leadership lives in each of us​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172557" y="3078938"/>
            <a:ext cx="4038507" cy="3332211"/>
            <a:chOff x="0" y="-66675"/>
            <a:chExt cx="811070" cy="6692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29222" y="3950462"/>
            <a:ext cx="3725177" cy="192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Small actions create transformational impact​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124400" y="3078938"/>
            <a:ext cx="4038507" cy="3332211"/>
            <a:chOff x="0" y="-66675"/>
            <a:chExt cx="811070" cy="6692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745749" y="4179062"/>
            <a:ext cx="2795809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3600" b="1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Actions matter more than titles​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50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Key Takeaways​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023725" y="0"/>
            <a:ext cx="7424364" cy="10286948"/>
            <a:chOff x="0" y="0"/>
            <a:chExt cx="9899152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99152" cy="13715930"/>
            </a:xfrm>
            <a:custGeom>
              <a:avLst/>
              <a:gdLst/>
              <a:ahLst/>
              <a:cxnLst/>
              <a:rect l="l" t="t" r="r" b="b"/>
              <a:pathLst>
                <a:path w="9899152" h="13715930">
                  <a:moveTo>
                    <a:pt x="0" y="0"/>
                  </a:moveTo>
                  <a:lnTo>
                    <a:pt x="9899152" y="0"/>
                  </a:lnTo>
                  <a:lnTo>
                    <a:pt x="9899152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3659" r="-388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036916"/>
            <a:ext cx="9024544" cy="159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You don't have to lead perfectly—you just have to lead purposefully.​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119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40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Leadership Begins with a Choice​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1253</Words>
  <Application>Microsoft Office PowerPoint</Application>
  <PresentationFormat>Custom</PresentationFormat>
  <Paragraphs>155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 (MS)</vt:lpstr>
      <vt:lpstr>Calibri</vt:lpstr>
      <vt:lpstr>Effra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Michelle RC pptx</dc:title>
  <dc:creator>Michelle Burnette</dc:creator>
  <cp:lastModifiedBy>Lydia Tortolero</cp:lastModifiedBy>
  <cp:revision>30</cp:revision>
  <dcterms:created xsi:type="dcterms:W3CDTF">2006-08-16T00:00:00Z</dcterms:created>
  <dcterms:modified xsi:type="dcterms:W3CDTF">2026-03-03T19:58:33Z</dcterms:modified>
  <dc:identifier>DAHBDGf_e10</dc:identifier>
</cp:coreProperties>
</file>