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Calibri" panose="020F0502020204030204" pitchFamily="34" charset="0"/>
      <p:regular r:id="rId17"/>
      <p:bold r:id="rId18"/>
      <p:italic r:id="rId19"/>
      <p:boldItalic r:id="rId20"/>
    </p:embeddedFont>
    <p:embeddedFont>
      <p:font typeface="Calibri (MS)" panose="020B0604020202020204" charset="0"/>
      <p:regular r:id="rId21"/>
    </p:embeddedFont>
    <p:embeddedFont>
      <p:font typeface="Effra" panose="020B0803020203020204" pitchFamily="34" charset="0"/>
      <p:regular r:id="rId22"/>
      <p:bold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6D3BFF-8CFF-F9FF-AC09-5A0E146E7A4A}" v="4" dt="2026-03-03T15:38:53.8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673" autoAdjust="0"/>
  </p:normalViewPr>
  <p:slideViewPr>
    <p:cSldViewPr snapToGrid="0">
      <p:cViewPr varScale="1">
        <p:scale>
          <a:sx n="32" d="100"/>
          <a:sy n="32" d="100"/>
        </p:scale>
        <p:origin x="2002"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C22AA8-23DF-49A6-8837-E0449819A9DB}" type="datetimeFigureOut">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C2B081-7DCA-4A96-B8B8-920F8A74D83B}" type="slidenum">
              <a:t>‹#›</a:t>
            </a:fld>
            <a:endParaRPr lang="en-US"/>
          </a:p>
        </p:txBody>
      </p:sp>
    </p:spTree>
    <p:extLst>
      <p:ext uri="{BB962C8B-B14F-4D97-AF65-F5344CB8AC3E}">
        <p14:creationId xmlns:p14="http://schemas.microsoft.com/office/powerpoint/2010/main" val="433727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本日は、クラブやリジョン、タイムゾーンの壁を越えて、こうして皆様と一堂に会することができ、心からうれしく思います。</a:t>
            </a:r>
          </a:p>
          <a:p>
            <a:pPr algn="l" rtl="0"/>
            <a:r>
              <a:rPr lang="ja" b="0" i="0" u="none" baseline="0"/>
              <a:t> </a:t>
            </a:r>
            <a:endParaRPr lang="ja" dirty="0">
              <a:ea typeface="Calibri"/>
              <a:cs typeface="Calibri"/>
            </a:endParaRPr>
          </a:p>
          <a:p>
            <a:pPr algn="l" rtl="0"/>
            <a:r>
              <a:rPr lang="ja" b="0" i="0" u="none" baseline="0"/>
              <a:t>私たち全員が、「女性と女児の生活を向上させる」というひとつの強力な共通の目的によって結びついています。</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会員の皆様の多くは、ソロプチミストがどのような団体なのかを知るために、最初は1、2回ほど会合に出席してみようというような思いで参加されたのではないかと思います。</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その後の過程を通じて、ソロプチミストは私たち自身のアイデンティティの一部になったのではないでしょうか。</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ですから、私たちが今日ここに集まり、変革をもたらすリーダーシップについて、そしてソロプチミストのために私たちが築く未来について語り合うことは、非常に意味のあることだと感じています。</a:t>
            </a:r>
            <a:endParaRPr lang="ja" dirty="0">
              <a:ea typeface="Calibri"/>
              <a:cs typeface="Calibri"/>
            </a:endParaRPr>
          </a:p>
          <a:p>
            <a:endParaRPr lang="ja" dirty="0">
              <a:ea typeface="Calibri"/>
              <a:cs typeface="Calibri"/>
            </a:endParaRPr>
          </a:p>
          <a:p>
            <a:endParaRPr lang="ja" i="1" dirty="0">
              <a:solidFill>
                <a:srgbClr val="0066CC"/>
              </a:solidFill>
            </a:endParaRPr>
          </a:p>
          <a:p>
            <a:pPr algn="l" rtl="0"/>
            <a:r>
              <a:rPr lang="ja" b="1" i="1" u="none" baseline="0">
                <a:solidFill>
                  <a:srgbClr val="0066CC"/>
                </a:solidFill>
              </a:rPr>
              <a:t>オプショナル：ご自身の個人的なソロプチミストとしてのご経験について、軽いユーモアや個人的な交流関係などを交えてお話しください。</a:t>
            </a:r>
            <a:endParaRPr lang="ja" b="1" dirty="0"/>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1</a:t>
            </a:fld>
            <a:endParaRPr lang="ja"/>
          </a:p>
        </p:txBody>
      </p:sp>
    </p:spTree>
    <p:extLst>
      <p:ext uri="{BB962C8B-B14F-4D97-AF65-F5344CB8AC3E}">
        <p14:creationId xmlns:p14="http://schemas.microsoft.com/office/powerpoint/2010/main" val="3623063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皆さんがソロプチミストと関わりを持つようになったきっかけ…あるいは、あなたが今ここにいる理由がどのようなことであったとしても…</a:t>
            </a:r>
          </a:p>
          <a:p>
            <a:pPr algn="l" rtl="0"/>
            <a:r>
              <a:rPr lang="ja" b="0" i="0" u="none" baseline="0"/>
              <a:t> </a:t>
            </a:r>
            <a:endParaRPr lang="ja" dirty="0">
              <a:ea typeface="Calibri"/>
              <a:cs typeface="Calibri"/>
            </a:endParaRPr>
          </a:p>
          <a:p>
            <a:pPr algn="l" rtl="0"/>
            <a:r>
              <a:rPr lang="ja" b="0" i="0" u="none" baseline="0"/>
              <a:t>本日は、SIAの将来にとって非常に重要なことをお話しします。</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これから、変革をもたらすリーダーシップについてお話しします。すなわち、単なる肩書きではなく、実際に生み出す影響によって定義されるリーダーシップです。</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これから数分かけて、「変革をもたらすリーダーシップ」の本当の意味を探っていきましょう。</a:t>
            </a:r>
            <a:br>
              <a:rPr lang="ja">
                <a:cs typeface="+mn-lt"/>
              </a:rPr>
            </a:br>
            <a:r>
              <a:rPr lang="ja" b="0" i="0" u="none" baseline="0"/>
              <a:t>皆さんの中で、すでに気づかないうちにこの道を歩んでいる方はどれくらいいらっしゃるでしょうか。</a:t>
            </a:r>
            <a:br>
              <a:rPr lang="ja">
                <a:cs typeface="+mn-lt"/>
              </a:rPr>
            </a:br>
            <a:r>
              <a:rPr lang="ja" b="0" i="0" u="none" baseline="0"/>
              <a:t>そして、リーダーシップをさらに発揮するために、次に取ることができる一つの行動についてお話しします。</a:t>
            </a:r>
            <a:endParaRPr lang="ja" dirty="0">
              <a:ea typeface="Calibri"/>
              <a:cs typeface="Calibri"/>
            </a:endParaRPr>
          </a:p>
          <a:p>
            <a:endParaRPr lang="ja" dirty="0">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2</a:t>
            </a:fld>
            <a:endParaRPr lang="ja"/>
          </a:p>
        </p:txBody>
      </p:sp>
    </p:spTree>
    <p:extLst>
      <p:ext uri="{BB962C8B-B14F-4D97-AF65-F5344CB8AC3E}">
        <p14:creationId xmlns:p14="http://schemas.microsoft.com/office/powerpoint/2010/main" val="482074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変革をもたらすリーダーシップとは、人々やクラブ、地域社会、さらには私たち自身の家庭において、前向きで持続的な変化を生み出すことです。</a:t>
            </a:r>
          </a:p>
          <a:p>
            <a:pPr algn="l" rtl="0"/>
            <a:r>
              <a:rPr lang="ja" b="0" i="0" u="none" baseline="0"/>
              <a:t> </a:t>
            </a:r>
            <a:endParaRPr lang="ja" dirty="0">
              <a:ea typeface="Calibri"/>
              <a:cs typeface="Calibri"/>
            </a:endParaRPr>
          </a:p>
          <a:p>
            <a:pPr algn="l" rtl="0"/>
            <a:r>
              <a:rPr lang="ja" b="0" i="0" u="none" baseline="0"/>
              <a:t>それは、目的と価値観、そして女性と女児の生活を向上させる日々の行動に根ざしたリーダーシップです。</a:t>
            </a:r>
          </a:p>
          <a:p>
            <a:pPr algn="l" rtl="0"/>
            <a:r>
              <a:rPr lang="ja" b="0" i="0" u="none" baseline="0"/>
              <a:t> </a:t>
            </a:r>
            <a:endParaRPr lang="ja" dirty="0">
              <a:ea typeface="Calibri"/>
              <a:cs typeface="Calibri"/>
            </a:endParaRPr>
          </a:p>
          <a:p>
            <a:pPr algn="l" rtl="0"/>
            <a:r>
              <a:rPr lang="ja" b="0" i="0" u="none" baseline="0"/>
              <a:t>それは、権威よりも影響力を重視します。</a:t>
            </a:r>
            <a:br>
              <a:rPr lang="ja">
                <a:cs typeface="+mn-lt"/>
              </a:rPr>
            </a:br>
            <a:r>
              <a:rPr lang="ja" b="0" i="0" u="none" baseline="0"/>
              <a:t>制御よりもエンパワーメントを重視します。</a:t>
            </a:r>
            <a:br>
              <a:rPr lang="ja">
                <a:cs typeface="+mn-lt"/>
              </a:rPr>
            </a:br>
            <a:r>
              <a:rPr lang="ja" b="0" i="0" u="none" baseline="0"/>
              <a:t>立場よりも目的を重視します。</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そして最も重要なのは、すべてのソロプチミスト会員が、今まさにリーダーの立場にあるということです。</a:t>
            </a:r>
            <a:endParaRPr lang="ja" dirty="0">
              <a:ea typeface="Calibri"/>
              <a:cs typeface="Calibri"/>
            </a:endParaRPr>
          </a:p>
          <a:p>
            <a:pPr algn="l" rtl="0"/>
            <a:r>
              <a:rPr lang="ja" b="0" i="0" u="none" baseline="0"/>
              <a:t>私たちが共に取り組む活動により、真の変革が生まれるのです。</a:t>
            </a:r>
            <a:endParaRPr lang="ja" dirty="0">
              <a:ea typeface="Calibri"/>
              <a:cs typeface="Calibri"/>
            </a:endParaRPr>
          </a:p>
          <a:p>
            <a:endParaRPr lang="ja" dirty="0">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3</a:t>
            </a:fld>
            <a:endParaRPr lang="ja"/>
          </a:p>
        </p:txBody>
      </p:sp>
    </p:spTree>
    <p:extLst>
      <p:ext uri="{BB962C8B-B14F-4D97-AF65-F5344CB8AC3E}">
        <p14:creationId xmlns:p14="http://schemas.microsoft.com/office/powerpoint/2010/main" val="1783033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皆さんもご存知の通り… 私たちのコミュニティは、日々変化しています。</a:t>
            </a:r>
          </a:p>
          <a:p>
            <a:pPr algn="l" rtl="0"/>
            <a:r>
              <a:rPr lang="ja" b="0" i="0" u="none" baseline="0"/>
              <a:t>ボランティア活動のあり方も変化を遂げています。</a:t>
            </a:r>
          </a:p>
          <a:p>
            <a:pPr algn="l" rtl="0"/>
            <a:r>
              <a:rPr lang="ja" b="0" i="0" u="none" baseline="0"/>
              <a:t> </a:t>
            </a:r>
            <a:endParaRPr lang="ja" dirty="0">
              <a:ea typeface="Calibri"/>
              <a:cs typeface="Calibri"/>
            </a:endParaRPr>
          </a:p>
          <a:p>
            <a:pPr algn="l" rtl="0"/>
            <a:r>
              <a:rPr lang="ja" b="0" i="0" u="none" baseline="0"/>
              <a:t>そして、あらゆるレベルにおけるリーダーシップが、これまで以上に重要になっています。</a:t>
            </a:r>
            <a:endParaRPr lang="ja" dirty="0">
              <a:ea typeface="Calibri"/>
              <a:cs typeface="Calibri"/>
            </a:endParaRPr>
          </a:p>
          <a:p>
            <a:pPr algn="l" rtl="0"/>
            <a:r>
              <a:rPr lang="ja" b="0" i="0" u="none" baseline="0"/>
              <a:t>ソロプチミストのリーダーシップは、これまでも独自のものでした。</a:t>
            </a:r>
            <a:endParaRPr lang="ja" dirty="0">
              <a:ea typeface="Calibri"/>
              <a:cs typeface="Calibri"/>
            </a:endParaRPr>
          </a:p>
          <a:p>
            <a:pPr algn="l" rtl="0"/>
            <a:br>
              <a:rPr lang="ja">
                <a:cs typeface="+mn-lt"/>
              </a:rPr>
            </a:br>
            <a:r>
              <a:rPr lang="ja" b="0" i="0" u="none" baseline="0"/>
              <a:t>そこには、協働</a:t>
            </a:r>
            <a:br>
              <a:rPr lang="ja">
                <a:cs typeface="+mn-lt"/>
              </a:rPr>
            </a:br>
            <a:r>
              <a:rPr lang="ja" b="0" i="0" u="none" baseline="0"/>
              <a:t>、思いやり</a:t>
            </a:r>
            <a:br>
              <a:rPr lang="ja">
                <a:cs typeface="+mn-lt"/>
              </a:rPr>
            </a:br>
            <a:r>
              <a:rPr lang="ja" b="0" i="0" u="none" baseline="0"/>
              <a:t>、そして勇気を重んじる姿勢があります。</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これこそが、変革をもたらすリーダーシップを実践する方法なのです。</a:t>
            </a:r>
            <a:endParaRPr lang="ja" dirty="0">
              <a:ea typeface="Calibri"/>
              <a:cs typeface="Calibri"/>
            </a:endParaRPr>
          </a:p>
          <a:p>
            <a:endParaRPr lang="ja" dirty="0">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4</a:t>
            </a:fld>
            <a:endParaRPr lang="ja"/>
          </a:p>
        </p:txBody>
      </p:sp>
    </p:spTree>
    <p:extLst>
      <p:ext uri="{BB962C8B-B14F-4D97-AF65-F5344CB8AC3E}">
        <p14:creationId xmlns:p14="http://schemas.microsoft.com/office/powerpoint/2010/main" val="3679730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リーダーシップというのは、必ずしも表彰台に立つことではありません。</a:t>
            </a:r>
          </a:p>
          <a:p>
            <a:pPr algn="l" rtl="0"/>
            <a:r>
              <a:rPr lang="ja" b="0" i="0" u="none" baseline="0"/>
              <a:t>時には、模範を示すことが、その役割です。</a:t>
            </a:r>
          </a:p>
          <a:p>
            <a:pPr algn="l" rtl="0"/>
            <a:br>
              <a:rPr lang="ja"/>
            </a:br>
            <a:r>
              <a:rPr lang="ja" b="0" i="0" u="none" baseline="0"/>
              <a:t>新会員を歓迎します。</a:t>
            </a:r>
            <a:br>
              <a:rPr lang="ja"/>
            </a:br>
            <a:r>
              <a:rPr lang="ja" b="0" i="0" u="none" baseline="0"/>
              <a:t>あるいは、誰もが考えているものの、声に出して言いにくい重要な質問を尋ねます。</a:t>
            </a:r>
          </a:p>
          <a:p>
            <a:endParaRPr lang="ja" dirty="0">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5</a:t>
            </a:fld>
            <a:endParaRPr lang="ja"/>
          </a:p>
        </p:txBody>
      </p:sp>
    </p:spTree>
    <p:extLst>
      <p:ext uri="{BB962C8B-B14F-4D97-AF65-F5344CB8AC3E}">
        <p14:creationId xmlns:p14="http://schemas.microsoft.com/office/powerpoint/2010/main" val="3174048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重要な質問をしたいと思います。</a:t>
            </a:r>
          </a:p>
          <a:p>
            <a:pPr algn="l" rtl="0"/>
            <a:r>
              <a:rPr lang="ja" b="0" i="0" u="none" baseline="0"/>
              <a:t>自分たちが資格要件を満たしているのかを自問する代わりに、使命を支えるためにすでに実践していることがないかを自問するとしたらどうでしょうか？</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私たちが変革をもたらすリーダーであることを示すために、すでに実践していることはありますか？</a:t>
            </a:r>
            <a:endParaRPr lang="ja" dirty="0">
              <a:ea typeface="Calibri"/>
              <a:cs typeface="Calibri"/>
            </a:endParaRPr>
          </a:p>
          <a:p>
            <a:pPr algn="l" rtl="0"/>
            <a:r>
              <a:rPr lang="ja" b="0" i="0" u="none" baseline="0"/>
              <a:t>実のところ…皆さんの多くはすでに何かを実践しているはずです。</a:t>
            </a:r>
            <a:endParaRPr lang="ja" dirty="0">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6</a:t>
            </a:fld>
            <a:endParaRPr lang="ja"/>
          </a:p>
        </p:txBody>
      </p:sp>
    </p:spTree>
    <p:extLst>
      <p:ext uri="{BB962C8B-B14F-4D97-AF65-F5344CB8AC3E}">
        <p14:creationId xmlns:p14="http://schemas.microsoft.com/office/powerpoint/2010/main" val="562504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リーダーシップを発揮するのにマイクは必要ありません。</a:t>
            </a:r>
          </a:p>
          <a:p>
            <a:pPr algn="l" rtl="0"/>
            <a:r>
              <a:rPr lang="ja" b="0" i="0" u="none" baseline="0"/>
              <a:t>リーダーシップとは、日常のちょっとした瞬間に、人を励ますことで発揮できます。 </a:t>
            </a:r>
          </a:p>
          <a:p>
            <a:endParaRPr lang="ja" i="1" dirty="0">
              <a:solidFill>
                <a:srgbClr val="0066CC"/>
              </a:solidFill>
            </a:endParaRPr>
          </a:p>
          <a:p>
            <a:endParaRPr lang="ja" i="1" dirty="0">
              <a:solidFill>
                <a:srgbClr val="0066CC"/>
              </a:solidFill>
            </a:endParaRPr>
          </a:p>
          <a:p>
            <a:pPr algn="l" rtl="0"/>
            <a:r>
              <a:rPr lang="ja" b="0" i="1" u="none" baseline="0">
                <a:solidFill>
                  <a:srgbClr val="0066CC"/>
                </a:solidFill>
              </a:rPr>
              <a:t>オプショナル：個人またはリジョンレベルでの「静かなリーダーシップ」の簡単な例を示します。</a:t>
            </a:r>
            <a:endParaRPr lang="ja" dirty="0"/>
          </a:p>
          <a:p>
            <a:pPr algn="l" rtl="0"/>
            <a:r>
              <a:rPr lang="ja" b="1" i="0" u="none" baseline="0">
                <a:solidFill>
                  <a:srgbClr val="C00000"/>
                </a:solidFill>
              </a:rPr>
              <a:t>⏱ 時間がない場合はこのセクションを省略可</a:t>
            </a:r>
            <a:endParaRPr lang="ja" dirty="0"/>
          </a:p>
          <a:p>
            <a:endParaRPr lang="ja" b="1" i="1" dirty="0">
              <a:solidFill>
                <a:srgbClr val="76923C"/>
              </a:solidFill>
            </a:endParaRPr>
          </a:p>
          <a:p>
            <a:endParaRPr lang="ja" b="1" i="1" dirty="0">
              <a:solidFill>
                <a:srgbClr val="76923C"/>
              </a:solidFill>
            </a:endParaRPr>
          </a:p>
          <a:p>
            <a:pPr algn="l" rtl="0"/>
            <a:r>
              <a:rPr lang="ja" b="1" i="1" u="none" baseline="0">
                <a:solidFill>
                  <a:srgbClr val="76923C"/>
                </a:solidFill>
              </a:rPr>
              <a:t>例：昼食の前に開かれるプレゼンテーションに聴講者として参加する際に、率先して自分の座るテーブル席用の軽食を取ってくることも、一つのリーダーシップです。</a:t>
            </a:r>
            <a:endParaRPr lang="ja" dirty="0">
              <a:ea typeface="Calibri"/>
              <a:cs typeface="Calibri"/>
            </a:endParaRPr>
          </a:p>
          <a:p>
            <a:pPr algn="l" rtl="0"/>
            <a:r>
              <a:rPr lang="ja" b="1" i="1" u="none" baseline="0">
                <a:solidFill>
                  <a:srgbClr val="76923C"/>
                </a:solidFill>
              </a:rPr>
              <a:t>あるいは、大きなプレゼンテーションの直前にチームのメンバーにZoomでメッセージを送信して、「その色がとても似合う」「髪型が素敵」などと伝えることでも変化は生まれます。</a:t>
            </a:r>
            <a:endParaRPr lang="ja" dirty="0"/>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7</a:t>
            </a:fld>
            <a:endParaRPr lang="ja"/>
          </a:p>
        </p:txBody>
      </p:sp>
    </p:spTree>
    <p:extLst>
      <p:ext uri="{BB962C8B-B14F-4D97-AF65-F5344CB8AC3E}">
        <p14:creationId xmlns:p14="http://schemas.microsoft.com/office/powerpoint/2010/main" val="1909210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私たち一人ひとりが、企画、励まし、提唱、交流など、リーダーとしての強みをすでに持っています。</a:t>
            </a:r>
          </a:p>
          <a:p>
            <a:endParaRPr lang="ja" dirty="0">
              <a:ea typeface="Calibri"/>
              <a:cs typeface="Calibri"/>
            </a:endParaRPr>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8</a:t>
            </a:fld>
            <a:endParaRPr lang="ja"/>
          </a:p>
        </p:txBody>
      </p:sp>
    </p:spTree>
    <p:extLst>
      <p:ext uri="{BB962C8B-B14F-4D97-AF65-F5344CB8AC3E}">
        <p14:creationId xmlns:p14="http://schemas.microsoft.com/office/powerpoint/2010/main" val="3772030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ソロプチミストにおけるリーダーシップは、日常の小さな瞬間に現れます。</a:t>
            </a:r>
          </a:p>
          <a:p>
            <a:pPr algn="l" rtl="0"/>
            <a:r>
              <a:rPr lang="ja" b="0" i="0" u="none" baseline="0"/>
              <a:t>それは、大きなイベントの計画に関わる会話に誰かを招くことや、会員のエンゲージメントを高める新しいアプローチを試すこと、あるいは自ら発言して他の人の意見を引き出す場を作ることなどかもしれません。</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すべてをこなす必要はありません。</a:t>
            </a:r>
            <a:br>
              <a:rPr lang="ja">
                <a:cs typeface="+mn-lt"/>
              </a:rPr>
            </a:br>
            <a:r>
              <a:rPr lang="ja" b="0" i="0" u="none" baseline="0"/>
              <a:t>できることを実践しましょう。</a:t>
            </a:r>
            <a:endParaRPr lang="ja" dirty="0">
              <a:ea typeface="Calibri"/>
              <a:cs typeface="Calibri"/>
            </a:endParaRPr>
          </a:p>
          <a:p>
            <a:endParaRPr lang="ja" dirty="0">
              <a:ea typeface="Calibri"/>
              <a:cs typeface="Calibri"/>
            </a:endParaRPr>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9</a:t>
            </a:fld>
            <a:endParaRPr lang="ja"/>
          </a:p>
        </p:txBody>
      </p:sp>
    </p:spTree>
    <p:extLst>
      <p:ext uri="{BB962C8B-B14F-4D97-AF65-F5344CB8AC3E}">
        <p14:creationId xmlns:p14="http://schemas.microsoft.com/office/powerpoint/2010/main" val="2322516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リーダーシップは簡単に見えるかもしれません。しかし、私たち女性の多くが、内的、外的障壁に直面していることを、私は知っています。  </a:t>
            </a:r>
          </a:p>
          <a:p>
            <a:pPr algn="l" rtl="0"/>
            <a:r>
              <a:rPr lang="ja" b="0" i="0" u="none" baseline="0"/>
              <a:t>自己不信、失敗への恐れ、インポスター症候群、外部からの期待などは、すべて障壁と見なされます。 </a:t>
            </a:r>
            <a:endParaRPr lang="ja" dirty="0">
              <a:ea typeface="Calibri"/>
              <a:cs typeface="Calibri"/>
            </a:endParaRPr>
          </a:p>
          <a:p>
            <a:pPr algn="l" rtl="0"/>
            <a:r>
              <a:rPr lang="ja" b="0" i="1" u="none" baseline="0">
                <a:solidFill>
                  <a:srgbClr val="000000"/>
                </a:solidFill>
              </a:rPr>
              <a:t>オプショナル：障壁を克服した個人的な経験について話しましょう。</a:t>
            </a:r>
            <a:r>
              <a:rPr lang="ja" b="1" i="0" u="none" baseline="0">
                <a:solidFill>
                  <a:srgbClr val="000000"/>
                </a:solidFill>
              </a:rPr>
              <a:t> </a:t>
            </a:r>
            <a:r>
              <a:rPr lang="ja" b="0" i="0" u="none" baseline="0">
                <a:solidFill>
                  <a:srgbClr val="000000"/>
                </a:solidFill>
              </a:rPr>
              <a:t> </a:t>
            </a:r>
            <a:endParaRPr lang="ja" dirty="0"/>
          </a:p>
          <a:p>
            <a:pPr algn="l" rtl="0"/>
            <a:r>
              <a:rPr lang="ja" b="1" i="0" u="none" baseline="0">
                <a:solidFill>
                  <a:srgbClr val="000000"/>
                </a:solidFill>
              </a:rPr>
              <a:t>⏱ 省略可。時間がある場合は、参加者に経験談を共有してもらう。</a:t>
            </a:r>
            <a:r>
              <a:rPr lang="ja" b="0" i="0" u="none" baseline="0">
                <a:solidFill>
                  <a:srgbClr val="000000"/>
                </a:solidFill>
              </a:rPr>
              <a:t> </a:t>
            </a:r>
            <a:endParaRPr lang="ja" dirty="0"/>
          </a:p>
          <a:p>
            <a:pPr algn="l" rtl="0"/>
            <a:r>
              <a:rPr lang="ja" b="0" i="0" u="none" baseline="0">
                <a:solidFill>
                  <a:srgbClr val="000000"/>
                </a:solidFill>
              </a:rPr>
              <a:t> </a:t>
            </a:r>
            <a:endParaRPr lang="ja" dirty="0"/>
          </a:p>
          <a:p>
            <a:pPr algn="l" rtl="0"/>
            <a:r>
              <a:rPr lang="ja" b="0" i="1" u="none" baseline="0">
                <a:solidFill>
                  <a:srgbClr val="000000"/>
                </a:solidFill>
              </a:rPr>
              <a:t>例：私自身、失敗を恐れてしまったり、つい他人の期待に応えようと頑張りすぎてしまうことがあります。そういう時は、失敗があるからこそ、成功がどんなものかがわかるのだと自分に言い聞かせます。私たちは、心の中の否定的な声を振り払いながら、前に進み続ける必要があります。 </a:t>
            </a:r>
            <a:r>
              <a:rPr lang="ja" b="0" i="0" u="none" baseline="0">
                <a:solidFill>
                  <a:srgbClr val="000000"/>
                </a:solidFill>
              </a:rPr>
              <a:t> </a:t>
            </a:r>
            <a:endParaRPr lang="ja" dirty="0"/>
          </a:p>
          <a:p>
            <a:endParaRPr lang="ja" dirty="0">
              <a:solidFill>
                <a:srgbClr val="000000"/>
              </a:solidFill>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10</a:t>
            </a:fld>
            <a:endParaRPr lang="ja"/>
          </a:p>
        </p:txBody>
      </p:sp>
    </p:spTree>
    <p:extLst>
      <p:ext uri="{BB962C8B-B14F-4D97-AF65-F5344CB8AC3E}">
        <p14:creationId xmlns:p14="http://schemas.microsoft.com/office/powerpoint/2010/main" val="768499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変革をもたらすリーダーは、思考を変えます。</a:t>
            </a:r>
          </a:p>
          <a:p>
            <a:pPr algn="l" rtl="0"/>
            <a:r>
              <a:rPr lang="ja" b="0" i="1" u="none" baseline="0"/>
              <a:t>「まだ準備ができていない」</a:t>
            </a:r>
            <a:r>
              <a:rPr lang="ja" b="0" i="0" u="none" baseline="0"/>
              <a:t>から</a:t>
            </a:r>
            <a:r>
              <a:rPr lang="ja" b="0" i="1" u="none" baseline="0"/>
              <a:t>「喜んでやってみる」へ。</a:t>
            </a:r>
            <a:endParaRPr lang="ja"/>
          </a:p>
          <a:p>
            <a:pPr algn="l" rtl="0"/>
            <a:r>
              <a:rPr lang="ja" b="0" i="1" u="none" baseline="0"/>
              <a:t>「十分な知識がない」</a:t>
            </a:r>
            <a:r>
              <a:rPr lang="ja" b="0" i="0" u="none" baseline="0"/>
              <a:t>から</a:t>
            </a:r>
            <a:r>
              <a:rPr lang="ja" b="0" i="1" u="none" baseline="0"/>
              <a:t>「学んでみる」へ。</a:t>
            </a:r>
            <a:endParaRPr lang="ja" dirty="0"/>
          </a:p>
          <a:p>
            <a:pPr algn="l" rtl="0"/>
            <a:r>
              <a:rPr lang="ja" b="0" i="0" u="none" baseline="0"/>
              <a:t> </a:t>
            </a:r>
            <a:endParaRPr lang="ja" dirty="0">
              <a:ea typeface="Calibri"/>
              <a:cs typeface="Calibri"/>
            </a:endParaRPr>
          </a:p>
          <a:p>
            <a:pPr algn="l" rtl="0"/>
            <a:r>
              <a:rPr lang="ja" b="0" i="0" u="none" baseline="0"/>
              <a:t>リーダーシップは、確信からではなく、まず意欲から始まるのです。</a:t>
            </a:r>
            <a:endParaRPr lang="ja" dirty="0">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rPr/>
              <a:t>11</a:t>
            </a:fld>
            <a:endParaRPr lang="ja"/>
          </a:p>
        </p:txBody>
      </p:sp>
    </p:spTree>
    <p:extLst>
      <p:ext uri="{BB962C8B-B14F-4D97-AF65-F5344CB8AC3E}">
        <p14:creationId xmlns:p14="http://schemas.microsoft.com/office/powerpoint/2010/main" val="2257583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少しの間、じっくりと考えてみましょう。</a:t>
            </a:r>
          </a:p>
          <a:p>
            <a:pPr algn="l" rtl="0"/>
            <a:r>
              <a:rPr lang="ja" b="0" i="0" u="none" baseline="0"/>
              <a:t>あなたはどのような部分でリーダーシップを発揮できると思いますか？今後30日間で実行可能な行動にはどのようなものがありますか？</a:t>
            </a:r>
          </a:p>
          <a:p>
            <a:pPr algn="l" rtl="0"/>
            <a:r>
              <a:rPr lang="ja" b="1" i="0" u="none" baseline="0">
                <a:solidFill>
                  <a:srgbClr val="C00000"/>
                </a:solidFill>
              </a:rPr>
              <a:t>⏱ 時間に余裕があれば、隣の人やテーブルで意見の共有を促す</a:t>
            </a:r>
            <a:endParaRPr lang="ja"/>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12</a:t>
            </a:fld>
            <a:endParaRPr lang="ja"/>
          </a:p>
        </p:txBody>
      </p:sp>
    </p:spTree>
    <p:extLst>
      <p:ext uri="{BB962C8B-B14F-4D97-AF65-F5344CB8AC3E}">
        <p14:creationId xmlns:p14="http://schemas.microsoft.com/office/powerpoint/2010/main" val="1992106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リーダーシップは私たち一人ひとりの中に存在します。</a:t>
            </a:r>
          </a:p>
          <a:p>
            <a:pPr algn="l" rtl="0"/>
            <a:r>
              <a:rPr lang="ja" b="0" i="0" u="none" baseline="0"/>
              <a:t>そして、肩書きよりも行動が大事であることを、覚えておいてください。</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小さな行動を積み重ねることが、変革をもたらす影響につながります。</a:t>
            </a:r>
            <a:endParaRPr lang="ja" dirty="0">
              <a:ea typeface="Calibri"/>
              <a:cs typeface="Calibri"/>
            </a:endParaRPr>
          </a:p>
          <a:p>
            <a:pPr algn="l" rtl="0"/>
            <a:r>
              <a:rPr lang="ja" b="0" i="0" u="none" baseline="0"/>
              <a:t> </a:t>
            </a:r>
            <a:endParaRPr lang="ja" dirty="0">
              <a:ea typeface="Calibri"/>
              <a:cs typeface="Calibri"/>
            </a:endParaRPr>
          </a:p>
          <a:p>
            <a:pPr algn="l" rtl="0"/>
            <a:r>
              <a:rPr lang="ja" b="0" i="0" u="none" baseline="0"/>
              <a:t>そうすることで、私たちは人々の生活を変えることができるのです。</a:t>
            </a:r>
            <a:endParaRPr lang="ja" dirty="0">
              <a:ea typeface="Calibri"/>
              <a:cs typeface="Calibri"/>
            </a:endParaRPr>
          </a:p>
          <a:p>
            <a:endParaRPr lang="ja" dirty="0">
              <a:ea typeface="Calibri"/>
              <a:cs typeface="Calibri"/>
            </a:endParaRPr>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13</a:t>
            </a:fld>
            <a:endParaRPr lang="ja"/>
          </a:p>
        </p:txBody>
      </p:sp>
    </p:spTree>
    <p:extLst>
      <p:ext uri="{BB962C8B-B14F-4D97-AF65-F5344CB8AC3E}">
        <p14:creationId xmlns:p14="http://schemas.microsoft.com/office/powerpoint/2010/main" val="2125286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リーダーシップは肩書きから始まるのではなく、選択から始まります。</a:t>
            </a:r>
          </a:p>
          <a:p>
            <a:pPr algn="l" rtl="0"/>
            <a:r>
              <a:rPr lang="ja" b="0" i="0" u="none" baseline="0"/>
              <a:t> </a:t>
            </a:r>
          </a:p>
          <a:p>
            <a:pPr algn="l" rtl="0"/>
            <a:r>
              <a:rPr lang="ja" b="0" i="0" u="none" baseline="0"/>
              <a:t>それぞれの場所でリーダーシップを発揮することを選んだ女性たちにより、ソロプチミストの未来は築かれています。</a:t>
            </a:r>
          </a:p>
          <a:p>
            <a:pPr algn="l" rtl="0"/>
            <a:r>
              <a:rPr lang="ja" b="0" i="0" u="none" baseline="0"/>
              <a:t> </a:t>
            </a:r>
          </a:p>
          <a:p>
            <a:pPr algn="l" rtl="0"/>
            <a:r>
              <a:rPr lang="ja" b="0" i="0" u="none" baseline="0"/>
              <a:t>完璧にリーダーシップを発揮する必要はありません。目的を持ってリーダーシップを発揮すればいいのです。</a:t>
            </a:r>
          </a:p>
          <a:p>
            <a:pPr algn="l" rtl="0"/>
            <a:r>
              <a:rPr lang="ja" b="0" i="0" u="none" baseline="0"/>
              <a:t> </a:t>
            </a:r>
          </a:p>
          <a:p>
            <a:pPr algn="l" rtl="0"/>
            <a:r>
              <a:rPr lang="ja" b="0" i="0" u="none" baseline="0"/>
              <a:t>小さな行動を共に積み重ねていくことで、ソロプチミストは世界中の女性と女児の生活を変え続けることができます。</a:t>
            </a:r>
          </a:p>
          <a:p>
            <a:endParaRPr lang="ja" dirty="0">
              <a:ea typeface="Calibri"/>
              <a:cs typeface="Calibri"/>
            </a:endParaRPr>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0AC2B081-7DCA-4A96-B8B8-920F8A74D83B}" type="slidenum">
              <a:t>14</a:t>
            </a:fld>
            <a:endParaRPr lang="ja"/>
          </a:p>
        </p:txBody>
      </p:sp>
    </p:spTree>
    <p:extLst>
      <p:ext uri="{BB962C8B-B14F-4D97-AF65-F5344CB8AC3E}">
        <p14:creationId xmlns:p14="http://schemas.microsoft.com/office/powerpoint/2010/main" val="1152511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14.sv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sv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2.svg"/><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image" Target="../media/image7.svg"/><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5.png"/><Relationship Id="rId7"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26.sv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5.png"/><Relationship Id="rId7"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102074" flipH="1">
            <a:off x="-6767235" y="4731905"/>
            <a:ext cx="20543549"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5" name="TextBox 5"/>
          <p:cNvSpPr txBox="1"/>
          <p:nvPr/>
        </p:nvSpPr>
        <p:spPr>
          <a:xfrm>
            <a:off x="1028700" y="2981067"/>
            <a:ext cx="11858730" cy="3332602"/>
          </a:xfrm>
          <a:prstGeom prst="rect">
            <a:avLst/>
          </a:prstGeom>
        </p:spPr>
        <p:txBody>
          <a:bodyPr wrap="square" lIns="0" tIns="0" rIns="0" bIns="0" rtlCol="0" anchor="t">
            <a:spAutoFit/>
          </a:bodyPr>
          <a:lstStyle/>
          <a:p>
            <a:pPr algn="l" rtl="0">
              <a:lnSpc>
                <a:spcPts val="8684"/>
              </a:lnSpc>
            </a:pPr>
            <a:r>
              <a:rPr lang="ja" sz="8000" b="0" i="0" u="none" baseline="0">
                <a:solidFill>
                  <a:srgbClr val="293374"/>
                </a:solidFill>
                <a:latin typeface="Effra"/>
                <a:ea typeface="Effra"/>
                <a:cs typeface="Effra"/>
                <a:sym typeface="Effra"/>
              </a:rPr>
              <a:t>変革をもたらすリーダーシップの文化を創造する：心に響くインパクト</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txBody>
          <a:bodyPr/>
          <a:lstStyle/>
          <a:p>
            <a:endParaRPr lang="ja"/>
          </a:p>
        </p:txBody>
      </p:sp>
      <p:sp>
        <p:nvSpPr>
          <p:cNvPr id="8" name="TextBox 8"/>
          <p:cNvSpPr txBox="1"/>
          <p:nvPr/>
        </p:nvSpPr>
        <p:spPr>
          <a:xfrm>
            <a:off x="806858" y="9331572"/>
            <a:ext cx="7092543" cy="320601"/>
          </a:xfrm>
          <a:prstGeom prst="rect">
            <a:avLst/>
          </a:prstGeom>
        </p:spPr>
        <p:txBody>
          <a:bodyPr lIns="0" tIns="0" rIns="0" bIns="0" rtlCol="0" anchor="t">
            <a:spAutoFit/>
          </a:bodyPr>
          <a:lstStyle/>
          <a:p>
            <a:pPr algn="l" rtl="0">
              <a:lnSpc>
                <a:spcPts val="2541"/>
              </a:lnSpc>
            </a:pPr>
            <a:r>
              <a:rPr lang="ja" sz="2200" b="1" i="0" u="none" spc="109" baseline="0">
                <a:solidFill>
                  <a:srgbClr val="293374"/>
                </a:solidFill>
                <a:latin typeface="Calibri"/>
                <a:ea typeface="Calibri"/>
                <a:cs typeface="Calibri"/>
                <a:sym typeface="Calibri (MS) Bold"/>
              </a:rPr>
              <a:t>国際ソロプチミストアメリカ</a:t>
            </a:r>
            <a:endParaRPr lang="ja" sz="2200" b="1" spc="109">
              <a:solidFill>
                <a:srgbClr val="293374"/>
              </a:solidFill>
              <a:latin typeface="Calibri"/>
              <a:ea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342405"/>
            <a:ext cx="18865637" cy="7231185"/>
            <a:chOff x="0" y="-66675"/>
            <a:chExt cx="3804182" cy="1458140"/>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a:off x="2618528"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6" name="Freeform 6"/>
          <p:cNvSpPr/>
          <p:nvPr/>
        </p:nvSpPr>
        <p:spPr>
          <a:xfrm>
            <a:off x="7744004"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7" name="Freeform 7"/>
          <p:cNvSpPr/>
          <p:nvPr/>
        </p:nvSpPr>
        <p:spPr>
          <a:xfrm>
            <a:off x="12869336"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8" name="Freeform 8"/>
          <p:cNvSpPr/>
          <p:nvPr/>
        </p:nvSpPr>
        <p:spPr>
          <a:xfrm>
            <a:off x="3335282" y="4177874"/>
            <a:ext cx="1479049" cy="1479049"/>
          </a:xfrm>
          <a:custGeom>
            <a:avLst/>
            <a:gdLst/>
            <a:ahLst/>
            <a:cxnLst/>
            <a:rect l="l" t="t" r="r" b="b"/>
            <a:pathLst>
              <a:path w="1479049" h="1479049">
                <a:moveTo>
                  <a:pt x="0" y="0"/>
                </a:moveTo>
                <a:lnTo>
                  <a:pt x="1479049" y="0"/>
                </a:lnTo>
                <a:lnTo>
                  <a:pt x="1479049" y="1479049"/>
                </a:lnTo>
                <a:lnTo>
                  <a:pt x="0" y="14790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ja"/>
          </a:p>
        </p:txBody>
      </p:sp>
      <p:sp>
        <p:nvSpPr>
          <p:cNvPr id="10" name="Freeform 10"/>
          <p:cNvSpPr/>
          <p:nvPr/>
        </p:nvSpPr>
        <p:spPr>
          <a:xfrm>
            <a:off x="8363768" y="4202990"/>
            <a:ext cx="1556137" cy="1428817"/>
          </a:xfrm>
          <a:custGeom>
            <a:avLst/>
            <a:gdLst/>
            <a:ahLst/>
            <a:cxnLst/>
            <a:rect l="l" t="t" r="r" b="b"/>
            <a:pathLst>
              <a:path w="1556137" h="1428817">
                <a:moveTo>
                  <a:pt x="0" y="0"/>
                </a:moveTo>
                <a:lnTo>
                  <a:pt x="1556137" y="0"/>
                </a:lnTo>
                <a:lnTo>
                  <a:pt x="1556137" y="1428817"/>
                </a:lnTo>
                <a:lnTo>
                  <a:pt x="0" y="14288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
          </a:p>
        </p:txBody>
      </p:sp>
      <p:sp>
        <p:nvSpPr>
          <p:cNvPr id="11" name="Freeform 11"/>
          <p:cNvSpPr/>
          <p:nvPr/>
        </p:nvSpPr>
        <p:spPr>
          <a:xfrm rot="5400000">
            <a:off x="13676805" y="4277568"/>
            <a:ext cx="1360973" cy="1401260"/>
          </a:xfrm>
          <a:custGeom>
            <a:avLst/>
            <a:gdLst/>
            <a:ahLst/>
            <a:cxnLst/>
            <a:rect l="l" t="t" r="r" b="b"/>
            <a:pathLst>
              <a:path w="1360973" h="1401260">
                <a:moveTo>
                  <a:pt x="0" y="0"/>
                </a:moveTo>
                <a:lnTo>
                  <a:pt x="1360974" y="0"/>
                </a:lnTo>
                <a:lnTo>
                  <a:pt x="1360974" y="1401260"/>
                </a:lnTo>
                <a:lnTo>
                  <a:pt x="0" y="14012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
          </a:p>
        </p:txBody>
      </p:sp>
      <p:sp>
        <p:nvSpPr>
          <p:cNvPr id="12" name="TextBox 12"/>
          <p:cNvSpPr txBox="1"/>
          <p:nvPr/>
        </p:nvSpPr>
        <p:spPr>
          <a:xfrm>
            <a:off x="2764807" y="6898119"/>
            <a:ext cx="2503251" cy="468141"/>
          </a:xfrm>
          <a:prstGeom prst="rect">
            <a:avLst/>
          </a:prstGeom>
        </p:spPr>
        <p:txBody>
          <a:bodyPr lIns="0" tIns="0" rIns="0" bIns="0" rtlCol="0" anchor="t">
            <a:spAutoFit/>
          </a:bodyPr>
          <a:lstStyle/>
          <a:p>
            <a:pPr algn="ctr" rtl="0">
              <a:lnSpc>
                <a:spcPts val="3636"/>
              </a:lnSpc>
            </a:pPr>
            <a:r>
              <a:rPr lang="ja" sz="3600" b="1" i="0" u="none" baseline="0">
                <a:solidFill>
                  <a:srgbClr val="FFFFFF"/>
                </a:solidFill>
                <a:latin typeface="Calibri"/>
                <a:ea typeface="Calibri"/>
                <a:cs typeface="Calibri"/>
                <a:sym typeface="Calibri (MS) Bold"/>
              </a:rPr>
              <a:t>概要</a:t>
            </a:r>
            <a:endParaRPr lang="ja" sz="3600" b="1">
              <a:solidFill>
                <a:srgbClr val="FFFFFF"/>
              </a:solidFill>
              <a:latin typeface="Calibri"/>
              <a:ea typeface="Calibri"/>
              <a:cs typeface="Calibri"/>
            </a:endParaRPr>
          </a:p>
        </p:txBody>
      </p:sp>
      <p:sp>
        <p:nvSpPr>
          <p:cNvPr id="13" name="TextBox 13"/>
          <p:cNvSpPr txBox="1"/>
          <p:nvPr/>
        </p:nvSpPr>
        <p:spPr>
          <a:xfrm>
            <a:off x="13019941" y="6898119"/>
            <a:ext cx="2503251" cy="468141"/>
          </a:xfrm>
          <a:prstGeom prst="rect">
            <a:avLst/>
          </a:prstGeom>
        </p:spPr>
        <p:txBody>
          <a:bodyPr lIns="0" tIns="0" rIns="0" bIns="0" rtlCol="0" anchor="t">
            <a:spAutoFit/>
          </a:bodyPr>
          <a:lstStyle/>
          <a:p>
            <a:pPr algn="ctr" rtl="0">
              <a:lnSpc>
                <a:spcPts val="3636"/>
              </a:lnSpc>
            </a:pPr>
            <a:r>
              <a:rPr lang="ja" sz="3600" b="1" i="0" u="none" baseline="0">
                <a:solidFill>
                  <a:srgbClr val="FFFFFF"/>
                </a:solidFill>
                <a:latin typeface="Calibri"/>
                <a:ea typeface="Calibri"/>
                <a:cs typeface="Calibri"/>
                <a:sym typeface="Calibri (MS) Bold"/>
              </a:rPr>
              <a:t>次に取るべき行動</a:t>
            </a:r>
            <a:endParaRPr lang="ja" sz="3600" b="1">
              <a:solidFill>
                <a:srgbClr val="FFFFFF"/>
              </a:solidFill>
              <a:latin typeface="Calibri"/>
              <a:ea typeface="Calibri"/>
              <a:cs typeface="Calibri"/>
            </a:endParaRPr>
          </a:p>
        </p:txBody>
      </p:sp>
      <p:sp>
        <p:nvSpPr>
          <p:cNvPr id="14" name="TextBox 14"/>
          <p:cNvSpPr txBox="1"/>
          <p:nvPr/>
        </p:nvSpPr>
        <p:spPr>
          <a:xfrm>
            <a:off x="7744004" y="6898119"/>
            <a:ext cx="2795809" cy="468141"/>
          </a:xfrm>
          <a:prstGeom prst="rect">
            <a:avLst/>
          </a:prstGeom>
        </p:spPr>
        <p:txBody>
          <a:bodyPr lIns="0" tIns="0" rIns="0" bIns="0" rtlCol="0" anchor="t">
            <a:spAutoFit/>
          </a:bodyPr>
          <a:lstStyle/>
          <a:p>
            <a:pPr algn="ctr" rtl="0">
              <a:lnSpc>
                <a:spcPts val="3636"/>
              </a:lnSpc>
            </a:pPr>
            <a:r>
              <a:rPr lang="ja" sz="3600" b="1" i="0" u="none" baseline="0">
                <a:solidFill>
                  <a:srgbClr val="FFFFFF"/>
                </a:solidFill>
                <a:latin typeface="Calibri"/>
                <a:ea typeface="Calibri"/>
                <a:cs typeface="Calibri"/>
                <a:sym typeface="Calibri (MS) Bold"/>
              </a:rPr>
              <a:t>リーダーシップを発揮する方法</a:t>
            </a:r>
            <a:endParaRPr lang="ja" sz="3600" b="1">
              <a:solidFill>
                <a:srgbClr val="FFFFFF"/>
              </a:solidFill>
              <a:latin typeface="Calibri"/>
              <a:ea typeface="Calibri"/>
              <a:cs typeface="Calibri"/>
            </a:endParaRPr>
          </a:p>
        </p:txBody>
      </p:sp>
      <p:sp>
        <p:nvSpPr>
          <p:cNvPr id="18" name="TextBox 18"/>
          <p:cNvSpPr txBox="1"/>
          <p:nvPr/>
        </p:nvSpPr>
        <p:spPr>
          <a:xfrm>
            <a:off x="5067396" y="1289444"/>
            <a:ext cx="8153208" cy="981101"/>
          </a:xfrm>
          <a:prstGeom prst="rect">
            <a:avLst/>
          </a:prstGeom>
        </p:spPr>
        <p:txBody>
          <a:bodyPr lIns="0" tIns="0" rIns="0" bIns="0" rtlCol="0" anchor="t">
            <a:spAutoFit/>
          </a:bodyPr>
          <a:lstStyle/>
          <a:p>
            <a:pPr algn="ctr" rtl="0">
              <a:lnSpc>
                <a:spcPts val="7799"/>
              </a:lnSpc>
            </a:pPr>
            <a:r>
              <a:rPr lang="ja" sz="6500" b="0" i="0" u="none" baseline="0">
                <a:solidFill>
                  <a:srgbClr val="293374"/>
                </a:solidFill>
                <a:latin typeface="Effra"/>
                <a:ea typeface="Effra"/>
                <a:cs typeface="Effra"/>
                <a:sym typeface="Effra"/>
              </a:rPr>
              <a:t>今日の目的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grpSp>
        <p:nvGrpSpPr>
          <p:cNvPr id="3" name="Group 3"/>
          <p:cNvGrpSpPr/>
          <p:nvPr/>
        </p:nvGrpSpPr>
        <p:grpSpPr>
          <a:xfrm>
            <a:off x="10809970" y="0"/>
            <a:ext cx="7638119" cy="10286948"/>
            <a:chOff x="0" y="0"/>
            <a:chExt cx="10184158" cy="13715930"/>
          </a:xfrm>
        </p:grpSpPr>
        <p:sp>
          <p:nvSpPr>
            <p:cNvPr id="4" name="Freeform 4"/>
            <p:cNvSpPr/>
            <p:nvPr/>
          </p:nvSpPr>
          <p:spPr>
            <a:xfrm>
              <a:off x="0" y="0"/>
              <a:ext cx="10184158" cy="13715930"/>
            </a:xfrm>
            <a:custGeom>
              <a:avLst/>
              <a:gdLst/>
              <a:ahLst/>
              <a:cxnLst/>
              <a:rect l="l" t="t" r="r" b="b"/>
              <a:pathLst>
                <a:path w="10184158" h="13715930">
                  <a:moveTo>
                    <a:pt x="0" y="0"/>
                  </a:moveTo>
                  <a:lnTo>
                    <a:pt x="10184158" y="0"/>
                  </a:lnTo>
                  <a:lnTo>
                    <a:pt x="10184158" y="13715930"/>
                  </a:lnTo>
                  <a:lnTo>
                    <a:pt x="0" y="13715930"/>
                  </a:lnTo>
                  <a:lnTo>
                    <a:pt x="0" y="0"/>
                  </a:lnTo>
                  <a:close/>
                </a:path>
              </a:pathLst>
            </a:custGeom>
            <a:blipFill>
              <a:blip r:embed="rId4"/>
              <a:stretch>
                <a:fillRect l="-72211" r="-29933"/>
              </a:stretch>
            </a:blipFill>
          </p:spPr>
          <p:txBody>
            <a:bodyPr/>
            <a:lstStyle/>
            <a:p>
              <a:endParaRPr lang="ja"/>
            </a:p>
          </p:txBody>
        </p:sp>
      </p:grpSp>
      <p:sp>
        <p:nvSpPr>
          <p:cNvPr id="5" name="TextBox 5"/>
          <p:cNvSpPr txBox="1"/>
          <p:nvPr/>
        </p:nvSpPr>
        <p:spPr>
          <a:xfrm>
            <a:off x="703482" y="3935094"/>
            <a:ext cx="10106488" cy="3302636"/>
          </a:xfrm>
          <a:prstGeom prst="rect">
            <a:avLst/>
          </a:prstGeom>
        </p:spPr>
        <p:txBody>
          <a:bodyPr lIns="0" tIns="0" rIns="0" bIns="0" rtlCol="0" anchor="t">
            <a:spAutoFit/>
          </a:bodyPr>
          <a:lstStyle/>
          <a:p>
            <a:pPr marL="992505" lvl="1" indent="-495935" algn="l" rtl="0">
              <a:lnSpc>
                <a:spcPts val="6439"/>
              </a:lnSpc>
              <a:buFont typeface="Arial"/>
              <a:buChar char="•"/>
            </a:pPr>
            <a:r>
              <a:rPr lang="ja" sz="4550" b="0" i="0" u="none" baseline="0">
                <a:solidFill>
                  <a:srgbClr val="FFFFFF"/>
                </a:solidFill>
                <a:latin typeface="Calibri"/>
                <a:ea typeface="Calibri"/>
                <a:cs typeface="Calibri"/>
                <a:sym typeface="Calibri (MS)"/>
              </a:rPr>
              <a:t>永続的な変化を生み出す​</a:t>
            </a:r>
            <a:endParaRPr lang="ja" sz="4550">
              <a:solidFill>
                <a:srgbClr val="FFFFFF"/>
              </a:solidFill>
              <a:latin typeface="Calibri"/>
              <a:ea typeface="Calibri"/>
              <a:cs typeface="Calibri"/>
            </a:endParaRPr>
          </a:p>
          <a:p>
            <a:pPr marL="992505" lvl="1" indent="-495935" algn="l" rtl="0">
              <a:lnSpc>
                <a:spcPts val="6439"/>
              </a:lnSpc>
              <a:buFont typeface="Arial"/>
              <a:buChar char="•"/>
            </a:pPr>
            <a:r>
              <a:rPr lang="ja" sz="4550" b="0" i="0" u="none" baseline="0">
                <a:solidFill>
                  <a:srgbClr val="FFFFFF"/>
                </a:solidFill>
                <a:latin typeface="Calibri"/>
                <a:ea typeface="Calibri"/>
                <a:cs typeface="Calibri"/>
                <a:sym typeface="Calibri (MS)"/>
              </a:rPr>
              <a:t>権威に対する影響力を持つ​</a:t>
            </a:r>
            <a:endParaRPr lang="ja" sz="4550">
              <a:solidFill>
                <a:srgbClr val="FFFFFF"/>
              </a:solidFill>
              <a:latin typeface="Calibri"/>
              <a:ea typeface="Calibri"/>
              <a:cs typeface="Calibri"/>
            </a:endParaRPr>
          </a:p>
          <a:p>
            <a:pPr marL="992505" lvl="1" indent="-495935" algn="l" rtl="0">
              <a:lnSpc>
                <a:spcPts val="6439"/>
              </a:lnSpc>
              <a:buFont typeface="Arial"/>
              <a:buChar char="•"/>
            </a:pPr>
            <a:r>
              <a:rPr lang="ja" sz="4550" b="0" i="0" u="none" baseline="0">
                <a:solidFill>
                  <a:srgbClr val="FFFFFF"/>
                </a:solidFill>
                <a:latin typeface="Calibri"/>
                <a:ea typeface="Calibri"/>
                <a:cs typeface="Calibri"/>
                <a:sym typeface="Calibri (MS)"/>
              </a:rPr>
              <a:t>制御よりもエンパワーメント​</a:t>
            </a:r>
            <a:endParaRPr lang="ja" sz="4550">
              <a:solidFill>
                <a:srgbClr val="FFFFFF"/>
              </a:solidFill>
              <a:latin typeface="Calibri"/>
              <a:ea typeface="Calibri"/>
              <a:cs typeface="Calibri"/>
            </a:endParaRPr>
          </a:p>
          <a:p>
            <a:pPr marL="992505" lvl="1" indent="-495935" algn="l" rtl="0">
              <a:lnSpc>
                <a:spcPts val="6439"/>
              </a:lnSpc>
              <a:buFont typeface="Arial"/>
              <a:buChar char="•"/>
            </a:pPr>
            <a:r>
              <a:rPr lang="ja" sz="4550" b="0" i="0" u="none" baseline="0">
                <a:solidFill>
                  <a:srgbClr val="FFFFFF"/>
                </a:solidFill>
                <a:latin typeface="Calibri"/>
                <a:ea typeface="Calibri"/>
                <a:cs typeface="Calibri"/>
                <a:sym typeface="Calibri (MS)"/>
              </a:rPr>
              <a:t>立場よりも目的</a:t>
            </a:r>
            <a:endParaRPr lang="ja" sz="4550">
              <a:solidFill>
                <a:srgbClr val="FFFFFF"/>
              </a:solidFill>
              <a:latin typeface="Calibri"/>
              <a:ea typeface="Calibri"/>
              <a:cs typeface="Calibri"/>
            </a:endParaRPr>
          </a:p>
        </p:txBody>
      </p:sp>
      <p:sp>
        <p:nvSpPr>
          <p:cNvPr id="6" name="TextBox 6"/>
          <p:cNvSpPr txBox="1"/>
          <p:nvPr/>
        </p:nvSpPr>
        <p:spPr>
          <a:xfrm>
            <a:off x="1028700" y="1735717"/>
            <a:ext cx="9781270" cy="1943126"/>
          </a:xfrm>
          <a:prstGeom prst="rect">
            <a:avLst/>
          </a:prstGeom>
        </p:spPr>
        <p:txBody>
          <a:bodyPr lIns="0" tIns="0" rIns="0" bIns="0" rtlCol="0" anchor="t">
            <a:spAutoFit/>
          </a:bodyPr>
          <a:lstStyle/>
          <a:p>
            <a:pPr algn="l" rtl="0">
              <a:lnSpc>
                <a:spcPts val="7679"/>
              </a:lnSpc>
            </a:pPr>
            <a:r>
              <a:rPr lang="ja" sz="6400" b="0" i="0" u="none" baseline="0">
                <a:solidFill>
                  <a:srgbClr val="FFFFFF"/>
                </a:solidFill>
                <a:latin typeface="Effra"/>
                <a:ea typeface="Effra"/>
                <a:cs typeface="Effra"/>
                <a:sym typeface="Effra"/>
              </a:rPr>
              <a:t>変革をもたらすリーダーシップとは</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18528" y="3315821"/>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3" name="Freeform 3"/>
          <p:cNvSpPr/>
          <p:nvPr/>
        </p:nvSpPr>
        <p:spPr>
          <a:xfrm>
            <a:off x="7744004" y="3315821"/>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4" name="Freeform 4"/>
          <p:cNvSpPr/>
          <p:nvPr/>
        </p:nvSpPr>
        <p:spPr>
          <a:xfrm>
            <a:off x="12869336" y="3315821"/>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5" name="Freeform 5"/>
          <p:cNvSpPr/>
          <p:nvPr/>
        </p:nvSpPr>
        <p:spPr>
          <a:xfrm>
            <a:off x="3218685" y="3929032"/>
            <a:ext cx="1595495" cy="1569387"/>
          </a:xfrm>
          <a:custGeom>
            <a:avLst/>
            <a:gdLst/>
            <a:ahLst/>
            <a:cxnLst/>
            <a:rect l="l" t="t" r="r" b="b"/>
            <a:pathLst>
              <a:path w="1595495" h="1569387">
                <a:moveTo>
                  <a:pt x="0" y="0"/>
                </a:moveTo>
                <a:lnTo>
                  <a:pt x="1595495" y="0"/>
                </a:lnTo>
                <a:lnTo>
                  <a:pt x="1595495" y="1569387"/>
                </a:lnTo>
                <a:lnTo>
                  <a:pt x="0" y="15693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6" name="TextBox 6"/>
          <p:cNvSpPr txBox="1"/>
          <p:nvPr/>
        </p:nvSpPr>
        <p:spPr>
          <a:xfrm>
            <a:off x="2691668" y="6633647"/>
            <a:ext cx="2649530" cy="929806"/>
          </a:xfrm>
          <a:prstGeom prst="rect">
            <a:avLst/>
          </a:prstGeom>
        </p:spPr>
        <p:txBody>
          <a:bodyPr lIns="0" tIns="0" rIns="0" bIns="0" rtlCol="0" anchor="t">
            <a:spAutoFit/>
          </a:bodyPr>
          <a:lstStyle/>
          <a:p>
            <a:pPr algn="ctr" rtl="0">
              <a:lnSpc>
                <a:spcPts val="3636"/>
              </a:lnSpc>
            </a:pPr>
            <a:r>
              <a:rPr lang="ja" sz="3600" b="1" i="0" u="none" baseline="0">
                <a:solidFill>
                  <a:srgbClr val="293374"/>
                </a:solidFill>
                <a:latin typeface="Calibri"/>
                <a:ea typeface="Calibri"/>
                <a:cs typeface="Calibri"/>
                <a:sym typeface="Calibri (MS) Bold"/>
              </a:rPr>
              <a:t>変化するコミュニティ​</a:t>
            </a:r>
            <a:endParaRPr lang="ja" sz="3600" b="1">
              <a:solidFill>
                <a:srgbClr val="293374"/>
              </a:solidFill>
              <a:latin typeface="Calibri"/>
              <a:ea typeface="Calibri"/>
              <a:cs typeface="Calibri"/>
            </a:endParaRPr>
          </a:p>
        </p:txBody>
      </p:sp>
      <p:sp>
        <p:nvSpPr>
          <p:cNvPr id="7" name="TextBox 7"/>
          <p:cNvSpPr txBox="1"/>
          <p:nvPr/>
        </p:nvSpPr>
        <p:spPr>
          <a:xfrm>
            <a:off x="13015615" y="6633647"/>
            <a:ext cx="2503251" cy="929806"/>
          </a:xfrm>
          <a:prstGeom prst="rect">
            <a:avLst/>
          </a:prstGeom>
        </p:spPr>
        <p:txBody>
          <a:bodyPr lIns="0" tIns="0" rIns="0" bIns="0" rtlCol="0" anchor="t">
            <a:spAutoFit/>
          </a:bodyPr>
          <a:lstStyle/>
          <a:p>
            <a:pPr algn="ctr" rtl="0">
              <a:lnSpc>
                <a:spcPts val="3636"/>
              </a:lnSpc>
            </a:pPr>
            <a:r>
              <a:rPr lang="ja" sz="3600" b="1" i="0" u="none" baseline="0">
                <a:solidFill>
                  <a:srgbClr val="293374"/>
                </a:solidFill>
                <a:latin typeface="Calibri"/>
                <a:ea typeface="Calibri"/>
                <a:cs typeface="Calibri"/>
                <a:sym typeface="Calibri (MS) Bold"/>
              </a:rPr>
              <a:t>リーダーシップの</a:t>
            </a:r>
            <a:endParaRPr lang="ja" sz="3600" b="1">
              <a:solidFill>
                <a:srgbClr val="293374"/>
              </a:solidFill>
              <a:latin typeface="Calibri"/>
              <a:ea typeface="Calibri"/>
              <a:cs typeface="Calibri"/>
            </a:endParaRPr>
          </a:p>
          <a:p>
            <a:pPr algn="ctr" rtl="0">
              <a:lnSpc>
                <a:spcPts val="3636"/>
              </a:lnSpc>
            </a:pPr>
            <a:r>
              <a:rPr lang="ja" sz="3600" b="1" i="0" u="none" baseline="0">
                <a:solidFill>
                  <a:srgbClr val="293374"/>
                </a:solidFill>
                <a:latin typeface="Calibri"/>
                <a:ea typeface="Calibri"/>
                <a:cs typeface="Calibri"/>
                <a:sym typeface="Calibri (MS) Bold"/>
              </a:rPr>
              <a:t>重要性​</a:t>
            </a:r>
            <a:endParaRPr lang="ja" sz="3600" b="1">
              <a:solidFill>
                <a:srgbClr val="293374"/>
              </a:solidFill>
              <a:latin typeface="Calibri"/>
              <a:ea typeface="Calibri"/>
              <a:cs typeface="Calibri"/>
            </a:endParaRPr>
          </a:p>
        </p:txBody>
      </p:sp>
      <p:sp>
        <p:nvSpPr>
          <p:cNvPr id="8" name="TextBox 8"/>
          <p:cNvSpPr txBox="1"/>
          <p:nvPr/>
        </p:nvSpPr>
        <p:spPr>
          <a:xfrm>
            <a:off x="7782665" y="6681499"/>
            <a:ext cx="2795809" cy="929806"/>
          </a:xfrm>
          <a:prstGeom prst="rect">
            <a:avLst/>
          </a:prstGeom>
        </p:spPr>
        <p:txBody>
          <a:bodyPr lIns="0" tIns="0" rIns="0" bIns="0" rtlCol="0" anchor="t">
            <a:spAutoFit/>
          </a:bodyPr>
          <a:lstStyle/>
          <a:p>
            <a:pPr algn="ctr" rtl="0">
              <a:lnSpc>
                <a:spcPts val="3636"/>
              </a:lnSpc>
            </a:pPr>
            <a:r>
              <a:rPr lang="ja" sz="3600" b="1" i="0" u="none" baseline="0">
                <a:solidFill>
                  <a:srgbClr val="293374"/>
                </a:solidFill>
                <a:latin typeface="Calibri"/>
                <a:ea typeface="Calibri"/>
                <a:cs typeface="Calibri"/>
                <a:sym typeface="Calibri (MS) Bold"/>
              </a:rPr>
              <a:t>進化する</a:t>
            </a:r>
          </a:p>
          <a:p>
            <a:pPr algn="ctr" rtl="0">
              <a:lnSpc>
                <a:spcPts val="3636"/>
              </a:lnSpc>
            </a:pPr>
            <a:r>
              <a:rPr lang="ja" sz="3600" b="1" i="0" u="none" baseline="0">
                <a:solidFill>
                  <a:srgbClr val="293374"/>
                </a:solidFill>
                <a:latin typeface="Calibri"/>
                <a:ea typeface="Calibri"/>
                <a:cs typeface="Calibri"/>
                <a:sym typeface="Calibri (MS) Bold"/>
              </a:rPr>
              <a:t>ボランティア活動​</a:t>
            </a:r>
            <a:endParaRPr lang="ja" sz="3600" b="1">
              <a:solidFill>
                <a:srgbClr val="293374"/>
              </a:solidFill>
              <a:latin typeface="Calibri"/>
              <a:ea typeface="Calibri"/>
              <a:cs typeface="Calibri"/>
            </a:endParaRPr>
          </a:p>
        </p:txBody>
      </p:sp>
      <p:sp>
        <p:nvSpPr>
          <p:cNvPr id="9" name="TextBox 9"/>
          <p:cNvSpPr txBox="1"/>
          <p:nvPr/>
        </p:nvSpPr>
        <p:spPr>
          <a:xfrm>
            <a:off x="4701636" y="1284742"/>
            <a:ext cx="8884728" cy="981101"/>
          </a:xfrm>
          <a:prstGeom prst="rect">
            <a:avLst/>
          </a:prstGeom>
        </p:spPr>
        <p:txBody>
          <a:bodyPr lIns="0" tIns="0" rIns="0" bIns="0" rtlCol="0" anchor="t">
            <a:spAutoFit/>
          </a:bodyPr>
          <a:lstStyle/>
          <a:p>
            <a:pPr algn="ctr" rtl="0">
              <a:lnSpc>
                <a:spcPts val="7799"/>
              </a:lnSpc>
            </a:pPr>
            <a:r>
              <a:rPr lang="ja" sz="6500" b="0" i="0" u="none" baseline="0">
                <a:solidFill>
                  <a:srgbClr val="293374"/>
                </a:solidFill>
                <a:latin typeface="Effra"/>
                <a:ea typeface="Effra"/>
                <a:cs typeface="Effra"/>
                <a:sym typeface="Effra"/>
              </a:rPr>
              <a:t>なぜ今これが重要なのか​</a:t>
            </a:r>
          </a:p>
        </p:txBody>
      </p:sp>
      <p:grpSp>
        <p:nvGrpSpPr>
          <p:cNvPr id="10" name="Group 10"/>
          <p:cNvGrpSpPr/>
          <p:nvPr/>
        </p:nvGrpSpPr>
        <p:grpSpPr>
          <a:xfrm>
            <a:off x="-674710" y="8353930"/>
            <a:ext cx="19281670" cy="2416454"/>
            <a:chOff x="0" y="-38100"/>
            <a:chExt cx="5078300" cy="636432"/>
          </a:xfrm>
        </p:grpSpPr>
        <p:sp>
          <p:nvSpPr>
            <p:cNvPr id="11" name="Freeform 11"/>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12" name="TextBox 12"/>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13" name="Freeform 1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ja"/>
          </a:p>
        </p:txBody>
      </p:sp>
      <p:sp>
        <p:nvSpPr>
          <p:cNvPr id="14" name="Freeform 14"/>
          <p:cNvSpPr/>
          <p:nvPr/>
        </p:nvSpPr>
        <p:spPr>
          <a:xfrm>
            <a:off x="13634724" y="4026018"/>
            <a:ext cx="1265033" cy="1201781"/>
          </a:xfrm>
          <a:custGeom>
            <a:avLst/>
            <a:gdLst/>
            <a:ahLst/>
            <a:cxnLst/>
            <a:rect l="l" t="t" r="r" b="b"/>
            <a:pathLst>
              <a:path w="1265033" h="1201781">
                <a:moveTo>
                  <a:pt x="0" y="0"/>
                </a:moveTo>
                <a:lnTo>
                  <a:pt x="1265033" y="0"/>
                </a:lnTo>
                <a:lnTo>
                  <a:pt x="1265033" y="1201781"/>
                </a:lnTo>
                <a:lnTo>
                  <a:pt x="0" y="120178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
          </a:p>
        </p:txBody>
      </p:sp>
      <p:sp>
        <p:nvSpPr>
          <p:cNvPr id="15" name="Freeform 15"/>
          <p:cNvSpPr/>
          <p:nvPr/>
        </p:nvSpPr>
        <p:spPr>
          <a:xfrm>
            <a:off x="8538688" y="4162135"/>
            <a:ext cx="1210624" cy="1103181"/>
          </a:xfrm>
          <a:custGeom>
            <a:avLst/>
            <a:gdLst/>
            <a:ahLst/>
            <a:cxnLst/>
            <a:rect l="l" t="t" r="r" b="b"/>
            <a:pathLst>
              <a:path w="1210624" h="1103181">
                <a:moveTo>
                  <a:pt x="0" y="0"/>
                </a:moveTo>
                <a:lnTo>
                  <a:pt x="1210624" y="0"/>
                </a:lnTo>
                <a:lnTo>
                  <a:pt x="1210624" y="1103181"/>
                </a:lnTo>
                <a:lnTo>
                  <a:pt x="0" y="110318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1879" y="-305427"/>
            <a:ext cx="19281670" cy="2836194"/>
            <a:chOff x="0" y="-38100"/>
            <a:chExt cx="5078300" cy="746981"/>
          </a:xfrm>
        </p:grpSpPr>
        <p:sp>
          <p:nvSpPr>
            <p:cNvPr id="3" name="Freeform 3"/>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grpSp>
        <p:nvGrpSpPr>
          <p:cNvPr id="5" name="Group 5"/>
          <p:cNvGrpSpPr/>
          <p:nvPr/>
        </p:nvGrpSpPr>
        <p:grpSpPr>
          <a:xfrm>
            <a:off x="5847347" y="2851099"/>
            <a:ext cx="6352673" cy="1538442"/>
            <a:chOff x="0" y="-66675"/>
            <a:chExt cx="1224041" cy="405186"/>
          </a:xfrm>
        </p:grpSpPr>
        <p:sp>
          <p:nvSpPr>
            <p:cNvPr id="6" name="Freeform 6"/>
            <p:cNvSpPr/>
            <p:nvPr/>
          </p:nvSpPr>
          <p:spPr>
            <a:xfrm>
              <a:off x="0" y="0"/>
              <a:ext cx="1224041" cy="338511"/>
            </a:xfrm>
            <a:custGeom>
              <a:avLst/>
              <a:gdLst/>
              <a:ahLst/>
              <a:cxnLst/>
              <a:rect l="l" t="t" r="r" b="b"/>
              <a:pathLst>
                <a:path w="1224041" h="338511">
                  <a:moveTo>
                    <a:pt x="36648" y="0"/>
                  </a:moveTo>
                  <a:lnTo>
                    <a:pt x="1187393" y="0"/>
                  </a:lnTo>
                  <a:cubicBezTo>
                    <a:pt x="1207633" y="0"/>
                    <a:pt x="1224041" y="16408"/>
                    <a:pt x="1224041" y="36648"/>
                  </a:cubicBezTo>
                  <a:lnTo>
                    <a:pt x="1224041" y="301863"/>
                  </a:lnTo>
                  <a:cubicBezTo>
                    <a:pt x="1224041" y="322103"/>
                    <a:pt x="1207633" y="338511"/>
                    <a:pt x="1187393" y="338511"/>
                  </a:cubicBezTo>
                  <a:lnTo>
                    <a:pt x="36648" y="338511"/>
                  </a:lnTo>
                  <a:cubicBezTo>
                    <a:pt x="26928" y="338511"/>
                    <a:pt x="17607" y="334650"/>
                    <a:pt x="10734" y="327777"/>
                  </a:cubicBezTo>
                  <a:cubicBezTo>
                    <a:pt x="3861" y="320904"/>
                    <a:pt x="0" y="311583"/>
                    <a:pt x="0" y="301863"/>
                  </a:cubicBezTo>
                  <a:lnTo>
                    <a:pt x="0" y="36648"/>
                  </a:lnTo>
                  <a:cubicBezTo>
                    <a:pt x="0" y="16408"/>
                    <a:pt x="16408" y="0"/>
                    <a:pt x="36648" y="0"/>
                  </a:cubicBezTo>
                  <a:close/>
                </a:path>
              </a:pathLst>
            </a:custGeom>
            <a:solidFill>
              <a:srgbClr val="293374"/>
            </a:solidFill>
            <a:ln cap="rnd">
              <a:noFill/>
              <a:prstDash val="solid"/>
              <a:round/>
            </a:ln>
          </p:spPr>
          <p:txBody>
            <a:bodyPr/>
            <a:lstStyle/>
            <a:p>
              <a:endParaRPr lang="ja"/>
            </a:p>
          </p:txBody>
        </p:sp>
        <p:sp>
          <p:nvSpPr>
            <p:cNvPr id="7" name="TextBox 7"/>
            <p:cNvSpPr txBox="1"/>
            <p:nvPr/>
          </p:nvSpPr>
          <p:spPr>
            <a:xfrm>
              <a:off x="0" y="-66675"/>
              <a:ext cx="1224041" cy="405186"/>
            </a:xfrm>
            <a:prstGeom prst="rect">
              <a:avLst/>
            </a:prstGeom>
          </p:spPr>
          <p:txBody>
            <a:bodyPr lIns="50800" tIns="50800" rIns="50800" bIns="50800" rtlCol="0" anchor="ctr"/>
            <a:lstStyle/>
            <a:p>
              <a:pPr algn="ctr" rtl="0">
                <a:lnSpc>
                  <a:spcPts val="3750"/>
                </a:lnSpc>
              </a:pPr>
              <a:endParaRPr/>
            </a:p>
          </p:txBody>
        </p:sp>
      </p:gr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ja"/>
          </a:p>
        </p:txBody>
      </p:sp>
      <p:grpSp>
        <p:nvGrpSpPr>
          <p:cNvPr id="9" name="Group 9"/>
          <p:cNvGrpSpPr/>
          <p:nvPr/>
        </p:nvGrpSpPr>
        <p:grpSpPr>
          <a:xfrm>
            <a:off x="4731015" y="6155818"/>
            <a:ext cx="3086100" cy="317770"/>
            <a:chOff x="0" y="-38100"/>
            <a:chExt cx="812800" cy="83692"/>
          </a:xfrm>
        </p:grpSpPr>
        <p:sp>
          <p:nvSpPr>
            <p:cNvPr id="10" name="Freeform 10"/>
            <p:cNvSpPr/>
            <p:nvPr/>
          </p:nvSpPr>
          <p:spPr>
            <a:xfrm>
              <a:off x="0" y="0"/>
              <a:ext cx="812800" cy="45592"/>
            </a:xfrm>
            <a:custGeom>
              <a:avLst/>
              <a:gdLst/>
              <a:ahLst/>
              <a:cxnLst/>
              <a:rect l="l" t="t" r="r" b="b"/>
              <a:pathLst>
                <a:path w="812800" h="45592">
                  <a:moveTo>
                    <a:pt x="0" y="0"/>
                  </a:moveTo>
                  <a:lnTo>
                    <a:pt x="812800" y="0"/>
                  </a:lnTo>
                  <a:lnTo>
                    <a:pt x="812800" y="45592"/>
                  </a:lnTo>
                  <a:lnTo>
                    <a:pt x="0" y="45592"/>
                  </a:lnTo>
                  <a:close/>
                </a:path>
              </a:pathLst>
            </a:custGeom>
            <a:solidFill>
              <a:srgbClr val="518BC9"/>
            </a:solidFill>
          </p:spPr>
          <p:txBody>
            <a:bodyPr/>
            <a:lstStyle/>
            <a:p>
              <a:endParaRPr lang="ja"/>
            </a:p>
          </p:txBody>
        </p:sp>
        <p:sp>
          <p:nvSpPr>
            <p:cNvPr id="11" name="TextBox 11"/>
            <p:cNvSpPr txBox="1"/>
            <p:nvPr/>
          </p:nvSpPr>
          <p:spPr>
            <a:xfrm>
              <a:off x="0" y="-38100"/>
              <a:ext cx="812800" cy="83692"/>
            </a:xfrm>
            <a:prstGeom prst="rect">
              <a:avLst/>
            </a:prstGeom>
          </p:spPr>
          <p:txBody>
            <a:bodyPr lIns="50800" tIns="50800" rIns="50800" bIns="50800" rtlCol="0" anchor="ctr"/>
            <a:lstStyle/>
            <a:p>
              <a:pPr algn="ctr" rtl="0">
                <a:lnSpc>
                  <a:spcPts val="2659"/>
                </a:lnSpc>
              </a:pPr>
              <a:endParaRPr/>
            </a:p>
          </p:txBody>
        </p:sp>
      </p:grpSp>
      <p:grpSp>
        <p:nvGrpSpPr>
          <p:cNvPr id="12" name="Group 12"/>
          <p:cNvGrpSpPr/>
          <p:nvPr/>
        </p:nvGrpSpPr>
        <p:grpSpPr>
          <a:xfrm>
            <a:off x="1897688" y="4789050"/>
            <a:ext cx="3369076" cy="3369076"/>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1F5FC"/>
            </a:solidFill>
          </p:spPr>
          <p:txBody>
            <a:bodyPr/>
            <a:lstStyle/>
            <a:p>
              <a:endParaRPr lang="ja"/>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grpSp>
        <p:nvGrpSpPr>
          <p:cNvPr id="15" name="Group 15"/>
          <p:cNvGrpSpPr/>
          <p:nvPr/>
        </p:nvGrpSpPr>
        <p:grpSpPr>
          <a:xfrm>
            <a:off x="10468935" y="6155818"/>
            <a:ext cx="3086100" cy="317770"/>
            <a:chOff x="0" y="-38100"/>
            <a:chExt cx="812800" cy="83692"/>
          </a:xfrm>
        </p:grpSpPr>
        <p:sp>
          <p:nvSpPr>
            <p:cNvPr id="16" name="Freeform 16"/>
            <p:cNvSpPr/>
            <p:nvPr/>
          </p:nvSpPr>
          <p:spPr>
            <a:xfrm>
              <a:off x="0" y="0"/>
              <a:ext cx="812800" cy="45592"/>
            </a:xfrm>
            <a:custGeom>
              <a:avLst/>
              <a:gdLst/>
              <a:ahLst/>
              <a:cxnLst/>
              <a:rect l="l" t="t" r="r" b="b"/>
              <a:pathLst>
                <a:path w="812800" h="45592">
                  <a:moveTo>
                    <a:pt x="0" y="0"/>
                  </a:moveTo>
                  <a:lnTo>
                    <a:pt x="812800" y="0"/>
                  </a:lnTo>
                  <a:lnTo>
                    <a:pt x="812800" y="45592"/>
                  </a:lnTo>
                  <a:lnTo>
                    <a:pt x="0" y="45592"/>
                  </a:lnTo>
                  <a:close/>
                </a:path>
              </a:pathLst>
            </a:custGeom>
            <a:solidFill>
              <a:srgbClr val="518BC9"/>
            </a:solidFill>
          </p:spPr>
          <p:txBody>
            <a:bodyPr/>
            <a:lstStyle/>
            <a:p>
              <a:endParaRPr lang="ja"/>
            </a:p>
          </p:txBody>
        </p:sp>
        <p:sp>
          <p:nvSpPr>
            <p:cNvPr id="17" name="TextBox 17"/>
            <p:cNvSpPr txBox="1"/>
            <p:nvPr/>
          </p:nvSpPr>
          <p:spPr>
            <a:xfrm>
              <a:off x="0" y="-38100"/>
              <a:ext cx="812800" cy="83692"/>
            </a:xfrm>
            <a:prstGeom prst="rect">
              <a:avLst/>
            </a:prstGeom>
          </p:spPr>
          <p:txBody>
            <a:bodyPr lIns="50800" tIns="50800" rIns="50800" bIns="50800" rtlCol="0" anchor="ctr"/>
            <a:lstStyle/>
            <a:p>
              <a:pPr algn="ctr" rtl="0">
                <a:lnSpc>
                  <a:spcPts val="2659"/>
                </a:lnSpc>
              </a:pPr>
              <a:endParaRPr/>
            </a:p>
          </p:txBody>
        </p:sp>
      </p:grpSp>
      <p:grpSp>
        <p:nvGrpSpPr>
          <p:cNvPr id="18" name="Group 18"/>
          <p:cNvGrpSpPr/>
          <p:nvPr/>
        </p:nvGrpSpPr>
        <p:grpSpPr>
          <a:xfrm>
            <a:off x="13021236" y="4789050"/>
            <a:ext cx="3369076" cy="336907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1F5FC"/>
            </a:solidFill>
          </p:spPr>
          <p:txBody>
            <a:bodyPr/>
            <a:lstStyle/>
            <a:p>
              <a:endParaRPr lang="ja"/>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grpSp>
        <p:nvGrpSpPr>
          <p:cNvPr id="21" name="Group 21"/>
          <p:cNvGrpSpPr/>
          <p:nvPr/>
        </p:nvGrpSpPr>
        <p:grpSpPr>
          <a:xfrm>
            <a:off x="7457514" y="4789050"/>
            <a:ext cx="3369076" cy="3369076"/>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1F5FC"/>
            </a:solidFill>
          </p:spPr>
          <p:txBody>
            <a:bodyPr/>
            <a:lstStyle/>
            <a:p>
              <a:endParaRPr lang="ja"/>
            </a:p>
          </p:txBody>
        </p:sp>
        <p:sp>
          <p:nvSpPr>
            <p:cNvPr id="23" name="TextBox 23"/>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24" name="TextBox 24"/>
          <p:cNvSpPr txBox="1"/>
          <p:nvPr/>
        </p:nvSpPr>
        <p:spPr>
          <a:xfrm>
            <a:off x="6160168" y="3448020"/>
            <a:ext cx="5847347" cy="496483"/>
          </a:xfrm>
          <a:prstGeom prst="rect">
            <a:avLst/>
          </a:prstGeom>
        </p:spPr>
        <p:txBody>
          <a:bodyPr wrap="square" lIns="0" tIns="0" rIns="0" bIns="0" rtlCol="0" anchor="t">
            <a:spAutoFit/>
          </a:bodyPr>
          <a:lstStyle/>
          <a:p>
            <a:pPr algn="ctr" rtl="0">
              <a:lnSpc>
                <a:spcPts val="4199"/>
              </a:lnSpc>
            </a:pPr>
            <a:r>
              <a:rPr lang="ja" sz="2950" b="0" i="0" u="none" baseline="0" dirty="0">
                <a:solidFill>
                  <a:srgbClr val="FFFFFF"/>
                </a:solidFill>
                <a:latin typeface="Calibri"/>
                <a:ea typeface="Calibri"/>
                <a:cs typeface="Calibri"/>
                <a:sym typeface="Calibri (MS)"/>
              </a:rPr>
              <a:t>リーダーシップのモデル：</a:t>
            </a:r>
            <a:endParaRPr lang="ja" sz="2950" dirty="0">
              <a:solidFill>
                <a:srgbClr val="FFFFFF"/>
              </a:solidFill>
              <a:latin typeface="Calibri"/>
              <a:ea typeface="Calibri"/>
              <a:cs typeface="Calibri"/>
            </a:endParaRPr>
          </a:p>
        </p:txBody>
      </p:sp>
      <p:sp>
        <p:nvSpPr>
          <p:cNvPr id="25" name="TextBox 25"/>
          <p:cNvSpPr txBox="1"/>
          <p:nvPr/>
        </p:nvSpPr>
        <p:spPr>
          <a:xfrm>
            <a:off x="4262724" y="1028700"/>
            <a:ext cx="9762552" cy="981101"/>
          </a:xfrm>
          <a:prstGeom prst="rect">
            <a:avLst/>
          </a:prstGeom>
        </p:spPr>
        <p:txBody>
          <a:bodyPr lIns="0" tIns="0" rIns="0" bIns="0" rtlCol="0" anchor="t">
            <a:spAutoFit/>
          </a:bodyPr>
          <a:lstStyle/>
          <a:p>
            <a:pPr algn="ctr" rtl="0">
              <a:lnSpc>
                <a:spcPts val="7799"/>
              </a:lnSpc>
            </a:pPr>
            <a:r>
              <a:rPr lang="ja" sz="6500" b="0" i="0" u="none" baseline="0">
                <a:solidFill>
                  <a:srgbClr val="FFFFFF"/>
                </a:solidFill>
                <a:latin typeface="Effra"/>
                <a:ea typeface="Effra"/>
                <a:cs typeface="Effra"/>
                <a:sym typeface="Effra"/>
              </a:rPr>
              <a:t>リーダーシップの再考​</a:t>
            </a:r>
          </a:p>
        </p:txBody>
      </p:sp>
      <p:sp>
        <p:nvSpPr>
          <p:cNvPr id="26" name="TextBox 26"/>
          <p:cNvSpPr txBox="1"/>
          <p:nvPr/>
        </p:nvSpPr>
        <p:spPr>
          <a:xfrm>
            <a:off x="2257461" y="5970211"/>
            <a:ext cx="2649530" cy="929806"/>
          </a:xfrm>
          <a:prstGeom prst="rect">
            <a:avLst/>
          </a:prstGeom>
        </p:spPr>
        <p:txBody>
          <a:bodyPr lIns="0" tIns="0" rIns="0" bIns="0" rtlCol="0" anchor="t">
            <a:spAutoFit/>
          </a:bodyPr>
          <a:lstStyle/>
          <a:p>
            <a:pPr algn="ctr" rtl="0">
              <a:lnSpc>
                <a:spcPts val="3636"/>
              </a:lnSpc>
            </a:pPr>
            <a:r>
              <a:rPr lang="ja" sz="3600" b="1" i="0" u="none" baseline="0">
                <a:solidFill>
                  <a:srgbClr val="293374"/>
                </a:solidFill>
                <a:latin typeface="Calibri"/>
                <a:ea typeface="Calibri"/>
                <a:cs typeface="Calibri"/>
                <a:sym typeface="Calibri (MS) Bold"/>
              </a:rPr>
              <a:t>模範となる​</a:t>
            </a:r>
            <a:endParaRPr lang="ja" sz="3600" b="1">
              <a:solidFill>
                <a:srgbClr val="293374"/>
              </a:solidFill>
              <a:latin typeface="Calibri"/>
              <a:ea typeface="Calibri"/>
              <a:cs typeface="Calibri"/>
            </a:endParaRPr>
          </a:p>
        </p:txBody>
      </p:sp>
      <p:sp>
        <p:nvSpPr>
          <p:cNvPr id="27" name="TextBox 27"/>
          <p:cNvSpPr txBox="1"/>
          <p:nvPr/>
        </p:nvSpPr>
        <p:spPr>
          <a:xfrm>
            <a:off x="13479746" y="5951161"/>
            <a:ext cx="2452056" cy="1391471"/>
          </a:xfrm>
          <a:prstGeom prst="rect">
            <a:avLst/>
          </a:prstGeom>
        </p:spPr>
        <p:txBody>
          <a:bodyPr lIns="0" tIns="0" rIns="0" bIns="0" rtlCol="0" anchor="t">
            <a:spAutoFit/>
          </a:bodyPr>
          <a:lstStyle/>
          <a:p>
            <a:pPr algn="ctr" rtl="0">
              <a:lnSpc>
                <a:spcPts val="3636"/>
              </a:lnSpc>
            </a:pPr>
            <a:r>
              <a:rPr lang="ja" sz="3600" b="1" i="0" u="none" baseline="0">
                <a:solidFill>
                  <a:srgbClr val="293374"/>
                </a:solidFill>
                <a:latin typeface="Calibri"/>
                <a:ea typeface="Calibri"/>
                <a:cs typeface="Calibri"/>
                <a:sym typeface="Calibri (MS) Bold"/>
              </a:rPr>
              <a:t>重要な</a:t>
            </a:r>
            <a:endParaRPr lang="ja" sz="3600" b="1">
              <a:solidFill>
                <a:srgbClr val="293374"/>
              </a:solidFill>
              <a:latin typeface="Calibri"/>
              <a:ea typeface="Calibri"/>
              <a:cs typeface="Calibri"/>
            </a:endParaRPr>
          </a:p>
          <a:p>
            <a:pPr algn="ctr" rtl="0">
              <a:lnSpc>
                <a:spcPts val="3636"/>
              </a:lnSpc>
            </a:pPr>
            <a:r>
              <a:rPr lang="ja" sz="3600" b="1" i="0" u="none" baseline="0">
                <a:solidFill>
                  <a:srgbClr val="293374"/>
                </a:solidFill>
                <a:latin typeface="Calibri"/>
                <a:ea typeface="Calibri"/>
                <a:cs typeface="Calibri"/>
                <a:sym typeface="Calibri (MS) Bold"/>
              </a:rPr>
              <a:t>質問をする​</a:t>
            </a:r>
            <a:endParaRPr lang="ja" sz="3600" b="1">
              <a:solidFill>
                <a:srgbClr val="293374"/>
              </a:solidFill>
              <a:latin typeface="Calibri"/>
              <a:ea typeface="Calibri"/>
              <a:cs typeface="Calibri"/>
            </a:endParaRPr>
          </a:p>
        </p:txBody>
      </p:sp>
      <p:sp>
        <p:nvSpPr>
          <p:cNvPr id="28" name="TextBox 28"/>
          <p:cNvSpPr txBox="1"/>
          <p:nvPr/>
        </p:nvSpPr>
        <p:spPr>
          <a:xfrm>
            <a:off x="8043770" y="5951161"/>
            <a:ext cx="2196565" cy="1391471"/>
          </a:xfrm>
          <a:prstGeom prst="rect">
            <a:avLst/>
          </a:prstGeom>
        </p:spPr>
        <p:txBody>
          <a:bodyPr lIns="0" tIns="0" rIns="0" bIns="0" rtlCol="0" anchor="t">
            <a:spAutoFit/>
          </a:bodyPr>
          <a:lstStyle/>
          <a:p>
            <a:pPr algn="ctr" rtl="0">
              <a:lnSpc>
                <a:spcPts val="3636"/>
              </a:lnSpc>
            </a:pPr>
            <a:r>
              <a:rPr lang="ja" sz="3600" b="1" i="0" u="none" baseline="0">
                <a:solidFill>
                  <a:srgbClr val="293374"/>
                </a:solidFill>
                <a:latin typeface="Calibri"/>
                <a:ea typeface="Calibri"/>
                <a:cs typeface="Calibri"/>
                <a:sym typeface="Calibri (MS) Bold"/>
              </a:rPr>
              <a:t>新会員を歓迎する​</a:t>
            </a:r>
            <a:endParaRPr lang="ja" sz="3600" b="1">
              <a:solidFill>
                <a:srgbClr val="293374"/>
              </a:solidFill>
              <a:latin typeface="Calibri"/>
              <a:ea typeface="Calibri"/>
              <a:cs typeface="Calibri"/>
            </a:endParaRPr>
          </a:p>
        </p:txBody>
      </p:sp>
      <p:sp>
        <p:nvSpPr>
          <p:cNvPr id="29" name="TextBox 29"/>
          <p:cNvSpPr txBox="1"/>
          <p:nvPr/>
        </p:nvSpPr>
        <p:spPr>
          <a:xfrm>
            <a:off x="2531796" y="4989109"/>
            <a:ext cx="2100860" cy="981101"/>
          </a:xfrm>
          <a:prstGeom prst="rect">
            <a:avLst/>
          </a:prstGeom>
        </p:spPr>
        <p:txBody>
          <a:bodyPr lIns="0" tIns="0" rIns="0" bIns="0" rtlCol="0" anchor="t">
            <a:spAutoFit/>
          </a:bodyPr>
          <a:lstStyle/>
          <a:p>
            <a:pPr algn="ctr" rtl="0">
              <a:lnSpc>
                <a:spcPts val="7799"/>
              </a:lnSpc>
            </a:pPr>
            <a:r>
              <a:rPr lang="ja" sz="6500" b="0" i="0" u="none" baseline="0">
                <a:solidFill>
                  <a:srgbClr val="293374"/>
                </a:solidFill>
                <a:latin typeface="Effra"/>
                <a:ea typeface="Effra"/>
                <a:cs typeface="Effra"/>
                <a:sym typeface="Effra"/>
              </a:rPr>
              <a:t>1</a:t>
            </a:r>
          </a:p>
        </p:txBody>
      </p:sp>
      <p:sp>
        <p:nvSpPr>
          <p:cNvPr id="30" name="TextBox 30"/>
          <p:cNvSpPr txBox="1"/>
          <p:nvPr/>
        </p:nvSpPr>
        <p:spPr>
          <a:xfrm>
            <a:off x="8091622" y="4970059"/>
            <a:ext cx="2100860" cy="981101"/>
          </a:xfrm>
          <a:prstGeom prst="rect">
            <a:avLst/>
          </a:prstGeom>
        </p:spPr>
        <p:txBody>
          <a:bodyPr lIns="0" tIns="0" rIns="0" bIns="0" rtlCol="0" anchor="t">
            <a:spAutoFit/>
          </a:bodyPr>
          <a:lstStyle/>
          <a:p>
            <a:pPr algn="ctr" rtl="0">
              <a:lnSpc>
                <a:spcPts val="7799"/>
              </a:lnSpc>
            </a:pPr>
            <a:r>
              <a:rPr lang="ja" sz="6500" b="0" i="0" u="none" baseline="0">
                <a:solidFill>
                  <a:srgbClr val="293374"/>
                </a:solidFill>
                <a:latin typeface="Effra"/>
                <a:ea typeface="Effra"/>
                <a:cs typeface="Effra"/>
                <a:sym typeface="Effra"/>
              </a:rPr>
              <a:t>2</a:t>
            </a:r>
          </a:p>
        </p:txBody>
      </p:sp>
      <p:sp>
        <p:nvSpPr>
          <p:cNvPr id="31" name="TextBox 31"/>
          <p:cNvSpPr txBox="1"/>
          <p:nvPr/>
        </p:nvSpPr>
        <p:spPr>
          <a:xfrm>
            <a:off x="13655344" y="4970059"/>
            <a:ext cx="2100860" cy="981101"/>
          </a:xfrm>
          <a:prstGeom prst="rect">
            <a:avLst/>
          </a:prstGeom>
        </p:spPr>
        <p:txBody>
          <a:bodyPr lIns="0" tIns="0" rIns="0" bIns="0" rtlCol="0" anchor="t">
            <a:spAutoFit/>
          </a:bodyPr>
          <a:lstStyle/>
          <a:p>
            <a:pPr algn="ctr" rtl="0">
              <a:lnSpc>
                <a:spcPts val="7799"/>
              </a:lnSpc>
            </a:pPr>
            <a:r>
              <a:rPr lang="ja" sz="6500" b="0" i="0" u="none" baseline="0">
                <a:solidFill>
                  <a:srgbClr val="293374"/>
                </a:solidFill>
                <a:latin typeface="Effra"/>
                <a:ea typeface="Effra"/>
                <a:cs typeface="Effra"/>
                <a:sym typeface="Effra"/>
              </a:rPr>
              <a:t>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972203" y="0"/>
            <a:ext cx="7475885" cy="10286948"/>
            <a:chOff x="0" y="0"/>
            <a:chExt cx="9967847" cy="13715930"/>
          </a:xfrm>
        </p:grpSpPr>
        <p:sp>
          <p:nvSpPr>
            <p:cNvPr id="3" name="Freeform 3"/>
            <p:cNvSpPr/>
            <p:nvPr/>
          </p:nvSpPr>
          <p:spPr>
            <a:xfrm>
              <a:off x="0" y="0"/>
              <a:ext cx="9967847" cy="13715930"/>
            </a:xfrm>
            <a:custGeom>
              <a:avLst/>
              <a:gdLst/>
              <a:ahLst/>
              <a:cxnLst/>
              <a:rect l="l" t="t" r="r" b="b"/>
              <a:pathLst>
                <a:path w="9967847" h="13715930">
                  <a:moveTo>
                    <a:pt x="0" y="0"/>
                  </a:moveTo>
                  <a:lnTo>
                    <a:pt x="9967847" y="0"/>
                  </a:lnTo>
                  <a:lnTo>
                    <a:pt x="9967847" y="13715930"/>
                  </a:lnTo>
                  <a:lnTo>
                    <a:pt x="0" y="13715930"/>
                  </a:lnTo>
                  <a:lnTo>
                    <a:pt x="0" y="0"/>
                  </a:lnTo>
                  <a:close/>
                </a:path>
              </a:pathLst>
            </a:custGeom>
            <a:blipFill>
              <a:blip r:embed="rId3"/>
              <a:stretch>
                <a:fillRect l="-70494" r="-36036"/>
              </a:stretch>
            </a:blipFill>
          </p:spPr>
          <p:txBody>
            <a:bodyPr/>
            <a:lstStyle/>
            <a:p>
              <a:endParaRPr lang="ja"/>
            </a:p>
          </p:txBody>
        </p:sp>
      </p:grpSp>
      <p:sp>
        <p:nvSpPr>
          <p:cNvPr id="4" name="TextBox 4"/>
          <p:cNvSpPr txBox="1"/>
          <p:nvPr/>
        </p:nvSpPr>
        <p:spPr>
          <a:xfrm>
            <a:off x="1028700" y="3995207"/>
            <a:ext cx="8936221" cy="1962176"/>
          </a:xfrm>
          <a:prstGeom prst="rect">
            <a:avLst/>
          </a:prstGeom>
        </p:spPr>
        <p:txBody>
          <a:bodyPr lIns="0" tIns="0" rIns="0" bIns="0" rtlCol="0" anchor="t">
            <a:spAutoFit/>
          </a:bodyPr>
          <a:lstStyle/>
          <a:p>
            <a:pPr algn="l" rtl="0">
              <a:lnSpc>
                <a:spcPts val="7799"/>
              </a:lnSpc>
            </a:pPr>
            <a:r>
              <a:rPr lang="ja" sz="6500" b="0" i="0" u="none" baseline="0" dirty="0">
                <a:solidFill>
                  <a:srgbClr val="293374"/>
                </a:solidFill>
                <a:latin typeface="Effra"/>
                <a:ea typeface="Effra"/>
                <a:cs typeface="Effra"/>
                <a:sym typeface="Effra"/>
              </a:rPr>
              <a:t>すでに実践していること​</a:t>
            </a: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j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sp>
        <p:nvSpPr>
          <p:cNvPr id="5" name="TextBox 5"/>
          <p:cNvSpPr txBox="1"/>
          <p:nvPr/>
        </p:nvSpPr>
        <p:spPr>
          <a:xfrm>
            <a:off x="990792" y="3357092"/>
            <a:ext cx="8153208" cy="1962176"/>
          </a:xfrm>
          <a:prstGeom prst="rect">
            <a:avLst/>
          </a:prstGeom>
        </p:spPr>
        <p:txBody>
          <a:bodyPr lIns="0" tIns="0" rIns="0" bIns="0" rtlCol="0" anchor="t">
            <a:spAutoFit/>
          </a:bodyPr>
          <a:lstStyle/>
          <a:p>
            <a:pPr algn="l" rtl="0">
              <a:lnSpc>
                <a:spcPts val="7799"/>
              </a:lnSpc>
            </a:pPr>
            <a:r>
              <a:rPr lang="ja" sz="6500" b="0" i="0" u="none" baseline="0">
                <a:solidFill>
                  <a:srgbClr val="293374"/>
                </a:solidFill>
                <a:latin typeface="Effra"/>
                <a:ea typeface="Effra"/>
                <a:cs typeface="Effra"/>
                <a:sym typeface="Effra"/>
              </a:rPr>
              <a:t>日常におけるリーダーシップ​</a:t>
            </a:r>
          </a:p>
        </p:txBody>
      </p:sp>
      <p:grpSp>
        <p:nvGrpSpPr>
          <p:cNvPr id="6" name="Group 6"/>
          <p:cNvGrpSpPr/>
          <p:nvPr/>
        </p:nvGrpSpPr>
        <p:grpSpPr>
          <a:xfrm>
            <a:off x="9686017" y="3595783"/>
            <a:ext cx="5486521" cy="548652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046" r="-25046"/>
              </a:stretch>
            </a:blipFill>
          </p:spPr>
          <p:txBody>
            <a:bodyPr/>
            <a:lstStyle/>
            <a:p>
              <a:endParaRPr lang="ja"/>
            </a:p>
          </p:txBody>
        </p:sp>
      </p:grpSp>
      <p:grpSp>
        <p:nvGrpSpPr>
          <p:cNvPr id="8" name="Group 8"/>
          <p:cNvGrpSpPr/>
          <p:nvPr/>
        </p:nvGrpSpPr>
        <p:grpSpPr>
          <a:xfrm>
            <a:off x="12866723" y="811983"/>
            <a:ext cx="4214677" cy="421467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8714" r="-21379"/>
              </a:stretch>
            </a:blipFill>
          </p:spPr>
          <p:txBody>
            <a:bodyPr/>
            <a:lstStyle/>
            <a:p>
              <a:endParaRPr lang="ja"/>
            </a:p>
          </p:txBody>
        </p:sp>
      </p:grpSp>
      <p:sp>
        <p:nvSpPr>
          <p:cNvPr id="10" name="Freeform 10"/>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j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484209"/>
            <a:ext cx="18865637" cy="7089379"/>
            <a:chOff x="0" y="-66675"/>
            <a:chExt cx="3804182" cy="1429546"/>
          </a:xfrm>
        </p:grpSpPr>
        <p:sp>
          <p:nvSpPr>
            <p:cNvPr id="3" name="Freeform 3"/>
            <p:cNvSpPr/>
            <p:nvPr/>
          </p:nvSpPr>
          <p:spPr>
            <a:xfrm>
              <a:off x="0" y="0"/>
              <a:ext cx="3804182" cy="1362871"/>
            </a:xfrm>
            <a:custGeom>
              <a:avLst/>
              <a:gdLst/>
              <a:ahLst/>
              <a:cxnLst/>
              <a:rect l="l" t="t" r="r" b="b"/>
              <a:pathLst>
                <a:path w="3804182" h="1362871">
                  <a:moveTo>
                    <a:pt x="3796327" y="0"/>
                  </a:moveTo>
                  <a:lnTo>
                    <a:pt x="7855" y="0"/>
                  </a:lnTo>
                  <a:cubicBezTo>
                    <a:pt x="5772" y="0"/>
                    <a:pt x="3774" y="828"/>
                    <a:pt x="2301" y="2301"/>
                  </a:cubicBezTo>
                  <a:cubicBezTo>
                    <a:pt x="828" y="3774"/>
                    <a:pt x="0" y="5772"/>
                    <a:pt x="0" y="7855"/>
                  </a:cubicBezTo>
                  <a:lnTo>
                    <a:pt x="0" y="1252719"/>
                  </a:lnTo>
                  <a:cubicBezTo>
                    <a:pt x="202350" y="1361197"/>
                    <a:pt x="849870" y="1433585"/>
                    <a:pt x="1821147" y="1252719"/>
                  </a:cubicBezTo>
                  <a:cubicBezTo>
                    <a:pt x="2792433" y="992365"/>
                    <a:pt x="3547873" y="1144237"/>
                    <a:pt x="3804182" y="1252719"/>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66675"/>
              <a:ext cx="3804182" cy="1163903"/>
            </a:xfrm>
            <a:prstGeom prst="rect">
              <a:avLst/>
            </a:prstGeom>
          </p:spPr>
          <p:txBody>
            <a:bodyPr lIns="50800" tIns="50800" rIns="50800" bIns="50800" rtlCol="0" anchor="ctr"/>
            <a:lstStyle/>
            <a:p>
              <a:pPr algn="ctr" rtl="0">
                <a:lnSpc>
                  <a:spcPts val="3750"/>
                </a:lnSpc>
              </a:pPr>
              <a:endParaRPr/>
            </a:p>
          </p:txBody>
        </p:sp>
      </p:grpSp>
      <p:grpSp>
        <p:nvGrpSpPr>
          <p:cNvPr id="5" name="Group 5"/>
          <p:cNvGrpSpPr/>
          <p:nvPr/>
        </p:nvGrpSpPr>
        <p:grpSpPr>
          <a:xfrm>
            <a:off x="1867003" y="3748127"/>
            <a:ext cx="3130788" cy="313078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7343" r="-13338" b="-89470"/>
              </a:stretch>
            </a:blipFill>
            <a:ln w="95250" cap="sq">
              <a:solidFill>
                <a:srgbClr val="518BC9"/>
              </a:solidFill>
              <a:prstDash val="solid"/>
              <a:miter/>
            </a:ln>
          </p:spPr>
          <p:txBody>
            <a:bodyPr/>
            <a:lstStyle/>
            <a:p>
              <a:endParaRPr lang="ja"/>
            </a:p>
          </p:txBody>
        </p:sp>
      </p:grpSp>
      <p:grpSp>
        <p:nvGrpSpPr>
          <p:cNvPr id="7" name="Group 7"/>
          <p:cNvGrpSpPr/>
          <p:nvPr/>
        </p:nvGrpSpPr>
        <p:grpSpPr>
          <a:xfrm>
            <a:off x="9482138" y="3748127"/>
            <a:ext cx="3130788" cy="313078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63573" t="-2742" r="-41966" b="-12873"/>
              </a:stretch>
            </a:blipFill>
            <a:ln w="95250" cap="sq">
              <a:solidFill>
                <a:srgbClr val="518BC9"/>
              </a:solidFill>
              <a:prstDash val="solid"/>
              <a:miter/>
            </a:ln>
          </p:spPr>
          <p:txBody>
            <a:bodyPr/>
            <a:lstStyle/>
            <a:p>
              <a:endParaRPr lang="ja"/>
            </a:p>
          </p:txBody>
        </p:sp>
      </p:grpSp>
      <p:grpSp>
        <p:nvGrpSpPr>
          <p:cNvPr id="9" name="Group 9"/>
          <p:cNvGrpSpPr/>
          <p:nvPr/>
        </p:nvGrpSpPr>
        <p:grpSpPr>
          <a:xfrm>
            <a:off x="5675075" y="3748127"/>
            <a:ext cx="3130788" cy="313078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14076" r="-36017"/>
              </a:stretch>
            </a:blipFill>
            <a:ln w="95250" cap="sq">
              <a:solidFill>
                <a:srgbClr val="518BC9"/>
              </a:solidFill>
              <a:prstDash val="solid"/>
              <a:miter/>
            </a:ln>
          </p:spPr>
          <p:txBody>
            <a:bodyPr/>
            <a:lstStyle/>
            <a:p>
              <a:endParaRPr lang="ja"/>
            </a:p>
          </p:txBody>
        </p:sp>
      </p:grpSp>
      <p:grpSp>
        <p:nvGrpSpPr>
          <p:cNvPr id="11" name="Group 11"/>
          <p:cNvGrpSpPr/>
          <p:nvPr/>
        </p:nvGrpSpPr>
        <p:grpSpPr>
          <a:xfrm>
            <a:off x="13290209" y="3748127"/>
            <a:ext cx="3130788" cy="3130788"/>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74023" t="-6582" b="-9360"/>
              </a:stretch>
            </a:blipFill>
            <a:ln w="95250" cap="sq">
              <a:solidFill>
                <a:srgbClr val="518BC9"/>
              </a:solidFill>
              <a:prstDash val="solid"/>
              <a:miter/>
            </a:ln>
          </p:spPr>
          <p:txBody>
            <a:bodyPr/>
            <a:lstStyle/>
            <a:p>
              <a:endParaRPr lang="ja"/>
            </a:p>
          </p:txBody>
        </p:sp>
      </p:grpSp>
      <p:sp>
        <p:nvSpPr>
          <p:cNvPr id="13" name="TextBox 13"/>
          <p:cNvSpPr txBox="1"/>
          <p:nvPr/>
        </p:nvSpPr>
        <p:spPr>
          <a:xfrm>
            <a:off x="385010" y="1370052"/>
            <a:ext cx="17221441" cy="1065741"/>
          </a:xfrm>
          <a:prstGeom prst="rect">
            <a:avLst/>
          </a:prstGeom>
        </p:spPr>
        <p:txBody>
          <a:bodyPr wrap="square" lIns="0" tIns="0" rIns="0" bIns="0" rtlCol="0" anchor="t">
            <a:spAutoFit/>
          </a:bodyPr>
          <a:lstStyle/>
          <a:p>
            <a:pPr algn="ctr" rtl="0">
              <a:lnSpc>
                <a:spcPts val="9100"/>
              </a:lnSpc>
            </a:pPr>
            <a:r>
              <a:rPr lang="ja" sz="6500" b="0" i="0" u="none" baseline="0" dirty="0">
                <a:solidFill>
                  <a:srgbClr val="293374"/>
                </a:solidFill>
                <a:latin typeface="Effra"/>
                <a:ea typeface="Effra"/>
                <a:cs typeface="Effra"/>
                <a:sym typeface="Effra"/>
              </a:rPr>
              <a:t>すでに身についているリーダーとしての強み​</a:t>
            </a:r>
          </a:p>
        </p:txBody>
      </p:sp>
      <p:sp>
        <p:nvSpPr>
          <p:cNvPr id="14" name="TextBox 14"/>
          <p:cNvSpPr txBox="1"/>
          <p:nvPr/>
        </p:nvSpPr>
        <p:spPr>
          <a:xfrm>
            <a:off x="1930502" y="7238494"/>
            <a:ext cx="3003789" cy="481222"/>
          </a:xfrm>
          <a:prstGeom prst="rect">
            <a:avLst/>
          </a:prstGeom>
        </p:spPr>
        <p:txBody>
          <a:bodyPr lIns="0" tIns="0" rIns="0" bIns="0" rtlCol="0" anchor="t">
            <a:spAutoFit/>
          </a:bodyPr>
          <a:lstStyle/>
          <a:p>
            <a:pPr algn="ctr" rtl="0">
              <a:lnSpc>
                <a:spcPts val="4034"/>
              </a:lnSpc>
            </a:pPr>
            <a:r>
              <a:rPr lang="ja" sz="2850" b="1" i="0" u="none" spc="63" baseline="0">
                <a:solidFill>
                  <a:srgbClr val="FDFDFD"/>
                </a:solidFill>
                <a:latin typeface="Calibri"/>
                <a:ea typeface="Calibri"/>
                <a:cs typeface="Calibri"/>
                <a:sym typeface="Calibri (MS) Bold"/>
              </a:rPr>
              <a:t>企画​</a:t>
            </a:r>
            <a:endParaRPr lang="ja" sz="2850" b="1" spc="63">
              <a:solidFill>
                <a:srgbClr val="FDFDFD"/>
              </a:solidFill>
              <a:latin typeface="Calibri"/>
              <a:ea typeface="Calibri"/>
              <a:cs typeface="Calibri"/>
            </a:endParaRPr>
          </a:p>
        </p:txBody>
      </p:sp>
      <p:sp>
        <p:nvSpPr>
          <p:cNvPr id="15" name="TextBox 15"/>
          <p:cNvSpPr txBox="1"/>
          <p:nvPr/>
        </p:nvSpPr>
        <p:spPr>
          <a:xfrm>
            <a:off x="5675075" y="7238494"/>
            <a:ext cx="3003789" cy="481222"/>
          </a:xfrm>
          <a:prstGeom prst="rect">
            <a:avLst/>
          </a:prstGeom>
        </p:spPr>
        <p:txBody>
          <a:bodyPr lIns="0" tIns="0" rIns="0" bIns="0" rtlCol="0" anchor="t">
            <a:spAutoFit/>
          </a:bodyPr>
          <a:lstStyle/>
          <a:p>
            <a:pPr algn="ctr" rtl="0">
              <a:lnSpc>
                <a:spcPts val="4034"/>
              </a:lnSpc>
            </a:pPr>
            <a:r>
              <a:rPr lang="ja" sz="2850" b="1" i="0" u="none" spc="63" baseline="0">
                <a:solidFill>
                  <a:srgbClr val="FDFDFD"/>
                </a:solidFill>
                <a:latin typeface="Calibri"/>
                <a:ea typeface="Calibri"/>
                <a:cs typeface="Calibri"/>
                <a:sym typeface="Calibri (MS) Bold"/>
              </a:rPr>
              <a:t>励まし​</a:t>
            </a:r>
            <a:endParaRPr lang="ja" sz="2850" b="1" spc="63">
              <a:solidFill>
                <a:srgbClr val="FDFDFD"/>
              </a:solidFill>
              <a:latin typeface="Calibri"/>
              <a:ea typeface="Calibri"/>
              <a:cs typeface="Calibri"/>
            </a:endParaRPr>
          </a:p>
        </p:txBody>
      </p:sp>
      <p:sp>
        <p:nvSpPr>
          <p:cNvPr id="16" name="TextBox 16"/>
          <p:cNvSpPr txBox="1"/>
          <p:nvPr/>
        </p:nvSpPr>
        <p:spPr>
          <a:xfrm>
            <a:off x="9545637" y="7238494"/>
            <a:ext cx="3003789" cy="481222"/>
          </a:xfrm>
          <a:prstGeom prst="rect">
            <a:avLst/>
          </a:prstGeom>
        </p:spPr>
        <p:txBody>
          <a:bodyPr lIns="0" tIns="0" rIns="0" bIns="0" rtlCol="0" anchor="t">
            <a:spAutoFit/>
          </a:bodyPr>
          <a:lstStyle/>
          <a:p>
            <a:pPr algn="ctr" rtl="0">
              <a:lnSpc>
                <a:spcPts val="4034"/>
              </a:lnSpc>
            </a:pPr>
            <a:r>
              <a:rPr lang="ja" sz="2850" b="1" i="0" u="none" spc="63" baseline="0">
                <a:solidFill>
                  <a:srgbClr val="FDFDFD"/>
                </a:solidFill>
                <a:latin typeface="Calibri"/>
                <a:ea typeface="Calibri"/>
                <a:cs typeface="Calibri"/>
                <a:sym typeface="Calibri (MS) Bold"/>
              </a:rPr>
              <a:t>提唱​</a:t>
            </a:r>
            <a:endParaRPr lang="ja" sz="2850" b="1" spc="63">
              <a:solidFill>
                <a:srgbClr val="FDFDFD"/>
              </a:solidFill>
              <a:latin typeface="Calibri"/>
              <a:ea typeface="Calibri"/>
              <a:cs typeface="Calibri"/>
            </a:endParaRPr>
          </a:p>
        </p:txBody>
      </p:sp>
      <p:sp>
        <p:nvSpPr>
          <p:cNvPr id="17" name="TextBox 17"/>
          <p:cNvSpPr txBox="1"/>
          <p:nvPr/>
        </p:nvSpPr>
        <p:spPr>
          <a:xfrm>
            <a:off x="13290209" y="7255004"/>
            <a:ext cx="3003789" cy="481222"/>
          </a:xfrm>
          <a:prstGeom prst="rect">
            <a:avLst/>
          </a:prstGeom>
        </p:spPr>
        <p:txBody>
          <a:bodyPr lIns="0" tIns="0" rIns="0" bIns="0" rtlCol="0" anchor="t">
            <a:spAutoFit/>
          </a:bodyPr>
          <a:lstStyle/>
          <a:p>
            <a:pPr algn="ctr" rtl="0">
              <a:lnSpc>
                <a:spcPts val="4034"/>
              </a:lnSpc>
            </a:pPr>
            <a:r>
              <a:rPr lang="ja" sz="2850" b="1" i="0" u="none" spc="63" baseline="0">
                <a:solidFill>
                  <a:srgbClr val="FDFDFD"/>
                </a:solidFill>
                <a:latin typeface="Calibri"/>
                <a:ea typeface="Calibri"/>
                <a:cs typeface="Calibri"/>
                <a:sym typeface="Calibri (MS) Bold"/>
              </a:rPr>
              <a:t>交流​</a:t>
            </a:r>
            <a:endParaRPr lang="ja" sz="2850" b="1" spc="63">
              <a:solidFill>
                <a:srgbClr val="FDFDFD"/>
              </a:solidFill>
              <a:latin typeface="Calibri"/>
              <a:ea typeface="Calibri"/>
              <a:cs typeface="Calibri"/>
            </a:endParaRPr>
          </a:p>
        </p:txBody>
      </p:sp>
      <p:sp>
        <p:nvSpPr>
          <p:cNvPr id="18" name="Freeform 1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j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grpSp>
        <p:nvGrpSpPr>
          <p:cNvPr id="3" name="Group 3"/>
          <p:cNvGrpSpPr/>
          <p:nvPr/>
        </p:nvGrpSpPr>
        <p:grpSpPr>
          <a:xfrm>
            <a:off x="10353950" y="0"/>
            <a:ext cx="8094139" cy="10286948"/>
            <a:chOff x="0" y="0"/>
            <a:chExt cx="10792185" cy="13715930"/>
          </a:xfrm>
        </p:grpSpPr>
        <p:sp>
          <p:nvSpPr>
            <p:cNvPr id="4" name="Freeform 4"/>
            <p:cNvSpPr/>
            <p:nvPr/>
          </p:nvSpPr>
          <p:spPr>
            <a:xfrm>
              <a:off x="0" y="0"/>
              <a:ext cx="10792185" cy="13715930"/>
            </a:xfrm>
            <a:custGeom>
              <a:avLst/>
              <a:gdLst/>
              <a:ahLst/>
              <a:cxnLst/>
              <a:rect l="l" t="t" r="r" b="b"/>
              <a:pathLst>
                <a:path w="10792185" h="13715930">
                  <a:moveTo>
                    <a:pt x="0" y="0"/>
                  </a:moveTo>
                  <a:lnTo>
                    <a:pt x="10792185" y="0"/>
                  </a:lnTo>
                  <a:lnTo>
                    <a:pt x="10792185" y="13715930"/>
                  </a:lnTo>
                  <a:lnTo>
                    <a:pt x="0" y="13715930"/>
                  </a:lnTo>
                  <a:lnTo>
                    <a:pt x="0" y="0"/>
                  </a:lnTo>
                  <a:close/>
                </a:path>
              </a:pathLst>
            </a:custGeom>
            <a:blipFill>
              <a:blip r:embed="rId4"/>
              <a:stretch>
                <a:fillRect l="-30559" r="-59839"/>
              </a:stretch>
            </a:blipFill>
          </p:spPr>
          <p:txBody>
            <a:bodyPr/>
            <a:lstStyle/>
            <a:p>
              <a:endParaRPr lang="ja"/>
            </a:p>
          </p:txBody>
        </p:sp>
      </p:grpSp>
      <p:sp>
        <p:nvSpPr>
          <p:cNvPr id="5" name="TextBox 5"/>
          <p:cNvSpPr txBox="1"/>
          <p:nvPr/>
        </p:nvSpPr>
        <p:spPr>
          <a:xfrm>
            <a:off x="703482" y="4207656"/>
            <a:ext cx="10106488" cy="2493011"/>
          </a:xfrm>
          <a:prstGeom prst="rect">
            <a:avLst/>
          </a:prstGeom>
        </p:spPr>
        <p:txBody>
          <a:bodyPr lIns="0" tIns="0" rIns="0" bIns="0" rtlCol="0" anchor="t">
            <a:spAutoFit/>
          </a:bodyPr>
          <a:lstStyle/>
          <a:p>
            <a:pPr marL="992505" lvl="1" indent="-495935" algn="l" rtl="0">
              <a:lnSpc>
                <a:spcPts val="6439"/>
              </a:lnSpc>
              <a:buFont typeface="Arial"/>
              <a:buChar char="•"/>
            </a:pPr>
            <a:r>
              <a:rPr lang="ja" sz="4550" b="0" i="0" u="none" baseline="0">
                <a:solidFill>
                  <a:srgbClr val="FFFFFF"/>
                </a:solidFill>
                <a:latin typeface="Calibri"/>
                <a:ea typeface="Calibri"/>
                <a:cs typeface="Calibri"/>
                <a:sym typeface="Calibri (MS)"/>
              </a:rPr>
              <a:t> 誰かを招待する​</a:t>
            </a:r>
            <a:endParaRPr lang="ja" sz="4550">
              <a:solidFill>
                <a:srgbClr val="FFFFFF"/>
              </a:solidFill>
              <a:latin typeface="Calibri"/>
              <a:ea typeface="Calibri"/>
              <a:cs typeface="Calibri"/>
            </a:endParaRPr>
          </a:p>
          <a:p>
            <a:pPr marL="992505" lvl="1" indent="-495935" algn="l" rtl="0">
              <a:lnSpc>
                <a:spcPts val="6439"/>
              </a:lnSpc>
              <a:buFont typeface="Arial"/>
              <a:buChar char="•"/>
            </a:pPr>
            <a:r>
              <a:rPr lang="ja" sz="4550" b="0" i="0" u="none" baseline="0">
                <a:solidFill>
                  <a:srgbClr val="FFFFFF"/>
                </a:solidFill>
                <a:latin typeface="Calibri"/>
                <a:ea typeface="Calibri"/>
                <a:cs typeface="Calibri"/>
                <a:sym typeface="Calibri (MS)"/>
              </a:rPr>
              <a:t> 新しいアプローチを試す​​</a:t>
            </a:r>
            <a:endParaRPr lang="ja" sz="4550">
              <a:solidFill>
                <a:srgbClr val="FFFFFF"/>
              </a:solidFill>
              <a:latin typeface="Calibri"/>
              <a:ea typeface="Calibri"/>
              <a:cs typeface="Calibri"/>
            </a:endParaRPr>
          </a:p>
          <a:p>
            <a:pPr marL="992505" lvl="1" indent="-495935" algn="l" rtl="0">
              <a:lnSpc>
                <a:spcPts val="6439"/>
              </a:lnSpc>
              <a:buFont typeface="Arial"/>
              <a:buChar char="•"/>
            </a:pPr>
            <a:r>
              <a:rPr lang="ja" sz="4550" b="0" i="0" u="none" baseline="0">
                <a:solidFill>
                  <a:srgbClr val="FFFFFF"/>
                </a:solidFill>
                <a:latin typeface="Calibri"/>
                <a:ea typeface="Calibri"/>
                <a:cs typeface="Calibri"/>
                <a:sym typeface="Calibri (MS)"/>
              </a:rPr>
              <a:t> 自分の意見を伝える​</a:t>
            </a:r>
            <a:endParaRPr lang="ja" sz="4550">
              <a:solidFill>
                <a:srgbClr val="FFFFFF"/>
              </a:solidFill>
              <a:latin typeface="Calibri"/>
              <a:ea typeface="Calibri"/>
              <a:cs typeface="Calibri"/>
            </a:endParaRPr>
          </a:p>
        </p:txBody>
      </p:sp>
      <p:sp>
        <p:nvSpPr>
          <p:cNvPr id="6" name="TextBox 6"/>
          <p:cNvSpPr txBox="1"/>
          <p:nvPr/>
        </p:nvSpPr>
        <p:spPr>
          <a:xfrm>
            <a:off x="1028700" y="2764899"/>
            <a:ext cx="9781270" cy="923523"/>
          </a:xfrm>
          <a:prstGeom prst="rect">
            <a:avLst/>
          </a:prstGeom>
        </p:spPr>
        <p:txBody>
          <a:bodyPr lIns="0" tIns="0" rIns="0" bIns="0" rtlCol="0" anchor="t">
            <a:spAutoFit/>
          </a:bodyPr>
          <a:lstStyle/>
          <a:p>
            <a:pPr algn="l" rtl="0">
              <a:lnSpc>
                <a:spcPts val="7679"/>
              </a:lnSpc>
            </a:pPr>
            <a:r>
              <a:rPr lang="ja" sz="6000" b="0" i="0" u="none" baseline="0" dirty="0">
                <a:solidFill>
                  <a:srgbClr val="FFFFFF"/>
                </a:solidFill>
                <a:latin typeface="Effra"/>
                <a:ea typeface="Effra"/>
                <a:cs typeface="Effra"/>
                <a:sym typeface="Effra"/>
              </a:rPr>
              <a:t>小さな行動が文化を形作る​</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48719" r="-1373"/>
              </a:stretch>
            </a:blipFill>
          </p:spPr>
          <p:txBody>
            <a:bodyPr/>
            <a:lstStyle/>
            <a:p>
              <a:endParaRPr lang="ja"/>
            </a:p>
          </p:txBody>
        </p:sp>
      </p:grpSp>
      <p:sp>
        <p:nvSpPr>
          <p:cNvPr id="6" name="TextBox 6"/>
          <p:cNvSpPr txBox="1"/>
          <p:nvPr/>
        </p:nvSpPr>
        <p:spPr>
          <a:xfrm>
            <a:off x="990792" y="2587911"/>
            <a:ext cx="8153208" cy="981101"/>
          </a:xfrm>
          <a:prstGeom prst="rect">
            <a:avLst/>
          </a:prstGeom>
        </p:spPr>
        <p:txBody>
          <a:bodyPr lIns="0" tIns="0" rIns="0" bIns="0" rtlCol="0" anchor="t">
            <a:spAutoFit/>
          </a:bodyPr>
          <a:lstStyle/>
          <a:p>
            <a:pPr algn="just" rtl="0">
              <a:lnSpc>
                <a:spcPts val="7799"/>
              </a:lnSpc>
            </a:pPr>
            <a:r>
              <a:rPr lang="ja" sz="6500" b="0" i="0" u="none" baseline="0">
                <a:solidFill>
                  <a:srgbClr val="293374"/>
                </a:solidFill>
                <a:latin typeface="Effra"/>
                <a:ea typeface="Effra"/>
                <a:cs typeface="Effra"/>
                <a:sym typeface="Effra"/>
              </a:rPr>
              <a:t>女性が直面する障壁​</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ja"/>
          </a:p>
        </p:txBody>
      </p:sp>
      <p:sp>
        <p:nvSpPr>
          <p:cNvPr id="8" name="TextBox 8"/>
          <p:cNvSpPr txBox="1"/>
          <p:nvPr/>
        </p:nvSpPr>
        <p:spPr>
          <a:xfrm>
            <a:off x="703482" y="3696229"/>
            <a:ext cx="10106488" cy="4112261"/>
          </a:xfrm>
          <a:prstGeom prst="rect">
            <a:avLst/>
          </a:prstGeom>
        </p:spPr>
        <p:txBody>
          <a:bodyPr lIns="0" tIns="0" rIns="0" bIns="0" rtlCol="0" anchor="t">
            <a:spAutoFit/>
          </a:bodyPr>
          <a:lstStyle/>
          <a:p>
            <a:pPr marL="992505" lvl="1" indent="-495935" algn="l" rtl="0">
              <a:lnSpc>
                <a:spcPts val="6439"/>
              </a:lnSpc>
              <a:buFont typeface="Arial"/>
              <a:buChar char="•"/>
            </a:pPr>
            <a:r>
              <a:rPr lang="ja" sz="4550" b="0" i="0" u="none" baseline="0">
                <a:solidFill>
                  <a:srgbClr val="000000"/>
                </a:solidFill>
                <a:latin typeface="Calibri"/>
                <a:ea typeface="Calibri"/>
                <a:cs typeface="Calibri"/>
                <a:sym typeface="Calibri (MS)"/>
              </a:rPr>
              <a:t>自己不信</a:t>
            </a:r>
            <a:endParaRPr lang="ja" sz="4550">
              <a:solidFill>
                <a:srgbClr val="000000"/>
              </a:solidFill>
              <a:latin typeface="Calibri"/>
              <a:ea typeface="Calibri"/>
              <a:cs typeface="Calibri"/>
            </a:endParaRPr>
          </a:p>
          <a:p>
            <a:pPr marL="992505" lvl="1" indent="-495935" algn="l" rtl="0">
              <a:lnSpc>
                <a:spcPts val="6439"/>
              </a:lnSpc>
              <a:buFont typeface="Arial"/>
              <a:buChar char="•"/>
            </a:pPr>
            <a:r>
              <a:rPr lang="ja" sz="4550" b="0" i="0" u="none" baseline="0">
                <a:solidFill>
                  <a:srgbClr val="000000"/>
                </a:solidFill>
                <a:latin typeface="Calibri"/>
                <a:ea typeface="Calibri"/>
                <a:cs typeface="Calibri"/>
                <a:sym typeface="Calibri (MS)"/>
              </a:rPr>
              <a:t>失敗への恐れ​</a:t>
            </a:r>
            <a:endParaRPr lang="ja" sz="4550">
              <a:solidFill>
                <a:srgbClr val="000000"/>
              </a:solidFill>
              <a:latin typeface="Calibri"/>
              <a:ea typeface="Calibri"/>
              <a:cs typeface="Calibri"/>
            </a:endParaRPr>
          </a:p>
          <a:p>
            <a:pPr marL="992505" lvl="1" indent="-495935" algn="l" rtl="0">
              <a:lnSpc>
                <a:spcPts val="6439"/>
              </a:lnSpc>
              <a:buFont typeface="Arial"/>
              <a:buChar char="•"/>
            </a:pPr>
            <a:r>
              <a:rPr lang="ja" sz="4550" b="0" i="0" u="none" baseline="0">
                <a:solidFill>
                  <a:srgbClr val="000000"/>
                </a:solidFill>
                <a:latin typeface="Calibri"/>
                <a:ea typeface="Calibri"/>
                <a:cs typeface="Calibri"/>
                <a:sym typeface="Calibri (MS)"/>
              </a:rPr>
              <a:t>インポスター症候群​</a:t>
            </a:r>
            <a:endParaRPr lang="ja" sz="4550">
              <a:solidFill>
                <a:srgbClr val="000000"/>
              </a:solidFill>
              <a:latin typeface="Calibri"/>
              <a:ea typeface="Calibri"/>
              <a:cs typeface="Calibri"/>
            </a:endParaRPr>
          </a:p>
          <a:p>
            <a:pPr marL="992505" lvl="1" indent="-495935" algn="l" rtl="0">
              <a:lnSpc>
                <a:spcPts val="6439"/>
              </a:lnSpc>
              <a:buFont typeface="Arial"/>
              <a:buChar char="•"/>
            </a:pPr>
            <a:r>
              <a:rPr lang="ja" sz="4550" b="0" i="0" u="none" baseline="0">
                <a:solidFill>
                  <a:srgbClr val="000000"/>
                </a:solidFill>
                <a:latin typeface="Calibri"/>
                <a:ea typeface="Calibri"/>
                <a:cs typeface="Calibri"/>
                <a:sym typeface="Calibri (MS)"/>
              </a:rPr>
              <a:t>外部からの期待​</a:t>
            </a:r>
            <a:endParaRPr lang="ja" sz="4550">
              <a:solidFill>
                <a:srgbClr val="000000"/>
              </a:solidFill>
              <a:latin typeface="Calibri"/>
              <a:ea typeface="Calibri"/>
              <a:cs typeface="Calibri"/>
            </a:endParaRPr>
          </a:p>
          <a:p>
            <a:pPr algn="l" rtl="0">
              <a:lnSpc>
                <a:spcPts val="6439"/>
              </a:lnSpc>
            </a:pPr>
            <a:endParaRPr lang="ja" sz="4599">
              <a:solidFill>
                <a:srgbClr val="000000"/>
              </a:solidFill>
              <a:latin typeface="Calibri (MS)"/>
              <a:ea typeface="Calibri (MS)"/>
              <a:cs typeface="Calibri (MS)"/>
              <a:sym typeface="Calibri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1879" y="-305427"/>
            <a:ext cx="19281670" cy="2836194"/>
            <a:chOff x="0" y="-38100"/>
            <a:chExt cx="5078300" cy="746981"/>
          </a:xfrm>
        </p:grpSpPr>
        <p:sp>
          <p:nvSpPr>
            <p:cNvPr id="3" name="Freeform 3"/>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grpSp>
        <p:nvGrpSpPr>
          <p:cNvPr id="5" name="Group 5"/>
          <p:cNvGrpSpPr/>
          <p:nvPr/>
        </p:nvGrpSpPr>
        <p:grpSpPr>
          <a:xfrm>
            <a:off x="2077282" y="3954798"/>
            <a:ext cx="6618686" cy="3332211"/>
            <a:chOff x="0" y="-66675"/>
            <a:chExt cx="1329258" cy="669221"/>
          </a:xfrm>
        </p:grpSpPr>
        <p:sp>
          <p:nvSpPr>
            <p:cNvPr id="6" name="Freeform 6"/>
            <p:cNvSpPr/>
            <p:nvPr/>
          </p:nvSpPr>
          <p:spPr>
            <a:xfrm>
              <a:off x="0" y="0"/>
              <a:ext cx="1329258" cy="602546"/>
            </a:xfrm>
            <a:custGeom>
              <a:avLst/>
              <a:gdLst/>
              <a:ahLst/>
              <a:cxnLst/>
              <a:rect l="l" t="t" r="r" b="b"/>
              <a:pathLst>
                <a:path w="1329258" h="602546">
                  <a:moveTo>
                    <a:pt x="25734" y="0"/>
                  </a:moveTo>
                  <a:lnTo>
                    <a:pt x="1303524" y="0"/>
                  </a:lnTo>
                  <a:cubicBezTo>
                    <a:pt x="1310349" y="0"/>
                    <a:pt x="1316895" y="2711"/>
                    <a:pt x="1321721" y="7537"/>
                  </a:cubicBezTo>
                  <a:cubicBezTo>
                    <a:pt x="1326547" y="12363"/>
                    <a:pt x="1329258" y="18909"/>
                    <a:pt x="1329258" y="25734"/>
                  </a:cubicBezTo>
                  <a:lnTo>
                    <a:pt x="1329258" y="576813"/>
                  </a:lnTo>
                  <a:cubicBezTo>
                    <a:pt x="1329258" y="583638"/>
                    <a:pt x="1326547" y="590183"/>
                    <a:pt x="1321721" y="595009"/>
                  </a:cubicBezTo>
                  <a:cubicBezTo>
                    <a:pt x="1316895" y="599835"/>
                    <a:pt x="1310349" y="602546"/>
                    <a:pt x="1303524" y="602546"/>
                  </a:cubicBezTo>
                  <a:lnTo>
                    <a:pt x="25734" y="602546"/>
                  </a:lnTo>
                  <a:cubicBezTo>
                    <a:pt x="18909" y="602546"/>
                    <a:pt x="12363" y="599835"/>
                    <a:pt x="7537" y="595009"/>
                  </a:cubicBezTo>
                  <a:cubicBezTo>
                    <a:pt x="2711" y="590183"/>
                    <a:pt x="0" y="583638"/>
                    <a:pt x="0" y="576813"/>
                  </a:cubicBezTo>
                  <a:lnTo>
                    <a:pt x="0" y="25734"/>
                  </a:lnTo>
                  <a:cubicBezTo>
                    <a:pt x="0" y="18909"/>
                    <a:pt x="2711" y="12363"/>
                    <a:pt x="7537" y="7537"/>
                  </a:cubicBezTo>
                  <a:cubicBezTo>
                    <a:pt x="12363" y="2711"/>
                    <a:pt x="18909" y="0"/>
                    <a:pt x="25734"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7" name="TextBox 7"/>
            <p:cNvSpPr txBox="1"/>
            <p:nvPr/>
          </p:nvSpPr>
          <p:spPr>
            <a:xfrm>
              <a:off x="0" y="-66675"/>
              <a:ext cx="1329258" cy="669221"/>
            </a:xfrm>
            <a:prstGeom prst="rect">
              <a:avLst/>
            </a:prstGeom>
          </p:spPr>
          <p:txBody>
            <a:bodyPr lIns="50800" tIns="50800" rIns="50800" bIns="50800" rtlCol="0" anchor="ctr"/>
            <a:lstStyle/>
            <a:p>
              <a:pPr algn="ctr" rtl="0">
                <a:lnSpc>
                  <a:spcPts val="3750"/>
                </a:lnSpc>
              </a:pPr>
              <a:endParaRPr/>
            </a:p>
          </p:txBody>
        </p:sp>
      </p:gr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ja"/>
          </a:p>
        </p:txBody>
      </p:sp>
      <p:grpSp>
        <p:nvGrpSpPr>
          <p:cNvPr id="9" name="Group 9"/>
          <p:cNvGrpSpPr/>
          <p:nvPr/>
        </p:nvGrpSpPr>
        <p:grpSpPr>
          <a:xfrm>
            <a:off x="3289764" y="5340580"/>
            <a:ext cx="4047122" cy="415295"/>
            <a:chOff x="0" y="-66675"/>
            <a:chExt cx="812800" cy="83406"/>
          </a:xfrm>
        </p:grpSpPr>
        <p:sp>
          <p:nvSpPr>
            <p:cNvPr id="10" name="Freeform 10"/>
            <p:cNvSpPr/>
            <p:nvPr/>
          </p:nvSpPr>
          <p:spPr>
            <a:xfrm>
              <a:off x="0" y="0"/>
              <a:ext cx="812800" cy="16731"/>
            </a:xfrm>
            <a:custGeom>
              <a:avLst/>
              <a:gdLst/>
              <a:ahLst/>
              <a:cxnLst/>
              <a:rect l="l" t="t" r="r" b="b"/>
              <a:pathLst>
                <a:path w="812800" h="16731">
                  <a:moveTo>
                    <a:pt x="0" y="0"/>
                  </a:moveTo>
                  <a:lnTo>
                    <a:pt x="812800" y="0"/>
                  </a:lnTo>
                  <a:lnTo>
                    <a:pt x="812800" y="16731"/>
                  </a:lnTo>
                  <a:lnTo>
                    <a:pt x="0" y="16731"/>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11" name="TextBox 11"/>
            <p:cNvSpPr txBox="1"/>
            <p:nvPr/>
          </p:nvSpPr>
          <p:spPr>
            <a:xfrm>
              <a:off x="0" y="-66675"/>
              <a:ext cx="812800" cy="83406"/>
            </a:xfrm>
            <a:prstGeom prst="rect">
              <a:avLst/>
            </a:prstGeom>
          </p:spPr>
          <p:txBody>
            <a:bodyPr lIns="50800" tIns="50800" rIns="50800" bIns="50800" rtlCol="0" anchor="ctr"/>
            <a:lstStyle/>
            <a:p>
              <a:pPr algn="ctr" rtl="0">
                <a:lnSpc>
                  <a:spcPts val="3750"/>
                </a:lnSpc>
              </a:pPr>
              <a:endParaRPr/>
            </a:p>
          </p:txBody>
        </p:sp>
      </p:grpSp>
      <p:sp>
        <p:nvSpPr>
          <p:cNvPr id="12" name="TextBox 12"/>
          <p:cNvSpPr txBox="1"/>
          <p:nvPr/>
        </p:nvSpPr>
        <p:spPr>
          <a:xfrm>
            <a:off x="3856943" y="1028700"/>
            <a:ext cx="10647253" cy="981101"/>
          </a:xfrm>
          <a:prstGeom prst="rect">
            <a:avLst/>
          </a:prstGeom>
        </p:spPr>
        <p:txBody>
          <a:bodyPr lIns="0" tIns="0" rIns="0" bIns="0" rtlCol="0" anchor="t">
            <a:spAutoFit/>
          </a:bodyPr>
          <a:lstStyle/>
          <a:p>
            <a:pPr algn="ctr" rtl="0">
              <a:lnSpc>
                <a:spcPts val="7799"/>
              </a:lnSpc>
            </a:pPr>
            <a:r>
              <a:rPr lang="ja" sz="6500" b="0" i="0" u="none" baseline="0">
                <a:solidFill>
                  <a:srgbClr val="FFFFFF"/>
                </a:solidFill>
                <a:latin typeface="Effra"/>
                <a:ea typeface="Effra"/>
                <a:cs typeface="Effra"/>
                <a:sym typeface="Effra"/>
              </a:rPr>
              <a:t>新しい「内なる声」を選ぶ​</a:t>
            </a:r>
          </a:p>
        </p:txBody>
      </p:sp>
      <p:sp>
        <p:nvSpPr>
          <p:cNvPr id="13" name="TextBox 13"/>
          <p:cNvSpPr txBox="1"/>
          <p:nvPr/>
        </p:nvSpPr>
        <p:spPr>
          <a:xfrm>
            <a:off x="2077282" y="4759683"/>
            <a:ext cx="6618686" cy="615553"/>
          </a:xfrm>
          <a:prstGeom prst="rect">
            <a:avLst/>
          </a:prstGeom>
        </p:spPr>
        <p:txBody>
          <a:bodyPr wrap="square" lIns="0" tIns="0" rIns="0" bIns="0" rtlCol="0" anchor="t">
            <a:spAutoFit/>
          </a:bodyPr>
          <a:lstStyle/>
          <a:p>
            <a:pPr algn="ctr" rtl="0">
              <a:lnSpc>
                <a:spcPts val="4768"/>
              </a:lnSpc>
            </a:pPr>
            <a:r>
              <a:rPr lang="ja" sz="4000" b="1" i="0" u="none" baseline="0" dirty="0">
                <a:solidFill>
                  <a:srgbClr val="293374"/>
                </a:solidFill>
                <a:latin typeface="Calibri"/>
                <a:ea typeface="Calibri"/>
                <a:cs typeface="Calibri"/>
                <a:sym typeface="Calibri (MS) Bold"/>
              </a:rPr>
              <a:t>「まだ準備ができていない」​</a:t>
            </a:r>
            <a:endParaRPr lang="ja" sz="4000" b="1" dirty="0">
              <a:solidFill>
                <a:srgbClr val="293374"/>
              </a:solidFill>
              <a:latin typeface="Calibri"/>
              <a:ea typeface="Calibri"/>
              <a:cs typeface="Calibri"/>
            </a:endParaRPr>
          </a:p>
        </p:txBody>
      </p:sp>
      <p:sp>
        <p:nvSpPr>
          <p:cNvPr id="14" name="TextBox 14"/>
          <p:cNvSpPr txBox="1"/>
          <p:nvPr/>
        </p:nvSpPr>
        <p:spPr>
          <a:xfrm>
            <a:off x="2261937" y="6079944"/>
            <a:ext cx="6184231" cy="616515"/>
          </a:xfrm>
          <a:prstGeom prst="rect">
            <a:avLst/>
          </a:prstGeom>
        </p:spPr>
        <p:txBody>
          <a:bodyPr wrap="square" lIns="0" tIns="0" rIns="0" bIns="0" rtlCol="0" anchor="t">
            <a:spAutoFit/>
          </a:bodyPr>
          <a:lstStyle/>
          <a:p>
            <a:pPr algn="ctr" rtl="0">
              <a:lnSpc>
                <a:spcPts val="4768"/>
              </a:lnSpc>
            </a:pPr>
            <a:r>
              <a:rPr lang="ja" sz="4000" b="1" i="0" u="none" baseline="0" dirty="0">
                <a:solidFill>
                  <a:srgbClr val="293374"/>
                </a:solidFill>
                <a:latin typeface="Calibri"/>
                <a:ea typeface="Calibri"/>
                <a:cs typeface="Calibri"/>
                <a:sym typeface="Calibri (MS) Bold"/>
              </a:rPr>
              <a:t>「喜んでやってみる」​</a:t>
            </a:r>
            <a:endParaRPr lang="ja" sz="4000" b="1" dirty="0">
              <a:solidFill>
                <a:srgbClr val="293374"/>
              </a:solidFill>
              <a:latin typeface="Calibri"/>
              <a:ea typeface="Calibri"/>
              <a:cs typeface="Calibri"/>
            </a:endParaRPr>
          </a:p>
        </p:txBody>
      </p:sp>
      <p:grpSp>
        <p:nvGrpSpPr>
          <p:cNvPr id="15" name="Group 15"/>
          <p:cNvGrpSpPr/>
          <p:nvPr/>
        </p:nvGrpSpPr>
        <p:grpSpPr>
          <a:xfrm>
            <a:off x="9592032" y="3954798"/>
            <a:ext cx="6618686" cy="3332211"/>
            <a:chOff x="0" y="-66675"/>
            <a:chExt cx="1329258" cy="669221"/>
          </a:xfrm>
        </p:grpSpPr>
        <p:sp>
          <p:nvSpPr>
            <p:cNvPr id="16" name="Freeform 16"/>
            <p:cNvSpPr/>
            <p:nvPr/>
          </p:nvSpPr>
          <p:spPr>
            <a:xfrm>
              <a:off x="0" y="0"/>
              <a:ext cx="1329258" cy="602546"/>
            </a:xfrm>
            <a:custGeom>
              <a:avLst/>
              <a:gdLst/>
              <a:ahLst/>
              <a:cxnLst/>
              <a:rect l="l" t="t" r="r" b="b"/>
              <a:pathLst>
                <a:path w="1329258" h="602546">
                  <a:moveTo>
                    <a:pt x="25734" y="0"/>
                  </a:moveTo>
                  <a:lnTo>
                    <a:pt x="1303524" y="0"/>
                  </a:lnTo>
                  <a:cubicBezTo>
                    <a:pt x="1310349" y="0"/>
                    <a:pt x="1316895" y="2711"/>
                    <a:pt x="1321721" y="7537"/>
                  </a:cubicBezTo>
                  <a:cubicBezTo>
                    <a:pt x="1326547" y="12363"/>
                    <a:pt x="1329258" y="18909"/>
                    <a:pt x="1329258" y="25734"/>
                  </a:cubicBezTo>
                  <a:lnTo>
                    <a:pt x="1329258" y="576813"/>
                  </a:lnTo>
                  <a:cubicBezTo>
                    <a:pt x="1329258" y="583638"/>
                    <a:pt x="1326547" y="590183"/>
                    <a:pt x="1321721" y="595009"/>
                  </a:cubicBezTo>
                  <a:cubicBezTo>
                    <a:pt x="1316895" y="599835"/>
                    <a:pt x="1310349" y="602546"/>
                    <a:pt x="1303524" y="602546"/>
                  </a:cubicBezTo>
                  <a:lnTo>
                    <a:pt x="25734" y="602546"/>
                  </a:lnTo>
                  <a:cubicBezTo>
                    <a:pt x="18909" y="602546"/>
                    <a:pt x="12363" y="599835"/>
                    <a:pt x="7537" y="595009"/>
                  </a:cubicBezTo>
                  <a:cubicBezTo>
                    <a:pt x="2711" y="590183"/>
                    <a:pt x="0" y="583638"/>
                    <a:pt x="0" y="576813"/>
                  </a:cubicBezTo>
                  <a:lnTo>
                    <a:pt x="0" y="25734"/>
                  </a:lnTo>
                  <a:cubicBezTo>
                    <a:pt x="0" y="18909"/>
                    <a:pt x="2711" y="12363"/>
                    <a:pt x="7537" y="7537"/>
                  </a:cubicBezTo>
                  <a:cubicBezTo>
                    <a:pt x="12363" y="2711"/>
                    <a:pt x="18909" y="0"/>
                    <a:pt x="25734"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17" name="TextBox 17"/>
            <p:cNvSpPr txBox="1"/>
            <p:nvPr/>
          </p:nvSpPr>
          <p:spPr>
            <a:xfrm>
              <a:off x="0" y="-66675"/>
              <a:ext cx="1329258" cy="669221"/>
            </a:xfrm>
            <a:prstGeom prst="rect">
              <a:avLst/>
            </a:prstGeom>
          </p:spPr>
          <p:txBody>
            <a:bodyPr lIns="50800" tIns="50800" rIns="50800" bIns="50800" rtlCol="0" anchor="ctr"/>
            <a:lstStyle/>
            <a:p>
              <a:pPr algn="ctr" rtl="0">
                <a:lnSpc>
                  <a:spcPts val="3750"/>
                </a:lnSpc>
              </a:pPr>
              <a:endParaRPr/>
            </a:p>
          </p:txBody>
        </p:sp>
      </p:grpSp>
      <p:grpSp>
        <p:nvGrpSpPr>
          <p:cNvPr id="18" name="Group 18"/>
          <p:cNvGrpSpPr/>
          <p:nvPr/>
        </p:nvGrpSpPr>
        <p:grpSpPr>
          <a:xfrm>
            <a:off x="10804514" y="5340580"/>
            <a:ext cx="4047122" cy="415295"/>
            <a:chOff x="0" y="-66675"/>
            <a:chExt cx="812800" cy="83406"/>
          </a:xfrm>
        </p:grpSpPr>
        <p:sp>
          <p:nvSpPr>
            <p:cNvPr id="19" name="Freeform 19"/>
            <p:cNvSpPr/>
            <p:nvPr/>
          </p:nvSpPr>
          <p:spPr>
            <a:xfrm>
              <a:off x="0" y="0"/>
              <a:ext cx="812800" cy="16731"/>
            </a:xfrm>
            <a:custGeom>
              <a:avLst/>
              <a:gdLst/>
              <a:ahLst/>
              <a:cxnLst/>
              <a:rect l="l" t="t" r="r" b="b"/>
              <a:pathLst>
                <a:path w="812800" h="16731">
                  <a:moveTo>
                    <a:pt x="0" y="0"/>
                  </a:moveTo>
                  <a:lnTo>
                    <a:pt x="812800" y="0"/>
                  </a:lnTo>
                  <a:lnTo>
                    <a:pt x="812800" y="16731"/>
                  </a:lnTo>
                  <a:lnTo>
                    <a:pt x="0" y="16731"/>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20" name="TextBox 20"/>
            <p:cNvSpPr txBox="1"/>
            <p:nvPr/>
          </p:nvSpPr>
          <p:spPr>
            <a:xfrm>
              <a:off x="0" y="-66675"/>
              <a:ext cx="812800" cy="83406"/>
            </a:xfrm>
            <a:prstGeom prst="rect">
              <a:avLst/>
            </a:prstGeom>
          </p:spPr>
          <p:txBody>
            <a:bodyPr lIns="50800" tIns="50800" rIns="50800" bIns="50800" rtlCol="0" anchor="ctr"/>
            <a:lstStyle/>
            <a:p>
              <a:pPr algn="ctr" rtl="0">
                <a:lnSpc>
                  <a:spcPts val="3750"/>
                </a:lnSpc>
              </a:pPr>
              <a:endParaRPr/>
            </a:p>
          </p:txBody>
        </p:sp>
      </p:grpSp>
      <p:sp>
        <p:nvSpPr>
          <p:cNvPr id="21" name="TextBox 21"/>
          <p:cNvSpPr txBox="1"/>
          <p:nvPr/>
        </p:nvSpPr>
        <p:spPr>
          <a:xfrm>
            <a:off x="9954343" y="4759683"/>
            <a:ext cx="5894063" cy="622478"/>
          </a:xfrm>
          <a:prstGeom prst="rect">
            <a:avLst/>
          </a:prstGeom>
        </p:spPr>
        <p:txBody>
          <a:bodyPr lIns="0" tIns="0" rIns="0" bIns="0" rtlCol="0" anchor="t">
            <a:spAutoFit/>
          </a:bodyPr>
          <a:lstStyle/>
          <a:p>
            <a:pPr algn="ctr" rtl="0">
              <a:lnSpc>
                <a:spcPts val="4768"/>
              </a:lnSpc>
            </a:pPr>
            <a:r>
              <a:rPr lang="ja" sz="4000" b="1" i="0" u="none" baseline="0" dirty="0">
                <a:solidFill>
                  <a:srgbClr val="293374"/>
                </a:solidFill>
                <a:latin typeface="Calibri"/>
                <a:ea typeface="Calibri"/>
                <a:cs typeface="Calibri"/>
                <a:sym typeface="Calibri (MS) Bold"/>
              </a:rPr>
              <a:t>「十分な知識がない」​</a:t>
            </a:r>
            <a:endParaRPr lang="ja" sz="4000" b="1" dirty="0">
              <a:solidFill>
                <a:srgbClr val="293374"/>
              </a:solidFill>
              <a:latin typeface="Calibri"/>
              <a:ea typeface="Calibri"/>
              <a:cs typeface="Calibri"/>
            </a:endParaRPr>
          </a:p>
        </p:txBody>
      </p:sp>
      <p:sp>
        <p:nvSpPr>
          <p:cNvPr id="22" name="TextBox 22"/>
          <p:cNvSpPr txBox="1"/>
          <p:nvPr/>
        </p:nvSpPr>
        <p:spPr>
          <a:xfrm>
            <a:off x="9592032" y="6079944"/>
            <a:ext cx="6618686" cy="622478"/>
          </a:xfrm>
          <a:prstGeom prst="rect">
            <a:avLst/>
          </a:prstGeom>
        </p:spPr>
        <p:txBody>
          <a:bodyPr wrap="square" lIns="0" tIns="0" rIns="0" bIns="0" rtlCol="0" anchor="t">
            <a:spAutoFit/>
          </a:bodyPr>
          <a:lstStyle/>
          <a:p>
            <a:pPr algn="ctr" rtl="0">
              <a:lnSpc>
                <a:spcPts val="4768"/>
              </a:lnSpc>
            </a:pPr>
            <a:r>
              <a:rPr lang="ja" sz="4000" b="1" i="0" u="none" baseline="0" dirty="0">
                <a:solidFill>
                  <a:srgbClr val="293374"/>
                </a:solidFill>
                <a:latin typeface="Calibri"/>
                <a:ea typeface="Calibri"/>
                <a:cs typeface="Calibri"/>
                <a:sym typeface="Calibri (MS) Bold"/>
              </a:rPr>
              <a:t>「学んでみる」​</a:t>
            </a:r>
            <a:endParaRPr lang="ja" sz="4000" b="1" dirty="0">
              <a:solidFill>
                <a:srgbClr val="293374"/>
              </a:solidFill>
              <a:latin typeface="Calibri"/>
              <a:ea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161114" y="0"/>
            <a:ext cx="7286974" cy="10286948"/>
            <a:chOff x="0" y="0"/>
            <a:chExt cx="9715966" cy="13715930"/>
          </a:xfrm>
        </p:grpSpPr>
        <p:sp>
          <p:nvSpPr>
            <p:cNvPr id="3" name="Freeform 3"/>
            <p:cNvSpPr/>
            <p:nvPr/>
          </p:nvSpPr>
          <p:spPr>
            <a:xfrm>
              <a:off x="0" y="0"/>
              <a:ext cx="9715966" cy="13715930"/>
            </a:xfrm>
            <a:custGeom>
              <a:avLst/>
              <a:gdLst/>
              <a:ahLst/>
              <a:cxnLst/>
              <a:rect l="l" t="t" r="r" b="b"/>
              <a:pathLst>
                <a:path w="9715966" h="13715930">
                  <a:moveTo>
                    <a:pt x="0" y="0"/>
                  </a:moveTo>
                  <a:lnTo>
                    <a:pt x="9715966" y="0"/>
                  </a:lnTo>
                  <a:lnTo>
                    <a:pt x="9715966" y="13715930"/>
                  </a:lnTo>
                  <a:lnTo>
                    <a:pt x="0" y="13715930"/>
                  </a:lnTo>
                  <a:lnTo>
                    <a:pt x="0" y="0"/>
                  </a:lnTo>
                  <a:close/>
                </a:path>
              </a:pathLst>
            </a:custGeom>
            <a:blipFill>
              <a:blip r:embed="rId3"/>
              <a:stretch>
                <a:fillRect l="-42038" r="-69847"/>
              </a:stretch>
            </a:blipFill>
          </p:spPr>
          <p:txBody>
            <a:bodyPr/>
            <a:lstStyle/>
            <a:p>
              <a:endParaRPr lang="ja"/>
            </a:p>
          </p:txBody>
        </p:sp>
      </p:grpSp>
      <p:sp>
        <p:nvSpPr>
          <p:cNvPr id="4" name="TextBox 4"/>
          <p:cNvSpPr txBox="1"/>
          <p:nvPr/>
        </p:nvSpPr>
        <p:spPr>
          <a:xfrm>
            <a:off x="1028700" y="3995207"/>
            <a:ext cx="8936221" cy="981101"/>
          </a:xfrm>
          <a:prstGeom prst="rect">
            <a:avLst/>
          </a:prstGeom>
        </p:spPr>
        <p:txBody>
          <a:bodyPr lIns="0" tIns="0" rIns="0" bIns="0" rtlCol="0" anchor="t">
            <a:spAutoFit/>
          </a:bodyPr>
          <a:lstStyle/>
          <a:p>
            <a:pPr algn="l" rtl="0">
              <a:lnSpc>
                <a:spcPts val="7799"/>
              </a:lnSpc>
            </a:pPr>
            <a:r>
              <a:rPr lang="ja" sz="6500" b="0" i="0" u="none" baseline="0">
                <a:solidFill>
                  <a:srgbClr val="293374"/>
                </a:solidFill>
                <a:latin typeface="Effra"/>
                <a:ea typeface="Effra"/>
                <a:cs typeface="Effra"/>
                <a:sym typeface="Effra"/>
              </a:rPr>
              <a:t>振り返りの時間​</a:t>
            </a: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ja"/>
          </a:p>
        </p:txBody>
      </p:sp>
      <p:sp>
        <p:nvSpPr>
          <p:cNvPr id="6" name="TextBox 6"/>
          <p:cNvSpPr txBox="1"/>
          <p:nvPr/>
        </p:nvSpPr>
        <p:spPr>
          <a:xfrm>
            <a:off x="1028700" y="5010150"/>
            <a:ext cx="9080589" cy="1142364"/>
          </a:xfrm>
          <a:prstGeom prst="rect">
            <a:avLst/>
          </a:prstGeom>
        </p:spPr>
        <p:txBody>
          <a:bodyPr lIns="0" tIns="0" rIns="0" bIns="0" rtlCol="0" anchor="t">
            <a:spAutoFit/>
          </a:bodyPr>
          <a:lstStyle/>
          <a:p>
            <a:pPr algn="l" rtl="0">
              <a:lnSpc>
                <a:spcPts val="4619"/>
              </a:lnSpc>
            </a:pPr>
            <a:r>
              <a:rPr lang="ja" sz="3250" b="0" i="0" u="none" baseline="0">
                <a:solidFill>
                  <a:srgbClr val="000000"/>
                </a:solidFill>
                <a:latin typeface="Calibri"/>
                <a:ea typeface="Calibri"/>
                <a:cs typeface="Calibri"/>
                <a:sym typeface="Calibri (MS)"/>
              </a:rPr>
              <a:t>どのような部分でリーダーシップを発揮できると思いますか？​</a:t>
            </a:r>
            <a:endParaRPr lang="ja" sz="3250">
              <a:solidFill>
                <a:srgbClr val="000000"/>
              </a:solidFill>
              <a:latin typeface="Calibri"/>
              <a:ea typeface="Calibri"/>
              <a:cs typeface="Calibri"/>
            </a:endParaRPr>
          </a:p>
          <a:p>
            <a:pPr algn="l" rtl="0">
              <a:lnSpc>
                <a:spcPts val="4619"/>
              </a:lnSpc>
            </a:pPr>
            <a:r>
              <a:rPr lang="ja" sz="3250" b="0" i="0" u="none" baseline="0">
                <a:solidFill>
                  <a:srgbClr val="000000"/>
                </a:solidFill>
                <a:latin typeface="Calibri"/>
                <a:ea typeface="Calibri"/>
                <a:cs typeface="Calibri"/>
                <a:sym typeface="Calibri (MS)"/>
              </a:rPr>
              <a:t>今後30日間で実行可能な行動を一つ挙げてください。​</a:t>
            </a:r>
            <a:endParaRPr lang="ja" sz="3250">
              <a:solidFill>
                <a:srgbClr val="000000"/>
              </a:solidFill>
              <a:latin typeface="Calibri"/>
              <a:ea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76936" y="3078938"/>
            <a:ext cx="4038507" cy="3332211"/>
            <a:chOff x="0" y="-66675"/>
            <a:chExt cx="811070" cy="669221"/>
          </a:xfrm>
        </p:grpSpPr>
        <p:sp>
          <p:nvSpPr>
            <p:cNvPr id="3" name="Freeform 3"/>
            <p:cNvSpPr/>
            <p:nvPr/>
          </p:nvSpPr>
          <p:spPr>
            <a:xfrm>
              <a:off x="0" y="0"/>
              <a:ext cx="811070" cy="602546"/>
            </a:xfrm>
            <a:custGeom>
              <a:avLst/>
              <a:gdLst/>
              <a:ahLst/>
              <a:cxnLst/>
              <a:rect l="l" t="t" r="r" b="b"/>
              <a:pathLst>
                <a:path w="811070" h="602546">
                  <a:moveTo>
                    <a:pt x="42175" y="0"/>
                  </a:moveTo>
                  <a:lnTo>
                    <a:pt x="768895" y="0"/>
                  </a:lnTo>
                  <a:cubicBezTo>
                    <a:pt x="780081" y="0"/>
                    <a:pt x="790808" y="4443"/>
                    <a:pt x="798717" y="12353"/>
                  </a:cubicBezTo>
                  <a:cubicBezTo>
                    <a:pt x="806627" y="20262"/>
                    <a:pt x="811070" y="30989"/>
                    <a:pt x="811070" y="42175"/>
                  </a:cubicBezTo>
                  <a:lnTo>
                    <a:pt x="811070" y="560372"/>
                  </a:lnTo>
                  <a:cubicBezTo>
                    <a:pt x="811070" y="583664"/>
                    <a:pt x="792188" y="602546"/>
                    <a:pt x="768895" y="602546"/>
                  </a:cubicBezTo>
                  <a:lnTo>
                    <a:pt x="42175" y="602546"/>
                  </a:lnTo>
                  <a:cubicBezTo>
                    <a:pt x="18882" y="602546"/>
                    <a:pt x="0" y="583664"/>
                    <a:pt x="0" y="560372"/>
                  </a:cubicBezTo>
                  <a:lnTo>
                    <a:pt x="0" y="42175"/>
                  </a:lnTo>
                  <a:cubicBezTo>
                    <a:pt x="0" y="30989"/>
                    <a:pt x="4443" y="20262"/>
                    <a:pt x="12353" y="12353"/>
                  </a:cubicBezTo>
                  <a:cubicBezTo>
                    <a:pt x="20262" y="4443"/>
                    <a:pt x="30989" y="0"/>
                    <a:pt x="42175"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4" name="TextBox 4"/>
            <p:cNvSpPr txBox="1"/>
            <p:nvPr/>
          </p:nvSpPr>
          <p:spPr>
            <a:xfrm>
              <a:off x="0" y="-66675"/>
              <a:ext cx="811070" cy="669221"/>
            </a:xfrm>
            <a:prstGeom prst="rect">
              <a:avLst/>
            </a:prstGeom>
          </p:spPr>
          <p:txBody>
            <a:bodyPr lIns="50800" tIns="50800" rIns="50800" bIns="50800" rtlCol="0" anchor="ctr"/>
            <a:lstStyle/>
            <a:p>
              <a:pPr algn="ctr" rtl="0">
                <a:lnSpc>
                  <a:spcPts val="3750"/>
                </a:lnSpc>
              </a:pPr>
              <a:endParaRPr/>
            </a:p>
          </p:txBody>
        </p:sp>
      </p:grpSp>
      <p:sp>
        <p:nvSpPr>
          <p:cNvPr id="5" name="TextBox 5"/>
          <p:cNvSpPr txBox="1"/>
          <p:nvPr/>
        </p:nvSpPr>
        <p:spPr>
          <a:xfrm>
            <a:off x="2771424" y="4179062"/>
            <a:ext cx="2649530" cy="1391471"/>
          </a:xfrm>
          <a:prstGeom prst="rect">
            <a:avLst/>
          </a:prstGeom>
        </p:spPr>
        <p:txBody>
          <a:bodyPr lIns="0" tIns="0" rIns="0" bIns="0" rtlCol="0" anchor="t">
            <a:spAutoFit/>
          </a:bodyPr>
          <a:lstStyle/>
          <a:p>
            <a:pPr algn="ctr" rtl="0">
              <a:lnSpc>
                <a:spcPts val="3636"/>
              </a:lnSpc>
            </a:pPr>
            <a:r>
              <a:rPr lang="ja" sz="3600" b="1" i="0" u="none" baseline="0">
                <a:solidFill>
                  <a:srgbClr val="293374"/>
                </a:solidFill>
                <a:latin typeface="Calibri"/>
                <a:ea typeface="Calibri"/>
                <a:cs typeface="Calibri"/>
                <a:sym typeface="Calibri (MS) Bold"/>
              </a:rPr>
              <a:t>リーダーシップは私たち一人ひとりの中に生きている​</a:t>
            </a:r>
          </a:p>
        </p:txBody>
      </p:sp>
      <p:grpSp>
        <p:nvGrpSpPr>
          <p:cNvPr id="6" name="Group 6"/>
          <p:cNvGrpSpPr/>
          <p:nvPr/>
        </p:nvGrpSpPr>
        <p:grpSpPr>
          <a:xfrm>
            <a:off x="12172557" y="3078938"/>
            <a:ext cx="4038507" cy="3332211"/>
            <a:chOff x="0" y="-66675"/>
            <a:chExt cx="811070" cy="669221"/>
          </a:xfrm>
        </p:grpSpPr>
        <p:sp>
          <p:nvSpPr>
            <p:cNvPr id="7" name="Freeform 7"/>
            <p:cNvSpPr/>
            <p:nvPr/>
          </p:nvSpPr>
          <p:spPr>
            <a:xfrm>
              <a:off x="0" y="0"/>
              <a:ext cx="811070" cy="602546"/>
            </a:xfrm>
            <a:custGeom>
              <a:avLst/>
              <a:gdLst/>
              <a:ahLst/>
              <a:cxnLst/>
              <a:rect l="l" t="t" r="r" b="b"/>
              <a:pathLst>
                <a:path w="811070" h="602546">
                  <a:moveTo>
                    <a:pt x="42175" y="0"/>
                  </a:moveTo>
                  <a:lnTo>
                    <a:pt x="768895" y="0"/>
                  </a:lnTo>
                  <a:cubicBezTo>
                    <a:pt x="780081" y="0"/>
                    <a:pt x="790808" y="4443"/>
                    <a:pt x="798717" y="12353"/>
                  </a:cubicBezTo>
                  <a:cubicBezTo>
                    <a:pt x="806627" y="20262"/>
                    <a:pt x="811070" y="30989"/>
                    <a:pt x="811070" y="42175"/>
                  </a:cubicBezTo>
                  <a:lnTo>
                    <a:pt x="811070" y="560372"/>
                  </a:lnTo>
                  <a:cubicBezTo>
                    <a:pt x="811070" y="583664"/>
                    <a:pt x="792188" y="602546"/>
                    <a:pt x="768895" y="602546"/>
                  </a:cubicBezTo>
                  <a:lnTo>
                    <a:pt x="42175" y="602546"/>
                  </a:lnTo>
                  <a:cubicBezTo>
                    <a:pt x="18882" y="602546"/>
                    <a:pt x="0" y="583664"/>
                    <a:pt x="0" y="560372"/>
                  </a:cubicBezTo>
                  <a:lnTo>
                    <a:pt x="0" y="42175"/>
                  </a:lnTo>
                  <a:cubicBezTo>
                    <a:pt x="0" y="30989"/>
                    <a:pt x="4443" y="20262"/>
                    <a:pt x="12353" y="12353"/>
                  </a:cubicBezTo>
                  <a:cubicBezTo>
                    <a:pt x="20262" y="4443"/>
                    <a:pt x="30989" y="0"/>
                    <a:pt x="42175"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8" name="TextBox 8"/>
            <p:cNvSpPr txBox="1"/>
            <p:nvPr/>
          </p:nvSpPr>
          <p:spPr>
            <a:xfrm>
              <a:off x="0" y="-66675"/>
              <a:ext cx="811070" cy="669221"/>
            </a:xfrm>
            <a:prstGeom prst="rect">
              <a:avLst/>
            </a:prstGeom>
          </p:spPr>
          <p:txBody>
            <a:bodyPr lIns="50800" tIns="50800" rIns="50800" bIns="50800" rtlCol="0" anchor="ctr"/>
            <a:lstStyle/>
            <a:p>
              <a:pPr algn="ctr" rtl="0">
                <a:lnSpc>
                  <a:spcPts val="3750"/>
                </a:lnSpc>
              </a:pPr>
              <a:endParaRPr/>
            </a:p>
          </p:txBody>
        </p:sp>
      </p:grpSp>
      <p:sp>
        <p:nvSpPr>
          <p:cNvPr id="9" name="TextBox 9"/>
          <p:cNvSpPr txBox="1"/>
          <p:nvPr/>
        </p:nvSpPr>
        <p:spPr>
          <a:xfrm>
            <a:off x="12329222" y="3950462"/>
            <a:ext cx="3725177" cy="1921154"/>
          </a:xfrm>
          <a:prstGeom prst="rect">
            <a:avLst/>
          </a:prstGeom>
        </p:spPr>
        <p:txBody>
          <a:bodyPr lIns="0" tIns="0" rIns="0" bIns="0" rtlCol="0" anchor="t">
            <a:spAutoFit/>
          </a:bodyPr>
          <a:lstStyle/>
          <a:p>
            <a:pPr algn="ctr" rtl="0">
              <a:lnSpc>
                <a:spcPts val="3636"/>
              </a:lnSpc>
            </a:pPr>
            <a:r>
              <a:rPr lang="ja" sz="3600" b="1" i="0" u="none" baseline="0" dirty="0">
                <a:solidFill>
                  <a:srgbClr val="293374"/>
                </a:solidFill>
                <a:latin typeface="Calibri"/>
                <a:ea typeface="Calibri"/>
                <a:cs typeface="Calibri"/>
                <a:sym typeface="Calibri (MS) Bold"/>
              </a:rPr>
              <a:t>小さな行動が変革をもたらす​</a:t>
            </a:r>
          </a:p>
        </p:txBody>
      </p:sp>
      <p:grpSp>
        <p:nvGrpSpPr>
          <p:cNvPr id="10" name="Group 10"/>
          <p:cNvGrpSpPr/>
          <p:nvPr/>
        </p:nvGrpSpPr>
        <p:grpSpPr>
          <a:xfrm>
            <a:off x="7124400" y="3078938"/>
            <a:ext cx="4038507" cy="3332211"/>
            <a:chOff x="0" y="-66675"/>
            <a:chExt cx="811070" cy="669221"/>
          </a:xfrm>
        </p:grpSpPr>
        <p:sp>
          <p:nvSpPr>
            <p:cNvPr id="11" name="Freeform 11"/>
            <p:cNvSpPr/>
            <p:nvPr/>
          </p:nvSpPr>
          <p:spPr>
            <a:xfrm>
              <a:off x="0" y="0"/>
              <a:ext cx="811070" cy="602546"/>
            </a:xfrm>
            <a:custGeom>
              <a:avLst/>
              <a:gdLst/>
              <a:ahLst/>
              <a:cxnLst/>
              <a:rect l="l" t="t" r="r" b="b"/>
              <a:pathLst>
                <a:path w="811070" h="602546">
                  <a:moveTo>
                    <a:pt x="42175" y="0"/>
                  </a:moveTo>
                  <a:lnTo>
                    <a:pt x="768895" y="0"/>
                  </a:lnTo>
                  <a:cubicBezTo>
                    <a:pt x="780081" y="0"/>
                    <a:pt x="790808" y="4443"/>
                    <a:pt x="798717" y="12353"/>
                  </a:cubicBezTo>
                  <a:cubicBezTo>
                    <a:pt x="806627" y="20262"/>
                    <a:pt x="811070" y="30989"/>
                    <a:pt x="811070" y="42175"/>
                  </a:cubicBezTo>
                  <a:lnTo>
                    <a:pt x="811070" y="560372"/>
                  </a:lnTo>
                  <a:cubicBezTo>
                    <a:pt x="811070" y="583664"/>
                    <a:pt x="792188" y="602546"/>
                    <a:pt x="768895" y="602546"/>
                  </a:cubicBezTo>
                  <a:lnTo>
                    <a:pt x="42175" y="602546"/>
                  </a:lnTo>
                  <a:cubicBezTo>
                    <a:pt x="18882" y="602546"/>
                    <a:pt x="0" y="583664"/>
                    <a:pt x="0" y="560372"/>
                  </a:cubicBezTo>
                  <a:lnTo>
                    <a:pt x="0" y="42175"/>
                  </a:lnTo>
                  <a:cubicBezTo>
                    <a:pt x="0" y="30989"/>
                    <a:pt x="4443" y="20262"/>
                    <a:pt x="12353" y="12353"/>
                  </a:cubicBezTo>
                  <a:cubicBezTo>
                    <a:pt x="20262" y="4443"/>
                    <a:pt x="30989" y="0"/>
                    <a:pt x="42175"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12" name="TextBox 12"/>
            <p:cNvSpPr txBox="1"/>
            <p:nvPr/>
          </p:nvSpPr>
          <p:spPr>
            <a:xfrm>
              <a:off x="0" y="-66675"/>
              <a:ext cx="811070" cy="669221"/>
            </a:xfrm>
            <a:prstGeom prst="rect">
              <a:avLst/>
            </a:prstGeom>
          </p:spPr>
          <p:txBody>
            <a:bodyPr lIns="50800" tIns="50800" rIns="50800" bIns="50800" rtlCol="0" anchor="ctr"/>
            <a:lstStyle/>
            <a:p>
              <a:pPr algn="ctr" rtl="0">
                <a:lnSpc>
                  <a:spcPts val="3750"/>
                </a:lnSpc>
              </a:pPr>
              <a:endParaRPr/>
            </a:p>
          </p:txBody>
        </p:sp>
      </p:grpSp>
      <p:sp>
        <p:nvSpPr>
          <p:cNvPr id="13" name="TextBox 13"/>
          <p:cNvSpPr txBox="1"/>
          <p:nvPr/>
        </p:nvSpPr>
        <p:spPr>
          <a:xfrm>
            <a:off x="7745749" y="4179062"/>
            <a:ext cx="2795809" cy="1391471"/>
          </a:xfrm>
          <a:prstGeom prst="rect">
            <a:avLst/>
          </a:prstGeom>
        </p:spPr>
        <p:txBody>
          <a:bodyPr lIns="0" tIns="0" rIns="0" bIns="0" rtlCol="0" anchor="t">
            <a:spAutoFit/>
          </a:bodyPr>
          <a:lstStyle/>
          <a:p>
            <a:pPr algn="ctr" rtl="0">
              <a:lnSpc>
                <a:spcPts val="3636"/>
              </a:lnSpc>
            </a:pPr>
            <a:r>
              <a:rPr lang="ja" sz="3600" b="1" i="0" u="none" baseline="0">
                <a:solidFill>
                  <a:srgbClr val="293374"/>
                </a:solidFill>
                <a:latin typeface="Calibri"/>
                <a:ea typeface="Calibri"/>
                <a:cs typeface="Calibri"/>
                <a:sym typeface="Calibri (MS) Bold"/>
              </a:rPr>
              <a:t>肩書きよりも行動が重要​</a:t>
            </a:r>
          </a:p>
        </p:txBody>
      </p:sp>
      <p:sp>
        <p:nvSpPr>
          <p:cNvPr id="14" name="TextBox 14"/>
          <p:cNvSpPr txBox="1"/>
          <p:nvPr/>
        </p:nvSpPr>
        <p:spPr>
          <a:xfrm>
            <a:off x="4701636" y="1284742"/>
            <a:ext cx="8884728" cy="981101"/>
          </a:xfrm>
          <a:prstGeom prst="rect">
            <a:avLst/>
          </a:prstGeom>
        </p:spPr>
        <p:txBody>
          <a:bodyPr lIns="0" tIns="0" rIns="0" bIns="0" rtlCol="0" anchor="t">
            <a:spAutoFit/>
          </a:bodyPr>
          <a:lstStyle/>
          <a:p>
            <a:pPr algn="ctr" rtl="0">
              <a:lnSpc>
                <a:spcPts val="7799"/>
              </a:lnSpc>
            </a:pPr>
            <a:r>
              <a:rPr lang="ja" sz="6500" b="0" i="0" u="none" baseline="0">
                <a:solidFill>
                  <a:srgbClr val="293374"/>
                </a:solidFill>
                <a:latin typeface="Effra"/>
                <a:ea typeface="Effra"/>
                <a:cs typeface="Effra"/>
                <a:sym typeface="Effra"/>
              </a:rPr>
              <a:t>本日の要点​</a:t>
            </a:r>
          </a:p>
        </p:txBody>
      </p:sp>
      <p:grpSp>
        <p:nvGrpSpPr>
          <p:cNvPr id="15" name="Group 15"/>
          <p:cNvGrpSpPr/>
          <p:nvPr/>
        </p:nvGrpSpPr>
        <p:grpSpPr>
          <a:xfrm>
            <a:off x="-674710" y="8353930"/>
            <a:ext cx="19281670" cy="2416454"/>
            <a:chOff x="0" y="-38100"/>
            <a:chExt cx="5078300" cy="636432"/>
          </a:xfrm>
        </p:grpSpPr>
        <p:sp>
          <p:nvSpPr>
            <p:cNvPr id="16" name="Freeform 16"/>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17" name="TextBox 17"/>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18" name="Freeform 1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t="-74" b="-74"/>
            </a:stretch>
          </a:blipFill>
        </p:spPr>
        <p:txBody>
          <a:bodyPr/>
          <a:lstStyle/>
          <a:p>
            <a:endParaRPr lang="j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grpSp>
        <p:nvGrpSpPr>
          <p:cNvPr id="3" name="Group 3"/>
          <p:cNvGrpSpPr/>
          <p:nvPr/>
        </p:nvGrpSpPr>
        <p:grpSpPr>
          <a:xfrm>
            <a:off x="11023725" y="0"/>
            <a:ext cx="7424364" cy="10286948"/>
            <a:chOff x="0" y="0"/>
            <a:chExt cx="9899152" cy="13715930"/>
          </a:xfrm>
        </p:grpSpPr>
        <p:sp>
          <p:nvSpPr>
            <p:cNvPr id="4" name="Freeform 4"/>
            <p:cNvSpPr/>
            <p:nvPr/>
          </p:nvSpPr>
          <p:spPr>
            <a:xfrm>
              <a:off x="0" y="0"/>
              <a:ext cx="9899152" cy="13715930"/>
            </a:xfrm>
            <a:custGeom>
              <a:avLst/>
              <a:gdLst/>
              <a:ahLst/>
              <a:cxnLst/>
              <a:rect l="l" t="t" r="r" b="b"/>
              <a:pathLst>
                <a:path w="9899152" h="13715930">
                  <a:moveTo>
                    <a:pt x="0" y="0"/>
                  </a:moveTo>
                  <a:lnTo>
                    <a:pt x="9899152" y="0"/>
                  </a:lnTo>
                  <a:lnTo>
                    <a:pt x="9899152" y="13715930"/>
                  </a:lnTo>
                  <a:lnTo>
                    <a:pt x="0" y="13715930"/>
                  </a:lnTo>
                  <a:lnTo>
                    <a:pt x="0" y="0"/>
                  </a:lnTo>
                  <a:close/>
                </a:path>
              </a:pathLst>
            </a:custGeom>
            <a:blipFill>
              <a:blip r:embed="rId4"/>
              <a:stretch>
                <a:fillRect l="-103659" r="-38890"/>
              </a:stretch>
            </a:blipFill>
          </p:spPr>
          <p:txBody>
            <a:bodyPr/>
            <a:lstStyle/>
            <a:p>
              <a:endParaRPr lang="ja"/>
            </a:p>
          </p:txBody>
        </p:sp>
      </p:grpSp>
      <p:sp>
        <p:nvSpPr>
          <p:cNvPr id="5" name="TextBox 5"/>
          <p:cNvSpPr txBox="1"/>
          <p:nvPr/>
        </p:nvSpPr>
        <p:spPr>
          <a:xfrm>
            <a:off x="1028700" y="5036916"/>
            <a:ext cx="9024544" cy="1590307"/>
          </a:xfrm>
          <a:prstGeom prst="rect">
            <a:avLst/>
          </a:prstGeom>
        </p:spPr>
        <p:txBody>
          <a:bodyPr lIns="0" tIns="0" rIns="0" bIns="0" rtlCol="0" anchor="t">
            <a:spAutoFit/>
          </a:bodyPr>
          <a:lstStyle/>
          <a:p>
            <a:pPr algn="l" rtl="0">
              <a:lnSpc>
                <a:spcPts val="6439"/>
              </a:lnSpc>
            </a:pPr>
            <a:r>
              <a:rPr lang="ja" sz="4550" b="0" i="0" u="none" baseline="0">
                <a:solidFill>
                  <a:srgbClr val="FFFFFF"/>
                </a:solidFill>
                <a:latin typeface="Calibri"/>
                <a:ea typeface="Calibri"/>
                <a:cs typeface="Calibri"/>
                <a:sym typeface="Calibri (MS)"/>
              </a:rPr>
              <a:t>完璧にリーダーシップを発揮する必要はありません。目的を持ってリーダーシップを発揮すればいいのです。​</a:t>
            </a:r>
          </a:p>
        </p:txBody>
      </p:sp>
      <p:sp>
        <p:nvSpPr>
          <p:cNvPr id="6" name="TextBox 6"/>
          <p:cNvSpPr txBox="1"/>
          <p:nvPr/>
        </p:nvSpPr>
        <p:spPr>
          <a:xfrm>
            <a:off x="1028700" y="2779119"/>
            <a:ext cx="9781270" cy="1943126"/>
          </a:xfrm>
          <a:prstGeom prst="rect">
            <a:avLst/>
          </a:prstGeom>
        </p:spPr>
        <p:txBody>
          <a:bodyPr lIns="0" tIns="0" rIns="0" bIns="0" rtlCol="0" anchor="t">
            <a:spAutoFit/>
          </a:bodyPr>
          <a:lstStyle/>
          <a:p>
            <a:pPr algn="l" rtl="0">
              <a:lnSpc>
                <a:spcPts val="7679"/>
              </a:lnSpc>
            </a:pPr>
            <a:r>
              <a:rPr lang="ja" sz="6400" b="0" i="0" u="none" baseline="0">
                <a:solidFill>
                  <a:srgbClr val="FFFFFF"/>
                </a:solidFill>
                <a:latin typeface="Effra"/>
                <a:ea typeface="Effra"/>
                <a:cs typeface="Effra"/>
                <a:sym typeface="Effra"/>
              </a:rPr>
              <a:t>リーダーシップは選択から始まる​</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3370</Words>
  <Application>Microsoft Office PowerPoint</Application>
  <PresentationFormat>Custom</PresentationFormat>
  <Paragraphs>155</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Effra</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Michelle RC pptx</dc:title>
  <dc:creator>Michelle Burnette</dc:creator>
  <cp:lastModifiedBy>Lydia Tortolero</cp:lastModifiedBy>
  <cp:revision>36</cp:revision>
  <dcterms:created xsi:type="dcterms:W3CDTF">2006-08-16T00:00:00Z</dcterms:created>
  <dcterms:modified xsi:type="dcterms:W3CDTF">2026-03-03T19:59:31Z</dcterms:modified>
  <dc:identifier>DAHBDGf_e10</dc:identifier>
</cp:coreProperties>
</file>